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37"/>
  </p:notesMasterIdLst>
  <p:handoutMasterIdLst>
    <p:handoutMasterId r:id="rId38"/>
  </p:handoutMasterIdLst>
  <p:sldIdLst>
    <p:sldId id="257" r:id="rId2"/>
    <p:sldId id="479" r:id="rId3"/>
    <p:sldId id="481" r:id="rId4"/>
    <p:sldId id="396" r:id="rId5"/>
    <p:sldId id="480" r:id="rId6"/>
    <p:sldId id="454" r:id="rId7"/>
    <p:sldId id="455" r:id="rId8"/>
    <p:sldId id="456" r:id="rId9"/>
    <p:sldId id="424" r:id="rId10"/>
    <p:sldId id="434" r:id="rId11"/>
    <p:sldId id="461" r:id="rId12"/>
    <p:sldId id="448" r:id="rId13"/>
    <p:sldId id="459" r:id="rId14"/>
    <p:sldId id="460" r:id="rId15"/>
    <p:sldId id="418" r:id="rId16"/>
    <p:sldId id="415" r:id="rId17"/>
    <p:sldId id="457" r:id="rId18"/>
    <p:sldId id="458" r:id="rId19"/>
    <p:sldId id="417" r:id="rId20"/>
    <p:sldId id="422" r:id="rId21"/>
    <p:sldId id="432" r:id="rId22"/>
    <p:sldId id="441" r:id="rId23"/>
    <p:sldId id="439" r:id="rId24"/>
    <p:sldId id="425" r:id="rId25"/>
    <p:sldId id="437" r:id="rId26"/>
    <p:sldId id="430" r:id="rId27"/>
    <p:sldId id="470" r:id="rId28"/>
    <p:sldId id="435" r:id="rId29"/>
    <p:sldId id="442" r:id="rId30"/>
    <p:sldId id="463" r:id="rId31"/>
    <p:sldId id="473" r:id="rId32"/>
    <p:sldId id="464" r:id="rId33"/>
    <p:sldId id="465" r:id="rId34"/>
    <p:sldId id="466" r:id="rId35"/>
    <p:sldId id="482" r:id="rId36"/>
  </p:sldIdLst>
  <p:sldSz cx="9144000" cy="6858000" type="screen4x3"/>
  <p:notesSz cx="7315200" cy="9601200"/>
  <p:defaultTextStyle>
    <a:defPPr>
      <a:defRPr lang="en-US"/>
    </a:defPPr>
    <a:lvl1pPr algn="l" rtl="0" fontAlgn="base">
      <a:spcBef>
        <a:spcPct val="0"/>
      </a:spcBef>
      <a:spcAft>
        <a:spcPct val="0"/>
      </a:spcAft>
      <a:defRPr sz="2000" kern="1200">
        <a:solidFill>
          <a:srgbClr val="0000FF"/>
        </a:solidFill>
        <a:latin typeface="Comic Sans MS" charset="0"/>
        <a:ea typeface="ＭＳ Ｐゴシック" charset="-128"/>
        <a:cs typeface="+mn-cs"/>
      </a:defRPr>
    </a:lvl1pPr>
    <a:lvl2pPr marL="457200" algn="l" rtl="0" fontAlgn="base">
      <a:spcBef>
        <a:spcPct val="0"/>
      </a:spcBef>
      <a:spcAft>
        <a:spcPct val="0"/>
      </a:spcAft>
      <a:defRPr sz="2000" kern="1200">
        <a:solidFill>
          <a:srgbClr val="0000FF"/>
        </a:solidFill>
        <a:latin typeface="Comic Sans MS" charset="0"/>
        <a:ea typeface="ＭＳ Ｐゴシック" charset="-128"/>
        <a:cs typeface="+mn-cs"/>
      </a:defRPr>
    </a:lvl2pPr>
    <a:lvl3pPr marL="914400" algn="l" rtl="0" fontAlgn="base">
      <a:spcBef>
        <a:spcPct val="0"/>
      </a:spcBef>
      <a:spcAft>
        <a:spcPct val="0"/>
      </a:spcAft>
      <a:defRPr sz="2000" kern="1200">
        <a:solidFill>
          <a:srgbClr val="0000FF"/>
        </a:solidFill>
        <a:latin typeface="Comic Sans MS" charset="0"/>
        <a:ea typeface="ＭＳ Ｐゴシック" charset="-128"/>
        <a:cs typeface="+mn-cs"/>
      </a:defRPr>
    </a:lvl3pPr>
    <a:lvl4pPr marL="1371600" algn="l" rtl="0" fontAlgn="base">
      <a:spcBef>
        <a:spcPct val="0"/>
      </a:spcBef>
      <a:spcAft>
        <a:spcPct val="0"/>
      </a:spcAft>
      <a:defRPr sz="2000" kern="1200">
        <a:solidFill>
          <a:srgbClr val="0000FF"/>
        </a:solidFill>
        <a:latin typeface="Comic Sans MS" charset="0"/>
        <a:ea typeface="ＭＳ Ｐゴシック" charset="-128"/>
        <a:cs typeface="+mn-cs"/>
      </a:defRPr>
    </a:lvl4pPr>
    <a:lvl5pPr marL="1828800" algn="l" rtl="0" fontAlgn="base">
      <a:spcBef>
        <a:spcPct val="0"/>
      </a:spcBef>
      <a:spcAft>
        <a:spcPct val="0"/>
      </a:spcAft>
      <a:defRPr sz="2000" kern="1200">
        <a:solidFill>
          <a:srgbClr val="0000FF"/>
        </a:solidFill>
        <a:latin typeface="Comic Sans MS" charset="0"/>
        <a:ea typeface="ＭＳ Ｐゴシック" charset="-128"/>
        <a:cs typeface="+mn-cs"/>
      </a:defRPr>
    </a:lvl5pPr>
    <a:lvl6pPr marL="2286000" algn="l" defTabSz="914400" rtl="0" eaLnBrk="1" latinLnBrk="0" hangingPunct="1">
      <a:defRPr sz="2000" kern="1200">
        <a:solidFill>
          <a:srgbClr val="0000FF"/>
        </a:solidFill>
        <a:latin typeface="Comic Sans MS" charset="0"/>
        <a:ea typeface="ＭＳ Ｐゴシック" charset="-128"/>
        <a:cs typeface="+mn-cs"/>
      </a:defRPr>
    </a:lvl6pPr>
    <a:lvl7pPr marL="2743200" algn="l" defTabSz="914400" rtl="0" eaLnBrk="1" latinLnBrk="0" hangingPunct="1">
      <a:defRPr sz="2000" kern="1200">
        <a:solidFill>
          <a:srgbClr val="0000FF"/>
        </a:solidFill>
        <a:latin typeface="Comic Sans MS" charset="0"/>
        <a:ea typeface="ＭＳ Ｐゴシック" charset="-128"/>
        <a:cs typeface="+mn-cs"/>
      </a:defRPr>
    </a:lvl7pPr>
    <a:lvl8pPr marL="3200400" algn="l" defTabSz="914400" rtl="0" eaLnBrk="1" latinLnBrk="0" hangingPunct="1">
      <a:defRPr sz="2000" kern="1200">
        <a:solidFill>
          <a:srgbClr val="0000FF"/>
        </a:solidFill>
        <a:latin typeface="Comic Sans MS" charset="0"/>
        <a:ea typeface="ＭＳ Ｐゴシック" charset="-128"/>
        <a:cs typeface="+mn-cs"/>
      </a:defRPr>
    </a:lvl8pPr>
    <a:lvl9pPr marL="3657600" algn="l" defTabSz="914400" rtl="0" eaLnBrk="1" latinLnBrk="0" hangingPunct="1">
      <a:defRPr sz="2000" kern="1200">
        <a:solidFill>
          <a:srgbClr val="0000FF"/>
        </a:solidFill>
        <a:latin typeface="Comic Sans M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FF0000"/>
    <a:srgbClr val="FF00FF"/>
    <a:srgbClr val="0000FF"/>
    <a:srgbClr val="339933"/>
    <a:srgbClr val="0000CC"/>
    <a:srgbClr val="99009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5"/>
    <p:restoredTop sz="94649"/>
  </p:normalViewPr>
  <p:slideViewPr>
    <p:cSldViewPr snapToGrid="0">
      <p:cViewPr varScale="1">
        <p:scale>
          <a:sx n="102" d="100"/>
          <a:sy n="102" d="100"/>
        </p:scale>
        <p:origin x="127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67" d="100"/>
          <a:sy n="67" d="100"/>
        </p:scale>
        <p:origin x="-1938"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t" anchorCtr="0" compatLnSpc="1">
            <a:prstTxWarp prst="textNoShape">
              <a:avLst/>
            </a:prstTxWarp>
          </a:bodyPr>
          <a:lstStyle>
            <a:lvl1pPr defTabSz="950913">
              <a:defRPr sz="1200">
                <a:solidFill>
                  <a:srgbClr val="000000"/>
                </a:solidFill>
                <a:latin typeface="Comic Sans MS" pitchFamily="66" charset="0"/>
                <a:ea typeface="+mn-ea"/>
                <a:cs typeface="+mn-cs"/>
              </a:defRPr>
            </a:lvl1pPr>
          </a:lstStyle>
          <a:p>
            <a:pPr>
              <a:defRPr/>
            </a:pPr>
            <a:endParaRPr lang="en-US"/>
          </a:p>
        </p:txBody>
      </p:sp>
      <p:sp>
        <p:nvSpPr>
          <p:cNvPr id="86019" name="Rectangle 3"/>
          <p:cNvSpPr>
            <a:spLocks noGrp="1" noChangeArrowheads="1"/>
          </p:cNvSpPr>
          <p:nvPr>
            <p:ph type="dt" sz="quarter" idx="1"/>
          </p:nvPr>
        </p:nvSpPr>
        <p:spPr bwMode="auto">
          <a:xfrm>
            <a:off x="4144963" y="0"/>
            <a:ext cx="3170237"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t" anchorCtr="0" compatLnSpc="1">
            <a:prstTxWarp prst="textNoShape">
              <a:avLst/>
            </a:prstTxWarp>
          </a:bodyPr>
          <a:lstStyle>
            <a:lvl1pPr algn="r" defTabSz="950913">
              <a:defRPr sz="1200">
                <a:solidFill>
                  <a:srgbClr val="000000"/>
                </a:solidFill>
                <a:latin typeface="Comic Sans MS" pitchFamily="66" charset="0"/>
                <a:ea typeface="+mn-ea"/>
                <a:cs typeface="+mn-cs"/>
              </a:defRPr>
            </a:lvl1pPr>
          </a:lstStyle>
          <a:p>
            <a:pPr>
              <a:defRPr/>
            </a:pPr>
            <a:endParaRPr lang="en-US"/>
          </a:p>
        </p:txBody>
      </p:sp>
      <p:sp>
        <p:nvSpPr>
          <p:cNvPr id="86020" name="Rectangle 4"/>
          <p:cNvSpPr>
            <a:spLocks noGrp="1" noChangeArrowheads="1"/>
          </p:cNvSpPr>
          <p:nvPr>
            <p:ph type="ftr" sz="quarter" idx="2"/>
          </p:nvPr>
        </p:nvSpPr>
        <p:spPr bwMode="auto">
          <a:xfrm>
            <a:off x="0" y="9121775"/>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b" anchorCtr="0" compatLnSpc="1">
            <a:prstTxWarp prst="textNoShape">
              <a:avLst/>
            </a:prstTxWarp>
          </a:bodyPr>
          <a:lstStyle>
            <a:lvl1pPr defTabSz="950913">
              <a:defRPr sz="1200">
                <a:solidFill>
                  <a:srgbClr val="000000"/>
                </a:solidFill>
                <a:latin typeface="Comic Sans MS" pitchFamily="66" charset="0"/>
                <a:ea typeface="+mn-ea"/>
                <a:cs typeface="+mn-cs"/>
              </a:defRPr>
            </a:lvl1pPr>
          </a:lstStyle>
          <a:p>
            <a:pPr>
              <a:defRPr/>
            </a:pPr>
            <a:endParaRPr lang="en-US"/>
          </a:p>
        </p:txBody>
      </p:sp>
      <p:sp>
        <p:nvSpPr>
          <p:cNvPr id="86021" name="Rectangle 5"/>
          <p:cNvSpPr>
            <a:spLocks noGrp="1" noChangeArrowheads="1"/>
          </p:cNvSpPr>
          <p:nvPr>
            <p:ph type="sldNum" sz="quarter" idx="3"/>
          </p:nvPr>
        </p:nvSpPr>
        <p:spPr bwMode="auto">
          <a:xfrm>
            <a:off x="4144963" y="9121775"/>
            <a:ext cx="3170237"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b" anchorCtr="0" compatLnSpc="1">
            <a:prstTxWarp prst="textNoShape">
              <a:avLst/>
            </a:prstTxWarp>
          </a:bodyPr>
          <a:lstStyle>
            <a:lvl1pPr algn="r" defTabSz="950913">
              <a:defRPr sz="1200">
                <a:solidFill>
                  <a:srgbClr val="000000"/>
                </a:solidFill>
              </a:defRPr>
            </a:lvl1pPr>
          </a:lstStyle>
          <a:p>
            <a:fld id="{27CB5BE0-4E69-FE4F-A692-02BFC7B92D8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t" anchorCtr="0" compatLnSpc="1">
            <a:prstTxWarp prst="textNoShape">
              <a:avLst/>
            </a:prstTxWarp>
          </a:bodyPr>
          <a:lstStyle>
            <a:lvl1pPr defTabSz="950913">
              <a:defRPr sz="1200">
                <a:solidFill>
                  <a:schemeClr val="tx1"/>
                </a:solidFill>
                <a:latin typeface="Tahoma" pitchFamily="34" charset="0"/>
                <a:ea typeface="+mn-ea"/>
                <a:cs typeface="+mn-cs"/>
              </a:defRPr>
            </a:lvl1pPr>
          </a:lstStyle>
          <a:p>
            <a:pPr>
              <a:defRPr/>
            </a:pPr>
            <a:endParaRPr lang="en-US"/>
          </a:p>
        </p:txBody>
      </p:sp>
      <p:sp>
        <p:nvSpPr>
          <p:cNvPr id="37891" name="Rectangle 3"/>
          <p:cNvSpPr>
            <a:spLocks noGrp="1" noChangeArrowheads="1"/>
          </p:cNvSpPr>
          <p:nvPr>
            <p:ph type="dt" idx="1"/>
          </p:nvPr>
        </p:nvSpPr>
        <p:spPr bwMode="auto">
          <a:xfrm>
            <a:off x="4144963" y="0"/>
            <a:ext cx="3170237"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t" anchorCtr="0" compatLnSpc="1">
            <a:prstTxWarp prst="textNoShape">
              <a:avLst/>
            </a:prstTxWarp>
          </a:bodyPr>
          <a:lstStyle>
            <a:lvl1pPr algn="r" defTabSz="950913">
              <a:defRPr sz="1200">
                <a:solidFill>
                  <a:schemeClr val="tx1"/>
                </a:solidFill>
                <a:latin typeface="Tahoma" pitchFamily="34" charset="0"/>
                <a:ea typeface="+mn-ea"/>
                <a:cs typeface="+mn-cs"/>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37893" name="Rectangle 5"/>
          <p:cNvSpPr>
            <a:spLocks noGrp="1" noChangeArrowheads="1"/>
          </p:cNvSpPr>
          <p:nvPr>
            <p:ph type="body" sz="quarter" idx="3"/>
          </p:nvPr>
        </p:nvSpPr>
        <p:spPr bwMode="auto">
          <a:xfrm>
            <a:off x="974725" y="4560888"/>
            <a:ext cx="5365750" cy="43195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4" name="Rectangle 6"/>
          <p:cNvSpPr>
            <a:spLocks noGrp="1" noChangeArrowheads="1"/>
          </p:cNvSpPr>
          <p:nvPr>
            <p:ph type="ftr" sz="quarter" idx="4"/>
          </p:nvPr>
        </p:nvSpPr>
        <p:spPr bwMode="auto">
          <a:xfrm>
            <a:off x="0" y="9121775"/>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b" anchorCtr="0" compatLnSpc="1">
            <a:prstTxWarp prst="textNoShape">
              <a:avLst/>
            </a:prstTxWarp>
          </a:bodyPr>
          <a:lstStyle>
            <a:lvl1pPr defTabSz="950913">
              <a:defRPr sz="1200">
                <a:solidFill>
                  <a:schemeClr val="tx1"/>
                </a:solidFill>
                <a:latin typeface="Tahoma" pitchFamily="34" charset="0"/>
                <a:ea typeface="+mn-ea"/>
                <a:cs typeface="+mn-cs"/>
              </a:defRPr>
            </a:lvl1pPr>
          </a:lstStyle>
          <a:p>
            <a:pPr>
              <a:defRPr/>
            </a:pPr>
            <a:endParaRPr lang="en-US"/>
          </a:p>
        </p:txBody>
      </p:sp>
      <p:sp>
        <p:nvSpPr>
          <p:cNvPr id="37895" name="Rectangle 7"/>
          <p:cNvSpPr>
            <a:spLocks noGrp="1" noChangeArrowheads="1"/>
          </p:cNvSpPr>
          <p:nvPr>
            <p:ph type="sldNum" sz="quarter" idx="5"/>
          </p:nvPr>
        </p:nvSpPr>
        <p:spPr bwMode="auto">
          <a:xfrm>
            <a:off x="4144963" y="9121775"/>
            <a:ext cx="3170237"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141" tIns="47571" rIns="95141" bIns="47571" numCol="1" anchor="b" anchorCtr="0" compatLnSpc="1">
            <a:prstTxWarp prst="textNoShape">
              <a:avLst/>
            </a:prstTxWarp>
          </a:bodyPr>
          <a:lstStyle>
            <a:lvl1pPr algn="r" defTabSz="950913">
              <a:defRPr sz="1200">
                <a:solidFill>
                  <a:schemeClr val="tx1"/>
                </a:solidFill>
                <a:latin typeface="Tahoma" charset="0"/>
              </a:defRPr>
            </a:lvl1pPr>
          </a:lstStyle>
          <a:p>
            <a:fld id="{08D0498D-1AEE-B442-8053-9A5A535238AC}"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18 July 2006</a:t>
            </a:r>
          </a:p>
        </p:txBody>
      </p:sp>
      <p:sp>
        <p:nvSpPr>
          <p:cNvPr id="5" name="Footer Placeholder 4"/>
          <p:cNvSpPr>
            <a:spLocks noGrp="1"/>
          </p:cNvSpPr>
          <p:nvPr>
            <p:ph type="ftr" sz="quarter" idx="11"/>
          </p:nvPr>
        </p:nvSpPr>
        <p:spPr/>
        <p:txBody>
          <a:bodyPr/>
          <a:lstStyle>
            <a:lvl1pPr>
              <a:defRPr/>
            </a:lvl1pPr>
          </a:lstStyle>
          <a:p>
            <a:pPr>
              <a:defRPr/>
            </a:pPr>
            <a:r>
              <a:rPr lang="en-US"/>
              <a:t>K. Johns</a:t>
            </a:r>
          </a:p>
        </p:txBody>
      </p:sp>
      <p:sp>
        <p:nvSpPr>
          <p:cNvPr id="6" name="Slide Number Placeholder 5"/>
          <p:cNvSpPr>
            <a:spLocks noGrp="1"/>
          </p:cNvSpPr>
          <p:nvPr>
            <p:ph type="sldNum" sz="quarter" idx="12"/>
          </p:nvPr>
        </p:nvSpPr>
        <p:spPr/>
        <p:txBody>
          <a:bodyPr/>
          <a:lstStyle>
            <a:lvl1pPr>
              <a:defRPr/>
            </a:lvl1pPr>
          </a:lstStyle>
          <a:p>
            <a:fld id="{E82B96C6-657E-F245-8BD0-40B35E2BAD23}" type="slidenum">
              <a:rPr lang="en-US" altLang="x-none"/>
              <a:pPr/>
              <a:t>‹#›</a:t>
            </a:fld>
            <a:endParaRPr lang="en-US" altLang="x-none"/>
          </a:p>
        </p:txBody>
      </p:sp>
    </p:spTree>
    <p:extLst>
      <p:ext uri="{BB962C8B-B14F-4D97-AF65-F5344CB8AC3E}">
        <p14:creationId xmlns:p14="http://schemas.microsoft.com/office/powerpoint/2010/main" val="77058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448"/>
          </a:xfrm>
        </p:spPr>
        <p:txBody>
          <a:bodyPr/>
          <a:lstStyle>
            <a:lvl1pPr algn="l">
              <a:defRPr sz="3600"/>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3B1C90B8-D26C-644B-A982-FB1904F9385C}" type="slidenum">
              <a:rPr lang="en-US" altLang="x-none"/>
              <a:pPr/>
              <a:t>‹#›</a:t>
            </a:fld>
            <a:endParaRPr lang="en-US" altLang="x-none"/>
          </a:p>
        </p:txBody>
      </p:sp>
    </p:spTree>
    <p:extLst>
      <p:ext uri="{BB962C8B-B14F-4D97-AF65-F5344CB8AC3E}">
        <p14:creationId xmlns:p14="http://schemas.microsoft.com/office/powerpoint/2010/main" val="186869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F7574094-55CC-4C4D-8879-F3EE2DFA1D40}" type="slidenum">
              <a:rPr lang="en-US" altLang="x-none"/>
              <a:pPr/>
              <a:t>‹#›</a:t>
            </a:fld>
            <a:endParaRPr lang="en-US" altLang="x-none"/>
          </a:p>
        </p:txBody>
      </p:sp>
    </p:spTree>
    <p:extLst>
      <p:ext uri="{BB962C8B-B14F-4D97-AF65-F5344CB8AC3E}">
        <p14:creationId xmlns:p14="http://schemas.microsoft.com/office/powerpoint/2010/main" val="20417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18 July 2006</a:t>
            </a:r>
          </a:p>
        </p:txBody>
      </p:sp>
      <p:sp>
        <p:nvSpPr>
          <p:cNvPr id="6" name="Footer Placeholder 4"/>
          <p:cNvSpPr>
            <a:spLocks noGrp="1"/>
          </p:cNvSpPr>
          <p:nvPr>
            <p:ph type="ftr" sz="quarter" idx="11"/>
          </p:nvPr>
        </p:nvSpPr>
        <p:spPr/>
        <p:txBody>
          <a:bodyPr/>
          <a:lstStyle>
            <a:lvl1pPr>
              <a:defRPr/>
            </a:lvl1pPr>
          </a:lstStyle>
          <a:p>
            <a:pPr>
              <a:defRPr/>
            </a:pPr>
            <a:r>
              <a:rPr lang="en-US"/>
              <a:t>K. Johns</a:t>
            </a:r>
          </a:p>
        </p:txBody>
      </p:sp>
      <p:sp>
        <p:nvSpPr>
          <p:cNvPr id="7" name="Slide Number Placeholder 5"/>
          <p:cNvSpPr>
            <a:spLocks noGrp="1"/>
          </p:cNvSpPr>
          <p:nvPr>
            <p:ph type="sldNum" sz="quarter" idx="12"/>
          </p:nvPr>
        </p:nvSpPr>
        <p:spPr/>
        <p:txBody>
          <a:bodyPr/>
          <a:lstStyle>
            <a:lvl1pPr>
              <a:defRPr/>
            </a:lvl1pPr>
          </a:lstStyle>
          <a:p>
            <a:fld id="{E11248CC-6DED-9742-9E9A-B25163217A17}" type="slidenum">
              <a:rPr lang="en-US" altLang="x-none"/>
              <a:pPr/>
              <a:t>‹#›</a:t>
            </a:fld>
            <a:endParaRPr lang="en-US" altLang="x-none"/>
          </a:p>
        </p:txBody>
      </p:sp>
    </p:spTree>
    <p:extLst>
      <p:ext uri="{BB962C8B-B14F-4D97-AF65-F5344CB8AC3E}">
        <p14:creationId xmlns:p14="http://schemas.microsoft.com/office/powerpoint/2010/main" val="2031319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18 July 2006</a:t>
            </a:r>
          </a:p>
        </p:txBody>
      </p:sp>
      <p:sp>
        <p:nvSpPr>
          <p:cNvPr id="8" name="Footer Placeholder 4"/>
          <p:cNvSpPr>
            <a:spLocks noGrp="1"/>
          </p:cNvSpPr>
          <p:nvPr>
            <p:ph type="ftr" sz="quarter" idx="11"/>
          </p:nvPr>
        </p:nvSpPr>
        <p:spPr/>
        <p:txBody>
          <a:bodyPr/>
          <a:lstStyle>
            <a:lvl1pPr>
              <a:defRPr/>
            </a:lvl1pPr>
          </a:lstStyle>
          <a:p>
            <a:pPr>
              <a:defRPr/>
            </a:pPr>
            <a:r>
              <a:rPr lang="en-US"/>
              <a:t>K. Johns</a:t>
            </a:r>
          </a:p>
        </p:txBody>
      </p:sp>
      <p:sp>
        <p:nvSpPr>
          <p:cNvPr id="9" name="Slide Number Placeholder 5"/>
          <p:cNvSpPr>
            <a:spLocks noGrp="1"/>
          </p:cNvSpPr>
          <p:nvPr>
            <p:ph type="sldNum" sz="quarter" idx="12"/>
          </p:nvPr>
        </p:nvSpPr>
        <p:spPr/>
        <p:txBody>
          <a:bodyPr/>
          <a:lstStyle>
            <a:lvl1pPr>
              <a:defRPr/>
            </a:lvl1pPr>
          </a:lstStyle>
          <a:p>
            <a:fld id="{CFE80F92-14F2-C746-BA47-D382B6B9B250}" type="slidenum">
              <a:rPr lang="en-US" altLang="x-none"/>
              <a:pPr/>
              <a:t>‹#›</a:t>
            </a:fld>
            <a:endParaRPr lang="en-US" altLang="x-none"/>
          </a:p>
        </p:txBody>
      </p:sp>
    </p:spTree>
    <p:extLst>
      <p:ext uri="{BB962C8B-B14F-4D97-AF65-F5344CB8AC3E}">
        <p14:creationId xmlns:p14="http://schemas.microsoft.com/office/powerpoint/2010/main" val="1841401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D7A2CC94-6A51-BE41-AFB6-FE499996510D}" type="slidenum">
              <a:rPr lang="en-US" altLang="x-none"/>
              <a:pPr/>
              <a:t>‹#›</a:t>
            </a:fld>
            <a:endParaRPr lang="en-US" altLang="x-none"/>
          </a:p>
        </p:txBody>
      </p:sp>
    </p:spTree>
    <p:extLst>
      <p:ext uri="{BB962C8B-B14F-4D97-AF65-F5344CB8AC3E}">
        <p14:creationId xmlns:p14="http://schemas.microsoft.com/office/powerpoint/2010/main" val="104003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3AB8806B-A81D-4B48-B0DF-3C331FA8274D}" type="slidenum">
              <a:rPr lang="en-US" altLang="x-none"/>
              <a:pPr/>
              <a:t>‹#›</a:t>
            </a:fld>
            <a:endParaRPr lang="en-US" altLang="x-none"/>
          </a:p>
        </p:txBody>
      </p:sp>
    </p:spTree>
    <p:extLst>
      <p:ext uri="{BB962C8B-B14F-4D97-AF65-F5344CB8AC3E}">
        <p14:creationId xmlns:p14="http://schemas.microsoft.com/office/powerpoint/2010/main" val="1565986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18 July 2006</a:t>
            </a:r>
          </a:p>
        </p:txBody>
      </p:sp>
      <p:sp>
        <p:nvSpPr>
          <p:cNvPr id="6" name="Footer Placeholder 4"/>
          <p:cNvSpPr>
            <a:spLocks noGrp="1"/>
          </p:cNvSpPr>
          <p:nvPr>
            <p:ph type="ftr" sz="quarter" idx="11"/>
          </p:nvPr>
        </p:nvSpPr>
        <p:spPr/>
        <p:txBody>
          <a:bodyPr/>
          <a:lstStyle>
            <a:lvl1pPr>
              <a:defRPr/>
            </a:lvl1pPr>
          </a:lstStyle>
          <a:p>
            <a:pPr>
              <a:defRPr/>
            </a:pPr>
            <a:r>
              <a:rPr lang="en-US"/>
              <a:t>K. Johns</a:t>
            </a:r>
          </a:p>
        </p:txBody>
      </p:sp>
      <p:sp>
        <p:nvSpPr>
          <p:cNvPr id="7" name="Slide Number Placeholder 5"/>
          <p:cNvSpPr>
            <a:spLocks noGrp="1"/>
          </p:cNvSpPr>
          <p:nvPr>
            <p:ph type="sldNum" sz="quarter" idx="12"/>
          </p:nvPr>
        </p:nvSpPr>
        <p:spPr/>
        <p:txBody>
          <a:bodyPr/>
          <a:lstStyle>
            <a:lvl1pPr>
              <a:defRPr/>
            </a:lvl1pPr>
          </a:lstStyle>
          <a:p>
            <a:fld id="{50874D9E-B564-CD44-AC1D-4BEB2BA5F89D}" type="slidenum">
              <a:rPr lang="en-US" altLang="x-none"/>
              <a:pPr/>
              <a:t>‹#›</a:t>
            </a:fld>
            <a:endParaRPr lang="en-US" altLang="x-none"/>
          </a:p>
        </p:txBody>
      </p:sp>
    </p:spTree>
    <p:extLst>
      <p:ext uri="{BB962C8B-B14F-4D97-AF65-F5344CB8AC3E}">
        <p14:creationId xmlns:p14="http://schemas.microsoft.com/office/powerpoint/2010/main" val="2115145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18 July 2006</a:t>
            </a:r>
          </a:p>
        </p:txBody>
      </p:sp>
      <p:sp>
        <p:nvSpPr>
          <p:cNvPr id="6" name="Footer Placeholder 4"/>
          <p:cNvSpPr>
            <a:spLocks noGrp="1"/>
          </p:cNvSpPr>
          <p:nvPr>
            <p:ph type="ftr" sz="quarter" idx="11"/>
          </p:nvPr>
        </p:nvSpPr>
        <p:spPr/>
        <p:txBody>
          <a:bodyPr/>
          <a:lstStyle>
            <a:lvl1pPr>
              <a:defRPr/>
            </a:lvl1pPr>
          </a:lstStyle>
          <a:p>
            <a:pPr>
              <a:defRPr/>
            </a:pPr>
            <a:r>
              <a:rPr lang="en-US"/>
              <a:t>K. Johns</a:t>
            </a:r>
          </a:p>
        </p:txBody>
      </p:sp>
      <p:sp>
        <p:nvSpPr>
          <p:cNvPr id="7" name="Slide Number Placeholder 5"/>
          <p:cNvSpPr>
            <a:spLocks noGrp="1"/>
          </p:cNvSpPr>
          <p:nvPr>
            <p:ph type="sldNum" sz="quarter" idx="12"/>
          </p:nvPr>
        </p:nvSpPr>
        <p:spPr/>
        <p:txBody>
          <a:bodyPr/>
          <a:lstStyle>
            <a:lvl1pPr>
              <a:defRPr/>
            </a:lvl1pPr>
          </a:lstStyle>
          <a:p>
            <a:fld id="{A4F87734-F995-BF4D-B14E-6DD5781E8932}" type="slidenum">
              <a:rPr lang="en-US" altLang="x-none"/>
              <a:pPr/>
              <a:t>‹#›</a:t>
            </a:fld>
            <a:endParaRPr lang="en-US" altLang="x-none"/>
          </a:p>
        </p:txBody>
      </p:sp>
    </p:spTree>
    <p:extLst>
      <p:ext uri="{BB962C8B-B14F-4D97-AF65-F5344CB8AC3E}">
        <p14:creationId xmlns:p14="http://schemas.microsoft.com/office/powerpoint/2010/main" val="1959307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18 July 2006</a:t>
            </a:r>
          </a:p>
        </p:txBody>
      </p:sp>
      <p:sp>
        <p:nvSpPr>
          <p:cNvPr id="5" name="Footer Placeholder 4"/>
          <p:cNvSpPr>
            <a:spLocks noGrp="1"/>
          </p:cNvSpPr>
          <p:nvPr>
            <p:ph type="ftr" sz="quarter" idx="11"/>
          </p:nvPr>
        </p:nvSpPr>
        <p:spPr/>
        <p:txBody>
          <a:bodyPr/>
          <a:lstStyle>
            <a:lvl1pPr>
              <a:defRPr/>
            </a:lvl1pPr>
          </a:lstStyle>
          <a:p>
            <a:pPr>
              <a:defRPr/>
            </a:pPr>
            <a:r>
              <a:rPr lang="en-US"/>
              <a:t>K. Johns</a:t>
            </a:r>
          </a:p>
        </p:txBody>
      </p:sp>
      <p:sp>
        <p:nvSpPr>
          <p:cNvPr id="6" name="Slide Number Placeholder 5"/>
          <p:cNvSpPr>
            <a:spLocks noGrp="1"/>
          </p:cNvSpPr>
          <p:nvPr>
            <p:ph type="sldNum" sz="quarter" idx="12"/>
          </p:nvPr>
        </p:nvSpPr>
        <p:spPr/>
        <p:txBody>
          <a:bodyPr/>
          <a:lstStyle>
            <a:lvl1pPr>
              <a:defRPr/>
            </a:lvl1pPr>
          </a:lstStyle>
          <a:p>
            <a:fld id="{FD18F13F-C63E-A842-A07C-FFBC252D89AD}" type="slidenum">
              <a:rPr lang="en-US" altLang="x-none"/>
              <a:pPr/>
              <a:t>‹#›</a:t>
            </a:fld>
            <a:endParaRPr lang="en-US" altLang="x-none"/>
          </a:p>
        </p:txBody>
      </p:sp>
    </p:spTree>
    <p:extLst>
      <p:ext uri="{BB962C8B-B14F-4D97-AF65-F5344CB8AC3E}">
        <p14:creationId xmlns:p14="http://schemas.microsoft.com/office/powerpoint/2010/main" val="563245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18 July 2006</a:t>
            </a:r>
          </a:p>
        </p:txBody>
      </p:sp>
      <p:sp>
        <p:nvSpPr>
          <p:cNvPr id="5" name="Footer Placeholder 4"/>
          <p:cNvSpPr>
            <a:spLocks noGrp="1"/>
          </p:cNvSpPr>
          <p:nvPr>
            <p:ph type="ftr" sz="quarter" idx="11"/>
          </p:nvPr>
        </p:nvSpPr>
        <p:spPr/>
        <p:txBody>
          <a:bodyPr/>
          <a:lstStyle>
            <a:lvl1pPr>
              <a:defRPr/>
            </a:lvl1pPr>
          </a:lstStyle>
          <a:p>
            <a:pPr>
              <a:defRPr/>
            </a:pPr>
            <a:r>
              <a:rPr lang="en-US"/>
              <a:t>K. Johns</a:t>
            </a:r>
          </a:p>
        </p:txBody>
      </p:sp>
      <p:sp>
        <p:nvSpPr>
          <p:cNvPr id="6" name="Slide Number Placeholder 5"/>
          <p:cNvSpPr>
            <a:spLocks noGrp="1"/>
          </p:cNvSpPr>
          <p:nvPr>
            <p:ph type="sldNum" sz="quarter" idx="12"/>
          </p:nvPr>
        </p:nvSpPr>
        <p:spPr/>
        <p:txBody>
          <a:bodyPr/>
          <a:lstStyle>
            <a:lvl1pPr>
              <a:defRPr/>
            </a:lvl1pPr>
          </a:lstStyle>
          <a:p>
            <a:fld id="{9C9BEF78-E6F8-464C-8F3A-83EFBFBF7275}" type="slidenum">
              <a:rPr lang="en-US" altLang="x-none"/>
              <a:pPr/>
              <a:t>‹#›</a:t>
            </a:fld>
            <a:endParaRPr lang="en-US" altLang="x-none"/>
          </a:p>
        </p:txBody>
      </p:sp>
    </p:spTree>
    <p:extLst>
      <p:ext uri="{BB962C8B-B14F-4D97-AF65-F5344CB8AC3E}">
        <p14:creationId xmlns:p14="http://schemas.microsoft.com/office/powerpoint/2010/main" val="358799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677863"/>
          </a:xfrm>
        </p:spPr>
        <p:txBody>
          <a:bodyPr/>
          <a:lstStyle/>
          <a:p>
            <a:r>
              <a:rPr lang="en-US"/>
              <a:t>Click to edit Master title style</a:t>
            </a:r>
          </a:p>
        </p:txBody>
      </p:sp>
      <p:sp>
        <p:nvSpPr>
          <p:cNvPr id="3" name="Text Placeholder 2"/>
          <p:cNvSpPr>
            <a:spLocks noGrp="1"/>
          </p:cNvSpPr>
          <p:nvPr>
            <p:ph type="body" sz="half" idx="1"/>
          </p:nvPr>
        </p:nvSpPr>
        <p:spPr>
          <a:xfrm>
            <a:off x="838200" y="1181100"/>
            <a:ext cx="3810000" cy="511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181100"/>
            <a:ext cx="3810000" cy="511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18 July 2006</a:t>
            </a:r>
          </a:p>
        </p:txBody>
      </p:sp>
      <p:sp>
        <p:nvSpPr>
          <p:cNvPr id="6" name="Footer Placeholder 4"/>
          <p:cNvSpPr>
            <a:spLocks noGrp="1"/>
          </p:cNvSpPr>
          <p:nvPr>
            <p:ph type="ftr" sz="quarter" idx="11"/>
          </p:nvPr>
        </p:nvSpPr>
        <p:spPr/>
        <p:txBody>
          <a:bodyPr/>
          <a:lstStyle>
            <a:lvl1pPr>
              <a:defRPr/>
            </a:lvl1pPr>
          </a:lstStyle>
          <a:p>
            <a:pPr>
              <a:defRPr/>
            </a:pPr>
            <a:r>
              <a:rPr lang="en-US"/>
              <a:t>K. Johns</a:t>
            </a:r>
          </a:p>
        </p:txBody>
      </p:sp>
      <p:sp>
        <p:nvSpPr>
          <p:cNvPr id="7" name="Slide Number Placeholder 5"/>
          <p:cNvSpPr>
            <a:spLocks noGrp="1"/>
          </p:cNvSpPr>
          <p:nvPr>
            <p:ph type="sldNum" sz="quarter" idx="12"/>
          </p:nvPr>
        </p:nvSpPr>
        <p:spPr/>
        <p:txBody>
          <a:bodyPr/>
          <a:lstStyle>
            <a:lvl1pPr>
              <a:defRPr/>
            </a:lvl1pPr>
          </a:lstStyle>
          <a:p>
            <a:fld id="{9C5768AD-E26C-2F4C-A9C8-3411B7F69498}" type="slidenum">
              <a:rPr lang="en-US" altLang="x-none"/>
              <a:pPr/>
              <a:t>‹#›</a:t>
            </a:fld>
            <a:endParaRPr lang="en-US" altLang="x-none"/>
          </a:p>
        </p:txBody>
      </p:sp>
    </p:spTree>
    <p:extLst>
      <p:ext uri="{BB962C8B-B14F-4D97-AF65-F5344CB8AC3E}">
        <p14:creationId xmlns:p14="http://schemas.microsoft.com/office/powerpoint/2010/main" val="203334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677863"/>
          </a:xfrm>
        </p:spPr>
        <p:txBody>
          <a:bodyPr/>
          <a:lstStyle/>
          <a:p>
            <a:r>
              <a:rPr lang="en-US"/>
              <a:t>Click to edit Master title style</a:t>
            </a:r>
          </a:p>
        </p:txBody>
      </p:sp>
      <p:sp>
        <p:nvSpPr>
          <p:cNvPr id="3" name="Text Placeholder 2"/>
          <p:cNvSpPr>
            <a:spLocks noGrp="1"/>
          </p:cNvSpPr>
          <p:nvPr>
            <p:ph type="body" sz="half" idx="1"/>
          </p:nvPr>
        </p:nvSpPr>
        <p:spPr>
          <a:xfrm>
            <a:off x="838200" y="1181100"/>
            <a:ext cx="3810000" cy="511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00600" y="1181100"/>
            <a:ext cx="3810000" cy="247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00600" y="3813175"/>
            <a:ext cx="3810000" cy="247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r>
              <a:rPr lang="en-US"/>
              <a:t>18 July 2006</a:t>
            </a:r>
          </a:p>
        </p:txBody>
      </p:sp>
      <p:sp>
        <p:nvSpPr>
          <p:cNvPr id="7" name="Footer Placeholder 4"/>
          <p:cNvSpPr>
            <a:spLocks noGrp="1"/>
          </p:cNvSpPr>
          <p:nvPr>
            <p:ph type="ftr" sz="quarter" idx="11"/>
          </p:nvPr>
        </p:nvSpPr>
        <p:spPr/>
        <p:txBody>
          <a:bodyPr/>
          <a:lstStyle>
            <a:lvl1pPr>
              <a:defRPr/>
            </a:lvl1pPr>
          </a:lstStyle>
          <a:p>
            <a:pPr>
              <a:defRPr/>
            </a:pPr>
            <a:r>
              <a:rPr lang="en-US"/>
              <a:t>K. Johns</a:t>
            </a:r>
          </a:p>
        </p:txBody>
      </p:sp>
      <p:sp>
        <p:nvSpPr>
          <p:cNvPr id="8" name="Slide Number Placeholder 5"/>
          <p:cNvSpPr>
            <a:spLocks noGrp="1"/>
          </p:cNvSpPr>
          <p:nvPr>
            <p:ph type="sldNum" sz="quarter" idx="12"/>
          </p:nvPr>
        </p:nvSpPr>
        <p:spPr/>
        <p:txBody>
          <a:bodyPr/>
          <a:lstStyle>
            <a:lvl1pPr>
              <a:defRPr/>
            </a:lvl1pPr>
          </a:lstStyle>
          <a:p>
            <a:fld id="{1E6614C9-7579-BB4A-8124-61B346DAC06B}" type="slidenum">
              <a:rPr lang="en-US" altLang="x-none"/>
              <a:pPr/>
              <a:t>‹#›</a:t>
            </a:fld>
            <a:endParaRPr lang="en-US" altLang="x-none"/>
          </a:p>
        </p:txBody>
      </p:sp>
    </p:spTree>
    <p:extLst>
      <p:ext uri="{BB962C8B-B14F-4D97-AF65-F5344CB8AC3E}">
        <p14:creationId xmlns:p14="http://schemas.microsoft.com/office/powerpoint/2010/main" val="790005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ＭＳ Ｐゴシック" charset="0"/>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ＭＳ Ｐゴシック" charset="0"/>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F62B0E0A-5509-C74D-8ED7-B71F4042A56A}" type="slidenum">
              <a:rPr lang="en-US" altLang="x-none"/>
              <a:pPr/>
              <a:t>‹#›</a:t>
            </a:fld>
            <a:endParaRPr lang="en-US" altLang="x-none"/>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p:hf hdr="0" ftr="0" dt="0"/>
  <p:txStyles>
    <p:titleStyle>
      <a:lvl1pPr algn="l" defTabSz="457200"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21.wmf"/><Relationship Id="rId5" Type="http://schemas.openxmlformats.org/officeDocument/2006/relationships/oleObject" Target="../embeddings/oleObject2.bin"/><Relationship Id="rId4" Type="http://schemas.openxmlformats.org/officeDocument/2006/relationships/image" Target="../media/image20.wmf"/></Relationships>
</file>

<file path=ppt/slides/_rels/slide25.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91738" y="1766457"/>
            <a:ext cx="7772400" cy="1225286"/>
          </a:xfrm>
        </p:spPr>
        <p:txBody>
          <a:bodyPr>
            <a:noAutofit/>
          </a:bodyPr>
          <a:lstStyle/>
          <a:p>
            <a:r>
              <a:rPr lang="en-US" sz="3600" b="1" dirty="0"/>
              <a:t>An Introduction to Photo-sensors for Scintillation Detectors </a:t>
            </a:r>
          </a:p>
        </p:txBody>
      </p:sp>
      <p:sp>
        <p:nvSpPr>
          <p:cNvPr id="5" name="Subtitle 4"/>
          <p:cNvSpPr>
            <a:spLocks noGrp="1"/>
          </p:cNvSpPr>
          <p:nvPr>
            <p:ph type="subTitle" idx="1"/>
          </p:nvPr>
        </p:nvSpPr>
        <p:spPr>
          <a:xfrm>
            <a:off x="1148938" y="3076978"/>
            <a:ext cx="6858000" cy="430151"/>
          </a:xfrm>
        </p:spPr>
        <p:txBody>
          <a:bodyPr>
            <a:normAutofit/>
          </a:bodyPr>
          <a:lstStyle/>
          <a:p>
            <a:r>
              <a:rPr lang="en-US" sz="2000" dirty="0">
                <a:solidFill>
                  <a:schemeClr val="tx1"/>
                </a:solidFill>
              </a:rPr>
              <a:t>Chuck Melcher </a:t>
            </a:r>
          </a:p>
        </p:txBody>
      </p:sp>
      <p:pic>
        <p:nvPicPr>
          <p:cNvPr id="6" name="Picture 1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45465" y="216075"/>
            <a:ext cx="5449409" cy="313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774710" y="5969324"/>
            <a:ext cx="4209803" cy="564952"/>
          </a:xfrm>
          <a:prstGeom prst="rect">
            <a:avLst/>
          </a:prstGeom>
        </p:spPr>
      </p:pic>
      <p:sp>
        <p:nvSpPr>
          <p:cNvPr id="11" name="TextBox 10"/>
          <p:cNvSpPr txBox="1"/>
          <p:nvPr/>
        </p:nvSpPr>
        <p:spPr>
          <a:xfrm>
            <a:off x="1330927" y="3882098"/>
            <a:ext cx="6672211" cy="1200329"/>
          </a:xfrm>
          <a:prstGeom prst="rect">
            <a:avLst/>
          </a:prstGeom>
          <a:noFill/>
        </p:spPr>
        <p:txBody>
          <a:bodyPr wrap="none" rtlCol="0">
            <a:spAutoFit/>
          </a:bodyPr>
          <a:lstStyle/>
          <a:p>
            <a:pPr algn="ctr"/>
            <a:r>
              <a:rPr lang="en-US" sz="1800" dirty="0">
                <a:solidFill>
                  <a:schemeClr val="tx1"/>
                </a:solidFill>
                <a:latin typeface="+mn-lt"/>
              </a:rPr>
              <a:t>Graduate Student Instrumentation and Detector School (GRIDS) 2018</a:t>
            </a:r>
          </a:p>
          <a:p>
            <a:pPr algn="ctr"/>
            <a:r>
              <a:rPr lang="en-US" sz="1800" dirty="0">
                <a:solidFill>
                  <a:schemeClr val="tx1"/>
                </a:solidFill>
                <a:latin typeface="+mn-lt"/>
              </a:rPr>
              <a:t>TRIUMF</a:t>
            </a:r>
          </a:p>
          <a:p>
            <a:pPr algn="ctr"/>
            <a:r>
              <a:rPr lang="en-US" sz="1800" dirty="0">
                <a:solidFill>
                  <a:schemeClr val="tx1"/>
                </a:solidFill>
                <a:latin typeface="+mn-lt"/>
              </a:rPr>
              <a:t>Vancouver, BC</a:t>
            </a:r>
          </a:p>
          <a:p>
            <a:pPr algn="ctr"/>
            <a:r>
              <a:rPr lang="en-US" sz="1800" dirty="0">
                <a:solidFill>
                  <a:schemeClr val="tx1"/>
                </a:solidFill>
                <a:latin typeface="+mn-lt"/>
              </a:rPr>
              <a:t>August 6-17, 2018</a:t>
            </a:r>
          </a:p>
        </p:txBody>
      </p:sp>
    </p:spTree>
    <p:extLst>
      <p:ext uri="{BB962C8B-B14F-4D97-AF65-F5344CB8AC3E}">
        <p14:creationId xmlns:p14="http://schemas.microsoft.com/office/powerpoint/2010/main" val="1271253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8848-809D-7840-9400-8AEF70AFDCFE}"/>
              </a:ext>
            </a:extLst>
          </p:cNvPr>
          <p:cNvSpPr>
            <a:spLocks noGrp="1"/>
          </p:cNvSpPr>
          <p:nvPr>
            <p:ph type="title"/>
          </p:nvPr>
        </p:nvSpPr>
        <p:spPr/>
        <p:txBody>
          <a:bodyPr/>
          <a:lstStyle/>
          <a:p>
            <a:r>
              <a:rPr lang="en-US" sz="3200" dirty="0"/>
              <a:t>Basic </a:t>
            </a:r>
            <a:r>
              <a:rPr lang="en-US" dirty="0"/>
              <a:t>scintillator</a:t>
            </a:r>
            <a:r>
              <a:rPr lang="en-US" sz="3200" dirty="0"/>
              <a:t> – photosensor configuration</a:t>
            </a:r>
          </a:p>
        </p:txBody>
      </p:sp>
      <p:sp>
        <p:nvSpPr>
          <p:cNvPr id="4" name="Slide Number Placeholder 3">
            <a:extLst>
              <a:ext uri="{FF2B5EF4-FFF2-40B4-BE49-F238E27FC236}">
                <a16:creationId xmlns:a16="http://schemas.microsoft.com/office/drawing/2014/main" id="{A632B1DD-A53F-314F-9B81-7D9FEF1FF1B0}"/>
              </a:ext>
            </a:extLst>
          </p:cNvPr>
          <p:cNvSpPr>
            <a:spLocks noGrp="1"/>
          </p:cNvSpPr>
          <p:nvPr>
            <p:ph type="sldNum" sz="quarter" idx="12"/>
          </p:nvPr>
        </p:nvSpPr>
        <p:spPr/>
        <p:txBody>
          <a:bodyPr/>
          <a:lstStyle/>
          <a:p>
            <a:fld id="{3B1C90B8-D26C-644B-A982-FB1904F9385C}" type="slidenum">
              <a:rPr lang="en-US" altLang="x-none" smtClean="0"/>
              <a:pPr/>
              <a:t>2</a:t>
            </a:fld>
            <a:endParaRPr lang="en-US" altLang="x-none"/>
          </a:p>
        </p:txBody>
      </p:sp>
      <p:pic>
        <p:nvPicPr>
          <p:cNvPr id="6" name="Picture 5">
            <a:extLst>
              <a:ext uri="{FF2B5EF4-FFF2-40B4-BE49-F238E27FC236}">
                <a16:creationId xmlns:a16="http://schemas.microsoft.com/office/drawing/2014/main" id="{CFF04B69-463A-6944-AE61-A01FBF8ECF6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32757"/>
          <a:stretch/>
        </p:blipFill>
        <p:spPr>
          <a:xfrm>
            <a:off x="563017" y="1113543"/>
            <a:ext cx="8036974" cy="4176087"/>
          </a:xfrm>
          <a:prstGeom prst="rect">
            <a:avLst/>
          </a:prstGeom>
        </p:spPr>
      </p:pic>
      <p:sp>
        <p:nvSpPr>
          <p:cNvPr id="3" name="TextBox 2">
            <a:extLst>
              <a:ext uri="{FF2B5EF4-FFF2-40B4-BE49-F238E27FC236}">
                <a16:creationId xmlns:a16="http://schemas.microsoft.com/office/drawing/2014/main" id="{6F8B9056-BD14-FC49-B0E1-84FA077A41AC}"/>
              </a:ext>
            </a:extLst>
          </p:cNvPr>
          <p:cNvSpPr txBox="1"/>
          <p:nvPr/>
        </p:nvSpPr>
        <p:spPr>
          <a:xfrm>
            <a:off x="6215605" y="5289630"/>
            <a:ext cx="2094484" cy="307777"/>
          </a:xfrm>
          <a:prstGeom prst="rect">
            <a:avLst/>
          </a:prstGeom>
          <a:noFill/>
        </p:spPr>
        <p:txBody>
          <a:bodyPr wrap="none" rtlCol="0">
            <a:spAutoFit/>
          </a:bodyPr>
          <a:lstStyle/>
          <a:p>
            <a:r>
              <a:rPr lang="en-US" sz="1400" i="1" dirty="0">
                <a:solidFill>
                  <a:srgbClr val="000000"/>
                </a:solidFill>
                <a:latin typeface="+mj-lt"/>
              </a:rPr>
              <a:t>from Choong, et al. (2013)</a:t>
            </a:r>
          </a:p>
        </p:txBody>
      </p:sp>
    </p:spTree>
    <p:extLst>
      <p:ext uri="{BB962C8B-B14F-4D97-AF65-F5344CB8AC3E}">
        <p14:creationId xmlns:p14="http://schemas.microsoft.com/office/powerpoint/2010/main" val="277371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08C8BD-37E3-C24A-9E67-17BF40E5434F}"/>
              </a:ext>
            </a:extLst>
          </p:cNvPr>
          <p:cNvSpPr>
            <a:spLocks noGrp="1"/>
          </p:cNvSpPr>
          <p:nvPr>
            <p:ph type="title"/>
          </p:nvPr>
        </p:nvSpPr>
        <p:spPr>
          <a:xfrm>
            <a:off x="457200" y="274638"/>
            <a:ext cx="8229600" cy="707585"/>
          </a:xfrm>
        </p:spPr>
        <p:txBody>
          <a:bodyPr/>
          <a:lstStyle/>
          <a:p>
            <a:pPr algn="l"/>
            <a:r>
              <a:rPr lang="en-US" dirty="0"/>
              <a:t>Photon transport</a:t>
            </a:r>
          </a:p>
        </p:txBody>
      </p:sp>
      <p:sp>
        <p:nvSpPr>
          <p:cNvPr id="4" name="Content Placeholder 3">
            <a:extLst>
              <a:ext uri="{FF2B5EF4-FFF2-40B4-BE49-F238E27FC236}">
                <a16:creationId xmlns:a16="http://schemas.microsoft.com/office/drawing/2014/main" id="{7ACA2B96-6CEB-4D4B-8256-620CFA124738}"/>
              </a:ext>
            </a:extLst>
          </p:cNvPr>
          <p:cNvSpPr>
            <a:spLocks noGrp="1"/>
          </p:cNvSpPr>
          <p:nvPr>
            <p:ph idx="1"/>
          </p:nvPr>
        </p:nvSpPr>
        <p:spPr>
          <a:xfrm>
            <a:off x="457200" y="1113929"/>
            <a:ext cx="8229600" cy="3005375"/>
          </a:xfrm>
        </p:spPr>
        <p:txBody>
          <a:bodyPr/>
          <a:lstStyle/>
          <a:p>
            <a:r>
              <a:rPr lang="en-US" sz="2400" dirty="0"/>
              <a:t>How to efficiently move photons from the scintillator to the photodetector?</a:t>
            </a:r>
          </a:p>
          <a:p>
            <a:pPr lvl="1"/>
            <a:r>
              <a:rPr lang="en-US" sz="2000" dirty="0"/>
              <a:t>Minimize self absorption in the scintillator itself</a:t>
            </a:r>
          </a:p>
          <a:p>
            <a:pPr lvl="1"/>
            <a:r>
              <a:rPr lang="en-US" sz="2000" dirty="0"/>
              <a:t>Minimize absorption in windows</a:t>
            </a:r>
          </a:p>
          <a:p>
            <a:pPr lvl="1"/>
            <a:r>
              <a:rPr lang="en-US" sz="2000" dirty="0"/>
              <a:t>Reflect or guide photons that were initially going in the “wrong” direction (internal and external reflection)</a:t>
            </a:r>
          </a:p>
          <a:p>
            <a:pPr lvl="1"/>
            <a:r>
              <a:rPr lang="en-US" sz="2000" dirty="0"/>
              <a:t>Minimize index of refraction mismatches</a:t>
            </a:r>
          </a:p>
          <a:p>
            <a:pPr lvl="1"/>
            <a:r>
              <a:rPr lang="en-US" sz="2000" dirty="0"/>
              <a:t>Light guides for remote photodetectors</a:t>
            </a:r>
          </a:p>
        </p:txBody>
      </p:sp>
      <p:sp>
        <p:nvSpPr>
          <p:cNvPr id="2" name="Slide Number Placeholder 1">
            <a:extLst>
              <a:ext uri="{FF2B5EF4-FFF2-40B4-BE49-F238E27FC236}">
                <a16:creationId xmlns:a16="http://schemas.microsoft.com/office/drawing/2014/main" id="{67CCD1E3-15DD-AE4F-A915-4B7BBF5BCAF4}"/>
              </a:ext>
            </a:extLst>
          </p:cNvPr>
          <p:cNvSpPr>
            <a:spLocks noGrp="1"/>
          </p:cNvSpPr>
          <p:nvPr>
            <p:ph type="sldNum" sz="quarter" idx="12"/>
          </p:nvPr>
        </p:nvSpPr>
        <p:spPr/>
        <p:txBody>
          <a:bodyPr/>
          <a:lstStyle/>
          <a:p>
            <a:fld id="{3AB8806B-A81D-4B48-B0DF-3C331FA8274D}" type="slidenum">
              <a:rPr lang="en-US" altLang="x-none" smtClean="0"/>
              <a:pPr/>
              <a:t>3</a:t>
            </a:fld>
            <a:endParaRPr lang="en-US" altLang="x-none"/>
          </a:p>
        </p:txBody>
      </p:sp>
      <p:grpSp>
        <p:nvGrpSpPr>
          <p:cNvPr id="36" name="Group 35">
            <a:extLst>
              <a:ext uri="{FF2B5EF4-FFF2-40B4-BE49-F238E27FC236}">
                <a16:creationId xmlns:a16="http://schemas.microsoft.com/office/drawing/2014/main" id="{0D3DD7A1-AB81-7941-B141-8FCEB8C48C95}"/>
              </a:ext>
            </a:extLst>
          </p:cNvPr>
          <p:cNvGrpSpPr/>
          <p:nvPr/>
        </p:nvGrpSpPr>
        <p:grpSpPr>
          <a:xfrm>
            <a:off x="1557848" y="4410483"/>
            <a:ext cx="4750354" cy="2128429"/>
            <a:chOff x="354081" y="4410483"/>
            <a:chExt cx="4750354" cy="2128429"/>
          </a:xfrm>
        </p:grpSpPr>
        <p:sp>
          <p:nvSpPr>
            <p:cNvPr id="5" name="Rectangle 4">
              <a:extLst>
                <a:ext uri="{FF2B5EF4-FFF2-40B4-BE49-F238E27FC236}">
                  <a16:creationId xmlns:a16="http://schemas.microsoft.com/office/drawing/2014/main" id="{D07F7F57-7FDC-8948-8103-949F93034E30}"/>
                </a:ext>
              </a:extLst>
            </p:cNvPr>
            <p:cNvSpPr/>
            <p:nvPr/>
          </p:nvSpPr>
          <p:spPr>
            <a:xfrm>
              <a:off x="1551007" y="4595149"/>
              <a:ext cx="1203767" cy="914400"/>
            </a:xfrm>
            <a:prstGeom prst="rect">
              <a:avLst/>
            </a:prstGeom>
            <a:solidFill>
              <a:schemeClr val="accent1">
                <a:alpha val="1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633E208-8EE4-1446-BB8A-8E2BD1B8E9B4}"/>
                </a:ext>
              </a:extLst>
            </p:cNvPr>
            <p:cNvSpPr/>
            <p:nvPr/>
          </p:nvSpPr>
          <p:spPr>
            <a:xfrm>
              <a:off x="2754775" y="4595149"/>
              <a:ext cx="127322" cy="914400"/>
            </a:xfrm>
            <a:prstGeom prst="rect">
              <a:avLst/>
            </a:prstGeom>
            <a:solidFill>
              <a:srgbClr val="FF0000">
                <a:alpha val="49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975FA52-A22E-FC40-9B57-3F7E9B4D5645}"/>
                </a:ext>
              </a:extLst>
            </p:cNvPr>
            <p:cNvSpPr/>
            <p:nvPr/>
          </p:nvSpPr>
          <p:spPr>
            <a:xfrm>
              <a:off x="2882098" y="4595149"/>
              <a:ext cx="150470" cy="914400"/>
            </a:xfrm>
            <a:prstGeom prst="rect">
              <a:avLst/>
            </a:prstGeom>
            <a:solidFill>
              <a:srgbClr val="92D050">
                <a:alpha val="49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9083AED-1E3E-9941-9161-13C9F11C665D}"/>
                </a:ext>
              </a:extLst>
            </p:cNvPr>
            <p:cNvSpPr/>
            <p:nvPr/>
          </p:nvSpPr>
          <p:spPr>
            <a:xfrm>
              <a:off x="3032569" y="4595149"/>
              <a:ext cx="150470" cy="914400"/>
            </a:xfrm>
            <a:prstGeom prst="rect">
              <a:avLst/>
            </a:prstGeom>
            <a:solidFill>
              <a:srgbClr val="0070C0">
                <a:alpha val="5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D40BEC3-68D7-6948-897E-96CFCE006AB6}"/>
                </a:ext>
              </a:extLst>
            </p:cNvPr>
            <p:cNvSpPr/>
            <p:nvPr/>
          </p:nvSpPr>
          <p:spPr>
            <a:xfrm>
              <a:off x="3183039" y="4595149"/>
              <a:ext cx="1921396" cy="914400"/>
            </a:xfrm>
            <a:prstGeom prst="rect">
              <a:avLst/>
            </a:prstGeom>
            <a:solidFill>
              <a:schemeClr val="accent1">
                <a:alpha val="1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7DF3616-0045-F248-95CD-E752B1DED8A2}"/>
                </a:ext>
              </a:extLst>
            </p:cNvPr>
            <p:cNvSpPr txBox="1"/>
            <p:nvPr/>
          </p:nvSpPr>
          <p:spPr>
            <a:xfrm>
              <a:off x="1513900" y="4867683"/>
              <a:ext cx="1165640" cy="369332"/>
            </a:xfrm>
            <a:prstGeom prst="rect">
              <a:avLst/>
            </a:prstGeom>
            <a:noFill/>
          </p:spPr>
          <p:txBody>
            <a:bodyPr wrap="none" rtlCol="0">
              <a:spAutoFit/>
            </a:bodyPr>
            <a:lstStyle/>
            <a:p>
              <a:r>
                <a:rPr lang="en-US" sz="1800" dirty="0">
                  <a:solidFill>
                    <a:srgbClr val="000000"/>
                  </a:solidFill>
                  <a:latin typeface="+mj-lt"/>
                </a:rPr>
                <a:t>scintillator</a:t>
              </a:r>
            </a:p>
          </p:txBody>
        </p:sp>
        <p:sp>
          <p:nvSpPr>
            <p:cNvPr id="11" name="TextBox 10">
              <a:extLst>
                <a:ext uri="{FF2B5EF4-FFF2-40B4-BE49-F238E27FC236}">
                  <a16:creationId xmlns:a16="http://schemas.microsoft.com/office/drawing/2014/main" id="{439ECBC0-E0DA-FD4E-8309-C1CF91BAE8E5}"/>
                </a:ext>
              </a:extLst>
            </p:cNvPr>
            <p:cNvSpPr txBox="1"/>
            <p:nvPr/>
          </p:nvSpPr>
          <p:spPr>
            <a:xfrm>
              <a:off x="3837403" y="4867683"/>
              <a:ext cx="612668" cy="369332"/>
            </a:xfrm>
            <a:prstGeom prst="rect">
              <a:avLst/>
            </a:prstGeom>
            <a:noFill/>
          </p:spPr>
          <p:txBody>
            <a:bodyPr wrap="none" rtlCol="0">
              <a:spAutoFit/>
            </a:bodyPr>
            <a:lstStyle/>
            <a:p>
              <a:r>
                <a:rPr lang="en-US" sz="1800" dirty="0">
                  <a:solidFill>
                    <a:srgbClr val="000000"/>
                  </a:solidFill>
                  <a:latin typeface="+mj-lt"/>
                </a:rPr>
                <a:t>PMT</a:t>
              </a:r>
            </a:p>
          </p:txBody>
        </p:sp>
        <p:sp>
          <p:nvSpPr>
            <p:cNvPr id="12" name="TextBox 11">
              <a:extLst>
                <a:ext uri="{FF2B5EF4-FFF2-40B4-BE49-F238E27FC236}">
                  <a16:creationId xmlns:a16="http://schemas.microsoft.com/office/drawing/2014/main" id="{DF5B05B1-1515-B246-9E65-24834F1483A1}"/>
                </a:ext>
              </a:extLst>
            </p:cNvPr>
            <p:cNvSpPr txBox="1"/>
            <p:nvPr/>
          </p:nvSpPr>
          <p:spPr>
            <a:xfrm>
              <a:off x="3437101" y="5712635"/>
              <a:ext cx="1413272" cy="369332"/>
            </a:xfrm>
            <a:prstGeom prst="rect">
              <a:avLst/>
            </a:prstGeom>
            <a:noFill/>
          </p:spPr>
          <p:txBody>
            <a:bodyPr wrap="none" rtlCol="0">
              <a:spAutoFit/>
            </a:bodyPr>
            <a:lstStyle/>
            <a:p>
              <a:r>
                <a:rPr lang="en-US" sz="1800" dirty="0">
                  <a:solidFill>
                    <a:srgbClr val="000000"/>
                  </a:solidFill>
                  <a:latin typeface="+mj-lt"/>
                </a:rPr>
                <a:t>PMT window</a:t>
              </a:r>
            </a:p>
          </p:txBody>
        </p:sp>
        <p:sp>
          <p:nvSpPr>
            <p:cNvPr id="13" name="TextBox 12">
              <a:extLst>
                <a:ext uri="{FF2B5EF4-FFF2-40B4-BE49-F238E27FC236}">
                  <a16:creationId xmlns:a16="http://schemas.microsoft.com/office/drawing/2014/main" id="{190228AF-9499-AA49-924F-5703800C0EE0}"/>
                </a:ext>
              </a:extLst>
            </p:cNvPr>
            <p:cNvSpPr txBox="1"/>
            <p:nvPr/>
          </p:nvSpPr>
          <p:spPr>
            <a:xfrm>
              <a:off x="2870523" y="6169580"/>
              <a:ext cx="1609480" cy="369332"/>
            </a:xfrm>
            <a:prstGeom prst="rect">
              <a:avLst/>
            </a:prstGeom>
            <a:noFill/>
          </p:spPr>
          <p:txBody>
            <a:bodyPr wrap="none" rtlCol="0">
              <a:spAutoFit/>
            </a:bodyPr>
            <a:lstStyle/>
            <a:p>
              <a:r>
                <a:rPr lang="en-US" sz="1800" dirty="0">
                  <a:solidFill>
                    <a:srgbClr val="000000"/>
                  </a:solidFill>
                  <a:latin typeface="+mj-lt"/>
                </a:rPr>
                <a:t>Optical cement</a:t>
              </a:r>
            </a:p>
          </p:txBody>
        </p:sp>
        <p:sp>
          <p:nvSpPr>
            <p:cNvPr id="15" name="TextBox 14">
              <a:extLst>
                <a:ext uri="{FF2B5EF4-FFF2-40B4-BE49-F238E27FC236}">
                  <a16:creationId xmlns:a16="http://schemas.microsoft.com/office/drawing/2014/main" id="{9F998014-06B1-284A-8B44-4328269D250C}"/>
                </a:ext>
              </a:extLst>
            </p:cNvPr>
            <p:cNvSpPr txBox="1"/>
            <p:nvPr/>
          </p:nvSpPr>
          <p:spPr>
            <a:xfrm>
              <a:off x="1309409" y="5845611"/>
              <a:ext cx="1181670" cy="646331"/>
            </a:xfrm>
            <a:prstGeom prst="rect">
              <a:avLst/>
            </a:prstGeom>
            <a:noFill/>
          </p:spPr>
          <p:txBody>
            <a:bodyPr wrap="none" rtlCol="0">
              <a:spAutoFit/>
            </a:bodyPr>
            <a:lstStyle/>
            <a:p>
              <a:r>
                <a:rPr lang="en-US" sz="1800" dirty="0">
                  <a:solidFill>
                    <a:srgbClr val="000000"/>
                  </a:solidFill>
                  <a:latin typeface="+mj-lt"/>
                </a:rPr>
                <a:t>Scintillator</a:t>
              </a:r>
            </a:p>
            <a:p>
              <a:r>
                <a:rPr lang="en-US" sz="1800" dirty="0">
                  <a:solidFill>
                    <a:srgbClr val="000000"/>
                  </a:solidFill>
                  <a:latin typeface="+mj-lt"/>
                </a:rPr>
                <a:t>window</a:t>
              </a:r>
            </a:p>
          </p:txBody>
        </p:sp>
        <p:grpSp>
          <p:nvGrpSpPr>
            <p:cNvPr id="24" name="Group 23">
              <a:extLst>
                <a:ext uri="{FF2B5EF4-FFF2-40B4-BE49-F238E27FC236}">
                  <a16:creationId xmlns:a16="http://schemas.microsoft.com/office/drawing/2014/main" id="{94643812-E012-D142-A5EE-922E4700B813}"/>
                </a:ext>
              </a:extLst>
            </p:cNvPr>
            <p:cNvGrpSpPr/>
            <p:nvPr/>
          </p:nvGrpSpPr>
          <p:grpSpPr>
            <a:xfrm>
              <a:off x="1480870" y="4523717"/>
              <a:ext cx="1352901" cy="1057264"/>
              <a:chOff x="1420940" y="4523717"/>
              <a:chExt cx="1352901" cy="1057264"/>
            </a:xfrm>
          </p:grpSpPr>
          <p:cxnSp>
            <p:nvCxnSpPr>
              <p:cNvPr id="17" name="Straight Connector 16">
                <a:extLst>
                  <a:ext uri="{FF2B5EF4-FFF2-40B4-BE49-F238E27FC236}">
                    <a16:creationId xmlns:a16="http://schemas.microsoft.com/office/drawing/2014/main" id="{B1696F77-B607-9A41-AC78-639300265090}"/>
                  </a:ext>
                </a:extLst>
              </p:cNvPr>
              <p:cNvCxnSpPr>
                <a:cxnSpLocks/>
              </p:cNvCxnSpPr>
              <p:nvPr/>
            </p:nvCxnSpPr>
            <p:spPr>
              <a:xfrm flipH="1" flipV="1">
                <a:off x="1442753" y="4523717"/>
                <a:ext cx="1331088" cy="1453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3C782D0-5276-1E4E-A579-D0058DBE93C6}"/>
                  </a:ext>
                </a:extLst>
              </p:cNvPr>
              <p:cNvCxnSpPr>
                <a:cxnSpLocks/>
              </p:cNvCxnSpPr>
              <p:nvPr/>
            </p:nvCxnSpPr>
            <p:spPr>
              <a:xfrm flipV="1">
                <a:off x="1420940" y="4523718"/>
                <a:ext cx="3259" cy="104272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2CD7850D-AB6B-C441-80B2-D28864B9CEA9}"/>
                  </a:ext>
                </a:extLst>
              </p:cNvPr>
              <p:cNvCxnSpPr>
                <a:cxnSpLocks/>
              </p:cNvCxnSpPr>
              <p:nvPr/>
            </p:nvCxnSpPr>
            <p:spPr>
              <a:xfrm flipH="1" flipV="1">
                <a:off x="1442753" y="5566447"/>
                <a:ext cx="1331088" cy="1453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5" name="TextBox 24">
              <a:extLst>
                <a:ext uri="{FF2B5EF4-FFF2-40B4-BE49-F238E27FC236}">
                  <a16:creationId xmlns:a16="http://schemas.microsoft.com/office/drawing/2014/main" id="{CCE9CCA6-03EA-6F4B-8261-CBBDA9F353A7}"/>
                </a:ext>
              </a:extLst>
            </p:cNvPr>
            <p:cNvSpPr txBox="1"/>
            <p:nvPr/>
          </p:nvSpPr>
          <p:spPr>
            <a:xfrm>
              <a:off x="354081" y="4410483"/>
              <a:ext cx="988476" cy="369332"/>
            </a:xfrm>
            <a:prstGeom prst="rect">
              <a:avLst/>
            </a:prstGeom>
            <a:noFill/>
          </p:spPr>
          <p:txBody>
            <a:bodyPr wrap="none" rtlCol="0">
              <a:spAutoFit/>
            </a:bodyPr>
            <a:lstStyle/>
            <a:p>
              <a:r>
                <a:rPr lang="en-US" sz="1800" dirty="0">
                  <a:solidFill>
                    <a:srgbClr val="000000"/>
                  </a:solidFill>
                  <a:latin typeface="+mj-lt"/>
                </a:rPr>
                <a:t>reflector</a:t>
              </a:r>
            </a:p>
          </p:txBody>
        </p:sp>
        <p:cxnSp>
          <p:nvCxnSpPr>
            <p:cNvPr id="27" name="Straight Arrow Connector 26">
              <a:extLst>
                <a:ext uri="{FF2B5EF4-FFF2-40B4-BE49-F238E27FC236}">
                  <a16:creationId xmlns:a16="http://schemas.microsoft.com/office/drawing/2014/main" id="{F9B4F594-F774-7540-838F-9DB9E5B3121F}"/>
                </a:ext>
              </a:extLst>
            </p:cNvPr>
            <p:cNvCxnSpPr>
              <a:cxnSpLocks/>
            </p:cNvCxnSpPr>
            <p:nvPr/>
          </p:nvCxnSpPr>
          <p:spPr>
            <a:xfrm>
              <a:off x="960702" y="4718808"/>
              <a:ext cx="501614" cy="302454"/>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0BB47006-DFD1-FC4F-B8C1-6C9F5085E312}"/>
                </a:ext>
              </a:extLst>
            </p:cNvPr>
            <p:cNvCxnSpPr>
              <a:cxnSpLocks/>
            </p:cNvCxnSpPr>
            <p:nvPr/>
          </p:nvCxnSpPr>
          <p:spPr>
            <a:xfrm flipH="1" flipV="1">
              <a:off x="3126401" y="5537511"/>
              <a:ext cx="310700" cy="22765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A2599467-B453-D540-A4F1-C8554142BB6D}"/>
                </a:ext>
              </a:extLst>
            </p:cNvPr>
            <p:cNvCxnSpPr>
              <a:cxnSpLocks/>
              <a:endCxn id="7" idx="2"/>
            </p:cNvCxnSpPr>
            <p:nvPr/>
          </p:nvCxnSpPr>
          <p:spPr>
            <a:xfrm flipH="1" flipV="1">
              <a:off x="2957333" y="5509549"/>
              <a:ext cx="124332" cy="66017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1083ED2-ECF9-504B-BE1B-8D6ABB92F2B0}"/>
                </a:ext>
              </a:extLst>
            </p:cNvPr>
            <p:cNvCxnSpPr/>
            <p:nvPr/>
          </p:nvCxnSpPr>
          <p:spPr>
            <a:xfrm flipV="1">
              <a:off x="2378549" y="5294972"/>
              <a:ext cx="358815" cy="60232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161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a:latin typeface="Tahoma" charset="0"/>
              </a:rPr>
              <a:t>Wavelength Shifters</a:t>
            </a:r>
            <a:endParaRPr lang="en-US" sz="4000">
              <a:latin typeface="Tahoma" charset="0"/>
              <a:ea typeface="+mj-ea"/>
              <a:cs typeface="+mj-cs"/>
            </a:endParaRPr>
          </a:p>
        </p:txBody>
      </p:sp>
      <p:sp>
        <p:nvSpPr>
          <p:cNvPr id="25602" name="Rectangle 3" descr="Rectangle: Click to edit Master text styles&#13;&#10;Second level&#13;&#10;Third level&#13;&#10;Fourth level&#13;&#10;Fifth level"/>
          <p:cNvSpPr>
            <a:spLocks noGrp="1" noChangeArrowheads="1"/>
          </p:cNvSpPr>
          <p:nvPr>
            <p:ph type="body" sz="half" idx="1"/>
          </p:nvPr>
        </p:nvSpPr>
        <p:spPr>
          <a:xfrm>
            <a:off x="838200" y="1181100"/>
            <a:ext cx="7981950" cy="5111750"/>
          </a:xfrm>
        </p:spPr>
        <p:txBody>
          <a:bodyPr/>
          <a:lstStyle/>
          <a:p>
            <a:pPr lvl="1" eaLnBrk="1" hangingPunct="1"/>
            <a:r>
              <a:rPr lang="en-US" altLang="x-none" sz="2400">
                <a:latin typeface="Tahoma" charset="0"/>
                <a:ea typeface="ＭＳ Ｐゴシック" charset="-128"/>
              </a:rPr>
              <a:t>Wavelength shifting bars</a:t>
            </a:r>
          </a:p>
          <a:p>
            <a:pPr lvl="1" eaLnBrk="1" hangingPunct="1"/>
            <a:endParaRPr lang="en-US" altLang="x-none" sz="2400">
              <a:latin typeface="Tahoma" charset="0"/>
              <a:ea typeface="ＭＳ Ｐゴシック" charset="-128"/>
            </a:endParaRPr>
          </a:p>
          <a:p>
            <a:pPr lvl="1" eaLnBrk="1" hangingPunct="1"/>
            <a:endParaRPr lang="en-US" altLang="x-none" sz="2400">
              <a:latin typeface="Tahoma" charset="0"/>
              <a:ea typeface="ＭＳ Ｐゴシック" charset="-128"/>
            </a:endParaRPr>
          </a:p>
          <a:p>
            <a:pPr lvl="1" eaLnBrk="1" hangingPunct="1"/>
            <a:endParaRPr lang="en-US" altLang="x-none" sz="2400">
              <a:latin typeface="Tahoma" charset="0"/>
              <a:ea typeface="ＭＳ Ｐゴシック" charset="-128"/>
            </a:endParaRPr>
          </a:p>
          <a:p>
            <a:pPr lvl="1" eaLnBrk="1" hangingPunct="1"/>
            <a:endParaRPr lang="en-US" altLang="x-none" sz="2400">
              <a:latin typeface="Tahoma" charset="0"/>
              <a:ea typeface="ＭＳ Ｐゴシック" charset="-128"/>
            </a:endParaRPr>
          </a:p>
          <a:p>
            <a:pPr lvl="1" eaLnBrk="1" hangingPunct="1"/>
            <a:endParaRPr lang="en-US" altLang="x-none" sz="2400">
              <a:latin typeface="Tahoma" charset="0"/>
              <a:ea typeface="ＭＳ Ｐゴシック" charset="-128"/>
            </a:endParaRPr>
          </a:p>
          <a:p>
            <a:pPr lvl="1" eaLnBrk="1" hangingPunct="1"/>
            <a:r>
              <a:rPr lang="en-US" altLang="x-none" sz="2400">
                <a:latin typeface="Tahoma" charset="0"/>
                <a:ea typeface="ＭＳ Ｐゴシック" charset="-128"/>
              </a:rPr>
              <a:t>Wavelength shifting fibers</a:t>
            </a:r>
          </a:p>
        </p:txBody>
      </p:sp>
      <p:pic>
        <p:nvPicPr>
          <p:cNvPr id="25603" name="Picture 6"/>
          <p:cNvPicPr>
            <a:picLocks noGrp="1" noChangeAspect="1" noChangeArrowheads="1"/>
          </p:cNvPicPr>
          <p:nvPr>
            <p:ph sz="quarter" idx="2"/>
          </p:nvPr>
        </p:nvPicPr>
        <p:blipFill>
          <a:blip r:embed="rId2">
            <a:extLst>
              <a:ext uri="{28A0092B-C50C-407E-A947-70E740481C1C}">
                <a14:useLocalDpi xmlns:a14="http://schemas.microsoft.com/office/drawing/2010/main"/>
              </a:ext>
            </a:extLst>
          </a:blip>
          <a:srcRect/>
          <a:stretch>
            <a:fillRect/>
          </a:stretch>
        </p:blipFill>
        <p:spPr>
          <a:xfrm>
            <a:off x="1500188" y="1635125"/>
            <a:ext cx="6602412" cy="1966913"/>
          </a:xfrm>
          <a:noFill/>
        </p:spPr>
      </p:pic>
      <p:pic>
        <p:nvPicPr>
          <p:cNvPr id="25604" name="Picture 8"/>
          <p:cNvPicPr>
            <a:picLocks noGrp="1" noChangeAspect="1" noChangeArrowheads="1"/>
          </p:cNvPicPr>
          <p:nvPr>
            <p:ph sz="quarter" idx="3"/>
          </p:nvPr>
        </p:nvPicPr>
        <p:blipFill>
          <a:blip r:embed="rId3">
            <a:extLst>
              <a:ext uri="{28A0092B-C50C-407E-A947-70E740481C1C}">
                <a14:useLocalDpi xmlns:a14="http://schemas.microsoft.com/office/drawing/2010/main"/>
              </a:ext>
            </a:extLst>
          </a:blip>
          <a:srcRect/>
          <a:stretch>
            <a:fillRect/>
          </a:stretch>
        </p:blipFill>
        <p:spPr>
          <a:xfrm>
            <a:off x="1071563" y="4262438"/>
            <a:ext cx="7283450" cy="2366962"/>
          </a:xfrm>
          <a:noFill/>
        </p:spPr>
      </p:pic>
      <p:sp>
        <p:nvSpPr>
          <p:cNvPr id="25605"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40888E5D-776D-C148-9D05-AC3647325D94}" type="slidenum">
              <a:rPr lang="en-US" altLang="x-none" sz="1400">
                <a:solidFill>
                  <a:schemeClr val="tx1"/>
                </a:solidFill>
                <a:latin typeface="Tahoma" charset="0"/>
              </a:rPr>
              <a:pPr eaLnBrk="1" hangingPunct="1"/>
              <a:t>4</a:t>
            </a:fld>
            <a:endParaRPr lang="en-US" altLang="x-none" sz="1400">
              <a:solidFill>
                <a:schemeClr val="tx1"/>
              </a:solidFill>
              <a:latin typeface="Tahoma"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D52133-EFD4-DA4E-9EA5-5A5AA9EBA32A}"/>
              </a:ext>
            </a:extLst>
          </p:cNvPr>
          <p:cNvSpPr>
            <a:spLocks noGrp="1"/>
          </p:cNvSpPr>
          <p:nvPr>
            <p:ph type="title"/>
          </p:nvPr>
        </p:nvSpPr>
        <p:spPr/>
        <p:txBody>
          <a:bodyPr/>
          <a:lstStyle/>
          <a:p>
            <a:r>
              <a:rPr lang="en-US" dirty="0"/>
              <a:t>Desirable properties of a photodetector</a:t>
            </a:r>
          </a:p>
        </p:txBody>
      </p:sp>
      <p:sp>
        <p:nvSpPr>
          <p:cNvPr id="4" name="Content Placeholder 3">
            <a:extLst>
              <a:ext uri="{FF2B5EF4-FFF2-40B4-BE49-F238E27FC236}">
                <a16:creationId xmlns:a16="http://schemas.microsoft.com/office/drawing/2014/main" id="{7DE1DF70-23EA-6C42-8A79-69EABB3B48B0}"/>
              </a:ext>
            </a:extLst>
          </p:cNvPr>
          <p:cNvSpPr>
            <a:spLocks noGrp="1"/>
          </p:cNvSpPr>
          <p:nvPr>
            <p:ph idx="1"/>
          </p:nvPr>
        </p:nvSpPr>
        <p:spPr/>
        <p:txBody>
          <a:bodyPr/>
          <a:lstStyle/>
          <a:p>
            <a:r>
              <a:rPr lang="en-US" sz="2400" dirty="0"/>
              <a:t>High sensitivity (QE, PDE)</a:t>
            </a:r>
          </a:p>
          <a:p>
            <a:r>
              <a:rPr lang="en-US" sz="2400" dirty="0"/>
              <a:t>Spectral sensitivity matches scintillator emission</a:t>
            </a:r>
          </a:p>
          <a:p>
            <a:r>
              <a:rPr lang="en-US" sz="2400" dirty="0"/>
              <a:t>High gain, low noise; i.e. large signal-to-noise</a:t>
            </a:r>
          </a:p>
          <a:p>
            <a:r>
              <a:rPr lang="en-US" sz="2400" dirty="0"/>
              <a:t>Small size</a:t>
            </a:r>
          </a:p>
          <a:p>
            <a:r>
              <a:rPr lang="en-US" sz="2400" dirty="0"/>
              <a:t>Low cost</a:t>
            </a:r>
          </a:p>
          <a:p>
            <a:r>
              <a:rPr lang="en-US" sz="2400" dirty="0"/>
              <a:t>Insensitive to temperature fluctuations</a:t>
            </a:r>
          </a:p>
          <a:p>
            <a:r>
              <a:rPr lang="en-US" sz="2400" dirty="0"/>
              <a:t>Low power requirement</a:t>
            </a:r>
          </a:p>
          <a:p>
            <a:r>
              <a:rPr lang="en-US" sz="2400" dirty="0"/>
              <a:t>Low voltage requirement</a:t>
            </a:r>
          </a:p>
          <a:p>
            <a:r>
              <a:rPr lang="en-US" sz="2400" dirty="0"/>
              <a:t>Minimally distorts the scintillation light pulse</a:t>
            </a:r>
            <a:endParaRPr lang="en-US" sz="3200" dirty="0"/>
          </a:p>
          <a:p>
            <a:endParaRPr lang="en-US" dirty="0"/>
          </a:p>
        </p:txBody>
      </p:sp>
      <p:sp>
        <p:nvSpPr>
          <p:cNvPr id="2" name="Slide Number Placeholder 1">
            <a:extLst>
              <a:ext uri="{FF2B5EF4-FFF2-40B4-BE49-F238E27FC236}">
                <a16:creationId xmlns:a16="http://schemas.microsoft.com/office/drawing/2014/main" id="{6C00A5FC-50AE-F443-ADF3-7C9A88F68833}"/>
              </a:ext>
            </a:extLst>
          </p:cNvPr>
          <p:cNvSpPr>
            <a:spLocks noGrp="1"/>
          </p:cNvSpPr>
          <p:nvPr>
            <p:ph type="sldNum" sz="quarter" idx="12"/>
          </p:nvPr>
        </p:nvSpPr>
        <p:spPr/>
        <p:txBody>
          <a:bodyPr/>
          <a:lstStyle/>
          <a:p>
            <a:fld id="{3AB8806B-A81D-4B48-B0DF-3C331FA8274D}" type="slidenum">
              <a:rPr lang="en-US" altLang="x-none" smtClean="0"/>
              <a:pPr/>
              <a:t>5</a:t>
            </a:fld>
            <a:endParaRPr lang="en-US" altLang="x-none"/>
          </a:p>
        </p:txBody>
      </p:sp>
    </p:spTree>
    <p:extLst>
      <p:ext uri="{BB962C8B-B14F-4D97-AF65-F5344CB8AC3E}">
        <p14:creationId xmlns:p14="http://schemas.microsoft.com/office/powerpoint/2010/main" val="3468623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l" eaLnBrk="1" hangingPunct="1"/>
            <a:r>
              <a:rPr lang="en-US" altLang="x-none" dirty="0">
                <a:ea typeface="ＭＳ Ｐゴシック" charset="-128"/>
              </a:rPr>
              <a:t>Types of photo-sensors</a:t>
            </a:r>
          </a:p>
        </p:txBody>
      </p:sp>
      <p:sp>
        <p:nvSpPr>
          <p:cNvPr id="18434" name="Content Placeholder 2"/>
          <p:cNvSpPr>
            <a:spLocks noGrp="1"/>
          </p:cNvSpPr>
          <p:nvPr>
            <p:ph idx="1"/>
          </p:nvPr>
        </p:nvSpPr>
        <p:spPr/>
        <p:txBody>
          <a:bodyPr/>
          <a:lstStyle/>
          <a:p>
            <a:pPr eaLnBrk="1" hangingPunct="1"/>
            <a:r>
              <a:rPr lang="en-US" altLang="x-none" dirty="0">
                <a:ea typeface="ＭＳ Ｐゴシック" charset="-128"/>
              </a:rPr>
              <a:t>Vacuum tubes (“photomultiplier tubes”)</a:t>
            </a:r>
          </a:p>
          <a:p>
            <a:pPr eaLnBrk="1" hangingPunct="1"/>
            <a:r>
              <a:rPr lang="en-US" altLang="x-none" dirty="0">
                <a:ea typeface="ＭＳ Ｐゴシック" charset="-128"/>
              </a:rPr>
              <a:t>Silicon devices</a:t>
            </a:r>
          </a:p>
          <a:p>
            <a:pPr lvl="1" eaLnBrk="1" hangingPunct="1"/>
            <a:r>
              <a:rPr lang="en-US" altLang="x-none" dirty="0">
                <a:ea typeface="ＭＳ Ｐゴシック" charset="-128"/>
              </a:rPr>
              <a:t>Photodiode</a:t>
            </a:r>
          </a:p>
          <a:p>
            <a:pPr lvl="1" eaLnBrk="1" hangingPunct="1"/>
            <a:r>
              <a:rPr lang="en-US" altLang="x-none" dirty="0">
                <a:ea typeface="ＭＳ Ｐゴシック" charset="-128"/>
              </a:rPr>
              <a:t>Avalanche photodiode</a:t>
            </a:r>
          </a:p>
          <a:p>
            <a:pPr lvl="1" eaLnBrk="1" hangingPunct="1"/>
            <a:r>
              <a:rPr lang="en-US" altLang="x-none" dirty="0">
                <a:ea typeface="ＭＳ Ｐゴシック" charset="-128"/>
              </a:rPr>
              <a:t>Charge coupled device (CCD)</a:t>
            </a:r>
          </a:p>
          <a:p>
            <a:pPr lvl="1" eaLnBrk="1" hangingPunct="1"/>
            <a:r>
              <a:rPr lang="en-US" altLang="x-none" dirty="0">
                <a:ea typeface="ＭＳ Ｐゴシック" charset="-128"/>
              </a:rPr>
              <a:t>SiPM (silicon photomultiplier) aka MPPC (multi-pixel photon counter)</a:t>
            </a:r>
          </a:p>
          <a:p>
            <a:pPr eaLnBrk="1" hangingPunct="1"/>
            <a:r>
              <a:rPr lang="en-US" altLang="x-none" dirty="0">
                <a:ea typeface="ＭＳ Ｐゴシック" charset="-128"/>
              </a:rPr>
              <a:t>Photosensitive gas (e.g., TMAE – </a:t>
            </a:r>
            <a:r>
              <a:rPr lang="en-US" altLang="x-none" dirty="0" err="1">
                <a:ea typeface="ＭＳ Ｐゴシック" charset="-128"/>
              </a:rPr>
              <a:t>tetrakis</a:t>
            </a:r>
            <a:r>
              <a:rPr lang="en-US" altLang="x-none" dirty="0">
                <a:ea typeface="ＭＳ Ｐゴシック" charset="-128"/>
              </a:rPr>
              <a:t> </a:t>
            </a:r>
            <a:r>
              <a:rPr lang="en-US" altLang="x-none" dirty="0" err="1">
                <a:ea typeface="ＭＳ Ｐゴシック" charset="-128"/>
              </a:rPr>
              <a:t>dimethylamino</a:t>
            </a:r>
            <a:r>
              <a:rPr lang="en-US" altLang="x-none" dirty="0">
                <a:ea typeface="ＭＳ Ｐゴシック" charset="-128"/>
              </a:rPr>
              <a:t> ethylene) - used with BaF</a:t>
            </a:r>
            <a:r>
              <a:rPr lang="en-US" altLang="x-none" baseline="-25000" dirty="0">
                <a:ea typeface="ＭＳ Ｐゴシック" charset="-128"/>
              </a:rPr>
              <a:t>2 </a:t>
            </a:r>
            <a:r>
              <a:rPr lang="en-US" altLang="x-none" dirty="0">
                <a:ea typeface="ＭＳ Ｐゴシック" charset="-128"/>
              </a:rPr>
              <a:t>scintillator</a:t>
            </a:r>
            <a:endParaRPr lang="en-US" altLang="x-none" baseline="-25000" dirty="0">
              <a:ea typeface="ＭＳ Ｐゴシック" charset="-128"/>
            </a:endParaRPr>
          </a:p>
        </p:txBody>
      </p:sp>
      <p:sp>
        <p:nvSpPr>
          <p:cNvPr id="4" name="Slide Number Placeholder 3"/>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306AD74C-F4D0-2B44-8E0A-064D87F5A8B2}" type="slidenum">
              <a:rPr lang="en-US" altLang="x-none" sz="1200">
                <a:solidFill>
                  <a:srgbClr val="898989"/>
                </a:solidFill>
              </a:rPr>
              <a:pPr eaLnBrk="1" hangingPunct="1"/>
              <a:t>6</a:t>
            </a:fld>
            <a:endParaRPr lang="en-US" altLang="x-none" sz="1200">
              <a:solidFill>
                <a:srgbClr val="89898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4"/>
          <p:cNvSpPr>
            <a:spLocks noGrp="1"/>
          </p:cNvSpPr>
          <p:nvPr>
            <p:ph type="title"/>
          </p:nvPr>
        </p:nvSpPr>
        <p:spPr/>
        <p:txBody>
          <a:bodyPr/>
          <a:lstStyle/>
          <a:p>
            <a:pPr eaLnBrk="1" hangingPunct="1"/>
            <a:r>
              <a:rPr lang="en-US" altLang="x-none" sz="4000">
                <a:ea typeface="ＭＳ Ｐゴシック" charset="-128"/>
              </a:rPr>
              <a:t>Construction of a photomultiplier tube</a:t>
            </a:r>
          </a:p>
        </p:txBody>
      </p:sp>
      <p:sp>
        <p:nvSpPr>
          <p:cNvPr id="4" name="Slide Number Placeholder 3"/>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304526F5-151A-CD48-BD97-C931230BB574}" type="slidenum">
              <a:rPr lang="en-US" altLang="x-none" sz="1200">
                <a:solidFill>
                  <a:srgbClr val="898989"/>
                </a:solidFill>
              </a:rPr>
              <a:pPr eaLnBrk="1" hangingPunct="1"/>
              <a:t>7</a:t>
            </a:fld>
            <a:endParaRPr lang="en-US" altLang="x-none" sz="1200">
              <a:solidFill>
                <a:srgbClr val="898989"/>
              </a:solidFill>
            </a:endParaRPr>
          </a:p>
        </p:txBody>
      </p:sp>
      <p:pic>
        <p:nvPicPr>
          <p:cNvPr id="19459" name="Picture 5" descr="Screen Shot 2014-01-23 at 12.33.13 P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10356" y="1565114"/>
            <a:ext cx="8523287"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9B1A2B5-D97F-9A40-BA30-8D094881C343}"/>
              </a:ext>
            </a:extLst>
          </p:cNvPr>
          <p:cNvSpPr txBox="1"/>
          <p:nvPr/>
        </p:nvSpPr>
        <p:spPr>
          <a:xfrm>
            <a:off x="1544106" y="5798916"/>
            <a:ext cx="7202806" cy="461665"/>
          </a:xfrm>
          <a:prstGeom prst="rect">
            <a:avLst/>
          </a:prstGeom>
          <a:noFill/>
          <a:ln>
            <a:solidFill>
              <a:schemeClr val="tx1"/>
            </a:solidFill>
          </a:ln>
        </p:spPr>
        <p:txBody>
          <a:bodyPr wrap="none" rtlCol="0">
            <a:spAutoFit/>
          </a:bodyPr>
          <a:lstStyle/>
          <a:p>
            <a:r>
              <a:rPr lang="en-US" sz="2400" dirty="0">
                <a:solidFill>
                  <a:srgbClr val="000000"/>
                </a:solidFill>
                <a:latin typeface="+mj-lt"/>
              </a:rPr>
              <a:t>A metal structure inside of a glass (usually) vacuum tube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altLang="x-none" sz="4000" dirty="0">
                <a:ea typeface="ＭＳ Ｐゴシック" charset="-128"/>
              </a:rPr>
              <a:t>Various photomultiplier geometries</a:t>
            </a:r>
          </a:p>
        </p:txBody>
      </p:sp>
      <p:sp>
        <p:nvSpPr>
          <p:cNvPr id="3" name="Slide Number Placeholder 2"/>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AD2D44EC-ABC1-FF40-8BFC-618A86AF5CC5}" type="slidenum">
              <a:rPr lang="en-US" altLang="x-none" sz="1200">
                <a:solidFill>
                  <a:srgbClr val="898989"/>
                </a:solidFill>
              </a:rPr>
              <a:pPr eaLnBrk="1" hangingPunct="1"/>
              <a:t>8</a:t>
            </a:fld>
            <a:endParaRPr lang="en-US" altLang="x-none" sz="1200">
              <a:solidFill>
                <a:srgbClr val="898989"/>
              </a:solidFill>
            </a:endParaRPr>
          </a:p>
        </p:txBody>
      </p:sp>
      <p:pic>
        <p:nvPicPr>
          <p:cNvPr id="20483" name="Picture 3" descr="Screen Shot 2014-01-23 at 12.39.09 P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11313"/>
            <a:ext cx="4232275" cy="253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Screen Shot 2014-01-23 at 12.41.00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264025" y="1793875"/>
            <a:ext cx="4879975"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Screen Shot 2014-01-23 at 12.42.30 PM.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958850" y="4481513"/>
            <a:ext cx="6967538"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eaLnBrk="1" hangingPunct="1"/>
            <a:r>
              <a:rPr lang="en-US" altLang="x-none" dirty="0">
                <a:ea typeface="ＭＳ Ｐゴシック" charset="-128"/>
              </a:rPr>
              <a:t>Dynode Structure</a:t>
            </a:r>
          </a:p>
        </p:txBody>
      </p:sp>
      <p:sp>
        <p:nvSpPr>
          <p:cNvPr id="36866" name="Rectangle 3" descr="Rectangle: Click to edit Master text styles&#13;&#10;Second level&#13;&#10;Third level&#13;&#10;Fourth level&#13;&#10;Fifth level"/>
          <p:cNvSpPr>
            <a:spLocks noGrp="1" noChangeArrowheads="1"/>
          </p:cNvSpPr>
          <p:nvPr>
            <p:ph type="body" sz="half" idx="1"/>
          </p:nvPr>
        </p:nvSpPr>
        <p:spPr>
          <a:xfrm>
            <a:off x="838200" y="1181100"/>
            <a:ext cx="7996238" cy="5111750"/>
          </a:xfrm>
        </p:spPr>
        <p:txBody>
          <a:bodyPr/>
          <a:lstStyle/>
          <a:p>
            <a:pPr eaLnBrk="1" hangingPunct="1"/>
            <a:r>
              <a:rPr lang="en-US" altLang="x-none" sz="2800" dirty="0">
                <a:latin typeface="+mj-lt"/>
                <a:ea typeface="ＭＳ Ｐゴシック" charset="-128"/>
              </a:rPr>
              <a:t>The dynode structure multiplies the number of electrons</a:t>
            </a:r>
          </a:p>
          <a:p>
            <a:pPr lvl="1" eaLnBrk="1" hangingPunct="1"/>
            <a:r>
              <a:rPr lang="en-US" altLang="x-none" sz="2400" dirty="0">
                <a:latin typeface="+mj-lt"/>
                <a:ea typeface="ＭＳ Ｐゴシック" charset="-128"/>
              </a:rPr>
              <a:t>Process is similar to photocathodes but here the incident radiation is electrons</a:t>
            </a:r>
          </a:p>
        </p:txBody>
      </p:sp>
      <p:pic>
        <p:nvPicPr>
          <p:cNvPr id="36867" name="Picture 4"/>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1719263" y="3222625"/>
            <a:ext cx="5641975" cy="3067050"/>
          </a:xfrm>
          <a:noFill/>
        </p:spPr>
      </p:pic>
      <p:sp>
        <p:nvSpPr>
          <p:cNvPr id="3686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1B03D565-4B0C-5641-930F-11370B650107}" type="slidenum">
              <a:rPr lang="en-US" altLang="x-none" sz="1400">
                <a:solidFill>
                  <a:schemeClr val="tx1"/>
                </a:solidFill>
                <a:latin typeface="Tahoma" charset="0"/>
              </a:rPr>
              <a:pPr eaLnBrk="1" hangingPunct="1"/>
              <a:t>9</a:t>
            </a:fld>
            <a:endParaRPr lang="en-US" altLang="x-none" sz="1400">
              <a:solidFill>
                <a:schemeClr val="tx1"/>
              </a:solidFill>
              <a:latin typeface="Tahoma"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5"/>
          <p:cNvSpPr>
            <a:spLocks noGrp="1" noChangeArrowheads="1"/>
          </p:cNvSpPr>
          <p:nvPr>
            <p:ph type="title"/>
          </p:nvPr>
        </p:nvSpPr>
        <p:spPr/>
        <p:txBody>
          <a:bodyPr/>
          <a:lstStyle/>
          <a:p>
            <a:pPr eaLnBrk="1" hangingPunct="1"/>
            <a:r>
              <a:rPr lang="en-US" altLang="x-none" dirty="0">
                <a:ea typeface="ＭＳ Ｐゴシック" charset="-128"/>
              </a:rPr>
              <a:t>Dynode Structure</a:t>
            </a:r>
          </a:p>
        </p:txBody>
      </p:sp>
      <p:sp>
        <p:nvSpPr>
          <p:cNvPr id="2150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B646D411-9D46-064D-A3BC-ADE7F2D73C4E}" type="slidenum">
              <a:rPr lang="en-US" altLang="x-none" sz="1400">
                <a:solidFill>
                  <a:schemeClr val="tx1"/>
                </a:solidFill>
                <a:latin typeface="Tahoma" charset="0"/>
              </a:rPr>
              <a:pPr eaLnBrk="1" hangingPunct="1"/>
              <a:t>10</a:t>
            </a:fld>
            <a:endParaRPr lang="en-US" altLang="x-none" sz="1400">
              <a:solidFill>
                <a:schemeClr val="tx1"/>
              </a:solidFill>
              <a:latin typeface="Tahoma" charset="0"/>
            </a:endParaRPr>
          </a:p>
        </p:txBody>
      </p:sp>
      <p:sp>
        <p:nvSpPr>
          <p:cNvPr id="21506" name="Rectangle 3" descr="Rectangle: Click to edit Master text styles&#13;&#10;Second level&#13;&#10;Third level&#13;&#10;Fourth level&#13;&#10;Fifth level"/>
          <p:cNvSpPr>
            <a:spLocks noGrp="1" noChangeArrowheads="1"/>
          </p:cNvSpPr>
          <p:nvPr>
            <p:ph type="body" sz="half" idx="4294967295"/>
          </p:nvPr>
        </p:nvSpPr>
        <p:spPr>
          <a:xfrm>
            <a:off x="690563" y="1007882"/>
            <a:ext cx="7996237" cy="1006515"/>
          </a:xfrm>
        </p:spPr>
        <p:txBody>
          <a:bodyPr/>
          <a:lstStyle/>
          <a:p>
            <a:pPr marL="0" indent="0" eaLnBrk="1" hangingPunct="1">
              <a:buNone/>
            </a:pPr>
            <a:r>
              <a:rPr lang="en-US" altLang="x-none" sz="2400" dirty="0">
                <a:latin typeface="+mj-lt"/>
                <a:ea typeface="ＭＳ Ｐゴシック" charset="-128"/>
              </a:rPr>
              <a:t>There are a variety of dynode structures including some that are position sensitive</a:t>
            </a:r>
          </a:p>
        </p:txBody>
      </p:sp>
      <p:pic>
        <p:nvPicPr>
          <p:cNvPr id="21507" name="Picture 4"/>
          <p:cNvPicPr>
            <a:picLocks noGrp="1" noChangeAspect="1" noChangeArrowheads="1"/>
          </p:cNvPicPr>
          <p:nvPr>
            <p:ph sz="half" idx="4294967295"/>
          </p:nvPr>
        </p:nvPicPr>
        <p:blipFill>
          <a:blip r:embed="rId2">
            <a:extLst>
              <a:ext uri="{28A0092B-C50C-407E-A947-70E740481C1C}">
                <a14:useLocalDpi xmlns:a14="http://schemas.microsoft.com/office/drawing/2010/main"/>
              </a:ext>
            </a:extLst>
          </a:blip>
          <a:srcRect/>
          <a:stretch>
            <a:fillRect/>
          </a:stretch>
        </p:blipFill>
        <p:spPr>
          <a:xfrm>
            <a:off x="271463" y="2270125"/>
            <a:ext cx="8872537" cy="384175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5"/>
          <p:cNvSpPr>
            <a:spLocks noGrp="1"/>
          </p:cNvSpPr>
          <p:nvPr>
            <p:ph type="title"/>
          </p:nvPr>
        </p:nvSpPr>
        <p:spPr/>
        <p:txBody>
          <a:bodyPr/>
          <a:lstStyle/>
          <a:p>
            <a:pPr eaLnBrk="1" hangingPunct="1"/>
            <a:r>
              <a:rPr lang="en-US" altLang="x-none">
                <a:ea typeface="ＭＳ Ｐゴシック" charset="-128"/>
              </a:rPr>
              <a:t>Detection steps</a:t>
            </a:r>
          </a:p>
        </p:txBody>
      </p:sp>
      <p:sp>
        <p:nvSpPr>
          <p:cNvPr id="7" name="Content Placeholder 6"/>
          <p:cNvSpPr>
            <a:spLocks noGrp="1"/>
          </p:cNvSpPr>
          <p:nvPr>
            <p:ph idx="1"/>
          </p:nvPr>
        </p:nvSpPr>
        <p:spPr/>
        <p:txBody>
          <a:bodyPr>
            <a:normAutofit/>
          </a:bodyPr>
          <a:lstStyle/>
          <a:p>
            <a:pPr eaLnBrk="1" hangingPunct="1">
              <a:lnSpc>
                <a:spcPct val="90000"/>
              </a:lnSpc>
            </a:pPr>
            <a:r>
              <a:rPr lang="en-US" altLang="x-none" dirty="0">
                <a:ea typeface="ＭＳ Ｐゴシック" charset="-128"/>
              </a:rPr>
              <a:t>Scintillation photons are created</a:t>
            </a:r>
          </a:p>
          <a:p>
            <a:pPr eaLnBrk="1" hangingPunct="1">
              <a:lnSpc>
                <a:spcPct val="90000"/>
              </a:lnSpc>
            </a:pPr>
            <a:r>
              <a:rPr lang="en-US" altLang="x-none" dirty="0">
                <a:ea typeface="ＭＳ Ｐゴシック" charset="-128"/>
              </a:rPr>
              <a:t>Photons are </a:t>
            </a:r>
            <a:r>
              <a:rPr lang="en-US" altLang="en-US" dirty="0">
                <a:ea typeface="ＭＳ Ｐゴシック" charset="-128"/>
              </a:rPr>
              <a:t>‘</a:t>
            </a:r>
            <a:r>
              <a:rPr lang="en-US" altLang="x-none" dirty="0">
                <a:ea typeface="ＭＳ Ｐゴシック" charset="-128"/>
              </a:rPr>
              <a:t>guided</a:t>
            </a:r>
            <a:r>
              <a:rPr lang="en-US" altLang="en-US" dirty="0">
                <a:ea typeface="ＭＳ Ｐゴシック" charset="-128"/>
              </a:rPr>
              <a:t>’</a:t>
            </a:r>
            <a:r>
              <a:rPr lang="en-US" altLang="x-none" dirty="0">
                <a:ea typeface="ＭＳ Ｐゴシック" charset="-128"/>
              </a:rPr>
              <a:t> to the PMT</a:t>
            </a:r>
          </a:p>
          <a:p>
            <a:pPr eaLnBrk="1" hangingPunct="1">
              <a:lnSpc>
                <a:spcPct val="90000"/>
              </a:lnSpc>
            </a:pPr>
            <a:r>
              <a:rPr lang="en-US" altLang="x-none" dirty="0">
                <a:ea typeface="ＭＳ Ｐゴシック" charset="-128"/>
              </a:rPr>
              <a:t>Photons pass through optical coupling compound and the PMT window </a:t>
            </a:r>
          </a:p>
          <a:p>
            <a:pPr eaLnBrk="1" hangingPunct="1">
              <a:lnSpc>
                <a:spcPct val="90000"/>
              </a:lnSpc>
            </a:pPr>
            <a:r>
              <a:rPr lang="en-US" altLang="x-none" dirty="0">
                <a:ea typeface="ＭＳ Ｐゴシック" charset="-128"/>
              </a:rPr>
              <a:t>Photocathode absorbs photons and emits electrons</a:t>
            </a:r>
          </a:p>
          <a:p>
            <a:pPr eaLnBrk="1" hangingPunct="1">
              <a:lnSpc>
                <a:spcPct val="90000"/>
              </a:lnSpc>
            </a:pPr>
            <a:r>
              <a:rPr lang="en-US" altLang="x-none" dirty="0">
                <a:ea typeface="ＭＳ Ｐゴシック" charset="-128"/>
              </a:rPr>
              <a:t>Electrons are focused onto first dynode</a:t>
            </a:r>
          </a:p>
          <a:p>
            <a:pPr eaLnBrk="1" hangingPunct="1">
              <a:lnSpc>
                <a:spcPct val="90000"/>
              </a:lnSpc>
            </a:pPr>
            <a:r>
              <a:rPr lang="en-US" altLang="x-none" dirty="0">
                <a:ea typeface="ＭＳ Ｐゴシック" charset="-128"/>
              </a:rPr>
              <a:t>Subsequent dynodes multiple the charge</a:t>
            </a:r>
          </a:p>
          <a:p>
            <a:pPr eaLnBrk="1" hangingPunct="1">
              <a:lnSpc>
                <a:spcPct val="90000"/>
              </a:lnSpc>
            </a:pPr>
            <a:r>
              <a:rPr lang="en-US" altLang="x-none" dirty="0">
                <a:ea typeface="ＭＳ Ｐゴシック" charset="-128"/>
              </a:rPr>
              <a:t>Electrical signal is created at the anode</a:t>
            </a:r>
          </a:p>
        </p:txBody>
      </p:sp>
      <p:sp>
        <p:nvSpPr>
          <p:cNvPr id="3" name="Slide Number Placeholder 2"/>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B38DA78F-C182-E049-9875-042AB2CCEA20}" type="slidenum">
              <a:rPr lang="en-US" altLang="x-none" sz="1200">
                <a:solidFill>
                  <a:srgbClr val="898989"/>
                </a:solidFill>
              </a:rPr>
              <a:pPr eaLnBrk="1" hangingPunct="1"/>
              <a:t>11</a:t>
            </a:fld>
            <a:endParaRPr lang="en-US" altLang="x-none" sz="1200">
              <a:solidFill>
                <a:srgbClr val="89898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US" altLang="x-none" sz="4000">
                <a:latin typeface="Tahoma" charset="0"/>
                <a:ea typeface="ＭＳ Ｐゴシック" charset="-128"/>
              </a:rPr>
              <a:t>External reflectors</a:t>
            </a:r>
          </a:p>
        </p:txBody>
      </p:sp>
      <p:sp>
        <p:nvSpPr>
          <p:cNvPr id="24578" name="Rectangle 3" descr="Rectangle: Click to edit Master text styles&#13;&#10;Second level&#13;&#10;Third level&#13;&#10;Fourth level&#13;&#10;Fifth level"/>
          <p:cNvSpPr>
            <a:spLocks noGrp="1" noChangeArrowheads="1"/>
          </p:cNvSpPr>
          <p:nvPr>
            <p:ph idx="1"/>
          </p:nvPr>
        </p:nvSpPr>
        <p:spPr>
          <a:xfrm>
            <a:off x="457200" y="1333982"/>
            <a:ext cx="8229600" cy="581025"/>
          </a:xfrm>
        </p:spPr>
        <p:txBody>
          <a:bodyPr/>
          <a:lstStyle/>
          <a:p>
            <a:pPr marL="0" indent="0" eaLnBrk="1" hangingPunct="1">
              <a:buNone/>
            </a:pPr>
            <a:r>
              <a:rPr lang="en-US" altLang="x-none" sz="2000" dirty="0">
                <a:latin typeface="Tahoma" charset="0"/>
                <a:ea typeface="ＭＳ Ｐゴシック" charset="-128"/>
              </a:rPr>
              <a:t>Diffuse or specular reflectors are often used </a:t>
            </a:r>
          </a:p>
          <a:p>
            <a:pPr eaLnBrk="1" hangingPunct="1"/>
            <a:endParaRPr lang="en-US" altLang="x-none" dirty="0">
              <a:latin typeface="Tahoma" charset="0"/>
              <a:ea typeface="ＭＳ Ｐゴシック" charset="-128"/>
            </a:endParaRPr>
          </a:p>
        </p:txBody>
      </p:sp>
      <p:sp>
        <p:nvSpPr>
          <p:cNvPr id="2457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7BE3D2FD-E60D-3943-8C4D-783A20CE375F}" type="slidenum">
              <a:rPr lang="en-US" altLang="x-none" sz="1400">
                <a:solidFill>
                  <a:schemeClr val="tx1"/>
                </a:solidFill>
                <a:latin typeface="Tahoma" charset="0"/>
              </a:rPr>
              <a:pPr eaLnBrk="1" hangingPunct="1"/>
              <a:t>12</a:t>
            </a:fld>
            <a:endParaRPr lang="en-US" altLang="x-none" sz="1400">
              <a:solidFill>
                <a:schemeClr val="tx1"/>
              </a:solidFill>
              <a:latin typeface="Tahoma" charset="0"/>
            </a:endParaRPr>
          </a:p>
        </p:txBody>
      </p:sp>
      <p:pic>
        <p:nvPicPr>
          <p:cNvPr id="11269"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27200" y="1863966"/>
            <a:ext cx="4826000" cy="4543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5"/>
          <p:cNvSpPr>
            <a:spLocks noGrp="1"/>
          </p:cNvSpPr>
          <p:nvPr>
            <p:ph type="title"/>
          </p:nvPr>
        </p:nvSpPr>
        <p:spPr/>
        <p:txBody>
          <a:bodyPr/>
          <a:lstStyle/>
          <a:p>
            <a:pPr eaLnBrk="1" hangingPunct="1"/>
            <a:r>
              <a:rPr lang="en-US" altLang="x-none">
                <a:ea typeface="ＭＳ Ｐゴシック" charset="-128"/>
              </a:rPr>
              <a:t>Window materials</a:t>
            </a:r>
          </a:p>
        </p:txBody>
      </p:sp>
      <p:sp>
        <p:nvSpPr>
          <p:cNvPr id="27650" name="Content Placeholder 6"/>
          <p:cNvSpPr>
            <a:spLocks noGrp="1"/>
          </p:cNvSpPr>
          <p:nvPr>
            <p:ph idx="1"/>
          </p:nvPr>
        </p:nvSpPr>
        <p:spPr/>
        <p:txBody>
          <a:bodyPr/>
          <a:lstStyle/>
          <a:p>
            <a:pPr eaLnBrk="1" hangingPunct="1"/>
            <a:r>
              <a:rPr lang="en-US" altLang="x-none">
                <a:ea typeface="ＭＳ Ｐゴシック" charset="-128"/>
              </a:rPr>
              <a:t>MgF</a:t>
            </a:r>
            <a:r>
              <a:rPr lang="en-US" altLang="x-none" baseline="-25000">
                <a:ea typeface="ＭＳ Ｐゴシック" charset="-128"/>
              </a:rPr>
              <a:t>2</a:t>
            </a:r>
            <a:r>
              <a:rPr lang="en-US" altLang="x-none">
                <a:ea typeface="ＭＳ Ｐゴシック" charset="-128"/>
              </a:rPr>
              <a:t> (&gt; 115 nm)</a:t>
            </a:r>
          </a:p>
          <a:p>
            <a:pPr eaLnBrk="1" hangingPunct="1"/>
            <a:r>
              <a:rPr lang="en-US" altLang="x-none">
                <a:ea typeface="ＭＳ Ｐゴシック" charset="-128"/>
              </a:rPr>
              <a:t>Sapphire: Al</a:t>
            </a:r>
            <a:r>
              <a:rPr lang="en-US" altLang="x-none" baseline="-25000">
                <a:ea typeface="ＭＳ Ｐゴシック" charset="-128"/>
              </a:rPr>
              <a:t>2</a:t>
            </a:r>
            <a:r>
              <a:rPr lang="en-US" altLang="x-none">
                <a:ea typeface="ＭＳ Ｐゴシック" charset="-128"/>
              </a:rPr>
              <a:t>O</a:t>
            </a:r>
            <a:r>
              <a:rPr lang="en-US" altLang="x-none" baseline="-25000">
                <a:ea typeface="ＭＳ Ｐゴシック" charset="-128"/>
              </a:rPr>
              <a:t>3</a:t>
            </a:r>
            <a:r>
              <a:rPr lang="en-US" altLang="x-none">
                <a:ea typeface="ＭＳ Ｐゴシック" charset="-128"/>
              </a:rPr>
              <a:t> (&gt; 150 nm; very rugged and hard)</a:t>
            </a:r>
          </a:p>
          <a:p>
            <a:pPr eaLnBrk="1" hangingPunct="1"/>
            <a:r>
              <a:rPr lang="en-US" altLang="x-none">
                <a:ea typeface="ＭＳ Ｐゴシック" charset="-128"/>
              </a:rPr>
              <a:t>Synthetic silica (&gt;160 nm; cannot seal to </a:t>
            </a:r>
            <a:r>
              <a:rPr lang="en-US" altLang="x-none" err="1">
                <a:ea typeface="ＭＳ Ｐゴシック" charset="-128"/>
              </a:rPr>
              <a:t>Kovar</a:t>
            </a:r>
            <a:r>
              <a:rPr lang="en-US" altLang="x-none">
                <a:ea typeface="ＭＳ Ｐゴシック" charset="-128"/>
              </a:rPr>
              <a:t>)</a:t>
            </a:r>
          </a:p>
          <a:p>
            <a:pPr eaLnBrk="1" hangingPunct="1"/>
            <a:r>
              <a:rPr lang="en-US" altLang="x-none">
                <a:ea typeface="ＭＳ Ｐゴシック" charset="-128"/>
              </a:rPr>
              <a:t>UV glass (&gt;185m)</a:t>
            </a:r>
          </a:p>
          <a:p>
            <a:pPr eaLnBrk="1" hangingPunct="1"/>
            <a:r>
              <a:rPr lang="en-US" altLang="x-none">
                <a:ea typeface="ＭＳ Ｐゴシック" charset="-128"/>
              </a:rPr>
              <a:t>Borosilicate glass (&gt;300 nm; easy to seal to </a:t>
            </a:r>
            <a:r>
              <a:rPr lang="en-US" altLang="x-none" err="1">
                <a:ea typeface="ＭＳ Ｐゴシック" charset="-128"/>
              </a:rPr>
              <a:t>Kovar</a:t>
            </a:r>
            <a:r>
              <a:rPr lang="en-US" altLang="x-none">
                <a:ea typeface="ＭＳ Ｐゴシック" charset="-128"/>
              </a:rPr>
              <a:t>)</a:t>
            </a:r>
          </a:p>
          <a:p>
            <a:pPr eaLnBrk="1" hangingPunct="1"/>
            <a:endParaRPr lang="en-US" altLang="x-none">
              <a:ea typeface="ＭＳ Ｐゴシック" charset="-128"/>
            </a:endParaRPr>
          </a:p>
        </p:txBody>
      </p:sp>
      <p:sp>
        <p:nvSpPr>
          <p:cNvPr id="3" name="Slide Number Placeholder 2"/>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D8132861-86C7-024E-A354-650D50278F29}" type="slidenum">
              <a:rPr lang="en-US" altLang="x-none" sz="1200">
                <a:solidFill>
                  <a:srgbClr val="898989"/>
                </a:solidFill>
              </a:rPr>
              <a:pPr eaLnBrk="1" hangingPunct="1"/>
              <a:t>13</a:t>
            </a:fld>
            <a:endParaRPr lang="en-US" altLang="x-none" sz="1200">
              <a:solidFill>
                <a:srgbClr val="89898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4"/>
          <p:cNvSpPr>
            <a:spLocks noGrp="1"/>
          </p:cNvSpPr>
          <p:nvPr>
            <p:ph type="title"/>
          </p:nvPr>
        </p:nvSpPr>
        <p:spPr/>
        <p:txBody>
          <a:bodyPr/>
          <a:lstStyle/>
          <a:p>
            <a:pPr eaLnBrk="1" hangingPunct="1"/>
            <a:r>
              <a:rPr lang="en-US" altLang="x-none">
                <a:ea typeface="ＭＳ Ｐゴシック" charset="-128"/>
              </a:rPr>
              <a:t>Transmittance of window materials</a:t>
            </a:r>
          </a:p>
        </p:txBody>
      </p:sp>
      <p:sp>
        <p:nvSpPr>
          <p:cNvPr id="4" name="Slide Number Placeholder 3"/>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E80D9F7D-EFD0-8F4E-938B-A8B7C3928865}" type="slidenum">
              <a:rPr lang="en-US" altLang="x-none" sz="1200">
                <a:solidFill>
                  <a:srgbClr val="898989"/>
                </a:solidFill>
              </a:rPr>
              <a:pPr eaLnBrk="1" hangingPunct="1"/>
              <a:t>14</a:t>
            </a:fld>
            <a:endParaRPr lang="en-US" altLang="x-none" sz="1200">
              <a:solidFill>
                <a:srgbClr val="898989"/>
              </a:solidFill>
            </a:endParaRPr>
          </a:p>
        </p:txBody>
      </p:sp>
      <p:pic>
        <p:nvPicPr>
          <p:cNvPr id="28675"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46163" y="1512888"/>
            <a:ext cx="6767512"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dirty="0">
                <a:latin typeface="Tahoma" charset="0"/>
                <a:ea typeface="+mj-ea"/>
                <a:cs typeface="+mj-cs"/>
              </a:rPr>
              <a:t>Photocathodes</a:t>
            </a:r>
          </a:p>
        </p:txBody>
      </p:sp>
      <p:sp>
        <p:nvSpPr>
          <p:cNvPr id="29698" name="Rectangle 3" descr="Rectangle: Click to edit Master text styles&#13;&#10;Second level&#13;&#10;Third level&#13;&#10;Fourth level&#13;&#10;Fifth level"/>
          <p:cNvSpPr>
            <a:spLocks noGrp="1" noChangeArrowheads="1"/>
          </p:cNvSpPr>
          <p:nvPr>
            <p:ph type="body" sz="half" idx="1"/>
          </p:nvPr>
        </p:nvSpPr>
        <p:spPr>
          <a:xfrm>
            <a:off x="609600" y="1276890"/>
            <a:ext cx="4054434" cy="3652157"/>
          </a:xfrm>
        </p:spPr>
        <p:txBody>
          <a:bodyPr/>
          <a:lstStyle/>
          <a:p>
            <a:pPr eaLnBrk="1" hangingPunct="1">
              <a:lnSpc>
                <a:spcPct val="90000"/>
              </a:lnSpc>
            </a:pPr>
            <a:r>
              <a:rPr lang="en-US" altLang="x-none" sz="2000" dirty="0">
                <a:latin typeface="+mj-lt"/>
                <a:ea typeface="ＭＳ Ｐゴシック" charset="-128"/>
              </a:rPr>
              <a:t>The important process in the photocathode is the photoelectric effect</a:t>
            </a:r>
          </a:p>
          <a:p>
            <a:pPr lvl="1" eaLnBrk="1" hangingPunct="1">
              <a:lnSpc>
                <a:spcPct val="90000"/>
              </a:lnSpc>
            </a:pPr>
            <a:r>
              <a:rPr lang="en-US" altLang="x-none" sz="2000" dirty="0">
                <a:latin typeface="+mj-lt"/>
                <a:ea typeface="ＭＳ Ｐゴシック" charset="-128"/>
              </a:rPr>
              <a:t>Photons are absorbed and impart energy to electrons,    E = </a:t>
            </a:r>
            <a:r>
              <a:rPr lang="en-US" altLang="x-none" sz="2000" dirty="0" err="1">
                <a:latin typeface="+mj-lt"/>
                <a:ea typeface="ＭＳ Ｐゴシック" charset="-128"/>
              </a:rPr>
              <a:t>h</a:t>
            </a:r>
            <a:r>
              <a:rPr lang="en-US" altLang="x-none" sz="2400" dirty="0" err="1">
                <a:latin typeface="+mj-lt"/>
                <a:ea typeface="ＭＳ Ｐゴシック" charset="-128"/>
              </a:rPr>
              <a:t>c</a:t>
            </a:r>
            <a:r>
              <a:rPr lang="en-US" altLang="x-none" sz="2400" dirty="0">
                <a:latin typeface="+mj-lt"/>
                <a:ea typeface="ＭＳ Ｐゴシック" charset="-128"/>
              </a:rPr>
              <a:t>/</a:t>
            </a:r>
            <a:r>
              <a:rPr lang="en-US" altLang="x-none" sz="2400" dirty="0" err="1">
                <a:latin typeface="+mj-lt"/>
                <a:ea typeface="ＭＳ Ｐゴシック" charset="-128"/>
              </a:rPr>
              <a:t>λ</a:t>
            </a:r>
            <a:endParaRPr lang="en-US" altLang="x-none" sz="2000" dirty="0">
              <a:latin typeface="+mj-lt"/>
              <a:ea typeface="ＭＳ Ｐゴシック" charset="-128"/>
            </a:endParaRPr>
          </a:p>
          <a:p>
            <a:pPr lvl="1" eaLnBrk="1" hangingPunct="1">
              <a:lnSpc>
                <a:spcPct val="90000"/>
              </a:lnSpc>
            </a:pPr>
            <a:r>
              <a:rPr lang="en-US" altLang="x-none" sz="2000" dirty="0">
                <a:latin typeface="+mj-lt"/>
                <a:ea typeface="ＭＳ Ｐゴシック" charset="-128"/>
              </a:rPr>
              <a:t>Electrons diffuse through the material losing energy to phonons</a:t>
            </a:r>
          </a:p>
          <a:p>
            <a:pPr lvl="1" eaLnBrk="1" hangingPunct="1">
              <a:lnSpc>
                <a:spcPct val="90000"/>
              </a:lnSpc>
            </a:pPr>
            <a:r>
              <a:rPr lang="en-US" altLang="x-none" sz="2000" dirty="0">
                <a:latin typeface="+mj-lt"/>
                <a:ea typeface="ＭＳ Ｐゴシック" charset="-128"/>
              </a:rPr>
              <a:t>Electrons reaching the surface with sufficient energy (&gt; W) will escape</a:t>
            </a:r>
          </a:p>
          <a:p>
            <a:pPr lvl="1" eaLnBrk="1" hangingPunct="1">
              <a:lnSpc>
                <a:spcPct val="90000"/>
              </a:lnSpc>
            </a:pPr>
            <a:endParaRPr lang="en-US" altLang="x-none" sz="1800" dirty="0">
              <a:latin typeface="Tahoma" charset="0"/>
              <a:ea typeface="ＭＳ Ｐゴシック" charset="-128"/>
            </a:endParaRPr>
          </a:p>
          <a:p>
            <a:pPr lvl="1" eaLnBrk="1" hangingPunct="1">
              <a:lnSpc>
                <a:spcPct val="90000"/>
              </a:lnSpc>
            </a:pPr>
            <a:endParaRPr lang="en-US" altLang="x-none" sz="1800" dirty="0">
              <a:latin typeface="Tahoma" charset="0"/>
              <a:ea typeface="ＭＳ Ｐゴシック" charset="-128"/>
            </a:endParaRPr>
          </a:p>
        </p:txBody>
      </p:sp>
      <p:sp>
        <p:nvSpPr>
          <p:cNvPr id="29701"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DD65582B-643B-6447-AFC9-BEF3B8CA2FAC}" type="slidenum">
              <a:rPr lang="en-US" altLang="x-none" sz="1400">
                <a:solidFill>
                  <a:schemeClr val="tx1"/>
                </a:solidFill>
                <a:latin typeface="Tahoma" charset="0"/>
              </a:rPr>
              <a:pPr eaLnBrk="1" hangingPunct="1"/>
              <a:t>15</a:t>
            </a:fld>
            <a:endParaRPr lang="en-US" altLang="x-none" sz="1400" dirty="0">
              <a:solidFill>
                <a:schemeClr val="tx1"/>
              </a:solidFill>
              <a:latin typeface="Tahoma"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80331" y="1575005"/>
            <a:ext cx="3606469" cy="3055925"/>
          </a:xfrm>
          <a:prstGeom prst="rect">
            <a:avLst/>
          </a:prstGeom>
        </p:spPr>
      </p:pic>
      <p:sp>
        <p:nvSpPr>
          <p:cNvPr id="2" name="TextBox 1"/>
          <p:cNvSpPr txBox="1"/>
          <p:nvPr/>
        </p:nvSpPr>
        <p:spPr>
          <a:xfrm>
            <a:off x="3392384" y="5156021"/>
            <a:ext cx="4809507" cy="1200329"/>
          </a:xfrm>
          <a:prstGeom prst="rect">
            <a:avLst/>
          </a:prstGeom>
          <a:noFill/>
          <a:ln>
            <a:solidFill>
              <a:schemeClr val="accent1"/>
            </a:solidFill>
          </a:ln>
        </p:spPr>
        <p:txBody>
          <a:bodyPr wrap="square" rtlCol="0">
            <a:spAutoFit/>
          </a:bodyPr>
          <a:lstStyle/>
          <a:p>
            <a:r>
              <a:rPr lang="en-US" sz="1800" dirty="0">
                <a:solidFill>
                  <a:srgbClr val="000000"/>
                </a:solidFill>
                <a:latin typeface="+mj-lt"/>
              </a:rPr>
              <a:t>Note: the probability of electron emission decreases as wavelength decreases (not enough energy), thus limiting the long wavelength sensitivity of the photocathode.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dirty="0">
                <a:ea typeface="+mj-ea"/>
                <a:cs typeface="+mj-cs"/>
              </a:rPr>
              <a:t>Spectral response is related to the work function</a:t>
            </a:r>
          </a:p>
        </p:txBody>
      </p:sp>
      <p:pic>
        <p:nvPicPr>
          <p:cNvPr id="30722" name="Picture 4"/>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423863" y="1852613"/>
            <a:ext cx="8458200" cy="3527425"/>
          </a:xfrm>
          <a:noFill/>
        </p:spPr>
      </p:pic>
      <p:sp>
        <p:nvSpPr>
          <p:cNvPr id="30723"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66FBCD9D-D82A-BA47-9FEB-364DD6ED5EB5}" type="slidenum">
              <a:rPr lang="en-US" altLang="x-none" sz="1400">
                <a:solidFill>
                  <a:schemeClr val="tx1"/>
                </a:solidFill>
                <a:latin typeface="Tahoma" charset="0"/>
              </a:rPr>
              <a:pPr eaLnBrk="1" hangingPunct="1"/>
              <a:t>16</a:t>
            </a:fld>
            <a:endParaRPr lang="en-US" altLang="x-none" sz="1400" dirty="0">
              <a:solidFill>
                <a:schemeClr val="tx1"/>
              </a:solidFill>
              <a:latin typeface="Tahoma"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ltLang="x-none" dirty="0">
                <a:ea typeface="ＭＳ Ｐゴシック" charset="-128"/>
              </a:rPr>
              <a:t>Photocathode materials</a:t>
            </a:r>
          </a:p>
        </p:txBody>
      </p:sp>
      <p:sp>
        <p:nvSpPr>
          <p:cNvPr id="4" name="Content Placeholder 3"/>
          <p:cNvSpPr>
            <a:spLocks noGrp="1"/>
          </p:cNvSpPr>
          <p:nvPr>
            <p:ph idx="1"/>
          </p:nvPr>
        </p:nvSpPr>
        <p:spPr/>
        <p:txBody>
          <a:bodyPr>
            <a:normAutofit/>
          </a:bodyPr>
          <a:lstStyle/>
          <a:p>
            <a:pPr eaLnBrk="1" hangingPunct="1">
              <a:lnSpc>
                <a:spcPct val="80000"/>
              </a:lnSpc>
            </a:pPr>
            <a:r>
              <a:rPr lang="en-US" altLang="x-none" sz="2700" dirty="0">
                <a:ea typeface="ＭＳ Ｐゴシック" charset="-128"/>
              </a:rPr>
              <a:t>Cs-I (solar blind; sensitive below 200 nm)</a:t>
            </a:r>
          </a:p>
          <a:p>
            <a:pPr eaLnBrk="1" hangingPunct="1">
              <a:lnSpc>
                <a:spcPct val="80000"/>
              </a:lnSpc>
            </a:pPr>
            <a:r>
              <a:rPr lang="en-US" altLang="x-none" sz="2700" dirty="0">
                <a:ea typeface="ＭＳ Ｐゴシック" charset="-128"/>
              </a:rPr>
              <a:t>Cs-</a:t>
            </a:r>
            <a:r>
              <a:rPr lang="en-US" altLang="x-none" sz="2700" dirty="0" err="1">
                <a:ea typeface="ＭＳ Ｐゴシック" charset="-128"/>
              </a:rPr>
              <a:t>Te</a:t>
            </a:r>
            <a:r>
              <a:rPr lang="en-US" altLang="x-none" sz="2700">
                <a:ea typeface="ＭＳ Ｐゴシック" charset="-128"/>
              </a:rPr>
              <a:t> (sensitive below 300 nm)</a:t>
            </a:r>
          </a:p>
          <a:p>
            <a:pPr eaLnBrk="1" hangingPunct="1">
              <a:lnSpc>
                <a:spcPct val="80000"/>
              </a:lnSpc>
            </a:pPr>
            <a:r>
              <a:rPr lang="en-US" altLang="x-none" sz="2700">
                <a:ea typeface="ＭＳ Ｐゴシック" charset="-128"/>
              </a:rPr>
              <a:t>Sb-Cs (UV – visible)</a:t>
            </a:r>
          </a:p>
          <a:p>
            <a:pPr eaLnBrk="1" hangingPunct="1">
              <a:lnSpc>
                <a:spcPct val="80000"/>
              </a:lnSpc>
            </a:pPr>
            <a:r>
              <a:rPr lang="en-US" altLang="x-none" sz="2700">
                <a:ea typeface="ＭＳ Ｐゴシック" charset="-128"/>
              </a:rPr>
              <a:t>Bialkali: Sb-Rb-Cs, Sb-K-Cs (good match to NaI:Tl)</a:t>
            </a:r>
          </a:p>
          <a:p>
            <a:pPr eaLnBrk="1" hangingPunct="1">
              <a:lnSpc>
                <a:spcPct val="80000"/>
              </a:lnSpc>
            </a:pPr>
            <a:r>
              <a:rPr lang="en-US" altLang="x-none" sz="2700">
                <a:ea typeface="ＭＳ Ｐゴシック" charset="-128"/>
              </a:rPr>
              <a:t>Sb-Na-K (high temperature applications)</a:t>
            </a:r>
          </a:p>
          <a:p>
            <a:pPr eaLnBrk="1" hangingPunct="1">
              <a:lnSpc>
                <a:spcPct val="80000"/>
              </a:lnSpc>
            </a:pPr>
            <a:r>
              <a:rPr lang="en-US" altLang="x-none" sz="2700">
                <a:ea typeface="ＭＳ Ｐゴシック" charset="-128"/>
              </a:rPr>
              <a:t>Multi-alkali: Sb-Na-K-Cs (wide spectral range)</a:t>
            </a:r>
          </a:p>
          <a:p>
            <a:pPr eaLnBrk="1" hangingPunct="1">
              <a:lnSpc>
                <a:spcPct val="80000"/>
              </a:lnSpc>
            </a:pPr>
            <a:r>
              <a:rPr lang="en-US" altLang="x-none" sz="2700">
                <a:ea typeface="ＭＳ Ｐゴシック" charset="-128"/>
              </a:rPr>
              <a:t>Ag-O-Cs (visible to NIR)</a:t>
            </a:r>
          </a:p>
          <a:p>
            <a:pPr eaLnBrk="1" hangingPunct="1">
              <a:lnSpc>
                <a:spcPct val="80000"/>
              </a:lnSpc>
            </a:pPr>
            <a:r>
              <a:rPr lang="en-US" altLang="x-none" sz="2700">
                <a:ea typeface="ＭＳ Ｐゴシック" charset="-128"/>
              </a:rPr>
              <a:t>GaAsP (Cs) (high sensitivity in visible, not UV)</a:t>
            </a:r>
          </a:p>
          <a:p>
            <a:pPr eaLnBrk="1" hangingPunct="1">
              <a:lnSpc>
                <a:spcPct val="80000"/>
              </a:lnSpc>
            </a:pPr>
            <a:r>
              <a:rPr lang="en-US" altLang="x-none" sz="2700">
                <a:ea typeface="ＭＳ Ｐゴシック" charset="-128"/>
              </a:rPr>
              <a:t>GaAs (Cs) (nearly flat response from UV to NIR)</a:t>
            </a:r>
          </a:p>
          <a:p>
            <a:pPr eaLnBrk="1" hangingPunct="1">
              <a:lnSpc>
                <a:spcPct val="80000"/>
              </a:lnSpc>
            </a:pPr>
            <a:r>
              <a:rPr lang="en-US" altLang="x-none" sz="2700">
                <a:ea typeface="ＭＳ Ｐゴシック" charset="-128"/>
              </a:rPr>
              <a:t>InGaAs (Cs)  (good NIR response)</a:t>
            </a:r>
          </a:p>
          <a:p>
            <a:pPr eaLnBrk="1" hangingPunct="1">
              <a:lnSpc>
                <a:spcPct val="80000"/>
              </a:lnSpc>
            </a:pPr>
            <a:endParaRPr lang="en-US" altLang="x-none" sz="2700">
              <a:ea typeface="ＭＳ Ｐゴシック" charset="-128"/>
            </a:endParaRPr>
          </a:p>
        </p:txBody>
      </p:sp>
      <p:sp>
        <p:nvSpPr>
          <p:cNvPr id="3" name="Slide Number Placeholder 2"/>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7949296E-A071-3F42-BD01-7ED446FCBD47}" type="slidenum">
              <a:rPr lang="en-US" altLang="x-none" sz="1200">
                <a:solidFill>
                  <a:srgbClr val="898989"/>
                </a:solidFill>
              </a:rPr>
              <a:pPr eaLnBrk="1" hangingPunct="1"/>
              <a:t>17</a:t>
            </a:fld>
            <a:endParaRPr lang="en-US" altLang="x-none" sz="1200">
              <a:solidFill>
                <a:srgbClr val="89898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4"/>
          <p:cNvSpPr>
            <a:spLocks noGrp="1"/>
          </p:cNvSpPr>
          <p:nvPr>
            <p:ph type="title"/>
          </p:nvPr>
        </p:nvSpPr>
        <p:spPr/>
        <p:txBody>
          <a:bodyPr/>
          <a:lstStyle/>
          <a:p>
            <a:pPr eaLnBrk="1" hangingPunct="1"/>
            <a:r>
              <a:rPr lang="en-US" altLang="x-none">
                <a:ea typeface="ＭＳ Ｐゴシック" charset="-128"/>
              </a:rPr>
              <a:t>Spectral sensitivity</a:t>
            </a:r>
          </a:p>
        </p:txBody>
      </p:sp>
      <p:sp>
        <p:nvSpPr>
          <p:cNvPr id="4" name="Slide Number Placeholder 3"/>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7EB5A69C-18D4-9642-B53C-8E0A18DC5D77}" type="slidenum">
              <a:rPr lang="en-US" altLang="x-none" sz="1200">
                <a:solidFill>
                  <a:srgbClr val="898989"/>
                </a:solidFill>
              </a:rPr>
              <a:pPr eaLnBrk="1" hangingPunct="1"/>
              <a:t>18</a:t>
            </a:fld>
            <a:endParaRPr lang="en-US" altLang="x-none" sz="1200">
              <a:solidFill>
                <a:srgbClr val="898989"/>
              </a:solidFill>
            </a:endParaRPr>
          </a:p>
        </p:txBody>
      </p:sp>
      <p:pic>
        <p:nvPicPr>
          <p:cNvPr id="32771" name="Picture 5" descr="Screen Shot 2014-01-23 at 12.59.12 P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49338" y="1370013"/>
            <a:ext cx="6913562"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dirty="0">
                <a:ea typeface="+mj-ea"/>
                <a:cs typeface="+mj-cs"/>
              </a:rPr>
              <a:t>Advanced </a:t>
            </a:r>
            <a:r>
              <a:rPr lang="en-US" sz="4000" dirty="0" err="1">
                <a:ea typeface="+mj-ea"/>
                <a:cs typeface="+mj-cs"/>
              </a:rPr>
              <a:t>bialkali</a:t>
            </a:r>
            <a:r>
              <a:rPr lang="en-US" sz="4000" dirty="0">
                <a:ea typeface="+mj-ea"/>
                <a:cs typeface="+mj-cs"/>
              </a:rPr>
              <a:t> photocathodes</a:t>
            </a:r>
          </a:p>
        </p:txBody>
      </p:sp>
      <p:sp>
        <p:nvSpPr>
          <p:cNvPr id="33795"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C53DA552-0791-BD4A-98FE-099F952D8D4A}" type="slidenum">
              <a:rPr lang="en-US" altLang="x-none" sz="1400">
                <a:solidFill>
                  <a:schemeClr val="tx1"/>
                </a:solidFill>
                <a:latin typeface="Tahoma" charset="0"/>
              </a:rPr>
              <a:pPr eaLnBrk="1" hangingPunct="1"/>
              <a:t>19</a:t>
            </a:fld>
            <a:endParaRPr lang="en-US" altLang="x-none" sz="1400">
              <a:solidFill>
                <a:schemeClr val="tx1"/>
              </a:solidFill>
              <a:latin typeface="Tahoma" charset="0"/>
            </a:endParaRPr>
          </a:p>
        </p:txBody>
      </p:sp>
      <p:pic>
        <p:nvPicPr>
          <p:cNvPr id="33794" name="Picture 9" descr="pmt_uba2"/>
          <p:cNvPicPr>
            <a:picLocks noGrp="1" noChangeAspect="1" noChangeArrowheads="1"/>
          </p:cNvPicPr>
          <p:nvPr>
            <p:ph sz="half" idx="4294967295"/>
          </p:nvPr>
        </p:nvPicPr>
        <p:blipFill>
          <a:blip r:embed="rId2">
            <a:extLst>
              <a:ext uri="{28A0092B-C50C-407E-A947-70E740481C1C}">
                <a14:useLocalDpi xmlns:a14="http://schemas.microsoft.com/office/drawing/2010/main"/>
              </a:ext>
            </a:extLst>
          </a:blip>
          <a:srcRect/>
          <a:stretch>
            <a:fillRect/>
          </a:stretch>
        </p:blipFill>
        <p:spPr>
          <a:xfrm>
            <a:off x="2137238" y="1012825"/>
            <a:ext cx="4275137" cy="55260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en-US" altLang="x-none" dirty="0">
                <a:ea typeface="ＭＳ Ｐゴシック" charset="-128"/>
              </a:rPr>
              <a:t>Electron Focusing</a:t>
            </a:r>
          </a:p>
        </p:txBody>
      </p:sp>
      <p:pic>
        <p:nvPicPr>
          <p:cNvPr id="34818" name="Picture 4"/>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t="18057" b="18057"/>
          <a:stretch>
            <a:fillRect/>
          </a:stretch>
        </p:blipFill>
        <p:spPr>
          <a:noFill/>
        </p:spPr>
      </p:pic>
      <p:sp>
        <p:nvSpPr>
          <p:cNvPr id="3481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27625A7E-8451-4844-8283-D69C4B1BCF30}" type="slidenum">
              <a:rPr lang="en-US" altLang="x-none" sz="1400">
                <a:solidFill>
                  <a:schemeClr val="tx1"/>
                </a:solidFill>
                <a:latin typeface="Tahoma" charset="0"/>
              </a:rPr>
              <a:pPr eaLnBrk="1" hangingPunct="1"/>
              <a:t>20</a:t>
            </a:fld>
            <a:endParaRPr lang="en-US" altLang="x-none" sz="1400">
              <a:solidFill>
                <a:schemeClr val="tx1"/>
              </a:solidFill>
              <a:latin typeface="Tahoma"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altLang="x-none" dirty="0">
                <a:ea typeface="ＭＳ Ｐゴシック" charset="-128"/>
              </a:rPr>
              <a:t>Magnetic Shielding</a:t>
            </a:r>
          </a:p>
        </p:txBody>
      </p:sp>
      <p:sp>
        <p:nvSpPr>
          <p:cNvPr id="35842" name="Rectangle 3" descr="Rectangle: Click to edit Master text styles&#13;&#10;Second level&#13;&#10;Third level&#13;&#10;Fourth level&#13;&#10;Fifth level"/>
          <p:cNvSpPr>
            <a:spLocks noGrp="1" noChangeArrowheads="1"/>
          </p:cNvSpPr>
          <p:nvPr>
            <p:ph idx="1"/>
          </p:nvPr>
        </p:nvSpPr>
        <p:spPr/>
        <p:txBody>
          <a:bodyPr/>
          <a:lstStyle/>
          <a:p>
            <a:pPr eaLnBrk="1" hangingPunct="1">
              <a:lnSpc>
                <a:spcPct val="90000"/>
              </a:lnSpc>
            </a:pPr>
            <a:r>
              <a:rPr lang="en-US" altLang="x-none" sz="2800" dirty="0">
                <a:latin typeface="+mj-lt"/>
                <a:ea typeface="ＭＳ Ｐゴシック" charset="-128"/>
              </a:rPr>
              <a:t>DV between the dynodes is ~100-200V</a:t>
            </a:r>
          </a:p>
          <a:p>
            <a:pPr eaLnBrk="1" hangingPunct="1">
              <a:lnSpc>
                <a:spcPct val="90000"/>
              </a:lnSpc>
            </a:pPr>
            <a:r>
              <a:rPr lang="en-US" altLang="x-none" sz="2800" dirty="0">
                <a:latin typeface="+mj-lt"/>
                <a:ea typeface="ＭＳ Ｐゴシック" charset="-128"/>
              </a:rPr>
              <a:t>Low energy electrons traveling from dynode to dynode can be affected by small magnetic fields (e.g. earth B ~ 0.5 G)</a:t>
            </a:r>
          </a:p>
          <a:p>
            <a:pPr lvl="1" eaLnBrk="1" hangingPunct="1">
              <a:lnSpc>
                <a:spcPct val="90000"/>
              </a:lnSpc>
            </a:pPr>
            <a:r>
              <a:rPr lang="en-US" altLang="x-none" sz="2400" dirty="0">
                <a:latin typeface="+mj-lt"/>
                <a:ea typeface="ＭＳ Ｐゴシック" charset="-128"/>
              </a:rPr>
              <a:t>Effect is largest for head-on type PMT</a:t>
            </a:r>
            <a:r>
              <a:rPr lang="ja-JP" altLang="en-US" sz="2400">
                <a:latin typeface="+mj-lt"/>
                <a:ea typeface="ＭＳ Ｐゴシック" charset="-128"/>
              </a:rPr>
              <a:t>’</a:t>
            </a:r>
            <a:r>
              <a:rPr lang="en-US" altLang="ja-JP" sz="2400" dirty="0">
                <a:latin typeface="+mj-lt"/>
                <a:ea typeface="ＭＳ Ｐゴシック" charset="-128"/>
              </a:rPr>
              <a:t>s when the magnetic field is perpendicular to the tube axis</a:t>
            </a:r>
          </a:p>
          <a:p>
            <a:pPr eaLnBrk="1" hangingPunct="1">
              <a:lnSpc>
                <a:spcPct val="90000"/>
              </a:lnSpc>
            </a:pPr>
            <a:r>
              <a:rPr lang="en-US" altLang="x-none" sz="2800" dirty="0">
                <a:latin typeface="+mj-lt"/>
                <a:ea typeface="ＭＳ Ｐゴシック" charset="-128"/>
              </a:rPr>
              <a:t>A magnetic shield (e.g. mu-metal) is used to reduce gain changes from magnetic fields</a:t>
            </a:r>
          </a:p>
        </p:txBody>
      </p:sp>
      <p:sp>
        <p:nvSpPr>
          <p:cNvPr id="3584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B5BFC489-901E-9F4C-82A7-196E76ABC895}" type="slidenum">
              <a:rPr lang="en-US" altLang="x-none" sz="1400">
                <a:solidFill>
                  <a:schemeClr val="tx1"/>
                </a:solidFill>
                <a:latin typeface="Tahoma" charset="0"/>
              </a:rPr>
              <a:pPr eaLnBrk="1" hangingPunct="1"/>
              <a:t>21</a:t>
            </a:fld>
            <a:endParaRPr lang="en-US" altLang="x-none" sz="1400">
              <a:solidFill>
                <a:schemeClr val="tx1"/>
              </a:solidFill>
              <a:latin typeface="Tahoma"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eaLnBrk="1" hangingPunct="1"/>
            <a:r>
              <a:rPr lang="en-US" altLang="x-none" dirty="0">
                <a:ea typeface="ＭＳ Ｐゴシック" charset="-128"/>
              </a:rPr>
              <a:t>PMT Base</a:t>
            </a:r>
          </a:p>
        </p:txBody>
      </p:sp>
      <p:sp>
        <p:nvSpPr>
          <p:cNvPr id="37890" name="Rectangle 3" descr="Rectangle: Click to edit Master text styles&#13;&#10;Second level&#13;&#10;Third level&#13;&#10;Fourth level&#13;&#10;Fifth level"/>
          <p:cNvSpPr>
            <a:spLocks noGrp="1" noChangeArrowheads="1"/>
          </p:cNvSpPr>
          <p:nvPr>
            <p:ph idx="1"/>
          </p:nvPr>
        </p:nvSpPr>
        <p:spPr>
          <a:xfrm>
            <a:off x="838200" y="1181100"/>
            <a:ext cx="7772400" cy="5432425"/>
          </a:xfrm>
        </p:spPr>
        <p:txBody>
          <a:bodyPr/>
          <a:lstStyle/>
          <a:p>
            <a:pPr eaLnBrk="1" hangingPunct="1"/>
            <a:r>
              <a:rPr lang="en-US" altLang="x-none" sz="2800" dirty="0">
                <a:latin typeface="+mj-lt"/>
                <a:ea typeface="ＭＳ Ｐゴシック" charset="-128"/>
              </a:rPr>
              <a:t>The HV supply must be capable of providing a DC current (to the divider network) as well as average and peak signal currents</a:t>
            </a:r>
          </a:p>
          <a:p>
            <a:pPr lvl="1" eaLnBrk="1" hangingPunct="1"/>
            <a:r>
              <a:rPr lang="en-US" altLang="x-none" sz="2400" dirty="0">
                <a:latin typeface="+mj-lt"/>
                <a:ea typeface="ＭＳ Ｐゴシック" charset="-128"/>
              </a:rPr>
              <a:t>Typical signal current ~ 20 mA</a:t>
            </a:r>
          </a:p>
          <a:p>
            <a:pPr lvl="1" eaLnBrk="1" hangingPunct="1"/>
            <a:r>
              <a:rPr lang="en-US" altLang="x-none" sz="2400" dirty="0">
                <a:latin typeface="+mj-lt"/>
                <a:ea typeface="ＭＳ Ｐゴシック" charset="-128"/>
              </a:rPr>
              <a:t>Typical average current ~ 20 mA</a:t>
            </a:r>
          </a:p>
          <a:p>
            <a:pPr eaLnBrk="1" hangingPunct="1"/>
            <a:r>
              <a:rPr lang="en-US" altLang="x-none" sz="2800" dirty="0">
                <a:latin typeface="+mj-lt"/>
                <a:ea typeface="ＭＳ Ｐゴシック" charset="-128"/>
              </a:rPr>
              <a:t>It is possible that at high rates that the HV supply cannot provide enough current to the last dynodes and hence the PMT voltage will </a:t>
            </a:r>
            <a:r>
              <a:rPr lang="ja-JP" altLang="en-US" sz="2800">
                <a:latin typeface="+mj-lt"/>
                <a:ea typeface="ＭＳ Ｐゴシック" charset="-128"/>
              </a:rPr>
              <a:t>“</a:t>
            </a:r>
            <a:r>
              <a:rPr lang="en-US" altLang="ja-JP" sz="2800" dirty="0">
                <a:latin typeface="+mj-lt"/>
                <a:ea typeface="ＭＳ Ｐゴシック" charset="-128"/>
              </a:rPr>
              <a:t>sag</a:t>
            </a:r>
            <a:r>
              <a:rPr lang="ja-JP" altLang="en-US" sz="2800">
                <a:latin typeface="+mj-lt"/>
                <a:ea typeface="ＭＳ Ｐゴシック" charset="-128"/>
              </a:rPr>
              <a:t>”</a:t>
            </a:r>
            <a:endParaRPr lang="en-US" altLang="ja-JP" sz="2800" dirty="0">
              <a:latin typeface="+mj-lt"/>
              <a:ea typeface="ＭＳ Ｐゴシック" charset="-128"/>
            </a:endParaRPr>
          </a:p>
          <a:p>
            <a:pPr lvl="1" eaLnBrk="1" hangingPunct="1"/>
            <a:r>
              <a:rPr lang="en-US" altLang="x-none" sz="2400" dirty="0">
                <a:latin typeface="+mj-lt"/>
                <a:ea typeface="ＭＳ Ｐゴシック" charset="-128"/>
              </a:rPr>
              <a:t>Additional charge can be supplied by using capacitors or transistors</a:t>
            </a:r>
          </a:p>
        </p:txBody>
      </p:sp>
      <p:sp>
        <p:nvSpPr>
          <p:cNvPr id="3789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806F4977-FDA3-9D4D-8F76-84B29F4F7B63}" type="slidenum">
              <a:rPr lang="en-US" altLang="x-none" sz="1400">
                <a:solidFill>
                  <a:schemeClr val="tx1"/>
                </a:solidFill>
                <a:latin typeface="Tahoma" charset="0"/>
              </a:rPr>
              <a:pPr eaLnBrk="1" hangingPunct="1"/>
              <a:t>22</a:t>
            </a:fld>
            <a:endParaRPr lang="en-US" altLang="x-none" sz="1400">
              <a:solidFill>
                <a:schemeClr val="tx1"/>
              </a:solidFill>
              <a:latin typeface="Tahoma"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pPr eaLnBrk="1" hangingPunct="1"/>
            <a:r>
              <a:rPr lang="en-US" altLang="x-none" dirty="0">
                <a:ea typeface="ＭＳ Ｐゴシック" charset="-128"/>
              </a:rPr>
              <a:t>PMT Base</a:t>
            </a:r>
          </a:p>
        </p:txBody>
      </p:sp>
      <p:sp>
        <p:nvSpPr>
          <p:cNvPr id="38914" name="Rectangle 3" descr="Rectangle: Click to edit Master text styles&#13;&#10;Second level&#13;&#10;Third level&#13;&#10;Fourth level&#13;&#10;Fifth level"/>
          <p:cNvSpPr>
            <a:spLocks noGrp="1" noChangeArrowheads="1"/>
          </p:cNvSpPr>
          <p:nvPr>
            <p:ph type="body" sz="half" idx="1"/>
          </p:nvPr>
        </p:nvSpPr>
        <p:spPr>
          <a:xfrm>
            <a:off x="838200" y="1181100"/>
            <a:ext cx="8008938" cy="5111750"/>
          </a:xfrm>
        </p:spPr>
        <p:txBody>
          <a:bodyPr/>
          <a:lstStyle/>
          <a:p>
            <a:pPr eaLnBrk="1" hangingPunct="1"/>
            <a:r>
              <a:rPr lang="en-US" altLang="x-none" sz="2800" dirty="0">
                <a:latin typeface="+mj-lt"/>
                <a:ea typeface="ＭＳ Ｐゴシック" charset="-128"/>
              </a:rPr>
              <a:t>A voltage divider network is used to supply voltage to the dynodes</a:t>
            </a:r>
          </a:p>
          <a:p>
            <a:pPr lvl="1" eaLnBrk="1" hangingPunct="1"/>
            <a:r>
              <a:rPr lang="en-US" altLang="x-none" sz="2400" dirty="0">
                <a:latin typeface="+mj-lt"/>
                <a:ea typeface="ＭＳ Ｐゴシック" charset="-128"/>
              </a:rPr>
              <a:t>Typical supply voltage is 2kV</a:t>
            </a:r>
          </a:p>
          <a:p>
            <a:pPr eaLnBrk="1" hangingPunct="1"/>
            <a:r>
              <a:rPr lang="en-US" altLang="x-none" sz="2800" dirty="0">
                <a:latin typeface="+mj-lt"/>
                <a:ea typeface="ＭＳ Ｐゴシック" charset="-128"/>
              </a:rPr>
              <a:t>The manufacturer usually supplies a circuit diagram and often sells the accompanying base </a:t>
            </a:r>
          </a:p>
          <a:p>
            <a:pPr eaLnBrk="1" hangingPunct="1"/>
            <a:endParaRPr lang="en-US" altLang="x-none" sz="2800" dirty="0">
              <a:latin typeface="Tahoma" charset="0"/>
              <a:ea typeface="ＭＳ Ｐゴシック" charset="-128"/>
            </a:endParaRPr>
          </a:p>
        </p:txBody>
      </p:sp>
      <p:pic>
        <p:nvPicPr>
          <p:cNvPr id="38915" name="Picture 7"/>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1824038" y="3871913"/>
            <a:ext cx="5753100" cy="2181225"/>
          </a:xfrm>
          <a:noFill/>
        </p:spPr>
      </p:pic>
      <p:sp>
        <p:nvSpPr>
          <p:cNvPr id="38916"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C9870F6C-B8AA-8D45-BFDF-E427F4DB816E}" type="slidenum">
              <a:rPr lang="en-US" altLang="x-none" sz="1400">
                <a:solidFill>
                  <a:schemeClr val="tx1"/>
                </a:solidFill>
                <a:latin typeface="Tahoma" charset="0"/>
              </a:rPr>
              <a:pPr eaLnBrk="1" hangingPunct="1"/>
              <a:t>23</a:t>
            </a:fld>
            <a:endParaRPr lang="en-US" altLang="x-none" sz="1400">
              <a:solidFill>
                <a:schemeClr val="tx1"/>
              </a:solidFill>
              <a:latin typeface="Tahoma"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en-US" altLang="x-none" dirty="0">
                <a:ea typeface="ＭＳ Ｐゴシック" charset="-128"/>
              </a:rPr>
              <a:t>Dynode Structure</a:t>
            </a:r>
          </a:p>
        </p:txBody>
      </p:sp>
      <p:sp>
        <p:nvSpPr>
          <p:cNvPr id="39938" name="Rectangle 3" descr="Rectangle: Click to edit Master text styles&#13;&#10;Second level&#13;&#10;Third level&#13;&#10;Fourth level&#13;&#10;Fifth level"/>
          <p:cNvSpPr>
            <a:spLocks noGrp="1" noChangeArrowheads="1"/>
          </p:cNvSpPr>
          <p:nvPr>
            <p:ph type="body" sz="half" idx="1"/>
          </p:nvPr>
        </p:nvSpPr>
        <p:spPr>
          <a:xfrm>
            <a:off x="838200" y="1181100"/>
            <a:ext cx="7981950" cy="5111750"/>
          </a:xfrm>
        </p:spPr>
        <p:txBody>
          <a:bodyPr/>
          <a:lstStyle/>
          <a:p>
            <a:pPr eaLnBrk="1" hangingPunct="1"/>
            <a:endParaRPr lang="en-US" altLang="x-none" sz="2800" dirty="0">
              <a:latin typeface="Symbol" charset="2"/>
              <a:ea typeface="ＭＳ Ｐゴシック" charset="-128"/>
            </a:endParaRPr>
          </a:p>
          <a:p>
            <a:pPr eaLnBrk="1" hangingPunct="1"/>
            <a:endParaRPr lang="en-US" altLang="x-none" sz="2800" dirty="0">
              <a:latin typeface="Symbol" charset="2"/>
              <a:ea typeface="ＭＳ Ｐゴシック" charset="-128"/>
            </a:endParaRPr>
          </a:p>
          <a:p>
            <a:pPr eaLnBrk="1" hangingPunct="1"/>
            <a:endParaRPr lang="en-US" altLang="x-none" sz="2800" dirty="0">
              <a:latin typeface="Symbol" charset="2"/>
              <a:ea typeface="ＭＳ Ｐゴシック" charset="-128"/>
            </a:endParaRPr>
          </a:p>
          <a:p>
            <a:pPr eaLnBrk="1" hangingPunct="1"/>
            <a:r>
              <a:rPr lang="en-US" altLang="x-none" sz="2800" dirty="0">
                <a:latin typeface="Symbol" charset="2"/>
                <a:ea typeface="ＭＳ Ｐゴシック" charset="-128"/>
              </a:rPr>
              <a:t>d </a:t>
            </a:r>
            <a:r>
              <a:rPr lang="en-US" altLang="x-none" sz="2800" dirty="0">
                <a:latin typeface="Tahoma" charset="0"/>
                <a:ea typeface="ＭＳ Ｐゴシック" charset="-128"/>
              </a:rPr>
              <a:t>of 4-6 for most dynode materials</a:t>
            </a:r>
          </a:p>
          <a:p>
            <a:pPr eaLnBrk="1" hangingPunct="1"/>
            <a:r>
              <a:rPr lang="en-US" altLang="x-none" sz="2800" dirty="0">
                <a:latin typeface="Tahoma" charset="0"/>
                <a:ea typeface="ＭＳ Ｐゴシック" charset="-128"/>
              </a:rPr>
              <a:t>And typically there are 10-12 stages (dynodes) </a:t>
            </a:r>
            <a:endParaRPr lang="en-US" altLang="x-none" sz="2800" dirty="0">
              <a:latin typeface="Symbol" charset="2"/>
              <a:ea typeface="ＭＳ Ｐゴシック" charset="-128"/>
            </a:endParaRPr>
          </a:p>
        </p:txBody>
      </p:sp>
      <p:graphicFrame>
        <p:nvGraphicFramePr>
          <p:cNvPr id="39939" name="Object 4"/>
          <p:cNvGraphicFramePr>
            <a:graphicFrameLocks noGrp="1" noChangeAspect="1"/>
          </p:cNvGraphicFramePr>
          <p:nvPr>
            <p:ph sz="quarter" idx="2"/>
          </p:nvPr>
        </p:nvGraphicFramePr>
        <p:xfrm>
          <a:off x="1439863" y="1681163"/>
          <a:ext cx="5067300" cy="908050"/>
        </p:xfrm>
        <a:graphic>
          <a:graphicData uri="http://schemas.openxmlformats.org/presentationml/2006/ole">
            <mc:AlternateContent xmlns:mc="http://schemas.openxmlformats.org/markup-compatibility/2006">
              <mc:Choice xmlns:v="urn:schemas-microsoft-com:vml" Requires="v">
                <p:oleObj spid="_x0000_s40122" name="Equation" r:id="rId3" imgW="2197100" imgH="393700" progId="Equation.3">
                  <p:embed/>
                </p:oleObj>
              </mc:Choice>
              <mc:Fallback>
                <p:oleObj name="Equation" r:id="rId3" imgW="2197100" imgH="393700" progId="Equation.3">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863" y="1681163"/>
                        <a:ext cx="5067300"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0" name="Object 6"/>
          <p:cNvGraphicFramePr>
            <a:graphicFrameLocks noGrp="1" noChangeAspect="1"/>
          </p:cNvGraphicFramePr>
          <p:nvPr>
            <p:ph sz="quarter" idx="3"/>
          </p:nvPr>
        </p:nvGraphicFramePr>
        <p:xfrm>
          <a:off x="2011363" y="3956050"/>
          <a:ext cx="2447925" cy="1951038"/>
        </p:xfrm>
        <a:graphic>
          <a:graphicData uri="http://schemas.openxmlformats.org/presentationml/2006/ole">
            <mc:AlternateContent xmlns:mc="http://schemas.openxmlformats.org/markup-compatibility/2006">
              <mc:Choice xmlns:v="urn:schemas-microsoft-com:vml" Requires="v">
                <p:oleObj spid="_x0000_s40123" name="Equation" r:id="rId5" imgW="876300" imgH="698500" progId="Equation.3">
                  <p:embed/>
                </p:oleObj>
              </mc:Choice>
              <mc:Fallback>
                <p:oleObj name="Equation" r:id="rId5" imgW="876300" imgH="698500" progId="Equation.3">
                  <p:embed/>
                  <p:pic>
                    <p:nvPicPr>
                      <p:cNvPr id="0" name="Object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1363" y="3956050"/>
                        <a:ext cx="2447925" cy="195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41"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4A14FA05-FB36-B94F-80E1-15B4B598B9D6}" type="slidenum">
              <a:rPr lang="en-US" altLang="x-none" sz="1400">
                <a:solidFill>
                  <a:schemeClr val="tx1"/>
                </a:solidFill>
                <a:latin typeface="Tahoma" charset="0"/>
              </a:rPr>
              <a:pPr eaLnBrk="1" hangingPunct="1"/>
              <a:t>24</a:t>
            </a:fld>
            <a:endParaRPr lang="en-US" altLang="x-none" sz="1400">
              <a:solidFill>
                <a:schemeClr val="tx1"/>
              </a:solidFill>
              <a:latin typeface="Tahoma"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r>
              <a:rPr lang="en-US" altLang="x-none" dirty="0">
                <a:ea typeface="ＭＳ Ｐゴシック" charset="-128"/>
              </a:rPr>
              <a:t>PMT Gain and HV Supply</a:t>
            </a:r>
          </a:p>
        </p:txBody>
      </p:sp>
      <p:sp>
        <p:nvSpPr>
          <p:cNvPr id="40962" name="Rectangle 3" descr="Rectangle: Click to edit Master text styles&#13;&#10;Second level&#13;&#10;Third level&#13;&#10;Fourth level&#13;&#10;Fifth level"/>
          <p:cNvSpPr>
            <a:spLocks noGrp="1" noChangeArrowheads="1"/>
          </p:cNvSpPr>
          <p:nvPr>
            <p:ph type="body" sz="half" idx="1"/>
          </p:nvPr>
        </p:nvSpPr>
        <p:spPr>
          <a:xfrm>
            <a:off x="838200" y="1181100"/>
            <a:ext cx="7943850" cy="5111750"/>
          </a:xfrm>
        </p:spPr>
        <p:txBody>
          <a:bodyPr/>
          <a:lstStyle/>
          <a:p>
            <a:pPr eaLnBrk="1" hangingPunct="1"/>
            <a:r>
              <a:rPr lang="en-US" altLang="x-none" sz="2800" dirty="0">
                <a:latin typeface="+mj-lt"/>
                <a:ea typeface="ＭＳ Ｐゴシック" charset="-128"/>
              </a:rPr>
              <a:t>Typical gain versus high voltage curve</a:t>
            </a:r>
          </a:p>
          <a:p>
            <a:pPr eaLnBrk="1" hangingPunct="1"/>
            <a:r>
              <a:rPr lang="en-US" altLang="x-none" sz="2800" dirty="0">
                <a:latin typeface="+mj-lt"/>
                <a:ea typeface="ＭＳ Ｐゴシック" charset="-128"/>
              </a:rPr>
              <a:t>Rule of thumb is DV=100 gives DG=2</a:t>
            </a:r>
          </a:p>
        </p:txBody>
      </p:sp>
      <p:pic>
        <p:nvPicPr>
          <p:cNvPr id="40963" name="Picture 4"/>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1262063" y="2430463"/>
            <a:ext cx="6062662" cy="4137025"/>
          </a:xfrm>
          <a:noFill/>
        </p:spPr>
      </p:pic>
      <p:sp>
        <p:nvSpPr>
          <p:cNvPr id="4096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D996EADC-E8E6-7245-A5C8-E10DDA6B6C6F}" type="slidenum">
              <a:rPr lang="en-US" altLang="x-none" sz="1400">
                <a:solidFill>
                  <a:schemeClr val="tx1"/>
                </a:solidFill>
                <a:latin typeface="Tahoma" charset="0"/>
              </a:rPr>
              <a:pPr eaLnBrk="1" hangingPunct="1"/>
              <a:t>25</a:t>
            </a:fld>
            <a:endParaRPr lang="en-US" altLang="x-none" sz="1400">
              <a:solidFill>
                <a:schemeClr val="tx1"/>
              </a:solidFill>
              <a:latin typeface="Tahoma"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eaLnBrk="1" hangingPunct="1"/>
            <a:r>
              <a:rPr lang="en-US" altLang="x-none" dirty="0">
                <a:ea typeface="ＭＳ Ｐゴシック" charset="-128"/>
              </a:rPr>
              <a:t>Dynode Structure</a:t>
            </a:r>
          </a:p>
        </p:txBody>
      </p:sp>
      <p:sp>
        <p:nvSpPr>
          <p:cNvPr id="41986" name="Rectangle 3" descr="Rectangle: Click to edit Master text styles&#13;&#10;Second level&#13;&#10;Third level&#13;&#10;Fourth level&#13;&#10;Fifth level"/>
          <p:cNvSpPr>
            <a:spLocks noGrp="1" noChangeArrowheads="1"/>
          </p:cNvSpPr>
          <p:nvPr>
            <p:ph idx="1"/>
          </p:nvPr>
        </p:nvSpPr>
        <p:spPr/>
        <p:txBody>
          <a:bodyPr/>
          <a:lstStyle/>
          <a:p>
            <a:pPr eaLnBrk="1" hangingPunct="1"/>
            <a:r>
              <a:rPr lang="en-US" altLang="x-none" dirty="0">
                <a:latin typeface="+mj-lt"/>
                <a:ea typeface="ＭＳ Ｐゴシック" charset="-128"/>
              </a:rPr>
              <a:t>Typical instantaneous current?</a:t>
            </a:r>
          </a:p>
          <a:p>
            <a:pPr lvl="1" eaLnBrk="1" hangingPunct="1"/>
            <a:r>
              <a:rPr lang="en-US" altLang="x-none" dirty="0">
                <a:latin typeface="+mj-lt"/>
                <a:ea typeface="ＭＳ Ｐゴシック" charset="-128"/>
              </a:rPr>
              <a:t>Assume 10</a:t>
            </a:r>
            <a:r>
              <a:rPr lang="en-US" altLang="x-none" baseline="30000" dirty="0">
                <a:latin typeface="+mj-lt"/>
                <a:ea typeface="ＭＳ Ｐゴシック" charset="-128"/>
              </a:rPr>
              <a:t>3</a:t>
            </a:r>
            <a:r>
              <a:rPr lang="en-US" altLang="x-none" dirty="0">
                <a:latin typeface="+mj-lt"/>
                <a:ea typeface="ＭＳ Ｐゴシック" charset="-128"/>
              </a:rPr>
              <a:t> photons at the photocathode</a:t>
            </a:r>
          </a:p>
          <a:p>
            <a:pPr lvl="1" eaLnBrk="1" hangingPunct="1"/>
            <a:r>
              <a:rPr lang="en-US" altLang="x-none" dirty="0">
                <a:latin typeface="+mj-lt"/>
                <a:ea typeface="ＭＳ Ｐゴシック" charset="-128"/>
              </a:rPr>
              <a:t>Then there are 2.5x10</a:t>
            </a:r>
            <a:r>
              <a:rPr lang="en-US" altLang="x-none" baseline="30000" dirty="0">
                <a:latin typeface="+mj-lt"/>
                <a:ea typeface="ＭＳ Ｐゴシック" charset="-128"/>
              </a:rPr>
              <a:t>2</a:t>
            </a:r>
            <a:r>
              <a:rPr lang="en-US" altLang="x-none" dirty="0">
                <a:latin typeface="+mj-lt"/>
                <a:ea typeface="ＭＳ Ｐゴシック" charset="-128"/>
              </a:rPr>
              <a:t> electrons at the first dynode</a:t>
            </a:r>
          </a:p>
          <a:p>
            <a:pPr lvl="1" eaLnBrk="1" hangingPunct="1"/>
            <a:r>
              <a:rPr lang="en-US" altLang="x-none" dirty="0">
                <a:latin typeface="+mj-lt"/>
                <a:ea typeface="ＭＳ Ｐゴシック" charset="-128"/>
              </a:rPr>
              <a:t>Then there are 2.5x10</a:t>
            </a:r>
            <a:r>
              <a:rPr lang="en-US" altLang="x-none" baseline="30000" dirty="0">
                <a:latin typeface="+mj-lt"/>
                <a:ea typeface="ＭＳ Ｐゴシック" charset="-128"/>
              </a:rPr>
              <a:t>8</a:t>
            </a:r>
            <a:r>
              <a:rPr lang="en-US" altLang="x-none" dirty="0">
                <a:latin typeface="+mj-lt"/>
                <a:ea typeface="ＭＳ Ｐゴシック" charset="-128"/>
              </a:rPr>
              <a:t> electrons at the anode</a:t>
            </a:r>
          </a:p>
          <a:p>
            <a:pPr lvl="1" eaLnBrk="1" hangingPunct="1"/>
            <a:r>
              <a:rPr lang="en-US" altLang="x-none" dirty="0">
                <a:latin typeface="+mj-lt"/>
                <a:ea typeface="ＭＳ Ｐゴシック" charset="-128"/>
              </a:rPr>
              <a:t>And collected in 5ns gives a peak current of 2.5x10</a:t>
            </a:r>
            <a:r>
              <a:rPr lang="en-US" altLang="x-none" baseline="30000" dirty="0">
                <a:latin typeface="+mj-lt"/>
                <a:ea typeface="ＭＳ Ｐゴシック" charset="-128"/>
              </a:rPr>
              <a:t>8 </a:t>
            </a:r>
            <a:r>
              <a:rPr lang="en-US" altLang="x-none" dirty="0">
                <a:latin typeface="+mj-lt"/>
                <a:ea typeface="ＭＳ Ｐゴシック" charset="-128"/>
              </a:rPr>
              <a:t>x 1.6 x 10</a:t>
            </a:r>
            <a:r>
              <a:rPr lang="en-US" altLang="x-none" baseline="30000" dirty="0">
                <a:latin typeface="+mj-lt"/>
                <a:ea typeface="ＭＳ Ｐゴシック" charset="-128"/>
              </a:rPr>
              <a:t>-19</a:t>
            </a:r>
            <a:r>
              <a:rPr lang="en-US" altLang="x-none" dirty="0">
                <a:latin typeface="+mj-lt"/>
                <a:ea typeface="ＭＳ Ｐゴシック" charset="-128"/>
              </a:rPr>
              <a:t> / 5 x 10</a:t>
            </a:r>
            <a:r>
              <a:rPr lang="en-US" altLang="x-none" baseline="30000" dirty="0">
                <a:latin typeface="+mj-lt"/>
                <a:ea typeface="ＭＳ Ｐゴシック" charset="-128"/>
              </a:rPr>
              <a:t>-9</a:t>
            </a:r>
            <a:r>
              <a:rPr lang="en-US" altLang="x-none" dirty="0">
                <a:latin typeface="+mj-lt"/>
                <a:ea typeface="ＭＳ Ｐゴシック" charset="-128"/>
              </a:rPr>
              <a:t> = 8 mA</a:t>
            </a:r>
          </a:p>
          <a:p>
            <a:pPr lvl="2" eaLnBrk="1" hangingPunct="1"/>
            <a:r>
              <a:rPr lang="en-US" altLang="x-none" dirty="0">
                <a:latin typeface="+mj-lt"/>
                <a:ea typeface="ＭＳ Ｐゴシック" charset="-128"/>
              </a:rPr>
              <a:t>Of course the average current is much smaller</a:t>
            </a:r>
          </a:p>
        </p:txBody>
      </p:sp>
      <p:sp>
        <p:nvSpPr>
          <p:cNvPr id="4198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4BAA5CC1-1FD4-F043-B864-1812AC8BAD8E}" type="slidenum">
              <a:rPr lang="en-US" altLang="x-none" sz="1400">
                <a:solidFill>
                  <a:schemeClr val="tx1"/>
                </a:solidFill>
                <a:latin typeface="Tahoma" charset="0"/>
              </a:rPr>
              <a:pPr eaLnBrk="1" hangingPunct="1"/>
              <a:t>26</a:t>
            </a:fld>
            <a:endParaRPr lang="en-US" altLang="x-none" sz="1400">
              <a:solidFill>
                <a:schemeClr val="tx1"/>
              </a:solidFill>
              <a:latin typeface="Tahoma"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1403"/>
          </a:xfrm>
        </p:spPr>
        <p:txBody>
          <a:bodyPr/>
          <a:lstStyle/>
          <a:p>
            <a:r>
              <a:rPr lang="en-US" sz="2800" dirty="0"/>
              <a:t>Electron transit time and transit time spread (jitter)</a:t>
            </a:r>
          </a:p>
        </p:txBody>
      </p:sp>
      <p:sp>
        <p:nvSpPr>
          <p:cNvPr id="4" name="Slide Number Placeholder 3"/>
          <p:cNvSpPr>
            <a:spLocks noGrp="1"/>
          </p:cNvSpPr>
          <p:nvPr>
            <p:ph type="sldNum" sz="quarter" idx="12"/>
          </p:nvPr>
        </p:nvSpPr>
        <p:spPr>
          <a:xfrm>
            <a:off x="6553200" y="5964018"/>
            <a:ext cx="2133600" cy="365125"/>
          </a:xfrm>
        </p:spPr>
        <p:txBody>
          <a:bodyPr/>
          <a:lstStyle/>
          <a:p>
            <a:fld id="{3B1C90B8-D26C-644B-A982-FB1904F9385C}" type="slidenum">
              <a:rPr lang="en-US" altLang="x-none" smtClean="0"/>
              <a:pPr/>
              <a:t>27</a:t>
            </a:fld>
            <a:endParaRPr lang="en-US" altLang="x-none"/>
          </a:p>
        </p:txBody>
      </p:sp>
      <p:sp>
        <p:nvSpPr>
          <p:cNvPr id="13" name="Rectangle 12"/>
          <p:cNvSpPr/>
          <p:nvPr/>
        </p:nvSpPr>
        <p:spPr>
          <a:xfrm>
            <a:off x="5077519" y="1025306"/>
            <a:ext cx="3609281" cy="5303837"/>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57200" y="1025306"/>
            <a:ext cx="4221678" cy="5303837"/>
            <a:chOff x="457200" y="1417638"/>
            <a:chExt cx="4221678" cy="5303837"/>
          </a:xfrm>
        </p:grpSpPr>
        <p:sp>
          <p:nvSpPr>
            <p:cNvPr id="9" name="Rectangle 8"/>
            <p:cNvSpPr/>
            <p:nvPr/>
          </p:nvSpPr>
          <p:spPr>
            <a:xfrm>
              <a:off x="457200" y="1417638"/>
              <a:ext cx="4221678" cy="5303837"/>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58140" y="2560638"/>
              <a:ext cx="2994731" cy="2585323"/>
            </a:xfrm>
            <a:prstGeom prst="rect">
              <a:avLst/>
            </a:prstGeom>
            <a:noFill/>
          </p:spPr>
          <p:txBody>
            <a:bodyPr wrap="none" rtlCol="0">
              <a:spAutoFit/>
            </a:bodyPr>
            <a:lstStyle/>
            <a:p>
              <a:r>
                <a:rPr lang="en-US" sz="1800" dirty="0">
                  <a:solidFill>
                    <a:srgbClr val="000000"/>
                  </a:solidFill>
                  <a:latin typeface="+mj-lt"/>
                </a:rPr>
                <a:t>F = ma = </a:t>
              </a:r>
              <a:r>
                <a:rPr lang="en-US" sz="1800" dirty="0" err="1">
                  <a:solidFill>
                    <a:srgbClr val="000000"/>
                  </a:solidFill>
                  <a:latin typeface="+mj-lt"/>
                </a:rPr>
                <a:t>Eq</a:t>
              </a:r>
              <a:r>
                <a:rPr lang="en-US" sz="1800" dirty="0">
                  <a:solidFill>
                    <a:srgbClr val="000000"/>
                  </a:solidFill>
                  <a:latin typeface="+mj-lt"/>
                </a:rPr>
                <a:t>  (E = electric field)</a:t>
              </a:r>
            </a:p>
            <a:p>
              <a:r>
                <a:rPr lang="en-US" sz="1800" dirty="0">
                  <a:solidFill>
                    <a:srgbClr val="000000"/>
                  </a:solidFill>
                  <a:latin typeface="+mj-lt"/>
                </a:rPr>
                <a:t>E = V/d</a:t>
              </a:r>
            </a:p>
            <a:p>
              <a:r>
                <a:rPr lang="en-US" sz="1800" dirty="0">
                  <a:solidFill>
                    <a:srgbClr val="000000"/>
                  </a:solidFill>
                  <a:latin typeface="+mj-lt"/>
                </a:rPr>
                <a:t>ma = </a:t>
              </a:r>
              <a:r>
                <a:rPr lang="en-US" sz="1800" dirty="0" err="1">
                  <a:solidFill>
                    <a:srgbClr val="000000"/>
                  </a:solidFill>
                  <a:latin typeface="+mj-lt"/>
                </a:rPr>
                <a:t>qV</a:t>
              </a:r>
              <a:r>
                <a:rPr lang="en-US" sz="1800" dirty="0">
                  <a:solidFill>
                    <a:srgbClr val="000000"/>
                  </a:solidFill>
                  <a:latin typeface="+mj-lt"/>
                </a:rPr>
                <a:t>/d</a:t>
              </a:r>
            </a:p>
            <a:p>
              <a:r>
                <a:rPr lang="en-US" sz="1800" dirty="0">
                  <a:solidFill>
                    <a:srgbClr val="000000"/>
                  </a:solidFill>
                  <a:latin typeface="+mj-lt"/>
                </a:rPr>
                <a:t>d = ½ at</a:t>
              </a:r>
              <a:r>
                <a:rPr lang="en-US" sz="1800" baseline="30000" dirty="0">
                  <a:solidFill>
                    <a:srgbClr val="000000"/>
                  </a:solidFill>
                  <a:latin typeface="+mj-lt"/>
                </a:rPr>
                <a:t>2</a:t>
              </a:r>
              <a:endParaRPr lang="en-US" sz="1800" dirty="0">
                <a:solidFill>
                  <a:srgbClr val="000000"/>
                </a:solidFill>
                <a:latin typeface="+mj-lt"/>
              </a:endParaRPr>
            </a:p>
            <a:p>
              <a:r>
                <a:rPr lang="en-US" sz="1800" dirty="0">
                  <a:solidFill>
                    <a:srgbClr val="000000"/>
                  </a:solidFill>
                  <a:latin typeface="+mj-lt"/>
                </a:rPr>
                <a:t>a = 2d/t</a:t>
              </a:r>
              <a:r>
                <a:rPr lang="en-US" sz="1800" baseline="30000" dirty="0">
                  <a:solidFill>
                    <a:srgbClr val="000000"/>
                  </a:solidFill>
                  <a:latin typeface="+mj-lt"/>
                </a:rPr>
                <a:t>2</a:t>
              </a:r>
              <a:endParaRPr lang="en-US" sz="1800" dirty="0">
                <a:solidFill>
                  <a:srgbClr val="000000"/>
                </a:solidFill>
                <a:latin typeface="+mj-lt"/>
              </a:endParaRPr>
            </a:p>
            <a:p>
              <a:r>
                <a:rPr lang="en-US" sz="1800" dirty="0" err="1">
                  <a:solidFill>
                    <a:srgbClr val="000000"/>
                  </a:solidFill>
                  <a:latin typeface="+mj-lt"/>
                </a:rPr>
                <a:t>qV</a:t>
              </a:r>
              <a:r>
                <a:rPr lang="en-US" sz="1800" dirty="0">
                  <a:solidFill>
                    <a:srgbClr val="000000"/>
                  </a:solidFill>
                  <a:latin typeface="+mj-lt"/>
                </a:rPr>
                <a:t>/d = 2dm/t</a:t>
              </a:r>
              <a:r>
                <a:rPr lang="en-US" sz="1800" baseline="30000" dirty="0">
                  <a:solidFill>
                    <a:srgbClr val="000000"/>
                  </a:solidFill>
                  <a:latin typeface="+mj-lt"/>
                </a:rPr>
                <a:t>2</a:t>
              </a:r>
              <a:endParaRPr lang="en-US" sz="1800" dirty="0">
                <a:solidFill>
                  <a:srgbClr val="000000"/>
                </a:solidFill>
                <a:latin typeface="+mj-lt"/>
              </a:endParaRPr>
            </a:p>
            <a:p>
              <a:r>
                <a:rPr lang="en-US" sz="1800" dirty="0">
                  <a:solidFill>
                    <a:srgbClr val="000000"/>
                  </a:solidFill>
                  <a:latin typeface="+mj-lt"/>
                </a:rPr>
                <a:t>t = (2md</a:t>
              </a:r>
              <a:r>
                <a:rPr lang="en-US" sz="1800" baseline="30000" dirty="0">
                  <a:solidFill>
                    <a:srgbClr val="000000"/>
                  </a:solidFill>
                  <a:latin typeface="+mj-lt"/>
                </a:rPr>
                <a:t>2</a:t>
              </a:r>
              <a:r>
                <a:rPr lang="en-US" sz="1800" dirty="0">
                  <a:solidFill>
                    <a:srgbClr val="000000"/>
                  </a:solidFill>
                  <a:latin typeface="+mj-lt"/>
                </a:rPr>
                <a:t>/</a:t>
              </a:r>
              <a:r>
                <a:rPr lang="en-US" sz="1800" dirty="0" err="1">
                  <a:solidFill>
                    <a:srgbClr val="000000"/>
                  </a:solidFill>
                  <a:latin typeface="+mj-lt"/>
                </a:rPr>
                <a:t>qV</a:t>
              </a:r>
              <a:r>
                <a:rPr lang="en-US" sz="1800" dirty="0">
                  <a:solidFill>
                    <a:srgbClr val="000000"/>
                  </a:solidFill>
                  <a:latin typeface="+mj-lt"/>
                </a:rPr>
                <a:t>)</a:t>
              </a:r>
              <a:r>
                <a:rPr lang="en-US" sz="1800" baseline="30000" dirty="0">
                  <a:solidFill>
                    <a:srgbClr val="000000"/>
                  </a:solidFill>
                  <a:latin typeface="+mj-lt"/>
                </a:rPr>
                <a:t>1/2</a:t>
              </a:r>
              <a:r>
                <a:rPr lang="en-US" sz="1800" dirty="0">
                  <a:solidFill>
                    <a:srgbClr val="000000"/>
                  </a:solidFill>
                  <a:latin typeface="+mj-lt"/>
                </a:rPr>
                <a:t> </a:t>
              </a:r>
            </a:p>
            <a:p>
              <a:r>
                <a:rPr lang="en-US" sz="1800" b="1" dirty="0">
                  <a:solidFill>
                    <a:srgbClr val="000000"/>
                  </a:solidFill>
                  <a:latin typeface="+mj-lt"/>
                </a:rPr>
                <a:t>t = 3.3 ns</a:t>
              </a:r>
            </a:p>
            <a:p>
              <a:endParaRPr lang="en-US" sz="1800" dirty="0"/>
            </a:p>
          </p:txBody>
        </p:sp>
        <p:sp>
          <p:nvSpPr>
            <p:cNvPr id="7" name="TextBox 6"/>
            <p:cNvSpPr txBox="1"/>
            <p:nvPr/>
          </p:nvSpPr>
          <p:spPr>
            <a:xfrm>
              <a:off x="558140" y="1417638"/>
              <a:ext cx="4013860" cy="923330"/>
            </a:xfrm>
            <a:prstGeom prst="rect">
              <a:avLst/>
            </a:prstGeom>
            <a:noFill/>
          </p:spPr>
          <p:txBody>
            <a:bodyPr wrap="square" rtlCol="0">
              <a:spAutoFit/>
            </a:bodyPr>
            <a:lstStyle/>
            <a:p>
              <a:r>
                <a:rPr lang="en-US" sz="1800" dirty="0">
                  <a:solidFill>
                    <a:srgbClr val="000000"/>
                  </a:solidFill>
                  <a:latin typeface="+mj-lt"/>
                </a:rPr>
                <a:t>What is the </a:t>
              </a:r>
              <a:r>
                <a:rPr lang="en-US" sz="1800" dirty="0" err="1">
                  <a:solidFill>
                    <a:srgbClr val="000000"/>
                  </a:solidFill>
                  <a:latin typeface="+mj-lt"/>
                </a:rPr>
                <a:t>interdynode</a:t>
              </a:r>
              <a:r>
                <a:rPr lang="en-US" sz="1800" dirty="0">
                  <a:solidFill>
                    <a:srgbClr val="000000"/>
                  </a:solidFill>
                  <a:latin typeface="+mj-lt"/>
                </a:rPr>
                <a:t> transit time for electrons? Assume dynode spacing of 12 mm and a potential difference of 150V.</a:t>
              </a:r>
            </a:p>
          </p:txBody>
        </p:sp>
        <p:sp>
          <p:nvSpPr>
            <p:cNvPr id="8" name="TextBox 7"/>
            <p:cNvSpPr txBox="1"/>
            <p:nvPr/>
          </p:nvSpPr>
          <p:spPr>
            <a:xfrm>
              <a:off x="541401" y="5088714"/>
              <a:ext cx="3028207" cy="1200329"/>
            </a:xfrm>
            <a:prstGeom prst="rect">
              <a:avLst/>
            </a:prstGeom>
            <a:noFill/>
          </p:spPr>
          <p:txBody>
            <a:bodyPr wrap="square" rtlCol="0">
              <a:spAutoFit/>
            </a:bodyPr>
            <a:lstStyle/>
            <a:p>
              <a:r>
                <a:rPr lang="en-US" sz="1800" dirty="0">
                  <a:solidFill>
                    <a:srgbClr val="000000"/>
                  </a:solidFill>
                  <a:latin typeface="+mj-lt"/>
                </a:rPr>
                <a:t>For a 10 stage PMT, the total transit time would be </a:t>
              </a:r>
              <a:r>
                <a:rPr lang="en-US" sz="1800" b="1" dirty="0">
                  <a:solidFill>
                    <a:srgbClr val="000000"/>
                  </a:solidFill>
                  <a:latin typeface="+mj-lt"/>
                </a:rPr>
                <a:t>33 ns + photocathode to first dynode transit time</a:t>
              </a:r>
            </a:p>
          </p:txBody>
        </p:sp>
      </p:grpSp>
      <p:sp>
        <p:nvSpPr>
          <p:cNvPr id="10" name="TextBox 9"/>
          <p:cNvSpPr txBox="1"/>
          <p:nvPr/>
        </p:nvSpPr>
        <p:spPr>
          <a:xfrm>
            <a:off x="5415147" y="3207985"/>
            <a:ext cx="3443845" cy="2154436"/>
          </a:xfrm>
          <a:prstGeom prst="rect">
            <a:avLst/>
          </a:prstGeom>
          <a:noFill/>
        </p:spPr>
        <p:txBody>
          <a:bodyPr wrap="square" rtlCol="0">
            <a:spAutoFit/>
          </a:bodyPr>
          <a:lstStyle/>
          <a:p>
            <a:r>
              <a:rPr lang="en-US" sz="1800" b="1" dirty="0">
                <a:solidFill>
                  <a:srgbClr val="000000"/>
                </a:solidFill>
                <a:latin typeface="+mj-lt"/>
              </a:rPr>
              <a:t>Transit time spread (TTS)</a:t>
            </a:r>
          </a:p>
          <a:p>
            <a:endParaRPr lang="en-US" sz="1800" dirty="0">
              <a:solidFill>
                <a:srgbClr val="000000"/>
              </a:solidFill>
              <a:latin typeface="+mj-lt"/>
            </a:endParaRPr>
          </a:p>
          <a:p>
            <a:r>
              <a:rPr lang="en-US" sz="1800" dirty="0">
                <a:solidFill>
                  <a:srgbClr val="000000"/>
                </a:solidFill>
                <a:latin typeface="+mj-lt"/>
              </a:rPr>
              <a:t>Affected by:</a:t>
            </a:r>
          </a:p>
          <a:p>
            <a:pPr marL="285750" indent="-285750">
              <a:buFont typeface="Arial" charset="0"/>
              <a:buChar char="•"/>
            </a:pPr>
            <a:r>
              <a:rPr lang="en-US" sz="1600" dirty="0">
                <a:solidFill>
                  <a:srgbClr val="000000"/>
                </a:solidFill>
                <a:latin typeface="+mj-lt"/>
              </a:rPr>
              <a:t>Different path lengths from photocathode to first dynode</a:t>
            </a:r>
          </a:p>
          <a:p>
            <a:pPr marL="285750" indent="-285750">
              <a:buFont typeface="Arial" charset="0"/>
              <a:buChar char="•"/>
            </a:pPr>
            <a:r>
              <a:rPr lang="en-US" sz="1600" dirty="0">
                <a:solidFill>
                  <a:srgbClr val="000000"/>
                </a:solidFill>
                <a:latin typeface="+mj-lt"/>
              </a:rPr>
              <a:t>Different initial energies of photoelectrons</a:t>
            </a:r>
          </a:p>
          <a:p>
            <a:pPr marL="285750" indent="-285750">
              <a:buFont typeface="Arial" charset="0"/>
              <a:buChar char="•"/>
            </a:pPr>
            <a:r>
              <a:rPr lang="en-US" sz="1600" dirty="0">
                <a:solidFill>
                  <a:srgbClr val="000000"/>
                </a:solidFill>
                <a:latin typeface="+mj-lt"/>
              </a:rPr>
              <a:t>Number of initial photoelectrons</a:t>
            </a:r>
          </a:p>
        </p:txBody>
      </p:sp>
      <p:pic>
        <p:nvPicPr>
          <p:cNvPr id="11" name="Picture 10"/>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70000"/>
                    </a14:imgEffect>
                  </a14:imgLayer>
                </a14:imgProps>
              </a:ext>
              <a:ext uri="{28A0092B-C50C-407E-A947-70E740481C1C}">
                <a14:useLocalDpi xmlns:a14="http://schemas.microsoft.com/office/drawing/2010/main"/>
              </a:ext>
            </a:extLst>
          </a:blip>
          <a:srcRect/>
          <a:stretch/>
        </p:blipFill>
        <p:spPr>
          <a:xfrm rot="5400000">
            <a:off x="6021208" y="381541"/>
            <a:ext cx="1721902" cy="3329390"/>
          </a:xfrm>
          <a:prstGeom prst="rect">
            <a:avLst/>
          </a:prstGeom>
        </p:spPr>
      </p:pic>
      <p:sp>
        <p:nvSpPr>
          <p:cNvPr id="12" name="TextBox 11"/>
          <p:cNvSpPr txBox="1"/>
          <p:nvPr/>
        </p:nvSpPr>
        <p:spPr>
          <a:xfrm>
            <a:off x="5712031" y="5478553"/>
            <a:ext cx="2683824" cy="646331"/>
          </a:xfrm>
          <a:prstGeom prst="rect">
            <a:avLst/>
          </a:prstGeom>
          <a:noFill/>
        </p:spPr>
        <p:txBody>
          <a:bodyPr wrap="square" rtlCol="0">
            <a:spAutoFit/>
          </a:bodyPr>
          <a:lstStyle/>
          <a:p>
            <a:r>
              <a:rPr lang="en-US" sz="1800" b="1" dirty="0">
                <a:solidFill>
                  <a:srgbClr val="000000"/>
                </a:solidFill>
                <a:latin typeface="+mj-lt"/>
              </a:rPr>
              <a:t>Can be &lt; 1 ns for PMTs designed for </a:t>
            </a:r>
            <a:r>
              <a:rPr lang="en-US" sz="1800" b="1">
                <a:solidFill>
                  <a:srgbClr val="000000"/>
                </a:solidFill>
                <a:latin typeface="+mj-lt"/>
              </a:rPr>
              <a:t>timing meas.</a:t>
            </a:r>
            <a:endParaRPr lang="en-US" sz="1800" b="1" dirty="0">
              <a:solidFill>
                <a:srgbClr val="000000"/>
              </a:solidFill>
              <a:latin typeface="+mj-lt"/>
            </a:endParaRPr>
          </a:p>
        </p:txBody>
      </p:sp>
    </p:spTree>
    <p:extLst>
      <p:ext uri="{BB962C8B-B14F-4D97-AF65-F5344CB8AC3E}">
        <p14:creationId xmlns:p14="http://schemas.microsoft.com/office/powerpoint/2010/main" val="27112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altLang="x-none" dirty="0">
                <a:ea typeface="ＭＳ Ｐゴシック" charset="-128"/>
              </a:rPr>
              <a:t>Dark Current</a:t>
            </a:r>
          </a:p>
        </p:txBody>
      </p:sp>
      <p:sp>
        <p:nvSpPr>
          <p:cNvPr id="43010" name="Rectangle 3" descr="Rectangle: Click to edit Master text styles&#13;&#10;Second level&#13;&#10;Third level&#13;&#10;Fourth level&#13;&#10;Fifth level"/>
          <p:cNvSpPr>
            <a:spLocks noGrp="1" noChangeArrowheads="1"/>
          </p:cNvSpPr>
          <p:nvPr>
            <p:ph idx="1"/>
          </p:nvPr>
        </p:nvSpPr>
        <p:spPr/>
        <p:txBody>
          <a:bodyPr/>
          <a:lstStyle/>
          <a:p>
            <a:pPr eaLnBrk="1" hangingPunct="1">
              <a:lnSpc>
                <a:spcPct val="80000"/>
              </a:lnSpc>
            </a:pPr>
            <a:r>
              <a:rPr lang="en-US" altLang="x-none" sz="2400" dirty="0">
                <a:latin typeface="+mj-lt"/>
                <a:ea typeface="ＭＳ Ｐゴシック" charset="-128"/>
              </a:rPr>
              <a:t>A small amount of current flows in the PMT even in completely dark state</a:t>
            </a:r>
          </a:p>
          <a:p>
            <a:pPr eaLnBrk="1" hangingPunct="1">
              <a:lnSpc>
                <a:spcPct val="80000"/>
              </a:lnSpc>
            </a:pPr>
            <a:r>
              <a:rPr lang="en-US" altLang="x-none" sz="2400" dirty="0">
                <a:latin typeface="+mj-lt"/>
                <a:ea typeface="ＭＳ Ｐゴシック" charset="-128"/>
              </a:rPr>
              <a:t>Causes of dark current include</a:t>
            </a:r>
          </a:p>
          <a:p>
            <a:pPr lvl="1" eaLnBrk="1" hangingPunct="1">
              <a:lnSpc>
                <a:spcPct val="80000"/>
              </a:lnSpc>
            </a:pPr>
            <a:r>
              <a:rPr lang="en-US" altLang="x-none" sz="2000" dirty="0">
                <a:latin typeface="+mj-lt"/>
                <a:ea typeface="ＭＳ Ｐゴシック" charset="-128"/>
              </a:rPr>
              <a:t>Thermionic emission from photocathode and dynodes</a:t>
            </a:r>
          </a:p>
          <a:p>
            <a:pPr lvl="1" eaLnBrk="1" hangingPunct="1">
              <a:lnSpc>
                <a:spcPct val="80000"/>
              </a:lnSpc>
            </a:pPr>
            <a:r>
              <a:rPr lang="en-US" altLang="x-none" sz="2000" dirty="0">
                <a:latin typeface="+mj-lt"/>
                <a:ea typeface="ＭＳ Ｐゴシック" charset="-128"/>
              </a:rPr>
              <a:t>Leakage current (</a:t>
            </a:r>
            <a:r>
              <a:rPr lang="en-US" altLang="x-none" sz="2000" dirty="0" err="1">
                <a:latin typeface="+mj-lt"/>
                <a:ea typeface="ＭＳ Ｐゴシック" charset="-128"/>
              </a:rPr>
              <a:t>ohmic</a:t>
            </a:r>
            <a:r>
              <a:rPr lang="en-US" altLang="x-none" sz="2000" dirty="0">
                <a:latin typeface="+mj-lt"/>
                <a:ea typeface="ＭＳ Ｐゴシック" charset="-128"/>
              </a:rPr>
              <a:t> leakage) between anode and other electrodes</a:t>
            </a:r>
          </a:p>
          <a:p>
            <a:pPr lvl="1" eaLnBrk="1" hangingPunct="1">
              <a:lnSpc>
                <a:spcPct val="80000"/>
              </a:lnSpc>
            </a:pPr>
            <a:r>
              <a:rPr lang="en-US" altLang="x-none" sz="2000" dirty="0">
                <a:latin typeface="+mj-lt"/>
                <a:ea typeface="ＭＳ Ｐゴシック" charset="-128"/>
              </a:rPr>
              <a:t>Photocurrent produced by scintillation from glass or electrode supports</a:t>
            </a:r>
          </a:p>
          <a:p>
            <a:pPr lvl="1" eaLnBrk="1" hangingPunct="1">
              <a:lnSpc>
                <a:spcPct val="80000"/>
              </a:lnSpc>
            </a:pPr>
            <a:r>
              <a:rPr lang="en-US" altLang="x-none" sz="2000" dirty="0">
                <a:latin typeface="+mj-lt"/>
                <a:ea typeface="ＭＳ Ｐゴシック" charset="-128"/>
              </a:rPr>
              <a:t>Field emission current</a:t>
            </a:r>
          </a:p>
          <a:p>
            <a:pPr lvl="1" eaLnBrk="1" hangingPunct="1">
              <a:lnSpc>
                <a:spcPct val="80000"/>
              </a:lnSpc>
            </a:pPr>
            <a:r>
              <a:rPr lang="en-US" altLang="x-none" sz="2000" dirty="0">
                <a:latin typeface="+mj-lt"/>
                <a:ea typeface="ＭＳ Ｐゴシック" charset="-128"/>
              </a:rPr>
              <a:t>Cosmic rays, radioactivity in glass envelope, radioactivity (gamma) from surroundings (cement)</a:t>
            </a:r>
          </a:p>
          <a:p>
            <a:pPr eaLnBrk="1" hangingPunct="1">
              <a:lnSpc>
                <a:spcPct val="80000"/>
              </a:lnSpc>
            </a:pPr>
            <a:r>
              <a:rPr lang="en-US" altLang="x-none" sz="2400" dirty="0">
                <a:latin typeface="+mj-lt"/>
                <a:ea typeface="ＭＳ Ｐゴシック" charset="-128"/>
              </a:rPr>
              <a:t>Dark current increases with increasing supply voltage</a:t>
            </a:r>
          </a:p>
        </p:txBody>
      </p:sp>
      <p:sp>
        <p:nvSpPr>
          <p:cNvPr id="4301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477611C6-574A-2942-9509-463CC2207649}" type="slidenum">
              <a:rPr lang="en-US" altLang="x-none" sz="1400">
                <a:solidFill>
                  <a:schemeClr val="tx1"/>
                </a:solidFill>
                <a:latin typeface="Tahoma" charset="0"/>
              </a:rPr>
              <a:pPr eaLnBrk="1" hangingPunct="1"/>
              <a:t>28</a:t>
            </a:fld>
            <a:endParaRPr lang="en-US" altLang="x-none" sz="1400">
              <a:solidFill>
                <a:schemeClr val="tx1"/>
              </a:solidFill>
              <a:latin typeface="Tahoma"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altLang="x-none" sz="4000" dirty="0">
                <a:ea typeface="ＭＳ Ｐゴシック" charset="-128"/>
              </a:rPr>
              <a:t>Energy Resolution</a:t>
            </a:r>
          </a:p>
        </p:txBody>
      </p:sp>
      <p:sp>
        <p:nvSpPr>
          <p:cNvPr id="23554" name="Rectangle 3" descr="Rectangle: Click to edit Master text styles&#13;&#10;Second level&#13;&#10;Third level&#13;&#10;Fourth level&#13;&#10;Fifth level"/>
          <p:cNvSpPr>
            <a:spLocks noGrp="1" noChangeArrowheads="1"/>
          </p:cNvSpPr>
          <p:nvPr>
            <p:ph idx="1"/>
          </p:nvPr>
        </p:nvSpPr>
        <p:spPr/>
        <p:txBody>
          <a:bodyPr/>
          <a:lstStyle/>
          <a:p>
            <a:pPr eaLnBrk="1" hangingPunct="1">
              <a:lnSpc>
                <a:spcPct val="90000"/>
              </a:lnSpc>
              <a:defRPr/>
            </a:pPr>
            <a:r>
              <a:rPr lang="en-US" sz="2800" dirty="0">
                <a:latin typeface="+mj-lt"/>
              </a:rPr>
              <a:t>In gamma ray spectroscopy and other applications, the energy resolution is an important quantity</a:t>
            </a:r>
          </a:p>
          <a:p>
            <a:pPr eaLnBrk="1" hangingPunct="1">
              <a:lnSpc>
                <a:spcPct val="90000"/>
              </a:lnSpc>
              <a:defRPr/>
            </a:pPr>
            <a:r>
              <a:rPr lang="en-US" sz="2800" dirty="0">
                <a:latin typeface="+mj-lt"/>
              </a:rPr>
              <a:t>One contribution to the energy resolution is the statistical variance of the produced signal quanta</a:t>
            </a:r>
          </a:p>
          <a:p>
            <a:pPr eaLnBrk="1" hangingPunct="1">
              <a:lnSpc>
                <a:spcPct val="90000"/>
              </a:lnSpc>
              <a:defRPr/>
            </a:pPr>
            <a:r>
              <a:rPr lang="en-US" sz="2800" dirty="0">
                <a:solidFill>
                  <a:schemeClr val="accent1">
                    <a:lumMod val="75000"/>
                  </a:schemeClr>
                </a:solidFill>
                <a:latin typeface="+mj-lt"/>
              </a:rPr>
              <a:t>In the case of a PMT, the energy resolution is determined, to a large degree, by the number of photoelectrons arriving at the first dynode</a:t>
            </a:r>
          </a:p>
        </p:txBody>
      </p:sp>
      <p:sp>
        <p:nvSpPr>
          <p:cNvPr id="4403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17217B6B-802A-6547-9631-AABA79CA2A64}" type="slidenum">
              <a:rPr lang="en-US" altLang="x-none" sz="1400">
                <a:solidFill>
                  <a:schemeClr val="tx1"/>
                </a:solidFill>
                <a:latin typeface="Tahoma" charset="0"/>
              </a:rPr>
              <a:pPr eaLnBrk="1" hangingPunct="1"/>
              <a:t>29</a:t>
            </a:fld>
            <a:endParaRPr lang="en-US" altLang="x-none" sz="1400">
              <a:solidFill>
                <a:schemeClr val="tx1"/>
              </a:solidFill>
              <a:latin typeface="Tahoma"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altLang="x-none" sz="3600" dirty="0">
                <a:ea typeface="ＭＳ Ｐゴシック" charset="-128"/>
              </a:rPr>
              <a:t>Measurement of absolute light output of a scintillator (i.e. photons/absorbed energy)</a:t>
            </a:r>
          </a:p>
        </p:txBody>
      </p:sp>
      <p:sp>
        <p:nvSpPr>
          <p:cNvPr id="3" name="Slide Number Placeholder 2"/>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C4A08888-3CF8-6641-A57A-AA25BEFC9BD2}" type="slidenum">
              <a:rPr lang="en-US" altLang="x-none" sz="1200">
                <a:solidFill>
                  <a:srgbClr val="898989"/>
                </a:solidFill>
              </a:rPr>
              <a:pPr eaLnBrk="1" hangingPunct="1"/>
              <a:t>30</a:t>
            </a:fld>
            <a:endParaRPr lang="en-US" altLang="x-none" sz="1200">
              <a:solidFill>
                <a:srgbClr val="898989"/>
              </a:solidFill>
            </a:endParaRPr>
          </a:p>
        </p:txBody>
      </p:sp>
      <p:pic>
        <p:nvPicPr>
          <p:cNvPr id="45059"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69900" y="1881188"/>
            <a:ext cx="4402138" cy="432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extBox 4"/>
          <p:cNvSpPr txBox="1">
            <a:spLocks noChangeArrowheads="1"/>
          </p:cNvSpPr>
          <p:nvPr/>
        </p:nvSpPr>
        <p:spPr bwMode="auto">
          <a:xfrm>
            <a:off x="5391150" y="2344738"/>
            <a:ext cx="3411538"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r>
              <a:rPr lang="en-US" altLang="x-none" dirty="0"/>
              <a:t>Need PMT with good single </a:t>
            </a:r>
          </a:p>
          <a:p>
            <a:pPr eaLnBrk="1" hangingPunct="1"/>
            <a:r>
              <a:rPr lang="en-US" altLang="x-none" dirty="0"/>
              <a:t>photoelectron resolution</a:t>
            </a:r>
          </a:p>
          <a:p>
            <a:pPr eaLnBrk="1" hangingPunct="1"/>
            <a:endParaRPr lang="en-US" altLang="x-none" dirty="0"/>
          </a:p>
          <a:p>
            <a:pPr eaLnBrk="1" hangingPunct="1"/>
            <a:r>
              <a:rPr lang="en-US" altLang="x-none" dirty="0"/>
              <a:t>Scale (with care) from one</a:t>
            </a:r>
          </a:p>
          <a:p>
            <a:pPr eaLnBrk="1" hangingPunct="1"/>
            <a:r>
              <a:rPr lang="en-US" altLang="x-none" dirty="0"/>
              <a:t>photoelectron to many</a:t>
            </a:r>
          </a:p>
          <a:p>
            <a:pPr eaLnBrk="1" hangingPunct="1"/>
            <a:endParaRPr lang="en-US" altLang="x-none" dirty="0"/>
          </a:p>
          <a:p>
            <a:pPr eaLnBrk="1" hangingPunct="1"/>
            <a:r>
              <a:rPr lang="en-US" altLang="x-none" dirty="0"/>
              <a:t>Take scintillator emission</a:t>
            </a:r>
          </a:p>
          <a:p>
            <a:pPr eaLnBrk="1" hangingPunct="1"/>
            <a:r>
              <a:rPr lang="en-US" altLang="x-none" dirty="0"/>
              <a:t>spectrum and spectral</a:t>
            </a:r>
          </a:p>
          <a:p>
            <a:pPr eaLnBrk="1" hangingPunct="1"/>
            <a:r>
              <a:rPr lang="en-US" altLang="x-none" dirty="0"/>
              <a:t>response of photocathode</a:t>
            </a:r>
          </a:p>
          <a:p>
            <a:pPr eaLnBrk="1" hangingPunct="1"/>
            <a:r>
              <a:rPr lang="en-US" altLang="x-none" dirty="0"/>
              <a:t>into account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Photodiodes and Avalanche Photodiodes</a:t>
            </a:r>
          </a:p>
        </p:txBody>
      </p:sp>
      <p:sp>
        <p:nvSpPr>
          <p:cNvPr id="3" name="Slide Number Placeholder 2"/>
          <p:cNvSpPr>
            <a:spLocks noGrp="1"/>
          </p:cNvSpPr>
          <p:nvPr>
            <p:ph type="sldNum" sz="quarter" idx="12"/>
          </p:nvPr>
        </p:nvSpPr>
        <p:spPr/>
        <p:txBody>
          <a:bodyPr/>
          <a:lstStyle/>
          <a:p>
            <a:fld id="{D7A2CC94-6A51-BE41-AFB6-FE499996510D}" type="slidenum">
              <a:rPr lang="en-US" altLang="x-none" smtClean="0"/>
              <a:pPr/>
              <a:t>31</a:t>
            </a:fld>
            <a:endParaRPr lang="en-US" altLang="x-none"/>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39351" y="1710047"/>
            <a:ext cx="3623747" cy="368267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2174" y="2313049"/>
            <a:ext cx="4668795" cy="2128322"/>
          </a:xfrm>
          <a:prstGeom prst="rect">
            <a:avLst/>
          </a:prstGeom>
        </p:spPr>
      </p:pic>
      <p:sp>
        <p:nvSpPr>
          <p:cNvPr id="6" name="TextBox 5"/>
          <p:cNvSpPr txBox="1"/>
          <p:nvPr/>
        </p:nvSpPr>
        <p:spPr>
          <a:xfrm>
            <a:off x="1657052" y="4875117"/>
            <a:ext cx="1639038" cy="461665"/>
          </a:xfrm>
          <a:prstGeom prst="rect">
            <a:avLst/>
          </a:prstGeom>
          <a:noFill/>
        </p:spPr>
        <p:txBody>
          <a:bodyPr wrap="none" rtlCol="0">
            <a:spAutoFit/>
          </a:bodyPr>
          <a:lstStyle/>
          <a:p>
            <a:r>
              <a:rPr lang="en-US" sz="2400" dirty="0">
                <a:solidFill>
                  <a:srgbClr val="000000"/>
                </a:solidFill>
                <a:latin typeface="+mj-lt"/>
              </a:rPr>
              <a:t>Photodiode</a:t>
            </a:r>
            <a:endParaRPr lang="en-US" sz="1800" dirty="0">
              <a:solidFill>
                <a:srgbClr val="000000"/>
              </a:solidFill>
              <a:latin typeface="+mj-lt"/>
            </a:endParaRPr>
          </a:p>
        </p:txBody>
      </p:sp>
      <p:sp>
        <p:nvSpPr>
          <p:cNvPr id="7" name="TextBox 6"/>
          <p:cNvSpPr txBox="1"/>
          <p:nvPr/>
        </p:nvSpPr>
        <p:spPr>
          <a:xfrm>
            <a:off x="5636733" y="5685126"/>
            <a:ext cx="2991781" cy="461665"/>
          </a:xfrm>
          <a:prstGeom prst="rect">
            <a:avLst/>
          </a:prstGeom>
          <a:noFill/>
        </p:spPr>
        <p:txBody>
          <a:bodyPr wrap="none" rtlCol="0">
            <a:spAutoFit/>
          </a:bodyPr>
          <a:lstStyle/>
          <a:p>
            <a:r>
              <a:rPr lang="en-US" sz="2400" dirty="0">
                <a:solidFill>
                  <a:srgbClr val="000000"/>
                </a:solidFill>
                <a:latin typeface="+mj-lt"/>
              </a:rPr>
              <a:t>Avalanche photodiode</a:t>
            </a:r>
          </a:p>
        </p:txBody>
      </p:sp>
    </p:spTree>
    <p:extLst>
      <p:ext uri="{BB962C8B-B14F-4D97-AF65-F5344CB8AC3E}">
        <p14:creationId xmlns:p14="http://schemas.microsoft.com/office/powerpoint/2010/main" val="1477868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altLang="x-none" sz="4000">
                <a:ea typeface="ＭＳ Ｐゴシック" charset="-128"/>
              </a:rPr>
              <a:t>Photodiodes/Avalanche Photodiodes</a:t>
            </a:r>
          </a:p>
        </p:txBody>
      </p:sp>
      <p:sp>
        <p:nvSpPr>
          <p:cNvPr id="4" name="Content Placeholder 3"/>
          <p:cNvSpPr>
            <a:spLocks noGrp="1"/>
          </p:cNvSpPr>
          <p:nvPr>
            <p:ph idx="1"/>
          </p:nvPr>
        </p:nvSpPr>
        <p:spPr>
          <a:xfrm>
            <a:off x="457200" y="1339736"/>
            <a:ext cx="8330540" cy="4525963"/>
          </a:xfrm>
        </p:spPr>
        <p:txBody>
          <a:bodyPr>
            <a:normAutofit fontScale="92500" lnSpcReduction="20000"/>
          </a:bodyPr>
          <a:lstStyle/>
          <a:p>
            <a:pPr>
              <a:defRPr/>
            </a:pPr>
            <a:r>
              <a:rPr lang="en-US" dirty="0"/>
              <a:t>Photodiodes</a:t>
            </a:r>
          </a:p>
          <a:p>
            <a:pPr lvl="1">
              <a:defRPr/>
            </a:pPr>
            <a:r>
              <a:rPr lang="en-US" dirty="0"/>
              <a:t>Very low bias voltage, </a:t>
            </a:r>
            <a:r>
              <a:rPr lang="en-US" b="1" dirty="0"/>
              <a:t>unity gain</a:t>
            </a:r>
            <a:r>
              <a:rPr lang="en-US" dirty="0"/>
              <a:t>, relatively poor signal-to-noise at room temperature, slow response, good long wavelength response, insensitive to magnetic fields</a:t>
            </a:r>
          </a:p>
          <a:p>
            <a:pPr lvl="1">
              <a:defRPr/>
            </a:pPr>
            <a:r>
              <a:rPr lang="en-US" dirty="0"/>
              <a:t>Widely used in X-ray CT to read out ceramic scintillators and in hand-held radiation monitors to read out </a:t>
            </a:r>
            <a:r>
              <a:rPr lang="en-US" dirty="0" err="1"/>
              <a:t>CsI</a:t>
            </a:r>
            <a:r>
              <a:rPr lang="en-US" dirty="0"/>
              <a:t>(Tl) crystals</a:t>
            </a:r>
          </a:p>
          <a:p>
            <a:pPr>
              <a:defRPr/>
            </a:pPr>
            <a:r>
              <a:rPr lang="en-US" dirty="0"/>
              <a:t>Avalanche photodiodes</a:t>
            </a:r>
          </a:p>
          <a:p>
            <a:pPr lvl="1">
              <a:defRPr/>
            </a:pPr>
            <a:r>
              <a:rPr lang="en-US" dirty="0"/>
              <a:t>High bias voltage (100-1000 V) to produce electron multiplication; </a:t>
            </a:r>
            <a:r>
              <a:rPr lang="en-US" b="1" dirty="0"/>
              <a:t>gain of ~100</a:t>
            </a:r>
            <a:r>
              <a:rPr lang="en-US" dirty="0"/>
              <a:t>; higher signal to noise, good long wavelength response, insensitive to magnetic fields</a:t>
            </a:r>
          </a:p>
          <a:p>
            <a:pPr lvl="1">
              <a:defRPr/>
            </a:pPr>
            <a:r>
              <a:rPr lang="en-US" dirty="0"/>
              <a:t>Used in hybrid PET/MR imaging and in high energy physics calorimeters (because insensitive to magnetic fields)</a:t>
            </a:r>
          </a:p>
          <a:p>
            <a:pPr lvl="1">
              <a:defRPr/>
            </a:pPr>
            <a:r>
              <a:rPr lang="en-US" dirty="0"/>
              <a:t>Very sensitive to fluctuations in temperature and bias voltage</a:t>
            </a:r>
          </a:p>
          <a:p>
            <a:pPr lvl="1">
              <a:defRPr/>
            </a:pPr>
            <a:r>
              <a:rPr lang="en-US" dirty="0"/>
              <a:t>Will operate as a counter in breakdown mode (high bias voltage)</a:t>
            </a:r>
          </a:p>
          <a:p>
            <a:pPr lvl="1">
              <a:defRPr/>
            </a:pPr>
            <a:endParaRPr lang="en-US" dirty="0"/>
          </a:p>
          <a:p>
            <a:pPr>
              <a:defRPr/>
            </a:pPr>
            <a:endParaRPr lang="en-US" dirty="0"/>
          </a:p>
        </p:txBody>
      </p:sp>
      <p:sp>
        <p:nvSpPr>
          <p:cNvPr id="3" name="Slide Number Placeholder 2"/>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20503127-F0D8-2645-B40E-BF73358FBB4E}" type="slidenum">
              <a:rPr lang="en-US" altLang="x-none" sz="1200">
                <a:solidFill>
                  <a:srgbClr val="898989"/>
                </a:solidFill>
              </a:rPr>
              <a:pPr eaLnBrk="1" hangingPunct="1"/>
              <a:t>32</a:t>
            </a:fld>
            <a:endParaRPr lang="en-US" altLang="x-none" sz="1200" dirty="0">
              <a:solidFill>
                <a:srgbClr val="898989"/>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4"/>
          <p:cNvSpPr>
            <a:spLocks noGrp="1"/>
          </p:cNvSpPr>
          <p:nvPr>
            <p:ph type="title"/>
          </p:nvPr>
        </p:nvSpPr>
        <p:spPr>
          <a:xfrm>
            <a:off x="444500" y="103188"/>
            <a:ext cx="8229600" cy="796925"/>
          </a:xfrm>
        </p:spPr>
        <p:txBody>
          <a:bodyPr/>
          <a:lstStyle/>
          <a:p>
            <a:r>
              <a:rPr lang="en-US" altLang="x-none">
                <a:ea typeface="ＭＳ Ｐゴシック" charset="-128"/>
              </a:rPr>
              <a:t>SiPM (MPPC)</a:t>
            </a:r>
          </a:p>
        </p:txBody>
      </p:sp>
      <p:sp>
        <p:nvSpPr>
          <p:cNvPr id="6" name="Content Placeholder 5"/>
          <p:cNvSpPr>
            <a:spLocks noGrp="1"/>
          </p:cNvSpPr>
          <p:nvPr>
            <p:ph idx="1"/>
          </p:nvPr>
        </p:nvSpPr>
        <p:spPr>
          <a:xfrm>
            <a:off x="444500" y="1136650"/>
            <a:ext cx="8229600" cy="1416050"/>
          </a:xfrm>
        </p:spPr>
        <p:txBody>
          <a:bodyPr>
            <a:normAutofit fontScale="77500" lnSpcReduction="20000"/>
          </a:bodyPr>
          <a:lstStyle/>
          <a:p>
            <a:pPr>
              <a:defRPr/>
            </a:pPr>
            <a:r>
              <a:rPr lang="en-US"/>
              <a:t>An array of APDs operating in Geiger mode</a:t>
            </a:r>
          </a:p>
          <a:p>
            <a:pPr>
              <a:defRPr/>
            </a:pPr>
            <a:r>
              <a:rPr lang="en-US"/>
              <a:t>Low bias voltage; high multiplication; insensitive to magnetic fields; fast time response; good efficiency; wide spectral response (like other silicon devices); very good for weak signals</a:t>
            </a:r>
          </a:p>
          <a:p>
            <a:pPr>
              <a:defRPr/>
            </a:pPr>
            <a:endParaRPr lang="en-US"/>
          </a:p>
        </p:txBody>
      </p:sp>
      <p:sp>
        <p:nvSpPr>
          <p:cNvPr id="4" name="Slide Number Placeholder 3"/>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BD24C0F8-D4BB-3A4A-BE18-D9AA7D48D7C7}" type="slidenum">
              <a:rPr lang="en-US" altLang="x-none" sz="1200">
                <a:solidFill>
                  <a:srgbClr val="898989"/>
                </a:solidFill>
              </a:rPr>
              <a:pPr eaLnBrk="1" hangingPunct="1"/>
              <a:t>33</a:t>
            </a:fld>
            <a:endParaRPr lang="en-US" altLang="x-none" sz="1200">
              <a:solidFill>
                <a:srgbClr val="898989"/>
              </a:solidFill>
            </a:endParaRPr>
          </a:p>
        </p:txBody>
      </p:sp>
      <p:pic>
        <p:nvPicPr>
          <p:cNvPr id="47108" name="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9875" y="2790825"/>
            <a:ext cx="3908425"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Box 7"/>
          <p:cNvSpPr txBox="1">
            <a:spLocks noChangeArrowheads="1"/>
          </p:cNvSpPr>
          <p:nvPr/>
        </p:nvSpPr>
        <p:spPr bwMode="auto">
          <a:xfrm>
            <a:off x="4775200" y="3043238"/>
            <a:ext cx="40481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r>
              <a:rPr lang="en-US" altLang="x-none" dirty="0">
                <a:solidFill>
                  <a:schemeClr val="tx1"/>
                </a:solidFill>
                <a:latin typeface="+mj-lt"/>
              </a:rPr>
              <a:t>Each pixel outputs the same amplitude pulse for each photon (or photons) it detects.  The pulses from multiple pixels superimpose to form the total signal.  The linearity of the total output is affected if more than one photon hits a pixel.  Solution: lots of pixels, but trade-off with fill factor.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4"/>
          <p:cNvSpPr>
            <a:spLocks noGrp="1"/>
          </p:cNvSpPr>
          <p:nvPr>
            <p:ph type="title"/>
          </p:nvPr>
        </p:nvSpPr>
        <p:spPr>
          <a:xfrm>
            <a:off x="469900" y="0"/>
            <a:ext cx="8229600" cy="833438"/>
          </a:xfrm>
        </p:spPr>
        <p:txBody>
          <a:bodyPr/>
          <a:lstStyle/>
          <a:p>
            <a:r>
              <a:rPr lang="en-US" altLang="x-none">
                <a:ea typeface="ＭＳ Ｐゴシック" charset="-128"/>
              </a:rPr>
              <a:t>MPPC signals for multiple photons</a:t>
            </a:r>
          </a:p>
        </p:txBody>
      </p:sp>
      <p:sp>
        <p:nvSpPr>
          <p:cNvPr id="4" name="Slide Number Placeholder 3"/>
          <p:cNvSpPr>
            <a:spLocks noGrp="1"/>
          </p:cNvSpPr>
          <p:nvPr>
            <p:ph type="sldNum" sz="quarter" idx="12"/>
          </p:nvPr>
        </p:nvSpPr>
        <p:spPr/>
        <p:txBody>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fld id="{0EAE0389-32D1-BD4B-B852-CC2365AB8130}" type="slidenum">
              <a:rPr lang="en-US" altLang="x-none" sz="1200">
                <a:solidFill>
                  <a:srgbClr val="898989"/>
                </a:solidFill>
              </a:rPr>
              <a:pPr eaLnBrk="1" hangingPunct="1"/>
              <a:t>34</a:t>
            </a:fld>
            <a:endParaRPr lang="en-US" altLang="x-none" sz="1200">
              <a:solidFill>
                <a:srgbClr val="898989"/>
              </a:solidFill>
            </a:endParaRPr>
          </a:p>
        </p:txBody>
      </p:sp>
      <p:pic>
        <p:nvPicPr>
          <p:cNvPr id="48131"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5363"/>
            <a:ext cx="4413250" cy="296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418013" y="820738"/>
            <a:ext cx="4503737"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Box 7"/>
          <p:cNvSpPr txBox="1">
            <a:spLocks noChangeArrowheads="1"/>
          </p:cNvSpPr>
          <p:nvPr/>
        </p:nvSpPr>
        <p:spPr bwMode="auto">
          <a:xfrm>
            <a:off x="142504" y="4060165"/>
            <a:ext cx="5346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r>
              <a:rPr lang="en-US" altLang="x-none"/>
              <a:t>Photon Detection Efficiency:</a:t>
            </a:r>
          </a:p>
          <a:p>
            <a:pPr eaLnBrk="1" hangingPunct="1"/>
            <a:r>
              <a:rPr lang="en-US" altLang="x-none" dirty="0"/>
              <a:t>PDE = QE x FF x AP</a:t>
            </a:r>
          </a:p>
          <a:p>
            <a:pPr eaLnBrk="1" hangingPunct="1"/>
            <a:endParaRPr lang="en-US" altLang="x-none" dirty="0"/>
          </a:p>
          <a:p>
            <a:pPr eaLnBrk="1" hangingPunct="1"/>
            <a:r>
              <a:rPr lang="en-US" altLang="x-none" dirty="0"/>
              <a:t>FF = Fill Factor, AP = Avalanche Probability</a:t>
            </a:r>
          </a:p>
        </p:txBody>
      </p:sp>
      <p:sp>
        <p:nvSpPr>
          <p:cNvPr id="48134" name="TextBox 8"/>
          <p:cNvSpPr txBox="1">
            <a:spLocks noChangeArrowheads="1"/>
          </p:cNvSpPr>
          <p:nvPr/>
        </p:nvSpPr>
        <p:spPr bwMode="auto">
          <a:xfrm>
            <a:off x="423863" y="5754688"/>
            <a:ext cx="7359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rgbClr val="0000FF"/>
                </a:solidFill>
                <a:latin typeface="Comic Sans MS" charset="0"/>
                <a:ea typeface="ＭＳ Ｐゴシック" charset="-128"/>
              </a:defRPr>
            </a:lvl1pPr>
            <a:lvl2pPr marL="742950" indent="-285750" eaLnBrk="0" hangingPunct="0">
              <a:defRPr sz="2000">
                <a:solidFill>
                  <a:srgbClr val="0000FF"/>
                </a:solidFill>
                <a:latin typeface="Comic Sans MS" charset="0"/>
                <a:ea typeface="ＭＳ Ｐゴシック" charset="-128"/>
              </a:defRPr>
            </a:lvl2pPr>
            <a:lvl3pPr marL="1143000" indent="-228600" eaLnBrk="0" hangingPunct="0">
              <a:defRPr sz="2000">
                <a:solidFill>
                  <a:srgbClr val="0000FF"/>
                </a:solidFill>
                <a:latin typeface="Comic Sans MS" charset="0"/>
                <a:ea typeface="ＭＳ Ｐゴシック" charset="-128"/>
              </a:defRPr>
            </a:lvl3pPr>
            <a:lvl4pPr marL="1600200" indent="-228600" eaLnBrk="0" hangingPunct="0">
              <a:defRPr sz="2000">
                <a:solidFill>
                  <a:srgbClr val="0000FF"/>
                </a:solidFill>
                <a:latin typeface="Comic Sans MS" charset="0"/>
                <a:ea typeface="ＭＳ Ｐゴシック" charset="-128"/>
              </a:defRPr>
            </a:lvl4pPr>
            <a:lvl5pPr marL="2057400" indent="-228600" eaLnBrk="0" hangingPunct="0">
              <a:defRPr sz="2000">
                <a:solidFill>
                  <a:srgbClr val="0000FF"/>
                </a:solidFill>
                <a:latin typeface="Comic Sans MS" charset="0"/>
                <a:ea typeface="ＭＳ Ｐゴシック" charset="-128"/>
              </a:defRPr>
            </a:lvl5pPr>
            <a:lvl6pPr marL="2514600" indent="-228600" eaLnBrk="0" fontAlgn="base" hangingPunct="0">
              <a:spcBef>
                <a:spcPct val="0"/>
              </a:spcBef>
              <a:spcAft>
                <a:spcPct val="0"/>
              </a:spcAft>
              <a:defRPr sz="2000">
                <a:solidFill>
                  <a:srgbClr val="0000FF"/>
                </a:solidFill>
                <a:latin typeface="Comic Sans MS" charset="0"/>
                <a:ea typeface="ＭＳ Ｐゴシック" charset="-128"/>
              </a:defRPr>
            </a:lvl6pPr>
            <a:lvl7pPr marL="2971800" indent="-228600" eaLnBrk="0" fontAlgn="base" hangingPunct="0">
              <a:spcBef>
                <a:spcPct val="0"/>
              </a:spcBef>
              <a:spcAft>
                <a:spcPct val="0"/>
              </a:spcAft>
              <a:defRPr sz="2000">
                <a:solidFill>
                  <a:srgbClr val="0000FF"/>
                </a:solidFill>
                <a:latin typeface="Comic Sans MS" charset="0"/>
                <a:ea typeface="ＭＳ Ｐゴシック" charset="-128"/>
              </a:defRPr>
            </a:lvl7pPr>
            <a:lvl8pPr marL="3429000" indent="-228600" eaLnBrk="0" fontAlgn="base" hangingPunct="0">
              <a:spcBef>
                <a:spcPct val="0"/>
              </a:spcBef>
              <a:spcAft>
                <a:spcPct val="0"/>
              </a:spcAft>
              <a:defRPr sz="2000">
                <a:solidFill>
                  <a:srgbClr val="0000FF"/>
                </a:solidFill>
                <a:latin typeface="Comic Sans MS" charset="0"/>
                <a:ea typeface="ＭＳ Ｐゴシック" charset="-128"/>
              </a:defRPr>
            </a:lvl8pPr>
            <a:lvl9pPr marL="3886200" indent="-228600" eaLnBrk="0" fontAlgn="base" hangingPunct="0">
              <a:spcBef>
                <a:spcPct val="0"/>
              </a:spcBef>
              <a:spcAft>
                <a:spcPct val="0"/>
              </a:spcAft>
              <a:defRPr sz="2000">
                <a:solidFill>
                  <a:srgbClr val="0000FF"/>
                </a:solidFill>
                <a:latin typeface="Comic Sans MS" charset="0"/>
                <a:ea typeface="ＭＳ Ｐゴシック" charset="-128"/>
              </a:defRPr>
            </a:lvl9pPr>
          </a:lstStyle>
          <a:p>
            <a:pPr eaLnBrk="1" hangingPunct="1"/>
            <a:r>
              <a:rPr lang="en-US" altLang="x-none">
                <a:solidFill>
                  <a:srgbClr val="FF0000"/>
                </a:solidFill>
              </a:rPr>
              <a:t>Cross talk = when a pixel fires, it can affect adjacent pixels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D52133-EFD4-DA4E-9EA5-5A5AA9EBA32A}"/>
              </a:ext>
            </a:extLst>
          </p:cNvPr>
          <p:cNvSpPr>
            <a:spLocks noGrp="1"/>
          </p:cNvSpPr>
          <p:nvPr>
            <p:ph type="title"/>
          </p:nvPr>
        </p:nvSpPr>
        <p:spPr/>
        <p:txBody>
          <a:bodyPr/>
          <a:lstStyle/>
          <a:p>
            <a:r>
              <a:rPr lang="en-US" dirty="0"/>
              <a:t>Desirable properties of a photodetector</a:t>
            </a:r>
          </a:p>
        </p:txBody>
      </p:sp>
      <p:sp>
        <p:nvSpPr>
          <p:cNvPr id="4" name="Content Placeholder 3">
            <a:extLst>
              <a:ext uri="{FF2B5EF4-FFF2-40B4-BE49-F238E27FC236}">
                <a16:creationId xmlns:a16="http://schemas.microsoft.com/office/drawing/2014/main" id="{7DE1DF70-23EA-6C42-8A79-69EABB3B48B0}"/>
              </a:ext>
            </a:extLst>
          </p:cNvPr>
          <p:cNvSpPr>
            <a:spLocks noGrp="1"/>
          </p:cNvSpPr>
          <p:nvPr>
            <p:ph idx="1"/>
          </p:nvPr>
        </p:nvSpPr>
        <p:spPr/>
        <p:txBody>
          <a:bodyPr/>
          <a:lstStyle/>
          <a:p>
            <a:r>
              <a:rPr lang="en-US" sz="2400" dirty="0"/>
              <a:t>High sensitivity (QE, PDE)	</a:t>
            </a:r>
            <a:r>
              <a:rPr lang="en-US" sz="2400" dirty="0">
                <a:solidFill>
                  <a:srgbClr val="FF0000"/>
                </a:solidFill>
              </a:rPr>
              <a:t>SiPM &gt; PMT</a:t>
            </a:r>
          </a:p>
          <a:p>
            <a:r>
              <a:rPr lang="en-US" sz="2400" dirty="0"/>
              <a:t>Spectral sensitivity matches scintillator emission  </a:t>
            </a:r>
            <a:r>
              <a:rPr lang="en-US" sz="2400" dirty="0">
                <a:solidFill>
                  <a:srgbClr val="FF0000"/>
                </a:solidFill>
              </a:rPr>
              <a:t>PMT &gt; SiPM</a:t>
            </a:r>
          </a:p>
          <a:p>
            <a:r>
              <a:rPr lang="en-US" sz="2400" dirty="0"/>
              <a:t>High gain, low noise; i.e. large signal-to-noise	  </a:t>
            </a:r>
            <a:r>
              <a:rPr lang="en-US" sz="2400" dirty="0">
                <a:solidFill>
                  <a:srgbClr val="FF0000"/>
                </a:solidFill>
              </a:rPr>
              <a:t>PMT</a:t>
            </a:r>
          </a:p>
          <a:p>
            <a:r>
              <a:rPr lang="en-US" sz="2400" dirty="0"/>
              <a:t>Small size	</a:t>
            </a:r>
            <a:r>
              <a:rPr lang="en-US" sz="2400" dirty="0">
                <a:solidFill>
                  <a:srgbClr val="FF0000"/>
                </a:solidFill>
              </a:rPr>
              <a:t>SiPM</a:t>
            </a:r>
          </a:p>
          <a:p>
            <a:r>
              <a:rPr lang="en-US" sz="2400" dirty="0"/>
              <a:t>Low cost	</a:t>
            </a:r>
            <a:r>
              <a:rPr lang="en-US" sz="2400" dirty="0">
                <a:solidFill>
                  <a:srgbClr val="FF0000"/>
                </a:solidFill>
              </a:rPr>
              <a:t>PMT</a:t>
            </a:r>
          </a:p>
          <a:p>
            <a:r>
              <a:rPr lang="en-US" sz="2400" dirty="0"/>
              <a:t>Insensitive to temperature fluctuations	</a:t>
            </a:r>
            <a:r>
              <a:rPr lang="en-US" sz="2400" dirty="0">
                <a:solidFill>
                  <a:srgbClr val="FF0000"/>
                </a:solidFill>
              </a:rPr>
              <a:t>neither</a:t>
            </a:r>
          </a:p>
          <a:p>
            <a:r>
              <a:rPr lang="en-US" sz="2400" dirty="0"/>
              <a:t>Low power requirement	</a:t>
            </a:r>
            <a:r>
              <a:rPr lang="en-US" sz="2400" dirty="0">
                <a:solidFill>
                  <a:srgbClr val="FF0000"/>
                </a:solidFill>
              </a:rPr>
              <a:t>SiPM</a:t>
            </a:r>
          </a:p>
          <a:p>
            <a:r>
              <a:rPr lang="en-US" sz="2400" dirty="0"/>
              <a:t>Low voltage requirement	</a:t>
            </a:r>
            <a:r>
              <a:rPr lang="en-US" sz="2400" dirty="0">
                <a:solidFill>
                  <a:srgbClr val="FF0000"/>
                </a:solidFill>
              </a:rPr>
              <a:t>SiPM </a:t>
            </a:r>
          </a:p>
          <a:p>
            <a:r>
              <a:rPr lang="en-US" sz="2400" dirty="0"/>
              <a:t>Minimally distorts the scintillation light pulse	  </a:t>
            </a:r>
            <a:r>
              <a:rPr lang="en-US" sz="2400" dirty="0">
                <a:solidFill>
                  <a:srgbClr val="FF0000"/>
                </a:solidFill>
              </a:rPr>
              <a:t>PMT ~ SiPM</a:t>
            </a:r>
            <a:endParaRPr lang="en-US" sz="3200" dirty="0">
              <a:solidFill>
                <a:srgbClr val="FF0000"/>
              </a:solidFill>
            </a:endParaRPr>
          </a:p>
          <a:p>
            <a:endParaRPr lang="en-US" dirty="0"/>
          </a:p>
        </p:txBody>
      </p:sp>
      <p:sp>
        <p:nvSpPr>
          <p:cNvPr id="2" name="Slide Number Placeholder 1">
            <a:extLst>
              <a:ext uri="{FF2B5EF4-FFF2-40B4-BE49-F238E27FC236}">
                <a16:creationId xmlns:a16="http://schemas.microsoft.com/office/drawing/2014/main" id="{6C00A5FC-50AE-F443-ADF3-7C9A88F68833}"/>
              </a:ext>
            </a:extLst>
          </p:cNvPr>
          <p:cNvSpPr>
            <a:spLocks noGrp="1"/>
          </p:cNvSpPr>
          <p:nvPr>
            <p:ph type="sldNum" sz="quarter" idx="12"/>
          </p:nvPr>
        </p:nvSpPr>
        <p:spPr/>
        <p:txBody>
          <a:bodyPr/>
          <a:lstStyle/>
          <a:p>
            <a:fld id="{3AB8806B-A81D-4B48-B0DF-3C331FA8274D}" type="slidenum">
              <a:rPr lang="en-US" altLang="x-none" smtClean="0"/>
              <a:pPr/>
              <a:t>35</a:t>
            </a:fld>
            <a:endParaRPr lang="en-US" altLang="x-none" dirty="0"/>
          </a:p>
        </p:txBody>
      </p:sp>
    </p:spTree>
    <p:extLst>
      <p:ext uri="{BB962C8B-B14F-4D97-AF65-F5344CB8AC3E}">
        <p14:creationId xmlns:p14="http://schemas.microsoft.com/office/powerpoint/2010/main" val="4043655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800" dirty="0" smtClean="0">
            <a:solidFill>
              <a:srgbClr val="000000"/>
            </a:solidFill>
            <a:latin typeface="+mj-lt"/>
          </a:defRPr>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18544</TotalTime>
  <Words>1481</Words>
  <Application>Microsoft Macintosh PowerPoint</Application>
  <PresentationFormat>On-screen Show (4:3)</PresentationFormat>
  <Paragraphs>233</Paragraphs>
  <Slides>35</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4" baseType="lpstr">
      <vt:lpstr>ＭＳ Ｐゴシック</vt:lpstr>
      <vt:lpstr>Arial</vt:lpstr>
      <vt:lpstr>Calibri</vt:lpstr>
      <vt:lpstr>Comic Sans MS</vt:lpstr>
      <vt:lpstr>Symbol</vt:lpstr>
      <vt:lpstr>Tahoma</vt:lpstr>
      <vt:lpstr>Times New Roman</vt:lpstr>
      <vt:lpstr>Office Theme</vt:lpstr>
      <vt:lpstr>Equation</vt:lpstr>
      <vt:lpstr>An Introduction to Photo-sensors for Scintillation Detectors </vt:lpstr>
      <vt:lpstr>Basic scintillator – photosensor configuration</vt:lpstr>
      <vt:lpstr>Photon transport</vt:lpstr>
      <vt:lpstr>Wavelength Shifters</vt:lpstr>
      <vt:lpstr>Desirable properties of a photodetector</vt:lpstr>
      <vt:lpstr>Types of photo-sensors</vt:lpstr>
      <vt:lpstr>Construction of a photomultiplier tube</vt:lpstr>
      <vt:lpstr>Various photomultiplier geometries</vt:lpstr>
      <vt:lpstr>Dynode Structure</vt:lpstr>
      <vt:lpstr>Dynode Structure</vt:lpstr>
      <vt:lpstr>Detection steps</vt:lpstr>
      <vt:lpstr>External reflectors</vt:lpstr>
      <vt:lpstr>Window materials</vt:lpstr>
      <vt:lpstr>Transmittance of window materials</vt:lpstr>
      <vt:lpstr>Photocathodes</vt:lpstr>
      <vt:lpstr>Spectral response is related to the work function</vt:lpstr>
      <vt:lpstr>Photocathode materials</vt:lpstr>
      <vt:lpstr>Spectral sensitivity</vt:lpstr>
      <vt:lpstr>Advanced bialkali photocathodes</vt:lpstr>
      <vt:lpstr>Electron Focusing</vt:lpstr>
      <vt:lpstr>Magnetic Shielding</vt:lpstr>
      <vt:lpstr>PMT Base</vt:lpstr>
      <vt:lpstr>PMT Base</vt:lpstr>
      <vt:lpstr>Dynode Structure</vt:lpstr>
      <vt:lpstr>PMT Gain and HV Supply</vt:lpstr>
      <vt:lpstr>Dynode Structure</vt:lpstr>
      <vt:lpstr>Electron transit time and transit time spread (jitter)</vt:lpstr>
      <vt:lpstr>Dark Current</vt:lpstr>
      <vt:lpstr>Energy Resolution</vt:lpstr>
      <vt:lpstr>Measurement of absolute light output of a scintillator (i.e. photons/absorbed energy)</vt:lpstr>
      <vt:lpstr>Photodiodes and Avalanche Photodiodes</vt:lpstr>
      <vt:lpstr>Photodiodes/Avalanche Photodiodes</vt:lpstr>
      <vt:lpstr>SiPM (MPPC)</vt:lpstr>
      <vt:lpstr>MPPC signals for multiple photons</vt:lpstr>
      <vt:lpstr>Desirable properties of a photodetector</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Melcher, Chuck</cp:lastModifiedBy>
  <cp:revision>390</cp:revision>
  <cp:lastPrinted>2002-06-12T16:28:28Z</cp:lastPrinted>
  <dcterms:created xsi:type="dcterms:W3CDTF">1601-01-01T00:00:00Z</dcterms:created>
  <dcterms:modified xsi:type="dcterms:W3CDTF">2018-08-20T01:05:56Z</dcterms:modified>
</cp:coreProperties>
</file>