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85" r:id="rId2"/>
    <p:sldId id="390" r:id="rId3"/>
    <p:sldId id="435" r:id="rId4"/>
    <p:sldId id="316" r:id="rId5"/>
    <p:sldId id="394" r:id="rId6"/>
    <p:sldId id="403" r:id="rId7"/>
    <p:sldId id="395" r:id="rId8"/>
    <p:sldId id="397" r:id="rId9"/>
    <p:sldId id="405" r:id="rId10"/>
    <p:sldId id="404" r:id="rId11"/>
    <p:sldId id="396" r:id="rId12"/>
    <p:sldId id="406" r:id="rId13"/>
    <p:sldId id="407" r:id="rId14"/>
    <p:sldId id="398" r:id="rId15"/>
    <p:sldId id="408" r:id="rId16"/>
    <p:sldId id="409" r:id="rId17"/>
    <p:sldId id="399" r:id="rId18"/>
    <p:sldId id="410" r:id="rId19"/>
    <p:sldId id="411" r:id="rId20"/>
    <p:sldId id="420" r:id="rId21"/>
    <p:sldId id="415" r:id="rId22"/>
    <p:sldId id="416" r:id="rId23"/>
    <p:sldId id="422" r:id="rId24"/>
    <p:sldId id="324" r:id="rId25"/>
    <p:sldId id="417" r:id="rId26"/>
    <p:sldId id="353" r:id="rId27"/>
    <p:sldId id="418" r:id="rId28"/>
    <p:sldId id="423" r:id="rId29"/>
    <p:sldId id="426" r:id="rId30"/>
    <p:sldId id="432" r:id="rId31"/>
    <p:sldId id="436" r:id="rId32"/>
    <p:sldId id="340" r:id="rId33"/>
    <p:sldId id="425" r:id="rId34"/>
    <p:sldId id="341" r:id="rId35"/>
    <p:sldId id="419" r:id="rId36"/>
    <p:sldId id="427" r:id="rId37"/>
    <p:sldId id="433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">
          <p15:clr>
            <a:srgbClr val="A4A3A4"/>
          </p15:clr>
        </p15:guide>
        <p15:guide id="2" pos="3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EB"/>
    <a:srgbClr val="0000ED"/>
    <a:srgbClr val="0000CE"/>
    <a:srgbClr val="EDE1C0"/>
    <a:srgbClr val="1EED2A"/>
    <a:srgbClr val="1EE02B"/>
    <a:srgbClr val="BEAC91"/>
    <a:srgbClr val="D2C2A1"/>
    <a:srgbClr val="E3D8C1"/>
    <a:srgbClr val="F0E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10" autoAdjust="0"/>
    <p:restoredTop sz="95673" autoAdjust="0"/>
  </p:normalViewPr>
  <p:slideViewPr>
    <p:cSldViewPr snapToGrid="0" snapToObjects="1">
      <p:cViewPr varScale="1">
        <p:scale>
          <a:sx n="103" d="100"/>
          <a:sy n="103" d="100"/>
        </p:scale>
        <p:origin x="376" y="160"/>
      </p:cViewPr>
      <p:guideLst>
        <p:guide orient="horz" pos="296"/>
        <p:guide pos="360"/>
      </p:guideLst>
    </p:cSldViewPr>
  </p:slideViewPr>
  <p:outlineViewPr>
    <p:cViewPr>
      <p:scale>
        <a:sx n="33" d="100"/>
        <a:sy n="33" d="100"/>
      </p:scale>
      <p:origin x="344" y="23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4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C02F8-985D-7D45-80D2-FB1FAAED3DF9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80FB4-272D-A142-9F26-F415872B2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C53AA-8E0F-3B4C-A05B-98574E8FAB82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D8567-52BE-294E-A4E6-1754CF25C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76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61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59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29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21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94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29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31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32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60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17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67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25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D8567-52BE-294E-A4E6-1754CF25CB8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1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60397-463B-A144-9898-CFC9C9FEA4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B688-F3D3-3648-8EEB-4DA877FC8A80}" type="datetimeFigureOut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26186"/>
            <a:ext cx="3149600" cy="53181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60397-463B-A144-9898-CFC9C9FEA47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25"/>
          <p:cNvGrpSpPr>
            <a:grpSpLocks/>
          </p:cNvGrpSpPr>
          <p:nvPr userDrawn="1"/>
        </p:nvGrpSpPr>
        <p:grpSpPr bwMode="auto">
          <a:xfrm>
            <a:off x="0" y="5943600"/>
            <a:ext cx="1295400" cy="944563"/>
            <a:chOff x="0" y="3744"/>
            <a:chExt cx="816" cy="595"/>
          </a:xfrm>
        </p:grpSpPr>
        <p:pic>
          <p:nvPicPr>
            <p:cNvPr id="8" name="Picture 18" descr="triumf-logo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0" y="3744"/>
              <a:ext cx="515" cy="290"/>
            </a:xfrm>
            <a:prstGeom prst="rect">
              <a:avLst/>
            </a:prstGeom>
            <a:noFill/>
          </p:spPr>
        </p:pic>
        <p:grpSp>
          <p:nvGrpSpPr>
            <p:cNvPr id="9" name="Group 24"/>
            <p:cNvGrpSpPr>
              <a:grpSpLocks/>
            </p:cNvGrpSpPr>
            <p:nvPr userDrawn="1"/>
          </p:nvGrpSpPr>
          <p:grpSpPr bwMode="auto">
            <a:xfrm>
              <a:off x="0" y="3859"/>
              <a:ext cx="816" cy="480"/>
              <a:chOff x="0" y="3859"/>
              <a:chExt cx="816" cy="480"/>
            </a:xfrm>
          </p:grpSpPr>
          <p:pic>
            <p:nvPicPr>
              <p:cNvPr id="10" name="Picture 20" descr="SFUcrest"/>
              <p:cNvPicPr>
                <a:picLocks noChangeAspect="1" noChangeArrowheads="1"/>
              </p:cNvPicPr>
              <p:nvPr userDrawn="1"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280" y="3859"/>
                <a:ext cx="256" cy="330"/>
              </a:xfrm>
              <a:prstGeom prst="rect">
                <a:avLst/>
              </a:prstGeom>
              <a:noFill/>
            </p:spPr>
          </p:pic>
          <p:sp>
            <p:nvSpPr>
              <p:cNvPr id="11" name="Text Box 21"/>
              <p:cNvSpPr txBox="1">
                <a:spLocks noChangeArrowheads="1"/>
              </p:cNvSpPr>
              <p:nvPr userDrawn="1"/>
            </p:nvSpPr>
            <p:spPr bwMode="auto">
              <a:xfrm>
                <a:off x="0" y="4166"/>
                <a:ext cx="8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sz="1200" b="0" i="1" dirty="0">
                    <a:solidFill>
                      <a:srgbClr val="000090"/>
                    </a:solidFill>
                    <a:latin typeface="Arial Black" charset="0"/>
                  </a:rPr>
                  <a:t>Simon Fraser</a:t>
                </a:r>
              </a:p>
            </p:txBody>
          </p:sp>
        </p:grpSp>
      </p:grpSp>
      <p:sp>
        <p:nvSpPr>
          <p:cNvPr id="12" name="TextBox 11"/>
          <p:cNvSpPr txBox="1"/>
          <p:nvPr userDrawn="1"/>
        </p:nvSpPr>
        <p:spPr>
          <a:xfrm>
            <a:off x="2809243" y="6471047"/>
            <a:ext cx="3870098" cy="61555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dirty="0"/>
              <a:t>M. Vetterli – TSI/GRIDS ; August</a:t>
            </a:r>
            <a:r>
              <a:rPr lang="en-US" sz="1600" baseline="0" dirty="0"/>
              <a:t> </a:t>
            </a:r>
            <a:r>
              <a:rPr lang="en-US" sz="1600" dirty="0"/>
              <a:t>’18 – #</a:t>
            </a:r>
            <a:fld id="{71EC53E1-54E9-B744-88DD-14C63BD237B0}" type="slidenum">
              <a:rPr lang="en-US" sz="1600" smtClean="0"/>
              <a:pPr algn="ctr"/>
              <a:t>‹#›</a:t>
            </a:fld>
            <a:endParaRPr lang="en-US" sz="1600" dirty="0"/>
          </a:p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7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7" Type="http://schemas.openxmlformats.org/officeDocument/2006/relationships/image" Target="../media/image14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iff"/><Relationship Id="rId4" Type="http://schemas.openxmlformats.org/officeDocument/2006/relationships/image" Target="../media/image22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7" Type="http://schemas.openxmlformats.org/officeDocument/2006/relationships/image" Target="../media/image2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2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image" Target="../media/image24.tiff"/><Relationship Id="rId7" Type="http://schemas.openxmlformats.org/officeDocument/2006/relationships/image" Target="../media/image2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2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d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3.pd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tiff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tiff"/><Relationship Id="rId5" Type="http://schemas.openxmlformats.org/officeDocument/2006/relationships/image" Target="../media/image52.png"/><Relationship Id="rId4" Type="http://schemas.openxmlformats.org/officeDocument/2006/relationships/image" Target="../media/image46.tif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iff"/><Relationship Id="rId3" Type="http://schemas.openxmlformats.org/officeDocument/2006/relationships/image" Target="../media/image47.tiff"/><Relationship Id="rId7" Type="http://schemas.openxmlformats.org/officeDocument/2006/relationships/image" Target="../media/image48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6.tiff"/><Relationship Id="rId4" Type="http://schemas.openxmlformats.org/officeDocument/2006/relationships/image" Target="../media/image4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7.pd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473678"/>
            <a:ext cx="8991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i="1" dirty="0">
                <a:solidFill>
                  <a:srgbClr val="0000FF"/>
                </a:solidFill>
                <a:latin typeface="+mj-lt"/>
              </a:rPr>
              <a:t>Interactions of Subatomic Particles with Matter</a:t>
            </a:r>
            <a:endParaRPr lang="en-US" sz="3000" b="0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0" y="2340919"/>
            <a:ext cx="4343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charset="0"/>
              </a:rPr>
              <a:t>M.C. Vetterli</a:t>
            </a:r>
            <a:br>
              <a:rPr lang="en-US" sz="2800" b="0" i="1" dirty="0">
                <a:latin typeface="Times New Roman" charset="0"/>
              </a:rPr>
            </a:br>
            <a:r>
              <a:rPr lang="en-US" sz="2400" b="1" i="1" dirty="0">
                <a:solidFill>
                  <a:srgbClr val="0033CC"/>
                </a:solidFill>
                <a:latin typeface="Times New Roman" charset="0"/>
              </a:rPr>
              <a:t>Simon Fraser University</a:t>
            </a:r>
            <a:br>
              <a:rPr lang="en-US" sz="2400" b="1" i="1" dirty="0">
                <a:solidFill>
                  <a:srgbClr val="0033CC"/>
                </a:solidFill>
                <a:latin typeface="Times New Roman" charset="0"/>
              </a:rPr>
            </a:br>
            <a:r>
              <a:rPr lang="en-US" sz="2400" b="1" i="1" dirty="0">
                <a:solidFill>
                  <a:srgbClr val="0033CC"/>
                </a:solidFill>
                <a:latin typeface="Times New Roman" charset="0"/>
              </a:rPr>
              <a:t> and TRIUMF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>
                <a:solidFill>
                  <a:srgbClr val="00A400"/>
                </a:solidFill>
                <a:latin typeface="Times New Roman" charset="0"/>
              </a:rPr>
              <a:t>TSI-GRIDS (TRIUMF)</a:t>
            </a:r>
            <a:br>
              <a:rPr lang="en-US" sz="2400" b="1" i="1" dirty="0">
                <a:solidFill>
                  <a:srgbClr val="00A400"/>
                </a:solidFill>
                <a:latin typeface="Times New Roman" charset="0"/>
              </a:rPr>
            </a:br>
            <a:r>
              <a:rPr lang="en-US" sz="2400" b="1" i="1" dirty="0">
                <a:solidFill>
                  <a:srgbClr val="00A400"/>
                </a:solidFill>
                <a:latin typeface="Times New Roman" charset="0"/>
              </a:rPr>
              <a:t>August 7</a:t>
            </a:r>
            <a:r>
              <a:rPr lang="en-US" sz="2400" b="1" i="1" baseline="30000" dirty="0">
                <a:solidFill>
                  <a:srgbClr val="00A400"/>
                </a:solidFill>
                <a:latin typeface="Times New Roman" charset="0"/>
              </a:rPr>
              <a:t>th</a:t>
            </a:r>
            <a:r>
              <a:rPr lang="en-US" sz="2400" b="1" i="1" dirty="0">
                <a:solidFill>
                  <a:srgbClr val="00A400"/>
                </a:solidFill>
                <a:latin typeface="Times New Roman" charset="0"/>
              </a:rPr>
              <a:t>, 2018</a:t>
            </a:r>
          </a:p>
        </p:txBody>
      </p:sp>
      <p:pic>
        <p:nvPicPr>
          <p:cNvPr id="7" name="Picture 6" descr="atlas-interactions.jpg">
            <a:extLst>
              <a:ext uri="{FF2B5EF4-FFF2-40B4-BE49-F238E27FC236}">
                <a16:creationId xmlns:a16="http://schemas.microsoft.com/office/drawing/2014/main" id="{1D8A115A-AD09-FA4E-B239-B59906640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04" y="1809134"/>
            <a:ext cx="4793081" cy="38935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473678"/>
            <a:ext cx="8991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i="1" dirty="0">
                <a:solidFill>
                  <a:srgbClr val="0000FF"/>
                </a:solidFill>
                <a:latin typeface="+mj-lt"/>
              </a:rPr>
              <a:t>Interactions of Subatomic Particles with Matter</a:t>
            </a:r>
            <a:endParaRPr lang="en-US" sz="3000" b="0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6F74F9DB-C277-DF4C-A2C9-F4378EF5E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5" y="1705917"/>
            <a:ext cx="418344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i="1" dirty="0">
                <a:solidFill>
                  <a:srgbClr val="0000FF"/>
                </a:solidFill>
                <a:latin typeface="+mj-lt"/>
              </a:rPr>
              <a:t>Outline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en-US" sz="2400" b="1" i="1" dirty="0">
                <a:latin typeface="Times New Roman" charset="0"/>
              </a:rPr>
              <a:t>SM Particles &amp; Interactions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en-US" sz="2400" b="1" i="1" dirty="0">
                <a:latin typeface="Times New Roman" charset="0"/>
              </a:rPr>
              <a:t>Energy Loss by Heavy Charged Particles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en-US" sz="2400" b="1" i="1" dirty="0">
                <a:latin typeface="Times New Roman" charset="0"/>
              </a:rPr>
              <a:t>Energy Loss by Electrons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en-US" sz="2400" b="1" i="1" dirty="0">
                <a:latin typeface="Times New Roman" charset="0"/>
              </a:rPr>
              <a:t>Energy Loss by Photons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en-US" sz="2400" b="1" i="1" dirty="0">
                <a:latin typeface="Times New Roman" charset="0"/>
              </a:rPr>
              <a:t>Strong &amp; Weak Interactions</a:t>
            </a:r>
          </a:p>
        </p:txBody>
      </p:sp>
      <p:pic>
        <p:nvPicPr>
          <p:cNvPr id="6" name="Picture 5" descr="atlas-interactions.jpg">
            <a:extLst>
              <a:ext uri="{FF2B5EF4-FFF2-40B4-BE49-F238E27FC236}">
                <a16:creationId xmlns:a16="http://schemas.microsoft.com/office/drawing/2014/main" id="{F75A8A83-CE18-B143-B013-311274255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04" y="1809134"/>
            <a:ext cx="4793081" cy="3893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93816A-41BE-5346-8621-30B4010D467A}"/>
              </a:ext>
            </a:extLst>
          </p:cNvPr>
          <p:cNvSpPr txBox="1"/>
          <p:nvPr/>
        </p:nvSpPr>
        <p:spPr>
          <a:xfrm>
            <a:off x="4237106" y="5754031"/>
            <a:ext cx="4776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ED"/>
                </a:solidFill>
              </a:rPr>
              <a:t>There is something wrong with this picture.  There will be a test at the end of the lecture. </a:t>
            </a:r>
            <a:r>
              <a:rPr lang="en-US" dirty="0"/>
              <a:t>😄</a:t>
            </a:r>
          </a:p>
        </p:txBody>
      </p:sp>
    </p:spTree>
    <p:extLst>
      <p:ext uri="{BB962C8B-B14F-4D97-AF65-F5344CB8AC3E}">
        <p14:creationId xmlns:p14="http://schemas.microsoft.com/office/powerpoint/2010/main" val="2325639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473678"/>
            <a:ext cx="8991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i="1" dirty="0">
                <a:solidFill>
                  <a:srgbClr val="0000FF"/>
                </a:solidFill>
                <a:latin typeface="+mj-lt"/>
              </a:rPr>
              <a:t>Interactions of Subatomic Particles with Matter</a:t>
            </a:r>
            <a:endParaRPr lang="en-US" sz="3000" b="0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03A5BB-875E-0642-9FA3-54CD111B54B6}"/>
              </a:ext>
            </a:extLst>
          </p:cNvPr>
          <p:cNvSpPr txBox="1"/>
          <p:nvPr/>
        </p:nvSpPr>
        <p:spPr>
          <a:xfrm>
            <a:off x="480447" y="2138766"/>
            <a:ext cx="79971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EB"/>
                </a:solidFill>
              </a:rPr>
              <a:t>I have particularly followed reference 1)</a:t>
            </a:r>
          </a:p>
          <a:p>
            <a:endParaRPr lang="en-US" sz="2000" dirty="0"/>
          </a:p>
          <a:p>
            <a:r>
              <a:rPr lang="en-US" sz="2000" dirty="0"/>
              <a:t>1) </a:t>
            </a:r>
            <a:r>
              <a:rPr lang="en-US" sz="2000" dirty="0" err="1"/>
              <a:t>Fernow</a:t>
            </a:r>
            <a:r>
              <a:rPr lang="en-US" sz="2000" dirty="0"/>
              <a:t>, Richard:  “Introduction to experimental particle physics”</a:t>
            </a:r>
            <a:br>
              <a:rPr lang="en-US" sz="2000" dirty="0"/>
            </a:br>
            <a:r>
              <a:rPr lang="en-US" sz="2000" dirty="0"/>
              <a:t>     Cambridge University Press; ISBN 0-521-37940-7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2) </a:t>
            </a:r>
            <a:r>
              <a:rPr lang="en-US" sz="2000" dirty="0" err="1"/>
              <a:t>Grupen</a:t>
            </a:r>
            <a:r>
              <a:rPr lang="en-US" sz="2000" dirty="0"/>
              <a:t>, Claus &amp; </a:t>
            </a:r>
            <a:r>
              <a:rPr lang="en-US" sz="2000" dirty="0" err="1"/>
              <a:t>Shwartz</a:t>
            </a:r>
            <a:r>
              <a:rPr lang="en-US" sz="2000" dirty="0"/>
              <a:t>, Boris:  “Particle Detectors”</a:t>
            </a:r>
          </a:p>
          <a:p>
            <a:r>
              <a:rPr lang="en-US" sz="2000" dirty="0"/>
              <a:t>     Cambridge Monographs;  ISBN 978-0-521-18795-4</a:t>
            </a:r>
          </a:p>
        </p:txBody>
      </p:sp>
    </p:spTree>
    <p:extLst>
      <p:ext uri="{BB962C8B-B14F-4D97-AF65-F5344CB8AC3E}">
        <p14:creationId xmlns:p14="http://schemas.microsoft.com/office/powerpoint/2010/main" val="36597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The Standard model of Particle Physics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CACAB-C07B-204A-8745-9E291E8F6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305" y="1347019"/>
            <a:ext cx="3521275" cy="4352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F4166C5-237A-CE45-9C82-563E4146E95D}"/>
                  </a:ext>
                </a:extLst>
              </p:cNvPr>
              <p:cNvSpPr txBox="1"/>
              <p:nvPr/>
            </p:nvSpPr>
            <p:spPr>
              <a:xfrm>
                <a:off x="157316" y="1415845"/>
                <a:ext cx="4581831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We want to detect all of these particles,</a:t>
                </a:r>
              </a:p>
              <a:p>
                <a:r>
                  <a:rPr lang="en-US" sz="2200" dirty="0"/>
                  <a:t> and more.</a:t>
                </a:r>
                <a:br>
                  <a:rPr lang="en-US" sz="2200" dirty="0"/>
                </a:br>
                <a:endParaRPr lang="en-US" sz="2200" dirty="0"/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This lecture: e, µ,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r>
                  <a:rPr lang="en-US" sz="2000" dirty="0"/>
                  <a:t>                     </a:t>
                </a:r>
                <a:r>
                  <a:rPr lang="en-US" sz="2000" dirty="0">
                    <a:solidFill>
                      <a:srgbClr val="FF0000"/>
                    </a:solidFill>
                  </a:rPr>
                  <a:t>hadrons  (p, n, d,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CA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CA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CA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CA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etc</m:t>
                    </m:r>
                    <m:r>
                      <a:rPr lang="en-CA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.) </m:t>
                    </m:r>
                  </m:oMath>
                </a14:m>
                <a:endParaRPr lang="en-US" sz="2000" dirty="0"/>
              </a:p>
              <a:p>
                <a:endParaRPr lang="en-US" sz="2000" dirty="0">
                  <a:solidFill>
                    <a:srgbClr val="FF0000"/>
                  </a:solidFill>
                </a:endParaRPr>
              </a:p>
              <a:p>
                <a:r>
                  <a:rPr lang="en-US" sz="2000" dirty="0"/>
                  <a:t>Calorimetry lecture: quarks,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000" dirty="0"/>
                  <a:t> =&gt; jets</a:t>
                </a:r>
              </a:p>
              <a:p>
                <a:r>
                  <a:rPr lang="en-US" sz="2000" dirty="0"/>
                  <a:t>                                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CA" sz="200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CA" sz="2000" i="0">
                        <a:latin typeface="Cambria Math" panose="02040503050406030204" pitchFamily="18" charset="0"/>
                      </a:rPr>
                      <m:t>missing</m:t>
                    </m:r>
                    <m:r>
                      <a:rPr lang="en-CA" sz="20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000" i="0">
                        <a:latin typeface="Cambria Math" panose="02040503050406030204" pitchFamily="18" charset="0"/>
                      </a:rPr>
                      <m:t>ET</m:t>
                    </m:r>
                    <m:r>
                      <a:rPr lang="en-CA" sz="20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F4166C5-237A-CE45-9C82-563E4146E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16" y="1415845"/>
                <a:ext cx="4581831" cy="2646878"/>
              </a:xfrm>
              <a:prstGeom prst="rect">
                <a:avLst/>
              </a:prstGeom>
              <a:blipFill>
                <a:blip r:embed="rId3"/>
                <a:stretch>
                  <a:fillRect l="-1662" t="-952" r="-1108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3963724-F85C-AF4E-8970-B33D1068733C}"/>
              </a:ext>
            </a:extLst>
          </p:cNvPr>
          <p:cNvSpPr txBox="1"/>
          <p:nvPr/>
        </p:nvSpPr>
        <p:spPr>
          <a:xfrm>
            <a:off x="206477" y="4021394"/>
            <a:ext cx="4454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use mostly the </a:t>
            </a:r>
            <a:r>
              <a:rPr lang="en-US" sz="2000" dirty="0">
                <a:solidFill>
                  <a:srgbClr val="FF0000"/>
                </a:solidFill>
              </a:rPr>
              <a:t>EM interaction</a:t>
            </a:r>
            <a:r>
              <a:rPr lang="en-US" sz="2000" dirty="0"/>
              <a:t>, but also the </a:t>
            </a:r>
            <a:r>
              <a:rPr lang="en-US" sz="2000" dirty="0">
                <a:solidFill>
                  <a:srgbClr val="FF0000"/>
                </a:solidFill>
              </a:rPr>
              <a:t>strong (nuclear) interaction</a:t>
            </a:r>
            <a:r>
              <a:rPr lang="en-US" sz="2000" dirty="0"/>
              <a:t>, and the weak int. in some special cases.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The Particle Zoo - 1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BF5970-BAD8-5144-AA5B-C30F55816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">
            <a:off x="39515" y="1097027"/>
            <a:ext cx="9144000" cy="460819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20D3BA-5457-6047-B9D6-5878E61436DB}"/>
              </a:ext>
            </a:extLst>
          </p:cNvPr>
          <p:cNvSpPr/>
          <p:nvPr/>
        </p:nvSpPr>
        <p:spPr>
          <a:xfrm>
            <a:off x="5765180" y="2888165"/>
            <a:ext cx="501805" cy="479503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16ED2-87E6-BE4E-B0FC-CCC4FA3912C4}"/>
              </a:ext>
            </a:extLst>
          </p:cNvPr>
          <p:cNvSpPr/>
          <p:nvPr/>
        </p:nvSpPr>
        <p:spPr>
          <a:xfrm>
            <a:off x="85492" y="2888166"/>
            <a:ext cx="271347" cy="479503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48B2EC-074D-7E41-8EC3-525ADCFB79E4}"/>
              </a:ext>
            </a:extLst>
          </p:cNvPr>
          <p:cNvSpPr/>
          <p:nvPr/>
        </p:nvSpPr>
        <p:spPr>
          <a:xfrm>
            <a:off x="85492" y="2453269"/>
            <a:ext cx="271347" cy="211872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6AC21-88E0-8842-A741-1328C437C2A9}"/>
              </a:ext>
            </a:extLst>
          </p:cNvPr>
          <p:cNvSpPr/>
          <p:nvPr/>
        </p:nvSpPr>
        <p:spPr>
          <a:xfrm>
            <a:off x="5765180" y="2453269"/>
            <a:ext cx="501805" cy="211872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0F2602-606E-4141-A4BC-F9ABC13B7F06}"/>
              </a:ext>
            </a:extLst>
          </p:cNvPr>
          <p:cNvCxnSpPr>
            <a:cxnSpLocks/>
          </p:cNvCxnSpPr>
          <p:nvPr/>
        </p:nvCxnSpPr>
        <p:spPr>
          <a:xfrm>
            <a:off x="51362" y="3536669"/>
            <a:ext cx="316628" cy="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935E3A-F9CE-9043-A84A-FBAC591A7EA9}"/>
              </a:ext>
            </a:extLst>
          </p:cNvPr>
          <p:cNvCxnSpPr>
            <a:cxnSpLocks/>
          </p:cNvCxnSpPr>
          <p:nvPr/>
        </p:nvCxnSpPr>
        <p:spPr>
          <a:xfrm>
            <a:off x="6058153" y="3536669"/>
            <a:ext cx="799847" cy="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C74B0E-E670-B24B-8AD4-547C701A1EC2}"/>
              </a:ext>
            </a:extLst>
          </p:cNvPr>
          <p:cNvCxnSpPr>
            <a:cxnSpLocks/>
          </p:cNvCxnSpPr>
          <p:nvPr/>
        </p:nvCxnSpPr>
        <p:spPr>
          <a:xfrm>
            <a:off x="6058153" y="3945547"/>
            <a:ext cx="799847" cy="0"/>
          </a:xfrm>
          <a:prstGeom prst="line">
            <a:avLst/>
          </a:prstGeom>
          <a:ln w="31750">
            <a:solidFill>
              <a:srgbClr val="00B05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EF5ABD-7513-A849-8FF6-D27918F6D85C}"/>
              </a:ext>
            </a:extLst>
          </p:cNvPr>
          <p:cNvCxnSpPr>
            <a:cxnSpLocks/>
          </p:cNvCxnSpPr>
          <p:nvPr/>
        </p:nvCxnSpPr>
        <p:spPr>
          <a:xfrm>
            <a:off x="85492" y="3945547"/>
            <a:ext cx="316628" cy="0"/>
          </a:xfrm>
          <a:prstGeom prst="line">
            <a:avLst/>
          </a:prstGeom>
          <a:ln w="31750">
            <a:solidFill>
              <a:srgbClr val="00B05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F61384-0E3E-B44F-B8AF-721DF675F403}"/>
              </a:ext>
            </a:extLst>
          </p:cNvPr>
          <p:cNvCxnSpPr>
            <a:cxnSpLocks/>
          </p:cNvCxnSpPr>
          <p:nvPr/>
        </p:nvCxnSpPr>
        <p:spPr>
          <a:xfrm>
            <a:off x="7318916" y="3945547"/>
            <a:ext cx="316628" cy="0"/>
          </a:xfrm>
          <a:prstGeom prst="line">
            <a:avLst/>
          </a:prstGeom>
          <a:ln w="31750">
            <a:solidFill>
              <a:srgbClr val="00B05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0A8025-71AA-2449-8D80-43BDFC037C03}"/>
              </a:ext>
            </a:extLst>
          </p:cNvPr>
          <p:cNvCxnSpPr>
            <a:cxnSpLocks/>
          </p:cNvCxnSpPr>
          <p:nvPr/>
        </p:nvCxnSpPr>
        <p:spPr>
          <a:xfrm>
            <a:off x="85492" y="4120250"/>
            <a:ext cx="316628" cy="0"/>
          </a:xfrm>
          <a:prstGeom prst="line">
            <a:avLst/>
          </a:prstGeom>
          <a:ln w="31750">
            <a:solidFill>
              <a:srgbClr val="0000ED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D73DE6-3F7B-3545-9751-D890827E7A37}"/>
              </a:ext>
            </a:extLst>
          </p:cNvPr>
          <p:cNvCxnSpPr>
            <a:cxnSpLocks/>
          </p:cNvCxnSpPr>
          <p:nvPr/>
        </p:nvCxnSpPr>
        <p:spPr>
          <a:xfrm>
            <a:off x="92924" y="4294952"/>
            <a:ext cx="316628" cy="0"/>
          </a:xfrm>
          <a:prstGeom prst="line">
            <a:avLst/>
          </a:prstGeom>
          <a:ln w="31750">
            <a:solidFill>
              <a:srgbClr val="0000ED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B7E193D-3583-694B-B906-24FAFF990F8F}"/>
              </a:ext>
            </a:extLst>
          </p:cNvPr>
          <p:cNvCxnSpPr>
            <a:cxnSpLocks/>
          </p:cNvCxnSpPr>
          <p:nvPr/>
        </p:nvCxnSpPr>
        <p:spPr>
          <a:xfrm>
            <a:off x="5899839" y="4120250"/>
            <a:ext cx="367146" cy="0"/>
          </a:xfrm>
          <a:prstGeom prst="line">
            <a:avLst/>
          </a:prstGeom>
          <a:ln w="31750">
            <a:solidFill>
              <a:srgbClr val="0000ED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F663E6-04A8-F84F-A749-77A9A00EB9D8}"/>
              </a:ext>
            </a:extLst>
          </p:cNvPr>
          <p:cNvCxnSpPr>
            <a:cxnSpLocks/>
          </p:cNvCxnSpPr>
          <p:nvPr/>
        </p:nvCxnSpPr>
        <p:spPr>
          <a:xfrm>
            <a:off x="5899839" y="4294952"/>
            <a:ext cx="367146" cy="0"/>
          </a:xfrm>
          <a:prstGeom prst="line">
            <a:avLst/>
          </a:prstGeom>
          <a:ln w="31750">
            <a:solidFill>
              <a:srgbClr val="0000ED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8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The Particle Zoo - 2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349125-CBF7-E94D-8386-666230BA88FB}"/>
              </a:ext>
            </a:extLst>
          </p:cNvPr>
          <p:cNvGrpSpPr/>
          <p:nvPr/>
        </p:nvGrpSpPr>
        <p:grpSpPr>
          <a:xfrm>
            <a:off x="0" y="1543194"/>
            <a:ext cx="9144000" cy="2991028"/>
            <a:chOff x="0" y="1543194"/>
            <a:chExt cx="9144000" cy="29910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39ED1C0-050C-6D4C-B6E0-604865284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43194"/>
              <a:ext cx="9144000" cy="299102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9BC091-FFDE-C643-AA86-D0A68B1867C7}"/>
                </a:ext>
              </a:extLst>
            </p:cNvPr>
            <p:cNvSpPr/>
            <p:nvPr/>
          </p:nvSpPr>
          <p:spPr>
            <a:xfrm>
              <a:off x="22302" y="1750743"/>
              <a:ext cx="245327" cy="345688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5DE852D-7686-2749-91CA-1618005583FA}"/>
                </a:ext>
              </a:extLst>
            </p:cNvPr>
            <p:cNvSpPr/>
            <p:nvPr/>
          </p:nvSpPr>
          <p:spPr>
            <a:xfrm>
              <a:off x="5783766" y="1750745"/>
              <a:ext cx="1018478" cy="345688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EB7EA64-2C2E-AD48-9F3E-34D52662436E}"/>
              </a:ext>
            </a:extLst>
          </p:cNvPr>
          <p:cNvSpPr txBox="1"/>
          <p:nvPr/>
        </p:nvSpPr>
        <p:spPr>
          <a:xfrm>
            <a:off x="484099" y="4772723"/>
            <a:ext cx="6719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Unstable particles detected by measuring their (stable) decay products</a:t>
            </a:r>
          </a:p>
        </p:txBody>
      </p:sp>
    </p:spTree>
    <p:extLst>
      <p:ext uri="{BB962C8B-B14F-4D97-AF65-F5344CB8AC3E}">
        <p14:creationId xmlns:p14="http://schemas.microsoft.com/office/powerpoint/2010/main" val="162295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Standard Model Interactions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524FB9-A092-0F45-A60C-D1FE935B8A5A}"/>
              </a:ext>
            </a:extLst>
          </p:cNvPr>
          <p:cNvSpPr txBox="1"/>
          <p:nvPr/>
        </p:nvSpPr>
        <p:spPr>
          <a:xfrm>
            <a:off x="602166" y="4951142"/>
            <a:ext cx="8173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strong force manifests itself as the strong nuclear force for our purposes.</a:t>
            </a:r>
          </a:p>
          <a:p>
            <a:r>
              <a:rPr lang="en-US" sz="2000" dirty="0"/>
              <a:t>It is short range (meson exchange model)</a:t>
            </a:r>
          </a:p>
          <a:p>
            <a:r>
              <a:rPr lang="en-US" sz="2000" dirty="0">
                <a:solidFill>
                  <a:srgbClr val="FF0000"/>
                </a:solidFill>
              </a:rPr>
              <a:t>We will ignore gravity!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4C4EEC-A415-1C4F-9744-6053B73A0BAD}"/>
              </a:ext>
            </a:extLst>
          </p:cNvPr>
          <p:cNvGrpSpPr/>
          <p:nvPr/>
        </p:nvGrpSpPr>
        <p:grpSpPr>
          <a:xfrm>
            <a:off x="1397000" y="1024674"/>
            <a:ext cx="6350000" cy="3781503"/>
            <a:chOff x="1397000" y="1080429"/>
            <a:chExt cx="6350000" cy="37815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B3AA945-D816-A343-8020-6A265BC99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7000" y="1080429"/>
              <a:ext cx="6350000" cy="32512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FD46FE-74A2-8A44-B405-9B086879DCD4}"/>
                </a:ext>
              </a:extLst>
            </p:cNvPr>
            <p:cNvSpPr/>
            <p:nvPr/>
          </p:nvSpPr>
          <p:spPr>
            <a:xfrm>
              <a:off x="1397000" y="4331629"/>
              <a:ext cx="6350000" cy="530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</a:rPr>
                <a:t>relative</a:t>
              </a:r>
            </a:p>
            <a:p>
              <a:r>
                <a:rPr lang="en-US" sz="1600" dirty="0">
                  <a:solidFill>
                    <a:schemeClr val="tx1"/>
                  </a:solidFill>
                </a:rPr>
                <a:t>strength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80D3F9A-B053-2D4A-B381-553CB2F7EBE9}"/>
                </a:ext>
              </a:extLst>
            </p:cNvPr>
            <p:cNvSpPr txBox="1"/>
            <p:nvPr/>
          </p:nvSpPr>
          <p:spPr>
            <a:xfrm>
              <a:off x="2230244" y="4415883"/>
              <a:ext cx="5285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  10</a:t>
              </a:r>
              <a:r>
                <a:rPr lang="en-US" baseline="30000" dirty="0"/>
                <a:t>-37 </a:t>
              </a:r>
              <a:r>
                <a:rPr lang="en-US" dirty="0"/>
                <a:t>                   10</a:t>
              </a:r>
              <a:r>
                <a:rPr lang="en-US" baseline="30000" dirty="0"/>
                <a:t>-8 </a:t>
              </a:r>
              <a:r>
                <a:rPr lang="en-US" dirty="0"/>
                <a:t>                10</a:t>
              </a:r>
              <a:r>
                <a:rPr lang="en-US" baseline="30000" dirty="0"/>
                <a:t>-3</a:t>
              </a:r>
              <a:r>
                <a:rPr lang="en-US" dirty="0"/>
                <a:t>                    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0475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Relativistic Kinematics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992A3-1A2E-5442-B41D-9361CA8485DA}"/>
              </a:ext>
            </a:extLst>
          </p:cNvPr>
          <p:cNvSpPr txBox="1"/>
          <p:nvPr/>
        </p:nvSpPr>
        <p:spPr>
          <a:xfrm>
            <a:off x="484099" y="1048215"/>
            <a:ext cx="8158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 am going to assume you know this stuff (and more about Special Relativity!)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1922F-258C-7641-9A00-51F1822C8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8" y="1721935"/>
            <a:ext cx="1195967" cy="664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F442F-0642-5446-A132-D63AEDAEE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420" y="1698392"/>
            <a:ext cx="2937072" cy="8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74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Relativistic Kinematics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992A3-1A2E-5442-B41D-9361CA8485DA}"/>
              </a:ext>
            </a:extLst>
          </p:cNvPr>
          <p:cNvSpPr txBox="1"/>
          <p:nvPr/>
        </p:nvSpPr>
        <p:spPr>
          <a:xfrm>
            <a:off x="484099" y="1048215"/>
            <a:ext cx="8158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 am going to assume you know this stuff (and more about Special Relativity!)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1922F-258C-7641-9A00-51F1822C8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8" y="1721935"/>
            <a:ext cx="1195967" cy="664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F442F-0642-5446-A132-D63AEDAEE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7420" y="1698392"/>
            <a:ext cx="2937072" cy="8775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A76A8F-DD1A-F04F-8F83-E16028760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98" y="2958172"/>
            <a:ext cx="2729241" cy="5318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78DEFD-7ED0-B043-8119-6D3E379794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0666" y="2969015"/>
            <a:ext cx="2882435" cy="5240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DA33ED-4A40-A446-B453-E90DBFE50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166" y="3799534"/>
            <a:ext cx="6223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48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Relativistic Kinematics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992A3-1A2E-5442-B41D-9361CA8485DA}"/>
              </a:ext>
            </a:extLst>
          </p:cNvPr>
          <p:cNvSpPr txBox="1"/>
          <p:nvPr/>
        </p:nvSpPr>
        <p:spPr>
          <a:xfrm>
            <a:off x="484099" y="1048215"/>
            <a:ext cx="8158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 am going to assume you know this stuff (and more about Special Relativity!)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1922F-258C-7641-9A00-51F1822C8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8" y="1721935"/>
            <a:ext cx="1195967" cy="664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F442F-0642-5446-A132-D63AEDAEE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420" y="1698392"/>
            <a:ext cx="2937072" cy="8775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A76A8F-DD1A-F04F-8F83-E16028760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98" y="2958172"/>
            <a:ext cx="2729241" cy="5318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78DEFD-7ED0-B043-8119-6D3E37979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666" y="2969015"/>
            <a:ext cx="2882435" cy="5240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DA33ED-4A40-A446-B453-E90DBFE50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66" y="3799534"/>
            <a:ext cx="6223000" cy="50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A911B9-91BE-6348-9232-D6F494A436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98" y="4903197"/>
            <a:ext cx="4140200" cy="36899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4CCDBC2-5133-C84D-92CC-0FCEFF9B458F}"/>
              </a:ext>
            </a:extLst>
          </p:cNvPr>
          <p:cNvSpPr/>
          <p:nvPr/>
        </p:nvSpPr>
        <p:spPr>
          <a:xfrm>
            <a:off x="4985989" y="4903197"/>
            <a:ext cx="2039280" cy="368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FF0000"/>
                </a:solidFill>
              </a:rPr>
              <a:t>c</a:t>
            </a:r>
            <a:r>
              <a:rPr lang="en-US" i="1" dirty="0">
                <a:solidFill>
                  <a:srgbClr val="FF0000"/>
                </a:solidFill>
              </a:rPr>
              <a:t>=1  &amp;  m=m</a:t>
            </a:r>
            <a:r>
              <a:rPr lang="en-US" i="1" baseline="-25000" dirty="0">
                <a:solidFill>
                  <a:srgbClr val="FF0000"/>
                </a:solidFill>
              </a:rPr>
              <a:t>0</a:t>
            </a:r>
            <a:r>
              <a:rPr lang="en-US" i="1" dirty="0">
                <a:solidFill>
                  <a:srgbClr val="FF0000"/>
                </a:solidFill>
              </a:rPr>
              <a:t> now</a:t>
            </a:r>
            <a:r>
              <a:rPr lang="en-US" i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547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74323-B0F4-654B-9ED8-858B42E8120A}"/>
              </a:ext>
            </a:extLst>
          </p:cNvPr>
          <p:cNvSpPr txBox="1"/>
          <p:nvPr/>
        </p:nvSpPr>
        <p:spPr>
          <a:xfrm>
            <a:off x="189571" y="1204332"/>
            <a:ext cx="8787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Do a classical calculation to get a feel for what is happening.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DD9F2-87E4-664C-9293-95E23E461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278" y="1902274"/>
            <a:ext cx="4087193" cy="1962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01CF62-A1AC-524B-88A2-D7156ABC5129}"/>
              </a:ext>
            </a:extLst>
          </p:cNvPr>
          <p:cNvSpPr txBox="1"/>
          <p:nvPr/>
        </p:nvSpPr>
        <p:spPr>
          <a:xfrm>
            <a:off x="189571" y="1818974"/>
            <a:ext cx="42151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An incident charged particle with charge </a:t>
            </a:r>
            <a:r>
              <a:rPr lang="en-US" i="1" dirty="0"/>
              <a:t>z</a:t>
            </a:r>
            <a:r>
              <a:rPr lang="en-US" i="1" baseline="-25000" dirty="0"/>
              <a:t>1</a:t>
            </a:r>
            <a:r>
              <a:rPr lang="en-US" i="1" dirty="0"/>
              <a:t>e</a:t>
            </a:r>
            <a:r>
              <a:rPr lang="en-US" dirty="0"/>
              <a:t> creates an electric field at the position of particle </a:t>
            </a:r>
            <a:r>
              <a:rPr lang="en-US" i="1" dirty="0"/>
              <a:t>2</a:t>
            </a:r>
            <a:r>
              <a:rPr lang="en-US" dirty="0"/>
              <a:t> in the medium.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>
                <a:solidFill>
                  <a:srgbClr val="0000EB"/>
                </a:solidFill>
              </a:rPr>
              <a:t>By symmetry the net force on </a:t>
            </a:r>
            <a:r>
              <a:rPr lang="en-US" i="1" dirty="0">
                <a:solidFill>
                  <a:srgbClr val="0000EB"/>
                </a:solidFill>
              </a:rPr>
              <a:t>2</a:t>
            </a:r>
            <a:r>
              <a:rPr lang="en-US" dirty="0">
                <a:solidFill>
                  <a:srgbClr val="0000EB"/>
                </a:solidFill>
              </a:rPr>
              <a:t> is transverse to the trajectory of </a:t>
            </a:r>
            <a:r>
              <a:rPr lang="en-US" i="1" dirty="0">
                <a:solidFill>
                  <a:srgbClr val="0000EB"/>
                </a:solidFill>
              </a:rPr>
              <a:t>1</a:t>
            </a:r>
            <a:r>
              <a:rPr lang="en-US" dirty="0">
                <a:solidFill>
                  <a:srgbClr val="0000EB"/>
                </a:solidFill>
              </a:rPr>
              <a:t>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If </a:t>
            </a:r>
            <a:r>
              <a:rPr lang="en-US" i="1" dirty="0"/>
              <a:t>v</a:t>
            </a:r>
            <a:r>
              <a:rPr lang="en-US" i="1" baseline="-25000" dirty="0"/>
              <a:t>1</a:t>
            </a:r>
            <a:r>
              <a:rPr lang="en-US" dirty="0"/>
              <a:t> is small, we can ignore the magnetic field.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5A0135-AF0B-1349-B1D1-02D0265C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69" y="4302691"/>
            <a:ext cx="3413345" cy="57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02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74323-B0F4-654B-9ED8-858B42E8120A}"/>
              </a:ext>
            </a:extLst>
          </p:cNvPr>
          <p:cNvSpPr txBox="1"/>
          <p:nvPr/>
        </p:nvSpPr>
        <p:spPr>
          <a:xfrm>
            <a:off x="189571" y="1204332"/>
            <a:ext cx="8787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Do a classical calculation to get a feel for what is happening.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DD9F2-87E4-664C-9293-95E23E461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278" y="1902274"/>
            <a:ext cx="4087193" cy="1962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01CF62-A1AC-524B-88A2-D7156ABC5129}"/>
              </a:ext>
            </a:extLst>
          </p:cNvPr>
          <p:cNvSpPr txBox="1"/>
          <p:nvPr/>
        </p:nvSpPr>
        <p:spPr>
          <a:xfrm>
            <a:off x="189571" y="1818974"/>
            <a:ext cx="42151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An incident charged particle with charge </a:t>
            </a:r>
            <a:r>
              <a:rPr lang="en-US" i="1" dirty="0"/>
              <a:t>z</a:t>
            </a:r>
            <a:r>
              <a:rPr lang="en-US" i="1" baseline="-25000" dirty="0"/>
              <a:t>1</a:t>
            </a:r>
            <a:r>
              <a:rPr lang="en-US" i="1" dirty="0"/>
              <a:t>e</a:t>
            </a:r>
            <a:r>
              <a:rPr lang="en-US" dirty="0"/>
              <a:t> creates an electric field at the position of particle </a:t>
            </a:r>
            <a:r>
              <a:rPr lang="en-US" i="1" dirty="0"/>
              <a:t>2</a:t>
            </a:r>
            <a:r>
              <a:rPr lang="en-US" dirty="0"/>
              <a:t> in the medium.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>
                <a:solidFill>
                  <a:srgbClr val="0000EB"/>
                </a:solidFill>
              </a:rPr>
              <a:t>By symmetry the net force on </a:t>
            </a:r>
            <a:r>
              <a:rPr lang="en-US" i="1" dirty="0">
                <a:solidFill>
                  <a:srgbClr val="0000EB"/>
                </a:solidFill>
              </a:rPr>
              <a:t>2</a:t>
            </a:r>
            <a:r>
              <a:rPr lang="en-US" dirty="0">
                <a:solidFill>
                  <a:srgbClr val="0000EB"/>
                </a:solidFill>
              </a:rPr>
              <a:t> is transverse to the trajectory of </a:t>
            </a:r>
            <a:r>
              <a:rPr lang="en-US" i="1" dirty="0">
                <a:solidFill>
                  <a:srgbClr val="0000EB"/>
                </a:solidFill>
              </a:rPr>
              <a:t>1</a:t>
            </a:r>
            <a:r>
              <a:rPr lang="en-US" dirty="0">
                <a:solidFill>
                  <a:srgbClr val="0000EB"/>
                </a:solidFill>
              </a:rPr>
              <a:t>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If </a:t>
            </a:r>
            <a:r>
              <a:rPr lang="en-US" i="1" dirty="0"/>
              <a:t>v</a:t>
            </a:r>
            <a:r>
              <a:rPr lang="en-US" i="1" baseline="-25000" dirty="0"/>
              <a:t>1</a:t>
            </a:r>
            <a:r>
              <a:rPr lang="en-US" dirty="0"/>
              <a:t> is small, we can ignore the magnetic field.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5A0135-AF0B-1349-B1D1-02D0265C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69" y="4302691"/>
            <a:ext cx="3413345" cy="578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96575B-8D4B-6842-856D-0BAA1BFCB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727" y="4372606"/>
            <a:ext cx="1675567" cy="489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B34707-C2C3-C545-9DC6-D73B6F84A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02" y="5095754"/>
            <a:ext cx="43307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61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74323-B0F4-654B-9ED8-858B42E8120A}"/>
              </a:ext>
            </a:extLst>
          </p:cNvPr>
          <p:cNvSpPr txBox="1"/>
          <p:nvPr/>
        </p:nvSpPr>
        <p:spPr>
          <a:xfrm>
            <a:off x="189571" y="1204332"/>
            <a:ext cx="8787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Do a classical calculation to get a feel for what is happening.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DD9F2-87E4-664C-9293-95E23E461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278" y="1902274"/>
            <a:ext cx="4087193" cy="1962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01CF62-A1AC-524B-88A2-D7156ABC5129}"/>
              </a:ext>
            </a:extLst>
          </p:cNvPr>
          <p:cNvSpPr txBox="1"/>
          <p:nvPr/>
        </p:nvSpPr>
        <p:spPr>
          <a:xfrm>
            <a:off x="189571" y="1818974"/>
            <a:ext cx="42151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An incident charged particle with charge </a:t>
            </a:r>
            <a:r>
              <a:rPr lang="en-US" i="1" dirty="0"/>
              <a:t>z</a:t>
            </a:r>
            <a:r>
              <a:rPr lang="en-US" i="1" baseline="-25000" dirty="0"/>
              <a:t>1</a:t>
            </a:r>
            <a:r>
              <a:rPr lang="en-US" i="1" dirty="0"/>
              <a:t>e</a:t>
            </a:r>
            <a:r>
              <a:rPr lang="en-US" dirty="0"/>
              <a:t> creates an electric field at the position of particle </a:t>
            </a:r>
            <a:r>
              <a:rPr lang="en-US" i="1" dirty="0"/>
              <a:t>2</a:t>
            </a:r>
            <a:r>
              <a:rPr lang="en-US" dirty="0"/>
              <a:t> in the medium.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>
                <a:solidFill>
                  <a:srgbClr val="0000EB"/>
                </a:solidFill>
              </a:rPr>
              <a:t>By symmetry the net force on </a:t>
            </a:r>
            <a:r>
              <a:rPr lang="en-US" i="1" dirty="0">
                <a:solidFill>
                  <a:srgbClr val="0000EB"/>
                </a:solidFill>
              </a:rPr>
              <a:t>2</a:t>
            </a:r>
            <a:r>
              <a:rPr lang="en-US" dirty="0">
                <a:solidFill>
                  <a:srgbClr val="0000EB"/>
                </a:solidFill>
              </a:rPr>
              <a:t> is transverse to the trajectory of </a:t>
            </a:r>
            <a:r>
              <a:rPr lang="en-US" i="1" dirty="0">
                <a:solidFill>
                  <a:srgbClr val="0000EB"/>
                </a:solidFill>
              </a:rPr>
              <a:t>1</a:t>
            </a:r>
            <a:r>
              <a:rPr lang="en-US" dirty="0">
                <a:solidFill>
                  <a:srgbClr val="0000EB"/>
                </a:solidFill>
              </a:rPr>
              <a:t>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If </a:t>
            </a:r>
            <a:r>
              <a:rPr lang="en-US" i="1" dirty="0"/>
              <a:t>v</a:t>
            </a:r>
            <a:r>
              <a:rPr lang="en-US" i="1" baseline="-25000" dirty="0"/>
              <a:t>1</a:t>
            </a:r>
            <a:r>
              <a:rPr lang="en-US" dirty="0"/>
              <a:t> is small, we can ignore the magnetic field.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5A0135-AF0B-1349-B1D1-02D0265C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69" y="4302691"/>
            <a:ext cx="3413345" cy="578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0B6F82-1D13-3D4C-990E-D3A98CF22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027" y="5364711"/>
            <a:ext cx="3051571" cy="7556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96575B-8D4B-6842-856D-0BAA1BFCB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727" y="4372606"/>
            <a:ext cx="1675567" cy="489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B34707-C2C3-C545-9DC6-D73B6F84A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502" y="5095754"/>
            <a:ext cx="43307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31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65D5B1-0365-7640-8C05-393C07766234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423058-394F-8141-8266-2289B863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0" y="1392817"/>
            <a:ext cx="4521200" cy="749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43B235-4184-724F-B457-25047432C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455" y="1392817"/>
            <a:ext cx="2106523" cy="74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69015-81F2-7F46-952C-2E29043BE74E}"/>
              </a:ext>
            </a:extLst>
          </p:cNvPr>
          <p:cNvSpPr txBox="1"/>
          <p:nvPr/>
        </p:nvSpPr>
        <p:spPr>
          <a:xfrm>
            <a:off x="5040351" y="1583472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</p:spTree>
    <p:extLst>
      <p:ext uri="{BB962C8B-B14F-4D97-AF65-F5344CB8AC3E}">
        <p14:creationId xmlns:p14="http://schemas.microsoft.com/office/powerpoint/2010/main" val="2278296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65D5B1-0365-7640-8C05-393C07766234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423058-394F-8141-8266-2289B863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0" y="1392817"/>
            <a:ext cx="4521200" cy="749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43B235-4184-724F-B457-25047432C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455" y="1392817"/>
            <a:ext cx="2106523" cy="74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69015-81F2-7F46-952C-2E29043BE74E}"/>
              </a:ext>
            </a:extLst>
          </p:cNvPr>
          <p:cNvSpPr txBox="1"/>
          <p:nvPr/>
        </p:nvSpPr>
        <p:spPr>
          <a:xfrm>
            <a:off x="5040351" y="1583472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9986C-76AB-7A4D-87EE-68D59C937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20" y="2533649"/>
            <a:ext cx="3175000" cy="774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B267F2-D53A-6845-AF01-2B089081907C}"/>
              </a:ext>
            </a:extLst>
          </p:cNvPr>
          <p:cNvSpPr txBox="1"/>
          <p:nvPr/>
        </p:nvSpPr>
        <p:spPr>
          <a:xfrm>
            <a:off x="3836020" y="2526261"/>
            <a:ext cx="4594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1/b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v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  =&gt;  energy loss is dominated by close collisions and slow particles.</a:t>
            </a:r>
          </a:p>
        </p:txBody>
      </p:sp>
    </p:spTree>
    <p:extLst>
      <p:ext uri="{BB962C8B-B14F-4D97-AF65-F5344CB8AC3E}">
        <p14:creationId xmlns:p14="http://schemas.microsoft.com/office/powerpoint/2010/main" val="69146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65D5B1-0365-7640-8C05-393C07766234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423058-394F-8141-8266-2289B863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0" y="1392817"/>
            <a:ext cx="4521200" cy="749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43B235-4184-724F-B457-25047432C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455" y="1392817"/>
            <a:ext cx="2106523" cy="74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69015-81F2-7F46-952C-2E29043BE74E}"/>
              </a:ext>
            </a:extLst>
          </p:cNvPr>
          <p:cNvSpPr txBox="1"/>
          <p:nvPr/>
        </p:nvSpPr>
        <p:spPr>
          <a:xfrm>
            <a:off x="5040351" y="1583472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9986C-76AB-7A4D-87EE-68D59C937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20" y="2533649"/>
            <a:ext cx="3175000" cy="774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32EB5B-9DF6-0A48-B49E-E2F0AE43A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820" y="3699881"/>
            <a:ext cx="5143500" cy="977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65979C-8AAF-6745-BE94-A3A607306DA9}"/>
              </a:ext>
            </a:extLst>
          </p:cNvPr>
          <p:cNvSpPr txBox="1"/>
          <p:nvPr/>
        </p:nvSpPr>
        <p:spPr>
          <a:xfrm>
            <a:off x="5698274" y="3582866"/>
            <a:ext cx="3300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The energy loss is dominated by the interactions with atomic electrons, not the nuclei.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B267F2-D53A-6845-AF01-2B089081907C}"/>
              </a:ext>
            </a:extLst>
          </p:cNvPr>
          <p:cNvSpPr txBox="1"/>
          <p:nvPr/>
        </p:nvSpPr>
        <p:spPr>
          <a:xfrm>
            <a:off x="3836020" y="2526261"/>
            <a:ext cx="4594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1/b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v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  =&gt;  energy loss is dominated by close collisions and slow particles.</a:t>
            </a:r>
          </a:p>
        </p:txBody>
      </p:sp>
    </p:spTree>
    <p:extLst>
      <p:ext uri="{BB962C8B-B14F-4D97-AF65-F5344CB8AC3E}">
        <p14:creationId xmlns:p14="http://schemas.microsoft.com/office/powerpoint/2010/main" val="1403162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289DFC-D55B-9C4E-9BB5-C81B1DD93FBC}"/>
              </a:ext>
            </a:extLst>
          </p:cNvPr>
          <p:cNvSpPr txBox="1"/>
          <p:nvPr/>
        </p:nvSpPr>
        <p:spPr>
          <a:xfrm>
            <a:off x="55757" y="361196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DB1531-8FEF-EC48-97EB-A9B59629C936}"/>
              </a:ext>
            </a:extLst>
          </p:cNvPr>
          <p:cNvSpPr txBox="1"/>
          <p:nvPr/>
        </p:nvSpPr>
        <p:spPr>
          <a:xfrm>
            <a:off x="178420" y="1237785"/>
            <a:ext cx="8251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                                 atomic electrons in the cylinder on slides 11-13.</a:t>
            </a:r>
          </a:p>
          <a:p>
            <a:r>
              <a:rPr lang="en-US" sz="2000" dirty="0"/>
              <a:t>Adding up the energy transfers in all the cylinders of radius </a:t>
            </a:r>
            <a:r>
              <a:rPr lang="en-US" sz="2000" i="1" dirty="0"/>
              <a:t>b</a:t>
            </a:r>
            <a:r>
              <a:rPr lang="en-US" sz="2000" dirty="0"/>
              <a:t>, we get: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378DD-8C0B-7D4F-B15E-1EB2A2491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651" y="1282295"/>
            <a:ext cx="1905000" cy="35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7609C8-674A-2E42-9CE1-D3019ED5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10264"/>
            <a:ext cx="3175000" cy="774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82E7A-93CE-C840-A155-932E170D6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371" y="2210264"/>
            <a:ext cx="42672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20FA76-048D-2247-AD4F-C8B40FF34C51}"/>
              </a:ext>
            </a:extLst>
          </p:cNvPr>
          <p:cNvSpPr txBox="1"/>
          <p:nvPr/>
        </p:nvSpPr>
        <p:spPr>
          <a:xfrm>
            <a:off x="3600293" y="2358306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</p:spTree>
    <p:extLst>
      <p:ext uri="{BB962C8B-B14F-4D97-AF65-F5344CB8AC3E}">
        <p14:creationId xmlns:p14="http://schemas.microsoft.com/office/powerpoint/2010/main" val="103214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289DFC-D55B-9C4E-9BB5-C81B1DD93FBC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DB1531-8FEF-EC48-97EB-A9B59629C936}"/>
              </a:ext>
            </a:extLst>
          </p:cNvPr>
          <p:cNvSpPr txBox="1"/>
          <p:nvPr/>
        </p:nvSpPr>
        <p:spPr>
          <a:xfrm>
            <a:off x="178420" y="1237785"/>
            <a:ext cx="8251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                                 atomic electrons in the cylinder on slides 11-13.</a:t>
            </a:r>
          </a:p>
          <a:p>
            <a:r>
              <a:rPr lang="en-US" sz="2000" dirty="0"/>
              <a:t>Adding up the energy transfers in all the cylinders of radius </a:t>
            </a:r>
            <a:r>
              <a:rPr lang="en-US" sz="2000" i="1" dirty="0"/>
              <a:t>b</a:t>
            </a:r>
            <a:r>
              <a:rPr lang="en-US" sz="2000" dirty="0"/>
              <a:t>, we get: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378DD-8C0B-7D4F-B15E-1EB2A2491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651" y="1282295"/>
            <a:ext cx="1905000" cy="35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7609C8-674A-2E42-9CE1-D3019ED5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10264"/>
            <a:ext cx="3175000" cy="774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82E7A-93CE-C840-A155-932E170D6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371" y="2210264"/>
            <a:ext cx="42672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20FA76-048D-2247-AD4F-C8B40FF34C51}"/>
              </a:ext>
            </a:extLst>
          </p:cNvPr>
          <p:cNvSpPr txBox="1"/>
          <p:nvPr/>
        </p:nvSpPr>
        <p:spPr>
          <a:xfrm>
            <a:off x="3600293" y="2358306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039A7-76EB-FA4C-AEED-3117FD1FD998}"/>
              </a:ext>
            </a:extLst>
          </p:cNvPr>
          <p:cNvSpPr txBox="1"/>
          <p:nvPr/>
        </p:nvSpPr>
        <p:spPr>
          <a:xfrm>
            <a:off x="178420" y="3389970"/>
            <a:ext cx="64677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Then calculate the range of the incident particle as</a:t>
            </a:r>
            <a:r>
              <a:rPr lang="en-US" dirty="0"/>
              <a:t>:</a:t>
            </a:r>
          </a:p>
          <a:p>
            <a:r>
              <a:rPr lang="en-US" dirty="0"/>
              <a:t>(where some assumptions are made for </a:t>
            </a:r>
            <a:r>
              <a:rPr lang="en-US" dirty="0" err="1"/>
              <a:t>b</a:t>
            </a:r>
            <a:r>
              <a:rPr lang="en-US" baseline="-25000" dirty="0" err="1"/>
              <a:t>min</a:t>
            </a:r>
            <a:r>
              <a:rPr lang="en-US" dirty="0"/>
              <a:t> and </a:t>
            </a:r>
            <a:r>
              <a:rPr lang="en-US" dirty="0" err="1"/>
              <a:t>b</a:t>
            </a:r>
            <a:r>
              <a:rPr lang="en-US" baseline="-25000" dirty="0" err="1"/>
              <a:t>max</a:t>
            </a:r>
            <a:r>
              <a:rPr lang="en-US" dirty="0"/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E5BB03-718D-7243-99DB-1311958E5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6909" y="3271737"/>
            <a:ext cx="2997200" cy="876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505894-0BE3-8544-9E62-739E0B56C1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273" y="4244978"/>
            <a:ext cx="29337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906513-9194-1943-9031-2219E7135290}"/>
              </a:ext>
            </a:extLst>
          </p:cNvPr>
          <p:cNvSpPr txBox="1"/>
          <p:nvPr/>
        </p:nvSpPr>
        <p:spPr>
          <a:xfrm>
            <a:off x="178420" y="4386525"/>
            <a:ext cx="8731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More math gives us:                                                                  (</a:t>
            </a:r>
            <a:r>
              <a:rPr lang="en-US" sz="2000" i="1" dirty="0"/>
              <a:t>h</a:t>
            </a:r>
            <a:r>
              <a:rPr lang="en-US" sz="2000" dirty="0"/>
              <a:t> is some universal</a:t>
            </a:r>
            <a:br>
              <a:rPr lang="en-US" sz="2000" dirty="0"/>
            </a:br>
            <a:r>
              <a:rPr lang="en-US" sz="2000" dirty="0"/>
              <a:t>                                                                                                       function).</a:t>
            </a:r>
          </a:p>
        </p:txBody>
      </p:sp>
    </p:spTree>
    <p:extLst>
      <p:ext uri="{BB962C8B-B14F-4D97-AF65-F5344CB8AC3E}">
        <p14:creationId xmlns:p14="http://schemas.microsoft.com/office/powerpoint/2010/main" val="3671313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289DFC-D55B-9C4E-9BB5-C81B1DD93FBC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DB1531-8FEF-EC48-97EB-A9B59629C936}"/>
              </a:ext>
            </a:extLst>
          </p:cNvPr>
          <p:cNvSpPr txBox="1"/>
          <p:nvPr/>
        </p:nvSpPr>
        <p:spPr>
          <a:xfrm>
            <a:off x="178420" y="1237785"/>
            <a:ext cx="8251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                                 atomic electrons in the cylinder on slides 11-13.</a:t>
            </a:r>
          </a:p>
          <a:p>
            <a:r>
              <a:rPr lang="en-US" sz="2000" dirty="0"/>
              <a:t>Adding up the energy transfers in all the cylinders of radius </a:t>
            </a:r>
            <a:r>
              <a:rPr lang="en-US" sz="2000" i="1" dirty="0"/>
              <a:t>b</a:t>
            </a:r>
            <a:r>
              <a:rPr lang="en-US" sz="2000" dirty="0"/>
              <a:t>, we get: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378DD-8C0B-7D4F-B15E-1EB2A2491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651" y="1282295"/>
            <a:ext cx="1905000" cy="35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7609C8-674A-2E42-9CE1-D3019ED5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10264"/>
            <a:ext cx="3175000" cy="774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82E7A-93CE-C840-A155-932E170D6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371" y="2210264"/>
            <a:ext cx="42672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20FA76-048D-2247-AD4F-C8B40FF34C51}"/>
              </a:ext>
            </a:extLst>
          </p:cNvPr>
          <p:cNvSpPr txBox="1"/>
          <p:nvPr/>
        </p:nvSpPr>
        <p:spPr>
          <a:xfrm>
            <a:off x="3600293" y="2358306"/>
            <a:ext cx="68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039A7-76EB-FA4C-AEED-3117FD1FD998}"/>
              </a:ext>
            </a:extLst>
          </p:cNvPr>
          <p:cNvSpPr txBox="1"/>
          <p:nvPr/>
        </p:nvSpPr>
        <p:spPr>
          <a:xfrm>
            <a:off x="178420" y="3389970"/>
            <a:ext cx="64677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Then calculate the range of the incident particle as</a:t>
            </a:r>
            <a:r>
              <a:rPr lang="en-US" dirty="0"/>
              <a:t>:</a:t>
            </a:r>
          </a:p>
          <a:p>
            <a:r>
              <a:rPr lang="en-US" dirty="0"/>
              <a:t>(where some assumptions are made for </a:t>
            </a:r>
            <a:r>
              <a:rPr lang="en-US" dirty="0" err="1"/>
              <a:t>b</a:t>
            </a:r>
            <a:r>
              <a:rPr lang="en-US" baseline="-25000" dirty="0" err="1"/>
              <a:t>min</a:t>
            </a:r>
            <a:r>
              <a:rPr lang="en-US" dirty="0"/>
              <a:t> and </a:t>
            </a:r>
            <a:r>
              <a:rPr lang="en-US" dirty="0" err="1"/>
              <a:t>b</a:t>
            </a:r>
            <a:r>
              <a:rPr lang="en-US" baseline="-25000" dirty="0" err="1"/>
              <a:t>max</a:t>
            </a:r>
            <a:r>
              <a:rPr lang="en-US" dirty="0"/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E5BB03-718D-7243-99DB-1311958E5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6909" y="3271737"/>
            <a:ext cx="2997200" cy="876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505894-0BE3-8544-9E62-739E0B56C1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273" y="4244978"/>
            <a:ext cx="29337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31B188-7AF2-8247-B270-9128C58EF832}"/>
              </a:ext>
            </a:extLst>
          </p:cNvPr>
          <p:cNvSpPr txBox="1"/>
          <p:nvPr/>
        </p:nvSpPr>
        <p:spPr>
          <a:xfrm>
            <a:off x="178420" y="5368513"/>
            <a:ext cx="4183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gives us a scaling law</a:t>
            </a:r>
            <a:r>
              <a:rPr lang="en-US" dirty="0"/>
              <a:t>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BC3331-A951-0544-AF37-782A4570D6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609" y="5268351"/>
            <a:ext cx="3898900" cy="889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215AA5-AFEC-FD49-B759-082BF56DA6BD}"/>
              </a:ext>
            </a:extLst>
          </p:cNvPr>
          <p:cNvSpPr txBox="1"/>
          <p:nvPr/>
        </p:nvSpPr>
        <p:spPr>
          <a:xfrm>
            <a:off x="178420" y="4386525"/>
            <a:ext cx="8731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More math gives us:                                                                  (</a:t>
            </a:r>
            <a:r>
              <a:rPr lang="en-US" sz="2000" i="1" dirty="0"/>
              <a:t>h</a:t>
            </a:r>
            <a:r>
              <a:rPr lang="en-US" sz="2000" dirty="0"/>
              <a:t> is some universal</a:t>
            </a:r>
            <a:br>
              <a:rPr lang="en-US" sz="2000" dirty="0"/>
            </a:br>
            <a:r>
              <a:rPr lang="en-US" sz="2000" dirty="0"/>
              <a:t>                                                                                                       function).</a:t>
            </a:r>
          </a:p>
        </p:txBody>
      </p:sp>
    </p:spTree>
    <p:extLst>
      <p:ext uri="{BB962C8B-B14F-4D97-AF65-F5344CB8AC3E}">
        <p14:creationId xmlns:p14="http://schemas.microsoft.com/office/powerpoint/2010/main" val="179695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17938B-CF0B-B645-A1B8-656A3861D30D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Range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74239-66DB-0346-80A3-AABB46C08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140" y="884198"/>
            <a:ext cx="3848505" cy="56169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2EBF9A-F20F-F449-A083-C7CBF0A1DD17}"/>
              </a:ext>
            </a:extLst>
          </p:cNvPr>
          <p:cNvSpPr txBox="1"/>
          <p:nvPr/>
        </p:nvSpPr>
        <p:spPr>
          <a:xfrm>
            <a:off x="144966" y="1405054"/>
            <a:ext cx="452739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For a given momentum, heavier particles move more slowly and so have a larger </a:t>
            </a:r>
            <a:r>
              <a:rPr lang="en-US" sz="2000" dirty="0" err="1"/>
              <a:t>dE</a:t>
            </a:r>
            <a:r>
              <a:rPr lang="en-US" sz="2000" dirty="0"/>
              <a:t>/dx.</a:t>
            </a: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rgbClr val="0000EB"/>
                </a:solidFill>
              </a:rPr>
              <a:t>dE</a:t>
            </a:r>
            <a:r>
              <a:rPr lang="en-US" sz="2000" dirty="0">
                <a:solidFill>
                  <a:srgbClr val="0000EB"/>
                </a:solidFill>
              </a:rPr>
              <a:t>/dx drops as 1/v</a:t>
            </a:r>
            <a:r>
              <a:rPr lang="en-US" sz="2000" baseline="30000" dirty="0">
                <a:solidFill>
                  <a:srgbClr val="0000EB"/>
                </a:solidFill>
              </a:rPr>
              <a:t>2</a:t>
            </a:r>
            <a:r>
              <a:rPr lang="en-US" sz="2000" dirty="0">
                <a:solidFill>
                  <a:srgbClr val="0000EB"/>
                </a:solidFill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We will see why this flattens out </a:t>
            </a:r>
            <a:br>
              <a:rPr lang="en-US" sz="2000" dirty="0"/>
            </a:br>
            <a:r>
              <a:rPr lang="en-US" sz="2000" dirty="0"/>
              <a:t>  at high energy soon.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The scaling law for the range (Z</a:t>
            </a:r>
            <a:r>
              <a:rPr lang="en-US" sz="2000" baseline="30000" dirty="0">
                <a:solidFill>
                  <a:srgbClr val="0000EB"/>
                </a:solidFill>
              </a:rPr>
              <a:t>2</a:t>
            </a:r>
            <a:r>
              <a:rPr lang="en-US" sz="2000" dirty="0">
                <a:solidFill>
                  <a:srgbClr val="0000EB"/>
                </a:solidFill>
              </a:rPr>
              <a:t>/M) is seen qualitatively for the range curves.</a:t>
            </a:r>
            <a:br>
              <a:rPr lang="en-US" sz="2000" dirty="0">
                <a:solidFill>
                  <a:srgbClr val="0000EB"/>
                </a:solidFill>
              </a:rPr>
            </a:br>
            <a:r>
              <a:rPr lang="en-US" sz="2000" dirty="0">
                <a:solidFill>
                  <a:srgbClr val="0000EB"/>
                </a:solidFill>
              </a:rPr>
              <a:t>Lighter particles go further.</a:t>
            </a:r>
          </a:p>
        </p:txBody>
      </p:sp>
    </p:spTree>
    <p:extLst>
      <p:ext uri="{BB962C8B-B14F-4D97-AF65-F5344CB8AC3E}">
        <p14:creationId xmlns:p14="http://schemas.microsoft.com/office/powerpoint/2010/main" val="2241667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17938B-CF0B-B645-A1B8-656A3861D30D}"/>
              </a:ext>
            </a:extLst>
          </p:cNvPr>
          <p:cNvSpPr txBox="1"/>
          <p:nvPr/>
        </p:nvSpPr>
        <p:spPr>
          <a:xfrm>
            <a:off x="55757" y="330200"/>
            <a:ext cx="905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Range of (heavy) Charged Particles </a:t>
            </a:r>
            <a:r>
              <a:rPr lang="en-US" sz="2000" dirty="0">
                <a:solidFill>
                  <a:srgbClr val="0000CE"/>
                </a:solidFill>
                <a:latin typeface="+mj-lt"/>
              </a:rPr>
              <a:t>(not electrons)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E0CA9-6895-B146-8438-2394C6E9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831" y="2197666"/>
            <a:ext cx="2873936" cy="27270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35A7C4-D056-374D-AD16-3C04863B521B}"/>
                  </a:ext>
                </a:extLst>
              </p:cNvPr>
              <p:cNvSpPr txBox="1"/>
              <p:nvPr/>
            </p:nvSpPr>
            <p:spPr>
              <a:xfrm>
                <a:off x="5038397" y="2745604"/>
                <a:ext cx="36562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The Bragg peak &amp; the slow decrease in the # of particles in the beam come from the fact that </a:t>
                </a:r>
                <a:r>
                  <a:rPr lang="en-US" sz="2000" dirty="0" err="1"/>
                  <a:t>dE</a:t>
                </a:r>
                <a:r>
                  <a:rPr lang="en-US" sz="2000" dirty="0"/>
                  <a:t>/dx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CA" sz="20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CA" sz="2000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r>
                  <a:rPr lang="en-US" sz="2000" dirty="0"/>
                  <a:t>   </a:t>
                </a:r>
                <a:r>
                  <a:rPr lang="en-US" sz="2000" dirty="0">
                    <a:solidFill>
                      <a:srgbClr val="0000EB"/>
                    </a:solidFill>
                  </a:rPr>
                  <a:t>This can be used in medicine</a:t>
                </a:r>
                <a:br>
                  <a:rPr lang="en-US" sz="2000" dirty="0">
                    <a:solidFill>
                      <a:srgbClr val="0000EB"/>
                    </a:solidFill>
                  </a:rPr>
                </a:br>
                <a:r>
                  <a:rPr lang="en-US" sz="2000" dirty="0">
                    <a:solidFill>
                      <a:srgbClr val="0000EB"/>
                    </a:solidFill>
                  </a:rPr>
                  <a:t>     to target </a:t>
                </a:r>
                <a:r>
                  <a:rPr lang="en-US" sz="2000" dirty="0" err="1">
                    <a:solidFill>
                      <a:srgbClr val="0000EB"/>
                    </a:solidFill>
                  </a:rPr>
                  <a:t>tumours</a:t>
                </a:r>
                <a:r>
                  <a:rPr lang="en-US" sz="2000" dirty="0">
                    <a:solidFill>
                      <a:srgbClr val="0000EB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35A7C4-D056-374D-AD16-3C04863B5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397" y="2745604"/>
                <a:ext cx="3656267" cy="1938992"/>
              </a:xfrm>
              <a:prstGeom prst="rect">
                <a:avLst/>
              </a:prstGeom>
              <a:blipFill>
                <a:blip r:embed="rId4"/>
                <a:stretch>
                  <a:fillRect l="-1730" t="-1961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F546325-EDD5-6749-96CD-057B3A4ADA92}"/>
              </a:ext>
            </a:extLst>
          </p:cNvPr>
          <p:cNvSpPr txBox="1"/>
          <p:nvPr/>
        </p:nvSpPr>
        <p:spPr>
          <a:xfrm>
            <a:off x="1048212" y="1426161"/>
            <a:ext cx="324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N: # of heavy charged particles in a beam incident on a material</a:t>
            </a:r>
          </a:p>
        </p:txBody>
      </p:sp>
    </p:spTree>
    <p:extLst>
      <p:ext uri="{BB962C8B-B14F-4D97-AF65-F5344CB8AC3E}">
        <p14:creationId xmlns:p14="http://schemas.microsoft.com/office/powerpoint/2010/main" val="198565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Full Energy Loss Calculation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2B2AE8-96FB-4E4F-A4A0-2AD34895A21D}"/>
              </a:ext>
            </a:extLst>
          </p:cNvPr>
          <p:cNvSpPr txBox="1"/>
          <p:nvPr/>
        </p:nvSpPr>
        <p:spPr>
          <a:xfrm>
            <a:off x="256477" y="914399"/>
            <a:ext cx="80734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requires us to use quantum mechanics but the features should agree with the classical calculation.</a:t>
            </a:r>
          </a:p>
          <a:p>
            <a:r>
              <a:rPr lang="en-US" sz="2000" dirty="0">
                <a:solidFill>
                  <a:srgbClr val="0000EB"/>
                </a:solidFill>
              </a:rPr>
              <a:t>Also include the possibility of atomic excitation for far-away interactions where </a:t>
            </a:r>
            <a:r>
              <a:rPr lang="en-US" sz="2000" i="1" dirty="0">
                <a:solidFill>
                  <a:srgbClr val="0000EB"/>
                </a:solidFill>
              </a:rPr>
              <a:t>b</a:t>
            </a:r>
            <a:r>
              <a:rPr lang="en-US" sz="2000" dirty="0">
                <a:solidFill>
                  <a:srgbClr val="0000EB"/>
                </a:solidFill>
              </a:rPr>
              <a:t> is so large that the incident particle interacts with the atom as a whole.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6BD5F-FC33-D647-8F70-74F4BCFB6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50" y="2633124"/>
            <a:ext cx="45466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65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Full Energy Loss Calculation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2B2AE8-96FB-4E4F-A4A0-2AD34895A21D}"/>
              </a:ext>
            </a:extLst>
          </p:cNvPr>
          <p:cNvSpPr txBox="1"/>
          <p:nvPr/>
        </p:nvSpPr>
        <p:spPr>
          <a:xfrm>
            <a:off x="256477" y="914399"/>
            <a:ext cx="80734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requires us to use quantum mechanics but the features should agree with the classical calculation.</a:t>
            </a:r>
          </a:p>
          <a:p>
            <a:r>
              <a:rPr lang="en-US" sz="2000" dirty="0">
                <a:solidFill>
                  <a:srgbClr val="0000EB"/>
                </a:solidFill>
              </a:rPr>
              <a:t>Also include the possibility of atomic excitation for far-away interactions where </a:t>
            </a:r>
            <a:r>
              <a:rPr lang="en-US" sz="2000" i="1" dirty="0">
                <a:solidFill>
                  <a:srgbClr val="0000EB"/>
                </a:solidFill>
              </a:rPr>
              <a:t>b</a:t>
            </a:r>
            <a:r>
              <a:rPr lang="en-US" sz="2000" dirty="0">
                <a:solidFill>
                  <a:srgbClr val="0000EB"/>
                </a:solidFill>
              </a:rPr>
              <a:t> is so large that the incident particle interacts with the atom as a whole.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6BD5F-FC33-D647-8F70-74F4BCFB6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50" y="2633124"/>
            <a:ext cx="4546600" cy="1054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2DEE06-8F35-3244-96C8-C24D122D8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750" y="5804332"/>
            <a:ext cx="18288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565AE8-E08D-884E-9F2F-A8B3F5EFC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50" y="3834868"/>
            <a:ext cx="5334000" cy="1181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76A1CC-BD3D-834E-AB82-7125F519D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5289500"/>
            <a:ext cx="5664200" cy="444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68EE17-73C9-7A42-B140-D1087B6869E6}"/>
              </a:ext>
            </a:extLst>
          </p:cNvPr>
          <p:cNvSpPr txBox="1"/>
          <p:nvPr/>
        </p:nvSpPr>
        <p:spPr>
          <a:xfrm>
            <a:off x="1538867" y="5279370"/>
            <a:ext cx="168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Where: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2A0E59-6D9F-A54C-87EE-E6E3F6961ED0}"/>
              </a:ext>
            </a:extLst>
          </p:cNvPr>
          <p:cNvSpPr txBox="1"/>
          <p:nvPr/>
        </p:nvSpPr>
        <p:spPr>
          <a:xfrm>
            <a:off x="4403003" y="5810030"/>
            <a:ext cx="2810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(classical electron radius)</a:t>
            </a:r>
          </a:p>
        </p:txBody>
      </p:sp>
    </p:spTree>
    <p:extLst>
      <p:ext uri="{BB962C8B-B14F-4D97-AF65-F5344CB8AC3E}">
        <p14:creationId xmlns:p14="http://schemas.microsoft.com/office/powerpoint/2010/main" val="3372352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757600" y="2912649"/>
            <a:ext cx="3808300" cy="3616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ethe-bloch-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2007345"/>
            <a:ext cx="7454900" cy="9053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9900" y="330200"/>
            <a:ext cx="810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DD"/>
                </a:solidFill>
                <a:latin typeface="+mj-lt"/>
              </a:rPr>
              <a:t>Energy Loss of Charged Particles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800" y="1003300"/>
            <a:ext cx="8966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100" i="1" dirty="0"/>
              <a:t>Charged particles (not electrons) lose energy by ionization and atomic excitation.</a:t>
            </a:r>
          </a:p>
          <a:p>
            <a:pPr>
              <a:spcAft>
                <a:spcPts val="600"/>
              </a:spcAft>
            </a:pPr>
            <a:endParaRPr lang="en-US" sz="2400" i="1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9600" y="2196100"/>
            <a:ext cx="656800" cy="1221788"/>
            <a:chOff x="2289600" y="2412000"/>
            <a:chExt cx="656800" cy="1221788"/>
          </a:xfrm>
        </p:grpSpPr>
        <p:sp>
          <p:nvSpPr>
            <p:cNvPr id="10" name="Oval 9"/>
            <p:cNvSpPr/>
            <p:nvPr/>
          </p:nvSpPr>
          <p:spPr>
            <a:xfrm>
              <a:off x="2289600" y="2412000"/>
              <a:ext cx="468000" cy="4680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10" idx="4"/>
            </p:cNvCxnSpPr>
            <p:nvPr/>
          </p:nvCxnSpPr>
          <p:spPr>
            <a:xfrm rot="16200000" flipH="1">
              <a:off x="2149350" y="3254250"/>
              <a:ext cx="752200" cy="37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527300" y="3632200"/>
              <a:ext cx="419100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2946400" y="3213100"/>
            <a:ext cx="566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Particles with larger charge lose energy faster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8500" y="3026949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Materials with higher charge stop particles faster (in n</a:t>
            </a:r>
            <a:r>
              <a:rPr lang="en-US" i="1" baseline="-25000" dirty="0"/>
              <a:t>e</a:t>
            </a:r>
            <a:r>
              <a:rPr lang="en-US" i="1" dirty="0"/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8500" y="3440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Heavier materials do not stop particles as fast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2200" y="3434381"/>
            <a:ext cx="519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Energy loss is inversely proportional to the square</a:t>
            </a:r>
            <a:br>
              <a:rPr lang="en-US" b="1" i="1" dirty="0">
                <a:solidFill>
                  <a:srgbClr val="FF0000"/>
                </a:solidFill>
              </a:rPr>
            </a:br>
            <a:r>
              <a:rPr lang="en-US" b="1" i="1" dirty="0">
                <a:solidFill>
                  <a:srgbClr val="FF0000"/>
                </a:solidFill>
              </a:rPr>
              <a:t>of the velocity</a:t>
            </a:r>
          </a:p>
        </p:txBody>
      </p:sp>
      <p:pic>
        <p:nvPicPr>
          <p:cNvPr id="20" name="Picture 19" descr="dedx_table_98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757600" y="2912649"/>
            <a:ext cx="3808300" cy="36163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7800" y="1403409"/>
            <a:ext cx="330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i="1" dirty="0">
                <a:solidFill>
                  <a:srgbClr val="FF0000"/>
                </a:solidFill>
              </a:rPr>
              <a:t>Bethe-Bloch formula</a:t>
            </a:r>
            <a:r>
              <a:rPr lang="en-US" sz="2400" i="1" dirty="0">
                <a:solidFill>
                  <a:srgbClr val="FF0000"/>
                </a:solidFill>
              </a:rPr>
              <a:t>: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3019970" y="2970202"/>
            <a:ext cx="775731" cy="44873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5679625" y="515075"/>
            <a:ext cx="464449" cy="4762502"/>
          </a:xfrm>
          <a:prstGeom prst="rightBrace">
            <a:avLst/>
          </a:prstGeom>
          <a:ln w="3175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5351044" y="3538956"/>
            <a:ext cx="867612" cy="2159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791200" y="3890212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Relativistic rise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9800" y="2007345"/>
            <a:ext cx="4953000" cy="9053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3390" y="4483100"/>
                <a:ext cx="33929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Minimum ionization</a:t>
                </a:r>
              </a:p>
              <a:p>
                <a:r>
                  <a:rPr lang="en-US" b="1" i="1" dirty="0" err="1">
                    <a:solidFill>
                      <a:srgbClr val="FF0000"/>
                    </a:solidFill>
                  </a:rPr>
                  <a:t>dE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/dx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C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>
                    <a:solidFill>
                      <a:srgbClr val="FF0000"/>
                    </a:solidFill>
                  </a:rPr>
                  <a:t>2 MeV/(g/cm</a:t>
                </a:r>
                <a:r>
                  <a:rPr lang="en-US" b="1" i="1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)</a:t>
                </a:r>
              </a:p>
              <a:p>
                <a:r>
                  <a:rPr lang="en-US" b="1" i="1" dirty="0">
                    <a:solidFill>
                      <a:srgbClr val="FF0000"/>
                    </a:solidFill>
                  </a:rPr>
                  <a:t>at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𝜷𝜸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C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</m:oMath>
                </a14:m>
                <a:endParaRPr lang="en-US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90" y="4483100"/>
                <a:ext cx="3392911" cy="923330"/>
              </a:xfrm>
              <a:prstGeom prst="rect">
                <a:avLst/>
              </a:prstGeom>
              <a:blipFill>
                <a:blip r:embed="rId5"/>
                <a:stretch>
                  <a:fillRect l="-1493" t="-2703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2523600" y="4470400"/>
            <a:ext cx="1565800" cy="22426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977900" y="3136900"/>
            <a:ext cx="1155700" cy="461665"/>
            <a:chOff x="977900" y="3213100"/>
            <a:chExt cx="1155700" cy="461665"/>
          </a:xfrm>
        </p:grpSpPr>
        <p:sp>
          <p:nvSpPr>
            <p:cNvPr id="28" name="Rectangle 27"/>
            <p:cNvSpPr/>
            <p:nvPr/>
          </p:nvSpPr>
          <p:spPr>
            <a:xfrm>
              <a:off x="977900" y="3213100"/>
              <a:ext cx="115570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7900" y="3213100"/>
              <a:ext cx="1155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err="1"/>
                <a:t>β</a:t>
              </a:r>
              <a:r>
                <a:rPr lang="en-US" sz="2400" i="1" dirty="0"/>
                <a:t> = </a:t>
              </a:r>
              <a:r>
                <a:rPr lang="en-US" sz="2400" i="1" dirty="0" err="1"/>
                <a:t>v/c</a:t>
              </a:r>
              <a:endParaRPr lang="en-US" sz="2400" i="1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82030AD-0BDD-8E42-84FF-A68C7DBB7061}"/>
              </a:ext>
            </a:extLst>
          </p:cNvPr>
          <p:cNvSpPr txBox="1"/>
          <p:nvPr/>
        </p:nvSpPr>
        <p:spPr>
          <a:xfrm>
            <a:off x="6528499" y="4193929"/>
            <a:ext cx="2425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(due to the relativistic deformation of the Coulomb field, which makes </a:t>
            </a:r>
            <a:r>
              <a:rPr lang="en-US" sz="1600" b="1" i="1" dirty="0" err="1">
                <a:solidFill>
                  <a:srgbClr val="FF0000"/>
                </a:solidFill>
              </a:rPr>
              <a:t>b</a:t>
            </a:r>
            <a:r>
              <a:rPr lang="en-US" sz="1600" b="1" i="1" baseline="-25000" dirty="0" err="1">
                <a:solidFill>
                  <a:srgbClr val="FF0000"/>
                </a:solidFill>
              </a:rPr>
              <a:t>max</a:t>
            </a:r>
            <a:r>
              <a:rPr lang="en-US" sz="1600" b="1" i="1" dirty="0">
                <a:solidFill>
                  <a:srgbClr val="FF0000"/>
                </a:solidFill>
              </a:rPr>
              <a:t> larger)</a:t>
            </a:r>
            <a:endParaRPr lang="en-US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BAA273-6610-8641-A6FE-D5984F9AE320}"/>
              </a:ext>
            </a:extLst>
          </p:cNvPr>
          <p:cNvSpPr txBox="1"/>
          <p:nvPr/>
        </p:nvSpPr>
        <p:spPr>
          <a:xfrm>
            <a:off x="7100334" y="3292726"/>
            <a:ext cx="18760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Fermi Plateau:</a:t>
            </a:r>
          </a:p>
          <a:p>
            <a:r>
              <a:rPr lang="en-US" sz="1600" b="1" i="1" dirty="0">
                <a:solidFill>
                  <a:srgbClr val="FF0000"/>
                </a:solidFill>
              </a:rPr>
              <a:t>Screening of the Coulomb field by atomic electrons for large b.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B50C0D9-91A1-7F45-9B61-F5FDDCDBAF0A}"/>
              </a:ext>
            </a:extLst>
          </p:cNvPr>
          <p:cNvCxnSpPr>
            <a:cxnSpLocks/>
          </p:cNvCxnSpPr>
          <p:nvPr/>
        </p:nvCxnSpPr>
        <p:spPr>
          <a:xfrm flipH="1">
            <a:off x="6144322" y="2806701"/>
            <a:ext cx="1663952" cy="116313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0.03421 -0.0284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21 -0.02847 L 0.03438 0.03333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38 0.03333 L 0.06858 0.0335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7" grpId="0"/>
      <p:bldP spid="17" grpId="1"/>
      <p:bldP spid="18" grpId="0"/>
      <p:bldP spid="18" grpId="1"/>
      <p:bldP spid="19" grpId="0"/>
      <p:bldP spid="21" grpId="0"/>
      <p:bldP spid="27" grpId="0" animBg="1"/>
      <p:bldP spid="27" grpId="1" animBg="1"/>
      <p:bldP spid="30" grpId="0"/>
      <p:bldP spid="30" grpId="1"/>
      <p:bldP spid="26" grpId="0" animBg="1"/>
      <p:bldP spid="31" grpId="0"/>
      <p:bldP spid="31" grpId="1"/>
      <p:bldP spid="4" grpId="0"/>
      <p:bldP spid="4" grpId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299394" y="151781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Properties of Materials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450DB-F56C-1342-B375-4FBF71B52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077306" y="705779"/>
            <a:ext cx="5115231" cy="576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24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608042" y="1168400"/>
            <a:ext cx="4977157" cy="4584700"/>
            <a:chOff x="2033242" y="1130300"/>
            <a:chExt cx="4977157" cy="4584700"/>
          </a:xfrm>
        </p:grpSpPr>
        <p:sp>
          <p:nvSpPr>
            <p:cNvPr id="4" name="Rectangle 3"/>
            <p:cNvSpPr/>
            <p:nvPr/>
          </p:nvSpPr>
          <p:spPr>
            <a:xfrm>
              <a:off x="2033242" y="1130300"/>
              <a:ext cx="4977157" cy="4584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 descr="tpc_dedx_scan_2003.pdf"/>
            <p:cNvPicPr>
              <a:picLocks noChangeAspect="1"/>
            </p:cNvPicPr>
            <p:nvPr/>
          </p:nvPicPr>
          <mc:AlternateContent xmlns:mc="http://schemas.openxmlformats.org/markup-compatibility/2006">
            <mc:Choice xmlns="" xmlns:mv="urn:schemas-microsoft-com:mac:vml"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2147543" y="1244600"/>
              <a:ext cx="4697757" cy="44196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83843" y="342900"/>
            <a:ext cx="54863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DD"/>
                </a:solidFill>
                <a:latin typeface="+mj-lt"/>
              </a:rPr>
              <a:t>Remember This?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648" y="1955800"/>
            <a:ext cx="3028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Can be used for</a:t>
            </a:r>
          </a:p>
          <a:p>
            <a:r>
              <a:rPr lang="en-US" sz="2400" b="1" i="1" dirty="0"/>
              <a:t>particle identification</a:t>
            </a:r>
            <a:br>
              <a:rPr lang="en-US" sz="2400" b="1" i="1" dirty="0"/>
            </a:br>
            <a:r>
              <a:rPr lang="en-US" sz="2000" b="1" i="1" dirty="0">
                <a:solidFill>
                  <a:srgbClr val="0000DD"/>
                </a:solidFill>
              </a:rPr>
              <a:t>(measure momentum </a:t>
            </a:r>
            <a:br>
              <a:rPr lang="en-US" sz="2000" b="1" i="1" dirty="0">
                <a:solidFill>
                  <a:srgbClr val="0000DD"/>
                </a:solidFill>
              </a:rPr>
            </a:br>
            <a:r>
              <a:rPr lang="en-US" sz="2000" b="1" i="1" dirty="0">
                <a:solidFill>
                  <a:srgbClr val="0000DD"/>
                </a:solidFill>
              </a:rPr>
              <a:t>   and energy deposited)</a:t>
            </a:r>
          </a:p>
        </p:txBody>
      </p:sp>
      <p:grpSp>
        <p:nvGrpSpPr>
          <p:cNvPr id="8" name="Group 9"/>
          <p:cNvGrpSpPr/>
          <p:nvPr/>
        </p:nvGrpSpPr>
        <p:grpSpPr>
          <a:xfrm>
            <a:off x="185648" y="3606344"/>
            <a:ext cx="3142995" cy="1740019"/>
            <a:chOff x="236448" y="3606344"/>
            <a:chExt cx="3142995" cy="1740019"/>
          </a:xfrm>
        </p:grpSpPr>
        <p:sp>
          <p:nvSpPr>
            <p:cNvPr id="7" name="TextBox 6"/>
            <p:cNvSpPr txBox="1"/>
            <p:nvPr/>
          </p:nvSpPr>
          <p:spPr>
            <a:xfrm>
              <a:off x="236448" y="4330700"/>
              <a:ext cx="31429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/>
                <a:t>Make two-dimensional </a:t>
              </a:r>
              <a:r>
                <a:rPr lang="en-US" sz="2000" b="1" i="1" dirty="0">
                  <a:solidFill>
                    <a:srgbClr val="FF0000"/>
                  </a:solidFill>
                </a:rPr>
                <a:t>“cuts” </a:t>
              </a:r>
              <a:r>
                <a:rPr lang="en-US" sz="2000" b="1" i="1" dirty="0"/>
                <a:t>to select the particles of interest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>
              <a:off x="1224925" y="3980825"/>
              <a:ext cx="750550" cy="15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Parallelogram 9"/>
          <p:cNvSpPr/>
          <p:nvPr/>
        </p:nvSpPr>
        <p:spPr>
          <a:xfrm rot="20820000">
            <a:off x="5274000" y="1242000"/>
            <a:ext cx="749300" cy="2323644"/>
          </a:xfrm>
          <a:prstGeom prst="parallelogram">
            <a:avLst/>
          </a:prstGeom>
          <a:noFill/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880100" y="1029276"/>
            <a:ext cx="2451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e.g. isolate </a:t>
            </a:r>
            <a:r>
              <a:rPr lang="en-US" sz="2000" b="1" i="1" dirty="0" err="1">
                <a:solidFill>
                  <a:srgbClr val="FF0000"/>
                </a:solidFill>
              </a:rPr>
              <a:t>kaons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A81CAB-30C9-8C4F-B4CD-15E0CB9FAA65}"/>
              </a:ext>
            </a:extLst>
          </p:cNvPr>
          <p:cNvSpPr txBox="1"/>
          <p:nvPr/>
        </p:nvSpPr>
        <p:spPr>
          <a:xfrm>
            <a:off x="4231038" y="4217409"/>
            <a:ext cx="464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Fluctuations in Energy Loss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5FC877-C0C3-2545-843D-BA1D40894240}"/>
              </a:ext>
            </a:extLst>
          </p:cNvPr>
          <p:cNvSpPr txBox="1"/>
          <p:nvPr/>
        </p:nvSpPr>
        <p:spPr>
          <a:xfrm>
            <a:off x="223025" y="1059366"/>
            <a:ext cx="824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There are substantial fluctuations in the energy loss of charged particles because there are a huge number of collisions as they penetrate the material and each interaction has a wide variation in outcome.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C7BEC7-73A0-164E-A8FE-290E5D6C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23025" y="2219992"/>
            <a:ext cx="4665805" cy="40108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727B51-7925-DA41-B2C1-8D7B88E0E3F7}"/>
                  </a:ext>
                </a:extLst>
              </p:cNvPr>
              <p:cNvSpPr txBox="1"/>
              <p:nvPr/>
            </p:nvSpPr>
            <p:spPr>
              <a:xfrm>
                <a:off x="5167611" y="2595771"/>
                <a:ext cx="3976389" cy="301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Tx/>
                  <a:buChar char="-"/>
                </a:pPr>
                <a:r>
                  <a:rPr lang="en-US" sz="2000" dirty="0">
                    <a:solidFill>
                      <a:srgbClr val="0000EB"/>
                    </a:solidFill>
                  </a:rPr>
                  <a:t>Sometimes there is a very large energy transfer to the atomic electron (e.g. a head-on collision), which can come out with substantial energy.</a:t>
                </a:r>
                <a:br>
                  <a:rPr lang="en-US" sz="2000" dirty="0">
                    <a:solidFill>
                      <a:srgbClr val="0000EB"/>
                    </a:solidFill>
                  </a:rPr>
                </a:br>
                <a:r>
                  <a:rPr lang="en-US" sz="2000" dirty="0">
                    <a:solidFill>
                      <a:srgbClr val="0000EB"/>
                    </a:solidFill>
                  </a:rPr>
                  <a:t>These are called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E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>
                    <a:solidFill>
                      <a:srgbClr val="0000EB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sz="2000" b="0" i="0" smtClean="0">
                        <a:solidFill>
                          <a:srgbClr val="0000E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rays</m:t>
                    </m:r>
                  </m:oMath>
                </a14:m>
                <a:r>
                  <a:rPr lang="en-US" sz="2000" dirty="0">
                    <a:solidFill>
                      <a:srgbClr val="0000EB"/>
                    </a:solidFill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Tx/>
                  <a:buChar char="-"/>
                </a:pPr>
                <a:r>
                  <a:rPr lang="en-US" sz="2000" dirty="0"/>
                  <a:t>This results in a long tail at</a:t>
                </a:r>
                <a:br>
                  <a:rPr lang="en-US" sz="2000" dirty="0"/>
                </a:br>
                <a:r>
                  <a:rPr lang="en-US" sz="2000" dirty="0"/>
                  <a:t>large energy transfer, called the </a:t>
                </a:r>
                <a:r>
                  <a:rPr lang="en-US" sz="2000" dirty="0">
                    <a:solidFill>
                      <a:srgbClr val="FF0000"/>
                    </a:solidFill>
                  </a:rPr>
                  <a:t>Landau tail</a:t>
                </a:r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727B51-7925-DA41-B2C1-8D7B88E0E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611" y="2595771"/>
                <a:ext cx="3976389" cy="3016210"/>
              </a:xfrm>
              <a:prstGeom prst="rect">
                <a:avLst/>
              </a:prstGeom>
              <a:blipFill>
                <a:blip r:embed="rId3"/>
                <a:stretch>
                  <a:fillRect l="-1274" t="-1261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988E9A-BBC0-2643-8950-F80F057E4C20}"/>
              </a:ext>
            </a:extLst>
          </p:cNvPr>
          <p:cNvCxnSpPr>
            <a:cxnSpLocks/>
          </p:cNvCxnSpPr>
          <p:nvPr/>
        </p:nvCxnSpPr>
        <p:spPr>
          <a:xfrm flipH="1">
            <a:off x="2955076" y="5408341"/>
            <a:ext cx="2464417" cy="14496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67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by Electrons/Positrons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AA906-F4D0-BC41-869C-6104670D75E5}"/>
              </a:ext>
            </a:extLst>
          </p:cNvPr>
          <p:cNvSpPr txBox="1"/>
          <p:nvPr/>
        </p:nvSpPr>
        <p:spPr>
          <a:xfrm>
            <a:off x="379141" y="1193181"/>
            <a:ext cx="8274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The cross-section for distant collisions is the same for all charged particles.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00ED"/>
                </a:solidFill>
              </a:rPr>
              <a:t>However, the close collisions for electrons are given by </a:t>
            </a:r>
            <a:r>
              <a:rPr lang="en-US" sz="2000" u="sng" dirty="0">
                <a:solidFill>
                  <a:srgbClr val="0000ED"/>
                </a:solidFill>
              </a:rPr>
              <a:t>Moller scattering</a:t>
            </a:r>
            <a:r>
              <a:rPr lang="en-US" sz="2000" dirty="0">
                <a:solidFill>
                  <a:srgbClr val="0000ED"/>
                </a:solidFill>
              </a:rPr>
              <a:t>, which modifies the </a:t>
            </a:r>
            <a:r>
              <a:rPr lang="en-US" sz="2000" dirty="0" err="1">
                <a:solidFill>
                  <a:srgbClr val="0000ED"/>
                </a:solidFill>
              </a:rPr>
              <a:t>dE</a:t>
            </a:r>
            <a:r>
              <a:rPr lang="en-US" sz="2000" dirty="0">
                <a:solidFill>
                  <a:srgbClr val="0000ED"/>
                </a:solidFill>
              </a:rPr>
              <a:t>/dx equation: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F6C7BD-139B-AA4E-956B-7AFAA4682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993" y="2517827"/>
            <a:ext cx="5524500" cy="10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AA674E-7490-704D-B248-BBF1E7348064}"/>
              </a:ext>
            </a:extLst>
          </p:cNvPr>
          <p:cNvSpPr txBox="1"/>
          <p:nvPr/>
        </p:nvSpPr>
        <p:spPr>
          <a:xfrm>
            <a:off x="484099" y="3813717"/>
            <a:ext cx="825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en-US" sz="2000" dirty="0"/>
              <a:t>For positrons, there is also annihilation with an atomic electron. </a:t>
            </a:r>
            <a:br>
              <a:rPr lang="en-US" sz="2000" dirty="0"/>
            </a:br>
            <a:r>
              <a:rPr lang="en-US" sz="2000" dirty="0"/>
              <a:t>  The cross-section is modified to </a:t>
            </a:r>
            <a:r>
              <a:rPr lang="en-US" sz="2000" u="sng" dirty="0"/>
              <a:t>Bhabha scattering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BCD649-067C-6243-A3FD-37FC9AC22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993" y="4801493"/>
            <a:ext cx="50419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85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Bremsstrahlung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AA906-F4D0-BC41-869C-6104670D75E5}"/>
              </a:ext>
            </a:extLst>
          </p:cNvPr>
          <p:cNvSpPr txBox="1"/>
          <p:nvPr/>
        </p:nvSpPr>
        <p:spPr>
          <a:xfrm>
            <a:off x="312235" y="1193181"/>
            <a:ext cx="8106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Charged particles accelerated in an electric field radiate photons with wave number/momentum </a:t>
            </a:r>
            <a:r>
              <a:rPr lang="en-US" sz="2000" i="1" dirty="0"/>
              <a:t>k</a:t>
            </a:r>
            <a:r>
              <a:rPr lang="en-US" sz="2000" dirty="0"/>
              <a:t> (Bremsstrahlung). 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00ED"/>
                </a:solidFill>
              </a:rPr>
              <a:t>Electrons are the lightest charged particles.  In practice, they are the only ones to radiate photons and this is the main energy-loss mechanism at high-energy.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1A709-DB6E-2E4C-B7AC-9A6CEF6E5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62" y="2984887"/>
            <a:ext cx="5067300" cy="787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D6E2991-47A8-F74C-B9EB-7D898C6BCD3E}"/>
              </a:ext>
            </a:extLst>
          </p:cNvPr>
          <p:cNvGrpSpPr/>
          <p:nvPr/>
        </p:nvGrpSpPr>
        <p:grpSpPr>
          <a:xfrm>
            <a:off x="-25090" y="3389971"/>
            <a:ext cx="4429823" cy="1808913"/>
            <a:chOff x="-25090" y="3389971"/>
            <a:chExt cx="4429823" cy="18089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0B5072-4AD0-EA4B-8D96-6A0C49DE83D2}"/>
                </a:ext>
              </a:extLst>
            </p:cNvPr>
            <p:cNvSpPr txBox="1"/>
            <p:nvPr/>
          </p:nvSpPr>
          <p:spPr>
            <a:xfrm>
              <a:off x="-25090" y="4490998"/>
              <a:ext cx="41064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EB"/>
                  </a:solidFill>
                </a:rPr>
                <a:t>  (but at </a:t>
              </a:r>
              <a:r>
                <a:rPr lang="en-US" dirty="0">
                  <a:solidFill>
                    <a:srgbClr val="0000EB"/>
                  </a:solidFill>
                </a:rPr>
                <a:t>the LHC, we do have to worry</a:t>
              </a:r>
              <a:br>
                <a:rPr lang="en-US" dirty="0">
                  <a:solidFill>
                    <a:srgbClr val="0000EB"/>
                  </a:solidFill>
                </a:rPr>
              </a:br>
              <a:r>
                <a:rPr lang="en-US" dirty="0">
                  <a:solidFill>
                    <a:srgbClr val="0000EB"/>
                  </a:solidFill>
                </a:rPr>
                <a:t>    about </a:t>
              </a:r>
              <a:r>
                <a:rPr lang="en-US" dirty="0" err="1">
                  <a:solidFill>
                    <a:srgbClr val="0000EB"/>
                  </a:solidFill>
                </a:rPr>
                <a:t>brems</a:t>
              </a:r>
              <a:r>
                <a:rPr lang="en-US" dirty="0">
                  <a:solidFill>
                    <a:srgbClr val="0000EB"/>
                  </a:solidFill>
                </a:rPr>
                <a:t> for high-energy muons</a:t>
              </a:r>
              <a:r>
                <a:rPr lang="en-US" sz="2000" dirty="0">
                  <a:solidFill>
                    <a:srgbClr val="0000EB"/>
                  </a:solidFill>
                </a:rPr>
                <a:t>)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032D594-B797-1D4A-9703-069EFC06C430}"/>
                </a:ext>
              </a:extLst>
            </p:cNvPr>
            <p:cNvSpPr/>
            <p:nvPr/>
          </p:nvSpPr>
          <p:spPr>
            <a:xfrm>
              <a:off x="3992137" y="3389971"/>
              <a:ext cx="412596" cy="36799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BD8F4E0-0F3E-CF4D-B390-FF690B0BFFFA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4198435" y="3757961"/>
              <a:ext cx="27877" cy="406730"/>
            </a:xfrm>
            <a:prstGeom prst="line">
              <a:avLst/>
            </a:prstGeom>
            <a:ln>
              <a:solidFill>
                <a:srgbClr val="FF0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F9514F4-7581-4943-A790-5C79B3C699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47171" y="4165054"/>
              <a:ext cx="3624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B3D1B4A-D664-A243-9CDA-26E30365C342}"/>
                    </a:ext>
                  </a:extLst>
                </p:cNvPr>
                <p:cNvSpPr txBox="1"/>
                <p:nvPr/>
              </p:nvSpPr>
              <p:spPr>
                <a:xfrm>
                  <a:off x="100361" y="3864048"/>
                  <a:ext cx="373565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Goes as 1/(mass of incoming particle)</a:t>
                  </a:r>
                  <a:r>
                    <a:rPr lang="en-US" baseline="30000" dirty="0">
                      <a:solidFill>
                        <a:srgbClr val="FF0000"/>
                      </a:solidFill>
                    </a:rPr>
                    <a:t>2</a:t>
                  </a:r>
                </a:p>
                <a:p>
                  <a:r>
                    <a:rPr lang="en-US" dirty="0">
                      <a:solidFill>
                        <a:srgbClr val="FF0000"/>
                      </a:solidFill>
                    </a:rPr>
                    <a:t>[m(</a:t>
                  </a:r>
                  <a14:m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dirty="0">
                      <a:solidFill>
                        <a:srgbClr val="FF0000"/>
                      </a:solidFill>
                    </a:rPr>
                    <a:t>)/m(e)]</a:t>
                  </a:r>
                  <a:r>
                    <a:rPr lang="en-US" baseline="30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a14:m>
                  <a:r>
                    <a:rPr lang="en-US" dirty="0">
                      <a:solidFill>
                        <a:srgbClr val="FF0000"/>
                      </a:solidFill>
                    </a:rPr>
                    <a:t> 40,000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B3D1B4A-D664-A243-9CDA-26E30365C3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61" y="3864048"/>
                  <a:ext cx="3735659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356" t="-3846" b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07E0B9-03A0-FF42-8FB9-FB415B957807}"/>
              </a:ext>
            </a:extLst>
          </p:cNvPr>
          <p:cNvGrpSpPr/>
          <p:nvPr/>
        </p:nvGrpSpPr>
        <p:grpSpPr>
          <a:xfrm>
            <a:off x="4941151" y="3395697"/>
            <a:ext cx="3908382" cy="1145192"/>
            <a:chOff x="4941151" y="3395697"/>
            <a:chExt cx="3908382" cy="114519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5FB2925-0C70-5F43-B8CE-06A968753CC5}"/>
                </a:ext>
              </a:extLst>
            </p:cNvPr>
            <p:cNvSpPr/>
            <p:nvPr/>
          </p:nvSpPr>
          <p:spPr>
            <a:xfrm>
              <a:off x="4941151" y="3395697"/>
              <a:ext cx="412596" cy="36799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C91298-4932-7D4A-880F-50A36349759F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5144423" y="3752140"/>
              <a:ext cx="27877" cy="406730"/>
            </a:xfrm>
            <a:prstGeom prst="line">
              <a:avLst/>
            </a:prstGeom>
            <a:ln>
              <a:solidFill>
                <a:srgbClr val="FF0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3CA94CE-5277-0144-810D-5242CF60044E}"/>
                </a:ext>
              </a:extLst>
            </p:cNvPr>
            <p:cNvCxnSpPr>
              <a:cxnSpLocks/>
            </p:cNvCxnSpPr>
            <p:nvPr/>
          </p:nvCxnSpPr>
          <p:spPr>
            <a:xfrm>
              <a:off x="5179389" y="4159233"/>
              <a:ext cx="41073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2D7D22-F612-094C-822F-9B3EFA43EF7F}"/>
                </a:ext>
              </a:extLst>
            </p:cNvPr>
            <p:cNvSpPr txBox="1"/>
            <p:nvPr/>
          </p:nvSpPr>
          <p:spPr>
            <a:xfrm>
              <a:off x="5590124" y="3894558"/>
              <a:ext cx="32594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The cross-section drops off with increasing photon energy as 1/</a:t>
              </a:r>
              <a:r>
                <a:rPr lang="en-US" i="1" dirty="0">
                  <a:solidFill>
                    <a:srgbClr val="FF0000"/>
                  </a:solidFill>
                </a:rPr>
                <a:t>k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DE5D75-684E-3345-8DB1-4DE9446D195C}"/>
              </a:ext>
            </a:extLst>
          </p:cNvPr>
          <p:cNvGrpSpPr/>
          <p:nvPr/>
        </p:nvGrpSpPr>
        <p:grpSpPr>
          <a:xfrm>
            <a:off x="3402802" y="3126773"/>
            <a:ext cx="5409963" cy="2293619"/>
            <a:chOff x="3402802" y="3126773"/>
            <a:chExt cx="5409963" cy="229361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61DEB7C-ED5D-4742-A374-0B3293783618}"/>
                </a:ext>
              </a:extLst>
            </p:cNvPr>
            <p:cNvSpPr/>
            <p:nvPr/>
          </p:nvSpPr>
          <p:spPr>
            <a:xfrm>
              <a:off x="3402802" y="3126773"/>
              <a:ext cx="433217" cy="46391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5320AE6-03E6-A947-86D9-0EE758B8A7EA}"/>
                </a:ext>
              </a:extLst>
            </p:cNvPr>
            <p:cNvCxnSpPr>
              <a:cxnSpLocks/>
            </p:cNvCxnSpPr>
            <p:nvPr/>
          </p:nvCxnSpPr>
          <p:spPr>
            <a:xfrm>
              <a:off x="3732547" y="3590692"/>
              <a:ext cx="1414902" cy="1405054"/>
            </a:xfrm>
            <a:prstGeom prst="line">
              <a:avLst/>
            </a:prstGeom>
            <a:ln>
              <a:solidFill>
                <a:srgbClr val="FF0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EAA835D-3FFE-E443-BEAB-9EF347A375C3}"/>
                </a:ext>
              </a:extLst>
            </p:cNvPr>
            <p:cNvCxnSpPr>
              <a:cxnSpLocks/>
            </p:cNvCxnSpPr>
            <p:nvPr/>
          </p:nvCxnSpPr>
          <p:spPr>
            <a:xfrm>
              <a:off x="5148379" y="4991857"/>
              <a:ext cx="41073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01CF83B-F221-3446-8871-D6EECD7613E0}"/>
                </a:ext>
              </a:extLst>
            </p:cNvPr>
            <p:cNvSpPr txBox="1"/>
            <p:nvPr/>
          </p:nvSpPr>
          <p:spPr>
            <a:xfrm>
              <a:off x="5553356" y="4774061"/>
              <a:ext cx="32594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Heavy elements are more efficient at producing </a:t>
              </a:r>
              <a:r>
                <a:rPr lang="en-US" dirty="0" err="1">
                  <a:solidFill>
                    <a:srgbClr val="FF0000"/>
                  </a:solidFill>
                </a:rPr>
                <a:t>brems</a:t>
              </a:r>
              <a:r>
                <a:rPr lang="en-US" dirty="0">
                  <a:solidFill>
                    <a:srgbClr val="FF0000"/>
                  </a:solidFill>
                </a:rPr>
                <a:t>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CF8DBC-B5E4-CE4B-9AAD-745CC62EB233}"/>
              </a:ext>
            </a:extLst>
          </p:cNvPr>
          <p:cNvGrpSpPr/>
          <p:nvPr/>
        </p:nvGrpSpPr>
        <p:grpSpPr>
          <a:xfrm>
            <a:off x="1692662" y="5511552"/>
            <a:ext cx="4434581" cy="800100"/>
            <a:chOff x="1692662" y="5425784"/>
            <a:chExt cx="4434581" cy="8001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97C72C7-D47D-F44F-9AC0-CDB65DC4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92662" y="5425784"/>
              <a:ext cx="1422400" cy="80010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A9C065-F84D-DC4F-AB6A-693D67DFD049}"/>
                </a:ext>
              </a:extLst>
            </p:cNvPr>
            <p:cNvSpPr txBox="1"/>
            <p:nvPr/>
          </p:nvSpPr>
          <p:spPr>
            <a:xfrm>
              <a:off x="3352269" y="5580540"/>
              <a:ext cx="2774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00EB"/>
                  </a:solidFill>
                </a:rPr>
                <a:t>Brems</a:t>
              </a:r>
              <a:r>
                <a:rPr lang="en-US" dirty="0">
                  <a:solidFill>
                    <a:srgbClr val="0000EB"/>
                  </a:solidFill>
                </a:rPr>
                <a:t> is forward peaked.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298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More on Bremsstrahlung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6BA484-EB1A-4644-9A73-E5D6C5001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973" y="2126789"/>
            <a:ext cx="1651000" cy="520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46EFB4-FA95-F249-9D15-428F350FA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9" y="2139489"/>
            <a:ext cx="4203700" cy="495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4DB640-318A-974B-B8FF-4239DF1D8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059" y="2982415"/>
            <a:ext cx="3416300" cy="584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5E493-FE51-524E-AA54-BF37E67C8043}"/>
                  </a:ext>
                </a:extLst>
              </p:cNvPr>
              <p:cNvSpPr txBox="1"/>
              <p:nvPr/>
            </p:nvSpPr>
            <p:spPr>
              <a:xfrm>
                <a:off x="3713356" y="1152747"/>
                <a:ext cx="34125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is the incoming energy; </a:t>
                </a:r>
                <a:br>
                  <a:rPr lang="en-CA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fine structure constant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5E493-FE51-524E-AA54-BF37E67C8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56" y="1152747"/>
                <a:ext cx="3412583" cy="646331"/>
              </a:xfrm>
              <a:prstGeom prst="rect">
                <a:avLst/>
              </a:prstGeom>
              <a:blipFill>
                <a:blip r:embed="rId5"/>
                <a:stretch>
                  <a:fillRect l="-1111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67519C8-5584-754F-BB7F-7A8ED33537AB}"/>
              </a:ext>
            </a:extLst>
          </p:cNvPr>
          <p:cNvSpPr txBox="1"/>
          <p:nvPr/>
        </p:nvSpPr>
        <p:spPr>
          <a:xfrm>
            <a:off x="184614" y="3661588"/>
            <a:ext cx="815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The radiation length </a:t>
            </a:r>
            <a:r>
              <a:rPr lang="en-US" sz="2000" i="1" dirty="0">
                <a:solidFill>
                  <a:srgbClr val="0000EB"/>
                </a:solidFill>
              </a:rPr>
              <a:t>L</a:t>
            </a:r>
            <a:r>
              <a:rPr lang="en-US" sz="2000" i="1" baseline="-25000" dirty="0">
                <a:solidFill>
                  <a:srgbClr val="0000EB"/>
                </a:solidFill>
              </a:rPr>
              <a:t>R</a:t>
            </a:r>
            <a:r>
              <a:rPr lang="en-US" sz="2000" dirty="0">
                <a:solidFill>
                  <a:srgbClr val="0000EB"/>
                </a:solidFill>
              </a:rPr>
              <a:t> is the distance over which the initial electron loses all but 1/e of its energy.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It is also 7/9 of the mean-free-path for pair-production by a high-E photon.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2281D7-E4CC-BC41-AAA2-A7416B353FFD}"/>
              </a:ext>
            </a:extLst>
          </p:cNvPr>
          <p:cNvSpPr txBox="1"/>
          <p:nvPr/>
        </p:nvSpPr>
        <p:spPr>
          <a:xfrm>
            <a:off x="4594302" y="2982415"/>
            <a:ext cx="357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table on slide 25 for values.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2270C5-BAF9-7242-8321-274C5F377BE5}"/>
              </a:ext>
            </a:extLst>
          </p:cNvPr>
          <p:cNvGrpSpPr/>
          <p:nvPr/>
        </p:nvGrpSpPr>
        <p:grpSpPr>
          <a:xfrm>
            <a:off x="586059" y="1044113"/>
            <a:ext cx="2641600" cy="863600"/>
            <a:chOff x="586059" y="1044113"/>
            <a:chExt cx="2641600" cy="8636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60D63F-5950-094F-90D4-E31F6E4CB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059" y="1044113"/>
              <a:ext cx="2641600" cy="863600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3E1CAC4-C615-AB4B-80A5-C5793B6C91D0}"/>
                </a:ext>
              </a:extLst>
            </p:cNvPr>
            <p:cNvSpPr/>
            <p:nvPr/>
          </p:nvSpPr>
          <p:spPr>
            <a:xfrm>
              <a:off x="2231755" y="1193372"/>
              <a:ext cx="288000" cy="505503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4920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More on Bremsstrahlung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6BA484-EB1A-4644-9A73-E5D6C5001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973" y="2126789"/>
            <a:ext cx="1651000" cy="52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0D63F-5950-094F-90D4-E31F6E4C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9" y="1044113"/>
            <a:ext cx="2641600" cy="86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46EFB4-FA95-F249-9D15-428F350FA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059" y="2139489"/>
            <a:ext cx="4203700" cy="495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4DB640-318A-974B-B8FF-4239DF1D8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59" y="2982415"/>
            <a:ext cx="3416300" cy="584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5E493-FE51-524E-AA54-BF37E67C8043}"/>
                  </a:ext>
                </a:extLst>
              </p:cNvPr>
              <p:cNvSpPr txBox="1"/>
              <p:nvPr/>
            </p:nvSpPr>
            <p:spPr>
              <a:xfrm>
                <a:off x="3713356" y="1152747"/>
                <a:ext cx="34125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is the incoming energy; </a:t>
                </a:r>
                <a:br>
                  <a:rPr lang="en-CA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fine structure constant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5E493-FE51-524E-AA54-BF37E67C8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56" y="1152747"/>
                <a:ext cx="3412583" cy="646331"/>
              </a:xfrm>
              <a:prstGeom prst="rect">
                <a:avLst/>
              </a:prstGeom>
              <a:blipFill>
                <a:blip r:embed="rId6"/>
                <a:stretch>
                  <a:fillRect l="-1111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67519C8-5584-754F-BB7F-7A8ED33537AB}"/>
              </a:ext>
            </a:extLst>
          </p:cNvPr>
          <p:cNvSpPr txBox="1"/>
          <p:nvPr/>
        </p:nvSpPr>
        <p:spPr>
          <a:xfrm>
            <a:off x="184614" y="3661588"/>
            <a:ext cx="815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The radiation length </a:t>
            </a:r>
            <a:r>
              <a:rPr lang="en-US" sz="2000" i="1" dirty="0">
                <a:solidFill>
                  <a:srgbClr val="0000EB"/>
                </a:solidFill>
              </a:rPr>
              <a:t>L</a:t>
            </a:r>
            <a:r>
              <a:rPr lang="en-US" sz="2000" i="1" baseline="-25000" dirty="0">
                <a:solidFill>
                  <a:srgbClr val="0000EB"/>
                </a:solidFill>
              </a:rPr>
              <a:t>R</a:t>
            </a:r>
            <a:r>
              <a:rPr lang="en-US" sz="2000" dirty="0">
                <a:solidFill>
                  <a:srgbClr val="0000EB"/>
                </a:solidFill>
              </a:rPr>
              <a:t> is the distance over which the initial electron loses all but 1/e of its energy.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It is also 7/9 of the mean-free-path for pair-production by a high-E photon.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2281D7-E4CC-BC41-AAA2-A7416B353FFD}"/>
              </a:ext>
            </a:extLst>
          </p:cNvPr>
          <p:cNvSpPr txBox="1"/>
          <p:nvPr/>
        </p:nvSpPr>
        <p:spPr>
          <a:xfrm>
            <a:off x="4594302" y="2982415"/>
            <a:ext cx="357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table on slide 24 for values.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250D7B-A2F1-D74D-8713-FE44E63BD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059" y="4824564"/>
            <a:ext cx="3873500" cy="1041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7A329D-2201-3E47-8696-D504C6935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339" y="4833292"/>
            <a:ext cx="2260600" cy="787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D3C0BE-5C01-744F-9A99-18D4D06AFF95}"/>
              </a:ext>
            </a:extLst>
          </p:cNvPr>
          <p:cNvSpPr txBox="1"/>
          <p:nvPr/>
        </p:nvSpPr>
        <p:spPr>
          <a:xfrm>
            <a:off x="4865339" y="5681298"/>
            <a:ext cx="369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EB"/>
                </a:solidFill>
              </a:rPr>
              <a:t>Energy at which </a:t>
            </a:r>
            <a:r>
              <a:rPr lang="en-US" dirty="0" err="1">
                <a:solidFill>
                  <a:srgbClr val="0000EB"/>
                </a:solidFill>
              </a:rPr>
              <a:t>E</a:t>
            </a:r>
            <a:r>
              <a:rPr lang="en-US" baseline="-25000" dirty="0" err="1">
                <a:solidFill>
                  <a:srgbClr val="0000EB"/>
                </a:solidFill>
              </a:rPr>
              <a:t>rad</a:t>
            </a:r>
            <a:r>
              <a:rPr lang="en-US" dirty="0">
                <a:solidFill>
                  <a:srgbClr val="0000EB"/>
                </a:solidFill>
              </a:rPr>
              <a:t> = </a:t>
            </a:r>
            <a:r>
              <a:rPr lang="en-US" dirty="0" err="1">
                <a:solidFill>
                  <a:srgbClr val="0000EB"/>
                </a:solidFill>
              </a:rPr>
              <a:t>E</a:t>
            </a:r>
            <a:r>
              <a:rPr lang="en-US" baseline="-25000" dirty="0" err="1">
                <a:solidFill>
                  <a:srgbClr val="0000EB"/>
                </a:solidFill>
              </a:rPr>
              <a:t>coll</a:t>
            </a:r>
            <a:r>
              <a:rPr lang="en-US" baseline="-25000" dirty="0">
                <a:solidFill>
                  <a:srgbClr val="0000EB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07761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000" y="330200"/>
            <a:ext cx="810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DD"/>
                </a:solidFill>
                <a:latin typeface="+mj-lt"/>
              </a:rPr>
              <a:t>The Situation is Different for Electrons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0700" y="863600"/>
            <a:ext cx="863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/>
              <a:t>Accelerated charged particles radiate photons  </a:t>
            </a:r>
            <a:r>
              <a:rPr lang="en-US" sz="2200" dirty="0">
                <a:latin typeface="Wingdings"/>
                <a:ea typeface="Wingdings"/>
                <a:cs typeface="Wingdings"/>
              </a:rPr>
              <a:t></a:t>
            </a:r>
            <a:r>
              <a:rPr lang="en-US" sz="2200" i="1" dirty="0"/>
              <a:t> </a:t>
            </a:r>
            <a:r>
              <a:rPr lang="en-US" sz="2200" i="1" dirty="0" err="1">
                <a:solidFill>
                  <a:srgbClr val="FF0000"/>
                </a:solidFill>
              </a:rPr>
              <a:t>Bremsstrahlung</a:t>
            </a:r>
            <a:br>
              <a:rPr lang="en-US" sz="2400" i="1" dirty="0"/>
            </a:br>
            <a:r>
              <a:rPr lang="en-US" sz="2200" i="1" dirty="0"/>
              <a:t>Electrons are light and are therefore more affected by EM fields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</a:rPr>
              <a:t>    </a:t>
            </a:r>
            <a:r>
              <a:rPr lang="en-US" sz="2000" dirty="0">
                <a:solidFill>
                  <a:srgbClr val="0000DD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200" i="1" dirty="0">
                <a:solidFill>
                  <a:srgbClr val="0000DD"/>
                </a:solidFill>
              </a:rPr>
              <a:t> Most important process for high-energy electrons </a:t>
            </a:r>
          </a:p>
        </p:txBody>
      </p:sp>
      <p:pic>
        <p:nvPicPr>
          <p:cNvPr id="16" name="Picture 15" descr="sigma-brem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58" y="2786618"/>
            <a:ext cx="1915142" cy="756682"/>
          </a:xfrm>
          <a:prstGeom prst="rect">
            <a:avLst/>
          </a:prstGeom>
        </p:spPr>
      </p:pic>
      <p:pic>
        <p:nvPicPr>
          <p:cNvPr id="17" name="Picture 16" descr="brems-ratio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3763280"/>
            <a:ext cx="2527300" cy="7261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74541" y="2236351"/>
            <a:ext cx="1574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Electrons 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74541" y="2236351"/>
            <a:ext cx="1277726" cy="608449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660400" y="4711700"/>
            <a:ext cx="2527300" cy="646331"/>
            <a:chOff x="660400" y="4686300"/>
            <a:chExt cx="2527300" cy="646331"/>
          </a:xfrm>
        </p:grpSpPr>
        <p:sp>
          <p:nvSpPr>
            <p:cNvPr id="21" name="Rectangle 20"/>
            <p:cNvSpPr/>
            <p:nvPr/>
          </p:nvSpPr>
          <p:spPr>
            <a:xfrm>
              <a:off x="660400" y="4686300"/>
              <a:ext cx="25273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0400" y="4686300"/>
              <a:ext cx="2527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0000CE"/>
                  </a:solidFill>
                </a:rPr>
                <a:t>Not really an issue for heavier particles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452341" y="3610880"/>
            <a:ext cx="1576537" cy="499765"/>
            <a:chOff x="6439641" y="3509280"/>
            <a:chExt cx="1576537" cy="499765"/>
          </a:xfrm>
        </p:grpSpPr>
        <p:grpSp>
          <p:nvGrpSpPr>
            <p:cNvPr id="26" name="Group 25"/>
            <p:cNvGrpSpPr/>
            <p:nvPr/>
          </p:nvGrpSpPr>
          <p:grpSpPr>
            <a:xfrm>
              <a:off x="6439641" y="3509280"/>
              <a:ext cx="1576537" cy="461665"/>
              <a:chOff x="6376141" y="3763280"/>
              <a:chExt cx="1576537" cy="46166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6376141" y="3763280"/>
                <a:ext cx="15765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-       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γ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- </a:t>
                </a: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6794500" y="4069112"/>
                <a:ext cx="394071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6439641" y="3617984"/>
              <a:ext cx="1472459" cy="391061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C01E67D-1A3F-A84E-9B34-BE01CA4C1503}"/>
              </a:ext>
            </a:extLst>
          </p:cNvPr>
          <p:cNvSpPr txBox="1"/>
          <p:nvPr/>
        </p:nvSpPr>
        <p:spPr>
          <a:xfrm>
            <a:off x="5452946" y="2844800"/>
            <a:ext cx="77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</a:t>
            </a:r>
            <a:r>
              <a:rPr lang="en-US" baseline="-25000" dirty="0" err="1"/>
              <a:t>crit</a:t>
            </a:r>
            <a:endParaRPr lang="en-US" baseline="-25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06E94D-AFC3-D64A-BBE5-8736A3D7019E}"/>
              </a:ext>
            </a:extLst>
          </p:cNvPr>
          <p:cNvGrpSpPr/>
          <p:nvPr/>
        </p:nvGrpSpPr>
        <p:grpSpPr>
          <a:xfrm>
            <a:off x="3651250" y="2185551"/>
            <a:ext cx="5022850" cy="3846950"/>
            <a:chOff x="3651250" y="2185551"/>
            <a:chExt cx="5022850" cy="3846950"/>
          </a:xfrm>
        </p:grpSpPr>
        <p:grpSp>
          <p:nvGrpSpPr>
            <p:cNvPr id="7" name="Group 6"/>
            <p:cNvGrpSpPr/>
            <p:nvPr/>
          </p:nvGrpSpPr>
          <p:grpSpPr>
            <a:xfrm>
              <a:off x="3651250" y="2185551"/>
              <a:ext cx="5022850" cy="3846950"/>
              <a:chOff x="2597150" y="2571750"/>
              <a:chExt cx="3949700" cy="27559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2597150" y="2571750"/>
                <a:ext cx="3949700" cy="2755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Picture 4" descr="elossfrac_06.pdf"/>
              <p:cNvPicPr>
                <a:picLocks noChangeAspect="1"/>
              </p:cNvPicPr>
              <p:nvPr/>
            </p:nvPicPr>
            <mc:AlternateContent xmlns:mc="http://schemas.openxmlformats.org/markup-compatibility/2006">
              <mc:Choice xmlns="" xmlns:mv="urn:schemas-microsoft-com:mac:vml" xmlns:ma="http://schemas.microsoft.com/office/mac/drawingml/2008/main" Requires="ma">
                <p:blipFill>
                  <a:blip r:embed="rId4"/>
                  <a:stretch>
                    <a:fillRect/>
                  </a:stretch>
                </p:blipFill>
              </mc:Choice>
              <mc:Fallback>
                <p:blipFill>
                  <a:blip r:embed="rId5"/>
                  <a:stretch>
                    <a:fillRect/>
                  </a:stretch>
                </p:blipFill>
              </mc:Fallback>
            </mc:AlternateContent>
            <p:spPr>
              <a:xfrm>
                <a:off x="2597150" y="2571750"/>
                <a:ext cx="3949700" cy="2755900"/>
              </a:xfrm>
              <a:prstGeom prst="rect">
                <a:avLst/>
              </a:prstGeom>
            </p:spPr>
          </p:pic>
        </p:grpSp>
        <p:cxnSp>
          <p:nvCxnSpPr>
            <p:cNvPr id="9" name="Straight Connector 8"/>
            <p:cNvCxnSpPr/>
            <p:nvPr/>
          </p:nvCxnSpPr>
          <p:spPr>
            <a:xfrm>
              <a:off x="6376141" y="3572110"/>
              <a:ext cx="1121435" cy="7774"/>
            </a:xfrm>
            <a:prstGeom prst="line">
              <a:avLst/>
            </a:prstGeom>
            <a:ln w="31750">
              <a:solidFill>
                <a:srgbClr val="FF0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545885" y="4244539"/>
              <a:ext cx="684666" cy="1458"/>
            </a:xfrm>
            <a:prstGeom prst="line">
              <a:avLst/>
            </a:prstGeom>
            <a:ln w="31750">
              <a:solidFill>
                <a:srgbClr val="00800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5AD72B3-4E1A-294D-9B65-1B74202A5CFC}"/>
                </a:ext>
              </a:extLst>
            </p:cNvPr>
            <p:cNvSpPr/>
            <p:nvPr/>
          </p:nvSpPr>
          <p:spPr>
            <a:xfrm>
              <a:off x="5452946" y="2847344"/>
              <a:ext cx="525262" cy="46456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AEF61B7-8D54-304C-8752-BC481F0A2B3B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H="1">
              <a:off x="5319132" y="3243878"/>
              <a:ext cx="210737" cy="47570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87762DA-AABB-AC4B-81C5-2AF9100B8953}"/>
                </a:ext>
              </a:extLst>
            </p:cNvPr>
            <p:cNvSpPr/>
            <p:nvPr/>
          </p:nvSpPr>
          <p:spPr>
            <a:xfrm>
              <a:off x="6274541" y="2543909"/>
              <a:ext cx="1223035" cy="21171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3907F64-193D-D942-8AD2-721316AB9CE0}"/>
              </a:ext>
            </a:extLst>
          </p:cNvPr>
          <p:cNvSpPr txBox="1"/>
          <p:nvPr/>
        </p:nvSpPr>
        <p:spPr>
          <a:xfrm>
            <a:off x="5471742" y="2866766"/>
            <a:ext cx="56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</a:t>
            </a:r>
            <a:r>
              <a:rPr lang="en-US" baseline="-25000" dirty="0" err="1"/>
              <a:t>crit</a:t>
            </a:r>
            <a:endParaRPr lang="en-US" baseline="-250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Energy Loss by Photons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C76D78F-5AA4-CC49-8FF7-60C31D5E08A1}"/>
                  </a:ext>
                </a:extLst>
              </p:cNvPr>
              <p:cNvSpPr txBox="1"/>
              <p:nvPr/>
            </p:nvSpPr>
            <p:spPr>
              <a:xfrm>
                <a:off x="245327" y="1248936"/>
                <a:ext cx="8898673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sz="2000" dirty="0"/>
                  <a:t>There are numerous ways a photon can interact with matter depending on its energy.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solidFill>
                      <a:srgbClr val="0000ED"/>
                    </a:solidFill>
                  </a:rPr>
                  <a:t>Be aware that all of these processes are important in understanding detectors because eventually even high-energy particles end up producing low-E photons</a:t>
                </a:r>
                <a:br>
                  <a:rPr lang="en-US" sz="2000" dirty="0">
                    <a:solidFill>
                      <a:srgbClr val="0000ED"/>
                    </a:solidFill>
                  </a:rPr>
                </a:br>
                <a:r>
                  <a:rPr lang="en-US" sz="2000" dirty="0">
                    <a:solidFill>
                      <a:srgbClr val="0000ED"/>
                    </a:solidFill>
                  </a:rPr>
                  <a:t>at some point.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/>
                  <a:t>Moving up in energy, the interactions are:</a:t>
                </a:r>
                <a:br>
                  <a:rPr lang="en-US" sz="2000" dirty="0">
                    <a:solidFill>
                      <a:srgbClr val="0000ED"/>
                    </a:solidFill>
                  </a:rPr>
                </a:br>
                <a:endParaRPr lang="en-US" sz="2000" dirty="0">
                  <a:solidFill>
                    <a:srgbClr val="0000ED"/>
                  </a:solidFill>
                </a:endParaRPr>
              </a:p>
              <a:p>
                <a:r>
                  <a:rPr lang="en-US" sz="2000" dirty="0">
                    <a:solidFill>
                      <a:srgbClr val="0000ED"/>
                    </a:solidFill>
                  </a:rPr>
                  <a:t>    1) </a:t>
                </a:r>
                <a:r>
                  <a:rPr lang="en-US" sz="2000" u="sng" dirty="0">
                    <a:solidFill>
                      <a:srgbClr val="0000ED"/>
                    </a:solidFill>
                  </a:rPr>
                  <a:t>Photoelectric effect</a:t>
                </a:r>
                <a:r>
                  <a:rPr lang="en-US" sz="2000" dirty="0">
                    <a:solidFill>
                      <a:srgbClr val="0000ED"/>
                    </a:solidFill>
                  </a:rPr>
                  <a:t>:  </a:t>
                </a:r>
                <a:r>
                  <a:rPr lang="en-US" sz="2000" dirty="0">
                    <a:solidFill>
                      <a:schemeClr val="tx1"/>
                    </a:solidFill>
                  </a:rPr>
                  <a:t>If E(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) &gt; binding energy of an atomic electron, </a:t>
                </a:r>
                <a:br>
                  <a:rPr lang="en-US" sz="2000" dirty="0">
                    <a:solidFill>
                      <a:schemeClr val="tx1"/>
                    </a:solidFill>
                  </a:rPr>
                </a:br>
                <a:r>
                  <a:rPr lang="en-US" sz="2000" dirty="0">
                    <a:solidFill>
                      <a:schemeClr val="tx1"/>
                    </a:solidFill>
                  </a:rPr>
                  <a:t>                it can be absorbed and the electron is ejected (T = k –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E</a:t>
                </a:r>
                <a:r>
                  <a:rPr lang="en-US" sz="2000" baseline="-250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sz="2000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sz="2000" dirty="0"/>
                  <a:t>    </a:t>
                </a:r>
                <a:r>
                  <a:rPr lang="en-US" sz="2000" dirty="0">
                    <a:solidFill>
                      <a:srgbClr val="0000ED"/>
                    </a:solidFill>
                  </a:rPr>
                  <a:t>2) </a:t>
                </a:r>
                <a:r>
                  <a:rPr lang="en-US" sz="2000" u="sng" dirty="0">
                    <a:solidFill>
                      <a:srgbClr val="0000ED"/>
                    </a:solidFill>
                  </a:rPr>
                  <a:t>Raleigh Scattering</a:t>
                </a:r>
                <a:r>
                  <a:rPr lang="en-US" sz="2000" dirty="0">
                    <a:solidFill>
                      <a:srgbClr val="0000ED"/>
                    </a:solidFill>
                  </a:rPr>
                  <a:t>:  </a:t>
                </a:r>
                <a:r>
                  <a:rPr lang="en-US" sz="2000" dirty="0"/>
                  <a:t>Electron scatters coherently off the electrons in an atom.</a:t>
                </a:r>
              </a:p>
              <a:p>
                <a:r>
                  <a:rPr lang="en-US" sz="2000" dirty="0">
                    <a:solidFill>
                      <a:srgbClr val="0000ED"/>
                    </a:solidFill>
                  </a:rPr>
                  <a:t>    3) </a:t>
                </a:r>
                <a:r>
                  <a:rPr lang="en-US" sz="2000" u="sng" dirty="0">
                    <a:solidFill>
                      <a:srgbClr val="0000ED"/>
                    </a:solidFill>
                  </a:rPr>
                  <a:t>Compton Scattering</a:t>
                </a:r>
                <a:r>
                  <a:rPr lang="en-US" sz="2000" dirty="0">
                    <a:solidFill>
                      <a:srgbClr val="0000ED"/>
                    </a:solidFill>
                  </a:rPr>
                  <a:t>:  </a:t>
                </a:r>
                <a:r>
                  <a:rPr lang="en-US" sz="2000" dirty="0"/>
                  <a:t>Electron scatters incoherently off an electron in an atom.</a:t>
                </a:r>
              </a:p>
              <a:p>
                <a:r>
                  <a:rPr lang="en-US" sz="2000" dirty="0">
                    <a:solidFill>
                      <a:srgbClr val="0000ED"/>
                    </a:solidFill>
                  </a:rPr>
                  <a:t>    4) </a:t>
                </a:r>
                <a:r>
                  <a:rPr lang="en-US" sz="2000" u="sng" dirty="0">
                    <a:solidFill>
                      <a:srgbClr val="0000ED"/>
                    </a:solidFill>
                  </a:rPr>
                  <a:t>Pair Production</a:t>
                </a:r>
                <a:r>
                  <a:rPr lang="en-US" sz="2000" dirty="0">
                    <a:solidFill>
                      <a:srgbClr val="0000ED"/>
                    </a:solidFill>
                  </a:rPr>
                  <a:t>: </a:t>
                </a:r>
                <a:r>
                  <a:rPr lang="en-US" sz="2000" dirty="0">
                    <a:solidFill>
                      <a:schemeClr val="tx1"/>
                    </a:solidFill>
                  </a:rPr>
                  <a:t>If E(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) &gt; 2m</a:t>
                </a:r>
                <a:r>
                  <a:rPr lang="en-US" sz="2000" baseline="-25000" dirty="0">
                    <a:solidFill>
                      <a:schemeClr val="tx1"/>
                    </a:solidFill>
                  </a:rPr>
                  <a:t>e</a:t>
                </a:r>
                <a:r>
                  <a:rPr lang="en-US" sz="2000" dirty="0">
                    <a:solidFill>
                      <a:schemeClr val="tx1"/>
                    </a:solidFill>
                  </a:rPr>
                  <a:t>, an electron-positron pair can be created in the</a:t>
                </a:r>
                <a:br>
                  <a:rPr lang="en-US" sz="2000" dirty="0">
                    <a:solidFill>
                      <a:schemeClr val="tx1"/>
                    </a:solidFill>
                  </a:rPr>
                </a:br>
                <a:r>
                  <a:rPr lang="en-US" sz="2000" dirty="0">
                    <a:solidFill>
                      <a:schemeClr val="tx1"/>
                    </a:solidFill>
                  </a:rPr>
                  <a:t>                electric field of a nucleus.</a:t>
                </a:r>
                <a:endParaRPr lang="en-US" sz="2000" dirty="0">
                  <a:solidFill>
                    <a:srgbClr val="0000ED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C76D78F-5AA4-CC49-8FF7-60C31D5E0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27" y="1248936"/>
                <a:ext cx="8898673" cy="4093428"/>
              </a:xfrm>
              <a:prstGeom prst="rect">
                <a:avLst/>
              </a:prstGeom>
              <a:blipFill>
                <a:blip r:embed="rId2"/>
                <a:stretch>
                  <a:fillRect l="-427" t="-617" b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8098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000" y="330200"/>
            <a:ext cx="810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DD"/>
                </a:solidFill>
                <a:latin typeface="+mj-lt"/>
              </a:rPr>
              <a:t>And Yet Again Different for Photons</a:t>
            </a:r>
          </a:p>
        </p:txBody>
      </p:sp>
      <p:pic>
        <p:nvPicPr>
          <p:cNvPr id="3" name="Picture 2" descr="photon-elos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1193800"/>
            <a:ext cx="440055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1498600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/>
              <a:t>High-energy photons produce</a:t>
            </a:r>
            <a:br>
              <a:rPr lang="en-US" sz="2200" i="1" dirty="0"/>
            </a:br>
            <a:r>
              <a:rPr lang="en-US" sz="2200" b="1" i="1" dirty="0" err="1"/>
              <a:t>e</a:t>
            </a:r>
            <a:r>
              <a:rPr lang="en-US" sz="2200" b="1" i="1" baseline="30000" dirty="0" err="1"/>
              <a:t>+</a:t>
            </a:r>
            <a:r>
              <a:rPr lang="en-US" sz="2200" b="1" i="1" dirty="0" err="1"/>
              <a:t>e</a:t>
            </a:r>
            <a:r>
              <a:rPr lang="en-US" sz="2200" i="1" dirty="0"/>
              <a:t>- pairs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5400" y="2997200"/>
            <a:ext cx="36449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κ</a:t>
            </a:r>
            <a:r>
              <a:rPr lang="en-US" baseline="-25000" dirty="0" err="1"/>
              <a:t>nuc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i="1" dirty="0"/>
              <a:t>pair production in the field</a:t>
            </a:r>
          </a:p>
          <a:p>
            <a:r>
              <a:rPr lang="en-US" i="1" dirty="0"/>
              <a:t>           of a nucleus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400" y="3733919"/>
            <a:ext cx="36449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κ</a:t>
            </a:r>
            <a:r>
              <a:rPr lang="en-US" baseline="-25000" dirty="0" err="1"/>
              <a:t>e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i="1" dirty="0"/>
              <a:t>pair production in the field</a:t>
            </a:r>
          </a:p>
          <a:p>
            <a:r>
              <a:rPr lang="en-US" i="1" dirty="0"/>
              <a:t>         of an atomic electron</a:t>
            </a:r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rot="10800000" flipV="1">
            <a:off x="4080934" y="3397309"/>
            <a:ext cx="1024467" cy="21372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3949700" y="4051300"/>
            <a:ext cx="1155700" cy="1459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930900" y="2306141"/>
            <a:ext cx="1752600" cy="551558"/>
            <a:chOff x="5549900" y="2268041"/>
            <a:chExt cx="1752600" cy="551558"/>
          </a:xfrm>
        </p:grpSpPr>
        <p:grpSp>
          <p:nvGrpSpPr>
            <p:cNvPr id="13" name="Group 12"/>
            <p:cNvGrpSpPr/>
            <p:nvPr/>
          </p:nvGrpSpPr>
          <p:grpSpPr>
            <a:xfrm>
              <a:off x="5549900" y="2268041"/>
              <a:ext cx="1752600" cy="523220"/>
              <a:chOff x="5549900" y="2268041"/>
              <a:chExt cx="1752600" cy="52322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549900" y="2268041"/>
                <a:ext cx="1752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 err="1">
                    <a:solidFill>
                      <a:srgbClr val="FF0000"/>
                    </a:solidFill>
                  </a:rPr>
                  <a:t>γ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         </a:t>
                </a:r>
                <a:r>
                  <a:rPr lang="en-US" sz="2400" b="1" i="1" dirty="0" err="1">
                    <a:solidFill>
                      <a:srgbClr val="FF0000"/>
                    </a:solidFill>
                  </a:rPr>
                  <a:t>e</a:t>
                </a:r>
                <a:r>
                  <a:rPr lang="en-US" sz="2400" b="1" i="1" baseline="30000" dirty="0" err="1">
                    <a:solidFill>
                      <a:srgbClr val="FF0000"/>
                    </a:solidFill>
                  </a:rPr>
                  <a:t>+</a:t>
                </a:r>
                <a:r>
                  <a:rPr lang="en-US" sz="2400" b="1" i="1" dirty="0" err="1">
                    <a:solidFill>
                      <a:srgbClr val="FF0000"/>
                    </a:solidFill>
                  </a:rPr>
                  <a:t>e</a:t>
                </a:r>
                <a:r>
                  <a:rPr lang="en-US" sz="2400" b="1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>
                <a:off x="5892800" y="2624673"/>
                <a:ext cx="495300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 13"/>
            <p:cNvSpPr/>
            <p:nvPr/>
          </p:nvSpPr>
          <p:spPr>
            <a:xfrm>
              <a:off x="5549900" y="2387599"/>
              <a:ext cx="1511300" cy="4320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DD604FD-23EA-4A4B-A55A-E4C9562CF645}"/>
              </a:ext>
            </a:extLst>
          </p:cNvPr>
          <p:cNvSpPr txBox="1"/>
          <p:nvPr/>
        </p:nvSpPr>
        <p:spPr>
          <a:xfrm>
            <a:off x="1282390" y="5369639"/>
            <a:ext cx="640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ED"/>
                </a:solidFill>
              </a:rPr>
              <a:t>Notice the jumps in the photoelectric cross-section as the energy of the photon reaches the binding energy of the next nuclear shell.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A24B45-DF69-3B44-B58C-852C9CBF8CFC}"/>
              </a:ext>
            </a:extLst>
          </p:cNvPr>
          <p:cNvSpPr txBox="1"/>
          <p:nvPr/>
        </p:nvSpPr>
        <p:spPr>
          <a:xfrm>
            <a:off x="289932" y="327524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Brief Description of Elastic Nuclear Scattering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4E346-DBED-5148-9391-2B1ACBD7B528}"/>
              </a:ext>
            </a:extLst>
          </p:cNvPr>
          <p:cNvSpPr txBox="1"/>
          <p:nvPr/>
        </p:nvSpPr>
        <p:spPr>
          <a:xfrm>
            <a:off x="289932" y="1471960"/>
            <a:ext cx="79619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Calculated by </a:t>
            </a:r>
            <a:r>
              <a:rPr lang="en-US" sz="2000" u="sng" dirty="0"/>
              <a:t>Rutherford</a:t>
            </a:r>
            <a:r>
              <a:rPr lang="en-US" sz="2000" dirty="0"/>
              <a:t>:</a:t>
            </a:r>
          </a:p>
          <a:p>
            <a:r>
              <a:rPr lang="en-US" dirty="0"/>
              <a:t>(spin-0 particles)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00AB64-B077-514E-9B35-6E13612B7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117" y="1408520"/>
            <a:ext cx="4622800" cy="927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490613-3522-F542-9A01-676418E9208C}"/>
              </a:ext>
            </a:extLst>
          </p:cNvPr>
          <p:cNvSpPr/>
          <p:nvPr/>
        </p:nvSpPr>
        <p:spPr>
          <a:xfrm>
            <a:off x="6590371" y="1471960"/>
            <a:ext cx="1260088" cy="791736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5A6EF2-CC1A-0C47-85E0-E1A9FB85B413}"/>
              </a:ext>
            </a:extLst>
          </p:cNvPr>
          <p:cNvCxnSpPr/>
          <p:nvPr/>
        </p:nvCxnSpPr>
        <p:spPr>
          <a:xfrm>
            <a:off x="7560527" y="2263696"/>
            <a:ext cx="0" cy="468352"/>
          </a:xfrm>
          <a:prstGeom prst="line">
            <a:avLst/>
          </a:prstGeom>
          <a:ln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E70A06-A2AB-F44C-831C-8D94F7A9EC3B}"/>
              </a:ext>
            </a:extLst>
          </p:cNvPr>
          <p:cNvCxnSpPr/>
          <p:nvPr/>
        </p:nvCxnSpPr>
        <p:spPr>
          <a:xfrm flipH="1">
            <a:off x="7036419" y="2743199"/>
            <a:ext cx="53525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B2690E9-F331-D64A-84FF-B45CBFBB67C7}"/>
              </a:ext>
            </a:extLst>
          </p:cNvPr>
          <p:cNvSpPr txBox="1"/>
          <p:nvPr/>
        </p:nvSpPr>
        <p:spPr>
          <a:xfrm>
            <a:off x="3534935" y="2526844"/>
            <a:ext cx="3646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dominated by small-angle scattering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1770A5-3494-3544-B50C-5E2292DD4E99}"/>
              </a:ext>
            </a:extLst>
          </p:cNvPr>
          <p:cNvSpPr txBox="1"/>
          <p:nvPr/>
        </p:nvSpPr>
        <p:spPr>
          <a:xfrm>
            <a:off x="484099" y="3122340"/>
            <a:ext cx="2939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Mott</a:t>
            </a:r>
            <a:r>
              <a:rPr lang="en-US" dirty="0"/>
              <a:t> calculated the case of spin-1/2 particles: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F40228-0D2D-C24B-AC59-296C55012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083" y="3150779"/>
            <a:ext cx="3797300" cy="90170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4A1EB2-14C0-F846-9468-AD8B73F897C6}"/>
              </a:ext>
            </a:extLst>
          </p:cNvPr>
          <p:cNvCxnSpPr/>
          <p:nvPr/>
        </p:nvCxnSpPr>
        <p:spPr>
          <a:xfrm>
            <a:off x="4460488" y="3980984"/>
            <a:ext cx="680224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8747CBC-FBBC-4442-90E9-B45DBFA6D7EF}"/>
              </a:ext>
            </a:extLst>
          </p:cNvPr>
          <p:cNvSpPr txBox="1"/>
          <p:nvPr/>
        </p:nvSpPr>
        <p:spPr>
          <a:xfrm>
            <a:off x="211873" y="4611135"/>
            <a:ext cx="8118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We will talk a bit more about nuclear reactions in the lecture on calorimetry.</a:t>
            </a:r>
          </a:p>
        </p:txBody>
      </p:sp>
    </p:spTree>
    <p:extLst>
      <p:ext uri="{BB962C8B-B14F-4D97-AF65-F5344CB8AC3E}">
        <p14:creationId xmlns:p14="http://schemas.microsoft.com/office/powerpoint/2010/main" val="2333511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Other Interactions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7E7464-3AEE-BB49-ACC8-5F74DEEE34E0}"/>
              </a:ext>
            </a:extLst>
          </p:cNvPr>
          <p:cNvSpPr txBox="1"/>
          <p:nvPr/>
        </p:nvSpPr>
        <p:spPr>
          <a:xfrm>
            <a:off x="356839" y="1204332"/>
            <a:ext cx="73709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/>
              <a:t>I just barely scratched the surface of nuclear interactions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Cerenkov radiation (threshold detectors, RICHs, DIRCs)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/>
              <a:t>Transition Radiation (threshold detectors, energy detectors)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Weak interactions (e.g. neutrino detection)</a:t>
            </a:r>
          </a:p>
        </p:txBody>
      </p:sp>
    </p:spTree>
    <p:extLst>
      <p:ext uri="{BB962C8B-B14F-4D97-AF65-F5344CB8AC3E}">
        <p14:creationId xmlns:p14="http://schemas.microsoft.com/office/powerpoint/2010/main" val="27625921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84099" y="330200"/>
            <a:ext cx="8659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CE"/>
                </a:solidFill>
                <a:latin typeface="+mj-lt"/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7E7464-3AEE-BB49-ACC8-5F74DEEE34E0}"/>
              </a:ext>
            </a:extLst>
          </p:cNvPr>
          <p:cNvSpPr txBox="1"/>
          <p:nvPr/>
        </p:nvSpPr>
        <p:spPr>
          <a:xfrm>
            <a:off x="356839" y="1204332"/>
            <a:ext cx="73709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/>
              <a:t>W</a:t>
            </a:r>
            <a:r>
              <a:rPr lang="en-US" sz="2000" dirty="0"/>
              <a:t>e examined the wide variety of possible interactions of subatomic particles with matter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Remember that all of these interactions are active always but they depend differently on energy so we can focus on 1-2 at a time</a:t>
            </a:r>
            <a:r>
              <a:rPr lang="en-US" dirty="0">
                <a:solidFill>
                  <a:srgbClr val="0000EB"/>
                </a:solidFill>
              </a:rPr>
              <a:t>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/>
              <a:t>However, it is important that you remember that you need to know all of this if you are to understand how subatomic particles are absorbed and detected in subatomic physics experiments.</a:t>
            </a:r>
            <a:br>
              <a:rPr lang="en-US" sz="2000" dirty="0"/>
            </a:br>
            <a:r>
              <a:rPr lang="en-US" sz="2000" dirty="0"/>
              <a:t>You can’t turn interactions on and off (more about this in the calorimetry lecture).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000" dirty="0">
                <a:solidFill>
                  <a:srgbClr val="0000EB"/>
                </a:solidFill>
              </a:rPr>
              <a:t>I am not going to summarize the details of the lecture because I am sure you have had enough equations for this early in the morning!</a:t>
            </a:r>
            <a:r>
              <a:rPr lang="en-US" sz="2000" dirty="0"/>
              <a:t>☹️</a:t>
            </a:r>
          </a:p>
        </p:txBody>
      </p:sp>
    </p:spTree>
    <p:extLst>
      <p:ext uri="{BB962C8B-B14F-4D97-AF65-F5344CB8AC3E}">
        <p14:creationId xmlns:p14="http://schemas.microsoft.com/office/powerpoint/2010/main" val="357779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47556</TotalTime>
  <Words>1730</Words>
  <Application>Microsoft Macintosh PowerPoint</Application>
  <PresentationFormat>On-screen Show (4:3)</PresentationFormat>
  <Paragraphs>207</Paragraphs>
  <Slides>37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Arial Black</vt:lpstr>
      <vt:lpstr>Calibri</vt:lpstr>
      <vt:lpstr>Cambria Math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Simon Fraser University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 Vetterli</dc:creator>
  <cp:lastModifiedBy>Michel Vetterli</cp:lastModifiedBy>
  <cp:revision>227</cp:revision>
  <dcterms:created xsi:type="dcterms:W3CDTF">2014-06-04T17:26:30Z</dcterms:created>
  <dcterms:modified xsi:type="dcterms:W3CDTF">2018-08-07T21:07:42Z</dcterms:modified>
</cp:coreProperties>
</file>