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17"/>
  </p:notesMasterIdLst>
  <p:handoutMasterIdLst>
    <p:handoutMasterId r:id="rId18"/>
  </p:handoutMasterIdLst>
  <p:sldIdLst>
    <p:sldId id="664" r:id="rId2"/>
    <p:sldId id="2059" r:id="rId3"/>
    <p:sldId id="2068" r:id="rId4"/>
    <p:sldId id="2077" r:id="rId5"/>
    <p:sldId id="2067" r:id="rId6"/>
    <p:sldId id="2069" r:id="rId7"/>
    <p:sldId id="2070" r:id="rId8"/>
    <p:sldId id="2071" r:id="rId9"/>
    <p:sldId id="2072" r:id="rId10"/>
    <p:sldId id="2073" r:id="rId11"/>
    <p:sldId id="1537" r:id="rId12"/>
    <p:sldId id="2074" r:id="rId13"/>
    <p:sldId id="2075" r:id="rId14"/>
    <p:sldId id="2076" r:id="rId15"/>
    <p:sldId id="69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6" autoAdjust="0"/>
    <p:restoredTop sz="94692"/>
  </p:normalViewPr>
  <p:slideViewPr>
    <p:cSldViewPr snapToGrid="0" snapToObjects="1">
      <p:cViewPr varScale="1">
        <p:scale>
          <a:sx n="103" d="100"/>
          <a:sy n="103" d="100"/>
        </p:scale>
        <p:origin x="168" y="4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10/13/22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10/13/22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2022-10-13</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2022-10-13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2022-10-13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2022-10-13</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meetings.triumf.ca/event/284/"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z0wzZm7pQyDe7Gkoat_F8rUZFhfHp-xk/edit" TargetMode="External"/><Relationship Id="rId2" Type="http://schemas.openxmlformats.org/officeDocument/2006/relationships/hyperlink" Target="https://meetings.triumf.ca/event/284/"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humanresouces@triumf.ca"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2262813"/>
            <a:ext cx="10943746" cy="2308324"/>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News/Update</a:t>
            </a:r>
          </a:p>
          <a:p>
            <a:pPr marL="742950" lvl="1" indent="-285750">
              <a:spcBef>
                <a:spcPts val="600"/>
              </a:spcBef>
              <a:buClr>
                <a:srgbClr val="00B0F0"/>
              </a:buClr>
              <a:buFont typeface="Wingdings" charset="2"/>
              <a:buChar char="§"/>
            </a:pPr>
            <a:r>
              <a:rPr lang="en-CA" sz="2000" dirty="0"/>
              <a:t>Peer Review Plenary slides for Particle Physics – Isabel Trigger</a:t>
            </a:r>
          </a:p>
          <a:p>
            <a:pPr marL="742950" lvl="1" indent="-285750">
              <a:spcBef>
                <a:spcPts val="600"/>
              </a:spcBef>
              <a:buClr>
                <a:srgbClr val="00B0F0"/>
              </a:buClr>
              <a:buFont typeface="Wingdings" charset="2"/>
              <a:buChar char="§"/>
            </a:pPr>
            <a:r>
              <a:rPr lang="en-CA" sz="2000" dirty="0"/>
              <a:t>ACOT Research highlights – Kate </a:t>
            </a:r>
            <a:r>
              <a:rPr lang="en-CA" sz="2000" dirty="0" err="1"/>
              <a:t>Pachal</a:t>
            </a:r>
            <a:endParaRPr lang="en-CA" sz="2000" dirty="0"/>
          </a:p>
          <a:p>
            <a:pPr marL="742950" lvl="1" indent="-285750">
              <a:spcBef>
                <a:spcPts val="600"/>
              </a:spcBef>
              <a:buClr>
                <a:srgbClr val="00B0F0"/>
              </a:buClr>
              <a:buFont typeface="Wingdings" charset="2"/>
              <a:buChar char="§"/>
            </a:pPr>
            <a:r>
              <a:rPr lang="en-CA" sz="2000" dirty="0"/>
              <a:t>ACOT Intro talk - OSC</a:t>
            </a:r>
          </a:p>
          <a:p>
            <a:pPr marL="1200150" lvl="2" indent="-285750">
              <a:buClr>
                <a:srgbClr val="00B0F0"/>
              </a:buClr>
              <a:buFont typeface="Wingdings" charset="2"/>
              <a:buChar char="§"/>
            </a:pP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From PSD retreat: Particle Physics Next 5YP Planning</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592740" y="1466499"/>
            <a:ext cx="11223207" cy="5734903"/>
          </a:xfrm>
          <a:prstGeom prst="rect">
            <a:avLst/>
          </a:prstGeom>
          <a:noFill/>
        </p:spPr>
        <p:txBody>
          <a:bodyPr wrap="square" lIns="91440" tIns="45720" rIns="91440" bIns="45720" rtlCol="0" anchor="t">
            <a:spAutoFit/>
          </a:bodyPr>
          <a:lstStyle/>
          <a:p>
            <a:pPr marL="285750" indent="-285750">
              <a:buClr>
                <a:srgbClr val="00B0F0"/>
              </a:buClr>
              <a:buFont typeface="Wingdings" charset="2"/>
              <a:buChar char="§"/>
            </a:pPr>
            <a:r>
              <a:rPr lang="en-CA" sz="2000" dirty="0">
                <a:cs typeface="Times New Roman" panose="02020603050405020304" pitchFamily="18" charset="0"/>
                <a:hlinkClick r:id="rId2"/>
              </a:rPr>
              <a:t>Particle Physics Planning</a:t>
            </a:r>
            <a:r>
              <a:rPr lang="en-CA" sz="2000" dirty="0">
                <a:cs typeface="Times New Roman" panose="02020603050405020304" pitchFamily="18" charset="0"/>
              </a:rPr>
              <a:t> in March and April in preparation for this Physical Sciences retreat </a:t>
            </a:r>
          </a:p>
          <a:p>
            <a:pPr marL="742950" lvl="1" indent="-285750">
              <a:spcBef>
                <a:spcPts val="600"/>
              </a:spcBef>
              <a:buClr>
                <a:srgbClr val="00B0F0"/>
              </a:buClr>
              <a:buFont typeface="Wingdings" charset="2"/>
              <a:buChar char="§"/>
            </a:pPr>
            <a:r>
              <a:rPr lang="en-CA" sz="2000" dirty="0">
                <a:cs typeface="Arial"/>
              </a:rPr>
              <a:t>Dedicated meetings (mini-retreat) during week of March 28</a:t>
            </a:r>
            <a:r>
              <a:rPr lang="en-CA" sz="2000" baseline="30000" dirty="0">
                <a:cs typeface="Arial"/>
              </a:rPr>
              <a:t>th</a:t>
            </a:r>
            <a:r>
              <a:rPr lang="en-CA" sz="2000" dirty="0">
                <a:cs typeface="Arial"/>
              </a:rPr>
              <a:t> and April 4</a:t>
            </a:r>
            <a:r>
              <a:rPr lang="en-CA" sz="2000" baseline="30000" dirty="0">
                <a:cs typeface="Arial"/>
              </a:rPr>
              <a:t>th</a:t>
            </a:r>
            <a:endParaRPr lang="en-US" sz="2000" dirty="0">
              <a:ea typeface="+mn-lt"/>
              <a:cs typeface="+mn-lt"/>
            </a:endParaRPr>
          </a:p>
          <a:p>
            <a:pPr marL="742950" lvl="1" indent="-285750">
              <a:spcBef>
                <a:spcPts val="600"/>
              </a:spcBef>
              <a:buClr>
                <a:srgbClr val="00B0F0"/>
              </a:buClr>
              <a:buFont typeface="Wingdings" charset="2"/>
              <a:buChar char="§"/>
            </a:pPr>
            <a:r>
              <a:rPr lang="en-US" sz="2000" dirty="0">
                <a:ea typeface="+mn-lt"/>
                <a:cs typeface="+mn-lt"/>
              </a:rPr>
              <a:t>Presentations from all research groups + new future initiatives</a:t>
            </a:r>
          </a:p>
          <a:p>
            <a:pPr marL="742950" lvl="1" indent="-285750">
              <a:spcBef>
                <a:spcPts val="600"/>
              </a:spcBef>
              <a:buClr>
                <a:srgbClr val="00B0F0"/>
              </a:buClr>
              <a:buFont typeface="Wingdings" charset="2"/>
              <a:buChar char="§"/>
            </a:pPr>
            <a:r>
              <a:rPr lang="en-CA" sz="2000" dirty="0">
                <a:cs typeface="Times New Roman" panose="02020603050405020304" pitchFamily="18" charset="0"/>
              </a:rPr>
              <a:t>Contributions from: </a:t>
            </a:r>
            <a:r>
              <a:rPr lang="en-CA" sz="2000" b="1" dirty="0">
                <a:cs typeface="Times New Roman" panose="02020603050405020304" pitchFamily="18" charset="0"/>
              </a:rPr>
              <a:t>ATLAS, Hyper-K, ALPHA, HAICU, TUCAN, </a:t>
            </a:r>
            <a:r>
              <a:rPr lang="en-CA" sz="2000" b="1" dirty="0" err="1">
                <a:cs typeface="Times New Roman" panose="02020603050405020304" pitchFamily="18" charset="0"/>
              </a:rPr>
              <a:t>SuperCDMS</a:t>
            </a:r>
            <a:r>
              <a:rPr lang="en-CA" sz="2000" b="1" dirty="0">
                <a:cs typeface="Times New Roman" panose="02020603050405020304" pitchFamily="18" charset="0"/>
              </a:rPr>
              <a:t>, </a:t>
            </a:r>
            <a:r>
              <a:rPr lang="en-CA" sz="2000" b="1" dirty="0" err="1">
                <a:cs typeface="Times New Roman" panose="02020603050405020304" pitchFamily="18" charset="0"/>
              </a:rPr>
              <a:t>nEXO</a:t>
            </a:r>
            <a:r>
              <a:rPr lang="en-CA" sz="2000" b="1" dirty="0">
                <a:cs typeface="Times New Roman" panose="02020603050405020304" pitchFamily="18" charset="0"/>
              </a:rPr>
              <a:t>, PHAAR, </a:t>
            </a:r>
            <a:r>
              <a:rPr lang="en-CA" sz="2000" b="1" dirty="0" err="1">
                <a:cs typeface="Times New Roman" panose="02020603050405020304" pitchFamily="18" charset="0"/>
              </a:rPr>
              <a:t>DarkLight</a:t>
            </a:r>
            <a:r>
              <a:rPr lang="en-CA" sz="2000" b="1" dirty="0">
                <a:cs typeface="Times New Roman" panose="02020603050405020304" pitchFamily="18" charset="0"/>
              </a:rPr>
              <a:t>, PIONEER, P-ONE, Future Collider</a:t>
            </a:r>
          </a:p>
          <a:p>
            <a:pPr marL="742950" lvl="1" indent="-285750">
              <a:spcBef>
                <a:spcPts val="600"/>
              </a:spcBef>
              <a:buClr>
                <a:srgbClr val="00B0F0"/>
              </a:buClr>
              <a:buFont typeface="Wingdings" charset="2"/>
              <a:buChar char="§"/>
            </a:pPr>
            <a:r>
              <a:rPr lang="en-CA" sz="2000" dirty="0">
                <a:cs typeface="Times New Roman" panose="02020603050405020304" pitchFamily="18" charset="0"/>
              </a:rPr>
              <a:t>Hiring Priorities in short talks on May 12</a:t>
            </a:r>
            <a:r>
              <a:rPr lang="en-CA" sz="2000" baseline="30000" dirty="0">
                <a:cs typeface="Times New Roman" panose="02020603050405020304" pitchFamily="18" charset="0"/>
              </a:rPr>
              <a:t>th</a:t>
            </a:r>
            <a:r>
              <a:rPr lang="en-CA" sz="2000" dirty="0">
                <a:cs typeface="Times New Roman" panose="02020603050405020304" pitchFamily="18" charset="0"/>
              </a:rPr>
              <a:t>, 26</a:t>
            </a:r>
            <a:r>
              <a:rPr lang="en-CA" sz="2000" baseline="30000" dirty="0">
                <a:cs typeface="Times New Roman" panose="02020603050405020304" pitchFamily="18" charset="0"/>
              </a:rPr>
              <a:t>th</a:t>
            </a:r>
            <a:r>
              <a:rPr lang="en-CA" sz="2000" dirty="0">
                <a:cs typeface="Times New Roman" panose="02020603050405020304" pitchFamily="18" charset="0"/>
              </a:rPr>
              <a:t> and June 2</a:t>
            </a:r>
            <a:r>
              <a:rPr lang="en-CA" sz="2000" baseline="30000" dirty="0">
                <a:cs typeface="Times New Roman" panose="02020603050405020304" pitchFamily="18" charset="0"/>
              </a:rPr>
              <a:t>nd</a:t>
            </a:r>
            <a:r>
              <a:rPr lang="en-CA" sz="2000" dirty="0">
                <a:cs typeface="Times New Roman" panose="02020603050405020304" pitchFamily="18" charset="0"/>
              </a:rPr>
              <a:t> </a:t>
            </a:r>
          </a:p>
          <a:p>
            <a:pPr marL="742950" lvl="1" indent="-285750">
              <a:spcBef>
                <a:spcPts val="600"/>
              </a:spcBef>
              <a:buClr>
                <a:srgbClr val="00B0F0"/>
              </a:buClr>
              <a:buFont typeface="Wingdings" charset="2"/>
              <a:buChar char="§"/>
            </a:pPr>
            <a:r>
              <a:rPr lang="en-CA" sz="2000" dirty="0">
                <a:cs typeface="Times New Roman" panose="02020603050405020304" pitchFamily="18" charset="0"/>
              </a:rPr>
              <a:t>New initiatives under discussion in dedicated task forces</a:t>
            </a:r>
          </a:p>
          <a:p>
            <a:pPr marL="1200150" lvl="2" indent="-285750">
              <a:spcBef>
                <a:spcPts val="1000"/>
              </a:spcBef>
              <a:buClr>
                <a:srgbClr val="00B0F0"/>
              </a:buClr>
              <a:buFont typeface="Wingdings" charset="2"/>
              <a:buChar char="§"/>
            </a:pPr>
            <a:r>
              <a:rPr lang="en-CA" sz="2000" b="1" dirty="0">
                <a:cs typeface="Times New Roman" panose="02020603050405020304" pitchFamily="18" charset="0"/>
              </a:rPr>
              <a:t>Center/platform/hub for detector development </a:t>
            </a:r>
            <a:r>
              <a:rPr lang="en-CA" sz="2000" dirty="0">
                <a:cs typeface="Times New Roman" panose="02020603050405020304" pitchFamily="18" charset="0"/>
              </a:rPr>
              <a:t>- joint with Nuclear Physics, SciTech</a:t>
            </a:r>
          </a:p>
          <a:p>
            <a:pPr marL="1200150" lvl="2" indent="-285750">
              <a:spcBef>
                <a:spcPts val="1000"/>
              </a:spcBef>
              <a:buClr>
                <a:srgbClr val="00B0F0"/>
              </a:buClr>
              <a:buFont typeface="Wingdings" charset="2"/>
              <a:buChar char="§"/>
            </a:pPr>
            <a:r>
              <a:rPr lang="en-CA" sz="2000" b="1" dirty="0">
                <a:cs typeface="Times New Roman" panose="02020603050405020304" pitchFamily="18" charset="0"/>
              </a:rPr>
              <a:t>Center/platform/hub for AMO/Quantum/Precision/ physics </a:t>
            </a:r>
            <a:r>
              <a:rPr lang="en-CA" sz="2000" dirty="0">
                <a:cs typeface="Times New Roman" panose="02020603050405020304" pitchFamily="18" charset="0"/>
              </a:rPr>
              <a:t>(HAICU, radioactive molecules, UCN, Francium…) - joint with Nuclear Physics, CMMS</a:t>
            </a:r>
          </a:p>
          <a:p>
            <a:pPr marL="742950" lvl="1" indent="-285750">
              <a:spcBef>
                <a:spcPts val="600"/>
              </a:spcBef>
              <a:buClr>
                <a:srgbClr val="00B0F0"/>
              </a:buClr>
              <a:buFont typeface="Wingdings" charset="2"/>
              <a:buChar char="§"/>
            </a:pPr>
            <a:r>
              <a:rPr lang="en-CA" sz="2000" dirty="0">
                <a:cs typeface="Times New Roman" panose="02020603050405020304" pitchFamily="18" charset="0"/>
              </a:rPr>
              <a:t>These are meant to 1) strengthen and refresh critical specialized technical expertise and give a means to retain that expertise over time that is existential to the core of the laboratory and our research while 2) also fostering existing synergies and leveraging new capabilities that are appealing to our community and the government as part of the next Five-Year Plan</a:t>
            </a:r>
          </a:p>
          <a:p>
            <a:pPr marL="742950" lvl="1" indent="-285750">
              <a:buClr>
                <a:srgbClr val="00B0F0"/>
              </a:buClr>
              <a:buFont typeface="Wingdings" charset="2"/>
              <a:buChar char="§"/>
            </a:pPr>
            <a:endParaRPr lang="en-CA" sz="2000" dirty="0"/>
          </a:p>
        </p:txBody>
      </p:sp>
    </p:spTree>
    <p:extLst>
      <p:ext uri="{BB962C8B-B14F-4D97-AF65-F5344CB8AC3E}">
        <p14:creationId xmlns:p14="http://schemas.microsoft.com/office/powerpoint/2010/main" val="246224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New Initiatives</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4" y="1641400"/>
            <a:ext cx="10816512" cy="3811300"/>
          </a:xfrm>
          <a:prstGeom prst="rect">
            <a:avLst/>
          </a:prstGeom>
          <a:noFill/>
        </p:spPr>
        <p:txBody>
          <a:bodyPr wrap="square" lIns="91440" tIns="45720" rIns="91440" bIns="45720" rtlCol="0" anchor="t">
            <a:spAutoFit/>
          </a:bodyPr>
          <a:lstStyle/>
          <a:p>
            <a:pPr marL="285750" indent="-285750">
              <a:buClr>
                <a:srgbClr val="00B0F0"/>
              </a:buClr>
              <a:buFont typeface="Wingdings" charset="2"/>
              <a:buChar char="§"/>
            </a:pPr>
            <a:r>
              <a:rPr lang="en-CA" sz="2000" dirty="0">
                <a:cs typeface="Times New Roman" panose="02020603050405020304" pitchFamily="18" charset="0"/>
                <a:hlinkClick r:id="rId2"/>
              </a:rPr>
              <a:t>Particle Physics Planning</a:t>
            </a:r>
            <a:r>
              <a:rPr lang="en-CA" sz="2000" dirty="0">
                <a:cs typeface="Times New Roman" panose="02020603050405020304" pitchFamily="18" charset="0"/>
              </a:rPr>
              <a:t> results in impact on existing and future experiments and</a:t>
            </a:r>
          </a:p>
          <a:p>
            <a:pPr marL="742950" lvl="1" indent="-285750">
              <a:spcBef>
                <a:spcPts val="600"/>
              </a:spcBef>
              <a:buClr>
                <a:srgbClr val="00B0F0"/>
              </a:buClr>
              <a:buFont typeface="Wingdings" charset="2"/>
              <a:buChar char="§"/>
            </a:pPr>
            <a:r>
              <a:rPr lang="en-CA" sz="2000" dirty="0">
                <a:cs typeface="Times New Roman" panose="02020603050405020304" pitchFamily="18" charset="0"/>
              </a:rPr>
              <a:t>New initiatives under discussion in dedicated task forces</a:t>
            </a:r>
          </a:p>
          <a:p>
            <a:pPr marL="1200150" lvl="2" indent="-285750">
              <a:spcBef>
                <a:spcPts val="1000"/>
              </a:spcBef>
              <a:buClr>
                <a:srgbClr val="00B0F0"/>
              </a:buClr>
              <a:buFont typeface="Wingdings" charset="2"/>
              <a:buChar char="§"/>
            </a:pPr>
            <a:r>
              <a:rPr lang="en-CA" sz="2000" dirty="0">
                <a:cs typeface="Times New Roman" panose="02020603050405020304" pitchFamily="18" charset="0"/>
              </a:rPr>
              <a:t>Center/platform/hub for detector development (with Science and Technology)</a:t>
            </a:r>
          </a:p>
          <a:p>
            <a:pPr marL="1200150" lvl="2" indent="-285750">
              <a:spcBef>
                <a:spcPts val="1000"/>
              </a:spcBef>
              <a:buClr>
                <a:srgbClr val="00B0F0"/>
              </a:buClr>
              <a:buFont typeface="Wingdings" charset="2"/>
              <a:buChar char="§"/>
            </a:pPr>
            <a:r>
              <a:rPr lang="en-CA" sz="2000" dirty="0">
                <a:cs typeface="Times New Roman" panose="02020603050405020304" pitchFamily="18" charset="0"/>
              </a:rPr>
              <a:t>Center/platform/hub for AMO/Quantum/Precision/physics (HAICU, radioactive molecules, UCN…), across Particle &amp; Nuclear Physics departments</a:t>
            </a:r>
          </a:p>
          <a:p>
            <a:pPr>
              <a:buClr>
                <a:srgbClr val="00B0F0"/>
              </a:buClr>
            </a:pPr>
            <a:endParaRPr lang="en-CA" sz="2000" dirty="0">
              <a:cs typeface="Times New Roman" panose="02020603050405020304" pitchFamily="18" charset="0"/>
            </a:endParaRPr>
          </a:p>
          <a:p>
            <a:pPr marL="285750" indent="-285750">
              <a:buClr>
                <a:srgbClr val="00B0F0"/>
              </a:buClr>
              <a:buFont typeface="Wingdings" charset="2"/>
              <a:buChar char="§"/>
            </a:pPr>
            <a:r>
              <a:rPr lang="en-CA" sz="2000" dirty="0">
                <a:cs typeface="Times New Roman" panose="02020603050405020304" pitchFamily="18" charset="0"/>
              </a:rPr>
              <a:t>With no formal LOI process in place</a:t>
            </a:r>
          </a:p>
          <a:p>
            <a:pPr marL="285750" indent="-285750">
              <a:buClr>
                <a:srgbClr val="00B0F0"/>
              </a:buClr>
              <a:buFont typeface="Wingdings" charset="2"/>
              <a:buChar char="§"/>
            </a:pPr>
            <a:r>
              <a:rPr lang="en-CA" sz="2000" dirty="0">
                <a:cs typeface="Times New Roman" panose="02020603050405020304" pitchFamily="18" charset="0"/>
              </a:rPr>
              <a:t>Informal discussion with director, can still submit positioning documents within division</a:t>
            </a:r>
          </a:p>
          <a:p>
            <a:pPr marL="285750" indent="-285750">
              <a:buClr>
                <a:srgbClr val="00B0F0"/>
              </a:buClr>
              <a:buFont typeface="Wingdings" charset="2"/>
              <a:buChar char="§"/>
            </a:pPr>
            <a:r>
              <a:rPr lang="en-CA" sz="2000" dirty="0">
                <a:cs typeface="Times New Roman" panose="02020603050405020304" pitchFamily="18" charset="0"/>
              </a:rPr>
              <a:t>A 1-2 page summary would certainly not do any harm and likely be appreciated</a:t>
            </a:r>
          </a:p>
          <a:p>
            <a:pPr marL="742950" lvl="1" indent="-285750">
              <a:buClr>
                <a:srgbClr val="00B0F0"/>
              </a:buClr>
              <a:buFont typeface="Wingdings" charset="2"/>
              <a:buChar char="§"/>
            </a:pPr>
            <a:r>
              <a:rPr lang="en-CA" sz="2000" dirty="0">
                <a:cs typeface="Times New Roman" panose="02020603050405020304" pitchFamily="18" charset="0"/>
              </a:rPr>
              <a:t>Detector development </a:t>
            </a:r>
            <a:r>
              <a:rPr lang="en-CA" sz="2000" dirty="0">
                <a:cs typeface="Times New Roman" panose="02020603050405020304" pitchFamily="18" charset="0"/>
                <a:hlinkClick r:id="rId3"/>
              </a:rPr>
              <a:t>writeup</a:t>
            </a:r>
            <a:r>
              <a:rPr lang="en-CA" sz="2000" dirty="0">
                <a:cs typeface="Times New Roman" panose="02020603050405020304" pitchFamily="18" charset="0"/>
              </a:rPr>
              <a:t> in preparation </a:t>
            </a:r>
          </a:p>
          <a:p>
            <a:pPr marL="742950" lvl="1" indent="-285750">
              <a:buClr>
                <a:srgbClr val="00B0F0"/>
              </a:buClr>
              <a:buFont typeface="Wingdings" charset="2"/>
              <a:buChar char="§"/>
            </a:pPr>
            <a:r>
              <a:rPr lang="en-CA" sz="2000" dirty="0">
                <a:cs typeface="Times New Roman" panose="02020603050405020304" pitchFamily="18" charset="0"/>
              </a:rPr>
              <a:t>What is the status for the AMO/Quantum/Precision center?</a:t>
            </a:r>
          </a:p>
        </p:txBody>
      </p:sp>
    </p:spTree>
    <p:extLst>
      <p:ext uri="{BB962C8B-B14F-4D97-AF65-F5344CB8AC3E}">
        <p14:creationId xmlns:p14="http://schemas.microsoft.com/office/powerpoint/2010/main" val="213667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20 Year Vision</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4" y="1641400"/>
            <a:ext cx="10816512" cy="400110"/>
          </a:xfrm>
          <a:prstGeom prst="rect">
            <a:avLst/>
          </a:prstGeom>
          <a:noFill/>
        </p:spPr>
        <p:txBody>
          <a:bodyPr wrap="square" lIns="91440" tIns="45720" rIns="91440" bIns="45720" rtlCol="0" anchor="t">
            <a:spAutoFit/>
          </a:bodyPr>
          <a:lstStyle/>
          <a:p>
            <a:pPr marL="285750" indent="-285750">
              <a:buClr>
                <a:srgbClr val="00B0F0"/>
              </a:buClr>
              <a:buFont typeface="Wingdings" charset="2"/>
              <a:buChar char="§"/>
            </a:pPr>
            <a:r>
              <a:rPr lang="en-CA" sz="2000" dirty="0">
                <a:cs typeface="Times New Roman" panose="02020603050405020304" pitchFamily="18" charset="0"/>
              </a:rPr>
              <a:t>Discovery and Innovation for a Better World</a:t>
            </a:r>
          </a:p>
        </p:txBody>
      </p:sp>
      <p:pic>
        <p:nvPicPr>
          <p:cNvPr id="1025" name="Picture 1" descr="page11image1332235296">
            <a:extLst>
              <a:ext uri="{FF2B5EF4-FFF2-40B4-BE49-F238E27FC236}">
                <a16:creationId xmlns:a16="http://schemas.microsoft.com/office/drawing/2014/main" id="{95BA224B-FE23-A5FB-D4E0-08FE44539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367" y="439387"/>
            <a:ext cx="4845132" cy="62701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12579-E9E7-FED6-E757-1291A6B8F930}"/>
              </a:ext>
            </a:extLst>
          </p:cNvPr>
          <p:cNvPicPr>
            <a:picLocks noChangeAspect="1"/>
          </p:cNvPicPr>
          <p:nvPr/>
        </p:nvPicPr>
        <p:blipFill>
          <a:blip r:embed="rId3"/>
          <a:stretch>
            <a:fillRect/>
          </a:stretch>
        </p:blipFill>
        <p:spPr>
          <a:xfrm>
            <a:off x="1307710" y="2077556"/>
            <a:ext cx="3703677" cy="4714456"/>
          </a:xfrm>
          <a:prstGeom prst="rect">
            <a:avLst/>
          </a:prstGeom>
        </p:spPr>
      </p:pic>
    </p:spTree>
    <p:extLst>
      <p:ext uri="{BB962C8B-B14F-4D97-AF65-F5344CB8AC3E}">
        <p14:creationId xmlns:p14="http://schemas.microsoft.com/office/powerpoint/2010/main" val="59525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Peer Review</a:t>
            </a:r>
          </a:p>
          <a:p>
            <a:endParaRPr lang="en-US" sz="3000" dirty="0"/>
          </a:p>
        </p:txBody>
      </p:sp>
      <p:pic>
        <p:nvPicPr>
          <p:cNvPr id="3" name="Picture 2">
            <a:extLst>
              <a:ext uri="{FF2B5EF4-FFF2-40B4-BE49-F238E27FC236}">
                <a16:creationId xmlns:a16="http://schemas.microsoft.com/office/drawing/2014/main" id="{739FBD1A-26D1-E4FE-FA3E-9DE1CA460FB6}"/>
              </a:ext>
            </a:extLst>
          </p:cNvPr>
          <p:cNvPicPr>
            <a:picLocks noChangeAspect="1"/>
          </p:cNvPicPr>
          <p:nvPr/>
        </p:nvPicPr>
        <p:blipFill>
          <a:blip r:embed="rId2"/>
          <a:stretch>
            <a:fillRect/>
          </a:stretch>
        </p:blipFill>
        <p:spPr>
          <a:xfrm>
            <a:off x="481791" y="661437"/>
            <a:ext cx="10541041" cy="6078633"/>
          </a:xfrm>
          <a:prstGeom prst="rect">
            <a:avLst/>
          </a:prstGeom>
        </p:spPr>
      </p:pic>
    </p:spTree>
    <p:extLst>
      <p:ext uri="{BB962C8B-B14F-4D97-AF65-F5344CB8AC3E}">
        <p14:creationId xmlns:p14="http://schemas.microsoft.com/office/powerpoint/2010/main" val="18780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PRC</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3" y="1641400"/>
            <a:ext cx="10541041" cy="2908489"/>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CA" sz="2000" b="0" i="0" u="none" strike="noStrike" dirty="0">
                <a:solidFill>
                  <a:srgbClr val="000000"/>
                </a:solidFill>
                <a:effectLst/>
              </a:rPr>
              <a:t>Particle Physics, with SciTech, </a:t>
            </a:r>
            <a:r>
              <a:rPr lang="en-CA" sz="2000" b="0" i="0" u="none" strike="noStrike" dirty="0" err="1">
                <a:solidFill>
                  <a:srgbClr val="000000"/>
                </a:solidFill>
                <a:effectLst/>
              </a:rPr>
              <a:t>SciComp</a:t>
            </a:r>
            <a:r>
              <a:rPr lang="en-CA" sz="2000" b="0" i="0" u="none" strike="noStrike" dirty="0">
                <a:solidFill>
                  <a:srgbClr val="000000"/>
                </a:solidFill>
                <a:effectLst/>
              </a:rPr>
              <a:t>, theory talk at Plenary given by Isabel Trigger</a:t>
            </a:r>
          </a:p>
          <a:p>
            <a:pPr marL="742950" lvl="1" indent="-285750">
              <a:spcBef>
                <a:spcPts val="600"/>
              </a:spcBef>
              <a:buClr>
                <a:srgbClr val="00B0F0"/>
              </a:buClr>
              <a:buFont typeface="Wingdings" charset="2"/>
              <a:buChar char="§"/>
            </a:pPr>
            <a:r>
              <a:rPr lang="en-CA" sz="2000" dirty="0">
                <a:solidFill>
                  <a:srgbClr val="000000"/>
                </a:solidFill>
                <a:latin typeface="Arial" panose="020B0604020202020204" pitchFamily="34" charset="0"/>
              </a:rPr>
              <a:t>Will review slides today, deadline for first submission tomorrow</a:t>
            </a:r>
          </a:p>
          <a:p>
            <a:pPr marL="285750" indent="-285750">
              <a:spcBef>
                <a:spcPts val="600"/>
              </a:spcBef>
              <a:buClr>
                <a:srgbClr val="00B0F0"/>
              </a:buClr>
              <a:buFont typeface="Wingdings" charset="2"/>
              <a:buChar char="§"/>
            </a:pPr>
            <a:endParaRPr lang="en-CA" sz="2000" b="0" i="0" u="none" strike="noStrike" dirty="0">
              <a:solidFill>
                <a:srgbClr val="000000"/>
              </a:solidFill>
              <a:effectLst/>
            </a:endParaRPr>
          </a:p>
          <a:p>
            <a:pPr marL="285750" indent="-285750">
              <a:spcBef>
                <a:spcPts val="600"/>
              </a:spcBef>
              <a:buClr>
                <a:srgbClr val="00B0F0"/>
              </a:buClr>
              <a:buFont typeface="Wingdings" charset="2"/>
              <a:buChar char="§"/>
            </a:pPr>
            <a:r>
              <a:rPr lang="en-CA" sz="2000" dirty="0">
                <a:solidFill>
                  <a:srgbClr val="000000"/>
                </a:solidFill>
              </a:rPr>
              <a:t>No information/constraints on Parallel sessions yet</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Arial" panose="020B0604020202020204" pitchFamily="34" charset="0"/>
              </a:rPr>
              <a:t>Ex</a:t>
            </a:r>
            <a:r>
              <a:rPr lang="en-CA" sz="2000" dirty="0">
                <a:solidFill>
                  <a:srgbClr val="000000"/>
                </a:solidFill>
                <a:latin typeface="Arial" panose="020B0604020202020204" pitchFamily="34" charset="0"/>
              </a:rPr>
              <a:t>pect talks from Theory, ATLAS, Hyper-K, ALPHA, TUCAN, TRIUMF@SNOLAB</a:t>
            </a:r>
            <a:endParaRPr lang="en-CA" sz="2000" b="0" i="0" u="none" strike="noStrike" dirty="0">
              <a:solidFill>
                <a:srgbClr val="262626"/>
              </a:solidFill>
              <a:effectLst/>
              <a:latin typeface="Arial" panose="020B0604020202020204" pitchFamily="34" charset="0"/>
            </a:endParaRPr>
          </a:p>
          <a:p>
            <a:pPr>
              <a:spcBef>
                <a:spcPts val="600"/>
              </a:spcBef>
              <a:buClr>
                <a:srgbClr val="00B0F0"/>
              </a:buClr>
            </a:pPr>
            <a:br>
              <a:rPr lang="en-CA" dirty="0"/>
            </a:br>
            <a:br>
              <a:rPr lang="en-US" sz="2000" dirty="0"/>
            </a:br>
            <a:endParaRPr lang="en-CA" sz="2000" dirty="0"/>
          </a:p>
        </p:txBody>
      </p:sp>
    </p:spTree>
    <p:extLst>
      <p:ext uri="{BB962C8B-B14F-4D97-AF65-F5344CB8AC3E}">
        <p14:creationId xmlns:p14="http://schemas.microsoft.com/office/powerpoint/2010/main" val="303532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Round Table</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4308872"/>
          </a:xfrm>
          <a:prstGeom prst="rect">
            <a:avLst/>
          </a:prstGeom>
        </p:spPr>
        <p:txBody>
          <a:bodyPr wrap="square">
            <a:spAutoFit/>
          </a:bodyPr>
          <a:lstStyle/>
          <a:p>
            <a:pPr marL="742950" lvl="1" indent="-285750">
              <a:buClr>
                <a:srgbClr val="00B0F0"/>
              </a:buClr>
              <a:buFont typeface="Wingdings" charset="2"/>
              <a:buChar char="§"/>
            </a:pPr>
            <a:r>
              <a:rPr lang="en-US" dirty="0"/>
              <a:t>ATLAS</a:t>
            </a:r>
          </a:p>
          <a:p>
            <a:pPr marL="742950" lvl="1" indent="-285750">
              <a:buClr>
                <a:srgbClr val="00B0F0"/>
              </a:buClr>
              <a:buFont typeface="Wingdings" charset="2"/>
              <a:buChar char="§"/>
            </a:pPr>
            <a:r>
              <a:rPr lang="en-US" dirty="0"/>
              <a:t>T2K/</a:t>
            </a:r>
            <a:r>
              <a:rPr lang="en-US" dirty="0" err="1"/>
              <a:t>HyperK</a:t>
            </a:r>
            <a:endParaRPr lang="en-US" dirty="0"/>
          </a:p>
          <a:p>
            <a:pPr marL="742950" lvl="1" indent="-285750">
              <a:buClr>
                <a:srgbClr val="00B0F0"/>
              </a:buClr>
              <a:buFont typeface="Wingdings" charset="2"/>
              <a:buChar char="§"/>
            </a:pPr>
            <a:r>
              <a:rPr lang="en-US" dirty="0"/>
              <a:t>TUCAN</a:t>
            </a:r>
          </a:p>
          <a:p>
            <a:pPr marL="742950" lvl="1" indent="-285750">
              <a:buClr>
                <a:srgbClr val="00B0F0"/>
              </a:buClr>
              <a:buFont typeface="Wingdings" charset="2"/>
              <a:buChar char="§"/>
            </a:pPr>
            <a:r>
              <a:rPr lang="en-US" dirty="0"/>
              <a:t>ALPHA </a:t>
            </a:r>
          </a:p>
          <a:p>
            <a:pPr marL="742950" lvl="1" indent="-285750">
              <a:buClr>
                <a:srgbClr val="00B0F0"/>
              </a:buClr>
              <a:buFont typeface="Wingdings" charset="2"/>
              <a:buChar char="§"/>
            </a:pPr>
            <a:r>
              <a:rPr lang="en-US" dirty="0" err="1"/>
              <a:t>SuperCDMS</a:t>
            </a:r>
            <a:endParaRPr lang="en-US" dirty="0"/>
          </a:p>
          <a:p>
            <a:pPr marL="742950" lvl="1" indent="-285750">
              <a:buClr>
                <a:srgbClr val="00B0F0"/>
              </a:buClr>
              <a:buFont typeface="Wingdings" charset="2"/>
              <a:buChar char="§"/>
            </a:pPr>
            <a:r>
              <a:rPr lang="en-US" dirty="0" err="1"/>
              <a:t>DarkLight</a:t>
            </a:r>
            <a:endParaRPr lang="en-US" dirty="0"/>
          </a:p>
          <a:p>
            <a:pPr marL="742950" lvl="1" indent="-285750">
              <a:buClr>
                <a:srgbClr val="00B0F0"/>
              </a:buClr>
              <a:buFont typeface="Wingdings" charset="2"/>
              <a:buChar char="§"/>
            </a:pPr>
            <a:r>
              <a:rPr lang="en-US" dirty="0"/>
              <a:t>PIONEER</a:t>
            </a:r>
          </a:p>
          <a:p>
            <a:pPr marL="742950" lvl="1" indent="-285750">
              <a:buClr>
                <a:srgbClr val="00B0F0"/>
              </a:buClr>
              <a:buFont typeface="Wingdings" charset="2"/>
              <a:buChar char="§"/>
            </a:pPr>
            <a:r>
              <a:rPr lang="en-US" dirty="0"/>
              <a:t>NA62</a:t>
            </a:r>
          </a:p>
          <a:p>
            <a:pPr marL="742950" lvl="1" indent="-285750">
              <a:buClr>
                <a:srgbClr val="00B0F0"/>
              </a:buClr>
              <a:buFont typeface="Wingdings" charset="2"/>
              <a:buChar char="§"/>
            </a:pPr>
            <a:r>
              <a:rPr lang="en-US" dirty="0"/>
              <a:t>n-EXO / PHAAR</a:t>
            </a:r>
          </a:p>
          <a:p>
            <a:pPr marL="742950" lvl="1" indent="-285750">
              <a:buClr>
                <a:srgbClr val="00B0F0"/>
              </a:buClr>
              <a:buFont typeface="Wingdings" charset="2"/>
              <a:buChar char="§"/>
            </a:pPr>
            <a:r>
              <a:rPr lang="en-US" dirty="0"/>
              <a:t>SNO+</a:t>
            </a:r>
          </a:p>
          <a:p>
            <a:pPr marL="742950" lvl="1" indent="-285750">
              <a:buClr>
                <a:srgbClr val="00B0F0"/>
              </a:buClr>
              <a:buFont typeface="Wingdings" charset="2"/>
              <a:buChar char="§"/>
            </a:pPr>
            <a:r>
              <a:rPr lang="en-US" dirty="0"/>
              <a:t>HALO</a:t>
            </a:r>
          </a:p>
          <a:p>
            <a:pPr marL="742950" lvl="1" indent="-285750">
              <a:buClr>
                <a:srgbClr val="00B0F0"/>
              </a:buClr>
              <a:buFont typeface="Wingdings" charset="2"/>
              <a:buChar char="§"/>
            </a:pPr>
            <a:r>
              <a:rPr lang="en-US" dirty="0"/>
              <a:t>g-2</a:t>
            </a:r>
          </a:p>
          <a:p>
            <a:pPr marL="742950" lvl="1" indent="-285750">
              <a:buClr>
                <a:srgbClr val="00B0F0"/>
              </a:buClr>
              <a:buFont typeface="Wingdings" charset="2"/>
              <a:buChar char="§"/>
            </a:pPr>
            <a:r>
              <a:rPr lang="en-US" dirty="0"/>
              <a:t>Belle 2</a:t>
            </a:r>
          </a:p>
          <a:p>
            <a:pPr marL="742950" lvl="1" indent="-285750">
              <a:buClr>
                <a:srgbClr val="00B0F0"/>
              </a:buClr>
              <a:buFont typeface="Wingdings" charset="2"/>
              <a:buChar char="§"/>
            </a:pPr>
            <a:r>
              <a:rPr lang="en-US" dirty="0"/>
              <a:t>Theory</a:t>
            </a:r>
          </a:p>
          <a:p>
            <a:pPr marL="742950" lvl="1" indent="-285750">
              <a:buClr>
                <a:srgbClr val="00B0F0"/>
              </a:buClr>
              <a:buFont typeface="Wingdings" charset="2"/>
              <a:buChar char="§"/>
            </a:pPr>
            <a:endParaRPr lang="en-CA" sz="2200" dirty="0"/>
          </a:p>
        </p:txBody>
      </p:sp>
    </p:spTree>
    <p:extLst>
      <p:ext uri="{BB962C8B-B14F-4D97-AF65-F5344CB8AC3E}">
        <p14:creationId xmlns:p14="http://schemas.microsoft.com/office/powerpoint/2010/main" val="256444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ALPHA BAE Hire</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4" y="1641400"/>
            <a:ext cx="10050880" cy="1754326"/>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CA" sz="2000" dirty="0">
                <a:cs typeface="Times New Roman" panose="02020603050405020304" pitchFamily="18" charset="0"/>
              </a:rPr>
              <a:t>Missed out on top candidate </a:t>
            </a:r>
          </a:p>
          <a:p>
            <a:pPr marL="285750" indent="-285750">
              <a:spcBef>
                <a:spcPts val="600"/>
              </a:spcBef>
              <a:buClr>
                <a:srgbClr val="00B0F0"/>
              </a:buClr>
              <a:buFont typeface="Wingdings" charset="2"/>
              <a:buChar char="§"/>
            </a:pPr>
            <a:r>
              <a:rPr lang="en-CA" sz="2000" dirty="0">
                <a:cs typeface="Times New Roman" panose="02020603050405020304" pitchFamily="18" charset="0"/>
              </a:rPr>
              <a:t>A ”dual career opportunity” was offered in the end agreed on by the director</a:t>
            </a:r>
          </a:p>
          <a:p>
            <a:pPr marL="285750" indent="-285750">
              <a:spcBef>
                <a:spcPts val="600"/>
              </a:spcBef>
              <a:buClr>
                <a:srgbClr val="00B0F0"/>
              </a:buClr>
              <a:buFont typeface="Wingdings" charset="2"/>
              <a:buChar char="§"/>
            </a:pPr>
            <a:r>
              <a:rPr lang="en-CA" dirty="0"/>
              <a:t>Waiting for green light by the director to make offer to next candidate</a:t>
            </a:r>
            <a:br>
              <a:rPr lang="en-CA" dirty="0"/>
            </a:br>
            <a:br>
              <a:rPr lang="en-US" sz="2000" dirty="0"/>
            </a:br>
            <a:endParaRPr lang="en-CA" sz="2000" dirty="0"/>
          </a:p>
        </p:txBody>
      </p:sp>
    </p:spTree>
    <p:extLst>
      <p:ext uri="{BB962C8B-B14F-4D97-AF65-F5344CB8AC3E}">
        <p14:creationId xmlns:p14="http://schemas.microsoft.com/office/powerpoint/2010/main" val="208151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Remote Work</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3" y="1641400"/>
            <a:ext cx="10541041" cy="3016210"/>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From Ian D.</a:t>
            </a:r>
          </a:p>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I would like to remind you that we would like to receive all </a:t>
            </a:r>
            <a:r>
              <a:rPr lang="en-CA" sz="2000" b="0" i="0" u="none" strike="noStrike" dirty="0">
                <a:solidFill>
                  <a:srgbClr val="070706"/>
                </a:solidFill>
                <a:effectLst/>
                <a:latin typeface="Arial" panose="020B0604020202020204" pitchFamily="34" charset="0"/>
              </a:rPr>
              <a:t>Remote</a:t>
            </a:r>
            <a:r>
              <a:rPr lang="en-CA" sz="2000" b="0" i="0" u="none" strike="noStrike" dirty="0">
                <a:solidFill>
                  <a:srgbClr val="262626"/>
                </a:solidFill>
                <a:effectLst/>
                <a:latin typeface="Arial" panose="020B0604020202020204" pitchFamily="34" charset="0"/>
              </a:rPr>
              <a:t> </a:t>
            </a:r>
            <a:r>
              <a:rPr lang="en-CA" sz="2000" b="0" i="0" u="none" strike="noStrike" dirty="0">
                <a:solidFill>
                  <a:srgbClr val="070706"/>
                </a:solidFill>
                <a:effectLst/>
                <a:latin typeface="Arial" panose="020B0604020202020204" pitchFamily="34" charset="0"/>
              </a:rPr>
              <a:t>Work</a:t>
            </a:r>
            <a:r>
              <a:rPr lang="en-CA" sz="2000" b="0" i="0" u="none" strike="noStrike" dirty="0">
                <a:solidFill>
                  <a:srgbClr val="262626"/>
                </a:solidFill>
                <a:effectLst/>
                <a:latin typeface="Arial" panose="020B0604020202020204" pitchFamily="34" charset="0"/>
              </a:rPr>
              <a:t> agreements by the end of today (October 12, 2022).  Please ensure that your </a:t>
            </a:r>
            <a:r>
              <a:rPr lang="en-CA" sz="2000" b="0" i="0" u="none" strike="noStrike" dirty="0">
                <a:solidFill>
                  <a:srgbClr val="070706"/>
                </a:solidFill>
                <a:effectLst/>
                <a:latin typeface="Arial" panose="020B0604020202020204" pitchFamily="34" charset="0"/>
              </a:rPr>
              <a:t>Remote</a:t>
            </a:r>
            <a:r>
              <a:rPr lang="en-CA" sz="2000" b="0" i="0" u="none" strike="noStrike" dirty="0">
                <a:solidFill>
                  <a:srgbClr val="262626"/>
                </a:solidFill>
                <a:effectLst/>
                <a:latin typeface="Arial" panose="020B0604020202020204" pitchFamily="34" charset="0"/>
              </a:rPr>
              <a:t> </a:t>
            </a:r>
            <a:r>
              <a:rPr lang="en-CA" sz="2000" b="0" i="0" u="none" strike="noStrike" dirty="0">
                <a:solidFill>
                  <a:srgbClr val="070706"/>
                </a:solidFill>
                <a:effectLst/>
                <a:latin typeface="Arial" panose="020B0604020202020204" pitchFamily="34" charset="0"/>
              </a:rPr>
              <a:t>Work</a:t>
            </a:r>
            <a:r>
              <a:rPr lang="en-CA" sz="2000" b="0" i="0" u="none" strike="noStrike" dirty="0">
                <a:solidFill>
                  <a:srgbClr val="262626"/>
                </a:solidFill>
                <a:effectLst/>
                <a:latin typeface="Arial" panose="020B0604020202020204" pitchFamily="34" charset="0"/>
              </a:rPr>
              <a:t> Agreement has been reviewed, approved and signed by your manager and your Leadership Team (Divisional Director) representative.  They will then submit the completed and signed PDF to </a:t>
            </a:r>
            <a:r>
              <a:rPr lang="en-CA" sz="2000" b="0" i="0" u="sng" dirty="0">
                <a:solidFill>
                  <a:srgbClr val="0078D4"/>
                </a:solidFill>
                <a:effectLst/>
                <a:latin typeface="Arial" panose="020B0604020202020204" pitchFamily="34" charset="0"/>
                <a:hlinkClick r:id="rId2" tooltip="mailto:humanresouces@triumf.ca"/>
              </a:rPr>
              <a:t>humanresouces@triumf.ca</a:t>
            </a:r>
            <a:r>
              <a:rPr lang="en-CA" sz="2000" b="0" i="0" u="none" strike="noStrike" dirty="0">
                <a:solidFill>
                  <a:srgbClr val="262626"/>
                </a:solidFill>
                <a:effectLst/>
                <a:latin typeface="Arial" panose="020B0604020202020204" pitchFamily="34" charset="0"/>
              </a:rPr>
              <a:t> with Subject: </a:t>
            </a:r>
            <a:r>
              <a:rPr lang="en-CA" sz="2000" b="0" i="0" u="none" strike="noStrike" dirty="0">
                <a:solidFill>
                  <a:srgbClr val="070706"/>
                </a:solidFill>
                <a:effectLst/>
                <a:latin typeface="Arial" panose="020B0604020202020204" pitchFamily="34" charset="0"/>
              </a:rPr>
              <a:t>Remote</a:t>
            </a:r>
            <a:r>
              <a:rPr lang="en-CA" sz="2000" b="0" i="0" u="none" strike="noStrike" dirty="0">
                <a:solidFill>
                  <a:srgbClr val="262626"/>
                </a:solidFill>
                <a:effectLst/>
                <a:latin typeface="Arial" panose="020B0604020202020204" pitchFamily="34" charset="0"/>
              </a:rPr>
              <a:t> </a:t>
            </a:r>
            <a:r>
              <a:rPr lang="en-CA" sz="2000" b="0" i="0" u="none" strike="noStrike" dirty="0" err="1">
                <a:solidFill>
                  <a:srgbClr val="070706"/>
                </a:solidFill>
                <a:effectLst/>
                <a:latin typeface="Arial" panose="020B0604020202020204" pitchFamily="34" charset="0"/>
              </a:rPr>
              <a:t>Work</a:t>
            </a:r>
            <a:r>
              <a:rPr lang="en-CA" sz="2000" b="0" i="0" u="none" strike="noStrike" dirty="0" err="1">
                <a:solidFill>
                  <a:srgbClr val="262626"/>
                </a:solidFill>
                <a:effectLst/>
                <a:latin typeface="Arial" panose="020B0604020202020204" pitchFamily="34" charset="0"/>
              </a:rPr>
              <a:t>Agreement</a:t>
            </a:r>
            <a:r>
              <a:rPr lang="en-CA" sz="2000" b="0" i="0" u="none" strike="noStrike" dirty="0">
                <a:solidFill>
                  <a:srgbClr val="262626"/>
                </a:solidFill>
                <a:effectLst/>
                <a:latin typeface="Arial" panose="020B0604020202020204" pitchFamily="34" charset="0"/>
              </a:rPr>
              <a:t> - Employee Name</a:t>
            </a:r>
          </a:p>
          <a:p>
            <a:pPr>
              <a:spcBef>
                <a:spcPts val="600"/>
              </a:spcBef>
              <a:buClr>
                <a:srgbClr val="00B0F0"/>
              </a:buClr>
            </a:pPr>
            <a:br>
              <a:rPr lang="en-CA" dirty="0"/>
            </a:br>
            <a:br>
              <a:rPr lang="en-US" sz="2000" dirty="0"/>
            </a:br>
            <a:endParaRPr lang="en-CA" sz="2000" dirty="0"/>
          </a:p>
        </p:txBody>
      </p:sp>
    </p:spTree>
    <p:extLst>
      <p:ext uri="{BB962C8B-B14F-4D97-AF65-F5344CB8AC3E}">
        <p14:creationId xmlns:p14="http://schemas.microsoft.com/office/powerpoint/2010/main" val="355861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NRC Budget</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3" y="1641400"/>
            <a:ext cx="10541041" cy="4447371"/>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Due tomorrow</a:t>
            </a:r>
          </a:p>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For Particle Physics, included relocation costs for expected new postdocs</a:t>
            </a:r>
          </a:p>
          <a:p>
            <a:pPr marL="285750"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7 in total, 4K each </a:t>
            </a:r>
          </a:p>
          <a:p>
            <a:pPr marL="742950" lvl="1"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Hyper-K *2</a:t>
            </a:r>
          </a:p>
          <a:p>
            <a:pPr marL="742950" lvl="1"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UCN</a:t>
            </a:r>
          </a:p>
          <a:p>
            <a:pPr marL="742950" lvl="1" indent="-285750">
              <a:spcBef>
                <a:spcPts val="600"/>
              </a:spcBef>
              <a:buClr>
                <a:srgbClr val="00B0F0"/>
              </a:buClr>
              <a:buFont typeface="Wingdings" charset="2"/>
              <a:buChar char="§"/>
            </a:pPr>
            <a:r>
              <a:rPr lang="en-CA" sz="2000" b="0" i="0" u="none" strike="noStrike" dirty="0" err="1">
                <a:solidFill>
                  <a:srgbClr val="262626"/>
                </a:solidFill>
                <a:effectLst/>
                <a:latin typeface="Arial" panose="020B0604020202020204" pitchFamily="34" charset="0"/>
              </a:rPr>
              <a:t>DarkLight</a:t>
            </a:r>
            <a:endParaRPr lang="en-CA" sz="2000" b="0" i="0" u="none" strike="noStrike" dirty="0">
              <a:solidFill>
                <a:srgbClr val="262626"/>
              </a:solidFill>
              <a:effectLst/>
              <a:latin typeface="Arial" panose="020B0604020202020204" pitchFamily="34" charset="0"/>
            </a:endParaRPr>
          </a:p>
          <a:p>
            <a:pPr marL="742950" lvl="1"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PIONEER</a:t>
            </a:r>
          </a:p>
          <a:p>
            <a:pPr marL="742950" lvl="1"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NA62</a:t>
            </a:r>
          </a:p>
          <a:p>
            <a:pPr marL="742950" lvl="1" indent="-285750">
              <a:spcBef>
                <a:spcPts val="600"/>
              </a:spcBef>
              <a:buClr>
                <a:srgbClr val="00B0F0"/>
              </a:buClr>
              <a:buFont typeface="Wingdings" charset="2"/>
              <a:buChar char="§"/>
            </a:pPr>
            <a:r>
              <a:rPr lang="en-CA" sz="2000" dirty="0" err="1">
                <a:solidFill>
                  <a:srgbClr val="262626"/>
                </a:solidFill>
                <a:latin typeface="Arial" panose="020B0604020202020204" pitchFamily="34" charset="0"/>
              </a:rPr>
              <a:t>SuperCDMS</a:t>
            </a:r>
            <a:endParaRPr lang="en-CA" sz="2000" b="0" i="0" u="none" strike="noStrike" dirty="0">
              <a:solidFill>
                <a:srgbClr val="262626"/>
              </a:solidFill>
              <a:effectLst/>
              <a:latin typeface="Arial" panose="020B0604020202020204" pitchFamily="34" charset="0"/>
            </a:endParaRPr>
          </a:p>
          <a:p>
            <a:pPr>
              <a:spcBef>
                <a:spcPts val="600"/>
              </a:spcBef>
              <a:buClr>
                <a:srgbClr val="00B0F0"/>
              </a:buClr>
            </a:pPr>
            <a:br>
              <a:rPr lang="en-CA" dirty="0"/>
            </a:br>
            <a:br>
              <a:rPr lang="en-US" sz="2000" dirty="0"/>
            </a:br>
            <a:endParaRPr lang="en-CA" sz="2000" dirty="0"/>
          </a:p>
        </p:txBody>
      </p:sp>
    </p:spTree>
    <p:extLst>
      <p:ext uri="{BB962C8B-B14F-4D97-AF65-F5344CB8AC3E}">
        <p14:creationId xmlns:p14="http://schemas.microsoft.com/office/powerpoint/2010/main" val="261008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ACOT and IPR</a:t>
            </a:r>
          </a:p>
          <a:p>
            <a:endParaRPr lang="en-US" sz="3000" dirty="0"/>
          </a:p>
        </p:txBody>
      </p:sp>
      <p:pic>
        <p:nvPicPr>
          <p:cNvPr id="3" name="Picture 2" descr="Graphical user interface, text, application, email&#10;&#10;Description automatically generated">
            <a:extLst>
              <a:ext uri="{FF2B5EF4-FFF2-40B4-BE49-F238E27FC236}">
                <a16:creationId xmlns:a16="http://schemas.microsoft.com/office/drawing/2014/main" id="{D9782216-5C07-09F5-B54D-C8DFFBF43560}"/>
              </a:ext>
            </a:extLst>
          </p:cNvPr>
          <p:cNvPicPr>
            <a:picLocks noChangeAspect="1"/>
          </p:cNvPicPr>
          <p:nvPr/>
        </p:nvPicPr>
        <p:blipFill rotWithShape="1">
          <a:blip r:embed="rId2"/>
          <a:srcRect l="1066" t="19936" r="22986" b="58732"/>
          <a:stretch/>
        </p:blipFill>
        <p:spPr>
          <a:xfrm>
            <a:off x="1169167" y="1605354"/>
            <a:ext cx="8102781" cy="1276350"/>
          </a:xfrm>
          <a:prstGeom prst="rect">
            <a:avLst/>
          </a:prstGeom>
        </p:spPr>
      </p:pic>
      <p:pic>
        <p:nvPicPr>
          <p:cNvPr id="5" name="Picture 4" descr="Table&#10;&#10;Description automatically generated">
            <a:extLst>
              <a:ext uri="{FF2B5EF4-FFF2-40B4-BE49-F238E27FC236}">
                <a16:creationId xmlns:a16="http://schemas.microsoft.com/office/drawing/2014/main" id="{8D063F07-51CA-F541-CDBA-7AA124119EE8}"/>
              </a:ext>
            </a:extLst>
          </p:cNvPr>
          <p:cNvPicPr>
            <a:picLocks noChangeAspect="1"/>
          </p:cNvPicPr>
          <p:nvPr/>
        </p:nvPicPr>
        <p:blipFill rotWithShape="1">
          <a:blip r:embed="rId3"/>
          <a:srcRect l="5170" t="21213" r="12811" b="7346"/>
          <a:stretch/>
        </p:blipFill>
        <p:spPr>
          <a:xfrm>
            <a:off x="2078571" y="2919804"/>
            <a:ext cx="7760466" cy="3790950"/>
          </a:xfrm>
          <a:prstGeom prst="rect">
            <a:avLst/>
          </a:prstGeom>
        </p:spPr>
      </p:pic>
    </p:spTree>
    <p:extLst>
      <p:ext uri="{BB962C8B-B14F-4D97-AF65-F5344CB8AC3E}">
        <p14:creationId xmlns:p14="http://schemas.microsoft.com/office/powerpoint/2010/main" val="314826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ACOT</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3" y="1641400"/>
            <a:ext cx="10541041" cy="4447371"/>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Posters</a:t>
            </a:r>
          </a:p>
          <a:p>
            <a:pPr marL="285750"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ACOT posters will be the practice for the Peer Review</a:t>
            </a:r>
            <a:endParaRPr lang="en-CA" sz="2000" b="0" i="0" u="none" strike="noStrike" dirty="0">
              <a:solidFill>
                <a:srgbClr val="262626"/>
              </a:solidFill>
              <a:effectLst/>
              <a:latin typeface="Arial" panose="020B0604020202020204" pitchFamily="34" charset="0"/>
            </a:endParaRPr>
          </a:p>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Thank you for all the suggestions for presenters</a:t>
            </a:r>
          </a:p>
          <a:p>
            <a:pPr marL="285750"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Tiger team made the final selection</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rPr>
              <a:t>Callum McCracken</a:t>
            </a:r>
            <a:r>
              <a:rPr lang="en-CA" sz="2000" b="0" i="0" u="none" strike="noStrike" dirty="0">
                <a:solidFill>
                  <a:srgbClr val="262626"/>
                </a:solidFill>
                <a:effectLst/>
                <a:latin typeface="Arial" panose="020B0604020202020204" pitchFamily="34" charset="0"/>
              </a:rPr>
              <a:t> (ATLAS)</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rPr>
              <a:t>Nick </a:t>
            </a:r>
            <a:r>
              <a:rPr lang="en-CA" sz="2000" b="0" i="0" u="none" strike="noStrike" dirty="0" err="1">
                <a:solidFill>
                  <a:srgbClr val="000000"/>
                </a:solidFill>
                <a:effectLst/>
                <a:latin typeface="Calibri" panose="020F0502020204030204" pitchFamily="34" charset="0"/>
              </a:rPr>
              <a:t>Prouse</a:t>
            </a:r>
            <a:r>
              <a:rPr lang="en-CA" sz="2000" b="0" i="0" u="none" strike="noStrike" dirty="0">
                <a:solidFill>
                  <a:srgbClr val="000000"/>
                </a:solidFill>
                <a:effectLst/>
                <a:latin typeface="Calibri" panose="020F0502020204030204" pitchFamily="34" charset="0"/>
              </a:rPr>
              <a:t> (Hyper-K)</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rPr>
              <a:t>Wolfgang Schreyer</a:t>
            </a:r>
            <a:r>
              <a:rPr lang="en-CA" sz="2000" dirty="0">
                <a:solidFill>
                  <a:srgbClr val="000000"/>
                </a:solidFill>
                <a:latin typeface="Calibri" panose="020F0502020204030204" pitchFamily="34" charset="0"/>
              </a:rPr>
              <a:t> (UCN)</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rPr>
              <a:t>Eleanor </a:t>
            </a:r>
            <a:r>
              <a:rPr lang="en-CA" sz="2000" b="0" i="0" u="none" strike="noStrike" dirty="0" err="1">
                <a:solidFill>
                  <a:srgbClr val="000000"/>
                </a:solidFill>
                <a:effectLst/>
                <a:latin typeface="Calibri" panose="020F0502020204030204" pitchFamily="34" charset="0"/>
              </a:rPr>
              <a:t>Fascione</a:t>
            </a:r>
            <a:r>
              <a:rPr lang="en-CA" sz="2000" b="0" i="0" u="none" strike="noStrike" dirty="0">
                <a:solidFill>
                  <a:srgbClr val="000000"/>
                </a:solidFill>
                <a:effectLst/>
                <a:latin typeface="Calibri" panose="020F0502020204030204" pitchFamily="34" charset="0"/>
              </a:rPr>
              <a:t> (</a:t>
            </a:r>
            <a:r>
              <a:rPr lang="en-CA" sz="2000" b="0" i="0" u="none" strike="noStrike" dirty="0" err="1">
                <a:solidFill>
                  <a:srgbClr val="000000"/>
                </a:solidFill>
                <a:effectLst/>
                <a:latin typeface="Calibri" panose="020F0502020204030204" pitchFamily="34" charset="0"/>
              </a:rPr>
              <a:t>SuperCDMS</a:t>
            </a:r>
            <a:r>
              <a:rPr lang="en-CA" sz="2000" b="0" i="0" u="none" strike="noStrike" dirty="0">
                <a:solidFill>
                  <a:srgbClr val="000000"/>
                </a:solidFill>
                <a:effectLst/>
                <a:latin typeface="Calibri" panose="020F0502020204030204" pitchFamily="34" charset="0"/>
              </a:rPr>
              <a:t>)</a:t>
            </a:r>
            <a:endParaRPr lang="en-CA" sz="2000" b="0" i="0" u="none" strike="noStrike" dirty="0">
              <a:solidFill>
                <a:srgbClr val="262626"/>
              </a:solidFill>
              <a:effectLst/>
              <a:latin typeface="Arial" panose="020B0604020202020204" pitchFamily="34" charset="0"/>
            </a:endParaRPr>
          </a:p>
          <a:p>
            <a:pPr marL="285750" indent="-285750">
              <a:spcBef>
                <a:spcPts val="600"/>
              </a:spcBef>
              <a:buClr>
                <a:srgbClr val="00B0F0"/>
              </a:buClr>
              <a:buFont typeface="Wingdings" charset="2"/>
              <a:buChar char="§"/>
            </a:pPr>
            <a:endParaRPr lang="en-CA" sz="2000" b="0" i="0" u="none" strike="noStrike" dirty="0">
              <a:solidFill>
                <a:srgbClr val="262626"/>
              </a:solidFill>
              <a:effectLst/>
              <a:latin typeface="Arial" panose="020B0604020202020204" pitchFamily="34" charset="0"/>
            </a:endParaRPr>
          </a:p>
          <a:p>
            <a:pPr>
              <a:spcBef>
                <a:spcPts val="600"/>
              </a:spcBef>
              <a:buClr>
                <a:srgbClr val="00B0F0"/>
              </a:buClr>
            </a:pPr>
            <a:br>
              <a:rPr lang="en-CA" dirty="0"/>
            </a:br>
            <a:br>
              <a:rPr lang="en-US" sz="2000" dirty="0"/>
            </a:br>
            <a:endParaRPr lang="en-CA" sz="2000" dirty="0"/>
          </a:p>
        </p:txBody>
      </p:sp>
    </p:spTree>
    <p:extLst>
      <p:ext uri="{BB962C8B-B14F-4D97-AF65-F5344CB8AC3E}">
        <p14:creationId xmlns:p14="http://schemas.microsoft.com/office/powerpoint/2010/main" val="522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ACOT</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3" y="1641400"/>
            <a:ext cx="10541041" cy="6370975"/>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Hybrid format</a:t>
            </a:r>
          </a:p>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Parallel Session: </a:t>
            </a:r>
            <a:r>
              <a:rPr lang="en-CA" sz="2000" dirty="0">
                <a:solidFill>
                  <a:srgbClr val="262626"/>
                </a:solidFill>
                <a:latin typeface="Arial" panose="020B0604020202020204" pitchFamily="34" charset="0"/>
              </a:rPr>
              <a:t>Joint PP/SciTech/</a:t>
            </a:r>
            <a:r>
              <a:rPr lang="en-CA" sz="2000" dirty="0" err="1">
                <a:solidFill>
                  <a:srgbClr val="262626"/>
                </a:solidFill>
                <a:latin typeface="Arial" panose="020B0604020202020204" pitchFamily="34" charset="0"/>
              </a:rPr>
              <a:t>SciComp</a:t>
            </a:r>
            <a:r>
              <a:rPr lang="en-CA" sz="2000" dirty="0">
                <a:solidFill>
                  <a:srgbClr val="262626"/>
                </a:solidFill>
                <a:latin typeface="Arial" panose="020B0604020202020204" pitchFamily="34" charset="0"/>
              </a:rPr>
              <a:t> session Tuesday Oct 25</a:t>
            </a:r>
            <a:r>
              <a:rPr lang="en-CA" sz="2000" baseline="30000" dirty="0">
                <a:solidFill>
                  <a:srgbClr val="262626"/>
                </a:solidFill>
                <a:latin typeface="Arial" panose="020B0604020202020204" pitchFamily="34" charset="0"/>
              </a:rPr>
              <a:t>th</a:t>
            </a:r>
            <a:r>
              <a:rPr lang="en-CA" sz="2000" dirty="0">
                <a:solidFill>
                  <a:srgbClr val="262626"/>
                </a:solidFill>
                <a:latin typeface="Arial" panose="020B0604020202020204" pitchFamily="34" charset="0"/>
              </a:rPr>
              <a:t> 9:00-11:00</a:t>
            </a:r>
          </a:p>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YKK will attend in person</a:t>
            </a:r>
            <a:endParaRPr lang="en-CA" sz="2000" dirty="0">
              <a:solidFill>
                <a:srgbClr val="262626"/>
              </a:solidFill>
              <a:latin typeface="Arial" panose="020B0604020202020204" pitchFamily="34" charset="0"/>
            </a:endParaRPr>
          </a:p>
          <a:p>
            <a:pPr marL="285750" indent="-285750">
              <a:spcBef>
                <a:spcPts val="600"/>
              </a:spcBef>
              <a:buClr>
                <a:srgbClr val="00B0F0"/>
              </a:buClr>
              <a:buFont typeface="Wingdings" charset="2"/>
              <a:buChar char="§"/>
            </a:pPr>
            <a:endParaRPr lang="en-CA" sz="2000" dirty="0">
              <a:solidFill>
                <a:srgbClr val="262626"/>
              </a:solidFill>
              <a:latin typeface="Arial" panose="020B0604020202020204" pitchFamily="34" charset="0"/>
            </a:endParaRPr>
          </a:p>
          <a:p>
            <a:pPr marL="285750"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Propose to have “practice talk” next Thursday October 20</a:t>
            </a:r>
            <a:r>
              <a:rPr lang="en-CA" sz="2000" baseline="30000" dirty="0">
                <a:solidFill>
                  <a:srgbClr val="262626"/>
                </a:solidFill>
                <a:latin typeface="Arial" panose="020B0604020202020204" pitchFamily="34" charset="0"/>
              </a:rPr>
              <a:t>th</a:t>
            </a:r>
            <a:r>
              <a:rPr lang="en-CA" sz="2000" dirty="0">
                <a:solidFill>
                  <a:srgbClr val="262626"/>
                </a:solidFill>
                <a:latin typeface="Arial" panose="020B0604020202020204" pitchFamily="34" charset="0"/>
              </a:rPr>
              <a:t> 12:30</a:t>
            </a:r>
          </a:p>
          <a:p>
            <a:pPr marL="285750" indent="-285750">
              <a:spcBef>
                <a:spcPts val="600"/>
              </a:spcBef>
              <a:buClr>
                <a:srgbClr val="00B0F0"/>
              </a:buClr>
              <a:buFont typeface="Wingdings" charset="2"/>
              <a:buChar char="§"/>
            </a:pPr>
            <a:endParaRPr lang="en-CA" sz="2000" dirty="0">
              <a:solidFill>
                <a:srgbClr val="262626"/>
              </a:solidFill>
              <a:latin typeface="Arial" panose="020B0604020202020204" pitchFamily="34" charset="0"/>
            </a:endParaRPr>
          </a:p>
          <a:p>
            <a:pPr marL="285750"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Introductory talk – OSC</a:t>
            </a:r>
          </a:p>
          <a:p>
            <a:pPr marL="742950" lvl="1"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Will circulate draft end of weekend</a:t>
            </a:r>
          </a:p>
          <a:p>
            <a:pPr marL="742950" lvl="1"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Need input from SciTech and </a:t>
            </a:r>
            <a:r>
              <a:rPr lang="en-CA" sz="2000" dirty="0" err="1">
                <a:solidFill>
                  <a:srgbClr val="262626"/>
                </a:solidFill>
                <a:latin typeface="Arial" panose="020B0604020202020204" pitchFamily="34" charset="0"/>
              </a:rPr>
              <a:t>SciComp</a:t>
            </a:r>
            <a:endParaRPr lang="en-CA" sz="2000" dirty="0">
              <a:solidFill>
                <a:srgbClr val="262626"/>
              </a:solidFill>
              <a:latin typeface="Arial" panose="020B0604020202020204" pitchFamily="34" charset="0"/>
            </a:endParaRPr>
          </a:p>
          <a:p>
            <a:pPr marL="285750" indent="-285750">
              <a:spcBef>
                <a:spcPts val="600"/>
              </a:spcBef>
              <a:buClr>
                <a:srgbClr val="00B0F0"/>
              </a:buClr>
              <a:buFont typeface="Wingdings" charset="2"/>
              <a:buChar char="§"/>
            </a:pPr>
            <a:r>
              <a:rPr lang="en-CA" sz="2000" b="0" i="0" u="none" strike="noStrike" dirty="0">
                <a:solidFill>
                  <a:srgbClr val="262626"/>
                </a:solidFill>
                <a:effectLst/>
                <a:latin typeface="Arial" panose="020B0604020202020204" pitchFamily="34" charset="0"/>
              </a:rPr>
              <a:t>Research Highlights - Kate </a:t>
            </a:r>
            <a:r>
              <a:rPr lang="en-CA" sz="2000" b="0" i="0" u="none" strike="noStrike" dirty="0" err="1">
                <a:solidFill>
                  <a:srgbClr val="262626"/>
                </a:solidFill>
                <a:effectLst/>
                <a:latin typeface="Arial" panose="020B0604020202020204" pitchFamily="34" charset="0"/>
              </a:rPr>
              <a:t>Pachal</a:t>
            </a:r>
            <a:r>
              <a:rPr lang="en-CA" sz="2000" b="0" i="0" u="none" strike="noStrike" dirty="0">
                <a:solidFill>
                  <a:srgbClr val="262626"/>
                </a:solidFill>
                <a:effectLst/>
                <a:latin typeface="Arial" panose="020B0604020202020204" pitchFamily="34" charset="0"/>
              </a:rPr>
              <a:t> </a:t>
            </a:r>
          </a:p>
          <a:p>
            <a:pPr marL="742950" lvl="1"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Include HQP highlights (as in previous talks)</a:t>
            </a:r>
            <a:endParaRPr lang="en-CA" sz="2000" b="0" i="0" u="none" strike="noStrike" dirty="0">
              <a:solidFill>
                <a:srgbClr val="262626"/>
              </a:solidFill>
              <a:effectLst/>
              <a:latin typeface="Arial" panose="020B0604020202020204" pitchFamily="34" charset="0"/>
            </a:endParaRPr>
          </a:p>
          <a:p>
            <a:pPr marL="285750" indent="-285750">
              <a:spcBef>
                <a:spcPts val="600"/>
              </a:spcBef>
              <a:buClr>
                <a:srgbClr val="00B0F0"/>
              </a:buClr>
              <a:buFont typeface="Wingdings" charset="2"/>
              <a:buChar char="§"/>
            </a:pPr>
            <a:r>
              <a:rPr lang="en-CA" sz="2000" dirty="0">
                <a:solidFill>
                  <a:srgbClr val="262626"/>
                </a:solidFill>
                <a:latin typeface="Arial" panose="020B0604020202020204" pitchFamily="34" charset="0"/>
              </a:rPr>
              <a:t>Discussion - All</a:t>
            </a:r>
            <a:endParaRPr lang="en-CA" sz="2000" b="0" i="0" u="none" strike="noStrike" dirty="0">
              <a:solidFill>
                <a:srgbClr val="262626"/>
              </a:solidFill>
              <a:effectLst/>
              <a:latin typeface="Arial" panose="020B0604020202020204" pitchFamily="34" charset="0"/>
            </a:endParaRPr>
          </a:p>
          <a:p>
            <a:pPr marL="285750" indent="-285750">
              <a:spcBef>
                <a:spcPts val="600"/>
              </a:spcBef>
              <a:buClr>
                <a:srgbClr val="00B0F0"/>
              </a:buClr>
              <a:buFont typeface="Wingdings" charset="2"/>
              <a:buChar char="§"/>
            </a:pPr>
            <a:endParaRPr lang="en-CA" sz="2000" b="0" i="0" u="none" strike="noStrike" dirty="0">
              <a:solidFill>
                <a:srgbClr val="262626"/>
              </a:solidFill>
              <a:effectLst/>
              <a:latin typeface="Arial" panose="020B0604020202020204" pitchFamily="34" charset="0"/>
            </a:endParaRPr>
          </a:p>
          <a:p>
            <a:pPr marL="285750" indent="-285750">
              <a:spcBef>
                <a:spcPts val="600"/>
              </a:spcBef>
              <a:buClr>
                <a:srgbClr val="00B0F0"/>
              </a:buClr>
              <a:buFont typeface="Wingdings" charset="2"/>
              <a:buChar char="§"/>
            </a:pPr>
            <a:endParaRPr lang="en-CA" sz="2000" b="0" i="0" u="none" strike="noStrike" dirty="0">
              <a:solidFill>
                <a:srgbClr val="262626"/>
              </a:solidFill>
              <a:effectLst/>
              <a:latin typeface="Arial" panose="020B0604020202020204" pitchFamily="34" charset="0"/>
            </a:endParaRPr>
          </a:p>
          <a:p>
            <a:pPr>
              <a:spcBef>
                <a:spcPts val="600"/>
              </a:spcBef>
              <a:buClr>
                <a:srgbClr val="00B0F0"/>
              </a:buClr>
            </a:pPr>
            <a:br>
              <a:rPr lang="en-CA" dirty="0"/>
            </a:br>
            <a:br>
              <a:rPr lang="en-US" sz="2000" dirty="0"/>
            </a:br>
            <a:endParaRPr lang="en-CA" sz="2000" dirty="0"/>
          </a:p>
        </p:txBody>
      </p:sp>
    </p:spTree>
    <p:extLst>
      <p:ext uri="{BB962C8B-B14F-4D97-AF65-F5344CB8AC3E}">
        <p14:creationId xmlns:p14="http://schemas.microsoft.com/office/powerpoint/2010/main" val="385044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Questions to address </a:t>
            </a:r>
          </a:p>
          <a:p>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687743" y="1641400"/>
            <a:ext cx="10541041" cy="4601260"/>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r>
              <a:rPr lang="en-US" sz="2000" b="0" i="0" u="none" strike="noStrike" dirty="0">
                <a:solidFill>
                  <a:srgbClr val="000000"/>
                </a:solidFill>
                <a:effectLst/>
              </a:rPr>
              <a:t>The past ACOT recommendation for PP/SciTech/</a:t>
            </a:r>
            <a:r>
              <a:rPr lang="en-US" sz="2000" b="0" i="0" u="none" strike="noStrike" dirty="0" err="1">
                <a:solidFill>
                  <a:srgbClr val="000000"/>
                </a:solidFill>
                <a:effectLst/>
              </a:rPr>
              <a:t>SciComp</a:t>
            </a:r>
            <a:r>
              <a:rPr lang="en-US" sz="2000" b="0" i="0" u="none" strike="noStrike" dirty="0">
                <a:solidFill>
                  <a:srgbClr val="000000"/>
                </a:solidFill>
                <a:effectLst/>
              </a:rPr>
              <a:t> was</a:t>
            </a:r>
            <a:endParaRPr lang="en-US" sz="2000" dirty="0">
              <a:solidFill>
                <a:srgbClr val="000000"/>
              </a:solidFill>
            </a:endParaRPr>
          </a:p>
          <a:p>
            <a:pPr marL="285750" indent="-285750">
              <a:spcBef>
                <a:spcPts val="600"/>
              </a:spcBef>
              <a:buClr>
                <a:srgbClr val="00B0F0"/>
              </a:buClr>
              <a:buFont typeface="Wingdings" charset="2"/>
              <a:buChar char="§"/>
            </a:pPr>
            <a:r>
              <a:rPr lang="en-US" sz="2000" b="0" i="0" u="none" strike="noStrike" dirty="0">
                <a:solidFill>
                  <a:srgbClr val="000000"/>
                </a:solidFill>
                <a:effectLst/>
              </a:rPr>
              <a:t>“Present five-year plans and priorities for various funding scenarios at the next ACOT meeting”</a:t>
            </a:r>
          </a:p>
          <a:p>
            <a:pPr marL="285750" indent="-285750">
              <a:spcBef>
                <a:spcPts val="600"/>
              </a:spcBef>
              <a:buClr>
                <a:srgbClr val="00B0F0"/>
              </a:buClr>
              <a:buFont typeface="Wingdings" charset="2"/>
              <a:buChar char="§"/>
            </a:pPr>
            <a:r>
              <a:rPr lang="en-US" sz="2000" dirty="0">
                <a:solidFill>
                  <a:srgbClr val="000000"/>
                </a:solidFill>
              </a:rPr>
              <a:t>The</a:t>
            </a:r>
            <a:r>
              <a:rPr lang="en-US" sz="2000" b="0" i="0" u="none" strike="noStrike" dirty="0">
                <a:solidFill>
                  <a:srgbClr val="000000"/>
                </a:solidFill>
                <a:effectLst/>
              </a:rPr>
              <a:t> initial response on this was:</a:t>
            </a:r>
          </a:p>
          <a:p>
            <a:pPr marL="742950" lvl="1" indent="-285750">
              <a:spcBef>
                <a:spcPts val="600"/>
              </a:spcBef>
              <a:buClr>
                <a:srgbClr val="00B0F0"/>
              </a:buClr>
              <a:buFont typeface="Wingdings" charset="2"/>
              <a:buChar char="§"/>
            </a:pPr>
            <a:r>
              <a:rPr lang="en-US" sz="2000" b="0" i="0" u="none" strike="noStrike" dirty="0">
                <a:solidFill>
                  <a:srgbClr val="000000"/>
                </a:solidFill>
                <a:effectLst/>
              </a:rPr>
              <a:t>“Input has been solicited from all departments in PSCI; Plans will be presented at the next ACOT meeting”</a:t>
            </a:r>
          </a:p>
          <a:p>
            <a:pPr marL="742950" lvl="1" indent="-285750">
              <a:spcBef>
                <a:spcPts val="600"/>
              </a:spcBef>
              <a:buClr>
                <a:srgbClr val="00B0F0"/>
              </a:buClr>
              <a:buFont typeface="Wingdings" charset="2"/>
              <a:buChar char="§"/>
            </a:pPr>
            <a:r>
              <a:rPr lang="en-US" sz="2000" b="0" i="0" u="none" strike="noStrike" dirty="0">
                <a:solidFill>
                  <a:srgbClr val="000000"/>
                </a:solidFill>
                <a:effectLst/>
              </a:rPr>
              <a:t>And the final response to be shared with ACOT is:</a:t>
            </a:r>
          </a:p>
          <a:p>
            <a:pPr marL="742950" lvl="1" indent="-285750">
              <a:spcBef>
                <a:spcPts val="600"/>
              </a:spcBef>
              <a:buClr>
                <a:srgbClr val="00B0F0"/>
              </a:buClr>
              <a:buFont typeface="Wingdings" charset="2"/>
              <a:buChar char="§"/>
            </a:pPr>
            <a:r>
              <a:rPr lang="en-US" sz="2000" b="0" i="0" u="none" strike="noStrike" dirty="0">
                <a:solidFill>
                  <a:srgbClr val="000000"/>
                </a:solidFill>
                <a:effectLst/>
              </a:rPr>
              <a:t>“The five-year plans and priorities will be presented by the three departments at their next joint ACOT parallel session.”</a:t>
            </a:r>
            <a:endParaRPr lang="en-US" sz="2000" dirty="0">
              <a:solidFill>
                <a:srgbClr val="000000"/>
              </a:solidFill>
            </a:endParaRPr>
          </a:p>
          <a:p>
            <a:pPr marL="285750" indent="-285750">
              <a:spcBef>
                <a:spcPts val="600"/>
              </a:spcBef>
              <a:buClr>
                <a:srgbClr val="00B0F0"/>
              </a:buClr>
              <a:buFont typeface="Wingdings" charset="2"/>
              <a:buChar char="§"/>
            </a:pPr>
            <a:r>
              <a:rPr lang="en-CA" sz="2000" b="0" i="0" u="none" strike="noStrike" dirty="0">
                <a:solidFill>
                  <a:srgbClr val="000000"/>
                </a:solidFill>
                <a:effectLst/>
              </a:rPr>
              <a:t>Solicited input from SciTech and </a:t>
            </a:r>
            <a:r>
              <a:rPr lang="en-CA" sz="2000" b="0" i="0" u="none" strike="noStrike" dirty="0" err="1">
                <a:solidFill>
                  <a:srgbClr val="000000"/>
                </a:solidFill>
                <a:effectLst/>
              </a:rPr>
              <a:t>SciComp</a:t>
            </a:r>
            <a:endParaRPr lang="en-CA" sz="2000" b="0" i="0" u="none" strike="noStrike" dirty="0">
              <a:solidFill>
                <a:srgbClr val="262626"/>
              </a:solidFill>
              <a:effectLst/>
              <a:latin typeface="Arial" panose="020B0604020202020204" pitchFamily="34" charset="0"/>
            </a:endParaRPr>
          </a:p>
          <a:p>
            <a:pPr>
              <a:spcBef>
                <a:spcPts val="600"/>
              </a:spcBef>
              <a:buClr>
                <a:srgbClr val="00B0F0"/>
              </a:buClr>
            </a:pPr>
            <a:br>
              <a:rPr lang="en-CA" dirty="0"/>
            </a:br>
            <a:br>
              <a:rPr lang="en-US" sz="2000" dirty="0"/>
            </a:br>
            <a:endParaRPr lang="en-CA" sz="2000" dirty="0"/>
          </a:p>
        </p:txBody>
      </p:sp>
    </p:spTree>
    <p:extLst>
      <p:ext uri="{BB962C8B-B14F-4D97-AF65-F5344CB8AC3E}">
        <p14:creationId xmlns:p14="http://schemas.microsoft.com/office/powerpoint/2010/main" val="302530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US" sz="3000" dirty="0"/>
              <a:t>From PSD retreat: Hiring Priorities</a:t>
            </a:r>
          </a:p>
        </p:txBody>
      </p:sp>
      <p:sp>
        <p:nvSpPr>
          <p:cNvPr id="9" name="TextBox 8">
            <a:extLst>
              <a:ext uri="{FF2B5EF4-FFF2-40B4-BE49-F238E27FC236}">
                <a16:creationId xmlns:a16="http://schemas.microsoft.com/office/drawing/2014/main" id="{5483402C-C905-0340-9C7C-1AD1EF068377}"/>
              </a:ext>
            </a:extLst>
          </p:cNvPr>
          <p:cNvSpPr txBox="1"/>
          <p:nvPr/>
        </p:nvSpPr>
        <p:spPr>
          <a:xfrm>
            <a:off x="714108" y="1497924"/>
            <a:ext cx="10308725" cy="5401479"/>
          </a:xfrm>
          <a:prstGeom prst="rect">
            <a:avLst/>
          </a:prstGeom>
          <a:noFill/>
        </p:spPr>
        <p:txBody>
          <a:bodyPr wrap="square" rtlCol="0">
            <a:spAutoFit/>
          </a:bodyPr>
          <a:lstStyle/>
          <a:p>
            <a:pPr marL="285750" indent="-285750">
              <a:spcBef>
                <a:spcPts val="600"/>
              </a:spcBef>
              <a:buClr>
                <a:srgbClr val="00B0F0"/>
              </a:buClr>
              <a:buFont typeface="Wingdings" charset="2"/>
              <a:buChar char="§"/>
            </a:pPr>
            <a:r>
              <a:rPr lang="en-CA" sz="2000" dirty="0">
                <a:ea typeface="Cambria" panose="02040503050406030204" pitchFamily="18" charset="0"/>
                <a:cs typeface="Times New Roman" panose="02020603050405020304" pitchFamily="18" charset="0"/>
              </a:rPr>
              <a:t>Baseline highest priority for 2025-2030</a:t>
            </a:r>
          </a:p>
          <a:p>
            <a:pPr marL="742950" lvl="1" indent="-285750">
              <a:spcBef>
                <a:spcPts val="600"/>
              </a:spcBef>
              <a:buClr>
                <a:srgbClr val="00B0F0"/>
              </a:buClr>
              <a:buFont typeface="Wingdings" charset="2"/>
              <a:buChar char="§"/>
            </a:pPr>
            <a:r>
              <a:rPr lang="en-CA" sz="2000" dirty="0"/>
              <a:t>TUCAN (1+) </a:t>
            </a:r>
          </a:p>
          <a:p>
            <a:pPr marL="742950" lvl="1" indent="-285750">
              <a:spcBef>
                <a:spcPts val="600"/>
              </a:spcBef>
              <a:buClr>
                <a:srgbClr val="00B0F0"/>
              </a:buClr>
              <a:buFont typeface="Wingdings" charset="2"/>
              <a:buChar char="§"/>
            </a:pPr>
            <a:r>
              <a:rPr lang="en-CA" sz="2000" dirty="0"/>
              <a:t>Hyper-K (succession)</a:t>
            </a:r>
            <a:endParaRPr lang="en-CA" sz="2000" dirty="0">
              <a:ea typeface="Cambria" panose="02040503050406030204" pitchFamily="18" charset="0"/>
              <a:cs typeface="Times New Roman" panose="02020603050405020304" pitchFamily="18" charset="0"/>
            </a:endParaRPr>
          </a:p>
          <a:p>
            <a:pPr marL="742950" lvl="1" indent="-285750">
              <a:spcBef>
                <a:spcPts val="600"/>
              </a:spcBef>
              <a:buClr>
                <a:srgbClr val="00B0F0"/>
              </a:buClr>
              <a:buFont typeface="Wingdings" charset="2"/>
              <a:buChar char="§"/>
            </a:pPr>
            <a:r>
              <a:rPr lang="en-CA" sz="2000" dirty="0">
                <a:ea typeface="Cambria" panose="02040503050406030204" pitchFamily="18" charset="0"/>
                <a:cs typeface="Times New Roman" panose="02020603050405020304" pitchFamily="18" charset="0"/>
              </a:rPr>
              <a:t>Strengthening Science &amp; Technology capabilities (2+ A&amp;P)</a:t>
            </a:r>
          </a:p>
          <a:p>
            <a:pPr lvl="1">
              <a:spcBef>
                <a:spcPts val="600"/>
              </a:spcBef>
              <a:buClr>
                <a:srgbClr val="00B0F0"/>
              </a:buClr>
            </a:pPr>
            <a:endParaRPr lang="en-CA" sz="2000" dirty="0"/>
          </a:p>
          <a:p>
            <a:pPr marL="742950" lvl="1" indent="-285750">
              <a:spcBef>
                <a:spcPts val="600"/>
              </a:spcBef>
              <a:buClr>
                <a:srgbClr val="00B0F0"/>
              </a:buClr>
              <a:buFont typeface="Wingdings" charset="2"/>
              <a:buChar char="§"/>
            </a:pPr>
            <a:r>
              <a:rPr lang="en-CA" sz="2000" dirty="0"/>
              <a:t>Growth area (depending on funding and green light for the projects - not ranked) </a:t>
            </a:r>
          </a:p>
          <a:p>
            <a:pPr marL="1200150" lvl="2" indent="-285750">
              <a:spcBef>
                <a:spcPts val="600"/>
              </a:spcBef>
              <a:buClr>
                <a:srgbClr val="00B0F0"/>
              </a:buClr>
              <a:buFont typeface="Wingdings" charset="2"/>
              <a:buChar char="§"/>
            </a:pPr>
            <a:r>
              <a:rPr lang="en-CA" sz="2000" dirty="0"/>
              <a:t>Astro-particle / DarkSide-20k / </a:t>
            </a:r>
            <a:r>
              <a:rPr lang="en-CA" sz="2000" dirty="0" err="1"/>
              <a:t>nEXO</a:t>
            </a:r>
            <a:r>
              <a:rPr lang="en-CA" sz="2000" dirty="0"/>
              <a:t> </a:t>
            </a:r>
            <a:r>
              <a:rPr lang="en-CA" sz="2000" i="1" dirty="0"/>
              <a:t>(SNOLAB connection)</a:t>
            </a:r>
          </a:p>
          <a:p>
            <a:pPr marL="1200150" lvl="2" indent="-285750">
              <a:spcBef>
                <a:spcPts val="600"/>
              </a:spcBef>
              <a:buClr>
                <a:srgbClr val="00B0F0"/>
              </a:buClr>
              <a:buFont typeface="Wingdings" charset="2"/>
              <a:buChar char="§"/>
            </a:pPr>
            <a:r>
              <a:rPr lang="en-CA" sz="2000" dirty="0"/>
              <a:t>PIONEER </a:t>
            </a:r>
            <a:r>
              <a:rPr lang="en-CA" sz="2000" i="1" dirty="0"/>
              <a:t>(secure critical mass?)</a:t>
            </a:r>
          </a:p>
          <a:p>
            <a:pPr marL="1200150" lvl="2" indent="-285750">
              <a:spcBef>
                <a:spcPts val="600"/>
              </a:spcBef>
              <a:buClr>
                <a:srgbClr val="00B0F0"/>
              </a:buClr>
              <a:buFont typeface="Wingdings" charset="2"/>
              <a:buChar char="§"/>
            </a:pPr>
            <a:r>
              <a:rPr lang="en-CA" sz="2000" dirty="0"/>
              <a:t>P-One </a:t>
            </a:r>
            <a:r>
              <a:rPr lang="en-CA" sz="2000" i="1" dirty="0"/>
              <a:t>(potentially big local experiment) </a:t>
            </a:r>
          </a:p>
          <a:p>
            <a:pPr marL="1200150" lvl="2" indent="-285750">
              <a:spcBef>
                <a:spcPts val="600"/>
              </a:spcBef>
              <a:buClr>
                <a:srgbClr val="00B0F0"/>
              </a:buClr>
              <a:buFont typeface="Wingdings" charset="2"/>
              <a:buChar char="§"/>
            </a:pPr>
            <a:r>
              <a:rPr lang="en-CA" sz="2000" dirty="0"/>
              <a:t>Future Collider </a:t>
            </a:r>
            <a:r>
              <a:rPr lang="en-CA" sz="2000" i="1" dirty="0"/>
              <a:t>(joint-position with university)</a:t>
            </a:r>
          </a:p>
          <a:p>
            <a:pPr marL="1200150" lvl="2" indent="-285750">
              <a:spcBef>
                <a:spcPts val="600"/>
              </a:spcBef>
              <a:buClr>
                <a:srgbClr val="00B0F0"/>
              </a:buClr>
              <a:buFont typeface="Wingdings" charset="2"/>
              <a:buChar char="§"/>
            </a:pPr>
            <a:r>
              <a:rPr lang="en-CA" sz="2000" dirty="0"/>
              <a:t>UCN </a:t>
            </a:r>
            <a:r>
              <a:rPr lang="en-CA" sz="2000" i="1" dirty="0"/>
              <a:t>(joint-position with university)</a:t>
            </a:r>
          </a:p>
          <a:p>
            <a:pPr marL="1200150" lvl="2" indent="-285750">
              <a:spcBef>
                <a:spcPts val="600"/>
              </a:spcBef>
              <a:buClr>
                <a:srgbClr val="00B0F0"/>
              </a:buClr>
              <a:buFont typeface="Wingdings" charset="2"/>
              <a:buChar char="§"/>
            </a:pPr>
            <a:r>
              <a:rPr lang="en-CA" sz="2000" dirty="0"/>
              <a:t>Quantum/Precision </a:t>
            </a:r>
            <a:r>
              <a:rPr lang="en-CA" sz="2000" i="1" dirty="0"/>
              <a:t>(joint-position with university)</a:t>
            </a:r>
            <a:endParaRPr lang="en-CA" sz="2000" dirty="0"/>
          </a:p>
          <a:p>
            <a:pPr marL="742950" lvl="1" indent="-285750">
              <a:spcBef>
                <a:spcPts val="600"/>
              </a:spcBef>
              <a:buClr>
                <a:srgbClr val="00B0F0"/>
              </a:buClr>
              <a:buFont typeface="Wingdings" charset="2"/>
              <a:buChar char="§"/>
            </a:pPr>
            <a:r>
              <a:rPr lang="en-CA" sz="2000" dirty="0"/>
              <a:t>New hires (scientist + technical expertise for newly proposed centers)</a:t>
            </a:r>
          </a:p>
          <a:p>
            <a:pPr marL="1200150" lvl="2" indent="-285750">
              <a:spcBef>
                <a:spcPts val="600"/>
              </a:spcBef>
              <a:buClr>
                <a:srgbClr val="00B0F0"/>
              </a:buClr>
              <a:buFont typeface="Wingdings" charset="2"/>
              <a:buChar char="§"/>
            </a:pPr>
            <a:endParaRPr lang="en-CA" sz="2000" i="1" dirty="0"/>
          </a:p>
        </p:txBody>
      </p:sp>
      <p:sp>
        <p:nvSpPr>
          <p:cNvPr id="2" name="Rectangle 1">
            <a:extLst>
              <a:ext uri="{FF2B5EF4-FFF2-40B4-BE49-F238E27FC236}">
                <a16:creationId xmlns:a16="http://schemas.microsoft.com/office/drawing/2014/main" id="{985C32B7-5462-244C-A2F8-F3EA0C7ED451}"/>
              </a:ext>
            </a:extLst>
          </p:cNvPr>
          <p:cNvSpPr/>
          <p:nvPr/>
        </p:nvSpPr>
        <p:spPr>
          <a:xfrm>
            <a:off x="9545444" y="5006898"/>
            <a:ext cx="618498" cy="211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20FBE13E-D122-A53D-C3F8-7CB83D2A9940}"/>
              </a:ext>
            </a:extLst>
          </p:cNvPr>
          <p:cNvCxnSpPr>
            <a:cxnSpLocks/>
          </p:cNvCxnSpPr>
          <p:nvPr/>
        </p:nvCxnSpPr>
        <p:spPr>
          <a:xfrm>
            <a:off x="1150571" y="2638697"/>
            <a:ext cx="8777200"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84B54D-0F2B-E8B5-DB57-AC06ADD20CC9}"/>
              </a:ext>
            </a:extLst>
          </p:cNvPr>
          <p:cNvCxnSpPr>
            <a:cxnSpLocks/>
          </p:cNvCxnSpPr>
          <p:nvPr/>
        </p:nvCxnSpPr>
        <p:spPr>
          <a:xfrm>
            <a:off x="1150571" y="3102319"/>
            <a:ext cx="9378092"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F8E7F0-3E63-6EED-904A-F4B6C51396A4}"/>
              </a:ext>
            </a:extLst>
          </p:cNvPr>
          <p:cNvCxnSpPr>
            <a:cxnSpLocks/>
          </p:cNvCxnSpPr>
          <p:nvPr/>
        </p:nvCxnSpPr>
        <p:spPr>
          <a:xfrm>
            <a:off x="1150571" y="6574972"/>
            <a:ext cx="1004429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12" name="Down Arrow 11">
            <a:extLst>
              <a:ext uri="{FF2B5EF4-FFF2-40B4-BE49-F238E27FC236}">
                <a16:creationId xmlns:a16="http://schemas.microsoft.com/office/drawing/2014/main" id="{6292A63B-52DF-072D-174C-469D5E3A3F56}"/>
              </a:ext>
            </a:extLst>
          </p:cNvPr>
          <p:cNvSpPr/>
          <p:nvPr/>
        </p:nvSpPr>
        <p:spPr>
          <a:xfrm>
            <a:off x="8920065" y="1923535"/>
            <a:ext cx="317241" cy="623285"/>
          </a:xfrm>
          <a:prstGeom prst="downArrow">
            <a:avLst/>
          </a:prstGeom>
          <a:ln>
            <a:solidFill>
              <a:srgbClr val="05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a:extLst>
              <a:ext uri="{FF2B5EF4-FFF2-40B4-BE49-F238E27FC236}">
                <a16:creationId xmlns:a16="http://schemas.microsoft.com/office/drawing/2014/main" id="{FB02A756-1048-816C-F2F6-C32191F54D5A}"/>
              </a:ext>
            </a:extLst>
          </p:cNvPr>
          <p:cNvSpPr/>
          <p:nvPr/>
        </p:nvSpPr>
        <p:spPr>
          <a:xfrm>
            <a:off x="10142829" y="2399573"/>
            <a:ext cx="317241" cy="623285"/>
          </a:xfrm>
          <a:prstGeom prst="downArrow">
            <a:avLst/>
          </a:prstGeom>
          <a:ln>
            <a:solidFill>
              <a:srgbClr val="05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a:extLst>
              <a:ext uri="{FF2B5EF4-FFF2-40B4-BE49-F238E27FC236}">
                <a16:creationId xmlns:a16="http://schemas.microsoft.com/office/drawing/2014/main" id="{80F514A9-C77A-0857-4D39-EE6AAE90042F}"/>
              </a:ext>
            </a:extLst>
          </p:cNvPr>
          <p:cNvSpPr/>
          <p:nvPr/>
        </p:nvSpPr>
        <p:spPr>
          <a:xfrm>
            <a:off x="10705592" y="5852506"/>
            <a:ext cx="317241" cy="623285"/>
          </a:xfrm>
          <a:prstGeom prst="downArrow">
            <a:avLst/>
          </a:prstGeom>
          <a:ln>
            <a:solidFill>
              <a:srgbClr val="05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6CA9277-F056-CA9B-0831-25A9804A09A6}"/>
              </a:ext>
            </a:extLst>
          </p:cNvPr>
          <p:cNvSpPr/>
          <p:nvPr/>
        </p:nvSpPr>
        <p:spPr>
          <a:xfrm>
            <a:off x="9237306" y="2174134"/>
            <a:ext cx="863763" cy="369332"/>
          </a:xfrm>
          <a:prstGeom prst="rect">
            <a:avLst/>
          </a:prstGeom>
        </p:spPr>
        <p:txBody>
          <a:bodyPr wrap="none">
            <a:spAutoFit/>
          </a:bodyPr>
          <a:lstStyle/>
          <a:p>
            <a:r>
              <a:rPr lang="en-CA" dirty="0">
                <a:ea typeface="Cambria" panose="02040503050406030204" pitchFamily="18" charset="0"/>
                <a:cs typeface="Times New Roman" panose="02020603050405020304" pitchFamily="18" charset="0"/>
              </a:rPr>
              <a:t>flat-flat</a:t>
            </a:r>
            <a:endParaRPr lang="en-US" dirty="0"/>
          </a:p>
        </p:txBody>
      </p:sp>
      <p:sp>
        <p:nvSpPr>
          <p:cNvPr id="17" name="Rectangle 16">
            <a:extLst>
              <a:ext uri="{FF2B5EF4-FFF2-40B4-BE49-F238E27FC236}">
                <a16:creationId xmlns:a16="http://schemas.microsoft.com/office/drawing/2014/main" id="{3C2E40A6-230A-5519-1FC1-C99AD93C5E87}"/>
              </a:ext>
            </a:extLst>
          </p:cNvPr>
          <p:cNvSpPr/>
          <p:nvPr/>
        </p:nvSpPr>
        <p:spPr>
          <a:xfrm>
            <a:off x="10501830" y="2624234"/>
            <a:ext cx="699230" cy="369332"/>
          </a:xfrm>
          <a:prstGeom prst="rect">
            <a:avLst/>
          </a:prstGeom>
        </p:spPr>
        <p:txBody>
          <a:bodyPr wrap="none">
            <a:spAutoFit/>
          </a:bodyPr>
          <a:lstStyle/>
          <a:p>
            <a:r>
              <a:rPr lang="en-CA" dirty="0">
                <a:ea typeface="Cambria" panose="02040503050406030204" pitchFamily="18" charset="0"/>
                <a:cs typeface="Times New Roman" panose="02020603050405020304" pitchFamily="18" charset="0"/>
              </a:rPr>
              <a:t>+10%</a:t>
            </a:r>
            <a:endParaRPr lang="en-US" dirty="0"/>
          </a:p>
        </p:txBody>
      </p:sp>
      <p:sp>
        <p:nvSpPr>
          <p:cNvPr id="18" name="Rectangle 17">
            <a:extLst>
              <a:ext uri="{FF2B5EF4-FFF2-40B4-BE49-F238E27FC236}">
                <a16:creationId xmlns:a16="http://schemas.microsoft.com/office/drawing/2014/main" id="{32CF3BA3-A683-BF9F-5163-0C1ED2E3F8BA}"/>
              </a:ext>
            </a:extLst>
          </p:cNvPr>
          <p:cNvSpPr/>
          <p:nvPr/>
        </p:nvSpPr>
        <p:spPr>
          <a:xfrm>
            <a:off x="9713173" y="6010244"/>
            <a:ext cx="950901" cy="369332"/>
          </a:xfrm>
          <a:prstGeom prst="rect">
            <a:avLst/>
          </a:prstGeom>
        </p:spPr>
        <p:txBody>
          <a:bodyPr wrap="none">
            <a:spAutoFit/>
          </a:bodyPr>
          <a:lstStyle/>
          <a:p>
            <a:r>
              <a:rPr lang="en-CA" dirty="0">
                <a:ea typeface="Cambria" panose="02040503050406030204" pitchFamily="18" charset="0"/>
                <a:cs typeface="Times New Roman" panose="02020603050405020304" pitchFamily="18" charset="0"/>
              </a:rPr>
              <a:t>Blue sky</a:t>
            </a:r>
            <a:endParaRPr lang="en-US" dirty="0"/>
          </a:p>
        </p:txBody>
      </p:sp>
    </p:spTree>
    <p:extLst>
      <p:ext uri="{BB962C8B-B14F-4D97-AF65-F5344CB8AC3E}">
        <p14:creationId xmlns:p14="http://schemas.microsoft.com/office/powerpoint/2010/main" val="1565791558"/>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47668</TotalTime>
  <Words>911</Words>
  <Application>Microsoft Macintosh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Custom Design</vt:lpstr>
      <vt:lpstr>Particle Physics Faculty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Stelzer-Chilton</cp:lastModifiedBy>
  <cp:revision>1592</cp:revision>
  <cp:lastPrinted>2022-03-10T20:18:27Z</cp:lastPrinted>
  <dcterms:created xsi:type="dcterms:W3CDTF">2018-01-29T04:01:54Z</dcterms:created>
  <dcterms:modified xsi:type="dcterms:W3CDTF">2022-10-13T18:49:32Z</dcterms:modified>
</cp:coreProperties>
</file>