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3310"/>
  </p:normalViewPr>
  <p:slideViewPr>
    <p:cSldViewPr snapToGrid="0">
      <p:cViewPr varScale="1">
        <p:scale>
          <a:sx n="153" d="100"/>
          <a:sy n="153" d="100"/>
        </p:scale>
        <p:origin x="24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8238440b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08238440b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Statistics is a verification of the acoustic data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So in the plot shown earlier, we can assume the events seen in the bounds were not WIMPs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8238440b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08238440b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Issues with PICO-60 -&gt; wall events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Water buffer and wall interface has more backgrounds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249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68713cb1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068713cb1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"/>
              <a:buChar char="-"/>
            </a:pPr>
            <a:r>
              <a:rPr lang="en-GB" dirty="0">
                <a:solidFill>
                  <a:srgbClr val="595959"/>
                </a:solidFill>
              </a:rPr>
              <a:t>PICO-60 40L are the same size</a:t>
            </a:r>
            <a:endParaRPr dirty="0">
              <a:solidFill>
                <a:srgbClr val="595959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-"/>
            </a:pPr>
            <a:r>
              <a:rPr lang="en-GB" dirty="0">
                <a:solidFill>
                  <a:srgbClr val="595959"/>
                </a:solidFill>
              </a:rPr>
              <a:t>Lower region cold to keep inert (40L)</a:t>
            </a:r>
            <a:endParaRPr dirty="0">
              <a:solidFill>
                <a:srgbClr val="595959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-"/>
            </a:pPr>
            <a:r>
              <a:rPr lang="en-GB" dirty="0">
                <a:solidFill>
                  <a:srgbClr val="595959"/>
                </a:solidFill>
              </a:rPr>
              <a:t>Pico-60 operated at single temperature</a:t>
            </a:r>
            <a:endParaRPr dirty="0">
              <a:solidFill>
                <a:srgbClr val="595959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-"/>
            </a:pPr>
            <a:r>
              <a:rPr lang="en-GB" dirty="0">
                <a:solidFill>
                  <a:srgbClr val="595959"/>
                </a:solidFill>
              </a:rPr>
              <a:t>Water buffer to avoid boiling on the bellows</a:t>
            </a:r>
            <a:endParaRPr dirty="0">
              <a:solidFill>
                <a:srgbClr val="595959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-"/>
            </a:pPr>
            <a:r>
              <a:rPr lang="en-GB" dirty="0">
                <a:solidFill>
                  <a:srgbClr val="595959"/>
                </a:solidFill>
              </a:rPr>
              <a:t>PICO-60 orientation -&gt; debris falls into volume</a:t>
            </a:r>
            <a:endParaRPr dirty="0">
              <a:solidFill>
                <a:srgbClr val="595959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-"/>
            </a:pPr>
            <a:r>
              <a:rPr lang="en-GB" dirty="0">
                <a:solidFill>
                  <a:srgbClr val="595959"/>
                </a:solidFill>
              </a:rPr>
              <a:t>In exchange for water buffer, flip it (no longer have weird events at boundary)</a:t>
            </a:r>
            <a:endParaRPr dirty="0">
              <a:solidFill>
                <a:srgbClr val="595959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Char char="-"/>
            </a:pPr>
            <a:r>
              <a:rPr lang="en-GB" dirty="0">
                <a:solidFill>
                  <a:srgbClr val="595959"/>
                </a:solidFill>
              </a:rPr>
              <a:t>Add picture of PICO-60 for comparison</a:t>
            </a:r>
            <a:endParaRPr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ef665c71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eef665c71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Had one run successful in pointing in issues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Thermal capacity was insufficient for what we needed -&gt; designed a better one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Fluid runs through crown to cool down from the top, braided side pieces to cool from below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38027b4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38027b4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 dirty="0">
                <a:solidFill>
                  <a:srgbClr val="595959"/>
                </a:solidFill>
              </a:rPr>
              <a:t>From different cameras can tell not wall event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 dirty="0">
                <a:solidFill>
                  <a:srgbClr val="595959"/>
                </a:solidFill>
              </a:rPr>
              <a:t>Is operating at a higher pressure (why bubbles are much bigger)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GB" sz="1200" dirty="0">
                <a:solidFill>
                  <a:srgbClr val="595959"/>
                </a:solidFill>
              </a:rPr>
              <a:t>Currently still in the commissioning phase -&gt; hope to be operational soon (stay tuned!)</a:t>
            </a:r>
            <a:endParaRPr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edb9b310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eedb9b310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CA" dirty="0"/>
              <a:t>PICO-60 dominated by backgrounds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CA" dirty="0"/>
              <a:t>More shielding in PICO-40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38027b46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38027b46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- Larger active fluid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38027b46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038027b46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038027b46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038027b46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08238440b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08238440b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08238440b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08238440b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Cross-section -&gt; interactions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08238440b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08238440b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08238440b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08238440b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Pb – pressure of bubble expanding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Pl – pressure of the liquid compressing against the bubble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097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edb9b310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edb9b310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68713cb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068713cb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dirty="0"/>
              <a:t>Fill once as a liquid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68713cb1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68713cb1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dirty="0"/>
              <a:t>- Pressure is decreased, temperature is kept constant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068713cb1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068713cb1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- Bubbles formed if enough energy is deposited to change phase to gas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8238440b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08238440b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Alpha - interacting EM (charged particle passing through) -&gt; acoustics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Neutron - interacting with nucleus (scattering off nucleus) -&gt; statistics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Electron recoil events (gamma, electron) - interacting with electron (not producing enough energy on short enough scale to produce bubble) -&gt; generally don’t need to worry about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8238440bf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08238440bf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CA" dirty="0"/>
              <a:t>AP parameters is calibrated to center neutrons around 0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CA" dirty="0"/>
              <a:t>We expect WIMPs to have nuclear recoils -&gt; similar to neutrons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8027b46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038027b46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Cameras to see things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00" y="0"/>
            <a:ext cx="9144000" cy="1003200"/>
          </a:xfrm>
          <a:prstGeom prst="rect">
            <a:avLst/>
          </a:prstGeom>
          <a:solidFill>
            <a:srgbClr val="FFCA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4979025"/>
            <a:ext cx="9144000" cy="1155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-4800" y="4953100"/>
            <a:ext cx="9153600" cy="132600"/>
          </a:xfrm>
          <a:prstGeom prst="rect">
            <a:avLst/>
          </a:prstGeom>
          <a:solidFill>
            <a:srgbClr val="FFCA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-4800" y="4837525"/>
            <a:ext cx="7113600" cy="69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48550/arXiv.1702.07666" TargetMode="Externa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48550/arXiv.1905.1252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doi.org/10.1088/1742-6596/2156/1/012068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1902.0403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11708" y="10493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Overview and Latest Physics Results from PICO</a:t>
            </a:r>
            <a:endParaRPr sz="4800"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11700" y="3138924"/>
            <a:ext cx="8520600" cy="1243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/>
              <a:t>Minya Bai</a:t>
            </a:r>
            <a:endParaRPr sz="2600" b="1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48" dirty="0"/>
              <a:t>Supervisor: Tony Noble</a:t>
            </a:r>
            <a:endParaRPr sz="1548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48" dirty="0"/>
              <a:t>PICO Collaboration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548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48" dirty="0"/>
              <a:t>WNPPC 2023</a:t>
            </a:r>
            <a:endParaRPr sz="1548" dirty="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175" y="3736100"/>
            <a:ext cx="2653649" cy="11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0" y="3510401"/>
            <a:ext cx="2039676" cy="7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375" y="4318558"/>
            <a:ext cx="2447901" cy="501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 - Optical Data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2835154" cy="3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From simulations, the ratio of multi-bubble to single bubble neutron events is ~3:1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Can estimate the expected number of single bubble neutron events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51" name="Google Shape;151;p23"/>
          <p:cNvSpPr txBox="1"/>
          <p:nvPr/>
        </p:nvSpPr>
        <p:spPr>
          <a:xfrm>
            <a:off x="311700" y="4259375"/>
            <a:ext cx="301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dirty="0"/>
              <a:t>Events from PICO-60</a:t>
            </a:r>
            <a:endParaRPr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4980F-8A69-3631-E7B3-ADE88F5F9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" r="3852" b="505"/>
          <a:stretch/>
        </p:blipFill>
        <p:spPr>
          <a:xfrm>
            <a:off x="3369662" y="362465"/>
            <a:ext cx="2676199" cy="4266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0D60E5-B232-3F0D-C2DA-45B5D93DD3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4" r="2382"/>
          <a:stretch/>
        </p:blipFill>
        <p:spPr>
          <a:xfrm>
            <a:off x="6155416" y="362465"/>
            <a:ext cx="2719411" cy="42662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68" y="1813360"/>
            <a:ext cx="3461192" cy="296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 - Optical Data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5364900" cy="3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Event rates near walls will be higher -&gt; reject these cases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51" name="Google Shape;151;p23"/>
          <p:cNvSpPr txBox="1"/>
          <p:nvPr/>
        </p:nvSpPr>
        <p:spPr>
          <a:xfrm>
            <a:off x="4118919" y="4074707"/>
            <a:ext cx="188953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Multi-bubble event from PICO-60</a:t>
            </a:r>
            <a:endParaRPr sz="1200" dirty="0"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8450" y="216425"/>
            <a:ext cx="2823850" cy="4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3700587" y="1967281"/>
            <a:ext cx="195728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(PICO-60) more wall events near the interface</a:t>
            </a:r>
            <a:endParaRPr sz="1200" dirty="0"/>
          </a:p>
        </p:txBody>
      </p:sp>
      <p:sp>
        <p:nvSpPr>
          <p:cNvPr id="155" name="Google Shape;155;p23"/>
          <p:cNvSpPr/>
          <p:nvPr/>
        </p:nvSpPr>
        <p:spPr>
          <a:xfrm>
            <a:off x="908235" y="1907558"/>
            <a:ext cx="2395631" cy="261442"/>
          </a:xfrm>
          <a:prstGeom prst="rect">
            <a:avLst/>
          </a:prstGeom>
          <a:solidFill>
            <a:srgbClr val="00FFFF">
              <a:alpha val="1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Water</a:t>
            </a:r>
            <a:endParaRPr sz="1100"/>
          </a:p>
        </p:txBody>
      </p:sp>
      <p:sp>
        <p:nvSpPr>
          <p:cNvPr id="158" name="Google Shape;158;p23"/>
          <p:cNvSpPr txBox="1"/>
          <p:nvPr/>
        </p:nvSpPr>
        <p:spPr>
          <a:xfrm>
            <a:off x="3724232" y="2359831"/>
            <a:ext cx="2551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https://doi.org/10.48550/arXiv.1702.07666</a:t>
            </a:r>
            <a:endParaRPr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EE7E1A5-B062-8328-A236-5F9CE8BEDE62}"/>
              </a:ext>
            </a:extLst>
          </p:cNvPr>
          <p:cNvSpPr/>
          <p:nvPr/>
        </p:nvSpPr>
        <p:spPr>
          <a:xfrm>
            <a:off x="2248928" y="2174789"/>
            <a:ext cx="1087394" cy="1828800"/>
          </a:xfrm>
          <a:custGeom>
            <a:avLst/>
            <a:gdLst>
              <a:gd name="connsiteX0" fmla="*/ 873211 w 1087394"/>
              <a:gd name="connsiteY0" fmla="*/ 1688757 h 1828800"/>
              <a:gd name="connsiteX1" fmla="*/ 873211 w 1087394"/>
              <a:gd name="connsiteY1" fmla="*/ 395416 h 1828800"/>
              <a:gd name="connsiteX2" fmla="*/ 675502 w 1087394"/>
              <a:gd name="connsiteY2" fmla="*/ 387179 h 1828800"/>
              <a:gd name="connsiteX3" fmla="*/ 675502 w 1087394"/>
              <a:gd name="connsiteY3" fmla="*/ 0 h 1828800"/>
              <a:gd name="connsiteX4" fmla="*/ 1087394 w 1087394"/>
              <a:gd name="connsiteY4" fmla="*/ 0 h 1828800"/>
              <a:gd name="connsiteX5" fmla="*/ 1079157 w 1087394"/>
              <a:gd name="connsiteY5" fmla="*/ 1713470 h 1828800"/>
              <a:gd name="connsiteX6" fmla="*/ 420130 w 1087394"/>
              <a:gd name="connsiteY6" fmla="*/ 1820562 h 1828800"/>
              <a:gd name="connsiteX7" fmla="*/ 345989 w 1087394"/>
              <a:gd name="connsiteY7" fmla="*/ 1828800 h 1828800"/>
              <a:gd name="connsiteX8" fmla="*/ 296562 w 1087394"/>
              <a:gd name="connsiteY8" fmla="*/ 1820562 h 1828800"/>
              <a:gd name="connsiteX9" fmla="*/ 172994 w 1087394"/>
              <a:gd name="connsiteY9" fmla="*/ 1812325 h 1828800"/>
              <a:gd name="connsiteX10" fmla="*/ 0 w 1087394"/>
              <a:gd name="connsiteY10" fmla="*/ 1812325 h 1828800"/>
              <a:gd name="connsiteX11" fmla="*/ 428367 w 1087394"/>
              <a:gd name="connsiteY11" fmla="*/ 1787611 h 1828800"/>
              <a:gd name="connsiteX12" fmla="*/ 494270 w 1087394"/>
              <a:gd name="connsiteY12" fmla="*/ 1762897 h 1828800"/>
              <a:gd name="connsiteX13" fmla="*/ 543697 w 1087394"/>
              <a:gd name="connsiteY13" fmla="*/ 1729946 h 1828800"/>
              <a:gd name="connsiteX14" fmla="*/ 650789 w 1087394"/>
              <a:gd name="connsiteY14" fmla="*/ 1721708 h 1828800"/>
              <a:gd name="connsiteX15" fmla="*/ 700216 w 1087394"/>
              <a:gd name="connsiteY15" fmla="*/ 1705233 h 1828800"/>
              <a:gd name="connsiteX16" fmla="*/ 873211 w 1087394"/>
              <a:gd name="connsiteY16" fmla="*/ 1688757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7394" h="1828800">
                <a:moveTo>
                  <a:pt x="873211" y="1688757"/>
                </a:moveTo>
                <a:lnTo>
                  <a:pt x="873211" y="395416"/>
                </a:lnTo>
                <a:lnTo>
                  <a:pt x="675502" y="387179"/>
                </a:lnTo>
                <a:lnTo>
                  <a:pt x="675502" y="0"/>
                </a:lnTo>
                <a:lnTo>
                  <a:pt x="1087394" y="0"/>
                </a:lnTo>
                <a:cubicBezTo>
                  <a:pt x="1084648" y="571157"/>
                  <a:pt x="1081903" y="1142313"/>
                  <a:pt x="1079157" y="1713470"/>
                </a:cubicBezTo>
                <a:lnTo>
                  <a:pt x="420130" y="1820562"/>
                </a:lnTo>
                <a:cubicBezTo>
                  <a:pt x="395416" y="1823308"/>
                  <a:pt x="370855" y="1828800"/>
                  <a:pt x="345989" y="1828800"/>
                </a:cubicBezTo>
                <a:cubicBezTo>
                  <a:pt x="329286" y="1828800"/>
                  <a:pt x="313190" y="1822146"/>
                  <a:pt x="296562" y="1820562"/>
                </a:cubicBezTo>
                <a:cubicBezTo>
                  <a:pt x="255467" y="1816648"/>
                  <a:pt x="214259" y="1813471"/>
                  <a:pt x="172994" y="1812325"/>
                </a:cubicBezTo>
                <a:cubicBezTo>
                  <a:pt x="115352" y="1810724"/>
                  <a:pt x="57665" y="1812325"/>
                  <a:pt x="0" y="1812325"/>
                </a:cubicBezTo>
                <a:lnTo>
                  <a:pt x="428367" y="1787611"/>
                </a:lnTo>
                <a:cubicBezTo>
                  <a:pt x="450335" y="1779373"/>
                  <a:pt x="473673" y="1774132"/>
                  <a:pt x="494270" y="1762897"/>
                </a:cubicBezTo>
                <a:cubicBezTo>
                  <a:pt x="534700" y="1740844"/>
                  <a:pt x="500794" y="1735309"/>
                  <a:pt x="543697" y="1729946"/>
                </a:cubicBezTo>
                <a:cubicBezTo>
                  <a:pt x="579223" y="1725505"/>
                  <a:pt x="615092" y="1724454"/>
                  <a:pt x="650789" y="1721708"/>
                </a:cubicBezTo>
                <a:cubicBezTo>
                  <a:pt x="667265" y="1716216"/>
                  <a:pt x="682888" y="1706388"/>
                  <a:pt x="700216" y="1705233"/>
                </a:cubicBezTo>
                <a:cubicBezTo>
                  <a:pt x="848443" y="1695351"/>
                  <a:pt x="782503" y="1696995"/>
                  <a:pt x="873211" y="1688757"/>
                </a:cubicBezTo>
                <a:close/>
              </a:path>
            </a:pathLst>
          </a:custGeom>
          <a:solidFill>
            <a:srgbClr val="FF2F92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B4FD3-1E27-40DD-6DE7-4DB856BD6A26}"/>
              </a:ext>
            </a:extLst>
          </p:cNvPr>
          <p:cNvSpPr/>
          <p:nvPr/>
        </p:nvSpPr>
        <p:spPr>
          <a:xfrm>
            <a:off x="2825576" y="2038279"/>
            <a:ext cx="601516" cy="610096"/>
          </a:xfrm>
          <a:prstGeom prst="rect">
            <a:avLst/>
          </a:prstGeom>
          <a:noFill/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Google Shape;157;p23">
            <a:extLst>
              <a:ext uri="{FF2B5EF4-FFF2-40B4-BE49-F238E27FC236}">
                <a16:creationId xmlns:a16="http://schemas.microsoft.com/office/drawing/2014/main" id="{CFA7F97C-7103-964C-605E-92E460DC370F}"/>
              </a:ext>
            </a:extLst>
          </p:cNvPr>
          <p:cNvCxnSpPr/>
          <p:nvPr/>
        </p:nvCxnSpPr>
        <p:spPr>
          <a:xfrm flipH="1">
            <a:off x="3446112" y="2151574"/>
            <a:ext cx="310800" cy="110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0880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PICO-40L</a:t>
            </a:r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341" y="923875"/>
            <a:ext cx="3768659" cy="30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254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Engineering run for PICO-500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Right side up chamber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Wall events rejection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Requires higher thermal stability </a:t>
            </a:r>
            <a:endParaRPr lang="en-GB" b="1" dirty="0">
              <a:solidFill>
                <a:schemeClr val="tx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/>
          </a:blip>
          <a:srcRect l="7499" t="3614" r="12634"/>
          <a:stretch/>
        </p:blipFill>
        <p:spPr>
          <a:xfrm>
            <a:off x="2694050" y="604400"/>
            <a:ext cx="212315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3267075" y="3940075"/>
            <a:ext cx="97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PICO-60</a:t>
            </a:r>
            <a:endParaRPr b="1"/>
          </a:p>
        </p:txBody>
      </p:sp>
      <p:sp>
        <p:nvSpPr>
          <p:cNvPr id="169" name="Google Shape;169;p24"/>
          <p:cNvSpPr txBox="1"/>
          <p:nvPr/>
        </p:nvSpPr>
        <p:spPr>
          <a:xfrm>
            <a:off x="6440526" y="3940075"/>
            <a:ext cx="104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PICO-40L</a:t>
            </a:r>
            <a:endParaRPr b="1"/>
          </a:p>
        </p:txBody>
      </p:sp>
      <p:sp>
        <p:nvSpPr>
          <p:cNvPr id="170" name="Google Shape;170;p24"/>
          <p:cNvSpPr/>
          <p:nvPr/>
        </p:nvSpPr>
        <p:spPr>
          <a:xfrm>
            <a:off x="4868125" y="2274150"/>
            <a:ext cx="435300" cy="24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PICO-40L - Design Upgrades</a:t>
            </a:r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body" idx="1"/>
          </p:nvPr>
        </p:nvSpPr>
        <p:spPr>
          <a:xfrm>
            <a:off x="311700" y="1572375"/>
            <a:ext cx="2653800" cy="27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Initial runs showed issues with the cooling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Design updated for better cooling in the bellows</a:t>
            </a:r>
            <a:endParaRPr dirty="0"/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 rotWithShape="1">
          <a:blip r:embed="rId3">
            <a:alphaModFix/>
          </a:blip>
          <a:srcRect l="9527" r="9527"/>
          <a:stretch/>
        </p:blipFill>
        <p:spPr>
          <a:xfrm>
            <a:off x="6178500" y="246557"/>
            <a:ext cx="2653801" cy="437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607" y="246325"/>
            <a:ext cx="2918793" cy="437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/>
          <p:nvPr/>
        </p:nvSpPr>
        <p:spPr>
          <a:xfrm>
            <a:off x="3168400" y="4175275"/>
            <a:ext cx="13503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Old design</a:t>
            </a: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6270100" y="4175275"/>
            <a:ext cx="13503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design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PICO-40L Trial Runs</a:t>
            </a:r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050071" y="1693858"/>
            <a:ext cx="3754308" cy="237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339483" y="1693255"/>
            <a:ext cx="3755049" cy="23761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2679563" y="668475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Camera 1</a:t>
            </a:r>
            <a:endParaRPr/>
          </a:p>
        </p:txBody>
      </p:sp>
      <p:sp>
        <p:nvSpPr>
          <p:cNvPr id="191" name="Google Shape;191;p26"/>
          <p:cNvSpPr txBox="1"/>
          <p:nvPr/>
        </p:nvSpPr>
        <p:spPr>
          <a:xfrm>
            <a:off x="5389775" y="668475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Camera 3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Projected Limits for PICO-40L</a:t>
            </a:r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1963563" y="744138"/>
            <a:ext cx="5216883" cy="3789762"/>
            <a:chOff x="1963563" y="896538"/>
            <a:chExt cx="5216883" cy="3789762"/>
          </a:xfrm>
        </p:grpSpPr>
        <p:pic>
          <p:nvPicPr>
            <p:cNvPr id="199" name="Google Shape;199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63563" y="1082163"/>
              <a:ext cx="5216883" cy="3604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27"/>
            <p:cNvSpPr txBox="1"/>
            <p:nvPr/>
          </p:nvSpPr>
          <p:spPr>
            <a:xfrm>
              <a:off x="3399600" y="896538"/>
              <a:ext cx="234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/>
                <a:t>Spin-Dependent Limit</a:t>
              </a:r>
              <a:endParaRPr b="1"/>
            </a:p>
          </p:txBody>
        </p:sp>
        <p:sp>
          <p:nvSpPr>
            <p:cNvPr id="201" name="Google Shape;201;p27"/>
            <p:cNvSpPr txBox="1"/>
            <p:nvPr/>
          </p:nvSpPr>
          <p:spPr>
            <a:xfrm>
              <a:off x="5454400" y="3020375"/>
              <a:ext cx="1030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rgbClr val="1700FF"/>
                  </a:solidFill>
                </a:rPr>
                <a:t>PICO-40L</a:t>
              </a:r>
              <a:endParaRPr sz="1300" b="1">
                <a:solidFill>
                  <a:srgbClr val="1700FF"/>
                </a:solidFill>
              </a:endParaRPr>
            </a:p>
          </p:txBody>
        </p:sp>
        <p:sp>
          <p:nvSpPr>
            <p:cNvPr id="202" name="Google Shape;202;p27"/>
            <p:cNvSpPr txBox="1"/>
            <p:nvPr/>
          </p:nvSpPr>
          <p:spPr>
            <a:xfrm>
              <a:off x="4347883" y="3623057"/>
              <a:ext cx="1102018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dirty="0">
                  <a:solidFill>
                    <a:srgbClr val="7E7E7E"/>
                  </a:solidFill>
                </a:rPr>
                <a:t>Xe neutrino-nucleus fog</a:t>
              </a:r>
              <a:endParaRPr sz="900" b="1" dirty="0">
                <a:solidFill>
                  <a:srgbClr val="7E7E7E"/>
                </a:solidFill>
              </a:endParaRPr>
            </a:p>
          </p:txBody>
        </p:sp>
        <p:sp>
          <p:nvSpPr>
            <p:cNvPr id="203" name="Google Shape;203;p27"/>
            <p:cNvSpPr txBox="1"/>
            <p:nvPr/>
          </p:nvSpPr>
          <p:spPr>
            <a:xfrm rot="-690529">
              <a:off x="6225603" y="2481534"/>
              <a:ext cx="745795" cy="353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1700FF"/>
                  </a:solidFill>
                </a:rPr>
                <a:t>PICO-60</a:t>
              </a:r>
              <a:endParaRPr sz="1100" b="1">
                <a:solidFill>
                  <a:srgbClr val="1700FF"/>
                </a:solidFill>
              </a:endParaRPr>
            </a:p>
          </p:txBody>
        </p:sp>
        <p:sp>
          <p:nvSpPr>
            <p:cNvPr id="204" name="Google Shape;204;p27"/>
            <p:cNvSpPr txBox="1"/>
            <p:nvPr/>
          </p:nvSpPr>
          <p:spPr>
            <a:xfrm rot="-690126">
              <a:off x="6186271" y="2139203"/>
              <a:ext cx="824457" cy="353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D95921"/>
                  </a:solidFill>
                </a:rPr>
                <a:t>Xenon1T</a:t>
              </a:r>
              <a:endParaRPr sz="1100" b="1">
                <a:solidFill>
                  <a:srgbClr val="D95921"/>
                </a:solidFill>
              </a:endParaRPr>
            </a:p>
          </p:txBody>
        </p:sp>
        <p:sp>
          <p:nvSpPr>
            <p:cNvPr id="205" name="Google Shape;205;p27"/>
            <p:cNvSpPr txBox="1"/>
            <p:nvPr/>
          </p:nvSpPr>
          <p:spPr>
            <a:xfrm rot="-1383">
              <a:off x="3045078" y="1215175"/>
              <a:ext cx="745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FFBD02"/>
                  </a:solidFill>
                </a:rPr>
                <a:t>LUX</a:t>
              </a:r>
              <a:endParaRPr sz="1100" b="1">
                <a:solidFill>
                  <a:srgbClr val="FFBD02"/>
                </a:solidFill>
              </a:endParaRPr>
            </a:p>
          </p:txBody>
        </p:sp>
        <p:sp>
          <p:nvSpPr>
            <p:cNvPr id="206" name="Google Shape;206;p27"/>
            <p:cNvSpPr txBox="1"/>
            <p:nvPr/>
          </p:nvSpPr>
          <p:spPr>
            <a:xfrm rot="-775845">
              <a:off x="6039014" y="1691842"/>
              <a:ext cx="867396" cy="353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03FFFF"/>
                  </a:solidFill>
                </a:rPr>
                <a:t>PandaX-II</a:t>
              </a:r>
              <a:endParaRPr sz="1100" b="1">
                <a:solidFill>
                  <a:srgbClr val="03FFFF"/>
                </a:solidFill>
              </a:endParaRPr>
            </a:p>
          </p:txBody>
        </p:sp>
        <p:sp>
          <p:nvSpPr>
            <p:cNvPr id="207" name="Google Shape;207;p27"/>
            <p:cNvSpPr txBox="1"/>
            <p:nvPr/>
          </p:nvSpPr>
          <p:spPr>
            <a:xfrm rot="-876992">
              <a:off x="6056125" y="1294438"/>
              <a:ext cx="833371" cy="354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01BF40"/>
                  </a:solidFill>
                </a:rPr>
                <a:t>PICASSO</a:t>
              </a:r>
              <a:endParaRPr sz="1100" b="1">
                <a:solidFill>
                  <a:srgbClr val="01BF40"/>
                </a:solidFill>
              </a:endParaRPr>
            </a:p>
          </p:txBody>
        </p:sp>
        <p:sp>
          <p:nvSpPr>
            <p:cNvPr id="208" name="Google Shape;208;p27"/>
            <p:cNvSpPr txBox="1"/>
            <p:nvPr/>
          </p:nvSpPr>
          <p:spPr>
            <a:xfrm>
              <a:off x="3790875" y="3220100"/>
              <a:ext cx="1030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 dirty="0">
                  <a:solidFill>
                    <a:srgbClr val="FFBF00"/>
                  </a:solidFill>
                </a:rPr>
                <a:t>C3F8 neutrino-nucleus  fog</a:t>
              </a:r>
              <a:endParaRPr sz="900" b="1" dirty="0">
                <a:solidFill>
                  <a:srgbClr val="FFBF00"/>
                </a:solidFill>
              </a:endParaRPr>
            </a:p>
          </p:txBody>
        </p:sp>
      </p:grpSp>
      <p:sp>
        <p:nvSpPr>
          <p:cNvPr id="209" name="Google Shape;209;p27"/>
          <p:cNvSpPr txBox="1"/>
          <p:nvPr/>
        </p:nvSpPr>
        <p:spPr>
          <a:xfrm>
            <a:off x="5517200" y="44452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https://doi.org/10.48550/arXiv.1905.12522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PICO-500</a:t>
            </a:r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Detector volume filled with 250L of C3F8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Will be located in the SNOLab Cube Hall</a:t>
            </a:r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00" y="1828997"/>
            <a:ext cx="4909573" cy="268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975" y="1450302"/>
            <a:ext cx="3161300" cy="296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5612275" y="4416475"/>
            <a:ext cx="3069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hlinkClick r:id="rId5"/>
              </a:rPr>
              <a:t>https://www.doi.org/10.1088/1742-6596/2156/1/012068</a:t>
            </a:r>
            <a:r>
              <a:rPr lang="en-GB" sz="900"/>
              <a:t> </a:t>
            </a:r>
            <a:endParaRPr sz="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Conclusion</a:t>
            </a:r>
            <a:endParaRPr dirty="0"/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88637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PICO-40L is in commissioning stage, to be operational soon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Will be looking for a new world-limit for limit on dark matter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GB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lang="en-GB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4" name="Google Shape;189;p26">
            <a:extLst>
              <a:ext uri="{FF2B5EF4-FFF2-40B4-BE49-F238E27FC236}">
                <a16:creationId xmlns:a16="http://schemas.microsoft.com/office/drawing/2014/main" id="{227AFB6E-B7E6-EBAA-9B85-28AD4AB7B2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238318" y="1024679"/>
            <a:ext cx="4402235" cy="2785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65C01-4774-CBCD-DCC3-32AAEE9B4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489" y="764412"/>
            <a:ext cx="5961022" cy="39711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3AA3CB-290D-EAC4-2C40-856212BF47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0" name="Google Shape;240;p31"/>
          <p:cNvSpPr txBox="1">
            <a:spLocks noGrp="1"/>
          </p:cNvSpPr>
          <p:nvPr>
            <p:ph type="sldNum" idx="4294967295"/>
          </p:nvPr>
        </p:nvSpPr>
        <p:spPr>
          <a:xfrm>
            <a:off x="8594725" y="4568825"/>
            <a:ext cx="549275" cy="3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DC4EA6-E44E-8D3C-BE42-BDFDC6DB7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Extra Slides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Dark Matter and Dark Matter Interactions</a:t>
            </a:r>
            <a:endParaRPr dirty="0"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45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Weakly Interacting Massive Particles (WIMPs) are a popular candidate for dark matter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Spin-dependent: 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WIMP-neutron, WIMP-proton couplings are different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Proportional to spin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/>
              <a:t>Spin-independent: 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Scales with A^2</a:t>
            </a:r>
            <a:endParaRPr dirty="0"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Cooling Coils Design</a:t>
            </a:r>
            <a:endParaRPr/>
          </a:p>
        </p:txBody>
      </p:sp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 l="9157" r="4119" b="5213"/>
          <a:stretch/>
        </p:blipFill>
        <p:spPr>
          <a:xfrm>
            <a:off x="373700" y="892350"/>
            <a:ext cx="2283114" cy="3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 rotWithShape="1">
          <a:blip r:embed="rId4">
            <a:alphaModFix/>
          </a:blip>
          <a:srcRect l="2822" r="9249"/>
          <a:stretch/>
        </p:blipFill>
        <p:spPr>
          <a:xfrm>
            <a:off x="2070319" y="2571754"/>
            <a:ext cx="2322257" cy="156126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 txBox="1"/>
          <p:nvPr/>
        </p:nvSpPr>
        <p:spPr>
          <a:xfrm>
            <a:off x="1730900" y="4312425"/>
            <a:ext cx="11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Old Design</a:t>
            </a:r>
            <a:endParaRPr/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9025" y="838425"/>
            <a:ext cx="2283126" cy="34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6">
            <a:alphaModFix/>
          </a:blip>
          <a:srcRect l="11654" r="2464"/>
          <a:stretch/>
        </p:blipFill>
        <p:spPr>
          <a:xfrm>
            <a:off x="4623300" y="507875"/>
            <a:ext cx="2090074" cy="162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5762300" y="4312400"/>
            <a:ext cx="119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Design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Bubble Formation</a:t>
            </a:r>
            <a:endParaRPr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79A1BE-BCC4-806C-9F8C-13C9659E5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2374757"/>
            <a:ext cx="8520600" cy="1965517"/>
          </a:xfrm>
        </p:spPr>
        <p:txBody>
          <a:bodyPr/>
          <a:lstStyle/>
          <a:p>
            <a:pPr>
              <a:buFont typeface="System Font Regular"/>
              <a:buChar char="-"/>
            </a:pPr>
            <a:r>
              <a:rPr lang="en-US" dirty="0"/>
              <a:t>The critical radius is a property of the fluid</a:t>
            </a:r>
          </a:p>
        </p:txBody>
      </p:sp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D4EFA-0757-6083-0A9F-F3058CF7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18576"/>
            <a:ext cx="7772400" cy="982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13E40-5E9F-EAE4-C80C-0B8876AA8CF8}"/>
              </a:ext>
            </a:extLst>
          </p:cNvPr>
          <p:cNvSpPr txBox="1"/>
          <p:nvPr/>
        </p:nvSpPr>
        <p:spPr>
          <a:xfrm>
            <a:off x="311700" y="936658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Threshold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679D-C952-B7A9-4A4B-8EB2936BC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08" y="2823514"/>
            <a:ext cx="1433384" cy="4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78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Operates in the spin-dependent proton regime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Bubble chamber to search for WIMPs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Uses superheated fluids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/>
              <a:t>Currently using C3F8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Unique background rejection using acoustics and visual analysis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t="11686" b="7661"/>
          <a:stretch/>
        </p:blipFill>
        <p:spPr>
          <a:xfrm>
            <a:off x="5271625" y="192750"/>
            <a:ext cx="3602701" cy="435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Bubble Chambers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250564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Detector is filled with freon that is heated and pressurized to be in liquid state</a:t>
            </a:r>
            <a:endParaRPr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89C933-B256-885D-01E2-07A10D96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26" y="0"/>
            <a:ext cx="2965632" cy="47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28106-CD65-6493-EA27-820D489B7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109" y="991806"/>
            <a:ext cx="3526504" cy="3159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9688A1-C3AB-8ACF-0522-7F6C2697A248}"/>
              </a:ext>
            </a:extLst>
          </p:cNvPr>
          <p:cNvSpPr txBox="1"/>
          <p:nvPr/>
        </p:nvSpPr>
        <p:spPr>
          <a:xfrm>
            <a:off x="308608" y="4461145"/>
            <a:ext cx="2875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Detector diagrams taken from Colin Moore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Bubble Chambers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239854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Decrease in external pressure lowers the internal pressure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dirty="0"/>
              <a:t>Superheated Liquid: 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temperature of the liquid is higher than the boiling point, but not boiling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99DEC0-3C51-D935-8F97-5D5A47DE1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"/>
          <a:stretch/>
        </p:blipFill>
        <p:spPr bwMode="auto">
          <a:xfrm>
            <a:off x="6128953" y="43724"/>
            <a:ext cx="2818066" cy="45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F3BA3-B6EB-FF61-AFBF-890BD07E0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249" y="1025471"/>
            <a:ext cx="3418704" cy="3092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BF705E-0616-4ACC-B9DA-CF0F0531EE41}"/>
              </a:ext>
            </a:extLst>
          </p:cNvPr>
          <p:cNvSpPr txBox="1"/>
          <p:nvPr/>
        </p:nvSpPr>
        <p:spPr>
          <a:xfrm>
            <a:off x="308608" y="4461145"/>
            <a:ext cx="2875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Detector diagrams taken from Colin Moore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Bubble Chambers</a:t>
            </a: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b="2647"/>
          <a:stretch/>
        </p:blipFill>
        <p:spPr>
          <a:xfrm>
            <a:off x="6071286" y="81944"/>
            <a:ext cx="2928390" cy="454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227498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Enough energy deposited locally by particle cause phase change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Bubble forms in detector</a:t>
            </a:r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F06528-D87D-59A5-7669-F5AA0E98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009" y="959305"/>
            <a:ext cx="3705950" cy="32248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EA906-AAE2-9333-D448-F6CAD5E8EA49}"/>
              </a:ext>
            </a:extLst>
          </p:cNvPr>
          <p:cNvSpPr txBox="1"/>
          <p:nvPr/>
        </p:nvSpPr>
        <p:spPr>
          <a:xfrm>
            <a:off x="308608" y="4461145"/>
            <a:ext cx="2875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Detector diagrams taken from Colin Moore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PICO - Backgrounds</a:t>
            </a: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7470300" cy="3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Alpha: </a:t>
            </a:r>
          </a:p>
          <a:p>
            <a:pPr marL="285750" indent="-285750">
              <a:lnSpc>
                <a:spcPct val="120000"/>
              </a:lnSpc>
              <a:buFont typeface="System Font Regular"/>
              <a:buChar char="-"/>
            </a:pPr>
            <a:r>
              <a:rPr lang="en-GB" dirty="0"/>
              <a:t>Heavy, charged particles</a:t>
            </a:r>
          </a:p>
          <a:p>
            <a:pPr marL="285750" indent="-285750">
              <a:lnSpc>
                <a:spcPct val="120000"/>
              </a:lnSpc>
              <a:buFont typeface="System Font Regular"/>
              <a:buChar char="-"/>
            </a:pPr>
            <a:r>
              <a:rPr lang="en-GB" dirty="0"/>
              <a:t>EM force</a:t>
            </a:r>
          </a:p>
          <a:p>
            <a:pPr marL="0" indent="0">
              <a:lnSpc>
                <a:spcPct val="120000"/>
              </a:lnSpc>
              <a:buNone/>
            </a:pPr>
            <a:endParaRPr lang="en-GB" sz="4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GB" b="1" dirty="0"/>
              <a:t>Neutron:</a:t>
            </a:r>
          </a:p>
          <a:p>
            <a:pPr marL="285750" indent="-285750">
              <a:lnSpc>
                <a:spcPct val="120000"/>
              </a:lnSpc>
              <a:buFont typeface="System Font Regular"/>
              <a:buChar char="-"/>
            </a:pPr>
            <a:r>
              <a:rPr lang="en-GB" dirty="0"/>
              <a:t>Scatters off nucleus</a:t>
            </a:r>
          </a:p>
          <a:p>
            <a:pPr marL="285750" indent="-285750">
              <a:lnSpc>
                <a:spcPct val="120000"/>
              </a:lnSpc>
              <a:buFont typeface="System Font Regular"/>
              <a:buChar char="-"/>
            </a:pPr>
            <a:r>
              <a:rPr lang="en-GB" dirty="0"/>
              <a:t>Can cause multi-bubble events</a:t>
            </a:r>
          </a:p>
          <a:p>
            <a:pPr marL="0" indent="0">
              <a:lnSpc>
                <a:spcPct val="120000"/>
              </a:lnSpc>
              <a:buNone/>
            </a:pPr>
            <a:endParaRPr lang="en-CA" sz="4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CA" b="1" dirty="0"/>
              <a:t>Gamma/Electron:</a:t>
            </a:r>
          </a:p>
          <a:p>
            <a:pPr marL="285750" indent="-285750">
              <a:lnSpc>
                <a:spcPct val="120000"/>
              </a:lnSpc>
              <a:buFont typeface="System Font Regular"/>
              <a:buChar char="-"/>
            </a:pPr>
            <a:r>
              <a:rPr lang="en-CA" dirty="0"/>
              <a:t>Electron recoil events</a:t>
            </a:r>
          </a:p>
          <a:p>
            <a:pPr marL="285750" indent="-285750">
              <a:lnSpc>
                <a:spcPct val="120000"/>
              </a:lnSpc>
              <a:buFont typeface="System Font Regular"/>
              <a:buChar char="-"/>
            </a:pPr>
            <a:r>
              <a:rPr lang="en-CA" dirty="0"/>
              <a:t>Very rare O(10^-10)</a:t>
            </a:r>
            <a:endParaRPr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935F47D-1F11-8B43-8F8E-01AAA942F267}"/>
              </a:ext>
            </a:extLst>
          </p:cNvPr>
          <p:cNvSpPr/>
          <p:nvPr/>
        </p:nvSpPr>
        <p:spPr>
          <a:xfrm>
            <a:off x="4304271" y="1037968"/>
            <a:ext cx="193590" cy="832021"/>
          </a:xfrm>
          <a:prstGeom prst="rightBrace">
            <a:avLst>
              <a:gd name="adj1" fmla="val 35993"/>
              <a:gd name="adj2" fmla="val 50000"/>
            </a:avLst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FD6CC3E-C96F-2C54-9FA7-27A0404F89F7}"/>
              </a:ext>
            </a:extLst>
          </p:cNvPr>
          <p:cNvSpPr/>
          <p:nvPr/>
        </p:nvSpPr>
        <p:spPr>
          <a:xfrm>
            <a:off x="4304271" y="2001804"/>
            <a:ext cx="193590" cy="1029720"/>
          </a:xfrm>
          <a:prstGeom prst="rightBrace">
            <a:avLst>
              <a:gd name="adj1" fmla="val 35993"/>
              <a:gd name="adj2" fmla="val 50000"/>
            </a:avLst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CAB8A6B-5EB0-9199-EC2C-560F548FBB42}"/>
              </a:ext>
            </a:extLst>
          </p:cNvPr>
          <p:cNvSpPr/>
          <p:nvPr/>
        </p:nvSpPr>
        <p:spPr>
          <a:xfrm>
            <a:off x="4304271" y="3163339"/>
            <a:ext cx="193590" cy="942193"/>
          </a:xfrm>
          <a:prstGeom prst="rightBrace">
            <a:avLst>
              <a:gd name="adj1" fmla="val 35993"/>
              <a:gd name="adj2" fmla="val 50000"/>
            </a:avLst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F8D00-200D-94C6-E2A5-920E7A293509}"/>
              </a:ext>
            </a:extLst>
          </p:cNvPr>
          <p:cNvSpPr txBox="1"/>
          <p:nvPr/>
        </p:nvSpPr>
        <p:spPr>
          <a:xfrm>
            <a:off x="4497861" y="1300089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BA483-86C5-F63B-B4C9-1C2996A9D5E5}"/>
              </a:ext>
            </a:extLst>
          </p:cNvPr>
          <p:cNvSpPr txBox="1"/>
          <p:nvPr/>
        </p:nvSpPr>
        <p:spPr>
          <a:xfrm>
            <a:off x="4568917" y="236277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461E-DC08-7EBE-3113-80802541BB9E}"/>
              </a:ext>
            </a:extLst>
          </p:cNvPr>
          <p:cNvSpPr txBox="1"/>
          <p:nvPr/>
        </p:nvSpPr>
        <p:spPr>
          <a:xfrm>
            <a:off x="4568916" y="3480546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insensitive in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 - Acoustic Data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0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Piezoelectric sensors are mounted on the jar to record the sound of bubbles popping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Alpha events are much louder than other events (e.g. neutrons)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WIMPs are predicted to be similar to neutrons</a:t>
            </a:r>
            <a:endParaRPr/>
          </a:p>
        </p:txBody>
      </p:sp>
      <p:sp>
        <p:nvSpPr>
          <p:cNvPr id="129" name="Google Shape;129;p21"/>
          <p:cNvSpPr txBox="1"/>
          <p:nvPr/>
        </p:nvSpPr>
        <p:spPr>
          <a:xfrm>
            <a:off x="311700" y="4214875"/>
            <a:ext cx="2256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666666"/>
                </a:solidFill>
              </a:rPr>
              <a:t>*AP - Acoustic Parameter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5794800" y="43402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https://doi.org/10.48550/arXiv.1902.04031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975" y="2258100"/>
            <a:ext cx="3807825" cy="21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1983" y="150625"/>
            <a:ext cx="3987592" cy="21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BF878F-EC56-198B-4E89-252EC7DF5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8245"/>
          <a:stretch/>
        </p:blipFill>
        <p:spPr bwMode="auto">
          <a:xfrm>
            <a:off x="4175311" y="659246"/>
            <a:ext cx="2179393" cy="38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PICO - Optical Data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472458" y="4568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11699" y="923875"/>
            <a:ext cx="3477705" cy="3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4 camera mounted on the outside of the detector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Allows for 3D reconstruction of events inside the chamber</a:t>
            </a:r>
            <a:endParaRPr dirty="0"/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4">
            <a:alphaModFix/>
          </a:blip>
          <a:srcRect l="22169" t="12724" r="6890" b="3557"/>
          <a:stretch/>
        </p:blipFill>
        <p:spPr>
          <a:xfrm>
            <a:off x="6567416" y="659246"/>
            <a:ext cx="2179392" cy="385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7522604" y="2293975"/>
            <a:ext cx="1085937" cy="10797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2" name="Google Shape;142;p22"/>
          <p:cNvCxnSpPr>
            <a:cxnSpLocks/>
          </p:cNvCxnSpPr>
          <p:nvPr/>
        </p:nvCxnSpPr>
        <p:spPr>
          <a:xfrm>
            <a:off x="6605803" y="541352"/>
            <a:ext cx="916801" cy="1625199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p22"/>
          <p:cNvSpPr txBox="1"/>
          <p:nvPr/>
        </p:nvSpPr>
        <p:spPr>
          <a:xfrm>
            <a:off x="5967351" y="188371"/>
            <a:ext cx="103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Cameras</a:t>
            </a:r>
            <a:endParaRPr dirty="0"/>
          </a:p>
        </p:txBody>
      </p:sp>
      <p:sp>
        <p:nvSpPr>
          <p:cNvPr id="2" name="Google Shape;151;p23">
            <a:extLst>
              <a:ext uri="{FF2B5EF4-FFF2-40B4-BE49-F238E27FC236}">
                <a16:creationId xmlns:a16="http://schemas.microsoft.com/office/drawing/2014/main" id="{456D3BD5-69A3-8D1F-134F-678CD9C70777}"/>
              </a:ext>
            </a:extLst>
          </p:cNvPr>
          <p:cNvSpPr txBox="1"/>
          <p:nvPr/>
        </p:nvSpPr>
        <p:spPr>
          <a:xfrm>
            <a:off x="7212950" y="4478659"/>
            <a:ext cx="965097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PICO-40L</a:t>
            </a:r>
            <a:endParaRPr sz="1200" dirty="0"/>
          </a:p>
        </p:txBody>
      </p:sp>
      <p:sp>
        <p:nvSpPr>
          <p:cNvPr id="4" name="Google Shape;141;p22">
            <a:extLst>
              <a:ext uri="{FF2B5EF4-FFF2-40B4-BE49-F238E27FC236}">
                <a16:creationId xmlns:a16="http://schemas.microsoft.com/office/drawing/2014/main" id="{66EB98B7-F28F-5242-642E-433BF77363AA}"/>
              </a:ext>
            </a:extLst>
          </p:cNvPr>
          <p:cNvSpPr/>
          <p:nvPr/>
        </p:nvSpPr>
        <p:spPr>
          <a:xfrm>
            <a:off x="4251176" y="2616826"/>
            <a:ext cx="1874784" cy="1304386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142;p22">
            <a:extLst>
              <a:ext uri="{FF2B5EF4-FFF2-40B4-BE49-F238E27FC236}">
                <a16:creationId xmlns:a16="http://schemas.microsoft.com/office/drawing/2014/main" id="{C0043A35-8C1C-4766-4BEE-F3F1DAF4D262}"/>
              </a:ext>
            </a:extLst>
          </p:cNvPr>
          <p:cNvCxnSpPr>
            <a:cxnSpLocks/>
          </p:cNvCxnSpPr>
          <p:nvPr/>
        </p:nvCxnSpPr>
        <p:spPr>
          <a:xfrm flipH="1">
            <a:off x="5188568" y="541352"/>
            <a:ext cx="1111811" cy="2004798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51;p23">
            <a:extLst>
              <a:ext uri="{FF2B5EF4-FFF2-40B4-BE49-F238E27FC236}">
                <a16:creationId xmlns:a16="http://schemas.microsoft.com/office/drawing/2014/main" id="{CF6329CE-8FDD-6847-77DB-FE0948507D4F}"/>
              </a:ext>
            </a:extLst>
          </p:cNvPr>
          <p:cNvSpPr txBox="1"/>
          <p:nvPr/>
        </p:nvSpPr>
        <p:spPr>
          <a:xfrm>
            <a:off x="4782458" y="4479407"/>
            <a:ext cx="965097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PICO-60</a:t>
            </a:r>
            <a:endParaRPr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836</Words>
  <Application>Microsoft Macintosh PowerPoint</Application>
  <PresentationFormat>On-screen Show (16:9)</PresentationFormat>
  <Paragraphs>163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System Font Regular</vt:lpstr>
      <vt:lpstr>Simple Light</vt:lpstr>
      <vt:lpstr>Overview and Latest Physics Results from PICO</vt:lpstr>
      <vt:lpstr>Dark Matter and Dark Matter Interactions</vt:lpstr>
      <vt:lpstr>PICO</vt:lpstr>
      <vt:lpstr>Bubble Chambers</vt:lpstr>
      <vt:lpstr>Bubble Chambers</vt:lpstr>
      <vt:lpstr>Bubble Chambers</vt:lpstr>
      <vt:lpstr>PICO - Backgrounds</vt:lpstr>
      <vt:lpstr>PICO - Acoustic Data</vt:lpstr>
      <vt:lpstr>PICO - Optical Data</vt:lpstr>
      <vt:lpstr>PICO - Optical Data</vt:lpstr>
      <vt:lpstr>PICO - Optical Data</vt:lpstr>
      <vt:lpstr>PICO-40L</vt:lpstr>
      <vt:lpstr>PICO-40L - Design Upgrades</vt:lpstr>
      <vt:lpstr>PICO-40L Trial Runs</vt:lpstr>
      <vt:lpstr>Projected Limits for PICO-40L</vt:lpstr>
      <vt:lpstr>PICO-500</vt:lpstr>
      <vt:lpstr>Conclusion</vt:lpstr>
      <vt:lpstr>Thank you</vt:lpstr>
      <vt:lpstr>Extra Slides</vt:lpstr>
      <vt:lpstr>Cooling Coils Design</vt:lpstr>
      <vt:lpstr>Bubble 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Latest Physics Results from PICO</dc:title>
  <cp:lastModifiedBy>Minya Bai</cp:lastModifiedBy>
  <cp:revision>2</cp:revision>
  <dcterms:modified xsi:type="dcterms:W3CDTF">2023-02-17T15:16:24Z</dcterms:modified>
</cp:coreProperties>
</file>