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308" r:id="rId3"/>
    <p:sldId id="929" r:id="rId4"/>
    <p:sldId id="388" r:id="rId5"/>
    <p:sldId id="406" r:id="rId6"/>
    <p:sldId id="914" r:id="rId7"/>
    <p:sldId id="915" r:id="rId8"/>
    <p:sldId id="917" r:id="rId9"/>
    <p:sldId id="920" r:id="rId10"/>
    <p:sldId id="921" r:id="rId11"/>
    <p:sldId id="923" r:id="rId12"/>
    <p:sldId id="925" r:id="rId13"/>
    <p:sldId id="928" r:id="rId14"/>
    <p:sldId id="351" r:id="rId15"/>
    <p:sldId id="305" r:id="rId16"/>
    <p:sldId id="403" r:id="rId17"/>
    <p:sldId id="93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78"/>
  </p:normalViewPr>
  <p:slideViewPr>
    <p:cSldViewPr snapToGrid="0">
      <p:cViewPr varScale="1">
        <p:scale>
          <a:sx n="67" d="100"/>
          <a:sy n="67" d="100"/>
        </p:scale>
        <p:origin x="192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44E32-5290-EA4A-8FE2-FDA37BF59397}" type="datetimeFigureOut">
              <a:rPr lang="en-US" smtClean="0"/>
              <a:t>2/16/23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44754-90C6-7841-AAF3-8D7D8A5FB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6553E-ECAA-FF90-C3D1-9BD63A4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19CCF5-BBFE-142C-3F41-E040B96A6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60411-0103-AEAA-0178-3617FC587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0AD1-B768-1746-A5C3-B4EF8AB8252D}" type="datetime1">
              <a:rPr lang="en-CA" smtClean="0"/>
              <a:t>2023-02-16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49BAC-4F70-C7E8-CF5A-F8380133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9F469-C53B-E004-8D0E-9B332B28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3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C6D1-287E-1E9E-7060-AD6909A1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15CBA-C3AF-5147-B8E8-A191FC247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E9532-8DD0-DCC7-42EE-D981B480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C6B9F-29C2-FF46-8E10-8C779B821A5E}" type="datetime1">
              <a:rPr lang="en-CA" smtClean="0"/>
              <a:t>2023-02-16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7708B-96B6-FD67-742E-56CEE9E7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9072-140C-4D42-C4C8-E3B775E02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0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2FEA53-52C1-D8A2-5F57-E4166CCC8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DE613-F546-98F9-0376-8A7D1A0A2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7EC6D-D1D5-4FC4-FE82-F02E1865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8987-64D8-D048-AC75-EA5C32938657}" type="datetime1">
              <a:rPr lang="en-CA" smtClean="0"/>
              <a:t>2023-02-16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1D66E-C28F-272C-6761-018C77B43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63176-C3C3-CD55-B1AC-8407FA304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CECF5-7E15-3BD1-63D7-794603C21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2AEA3-DE10-F9CB-126C-498A5E4EE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E91B2-940A-B1A8-1A0A-2A3687BBB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FB0DD-19DC-9B47-A5FF-9CD9C374E298}" type="datetime1">
              <a:rPr lang="en-CA" smtClean="0"/>
              <a:t>2023-02-16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A9D51-B606-828D-AC55-43E20D8A9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5ECAC-623F-F7D5-8EA6-B7B29EC7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9EE55-DF1A-6B49-3E72-FF43E4684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3AAF1-FA1C-E041-6218-5906BB679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7122D-8F79-24DB-A7DC-6096EA5A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613A0-DDC5-7449-BCD8-D680EEEEA2AD}" type="datetime1">
              <a:rPr lang="en-CA" smtClean="0"/>
              <a:t>2023-02-16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314AA-369F-0456-C776-FC0C9CC4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3672A-9857-3700-268A-8E4AF085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2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B79D-564C-B753-5633-06B72BFD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56A58-E761-43B1-92CF-8399338D7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F252E-561B-7599-A502-E9EF43650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50AAB-6823-9BEF-A196-21A6A9718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E06C-696F-8541-B59C-A6F262A73275}" type="datetime1">
              <a:rPr lang="en-CA" smtClean="0"/>
              <a:t>2023-02-16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1D225-D7FC-7BE2-B951-EEA9F1424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2065D-ECC0-FF62-AD27-8E3A9074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5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F75FB-046C-3C3E-FC1D-A8E2DCE3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D7760-EBC5-446C-B648-A83D9A07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0E472-74AD-F521-833E-8E31A7134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E699D-C0D9-B09C-75EC-1CA929307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2F9751-0D16-EA1E-9627-8536FBB0BC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41B9B9-C6DB-5322-CF84-9144CFA35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49EE-C166-BE4B-8324-187815FF0783}" type="datetime1">
              <a:rPr lang="en-CA" smtClean="0"/>
              <a:t>2023-02-16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B80BAE-775B-C24F-B10C-A75F30EA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ADFD23-88D2-67D7-44BF-BB6C9ABB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3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C3823-A331-C88B-F543-F1E54562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898B28-8BD5-283C-1299-C1BD2260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72AD-D959-1D42-9D3E-297DEA1318F1}" type="datetime1">
              <a:rPr lang="en-CA" smtClean="0"/>
              <a:t>2023-02-16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52CA3-4D1C-6C0E-4C95-17D96EA9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F15C8-11AA-7CEF-3ADE-64A20A03B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7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F8BBE-FBF9-33B3-EDC7-237D9A94D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8117-ADD4-EB4B-8524-982C23C40D50}" type="datetime1">
              <a:rPr lang="en-CA" smtClean="0"/>
              <a:t>2023-02-16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C91EA4-4C81-8B6C-35F6-FE2E6B79B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B2E5F-11F8-3E93-5114-EEACA6EE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6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0475D-4F8F-42C0-3997-6D838111D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9BE27-56CA-11AD-470C-C0A6381C6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CC702-3757-3A80-2C98-9A30E7D39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017DD-3D76-8065-62A6-E8420C2AE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E5B8-88CB-0343-8E5F-FB7AAF830DD3}" type="datetime1">
              <a:rPr lang="en-CA" smtClean="0"/>
              <a:t>2023-02-16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58B63-E934-8B81-8952-123AA8280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CC1F0-7473-1B85-08DC-DDD59D0E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8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5570-9738-C971-CBA9-E456D729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EFD748-B993-21CE-16F2-4C4A30ED1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A0415-92D9-A2D1-1D6B-82BE13372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D55AC-D931-05E9-44E5-D0091CED1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BACB-D78B-574F-9AD9-85BDABEC75B2}" type="datetime1">
              <a:rPr lang="en-CA" smtClean="0"/>
              <a:t>2023-02-16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D70E4-BFE9-C526-5540-FEAFD423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3F33D-78C0-1ACF-4175-A26D0C6D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6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723BD-5E76-BFBD-9A59-B55A609A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43116-DC2C-62DC-3B1C-9DBA92890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A6DFD-B833-212A-2D69-69DE48C4E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10631-703B-B44E-83DB-EFD6498839FF}" type="datetime1">
              <a:rPr lang="en-CA" smtClean="0"/>
              <a:t>2023-02-16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B39CB-AC48-4973-D2F1-56B09790C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F996E-497B-781A-3D68-876690C9C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D9136-4586-384C-B41B-EF64DDE6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1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Relationship Id="rId5" Type="http://schemas.openxmlformats.org/officeDocument/2006/relationships/image" Target="../media/image330.png"/><Relationship Id="rId4" Type="http://schemas.openxmlformats.org/officeDocument/2006/relationships/image" Target="../media/image5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65.png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.png"/><Relationship Id="rId7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Mainz_Microtron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D3E06-DD40-1476-55A2-7BD09E410891}"/>
              </a:ext>
            </a:extLst>
          </p:cNvPr>
          <p:cNvSpPr txBox="1"/>
          <p:nvPr/>
        </p:nvSpPr>
        <p:spPr>
          <a:xfrm>
            <a:off x="958506" y="737332"/>
            <a:ext cx="10264697" cy="1212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Validation of the design for a background detector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 the MOLLER experiment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6215731-7321-178A-B678-39A6E1BFB29E}"/>
              </a:ext>
            </a:extLst>
          </p:cNvPr>
          <p:cNvSpPr txBox="1">
            <a:spLocks/>
          </p:cNvSpPr>
          <p:nvPr/>
        </p:nvSpPr>
        <p:spPr>
          <a:xfrm>
            <a:off x="2792904" y="4119859"/>
            <a:ext cx="6265048" cy="1922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Elham Gorgannejad</a:t>
            </a:r>
          </a:p>
          <a:p>
            <a:pPr marL="0" indent="0" algn="ctr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Wouter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Deconinck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MOLLER Collaboration</a:t>
            </a:r>
          </a:p>
          <a:p>
            <a:pPr marL="0" indent="0" algn="ctr">
              <a:buNone/>
            </a:pPr>
            <a:r>
              <a:rPr lang="en-C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Winter Nuclear and Particle Physics Conference, 2023 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6A712-2AB7-B7ED-4047-1BFF19EEE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705" y="5983891"/>
            <a:ext cx="1974295" cy="87411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619350A6-2C3F-B6D4-801F-A81184F1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8235"/>
            <a:ext cx="2081152" cy="1019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628B3D-5425-8D6C-5516-9643532F6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259" y="2251891"/>
            <a:ext cx="2455299" cy="1912789"/>
          </a:xfrm>
          <a:prstGeom prst="rect">
            <a:avLst/>
          </a:prstGeom>
        </p:spPr>
      </p:pic>
      <p:pic>
        <p:nvPicPr>
          <p:cNvPr id="2" name="Picture 6" descr="Canadian Institute of Nuclear Physics - Institute Canadien de Physique  Nucléaire">
            <a:extLst>
              <a:ext uri="{FF2B5EF4-FFF2-40B4-BE49-F238E27FC236}">
                <a16:creationId xmlns:a16="http://schemas.microsoft.com/office/drawing/2014/main" id="{23552E66-6AB5-E0C7-9A29-D1328FFF1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01" y="5911059"/>
            <a:ext cx="895053" cy="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CB3D9-FD9B-5B88-FB32-ED57DF4AD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865" y="2239375"/>
            <a:ext cx="2832146" cy="192272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5441C5E-38C0-A421-77DB-EB8CFCE05FC8}"/>
              </a:ext>
            </a:extLst>
          </p:cNvPr>
          <p:cNvGrpSpPr/>
          <p:nvPr/>
        </p:nvGrpSpPr>
        <p:grpSpPr>
          <a:xfrm>
            <a:off x="7444678" y="2210799"/>
            <a:ext cx="3778525" cy="2061163"/>
            <a:chOff x="7444678" y="2210799"/>
            <a:chExt cx="3778525" cy="206116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F8AA576-4CA8-C0F9-5C67-4E01934D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4678" y="2251891"/>
              <a:ext cx="3549434" cy="191278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467772-AE9E-F8F2-881C-765FA911022E}"/>
                </a:ext>
              </a:extLst>
            </p:cNvPr>
            <p:cNvSpPr/>
            <p:nvPr/>
          </p:nvSpPr>
          <p:spPr>
            <a:xfrm>
              <a:off x="10787063" y="2210799"/>
              <a:ext cx="436140" cy="2061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9258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6842611"/>
            <a:chOff x="0" y="0"/>
            <a:chExt cx="12192000" cy="6842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6842611"/>
              <a:chOff x="0" y="6003103"/>
              <a:chExt cx="12192000" cy="684261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F2DA7E-A4D3-4EFC-A8F8-21A12C970626}"/>
                  </a:ext>
                </a:extLst>
              </p:cNvPr>
              <p:cNvSpPr txBox="1"/>
              <p:nvPr/>
            </p:nvSpPr>
            <p:spPr>
              <a:xfrm>
                <a:off x="11548110" y="1256872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9/10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68D7637-8629-D58D-9C1A-30A66DD5FB53}"/>
              </a:ext>
            </a:extLst>
          </p:cNvPr>
          <p:cNvSpPr txBox="1"/>
          <p:nvPr/>
        </p:nvSpPr>
        <p:spPr>
          <a:xfrm>
            <a:off x="1337523" y="681622"/>
            <a:ext cx="28113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(1)- vertical 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6F826-50DD-E779-118A-DCA7E88FF4E3}"/>
              </a:ext>
            </a:extLst>
          </p:cNvPr>
          <p:cNvSpPr txBox="1"/>
          <p:nvPr/>
        </p:nvSpPr>
        <p:spPr>
          <a:xfrm>
            <a:off x="7578569" y="689937"/>
            <a:ext cx="29463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(2)- horizontal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5CBD03-4089-C8C5-9E2E-AA8A01E435CE}"/>
              </a:ext>
            </a:extLst>
          </p:cNvPr>
          <p:cNvSpPr txBox="1"/>
          <p:nvPr/>
        </p:nvSpPr>
        <p:spPr>
          <a:xfrm>
            <a:off x="5041574" y="1911524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 of </a:t>
            </a:r>
          </a:p>
          <a:p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Min#PEs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=3.3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2B574-3F45-0F6E-DE36-A9080EC3A57D}"/>
              </a:ext>
            </a:extLst>
          </p:cNvPr>
          <p:cNvSpPr txBox="1"/>
          <p:nvPr/>
        </p:nvSpPr>
        <p:spPr>
          <a:xfrm>
            <a:off x="2470070" y="68558"/>
            <a:ext cx="8161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Pion Detector System: Beam test at Mainz Microtron (MAMI)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EFCD02-28D5-04AF-FBBD-796C7C077887}"/>
              </a:ext>
            </a:extLst>
          </p:cNvPr>
          <p:cNvCxnSpPr/>
          <p:nvPr/>
        </p:nvCxnSpPr>
        <p:spPr>
          <a:xfrm>
            <a:off x="320634" y="3754771"/>
            <a:ext cx="1122747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B69B97-0F39-E09F-5C65-BD3525CA8591}"/>
              </a:ext>
            </a:extLst>
          </p:cNvPr>
          <p:cNvSpPr txBox="1"/>
          <p:nvPr/>
        </p:nvSpPr>
        <p:spPr>
          <a:xfrm>
            <a:off x="5177027" y="720380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Beam tests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70797-5910-CB38-7939-6BE5C447F5CE}"/>
              </a:ext>
            </a:extLst>
          </p:cNvPr>
          <p:cNvSpPr txBox="1"/>
          <p:nvPr/>
        </p:nvSpPr>
        <p:spPr>
          <a:xfrm>
            <a:off x="5148974" y="3899042"/>
            <a:ext cx="147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Simulations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0A9479-55C9-ECBC-2D32-0D53D9B2BF4C}"/>
              </a:ext>
            </a:extLst>
          </p:cNvPr>
          <p:cNvSpPr txBox="1"/>
          <p:nvPr/>
        </p:nvSpPr>
        <p:spPr>
          <a:xfrm>
            <a:off x="5130540" y="5138561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 of </a:t>
            </a:r>
          </a:p>
          <a:p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Min#PEs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=3.5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5ABCF5-BE19-B16A-3910-46C759D5CBE0}"/>
              </a:ext>
            </a:extLst>
          </p:cNvPr>
          <p:cNvGrpSpPr/>
          <p:nvPr/>
        </p:nvGrpSpPr>
        <p:grpSpPr>
          <a:xfrm>
            <a:off x="318700" y="952418"/>
            <a:ext cx="4552804" cy="2737261"/>
            <a:chOff x="318700" y="952418"/>
            <a:chExt cx="4552804" cy="27372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A77495-8405-A12C-5764-486C33E93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75" y="952418"/>
              <a:ext cx="4013358" cy="265577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1E1AC6-0942-6462-2A5A-2106F2716184}"/>
                </a:ext>
              </a:extLst>
            </p:cNvPr>
            <p:cNvSpPr txBox="1"/>
            <p:nvPr/>
          </p:nvSpPr>
          <p:spPr>
            <a:xfrm rot="16200000">
              <a:off x="149176" y="1950190"/>
              <a:ext cx="6160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CA" sz="1200" b="0" i="0" u="none" strike="noStrike" dirty="0" err="1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a.u</a:t>
              </a:r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FEBE83-E1AB-1365-DD81-1BBAB71DA6C0}"/>
                </a:ext>
              </a:extLst>
            </p:cNvPr>
            <p:cNvSpPr txBox="1"/>
            <p:nvPr/>
          </p:nvSpPr>
          <p:spPr>
            <a:xfrm>
              <a:off x="4423946" y="3443458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#PEs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747201-12CD-4C69-67F7-4F4CDE0C7523}"/>
              </a:ext>
            </a:extLst>
          </p:cNvPr>
          <p:cNvGrpSpPr/>
          <p:nvPr/>
        </p:nvGrpSpPr>
        <p:grpSpPr>
          <a:xfrm>
            <a:off x="6897307" y="982911"/>
            <a:ext cx="4455258" cy="2708088"/>
            <a:chOff x="6897307" y="982911"/>
            <a:chExt cx="4455258" cy="27080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7A7155-BB53-0C9A-5CF7-8863FAC6A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20326" y="982911"/>
              <a:ext cx="3900150" cy="261982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2DE759-149B-B3ED-78FB-6C154920C1ED}"/>
                </a:ext>
              </a:extLst>
            </p:cNvPr>
            <p:cNvSpPr txBox="1"/>
            <p:nvPr/>
          </p:nvSpPr>
          <p:spPr>
            <a:xfrm rot="16200000">
              <a:off x="6727783" y="1971311"/>
              <a:ext cx="6160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CA" sz="1200" b="0" i="0" u="none" strike="noStrike" dirty="0" err="1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a.u</a:t>
              </a:r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99206E-FF80-44B0-9A52-6B6FD76ECE51}"/>
                </a:ext>
              </a:extLst>
            </p:cNvPr>
            <p:cNvSpPr txBox="1"/>
            <p:nvPr/>
          </p:nvSpPr>
          <p:spPr>
            <a:xfrm>
              <a:off x="10905007" y="3444778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#PEs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246638-B1A4-A883-B9C4-B4909BF262B0}"/>
              </a:ext>
            </a:extLst>
          </p:cNvPr>
          <p:cNvGrpSpPr/>
          <p:nvPr/>
        </p:nvGrpSpPr>
        <p:grpSpPr>
          <a:xfrm>
            <a:off x="320910" y="3960221"/>
            <a:ext cx="4426762" cy="2794340"/>
            <a:chOff x="320910" y="3960221"/>
            <a:chExt cx="4426762" cy="27943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3D532F-D37F-FDC6-AF8B-E600278A0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9142" y="3960221"/>
              <a:ext cx="3733184" cy="274389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29B00-4A0D-6175-BE07-CA179AC3C880}"/>
                </a:ext>
              </a:extLst>
            </p:cNvPr>
            <p:cNvSpPr txBox="1"/>
            <p:nvPr/>
          </p:nvSpPr>
          <p:spPr>
            <a:xfrm rot="16200000">
              <a:off x="151386" y="5200518"/>
              <a:ext cx="6160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CA" sz="1200" b="0" i="0" u="none" strike="noStrike" dirty="0" err="1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a.u</a:t>
              </a:r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55E676-D87D-5A2F-DA2F-AF27DC203F18}"/>
                </a:ext>
              </a:extLst>
            </p:cNvPr>
            <p:cNvSpPr txBox="1"/>
            <p:nvPr/>
          </p:nvSpPr>
          <p:spPr>
            <a:xfrm>
              <a:off x="4300114" y="6508340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#PEs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213313-FB84-07D9-E18A-E4CB11060771}"/>
              </a:ext>
            </a:extLst>
          </p:cNvPr>
          <p:cNvGrpSpPr/>
          <p:nvPr/>
        </p:nvGrpSpPr>
        <p:grpSpPr>
          <a:xfrm>
            <a:off x="6902520" y="3860516"/>
            <a:ext cx="4341735" cy="2915064"/>
            <a:chOff x="6902520" y="3860516"/>
            <a:chExt cx="4341735" cy="29150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40D83F-31C6-7E7C-58B3-C4795093F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58381" y="3860516"/>
              <a:ext cx="3862096" cy="28728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9D1E84-CC84-6E83-6C9C-265D3AFF8AD1}"/>
                </a:ext>
              </a:extLst>
            </p:cNvPr>
            <p:cNvSpPr txBox="1"/>
            <p:nvPr/>
          </p:nvSpPr>
          <p:spPr>
            <a:xfrm rot="16200000">
              <a:off x="6732996" y="5193665"/>
              <a:ext cx="6160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CA" sz="1200" b="0" i="0" u="none" strike="noStrike" dirty="0" err="1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a.u</a:t>
              </a:r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98DCA4-DD1E-B2DA-1E7C-67D8221E444F}"/>
                </a:ext>
              </a:extLst>
            </p:cNvPr>
            <p:cNvSpPr txBox="1"/>
            <p:nvPr/>
          </p:nvSpPr>
          <p:spPr>
            <a:xfrm>
              <a:off x="10796697" y="6529359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#PEs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4572DE3-EB4D-C653-58C3-C2303AAF4EA2}"/>
              </a:ext>
            </a:extLst>
          </p:cNvPr>
          <p:cNvSpPr txBox="1"/>
          <p:nvPr/>
        </p:nvSpPr>
        <p:spPr>
          <a:xfrm>
            <a:off x="1278944" y="1020176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Pedestal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74BDD5-0F02-7A5D-3DD3-1906FCA74B07}"/>
              </a:ext>
            </a:extLst>
          </p:cNvPr>
          <p:cNvSpPr txBox="1"/>
          <p:nvPr/>
        </p:nvSpPr>
        <p:spPr>
          <a:xfrm>
            <a:off x="7725037" y="1013694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Pedestal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AB4B66-2148-3FD0-D47F-79271FF7D8FC}"/>
              </a:ext>
            </a:extLst>
          </p:cNvPr>
          <p:cNvSpPr txBox="1"/>
          <p:nvPr/>
        </p:nvSpPr>
        <p:spPr>
          <a:xfrm>
            <a:off x="8227278" y="2627630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970859-8F6E-791D-E4D6-C797373A12C7}"/>
              </a:ext>
            </a:extLst>
          </p:cNvPr>
          <p:cNvSpPr txBox="1"/>
          <p:nvPr/>
        </p:nvSpPr>
        <p:spPr>
          <a:xfrm>
            <a:off x="1337523" y="2065411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A877A7-246A-7BF5-EB46-D856D52FCB8F}"/>
              </a:ext>
            </a:extLst>
          </p:cNvPr>
          <p:cNvSpPr txBox="1"/>
          <p:nvPr/>
        </p:nvSpPr>
        <p:spPr>
          <a:xfrm>
            <a:off x="2606754" y="5547562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Pedestal peak at zero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CCA9D3-05FE-E67F-39F4-7CD25AFC9AD9}"/>
              </a:ext>
            </a:extLst>
          </p:cNvPr>
          <p:cNvSpPr txBox="1"/>
          <p:nvPr/>
        </p:nvSpPr>
        <p:spPr>
          <a:xfrm>
            <a:off x="9204277" y="5493152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Pedestal peak at zero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305809-07BF-1B1B-6180-6EF5698F8F8E}"/>
              </a:ext>
            </a:extLst>
          </p:cNvPr>
          <p:cNvSpPr txBox="1"/>
          <p:nvPr/>
        </p:nvSpPr>
        <p:spPr>
          <a:xfrm>
            <a:off x="1163242" y="4259574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D19065-ED3D-1DBD-ECB3-A11D2BEA7F18}"/>
              </a:ext>
            </a:extLst>
          </p:cNvPr>
          <p:cNvSpPr txBox="1"/>
          <p:nvPr/>
        </p:nvSpPr>
        <p:spPr>
          <a:xfrm>
            <a:off x="7937775" y="4171549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2559654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34405C-9E2B-C80E-55DB-CF9042DFA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99" y="3919592"/>
            <a:ext cx="2630696" cy="286985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6842611"/>
            <a:chOff x="0" y="0"/>
            <a:chExt cx="12192000" cy="6842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6842611"/>
              <a:chOff x="0" y="6003103"/>
              <a:chExt cx="12192000" cy="684261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F2DA7E-A4D3-4EFC-A8F8-21A12C970626}"/>
                  </a:ext>
                </a:extLst>
              </p:cNvPr>
              <p:cNvSpPr txBox="1"/>
              <p:nvPr/>
            </p:nvSpPr>
            <p:spPr>
              <a:xfrm>
                <a:off x="11548110" y="12568723"/>
                <a:ext cx="567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10/10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6988558-8579-83DE-3FEE-C20E6E9F7C03}"/>
              </a:ext>
            </a:extLst>
          </p:cNvPr>
          <p:cNvSpPr txBox="1"/>
          <p:nvPr/>
        </p:nvSpPr>
        <p:spPr>
          <a:xfrm>
            <a:off x="2470070" y="68558"/>
            <a:ext cx="8161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Pion Detector System: Beam test at Mainz Microtron (MAMI)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29D496-14E7-FA3C-FD98-3C109517EB80}"/>
              </a:ext>
            </a:extLst>
          </p:cNvPr>
          <p:cNvGrpSpPr/>
          <p:nvPr/>
        </p:nvGrpSpPr>
        <p:grpSpPr>
          <a:xfrm>
            <a:off x="653312" y="698006"/>
            <a:ext cx="4176152" cy="2999393"/>
            <a:chOff x="653312" y="698006"/>
            <a:chExt cx="4176152" cy="299939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2FDC8B6-D26C-44F5-9D92-4A0636F9E8C7}"/>
                </a:ext>
              </a:extLst>
            </p:cNvPr>
            <p:cNvGrpSpPr/>
            <p:nvPr/>
          </p:nvGrpSpPr>
          <p:grpSpPr>
            <a:xfrm>
              <a:off x="957374" y="698006"/>
              <a:ext cx="3792475" cy="2999393"/>
              <a:chOff x="957374" y="698006"/>
              <a:chExt cx="3792475" cy="299939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471A27-25FD-1096-376E-4D213FAB9040}"/>
                  </a:ext>
                </a:extLst>
              </p:cNvPr>
              <p:cNvSpPr txBox="1"/>
              <p:nvPr/>
            </p:nvSpPr>
            <p:spPr>
              <a:xfrm>
                <a:off x="1436489" y="698006"/>
                <a:ext cx="27906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signal from the beam test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B11CE07-F044-2748-CD50-17880EE72373}"/>
                  </a:ext>
                </a:extLst>
              </p:cNvPr>
              <p:cNvGrpSpPr/>
              <p:nvPr/>
            </p:nvGrpSpPr>
            <p:grpSpPr>
              <a:xfrm>
                <a:off x="957374" y="1057044"/>
                <a:ext cx="3792475" cy="2640355"/>
                <a:chOff x="228600" y="1768712"/>
                <a:chExt cx="5605298" cy="3787680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AD276CB-0931-2956-C514-8AFE2D86B382}"/>
                    </a:ext>
                  </a:extLst>
                </p:cNvPr>
                <p:cNvGrpSpPr/>
                <p:nvPr/>
              </p:nvGrpSpPr>
              <p:grpSpPr>
                <a:xfrm>
                  <a:off x="228600" y="1768712"/>
                  <a:ext cx="5605298" cy="3787680"/>
                  <a:chOff x="228600" y="1768712"/>
                  <a:chExt cx="5605298" cy="3787680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BD0D4338-F37B-42DC-FF91-E3C46829D8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28600" y="1768712"/>
                    <a:ext cx="5605298" cy="3787680"/>
                  </a:xfrm>
                  <a:prstGeom prst="rect">
                    <a:avLst/>
                  </a:prstGeom>
                </p:spPr>
              </p:pic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1887F7AB-9FE2-381B-146C-0B2383955528}"/>
                      </a:ext>
                    </a:extLst>
                  </p:cNvPr>
                  <p:cNvSpPr/>
                  <p:nvPr/>
                </p:nvSpPr>
                <p:spPr>
                  <a:xfrm>
                    <a:off x="564444" y="1768712"/>
                    <a:ext cx="2054578" cy="2407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86D634F-A26F-1BBC-DA2D-CD553FAAA093}"/>
                    </a:ext>
                  </a:extLst>
                </p:cNvPr>
                <p:cNvSpPr/>
                <p:nvPr/>
              </p:nvSpPr>
              <p:spPr>
                <a:xfrm>
                  <a:off x="1591733" y="2144889"/>
                  <a:ext cx="1151469" cy="41768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B431E12-9334-55F4-861C-BAE39D57BF4A}"/>
                    </a:ext>
                  </a:extLst>
                </p:cNvPr>
                <p:cNvSpPr/>
                <p:nvPr/>
              </p:nvSpPr>
              <p:spPr>
                <a:xfrm>
                  <a:off x="750710" y="4639734"/>
                  <a:ext cx="1151469" cy="41768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FC5BAA-1E82-44A6-BD41-E08CD38D843E}"/>
                </a:ext>
              </a:extLst>
            </p:cNvPr>
            <p:cNvSpPr txBox="1"/>
            <p:nvPr/>
          </p:nvSpPr>
          <p:spPr>
            <a:xfrm rot="16200000">
              <a:off x="483788" y="2202537"/>
              <a:ext cx="6160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CA" sz="1200" b="0" i="0" u="none" strike="noStrike" dirty="0" err="1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a.u</a:t>
              </a:r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A871E5-1E51-7EC9-5EF9-1921CCEA23C4}"/>
                </a:ext>
              </a:extLst>
            </p:cNvPr>
            <p:cNvSpPr txBox="1"/>
            <p:nvPr/>
          </p:nvSpPr>
          <p:spPr>
            <a:xfrm>
              <a:off x="4381906" y="3422438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#PEs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6AF687-70DF-D80D-5EF5-6774D3F2C8DB}"/>
              </a:ext>
            </a:extLst>
          </p:cNvPr>
          <p:cNvGrpSpPr/>
          <p:nvPr/>
        </p:nvGrpSpPr>
        <p:grpSpPr>
          <a:xfrm>
            <a:off x="6653212" y="694588"/>
            <a:ext cx="4365828" cy="2987163"/>
            <a:chOff x="6653212" y="694588"/>
            <a:chExt cx="4365828" cy="29871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840FB3-DE0B-6A65-6155-4D338DEEEC43}"/>
                </a:ext>
              </a:extLst>
            </p:cNvPr>
            <p:cNvSpPr txBox="1"/>
            <p:nvPr/>
          </p:nvSpPr>
          <p:spPr>
            <a:xfrm>
              <a:off x="7399433" y="694588"/>
              <a:ext cx="2877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signal from the simulation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1D0444-BF6A-3679-53B5-63B351227FF2}"/>
                </a:ext>
              </a:extLst>
            </p:cNvPr>
            <p:cNvSpPr txBox="1"/>
            <p:nvPr/>
          </p:nvSpPr>
          <p:spPr>
            <a:xfrm rot="16200000">
              <a:off x="6483688" y="2196213"/>
              <a:ext cx="6160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CA" sz="1200" b="0" i="0" u="none" strike="noStrike" dirty="0" err="1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a.u</a:t>
              </a:r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9673A2-1CC9-E57B-E17C-06E315B77871}"/>
                </a:ext>
              </a:extLst>
            </p:cNvPr>
            <p:cNvSpPr txBox="1"/>
            <p:nvPr/>
          </p:nvSpPr>
          <p:spPr>
            <a:xfrm>
              <a:off x="10571482" y="3435530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#PEs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F5D66B-7C10-86E6-0194-6CE9DB8271A9}"/>
              </a:ext>
            </a:extLst>
          </p:cNvPr>
          <p:cNvGrpSpPr/>
          <p:nvPr/>
        </p:nvGrpSpPr>
        <p:grpSpPr>
          <a:xfrm>
            <a:off x="3101475" y="3590940"/>
            <a:ext cx="5125156" cy="3198502"/>
            <a:chOff x="3101475" y="3590940"/>
            <a:chExt cx="5125156" cy="319850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45976E-1C44-9C56-4C2F-0CAB6ABE9968}"/>
                </a:ext>
              </a:extLst>
            </p:cNvPr>
            <p:cNvSpPr txBox="1"/>
            <p:nvPr/>
          </p:nvSpPr>
          <p:spPr>
            <a:xfrm rot="16200000">
              <a:off x="2931951" y="4902919"/>
              <a:ext cx="6160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CA" sz="1200" b="0" i="0" u="none" strike="noStrike" dirty="0" err="1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a.u</a:t>
              </a:r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B0DD67-4108-ED2E-58FD-7396334D0C93}"/>
                </a:ext>
              </a:extLst>
            </p:cNvPr>
            <p:cNvSpPr txBox="1"/>
            <p:nvPr/>
          </p:nvSpPr>
          <p:spPr>
            <a:xfrm>
              <a:off x="7779073" y="6442501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#PEs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5F41894-094C-1C94-BC92-50961FF00DF6}"/>
                </a:ext>
              </a:extLst>
            </p:cNvPr>
            <p:cNvGrpSpPr/>
            <p:nvPr/>
          </p:nvGrpSpPr>
          <p:grpSpPr>
            <a:xfrm>
              <a:off x="3450981" y="3590940"/>
              <a:ext cx="4350932" cy="3198502"/>
              <a:chOff x="3450981" y="3590940"/>
              <a:chExt cx="4350932" cy="31985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2C701E7-72FE-F83C-3C0D-42D4AF7593CD}"/>
                  </a:ext>
                </a:extLst>
              </p:cNvPr>
              <p:cNvGrpSpPr/>
              <p:nvPr/>
            </p:nvGrpSpPr>
            <p:grpSpPr>
              <a:xfrm>
                <a:off x="3450981" y="3590940"/>
                <a:ext cx="4350932" cy="3198502"/>
                <a:chOff x="3450981" y="3590940"/>
                <a:chExt cx="4350932" cy="3198502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9B8916D2-DB22-BD42-0184-197AE9A0F847}"/>
                    </a:ext>
                  </a:extLst>
                </p:cNvPr>
                <p:cNvGrpSpPr/>
                <p:nvPr/>
              </p:nvGrpSpPr>
              <p:grpSpPr>
                <a:xfrm>
                  <a:off x="3450981" y="3590940"/>
                  <a:ext cx="4350932" cy="3198502"/>
                  <a:chOff x="3481388" y="3637222"/>
                  <a:chExt cx="4350932" cy="3198502"/>
                </a:xfrm>
              </p:grpSpPr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B5943F24-4E7E-AFBF-42D6-F03EDEE9E3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481388" y="3955724"/>
                    <a:ext cx="4350932" cy="2880000"/>
                  </a:xfrm>
                  <a:prstGeom prst="rect">
                    <a:avLst/>
                  </a:prstGeom>
                </p:spPr>
              </p:pic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9CD30C0C-02A2-7A3D-EA40-6FE22BD7A28C}"/>
                      </a:ext>
                    </a:extLst>
                  </p:cNvPr>
                  <p:cNvSpPr txBox="1"/>
                  <p:nvPr/>
                </p:nvSpPr>
                <p:spPr>
                  <a:xfrm>
                    <a:off x="4546909" y="3637222"/>
                    <a:ext cx="263629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#PEs in different positions</a:t>
                    </a:r>
                  </a:p>
                </p:txBody>
              </p:sp>
            </p:grp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228643D-77B7-B307-0ACF-AE303C4A6D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86381" y="4003733"/>
                  <a:ext cx="1313615" cy="1156846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87B4B01-9E25-ED1C-1D39-D0A900FF386C}"/>
                  </a:ext>
                </a:extLst>
              </p:cNvPr>
              <p:cNvSpPr txBox="1"/>
              <p:nvPr/>
            </p:nvSpPr>
            <p:spPr>
              <a:xfrm>
                <a:off x="4276268" y="6219787"/>
                <a:ext cx="307808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scaled to experiment at (0,0)</a:t>
                </a:r>
              </a:p>
            </p:txBody>
          </p: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B25474A1-AE89-543C-6564-3AFFFF5560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0211" y="994934"/>
            <a:ext cx="3726034" cy="27024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69B98F-29F6-6CAC-9100-6A127E8176E7}"/>
              </a:ext>
            </a:extLst>
          </p:cNvPr>
          <p:cNvSpPr txBox="1"/>
          <p:nvPr/>
        </p:nvSpPr>
        <p:spPr>
          <a:xfrm>
            <a:off x="3122934" y="2642736"/>
            <a:ext cx="1303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Min#PEs</a:t>
            </a:r>
            <a:r>
              <a:rPr 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=92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D83858-5019-7DC4-8EE0-38A46DD0135F}"/>
              </a:ext>
            </a:extLst>
          </p:cNvPr>
          <p:cNvSpPr txBox="1"/>
          <p:nvPr/>
        </p:nvSpPr>
        <p:spPr>
          <a:xfrm>
            <a:off x="9220966" y="2635653"/>
            <a:ext cx="1303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#PEs=118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603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75F7FE-A546-D08E-435B-205C2F1805BE}"/>
              </a:ext>
            </a:extLst>
          </p:cNvPr>
          <p:cNvSpPr txBox="1"/>
          <p:nvPr/>
        </p:nvSpPr>
        <p:spPr>
          <a:xfrm>
            <a:off x="3767884" y="78286"/>
            <a:ext cx="46562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Acknowledgement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867582"/>
            <a:chOff x="0" y="0"/>
            <a:chExt cx="12192000" cy="8675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867582"/>
              <a:chOff x="0" y="6003103"/>
              <a:chExt cx="12192000" cy="86758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43830A4-EDF4-B072-48DB-4D6EE3F11752}"/>
              </a:ext>
            </a:extLst>
          </p:cNvPr>
          <p:cNvSpPr txBox="1"/>
          <p:nvPr/>
        </p:nvSpPr>
        <p:spPr>
          <a:xfrm>
            <a:off x="7043100" y="910910"/>
            <a:ext cx="3816241" cy="1525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Members: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Elham Gorgannejad (U. Manitoba)</a:t>
            </a:r>
            <a:endParaRPr lang="en-CA" sz="1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Wouter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Deconinck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(U. Manitoba)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David Armstrong (William &amp; Mary)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39A0A-D1FC-5519-A9B1-99CDCC0259FD}"/>
              </a:ext>
            </a:extLst>
          </p:cNvPr>
          <p:cNvSpPr txBox="1"/>
          <p:nvPr/>
        </p:nvSpPr>
        <p:spPr>
          <a:xfrm>
            <a:off x="7043100" y="2752538"/>
            <a:ext cx="3989238" cy="203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 sources: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Sciences and Engineering Research Council of Canada (NSERC)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Canada Foundations for Innovation (CFI)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Canadian Institute of Nuclear Physics (CINP) graduate fellowship 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Update on NSERC's New Research Partnerships Program – CS-Can|Info-Can">
            <a:extLst>
              <a:ext uri="{FF2B5EF4-FFF2-40B4-BE49-F238E27FC236}">
                <a16:creationId xmlns:a16="http://schemas.microsoft.com/office/drawing/2014/main" id="{88FDEEDB-49C0-9F41-41F0-40BE7A11B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996" y="5407344"/>
            <a:ext cx="1761871" cy="140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ome | Canada Foundation for Innovation">
            <a:extLst>
              <a:ext uri="{FF2B5EF4-FFF2-40B4-BE49-F238E27FC236}">
                <a16:creationId xmlns:a16="http://schemas.microsoft.com/office/drawing/2014/main" id="{5809B73E-E00D-1301-8119-5CE5537F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132" y="5735047"/>
            <a:ext cx="2779023" cy="69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anadian Institute of Nuclear Physics - Institute Canadien de Physique  Nucléaire">
            <a:extLst>
              <a:ext uri="{FF2B5EF4-FFF2-40B4-BE49-F238E27FC236}">
                <a16:creationId xmlns:a16="http://schemas.microsoft.com/office/drawing/2014/main" id="{B2E4455D-67FD-A401-3F65-4507455E6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825" y="5360586"/>
            <a:ext cx="1202615" cy="117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753FAF-790C-9F3B-89BB-C3B4E9A9623F}"/>
              </a:ext>
            </a:extLst>
          </p:cNvPr>
          <p:cNvSpPr txBox="1"/>
          <p:nvPr/>
        </p:nvSpPr>
        <p:spPr>
          <a:xfrm>
            <a:off x="420792" y="1206754"/>
            <a:ext cx="673636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spcBef>
                <a:spcPts val="800"/>
              </a:spcBef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High-precision detector system in the MOLLER experiment</a:t>
            </a:r>
          </a:p>
          <a:p>
            <a:pPr marL="285744" indent="-285744">
              <a:spcBef>
                <a:spcPts val="800"/>
              </a:spcBef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corrections with background detectors</a:t>
            </a:r>
          </a:p>
          <a:p>
            <a:pPr marL="285744" indent="-285744">
              <a:spcBef>
                <a:spcPts val="800"/>
              </a:spcBef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 detector for pion correction (f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44" indent="-285744">
              <a:spcBef>
                <a:spcPts val="800"/>
              </a:spcBef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 detector design has reached &gt; 50% ( in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π/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p.e.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ratio)</a:t>
            </a:r>
          </a:p>
          <a:p>
            <a:pPr marL="285744" indent="-285744">
              <a:spcBef>
                <a:spcPts val="800"/>
              </a:spcBef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pion detector with Pb donut</a:t>
            </a:r>
          </a:p>
          <a:p>
            <a:pPr marL="285744" indent="-285744">
              <a:spcBef>
                <a:spcPts val="800"/>
              </a:spcBef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Consistency between the simulations and the cosmic tests</a:t>
            </a:r>
          </a:p>
          <a:p>
            <a:pPr marL="285744" indent="-285744">
              <a:spcBef>
                <a:spcPts val="800"/>
              </a:spcBef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Consistency between the simulations and the beam tests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207E2B-E4CD-96CA-9B7A-EE64C1A8B51F}"/>
              </a:ext>
            </a:extLst>
          </p:cNvPr>
          <p:cNvSpPr txBox="1"/>
          <p:nvPr/>
        </p:nvSpPr>
        <p:spPr>
          <a:xfrm>
            <a:off x="420792" y="655643"/>
            <a:ext cx="1165704" cy="509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03B2D-E911-C4B4-6687-352B193110A7}"/>
              </a:ext>
            </a:extLst>
          </p:cNvPr>
          <p:cNvSpPr txBox="1"/>
          <p:nvPr/>
        </p:nvSpPr>
        <p:spPr>
          <a:xfrm>
            <a:off x="437989" y="3577226"/>
            <a:ext cx="1080745" cy="509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6B06A1-82E7-6347-424E-6500701CDA2F}"/>
              </a:ext>
            </a:extLst>
          </p:cNvPr>
          <p:cNvSpPr txBox="1"/>
          <p:nvPr/>
        </p:nvSpPr>
        <p:spPr>
          <a:xfrm>
            <a:off x="437989" y="4102715"/>
            <a:ext cx="6097978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spcBef>
                <a:spcPts val="800"/>
              </a:spcBef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Adding the current mode to the counting mode</a:t>
            </a:r>
          </a:p>
          <a:p>
            <a:pPr marL="285744" indent="-285744">
              <a:spcBef>
                <a:spcPts val="800"/>
              </a:spcBef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 the mechanical design</a:t>
            </a:r>
          </a:p>
        </p:txBody>
      </p:sp>
    </p:spTree>
    <p:extLst>
      <p:ext uri="{BB962C8B-B14F-4D97-AF65-F5344CB8AC3E}">
        <p14:creationId xmlns:p14="http://schemas.microsoft.com/office/powerpoint/2010/main" val="2220777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69459-FBCF-9618-8BE5-B52B3E83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9136-4586-384C-B41B-EF64DDE6212C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53793-5319-5B83-932D-E7EFEE3F2F4A}"/>
              </a:ext>
            </a:extLst>
          </p:cNvPr>
          <p:cNvSpPr txBox="1"/>
          <p:nvPr/>
        </p:nvSpPr>
        <p:spPr>
          <a:xfrm>
            <a:off x="4762005" y="2161309"/>
            <a:ext cx="2478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34304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0FE17E-E3DE-BC47-6A8F-6D85AE748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649"/>
            <a:ext cx="12192000" cy="2745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2EB28A-22B1-5B3C-0F60-B12926F5849B}"/>
              </a:ext>
            </a:extLst>
          </p:cNvPr>
          <p:cNvSpPr txBox="1"/>
          <p:nvPr/>
        </p:nvSpPr>
        <p:spPr>
          <a:xfrm>
            <a:off x="102870" y="86597"/>
            <a:ext cx="9189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 Detector: Prototyping (Cosmic rays detection)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AA5BB5-EF96-4C0A-BCB5-6CA82CFC2489}"/>
              </a:ext>
            </a:extLst>
          </p:cNvPr>
          <p:cNvSpPr txBox="1"/>
          <p:nvPr/>
        </p:nvSpPr>
        <p:spPr>
          <a:xfrm>
            <a:off x="102870" y="833797"/>
            <a:ext cx="6637987" cy="3503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accen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Fundamentals</a:t>
            </a:r>
            <a:r>
              <a:rPr lang="en-CA" dirty="0">
                <a:effectLst/>
                <a:latin typeface="Helvetica" pitchFamily="2" charset="0"/>
              </a:rPr>
              <a:t> </a:t>
            </a:r>
          </a:p>
          <a:p>
            <a:pPr algn="just"/>
            <a:r>
              <a:rPr lang="en-CA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muons, produced by the decay of </a:t>
            </a:r>
            <a:r>
              <a:rPr lang="en-CA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CA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kaons generated by the hadronic interaction of the primary cosmic rays with atmospheric nuclei, are the most cosmic rays at sea level. </a:t>
            </a:r>
          </a:p>
          <a:p>
            <a:pPr algn="just">
              <a:lnSpc>
                <a:spcPct val="150000"/>
              </a:lnSpc>
            </a:pPr>
            <a:endParaRPr lang="en-CA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CA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 ∼ 200 times the electron mass</a:t>
            </a:r>
          </a:p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Average energy at sea level ~ 4 GeV</a:t>
            </a:r>
            <a:endParaRPr lang="en-CA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long lifetime </a:t>
            </a:r>
            <a:r>
              <a:rPr lang="el-G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~ 2,2</a:t>
            </a:r>
            <a:r>
              <a:rPr lang="en-CA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r>
              <a:rPr lang="en-CA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CA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just">
              <a:lnSpc>
                <a:spcPct val="150000"/>
              </a:lnSpc>
            </a:pPr>
            <a:r>
              <a:rPr lang="en-CA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allow muons to cross the atmosphere and reach the Earth's surface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AE269-1848-6983-0F1B-6020DFD7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42" y="798291"/>
            <a:ext cx="4508500" cy="4584700"/>
          </a:xfrm>
          <a:prstGeom prst="rect">
            <a:avLst/>
          </a:prstGeom>
        </p:spPr>
      </p:pic>
      <p:graphicFrame>
        <p:nvGraphicFramePr>
          <p:cNvPr id="7" name="Table 26">
            <a:extLst>
              <a:ext uri="{FF2B5EF4-FFF2-40B4-BE49-F238E27FC236}">
                <a16:creationId xmlns:a16="http://schemas.microsoft.com/office/drawing/2014/main" id="{7248E849-24F9-3EC5-8FF6-0DE55C7FED75}"/>
              </a:ext>
            </a:extLst>
          </p:cNvPr>
          <p:cNvGraphicFramePr>
            <a:graphicFrameLocks noGrp="1"/>
          </p:cNvGraphicFramePr>
          <p:nvPr/>
        </p:nvGraphicFramePr>
        <p:xfrm>
          <a:off x="261466" y="4551487"/>
          <a:ext cx="61595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9500">
                  <a:extLst>
                    <a:ext uri="{9D8B030D-6E8A-4147-A177-3AD203B41FA5}">
                      <a16:colId xmlns:a16="http://schemas.microsoft.com/office/drawing/2014/main" val="335915948"/>
                    </a:ext>
                  </a:extLst>
                </a:gridCol>
              </a:tblGrid>
              <a:tr h="3028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cosmic Ray Decay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866785"/>
                  </a:ext>
                </a:extLst>
              </a:tr>
              <a:tr h="3028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Pion Lifetime (ns)               Kaon Lifetime (ns)              Muon Lifetime (ns)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498944"/>
                  </a:ext>
                </a:extLst>
              </a:tr>
              <a:tr h="3028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26.033                                   12.38                                 2196.98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827533"/>
                  </a:ext>
                </a:extLst>
              </a:tr>
            </a:tbl>
          </a:graphicData>
        </a:graphic>
      </p:graphicFrame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A72655-E3A9-B074-7A7E-D0F87C330900}"/>
              </a:ext>
            </a:extLst>
          </p:cNvPr>
          <p:cNvCxnSpPr>
            <a:cxnSpLocks/>
          </p:cNvCxnSpPr>
          <p:nvPr/>
        </p:nvCxnSpPr>
        <p:spPr>
          <a:xfrm flipV="1">
            <a:off x="2184431" y="4846141"/>
            <a:ext cx="0" cy="612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9E3093-08CF-EA2C-0BB6-C8F94656D35C}"/>
              </a:ext>
            </a:extLst>
          </p:cNvPr>
          <p:cNvCxnSpPr>
            <a:cxnSpLocks/>
          </p:cNvCxnSpPr>
          <p:nvPr/>
        </p:nvCxnSpPr>
        <p:spPr>
          <a:xfrm flipV="1">
            <a:off x="4328508" y="4846141"/>
            <a:ext cx="0" cy="612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89DC8A-5030-A92F-AE02-36C6E47A5DA1}"/>
              </a:ext>
            </a:extLst>
          </p:cNvPr>
          <p:cNvGrpSpPr/>
          <p:nvPr/>
        </p:nvGrpSpPr>
        <p:grpSpPr>
          <a:xfrm>
            <a:off x="-11622" y="6114650"/>
            <a:ext cx="12203622" cy="756034"/>
            <a:chOff x="-11622" y="6114650"/>
            <a:chExt cx="12203622" cy="75603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F69B8A2-873B-FAC2-C474-F94C5C526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4220" y="6300524"/>
              <a:ext cx="1287780" cy="57016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567F482-64DE-13A6-F5F4-29F5DCD59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622" y="6114650"/>
              <a:ext cx="1541147" cy="756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4664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C73318-EB9F-420B-B50E-36EE9C8D4F52}"/>
              </a:ext>
            </a:extLst>
          </p:cNvPr>
          <p:cNvSpPr txBox="1"/>
          <p:nvPr/>
        </p:nvSpPr>
        <p:spPr>
          <a:xfrm>
            <a:off x="344556" y="292412"/>
            <a:ext cx="8185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  <a:latin typeface="Arial" panose="020B0604020202020204" pitchFamily="34" charset="0"/>
              </a:rPr>
              <a:t>MOLLER experiment: Electron beam preparation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FC8F7-5230-4E8A-869D-54FD5AF5DF52}"/>
              </a:ext>
            </a:extLst>
          </p:cNvPr>
          <p:cNvSpPr txBox="1"/>
          <p:nvPr/>
        </p:nvSpPr>
        <p:spPr>
          <a:xfrm>
            <a:off x="344556" y="858275"/>
            <a:ext cx="6093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Beam Requirements</a:t>
            </a:r>
            <a:endParaRPr lang="en-CA" sz="1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BBF76-A338-4A0A-A11F-C9DA58D3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44" y="3846869"/>
            <a:ext cx="4634547" cy="152137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18ACF8-CA75-451E-9859-81C264A95599}"/>
              </a:ext>
            </a:extLst>
          </p:cNvPr>
          <p:cNvCxnSpPr>
            <a:cxnSpLocks/>
          </p:cNvCxnSpPr>
          <p:nvPr/>
        </p:nvCxnSpPr>
        <p:spPr>
          <a:xfrm>
            <a:off x="4092903" y="2843213"/>
            <a:ext cx="3399718" cy="1262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DDABBAC-B893-45DE-AD00-C645AA1F6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115" y="3542612"/>
            <a:ext cx="4124903" cy="30867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822F6B-8F97-4568-A807-00FF8B14E87B}"/>
              </a:ext>
            </a:extLst>
          </p:cNvPr>
          <p:cNvSpPr txBox="1"/>
          <p:nvPr/>
        </p:nvSpPr>
        <p:spPr>
          <a:xfrm>
            <a:off x="720585" y="5463763"/>
            <a:ext cx="609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consider neighboring windows of opposite helicity </a:t>
            </a:r>
          </a:p>
          <a:p>
            <a:pPr algn="l"/>
            <a:r>
              <a:rPr lang="en-CA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window-pairs occurring at a frequency of about 1 kHz.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4258C1-7686-4C8B-A0DE-D582778F4EF3}"/>
              </a:ext>
            </a:extLst>
          </p:cNvPr>
          <p:cNvGrpSpPr/>
          <p:nvPr/>
        </p:nvGrpSpPr>
        <p:grpSpPr>
          <a:xfrm>
            <a:off x="344556" y="1031060"/>
            <a:ext cx="9124225" cy="2150662"/>
            <a:chOff x="673743" y="3660994"/>
            <a:chExt cx="9124225" cy="215066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1110B8-12C2-4D30-B29E-D1411F4688B4}"/>
                </a:ext>
              </a:extLst>
            </p:cNvPr>
            <p:cNvSpPr txBox="1"/>
            <p:nvPr/>
          </p:nvSpPr>
          <p:spPr>
            <a:xfrm>
              <a:off x="673743" y="4040457"/>
              <a:ext cx="6517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Laser</a:t>
              </a:r>
            </a:p>
            <a:p>
              <a:r>
                <a:rPr lang="en-CA" sz="12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light</a:t>
              </a:r>
              <a:endParaRPr lang="en-CA" sz="1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7E2A05-18D6-4D8B-BD58-1CAE34530229}"/>
                </a:ext>
              </a:extLst>
            </p:cNvPr>
            <p:cNvSpPr txBox="1"/>
            <p:nvPr/>
          </p:nvSpPr>
          <p:spPr>
            <a:xfrm>
              <a:off x="1417505" y="4024171"/>
              <a:ext cx="8190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2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Linear </a:t>
              </a:r>
            </a:p>
            <a:p>
              <a:pPr algn="ctr"/>
              <a:r>
                <a:rPr lang="en-CA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polarizer</a:t>
              </a:r>
              <a:endParaRPr lang="en-CA" sz="12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D0A1BB-A06B-452A-AAE8-C18292B02D14}"/>
                </a:ext>
              </a:extLst>
            </p:cNvPr>
            <p:cNvSpPr txBox="1"/>
            <p:nvPr/>
          </p:nvSpPr>
          <p:spPr>
            <a:xfrm>
              <a:off x="3306795" y="4040457"/>
              <a:ext cx="97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CA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ockels</a:t>
              </a:r>
              <a:r>
                <a:rPr lang="en-CA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cell</a:t>
              </a:r>
              <a:endParaRPr lang="en-CA" sz="12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0692A8-AC21-46DA-932C-5D225078BD12}"/>
                </a:ext>
              </a:extLst>
            </p:cNvPr>
            <p:cNvSpPr txBox="1"/>
            <p:nvPr/>
          </p:nvSpPr>
          <p:spPr>
            <a:xfrm>
              <a:off x="5249556" y="3748328"/>
              <a:ext cx="12278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2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GaAs </a:t>
              </a:r>
            </a:p>
            <a:p>
              <a:pPr algn="ctr"/>
              <a:r>
                <a:rPr lang="en-CA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photocathode</a:t>
              </a:r>
              <a:endParaRPr lang="en-CA" sz="120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1824678-F6D6-4475-9ED9-9629FF27C7D1}"/>
                </a:ext>
              </a:extLst>
            </p:cNvPr>
            <p:cNvGrpSpPr/>
            <p:nvPr/>
          </p:nvGrpSpPr>
          <p:grpSpPr>
            <a:xfrm>
              <a:off x="673743" y="3660994"/>
              <a:ext cx="9124225" cy="2150662"/>
              <a:chOff x="673743" y="3660994"/>
              <a:chExt cx="9124225" cy="215066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9643AFE-F025-48CB-A429-4307AABC0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59074" y="3660994"/>
                <a:ext cx="2238894" cy="2150662"/>
              </a:xfrm>
              <a:prstGeom prst="rect">
                <a:avLst/>
              </a:prstGeom>
            </p:spPr>
          </p:pic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FFE3CBDE-D074-4D4C-86F2-401148427EAD}"/>
                  </a:ext>
                </a:extLst>
              </p:cNvPr>
              <p:cNvSpPr/>
              <p:nvPr/>
            </p:nvSpPr>
            <p:spPr>
              <a:xfrm>
                <a:off x="673743" y="4820050"/>
                <a:ext cx="698111" cy="410817"/>
              </a:xfrm>
              <a:prstGeom prst="right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BF0CB01-BA31-4981-B97E-9CADDE2F07EA}"/>
                  </a:ext>
                </a:extLst>
              </p:cNvPr>
              <p:cNvGrpSpPr/>
              <p:nvPr/>
            </p:nvGrpSpPr>
            <p:grpSpPr>
              <a:xfrm>
                <a:off x="1382344" y="4573435"/>
                <a:ext cx="902577" cy="924987"/>
                <a:chOff x="1616765" y="4678017"/>
                <a:chExt cx="718403" cy="675861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654BA6D-8C3A-4CD6-9F76-6E2145D7F15F}"/>
                    </a:ext>
                  </a:extLst>
                </p:cNvPr>
                <p:cNvSpPr/>
                <p:nvPr/>
              </p:nvSpPr>
              <p:spPr>
                <a:xfrm>
                  <a:off x="1616765" y="4678017"/>
                  <a:ext cx="718403" cy="67586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A9B76998-6A16-44F8-96E4-26C18D03410E}"/>
                    </a:ext>
                  </a:extLst>
                </p:cNvPr>
                <p:cNvCxnSpPr/>
                <p:nvPr/>
              </p:nvCxnSpPr>
              <p:spPr>
                <a:xfrm>
                  <a:off x="1616765" y="4678017"/>
                  <a:ext cx="718403" cy="67586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Arrow: Right 30">
                <a:extLst>
                  <a:ext uri="{FF2B5EF4-FFF2-40B4-BE49-F238E27FC236}">
                    <a16:creationId xmlns:a16="http://schemas.microsoft.com/office/drawing/2014/main" id="{0CCCFD62-CB4B-43D0-9522-725DEDFFC158}"/>
                  </a:ext>
                </a:extLst>
              </p:cNvPr>
              <p:cNvSpPr/>
              <p:nvPr/>
            </p:nvSpPr>
            <p:spPr>
              <a:xfrm>
                <a:off x="2295412" y="4830419"/>
                <a:ext cx="961732" cy="410817"/>
              </a:xfrm>
              <a:prstGeom prst="right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7B56310-96AE-4EFF-90D8-228C01B8A0F4}"/>
                  </a:ext>
                </a:extLst>
              </p:cNvPr>
              <p:cNvGrpSpPr/>
              <p:nvPr/>
            </p:nvGrpSpPr>
            <p:grpSpPr>
              <a:xfrm>
                <a:off x="3257144" y="4558747"/>
                <a:ext cx="1087428" cy="915836"/>
                <a:chOff x="3257144" y="4558747"/>
                <a:chExt cx="1087428" cy="915836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4374240B-438C-45CE-A71D-DF7599AB31B6}"/>
                    </a:ext>
                  </a:extLst>
                </p:cNvPr>
                <p:cNvSpPr/>
                <p:nvPr/>
              </p:nvSpPr>
              <p:spPr>
                <a:xfrm>
                  <a:off x="3257144" y="4619459"/>
                  <a:ext cx="1087428" cy="812000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D7F0EEF-950F-4E8E-A7FD-30F6A60E07FE}"/>
                    </a:ext>
                  </a:extLst>
                </p:cNvPr>
                <p:cNvSpPr/>
                <p:nvPr/>
              </p:nvSpPr>
              <p:spPr>
                <a:xfrm>
                  <a:off x="3325547" y="4558747"/>
                  <a:ext cx="182880" cy="9144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5EE5692-F751-4697-8FC3-148D2156FB0C}"/>
                    </a:ext>
                  </a:extLst>
                </p:cNvPr>
                <p:cNvSpPr/>
                <p:nvPr/>
              </p:nvSpPr>
              <p:spPr>
                <a:xfrm>
                  <a:off x="4096634" y="4560183"/>
                  <a:ext cx="182880" cy="9144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33" name="Arrow: Right 32">
                <a:extLst>
                  <a:ext uri="{FF2B5EF4-FFF2-40B4-BE49-F238E27FC236}">
                    <a16:creationId xmlns:a16="http://schemas.microsoft.com/office/drawing/2014/main" id="{CA10F808-3BE9-4A4C-9500-2C5AF50A7374}"/>
                  </a:ext>
                </a:extLst>
              </p:cNvPr>
              <p:cNvSpPr/>
              <p:nvPr/>
            </p:nvSpPr>
            <p:spPr>
              <a:xfrm>
                <a:off x="4355063" y="4853182"/>
                <a:ext cx="961732" cy="410817"/>
              </a:xfrm>
              <a:prstGeom prst="right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2DB1F64-41BF-4C7D-BDDE-08DC4EB3603D}"/>
                  </a:ext>
                </a:extLst>
              </p:cNvPr>
              <p:cNvGrpSpPr/>
              <p:nvPr/>
            </p:nvGrpSpPr>
            <p:grpSpPr>
              <a:xfrm>
                <a:off x="5478768" y="4395180"/>
                <a:ext cx="992340" cy="1183408"/>
                <a:chOff x="5478768" y="4395180"/>
                <a:chExt cx="992340" cy="1183408"/>
              </a:xfrm>
            </p:grpSpPr>
            <p:sp>
              <p:nvSpPr>
                <p:cNvPr id="37" name="Flowchart: Data 36">
                  <a:extLst>
                    <a:ext uri="{FF2B5EF4-FFF2-40B4-BE49-F238E27FC236}">
                      <a16:creationId xmlns:a16="http://schemas.microsoft.com/office/drawing/2014/main" id="{782B6F61-29B4-4F71-BD8D-F6DE71BB2C36}"/>
                    </a:ext>
                  </a:extLst>
                </p:cNvPr>
                <p:cNvSpPr/>
                <p:nvPr/>
              </p:nvSpPr>
              <p:spPr>
                <a:xfrm rot="17662401">
                  <a:off x="5383234" y="4490714"/>
                  <a:ext cx="1183408" cy="992340"/>
                </a:xfrm>
                <a:prstGeom prst="flowChartInputOutput">
                  <a:avLst/>
                </a:prstGeom>
                <a:solidFill>
                  <a:schemeClr val="accent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E3275775-A9C5-4697-9128-4346FC317463}"/>
                    </a:ext>
                  </a:extLst>
                </p:cNvPr>
                <p:cNvSpPr/>
                <p:nvPr/>
              </p:nvSpPr>
              <p:spPr>
                <a:xfrm rot="1774029">
                  <a:off x="5827732" y="4738929"/>
                  <a:ext cx="279831" cy="4810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D276F7D0-4D5B-4717-B6FC-DCCB36882986}"/>
                  </a:ext>
                </a:extLst>
              </p:cNvPr>
              <p:cNvSpPr/>
              <p:nvPr/>
            </p:nvSpPr>
            <p:spPr>
              <a:xfrm>
                <a:off x="6545093" y="4862692"/>
                <a:ext cx="961732" cy="410817"/>
              </a:xfrm>
              <a:prstGeom prst="right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1B1E429-2010-4310-A045-BED7C5EAD644}"/>
                </a:ext>
              </a:extLst>
            </p:cNvPr>
            <p:cNvSpPr txBox="1"/>
            <p:nvPr/>
          </p:nvSpPr>
          <p:spPr>
            <a:xfrm>
              <a:off x="7827545" y="3849592"/>
              <a:ext cx="12278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2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Accelerator and Hall A</a:t>
              </a:r>
              <a:endParaRPr lang="en-CA" sz="12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D33FDF4-63A5-47E6-837A-4E91390CBCE7}"/>
              </a:ext>
            </a:extLst>
          </p:cNvPr>
          <p:cNvSpPr txBox="1"/>
          <p:nvPr/>
        </p:nvSpPr>
        <p:spPr>
          <a:xfrm>
            <a:off x="8857018" y="3002831"/>
            <a:ext cx="3070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RTP Pockels cell developed to support 2 kHz flipping and precise control of beam asymmetries for MOLLER.</a:t>
            </a: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1332C8-D6D7-49D0-BD9E-2983A62F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580" y="6446836"/>
            <a:ext cx="2743200" cy="365125"/>
          </a:xfrm>
        </p:spPr>
        <p:txBody>
          <a:bodyPr/>
          <a:lstStyle/>
          <a:p>
            <a:fld id="{FB3587D1-21AC-453B-B0ED-8852C54DCCD8}" type="slidenum">
              <a:rPr lang="en-CA" smtClean="0">
                <a:solidFill>
                  <a:schemeClr val="tx1"/>
                </a:solidFill>
              </a:rPr>
              <a:t>14</a:t>
            </a:fld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23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5101A9-E08D-7ED1-E402-E34EB68AFF41}"/>
              </a:ext>
            </a:extLst>
          </p:cNvPr>
          <p:cNvSpPr/>
          <p:nvPr/>
        </p:nvSpPr>
        <p:spPr>
          <a:xfrm>
            <a:off x="7027444" y="1825337"/>
            <a:ext cx="3629267" cy="935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FE17E-E3DE-BC47-6A8F-6D85AE748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649"/>
            <a:ext cx="12192000" cy="2745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27CD88E-90A8-A2FF-928B-438A9027C78D}"/>
              </a:ext>
            </a:extLst>
          </p:cNvPr>
          <p:cNvGrpSpPr/>
          <p:nvPr/>
        </p:nvGrpSpPr>
        <p:grpSpPr>
          <a:xfrm>
            <a:off x="145873" y="547767"/>
            <a:ext cx="11223363" cy="6001643"/>
            <a:chOff x="311698" y="602203"/>
            <a:chExt cx="8417522" cy="450123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D655D1-BA72-E8D3-8028-05BA902A3EBA}"/>
                </a:ext>
              </a:extLst>
            </p:cNvPr>
            <p:cNvSpPr txBox="1"/>
            <p:nvPr/>
          </p:nvSpPr>
          <p:spPr>
            <a:xfrm>
              <a:off x="311698" y="602203"/>
              <a:ext cx="8417522" cy="4501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80981" indent="-380981">
                <a:buFont typeface="Wingdings" pitchFamily="2" charset="2"/>
                <a:buChar char="ü"/>
              </a:pPr>
              <a:endParaRPr lang="en-CA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80981" indent="-380981">
                <a:buFont typeface="Wingdings" pitchFamily="2" charset="2"/>
                <a:buChar char="ü"/>
              </a:pPr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Event data taking mode:</a:t>
              </a:r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80981" indent="-380981">
                <a:buFont typeface="Wingdings" pitchFamily="2" charset="2"/>
                <a:buChar char="ü"/>
              </a:pPr>
              <a:r>
                <a:rPr lang="en" dirty="0">
                  <a:latin typeface="Arial" panose="020B0604020202020204" pitchFamily="34" charset="0"/>
                  <a:cs typeface="Arial" panose="020B0604020202020204" pitchFamily="34" charset="0"/>
                </a:rPr>
                <a:t>Integrating</a:t>
              </a:r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 data taking mode :</a:t>
              </a:r>
            </a:p>
            <a:p>
              <a:endParaRPr lang="en-CA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FE1C43F-1D32-CBE7-98DE-A399A381B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698" y="3415729"/>
              <a:ext cx="2954910" cy="1123050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8BEA07C-B664-4635-EBFF-49DF29749DA3}"/>
                </a:ext>
              </a:extLst>
            </p:cNvPr>
            <p:cNvCxnSpPr/>
            <p:nvPr/>
          </p:nvCxnSpPr>
          <p:spPr>
            <a:xfrm>
              <a:off x="3176831" y="2111604"/>
              <a:ext cx="136688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8304853-CFB6-5BD9-B6F4-12F51D32966D}"/>
                </a:ext>
              </a:extLst>
            </p:cNvPr>
            <p:cNvCxnSpPr/>
            <p:nvPr/>
          </p:nvCxnSpPr>
          <p:spPr>
            <a:xfrm>
              <a:off x="3176832" y="3913694"/>
              <a:ext cx="136688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4155E33-90B8-63CD-9EA0-B8577044DB4D}"/>
                  </a:ext>
                </a:extLst>
              </p:cNvPr>
              <p:cNvSpPr txBox="1"/>
              <p:nvPr/>
            </p:nvSpPr>
            <p:spPr>
              <a:xfrm>
                <a:off x="3496117" y="4097163"/>
                <a:ext cx="3531327" cy="356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333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Asymmetry measurements</a:t>
                </a:r>
                <a:r>
                  <a:rPr lang="en-CA" sz="1333" b="1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333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CA" sz="1333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n-CA" sz="1333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𝒆𝒙𝒑𝒕</m:t>
                        </m:r>
                      </m:sub>
                    </m:sSub>
                    <m:r>
                      <a:rPr lang="en-CA" sz="1333" b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nor/>
                      </m:rPr>
                      <a:rPr lang="en-CA" sz="1333" b="1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, </m:t>
                    </m:r>
                    <m:sSubSup>
                      <m:sSubSupPr>
                        <m:ctrlPr>
                          <a:rPr lang="en-CA" sz="1333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CA" sz="1333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CA" sz="1333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  <m:sup>
                        <m:r>
                          <a:rPr lang="en-CA" sz="1333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𝒃𝒌𝒈𝒅</m:t>
                        </m:r>
                      </m:sup>
                    </m:sSubSup>
                  </m:oMath>
                </a14:m>
                <a:r>
                  <a:rPr lang="en-CA" sz="1333" b="1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4155E33-90B8-63CD-9EA0-B8577044D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117" y="4097163"/>
                <a:ext cx="3531327" cy="356957"/>
              </a:xfrm>
              <a:prstGeom prst="rect">
                <a:avLst/>
              </a:prstGeom>
              <a:blipFill>
                <a:blip r:embed="rId4"/>
                <a:stretch>
                  <a:fillRect l="-358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C6A8D8B-19F8-F352-50CD-ADA3A273127B}"/>
                  </a:ext>
                </a:extLst>
              </p:cNvPr>
              <p:cNvSpPr txBox="1"/>
              <p:nvPr/>
            </p:nvSpPr>
            <p:spPr>
              <a:xfrm>
                <a:off x="3311553" y="2125183"/>
                <a:ext cx="3188812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333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Background measurements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1333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CA" sz="1333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CA" sz="1333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CA" sz="1333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𝑏𝑘𝑔𝑑</m:t>
                        </m:r>
                      </m:sup>
                    </m:sSubSup>
                  </m:oMath>
                </a14:m>
                <a:r>
                  <a:rPr lang="en-CA" sz="1333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C6A8D8B-19F8-F352-50CD-ADA3A2731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553" y="2125183"/>
                <a:ext cx="3188812" cy="344069"/>
              </a:xfrm>
              <a:prstGeom prst="rect">
                <a:avLst/>
              </a:prstGeom>
              <a:blipFill>
                <a:blip r:embed="rId5"/>
                <a:stretch>
                  <a:fillRect l="-397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B926D36-0317-E062-E3FC-CA9B7D6B0514}"/>
              </a:ext>
            </a:extLst>
          </p:cNvPr>
          <p:cNvGrpSpPr/>
          <p:nvPr/>
        </p:nvGrpSpPr>
        <p:grpSpPr>
          <a:xfrm>
            <a:off x="6930220" y="1523837"/>
            <a:ext cx="4664264" cy="4041743"/>
            <a:chOff x="6930220" y="1361787"/>
            <a:chExt cx="4664264" cy="40417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E0A4CD8-7C6B-386B-CA09-126355575BD8}"/>
                    </a:ext>
                  </a:extLst>
                </p:cNvPr>
                <p:cNvSpPr txBox="1"/>
                <p:nvPr/>
              </p:nvSpPr>
              <p:spPr>
                <a:xfrm>
                  <a:off x="7020363" y="1361787"/>
                  <a:ext cx="4574121" cy="40131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1067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2133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CA" sz="2133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CA" sz="2133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𝑷𝑽</m:t>
                          </m:r>
                        </m:sub>
                      </m:sSub>
                      <m:r>
                        <a:rPr lang="en-CA" sz="2133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CA" sz="2133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CA" sz="2133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CA" sz="2133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𝒕𝒐𝒕</m:t>
                          </m:r>
                        </m:sub>
                      </m:sSub>
                      <m:f>
                        <m:fPr>
                          <m:ctrlPr>
                            <a:rPr lang="en-CA" sz="2133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CA" sz="2133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2133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133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CA" sz="2133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𝒆𝒙𝒑𝒕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CA" sz="2133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133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CA" sz="2133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</m:den>
                          </m:f>
                          <m:r>
                            <a:rPr lang="en-CA" sz="2133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−</m:t>
                          </m:r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CA" sz="2133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CA" sz="2133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CA" sz="2133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133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CA" sz="2133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CA" sz="2133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𝒃𝒌𝒈𝒅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CA" sz="2133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133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CA" sz="2133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CA" sz="2133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𝒃𝒌𝒈𝒅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r>
                            <a:rPr lang="en-CA" sz="2133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CA" sz="2133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CA" sz="2133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CA" sz="2133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CA" sz="2133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133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CA" sz="2133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CA" sz="2133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𝒃𝒌𝒈𝒅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</m:oMath>
                  </a14:m>
                  <a:r>
                    <a:rPr lang="en-CA" sz="16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                                                                                                                             </a:t>
                  </a:r>
                </a:p>
                <a:p>
                  <a:pPr algn="just">
                    <a:lnSpc>
                      <a:spcPct val="150000"/>
                    </a:lnSpc>
                    <a:spcAft>
                      <a:spcPts val="1067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CA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CA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𝑡𝑜𝑡</m:t>
                          </m:r>
                        </m:sub>
                      </m:sSub>
                    </m:oMath>
                  </a14:m>
                  <a:r>
                    <a:rPr lang="en-CA" sz="16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: overall normalization factor,</a:t>
                  </a:r>
                </a:p>
                <a:p>
                  <a:pPr algn="just">
                    <a:lnSpc>
                      <a:spcPct val="150000"/>
                    </a:lnSpc>
                    <a:spcAft>
                      <a:spcPts val="1067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CA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CA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CA" sz="1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 </m:t>
                      </m:r>
                    </m:oMath>
                  </a14:m>
                  <a:r>
                    <a:rPr lang="en-CA" sz="16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beam polarization </a:t>
                  </a:r>
                </a:p>
                <a:p>
                  <a:pPr algn="just">
                    <a:lnSpc>
                      <a:spcPct val="150000"/>
                    </a:lnSpc>
                    <a:spcAft>
                      <a:spcPts val="1067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CA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𝑒𝑥𝑝𝑡</m:t>
                          </m:r>
                        </m:sub>
                      </m:sSub>
                    </m:oMath>
                  </a14:m>
                  <a:r>
                    <a:rPr lang="en-CA" sz="16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: experimentally measured asymmetry</a:t>
                  </a:r>
                </a:p>
                <a:p>
                  <a:pPr algn="just">
                    <a:lnSpc>
                      <a:spcPct val="150000"/>
                    </a:lnSpc>
                    <a:spcAft>
                      <a:spcPts val="1067"/>
                    </a:spcAft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CA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CA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CA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𝑏𝑘𝑔𝑑</m:t>
                          </m:r>
                        </m:sup>
                      </m:sSubSup>
                      <m:r>
                        <a:rPr lang="en-CA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 </m:t>
                      </m:r>
                    </m:oMath>
                  </a14:m>
                  <a:r>
                    <a:rPr lang="en-CA" sz="16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fractional dilution factors</a:t>
                  </a:r>
                </a:p>
                <a:p>
                  <a:pPr algn="just">
                    <a:lnSpc>
                      <a:spcPct val="150000"/>
                    </a:lnSpc>
                    <a:spcAft>
                      <a:spcPts val="1067"/>
                    </a:spcAft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CA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CA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CA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𝑏𝑘𝑔𝑑</m:t>
                          </m:r>
                        </m:sup>
                      </m:sSubSup>
                      <m:r>
                        <a:rPr lang="en-CA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 </m:t>
                      </m:r>
                    </m:oMath>
                  </a14:m>
                  <a:r>
                    <a:rPr lang="en-CA" sz="16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asymmetries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E0A4CD8-7C6B-386B-CA09-126355575B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0363" y="1361787"/>
                  <a:ext cx="4574121" cy="4013149"/>
                </a:xfrm>
                <a:prstGeom prst="rect">
                  <a:avLst/>
                </a:prstGeom>
                <a:blipFill>
                  <a:blip r:embed="rId6"/>
                  <a:stretch>
                    <a:fillRect b="-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24FF2272-232E-5F05-74B1-93F5869052F3}"/>
                </a:ext>
              </a:extLst>
            </p:cNvPr>
            <p:cNvSpPr/>
            <p:nvPr/>
          </p:nvSpPr>
          <p:spPr>
            <a:xfrm>
              <a:off x="6930220" y="1725641"/>
              <a:ext cx="78768" cy="3677888"/>
            </a:xfrm>
            <a:prstGeom prst="leftBrac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>
                <a:highlight>
                  <a:srgbClr val="008080"/>
                </a:highlight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F81491A-D269-70D9-06B5-B931F5F8C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41" y="1825337"/>
            <a:ext cx="3188811" cy="118713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9F147EE-F40F-F1D7-1E47-738A3A0C1119}"/>
              </a:ext>
            </a:extLst>
          </p:cNvPr>
          <p:cNvSpPr txBox="1"/>
          <p:nvPr/>
        </p:nvSpPr>
        <p:spPr>
          <a:xfrm>
            <a:off x="114109" y="81631"/>
            <a:ext cx="7246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MOLLER experiment: Data acquisition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69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6842611"/>
            <a:chOff x="0" y="0"/>
            <a:chExt cx="12192000" cy="6842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6842611"/>
              <a:chOff x="0" y="6003103"/>
              <a:chExt cx="12192000" cy="684261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F2DA7E-A4D3-4EFC-A8F8-21A12C970626}"/>
                  </a:ext>
                </a:extLst>
              </p:cNvPr>
              <p:cNvSpPr txBox="1"/>
              <p:nvPr/>
            </p:nvSpPr>
            <p:spPr>
              <a:xfrm>
                <a:off x="11548110" y="1256872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2/10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E42EEA-647F-54BF-AA65-F92CBDFD6392}"/>
              </a:ext>
            </a:extLst>
          </p:cNvPr>
          <p:cNvGrpSpPr/>
          <p:nvPr/>
        </p:nvGrpSpPr>
        <p:grpSpPr>
          <a:xfrm>
            <a:off x="7285769" y="1024859"/>
            <a:ext cx="4632962" cy="3320760"/>
            <a:chOff x="7267749" y="1483724"/>
            <a:chExt cx="4827801" cy="32198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94104CC-8FFC-2CA5-CEC2-027401A261EF}"/>
                </a:ext>
              </a:extLst>
            </p:cNvPr>
            <p:cNvGrpSpPr/>
            <p:nvPr/>
          </p:nvGrpSpPr>
          <p:grpSpPr>
            <a:xfrm>
              <a:off x="7267749" y="1483724"/>
              <a:ext cx="4827801" cy="3219800"/>
              <a:chOff x="5646419" y="712844"/>
              <a:chExt cx="4787266" cy="3053513"/>
            </a:xfrm>
          </p:grpSpPr>
          <p:pic>
            <p:nvPicPr>
              <p:cNvPr id="23" name="Picture 22" descr="Chart&#10;&#10;Description automatically generated">
                <a:extLst>
                  <a:ext uri="{FF2B5EF4-FFF2-40B4-BE49-F238E27FC236}">
                    <a16:creationId xmlns:a16="http://schemas.microsoft.com/office/drawing/2014/main" id="{652FF00B-932C-BB59-968B-6D9AF4E8D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46419" y="712844"/>
                <a:ext cx="4787266" cy="3053513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A3477AA-A782-47C4-DE18-D6FF5925611C}"/>
                  </a:ext>
                </a:extLst>
              </p:cNvPr>
              <p:cNvSpPr/>
              <p:nvPr/>
            </p:nvSpPr>
            <p:spPr>
              <a:xfrm>
                <a:off x="7600950" y="1588770"/>
                <a:ext cx="182880" cy="29717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535EF1D-5670-A52E-BB02-8B685829A233}"/>
                    </a:ext>
                  </a:extLst>
                </p:cNvPr>
                <p:cNvSpPr txBox="1"/>
                <p:nvPr/>
              </p:nvSpPr>
              <p:spPr>
                <a:xfrm>
                  <a:off x="8015762" y="3189864"/>
                  <a:ext cx="3331779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2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w</m:t>
                          </m:r>
                        </m:sub>
                      </m:sSub>
                      <m:r>
                        <a:rPr lang="en-CA" sz="1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CA" sz="1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APV</m:t>
                      </m:r>
                      <m:r>
                        <a:rPr lang="en-CA" sz="1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CA" sz="1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Atomic parity violation </a:t>
                  </a:r>
                  <a:endParaRPr lang="en-US" sz="1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w</m:t>
                          </m:r>
                        </m:sub>
                      </m:sSub>
                      <m:d>
                        <m:dPr>
                          <m:ctrlPr>
                            <a:rPr lang="en-CA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CA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p</m:t>
                          </m:r>
                        </m:e>
                      </m:d>
                      <m:r>
                        <a:rPr lang="en-CA" sz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: </m:t>
                      </m:r>
                    </m:oMath>
                  </a14:m>
                  <a:r>
                    <a:rPr lang="en-CA" sz="1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Qweak</a:t>
                  </a:r>
                  <a:r>
                    <a:rPr lang="en-CA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experiment</a:t>
                  </a:r>
                  <a:endParaRPr lang="en-CA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w</m:t>
                          </m:r>
                        </m:sub>
                      </m:sSub>
                      <m:d>
                        <m:dPr>
                          <m:ctrlPr>
                            <a:rPr lang="en-CA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CA" sz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e</m:t>
                          </m:r>
                        </m:e>
                      </m:d>
                      <m:r>
                        <a:rPr lang="en-CA" sz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: </m:t>
                      </m:r>
                    </m:oMath>
                  </a14:m>
                  <a:r>
                    <a:rPr lang="en-CA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SLAC E-158</a:t>
                  </a:r>
                </a:p>
                <a:p>
                  <a:r>
                    <a:rPr lang="en-CA" sz="1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NuTev</a:t>
                  </a:r>
                  <a:r>
                    <a:rPr lang="en-CA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r>
                    <a:rPr lang="en-CA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Neutrino-Nucleon Scattering experiment</a:t>
                  </a:r>
                  <a:endParaRPr lang="en-CA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CA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LEP+SLC: Z</a:t>
                  </a:r>
                  <a:r>
                    <a:rPr lang="en-CA" sz="1200" baseline="30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r>
                    <a:rPr lang="en-CA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pole asymmetries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535EF1D-5670-A52E-BB02-8B685829A2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5762" y="3189864"/>
                  <a:ext cx="3331779" cy="1015663"/>
                </a:xfrm>
                <a:prstGeom prst="rect">
                  <a:avLst/>
                </a:prstGeom>
                <a:blipFill>
                  <a:blip r:embed="rId6"/>
                  <a:stretch>
                    <a:fillRect t="-12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A04F1D-67BE-FE09-359C-BE6D584CB6B6}"/>
              </a:ext>
            </a:extLst>
          </p:cNvPr>
          <p:cNvGrpSpPr/>
          <p:nvPr/>
        </p:nvGrpSpPr>
        <p:grpSpPr>
          <a:xfrm>
            <a:off x="202075" y="68558"/>
            <a:ext cx="12481955" cy="6525770"/>
            <a:chOff x="202075" y="68558"/>
            <a:chExt cx="12481955" cy="65257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75F7FE-A546-D08E-435B-205C2F1805BE}"/>
                </a:ext>
              </a:extLst>
            </p:cNvPr>
            <p:cNvSpPr txBox="1"/>
            <p:nvPr/>
          </p:nvSpPr>
          <p:spPr>
            <a:xfrm>
              <a:off x="2365908" y="68558"/>
              <a:ext cx="72468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MOLLER experiment: Conceptual Design Overview</a:t>
              </a:r>
              <a:endPara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FAECE78-47C7-FA84-B343-E286D6289392}"/>
                </a:ext>
              </a:extLst>
            </p:cNvPr>
            <p:cNvGrpSpPr/>
            <p:nvPr/>
          </p:nvGrpSpPr>
          <p:grpSpPr>
            <a:xfrm>
              <a:off x="202075" y="4843009"/>
              <a:ext cx="11716655" cy="1751319"/>
              <a:chOff x="372533" y="4833009"/>
              <a:chExt cx="11456024" cy="1751319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D3FD486-C224-1A88-6798-6D5F388B1B95}"/>
                  </a:ext>
                </a:extLst>
              </p:cNvPr>
              <p:cNvSpPr/>
              <p:nvPr/>
            </p:nvSpPr>
            <p:spPr>
              <a:xfrm>
                <a:off x="372533" y="4833009"/>
                <a:ext cx="11456024" cy="17513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65FF5456-E1CA-4B19-A2E2-2F66BF7DF2A3}"/>
                  </a:ext>
                </a:extLst>
              </p:cNvPr>
              <p:cNvSpPr/>
              <p:nvPr/>
            </p:nvSpPr>
            <p:spPr>
              <a:xfrm>
                <a:off x="2329532" y="5478148"/>
                <a:ext cx="271803" cy="24390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5D39583B-D3B4-1990-42CC-BBF077B6095B}"/>
                      </a:ext>
                    </a:extLst>
                  </p:cNvPr>
                  <p:cNvSpPr txBox="1"/>
                  <p:nvPr/>
                </p:nvSpPr>
                <p:spPr>
                  <a:xfrm>
                    <a:off x="2642650" y="5322280"/>
                    <a:ext cx="4571587" cy="4244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p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p>
                                      <m:r>
                                        <a:rPr lang="en-US" sz="16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p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5D39583B-D3B4-1990-42CC-BBF077B609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42650" y="5322280"/>
                    <a:ext cx="4571587" cy="42441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19F4206-4285-83D0-0BBD-CEBE6110DD7B}"/>
                  </a:ext>
                </a:extLst>
              </p:cNvPr>
              <p:cNvSpPr txBox="1"/>
              <p:nvPr/>
            </p:nvSpPr>
            <p:spPr>
              <a:xfrm>
                <a:off x="3158167" y="5753906"/>
                <a:ext cx="329209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Interference of electromagnetic and</a:t>
                </a:r>
              </a:p>
              <a:p>
                <a:pPr algn="ctr"/>
                <a:r>
                  <a:rPr lang="en-CA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 neutral current amplitude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06F1E6E5-7866-8896-59AD-A01BC5383D89}"/>
                      </a:ext>
                    </a:extLst>
                  </p:cNvPr>
                  <p:cNvSpPr txBox="1"/>
                  <p:nvPr/>
                </p:nvSpPr>
                <p:spPr>
                  <a:xfrm>
                    <a:off x="7740846" y="5353810"/>
                    <a:ext cx="1795684" cy="53809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CA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CA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CA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𝑷𝑽</m:t>
                            </m:r>
                          </m:sub>
                        </m:sSub>
                        <m:r>
                          <a:rPr lang="en-CA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CA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𝑹</m:t>
                                </m:r>
                              </m:sub>
                            </m:sSub>
                            <m:r>
                              <a:rPr lang="en-CA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𝑳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𝑹</m:t>
                                </m:r>
                              </m:sub>
                            </m:sSub>
                            <m:r>
                              <a:rPr lang="en-CA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CA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𝑳</m:t>
                                </m:r>
                              </m:sub>
                            </m:sSub>
                          </m:den>
                        </m:f>
                      </m:oMath>
                    </a14:m>
                    <a:r>
                      <a:rPr lang="en-CA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 </a:t>
                    </a:r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06F1E6E5-7866-8896-59AD-A01BC5383D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0846" y="5353810"/>
                    <a:ext cx="1795684" cy="53809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23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6F3FC36-346A-F6B3-A4AC-8D85D8517655}"/>
                  </a:ext>
                </a:extLst>
              </p:cNvPr>
              <p:cNvSpPr txBox="1"/>
              <p:nvPr/>
            </p:nvSpPr>
            <p:spPr>
              <a:xfrm>
                <a:off x="7011172" y="5829552"/>
                <a:ext cx="329209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sz="1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Helicity flipping to measure an asymmetry in MOLLER</a:t>
                </a:r>
              </a:p>
            </p:txBody>
          </p:sp>
          <p:sp>
            <p:nvSpPr>
              <p:cNvPr id="75" name="Right Arrow 74">
                <a:extLst>
                  <a:ext uri="{FF2B5EF4-FFF2-40B4-BE49-F238E27FC236}">
                    <a16:creationId xmlns:a16="http://schemas.microsoft.com/office/drawing/2014/main" id="{0B53F27B-0BBF-435F-FC8F-BAFB06FC4DDE}"/>
                  </a:ext>
                </a:extLst>
              </p:cNvPr>
              <p:cNvSpPr/>
              <p:nvPr/>
            </p:nvSpPr>
            <p:spPr>
              <a:xfrm>
                <a:off x="7298654" y="5474820"/>
                <a:ext cx="271803" cy="24390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DB736C2F-4BD9-29A8-93EC-FFE2EB6A4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4144" y="4958313"/>
                <a:ext cx="1721724" cy="1504035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DA420B-C259-527A-4523-442DAC5BF322}"/>
                </a:ext>
              </a:extLst>
            </p:cNvPr>
            <p:cNvGrpSpPr/>
            <p:nvPr/>
          </p:nvGrpSpPr>
          <p:grpSpPr>
            <a:xfrm>
              <a:off x="8809258" y="4947076"/>
              <a:ext cx="3874772" cy="1369841"/>
              <a:chOff x="8360306" y="4965025"/>
              <a:chExt cx="3874772" cy="136984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1411AB1-67D4-CBB3-F575-3900CA7494FD}"/>
                  </a:ext>
                </a:extLst>
              </p:cNvPr>
              <p:cNvGrpSpPr/>
              <p:nvPr/>
            </p:nvGrpSpPr>
            <p:grpSpPr>
              <a:xfrm>
                <a:off x="8360306" y="4965025"/>
                <a:ext cx="3874772" cy="1369841"/>
                <a:chOff x="-93100" y="4020899"/>
                <a:chExt cx="3874770" cy="136983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E1783B7B-3728-623E-9767-A6A0BAA539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93100" y="4417304"/>
                      <a:ext cx="3874770" cy="5847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PV</m:t>
                                </m:r>
                              </m:sub>
                            </m:sSub>
                            <m: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∝</m:t>
                            </m:r>
                            <m:sSubSup>
                              <m:sSubSupPr>
                                <m:ctrlPr>
                                  <a:rPr 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Q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sup>
                            </m:sSubSup>
                            <m:r>
                              <a:rPr lang="en-CA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</m:oMath>
                        </m:oMathPara>
                      </a14:m>
                      <a:endParaRPr lang="en-CA" sz="1600" dirty="0">
                        <a:latin typeface="Cambria Math" panose="02040503050406030204" pitchFamily="18" charset="0"/>
                      </a:endParaRPr>
                    </a:p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CA" sz="160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CA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CA" sz="1600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CA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CA" sz="16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CA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CA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CA" sz="160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CA" sz="160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E1783B7B-3728-623E-9767-A6A0BAA539F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93100" y="4417304"/>
                      <a:ext cx="3874770" cy="58477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5769FC1-DF53-87AB-1E18-2639972F3432}"/>
                    </a:ext>
                  </a:extLst>
                </p:cNvPr>
                <p:cNvSpPr txBox="1"/>
                <p:nvPr/>
              </p:nvSpPr>
              <p:spPr>
                <a:xfrm>
                  <a:off x="967352" y="4020899"/>
                  <a:ext cx="2237341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CA" sz="12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weak charge of electron </a:t>
                  </a:r>
                  <a:endParaRPr lang="en-US" sz="1200" dirty="0"/>
                </a:p>
              </p:txBody>
            </p: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2F6F331E-CE0E-6480-8A92-E7FD3F38B0EA}"/>
                    </a:ext>
                  </a:extLst>
                </p:cNvPr>
                <p:cNvCxnSpPr/>
                <p:nvPr/>
              </p:nvCxnSpPr>
              <p:spPr>
                <a:xfrm>
                  <a:off x="2176458" y="4920636"/>
                  <a:ext cx="0" cy="23864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BCB1B25-CE30-59D8-9863-30151328FB93}"/>
                    </a:ext>
                  </a:extLst>
                </p:cNvPr>
                <p:cNvSpPr txBox="1"/>
                <p:nvPr/>
              </p:nvSpPr>
              <p:spPr>
                <a:xfrm>
                  <a:off x="1282174" y="5113739"/>
                  <a:ext cx="1788569" cy="276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CA" sz="12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weak mixing </a:t>
                  </a:r>
                  <a:r>
                    <a:rPr lang="en-CA" sz="12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angle</a:t>
                  </a:r>
                  <a:endParaRPr lang="en-US" sz="1200" dirty="0"/>
                </a:p>
              </p:txBody>
            </p:sp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949FCDE-A135-C736-5013-183FBA0732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79380" y="5201796"/>
                <a:ext cx="0" cy="2189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BBC6976D-FC44-18A0-1A06-42BFCDD646C8}"/>
                </a:ext>
              </a:extLst>
            </p:cNvPr>
            <p:cNvSpPr/>
            <p:nvPr/>
          </p:nvSpPr>
          <p:spPr>
            <a:xfrm>
              <a:off x="9504194" y="5491909"/>
              <a:ext cx="271803" cy="2439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04F1514-4D92-11AA-8F2C-5E44888C17EB}"/>
              </a:ext>
            </a:extLst>
          </p:cNvPr>
          <p:cNvGrpSpPr/>
          <p:nvPr/>
        </p:nvGrpSpPr>
        <p:grpSpPr>
          <a:xfrm>
            <a:off x="1" y="1166204"/>
            <a:ext cx="6894785" cy="3179415"/>
            <a:chOff x="1" y="1166204"/>
            <a:chExt cx="7043780" cy="31985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1BA01AF-DFB8-BA4C-1481-A2A6D3366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" y="1166204"/>
              <a:ext cx="7043780" cy="319858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D9961E-68AF-B5CA-E6BD-0F67AA5CFCA1}"/>
                </a:ext>
              </a:extLst>
            </p:cNvPr>
            <p:cNvSpPr txBox="1"/>
            <p:nvPr/>
          </p:nvSpPr>
          <p:spPr>
            <a:xfrm>
              <a:off x="5939416" y="2218962"/>
              <a:ext cx="9573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9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6842611"/>
            <a:chOff x="0" y="0"/>
            <a:chExt cx="12192000" cy="6842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6842611"/>
              <a:chOff x="0" y="6003103"/>
              <a:chExt cx="12192000" cy="684261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F2DA7E-A4D3-4EFC-A8F8-21A12C970626}"/>
                  </a:ext>
                </a:extLst>
              </p:cNvPr>
              <p:cNvSpPr txBox="1"/>
              <p:nvPr/>
            </p:nvSpPr>
            <p:spPr>
              <a:xfrm>
                <a:off x="11548110" y="1256872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1/10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2C8EA2-7A76-C64E-6B1B-D4BA69A66D21}"/>
              </a:ext>
            </a:extLst>
          </p:cNvPr>
          <p:cNvSpPr txBox="1"/>
          <p:nvPr/>
        </p:nvSpPr>
        <p:spPr>
          <a:xfrm>
            <a:off x="202388" y="776165"/>
            <a:ext cx="777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CA" dirty="0">
                <a:solidFill>
                  <a:srgbClr val="021C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easurement </a:t>
            </a:r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CA" dirty="0">
                <a:solidFill>
                  <a:srgbClr val="021C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a </a:t>
            </a:r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CA" dirty="0">
                <a:solidFill>
                  <a:srgbClr val="021C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epton </a:t>
            </a:r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CA" dirty="0">
                <a:solidFill>
                  <a:srgbClr val="021C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epton </a:t>
            </a:r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CA" dirty="0">
                <a:solidFill>
                  <a:srgbClr val="021C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lectroweak </a:t>
            </a:r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dirty="0">
                <a:solidFill>
                  <a:srgbClr val="021C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eaction (MOLLER)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6460F-46DF-0513-90BF-3FD8EB9D018B}"/>
              </a:ext>
            </a:extLst>
          </p:cNvPr>
          <p:cNvSpPr txBox="1"/>
          <p:nvPr/>
        </p:nvSpPr>
        <p:spPr>
          <a:xfrm>
            <a:off x="7569624" y="5816436"/>
            <a:ext cx="4270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Jefferson National Accelerator Facility (</a:t>
            </a:r>
            <a:r>
              <a:rPr lang="en-CA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CA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Newport News, Virginia (USA)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3929E-204B-EE8D-CB44-ED3F2A89D724}"/>
              </a:ext>
            </a:extLst>
          </p:cNvPr>
          <p:cNvSpPr txBox="1"/>
          <p:nvPr/>
        </p:nvSpPr>
        <p:spPr>
          <a:xfrm>
            <a:off x="4020067" y="81631"/>
            <a:ext cx="35547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experiment at Jlab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960278-BA7F-50D3-7D20-F228DD417FD2}"/>
              </a:ext>
            </a:extLst>
          </p:cNvPr>
          <p:cNvGrpSpPr/>
          <p:nvPr/>
        </p:nvGrpSpPr>
        <p:grpSpPr>
          <a:xfrm>
            <a:off x="365972" y="1763708"/>
            <a:ext cx="3920493" cy="2013809"/>
            <a:chOff x="228599" y="4037062"/>
            <a:chExt cx="3920493" cy="201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761CF1B-6663-F30E-627D-D195C4A72503}"/>
                    </a:ext>
                  </a:extLst>
                </p:cNvPr>
                <p:cNvSpPr txBox="1"/>
                <p:nvPr/>
              </p:nvSpPr>
              <p:spPr>
                <a:xfrm>
                  <a:off x="228600" y="4268845"/>
                  <a:ext cx="3920492" cy="17820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44" indent="-285744" algn="just">
                    <a:lnSpc>
                      <a:spcPct val="150000"/>
                    </a:lnSpc>
                    <a:buClr>
                      <a:srgbClr val="0070C0"/>
                    </a:buClr>
                    <a:buSzPct val="80000"/>
                    <a:buFont typeface="Wingdings" pitchFamily="2" charset="2"/>
                    <a:buChar char="Ø"/>
                  </a:pPr>
                  <a:r>
                    <a:rPr lang="en-CA" sz="15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Energy beam: 11 GeV</a:t>
                  </a:r>
                </a:p>
                <a:p>
                  <a:pPr marL="285744" indent="-285744" algn="just">
                    <a:lnSpc>
                      <a:spcPct val="150000"/>
                    </a:lnSpc>
                    <a:buClr>
                      <a:srgbClr val="0070C0"/>
                    </a:buClr>
                    <a:buSzPct val="80000"/>
                    <a:buFont typeface="Wingdings" pitchFamily="2" charset="2"/>
                    <a:buChar char="Ø"/>
                  </a:pPr>
                  <a:r>
                    <a:rPr lang="en-CA" sz="15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Average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CA"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5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CA" sz="15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0.0056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CA"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  <m:sup>
                          <m:r>
                            <a:rPr lang="en-US"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CA" sz="15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285744" indent="-285744" algn="just">
                    <a:lnSpc>
                      <a:spcPct val="150000"/>
                    </a:lnSpc>
                    <a:buClr>
                      <a:srgbClr val="0070C0"/>
                    </a:buClr>
                    <a:buSzPct val="80000"/>
                    <a:buFont typeface="Wingdings" pitchFamily="2" charset="2"/>
                    <a:buChar char="Ø"/>
                  </a:pPr>
                  <a:r>
                    <a:rPr lang="en-CA" sz="15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Polarization: ~90%</a:t>
                  </a:r>
                </a:p>
                <a:p>
                  <a:pPr marL="285744" indent="-285744" algn="just">
                    <a:lnSpc>
                      <a:spcPct val="150000"/>
                    </a:lnSpc>
                    <a:buClr>
                      <a:srgbClr val="0070C0"/>
                    </a:buClr>
                    <a:buSzPct val="80000"/>
                    <a:buFont typeface="Wingdings" pitchFamily="2" charset="2"/>
                    <a:buChar char="Ø"/>
                  </a:pPr>
                  <a:r>
                    <a:rPr lang="en-CA" sz="15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Beam Current: 65 (µA)</a:t>
                  </a:r>
                </a:p>
                <a:p>
                  <a:pPr marL="285744" indent="-285744" algn="just">
                    <a:lnSpc>
                      <a:spcPct val="150000"/>
                    </a:lnSpc>
                    <a:buClr>
                      <a:srgbClr val="0070C0"/>
                    </a:buClr>
                    <a:buSzPct val="80000"/>
                    <a:buFont typeface="Wingdings" pitchFamily="2" charset="2"/>
                    <a:buChar char="Ø"/>
                  </a:pPr>
                  <a:r>
                    <a:rPr lang="en-CA" sz="15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Precision Goal: 0.7 ppb 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sz="1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𝑃𝑉</m:t>
                          </m:r>
                        </m:sub>
                      </m:sSub>
                    </m:oMath>
                  </a14:m>
                  <a:endParaRPr lang="en-CA" sz="15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761CF1B-6663-F30E-627D-D195C4A725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" y="4268845"/>
                  <a:ext cx="3920492" cy="1782027"/>
                </a:xfrm>
                <a:prstGeom prst="rect">
                  <a:avLst/>
                </a:prstGeom>
                <a:blipFill>
                  <a:blip r:embed="rId5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964F13-AD7A-3E14-3066-CFF77E48DD2B}"/>
                </a:ext>
              </a:extLst>
            </p:cNvPr>
            <p:cNvSpPr txBox="1"/>
            <p:nvPr/>
          </p:nvSpPr>
          <p:spPr>
            <a:xfrm>
              <a:off x="228599" y="4037062"/>
              <a:ext cx="19639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MOLLER kinematics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2" name="Google Shape;830;p48">
            <a:extLst>
              <a:ext uri="{FF2B5EF4-FFF2-40B4-BE49-F238E27FC236}">
                <a16:creationId xmlns:a16="http://schemas.microsoft.com/office/drawing/2014/main" id="{CD379B97-E157-F5DB-91B0-9272615FCAA1}"/>
              </a:ext>
            </a:extLst>
          </p:cNvPr>
          <p:cNvSpPr txBox="1"/>
          <p:nvPr/>
        </p:nvSpPr>
        <p:spPr>
          <a:xfrm>
            <a:off x="4016925" y="1648692"/>
            <a:ext cx="3235006" cy="22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" sz="1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Collaboration:</a:t>
            </a:r>
            <a:endParaRPr sz="15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lnSpc>
                <a:spcPct val="15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120 authors, </a:t>
            </a:r>
          </a:p>
          <a:p>
            <a:pPr marL="285744" indent="-285744">
              <a:lnSpc>
                <a:spcPct val="15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institutions, </a:t>
            </a:r>
          </a:p>
          <a:p>
            <a:pPr marL="285744" indent="-285744">
              <a:lnSpc>
                <a:spcPct val="15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countries</a:t>
            </a:r>
          </a:p>
          <a:p>
            <a:pPr marL="285744" indent="-285744">
              <a:lnSpc>
                <a:spcPct val="15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CA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advanced design phase</a:t>
            </a:r>
          </a:p>
          <a:p>
            <a:pPr marL="285744" indent="-285744">
              <a:lnSpc>
                <a:spcPct val="15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CA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run 2025-2027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363146-8C37-EF9E-DD96-576CBCF58411}"/>
              </a:ext>
            </a:extLst>
          </p:cNvPr>
          <p:cNvGrpSpPr/>
          <p:nvPr/>
        </p:nvGrpSpPr>
        <p:grpSpPr>
          <a:xfrm>
            <a:off x="7698746" y="930492"/>
            <a:ext cx="3648546" cy="4680000"/>
            <a:chOff x="6272674" y="585787"/>
            <a:chExt cx="3809531" cy="486872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D29808-1C3D-42E2-69F9-A3800D351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2674" y="585787"/>
              <a:ext cx="3809531" cy="48687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7BEE58-BB2B-8672-1072-9AAFC14A8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2674" y="2890837"/>
              <a:ext cx="393700" cy="41910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806738-1645-BB8A-E2C0-E60F30AE60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528" y="4805187"/>
            <a:ext cx="6186587" cy="1724486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3C3861-E6B0-1CC6-D769-66EF46CA9ED0}"/>
              </a:ext>
            </a:extLst>
          </p:cNvPr>
          <p:cNvCxnSpPr>
            <a:cxnSpLocks/>
          </p:cNvCxnSpPr>
          <p:nvPr/>
        </p:nvCxnSpPr>
        <p:spPr>
          <a:xfrm flipH="1">
            <a:off x="6995160" y="5152680"/>
            <a:ext cx="1994095" cy="3337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94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6842611"/>
            <a:chOff x="0" y="0"/>
            <a:chExt cx="12192000" cy="6842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6842611"/>
              <a:chOff x="0" y="6003103"/>
              <a:chExt cx="12192000" cy="684261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F2DA7E-A4D3-4EFC-A8F8-21A12C970626}"/>
                  </a:ext>
                </a:extLst>
              </p:cNvPr>
              <p:cNvSpPr txBox="1"/>
              <p:nvPr/>
            </p:nvSpPr>
            <p:spPr>
              <a:xfrm>
                <a:off x="11548110" y="1256872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2/10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E42EEA-647F-54BF-AA65-F92CBDFD6392}"/>
              </a:ext>
            </a:extLst>
          </p:cNvPr>
          <p:cNvGrpSpPr/>
          <p:nvPr/>
        </p:nvGrpSpPr>
        <p:grpSpPr>
          <a:xfrm>
            <a:off x="117709" y="3116965"/>
            <a:ext cx="4733997" cy="3448647"/>
            <a:chOff x="7267749" y="1483724"/>
            <a:chExt cx="4827801" cy="32198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94104CC-8FFC-2CA5-CEC2-027401A261EF}"/>
                </a:ext>
              </a:extLst>
            </p:cNvPr>
            <p:cNvGrpSpPr/>
            <p:nvPr/>
          </p:nvGrpSpPr>
          <p:grpSpPr>
            <a:xfrm>
              <a:off x="7267749" y="1483724"/>
              <a:ext cx="4827801" cy="3219800"/>
              <a:chOff x="5646419" y="712844"/>
              <a:chExt cx="4787266" cy="3053513"/>
            </a:xfrm>
          </p:grpSpPr>
          <p:pic>
            <p:nvPicPr>
              <p:cNvPr id="23" name="Picture 22" descr="Chart&#10;&#10;Description automatically generated">
                <a:extLst>
                  <a:ext uri="{FF2B5EF4-FFF2-40B4-BE49-F238E27FC236}">
                    <a16:creationId xmlns:a16="http://schemas.microsoft.com/office/drawing/2014/main" id="{652FF00B-932C-BB59-968B-6D9AF4E8D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46419" y="712844"/>
                <a:ext cx="4787266" cy="3053513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A3477AA-A782-47C4-DE18-D6FF5925611C}"/>
                  </a:ext>
                </a:extLst>
              </p:cNvPr>
              <p:cNvSpPr/>
              <p:nvPr/>
            </p:nvSpPr>
            <p:spPr>
              <a:xfrm>
                <a:off x="7600950" y="1588770"/>
                <a:ext cx="182880" cy="29717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535EF1D-5670-A52E-BB02-8B685829A233}"/>
                    </a:ext>
                  </a:extLst>
                </p:cNvPr>
                <p:cNvSpPr txBox="1"/>
                <p:nvPr/>
              </p:nvSpPr>
              <p:spPr>
                <a:xfrm>
                  <a:off x="8015759" y="3254177"/>
                  <a:ext cx="3331779" cy="8593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w</m:t>
                          </m:r>
                        </m:sub>
                      </m:sSub>
                      <m:r>
                        <a:rPr lang="en-CA" sz="1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CA" sz="1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APV</m:t>
                      </m:r>
                      <m:r>
                        <a:rPr lang="en-CA" sz="1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CA" sz="10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Atomic parity violation </a:t>
                  </a:r>
                  <a:endParaRPr lang="en-US" sz="1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w</m:t>
                          </m:r>
                        </m:sub>
                      </m:sSub>
                      <m:d>
                        <m:dPr>
                          <m:ctrlPr>
                            <a:rPr lang="en-CA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CA" sz="1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p</m:t>
                          </m:r>
                        </m:e>
                      </m:d>
                      <m:r>
                        <a:rPr lang="en-CA" sz="1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: </m:t>
                      </m:r>
                    </m:oMath>
                  </a14:m>
                  <a:r>
                    <a:rPr lang="en-CA" sz="1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Qweak</a:t>
                  </a:r>
                  <a:r>
                    <a:rPr lang="en-CA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experiment</a:t>
                  </a:r>
                  <a:endParaRPr lang="en-CA" sz="1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w</m:t>
                          </m:r>
                        </m:sub>
                      </m:sSub>
                      <m:d>
                        <m:dPr>
                          <m:ctrlPr>
                            <a:rPr lang="en-CA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CA" sz="1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e</m:t>
                          </m:r>
                        </m:e>
                      </m:d>
                      <m:r>
                        <a:rPr lang="en-CA" sz="1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: </m:t>
                      </m:r>
                    </m:oMath>
                  </a14:m>
                  <a:r>
                    <a:rPr lang="en-CA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SLAC E-158</a:t>
                  </a:r>
                </a:p>
                <a:p>
                  <a:r>
                    <a:rPr lang="en-CA" sz="1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NuTev</a:t>
                  </a:r>
                  <a:r>
                    <a:rPr lang="en-CA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r>
                    <a:rPr lang="en-CA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Neutrino-Nucleon Scattering experiment</a:t>
                  </a:r>
                  <a:endParaRPr lang="en-CA" sz="1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CA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LEP+SLC: Z</a:t>
                  </a:r>
                  <a:r>
                    <a:rPr lang="en-CA" sz="1000" baseline="30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r>
                    <a:rPr lang="en-CA"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pole asymmetries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535EF1D-5670-A52E-BB02-8B685829A2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5759" y="3254177"/>
                  <a:ext cx="3331779" cy="859335"/>
                </a:xfrm>
                <a:prstGeom prst="rect">
                  <a:avLst/>
                </a:prstGeom>
                <a:blipFill>
                  <a:blip r:embed="rId6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B75F7FE-A546-D08E-435B-205C2F1805BE}"/>
              </a:ext>
            </a:extLst>
          </p:cNvPr>
          <p:cNvSpPr txBox="1"/>
          <p:nvPr/>
        </p:nvSpPr>
        <p:spPr>
          <a:xfrm>
            <a:off x="3690210" y="68558"/>
            <a:ext cx="40348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experiment: Motivation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960E23-E243-BB83-55FC-73288065F03F}"/>
              </a:ext>
            </a:extLst>
          </p:cNvPr>
          <p:cNvGrpSpPr/>
          <p:nvPr/>
        </p:nvGrpSpPr>
        <p:grpSpPr>
          <a:xfrm>
            <a:off x="359977" y="1030234"/>
            <a:ext cx="11272213" cy="1671525"/>
            <a:chOff x="359977" y="1030234"/>
            <a:chExt cx="11272213" cy="16715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523EA2-DB69-4821-61FC-113FE7B3EB04}"/>
                </a:ext>
              </a:extLst>
            </p:cNvPr>
            <p:cNvGrpSpPr/>
            <p:nvPr/>
          </p:nvGrpSpPr>
          <p:grpSpPr>
            <a:xfrm>
              <a:off x="359977" y="1030234"/>
              <a:ext cx="11272213" cy="1671525"/>
              <a:chOff x="359977" y="1030234"/>
              <a:chExt cx="11272213" cy="167152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A74DAF1-A92D-DE70-A068-DA3454774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9977" y="1030234"/>
                <a:ext cx="11272213" cy="167152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B37B046-CC8D-F072-5B28-DCBDA78A4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01515" y="1348249"/>
                <a:ext cx="4500382" cy="1220104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3DEB0E-7FD6-9E55-2248-CC10D15A5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83255" y="1825171"/>
              <a:ext cx="182304" cy="182304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2C9621-C07F-7B00-3E63-0B7ADCDE77AC}"/>
                </a:ext>
              </a:extLst>
            </p:cNvPr>
            <p:cNvCxnSpPr/>
            <p:nvPr/>
          </p:nvCxnSpPr>
          <p:spPr>
            <a:xfrm>
              <a:off x="10195036" y="1855725"/>
              <a:ext cx="0" cy="126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64B7DE-1B32-4D44-A410-58658F1F3A24}"/>
              </a:ext>
            </a:extLst>
          </p:cNvPr>
          <p:cNvGrpSpPr/>
          <p:nvPr/>
        </p:nvGrpSpPr>
        <p:grpSpPr>
          <a:xfrm>
            <a:off x="4851706" y="3147976"/>
            <a:ext cx="6831716" cy="3127499"/>
            <a:chOff x="4725586" y="3147976"/>
            <a:chExt cx="6831716" cy="312749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04F1514-4D92-11AA-8F2C-5E44888C17EB}"/>
                </a:ext>
              </a:extLst>
            </p:cNvPr>
            <p:cNvGrpSpPr/>
            <p:nvPr/>
          </p:nvGrpSpPr>
          <p:grpSpPr>
            <a:xfrm>
              <a:off x="4956806" y="3187390"/>
              <a:ext cx="6600496" cy="3088085"/>
              <a:chOff x="1" y="1166204"/>
              <a:chExt cx="7043780" cy="319858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1BA01AF-DFB8-BA4C-1481-A2A6D3366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" y="1166204"/>
                <a:ext cx="7043780" cy="3198583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CD9961E-68AF-B5CA-E6BD-0F67AA5CFCA1}"/>
                  </a:ext>
                </a:extLst>
              </p:cNvPr>
              <p:cNvSpPr txBox="1"/>
              <p:nvPr/>
            </p:nvSpPr>
            <p:spPr>
              <a:xfrm>
                <a:off x="5939416" y="2218962"/>
                <a:ext cx="9573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Accelerator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AD96D5-7AD1-580F-AE0B-65BF6F17A2A2}"/>
                </a:ext>
              </a:extLst>
            </p:cNvPr>
            <p:cNvSpPr txBox="1"/>
            <p:nvPr/>
          </p:nvSpPr>
          <p:spPr>
            <a:xfrm>
              <a:off x="4725586" y="3147976"/>
              <a:ext cx="891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 </a:t>
              </a:r>
            </a:p>
            <a:p>
              <a:pPr algn="ctr"/>
              <a:r>
                <a: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7688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75F7FE-A546-D08E-435B-205C2F1805BE}"/>
              </a:ext>
            </a:extLst>
          </p:cNvPr>
          <p:cNvSpPr txBox="1"/>
          <p:nvPr/>
        </p:nvSpPr>
        <p:spPr>
          <a:xfrm>
            <a:off x="3077111" y="68558"/>
            <a:ext cx="53046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experiment: Detector Overview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6842611"/>
            <a:chOff x="0" y="0"/>
            <a:chExt cx="12192000" cy="6842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6842611"/>
              <a:chOff x="0" y="6003103"/>
              <a:chExt cx="12192000" cy="684261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F2DA7E-A4D3-4EFC-A8F8-21A12C970626}"/>
                  </a:ext>
                </a:extLst>
              </p:cNvPr>
              <p:cNvSpPr txBox="1"/>
              <p:nvPr/>
            </p:nvSpPr>
            <p:spPr>
              <a:xfrm>
                <a:off x="11548110" y="1256872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3/10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78A4DB-D6F1-E1F0-2718-20F8DF75F453}"/>
                  </a:ext>
                </a:extLst>
              </p:cNvPr>
              <p:cNvSpPr txBox="1"/>
              <p:nvPr/>
            </p:nvSpPr>
            <p:spPr>
              <a:xfrm>
                <a:off x="310610" y="1046878"/>
                <a:ext cx="6093724" cy="3603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CA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Background (counting mode) detectors:</a:t>
                </a:r>
              </a:p>
              <a:p>
                <a:pPr marL="285750" indent="-285750">
                  <a:buSzPct val="60000"/>
                  <a:buFont typeface="Wingdings" pitchFamily="2" charset="2"/>
                  <a:buChar char="Ø"/>
                </a:pPr>
                <a:r>
                  <a:rPr lang="en-CA" sz="15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Measure the background processes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15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CA" sz="15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CA" sz="15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  <m:sup>
                        <m:r>
                          <a:rPr lang="en-CA" sz="15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𝒃𝒌𝒈𝒅</m:t>
                        </m:r>
                      </m:sup>
                    </m:sSubSup>
                  </m:oMath>
                </a14:m>
                <a:r>
                  <a:rPr lang="en-CA" sz="15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CA" sz="15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CA" sz="15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CA" sz="15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CA" sz="15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CA" sz="15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CA" sz="15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CA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Integrating (current mode) detectors:</a:t>
                </a:r>
              </a:p>
              <a:p>
                <a:pPr marL="285750" indent="-285750" algn="just">
                  <a:lnSpc>
                    <a:spcPct val="150000"/>
                  </a:lnSpc>
                  <a:buSzPct val="60000"/>
                  <a:buFont typeface="Wingdings" pitchFamily="2" charset="2"/>
                  <a:buChar char="Ø"/>
                </a:pPr>
                <a:r>
                  <a:rPr lang="en-CA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 the asymmetry of both signal and background</a:t>
                </a:r>
              </a:p>
              <a:p>
                <a:pPr algn="just">
                  <a:lnSpc>
                    <a:spcPct val="150000"/>
                  </a:lnSpc>
                  <a:buSzPct val="60000"/>
                </a:pPr>
                <a:r>
                  <a:rPr lang="en-CA" sz="1500" b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CA" sz="1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n-CA" sz="1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𝒆𝒙𝒑𝒕</m:t>
                        </m:r>
                      </m:sub>
                    </m:sSub>
                    <m:r>
                      <a:rPr lang="en-CA" sz="1500" b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nor/>
                      </m:rPr>
                      <a:rPr lang="en-CA" sz="1500" b="1" dirty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Sup>
                      <m:sSubSupPr>
                        <m:ctrlPr>
                          <a:rPr lang="en-CA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CA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CA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  <m:sup>
                        <m:r>
                          <a:rPr lang="en-CA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𝒃𝒌𝒈𝒅</m:t>
                        </m:r>
                      </m:sup>
                    </m:sSubSup>
                  </m:oMath>
                </a14:m>
                <a:r>
                  <a:rPr lang="en-CA" sz="1500" b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CA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78A4DB-D6F1-E1F0-2718-20F8DF75F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10" y="1046878"/>
                <a:ext cx="6093724" cy="3603551"/>
              </a:xfrm>
              <a:prstGeom prst="rect">
                <a:avLst/>
              </a:prstGeom>
              <a:blipFill>
                <a:blip r:embed="rId5"/>
                <a:stretch>
                  <a:fillRect l="-416" b="-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4A19ECA-B3C6-C3C6-E432-DF8761451202}"/>
              </a:ext>
            </a:extLst>
          </p:cNvPr>
          <p:cNvGrpSpPr/>
          <p:nvPr/>
        </p:nvGrpSpPr>
        <p:grpSpPr>
          <a:xfrm>
            <a:off x="5647495" y="776164"/>
            <a:ext cx="6103815" cy="3965169"/>
            <a:chOff x="4434840" y="848238"/>
            <a:chExt cx="6827122" cy="43592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57D523-1DE7-65BB-B05B-8A3507C1C78B}"/>
                </a:ext>
              </a:extLst>
            </p:cNvPr>
            <p:cNvGrpSpPr/>
            <p:nvPr/>
          </p:nvGrpSpPr>
          <p:grpSpPr>
            <a:xfrm>
              <a:off x="4434840" y="848238"/>
              <a:ext cx="6827122" cy="4359209"/>
              <a:chOff x="4434840" y="848238"/>
              <a:chExt cx="6827122" cy="435920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1ECAD18-679C-A2A0-88A5-568E2957899C}"/>
                  </a:ext>
                </a:extLst>
              </p:cNvPr>
              <p:cNvGrpSpPr/>
              <p:nvPr/>
            </p:nvGrpSpPr>
            <p:grpSpPr>
              <a:xfrm>
                <a:off x="4434840" y="848238"/>
                <a:ext cx="6827122" cy="4217670"/>
                <a:chOff x="5463540" y="1062990"/>
                <a:chExt cx="6827122" cy="4217670"/>
              </a:xfrm>
            </p:grpSpPr>
            <p:pic>
              <p:nvPicPr>
                <p:cNvPr id="14" name="Picture 13" descr="Diagram&#10;&#10;Description automatically generated">
                  <a:extLst>
                    <a:ext uri="{FF2B5EF4-FFF2-40B4-BE49-F238E27FC236}">
                      <a16:creationId xmlns:a16="http://schemas.microsoft.com/office/drawing/2014/main" id="{3FC41FC4-7E02-F0E5-65BE-CB527FBCBD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63540" y="1062990"/>
                  <a:ext cx="5623560" cy="4217670"/>
                </a:xfrm>
                <a:prstGeom prst="rect">
                  <a:avLst/>
                </a:prstGeom>
              </p:spPr>
            </p:pic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E366FDED-075F-AB8C-D0A1-2E2E88E826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913746" y="2548233"/>
                  <a:ext cx="1028700" cy="9896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D8789C5-002B-D661-8640-EB66800CEB7B}"/>
                    </a:ext>
                  </a:extLst>
                </p:cNvPr>
                <p:cNvSpPr txBox="1"/>
                <p:nvPr/>
              </p:nvSpPr>
              <p:spPr>
                <a:xfrm>
                  <a:off x="11087099" y="2086569"/>
                  <a:ext cx="120356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CA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Electron </a:t>
                  </a:r>
                </a:p>
                <a:p>
                  <a:r>
                    <a:rPr lang="en-CA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Beam</a:t>
                  </a:r>
                  <a:endParaRPr lang="en-CA" sz="1200" b="1" dirty="0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36150D1-E1D9-46C7-EE3D-10D87CEF4E82}"/>
                  </a:ext>
                </a:extLst>
              </p:cNvPr>
              <p:cNvSpPr/>
              <p:nvPr/>
            </p:nvSpPr>
            <p:spPr>
              <a:xfrm>
                <a:off x="6323253" y="4595149"/>
                <a:ext cx="1037667" cy="6122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BFE3537-5838-EF0B-0DFD-EA4342C83677}"/>
                </a:ext>
              </a:extLst>
            </p:cNvPr>
            <p:cNvGrpSpPr/>
            <p:nvPr/>
          </p:nvGrpSpPr>
          <p:grpSpPr>
            <a:xfrm>
              <a:off x="6261449" y="4597137"/>
              <a:ext cx="1042320" cy="473707"/>
              <a:chOff x="4675574" y="5352721"/>
              <a:chExt cx="1042320" cy="57660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479E08-EE04-AFFC-1DE5-81FC78908E2E}"/>
                  </a:ext>
                </a:extLst>
              </p:cNvPr>
              <p:cNvSpPr/>
              <p:nvPr/>
            </p:nvSpPr>
            <p:spPr>
              <a:xfrm>
                <a:off x="4794527" y="5393803"/>
                <a:ext cx="923367" cy="462987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34F90E-01D0-7EED-A940-F09CFE95E9C0}"/>
                  </a:ext>
                </a:extLst>
              </p:cNvPr>
              <p:cNvSpPr txBox="1"/>
              <p:nvPr/>
            </p:nvSpPr>
            <p:spPr>
              <a:xfrm>
                <a:off x="4675574" y="5352721"/>
                <a:ext cx="1037667" cy="576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Showermax</a:t>
                </a:r>
              </a:p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detectors</a:t>
                </a:r>
              </a:p>
            </p:txBody>
          </p:sp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5D5ED48-6FCC-F4A3-9615-0845BB63C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122653"/>
            <a:ext cx="3316014" cy="9794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EDBF5EC-2B7A-F39E-D0A6-C71AD65C18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5024972"/>
            <a:ext cx="3316014" cy="9620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53CD4FB-0511-1AA2-8034-5D6C2736AC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7463" y="5188671"/>
            <a:ext cx="3528555" cy="89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75F7FE-A546-D08E-435B-205C2F1805BE}"/>
              </a:ext>
            </a:extLst>
          </p:cNvPr>
          <p:cNvSpPr txBox="1"/>
          <p:nvPr/>
        </p:nvSpPr>
        <p:spPr>
          <a:xfrm>
            <a:off x="3031955" y="68558"/>
            <a:ext cx="55250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experiment: Pion Detector System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6842611"/>
            <a:chOff x="0" y="0"/>
            <a:chExt cx="12192000" cy="6842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6842611"/>
              <a:chOff x="0" y="6003103"/>
              <a:chExt cx="12192000" cy="684261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F2DA7E-A4D3-4EFC-A8F8-21A12C970626}"/>
                  </a:ext>
                </a:extLst>
              </p:cNvPr>
              <p:cNvSpPr txBox="1"/>
              <p:nvPr/>
            </p:nvSpPr>
            <p:spPr>
              <a:xfrm>
                <a:off x="11548110" y="1256872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4/10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F89171E-284B-FA7C-AE6B-0777B745B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194" y="2949763"/>
            <a:ext cx="3158749" cy="1702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C33C50-D0DC-33D6-589C-57F49A8C982A}"/>
                  </a:ext>
                </a:extLst>
              </p:cNvPr>
              <p:cNvSpPr txBox="1"/>
              <p:nvPr/>
            </p:nvSpPr>
            <p:spPr>
              <a:xfrm>
                <a:off x="162249" y="805387"/>
                <a:ext cx="6097904" cy="360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1"/>
                  </a:buClr>
                  <a:buSzPct val="100000"/>
                </a:pPr>
                <a:r>
                  <a:rPr lang="en-C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n-CA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𝒆𝒙𝒑𝒕</m:t>
                        </m:r>
                      </m:sub>
                    </m:sSub>
                  </m:oMath>
                </a14:m>
                <a:r>
                  <a:rPr lang="en-C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pion background </a:t>
                </a:r>
                <a:r>
                  <a:rPr lang="en-CA" sz="16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l-GR" sz="1600" baseline="30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CA" sz="16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l-GR" sz="1600" baseline="30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C33C50-D0DC-33D6-589C-57F49A8C9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49" y="805387"/>
                <a:ext cx="6097904" cy="360612"/>
              </a:xfrm>
              <a:prstGeom prst="rect">
                <a:avLst/>
              </a:prstGeom>
              <a:blipFill>
                <a:blip r:embed="rId6"/>
                <a:stretch>
                  <a:fillRect l="-416"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B90D025-70D1-D737-B485-22505767BDE0}"/>
              </a:ext>
            </a:extLst>
          </p:cNvPr>
          <p:cNvSpPr txBox="1"/>
          <p:nvPr/>
        </p:nvSpPr>
        <p:spPr>
          <a:xfrm>
            <a:off x="162249" y="1159040"/>
            <a:ext cx="6097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Suppress the </a:t>
            </a:r>
            <a:r>
              <a:rPr lang="en-CA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Møller</a:t>
            </a:r>
            <a:r>
              <a:rPr lang="en-C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electrons by more than a factor of 10</a:t>
            </a:r>
            <a:r>
              <a:rPr lang="en-CA" sz="1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CCDB0C-E898-90CB-8982-C93B5A1D9609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44012" y="1637191"/>
            <a:ext cx="1916259" cy="2690331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04F5CF-6BC8-6D4F-D598-DED15D4C6A47}"/>
              </a:ext>
            </a:extLst>
          </p:cNvPr>
          <p:cNvSpPr/>
          <p:nvPr/>
        </p:nvSpPr>
        <p:spPr>
          <a:xfrm>
            <a:off x="1088021" y="2809749"/>
            <a:ext cx="330937" cy="3217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458C99-980C-B675-A28A-FD9816F48117}"/>
              </a:ext>
            </a:extLst>
          </p:cNvPr>
          <p:cNvCxnSpPr>
            <a:cxnSpLocks/>
          </p:cNvCxnSpPr>
          <p:nvPr/>
        </p:nvCxnSpPr>
        <p:spPr>
          <a:xfrm>
            <a:off x="1582258" y="3022355"/>
            <a:ext cx="7608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1F3757-DEBA-5F59-8AE2-8738F1434EF2}"/>
              </a:ext>
            </a:extLst>
          </p:cNvPr>
          <p:cNvGrpSpPr/>
          <p:nvPr/>
        </p:nvGrpSpPr>
        <p:grpSpPr>
          <a:xfrm>
            <a:off x="3663569" y="5951074"/>
            <a:ext cx="6674988" cy="646331"/>
            <a:chOff x="9718196" y="3505039"/>
            <a:chExt cx="6674988" cy="646331"/>
          </a:xfrm>
        </p:grpSpPr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94DDC0D0-4152-0011-538B-BCE0813078F7}"/>
                </a:ext>
              </a:extLst>
            </p:cNvPr>
            <p:cNvSpPr/>
            <p:nvPr/>
          </p:nvSpPr>
          <p:spPr>
            <a:xfrm>
              <a:off x="10385179" y="3812048"/>
              <a:ext cx="544242" cy="291683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34E3CD-5703-C93E-0D81-25ACC8FE80CF}"/>
                </a:ext>
              </a:extLst>
            </p:cNvPr>
            <p:cNvSpPr txBox="1"/>
            <p:nvPr/>
          </p:nvSpPr>
          <p:spPr>
            <a:xfrm>
              <a:off x="9718196" y="3505039"/>
              <a:ext cx="667498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CA" sz="17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CA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</a:t>
              </a:r>
              <a:r>
                <a:rPr lang="el-GR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CA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 photo-electron ratio:</a:t>
              </a:r>
            </a:p>
            <a:p>
              <a:pPr>
                <a:buClr>
                  <a:schemeClr val="accent1"/>
                </a:buClr>
              </a:pPr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10</a:t>
              </a:r>
              <a:r>
                <a:rPr lang="en-US" b="1" baseline="30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-3</a:t>
              </a:r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&gt; </a:t>
              </a:r>
              <a:r>
                <a:rPr lang="en-CA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5*10</a:t>
              </a:r>
              <a:r>
                <a:rPr lang="en-CA" b="1" baseline="30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CA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(meets design goal)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2504AC3-F821-7228-0D57-1EB4484C712A}"/>
              </a:ext>
            </a:extLst>
          </p:cNvPr>
          <p:cNvSpPr txBox="1"/>
          <p:nvPr/>
        </p:nvSpPr>
        <p:spPr>
          <a:xfrm>
            <a:off x="3762746" y="3497281"/>
            <a:ext cx="3890822" cy="1780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sz="1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improvement:</a:t>
            </a:r>
            <a:endParaRPr lang="en-CA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Rotate detector 90 degrees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out Lucite with directly-coupled 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C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PMT (no lightguide)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 optical design of Lucite 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C93AD7-F8F0-0D71-A4CE-49DA15CAA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6412" y="1602125"/>
            <a:ext cx="611507" cy="24128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45548D-2E2F-DF82-F468-CE921F1E91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4877" y="4484673"/>
            <a:ext cx="2293393" cy="81925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E1D280-56AA-6851-A38E-D84FB4DBA0AB}"/>
              </a:ext>
            </a:extLst>
          </p:cNvPr>
          <p:cNvCxnSpPr>
            <a:cxnSpLocks/>
          </p:cNvCxnSpPr>
          <p:nvPr/>
        </p:nvCxnSpPr>
        <p:spPr>
          <a:xfrm>
            <a:off x="1582258" y="3131451"/>
            <a:ext cx="760893" cy="12441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162E66A-F35B-73C8-BBF3-72A24F2ED40D}"/>
              </a:ext>
            </a:extLst>
          </p:cNvPr>
          <p:cNvSpPr txBox="1"/>
          <p:nvPr/>
        </p:nvSpPr>
        <p:spPr>
          <a:xfrm>
            <a:off x="3731216" y="1557028"/>
            <a:ext cx="2348720" cy="1435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</a:pPr>
            <a:r>
              <a:rPr lang="en-US" sz="1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improvement:</a:t>
            </a:r>
          </a:p>
          <a:p>
            <a:pPr marL="285744" indent="-285744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Ø"/>
            </a:pPr>
            <a:r>
              <a:rPr lang="en-C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 geometry </a:t>
            </a:r>
          </a:p>
          <a:p>
            <a:pPr marL="285744" indent="-285744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Ø"/>
            </a:pPr>
            <a:r>
              <a:rPr lang="en-C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Lucite thickness</a:t>
            </a:r>
            <a:endParaRPr lang="en-US" sz="15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Ø"/>
            </a:pPr>
            <a:r>
              <a:rPr lang="en-C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Shielding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72CF51-8243-14A9-066F-FCA29948C115}"/>
              </a:ext>
            </a:extLst>
          </p:cNvPr>
          <p:cNvSpPr txBox="1"/>
          <p:nvPr/>
        </p:nvSpPr>
        <p:spPr>
          <a:xfrm>
            <a:off x="3773256" y="5619481"/>
            <a:ext cx="61056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1C6BFD-DC1F-9F49-D4D3-EFDB316F702F}"/>
              </a:ext>
            </a:extLst>
          </p:cNvPr>
          <p:cNvSpPr txBox="1"/>
          <p:nvPr/>
        </p:nvSpPr>
        <p:spPr>
          <a:xfrm>
            <a:off x="8088376" y="4771100"/>
            <a:ext cx="29408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design (2022)</a:t>
            </a:r>
          </a:p>
          <a:p>
            <a:pPr marL="285744" indent="-285744"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pion detector with Pb donut </a:t>
            </a:r>
          </a:p>
          <a:p>
            <a:pPr marL="285744" indent="-285744"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segments instead of 14</a:t>
            </a:r>
          </a:p>
          <a:p>
            <a:pPr marL="285744" indent="-285744"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PMT/segment </a:t>
            </a:r>
          </a:p>
          <a:p>
            <a:pPr marL="285744" indent="-285744"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 rectangular shape for Lucite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98455F6-2390-497E-E6DE-4BB2737FF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3447" y="852168"/>
            <a:ext cx="4107551" cy="22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8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29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75F7FE-A546-D08E-435B-205C2F1805BE}"/>
              </a:ext>
            </a:extLst>
          </p:cNvPr>
          <p:cNvSpPr txBox="1"/>
          <p:nvPr/>
        </p:nvSpPr>
        <p:spPr>
          <a:xfrm>
            <a:off x="3697997" y="68558"/>
            <a:ext cx="4621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 Detector System: Cosmic test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6842611"/>
            <a:chOff x="0" y="0"/>
            <a:chExt cx="12192000" cy="6842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6842611"/>
              <a:chOff x="0" y="6003103"/>
              <a:chExt cx="12192000" cy="684261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F2DA7E-A4D3-4EFC-A8F8-21A12C970626}"/>
                  </a:ext>
                </a:extLst>
              </p:cNvPr>
              <p:cNvSpPr txBox="1"/>
              <p:nvPr/>
            </p:nvSpPr>
            <p:spPr>
              <a:xfrm>
                <a:off x="11548110" y="1256872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5/10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4BEAAD-03C2-90DD-3033-4B3D43129C40}"/>
              </a:ext>
            </a:extLst>
          </p:cNvPr>
          <p:cNvGrpSpPr/>
          <p:nvPr/>
        </p:nvGrpSpPr>
        <p:grpSpPr>
          <a:xfrm>
            <a:off x="776111" y="1049937"/>
            <a:ext cx="11013411" cy="5400000"/>
            <a:chOff x="776111" y="1049937"/>
            <a:chExt cx="11013411" cy="540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AE2410-21A7-4950-7AA1-487AB80A8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111" y="1049937"/>
              <a:ext cx="10632176" cy="5400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422190-2C89-8C9E-73A5-19008405E7E1}"/>
                </a:ext>
              </a:extLst>
            </p:cNvPr>
            <p:cNvSpPr/>
            <p:nvPr/>
          </p:nvSpPr>
          <p:spPr>
            <a:xfrm>
              <a:off x="10258097" y="1534510"/>
              <a:ext cx="1157792" cy="199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49136E-CAF5-3A1A-4AC3-03C11F33103C}"/>
                </a:ext>
              </a:extLst>
            </p:cNvPr>
            <p:cNvSpPr txBox="1"/>
            <p:nvPr/>
          </p:nvSpPr>
          <p:spPr>
            <a:xfrm>
              <a:off x="10255012" y="1303677"/>
              <a:ext cx="15345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1" i="0" u="none" strike="noStrike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VME to USB 2.0/</a:t>
              </a:r>
            </a:p>
            <a:p>
              <a:r>
                <a:rPr lang="en-CA" sz="1200" b="1" i="0" u="none" strike="noStrike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Optical Link Bridge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C26F2F-6FFB-233F-AC8F-28223BB2B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31" y="809145"/>
            <a:ext cx="2286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53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ED6329-F397-4724-64B2-3DDC9A7D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45" y="1088974"/>
            <a:ext cx="10123177" cy="5400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6842611"/>
            <a:chOff x="0" y="0"/>
            <a:chExt cx="12192000" cy="6842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6842611"/>
              <a:chOff x="0" y="6003103"/>
              <a:chExt cx="12192000" cy="684261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F2DA7E-A4D3-4EFC-A8F8-21A12C970626}"/>
                  </a:ext>
                </a:extLst>
              </p:cNvPr>
              <p:cNvSpPr txBox="1"/>
              <p:nvPr/>
            </p:nvSpPr>
            <p:spPr>
              <a:xfrm>
                <a:off x="11548110" y="1256872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6/10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24E9CEE-12D1-2115-992B-5B80503FBE7D}"/>
              </a:ext>
            </a:extLst>
          </p:cNvPr>
          <p:cNvSpPr txBox="1"/>
          <p:nvPr/>
        </p:nvSpPr>
        <p:spPr>
          <a:xfrm>
            <a:off x="3697997" y="68558"/>
            <a:ext cx="4621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 Detector System: Cosmic test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B27EEC-10F8-2E52-3DFD-83B88C4E4603}"/>
              </a:ext>
            </a:extLst>
          </p:cNvPr>
          <p:cNvSpPr/>
          <p:nvPr/>
        </p:nvSpPr>
        <p:spPr>
          <a:xfrm>
            <a:off x="9858703" y="1471448"/>
            <a:ext cx="1135118" cy="399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9A0DD-F361-473C-8176-E407B58DE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3296" y="1281585"/>
            <a:ext cx="1377358" cy="548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60156-1B77-69A2-2F78-45A770A57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131" y="809145"/>
            <a:ext cx="2286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46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6842611"/>
            <a:chOff x="0" y="0"/>
            <a:chExt cx="12192000" cy="6842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6842611"/>
              <a:chOff x="0" y="6003103"/>
              <a:chExt cx="12192000" cy="684261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F2DA7E-A4D3-4EFC-A8F8-21A12C970626}"/>
                  </a:ext>
                </a:extLst>
              </p:cNvPr>
              <p:cNvSpPr txBox="1"/>
              <p:nvPr/>
            </p:nvSpPr>
            <p:spPr>
              <a:xfrm>
                <a:off x="11548110" y="1256872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7/10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4206D7-77AD-3D90-0613-E19F9A513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505" y="671880"/>
            <a:ext cx="4088316" cy="283329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F0D30D-C601-ABF6-509E-1B0A14318E61}"/>
              </a:ext>
            </a:extLst>
          </p:cNvPr>
          <p:cNvCxnSpPr>
            <a:cxnSpLocks/>
          </p:cNvCxnSpPr>
          <p:nvPr/>
        </p:nvCxnSpPr>
        <p:spPr>
          <a:xfrm>
            <a:off x="228600" y="3685823"/>
            <a:ext cx="11574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36E930F-4DD5-6408-BC82-8916C0A23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621" y="3770667"/>
            <a:ext cx="4216083" cy="292783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B4DAB76-A4EA-51B5-A8A9-A5DEF5BABBD1}"/>
              </a:ext>
            </a:extLst>
          </p:cNvPr>
          <p:cNvGrpSpPr/>
          <p:nvPr/>
        </p:nvGrpSpPr>
        <p:grpSpPr>
          <a:xfrm>
            <a:off x="9022007" y="2042666"/>
            <a:ext cx="2140333" cy="563646"/>
            <a:chOff x="9407777" y="2022380"/>
            <a:chExt cx="2140333" cy="5636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E914C27-6B28-1A2F-4F23-B0D12AE947F6}"/>
                </a:ext>
              </a:extLst>
            </p:cNvPr>
            <p:cNvSpPr/>
            <p:nvPr/>
          </p:nvSpPr>
          <p:spPr>
            <a:xfrm>
              <a:off x="9407777" y="2022380"/>
              <a:ext cx="2140333" cy="56364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FE8F598-CE45-7BDA-D7F3-CDD4102BF4C0}"/>
                    </a:ext>
                  </a:extLst>
                </p:cNvPr>
                <p:cNvSpPr txBox="1"/>
                <p:nvPr/>
              </p:nvSpPr>
              <p:spPr>
                <a:xfrm>
                  <a:off x="9551605" y="2056371"/>
                  <a:ext cx="1996505" cy="4580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#PEs=10.6</a:t>
                  </a:r>
                  <a14:m>
                    <m:oMath xmlns:m="http://schemas.openxmlformats.org/officeDocument/2006/math">
                      <m:r>
                        <a:rPr lang="en-CA" b="1" i="1">
                          <a:latin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0.3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FE8F598-CE45-7BDA-D7F3-CDD4102BF4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605" y="2056371"/>
                  <a:ext cx="1996505" cy="458074"/>
                </a:xfrm>
                <a:prstGeom prst="rect">
                  <a:avLst/>
                </a:prstGeom>
                <a:blipFill>
                  <a:blip r:embed="rId7"/>
                  <a:stretch>
                    <a:fillRect l="-2532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3D88F8-BDB9-824A-5CF9-1665694CD033}"/>
              </a:ext>
            </a:extLst>
          </p:cNvPr>
          <p:cNvGrpSpPr/>
          <p:nvPr/>
        </p:nvGrpSpPr>
        <p:grpSpPr>
          <a:xfrm>
            <a:off x="9021023" y="4761303"/>
            <a:ext cx="2399358" cy="563646"/>
            <a:chOff x="9406793" y="4741017"/>
            <a:chExt cx="2399358" cy="5636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609791-F8A2-423A-E58D-B13913F74F41}"/>
                </a:ext>
              </a:extLst>
            </p:cNvPr>
            <p:cNvSpPr/>
            <p:nvPr/>
          </p:nvSpPr>
          <p:spPr>
            <a:xfrm>
              <a:off x="9406793" y="4741017"/>
              <a:ext cx="2141317" cy="56364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E5875CD-4DEA-CCF5-3762-ADE5F8EDF320}"/>
                    </a:ext>
                  </a:extLst>
                </p:cNvPr>
                <p:cNvSpPr txBox="1"/>
                <p:nvPr/>
              </p:nvSpPr>
              <p:spPr>
                <a:xfrm>
                  <a:off x="9541040" y="4741017"/>
                  <a:ext cx="2265111" cy="4580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#PEs= 34.2</a:t>
                  </a:r>
                  <a:r>
                    <a:rPr lang="en-CA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b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±</m:t>
                      </m:r>
                    </m:oMath>
                  </a14:m>
                  <a:r>
                    <a:rPr lang="en-CA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4.4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E5875CD-4DEA-CCF5-3762-ADE5F8EDF3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1040" y="4741017"/>
                  <a:ext cx="2265111" cy="458074"/>
                </a:xfrm>
                <a:prstGeom prst="rect">
                  <a:avLst/>
                </a:prstGeom>
                <a:blipFill>
                  <a:blip r:embed="rId8"/>
                  <a:stretch>
                    <a:fillRect l="-2222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A779FA5-64A0-BA29-7A9F-FFC567C06716}"/>
              </a:ext>
            </a:extLst>
          </p:cNvPr>
          <p:cNvSpPr txBox="1"/>
          <p:nvPr/>
        </p:nvSpPr>
        <p:spPr>
          <a:xfrm>
            <a:off x="3697997" y="68558"/>
            <a:ext cx="4621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 Detector System: Cosmic test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D84D0-23D0-257B-AFDA-1C7AAF9E9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387" y="747409"/>
            <a:ext cx="2354121" cy="2801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0535A8-4226-E128-9C94-5E86F28454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387" y="3734443"/>
            <a:ext cx="2354121" cy="30629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01FB59-D259-EC1A-B892-86BDB551FD32}"/>
              </a:ext>
            </a:extLst>
          </p:cNvPr>
          <p:cNvSpPr/>
          <p:nvPr/>
        </p:nvSpPr>
        <p:spPr>
          <a:xfrm>
            <a:off x="8708622" y="2832365"/>
            <a:ext cx="3020924" cy="1490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Rotating the pion detector system in the simulations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Pi/e: 5.5% to 16.8%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90CDC-DD52-19A6-5032-67ABD26E3CFC}"/>
              </a:ext>
            </a:extLst>
          </p:cNvPr>
          <p:cNvGrpSpPr/>
          <p:nvPr/>
        </p:nvGrpSpPr>
        <p:grpSpPr>
          <a:xfrm>
            <a:off x="3846592" y="829773"/>
            <a:ext cx="4782980" cy="2877086"/>
            <a:chOff x="3846592" y="829773"/>
            <a:chExt cx="4782980" cy="287708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7DBC525-8D91-FEBB-DECD-C08E8EEDF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31621" y="829773"/>
              <a:ext cx="4324285" cy="282690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9ED380-6385-6214-4F9B-2AAE4912EB81}"/>
                </a:ext>
              </a:extLst>
            </p:cNvPr>
            <p:cNvSpPr txBox="1"/>
            <p:nvPr/>
          </p:nvSpPr>
          <p:spPr>
            <a:xfrm rot="16200000">
              <a:off x="3677068" y="2009519"/>
              <a:ext cx="6160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CA" sz="1200" b="0" i="0" u="none" strike="noStrike" dirty="0" err="1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a.u</a:t>
              </a:r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EAFB46-B313-F36E-1CEF-E8CB5C3944F9}"/>
                </a:ext>
              </a:extLst>
            </p:cNvPr>
            <p:cNvSpPr txBox="1"/>
            <p:nvPr/>
          </p:nvSpPr>
          <p:spPr>
            <a:xfrm>
              <a:off x="8044155" y="3306749"/>
              <a:ext cx="5854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#ADC 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channel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48F972-828A-02E9-1CCE-EA8D9B2C5049}"/>
              </a:ext>
            </a:extLst>
          </p:cNvPr>
          <p:cNvGrpSpPr/>
          <p:nvPr/>
        </p:nvGrpSpPr>
        <p:grpSpPr>
          <a:xfrm>
            <a:off x="3810916" y="3732861"/>
            <a:ext cx="4857244" cy="3109750"/>
            <a:chOff x="3810916" y="3732861"/>
            <a:chExt cx="4857244" cy="31097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5B136C-2EF5-F4A5-85CD-B06841600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88757" y="3732861"/>
              <a:ext cx="4461766" cy="309844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EEA5B7-DC69-8DB5-9722-713A3B382221}"/>
                </a:ext>
              </a:extLst>
            </p:cNvPr>
            <p:cNvSpPr txBox="1"/>
            <p:nvPr/>
          </p:nvSpPr>
          <p:spPr>
            <a:xfrm rot="16200000">
              <a:off x="3641392" y="5135783"/>
              <a:ext cx="6160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CA" sz="1200" b="0" i="0" u="none" strike="noStrike" dirty="0" err="1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a.u</a:t>
              </a:r>
              <a:r>
                <a:rPr lang="en-CA" sz="1200" b="0" i="0" u="none" strike="noStrike" dirty="0">
                  <a:solidFill>
                    <a:srgbClr val="2326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4A8E1B-8170-E4AF-224E-EFB1994BCBE5}"/>
                </a:ext>
              </a:extLst>
            </p:cNvPr>
            <p:cNvSpPr txBox="1"/>
            <p:nvPr/>
          </p:nvSpPr>
          <p:spPr>
            <a:xfrm>
              <a:off x="8082743" y="6442501"/>
              <a:ext cx="5854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#ADC 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48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75F7FE-A546-D08E-435B-205C2F1805BE}"/>
              </a:ext>
            </a:extLst>
          </p:cNvPr>
          <p:cNvSpPr txBox="1"/>
          <p:nvPr/>
        </p:nvSpPr>
        <p:spPr>
          <a:xfrm>
            <a:off x="2470070" y="68558"/>
            <a:ext cx="8161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Pion Detector System: Beam test at Mainz Microtron (MAMI)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8DD530-8451-1BF7-0050-4E261AF3080D}"/>
              </a:ext>
            </a:extLst>
          </p:cNvPr>
          <p:cNvGrpSpPr/>
          <p:nvPr/>
        </p:nvGrpSpPr>
        <p:grpSpPr>
          <a:xfrm>
            <a:off x="0" y="0"/>
            <a:ext cx="12192000" cy="6842611"/>
            <a:chOff x="0" y="0"/>
            <a:chExt cx="12192000" cy="6842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0FE17E-E3DE-BC47-6A8F-6D85AE74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1649"/>
              <a:ext cx="12192000" cy="2745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B25F29-99D2-88A2-7E0E-CEE8571153D2}"/>
                </a:ext>
              </a:extLst>
            </p:cNvPr>
            <p:cNvGrpSpPr/>
            <p:nvPr/>
          </p:nvGrpSpPr>
          <p:grpSpPr>
            <a:xfrm>
              <a:off x="0" y="0"/>
              <a:ext cx="12192000" cy="6842611"/>
              <a:chOff x="0" y="6003103"/>
              <a:chExt cx="12192000" cy="684261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E8562-2F22-5EBE-9EB6-6F78DA41C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4220" y="6300525"/>
                <a:ext cx="1287780" cy="570161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F2DA7E-A4D3-4EFC-A8F8-21A12C970626}"/>
                  </a:ext>
                </a:extLst>
              </p:cNvPr>
              <p:cNvSpPr txBox="1"/>
              <p:nvPr/>
            </p:nvSpPr>
            <p:spPr>
              <a:xfrm>
                <a:off x="11548110" y="1256872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8/10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1C958-0D7E-66AE-DFFD-FDCCF339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003103"/>
                <a:ext cx="457200" cy="850900"/>
              </a:xfrm>
              <a:prstGeom prst="rect">
                <a:avLst/>
              </a:prstGeom>
            </p:spPr>
          </p:pic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F5790E-4B4B-41CA-83B8-C6EF10525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2" y="776164"/>
            <a:ext cx="4193725" cy="300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A31233-C518-BF4B-82A1-69F6A25963CF}"/>
              </a:ext>
            </a:extLst>
          </p:cNvPr>
          <p:cNvSpPr txBox="1"/>
          <p:nvPr/>
        </p:nvSpPr>
        <p:spPr>
          <a:xfrm>
            <a:off x="4228321" y="3796248"/>
            <a:ext cx="3735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en.wikipedia.org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/wiki/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Mainz_Microtron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0A2B60-5236-8698-4587-266900146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33" y="3929063"/>
            <a:ext cx="3590427" cy="2692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4EBE18-404A-49F5-EE16-8FF0E9BE1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4349" y="3870729"/>
            <a:ext cx="3590427" cy="269282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D96CE03-84CC-552C-3887-86DF0455A8BA}"/>
              </a:ext>
            </a:extLst>
          </p:cNvPr>
          <p:cNvGrpSpPr/>
          <p:nvPr/>
        </p:nvGrpSpPr>
        <p:grpSpPr>
          <a:xfrm rot="10800000">
            <a:off x="3984808" y="4674705"/>
            <a:ext cx="1372384" cy="1084868"/>
            <a:chOff x="74373" y="2814307"/>
            <a:chExt cx="2400300" cy="1532512"/>
          </a:xfrm>
        </p:grpSpPr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A69E4F32-25CA-D6DA-0EAD-26BC5552BD88}"/>
                </a:ext>
              </a:extLst>
            </p:cNvPr>
            <p:cNvSpPr/>
            <p:nvPr/>
          </p:nvSpPr>
          <p:spPr>
            <a:xfrm flipV="1">
              <a:off x="960673" y="3121530"/>
              <a:ext cx="476732" cy="1225289"/>
            </a:xfrm>
            <a:prstGeom prst="ca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8B21A6DB-355D-7A88-672D-3BEFFB19EC70}"/>
                </a:ext>
              </a:extLst>
            </p:cNvPr>
            <p:cNvSpPr/>
            <p:nvPr/>
          </p:nvSpPr>
          <p:spPr>
            <a:xfrm>
              <a:off x="74373" y="2814307"/>
              <a:ext cx="2400300" cy="56007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Striped Right Arrow 24">
            <a:extLst>
              <a:ext uri="{FF2B5EF4-FFF2-40B4-BE49-F238E27FC236}">
                <a16:creationId xmlns:a16="http://schemas.microsoft.com/office/drawing/2014/main" id="{5213231E-7D5A-313D-A23E-7B270E5E59F5}"/>
              </a:ext>
            </a:extLst>
          </p:cNvPr>
          <p:cNvSpPr/>
          <p:nvPr/>
        </p:nvSpPr>
        <p:spPr>
          <a:xfrm flipV="1">
            <a:off x="5810316" y="5363097"/>
            <a:ext cx="400052" cy="396477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BA56B3-5579-97FD-D298-F0311B94D53E}"/>
              </a:ext>
            </a:extLst>
          </p:cNvPr>
          <p:cNvGrpSpPr/>
          <p:nvPr/>
        </p:nvGrpSpPr>
        <p:grpSpPr>
          <a:xfrm rot="16200000">
            <a:off x="6351972" y="4897025"/>
            <a:ext cx="1372384" cy="1084868"/>
            <a:chOff x="74373" y="2814307"/>
            <a:chExt cx="2400300" cy="1532512"/>
          </a:xfrm>
        </p:grpSpPr>
        <p:sp>
          <p:nvSpPr>
            <p:cNvPr id="4" name="Can 3">
              <a:extLst>
                <a:ext uri="{FF2B5EF4-FFF2-40B4-BE49-F238E27FC236}">
                  <a16:creationId xmlns:a16="http://schemas.microsoft.com/office/drawing/2014/main" id="{EEAA7F60-CB10-AB5C-02F1-6C4270BC04EA}"/>
                </a:ext>
              </a:extLst>
            </p:cNvPr>
            <p:cNvSpPr/>
            <p:nvPr/>
          </p:nvSpPr>
          <p:spPr>
            <a:xfrm flipV="1">
              <a:off x="960673" y="3121530"/>
              <a:ext cx="476732" cy="1225289"/>
            </a:xfrm>
            <a:prstGeom prst="ca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217C5A6B-556D-FECD-DC83-75CFA552410C}"/>
                </a:ext>
              </a:extLst>
            </p:cNvPr>
            <p:cNvSpPr/>
            <p:nvPr/>
          </p:nvSpPr>
          <p:spPr>
            <a:xfrm>
              <a:off x="74373" y="2814307"/>
              <a:ext cx="2400300" cy="56007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8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4665</TotalTime>
  <Words>981</Words>
  <Application>Microsoft Macintosh PowerPoint</Application>
  <PresentationFormat>Widescreen</PresentationFormat>
  <Paragraphs>218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Fatemeh Gorgannejad</dc:creator>
  <cp:lastModifiedBy>Fatemeh Gorgannejad</cp:lastModifiedBy>
  <cp:revision>60</cp:revision>
  <dcterms:created xsi:type="dcterms:W3CDTF">2023-02-10T18:38:09Z</dcterms:created>
  <dcterms:modified xsi:type="dcterms:W3CDTF">2023-02-17T03:19:00Z</dcterms:modified>
</cp:coreProperties>
</file>