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handoutMasterIdLst>
    <p:handoutMasterId r:id="rId28"/>
  </p:handoutMasterIdLst>
  <p:sldIdLst>
    <p:sldId id="257" r:id="rId3"/>
    <p:sldId id="261" r:id="rId4"/>
    <p:sldId id="262" r:id="rId5"/>
    <p:sldId id="263" r:id="rId6"/>
    <p:sldId id="268" r:id="rId7"/>
    <p:sldId id="266" r:id="rId8"/>
    <p:sldId id="270" r:id="rId9"/>
    <p:sldId id="272" r:id="rId10"/>
    <p:sldId id="273" r:id="rId11"/>
    <p:sldId id="281" r:id="rId12"/>
    <p:sldId id="274" r:id="rId13"/>
    <p:sldId id="275" r:id="rId14"/>
    <p:sldId id="267" r:id="rId15"/>
    <p:sldId id="269" r:id="rId16"/>
    <p:sldId id="276" r:id="rId17"/>
    <p:sldId id="277" r:id="rId18"/>
    <p:sldId id="279" r:id="rId19"/>
    <p:sldId id="264" r:id="rId20"/>
    <p:sldId id="278" r:id="rId21"/>
    <p:sldId id="280" r:id="rId22"/>
    <p:sldId id="881" r:id="rId23"/>
    <p:sldId id="878" r:id="rId24"/>
    <p:sldId id="879" r:id="rId25"/>
    <p:sldId id="882" r:id="rId26"/>
    <p:sldId id="8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68433"/>
    <a:srgbClr val="FF9933"/>
    <a:srgbClr val="EEB5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F59-D545-AAD9-B47ADC4F736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F59-D545-AAD9-B47ADC4F736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F59-D545-AAD9-B47ADC4F736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F59-D545-AAD9-B47ADC4F736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F59-D545-AAD9-B47ADC4F736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58634352219098E-2"/>
          <c:y val="3.8938053097345132E-2"/>
          <c:w val="0.94788273129556178"/>
          <c:h val="0.7788887185561981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4496-5843-ACB9-1A24B77F9CB3}"/>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4496-5843-ACB9-1A24B77F9CB3}"/>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4496-5843-ACB9-1A24B77F9CB3}"/>
            </c:ext>
          </c:extLst>
        </c:ser>
        <c:ser>
          <c:idx val="3"/>
          <c:order val="3"/>
          <c:tx>
            <c:strRef>
              <c:f>Sheet1!$E$1</c:f>
              <c:strCache>
                <c:ptCount val="1"/>
                <c:pt idx="0">
                  <c:v>Series 4</c:v>
                </c:pt>
              </c:strCache>
            </c:strRef>
          </c:tx>
          <c:spPr>
            <a:solidFill>
              <a:schemeClr val="accent4"/>
            </a:solidFill>
            <a:ln>
              <a:noFill/>
            </a:ln>
            <a:effectLst/>
          </c:spPr>
          <c:invertIfNegative val="0"/>
          <c:cat>
            <c:strRef>
              <c:f>Sheet1!$A$2:$A$4</c:f>
              <c:strCache>
                <c:ptCount val="3"/>
                <c:pt idx="0">
                  <c:v>Category 1</c:v>
                </c:pt>
                <c:pt idx="1">
                  <c:v>Category 2</c:v>
                </c:pt>
                <c:pt idx="2">
                  <c:v>Category 3</c:v>
                </c:pt>
              </c:strCache>
            </c:strRef>
          </c:cat>
          <c:val>
            <c:numRef>
              <c:f>Sheet1!$E$2:$E$4</c:f>
              <c:numCache>
                <c:formatCode>General</c:formatCode>
                <c:ptCount val="3"/>
                <c:pt idx="0">
                  <c:v>3.2</c:v>
                </c:pt>
                <c:pt idx="1">
                  <c:v>3</c:v>
                </c:pt>
                <c:pt idx="2">
                  <c:v>3.8</c:v>
                </c:pt>
              </c:numCache>
            </c:numRef>
          </c:val>
          <c:extLst>
            <c:ext xmlns:c16="http://schemas.microsoft.com/office/drawing/2014/chart" uri="{C3380CC4-5D6E-409C-BE32-E72D297353CC}">
              <c16:uniqueId val="{00000003-4496-5843-ACB9-1A24B77F9CB3}"/>
            </c:ext>
          </c:extLst>
        </c:ser>
        <c:dLbls>
          <c:showLegendKey val="0"/>
          <c:showVal val="0"/>
          <c:showCatName val="0"/>
          <c:showSerName val="0"/>
          <c:showPercent val="0"/>
          <c:showBubbleSize val="0"/>
        </c:dLbls>
        <c:gapWidth val="219"/>
        <c:overlap val="-27"/>
        <c:axId val="1113782015"/>
        <c:axId val="1113821359"/>
      </c:barChart>
      <c:catAx>
        <c:axId val="1113782015"/>
        <c:scaling>
          <c:orientation val="minMax"/>
        </c:scaling>
        <c:delete val="1"/>
        <c:axPos val="b"/>
        <c:numFmt formatCode="General" sourceLinked="1"/>
        <c:majorTickMark val="none"/>
        <c:minorTickMark val="none"/>
        <c:tickLblPos val="nextTo"/>
        <c:crossAx val="1113821359"/>
        <c:crosses val="autoZero"/>
        <c:auto val="1"/>
        <c:lblAlgn val="ctr"/>
        <c:lblOffset val="100"/>
        <c:noMultiLvlLbl val="0"/>
      </c:catAx>
      <c:valAx>
        <c:axId val="1113821359"/>
        <c:scaling>
          <c:orientation val="minMax"/>
        </c:scaling>
        <c:delete val="1"/>
        <c:axPos val="l"/>
        <c:majorGridlines>
          <c:spPr>
            <a:ln w="9525" cap="flat" cmpd="sng" algn="ctr">
              <a:solidFill>
                <a:schemeClr val="accent4"/>
              </a:solidFill>
              <a:round/>
            </a:ln>
            <a:effectLst/>
          </c:spPr>
        </c:majorGridlines>
        <c:numFmt formatCode="General" sourceLinked="1"/>
        <c:majorTickMark val="none"/>
        <c:minorTickMark val="none"/>
        <c:tickLblPos val="nextTo"/>
        <c:crossAx val="1113782015"/>
        <c:crosses val="autoZero"/>
        <c:crossBetween val="between"/>
      </c:valAx>
      <c:spPr>
        <a:noFill/>
        <a:ln w="25400">
          <a:noFill/>
        </a:ln>
        <a:effectLst/>
      </c:spPr>
    </c:plotArea>
    <c:legend>
      <c:legendPos val="b"/>
      <c:layout>
        <c:manualLayout>
          <c:xMode val="edge"/>
          <c:yMode val="edge"/>
          <c:x val="9.8525448358090323E-2"/>
          <c:y val="0.8532249124709701"/>
          <c:w val="0.80590523156888072"/>
          <c:h val="9.47807280386685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4FB3E4D-F5D5-3407-EC48-5BD6B3EE09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E337D187-3EA5-74C5-5782-6AF47F2213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93FE16-2219-44F6-BE5B-22D409C935AF}" type="datetimeFigureOut">
              <a:rPr lang="fr-CA" smtClean="0"/>
              <a:t>2023-02-17</a:t>
            </a:fld>
            <a:endParaRPr lang="fr-CA"/>
          </a:p>
        </p:txBody>
      </p:sp>
      <p:sp>
        <p:nvSpPr>
          <p:cNvPr id="4" name="Espace réservé du pied de page 3">
            <a:extLst>
              <a:ext uri="{FF2B5EF4-FFF2-40B4-BE49-F238E27FC236}">
                <a16:creationId xmlns:a16="http://schemas.microsoft.com/office/drawing/2014/main" id="{2911B2ED-06E0-94DB-3A38-8D5D83556A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9B6F0CBB-B9FB-2EB3-318E-DFA368A221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A1E9BB-23E5-4E8F-8DFF-CA8A8E0AB6CD}" type="slidenum">
              <a:rPr lang="fr-CA" smtClean="0"/>
              <a:t>‹N°›</a:t>
            </a:fld>
            <a:endParaRPr lang="fr-CA"/>
          </a:p>
        </p:txBody>
      </p:sp>
    </p:spTree>
    <p:extLst>
      <p:ext uri="{BB962C8B-B14F-4D97-AF65-F5344CB8AC3E}">
        <p14:creationId xmlns:p14="http://schemas.microsoft.com/office/powerpoint/2010/main" val="65571421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22C951-416A-1442-8F3A-220C4BD0C557}"/>
              </a:ext>
            </a:extLst>
          </p:cNvPr>
          <p:cNvSpPr/>
          <p:nvPr/>
        </p:nvSpPr>
        <p:spPr>
          <a:xfrm>
            <a:off x="0" y="5715000"/>
            <a:ext cx="12192000"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E908B9-9AF8-094E-B6F0-BA0132A3F2C7}"/>
              </a:ext>
            </a:extLst>
          </p:cNvPr>
          <p:cNvSpPr>
            <a:spLocks noGrp="1"/>
          </p:cNvSpPr>
          <p:nvPr>
            <p:ph type="ctrTitle"/>
          </p:nvPr>
        </p:nvSpPr>
        <p:spPr>
          <a:xfrm>
            <a:off x="590924" y="838200"/>
            <a:ext cx="10891875" cy="2284568"/>
          </a:xfrm>
          <a:prstGeom prst="rect">
            <a:avLst/>
          </a:prstGeom>
        </p:spPr>
        <p:txBody>
          <a:bodyPr anchor="b">
            <a:noAutofit/>
          </a:bodyPr>
          <a:lstStyle>
            <a:lvl1pPr algn="l">
              <a:defRPr sz="4400" b="1" i="0" spc="10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3" name="Subtitle 2">
            <a:extLst>
              <a:ext uri="{FF2B5EF4-FFF2-40B4-BE49-F238E27FC236}">
                <a16:creationId xmlns:a16="http://schemas.microsoft.com/office/drawing/2014/main" id="{D159C2B5-FD32-5E49-900B-B13AFC4BAF88}"/>
              </a:ext>
            </a:extLst>
          </p:cNvPr>
          <p:cNvSpPr>
            <a:spLocks noGrp="1"/>
          </p:cNvSpPr>
          <p:nvPr>
            <p:ph type="subTitle" idx="1"/>
          </p:nvPr>
        </p:nvSpPr>
        <p:spPr>
          <a:xfrm>
            <a:off x="590924" y="3238578"/>
            <a:ext cx="10891875" cy="538730"/>
          </a:xfrm>
          <a:prstGeom prst="rect">
            <a:avLst/>
          </a:prstGeom>
        </p:spPr>
        <p:txBody>
          <a:bodyPr anchor="t">
            <a:noAutofit/>
          </a:bodyPr>
          <a:lstStyle>
            <a:lvl1pPr marL="0" indent="0" algn="l">
              <a:buNone/>
              <a:defRPr sz="2000" b="1" i="0" spc="50" baseline="0">
                <a:solidFill>
                  <a:srgbClr val="FABD0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11" name="Text Placeholder 10">
            <a:extLst>
              <a:ext uri="{FF2B5EF4-FFF2-40B4-BE49-F238E27FC236}">
                <a16:creationId xmlns:a16="http://schemas.microsoft.com/office/drawing/2014/main" id="{D794D79B-4955-544D-9341-1E1E443C4334}"/>
              </a:ext>
            </a:extLst>
          </p:cNvPr>
          <p:cNvSpPr>
            <a:spLocks noGrp="1"/>
          </p:cNvSpPr>
          <p:nvPr>
            <p:ph type="body" sz="quarter" idx="10" hasCustomPrompt="1"/>
          </p:nvPr>
        </p:nvSpPr>
        <p:spPr>
          <a:xfrm>
            <a:off x="604800" y="4728727"/>
            <a:ext cx="10891875" cy="389812"/>
          </a:xfrm>
        </p:spPr>
        <p:txBody>
          <a:bodyPr anchor="b" anchorCtr="0"/>
          <a:lstStyle>
            <a:lvl1pPr marL="0" indent="0">
              <a:buNone/>
              <a:defRPr sz="1400" b="0" i="0" spc="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MONTH XX, YEAR</a:t>
            </a:r>
          </a:p>
        </p:txBody>
      </p:sp>
      <p:pic>
        <p:nvPicPr>
          <p:cNvPr id="5" name="Picture 4">
            <a:extLst>
              <a:ext uri="{FF2B5EF4-FFF2-40B4-BE49-F238E27FC236}">
                <a16:creationId xmlns:a16="http://schemas.microsoft.com/office/drawing/2014/main" id="{5EC5DBD6-B755-CC4D-8D1E-AC4651E761CA}"/>
              </a:ext>
            </a:extLst>
          </p:cNvPr>
          <p:cNvPicPr>
            <a:picLocks noChangeAspect="1"/>
          </p:cNvPicPr>
          <p:nvPr/>
        </p:nvPicPr>
        <p:blipFill>
          <a:blip r:embed="rId2"/>
          <a:srcRect/>
          <a:stretch/>
        </p:blipFill>
        <p:spPr>
          <a:xfrm>
            <a:off x="0" y="0"/>
            <a:ext cx="12192000" cy="165100"/>
          </a:xfrm>
          <a:prstGeom prst="rect">
            <a:avLst/>
          </a:prstGeom>
        </p:spPr>
      </p:pic>
      <p:pic>
        <p:nvPicPr>
          <p:cNvPr id="10" name="Image 9">
            <a:extLst>
              <a:ext uri="{FF2B5EF4-FFF2-40B4-BE49-F238E27FC236}">
                <a16:creationId xmlns:a16="http://schemas.microsoft.com/office/drawing/2014/main" id="{79D797BE-A4DE-9799-CFB0-0FE761491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2" name="Picture 7">
            <a:extLst>
              <a:ext uri="{FF2B5EF4-FFF2-40B4-BE49-F238E27FC236}">
                <a16:creationId xmlns:a16="http://schemas.microsoft.com/office/drawing/2014/main" id="{2E2B1E9D-D9BC-9CA9-3D5D-DD9CBF045708}"/>
              </a:ext>
            </a:extLst>
          </p:cNvPr>
          <p:cNvPicPr>
            <a:picLocks noChangeAspect="1"/>
          </p:cNvPicPr>
          <p:nvPr/>
        </p:nvPicPr>
        <p:blipFill>
          <a:blip r:embed="rId4"/>
          <a:stretch>
            <a:fillRect/>
          </a:stretch>
        </p:blipFill>
        <p:spPr>
          <a:xfrm>
            <a:off x="9553575" y="6102290"/>
            <a:ext cx="1943100" cy="457200"/>
          </a:xfrm>
          <a:prstGeom prst="rect">
            <a:avLst/>
          </a:prstGeom>
        </p:spPr>
      </p:pic>
    </p:spTree>
    <p:extLst>
      <p:ext uri="{BB962C8B-B14F-4D97-AF65-F5344CB8AC3E}">
        <p14:creationId xmlns:p14="http://schemas.microsoft.com/office/powerpoint/2010/main" val="43799308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page with call-out box – grey">
    <p:bg>
      <p:bgPr>
        <a:solidFill>
          <a:srgbClr val="EBEBEC"/>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chemeClr val="bg2"/>
          </a:solidFill>
          <a:ln w="9525">
            <a:solidFill>
              <a:srgbClr val="A7A9AC"/>
            </a:solid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36879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p:nvPicPr>
        <p:blipFill>
          <a:blip r:embed="rId2"/>
          <a:srcRect/>
          <a:stretch/>
        </p:blipFill>
        <p:spPr>
          <a:xfrm>
            <a:off x="0" y="0"/>
            <a:ext cx="12192000" cy="165100"/>
          </a:xfrm>
          <a:prstGeom prst="rect">
            <a:avLst/>
          </a:prstGeom>
        </p:spPr>
      </p:pic>
      <p:pic>
        <p:nvPicPr>
          <p:cNvPr id="14" name="Image 13">
            <a:extLst>
              <a:ext uri="{FF2B5EF4-FFF2-40B4-BE49-F238E27FC236}">
                <a16:creationId xmlns:a16="http://schemas.microsoft.com/office/drawing/2014/main" id="{BA0358D0-11E7-414A-91FF-70F545D6F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8" name="Picture 7">
            <a:extLst>
              <a:ext uri="{FF2B5EF4-FFF2-40B4-BE49-F238E27FC236}">
                <a16:creationId xmlns:a16="http://schemas.microsoft.com/office/drawing/2014/main" id="{DC8BA400-45CC-802E-8E8F-DEE83AFEA714}"/>
              </a:ext>
            </a:extLst>
          </p:cNvPr>
          <p:cNvPicPr>
            <a:picLocks noChangeAspect="1"/>
          </p:cNvPicPr>
          <p:nvPr/>
        </p:nvPicPr>
        <p:blipFill>
          <a:blip r:embed="rId4"/>
          <a:stretch>
            <a:fillRect/>
          </a:stretch>
        </p:blipFill>
        <p:spPr>
          <a:xfrm>
            <a:off x="9553575" y="6102290"/>
            <a:ext cx="1943100" cy="457200"/>
          </a:xfrm>
          <a:prstGeom prst="rect">
            <a:avLst/>
          </a:prstGeom>
        </p:spPr>
      </p:pic>
    </p:spTree>
    <p:extLst>
      <p:ext uri="{BB962C8B-B14F-4D97-AF65-F5344CB8AC3E}">
        <p14:creationId xmlns:p14="http://schemas.microsoft.com/office/powerpoint/2010/main" val="231164971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page with call-out box – blue">
    <p:bg>
      <p:bgPr>
        <a:solidFill>
          <a:srgbClr val="EBEBEC"/>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chemeClr val="accent1"/>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36879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p:nvPicPr>
        <p:blipFill>
          <a:blip r:embed="rId2"/>
          <a:srcRect/>
          <a:stretch/>
        </p:blipFill>
        <p:spPr>
          <a:xfrm>
            <a:off x="0" y="0"/>
            <a:ext cx="12192000" cy="165100"/>
          </a:xfrm>
          <a:prstGeom prst="rect">
            <a:avLst/>
          </a:prstGeom>
        </p:spPr>
      </p:pic>
      <p:pic>
        <p:nvPicPr>
          <p:cNvPr id="14" name="Image 13">
            <a:extLst>
              <a:ext uri="{FF2B5EF4-FFF2-40B4-BE49-F238E27FC236}">
                <a16:creationId xmlns:a16="http://schemas.microsoft.com/office/drawing/2014/main" id="{7C86498B-5853-CB2A-21A3-5863185A8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8" name="Picture 7">
            <a:extLst>
              <a:ext uri="{FF2B5EF4-FFF2-40B4-BE49-F238E27FC236}">
                <a16:creationId xmlns:a16="http://schemas.microsoft.com/office/drawing/2014/main" id="{57E55E12-4F68-0718-8132-21A286AA9A27}"/>
              </a:ext>
            </a:extLst>
          </p:cNvPr>
          <p:cNvPicPr>
            <a:picLocks noChangeAspect="1"/>
          </p:cNvPicPr>
          <p:nvPr/>
        </p:nvPicPr>
        <p:blipFill>
          <a:blip r:embed="rId4"/>
          <a:stretch>
            <a:fillRect/>
          </a:stretch>
        </p:blipFill>
        <p:spPr>
          <a:xfrm>
            <a:off x="9553575" y="6102290"/>
            <a:ext cx="1943100" cy="457200"/>
          </a:xfrm>
          <a:prstGeom prst="rect">
            <a:avLst/>
          </a:prstGeom>
        </p:spPr>
      </p:pic>
    </p:spTree>
    <p:extLst>
      <p:ext uri="{BB962C8B-B14F-4D97-AF65-F5344CB8AC3E}">
        <p14:creationId xmlns:p14="http://schemas.microsoft.com/office/powerpoint/2010/main" val="57320436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page with call-out box – red">
    <p:bg>
      <p:bgPr>
        <a:solidFill>
          <a:srgbClr val="EBEBEC"/>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chemeClr val="tx2"/>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36879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p:nvPicPr>
        <p:blipFill>
          <a:blip r:embed="rId2"/>
          <a:srcRect/>
          <a:stretch/>
        </p:blipFill>
        <p:spPr>
          <a:xfrm>
            <a:off x="0" y="0"/>
            <a:ext cx="12192000" cy="165100"/>
          </a:xfrm>
          <a:prstGeom prst="rect">
            <a:avLst/>
          </a:prstGeom>
        </p:spPr>
      </p:pic>
      <p:pic>
        <p:nvPicPr>
          <p:cNvPr id="11" name="Image 10">
            <a:extLst>
              <a:ext uri="{FF2B5EF4-FFF2-40B4-BE49-F238E27FC236}">
                <a16:creationId xmlns:a16="http://schemas.microsoft.com/office/drawing/2014/main" id="{ABBCE047-C32A-C511-B1EE-8A6683527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6" name="Picture 7">
            <a:extLst>
              <a:ext uri="{FF2B5EF4-FFF2-40B4-BE49-F238E27FC236}">
                <a16:creationId xmlns:a16="http://schemas.microsoft.com/office/drawing/2014/main" id="{AF4A6C89-8D7C-2E74-2EEF-FBF7A7325059}"/>
              </a:ext>
            </a:extLst>
          </p:cNvPr>
          <p:cNvPicPr>
            <a:picLocks noChangeAspect="1"/>
          </p:cNvPicPr>
          <p:nvPr/>
        </p:nvPicPr>
        <p:blipFill>
          <a:blip r:embed="rId4"/>
          <a:stretch>
            <a:fillRect/>
          </a:stretch>
        </p:blipFill>
        <p:spPr>
          <a:xfrm>
            <a:off x="9553575" y="6102290"/>
            <a:ext cx="1943100" cy="457200"/>
          </a:xfrm>
          <a:prstGeom prst="rect">
            <a:avLst/>
          </a:prstGeom>
        </p:spPr>
      </p:pic>
    </p:spTree>
    <p:extLst>
      <p:ext uri="{BB962C8B-B14F-4D97-AF65-F5344CB8AC3E}">
        <p14:creationId xmlns:p14="http://schemas.microsoft.com/office/powerpoint/2010/main" val="228510777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page with call-out box – yellow">
    <p:bg>
      <p:bgPr>
        <a:solidFill>
          <a:srgbClr val="EBEBEC"/>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rgbClr val="FABD0F"/>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36879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p:nvPicPr>
        <p:blipFill>
          <a:blip r:embed="rId2"/>
          <a:srcRect/>
          <a:stretch/>
        </p:blipFill>
        <p:spPr>
          <a:xfrm>
            <a:off x="0" y="0"/>
            <a:ext cx="12192000" cy="165100"/>
          </a:xfrm>
          <a:prstGeom prst="rect">
            <a:avLst/>
          </a:prstGeom>
        </p:spPr>
      </p:pic>
      <p:pic>
        <p:nvPicPr>
          <p:cNvPr id="11" name="Image 10">
            <a:extLst>
              <a:ext uri="{FF2B5EF4-FFF2-40B4-BE49-F238E27FC236}">
                <a16:creationId xmlns:a16="http://schemas.microsoft.com/office/drawing/2014/main" id="{ABB3A884-35D8-F0D0-4401-2F657A2EA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6" name="Picture 7">
            <a:extLst>
              <a:ext uri="{FF2B5EF4-FFF2-40B4-BE49-F238E27FC236}">
                <a16:creationId xmlns:a16="http://schemas.microsoft.com/office/drawing/2014/main" id="{94131B35-86B7-C876-87D9-6310031ADB81}"/>
              </a:ext>
            </a:extLst>
          </p:cNvPr>
          <p:cNvPicPr>
            <a:picLocks noChangeAspect="1"/>
          </p:cNvPicPr>
          <p:nvPr/>
        </p:nvPicPr>
        <p:blipFill>
          <a:blip r:embed="rId4"/>
          <a:stretch>
            <a:fillRect/>
          </a:stretch>
        </p:blipFill>
        <p:spPr>
          <a:xfrm>
            <a:off x="9553575" y="6102290"/>
            <a:ext cx="1943100" cy="457200"/>
          </a:xfrm>
          <a:prstGeom prst="rect">
            <a:avLst/>
          </a:prstGeom>
        </p:spPr>
      </p:pic>
    </p:spTree>
    <p:extLst>
      <p:ext uri="{BB962C8B-B14F-4D97-AF65-F5344CB8AC3E}">
        <p14:creationId xmlns:p14="http://schemas.microsoft.com/office/powerpoint/2010/main" val="304824356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page with chart – blank">
    <p:bg>
      <p:bgPr>
        <a:solidFill>
          <a:srgbClr val="EBEBE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58BCE2-55D5-C94F-999B-0811A86B3A9E}"/>
              </a:ext>
            </a:extLst>
          </p:cNvPr>
          <p:cNvSpPr/>
          <p:nvPr/>
        </p:nvSpPr>
        <p:spPr>
          <a:xfrm>
            <a:off x="6324600" y="1592263"/>
            <a:ext cx="5172075" cy="446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CE927F1-A53E-1649-9F0B-A5C21EDB2C08}"/>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11" name="Content Placeholder 2">
            <a:extLst>
              <a:ext uri="{FF2B5EF4-FFF2-40B4-BE49-F238E27FC236}">
                <a16:creationId xmlns:a16="http://schemas.microsoft.com/office/drawing/2014/main" id="{16A36056-8BCF-FE40-937E-16F129FFBEF8}"/>
              </a:ext>
            </a:extLst>
          </p:cNvPr>
          <p:cNvSpPr>
            <a:spLocks noGrp="1"/>
          </p:cNvSpPr>
          <p:nvPr>
            <p:ph sz="half" idx="1"/>
          </p:nvPr>
        </p:nvSpPr>
        <p:spPr>
          <a:xfrm>
            <a:off x="599585" y="1442852"/>
            <a:ext cx="5267815" cy="36879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14" name="Picture 13">
            <a:extLst>
              <a:ext uri="{FF2B5EF4-FFF2-40B4-BE49-F238E27FC236}">
                <a16:creationId xmlns:a16="http://schemas.microsoft.com/office/drawing/2014/main" id="{0258FB9F-3F87-6A49-9D8A-2BB899FFD8C4}"/>
              </a:ext>
            </a:extLst>
          </p:cNvPr>
          <p:cNvPicPr>
            <a:picLocks noChangeAspect="1"/>
          </p:cNvPicPr>
          <p:nvPr/>
        </p:nvPicPr>
        <p:blipFill>
          <a:blip r:embed="rId2"/>
          <a:srcRect/>
          <a:stretch/>
        </p:blipFill>
        <p:spPr>
          <a:xfrm>
            <a:off x="0" y="0"/>
            <a:ext cx="12192000" cy="165100"/>
          </a:xfrm>
          <a:prstGeom prst="rect">
            <a:avLst/>
          </a:prstGeom>
        </p:spPr>
      </p:pic>
      <p:sp>
        <p:nvSpPr>
          <p:cNvPr id="13" name="Rectangle 12">
            <a:extLst>
              <a:ext uri="{FF2B5EF4-FFF2-40B4-BE49-F238E27FC236}">
                <a16:creationId xmlns:a16="http://schemas.microsoft.com/office/drawing/2014/main" id="{CF38B080-3281-EF44-BEE5-BE82C18B5ED8}"/>
              </a:ext>
            </a:extLst>
          </p:cNvPr>
          <p:cNvSpPr/>
          <p:nvPr/>
        </p:nvSpPr>
        <p:spPr>
          <a:xfrm>
            <a:off x="6324600" y="1592263"/>
            <a:ext cx="5172075" cy="3436937"/>
          </a:xfrm>
          <a:prstGeom prst="rect">
            <a:avLst/>
          </a:prstGeom>
          <a:solidFill>
            <a:schemeClr val="bg2"/>
          </a:solidFill>
          <a:ln w="9525">
            <a:solidFill>
              <a:srgbClr val="A7A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a:extLst>
              <a:ext uri="{FF2B5EF4-FFF2-40B4-BE49-F238E27FC236}">
                <a16:creationId xmlns:a16="http://schemas.microsoft.com/office/drawing/2014/main" id="{D192A643-C36C-EEBA-37CD-C73B656C1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7" name="Picture 7">
            <a:extLst>
              <a:ext uri="{FF2B5EF4-FFF2-40B4-BE49-F238E27FC236}">
                <a16:creationId xmlns:a16="http://schemas.microsoft.com/office/drawing/2014/main" id="{323767F7-5F70-E8D0-3281-3D88AF900CBD}"/>
              </a:ext>
            </a:extLst>
          </p:cNvPr>
          <p:cNvPicPr>
            <a:picLocks noChangeAspect="1"/>
          </p:cNvPicPr>
          <p:nvPr/>
        </p:nvPicPr>
        <p:blipFill>
          <a:blip r:embed="rId4"/>
          <a:stretch>
            <a:fillRect/>
          </a:stretch>
        </p:blipFill>
        <p:spPr>
          <a:xfrm>
            <a:off x="9553575" y="6102290"/>
            <a:ext cx="1943100" cy="457200"/>
          </a:xfrm>
          <a:prstGeom prst="rect">
            <a:avLst/>
          </a:prstGeom>
        </p:spPr>
      </p:pic>
    </p:spTree>
    <p:extLst>
      <p:ext uri="{BB962C8B-B14F-4D97-AF65-F5344CB8AC3E}">
        <p14:creationId xmlns:p14="http://schemas.microsoft.com/office/powerpoint/2010/main" val="253896446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page with chart – pie chart">
    <p:bg>
      <p:bgPr>
        <a:solidFill>
          <a:srgbClr val="EBEBEC"/>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E927F1-A53E-1649-9F0B-A5C21EDB2C08}"/>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11" name="Content Placeholder 2">
            <a:extLst>
              <a:ext uri="{FF2B5EF4-FFF2-40B4-BE49-F238E27FC236}">
                <a16:creationId xmlns:a16="http://schemas.microsoft.com/office/drawing/2014/main" id="{16A36056-8BCF-FE40-937E-16F129FFBEF8}"/>
              </a:ext>
            </a:extLst>
          </p:cNvPr>
          <p:cNvSpPr>
            <a:spLocks noGrp="1"/>
          </p:cNvSpPr>
          <p:nvPr>
            <p:ph sz="half" idx="1"/>
          </p:nvPr>
        </p:nvSpPr>
        <p:spPr>
          <a:xfrm>
            <a:off x="599585" y="1442852"/>
            <a:ext cx="5267815" cy="36879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10" name="Picture 9">
            <a:extLst>
              <a:ext uri="{FF2B5EF4-FFF2-40B4-BE49-F238E27FC236}">
                <a16:creationId xmlns:a16="http://schemas.microsoft.com/office/drawing/2014/main" id="{5D557EFD-0193-974B-AA18-B6750530984A}"/>
              </a:ext>
            </a:extLst>
          </p:cNvPr>
          <p:cNvPicPr>
            <a:picLocks noChangeAspect="1"/>
          </p:cNvPicPr>
          <p:nvPr/>
        </p:nvPicPr>
        <p:blipFill>
          <a:blip r:embed="rId2"/>
          <a:srcRect/>
          <a:stretch/>
        </p:blipFill>
        <p:spPr>
          <a:xfrm>
            <a:off x="0" y="0"/>
            <a:ext cx="12192000" cy="165100"/>
          </a:xfrm>
          <a:prstGeom prst="rect">
            <a:avLst/>
          </a:prstGeom>
        </p:spPr>
      </p:pic>
      <p:sp>
        <p:nvSpPr>
          <p:cNvPr id="13" name="Rectangle 12">
            <a:extLst>
              <a:ext uri="{FF2B5EF4-FFF2-40B4-BE49-F238E27FC236}">
                <a16:creationId xmlns:a16="http://schemas.microsoft.com/office/drawing/2014/main" id="{ACF42BE6-95AE-0A45-A263-295E61C2AA19}"/>
              </a:ext>
            </a:extLst>
          </p:cNvPr>
          <p:cNvSpPr/>
          <p:nvPr/>
        </p:nvSpPr>
        <p:spPr>
          <a:xfrm>
            <a:off x="6324600" y="1592263"/>
            <a:ext cx="5172075" cy="3436937"/>
          </a:xfrm>
          <a:prstGeom prst="rect">
            <a:avLst/>
          </a:prstGeom>
          <a:solidFill>
            <a:schemeClr val="bg2"/>
          </a:solidFill>
          <a:ln w="9525">
            <a:solidFill>
              <a:srgbClr val="A7A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35E732A7-6ACC-C04B-80D5-267CD7E3BD0D}"/>
              </a:ext>
            </a:extLst>
          </p:cNvPr>
          <p:cNvSpPr>
            <a:spLocks noGrp="1"/>
          </p:cNvSpPr>
          <p:nvPr>
            <p:ph sz="half" idx="10" hasCustomPrompt="1"/>
          </p:nvPr>
        </p:nvSpPr>
        <p:spPr>
          <a:xfrm>
            <a:off x="6324600" y="4287283"/>
            <a:ext cx="5172075" cy="584562"/>
          </a:xfrm>
          <a:prstGeom prst="rect">
            <a:avLst/>
          </a:prstGeom>
        </p:spPr>
        <p:txBody>
          <a:bodyPr anchor="b" anchorCtr="0">
            <a:noAutofit/>
          </a:bodyPr>
          <a:lstStyle>
            <a:lvl1pPr marL="0" indent="0" algn="ctr">
              <a:lnSpc>
                <a:spcPct val="112000"/>
              </a:lnSpc>
              <a:spcBef>
                <a:spcPts val="0"/>
              </a:spcBef>
              <a:spcAft>
                <a:spcPts val="0"/>
              </a:spcAft>
              <a:buFont typeface="Arial" panose="020B0604020202020204" pitchFamily="34" charset="0"/>
              <a:buNone/>
              <a:tabLst/>
              <a:defRPr sz="16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rgbClr val="212121"/>
                </a:solidFill>
              </a:defRPr>
            </a:lvl2pPr>
            <a:lvl3pPr marL="685800" indent="-228600">
              <a:lnSpc>
                <a:spcPct val="150000"/>
              </a:lnSpc>
              <a:spcBef>
                <a:spcPts val="0"/>
              </a:spcBef>
              <a:spcAft>
                <a:spcPts val="1200"/>
              </a:spcAft>
              <a:buFont typeface="System Font Regular"/>
              <a:buChar char="⁃"/>
              <a:tabLst/>
              <a:defRPr sz="1600">
                <a:solidFill>
                  <a:srgbClr val="212121"/>
                </a:solidFill>
              </a:defRPr>
            </a:lvl3pPr>
            <a:lvl4pPr marL="914400" indent="-228600">
              <a:lnSpc>
                <a:spcPct val="150000"/>
              </a:lnSpc>
              <a:spcBef>
                <a:spcPts val="0"/>
              </a:spcBef>
              <a:spcAft>
                <a:spcPts val="1200"/>
              </a:spcAft>
              <a:buFont typeface="Arial" panose="020B0604020202020204" pitchFamily="34" charset="0"/>
              <a:buChar char="•"/>
              <a:tabLst/>
              <a:defRPr sz="1400">
                <a:solidFill>
                  <a:srgbClr val="21212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rgbClr val="212121"/>
                </a:solidFill>
              </a:defRPr>
            </a:lvl5pPr>
            <a:lvl6pPr marL="1371600" indent="-228600">
              <a:spcBef>
                <a:spcPts val="0"/>
              </a:spcBef>
              <a:spcAft>
                <a:spcPts val="1200"/>
              </a:spcAft>
              <a:buFont typeface="Arial" panose="020B0604020202020204" pitchFamily="34" charset="0"/>
              <a:buChar char="•"/>
              <a:tabLst/>
              <a:defRPr/>
            </a:lvl6pPr>
            <a:lvl7pPr marL="1828800" indent="-228600">
              <a:defRPr/>
            </a:lvl7pPr>
            <a:lvl8pPr marL="2057400" indent="-228600">
              <a:defRPr/>
            </a:lvl8pPr>
          </a:lstStyle>
          <a:p>
            <a:pPr lvl="0"/>
            <a:r>
              <a:rPr lang="en-US" dirty="0"/>
              <a:t>Chart Title</a:t>
            </a:r>
          </a:p>
        </p:txBody>
      </p:sp>
      <p:graphicFrame>
        <p:nvGraphicFramePr>
          <p:cNvPr id="18" name="Content Placeholder 6">
            <a:extLst>
              <a:ext uri="{FF2B5EF4-FFF2-40B4-BE49-F238E27FC236}">
                <a16:creationId xmlns:a16="http://schemas.microsoft.com/office/drawing/2014/main" id="{E7BCD9BC-2BB9-FA4C-BC63-5596B430E149}"/>
              </a:ext>
            </a:extLst>
          </p:cNvPr>
          <p:cNvGraphicFramePr>
            <a:graphicFrameLocks/>
          </p:cNvGraphicFramePr>
          <p:nvPr>
            <p:extLst>
              <p:ext uri="{D42A27DB-BD31-4B8C-83A1-F6EECF244321}">
                <p14:modId xmlns:p14="http://schemas.microsoft.com/office/powerpoint/2010/main" val="2444365941"/>
              </p:ext>
            </p:extLst>
          </p:nvPr>
        </p:nvGraphicFramePr>
        <p:xfrm>
          <a:off x="6977280" y="1708332"/>
          <a:ext cx="3866714" cy="2829663"/>
        </p:xfrm>
        <a:graphic>
          <a:graphicData uri="http://schemas.openxmlformats.org/drawingml/2006/chart">
            <c:chart xmlns:c="http://schemas.openxmlformats.org/drawingml/2006/chart" xmlns:r="http://schemas.openxmlformats.org/officeDocument/2006/relationships" r:id="rId3"/>
          </a:graphicData>
        </a:graphic>
      </p:graphicFrame>
      <p:pic>
        <p:nvPicPr>
          <p:cNvPr id="15" name="Image 14">
            <a:extLst>
              <a:ext uri="{FF2B5EF4-FFF2-40B4-BE49-F238E27FC236}">
                <a16:creationId xmlns:a16="http://schemas.microsoft.com/office/drawing/2014/main" id="{1FC76E13-1052-EAC6-720E-00C5B6DA3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9" name="Picture 7">
            <a:extLst>
              <a:ext uri="{FF2B5EF4-FFF2-40B4-BE49-F238E27FC236}">
                <a16:creationId xmlns:a16="http://schemas.microsoft.com/office/drawing/2014/main" id="{91CCD4B2-AD30-B660-6ABD-7F1651840A10}"/>
              </a:ext>
            </a:extLst>
          </p:cNvPr>
          <p:cNvPicPr>
            <a:picLocks noChangeAspect="1"/>
          </p:cNvPicPr>
          <p:nvPr/>
        </p:nvPicPr>
        <p:blipFill>
          <a:blip r:embed="rId5"/>
          <a:stretch>
            <a:fillRect/>
          </a:stretch>
        </p:blipFill>
        <p:spPr>
          <a:xfrm>
            <a:off x="9553575" y="6102290"/>
            <a:ext cx="1943100" cy="457200"/>
          </a:xfrm>
          <a:prstGeom prst="rect">
            <a:avLst/>
          </a:prstGeom>
        </p:spPr>
      </p:pic>
    </p:spTree>
    <p:extLst>
      <p:ext uri="{BB962C8B-B14F-4D97-AF65-F5344CB8AC3E}">
        <p14:creationId xmlns:p14="http://schemas.microsoft.com/office/powerpoint/2010/main" val="24878891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page with chart – bar graph">
    <p:bg>
      <p:bgPr>
        <a:solidFill>
          <a:srgbClr val="EBEBEC"/>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11" name="Content Placeholder 2">
            <a:extLst>
              <a:ext uri="{FF2B5EF4-FFF2-40B4-BE49-F238E27FC236}">
                <a16:creationId xmlns:a16="http://schemas.microsoft.com/office/drawing/2014/main" id="{DC85DD65-9689-3241-AEB0-955F1D770955}"/>
              </a:ext>
            </a:extLst>
          </p:cNvPr>
          <p:cNvSpPr>
            <a:spLocks noGrp="1"/>
          </p:cNvSpPr>
          <p:nvPr>
            <p:ph sz="half" idx="1"/>
          </p:nvPr>
        </p:nvSpPr>
        <p:spPr>
          <a:xfrm>
            <a:off x="599585" y="1442852"/>
            <a:ext cx="5267815" cy="36879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10" name="Picture 9">
            <a:extLst>
              <a:ext uri="{FF2B5EF4-FFF2-40B4-BE49-F238E27FC236}">
                <a16:creationId xmlns:a16="http://schemas.microsoft.com/office/drawing/2014/main" id="{085C3B9C-F33C-8340-8DB0-ACB878D9919D}"/>
              </a:ext>
            </a:extLst>
          </p:cNvPr>
          <p:cNvPicPr>
            <a:picLocks noChangeAspect="1"/>
          </p:cNvPicPr>
          <p:nvPr/>
        </p:nvPicPr>
        <p:blipFill>
          <a:blip r:embed="rId2"/>
          <a:srcRect/>
          <a:stretch/>
        </p:blipFill>
        <p:spPr>
          <a:xfrm>
            <a:off x="0" y="0"/>
            <a:ext cx="12192000" cy="165100"/>
          </a:xfrm>
          <a:prstGeom prst="rect">
            <a:avLst/>
          </a:prstGeom>
        </p:spPr>
      </p:pic>
      <p:sp>
        <p:nvSpPr>
          <p:cNvPr id="14" name="Rectangle 13">
            <a:extLst>
              <a:ext uri="{FF2B5EF4-FFF2-40B4-BE49-F238E27FC236}">
                <a16:creationId xmlns:a16="http://schemas.microsoft.com/office/drawing/2014/main" id="{00996AD5-D583-9142-87C5-4063FE3CD97A}"/>
              </a:ext>
            </a:extLst>
          </p:cNvPr>
          <p:cNvSpPr/>
          <p:nvPr/>
        </p:nvSpPr>
        <p:spPr>
          <a:xfrm>
            <a:off x="6324600" y="1592263"/>
            <a:ext cx="5172075" cy="3436937"/>
          </a:xfrm>
          <a:prstGeom prst="rect">
            <a:avLst/>
          </a:prstGeom>
          <a:solidFill>
            <a:schemeClr val="bg2"/>
          </a:solidFill>
          <a:ln w="9525">
            <a:solidFill>
              <a:srgbClr val="A7A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22F6B056-AB98-484D-AD26-90DC8495F02E}"/>
              </a:ext>
            </a:extLst>
          </p:cNvPr>
          <p:cNvSpPr>
            <a:spLocks noGrp="1"/>
          </p:cNvSpPr>
          <p:nvPr>
            <p:ph sz="half" idx="10" hasCustomPrompt="1"/>
          </p:nvPr>
        </p:nvSpPr>
        <p:spPr>
          <a:xfrm>
            <a:off x="6324600" y="4287283"/>
            <a:ext cx="5172075" cy="584562"/>
          </a:xfrm>
          <a:prstGeom prst="rect">
            <a:avLst/>
          </a:prstGeom>
        </p:spPr>
        <p:txBody>
          <a:bodyPr anchor="b" anchorCtr="0">
            <a:noAutofit/>
          </a:bodyPr>
          <a:lstStyle>
            <a:lvl1pPr marL="0" indent="0" algn="ctr">
              <a:lnSpc>
                <a:spcPct val="112000"/>
              </a:lnSpc>
              <a:spcBef>
                <a:spcPts val="0"/>
              </a:spcBef>
              <a:spcAft>
                <a:spcPts val="0"/>
              </a:spcAft>
              <a:buFont typeface="Arial" panose="020B0604020202020204" pitchFamily="34" charset="0"/>
              <a:buNone/>
              <a:tabLst/>
              <a:defRPr sz="16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rgbClr val="212121"/>
                </a:solidFill>
              </a:defRPr>
            </a:lvl2pPr>
            <a:lvl3pPr marL="685800" indent="-228600">
              <a:lnSpc>
                <a:spcPct val="150000"/>
              </a:lnSpc>
              <a:spcBef>
                <a:spcPts val="0"/>
              </a:spcBef>
              <a:spcAft>
                <a:spcPts val="1200"/>
              </a:spcAft>
              <a:buFont typeface="System Font Regular"/>
              <a:buChar char="⁃"/>
              <a:tabLst/>
              <a:defRPr sz="1600">
                <a:solidFill>
                  <a:srgbClr val="212121"/>
                </a:solidFill>
              </a:defRPr>
            </a:lvl3pPr>
            <a:lvl4pPr marL="914400" indent="-228600">
              <a:lnSpc>
                <a:spcPct val="150000"/>
              </a:lnSpc>
              <a:spcBef>
                <a:spcPts val="0"/>
              </a:spcBef>
              <a:spcAft>
                <a:spcPts val="1200"/>
              </a:spcAft>
              <a:buFont typeface="Arial" panose="020B0604020202020204" pitchFamily="34" charset="0"/>
              <a:buChar char="•"/>
              <a:tabLst/>
              <a:defRPr sz="1400">
                <a:solidFill>
                  <a:srgbClr val="21212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rgbClr val="212121"/>
                </a:solidFill>
              </a:defRPr>
            </a:lvl5pPr>
            <a:lvl6pPr marL="1371600" indent="-228600">
              <a:spcBef>
                <a:spcPts val="0"/>
              </a:spcBef>
              <a:spcAft>
                <a:spcPts val="1200"/>
              </a:spcAft>
              <a:buFont typeface="Arial" panose="020B0604020202020204" pitchFamily="34" charset="0"/>
              <a:buChar char="•"/>
              <a:tabLst/>
              <a:defRPr/>
            </a:lvl6pPr>
            <a:lvl7pPr marL="1828800" indent="-228600">
              <a:defRPr/>
            </a:lvl7pPr>
            <a:lvl8pPr marL="2057400" indent="-228600">
              <a:defRPr/>
            </a:lvl8pPr>
          </a:lstStyle>
          <a:p>
            <a:pPr lvl="0"/>
            <a:r>
              <a:rPr lang="en-US" dirty="0"/>
              <a:t>Chart Title</a:t>
            </a:r>
          </a:p>
        </p:txBody>
      </p:sp>
      <p:graphicFrame>
        <p:nvGraphicFramePr>
          <p:cNvPr id="16" name="Content Placeholder 5">
            <a:extLst>
              <a:ext uri="{FF2B5EF4-FFF2-40B4-BE49-F238E27FC236}">
                <a16:creationId xmlns:a16="http://schemas.microsoft.com/office/drawing/2014/main" id="{CAECDAE9-41E9-7C4F-BFA4-669B142A29B7}"/>
              </a:ext>
            </a:extLst>
          </p:cNvPr>
          <p:cNvGraphicFramePr>
            <a:graphicFrameLocks/>
          </p:cNvGraphicFramePr>
          <p:nvPr>
            <p:extLst>
              <p:ext uri="{D42A27DB-BD31-4B8C-83A1-F6EECF244321}">
                <p14:modId xmlns:p14="http://schemas.microsoft.com/office/powerpoint/2010/main" val="1173339815"/>
              </p:ext>
            </p:extLst>
          </p:nvPr>
        </p:nvGraphicFramePr>
        <p:xfrm>
          <a:off x="7060208" y="1753384"/>
          <a:ext cx="3700859" cy="2841862"/>
        </p:xfrm>
        <a:graphic>
          <a:graphicData uri="http://schemas.openxmlformats.org/drawingml/2006/chart">
            <c:chart xmlns:c="http://schemas.openxmlformats.org/drawingml/2006/chart" xmlns:r="http://schemas.openxmlformats.org/officeDocument/2006/relationships" r:id="rId3"/>
          </a:graphicData>
        </a:graphic>
      </p:graphicFrame>
      <p:pic>
        <p:nvPicPr>
          <p:cNvPr id="13" name="Image 12">
            <a:extLst>
              <a:ext uri="{FF2B5EF4-FFF2-40B4-BE49-F238E27FC236}">
                <a16:creationId xmlns:a16="http://schemas.microsoft.com/office/drawing/2014/main" id="{61E0EAD2-A3A5-D362-D3BD-C25771B6C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9" name="Picture 7">
            <a:extLst>
              <a:ext uri="{FF2B5EF4-FFF2-40B4-BE49-F238E27FC236}">
                <a16:creationId xmlns:a16="http://schemas.microsoft.com/office/drawing/2014/main" id="{5BF268CA-B9B0-B156-C417-35679E4612F2}"/>
              </a:ext>
            </a:extLst>
          </p:cNvPr>
          <p:cNvPicPr>
            <a:picLocks noChangeAspect="1"/>
          </p:cNvPicPr>
          <p:nvPr/>
        </p:nvPicPr>
        <p:blipFill>
          <a:blip r:embed="rId5"/>
          <a:stretch>
            <a:fillRect/>
          </a:stretch>
        </p:blipFill>
        <p:spPr>
          <a:xfrm>
            <a:off x="9553575" y="6102290"/>
            <a:ext cx="1943100" cy="457200"/>
          </a:xfrm>
          <a:prstGeom prst="rect">
            <a:avLst/>
          </a:prstGeom>
        </p:spPr>
      </p:pic>
    </p:spTree>
    <p:extLst>
      <p:ext uri="{BB962C8B-B14F-4D97-AF65-F5344CB8AC3E}">
        <p14:creationId xmlns:p14="http://schemas.microsoft.com/office/powerpoint/2010/main" val="28867198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able page">
    <p:bg>
      <p:bgPr>
        <a:solidFill>
          <a:srgbClr val="EBEBEC"/>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pic>
        <p:nvPicPr>
          <p:cNvPr id="10" name="Picture 9">
            <a:extLst>
              <a:ext uri="{FF2B5EF4-FFF2-40B4-BE49-F238E27FC236}">
                <a16:creationId xmlns:a16="http://schemas.microsoft.com/office/drawing/2014/main" id="{085C3B9C-F33C-8340-8DB0-ACB878D9919D}"/>
              </a:ext>
            </a:extLst>
          </p:cNvPr>
          <p:cNvPicPr>
            <a:picLocks noChangeAspect="1"/>
          </p:cNvPicPr>
          <p:nvPr/>
        </p:nvPicPr>
        <p:blipFill>
          <a:blip r:embed="rId2"/>
          <a:srcRect/>
          <a:stretch/>
        </p:blipFill>
        <p:spPr>
          <a:xfrm>
            <a:off x="0" y="0"/>
            <a:ext cx="12192000" cy="165100"/>
          </a:xfrm>
          <a:prstGeom prst="rect">
            <a:avLst/>
          </a:prstGeom>
        </p:spPr>
      </p:pic>
      <p:graphicFrame>
        <p:nvGraphicFramePr>
          <p:cNvPr id="6" name="Content Placeholder 6">
            <a:extLst>
              <a:ext uri="{FF2B5EF4-FFF2-40B4-BE49-F238E27FC236}">
                <a16:creationId xmlns:a16="http://schemas.microsoft.com/office/drawing/2014/main" id="{DADEF27F-CC03-834D-A185-0B73C517815E}"/>
              </a:ext>
            </a:extLst>
          </p:cNvPr>
          <p:cNvGraphicFramePr>
            <a:graphicFrameLocks/>
          </p:cNvGraphicFramePr>
          <p:nvPr>
            <p:extLst>
              <p:ext uri="{D42A27DB-BD31-4B8C-83A1-F6EECF244321}">
                <p14:modId xmlns:p14="http://schemas.microsoft.com/office/powerpoint/2010/main" val="1278292486"/>
              </p:ext>
            </p:extLst>
          </p:nvPr>
        </p:nvGraphicFramePr>
        <p:xfrm>
          <a:off x="685800" y="1592262"/>
          <a:ext cx="10810875" cy="3328416"/>
        </p:xfrm>
        <a:graphic>
          <a:graphicData uri="http://schemas.openxmlformats.org/drawingml/2006/table">
            <a:tbl>
              <a:tblPr firstRow="1" firstCol="1" bandRow="1">
                <a:tableStyleId>{B301B821-A1FF-4177-AEE7-76D212191A09}</a:tableStyleId>
              </a:tblPr>
              <a:tblGrid>
                <a:gridCol w="3714391">
                  <a:extLst>
                    <a:ext uri="{9D8B030D-6E8A-4147-A177-3AD203B41FA5}">
                      <a16:colId xmlns:a16="http://schemas.microsoft.com/office/drawing/2014/main" val="941155809"/>
                    </a:ext>
                  </a:extLst>
                </a:gridCol>
                <a:gridCol w="1837992">
                  <a:extLst>
                    <a:ext uri="{9D8B030D-6E8A-4147-A177-3AD203B41FA5}">
                      <a16:colId xmlns:a16="http://schemas.microsoft.com/office/drawing/2014/main" val="3853484078"/>
                    </a:ext>
                  </a:extLst>
                </a:gridCol>
                <a:gridCol w="5258492">
                  <a:extLst>
                    <a:ext uri="{9D8B030D-6E8A-4147-A177-3AD203B41FA5}">
                      <a16:colId xmlns:a16="http://schemas.microsoft.com/office/drawing/2014/main" val="3777659007"/>
                    </a:ext>
                  </a:extLst>
                </a:gridCol>
              </a:tblGrid>
              <a:tr h="347472">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Category</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a:txBody>
                    <a:bodyPr/>
                    <a:lstStyle/>
                    <a:p>
                      <a:pPr algn="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Cost</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Notes</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extLst>
                  <a:ext uri="{0D108BD9-81ED-4DB2-BD59-A6C34878D82A}">
                    <a16:rowId xmlns:a16="http://schemas.microsoft.com/office/drawing/2014/main" val="3010858711"/>
                  </a:ext>
                </a:extLst>
              </a:tr>
              <a:tr h="347472">
                <a:tc gridSpan="3">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Sub-category</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A7A9AC"/>
                      </a:solidFill>
                      <a:prstDash val="solid"/>
                      <a:round/>
                      <a:headEnd type="none" w="med" len="med"/>
                      <a:tailEnd type="none" w="med" len="med"/>
                    </a:lnL>
                    <a:lnT w="12700" cap="flat" cmpd="sng" algn="ctr">
                      <a:solidFill>
                        <a:srgbClr val="A7A9AC"/>
                      </a:solidFill>
                      <a:prstDash val="solid"/>
                      <a:round/>
                      <a:headEnd type="none" w="med" len="med"/>
                      <a:tailEnd type="none" w="med" len="med"/>
                    </a:lnT>
                  </a:tcPr>
                </a:tc>
                <a:extLst>
                  <a:ext uri="{0D108BD9-81ED-4DB2-BD59-A6C34878D82A}">
                    <a16:rowId xmlns:a16="http://schemas.microsoft.com/office/drawing/2014/main" val="1973504128"/>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62661979"/>
                  </a:ext>
                </a:extLst>
              </a:tr>
              <a:tr h="548640">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consectetur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adipiscing</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elit</a:t>
                      </a:r>
                      <a:r>
                        <a:rPr lang="en-US" sz="1200" dirty="0">
                          <a:effectLst/>
                          <a:latin typeface="Open Sans" panose="020B0606030504020204" pitchFamily="34" charset="0"/>
                          <a:ea typeface="Open Sans" panose="020B0606030504020204" pitchFamily="34" charset="0"/>
                          <a:cs typeface="Open Sans" panose="020B0606030504020204" pitchFamily="34" charset="0"/>
                        </a:rPr>
                        <a:t>, sed do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eiusmod</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tempor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incididunt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ut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labore</a:t>
                      </a:r>
                      <a:r>
                        <a:rPr lang="en-US" sz="1200" dirty="0">
                          <a:effectLst/>
                          <a:latin typeface="Open Sans" panose="020B0606030504020204" pitchFamily="34" charset="0"/>
                          <a:ea typeface="Open Sans" panose="020B0606030504020204" pitchFamily="34" charset="0"/>
                          <a:cs typeface="Open Sans" panose="020B0606030504020204" pitchFamily="34" charset="0"/>
                        </a:rPr>
                        <a:t> et dolore magna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aliqua</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328827410"/>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4130644667"/>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569979991"/>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3633896557"/>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057125131"/>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3505721934"/>
                  </a:ext>
                </a:extLst>
              </a:tr>
            </a:tbl>
          </a:graphicData>
        </a:graphic>
      </p:graphicFrame>
      <p:pic>
        <p:nvPicPr>
          <p:cNvPr id="8" name="Image 7">
            <a:extLst>
              <a:ext uri="{FF2B5EF4-FFF2-40B4-BE49-F238E27FC236}">
                <a16:creationId xmlns:a16="http://schemas.microsoft.com/office/drawing/2014/main" id="{F92CF421-2332-002C-D1B6-E5FEB86CC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1" name="Picture 7">
            <a:extLst>
              <a:ext uri="{FF2B5EF4-FFF2-40B4-BE49-F238E27FC236}">
                <a16:creationId xmlns:a16="http://schemas.microsoft.com/office/drawing/2014/main" id="{A99D868D-6D9A-C4E4-FFEC-F5F7FAF54F5F}"/>
              </a:ext>
            </a:extLst>
          </p:cNvPr>
          <p:cNvPicPr>
            <a:picLocks noChangeAspect="1"/>
          </p:cNvPicPr>
          <p:nvPr/>
        </p:nvPicPr>
        <p:blipFill>
          <a:blip r:embed="rId4"/>
          <a:stretch>
            <a:fillRect/>
          </a:stretch>
        </p:blipFill>
        <p:spPr>
          <a:xfrm>
            <a:off x="9553575" y="6102290"/>
            <a:ext cx="1943100" cy="457200"/>
          </a:xfrm>
          <a:prstGeom prst="rect">
            <a:avLst/>
          </a:prstGeom>
        </p:spPr>
      </p:pic>
    </p:spTree>
    <p:extLst>
      <p:ext uri="{BB962C8B-B14F-4D97-AF65-F5344CB8AC3E}">
        <p14:creationId xmlns:p14="http://schemas.microsoft.com/office/powerpoint/2010/main" val="252424165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etural presentation pa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241A-FE81-E045-A53F-CCB1ECEF6369}"/>
              </a:ext>
            </a:extLst>
          </p:cNvPr>
          <p:cNvSpPr>
            <a:spLocks noGrp="1"/>
          </p:cNvSpPr>
          <p:nvPr>
            <p:ph type="title"/>
          </p:nvPr>
        </p:nvSpPr>
        <p:spPr>
          <a:xfrm>
            <a:off x="599585" y="705274"/>
            <a:ext cx="10897200"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4" name="Rectangle 3">
            <a:extLst>
              <a:ext uri="{FF2B5EF4-FFF2-40B4-BE49-F238E27FC236}">
                <a16:creationId xmlns:a16="http://schemas.microsoft.com/office/drawing/2014/main" id="{0A470D2A-5380-1242-B7C1-672CD4B52E3E}"/>
              </a:ext>
            </a:extLst>
          </p:cNvPr>
          <p:cNvSpPr/>
          <p:nvPr/>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B7F1C00-2CB9-984B-9498-CD2CA6D8EEC8}"/>
              </a:ext>
            </a:extLst>
          </p:cNvPr>
          <p:cNvPicPr>
            <a:picLocks noChangeAspect="1"/>
          </p:cNvPicPr>
          <p:nvPr/>
        </p:nvPicPr>
        <p:blipFill>
          <a:blip r:embed="rId2"/>
          <a:srcRect/>
          <a:stretch/>
        </p:blipFill>
        <p:spPr>
          <a:xfrm>
            <a:off x="0" y="0"/>
            <a:ext cx="12192000" cy="165100"/>
          </a:xfrm>
          <a:prstGeom prst="rect">
            <a:avLst/>
          </a:prstGeom>
        </p:spPr>
      </p:pic>
      <p:pic>
        <p:nvPicPr>
          <p:cNvPr id="7" name="Image 6">
            <a:extLst>
              <a:ext uri="{FF2B5EF4-FFF2-40B4-BE49-F238E27FC236}">
                <a16:creationId xmlns:a16="http://schemas.microsoft.com/office/drawing/2014/main" id="{8D925188-B18D-2B84-F315-B785B15C2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9" name="Picture 7">
            <a:extLst>
              <a:ext uri="{FF2B5EF4-FFF2-40B4-BE49-F238E27FC236}">
                <a16:creationId xmlns:a16="http://schemas.microsoft.com/office/drawing/2014/main" id="{F71C2542-2084-CFA0-6DCD-5201A7BA25C5}"/>
              </a:ext>
            </a:extLst>
          </p:cNvPr>
          <p:cNvPicPr>
            <a:picLocks noChangeAspect="1"/>
          </p:cNvPicPr>
          <p:nvPr/>
        </p:nvPicPr>
        <p:blipFill>
          <a:blip r:embed="rId4"/>
          <a:stretch>
            <a:fillRect/>
          </a:stretch>
        </p:blipFill>
        <p:spPr>
          <a:xfrm>
            <a:off x="9553575" y="6102290"/>
            <a:ext cx="1943100" cy="457200"/>
          </a:xfrm>
          <a:prstGeom prst="rect">
            <a:avLst/>
          </a:prstGeom>
        </p:spPr>
      </p:pic>
      <p:sp>
        <p:nvSpPr>
          <p:cNvPr id="5" name="ZoneTexte 4">
            <a:extLst>
              <a:ext uri="{FF2B5EF4-FFF2-40B4-BE49-F238E27FC236}">
                <a16:creationId xmlns:a16="http://schemas.microsoft.com/office/drawing/2014/main" id="{6043C53B-E890-B7DC-6A6C-BB305CE11DF1}"/>
              </a:ext>
            </a:extLst>
          </p:cNvPr>
          <p:cNvSpPr txBox="1"/>
          <p:nvPr/>
        </p:nvSpPr>
        <p:spPr>
          <a:xfrm>
            <a:off x="11539769" y="6488668"/>
            <a:ext cx="652231" cy="369332"/>
          </a:xfrm>
          <a:prstGeom prst="rect">
            <a:avLst/>
          </a:prstGeom>
          <a:noFill/>
        </p:spPr>
        <p:txBody>
          <a:bodyPr wrap="square" rtlCol="0">
            <a:spAutoFit/>
          </a:bodyPr>
          <a:lstStyle/>
          <a:p>
            <a:fld id="{8FD27D23-BC7C-4DA3-B0A5-216816027747}" type="slidenum">
              <a:rPr lang="fr-CA" smtClean="0">
                <a:solidFill>
                  <a:schemeClr val="tx2"/>
                </a:solidFill>
              </a:rPr>
              <a:t>‹N°›</a:t>
            </a:fld>
            <a:endParaRPr lang="fr-CA" dirty="0">
              <a:solidFill>
                <a:schemeClr val="tx2"/>
              </a:solidFill>
            </a:endParaRPr>
          </a:p>
        </p:txBody>
      </p:sp>
    </p:spTree>
    <p:extLst>
      <p:ext uri="{BB962C8B-B14F-4D97-AF65-F5344CB8AC3E}">
        <p14:creationId xmlns:p14="http://schemas.microsoft.com/office/powerpoint/2010/main" val="323626180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page – one column (no log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241A-FE81-E045-A53F-CCB1ECEF6369}"/>
              </a:ext>
            </a:extLst>
          </p:cNvPr>
          <p:cNvSpPr>
            <a:spLocks noGrp="1"/>
          </p:cNvSpPr>
          <p:nvPr>
            <p:ph type="title"/>
          </p:nvPr>
        </p:nvSpPr>
        <p:spPr>
          <a:xfrm>
            <a:off x="599585" y="705274"/>
            <a:ext cx="10897200"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11" name="Content Placeholder 2">
            <a:extLst>
              <a:ext uri="{FF2B5EF4-FFF2-40B4-BE49-F238E27FC236}">
                <a16:creationId xmlns:a16="http://schemas.microsoft.com/office/drawing/2014/main" id="{74B1D494-1163-FD4D-87D9-F88FDD14180A}"/>
              </a:ext>
            </a:extLst>
          </p:cNvPr>
          <p:cNvSpPr>
            <a:spLocks noGrp="1"/>
          </p:cNvSpPr>
          <p:nvPr>
            <p:ph sz="half" idx="1"/>
          </p:nvPr>
        </p:nvSpPr>
        <p:spPr>
          <a:xfrm>
            <a:off x="599585" y="1442852"/>
            <a:ext cx="10897090" cy="36879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6" name="Picture 5">
            <a:extLst>
              <a:ext uri="{FF2B5EF4-FFF2-40B4-BE49-F238E27FC236}">
                <a16:creationId xmlns:a16="http://schemas.microsoft.com/office/drawing/2014/main" id="{39CE587E-971A-AE4C-A03D-10208DBE7F6A}"/>
              </a:ext>
            </a:extLst>
          </p:cNvPr>
          <p:cNvPicPr>
            <a:picLocks noChangeAspect="1"/>
          </p:cNvPicPr>
          <p:nvPr/>
        </p:nvPicPr>
        <p:blipFill>
          <a:blip r:embed="rId2"/>
          <a:srcRect/>
          <a:stretch/>
        </p:blipFill>
        <p:spPr>
          <a:xfrm>
            <a:off x="0" y="0"/>
            <a:ext cx="12192000" cy="165100"/>
          </a:xfrm>
          <a:prstGeom prst="rect">
            <a:avLst/>
          </a:prstGeom>
        </p:spPr>
      </p:pic>
      <p:sp>
        <p:nvSpPr>
          <p:cNvPr id="5" name="Rectangle 4">
            <a:extLst>
              <a:ext uri="{FF2B5EF4-FFF2-40B4-BE49-F238E27FC236}">
                <a16:creationId xmlns:a16="http://schemas.microsoft.com/office/drawing/2014/main" id="{0EDD00A5-8BC9-AE46-B8D3-B7FEC311C25B}"/>
              </a:ext>
            </a:extLst>
          </p:cNvPr>
          <p:cNvSpPr/>
          <p:nvPr/>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A6413954-9E7B-93FE-7F78-EC6CE262B55C}"/>
              </a:ext>
            </a:extLst>
          </p:cNvPr>
          <p:cNvSpPr txBox="1"/>
          <p:nvPr/>
        </p:nvSpPr>
        <p:spPr>
          <a:xfrm>
            <a:off x="11539769" y="6488668"/>
            <a:ext cx="652231" cy="369332"/>
          </a:xfrm>
          <a:prstGeom prst="rect">
            <a:avLst/>
          </a:prstGeom>
          <a:noFill/>
        </p:spPr>
        <p:txBody>
          <a:bodyPr wrap="square" rtlCol="0">
            <a:spAutoFit/>
          </a:bodyPr>
          <a:lstStyle/>
          <a:p>
            <a:fld id="{8FD27D23-BC7C-4DA3-B0A5-216816027747}" type="slidenum">
              <a:rPr lang="fr-CA" smtClean="0">
                <a:solidFill>
                  <a:schemeClr val="tx2"/>
                </a:solidFill>
              </a:rPr>
              <a:t>‹N°›</a:t>
            </a:fld>
            <a:endParaRPr lang="fr-CA" dirty="0">
              <a:solidFill>
                <a:schemeClr val="tx2"/>
              </a:solidFill>
            </a:endParaRPr>
          </a:p>
        </p:txBody>
      </p:sp>
    </p:spTree>
    <p:extLst>
      <p:ext uri="{BB962C8B-B14F-4D97-AF65-F5344CB8AC3E}">
        <p14:creationId xmlns:p14="http://schemas.microsoft.com/office/powerpoint/2010/main" val="119261522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ubsection title page – red">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82FE4F-D602-7347-B9F6-0C6B7E7CD228}"/>
              </a:ext>
            </a:extLst>
          </p:cNvPr>
          <p:cNvSpPr>
            <a:spLocks noGrp="1"/>
          </p:cNvSpPr>
          <p:nvPr>
            <p:ph type="ctrTitle"/>
          </p:nvPr>
        </p:nvSpPr>
        <p:spPr>
          <a:xfrm>
            <a:off x="590924" y="838200"/>
            <a:ext cx="10905751" cy="2284568"/>
          </a:xfrm>
          <a:prstGeom prst="rect">
            <a:avLst/>
          </a:prstGeom>
        </p:spPr>
        <p:txBody>
          <a:bodyPr anchor="b">
            <a:noAutofit/>
          </a:bodyPr>
          <a:lstStyle>
            <a:lvl1pPr algn="l">
              <a:defRPr sz="4400" b="1" i="0" spc="100" baseline="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9" name="Subtitle 2">
            <a:extLst>
              <a:ext uri="{FF2B5EF4-FFF2-40B4-BE49-F238E27FC236}">
                <a16:creationId xmlns:a16="http://schemas.microsoft.com/office/drawing/2014/main" id="{4A70CACF-03AD-CC46-92EA-48723E127CE6}"/>
              </a:ext>
            </a:extLst>
          </p:cNvPr>
          <p:cNvSpPr>
            <a:spLocks noGrp="1"/>
          </p:cNvSpPr>
          <p:nvPr>
            <p:ph type="subTitle" idx="1"/>
          </p:nvPr>
        </p:nvSpPr>
        <p:spPr>
          <a:xfrm>
            <a:off x="590924" y="3238578"/>
            <a:ext cx="10905751" cy="538730"/>
          </a:xfrm>
          <a:prstGeom prst="rect">
            <a:avLst/>
          </a:prstGeom>
        </p:spPr>
        <p:txBody>
          <a:bodyPr anchor="t">
            <a:noAutofit/>
          </a:bodyPr>
          <a:lstStyle>
            <a:lvl1pPr marL="0" indent="0" algn="l">
              <a:buNone/>
              <a:defRPr sz="2000" b="1" i="0" spc="50" baseline="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Rectangle 6">
            <a:extLst>
              <a:ext uri="{FF2B5EF4-FFF2-40B4-BE49-F238E27FC236}">
                <a16:creationId xmlns:a16="http://schemas.microsoft.com/office/drawing/2014/main" id="{FF702637-AA50-8B42-A91A-9134A912646D}"/>
              </a:ext>
            </a:extLst>
          </p:cNvPr>
          <p:cNvSpPr/>
          <p:nvPr/>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AD217B-C783-2542-B203-819ED621AC9A}"/>
              </a:ext>
            </a:extLst>
          </p:cNvPr>
          <p:cNvPicPr>
            <a:picLocks noChangeAspect="1"/>
          </p:cNvPicPr>
          <p:nvPr/>
        </p:nvPicPr>
        <p:blipFill>
          <a:blip r:embed="rId2"/>
          <a:srcRect/>
          <a:stretch/>
        </p:blipFill>
        <p:spPr>
          <a:xfrm>
            <a:off x="0" y="0"/>
            <a:ext cx="12192000" cy="165100"/>
          </a:xfrm>
          <a:prstGeom prst="rect">
            <a:avLst/>
          </a:prstGeom>
        </p:spPr>
      </p:pic>
      <p:pic>
        <p:nvPicPr>
          <p:cNvPr id="11" name="Image 10">
            <a:extLst>
              <a:ext uri="{FF2B5EF4-FFF2-40B4-BE49-F238E27FC236}">
                <a16:creationId xmlns:a16="http://schemas.microsoft.com/office/drawing/2014/main" id="{8DA13405-4EBC-9465-3009-28B8904EF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2" name="Picture 7">
            <a:extLst>
              <a:ext uri="{FF2B5EF4-FFF2-40B4-BE49-F238E27FC236}">
                <a16:creationId xmlns:a16="http://schemas.microsoft.com/office/drawing/2014/main" id="{D24804F8-337C-B4E6-E334-8ED286F0A70C}"/>
              </a:ext>
            </a:extLst>
          </p:cNvPr>
          <p:cNvPicPr>
            <a:picLocks noChangeAspect="1"/>
          </p:cNvPicPr>
          <p:nvPr/>
        </p:nvPicPr>
        <p:blipFill>
          <a:blip r:embed="rId4"/>
          <a:stretch>
            <a:fillRect/>
          </a:stretch>
        </p:blipFill>
        <p:spPr>
          <a:xfrm>
            <a:off x="9553575" y="6102290"/>
            <a:ext cx="1943100" cy="457200"/>
          </a:xfrm>
          <a:prstGeom prst="rect">
            <a:avLst/>
          </a:prstGeom>
        </p:spPr>
      </p:pic>
      <p:sp>
        <p:nvSpPr>
          <p:cNvPr id="2" name="ZoneTexte 1">
            <a:extLst>
              <a:ext uri="{FF2B5EF4-FFF2-40B4-BE49-F238E27FC236}">
                <a16:creationId xmlns:a16="http://schemas.microsoft.com/office/drawing/2014/main" id="{46C2476B-ED8A-83C6-76A4-43E5158431B6}"/>
              </a:ext>
            </a:extLst>
          </p:cNvPr>
          <p:cNvSpPr txBox="1"/>
          <p:nvPr/>
        </p:nvSpPr>
        <p:spPr>
          <a:xfrm>
            <a:off x="11539769" y="6488668"/>
            <a:ext cx="652231" cy="369332"/>
          </a:xfrm>
          <a:prstGeom prst="rect">
            <a:avLst/>
          </a:prstGeom>
          <a:noFill/>
        </p:spPr>
        <p:txBody>
          <a:bodyPr wrap="square" rtlCol="0">
            <a:spAutoFit/>
          </a:bodyPr>
          <a:lstStyle/>
          <a:p>
            <a:fld id="{8FD27D23-BC7C-4DA3-B0A5-216816027747}" type="slidenum">
              <a:rPr lang="fr-CA" smtClean="0">
                <a:solidFill>
                  <a:schemeClr val="tx2"/>
                </a:solidFill>
              </a:rPr>
              <a:t>‹N°›</a:t>
            </a:fld>
            <a:endParaRPr lang="fr-CA" dirty="0">
              <a:solidFill>
                <a:schemeClr val="tx2"/>
              </a:solidFill>
            </a:endParaRPr>
          </a:p>
        </p:txBody>
      </p:sp>
    </p:spTree>
    <p:extLst>
      <p:ext uri="{BB962C8B-B14F-4D97-AF65-F5344CB8AC3E}">
        <p14:creationId xmlns:p14="http://schemas.microsoft.com/office/powerpoint/2010/main" val="417026195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losing slid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B55DD1-AEE8-0B4A-8BF7-3E7E9CFB17C0}"/>
              </a:ext>
            </a:extLst>
          </p:cNvPr>
          <p:cNvPicPr>
            <a:picLocks noChangeAspect="1"/>
          </p:cNvPicPr>
          <p:nvPr/>
        </p:nvPicPr>
        <p:blipFill>
          <a:blip r:embed="rId2"/>
          <a:stretch>
            <a:fillRect/>
          </a:stretch>
        </p:blipFill>
        <p:spPr>
          <a:xfrm>
            <a:off x="4367561" y="2145162"/>
            <a:ext cx="3456878" cy="2343646"/>
          </a:xfrm>
          <a:prstGeom prst="rect">
            <a:avLst/>
          </a:prstGeom>
        </p:spPr>
      </p:pic>
      <p:pic>
        <p:nvPicPr>
          <p:cNvPr id="4" name="Picture 3">
            <a:extLst>
              <a:ext uri="{FF2B5EF4-FFF2-40B4-BE49-F238E27FC236}">
                <a16:creationId xmlns:a16="http://schemas.microsoft.com/office/drawing/2014/main" id="{A8B73D73-65C6-F840-B924-81F2EF1B5BCE}"/>
              </a:ext>
            </a:extLst>
          </p:cNvPr>
          <p:cNvPicPr>
            <a:picLocks noChangeAspect="1"/>
          </p:cNvPicPr>
          <p:nvPr/>
        </p:nvPicPr>
        <p:blipFill>
          <a:blip r:embed="rId3"/>
          <a:srcRect/>
          <a:stretch/>
        </p:blipFill>
        <p:spPr>
          <a:xfrm>
            <a:off x="0" y="0"/>
            <a:ext cx="12192000" cy="165100"/>
          </a:xfrm>
          <a:prstGeom prst="rect">
            <a:avLst/>
          </a:prstGeom>
        </p:spPr>
      </p:pic>
    </p:spTree>
    <p:extLst>
      <p:ext uri="{BB962C8B-B14F-4D97-AF65-F5344CB8AC3E}">
        <p14:creationId xmlns:p14="http://schemas.microsoft.com/office/powerpoint/2010/main" val="1434495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137684-2FEE-F671-92DA-19F5DEE17A4E}"/>
              </a:ext>
            </a:extLst>
          </p:cNvPr>
          <p:cNvSpPr>
            <a:spLocks noGrp="1"/>
          </p:cNvSpPr>
          <p:nvPr>
            <p:ph type="title"/>
          </p:nvPr>
        </p:nvSpPr>
        <p:spPr/>
        <p:txBody>
          <a:bodyPr/>
          <a:lstStyle/>
          <a:p>
            <a:r>
              <a:rPr lang="fr-FR"/>
              <a:t>Modifiez le style du titre</a:t>
            </a:r>
            <a:endParaRPr lang="fr-CA"/>
          </a:p>
        </p:txBody>
      </p:sp>
      <p:sp>
        <p:nvSpPr>
          <p:cNvPr id="6" name="Espace réservé de la date 3">
            <a:extLst>
              <a:ext uri="{FF2B5EF4-FFF2-40B4-BE49-F238E27FC236}">
                <a16:creationId xmlns:a16="http://schemas.microsoft.com/office/drawing/2014/main" id="{6F825CED-73CD-E49D-361B-9F224A822719}"/>
              </a:ext>
            </a:extLst>
          </p:cNvPr>
          <p:cNvSpPr>
            <a:spLocks noGrp="1"/>
          </p:cNvSpPr>
          <p:nvPr>
            <p:ph type="dt" sz="half" idx="10"/>
          </p:nvPr>
        </p:nvSpPr>
        <p:spPr>
          <a:xfrm>
            <a:off x="79899" y="6533966"/>
            <a:ext cx="0" cy="0"/>
          </a:xfrm>
        </p:spPr>
        <p:txBody>
          <a:bodyPr/>
          <a:lstStyle/>
          <a:p>
            <a:fld id="{22256C02-E433-4074-B725-1695BC8607A6}" type="datetimeFigureOut">
              <a:rPr lang="fr-CA" smtClean="0"/>
              <a:t>2023-02-17</a:t>
            </a:fld>
            <a:endParaRPr lang="fr-CA"/>
          </a:p>
        </p:txBody>
      </p:sp>
      <p:sp>
        <p:nvSpPr>
          <p:cNvPr id="7" name="Espace réservé du pied de page 4">
            <a:extLst>
              <a:ext uri="{FF2B5EF4-FFF2-40B4-BE49-F238E27FC236}">
                <a16:creationId xmlns:a16="http://schemas.microsoft.com/office/drawing/2014/main" id="{1C72DB4A-A2E5-5E59-3421-2BAC30DF3E98}"/>
              </a:ext>
            </a:extLst>
          </p:cNvPr>
          <p:cNvSpPr>
            <a:spLocks noGrp="1"/>
          </p:cNvSpPr>
          <p:nvPr>
            <p:ph type="ftr" sz="quarter" idx="11"/>
          </p:nvPr>
        </p:nvSpPr>
        <p:spPr>
          <a:xfrm>
            <a:off x="79899" y="6533966"/>
            <a:ext cx="0" cy="0"/>
          </a:xfrm>
        </p:spPr>
        <p:txBody>
          <a:bodyPr/>
          <a:lstStyle/>
          <a:p>
            <a:endParaRPr lang="fr-CA"/>
          </a:p>
        </p:txBody>
      </p:sp>
      <p:sp>
        <p:nvSpPr>
          <p:cNvPr id="8" name="Espace réservé du numéro de diapositive 5">
            <a:extLst>
              <a:ext uri="{FF2B5EF4-FFF2-40B4-BE49-F238E27FC236}">
                <a16:creationId xmlns:a16="http://schemas.microsoft.com/office/drawing/2014/main" id="{29E6845A-1F7C-C0BB-F648-624F3CEDD09D}"/>
              </a:ext>
            </a:extLst>
          </p:cNvPr>
          <p:cNvSpPr>
            <a:spLocks noGrp="1"/>
          </p:cNvSpPr>
          <p:nvPr>
            <p:ph type="sldNum" sz="quarter" idx="12"/>
          </p:nvPr>
        </p:nvSpPr>
        <p:spPr>
          <a:xfrm>
            <a:off x="79899" y="6533966"/>
            <a:ext cx="0" cy="0"/>
          </a:xfrm>
        </p:spPr>
        <p:txBody>
          <a:bodyPr/>
          <a:lstStyle/>
          <a:p>
            <a:fld id="{B752E29D-2469-42B8-9A45-21E611AAA92B}" type="slidenum">
              <a:rPr lang="fr-CA" smtClean="0"/>
              <a:t>‹N°›</a:t>
            </a:fld>
            <a:endParaRPr lang="fr-CA"/>
          </a:p>
        </p:txBody>
      </p:sp>
    </p:spTree>
    <p:extLst>
      <p:ext uri="{BB962C8B-B14F-4D97-AF65-F5344CB8AC3E}">
        <p14:creationId xmlns:p14="http://schemas.microsoft.com/office/powerpoint/2010/main" val="3340801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0A18DD-ADBE-409A-8DEC-5F0CB83C9602}"/>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6A92C657-2E74-C450-0BE0-15D2ADCEBBE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a:extLst>
              <a:ext uri="{FF2B5EF4-FFF2-40B4-BE49-F238E27FC236}">
                <a16:creationId xmlns:a16="http://schemas.microsoft.com/office/drawing/2014/main" id="{1B564488-5838-A446-23FF-43563EF8CAD9}"/>
              </a:ext>
            </a:extLst>
          </p:cNvPr>
          <p:cNvSpPr>
            <a:spLocks noGrp="1"/>
          </p:cNvSpPr>
          <p:nvPr>
            <p:ph type="dt" sz="half" idx="10"/>
          </p:nvPr>
        </p:nvSpPr>
        <p:spPr>
          <a:xfrm>
            <a:off x="79899" y="6533966"/>
            <a:ext cx="0" cy="0"/>
          </a:xfrm>
        </p:spPr>
        <p:txBody>
          <a:bodyPr/>
          <a:lstStyle/>
          <a:p>
            <a:fld id="{22256C02-E433-4074-B725-1695BC8607A6}" type="datetimeFigureOut">
              <a:rPr lang="fr-CA" smtClean="0"/>
              <a:t>2023-02-17</a:t>
            </a:fld>
            <a:endParaRPr lang="fr-CA"/>
          </a:p>
        </p:txBody>
      </p:sp>
      <p:sp>
        <p:nvSpPr>
          <p:cNvPr id="8" name="Espace réservé du pied de page 4">
            <a:extLst>
              <a:ext uri="{FF2B5EF4-FFF2-40B4-BE49-F238E27FC236}">
                <a16:creationId xmlns:a16="http://schemas.microsoft.com/office/drawing/2014/main" id="{037B89DC-541E-D415-19F1-4A6FF1F10A31}"/>
              </a:ext>
            </a:extLst>
          </p:cNvPr>
          <p:cNvSpPr>
            <a:spLocks noGrp="1"/>
          </p:cNvSpPr>
          <p:nvPr>
            <p:ph type="ftr" sz="quarter" idx="11"/>
          </p:nvPr>
        </p:nvSpPr>
        <p:spPr>
          <a:xfrm>
            <a:off x="79899" y="6533966"/>
            <a:ext cx="0" cy="0"/>
          </a:xfrm>
        </p:spPr>
        <p:txBody>
          <a:bodyPr/>
          <a:lstStyle/>
          <a:p>
            <a:endParaRPr lang="fr-CA"/>
          </a:p>
        </p:txBody>
      </p:sp>
      <p:sp>
        <p:nvSpPr>
          <p:cNvPr id="9" name="Espace réservé du numéro de diapositive 5">
            <a:extLst>
              <a:ext uri="{FF2B5EF4-FFF2-40B4-BE49-F238E27FC236}">
                <a16:creationId xmlns:a16="http://schemas.microsoft.com/office/drawing/2014/main" id="{CE6BAE12-1D3A-E4C7-9B72-30F2CA51FEDC}"/>
              </a:ext>
            </a:extLst>
          </p:cNvPr>
          <p:cNvSpPr>
            <a:spLocks noGrp="1"/>
          </p:cNvSpPr>
          <p:nvPr>
            <p:ph type="sldNum" sz="quarter" idx="12"/>
          </p:nvPr>
        </p:nvSpPr>
        <p:spPr>
          <a:xfrm>
            <a:off x="79899" y="6533966"/>
            <a:ext cx="0" cy="0"/>
          </a:xfrm>
        </p:spPr>
        <p:txBody>
          <a:bodyPr/>
          <a:lstStyle/>
          <a:p>
            <a:fld id="{B752E29D-2469-42B8-9A45-21E611AAA92B}" type="slidenum">
              <a:rPr lang="fr-CA" smtClean="0"/>
              <a:t>‹N°›</a:t>
            </a:fld>
            <a:endParaRPr lang="fr-CA"/>
          </a:p>
        </p:txBody>
      </p:sp>
    </p:spTree>
    <p:extLst>
      <p:ext uri="{BB962C8B-B14F-4D97-AF65-F5344CB8AC3E}">
        <p14:creationId xmlns:p14="http://schemas.microsoft.com/office/powerpoint/2010/main" val="2219920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CF5B06-934C-8575-D174-FAF079D76E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D86F20D-A797-0D09-0423-E325F9C7B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8" name="Espace réservé de la date 3">
            <a:extLst>
              <a:ext uri="{FF2B5EF4-FFF2-40B4-BE49-F238E27FC236}">
                <a16:creationId xmlns:a16="http://schemas.microsoft.com/office/drawing/2014/main" id="{BB7A957E-F5CD-B926-C132-3A82AC215926}"/>
              </a:ext>
            </a:extLst>
          </p:cNvPr>
          <p:cNvSpPr>
            <a:spLocks noGrp="1"/>
          </p:cNvSpPr>
          <p:nvPr>
            <p:ph type="dt" sz="half" idx="10"/>
          </p:nvPr>
        </p:nvSpPr>
        <p:spPr>
          <a:xfrm>
            <a:off x="79899" y="6533966"/>
            <a:ext cx="0" cy="0"/>
          </a:xfrm>
        </p:spPr>
        <p:txBody>
          <a:bodyPr/>
          <a:lstStyle/>
          <a:p>
            <a:fld id="{22256C02-E433-4074-B725-1695BC8607A6}" type="datetimeFigureOut">
              <a:rPr lang="fr-CA" smtClean="0"/>
              <a:t>2023-02-17</a:t>
            </a:fld>
            <a:endParaRPr lang="fr-CA"/>
          </a:p>
        </p:txBody>
      </p:sp>
      <p:sp>
        <p:nvSpPr>
          <p:cNvPr id="9" name="Espace réservé du pied de page 4">
            <a:extLst>
              <a:ext uri="{FF2B5EF4-FFF2-40B4-BE49-F238E27FC236}">
                <a16:creationId xmlns:a16="http://schemas.microsoft.com/office/drawing/2014/main" id="{7A81047C-1DD5-3961-45EF-77273DC6B533}"/>
              </a:ext>
            </a:extLst>
          </p:cNvPr>
          <p:cNvSpPr>
            <a:spLocks noGrp="1"/>
          </p:cNvSpPr>
          <p:nvPr>
            <p:ph type="ftr" sz="quarter" idx="11"/>
          </p:nvPr>
        </p:nvSpPr>
        <p:spPr>
          <a:xfrm>
            <a:off x="79899" y="6533966"/>
            <a:ext cx="0" cy="0"/>
          </a:xfrm>
        </p:spPr>
        <p:txBody>
          <a:bodyPr/>
          <a:lstStyle/>
          <a:p>
            <a:endParaRPr lang="fr-CA"/>
          </a:p>
        </p:txBody>
      </p:sp>
      <p:sp>
        <p:nvSpPr>
          <p:cNvPr id="10" name="Espace réservé du numéro de diapositive 5">
            <a:extLst>
              <a:ext uri="{FF2B5EF4-FFF2-40B4-BE49-F238E27FC236}">
                <a16:creationId xmlns:a16="http://schemas.microsoft.com/office/drawing/2014/main" id="{A09E2273-510B-E1C8-BD6E-FF9193A6B4F4}"/>
              </a:ext>
            </a:extLst>
          </p:cNvPr>
          <p:cNvSpPr>
            <a:spLocks noGrp="1"/>
          </p:cNvSpPr>
          <p:nvPr>
            <p:ph type="sldNum" sz="quarter" idx="12"/>
          </p:nvPr>
        </p:nvSpPr>
        <p:spPr>
          <a:xfrm>
            <a:off x="79899" y="6533966"/>
            <a:ext cx="0" cy="0"/>
          </a:xfrm>
        </p:spPr>
        <p:txBody>
          <a:bodyPr/>
          <a:lstStyle/>
          <a:p>
            <a:fld id="{B752E29D-2469-42B8-9A45-21E611AAA92B}" type="slidenum">
              <a:rPr lang="fr-CA" smtClean="0"/>
              <a:t>‹N°›</a:t>
            </a:fld>
            <a:endParaRPr lang="fr-CA"/>
          </a:p>
        </p:txBody>
      </p:sp>
    </p:spTree>
    <p:extLst>
      <p:ext uri="{BB962C8B-B14F-4D97-AF65-F5344CB8AC3E}">
        <p14:creationId xmlns:p14="http://schemas.microsoft.com/office/powerpoint/2010/main" val="2603968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tIns="0" rIns="0" bIns="0" anchor="ctr"/>
          <a:lstStyle/>
          <a:p>
            <a:r>
              <a:rPr lang="fr-FR" sz="1800" b="0" strike="noStrike" spc="-1">
                <a:solidFill>
                  <a:srgbClr val="000000"/>
                </a:solidFill>
                <a:uFill>
                  <a:solidFill>
                    <a:srgbClr val="FFFFFF"/>
                  </a:solidFill>
                </a:uFill>
                <a:latin typeface="Calibri"/>
              </a:rPr>
              <a:t>Modifiez le style du titre</a:t>
            </a:r>
          </a:p>
        </p:txBody>
      </p:sp>
      <p:sp>
        <p:nvSpPr>
          <p:cNvPr id="8" name="PlaceHolder 2"/>
          <p:cNvSpPr>
            <a:spLocks noGrp="1"/>
          </p:cNvSpPr>
          <p:nvPr>
            <p:ph type="body"/>
          </p:nvPr>
        </p:nvSpPr>
        <p:spPr>
          <a:xfrm>
            <a:off x="838080" y="1825560"/>
            <a:ext cx="10515240" cy="4350960"/>
          </a:xfrm>
          <a:prstGeom prst="rect">
            <a:avLst/>
          </a:prstGeom>
        </p:spPr>
        <p:txBody>
          <a:bodyPr lIns="0" tIns="0" rIns="0" bIns="0"/>
          <a:lstStyle/>
          <a:p>
            <a:pPr lvl="0"/>
            <a:r>
              <a:rPr lang="fr-FR" sz="2800" b="0" strike="noStrike" spc="-1">
                <a:solidFill>
                  <a:srgbClr val="000000"/>
                </a:solidFill>
                <a:uFill>
                  <a:solidFill>
                    <a:srgbClr val="FFFFFF"/>
                  </a:solidFill>
                </a:uFill>
                <a:latin typeface="Calibri"/>
              </a:rPr>
              <a:t>Cliquez pour modifier les styles du texte du masque</a:t>
            </a:r>
          </a:p>
        </p:txBody>
      </p:sp>
    </p:spTree>
    <p:extLst>
      <p:ext uri="{BB962C8B-B14F-4D97-AF65-F5344CB8AC3E}">
        <p14:creationId xmlns:p14="http://schemas.microsoft.com/office/powerpoint/2010/main" val="1537958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E39A7DB-78EC-4A66-B03D-C40998A5AAE5}" type="slidenum">
              <a:rPr lang="fr-CA" smtClean="0"/>
              <a:t>‹N°›</a:t>
            </a:fld>
            <a:endParaRPr lang="fr-CA"/>
          </a:p>
        </p:txBody>
      </p:sp>
    </p:spTree>
    <p:extLst>
      <p:ext uri="{BB962C8B-B14F-4D97-AF65-F5344CB8AC3E}">
        <p14:creationId xmlns:p14="http://schemas.microsoft.com/office/powerpoint/2010/main" val="2329251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E39A7DB-78EC-4A66-B03D-C40998A5AAE5}" type="slidenum">
              <a:rPr lang="fr-CA" smtClean="0"/>
              <a:t>‹N°›</a:t>
            </a:fld>
            <a:endParaRPr lang="fr-CA"/>
          </a:p>
        </p:txBody>
      </p:sp>
    </p:spTree>
    <p:extLst>
      <p:ext uri="{BB962C8B-B14F-4D97-AF65-F5344CB8AC3E}">
        <p14:creationId xmlns:p14="http://schemas.microsoft.com/office/powerpoint/2010/main" val="4288712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E39A7DB-78EC-4A66-B03D-C40998A5AAE5}" type="slidenum">
              <a:rPr lang="fr-CA" smtClean="0"/>
              <a:t>‹N°›</a:t>
            </a:fld>
            <a:endParaRPr lang="fr-CA"/>
          </a:p>
        </p:txBody>
      </p:sp>
    </p:spTree>
    <p:extLst>
      <p:ext uri="{BB962C8B-B14F-4D97-AF65-F5344CB8AC3E}">
        <p14:creationId xmlns:p14="http://schemas.microsoft.com/office/powerpoint/2010/main" val="1445226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FE39A7DB-78EC-4A66-B03D-C40998A5AAE5}" type="slidenum">
              <a:rPr lang="fr-CA" smtClean="0"/>
              <a:t>‹N°›</a:t>
            </a:fld>
            <a:endParaRPr lang="fr-CA"/>
          </a:p>
        </p:txBody>
      </p:sp>
    </p:spTree>
    <p:extLst>
      <p:ext uri="{BB962C8B-B14F-4D97-AF65-F5344CB8AC3E}">
        <p14:creationId xmlns:p14="http://schemas.microsoft.com/office/powerpoint/2010/main" val="854382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FE39A7DB-78EC-4A66-B03D-C40998A5AAE5}" type="slidenum">
              <a:rPr lang="fr-CA" smtClean="0"/>
              <a:t>‹N°›</a:t>
            </a:fld>
            <a:endParaRPr lang="fr-CA"/>
          </a:p>
        </p:txBody>
      </p:sp>
    </p:spTree>
    <p:extLst>
      <p:ext uri="{BB962C8B-B14F-4D97-AF65-F5344CB8AC3E}">
        <p14:creationId xmlns:p14="http://schemas.microsoft.com/office/powerpoint/2010/main" val="2372143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ubsection title page – yellow">
    <p:bg>
      <p:bgPr>
        <a:solidFill>
          <a:srgbClr val="FABD0F"/>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82FE4F-D602-7347-B9F6-0C6B7E7CD228}"/>
              </a:ext>
            </a:extLst>
          </p:cNvPr>
          <p:cNvSpPr>
            <a:spLocks noGrp="1"/>
          </p:cNvSpPr>
          <p:nvPr>
            <p:ph type="ctrTitle"/>
          </p:nvPr>
        </p:nvSpPr>
        <p:spPr>
          <a:xfrm>
            <a:off x="590924" y="838200"/>
            <a:ext cx="10905751" cy="2284568"/>
          </a:xfrm>
          <a:prstGeom prst="rect">
            <a:avLst/>
          </a:prstGeom>
        </p:spPr>
        <p:txBody>
          <a:bodyPr anchor="b">
            <a:noAutofit/>
          </a:bodyPr>
          <a:lstStyle>
            <a:lvl1pPr algn="l">
              <a:defRPr sz="4400" b="1" i="0" spc="10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9" name="Subtitle 2">
            <a:extLst>
              <a:ext uri="{FF2B5EF4-FFF2-40B4-BE49-F238E27FC236}">
                <a16:creationId xmlns:a16="http://schemas.microsoft.com/office/drawing/2014/main" id="{4A70CACF-03AD-CC46-92EA-48723E127CE6}"/>
              </a:ext>
            </a:extLst>
          </p:cNvPr>
          <p:cNvSpPr>
            <a:spLocks noGrp="1"/>
          </p:cNvSpPr>
          <p:nvPr>
            <p:ph type="subTitle" idx="1"/>
          </p:nvPr>
        </p:nvSpPr>
        <p:spPr>
          <a:xfrm>
            <a:off x="590924" y="3238578"/>
            <a:ext cx="10905751" cy="538730"/>
          </a:xfrm>
          <a:prstGeom prst="rect">
            <a:avLst/>
          </a:prstGeom>
        </p:spPr>
        <p:txBody>
          <a:bodyPr anchor="t">
            <a:noAutofit/>
          </a:bodyPr>
          <a:lstStyle>
            <a:lvl1pPr marL="0" indent="0" algn="l">
              <a:buNone/>
              <a:defRPr sz="2000" b="1" i="0" spc="5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Rectangle 6">
            <a:extLst>
              <a:ext uri="{FF2B5EF4-FFF2-40B4-BE49-F238E27FC236}">
                <a16:creationId xmlns:a16="http://schemas.microsoft.com/office/drawing/2014/main" id="{FF702637-AA50-8B42-A91A-9134A912646D}"/>
              </a:ext>
            </a:extLst>
          </p:cNvPr>
          <p:cNvSpPr/>
          <p:nvPr/>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9D0E7C5-1C67-494E-AC0B-7A5148BD61AA}"/>
              </a:ext>
            </a:extLst>
          </p:cNvPr>
          <p:cNvPicPr>
            <a:picLocks noChangeAspect="1"/>
          </p:cNvPicPr>
          <p:nvPr/>
        </p:nvPicPr>
        <p:blipFill>
          <a:blip r:embed="rId2"/>
          <a:srcRect/>
          <a:stretch/>
        </p:blipFill>
        <p:spPr>
          <a:xfrm flipH="1">
            <a:off x="0" y="0"/>
            <a:ext cx="12192000" cy="165100"/>
          </a:xfrm>
          <a:prstGeom prst="rect">
            <a:avLst/>
          </a:prstGeom>
        </p:spPr>
      </p:pic>
      <p:pic>
        <p:nvPicPr>
          <p:cNvPr id="12" name="Image 11">
            <a:extLst>
              <a:ext uri="{FF2B5EF4-FFF2-40B4-BE49-F238E27FC236}">
                <a16:creationId xmlns:a16="http://schemas.microsoft.com/office/drawing/2014/main" id="{6F6C270C-8909-56E7-AF92-555042B96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3" name="Picture 7">
            <a:extLst>
              <a:ext uri="{FF2B5EF4-FFF2-40B4-BE49-F238E27FC236}">
                <a16:creationId xmlns:a16="http://schemas.microsoft.com/office/drawing/2014/main" id="{6257627F-CD6F-8A50-69DB-D6895B27C6B8}"/>
              </a:ext>
            </a:extLst>
          </p:cNvPr>
          <p:cNvPicPr>
            <a:picLocks noChangeAspect="1"/>
          </p:cNvPicPr>
          <p:nvPr/>
        </p:nvPicPr>
        <p:blipFill>
          <a:blip r:embed="rId4"/>
          <a:stretch>
            <a:fillRect/>
          </a:stretch>
        </p:blipFill>
        <p:spPr>
          <a:xfrm>
            <a:off x="9553575" y="6102290"/>
            <a:ext cx="1943100" cy="457200"/>
          </a:xfrm>
          <a:prstGeom prst="rect">
            <a:avLst/>
          </a:prstGeom>
        </p:spPr>
      </p:pic>
      <p:sp>
        <p:nvSpPr>
          <p:cNvPr id="2" name="ZoneTexte 1">
            <a:extLst>
              <a:ext uri="{FF2B5EF4-FFF2-40B4-BE49-F238E27FC236}">
                <a16:creationId xmlns:a16="http://schemas.microsoft.com/office/drawing/2014/main" id="{6896C472-AA1F-19AF-19B5-6AB01354F9BA}"/>
              </a:ext>
            </a:extLst>
          </p:cNvPr>
          <p:cNvSpPr txBox="1"/>
          <p:nvPr/>
        </p:nvSpPr>
        <p:spPr>
          <a:xfrm>
            <a:off x="11539769" y="6488668"/>
            <a:ext cx="652231" cy="369332"/>
          </a:xfrm>
          <a:prstGeom prst="rect">
            <a:avLst/>
          </a:prstGeom>
          <a:noFill/>
        </p:spPr>
        <p:txBody>
          <a:bodyPr wrap="square" rtlCol="0">
            <a:spAutoFit/>
          </a:bodyPr>
          <a:lstStyle/>
          <a:p>
            <a:fld id="{8FD27D23-BC7C-4DA3-B0A5-216816027747}" type="slidenum">
              <a:rPr lang="fr-CA" smtClean="0">
                <a:solidFill>
                  <a:schemeClr val="tx2"/>
                </a:solidFill>
              </a:rPr>
              <a:t>‹N°›</a:t>
            </a:fld>
            <a:endParaRPr lang="fr-CA" dirty="0">
              <a:solidFill>
                <a:schemeClr val="tx2"/>
              </a:solidFill>
            </a:endParaRPr>
          </a:p>
        </p:txBody>
      </p:sp>
    </p:spTree>
    <p:extLst>
      <p:ext uri="{BB962C8B-B14F-4D97-AF65-F5344CB8AC3E}">
        <p14:creationId xmlns:p14="http://schemas.microsoft.com/office/powerpoint/2010/main" val="391647109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FE39A7DB-78EC-4A66-B03D-C40998A5AAE5}" type="slidenum">
              <a:rPr lang="fr-CA" smtClean="0"/>
              <a:t>‹N°›</a:t>
            </a:fld>
            <a:endParaRPr lang="fr-CA"/>
          </a:p>
        </p:txBody>
      </p:sp>
    </p:spTree>
    <p:extLst>
      <p:ext uri="{BB962C8B-B14F-4D97-AF65-F5344CB8AC3E}">
        <p14:creationId xmlns:p14="http://schemas.microsoft.com/office/powerpoint/2010/main" val="2548657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FE39A7DB-78EC-4A66-B03D-C40998A5AAE5}" type="slidenum">
              <a:rPr lang="fr-CA" smtClean="0"/>
              <a:t>‹N°›</a:t>
            </a:fld>
            <a:endParaRPr lang="fr-CA"/>
          </a:p>
        </p:txBody>
      </p:sp>
    </p:spTree>
    <p:extLst>
      <p:ext uri="{BB962C8B-B14F-4D97-AF65-F5344CB8AC3E}">
        <p14:creationId xmlns:p14="http://schemas.microsoft.com/office/powerpoint/2010/main" val="3231951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FE39A7DB-78EC-4A66-B03D-C40998A5AAE5}" type="slidenum">
              <a:rPr lang="fr-CA" smtClean="0"/>
              <a:t>‹N°›</a:t>
            </a:fld>
            <a:endParaRPr lang="fr-CA"/>
          </a:p>
        </p:txBody>
      </p:sp>
    </p:spTree>
    <p:extLst>
      <p:ext uri="{BB962C8B-B14F-4D97-AF65-F5344CB8AC3E}">
        <p14:creationId xmlns:p14="http://schemas.microsoft.com/office/powerpoint/2010/main" val="1600702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FE39A7DB-78EC-4A66-B03D-C40998A5AAE5}" type="slidenum">
              <a:rPr lang="fr-CA" smtClean="0"/>
              <a:t>‹N°›</a:t>
            </a:fld>
            <a:endParaRPr lang="fr-CA"/>
          </a:p>
        </p:txBody>
      </p:sp>
    </p:spTree>
    <p:extLst>
      <p:ext uri="{BB962C8B-B14F-4D97-AF65-F5344CB8AC3E}">
        <p14:creationId xmlns:p14="http://schemas.microsoft.com/office/powerpoint/2010/main" val="2689562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E39A7DB-78EC-4A66-B03D-C40998A5AAE5}" type="slidenum">
              <a:rPr lang="fr-CA" smtClean="0"/>
              <a:t>‹N°›</a:t>
            </a:fld>
            <a:endParaRPr lang="fr-CA"/>
          </a:p>
        </p:txBody>
      </p:sp>
    </p:spTree>
    <p:extLst>
      <p:ext uri="{BB962C8B-B14F-4D97-AF65-F5344CB8AC3E}">
        <p14:creationId xmlns:p14="http://schemas.microsoft.com/office/powerpoint/2010/main" val="4222103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E39A7DB-78EC-4A66-B03D-C40998A5AAE5}" type="slidenum">
              <a:rPr lang="fr-CA" smtClean="0"/>
              <a:t>‹N°›</a:t>
            </a:fld>
            <a:endParaRPr lang="fr-CA"/>
          </a:p>
        </p:txBody>
      </p:sp>
    </p:spTree>
    <p:extLst>
      <p:ext uri="{BB962C8B-B14F-4D97-AF65-F5344CB8AC3E}">
        <p14:creationId xmlns:p14="http://schemas.microsoft.com/office/powerpoint/2010/main" val="355615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bsection title page – grey">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82FE4F-D602-7347-B9F6-0C6B7E7CD228}"/>
              </a:ext>
            </a:extLst>
          </p:cNvPr>
          <p:cNvSpPr>
            <a:spLocks noGrp="1"/>
          </p:cNvSpPr>
          <p:nvPr>
            <p:ph type="ctrTitle"/>
          </p:nvPr>
        </p:nvSpPr>
        <p:spPr>
          <a:xfrm>
            <a:off x="590924" y="838200"/>
            <a:ext cx="10905751" cy="2284568"/>
          </a:xfrm>
          <a:prstGeom prst="rect">
            <a:avLst/>
          </a:prstGeom>
        </p:spPr>
        <p:txBody>
          <a:bodyPr anchor="b">
            <a:noAutofit/>
          </a:bodyPr>
          <a:lstStyle>
            <a:lvl1pPr algn="l">
              <a:defRPr sz="4400" b="1" i="0" spc="10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9" name="Subtitle 2">
            <a:extLst>
              <a:ext uri="{FF2B5EF4-FFF2-40B4-BE49-F238E27FC236}">
                <a16:creationId xmlns:a16="http://schemas.microsoft.com/office/drawing/2014/main" id="{4A70CACF-03AD-CC46-92EA-48723E127CE6}"/>
              </a:ext>
            </a:extLst>
          </p:cNvPr>
          <p:cNvSpPr>
            <a:spLocks noGrp="1"/>
          </p:cNvSpPr>
          <p:nvPr>
            <p:ph type="subTitle" idx="1"/>
          </p:nvPr>
        </p:nvSpPr>
        <p:spPr>
          <a:xfrm>
            <a:off x="590924" y="3238578"/>
            <a:ext cx="10905751" cy="538730"/>
          </a:xfrm>
          <a:prstGeom prst="rect">
            <a:avLst/>
          </a:prstGeom>
        </p:spPr>
        <p:txBody>
          <a:bodyPr anchor="t">
            <a:noAutofit/>
          </a:bodyPr>
          <a:lstStyle>
            <a:lvl1pPr marL="0" indent="0" algn="l">
              <a:buNone/>
              <a:defRPr sz="2000" b="1" i="0" spc="5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pic>
        <p:nvPicPr>
          <p:cNvPr id="3" name="Picture 2">
            <a:extLst>
              <a:ext uri="{FF2B5EF4-FFF2-40B4-BE49-F238E27FC236}">
                <a16:creationId xmlns:a16="http://schemas.microsoft.com/office/drawing/2014/main" id="{5EAD217B-C783-2542-B203-819ED621AC9A}"/>
              </a:ext>
            </a:extLst>
          </p:cNvPr>
          <p:cNvPicPr>
            <a:picLocks noChangeAspect="1"/>
          </p:cNvPicPr>
          <p:nvPr/>
        </p:nvPicPr>
        <p:blipFill>
          <a:blip r:embed="rId2"/>
          <a:srcRect/>
          <a:stretch/>
        </p:blipFill>
        <p:spPr>
          <a:xfrm>
            <a:off x="0" y="0"/>
            <a:ext cx="12192000" cy="165100"/>
          </a:xfrm>
          <a:prstGeom prst="rect">
            <a:avLst/>
          </a:prstGeom>
        </p:spPr>
      </p:pic>
      <p:pic>
        <p:nvPicPr>
          <p:cNvPr id="11" name="Image 10">
            <a:extLst>
              <a:ext uri="{FF2B5EF4-FFF2-40B4-BE49-F238E27FC236}">
                <a16:creationId xmlns:a16="http://schemas.microsoft.com/office/drawing/2014/main" id="{219A19E2-17DE-DDE3-7046-462133275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sp>
        <p:nvSpPr>
          <p:cNvPr id="12" name="ZoneTexte 11">
            <a:extLst>
              <a:ext uri="{FF2B5EF4-FFF2-40B4-BE49-F238E27FC236}">
                <a16:creationId xmlns:a16="http://schemas.microsoft.com/office/drawing/2014/main" id="{512A9672-2A1D-FB86-F4C0-499E0447BCE2}"/>
              </a:ext>
            </a:extLst>
          </p:cNvPr>
          <p:cNvSpPr txBox="1"/>
          <p:nvPr/>
        </p:nvSpPr>
        <p:spPr>
          <a:xfrm>
            <a:off x="590924" y="6383899"/>
            <a:ext cx="6696433" cy="369332"/>
          </a:xfrm>
          <a:prstGeom prst="rect">
            <a:avLst/>
          </a:prstGeom>
          <a:noFill/>
        </p:spPr>
        <p:txBody>
          <a:bodyPr wrap="square" rtlCol="0">
            <a:spAutoFit/>
          </a:bodyPr>
          <a:lstStyle/>
          <a:p>
            <a:pPr algn="ctr"/>
            <a:r>
              <a:rPr lang="en-CA" noProof="0" dirty="0">
                <a:solidFill>
                  <a:schemeClr val="accent2"/>
                </a:solidFill>
              </a:rPr>
              <a:t>WNPPC   –   Jean-Marie Coquillat   –   17/02/2023</a:t>
            </a:r>
          </a:p>
        </p:txBody>
      </p:sp>
      <p:pic>
        <p:nvPicPr>
          <p:cNvPr id="13" name="Picture 7">
            <a:extLst>
              <a:ext uri="{FF2B5EF4-FFF2-40B4-BE49-F238E27FC236}">
                <a16:creationId xmlns:a16="http://schemas.microsoft.com/office/drawing/2014/main" id="{D8A8432C-96CB-4991-87BC-873038660E8A}"/>
              </a:ext>
            </a:extLst>
          </p:cNvPr>
          <p:cNvPicPr>
            <a:picLocks noChangeAspect="1"/>
          </p:cNvPicPr>
          <p:nvPr/>
        </p:nvPicPr>
        <p:blipFill>
          <a:blip r:embed="rId4"/>
          <a:stretch>
            <a:fillRect/>
          </a:stretch>
        </p:blipFill>
        <p:spPr>
          <a:xfrm>
            <a:off x="9553575" y="6102290"/>
            <a:ext cx="1943100" cy="457200"/>
          </a:xfrm>
          <a:prstGeom prst="rect">
            <a:avLst/>
          </a:prstGeom>
        </p:spPr>
      </p:pic>
    </p:spTree>
    <p:extLst>
      <p:ext uri="{BB962C8B-B14F-4D97-AF65-F5344CB8AC3E}">
        <p14:creationId xmlns:p14="http://schemas.microsoft.com/office/powerpoint/2010/main" val="59430566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tro paragraph / quote page">
    <p:bg>
      <p:bgPr>
        <a:solidFill>
          <a:schemeClr val="bg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4B1D494-1163-FD4D-87D9-F88FDD14180A}"/>
              </a:ext>
            </a:extLst>
          </p:cNvPr>
          <p:cNvSpPr>
            <a:spLocks noGrp="1"/>
          </p:cNvSpPr>
          <p:nvPr>
            <p:ph sz="half" idx="1" hasCustomPrompt="1"/>
          </p:nvPr>
        </p:nvSpPr>
        <p:spPr>
          <a:xfrm>
            <a:off x="1515533" y="838200"/>
            <a:ext cx="9160934" cy="4191000"/>
          </a:xfrm>
          <a:prstGeom prst="rect">
            <a:avLst/>
          </a:prstGeom>
        </p:spPr>
        <p:txBody>
          <a:bodyPr anchor="ctr">
            <a:noAutofit/>
          </a:bodyPr>
          <a:lstStyle>
            <a:lvl1pPr marL="0" indent="0" algn="ctr">
              <a:lnSpc>
                <a:spcPct val="150000"/>
              </a:lnSpc>
              <a:spcBef>
                <a:spcPts val="0"/>
              </a:spcBef>
              <a:spcAft>
                <a:spcPts val="1200"/>
              </a:spcAft>
              <a:buFont typeface="Arial" panose="020B0604020202020204" pitchFamily="34" charset="0"/>
              <a:buNone/>
              <a:tabLst/>
              <a:defRPr sz="22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title style</a:t>
            </a:r>
          </a:p>
        </p:txBody>
      </p:sp>
      <p:pic>
        <p:nvPicPr>
          <p:cNvPr id="6" name="Picture 5">
            <a:extLst>
              <a:ext uri="{FF2B5EF4-FFF2-40B4-BE49-F238E27FC236}">
                <a16:creationId xmlns:a16="http://schemas.microsoft.com/office/drawing/2014/main" id="{39CE587E-971A-AE4C-A03D-10208DBE7F6A}"/>
              </a:ext>
            </a:extLst>
          </p:cNvPr>
          <p:cNvPicPr>
            <a:picLocks noChangeAspect="1"/>
          </p:cNvPicPr>
          <p:nvPr/>
        </p:nvPicPr>
        <p:blipFill>
          <a:blip r:embed="rId2"/>
          <a:srcRect/>
          <a:stretch/>
        </p:blipFill>
        <p:spPr>
          <a:xfrm>
            <a:off x="0" y="0"/>
            <a:ext cx="12192000" cy="165100"/>
          </a:xfrm>
          <a:prstGeom prst="rect">
            <a:avLst/>
          </a:prstGeom>
        </p:spPr>
      </p:pic>
      <p:pic>
        <p:nvPicPr>
          <p:cNvPr id="7" name="Image 6">
            <a:extLst>
              <a:ext uri="{FF2B5EF4-FFF2-40B4-BE49-F238E27FC236}">
                <a16:creationId xmlns:a16="http://schemas.microsoft.com/office/drawing/2014/main" id="{CD90094E-93F8-A661-46EA-D51EEEFD8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9" name="Picture 7">
            <a:extLst>
              <a:ext uri="{FF2B5EF4-FFF2-40B4-BE49-F238E27FC236}">
                <a16:creationId xmlns:a16="http://schemas.microsoft.com/office/drawing/2014/main" id="{EC5344BF-599E-9328-44CA-00841077E054}"/>
              </a:ext>
            </a:extLst>
          </p:cNvPr>
          <p:cNvPicPr>
            <a:picLocks noChangeAspect="1"/>
          </p:cNvPicPr>
          <p:nvPr/>
        </p:nvPicPr>
        <p:blipFill>
          <a:blip r:embed="rId4"/>
          <a:stretch>
            <a:fillRect/>
          </a:stretch>
        </p:blipFill>
        <p:spPr>
          <a:xfrm>
            <a:off x="9553575" y="6102290"/>
            <a:ext cx="1943100" cy="457200"/>
          </a:xfrm>
          <a:prstGeom prst="rect">
            <a:avLst/>
          </a:prstGeom>
        </p:spPr>
      </p:pic>
      <p:sp>
        <p:nvSpPr>
          <p:cNvPr id="4" name="ZoneTexte 3">
            <a:extLst>
              <a:ext uri="{FF2B5EF4-FFF2-40B4-BE49-F238E27FC236}">
                <a16:creationId xmlns:a16="http://schemas.microsoft.com/office/drawing/2014/main" id="{AAC0E6F0-DA67-6930-965B-0431209242C9}"/>
              </a:ext>
            </a:extLst>
          </p:cNvPr>
          <p:cNvSpPr txBox="1"/>
          <p:nvPr userDrawn="1"/>
        </p:nvSpPr>
        <p:spPr>
          <a:xfrm>
            <a:off x="590924" y="6383899"/>
            <a:ext cx="6696433" cy="369332"/>
          </a:xfrm>
          <a:prstGeom prst="rect">
            <a:avLst/>
          </a:prstGeom>
          <a:noFill/>
        </p:spPr>
        <p:txBody>
          <a:bodyPr wrap="square" rtlCol="0">
            <a:spAutoFit/>
          </a:bodyPr>
          <a:lstStyle/>
          <a:p>
            <a:pPr algn="ctr"/>
            <a:r>
              <a:rPr lang="en-CA" noProof="0" dirty="0">
                <a:solidFill>
                  <a:schemeClr val="accent2"/>
                </a:solidFill>
              </a:rPr>
              <a:t>WNPPC   –   Jean-Marie Coquillat   –   17/02/2023</a:t>
            </a:r>
          </a:p>
        </p:txBody>
      </p:sp>
    </p:spTree>
    <p:extLst>
      <p:ext uri="{BB962C8B-B14F-4D97-AF65-F5344CB8AC3E}">
        <p14:creationId xmlns:p14="http://schemas.microsoft.com/office/powerpoint/2010/main" val="87135057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age – one column">
    <p:bg>
      <p:bgPr>
        <a:solidFill>
          <a:srgbClr val="EBEB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241A-FE81-E045-A53F-CCB1ECEF6369}"/>
              </a:ext>
            </a:extLst>
          </p:cNvPr>
          <p:cNvSpPr>
            <a:spLocks noGrp="1"/>
          </p:cNvSpPr>
          <p:nvPr>
            <p:ph type="title"/>
          </p:nvPr>
        </p:nvSpPr>
        <p:spPr>
          <a:xfrm>
            <a:off x="502147" y="298510"/>
            <a:ext cx="10897200"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11" name="Content Placeholder 2">
            <a:extLst>
              <a:ext uri="{FF2B5EF4-FFF2-40B4-BE49-F238E27FC236}">
                <a16:creationId xmlns:a16="http://schemas.microsoft.com/office/drawing/2014/main" id="{74B1D494-1163-FD4D-87D9-F88FDD14180A}"/>
              </a:ext>
            </a:extLst>
          </p:cNvPr>
          <p:cNvSpPr>
            <a:spLocks noGrp="1"/>
          </p:cNvSpPr>
          <p:nvPr>
            <p:ph sz="half" idx="1"/>
          </p:nvPr>
        </p:nvSpPr>
        <p:spPr>
          <a:xfrm>
            <a:off x="599585" y="1171852"/>
            <a:ext cx="10897090" cy="3958948"/>
          </a:xfrm>
          <a:prstGeom prst="rect">
            <a:avLst/>
          </a:prstGeom>
        </p:spPr>
        <p:txBody>
          <a:bodyPr>
            <a:noAutofit/>
          </a:bodyPr>
          <a:lstStyle>
            <a:lvl1pPr marL="228600" indent="-228600">
              <a:lnSpc>
                <a:spcPct val="100000"/>
              </a:lnSpc>
              <a:spcBef>
                <a:spcPts val="0"/>
              </a:spcBef>
              <a:spcAft>
                <a:spcPts val="1200"/>
              </a:spcAft>
              <a:buFont typeface="Arial" panose="020B0604020202020204" pitchFamily="34" charset="0"/>
              <a:buChar char="•"/>
              <a:tabLst/>
              <a:defRPr sz="1800">
                <a:solidFill>
                  <a:schemeClr val="tx1"/>
                </a:solidFill>
                <a:latin typeface="+mn-lt"/>
              </a:defRPr>
            </a:lvl1pPr>
            <a:lvl2pPr marL="457200" indent="-228600">
              <a:lnSpc>
                <a:spcPct val="100000"/>
              </a:lnSpc>
              <a:spcBef>
                <a:spcPts val="0"/>
              </a:spcBef>
              <a:spcAft>
                <a:spcPts val="1200"/>
              </a:spcAft>
              <a:buFont typeface="Arial" panose="020B0604020202020204" pitchFamily="34" charset="0"/>
              <a:buChar char="•"/>
              <a:tabLst/>
              <a:defRPr sz="1800">
                <a:solidFill>
                  <a:schemeClr val="tx1"/>
                </a:solidFill>
                <a:latin typeface="+mn-lt"/>
              </a:defRPr>
            </a:lvl2pPr>
            <a:lvl3pPr marL="685800" indent="-228600">
              <a:lnSpc>
                <a:spcPct val="100000"/>
              </a:lnSpc>
              <a:spcBef>
                <a:spcPts val="0"/>
              </a:spcBef>
              <a:spcAft>
                <a:spcPts val="1200"/>
              </a:spcAft>
              <a:buFont typeface="System Font Regular"/>
              <a:buChar char="⁃"/>
              <a:tabLst/>
              <a:defRPr sz="1800">
                <a:solidFill>
                  <a:schemeClr val="tx1"/>
                </a:solidFill>
                <a:latin typeface="+mn-lt"/>
              </a:defRPr>
            </a:lvl3pPr>
            <a:lvl4pPr marL="914400" indent="-228600">
              <a:lnSpc>
                <a:spcPct val="100000"/>
              </a:lnSpc>
              <a:spcBef>
                <a:spcPts val="0"/>
              </a:spcBef>
              <a:spcAft>
                <a:spcPts val="1200"/>
              </a:spcAft>
              <a:buFont typeface="Arial" panose="020B0604020202020204" pitchFamily="34" charset="0"/>
              <a:buChar char="•"/>
              <a:tabLst/>
              <a:defRPr sz="1600">
                <a:solidFill>
                  <a:schemeClr val="tx1"/>
                </a:solidFill>
                <a:latin typeface="+mn-lt"/>
              </a:defRPr>
            </a:lvl4pPr>
            <a:lvl5pPr marL="1143000" marR="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tab pos="1370013" algn="l"/>
              </a:tabLst>
              <a:defRPr sz="1400">
                <a:solidFill>
                  <a:schemeClr val="tx1"/>
                </a:solidFill>
                <a:latin typeface="+mn-lt"/>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6" name="Picture 5">
            <a:extLst>
              <a:ext uri="{FF2B5EF4-FFF2-40B4-BE49-F238E27FC236}">
                <a16:creationId xmlns:a16="http://schemas.microsoft.com/office/drawing/2014/main" id="{39CE587E-971A-AE4C-A03D-10208DBE7F6A}"/>
              </a:ext>
            </a:extLst>
          </p:cNvPr>
          <p:cNvPicPr>
            <a:picLocks noChangeAspect="1"/>
          </p:cNvPicPr>
          <p:nvPr/>
        </p:nvPicPr>
        <p:blipFill>
          <a:blip r:embed="rId2"/>
          <a:srcRect/>
          <a:stretch/>
        </p:blipFill>
        <p:spPr>
          <a:xfrm>
            <a:off x="0" y="0"/>
            <a:ext cx="12192000" cy="165100"/>
          </a:xfrm>
          <a:prstGeom prst="rect">
            <a:avLst/>
          </a:prstGeom>
        </p:spPr>
      </p:pic>
      <p:pic>
        <p:nvPicPr>
          <p:cNvPr id="8" name="Image 7">
            <a:extLst>
              <a:ext uri="{FF2B5EF4-FFF2-40B4-BE49-F238E27FC236}">
                <a16:creationId xmlns:a16="http://schemas.microsoft.com/office/drawing/2014/main" id="{7BABBBE7-2F7B-EB90-A50B-F9FD7F018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3" name="Picture 7">
            <a:extLst>
              <a:ext uri="{FF2B5EF4-FFF2-40B4-BE49-F238E27FC236}">
                <a16:creationId xmlns:a16="http://schemas.microsoft.com/office/drawing/2014/main" id="{E5415542-604A-ACA6-8D22-E70C28610625}"/>
              </a:ext>
            </a:extLst>
          </p:cNvPr>
          <p:cNvPicPr>
            <a:picLocks noChangeAspect="1"/>
          </p:cNvPicPr>
          <p:nvPr/>
        </p:nvPicPr>
        <p:blipFill>
          <a:blip r:embed="rId4"/>
          <a:stretch>
            <a:fillRect/>
          </a:stretch>
        </p:blipFill>
        <p:spPr>
          <a:xfrm>
            <a:off x="9553575" y="6102290"/>
            <a:ext cx="1943100" cy="457200"/>
          </a:xfrm>
          <a:prstGeom prst="rect">
            <a:avLst/>
          </a:prstGeom>
        </p:spPr>
      </p:pic>
      <p:sp>
        <p:nvSpPr>
          <p:cNvPr id="4" name="ZoneTexte 3">
            <a:extLst>
              <a:ext uri="{FF2B5EF4-FFF2-40B4-BE49-F238E27FC236}">
                <a16:creationId xmlns:a16="http://schemas.microsoft.com/office/drawing/2014/main" id="{8ABAAD9F-01B8-F097-ECDA-5ED4F24C812C}"/>
              </a:ext>
            </a:extLst>
          </p:cNvPr>
          <p:cNvSpPr txBox="1"/>
          <p:nvPr userDrawn="1"/>
        </p:nvSpPr>
        <p:spPr>
          <a:xfrm>
            <a:off x="590924" y="6383899"/>
            <a:ext cx="6696433" cy="369332"/>
          </a:xfrm>
          <a:prstGeom prst="rect">
            <a:avLst/>
          </a:prstGeom>
          <a:noFill/>
        </p:spPr>
        <p:txBody>
          <a:bodyPr wrap="square" rtlCol="0">
            <a:spAutoFit/>
          </a:bodyPr>
          <a:lstStyle/>
          <a:p>
            <a:pPr algn="ctr"/>
            <a:r>
              <a:rPr lang="en-CA" noProof="0" dirty="0">
                <a:solidFill>
                  <a:schemeClr val="accent2"/>
                </a:solidFill>
              </a:rPr>
              <a:t>WNPPC   –   Jean-Marie Coquillat   –   17/02/2023</a:t>
            </a:r>
          </a:p>
        </p:txBody>
      </p:sp>
    </p:spTree>
    <p:extLst>
      <p:ext uri="{BB962C8B-B14F-4D97-AF65-F5344CB8AC3E}">
        <p14:creationId xmlns:p14="http://schemas.microsoft.com/office/powerpoint/2010/main" val="69438635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age">
    <p:bg>
      <p:bgPr>
        <a:solidFill>
          <a:srgbClr val="EBEBEC"/>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10808" y="298510"/>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dirty="0"/>
              <a:t>Modifiez le style du titre</a:t>
            </a:r>
            <a:endParaRPr lang="en-US" dirty="0"/>
          </a:p>
        </p:txBody>
      </p:sp>
      <p:pic>
        <p:nvPicPr>
          <p:cNvPr id="10" name="Picture 9">
            <a:extLst>
              <a:ext uri="{FF2B5EF4-FFF2-40B4-BE49-F238E27FC236}">
                <a16:creationId xmlns:a16="http://schemas.microsoft.com/office/drawing/2014/main" id="{085C3B9C-F33C-8340-8DB0-ACB878D9919D}"/>
              </a:ext>
            </a:extLst>
          </p:cNvPr>
          <p:cNvPicPr>
            <a:picLocks noChangeAspect="1"/>
          </p:cNvPicPr>
          <p:nvPr/>
        </p:nvPicPr>
        <p:blipFill>
          <a:blip r:embed="rId2"/>
          <a:srcRect/>
          <a:stretch/>
        </p:blipFill>
        <p:spPr>
          <a:xfrm>
            <a:off x="0" y="0"/>
            <a:ext cx="12192000" cy="165100"/>
          </a:xfrm>
          <a:prstGeom prst="rect">
            <a:avLst/>
          </a:prstGeom>
        </p:spPr>
      </p:pic>
      <p:pic>
        <p:nvPicPr>
          <p:cNvPr id="8" name="Picture 7">
            <a:extLst>
              <a:ext uri="{FF2B5EF4-FFF2-40B4-BE49-F238E27FC236}">
                <a16:creationId xmlns:a16="http://schemas.microsoft.com/office/drawing/2014/main" id="{D7CCB990-D12A-C94E-B892-1D2B93711B97}"/>
              </a:ext>
            </a:extLst>
          </p:cNvPr>
          <p:cNvPicPr>
            <a:picLocks noChangeAspect="1"/>
          </p:cNvPicPr>
          <p:nvPr/>
        </p:nvPicPr>
        <p:blipFill>
          <a:blip r:embed="rId3"/>
          <a:stretch>
            <a:fillRect/>
          </a:stretch>
        </p:blipFill>
        <p:spPr>
          <a:xfrm>
            <a:off x="9553575" y="6102290"/>
            <a:ext cx="1943100" cy="457200"/>
          </a:xfrm>
          <a:prstGeom prst="rect">
            <a:avLst/>
          </a:prstGeom>
        </p:spPr>
      </p:pic>
      <p:pic>
        <p:nvPicPr>
          <p:cNvPr id="9" name="Image 8">
            <a:extLst>
              <a:ext uri="{FF2B5EF4-FFF2-40B4-BE49-F238E27FC236}">
                <a16:creationId xmlns:a16="http://schemas.microsoft.com/office/drawing/2014/main" id="{1DA86A53-0368-A1CD-3CED-5B9D289B8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sp>
        <p:nvSpPr>
          <p:cNvPr id="3" name="ZoneTexte 2">
            <a:extLst>
              <a:ext uri="{FF2B5EF4-FFF2-40B4-BE49-F238E27FC236}">
                <a16:creationId xmlns:a16="http://schemas.microsoft.com/office/drawing/2014/main" id="{48BEEB7B-F2E1-CAF9-47E7-19EBAF06A24D}"/>
              </a:ext>
            </a:extLst>
          </p:cNvPr>
          <p:cNvSpPr txBox="1"/>
          <p:nvPr userDrawn="1"/>
        </p:nvSpPr>
        <p:spPr>
          <a:xfrm>
            <a:off x="590924" y="6383899"/>
            <a:ext cx="6696433" cy="369332"/>
          </a:xfrm>
          <a:prstGeom prst="rect">
            <a:avLst/>
          </a:prstGeom>
          <a:noFill/>
        </p:spPr>
        <p:txBody>
          <a:bodyPr wrap="square" rtlCol="0">
            <a:spAutoFit/>
          </a:bodyPr>
          <a:lstStyle/>
          <a:p>
            <a:pPr algn="ctr"/>
            <a:r>
              <a:rPr lang="en-CA" noProof="0" dirty="0">
                <a:solidFill>
                  <a:schemeClr val="accent2"/>
                </a:solidFill>
              </a:rPr>
              <a:t>WNPPC   –   Jean-Marie Coquillat   –   17/02/2023</a:t>
            </a:r>
          </a:p>
        </p:txBody>
      </p:sp>
    </p:spTree>
    <p:extLst>
      <p:ext uri="{BB962C8B-B14F-4D97-AF65-F5344CB8AC3E}">
        <p14:creationId xmlns:p14="http://schemas.microsoft.com/office/powerpoint/2010/main" val="146293499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 two columns">
    <p:bg>
      <p:bgPr>
        <a:solidFill>
          <a:srgbClr val="EBEBEC"/>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92A029-F549-3740-BF04-29AC6D613DB7}"/>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10" name="Content Placeholder 2">
            <a:extLst>
              <a:ext uri="{FF2B5EF4-FFF2-40B4-BE49-F238E27FC236}">
                <a16:creationId xmlns:a16="http://schemas.microsoft.com/office/drawing/2014/main" id="{E4710339-FCEB-864A-BE99-139C449C3056}"/>
              </a:ext>
            </a:extLst>
          </p:cNvPr>
          <p:cNvSpPr>
            <a:spLocks noGrp="1"/>
          </p:cNvSpPr>
          <p:nvPr>
            <p:ph sz="half" idx="1"/>
          </p:nvPr>
        </p:nvSpPr>
        <p:spPr>
          <a:xfrm>
            <a:off x="599585" y="1442852"/>
            <a:ext cx="5267815" cy="36879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latin typeface="+mn-lt"/>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latin typeface="+mn-lt"/>
              </a:defRPr>
            </a:lvl2pPr>
            <a:lvl3pPr marL="685800" indent="-228600">
              <a:lnSpc>
                <a:spcPct val="150000"/>
              </a:lnSpc>
              <a:spcBef>
                <a:spcPts val="0"/>
              </a:spcBef>
              <a:spcAft>
                <a:spcPts val="1200"/>
              </a:spcAft>
              <a:buFont typeface="System Font Regular"/>
              <a:buChar char="⁃"/>
              <a:tabLst/>
              <a:defRPr sz="1600">
                <a:solidFill>
                  <a:schemeClr val="tx1"/>
                </a:solidFill>
                <a:latin typeface="+mn-lt"/>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latin typeface="+mn-lt"/>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latin typeface="+mn-lt"/>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1" name="Content Placeholder 2">
            <a:extLst>
              <a:ext uri="{FF2B5EF4-FFF2-40B4-BE49-F238E27FC236}">
                <a16:creationId xmlns:a16="http://schemas.microsoft.com/office/drawing/2014/main" id="{090E677D-56A4-5F4D-AB35-5014A471F121}"/>
              </a:ext>
            </a:extLst>
          </p:cNvPr>
          <p:cNvSpPr>
            <a:spLocks noGrp="1"/>
          </p:cNvSpPr>
          <p:nvPr>
            <p:ph sz="half" idx="13"/>
          </p:nvPr>
        </p:nvSpPr>
        <p:spPr>
          <a:xfrm>
            <a:off x="6228860" y="1442852"/>
            <a:ext cx="5267815" cy="36879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latin typeface="+mn-lt"/>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latin typeface="+mn-lt"/>
              </a:defRPr>
            </a:lvl2pPr>
            <a:lvl3pPr marL="685800" indent="-228600">
              <a:lnSpc>
                <a:spcPct val="150000"/>
              </a:lnSpc>
              <a:spcBef>
                <a:spcPts val="0"/>
              </a:spcBef>
              <a:spcAft>
                <a:spcPts val="1200"/>
              </a:spcAft>
              <a:buFont typeface="System Font Regular"/>
              <a:buChar char="⁃"/>
              <a:tabLst/>
              <a:defRPr sz="1600">
                <a:solidFill>
                  <a:schemeClr val="tx1"/>
                </a:solidFill>
                <a:latin typeface="+mn-lt"/>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latin typeface="+mn-lt"/>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latin typeface="+mn-lt"/>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13" name="Picture 12">
            <a:extLst>
              <a:ext uri="{FF2B5EF4-FFF2-40B4-BE49-F238E27FC236}">
                <a16:creationId xmlns:a16="http://schemas.microsoft.com/office/drawing/2014/main" id="{ED84E749-3BF0-CF43-BD8D-E70FC16313E4}"/>
              </a:ext>
            </a:extLst>
          </p:cNvPr>
          <p:cNvPicPr>
            <a:picLocks noChangeAspect="1"/>
          </p:cNvPicPr>
          <p:nvPr/>
        </p:nvPicPr>
        <p:blipFill>
          <a:blip r:embed="rId2"/>
          <a:srcRect/>
          <a:stretch/>
        </p:blipFill>
        <p:spPr>
          <a:xfrm>
            <a:off x="0" y="0"/>
            <a:ext cx="12192000" cy="165100"/>
          </a:xfrm>
          <a:prstGeom prst="rect">
            <a:avLst/>
          </a:prstGeom>
        </p:spPr>
      </p:pic>
      <p:pic>
        <p:nvPicPr>
          <p:cNvPr id="9" name="Image 8">
            <a:extLst>
              <a:ext uri="{FF2B5EF4-FFF2-40B4-BE49-F238E27FC236}">
                <a16:creationId xmlns:a16="http://schemas.microsoft.com/office/drawing/2014/main" id="{D462B767-9C8B-3532-AD0E-A31D1AF72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5" name="Picture 7">
            <a:extLst>
              <a:ext uri="{FF2B5EF4-FFF2-40B4-BE49-F238E27FC236}">
                <a16:creationId xmlns:a16="http://schemas.microsoft.com/office/drawing/2014/main" id="{24FF0022-8F45-2E3E-8A73-B9AA0709D7AD}"/>
              </a:ext>
            </a:extLst>
          </p:cNvPr>
          <p:cNvPicPr>
            <a:picLocks noChangeAspect="1"/>
          </p:cNvPicPr>
          <p:nvPr/>
        </p:nvPicPr>
        <p:blipFill>
          <a:blip r:embed="rId4"/>
          <a:stretch>
            <a:fillRect/>
          </a:stretch>
        </p:blipFill>
        <p:spPr>
          <a:xfrm>
            <a:off x="9553575" y="6102290"/>
            <a:ext cx="1943100" cy="457200"/>
          </a:xfrm>
          <a:prstGeom prst="rect">
            <a:avLst/>
          </a:prstGeom>
        </p:spPr>
      </p:pic>
      <p:sp>
        <p:nvSpPr>
          <p:cNvPr id="3" name="ZoneTexte 2">
            <a:extLst>
              <a:ext uri="{FF2B5EF4-FFF2-40B4-BE49-F238E27FC236}">
                <a16:creationId xmlns:a16="http://schemas.microsoft.com/office/drawing/2014/main" id="{F3CD82D4-8E1A-B7AC-10F2-FA739CC46C38}"/>
              </a:ext>
            </a:extLst>
          </p:cNvPr>
          <p:cNvSpPr txBox="1"/>
          <p:nvPr/>
        </p:nvSpPr>
        <p:spPr>
          <a:xfrm>
            <a:off x="11539769" y="6488668"/>
            <a:ext cx="652231" cy="369332"/>
          </a:xfrm>
          <a:prstGeom prst="rect">
            <a:avLst/>
          </a:prstGeom>
          <a:noFill/>
        </p:spPr>
        <p:txBody>
          <a:bodyPr wrap="square" rtlCol="0">
            <a:spAutoFit/>
          </a:bodyPr>
          <a:lstStyle/>
          <a:p>
            <a:fld id="{8FD27D23-BC7C-4DA3-B0A5-216816027747}" type="slidenum">
              <a:rPr lang="fr-CA" smtClean="0">
                <a:solidFill>
                  <a:schemeClr val="tx2"/>
                </a:solidFill>
              </a:rPr>
              <a:t>‹N°›</a:t>
            </a:fld>
            <a:endParaRPr lang="fr-CA" dirty="0">
              <a:solidFill>
                <a:schemeClr val="tx2"/>
              </a:solidFill>
            </a:endParaRPr>
          </a:p>
        </p:txBody>
      </p:sp>
      <p:sp>
        <p:nvSpPr>
          <p:cNvPr id="5" name="ZoneTexte 4">
            <a:extLst>
              <a:ext uri="{FF2B5EF4-FFF2-40B4-BE49-F238E27FC236}">
                <a16:creationId xmlns:a16="http://schemas.microsoft.com/office/drawing/2014/main" id="{4B7018F3-56C0-8A0A-61A0-D498EB4588AF}"/>
              </a:ext>
            </a:extLst>
          </p:cNvPr>
          <p:cNvSpPr txBox="1"/>
          <p:nvPr userDrawn="1"/>
        </p:nvSpPr>
        <p:spPr>
          <a:xfrm>
            <a:off x="590924" y="6383899"/>
            <a:ext cx="6696433" cy="369332"/>
          </a:xfrm>
          <a:prstGeom prst="rect">
            <a:avLst/>
          </a:prstGeom>
          <a:noFill/>
        </p:spPr>
        <p:txBody>
          <a:bodyPr wrap="square" rtlCol="0">
            <a:spAutoFit/>
          </a:bodyPr>
          <a:lstStyle/>
          <a:p>
            <a:pPr algn="ctr"/>
            <a:r>
              <a:rPr lang="en-CA" noProof="0" dirty="0">
                <a:solidFill>
                  <a:schemeClr val="accent2"/>
                </a:solidFill>
              </a:rPr>
              <a:t>WNPPC   –   Jean-Marie Coquillat   –   17/02/2023</a:t>
            </a:r>
          </a:p>
        </p:txBody>
      </p:sp>
    </p:spTree>
    <p:extLst>
      <p:ext uri="{BB962C8B-B14F-4D97-AF65-F5344CB8AC3E}">
        <p14:creationId xmlns:p14="http://schemas.microsoft.com/office/powerpoint/2010/main" val="21504663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with photo">
    <p:bg>
      <p:bgPr>
        <a:solidFill>
          <a:srgbClr val="EBEBEC"/>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92A029-F549-3740-BF04-29AC6D613DB7}"/>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fr-FR"/>
              <a:t>Modifiez le style du titre</a:t>
            </a:r>
            <a:endParaRPr lang="en-US" dirty="0"/>
          </a:p>
        </p:txBody>
      </p:sp>
      <p:sp>
        <p:nvSpPr>
          <p:cNvPr id="11" name="Content Placeholder 2">
            <a:extLst>
              <a:ext uri="{FF2B5EF4-FFF2-40B4-BE49-F238E27FC236}">
                <a16:creationId xmlns:a16="http://schemas.microsoft.com/office/drawing/2014/main" id="{01DB2C69-F649-2E41-A435-292B23F4B621}"/>
              </a:ext>
            </a:extLst>
          </p:cNvPr>
          <p:cNvSpPr>
            <a:spLocks noGrp="1"/>
          </p:cNvSpPr>
          <p:nvPr>
            <p:ph sz="half" idx="1"/>
          </p:nvPr>
        </p:nvSpPr>
        <p:spPr>
          <a:xfrm>
            <a:off x="599585" y="1442852"/>
            <a:ext cx="5267815" cy="36879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latin typeface="+mn-lt"/>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latin typeface="+mn-lt"/>
              </a:defRPr>
            </a:lvl2pPr>
            <a:lvl3pPr marL="685800" indent="-228600">
              <a:lnSpc>
                <a:spcPct val="150000"/>
              </a:lnSpc>
              <a:spcBef>
                <a:spcPts val="0"/>
              </a:spcBef>
              <a:spcAft>
                <a:spcPts val="1200"/>
              </a:spcAft>
              <a:buFont typeface="System Font Regular"/>
              <a:buChar char="⁃"/>
              <a:tabLst/>
              <a:defRPr sz="1600">
                <a:solidFill>
                  <a:schemeClr val="tx1"/>
                </a:solidFill>
                <a:latin typeface="+mn-lt"/>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latin typeface="+mn-lt"/>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latin typeface="+mn-lt"/>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10" name="Picture 9">
            <a:extLst>
              <a:ext uri="{FF2B5EF4-FFF2-40B4-BE49-F238E27FC236}">
                <a16:creationId xmlns:a16="http://schemas.microsoft.com/office/drawing/2014/main" id="{9A518E54-571D-EE4F-9DB6-F9EF51BA09D4}"/>
              </a:ext>
            </a:extLst>
          </p:cNvPr>
          <p:cNvPicPr>
            <a:picLocks noChangeAspect="1"/>
          </p:cNvPicPr>
          <p:nvPr/>
        </p:nvPicPr>
        <p:blipFill>
          <a:blip r:embed="rId2"/>
          <a:srcRect/>
          <a:stretch/>
        </p:blipFill>
        <p:spPr>
          <a:xfrm>
            <a:off x="0" y="0"/>
            <a:ext cx="12192000" cy="165100"/>
          </a:xfrm>
          <a:prstGeom prst="rect">
            <a:avLst/>
          </a:prstGeom>
        </p:spPr>
      </p:pic>
      <p:pic>
        <p:nvPicPr>
          <p:cNvPr id="7" name="Image 6">
            <a:extLst>
              <a:ext uri="{FF2B5EF4-FFF2-40B4-BE49-F238E27FC236}">
                <a16:creationId xmlns:a16="http://schemas.microsoft.com/office/drawing/2014/main" id="{8CCE018A-0632-142B-F6BB-3E5626EBC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616" y="5789198"/>
            <a:ext cx="1198485" cy="1040904"/>
          </a:xfrm>
          <a:prstGeom prst="rect">
            <a:avLst/>
          </a:prstGeom>
        </p:spPr>
      </p:pic>
      <p:pic>
        <p:nvPicPr>
          <p:cNvPr id="13" name="Picture 7">
            <a:extLst>
              <a:ext uri="{FF2B5EF4-FFF2-40B4-BE49-F238E27FC236}">
                <a16:creationId xmlns:a16="http://schemas.microsoft.com/office/drawing/2014/main" id="{380DB721-C3A6-A77D-6B48-54D9FA63EDD1}"/>
              </a:ext>
            </a:extLst>
          </p:cNvPr>
          <p:cNvPicPr>
            <a:picLocks noChangeAspect="1"/>
          </p:cNvPicPr>
          <p:nvPr/>
        </p:nvPicPr>
        <p:blipFill>
          <a:blip r:embed="rId4"/>
          <a:stretch>
            <a:fillRect/>
          </a:stretch>
        </p:blipFill>
        <p:spPr>
          <a:xfrm>
            <a:off x="9553575" y="6102290"/>
            <a:ext cx="1943100" cy="457200"/>
          </a:xfrm>
          <a:prstGeom prst="rect">
            <a:avLst/>
          </a:prstGeom>
        </p:spPr>
      </p:pic>
      <p:sp>
        <p:nvSpPr>
          <p:cNvPr id="3" name="ZoneTexte 2">
            <a:extLst>
              <a:ext uri="{FF2B5EF4-FFF2-40B4-BE49-F238E27FC236}">
                <a16:creationId xmlns:a16="http://schemas.microsoft.com/office/drawing/2014/main" id="{E157F42E-C526-3491-EC3B-8DB75C4811F6}"/>
              </a:ext>
            </a:extLst>
          </p:cNvPr>
          <p:cNvSpPr txBox="1"/>
          <p:nvPr userDrawn="1"/>
        </p:nvSpPr>
        <p:spPr>
          <a:xfrm>
            <a:off x="590924" y="6383899"/>
            <a:ext cx="6696433" cy="369332"/>
          </a:xfrm>
          <a:prstGeom prst="rect">
            <a:avLst/>
          </a:prstGeom>
          <a:noFill/>
        </p:spPr>
        <p:txBody>
          <a:bodyPr wrap="square" rtlCol="0">
            <a:spAutoFit/>
          </a:bodyPr>
          <a:lstStyle/>
          <a:p>
            <a:pPr algn="ctr"/>
            <a:r>
              <a:rPr lang="en-CA" noProof="0" dirty="0">
                <a:solidFill>
                  <a:schemeClr val="accent2"/>
                </a:solidFill>
              </a:rPr>
              <a:t>WNPPC   –   Jean-Marie Coquillat   –   17/02/2023</a:t>
            </a:r>
          </a:p>
        </p:txBody>
      </p:sp>
    </p:spTree>
    <p:extLst>
      <p:ext uri="{BB962C8B-B14F-4D97-AF65-F5344CB8AC3E}">
        <p14:creationId xmlns:p14="http://schemas.microsoft.com/office/powerpoint/2010/main" val="316037692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04B3BC-6B9E-CB4D-9108-631CA69A8E5E}"/>
              </a:ext>
            </a:extLst>
          </p:cNvPr>
          <p:cNvSpPr>
            <a:spLocks noGrp="1"/>
          </p:cNvSpPr>
          <p:nvPr>
            <p:ph type="body" idx="1"/>
          </p:nvPr>
        </p:nvSpPr>
        <p:spPr>
          <a:xfrm>
            <a:off x="598843" y="1436913"/>
            <a:ext cx="10897832" cy="4735287"/>
          </a:xfrm>
          <a:prstGeom prst="rect">
            <a:avLst/>
          </a:prstGeom>
        </p:spPr>
        <p:txBody>
          <a:bodyPr vert="horz" lIns="91440" tIns="45720" rIns="91440" bIns="4572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Title Placeholder 1">
            <a:extLst>
              <a:ext uri="{FF2B5EF4-FFF2-40B4-BE49-F238E27FC236}">
                <a16:creationId xmlns:a16="http://schemas.microsoft.com/office/drawing/2014/main" id="{CD8A628D-071D-1D45-B08E-140D1CE667CC}"/>
              </a:ext>
            </a:extLst>
          </p:cNvPr>
          <p:cNvSpPr>
            <a:spLocks noGrp="1"/>
          </p:cNvSpPr>
          <p:nvPr>
            <p:ph type="title"/>
          </p:nvPr>
        </p:nvSpPr>
        <p:spPr>
          <a:xfrm>
            <a:off x="598843" y="759701"/>
            <a:ext cx="10897832" cy="643142"/>
          </a:xfrm>
          <a:prstGeom prst="rect">
            <a:avLst/>
          </a:prstGeom>
        </p:spPr>
        <p:txBody>
          <a:bodyPr vert="horz" lIns="91440" tIns="45720" rIns="91440" bIns="45720" rtlCol="0" anchor="t">
            <a:noAutofit/>
          </a:bodyPr>
          <a:lstStyle/>
          <a:p>
            <a:r>
              <a:rPr lang="fr-FR"/>
              <a:t>Modifiez le style du titre</a:t>
            </a:r>
            <a:endParaRPr lang="en-US" dirty="0"/>
          </a:p>
        </p:txBody>
      </p:sp>
      <p:sp>
        <p:nvSpPr>
          <p:cNvPr id="4" name="ZoneTexte 3">
            <a:extLst>
              <a:ext uri="{FF2B5EF4-FFF2-40B4-BE49-F238E27FC236}">
                <a16:creationId xmlns:a16="http://schemas.microsoft.com/office/drawing/2014/main" id="{0F32CD39-6165-2DF0-4620-AF9A46AC5D8F}"/>
              </a:ext>
            </a:extLst>
          </p:cNvPr>
          <p:cNvSpPr txBox="1"/>
          <p:nvPr/>
        </p:nvSpPr>
        <p:spPr>
          <a:xfrm>
            <a:off x="11539769" y="6488668"/>
            <a:ext cx="652231" cy="369332"/>
          </a:xfrm>
          <a:prstGeom prst="rect">
            <a:avLst/>
          </a:prstGeom>
          <a:noFill/>
        </p:spPr>
        <p:txBody>
          <a:bodyPr wrap="square" rtlCol="0">
            <a:spAutoFit/>
          </a:bodyPr>
          <a:lstStyle/>
          <a:p>
            <a:fld id="{8FD27D23-BC7C-4DA3-B0A5-216816027747}" type="slidenum">
              <a:rPr lang="fr-CA" smtClean="0">
                <a:solidFill>
                  <a:schemeClr val="tx2"/>
                </a:solidFill>
              </a:rPr>
              <a:t>‹N°›</a:t>
            </a:fld>
            <a:endParaRPr lang="fr-CA" dirty="0">
              <a:solidFill>
                <a:schemeClr val="tx2"/>
              </a:solidFill>
            </a:endParaRPr>
          </a:p>
        </p:txBody>
      </p:sp>
    </p:spTree>
    <p:extLst>
      <p:ext uri="{BB962C8B-B14F-4D97-AF65-F5344CB8AC3E}">
        <p14:creationId xmlns:p14="http://schemas.microsoft.com/office/powerpoint/2010/main" val="2478664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7"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914400" rtl="0" eaLnBrk="1" latinLnBrk="0" hangingPunct="1">
        <a:lnSpc>
          <a:spcPct val="90000"/>
        </a:lnSpc>
        <a:spcBef>
          <a:spcPct val="0"/>
        </a:spcBef>
        <a:buNone/>
        <a:defRPr sz="26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228600" indent="-228600" algn="l" defTabSz="914400" rtl="0" eaLnBrk="1" latinLnBrk="0" hangingPunct="1">
        <a:lnSpc>
          <a:spcPct val="150000"/>
        </a:lnSpc>
        <a:spcBef>
          <a:spcPts val="0"/>
        </a:spcBef>
        <a:spcAft>
          <a:spcPts val="1200"/>
        </a:spcAft>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400" rtl="0" eaLnBrk="1" latinLnBrk="0" hangingPunct="1">
        <a:lnSpc>
          <a:spcPct val="150000"/>
        </a:lnSpc>
        <a:spcBef>
          <a:spcPts val="0"/>
        </a:spcBef>
        <a:spcAft>
          <a:spcPts val="1200"/>
        </a:spcAft>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800" indent="-225425" algn="l" defTabSz="914400" rtl="0" eaLnBrk="1" latinLnBrk="0" hangingPunct="1">
        <a:lnSpc>
          <a:spcPct val="150000"/>
        </a:lnSpc>
        <a:spcBef>
          <a:spcPts val="0"/>
        </a:spcBef>
        <a:spcAft>
          <a:spcPts val="1200"/>
        </a:spcAft>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14400" indent="-225425" algn="l" defTabSz="914400" rtl="0" eaLnBrk="1" latinLnBrk="0" hangingPunct="1">
        <a:lnSpc>
          <a:spcPct val="150000"/>
        </a:lnSpc>
        <a:spcBef>
          <a:spcPts val="0"/>
        </a:spcBef>
        <a:spcAft>
          <a:spcPts val="1200"/>
        </a:spcAft>
        <a:buFont typeface="Arial" panose="020B0604020202020204" pitchFamily="34" charset="0"/>
        <a:buChar char="•"/>
        <a:tabLst/>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371600" indent="-225425" algn="l" defTabSz="914400" rtl="0" eaLnBrk="1" latinLnBrk="0" hangingPunct="1">
        <a:lnSpc>
          <a:spcPct val="150000"/>
        </a:lnSpc>
        <a:spcBef>
          <a:spcPts val="0"/>
        </a:spcBef>
        <a:spcAft>
          <a:spcPts val="1200"/>
        </a:spcAft>
        <a:buFont typeface="Arial" panose="020B0604020202020204" pitchFamily="34" charset="0"/>
        <a:buChar char="•"/>
        <a:tabLst/>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16002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18288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20574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8">
          <p15:clr>
            <a:srgbClr val="F26B43"/>
          </p15:clr>
        </p15:guide>
        <p15:guide id="2" pos="432">
          <p15:clr>
            <a:srgbClr val="F26B43"/>
          </p15:clr>
        </p15:guide>
        <p15:guide id="3" orient="horz" pos="1003">
          <p15:clr>
            <a:srgbClr val="F26B43"/>
          </p15:clr>
        </p15:guide>
        <p15:guide id="4" orient="horz" pos="1176">
          <p15:clr>
            <a:srgbClr val="F26B43"/>
          </p15:clr>
        </p15:guide>
        <p15:guide id="5" orient="horz" pos="3600">
          <p15:clr>
            <a:srgbClr val="F26B43"/>
          </p15:clr>
        </p15:guide>
        <p15:guide id="6" orient="horz" pos="4104">
          <p15:clr>
            <a:srgbClr val="F26B43"/>
          </p15:clr>
        </p15:guide>
        <p15:guide id="7" orient="horz" pos="3816">
          <p15:clr>
            <a:srgbClr val="F26B43"/>
          </p15:clr>
        </p15:guide>
        <p15:guide id="8" pos="3696">
          <p15:clr>
            <a:srgbClr val="F26B43"/>
          </p15:clr>
        </p15:guide>
        <p15:guide id="9" pos="3984">
          <p15:clr>
            <a:srgbClr val="F26B43"/>
          </p15:clr>
        </p15:guide>
        <p15:guide id="10" pos="7242">
          <p15:clr>
            <a:srgbClr val="F26B43"/>
          </p15:clr>
        </p15:guide>
        <p15:guide id="11" orient="horz" pos="3168">
          <p15:clr>
            <a:srgbClr val="F26B43"/>
          </p15:clr>
        </p15:guide>
        <p15:guide id="12" orient="horz" pos="3888">
          <p15:clr>
            <a:srgbClr val="F26B43"/>
          </p15:clr>
        </p15:guide>
        <p15:guide id="13" orient="horz" pos="30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9A7DB-78EC-4A66-B03D-C40998A5AAE5}" type="slidenum">
              <a:rPr lang="fr-CA" smtClean="0"/>
              <a:t>‹N°›</a:t>
            </a:fld>
            <a:endParaRPr lang="fr-CA"/>
          </a:p>
        </p:txBody>
      </p:sp>
    </p:spTree>
    <p:extLst>
      <p:ext uri="{BB962C8B-B14F-4D97-AF65-F5344CB8AC3E}">
        <p14:creationId xmlns:p14="http://schemas.microsoft.com/office/powerpoint/2010/main" val="22332589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hyperlink" Target="https://scipost.org/preprints/scipost_202210_00005v1/" TargetMode="Externa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hyperlink" Target="https://scipost.org/preprints/scipost_202210_00005v1/" TargetMode="External"/><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hyperlink" Target="https://arxiv.org/abs/2301.05183"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arxiv.org/abs/2104.07634"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hyperlink" Target="https://iopscience.iop.org/article/10.1088/1742-6596/2156/1/012059"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3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64.png"/><Relationship Id="rId7" Type="http://schemas.openxmlformats.org/officeDocument/2006/relationships/image" Target="../media/image400.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https://www.sciencedirect.com/science/article/abs/pii/S0927650517301871" TargetMode="External"/><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s://doi.org/10.1016/j.nima.2019.162390"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arxiv.org/abs/2301.05183" TargetMode="Externa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hyperlink" Target="https://iopscience.iop.org/article/10.1088/1742-6596/2156/1/012059"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hyperlink" Target="https://scipost.org/preprints/scipost_202210_00005v1/"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63987E-5169-0BA8-FBA8-7298E2FA8127}"/>
              </a:ext>
            </a:extLst>
          </p:cNvPr>
          <p:cNvSpPr>
            <a:spLocks noGrp="1"/>
          </p:cNvSpPr>
          <p:nvPr>
            <p:ph type="ctrTitle"/>
          </p:nvPr>
        </p:nvSpPr>
        <p:spPr>
          <a:xfrm>
            <a:off x="590924" y="838200"/>
            <a:ext cx="6804175" cy="2284568"/>
          </a:xfrm>
        </p:spPr>
        <p:txBody>
          <a:bodyPr/>
          <a:lstStyle/>
          <a:p>
            <a:r>
              <a:rPr lang="en-CA" dirty="0"/>
              <a:t>New results from</a:t>
            </a:r>
            <a:br>
              <a:rPr lang="en-CA" dirty="0"/>
            </a:br>
            <a:r>
              <a:rPr lang="en-CA" dirty="0"/>
              <a:t>the NEWS-G dark matter experiment</a:t>
            </a:r>
            <a:endParaRPr lang="fr-CA" dirty="0"/>
          </a:p>
        </p:txBody>
      </p:sp>
      <p:sp>
        <p:nvSpPr>
          <p:cNvPr id="3" name="Sous-titre 2">
            <a:extLst>
              <a:ext uri="{FF2B5EF4-FFF2-40B4-BE49-F238E27FC236}">
                <a16:creationId xmlns:a16="http://schemas.microsoft.com/office/drawing/2014/main" id="{CEBA5EEC-01E6-6124-B70A-F0EAD1AA5834}"/>
              </a:ext>
            </a:extLst>
          </p:cNvPr>
          <p:cNvSpPr>
            <a:spLocks noGrp="1"/>
          </p:cNvSpPr>
          <p:nvPr>
            <p:ph type="subTitle" idx="1"/>
          </p:nvPr>
        </p:nvSpPr>
        <p:spPr>
          <a:xfrm>
            <a:off x="590924" y="3238577"/>
            <a:ext cx="10891875" cy="1360055"/>
          </a:xfrm>
        </p:spPr>
        <p:txBody>
          <a:bodyPr/>
          <a:lstStyle/>
          <a:p>
            <a:r>
              <a:rPr lang="en-CA" dirty="0"/>
              <a:t>Jean-Marie Coquillat</a:t>
            </a:r>
          </a:p>
          <a:p>
            <a:r>
              <a:rPr lang="en-CA" dirty="0"/>
              <a:t>Winter Nuclear &amp; Particle Physics Conference</a:t>
            </a:r>
            <a:endParaRPr lang="fr-CA" dirty="0"/>
          </a:p>
        </p:txBody>
      </p:sp>
      <p:sp>
        <p:nvSpPr>
          <p:cNvPr id="4" name="Espace réservé du texte 3">
            <a:extLst>
              <a:ext uri="{FF2B5EF4-FFF2-40B4-BE49-F238E27FC236}">
                <a16:creationId xmlns:a16="http://schemas.microsoft.com/office/drawing/2014/main" id="{9C4E0DB5-E589-A748-9DE9-E44B1FAAE207}"/>
              </a:ext>
            </a:extLst>
          </p:cNvPr>
          <p:cNvSpPr>
            <a:spLocks noGrp="1"/>
          </p:cNvSpPr>
          <p:nvPr>
            <p:ph type="body" sz="quarter" idx="10"/>
          </p:nvPr>
        </p:nvSpPr>
        <p:spPr/>
        <p:txBody>
          <a:bodyPr/>
          <a:lstStyle/>
          <a:p>
            <a:r>
              <a:rPr lang="en-CA" dirty="0"/>
              <a:t>February 17</a:t>
            </a:r>
            <a:r>
              <a:rPr lang="en-CA" baseline="30000" dirty="0"/>
              <a:t>th</a:t>
            </a:r>
            <a:r>
              <a:rPr lang="en-CA" dirty="0"/>
              <a:t>, 2023</a:t>
            </a:r>
            <a:endParaRPr lang="en-CA" baseline="30000" dirty="0"/>
          </a:p>
        </p:txBody>
      </p:sp>
      <p:pic>
        <p:nvPicPr>
          <p:cNvPr id="6" name="Image 5">
            <a:extLst>
              <a:ext uri="{FF2B5EF4-FFF2-40B4-BE49-F238E27FC236}">
                <a16:creationId xmlns:a16="http://schemas.microsoft.com/office/drawing/2014/main" id="{C853A816-2900-A259-7710-79606338E888}"/>
              </a:ext>
            </a:extLst>
          </p:cNvPr>
          <p:cNvPicPr>
            <a:picLocks noChangeAspect="1"/>
          </p:cNvPicPr>
          <p:nvPr/>
        </p:nvPicPr>
        <p:blipFill>
          <a:blip r:embed="rId2"/>
          <a:stretch>
            <a:fillRect/>
          </a:stretch>
        </p:blipFill>
        <p:spPr>
          <a:xfrm>
            <a:off x="8007096" y="1299727"/>
            <a:ext cx="3993487" cy="3429000"/>
          </a:xfrm>
          <a:prstGeom prst="rect">
            <a:avLst/>
          </a:prstGeom>
        </p:spPr>
      </p:pic>
    </p:spTree>
    <p:extLst>
      <p:ext uri="{BB962C8B-B14F-4D97-AF65-F5344CB8AC3E}">
        <p14:creationId xmlns:p14="http://schemas.microsoft.com/office/powerpoint/2010/main" val="3061456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6881AC-F672-5D85-4399-A6C447226C5B}"/>
              </a:ext>
            </a:extLst>
          </p:cNvPr>
          <p:cNvSpPr>
            <a:spLocks noGrp="1"/>
          </p:cNvSpPr>
          <p:nvPr>
            <p:ph type="title"/>
          </p:nvPr>
        </p:nvSpPr>
        <p:spPr>
          <a:xfrm>
            <a:off x="502147" y="298510"/>
            <a:ext cx="5593853" cy="627189"/>
          </a:xfrm>
        </p:spPr>
        <p:txBody>
          <a:bodyPr/>
          <a:lstStyle/>
          <a:p>
            <a:r>
              <a:rPr lang="en-CA" dirty="0"/>
              <a:t>Pulse shape discrimination</a:t>
            </a:r>
            <a:endParaRPr lang="fr-CA" dirty="0"/>
          </a:p>
        </p:txBody>
      </p:sp>
      <p:grpSp>
        <p:nvGrpSpPr>
          <p:cNvPr id="17" name="Groupe 16">
            <a:extLst>
              <a:ext uri="{FF2B5EF4-FFF2-40B4-BE49-F238E27FC236}">
                <a16:creationId xmlns:a16="http://schemas.microsoft.com/office/drawing/2014/main" id="{DCC93074-0127-7125-3AA2-D28EDC99317A}"/>
              </a:ext>
            </a:extLst>
          </p:cNvPr>
          <p:cNvGrpSpPr/>
          <p:nvPr/>
        </p:nvGrpSpPr>
        <p:grpSpPr>
          <a:xfrm>
            <a:off x="7838529" y="298510"/>
            <a:ext cx="4353471" cy="2869651"/>
            <a:chOff x="4462878" y="1405443"/>
            <a:chExt cx="3796188" cy="2502310"/>
          </a:xfrm>
        </p:grpSpPr>
        <p:pic>
          <p:nvPicPr>
            <p:cNvPr id="18" name="Image 17">
              <a:extLst>
                <a:ext uri="{FF2B5EF4-FFF2-40B4-BE49-F238E27FC236}">
                  <a16:creationId xmlns:a16="http://schemas.microsoft.com/office/drawing/2014/main" id="{45E427BC-3ABE-CF01-1224-2C6E14018C59}"/>
                </a:ext>
              </a:extLst>
            </p:cNvPr>
            <p:cNvPicPr>
              <a:picLocks noChangeAspect="1"/>
            </p:cNvPicPr>
            <p:nvPr/>
          </p:nvPicPr>
          <p:blipFill>
            <a:blip r:embed="rId2"/>
            <a:stretch>
              <a:fillRect/>
            </a:stretch>
          </p:blipFill>
          <p:spPr>
            <a:xfrm>
              <a:off x="4462878" y="1405443"/>
              <a:ext cx="3796188" cy="2502310"/>
            </a:xfrm>
            <a:prstGeom prst="rect">
              <a:avLst/>
            </a:prstGeom>
          </p:spPr>
        </p:pic>
        <p:sp>
          <p:nvSpPr>
            <p:cNvPr id="19" name="Rectangle 18">
              <a:extLst>
                <a:ext uri="{FF2B5EF4-FFF2-40B4-BE49-F238E27FC236}">
                  <a16:creationId xmlns:a16="http://schemas.microsoft.com/office/drawing/2014/main" id="{FE5FC1CE-F7B4-8789-3859-EFFBE129D91C}"/>
                </a:ext>
              </a:extLst>
            </p:cNvPr>
            <p:cNvSpPr/>
            <p:nvPr/>
          </p:nvSpPr>
          <p:spPr>
            <a:xfrm>
              <a:off x="6540355" y="3066052"/>
              <a:ext cx="216623" cy="1291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19">
              <a:extLst>
                <a:ext uri="{FF2B5EF4-FFF2-40B4-BE49-F238E27FC236}">
                  <a16:creationId xmlns:a16="http://schemas.microsoft.com/office/drawing/2014/main" id="{033413B3-EDC6-728E-0CF1-35EC151A093D}"/>
                </a:ext>
              </a:extLst>
            </p:cNvPr>
            <p:cNvSpPr txBox="1"/>
            <p:nvPr/>
          </p:nvSpPr>
          <p:spPr>
            <a:xfrm>
              <a:off x="6381707" y="2984428"/>
              <a:ext cx="573448" cy="292388"/>
            </a:xfrm>
            <a:prstGeom prst="rect">
              <a:avLst/>
            </a:prstGeom>
            <a:noFill/>
            <a:ln>
              <a:noFill/>
            </a:ln>
          </p:spPr>
          <p:txBody>
            <a:bodyPr wrap="square" rtlCol="0">
              <a:spAutoFit/>
            </a:bodyPr>
            <a:lstStyle/>
            <a:p>
              <a:r>
                <a:rPr lang="fr-CA" sz="1300" b="1" dirty="0">
                  <a:solidFill>
                    <a:srgbClr val="FF6600"/>
                  </a:solidFill>
                </a:rPr>
                <a:t>Wide</a:t>
              </a:r>
            </a:p>
          </p:txBody>
        </p:sp>
      </p:grpSp>
      <p:pic>
        <p:nvPicPr>
          <p:cNvPr id="24" name="Image 23">
            <a:extLst>
              <a:ext uri="{FF2B5EF4-FFF2-40B4-BE49-F238E27FC236}">
                <a16:creationId xmlns:a16="http://schemas.microsoft.com/office/drawing/2014/main" id="{6782599F-D260-4EEA-5B1B-B58F92A589AD}"/>
              </a:ext>
            </a:extLst>
          </p:cNvPr>
          <p:cNvPicPr>
            <a:picLocks noChangeAspect="1"/>
          </p:cNvPicPr>
          <p:nvPr/>
        </p:nvPicPr>
        <p:blipFill>
          <a:blip r:embed="rId3"/>
          <a:stretch>
            <a:fillRect/>
          </a:stretch>
        </p:blipFill>
        <p:spPr>
          <a:xfrm>
            <a:off x="7890867" y="3181330"/>
            <a:ext cx="4353471" cy="2863225"/>
          </a:xfrm>
          <a:prstGeom prst="rect">
            <a:avLst/>
          </a:prstGeom>
        </p:spPr>
      </p:pic>
      <p:sp>
        <p:nvSpPr>
          <p:cNvPr id="6" name="Espace réservé du contenu 2">
            <a:extLst>
              <a:ext uri="{FF2B5EF4-FFF2-40B4-BE49-F238E27FC236}">
                <a16:creationId xmlns:a16="http://schemas.microsoft.com/office/drawing/2014/main" id="{7A8DC4B8-3D1A-2EB8-0AE7-C6CABDDAB1F8}"/>
              </a:ext>
            </a:extLst>
          </p:cNvPr>
          <p:cNvSpPr txBox="1">
            <a:spLocks/>
          </p:cNvSpPr>
          <p:nvPr/>
        </p:nvSpPr>
        <p:spPr>
          <a:xfrm>
            <a:off x="502147" y="1509203"/>
            <a:ext cx="6919585" cy="453535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tabLst/>
              <a:defRPr sz="1800" kern="1200">
                <a:solidFill>
                  <a:schemeClr val="tx1"/>
                </a:solidFill>
                <a:latin typeface="+mn-lt"/>
                <a:ea typeface="Open Sans" panose="020B0606030504020204" pitchFamily="34" charset="0"/>
                <a:cs typeface="Open Sans" panose="020B0606030504020204" pitchFamily="34" charset="0"/>
              </a:defRPr>
            </a:lvl1pPr>
            <a:lvl2pPr marL="457200" indent="-228600" algn="l" defTabSz="914400" rtl="0" eaLnBrk="1" latinLnBrk="0" hangingPunct="1">
              <a:lnSpc>
                <a:spcPct val="100000"/>
              </a:lnSpc>
              <a:spcBef>
                <a:spcPts val="0"/>
              </a:spcBef>
              <a:spcAft>
                <a:spcPts val="1200"/>
              </a:spcAft>
              <a:buFont typeface="Arial" panose="020B0604020202020204" pitchFamily="34" charset="0"/>
              <a:buChar char="•"/>
              <a:tabLst/>
              <a:defRPr sz="1800" kern="1200">
                <a:solidFill>
                  <a:schemeClr val="tx1"/>
                </a:solidFill>
                <a:latin typeface="+mn-lt"/>
                <a:ea typeface="Open Sans" panose="020B0606030504020204" pitchFamily="34" charset="0"/>
                <a:cs typeface="Open Sans" panose="020B0606030504020204" pitchFamily="34" charset="0"/>
              </a:defRPr>
            </a:lvl2pPr>
            <a:lvl3pPr marL="685800" indent="-228600" algn="l" defTabSz="914400" rtl="0" eaLnBrk="1" latinLnBrk="0" hangingPunct="1">
              <a:lnSpc>
                <a:spcPct val="100000"/>
              </a:lnSpc>
              <a:spcBef>
                <a:spcPts val="0"/>
              </a:spcBef>
              <a:spcAft>
                <a:spcPts val="1200"/>
              </a:spcAft>
              <a:buFont typeface="System Font Regular"/>
              <a:buChar char="⁃"/>
              <a:tabLst/>
              <a:defRPr sz="1800" kern="1200">
                <a:solidFill>
                  <a:schemeClr val="tx1"/>
                </a:solidFill>
                <a:latin typeface="+mn-lt"/>
                <a:ea typeface="Open Sans" panose="020B0606030504020204" pitchFamily="34" charset="0"/>
                <a:cs typeface="Open Sans" panose="020B0606030504020204" pitchFamily="34" charset="0"/>
              </a:defRPr>
            </a:lvl3pPr>
            <a:lvl4pPr marL="914400" indent="-228600" algn="l" defTabSz="914400" rtl="0" eaLnBrk="1" latinLnBrk="0" hangingPunct="1">
              <a:lnSpc>
                <a:spcPct val="100000"/>
              </a:lnSpc>
              <a:spcBef>
                <a:spcPts val="0"/>
              </a:spcBef>
              <a:spcAft>
                <a:spcPts val="1200"/>
              </a:spcAft>
              <a:buFont typeface="Arial" panose="020B0604020202020204" pitchFamily="34" charset="0"/>
              <a:buChar char="•"/>
              <a:tabLst/>
              <a:defRPr sz="1600" kern="1200">
                <a:solidFill>
                  <a:schemeClr val="tx1"/>
                </a:solidFill>
                <a:latin typeface="+mn-lt"/>
                <a:ea typeface="Open Sans" panose="020B0606030504020204" pitchFamily="34" charset="0"/>
                <a:cs typeface="Open Sans" panose="020B0606030504020204" pitchFamily="34" charset="0"/>
              </a:defRPr>
            </a:lvl4pPr>
            <a:lvl5pPr marL="1143000" marR="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tab pos="1370013" algn="l"/>
              </a:tabLst>
              <a:defRPr sz="1400" kern="1200">
                <a:solidFill>
                  <a:schemeClr val="tx1"/>
                </a:solidFill>
                <a:latin typeface="+mn-lt"/>
                <a:ea typeface="Open Sans" panose="020B0606030504020204" pitchFamily="34" charset="0"/>
                <a:cs typeface="Open Sans" panose="020B0606030504020204" pitchFamily="34" charset="0"/>
              </a:defRPr>
            </a:lvl5pPr>
            <a:lvl6pPr marL="1371600" indent="-228600" algn="l" defTabSz="914400" rtl="0" eaLnBrk="1" latinLnBrk="0" hangingPunct="1">
              <a:lnSpc>
                <a:spcPct val="150000"/>
              </a:lnSpc>
              <a:spcBef>
                <a:spcPts val="0"/>
              </a:spcBef>
              <a:spcAft>
                <a:spcPts val="1200"/>
              </a:spcAft>
              <a:buFont typeface="Arial" panose="020B0604020202020204" pitchFamily="34" charset="0"/>
              <a:buChar char="•"/>
              <a:tabLst/>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18288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20574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20574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r>
              <a:rPr lang="en-CA" sz="2000" dirty="0"/>
              <a:t>There are spurious pulses caused by electronic discharges in the data.</a:t>
            </a:r>
          </a:p>
          <a:p>
            <a:r>
              <a:rPr lang="en-CA" sz="2000" dirty="0"/>
              <a:t>Those can be discriminated from physical events with two different methods:</a:t>
            </a:r>
          </a:p>
          <a:p>
            <a:pPr lvl="1">
              <a:buFont typeface="Calibri" panose="020F0502020204030204" pitchFamily="34" charset="0"/>
              <a:buChar char="◦"/>
            </a:pPr>
            <a:r>
              <a:rPr lang="en-CA" sz="2000" dirty="0"/>
              <a:t>Spurious pulses are either measurably spikier or wider than physical events.</a:t>
            </a:r>
          </a:p>
          <a:p>
            <a:pPr lvl="1">
              <a:buFont typeface="Calibri" panose="020F0502020204030204" pitchFamily="34" charset="0"/>
              <a:buChar char="◦"/>
            </a:pPr>
            <a:r>
              <a:rPr lang="en-CA" sz="2000" dirty="0"/>
              <a:t>Spurious pulses do not cause a negative induced pulse on the opposite channel.</a:t>
            </a:r>
            <a:endParaRPr lang="fr-CA" sz="2000" dirty="0"/>
          </a:p>
          <a:p>
            <a:r>
              <a:rPr lang="en-CA" sz="2000" dirty="0"/>
              <a:t>Around 95% of the spurious pulses are removed with cuts usings theses discriminants, while still keeping 77% of the physical events.</a:t>
            </a:r>
          </a:p>
        </p:txBody>
      </p:sp>
    </p:spTree>
    <p:extLst>
      <p:ext uri="{BB962C8B-B14F-4D97-AF65-F5344CB8AC3E}">
        <p14:creationId xmlns:p14="http://schemas.microsoft.com/office/powerpoint/2010/main" val="1450903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A9320C-5C03-E447-4F63-26179411BF7D}"/>
              </a:ext>
            </a:extLst>
          </p:cNvPr>
          <p:cNvSpPr>
            <a:spLocks noGrp="1"/>
          </p:cNvSpPr>
          <p:nvPr>
            <p:ph type="title"/>
          </p:nvPr>
        </p:nvSpPr>
        <p:spPr/>
        <p:txBody>
          <a:bodyPr/>
          <a:lstStyle/>
          <a:p>
            <a:r>
              <a:rPr lang="en-CA" dirty="0"/>
              <a:t>Physics data fits</a:t>
            </a:r>
            <a:endParaRPr lang="fr-CA" dirty="0"/>
          </a:p>
        </p:txBody>
      </p:sp>
      <p:sp>
        <p:nvSpPr>
          <p:cNvPr id="7" name="Espace réservé du contenu 6">
            <a:extLst>
              <a:ext uri="{FF2B5EF4-FFF2-40B4-BE49-F238E27FC236}">
                <a16:creationId xmlns:a16="http://schemas.microsoft.com/office/drawing/2014/main" id="{5D9E9D66-31AA-3481-94C3-E73D7E1DDAD2}"/>
              </a:ext>
            </a:extLst>
          </p:cNvPr>
          <p:cNvSpPr>
            <a:spLocks noGrp="1"/>
          </p:cNvSpPr>
          <p:nvPr>
            <p:ph sz="half" idx="1"/>
          </p:nvPr>
        </p:nvSpPr>
        <p:spPr>
          <a:xfrm>
            <a:off x="599585" y="1171852"/>
            <a:ext cx="10897090" cy="2062966"/>
          </a:xfrm>
        </p:spPr>
        <p:txBody>
          <a:bodyPr/>
          <a:lstStyle/>
          <a:p>
            <a:r>
              <a:rPr lang="en-CA" sz="2000" dirty="0"/>
              <a:t>30% of the full data was set aside as a test data before the rest is unblinded.</a:t>
            </a:r>
          </a:p>
          <a:p>
            <a:r>
              <a:rPr lang="en-CA" sz="2000" dirty="0"/>
              <a:t>Profile likelihood fits of the test data were made for 2-3-4 peak data</a:t>
            </a:r>
          </a:p>
          <a:p>
            <a:r>
              <a:rPr lang="en-CA" sz="2000" dirty="0"/>
              <a:t>Fits with contributions from volume background, surface background, coincidences and WIMP signal.</a:t>
            </a:r>
          </a:p>
          <a:p>
            <a:r>
              <a:rPr lang="en-CA" sz="2000" dirty="0"/>
              <a:t>No significant WIMP signal was detected.</a:t>
            </a:r>
          </a:p>
          <a:p>
            <a:endParaRPr lang="fr-CA" sz="2000" dirty="0"/>
          </a:p>
        </p:txBody>
      </p:sp>
      <p:grpSp>
        <p:nvGrpSpPr>
          <p:cNvPr id="14" name="Groupe 13">
            <a:extLst>
              <a:ext uri="{FF2B5EF4-FFF2-40B4-BE49-F238E27FC236}">
                <a16:creationId xmlns:a16="http://schemas.microsoft.com/office/drawing/2014/main" id="{8D40E214-16E2-E661-1C17-5FEE74D292AE}"/>
              </a:ext>
            </a:extLst>
          </p:cNvPr>
          <p:cNvGrpSpPr/>
          <p:nvPr/>
        </p:nvGrpSpPr>
        <p:grpSpPr>
          <a:xfrm>
            <a:off x="699513" y="3350473"/>
            <a:ext cx="10699834" cy="2442206"/>
            <a:chOff x="262449" y="3151326"/>
            <a:chExt cx="10699834" cy="2442206"/>
          </a:xfrm>
        </p:grpSpPr>
        <p:pic>
          <p:nvPicPr>
            <p:cNvPr id="9" name="Image 8">
              <a:extLst>
                <a:ext uri="{FF2B5EF4-FFF2-40B4-BE49-F238E27FC236}">
                  <a16:creationId xmlns:a16="http://schemas.microsoft.com/office/drawing/2014/main" id="{3F298F47-7857-437A-5907-2085BB9B41D0}"/>
                </a:ext>
              </a:extLst>
            </p:cNvPr>
            <p:cNvPicPr>
              <a:picLocks noChangeAspect="1"/>
            </p:cNvPicPr>
            <p:nvPr/>
          </p:nvPicPr>
          <p:blipFill>
            <a:blip r:embed="rId2"/>
            <a:stretch>
              <a:fillRect/>
            </a:stretch>
          </p:blipFill>
          <p:spPr>
            <a:xfrm>
              <a:off x="262449" y="3160450"/>
              <a:ext cx="3623001" cy="2433082"/>
            </a:xfrm>
            <a:prstGeom prst="rect">
              <a:avLst/>
            </a:prstGeom>
          </p:spPr>
        </p:pic>
        <p:pic>
          <p:nvPicPr>
            <p:cNvPr id="11" name="Image 10">
              <a:extLst>
                <a:ext uri="{FF2B5EF4-FFF2-40B4-BE49-F238E27FC236}">
                  <a16:creationId xmlns:a16="http://schemas.microsoft.com/office/drawing/2014/main" id="{4BA8974C-C75C-95B0-F91A-D197C3DB2A6C}"/>
                </a:ext>
              </a:extLst>
            </p:cNvPr>
            <p:cNvPicPr>
              <a:picLocks noChangeAspect="1"/>
            </p:cNvPicPr>
            <p:nvPr/>
          </p:nvPicPr>
          <p:blipFill>
            <a:blip r:embed="rId3"/>
            <a:stretch>
              <a:fillRect/>
            </a:stretch>
          </p:blipFill>
          <p:spPr>
            <a:xfrm>
              <a:off x="3885450" y="3160450"/>
              <a:ext cx="3623001" cy="2433082"/>
            </a:xfrm>
            <a:prstGeom prst="rect">
              <a:avLst/>
            </a:prstGeom>
          </p:spPr>
        </p:pic>
        <p:pic>
          <p:nvPicPr>
            <p:cNvPr id="13" name="Image 12">
              <a:extLst>
                <a:ext uri="{FF2B5EF4-FFF2-40B4-BE49-F238E27FC236}">
                  <a16:creationId xmlns:a16="http://schemas.microsoft.com/office/drawing/2014/main" id="{484ECE98-7D07-9D42-F3FA-672327360034}"/>
                </a:ext>
              </a:extLst>
            </p:cNvPr>
            <p:cNvPicPr>
              <a:picLocks noChangeAspect="1"/>
            </p:cNvPicPr>
            <p:nvPr/>
          </p:nvPicPr>
          <p:blipFill>
            <a:blip r:embed="rId4"/>
            <a:stretch>
              <a:fillRect/>
            </a:stretch>
          </p:blipFill>
          <p:spPr>
            <a:xfrm>
              <a:off x="7339282" y="3151326"/>
              <a:ext cx="3623001" cy="2433082"/>
            </a:xfrm>
            <a:prstGeom prst="rect">
              <a:avLst/>
            </a:prstGeom>
          </p:spPr>
        </p:pic>
      </p:grpSp>
      <p:sp>
        <p:nvSpPr>
          <p:cNvPr id="16" name="ZoneTexte 15">
            <a:extLst>
              <a:ext uri="{FF2B5EF4-FFF2-40B4-BE49-F238E27FC236}">
                <a16:creationId xmlns:a16="http://schemas.microsoft.com/office/drawing/2014/main" id="{371D1D75-44D0-0BA3-024B-93D6C8F5416E}"/>
              </a:ext>
            </a:extLst>
          </p:cNvPr>
          <p:cNvSpPr txBox="1"/>
          <p:nvPr/>
        </p:nvSpPr>
        <p:spPr>
          <a:xfrm>
            <a:off x="793360" y="5783555"/>
            <a:ext cx="6094520" cy="369332"/>
          </a:xfrm>
          <a:prstGeom prst="rect">
            <a:avLst/>
          </a:prstGeom>
          <a:noFill/>
        </p:spPr>
        <p:txBody>
          <a:bodyPr wrap="square">
            <a:spAutoFit/>
          </a:bodyPr>
          <a:lstStyle/>
          <a:p>
            <a:r>
              <a:rPr lang="fr-CA" dirty="0">
                <a:hlinkClick r:id="rId5"/>
              </a:rPr>
              <a:t>scipost_202210_00005v1</a:t>
            </a:r>
            <a:endParaRPr lang="fr-CA" dirty="0"/>
          </a:p>
        </p:txBody>
      </p:sp>
    </p:spTree>
    <p:extLst>
      <p:ext uri="{BB962C8B-B14F-4D97-AF65-F5344CB8AC3E}">
        <p14:creationId xmlns:p14="http://schemas.microsoft.com/office/powerpoint/2010/main" val="1435510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03EEBF-AAF6-9AC4-D4EF-9CC0A4F73D2F}"/>
              </a:ext>
            </a:extLst>
          </p:cNvPr>
          <p:cNvSpPr>
            <a:spLocks noGrp="1"/>
          </p:cNvSpPr>
          <p:nvPr>
            <p:ph type="title"/>
          </p:nvPr>
        </p:nvSpPr>
        <p:spPr/>
        <p:txBody>
          <a:bodyPr/>
          <a:lstStyle/>
          <a:p>
            <a:r>
              <a:rPr lang="en-CA" dirty="0"/>
              <a:t>Preliminary limits</a:t>
            </a:r>
            <a:endParaRPr lang="fr-CA" dirty="0"/>
          </a:p>
        </p:txBody>
      </p:sp>
      <p:sp>
        <p:nvSpPr>
          <p:cNvPr id="6" name="Espace réservé du contenu 5">
            <a:extLst>
              <a:ext uri="{FF2B5EF4-FFF2-40B4-BE49-F238E27FC236}">
                <a16:creationId xmlns:a16="http://schemas.microsoft.com/office/drawing/2014/main" id="{21AD9680-6DB5-981B-8643-0B0B7D9140AF}"/>
              </a:ext>
            </a:extLst>
          </p:cNvPr>
          <p:cNvSpPr>
            <a:spLocks noGrp="1"/>
          </p:cNvSpPr>
          <p:nvPr>
            <p:ph sz="half" idx="1"/>
          </p:nvPr>
        </p:nvSpPr>
        <p:spPr>
          <a:xfrm>
            <a:off x="360105" y="1412739"/>
            <a:ext cx="3750257" cy="3879541"/>
          </a:xfrm>
        </p:spPr>
        <p:txBody>
          <a:bodyPr/>
          <a:lstStyle/>
          <a:p>
            <a:r>
              <a:rPr lang="en-CA" sz="2400" dirty="0"/>
              <a:t>WIMP exclusions limits with ~0.12 </a:t>
            </a:r>
            <a:r>
              <a:rPr lang="en-CA" sz="2400" dirty="0" err="1"/>
              <a:t>kg·days</a:t>
            </a:r>
            <a:r>
              <a:rPr lang="en-CA" sz="2400" dirty="0"/>
              <a:t> of data</a:t>
            </a:r>
          </a:p>
          <a:p>
            <a:r>
              <a:rPr lang="en-CA" sz="2400" dirty="0"/>
              <a:t>Strongest constraints for the proton spin-dependent interaction in the 0.2 - 1.5 GeV range.</a:t>
            </a:r>
          </a:p>
          <a:p>
            <a:r>
              <a:rPr lang="en-CA" sz="2400" dirty="0"/>
              <a:t>Final blind data results to come in a few weeks.</a:t>
            </a:r>
          </a:p>
        </p:txBody>
      </p:sp>
      <p:pic>
        <p:nvPicPr>
          <p:cNvPr id="5" name="Image 4">
            <a:extLst>
              <a:ext uri="{FF2B5EF4-FFF2-40B4-BE49-F238E27FC236}">
                <a16:creationId xmlns:a16="http://schemas.microsoft.com/office/drawing/2014/main" id="{4EAB474F-435D-8453-CA6C-9E3AAB24D516}"/>
              </a:ext>
            </a:extLst>
          </p:cNvPr>
          <p:cNvPicPr>
            <a:picLocks noChangeAspect="1"/>
          </p:cNvPicPr>
          <p:nvPr/>
        </p:nvPicPr>
        <p:blipFill>
          <a:blip r:embed="rId2"/>
          <a:stretch>
            <a:fillRect/>
          </a:stretch>
        </p:blipFill>
        <p:spPr>
          <a:xfrm>
            <a:off x="4225771" y="227489"/>
            <a:ext cx="7686024" cy="5551832"/>
          </a:xfrm>
          <a:prstGeom prst="rect">
            <a:avLst/>
          </a:prstGeom>
        </p:spPr>
      </p:pic>
      <p:sp>
        <p:nvSpPr>
          <p:cNvPr id="8" name="ZoneTexte 7">
            <a:extLst>
              <a:ext uri="{FF2B5EF4-FFF2-40B4-BE49-F238E27FC236}">
                <a16:creationId xmlns:a16="http://schemas.microsoft.com/office/drawing/2014/main" id="{FF4B5FD6-087B-7E32-0E16-907E3E2E0C82}"/>
              </a:ext>
            </a:extLst>
          </p:cNvPr>
          <p:cNvSpPr txBox="1"/>
          <p:nvPr/>
        </p:nvSpPr>
        <p:spPr>
          <a:xfrm>
            <a:off x="4929326" y="5779321"/>
            <a:ext cx="6094520" cy="369332"/>
          </a:xfrm>
          <a:prstGeom prst="rect">
            <a:avLst/>
          </a:prstGeom>
          <a:noFill/>
        </p:spPr>
        <p:txBody>
          <a:bodyPr wrap="square">
            <a:spAutoFit/>
          </a:bodyPr>
          <a:lstStyle/>
          <a:p>
            <a:r>
              <a:rPr lang="fr-CA" dirty="0">
                <a:hlinkClick r:id="rId3"/>
              </a:rPr>
              <a:t>scipost_202210_00005v1</a:t>
            </a:r>
            <a:endParaRPr lang="fr-CA" dirty="0"/>
          </a:p>
        </p:txBody>
      </p:sp>
    </p:spTree>
    <p:extLst>
      <p:ext uri="{BB962C8B-B14F-4D97-AF65-F5344CB8AC3E}">
        <p14:creationId xmlns:p14="http://schemas.microsoft.com/office/powerpoint/2010/main" val="695269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11B9F-79EF-60A7-7182-CED16D9178C7}"/>
              </a:ext>
            </a:extLst>
          </p:cNvPr>
          <p:cNvSpPr>
            <a:spLocks noGrp="1"/>
          </p:cNvSpPr>
          <p:nvPr>
            <p:ph type="title"/>
          </p:nvPr>
        </p:nvSpPr>
        <p:spPr/>
        <p:txBody>
          <a:bodyPr/>
          <a:lstStyle/>
          <a:p>
            <a:r>
              <a:rPr lang="en-CA" dirty="0"/>
              <a:t>News from SNOLAB</a:t>
            </a:r>
            <a:endParaRPr lang="fr-CA" dirty="0"/>
          </a:p>
        </p:txBody>
      </p:sp>
      <p:sp>
        <p:nvSpPr>
          <p:cNvPr id="3" name="Espace réservé du contenu 2">
            <a:extLst>
              <a:ext uri="{FF2B5EF4-FFF2-40B4-BE49-F238E27FC236}">
                <a16:creationId xmlns:a16="http://schemas.microsoft.com/office/drawing/2014/main" id="{5E63C22E-73EF-736B-A071-68A23838E17F}"/>
              </a:ext>
            </a:extLst>
          </p:cNvPr>
          <p:cNvSpPr>
            <a:spLocks noGrp="1"/>
          </p:cNvSpPr>
          <p:nvPr>
            <p:ph sz="half" idx="1"/>
          </p:nvPr>
        </p:nvSpPr>
        <p:spPr>
          <a:xfrm>
            <a:off x="599585" y="1171851"/>
            <a:ext cx="3208936" cy="4478663"/>
          </a:xfrm>
        </p:spPr>
        <p:txBody>
          <a:bodyPr/>
          <a:lstStyle/>
          <a:p>
            <a:r>
              <a:rPr lang="en-CA" sz="2000" dirty="0"/>
              <a:t>Currently taking physics data</a:t>
            </a:r>
            <a:endParaRPr lang="fr-CA" sz="2000" dirty="0"/>
          </a:p>
          <a:p>
            <a:r>
              <a:rPr lang="en-CA" sz="2000" dirty="0"/>
              <a:t>Still countable electrons</a:t>
            </a:r>
          </a:p>
          <a:p>
            <a:r>
              <a:rPr lang="en-CA" sz="2000" dirty="0"/>
              <a:t>Improvements from LSM:</a:t>
            </a:r>
          </a:p>
          <a:p>
            <a:pPr>
              <a:buFont typeface="Calibri" panose="020F0502020204030204" pitchFamily="34" charset="0"/>
              <a:buChar char="◦"/>
            </a:pPr>
            <a:r>
              <a:rPr lang="en-CA" sz="2000" dirty="0"/>
              <a:t>Trigger on three channels (North, South, PD)</a:t>
            </a:r>
          </a:p>
          <a:p>
            <a:pPr>
              <a:buFont typeface="Calibri" panose="020F0502020204030204" pitchFamily="34" charset="0"/>
              <a:buChar char="◦"/>
            </a:pPr>
            <a:r>
              <a:rPr lang="en-CA" sz="2000" dirty="0"/>
              <a:t>Reduced noise</a:t>
            </a:r>
          </a:p>
          <a:p>
            <a:pPr>
              <a:buFont typeface="Calibri" panose="020F0502020204030204" pitchFamily="34" charset="0"/>
              <a:buChar char="◦"/>
            </a:pPr>
            <a:r>
              <a:rPr lang="en-CA" sz="2000" dirty="0"/>
              <a:t>No spurious pulses</a:t>
            </a:r>
          </a:p>
          <a:p>
            <a:pPr>
              <a:buFont typeface="Calibri" panose="020F0502020204030204" pitchFamily="34" charset="0"/>
              <a:buChar char="◦"/>
            </a:pPr>
            <a:r>
              <a:rPr lang="en-CA" sz="2000" dirty="0"/>
              <a:t>Neon+2%CH</a:t>
            </a:r>
            <a:r>
              <a:rPr lang="en-CA" sz="2000" baseline="-25000" dirty="0"/>
              <a:t>4</a:t>
            </a:r>
            <a:r>
              <a:rPr lang="en-CA" sz="2000" dirty="0"/>
              <a:t>, CH</a:t>
            </a:r>
            <a:r>
              <a:rPr lang="en-CA" sz="2000" baseline="-25000" dirty="0"/>
              <a:t>4</a:t>
            </a:r>
            <a:r>
              <a:rPr lang="en-CA" sz="2000" dirty="0"/>
              <a:t>, He+CH</a:t>
            </a:r>
            <a:r>
              <a:rPr lang="en-CA" sz="2000" baseline="-25000" dirty="0"/>
              <a:t>4</a:t>
            </a:r>
            <a:r>
              <a:rPr lang="en-CA" sz="2000" dirty="0"/>
              <a:t> etc.</a:t>
            </a:r>
          </a:p>
        </p:txBody>
      </p:sp>
      <p:pic>
        <p:nvPicPr>
          <p:cNvPr id="5" name="Image 4" descr="Une image contenant intérieur, jaune, usine, équipement&#10;&#10;Description générée automatiquement">
            <a:extLst>
              <a:ext uri="{FF2B5EF4-FFF2-40B4-BE49-F238E27FC236}">
                <a16:creationId xmlns:a16="http://schemas.microsoft.com/office/drawing/2014/main" id="{1203C58D-A2F4-9BED-5025-A31FD2F68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71514" y="1151787"/>
            <a:ext cx="5141403" cy="3856052"/>
          </a:xfrm>
          <a:prstGeom prst="rect">
            <a:avLst/>
          </a:prstGeom>
        </p:spPr>
      </p:pic>
      <p:pic>
        <p:nvPicPr>
          <p:cNvPr id="7" name="Image 6">
            <a:extLst>
              <a:ext uri="{FF2B5EF4-FFF2-40B4-BE49-F238E27FC236}">
                <a16:creationId xmlns:a16="http://schemas.microsoft.com/office/drawing/2014/main" id="{3BD79C01-0E3C-6B12-6597-9582D3806D9C}"/>
              </a:ext>
            </a:extLst>
          </p:cNvPr>
          <p:cNvPicPr>
            <a:picLocks noChangeAspect="1"/>
          </p:cNvPicPr>
          <p:nvPr/>
        </p:nvPicPr>
        <p:blipFill>
          <a:blip r:embed="rId3"/>
          <a:stretch>
            <a:fillRect/>
          </a:stretch>
        </p:blipFill>
        <p:spPr>
          <a:xfrm>
            <a:off x="3808521" y="652137"/>
            <a:ext cx="4162440" cy="2079370"/>
          </a:xfrm>
          <a:prstGeom prst="rect">
            <a:avLst/>
          </a:prstGeom>
        </p:spPr>
      </p:pic>
      <p:pic>
        <p:nvPicPr>
          <p:cNvPr id="9" name="Image 8">
            <a:extLst>
              <a:ext uri="{FF2B5EF4-FFF2-40B4-BE49-F238E27FC236}">
                <a16:creationId xmlns:a16="http://schemas.microsoft.com/office/drawing/2014/main" id="{304C288D-294A-1F34-12B0-5C9312EDE324}"/>
              </a:ext>
            </a:extLst>
          </p:cNvPr>
          <p:cNvPicPr>
            <a:picLocks noChangeAspect="1"/>
          </p:cNvPicPr>
          <p:nvPr/>
        </p:nvPicPr>
        <p:blipFill>
          <a:blip r:embed="rId4"/>
          <a:stretch>
            <a:fillRect/>
          </a:stretch>
        </p:blipFill>
        <p:spPr>
          <a:xfrm>
            <a:off x="3808521" y="2977660"/>
            <a:ext cx="4162440" cy="2079370"/>
          </a:xfrm>
          <a:prstGeom prst="rect">
            <a:avLst/>
          </a:prstGeom>
        </p:spPr>
      </p:pic>
      <p:sp>
        <p:nvSpPr>
          <p:cNvPr id="10" name="ZoneTexte 9">
            <a:extLst>
              <a:ext uri="{FF2B5EF4-FFF2-40B4-BE49-F238E27FC236}">
                <a16:creationId xmlns:a16="http://schemas.microsoft.com/office/drawing/2014/main" id="{ED915E6B-6708-9990-87D0-F052FAC83F57}"/>
              </a:ext>
            </a:extLst>
          </p:cNvPr>
          <p:cNvSpPr txBox="1"/>
          <p:nvPr/>
        </p:nvSpPr>
        <p:spPr>
          <a:xfrm>
            <a:off x="6820006" y="925699"/>
            <a:ext cx="957602" cy="369332"/>
          </a:xfrm>
          <a:prstGeom prst="rect">
            <a:avLst/>
          </a:prstGeom>
          <a:noFill/>
        </p:spPr>
        <p:txBody>
          <a:bodyPr wrap="square" rtlCol="0">
            <a:spAutoFit/>
          </a:bodyPr>
          <a:lstStyle/>
          <a:p>
            <a:pPr algn="ctr"/>
            <a:r>
              <a:rPr lang="fr-CA" baseline="30000" dirty="0"/>
              <a:t>37</a:t>
            </a:r>
            <a:r>
              <a:rPr lang="fr-CA" dirty="0"/>
              <a:t>Ar</a:t>
            </a:r>
          </a:p>
        </p:txBody>
      </p:sp>
      <p:sp>
        <p:nvSpPr>
          <p:cNvPr id="11" name="ZoneTexte 10">
            <a:extLst>
              <a:ext uri="{FF2B5EF4-FFF2-40B4-BE49-F238E27FC236}">
                <a16:creationId xmlns:a16="http://schemas.microsoft.com/office/drawing/2014/main" id="{778FD5E6-233D-0772-6CD2-864575FDF3C5}"/>
              </a:ext>
            </a:extLst>
          </p:cNvPr>
          <p:cNvSpPr txBox="1"/>
          <p:nvPr/>
        </p:nvSpPr>
        <p:spPr>
          <a:xfrm>
            <a:off x="6820006" y="3224971"/>
            <a:ext cx="957602" cy="369332"/>
          </a:xfrm>
          <a:prstGeom prst="rect">
            <a:avLst/>
          </a:prstGeom>
          <a:noFill/>
        </p:spPr>
        <p:txBody>
          <a:bodyPr wrap="square" rtlCol="0">
            <a:spAutoFit/>
          </a:bodyPr>
          <a:lstStyle/>
          <a:p>
            <a:pPr algn="ctr"/>
            <a:r>
              <a:rPr lang="fr-CA" dirty="0"/>
              <a:t>laser</a:t>
            </a:r>
          </a:p>
        </p:txBody>
      </p:sp>
    </p:spTree>
    <p:extLst>
      <p:ext uri="{BB962C8B-B14F-4D97-AF65-F5344CB8AC3E}">
        <p14:creationId xmlns:p14="http://schemas.microsoft.com/office/powerpoint/2010/main" val="1174315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E9BBA6-7B53-6DF9-A1E1-30C824898AB9}"/>
              </a:ext>
            </a:extLst>
          </p:cNvPr>
          <p:cNvSpPr>
            <a:spLocks noGrp="1"/>
          </p:cNvSpPr>
          <p:nvPr>
            <p:ph type="title"/>
          </p:nvPr>
        </p:nvSpPr>
        <p:spPr/>
        <p:txBody>
          <a:bodyPr/>
          <a:lstStyle/>
          <a:p>
            <a:r>
              <a:rPr lang="en-CA" dirty="0"/>
              <a:t>Future projects</a:t>
            </a:r>
            <a:endParaRPr lang="fr-CA" dirty="0"/>
          </a:p>
        </p:txBody>
      </p:sp>
      <p:sp>
        <p:nvSpPr>
          <p:cNvPr id="3" name="Espace réservé du contenu 2">
            <a:extLst>
              <a:ext uri="{FF2B5EF4-FFF2-40B4-BE49-F238E27FC236}">
                <a16:creationId xmlns:a16="http://schemas.microsoft.com/office/drawing/2014/main" id="{664450B0-3F79-E8B8-0133-641727705F7A}"/>
              </a:ext>
            </a:extLst>
          </p:cNvPr>
          <p:cNvSpPr>
            <a:spLocks noGrp="1"/>
          </p:cNvSpPr>
          <p:nvPr>
            <p:ph sz="half" idx="1"/>
          </p:nvPr>
        </p:nvSpPr>
        <p:spPr>
          <a:xfrm>
            <a:off x="599585" y="1171851"/>
            <a:ext cx="6973067" cy="4785065"/>
          </a:xfrm>
        </p:spPr>
        <p:txBody>
          <a:bodyPr/>
          <a:lstStyle/>
          <a:p>
            <a:r>
              <a:rPr lang="en-CA" sz="2000" dirty="0" err="1"/>
              <a:t>ECuME</a:t>
            </a:r>
            <a:r>
              <a:rPr lang="en-CA" sz="2000" dirty="0"/>
              <a:t> (&amp; </a:t>
            </a:r>
            <a:r>
              <a:rPr lang="en-CA" sz="2000" dirty="0" err="1"/>
              <a:t>miniECuME</a:t>
            </a:r>
            <a:r>
              <a:rPr lang="en-CA" sz="2000" dirty="0"/>
              <a:t>):</a:t>
            </a:r>
          </a:p>
          <a:p>
            <a:pPr lvl="1">
              <a:buFont typeface="Calibri" panose="020F0502020204030204" pitchFamily="34" charset="0"/>
              <a:buChar char="◦"/>
            </a:pPr>
            <a:r>
              <a:rPr lang="en-CA" sz="2000" dirty="0"/>
              <a:t>Fully underground electroformed copper sphere in SNOLAB.</a:t>
            </a:r>
            <a:br>
              <a:rPr lang="en-CA" sz="2000" dirty="0"/>
            </a:br>
            <a:r>
              <a:rPr lang="en-CA" sz="2000" dirty="0"/>
              <a:t>(tests ongoing at PNNL)</a:t>
            </a:r>
          </a:p>
          <a:p>
            <a:r>
              <a:rPr lang="en-CA" sz="2000" dirty="0" err="1"/>
              <a:t>DarkSPHERE</a:t>
            </a:r>
            <a:r>
              <a:rPr lang="en-CA" sz="2000" dirty="0"/>
              <a:t>:</a:t>
            </a:r>
          </a:p>
          <a:p>
            <a:pPr lvl="1">
              <a:buFont typeface="Calibri" panose="020F0502020204030204" pitchFamily="34" charset="0"/>
              <a:buChar char="◦"/>
            </a:pPr>
            <a:r>
              <a:rPr lang="en-CA" sz="2000" dirty="0"/>
              <a:t>Fully electroformed 3m of diameter sphere for </a:t>
            </a:r>
            <a:r>
              <a:rPr lang="en-CA" sz="2000" dirty="0" err="1"/>
              <a:t>Boulby</a:t>
            </a:r>
            <a:r>
              <a:rPr lang="en-CA" sz="2000" dirty="0"/>
              <a:t> (UK) in a water shield.</a:t>
            </a:r>
            <a:br>
              <a:rPr lang="en-CA" sz="2000" dirty="0"/>
            </a:br>
            <a:r>
              <a:rPr lang="en-CA" sz="2000" dirty="0"/>
              <a:t>(under consideration)</a:t>
            </a:r>
          </a:p>
          <a:p>
            <a:r>
              <a:rPr lang="en-CA" sz="2000" dirty="0"/>
              <a:t>G3:</a:t>
            </a:r>
          </a:p>
          <a:p>
            <a:pPr lvl="1">
              <a:buFont typeface="Calibri" panose="020F0502020204030204" pitchFamily="34" charset="0"/>
              <a:buChar char="◦"/>
            </a:pPr>
            <a:r>
              <a:rPr lang="en-CA" sz="2000" dirty="0"/>
              <a:t>Shield at Queen’s University intended for CE</a:t>
            </a:r>
            <a:r>
              <a:rPr lang="el-GR" sz="2000" dirty="0"/>
              <a:t>ν</a:t>
            </a:r>
            <a:r>
              <a:rPr lang="en-CA" sz="2000" dirty="0"/>
              <a:t>NS detection at nuclear reactors.</a:t>
            </a:r>
            <a:br>
              <a:rPr lang="en-CA" sz="2000" dirty="0"/>
            </a:br>
            <a:r>
              <a:rPr lang="en-CA" sz="2000" dirty="0"/>
              <a:t>(shield completed, starting testing)</a:t>
            </a:r>
          </a:p>
        </p:txBody>
      </p:sp>
      <p:pic>
        <p:nvPicPr>
          <p:cNvPr id="5" name="Image 4">
            <a:extLst>
              <a:ext uri="{FF2B5EF4-FFF2-40B4-BE49-F238E27FC236}">
                <a16:creationId xmlns:a16="http://schemas.microsoft.com/office/drawing/2014/main" id="{34D32A90-2F0D-B76E-480F-8B807E6B8CD1}"/>
              </a:ext>
            </a:extLst>
          </p:cNvPr>
          <p:cNvPicPr>
            <a:picLocks noChangeAspect="1"/>
          </p:cNvPicPr>
          <p:nvPr/>
        </p:nvPicPr>
        <p:blipFill>
          <a:blip r:embed="rId2"/>
          <a:stretch>
            <a:fillRect/>
          </a:stretch>
        </p:blipFill>
        <p:spPr>
          <a:xfrm>
            <a:off x="8757992" y="197370"/>
            <a:ext cx="3179191" cy="2899938"/>
          </a:xfrm>
          <a:prstGeom prst="rect">
            <a:avLst/>
          </a:prstGeom>
        </p:spPr>
      </p:pic>
      <p:pic>
        <p:nvPicPr>
          <p:cNvPr id="9" name="Image 8" descr="Une image contenant intérieur, bâtiment&#10;&#10;Description générée automatiquement">
            <a:extLst>
              <a:ext uri="{FF2B5EF4-FFF2-40B4-BE49-F238E27FC236}">
                <a16:creationId xmlns:a16="http://schemas.microsoft.com/office/drawing/2014/main" id="{95F54240-ADEE-F0E2-34AF-B08C237BF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484" y="3148110"/>
            <a:ext cx="3551961" cy="2663971"/>
          </a:xfrm>
          <a:prstGeom prst="rect">
            <a:avLst/>
          </a:prstGeom>
        </p:spPr>
      </p:pic>
      <p:sp>
        <p:nvSpPr>
          <p:cNvPr id="12" name="ZoneTexte 11">
            <a:extLst>
              <a:ext uri="{FF2B5EF4-FFF2-40B4-BE49-F238E27FC236}">
                <a16:creationId xmlns:a16="http://schemas.microsoft.com/office/drawing/2014/main" id="{44451446-CF27-2E57-C234-AB06876BEF0C}"/>
              </a:ext>
            </a:extLst>
          </p:cNvPr>
          <p:cNvSpPr txBox="1"/>
          <p:nvPr/>
        </p:nvSpPr>
        <p:spPr>
          <a:xfrm>
            <a:off x="8757992" y="2727976"/>
            <a:ext cx="2057400" cy="369332"/>
          </a:xfrm>
          <a:prstGeom prst="rect">
            <a:avLst/>
          </a:prstGeom>
          <a:noFill/>
        </p:spPr>
        <p:txBody>
          <a:bodyPr wrap="square">
            <a:spAutoFit/>
          </a:bodyPr>
          <a:lstStyle/>
          <a:p>
            <a:r>
              <a:rPr lang="fr-CA" dirty="0">
                <a:hlinkClick r:id="rId4"/>
              </a:rPr>
              <a:t>arXiv:2301.05183</a:t>
            </a:r>
            <a:r>
              <a:rPr lang="fr-CA" dirty="0"/>
              <a:t> </a:t>
            </a:r>
          </a:p>
        </p:txBody>
      </p:sp>
    </p:spTree>
    <p:extLst>
      <p:ext uri="{BB962C8B-B14F-4D97-AF65-F5344CB8AC3E}">
        <p14:creationId xmlns:p14="http://schemas.microsoft.com/office/powerpoint/2010/main" val="3931068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E619D9-F9DB-5A87-6550-521ED8A42EF9}"/>
              </a:ext>
            </a:extLst>
          </p:cNvPr>
          <p:cNvSpPr>
            <a:spLocks noGrp="1"/>
          </p:cNvSpPr>
          <p:nvPr>
            <p:ph type="title"/>
          </p:nvPr>
        </p:nvSpPr>
        <p:spPr/>
        <p:txBody>
          <a:bodyPr/>
          <a:lstStyle/>
          <a:p>
            <a:r>
              <a:rPr lang="en-CA" dirty="0"/>
              <a:t>Conclusion</a:t>
            </a:r>
            <a:endParaRPr lang="fr-CA" dirty="0"/>
          </a:p>
        </p:txBody>
      </p:sp>
      <p:sp>
        <p:nvSpPr>
          <p:cNvPr id="4" name="Espace réservé du contenu 3">
            <a:extLst>
              <a:ext uri="{FF2B5EF4-FFF2-40B4-BE49-F238E27FC236}">
                <a16:creationId xmlns:a16="http://schemas.microsoft.com/office/drawing/2014/main" id="{8CF6B297-F38B-6435-6B64-7B592CE54A53}"/>
              </a:ext>
            </a:extLst>
          </p:cNvPr>
          <p:cNvSpPr>
            <a:spLocks noGrp="1"/>
          </p:cNvSpPr>
          <p:nvPr>
            <p:ph sz="half" idx="1"/>
          </p:nvPr>
        </p:nvSpPr>
        <p:spPr>
          <a:xfrm>
            <a:off x="647455" y="1376038"/>
            <a:ext cx="10897090" cy="3754761"/>
          </a:xfrm>
        </p:spPr>
        <p:txBody>
          <a:bodyPr/>
          <a:lstStyle/>
          <a:p>
            <a:r>
              <a:rPr lang="en-CA" sz="2400" dirty="0"/>
              <a:t>NEWS-G and SPCs well suited for low mass dark matter search.</a:t>
            </a:r>
          </a:p>
          <a:p>
            <a:endParaRPr lang="en-CA" sz="2400" dirty="0"/>
          </a:p>
          <a:p>
            <a:r>
              <a:rPr lang="en-CA" sz="2400" dirty="0"/>
              <a:t>LSM data able to set new SD-p WIMP constraints with CH</a:t>
            </a:r>
            <a:r>
              <a:rPr lang="en-CA" sz="2400" baseline="-25000" dirty="0"/>
              <a:t>4</a:t>
            </a:r>
            <a:r>
              <a:rPr lang="en-CA" sz="2400" dirty="0"/>
              <a:t>.</a:t>
            </a:r>
          </a:p>
          <a:p>
            <a:endParaRPr lang="en-CA" sz="2400" dirty="0"/>
          </a:p>
          <a:p>
            <a:r>
              <a:rPr lang="en-CA" sz="2400" dirty="0"/>
              <a:t>Currently taking physics data at SNOLAB with many improvements.</a:t>
            </a:r>
          </a:p>
          <a:p>
            <a:endParaRPr lang="en-CA" sz="2400" dirty="0"/>
          </a:p>
          <a:p>
            <a:r>
              <a:rPr lang="en-CA" sz="2400" dirty="0"/>
              <a:t>Promising future projects in the works.</a:t>
            </a:r>
            <a:endParaRPr lang="fr-CA" sz="2400" dirty="0"/>
          </a:p>
        </p:txBody>
      </p:sp>
    </p:spTree>
    <p:extLst>
      <p:ext uri="{BB962C8B-B14F-4D97-AF65-F5344CB8AC3E}">
        <p14:creationId xmlns:p14="http://schemas.microsoft.com/office/powerpoint/2010/main" val="3868690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150DD2-66ED-498F-8C03-3ACEC76D611C}"/>
              </a:ext>
            </a:extLst>
          </p:cNvPr>
          <p:cNvSpPr>
            <a:spLocks noGrp="1"/>
          </p:cNvSpPr>
          <p:nvPr>
            <p:ph type="ctrTitle"/>
          </p:nvPr>
        </p:nvSpPr>
        <p:spPr>
          <a:xfrm>
            <a:off x="590924" y="838200"/>
            <a:ext cx="10905751" cy="813047"/>
          </a:xfrm>
        </p:spPr>
        <p:txBody>
          <a:bodyPr/>
          <a:lstStyle/>
          <a:p>
            <a:pPr algn="ctr"/>
            <a:r>
              <a:rPr lang="en-CA" dirty="0"/>
              <a:t>Thank you!</a:t>
            </a:r>
            <a:endParaRPr lang="fr-CA" dirty="0"/>
          </a:p>
        </p:txBody>
      </p:sp>
      <p:pic>
        <p:nvPicPr>
          <p:cNvPr id="7" name="Image 6" descr="Une image contenant herbe, ciel, personne, extérieur&#10;&#10;Description générée automatiquement">
            <a:extLst>
              <a:ext uri="{FF2B5EF4-FFF2-40B4-BE49-F238E27FC236}">
                <a16:creationId xmlns:a16="http://schemas.microsoft.com/office/drawing/2014/main" id="{23DC356A-8B2E-1A82-D876-B13916744D8E}"/>
              </a:ext>
            </a:extLst>
          </p:cNvPr>
          <p:cNvPicPr>
            <a:picLocks noChangeAspect="1"/>
          </p:cNvPicPr>
          <p:nvPr/>
        </p:nvPicPr>
        <p:blipFill rotWithShape="1">
          <a:blip r:embed="rId2">
            <a:extLst>
              <a:ext uri="{28A0092B-C50C-407E-A947-70E740481C1C}">
                <a14:useLocalDpi xmlns:a14="http://schemas.microsoft.com/office/drawing/2010/main" val="0"/>
              </a:ext>
            </a:extLst>
          </a:blip>
          <a:srcRect t="28909" b="11403"/>
          <a:stretch/>
        </p:blipFill>
        <p:spPr>
          <a:xfrm>
            <a:off x="1424845" y="1899680"/>
            <a:ext cx="9342310" cy="3755255"/>
          </a:xfrm>
          <a:prstGeom prst="rect">
            <a:avLst/>
          </a:prstGeom>
        </p:spPr>
      </p:pic>
      <p:pic>
        <p:nvPicPr>
          <p:cNvPr id="5" name="Image 4">
            <a:extLst>
              <a:ext uri="{FF2B5EF4-FFF2-40B4-BE49-F238E27FC236}">
                <a16:creationId xmlns:a16="http://schemas.microsoft.com/office/drawing/2014/main" id="{89CB0C71-446F-12CC-F237-AA104F6BC358}"/>
              </a:ext>
            </a:extLst>
          </p:cNvPr>
          <p:cNvPicPr>
            <a:picLocks noChangeAspect="1"/>
          </p:cNvPicPr>
          <p:nvPr/>
        </p:nvPicPr>
        <p:blipFill>
          <a:blip r:embed="rId3"/>
          <a:stretch>
            <a:fillRect/>
          </a:stretch>
        </p:blipFill>
        <p:spPr>
          <a:xfrm>
            <a:off x="4385207" y="3562379"/>
            <a:ext cx="2215054" cy="1901952"/>
          </a:xfrm>
          <a:prstGeom prst="rect">
            <a:avLst/>
          </a:prstGeom>
        </p:spPr>
      </p:pic>
    </p:spTree>
    <p:extLst>
      <p:ext uri="{BB962C8B-B14F-4D97-AF65-F5344CB8AC3E}">
        <p14:creationId xmlns:p14="http://schemas.microsoft.com/office/powerpoint/2010/main" val="3710671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D344571-1F1D-F1F2-CD40-2E13D109EB90}"/>
              </a:ext>
            </a:extLst>
          </p:cNvPr>
          <p:cNvSpPr>
            <a:spLocks noGrp="1"/>
          </p:cNvSpPr>
          <p:nvPr>
            <p:ph type="ctrTitle"/>
          </p:nvPr>
        </p:nvSpPr>
        <p:spPr/>
        <p:txBody>
          <a:bodyPr/>
          <a:lstStyle/>
          <a:p>
            <a:r>
              <a:rPr lang="fr-CA" dirty="0"/>
              <a:t>Extra slides</a:t>
            </a:r>
          </a:p>
        </p:txBody>
      </p:sp>
      <p:sp>
        <p:nvSpPr>
          <p:cNvPr id="5" name="Sous-titre 4">
            <a:extLst>
              <a:ext uri="{FF2B5EF4-FFF2-40B4-BE49-F238E27FC236}">
                <a16:creationId xmlns:a16="http://schemas.microsoft.com/office/drawing/2014/main" id="{0F314025-18E0-3838-F2EE-3AFBD0E6ACA3}"/>
              </a:ext>
            </a:extLst>
          </p:cNvPr>
          <p:cNvSpPr>
            <a:spLocks noGrp="1"/>
          </p:cNvSpPr>
          <p:nvPr>
            <p:ph type="subTitle" idx="1"/>
          </p:nvPr>
        </p:nvSpPr>
        <p:spPr/>
        <p:txBody>
          <a:bodyPr/>
          <a:lstStyle/>
          <a:p>
            <a:endParaRPr lang="fr-CA"/>
          </a:p>
        </p:txBody>
      </p:sp>
    </p:spTree>
    <p:extLst>
      <p:ext uri="{BB962C8B-B14F-4D97-AF65-F5344CB8AC3E}">
        <p14:creationId xmlns:p14="http://schemas.microsoft.com/office/powerpoint/2010/main" val="201148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9BF606-0EFC-6328-193F-D576E4371530}"/>
              </a:ext>
            </a:extLst>
          </p:cNvPr>
          <p:cNvSpPr>
            <a:spLocks noGrp="1"/>
          </p:cNvSpPr>
          <p:nvPr>
            <p:ph type="title"/>
          </p:nvPr>
        </p:nvSpPr>
        <p:spPr/>
        <p:txBody>
          <a:bodyPr/>
          <a:lstStyle/>
          <a:p>
            <a:r>
              <a:rPr lang="en-CA" dirty="0"/>
              <a:t>Making the sphere, electroforming, etching</a:t>
            </a:r>
            <a:endParaRPr lang="fr-CA" dirty="0"/>
          </a:p>
        </p:txBody>
      </p:sp>
      <p:sp>
        <p:nvSpPr>
          <p:cNvPr id="3" name="Espace réservé du contenu 2">
            <a:extLst>
              <a:ext uri="{FF2B5EF4-FFF2-40B4-BE49-F238E27FC236}">
                <a16:creationId xmlns:a16="http://schemas.microsoft.com/office/drawing/2014/main" id="{BBCCC63B-9E7C-59B4-C33F-3BFA9E998B96}"/>
              </a:ext>
            </a:extLst>
          </p:cNvPr>
          <p:cNvSpPr>
            <a:spLocks noGrp="1"/>
          </p:cNvSpPr>
          <p:nvPr>
            <p:ph sz="half" idx="1"/>
          </p:nvPr>
        </p:nvSpPr>
        <p:spPr/>
        <p:txBody>
          <a:bodyPr/>
          <a:lstStyle/>
          <a:p>
            <a:endParaRPr lang="fr-CA" dirty="0"/>
          </a:p>
        </p:txBody>
      </p:sp>
      <p:pic>
        <p:nvPicPr>
          <p:cNvPr id="7" name="Image 6">
            <a:extLst>
              <a:ext uri="{FF2B5EF4-FFF2-40B4-BE49-F238E27FC236}">
                <a16:creationId xmlns:a16="http://schemas.microsoft.com/office/drawing/2014/main" id="{77CE8A1C-07C9-A3B0-59CA-E624795A8BFA}"/>
              </a:ext>
            </a:extLst>
          </p:cNvPr>
          <p:cNvPicPr>
            <a:picLocks noChangeAspect="1"/>
          </p:cNvPicPr>
          <p:nvPr/>
        </p:nvPicPr>
        <p:blipFill rotWithShape="1">
          <a:blip r:embed="rId2">
            <a:extLst>
              <a:ext uri="{28A0092B-C50C-407E-A947-70E740481C1C}">
                <a14:useLocalDpi xmlns:a14="http://schemas.microsoft.com/office/drawing/2010/main" val="0"/>
              </a:ext>
            </a:extLst>
          </a:blip>
          <a:srcRect l="6412" r="18749" b="59551"/>
          <a:stretch/>
        </p:blipFill>
        <p:spPr>
          <a:xfrm>
            <a:off x="145004" y="2184399"/>
            <a:ext cx="3561745" cy="2645053"/>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D582426F-DE84-18F2-2275-1C5311D1F8D3}"/>
              </a:ext>
            </a:extLst>
          </p:cNvPr>
          <p:cNvPicPr>
            <a:picLocks noChangeAspect="1"/>
          </p:cNvPicPr>
          <p:nvPr/>
        </p:nvPicPr>
        <p:blipFill rotWithShape="1">
          <a:blip r:embed="rId3">
            <a:extLst>
              <a:ext uri="{28A0092B-C50C-407E-A947-70E740481C1C}">
                <a14:useLocalDpi xmlns:a14="http://schemas.microsoft.com/office/drawing/2010/main" val="0"/>
              </a:ext>
            </a:extLst>
          </a:blip>
          <a:srcRect r="51068" b="15011"/>
          <a:stretch/>
        </p:blipFill>
        <p:spPr>
          <a:xfrm>
            <a:off x="4039966" y="2184399"/>
            <a:ext cx="3561745" cy="2682479"/>
          </a:xfrm>
          <a:prstGeom prst="rect">
            <a:avLst/>
          </a:prstGeom>
        </p:spPr>
      </p:pic>
      <p:pic>
        <p:nvPicPr>
          <p:cNvPr id="10" name="Image 9">
            <a:extLst>
              <a:ext uri="{FF2B5EF4-FFF2-40B4-BE49-F238E27FC236}">
                <a16:creationId xmlns:a16="http://schemas.microsoft.com/office/drawing/2014/main" id="{1E82BB0D-52AF-A1EB-00E2-FD44C7B6EE1C}"/>
              </a:ext>
            </a:extLst>
          </p:cNvPr>
          <p:cNvPicPr>
            <a:picLocks noChangeAspect="1"/>
          </p:cNvPicPr>
          <p:nvPr/>
        </p:nvPicPr>
        <p:blipFill rotWithShape="1">
          <a:blip r:embed="rId2">
            <a:extLst>
              <a:ext uri="{28A0092B-C50C-407E-A947-70E740481C1C}">
                <a14:useLocalDpi xmlns:a14="http://schemas.microsoft.com/office/drawing/2010/main" val="0"/>
              </a:ext>
            </a:extLst>
          </a:blip>
          <a:srcRect t="53873" b="6164"/>
          <a:stretch/>
        </p:blipFill>
        <p:spPr>
          <a:xfrm>
            <a:off x="8056292" y="2611266"/>
            <a:ext cx="3262316" cy="1791318"/>
          </a:xfrm>
          <a:prstGeom prst="rect">
            <a:avLst/>
          </a:prstGeom>
        </p:spPr>
      </p:pic>
    </p:spTree>
    <p:extLst>
      <p:ext uri="{BB962C8B-B14F-4D97-AF65-F5344CB8AC3E}">
        <p14:creationId xmlns:p14="http://schemas.microsoft.com/office/powerpoint/2010/main" val="466452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7C775-A073-FD03-0B3A-D5B3060B5052}"/>
              </a:ext>
            </a:extLst>
          </p:cNvPr>
          <p:cNvSpPr>
            <a:spLocks noGrp="1"/>
          </p:cNvSpPr>
          <p:nvPr>
            <p:ph type="title"/>
          </p:nvPr>
        </p:nvSpPr>
        <p:spPr/>
        <p:txBody>
          <a:bodyPr/>
          <a:lstStyle/>
          <a:p>
            <a:r>
              <a:rPr lang="en-CA" dirty="0"/>
              <a:t>Quenching factor</a:t>
            </a:r>
            <a:endParaRPr lang="fr-CA" dirty="0"/>
          </a:p>
        </p:txBody>
      </p:sp>
      <p:sp>
        <p:nvSpPr>
          <p:cNvPr id="4" name="Espace réservé du contenu 3">
            <a:extLst>
              <a:ext uri="{FF2B5EF4-FFF2-40B4-BE49-F238E27FC236}">
                <a16:creationId xmlns:a16="http://schemas.microsoft.com/office/drawing/2014/main" id="{1ED65D22-4054-9BB5-7506-46A1E1816CE4}"/>
              </a:ext>
            </a:extLst>
          </p:cNvPr>
          <p:cNvSpPr>
            <a:spLocks noGrp="1"/>
          </p:cNvSpPr>
          <p:nvPr>
            <p:ph sz="half" idx="1"/>
          </p:nvPr>
        </p:nvSpPr>
        <p:spPr/>
        <p:txBody>
          <a:bodyPr/>
          <a:lstStyle/>
          <a:p>
            <a:endParaRPr lang="fr-CA"/>
          </a:p>
        </p:txBody>
      </p:sp>
      <p:pic>
        <p:nvPicPr>
          <p:cNvPr id="5" name="Image 4">
            <a:extLst>
              <a:ext uri="{FF2B5EF4-FFF2-40B4-BE49-F238E27FC236}">
                <a16:creationId xmlns:a16="http://schemas.microsoft.com/office/drawing/2014/main" id="{F2497CA9-557E-C296-3124-0912D14A4F3B}"/>
              </a:ext>
            </a:extLst>
          </p:cNvPr>
          <p:cNvPicPr>
            <a:picLocks noChangeAspect="1"/>
          </p:cNvPicPr>
          <p:nvPr/>
        </p:nvPicPr>
        <p:blipFill rotWithShape="1">
          <a:blip r:embed="rId2"/>
          <a:srcRect r="37990" b="48673"/>
          <a:stretch/>
        </p:blipFill>
        <p:spPr>
          <a:xfrm>
            <a:off x="78698" y="1976389"/>
            <a:ext cx="5105562" cy="1892932"/>
          </a:xfrm>
          <a:prstGeom prst="rect">
            <a:avLst/>
          </a:prstGeom>
        </p:spPr>
      </p:pic>
      <p:pic>
        <p:nvPicPr>
          <p:cNvPr id="9" name="Image 8">
            <a:extLst>
              <a:ext uri="{FF2B5EF4-FFF2-40B4-BE49-F238E27FC236}">
                <a16:creationId xmlns:a16="http://schemas.microsoft.com/office/drawing/2014/main" id="{D1607F2E-9732-3D60-2443-CBF1F8DC0AFE}"/>
              </a:ext>
            </a:extLst>
          </p:cNvPr>
          <p:cNvPicPr>
            <a:picLocks noChangeAspect="1"/>
          </p:cNvPicPr>
          <p:nvPr/>
        </p:nvPicPr>
        <p:blipFill>
          <a:blip r:embed="rId3"/>
          <a:stretch>
            <a:fillRect/>
          </a:stretch>
        </p:blipFill>
        <p:spPr>
          <a:xfrm>
            <a:off x="5266054" y="710214"/>
            <a:ext cx="6847248" cy="4731304"/>
          </a:xfrm>
          <a:prstGeom prst="rect">
            <a:avLst/>
          </a:prstGeom>
        </p:spPr>
      </p:pic>
    </p:spTree>
    <p:extLst>
      <p:ext uri="{BB962C8B-B14F-4D97-AF65-F5344CB8AC3E}">
        <p14:creationId xmlns:p14="http://schemas.microsoft.com/office/powerpoint/2010/main" val="189733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76DAF4-BED5-343A-3F46-92111E571A1B}"/>
              </a:ext>
            </a:extLst>
          </p:cNvPr>
          <p:cNvPicPr>
            <a:picLocks noChangeAspect="1"/>
          </p:cNvPicPr>
          <p:nvPr/>
        </p:nvPicPr>
        <p:blipFill>
          <a:blip r:embed="rId2"/>
          <a:stretch>
            <a:fillRect/>
          </a:stretch>
        </p:blipFill>
        <p:spPr>
          <a:xfrm>
            <a:off x="4536489" y="783593"/>
            <a:ext cx="7611339" cy="5016877"/>
          </a:xfrm>
          <a:prstGeom prst="rect">
            <a:avLst/>
          </a:prstGeom>
        </p:spPr>
      </p:pic>
      <p:sp>
        <p:nvSpPr>
          <p:cNvPr id="2" name="Titre 1">
            <a:extLst>
              <a:ext uri="{FF2B5EF4-FFF2-40B4-BE49-F238E27FC236}">
                <a16:creationId xmlns:a16="http://schemas.microsoft.com/office/drawing/2014/main" id="{705621DE-D69B-F4AD-61A5-65313DDDC561}"/>
              </a:ext>
            </a:extLst>
          </p:cNvPr>
          <p:cNvSpPr>
            <a:spLocks noGrp="1"/>
          </p:cNvSpPr>
          <p:nvPr>
            <p:ph type="title"/>
          </p:nvPr>
        </p:nvSpPr>
        <p:spPr/>
        <p:txBody>
          <a:bodyPr/>
          <a:lstStyle/>
          <a:p>
            <a:r>
              <a:rPr lang="en-CA" dirty="0"/>
              <a:t>Low mass WIMP search motivation</a:t>
            </a:r>
            <a:endParaRPr lang="fr-CA" dirty="0"/>
          </a:p>
        </p:txBody>
      </p:sp>
      <p:sp>
        <p:nvSpPr>
          <p:cNvPr id="3" name="Espace réservé du contenu 2">
            <a:extLst>
              <a:ext uri="{FF2B5EF4-FFF2-40B4-BE49-F238E27FC236}">
                <a16:creationId xmlns:a16="http://schemas.microsoft.com/office/drawing/2014/main" id="{50730525-AC13-0A5E-AACB-7B5A2D1DDE86}"/>
              </a:ext>
            </a:extLst>
          </p:cNvPr>
          <p:cNvSpPr>
            <a:spLocks noGrp="1"/>
          </p:cNvSpPr>
          <p:nvPr>
            <p:ph sz="half" idx="1"/>
          </p:nvPr>
        </p:nvSpPr>
        <p:spPr>
          <a:xfrm>
            <a:off x="928059" y="1349406"/>
            <a:ext cx="3315467" cy="3834660"/>
          </a:xfrm>
        </p:spPr>
        <p:txBody>
          <a:bodyPr/>
          <a:lstStyle/>
          <a:p>
            <a:pPr marL="0" indent="0">
              <a:lnSpc>
                <a:spcPct val="150000"/>
              </a:lnSpc>
              <a:buNone/>
            </a:pPr>
            <a:r>
              <a:rPr lang="en-CA" sz="2000" dirty="0"/>
              <a:t>Given the absence of canonical WIMPs, there is motivation to look at the parameter space left at lower masses (~0.1-1 GeV) for WIMP-like dark matter candidates.</a:t>
            </a:r>
            <a:endParaRPr lang="fr-CA" sz="2000" dirty="0"/>
          </a:p>
        </p:txBody>
      </p:sp>
      <p:sp>
        <p:nvSpPr>
          <p:cNvPr id="6" name="Ellipse 5">
            <a:extLst>
              <a:ext uri="{FF2B5EF4-FFF2-40B4-BE49-F238E27FC236}">
                <a16:creationId xmlns:a16="http://schemas.microsoft.com/office/drawing/2014/main" id="{D9A3D8E9-00DD-0BE9-593E-8FEF1F900D1E}"/>
              </a:ext>
            </a:extLst>
          </p:cNvPr>
          <p:cNvSpPr/>
          <p:nvPr/>
        </p:nvSpPr>
        <p:spPr>
          <a:xfrm>
            <a:off x="5457147" y="2163358"/>
            <a:ext cx="1866931" cy="1405465"/>
          </a:xfrm>
          <a:prstGeom prst="ellipse">
            <a:avLst/>
          </a:prstGeom>
          <a:solidFill>
            <a:srgbClr val="FF0000">
              <a:alpha val="1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A7C5416A-4989-5876-F1F0-3DEBA4F10C7D}"/>
              </a:ext>
            </a:extLst>
          </p:cNvPr>
          <p:cNvSpPr txBox="1"/>
          <p:nvPr/>
        </p:nvSpPr>
        <p:spPr>
          <a:xfrm>
            <a:off x="4776187" y="5705075"/>
            <a:ext cx="2885242" cy="369332"/>
          </a:xfrm>
          <a:prstGeom prst="rect">
            <a:avLst/>
          </a:prstGeom>
          <a:noFill/>
        </p:spPr>
        <p:txBody>
          <a:bodyPr wrap="square" rtlCol="0">
            <a:spAutoFit/>
          </a:bodyPr>
          <a:lstStyle/>
          <a:p>
            <a:r>
              <a:rPr lang="fr-CA" dirty="0">
                <a:hlinkClick r:id="rId3"/>
              </a:rPr>
              <a:t>arXiv:2104.07634</a:t>
            </a:r>
            <a:r>
              <a:rPr lang="fr-CA" dirty="0"/>
              <a:t> [hep-ex]</a:t>
            </a:r>
          </a:p>
        </p:txBody>
      </p:sp>
    </p:spTree>
    <p:extLst>
      <p:ext uri="{BB962C8B-B14F-4D97-AF65-F5344CB8AC3E}">
        <p14:creationId xmlns:p14="http://schemas.microsoft.com/office/powerpoint/2010/main" val="28857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39ABE9-0EBC-C7D1-12B1-1D4311D27CB6}"/>
              </a:ext>
            </a:extLst>
          </p:cNvPr>
          <p:cNvSpPr>
            <a:spLocks noGrp="1"/>
          </p:cNvSpPr>
          <p:nvPr>
            <p:ph type="title"/>
          </p:nvPr>
        </p:nvSpPr>
        <p:spPr/>
        <p:txBody>
          <a:bodyPr/>
          <a:lstStyle/>
          <a:p>
            <a:r>
              <a:rPr lang="en-CA" dirty="0"/>
              <a:t>Gas mixture and calibration (laser and </a:t>
            </a:r>
            <a:r>
              <a:rPr lang="en-CA" baseline="30000" dirty="0"/>
              <a:t>37</a:t>
            </a:r>
            <a:r>
              <a:rPr lang="en-CA" dirty="0"/>
              <a:t>Ar)</a:t>
            </a:r>
            <a:endParaRPr lang="fr-CA" dirty="0"/>
          </a:p>
        </p:txBody>
      </p:sp>
      <p:sp>
        <p:nvSpPr>
          <p:cNvPr id="6" name="Espace réservé du contenu 5">
            <a:extLst>
              <a:ext uri="{FF2B5EF4-FFF2-40B4-BE49-F238E27FC236}">
                <a16:creationId xmlns:a16="http://schemas.microsoft.com/office/drawing/2014/main" id="{41812AF2-859E-8976-FED7-A6D03485679B}"/>
              </a:ext>
            </a:extLst>
          </p:cNvPr>
          <p:cNvSpPr>
            <a:spLocks noGrp="1"/>
          </p:cNvSpPr>
          <p:nvPr>
            <p:ph sz="half" idx="1"/>
          </p:nvPr>
        </p:nvSpPr>
        <p:spPr/>
        <p:txBody>
          <a:bodyPr/>
          <a:lstStyle/>
          <a:p>
            <a:endParaRPr lang="fr-CA"/>
          </a:p>
        </p:txBody>
      </p:sp>
      <p:pic>
        <p:nvPicPr>
          <p:cNvPr id="8" name="Image 7">
            <a:extLst>
              <a:ext uri="{FF2B5EF4-FFF2-40B4-BE49-F238E27FC236}">
                <a16:creationId xmlns:a16="http://schemas.microsoft.com/office/drawing/2014/main" id="{E2480C05-74E9-4A2A-1840-CAE6D4395AE1}"/>
              </a:ext>
            </a:extLst>
          </p:cNvPr>
          <p:cNvPicPr>
            <a:picLocks noChangeAspect="1"/>
          </p:cNvPicPr>
          <p:nvPr/>
        </p:nvPicPr>
        <p:blipFill>
          <a:blip r:embed="rId2"/>
          <a:stretch>
            <a:fillRect/>
          </a:stretch>
        </p:blipFill>
        <p:spPr>
          <a:xfrm>
            <a:off x="599585" y="1171851"/>
            <a:ext cx="4920405" cy="3958947"/>
          </a:xfrm>
          <a:prstGeom prst="rect">
            <a:avLst/>
          </a:prstGeom>
        </p:spPr>
      </p:pic>
      <p:pic>
        <p:nvPicPr>
          <p:cNvPr id="12" name="Image 11">
            <a:extLst>
              <a:ext uri="{FF2B5EF4-FFF2-40B4-BE49-F238E27FC236}">
                <a16:creationId xmlns:a16="http://schemas.microsoft.com/office/drawing/2014/main" id="{8839F084-3B57-F8E3-2759-B8C2892EE8C3}"/>
              </a:ext>
            </a:extLst>
          </p:cNvPr>
          <p:cNvPicPr>
            <a:picLocks noChangeAspect="1"/>
          </p:cNvPicPr>
          <p:nvPr/>
        </p:nvPicPr>
        <p:blipFill>
          <a:blip r:embed="rId3"/>
          <a:stretch>
            <a:fillRect/>
          </a:stretch>
        </p:blipFill>
        <p:spPr>
          <a:xfrm>
            <a:off x="5711023" y="1171851"/>
            <a:ext cx="5914623" cy="3958946"/>
          </a:xfrm>
          <a:prstGeom prst="rect">
            <a:avLst/>
          </a:prstGeom>
        </p:spPr>
      </p:pic>
      <p:sp>
        <p:nvSpPr>
          <p:cNvPr id="10" name="ZoneTexte 9">
            <a:extLst>
              <a:ext uri="{FF2B5EF4-FFF2-40B4-BE49-F238E27FC236}">
                <a16:creationId xmlns:a16="http://schemas.microsoft.com/office/drawing/2014/main" id="{02166159-1F91-4B34-F9D2-E0B96A22AE8E}"/>
              </a:ext>
            </a:extLst>
          </p:cNvPr>
          <p:cNvSpPr txBox="1"/>
          <p:nvPr/>
        </p:nvSpPr>
        <p:spPr>
          <a:xfrm>
            <a:off x="246573" y="5790945"/>
            <a:ext cx="6094520" cy="338554"/>
          </a:xfrm>
          <a:prstGeom prst="rect">
            <a:avLst/>
          </a:prstGeom>
          <a:noFill/>
        </p:spPr>
        <p:txBody>
          <a:bodyPr wrap="square">
            <a:spAutoFit/>
          </a:bodyPr>
          <a:lstStyle/>
          <a:p>
            <a:r>
              <a:rPr lang="fr-CA" sz="1600" dirty="0">
                <a:effectLst/>
                <a:latin typeface="Arial" panose="020B0604020202020204" pitchFamily="34" charset="0"/>
                <a:hlinkClick r:id="rId4"/>
              </a:rPr>
              <a:t>doi:10.1088/1742-6596/2156/1/012059</a:t>
            </a:r>
            <a:endParaRPr lang="fr-CA" sz="1600" dirty="0"/>
          </a:p>
        </p:txBody>
      </p:sp>
    </p:spTree>
    <p:extLst>
      <p:ext uri="{BB962C8B-B14F-4D97-AF65-F5344CB8AC3E}">
        <p14:creationId xmlns:p14="http://schemas.microsoft.com/office/powerpoint/2010/main" val="257824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CCC0F1-459B-90FC-6C8F-AB5345A440A8}"/>
              </a:ext>
            </a:extLst>
          </p:cNvPr>
          <p:cNvSpPr>
            <a:spLocks noGrp="1"/>
          </p:cNvSpPr>
          <p:nvPr>
            <p:ph type="title"/>
          </p:nvPr>
        </p:nvSpPr>
        <p:spPr/>
        <p:txBody>
          <a:bodyPr/>
          <a:lstStyle/>
          <a:p>
            <a:r>
              <a:rPr lang="en-CA" dirty="0"/>
              <a:t>Alpha background</a:t>
            </a:r>
            <a:endParaRPr lang="fr-CA" dirty="0"/>
          </a:p>
        </p:txBody>
      </p:sp>
      <p:pic>
        <p:nvPicPr>
          <p:cNvPr id="3" name="Image 2">
            <a:extLst>
              <a:ext uri="{FF2B5EF4-FFF2-40B4-BE49-F238E27FC236}">
                <a16:creationId xmlns:a16="http://schemas.microsoft.com/office/drawing/2014/main" id="{BC45BF8B-AEAD-45CA-679E-05938E4E9F0E}"/>
              </a:ext>
            </a:extLst>
          </p:cNvPr>
          <p:cNvPicPr>
            <a:picLocks noChangeAspect="1"/>
          </p:cNvPicPr>
          <p:nvPr/>
        </p:nvPicPr>
        <p:blipFill rotWithShape="1">
          <a:blip r:embed="rId2"/>
          <a:srcRect r="50693"/>
          <a:stretch/>
        </p:blipFill>
        <p:spPr>
          <a:xfrm>
            <a:off x="6695982" y="349287"/>
            <a:ext cx="4587070" cy="2776382"/>
          </a:xfrm>
          <a:prstGeom prst="rect">
            <a:avLst/>
          </a:prstGeom>
        </p:spPr>
      </p:pic>
      <p:grpSp>
        <p:nvGrpSpPr>
          <p:cNvPr id="14" name="Groupe 13">
            <a:extLst>
              <a:ext uri="{FF2B5EF4-FFF2-40B4-BE49-F238E27FC236}">
                <a16:creationId xmlns:a16="http://schemas.microsoft.com/office/drawing/2014/main" id="{3BA52CB0-74EB-185E-D325-B7A860FF11E6}"/>
              </a:ext>
            </a:extLst>
          </p:cNvPr>
          <p:cNvGrpSpPr/>
          <p:nvPr/>
        </p:nvGrpSpPr>
        <p:grpSpPr>
          <a:xfrm>
            <a:off x="55078" y="3627557"/>
            <a:ext cx="4933285" cy="2467979"/>
            <a:chOff x="5695209" y="317770"/>
            <a:chExt cx="6191140" cy="3097247"/>
          </a:xfrm>
        </p:grpSpPr>
        <p:pic>
          <p:nvPicPr>
            <p:cNvPr id="4" name="Image 3">
              <a:extLst>
                <a:ext uri="{FF2B5EF4-FFF2-40B4-BE49-F238E27FC236}">
                  <a16:creationId xmlns:a16="http://schemas.microsoft.com/office/drawing/2014/main" id="{0C80E930-BE56-0544-6C71-D99BE1540C44}"/>
                </a:ext>
              </a:extLst>
            </p:cNvPr>
            <p:cNvPicPr>
              <a:picLocks noChangeAspect="1"/>
            </p:cNvPicPr>
            <p:nvPr/>
          </p:nvPicPr>
          <p:blipFill>
            <a:blip r:embed="rId3"/>
            <a:stretch>
              <a:fillRect/>
            </a:stretch>
          </p:blipFill>
          <p:spPr>
            <a:xfrm>
              <a:off x="5695209" y="317770"/>
              <a:ext cx="3098651" cy="1550838"/>
            </a:xfrm>
            <a:prstGeom prst="rect">
              <a:avLst/>
            </a:prstGeom>
          </p:spPr>
        </p:pic>
        <p:pic>
          <p:nvPicPr>
            <p:cNvPr id="6" name="Image 5">
              <a:extLst>
                <a:ext uri="{FF2B5EF4-FFF2-40B4-BE49-F238E27FC236}">
                  <a16:creationId xmlns:a16="http://schemas.microsoft.com/office/drawing/2014/main" id="{D51E9AE9-643A-A6BB-4111-D15D9554658D}"/>
                </a:ext>
              </a:extLst>
            </p:cNvPr>
            <p:cNvPicPr>
              <a:picLocks noChangeAspect="1"/>
            </p:cNvPicPr>
            <p:nvPr/>
          </p:nvPicPr>
          <p:blipFill>
            <a:blip r:embed="rId4"/>
            <a:stretch>
              <a:fillRect/>
            </a:stretch>
          </p:blipFill>
          <p:spPr>
            <a:xfrm>
              <a:off x="5695209" y="1859757"/>
              <a:ext cx="3095576" cy="1546412"/>
            </a:xfrm>
            <a:prstGeom prst="rect">
              <a:avLst/>
            </a:prstGeom>
          </p:spPr>
        </p:pic>
        <p:pic>
          <p:nvPicPr>
            <p:cNvPr id="7" name="Image 6">
              <a:extLst>
                <a:ext uri="{FF2B5EF4-FFF2-40B4-BE49-F238E27FC236}">
                  <a16:creationId xmlns:a16="http://schemas.microsoft.com/office/drawing/2014/main" id="{E8DD9C79-8889-1500-07A3-29E0EB8D3B2E}"/>
                </a:ext>
              </a:extLst>
            </p:cNvPr>
            <p:cNvPicPr>
              <a:picLocks noChangeAspect="1"/>
            </p:cNvPicPr>
            <p:nvPr/>
          </p:nvPicPr>
          <p:blipFill>
            <a:blip r:embed="rId5"/>
            <a:stretch>
              <a:fillRect/>
            </a:stretch>
          </p:blipFill>
          <p:spPr>
            <a:xfrm>
              <a:off x="8790773" y="1868607"/>
              <a:ext cx="3095570" cy="1546410"/>
            </a:xfrm>
            <a:prstGeom prst="rect">
              <a:avLst/>
            </a:prstGeom>
          </p:spPr>
        </p:pic>
        <p:pic>
          <p:nvPicPr>
            <p:cNvPr id="8" name="Image 7">
              <a:extLst>
                <a:ext uri="{FF2B5EF4-FFF2-40B4-BE49-F238E27FC236}">
                  <a16:creationId xmlns:a16="http://schemas.microsoft.com/office/drawing/2014/main" id="{7D5ACB9D-B3DD-4AEF-6350-BDE8A3AB569E}"/>
                </a:ext>
              </a:extLst>
            </p:cNvPr>
            <p:cNvPicPr>
              <a:picLocks noChangeAspect="1"/>
            </p:cNvPicPr>
            <p:nvPr/>
          </p:nvPicPr>
          <p:blipFill>
            <a:blip r:embed="rId6"/>
            <a:stretch>
              <a:fillRect/>
            </a:stretch>
          </p:blipFill>
          <p:spPr>
            <a:xfrm>
              <a:off x="8790773" y="317770"/>
              <a:ext cx="3095576" cy="1546412"/>
            </a:xfrm>
            <a:prstGeom prst="rect">
              <a:avLst/>
            </a:prstGeom>
          </p:spPr>
        </p:pic>
      </p:grpSp>
      <p:pic>
        <p:nvPicPr>
          <p:cNvPr id="10" name="Picture 67">
            <a:extLst>
              <a:ext uri="{FF2B5EF4-FFF2-40B4-BE49-F238E27FC236}">
                <a16:creationId xmlns:a16="http://schemas.microsoft.com/office/drawing/2014/main" id="{95FB8934-BD5F-593A-CE07-D66EEE8598A4}"/>
              </a:ext>
            </a:extLst>
          </p:cNvPr>
          <p:cNvPicPr>
            <a:picLocks noChangeAspect="1"/>
          </p:cNvPicPr>
          <p:nvPr/>
        </p:nvPicPr>
        <p:blipFill rotWithShape="1">
          <a:blip r:embed="rId7"/>
          <a:srcRect b="6056"/>
          <a:stretch/>
        </p:blipFill>
        <p:spPr>
          <a:xfrm>
            <a:off x="196216" y="783135"/>
            <a:ext cx="2436579" cy="2447309"/>
          </a:xfrm>
          <a:prstGeom prst="rect">
            <a:avLst/>
          </a:prstGeom>
        </p:spPr>
      </p:pic>
      <p:pic>
        <p:nvPicPr>
          <p:cNvPr id="11" name="Image 10">
            <a:extLst>
              <a:ext uri="{FF2B5EF4-FFF2-40B4-BE49-F238E27FC236}">
                <a16:creationId xmlns:a16="http://schemas.microsoft.com/office/drawing/2014/main" id="{25BF9232-E96B-4EAF-D43F-A7440E662E6A}"/>
              </a:ext>
            </a:extLst>
          </p:cNvPr>
          <p:cNvPicPr>
            <a:picLocks noChangeAspect="1"/>
          </p:cNvPicPr>
          <p:nvPr/>
        </p:nvPicPr>
        <p:blipFill>
          <a:blip r:embed="rId8"/>
          <a:stretch>
            <a:fillRect/>
          </a:stretch>
        </p:blipFill>
        <p:spPr>
          <a:xfrm>
            <a:off x="8222528" y="3216399"/>
            <a:ext cx="3914394" cy="2512348"/>
          </a:xfrm>
          <a:prstGeom prst="rect">
            <a:avLst/>
          </a:prstGeom>
        </p:spPr>
      </p:pic>
      <p:sp>
        <p:nvSpPr>
          <p:cNvPr id="12" name="ZoneTexte 11">
            <a:extLst>
              <a:ext uri="{FF2B5EF4-FFF2-40B4-BE49-F238E27FC236}">
                <a16:creationId xmlns:a16="http://schemas.microsoft.com/office/drawing/2014/main" id="{60F3117C-104D-5BF6-CF02-FAF449EBC890}"/>
              </a:ext>
            </a:extLst>
          </p:cNvPr>
          <p:cNvSpPr txBox="1"/>
          <p:nvPr/>
        </p:nvSpPr>
        <p:spPr>
          <a:xfrm>
            <a:off x="8651876" y="981654"/>
            <a:ext cx="1113581" cy="584775"/>
          </a:xfrm>
          <a:prstGeom prst="rect">
            <a:avLst/>
          </a:prstGeom>
          <a:noFill/>
        </p:spPr>
        <p:txBody>
          <a:bodyPr wrap="square" rtlCol="0">
            <a:spAutoFit/>
          </a:bodyPr>
          <a:lstStyle/>
          <a:p>
            <a:pPr algn="r"/>
            <a:r>
              <a:rPr lang="en-CA" sz="1600" dirty="0">
                <a:solidFill>
                  <a:schemeClr val="accent1">
                    <a:lumMod val="75000"/>
                    <a:lumOff val="25000"/>
                  </a:schemeClr>
                </a:solidFill>
              </a:rPr>
              <a:t>Electron drift time</a:t>
            </a:r>
            <a:endParaRPr lang="fr-CA" sz="1600" dirty="0">
              <a:solidFill>
                <a:schemeClr val="accent1">
                  <a:lumMod val="75000"/>
                  <a:lumOff val="25000"/>
                </a:schemeClr>
              </a:solidFill>
            </a:endParaRPr>
          </a:p>
        </p:txBody>
      </p:sp>
      <p:sp>
        <p:nvSpPr>
          <p:cNvPr id="15" name="ZoneTexte 14">
            <a:extLst>
              <a:ext uri="{FF2B5EF4-FFF2-40B4-BE49-F238E27FC236}">
                <a16:creationId xmlns:a16="http://schemas.microsoft.com/office/drawing/2014/main" id="{D53699E9-E159-B2E3-3320-20B966E458F5}"/>
              </a:ext>
            </a:extLst>
          </p:cNvPr>
          <p:cNvSpPr txBox="1"/>
          <p:nvPr/>
        </p:nvSpPr>
        <p:spPr>
          <a:xfrm>
            <a:off x="9842598" y="1838689"/>
            <a:ext cx="1113581" cy="584775"/>
          </a:xfrm>
          <a:prstGeom prst="rect">
            <a:avLst/>
          </a:prstGeom>
          <a:noFill/>
        </p:spPr>
        <p:txBody>
          <a:bodyPr wrap="square" rtlCol="0">
            <a:spAutoFit/>
          </a:bodyPr>
          <a:lstStyle/>
          <a:p>
            <a:pPr algn="r"/>
            <a:r>
              <a:rPr lang="en-CA" sz="1600" dirty="0">
                <a:solidFill>
                  <a:srgbClr val="C00000"/>
                </a:solidFill>
              </a:rPr>
              <a:t>Total rate of events</a:t>
            </a:r>
            <a:endParaRPr lang="fr-CA" sz="1600" dirty="0">
              <a:solidFill>
                <a:srgbClr val="C00000"/>
              </a:solidFill>
            </a:endParaRPr>
          </a:p>
        </p:txBody>
      </p:sp>
      <p:sp>
        <p:nvSpPr>
          <p:cNvPr id="17" name="ZoneTexte 16">
            <a:extLst>
              <a:ext uri="{FF2B5EF4-FFF2-40B4-BE49-F238E27FC236}">
                <a16:creationId xmlns:a16="http://schemas.microsoft.com/office/drawing/2014/main" id="{ED9C0394-5FBA-0074-FEC9-DBAFE5FB7B2F}"/>
              </a:ext>
            </a:extLst>
          </p:cNvPr>
          <p:cNvSpPr txBox="1"/>
          <p:nvPr/>
        </p:nvSpPr>
        <p:spPr>
          <a:xfrm>
            <a:off x="2814221" y="764777"/>
            <a:ext cx="3666478" cy="2585323"/>
          </a:xfrm>
          <a:prstGeom prst="rect">
            <a:avLst/>
          </a:prstGeom>
          <a:noFill/>
        </p:spPr>
        <p:txBody>
          <a:bodyPr wrap="square" rtlCol="0">
            <a:spAutoFit/>
          </a:bodyPr>
          <a:lstStyle/>
          <a:p>
            <a:r>
              <a:rPr lang="en-CA" dirty="0"/>
              <a:t>There is </a:t>
            </a:r>
            <a:r>
              <a:rPr lang="en-CA" baseline="30000" dirty="0"/>
              <a:t>210</a:t>
            </a:r>
            <a:r>
              <a:rPr lang="en-CA" dirty="0"/>
              <a:t>Po contamination in the copper surface, which causes alphas that ionize a lot of gas. All the ions create a space charge that disturbs the electric field, and changes the electron drift time. For some still unknown reason, a high rate of low energy events keep happening for around 5s after each alpha.</a:t>
            </a:r>
            <a:endParaRPr lang="fr-CA" dirty="0"/>
          </a:p>
        </p:txBody>
      </p:sp>
      <p:sp>
        <p:nvSpPr>
          <p:cNvPr id="18" name="ZoneTexte 17">
            <a:extLst>
              <a:ext uri="{FF2B5EF4-FFF2-40B4-BE49-F238E27FC236}">
                <a16:creationId xmlns:a16="http://schemas.microsoft.com/office/drawing/2014/main" id="{62427263-AD08-0E54-8A2F-904D47BA3910}"/>
              </a:ext>
            </a:extLst>
          </p:cNvPr>
          <p:cNvSpPr txBox="1"/>
          <p:nvPr/>
        </p:nvSpPr>
        <p:spPr>
          <a:xfrm>
            <a:off x="5052831" y="3453607"/>
            <a:ext cx="3105221" cy="2862322"/>
          </a:xfrm>
          <a:prstGeom prst="rect">
            <a:avLst/>
          </a:prstGeom>
          <a:noFill/>
        </p:spPr>
        <p:txBody>
          <a:bodyPr wrap="square" rtlCol="0">
            <a:spAutoFit/>
          </a:bodyPr>
          <a:lstStyle/>
          <a:p>
            <a:r>
              <a:rPr lang="en-CA" dirty="0"/>
              <a:t>The saturated alpha signals can be broken up and difficult to detect, but using the drift time, rate of events and decreasing baselines, we can identify alphas and remove most of the low-energy background due to them with a 5s cut after each alpha, keeping 85-90% of the total time.</a:t>
            </a:r>
            <a:endParaRPr lang="fr-CA" dirty="0"/>
          </a:p>
        </p:txBody>
      </p:sp>
      <p:sp>
        <p:nvSpPr>
          <p:cNvPr id="19" name="ZoneTexte 18">
            <a:extLst>
              <a:ext uri="{FF2B5EF4-FFF2-40B4-BE49-F238E27FC236}">
                <a16:creationId xmlns:a16="http://schemas.microsoft.com/office/drawing/2014/main" id="{448C96BC-C742-D2FE-8280-86830F800582}"/>
              </a:ext>
            </a:extLst>
          </p:cNvPr>
          <p:cNvSpPr txBox="1"/>
          <p:nvPr/>
        </p:nvSpPr>
        <p:spPr>
          <a:xfrm>
            <a:off x="11807301" y="6488668"/>
            <a:ext cx="384699" cy="369332"/>
          </a:xfrm>
          <a:prstGeom prst="rect">
            <a:avLst/>
          </a:prstGeom>
          <a:noFill/>
        </p:spPr>
        <p:txBody>
          <a:bodyPr wrap="square" rtlCol="0">
            <a:spAutoFit/>
          </a:bodyPr>
          <a:lstStyle/>
          <a:p>
            <a:fld id="{07EEE49B-762B-4AE5-B6C3-F636267DD926}" type="slidenum">
              <a:rPr lang="fr-CA" dirty="0">
                <a:solidFill>
                  <a:schemeClr val="tx2"/>
                </a:solidFill>
              </a:rPr>
              <a:t>21</a:t>
            </a:fld>
            <a:endParaRPr lang="fr-CA" dirty="0">
              <a:solidFill>
                <a:schemeClr val="tx2"/>
              </a:solidFill>
            </a:endParaRPr>
          </a:p>
        </p:txBody>
      </p:sp>
    </p:spTree>
    <p:extLst>
      <p:ext uri="{BB962C8B-B14F-4D97-AF65-F5344CB8AC3E}">
        <p14:creationId xmlns:p14="http://schemas.microsoft.com/office/powerpoint/2010/main" val="1995335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AC415-7AB5-4036-BBFA-AC030CA56F64}"/>
              </a:ext>
            </a:extLst>
          </p:cNvPr>
          <p:cNvSpPr>
            <a:spLocks noGrp="1"/>
          </p:cNvSpPr>
          <p:nvPr>
            <p:ph type="title"/>
          </p:nvPr>
        </p:nvSpPr>
        <p:spPr/>
        <p:txBody>
          <a:bodyPr/>
          <a:lstStyle/>
          <a:p>
            <a:r>
              <a:rPr lang="en-CA" dirty="0"/>
              <a:t>Spikiness</a:t>
            </a:r>
            <a:endParaRPr lang="fr-CA" dirty="0"/>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8C70871C-4165-48F4-BA54-4542A5685E96}"/>
                  </a:ext>
                </a:extLst>
              </p:cNvPr>
              <p:cNvSpPr txBox="1"/>
              <p:nvPr/>
            </p:nvSpPr>
            <p:spPr>
              <a:xfrm>
                <a:off x="8678154" y="1280943"/>
                <a:ext cx="2988191" cy="6669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CA"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Spk</m:t>
                      </m:r>
                      <m:r>
                        <a:rPr kumimoji="0" lang="en-CA"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Max</m:t>
                          </m:r>
                          <m:r>
                            <a:rPr kumimoji="0" lang="fr-CA"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fr-CA"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signal</m:t>
                          </m:r>
                          <m: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derivative</m:t>
                          </m:r>
                        </m:num>
                        <m:den>
                          <m:r>
                            <m:rPr>
                              <m:sty m:val="p"/>
                            </m:rP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Peak</m:t>
                          </m:r>
                          <m: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height</m:t>
                          </m:r>
                        </m:den>
                      </m:f>
                    </m:oMath>
                  </m:oMathPara>
                </a14:m>
                <a:endParaRPr kumimoji="0" lang="fr-CA"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7" name="ZoneTexte 6">
                <a:extLst>
                  <a:ext uri="{FF2B5EF4-FFF2-40B4-BE49-F238E27FC236}">
                    <a16:creationId xmlns:a16="http://schemas.microsoft.com/office/drawing/2014/main" id="{8C70871C-4165-48F4-BA54-4542A5685E96}"/>
                  </a:ext>
                </a:extLst>
              </p:cNvPr>
              <p:cNvSpPr txBox="1">
                <a:spLocks noRot="1" noChangeAspect="1" noMove="1" noResize="1" noEditPoints="1" noAdjustHandles="1" noChangeArrowheads="1" noChangeShapeType="1" noTextEdit="1"/>
              </p:cNvSpPr>
              <p:nvPr/>
            </p:nvSpPr>
            <p:spPr>
              <a:xfrm>
                <a:off x="8678154" y="1280943"/>
                <a:ext cx="2988191" cy="666914"/>
              </a:xfrm>
              <a:prstGeom prst="rect">
                <a:avLst/>
              </a:prstGeom>
              <a:blipFill>
                <a:blip r:embed="rId2"/>
                <a:stretch>
                  <a:fillRect/>
                </a:stretch>
              </a:blipFill>
            </p:spPr>
            <p:txBody>
              <a:bodyPr/>
              <a:lstStyle/>
              <a:p>
                <a:r>
                  <a:rPr lang="fr-CA">
                    <a:noFill/>
                  </a:rPr>
                  <a:t> </a:t>
                </a:r>
              </a:p>
            </p:txBody>
          </p:sp>
        </mc:Fallback>
      </mc:AlternateContent>
      <p:pic>
        <p:nvPicPr>
          <p:cNvPr id="9" name="Image 8">
            <a:extLst>
              <a:ext uri="{FF2B5EF4-FFF2-40B4-BE49-F238E27FC236}">
                <a16:creationId xmlns:a16="http://schemas.microsoft.com/office/drawing/2014/main" id="{006B72B2-9A13-41C8-BC45-85B673EB3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813" y="2396558"/>
            <a:ext cx="4540885" cy="2859438"/>
          </a:xfrm>
          <a:prstGeom prst="rect">
            <a:avLst/>
          </a:prstGeom>
        </p:spPr>
      </p:pic>
      <p:sp>
        <p:nvSpPr>
          <p:cNvPr id="16" name="ZoneTexte 15">
            <a:extLst>
              <a:ext uri="{FF2B5EF4-FFF2-40B4-BE49-F238E27FC236}">
                <a16:creationId xmlns:a16="http://schemas.microsoft.com/office/drawing/2014/main" id="{2C450793-D9A9-4FCC-95C9-89EAA13AACC5}"/>
              </a:ext>
            </a:extLst>
          </p:cNvPr>
          <p:cNvSpPr txBox="1"/>
          <p:nvPr/>
        </p:nvSpPr>
        <p:spPr>
          <a:xfrm>
            <a:off x="816918" y="5672700"/>
            <a:ext cx="2110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Probable</a:t>
            </a:r>
            <a:b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electron event</a:t>
            </a:r>
            <a:endParaRPr kumimoji="0" lang="fr-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8DF515AE-6BBD-4AF5-BEFA-86BA842C8BA4}"/>
              </a:ext>
            </a:extLst>
          </p:cNvPr>
          <p:cNvSpPr txBox="1"/>
          <p:nvPr/>
        </p:nvSpPr>
        <p:spPr>
          <a:xfrm>
            <a:off x="4830787" y="5672700"/>
            <a:ext cx="182307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Probable spike event</a:t>
            </a:r>
            <a:endParaRPr kumimoji="0" lang="fr-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ZoneTexte 17">
            <a:extLst>
              <a:ext uri="{FF2B5EF4-FFF2-40B4-BE49-F238E27FC236}">
                <a16:creationId xmlns:a16="http://schemas.microsoft.com/office/drawing/2014/main" id="{A0000A00-3866-4458-9DA2-80479AF405A4}"/>
              </a:ext>
            </a:extLst>
          </p:cNvPr>
          <p:cNvSpPr txBox="1"/>
          <p:nvPr/>
        </p:nvSpPr>
        <p:spPr>
          <a:xfrm>
            <a:off x="2265238" y="856450"/>
            <a:ext cx="3477087" cy="646331"/>
          </a:xfrm>
          <a:prstGeom prst="rect">
            <a:avLst/>
          </a:prstGeom>
          <a:noFill/>
        </p:spPr>
        <p:txBody>
          <a:bodyPr wrap="square" rtlCol="0">
            <a:spAutoFit/>
          </a:bodyPr>
          <a:lstStyle/>
          <a:p>
            <a:pPr algn="ctr"/>
            <a:r>
              <a:rPr lang="en-CA" dirty="0"/>
              <a:t>1</a:t>
            </a:r>
            <a:r>
              <a:rPr lang="en-CA" baseline="30000" dirty="0"/>
              <a:t>st</a:t>
            </a:r>
            <a:r>
              <a:rPr lang="en-CA" dirty="0"/>
              <a:t> comparison method</a:t>
            </a:r>
          </a:p>
          <a:p>
            <a:pPr algn="ctr"/>
            <a:r>
              <a:rPr lang="en-CA" dirty="0"/>
              <a:t>Spikiness</a:t>
            </a:r>
          </a:p>
        </p:txBody>
      </p:sp>
      <p:pic>
        <p:nvPicPr>
          <p:cNvPr id="11" name="Image 10">
            <a:extLst>
              <a:ext uri="{FF2B5EF4-FFF2-40B4-BE49-F238E27FC236}">
                <a16:creationId xmlns:a16="http://schemas.microsoft.com/office/drawing/2014/main" id="{7E0DA873-17B3-4604-A1ED-4F28DEEBE23D}"/>
              </a:ext>
            </a:extLst>
          </p:cNvPr>
          <p:cNvPicPr>
            <a:picLocks noChangeAspect="1"/>
          </p:cNvPicPr>
          <p:nvPr/>
        </p:nvPicPr>
        <p:blipFill>
          <a:blip r:embed="rId4"/>
          <a:stretch>
            <a:fillRect/>
          </a:stretch>
        </p:blipFill>
        <p:spPr>
          <a:xfrm>
            <a:off x="0" y="1713706"/>
            <a:ext cx="3888419" cy="1942482"/>
          </a:xfrm>
          <a:prstGeom prst="rect">
            <a:avLst/>
          </a:prstGeom>
        </p:spPr>
      </p:pic>
      <p:pic>
        <p:nvPicPr>
          <p:cNvPr id="19" name="Image 18">
            <a:extLst>
              <a:ext uri="{FF2B5EF4-FFF2-40B4-BE49-F238E27FC236}">
                <a16:creationId xmlns:a16="http://schemas.microsoft.com/office/drawing/2014/main" id="{C64F07CD-A486-42EE-B84F-E245FA8CB0C5}"/>
              </a:ext>
            </a:extLst>
          </p:cNvPr>
          <p:cNvPicPr>
            <a:picLocks noChangeAspect="1"/>
          </p:cNvPicPr>
          <p:nvPr/>
        </p:nvPicPr>
        <p:blipFill>
          <a:blip r:embed="rId5"/>
          <a:stretch>
            <a:fillRect/>
          </a:stretch>
        </p:blipFill>
        <p:spPr>
          <a:xfrm>
            <a:off x="0" y="3656188"/>
            <a:ext cx="3888420" cy="1942482"/>
          </a:xfrm>
          <a:prstGeom prst="rect">
            <a:avLst/>
          </a:prstGeom>
        </p:spPr>
      </p:pic>
      <p:pic>
        <p:nvPicPr>
          <p:cNvPr id="21" name="Image 20">
            <a:extLst>
              <a:ext uri="{FF2B5EF4-FFF2-40B4-BE49-F238E27FC236}">
                <a16:creationId xmlns:a16="http://schemas.microsoft.com/office/drawing/2014/main" id="{B4853262-A7EA-413D-B38A-D324EE56710D}"/>
              </a:ext>
            </a:extLst>
          </p:cNvPr>
          <p:cNvPicPr>
            <a:picLocks noChangeAspect="1"/>
          </p:cNvPicPr>
          <p:nvPr/>
        </p:nvPicPr>
        <p:blipFill>
          <a:blip r:embed="rId6"/>
          <a:stretch>
            <a:fillRect/>
          </a:stretch>
        </p:blipFill>
        <p:spPr>
          <a:xfrm>
            <a:off x="3888419" y="1711877"/>
            <a:ext cx="3888419" cy="1942481"/>
          </a:xfrm>
          <a:prstGeom prst="rect">
            <a:avLst/>
          </a:prstGeom>
        </p:spPr>
      </p:pic>
      <p:pic>
        <p:nvPicPr>
          <p:cNvPr id="23" name="Image 22">
            <a:extLst>
              <a:ext uri="{FF2B5EF4-FFF2-40B4-BE49-F238E27FC236}">
                <a16:creationId xmlns:a16="http://schemas.microsoft.com/office/drawing/2014/main" id="{F5B8260E-AF94-4111-9220-5B82E7949DD3}"/>
              </a:ext>
            </a:extLst>
          </p:cNvPr>
          <p:cNvPicPr>
            <a:picLocks noChangeAspect="1"/>
          </p:cNvPicPr>
          <p:nvPr/>
        </p:nvPicPr>
        <p:blipFill>
          <a:blip r:embed="rId7"/>
          <a:stretch>
            <a:fillRect/>
          </a:stretch>
        </p:blipFill>
        <p:spPr>
          <a:xfrm>
            <a:off x="3888418" y="3662505"/>
            <a:ext cx="3888422" cy="1942483"/>
          </a:xfrm>
          <a:prstGeom prst="rect">
            <a:avLst/>
          </a:prstGeom>
        </p:spPr>
      </p:pic>
      <p:sp>
        <p:nvSpPr>
          <p:cNvPr id="14" name="ZoneTexte 13">
            <a:extLst>
              <a:ext uri="{FF2B5EF4-FFF2-40B4-BE49-F238E27FC236}">
                <a16:creationId xmlns:a16="http://schemas.microsoft.com/office/drawing/2014/main" id="{A59BDFA8-4E60-F98A-D1FF-1E2025D0EF76}"/>
              </a:ext>
            </a:extLst>
          </p:cNvPr>
          <p:cNvSpPr txBox="1"/>
          <p:nvPr/>
        </p:nvSpPr>
        <p:spPr>
          <a:xfrm>
            <a:off x="11807301" y="6488668"/>
            <a:ext cx="384699" cy="369332"/>
          </a:xfrm>
          <a:prstGeom prst="rect">
            <a:avLst/>
          </a:prstGeom>
          <a:noFill/>
        </p:spPr>
        <p:txBody>
          <a:bodyPr wrap="square" rtlCol="0">
            <a:spAutoFit/>
          </a:bodyPr>
          <a:lstStyle/>
          <a:p>
            <a:fld id="{07EEE49B-762B-4AE5-B6C3-F636267DD926}" type="slidenum">
              <a:rPr lang="fr-CA" dirty="0">
                <a:solidFill>
                  <a:schemeClr val="tx2"/>
                </a:solidFill>
              </a:rPr>
              <a:t>22</a:t>
            </a:fld>
            <a:endParaRPr lang="fr-CA" dirty="0">
              <a:solidFill>
                <a:schemeClr val="tx2"/>
              </a:solidFill>
            </a:endParaRPr>
          </a:p>
        </p:txBody>
      </p:sp>
    </p:spTree>
    <p:extLst>
      <p:ext uri="{BB962C8B-B14F-4D97-AF65-F5344CB8AC3E}">
        <p14:creationId xmlns:p14="http://schemas.microsoft.com/office/powerpoint/2010/main" val="48703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2F4895-9C22-458D-9B28-1BC5D26FF060}"/>
              </a:ext>
            </a:extLst>
          </p:cNvPr>
          <p:cNvSpPr>
            <a:spLocks noGrp="1"/>
          </p:cNvSpPr>
          <p:nvPr>
            <p:ph type="title"/>
          </p:nvPr>
        </p:nvSpPr>
        <p:spPr/>
        <p:txBody>
          <a:bodyPr/>
          <a:lstStyle/>
          <a:p>
            <a:r>
              <a:rPr lang="en-CA" dirty="0"/>
              <a:t>North/South integral ratio</a:t>
            </a:r>
            <a:endParaRPr lang="fr-CA" dirty="0"/>
          </a:p>
        </p:txBody>
      </p:sp>
      <p:pic>
        <p:nvPicPr>
          <p:cNvPr id="8" name="Image 7">
            <a:extLst>
              <a:ext uri="{FF2B5EF4-FFF2-40B4-BE49-F238E27FC236}">
                <a16:creationId xmlns:a16="http://schemas.microsoft.com/office/drawing/2014/main" id="{EC8E7353-33B2-48C7-896E-851BB3810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3450" y="2497238"/>
            <a:ext cx="4376691" cy="2859438"/>
          </a:xfrm>
          <a:prstGeom prst="rect">
            <a:avLst/>
          </a:prstGeom>
        </p:spPr>
      </p:pic>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E328ACE1-F9DD-4996-B7E2-634728A4A698}"/>
                  </a:ext>
                </a:extLst>
              </p:cNvPr>
              <p:cNvSpPr txBox="1"/>
              <p:nvPr/>
            </p:nvSpPr>
            <p:spPr>
              <a:xfrm>
                <a:off x="8534108" y="1463605"/>
                <a:ext cx="2882814" cy="6669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CA"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m:rPr>
                              <m:sty m:val="p"/>
                            </m:rPr>
                            <a:rPr kumimoji="0" lang="en-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N</m:t>
                          </m:r>
                        </m:num>
                        <m:den>
                          <m:r>
                            <m:rPr>
                              <m:sty m:val="p"/>
                            </m:rPr>
                            <a:rPr kumimoji="0" lang="en-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m:t>
                          </m:r>
                        </m:den>
                      </m:f>
                      <m:r>
                        <a:rPr kumimoji="0" lang="en-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fr-CA"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m:rPr>
                              <m:sty m:val="p"/>
                            </m:rP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North</m:t>
                          </m:r>
                          <m: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DD</m:t>
                          </m:r>
                          <m: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2 </m:t>
                          </m:r>
                          <m:r>
                            <m:rPr>
                              <m:sty m:val="p"/>
                            </m:rP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integral</m:t>
                          </m:r>
                        </m:num>
                        <m:den>
                          <m:r>
                            <m:rPr>
                              <m:sty m:val="p"/>
                            </m:rP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South</m:t>
                          </m:r>
                          <m: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DD</m:t>
                          </m:r>
                          <m: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2 </m:t>
                          </m:r>
                          <m:r>
                            <m:rPr>
                              <m:sty m:val="p"/>
                            </m:rPr>
                            <a:rPr kumimoji="0" lang="fr-CA"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integral</m:t>
                          </m:r>
                        </m:den>
                      </m:f>
                    </m:oMath>
                  </m:oMathPara>
                </a14:m>
                <a:endParaRPr kumimoji="0" lang="fr-CA"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7" name="ZoneTexte 6">
                <a:extLst>
                  <a:ext uri="{FF2B5EF4-FFF2-40B4-BE49-F238E27FC236}">
                    <a16:creationId xmlns:a16="http://schemas.microsoft.com/office/drawing/2014/main" id="{E328ACE1-F9DD-4996-B7E2-634728A4A698}"/>
                  </a:ext>
                </a:extLst>
              </p:cNvPr>
              <p:cNvSpPr txBox="1">
                <a:spLocks noRot="1" noChangeAspect="1" noMove="1" noResize="1" noEditPoints="1" noAdjustHandles="1" noChangeArrowheads="1" noChangeShapeType="1" noTextEdit="1"/>
              </p:cNvSpPr>
              <p:nvPr/>
            </p:nvSpPr>
            <p:spPr>
              <a:xfrm>
                <a:off x="8534108" y="1463605"/>
                <a:ext cx="2882814" cy="666914"/>
              </a:xfrm>
              <a:prstGeom prst="rect">
                <a:avLst/>
              </a:prstGeom>
              <a:blipFill>
                <a:blip r:embed="rId3"/>
                <a:stretch>
                  <a:fillRect/>
                </a:stretch>
              </a:blipFill>
            </p:spPr>
            <p:txBody>
              <a:bodyPr/>
              <a:lstStyle/>
              <a:p>
                <a:r>
                  <a:rPr lang="fr-CA">
                    <a:noFill/>
                  </a:rPr>
                  <a:t> </a:t>
                </a:r>
              </a:p>
            </p:txBody>
          </p:sp>
        </mc:Fallback>
      </mc:AlternateContent>
      <p:sp>
        <p:nvSpPr>
          <p:cNvPr id="10" name="ZoneTexte 9">
            <a:extLst>
              <a:ext uri="{FF2B5EF4-FFF2-40B4-BE49-F238E27FC236}">
                <a16:creationId xmlns:a16="http://schemas.microsoft.com/office/drawing/2014/main" id="{53E909E9-94E3-4E44-B145-A15DC8D12019}"/>
              </a:ext>
            </a:extLst>
          </p:cNvPr>
          <p:cNvSpPr txBox="1"/>
          <p:nvPr/>
        </p:nvSpPr>
        <p:spPr>
          <a:xfrm>
            <a:off x="816918" y="5681578"/>
            <a:ext cx="2110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Probable</a:t>
            </a:r>
            <a:b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electron event</a:t>
            </a:r>
            <a:endParaRPr kumimoji="0" lang="fr-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ZoneTexte 10">
            <a:extLst>
              <a:ext uri="{FF2B5EF4-FFF2-40B4-BE49-F238E27FC236}">
                <a16:creationId xmlns:a16="http://schemas.microsoft.com/office/drawing/2014/main" id="{E54CEC58-96E7-4ABD-B049-5240CCAA2478}"/>
              </a:ext>
            </a:extLst>
          </p:cNvPr>
          <p:cNvSpPr txBox="1"/>
          <p:nvPr/>
        </p:nvSpPr>
        <p:spPr>
          <a:xfrm>
            <a:off x="4830787" y="5681578"/>
            <a:ext cx="182307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Probable spike event</a:t>
            </a:r>
            <a:endParaRPr kumimoji="0" lang="fr-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ZoneTexte 12">
            <a:extLst>
              <a:ext uri="{FF2B5EF4-FFF2-40B4-BE49-F238E27FC236}">
                <a16:creationId xmlns:a16="http://schemas.microsoft.com/office/drawing/2014/main" id="{4E923971-CE4D-4048-86A0-DBB8EB5498D6}"/>
              </a:ext>
            </a:extLst>
          </p:cNvPr>
          <p:cNvSpPr txBox="1"/>
          <p:nvPr/>
        </p:nvSpPr>
        <p:spPr>
          <a:xfrm>
            <a:off x="2265238" y="891962"/>
            <a:ext cx="3477087" cy="646331"/>
          </a:xfrm>
          <a:prstGeom prst="rect">
            <a:avLst/>
          </a:prstGeom>
          <a:noFill/>
        </p:spPr>
        <p:txBody>
          <a:bodyPr wrap="square" rtlCol="0">
            <a:spAutoFit/>
          </a:bodyPr>
          <a:lstStyle/>
          <a:p>
            <a:pPr algn="ctr"/>
            <a:r>
              <a:rPr lang="en-CA" dirty="0"/>
              <a:t>2</a:t>
            </a:r>
            <a:r>
              <a:rPr lang="en-CA" baseline="30000" dirty="0"/>
              <a:t>nd</a:t>
            </a:r>
            <a:r>
              <a:rPr lang="en-CA" dirty="0"/>
              <a:t> comparison method</a:t>
            </a:r>
          </a:p>
          <a:p>
            <a:pPr algn="ctr"/>
            <a:r>
              <a:rPr lang="en-CA" dirty="0"/>
              <a:t>N/S ratio</a:t>
            </a:r>
          </a:p>
        </p:txBody>
      </p:sp>
      <p:pic>
        <p:nvPicPr>
          <p:cNvPr id="15" name="Image 14">
            <a:extLst>
              <a:ext uri="{FF2B5EF4-FFF2-40B4-BE49-F238E27FC236}">
                <a16:creationId xmlns:a16="http://schemas.microsoft.com/office/drawing/2014/main" id="{CEC8AECD-7ABD-4385-BE0D-0EA20BC27770}"/>
              </a:ext>
            </a:extLst>
          </p:cNvPr>
          <p:cNvPicPr>
            <a:picLocks noChangeAspect="1"/>
          </p:cNvPicPr>
          <p:nvPr/>
        </p:nvPicPr>
        <p:blipFill>
          <a:blip r:embed="rId4"/>
          <a:stretch>
            <a:fillRect/>
          </a:stretch>
        </p:blipFill>
        <p:spPr>
          <a:xfrm>
            <a:off x="0" y="1689649"/>
            <a:ext cx="3916725" cy="1956622"/>
          </a:xfrm>
          <a:prstGeom prst="rect">
            <a:avLst/>
          </a:prstGeom>
        </p:spPr>
      </p:pic>
      <p:pic>
        <p:nvPicPr>
          <p:cNvPr id="17" name="Image 16">
            <a:extLst>
              <a:ext uri="{FF2B5EF4-FFF2-40B4-BE49-F238E27FC236}">
                <a16:creationId xmlns:a16="http://schemas.microsoft.com/office/drawing/2014/main" id="{FA4B8F0B-42F4-4CB4-B9BB-69606A02262E}"/>
              </a:ext>
            </a:extLst>
          </p:cNvPr>
          <p:cNvPicPr>
            <a:picLocks noChangeAspect="1"/>
          </p:cNvPicPr>
          <p:nvPr/>
        </p:nvPicPr>
        <p:blipFill>
          <a:blip r:embed="rId5"/>
          <a:stretch>
            <a:fillRect/>
          </a:stretch>
        </p:blipFill>
        <p:spPr>
          <a:xfrm>
            <a:off x="3916725" y="3646271"/>
            <a:ext cx="3916726" cy="1956622"/>
          </a:xfrm>
          <a:prstGeom prst="rect">
            <a:avLst/>
          </a:prstGeom>
        </p:spPr>
      </p:pic>
      <p:pic>
        <p:nvPicPr>
          <p:cNvPr id="19" name="Image 18">
            <a:extLst>
              <a:ext uri="{FF2B5EF4-FFF2-40B4-BE49-F238E27FC236}">
                <a16:creationId xmlns:a16="http://schemas.microsoft.com/office/drawing/2014/main" id="{49EE4866-FF72-4DAF-9AB5-05DB27911403}"/>
              </a:ext>
            </a:extLst>
          </p:cNvPr>
          <p:cNvPicPr>
            <a:picLocks noChangeAspect="1"/>
          </p:cNvPicPr>
          <p:nvPr/>
        </p:nvPicPr>
        <p:blipFill>
          <a:blip r:embed="rId6"/>
          <a:stretch>
            <a:fillRect/>
          </a:stretch>
        </p:blipFill>
        <p:spPr>
          <a:xfrm>
            <a:off x="3916724" y="1689649"/>
            <a:ext cx="3916726" cy="1956622"/>
          </a:xfrm>
          <a:prstGeom prst="rect">
            <a:avLst/>
          </a:prstGeom>
        </p:spPr>
      </p:pic>
      <p:pic>
        <p:nvPicPr>
          <p:cNvPr id="14" name="Image 13">
            <a:extLst>
              <a:ext uri="{FF2B5EF4-FFF2-40B4-BE49-F238E27FC236}">
                <a16:creationId xmlns:a16="http://schemas.microsoft.com/office/drawing/2014/main" id="{B26C47AD-692A-DDCF-CB71-954267BE5829}"/>
              </a:ext>
            </a:extLst>
          </p:cNvPr>
          <p:cNvPicPr>
            <a:picLocks noChangeAspect="1"/>
          </p:cNvPicPr>
          <p:nvPr/>
        </p:nvPicPr>
        <p:blipFill>
          <a:blip r:embed="rId7"/>
          <a:stretch>
            <a:fillRect/>
          </a:stretch>
        </p:blipFill>
        <p:spPr>
          <a:xfrm>
            <a:off x="0" y="3646271"/>
            <a:ext cx="3916725" cy="1956622"/>
          </a:xfrm>
          <a:prstGeom prst="rect">
            <a:avLst/>
          </a:prstGeom>
        </p:spPr>
      </p:pic>
      <p:sp>
        <p:nvSpPr>
          <p:cNvPr id="18" name="ZoneTexte 17">
            <a:extLst>
              <a:ext uri="{FF2B5EF4-FFF2-40B4-BE49-F238E27FC236}">
                <a16:creationId xmlns:a16="http://schemas.microsoft.com/office/drawing/2014/main" id="{832A78D3-F408-0090-E3F4-7915A139EFA9}"/>
              </a:ext>
            </a:extLst>
          </p:cNvPr>
          <p:cNvSpPr txBox="1"/>
          <p:nvPr/>
        </p:nvSpPr>
        <p:spPr>
          <a:xfrm>
            <a:off x="11807301" y="6439893"/>
            <a:ext cx="384699" cy="369332"/>
          </a:xfrm>
          <a:prstGeom prst="rect">
            <a:avLst/>
          </a:prstGeom>
          <a:noFill/>
        </p:spPr>
        <p:txBody>
          <a:bodyPr wrap="square" rtlCol="0">
            <a:spAutoFit/>
          </a:bodyPr>
          <a:lstStyle/>
          <a:p>
            <a:fld id="{A7DE354B-A6E0-4356-AA88-FD0090BE7422}" type="slidenum">
              <a:rPr lang="fr-CA" smtClean="0">
                <a:solidFill>
                  <a:schemeClr val="tx2"/>
                </a:solidFill>
              </a:rPr>
              <a:t>23</a:t>
            </a:fld>
            <a:endParaRPr lang="fr-CA" dirty="0">
              <a:solidFill>
                <a:schemeClr val="tx2"/>
              </a:solidFill>
            </a:endParaRPr>
          </a:p>
        </p:txBody>
      </p:sp>
    </p:spTree>
    <p:extLst>
      <p:ext uri="{BB962C8B-B14F-4D97-AF65-F5344CB8AC3E}">
        <p14:creationId xmlns:p14="http://schemas.microsoft.com/office/powerpoint/2010/main" val="2579099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13B5D-71EF-4423-A78D-7387FE8F1B86}"/>
              </a:ext>
            </a:extLst>
          </p:cNvPr>
          <p:cNvSpPr>
            <a:spLocks noGrp="1"/>
          </p:cNvSpPr>
          <p:nvPr>
            <p:ph type="title"/>
          </p:nvPr>
        </p:nvSpPr>
        <p:spPr/>
        <p:txBody>
          <a:bodyPr/>
          <a:lstStyle/>
          <a:p>
            <a:r>
              <a:rPr lang="en-CA" dirty="0"/>
              <a:t>Linear Fisher discriminant</a:t>
            </a:r>
            <a:endParaRPr lang="fr-CA" dirty="0"/>
          </a:p>
        </p:txBody>
      </p:sp>
      <p:pic>
        <p:nvPicPr>
          <p:cNvPr id="4" name="Image 3">
            <a:extLst>
              <a:ext uri="{FF2B5EF4-FFF2-40B4-BE49-F238E27FC236}">
                <a16:creationId xmlns:a16="http://schemas.microsoft.com/office/drawing/2014/main" id="{EE21903A-1A42-44FD-AFC3-D6DD3C208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8078" y="3180620"/>
            <a:ext cx="3835213" cy="2423119"/>
          </a:xfrm>
          <a:prstGeom prst="rect">
            <a:avLst/>
          </a:prstGeom>
        </p:spPr>
      </p:pic>
      <p:pic>
        <p:nvPicPr>
          <p:cNvPr id="6" name="Image 5" descr="Une image contenant texte, lumière&#10;&#10;Description générée automatiquement">
            <a:extLst>
              <a:ext uri="{FF2B5EF4-FFF2-40B4-BE49-F238E27FC236}">
                <a16:creationId xmlns:a16="http://schemas.microsoft.com/office/drawing/2014/main" id="{0FFEC801-D164-46B2-8F82-73DD9DA6C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723" y="3270119"/>
            <a:ext cx="3685788" cy="2432119"/>
          </a:xfrm>
          <a:prstGeom prst="rect">
            <a:avLst/>
          </a:prstGeom>
          <a:ln>
            <a:noFill/>
          </a:ln>
        </p:spPr>
      </p:pic>
      <p:pic>
        <p:nvPicPr>
          <p:cNvPr id="8" name="Image 7">
            <a:extLst>
              <a:ext uri="{FF2B5EF4-FFF2-40B4-BE49-F238E27FC236}">
                <a16:creationId xmlns:a16="http://schemas.microsoft.com/office/drawing/2014/main" id="{D1E59812-55DF-41A4-9CEF-516F7BFEA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011" y="572273"/>
            <a:ext cx="3885346" cy="2431475"/>
          </a:xfrm>
          <a:prstGeom prst="rect">
            <a:avLst/>
          </a:prstGeom>
        </p:spPr>
      </p:pic>
      <p:pic>
        <p:nvPicPr>
          <p:cNvPr id="10" name="Image 9" descr="Une image contenant texte, moniteur, écran, afficher&#10;&#10;Description générée automatiquement">
            <a:extLst>
              <a:ext uri="{FF2B5EF4-FFF2-40B4-BE49-F238E27FC236}">
                <a16:creationId xmlns:a16="http://schemas.microsoft.com/office/drawing/2014/main" id="{E951C83F-2AD6-4086-85A5-13FB8FC49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2902" y="765511"/>
            <a:ext cx="3681609" cy="2444655"/>
          </a:xfrm>
          <a:prstGeom prst="rect">
            <a:avLst/>
          </a:prstGeom>
          <a:ln>
            <a:noFill/>
          </a:ln>
        </p:spPr>
      </p:pic>
      <p:pic>
        <p:nvPicPr>
          <p:cNvPr id="12" name="Image 11">
            <a:extLst>
              <a:ext uri="{FF2B5EF4-FFF2-40B4-BE49-F238E27FC236}">
                <a16:creationId xmlns:a16="http://schemas.microsoft.com/office/drawing/2014/main" id="{1F9811A8-C443-430F-8466-3465E59CF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272" y="2036567"/>
            <a:ext cx="2238282" cy="2053112"/>
          </a:xfrm>
          <a:prstGeom prst="rect">
            <a:avLst/>
          </a:prstGeom>
        </p:spPr>
      </p:pic>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701997BC-B6D7-448A-AAF8-71EE2A64BE13}"/>
                  </a:ext>
                </a:extLst>
              </p:cNvPr>
              <p:cNvSpPr txBox="1"/>
              <p:nvPr/>
            </p:nvSpPr>
            <p:spPr>
              <a:xfrm>
                <a:off x="87398" y="4486179"/>
                <a:ext cx="3631013" cy="46031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Separation </a:t>
                </a:r>
                <a14:m>
                  <m:oMath xmlns:m="http://schemas.openxmlformats.org/officeDocument/2006/math">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m:t>
                    </m:r>
                    <m:d>
                      <m:dPr>
                        <m:ctrlP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𝜔</m:t>
                        </m:r>
                      </m:e>
                    </m:d>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e>
                          <m:sub>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CA"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CA"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e>
                          <m:sub>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)²</m:t>
                        </m:r>
                      </m:num>
                      <m:den>
                        <m:sSub>
                          <m:sSubPr>
                            <m:ctrlP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e>
                          <m:sub>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sSup>
                          <m:sSupPr>
                            <m:ctrlP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e>
                            </m:d>
                          </m:e>
                          <m:sup>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e>
                          <m:sub>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0" lang="en-CA"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)²</m:t>
                        </m:r>
                      </m:den>
                    </m:f>
                  </m:oMath>
                </a14:m>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ZoneTexte 2">
                <a:extLst>
                  <a:ext uri="{FF2B5EF4-FFF2-40B4-BE49-F238E27FC236}">
                    <a16:creationId xmlns:a16="http://schemas.microsoft.com/office/drawing/2014/main" id="{701997BC-B6D7-448A-AAF8-71EE2A64BE13}"/>
                  </a:ext>
                </a:extLst>
              </p:cNvPr>
              <p:cNvSpPr txBox="1">
                <a:spLocks noRot="1" noChangeAspect="1" noMove="1" noResize="1" noEditPoints="1" noAdjustHandles="1" noChangeArrowheads="1" noChangeShapeType="1" noTextEdit="1"/>
              </p:cNvSpPr>
              <p:nvPr/>
            </p:nvSpPr>
            <p:spPr>
              <a:xfrm>
                <a:off x="87398" y="4486179"/>
                <a:ext cx="3631013" cy="460319"/>
              </a:xfrm>
              <a:prstGeom prst="rect">
                <a:avLst/>
              </a:prstGeom>
              <a:blipFill>
                <a:blip r:embed="rId7"/>
                <a:stretch>
                  <a:fillRect l="-3859" t="-1333" b="-1733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A6F6C9AB-ACC9-4C9F-BC10-0BE492B82B62}"/>
                  </a:ext>
                </a:extLst>
              </p:cNvPr>
              <p:cNvSpPr txBox="1"/>
              <p:nvPr/>
            </p:nvSpPr>
            <p:spPr>
              <a:xfrm>
                <a:off x="672861" y="5138083"/>
                <a:ext cx="2460085" cy="29007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ea typeface="+mn-ea"/>
                    <a:cs typeface="+mn-cs"/>
                  </a:rPr>
                  <a:t>New axis </a:t>
                </a:r>
                <a14:m>
                  <m:oMath xmlns:m="http://schemas.openxmlformats.org/officeDocument/2006/math">
                    <m:sSub>
                      <m:sSubPr>
                        <m:ctrlP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𝜏</m:t>
                        </m:r>
                      </m:e>
                      <m:sub>
                        <m: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p>
                        <m: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p>
                    </m:sSup>
                    <m:sSubSup>
                      <m:sSubSupPr>
                        <m:ctrlP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kumimoji="0" lang="fr-CA"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p>
                    </m:sSubSup>
                  </m:oMath>
                </a14:m>
                <a:endParaRPr kumimoji="0" lang="fr-CA"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ZoneTexte 4">
                <a:extLst>
                  <a:ext uri="{FF2B5EF4-FFF2-40B4-BE49-F238E27FC236}">
                    <a16:creationId xmlns:a16="http://schemas.microsoft.com/office/drawing/2014/main" id="{A6F6C9AB-ACC9-4C9F-BC10-0BE492B82B62}"/>
                  </a:ext>
                </a:extLst>
              </p:cNvPr>
              <p:cNvSpPr txBox="1">
                <a:spLocks noRot="1" noChangeAspect="1" noMove="1" noResize="1" noEditPoints="1" noAdjustHandles="1" noChangeArrowheads="1" noChangeShapeType="1" noTextEdit="1"/>
              </p:cNvSpPr>
              <p:nvPr/>
            </p:nvSpPr>
            <p:spPr>
              <a:xfrm>
                <a:off x="672861" y="5138083"/>
                <a:ext cx="2460085" cy="290079"/>
              </a:xfrm>
              <a:prstGeom prst="rect">
                <a:avLst/>
              </a:prstGeom>
              <a:blipFill>
                <a:blip r:embed="rId8"/>
                <a:stretch>
                  <a:fillRect t="-23404" b="-48936"/>
                </a:stretch>
              </a:blipFill>
            </p:spPr>
            <p:txBody>
              <a:bodyPr/>
              <a:lstStyle/>
              <a:p>
                <a:r>
                  <a:rPr lang="fr-CA">
                    <a:noFill/>
                  </a:rPr>
                  <a:t> </a:t>
                </a:r>
              </a:p>
            </p:txBody>
          </p:sp>
        </mc:Fallback>
      </mc:AlternateContent>
      <p:sp>
        <p:nvSpPr>
          <p:cNvPr id="7" name="ZoneTexte 6">
            <a:extLst>
              <a:ext uri="{FF2B5EF4-FFF2-40B4-BE49-F238E27FC236}">
                <a16:creationId xmlns:a16="http://schemas.microsoft.com/office/drawing/2014/main" id="{546A73A9-B94C-46BD-99AA-233E93A5103B}"/>
              </a:ext>
            </a:extLst>
          </p:cNvPr>
          <p:cNvSpPr txBox="1"/>
          <p:nvPr/>
        </p:nvSpPr>
        <p:spPr>
          <a:xfrm>
            <a:off x="87398" y="5670130"/>
            <a:ext cx="363101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ω</a:t>
            </a:r>
            <a:r>
              <a:rPr kumimoji="0" lang="fr-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r>
              <a:rPr kumimoji="0" lang="fr-CA" sz="18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fr-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678619815</a:t>
            </a:r>
            <a:r>
              <a:rPr kumimoji="0" lang="fr-CA" sz="18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fr-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−76</a:t>
            </a:r>
            <a:r>
              <a:rPr kumimoji="0" lang="fr-CA" sz="18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fr-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8674863]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Spk			NS</a:t>
            </a:r>
          </a:p>
        </p:txBody>
      </p:sp>
      <p:sp>
        <p:nvSpPr>
          <p:cNvPr id="14" name="ZoneTexte 13">
            <a:extLst>
              <a:ext uri="{FF2B5EF4-FFF2-40B4-BE49-F238E27FC236}">
                <a16:creationId xmlns:a16="http://schemas.microsoft.com/office/drawing/2014/main" id="{7849DC88-BCAA-4CB3-935F-ED08161A4BB7}"/>
              </a:ext>
            </a:extLst>
          </p:cNvPr>
          <p:cNvSpPr txBox="1"/>
          <p:nvPr/>
        </p:nvSpPr>
        <p:spPr>
          <a:xfrm>
            <a:off x="164359" y="1121634"/>
            <a:ext cx="3477087" cy="646331"/>
          </a:xfrm>
          <a:prstGeom prst="rect">
            <a:avLst/>
          </a:prstGeom>
          <a:noFill/>
        </p:spPr>
        <p:txBody>
          <a:bodyPr wrap="square" rtlCol="0">
            <a:spAutoFit/>
          </a:bodyPr>
          <a:lstStyle/>
          <a:p>
            <a:pPr algn="ctr"/>
            <a:r>
              <a:rPr lang="en-CA" dirty="0"/>
              <a:t>Optimal comparison:</a:t>
            </a:r>
          </a:p>
          <a:p>
            <a:pPr algn="ctr"/>
            <a:r>
              <a:rPr lang="en-CA" dirty="0"/>
              <a:t>Combining both methods</a:t>
            </a:r>
          </a:p>
        </p:txBody>
      </p:sp>
      <p:sp>
        <p:nvSpPr>
          <p:cNvPr id="16" name="ZoneTexte 15">
            <a:extLst>
              <a:ext uri="{FF2B5EF4-FFF2-40B4-BE49-F238E27FC236}">
                <a16:creationId xmlns:a16="http://schemas.microsoft.com/office/drawing/2014/main" id="{DB426CAA-F7B6-9D5D-5402-145F35292243}"/>
              </a:ext>
            </a:extLst>
          </p:cNvPr>
          <p:cNvSpPr txBox="1"/>
          <p:nvPr/>
        </p:nvSpPr>
        <p:spPr>
          <a:xfrm>
            <a:off x="11807301" y="6439893"/>
            <a:ext cx="384699" cy="369332"/>
          </a:xfrm>
          <a:prstGeom prst="rect">
            <a:avLst/>
          </a:prstGeom>
          <a:noFill/>
        </p:spPr>
        <p:txBody>
          <a:bodyPr wrap="square" rtlCol="0">
            <a:spAutoFit/>
          </a:bodyPr>
          <a:lstStyle/>
          <a:p>
            <a:fld id="{C88A3B6A-6944-4AFB-938E-BEB80BFDF12B}" type="slidenum">
              <a:rPr lang="fr-CA" smtClean="0">
                <a:solidFill>
                  <a:schemeClr val="tx2"/>
                </a:solidFill>
              </a:rPr>
              <a:t>24</a:t>
            </a:fld>
            <a:endParaRPr lang="fr-CA" dirty="0">
              <a:solidFill>
                <a:schemeClr val="tx2"/>
              </a:solidFill>
            </a:endParaRPr>
          </a:p>
        </p:txBody>
      </p:sp>
    </p:spTree>
    <p:extLst>
      <p:ext uri="{BB962C8B-B14F-4D97-AF65-F5344CB8AC3E}">
        <p14:creationId xmlns:p14="http://schemas.microsoft.com/office/powerpoint/2010/main" val="2300935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EEF4B-1B2A-429C-A19C-0FE7DC59ED2C}"/>
              </a:ext>
            </a:extLst>
          </p:cNvPr>
          <p:cNvSpPr>
            <a:spLocks noGrp="1"/>
          </p:cNvSpPr>
          <p:nvPr>
            <p:ph type="title"/>
          </p:nvPr>
        </p:nvSpPr>
        <p:spPr/>
        <p:txBody>
          <a:bodyPr/>
          <a:lstStyle/>
          <a:p>
            <a:r>
              <a:rPr lang="en-CA" dirty="0"/>
              <a:t>Fits to the physics data</a:t>
            </a:r>
            <a:endParaRPr lang="fr-CA" dirty="0"/>
          </a:p>
        </p:txBody>
      </p:sp>
      <p:pic>
        <p:nvPicPr>
          <p:cNvPr id="10" name="Image 9">
            <a:extLst>
              <a:ext uri="{FF2B5EF4-FFF2-40B4-BE49-F238E27FC236}">
                <a16:creationId xmlns:a16="http://schemas.microsoft.com/office/drawing/2014/main" id="{B92D13FB-AC8E-48E8-B3FB-DB7508B1B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813" y="1405443"/>
            <a:ext cx="3796187" cy="2496707"/>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AF5CAD0E-2033-4916-BC14-C520E1106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9" y="1304692"/>
            <a:ext cx="4308966" cy="2527869"/>
          </a:xfrm>
          <a:prstGeom prst="rect">
            <a:avLst/>
          </a:prstGeom>
        </p:spPr>
      </p:pic>
      <p:sp>
        <p:nvSpPr>
          <p:cNvPr id="7" name="ZoneTexte 6">
            <a:extLst>
              <a:ext uri="{FF2B5EF4-FFF2-40B4-BE49-F238E27FC236}">
                <a16:creationId xmlns:a16="http://schemas.microsoft.com/office/drawing/2014/main" id="{6CE035BA-31B4-4B93-A8EF-52C9BD4975CC}"/>
              </a:ext>
            </a:extLst>
          </p:cNvPr>
          <p:cNvSpPr txBox="1"/>
          <p:nvPr/>
        </p:nvSpPr>
        <p:spPr>
          <a:xfrm>
            <a:off x="537521" y="4113986"/>
            <a:ext cx="326967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separation between electron and spike events is weaker at lower energies.</a:t>
            </a:r>
            <a:endParaRPr kumimoji="0" lang="fr-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ZoneTexte 10">
            <a:extLst>
              <a:ext uri="{FF2B5EF4-FFF2-40B4-BE49-F238E27FC236}">
                <a16:creationId xmlns:a16="http://schemas.microsoft.com/office/drawing/2014/main" id="{74EFCB87-D33A-480F-80EE-D67925FBC2A4}"/>
              </a:ext>
            </a:extLst>
          </p:cNvPr>
          <p:cNvSpPr txBox="1"/>
          <p:nvPr/>
        </p:nvSpPr>
        <p:spPr>
          <a:xfrm>
            <a:off x="4726136" y="4113986"/>
            <a:ext cx="326967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Wide pulses are another dominant background of unknown origin in the data.</a:t>
            </a:r>
            <a:endParaRPr kumimoji="0" lang="fr-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ZoneTexte 12">
            <a:extLst>
              <a:ext uri="{FF2B5EF4-FFF2-40B4-BE49-F238E27FC236}">
                <a16:creationId xmlns:a16="http://schemas.microsoft.com/office/drawing/2014/main" id="{3A883CF1-2DB5-4E21-B528-A3F74CD9BF8E}"/>
              </a:ext>
            </a:extLst>
          </p:cNvPr>
          <p:cNvSpPr txBox="1"/>
          <p:nvPr/>
        </p:nvSpPr>
        <p:spPr>
          <a:xfrm>
            <a:off x="8659069" y="4113986"/>
            <a:ext cx="326967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cut on N/S removes fat pulses (dominant in 2-peak data) and a Fisher discrim. cut removes spikes.</a:t>
            </a:r>
            <a:endParaRPr kumimoji="0" lang="fr-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0C19211B-1586-3DF2-6B16-427E62A3293C}"/>
              </a:ext>
            </a:extLst>
          </p:cNvPr>
          <p:cNvSpPr txBox="1"/>
          <p:nvPr/>
        </p:nvSpPr>
        <p:spPr>
          <a:xfrm>
            <a:off x="11807301" y="6439893"/>
            <a:ext cx="384699" cy="369332"/>
          </a:xfrm>
          <a:prstGeom prst="rect">
            <a:avLst/>
          </a:prstGeom>
          <a:noFill/>
        </p:spPr>
        <p:txBody>
          <a:bodyPr wrap="square" rtlCol="0">
            <a:spAutoFit/>
          </a:bodyPr>
          <a:lstStyle/>
          <a:p>
            <a:fld id="{0EA527CD-3288-41E3-8D1E-D81AA4D62C90}" type="slidenum">
              <a:rPr lang="fr-CA" smtClean="0">
                <a:solidFill>
                  <a:schemeClr val="tx2"/>
                </a:solidFill>
              </a:rPr>
              <a:t>25</a:t>
            </a:fld>
            <a:endParaRPr lang="fr-CA" dirty="0">
              <a:solidFill>
                <a:schemeClr val="tx2"/>
              </a:solidFill>
            </a:endParaRPr>
          </a:p>
        </p:txBody>
      </p:sp>
      <p:grpSp>
        <p:nvGrpSpPr>
          <p:cNvPr id="5" name="Groupe 4">
            <a:extLst>
              <a:ext uri="{FF2B5EF4-FFF2-40B4-BE49-F238E27FC236}">
                <a16:creationId xmlns:a16="http://schemas.microsoft.com/office/drawing/2014/main" id="{0301740B-4D68-D332-99A0-DF6F7A704442}"/>
              </a:ext>
            </a:extLst>
          </p:cNvPr>
          <p:cNvGrpSpPr/>
          <p:nvPr/>
        </p:nvGrpSpPr>
        <p:grpSpPr>
          <a:xfrm>
            <a:off x="4462878" y="1405443"/>
            <a:ext cx="3796188" cy="2502310"/>
            <a:chOff x="4462878" y="1405443"/>
            <a:chExt cx="3796188" cy="2502310"/>
          </a:xfrm>
        </p:grpSpPr>
        <p:pic>
          <p:nvPicPr>
            <p:cNvPr id="15" name="Image 14">
              <a:extLst>
                <a:ext uri="{FF2B5EF4-FFF2-40B4-BE49-F238E27FC236}">
                  <a16:creationId xmlns:a16="http://schemas.microsoft.com/office/drawing/2014/main" id="{8CC60E0A-8313-4BD2-BCA5-3358D130A6D4}"/>
                </a:ext>
              </a:extLst>
            </p:cNvPr>
            <p:cNvPicPr>
              <a:picLocks noChangeAspect="1"/>
            </p:cNvPicPr>
            <p:nvPr/>
          </p:nvPicPr>
          <p:blipFill>
            <a:blip r:embed="rId4"/>
            <a:stretch>
              <a:fillRect/>
            </a:stretch>
          </p:blipFill>
          <p:spPr>
            <a:xfrm>
              <a:off x="4462878" y="1405443"/>
              <a:ext cx="3796188" cy="2502310"/>
            </a:xfrm>
            <a:prstGeom prst="rect">
              <a:avLst/>
            </a:prstGeom>
          </p:spPr>
        </p:pic>
        <p:sp>
          <p:nvSpPr>
            <p:cNvPr id="4" name="Rectangle 3">
              <a:extLst>
                <a:ext uri="{FF2B5EF4-FFF2-40B4-BE49-F238E27FC236}">
                  <a16:creationId xmlns:a16="http://schemas.microsoft.com/office/drawing/2014/main" id="{071B0665-8CD0-986C-B905-D811F8A22314}"/>
                </a:ext>
              </a:extLst>
            </p:cNvPr>
            <p:cNvSpPr/>
            <p:nvPr/>
          </p:nvSpPr>
          <p:spPr>
            <a:xfrm>
              <a:off x="6540355" y="3066052"/>
              <a:ext cx="216623" cy="1291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ZoneTexte 2">
              <a:extLst>
                <a:ext uri="{FF2B5EF4-FFF2-40B4-BE49-F238E27FC236}">
                  <a16:creationId xmlns:a16="http://schemas.microsoft.com/office/drawing/2014/main" id="{B8C41807-0A0F-5FA5-6588-1FAD776D6073}"/>
                </a:ext>
              </a:extLst>
            </p:cNvPr>
            <p:cNvSpPr txBox="1"/>
            <p:nvPr/>
          </p:nvSpPr>
          <p:spPr>
            <a:xfrm>
              <a:off x="6381707" y="2984428"/>
              <a:ext cx="573448" cy="292388"/>
            </a:xfrm>
            <a:prstGeom prst="rect">
              <a:avLst/>
            </a:prstGeom>
            <a:noFill/>
            <a:ln>
              <a:noFill/>
            </a:ln>
          </p:spPr>
          <p:txBody>
            <a:bodyPr wrap="square" rtlCol="0">
              <a:spAutoFit/>
            </a:bodyPr>
            <a:lstStyle/>
            <a:p>
              <a:r>
                <a:rPr lang="fr-CA" sz="1300" b="1" dirty="0">
                  <a:solidFill>
                    <a:srgbClr val="FF6600"/>
                  </a:solidFill>
                </a:rPr>
                <a:t>Wide</a:t>
              </a:r>
            </a:p>
          </p:txBody>
        </p:sp>
      </p:grpSp>
    </p:spTree>
    <p:extLst>
      <p:ext uri="{BB962C8B-B14F-4D97-AF65-F5344CB8AC3E}">
        <p14:creationId xmlns:p14="http://schemas.microsoft.com/office/powerpoint/2010/main" val="2593852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731A2E-7D06-B70A-B784-6D8EAF947C53}"/>
              </a:ext>
            </a:extLst>
          </p:cNvPr>
          <p:cNvSpPr>
            <a:spLocks noGrp="1"/>
          </p:cNvSpPr>
          <p:nvPr>
            <p:ph type="title"/>
          </p:nvPr>
        </p:nvSpPr>
        <p:spPr/>
        <p:txBody>
          <a:bodyPr/>
          <a:lstStyle/>
          <a:p>
            <a:r>
              <a:rPr lang="en-CA" dirty="0"/>
              <a:t>NEWS-G and SPCs</a:t>
            </a:r>
            <a:endParaRPr lang="fr-CA" dirty="0"/>
          </a:p>
        </p:txBody>
      </p:sp>
      <p:sp>
        <p:nvSpPr>
          <p:cNvPr id="5" name="Espace réservé du contenu 4">
            <a:extLst>
              <a:ext uri="{FF2B5EF4-FFF2-40B4-BE49-F238E27FC236}">
                <a16:creationId xmlns:a16="http://schemas.microsoft.com/office/drawing/2014/main" id="{9A5698FA-920A-13B9-2022-BA7877C007FE}"/>
              </a:ext>
            </a:extLst>
          </p:cNvPr>
          <p:cNvSpPr>
            <a:spLocks noGrp="1"/>
          </p:cNvSpPr>
          <p:nvPr>
            <p:ph sz="half" idx="1"/>
          </p:nvPr>
        </p:nvSpPr>
        <p:spPr>
          <a:xfrm>
            <a:off x="599585" y="1709928"/>
            <a:ext cx="6449285" cy="4078312"/>
          </a:xfrm>
        </p:spPr>
        <p:txBody>
          <a:bodyPr/>
          <a:lstStyle/>
          <a:p>
            <a:pPr>
              <a:lnSpc>
                <a:spcPct val="100000"/>
              </a:lnSpc>
            </a:pPr>
            <a:r>
              <a:rPr lang="en-CA" sz="2000" dirty="0"/>
              <a:t>The NEWS-G experiment uses spherical proportional counters (SPC) to search for low mass dark matter.</a:t>
            </a:r>
          </a:p>
          <a:p>
            <a:pPr>
              <a:lnSpc>
                <a:spcPct val="100000"/>
              </a:lnSpc>
            </a:pPr>
            <a:r>
              <a:rPr lang="en-CA" sz="2000" dirty="0"/>
              <a:t>SPCs are metallic spheres filled with gas, with a central anode producing a radial electric field.</a:t>
            </a:r>
          </a:p>
          <a:p>
            <a:r>
              <a:rPr lang="en-CA" sz="2000" dirty="0"/>
              <a:t>The last dark matter limits are from the SEDINE detector (60 cm diameter) at the </a:t>
            </a:r>
            <a:r>
              <a:rPr lang="en-CA" sz="2000" i="1" dirty="0" err="1"/>
              <a:t>Laboratoire</a:t>
            </a:r>
            <a:r>
              <a:rPr lang="en-CA" sz="2000" i="1" dirty="0"/>
              <a:t> Souterrain de Modane</a:t>
            </a:r>
            <a:r>
              <a:rPr lang="en-CA" sz="2000" dirty="0"/>
              <a:t> (LSM) in 2017.</a:t>
            </a:r>
          </a:p>
          <a:p>
            <a:pPr>
              <a:lnSpc>
                <a:spcPct val="100000"/>
              </a:lnSpc>
            </a:pPr>
            <a:r>
              <a:rPr lang="en-CA" sz="2000" dirty="0"/>
              <a:t>The latest detector, S140, is a 140 cm of diameter copper sphere currently at SNOLAB, after a short commissioning at the LSM in 2019.</a:t>
            </a:r>
            <a:br>
              <a:rPr lang="en-CA" sz="2000" dirty="0"/>
            </a:br>
            <a:endParaRPr lang="en-CA" sz="2000" dirty="0"/>
          </a:p>
        </p:txBody>
      </p:sp>
      <p:pic>
        <p:nvPicPr>
          <p:cNvPr id="4" name="Picture 4" descr="A picture containing indoor, table, sitting, small&#10;&#10;Description automatically generated">
            <a:extLst>
              <a:ext uri="{FF2B5EF4-FFF2-40B4-BE49-F238E27FC236}">
                <a16:creationId xmlns:a16="http://schemas.microsoft.com/office/drawing/2014/main" id="{82C7A949-ECE3-F8BF-FD1A-80D35D5CC35C}"/>
              </a:ext>
            </a:extLst>
          </p:cNvPr>
          <p:cNvPicPr>
            <a:picLocks noChangeAspect="1"/>
          </p:cNvPicPr>
          <p:nvPr/>
        </p:nvPicPr>
        <p:blipFill rotWithShape="1">
          <a:blip r:embed="rId2">
            <a:extLst>
              <a:ext uri="{28A0092B-C50C-407E-A947-70E740481C1C}">
                <a14:useLocalDpi xmlns:a14="http://schemas.microsoft.com/office/drawing/2010/main" val="0"/>
              </a:ext>
            </a:extLst>
          </a:blip>
          <a:srcRect r="53303"/>
          <a:stretch/>
        </p:blipFill>
        <p:spPr>
          <a:xfrm>
            <a:off x="7288567" y="1117750"/>
            <a:ext cx="4466469" cy="4399409"/>
          </a:xfrm>
          <a:prstGeom prst="rect">
            <a:avLst/>
          </a:prstGeom>
        </p:spPr>
      </p:pic>
      <p:sp>
        <p:nvSpPr>
          <p:cNvPr id="6" name="ZoneTexte 5">
            <a:extLst>
              <a:ext uri="{FF2B5EF4-FFF2-40B4-BE49-F238E27FC236}">
                <a16:creationId xmlns:a16="http://schemas.microsoft.com/office/drawing/2014/main" id="{D64B064A-1AF4-BD36-09D7-4CB7F27E2349}"/>
              </a:ext>
            </a:extLst>
          </p:cNvPr>
          <p:cNvSpPr txBox="1"/>
          <p:nvPr/>
        </p:nvSpPr>
        <p:spPr>
          <a:xfrm>
            <a:off x="8095737" y="612104"/>
            <a:ext cx="3311371" cy="369332"/>
          </a:xfrm>
          <a:prstGeom prst="rect">
            <a:avLst/>
          </a:prstGeom>
          <a:noFill/>
        </p:spPr>
        <p:txBody>
          <a:bodyPr wrap="square" rtlCol="0">
            <a:spAutoFit/>
          </a:bodyPr>
          <a:lstStyle/>
          <a:p>
            <a:pPr algn="ctr"/>
            <a:r>
              <a:rPr lang="en-CA" dirty="0"/>
              <a:t>The SEDINE detector</a:t>
            </a:r>
            <a:endParaRPr lang="fr-CA" dirty="0"/>
          </a:p>
        </p:txBody>
      </p:sp>
      <p:sp>
        <p:nvSpPr>
          <p:cNvPr id="7" name="ZoneTexte 6">
            <a:extLst>
              <a:ext uri="{FF2B5EF4-FFF2-40B4-BE49-F238E27FC236}">
                <a16:creationId xmlns:a16="http://schemas.microsoft.com/office/drawing/2014/main" id="{69840098-F6B9-4387-2C47-DBA968900767}"/>
              </a:ext>
            </a:extLst>
          </p:cNvPr>
          <p:cNvSpPr txBox="1"/>
          <p:nvPr/>
        </p:nvSpPr>
        <p:spPr>
          <a:xfrm>
            <a:off x="7535366" y="5468807"/>
            <a:ext cx="4143653" cy="369332"/>
          </a:xfrm>
          <a:prstGeom prst="rect">
            <a:avLst/>
          </a:prstGeom>
          <a:noFill/>
        </p:spPr>
        <p:txBody>
          <a:bodyPr wrap="square">
            <a:spAutoFit/>
          </a:bodyPr>
          <a:lstStyle/>
          <a:p>
            <a:r>
              <a:rPr lang="fr-CA" dirty="0" err="1">
                <a:hlinkClick r:id="rId3"/>
              </a:rPr>
              <a:t>doi</a:t>
            </a:r>
            <a:r>
              <a:rPr lang="fr-CA" dirty="0">
                <a:hlinkClick r:id="rId3"/>
              </a:rPr>
              <a:t>: 10.1016/j.astropartphys.2017.10.009</a:t>
            </a:r>
            <a:endParaRPr lang="fr-CA" dirty="0"/>
          </a:p>
        </p:txBody>
      </p:sp>
    </p:spTree>
    <p:extLst>
      <p:ext uri="{BB962C8B-B14F-4D97-AF65-F5344CB8AC3E}">
        <p14:creationId xmlns:p14="http://schemas.microsoft.com/office/powerpoint/2010/main" val="3927051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6C1D1-717B-FBE3-E9B4-C98289D26CC4}"/>
              </a:ext>
            </a:extLst>
          </p:cNvPr>
          <p:cNvSpPr>
            <a:spLocks noGrp="1"/>
          </p:cNvSpPr>
          <p:nvPr>
            <p:ph type="title"/>
          </p:nvPr>
        </p:nvSpPr>
        <p:spPr/>
        <p:txBody>
          <a:bodyPr/>
          <a:lstStyle/>
          <a:p>
            <a:pPr>
              <a:lnSpc>
                <a:spcPct val="100000"/>
              </a:lnSpc>
            </a:pPr>
            <a:r>
              <a:rPr lang="en-CA" sz="2800" dirty="0"/>
              <a:t>How an SPC works:</a:t>
            </a:r>
          </a:p>
        </p:txBody>
      </p:sp>
      <p:sp>
        <p:nvSpPr>
          <p:cNvPr id="6" name="Espace réservé du contenu 5">
            <a:extLst>
              <a:ext uri="{FF2B5EF4-FFF2-40B4-BE49-F238E27FC236}">
                <a16:creationId xmlns:a16="http://schemas.microsoft.com/office/drawing/2014/main" id="{839EE008-F06E-AC1B-6C45-33452145ABF0}"/>
              </a:ext>
            </a:extLst>
          </p:cNvPr>
          <p:cNvSpPr>
            <a:spLocks noGrp="1"/>
          </p:cNvSpPr>
          <p:nvPr>
            <p:ph sz="half" idx="1"/>
          </p:nvPr>
        </p:nvSpPr>
        <p:spPr>
          <a:xfrm>
            <a:off x="901337" y="1234440"/>
            <a:ext cx="4210159" cy="4762870"/>
          </a:xfrm>
        </p:spPr>
        <p:txBody>
          <a:bodyPr/>
          <a:lstStyle/>
          <a:p>
            <a:pPr marL="342900" indent="-342900">
              <a:lnSpc>
                <a:spcPct val="150000"/>
              </a:lnSpc>
              <a:buFont typeface="+mj-lt"/>
              <a:buAutoNum type="arabicPeriod"/>
            </a:pPr>
            <a:r>
              <a:rPr lang="en-CA" sz="2000" dirty="0"/>
              <a:t>Atomic recoil causes ionization of the gas.</a:t>
            </a:r>
          </a:p>
          <a:p>
            <a:pPr marL="342900" indent="-342900">
              <a:lnSpc>
                <a:spcPct val="150000"/>
              </a:lnSpc>
              <a:buFont typeface="+mj-lt"/>
              <a:buAutoNum type="arabicPeriod"/>
            </a:pPr>
            <a:r>
              <a:rPr lang="en-CA" sz="2000" dirty="0"/>
              <a:t>Primary electrons drift towards the central anode.</a:t>
            </a:r>
          </a:p>
          <a:p>
            <a:pPr marL="342900" indent="-342900">
              <a:lnSpc>
                <a:spcPct val="150000"/>
              </a:lnSpc>
              <a:buFont typeface="+mj-lt"/>
              <a:buAutoNum type="arabicPeriod"/>
            </a:pPr>
            <a:r>
              <a:rPr lang="en-CA" sz="2000" dirty="0"/>
              <a:t>Townsend avalanche near the anode amplifies the signal.</a:t>
            </a:r>
          </a:p>
          <a:p>
            <a:pPr marL="342900" indent="-342900">
              <a:lnSpc>
                <a:spcPct val="150000"/>
              </a:lnSpc>
              <a:buFont typeface="+mj-lt"/>
              <a:buAutoNum type="arabicPeriod"/>
            </a:pPr>
            <a:r>
              <a:rPr lang="en-CA" sz="2000" dirty="0"/>
              <a:t>Drifting secondary ions induce a current on the anode.</a:t>
            </a:r>
          </a:p>
        </p:txBody>
      </p:sp>
      <p:pic>
        <p:nvPicPr>
          <p:cNvPr id="5" name="event_drift12cm_5electrons">
            <a:hlinkClick r:id="" action="ppaction://media"/>
            <a:extLst>
              <a:ext uri="{FF2B5EF4-FFF2-40B4-BE49-F238E27FC236}">
                <a16:creationId xmlns:a16="http://schemas.microsoft.com/office/drawing/2014/main" id="{6D8F087B-2A02-2FC9-228F-12321B9CAF9C}"/>
              </a:ext>
            </a:extLst>
          </p:cNvPr>
          <p:cNvPicPr>
            <a:picLocks noChangeAspect="1"/>
          </p:cNvPicPr>
          <p:nvPr>
            <a:videoFile r:link="rId1"/>
            <p:extLst>
              <p:ext uri="{DAA4B4D4-6D71-4841-9C94-3DE7FCFB9230}">
                <p14:media xmlns:p14="http://schemas.microsoft.com/office/powerpoint/2010/main" r:embed="rId2">
                  <p14:trim end="4891.7747"/>
                </p14:media>
              </p:ext>
            </p:extLst>
          </p:nvPr>
        </p:nvPicPr>
        <p:blipFill>
          <a:blip r:embed="rId4"/>
          <a:stretch>
            <a:fillRect/>
          </a:stretch>
        </p:blipFill>
        <p:spPr>
          <a:xfrm>
            <a:off x="5494410" y="1737359"/>
            <a:ext cx="6528073" cy="3224025"/>
          </a:xfrm>
          <a:prstGeom prst="rect">
            <a:avLst/>
          </a:prstGeom>
        </p:spPr>
      </p:pic>
      <p:pic>
        <p:nvPicPr>
          <p:cNvPr id="4" name="Picture 6">
            <a:extLst>
              <a:ext uri="{FF2B5EF4-FFF2-40B4-BE49-F238E27FC236}">
                <a16:creationId xmlns:a16="http://schemas.microsoft.com/office/drawing/2014/main" id="{2D7AB0EA-BC87-C3D7-161E-693F6D88EAAA}"/>
              </a:ext>
            </a:extLst>
          </p:cNvPr>
          <p:cNvPicPr>
            <a:picLocks noChangeAspect="1"/>
          </p:cNvPicPr>
          <p:nvPr/>
        </p:nvPicPr>
        <p:blipFill>
          <a:blip r:embed="rId5"/>
          <a:stretch>
            <a:fillRect/>
          </a:stretch>
        </p:blipFill>
        <p:spPr>
          <a:xfrm>
            <a:off x="5494410" y="1766246"/>
            <a:ext cx="3440015" cy="3001426"/>
          </a:xfrm>
          <a:prstGeom prst="rect">
            <a:avLst/>
          </a:prstGeom>
        </p:spPr>
      </p:pic>
      <p:sp>
        <p:nvSpPr>
          <p:cNvPr id="3" name="ZoneTexte 2">
            <a:extLst>
              <a:ext uri="{FF2B5EF4-FFF2-40B4-BE49-F238E27FC236}">
                <a16:creationId xmlns:a16="http://schemas.microsoft.com/office/drawing/2014/main" id="{331C69A0-C7C6-A930-C18D-9FF9693AFFEC}"/>
              </a:ext>
            </a:extLst>
          </p:cNvPr>
          <p:cNvSpPr txBox="1"/>
          <p:nvPr/>
        </p:nvSpPr>
        <p:spPr>
          <a:xfrm>
            <a:off x="9792070" y="4961384"/>
            <a:ext cx="2230413" cy="369332"/>
          </a:xfrm>
          <a:prstGeom prst="rect">
            <a:avLst/>
          </a:prstGeom>
          <a:noFill/>
        </p:spPr>
        <p:txBody>
          <a:bodyPr wrap="square" rtlCol="0">
            <a:spAutoFit/>
          </a:bodyPr>
          <a:lstStyle/>
          <a:p>
            <a:r>
              <a:rPr lang="fr-CA" dirty="0"/>
              <a:t>Animation by P. Gros</a:t>
            </a:r>
          </a:p>
        </p:txBody>
      </p:sp>
      <p:sp>
        <p:nvSpPr>
          <p:cNvPr id="8" name="ZoneTexte 7">
            <a:extLst>
              <a:ext uri="{FF2B5EF4-FFF2-40B4-BE49-F238E27FC236}">
                <a16:creationId xmlns:a16="http://schemas.microsoft.com/office/drawing/2014/main" id="{0538326F-0032-0E78-D560-E03491B0E5B1}"/>
              </a:ext>
            </a:extLst>
          </p:cNvPr>
          <p:cNvSpPr txBox="1"/>
          <p:nvPr/>
        </p:nvSpPr>
        <p:spPr>
          <a:xfrm>
            <a:off x="5559641" y="4592052"/>
            <a:ext cx="4401105" cy="369332"/>
          </a:xfrm>
          <a:prstGeom prst="rect">
            <a:avLst/>
          </a:prstGeom>
          <a:noFill/>
        </p:spPr>
        <p:txBody>
          <a:bodyPr wrap="square">
            <a:spAutoFit/>
          </a:bodyPr>
          <a:lstStyle/>
          <a:p>
            <a:r>
              <a:rPr lang="fr-CA" dirty="0" err="1">
                <a:hlinkClick r:id="rId6" tooltip="Persistent link using digital object identifier"/>
              </a:rPr>
              <a:t>doi</a:t>
            </a:r>
            <a:r>
              <a:rPr lang="fr-CA" dirty="0">
                <a:hlinkClick r:id="rId6" tooltip="Persistent link using digital object identifier"/>
              </a:rPr>
              <a:t>: 10.1016/j.nima.2019.162390</a:t>
            </a:r>
            <a:endParaRPr lang="fr-CA" dirty="0"/>
          </a:p>
        </p:txBody>
      </p:sp>
    </p:spTree>
    <p:extLst>
      <p:ext uri="{BB962C8B-B14F-4D97-AF65-F5344CB8AC3E}">
        <p14:creationId xmlns:p14="http://schemas.microsoft.com/office/powerpoint/2010/main" val="329216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20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8726BF-791D-461D-426D-DD1BB1DD9A51}"/>
              </a:ext>
            </a:extLst>
          </p:cNvPr>
          <p:cNvSpPr>
            <a:spLocks noGrp="1"/>
          </p:cNvSpPr>
          <p:nvPr>
            <p:ph type="title"/>
          </p:nvPr>
        </p:nvSpPr>
        <p:spPr/>
        <p:txBody>
          <a:bodyPr/>
          <a:lstStyle/>
          <a:p>
            <a:r>
              <a:rPr lang="en-CA" dirty="0"/>
              <a:t>Sensor (</a:t>
            </a:r>
            <a:r>
              <a:rPr lang="en-CA" dirty="0" err="1"/>
              <a:t>achinos</a:t>
            </a:r>
            <a:r>
              <a:rPr lang="en-CA" dirty="0"/>
              <a:t>)</a:t>
            </a:r>
          </a:p>
        </p:txBody>
      </p:sp>
      <p:sp>
        <p:nvSpPr>
          <p:cNvPr id="7" name="Espace réservé du contenu 6">
            <a:extLst>
              <a:ext uri="{FF2B5EF4-FFF2-40B4-BE49-F238E27FC236}">
                <a16:creationId xmlns:a16="http://schemas.microsoft.com/office/drawing/2014/main" id="{D2DE4712-BD0A-9402-8146-A1BB16F62ED4}"/>
              </a:ext>
            </a:extLst>
          </p:cNvPr>
          <p:cNvSpPr>
            <a:spLocks noGrp="1"/>
          </p:cNvSpPr>
          <p:nvPr>
            <p:ph sz="half" idx="1"/>
          </p:nvPr>
        </p:nvSpPr>
        <p:spPr>
          <a:xfrm>
            <a:off x="599584" y="953960"/>
            <a:ext cx="8023207" cy="2575624"/>
          </a:xfrm>
        </p:spPr>
        <p:txBody>
          <a:bodyPr/>
          <a:lstStyle/>
          <a:p>
            <a:r>
              <a:rPr lang="en-CA" dirty="0"/>
              <a:t>NEWS-G now uses a multi-anode sensor that can achieve high gain while keeping a strong electric field at a high radius.</a:t>
            </a:r>
          </a:p>
          <a:p>
            <a:r>
              <a:rPr lang="en-CA" dirty="0"/>
              <a:t>The sensor is divided in two channels connecting the anodes of each hemisphere. </a:t>
            </a:r>
          </a:p>
          <a:p>
            <a:r>
              <a:rPr lang="en-CA" dirty="0"/>
              <a:t>A signal on one channel induces a negative signal on the other one (Shockley-</a:t>
            </a:r>
            <a:r>
              <a:rPr lang="en-CA" dirty="0" err="1"/>
              <a:t>Ramo</a:t>
            </a:r>
            <a:r>
              <a:rPr lang="en-CA" dirty="0"/>
              <a:t> effect).</a:t>
            </a:r>
          </a:p>
          <a:p>
            <a:r>
              <a:rPr lang="en-CA" dirty="0"/>
              <a:t>About 2/3 of the volume leads to the south anodes, due to the effect of the rod on the electric field.</a:t>
            </a:r>
          </a:p>
        </p:txBody>
      </p:sp>
      <p:pic>
        <p:nvPicPr>
          <p:cNvPr id="4" name="Image 3">
            <a:extLst>
              <a:ext uri="{FF2B5EF4-FFF2-40B4-BE49-F238E27FC236}">
                <a16:creationId xmlns:a16="http://schemas.microsoft.com/office/drawing/2014/main" id="{C91D00C7-7DE6-2508-6E28-6B771B56D71B}"/>
              </a:ext>
            </a:extLst>
          </p:cNvPr>
          <p:cNvPicPr>
            <a:picLocks noChangeAspect="1"/>
          </p:cNvPicPr>
          <p:nvPr/>
        </p:nvPicPr>
        <p:blipFill>
          <a:blip r:embed="rId2"/>
          <a:stretch>
            <a:fillRect/>
          </a:stretch>
        </p:blipFill>
        <p:spPr>
          <a:xfrm>
            <a:off x="240741" y="3597676"/>
            <a:ext cx="3918137" cy="2673750"/>
          </a:xfrm>
          <a:prstGeom prst="rect">
            <a:avLst/>
          </a:prstGeom>
        </p:spPr>
      </p:pic>
      <p:pic>
        <p:nvPicPr>
          <p:cNvPr id="5" name="Image 4">
            <a:extLst>
              <a:ext uri="{FF2B5EF4-FFF2-40B4-BE49-F238E27FC236}">
                <a16:creationId xmlns:a16="http://schemas.microsoft.com/office/drawing/2014/main" id="{341BCE8D-6619-D5EE-C748-0315380C6094}"/>
              </a:ext>
            </a:extLst>
          </p:cNvPr>
          <p:cNvPicPr>
            <a:picLocks noChangeAspect="1"/>
          </p:cNvPicPr>
          <p:nvPr/>
        </p:nvPicPr>
        <p:blipFill rotWithShape="1">
          <a:blip r:embed="rId3"/>
          <a:srcRect t="5790" b="7793"/>
          <a:stretch/>
        </p:blipFill>
        <p:spPr>
          <a:xfrm rot="10800000">
            <a:off x="1015922" y="3597676"/>
            <a:ext cx="1950880" cy="2673750"/>
          </a:xfrm>
          <a:prstGeom prst="rect">
            <a:avLst/>
          </a:prstGeom>
        </p:spPr>
      </p:pic>
      <p:pic>
        <p:nvPicPr>
          <p:cNvPr id="6" name="Image 5">
            <a:extLst>
              <a:ext uri="{FF2B5EF4-FFF2-40B4-BE49-F238E27FC236}">
                <a16:creationId xmlns:a16="http://schemas.microsoft.com/office/drawing/2014/main" id="{4CE0C8D9-105B-D32E-F861-6A11887F7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456" y="3597675"/>
            <a:ext cx="3740568" cy="2739431"/>
          </a:xfrm>
          <a:prstGeom prst="rect">
            <a:avLst/>
          </a:prstGeom>
        </p:spPr>
      </p:pic>
      <p:pic>
        <p:nvPicPr>
          <p:cNvPr id="11" name="Image 10">
            <a:extLst>
              <a:ext uri="{FF2B5EF4-FFF2-40B4-BE49-F238E27FC236}">
                <a16:creationId xmlns:a16="http://schemas.microsoft.com/office/drawing/2014/main" id="{30BFE3D2-5C2F-5F10-77C0-C50102BABBE5}"/>
              </a:ext>
            </a:extLst>
          </p:cNvPr>
          <p:cNvPicPr>
            <a:picLocks noChangeAspect="1"/>
          </p:cNvPicPr>
          <p:nvPr/>
        </p:nvPicPr>
        <p:blipFill>
          <a:blip r:embed="rId5"/>
          <a:stretch>
            <a:fillRect/>
          </a:stretch>
        </p:blipFill>
        <p:spPr>
          <a:xfrm>
            <a:off x="8537135" y="1340528"/>
            <a:ext cx="3414124" cy="4585458"/>
          </a:xfrm>
          <a:prstGeom prst="rect">
            <a:avLst/>
          </a:prstGeom>
        </p:spPr>
      </p:pic>
      <p:sp>
        <p:nvSpPr>
          <p:cNvPr id="12" name="ZoneTexte 11">
            <a:extLst>
              <a:ext uri="{FF2B5EF4-FFF2-40B4-BE49-F238E27FC236}">
                <a16:creationId xmlns:a16="http://schemas.microsoft.com/office/drawing/2014/main" id="{DA329D92-9898-9623-A10F-B02A8AD8959E}"/>
              </a:ext>
            </a:extLst>
          </p:cNvPr>
          <p:cNvSpPr txBox="1"/>
          <p:nvPr/>
        </p:nvSpPr>
        <p:spPr>
          <a:xfrm>
            <a:off x="4369420" y="3259121"/>
            <a:ext cx="3692604" cy="338554"/>
          </a:xfrm>
          <a:prstGeom prst="rect">
            <a:avLst/>
          </a:prstGeom>
          <a:noFill/>
        </p:spPr>
        <p:txBody>
          <a:bodyPr wrap="square">
            <a:spAutoFit/>
          </a:bodyPr>
          <a:lstStyle/>
          <a:p>
            <a:r>
              <a:rPr lang="fr-CA" sz="1600" dirty="0">
                <a:effectLst/>
                <a:latin typeface="Arial" panose="020B0604020202020204" pitchFamily="34" charset="0"/>
                <a:hlinkClick r:id="rId6"/>
              </a:rPr>
              <a:t>doi:10.1088/1742-6596/2156/1/012059</a:t>
            </a:r>
            <a:endParaRPr lang="fr-CA" sz="1600" dirty="0"/>
          </a:p>
        </p:txBody>
      </p:sp>
      <p:sp>
        <p:nvSpPr>
          <p:cNvPr id="14" name="ZoneTexte 13">
            <a:extLst>
              <a:ext uri="{FF2B5EF4-FFF2-40B4-BE49-F238E27FC236}">
                <a16:creationId xmlns:a16="http://schemas.microsoft.com/office/drawing/2014/main" id="{73028331-91D3-8F66-C2D8-A558A9FD3147}"/>
              </a:ext>
            </a:extLst>
          </p:cNvPr>
          <p:cNvSpPr txBox="1"/>
          <p:nvPr/>
        </p:nvSpPr>
        <p:spPr>
          <a:xfrm>
            <a:off x="9332651" y="953960"/>
            <a:ext cx="2259764" cy="369332"/>
          </a:xfrm>
          <a:prstGeom prst="rect">
            <a:avLst/>
          </a:prstGeom>
          <a:noFill/>
        </p:spPr>
        <p:txBody>
          <a:bodyPr wrap="square">
            <a:spAutoFit/>
          </a:bodyPr>
          <a:lstStyle/>
          <a:p>
            <a:r>
              <a:rPr lang="fr-CA" dirty="0">
                <a:hlinkClick r:id="rId7"/>
              </a:rPr>
              <a:t>arXiv:2301.05183</a:t>
            </a:r>
            <a:r>
              <a:rPr lang="fr-CA" dirty="0"/>
              <a:t> </a:t>
            </a:r>
          </a:p>
        </p:txBody>
      </p:sp>
    </p:spTree>
    <p:extLst>
      <p:ext uri="{BB962C8B-B14F-4D97-AF65-F5344CB8AC3E}">
        <p14:creationId xmlns:p14="http://schemas.microsoft.com/office/powerpoint/2010/main" val="6594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8D186C-6033-88EE-79BD-7A4025DB8B86}"/>
              </a:ext>
            </a:extLst>
          </p:cNvPr>
          <p:cNvSpPr>
            <a:spLocks noGrp="1"/>
          </p:cNvSpPr>
          <p:nvPr>
            <p:ph type="title"/>
          </p:nvPr>
        </p:nvSpPr>
        <p:spPr/>
        <p:txBody>
          <a:bodyPr/>
          <a:lstStyle/>
          <a:p>
            <a:r>
              <a:rPr lang="en-CA" dirty="0"/>
              <a:t>Shielding and data taking with S140</a:t>
            </a:r>
            <a:endParaRPr lang="fr-CA" dirty="0"/>
          </a:p>
        </p:txBody>
      </p:sp>
      <p:sp>
        <p:nvSpPr>
          <p:cNvPr id="3" name="Espace réservé du contenu 2">
            <a:extLst>
              <a:ext uri="{FF2B5EF4-FFF2-40B4-BE49-F238E27FC236}">
                <a16:creationId xmlns:a16="http://schemas.microsoft.com/office/drawing/2014/main" id="{D386E11B-302A-B9A4-A439-F65669A19790}"/>
              </a:ext>
            </a:extLst>
          </p:cNvPr>
          <p:cNvSpPr>
            <a:spLocks noGrp="1"/>
          </p:cNvSpPr>
          <p:nvPr>
            <p:ph sz="half" idx="1"/>
          </p:nvPr>
        </p:nvSpPr>
        <p:spPr>
          <a:xfrm>
            <a:off x="599585" y="881759"/>
            <a:ext cx="7088477" cy="2114558"/>
          </a:xfrm>
        </p:spPr>
        <p:txBody>
          <a:bodyPr/>
          <a:lstStyle/>
          <a:p>
            <a:r>
              <a:rPr lang="en-CA" dirty="0"/>
              <a:t>The sphere is made of C10100 copper, with the inner 0.5 mm being electroformed ultra-pure copper.</a:t>
            </a:r>
          </a:p>
          <a:p>
            <a:r>
              <a:rPr lang="en-CA" dirty="0"/>
              <a:t>Lead, archeological lead and polyethylene (PE) make the shielding, although water was used at the LSM since the PE shield was unfinished.</a:t>
            </a:r>
            <a:endParaRPr lang="fr-CA" dirty="0"/>
          </a:p>
          <a:p>
            <a:r>
              <a:rPr lang="en-CA" dirty="0"/>
              <a:t>10 days of physics data taken in 135 mbar of CH</a:t>
            </a:r>
            <a:r>
              <a:rPr lang="en-CA" baseline="-25000" dirty="0"/>
              <a:t>4</a:t>
            </a:r>
            <a:r>
              <a:rPr lang="en-CA" dirty="0"/>
              <a:t> at the LSM before the detector was shipped to SNOLAB.</a:t>
            </a:r>
          </a:p>
        </p:txBody>
      </p:sp>
      <p:pic>
        <p:nvPicPr>
          <p:cNvPr id="5" name="Image 4">
            <a:extLst>
              <a:ext uri="{FF2B5EF4-FFF2-40B4-BE49-F238E27FC236}">
                <a16:creationId xmlns:a16="http://schemas.microsoft.com/office/drawing/2014/main" id="{76241F2A-F310-291B-EA46-05055A1F56CC}"/>
              </a:ext>
            </a:extLst>
          </p:cNvPr>
          <p:cNvPicPr>
            <a:picLocks noChangeAspect="1"/>
          </p:cNvPicPr>
          <p:nvPr/>
        </p:nvPicPr>
        <p:blipFill>
          <a:blip r:embed="rId2"/>
          <a:stretch>
            <a:fillRect/>
          </a:stretch>
        </p:blipFill>
        <p:spPr>
          <a:xfrm>
            <a:off x="7778809" y="2314191"/>
            <a:ext cx="4309560" cy="3473300"/>
          </a:xfrm>
          <a:prstGeom prst="rect">
            <a:avLst/>
          </a:prstGeom>
        </p:spPr>
      </p:pic>
      <p:pic>
        <p:nvPicPr>
          <p:cNvPr id="11" name="Image 10">
            <a:extLst>
              <a:ext uri="{FF2B5EF4-FFF2-40B4-BE49-F238E27FC236}">
                <a16:creationId xmlns:a16="http://schemas.microsoft.com/office/drawing/2014/main" id="{4E69FF51-8203-98CB-ED54-33398872D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810" y="144836"/>
            <a:ext cx="4309560" cy="2114558"/>
          </a:xfrm>
          <a:prstGeom prst="rect">
            <a:avLst/>
          </a:prstGeom>
        </p:spPr>
      </p:pic>
      <p:grpSp>
        <p:nvGrpSpPr>
          <p:cNvPr id="9" name="Groupe 8">
            <a:extLst>
              <a:ext uri="{FF2B5EF4-FFF2-40B4-BE49-F238E27FC236}">
                <a16:creationId xmlns:a16="http://schemas.microsoft.com/office/drawing/2014/main" id="{36204ED9-8F6B-062A-AD96-BA9A1A56C7F1}"/>
              </a:ext>
            </a:extLst>
          </p:cNvPr>
          <p:cNvGrpSpPr/>
          <p:nvPr/>
        </p:nvGrpSpPr>
        <p:grpSpPr>
          <a:xfrm>
            <a:off x="843379" y="2887139"/>
            <a:ext cx="5927323" cy="3499554"/>
            <a:chOff x="599585" y="2608510"/>
            <a:chExt cx="6171118" cy="3643493"/>
          </a:xfrm>
        </p:grpSpPr>
        <p:pic>
          <p:nvPicPr>
            <p:cNvPr id="4" name="Image 3">
              <a:extLst>
                <a:ext uri="{FF2B5EF4-FFF2-40B4-BE49-F238E27FC236}">
                  <a16:creationId xmlns:a16="http://schemas.microsoft.com/office/drawing/2014/main" id="{212791BC-8193-4BC5-C44E-5E3E5D581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99" y="2743200"/>
              <a:ext cx="6040204" cy="3508803"/>
            </a:xfrm>
            <a:prstGeom prst="rect">
              <a:avLst/>
            </a:prstGeom>
          </p:spPr>
        </p:pic>
        <p:pic>
          <p:nvPicPr>
            <p:cNvPr id="8" name="Image 7">
              <a:extLst>
                <a:ext uri="{FF2B5EF4-FFF2-40B4-BE49-F238E27FC236}">
                  <a16:creationId xmlns:a16="http://schemas.microsoft.com/office/drawing/2014/main" id="{8808F05E-D41D-8C3F-0C3E-AD9A51669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585" y="2608510"/>
              <a:ext cx="1390984" cy="925939"/>
            </a:xfrm>
            <a:prstGeom prst="rect">
              <a:avLst/>
            </a:prstGeom>
          </p:spPr>
        </p:pic>
      </p:grpSp>
      <p:pic>
        <p:nvPicPr>
          <p:cNvPr id="12" name="Image 11">
            <a:extLst>
              <a:ext uri="{FF2B5EF4-FFF2-40B4-BE49-F238E27FC236}">
                <a16:creationId xmlns:a16="http://schemas.microsoft.com/office/drawing/2014/main" id="{9B7E8D92-9648-43DF-CCAB-7A1157AA0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7087" y="5117832"/>
            <a:ext cx="991282" cy="668133"/>
          </a:xfrm>
          <a:prstGeom prst="rect">
            <a:avLst/>
          </a:prstGeom>
        </p:spPr>
      </p:pic>
    </p:spTree>
    <p:extLst>
      <p:ext uri="{BB962C8B-B14F-4D97-AF65-F5344CB8AC3E}">
        <p14:creationId xmlns:p14="http://schemas.microsoft.com/office/powerpoint/2010/main" val="3163013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7C775-A073-FD03-0B3A-D5B3060B5052}"/>
              </a:ext>
            </a:extLst>
          </p:cNvPr>
          <p:cNvSpPr>
            <a:spLocks noGrp="1"/>
          </p:cNvSpPr>
          <p:nvPr>
            <p:ph type="title"/>
          </p:nvPr>
        </p:nvSpPr>
        <p:spPr/>
        <p:txBody>
          <a:bodyPr/>
          <a:lstStyle/>
          <a:p>
            <a:r>
              <a:rPr lang="en-CA" dirty="0"/>
              <a:t>Calibration</a:t>
            </a:r>
            <a:endParaRPr lang="fr-CA" dirty="0"/>
          </a:p>
        </p:txBody>
      </p:sp>
      <p:sp>
        <p:nvSpPr>
          <p:cNvPr id="4" name="Espace réservé du contenu 3">
            <a:extLst>
              <a:ext uri="{FF2B5EF4-FFF2-40B4-BE49-F238E27FC236}">
                <a16:creationId xmlns:a16="http://schemas.microsoft.com/office/drawing/2014/main" id="{1ED65D22-4054-9BB5-7506-46A1E1816CE4}"/>
              </a:ext>
            </a:extLst>
          </p:cNvPr>
          <p:cNvSpPr>
            <a:spLocks noGrp="1"/>
          </p:cNvSpPr>
          <p:nvPr>
            <p:ph sz="half" idx="1"/>
          </p:nvPr>
        </p:nvSpPr>
        <p:spPr>
          <a:xfrm>
            <a:off x="599585" y="1171852"/>
            <a:ext cx="7221642" cy="3958948"/>
          </a:xfrm>
        </p:spPr>
        <p:txBody>
          <a:bodyPr/>
          <a:lstStyle/>
          <a:p>
            <a:r>
              <a:rPr lang="en-CA" dirty="0">
                <a:cs typeface="Arial" panose="020B0604020202020204" pitchFamily="34" charset="0"/>
              </a:rPr>
              <a:t>A UV laser is directed at the inner copper surface of the sphere and releases electrons though the photoelectric effect. The UV light also goes to a photodetector so the laser events can be tagged.</a:t>
            </a:r>
            <a:endParaRPr lang="fr-CA" dirty="0">
              <a:cs typeface="Arial" panose="020B0604020202020204" pitchFamily="34" charset="0"/>
            </a:endParaRPr>
          </a:p>
          <a:p>
            <a:r>
              <a:rPr lang="en-CA" dirty="0">
                <a:cs typeface="Arial" panose="020B0604020202020204" pitchFamily="34" charset="0"/>
              </a:rPr>
              <a:t>Some argon-37 is released inside the sphere, and the gas diffuses in the whole volume. This isotope is radioactive and has two peaks that enable energy calibration.</a:t>
            </a:r>
            <a:endParaRPr lang="fr-CA" baseline="30000" dirty="0">
              <a:cs typeface="Arial" panose="020B0604020202020204" pitchFamily="34" charset="0"/>
            </a:endParaRPr>
          </a:p>
          <a:p>
            <a:r>
              <a:rPr lang="en-CA" dirty="0"/>
              <a:t>The quenching factor was measured at COMIMAC.</a:t>
            </a:r>
          </a:p>
          <a:p>
            <a:r>
              <a:rPr lang="en-CA" dirty="0"/>
              <a:t>W-value measured at Queen’s University.</a:t>
            </a:r>
            <a:endParaRPr lang="fr-CA" dirty="0"/>
          </a:p>
        </p:txBody>
      </p:sp>
      <p:pic>
        <p:nvPicPr>
          <p:cNvPr id="5" name="Image 4">
            <a:extLst>
              <a:ext uri="{FF2B5EF4-FFF2-40B4-BE49-F238E27FC236}">
                <a16:creationId xmlns:a16="http://schemas.microsoft.com/office/drawing/2014/main" id="{F2497CA9-557E-C296-3124-0912D14A4F3B}"/>
              </a:ext>
            </a:extLst>
          </p:cNvPr>
          <p:cNvPicPr>
            <a:picLocks noChangeAspect="1"/>
          </p:cNvPicPr>
          <p:nvPr/>
        </p:nvPicPr>
        <p:blipFill rotWithShape="1">
          <a:blip r:embed="rId2"/>
          <a:srcRect r="37990" b="48673"/>
          <a:stretch/>
        </p:blipFill>
        <p:spPr>
          <a:xfrm>
            <a:off x="1177323" y="4063458"/>
            <a:ext cx="5105562" cy="1892932"/>
          </a:xfrm>
          <a:prstGeom prst="rect">
            <a:avLst/>
          </a:prstGeom>
        </p:spPr>
      </p:pic>
      <p:pic>
        <p:nvPicPr>
          <p:cNvPr id="10" name="Image 9">
            <a:extLst>
              <a:ext uri="{FF2B5EF4-FFF2-40B4-BE49-F238E27FC236}">
                <a16:creationId xmlns:a16="http://schemas.microsoft.com/office/drawing/2014/main" id="{5F5B3C31-6A30-9D83-D883-72ABC983E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591" y="346262"/>
            <a:ext cx="3574815" cy="2689490"/>
          </a:xfrm>
          <a:prstGeom prst="rect">
            <a:avLst/>
          </a:prstGeom>
        </p:spPr>
      </p:pic>
      <p:pic>
        <p:nvPicPr>
          <p:cNvPr id="11" name="Image 10">
            <a:extLst>
              <a:ext uri="{FF2B5EF4-FFF2-40B4-BE49-F238E27FC236}">
                <a16:creationId xmlns:a16="http://schemas.microsoft.com/office/drawing/2014/main" id="{75FB714C-7CCE-7FB7-2D4C-9AA563F240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9220" y="3151326"/>
            <a:ext cx="4391573" cy="2805064"/>
          </a:xfrm>
          <a:prstGeom prst="rect">
            <a:avLst/>
          </a:prstGeom>
        </p:spPr>
      </p:pic>
      <p:sp>
        <p:nvSpPr>
          <p:cNvPr id="3" name="ZoneTexte 2">
            <a:extLst>
              <a:ext uri="{FF2B5EF4-FFF2-40B4-BE49-F238E27FC236}">
                <a16:creationId xmlns:a16="http://schemas.microsoft.com/office/drawing/2014/main" id="{9B6EB16C-150C-477D-6E69-378E773D6FBB}"/>
              </a:ext>
            </a:extLst>
          </p:cNvPr>
          <p:cNvSpPr txBox="1"/>
          <p:nvPr/>
        </p:nvSpPr>
        <p:spPr>
          <a:xfrm>
            <a:off x="8213621" y="3948049"/>
            <a:ext cx="665353" cy="400110"/>
          </a:xfrm>
          <a:prstGeom prst="rect">
            <a:avLst/>
          </a:prstGeom>
          <a:noFill/>
        </p:spPr>
        <p:txBody>
          <a:bodyPr wrap="square" rtlCol="0">
            <a:spAutoFit/>
          </a:bodyPr>
          <a:lstStyle/>
          <a:p>
            <a:pPr algn="ctr"/>
            <a:r>
              <a:rPr lang="en-CA" sz="1000" dirty="0"/>
              <a:t>270 eV peak</a:t>
            </a:r>
          </a:p>
        </p:txBody>
      </p:sp>
      <p:sp>
        <p:nvSpPr>
          <p:cNvPr id="6" name="ZoneTexte 5">
            <a:extLst>
              <a:ext uri="{FF2B5EF4-FFF2-40B4-BE49-F238E27FC236}">
                <a16:creationId xmlns:a16="http://schemas.microsoft.com/office/drawing/2014/main" id="{96717EAB-DBA7-8DBB-8858-AB30569A1D5B}"/>
              </a:ext>
            </a:extLst>
          </p:cNvPr>
          <p:cNvSpPr txBox="1"/>
          <p:nvPr/>
        </p:nvSpPr>
        <p:spPr>
          <a:xfrm>
            <a:off x="10099828" y="3863403"/>
            <a:ext cx="665353" cy="400110"/>
          </a:xfrm>
          <a:prstGeom prst="rect">
            <a:avLst/>
          </a:prstGeom>
          <a:noFill/>
        </p:spPr>
        <p:txBody>
          <a:bodyPr wrap="square" rtlCol="0">
            <a:spAutoFit/>
          </a:bodyPr>
          <a:lstStyle/>
          <a:p>
            <a:pPr algn="ctr"/>
            <a:r>
              <a:rPr lang="en-CA" sz="1000" dirty="0"/>
              <a:t>2.8 keV peak</a:t>
            </a:r>
          </a:p>
        </p:txBody>
      </p:sp>
    </p:spTree>
    <p:extLst>
      <p:ext uri="{BB962C8B-B14F-4D97-AF65-F5344CB8AC3E}">
        <p14:creationId xmlns:p14="http://schemas.microsoft.com/office/powerpoint/2010/main" val="344454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86AA40-4ABD-045E-FF4C-C7949D82B6C4}"/>
              </a:ext>
            </a:extLst>
          </p:cNvPr>
          <p:cNvSpPr>
            <a:spLocks noGrp="1"/>
          </p:cNvSpPr>
          <p:nvPr>
            <p:ph type="title"/>
          </p:nvPr>
        </p:nvSpPr>
        <p:spPr/>
        <p:txBody>
          <a:bodyPr/>
          <a:lstStyle/>
          <a:p>
            <a:r>
              <a:rPr lang="en-CA" dirty="0"/>
              <a:t>Peak counting and time separation</a:t>
            </a:r>
            <a:endParaRPr lang="fr-CA" dirty="0"/>
          </a:p>
        </p:txBody>
      </p:sp>
      <p:sp>
        <p:nvSpPr>
          <p:cNvPr id="12" name="Espace réservé du contenu 11">
            <a:extLst>
              <a:ext uri="{FF2B5EF4-FFF2-40B4-BE49-F238E27FC236}">
                <a16:creationId xmlns:a16="http://schemas.microsoft.com/office/drawing/2014/main" id="{6C16068B-BCBC-8E38-E499-80F509051B8F}"/>
              </a:ext>
            </a:extLst>
          </p:cNvPr>
          <p:cNvSpPr>
            <a:spLocks noGrp="1"/>
          </p:cNvSpPr>
          <p:nvPr>
            <p:ph sz="half" idx="1"/>
          </p:nvPr>
        </p:nvSpPr>
        <p:spPr>
          <a:xfrm>
            <a:off x="599585" y="1171852"/>
            <a:ext cx="7017456" cy="3958948"/>
          </a:xfrm>
        </p:spPr>
        <p:txBody>
          <a:bodyPr/>
          <a:lstStyle/>
          <a:p>
            <a:r>
              <a:rPr lang="en-CA" sz="2000" dirty="0"/>
              <a:t>The exponential decay of the preamplifier and the ion response are deconvolved from the raw signal.</a:t>
            </a:r>
          </a:p>
          <a:p>
            <a:r>
              <a:rPr lang="en-CA" sz="2000" dirty="0"/>
              <a:t>It is possible to count individual primary electrons.</a:t>
            </a:r>
          </a:p>
          <a:p>
            <a:r>
              <a:rPr lang="en-CA" sz="2000" dirty="0"/>
              <a:t>Surface events experience more diffusion than volume events, which causes the time separation between the first and last peak to be larger.</a:t>
            </a:r>
            <a:endParaRPr lang="fr-CA" sz="2000" dirty="0"/>
          </a:p>
        </p:txBody>
      </p:sp>
      <p:pic>
        <p:nvPicPr>
          <p:cNvPr id="4" name="Image 3">
            <a:extLst>
              <a:ext uri="{FF2B5EF4-FFF2-40B4-BE49-F238E27FC236}">
                <a16:creationId xmlns:a16="http://schemas.microsoft.com/office/drawing/2014/main" id="{BB68A10E-EFBA-0CEA-4607-EDBF9C3A99C9}"/>
              </a:ext>
            </a:extLst>
          </p:cNvPr>
          <p:cNvPicPr>
            <a:picLocks noChangeAspect="1"/>
          </p:cNvPicPr>
          <p:nvPr/>
        </p:nvPicPr>
        <p:blipFill rotWithShape="1">
          <a:blip r:embed="rId2">
            <a:extLst>
              <a:ext uri="{28A0092B-C50C-407E-A947-70E740481C1C}">
                <a14:useLocalDpi xmlns:a14="http://schemas.microsoft.com/office/drawing/2010/main" val="0"/>
              </a:ext>
            </a:extLst>
          </a:blip>
          <a:srcRect t="999" b="1"/>
          <a:stretch/>
        </p:blipFill>
        <p:spPr>
          <a:xfrm>
            <a:off x="348770" y="3544813"/>
            <a:ext cx="4464891" cy="2208175"/>
          </a:xfrm>
          <a:prstGeom prst="rect">
            <a:avLst/>
          </a:prstGeom>
        </p:spPr>
      </p:pic>
      <p:pic>
        <p:nvPicPr>
          <p:cNvPr id="6" name="Image 5">
            <a:extLst>
              <a:ext uri="{FF2B5EF4-FFF2-40B4-BE49-F238E27FC236}">
                <a16:creationId xmlns:a16="http://schemas.microsoft.com/office/drawing/2014/main" id="{8A145C50-39C0-EA8D-F2B8-02C36C067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524" y="3555874"/>
            <a:ext cx="4464891" cy="2230461"/>
          </a:xfrm>
          <a:prstGeom prst="rect">
            <a:avLst/>
          </a:prstGeom>
        </p:spPr>
      </p:pic>
      <p:pic>
        <p:nvPicPr>
          <p:cNvPr id="7" name="Image 6">
            <a:extLst>
              <a:ext uri="{FF2B5EF4-FFF2-40B4-BE49-F238E27FC236}">
                <a16:creationId xmlns:a16="http://schemas.microsoft.com/office/drawing/2014/main" id="{4BCCC45F-CA40-0F0D-334E-4F8E2F3DE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7524" y="3544813"/>
            <a:ext cx="4464891" cy="2230461"/>
          </a:xfrm>
          <a:prstGeom prst="rect">
            <a:avLst/>
          </a:prstGeom>
        </p:spPr>
      </p:pic>
      <p:grpSp>
        <p:nvGrpSpPr>
          <p:cNvPr id="21" name="Groupe 20">
            <a:extLst>
              <a:ext uri="{FF2B5EF4-FFF2-40B4-BE49-F238E27FC236}">
                <a16:creationId xmlns:a16="http://schemas.microsoft.com/office/drawing/2014/main" id="{82419354-7A57-2A5D-CB33-424519FBB49D}"/>
              </a:ext>
            </a:extLst>
          </p:cNvPr>
          <p:cNvGrpSpPr/>
          <p:nvPr/>
        </p:nvGrpSpPr>
        <p:grpSpPr>
          <a:xfrm>
            <a:off x="7766492" y="287876"/>
            <a:ext cx="4032350" cy="3036372"/>
            <a:chOff x="2555300" y="3108510"/>
            <a:chExt cx="4032350" cy="3036372"/>
          </a:xfrm>
        </p:grpSpPr>
        <p:pic>
          <p:nvPicPr>
            <p:cNvPr id="18" name="Image 17">
              <a:extLst>
                <a:ext uri="{FF2B5EF4-FFF2-40B4-BE49-F238E27FC236}">
                  <a16:creationId xmlns:a16="http://schemas.microsoft.com/office/drawing/2014/main" id="{EBD817C9-B926-FB06-DF8A-D2956023DD07}"/>
                </a:ext>
              </a:extLst>
            </p:cNvPr>
            <p:cNvPicPr>
              <a:picLocks noChangeAspect="1"/>
            </p:cNvPicPr>
            <p:nvPr/>
          </p:nvPicPr>
          <p:blipFill>
            <a:blip r:embed="rId5"/>
            <a:stretch>
              <a:fillRect/>
            </a:stretch>
          </p:blipFill>
          <p:spPr>
            <a:xfrm>
              <a:off x="2555300" y="3108510"/>
              <a:ext cx="4032350" cy="3036372"/>
            </a:xfrm>
            <a:prstGeom prst="rect">
              <a:avLst/>
            </a:prstGeom>
          </p:spPr>
        </p:pic>
        <p:sp>
          <p:nvSpPr>
            <p:cNvPr id="19" name="ZoneTexte 18">
              <a:extLst>
                <a:ext uri="{FF2B5EF4-FFF2-40B4-BE49-F238E27FC236}">
                  <a16:creationId xmlns:a16="http://schemas.microsoft.com/office/drawing/2014/main" id="{78517821-C7CB-6432-EAFF-DC16243A15F0}"/>
                </a:ext>
              </a:extLst>
            </p:cNvPr>
            <p:cNvSpPr txBox="1"/>
            <p:nvPr/>
          </p:nvSpPr>
          <p:spPr>
            <a:xfrm>
              <a:off x="4643440" y="4866629"/>
              <a:ext cx="1944210" cy="369332"/>
            </a:xfrm>
            <a:prstGeom prst="rect">
              <a:avLst/>
            </a:prstGeom>
            <a:noFill/>
          </p:spPr>
          <p:txBody>
            <a:bodyPr wrap="square" rtlCol="0">
              <a:spAutoFit/>
            </a:bodyPr>
            <a:lstStyle/>
            <a:p>
              <a:pPr algn="ctr"/>
              <a:r>
                <a:rPr lang="fr-CA" b="1" dirty="0">
                  <a:solidFill>
                    <a:srgbClr val="00B050"/>
                  </a:solidFill>
                </a:rPr>
                <a:t>SURFACE (laser)</a:t>
              </a:r>
            </a:p>
          </p:txBody>
        </p:sp>
        <p:sp>
          <p:nvSpPr>
            <p:cNvPr id="20" name="ZoneTexte 19">
              <a:extLst>
                <a:ext uri="{FF2B5EF4-FFF2-40B4-BE49-F238E27FC236}">
                  <a16:creationId xmlns:a16="http://schemas.microsoft.com/office/drawing/2014/main" id="{E169A8CA-9B4A-F5C2-476E-CD2740C263AA}"/>
                </a:ext>
              </a:extLst>
            </p:cNvPr>
            <p:cNvSpPr txBox="1"/>
            <p:nvPr/>
          </p:nvSpPr>
          <p:spPr>
            <a:xfrm>
              <a:off x="3000652" y="3856029"/>
              <a:ext cx="1269507" cy="646331"/>
            </a:xfrm>
            <a:prstGeom prst="rect">
              <a:avLst/>
            </a:prstGeom>
            <a:noFill/>
          </p:spPr>
          <p:txBody>
            <a:bodyPr wrap="square" rtlCol="0">
              <a:spAutoFit/>
            </a:bodyPr>
            <a:lstStyle/>
            <a:p>
              <a:pPr algn="ctr"/>
              <a:r>
                <a:rPr lang="fr-CA" b="1" dirty="0">
                  <a:solidFill>
                    <a:srgbClr val="D68433"/>
                  </a:solidFill>
                </a:rPr>
                <a:t>VOLUME (</a:t>
              </a:r>
              <a:r>
                <a:rPr lang="fr-CA" b="1" baseline="30000" dirty="0">
                  <a:solidFill>
                    <a:srgbClr val="D68433"/>
                  </a:solidFill>
                </a:rPr>
                <a:t>37</a:t>
              </a:r>
              <a:r>
                <a:rPr lang="fr-CA" b="1" dirty="0">
                  <a:solidFill>
                    <a:srgbClr val="D68433"/>
                  </a:solidFill>
                </a:rPr>
                <a:t>Ar)</a:t>
              </a:r>
            </a:p>
          </p:txBody>
        </p:sp>
      </p:grpSp>
      <p:sp>
        <p:nvSpPr>
          <p:cNvPr id="23" name="ZoneTexte 22">
            <a:extLst>
              <a:ext uri="{FF2B5EF4-FFF2-40B4-BE49-F238E27FC236}">
                <a16:creationId xmlns:a16="http://schemas.microsoft.com/office/drawing/2014/main" id="{CDFDAA12-216D-B534-BC95-8DC8EA6A7D7E}"/>
              </a:ext>
            </a:extLst>
          </p:cNvPr>
          <p:cNvSpPr txBox="1"/>
          <p:nvPr/>
        </p:nvSpPr>
        <p:spPr>
          <a:xfrm>
            <a:off x="9136033" y="387788"/>
            <a:ext cx="2553820" cy="369332"/>
          </a:xfrm>
          <a:prstGeom prst="rect">
            <a:avLst/>
          </a:prstGeom>
          <a:noFill/>
        </p:spPr>
        <p:txBody>
          <a:bodyPr wrap="square">
            <a:spAutoFit/>
          </a:bodyPr>
          <a:lstStyle/>
          <a:p>
            <a:r>
              <a:rPr lang="fr-CA" dirty="0">
                <a:hlinkClick r:id="rId6"/>
              </a:rPr>
              <a:t>scipost_202210_00005v1</a:t>
            </a:r>
            <a:endParaRPr lang="fr-CA" dirty="0"/>
          </a:p>
        </p:txBody>
      </p:sp>
      <p:sp>
        <p:nvSpPr>
          <p:cNvPr id="3" name="ZoneTexte 2">
            <a:extLst>
              <a:ext uri="{FF2B5EF4-FFF2-40B4-BE49-F238E27FC236}">
                <a16:creationId xmlns:a16="http://schemas.microsoft.com/office/drawing/2014/main" id="{0A6DB4B0-1177-9469-6D15-2AE9F77AA28E}"/>
              </a:ext>
            </a:extLst>
          </p:cNvPr>
          <p:cNvSpPr txBox="1"/>
          <p:nvPr/>
        </p:nvSpPr>
        <p:spPr>
          <a:xfrm>
            <a:off x="5013794" y="4056899"/>
            <a:ext cx="1913597" cy="646331"/>
          </a:xfrm>
          <a:prstGeom prst="rect">
            <a:avLst/>
          </a:prstGeom>
          <a:noFill/>
        </p:spPr>
        <p:txBody>
          <a:bodyPr wrap="square" rtlCol="0">
            <a:spAutoFit/>
          </a:bodyPr>
          <a:lstStyle/>
          <a:p>
            <a:pPr algn="ctr"/>
            <a:r>
              <a:rPr lang="fr-CA" b="1" dirty="0"/>
              <a:t>DOUBLE-DECONVOLUTION</a:t>
            </a:r>
          </a:p>
        </p:txBody>
      </p:sp>
      <p:cxnSp>
        <p:nvCxnSpPr>
          <p:cNvPr id="8" name="Connecteur droit avec flèche 7">
            <a:extLst>
              <a:ext uri="{FF2B5EF4-FFF2-40B4-BE49-F238E27FC236}">
                <a16:creationId xmlns:a16="http://schemas.microsoft.com/office/drawing/2014/main" id="{3D79C655-25F3-02C1-479E-9D8ABD5622DF}"/>
              </a:ext>
            </a:extLst>
          </p:cNvPr>
          <p:cNvCxnSpPr/>
          <p:nvPr/>
        </p:nvCxnSpPr>
        <p:spPr>
          <a:xfrm>
            <a:off x="5129563" y="4917736"/>
            <a:ext cx="1642368"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540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5BAEA74-BED0-DDCD-D176-85166C877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094" y="2854942"/>
            <a:ext cx="5009906" cy="2922446"/>
          </a:xfrm>
          <a:prstGeom prst="rect">
            <a:avLst/>
          </a:prstGeom>
        </p:spPr>
      </p:pic>
      <p:sp>
        <p:nvSpPr>
          <p:cNvPr id="2" name="Titre 1">
            <a:extLst>
              <a:ext uri="{FF2B5EF4-FFF2-40B4-BE49-F238E27FC236}">
                <a16:creationId xmlns:a16="http://schemas.microsoft.com/office/drawing/2014/main" id="{676881AC-F672-5D85-4399-A6C447226C5B}"/>
              </a:ext>
            </a:extLst>
          </p:cNvPr>
          <p:cNvSpPr>
            <a:spLocks noGrp="1"/>
          </p:cNvSpPr>
          <p:nvPr>
            <p:ph type="title"/>
          </p:nvPr>
        </p:nvSpPr>
        <p:spPr/>
        <p:txBody>
          <a:bodyPr/>
          <a:lstStyle/>
          <a:p>
            <a:r>
              <a:rPr lang="en-CA" dirty="0"/>
              <a:t>Alpha contamination</a:t>
            </a:r>
            <a:endParaRPr lang="fr-CA" dirty="0"/>
          </a:p>
        </p:txBody>
      </p:sp>
      <p:sp>
        <p:nvSpPr>
          <p:cNvPr id="3" name="Espace réservé du contenu 2">
            <a:extLst>
              <a:ext uri="{FF2B5EF4-FFF2-40B4-BE49-F238E27FC236}">
                <a16:creationId xmlns:a16="http://schemas.microsoft.com/office/drawing/2014/main" id="{02230FF4-90BE-E8CE-948D-8E24B86C690B}"/>
              </a:ext>
            </a:extLst>
          </p:cNvPr>
          <p:cNvSpPr>
            <a:spLocks noGrp="1"/>
          </p:cNvSpPr>
          <p:nvPr>
            <p:ph sz="half" idx="1"/>
          </p:nvPr>
        </p:nvSpPr>
        <p:spPr>
          <a:xfrm>
            <a:off x="648596" y="1589102"/>
            <a:ext cx="6584610" cy="4447713"/>
          </a:xfrm>
        </p:spPr>
        <p:txBody>
          <a:bodyPr/>
          <a:lstStyle/>
          <a:p>
            <a:r>
              <a:rPr lang="en-CA" sz="2000" dirty="0"/>
              <a:t>There is ~25 </a:t>
            </a:r>
            <a:r>
              <a:rPr lang="en-CA" sz="2000" dirty="0" err="1"/>
              <a:t>mHz</a:t>
            </a:r>
            <a:r>
              <a:rPr lang="en-CA" sz="2000" dirty="0"/>
              <a:t>  of alphas from </a:t>
            </a:r>
            <a:r>
              <a:rPr lang="en-CA" sz="2000" baseline="30000" dirty="0"/>
              <a:t>210</a:t>
            </a:r>
            <a:r>
              <a:rPr lang="en-CA" sz="2000" dirty="0"/>
              <a:t>Po contamination in the copper surface.</a:t>
            </a:r>
          </a:p>
          <a:p>
            <a:r>
              <a:rPr lang="en-CA" sz="2000" dirty="0"/>
              <a:t>Alphas ionize a lot of gas and create a space charge that disturbs the electric field, and changes the electron drift time.</a:t>
            </a:r>
          </a:p>
          <a:p>
            <a:r>
              <a:rPr lang="en-CA" sz="2000" dirty="0"/>
              <a:t>For some still unknown reason, a high rate of low energy events keep happening for around 5s after each alpha.</a:t>
            </a:r>
          </a:p>
          <a:p>
            <a:r>
              <a:rPr lang="en-CA" sz="2000" dirty="0"/>
              <a:t>We remove most of the low-energy background due to alphas with a 5s cut after each one, keeping 85-90% of the total time.</a:t>
            </a:r>
            <a:endParaRPr lang="fr-CA" sz="2000" dirty="0"/>
          </a:p>
        </p:txBody>
      </p:sp>
      <p:cxnSp>
        <p:nvCxnSpPr>
          <p:cNvPr id="50" name="Connecteur droit 49">
            <a:extLst>
              <a:ext uri="{FF2B5EF4-FFF2-40B4-BE49-F238E27FC236}">
                <a16:creationId xmlns:a16="http://schemas.microsoft.com/office/drawing/2014/main" id="{7989A328-06B9-D23F-92B8-4A269525018C}"/>
              </a:ext>
            </a:extLst>
          </p:cNvPr>
          <p:cNvCxnSpPr>
            <a:cxnSpLocks/>
          </p:cNvCxnSpPr>
          <p:nvPr/>
        </p:nvCxnSpPr>
        <p:spPr>
          <a:xfrm flipV="1">
            <a:off x="8837716" y="3045041"/>
            <a:ext cx="0" cy="2450237"/>
          </a:xfrm>
          <a:prstGeom prst="line">
            <a:avLst/>
          </a:prstGeom>
          <a:ln w="19050">
            <a:solidFill>
              <a:srgbClr val="000000">
                <a:alpha val="50196"/>
              </a:srgbClr>
            </a:solidFill>
            <a:prstDash val="dash"/>
          </a:ln>
        </p:spPr>
        <p:style>
          <a:lnRef idx="1">
            <a:schemeClr val="dk1"/>
          </a:lnRef>
          <a:fillRef idx="0">
            <a:schemeClr val="dk1"/>
          </a:fillRef>
          <a:effectRef idx="0">
            <a:schemeClr val="dk1"/>
          </a:effectRef>
          <a:fontRef idx="minor">
            <a:schemeClr val="tx1"/>
          </a:fontRef>
        </p:style>
      </p:cxnSp>
      <p:pic>
        <p:nvPicPr>
          <p:cNvPr id="51" name="Picture 67">
            <a:extLst>
              <a:ext uri="{FF2B5EF4-FFF2-40B4-BE49-F238E27FC236}">
                <a16:creationId xmlns:a16="http://schemas.microsoft.com/office/drawing/2014/main" id="{8BCCAB9F-A932-0097-5748-8863558D344C}"/>
              </a:ext>
            </a:extLst>
          </p:cNvPr>
          <p:cNvPicPr>
            <a:picLocks noChangeAspect="1"/>
          </p:cNvPicPr>
          <p:nvPr/>
        </p:nvPicPr>
        <p:blipFill rotWithShape="1">
          <a:blip r:embed="rId3"/>
          <a:srcRect b="6056"/>
          <a:stretch/>
        </p:blipFill>
        <p:spPr>
          <a:xfrm>
            <a:off x="8379381" y="298510"/>
            <a:ext cx="2436579" cy="2447309"/>
          </a:xfrm>
          <a:prstGeom prst="rect">
            <a:avLst/>
          </a:prstGeom>
        </p:spPr>
      </p:pic>
      <p:sp>
        <p:nvSpPr>
          <p:cNvPr id="4" name="ZoneTexte 3">
            <a:extLst>
              <a:ext uri="{FF2B5EF4-FFF2-40B4-BE49-F238E27FC236}">
                <a16:creationId xmlns:a16="http://schemas.microsoft.com/office/drawing/2014/main" id="{B8529D3B-73A3-89D3-918F-387B25744161}"/>
              </a:ext>
            </a:extLst>
          </p:cNvPr>
          <p:cNvSpPr txBox="1"/>
          <p:nvPr/>
        </p:nvSpPr>
        <p:spPr>
          <a:xfrm>
            <a:off x="7637947" y="3747427"/>
            <a:ext cx="882013" cy="738664"/>
          </a:xfrm>
          <a:prstGeom prst="rect">
            <a:avLst/>
          </a:prstGeom>
          <a:noFill/>
        </p:spPr>
        <p:txBody>
          <a:bodyPr wrap="square" rtlCol="0">
            <a:spAutoFit/>
          </a:bodyPr>
          <a:lstStyle/>
          <a:p>
            <a:pPr algn="ctr"/>
            <a:r>
              <a:rPr lang="en-CA" sz="1400" b="1" dirty="0"/>
              <a:t>Methane</a:t>
            </a:r>
            <a:br>
              <a:rPr lang="en-CA" sz="1400" b="1" dirty="0"/>
            </a:br>
            <a:r>
              <a:rPr lang="en-CA" sz="1400" dirty="0"/>
              <a:t>135 mbar</a:t>
            </a:r>
            <a:br>
              <a:rPr lang="en-CA" sz="1400" dirty="0"/>
            </a:br>
            <a:r>
              <a:rPr lang="en-CA" sz="1400" dirty="0"/>
              <a:t>1630 V</a:t>
            </a:r>
            <a:endParaRPr lang="fr-CA" sz="1400" b="1" dirty="0"/>
          </a:p>
        </p:txBody>
      </p:sp>
      <p:sp>
        <p:nvSpPr>
          <p:cNvPr id="6" name="ZoneTexte 5">
            <a:extLst>
              <a:ext uri="{FF2B5EF4-FFF2-40B4-BE49-F238E27FC236}">
                <a16:creationId xmlns:a16="http://schemas.microsoft.com/office/drawing/2014/main" id="{34FA926A-8C2C-B5EC-15F6-4271D8DF220C}"/>
              </a:ext>
            </a:extLst>
          </p:cNvPr>
          <p:cNvSpPr txBox="1"/>
          <p:nvPr/>
        </p:nvSpPr>
        <p:spPr>
          <a:xfrm>
            <a:off x="10178177" y="5033695"/>
            <a:ext cx="1133195" cy="317757"/>
          </a:xfrm>
          <a:prstGeom prst="rect">
            <a:avLst/>
          </a:prstGeom>
          <a:noFill/>
        </p:spPr>
        <p:txBody>
          <a:bodyPr wrap="square" rtlCol="0">
            <a:spAutoFit/>
          </a:bodyPr>
          <a:lstStyle/>
          <a:p>
            <a:pPr algn="ctr"/>
            <a:r>
              <a:rPr lang="en-CA" sz="1600" dirty="0">
                <a:solidFill>
                  <a:srgbClr val="FF0000"/>
                </a:solidFill>
              </a:rPr>
              <a:t>RATE</a:t>
            </a:r>
            <a:endParaRPr lang="fr-CA" sz="1600" dirty="0">
              <a:solidFill>
                <a:srgbClr val="FF0000"/>
              </a:solidFill>
            </a:endParaRPr>
          </a:p>
        </p:txBody>
      </p:sp>
      <p:sp>
        <p:nvSpPr>
          <p:cNvPr id="7" name="ZoneTexte 6">
            <a:extLst>
              <a:ext uri="{FF2B5EF4-FFF2-40B4-BE49-F238E27FC236}">
                <a16:creationId xmlns:a16="http://schemas.microsoft.com/office/drawing/2014/main" id="{D1643C92-27BD-A8B9-0BAF-A31BC8A52725}"/>
              </a:ext>
            </a:extLst>
          </p:cNvPr>
          <p:cNvSpPr txBox="1"/>
          <p:nvPr/>
        </p:nvSpPr>
        <p:spPr>
          <a:xfrm>
            <a:off x="10744775" y="3462807"/>
            <a:ext cx="933219" cy="548852"/>
          </a:xfrm>
          <a:prstGeom prst="rect">
            <a:avLst/>
          </a:prstGeom>
          <a:noFill/>
        </p:spPr>
        <p:txBody>
          <a:bodyPr wrap="square" rtlCol="0">
            <a:spAutoFit/>
          </a:bodyPr>
          <a:lstStyle/>
          <a:p>
            <a:pPr algn="ctr"/>
            <a:r>
              <a:rPr lang="en-CA" sz="1600" dirty="0">
                <a:solidFill>
                  <a:srgbClr val="0070C0"/>
                </a:solidFill>
              </a:rPr>
              <a:t>DRIFT TIME</a:t>
            </a:r>
            <a:endParaRPr lang="fr-CA" sz="1600" dirty="0">
              <a:solidFill>
                <a:srgbClr val="0070C0"/>
              </a:solidFill>
            </a:endParaRPr>
          </a:p>
        </p:txBody>
      </p:sp>
    </p:spTree>
    <p:extLst>
      <p:ext uri="{BB962C8B-B14F-4D97-AF65-F5344CB8AC3E}">
        <p14:creationId xmlns:p14="http://schemas.microsoft.com/office/powerpoint/2010/main" val="258568368"/>
      </p:ext>
    </p:extLst>
  </p:cSld>
  <p:clrMapOvr>
    <a:masterClrMapping/>
  </p:clrMapOvr>
</p:sld>
</file>

<file path=ppt/theme/theme1.xml><?xml version="1.0" encoding="utf-8"?>
<a:theme xmlns:a="http://schemas.openxmlformats.org/drawingml/2006/main" name="ThèmeQueensNews">
  <a:themeElements>
    <a:clrScheme name="Custom 16">
      <a:dk1>
        <a:srgbClr val="000000"/>
      </a:dk1>
      <a:lt1>
        <a:srgbClr val="EBEBEC"/>
      </a:lt1>
      <a:dk2>
        <a:srgbClr val="B90D30"/>
      </a:dk2>
      <a:lt2>
        <a:srgbClr val="FFFFFF"/>
      </a:lt2>
      <a:accent1>
        <a:srgbClr val="002452"/>
      </a:accent1>
      <a:accent2>
        <a:srgbClr val="1A4771"/>
      </a:accent2>
      <a:accent3>
        <a:srgbClr val="4D7091"/>
      </a:accent3>
      <a:accent4>
        <a:srgbClr val="8099B1"/>
      </a:accent4>
      <a:accent5>
        <a:srgbClr val="B3C2D0"/>
      </a:accent5>
      <a:accent6>
        <a:srgbClr val="CCD6E0"/>
      </a:accent6>
      <a:hlink>
        <a:srgbClr val="335B81"/>
      </a:hlink>
      <a:folHlink>
        <a:srgbClr val="00245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QueensNews" id="{EEB9C117-5D3B-41DD-9A55-17FFFA3FE0B8}" vid="{F07B0FD1-005A-426A-9F08-572C63B18CB5}"/>
    </a:ext>
  </a:extLst>
</a:theme>
</file>

<file path=ppt/theme/theme2.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Data analysis tutorial</Template>
  <TotalTime>4191</TotalTime>
  <Words>1260</Words>
  <Application>Microsoft Office PowerPoint</Application>
  <PresentationFormat>Grand écran</PresentationFormat>
  <Paragraphs>139</Paragraphs>
  <Slides>25</Slides>
  <Notes>0</Notes>
  <HiddenSlides>0</HiddenSlides>
  <MMClips>1</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25</vt:i4>
      </vt:variant>
    </vt:vector>
  </HeadingPairs>
  <TitlesOfParts>
    <vt:vector size="34" baseType="lpstr">
      <vt:lpstr>Arial</vt:lpstr>
      <vt:lpstr>Calibri</vt:lpstr>
      <vt:lpstr>Calibri Light</vt:lpstr>
      <vt:lpstr>Cambria Math</vt:lpstr>
      <vt:lpstr>Open Sans</vt:lpstr>
      <vt:lpstr>Open Sans Semibold</vt:lpstr>
      <vt:lpstr>System Font Regular</vt:lpstr>
      <vt:lpstr>ThèmeQueensNews</vt:lpstr>
      <vt:lpstr>Thème Office</vt:lpstr>
      <vt:lpstr>New results from the NEWS-G dark matter experiment</vt:lpstr>
      <vt:lpstr>Low mass WIMP search motivation</vt:lpstr>
      <vt:lpstr>NEWS-G and SPCs</vt:lpstr>
      <vt:lpstr>How an SPC works:</vt:lpstr>
      <vt:lpstr>Sensor (achinos)</vt:lpstr>
      <vt:lpstr>Shielding and data taking with S140</vt:lpstr>
      <vt:lpstr>Calibration</vt:lpstr>
      <vt:lpstr>Peak counting and time separation</vt:lpstr>
      <vt:lpstr>Alpha contamination</vt:lpstr>
      <vt:lpstr>Pulse shape discrimination</vt:lpstr>
      <vt:lpstr>Physics data fits</vt:lpstr>
      <vt:lpstr>Preliminary limits</vt:lpstr>
      <vt:lpstr>News from SNOLAB</vt:lpstr>
      <vt:lpstr>Future projects</vt:lpstr>
      <vt:lpstr>Conclusion</vt:lpstr>
      <vt:lpstr>Thank you!</vt:lpstr>
      <vt:lpstr>Extra slides</vt:lpstr>
      <vt:lpstr>Making the sphere, electroforming, etching</vt:lpstr>
      <vt:lpstr>Quenching factor</vt:lpstr>
      <vt:lpstr>Gas mixture and calibration (laser and 37Ar)</vt:lpstr>
      <vt:lpstr>Alpha background</vt:lpstr>
      <vt:lpstr>Spikiness</vt:lpstr>
      <vt:lpstr>North/South integral ratio</vt:lpstr>
      <vt:lpstr>Linear Fisher discriminant</vt:lpstr>
      <vt:lpstr>Fits to the physics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NEWS-G experiment</dc:title>
  <dc:creator>Jean-Marie Coquillat</dc:creator>
  <cp:lastModifiedBy>Jean-Marie Coquillat</cp:lastModifiedBy>
  <cp:revision>35</cp:revision>
  <dcterms:created xsi:type="dcterms:W3CDTF">2023-02-09T17:02:24Z</dcterms:created>
  <dcterms:modified xsi:type="dcterms:W3CDTF">2023-02-18T01:10:00Z</dcterms:modified>
</cp:coreProperties>
</file>