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8"/>
  </p:notesMasterIdLst>
  <p:sldIdLst>
    <p:sldId id="256" r:id="rId3"/>
    <p:sldId id="291" r:id="rId4"/>
    <p:sldId id="292" r:id="rId5"/>
    <p:sldId id="685" r:id="rId6"/>
    <p:sldId id="680" r:id="rId7"/>
    <p:sldId id="265" r:id="rId8"/>
    <p:sldId id="666" r:id="rId9"/>
    <p:sldId id="287" r:id="rId10"/>
    <p:sldId id="670" r:id="rId11"/>
    <p:sldId id="653" r:id="rId12"/>
    <p:sldId id="682" r:id="rId13"/>
    <p:sldId id="644" r:id="rId14"/>
    <p:sldId id="664" r:id="rId15"/>
    <p:sldId id="645" r:id="rId16"/>
    <p:sldId id="661" r:id="rId17"/>
    <p:sldId id="677" r:id="rId18"/>
    <p:sldId id="283" r:id="rId19"/>
    <p:sldId id="686" r:id="rId20"/>
    <p:sldId id="687" r:id="rId21"/>
    <p:sldId id="683" r:id="rId22"/>
    <p:sldId id="674" r:id="rId23"/>
    <p:sldId id="617" r:id="rId24"/>
    <p:sldId id="681" r:id="rId25"/>
    <p:sldId id="660" r:id="rId26"/>
    <p:sldId id="647" r:id="rId27"/>
    <p:sldId id="678" r:id="rId28"/>
    <p:sldId id="679" r:id="rId29"/>
    <p:sldId id="684" r:id="rId30"/>
    <p:sldId id="656" r:id="rId31"/>
    <p:sldId id="657" r:id="rId32"/>
    <p:sldId id="673" r:id="rId33"/>
    <p:sldId id="275" r:id="rId34"/>
    <p:sldId id="284" r:id="rId35"/>
    <p:sldId id="281"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0002"/>
    <a:srgbClr val="55F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3"/>
    <p:restoredTop sz="80278"/>
  </p:normalViewPr>
  <p:slideViewPr>
    <p:cSldViewPr snapToGrid="0" snapToObjects="1">
      <p:cViewPr varScale="1">
        <p:scale>
          <a:sx n="68" d="100"/>
          <a:sy n="68" d="100"/>
        </p:scale>
        <p:origin x="1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10B9A-F0AC-2D43-B25F-A8651C6F99E5}" type="datetimeFigureOut">
              <a:rPr lang="en-US" smtClean="0"/>
              <a:t>2/19/23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D9848-E959-384D-8F28-7B6B4CD346ED}" type="slidenum">
              <a:rPr lang="en-US" smtClean="0"/>
              <a:t>‹#›</a:t>
            </a:fld>
            <a:endParaRPr lang="en-US"/>
          </a:p>
        </p:txBody>
      </p:sp>
    </p:spTree>
    <p:extLst>
      <p:ext uri="{BB962C8B-B14F-4D97-AF65-F5344CB8AC3E}">
        <p14:creationId xmlns:p14="http://schemas.microsoft.com/office/powerpoint/2010/main" val="162416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e9413203da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ge9413203da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9413203da_1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9413203da_1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give a tree an event that we know is signal (or background), and the tree will attempt to make a series of binary split decisions on various observables with the goal of  separating signal and background. What we hope to avoid are leaves ( or end containers) that contain a mix of signal and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Boosting is simply the process of training many trees instead of just one, where each subsequent tree is trained on the previous tree’s Incorrectly classified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6065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9413203da_1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9413203da_1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give a tree an event that we know is signal (or background), and the tree will attempt to make a series of binary split decisions on various observables with the goal of  separating signal and background. What we hope to avoid are leaves ( or end containers) that contain a mix of signal and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Boosting is simply the process of training many trees instead of just one, where each subsequent tree is trained on the previous tree’s Incorrectly classified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we combine the results of all trees into one overall improved </a:t>
            </a:r>
            <a:r>
              <a:rPr lang="en-US" dirty="0" err="1"/>
              <a:t>descriminator</a:t>
            </a:r>
            <a:r>
              <a:rPr lang="en-US" dirty="0"/>
              <a:t>. The result </a:t>
            </a:r>
            <a:r>
              <a:rPr lang="en-US" dirty="0" err="1"/>
              <a:t>isan</a:t>
            </a:r>
            <a:r>
              <a:rPr lang="en-US" dirty="0"/>
              <a:t> output distribution that hopefully looks similar to the one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387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boosted decision tree output distribution is how we will recover our number of signal events. </a:t>
            </a:r>
          </a:p>
          <a:p>
            <a:endParaRPr lang="en-US" dirty="0"/>
          </a:p>
          <a:p>
            <a:r>
              <a:rPr lang="en-US" dirty="0"/>
              <a:t>High score bins are expected to have large significance sue to the lack of background</a:t>
            </a:r>
          </a:p>
          <a:p>
            <a:endParaRPr lang="en-US" dirty="0"/>
          </a:p>
          <a:p>
            <a:r>
              <a:rPr lang="en-US" dirty="0"/>
              <a:t>use a binned extended likelihood fit to extract the of electric and strong W plus jets events. By making the assumption that the shape of the signal and background distributions will be consistent between our </a:t>
            </a:r>
            <a:r>
              <a:rPr lang="en-US" dirty="0" err="1"/>
              <a:t>Montecarlo</a:t>
            </a:r>
            <a:r>
              <a:rPr lang="en-US" dirty="0"/>
              <a:t> and data, we scale our distribution up or down by constant scale factors shared between all bins. </a:t>
            </a:r>
          </a:p>
          <a:p>
            <a:endParaRPr lang="en-US" dirty="0"/>
          </a:p>
          <a:p>
            <a:r>
              <a:rPr lang="en-US" dirty="0"/>
              <a:t>The fit will prioritize the use of the high significance bins at the far right of our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Finally our fit will return scale parameters which we will need to convert into our cross-section measurement.</a:t>
            </a:r>
          </a:p>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12</a:t>
            </a:fld>
            <a:endParaRPr lang="en-US"/>
          </a:p>
        </p:txBody>
      </p:sp>
    </p:spTree>
    <p:extLst>
      <p:ext uri="{BB962C8B-B14F-4D97-AF65-F5344CB8AC3E}">
        <p14:creationId xmlns:p14="http://schemas.microsoft.com/office/powerpoint/2010/main" val="218593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2 integrated luminosity was 140.1 +- 1.2 fb^-1</a:t>
            </a:r>
          </a:p>
          <a:p>
            <a:endParaRPr lang="en-US" dirty="0"/>
          </a:p>
          <a:p>
            <a:r>
              <a:rPr lang="en-US" dirty="0"/>
              <a:t>Describe plot. </a:t>
            </a:r>
          </a:p>
          <a:p>
            <a:r>
              <a:rPr lang="en-US" dirty="0"/>
              <a:t>-post fit plot</a:t>
            </a:r>
          </a:p>
          <a:p>
            <a:r>
              <a:rPr lang="en-US" dirty="0"/>
              <a:t>-MC Stats only</a:t>
            </a:r>
          </a:p>
          <a:p>
            <a:r>
              <a:rPr lang="en-US" dirty="0"/>
              <a:t>- Strong background in red, signal in blue</a:t>
            </a:r>
          </a:p>
          <a:p>
            <a:endParaRPr lang="en-US" dirty="0"/>
          </a:p>
          <a:p>
            <a:r>
              <a:rPr lang="en-US" dirty="0"/>
              <a:t>Run two ran for three years and this is just the way that we can remove that three-year time component dependence from our measurement.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addition of Statistical uncertainty, we are expecting an around 10% uncertainty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measurement of a similar process recently found a </a:t>
            </a:r>
            <a:r>
              <a:rPr lang="en-CA" sz="1200" dirty="0">
                <a:effectLst/>
                <a:latin typeface="URWPalladioL"/>
              </a:rPr>
              <a:t>37.14 </a:t>
            </a:r>
            <a:r>
              <a:rPr lang="en-CA" sz="1200" dirty="0">
                <a:effectLst/>
                <a:latin typeface="CMSY10"/>
              </a:rPr>
              <a:t>± 9% </a:t>
            </a:r>
            <a:r>
              <a:rPr lang="en-CA" sz="1200" dirty="0">
                <a:effectLst/>
                <a:latin typeface="URWPalladioL"/>
              </a:rPr>
              <a:t>(stat.) </a:t>
            </a:r>
            <a:r>
              <a:rPr lang="en-CA" sz="1200" dirty="0">
                <a:effectLst/>
                <a:latin typeface="CMSY10"/>
              </a:rPr>
              <a:t>± 16% </a:t>
            </a:r>
            <a:r>
              <a:rPr lang="en-CA" sz="1200" dirty="0">
                <a:effectLst/>
                <a:latin typeface="URWPalladioL"/>
              </a:rPr>
              <a:t>(syst.) </a:t>
            </a:r>
            <a:endParaRPr lang="en-CA" dirty="0"/>
          </a:p>
          <a:p>
            <a:endParaRPr lang="en-US" dirty="0"/>
          </a:p>
          <a:p>
            <a:endParaRPr lang="en-US" dirty="0"/>
          </a:p>
          <a:p>
            <a:endParaRPr lang="en-US" dirty="0"/>
          </a:p>
          <a:p>
            <a:r>
              <a:rPr lang="en-CA" dirty="0">
                <a:effectLst/>
                <a:latin typeface="Helvetica" pitchFamily="2" charset="0"/>
              </a:rPr>
              <a:t>Atlas style -&gt; Log Y axis </a:t>
            </a:r>
          </a:p>
          <a:p>
            <a:r>
              <a:rPr lang="en-CA" dirty="0">
                <a:effectLst/>
                <a:latin typeface="Helvetica" pitchFamily="2" charset="0"/>
              </a:rPr>
              <a:t>cross section , sigma </a:t>
            </a:r>
          </a:p>
          <a:p>
            <a:r>
              <a:rPr lang="en-CA" dirty="0">
                <a:effectLst/>
                <a:latin typeface="Helvetica" pitchFamily="2" charset="0"/>
              </a:rPr>
              <a:t>Total amount of data collected  ( size of dataset ) instead of luminosity</a:t>
            </a:r>
          </a:p>
          <a:p>
            <a:r>
              <a:rPr lang="en-CA" dirty="0">
                <a:effectLst/>
                <a:latin typeface="Helvetica" pitchFamily="2" charset="0"/>
              </a:rPr>
              <a:t>“ correct for detector effects</a:t>
            </a:r>
          </a:p>
          <a:p>
            <a:r>
              <a:rPr lang="en-CA" dirty="0">
                <a:effectLst/>
                <a:latin typeface="Helvetica" pitchFamily="2" charset="0"/>
              </a:rPr>
              <a:t>Make data points bigger with bold lines, log scale y axis ( text a lot bigger )</a:t>
            </a:r>
          </a:p>
          <a:p>
            <a:r>
              <a:rPr lang="en-CA" dirty="0">
                <a:effectLst/>
                <a:latin typeface="Helvetica" pitchFamily="2" charset="0"/>
              </a:rPr>
              <a:t>sigma -&gt; </a:t>
            </a:r>
            <a:r>
              <a:rPr lang="en-CA" dirty="0" err="1">
                <a:effectLst/>
                <a:latin typeface="Helvetica" pitchFamily="2" charset="0"/>
              </a:rPr>
              <a:t>lamda</a:t>
            </a:r>
            <a:r>
              <a:rPr lang="en-CA" dirty="0">
                <a:effectLst/>
                <a:latin typeface="Helvetica" pitchFamily="2" charset="0"/>
              </a:rPr>
              <a:t> , or epsilon </a:t>
            </a:r>
          </a:p>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13</a:t>
            </a:fld>
            <a:endParaRPr lang="en-US"/>
          </a:p>
        </p:txBody>
      </p:sp>
    </p:spTree>
    <p:extLst>
      <p:ext uri="{BB962C8B-B14F-4D97-AF65-F5344CB8AC3E}">
        <p14:creationId xmlns:p14="http://schemas.microsoft.com/office/powerpoint/2010/main" val="140886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Because of miss modeling we change our MC by +- 1 sigma variation due to a source of uncertainty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Vary Monte Carlo by </a:t>
                </a:r>
                <a14:m>
                  <m:oMath xmlns:m="http://schemas.openxmlformats.org/officeDocument/2006/math">
                    <m:r>
                      <a:rPr lang="en-CA" sz="1200">
                        <a:latin typeface="Cambria Math" panose="02040503050406030204" pitchFamily="18" charset="0"/>
                      </a:rPr>
                      <m:t>±</m:t>
                    </m:r>
                    <m:r>
                      <a:rPr lang="en-CA" sz="1200">
                        <a:latin typeface="Cambria Math" panose="02040503050406030204" pitchFamily="18" charset="0"/>
                      </a:rPr>
                      <m:t>𝟏</m:t>
                    </m:r>
                    <m:r>
                      <a:rPr lang="en-CA" sz="1200">
                        <a:latin typeface="Cambria Math" panose="02040503050406030204" pitchFamily="18" charset="0"/>
                      </a:rPr>
                      <m:t>𝝈</m:t>
                    </m:r>
                  </m:oMath>
                </a14:m>
                <a:r>
                  <a:rPr lang="en-US" sz="1200" dirty="0"/>
                  <a:t> variation due to a source of uncertainty. Allows us to recover a systematically varied fitted number of events. </a:t>
                </a:r>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Because of miss modeling we change our MC by +- 1 sigma variation due to a source of uncertainty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Vary Monte Carlo by </a:t>
                </a:r>
                <a:r>
                  <a:rPr lang="en-CA" sz="1200" i="0">
                    <a:latin typeface="Cambria Math" panose="02040503050406030204" pitchFamily="18" charset="0"/>
                  </a:rPr>
                  <a:t>±𝟏𝝈</a:t>
                </a:r>
                <a:r>
                  <a:rPr lang="en-US" sz="1200" dirty="0"/>
                  <a:t> variation due to a source of uncertainty. Allows us to recover a systematically varied fitted number of events. </a:t>
                </a:r>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C3ED9848-E959-384D-8F28-7B6B4CD346ED}" type="slidenum">
              <a:rPr lang="en-US" smtClean="0"/>
              <a:t>14</a:t>
            </a:fld>
            <a:endParaRPr lang="en-US"/>
          </a:p>
        </p:txBody>
      </p:sp>
    </p:spTree>
    <p:extLst>
      <p:ext uri="{BB962C8B-B14F-4D97-AF65-F5344CB8AC3E}">
        <p14:creationId xmlns:p14="http://schemas.microsoft.com/office/powerpoint/2010/main" val="353030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17</a:t>
            </a:fld>
            <a:endParaRPr lang="en-US"/>
          </a:p>
        </p:txBody>
      </p:sp>
    </p:spTree>
    <p:extLst>
      <p:ext uri="{BB962C8B-B14F-4D97-AF65-F5344CB8AC3E}">
        <p14:creationId xmlns:p14="http://schemas.microsoft.com/office/powerpoint/2010/main" val="67124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gradient boosting using Cross entropy loss </a:t>
            </a:r>
            <a:r>
              <a:rPr lang="en-US" dirty="0" err="1"/>
              <a:t>fuction</a:t>
            </a:r>
            <a:endParaRPr lang="en-US" dirty="0"/>
          </a:p>
          <a:p>
            <a:endParaRPr lang="en-US" dirty="0"/>
          </a:p>
          <a:p>
            <a:r>
              <a:rPr lang="en-US" dirty="0"/>
              <a:t>They were chosen based of a “hyperparameter tuning” type selection process that optimized the separation of the BDT output as a function of the selected input variables</a:t>
            </a:r>
          </a:p>
        </p:txBody>
      </p:sp>
      <p:sp>
        <p:nvSpPr>
          <p:cNvPr id="4" name="Slide Number Placeholder 3"/>
          <p:cNvSpPr>
            <a:spLocks noGrp="1"/>
          </p:cNvSpPr>
          <p:nvPr>
            <p:ph type="sldNum" sz="quarter" idx="5"/>
          </p:nvPr>
        </p:nvSpPr>
        <p:spPr/>
        <p:txBody>
          <a:bodyPr/>
          <a:lstStyle/>
          <a:p>
            <a:fld id="{C3ED9848-E959-384D-8F28-7B6B4CD346ED}" type="slidenum">
              <a:rPr lang="en-US" smtClean="0"/>
              <a:t>20</a:t>
            </a:fld>
            <a:endParaRPr lang="en-US"/>
          </a:p>
        </p:txBody>
      </p:sp>
    </p:spTree>
    <p:extLst>
      <p:ext uri="{BB962C8B-B14F-4D97-AF65-F5344CB8AC3E}">
        <p14:creationId xmlns:p14="http://schemas.microsoft.com/office/powerpoint/2010/main" val="317574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you’re just the first point we now need to think about what do we actually want to show there are many observables that we could give but perhaps some are better to give to the British country than others what do I owe some observables have better separation power than others.  for example digestion very mass on the left you can see that the PDFs for the electric weak signal blue and the strong background which is in red can be distinguished as the blue </a:t>
            </a:r>
          </a:p>
        </p:txBody>
      </p:sp>
      <p:sp>
        <p:nvSpPr>
          <p:cNvPr id="4" name="Slide Number Placeholder 3"/>
          <p:cNvSpPr>
            <a:spLocks noGrp="1"/>
          </p:cNvSpPr>
          <p:nvPr>
            <p:ph type="sldNum" sz="quarter" idx="5"/>
          </p:nvPr>
        </p:nvSpPr>
        <p:spPr/>
        <p:txBody>
          <a:bodyPr/>
          <a:lstStyle/>
          <a:p>
            <a:fld id="{C3ED9848-E959-384D-8F28-7B6B4CD346ED}" type="slidenum">
              <a:rPr lang="en-US" smtClean="0"/>
              <a:t>21</a:t>
            </a:fld>
            <a:endParaRPr lang="en-US"/>
          </a:p>
        </p:txBody>
      </p:sp>
    </p:spTree>
    <p:extLst>
      <p:ext uri="{BB962C8B-B14F-4D97-AF65-F5344CB8AC3E}">
        <p14:creationId xmlns:p14="http://schemas.microsoft.com/office/powerpoint/2010/main" val="51045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22</a:t>
            </a:fld>
            <a:endParaRPr lang="en-US"/>
          </a:p>
        </p:txBody>
      </p:sp>
    </p:spTree>
    <p:extLst>
      <p:ext uri="{BB962C8B-B14F-4D97-AF65-F5344CB8AC3E}">
        <p14:creationId xmlns:p14="http://schemas.microsoft.com/office/powerpoint/2010/main" val="50003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Because the event we are looking at is a very rare decay,  we have to restrict the space of events that we are looking into in order to gain a signal region where we have low contamination from background sources</a:t>
            </a:r>
          </a:p>
          <a:p>
            <a:endParaRPr lang="en-US" dirty="0"/>
          </a:p>
          <a:p>
            <a:r>
              <a:rPr lang="en-US" dirty="0"/>
              <a:t>So what do you mean by that well if we have the gray circle which is the space of all interactions of all energies that happens within the atlas detector then we’re going to have to define that small gray circular region that is a signal rich and backgrounds of pressed region.  We do this by defining the cuts on the far right I will not be going through all of those but it would be noted that all of these cuts for me to either optimize significance because the signal or to suppress a specific background that might be causing issues down the 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Missing ET restricts a background we call “</a:t>
            </a:r>
            <a:r>
              <a:rPr lang="en-US" dirty="0" err="1"/>
              <a:t>multijet</a:t>
            </a:r>
            <a:r>
              <a:rPr lang="en-US" dirty="0"/>
              <a:t>” which is a region where many fake leptons are present, and is poorly modeled by out MC. </a:t>
            </a:r>
          </a:p>
          <a:p>
            <a:endParaRPr lang="en-US" dirty="0"/>
          </a:p>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23</a:t>
            </a:fld>
            <a:endParaRPr lang="en-US"/>
          </a:p>
        </p:txBody>
      </p:sp>
    </p:spTree>
    <p:extLst>
      <p:ext uri="{BB962C8B-B14F-4D97-AF65-F5344CB8AC3E}">
        <p14:creationId xmlns:p14="http://schemas.microsoft.com/office/powerpoint/2010/main" val="251088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94e9cc98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94e9cc98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an overview:</a:t>
            </a:r>
            <a:endParaRPr dirty="0"/>
          </a:p>
          <a:p>
            <a:pPr marL="0" lvl="0" indent="0" algn="l" rtl="0">
              <a:spcBef>
                <a:spcPts val="0"/>
              </a:spcBef>
              <a:spcAft>
                <a:spcPts val="0"/>
              </a:spcAft>
              <a:buNone/>
            </a:pPr>
            <a:r>
              <a:rPr lang="en" dirty="0"/>
              <a:t>first </a:t>
            </a:r>
            <a:r>
              <a:rPr lang="en" dirty="0" err="1"/>
              <a:t>i’ll</a:t>
            </a:r>
            <a:r>
              <a:rPr lang="en" dirty="0"/>
              <a:t> briefly motivating the topic,</a:t>
            </a:r>
            <a:endParaRPr dirty="0"/>
          </a:p>
          <a:p>
            <a:pPr marL="0" lvl="0" indent="0" algn="l" rtl="0">
              <a:spcBef>
                <a:spcPts val="0"/>
              </a:spcBef>
              <a:spcAft>
                <a:spcPts val="0"/>
              </a:spcAft>
              <a:buNone/>
            </a:pPr>
            <a:r>
              <a:rPr lang="en" dirty="0"/>
              <a:t>Then </a:t>
            </a:r>
            <a:r>
              <a:rPr lang="en" dirty="0" err="1"/>
              <a:t>i</a:t>
            </a:r>
            <a:r>
              <a:rPr lang="en" dirty="0"/>
              <a:t> will describe the methodology, including explaining how Boosted Decision Trees work, and then explaining the type of boosting </a:t>
            </a:r>
            <a:r>
              <a:rPr lang="en" dirty="0" err="1"/>
              <a:t>im</a:t>
            </a:r>
            <a:r>
              <a:rPr lang="en" dirty="0"/>
              <a:t> using.</a:t>
            </a:r>
            <a:endParaRPr dirty="0"/>
          </a:p>
          <a:p>
            <a:pPr marL="0" lvl="0" indent="0" algn="l" rtl="0">
              <a:spcBef>
                <a:spcPts val="0"/>
              </a:spcBef>
              <a:spcAft>
                <a:spcPts val="0"/>
              </a:spcAft>
              <a:buNone/>
            </a:pPr>
            <a:r>
              <a:rPr lang="en" dirty="0"/>
              <a:t>Then </a:t>
            </a:r>
            <a:r>
              <a:rPr lang="en" dirty="0" err="1"/>
              <a:t>i</a:t>
            </a:r>
            <a:r>
              <a:rPr lang="en" dirty="0"/>
              <a:t> will show you some data that </a:t>
            </a:r>
            <a:r>
              <a:rPr lang="en" dirty="0" err="1"/>
              <a:t>i</a:t>
            </a:r>
            <a:r>
              <a:rPr lang="en" dirty="0"/>
              <a:t> applied my method too, and the results.</a:t>
            </a:r>
            <a:endParaRPr dirty="0"/>
          </a:p>
          <a:p>
            <a:pPr marL="0" lvl="0" indent="0" algn="l" rtl="0">
              <a:spcBef>
                <a:spcPts val="0"/>
              </a:spcBef>
              <a:spcAft>
                <a:spcPts val="0"/>
              </a:spcAft>
              <a:buNone/>
            </a:pPr>
            <a:r>
              <a:rPr lang="en" dirty="0"/>
              <a:t>Finally we will end off with a brief conclusion</a:t>
            </a:r>
            <a:endParaRPr dirty="0"/>
          </a:p>
        </p:txBody>
      </p:sp>
    </p:spTree>
    <p:extLst>
      <p:ext uri="{BB962C8B-B14F-4D97-AF65-F5344CB8AC3E}">
        <p14:creationId xmlns:p14="http://schemas.microsoft.com/office/powerpoint/2010/main" val="51387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24</a:t>
            </a:fld>
            <a:endParaRPr lang="en-US"/>
          </a:p>
        </p:txBody>
      </p:sp>
    </p:spTree>
    <p:extLst>
      <p:ext uri="{BB962C8B-B14F-4D97-AF65-F5344CB8AC3E}">
        <p14:creationId xmlns:p14="http://schemas.microsoft.com/office/powerpoint/2010/main" val="12945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25</a:t>
            </a:fld>
            <a:endParaRPr lang="en-US"/>
          </a:p>
        </p:txBody>
      </p:sp>
    </p:spTree>
    <p:extLst>
      <p:ext uri="{BB962C8B-B14F-4D97-AF65-F5344CB8AC3E}">
        <p14:creationId xmlns:p14="http://schemas.microsoft.com/office/powerpoint/2010/main" val="965804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29</a:t>
            </a:fld>
            <a:endParaRPr lang="en-US"/>
          </a:p>
        </p:txBody>
      </p:sp>
    </p:spTree>
    <p:extLst>
      <p:ext uri="{BB962C8B-B14F-4D97-AF65-F5344CB8AC3E}">
        <p14:creationId xmlns:p14="http://schemas.microsoft.com/office/powerpoint/2010/main" val="148061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MultiJet - a purely QCD event that doesn’t make any leptons but the 3</a:t>
            </a:r>
            <a:r>
              <a:rPr lang="en-US" baseline="30000" dirty="0"/>
              <a:t>rd</a:t>
            </a:r>
            <a:r>
              <a:rPr lang="en-US" dirty="0"/>
              <a:t> jet looks like a signal and the electron ionizes more, the muon does not ionize as much and it loses les energy so it can be identified more</a:t>
            </a:r>
          </a:p>
        </p:txBody>
      </p:sp>
      <p:sp>
        <p:nvSpPr>
          <p:cNvPr id="4" name="Slide Number Placeholder 3"/>
          <p:cNvSpPr>
            <a:spLocks noGrp="1"/>
          </p:cNvSpPr>
          <p:nvPr>
            <p:ph type="sldNum" sz="quarter" idx="5"/>
          </p:nvPr>
        </p:nvSpPr>
        <p:spPr/>
        <p:txBody>
          <a:bodyPr/>
          <a:lstStyle/>
          <a:p>
            <a:fld id="{C3ED9848-E959-384D-8F28-7B6B4CD346ED}" type="slidenum">
              <a:rPr lang="en-US" smtClean="0"/>
              <a:t>30</a:t>
            </a:fld>
            <a:endParaRPr lang="en-US"/>
          </a:p>
        </p:txBody>
      </p:sp>
    </p:spTree>
    <p:extLst>
      <p:ext uri="{BB962C8B-B14F-4D97-AF65-F5344CB8AC3E}">
        <p14:creationId xmlns:p14="http://schemas.microsoft.com/office/powerpoint/2010/main" val="242296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9e93cdb8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e9e93cdb8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To ensure that as we continue to update out prediction, we are heading in the direction of the minimum of L, we use the idea of gradient descent.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The general concept is that  we converge to a minimum of the loss function by following the path of steepest descent, </a:t>
            </a:r>
            <a:r>
              <a:rPr lang="en-CA" dirty="0" err="1"/>
              <a:t>ie</a:t>
            </a:r>
            <a:r>
              <a:rPr lang="en-CA" dirty="0"/>
              <a:t> the negative gradient.  This negative gradient term is often accompanied by a regularization term, which usually limits the step size of the descent, so that you don't overshoot the minimum and get something that oscillates back and forth.</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Recall that boosting is the process of adding a bunch of trees together, so if we're clever on how we add the trees together, then we can apply this gradient optimization idea to our model so that the loss function converges to a minimum, and thus out model is well trained.</a:t>
            </a:r>
          </a:p>
          <a:p>
            <a:pPr marL="0" lvl="0" indent="0" algn="l" rtl="0">
              <a:spcBef>
                <a:spcPts val="0"/>
              </a:spcBef>
              <a:spcAft>
                <a:spcPts val="0"/>
              </a:spcAft>
              <a:buNone/>
            </a:pPr>
            <a:endParaRPr lang="en-CA" dirty="0"/>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The real update rule is a little different, and </a:t>
            </a:r>
            <a:r>
              <a:rPr lang="en" dirty="0" err="1">
                <a:solidFill>
                  <a:schemeClr val="dk1"/>
                </a:solidFill>
              </a:rPr>
              <a:t>i’m</a:t>
            </a:r>
            <a:r>
              <a:rPr lang="en" dirty="0">
                <a:solidFill>
                  <a:schemeClr val="dk1"/>
                </a:solidFill>
              </a:rPr>
              <a:t> just going to flash this here because of time constraints. Note that </a:t>
            </a:r>
            <a:r>
              <a:rPr lang="en" dirty="0" err="1">
                <a:solidFill>
                  <a:schemeClr val="dk1"/>
                </a:solidFill>
              </a:rPr>
              <a:t>i</a:t>
            </a:r>
            <a:r>
              <a:rPr lang="en" dirty="0">
                <a:solidFill>
                  <a:schemeClr val="dk1"/>
                </a:solidFill>
              </a:rPr>
              <a:t> also didn’t talk about how to build the trees, only how to minimize loss. This is a different topic which can be discussed if needed.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L_{J+1} = </a:t>
            </a:r>
            <a:r>
              <a:rPr lang="en" dirty="0" err="1"/>
              <a:t>L_j</a:t>
            </a:r>
            <a:r>
              <a:rPr lang="en" dirty="0"/>
              <a:t> - \frac{\partial </a:t>
            </a:r>
            <a:r>
              <a:rPr lang="en" dirty="0" err="1"/>
              <a:t>L_j</a:t>
            </a:r>
            <a:r>
              <a:rPr lang="en" dirty="0"/>
              <a:t>}{\partial \hat{r}_{</a:t>
            </a:r>
            <a:r>
              <a:rPr lang="en" dirty="0" err="1"/>
              <a:t>ij</a:t>
            </a:r>
            <a:r>
              <a:rPr lang="en" dirty="0"/>
              <a:t>}} * \gamma</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33</a:t>
            </a:fld>
            <a:endParaRPr lang="en-US"/>
          </a:p>
        </p:txBody>
      </p:sp>
    </p:spTree>
    <p:extLst>
      <p:ext uri="{BB962C8B-B14F-4D97-AF65-F5344CB8AC3E}">
        <p14:creationId xmlns:p14="http://schemas.microsoft.com/office/powerpoint/2010/main" val="3470001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e94e9cc98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e94e9cc98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\frac{\partial(L_1)}{\partial(\hat{y_{i1})}} = \sum_{i=0}^N\hat{r_{i1}}- y_i</a:t>
            </a:r>
            <a:endParaRPr/>
          </a:p>
          <a:p>
            <a:pPr marL="0" lvl="0" indent="0" algn="l" rtl="0">
              <a:spcBef>
                <a:spcPts val="0"/>
              </a:spcBef>
              <a:spcAft>
                <a:spcPts val="0"/>
              </a:spcAft>
              <a:buNone/>
            </a:pPr>
            <a:endParaRPr/>
          </a:p>
          <a:p>
            <a:pPr marL="0" lvl="0" indent="0" algn="l" rtl="0">
              <a:spcBef>
                <a:spcPts val="0"/>
              </a:spcBef>
              <a:spcAft>
                <a:spcPts val="0"/>
              </a:spcAft>
              <a:buNone/>
            </a:pPr>
            <a:r>
              <a:rPr lang="en"/>
              <a:t>\hat{y_{i1}} \epsilon (-\infty, \infty)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\hat{y_{i1}} = log(\frac{\hat{r_{i1}}}{1 - \hat{r_{i1}}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\hat{r_{i1}} = \frac{1}{1 + e^{\hat{y_{i1}}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9e93cdb80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9e93cdb80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\sum_{i=1}^n (Weight_i)P(1-P)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ATLAS is the largest detector at the LHC, spanning 25 m tall and 46 m long. </a:t>
            </a:r>
          </a:p>
          <a:p>
            <a:endParaRPr lang="en-US" dirty="0"/>
          </a:p>
          <a:p>
            <a:r>
              <a:rPr lang="en-US" dirty="0"/>
              <a:t>It was integral in the 2012 </a:t>
            </a:r>
            <a:r>
              <a:rPr lang="en-US" dirty="0" err="1"/>
              <a:t>nobel</a:t>
            </a:r>
            <a:r>
              <a:rPr lang="en-US" dirty="0"/>
              <a:t> prize winning discovery of the </a:t>
            </a:r>
            <a:r>
              <a:rPr lang="en-US" dirty="0" err="1"/>
              <a:t>higgs</a:t>
            </a:r>
            <a:r>
              <a:rPr lang="en-US" dirty="0"/>
              <a:t> boson</a:t>
            </a:r>
          </a:p>
          <a:p>
            <a:endParaRPr lang="en-US" dirty="0"/>
          </a:p>
          <a:p>
            <a:r>
              <a:rPr lang="en-US" dirty="0"/>
              <a:t>Atlas completed a full high luminosity data collection period for which it ran for 3 years at a  peak C.O.M </a:t>
            </a:r>
            <a:r>
              <a:rPr lang="en-US" dirty="0" err="1"/>
              <a:t>Enegy</a:t>
            </a:r>
            <a:r>
              <a:rPr lang="en-US" dirty="0"/>
              <a:t> of 13 </a:t>
            </a:r>
            <a:r>
              <a:rPr lang="en-US" dirty="0" err="1"/>
              <a:t>TeV</a:t>
            </a:r>
            <a:r>
              <a:rPr lang="en-US" dirty="0"/>
              <a:t>. This is the data that will be used in this analysis</a:t>
            </a:r>
          </a:p>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3</a:t>
            </a:fld>
            <a:endParaRPr lang="en-US"/>
          </a:p>
        </p:txBody>
      </p:sp>
    </p:spTree>
    <p:extLst>
      <p:ext uri="{BB962C8B-B14F-4D97-AF65-F5344CB8AC3E}">
        <p14:creationId xmlns:p14="http://schemas.microsoft.com/office/powerpoint/2010/main" val="290608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Quarks and leptons make up the stable matter in universe</a:t>
            </a:r>
          </a:p>
          <a:p>
            <a:endParaRPr lang="en-US" dirty="0"/>
          </a:p>
          <a:p>
            <a:r>
              <a:rPr lang="en-US" dirty="0"/>
              <a:t>Quarks for hadrons like protons and neutrons, and leptons combined with hadrons to make atoms</a:t>
            </a:r>
          </a:p>
          <a:p>
            <a:endParaRPr lang="en-US" dirty="0"/>
          </a:p>
          <a:p>
            <a:r>
              <a:rPr lang="en-US" dirty="0"/>
              <a:t>Bosons are the force carrying particles, the mediators for interactions between the leptons and quarks. </a:t>
            </a:r>
          </a:p>
          <a:p>
            <a:endParaRPr lang="en-US" dirty="0"/>
          </a:p>
          <a:p>
            <a:r>
              <a:rPr lang="en-US" dirty="0"/>
              <a:t>Without bosons, particles could not </a:t>
            </a:r>
            <a:r>
              <a:rPr lang="en-US" dirty="0" err="1"/>
              <a:t>interacti</a:t>
            </a:r>
            <a:r>
              <a:rPr lang="en-US" dirty="0"/>
              <a:t> with </a:t>
            </a:r>
            <a:r>
              <a:rPr lang="en-US" dirty="0" err="1"/>
              <a:t>eachother</a:t>
            </a:r>
            <a:r>
              <a:rPr lang="en-US" dirty="0"/>
              <a:t> and the universe could not exist</a:t>
            </a:r>
          </a:p>
        </p:txBody>
      </p:sp>
      <p:sp>
        <p:nvSpPr>
          <p:cNvPr id="4" name="Slide Number Placeholder 3"/>
          <p:cNvSpPr>
            <a:spLocks noGrp="1"/>
          </p:cNvSpPr>
          <p:nvPr>
            <p:ph type="sldNum" sz="quarter" idx="5"/>
          </p:nvPr>
        </p:nvSpPr>
        <p:spPr/>
        <p:txBody>
          <a:bodyPr/>
          <a:lstStyle/>
          <a:p>
            <a:fld id="{C3ED9848-E959-384D-8F28-7B6B4CD346ED}" type="slidenum">
              <a:rPr lang="en-US" smtClean="0"/>
              <a:t>4</a:t>
            </a:fld>
            <a:endParaRPr lang="en-US"/>
          </a:p>
        </p:txBody>
      </p:sp>
    </p:spTree>
    <p:extLst>
      <p:ext uri="{BB962C8B-B14F-4D97-AF65-F5344CB8AC3E}">
        <p14:creationId xmlns:p14="http://schemas.microsoft.com/office/powerpoint/2010/main" val="124257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a cross section measurement is to find out how often an event occurs. </a:t>
            </a:r>
          </a:p>
        </p:txBody>
      </p:sp>
      <p:sp>
        <p:nvSpPr>
          <p:cNvPr id="4" name="Slide Number Placeholder 3"/>
          <p:cNvSpPr>
            <a:spLocks noGrp="1"/>
          </p:cNvSpPr>
          <p:nvPr>
            <p:ph type="sldNum" sz="quarter" idx="5"/>
          </p:nvPr>
        </p:nvSpPr>
        <p:spPr/>
        <p:txBody>
          <a:bodyPr/>
          <a:lstStyle/>
          <a:p>
            <a:fld id="{C3ED9848-E959-384D-8F28-7B6B4CD346ED}" type="slidenum">
              <a:rPr lang="en-US" smtClean="0"/>
              <a:t>5</a:t>
            </a:fld>
            <a:endParaRPr lang="en-US"/>
          </a:p>
        </p:txBody>
      </p:sp>
    </p:spTree>
    <p:extLst>
      <p:ext uri="{BB962C8B-B14F-4D97-AF65-F5344CB8AC3E}">
        <p14:creationId xmlns:p14="http://schemas.microsoft.com/office/powerpoint/2010/main" val="372060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process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interaction is a fundamental interaction in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tells us how the bosons interact with each other and therefore tells us how the universe interacts with itself.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vertex is proportional to something called the anomalous triple gauge couplings.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-coupling factors have become very popular among theorist for exploring beyond the standard model of particle physics and predict things that have not yet been modeled.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does this interaction actually look inside of her detector. What the detector will see is the  final state of our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You see that this proton after having interacted will go off to produce a jet or a stream of particles through a process called </a:t>
            </a:r>
            <a:r>
              <a:rPr lang="en-US" b="1" dirty="0"/>
              <a:t>hadronization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 boson will decay </a:t>
            </a:r>
            <a:r>
              <a:rPr lang="en-US" dirty="0" err="1"/>
              <a:t>leptonicaly</a:t>
            </a:r>
            <a:r>
              <a:rPr lang="en-US" dirty="0"/>
              <a:t> to an electron or a muon and neutrinos.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I’ve got a reconstructed event with in the atlas detector. this event is very similar to our event although not quite exactly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the interaction point where most </a:t>
            </a:r>
            <a:r>
              <a:rPr lang="en-US" dirty="0" err="1"/>
              <a:t>interactinos</a:t>
            </a:r>
            <a:r>
              <a:rPr lang="en-US" dirty="0"/>
              <a:t>, other protons in the bunch, have just </a:t>
            </a:r>
            <a:r>
              <a:rPr lang="en-US" dirty="0" err="1"/>
              <a:t>rickoched</a:t>
            </a:r>
            <a:r>
              <a:rPr lang="en-US" dirty="0"/>
              <a:t> into the </a:t>
            </a:r>
            <a:r>
              <a:rPr lang="en-US" dirty="0" err="1"/>
              <a:t>detectror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However, our interaction has produced two jets of particles, highlighted in this turquoise </a:t>
            </a:r>
            <a:r>
              <a:rPr lang="en-US" dirty="0" err="1"/>
              <a:t>colour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-While out event has </a:t>
            </a:r>
            <a:r>
              <a:rPr lang="en-US" dirty="0" err="1"/>
              <a:t>wiher</a:t>
            </a:r>
            <a:r>
              <a:rPr lang="en-US" dirty="0"/>
              <a:t> one electron or one muon, I have </a:t>
            </a:r>
            <a:r>
              <a:rPr lang="en-US" dirty="0" err="1"/>
              <a:t>displaed</a:t>
            </a:r>
            <a:r>
              <a:rPr lang="en-US" dirty="0"/>
              <a:t> both here so you can see its signature in the detector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because we have observed this final state that matches that of our signal do does not mean that we have observed our process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6</a:t>
            </a:fld>
            <a:endParaRPr lang="en-US"/>
          </a:p>
        </p:txBody>
      </p:sp>
    </p:spTree>
    <p:extLst>
      <p:ext uri="{BB962C8B-B14F-4D97-AF65-F5344CB8AC3E}">
        <p14:creationId xmlns:p14="http://schemas.microsoft.com/office/powerpoint/2010/main" val="275740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just because we have observed this final state does not mean that we have observed our process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One of our largest backgrounds present in the analysis also shares this same final state as our process however has a different interaction Vertex.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the machine learning is going to come in to play this interaction although it has the same final state will have different characteristics these leptons will have higher momentum then those from our process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looking at these physical characteristics of our events we can differentiate between signal and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of course other backgrounds present in our analysis, however these other backgrounds may not share the same final state as our process of interest.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therefore  limiting the space of events that we are looking at  in order to minimize the contributions of these backgrounds to our measurement volume so that we have a purer signal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7</a:t>
            </a:fld>
            <a:endParaRPr lang="en-US"/>
          </a:p>
        </p:txBody>
      </p:sp>
    </p:spTree>
    <p:extLst>
      <p:ext uri="{BB962C8B-B14F-4D97-AF65-F5344CB8AC3E}">
        <p14:creationId xmlns:p14="http://schemas.microsoft.com/office/powerpoint/2010/main" val="97238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events or “selection criteria” instead of cut </a:t>
            </a:r>
          </a:p>
          <a:p>
            <a:endParaRPr lang="en-US" dirty="0"/>
          </a:p>
          <a:p>
            <a:pPr marL="171450" indent="-171450">
              <a:buFontTx/>
              <a:buChar char="-"/>
            </a:pPr>
            <a:r>
              <a:rPr lang="en-US" dirty="0"/>
              <a:t>careful to not restrict our Fiducial volume too much because this can result in not enough signal to be measured.</a:t>
            </a:r>
          </a:p>
          <a:p>
            <a:pPr marL="171450" indent="-171450">
              <a:buFontTx/>
              <a:buChar char="-"/>
            </a:pPr>
            <a:endParaRPr lang="en-US" dirty="0"/>
          </a:p>
          <a:p>
            <a:pPr marL="171450" indent="-171450">
              <a:buFontTx/>
              <a:buChar char="-"/>
            </a:pPr>
            <a:r>
              <a:rPr lang="en-US" dirty="0" err="1"/>
              <a:t>Itt</a:t>
            </a:r>
            <a:r>
              <a:rPr lang="en-US" dirty="0"/>
              <a:t> is going to be well defined for theorist. This makes it much easier for </a:t>
            </a:r>
            <a:r>
              <a:rPr lang="en-US" dirty="0" err="1"/>
              <a:t>thierists</a:t>
            </a:r>
            <a:r>
              <a:rPr lang="en-US" dirty="0"/>
              <a:t> to utilize our measurement in their theories which might themselves have heavy restrictions to their phase space.</a:t>
            </a:r>
          </a:p>
          <a:p>
            <a:pPr marL="171450" indent="-171450">
              <a:buFontTx/>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ED9848-E959-384D-8F28-7B6B4CD346ED}" type="slidenum">
              <a:rPr lang="en-US" smtClean="0"/>
              <a:t>8</a:t>
            </a:fld>
            <a:endParaRPr lang="en-US"/>
          </a:p>
        </p:txBody>
      </p:sp>
    </p:spTree>
    <p:extLst>
      <p:ext uri="{BB962C8B-B14F-4D97-AF65-F5344CB8AC3E}">
        <p14:creationId xmlns:p14="http://schemas.microsoft.com/office/powerpoint/2010/main" val="141896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p>
        </p:txBody>
      </p:sp>
      <p:sp>
        <p:nvSpPr>
          <p:cNvPr id="4" name="Slide Number Placeholder 3"/>
          <p:cNvSpPr>
            <a:spLocks noGrp="1"/>
          </p:cNvSpPr>
          <p:nvPr>
            <p:ph type="sldNum" sz="quarter" idx="5"/>
          </p:nvPr>
        </p:nvSpPr>
        <p:spPr/>
        <p:txBody>
          <a:bodyPr/>
          <a:lstStyle/>
          <a:p>
            <a:fld id="{C3ED9848-E959-384D-8F28-7B6B4CD346ED}" type="slidenum">
              <a:rPr lang="en-US" smtClean="0"/>
              <a:t>9</a:t>
            </a:fld>
            <a:endParaRPr lang="en-US"/>
          </a:p>
        </p:txBody>
      </p:sp>
    </p:spTree>
    <p:extLst>
      <p:ext uri="{BB962C8B-B14F-4D97-AF65-F5344CB8AC3E}">
        <p14:creationId xmlns:p14="http://schemas.microsoft.com/office/powerpoint/2010/main" val="357295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A2B0-6E30-4C36-2AEF-84C9E39F7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A2F96-5379-1125-56E9-A0C003AAB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36E0DC-B7D5-ADA7-F804-A6159438E382}"/>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0836E2D5-6217-1EF0-E2A1-C72B93004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8EAE7-D3E3-5A13-C0BF-0490793B782B}"/>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339623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C8D9-5723-D246-BB55-1EBA4EDE9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A64357-A164-89AA-1D62-793DB5878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53E6-5F46-4B5F-209E-DCBE17643116}"/>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8E907A1A-0263-F647-0CD2-351C3301E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14D9A-F77B-EF3E-E692-277E715069D8}"/>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134598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F859C-9503-9CA0-B7EA-03EFF6C0F4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2C8B9F-17EB-F495-9018-B0EC33E2BB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081FE-CCA6-71BF-8BF2-4AEB7147E114}"/>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43FB82FE-B8ED-9562-6781-648205F4C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E6FE-BA35-F17C-9C1F-63159867A370}"/>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355031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mp;R-Custom Layout 1 1">
  <p:cSld name="B&amp;R-Custom Layout 1 1">
    <p:spTree>
      <p:nvGrpSpPr>
        <p:cNvPr id="1" name="Shape 68"/>
        <p:cNvGrpSpPr/>
        <p:nvPr/>
      </p:nvGrpSpPr>
      <p:grpSpPr>
        <a:xfrm>
          <a:off x="0" y="0"/>
          <a:ext cx="0" cy="0"/>
          <a:chOff x="0" y="0"/>
          <a:chExt cx="0" cy="0"/>
        </a:xfrm>
      </p:grpSpPr>
      <p:sp>
        <p:nvSpPr>
          <p:cNvPr id="69" name="Google Shape;69;p16"/>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pic>
        <p:nvPicPr>
          <p:cNvPr id="70" name="Google Shape;70;p16"/>
          <p:cNvPicPr preferRelativeResize="0"/>
          <p:nvPr/>
        </p:nvPicPr>
        <p:blipFill>
          <a:blip r:embed="rId2">
            <a:alphaModFix/>
          </a:blip>
          <a:stretch>
            <a:fillRect/>
          </a:stretch>
        </p:blipFill>
        <p:spPr>
          <a:xfrm>
            <a:off x="-73" y="0"/>
            <a:ext cx="12192141" cy="1487467"/>
          </a:xfrm>
          <a:prstGeom prst="rect">
            <a:avLst/>
          </a:prstGeom>
          <a:noFill/>
          <a:ln>
            <a:noFill/>
          </a:ln>
        </p:spPr>
      </p:pic>
      <p:sp>
        <p:nvSpPr>
          <p:cNvPr id="71" name="Google Shape;71;p16"/>
          <p:cNvSpPr txBox="1">
            <a:spLocks noGrp="1"/>
          </p:cNvSpPr>
          <p:nvPr>
            <p:ph type="body" idx="1"/>
          </p:nvPr>
        </p:nvSpPr>
        <p:spPr>
          <a:xfrm>
            <a:off x="423233" y="2403600"/>
            <a:ext cx="11350800" cy="2050800"/>
          </a:xfrm>
          <a:prstGeom prst="rect">
            <a:avLst/>
          </a:prstGeom>
          <a:noFill/>
          <a:ln>
            <a:noFill/>
          </a:ln>
        </p:spPr>
        <p:txBody>
          <a:bodyPr spcFirstLastPara="1" wrap="square" lIns="0" tIns="0" rIns="0" bIns="0" anchor="t" anchorCtr="0">
            <a:normAutofit/>
          </a:bodyPr>
          <a:lstStyle>
            <a:lvl1pPr marL="609585" lvl="0" indent="-423323" algn="ctr" rtl="0">
              <a:lnSpc>
                <a:spcPct val="90000"/>
              </a:lnSpc>
              <a:spcBef>
                <a:spcPts val="1000"/>
              </a:spcBef>
              <a:spcAft>
                <a:spcPts val="0"/>
              </a:spcAft>
              <a:buClr>
                <a:schemeClr val="accent1"/>
              </a:buClr>
              <a:buSzPts val="1400"/>
              <a:buChar char="●"/>
              <a:defRPr sz="1867"/>
            </a:lvl1pPr>
            <a:lvl2pPr marL="1219170" lvl="1" indent="-423323" algn="ctr" rtl="0">
              <a:lnSpc>
                <a:spcPct val="90000"/>
              </a:lnSpc>
              <a:spcBef>
                <a:spcPts val="500"/>
              </a:spcBef>
              <a:spcAft>
                <a:spcPts val="0"/>
              </a:spcAft>
              <a:buSzPts val="1400"/>
              <a:buFont typeface="Arial"/>
              <a:buChar char="●"/>
              <a:defRPr sz="1867"/>
            </a:lvl2pPr>
            <a:lvl3pPr marL="1828754" lvl="2" indent="-423323" algn="ctr" rtl="0">
              <a:lnSpc>
                <a:spcPct val="90000"/>
              </a:lnSpc>
              <a:spcBef>
                <a:spcPts val="500"/>
              </a:spcBef>
              <a:spcAft>
                <a:spcPts val="0"/>
              </a:spcAft>
              <a:buClr>
                <a:schemeClr val="accent1"/>
              </a:buClr>
              <a:buSzPts val="1400"/>
              <a:buFont typeface="Arial"/>
              <a:buChar char="•"/>
              <a:defRPr sz="1867"/>
            </a:lvl3pPr>
            <a:lvl4pPr marL="2438339" lvl="3" indent="-423323" algn="ctr" rtl="0">
              <a:lnSpc>
                <a:spcPct val="90000"/>
              </a:lnSpc>
              <a:spcBef>
                <a:spcPts val="500"/>
              </a:spcBef>
              <a:spcAft>
                <a:spcPts val="0"/>
              </a:spcAft>
              <a:buClr>
                <a:schemeClr val="accent1"/>
              </a:buClr>
              <a:buSzPts val="1400"/>
              <a:buFont typeface="Arial"/>
              <a:buChar char="•"/>
              <a:defRPr sz="1867"/>
            </a:lvl4pPr>
            <a:lvl5pPr marL="3047924" lvl="4" indent="-423323" algn="ctr" rtl="0">
              <a:lnSpc>
                <a:spcPct val="90000"/>
              </a:lnSpc>
              <a:spcBef>
                <a:spcPts val="500"/>
              </a:spcBef>
              <a:spcAft>
                <a:spcPts val="0"/>
              </a:spcAft>
              <a:buClr>
                <a:schemeClr val="accent1"/>
              </a:buClr>
              <a:buSzPts val="1400"/>
              <a:buFont typeface="Arial"/>
              <a:buChar char="•"/>
              <a:defRPr sz="1867"/>
            </a:lvl5pPr>
            <a:lvl6pPr marL="3657509" lvl="5" indent="-457189" algn="ctr" rtl="0">
              <a:lnSpc>
                <a:spcPct val="90000"/>
              </a:lnSpc>
              <a:spcBef>
                <a:spcPts val="500"/>
              </a:spcBef>
              <a:spcAft>
                <a:spcPts val="0"/>
              </a:spcAft>
              <a:buClr>
                <a:schemeClr val="dk1"/>
              </a:buClr>
              <a:buSzPts val="1800"/>
              <a:buChar char="•"/>
              <a:defRPr/>
            </a:lvl6pPr>
            <a:lvl7pPr marL="4267093" lvl="6" indent="-457189" algn="ctr" rtl="0">
              <a:lnSpc>
                <a:spcPct val="90000"/>
              </a:lnSpc>
              <a:spcBef>
                <a:spcPts val="500"/>
              </a:spcBef>
              <a:spcAft>
                <a:spcPts val="0"/>
              </a:spcAft>
              <a:buClr>
                <a:schemeClr val="dk1"/>
              </a:buClr>
              <a:buSzPts val="1800"/>
              <a:buChar char="•"/>
              <a:defRPr/>
            </a:lvl7pPr>
            <a:lvl8pPr marL="4876678" lvl="7" indent="-457189" algn="ctr" rtl="0">
              <a:lnSpc>
                <a:spcPct val="90000"/>
              </a:lnSpc>
              <a:spcBef>
                <a:spcPts val="500"/>
              </a:spcBef>
              <a:spcAft>
                <a:spcPts val="0"/>
              </a:spcAft>
              <a:buClr>
                <a:schemeClr val="dk1"/>
              </a:buClr>
              <a:buSzPts val="1800"/>
              <a:buChar char="•"/>
              <a:defRPr/>
            </a:lvl8pPr>
            <a:lvl9pPr marL="5486263" lvl="8" indent="-457189" algn="ctr" rtl="0">
              <a:lnSpc>
                <a:spcPct val="90000"/>
              </a:lnSpc>
              <a:spcBef>
                <a:spcPts val="500"/>
              </a:spcBef>
              <a:spcAft>
                <a:spcPts val="0"/>
              </a:spcAft>
              <a:buClr>
                <a:schemeClr val="dk1"/>
              </a:buClr>
              <a:buSzPts val="1800"/>
              <a:buChar char="•"/>
              <a:defRPr/>
            </a:lvl9pPr>
          </a:lstStyle>
          <a:p>
            <a:endParaRPr/>
          </a:p>
        </p:txBody>
      </p:sp>
      <p:pic>
        <p:nvPicPr>
          <p:cNvPr id="72" name="Google Shape;72;p16"/>
          <p:cNvPicPr preferRelativeResize="0"/>
          <p:nvPr/>
        </p:nvPicPr>
        <p:blipFill rotWithShape="1">
          <a:blip r:embed="rId3">
            <a:alphaModFix/>
          </a:blip>
          <a:srcRect t="18096" b="17756"/>
          <a:stretch/>
        </p:blipFill>
        <p:spPr>
          <a:xfrm>
            <a:off x="10232523" y="6197949"/>
            <a:ext cx="1959479" cy="614968"/>
          </a:xfrm>
          <a:prstGeom prst="rect">
            <a:avLst/>
          </a:prstGeom>
          <a:noFill/>
          <a:ln>
            <a:noFill/>
          </a:ln>
        </p:spPr>
      </p:pic>
      <p:sp>
        <p:nvSpPr>
          <p:cNvPr id="73" name="Google Shape;73;p16"/>
          <p:cNvSpPr txBox="1"/>
          <p:nvPr/>
        </p:nvSpPr>
        <p:spPr>
          <a:xfrm>
            <a:off x="177800" y="6299234"/>
            <a:ext cx="3975200" cy="41238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 sz="1200">
                <a:solidFill>
                  <a:schemeClr val="dk1"/>
                </a:solidFill>
              </a:rPr>
              <a:t>Presentation Title</a:t>
            </a:r>
            <a:endParaRPr sz="1200">
              <a:solidFill>
                <a:schemeClr val="dk1"/>
              </a:solidFill>
            </a:endParaRPr>
          </a:p>
        </p:txBody>
      </p:sp>
      <p:pic>
        <p:nvPicPr>
          <p:cNvPr id="74" name="Google Shape;74;p16"/>
          <p:cNvPicPr preferRelativeResize="0"/>
          <p:nvPr/>
        </p:nvPicPr>
        <p:blipFill rotWithShape="1">
          <a:blip r:embed="rId4">
            <a:alphaModFix/>
          </a:blip>
          <a:srcRect r="36596"/>
          <a:stretch/>
        </p:blipFill>
        <p:spPr>
          <a:xfrm>
            <a:off x="10045700" y="6046734"/>
            <a:ext cx="457200" cy="721100"/>
          </a:xfrm>
          <a:prstGeom prst="rect">
            <a:avLst/>
          </a:prstGeom>
          <a:noFill/>
          <a:ln>
            <a:noFill/>
          </a:ln>
        </p:spPr>
      </p:pic>
      <p:sp>
        <p:nvSpPr>
          <p:cNvPr id="75" name="Google Shape;75;p16"/>
          <p:cNvSpPr txBox="1">
            <a:spLocks noGrp="1"/>
          </p:cNvSpPr>
          <p:nvPr>
            <p:ph type="title"/>
          </p:nvPr>
        </p:nvSpPr>
        <p:spPr>
          <a:xfrm>
            <a:off x="228500" y="1130300"/>
            <a:ext cx="11734800" cy="6152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3300"/>
              <a:buNone/>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endParaRPr/>
          </a:p>
        </p:txBody>
      </p:sp>
    </p:spTree>
    <p:extLst>
      <p:ext uri="{BB962C8B-B14F-4D97-AF65-F5344CB8AC3E}">
        <p14:creationId xmlns:p14="http://schemas.microsoft.com/office/powerpoint/2010/main" val="2284713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6" name="Google Shape;56;p14"/>
          <p:cNvSpPr txBox="1">
            <a:spLocks noGrp="1"/>
          </p:cNvSpPr>
          <p:nvPr>
            <p:ph type="ctrTitle"/>
          </p:nvPr>
        </p:nvSpPr>
        <p:spPr>
          <a:xfrm>
            <a:off x="536448" y="561531"/>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4"/>
          <p:cNvSpPr txBox="1">
            <a:spLocks noGrp="1"/>
          </p:cNvSpPr>
          <p:nvPr>
            <p:ph type="subTitle" idx="1"/>
          </p:nvPr>
        </p:nvSpPr>
        <p:spPr>
          <a:xfrm>
            <a:off x="536448" y="3041205"/>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58" name="Google Shape;58;p14"/>
          <p:cNvPicPr preferRelativeResize="0"/>
          <p:nvPr/>
        </p:nvPicPr>
        <p:blipFill rotWithShape="1">
          <a:blip r:embed="rId3">
            <a:alphaModFix/>
          </a:blip>
          <a:srcRect/>
          <a:stretch/>
        </p:blipFill>
        <p:spPr>
          <a:xfrm>
            <a:off x="9370707" y="5477565"/>
            <a:ext cx="2821293" cy="1380435"/>
          </a:xfrm>
          <a:prstGeom prst="rect">
            <a:avLst/>
          </a:prstGeom>
          <a:noFill/>
          <a:ln>
            <a:noFill/>
          </a:ln>
        </p:spPr>
      </p:pic>
      <p:sp>
        <p:nvSpPr>
          <p:cNvPr id="59" name="Google Shape;59;p14"/>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045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mp;R-Custom Layout 1 1">
  <p:cSld name="B&amp;R-Custom Layout 1 1">
    <p:spTree>
      <p:nvGrpSpPr>
        <p:cNvPr id="1" name="Shape 68"/>
        <p:cNvGrpSpPr/>
        <p:nvPr/>
      </p:nvGrpSpPr>
      <p:grpSpPr>
        <a:xfrm>
          <a:off x="0" y="0"/>
          <a:ext cx="0" cy="0"/>
          <a:chOff x="0" y="0"/>
          <a:chExt cx="0" cy="0"/>
        </a:xfrm>
      </p:grpSpPr>
      <p:sp>
        <p:nvSpPr>
          <p:cNvPr id="69" name="Google Shape;69;p16"/>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0" name="Google Shape;70;p16"/>
          <p:cNvPicPr preferRelativeResize="0"/>
          <p:nvPr/>
        </p:nvPicPr>
        <p:blipFill>
          <a:blip r:embed="rId2">
            <a:alphaModFix/>
          </a:blip>
          <a:stretch>
            <a:fillRect/>
          </a:stretch>
        </p:blipFill>
        <p:spPr>
          <a:xfrm>
            <a:off x="-73" y="0"/>
            <a:ext cx="12192141" cy="1487467"/>
          </a:xfrm>
          <a:prstGeom prst="rect">
            <a:avLst/>
          </a:prstGeom>
          <a:noFill/>
          <a:ln>
            <a:noFill/>
          </a:ln>
        </p:spPr>
      </p:pic>
      <p:sp>
        <p:nvSpPr>
          <p:cNvPr id="71" name="Google Shape;71;p16"/>
          <p:cNvSpPr txBox="1">
            <a:spLocks noGrp="1"/>
          </p:cNvSpPr>
          <p:nvPr>
            <p:ph type="body" idx="1"/>
          </p:nvPr>
        </p:nvSpPr>
        <p:spPr>
          <a:xfrm>
            <a:off x="423233" y="2403600"/>
            <a:ext cx="11350800" cy="2050800"/>
          </a:xfrm>
          <a:prstGeom prst="rect">
            <a:avLst/>
          </a:prstGeom>
          <a:noFill/>
          <a:ln>
            <a:noFill/>
          </a:ln>
        </p:spPr>
        <p:txBody>
          <a:bodyPr spcFirstLastPara="1" wrap="square" lIns="0" tIns="0" rIns="0" bIns="0" anchor="t" anchorCtr="0">
            <a:normAutofit/>
          </a:bodyPr>
          <a:lstStyle>
            <a:lvl1pPr marL="609585" lvl="0" indent="-423323" algn="ctr" rtl="0">
              <a:lnSpc>
                <a:spcPct val="90000"/>
              </a:lnSpc>
              <a:spcBef>
                <a:spcPts val="1000"/>
              </a:spcBef>
              <a:spcAft>
                <a:spcPts val="0"/>
              </a:spcAft>
              <a:buClr>
                <a:schemeClr val="accent1"/>
              </a:buClr>
              <a:buSzPts val="1400"/>
              <a:buChar char="●"/>
              <a:defRPr sz="1867"/>
            </a:lvl1pPr>
            <a:lvl2pPr marL="1219170" lvl="1" indent="-423323" algn="ctr" rtl="0">
              <a:lnSpc>
                <a:spcPct val="90000"/>
              </a:lnSpc>
              <a:spcBef>
                <a:spcPts val="500"/>
              </a:spcBef>
              <a:spcAft>
                <a:spcPts val="0"/>
              </a:spcAft>
              <a:buSzPts val="1400"/>
              <a:buFont typeface="Arial"/>
              <a:buChar char="●"/>
              <a:defRPr sz="1867"/>
            </a:lvl2pPr>
            <a:lvl3pPr marL="1828754" lvl="2" indent="-423323" algn="ctr" rtl="0">
              <a:lnSpc>
                <a:spcPct val="90000"/>
              </a:lnSpc>
              <a:spcBef>
                <a:spcPts val="500"/>
              </a:spcBef>
              <a:spcAft>
                <a:spcPts val="0"/>
              </a:spcAft>
              <a:buClr>
                <a:schemeClr val="accent1"/>
              </a:buClr>
              <a:buSzPts val="1400"/>
              <a:buFont typeface="Arial"/>
              <a:buChar char="•"/>
              <a:defRPr sz="1867"/>
            </a:lvl3pPr>
            <a:lvl4pPr marL="2438339" lvl="3" indent="-423323" algn="ctr" rtl="0">
              <a:lnSpc>
                <a:spcPct val="90000"/>
              </a:lnSpc>
              <a:spcBef>
                <a:spcPts val="500"/>
              </a:spcBef>
              <a:spcAft>
                <a:spcPts val="0"/>
              </a:spcAft>
              <a:buClr>
                <a:schemeClr val="accent1"/>
              </a:buClr>
              <a:buSzPts val="1400"/>
              <a:buFont typeface="Arial"/>
              <a:buChar char="•"/>
              <a:defRPr sz="1867"/>
            </a:lvl4pPr>
            <a:lvl5pPr marL="3047924" lvl="4" indent="-423323" algn="ctr" rtl="0">
              <a:lnSpc>
                <a:spcPct val="90000"/>
              </a:lnSpc>
              <a:spcBef>
                <a:spcPts val="500"/>
              </a:spcBef>
              <a:spcAft>
                <a:spcPts val="0"/>
              </a:spcAft>
              <a:buClr>
                <a:schemeClr val="accent1"/>
              </a:buClr>
              <a:buSzPts val="1400"/>
              <a:buFont typeface="Arial"/>
              <a:buChar char="•"/>
              <a:defRPr sz="1867"/>
            </a:lvl5pPr>
            <a:lvl6pPr marL="3657509" lvl="5" indent="-457189" algn="ctr" rtl="0">
              <a:lnSpc>
                <a:spcPct val="90000"/>
              </a:lnSpc>
              <a:spcBef>
                <a:spcPts val="500"/>
              </a:spcBef>
              <a:spcAft>
                <a:spcPts val="0"/>
              </a:spcAft>
              <a:buClr>
                <a:schemeClr val="dk1"/>
              </a:buClr>
              <a:buSzPts val="1800"/>
              <a:buChar char="•"/>
              <a:defRPr/>
            </a:lvl6pPr>
            <a:lvl7pPr marL="4267093" lvl="6" indent="-457189" algn="ctr" rtl="0">
              <a:lnSpc>
                <a:spcPct val="90000"/>
              </a:lnSpc>
              <a:spcBef>
                <a:spcPts val="500"/>
              </a:spcBef>
              <a:spcAft>
                <a:spcPts val="0"/>
              </a:spcAft>
              <a:buClr>
                <a:schemeClr val="dk1"/>
              </a:buClr>
              <a:buSzPts val="1800"/>
              <a:buChar char="•"/>
              <a:defRPr/>
            </a:lvl7pPr>
            <a:lvl8pPr marL="4876678" lvl="7" indent="-457189" algn="ctr" rtl="0">
              <a:lnSpc>
                <a:spcPct val="90000"/>
              </a:lnSpc>
              <a:spcBef>
                <a:spcPts val="500"/>
              </a:spcBef>
              <a:spcAft>
                <a:spcPts val="0"/>
              </a:spcAft>
              <a:buClr>
                <a:schemeClr val="dk1"/>
              </a:buClr>
              <a:buSzPts val="1800"/>
              <a:buChar char="•"/>
              <a:defRPr/>
            </a:lvl8pPr>
            <a:lvl9pPr marL="5486263" lvl="8" indent="-457189" algn="ctr" rtl="0">
              <a:lnSpc>
                <a:spcPct val="90000"/>
              </a:lnSpc>
              <a:spcBef>
                <a:spcPts val="500"/>
              </a:spcBef>
              <a:spcAft>
                <a:spcPts val="0"/>
              </a:spcAft>
              <a:buClr>
                <a:schemeClr val="dk1"/>
              </a:buClr>
              <a:buSzPts val="1800"/>
              <a:buChar char="•"/>
              <a:defRPr/>
            </a:lvl9pPr>
          </a:lstStyle>
          <a:p>
            <a:endParaRPr/>
          </a:p>
        </p:txBody>
      </p:sp>
      <p:pic>
        <p:nvPicPr>
          <p:cNvPr id="72" name="Google Shape;72;p16"/>
          <p:cNvPicPr preferRelativeResize="0"/>
          <p:nvPr/>
        </p:nvPicPr>
        <p:blipFill rotWithShape="1">
          <a:blip r:embed="rId3">
            <a:alphaModFix/>
          </a:blip>
          <a:srcRect t="18096" b="17756"/>
          <a:stretch/>
        </p:blipFill>
        <p:spPr>
          <a:xfrm>
            <a:off x="10232523" y="6197949"/>
            <a:ext cx="1959479" cy="614968"/>
          </a:xfrm>
          <a:prstGeom prst="rect">
            <a:avLst/>
          </a:prstGeom>
          <a:noFill/>
          <a:ln>
            <a:noFill/>
          </a:ln>
        </p:spPr>
      </p:pic>
      <p:sp>
        <p:nvSpPr>
          <p:cNvPr id="73" name="Google Shape;73;p16"/>
          <p:cNvSpPr txBox="1"/>
          <p:nvPr/>
        </p:nvSpPr>
        <p:spPr>
          <a:xfrm>
            <a:off x="177800" y="6299234"/>
            <a:ext cx="3975200" cy="41238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 sz="1200">
                <a:solidFill>
                  <a:schemeClr val="dk1"/>
                </a:solidFill>
              </a:rPr>
              <a:t>Presentation Title</a:t>
            </a:r>
            <a:endParaRPr sz="1200">
              <a:solidFill>
                <a:schemeClr val="dk1"/>
              </a:solidFill>
            </a:endParaRPr>
          </a:p>
        </p:txBody>
      </p:sp>
      <p:pic>
        <p:nvPicPr>
          <p:cNvPr id="74" name="Google Shape;74;p16"/>
          <p:cNvPicPr preferRelativeResize="0"/>
          <p:nvPr/>
        </p:nvPicPr>
        <p:blipFill rotWithShape="1">
          <a:blip r:embed="rId4">
            <a:alphaModFix/>
          </a:blip>
          <a:srcRect r="36596"/>
          <a:stretch/>
        </p:blipFill>
        <p:spPr>
          <a:xfrm>
            <a:off x="10045700" y="6046734"/>
            <a:ext cx="457200" cy="721100"/>
          </a:xfrm>
          <a:prstGeom prst="rect">
            <a:avLst/>
          </a:prstGeom>
          <a:noFill/>
          <a:ln>
            <a:noFill/>
          </a:ln>
        </p:spPr>
      </p:pic>
      <p:sp>
        <p:nvSpPr>
          <p:cNvPr id="75" name="Google Shape;75;p16"/>
          <p:cNvSpPr txBox="1">
            <a:spLocks noGrp="1"/>
          </p:cNvSpPr>
          <p:nvPr>
            <p:ph type="title"/>
          </p:nvPr>
        </p:nvSpPr>
        <p:spPr>
          <a:xfrm>
            <a:off x="228500" y="1130300"/>
            <a:ext cx="11734800" cy="6152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3300"/>
              <a:buNone/>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endParaRPr/>
          </a:p>
        </p:txBody>
      </p:sp>
    </p:spTree>
    <p:extLst>
      <p:ext uri="{BB962C8B-B14F-4D97-AF65-F5344CB8AC3E}">
        <p14:creationId xmlns:p14="http://schemas.microsoft.com/office/powerpoint/2010/main" val="336567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6"/>
        <p:cNvGrpSpPr/>
        <p:nvPr/>
      </p:nvGrpSpPr>
      <p:grpSpPr>
        <a:xfrm>
          <a:off x="0" y="0"/>
          <a:ext cx="0" cy="0"/>
          <a:chOff x="0" y="0"/>
          <a:chExt cx="0" cy="0"/>
        </a:xfrm>
      </p:grpSpPr>
      <p:sp>
        <p:nvSpPr>
          <p:cNvPr id="77" name="Google Shape;77;p17"/>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8" name="Google Shape;78;p17"/>
          <p:cNvPicPr preferRelativeResize="0"/>
          <p:nvPr/>
        </p:nvPicPr>
        <p:blipFill rotWithShape="1">
          <a:blip r:embed="rId2">
            <a:alphaModFix/>
          </a:blip>
          <a:srcRect t="18096" b="17756"/>
          <a:stretch/>
        </p:blipFill>
        <p:spPr>
          <a:xfrm>
            <a:off x="10232523" y="6197949"/>
            <a:ext cx="1959479" cy="614968"/>
          </a:xfrm>
          <a:prstGeom prst="rect">
            <a:avLst/>
          </a:prstGeom>
          <a:noFill/>
          <a:ln>
            <a:noFill/>
          </a:ln>
        </p:spPr>
      </p:pic>
      <p:grpSp>
        <p:nvGrpSpPr>
          <p:cNvPr id="79" name="Google Shape;79;p17"/>
          <p:cNvGrpSpPr/>
          <p:nvPr/>
        </p:nvGrpSpPr>
        <p:grpSpPr>
          <a:xfrm>
            <a:off x="0" y="1"/>
            <a:ext cx="12192000" cy="407433"/>
            <a:chOff x="0" y="0"/>
            <a:chExt cx="9144000" cy="305575"/>
          </a:xfrm>
        </p:grpSpPr>
        <p:sp>
          <p:nvSpPr>
            <p:cNvPr id="80" name="Google Shape;80;p17"/>
            <p:cNvSpPr/>
            <p:nvPr/>
          </p:nvSpPr>
          <p:spPr>
            <a:xfrm>
              <a:off x="0" y="0"/>
              <a:ext cx="9144000" cy="152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17"/>
            <p:cNvSpPr/>
            <p:nvPr/>
          </p:nvSpPr>
          <p:spPr>
            <a:xfrm>
              <a:off x="0" y="153175"/>
              <a:ext cx="2281200" cy="1524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7"/>
            <p:cNvSpPr/>
            <p:nvPr/>
          </p:nvSpPr>
          <p:spPr>
            <a:xfrm>
              <a:off x="2281200" y="153175"/>
              <a:ext cx="2281200" cy="1524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7"/>
            <p:cNvSpPr/>
            <p:nvPr/>
          </p:nvSpPr>
          <p:spPr>
            <a:xfrm>
              <a:off x="4562400" y="153175"/>
              <a:ext cx="2281200" cy="152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7"/>
            <p:cNvSpPr/>
            <p:nvPr/>
          </p:nvSpPr>
          <p:spPr>
            <a:xfrm>
              <a:off x="6843600" y="153175"/>
              <a:ext cx="2300400" cy="1524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7"/>
          <p:cNvSpPr txBox="1"/>
          <p:nvPr/>
        </p:nvSpPr>
        <p:spPr>
          <a:xfrm>
            <a:off x="177800" y="6299233"/>
            <a:ext cx="3975200" cy="41238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 sz="1200">
                <a:solidFill>
                  <a:schemeClr val="dk1"/>
                </a:solidFill>
              </a:rPr>
              <a:t>Multidimensional Reweighting using Machine Learning</a:t>
            </a:r>
            <a:endParaRPr sz="1200">
              <a:solidFill>
                <a:schemeClr val="dk1"/>
              </a:solidFill>
            </a:endParaRPr>
          </a:p>
        </p:txBody>
      </p:sp>
      <p:pic>
        <p:nvPicPr>
          <p:cNvPr id="86" name="Google Shape;86;p17"/>
          <p:cNvPicPr preferRelativeResize="0"/>
          <p:nvPr/>
        </p:nvPicPr>
        <p:blipFill rotWithShape="1">
          <a:blip r:embed="rId3">
            <a:alphaModFix/>
          </a:blip>
          <a:srcRect r="36596"/>
          <a:stretch/>
        </p:blipFill>
        <p:spPr>
          <a:xfrm>
            <a:off x="10045700" y="6046734"/>
            <a:ext cx="457200" cy="721100"/>
          </a:xfrm>
          <a:prstGeom prst="rect">
            <a:avLst/>
          </a:prstGeom>
          <a:noFill/>
          <a:ln>
            <a:noFill/>
          </a:ln>
        </p:spPr>
      </p:pic>
    </p:spTree>
    <p:extLst>
      <p:ext uri="{BB962C8B-B14F-4D97-AF65-F5344CB8AC3E}">
        <p14:creationId xmlns:p14="http://schemas.microsoft.com/office/powerpoint/2010/main" val="23353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pic>
        <p:nvPicPr>
          <p:cNvPr id="88" name="Google Shape;88;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8"/>
          <p:cNvSpPr txBox="1">
            <a:spLocks noGrp="1"/>
          </p:cNvSpPr>
          <p:nvPr>
            <p:ph type="ctrTitle"/>
          </p:nvPr>
        </p:nvSpPr>
        <p:spPr>
          <a:xfrm>
            <a:off x="536448" y="561531"/>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8"/>
          <p:cNvSpPr txBox="1">
            <a:spLocks noGrp="1"/>
          </p:cNvSpPr>
          <p:nvPr>
            <p:ph type="subTitle" idx="1"/>
          </p:nvPr>
        </p:nvSpPr>
        <p:spPr>
          <a:xfrm>
            <a:off x="536448" y="3041205"/>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91" name="Google Shape;91;p18"/>
          <p:cNvPicPr preferRelativeResize="0"/>
          <p:nvPr/>
        </p:nvPicPr>
        <p:blipFill rotWithShape="1">
          <a:blip r:embed="rId3">
            <a:alphaModFix/>
          </a:blip>
          <a:srcRect/>
          <a:stretch/>
        </p:blipFill>
        <p:spPr>
          <a:xfrm>
            <a:off x="9370707" y="5477565"/>
            <a:ext cx="2821293" cy="1380435"/>
          </a:xfrm>
          <a:prstGeom prst="rect">
            <a:avLst/>
          </a:prstGeom>
          <a:noFill/>
          <a:ln>
            <a:noFill/>
          </a:ln>
        </p:spPr>
      </p:pic>
      <p:sp>
        <p:nvSpPr>
          <p:cNvPr id="92" name="Google Shape;92;p18"/>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3626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3"/>
        <p:cNvGrpSpPr/>
        <p:nvPr/>
      </p:nvGrpSpPr>
      <p:grpSpPr>
        <a:xfrm>
          <a:off x="0" y="0"/>
          <a:ext cx="0" cy="0"/>
          <a:chOff x="0" y="0"/>
          <a:chExt cx="0" cy="0"/>
        </a:xfrm>
      </p:grpSpPr>
      <p:pic>
        <p:nvPicPr>
          <p:cNvPr id="94" name="Google Shape;94;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19"/>
          <p:cNvSpPr txBox="1">
            <a:spLocks noGrp="1"/>
          </p:cNvSpPr>
          <p:nvPr>
            <p:ph type="ctrTitle"/>
          </p:nvPr>
        </p:nvSpPr>
        <p:spPr>
          <a:xfrm>
            <a:off x="536448" y="1766956"/>
            <a:ext cx="7616952" cy="98780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9"/>
          <p:cNvSpPr txBox="1">
            <a:spLocks noGrp="1"/>
          </p:cNvSpPr>
          <p:nvPr>
            <p:ph type="subTitle" idx="1"/>
          </p:nvPr>
        </p:nvSpPr>
        <p:spPr>
          <a:xfrm>
            <a:off x="536448" y="2846840"/>
            <a:ext cx="7616952" cy="1959281"/>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97" name="Google Shape;97;p19"/>
          <p:cNvPicPr preferRelativeResize="0"/>
          <p:nvPr/>
        </p:nvPicPr>
        <p:blipFill rotWithShape="1">
          <a:blip r:embed="rId3">
            <a:alphaModFix/>
          </a:blip>
          <a:srcRect/>
          <a:stretch/>
        </p:blipFill>
        <p:spPr>
          <a:xfrm>
            <a:off x="9955075" y="5763492"/>
            <a:ext cx="2236925" cy="1094509"/>
          </a:xfrm>
          <a:prstGeom prst="rect">
            <a:avLst/>
          </a:prstGeom>
          <a:noFill/>
          <a:ln>
            <a:noFill/>
          </a:ln>
        </p:spPr>
      </p:pic>
      <p:sp>
        <p:nvSpPr>
          <p:cNvPr id="98" name="Google Shape;98;p19"/>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7516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9"/>
        <p:cNvGrpSpPr/>
        <p:nvPr/>
      </p:nvGrpSpPr>
      <p:grpSpPr>
        <a:xfrm>
          <a:off x="0" y="0"/>
          <a:ext cx="0" cy="0"/>
          <a:chOff x="0" y="0"/>
          <a:chExt cx="0" cy="0"/>
        </a:xfrm>
      </p:grpSpPr>
      <p:pic>
        <p:nvPicPr>
          <p:cNvPr id="100" name="Google Shape;100;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1" name="Google Shape;101;p20"/>
          <p:cNvSpPr txBox="1">
            <a:spLocks noGrp="1"/>
          </p:cNvSpPr>
          <p:nvPr>
            <p:ph type="ctrTitle"/>
          </p:nvPr>
        </p:nvSpPr>
        <p:spPr>
          <a:xfrm>
            <a:off x="536448" y="1766956"/>
            <a:ext cx="7616952" cy="98780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0"/>
          <p:cNvSpPr txBox="1">
            <a:spLocks noGrp="1"/>
          </p:cNvSpPr>
          <p:nvPr>
            <p:ph type="subTitle" idx="1"/>
          </p:nvPr>
        </p:nvSpPr>
        <p:spPr>
          <a:xfrm>
            <a:off x="536448" y="2846840"/>
            <a:ext cx="7616952" cy="1959281"/>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03" name="Google Shape;103;p20"/>
          <p:cNvPicPr preferRelativeResize="0"/>
          <p:nvPr/>
        </p:nvPicPr>
        <p:blipFill rotWithShape="1">
          <a:blip r:embed="rId3">
            <a:alphaModFix/>
          </a:blip>
          <a:srcRect/>
          <a:stretch/>
        </p:blipFill>
        <p:spPr>
          <a:xfrm>
            <a:off x="0" y="5763492"/>
            <a:ext cx="2236925" cy="1094509"/>
          </a:xfrm>
          <a:prstGeom prst="rect">
            <a:avLst/>
          </a:prstGeom>
          <a:noFill/>
          <a:ln>
            <a:noFill/>
          </a:ln>
        </p:spPr>
      </p:pic>
      <p:sp>
        <p:nvSpPr>
          <p:cNvPr id="104" name="Google Shape;104;p20"/>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091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5"/>
        <p:cNvGrpSpPr/>
        <p:nvPr/>
      </p:nvGrpSpPr>
      <p:grpSpPr>
        <a:xfrm>
          <a:off x="0" y="0"/>
          <a:ext cx="0" cy="0"/>
          <a:chOff x="0" y="0"/>
          <a:chExt cx="0" cy="0"/>
        </a:xfrm>
      </p:grpSpPr>
      <p:sp>
        <p:nvSpPr>
          <p:cNvPr id="106" name="Google Shape;106;p21" descr="A red surface with a black background&#10;&#10;Description automatically generated with medium confidence"/>
          <p:cNvSpPr/>
          <p:nvPr/>
        </p:nvSpPr>
        <p:spPr>
          <a:xfrm>
            <a:off x="0" y="0"/>
            <a:ext cx="12192000" cy="6858000"/>
          </a:xfrm>
          <a:prstGeom prst="rect">
            <a:avLst/>
          </a:prstGeom>
          <a:solidFill>
            <a:srgbClr val="FFFFFF"/>
          </a:solidFill>
          <a:ln>
            <a:noFill/>
          </a:ln>
        </p:spPr>
      </p:sp>
      <p:sp>
        <p:nvSpPr>
          <p:cNvPr id="107" name="Google Shape;107;p21"/>
          <p:cNvSpPr txBox="1">
            <a:spLocks noGrp="1"/>
          </p:cNvSpPr>
          <p:nvPr>
            <p:ph type="ctrTitle"/>
          </p:nvPr>
        </p:nvSpPr>
        <p:spPr>
          <a:xfrm>
            <a:off x="536448" y="1471513"/>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1"/>
          <p:cNvSpPr txBox="1">
            <a:spLocks noGrp="1"/>
          </p:cNvSpPr>
          <p:nvPr>
            <p:ph type="subTitle" idx="1"/>
          </p:nvPr>
        </p:nvSpPr>
        <p:spPr>
          <a:xfrm>
            <a:off x="536448" y="3951188"/>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09" name="Google Shape;109;p21"/>
          <p:cNvPicPr preferRelativeResize="0"/>
          <p:nvPr/>
        </p:nvPicPr>
        <p:blipFill rotWithShape="1">
          <a:blip r:embed="rId2">
            <a:alphaModFix/>
          </a:blip>
          <a:srcRect/>
          <a:stretch/>
        </p:blipFill>
        <p:spPr>
          <a:xfrm>
            <a:off x="9955075" y="5763492"/>
            <a:ext cx="2236925" cy="1094509"/>
          </a:xfrm>
          <a:prstGeom prst="rect">
            <a:avLst/>
          </a:prstGeom>
          <a:noFill/>
          <a:ln>
            <a:noFill/>
          </a:ln>
        </p:spPr>
      </p:pic>
      <p:sp>
        <p:nvSpPr>
          <p:cNvPr id="110" name="Google Shape;110;p21"/>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222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B661-A494-12E8-284C-2368E690B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CD7DA-E55B-0C36-300A-6A5F9EF66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DAA27-33FC-8F48-3F6D-040021621FFB}"/>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1DB130EA-4714-E7DA-4944-71251F6EE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1D21B-80C6-001D-E9B6-62D4634EAD7B}"/>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746775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11"/>
        <p:cNvGrpSpPr/>
        <p:nvPr/>
      </p:nvGrpSpPr>
      <p:grpSpPr>
        <a:xfrm>
          <a:off x="0" y="0"/>
          <a:ext cx="0" cy="0"/>
          <a:chOff x="0" y="0"/>
          <a:chExt cx="0" cy="0"/>
        </a:xfrm>
      </p:grpSpPr>
      <p:pic>
        <p:nvPicPr>
          <p:cNvPr id="112" name="Google Shape;112;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22"/>
          <p:cNvSpPr txBox="1">
            <a:spLocks noGrp="1"/>
          </p:cNvSpPr>
          <p:nvPr>
            <p:ph type="ctrTitle"/>
          </p:nvPr>
        </p:nvSpPr>
        <p:spPr>
          <a:xfrm>
            <a:off x="536448" y="1471513"/>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42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2"/>
          <p:cNvSpPr txBox="1">
            <a:spLocks noGrp="1"/>
          </p:cNvSpPr>
          <p:nvPr>
            <p:ph type="subTitle" idx="1"/>
          </p:nvPr>
        </p:nvSpPr>
        <p:spPr>
          <a:xfrm>
            <a:off x="536448" y="3951188"/>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15" name="Google Shape;115;p22"/>
          <p:cNvPicPr preferRelativeResize="0"/>
          <p:nvPr/>
        </p:nvPicPr>
        <p:blipFill rotWithShape="1">
          <a:blip r:embed="rId3">
            <a:alphaModFix/>
          </a:blip>
          <a:srcRect/>
          <a:stretch/>
        </p:blipFill>
        <p:spPr>
          <a:xfrm>
            <a:off x="0" y="5763492"/>
            <a:ext cx="2236925" cy="1094509"/>
          </a:xfrm>
          <a:prstGeom prst="rect">
            <a:avLst/>
          </a:prstGeom>
          <a:noFill/>
          <a:ln>
            <a:noFill/>
          </a:ln>
        </p:spPr>
      </p:pic>
      <p:sp>
        <p:nvSpPr>
          <p:cNvPr id="116" name="Google Shape;116;p22"/>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889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ew Title Content Slide">
  <p:cSld name="New Title Content Slide">
    <p:spTree>
      <p:nvGrpSpPr>
        <p:cNvPr id="1" name="Shape 117"/>
        <p:cNvGrpSpPr/>
        <p:nvPr/>
      </p:nvGrpSpPr>
      <p:grpSpPr>
        <a:xfrm>
          <a:off x="0" y="0"/>
          <a:ext cx="0" cy="0"/>
          <a:chOff x="0" y="0"/>
          <a:chExt cx="0" cy="0"/>
        </a:xfrm>
      </p:grpSpPr>
      <p:sp>
        <p:nvSpPr>
          <p:cNvPr id="118" name="Google Shape;118;p23" descr="A red surface with a black background&#10;&#10;Description automatically generated with medium confidence"/>
          <p:cNvSpPr/>
          <p:nvPr/>
        </p:nvSpPr>
        <p:spPr>
          <a:xfrm>
            <a:off x="0" y="1"/>
            <a:ext cx="12192000" cy="6858000"/>
          </a:xfrm>
          <a:prstGeom prst="rect">
            <a:avLst/>
          </a:prstGeom>
          <a:solidFill>
            <a:srgbClr val="FFFFFF"/>
          </a:solidFill>
          <a:ln>
            <a:noFill/>
          </a:ln>
        </p:spPr>
      </p:sp>
      <p:pic>
        <p:nvPicPr>
          <p:cNvPr id="119" name="Google Shape;119;p23"/>
          <p:cNvPicPr preferRelativeResize="0"/>
          <p:nvPr/>
        </p:nvPicPr>
        <p:blipFill rotWithShape="1">
          <a:blip r:embed="rId2">
            <a:alphaModFix/>
          </a:blip>
          <a:srcRect/>
          <a:stretch/>
        </p:blipFill>
        <p:spPr>
          <a:xfrm>
            <a:off x="9955075" y="5763492"/>
            <a:ext cx="2236925" cy="1094509"/>
          </a:xfrm>
          <a:prstGeom prst="rect">
            <a:avLst/>
          </a:prstGeom>
          <a:noFill/>
          <a:ln>
            <a:noFill/>
          </a:ln>
        </p:spPr>
      </p:pic>
      <p:sp>
        <p:nvSpPr>
          <p:cNvPr id="120" name="Google Shape;120;p23"/>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3"/>
          <p:cNvSpPr txBox="1">
            <a:spLocks noGrp="1"/>
          </p:cNvSpPr>
          <p:nvPr>
            <p:ph type="body" idx="1"/>
          </p:nvPr>
        </p:nvSpPr>
        <p:spPr>
          <a:xfrm>
            <a:off x="423100" y="1681163"/>
            <a:ext cx="11345797"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solidFill>
                  <a:schemeClr val="dk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22" name="Google Shape;122;p23"/>
          <p:cNvSpPr txBox="1">
            <a:spLocks noGrp="1"/>
          </p:cNvSpPr>
          <p:nvPr>
            <p:ph type="body" idx="2"/>
          </p:nvPr>
        </p:nvSpPr>
        <p:spPr>
          <a:xfrm>
            <a:off x="423100" y="2564524"/>
            <a:ext cx="11345797" cy="3198968"/>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Font typeface="Arial"/>
              <a:buChar char="•"/>
              <a:defRPr sz="1867"/>
            </a:lvl1pPr>
            <a:lvl2pPr marL="1219170" lvl="1" indent="-423323" algn="l">
              <a:lnSpc>
                <a:spcPct val="90000"/>
              </a:lnSpc>
              <a:spcBef>
                <a:spcPts val="500"/>
              </a:spcBef>
              <a:spcAft>
                <a:spcPts val="0"/>
              </a:spcAft>
              <a:buClr>
                <a:schemeClr val="accent1"/>
              </a:buClr>
              <a:buSzPts val="1400"/>
              <a:buFont typeface="Arial"/>
              <a:buChar char="•"/>
              <a:defRPr sz="1867"/>
            </a:lvl2pPr>
            <a:lvl3pPr marL="1828754" lvl="2" indent="-423323" algn="l">
              <a:lnSpc>
                <a:spcPct val="90000"/>
              </a:lnSpc>
              <a:spcBef>
                <a:spcPts val="500"/>
              </a:spcBef>
              <a:spcAft>
                <a:spcPts val="0"/>
              </a:spcAft>
              <a:buClr>
                <a:schemeClr val="accent1"/>
              </a:buClr>
              <a:buSzPts val="1400"/>
              <a:buFont typeface="Arial"/>
              <a:buChar char="•"/>
              <a:defRPr sz="1867"/>
            </a:lvl3pPr>
            <a:lvl4pPr marL="2438339" lvl="3" indent="-423323" algn="l">
              <a:lnSpc>
                <a:spcPct val="90000"/>
              </a:lnSpc>
              <a:spcBef>
                <a:spcPts val="500"/>
              </a:spcBef>
              <a:spcAft>
                <a:spcPts val="0"/>
              </a:spcAft>
              <a:buClr>
                <a:schemeClr val="accent1"/>
              </a:buClr>
              <a:buSzPts val="1400"/>
              <a:buFont typeface="Arial"/>
              <a:buChar char="•"/>
              <a:defRPr sz="1867"/>
            </a:lvl4pPr>
            <a:lvl5pPr marL="3047924" lvl="4" indent="-423323" algn="l">
              <a:lnSpc>
                <a:spcPct val="90000"/>
              </a:lnSpc>
              <a:spcBef>
                <a:spcPts val="500"/>
              </a:spcBef>
              <a:spcAft>
                <a:spcPts val="0"/>
              </a:spcAft>
              <a:buClr>
                <a:schemeClr val="accent1"/>
              </a:buClr>
              <a:buSzPts val="1400"/>
              <a:buFont typeface="Arial"/>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23" name="Google Shape;123;p23"/>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0012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ILD-Default Slide - Carleton Atlas">
  <p:cSld name="BUILD-Default Slide - Carleton Atlas">
    <p:spTree>
      <p:nvGrpSpPr>
        <p:cNvPr id="1" name="Shape 124"/>
        <p:cNvGrpSpPr/>
        <p:nvPr/>
      </p:nvGrpSpPr>
      <p:grpSpPr>
        <a:xfrm>
          <a:off x="0" y="0"/>
          <a:ext cx="0" cy="0"/>
          <a:chOff x="0" y="0"/>
          <a:chExt cx="0" cy="0"/>
        </a:xfrm>
      </p:grpSpPr>
      <p:pic>
        <p:nvPicPr>
          <p:cNvPr id="125" name="Google Shape;125;p24"/>
          <p:cNvPicPr preferRelativeResize="0"/>
          <p:nvPr/>
        </p:nvPicPr>
        <p:blipFill rotWithShape="1">
          <a:blip r:embed="rId2">
            <a:alphaModFix/>
          </a:blip>
          <a:srcRect/>
          <a:stretch/>
        </p:blipFill>
        <p:spPr>
          <a:xfrm rot="10800000">
            <a:off x="-23816" y="-12067"/>
            <a:ext cx="12239399" cy="6882133"/>
          </a:xfrm>
          <a:prstGeom prst="rect">
            <a:avLst/>
          </a:prstGeom>
          <a:noFill/>
          <a:ln>
            <a:noFill/>
          </a:ln>
        </p:spPr>
      </p:pic>
      <p:sp>
        <p:nvSpPr>
          <p:cNvPr id="126" name="Google Shape;126;p24"/>
          <p:cNvSpPr txBox="1">
            <a:spLocks noGrp="1"/>
          </p:cNvSpPr>
          <p:nvPr>
            <p:ph type="title"/>
          </p:nvPr>
        </p:nvSpPr>
        <p:spPr>
          <a:xfrm>
            <a:off x="423199" y="1512317"/>
            <a:ext cx="11345600" cy="1325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4"/>
          <p:cNvSpPr txBox="1">
            <a:spLocks noGrp="1"/>
          </p:cNvSpPr>
          <p:nvPr>
            <p:ph type="body" idx="1"/>
          </p:nvPr>
        </p:nvSpPr>
        <p:spPr>
          <a:xfrm>
            <a:off x="423100" y="2959405"/>
            <a:ext cx="11345600" cy="824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solidFill>
                  <a:schemeClr val="dk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28" name="Google Shape;128;p24"/>
          <p:cNvSpPr txBox="1">
            <a:spLocks noGrp="1"/>
          </p:cNvSpPr>
          <p:nvPr>
            <p:ph type="body" idx="2"/>
          </p:nvPr>
        </p:nvSpPr>
        <p:spPr>
          <a:xfrm>
            <a:off x="423100" y="4076700"/>
            <a:ext cx="11345600" cy="2050800"/>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Font typeface="Arial"/>
              <a:buChar char="•"/>
              <a:defRPr sz="1867"/>
            </a:lvl1pPr>
            <a:lvl2pPr marL="1219170" lvl="1" indent="-423323" algn="l">
              <a:lnSpc>
                <a:spcPct val="90000"/>
              </a:lnSpc>
              <a:spcBef>
                <a:spcPts val="500"/>
              </a:spcBef>
              <a:spcAft>
                <a:spcPts val="0"/>
              </a:spcAft>
              <a:buClr>
                <a:schemeClr val="accent1"/>
              </a:buClr>
              <a:buSzPts val="1400"/>
              <a:buFont typeface="Arial"/>
              <a:buChar char="•"/>
              <a:defRPr sz="1867"/>
            </a:lvl2pPr>
            <a:lvl3pPr marL="1828754" lvl="2" indent="-423323" algn="l">
              <a:lnSpc>
                <a:spcPct val="90000"/>
              </a:lnSpc>
              <a:spcBef>
                <a:spcPts val="500"/>
              </a:spcBef>
              <a:spcAft>
                <a:spcPts val="0"/>
              </a:spcAft>
              <a:buClr>
                <a:schemeClr val="accent1"/>
              </a:buClr>
              <a:buSzPts val="1400"/>
              <a:buFont typeface="Arial"/>
              <a:buChar char="•"/>
              <a:defRPr sz="1867"/>
            </a:lvl3pPr>
            <a:lvl4pPr marL="2438339" lvl="3" indent="-423323" algn="l">
              <a:lnSpc>
                <a:spcPct val="90000"/>
              </a:lnSpc>
              <a:spcBef>
                <a:spcPts val="500"/>
              </a:spcBef>
              <a:spcAft>
                <a:spcPts val="0"/>
              </a:spcAft>
              <a:buClr>
                <a:schemeClr val="accent1"/>
              </a:buClr>
              <a:buSzPts val="1400"/>
              <a:buFont typeface="Arial"/>
              <a:buChar char="•"/>
              <a:defRPr sz="1867"/>
            </a:lvl4pPr>
            <a:lvl5pPr marL="3047924" lvl="4" indent="-423323" algn="l">
              <a:lnSpc>
                <a:spcPct val="90000"/>
              </a:lnSpc>
              <a:spcBef>
                <a:spcPts val="500"/>
              </a:spcBef>
              <a:spcAft>
                <a:spcPts val="0"/>
              </a:spcAft>
              <a:buClr>
                <a:schemeClr val="accent1"/>
              </a:buClr>
              <a:buSzPts val="1400"/>
              <a:buFont typeface="Arial"/>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29" name="Google Shape;129;p24"/>
          <p:cNvPicPr preferRelativeResize="0"/>
          <p:nvPr/>
        </p:nvPicPr>
        <p:blipFill rotWithShape="1">
          <a:blip r:embed="rId3">
            <a:alphaModFix/>
          </a:blip>
          <a:srcRect t="18096" b="17756"/>
          <a:stretch/>
        </p:blipFill>
        <p:spPr>
          <a:xfrm>
            <a:off x="10232523" y="6197949"/>
            <a:ext cx="1959479" cy="614968"/>
          </a:xfrm>
          <a:prstGeom prst="rect">
            <a:avLst/>
          </a:prstGeom>
          <a:noFill/>
          <a:ln>
            <a:noFill/>
          </a:ln>
        </p:spPr>
      </p:pic>
      <p:sp>
        <p:nvSpPr>
          <p:cNvPr id="130" name="Google Shape;130;p24"/>
          <p:cNvSpPr txBox="1">
            <a:spLocks noGrp="1"/>
          </p:cNvSpPr>
          <p:nvPr>
            <p:ph type="sldNum" idx="12"/>
          </p:nvPr>
        </p:nvSpPr>
        <p:spPr>
          <a:xfrm>
            <a:off x="5730211" y="6243023"/>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
        <p:nvSpPr>
          <p:cNvPr id="131" name="Google Shape;131;p24"/>
          <p:cNvSpPr txBox="1"/>
          <p:nvPr/>
        </p:nvSpPr>
        <p:spPr>
          <a:xfrm>
            <a:off x="177800" y="6299234"/>
            <a:ext cx="3975200" cy="41238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 sz="1200">
                <a:solidFill>
                  <a:schemeClr val="dk1"/>
                </a:solidFill>
              </a:rPr>
              <a:t>Presentation Title</a:t>
            </a:r>
            <a:endParaRPr sz="1200">
              <a:solidFill>
                <a:schemeClr val="dk1"/>
              </a:solidFill>
            </a:endParaRPr>
          </a:p>
        </p:txBody>
      </p:sp>
      <p:pic>
        <p:nvPicPr>
          <p:cNvPr id="132" name="Google Shape;132;p24"/>
          <p:cNvPicPr preferRelativeResize="0"/>
          <p:nvPr/>
        </p:nvPicPr>
        <p:blipFill rotWithShape="1">
          <a:blip r:embed="rId4">
            <a:alphaModFix/>
          </a:blip>
          <a:srcRect r="36596"/>
          <a:stretch/>
        </p:blipFill>
        <p:spPr>
          <a:xfrm>
            <a:off x="10045700" y="6046734"/>
            <a:ext cx="457200" cy="721100"/>
          </a:xfrm>
          <a:prstGeom prst="rect">
            <a:avLst/>
          </a:prstGeom>
          <a:noFill/>
          <a:ln>
            <a:noFill/>
          </a:ln>
        </p:spPr>
      </p:pic>
      <p:sp>
        <p:nvSpPr>
          <p:cNvPr id="133" name="Google Shape;133;p24"/>
          <p:cNvSpPr/>
          <p:nvPr/>
        </p:nvSpPr>
        <p:spPr>
          <a:xfrm>
            <a:off x="-126999" y="-116633"/>
            <a:ext cx="12446020" cy="721112"/>
          </a:xfrm>
          <a:custGeom>
            <a:avLst/>
            <a:gdLst/>
            <a:ahLst/>
            <a:cxnLst/>
            <a:rect l="l" t="t" r="r" b="b"/>
            <a:pathLst>
              <a:path w="365093" h="26286" extrusionOk="0">
                <a:moveTo>
                  <a:pt x="0" y="3011"/>
                </a:moveTo>
                <a:cubicBezTo>
                  <a:pt x="576" y="2924"/>
                  <a:pt x="2112" y="2674"/>
                  <a:pt x="3453" y="2487"/>
                </a:cubicBezTo>
                <a:cubicBezTo>
                  <a:pt x="4795" y="2301"/>
                  <a:pt x="5997" y="2114"/>
                  <a:pt x="8049" y="1892"/>
                </a:cubicBezTo>
                <a:cubicBezTo>
                  <a:pt x="10101" y="1670"/>
                  <a:pt x="12724" y="1391"/>
                  <a:pt x="15764" y="1153"/>
                </a:cubicBezTo>
                <a:cubicBezTo>
                  <a:pt x="18804" y="915"/>
                  <a:pt x="23348" y="606"/>
                  <a:pt x="26289" y="463"/>
                </a:cubicBezTo>
                <a:cubicBezTo>
                  <a:pt x="29230" y="320"/>
                  <a:pt x="30802" y="368"/>
                  <a:pt x="33409" y="296"/>
                </a:cubicBezTo>
                <a:cubicBezTo>
                  <a:pt x="36017" y="225"/>
                  <a:pt x="39029" y="82"/>
                  <a:pt x="41934" y="34"/>
                </a:cubicBezTo>
                <a:cubicBezTo>
                  <a:pt x="44839" y="-14"/>
                  <a:pt x="47927" y="2"/>
                  <a:pt x="50840" y="10"/>
                </a:cubicBezTo>
                <a:cubicBezTo>
                  <a:pt x="53753" y="18"/>
                  <a:pt x="56543" y="38"/>
                  <a:pt x="59412" y="82"/>
                </a:cubicBezTo>
                <a:cubicBezTo>
                  <a:pt x="62281" y="126"/>
                  <a:pt x="65591" y="197"/>
                  <a:pt x="68056" y="272"/>
                </a:cubicBezTo>
                <a:cubicBezTo>
                  <a:pt x="70521" y="347"/>
                  <a:pt x="72339" y="463"/>
                  <a:pt x="74200" y="534"/>
                </a:cubicBezTo>
                <a:cubicBezTo>
                  <a:pt x="76061" y="606"/>
                  <a:pt x="77696" y="630"/>
                  <a:pt x="79224" y="701"/>
                </a:cubicBezTo>
                <a:cubicBezTo>
                  <a:pt x="80752" y="773"/>
                  <a:pt x="81868" y="864"/>
                  <a:pt x="83368" y="963"/>
                </a:cubicBezTo>
                <a:cubicBezTo>
                  <a:pt x="84868" y="1062"/>
                  <a:pt x="86348" y="1161"/>
                  <a:pt x="88225" y="1296"/>
                </a:cubicBezTo>
                <a:cubicBezTo>
                  <a:pt x="90102" y="1431"/>
                  <a:pt x="92087" y="1571"/>
                  <a:pt x="94631" y="1773"/>
                </a:cubicBezTo>
                <a:cubicBezTo>
                  <a:pt x="97175" y="1976"/>
                  <a:pt x="100576" y="2245"/>
                  <a:pt x="103489" y="2511"/>
                </a:cubicBezTo>
                <a:cubicBezTo>
                  <a:pt x="106402" y="2777"/>
                  <a:pt x="108803" y="3027"/>
                  <a:pt x="112109" y="3368"/>
                </a:cubicBezTo>
                <a:cubicBezTo>
                  <a:pt x="115415" y="3709"/>
                  <a:pt x="119896" y="4166"/>
                  <a:pt x="123325" y="4559"/>
                </a:cubicBezTo>
                <a:cubicBezTo>
                  <a:pt x="126754" y="4952"/>
                  <a:pt x="128298" y="5146"/>
                  <a:pt x="132683" y="5725"/>
                </a:cubicBezTo>
                <a:cubicBezTo>
                  <a:pt x="137069" y="6304"/>
                  <a:pt x="145296" y="7416"/>
                  <a:pt x="149638" y="8035"/>
                </a:cubicBezTo>
                <a:cubicBezTo>
                  <a:pt x="153980" y="8654"/>
                  <a:pt x="154341" y="8710"/>
                  <a:pt x="158734" y="9440"/>
                </a:cubicBezTo>
                <a:cubicBezTo>
                  <a:pt x="163127" y="10170"/>
                  <a:pt x="172065" y="11734"/>
                  <a:pt x="175998" y="12417"/>
                </a:cubicBezTo>
                <a:cubicBezTo>
                  <a:pt x="179931" y="13100"/>
                  <a:pt x="178816" y="12933"/>
                  <a:pt x="182332" y="13536"/>
                </a:cubicBezTo>
                <a:cubicBezTo>
                  <a:pt x="185848" y="14139"/>
                  <a:pt x="193052" y="15369"/>
                  <a:pt x="197096" y="16036"/>
                </a:cubicBezTo>
                <a:cubicBezTo>
                  <a:pt x="201140" y="16703"/>
                  <a:pt x="203494" y="17084"/>
                  <a:pt x="206597" y="17536"/>
                </a:cubicBezTo>
                <a:cubicBezTo>
                  <a:pt x="209701" y="17989"/>
                  <a:pt x="212225" y="18295"/>
                  <a:pt x="215717" y="18751"/>
                </a:cubicBezTo>
                <a:cubicBezTo>
                  <a:pt x="219210" y="19208"/>
                  <a:pt x="222968" y="19735"/>
                  <a:pt x="227552" y="20275"/>
                </a:cubicBezTo>
                <a:cubicBezTo>
                  <a:pt x="232136" y="20815"/>
                  <a:pt x="238141" y="21453"/>
                  <a:pt x="243221" y="21989"/>
                </a:cubicBezTo>
                <a:cubicBezTo>
                  <a:pt x="248301" y="22525"/>
                  <a:pt x="252396" y="23002"/>
                  <a:pt x="258032" y="23490"/>
                </a:cubicBezTo>
                <a:cubicBezTo>
                  <a:pt x="263668" y="23978"/>
                  <a:pt x="272562" y="24593"/>
                  <a:pt x="277035" y="24918"/>
                </a:cubicBezTo>
                <a:cubicBezTo>
                  <a:pt x="281508" y="25243"/>
                  <a:pt x="279726" y="25244"/>
                  <a:pt x="284869" y="25442"/>
                </a:cubicBezTo>
                <a:cubicBezTo>
                  <a:pt x="290013" y="25641"/>
                  <a:pt x="301804" y="25970"/>
                  <a:pt x="307896" y="26109"/>
                </a:cubicBezTo>
                <a:cubicBezTo>
                  <a:pt x="313988" y="26248"/>
                  <a:pt x="315591" y="26308"/>
                  <a:pt x="321421" y="26276"/>
                </a:cubicBezTo>
                <a:cubicBezTo>
                  <a:pt x="327251" y="26244"/>
                  <a:pt x="336490" y="26156"/>
                  <a:pt x="342876" y="25918"/>
                </a:cubicBezTo>
                <a:cubicBezTo>
                  <a:pt x="349262" y="25680"/>
                  <a:pt x="356032" y="25109"/>
                  <a:pt x="359735" y="24847"/>
                </a:cubicBezTo>
                <a:cubicBezTo>
                  <a:pt x="363438" y="24585"/>
                  <a:pt x="364200" y="24430"/>
                  <a:pt x="365093" y="24347"/>
                </a:cubicBezTo>
              </a:path>
            </a:pathLst>
          </a:custGeom>
          <a:noFill/>
          <a:ln w="228600" cap="flat" cmpd="sng">
            <a:solidFill>
              <a:schemeClr val="dk1"/>
            </a:solidFill>
            <a:prstDash val="solid"/>
            <a:round/>
            <a:headEnd type="none" w="med" len="med"/>
            <a:tailEnd type="none" w="med" len="med"/>
          </a:ln>
          <a:effectLst>
            <a:outerShdw algn="bl" rotWithShape="0">
              <a:srgbClr val="000000"/>
            </a:outerShdw>
          </a:effectLst>
        </p:spPr>
      </p:sp>
      <p:sp>
        <p:nvSpPr>
          <p:cNvPr id="134" name="Google Shape;134;p24"/>
          <p:cNvSpPr/>
          <p:nvPr/>
        </p:nvSpPr>
        <p:spPr>
          <a:xfrm>
            <a:off x="-127015" y="-376433"/>
            <a:ext cx="12446020" cy="876200"/>
          </a:xfrm>
          <a:custGeom>
            <a:avLst/>
            <a:gdLst/>
            <a:ahLst/>
            <a:cxnLst/>
            <a:rect l="l" t="t" r="r" b="b"/>
            <a:pathLst>
              <a:path w="365093" h="26286" extrusionOk="0">
                <a:moveTo>
                  <a:pt x="0" y="3011"/>
                </a:moveTo>
                <a:cubicBezTo>
                  <a:pt x="576" y="2924"/>
                  <a:pt x="2112" y="2674"/>
                  <a:pt x="3453" y="2487"/>
                </a:cubicBezTo>
                <a:cubicBezTo>
                  <a:pt x="4795" y="2301"/>
                  <a:pt x="5997" y="2114"/>
                  <a:pt x="8049" y="1892"/>
                </a:cubicBezTo>
                <a:cubicBezTo>
                  <a:pt x="10101" y="1670"/>
                  <a:pt x="12724" y="1391"/>
                  <a:pt x="15764" y="1153"/>
                </a:cubicBezTo>
                <a:cubicBezTo>
                  <a:pt x="18804" y="915"/>
                  <a:pt x="23348" y="606"/>
                  <a:pt x="26289" y="463"/>
                </a:cubicBezTo>
                <a:cubicBezTo>
                  <a:pt x="29230" y="320"/>
                  <a:pt x="30802" y="368"/>
                  <a:pt x="33409" y="296"/>
                </a:cubicBezTo>
                <a:cubicBezTo>
                  <a:pt x="36017" y="225"/>
                  <a:pt x="39029" y="82"/>
                  <a:pt x="41934" y="34"/>
                </a:cubicBezTo>
                <a:cubicBezTo>
                  <a:pt x="44839" y="-14"/>
                  <a:pt x="47927" y="2"/>
                  <a:pt x="50840" y="10"/>
                </a:cubicBezTo>
                <a:cubicBezTo>
                  <a:pt x="53753" y="18"/>
                  <a:pt x="56543" y="38"/>
                  <a:pt x="59412" y="82"/>
                </a:cubicBezTo>
                <a:cubicBezTo>
                  <a:pt x="62281" y="126"/>
                  <a:pt x="65591" y="197"/>
                  <a:pt x="68056" y="272"/>
                </a:cubicBezTo>
                <a:cubicBezTo>
                  <a:pt x="70521" y="347"/>
                  <a:pt x="72339" y="463"/>
                  <a:pt x="74200" y="534"/>
                </a:cubicBezTo>
                <a:cubicBezTo>
                  <a:pt x="76061" y="606"/>
                  <a:pt x="77696" y="630"/>
                  <a:pt x="79224" y="701"/>
                </a:cubicBezTo>
                <a:cubicBezTo>
                  <a:pt x="80752" y="773"/>
                  <a:pt x="81868" y="864"/>
                  <a:pt x="83368" y="963"/>
                </a:cubicBezTo>
                <a:cubicBezTo>
                  <a:pt x="84868" y="1062"/>
                  <a:pt x="86348" y="1161"/>
                  <a:pt x="88225" y="1296"/>
                </a:cubicBezTo>
                <a:cubicBezTo>
                  <a:pt x="90102" y="1431"/>
                  <a:pt x="92087" y="1571"/>
                  <a:pt x="94631" y="1773"/>
                </a:cubicBezTo>
                <a:cubicBezTo>
                  <a:pt x="97175" y="1976"/>
                  <a:pt x="100576" y="2245"/>
                  <a:pt x="103489" y="2511"/>
                </a:cubicBezTo>
                <a:cubicBezTo>
                  <a:pt x="106402" y="2777"/>
                  <a:pt x="108803" y="3027"/>
                  <a:pt x="112109" y="3368"/>
                </a:cubicBezTo>
                <a:cubicBezTo>
                  <a:pt x="115415" y="3709"/>
                  <a:pt x="119896" y="4166"/>
                  <a:pt x="123325" y="4559"/>
                </a:cubicBezTo>
                <a:cubicBezTo>
                  <a:pt x="126754" y="4952"/>
                  <a:pt x="128298" y="5146"/>
                  <a:pt x="132683" y="5725"/>
                </a:cubicBezTo>
                <a:cubicBezTo>
                  <a:pt x="137069" y="6304"/>
                  <a:pt x="145296" y="7416"/>
                  <a:pt x="149638" y="8035"/>
                </a:cubicBezTo>
                <a:cubicBezTo>
                  <a:pt x="153980" y="8654"/>
                  <a:pt x="154341" y="8710"/>
                  <a:pt x="158734" y="9440"/>
                </a:cubicBezTo>
                <a:cubicBezTo>
                  <a:pt x="163127" y="10170"/>
                  <a:pt x="172065" y="11734"/>
                  <a:pt x="175998" y="12417"/>
                </a:cubicBezTo>
                <a:cubicBezTo>
                  <a:pt x="179931" y="13100"/>
                  <a:pt x="178816" y="12933"/>
                  <a:pt x="182332" y="13536"/>
                </a:cubicBezTo>
                <a:cubicBezTo>
                  <a:pt x="185848" y="14139"/>
                  <a:pt x="193052" y="15369"/>
                  <a:pt x="197096" y="16036"/>
                </a:cubicBezTo>
                <a:cubicBezTo>
                  <a:pt x="201140" y="16703"/>
                  <a:pt x="203494" y="17084"/>
                  <a:pt x="206597" y="17536"/>
                </a:cubicBezTo>
                <a:cubicBezTo>
                  <a:pt x="209701" y="17989"/>
                  <a:pt x="212225" y="18295"/>
                  <a:pt x="215717" y="18751"/>
                </a:cubicBezTo>
                <a:cubicBezTo>
                  <a:pt x="219210" y="19208"/>
                  <a:pt x="222968" y="19735"/>
                  <a:pt x="227552" y="20275"/>
                </a:cubicBezTo>
                <a:cubicBezTo>
                  <a:pt x="232136" y="20815"/>
                  <a:pt x="238141" y="21453"/>
                  <a:pt x="243221" y="21989"/>
                </a:cubicBezTo>
                <a:cubicBezTo>
                  <a:pt x="248301" y="22525"/>
                  <a:pt x="252396" y="23002"/>
                  <a:pt x="258032" y="23490"/>
                </a:cubicBezTo>
                <a:cubicBezTo>
                  <a:pt x="263668" y="23978"/>
                  <a:pt x="272562" y="24593"/>
                  <a:pt x="277035" y="24918"/>
                </a:cubicBezTo>
                <a:cubicBezTo>
                  <a:pt x="281508" y="25243"/>
                  <a:pt x="279726" y="25244"/>
                  <a:pt x="284869" y="25442"/>
                </a:cubicBezTo>
                <a:cubicBezTo>
                  <a:pt x="290013" y="25641"/>
                  <a:pt x="301804" y="25970"/>
                  <a:pt x="307896" y="26109"/>
                </a:cubicBezTo>
                <a:cubicBezTo>
                  <a:pt x="313988" y="26248"/>
                  <a:pt x="315591" y="26308"/>
                  <a:pt x="321421" y="26276"/>
                </a:cubicBezTo>
                <a:cubicBezTo>
                  <a:pt x="327251" y="26244"/>
                  <a:pt x="336490" y="26156"/>
                  <a:pt x="342876" y="25918"/>
                </a:cubicBezTo>
                <a:cubicBezTo>
                  <a:pt x="349262" y="25680"/>
                  <a:pt x="356032" y="25109"/>
                  <a:pt x="359735" y="24847"/>
                </a:cubicBezTo>
                <a:cubicBezTo>
                  <a:pt x="363438" y="24585"/>
                  <a:pt x="364200" y="24430"/>
                  <a:pt x="365093" y="24347"/>
                </a:cubicBezTo>
              </a:path>
            </a:pathLst>
          </a:custGeom>
          <a:noFill/>
          <a:ln w="228600" cap="flat" cmpd="sng">
            <a:solidFill>
              <a:schemeClr val="dk1"/>
            </a:solidFill>
            <a:prstDash val="solid"/>
            <a:round/>
            <a:headEnd type="none" w="med" len="med"/>
            <a:tailEnd type="none" w="med" len="med"/>
          </a:ln>
          <a:effectLst>
            <a:outerShdw algn="bl" rotWithShape="0">
              <a:srgbClr val="000000"/>
            </a:outerShdw>
          </a:effectLst>
        </p:spPr>
      </p:sp>
      <p:sp>
        <p:nvSpPr>
          <p:cNvPr id="135" name="Google Shape;135;p24"/>
          <p:cNvSpPr/>
          <p:nvPr/>
        </p:nvSpPr>
        <p:spPr>
          <a:xfrm>
            <a:off x="-127015" y="-602633"/>
            <a:ext cx="12446020" cy="876200"/>
          </a:xfrm>
          <a:custGeom>
            <a:avLst/>
            <a:gdLst/>
            <a:ahLst/>
            <a:cxnLst/>
            <a:rect l="l" t="t" r="r" b="b"/>
            <a:pathLst>
              <a:path w="365093" h="26286" extrusionOk="0">
                <a:moveTo>
                  <a:pt x="0" y="3011"/>
                </a:moveTo>
                <a:cubicBezTo>
                  <a:pt x="576" y="2924"/>
                  <a:pt x="2112" y="2674"/>
                  <a:pt x="3453" y="2487"/>
                </a:cubicBezTo>
                <a:cubicBezTo>
                  <a:pt x="4795" y="2301"/>
                  <a:pt x="5997" y="2114"/>
                  <a:pt x="8049" y="1892"/>
                </a:cubicBezTo>
                <a:cubicBezTo>
                  <a:pt x="10101" y="1670"/>
                  <a:pt x="12724" y="1391"/>
                  <a:pt x="15764" y="1153"/>
                </a:cubicBezTo>
                <a:cubicBezTo>
                  <a:pt x="18804" y="915"/>
                  <a:pt x="23348" y="606"/>
                  <a:pt x="26289" y="463"/>
                </a:cubicBezTo>
                <a:cubicBezTo>
                  <a:pt x="29230" y="320"/>
                  <a:pt x="30802" y="368"/>
                  <a:pt x="33409" y="296"/>
                </a:cubicBezTo>
                <a:cubicBezTo>
                  <a:pt x="36017" y="225"/>
                  <a:pt x="39029" y="82"/>
                  <a:pt x="41934" y="34"/>
                </a:cubicBezTo>
                <a:cubicBezTo>
                  <a:pt x="44839" y="-14"/>
                  <a:pt x="47927" y="2"/>
                  <a:pt x="50840" y="10"/>
                </a:cubicBezTo>
                <a:cubicBezTo>
                  <a:pt x="53753" y="18"/>
                  <a:pt x="56543" y="38"/>
                  <a:pt x="59412" y="82"/>
                </a:cubicBezTo>
                <a:cubicBezTo>
                  <a:pt x="62281" y="126"/>
                  <a:pt x="65591" y="197"/>
                  <a:pt x="68056" y="272"/>
                </a:cubicBezTo>
                <a:cubicBezTo>
                  <a:pt x="70521" y="347"/>
                  <a:pt x="72339" y="463"/>
                  <a:pt x="74200" y="534"/>
                </a:cubicBezTo>
                <a:cubicBezTo>
                  <a:pt x="76061" y="606"/>
                  <a:pt x="77696" y="630"/>
                  <a:pt x="79224" y="701"/>
                </a:cubicBezTo>
                <a:cubicBezTo>
                  <a:pt x="80752" y="773"/>
                  <a:pt x="81868" y="864"/>
                  <a:pt x="83368" y="963"/>
                </a:cubicBezTo>
                <a:cubicBezTo>
                  <a:pt x="84868" y="1062"/>
                  <a:pt x="86348" y="1161"/>
                  <a:pt x="88225" y="1296"/>
                </a:cubicBezTo>
                <a:cubicBezTo>
                  <a:pt x="90102" y="1431"/>
                  <a:pt x="92087" y="1571"/>
                  <a:pt x="94631" y="1773"/>
                </a:cubicBezTo>
                <a:cubicBezTo>
                  <a:pt x="97175" y="1976"/>
                  <a:pt x="100576" y="2245"/>
                  <a:pt x="103489" y="2511"/>
                </a:cubicBezTo>
                <a:cubicBezTo>
                  <a:pt x="106402" y="2777"/>
                  <a:pt x="108803" y="3027"/>
                  <a:pt x="112109" y="3368"/>
                </a:cubicBezTo>
                <a:cubicBezTo>
                  <a:pt x="115415" y="3709"/>
                  <a:pt x="119896" y="4166"/>
                  <a:pt x="123325" y="4559"/>
                </a:cubicBezTo>
                <a:cubicBezTo>
                  <a:pt x="126754" y="4952"/>
                  <a:pt x="128298" y="5146"/>
                  <a:pt x="132683" y="5725"/>
                </a:cubicBezTo>
                <a:cubicBezTo>
                  <a:pt x="137069" y="6304"/>
                  <a:pt x="145296" y="7416"/>
                  <a:pt x="149638" y="8035"/>
                </a:cubicBezTo>
                <a:cubicBezTo>
                  <a:pt x="153980" y="8654"/>
                  <a:pt x="154341" y="8710"/>
                  <a:pt x="158734" y="9440"/>
                </a:cubicBezTo>
                <a:cubicBezTo>
                  <a:pt x="163127" y="10170"/>
                  <a:pt x="172065" y="11734"/>
                  <a:pt x="175998" y="12417"/>
                </a:cubicBezTo>
                <a:cubicBezTo>
                  <a:pt x="179931" y="13100"/>
                  <a:pt x="178816" y="12933"/>
                  <a:pt x="182332" y="13536"/>
                </a:cubicBezTo>
                <a:cubicBezTo>
                  <a:pt x="185848" y="14139"/>
                  <a:pt x="193052" y="15369"/>
                  <a:pt x="197096" y="16036"/>
                </a:cubicBezTo>
                <a:cubicBezTo>
                  <a:pt x="201140" y="16703"/>
                  <a:pt x="203494" y="17084"/>
                  <a:pt x="206597" y="17536"/>
                </a:cubicBezTo>
                <a:cubicBezTo>
                  <a:pt x="209701" y="17989"/>
                  <a:pt x="212225" y="18295"/>
                  <a:pt x="215717" y="18751"/>
                </a:cubicBezTo>
                <a:cubicBezTo>
                  <a:pt x="219210" y="19208"/>
                  <a:pt x="222968" y="19735"/>
                  <a:pt x="227552" y="20275"/>
                </a:cubicBezTo>
                <a:cubicBezTo>
                  <a:pt x="232136" y="20815"/>
                  <a:pt x="238141" y="21453"/>
                  <a:pt x="243221" y="21989"/>
                </a:cubicBezTo>
                <a:cubicBezTo>
                  <a:pt x="248301" y="22525"/>
                  <a:pt x="252396" y="23002"/>
                  <a:pt x="258032" y="23490"/>
                </a:cubicBezTo>
                <a:cubicBezTo>
                  <a:pt x="263668" y="23978"/>
                  <a:pt x="272562" y="24593"/>
                  <a:pt x="277035" y="24918"/>
                </a:cubicBezTo>
                <a:cubicBezTo>
                  <a:pt x="281508" y="25243"/>
                  <a:pt x="279726" y="25244"/>
                  <a:pt x="284869" y="25442"/>
                </a:cubicBezTo>
                <a:cubicBezTo>
                  <a:pt x="290013" y="25641"/>
                  <a:pt x="301804" y="25970"/>
                  <a:pt x="307896" y="26109"/>
                </a:cubicBezTo>
                <a:cubicBezTo>
                  <a:pt x="313988" y="26248"/>
                  <a:pt x="315591" y="26308"/>
                  <a:pt x="321421" y="26276"/>
                </a:cubicBezTo>
                <a:cubicBezTo>
                  <a:pt x="327251" y="26244"/>
                  <a:pt x="336490" y="26156"/>
                  <a:pt x="342876" y="25918"/>
                </a:cubicBezTo>
                <a:cubicBezTo>
                  <a:pt x="349262" y="25680"/>
                  <a:pt x="356032" y="25109"/>
                  <a:pt x="359735" y="24847"/>
                </a:cubicBezTo>
                <a:cubicBezTo>
                  <a:pt x="363438" y="24585"/>
                  <a:pt x="364200" y="24430"/>
                  <a:pt x="365093" y="24347"/>
                </a:cubicBezTo>
              </a:path>
            </a:pathLst>
          </a:custGeom>
          <a:noFill/>
          <a:ln w="228600" cap="flat" cmpd="sng">
            <a:solidFill>
              <a:schemeClr val="dk1"/>
            </a:solidFill>
            <a:prstDash val="solid"/>
            <a:round/>
            <a:headEnd type="none" w="med" len="med"/>
            <a:tailEnd type="none" w="med" len="med"/>
          </a:ln>
          <a:effectLst>
            <a:outerShdw algn="bl" rotWithShape="0">
              <a:srgbClr val="000000"/>
            </a:outerShdw>
          </a:effectLst>
        </p:spPr>
      </p:sp>
      <p:sp>
        <p:nvSpPr>
          <p:cNvPr id="136" name="Google Shape;136;p24"/>
          <p:cNvSpPr/>
          <p:nvPr/>
        </p:nvSpPr>
        <p:spPr>
          <a:xfrm>
            <a:off x="-127015" y="-789633"/>
            <a:ext cx="12446020" cy="876200"/>
          </a:xfrm>
          <a:custGeom>
            <a:avLst/>
            <a:gdLst/>
            <a:ahLst/>
            <a:cxnLst/>
            <a:rect l="l" t="t" r="r" b="b"/>
            <a:pathLst>
              <a:path w="365093" h="26286" extrusionOk="0">
                <a:moveTo>
                  <a:pt x="0" y="3011"/>
                </a:moveTo>
                <a:cubicBezTo>
                  <a:pt x="576" y="2924"/>
                  <a:pt x="2112" y="2674"/>
                  <a:pt x="3453" y="2487"/>
                </a:cubicBezTo>
                <a:cubicBezTo>
                  <a:pt x="4795" y="2301"/>
                  <a:pt x="5997" y="2114"/>
                  <a:pt x="8049" y="1892"/>
                </a:cubicBezTo>
                <a:cubicBezTo>
                  <a:pt x="10101" y="1670"/>
                  <a:pt x="12724" y="1391"/>
                  <a:pt x="15764" y="1153"/>
                </a:cubicBezTo>
                <a:cubicBezTo>
                  <a:pt x="18804" y="915"/>
                  <a:pt x="23348" y="606"/>
                  <a:pt x="26289" y="463"/>
                </a:cubicBezTo>
                <a:cubicBezTo>
                  <a:pt x="29230" y="320"/>
                  <a:pt x="30802" y="368"/>
                  <a:pt x="33409" y="296"/>
                </a:cubicBezTo>
                <a:cubicBezTo>
                  <a:pt x="36017" y="225"/>
                  <a:pt x="39029" y="82"/>
                  <a:pt x="41934" y="34"/>
                </a:cubicBezTo>
                <a:cubicBezTo>
                  <a:pt x="44839" y="-14"/>
                  <a:pt x="47927" y="2"/>
                  <a:pt x="50840" y="10"/>
                </a:cubicBezTo>
                <a:cubicBezTo>
                  <a:pt x="53753" y="18"/>
                  <a:pt x="56543" y="38"/>
                  <a:pt x="59412" y="82"/>
                </a:cubicBezTo>
                <a:cubicBezTo>
                  <a:pt x="62281" y="126"/>
                  <a:pt x="65591" y="197"/>
                  <a:pt x="68056" y="272"/>
                </a:cubicBezTo>
                <a:cubicBezTo>
                  <a:pt x="70521" y="347"/>
                  <a:pt x="72339" y="463"/>
                  <a:pt x="74200" y="534"/>
                </a:cubicBezTo>
                <a:cubicBezTo>
                  <a:pt x="76061" y="606"/>
                  <a:pt x="77696" y="630"/>
                  <a:pt x="79224" y="701"/>
                </a:cubicBezTo>
                <a:cubicBezTo>
                  <a:pt x="80752" y="773"/>
                  <a:pt x="81868" y="864"/>
                  <a:pt x="83368" y="963"/>
                </a:cubicBezTo>
                <a:cubicBezTo>
                  <a:pt x="84868" y="1062"/>
                  <a:pt x="86348" y="1161"/>
                  <a:pt x="88225" y="1296"/>
                </a:cubicBezTo>
                <a:cubicBezTo>
                  <a:pt x="90102" y="1431"/>
                  <a:pt x="92087" y="1571"/>
                  <a:pt x="94631" y="1773"/>
                </a:cubicBezTo>
                <a:cubicBezTo>
                  <a:pt x="97175" y="1976"/>
                  <a:pt x="100576" y="2245"/>
                  <a:pt x="103489" y="2511"/>
                </a:cubicBezTo>
                <a:cubicBezTo>
                  <a:pt x="106402" y="2777"/>
                  <a:pt x="108803" y="3027"/>
                  <a:pt x="112109" y="3368"/>
                </a:cubicBezTo>
                <a:cubicBezTo>
                  <a:pt x="115415" y="3709"/>
                  <a:pt x="119896" y="4166"/>
                  <a:pt x="123325" y="4559"/>
                </a:cubicBezTo>
                <a:cubicBezTo>
                  <a:pt x="126754" y="4952"/>
                  <a:pt x="128298" y="5146"/>
                  <a:pt x="132683" y="5725"/>
                </a:cubicBezTo>
                <a:cubicBezTo>
                  <a:pt x="137069" y="6304"/>
                  <a:pt x="145296" y="7416"/>
                  <a:pt x="149638" y="8035"/>
                </a:cubicBezTo>
                <a:cubicBezTo>
                  <a:pt x="153980" y="8654"/>
                  <a:pt x="154341" y="8710"/>
                  <a:pt x="158734" y="9440"/>
                </a:cubicBezTo>
                <a:cubicBezTo>
                  <a:pt x="163127" y="10170"/>
                  <a:pt x="172065" y="11734"/>
                  <a:pt x="175998" y="12417"/>
                </a:cubicBezTo>
                <a:cubicBezTo>
                  <a:pt x="179931" y="13100"/>
                  <a:pt x="178816" y="12933"/>
                  <a:pt x="182332" y="13536"/>
                </a:cubicBezTo>
                <a:cubicBezTo>
                  <a:pt x="185848" y="14139"/>
                  <a:pt x="193052" y="15369"/>
                  <a:pt x="197096" y="16036"/>
                </a:cubicBezTo>
                <a:cubicBezTo>
                  <a:pt x="201140" y="16703"/>
                  <a:pt x="203494" y="17084"/>
                  <a:pt x="206597" y="17536"/>
                </a:cubicBezTo>
                <a:cubicBezTo>
                  <a:pt x="209701" y="17989"/>
                  <a:pt x="212225" y="18295"/>
                  <a:pt x="215717" y="18751"/>
                </a:cubicBezTo>
                <a:cubicBezTo>
                  <a:pt x="219210" y="19208"/>
                  <a:pt x="222968" y="19735"/>
                  <a:pt x="227552" y="20275"/>
                </a:cubicBezTo>
                <a:cubicBezTo>
                  <a:pt x="232136" y="20815"/>
                  <a:pt x="238141" y="21453"/>
                  <a:pt x="243221" y="21989"/>
                </a:cubicBezTo>
                <a:cubicBezTo>
                  <a:pt x="248301" y="22525"/>
                  <a:pt x="252396" y="23002"/>
                  <a:pt x="258032" y="23490"/>
                </a:cubicBezTo>
                <a:cubicBezTo>
                  <a:pt x="263668" y="23978"/>
                  <a:pt x="272562" y="24593"/>
                  <a:pt x="277035" y="24918"/>
                </a:cubicBezTo>
                <a:cubicBezTo>
                  <a:pt x="281508" y="25243"/>
                  <a:pt x="279726" y="25244"/>
                  <a:pt x="284869" y="25442"/>
                </a:cubicBezTo>
                <a:cubicBezTo>
                  <a:pt x="290013" y="25641"/>
                  <a:pt x="301804" y="25970"/>
                  <a:pt x="307896" y="26109"/>
                </a:cubicBezTo>
                <a:cubicBezTo>
                  <a:pt x="313988" y="26248"/>
                  <a:pt x="315591" y="26308"/>
                  <a:pt x="321421" y="26276"/>
                </a:cubicBezTo>
                <a:cubicBezTo>
                  <a:pt x="327251" y="26244"/>
                  <a:pt x="336490" y="26156"/>
                  <a:pt x="342876" y="25918"/>
                </a:cubicBezTo>
                <a:cubicBezTo>
                  <a:pt x="349262" y="25680"/>
                  <a:pt x="356032" y="25109"/>
                  <a:pt x="359735" y="24847"/>
                </a:cubicBezTo>
                <a:cubicBezTo>
                  <a:pt x="363438" y="24585"/>
                  <a:pt x="364200" y="24430"/>
                  <a:pt x="365093" y="24347"/>
                </a:cubicBezTo>
              </a:path>
            </a:pathLst>
          </a:custGeom>
          <a:noFill/>
          <a:ln w="228600" cap="flat" cmpd="sng">
            <a:solidFill>
              <a:schemeClr val="dk1"/>
            </a:solidFill>
            <a:prstDash val="solid"/>
            <a:round/>
            <a:headEnd type="none" w="med" len="med"/>
            <a:tailEnd type="none" w="med" len="med"/>
          </a:ln>
          <a:effectLst>
            <a:outerShdw algn="bl" rotWithShape="0">
              <a:srgbClr val="000000"/>
            </a:outerShdw>
          </a:effectLst>
        </p:spPr>
      </p:sp>
    </p:spTree>
    <p:extLst>
      <p:ext uri="{BB962C8B-B14F-4D97-AF65-F5344CB8AC3E}">
        <p14:creationId xmlns:p14="http://schemas.microsoft.com/office/powerpoint/2010/main" val="41355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9" name="Google Shape;139;p25"/>
          <p:cNvPicPr preferRelativeResize="0"/>
          <p:nvPr/>
        </p:nvPicPr>
        <p:blipFill rotWithShape="1">
          <a:blip r:embed="rId3">
            <a:alphaModFix/>
          </a:blip>
          <a:srcRect/>
          <a:stretch/>
        </p:blipFill>
        <p:spPr>
          <a:xfrm>
            <a:off x="9370707" y="5477565"/>
            <a:ext cx="2821293" cy="1380435"/>
          </a:xfrm>
          <a:prstGeom prst="rect">
            <a:avLst/>
          </a:prstGeom>
          <a:noFill/>
          <a:ln>
            <a:noFill/>
          </a:ln>
        </p:spPr>
      </p:pic>
      <p:sp>
        <p:nvSpPr>
          <p:cNvPr id="140" name="Google Shape;140;p25"/>
          <p:cNvSpPr txBox="1">
            <a:spLocks noGrp="1"/>
          </p:cNvSpPr>
          <p:nvPr>
            <p:ph type="ctrTitle"/>
          </p:nvPr>
        </p:nvSpPr>
        <p:spPr>
          <a:xfrm>
            <a:off x="536448" y="561531"/>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4267"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5"/>
          <p:cNvSpPr txBox="1">
            <a:spLocks noGrp="1"/>
          </p:cNvSpPr>
          <p:nvPr>
            <p:ph type="subTitle" idx="1"/>
          </p:nvPr>
        </p:nvSpPr>
        <p:spPr>
          <a:xfrm>
            <a:off x="536448" y="3041205"/>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42" name="Google Shape;142;p25"/>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211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3"/>
        <p:cNvGrpSpPr/>
        <p:nvPr/>
      </p:nvGrpSpPr>
      <p:grpSpPr>
        <a:xfrm>
          <a:off x="0" y="0"/>
          <a:ext cx="0" cy="0"/>
          <a:chOff x="0" y="0"/>
          <a:chExt cx="0" cy="0"/>
        </a:xfrm>
      </p:grpSpPr>
      <p:pic>
        <p:nvPicPr>
          <p:cNvPr id="144" name="Google Shape;144;p2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5" name="Google Shape;145;p26"/>
          <p:cNvSpPr txBox="1">
            <a:spLocks noGrp="1"/>
          </p:cNvSpPr>
          <p:nvPr>
            <p:ph type="ctrTitle"/>
          </p:nvPr>
        </p:nvSpPr>
        <p:spPr>
          <a:xfrm>
            <a:off x="536448" y="561531"/>
            <a:ext cx="7616952"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4267"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6"/>
          <p:cNvSpPr txBox="1">
            <a:spLocks noGrp="1"/>
          </p:cNvSpPr>
          <p:nvPr>
            <p:ph type="subTitle" idx="1"/>
          </p:nvPr>
        </p:nvSpPr>
        <p:spPr>
          <a:xfrm>
            <a:off x="536448" y="3041205"/>
            <a:ext cx="7616952"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47" name="Google Shape;147;p26"/>
          <p:cNvPicPr preferRelativeResize="0"/>
          <p:nvPr/>
        </p:nvPicPr>
        <p:blipFill rotWithShape="1">
          <a:blip r:embed="rId3">
            <a:alphaModFix/>
          </a:blip>
          <a:srcRect/>
          <a:stretch/>
        </p:blipFill>
        <p:spPr>
          <a:xfrm>
            <a:off x="9370707" y="5477565"/>
            <a:ext cx="2821293" cy="1380435"/>
          </a:xfrm>
          <a:prstGeom prst="rect">
            <a:avLst/>
          </a:prstGeom>
          <a:noFill/>
          <a:ln>
            <a:noFill/>
          </a:ln>
        </p:spPr>
      </p:pic>
      <p:sp>
        <p:nvSpPr>
          <p:cNvPr id="148" name="Google Shape;148;p26"/>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7902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9"/>
        <p:cNvGrpSpPr/>
        <p:nvPr/>
      </p:nvGrpSpPr>
      <p:grpSpPr>
        <a:xfrm>
          <a:off x="0" y="0"/>
          <a:ext cx="0" cy="0"/>
          <a:chOff x="0" y="0"/>
          <a:chExt cx="0" cy="0"/>
        </a:xfrm>
      </p:grpSpPr>
      <p:sp>
        <p:nvSpPr>
          <p:cNvPr id="150" name="Google Shape;150;p27" descr="A red surface with a black background&#10;&#10;Description automatically generated with medium confidence"/>
          <p:cNvSpPr/>
          <p:nvPr/>
        </p:nvSpPr>
        <p:spPr>
          <a:xfrm>
            <a:off x="0" y="0"/>
            <a:ext cx="12192000" cy="6858000"/>
          </a:xfrm>
          <a:prstGeom prst="rect">
            <a:avLst/>
          </a:prstGeom>
          <a:solidFill>
            <a:srgbClr val="FFFFFF"/>
          </a:solidFill>
          <a:ln>
            <a:noFill/>
          </a:ln>
        </p:spPr>
      </p:sp>
      <p:pic>
        <p:nvPicPr>
          <p:cNvPr id="151" name="Google Shape;151;p27"/>
          <p:cNvPicPr preferRelativeResize="0"/>
          <p:nvPr/>
        </p:nvPicPr>
        <p:blipFill rotWithShape="1">
          <a:blip r:embed="rId2">
            <a:alphaModFix/>
          </a:blip>
          <a:srcRect/>
          <a:stretch/>
        </p:blipFill>
        <p:spPr>
          <a:xfrm>
            <a:off x="9955075" y="5763492"/>
            <a:ext cx="2236925" cy="1094509"/>
          </a:xfrm>
          <a:prstGeom prst="rect">
            <a:avLst/>
          </a:prstGeom>
          <a:noFill/>
          <a:ln>
            <a:noFill/>
          </a:ln>
        </p:spPr>
      </p:pic>
      <p:sp>
        <p:nvSpPr>
          <p:cNvPr id="152" name="Google Shape;152;p27"/>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7"/>
          <p:cNvSpPr txBox="1">
            <a:spLocks noGrp="1"/>
          </p:cNvSpPr>
          <p:nvPr>
            <p:ph type="body" idx="1"/>
          </p:nvPr>
        </p:nvSpPr>
        <p:spPr>
          <a:xfrm>
            <a:off x="423101" y="1681163"/>
            <a:ext cx="64381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54" name="Google Shape;154;p27"/>
          <p:cNvSpPr txBox="1">
            <a:spLocks noGrp="1"/>
          </p:cNvSpPr>
          <p:nvPr>
            <p:ph type="body" idx="2"/>
          </p:nvPr>
        </p:nvSpPr>
        <p:spPr>
          <a:xfrm>
            <a:off x="423101" y="2671763"/>
            <a:ext cx="6438105" cy="3684588"/>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Font typeface="Arial"/>
              <a:buNone/>
              <a:defRPr sz="2133"/>
            </a:lvl1pPr>
            <a:lvl2pPr marL="1219170" lvl="1" indent="-304792" algn="l">
              <a:lnSpc>
                <a:spcPct val="90000"/>
              </a:lnSpc>
              <a:spcBef>
                <a:spcPts val="500"/>
              </a:spcBef>
              <a:spcAft>
                <a:spcPts val="0"/>
              </a:spcAft>
              <a:buClr>
                <a:schemeClr val="dk1"/>
              </a:buClr>
              <a:buSzPts val="1800"/>
              <a:buFont typeface="Arial"/>
              <a:buNone/>
              <a:defRPr sz="2400"/>
            </a:lvl2pPr>
            <a:lvl3pPr marL="1828754" lvl="2" indent="-304792" algn="l">
              <a:lnSpc>
                <a:spcPct val="90000"/>
              </a:lnSpc>
              <a:spcBef>
                <a:spcPts val="500"/>
              </a:spcBef>
              <a:spcAft>
                <a:spcPts val="0"/>
              </a:spcAft>
              <a:buClr>
                <a:schemeClr val="dk1"/>
              </a:buClr>
              <a:buSzPts val="1800"/>
              <a:buFont typeface="Arial"/>
              <a:buNone/>
              <a:defRPr sz="2400"/>
            </a:lvl3pPr>
            <a:lvl4pPr marL="2438339" lvl="3" indent="-304792" algn="l">
              <a:lnSpc>
                <a:spcPct val="90000"/>
              </a:lnSpc>
              <a:spcBef>
                <a:spcPts val="500"/>
              </a:spcBef>
              <a:spcAft>
                <a:spcPts val="0"/>
              </a:spcAft>
              <a:buClr>
                <a:schemeClr val="dk1"/>
              </a:buClr>
              <a:buSzPts val="1800"/>
              <a:buFont typeface="Arial"/>
              <a:buNone/>
              <a:defRPr sz="2400"/>
            </a:lvl4pPr>
            <a:lvl5pPr marL="3047924" lvl="4" indent="-304792" algn="l">
              <a:lnSpc>
                <a:spcPct val="90000"/>
              </a:lnSpc>
              <a:spcBef>
                <a:spcPts val="500"/>
              </a:spcBef>
              <a:spcAft>
                <a:spcPts val="0"/>
              </a:spcAft>
              <a:buClr>
                <a:schemeClr val="dk1"/>
              </a:buClr>
              <a:buSzPts val="1800"/>
              <a:buFont typeface="Arial"/>
              <a:buNone/>
              <a:defRPr sz="24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body" idx="3"/>
          </p:nvPr>
        </p:nvSpPr>
        <p:spPr>
          <a:xfrm>
            <a:off x="7299767" y="1723424"/>
            <a:ext cx="4453672" cy="3168811"/>
          </a:xfrm>
          <a:prstGeom prst="rect">
            <a:avLst/>
          </a:prstGeom>
          <a:solidFill>
            <a:schemeClr val="accent1"/>
          </a:solidFill>
          <a:ln>
            <a:noFill/>
          </a:ln>
        </p:spPr>
        <p:txBody>
          <a:bodyPr spcFirstLastPara="1" wrap="square" lIns="360000" tIns="360000" rIns="360000" bIns="360000" anchor="ctr" anchorCtr="0">
            <a:normAutofit/>
          </a:bodyPr>
          <a:lstStyle>
            <a:lvl1pPr marL="609585" lvl="0" indent="-304792" algn="l">
              <a:lnSpc>
                <a:spcPct val="90000"/>
              </a:lnSpc>
              <a:spcBef>
                <a:spcPts val="1000"/>
              </a:spcBef>
              <a:spcAft>
                <a:spcPts val="0"/>
              </a:spcAft>
              <a:buClr>
                <a:schemeClr val="lt1"/>
              </a:buClr>
              <a:buSzPts val="1800"/>
              <a:buFont typeface="Arial"/>
              <a:buNone/>
              <a:defRPr sz="2400" b="1">
                <a:solidFill>
                  <a:schemeClr val="lt1"/>
                </a:solidFill>
              </a:defRPr>
            </a:lvl1pPr>
            <a:lvl2pPr marL="1219170" lvl="1" indent="-457189" algn="l">
              <a:lnSpc>
                <a:spcPct val="90000"/>
              </a:lnSpc>
              <a:spcBef>
                <a:spcPts val="500"/>
              </a:spcBef>
              <a:spcAft>
                <a:spcPts val="0"/>
              </a:spcAft>
              <a:buClr>
                <a:schemeClr val="lt1"/>
              </a:buClr>
              <a:buSzPts val="1800"/>
              <a:buChar char="•"/>
              <a:defRPr>
                <a:solidFill>
                  <a:schemeClr val="lt1"/>
                </a:solidFill>
              </a:defRPr>
            </a:lvl2pPr>
            <a:lvl3pPr marL="1828754" lvl="2" indent="-431789" algn="l">
              <a:lnSpc>
                <a:spcPct val="90000"/>
              </a:lnSpc>
              <a:spcBef>
                <a:spcPts val="500"/>
              </a:spcBef>
              <a:spcAft>
                <a:spcPts val="0"/>
              </a:spcAft>
              <a:buClr>
                <a:schemeClr val="lt1"/>
              </a:buClr>
              <a:buSzPts val="1500"/>
              <a:buChar char="•"/>
              <a:defRPr>
                <a:solidFill>
                  <a:schemeClr val="lt1"/>
                </a:solidFill>
              </a:defRPr>
            </a:lvl3pPr>
            <a:lvl4pPr marL="2438339" lvl="3" indent="-419090" algn="l">
              <a:lnSpc>
                <a:spcPct val="90000"/>
              </a:lnSpc>
              <a:spcBef>
                <a:spcPts val="500"/>
              </a:spcBef>
              <a:spcAft>
                <a:spcPts val="0"/>
              </a:spcAft>
              <a:buClr>
                <a:schemeClr val="lt1"/>
              </a:buClr>
              <a:buSzPts val="1350"/>
              <a:buChar char="•"/>
              <a:defRPr>
                <a:solidFill>
                  <a:schemeClr val="lt1"/>
                </a:solidFill>
              </a:defRPr>
            </a:lvl4pPr>
            <a:lvl5pPr marL="3047924" lvl="4" indent="-419090" algn="l">
              <a:lnSpc>
                <a:spcPct val="90000"/>
              </a:lnSpc>
              <a:spcBef>
                <a:spcPts val="500"/>
              </a:spcBef>
              <a:spcAft>
                <a:spcPts val="0"/>
              </a:spcAft>
              <a:buClr>
                <a:schemeClr val="lt1"/>
              </a:buClr>
              <a:buSzPts val="1350"/>
              <a:buChar char="•"/>
              <a:defRPr>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832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157"/>
        <p:cNvGrpSpPr/>
        <p:nvPr/>
      </p:nvGrpSpPr>
      <p:grpSpPr>
        <a:xfrm>
          <a:off x="0" y="0"/>
          <a:ext cx="0" cy="0"/>
          <a:chOff x="0" y="0"/>
          <a:chExt cx="0" cy="0"/>
        </a:xfrm>
      </p:grpSpPr>
      <p:pic>
        <p:nvPicPr>
          <p:cNvPr id="158" name="Google Shape;158;p28"/>
          <p:cNvPicPr preferRelativeResize="0"/>
          <p:nvPr/>
        </p:nvPicPr>
        <p:blipFill rotWithShape="1">
          <a:blip r:embed="rId2">
            <a:alphaModFix/>
          </a:blip>
          <a:srcRect/>
          <a:stretch/>
        </p:blipFill>
        <p:spPr>
          <a:xfrm rot="10800000">
            <a:off x="-3" y="0"/>
            <a:ext cx="12192000" cy="6858000"/>
          </a:xfrm>
          <a:prstGeom prst="rect">
            <a:avLst/>
          </a:prstGeom>
          <a:noFill/>
          <a:ln>
            <a:noFill/>
          </a:ln>
        </p:spPr>
      </p:pic>
      <p:pic>
        <p:nvPicPr>
          <p:cNvPr id="159" name="Google Shape;159;p28"/>
          <p:cNvPicPr preferRelativeResize="0"/>
          <p:nvPr/>
        </p:nvPicPr>
        <p:blipFill rotWithShape="1">
          <a:blip r:embed="rId3">
            <a:alphaModFix/>
          </a:blip>
          <a:srcRect/>
          <a:stretch/>
        </p:blipFill>
        <p:spPr>
          <a:xfrm>
            <a:off x="9955075" y="5763492"/>
            <a:ext cx="2236925" cy="1094509"/>
          </a:xfrm>
          <a:prstGeom prst="rect">
            <a:avLst/>
          </a:prstGeom>
          <a:noFill/>
          <a:ln>
            <a:noFill/>
          </a:ln>
        </p:spPr>
      </p:pic>
      <p:sp>
        <p:nvSpPr>
          <p:cNvPr id="160" name="Google Shape;160;p28"/>
          <p:cNvSpPr txBox="1">
            <a:spLocks noGrp="1"/>
          </p:cNvSpPr>
          <p:nvPr>
            <p:ph type="title"/>
          </p:nvPr>
        </p:nvSpPr>
        <p:spPr>
          <a:xfrm>
            <a:off x="423099" y="998476"/>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8"/>
          <p:cNvSpPr txBox="1">
            <a:spLocks noGrp="1"/>
          </p:cNvSpPr>
          <p:nvPr>
            <p:ph type="body" idx="1"/>
          </p:nvPr>
        </p:nvSpPr>
        <p:spPr>
          <a:xfrm>
            <a:off x="423101" y="2314513"/>
            <a:ext cx="64381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62" name="Google Shape;162;p28"/>
          <p:cNvSpPr txBox="1">
            <a:spLocks noGrp="1"/>
          </p:cNvSpPr>
          <p:nvPr>
            <p:ph type="body" idx="2"/>
          </p:nvPr>
        </p:nvSpPr>
        <p:spPr>
          <a:xfrm>
            <a:off x="423101" y="3305115"/>
            <a:ext cx="6438105" cy="3289651"/>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Font typeface="Arial"/>
              <a:buNone/>
              <a:defRPr sz="2133"/>
            </a:lvl1pPr>
            <a:lvl2pPr marL="1219170" lvl="1" indent="-304792" algn="l">
              <a:lnSpc>
                <a:spcPct val="90000"/>
              </a:lnSpc>
              <a:spcBef>
                <a:spcPts val="500"/>
              </a:spcBef>
              <a:spcAft>
                <a:spcPts val="0"/>
              </a:spcAft>
              <a:buClr>
                <a:schemeClr val="dk1"/>
              </a:buClr>
              <a:buSzPts val="1800"/>
              <a:buFont typeface="Arial"/>
              <a:buNone/>
              <a:defRPr sz="2400"/>
            </a:lvl2pPr>
            <a:lvl3pPr marL="1828754" lvl="2" indent="-304792" algn="l">
              <a:lnSpc>
                <a:spcPct val="90000"/>
              </a:lnSpc>
              <a:spcBef>
                <a:spcPts val="500"/>
              </a:spcBef>
              <a:spcAft>
                <a:spcPts val="0"/>
              </a:spcAft>
              <a:buClr>
                <a:schemeClr val="dk1"/>
              </a:buClr>
              <a:buSzPts val="1800"/>
              <a:buFont typeface="Arial"/>
              <a:buNone/>
              <a:defRPr sz="2400"/>
            </a:lvl3pPr>
            <a:lvl4pPr marL="2438339" lvl="3" indent="-304792" algn="l">
              <a:lnSpc>
                <a:spcPct val="90000"/>
              </a:lnSpc>
              <a:spcBef>
                <a:spcPts val="500"/>
              </a:spcBef>
              <a:spcAft>
                <a:spcPts val="0"/>
              </a:spcAft>
              <a:buClr>
                <a:schemeClr val="dk1"/>
              </a:buClr>
              <a:buSzPts val="1800"/>
              <a:buFont typeface="Arial"/>
              <a:buNone/>
              <a:defRPr sz="2400"/>
            </a:lvl4pPr>
            <a:lvl5pPr marL="3047924" lvl="4" indent="-304792" algn="l">
              <a:lnSpc>
                <a:spcPct val="90000"/>
              </a:lnSpc>
              <a:spcBef>
                <a:spcPts val="500"/>
              </a:spcBef>
              <a:spcAft>
                <a:spcPts val="0"/>
              </a:spcAft>
              <a:buClr>
                <a:schemeClr val="dk1"/>
              </a:buClr>
              <a:buSzPts val="1800"/>
              <a:buFont typeface="Arial"/>
              <a:buNone/>
              <a:defRPr sz="24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63" name="Google Shape;163;p28"/>
          <p:cNvSpPr txBox="1">
            <a:spLocks noGrp="1"/>
          </p:cNvSpPr>
          <p:nvPr>
            <p:ph type="body" idx="3"/>
          </p:nvPr>
        </p:nvSpPr>
        <p:spPr>
          <a:xfrm>
            <a:off x="7299767" y="2356775"/>
            <a:ext cx="4453672" cy="3168811"/>
          </a:xfrm>
          <a:prstGeom prst="rect">
            <a:avLst/>
          </a:prstGeom>
          <a:solidFill>
            <a:schemeClr val="accent1"/>
          </a:solidFill>
          <a:ln>
            <a:noFill/>
          </a:ln>
        </p:spPr>
        <p:txBody>
          <a:bodyPr spcFirstLastPara="1" wrap="square" lIns="360000" tIns="360000" rIns="360000" bIns="360000" anchor="ctr" anchorCtr="0">
            <a:normAutofit/>
          </a:bodyPr>
          <a:lstStyle>
            <a:lvl1pPr marL="609585" lvl="0" indent="-304792" algn="l">
              <a:lnSpc>
                <a:spcPct val="90000"/>
              </a:lnSpc>
              <a:spcBef>
                <a:spcPts val="1000"/>
              </a:spcBef>
              <a:spcAft>
                <a:spcPts val="0"/>
              </a:spcAft>
              <a:buClr>
                <a:schemeClr val="lt1"/>
              </a:buClr>
              <a:buSzPts val="1800"/>
              <a:buFont typeface="Arial"/>
              <a:buNone/>
              <a:defRPr sz="2400" b="1">
                <a:solidFill>
                  <a:schemeClr val="lt1"/>
                </a:solidFill>
              </a:defRPr>
            </a:lvl1pPr>
            <a:lvl2pPr marL="1219170" lvl="1" indent="-457189" algn="l">
              <a:lnSpc>
                <a:spcPct val="90000"/>
              </a:lnSpc>
              <a:spcBef>
                <a:spcPts val="500"/>
              </a:spcBef>
              <a:spcAft>
                <a:spcPts val="0"/>
              </a:spcAft>
              <a:buClr>
                <a:schemeClr val="lt1"/>
              </a:buClr>
              <a:buSzPts val="1800"/>
              <a:buChar char="•"/>
              <a:defRPr>
                <a:solidFill>
                  <a:schemeClr val="lt1"/>
                </a:solidFill>
              </a:defRPr>
            </a:lvl2pPr>
            <a:lvl3pPr marL="1828754" lvl="2" indent="-431789" algn="l">
              <a:lnSpc>
                <a:spcPct val="90000"/>
              </a:lnSpc>
              <a:spcBef>
                <a:spcPts val="500"/>
              </a:spcBef>
              <a:spcAft>
                <a:spcPts val="0"/>
              </a:spcAft>
              <a:buClr>
                <a:schemeClr val="lt1"/>
              </a:buClr>
              <a:buSzPts val="1500"/>
              <a:buChar char="•"/>
              <a:defRPr>
                <a:solidFill>
                  <a:schemeClr val="lt1"/>
                </a:solidFill>
              </a:defRPr>
            </a:lvl3pPr>
            <a:lvl4pPr marL="2438339" lvl="3" indent="-419090" algn="l">
              <a:lnSpc>
                <a:spcPct val="90000"/>
              </a:lnSpc>
              <a:spcBef>
                <a:spcPts val="500"/>
              </a:spcBef>
              <a:spcAft>
                <a:spcPts val="0"/>
              </a:spcAft>
              <a:buClr>
                <a:schemeClr val="lt1"/>
              </a:buClr>
              <a:buSzPts val="1350"/>
              <a:buChar char="•"/>
              <a:defRPr>
                <a:solidFill>
                  <a:schemeClr val="lt1"/>
                </a:solidFill>
              </a:defRPr>
            </a:lvl4pPr>
            <a:lvl5pPr marL="3047924" lvl="4" indent="-419090" algn="l">
              <a:lnSpc>
                <a:spcPct val="90000"/>
              </a:lnSpc>
              <a:spcBef>
                <a:spcPts val="500"/>
              </a:spcBef>
              <a:spcAft>
                <a:spcPts val="0"/>
              </a:spcAft>
              <a:buClr>
                <a:schemeClr val="lt1"/>
              </a:buClr>
              <a:buSzPts val="1350"/>
              <a:buChar char="•"/>
              <a:defRPr>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64" name="Google Shape;164;p28"/>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4495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9"/>
          <p:cNvSpPr txBox="1">
            <a:spLocks noGrp="1"/>
          </p:cNvSpPr>
          <p:nvPr>
            <p:ph type="body" idx="1"/>
          </p:nvPr>
        </p:nvSpPr>
        <p:spPr>
          <a:xfrm>
            <a:off x="423101" y="1681163"/>
            <a:ext cx="64381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68" name="Google Shape;168;p29"/>
          <p:cNvSpPr txBox="1">
            <a:spLocks noGrp="1"/>
          </p:cNvSpPr>
          <p:nvPr>
            <p:ph type="body" idx="2"/>
          </p:nvPr>
        </p:nvSpPr>
        <p:spPr>
          <a:xfrm>
            <a:off x="423101" y="2671763"/>
            <a:ext cx="6438105" cy="3684588"/>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Font typeface="Arial"/>
              <a:buNone/>
              <a:defRPr sz="2133"/>
            </a:lvl1pPr>
            <a:lvl2pPr marL="1219170" lvl="1" indent="-304792" algn="l">
              <a:lnSpc>
                <a:spcPct val="90000"/>
              </a:lnSpc>
              <a:spcBef>
                <a:spcPts val="500"/>
              </a:spcBef>
              <a:spcAft>
                <a:spcPts val="0"/>
              </a:spcAft>
              <a:buClr>
                <a:schemeClr val="dk1"/>
              </a:buClr>
              <a:buSzPts val="1800"/>
              <a:buFont typeface="Arial"/>
              <a:buNone/>
              <a:defRPr sz="2400"/>
            </a:lvl2pPr>
            <a:lvl3pPr marL="1828754" lvl="2" indent="-304792" algn="l">
              <a:lnSpc>
                <a:spcPct val="90000"/>
              </a:lnSpc>
              <a:spcBef>
                <a:spcPts val="500"/>
              </a:spcBef>
              <a:spcAft>
                <a:spcPts val="0"/>
              </a:spcAft>
              <a:buClr>
                <a:schemeClr val="dk1"/>
              </a:buClr>
              <a:buSzPts val="1800"/>
              <a:buFont typeface="Arial"/>
              <a:buNone/>
              <a:defRPr sz="2400"/>
            </a:lvl3pPr>
            <a:lvl4pPr marL="2438339" lvl="3" indent="-304792" algn="l">
              <a:lnSpc>
                <a:spcPct val="90000"/>
              </a:lnSpc>
              <a:spcBef>
                <a:spcPts val="500"/>
              </a:spcBef>
              <a:spcAft>
                <a:spcPts val="0"/>
              </a:spcAft>
              <a:buClr>
                <a:schemeClr val="dk1"/>
              </a:buClr>
              <a:buSzPts val="1800"/>
              <a:buFont typeface="Arial"/>
              <a:buNone/>
              <a:defRPr sz="2400"/>
            </a:lvl4pPr>
            <a:lvl5pPr marL="3047924" lvl="4" indent="-304792" algn="l">
              <a:lnSpc>
                <a:spcPct val="90000"/>
              </a:lnSpc>
              <a:spcBef>
                <a:spcPts val="500"/>
              </a:spcBef>
              <a:spcAft>
                <a:spcPts val="0"/>
              </a:spcAft>
              <a:buClr>
                <a:schemeClr val="dk1"/>
              </a:buClr>
              <a:buSzPts val="1800"/>
              <a:buFont typeface="Arial"/>
              <a:buNone/>
              <a:defRPr sz="24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69" name="Google Shape;169;p29"/>
          <p:cNvSpPr txBox="1">
            <a:spLocks noGrp="1"/>
          </p:cNvSpPr>
          <p:nvPr>
            <p:ph type="body" idx="3"/>
          </p:nvPr>
        </p:nvSpPr>
        <p:spPr>
          <a:xfrm>
            <a:off x="7299767" y="1723424"/>
            <a:ext cx="4453672" cy="3168811"/>
          </a:xfrm>
          <a:prstGeom prst="rect">
            <a:avLst/>
          </a:prstGeom>
          <a:solidFill>
            <a:schemeClr val="accent1"/>
          </a:solidFill>
          <a:ln>
            <a:noFill/>
          </a:ln>
        </p:spPr>
        <p:txBody>
          <a:bodyPr spcFirstLastPara="1" wrap="square" lIns="360000" tIns="360000" rIns="360000" bIns="360000" anchor="ctr" anchorCtr="0">
            <a:normAutofit/>
          </a:bodyPr>
          <a:lstStyle>
            <a:lvl1pPr marL="609585" lvl="0" indent="-304792" algn="l">
              <a:lnSpc>
                <a:spcPct val="90000"/>
              </a:lnSpc>
              <a:spcBef>
                <a:spcPts val="1000"/>
              </a:spcBef>
              <a:spcAft>
                <a:spcPts val="0"/>
              </a:spcAft>
              <a:buClr>
                <a:schemeClr val="lt1"/>
              </a:buClr>
              <a:buSzPts val="1800"/>
              <a:buFont typeface="Arial"/>
              <a:buNone/>
              <a:defRPr sz="2400" b="1">
                <a:solidFill>
                  <a:schemeClr val="lt1"/>
                </a:solidFill>
              </a:defRPr>
            </a:lvl1pPr>
            <a:lvl2pPr marL="1219170" lvl="1" indent="-457189" algn="l">
              <a:lnSpc>
                <a:spcPct val="90000"/>
              </a:lnSpc>
              <a:spcBef>
                <a:spcPts val="500"/>
              </a:spcBef>
              <a:spcAft>
                <a:spcPts val="0"/>
              </a:spcAft>
              <a:buClr>
                <a:schemeClr val="lt1"/>
              </a:buClr>
              <a:buSzPts val="1800"/>
              <a:buChar char="•"/>
              <a:defRPr>
                <a:solidFill>
                  <a:schemeClr val="lt1"/>
                </a:solidFill>
              </a:defRPr>
            </a:lvl2pPr>
            <a:lvl3pPr marL="1828754" lvl="2" indent="-431789" algn="l">
              <a:lnSpc>
                <a:spcPct val="90000"/>
              </a:lnSpc>
              <a:spcBef>
                <a:spcPts val="500"/>
              </a:spcBef>
              <a:spcAft>
                <a:spcPts val="0"/>
              </a:spcAft>
              <a:buClr>
                <a:schemeClr val="lt1"/>
              </a:buClr>
              <a:buSzPts val="1500"/>
              <a:buChar char="•"/>
              <a:defRPr>
                <a:solidFill>
                  <a:schemeClr val="lt1"/>
                </a:solidFill>
              </a:defRPr>
            </a:lvl3pPr>
            <a:lvl4pPr marL="2438339" lvl="3" indent="-419090" algn="l">
              <a:lnSpc>
                <a:spcPct val="90000"/>
              </a:lnSpc>
              <a:spcBef>
                <a:spcPts val="500"/>
              </a:spcBef>
              <a:spcAft>
                <a:spcPts val="0"/>
              </a:spcAft>
              <a:buClr>
                <a:schemeClr val="lt1"/>
              </a:buClr>
              <a:buSzPts val="1350"/>
              <a:buChar char="•"/>
              <a:defRPr>
                <a:solidFill>
                  <a:schemeClr val="lt1"/>
                </a:solidFill>
              </a:defRPr>
            </a:lvl4pPr>
            <a:lvl5pPr marL="3047924" lvl="4" indent="-419090" algn="l">
              <a:lnSpc>
                <a:spcPct val="90000"/>
              </a:lnSpc>
              <a:spcBef>
                <a:spcPts val="500"/>
              </a:spcBef>
              <a:spcAft>
                <a:spcPts val="0"/>
              </a:spcAft>
              <a:buClr>
                <a:schemeClr val="lt1"/>
              </a:buClr>
              <a:buSzPts val="1350"/>
              <a:buChar char="•"/>
              <a:defRPr>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70" name="Google Shape;170;p29"/>
          <p:cNvPicPr preferRelativeResize="0"/>
          <p:nvPr/>
        </p:nvPicPr>
        <p:blipFill rotWithShape="1">
          <a:blip r:embed="rId2">
            <a:alphaModFix/>
          </a:blip>
          <a:srcRect/>
          <a:stretch/>
        </p:blipFill>
        <p:spPr>
          <a:xfrm>
            <a:off x="9955075" y="5763491"/>
            <a:ext cx="2236925" cy="1094509"/>
          </a:xfrm>
          <a:prstGeom prst="rect">
            <a:avLst/>
          </a:prstGeom>
          <a:noFill/>
          <a:ln>
            <a:noFill/>
          </a:ln>
        </p:spPr>
      </p:pic>
      <p:sp>
        <p:nvSpPr>
          <p:cNvPr id="171" name="Google Shape;171;p29"/>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5851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omparison" type="twoTxTwoObj">
  <p:cSld name="1_Comparison">
    <p:spTree>
      <p:nvGrpSpPr>
        <p:cNvPr id="1" name="Shape 172"/>
        <p:cNvGrpSpPr/>
        <p:nvPr/>
      </p:nvGrpSpPr>
      <p:grpSpPr>
        <a:xfrm>
          <a:off x="0" y="0"/>
          <a:ext cx="0" cy="0"/>
          <a:chOff x="0" y="0"/>
          <a:chExt cx="0" cy="0"/>
        </a:xfrm>
      </p:grpSpPr>
      <p:sp>
        <p:nvSpPr>
          <p:cNvPr id="173" name="Google Shape;173;p30" descr="A red surface with a black background&#10;&#10;Description automatically generated with medium confidence"/>
          <p:cNvSpPr/>
          <p:nvPr/>
        </p:nvSpPr>
        <p:spPr>
          <a:xfrm>
            <a:off x="0" y="0"/>
            <a:ext cx="12192000" cy="6858000"/>
          </a:xfrm>
          <a:prstGeom prst="rect">
            <a:avLst/>
          </a:prstGeom>
          <a:solidFill>
            <a:srgbClr val="FFFFFF"/>
          </a:solidFill>
          <a:ln>
            <a:noFill/>
          </a:ln>
        </p:spPr>
      </p:sp>
      <p:pic>
        <p:nvPicPr>
          <p:cNvPr id="174" name="Google Shape;174;p30"/>
          <p:cNvPicPr preferRelativeResize="0"/>
          <p:nvPr/>
        </p:nvPicPr>
        <p:blipFill rotWithShape="1">
          <a:blip r:embed="rId2">
            <a:alphaModFix/>
          </a:blip>
          <a:srcRect/>
          <a:stretch/>
        </p:blipFill>
        <p:spPr>
          <a:xfrm>
            <a:off x="9955075" y="5763492"/>
            <a:ext cx="2236925" cy="1094509"/>
          </a:xfrm>
          <a:prstGeom prst="rect">
            <a:avLst/>
          </a:prstGeom>
          <a:noFill/>
          <a:ln>
            <a:noFill/>
          </a:ln>
        </p:spPr>
      </p:pic>
      <p:sp>
        <p:nvSpPr>
          <p:cNvPr id="175" name="Google Shape;175;p30"/>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0"/>
          <p:cNvSpPr txBox="1">
            <a:spLocks noGrp="1"/>
          </p:cNvSpPr>
          <p:nvPr>
            <p:ph type="body" idx="1"/>
          </p:nvPr>
        </p:nvSpPr>
        <p:spPr>
          <a:xfrm>
            <a:off x="423101" y="1681163"/>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77" name="Google Shape;177;p30"/>
          <p:cNvSpPr txBox="1">
            <a:spLocks noGrp="1"/>
          </p:cNvSpPr>
          <p:nvPr>
            <p:ph type="body" idx="2"/>
          </p:nvPr>
        </p:nvSpPr>
        <p:spPr>
          <a:xfrm>
            <a:off x="423101" y="3628044"/>
            <a:ext cx="5487705" cy="2728307"/>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Font typeface="Arial"/>
              <a:buChar char="•"/>
              <a:defRPr sz="1867"/>
            </a:lvl1pPr>
            <a:lvl2pPr marL="1219170" lvl="1" indent="-423323" algn="l">
              <a:lnSpc>
                <a:spcPct val="90000"/>
              </a:lnSpc>
              <a:spcBef>
                <a:spcPts val="500"/>
              </a:spcBef>
              <a:spcAft>
                <a:spcPts val="0"/>
              </a:spcAft>
              <a:buClr>
                <a:schemeClr val="accent1"/>
              </a:buClr>
              <a:buSzPts val="1400"/>
              <a:buFont typeface="Arial"/>
              <a:buChar char="•"/>
              <a:defRPr sz="1867"/>
            </a:lvl2pPr>
            <a:lvl3pPr marL="1828754" lvl="2" indent="-423323" algn="l">
              <a:lnSpc>
                <a:spcPct val="90000"/>
              </a:lnSpc>
              <a:spcBef>
                <a:spcPts val="500"/>
              </a:spcBef>
              <a:spcAft>
                <a:spcPts val="0"/>
              </a:spcAft>
              <a:buClr>
                <a:schemeClr val="accent1"/>
              </a:buClr>
              <a:buSzPts val="1400"/>
              <a:buFont typeface="Arial"/>
              <a:buChar char="•"/>
              <a:defRPr sz="1867"/>
            </a:lvl3pPr>
            <a:lvl4pPr marL="2438339" lvl="3" indent="-423323" algn="l">
              <a:lnSpc>
                <a:spcPct val="90000"/>
              </a:lnSpc>
              <a:spcBef>
                <a:spcPts val="500"/>
              </a:spcBef>
              <a:spcAft>
                <a:spcPts val="0"/>
              </a:spcAft>
              <a:buClr>
                <a:schemeClr val="accent1"/>
              </a:buClr>
              <a:buSzPts val="1400"/>
              <a:buFont typeface="Arial"/>
              <a:buChar char="•"/>
              <a:defRPr sz="1867"/>
            </a:lvl4pPr>
            <a:lvl5pPr marL="3047924" lvl="4" indent="-423323" algn="l">
              <a:lnSpc>
                <a:spcPct val="90000"/>
              </a:lnSpc>
              <a:spcBef>
                <a:spcPts val="500"/>
              </a:spcBef>
              <a:spcAft>
                <a:spcPts val="0"/>
              </a:spcAft>
              <a:buClr>
                <a:schemeClr val="accent1"/>
              </a:buClr>
              <a:buSzPts val="1400"/>
              <a:buFont typeface="Arial"/>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78" name="Google Shape;178;p30"/>
          <p:cNvSpPr txBox="1">
            <a:spLocks noGrp="1"/>
          </p:cNvSpPr>
          <p:nvPr>
            <p:ph type="body" idx="3"/>
          </p:nvPr>
        </p:nvSpPr>
        <p:spPr>
          <a:xfrm>
            <a:off x="6281195" y="1681163"/>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79" name="Google Shape;179;p30"/>
          <p:cNvSpPr txBox="1">
            <a:spLocks noGrp="1"/>
          </p:cNvSpPr>
          <p:nvPr>
            <p:ph type="body" idx="4"/>
          </p:nvPr>
        </p:nvSpPr>
        <p:spPr>
          <a:xfrm>
            <a:off x="6281195" y="3628044"/>
            <a:ext cx="5472244" cy="2728307"/>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Char char="•"/>
              <a:defRPr sz="1867"/>
            </a:lvl1pPr>
            <a:lvl2pPr marL="1219170" lvl="1" indent="-423323" algn="l">
              <a:lnSpc>
                <a:spcPct val="90000"/>
              </a:lnSpc>
              <a:spcBef>
                <a:spcPts val="500"/>
              </a:spcBef>
              <a:spcAft>
                <a:spcPts val="0"/>
              </a:spcAft>
              <a:buClr>
                <a:schemeClr val="accent1"/>
              </a:buClr>
              <a:buSzPts val="1400"/>
              <a:buChar char="•"/>
              <a:defRPr sz="1867"/>
            </a:lvl2pPr>
            <a:lvl3pPr marL="1828754" lvl="2" indent="-423323" algn="l">
              <a:lnSpc>
                <a:spcPct val="90000"/>
              </a:lnSpc>
              <a:spcBef>
                <a:spcPts val="500"/>
              </a:spcBef>
              <a:spcAft>
                <a:spcPts val="0"/>
              </a:spcAft>
              <a:buClr>
                <a:schemeClr val="accent1"/>
              </a:buClr>
              <a:buSzPts val="1400"/>
              <a:buChar char="•"/>
              <a:defRPr sz="1867"/>
            </a:lvl3pPr>
            <a:lvl4pPr marL="2438339" lvl="3" indent="-423323" algn="l">
              <a:lnSpc>
                <a:spcPct val="90000"/>
              </a:lnSpc>
              <a:spcBef>
                <a:spcPts val="500"/>
              </a:spcBef>
              <a:spcAft>
                <a:spcPts val="0"/>
              </a:spcAft>
              <a:buClr>
                <a:schemeClr val="accent1"/>
              </a:buClr>
              <a:buSzPts val="1400"/>
              <a:buChar char="•"/>
              <a:defRPr sz="1867"/>
            </a:lvl4pPr>
            <a:lvl5pPr marL="3047924" lvl="4" indent="-423323" algn="l">
              <a:lnSpc>
                <a:spcPct val="90000"/>
              </a:lnSpc>
              <a:spcBef>
                <a:spcPts val="500"/>
              </a:spcBef>
              <a:spcAft>
                <a:spcPts val="0"/>
              </a:spcAft>
              <a:buClr>
                <a:schemeClr val="accent1"/>
              </a:buClr>
              <a:buSzPts val="1400"/>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80" name="Google Shape;180;p30"/>
          <p:cNvSpPr txBox="1">
            <a:spLocks noGrp="1"/>
          </p:cNvSpPr>
          <p:nvPr>
            <p:ph type="body" idx="5"/>
          </p:nvPr>
        </p:nvSpPr>
        <p:spPr>
          <a:xfrm>
            <a:off x="423101" y="2567853"/>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1" name="Google Shape;181;p30"/>
          <p:cNvSpPr txBox="1">
            <a:spLocks noGrp="1"/>
          </p:cNvSpPr>
          <p:nvPr>
            <p:ph type="body" idx="6"/>
          </p:nvPr>
        </p:nvSpPr>
        <p:spPr>
          <a:xfrm>
            <a:off x="6281195" y="2567853"/>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2" name="Google Shape;182;p30"/>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867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Comparison">
  <p:cSld name="6_Comparison">
    <p:spTree>
      <p:nvGrpSpPr>
        <p:cNvPr id="1" name="Shape 183"/>
        <p:cNvGrpSpPr/>
        <p:nvPr/>
      </p:nvGrpSpPr>
      <p:grpSpPr>
        <a:xfrm>
          <a:off x="0" y="0"/>
          <a:ext cx="0" cy="0"/>
          <a:chOff x="0" y="0"/>
          <a:chExt cx="0" cy="0"/>
        </a:xfrm>
      </p:grpSpPr>
      <p:pic>
        <p:nvPicPr>
          <p:cNvPr id="184" name="Google Shape;184;p31"/>
          <p:cNvPicPr preferRelativeResize="0"/>
          <p:nvPr/>
        </p:nvPicPr>
        <p:blipFill rotWithShape="1">
          <a:blip r:embed="rId2">
            <a:alphaModFix/>
          </a:blip>
          <a:srcRect/>
          <a:stretch/>
        </p:blipFill>
        <p:spPr>
          <a:xfrm rot="10800000">
            <a:off x="0" y="0"/>
            <a:ext cx="12192000" cy="6858000"/>
          </a:xfrm>
          <a:prstGeom prst="rect">
            <a:avLst/>
          </a:prstGeom>
          <a:noFill/>
          <a:ln>
            <a:noFill/>
          </a:ln>
        </p:spPr>
      </p:pic>
      <p:sp>
        <p:nvSpPr>
          <p:cNvPr id="185" name="Google Shape;185;p31"/>
          <p:cNvSpPr txBox="1">
            <a:spLocks noGrp="1"/>
          </p:cNvSpPr>
          <p:nvPr>
            <p:ph type="title"/>
          </p:nvPr>
        </p:nvSpPr>
        <p:spPr>
          <a:xfrm>
            <a:off x="423099" y="105389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1"/>
          <p:cNvSpPr txBox="1">
            <a:spLocks noGrp="1"/>
          </p:cNvSpPr>
          <p:nvPr>
            <p:ph type="body" idx="1"/>
          </p:nvPr>
        </p:nvSpPr>
        <p:spPr>
          <a:xfrm>
            <a:off x="423101" y="2369932"/>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7" name="Google Shape;187;p31"/>
          <p:cNvSpPr txBox="1">
            <a:spLocks noGrp="1"/>
          </p:cNvSpPr>
          <p:nvPr>
            <p:ph type="body" idx="2"/>
          </p:nvPr>
        </p:nvSpPr>
        <p:spPr>
          <a:xfrm>
            <a:off x="423101" y="4316814"/>
            <a:ext cx="5487705" cy="1977109"/>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Font typeface="Arial"/>
              <a:buChar char="•"/>
              <a:defRPr sz="1867"/>
            </a:lvl1pPr>
            <a:lvl2pPr marL="1219170" lvl="1" indent="-423323" algn="l">
              <a:lnSpc>
                <a:spcPct val="90000"/>
              </a:lnSpc>
              <a:spcBef>
                <a:spcPts val="500"/>
              </a:spcBef>
              <a:spcAft>
                <a:spcPts val="0"/>
              </a:spcAft>
              <a:buClr>
                <a:schemeClr val="accent1"/>
              </a:buClr>
              <a:buSzPts val="1400"/>
              <a:buFont typeface="Arial"/>
              <a:buChar char="•"/>
              <a:defRPr sz="1867"/>
            </a:lvl2pPr>
            <a:lvl3pPr marL="1828754" lvl="2" indent="-423323" algn="l">
              <a:lnSpc>
                <a:spcPct val="90000"/>
              </a:lnSpc>
              <a:spcBef>
                <a:spcPts val="500"/>
              </a:spcBef>
              <a:spcAft>
                <a:spcPts val="0"/>
              </a:spcAft>
              <a:buClr>
                <a:schemeClr val="accent1"/>
              </a:buClr>
              <a:buSzPts val="1400"/>
              <a:buFont typeface="Arial"/>
              <a:buChar char="•"/>
              <a:defRPr sz="1867"/>
            </a:lvl3pPr>
            <a:lvl4pPr marL="2438339" lvl="3" indent="-423323" algn="l">
              <a:lnSpc>
                <a:spcPct val="90000"/>
              </a:lnSpc>
              <a:spcBef>
                <a:spcPts val="500"/>
              </a:spcBef>
              <a:spcAft>
                <a:spcPts val="0"/>
              </a:spcAft>
              <a:buClr>
                <a:schemeClr val="accent1"/>
              </a:buClr>
              <a:buSzPts val="1400"/>
              <a:buFont typeface="Arial"/>
              <a:buChar char="•"/>
              <a:defRPr sz="1867"/>
            </a:lvl4pPr>
            <a:lvl5pPr marL="3047924" lvl="4" indent="-423323" algn="l">
              <a:lnSpc>
                <a:spcPct val="90000"/>
              </a:lnSpc>
              <a:spcBef>
                <a:spcPts val="500"/>
              </a:spcBef>
              <a:spcAft>
                <a:spcPts val="0"/>
              </a:spcAft>
              <a:buClr>
                <a:schemeClr val="accent1"/>
              </a:buClr>
              <a:buSzPts val="1400"/>
              <a:buFont typeface="Arial"/>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88" name="Google Shape;188;p31"/>
          <p:cNvSpPr txBox="1">
            <a:spLocks noGrp="1"/>
          </p:cNvSpPr>
          <p:nvPr>
            <p:ph type="body" idx="3"/>
          </p:nvPr>
        </p:nvSpPr>
        <p:spPr>
          <a:xfrm>
            <a:off x="6281195" y="2369932"/>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9" name="Google Shape;189;p31"/>
          <p:cNvSpPr txBox="1">
            <a:spLocks noGrp="1"/>
          </p:cNvSpPr>
          <p:nvPr>
            <p:ph type="body" idx="4"/>
          </p:nvPr>
        </p:nvSpPr>
        <p:spPr>
          <a:xfrm>
            <a:off x="6281195" y="4316814"/>
            <a:ext cx="5472244" cy="1977109"/>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Char char="•"/>
              <a:defRPr sz="1867"/>
            </a:lvl1pPr>
            <a:lvl2pPr marL="1219170" lvl="1" indent="-423323" algn="l">
              <a:lnSpc>
                <a:spcPct val="90000"/>
              </a:lnSpc>
              <a:spcBef>
                <a:spcPts val="500"/>
              </a:spcBef>
              <a:spcAft>
                <a:spcPts val="0"/>
              </a:spcAft>
              <a:buClr>
                <a:schemeClr val="accent1"/>
              </a:buClr>
              <a:buSzPts val="1400"/>
              <a:buChar char="•"/>
              <a:defRPr sz="1867"/>
            </a:lvl2pPr>
            <a:lvl3pPr marL="1828754" lvl="2" indent="-423323" algn="l">
              <a:lnSpc>
                <a:spcPct val="90000"/>
              </a:lnSpc>
              <a:spcBef>
                <a:spcPts val="500"/>
              </a:spcBef>
              <a:spcAft>
                <a:spcPts val="0"/>
              </a:spcAft>
              <a:buClr>
                <a:schemeClr val="accent1"/>
              </a:buClr>
              <a:buSzPts val="1400"/>
              <a:buChar char="•"/>
              <a:defRPr sz="1867"/>
            </a:lvl3pPr>
            <a:lvl4pPr marL="2438339" lvl="3" indent="-423323" algn="l">
              <a:lnSpc>
                <a:spcPct val="90000"/>
              </a:lnSpc>
              <a:spcBef>
                <a:spcPts val="500"/>
              </a:spcBef>
              <a:spcAft>
                <a:spcPts val="0"/>
              </a:spcAft>
              <a:buClr>
                <a:schemeClr val="accent1"/>
              </a:buClr>
              <a:buSzPts val="1400"/>
              <a:buChar char="•"/>
              <a:defRPr sz="1867"/>
            </a:lvl4pPr>
            <a:lvl5pPr marL="3047924" lvl="4" indent="-423323" algn="l">
              <a:lnSpc>
                <a:spcPct val="90000"/>
              </a:lnSpc>
              <a:spcBef>
                <a:spcPts val="500"/>
              </a:spcBef>
              <a:spcAft>
                <a:spcPts val="0"/>
              </a:spcAft>
              <a:buClr>
                <a:schemeClr val="accent1"/>
              </a:buClr>
              <a:buSzPts val="1400"/>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90" name="Google Shape;190;p31"/>
          <p:cNvSpPr txBox="1">
            <a:spLocks noGrp="1"/>
          </p:cNvSpPr>
          <p:nvPr>
            <p:ph type="body" idx="5"/>
          </p:nvPr>
        </p:nvSpPr>
        <p:spPr>
          <a:xfrm>
            <a:off x="423101" y="3256623"/>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91" name="Google Shape;191;p31"/>
          <p:cNvSpPr txBox="1">
            <a:spLocks noGrp="1"/>
          </p:cNvSpPr>
          <p:nvPr>
            <p:ph type="body" idx="6"/>
          </p:nvPr>
        </p:nvSpPr>
        <p:spPr>
          <a:xfrm>
            <a:off x="6281195" y="3256623"/>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pic>
        <p:nvPicPr>
          <p:cNvPr id="192" name="Google Shape;192;p31"/>
          <p:cNvPicPr preferRelativeResize="0"/>
          <p:nvPr/>
        </p:nvPicPr>
        <p:blipFill rotWithShape="1">
          <a:blip r:embed="rId3">
            <a:alphaModFix/>
          </a:blip>
          <a:srcRect/>
          <a:stretch/>
        </p:blipFill>
        <p:spPr>
          <a:xfrm>
            <a:off x="9955075" y="5763491"/>
            <a:ext cx="2236925" cy="1094509"/>
          </a:xfrm>
          <a:prstGeom prst="rect">
            <a:avLst/>
          </a:prstGeom>
          <a:noFill/>
          <a:ln>
            <a:noFill/>
          </a:ln>
        </p:spPr>
      </p:pic>
      <p:sp>
        <p:nvSpPr>
          <p:cNvPr id="193" name="Google Shape;193;p31"/>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082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0866-25A7-D0A4-1A95-B6CC83D090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BCE51-8331-DFC8-3957-78CC9991BE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0E1D58-CBD9-0202-E823-33736F9FABA2}"/>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E8A3FC53-3548-4EEF-F4AF-75EA0FFD6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8ECE9-587D-E4F3-B79D-EFEEBE02848E}"/>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2943014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2"/>
          <p:cNvSpPr txBox="1">
            <a:spLocks noGrp="1"/>
          </p:cNvSpPr>
          <p:nvPr>
            <p:ph type="body" idx="1"/>
          </p:nvPr>
        </p:nvSpPr>
        <p:spPr>
          <a:xfrm>
            <a:off x="423101" y="1681163"/>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97" name="Google Shape;197;p32"/>
          <p:cNvSpPr txBox="1">
            <a:spLocks noGrp="1"/>
          </p:cNvSpPr>
          <p:nvPr>
            <p:ph type="body" idx="2"/>
          </p:nvPr>
        </p:nvSpPr>
        <p:spPr>
          <a:xfrm>
            <a:off x="423101" y="3628044"/>
            <a:ext cx="5487705" cy="2728307"/>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Font typeface="Arial"/>
              <a:buChar char="•"/>
              <a:defRPr sz="1867"/>
            </a:lvl1pPr>
            <a:lvl2pPr marL="1219170" lvl="1" indent="-423323" algn="l">
              <a:lnSpc>
                <a:spcPct val="90000"/>
              </a:lnSpc>
              <a:spcBef>
                <a:spcPts val="500"/>
              </a:spcBef>
              <a:spcAft>
                <a:spcPts val="0"/>
              </a:spcAft>
              <a:buClr>
                <a:schemeClr val="accent1"/>
              </a:buClr>
              <a:buSzPts val="1400"/>
              <a:buFont typeface="Arial"/>
              <a:buChar char="•"/>
              <a:defRPr sz="1867"/>
            </a:lvl2pPr>
            <a:lvl3pPr marL="1828754" lvl="2" indent="-423323" algn="l">
              <a:lnSpc>
                <a:spcPct val="90000"/>
              </a:lnSpc>
              <a:spcBef>
                <a:spcPts val="500"/>
              </a:spcBef>
              <a:spcAft>
                <a:spcPts val="0"/>
              </a:spcAft>
              <a:buClr>
                <a:schemeClr val="accent1"/>
              </a:buClr>
              <a:buSzPts val="1400"/>
              <a:buFont typeface="Arial"/>
              <a:buChar char="•"/>
              <a:defRPr sz="1867"/>
            </a:lvl3pPr>
            <a:lvl4pPr marL="2438339" lvl="3" indent="-423323" algn="l">
              <a:lnSpc>
                <a:spcPct val="90000"/>
              </a:lnSpc>
              <a:spcBef>
                <a:spcPts val="500"/>
              </a:spcBef>
              <a:spcAft>
                <a:spcPts val="0"/>
              </a:spcAft>
              <a:buClr>
                <a:schemeClr val="accent1"/>
              </a:buClr>
              <a:buSzPts val="1400"/>
              <a:buFont typeface="Arial"/>
              <a:buChar char="•"/>
              <a:defRPr sz="1867"/>
            </a:lvl4pPr>
            <a:lvl5pPr marL="3047924" lvl="4" indent="-423323" algn="l">
              <a:lnSpc>
                <a:spcPct val="90000"/>
              </a:lnSpc>
              <a:spcBef>
                <a:spcPts val="500"/>
              </a:spcBef>
              <a:spcAft>
                <a:spcPts val="0"/>
              </a:spcAft>
              <a:buClr>
                <a:schemeClr val="accent1"/>
              </a:buClr>
              <a:buSzPts val="1400"/>
              <a:buFont typeface="Arial"/>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98" name="Google Shape;198;p32"/>
          <p:cNvSpPr txBox="1">
            <a:spLocks noGrp="1"/>
          </p:cNvSpPr>
          <p:nvPr>
            <p:ph type="body" idx="3"/>
          </p:nvPr>
        </p:nvSpPr>
        <p:spPr>
          <a:xfrm>
            <a:off x="6281195" y="1681163"/>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99" name="Google Shape;199;p32"/>
          <p:cNvSpPr txBox="1">
            <a:spLocks noGrp="1"/>
          </p:cNvSpPr>
          <p:nvPr>
            <p:ph type="body" idx="4"/>
          </p:nvPr>
        </p:nvSpPr>
        <p:spPr>
          <a:xfrm>
            <a:off x="6281195" y="3628044"/>
            <a:ext cx="5472244" cy="2728307"/>
          </a:xfrm>
          <a:prstGeom prst="rect">
            <a:avLst/>
          </a:prstGeom>
          <a:noFill/>
          <a:ln>
            <a:noFill/>
          </a:ln>
        </p:spPr>
        <p:txBody>
          <a:bodyPr spcFirstLastPara="1" wrap="square" lIns="0" tIns="0" rIns="0" bIns="0" anchor="t" anchorCtr="0">
            <a:normAutofit/>
          </a:bodyPr>
          <a:lstStyle>
            <a:lvl1pPr marL="609585" lvl="0" indent="-423323" algn="l">
              <a:lnSpc>
                <a:spcPct val="90000"/>
              </a:lnSpc>
              <a:spcBef>
                <a:spcPts val="1000"/>
              </a:spcBef>
              <a:spcAft>
                <a:spcPts val="0"/>
              </a:spcAft>
              <a:buClr>
                <a:schemeClr val="accent1"/>
              </a:buClr>
              <a:buSzPts val="1400"/>
              <a:buChar char="•"/>
              <a:defRPr sz="1867"/>
            </a:lvl1pPr>
            <a:lvl2pPr marL="1219170" lvl="1" indent="-423323" algn="l">
              <a:lnSpc>
                <a:spcPct val="90000"/>
              </a:lnSpc>
              <a:spcBef>
                <a:spcPts val="500"/>
              </a:spcBef>
              <a:spcAft>
                <a:spcPts val="0"/>
              </a:spcAft>
              <a:buClr>
                <a:schemeClr val="accent1"/>
              </a:buClr>
              <a:buSzPts val="1400"/>
              <a:buChar char="•"/>
              <a:defRPr sz="1867"/>
            </a:lvl2pPr>
            <a:lvl3pPr marL="1828754" lvl="2" indent="-423323" algn="l">
              <a:lnSpc>
                <a:spcPct val="90000"/>
              </a:lnSpc>
              <a:spcBef>
                <a:spcPts val="500"/>
              </a:spcBef>
              <a:spcAft>
                <a:spcPts val="0"/>
              </a:spcAft>
              <a:buClr>
                <a:schemeClr val="accent1"/>
              </a:buClr>
              <a:buSzPts val="1400"/>
              <a:buChar char="•"/>
              <a:defRPr sz="1867"/>
            </a:lvl3pPr>
            <a:lvl4pPr marL="2438339" lvl="3" indent="-423323" algn="l">
              <a:lnSpc>
                <a:spcPct val="90000"/>
              </a:lnSpc>
              <a:spcBef>
                <a:spcPts val="500"/>
              </a:spcBef>
              <a:spcAft>
                <a:spcPts val="0"/>
              </a:spcAft>
              <a:buClr>
                <a:schemeClr val="accent1"/>
              </a:buClr>
              <a:buSzPts val="1400"/>
              <a:buChar char="•"/>
              <a:defRPr sz="1867"/>
            </a:lvl4pPr>
            <a:lvl5pPr marL="3047924" lvl="4" indent="-423323" algn="l">
              <a:lnSpc>
                <a:spcPct val="90000"/>
              </a:lnSpc>
              <a:spcBef>
                <a:spcPts val="500"/>
              </a:spcBef>
              <a:spcAft>
                <a:spcPts val="0"/>
              </a:spcAft>
              <a:buClr>
                <a:schemeClr val="accent1"/>
              </a:buClr>
              <a:buSzPts val="1400"/>
              <a:buChar char="•"/>
              <a:defRPr sz="1867"/>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00" name="Google Shape;200;p32"/>
          <p:cNvSpPr txBox="1">
            <a:spLocks noGrp="1"/>
          </p:cNvSpPr>
          <p:nvPr>
            <p:ph type="body" idx="5"/>
          </p:nvPr>
        </p:nvSpPr>
        <p:spPr>
          <a:xfrm>
            <a:off x="423101" y="2567853"/>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201" name="Google Shape;201;p32"/>
          <p:cNvSpPr txBox="1">
            <a:spLocks noGrp="1"/>
          </p:cNvSpPr>
          <p:nvPr>
            <p:ph type="body" idx="6"/>
          </p:nvPr>
        </p:nvSpPr>
        <p:spPr>
          <a:xfrm>
            <a:off x="6281195" y="2567853"/>
            <a:ext cx="5472244"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600"/>
              <a:buNone/>
              <a:defRPr sz="2133" b="0"/>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pic>
        <p:nvPicPr>
          <p:cNvPr id="202" name="Google Shape;202;p32"/>
          <p:cNvPicPr preferRelativeResize="0"/>
          <p:nvPr/>
        </p:nvPicPr>
        <p:blipFill rotWithShape="1">
          <a:blip r:embed="rId2">
            <a:alphaModFix/>
          </a:blip>
          <a:srcRect/>
          <a:stretch/>
        </p:blipFill>
        <p:spPr>
          <a:xfrm>
            <a:off x="9955075" y="5763491"/>
            <a:ext cx="2236925" cy="1094509"/>
          </a:xfrm>
          <a:prstGeom prst="rect">
            <a:avLst/>
          </a:prstGeom>
          <a:noFill/>
          <a:ln>
            <a:noFill/>
          </a:ln>
        </p:spPr>
      </p:pic>
      <p:sp>
        <p:nvSpPr>
          <p:cNvPr id="203" name="Google Shape;203;p32"/>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9885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204"/>
        <p:cNvGrpSpPr/>
        <p:nvPr/>
      </p:nvGrpSpPr>
      <p:grpSpPr>
        <a:xfrm>
          <a:off x="0" y="0"/>
          <a:ext cx="0" cy="0"/>
          <a:chOff x="0" y="0"/>
          <a:chExt cx="0" cy="0"/>
        </a:xfrm>
      </p:grpSpPr>
      <p:sp>
        <p:nvSpPr>
          <p:cNvPr id="205" name="Google Shape;205;p33" descr="A red surface with a black background&#10;&#10;Description automatically generated with medium confidence"/>
          <p:cNvSpPr/>
          <p:nvPr/>
        </p:nvSpPr>
        <p:spPr>
          <a:xfrm>
            <a:off x="0" y="0"/>
            <a:ext cx="12192000" cy="6858000"/>
          </a:xfrm>
          <a:prstGeom prst="rect">
            <a:avLst/>
          </a:prstGeom>
          <a:solidFill>
            <a:srgbClr val="FFFFFF"/>
          </a:solidFill>
          <a:ln>
            <a:noFill/>
          </a:ln>
        </p:spPr>
      </p:sp>
      <p:sp>
        <p:nvSpPr>
          <p:cNvPr id="206" name="Google Shape;206;p33"/>
          <p:cNvSpPr txBox="1">
            <a:spLocks noGrp="1"/>
          </p:cNvSpPr>
          <p:nvPr>
            <p:ph type="title"/>
          </p:nvPr>
        </p:nvSpPr>
        <p:spPr>
          <a:xfrm>
            <a:off x="423102" y="355600"/>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33"/>
          <p:cNvSpPr txBox="1">
            <a:spLocks noGrp="1"/>
          </p:cNvSpPr>
          <p:nvPr>
            <p:ph type="body" idx="1"/>
          </p:nvPr>
        </p:nvSpPr>
        <p:spPr>
          <a:xfrm>
            <a:off x="423101" y="1681163"/>
            <a:ext cx="4777791" cy="374651"/>
          </a:xfrm>
          <a:prstGeom prst="rect">
            <a:avLst/>
          </a:prstGeom>
          <a:solidFill>
            <a:schemeClr val="lt1"/>
          </a:solid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pic>
        <p:nvPicPr>
          <p:cNvPr id="208" name="Google Shape;208;p33"/>
          <p:cNvPicPr preferRelativeResize="0"/>
          <p:nvPr/>
        </p:nvPicPr>
        <p:blipFill rotWithShape="1">
          <a:blip r:embed="rId2">
            <a:alphaModFix/>
          </a:blip>
          <a:srcRect/>
          <a:stretch/>
        </p:blipFill>
        <p:spPr>
          <a:xfrm>
            <a:off x="9955075" y="5763492"/>
            <a:ext cx="2236925" cy="1094509"/>
          </a:xfrm>
          <a:prstGeom prst="rect">
            <a:avLst/>
          </a:prstGeom>
          <a:noFill/>
          <a:ln>
            <a:noFill/>
          </a:ln>
        </p:spPr>
      </p:pic>
      <p:sp>
        <p:nvSpPr>
          <p:cNvPr id="209" name="Google Shape;209;p33"/>
          <p:cNvSpPr txBox="1">
            <a:spLocks noGrp="1"/>
          </p:cNvSpPr>
          <p:nvPr>
            <p:ph type="body" idx="2"/>
          </p:nvPr>
        </p:nvSpPr>
        <p:spPr>
          <a:xfrm>
            <a:off x="423101" y="5570260"/>
            <a:ext cx="5487705" cy="82391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200"/>
              <a:buNone/>
              <a:defRPr sz="1600" b="0">
                <a:solidFill>
                  <a:schemeClr val="dk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graphicFrame>
        <p:nvGraphicFramePr>
          <p:cNvPr id="210" name="Google Shape;210;p33"/>
          <p:cNvGraphicFramePr/>
          <p:nvPr/>
        </p:nvGraphicFramePr>
        <p:xfrm>
          <a:off x="394644" y="2264200"/>
          <a:ext cx="4000000" cy="4000000"/>
        </p:xfrm>
        <a:graphic>
          <a:graphicData uri="http://schemas.openxmlformats.org/drawingml/2006/table">
            <a:tbl>
              <a:tblPr firstRow="1" bandRow="1">
                <a:noFill/>
              </a:tblPr>
              <a:tblGrid>
                <a:gridCol w="1895700">
                  <a:extLst>
                    <a:ext uri="{9D8B030D-6E8A-4147-A177-3AD203B41FA5}">
                      <a16:colId xmlns:a16="http://schemas.microsoft.com/office/drawing/2014/main" val="20000"/>
                    </a:ext>
                  </a:extLst>
                </a:gridCol>
                <a:gridCol w="1895700">
                  <a:extLst>
                    <a:ext uri="{9D8B030D-6E8A-4147-A177-3AD203B41FA5}">
                      <a16:colId xmlns:a16="http://schemas.microsoft.com/office/drawing/2014/main" val="20001"/>
                    </a:ext>
                  </a:extLst>
                </a:gridCol>
                <a:gridCol w="1895700">
                  <a:extLst>
                    <a:ext uri="{9D8B030D-6E8A-4147-A177-3AD203B41FA5}">
                      <a16:colId xmlns:a16="http://schemas.microsoft.com/office/drawing/2014/main" val="20002"/>
                    </a:ext>
                  </a:extLst>
                </a:gridCol>
                <a:gridCol w="1895700">
                  <a:extLst>
                    <a:ext uri="{9D8B030D-6E8A-4147-A177-3AD203B41FA5}">
                      <a16:colId xmlns:a16="http://schemas.microsoft.com/office/drawing/2014/main" val="20003"/>
                    </a:ext>
                  </a:extLst>
                </a:gridCol>
                <a:gridCol w="1895700">
                  <a:extLst>
                    <a:ext uri="{9D8B030D-6E8A-4147-A177-3AD203B41FA5}">
                      <a16:colId xmlns:a16="http://schemas.microsoft.com/office/drawing/2014/main" val="20004"/>
                    </a:ext>
                  </a:extLst>
                </a:gridCol>
                <a:gridCol w="1895700">
                  <a:extLst>
                    <a:ext uri="{9D8B030D-6E8A-4147-A177-3AD203B41FA5}">
                      <a16:colId xmlns:a16="http://schemas.microsoft.com/office/drawing/2014/main" val="20005"/>
                    </a:ext>
                  </a:extLst>
                </a:gridCol>
              </a:tblGrid>
              <a:tr h="364067">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u="none" strike="noStrike" cap="none">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7"/>
                  </a:ext>
                </a:extLst>
              </a:tr>
            </a:tbl>
          </a:graphicData>
        </a:graphic>
      </p:graphicFrame>
      <p:sp>
        <p:nvSpPr>
          <p:cNvPr id="211" name="Google Shape;211;p33"/>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981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212"/>
        <p:cNvGrpSpPr/>
        <p:nvPr/>
      </p:nvGrpSpPr>
      <p:grpSpPr>
        <a:xfrm>
          <a:off x="0" y="0"/>
          <a:ext cx="0" cy="0"/>
          <a:chOff x="0" y="0"/>
          <a:chExt cx="0" cy="0"/>
        </a:xfrm>
      </p:grpSpPr>
      <p:pic>
        <p:nvPicPr>
          <p:cNvPr id="213" name="Google Shape;213;p34"/>
          <p:cNvPicPr preferRelativeResize="0"/>
          <p:nvPr/>
        </p:nvPicPr>
        <p:blipFill rotWithShape="1">
          <a:blip r:embed="rId2">
            <a:alphaModFix/>
          </a:blip>
          <a:srcRect/>
          <a:stretch/>
        </p:blipFill>
        <p:spPr>
          <a:xfrm rot="10800000">
            <a:off x="0" y="0"/>
            <a:ext cx="12192000" cy="6858000"/>
          </a:xfrm>
          <a:prstGeom prst="rect">
            <a:avLst/>
          </a:prstGeom>
          <a:noFill/>
          <a:ln>
            <a:noFill/>
          </a:ln>
        </p:spPr>
      </p:pic>
      <p:sp>
        <p:nvSpPr>
          <p:cNvPr id="214" name="Google Shape;214;p34"/>
          <p:cNvSpPr txBox="1">
            <a:spLocks noGrp="1"/>
          </p:cNvSpPr>
          <p:nvPr>
            <p:ph type="title"/>
          </p:nvPr>
        </p:nvSpPr>
        <p:spPr>
          <a:xfrm>
            <a:off x="423102" y="92561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34"/>
          <p:cNvSpPr txBox="1">
            <a:spLocks noGrp="1"/>
          </p:cNvSpPr>
          <p:nvPr>
            <p:ph type="body" idx="1"/>
          </p:nvPr>
        </p:nvSpPr>
        <p:spPr>
          <a:xfrm>
            <a:off x="423101" y="2251177"/>
            <a:ext cx="4777791" cy="374651"/>
          </a:xfrm>
          <a:prstGeom prst="rect">
            <a:avLst/>
          </a:prstGeom>
          <a:solidFill>
            <a:schemeClr val="lt1"/>
          </a:solid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accent1"/>
              </a:buClr>
              <a:buSzPts val="1800"/>
              <a:buNone/>
              <a:defRPr sz="2400" b="1">
                <a:solidFill>
                  <a:schemeClr val="accent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216" name="Google Shape;216;p34"/>
          <p:cNvSpPr txBox="1">
            <a:spLocks noGrp="1"/>
          </p:cNvSpPr>
          <p:nvPr>
            <p:ph type="body" idx="2"/>
          </p:nvPr>
        </p:nvSpPr>
        <p:spPr>
          <a:xfrm>
            <a:off x="423101" y="6140275"/>
            <a:ext cx="5487705" cy="54157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00"/>
              </a:spcBef>
              <a:spcAft>
                <a:spcPts val="0"/>
              </a:spcAft>
              <a:buClr>
                <a:schemeClr val="dk1"/>
              </a:buClr>
              <a:buSzPts val="1200"/>
              <a:buNone/>
              <a:defRPr sz="1600" b="0">
                <a:solidFill>
                  <a:schemeClr val="dk1"/>
                </a:solidFill>
              </a:defRPr>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graphicFrame>
        <p:nvGraphicFramePr>
          <p:cNvPr id="217" name="Google Shape;217;p34"/>
          <p:cNvGraphicFramePr/>
          <p:nvPr/>
        </p:nvGraphicFramePr>
        <p:xfrm>
          <a:off x="394644" y="2834215"/>
          <a:ext cx="4000000" cy="4000000"/>
        </p:xfrm>
        <a:graphic>
          <a:graphicData uri="http://schemas.openxmlformats.org/drawingml/2006/table">
            <a:tbl>
              <a:tblPr firstRow="1" bandRow="1">
                <a:noFill/>
              </a:tblPr>
              <a:tblGrid>
                <a:gridCol w="1895700">
                  <a:extLst>
                    <a:ext uri="{9D8B030D-6E8A-4147-A177-3AD203B41FA5}">
                      <a16:colId xmlns:a16="http://schemas.microsoft.com/office/drawing/2014/main" val="20000"/>
                    </a:ext>
                  </a:extLst>
                </a:gridCol>
                <a:gridCol w="1895700">
                  <a:extLst>
                    <a:ext uri="{9D8B030D-6E8A-4147-A177-3AD203B41FA5}">
                      <a16:colId xmlns:a16="http://schemas.microsoft.com/office/drawing/2014/main" val="20001"/>
                    </a:ext>
                  </a:extLst>
                </a:gridCol>
                <a:gridCol w="1895700">
                  <a:extLst>
                    <a:ext uri="{9D8B030D-6E8A-4147-A177-3AD203B41FA5}">
                      <a16:colId xmlns:a16="http://schemas.microsoft.com/office/drawing/2014/main" val="20002"/>
                    </a:ext>
                  </a:extLst>
                </a:gridCol>
                <a:gridCol w="1895700">
                  <a:extLst>
                    <a:ext uri="{9D8B030D-6E8A-4147-A177-3AD203B41FA5}">
                      <a16:colId xmlns:a16="http://schemas.microsoft.com/office/drawing/2014/main" val="20003"/>
                    </a:ext>
                  </a:extLst>
                </a:gridCol>
                <a:gridCol w="1895700">
                  <a:extLst>
                    <a:ext uri="{9D8B030D-6E8A-4147-A177-3AD203B41FA5}">
                      <a16:colId xmlns:a16="http://schemas.microsoft.com/office/drawing/2014/main" val="20004"/>
                    </a:ext>
                  </a:extLst>
                </a:gridCol>
                <a:gridCol w="1895700">
                  <a:extLst>
                    <a:ext uri="{9D8B030D-6E8A-4147-A177-3AD203B41FA5}">
                      <a16:colId xmlns:a16="http://schemas.microsoft.com/office/drawing/2014/main" val="20005"/>
                    </a:ext>
                  </a:extLst>
                </a:gridCol>
              </a:tblGrid>
              <a:tr h="364067">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 sz="900" b="0" i="0">
                          <a:latin typeface="Arial"/>
                          <a:ea typeface="Arial"/>
                          <a:cs typeface="Arial"/>
                          <a:sym typeface="Arial"/>
                        </a:rPr>
                        <a:t>Click to edit Master text styles</a:t>
                      </a:r>
                      <a:endParaRPr sz="2500"/>
                    </a:p>
                  </a:txBody>
                  <a:tcPr marL="121933" marR="121933" marT="60967" marB="60967"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96253">
                <a:tc>
                  <a:txBody>
                    <a:bodyPr/>
                    <a:lstStyle/>
                    <a:p>
                      <a:pPr marL="0" marR="0" lvl="0" indent="0" algn="l" rtl="0">
                        <a:spcBef>
                          <a:spcPts val="0"/>
                        </a:spcBef>
                        <a:spcAft>
                          <a:spcPts val="0"/>
                        </a:spcAft>
                        <a:buNone/>
                      </a:pPr>
                      <a:endParaRPr sz="1800"/>
                    </a:p>
                  </a:txBody>
                  <a:tcPr marL="121933" marR="121933" marT="60967" marB="60967">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endParaRPr sz="1800"/>
                    </a:p>
                  </a:txBody>
                  <a:tcPr marL="121933" marR="121933" marT="60967" marB="60967">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7"/>
                  </a:ext>
                </a:extLst>
              </a:tr>
            </a:tbl>
          </a:graphicData>
        </a:graphic>
      </p:graphicFrame>
      <p:pic>
        <p:nvPicPr>
          <p:cNvPr id="218" name="Google Shape;218;p34"/>
          <p:cNvPicPr preferRelativeResize="0"/>
          <p:nvPr/>
        </p:nvPicPr>
        <p:blipFill rotWithShape="1">
          <a:blip r:embed="rId3">
            <a:alphaModFix/>
          </a:blip>
          <a:srcRect/>
          <a:stretch/>
        </p:blipFill>
        <p:spPr>
          <a:xfrm>
            <a:off x="9955075" y="5763491"/>
            <a:ext cx="2236925" cy="1094509"/>
          </a:xfrm>
          <a:prstGeom prst="rect">
            <a:avLst/>
          </a:prstGeom>
          <a:noFill/>
          <a:ln>
            <a:noFill/>
          </a:ln>
        </p:spPr>
      </p:pic>
      <p:sp>
        <p:nvSpPr>
          <p:cNvPr id="219" name="Google Shape;219;p34"/>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3792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423099" y="365125"/>
            <a:ext cx="11345799"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2" name="Google Shape;222;p35"/>
          <p:cNvPicPr preferRelativeResize="0"/>
          <p:nvPr/>
        </p:nvPicPr>
        <p:blipFill rotWithShape="1">
          <a:blip r:embed="rId2">
            <a:alphaModFix/>
          </a:blip>
          <a:srcRect/>
          <a:stretch/>
        </p:blipFill>
        <p:spPr>
          <a:xfrm>
            <a:off x="9955075" y="5763491"/>
            <a:ext cx="2236925" cy="1094509"/>
          </a:xfrm>
          <a:prstGeom prst="rect">
            <a:avLst/>
          </a:prstGeom>
          <a:noFill/>
          <a:ln>
            <a:noFill/>
          </a:ln>
        </p:spPr>
      </p:pic>
      <p:sp>
        <p:nvSpPr>
          <p:cNvPr id="223" name="Google Shape;223;p35"/>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5111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24"/>
        <p:cNvGrpSpPr/>
        <p:nvPr/>
      </p:nvGrpSpPr>
      <p:grpSpPr>
        <a:xfrm>
          <a:off x="0" y="0"/>
          <a:ext cx="0" cy="0"/>
          <a:chOff x="0" y="0"/>
          <a:chExt cx="0" cy="0"/>
        </a:xfrm>
      </p:grpSpPr>
      <p:pic>
        <p:nvPicPr>
          <p:cNvPr id="225" name="Google Shape;225;p36"/>
          <p:cNvPicPr preferRelativeResize="0"/>
          <p:nvPr/>
        </p:nvPicPr>
        <p:blipFill rotWithShape="1">
          <a:blip r:embed="rId2">
            <a:alphaModFix/>
          </a:blip>
          <a:srcRect t="19900" r="5229"/>
          <a:stretch/>
        </p:blipFill>
        <p:spPr>
          <a:xfrm>
            <a:off x="-2" y="0"/>
            <a:ext cx="12192001" cy="6858000"/>
          </a:xfrm>
          <a:prstGeom prst="rect">
            <a:avLst/>
          </a:prstGeom>
          <a:noFill/>
          <a:ln>
            <a:noFill/>
          </a:ln>
        </p:spPr>
      </p:pic>
      <p:pic>
        <p:nvPicPr>
          <p:cNvPr id="226" name="Google Shape;226;p36"/>
          <p:cNvPicPr preferRelativeResize="0"/>
          <p:nvPr/>
        </p:nvPicPr>
        <p:blipFill rotWithShape="1">
          <a:blip r:embed="rId3">
            <a:alphaModFix/>
          </a:blip>
          <a:srcRect l="54706" b="50810"/>
          <a:stretch/>
        </p:blipFill>
        <p:spPr>
          <a:xfrm>
            <a:off x="6260149" y="4789043"/>
            <a:ext cx="5931852" cy="2068957"/>
          </a:xfrm>
          <a:prstGeom prst="rect">
            <a:avLst/>
          </a:prstGeom>
          <a:noFill/>
          <a:ln>
            <a:noFill/>
          </a:ln>
        </p:spPr>
      </p:pic>
      <p:pic>
        <p:nvPicPr>
          <p:cNvPr id="227" name="Google Shape;227;p36"/>
          <p:cNvPicPr preferRelativeResize="0"/>
          <p:nvPr/>
        </p:nvPicPr>
        <p:blipFill rotWithShape="1">
          <a:blip r:embed="rId4">
            <a:alphaModFix/>
          </a:blip>
          <a:srcRect l="37497" t="66808"/>
          <a:stretch/>
        </p:blipFill>
        <p:spPr>
          <a:xfrm>
            <a:off x="-2" y="0"/>
            <a:ext cx="12192001" cy="3429000"/>
          </a:xfrm>
          <a:prstGeom prst="rect">
            <a:avLst/>
          </a:prstGeom>
          <a:noFill/>
          <a:ln>
            <a:noFill/>
          </a:ln>
        </p:spPr>
      </p:pic>
      <p:sp>
        <p:nvSpPr>
          <p:cNvPr id="228" name="Google Shape;228;p36"/>
          <p:cNvSpPr txBox="1">
            <a:spLocks noGrp="1"/>
          </p:cNvSpPr>
          <p:nvPr>
            <p:ph type="ctrTitle"/>
          </p:nvPr>
        </p:nvSpPr>
        <p:spPr>
          <a:xfrm>
            <a:off x="536448" y="561531"/>
            <a:ext cx="7616952" cy="82029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32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36"/>
          <p:cNvSpPr txBox="1">
            <a:spLocks noGrp="1"/>
          </p:cNvSpPr>
          <p:nvPr>
            <p:ph type="subTitle" idx="1"/>
          </p:nvPr>
        </p:nvSpPr>
        <p:spPr>
          <a:xfrm>
            <a:off x="536448" y="1521559"/>
            <a:ext cx="4914093"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230" name="Google Shape;230;p36"/>
          <p:cNvPicPr preferRelativeResize="0"/>
          <p:nvPr/>
        </p:nvPicPr>
        <p:blipFill rotWithShape="1">
          <a:blip r:embed="rId5">
            <a:alphaModFix/>
          </a:blip>
          <a:srcRect/>
          <a:stretch/>
        </p:blipFill>
        <p:spPr>
          <a:xfrm>
            <a:off x="8875616" y="5235322"/>
            <a:ext cx="3316384" cy="1622679"/>
          </a:xfrm>
          <a:prstGeom prst="rect">
            <a:avLst/>
          </a:prstGeom>
          <a:noFill/>
          <a:ln>
            <a:noFill/>
          </a:ln>
        </p:spPr>
      </p:pic>
      <p:sp>
        <p:nvSpPr>
          <p:cNvPr id="231" name="Google Shape;231;p36"/>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9813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chemeClr val="accent1"/>
        </a:solidFill>
        <a:effectLst/>
      </p:bgPr>
    </p:bg>
    <p:spTree>
      <p:nvGrpSpPr>
        <p:cNvPr id="1" name="Shape 232"/>
        <p:cNvGrpSpPr/>
        <p:nvPr/>
      </p:nvGrpSpPr>
      <p:grpSpPr>
        <a:xfrm>
          <a:off x="0" y="0"/>
          <a:ext cx="0" cy="0"/>
          <a:chOff x="0" y="0"/>
          <a:chExt cx="0" cy="0"/>
        </a:xfrm>
      </p:grpSpPr>
      <p:sp>
        <p:nvSpPr>
          <p:cNvPr id="233" name="Google Shape;233;p37"/>
          <p:cNvSpPr txBox="1">
            <a:spLocks noGrp="1"/>
          </p:cNvSpPr>
          <p:nvPr>
            <p:ph type="ctrTitle"/>
          </p:nvPr>
        </p:nvSpPr>
        <p:spPr>
          <a:xfrm>
            <a:off x="536447" y="1641091"/>
            <a:ext cx="11028023" cy="82029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4267"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37"/>
          <p:cNvSpPr txBox="1">
            <a:spLocks noGrp="1"/>
          </p:cNvSpPr>
          <p:nvPr>
            <p:ph type="subTitle" idx="1"/>
          </p:nvPr>
        </p:nvSpPr>
        <p:spPr>
          <a:xfrm>
            <a:off x="536448" y="2601119"/>
            <a:ext cx="7114753"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235" name="Google Shape;235;p37"/>
          <p:cNvPicPr preferRelativeResize="0"/>
          <p:nvPr/>
        </p:nvPicPr>
        <p:blipFill rotWithShape="1">
          <a:blip r:embed="rId2">
            <a:alphaModFix/>
          </a:blip>
          <a:srcRect/>
          <a:stretch/>
        </p:blipFill>
        <p:spPr>
          <a:xfrm>
            <a:off x="8875616" y="5235322"/>
            <a:ext cx="3316384" cy="1622679"/>
          </a:xfrm>
          <a:prstGeom prst="rect">
            <a:avLst/>
          </a:prstGeom>
          <a:noFill/>
          <a:ln>
            <a:noFill/>
          </a:ln>
        </p:spPr>
      </p:pic>
      <p:sp>
        <p:nvSpPr>
          <p:cNvPr id="236" name="Google Shape;236;p37"/>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0580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wo Content">
  <p:cSld name="3_Two Content">
    <p:bg>
      <p:bgPr>
        <a:solidFill>
          <a:schemeClr val="dk1"/>
        </a:solidFill>
        <a:effectLst/>
      </p:bgPr>
    </p:bg>
    <p:spTree>
      <p:nvGrpSpPr>
        <p:cNvPr id="1" name="Shape 237"/>
        <p:cNvGrpSpPr/>
        <p:nvPr/>
      </p:nvGrpSpPr>
      <p:grpSpPr>
        <a:xfrm>
          <a:off x="0" y="0"/>
          <a:ext cx="0" cy="0"/>
          <a:chOff x="0" y="0"/>
          <a:chExt cx="0" cy="0"/>
        </a:xfrm>
      </p:grpSpPr>
      <p:sp>
        <p:nvSpPr>
          <p:cNvPr id="238" name="Google Shape;238;p38"/>
          <p:cNvSpPr txBox="1">
            <a:spLocks noGrp="1"/>
          </p:cNvSpPr>
          <p:nvPr>
            <p:ph type="ctrTitle"/>
          </p:nvPr>
        </p:nvSpPr>
        <p:spPr>
          <a:xfrm>
            <a:off x="536447" y="1641091"/>
            <a:ext cx="11028023" cy="82029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sz="4267"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38"/>
          <p:cNvSpPr txBox="1">
            <a:spLocks noGrp="1"/>
          </p:cNvSpPr>
          <p:nvPr>
            <p:ph type="subTitle" idx="1"/>
          </p:nvPr>
        </p:nvSpPr>
        <p:spPr>
          <a:xfrm>
            <a:off x="536448" y="2601119"/>
            <a:ext cx="7114753" cy="1655763"/>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1800"/>
              <a:buNone/>
              <a:defRPr sz="2400">
                <a:solidFill>
                  <a:schemeClr val="lt1"/>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240" name="Google Shape;240;p38"/>
          <p:cNvPicPr preferRelativeResize="0"/>
          <p:nvPr/>
        </p:nvPicPr>
        <p:blipFill rotWithShape="1">
          <a:blip r:embed="rId2">
            <a:alphaModFix/>
          </a:blip>
          <a:srcRect/>
          <a:stretch/>
        </p:blipFill>
        <p:spPr>
          <a:xfrm>
            <a:off x="8875616" y="5235322"/>
            <a:ext cx="3316384" cy="1622679"/>
          </a:xfrm>
          <a:prstGeom prst="rect">
            <a:avLst/>
          </a:prstGeom>
          <a:noFill/>
          <a:ln>
            <a:noFill/>
          </a:ln>
        </p:spPr>
      </p:pic>
      <p:sp>
        <p:nvSpPr>
          <p:cNvPr id="241" name="Google Shape;241;p38"/>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3777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2"/>
        <p:cNvGrpSpPr/>
        <p:nvPr/>
      </p:nvGrpSpPr>
      <p:grpSpPr>
        <a:xfrm>
          <a:off x="0" y="0"/>
          <a:ext cx="0" cy="0"/>
          <a:chOff x="0" y="0"/>
          <a:chExt cx="0" cy="0"/>
        </a:xfrm>
      </p:grpSpPr>
      <p:sp>
        <p:nvSpPr>
          <p:cNvPr id="243" name="Google Shape;243;p39" descr="Shape&#10;&#10;Description automatically generated"/>
          <p:cNvSpPr/>
          <p:nvPr/>
        </p:nvSpPr>
        <p:spPr>
          <a:xfrm>
            <a:off x="0" y="0"/>
            <a:ext cx="12192000" cy="6858000"/>
          </a:xfrm>
          <a:prstGeom prst="rect">
            <a:avLst/>
          </a:prstGeom>
          <a:solidFill>
            <a:srgbClr val="FFFFFF"/>
          </a:solidFill>
          <a:ln>
            <a:noFill/>
          </a:ln>
        </p:spPr>
      </p:sp>
      <p:pic>
        <p:nvPicPr>
          <p:cNvPr id="244" name="Google Shape;244;p39"/>
          <p:cNvPicPr preferRelativeResize="0"/>
          <p:nvPr/>
        </p:nvPicPr>
        <p:blipFill rotWithShape="1">
          <a:blip r:embed="rId2">
            <a:alphaModFix/>
          </a:blip>
          <a:srcRect/>
          <a:stretch/>
        </p:blipFill>
        <p:spPr>
          <a:xfrm>
            <a:off x="7643468" y="3366930"/>
            <a:ext cx="3987801" cy="1951197"/>
          </a:xfrm>
          <a:prstGeom prst="rect">
            <a:avLst/>
          </a:prstGeom>
          <a:noFill/>
          <a:ln>
            <a:noFill/>
          </a:ln>
        </p:spPr>
      </p:pic>
      <p:sp>
        <p:nvSpPr>
          <p:cNvPr id="245" name="Google Shape;245;p39"/>
          <p:cNvSpPr txBox="1">
            <a:spLocks noGrp="1"/>
          </p:cNvSpPr>
          <p:nvPr>
            <p:ph type="title"/>
          </p:nvPr>
        </p:nvSpPr>
        <p:spPr>
          <a:xfrm>
            <a:off x="3092408" y="1715877"/>
            <a:ext cx="7957888" cy="1325563"/>
          </a:xfrm>
          <a:prstGeom prst="rect">
            <a:avLst/>
          </a:prstGeom>
          <a:noFill/>
          <a:ln>
            <a:noFill/>
          </a:ln>
        </p:spPr>
        <p:txBody>
          <a:bodyPr spcFirstLastPara="1" wrap="square" lIns="0" tIns="0" rIns="0" bIns="0" anchor="ctr" anchorCtr="0">
            <a:normAutofit/>
          </a:bodyPr>
          <a:lstStyle>
            <a:lvl1pPr lvl="0" algn="r">
              <a:lnSpc>
                <a:spcPct val="90000"/>
              </a:lnSpc>
              <a:spcBef>
                <a:spcPts val="0"/>
              </a:spcBef>
              <a:spcAft>
                <a:spcPts val="0"/>
              </a:spcAft>
              <a:buClr>
                <a:schemeClr val="lt1"/>
              </a:buClr>
              <a:buSzPts val="4800"/>
              <a:buFont typeface="Arial"/>
              <a:buNone/>
              <a:defRPr sz="6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39"/>
          <p:cNvSpPr txBox="1">
            <a:spLocks noGrp="1"/>
          </p:cNvSpPr>
          <p:nvPr>
            <p:ph type="sldNum" idx="12"/>
          </p:nvPr>
        </p:nvSpPr>
        <p:spPr>
          <a:xfrm>
            <a:off x="5730240" y="6242304"/>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7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8DE7-26EE-FB41-7FEA-A1B2C36EE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77DB6-D336-DCAE-F1B8-98BDDF61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1843F1-E164-B336-6B55-5360B109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FBAE26-55B9-A136-38CB-E214B8DC8E37}"/>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6" name="Footer Placeholder 5">
            <a:extLst>
              <a:ext uri="{FF2B5EF4-FFF2-40B4-BE49-F238E27FC236}">
                <a16:creationId xmlns:a16="http://schemas.microsoft.com/office/drawing/2014/main" id="{F72A3BD3-1021-F37F-AEBF-3C4F21379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BC6B6-49FF-EEE2-3B53-5693871BC6F5}"/>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310428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868F-B0A7-7AE4-0D81-B917C9994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B7634-FE6F-FC62-B61F-CFCA4074E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8DBFF7-13A5-2B7A-66F2-2DB7FB31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135626-7291-AEE4-E7B8-6C43E78C5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4E9C3A-EEE3-9D19-2224-CC8A0D9CAB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18F5E-AD47-1B92-4B0A-B7C6C42DB5D6}"/>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8" name="Footer Placeholder 7">
            <a:extLst>
              <a:ext uri="{FF2B5EF4-FFF2-40B4-BE49-F238E27FC236}">
                <a16:creationId xmlns:a16="http://schemas.microsoft.com/office/drawing/2014/main" id="{CB9BF1E1-E6B7-1710-779E-784940F11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88F032-8B97-3EEB-238D-9122388E0222}"/>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85328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468D-F566-A95F-B1F0-57CF92BF6B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5C8D9F-7292-17A8-DC44-F459F806BD1A}"/>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4" name="Footer Placeholder 3">
            <a:extLst>
              <a:ext uri="{FF2B5EF4-FFF2-40B4-BE49-F238E27FC236}">
                <a16:creationId xmlns:a16="http://schemas.microsoft.com/office/drawing/2014/main" id="{8DAC0636-7A44-F9BA-9350-F2CD358EAB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6EE11-CF9C-419B-4BF0-9FB52EB7BF4B}"/>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35763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0C22DC-8EAE-C7FB-B7AC-D94F44B37E82}"/>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3" name="Footer Placeholder 2">
            <a:extLst>
              <a:ext uri="{FF2B5EF4-FFF2-40B4-BE49-F238E27FC236}">
                <a16:creationId xmlns:a16="http://schemas.microsoft.com/office/drawing/2014/main" id="{24AE21B6-B868-A17E-B2CF-F4B39858A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7546B0-3022-F967-916F-7C6C179C6908}"/>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34678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4F9E-1178-0432-7751-37231DF05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DAEA0-5C97-5C66-0330-7E1F8A4A4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9CA8D-60BC-3F14-86CD-8B0172830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775FC-BF3D-5C08-E3BB-B3FD52DF70EA}"/>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6" name="Footer Placeholder 5">
            <a:extLst>
              <a:ext uri="{FF2B5EF4-FFF2-40B4-BE49-F238E27FC236}">
                <a16:creationId xmlns:a16="http://schemas.microsoft.com/office/drawing/2014/main" id="{55719119-A241-67EE-8869-FD39010F8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85F24-ABE6-4B76-FA35-B5E603282DCA}"/>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414874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2A47-4273-C1D8-A2D6-C280E94D6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11FD5C-3AB7-C18F-91DB-1CDC36785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07C77-12C9-6DB0-943F-230C7B928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B64ED-4820-A9BC-D394-669CF2B0DCF6}"/>
              </a:ext>
            </a:extLst>
          </p:cNvPr>
          <p:cNvSpPr>
            <a:spLocks noGrp="1"/>
          </p:cNvSpPr>
          <p:nvPr>
            <p:ph type="dt" sz="half" idx="10"/>
          </p:nvPr>
        </p:nvSpPr>
        <p:spPr/>
        <p:txBody>
          <a:bodyPr/>
          <a:lstStyle/>
          <a:p>
            <a:fld id="{E6BDB31E-1DDA-2040-A607-CA3F9869BAD4}" type="datetimeFigureOut">
              <a:rPr lang="en-US" smtClean="0"/>
              <a:t>2/19/23</a:t>
            </a:fld>
            <a:endParaRPr lang="en-US"/>
          </a:p>
        </p:txBody>
      </p:sp>
      <p:sp>
        <p:nvSpPr>
          <p:cNvPr id="6" name="Footer Placeholder 5">
            <a:extLst>
              <a:ext uri="{FF2B5EF4-FFF2-40B4-BE49-F238E27FC236}">
                <a16:creationId xmlns:a16="http://schemas.microsoft.com/office/drawing/2014/main" id="{5E3BD1EB-EE32-2FB0-D094-6417455DC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85945-2531-AE62-C3BB-988D8D796684}"/>
              </a:ext>
            </a:extLst>
          </p:cNvPr>
          <p:cNvSpPr>
            <a:spLocks noGrp="1"/>
          </p:cNvSpPr>
          <p:nvPr>
            <p:ph type="sldNum" sz="quarter" idx="12"/>
          </p:nvPr>
        </p:nvSpPr>
        <p:spPr/>
        <p:txBody>
          <a:bodyPr/>
          <a:lstStyle/>
          <a:p>
            <a:fld id="{BB7C670D-ACB4-4744-98AF-FC6FA2AFBB2F}" type="slidenum">
              <a:rPr lang="en-US" smtClean="0"/>
              <a:t>‹#›</a:t>
            </a:fld>
            <a:endParaRPr lang="en-US"/>
          </a:p>
        </p:txBody>
      </p:sp>
    </p:spTree>
    <p:extLst>
      <p:ext uri="{BB962C8B-B14F-4D97-AF65-F5344CB8AC3E}">
        <p14:creationId xmlns:p14="http://schemas.microsoft.com/office/powerpoint/2010/main" val="2518519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27FDD-40A3-F24B-DBBC-86B888F1B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C677F9-C6F4-FAE6-1EFA-419FC90AB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8605D-8B02-7877-2E36-2371E3CEB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DB31E-1DDA-2040-A607-CA3F9869BAD4}" type="datetimeFigureOut">
              <a:rPr lang="en-US" smtClean="0"/>
              <a:t>2/19/23</a:t>
            </a:fld>
            <a:endParaRPr lang="en-US"/>
          </a:p>
        </p:txBody>
      </p:sp>
      <p:sp>
        <p:nvSpPr>
          <p:cNvPr id="5" name="Footer Placeholder 4">
            <a:extLst>
              <a:ext uri="{FF2B5EF4-FFF2-40B4-BE49-F238E27FC236}">
                <a16:creationId xmlns:a16="http://schemas.microsoft.com/office/drawing/2014/main" id="{44463328-8AA4-CE07-DEE4-A01BB5A3F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664D7D-C0D8-F159-04F9-224B55D63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C670D-ACB4-4744-98AF-FC6FA2AFBB2F}" type="slidenum">
              <a:rPr lang="en-US" smtClean="0"/>
              <a:t>‹#›</a:t>
            </a:fld>
            <a:endParaRPr lang="en-US"/>
          </a:p>
        </p:txBody>
      </p:sp>
    </p:spTree>
    <p:extLst>
      <p:ext uri="{BB962C8B-B14F-4D97-AF65-F5344CB8AC3E}">
        <p14:creationId xmlns:p14="http://schemas.microsoft.com/office/powerpoint/2010/main" val="2491237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5730240" y="6242304"/>
            <a:ext cx="731600" cy="524800"/>
          </a:xfrm>
          <a:prstGeom prst="rect">
            <a:avLst/>
          </a:prstGeom>
          <a:noFill/>
          <a:ln>
            <a:noFill/>
          </a:ln>
        </p:spPr>
        <p:txBody>
          <a:bodyPr spcFirstLastPara="1" wrap="square" lIns="91425" tIns="91425" rIns="91425" bIns="91425" anchor="t" anchorCtr="0">
            <a:noAutofit/>
          </a:bodyPr>
          <a:lstStyle>
            <a:lvl1pPr lvl="0" algn="ctr" rtl="0">
              <a:buNone/>
              <a:defRPr sz="1733">
                <a:solidFill>
                  <a:schemeClr val="dk1"/>
                </a:solidFill>
              </a:defRPr>
            </a:lvl1pPr>
            <a:lvl2pPr lvl="1" algn="ctr" rtl="0">
              <a:buNone/>
              <a:defRPr sz="1733">
                <a:solidFill>
                  <a:schemeClr val="dk1"/>
                </a:solidFill>
              </a:defRPr>
            </a:lvl2pPr>
            <a:lvl3pPr lvl="2" algn="ctr" rtl="0">
              <a:buNone/>
              <a:defRPr sz="1733">
                <a:solidFill>
                  <a:schemeClr val="dk1"/>
                </a:solidFill>
              </a:defRPr>
            </a:lvl3pPr>
            <a:lvl4pPr lvl="3" algn="ctr" rtl="0">
              <a:buNone/>
              <a:defRPr sz="1733">
                <a:solidFill>
                  <a:schemeClr val="dk1"/>
                </a:solidFill>
              </a:defRPr>
            </a:lvl4pPr>
            <a:lvl5pPr lvl="4" algn="ctr" rtl="0">
              <a:buNone/>
              <a:defRPr sz="1733">
                <a:solidFill>
                  <a:schemeClr val="dk1"/>
                </a:solidFill>
              </a:defRPr>
            </a:lvl5pPr>
            <a:lvl6pPr lvl="5" algn="ctr" rtl="0">
              <a:buNone/>
              <a:defRPr sz="1733">
                <a:solidFill>
                  <a:schemeClr val="dk1"/>
                </a:solidFill>
              </a:defRPr>
            </a:lvl6pPr>
            <a:lvl7pPr lvl="6" algn="ctr" rtl="0">
              <a:buNone/>
              <a:defRPr sz="1733">
                <a:solidFill>
                  <a:schemeClr val="dk1"/>
                </a:solidFill>
              </a:defRPr>
            </a:lvl7pPr>
            <a:lvl8pPr lvl="7" algn="ctr" rtl="0">
              <a:buNone/>
              <a:defRPr sz="1733">
                <a:solidFill>
                  <a:schemeClr val="dk1"/>
                </a:solidFill>
              </a:defRPr>
            </a:lvl8pPr>
            <a:lvl9pPr lvl="8" algn="ctr" rtl="0">
              <a:buNone/>
              <a:defRPr sz="1733">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8110996"/>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50.png"/><Relationship Id="rId7" Type="http://schemas.openxmlformats.org/officeDocument/2006/relationships/image" Target="../media/image390.png"/><Relationship Id="rId12"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60.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3" Type="http://schemas.openxmlformats.org/officeDocument/2006/relationships/image" Target="../media/image350.png"/><Relationship Id="rId7" Type="http://schemas.openxmlformats.org/officeDocument/2006/relationships/image" Target="../media/image390.png"/><Relationship Id="rId12"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60.png"/><Relationship Id="rId9" Type="http://schemas.openxmlformats.org/officeDocument/2006/relationships/image" Target="../media/image44.svg"/><Relationship Id="rId14"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4.png"/><Relationship Id="rId17" Type="http://schemas.openxmlformats.org/officeDocument/2006/relationships/image" Target="../media/image49.png"/><Relationship Id="rId2" Type="http://schemas.openxmlformats.org/officeDocument/2006/relationships/notesSlide" Target="../notesSlides/notesSlide12.xml"/><Relationship Id="rId16" Type="http://schemas.openxmlformats.org/officeDocument/2006/relationships/image" Target="../media/image460.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6.jpe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0.svg"/><Relationship Id="rId11" Type="http://schemas.openxmlformats.org/officeDocument/2006/relationships/image" Target="../media/image73.png"/><Relationship Id="rId5" Type="http://schemas.openxmlformats.org/officeDocument/2006/relationships/image" Target="../media/image69.png"/><Relationship Id="rId15" Type="http://schemas.openxmlformats.org/officeDocument/2006/relationships/image" Target="../media/image77.png"/><Relationship Id="rId10" Type="http://schemas.openxmlformats.org/officeDocument/2006/relationships/image" Target="../media/image49.png"/><Relationship Id="rId4" Type="http://schemas.openxmlformats.org/officeDocument/2006/relationships/image" Target="../media/image68.svg"/><Relationship Id="rId9" Type="http://schemas.openxmlformats.org/officeDocument/2006/relationships/image" Target="../media/image65.svg"/><Relationship Id="rId14" Type="http://schemas.openxmlformats.org/officeDocument/2006/relationships/image" Target="../media/image7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89.png"/><Relationship Id="rId5" Type="http://schemas.openxmlformats.org/officeDocument/2006/relationships/image" Target="../media/image29.png"/><Relationship Id="rId10"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87.png"/><Relationship Id="rId14"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70.png"/></Relationships>
</file>

<file path=ppt/slides/_rels/slide21.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79.png"/><Relationship Id="rId7" Type="http://schemas.openxmlformats.org/officeDocument/2006/relationships/image" Target="../media/image73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40.png"/><Relationship Id="rId5" Type="http://schemas.openxmlformats.org/officeDocument/2006/relationships/image" Target="../media/image520.png"/><Relationship Id="rId4" Type="http://schemas.openxmlformats.org/officeDocument/2006/relationships/image" Target="../media/image80.png"/><Relationship Id="rId9" Type="http://schemas.openxmlformats.org/officeDocument/2006/relationships/image" Target="../media/image570.png"/></Relationships>
</file>

<file path=ppt/slides/_rels/slide22.xml.rels><?xml version="1.0" encoding="UTF-8" standalone="yes"?>
<Relationships xmlns="http://schemas.openxmlformats.org/package/2006/relationships"><Relationship Id="rId8" Type="http://schemas.openxmlformats.org/officeDocument/2006/relationships/hyperlink" Target="https://root.cern.ch/download/doc/tmva/TMVAUsersGuide.pdf" TargetMode="External"/><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90.png"/><Relationship Id="rId5" Type="http://schemas.openxmlformats.org/officeDocument/2006/relationships/image" Target="../media/image620.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7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1020.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5" Type="http://schemas.openxmlformats.org/officeDocument/2006/relationships/image" Target="../media/image1060.png"/><Relationship Id="rId4" Type="http://schemas.openxmlformats.org/officeDocument/2006/relationships/image" Target="../media/image1050.png"/></Relationships>
</file>

<file path=ppt/slides/_rels/slide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hyperlink" Target="https://doi.org/10.48550/arXiv.0907.4076"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3.png"/><Relationship Id="rId11"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hyperlink" Target="https://doi.org/10.48550/arXiv.1009.245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0.png"/><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40.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4.png"/><Relationship Id="rId4" Type="http://schemas.openxmlformats.org/officeDocument/2006/relationships/image" Target="../media/image126.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4.png"/><Relationship Id="rId7"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30.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0.png"/><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0.png"/><Relationship Id="rId9" Type="http://schemas.openxmlformats.org/officeDocument/2006/relationships/image" Target="../media/image250.png"/><Relationship Id="rId14"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7.png"/><Relationship Id="rId18" Type="http://schemas.openxmlformats.org/officeDocument/2006/relationships/image" Target="../media/image37.png"/><Relationship Id="rId7" Type="http://schemas.openxmlformats.org/officeDocument/2006/relationships/image" Target="../media/image230.png"/><Relationship Id="rId12" Type="http://schemas.openxmlformats.org/officeDocument/2006/relationships/image" Target="../media/image30.sv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20.png"/><Relationship Id="rId11"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image" Target="../media/image38.png"/><Relationship Id="rId4" Type="http://schemas.openxmlformats.org/officeDocument/2006/relationships/image" Target="../media/image200.png"/><Relationship Id="rId9" Type="http://schemas.openxmlformats.org/officeDocument/2006/relationships/image" Target="../media/image250.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ctrTitle"/>
          </p:nvPr>
        </p:nvSpPr>
        <p:spPr>
          <a:xfrm>
            <a:off x="1222247" y="1342133"/>
            <a:ext cx="9979153" cy="2387600"/>
          </a:xfrm>
          <a:prstGeom prst="rect">
            <a:avLst/>
          </a:prstGeom>
          <a:noFill/>
          <a:ln>
            <a:noFill/>
          </a:ln>
        </p:spPr>
        <p:txBody>
          <a:bodyPr spcFirstLastPara="1" wrap="square" lIns="0" tIns="0" rIns="0" bIns="0" anchor="b" anchorCtr="0">
            <a:normAutofit/>
          </a:bodyPr>
          <a:lstStyle/>
          <a:p>
            <a:r>
              <a:rPr lang="en-CA" i="0" u="none" strike="noStrike" dirty="0">
                <a:solidFill>
                  <a:srgbClr val="000000"/>
                </a:solidFill>
                <a:effectLst/>
                <a:latin typeface="-webkit-standard"/>
              </a:rPr>
              <a:t>Study of W Boson Production in Association with Two Jets using Boosted Decision Trees on Data Collected by the ATLAS Detector.</a:t>
            </a:r>
            <a:endParaRPr dirty="0"/>
          </a:p>
        </p:txBody>
      </p:sp>
      <p:sp>
        <p:nvSpPr>
          <p:cNvPr id="252" name="Google Shape;252;p40"/>
          <p:cNvSpPr txBox="1">
            <a:spLocks noGrp="1"/>
          </p:cNvSpPr>
          <p:nvPr>
            <p:ph type="subTitle" idx="1"/>
          </p:nvPr>
        </p:nvSpPr>
        <p:spPr>
          <a:xfrm>
            <a:off x="1222247" y="4107469"/>
            <a:ext cx="7616800" cy="1655600"/>
          </a:xfrm>
          <a:prstGeom prst="rect">
            <a:avLst/>
          </a:prstGeom>
          <a:noFill/>
          <a:ln>
            <a:noFill/>
          </a:ln>
        </p:spPr>
        <p:txBody>
          <a:bodyPr spcFirstLastPara="1" wrap="square" lIns="0" tIns="0" rIns="0" bIns="0" anchor="t" anchorCtr="0">
            <a:normAutofit/>
          </a:bodyPr>
          <a:lstStyle/>
          <a:p>
            <a:pPr marL="0" indent="0">
              <a:spcBef>
                <a:spcPts val="0"/>
              </a:spcBef>
            </a:pPr>
            <a:r>
              <a:rPr lang="en" dirty="0"/>
              <a:t>Matthew Smith</a:t>
            </a:r>
            <a:endParaRPr dirty="0"/>
          </a:p>
          <a:p>
            <a:pPr marL="0" indent="0">
              <a:spcBef>
                <a:spcPts val="0"/>
              </a:spcBef>
            </a:pPr>
            <a:endParaRPr dirty="0"/>
          </a:p>
          <a:p>
            <a:pPr marL="0" indent="0">
              <a:spcBef>
                <a:spcPts val="0"/>
              </a:spcBef>
            </a:pPr>
            <a:r>
              <a:rPr lang="en" sz="2000" dirty="0"/>
              <a:t>Supervisor:</a:t>
            </a:r>
            <a:endParaRPr sz="2000" dirty="0"/>
          </a:p>
          <a:p>
            <a:pPr marL="0" indent="609585">
              <a:spcBef>
                <a:spcPts val="0"/>
              </a:spcBef>
            </a:pPr>
            <a:r>
              <a:rPr lang="en" sz="1600" dirty="0"/>
              <a:t>Alain Bellerive </a:t>
            </a:r>
            <a:endParaRPr sz="1600" dirty="0"/>
          </a:p>
        </p:txBody>
      </p:sp>
      <p:pic>
        <p:nvPicPr>
          <p:cNvPr id="253" name="Google Shape;253;p40"/>
          <p:cNvPicPr preferRelativeResize="0"/>
          <p:nvPr/>
        </p:nvPicPr>
        <p:blipFill>
          <a:blip r:embed="rId3">
            <a:alphaModFix/>
          </a:blip>
          <a:stretch>
            <a:fillRect/>
          </a:stretch>
        </p:blipFill>
        <p:spPr>
          <a:xfrm>
            <a:off x="9291698" y="228600"/>
            <a:ext cx="2684401" cy="1113533"/>
          </a:xfrm>
          <a:prstGeom prst="rect">
            <a:avLst/>
          </a:prstGeom>
          <a:noFill/>
          <a:ln>
            <a:noFill/>
          </a:ln>
        </p:spPr>
      </p:pic>
      <p:sp>
        <p:nvSpPr>
          <p:cNvPr id="2" name="Rectangle 1">
            <a:extLst>
              <a:ext uri="{FF2B5EF4-FFF2-40B4-BE49-F238E27FC236}">
                <a16:creationId xmlns:a16="http://schemas.microsoft.com/office/drawing/2014/main" id="{88839126-594F-ACB3-E5DB-03A5CF02D402}"/>
              </a:ext>
            </a:extLst>
          </p:cNvPr>
          <p:cNvSpPr/>
          <p:nvPr/>
        </p:nvSpPr>
        <p:spPr>
          <a:xfrm>
            <a:off x="8723586" y="209134"/>
            <a:ext cx="3370235" cy="125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322"/>
    </mc:Choice>
    <mc:Fallback xmlns="">
      <p:transition spd="slow" advTm="43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Google Shape;436;p49">
            <a:extLst>
              <a:ext uri="{FF2B5EF4-FFF2-40B4-BE49-F238E27FC236}">
                <a16:creationId xmlns:a16="http://schemas.microsoft.com/office/drawing/2014/main" id="{0FE1EC78-951C-FE49-9490-DE35BBBF9416}"/>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325" name="Title 2">
            <a:extLst>
              <a:ext uri="{FF2B5EF4-FFF2-40B4-BE49-F238E27FC236}">
                <a16:creationId xmlns:a16="http://schemas.microsoft.com/office/drawing/2014/main" id="{6FB135BC-B2D1-C504-FDA4-B73011344CD1}"/>
              </a:ext>
            </a:extLst>
          </p:cNvPr>
          <p:cNvSpPr txBox="1">
            <a:spLocks/>
          </p:cNvSpPr>
          <p:nvPr/>
        </p:nvSpPr>
        <p:spPr>
          <a:xfrm>
            <a:off x="1769167" y="349217"/>
            <a:ext cx="8648700" cy="957754"/>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75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3400" b="1" dirty="0">
                <a:latin typeface="Arial" panose="020B0604020202020204" pitchFamily="34" charset="0"/>
                <a:cs typeface="Arial" panose="020B0604020202020204" pitchFamily="34" charset="0"/>
              </a:rPr>
              <a:t>A Machine Learning Classification Tool:</a:t>
            </a:r>
          </a:p>
          <a:p>
            <a:r>
              <a:rPr lang="en-US" sz="3400" b="1" dirty="0">
                <a:latin typeface="Arial" panose="020B0604020202020204" pitchFamily="34" charset="0"/>
                <a:cs typeface="Arial" panose="020B0604020202020204" pitchFamily="34" charset="0"/>
              </a:rPr>
              <a:t>Boosted Decision Trees (BDT)</a:t>
            </a:r>
          </a:p>
        </p:txBody>
      </p:sp>
      <p:grpSp>
        <p:nvGrpSpPr>
          <p:cNvPr id="329" name="Group 328">
            <a:extLst>
              <a:ext uri="{FF2B5EF4-FFF2-40B4-BE49-F238E27FC236}">
                <a16:creationId xmlns:a16="http://schemas.microsoft.com/office/drawing/2014/main" id="{3D977079-05C5-A69B-4BBB-87A31BE59139}"/>
              </a:ext>
            </a:extLst>
          </p:cNvPr>
          <p:cNvGrpSpPr/>
          <p:nvPr/>
        </p:nvGrpSpPr>
        <p:grpSpPr>
          <a:xfrm>
            <a:off x="270585" y="1593054"/>
            <a:ext cx="3749191" cy="3883480"/>
            <a:chOff x="-15790" y="2112508"/>
            <a:chExt cx="2995171" cy="2930759"/>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0DFC7F3-F2D5-9141-8B2F-4980D2FF485E}"/>
                    </a:ext>
                  </a:extLst>
                </p:cNvPr>
                <p:cNvSpPr txBox="1"/>
                <p:nvPr/>
              </p:nvSpPr>
              <p:spPr>
                <a:xfrm>
                  <a:off x="971949" y="2495258"/>
                  <a:ext cx="1133242" cy="245336"/>
                </a:xfrm>
                <a:prstGeom prst="rect">
                  <a:avLst/>
                </a:prstGeom>
                <a:solidFill>
                  <a:schemeClr val="bg1">
                    <a:lumMod val="95000"/>
                  </a:schemeClr>
                </a:solidFill>
                <a:ln w="28575">
                  <a:solidFill>
                    <a:schemeClr val="tx1"/>
                  </a:solidFill>
                </a:ln>
              </p:spPr>
              <p:txBody>
                <a:bodyPr wrap="none" rtlCol="0" anchor="ctr">
                  <a:spAutoFit/>
                </a:bodyPr>
                <a:lstStyle/>
                <a:p>
                  <a:pPr algn="ctr"/>
                  <a14:m>
                    <m:oMath xmlns:m="http://schemas.openxmlformats.org/officeDocument/2006/math">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𝑀</m:t>
                          </m:r>
                        </m:e>
                        <m:sub>
                          <m:r>
                            <a:rPr lang="en-CA" sz="1400" b="0" i="1" smtClean="0">
                              <a:latin typeface="Cambria Math" panose="02040503050406030204" pitchFamily="18" charset="0"/>
                            </a:rPr>
                            <m:t>𝑗𝑗</m:t>
                          </m:r>
                        </m:sub>
                      </m:sSub>
                      <m:r>
                        <a:rPr lang="en-CA" sz="1400" b="0" i="1" smtClean="0">
                          <a:latin typeface="Cambria Math" panose="02040503050406030204" pitchFamily="18" charset="0"/>
                        </a:rPr>
                        <m:t>&lt;700 </m:t>
                      </m:r>
                      <m:r>
                        <a:rPr lang="en-CA" sz="1400" b="0" i="1" smtClean="0">
                          <a:latin typeface="Cambria Math" panose="02040503050406030204" pitchFamily="18" charset="0"/>
                        </a:rPr>
                        <m:t>𝐺𝑒𝑉</m:t>
                      </m:r>
                      <m:r>
                        <a:rPr lang="en-CA" sz="1400" b="0" i="1" smtClean="0">
                          <a:latin typeface="Cambria Math" panose="02040503050406030204" pitchFamily="18" charset="0"/>
                        </a:rPr>
                        <m:t> </m:t>
                      </m:r>
                    </m:oMath>
                  </a14:m>
                  <a:r>
                    <a:rPr lang="en-US" sz="1400" dirty="0"/>
                    <a:t> </a:t>
                  </a:r>
                </a:p>
              </p:txBody>
            </p:sp>
          </mc:Choice>
          <mc:Fallback xmlns="">
            <p:sp>
              <p:nvSpPr>
                <p:cNvPr id="19" name="TextBox 18">
                  <a:extLst>
                    <a:ext uri="{FF2B5EF4-FFF2-40B4-BE49-F238E27FC236}">
                      <a16:creationId xmlns:a16="http://schemas.microsoft.com/office/drawing/2014/main" id="{10DFC7F3-F2D5-9141-8B2F-4980D2FF485E}"/>
                    </a:ext>
                  </a:extLst>
                </p:cNvPr>
                <p:cNvSpPr txBox="1">
                  <a:spLocks noRot="1" noChangeAspect="1" noMove="1" noResize="1" noEditPoints="1" noAdjustHandles="1" noChangeArrowheads="1" noChangeShapeType="1" noTextEdit="1"/>
                </p:cNvSpPr>
                <p:nvPr/>
              </p:nvSpPr>
              <p:spPr>
                <a:xfrm>
                  <a:off x="971949" y="2495258"/>
                  <a:ext cx="1133242" cy="245336"/>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698CA5D-4BA8-C18F-D68B-39B16D74EC93}"/>
                    </a:ext>
                  </a:extLst>
                </p:cNvPr>
                <p:cNvSpPr txBox="1"/>
                <p:nvPr/>
              </p:nvSpPr>
              <p:spPr>
                <a:xfrm>
                  <a:off x="1591534" y="3342989"/>
                  <a:ext cx="1118517" cy="39486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400" dirty="0"/>
                    <a:t>Total # of </a:t>
                  </a:r>
                  <a:br>
                    <a:rPr lang="en-US" sz="1400" dirty="0"/>
                  </a:br>
                  <a:r>
                    <a:rPr lang="en-US" sz="1400" dirty="0"/>
                    <a:t>Jets </a:t>
                  </a:r>
                  <a14:m>
                    <m:oMath xmlns:m="http://schemas.openxmlformats.org/officeDocument/2006/math">
                      <m:r>
                        <a:rPr lang="en-CA" sz="1400" i="1" dirty="0" smtClean="0">
                          <a:latin typeface="Cambria Math" panose="02040503050406030204" pitchFamily="18" charset="0"/>
                        </a:rPr>
                        <m:t>≥</m:t>
                      </m:r>
                      <m:r>
                        <a:rPr lang="en-CA" sz="1400" b="0" i="1" smtClean="0">
                          <a:latin typeface="Cambria Math" panose="02040503050406030204" pitchFamily="18" charset="0"/>
                        </a:rPr>
                        <m:t>2</m:t>
                      </m:r>
                    </m:oMath>
                  </a14:m>
                  <a:endParaRPr lang="en-US" sz="1400" dirty="0"/>
                </a:p>
              </p:txBody>
            </p:sp>
          </mc:Choice>
          <mc:Fallback xmlns="">
            <p:sp>
              <p:nvSpPr>
                <p:cNvPr id="20" name="TextBox 19">
                  <a:extLst>
                    <a:ext uri="{FF2B5EF4-FFF2-40B4-BE49-F238E27FC236}">
                      <a16:creationId xmlns:a16="http://schemas.microsoft.com/office/drawing/2014/main" id="{C698CA5D-4BA8-C18F-D68B-39B16D74EC93}"/>
                    </a:ext>
                  </a:extLst>
                </p:cNvPr>
                <p:cNvSpPr txBox="1">
                  <a:spLocks noRot="1" noChangeAspect="1" noMove="1" noResize="1" noEditPoints="1" noAdjustHandles="1" noChangeArrowheads="1" noChangeShapeType="1" noTextEdit="1"/>
                </p:cNvSpPr>
                <p:nvPr/>
              </p:nvSpPr>
              <p:spPr>
                <a:xfrm>
                  <a:off x="1591534" y="3342989"/>
                  <a:ext cx="1118517" cy="394860"/>
                </a:xfrm>
                <a:prstGeom prst="rect">
                  <a:avLst/>
                </a:prstGeom>
                <a:blipFill>
                  <a:blip r:embed="rId4"/>
                  <a:stretch>
                    <a:fillRect b="-8889"/>
                  </a:stretch>
                </a:blipFill>
                <a:ln w="28575">
                  <a:solidFill>
                    <a:schemeClr val="tx1"/>
                  </a:solidFill>
                </a:ln>
              </p:spPr>
              <p:txBody>
                <a:bodyPr/>
                <a:lstStyle/>
                <a:p>
                  <a:r>
                    <a:rPr lang="en-US">
                      <a:noFill/>
                    </a:rPr>
                    <a:t> </a:t>
                  </a:r>
                </a:p>
              </p:txBody>
            </p:sp>
          </mc:Fallback>
        </mc:AlternateContent>
        <p:pic>
          <p:nvPicPr>
            <p:cNvPr id="30" name="Graphic 29" descr="Leaf with solid fill">
              <a:extLst>
                <a:ext uri="{FF2B5EF4-FFF2-40B4-BE49-F238E27FC236}">
                  <a16:creationId xmlns:a16="http://schemas.microsoft.com/office/drawing/2014/main" id="{9C2789CB-7C26-6E46-16C5-2275C8365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0279" y="4238081"/>
              <a:ext cx="699102" cy="791341"/>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874FA9D-747B-1E3C-6A48-583C80D5E359}"/>
                    </a:ext>
                  </a:extLst>
                </p:cNvPr>
                <p:cNvSpPr txBox="1"/>
                <p:nvPr/>
              </p:nvSpPr>
              <p:spPr>
                <a:xfrm>
                  <a:off x="392863" y="3334986"/>
                  <a:ext cx="1118517" cy="39486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400" dirty="0"/>
                    <a:t>Leading Jet </a:t>
                  </a:r>
                  <a14:m>
                    <m:oMath xmlns:m="http://schemas.openxmlformats.org/officeDocument/2006/math">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𝑝</m:t>
                          </m:r>
                        </m:e>
                        <m:sub>
                          <m:r>
                            <a:rPr lang="en-CA" sz="1400" b="0" i="1" smtClean="0">
                              <a:latin typeface="Cambria Math" panose="02040503050406030204" pitchFamily="18" charset="0"/>
                            </a:rPr>
                            <m:t>𝑡</m:t>
                          </m:r>
                        </m:sub>
                      </m:sSub>
                      <m:r>
                        <a:rPr lang="en-CA" sz="1400" b="0" i="1" smtClean="0">
                          <a:latin typeface="Cambria Math" panose="02040503050406030204" pitchFamily="18" charset="0"/>
                        </a:rPr>
                        <m:t>&gt;120 </m:t>
                      </m:r>
                      <m:r>
                        <a:rPr lang="en-CA" sz="1400" b="0" i="1" smtClean="0">
                          <a:latin typeface="Cambria Math" panose="02040503050406030204" pitchFamily="18" charset="0"/>
                        </a:rPr>
                        <m:t>𝐺𝑒𝑉</m:t>
                      </m:r>
                      <m:r>
                        <a:rPr lang="en-CA" sz="1400" b="0" i="1" smtClean="0">
                          <a:latin typeface="Cambria Math" panose="02040503050406030204" pitchFamily="18" charset="0"/>
                        </a:rPr>
                        <m:t> </m:t>
                      </m:r>
                    </m:oMath>
                  </a14:m>
                  <a:r>
                    <a:rPr lang="en-US" sz="1400" dirty="0"/>
                    <a:t> </a:t>
                  </a:r>
                </a:p>
              </p:txBody>
            </p:sp>
          </mc:Choice>
          <mc:Fallback xmlns="">
            <p:sp>
              <p:nvSpPr>
                <p:cNvPr id="32" name="TextBox 31">
                  <a:extLst>
                    <a:ext uri="{FF2B5EF4-FFF2-40B4-BE49-F238E27FC236}">
                      <a16:creationId xmlns:a16="http://schemas.microsoft.com/office/drawing/2014/main" id="{1874FA9D-747B-1E3C-6A48-583C80D5E359}"/>
                    </a:ext>
                  </a:extLst>
                </p:cNvPr>
                <p:cNvSpPr txBox="1">
                  <a:spLocks noRot="1" noChangeAspect="1" noMove="1" noResize="1" noEditPoints="1" noAdjustHandles="1" noChangeArrowheads="1" noChangeShapeType="1" noTextEdit="1"/>
                </p:cNvSpPr>
                <p:nvPr/>
              </p:nvSpPr>
              <p:spPr>
                <a:xfrm>
                  <a:off x="392863" y="3334986"/>
                  <a:ext cx="1118517" cy="394860"/>
                </a:xfrm>
                <a:prstGeom prst="rect">
                  <a:avLst/>
                </a:prstGeom>
                <a:blipFill>
                  <a:blip r:embed="rId7"/>
                  <a:stretch>
                    <a:fillRect b="-4545"/>
                  </a:stretch>
                </a:blipFill>
                <a:ln w="28575">
                  <a:solidFill>
                    <a:schemeClr val="tx1"/>
                  </a:solidFill>
                </a:ln>
              </p:spPr>
              <p:txBody>
                <a:bodyPr/>
                <a:lstStyle/>
                <a:p>
                  <a:r>
                    <a:rPr lang="en-US">
                      <a:noFill/>
                    </a:rPr>
                    <a:t> </a:t>
                  </a:r>
                </a:p>
              </p:txBody>
            </p:sp>
          </mc:Fallback>
        </mc:AlternateContent>
        <p:pic>
          <p:nvPicPr>
            <p:cNvPr id="35" name="Graphic 34" descr="Leaf with solid fill">
              <a:extLst>
                <a:ext uri="{FF2B5EF4-FFF2-40B4-BE49-F238E27FC236}">
                  <a16:creationId xmlns:a16="http://schemas.microsoft.com/office/drawing/2014/main" id="{78DB564F-E632-B2F9-C69D-ED717533E2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1828" y="4246736"/>
              <a:ext cx="699102" cy="791341"/>
            </a:xfrm>
            <a:prstGeom prst="rect">
              <a:avLst/>
            </a:prstGeom>
          </p:spPr>
        </p:pic>
        <p:pic>
          <p:nvPicPr>
            <p:cNvPr id="60" name="Graphic 59" descr="Leaf with solid fill">
              <a:extLst>
                <a:ext uri="{FF2B5EF4-FFF2-40B4-BE49-F238E27FC236}">
                  <a16:creationId xmlns:a16="http://schemas.microsoft.com/office/drawing/2014/main" id="{295DBBCC-5E91-AE81-C802-E883FC174D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90" y="4251926"/>
              <a:ext cx="699102" cy="791341"/>
            </a:xfrm>
            <a:prstGeom prst="rect">
              <a:avLst/>
            </a:prstGeom>
          </p:spPr>
        </p:pic>
        <p:sp>
          <p:nvSpPr>
            <p:cNvPr id="6" name="TextBox 5">
              <a:extLst>
                <a:ext uri="{FF2B5EF4-FFF2-40B4-BE49-F238E27FC236}">
                  <a16:creationId xmlns:a16="http://schemas.microsoft.com/office/drawing/2014/main" id="{4CE679CE-3D77-7510-3968-6BE54B1F8AF6}"/>
                </a:ext>
              </a:extLst>
            </p:cNvPr>
            <p:cNvSpPr txBox="1"/>
            <p:nvPr/>
          </p:nvSpPr>
          <p:spPr>
            <a:xfrm>
              <a:off x="1753595" y="2112508"/>
              <a:ext cx="752129" cy="369332"/>
            </a:xfrm>
            <a:prstGeom prst="rect">
              <a:avLst/>
            </a:prstGeom>
            <a:noFill/>
            <a:ln>
              <a:noFill/>
            </a:ln>
          </p:spPr>
          <p:txBody>
            <a:bodyPr wrap="none" rtlCol="0">
              <a:spAutoFit/>
            </a:bodyPr>
            <a:lstStyle/>
            <a:p>
              <a:r>
                <a:rPr lang="en-US" b="1" dirty="0">
                  <a:solidFill>
                    <a:schemeClr val="accent1"/>
                  </a:solidFill>
                </a:rPr>
                <a:t>Signal</a:t>
              </a:r>
            </a:p>
          </p:txBody>
        </p:sp>
        <p:grpSp>
          <p:nvGrpSpPr>
            <p:cNvPr id="13" name="Group 12">
              <a:extLst>
                <a:ext uri="{FF2B5EF4-FFF2-40B4-BE49-F238E27FC236}">
                  <a16:creationId xmlns:a16="http://schemas.microsoft.com/office/drawing/2014/main" id="{DAF60457-90EE-967B-75C2-2B27565412F2}"/>
                </a:ext>
              </a:extLst>
            </p:cNvPr>
            <p:cNvGrpSpPr/>
            <p:nvPr/>
          </p:nvGrpSpPr>
          <p:grpSpPr>
            <a:xfrm>
              <a:off x="438573" y="3827136"/>
              <a:ext cx="996452" cy="540093"/>
              <a:chOff x="541973" y="3817297"/>
              <a:chExt cx="996452" cy="540093"/>
            </a:xfrm>
          </p:grpSpPr>
          <p:grpSp>
            <p:nvGrpSpPr>
              <p:cNvPr id="50" name="Group 49">
                <a:extLst>
                  <a:ext uri="{FF2B5EF4-FFF2-40B4-BE49-F238E27FC236}">
                    <a16:creationId xmlns:a16="http://schemas.microsoft.com/office/drawing/2014/main" id="{86106309-6B1A-2DD6-F66D-F9BE79184C6B}"/>
                  </a:ext>
                </a:extLst>
              </p:cNvPr>
              <p:cNvGrpSpPr/>
              <p:nvPr/>
            </p:nvGrpSpPr>
            <p:grpSpPr>
              <a:xfrm>
                <a:off x="541973" y="3817297"/>
                <a:ext cx="996452" cy="540093"/>
                <a:chOff x="5947962" y="2414690"/>
                <a:chExt cx="1303323" cy="624081"/>
              </a:xfrm>
            </p:grpSpPr>
            <p:sp>
              <p:nvSpPr>
                <p:cNvPr id="51" name="Down Arrow 50">
                  <a:extLst>
                    <a:ext uri="{FF2B5EF4-FFF2-40B4-BE49-F238E27FC236}">
                      <a16:creationId xmlns:a16="http://schemas.microsoft.com/office/drawing/2014/main" id="{005493B0-6B5E-0786-1EC1-9C7B80326272}"/>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53" name="TextBox 52">
                  <a:extLst>
                    <a:ext uri="{FF2B5EF4-FFF2-40B4-BE49-F238E27FC236}">
                      <a16:creationId xmlns:a16="http://schemas.microsoft.com/office/drawing/2014/main" id="{EBD37FD6-669F-8884-1FEC-6D46F223A249}"/>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54" name="TextBox 53">
                  <a:extLst>
                    <a:ext uri="{FF2B5EF4-FFF2-40B4-BE49-F238E27FC236}">
                      <a16:creationId xmlns:a16="http://schemas.microsoft.com/office/drawing/2014/main" id="{D9DE79DA-036D-E749-97C9-5CC8846CC1DF}"/>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7" name="Down Arrow 6">
                <a:extLst>
                  <a:ext uri="{FF2B5EF4-FFF2-40B4-BE49-F238E27FC236}">
                    <a16:creationId xmlns:a16="http://schemas.microsoft.com/office/drawing/2014/main" id="{899FEC7D-796E-D5C0-7B14-2F96CE30C858}"/>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14" name="Group 13">
              <a:extLst>
                <a:ext uri="{FF2B5EF4-FFF2-40B4-BE49-F238E27FC236}">
                  <a16:creationId xmlns:a16="http://schemas.microsoft.com/office/drawing/2014/main" id="{519A8603-2BD0-0C48-A783-487302F2811D}"/>
                </a:ext>
              </a:extLst>
            </p:cNvPr>
            <p:cNvGrpSpPr/>
            <p:nvPr/>
          </p:nvGrpSpPr>
          <p:grpSpPr>
            <a:xfrm>
              <a:off x="1617984" y="3827136"/>
              <a:ext cx="996452" cy="540093"/>
              <a:chOff x="541973" y="3817297"/>
              <a:chExt cx="996452" cy="540093"/>
            </a:xfrm>
          </p:grpSpPr>
          <p:grpSp>
            <p:nvGrpSpPr>
              <p:cNvPr id="15" name="Group 14">
                <a:extLst>
                  <a:ext uri="{FF2B5EF4-FFF2-40B4-BE49-F238E27FC236}">
                    <a16:creationId xmlns:a16="http://schemas.microsoft.com/office/drawing/2014/main" id="{7450B1F9-4706-A6EA-DCD3-04ED8E2128DB}"/>
                  </a:ext>
                </a:extLst>
              </p:cNvPr>
              <p:cNvGrpSpPr/>
              <p:nvPr/>
            </p:nvGrpSpPr>
            <p:grpSpPr>
              <a:xfrm>
                <a:off x="541973" y="3817297"/>
                <a:ext cx="996452" cy="540093"/>
                <a:chOff x="5947962" y="2414690"/>
                <a:chExt cx="1303323" cy="624081"/>
              </a:xfrm>
            </p:grpSpPr>
            <p:sp>
              <p:nvSpPr>
                <p:cNvPr id="18" name="Down Arrow 17">
                  <a:extLst>
                    <a:ext uri="{FF2B5EF4-FFF2-40B4-BE49-F238E27FC236}">
                      <a16:creationId xmlns:a16="http://schemas.microsoft.com/office/drawing/2014/main" id="{93CC347B-DAD2-7DCB-D55B-56F0451BF661}"/>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1" name="TextBox 20">
                  <a:extLst>
                    <a:ext uri="{FF2B5EF4-FFF2-40B4-BE49-F238E27FC236}">
                      <a16:creationId xmlns:a16="http://schemas.microsoft.com/office/drawing/2014/main" id="{4B609DB6-2394-7454-2261-53FD241292A2}"/>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22" name="TextBox 21">
                  <a:extLst>
                    <a:ext uri="{FF2B5EF4-FFF2-40B4-BE49-F238E27FC236}">
                      <a16:creationId xmlns:a16="http://schemas.microsoft.com/office/drawing/2014/main" id="{5DA477AF-7A37-0BE0-2ADC-58E4169C7610}"/>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16" name="Down Arrow 15">
                <a:extLst>
                  <a:ext uri="{FF2B5EF4-FFF2-40B4-BE49-F238E27FC236}">
                    <a16:creationId xmlns:a16="http://schemas.microsoft.com/office/drawing/2014/main" id="{04E9870F-C17A-628E-E2E1-9521A196D0FF}"/>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23" name="Group 22">
              <a:extLst>
                <a:ext uri="{FF2B5EF4-FFF2-40B4-BE49-F238E27FC236}">
                  <a16:creationId xmlns:a16="http://schemas.microsoft.com/office/drawing/2014/main" id="{A5FDCF57-6306-BEDA-76F9-1F7BEB7266B3}"/>
                </a:ext>
              </a:extLst>
            </p:cNvPr>
            <p:cNvGrpSpPr/>
            <p:nvPr/>
          </p:nvGrpSpPr>
          <p:grpSpPr>
            <a:xfrm>
              <a:off x="1019173" y="2743406"/>
              <a:ext cx="996452" cy="540093"/>
              <a:chOff x="541973" y="3817297"/>
              <a:chExt cx="996452" cy="540093"/>
            </a:xfrm>
          </p:grpSpPr>
          <p:grpSp>
            <p:nvGrpSpPr>
              <p:cNvPr id="24" name="Group 23">
                <a:extLst>
                  <a:ext uri="{FF2B5EF4-FFF2-40B4-BE49-F238E27FC236}">
                    <a16:creationId xmlns:a16="http://schemas.microsoft.com/office/drawing/2014/main" id="{105A8BCF-6C70-504B-860B-F712560E98EE}"/>
                  </a:ext>
                </a:extLst>
              </p:cNvPr>
              <p:cNvGrpSpPr/>
              <p:nvPr/>
            </p:nvGrpSpPr>
            <p:grpSpPr>
              <a:xfrm>
                <a:off x="541973" y="3817297"/>
                <a:ext cx="996452" cy="540093"/>
                <a:chOff x="5947962" y="2414690"/>
                <a:chExt cx="1303323" cy="624081"/>
              </a:xfrm>
            </p:grpSpPr>
            <p:sp>
              <p:nvSpPr>
                <p:cNvPr id="26" name="Down Arrow 25">
                  <a:extLst>
                    <a:ext uri="{FF2B5EF4-FFF2-40B4-BE49-F238E27FC236}">
                      <a16:creationId xmlns:a16="http://schemas.microsoft.com/office/drawing/2014/main" id="{FC59CB43-E3D8-4DFA-C0E5-92312FFC069E}"/>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7" name="TextBox 26">
                  <a:extLst>
                    <a:ext uri="{FF2B5EF4-FFF2-40B4-BE49-F238E27FC236}">
                      <a16:creationId xmlns:a16="http://schemas.microsoft.com/office/drawing/2014/main" id="{D6E04CA6-B0AC-EBB7-2E1E-EC80367C9E9E}"/>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28" name="TextBox 27">
                  <a:extLst>
                    <a:ext uri="{FF2B5EF4-FFF2-40B4-BE49-F238E27FC236}">
                      <a16:creationId xmlns:a16="http://schemas.microsoft.com/office/drawing/2014/main" id="{5CE3DC53-8F17-02D7-88D9-01BB0A57B3E5}"/>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25" name="Down Arrow 24">
                <a:extLst>
                  <a:ext uri="{FF2B5EF4-FFF2-40B4-BE49-F238E27FC236}">
                    <a16:creationId xmlns:a16="http://schemas.microsoft.com/office/drawing/2014/main" id="{99AC05A4-257E-C446-AAE1-75ECDE90CC7A}"/>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8" name="Freeform 37">
              <a:extLst>
                <a:ext uri="{FF2B5EF4-FFF2-40B4-BE49-F238E27FC236}">
                  <a16:creationId xmlns:a16="http://schemas.microsoft.com/office/drawing/2014/main" id="{02EA8AD9-40D4-913A-873B-3C9C85990572}"/>
                </a:ext>
              </a:extLst>
            </p:cNvPr>
            <p:cNvSpPr/>
            <p:nvPr/>
          </p:nvSpPr>
          <p:spPr>
            <a:xfrm>
              <a:off x="2200978" y="2432115"/>
              <a:ext cx="636490" cy="1828800"/>
            </a:xfrm>
            <a:custGeom>
              <a:avLst/>
              <a:gdLst>
                <a:gd name="connsiteX0" fmla="*/ 23748 w 636490"/>
                <a:gd name="connsiteY0" fmla="*/ 0 h 1828800"/>
                <a:gd name="connsiteX1" fmla="*/ 14321 w 636490"/>
                <a:gd name="connsiteY1" fmla="*/ 452487 h 1828800"/>
                <a:gd name="connsiteX2" fmla="*/ 14321 w 636490"/>
                <a:gd name="connsiteY2" fmla="*/ 707011 h 1828800"/>
                <a:gd name="connsiteX3" fmla="*/ 202857 w 636490"/>
                <a:gd name="connsiteY3" fmla="*/ 772998 h 1828800"/>
                <a:gd name="connsiteX4" fmla="*/ 485661 w 636490"/>
                <a:gd name="connsiteY4" fmla="*/ 772998 h 1828800"/>
                <a:gd name="connsiteX5" fmla="*/ 598783 w 636490"/>
                <a:gd name="connsiteY5" fmla="*/ 904974 h 1828800"/>
                <a:gd name="connsiteX6" fmla="*/ 579929 w 636490"/>
                <a:gd name="connsiteY6" fmla="*/ 1414021 h 1828800"/>
                <a:gd name="connsiteX7" fmla="*/ 636490 w 636490"/>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90" h="1828800">
                  <a:moveTo>
                    <a:pt x="23748" y="0"/>
                  </a:moveTo>
                  <a:cubicBezTo>
                    <a:pt x="19820" y="167326"/>
                    <a:pt x="15892" y="334652"/>
                    <a:pt x="14321" y="452487"/>
                  </a:cubicBezTo>
                  <a:cubicBezTo>
                    <a:pt x="12750" y="570322"/>
                    <a:pt x="-17102" y="653593"/>
                    <a:pt x="14321" y="707011"/>
                  </a:cubicBezTo>
                  <a:cubicBezTo>
                    <a:pt x="45744" y="760430"/>
                    <a:pt x="124300" y="762000"/>
                    <a:pt x="202857" y="772998"/>
                  </a:cubicBezTo>
                  <a:cubicBezTo>
                    <a:pt x="281414" y="783996"/>
                    <a:pt x="419673" y="751002"/>
                    <a:pt x="485661" y="772998"/>
                  </a:cubicBezTo>
                  <a:cubicBezTo>
                    <a:pt x="551649" y="794994"/>
                    <a:pt x="583072" y="798137"/>
                    <a:pt x="598783" y="904974"/>
                  </a:cubicBezTo>
                  <a:cubicBezTo>
                    <a:pt x="614494" y="1011811"/>
                    <a:pt x="573645" y="1260050"/>
                    <a:pt x="579929" y="1414021"/>
                  </a:cubicBezTo>
                  <a:cubicBezTo>
                    <a:pt x="586214" y="1567992"/>
                    <a:pt x="611352" y="1698396"/>
                    <a:pt x="636490" y="182880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reeform 321">
              <a:extLst>
                <a:ext uri="{FF2B5EF4-FFF2-40B4-BE49-F238E27FC236}">
                  <a16:creationId xmlns:a16="http://schemas.microsoft.com/office/drawing/2014/main" id="{18B5D602-6075-CC04-22A2-372FD0960A8E}"/>
                </a:ext>
              </a:extLst>
            </p:cNvPr>
            <p:cNvSpPr/>
            <p:nvPr/>
          </p:nvSpPr>
          <p:spPr>
            <a:xfrm flipH="1">
              <a:off x="141463" y="2432115"/>
              <a:ext cx="699102" cy="1828800"/>
            </a:xfrm>
            <a:custGeom>
              <a:avLst/>
              <a:gdLst>
                <a:gd name="connsiteX0" fmla="*/ 23748 w 636490"/>
                <a:gd name="connsiteY0" fmla="*/ 0 h 1828800"/>
                <a:gd name="connsiteX1" fmla="*/ 14321 w 636490"/>
                <a:gd name="connsiteY1" fmla="*/ 452487 h 1828800"/>
                <a:gd name="connsiteX2" fmla="*/ 14321 w 636490"/>
                <a:gd name="connsiteY2" fmla="*/ 707011 h 1828800"/>
                <a:gd name="connsiteX3" fmla="*/ 202857 w 636490"/>
                <a:gd name="connsiteY3" fmla="*/ 772998 h 1828800"/>
                <a:gd name="connsiteX4" fmla="*/ 485661 w 636490"/>
                <a:gd name="connsiteY4" fmla="*/ 772998 h 1828800"/>
                <a:gd name="connsiteX5" fmla="*/ 598783 w 636490"/>
                <a:gd name="connsiteY5" fmla="*/ 904974 h 1828800"/>
                <a:gd name="connsiteX6" fmla="*/ 579929 w 636490"/>
                <a:gd name="connsiteY6" fmla="*/ 1414021 h 1828800"/>
                <a:gd name="connsiteX7" fmla="*/ 636490 w 636490"/>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90" h="1828800">
                  <a:moveTo>
                    <a:pt x="23748" y="0"/>
                  </a:moveTo>
                  <a:cubicBezTo>
                    <a:pt x="19820" y="167326"/>
                    <a:pt x="15892" y="334652"/>
                    <a:pt x="14321" y="452487"/>
                  </a:cubicBezTo>
                  <a:cubicBezTo>
                    <a:pt x="12750" y="570322"/>
                    <a:pt x="-17102" y="653593"/>
                    <a:pt x="14321" y="707011"/>
                  </a:cubicBezTo>
                  <a:cubicBezTo>
                    <a:pt x="45744" y="760430"/>
                    <a:pt x="124300" y="762000"/>
                    <a:pt x="202857" y="772998"/>
                  </a:cubicBezTo>
                  <a:cubicBezTo>
                    <a:pt x="281414" y="783996"/>
                    <a:pt x="419673" y="751002"/>
                    <a:pt x="485661" y="772998"/>
                  </a:cubicBezTo>
                  <a:cubicBezTo>
                    <a:pt x="551649" y="794994"/>
                    <a:pt x="583072" y="798137"/>
                    <a:pt x="598783" y="904974"/>
                  </a:cubicBezTo>
                  <a:cubicBezTo>
                    <a:pt x="614494" y="1011811"/>
                    <a:pt x="573645" y="1260050"/>
                    <a:pt x="579929" y="1414021"/>
                  </a:cubicBezTo>
                  <a:cubicBezTo>
                    <a:pt x="586214" y="1567992"/>
                    <a:pt x="611352" y="1698396"/>
                    <a:pt x="636490" y="182880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xtBox 325">
              <a:extLst>
                <a:ext uri="{FF2B5EF4-FFF2-40B4-BE49-F238E27FC236}">
                  <a16:creationId xmlns:a16="http://schemas.microsoft.com/office/drawing/2014/main" id="{5BFCF94B-336C-1918-B5CB-8D64AAB2EC8A}"/>
                </a:ext>
              </a:extLst>
            </p:cNvPr>
            <p:cNvSpPr txBox="1"/>
            <p:nvPr/>
          </p:nvSpPr>
          <p:spPr>
            <a:xfrm>
              <a:off x="531367" y="2114588"/>
              <a:ext cx="1316771" cy="369332"/>
            </a:xfrm>
            <a:prstGeom prst="rect">
              <a:avLst/>
            </a:prstGeom>
            <a:noFill/>
            <a:ln>
              <a:noFill/>
            </a:ln>
          </p:spPr>
          <p:txBody>
            <a:bodyPr wrap="none" rtlCol="0">
              <a:spAutoFit/>
            </a:bodyPr>
            <a:lstStyle/>
            <a:p>
              <a:r>
                <a:rPr lang="en-US" b="1" dirty="0">
                  <a:solidFill>
                    <a:srgbClr val="C00000"/>
                  </a:solidFill>
                </a:rPr>
                <a:t>Background</a:t>
              </a:r>
            </a:p>
          </p:txBody>
        </p:sp>
        <p:sp>
          <p:nvSpPr>
            <p:cNvPr id="327" name="Triangle 326">
              <a:extLst>
                <a:ext uri="{FF2B5EF4-FFF2-40B4-BE49-F238E27FC236}">
                  <a16:creationId xmlns:a16="http://schemas.microsoft.com/office/drawing/2014/main" id="{5270C7DF-D0BD-2760-C910-C631E5D59D2B}"/>
                </a:ext>
              </a:extLst>
            </p:cNvPr>
            <p:cNvSpPr/>
            <p:nvPr/>
          </p:nvSpPr>
          <p:spPr>
            <a:xfrm rot="9802289">
              <a:off x="2746168" y="4169916"/>
              <a:ext cx="175505" cy="13633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iangle 327">
              <a:extLst>
                <a:ext uri="{FF2B5EF4-FFF2-40B4-BE49-F238E27FC236}">
                  <a16:creationId xmlns:a16="http://schemas.microsoft.com/office/drawing/2014/main" id="{F588EAFE-BADE-D6F6-E905-42B098AB477B}"/>
                </a:ext>
              </a:extLst>
            </p:cNvPr>
            <p:cNvSpPr/>
            <p:nvPr/>
          </p:nvSpPr>
          <p:spPr>
            <a:xfrm rot="11578358">
              <a:off x="54081" y="4192750"/>
              <a:ext cx="175505" cy="13633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a:extLst>
              <a:ext uri="{FF2B5EF4-FFF2-40B4-BE49-F238E27FC236}">
                <a16:creationId xmlns:a16="http://schemas.microsoft.com/office/drawing/2014/main" id="{3FFF1BAD-7A72-A896-656C-F157F9A5DE7B}"/>
              </a:ext>
            </a:extLst>
          </p:cNvPr>
          <p:cNvGrpSpPr/>
          <p:nvPr/>
        </p:nvGrpSpPr>
        <p:grpSpPr>
          <a:xfrm>
            <a:off x="4607692" y="1789950"/>
            <a:ext cx="1832902" cy="1519656"/>
            <a:chOff x="4151894" y="3110762"/>
            <a:chExt cx="1832902" cy="1519656"/>
          </a:xfrm>
        </p:grpSpPr>
        <p:sp>
          <p:nvSpPr>
            <p:cNvPr id="335" name="TextBox 334">
              <a:extLst>
                <a:ext uri="{FF2B5EF4-FFF2-40B4-BE49-F238E27FC236}">
                  <a16:creationId xmlns:a16="http://schemas.microsoft.com/office/drawing/2014/main" id="{C6E7880E-7764-A00D-500B-085F39734D5F}"/>
                </a:ext>
              </a:extLst>
            </p:cNvPr>
            <p:cNvSpPr txBox="1"/>
            <p:nvPr/>
          </p:nvSpPr>
          <p:spPr>
            <a:xfrm>
              <a:off x="4789660" y="3110762"/>
              <a:ext cx="592182" cy="214717"/>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sp>
          <p:nvSpPr>
            <p:cNvPr id="336" name="TextBox 335">
              <a:extLst>
                <a:ext uri="{FF2B5EF4-FFF2-40B4-BE49-F238E27FC236}">
                  <a16:creationId xmlns:a16="http://schemas.microsoft.com/office/drawing/2014/main" id="{EE41FCAB-24D1-1FB7-E936-308EAFA26029}"/>
                </a:ext>
              </a:extLst>
            </p:cNvPr>
            <p:cNvSpPr txBox="1"/>
            <p:nvPr/>
          </p:nvSpPr>
          <p:spPr>
            <a:xfrm>
              <a:off x="5139538" y="3667799"/>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37" name="Graphic 336" descr="Leaf with solid fill">
              <a:extLst>
                <a:ext uri="{FF2B5EF4-FFF2-40B4-BE49-F238E27FC236}">
                  <a16:creationId xmlns:a16="http://schemas.microsoft.com/office/drawing/2014/main" id="{9A818E47-ACDE-3300-AA08-C4AE52DD9D8A}"/>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5554782" y="4126341"/>
              <a:ext cx="430014" cy="486749"/>
            </a:xfrm>
            <a:prstGeom prst="rect">
              <a:avLst/>
            </a:prstGeom>
          </p:spPr>
        </p:pic>
        <p:sp>
          <p:nvSpPr>
            <p:cNvPr id="338" name="TextBox 337">
              <a:extLst>
                <a:ext uri="{FF2B5EF4-FFF2-40B4-BE49-F238E27FC236}">
                  <a16:creationId xmlns:a16="http://schemas.microsoft.com/office/drawing/2014/main" id="{2458B5DC-7D24-F465-4C1F-26B6CC631456}"/>
                </a:ext>
              </a:extLst>
            </p:cNvPr>
            <p:cNvSpPr txBox="1"/>
            <p:nvPr/>
          </p:nvSpPr>
          <p:spPr>
            <a:xfrm>
              <a:off x="4402242" y="3662876"/>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39" name="Graphic 338" descr="Leaf with solid fill">
              <a:extLst>
                <a:ext uri="{FF2B5EF4-FFF2-40B4-BE49-F238E27FC236}">
                  <a16:creationId xmlns:a16="http://schemas.microsoft.com/office/drawing/2014/main" id="{1E69D702-D598-9F2B-0064-A0E66C8641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8331" y="4143669"/>
              <a:ext cx="430014" cy="486749"/>
            </a:xfrm>
            <a:prstGeom prst="rect">
              <a:avLst/>
            </a:prstGeom>
          </p:spPr>
        </p:pic>
        <p:pic>
          <p:nvPicPr>
            <p:cNvPr id="340" name="Graphic 339" descr="Leaf with solid fill">
              <a:extLst>
                <a:ext uri="{FF2B5EF4-FFF2-40B4-BE49-F238E27FC236}">
                  <a16:creationId xmlns:a16="http://schemas.microsoft.com/office/drawing/2014/main" id="{67850D15-9911-B8CA-2FB6-D367B65DF0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1894" y="4142897"/>
              <a:ext cx="430014" cy="486749"/>
            </a:xfrm>
            <a:prstGeom prst="rect">
              <a:avLst/>
            </a:prstGeom>
          </p:spPr>
        </p:pic>
        <p:grpSp>
          <p:nvGrpSpPr>
            <p:cNvPr id="372" name="Group 371">
              <a:extLst>
                <a:ext uri="{FF2B5EF4-FFF2-40B4-BE49-F238E27FC236}">
                  <a16:creationId xmlns:a16="http://schemas.microsoft.com/office/drawing/2014/main" id="{B532A628-87E5-9C0D-9530-51453A5C440E}"/>
                </a:ext>
              </a:extLst>
            </p:cNvPr>
            <p:cNvGrpSpPr/>
            <p:nvPr/>
          </p:nvGrpSpPr>
          <p:grpSpPr>
            <a:xfrm>
              <a:off x="4653859" y="3298599"/>
              <a:ext cx="820019" cy="300046"/>
              <a:chOff x="4653859" y="3298599"/>
              <a:chExt cx="820019" cy="300046"/>
            </a:xfrm>
          </p:grpSpPr>
          <p:grpSp>
            <p:nvGrpSpPr>
              <p:cNvPr id="344" name="Group 343">
                <a:extLst>
                  <a:ext uri="{FF2B5EF4-FFF2-40B4-BE49-F238E27FC236}">
                    <a16:creationId xmlns:a16="http://schemas.microsoft.com/office/drawing/2014/main" id="{A0CE59A9-0AF1-6DD2-3DF9-39A40FF829B4}"/>
                  </a:ext>
                </a:extLst>
              </p:cNvPr>
              <p:cNvGrpSpPr/>
              <p:nvPr/>
            </p:nvGrpSpPr>
            <p:grpSpPr>
              <a:xfrm>
                <a:off x="4653859" y="3298599"/>
                <a:ext cx="820019" cy="252296"/>
                <a:chOff x="307529" y="3864599"/>
                <a:chExt cx="1333160" cy="410174"/>
              </a:xfrm>
            </p:grpSpPr>
            <p:grpSp>
              <p:nvGrpSpPr>
                <p:cNvPr id="356" name="Group 355">
                  <a:extLst>
                    <a:ext uri="{FF2B5EF4-FFF2-40B4-BE49-F238E27FC236}">
                      <a16:creationId xmlns:a16="http://schemas.microsoft.com/office/drawing/2014/main" id="{C8F26730-DAD9-B3C3-50DB-97A933A83FA1}"/>
                    </a:ext>
                  </a:extLst>
                </p:cNvPr>
                <p:cNvGrpSpPr/>
                <p:nvPr/>
              </p:nvGrpSpPr>
              <p:grpSpPr>
                <a:xfrm>
                  <a:off x="307529" y="3864599"/>
                  <a:ext cx="1333160" cy="376462"/>
                  <a:chOff x="5641316" y="2469347"/>
                  <a:chExt cx="1743725" cy="435004"/>
                </a:xfrm>
              </p:grpSpPr>
              <p:sp>
                <p:nvSpPr>
                  <p:cNvPr id="359" name="TextBox 358">
                    <a:extLst>
                      <a:ext uri="{FF2B5EF4-FFF2-40B4-BE49-F238E27FC236}">
                        <a16:creationId xmlns:a16="http://schemas.microsoft.com/office/drawing/2014/main" id="{003767CC-8A22-DE12-2BBC-F8D4A6B1F3BE}"/>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360" name="TextBox 359">
                    <a:extLst>
                      <a:ext uri="{FF2B5EF4-FFF2-40B4-BE49-F238E27FC236}">
                        <a16:creationId xmlns:a16="http://schemas.microsoft.com/office/drawing/2014/main" id="{196E9262-F130-2867-6415-944F0ACB50AD}"/>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57" name="Down Arrow 356">
                  <a:extLst>
                    <a:ext uri="{FF2B5EF4-FFF2-40B4-BE49-F238E27FC236}">
                      <a16:creationId xmlns:a16="http://schemas.microsoft.com/office/drawing/2014/main" id="{94A1A334-3D1A-1585-2B4D-46E45DE18FF8}"/>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71" name="Down Arrow 370">
                <a:extLst>
                  <a:ext uri="{FF2B5EF4-FFF2-40B4-BE49-F238E27FC236}">
                    <a16:creationId xmlns:a16="http://schemas.microsoft.com/office/drawing/2014/main" id="{D56A32C4-C74F-3BC1-C631-114D5F7DAE06}"/>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73" name="Group 372">
              <a:extLst>
                <a:ext uri="{FF2B5EF4-FFF2-40B4-BE49-F238E27FC236}">
                  <a16:creationId xmlns:a16="http://schemas.microsoft.com/office/drawing/2014/main" id="{70EE6776-CDAA-15C0-8D12-4E4799A678EF}"/>
                </a:ext>
              </a:extLst>
            </p:cNvPr>
            <p:cNvGrpSpPr/>
            <p:nvPr/>
          </p:nvGrpSpPr>
          <p:grpSpPr>
            <a:xfrm>
              <a:off x="4276535" y="3889129"/>
              <a:ext cx="820018" cy="300048"/>
              <a:chOff x="4653859" y="3298597"/>
              <a:chExt cx="820018" cy="300048"/>
            </a:xfrm>
          </p:grpSpPr>
          <p:grpSp>
            <p:nvGrpSpPr>
              <p:cNvPr id="374" name="Group 373">
                <a:extLst>
                  <a:ext uri="{FF2B5EF4-FFF2-40B4-BE49-F238E27FC236}">
                    <a16:creationId xmlns:a16="http://schemas.microsoft.com/office/drawing/2014/main" id="{A206C186-4705-3A9A-723C-A05AADA42852}"/>
                  </a:ext>
                </a:extLst>
              </p:cNvPr>
              <p:cNvGrpSpPr/>
              <p:nvPr/>
            </p:nvGrpSpPr>
            <p:grpSpPr>
              <a:xfrm>
                <a:off x="4653859" y="3298597"/>
                <a:ext cx="820018" cy="252291"/>
                <a:chOff x="307529" y="3864606"/>
                <a:chExt cx="1333158" cy="410167"/>
              </a:xfrm>
            </p:grpSpPr>
            <p:grpSp>
              <p:nvGrpSpPr>
                <p:cNvPr id="376" name="Group 375">
                  <a:extLst>
                    <a:ext uri="{FF2B5EF4-FFF2-40B4-BE49-F238E27FC236}">
                      <a16:creationId xmlns:a16="http://schemas.microsoft.com/office/drawing/2014/main" id="{0A2DB550-C22C-B9EF-45DC-1E3F9D85743A}"/>
                    </a:ext>
                  </a:extLst>
                </p:cNvPr>
                <p:cNvGrpSpPr/>
                <p:nvPr/>
              </p:nvGrpSpPr>
              <p:grpSpPr>
                <a:xfrm>
                  <a:off x="307529" y="3864606"/>
                  <a:ext cx="1333158" cy="376453"/>
                  <a:chOff x="5641318" y="2469357"/>
                  <a:chExt cx="1743723" cy="434994"/>
                </a:xfrm>
              </p:grpSpPr>
              <p:sp>
                <p:nvSpPr>
                  <p:cNvPr id="378" name="TextBox 377">
                    <a:extLst>
                      <a:ext uri="{FF2B5EF4-FFF2-40B4-BE49-F238E27FC236}">
                        <a16:creationId xmlns:a16="http://schemas.microsoft.com/office/drawing/2014/main" id="{DA3354F0-1516-904A-1B34-B1EDDA98FAF1}"/>
                      </a:ext>
                    </a:extLst>
                  </p:cNvPr>
                  <p:cNvSpPr txBox="1"/>
                  <p:nvPr/>
                </p:nvSpPr>
                <p:spPr>
                  <a:xfrm>
                    <a:off x="5641318" y="2469357"/>
                    <a:ext cx="825588" cy="433638"/>
                  </a:xfrm>
                  <a:prstGeom prst="rect">
                    <a:avLst/>
                  </a:prstGeom>
                  <a:noFill/>
                </p:spPr>
                <p:txBody>
                  <a:bodyPr wrap="none" rtlCol="0">
                    <a:spAutoFit/>
                  </a:bodyPr>
                  <a:lstStyle/>
                  <a:p>
                    <a:r>
                      <a:rPr lang="en-US" sz="900" dirty="0"/>
                      <a:t>Pass</a:t>
                    </a:r>
                  </a:p>
                </p:txBody>
              </p:sp>
              <p:sp>
                <p:nvSpPr>
                  <p:cNvPr id="379" name="TextBox 378">
                    <a:extLst>
                      <a:ext uri="{FF2B5EF4-FFF2-40B4-BE49-F238E27FC236}">
                        <a16:creationId xmlns:a16="http://schemas.microsoft.com/office/drawing/2014/main" id="{774B49FA-98C8-4637-B8C8-825CDB340FA3}"/>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77" name="Down Arrow 376">
                  <a:extLst>
                    <a:ext uri="{FF2B5EF4-FFF2-40B4-BE49-F238E27FC236}">
                      <a16:creationId xmlns:a16="http://schemas.microsoft.com/office/drawing/2014/main" id="{3A42107D-FEDA-5D3A-084C-4E205A0BEF48}"/>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75" name="Down Arrow 374">
                <a:extLst>
                  <a:ext uri="{FF2B5EF4-FFF2-40B4-BE49-F238E27FC236}">
                    <a16:creationId xmlns:a16="http://schemas.microsoft.com/office/drawing/2014/main" id="{362F3828-FA29-8746-7B4A-A648ACBD6190}"/>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80" name="Group 379">
              <a:extLst>
                <a:ext uri="{FF2B5EF4-FFF2-40B4-BE49-F238E27FC236}">
                  <a16:creationId xmlns:a16="http://schemas.microsoft.com/office/drawing/2014/main" id="{E81DAA8C-707D-117E-2C33-9A77C1BE3F16}"/>
                </a:ext>
              </a:extLst>
            </p:cNvPr>
            <p:cNvGrpSpPr/>
            <p:nvPr/>
          </p:nvGrpSpPr>
          <p:grpSpPr>
            <a:xfrm>
              <a:off x="5028303" y="3894781"/>
              <a:ext cx="820019" cy="300046"/>
              <a:chOff x="4653859" y="3298599"/>
              <a:chExt cx="820019" cy="300046"/>
            </a:xfrm>
          </p:grpSpPr>
          <p:grpSp>
            <p:nvGrpSpPr>
              <p:cNvPr id="381" name="Group 380">
                <a:extLst>
                  <a:ext uri="{FF2B5EF4-FFF2-40B4-BE49-F238E27FC236}">
                    <a16:creationId xmlns:a16="http://schemas.microsoft.com/office/drawing/2014/main" id="{4F21F3A2-D6B9-75D7-C603-9B2DDD6C77E5}"/>
                  </a:ext>
                </a:extLst>
              </p:cNvPr>
              <p:cNvGrpSpPr/>
              <p:nvPr/>
            </p:nvGrpSpPr>
            <p:grpSpPr>
              <a:xfrm>
                <a:off x="4653859" y="3298599"/>
                <a:ext cx="820019" cy="252296"/>
                <a:chOff x="307529" y="3864599"/>
                <a:chExt cx="1333160" cy="410174"/>
              </a:xfrm>
            </p:grpSpPr>
            <p:grpSp>
              <p:nvGrpSpPr>
                <p:cNvPr id="383" name="Group 382">
                  <a:extLst>
                    <a:ext uri="{FF2B5EF4-FFF2-40B4-BE49-F238E27FC236}">
                      <a16:creationId xmlns:a16="http://schemas.microsoft.com/office/drawing/2014/main" id="{80E7A68C-AC0C-8367-4889-49D8B132CAED}"/>
                    </a:ext>
                  </a:extLst>
                </p:cNvPr>
                <p:cNvGrpSpPr/>
                <p:nvPr/>
              </p:nvGrpSpPr>
              <p:grpSpPr>
                <a:xfrm>
                  <a:off x="307529" y="3864599"/>
                  <a:ext cx="1333160" cy="376462"/>
                  <a:chOff x="5641316" y="2469347"/>
                  <a:chExt cx="1743725" cy="435004"/>
                </a:xfrm>
              </p:grpSpPr>
              <p:sp>
                <p:nvSpPr>
                  <p:cNvPr id="385" name="TextBox 384">
                    <a:extLst>
                      <a:ext uri="{FF2B5EF4-FFF2-40B4-BE49-F238E27FC236}">
                        <a16:creationId xmlns:a16="http://schemas.microsoft.com/office/drawing/2014/main" id="{D464CF56-9AD4-9BE3-6F5F-DA1993829387}"/>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386" name="TextBox 385">
                    <a:extLst>
                      <a:ext uri="{FF2B5EF4-FFF2-40B4-BE49-F238E27FC236}">
                        <a16:creationId xmlns:a16="http://schemas.microsoft.com/office/drawing/2014/main" id="{B9CF707D-1BB3-E988-1D2E-20DF450FA4E0}"/>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84" name="Down Arrow 383">
                  <a:extLst>
                    <a:ext uri="{FF2B5EF4-FFF2-40B4-BE49-F238E27FC236}">
                      <a16:creationId xmlns:a16="http://schemas.microsoft.com/office/drawing/2014/main" id="{0F3C9BBD-4D9A-EC93-A1A5-AD47AAE8530F}"/>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82" name="Down Arrow 381">
                <a:extLst>
                  <a:ext uri="{FF2B5EF4-FFF2-40B4-BE49-F238E27FC236}">
                    <a16:creationId xmlns:a16="http://schemas.microsoft.com/office/drawing/2014/main" id="{52A2C77A-4D6A-F711-76C0-B37A8A018F1B}"/>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grpSp>
        <p:nvGrpSpPr>
          <p:cNvPr id="388" name="Group 387">
            <a:extLst>
              <a:ext uri="{FF2B5EF4-FFF2-40B4-BE49-F238E27FC236}">
                <a16:creationId xmlns:a16="http://schemas.microsoft.com/office/drawing/2014/main" id="{AB7B010D-8A07-70D1-8ECA-03C15603AEA5}"/>
              </a:ext>
            </a:extLst>
          </p:cNvPr>
          <p:cNvGrpSpPr/>
          <p:nvPr/>
        </p:nvGrpSpPr>
        <p:grpSpPr>
          <a:xfrm>
            <a:off x="7058968" y="1786361"/>
            <a:ext cx="1832902" cy="1519656"/>
            <a:chOff x="4151894" y="3110762"/>
            <a:chExt cx="1832902" cy="1519656"/>
          </a:xfrm>
        </p:grpSpPr>
        <p:sp>
          <p:nvSpPr>
            <p:cNvPr id="389" name="TextBox 388">
              <a:extLst>
                <a:ext uri="{FF2B5EF4-FFF2-40B4-BE49-F238E27FC236}">
                  <a16:creationId xmlns:a16="http://schemas.microsoft.com/office/drawing/2014/main" id="{092BA646-65FC-DA6F-B545-130824796569}"/>
                </a:ext>
              </a:extLst>
            </p:cNvPr>
            <p:cNvSpPr txBox="1"/>
            <p:nvPr/>
          </p:nvSpPr>
          <p:spPr>
            <a:xfrm>
              <a:off x="4789660" y="3110762"/>
              <a:ext cx="592182" cy="214717"/>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sp>
          <p:nvSpPr>
            <p:cNvPr id="390" name="TextBox 389">
              <a:extLst>
                <a:ext uri="{FF2B5EF4-FFF2-40B4-BE49-F238E27FC236}">
                  <a16:creationId xmlns:a16="http://schemas.microsoft.com/office/drawing/2014/main" id="{CFDC624E-8ADF-E836-BEE3-138ABC5BD01A}"/>
                </a:ext>
              </a:extLst>
            </p:cNvPr>
            <p:cNvSpPr txBox="1"/>
            <p:nvPr/>
          </p:nvSpPr>
          <p:spPr>
            <a:xfrm>
              <a:off x="5139538" y="3667799"/>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91" name="Graphic 390" descr="Leaf with solid fill">
              <a:extLst>
                <a:ext uri="{FF2B5EF4-FFF2-40B4-BE49-F238E27FC236}">
                  <a16:creationId xmlns:a16="http://schemas.microsoft.com/office/drawing/2014/main" id="{28345382-2238-D44F-F6EB-8749E71E4949}"/>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5554782" y="4126341"/>
              <a:ext cx="430014" cy="486749"/>
            </a:xfrm>
            <a:prstGeom prst="rect">
              <a:avLst/>
            </a:prstGeom>
          </p:spPr>
        </p:pic>
        <p:sp>
          <p:nvSpPr>
            <p:cNvPr id="392" name="TextBox 391">
              <a:extLst>
                <a:ext uri="{FF2B5EF4-FFF2-40B4-BE49-F238E27FC236}">
                  <a16:creationId xmlns:a16="http://schemas.microsoft.com/office/drawing/2014/main" id="{74E69A82-9C25-F9B0-C216-AC25027900D1}"/>
                </a:ext>
              </a:extLst>
            </p:cNvPr>
            <p:cNvSpPr txBox="1"/>
            <p:nvPr/>
          </p:nvSpPr>
          <p:spPr>
            <a:xfrm>
              <a:off x="4402242" y="3662876"/>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93" name="Graphic 392" descr="Leaf with solid fill">
              <a:extLst>
                <a:ext uri="{FF2B5EF4-FFF2-40B4-BE49-F238E27FC236}">
                  <a16:creationId xmlns:a16="http://schemas.microsoft.com/office/drawing/2014/main" id="{CE5BC31A-A026-0579-C0C5-01823680E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8331" y="4143669"/>
              <a:ext cx="430014" cy="486749"/>
            </a:xfrm>
            <a:prstGeom prst="rect">
              <a:avLst/>
            </a:prstGeom>
          </p:spPr>
        </p:pic>
        <p:pic>
          <p:nvPicPr>
            <p:cNvPr id="394" name="Graphic 393" descr="Leaf with solid fill">
              <a:extLst>
                <a:ext uri="{FF2B5EF4-FFF2-40B4-BE49-F238E27FC236}">
                  <a16:creationId xmlns:a16="http://schemas.microsoft.com/office/drawing/2014/main" id="{A8CBF28B-3FAC-3020-C0BF-75E78379ADE7}"/>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4151894" y="4142897"/>
              <a:ext cx="430014" cy="486749"/>
            </a:xfrm>
            <a:prstGeom prst="rect">
              <a:avLst/>
            </a:prstGeom>
          </p:spPr>
        </p:pic>
        <p:grpSp>
          <p:nvGrpSpPr>
            <p:cNvPr id="395" name="Group 394">
              <a:extLst>
                <a:ext uri="{FF2B5EF4-FFF2-40B4-BE49-F238E27FC236}">
                  <a16:creationId xmlns:a16="http://schemas.microsoft.com/office/drawing/2014/main" id="{D62D780F-AD39-3F38-76C0-6FFE705FE565}"/>
                </a:ext>
              </a:extLst>
            </p:cNvPr>
            <p:cNvGrpSpPr/>
            <p:nvPr/>
          </p:nvGrpSpPr>
          <p:grpSpPr>
            <a:xfrm>
              <a:off x="4653859" y="3298599"/>
              <a:ext cx="820019" cy="300046"/>
              <a:chOff x="4653859" y="3298599"/>
              <a:chExt cx="820019" cy="300046"/>
            </a:xfrm>
          </p:grpSpPr>
          <p:grpSp>
            <p:nvGrpSpPr>
              <p:cNvPr id="410" name="Group 409">
                <a:extLst>
                  <a:ext uri="{FF2B5EF4-FFF2-40B4-BE49-F238E27FC236}">
                    <a16:creationId xmlns:a16="http://schemas.microsoft.com/office/drawing/2014/main" id="{0ECE3CB0-B560-1C5C-2D7E-D54507F8FC71}"/>
                  </a:ext>
                </a:extLst>
              </p:cNvPr>
              <p:cNvGrpSpPr/>
              <p:nvPr/>
            </p:nvGrpSpPr>
            <p:grpSpPr>
              <a:xfrm>
                <a:off x="4653859" y="3298599"/>
                <a:ext cx="820019" cy="252296"/>
                <a:chOff x="307529" y="3864599"/>
                <a:chExt cx="1333160" cy="410174"/>
              </a:xfrm>
            </p:grpSpPr>
            <p:grpSp>
              <p:nvGrpSpPr>
                <p:cNvPr id="412" name="Group 411">
                  <a:extLst>
                    <a:ext uri="{FF2B5EF4-FFF2-40B4-BE49-F238E27FC236}">
                      <a16:creationId xmlns:a16="http://schemas.microsoft.com/office/drawing/2014/main" id="{0ABD6040-84F4-8B6E-CFB0-B0F6D0D36927}"/>
                    </a:ext>
                  </a:extLst>
                </p:cNvPr>
                <p:cNvGrpSpPr/>
                <p:nvPr/>
              </p:nvGrpSpPr>
              <p:grpSpPr>
                <a:xfrm>
                  <a:off x="307529" y="3864599"/>
                  <a:ext cx="1333160" cy="376462"/>
                  <a:chOff x="5641316" y="2469347"/>
                  <a:chExt cx="1743725" cy="435004"/>
                </a:xfrm>
              </p:grpSpPr>
              <p:sp>
                <p:nvSpPr>
                  <p:cNvPr id="414" name="TextBox 413">
                    <a:extLst>
                      <a:ext uri="{FF2B5EF4-FFF2-40B4-BE49-F238E27FC236}">
                        <a16:creationId xmlns:a16="http://schemas.microsoft.com/office/drawing/2014/main" id="{D0987EE1-CBEF-CFAF-6307-C4FDDA551970}"/>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415" name="TextBox 414">
                    <a:extLst>
                      <a:ext uri="{FF2B5EF4-FFF2-40B4-BE49-F238E27FC236}">
                        <a16:creationId xmlns:a16="http://schemas.microsoft.com/office/drawing/2014/main" id="{6213B297-D8A7-2703-1DEE-157A70C8AC9F}"/>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413" name="Down Arrow 412">
                  <a:extLst>
                    <a:ext uri="{FF2B5EF4-FFF2-40B4-BE49-F238E27FC236}">
                      <a16:creationId xmlns:a16="http://schemas.microsoft.com/office/drawing/2014/main" id="{563D63BD-693C-2C6C-036A-A2B3AE4BDC1F}"/>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411" name="Down Arrow 410">
                <a:extLst>
                  <a:ext uri="{FF2B5EF4-FFF2-40B4-BE49-F238E27FC236}">
                    <a16:creationId xmlns:a16="http://schemas.microsoft.com/office/drawing/2014/main" id="{F91B64F5-A68E-8F0B-8DED-0962FC857834}"/>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96" name="Group 395">
              <a:extLst>
                <a:ext uri="{FF2B5EF4-FFF2-40B4-BE49-F238E27FC236}">
                  <a16:creationId xmlns:a16="http://schemas.microsoft.com/office/drawing/2014/main" id="{151DB67D-6F10-BDB3-A7CE-81051E3EA7B7}"/>
                </a:ext>
              </a:extLst>
            </p:cNvPr>
            <p:cNvGrpSpPr/>
            <p:nvPr/>
          </p:nvGrpSpPr>
          <p:grpSpPr>
            <a:xfrm>
              <a:off x="4276535" y="3889129"/>
              <a:ext cx="820018" cy="300048"/>
              <a:chOff x="4653859" y="3298597"/>
              <a:chExt cx="820018" cy="300048"/>
            </a:xfrm>
          </p:grpSpPr>
          <p:grpSp>
            <p:nvGrpSpPr>
              <p:cNvPr id="404" name="Group 403">
                <a:extLst>
                  <a:ext uri="{FF2B5EF4-FFF2-40B4-BE49-F238E27FC236}">
                    <a16:creationId xmlns:a16="http://schemas.microsoft.com/office/drawing/2014/main" id="{A8993AE1-EE84-40D6-6424-7B4DE78DCD41}"/>
                  </a:ext>
                </a:extLst>
              </p:cNvPr>
              <p:cNvGrpSpPr/>
              <p:nvPr/>
            </p:nvGrpSpPr>
            <p:grpSpPr>
              <a:xfrm>
                <a:off x="4653859" y="3298597"/>
                <a:ext cx="820018" cy="252291"/>
                <a:chOff x="307529" y="3864606"/>
                <a:chExt cx="1333158" cy="410167"/>
              </a:xfrm>
            </p:grpSpPr>
            <p:grpSp>
              <p:nvGrpSpPr>
                <p:cNvPr id="406" name="Group 405">
                  <a:extLst>
                    <a:ext uri="{FF2B5EF4-FFF2-40B4-BE49-F238E27FC236}">
                      <a16:creationId xmlns:a16="http://schemas.microsoft.com/office/drawing/2014/main" id="{560F70AF-1E04-1C93-49A5-5443F5292DD8}"/>
                    </a:ext>
                  </a:extLst>
                </p:cNvPr>
                <p:cNvGrpSpPr/>
                <p:nvPr/>
              </p:nvGrpSpPr>
              <p:grpSpPr>
                <a:xfrm>
                  <a:off x="307529" y="3864606"/>
                  <a:ext cx="1333158" cy="376453"/>
                  <a:chOff x="5641318" y="2469357"/>
                  <a:chExt cx="1743723" cy="434994"/>
                </a:xfrm>
              </p:grpSpPr>
              <p:sp>
                <p:nvSpPr>
                  <p:cNvPr id="408" name="TextBox 407">
                    <a:extLst>
                      <a:ext uri="{FF2B5EF4-FFF2-40B4-BE49-F238E27FC236}">
                        <a16:creationId xmlns:a16="http://schemas.microsoft.com/office/drawing/2014/main" id="{83F4912B-2860-7102-781D-2CF5AA2B9EAE}"/>
                      </a:ext>
                    </a:extLst>
                  </p:cNvPr>
                  <p:cNvSpPr txBox="1"/>
                  <p:nvPr/>
                </p:nvSpPr>
                <p:spPr>
                  <a:xfrm>
                    <a:off x="5641318" y="2469357"/>
                    <a:ext cx="825588" cy="433638"/>
                  </a:xfrm>
                  <a:prstGeom prst="rect">
                    <a:avLst/>
                  </a:prstGeom>
                  <a:noFill/>
                </p:spPr>
                <p:txBody>
                  <a:bodyPr wrap="none" rtlCol="0">
                    <a:spAutoFit/>
                  </a:bodyPr>
                  <a:lstStyle/>
                  <a:p>
                    <a:r>
                      <a:rPr lang="en-US" sz="900" dirty="0"/>
                      <a:t>Pass</a:t>
                    </a:r>
                  </a:p>
                </p:txBody>
              </p:sp>
              <p:sp>
                <p:nvSpPr>
                  <p:cNvPr id="409" name="TextBox 408">
                    <a:extLst>
                      <a:ext uri="{FF2B5EF4-FFF2-40B4-BE49-F238E27FC236}">
                        <a16:creationId xmlns:a16="http://schemas.microsoft.com/office/drawing/2014/main" id="{3998EFAE-2199-6415-8A81-8DC81BA3940C}"/>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407" name="Down Arrow 406">
                  <a:extLst>
                    <a:ext uri="{FF2B5EF4-FFF2-40B4-BE49-F238E27FC236}">
                      <a16:creationId xmlns:a16="http://schemas.microsoft.com/office/drawing/2014/main" id="{AAE7FFC4-5887-D844-1655-15F170DB7EB0}"/>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405" name="Down Arrow 404">
                <a:extLst>
                  <a:ext uri="{FF2B5EF4-FFF2-40B4-BE49-F238E27FC236}">
                    <a16:creationId xmlns:a16="http://schemas.microsoft.com/office/drawing/2014/main" id="{06038A98-5AB5-1C8F-40AB-44A847594646}"/>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97" name="Group 396">
              <a:extLst>
                <a:ext uri="{FF2B5EF4-FFF2-40B4-BE49-F238E27FC236}">
                  <a16:creationId xmlns:a16="http://schemas.microsoft.com/office/drawing/2014/main" id="{3122619D-21FF-98BF-9A66-35BE01F27771}"/>
                </a:ext>
              </a:extLst>
            </p:cNvPr>
            <p:cNvGrpSpPr/>
            <p:nvPr/>
          </p:nvGrpSpPr>
          <p:grpSpPr>
            <a:xfrm>
              <a:off x="5028303" y="3894781"/>
              <a:ext cx="820019" cy="300046"/>
              <a:chOff x="4653859" y="3298599"/>
              <a:chExt cx="820019" cy="300046"/>
            </a:xfrm>
          </p:grpSpPr>
          <p:grpSp>
            <p:nvGrpSpPr>
              <p:cNvPr id="398" name="Group 397">
                <a:extLst>
                  <a:ext uri="{FF2B5EF4-FFF2-40B4-BE49-F238E27FC236}">
                    <a16:creationId xmlns:a16="http://schemas.microsoft.com/office/drawing/2014/main" id="{087BEAAC-707D-E80C-955A-3B36195C5571}"/>
                  </a:ext>
                </a:extLst>
              </p:cNvPr>
              <p:cNvGrpSpPr/>
              <p:nvPr/>
            </p:nvGrpSpPr>
            <p:grpSpPr>
              <a:xfrm>
                <a:off x="4653859" y="3298599"/>
                <a:ext cx="820019" cy="252296"/>
                <a:chOff x="307529" y="3864599"/>
                <a:chExt cx="1333160" cy="410174"/>
              </a:xfrm>
            </p:grpSpPr>
            <p:grpSp>
              <p:nvGrpSpPr>
                <p:cNvPr id="400" name="Group 399">
                  <a:extLst>
                    <a:ext uri="{FF2B5EF4-FFF2-40B4-BE49-F238E27FC236}">
                      <a16:creationId xmlns:a16="http://schemas.microsoft.com/office/drawing/2014/main" id="{AC7C8497-4DDD-1471-19BF-D3BF16B14FBA}"/>
                    </a:ext>
                  </a:extLst>
                </p:cNvPr>
                <p:cNvGrpSpPr/>
                <p:nvPr/>
              </p:nvGrpSpPr>
              <p:grpSpPr>
                <a:xfrm>
                  <a:off x="307529" y="3864599"/>
                  <a:ext cx="1333160" cy="376462"/>
                  <a:chOff x="5641316" y="2469347"/>
                  <a:chExt cx="1743725" cy="435004"/>
                </a:xfrm>
              </p:grpSpPr>
              <p:sp>
                <p:nvSpPr>
                  <p:cNvPr id="402" name="TextBox 401">
                    <a:extLst>
                      <a:ext uri="{FF2B5EF4-FFF2-40B4-BE49-F238E27FC236}">
                        <a16:creationId xmlns:a16="http://schemas.microsoft.com/office/drawing/2014/main" id="{9453E9BF-36A2-BFBA-DB89-7F14A706934F}"/>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403" name="TextBox 402">
                    <a:extLst>
                      <a:ext uri="{FF2B5EF4-FFF2-40B4-BE49-F238E27FC236}">
                        <a16:creationId xmlns:a16="http://schemas.microsoft.com/office/drawing/2014/main" id="{7C298A28-8752-5E1E-7CEA-4C80FD868E57}"/>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401" name="Down Arrow 400">
                  <a:extLst>
                    <a:ext uri="{FF2B5EF4-FFF2-40B4-BE49-F238E27FC236}">
                      <a16:creationId xmlns:a16="http://schemas.microsoft.com/office/drawing/2014/main" id="{25BABD7D-2FED-115D-C5B1-EDF150BED461}"/>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99" name="Down Arrow 398">
                <a:extLst>
                  <a:ext uri="{FF2B5EF4-FFF2-40B4-BE49-F238E27FC236}">
                    <a16:creationId xmlns:a16="http://schemas.microsoft.com/office/drawing/2014/main" id="{55313965-9E6A-760F-DA7B-0733E6312034}"/>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sp>
        <p:nvSpPr>
          <p:cNvPr id="440" name="Google Shape;360;p46">
            <a:extLst>
              <a:ext uri="{FF2B5EF4-FFF2-40B4-BE49-F238E27FC236}">
                <a16:creationId xmlns:a16="http://schemas.microsoft.com/office/drawing/2014/main" id="{A417325E-8345-7696-B7F2-3E9E8E4D5CB2}"/>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10</a:t>
            </a:fld>
            <a:endParaRPr dirty="0"/>
          </a:p>
        </p:txBody>
      </p:sp>
      <p:sp>
        <p:nvSpPr>
          <p:cNvPr id="443" name="TextBox 442">
            <a:extLst>
              <a:ext uri="{FF2B5EF4-FFF2-40B4-BE49-F238E27FC236}">
                <a16:creationId xmlns:a16="http://schemas.microsoft.com/office/drawing/2014/main" id="{5848B448-637A-93A9-948B-615AB91EF3E0}"/>
              </a:ext>
            </a:extLst>
          </p:cNvPr>
          <p:cNvSpPr txBox="1"/>
          <p:nvPr/>
        </p:nvSpPr>
        <p:spPr>
          <a:xfrm>
            <a:off x="3968795" y="1386835"/>
            <a:ext cx="7668034" cy="369332"/>
          </a:xfrm>
          <a:prstGeom prst="rect">
            <a:avLst/>
          </a:prstGeom>
          <a:noFill/>
        </p:spPr>
        <p:txBody>
          <a:bodyPr wrap="square" rtlCol="0">
            <a:spAutoFit/>
          </a:bodyPr>
          <a:lstStyle/>
          <a:p>
            <a:pPr algn="ctr"/>
            <a:r>
              <a:rPr lang="en-US" dirty="0"/>
              <a:t>Subsequent trees are trained on the previous tree’s Incorrectly classified data</a:t>
            </a:r>
          </a:p>
        </p:txBody>
      </p:sp>
      <p:sp>
        <p:nvSpPr>
          <p:cNvPr id="444" name="Cross 443">
            <a:extLst>
              <a:ext uri="{FF2B5EF4-FFF2-40B4-BE49-F238E27FC236}">
                <a16:creationId xmlns:a16="http://schemas.microsoft.com/office/drawing/2014/main" id="{24F8C5D1-747E-748E-35DA-5B3BF6E01940}"/>
              </a:ext>
            </a:extLst>
          </p:cNvPr>
          <p:cNvSpPr/>
          <p:nvPr/>
        </p:nvSpPr>
        <p:spPr>
          <a:xfrm>
            <a:off x="6580963" y="2130378"/>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Cross 444">
            <a:extLst>
              <a:ext uri="{FF2B5EF4-FFF2-40B4-BE49-F238E27FC236}">
                <a16:creationId xmlns:a16="http://schemas.microsoft.com/office/drawing/2014/main" id="{B292E5E6-CA3D-E919-C28B-657AEA92794A}"/>
              </a:ext>
            </a:extLst>
          </p:cNvPr>
          <p:cNvSpPr/>
          <p:nvPr/>
        </p:nvSpPr>
        <p:spPr>
          <a:xfrm>
            <a:off x="4015660" y="2129052"/>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Cross 445">
            <a:extLst>
              <a:ext uri="{FF2B5EF4-FFF2-40B4-BE49-F238E27FC236}">
                <a16:creationId xmlns:a16="http://schemas.microsoft.com/office/drawing/2014/main" id="{189B062B-D29E-3D29-BCDA-F3708B1CEC12}"/>
              </a:ext>
            </a:extLst>
          </p:cNvPr>
          <p:cNvSpPr/>
          <p:nvPr/>
        </p:nvSpPr>
        <p:spPr>
          <a:xfrm>
            <a:off x="9044430" y="2130378"/>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D76068F0-A497-8428-A100-2AFF7354BF71}"/>
              </a:ext>
            </a:extLst>
          </p:cNvPr>
          <p:cNvSpPr/>
          <p:nvPr/>
        </p:nvSpPr>
        <p:spPr>
          <a:xfrm>
            <a:off x="9885073" y="2258798"/>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DC1A4E50-4124-EDD9-A707-4364AE098890}"/>
              </a:ext>
            </a:extLst>
          </p:cNvPr>
          <p:cNvSpPr/>
          <p:nvPr/>
        </p:nvSpPr>
        <p:spPr>
          <a:xfrm>
            <a:off x="10218390" y="2253041"/>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142A9327-CF5F-30A9-2CF1-BF9D90D64F15}"/>
              </a:ext>
            </a:extLst>
          </p:cNvPr>
          <p:cNvSpPr/>
          <p:nvPr/>
        </p:nvSpPr>
        <p:spPr>
          <a:xfrm>
            <a:off x="10551707" y="2239234"/>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997847"/>
      </p:ext>
    </p:extLst>
  </p:cSld>
  <p:clrMapOvr>
    <a:masterClrMapping/>
  </p:clrMapOvr>
  <mc:AlternateContent xmlns:mc="http://schemas.openxmlformats.org/markup-compatibility/2006" xmlns:p14="http://schemas.microsoft.com/office/powerpoint/2010/main">
    <mc:Choice Requires="p14">
      <p:transition spd="slow" p14:dur="2000" advTm="5876"/>
    </mc:Choice>
    <mc:Fallback xmlns="">
      <p:transition spd="slow" advTm="587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Google Shape;436;p49">
            <a:extLst>
              <a:ext uri="{FF2B5EF4-FFF2-40B4-BE49-F238E27FC236}">
                <a16:creationId xmlns:a16="http://schemas.microsoft.com/office/drawing/2014/main" id="{0FE1EC78-951C-FE49-9490-DE35BBBF9416}"/>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grpSp>
        <p:nvGrpSpPr>
          <p:cNvPr id="329" name="Group 328">
            <a:extLst>
              <a:ext uri="{FF2B5EF4-FFF2-40B4-BE49-F238E27FC236}">
                <a16:creationId xmlns:a16="http://schemas.microsoft.com/office/drawing/2014/main" id="{3D977079-05C5-A69B-4BBB-87A31BE59139}"/>
              </a:ext>
            </a:extLst>
          </p:cNvPr>
          <p:cNvGrpSpPr/>
          <p:nvPr/>
        </p:nvGrpSpPr>
        <p:grpSpPr>
          <a:xfrm>
            <a:off x="270585" y="1593054"/>
            <a:ext cx="3749191" cy="3883480"/>
            <a:chOff x="-15790" y="2112508"/>
            <a:chExt cx="2995171" cy="2930759"/>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0DFC7F3-F2D5-9141-8B2F-4980D2FF485E}"/>
                    </a:ext>
                  </a:extLst>
                </p:cNvPr>
                <p:cNvSpPr txBox="1"/>
                <p:nvPr/>
              </p:nvSpPr>
              <p:spPr>
                <a:xfrm>
                  <a:off x="971949" y="2495258"/>
                  <a:ext cx="1133242" cy="245336"/>
                </a:xfrm>
                <a:prstGeom prst="rect">
                  <a:avLst/>
                </a:prstGeom>
                <a:solidFill>
                  <a:schemeClr val="bg1">
                    <a:lumMod val="95000"/>
                  </a:schemeClr>
                </a:solidFill>
                <a:ln w="28575">
                  <a:solidFill>
                    <a:schemeClr val="tx1"/>
                  </a:solidFill>
                </a:ln>
              </p:spPr>
              <p:txBody>
                <a:bodyPr wrap="none" rtlCol="0" anchor="ctr">
                  <a:spAutoFit/>
                </a:bodyPr>
                <a:lstStyle/>
                <a:p>
                  <a:pPr algn="ctr"/>
                  <a14:m>
                    <m:oMath xmlns:m="http://schemas.openxmlformats.org/officeDocument/2006/math">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𝑀</m:t>
                          </m:r>
                        </m:e>
                        <m:sub>
                          <m:r>
                            <a:rPr lang="en-CA" sz="1400" b="0" i="1" smtClean="0">
                              <a:latin typeface="Cambria Math" panose="02040503050406030204" pitchFamily="18" charset="0"/>
                            </a:rPr>
                            <m:t>𝑗𝑗</m:t>
                          </m:r>
                        </m:sub>
                      </m:sSub>
                      <m:r>
                        <a:rPr lang="en-CA" sz="1400" b="0" i="1" smtClean="0">
                          <a:latin typeface="Cambria Math" panose="02040503050406030204" pitchFamily="18" charset="0"/>
                        </a:rPr>
                        <m:t>&lt;700 </m:t>
                      </m:r>
                      <m:r>
                        <a:rPr lang="en-CA" sz="1400" b="0" i="1" smtClean="0">
                          <a:latin typeface="Cambria Math" panose="02040503050406030204" pitchFamily="18" charset="0"/>
                        </a:rPr>
                        <m:t>𝐺𝑒𝑉</m:t>
                      </m:r>
                      <m:r>
                        <a:rPr lang="en-CA" sz="1400" b="0" i="1" smtClean="0">
                          <a:latin typeface="Cambria Math" panose="02040503050406030204" pitchFamily="18" charset="0"/>
                        </a:rPr>
                        <m:t> </m:t>
                      </m:r>
                    </m:oMath>
                  </a14:m>
                  <a:r>
                    <a:rPr lang="en-US" sz="1400" dirty="0"/>
                    <a:t> </a:t>
                  </a:r>
                </a:p>
              </p:txBody>
            </p:sp>
          </mc:Choice>
          <mc:Fallback xmlns="">
            <p:sp>
              <p:nvSpPr>
                <p:cNvPr id="19" name="TextBox 18">
                  <a:extLst>
                    <a:ext uri="{FF2B5EF4-FFF2-40B4-BE49-F238E27FC236}">
                      <a16:creationId xmlns:a16="http://schemas.microsoft.com/office/drawing/2014/main" id="{10DFC7F3-F2D5-9141-8B2F-4980D2FF485E}"/>
                    </a:ext>
                  </a:extLst>
                </p:cNvPr>
                <p:cNvSpPr txBox="1">
                  <a:spLocks noRot="1" noChangeAspect="1" noMove="1" noResize="1" noEditPoints="1" noAdjustHandles="1" noChangeArrowheads="1" noChangeShapeType="1" noTextEdit="1"/>
                </p:cNvSpPr>
                <p:nvPr/>
              </p:nvSpPr>
              <p:spPr>
                <a:xfrm>
                  <a:off x="971949" y="2495258"/>
                  <a:ext cx="1133242" cy="245336"/>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698CA5D-4BA8-C18F-D68B-39B16D74EC93}"/>
                    </a:ext>
                  </a:extLst>
                </p:cNvPr>
                <p:cNvSpPr txBox="1"/>
                <p:nvPr/>
              </p:nvSpPr>
              <p:spPr>
                <a:xfrm>
                  <a:off x="1591534" y="3342989"/>
                  <a:ext cx="1118517" cy="39486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400" dirty="0"/>
                    <a:t>Total # of </a:t>
                  </a:r>
                  <a:br>
                    <a:rPr lang="en-US" sz="1400" dirty="0"/>
                  </a:br>
                  <a:r>
                    <a:rPr lang="en-US" sz="1400" dirty="0"/>
                    <a:t>Jets </a:t>
                  </a:r>
                  <a14:m>
                    <m:oMath xmlns:m="http://schemas.openxmlformats.org/officeDocument/2006/math">
                      <m:r>
                        <a:rPr lang="en-CA" sz="1400" i="1" dirty="0" smtClean="0">
                          <a:latin typeface="Cambria Math" panose="02040503050406030204" pitchFamily="18" charset="0"/>
                        </a:rPr>
                        <m:t>≥</m:t>
                      </m:r>
                      <m:r>
                        <a:rPr lang="en-CA" sz="1400" b="0" i="1" smtClean="0">
                          <a:latin typeface="Cambria Math" panose="02040503050406030204" pitchFamily="18" charset="0"/>
                        </a:rPr>
                        <m:t>2</m:t>
                      </m:r>
                    </m:oMath>
                  </a14:m>
                  <a:endParaRPr lang="en-US" sz="1400" dirty="0"/>
                </a:p>
              </p:txBody>
            </p:sp>
          </mc:Choice>
          <mc:Fallback xmlns="">
            <p:sp>
              <p:nvSpPr>
                <p:cNvPr id="20" name="TextBox 19">
                  <a:extLst>
                    <a:ext uri="{FF2B5EF4-FFF2-40B4-BE49-F238E27FC236}">
                      <a16:creationId xmlns:a16="http://schemas.microsoft.com/office/drawing/2014/main" id="{C698CA5D-4BA8-C18F-D68B-39B16D74EC93}"/>
                    </a:ext>
                  </a:extLst>
                </p:cNvPr>
                <p:cNvSpPr txBox="1">
                  <a:spLocks noRot="1" noChangeAspect="1" noMove="1" noResize="1" noEditPoints="1" noAdjustHandles="1" noChangeArrowheads="1" noChangeShapeType="1" noTextEdit="1"/>
                </p:cNvSpPr>
                <p:nvPr/>
              </p:nvSpPr>
              <p:spPr>
                <a:xfrm>
                  <a:off x="1591534" y="3342989"/>
                  <a:ext cx="1118517" cy="394860"/>
                </a:xfrm>
                <a:prstGeom prst="rect">
                  <a:avLst/>
                </a:prstGeom>
                <a:blipFill>
                  <a:blip r:embed="rId4"/>
                  <a:stretch>
                    <a:fillRect b="-8889"/>
                  </a:stretch>
                </a:blipFill>
                <a:ln w="28575">
                  <a:solidFill>
                    <a:schemeClr val="tx1"/>
                  </a:solidFill>
                </a:ln>
              </p:spPr>
              <p:txBody>
                <a:bodyPr/>
                <a:lstStyle/>
                <a:p>
                  <a:r>
                    <a:rPr lang="en-US">
                      <a:noFill/>
                    </a:rPr>
                    <a:t> </a:t>
                  </a:r>
                </a:p>
              </p:txBody>
            </p:sp>
          </mc:Fallback>
        </mc:AlternateContent>
        <p:pic>
          <p:nvPicPr>
            <p:cNvPr id="30" name="Graphic 29" descr="Leaf with solid fill">
              <a:extLst>
                <a:ext uri="{FF2B5EF4-FFF2-40B4-BE49-F238E27FC236}">
                  <a16:creationId xmlns:a16="http://schemas.microsoft.com/office/drawing/2014/main" id="{9C2789CB-7C26-6E46-16C5-2275C8365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0279" y="4238081"/>
              <a:ext cx="699102" cy="791341"/>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874FA9D-747B-1E3C-6A48-583C80D5E359}"/>
                    </a:ext>
                  </a:extLst>
                </p:cNvPr>
                <p:cNvSpPr txBox="1"/>
                <p:nvPr/>
              </p:nvSpPr>
              <p:spPr>
                <a:xfrm>
                  <a:off x="392863" y="3334986"/>
                  <a:ext cx="1118517" cy="39486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400" dirty="0"/>
                    <a:t>Leading Jet </a:t>
                  </a:r>
                  <a14:m>
                    <m:oMath xmlns:m="http://schemas.openxmlformats.org/officeDocument/2006/math">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𝑝</m:t>
                          </m:r>
                        </m:e>
                        <m:sub>
                          <m:r>
                            <a:rPr lang="en-CA" sz="1400" b="0" i="1" smtClean="0">
                              <a:latin typeface="Cambria Math" panose="02040503050406030204" pitchFamily="18" charset="0"/>
                            </a:rPr>
                            <m:t>𝑡</m:t>
                          </m:r>
                        </m:sub>
                      </m:sSub>
                      <m:r>
                        <a:rPr lang="en-CA" sz="1400" b="0" i="1" smtClean="0">
                          <a:latin typeface="Cambria Math" panose="02040503050406030204" pitchFamily="18" charset="0"/>
                        </a:rPr>
                        <m:t>&gt;120 </m:t>
                      </m:r>
                      <m:r>
                        <a:rPr lang="en-CA" sz="1400" b="0" i="1" smtClean="0">
                          <a:latin typeface="Cambria Math" panose="02040503050406030204" pitchFamily="18" charset="0"/>
                        </a:rPr>
                        <m:t>𝐺𝑒𝑉</m:t>
                      </m:r>
                      <m:r>
                        <a:rPr lang="en-CA" sz="1400" b="0" i="1" smtClean="0">
                          <a:latin typeface="Cambria Math" panose="02040503050406030204" pitchFamily="18" charset="0"/>
                        </a:rPr>
                        <m:t> </m:t>
                      </m:r>
                    </m:oMath>
                  </a14:m>
                  <a:r>
                    <a:rPr lang="en-US" sz="1400" dirty="0"/>
                    <a:t> </a:t>
                  </a:r>
                </a:p>
              </p:txBody>
            </p:sp>
          </mc:Choice>
          <mc:Fallback xmlns="">
            <p:sp>
              <p:nvSpPr>
                <p:cNvPr id="32" name="TextBox 31">
                  <a:extLst>
                    <a:ext uri="{FF2B5EF4-FFF2-40B4-BE49-F238E27FC236}">
                      <a16:creationId xmlns:a16="http://schemas.microsoft.com/office/drawing/2014/main" id="{1874FA9D-747B-1E3C-6A48-583C80D5E359}"/>
                    </a:ext>
                  </a:extLst>
                </p:cNvPr>
                <p:cNvSpPr txBox="1">
                  <a:spLocks noRot="1" noChangeAspect="1" noMove="1" noResize="1" noEditPoints="1" noAdjustHandles="1" noChangeArrowheads="1" noChangeShapeType="1" noTextEdit="1"/>
                </p:cNvSpPr>
                <p:nvPr/>
              </p:nvSpPr>
              <p:spPr>
                <a:xfrm>
                  <a:off x="392863" y="3334986"/>
                  <a:ext cx="1118517" cy="394860"/>
                </a:xfrm>
                <a:prstGeom prst="rect">
                  <a:avLst/>
                </a:prstGeom>
                <a:blipFill>
                  <a:blip r:embed="rId7"/>
                  <a:stretch>
                    <a:fillRect b="-4545"/>
                  </a:stretch>
                </a:blipFill>
                <a:ln w="28575">
                  <a:solidFill>
                    <a:schemeClr val="tx1"/>
                  </a:solidFill>
                </a:ln>
              </p:spPr>
              <p:txBody>
                <a:bodyPr/>
                <a:lstStyle/>
                <a:p>
                  <a:r>
                    <a:rPr lang="en-US">
                      <a:noFill/>
                    </a:rPr>
                    <a:t> </a:t>
                  </a:r>
                </a:p>
              </p:txBody>
            </p:sp>
          </mc:Fallback>
        </mc:AlternateContent>
        <p:pic>
          <p:nvPicPr>
            <p:cNvPr id="35" name="Graphic 34" descr="Leaf with solid fill">
              <a:extLst>
                <a:ext uri="{FF2B5EF4-FFF2-40B4-BE49-F238E27FC236}">
                  <a16:creationId xmlns:a16="http://schemas.microsoft.com/office/drawing/2014/main" id="{78DB564F-E632-B2F9-C69D-ED717533E2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1828" y="4246736"/>
              <a:ext cx="699102" cy="791341"/>
            </a:xfrm>
            <a:prstGeom prst="rect">
              <a:avLst/>
            </a:prstGeom>
          </p:spPr>
        </p:pic>
        <p:pic>
          <p:nvPicPr>
            <p:cNvPr id="60" name="Graphic 59" descr="Leaf with solid fill">
              <a:extLst>
                <a:ext uri="{FF2B5EF4-FFF2-40B4-BE49-F238E27FC236}">
                  <a16:creationId xmlns:a16="http://schemas.microsoft.com/office/drawing/2014/main" id="{295DBBCC-5E91-AE81-C802-E883FC174D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90" y="4251926"/>
              <a:ext cx="699102" cy="791341"/>
            </a:xfrm>
            <a:prstGeom prst="rect">
              <a:avLst/>
            </a:prstGeom>
          </p:spPr>
        </p:pic>
        <p:sp>
          <p:nvSpPr>
            <p:cNvPr id="6" name="TextBox 5">
              <a:extLst>
                <a:ext uri="{FF2B5EF4-FFF2-40B4-BE49-F238E27FC236}">
                  <a16:creationId xmlns:a16="http://schemas.microsoft.com/office/drawing/2014/main" id="{4CE679CE-3D77-7510-3968-6BE54B1F8AF6}"/>
                </a:ext>
              </a:extLst>
            </p:cNvPr>
            <p:cNvSpPr txBox="1"/>
            <p:nvPr/>
          </p:nvSpPr>
          <p:spPr>
            <a:xfrm>
              <a:off x="1753595" y="2112508"/>
              <a:ext cx="752129" cy="369332"/>
            </a:xfrm>
            <a:prstGeom prst="rect">
              <a:avLst/>
            </a:prstGeom>
            <a:noFill/>
            <a:ln>
              <a:noFill/>
            </a:ln>
          </p:spPr>
          <p:txBody>
            <a:bodyPr wrap="none" rtlCol="0">
              <a:spAutoFit/>
            </a:bodyPr>
            <a:lstStyle/>
            <a:p>
              <a:r>
                <a:rPr lang="en-US" b="1" dirty="0">
                  <a:solidFill>
                    <a:schemeClr val="accent1"/>
                  </a:solidFill>
                </a:rPr>
                <a:t>Signal</a:t>
              </a:r>
            </a:p>
          </p:txBody>
        </p:sp>
        <p:grpSp>
          <p:nvGrpSpPr>
            <p:cNvPr id="13" name="Group 12">
              <a:extLst>
                <a:ext uri="{FF2B5EF4-FFF2-40B4-BE49-F238E27FC236}">
                  <a16:creationId xmlns:a16="http://schemas.microsoft.com/office/drawing/2014/main" id="{DAF60457-90EE-967B-75C2-2B27565412F2}"/>
                </a:ext>
              </a:extLst>
            </p:cNvPr>
            <p:cNvGrpSpPr/>
            <p:nvPr/>
          </p:nvGrpSpPr>
          <p:grpSpPr>
            <a:xfrm>
              <a:off x="438573" y="3827136"/>
              <a:ext cx="996452" cy="540093"/>
              <a:chOff x="541973" y="3817297"/>
              <a:chExt cx="996452" cy="540093"/>
            </a:xfrm>
          </p:grpSpPr>
          <p:grpSp>
            <p:nvGrpSpPr>
              <p:cNvPr id="50" name="Group 49">
                <a:extLst>
                  <a:ext uri="{FF2B5EF4-FFF2-40B4-BE49-F238E27FC236}">
                    <a16:creationId xmlns:a16="http://schemas.microsoft.com/office/drawing/2014/main" id="{86106309-6B1A-2DD6-F66D-F9BE79184C6B}"/>
                  </a:ext>
                </a:extLst>
              </p:cNvPr>
              <p:cNvGrpSpPr/>
              <p:nvPr/>
            </p:nvGrpSpPr>
            <p:grpSpPr>
              <a:xfrm>
                <a:off x="541973" y="3817297"/>
                <a:ext cx="996452" cy="540093"/>
                <a:chOff x="5947962" y="2414690"/>
                <a:chExt cx="1303323" cy="624081"/>
              </a:xfrm>
            </p:grpSpPr>
            <p:sp>
              <p:nvSpPr>
                <p:cNvPr id="51" name="Down Arrow 50">
                  <a:extLst>
                    <a:ext uri="{FF2B5EF4-FFF2-40B4-BE49-F238E27FC236}">
                      <a16:creationId xmlns:a16="http://schemas.microsoft.com/office/drawing/2014/main" id="{005493B0-6B5E-0786-1EC1-9C7B80326272}"/>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53" name="TextBox 52">
                  <a:extLst>
                    <a:ext uri="{FF2B5EF4-FFF2-40B4-BE49-F238E27FC236}">
                      <a16:creationId xmlns:a16="http://schemas.microsoft.com/office/drawing/2014/main" id="{EBD37FD6-669F-8884-1FEC-6D46F223A249}"/>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54" name="TextBox 53">
                  <a:extLst>
                    <a:ext uri="{FF2B5EF4-FFF2-40B4-BE49-F238E27FC236}">
                      <a16:creationId xmlns:a16="http://schemas.microsoft.com/office/drawing/2014/main" id="{D9DE79DA-036D-E749-97C9-5CC8846CC1DF}"/>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7" name="Down Arrow 6">
                <a:extLst>
                  <a:ext uri="{FF2B5EF4-FFF2-40B4-BE49-F238E27FC236}">
                    <a16:creationId xmlns:a16="http://schemas.microsoft.com/office/drawing/2014/main" id="{899FEC7D-796E-D5C0-7B14-2F96CE30C858}"/>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14" name="Group 13">
              <a:extLst>
                <a:ext uri="{FF2B5EF4-FFF2-40B4-BE49-F238E27FC236}">
                  <a16:creationId xmlns:a16="http://schemas.microsoft.com/office/drawing/2014/main" id="{519A8603-2BD0-0C48-A783-487302F2811D}"/>
                </a:ext>
              </a:extLst>
            </p:cNvPr>
            <p:cNvGrpSpPr/>
            <p:nvPr/>
          </p:nvGrpSpPr>
          <p:grpSpPr>
            <a:xfrm>
              <a:off x="1617984" y="3827136"/>
              <a:ext cx="996452" cy="540093"/>
              <a:chOff x="541973" y="3817297"/>
              <a:chExt cx="996452" cy="540093"/>
            </a:xfrm>
          </p:grpSpPr>
          <p:grpSp>
            <p:nvGrpSpPr>
              <p:cNvPr id="15" name="Group 14">
                <a:extLst>
                  <a:ext uri="{FF2B5EF4-FFF2-40B4-BE49-F238E27FC236}">
                    <a16:creationId xmlns:a16="http://schemas.microsoft.com/office/drawing/2014/main" id="{7450B1F9-4706-A6EA-DCD3-04ED8E2128DB}"/>
                  </a:ext>
                </a:extLst>
              </p:cNvPr>
              <p:cNvGrpSpPr/>
              <p:nvPr/>
            </p:nvGrpSpPr>
            <p:grpSpPr>
              <a:xfrm>
                <a:off x="541973" y="3817297"/>
                <a:ext cx="996452" cy="540093"/>
                <a:chOff x="5947962" y="2414690"/>
                <a:chExt cx="1303323" cy="624081"/>
              </a:xfrm>
            </p:grpSpPr>
            <p:sp>
              <p:nvSpPr>
                <p:cNvPr id="18" name="Down Arrow 17">
                  <a:extLst>
                    <a:ext uri="{FF2B5EF4-FFF2-40B4-BE49-F238E27FC236}">
                      <a16:creationId xmlns:a16="http://schemas.microsoft.com/office/drawing/2014/main" id="{93CC347B-DAD2-7DCB-D55B-56F0451BF661}"/>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1" name="TextBox 20">
                  <a:extLst>
                    <a:ext uri="{FF2B5EF4-FFF2-40B4-BE49-F238E27FC236}">
                      <a16:creationId xmlns:a16="http://schemas.microsoft.com/office/drawing/2014/main" id="{4B609DB6-2394-7454-2261-53FD241292A2}"/>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22" name="TextBox 21">
                  <a:extLst>
                    <a:ext uri="{FF2B5EF4-FFF2-40B4-BE49-F238E27FC236}">
                      <a16:creationId xmlns:a16="http://schemas.microsoft.com/office/drawing/2014/main" id="{5DA477AF-7A37-0BE0-2ADC-58E4169C7610}"/>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16" name="Down Arrow 15">
                <a:extLst>
                  <a:ext uri="{FF2B5EF4-FFF2-40B4-BE49-F238E27FC236}">
                    <a16:creationId xmlns:a16="http://schemas.microsoft.com/office/drawing/2014/main" id="{04E9870F-C17A-628E-E2E1-9521A196D0FF}"/>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23" name="Group 22">
              <a:extLst>
                <a:ext uri="{FF2B5EF4-FFF2-40B4-BE49-F238E27FC236}">
                  <a16:creationId xmlns:a16="http://schemas.microsoft.com/office/drawing/2014/main" id="{A5FDCF57-6306-BEDA-76F9-1F7BEB7266B3}"/>
                </a:ext>
              </a:extLst>
            </p:cNvPr>
            <p:cNvGrpSpPr/>
            <p:nvPr/>
          </p:nvGrpSpPr>
          <p:grpSpPr>
            <a:xfrm>
              <a:off x="1019173" y="2743406"/>
              <a:ext cx="996452" cy="540093"/>
              <a:chOff x="541973" y="3817297"/>
              <a:chExt cx="996452" cy="540093"/>
            </a:xfrm>
          </p:grpSpPr>
          <p:grpSp>
            <p:nvGrpSpPr>
              <p:cNvPr id="24" name="Group 23">
                <a:extLst>
                  <a:ext uri="{FF2B5EF4-FFF2-40B4-BE49-F238E27FC236}">
                    <a16:creationId xmlns:a16="http://schemas.microsoft.com/office/drawing/2014/main" id="{105A8BCF-6C70-504B-860B-F712560E98EE}"/>
                  </a:ext>
                </a:extLst>
              </p:cNvPr>
              <p:cNvGrpSpPr/>
              <p:nvPr/>
            </p:nvGrpSpPr>
            <p:grpSpPr>
              <a:xfrm>
                <a:off x="541973" y="3817297"/>
                <a:ext cx="996452" cy="540093"/>
                <a:chOff x="5947962" y="2414690"/>
                <a:chExt cx="1303323" cy="624081"/>
              </a:xfrm>
            </p:grpSpPr>
            <p:sp>
              <p:nvSpPr>
                <p:cNvPr id="26" name="Down Arrow 25">
                  <a:extLst>
                    <a:ext uri="{FF2B5EF4-FFF2-40B4-BE49-F238E27FC236}">
                      <a16:creationId xmlns:a16="http://schemas.microsoft.com/office/drawing/2014/main" id="{FC59CB43-E3D8-4DFA-C0E5-92312FFC069E}"/>
                    </a:ext>
                  </a:extLst>
                </p:cNvPr>
                <p:cNvSpPr/>
                <p:nvPr/>
              </p:nvSpPr>
              <p:spPr>
                <a:xfrm rot="18900000">
                  <a:off x="6790397" y="2478018"/>
                  <a:ext cx="283457" cy="5607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7" name="TextBox 26">
                  <a:extLst>
                    <a:ext uri="{FF2B5EF4-FFF2-40B4-BE49-F238E27FC236}">
                      <a16:creationId xmlns:a16="http://schemas.microsoft.com/office/drawing/2014/main" id="{D6E04CA6-B0AC-EBB7-2E1E-EC80367C9E9E}"/>
                    </a:ext>
                  </a:extLst>
                </p:cNvPr>
                <p:cNvSpPr txBox="1"/>
                <p:nvPr/>
              </p:nvSpPr>
              <p:spPr>
                <a:xfrm>
                  <a:off x="5947962" y="2414690"/>
                  <a:ext cx="523939" cy="268391"/>
                </a:xfrm>
                <a:prstGeom prst="rect">
                  <a:avLst/>
                </a:prstGeom>
                <a:noFill/>
              </p:spPr>
              <p:txBody>
                <a:bodyPr wrap="none" rtlCol="0">
                  <a:spAutoFit/>
                </a:bodyPr>
                <a:lstStyle/>
                <a:p>
                  <a:r>
                    <a:rPr lang="en-US" sz="1400" dirty="0"/>
                    <a:t>Pass</a:t>
                  </a:r>
                </a:p>
              </p:txBody>
            </p:sp>
            <p:sp>
              <p:nvSpPr>
                <p:cNvPr id="28" name="TextBox 27">
                  <a:extLst>
                    <a:ext uri="{FF2B5EF4-FFF2-40B4-BE49-F238E27FC236}">
                      <a16:creationId xmlns:a16="http://schemas.microsoft.com/office/drawing/2014/main" id="{5CE3DC53-8F17-02D7-88D9-01BB0A57B3E5}"/>
                    </a:ext>
                  </a:extLst>
                </p:cNvPr>
                <p:cNvSpPr txBox="1"/>
                <p:nvPr/>
              </p:nvSpPr>
              <p:spPr>
                <a:xfrm>
                  <a:off x="6800376" y="2418243"/>
                  <a:ext cx="450909" cy="268391"/>
                </a:xfrm>
                <a:prstGeom prst="rect">
                  <a:avLst/>
                </a:prstGeom>
                <a:noFill/>
              </p:spPr>
              <p:txBody>
                <a:bodyPr wrap="none" rtlCol="0">
                  <a:spAutoFit/>
                </a:bodyPr>
                <a:lstStyle/>
                <a:p>
                  <a:r>
                    <a:rPr lang="en-US" sz="1400" dirty="0"/>
                    <a:t>Fail</a:t>
                  </a:r>
                </a:p>
              </p:txBody>
            </p:sp>
          </p:grpSp>
          <p:sp>
            <p:nvSpPr>
              <p:cNvPr id="25" name="Down Arrow 24">
                <a:extLst>
                  <a:ext uri="{FF2B5EF4-FFF2-40B4-BE49-F238E27FC236}">
                    <a16:creationId xmlns:a16="http://schemas.microsoft.com/office/drawing/2014/main" id="{99AC05A4-257E-C446-AAE1-75ECDE90CC7A}"/>
                  </a:ext>
                </a:extLst>
              </p:cNvPr>
              <p:cNvSpPr/>
              <p:nvPr/>
            </p:nvSpPr>
            <p:spPr>
              <a:xfrm rot="2700000">
                <a:off x="744663" y="3875025"/>
                <a:ext cx="216716" cy="4852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8" name="Freeform 37">
              <a:extLst>
                <a:ext uri="{FF2B5EF4-FFF2-40B4-BE49-F238E27FC236}">
                  <a16:creationId xmlns:a16="http://schemas.microsoft.com/office/drawing/2014/main" id="{02EA8AD9-40D4-913A-873B-3C9C85990572}"/>
                </a:ext>
              </a:extLst>
            </p:cNvPr>
            <p:cNvSpPr/>
            <p:nvPr/>
          </p:nvSpPr>
          <p:spPr>
            <a:xfrm>
              <a:off x="2200978" y="2432115"/>
              <a:ext cx="636490" cy="1828800"/>
            </a:xfrm>
            <a:custGeom>
              <a:avLst/>
              <a:gdLst>
                <a:gd name="connsiteX0" fmla="*/ 23748 w 636490"/>
                <a:gd name="connsiteY0" fmla="*/ 0 h 1828800"/>
                <a:gd name="connsiteX1" fmla="*/ 14321 w 636490"/>
                <a:gd name="connsiteY1" fmla="*/ 452487 h 1828800"/>
                <a:gd name="connsiteX2" fmla="*/ 14321 w 636490"/>
                <a:gd name="connsiteY2" fmla="*/ 707011 h 1828800"/>
                <a:gd name="connsiteX3" fmla="*/ 202857 w 636490"/>
                <a:gd name="connsiteY3" fmla="*/ 772998 h 1828800"/>
                <a:gd name="connsiteX4" fmla="*/ 485661 w 636490"/>
                <a:gd name="connsiteY4" fmla="*/ 772998 h 1828800"/>
                <a:gd name="connsiteX5" fmla="*/ 598783 w 636490"/>
                <a:gd name="connsiteY5" fmla="*/ 904974 h 1828800"/>
                <a:gd name="connsiteX6" fmla="*/ 579929 w 636490"/>
                <a:gd name="connsiteY6" fmla="*/ 1414021 h 1828800"/>
                <a:gd name="connsiteX7" fmla="*/ 636490 w 636490"/>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90" h="1828800">
                  <a:moveTo>
                    <a:pt x="23748" y="0"/>
                  </a:moveTo>
                  <a:cubicBezTo>
                    <a:pt x="19820" y="167326"/>
                    <a:pt x="15892" y="334652"/>
                    <a:pt x="14321" y="452487"/>
                  </a:cubicBezTo>
                  <a:cubicBezTo>
                    <a:pt x="12750" y="570322"/>
                    <a:pt x="-17102" y="653593"/>
                    <a:pt x="14321" y="707011"/>
                  </a:cubicBezTo>
                  <a:cubicBezTo>
                    <a:pt x="45744" y="760430"/>
                    <a:pt x="124300" y="762000"/>
                    <a:pt x="202857" y="772998"/>
                  </a:cubicBezTo>
                  <a:cubicBezTo>
                    <a:pt x="281414" y="783996"/>
                    <a:pt x="419673" y="751002"/>
                    <a:pt x="485661" y="772998"/>
                  </a:cubicBezTo>
                  <a:cubicBezTo>
                    <a:pt x="551649" y="794994"/>
                    <a:pt x="583072" y="798137"/>
                    <a:pt x="598783" y="904974"/>
                  </a:cubicBezTo>
                  <a:cubicBezTo>
                    <a:pt x="614494" y="1011811"/>
                    <a:pt x="573645" y="1260050"/>
                    <a:pt x="579929" y="1414021"/>
                  </a:cubicBezTo>
                  <a:cubicBezTo>
                    <a:pt x="586214" y="1567992"/>
                    <a:pt x="611352" y="1698396"/>
                    <a:pt x="636490" y="182880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reeform 321">
              <a:extLst>
                <a:ext uri="{FF2B5EF4-FFF2-40B4-BE49-F238E27FC236}">
                  <a16:creationId xmlns:a16="http://schemas.microsoft.com/office/drawing/2014/main" id="{18B5D602-6075-CC04-22A2-372FD0960A8E}"/>
                </a:ext>
              </a:extLst>
            </p:cNvPr>
            <p:cNvSpPr/>
            <p:nvPr/>
          </p:nvSpPr>
          <p:spPr>
            <a:xfrm flipH="1">
              <a:off x="141463" y="2432115"/>
              <a:ext cx="699102" cy="1828800"/>
            </a:xfrm>
            <a:custGeom>
              <a:avLst/>
              <a:gdLst>
                <a:gd name="connsiteX0" fmla="*/ 23748 w 636490"/>
                <a:gd name="connsiteY0" fmla="*/ 0 h 1828800"/>
                <a:gd name="connsiteX1" fmla="*/ 14321 w 636490"/>
                <a:gd name="connsiteY1" fmla="*/ 452487 h 1828800"/>
                <a:gd name="connsiteX2" fmla="*/ 14321 w 636490"/>
                <a:gd name="connsiteY2" fmla="*/ 707011 h 1828800"/>
                <a:gd name="connsiteX3" fmla="*/ 202857 w 636490"/>
                <a:gd name="connsiteY3" fmla="*/ 772998 h 1828800"/>
                <a:gd name="connsiteX4" fmla="*/ 485661 w 636490"/>
                <a:gd name="connsiteY4" fmla="*/ 772998 h 1828800"/>
                <a:gd name="connsiteX5" fmla="*/ 598783 w 636490"/>
                <a:gd name="connsiteY5" fmla="*/ 904974 h 1828800"/>
                <a:gd name="connsiteX6" fmla="*/ 579929 w 636490"/>
                <a:gd name="connsiteY6" fmla="*/ 1414021 h 1828800"/>
                <a:gd name="connsiteX7" fmla="*/ 636490 w 636490"/>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90" h="1828800">
                  <a:moveTo>
                    <a:pt x="23748" y="0"/>
                  </a:moveTo>
                  <a:cubicBezTo>
                    <a:pt x="19820" y="167326"/>
                    <a:pt x="15892" y="334652"/>
                    <a:pt x="14321" y="452487"/>
                  </a:cubicBezTo>
                  <a:cubicBezTo>
                    <a:pt x="12750" y="570322"/>
                    <a:pt x="-17102" y="653593"/>
                    <a:pt x="14321" y="707011"/>
                  </a:cubicBezTo>
                  <a:cubicBezTo>
                    <a:pt x="45744" y="760430"/>
                    <a:pt x="124300" y="762000"/>
                    <a:pt x="202857" y="772998"/>
                  </a:cubicBezTo>
                  <a:cubicBezTo>
                    <a:pt x="281414" y="783996"/>
                    <a:pt x="419673" y="751002"/>
                    <a:pt x="485661" y="772998"/>
                  </a:cubicBezTo>
                  <a:cubicBezTo>
                    <a:pt x="551649" y="794994"/>
                    <a:pt x="583072" y="798137"/>
                    <a:pt x="598783" y="904974"/>
                  </a:cubicBezTo>
                  <a:cubicBezTo>
                    <a:pt x="614494" y="1011811"/>
                    <a:pt x="573645" y="1260050"/>
                    <a:pt x="579929" y="1414021"/>
                  </a:cubicBezTo>
                  <a:cubicBezTo>
                    <a:pt x="586214" y="1567992"/>
                    <a:pt x="611352" y="1698396"/>
                    <a:pt x="636490" y="182880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xtBox 325">
              <a:extLst>
                <a:ext uri="{FF2B5EF4-FFF2-40B4-BE49-F238E27FC236}">
                  <a16:creationId xmlns:a16="http://schemas.microsoft.com/office/drawing/2014/main" id="{5BFCF94B-336C-1918-B5CB-8D64AAB2EC8A}"/>
                </a:ext>
              </a:extLst>
            </p:cNvPr>
            <p:cNvSpPr txBox="1"/>
            <p:nvPr/>
          </p:nvSpPr>
          <p:spPr>
            <a:xfrm>
              <a:off x="531367" y="2114588"/>
              <a:ext cx="1316771" cy="369332"/>
            </a:xfrm>
            <a:prstGeom prst="rect">
              <a:avLst/>
            </a:prstGeom>
            <a:noFill/>
            <a:ln>
              <a:noFill/>
            </a:ln>
          </p:spPr>
          <p:txBody>
            <a:bodyPr wrap="none" rtlCol="0">
              <a:spAutoFit/>
            </a:bodyPr>
            <a:lstStyle/>
            <a:p>
              <a:r>
                <a:rPr lang="en-US" b="1" dirty="0">
                  <a:solidFill>
                    <a:srgbClr val="C00000"/>
                  </a:solidFill>
                </a:rPr>
                <a:t>Background</a:t>
              </a:r>
            </a:p>
          </p:txBody>
        </p:sp>
        <p:sp>
          <p:nvSpPr>
            <p:cNvPr id="327" name="Triangle 326">
              <a:extLst>
                <a:ext uri="{FF2B5EF4-FFF2-40B4-BE49-F238E27FC236}">
                  <a16:creationId xmlns:a16="http://schemas.microsoft.com/office/drawing/2014/main" id="{5270C7DF-D0BD-2760-C910-C631E5D59D2B}"/>
                </a:ext>
              </a:extLst>
            </p:cNvPr>
            <p:cNvSpPr/>
            <p:nvPr/>
          </p:nvSpPr>
          <p:spPr>
            <a:xfrm rot="9802289">
              <a:off x="2746168" y="4169916"/>
              <a:ext cx="175505" cy="13633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iangle 327">
              <a:extLst>
                <a:ext uri="{FF2B5EF4-FFF2-40B4-BE49-F238E27FC236}">
                  <a16:creationId xmlns:a16="http://schemas.microsoft.com/office/drawing/2014/main" id="{F588EAFE-BADE-D6F6-E905-42B098AB477B}"/>
                </a:ext>
              </a:extLst>
            </p:cNvPr>
            <p:cNvSpPr/>
            <p:nvPr/>
          </p:nvSpPr>
          <p:spPr>
            <a:xfrm rot="11578358">
              <a:off x="54081" y="4192750"/>
              <a:ext cx="175505" cy="13633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3" name="Cross 332">
            <a:extLst>
              <a:ext uri="{FF2B5EF4-FFF2-40B4-BE49-F238E27FC236}">
                <a16:creationId xmlns:a16="http://schemas.microsoft.com/office/drawing/2014/main" id="{73B2F582-8E82-6CD0-D29E-895A36C5ED94}"/>
              </a:ext>
            </a:extLst>
          </p:cNvPr>
          <p:cNvSpPr/>
          <p:nvPr/>
        </p:nvSpPr>
        <p:spPr>
          <a:xfrm>
            <a:off x="6580963" y="2130378"/>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oup 386">
            <a:extLst>
              <a:ext uri="{FF2B5EF4-FFF2-40B4-BE49-F238E27FC236}">
                <a16:creationId xmlns:a16="http://schemas.microsoft.com/office/drawing/2014/main" id="{3FFF1BAD-7A72-A896-656C-F157F9A5DE7B}"/>
              </a:ext>
            </a:extLst>
          </p:cNvPr>
          <p:cNvGrpSpPr/>
          <p:nvPr/>
        </p:nvGrpSpPr>
        <p:grpSpPr>
          <a:xfrm>
            <a:off x="4607692" y="1789950"/>
            <a:ext cx="1832902" cy="1519656"/>
            <a:chOff x="4151894" y="3110762"/>
            <a:chExt cx="1832902" cy="1519656"/>
          </a:xfrm>
        </p:grpSpPr>
        <p:sp>
          <p:nvSpPr>
            <p:cNvPr id="335" name="TextBox 334">
              <a:extLst>
                <a:ext uri="{FF2B5EF4-FFF2-40B4-BE49-F238E27FC236}">
                  <a16:creationId xmlns:a16="http://schemas.microsoft.com/office/drawing/2014/main" id="{C6E7880E-7764-A00D-500B-085F39734D5F}"/>
                </a:ext>
              </a:extLst>
            </p:cNvPr>
            <p:cNvSpPr txBox="1"/>
            <p:nvPr/>
          </p:nvSpPr>
          <p:spPr>
            <a:xfrm>
              <a:off x="4789660" y="3110762"/>
              <a:ext cx="592182" cy="214717"/>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sp>
          <p:nvSpPr>
            <p:cNvPr id="336" name="TextBox 335">
              <a:extLst>
                <a:ext uri="{FF2B5EF4-FFF2-40B4-BE49-F238E27FC236}">
                  <a16:creationId xmlns:a16="http://schemas.microsoft.com/office/drawing/2014/main" id="{EE41FCAB-24D1-1FB7-E936-308EAFA26029}"/>
                </a:ext>
              </a:extLst>
            </p:cNvPr>
            <p:cNvSpPr txBox="1"/>
            <p:nvPr/>
          </p:nvSpPr>
          <p:spPr>
            <a:xfrm>
              <a:off x="5139538" y="3667799"/>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37" name="Graphic 336" descr="Leaf with solid fill">
              <a:extLst>
                <a:ext uri="{FF2B5EF4-FFF2-40B4-BE49-F238E27FC236}">
                  <a16:creationId xmlns:a16="http://schemas.microsoft.com/office/drawing/2014/main" id="{9A818E47-ACDE-3300-AA08-C4AE52DD9D8A}"/>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5554782" y="4126341"/>
              <a:ext cx="430014" cy="486749"/>
            </a:xfrm>
            <a:prstGeom prst="rect">
              <a:avLst/>
            </a:prstGeom>
          </p:spPr>
        </p:pic>
        <p:sp>
          <p:nvSpPr>
            <p:cNvPr id="338" name="TextBox 337">
              <a:extLst>
                <a:ext uri="{FF2B5EF4-FFF2-40B4-BE49-F238E27FC236}">
                  <a16:creationId xmlns:a16="http://schemas.microsoft.com/office/drawing/2014/main" id="{2458B5DC-7D24-F465-4C1F-26B6CC631456}"/>
                </a:ext>
              </a:extLst>
            </p:cNvPr>
            <p:cNvSpPr txBox="1"/>
            <p:nvPr/>
          </p:nvSpPr>
          <p:spPr>
            <a:xfrm>
              <a:off x="4402242" y="3662876"/>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339" name="Graphic 338" descr="Leaf with solid fill">
              <a:extLst>
                <a:ext uri="{FF2B5EF4-FFF2-40B4-BE49-F238E27FC236}">
                  <a16:creationId xmlns:a16="http://schemas.microsoft.com/office/drawing/2014/main" id="{1E69D702-D598-9F2B-0064-A0E66C8641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8331" y="4143669"/>
              <a:ext cx="430014" cy="486749"/>
            </a:xfrm>
            <a:prstGeom prst="rect">
              <a:avLst/>
            </a:prstGeom>
          </p:spPr>
        </p:pic>
        <p:pic>
          <p:nvPicPr>
            <p:cNvPr id="340" name="Graphic 339" descr="Leaf with solid fill">
              <a:extLst>
                <a:ext uri="{FF2B5EF4-FFF2-40B4-BE49-F238E27FC236}">
                  <a16:creationId xmlns:a16="http://schemas.microsoft.com/office/drawing/2014/main" id="{67850D15-9911-B8CA-2FB6-D367B65DF0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1894" y="4142897"/>
              <a:ext cx="430014" cy="486749"/>
            </a:xfrm>
            <a:prstGeom prst="rect">
              <a:avLst/>
            </a:prstGeom>
          </p:spPr>
        </p:pic>
        <p:grpSp>
          <p:nvGrpSpPr>
            <p:cNvPr id="372" name="Group 371">
              <a:extLst>
                <a:ext uri="{FF2B5EF4-FFF2-40B4-BE49-F238E27FC236}">
                  <a16:creationId xmlns:a16="http://schemas.microsoft.com/office/drawing/2014/main" id="{B532A628-87E5-9C0D-9530-51453A5C440E}"/>
                </a:ext>
              </a:extLst>
            </p:cNvPr>
            <p:cNvGrpSpPr/>
            <p:nvPr/>
          </p:nvGrpSpPr>
          <p:grpSpPr>
            <a:xfrm>
              <a:off x="4653859" y="3298599"/>
              <a:ext cx="820019" cy="300046"/>
              <a:chOff x="4653859" y="3298599"/>
              <a:chExt cx="820019" cy="300046"/>
            </a:xfrm>
          </p:grpSpPr>
          <p:grpSp>
            <p:nvGrpSpPr>
              <p:cNvPr id="344" name="Group 343">
                <a:extLst>
                  <a:ext uri="{FF2B5EF4-FFF2-40B4-BE49-F238E27FC236}">
                    <a16:creationId xmlns:a16="http://schemas.microsoft.com/office/drawing/2014/main" id="{A0CE59A9-0AF1-6DD2-3DF9-39A40FF829B4}"/>
                  </a:ext>
                </a:extLst>
              </p:cNvPr>
              <p:cNvGrpSpPr/>
              <p:nvPr/>
            </p:nvGrpSpPr>
            <p:grpSpPr>
              <a:xfrm>
                <a:off x="4653859" y="3298599"/>
                <a:ext cx="820019" cy="252296"/>
                <a:chOff x="307529" y="3864599"/>
                <a:chExt cx="1333160" cy="410174"/>
              </a:xfrm>
            </p:grpSpPr>
            <p:grpSp>
              <p:nvGrpSpPr>
                <p:cNvPr id="356" name="Group 355">
                  <a:extLst>
                    <a:ext uri="{FF2B5EF4-FFF2-40B4-BE49-F238E27FC236}">
                      <a16:creationId xmlns:a16="http://schemas.microsoft.com/office/drawing/2014/main" id="{C8F26730-DAD9-B3C3-50DB-97A933A83FA1}"/>
                    </a:ext>
                  </a:extLst>
                </p:cNvPr>
                <p:cNvGrpSpPr/>
                <p:nvPr/>
              </p:nvGrpSpPr>
              <p:grpSpPr>
                <a:xfrm>
                  <a:off x="307529" y="3864599"/>
                  <a:ext cx="1333160" cy="376462"/>
                  <a:chOff x="5641316" y="2469347"/>
                  <a:chExt cx="1743725" cy="435004"/>
                </a:xfrm>
              </p:grpSpPr>
              <p:sp>
                <p:nvSpPr>
                  <p:cNvPr id="359" name="TextBox 358">
                    <a:extLst>
                      <a:ext uri="{FF2B5EF4-FFF2-40B4-BE49-F238E27FC236}">
                        <a16:creationId xmlns:a16="http://schemas.microsoft.com/office/drawing/2014/main" id="{003767CC-8A22-DE12-2BBC-F8D4A6B1F3BE}"/>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360" name="TextBox 359">
                    <a:extLst>
                      <a:ext uri="{FF2B5EF4-FFF2-40B4-BE49-F238E27FC236}">
                        <a16:creationId xmlns:a16="http://schemas.microsoft.com/office/drawing/2014/main" id="{196E9262-F130-2867-6415-944F0ACB50AD}"/>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57" name="Down Arrow 356">
                  <a:extLst>
                    <a:ext uri="{FF2B5EF4-FFF2-40B4-BE49-F238E27FC236}">
                      <a16:creationId xmlns:a16="http://schemas.microsoft.com/office/drawing/2014/main" id="{94A1A334-3D1A-1585-2B4D-46E45DE18FF8}"/>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71" name="Down Arrow 370">
                <a:extLst>
                  <a:ext uri="{FF2B5EF4-FFF2-40B4-BE49-F238E27FC236}">
                    <a16:creationId xmlns:a16="http://schemas.microsoft.com/office/drawing/2014/main" id="{D56A32C4-C74F-3BC1-C631-114D5F7DAE06}"/>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73" name="Group 372">
              <a:extLst>
                <a:ext uri="{FF2B5EF4-FFF2-40B4-BE49-F238E27FC236}">
                  <a16:creationId xmlns:a16="http://schemas.microsoft.com/office/drawing/2014/main" id="{70EE6776-CDAA-15C0-8D12-4E4799A678EF}"/>
                </a:ext>
              </a:extLst>
            </p:cNvPr>
            <p:cNvGrpSpPr/>
            <p:nvPr/>
          </p:nvGrpSpPr>
          <p:grpSpPr>
            <a:xfrm>
              <a:off x="4276535" y="3889129"/>
              <a:ext cx="820018" cy="300048"/>
              <a:chOff x="4653859" y="3298597"/>
              <a:chExt cx="820018" cy="300048"/>
            </a:xfrm>
          </p:grpSpPr>
          <p:grpSp>
            <p:nvGrpSpPr>
              <p:cNvPr id="374" name="Group 373">
                <a:extLst>
                  <a:ext uri="{FF2B5EF4-FFF2-40B4-BE49-F238E27FC236}">
                    <a16:creationId xmlns:a16="http://schemas.microsoft.com/office/drawing/2014/main" id="{A206C186-4705-3A9A-723C-A05AADA42852}"/>
                  </a:ext>
                </a:extLst>
              </p:cNvPr>
              <p:cNvGrpSpPr/>
              <p:nvPr/>
            </p:nvGrpSpPr>
            <p:grpSpPr>
              <a:xfrm>
                <a:off x="4653859" y="3298597"/>
                <a:ext cx="820018" cy="252291"/>
                <a:chOff x="307529" y="3864606"/>
                <a:chExt cx="1333158" cy="410167"/>
              </a:xfrm>
            </p:grpSpPr>
            <p:grpSp>
              <p:nvGrpSpPr>
                <p:cNvPr id="376" name="Group 375">
                  <a:extLst>
                    <a:ext uri="{FF2B5EF4-FFF2-40B4-BE49-F238E27FC236}">
                      <a16:creationId xmlns:a16="http://schemas.microsoft.com/office/drawing/2014/main" id="{0A2DB550-C22C-B9EF-45DC-1E3F9D85743A}"/>
                    </a:ext>
                  </a:extLst>
                </p:cNvPr>
                <p:cNvGrpSpPr/>
                <p:nvPr/>
              </p:nvGrpSpPr>
              <p:grpSpPr>
                <a:xfrm>
                  <a:off x="307529" y="3864606"/>
                  <a:ext cx="1333158" cy="376453"/>
                  <a:chOff x="5641318" y="2469357"/>
                  <a:chExt cx="1743723" cy="434994"/>
                </a:xfrm>
              </p:grpSpPr>
              <p:sp>
                <p:nvSpPr>
                  <p:cNvPr id="378" name="TextBox 377">
                    <a:extLst>
                      <a:ext uri="{FF2B5EF4-FFF2-40B4-BE49-F238E27FC236}">
                        <a16:creationId xmlns:a16="http://schemas.microsoft.com/office/drawing/2014/main" id="{DA3354F0-1516-904A-1B34-B1EDDA98FAF1}"/>
                      </a:ext>
                    </a:extLst>
                  </p:cNvPr>
                  <p:cNvSpPr txBox="1"/>
                  <p:nvPr/>
                </p:nvSpPr>
                <p:spPr>
                  <a:xfrm>
                    <a:off x="5641318" y="2469357"/>
                    <a:ext cx="825588" cy="433638"/>
                  </a:xfrm>
                  <a:prstGeom prst="rect">
                    <a:avLst/>
                  </a:prstGeom>
                  <a:noFill/>
                </p:spPr>
                <p:txBody>
                  <a:bodyPr wrap="none" rtlCol="0">
                    <a:spAutoFit/>
                  </a:bodyPr>
                  <a:lstStyle/>
                  <a:p>
                    <a:r>
                      <a:rPr lang="en-US" sz="900" dirty="0"/>
                      <a:t>Pass</a:t>
                    </a:r>
                  </a:p>
                </p:txBody>
              </p:sp>
              <p:sp>
                <p:nvSpPr>
                  <p:cNvPr id="379" name="TextBox 378">
                    <a:extLst>
                      <a:ext uri="{FF2B5EF4-FFF2-40B4-BE49-F238E27FC236}">
                        <a16:creationId xmlns:a16="http://schemas.microsoft.com/office/drawing/2014/main" id="{774B49FA-98C8-4637-B8C8-825CDB340FA3}"/>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77" name="Down Arrow 376">
                  <a:extLst>
                    <a:ext uri="{FF2B5EF4-FFF2-40B4-BE49-F238E27FC236}">
                      <a16:creationId xmlns:a16="http://schemas.microsoft.com/office/drawing/2014/main" id="{3A42107D-FEDA-5D3A-084C-4E205A0BEF48}"/>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75" name="Down Arrow 374">
                <a:extLst>
                  <a:ext uri="{FF2B5EF4-FFF2-40B4-BE49-F238E27FC236}">
                    <a16:creationId xmlns:a16="http://schemas.microsoft.com/office/drawing/2014/main" id="{362F3828-FA29-8746-7B4A-A648ACBD6190}"/>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80" name="Group 379">
              <a:extLst>
                <a:ext uri="{FF2B5EF4-FFF2-40B4-BE49-F238E27FC236}">
                  <a16:creationId xmlns:a16="http://schemas.microsoft.com/office/drawing/2014/main" id="{E81DAA8C-707D-117E-2C33-9A77C1BE3F16}"/>
                </a:ext>
              </a:extLst>
            </p:cNvPr>
            <p:cNvGrpSpPr/>
            <p:nvPr/>
          </p:nvGrpSpPr>
          <p:grpSpPr>
            <a:xfrm>
              <a:off x="5028303" y="3894781"/>
              <a:ext cx="820019" cy="300046"/>
              <a:chOff x="4653859" y="3298599"/>
              <a:chExt cx="820019" cy="300046"/>
            </a:xfrm>
          </p:grpSpPr>
          <p:grpSp>
            <p:nvGrpSpPr>
              <p:cNvPr id="381" name="Group 380">
                <a:extLst>
                  <a:ext uri="{FF2B5EF4-FFF2-40B4-BE49-F238E27FC236}">
                    <a16:creationId xmlns:a16="http://schemas.microsoft.com/office/drawing/2014/main" id="{4F21F3A2-D6B9-75D7-C603-9B2DDD6C77E5}"/>
                  </a:ext>
                </a:extLst>
              </p:cNvPr>
              <p:cNvGrpSpPr/>
              <p:nvPr/>
            </p:nvGrpSpPr>
            <p:grpSpPr>
              <a:xfrm>
                <a:off x="4653859" y="3298599"/>
                <a:ext cx="820019" cy="252296"/>
                <a:chOff x="307529" y="3864599"/>
                <a:chExt cx="1333160" cy="410174"/>
              </a:xfrm>
            </p:grpSpPr>
            <p:grpSp>
              <p:nvGrpSpPr>
                <p:cNvPr id="383" name="Group 382">
                  <a:extLst>
                    <a:ext uri="{FF2B5EF4-FFF2-40B4-BE49-F238E27FC236}">
                      <a16:creationId xmlns:a16="http://schemas.microsoft.com/office/drawing/2014/main" id="{80E7A68C-AC0C-8367-4889-49D8B132CAED}"/>
                    </a:ext>
                  </a:extLst>
                </p:cNvPr>
                <p:cNvGrpSpPr/>
                <p:nvPr/>
              </p:nvGrpSpPr>
              <p:grpSpPr>
                <a:xfrm>
                  <a:off x="307529" y="3864599"/>
                  <a:ext cx="1333160" cy="376462"/>
                  <a:chOff x="5641316" y="2469347"/>
                  <a:chExt cx="1743725" cy="435004"/>
                </a:xfrm>
              </p:grpSpPr>
              <p:sp>
                <p:nvSpPr>
                  <p:cNvPr id="385" name="TextBox 384">
                    <a:extLst>
                      <a:ext uri="{FF2B5EF4-FFF2-40B4-BE49-F238E27FC236}">
                        <a16:creationId xmlns:a16="http://schemas.microsoft.com/office/drawing/2014/main" id="{D464CF56-9AD4-9BE3-6F5F-DA1993829387}"/>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386" name="TextBox 385">
                    <a:extLst>
                      <a:ext uri="{FF2B5EF4-FFF2-40B4-BE49-F238E27FC236}">
                        <a16:creationId xmlns:a16="http://schemas.microsoft.com/office/drawing/2014/main" id="{B9CF707D-1BB3-E988-1D2E-20DF450FA4E0}"/>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84" name="Down Arrow 383">
                  <a:extLst>
                    <a:ext uri="{FF2B5EF4-FFF2-40B4-BE49-F238E27FC236}">
                      <a16:creationId xmlns:a16="http://schemas.microsoft.com/office/drawing/2014/main" id="{0F3C9BBD-4D9A-EC93-A1A5-AD47AAE8530F}"/>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82" name="Down Arrow 381">
                <a:extLst>
                  <a:ext uri="{FF2B5EF4-FFF2-40B4-BE49-F238E27FC236}">
                    <a16:creationId xmlns:a16="http://schemas.microsoft.com/office/drawing/2014/main" id="{52A2C77A-4D6A-F711-76C0-B37A8A018F1B}"/>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sp>
        <p:nvSpPr>
          <p:cNvPr id="416" name="Cross 415">
            <a:extLst>
              <a:ext uri="{FF2B5EF4-FFF2-40B4-BE49-F238E27FC236}">
                <a16:creationId xmlns:a16="http://schemas.microsoft.com/office/drawing/2014/main" id="{1547750A-D533-5B59-182E-5754C9D62F67}"/>
              </a:ext>
            </a:extLst>
          </p:cNvPr>
          <p:cNvSpPr/>
          <p:nvPr/>
        </p:nvSpPr>
        <p:spPr>
          <a:xfrm>
            <a:off x="4015660" y="2129052"/>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Cross 416">
            <a:extLst>
              <a:ext uri="{FF2B5EF4-FFF2-40B4-BE49-F238E27FC236}">
                <a16:creationId xmlns:a16="http://schemas.microsoft.com/office/drawing/2014/main" id="{2CA6A1E0-736C-E8DD-41E7-34F22618B473}"/>
              </a:ext>
            </a:extLst>
          </p:cNvPr>
          <p:cNvSpPr/>
          <p:nvPr/>
        </p:nvSpPr>
        <p:spPr>
          <a:xfrm>
            <a:off x="9044430" y="2130378"/>
            <a:ext cx="415549" cy="416194"/>
          </a:xfrm>
          <a:prstGeom prst="plus">
            <a:avLst>
              <a:gd name="adj" fmla="val 42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2D7502FB-EBCC-316F-2DEA-0B533F11A783}"/>
              </a:ext>
            </a:extLst>
          </p:cNvPr>
          <p:cNvSpPr/>
          <p:nvPr/>
        </p:nvSpPr>
        <p:spPr>
          <a:xfrm>
            <a:off x="9885073" y="2258798"/>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728D8887-029D-E456-9D86-348B849D06B3}"/>
              </a:ext>
            </a:extLst>
          </p:cNvPr>
          <p:cNvSpPr/>
          <p:nvPr/>
        </p:nvSpPr>
        <p:spPr>
          <a:xfrm>
            <a:off x="10218390" y="2253041"/>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D08632D-29F9-6FDC-C4BF-A9C4174ED67F}"/>
              </a:ext>
            </a:extLst>
          </p:cNvPr>
          <p:cNvSpPr/>
          <p:nvPr/>
        </p:nvSpPr>
        <p:spPr>
          <a:xfrm>
            <a:off x="10551707" y="2239234"/>
            <a:ext cx="133310" cy="135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Left Brace 420">
            <a:extLst>
              <a:ext uri="{FF2B5EF4-FFF2-40B4-BE49-F238E27FC236}">
                <a16:creationId xmlns:a16="http://schemas.microsoft.com/office/drawing/2014/main" id="{839E9AAE-5854-2CC4-44EF-D70433909B75}"/>
              </a:ext>
            </a:extLst>
          </p:cNvPr>
          <p:cNvSpPr/>
          <p:nvPr/>
        </p:nvSpPr>
        <p:spPr>
          <a:xfrm rot="16200000">
            <a:off x="7637324" y="-460073"/>
            <a:ext cx="451323" cy="7811079"/>
          </a:xfrm>
          <a:prstGeom prst="leftBrace">
            <a:avLst>
              <a:gd name="adj1" fmla="val 82950"/>
              <a:gd name="adj2" fmla="val 567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1" name="Rectangle 430">
            <a:extLst>
              <a:ext uri="{FF2B5EF4-FFF2-40B4-BE49-F238E27FC236}">
                <a16:creationId xmlns:a16="http://schemas.microsoft.com/office/drawing/2014/main" id="{F4CA3439-1BED-E892-056A-16C7ED4BDFC4}"/>
              </a:ext>
            </a:extLst>
          </p:cNvPr>
          <p:cNvSpPr/>
          <p:nvPr/>
        </p:nvSpPr>
        <p:spPr>
          <a:xfrm>
            <a:off x="9951619" y="6078668"/>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2" name="Picture 431">
            <a:extLst>
              <a:ext uri="{FF2B5EF4-FFF2-40B4-BE49-F238E27FC236}">
                <a16:creationId xmlns:a16="http://schemas.microsoft.com/office/drawing/2014/main" id="{F52E47BE-6FEE-312B-FCD8-71016884210C}"/>
              </a:ext>
            </a:extLst>
          </p:cNvPr>
          <p:cNvPicPr>
            <a:picLocks noChangeAspect="1"/>
          </p:cNvPicPr>
          <p:nvPr/>
        </p:nvPicPr>
        <p:blipFill rotWithShape="1">
          <a:blip r:embed="rId13"/>
          <a:srcRect l="4019" t="7305" r="4362" b="4358"/>
          <a:stretch/>
        </p:blipFill>
        <p:spPr>
          <a:xfrm>
            <a:off x="6503646" y="4311815"/>
            <a:ext cx="3448507" cy="2428139"/>
          </a:xfrm>
          <a:prstGeom prst="rect">
            <a:avLst/>
          </a:prstGeom>
        </p:spPr>
      </p:pic>
      <p:sp>
        <p:nvSpPr>
          <p:cNvPr id="433" name="TextBox 432">
            <a:extLst>
              <a:ext uri="{FF2B5EF4-FFF2-40B4-BE49-F238E27FC236}">
                <a16:creationId xmlns:a16="http://schemas.microsoft.com/office/drawing/2014/main" id="{5690603C-B85A-BB73-5073-767975326EC5}"/>
              </a:ext>
            </a:extLst>
          </p:cNvPr>
          <p:cNvSpPr txBox="1"/>
          <p:nvPr/>
        </p:nvSpPr>
        <p:spPr>
          <a:xfrm>
            <a:off x="10229791" y="5476534"/>
            <a:ext cx="1962209" cy="646331"/>
          </a:xfrm>
          <a:prstGeom prst="rect">
            <a:avLst/>
          </a:prstGeom>
          <a:noFill/>
          <a:ln w="28575">
            <a:solidFill>
              <a:srgbClr val="C00000"/>
            </a:solidFill>
          </a:ln>
        </p:spPr>
        <p:txBody>
          <a:bodyPr wrap="square" rtlCol="0">
            <a:spAutoFit/>
          </a:bodyPr>
          <a:lstStyle/>
          <a:p>
            <a:pPr algn="ctr"/>
            <a:r>
              <a:rPr lang="en-US" dirty="0"/>
              <a:t>“Signal like” events score closer to 1</a:t>
            </a:r>
          </a:p>
        </p:txBody>
      </p:sp>
      <p:sp>
        <p:nvSpPr>
          <p:cNvPr id="434" name="TextBox 433">
            <a:extLst>
              <a:ext uri="{FF2B5EF4-FFF2-40B4-BE49-F238E27FC236}">
                <a16:creationId xmlns:a16="http://schemas.microsoft.com/office/drawing/2014/main" id="{5D9CAA15-D031-AF46-53E9-290412D1B2EB}"/>
              </a:ext>
            </a:extLst>
          </p:cNvPr>
          <p:cNvSpPr txBox="1"/>
          <p:nvPr/>
        </p:nvSpPr>
        <p:spPr>
          <a:xfrm>
            <a:off x="4084221" y="5529491"/>
            <a:ext cx="2205628" cy="584775"/>
          </a:xfrm>
          <a:prstGeom prst="rect">
            <a:avLst/>
          </a:prstGeom>
          <a:noFill/>
          <a:ln w="28575">
            <a:solidFill>
              <a:srgbClr val="C00000"/>
            </a:solidFill>
          </a:ln>
        </p:spPr>
        <p:txBody>
          <a:bodyPr wrap="square" rtlCol="0">
            <a:spAutoFit/>
          </a:bodyPr>
          <a:lstStyle/>
          <a:p>
            <a:pPr algn="ctr"/>
            <a:r>
              <a:rPr lang="en-US" sz="1600" dirty="0"/>
              <a:t>“Background like” events score closer to -1</a:t>
            </a:r>
          </a:p>
        </p:txBody>
      </p:sp>
      <p:sp>
        <p:nvSpPr>
          <p:cNvPr id="435" name="Google Shape;361;p46">
            <a:extLst>
              <a:ext uri="{FF2B5EF4-FFF2-40B4-BE49-F238E27FC236}">
                <a16:creationId xmlns:a16="http://schemas.microsoft.com/office/drawing/2014/main" id="{300BA049-6638-70FC-96F7-E7BCFA505250}"/>
              </a:ext>
            </a:extLst>
          </p:cNvPr>
          <p:cNvSpPr txBox="1">
            <a:spLocks/>
          </p:cNvSpPr>
          <p:nvPr/>
        </p:nvSpPr>
        <p:spPr>
          <a:xfrm>
            <a:off x="6742129" y="3869175"/>
            <a:ext cx="3265714" cy="434147"/>
          </a:xfrm>
          <a:prstGeom prst="rect">
            <a:avLst/>
          </a:prstGeom>
          <a:solidFill>
            <a:schemeClr val="bg1">
              <a:lumMod val="95000"/>
            </a:schemeClr>
          </a:solidFill>
          <a:ln w="28575">
            <a:solidFill>
              <a:srgbClr val="C00000"/>
            </a:solidFill>
          </a:ln>
        </p:spPr>
        <p:txBody>
          <a:bodyPr spcFirstLastPara="1" vert="horz" wrap="square" lIns="121900" tIns="60933" rIns="121900" bIns="60933" rtlCol="0" anchor="ctr" anchorCtr="0">
            <a:normAutofit fontScale="825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CA" sz="2800" dirty="0"/>
              <a:t>BDT Output Distribution</a:t>
            </a:r>
          </a:p>
        </p:txBody>
      </p:sp>
      <p:cxnSp>
        <p:nvCxnSpPr>
          <p:cNvPr id="436" name="Straight Arrow Connector 435">
            <a:extLst>
              <a:ext uri="{FF2B5EF4-FFF2-40B4-BE49-F238E27FC236}">
                <a16:creationId xmlns:a16="http://schemas.microsoft.com/office/drawing/2014/main" id="{474FD0ED-FB9A-00B6-325C-9C9DFC08D4B4}"/>
              </a:ext>
            </a:extLst>
          </p:cNvPr>
          <p:cNvCxnSpPr>
            <a:cxnSpLocks/>
          </p:cNvCxnSpPr>
          <p:nvPr/>
        </p:nvCxnSpPr>
        <p:spPr>
          <a:xfrm>
            <a:off x="6102344" y="6199762"/>
            <a:ext cx="396625" cy="204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a:extLst>
              <a:ext uri="{FF2B5EF4-FFF2-40B4-BE49-F238E27FC236}">
                <a16:creationId xmlns:a16="http://schemas.microsoft.com/office/drawing/2014/main" id="{8D15E307-F66B-566E-D955-64A07E3040EF}"/>
              </a:ext>
            </a:extLst>
          </p:cNvPr>
          <p:cNvCxnSpPr>
            <a:cxnSpLocks/>
          </p:cNvCxnSpPr>
          <p:nvPr/>
        </p:nvCxnSpPr>
        <p:spPr>
          <a:xfrm flipH="1">
            <a:off x="10025635" y="6204729"/>
            <a:ext cx="408312" cy="1946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8" name="Rounded Rectangle 437">
            <a:extLst>
              <a:ext uri="{FF2B5EF4-FFF2-40B4-BE49-F238E27FC236}">
                <a16:creationId xmlns:a16="http://schemas.microsoft.com/office/drawing/2014/main" id="{BBB64442-F663-D7B3-CDD3-160256112D00}"/>
              </a:ext>
            </a:extLst>
          </p:cNvPr>
          <p:cNvSpPr/>
          <p:nvPr/>
        </p:nvSpPr>
        <p:spPr>
          <a:xfrm>
            <a:off x="8115886" y="6731033"/>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439" name="TextBox 438">
            <a:extLst>
              <a:ext uri="{FF2B5EF4-FFF2-40B4-BE49-F238E27FC236}">
                <a16:creationId xmlns:a16="http://schemas.microsoft.com/office/drawing/2014/main" id="{9919ED21-A22A-2E4D-31CA-6D68C7C6ACB4}"/>
              </a:ext>
            </a:extLst>
          </p:cNvPr>
          <p:cNvSpPr txBox="1"/>
          <p:nvPr/>
        </p:nvSpPr>
        <p:spPr>
          <a:xfrm>
            <a:off x="8407373" y="4420914"/>
            <a:ext cx="1523174" cy="261610"/>
          </a:xfrm>
          <a:prstGeom prst="rect">
            <a:avLst/>
          </a:prstGeom>
          <a:noFill/>
        </p:spPr>
        <p:txBody>
          <a:bodyPr wrap="none" rtlCol="0">
            <a:spAutoFit/>
          </a:bodyPr>
          <a:lstStyle/>
          <a:p>
            <a:r>
              <a:rPr lang="en-CA" sz="1100" b="0" i="0" u="none" strike="noStrike" dirty="0">
                <a:solidFill>
                  <a:srgbClr val="000000"/>
                </a:solidFill>
                <a:effectLst/>
                <a:latin typeface="-webkit-standard"/>
              </a:rPr>
              <a:t>ATLAS work in progress</a:t>
            </a:r>
            <a:endParaRPr lang="en-US" sz="1100" dirty="0"/>
          </a:p>
        </p:txBody>
      </p:sp>
      <p:grpSp>
        <p:nvGrpSpPr>
          <p:cNvPr id="4" name="Group 3">
            <a:extLst>
              <a:ext uri="{FF2B5EF4-FFF2-40B4-BE49-F238E27FC236}">
                <a16:creationId xmlns:a16="http://schemas.microsoft.com/office/drawing/2014/main" id="{6A789DAC-E284-CBC7-E8F2-A72A0EF53E26}"/>
              </a:ext>
            </a:extLst>
          </p:cNvPr>
          <p:cNvGrpSpPr/>
          <p:nvPr/>
        </p:nvGrpSpPr>
        <p:grpSpPr>
          <a:xfrm>
            <a:off x="7058968" y="1786361"/>
            <a:ext cx="1832902" cy="1519656"/>
            <a:chOff x="4151894" y="3110762"/>
            <a:chExt cx="1832902" cy="1519656"/>
          </a:xfrm>
        </p:grpSpPr>
        <p:sp>
          <p:nvSpPr>
            <p:cNvPr id="5" name="TextBox 4">
              <a:extLst>
                <a:ext uri="{FF2B5EF4-FFF2-40B4-BE49-F238E27FC236}">
                  <a16:creationId xmlns:a16="http://schemas.microsoft.com/office/drawing/2014/main" id="{64496428-5094-62E7-EFA2-3D2D5712A68D}"/>
                </a:ext>
              </a:extLst>
            </p:cNvPr>
            <p:cNvSpPr txBox="1"/>
            <p:nvPr/>
          </p:nvSpPr>
          <p:spPr>
            <a:xfrm>
              <a:off x="4789660" y="3110762"/>
              <a:ext cx="592182" cy="214717"/>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sp>
          <p:nvSpPr>
            <p:cNvPr id="8" name="TextBox 7">
              <a:extLst>
                <a:ext uri="{FF2B5EF4-FFF2-40B4-BE49-F238E27FC236}">
                  <a16:creationId xmlns:a16="http://schemas.microsoft.com/office/drawing/2014/main" id="{CBCE7852-6531-29B0-1C8C-6B1A795664EE}"/>
                </a:ext>
              </a:extLst>
            </p:cNvPr>
            <p:cNvSpPr txBox="1"/>
            <p:nvPr/>
          </p:nvSpPr>
          <p:spPr>
            <a:xfrm>
              <a:off x="5139538" y="3667799"/>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9" name="Graphic 8" descr="Leaf with solid fill">
              <a:extLst>
                <a:ext uri="{FF2B5EF4-FFF2-40B4-BE49-F238E27FC236}">
                  <a16:creationId xmlns:a16="http://schemas.microsoft.com/office/drawing/2014/main" id="{065D929E-EA9B-9978-0F3C-55BC37B7C8F0}"/>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5554782" y="4126341"/>
              <a:ext cx="430014" cy="486749"/>
            </a:xfrm>
            <a:prstGeom prst="rect">
              <a:avLst/>
            </a:prstGeom>
          </p:spPr>
        </p:pic>
        <p:sp>
          <p:nvSpPr>
            <p:cNvPr id="10" name="TextBox 9">
              <a:extLst>
                <a:ext uri="{FF2B5EF4-FFF2-40B4-BE49-F238E27FC236}">
                  <a16:creationId xmlns:a16="http://schemas.microsoft.com/office/drawing/2014/main" id="{21F3F7E8-27A2-E11F-2D0D-453425ACC6FE}"/>
                </a:ext>
              </a:extLst>
            </p:cNvPr>
            <p:cNvSpPr txBox="1"/>
            <p:nvPr/>
          </p:nvSpPr>
          <p:spPr>
            <a:xfrm>
              <a:off x="4402242" y="3662876"/>
              <a:ext cx="615992" cy="223743"/>
            </a:xfrm>
            <a:prstGeom prst="rect">
              <a:avLst/>
            </a:prstGeom>
            <a:solidFill>
              <a:schemeClr val="bg1">
                <a:lumMod val="95000"/>
              </a:schemeClr>
            </a:solidFill>
            <a:ln w="28575">
              <a:solidFill>
                <a:schemeClr val="tx1"/>
              </a:solidFill>
            </a:ln>
          </p:spPr>
          <p:txBody>
            <a:bodyPr wrap="square" rtlCol="0" anchor="ctr">
              <a:spAutoFit/>
            </a:bodyPr>
            <a:lstStyle/>
            <a:p>
              <a:pPr algn="ctr"/>
              <a:endParaRPr lang="en-US" sz="1200" dirty="0"/>
            </a:p>
          </p:txBody>
        </p:sp>
        <p:pic>
          <p:nvPicPr>
            <p:cNvPr id="11" name="Graphic 10" descr="Leaf with solid fill">
              <a:extLst>
                <a:ext uri="{FF2B5EF4-FFF2-40B4-BE49-F238E27FC236}">
                  <a16:creationId xmlns:a16="http://schemas.microsoft.com/office/drawing/2014/main" id="{D9E79169-BBCA-8ABF-4510-83EDC639D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8331" y="4143669"/>
              <a:ext cx="430014" cy="486749"/>
            </a:xfrm>
            <a:prstGeom prst="rect">
              <a:avLst/>
            </a:prstGeom>
          </p:spPr>
        </p:pic>
        <p:pic>
          <p:nvPicPr>
            <p:cNvPr id="12" name="Graphic 11" descr="Leaf with solid fill">
              <a:extLst>
                <a:ext uri="{FF2B5EF4-FFF2-40B4-BE49-F238E27FC236}">
                  <a16:creationId xmlns:a16="http://schemas.microsoft.com/office/drawing/2014/main" id="{7D8F2BFB-382C-C0D4-5FB4-0EFE5E92CA9E}"/>
                </a:ext>
              </a:extLst>
            </p:cNvPr>
            <p:cNvPicPr>
              <a:picLocks noChangeAspect="1"/>
            </p:cNvPicPr>
            <p:nvPr/>
          </p:nvPicPr>
          <p:blipFill>
            <a:blip r:embed="rId8">
              <a:extLst>
                <a:ext uri="{96DAC541-7B7A-43D3-8B79-37D633B846F1}">
                  <asvg:svgBlip xmlns:asvg="http://schemas.microsoft.com/office/drawing/2016/SVG/main" r:embed="rId14"/>
                </a:ext>
              </a:extLst>
            </a:blip>
            <a:stretch>
              <a:fillRect/>
            </a:stretch>
          </p:blipFill>
          <p:spPr>
            <a:xfrm>
              <a:off x="4151894" y="4142897"/>
              <a:ext cx="430014" cy="486749"/>
            </a:xfrm>
            <a:prstGeom prst="rect">
              <a:avLst/>
            </a:prstGeom>
          </p:spPr>
        </p:pic>
        <p:grpSp>
          <p:nvGrpSpPr>
            <p:cNvPr id="17" name="Group 16">
              <a:extLst>
                <a:ext uri="{FF2B5EF4-FFF2-40B4-BE49-F238E27FC236}">
                  <a16:creationId xmlns:a16="http://schemas.microsoft.com/office/drawing/2014/main" id="{9A813841-DE67-8A1E-4A24-25F8C8B4EFB6}"/>
                </a:ext>
              </a:extLst>
            </p:cNvPr>
            <p:cNvGrpSpPr/>
            <p:nvPr/>
          </p:nvGrpSpPr>
          <p:grpSpPr>
            <a:xfrm>
              <a:off x="4653859" y="3298599"/>
              <a:ext cx="820019" cy="300046"/>
              <a:chOff x="4653859" y="3298599"/>
              <a:chExt cx="820019" cy="300046"/>
            </a:xfrm>
          </p:grpSpPr>
          <p:grpSp>
            <p:nvGrpSpPr>
              <p:cNvPr id="47" name="Group 46">
                <a:extLst>
                  <a:ext uri="{FF2B5EF4-FFF2-40B4-BE49-F238E27FC236}">
                    <a16:creationId xmlns:a16="http://schemas.microsoft.com/office/drawing/2014/main" id="{1A70A9C4-55C8-7444-F350-74A3C98E524D}"/>
                  </a:ext>
                </a:extLst>
              </p:cNvPr>
              <p:cNvGrpSpPr/>
              <p:nvPr/>
            </p:nvGrpSpPr>
            <p:grpSpPr>
              <a:xfrm>
                <a:off x="4653859" y="3298599"/>
                <a:ext cx="820019" cy="252296"/>
                <a:chOff x="307529" y="3864599"/>
                <a:chExt cx="1333160" cy="410174"/>
              </a:xfrm>
            </p:grpSpPr>
            <p:grpSp>
              <p:nvGrpSpPr>
                <p:cNvPr id="49" name="Group 48">
                  <a:extLst>
                    <a:ext uri="{FF2B5EF4-FFF2-40B4-BE49-F238E27FC236}">
                      <a16:creationId xmlns:a16="http://schemas.microsoft.com/office/drawing/2014/main" id="{2478DCE1-126F-48EA-A993-45D5EE5C1CE8}"/>
                    </a:ext>
                  </a:extLst>
                </p:cNvPr>
                <p:cNvGrpSpPr/>
                <p:nvPr/>
              </p:nvGrpSpPr>
              <p:grpSpPr>
                <a:xfrm>
                  <a:off x="307529" y="3864599"/>
                  <a:ext cx="1333160" cy="376462"/>
                  <a:chOff x="5641316" y="2469347"/>
                  <a:chExt cx="1743725" cy="435004"/>
                </a:xfrm>
              </p:grpSpPr>
              <p:sp>
                <p:nvSpPr>
                  <p:cNvPr id="55" name="TextBox 54">
                    <a:extLst>
                      <a:ext uri="{FF2B5EF4-FFF2-40B4-BE49-F238E27FC236}">
                        <a16:creationId xmlns:a16="http://schemas.microsoft.com/office/drawing/2014/main" id="{318085D8-EA0D-13D1-8A05-D5E35750AA64}"/>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56" name="TextBox 55">
                    <a:extLst>
                      <a:ext uri="{FF2B5EF4-FFF2-40B4-BE49-F238E27FC236}">
                        <a16:creationId xmlns:a16="http://schemas.microsoft.com/office/drawing/2014/main" id="{7E63CF0C-FD19-FDA0-32D2-256E5BE2DC15}"/>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52" name="Down Arrow 51">
                  <a:extLst>
                    <a:ext uri="{FF2B5EF4-FFF2-40B4-BE49-F238E27FC236}">
                      <a16:creationId xmlns:a16="http://schemas.microsoft.com/office/drawing/2014/main" id="{DE5C4CD0-39D4-99B0-4945-34432490698F}"/>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48" name="Down Arrow 47">
                <a:extLst>
                  <a:ext uri="{FF2B5EF4-FFF2-40B4-BE49-F238E27FC236}">
                    <a16:creationId xmlns:a16="http://schemas.microsoft.com/office/drawing/2014/main" id="{56BA2592-A675-767C-CE1B-08FBDD4A23E8}"/>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29" name="Group 28">
              <a:extLst>
                <a:ext uri="{FF2B5EF4-FFF2-40B4-BE49-F238E27FC236}">
                  <a16:creationId xmlns:a16="http://schemas.microsoft.com/office/drawing/2014/main" id="{02CC1B1F-7CEC-672E-1E04-EEC263AC22DC}"/>
                </a:ext>
              </a:extLst>
            </p:cNvPr>
            <p:cNvGrpSpPr/>
            <p:nvPr/>
          </p:nvGrpSpPr>
          <p:grpSpPr>
            <a:xfrm>
              <a:off x="4276535" y="3889129"/>
              <a:ext cx="820018" cy="300048"/>
              <a:chOff x="4653859" y="3298597"/>
              <a:chExt cx="820018" cy="300048"/>
            </a:xfrm>
          </p:grpSpPr>
          <p:grpSp>
            <p:nvGrpSpPr>
              <p:cNvPr id="41" name="Group 40">
                <a:extLst>
                  <a:ext uri="{FF2B5EF4-FFF2-40B4-BE49-F238E27FC236}">
                    <a16:creationId xmlns:a16="http://schemas.microsoft.com/office/drawing/2014/main" id="{D370D9ED-E173-A097-2DB2-436F781E6FA5}"/>
                  </a:ext>
                </a:extLst>
              </p:cNvPr>
              <p:cNvGrpSpPr/>
              <p:nvPr/>
            </p:nvGrpSpPr>
            <p:grpSpPr>
              <a:xfrm>
                <a:off x="4653859" y="3298597"/>
                <a:ext cx="820018" cy="252291"/>
                <a:chOff x="307529" y="3864606"/>
                <a:chExt cx="1333158" cy="410167"/>
              </a:xfrm>
            </p:grpSpPr>
            <p:grpSp>
              <p:nvGrpSpPr>
                <p:cNvPr id="43" name="Group 42">
                  <a:extLst>
                    <a:ext uri="{FF2B5EF4-FFF2-40B4-BE49-F238E27FC236}">
                      <a16:creationId xmlns:a16="http://schemas.microsoft.com/office/drawing/2014/main" id="{CA2F1650-066A-D736-CE9F-63E8BD9A00FD}"/>
                    </a:ext>
                  </a:extLst>
                </p:cNvPr>
                <p:cNvGrpSpPr/>
                <p:nvPr/>
              </p:nvGrpSpPr>
              <p:grpSpPr>
                <a:xfrm>
                  <a:off x="307529" y="3864606"/>
                  <a:ext cx="1333158" cy="376453"/>
                  <a:chOff x="5641318" y="2469357"/>
                  <a:chExt cx="1743723" cy="434994"/>
                </a:xfrm>
              </p:grpSpPr>
              <p:sp>
                <p:nvSpPr>
                  <p:cNvPr id="45" name="TextBox 44">
                    <a:extLst>
                      <a:ext uri="{FF2B5EF4-FFF2-40B4-BE49-F238E27FC236}">
                        <a16:creationId xmlns:a16="http://schemas.microsoft.com/office/drawing/2014/main" id="{5674A081-47AF-85F1-C7DA-F0DF15865768}"/>
                      </a:ext>
                    </a:extLst>
                  </p:cNvPr>
                  <p:cNvSpPr txBox="1"/>
                  <p:nvPr/>
                </p:nvSpPr>
                <p:spPr>
                  <a:xfrm>
                    <a:off x="5641318" y="2469357"/>
                    <a:ext cx="825588" cy="433638"/>
                  </a:xfrm>
                  <a:prstGeom prst="rect">
                    <a:avLst/>
                  </a:prstGeom>
                  <a:noFill/>
                </p:spPr>
                <p:txBody>
                  <a:bodyPr wrap="none" rtlCol="0">
                    <a:spAutoFit/>
                  </a:bodyPr>
                  <a:lstStyle/>
                  <a:p>
                    <a:r>
                      <a:rPr lang="en-US" sz="900" dirty="0"/>
                      <a:t>Pass</a:t>
                    </a:r>
                  </a:p>
                </p:txBody>
              </p:sp>
              <p:sp>
                <p:nvSpPr>
                  <p:cNvPr id="46" name="TextBox 45">
                    <a:extLst>
                      <a:ext uri="{FF2B5EF4-FFF2-40B4-BE49-F238E27FC236}">
                        <a16:creationId xmlns:a16="http://schemas.microsoft.com/office/drawing/2014/main" id="{0C30D876-A210-9B6A-EE5E-41A0812BDA37}"/>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44" name="Down Arrow 43">
                  <a:extLst>
                    <a:ext uri="{FF2B5EF4-FFF2-40B4-BE49-F238E27FC236}">
                      <a16:creationId xmlns:a16="http://schemas.microsoft.com/office/drawing/2014/main" id="{164D5CA2-F967-F8B3-682A-476ACC05059B}"/>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42" name="Down Arrow 41">
                <a:extLst>
                  <a:ext uri="{FF2B5EF4-FFF2-40B4-BE49-F238E27FC236}">
                    <a16:creationId xmlns:a16="http://schemas.microsoft.com/office/drawing/2014/main" id="{F6DEDD4E-CA4B-CA35-C529-CF1A6326D113}"/>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nvGrpSpPr>
            <p:cNvPr id="31" name="Group 30">
              <a:extLst>
                <a:ext uri="{FF2B5EF4-FFF2-40B4-BE49-F238E27FC236}">
                  <a16:creationId xmlns:a16="http://schemas.microsoft.com/office/drawing/2014/main" id="{F317F065-2D90-67C5-6E09-D502E950AA37}"/>
                </a:ext>
              </a:extLst>
            </p:cNvPr>
            <p:cNvGrpSpPr/>
            <p:nvPr/>
          </p:nvGrpSpPr>
          <p:grpSpPr>
            <a:xfrm>
              <a:off x="5028303" y="3894781"/>
              <a:ext cx="820019" cy="300046"/>
              <a:chOff x="4653859" y="3298599"/>
              <a:chExt cx="820019" cy="300046"/>
            </a:xfrm>
          </p:grpSpPr>
          <p:grpSp>
            <p:nvGrpSpPr>
              <p:cNvPr id="33" name="Group 32">
                <a:extLst>
                  <a:ext uri="{FF2B5EF4-FFF2-40B4-BE49-F238E27FC236}">
                    <a16:creationId xmlns:a16="http://schemas.microsoft.com/office/drawing/2014/main" id="{D070D259-B44C-BD49-B4A2-0D63293AF5E6}"/>
                  </a:ext>
                </a:extLst>
              </p:cNvPr>
              <p:cNvGrpSpPr/>
              <p:nvPr/>
            </p:nvGrpSpPr>
            <p:grpSpPr>
              <a:xfrm>
                <a:off x="4653859" y="3298599"/>
                <a:ext cx="820019" cy="252296"/>
                <a:chOff x="307529" y="3864599"/>
                <a:chExt cx="1333160" cy="410174"/>
              </a:xfrm>
            </p:grpSpPr>
            <p:grpSp>
              <p:nvGrpSpPr>
                <p:cNvPr id="36" name="Group 35">
                  <a:extLst>
                    <a:ext uri="{FF2B5EF4-FFF2-40B4-BE49-F238E27FC236}">
                      <a16:creationId xmlns:a16="http://schemas.microsoft.com/office/drawing/2014/main" id="{27F9B0E7-874A-5A00-26BD-CCE86D5A91B4}"/>
                    </a:ext>
                  </a:extLst>
                </p:cNvPr>
                <p:cNvGrpSpPr/>
                <p:nvPr/>
              </p:nvGrpSpPr>
              <p:grpSpPr>
                <a:xfrm>
                  <a:off x="307529" y="3864599"/>
                  <a:ext cx="1333160" cy="376462"/>
                  <a:chOff x="5641316" y="2469347"/>
                  <a:chExt cx="1743725" cy="435004"/>
                </a:xfrm>
              </p:grpSpPr>
              <p:sp>
                <p:nvSpPr>
                  <p:cNvPr id="39" name="TextBox 38">
                    <a:extLst>
                      <a:ext uri="{FF2B5EF4-FFF2-40B4-BE49-F238E27FC236}">
                        <a16:creationId xmlns:a16="http://schemas.microsoft.com/office/drawing/2014/main" id="{7D459785-FD87-3AEE-638B-3A5D4E2D2F21}"/>
                      </a:ext>
                    </a:extLst>
                  </p:cNvPr>
                  <p:cNvSpPr txBox="1"/>
                  <p:nvPr/>
                </p:nvSpPr>
                <p:spPr>
                  <a:xfrm>
                    <a:off x="5641316" y="2469347"/>
                    <a:ext cx="825588" cy="433638"/>
                  </a:xfrm>
                  <a:prstGeom prst="rect">
                    <a:avLst/>
                  </a:prstGeom>
                  <a:noFill/>
                </p:spPr>
                <p:txBody>
                  <a:bodyPr wrap="none" rtlCol="0">
                    <a:spAutoFit/>
                  </a:bodyPr>
                  <a:lstStyle/>
                  <a:p>
                    <a:r>
                      <a:rPr lang="en-US" sz="900" dirty="0"/>
                      <a:t>Pass</a:t>
                    </a:r>
                  </a:p>
                </p:txBody>
              </p:sp>
              <p:sp>
                <p:nvSpPr>
                  <p:cNvPr id="40" name="TextBox 39">
                    <a:extLst>
                      <a:ext uri="{FF2B5EF4-FFF2-40B4-BE49-F238E27FC236}">
                        <a16:creationId xmlns:a16="http://schemas.microsoft.com/office/drawing/2014/main" id="{4E2EB7F7-140E-E4A5-3C19-409F129654A8}"/>
                      </a:ext>
                    </a:extLst>
                  </p:cNvPr>
                  <p:cNvSpPr txBox="1"/>
                  <p:nvPr/>
                </p:nvSpPr>
                <p:spPr>
                  <a:xfrm>
                    <a:off x="6648077" y="2470713"/>
                    <a:ext cx="736964" cy="433638"/>
                  </a:xfrm>
                  <a:prstGeom prst="rect">
                    <a:avLst/>
                  </a:prstGeom>
                  <a:noFill/>
                </p:spPr>
                <p:txBody>
                  <a:bodyPr wrap="none" rtlCol="0">
                    <a:spAutoFit/>
                  </a:bodyPr>
                  <a:lstStyle/>
                  <a:p>
                    <a:r>
                      <a:rPr lang="en-US" sz="900" dirty="0"/>
                      <a:t>Fail</a:t>
                    </a:r>
                  </a:p>
                </p:txBody>
              </p:sp>
            </p:grpSp>
            <p:sp>
              <p:nvSpPr>
                <p:cNvPr id="37" name="Down Arrow 36">
                  <a:extLst>
                    <a:ext uri="{FF2B5EF4-FFF2-40B4-BE49-F238E27FC236}">
                      <a16:creationId xmlns:a16="http://schemas.microsoft.com/office/drawing/2014/main" id="{CBD571F4-ED5D-51A0-3454-8C751947EDCC}"/>
                    </a:ext>
                  </a:extLst>
                </p:cNvPr>
                <p:cNvSpPr/>
                <p:nvPr/>
              </p:nvSpPr>
              <p:spPr>
                <a:xfrm rot="2700000">
                  <a:off x="720772" y="4017562"/>
                  <a:ext cx="181567" cy="33285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sp>
            <p:nvSpPr>
              <p:cNvPr id="34" name="Down Arrow 33">
                <a:extLst>
                  <a:ext uri="{FF2B5EF4-FFF2-40B4-BE49-F238E27FC236}">
                    <a16:creationId xmlns:a16="http://schemas.microsoft.com/office/drawing/2014/main" id="{E5AAAC9F-7FC6-4B78-3A03-2C35B81B8D42}"/>
                  </a:ext>
                </a:extLst>
              </p:cNvPr>
              <p:cNvSpPr/>
              <p:nvPr/>
            </p:nvSpPr>
            <p:spPr>
              <a:xfrm rot="18900000">
                <a:off x="5117184" y="3393908"/>
                <a:ext cx="111681" cy="2047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grpSp>
      <p:sp>
        <p:nvSpPr>
          <p:cNvPr id="58" name="Google Shape;360;p46">
            <a:extLst>
              <a:ext uri="{FF2B5EF4-FFF2-40B4-BE49-F238E27FC236}">
                <a16:creationId xmlns:a16="http://schemas.microsoft.com/office/drawing/2014/main" id="{EE13FA9D-A065-26E5-DDC4-CAE325DEB0BE}"/>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11</a:t>
            </a:fld>
            <a:endParaRPr dirty="0"/>
          </a:p>
        </p:txBody>
      </p:sp>
      <p:sp>
        <p:nvSpPr>
          <p:cNvPr id="59" name="TextBox 58">
            <a:extLst>
              <a:ext uri="{FF2B5EF4-FFF2-40B4-BE49-F238E27FC236}">
                <a16:creationId xmlns:a16="http://schemas.microsoft.com/office/drawing/2014/main" id="{15912699-38C2-8189-842D-EB53D0295053}"/>
              </a:ext>
            </a:extLst>
          </p:cNvPr>
          <p:cNvSpPr txBox="1"/>
          <p:nvPr/>
        </p:nvSpPr>
        <p:spPr>
          <a:xfrm>
            <a:off x="-54732" y="6204729"/>
            <a:ext cx="1692386" cy="276999"/>
          </a:xfrm>
          <a:prstGeom prst="rect">
            <a:avLst/>
          </a:prstGeom>
          <a:noFill/>
        </p:spPr>
        <p:txBody>
          <a:bodyPr wrap="none" rtlCol="0">
            <a:spAutoFit/>
          </a:bodyPr>
          <a:lstStyle/>
          <a:p>
            <a:r>
              <a:rPr lang="en-US" sz="1200" dirty="0"/>
              <a:t>(TMVA Implementation)</a:t>
            </a:r>
          </a:p>
        </p:txBody>
      </p:sp>
      <p:sp>
        <p:nvSpPr>
          <p:cNvPr id="61" name="TextBox 60">
            <a:extLst>
              <a:ext uri="{FF2B5EF4-FFF2-40B4-BE49-F238E27FC236}">
                <a16:creationId xmlns:a16="http://schemas.microsoft.com/office/drawing/2014/main" id="{953ADCA4-EEC4-2F4F-33C9-273CAAB26F41}"/>
              </a:ext>
            </a:extLst>
          </p:cNvPr>
          <p:cNvSpPr txBox="1"/>
          <p:nvPr/>
        </p:nvSpPr>
        <p:spPr>
          <a:xfrm>
            <a:off x="-27823" y="6422662"/>
            <a:ext cx="6094206" cy="461665"/>
          </a:xfrm>
          <a:prstGeom prst="rect">
            <a:avLst/>
          </a:prstGeom>
          <a:noFill/>
        </p:spPr>
        <p:txBody>
          <a:bodyPr wrap="square">
            <a:spAutoFit/>
          </a:bodyPr>
          <a:lstStyle/>
          <a:p>
            <a:r>
              <a:rPr lang="en-CA" sz="1200" dirty="0"/>
              <a:t>TMVA: A. </a:t>
            </a:r>
            <a:r>
              <a:rPr lang="en-CA" sz="1200" dirty="0" err="1"/>
              <a:t>Hoecker</a:t>
            </a:r>
            <a:r>
              <a:rPr lang="en-CA" sz="1200" dirty="0"/>
              <a:t>, P. </a:t>
            </a:r>
            <a:r>
              <a:rPr lang="en-CA" sz="1200" dirty="0" err="1"/>
              <a:t>Speckmayer</a:t>
            </a:r>
            <a:r>
              <a:rPr lang="en-CA" sz="1200" dirty="0"/>
              <a:t>, J. </a:t>
            </a:r>
            <a:r>
              <a:rPr lang="en-CA" sz="1200" dirty="0" err="1"/>
              <a:t>Stelzer</a:t>
            </a:r>
            <a:r>
              <a:rPr lang="en-CA" sz="1200" dirty="0"/>
              <a:t>, J. </a:t>
            </a:r>
            <a:r>
              <a:rPr lang="en-CA" sz="1200" dirty="0" err="1"/>
              <a:t>Therhaag</a:t>
            </a:r>
            <a:r>
              <a:rPr lang="en-CA" sz="1200" dirty="0"/>
              <a:t>, E. von </a:t>
            </a:r>
            <a:r>
              <a:rPr lang="en-CA" sz="1200" dirty="0" err="1"/>
              <a:t>Toerne</a:t>
            </a:r>
            <a:r>
              <a:rPr lang="en-CA" sz="1200" dirty="0"/>
              <a:t>, and H. Voss, </a:t>
            </a:r>
            <a:r>
              <a:rPr lang="en-CA" sz="1200" i="1" dirty="0"/>
              <a:t>TMVA - Toolkit for Multivariate Data Analysis</a:t>
            </a:r>
            <a:r>
              <a:rPr lang="en-CA" sz="1200" dirty="0"/>
              <a:t>, </a:t>
            </a:r>
            <a:r>
              <a:rPr lang="en-CA" sz="1200" dirty="0" err="1"/>
              <a:t>PoS</a:t>
            </a:r>
            <a:r>
              <a:rPr lang="en-CA" sz="1200" dirty="0"/>
              <a:t> ACAT 040 (2007), </a:t>
            </a:r>
            <a:r>
              <a:rPr lang="en-CA" sz="1200" dirty="0" err="1"/>
              <a:t>arXiv:physics</a:t>
            </a:r>
            <a:r>
              <a:rPr lang="en-CA" sz="1200" dirty="0"/>
              <a:t>/0703039 </a:t>
            </a:r>
            <a:endParaRPr lang="en-US" sz="1200" dirty="0"/>
          </a:p>
        </p:txBody>
      </p:sp>
      <p:sp>
        <p:nvSpPr>
          <p:cNvPr id="63" name="TextBox 62">
            <a:extLst>
              <a:ext uri="{FF2B5EF4-FFF2-40B4-BE49-F238E27FC236}">
                <a16:creationId xmlns:a16="http://schemas.microsoft.com/office/drawing/2014/main" id="{3F6A16B5-0909-8130-9BF7-820848B40196}"/>
              </a:ext>
            </a:extLst>
          </p:cNvPr>
          <p:cNvSpPr txBox="1"/>
          <p:nvPr/>
        </p:nvSpPr>
        <p:spPr>
          <a:xfrm>
            <a:off x="3968795" y="1386835"/>
            <a:ext cx="7668034" cy="369332"/>
          </a:xfrm>
          <a:prstGeom prst="rect">
            <a:avLst/>
          </a:prstGeom>
          <a:noFill/>
        </p:spPr>
        <p:txBody>
          <a:bodyPr wrap="square" rtlCol="0">
            <a:spAutoFit/>
          </a:bodyPr>
          <a:lstStyle/>
          <a:p>
            <a:pPr algn="ctr"/>
            <a:r>
              <a:rPr lang="en-US" dirty="0"/>
              <a:t>Subsequent trees are trained on the previous tree’s Incorrectly classified data</a:t>
            </a:r>
          </a:p>
        </p:txBody>
      </p:sp>
      <p:sp>
        <p:nvSpPr>
          <p:cNvPr id="321" name="TextBox 320">
            <a:extLst>
              <a:ext uri="{FF2B5EF4-FFF2-40B4-BE49-F238E27FC236}">
                <a16:creationId xmlns:a16="http://schemas.microsoft.com/office/drawing/2014/main" id="{04103EDC-686D-4C65-BE69-E8E3BAEA681B}"/>
              </a:ext>
            </a:extLst>
          </p:cNvPr>
          <p:cNvSpPr txBox="1"/>
          <p:nvPr/>
        </p:nvSpPr>
        <p:spPr>
          <a:xfrm rot="16200000">
            <a:off x="5425568" y="4963183"/>
            <a:ext cx="2213575" cy="362418"/>
          </a:xfrm>
          <a:prstGeom prst="rect">
            <a:avLst/>
          </a:prstGeom>
          <a:noFill/>
        </p:spPr>
        <p:txBody>
          <a:bodyPr wrap="none" rtlCol="0">
            <a:spAutoFit/>
          </a:bodyPr>
          <a:lstStyle/>
          <a:p>
            <a:r>
              <a:rPr lang="en-US" sz="1100" dirty="0"/>
              <a:t>Normalized to equal areas </a:t>
            </a:r>
          </a:p>
        </p:txBody>
      </p:sp>
      <p:sp>
        <p:nvSpPr>
          <p:cNvPr id="323" name="Title 2">
            <a:extLst>
              <a:ext uri="{FF2B5EF4-FFF2-40B4-BE49-F238E27FC236}">
                <a16:creationId xmlns:a16="http://schemas.microsoft.com/office/drawing/2014/main" id="{2F3AD005-C6A3-2AE2-DBB4-7C8C8BFDF042}"/>
              </a:ext>
            </a:extLst>
          </p:cNvPr>
          <p:cNvSpPr txBox="1">
            <a:spLocks/>
          </p:cNvSpPr>
          <p:nvPr/>
        </p:nvSpPr>
        <p:spPr>
          <a:xfrm>
            <a:off x="1769167" y="349217"/>
            <a:ext cx="8648700" cy="957754"/>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75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3400" b="1" dirty="0">
                <a:latin typeface="Arial" panose="020B0604020202020204" pitchFamily="34" charset="0"/>
                <a:cs typeface="Arial" panose="020B0604020202020204" pitchFamily="34" charset="0"/>
              </a:rPr>
              <a:t>A Machine Learning Classification Tool:</a:t>
            </a:r>
          </a:p>
          <a:p>
            <a:r>
              <a:rPr lang="en-US" sz="3400" b="1" dirty="0">
                <a:latin typeface="Arial" panose="020B0604020202020204" pitchFamily="34" charset="0"/>
                <a:cs typeface="Arial" panose="020B0604020202020204" pitchFamily="34" charset="0"/>
              </a:rPr>
              <a:t>Boosted Decision Trees (BDT)</a:t>
            </a:r>
          </a:p>
        </p:txBody>
      </p:sp>
    </p:spTree>
    <p:extLst>
      <p:ext uri="{BB962C8B-B14F-4D97-AF65-F5344CB8AC3E}">
        <p14:creationId xmlns:p14="http://schemas.microsoft.com/office/powerpoint/2010/main" val="2772178802"/>
      </p:ext>
    </p:extLst>
  </p:cSld>
  <p:clrMapOvr>
    <a:masterClrMapping/>
  </p:clrMapOvr>
  <mc:AlternateContent xmlns:mc="http://schemas.openxmlformats.org/markup-compatibility/2006" xmlns:p14="http://schemas.microsoft.com/office/powerpoint/2010/main">
    <mc:Choice Requires="p14">
      <p:transition spd="slow" p14:dur="2000" advTm="25137"/>
    </mc:Choice>
    <mc:Fallback xmlns="">
      <p:transition spd="slow" advTm="251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61ED35-2E62-F778-207E-58752F9DAB33}"/>
              </a:ext>
            </a:extLst>
          </p:cNvPr>
          <p:cNvSpPr/>
          <p:nvPr/>
        </p:nvSpPr>
        <p:spPr>
          <a:xfrm>
            <a:off x="9880333" y="5970550"/>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DB65117-DD2A-431C-0888-E1F4E6454EFE}"/>
              </a:ext>
            </a:extLst>
          </p:cNvPr>
          <p:cNvSpPr/>
          <p:nvPr/>
        </p:nvSpPr>
        <p:spPr>
          <a:xfrm>
            <a:off x="9944493" y="6122950"/>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142661-2F9A-A6FA-579D-C109DFAC9616}"/>
              </a:ext>
            </a:extLst>
          </p:cNvPr>
          <p:cNvSpPr/>
          <p:nvPr/>
        </p:nvSpPr>
        <p:spPr>
          <a:xfrm>
            <a:off x="98754" y="6238181"/>
            <a:ext cx="1456013" cy="5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itle 2">
            <a:extLst>
              <a:ext uri="{FF2B5EF4-FFF2-40B4-BE49-F238E27FC236}">
                <a16:creationId xmlns:a16="http://schemas.microsoft.com/office/drawing/2014/main" id="{EDCF6F1D-201E-5D71-508E-81B2B0D18D16}"/>
              </a:ext>
            </a:extLst>
          </p:cNvPr>
          <p:cNvSpPr txBox="1">
            <a:spLocks/>
          </p:cNvSpPr>
          <p:nvPr/>
        </p:nvSpPr>
        <p:spPr>
          <a:xfrm>
            <a:off x="1908406" y="198059"/>
            <a:ext cx="8648700"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75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3400" b="1" dirty="0">
                <a:latin typeface="Arial" panose="020B0604020202020204" pitchFamily="34" charset="0"/>
                <a:cs typeface="Arial" panose="020B0604020202020204" pitchFamily="34" charset="0"/>
              </a:rPr>
              <a:t>Analysis Strategy: Basic Anatomy</a:t>
            </a:r>
          </a:p>
        </p:txBody>
      </p:sp>
      <p:sp>
        <p:nvSpPr>
          <p:cNvPr id="8" name="Rectangle 7">
            <a:extLst>
              <a:ext uri="{FF2B5EF4-FFF2-40B4-BE49-F238E27FC236}">
                <a16:creationId xmlns:a16="http://schemas.microsoft.com/office/drawing/2014/main" id="{364D2919-4521-EBBE-3CC4-1F545E4B4D90}"/>
              </a:ext>
            </a:extLst>
          </p:cNvPr>
          <p:cNvSpPr/>
          <p:nvPr/>
        </p:nvSpPr>
        <p:spPr>
          <a:xfrm>
            <a:off x="1439311" y="1201406"/>
            <a:ext cx="3234263" cy="567339"/>
          </a:xfrm>
          <a:prstGeom prst="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Train BDTs and classify Monte Carlo &amp; Data</a:t>
            </a:r>
          </a:p>
        </p:txBody>
      </p:sp>
      <p:pic>
        <p:nvPicPr>
          <p:cNvPr id="13" name="Graphic 12" descr="Badge 1 with solid fill">
            <a:extLst>
              <a:ext uri="{FF2B5EF4-FFF2-40B4-BE49-F238E27FC236}">
                <a16:creationId xmlns:a16="http://schemas.microsoft.com/office/drawing/2014/main" id="{287D3905-0B2D-1406-DD75-21E708AAF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898" y="1201406"/>
            <a:ext cx="565862" cy="565862"/>
          </a:xfrm>
          <a:prstGeom prst="rect">
            <a:avLst/>
          </a:prstGeom>
        </p:spPr>
      </p:pic>
      <p:pic>
        <p:nvPicPr>
          <p:cNvPr id="14" name="Graphic 13" descr="Badge with solid fill">
            <a:extLst>
              <a:ext uri="{FF2B5EF4-FFF2-40B4-BE49-F238E27FC236}">
                <a16:creationId xmlns:a16="http://schemas.microsoft.com/office/drawing/2014/main" id="{022679CF-5B34-DC9A-7F65-D2B84E129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0011" y="1202878"/>
            <a:ext cx="565862" cy="565862"/>
          </a:xfrm>
          <a:prstGeom prst="rect">
            <a:avLst/>
          </a:prstGeom>
        </p:spPr>
      </p:pic>
      <p:sp>
        <p:nvSpPr>
          <p:cNvPr id="16" name="TextBox 15">
            <a:extLst>
              <a:ext uri="{FF2B5EF4-FFF2-40B4-BE49-F238E27FC236}">
                <a16:creationId xmlns:a16="http://schemas.microsoft.com/office/drawing/2014/main" id="{CFB0629A-E007-F3A7-9D03-A59A2FA21CC4}"/>
              </a:ext>
            </a:extLst>
          </p:cNvPr>
          <p:cNvSpPr txBox="1"/>
          <p:nvPr/>
        </p:nvSpPr>
        <p:spPr>
          <a:xfrm>
            <a:off x="6899436" y="1162644"/>
            <a:ext cx="5209290" cy="646331"/>
          </a:xfrm>
          <a:prstGeom prst="rect">
            <a:avLst/>
          </a:prstGeom>
          <a:solidFill>
            <a:schemeClr val="bg1">
              <a:lumMod val="95000"/>
            </a:schemeClr>
          </a:solidFill>
          <a:ln w="28575">
            <a:solidFill>
              <a:srgbClr val="C00000"/>
            </a:solidFill>
          </a:ln>
        </p:spPr>
        <p:txBody>
          <a:bodyPr wrap="square" rtlCol="0">
            <a:spAutoFit/>
          </a:bodyPr>
          <a:lstStyle/>
          <a:p>
            <a:pPr algn="ctr"/>
            <a:r>
              <a:rPr lang="en-US" dirty="0"/>
              <a:t>Using binned extended likelihood fit, extract the number of electroweak and strong W + Jets events </a:t>
            </a:r>
          </a:p>
        </p:txBody>
      </p:sp>
      <p:pic>
        <p:nvPicPr>
          <p:cNvPr id="22" name="Graphic 21" descr="Badge 3 with solid fill">
            <a:extLst>
              <a:ext uri="{FF2B5EF4-FFF2-40B4-BE49-F238E27FC236}">
                <a16:creationId xmlns:a16="http://schemas.microsoft.com/office/drawing/2014/main" id="{9E21C9DC-C410-F402-BDC5-A9F18B997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323" y="5687619"/>
            <a:ext cx="565862" cy="565862"/>
          </a:xfrm>
          <a:prstGeom prst="rect">
            <a:avLst/>
          </a:prstGeom>
        </p:spPr>
      </p:pic>
      <p:sp>
        <p:nvSpPr>
          <p:cNvPr id="23" name="TextBox 22">
            <a:extLst>
              <a:ext uri="{FF2B5EF4-FFF2-40B4-BE49-F238E27FC236}">
                <a16:creationId xmlns:a16="http://schemas.microsoft.com/office/drawing/2014/main" id="{C947743F-D3C5-D185-029D-CFC719A6322B}"/>
              </a:ext>
            </a:extLst>
          </p:cNvPr>
          <p:cNvSpPr txBox="1"/>
          <p:nvPr/>
        </p:nvSpPr>
        <p:spPr>
          <a:xfrm>
            <a:off x="1116438" y="5655122"/>
            <a:ext cx="5745586" cy="646331"/>
          </a:xfrm>
          <a:prstGeom prst="rect">
            <a:avLst/>
          </a:prstGeom>
          <a:solidFill>
            <a:schemeClr val="bg1">
              <a:lumMod val="95000"/>
            </a:schemeClr>
          </a:solidFill>
          <a:ln w="28575">
            <a:solidFill>
              <a:srgbClr val="C00000"/>
            </a:solidFill>
          </a:ln>
        </p:spPr>
        <p:txBody>
          <a:bodyPr wrap="square" rtlCol="0">
            <a:spAutoFit/>
          </a:bodyPr>
          <a:lstStyle/>
          <a:p>
            <a:pPr algn="ctr"/>
            <a:r>
              <a:rPr lang="en-US" dirty="0"/>
              <a:t>Convert this fitted number of observed events to a cross section measurement</a:t>
            </a:r>
          </a:p>
        </p:txBody>
      </p:sp>
      <p:grpSp>
        <p:nvGrpSpPr>
          <p:cNvPr id="28" name="Group 27">
            <a:extLst>
              <a:ext uri="{FF2B5EF4-FFF2-40B4-BE49-F238E27FC236}">
                <a16:creationId xmlns:a16="http://schemas.microsoft.com/office/drawing/2014/main" id="{C4E0BAA5-2891-6EA2-6A9F-2C6895A18195}"/>
              </a:ext>
            </a:extLst>
          </p:cNvPr>
          <p:cNvGrpSpPr/>
          <p:nvPr/>
        </p:nvGrpSpPr>
        <p:grpSpPr>
          <a:xfrm>
            <a:off x="7056467" y="5490730"/>
            <a:ext cx="3291118" cy="1235082"/>
            <a:chOff x="7665316" y="5341055"/>
            <a:chExt cx="3291118" cy="1235082"/>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0E116D7-0766-338E-024D-2F48407134B3}"/>
                    </a:ext>
                  </a:extLst>
                </p:cNvPr>
                <p:cNvSpPr txBox="1"/>
                <p:nvPr/>
              </p:nvSpPr>
              <p:spPr>
                <a:xfrm>
                  <a:off x="7665316" y="5341055"/>
                  <a:ext cx="3291118" cy="1235082"/>
                </a:xfrm>
                <a:prstGeom prst="rect">
                  <a:avLst/>
                </a:prstGeom>
                <a:noFill/>
                <a:ln w="19050">
                  <a:solidFill>
                    <a:srgbClr val="C00000"/>
                  </a:solidFill>
                </a:ln>
              </p:spPr>
              <p:txBody>
                <a:bodyPr wrap="square" rtlCol="0">
                  <a:spAutoFit/>
                </a:bodyPr>
                <a:lstStyle/>
                <a:p>
                  <a:pPr algn="ctr"/>
                  <a:r>
                    <a:rPr lang="en-US" dirty="0"/>
                    <a:t>Convert</a:t>
                  </a:r>
                </a:p>
                <a:p>
                  <a:pPr/>
                  <a14:m>
                    <m:oMathPara xmlns:m="http://schemas.openxmlformats.org/officeDocument/2006/math">
                      <m:oMathParaPr>
                        <m:jc m:val="centerGroup"/>
                      </m:oMathParaPr>
                      <m:oMath xmlns:m="http://schemas.openxmlformats.org/officeDocument/2006/math">
                        <m:r>
                          <a:rPr lang="en-CA" b="0" i="0"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𝑠</m:t>
                            </m:r>
                            <m:r>
                              <a:rPr lang="en-CA" b="0" i="1" smtClean="0">
                                <a:latin typeface="Cambria Math" panose="02040503050406030204" pitchFamily="18" charset="0"/>
                              </a:rPr>
                              <m:t>,</m:t>
                            </m:r>
                            <m:r>
                              <a:rPr lang="en-CA" b="0" i="1" smtClean="0">
                                <a:latin typeface="Cambria Math" panose="02040503050406030204" pitchFamily="18" charset="0"/>
                              </a:rPr>
                              <m:t>𝐹𝑖𝑡</m:t>
                            </m:r>
                          </m:sub>
                        </m:sSub>
                        <m:r>
                          <a:rPr lang="en-CA" b="0" i="1" smtClean="0">
                            <a:latin typeface="Cambria Math" panose="02040503050406030204" pitchFamily="18" charset="0"/>
                          </a:rPr>
                          <m:t> &amp;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𝐵</m:t>
                            </m:r>
                            <m:r>
                              <a:rPr lang="en-CA" b="0" i="1" smtClean="0">
                                <a:latin typeface="Cambria Math" panose="02040503050406030204" pitchFamily="18" charset="0"/>
                              </a:rPr>
                              <m:t>,</m:t>
                            </m:r>
                            <m:r>
                              <a:rPr lang="en-CA" b="0" i="1" smtClean="0">
                                <a:latin typeface="Cambria Math" panose="02040503050406030204" pitchFamily="18" charset="0"/>
                              </a:rPr>
                              <m:t>𝐹𝑖𝑡</m:t>
                            </m:r>
                          </m:sub>
                        </m:sSub>
                      </m:oMath>
                    </m:oMathPara>
                  </a14:m>
                  <a:endParaRPr lang="en-US" dirty="0"/>
                </a:p>
                <a:p>
                  <a:endParaRPr lang="en-US" dirty="0"/>
                </a:p>
                <a:p>
                  <a:pPr algn="ctr"/>
                  <a:r>
                    <a:rPr lang="en-CA" b="0" dirty="0"/>
                    <a: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𝐸𝑊</m:t>
                          </m:r>
                          <m:r>
                            <a:rPr lang="en-CA" b="0" i="1" smtClean="0">
                              <a:latin typeface="Cambria Math" panose="02040503050406030204" pitchFamily="18" charset="0"/>
                            </a:rPr>
                            <m:t> </m:t>
                          </m:r>
                          <m:r>
                            <a:rPr lang="en-CA" b="0" i="1" smtClean="0">
                              <a:latin typeface="Cambria Math" panose="02040503050406030204" pitchFamily="18" charset="0"/>
                            </a:rPr>
                            <m:t>𝑊</m:t>
                          </m:r>
                          <m:r>
                            <a:rPr lang="en-CA" b="0" i="1" smtClean="0">
                              <a:latin typeface="Cambria Math" panose="02040503050406030204" pitchFamily="18" charset="0"/>
                            </a:rPr>
                            <m:t>+</m:t>
                          </m:r>
                          <m:r>
                            <a:rPr lang="en-CA" b="0" i="1" smtClean="0">
                              <a:latin typeface="Cambria Math" panose="02040503050406030204" pitchFamily="18" charset="0"/>
                            </a:rPr>
                            <m:t>𝐽𝑒𝑡𝑠</m:t>
                          </m:r>
                          <m:r>
                            <a:rPr lang="en-CA" b="0" i="1" smtClean="0">
                              <a:latin typeface="Cambria Math" panose="02040503050406030204" pitchFamily="18" charset="0"/>
                            </a:rPr>
                            <m:t> </m:t>
                          </m:r>
                        </m:sub>
                      </m:sSub>
                    </m:oMath>
                  </a14:m>
                  <a:r>
                    <a:rPr lang="en-US" dirty="0"/>
                    <a:t>&amp;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b="0" i="1" smtClean="0">
                              <a:latin typeface="Cambria Math" panose="02040503050406030204" pitchFamily="18" charset="0"/>
                            </a:rPr>
                            <m:t>𝑆𝑡𝑟𝑜𝑛𝑔</m:t>
                          </m:r>
                          <m:r>
                            <a:rPr lang="en-CA" i="1">
                              <a:latin typeface="Cambria Math" panose="02040503050406030204" pitchFamily="18" charset="0"/>
                            </a:rPr>
                            <m:t> </m:t>
                          </m:r>
                          <m:r>
                            <a:rPr lang="en-CA" i="1">
                              <a:latin typeface="Cambria Math" panose="02040503050406030204" pitchFamily="18" charset="0"/>
                            </a:rPr>
                            <m:t>𝑊</m:t>
                          </m:r>
                          <m:r>
                            <a:rPr lang="en-CA" i="1">
                              <a:latin typeface="Cambria Math" panose="02040503050406030204" pitchFamily="18" charset="0"/>
                            </a:rPr>
                            <m:t>+</m:t>
                          </m:r>
                          <m:r>
                            <a:rPr lang="en-CA" i="1">
                              <a:latin typeface="Cambria Math" panose="02040503050406030204" pitchFamily="18" charset="0"/>
                            </a:rPr>
                            <m:t>𝐽𝑒𝑡𝑠</m:t>
                          </m:r>
                          <m:r>
                            <a:rPr lang="en-CA" i="1">
                              <a:latin typeface="Cambria Math" panose="02040503050406030204" pitchFamily="18" charset="0"/>
                            </a:rPr>
                            <m:t> </m:t>
                          </m:r>
                        </m:sub>
                      </m:sSub>
                    </m:oMath>
                  </a14:m>
                  <a:r>
                    <a:rPr lang="en-US" dirty="0"/>
                    <a:t> </a:t>
                  </a:r>
                </a:p>
              </p:txBody>
            </p:sp>
          </mc:Choice>
          <mc:Fallback xmlns="">
            <p:sp>
              <p:nvSpPr>
                <p:cNvPr id="44" name="TextBox 43">
                  <a:extLst>
                    <a:ext uri="{FF2B5EF4-FFF2-40B4-BE49-F238E27FC236}">
                      <a16:creationId xmlns:a16="http://schemas.microsoft.com/office/drawing/2014/main" id="{00E116D7-0766-338E-024D-2F48407134B3}"/>
                    </a:ext>
                  </a:extLst>
                </p:cNvPr>
                <p:cNvSpPr txBox="1">
                  <a:spLocks noRot="1" noChangeAspect="1" noMove="1" noResize="1" noEditPoints="1" noAdjustHandles="1" noChangeArrowheads="1" noChangeShapeType="1" noTextEdit="1"/>
                </p:cNvSpPr>
                <p:nvPr/>
              </p:nvSpPr>
              <p:spPr>
                <a:xfrm>
                  <a:off x="7665316" y="5341055"/>
                  <a:ext cx="3291118" cy="1235082"/>
                </a:xfrm>
                <a:prstGeom prst="rect">
                  <a:avLst/>
                </a:prstGeom>
                <a:blipFill>
                  <a:blip r:embed="rId16"/>
                  <a:stretch>
                    <a:fillRect t="-1000" b="-5000"/>
                  </a:stretch>
                </a:blipFill>
                <a:ln w="19050">
                  <a:solidFill>
                    <a:srgbClr val="C00000"/>
                  </a:solidFill>
                </a:ln>
              </p:spPr>
              <p:txBody>
                <a:bodyPr/>
                <a:lstStyle/>
                <a:p>
                  <a:r>
                    <a:rPr lang="en-US">
                      <a:noFill/>
                    </a:rPr>
                    <a:t> </a:t>
                  </a:r>
                </a:p>
              </p:txBody>
            </p:sp>
          </mc:Fallback>
        </mc:AlternateContent>
        <p:sp>
          <p:nvSpPr>
            <p:cNvPr id="29" name="Down Arrow 28">
              <a:extLst>
                <a:ext uri="{FF2B5EF4-FFF2-40B4-BE49-F238E27FC236}">
                  <a16:creationId xmlns:a16="http://schemas.microsoft.com/office/drawing/2014/main" id="{6599C9E3-B771-C80C-4D8F-CF3DDDBD5F2E}"/>
                </a:ext>
              </a:extLst>
            </p:cNvPr>
            <p:cNvSpPr/>
            <p:nvPr/>
          </p:nvSpPr>
          <p:spPr>
            <a:xfrm>
              <a:off x="9226891" y="5940622"/>
              <a:ext cx="167968" cy="29755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4F835C3-41CB-8843-0847-5FDABC662302}"/>
              </a:ext>
            </a:extLst>
          </p:cNvPr>
          <p:cNvGrpSpPr/>
          <p:nvPr/>
        </p:nvGrpSpPr>
        <p:grpSpPr>
          <a:xfrm>
            <a:off x="1005069" y="1873914"/>
            <a:ext cx="3734433" cy="2581084"/>
            <a:chOff x="1274284" y="4876743"/>
            <a:chExt cx="2695684" cy="2004094"/>
          </a:xfrm>
        </p:grpSpPr>
        <p:pic>
          <p:nvPicPr>
            <p:cNvPr id="5" name="Picture 4">
              <a:extLst>
                <a:ext uri="{FF2B5EF4-FFF2-40B4-BE49-F238E27FC236}">
                  <a16:creationId xmlns:a16="http://schemas.microsoft.com/office/drawing/2014/main" id="{7190A442-035F-10FA-AC87-BB86B6EF9E48}"/>
                </a:ext>
              </a:extLst>
            </p:cNvPr>
            <p:cNvPicPr>
              <a:picLocks noChangeAspect="1"/>
            </p:cNvPicPr>
            <p:nvPr/>
          </p:nvPicPr>
          <p:blipFill rotWithShape="1">
            <a:blip r:embed="rId17"/>
            <a:srcRect l="4019" t="7304" r="4362"/>
            <a:stretch/>
          </p:blipFill>
          <p:spPr>
            <a:xfrm>
              <a:off x="1466414" y="5004846"/>
              <a:ext cx="2455964" cy="1814600"/>
            </a:xfrm>
            <a:prstGeom prst="rect">
              <a:avLst/>
            </a:prstGeom>
          </p:spPr>
        </p:pic>
        <p:sp>
          <p:nvSpPr>
            <p:cNvPr id="79" name="Rounded Rectangle 78">
              <a:extLst>
                <a:ext uri="{FF2B5EF4-FFF2-40B4-BE49-F238E27FC236}">
                  <a16:creationId xmlns:a16="http://schemas.microsoft.com/office/drawing/2014/main" id="{D667860E-33E6-6A12-C939-B5B93C403514}"/>
                </a:ext>
              </a:extLst>
            </p:cNvPr>
            <p:cNvSpPr/>
            <p:nvPr/>
          </p:nvSpPr>
          <p:spPr>
            <a:xfrm>
              <a:off x="2009014" y="6734429"/>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20" name="TextBox 19">
              <a:extLst>
                <a:ext uri="{FF2B5EF4-FFF2-40B4-BE49-F238E27FC236}">
                  <a16:creationId xmlns:a16="http://schemas.microsoft.com/office/drawing/2014/main" id="{7E9421E1-2468-1ADA-75E8-208B52E5AC8B}"/>
                </a:ext>
              </a:extLst>
            </p:cNvPr>
            <p:cNvSpPr txBox="1"/>
            <p:nvPr/>
          </p:nvSpPr>
          <p:spPr>
            <a:xfrm rot="16200000">
              <a:off x="545719" y="5605308"/>
              <a:ext cx="1718740" cy="261610"/>
            </a:xfrm>
            <a:prstGeom prst="rect">
              <a:avLst/>
            </a:prstGeom>
            <a:noFill/>
          </p:spPr>
          <p:txBody>
            <a:bodyPr wrap="none" rtlCol="0">
              <a:spAutoFit/>
            </a:bodyPr>
            <a:lstStyle/>
            <a:p>
              <a:r>
                <a:rPr lang="en-US" sz="1100" dirty="0"/>
                <a:t>Normalized to equal areas </a:t>
              </a:r>
            </a:p>
          </p:txBody>
        </p:sp>
        <p:sp>
          <p:nvSpPr>
            <p:cNvPr id="4" name="TextBox 3">
              <a:extLst>
                <a:ext uri="{FF2B5EF4-FFF2-40B4-BE49-F238E27FC236}">
                  <a16:creationId xmlns:a16="http://schemas.microsoft.com/office/drawing/2014/main" id="{124B1A60-A6B0-3DB0-523A-E1135DADB197}"/>
                </a:ext>
              </a:extLst>
            </p:cNvPr>
            <p:cNvSpPr txBox="1"/>
            <p:nvPr/>
          </p:nvSpPr>
          <p:spPr>
            <a:xfrm>
              <a:off x="2446794" y="5019500"/>
              <a:ext cx="1523174" cy="261610"/>
            </a:xfrm>
            <a:prstGeom prst="rect">
              <a:avLst/>
            </a:prstGeom>
            <a:noFill/>
          </p:spPr>
          <p:txBody>
            <a:bodyPr wrap="none" rtlCol="0">
              <a:spAutoFit/>
            </a:bodyPr>
            <a:lstStyle/>
            <a:p>
              <a:r>
                <a:rPr lang="en-CA" sz="1100" b="0" i="0" u="none" strike="noStrike" dirty="0">
                  <a:solidFill>
                    <a:srgbClr val="000000"/>
                  </a:solidFill>
                  <a:effectLst/>
                  <a:latin typeface="-webkit-standard"/>
                </a:rPr>
                <a:t>ATLAS work in progress</a:t>
              </a:r>
              <a:endParaRPr lang="en-US" sz="1100" dirty="0"/>
            </a:p>
          </p:txBody>
        </p:sp>
      </p:grpSp>
      <p:sp>
        <p:nvSpPr>
          <p:cNvPr id="24" name="Google Shape;258;p41">
            <a:extLst>
              <a:ext uri="{FF2B5EF4-FFF2-40B4-BE49-F238E27FC236}">
                <a16:creationId xmlns:a16="http://schemas.microsoft.com/office/drawing/2014/main" id="{4E26989F-99D4-AE89-2B96-051326F84B7C}"/>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12</a:t>
            </a:fld>
            <a:endParaRPr dirty="0"/>
          </a:p>
        </p:txBody>
      </p:sp>
      <p:grpSp>
        <p:nvGrpSpPr>
          <p:cNvPr id="99" name="Group 98">
            <a:extLst>
              <a:ext uri="{FF2B5EF4-FFF2-40B4-BE49-F238E27FC236}">
                <a16:creationId xmlns:a16="http://schemas.microsoft.com/office/drawing/2014/main" id="{F3A4F864-3FC7-4E76-3DC4-CED9A0419A35}"/>
              </a:ext>
            </a:extLst>
          </p:cNvPr>
          <p:cNvGrpSpPr/>
          <p:nvPr/>
        </p:nvGrpSpPr>
        <p:grpSpPr>
          <a:xfrm>
            <a:off x="6635406" y="2308154"/>
            <a:ext cx="2654618" cy="2183091"/>
            <a:chOff x="6238071" y="1913162"/>
            <a:chExt cx="2654618" cy="2183091"/>
          </a:xfrm>
        </p:grpSpPr>
        <p:sp>
          <p:nvSpPr>
            <p:cNvPr id="26" name="Rectangle 25">
              <a:extLst>
                <a:ext uri="{FF2B5EF4-FFF2-40B4-BE49-F238E27FC236}">
                  <a16:creationId xmlns:a16="http://schemas.microsoft.com/office/drawing/2014/main" id="{52752FBF-D8E9-193A-0DA2-9260A1DAA735}"/>
                </a:ext>
              </a:extLst>
            </p:cNvPr>
            <p:cNvSpPr/>
            <p:nvPr/>
          </p:nvSpPr>
          <p:spPr>
            <a:xfrm>
              <a:off x="6862377" y="2607172"/>
              <a:ext cx="628322" cy="764572"/>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855D20C-1A5D-C77D-B043-57D24A8385B8}"/>
                </a:ext>
              </a:extLst>
            </p:cNvPr>
            <p:cNvSpPr/>
            <p:nvPr/>
          </p:nvSpPr>
          <p:spPr>
            <a:xfrm>
              <a:off x="7496153" y="2859582"/>
              <a:ext cx="628322" cy="293163"/>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727F4A-3BE2-A68A-AD1D-1FB2D6B24D9F}"/>
                </a:ext>
              </a:extLst>
            </p:cNvPr>
            <p:cNvSpPr/>
            <p:nvPr/>
          </p:nvSpPr>
          <p:spPr>
            <a:xfrm>
              <a:off x="8119020" y="2469835"/>
              <a:ext cx="633255" cy="226484"/>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9162960-F763-D04A-D3DE-C5888F01ED2F}"/>
                </a:ext>
              </a:extLst>
            </p:cNvPr>
            <p:cNvSpPr/>
            <p:nvPr/>
          </p:nvSpPr>
          <p:spPr>
            <a:xfrm>
              <a:off x="8121491" y="2698264"/>
              <a:ext cx="628322" cy="980544"/>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03457BD-C91D-2F66-323F-2C5356DBA1ED}"/>
                </a:ext>
              </a:extLst>
            </p:cNvPr>
            <p:cNvSpPr/>
            <p:nvPr/>
          </p:nvSpPr>
          <p:spPr>
            <a:xfrm>
              <a:off x="7493169" y="3155413"/>
              <a:ext cx="628322" cy="522646"/>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169921E-FEF2-2528-00C2-AF732B967B19}"/>
                </a:ext>
              </a:extLst>
            </p:cNvPr>
            <p:cNvSpPr/>
            <p:nvPr/>
          </p:nvSpPr>
          <p:spPr>
            <a:xfrm>
              <a:off x="6862377" y="3368511"/>
              <a:ext cx="628322" cy="31221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9425A069-927B-F065-FC8C-F800B3683579}"/>
                </a:ext>
              </a:extLst>
            </p:cNvPr>
            <p:cNvCxnSpPr/>
            <p:nvPr/>
          </p:nvCxnSpPr>
          <p:spPr>
            <a:xfrm>
              <a:off x="6862377" y="1989441"/>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EDB7D0D-580D-9092-15E1-4FEF34CE74AD}"/>
                </a:ext>
              </a:extLst>
            </p:cNvPr>
            <p:cNvCxnSpPr>
              <a:cxnSpLocks/>
            </p:cNvCxnSpPr>
            <p:nvPr/>
          </p:nvCxnSpPr>
          <p:spPr>
            <a:xfrm flipV="1">
              <a:off x="7176538" y="1913162"/>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623BB89-8CAD-5F84-0F47-58393EC44841}"/>
                </a:ext>
              </a:extLst>
            </p:cNvPr>
            <p:cNvCxnSpPr/>
            <p:nvPr/>
          </p:nvCxnSpPr>
          <p:spPr>
            <a:xfrm>
              <a:off x="7490699" y="2367724"/>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CD8042-BD7E-FBDC-90A1-0B56C95C6E50}"/>
                </a:ext>
              </a:extLst>
            </p:cNvPr>
            <p:cNvCxnSpPr>
              <a:cxnSpLocks/>
            </p:cNvCxnSpPr>
            <p:nvPr/>
          </p:nvCxnSpPr>
          <p:spPr>
            <a:xfrm flipV="1">
              <a:off x="7804860" y="2291445"/>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E7EC5A-BB74-ABD5-6122-C0C105FB147C}"/>
                </a:ext>
              </a:extLst>
            </p:cNvPr>
            <p:cNvCxnSpPr/>
            <p:nvPr/>
          </p:nvCxnSpPr>
          <p:spPr>
            <a:xfrm>
              <a:off x="8119021" y="2179948"/>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FCD772-7942-27A1-5C85-444073415F0C}"/>
                </a:ext>
              </a:extLst>
            </p:cNvPr>
            <p:cNvCxnSpPr>
              <a:cxnSpLocks/>
            </p:cNvCxnSpPr>
            <p:nvPr/>
          </p:nvCxnSpPr>
          <p:spPr>
            <a:xfrm flipV="1">
              <a:off x="8433182" y="2103669"/>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2E39D87-0934-E109-412D-3BCCDE3E2AC3}"/>
                </a:ext>
              </a:extLst>
            </p:cNvPr>
            <p:cNvSpPr txBox="1"/>
            <p:nvPr/>
          </p:nvSpPr>
          <p:spPr>
            <a:xfrm>
              <a:off x="7024451" y="2818201"/>
              <a:ext cx="299303" cy="369332"/>
            </a:xfrm>
            <a:prstGeom prst="rect">
              <a:avLst/>
            </a:prstGeom>
            <a:noFill/>
          </p:spPr>
          <p:txBody>
            <a:bodyPr wrap="square" rtlCol="0">
              <a:spAutoFit/>
            </a:bodyPr>
            <a:lstStyle/>
            <a:p>
              <a:r>
                <a:rPr lang="en-US" dirty="0">
                  <a:solidFill>
                    <a:schemeClr val="bg1"/>
                  </a:solidFill>
                </a:rPr>
                <a:t>4</a:t>
              </a:r>
            </a:p>
          </p:txBody>
        </p:sp>
        <p:sp>
          <p:nvSpPr>
            <p:cNvPr id="72" name="TextBox 71">
              <a:extLst>
                <a:ext uri="{FF2B5EF4-FFF2-40B4-BE49-F238E27FC236}">
                  <a16:creationId xmlns:a16="http://schemas.microsoft.com/office/drawing/2014/main" id="{94F91A75-A7BD-5E49-57EB-5AC07D51A184}"/>
                </a:ext>
              </a:extLst>
            </p:cNvPr>
            <p:cNvSpPr txBox="1"/>
            <p:nvPr/>
          </p:nvSpPr>
          <p:spPr>
            <a:xfrm>
              <a:off x="7668090" y="2821472"/>
              <a:ext cx="299303" cy="369332"/>
            </a:xfrm>
            <a:prstGeom prst="rect">
              <a:avLst/>
            </a:prstGeom>
            <a:noFill/>
          </p:spPr>
          <p:txBody>
            <a:bodyPr wrap="square" rtlCol="0">
              <a:spAutoFit/>
            </a:bodyPr>
            <a:lstStyle/>
            <a:p>
              <a:r>
                <a:rPr lang="en-US" dirty="0">
                  <a:solidFill>
                    <a:schemeClr val="bg1"/>
                  </a:solidFill>
                </a:rPr>
                <a:t>1</a:t>
              </a:r>
            </a:p>
          </p:txBody>
        </p:sp>
        <p:sp>
          <p:nvSpPr>
            <p:cNvPr id="73" name="TextBox 72">
              <a:extLst>
                <a:ext uri="{FF2B5EF4-FFF2-40B4-BE49-F238E27FC236}">
                  <a16:creationId xmlns:a16="http://schemas.microsoft.com/office/drawing/2014/main" id="{E4D9BFAC-F6D5-2853-3BC2-2DAFECCB4DFD}"/>
                </a:ext>
              </a:extLst>
            </p:cNvPr>
            <p:cNvSpPr txBox="1"/>
            <p:nvPr/>
          </p:nvSpPr>
          <p:spPr>
            <a:xfrm>
              <a:off x="8276100" y="2398411"/>
              <a:ext cx="299303" cy="369332"/>
            </a:xfrm>
            <a:prstGeom prst="rect">
              <a:avLst/>
            </a:prstGeom>
            <a:noFill/>
          </p:spPr>
          <p:txBody>
            <a:bodyPr wrap="square" rtlCol="0">
              <a:spAutoFit/>
            </a:bodyPr>
            <a:lstStyle/>
            <a:p>
              <a:r>
                <a:rPr lang="en-US" dirty="0">
                  <a:solidFill>
                    <a:schemeClr val="bg1"/>
                  </a:solidFill>
                </a:rPr>
                <a:t>1</a:t>
              </a:r>
            </a:p>
          </p:txBody>
        </p:sp>
        <p:sp>
          <p:nvSpPr>
            <p:cNvPr id="74" name="TextBox 73">
              <a:extLst>
                <a:ext uri="{FF2B5EF4-FFF2-40B4-BE49-F238E27FC236}">
                  <a16:creationId xmlns:a16="http://schemas.microsoft.com/office/drawing/2014/main" id="{D066DB16-59BF-5183-3AE0-1793026F9504}"/>
                </a:ext>
              </a:extLst>
            </p:cNvPr>
            <p:cNvSpPr txBox="1"/>
            <p:nvPr/>
          </p:nvSpPr>
          <p:spPr>
            <a:xfrm>
              <a:off x="7037598" y="3304864"/>
              <a:ext cx="299303" cy="369332"/>
            </a:xfrm>
            <a:prstGeom prst="rect">
              <a:avLst/>
            </a:prstGeom>
            <a:noFill/>
          </p:spPr>
          <p:txBody>
            <a:bodyPr wrap="square" rtlCol="0">
              <a:spAutoFit/>
            </a:bodyPr>
            <a:lstStyle/>
            <a:p>
              <a:r>
                <a:rPr lang="en-US" dirty="0">
                  <a:solidFill>
                    <a:schemeClr val="bg1"/>
                  </a:solidFill>
                </a:rPr>
                <a:t>2</a:t>
              </a:r>
            </a:p>
          </p:txBody>
        </p:sp>
        <p:sp>
          <p:nvSpPr>
            <p:cNvPr id="75" name="TextBox 74">
              <a:extLst>
                <a:ext uri="{FF2B5EF4-FFF2-40B4-BE49-F238E27FC236}">
                  <a16:creationId xmlns:a16="http://schemas.microsoft.com/office/drawing/2014/main" id="{5313E5C2-7033-678E-1595-CBECDE24530E}"/>
                </a:ext>
              </a:extLst>
            </p:cNvPr>
            <p:cNvSpPr txBox="1"/>
            <p:nvPr/>
          </p:nvSpPr>
          <p:spPr>
            <a:xfrm>
              <a:off x="7671302" y="3195183"/>
              <a:ext cx="299303" cy="369332"/>
            </a:xfrm>
            <a:prstGeom prst="rect">
              <a:avLst/>
            </a:prstGeom>
            <a:noFill/>
          </p:spPr>
          <p:txBody>
            <a:bodyPr wrap="square" rtlCol="0">
              <a:spAutoFit/>
            </a:bodyPr>
            <a:lstStyle/>
            <a:p>
              <a:r>
                <a:rPr lang="en-US" dirty="0">
                  <a:solidFill>
                    <a:schemeClr val="bg1"/>
                  </a:solidFill>
                </a:rPr>
                <a:t>3</a:t>
              </a:r>
            </a:p>
          </p:txBody>
        </p:sp>
        <p:sp>
          <p:nvSpPr>
            <p:cNvPr id="80" name="TextBox 79">
              <a:extLst>
                <a:ext uri="{FF2B5EF4-FFF2-40B4-BE49-F238E27FC236}">
                  <a16:creationId xmlns:a16="http://schemas.microsoft.com/office/drawing/2014/main" id="{28303FBE-9818-9AE8-E95C-8455AA53362F}"/>
                </a:ext>
              </a:extLst>
            </p:cNvPr>
            <p:cNvSpPr txBox="1"/>
            <p:nvPr/>
          </p:nvSpPr>
          <p:spPr>
            <a:xfrm>
              <a:off x="8292195" y="2965782"/>
              <a:ext cx="299303" cy="369332"/>
            </a:xfrm>
            <a:prstGeom prst="rect">
              <a:avLst/>
            </a:prstGeom>
            <a:noFill/>
          </p:spPr>
          <p:txBody>
            <a:bodyPr wrap="square" rtlCol="0">
              <a:spAutoFit/>
            </a:bodyPr>
            <a:lstStyle/>
            <a:p>
              <a:r>
                <a:rPr lang="en-US" dirty="0">
                  <a:solidFill>
                    <a:schemeClr val="bg1"/>
                  </a:solidFill>
                </a:rPr>
                <a:t>5</a:t>
              </a:r>
            </a:p>
          </p:txBody>
        </p:sp>
        <p:sp>
          <p:nvSpPr>
            <p:cNvPr id="87" name="Rounded Rectangle 86">
              <a:extLst>
                <a:ext uri="{FF2B5EF4-FFF2-40B4-BE49-F238E27FC236}">
                  <a16:creationId xmlns:a16="http://schemas.microsoft.com/office/drawing/2014/main" id="{535CEBC7-EC77-CFF5-6A5C-0D6F5E2B8C8B}"/>
                </a:ext>
              </a:extLst>
            </p:cNvPr>
            <p:cNvSpPr/>
            <p:nvPr/>
          </p:nvSpPr>
          <p:spPr>
            <a:xfrm>
              <a:off x="6238071" y="3907693"/>
              <a:ext cx="2654618" cy="188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rPr>
                <a:t>Score</a:t>
              </a:r>
            </a:p>
          </p:txBody>
        </p:sp>
        <p:cxnSp>
          <p:nvCxnSpPr>
            <p:cNvPr id="89" name="Straight Connector 88">
              <a:extLst>
                <a:ext uri="{FF2B5EF4-FFF2-40B4-BE49-F238E27FC236}">
                  <a16:creationId xmlns:a16="http://schemas.microsoft.com/office/drawing/2014/main" id="{BA20978A-26E7-B29C-6DD6-055862B27207}"/>
                </a:ext>
              </a:extLst>
            </p:cNvPr>
            <p:cNvCxnSpPr/>
            <p:nvPr/>
          </p:nvCxnSpPr>
          <p:spPr>
            <a:xfrm>
              <a:off x="6623161" y="1988034"/>
              <a:ext cx="0" cy="1759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D9145CF-C805-D848-A632-AA68FF116EA9}"/>
                </a:ext>
              </a:extLst>
            </p:cNvPr>
            <p:cNvCxnSpPr>
              <a:cxnSpLocks/>
            </p:cNvCxnSpPr>
            <p:nvPr/>
          </p:nvCxnSpPr>
          <p:spPr>
            <a:xfrm flipH="1">
              <a:off x="6623161" y="3741175"/>
              <a:ext cx="22482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6D0A171E-8FEC-C3BD-9891-6C4D4220BF80}"/>
                </a:ext>
              </a:extLst>
            </p:cNvPr>
            <p:cNvSpPr txBox="1"/>
            <p:nvPr/>
          </p:nvSpPr>
          <p:spPr>
            <a:xfrm>
              <a:off x="6614922" y="3707369"/>
              <a:ext cx="330540" cy="307777"/>
            </a:xfrm>
            <a:prstGeom prst="rect">
              <a:avLst/>
            </a:prstGeom>
            <a:noFill/>
          </p:spPr>
          <p:txBody>
            <a:bodyPr wrap="none" rtlCol="0">
              <a:spAutoFit/>
            </a:bodyPr>
            <a:lstStyle/>
            <a:p>
              <a:r>
                <a:rPr lang="en-US" sz="1400" dirty="0"/>
                <a:t>-1</a:t>
              </a:r>
            </a:p>
          </p:txBody>
        </p:sp>
        <p:sp>
          <p:nvSpPr>
            <p:cNvPr id="93" name="TextBox 92">
              <a:extLst>
                <a:ext uri="{FF2B5EF4-FFF2-40B4-BE49-F238E27FC236}">
                  <a16:creationId xmlns:a16="http://schemas.microsoft.com/office/drawing/2014/main" id="{F67C9982-3549-8ADB-0AE3-055B211EF50D}"/>
                </a:ext>
              </a:extLst>
            </p:cNvPr>
            <p:cNvSpPr txBox="1"/>
            <p:nvPr/>
          </p:nvSpPr>
          <p:spPr>
            <a:xfrm>
              <a:off x="8509735" y="3682742"/>
              <a:ext cx="365806" cy="307777"/>
            </a:xfrm>
            <a:prstGeom prst="rect">
              <a:avLst/>
            </a:prstGeom>
            <a:noFill/>
          </p:spPr>
          <p:txBody>
            <a:bodyPr wrap="none" rtlCol="0">
              <a:spAutoFit/>
            </a:bodyPr>
            <a:lstStyle/>
            <a:p>
              <a:r>
                <a:rPr lang="en-US" sz="1400" dirty="0"/>
                <a:t>+1</a:t>
              </a:r>
            </a:p>
          </p:txBody>
        </p:sp>
      </p:grpSp>
      <p:grpSp>
        <p:nvGrpSpPr>
          <p:cNvPr id="101" name="Group 100">
            <a:extLst>
              <a:ext uri="{FF2B5EF4-FFF2-40B4-BE49-F238E27FC236}">
                <a16:creationId xmlns:a16="http://schemas.microsoft.com/office/drawing/2014/main" id="{8ED19F98-4B07-A0C7-F0D6-FE15A0B501E7}"/>
              </a:ext>
            </a:extLst>
          </p:cNvPr>
          <p:cNvGrpSpPr/>
          <p:nvPr/>
        </p:nvGrpSpPr>
        <p:grpSpPr>
          <a:xfrm>
            <a:off x="9908527" y="2318629"/>
            <a:ext cx="2260619" cy="2193754"/>
            <a:chOff x="9652838" y="1896378"/>
            <a:chExt cx="2260619" cy="2193754"/>
          </a:xfrm>
        </p:grpSpPr>
        <p:grpSp>
          <p:nvGrpSpPr>
            <p:cNvPr id="100" name="Group 99">
              <a:extLst>
                <a:ext uri="{FF2B5EF4-FFF2-40B4-BE49-F238E27FC236}">
                  <a16:creationId xmlns:a16="http://schemas.microsoft.com/office/drawing/2014/main" id="{FF01E76F-3207-28B2-E589-82D77210EFBA}"/>
                </a:ext>
              </a:extLst>
            </p:cNvPr>
            <p:cNvGrpSpPr/>
            <p:nvPr/>
          </p:nvGrpSpPr>
          <p:grpSpPr>
            <a:xfrm>
              <a:off x="9652838" y="1896378"/>
              <a:ext cx="2260619" cy="2103391"/>
              <a:chOff x="9652838" y="1896378"/>
              <a:chExt cx="2260619" cy="2103391"/>
            </a:xfrm>
          </p:grpSpPr>
          <p:sp>
            <p:nvSpPr>
              <p:cNvPr id="55" name="Rectangle 54">
                <a:extLst>
                  <a:ext uri="{FF2B5EF4-FFF2-40B4-BE49-F238E27FC236}">
                    <a16:creationId xmlns:a16="http://schemas.microsoft.com/office/drawing/2014/main" id="{41028960-CDB8-A63C-CD85-4DD81A4ADDCA}"/>
                  </a:ext>
                </a:extLst>
              </p:cNvPr>
              <p:cNvSpPr/>
              <p:nvPr/>
            </p:nvSpPr>
            <p:spPr>
              <a:xfrm>
                <a:off x="9891447" y="1991311"/>
                <a:ext cx="628322" cy="1134142"/>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C1F86DD-75C0-8D79-9448-0366C26A2F0C}"/>
                  </a:ext>
                </a:extLst>
              </p:cNvPr>
              <p:cNvSpPr/>
              <p:nvPr/>
            </p:nvSpPr>
            <p:spPr>
              <a:xfrm>
                <a:off x="10516873" y="2372164"/>
                <a:ext cx="628322" cy="407569"/>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DB3F2BD-B633-3143-93F8-98DAD6A46F36}"/>
                  </a:ext>
                </a:extLst>
              </p:cNvPr>
              <p:cNvSpPr/>
              <p:nvPr/>
            </p:nvSpPr>
            <p:spPr>
              <a:xfrm>
                <a:off x="11147665" y="2130789"/>
                <a:ext cx="628322" cy="402135"/>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1E4F487-4DD3-6F9F-26D3-9F2139F4C8E4}"/>
                  </a:ext>
                </a:extLst>
              </p:cNvPr>
              <p:cNvSpPr/>
              <p:nvPr/>
            </p:nvSpPr>
            <p:spPr>
              <a:xfrm>
                <a:off x="11147665" y="2533825"/>
                <a:ext cx="628322" cy="1134143"/>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93C20BC-2F21-2EB3-92FC-5C0C1DCB3120}"/>
                  </a:ext>
                </a:extLst>
              </p:cNvPr>
              <p:cNvSpPr/>
              <p:nvPr/>
            </p:nvSpPr>
            <p:spPr>
              <a:xfrm>
                <a:off x="10519343" y="2782830"/>
                <a:ext cx="628322" cy="884389"/>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E5B99A9-A896-FF1E-63BA-3CD1E4CC1AF6}"/>
                  </a:ext>
                </a:extLst>
              </p:cNvPr>
              <p:cNvSpPr/>
              <p:nvPr/>
            </p:nvSpPr>
            <p:spPr>
              <a:xfrm>
                <a:off x="9888551" y="3128549"/>
                <a:ext cx="628322" cy="537399"/>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1683197D-959D-4F0D-194A-50898C39CD81}"/>
                  </a:ext>
                </a:extLst>
              </p:cNvPr>
              <p:cNvCxnSpPr/>
              <p:nvPr/>
            </p:nvCxnSpPr>
            <p:spPr>
              <a:xfrm>
                <a:off x="9888551" y="1972657"/>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8F1BB4A-741B-7325-A015-20ADF688B16B}"/>
                  </a:ext>
                </a:extLst>
              </p:cNvPr>
              <p:cNvCxnSpPr>
                <a:cxnSpLocks/>
              </p:cNvCxnSpPr>
              <p:nvPr/>
            </p:nvCxnSpPr>
            <p:spPr>
              <a:xfrm flipV="1">
                <a:off x="10202712" y="1896378"/>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0D95C96-938D-AD35-EED3-602B5F6B251C}"/>
                  </a:ext>
                </a:extLst>
              </p:cNvPr>
              <p:cNvCxnSpPr/>
              <p:nvPr/>
            </p:nvCxnSpPr>
            <p:spPr>
              <a:xfrm>
                <a:off x="10519343" y="2364196"/>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9F8EE61-DAB7-ED81-4F39-21F6E3E1860E}"/>
                  </a:ext>
                </a:extLst>
              </p:cNvPr>
              <p:cNvCxnSpPr>
                <a:cxnSpLocks/>
              </p:cNvCxnSpPr>
              <p:nvPr/>
            </p:nvCxnSpPr>
            <p:spPr>
              <a:xfrm flipV="1">
                <a:off x="10833504" y="2279431"/>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9BEDCC1-7589-B0CC-AF1B-16F05F7F857D}"/>
                  </a:ext>
                </a:extLst>
              </p:cNvPr>
              <p:cNvCxnSpPr/>
              <p:nvPr/>
            </p:nvCxnSpPr>
            <p:spPr>
              <a:xfrm>
                <a:off x="11147665" y="2145458"/>
                <a:ext cx="6283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DF595D-02E6-14FF-D266-B9922D5B0C30}"/>
                  </a:ext>
                </a:extLst>
              </p:cNvPr>
              <p:cNvCxnSpPr>
                <a:cxnSpLocks/>
              </p:cNvCxnSpPr>
              <p:nvPr/>
            </p:nvCxnSpPr>
            <p:spPr>
              <a:xfrm flipV="1">
                <a:off x="11461826" y="2069179"/>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13641A0-102F-0A16-319B-CD951CABB35B}"/>
                  </a:ext>
                </a:extLst>
              </p:cNvPr>
              <p:cNvSpPr txBox="1"/>
              <p:nvPr/>
            </p:nvSpPr>
            <p:spPr>
              <a:xfrm>
                <a:off x="10059987" y="2490540"/>
                <a:ext cx="299303" cy="369332"/>
              </a:xfrm>
              <a:prstGeom prst="rect">
                <a:avLst/>
              </a:prstGeom>
              <a:noFill/>
            </p:spPr>
            <p:txBody>
              <a:bodyPr wrap="square" rtlCol="0">
                <a:spAutoFit/>
              </a:bodyPr>
              <a:lstStyle/>
              <a:p>
                <a:r>
                  <a:rPr lang="en-US" dirty="0">
                    <a:solidFill>
                      <a:schemeClr val="bg1"/>
                    </a:solidFill>
                  </a:rPr>
                  <a:t>8</a:t>
                </a:r>
              </a:p>
            </p:txBody>
          </p:sp>
          <p:sp>
            <p:nvSpPr>
              <p:cNvPr id="82" name="TextBox 81">
                <a:extLst>
                  <a:ext uri="{FF2B5EF4-FFF2-40B4-BE49-F238E27FC236}">
                    <a16:creationId xmlns:a16="http://schemas.microsoft.com/office/drawing/2014/main" id="{ECCE926D-27F7-C5F7-9ECB-29961E42FDA9}"/>
                  </a:ext>
                </a:extLst>
              </p:cNvPr>
              <p:cNvSpPr txBox="1"/>
              <p:nvPr/>
            </p:nvSpPr>
            <p:spPr>
              <a:xfrm>
                <a:off x="10694541" y="2380132"/>
                <a:ext cx="482925" cy="369332"/>
              </a:xfrm>
              <a:prstGeom prst="rect">
                <a:avLst/>
              </a:prstGeom>
              <a:noFill/>
            </p:spPr>
            <p:txBody>
              <a:bodyPr wrap="square" rtlCol="0">
                <a:spAutoFit/>
              </a:bodyPr>
              <a:lstStyle/>
              <a:p>
                <a:r>
                  <a:rPr lang="en-US" dirty="0">
                    <a:solidFill>
                      <a:schemeClr val="bg1"/>
                    </a:solidFill>
                  </a:rPr>
                  <a:t>2</a:t>
                </a:r>
              </a:p>
            </p:txBody>
          </p:sp>
          <p:sp>
            <p:nvSpPr>
              <p:cNvPr id="83" name="TextBox 82">
                <a:extLst>
                  <a:ext uri="{FF2B5EF4-FFF2-40B4-BE49-F238E27FC236}">
                    <a16:creationId xmlns:a16="http://schemas.microsoft.com/office/drawing/2014/main" id="{03719AA9-987C-D73C-0065-2950CF2CBB7C}"/>
                  </a:ext>
                </a:extLst>
              </p:cNvPr>
              <p:cNvSpPr txBox="1"/>
              <p:nvPr/>
            </p:nvSpPr>
            <p:spPr>
              <a:xfrm>
                <a:off x="11325642" y="2168690"/>
                <a:ext cx="555559" cy="369332"/>
              </a:xfrm>
              <a:prstGeom prst="rect">
                <a:avLst/>
              </a:prstGeom>
              <a:noFill/>
            </p:spPr>
            <p:txBody>
              <a:bodyPr wrap="square" rtlCol="0">
                <a:spAutoFit/>
              </a:bodyPr>
              <a:lstStyle/>
              <a:p>
                <a:r>
                  <a:rPr lang="en-US" dirty="0">
                    <a:solidFill>
                      <a:schemeClr val="bg1"/>
                    </a:solidFill>
                  </a:rPr>
                  <a:t>2</a:t>
                </a:r>
              </a:p>
            </p:txBody>
          </p:sp>
          <p:sp>
            <p:nvSpPr>
              <p:cNvPr id="84" name="TextBox 83">
                <a:extLst>
                  <a:ext uri="{FF2B5EF4-FFF2-40B4-BE49-F238E27FC236}">
                    <a16:creationId xmlns:a16="http://schemas.microsoft.com/office/drawing/2014/main" id="{21D4C9EF-8D81-E3D7-D951-3DB813EE2311}"/>
                  </a:ext>
                </a:extLst>
              </p:cNvPr>
              <p:cNvSpPr txBox="1"/>
              <p:nvPr/>
            </p:nvSpPr>
            <p:spPr>
              <a:xfrm>
                <a:off x="11229699" y="2921695"/>
                <a:ext cx="596774" cy="369332"/>
              </a:xfrm>
              <a:prstGeom prst="rect">
                <a:avLst/>
              </a:prstGeom>
              <a:noFill/>
            </p:spPr>
            <p:txBody>
              <a:bodyPr wrap="square" rtlCol="0">
                <a:spAutoFit/>
              </a:bodyPr>
              <a:lstStyle/>
              <a:p>
                <a:r>
                  <a:rPr lang="en-US" dirty="0">
                    <a:solidFill>
                      <a:schemeClr val="bg1"/>
                    </a:solidFill>
                  </a:rPr>
                  <a:t>7.5</a:t>
                </a:r>
              </a:p>
            </p:txBody>
          </p:sp>
          <p:sp>
            <p:nvSpPr>
              <p:cNvPr id="85" name="TextBox 84">
                <a:extLst>
                  <a:ext uri="{FF2B5EF4-FFF2-40B4-BE49-F238E27FC236}">
                    <a16:creationId xmlns:a16="http://schemas.microsoft.com/office/drawing/2014/main" id="{3151F59D-3364-7400-434F-A59EDE29F335}"/>
                  </a:ext>
                </a:extLst>
              </p:cNvPr>
              <p:cNvSpPr txBox="1"/>
              <p:nvPr/>
            </p:nvSpPr>
            <p:spPr>
              <a:xfrm>
                <a:off x="10582048" y="3012449"/>
                <a:ext cx="482925" cy="369332"/>
              </a:xfrm>
              <a:prstGeom prst="rect">
                <a:avLst/>
              </a:prstGeom>
              <a:noFill/>
            </p:spPr>
            <p:txBody>
              <a:bodyPr wrap="square" rtlCol="0">
                <a:spAutoFit/>
              </a:bodyPr>
              <a:lstStyle/>
              <a:p>
                <a:r>
                  <a:rPr lang="en-US" dirty="0">
                    <a:solidFill>
                      <a:schemeClr val="bg1"/>
                    </a:solidFill>
                  </a:rPr>
                  <a:t>4.5</a:t>
                </a:r>
              </a:p>
            </p:txBody>
          </p:sp>
          <p:sp>
            <p:nvSpPr>
              <p:cNvPr id="86" name="TextBox 85">
                <a:extLst>
                  <a:ext uri="{FF2B5EF4-FFF2-40B4-BE49-F238E27FC236}">
                    <a16:creationId xmlns:a16="http://schemas.microsoft.com/office/drawing/2014/main" id="{ADDF45B3-5A01-3693-1C4F-4DBE7FD45E06}"/>
                  </a:ext>
                </a:extLst>
              </p:cNvPr>
              <p:cNvSpPr txBox="1"/>
              <p:nvPr/>
            </p:nvSpPr>
            <p:spPr>
              <a:xfrm>
                <a:off x="10053224" y="3209094"/>
                <a:ext cx="285730" cy="369332"/>
              </a:xfrm>
              <a:prstGeom prst="rect">
                <a:avLst/>
              </a:prstGeom>
              <a:noFill/>
            </p:spPr>
            <p:txBody>
              <a:bodyPr wrap="square" rtlCol="0">
                <a:spAutoFit/>
              </a:bodyPr>
              <a:lstStyle/>
              <a:p>
                <a:r>
                  <a:rPr lang="en-US" dirty="0">
                    <a:solidFill>
                      <a:schemeClr val="bg1"/>
                    </a:solidFill>
                  </a:rPr>
                  <a:t>3</a:t>
                </a:r>
              </a:p>
            </p:txBody>
          </p:sp>
          <p:cxnSp>
            <p:nvCxnSpPr>
              <p:cNvPr id="94" name="Straight Connector 93">
                <a:extLst>
                  <a:ext uri="{FF2B5EF4-FFF2-40B4-BE49-F238E27FC236}">
                    <a16:creationId xmlns:a16="http://schemas.microsoft.com/office/drawing/2014/main" id="{731BC17E-B540-1193-E971-8090005D5DDA}"/>
                  </a:ext>
                </a:extLst>
              </p:cNvPr>
              <p:cNvCxnSpPr/>
              <p:nvPr/>
            </p:nvCxnSpPr>
            <p:spPr>
              <a:xfrm>
                <a:off x="9661077" y="1972657"/>
                <a:ext cx="0" cy="1759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F0F835-67C7-9181-9DAC-7D9146CCBAE1}"/>
                  </a:ext>
                </a:extLst>
              </p:cNvPr>
              <p:cNvCxnSpPr>
                <a:cxnSpLocks/>
              </p:cNvCxnSpPr>
              <p:nvPr/>
            </p:nvCxnSpPr>
            <p:spPr>
              <a:xfrm flipH="1">
                <a:off x="9661077" y="3725798"/>
                <a:ext cx="22482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3ED4D5C-9D9A-1AD7-6B35-201C8B61F473}"/>
                  </a:ext>
                </a:extLst>
              </p:cNvPr>
              <p:cNvSpPr txBox="1"/>
              <p:nvPr/>
            </p:nvSpPr>
            <p:spPr>
              <a:xfrm>
                <a:off x="9652838" y="3691992"/>
                <a:ext cx="330540" cy="307777"/>
              </a:xfrm>
              <a:prstGeom prst="rect">
                <a:avLst/>
              </a:prstGeom>
              <a:noFill/>
            </p:spPr>
            <p:txBody>
              <a:bodyPr wrap="none" rtlCol="0">
                <a:spAutoFit/>
              </a:bodyPr>
              <a:lstStyle/>
              <a:p>
                <a:r>
                  <a:rPr lang="en-US" sz="1400" dirty="0"/>
                  <a:t>-1</a:t>
                </a:r>
              </a:p>
            </p:txBody>
          </p:sp>
          <p:sp>
            <p:nvSpPr>
              <p:cNvPr id="97" name="TextBox 96">
                <a:extLst>
                  <a:ext uri="{FF2B5EF4-FFF2-40B4-BE49-F238E27FC236}">
                    <a16:creationId xmlns:a16="http://schemas.microsoft.com/office/drawing/2014/main" id="{78104241-49D3-01BE-5D75-9EDFA1C3EC2F}"/>
                  </a:ext>
                </a:extLst>
              </p:cNvPr>
              <p:cNvSpPr txBox="1"/>
              <p:nvPr/>
            </p:nvSpPr>
            <p:spPr>
              <a:xfrm>
                <a:off x="11547651" y="3667365"/>
                <a:ext cx="365806" cy="307777"/>
              </a:xfrm>
              <a:prstGeom prst="rect">
                <a:avLst/>
              </a:prstGeom>
              <a:noFill/>
            </p:spPr>
            <p:txBody>
              <a:bodyPr wrap="none" rtlCol="0">
                <a:spAutoFit/>
              </a:bodyPr>
              <a:lstStyle/>
              <a:p>
                <a:r>
                  <a:rPr lang="en-US" sz="1400" dirty="0"/>
                  <a:t>+1</a:t>
                </a:r>
              </a:p>
            </p:txBody>
          </p:sp>
        </p:grpSp>
        <p:sp>
          <p:nvSpPr>
            <p:cNvPr id="98" name="Rounded Rectangle 97">
              <a:extLst>
                <a:ext uri="{FF2B5EF4-FFF2-40B4-BE49-F238E27FC236}">
                  <a16:creationId xmlns:a16="http://schemas.microsoft.com/office/drawing/2014/main" id="{8D6B56EF-BBDA-903D-4879-3E56BEA88E91}"/>
                </a:ext>
              </a:extLst>
            </p:cNvPr>
            <p:cNvSpPr/>
            <p:nvPr/>
          </p:nvSpPr>
          <p:spPr>
            <a:xfrm>
              <a:off x="10502432" y="3892915"/>
              <a:ext cx="1406925" cy="197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rPr>
                <a:t>Score</a:t>
              </a:r>
            </a:p>
          </p:txBody>
        </p:sp>
      </p:grpSp>
      <p:cxnSp>
        <p:nvCxnSpPr>
          <p:cNvPr id="103" name="Straight Connector 102">
            <a:extLst>
              <a:ext uri="{FF2B5EF4-FFF2-40B4-BE49-F238E27FC236}">
                <a16:creationId xmlns:a16="http://schemas.microsoft.com/office/drawing/2014/main" id="{37DCE405-F702-3726-8CF4-730D72713E82}"/>
              </a:ext>
            </a:extLst>
          </p:cNvPr>
          <p:cNvCxnSpPr/>
          <p:nvPr/>
        </p:nvCxnSpPr>
        <p:spPr>
          <a:xfrm>
            <a:off x="5551714" y="1162644"/>
            <a:ext cx="0" cy="407882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E58D7E1-DC6A-1881-9124-83AF2A4EEFF6}"/>
              </a:ext>
            </a:extLst>
          </p:cNvPr>
          <p:cNvCxnSpPr>
            <a:cxnSpLocks/>
          </p:cNvCxnSpPr>
          <p:nvPr/>
        </p:nvCxnSpPr>
        <p:spPr>
          <a:xfrm>
            <a:off x="0" y="5241471"/>
            <a:ext cx="12192000"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CAE17F5-1715-B4D0-B45E-E379F380A697}"/>
                  </a:ext>
                </a:extLst>
              </p:cNvPr>
              <p:cNvSpPr txBox="1"/>
              <p:nvPr/>
            </p:nvSpPr>
            <p:spPr>
              <a:xfrm>
                <a:off x="10322369" y="4512383"/>
                <a:ext cx="1386277" cy="670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𝑁</m:t>
                          </m:r>
                        </m:e>
                        <m:sub>
                          <m:r>
                            <a:rPr lang="en-CA" b="0" i="1" smtClean="0">
                              <a:solidFill>
                                <a:srgbClr val="C00000"/>
                              </a:solidFill>
                              <a:latin typeface="Cambria Math" panose="02040503050406030204" pitchFamily="18" charset="0"/>
                            </a:rPr>
                            <m:t>𝐵</m:t>
                          </m:r>
                          <m:r>
                            <a:rPr lang="en-CA" b="0" i="1" smtClean="0">
                              <a:solidFill>
                                <a:srgbClr val="C00000"/>
                              </a:solidFill>
                              <a:latin typeface="Cambria Math" panose="02040503050406030204" pitchFamily="18" charset="0"/>
                            </a:rPr>
                            <m:t>,   </m:t>
                          </m:r>
                          <m:r>
                            <a:rPr lang="en-CA" b="0" i="1" smtClean="0">
                              <a:solidFill>
                                <a:srgbClr val="C00000"/>
                              </a:solidFill>
                              <a:latin typeface="Cambria Math" panose="02040503050406030204" pitchFamily="18" charset="0"/>
                            </a:rPr>
                            <m:t>𝐹𝑖𝑡</m:t>
                          </m:r>
                        </m:sub>
                      </m:sSub>
                      <m:r>
                        <a:rPr lang="en-CA" b="0" i="1" smtClean="0">
                          <a:solidFill>
                            <a:srgbClr val="C00000"/>
                          </a:solidFill>
                          <a:latin typeface="Cambria Math" panose="02040503050406030204" pitchFamily="18" charset="0"/>
                        </a:rPr>
                        <m:t>=12</m:t>
                      </m:r>
                    </m:oMath>
                  </m:oMathPara>
                </a14:m>
                <a:endParaRPr lang="en-CA"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solidFill>
                                <a:schemeClr val="accent1"/>
                              </a:solidFill>
                              <a:latin typeface="Cambria Math" panose="02040503050406030204" pitchFamily="18" charset="0"/>
                            </a:rPr>
                          </m:ctrlPr>
                        </m:sSubPr>
                        <m:e>
                          <m:r>
                            <a:rPr lang="en-CA" b="0" i="1" smtClean="0">
                              <a:solidFill>
                                <a:schemeClr val="accent1"/>
                              </a:solidFill>
                              <a:latin typeface="Cambria Math" panose="02040503050406030204" pitchFamily="18" charset="0"/>
                            </a:rPr>
                            <m:t>𝑁</m:t>
                          </m:r>
                        </m:e>
                        <m:sub>
                          <m:r>
                            <a:rPr lang="en-CA" b="0" i="1" smtClean="0">
                              <a:solidFill>
                                <a:schemeClr val="accent1"/>
                              </a:solidFill>
                              <a:latin typeface="Cambria Math" panose="02040503050406030204" pitchFamily="18" charset="0"/>
                            </a:rPr>
                            <m:t>𝑠</m:t>
                          </m:r>
                          <m:r>
                            <a:rPr lang="en-CA" b="0" i="1" smtClean="0">
                              <a:solidFill>
                                <a:schemeClr val="accent1"/>
                              </a:solidFill>
                              <a:latin typeface="Cambria Math" panose="02040503050406030204" pitchFamily="18" charset="0"/>
                            </a:rPr>
                            <m:t>,   </m:t>
                          </m:r>
                          <m:r>
                            <a:rPr lang="en-CA" b="0" i="1" smtClean="0">
                              <a:solidFill>
                                <a:schemeClr val="accent1"/>
                              </a:solidFill>
                              <a:latin typeface="Cambria Math" panose="02040503050406030204" pitchFamily="18" charset="0"/>
                            </a:rPr>
                            <m:t>𝐹𝑖𝑡</m:t>
                          </m:r>
                        </m:sub>
                      </m:sSub>
                      <m:r>
                        <a:rPr lang="en-CA" b="0" i="1" smtClean="0">
                          <a:solidFill>
                            <a:schemeClr val="accent1"/>
                          </a:solidFill>
                          <a:latin typeface="Cambria Math" panose="02040503050406030204" pitchFamily="18" charset="0"/>
                        </a:rPr>
                        <m:t>=15</m:t>
                      </m:r>
                    </m:oMath>
                  </m:oMathPara>
                </a14:m>
                <a:endParaRPr lang="en-CA" b="0" dirty="0"/>
              </a:p>
            </p:txBody>
          </p:sp>
        </mc:Choice>
        <mc:Fallback xmlns="">
          <p:sp>
            <p:nvSpPr>
              <p:cNvPr id="109" name="TextBox 108">
                <a:extLst>
                  <a:ext uri="{FF2B5EF4-FFF2-40B4-BE49-F238E27FC236}">
                    <a16:creationId xmlns:a16="http://schemas.microsoft.com/office/drawing/2014/main" id="{9CAE17F5-1715-B4D0-B45E-E379F380A697}"/>
                  </a:ext>
                </a:extLst>
              </p:cNvPr>
              <p:cNvSpPr txBox="1">
                <a:spLocks noRot="1" noChangeAspect="1" noMove="1" noResize="1" noEditPoints="1" noAdjustHandles="1" noChangeArrowheads="1" noChangeShapeType="1" noTextEdit="1"/>
              </p:cNvSpPr>
              <p:nvPr/>
            </p:nvSpPr>
            <p:spPr>
              <a:xfrm>
                <a:off x="10322369" y="4512383"/>
                <a:ext cx="1386277" cy="670696"/>
              </a:xfrm>
              <a:prstGeom prst="rect">
                <a:avLst/>
              </a:prstGeom>
              <a:blipFill>
                <a:blip r:embed="rId18"/>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FA419CC-EE6E-0369-200B-601EA53DF6CB}"/>
                  </a:ext>
                </a:extLst>
              </p:cNvPr>
              <p:cNvSpPr txBox="1"/>
              <p:nvPr/>
            </p:nvSpPr>
            <p:spPr>
              <a:xfrm>
                <a:off x="7259712" y="4515248"/>
                <a:ext cx="1602490" cy="670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𝑁</m:t>
                          </m:r>
                        </m:e>
                        <m:sub>
                          <m:r>
                            <a:rPr lang="en-CA" b="0" i="1" smtClean="0">
                              <a:solidFill>
                                <a:srgbClr val="C00000"/>
                              </a:solidFill>
                              <a:latin typeface="Cambria Math" panose="02040503050406030204" pitchFamily="18" charset="0"/>
                            </a:rPr>
                            <m:t>𝐵</m:t>
                          </m:r>
                          <m:r>
                            <a:rPr lang="en-CA" b="0" i="1" smtClean="0">
                              <a:solidFill>
                                <a:srgbClr val="C00000"/>
                              </a:solidFill>
                              <a:latin typeface="Cambria Math" panose="02040503050406030204" pitchFamily="18" charset="0"/>
                            </a:rPr>
                            <m:t>,   </m:t>
                          </m:r>
                          <m:r>
                            <a:rPr lang="en-CA" i="1">
                              <a:solidFill>
                                <a:srgbClr val="C00000"/>
                              </a:solidFill>
                              <a:latin typeface="Cambria Math" panose="02040503050406030204" pitchFamily="18" charset="0"/>
                            </a:rPr>
                            <m:t>𝑃𝑟𝑒𝑑</m:t>
                          </m:r>
                          <m:r>
                            <a:rPr lang="en-CA" b="0" i="1" smtClean="0">
                              <a:solidFill>
                                <a:srgbClr val="C00000"/>
                              </a:solidFill>
                              <a:latin typeface="Cambria Math" panose="02040503050406030204" pitchFamily="18" charset="0"/>
                            </a:rPr>
                            <m:t>.</m:t>
                          </m:r>
                        </m:sub>
                      </m:sSub>
                      <m:r>
                        <a:rPr lang="en-CA" b="0" i="1" smtClean="0">
                          <a:solidFill>
                            <a:srgbClr val="C00000"/>
                          </a:solidFill>
                          <a:latin typeface="Cambria Math" panose="02040503050406030204" pitchFamily="18" charset="0"/>
                        </a:rPr>
                        <m:t>=6</m:t>
                      </m:r>
                    </m:oMath>
                  </m:oMathPara>
                </a14:m>
                <a:endParaRPr lang="en-US" dirty="0">
                  <a:solidFill>
                    <a:srgbClr val="C00000"/>
                  </a:solidFill>
                </a:endParaRPr>
              </a:p>
              <a:p>
                <a14:m>
                  <m:oMath xmlns:m="http://schemas.openxmlformats.org/officeDocument/2006/math">
                    <m:sSub>
                      <m:sSubPr>
                        <m:ctrlPr>
                          <a:rPr lang="en-CA" b="0" i="1" smtClean="0">
                            <a:solidFill>
                              <a:schemeClr val="accent1"/>
                            </a:solidFill>
                            <a:latin typeface="Cambria Math" panose="02040503050406030204" pitchFamily="18" charset="0"/>
                          </a:rPr>
                        </m:ctrlPr>
                      </m:sSubPr>
                      <m:e>
                        <m:r>
                          <a:rPr lang="en-CA" b="0" i="1" smtClean="0">
                            <a:solidFill>
                              <a:schemeClr val="accent1"/>
                            </a:solidFill>
                            <a:latin typeface="Cambria Math" panose="02040503050406030204" pitchFamily="18" charset="0"/>
                          </a:rPr>
                          <m:t>𝑁</m:t>
                        </m:r>
                      </m:e>
                      <m:sub>
                        <m:r>
                          <a:rPr lang="en-CA" b="0" i="1" smtClean="0">
                            <a:solidFill>
                              <a:schemeClr val="accent1"/>
                            </a:solidFill>
                            <a:latin typeface="Cambria Math" panose="02040503050406030204" pitchFamily="18" charset="0"/>
                          </a:rPr>
                          <m:t>𝑠</m:t>
                        </m:r>
                        <m:r>
                          <a:rPr lang="en-CA" b="0" i="1" smtClean="0">
                            <a:solidFill>
                              <a:schemeClr val="accent1"/>
                            </a:solidFill>
                            <a:latin typeface="Cambria Math" panose="02040503050406030204" pitchFamily="18" charset="0"/>
                          </a:rPr>
                          <m:t>,   </m:t>
                        </m:r>
                        <m:r>
                          <a:rPr lang="en-CA" b="0" i="1" smtClean="0">
                            <a:solidFill>
                              <a:schemeClr val="accent1"/>
                            </a:solidFill>
                            <a:latin typeface="Cambria Math" panose="02040503050406030204" pitchFamily="18" charset="0"/>
                          </a:rPr>
                          <m:t>𝑃𝑟𝑒𝑑</m:t>
                        </m:r>
                        <m:r>
                          <a:rPr lang="en-CA" b="0" i="1" smtClean="0">
                            <a:solidFill>
                              <a:schemeClr val="accent1"/>
                            </a:solidFill>
                            <a:latin typeface="Cambria Math" panose="02040503050406030204" pitchFamily="18" charset="0"/>
                          </a:rPr>
                          <m:t>.</m:t>
                        </m:r>
                      </m:sub>
                    </m:sSub>
                    <m:r>
                      <a:rPr lang="en-CA" b="0" i="1" smtClean="0">
                        <a:solidFill>
                          <a:schemeClr val="accent1"/>
                        </a:solidFill>
                        <a:latin typeface="Cambria Math" panose="02040503050406030204" pitchFamily="18" charset="0"/>
                      </a:rPr>
                      <m:t>=10</m:t>
                    </m:r>
                  </m:oMath>
                </a14:m>
                <a:r>
                  <a:rPr lang="en-US" dirty="0">
                    <a:solidFill>
                      <a:schemeClr val="accent1"/>
                    </a:solidFill>
                  </a:rPr>
                  <a:t>  </a:t>
                </a:r>
                <a:endParaRPr lang="en-US" dirty="0"/>
              </a:p>
            </p:txBody>
          </p:sp>
        </mc:Choice>
        <mc:Fallback xmlns="">
          <p:sp>
            <p:nvSpPr>
              <p:cNvPr id="110" name="TextBox 109">
                <a:extLst>
                  <a:ext uri="{FF2B5EF4-FFF2-40B4-BE49-F238E27FC236}">
                    <a16:creationId xmlns:a16="http://schemas.microsoft.com/office/drawing/2014/main" id="{2FA419CC-EE6E-0369-200B-601EA53DF6CB}"/>
                  </a:ext>
                </a:extLst>
              </p:cNvPr>
              <p:cNvSpPr txBox="1">
                <a:spLocks noRot="1" noChangeAspect="1" noMove="1" noResize="1" noEditPoints="1" noAdjustHandles="1" noChangeArrowheads="1" noChangeShapeType="1" noTextEdit="1"/>
              </p:cNvSpPr>
              <p:nvPr/>
            </p:nvSpPr>
            <p:spPr>
              <a:xfrm>
                <a:off x="7259712" y="4515248"/>
                <a:ext cx="1602490" cy="670696"/>
              </a:xfrm>
              <a:prstGeom prst="rect">
                <a:avLst/>
              </a:prstGeom>
              <a:blipFill>
                <a:blip r:embed="rId19"/>
                <a:stretch>
                  <a:fillRect b="-7407"/>
                </a:stretch>
              </a:blipFill>
            </p:spPr>
            <p:txBody>
              <a:bodyPr/>
              <a:lstStyle/>
              <a:p>
                <a:r>
                  <a:rPr lang="en-US">
                    <a:noFill/>
                  </a:rPr>
                  <a:t> </a:t>
                </a:r>
              </a:p>
            </p:txBody>
          </p:sp>
        </mc:Fallback>
      </mc:AlternateContent>
      <p:grpSp>
        <p:nvGrpSpPr>
          <p:cNvPr id="120" name="Group 119">
            <a:extLst>
              <a:ext uri="{FF2B5EF4-FFF2-40B4-BE49-F238E27FC236}">
                <a16:creationId xmlns:a16="http://schemas.microsoft.com/office/drawing/2014/main" id="{0BBBCCD8-72C5-9D18-1C8D-877D7180BC15}"/>
              </a:ext>
            </a:extLst>
          </p:cNvPr>
          <p:cNvGrpSpPr/>
          <p:nvPr/>
        </p:nvGrpSpPr>
        <p:grpSpPr>
          <a:xfrm>
            <a:off x="5703280" y="1901305"/>
            <a:ext cx="1583443" cy="1024513"/>
            <a:chOff x="8462602" y="1828527"/>
            <a:chExt cx="1583443" cy="1024513"/>
          </a:xfrm>
        </p:grpSpPr>
        <p:sp>
          <p:nvSpPr>
            <p:cNvPr id="111" name="Rectangle 110">
              <a:extLst>
                <a:ext uri="{FF2B5EF4-FFF2-40B4-BE49-F238E27FC236}">
                  <a16:creationId xmlns:a16="http://schemas.microsoft.com/office/drawing/2014/main" id="{15CE41B6-7B79-DC27-50A7-DD1B154CCD60}"/>
                </a:ext>
              </a:extLst>
            </p:cNvPr>
            <p:cNvSpPr/>
            <p:nvPr/>
          </p:nvSpPr>
          <p:spPr>
            <a:xfrm>
              <a:off x="8462602" y="1880293"/>
              <a:ext cx="334189" cy="293163"/>
            </a:xfrm>
            <a:prstGeom prst="rect">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B97853D-7C54-98F8-C470-C7F9D99E45EF}"/>
                </a:ext>
              </a:extLst>
            </p:cNvPr>
            <p:cNvSpPr/>
            <p:nvPr/>
          </p:nvSpPr>
          <p:spPr>
            <a:xfrm>
              <a:off x="8462602" y="2218308"/>
              <a:ext cx="334189" cy="293164"/>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D1987D7C-90DF-5D8E-B527-EB8631EE8BDC}"/>
                </a:ext>
              </a:extLst>
            </p:cNvPr>
            <p:cNvCxnSpPr>
              <a:cxnSpLocks/>
            </p:cNvCxnSpPr>
            <p:nvPr/>
          </p:nvCxnSpPr>
          <p:spPr>
            <a:xfrm>
              <a:off x="8462602" y="2686783"/>
              <a:ext cx="386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97B7E2F-0562-934C-F26C-A784A4923AAE}"/>
                </a:ext>
              </a:extLst>
            </p:cNvPr>
            <p:cNvCxnSpPr>
              <a:cxnSpLocks/>
            </p:cNvCxnSpPr>
            <p:nvPr/>
          </p:nvCxnSpPr>
          <p:spPr>
            <a:xfrm flipV="1">
              <a:off x="8647538" y="2610504"/>
              <a:ext cx="0" cy="152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31A47386-6E53-072A-87D2-E9DEB5A25828}"/>
                </a:ext>
              </a:extLst>
            </p:cNvPr>
            <p:cNvSpPr txBox="1"/>
            <p:nvPr/>
          </p:nvSpPr>
          <p:spPr>
            <a:xfrm>
              <a:off x="8796791" y="2160818"/>
              <a:ext cx="737702" cy="369332"/>
            </a:xfrm>
            <a:prstGeom prst="rect">
              <a:avLst/>
            </a:prstGeom>
            <a:noFill/>
          </p:spPr>
          <p:txBody>
            <a:bodyPr wrap="none" rtlCol="0">
              <a:spAutoFit/>
            </a:bodyPr>
            <a:lstStyle/>
            <a:p>
              <a:r>
                <a:rPr lang="en-US" dirty="0"/>
                <a:t>Signal</a:t>
              </a:r>
            </a:p>
          </p:txBody>
        </p:sp>
        <p:sp>
          <p:nvSpPr>
            <p:cNvPr id="118" name="TextBox 117">
              <a:extLst>
                <a:ext uri="{FF2B5EF4-FFF2-40B4-BE49-F238E27FC236}">
                  <a16:creationId xmlns:a16="http://schemas.microsoft.com/office/drawing/2014/main" id="{3920121E-4441-D7CA-6601-61ADFE7C3A8A}"/>
                </a:ext>
              </a:extLst>
            </p:cNvPr>
            <p:cNvSpPr txBox="1"/>
            <p:nvPr/>
          </p:nvSpPr>
          <p:spPr>
            <a:xfrm>
              <a:off x="8751010" y="1828527"/>
              <a:ext cx="1295035" cy="369332"/>
            </a:xfrm>
            <a:prstGeom prst="rect">
              <a:avLst/>
            </a:prstGeom>
            <a:noFill/>
          </p:spPr>
          <p:txBody>
            <a:bodyPr wrap="none" rtlCol="0">
              <a:spAutoFit/>
            </a:bodyPr>
            <a:lstStyle/>
            <a:p>
              <a:r>
                <a:rPr lang="en-US" dirty="0"/>
                <a:t>Background</a:t>
              </a:r>
            </a:p>
          </p:txBody>
        </p:sp>
        <p:sp>
          <p:nvSpPr>
            <p:cNvPr id="119" name="TextBox 118">
              <a:extLst>
                <a:ext uri="{FF2B5EF4-FFF2-40B4-BE49-F238E27FC236}">
                  <a16:creationId xmlns:a16="http://schemas.microsoft.com/office/drawing/2014/main" id="{49FA7ECD-0DB9-BF5C-7E86-C4C7A7735CD3}"/>
                </a:ext>
              </a:extLst>
            </p:cNvPr>
            <p:cNvSpPr txBox="1"/>
            <p:nvPr/>
          </p:nvSpPr>
          <p:spPr>
            <a:xfrm>
              <a:off x="8835947" y="2483708"/>
              <a:ext cx="620554" cy="369332"/>
            </a:xfrm>
            <a:prstGeom prst="rect">
              <a:avLst/>
            </a:prstGeom>
            <a:noFill/>
          </p:spPr>
          <p:txBody>
            <a:bodyPr wrap="none" rtlCol="0">
              <a:spAutoFit/>
            </a:bodyPr>
            <a:lstStyle/>
            <a:p>
              <a:r>
                <a:rPr lang="en-US" dirty="0"/>
                <a:t>Data</a:t>
              </a:r>
            </a:p>
          </p:txBody>
        </p:sp>
      </p:grpSp>
      <p:sp>
        <p:nvSpPr>
          <p:cNvPr id="121" name="Right Arrow 120">
            <a:extLst>
              <a:ext uri="{FF2B5EF4-FFF2-40B4-BE49-F238E27FC236}">
                <a16:creationId xmlns:a16="http://schemas.microsoft.com/office/drawing/2014/main" id="{8C94E457-7044-C414-8C1A-3E673D9BA71A}"/>
              </a:ext>
            </a:extLst>
          </p:cNvPr>
          <p:cNvSpPr/>
          <p:nvPr/>
        </p:nvSpPr>
        <p:spPr>
          <a:xfrm>
            <a:off x="9389327" y="3082918"/>
            <a:ext cx="356839" cy="440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12678C0A-BFF5-0709-762F-B473C7982C7F}"/>
              </a:ext>
            </a:extLst>
          </p:cNvPr>
          <p:cNvSpPr txBox="1"/>
          <p:nvPr/>
        </p:nvSpPr>
        <p:spPr>
          <a:xfrm>
            <a:off x="9368179" y="2778291"/>
            <a:ext cx="385042" cy="369332"/>
          </a:xfrm>
          <a:prstGeom prst="rect">
            <a:avLst/>
          </a:prstGeom>
          <a:noFill/>
        </p:spPr>
        <p:txBody>
          <a:bodyPr wrap="none" rtlCol="0">
            <a:spAutoFit/>
          </a:bodyPr>
          <a:lstStyle/>
          <a:p>
            <a:r>
              <a:rPr lang="en-US" dirty="0"/>
              <a:t>fit</a:t>
            </a: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6073B63F-F181-3ADF-375A-77D2912511A9}"/>
                  </a:ext>
                </a:extLst>
              </p:cNvPr>
              <p:cNvSpPr txBox="1"/>
              <p:nvPr/>
            </p:nvSpPr>
            <p:spPr>
              <a:xfrm>
                <a:off x="9173088" y="4560700"/>
                <a:ext cx="70724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solidFill>
                            <a:srgbClr val="C00000"/>
                          </a:solidFill>
                          <a:latin typeface="Cambria Math" panose="02040503050406030204" pitchFamily="18" charset="0"/>
                        </a:rPr>
                        <m:t>×2</m:t>
                      </m:r>
                    </m:oMath>
                  </m:oMathPara>
                </a14:m>
                <a:endParaRPr lang="en-CA" b="0" i="1" dirty="0">
                  <a:solidFill>
                    <a:srgbClr val="C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b="0" i="1" smtClean="0">
                          <a:solidFill>
                            <a:schemeClr val="accent1"/>
                          </a:solidFill>
                          <a:latin typeface="Cambria Math" panose="02040503050406030204" pitchFamily="18" charset="0"/>
                        </a:rPr>
                        <m:t>×1.5</m:t>
                      </m:r>
                    </m:oMath>
                  </m:oMathPara>
                </a14:m>
                <a:endParaRPr lang="en-US" dirty="0">
                  <a:solidFill>
                    <a:schemeClr val="accent1"/>
                  </a:solidFill>
                </a:endParaRPr>
              </a:p>
            </p:txBody>
          </p:sp>
        </mc:Choice>
        <mc:Fallback xmlns="">
          <p:sp>
            <p:nvSpPr>
              <p:cNvPr id="124" name="TextBox 123">
                <a:extLst>
                  <a:ext uri="{FF2B5EF4-FFF2-40B4-BE49-F238E27FC236}">
                    <a16:creationId xmlns:a16="http://schemas.microsoft.com/office/drawing/2014/main" id="{6073B63F-F181-3ADF-375A-77D2912511A9}"/>
                  </a:ext>
                </a:extLst>
              </p:cNvPr>
              <p:cNvSpPr txBox="1">
                <a:spLocks noRot="1" noChangeAspect="1" noMove="1" noResize="1" noEditPoints="1" noAdjustHandles="1" noChangeArrowheads="1" noChangeShapeType="1" noTextEdit="1"/>
              </p:cNvSpPr>
              <p:nvPr/>
            </p:nvSpPr>
            <p:spPr>
              <a:xfrm>
                <a:off x="9173088" y="4560700"/>
                <a:ext cx="707245" cy="646331"/>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0694783"/>
      </p:ext>
    </p:extLst>
  </p:cSld>
  <p:clrMapOvr>
    <a:masterClrMapping/>
  </p:clrMapOvr>
  <mc:AlternateContent xmlns:mc="http://schemas.openxmlformats.org/markup-compatibility/2006" xmlns:p14="http://schemas.microsoft.com/office/powerpoint/2010/main">
    <mc:Choice Requires="p14">
      <p:transition spd="slow" p14:dur="2000" advTm="1664"/>
    </mc:Choice>
    <mc:Fallback xmlns="">
      <p:transition spd="slow" advTm="166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759E8C7-D2A1-B269-C924-45099E5CB266}"/>
              </a:ext>
            </a:extLst>
          </p:cNvPr>
          <p:cNvSpPr/>
          <p:nvPr/>
        </p:nvSpPr>
        <p:spPr>
          <a:xfrm>
            <a:off x="10006869" y="6053947"/>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BAD827A8-F131-1BDF-7F33-10B08EE4C1BA}"/>
              </a:ext>
            </a:extLst>
          </p:cNvPr>
          <p:cNvSpPr txBox="1">
            <a:spLocks/>
          </p:cNvSpPr>
          <p:nvPr/>
        </p:nvSpPr>
        <p:spPr>
          <a:xfrm>
            <a:off x="1771650" y="226195"/>
            <a:ext cx="8648700"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00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2900" b="1" dirty="0">
                <a:latin typeface="Arial" panose="020B0604020202020204" pitchFamily="34" charset="0"/>
                <a:cs typeface="Arial" panose="020B0604020202020204" pitchFamily="34" charset="0"/>
              </a:rPr>
              <a:t>Transforming Fitted Parameters to a Fiducial Cross Section Measurement  </a:t>
            </a:r>
          </a:p>
        </p:txBody>
      </p:sp>
      <p:sp>
        <p:nvSpPr>
          <p:cNvPr id="5" name="Google Shape;436;p49">
            <a:extLst>
              <a:ext uri="{FF2B5EF4-FFF2-40B4-BE49-F238E27FC236}">
                <a16:creationId xmlns:a16="http://schemas.microsoft.com/office/drawing/2014/main" id="{EA37A57C-468A-3085-FFF4-3AC8A80E9085}"/>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9" name="TextBox 8">
            <a:extLst>
              <a:ext uri="{FF2B5EF4-FFF2-40B4-BE49-F238E27FC236}">
                <a16:creationId xmlns:a16="http://schemas.microsoft.com/office/drawing/2014/main" id="{D148F037-15F0-A17A-A9BC-B908372E3BAE}"/>
              </a:ext>
            </a:extLst>
          </p:cNvPr>
          <p:cNvSpPr txBox="1"/>
          <p:nvPr/>
        </p:nvSpPr>
        <p:spPr>
          <a:xfrm>
            <a:off x="190500" y="2325201"/>
            <a:ext cx="3752850" cy="646331"/>
          </a:xfrm>
          <a:prstGeom prst="rect">
            <a:avLst/>
          </a:prstGeom>
          <a:solidFill>
            <a:schemeClr val="bg1">
              <a:lumMod val="95000"/>
            </a:schemeClr>
          </a:solidFill>
          <a:ln w="19050">
            <a:solidFill>
              <a:srgbClr val="C00000"/>
            </a:solidFill>
          </a:ln>
        </p:spPr>
        <p:txBody>
          <a:bodyPr wrap="square" rtlCol="0">
            <a:spAutoFit/>
          </a:bodyPr>
          <a:lstStyle/>
          <a:p>
            <a:pPr algn="ctr"/>
            <a:r>
              <a:rPr lang="en-US" dirty="0"/>
              <a:t>Example fit between two Monte Carlo samples (No systematic uncertainty)</a:t>
            </a:r>
          </a:p>
        </p:txBody>
      </p:sp>
      <p:sp>
        <p:nvSpPr>
          <p:cNvPr id="13" name="TextBox 12">
            <a:extLst>
              <a:ext uri="{FF2B5EF4-FFF2-40B4-BE49-F238E27FC236}">
                <a16:creationId xmlns:a16="http://schemas.microsoft.com/office/drawing/2014/main" id="{9E546437-91CF-C25A-E680-4369B398B624}"/>
              </a:ext>
            </a:extLst>
          </p:cNvPr>
          <p:cNvSpPr txBox="1"/>
          <p:nvPr/>
        </p:nvSpPr>
        <p:spPr>
          <a:xfrm>
            <a:off x="2183576" y="6256944"/>
            <a:ext cx="2709170" cy="646331"/>
          </a:xfrm>
          <a:prstGeom prst="rect">
            <a:avLst/>
          </a:prstGeom>
          <a:noFill/>
        </p:spPr>
        <p:txBody>
          <a:bodyPr wrap="square" rtlCol="0">
            <a:spAutoFit/>
          </a:bodyPr>
          <a:lstStyle/>
          <a:p>
            <a:pPr algn="ctr"/>
            <a:r>
              <a:rPr lang="en-US" dirty="0">
                <a:solidFill>
                  <a:schemeClr val="accent6">
                    <a:lumMod val="50000"/>
                  </a:schemeClr>
                </a:solidFill>
              </a:rPr>
              <a:t>Convert fitted values to a total # of events</a:t>
            </a:r>
          </a:p>
        </p:txBody>
      </p:sp>
      <p:sp>
        <p:nvSpPr>
          <p:cNvPr id="14" name="TextBox 13">
            <a:extLst>
              <a:ext uri="{FF2B5EF4-FFF2-40B4-BE49-F238E27FC236}">
                <a16:creationId xmlns:a16="http://schemas.microsoft.com/office/drawing/2014/main" id="{61FA3A53-4848-6EB9-F192-F0C88DB175EF}"/>
              </a:ext>
            </a:extLst>
          </p:cNvPr>
          <p:cNvSpPr txBox="1"/>
          <p:nvPr/>
        </p:nvSpPr>
        <p:spPr>
          <a:xfrm>
            <a:off x="8124262" y="6276305"/>
            <a:ext cx="3581128" cy="584775"/>
          </a:xfrm>
          <a:prstGeom prst="rect">
            <a:avLst/>
          </a:prstGeom>
          <a:noFill/>
        </p:spPr>
        <p:txBody>
          <a:bodyPr wrap="square" rtlCol="0">
            <a:spAutoFit/>
          </a:bodyPr>
          <a:lstStyle/>
          <a:p>
            <a:pPr algn="ctr"/>
            <a:r>
              <a:rPr lang="en-US" sz="1600" dirty="0"/>
              <a:t>Apply corrective factor to “deconvolute” detector effects, and infer “truth” values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941512-1635-E693-B3A9-655C70CBDB2E}"/>
                  </a:ext>
                </a:extLst>
              </p:cNvPr>
              <p:cNvSpPr txBox="1"/>
              <p:nvPr/>
            </p:nvSpPr>
            <p:spPr>
              <a:xfrm>
                <a:off x="1485212" y="5454779"/>
                <a:ext cx="8935138" cy="404598"/>
              </a:xfrm>
              <a:prstGeom prst="rect">
                <a:avLst/>
              </a:prstGeom>
              <a:noFill/>
              <a:ln>
                <a:solidFill>
                  <a:srgbClr val="C00000"/>
                </a:solidFill>
              </a:ln>
            </p:spPr>
            <p:txBody>
              <a:bodyPr wrap="none" rtlCol="0">
                <a:spAutoFit/>
              </a:bodyPr>
              <a:lstStyle/>
              <a:p>
                <a14:m>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𝝈</m:t>
                        </m:r>
                      </m:e>
                      <m:sub>
                        <m:r>
                          <a:rPr lang="en-CA" b="1" i="1" smtClean="0">
                            <a:solidFill>
                              <a:schemeClr val="tx1"/>
                            </a:solidFill>
                            <a:latin typeface="Cambria Math" panose="02040503050406030204" pitchFamily="18" charset="0"/>
                          </a:rPr>
                          <m:t>𝑪𝒓𝒐𝒔𝒔</m:t>
                        </m:r>
                        <m:r>
                          <a:rPr lang="en-CA" b="1" i="1" smtClean="0">
                            <a:solidFill>
                              <a:schemeClr val="tx1"/>
                            </a:solidFill>
                            <a:latin typeface="Cambria Math" panose="02040503050406030204" pitchFamily="18" charset="0"/>
                          </a:rPr>
                          <m:t> </m:t>
                        </m:r>
                        <m:r>
                          <a:rPr lang="en-CA" b="1" i="1" smtClean="0">
                            <a:solidFill>
                              <a:schemeClr val="tx1"/>
                            </a:solidFill>
                            <a:latin typeface="Cambria Math" panose="02040503050406030204" pitchFamily="18" charset="0"/>
                          </a:rPr>
                          <m:t>𝑺𝒆𝒄𝒕𝒊𝒐𝒏</m:t>
                        </m:r>
                        <m:r>
                          <a:rPr lang="en-CA" b="1" i="1" smtClean="0">
                            <a:solidFill>
                              <a:schemeClr val="tx1"/>
                            </a:solidFill>
                            <a:latin typeface="Cambria Math" panose="02040503050406030204" pitchFamily="18" charset="0"/>
                          </a:rPr>
                          <m:t> </m:t>
                        </m:r>
                      </m:sub>
                    </m:sSub>
                    <m:r>
                      <a:rPr lang="en-CA" b="1" i="1" smtClean="0">
                        <a:solidFill>
                          <a:schemeClr val="tx1"/>
                        </a:solidFill>
                        <a:latin typeface="Cambria Math" panose="02040503050406030204" pitchFamily="18" charset="0"/>
                      </a:rPr>
                      <m:t>= </m:t>
                    </m:r>
                    <m:sSub>
                      <m:sSubPr>
                        <m:ctrlPr>
                          <a:rPr lang="en-CA" b="1" i="1" smtClean="0">
                            <a:solidFill>
                              <a:schemeClr val="accent6">
                                <a:lumMod val="50000"/>
                              </a:schemeClr>
                            </a:solidFill>
                            <a:latin typeface="Cambria Math" panose="02040503050406030204" pitchFamily="18" charset="0"/>
                          </a:rPr>
                        </m:ctrlPr>
                      </m:sSubPr>
                      <m:e>
                        <m:sSubSup>
                          <m:sSubSupPr>
                            <m:ctrlPr>
                              <a:rPr lang="en-CA" b="1" i="1" smtClean="0">
                                <a:solidFill>
                                  <a:schemeClr val="accent6">
                                    <a:lumMod val="50000"/>
                                  </a:schemeClr>
                                </a:solidFill>
                                <a:latin typeface="Cambria Math" panose="02040503050406030204" pitchFamily="18" charset="0"/>
                              </a:rPr>
                            </m:ctrlPr>
                          </m:sSubSupPr>
                          <m:e>
                            <m:r>
                              <a:rPr lang="en-CA" b="1" i="1" smtClean="0">
                                <a:solidFill>
                                  <a:schemeClr val="accent6">
                                    <a:lumMod val="50000"/>
                                  </a:schemeClr>
                                </a:solidFill>
                                <a:latin typeface="Cambria Math" panose="02040503050406030204" pitchFamily="18" charset="0"/>
                              </a:rPr>
                              <m:t>∑</m:t>
                            </m:r>
                          </m:e>
                          <m:sub>
                            <m:r>
                              <a:rPr lang="en-CA" b="1" i="1" smtClean="0">
                                <a:solidFill>
                                  <a:schemeClr val="accent6">
                                    <a:lumMod val="50000"/>
                                  </a:schemeClr>
                                </a:solidFill>
                                <a:latin typeface="Cambria Math" panose="02040503050406030204" pitchFamily="18" charset="0"/>
                              </a:rPr>
                              <m:t>𝒋</m:t>
                            </m:r>
                          </m:sub>
                          <m:sup>
                            <m:r>
                              <a:rPr lang="en-CA" b="1" i="1" smtClean="0">
                                <a:solidFill>
                                  <a:schemeClr val="accent6">
                                    <a:lumMod val="50000"/>
                                  </a:schemeClr>
                                </a:solidFill>
                                <a:latin typeface="Cambria Math" panose="02040503050406030204" pitchFamily="18" charset="0"/>
                              </a:rPr>
                              <m:t>𝒏</m:t>
                            </m:r>
                          </m:sup>
                        </m:sSubSup>
                        <m:r>
                          <a:rPr lang="en-CA" b="1" i="1" smtClean="0">
                            <a:solidFill>
                              <a:schemeClr val="accent6">
                                <a:lumMod val="50000"/>
                              </a:schemeClr>
                            </a:solidFill>
                            <a:latin typeface="Cambria Math" panose="02040503050406030204" pitchFamily="18" charset="0"/>
                          </a:rPr>
                          <m:t>𝑵</m:t>
                        </m:r>
                      </m:e>
                      <m:sub>
                        <m:r>
                          <a:rPr lang="en-CA" b="1" i="1" smtClean="0">
                            <a:solidFill>
                              <a:schemeClr val="accent6">
                                <a:lumMod val="50000"/>
                              </a:schemeClr>
                            </a:solidFill>
                            <a:latin typeface="Cambria Math" panose="02040503050406030204" pitchFamily="18" charset="0"/>
                          </a:rPr>
                          <m:t>𝑩𝒊𝒏</m:t>
                        </m:r>
                        <m:r>
                          <a:rPr lang="en-CA" b="1" i="1" smtClean="0">
                            <a:solidFill>
                              <a:schemeClr val="accent6">
                                <a:lumMod val="50000"/>
                              </a:schemeClr>
                            </a:solidFill>
                            <a:latin typeface="Cambria Math" panose="02040503050406030204" pitchFamily="18" charset="0"/>
                          </a:rPr>
                          <m:t>,</m:t>
                        </m:r>
                        <m:r>
                          <a:rPr lang="en-CA" b="1" i="1" smtClean="0">
                            <a:solidFill>
                              <a:schemeClr val="accent6">
                                <a:lumMod val="50000"/>
                              </a:schemeClr>
                            </a:solidFill>
                            <a:latin typeface="Cambria Math" panose="02040503050406030204" pitchFamily="18" charset="0"/>
                          </a:rPr>
                          <m:t>𝒋</m:t>
                        </m:r>
                      </m:sub>
                    </m:sSub>
                    <m:r>
                      <a:rPr lang="en-CA" b="0" i="1" smtClean="0">
                        <a:solidFill>
                          <a:schemeClr val="accent6">
                            <a:lumMod val="50000"/>
                          </a:schemeClr>
                        </a:solidFill>
                        <a:latin typeface="Cambria Math" panose="02040503050406030204" pitchFamily="18" charset="0"/>
                      </a:rPr>
                      <m:t>         </m:t>
                    </m:r>
                    <m:r>
                      <a:rPr lang="en-CA" b="1" i="1" smtClean="0">
                        <a:solidFill>
                          <a:schemeClr val="tx1"/>
                        </a:solidFill>
                        <a:latin typeface="Cambria Math" panose="02040503050406030204" pitchFamily="18" charset="0"/>
                        <a:ea typeface="Cambria Math" panose="02040503050406030204" pitchFamily="18" charset="0"/>
                      </a:rPr>
                      <m:t>÷       </m:t>
                    </m:r>
                    <m:r>
                      <m:rPr>
                        <m:nor/>
                      </m:rPr>
                      <a:rPr lang="en-CA" b="0" i="0" smtClean="0">
                        <a:solidFill>
                          <a:schemeClr val="tx1"/>
                        </a:solidFill>
                        <a:latin typeface="Cambria Math" panose="02040503050406030204" pitchFamily="18" charset="0"/>
                        <a:ea typeface="Cambria Math" panose="02040503050406030204" pitchFamily="18" charset="0"/>
                      </a:rPr>
                      <m:t> </m:t>
                    </m:r>
                    <m:r>
                      <m:rPr>
                        <m:nor/>
                      </m:rPr>
                      <a:rPr lang="en-CA" b="0" dirty="0" smtClean="0">
                        <a:solidFill>
                          <a:schemeClr val="accent1"/>
                        </a:solidFill>
                      </a:rPr>
                      <m:t>Total</m:t>
                    </m:r>
                    <m:r>
                      <m:rPr>
                        <m:nor/>
                      </m:rPr>
                      <a:rPr lang="en-CA" b="0" dirty="0" smtClean="0">
                        <a:solidFill>
                          <a:schemeClr val="accent1"/>
                        </a:solidFill>
                      </a:rPr>
                      <m:t> # </m:t>
                    </m:r>
                    <m:r>
                      <m:rPr>
                        <m:nor/>
                      </m:rPr>
                      <a:rPr lang="en-CA" b="0" dirty="0" smtClean="0">
                        <a:solidFill>
                          <a:schemeClr val="accent1"/>
                        </a:solidFill>
                      </a:rPr>
                      <m:t>of</m:t>
                    </m:r>
                    <m:r>
                      <m:rPr>
                        <m:nor/>
                      </m:rPr>
                      <a:rPr lang="en-CA" b="0" dirty="0" smtClean="0">
                        <a:solidFill>
                          <a:schemeClr val="accent1"/>
                        </a:solidFill>
                      </a:rPr>
                      <m:t> </m:t>
                    </m:r>
                    <m:r>
                      <m:rPr>
                        <m:nor/>
                      </m:rPr>
                      <a:rPr lang="en-CA" b="0" dirty="0" smtClean="0">
                        <a:solidFill>
                          <a:schemeClr val="accent1"/>
                        </a:solidFill>
                      </a:rPr>
                      <m:t>events</m:t>
                    </m:r>
                    <m:r>
                      <m:rPr>
                        <m:nor/>
                      </m:rPr>
                      <a:rPr lang="en-CA" b="0" dirty="0" smtClean="0">
                        <a:solidFill>
                          <a:schemeClr val="accent1"/>
                        </a:solidFill>
                      </a:rPr>
                      <m:t> </m:t>
                    </m:r>
                    <m:r>
                      <m:rPr>
                        <m:nor/>
                      </m:rPr>
                      <a:rPr lang="en-CA" b="0" dirty="0" smtClean="0">
                        <a:solidFill>
                          <a:schemeClr val="accent1"/>
                        </a:solidFill>
                      </a:rPr>
                      <m:t>in</m:t>
                    </m:r>
                    <m:r>
                      <m:rPr>
                        <m:nor/>
                      </m:rPr>
                      <a:rPr lang="en-US" dirty="0" smtClean="0">
                        <a:solidFill>
                          <a:schemeClr val="accent1"/>
                        </a:solidFill>
                      </a:rPr>
                      <m:t> </m:t>
                    </m:r>
                    <m:r>
                      <m:rPr>
                        <m:nor/>
                      </m:rPr>
                      <a:rPr lang="en-US" dirty="0" smtClean="0">
                        <a:solidFill>
                          <a:schemeClr val="accent1"/>
                        </a:solidFill>
                      </a:rPr>
                      <m:t>Run</m:t>
                    </m:r>
                    <m:r>
                      <m:rPr>
                        <m:nor/>
                      </m:rPr>
                      <a:rPr lang="en-US" dirty="0" smtClean="0">
                        <a:solidFill>
                          <a:schemeClr val="accent1"/>
                        </a:solidFill>
                      </a:rPr>
                      <m:t> 2</m:t>
                    </m:r>
                  </m:oMath>
                </a14:m>
                <a:r>
                  <a:rPr lang="en-US" dirty="0">
                    <a:solidFill>
                      <a:schemeClr val="accent1"/>
                    </a:solidFill>
                  </a:rPr>
                  <a:t>    </a:t>
                </a:r>
                <a14:m>
                  <m:oMath xmlns:m="http://schemas.openxmlformats.org/officeDocument/2006/math">
                    <m:r>
                      <a:rPr lang="en-CA" b="0" i="0" dirty="0" smtClean="0">
                        <a:latin typeface="Cambria Math" panose="02040503050406030204" pitchFamily="18" charset="0"/>
                        <a:ea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m:t>
                    </m:r>
                    <m:r>
                      <a:rPr lang="en-CA" b="0" i="0" dirty="0" smtClean="0">
                        <a:latin typeface="Cambria Math" panose="02040503050406030204" pitchFamily="18" charset="0"/>
                        <a:ea typeface="Cambria Math" panose="02040503050406030204" pitchFamily="18" charset="0"/>
                      </a:rPr>
                      <m:t> </m:t>
                    </m:r>
                  </m:oMath>
                </a14:m>
                <a:r>
                  <a:rPr lang="en-US" dirty="0"/>
                  <a:t>          Unfolding factor</a:t>
                </a:r>
              </a:p>
            </p:txBody>
          </p:sp>
        </mc:Choice>
        <mc:Fallback xmlns="">
          <p:sp>
            <p:nvSpPr>
              <p:cNvPr id="17" name="TextBox 16">
                <a:extLst>
                  <a:ext uri="{FF2B5EF4-FFF2-40B4-BE49-F238E27FC236}">
                    <a16:creationId xmlns:a16="http://schemas.microsoft.com/office/drawing/2014/main" id="{E3941512-1635-E693-B3A9-655C70CBDB2E}"/>
                  </a:ext>
                </a:extLst>
              </p:cNvPr>
              <p:cNvSpPr txBox="1">
                <a:spLocks noRot="1" noChangeAspect="1" noMove="1" noResize="1" noEditPoints="1" noAdjustHandles="1" noChangeArrowheads="1" noChangeShapeType="1" noTextEdit="1"/>
              </p:cNvSpPr>
              <p:nvPr/>
            </p:nvSpPr>
            <p:spPr>
              <a:xfrm>
                <a:off x="1485212" y="5454779"/>
                <a:ext cx="8935138" cy="404598"/>
              </a:xfrm>
              <a:prstGeom prst="rect">
                <a:avLst/>
              </a:prstGeom>
              <a:blipFill>
                <a:blip r:embed="rId3"/>
                <a:stretch>
                  <a:fillRect t="-6061" r="-142" b="-15152"/>
                </a:stretch>
              </a:blipFill>
              <a:ln>
                <a:solidFill>
                  <a:srgbClr val="C00000"/>
                </a:solidFill>
              </a:ln>
            </p:spPr>
            <p:txBody>
              <a:bodyPr/>
              <a:lstStyle/>
              <a:p>
                <a:r>
                  <a:rPr lang="en-US">
                    <a:noFill/>
                  </a:rPr>
                  <a:t> </a:t>
                </a:r>
              </a:p>
            </p:txBody>
          </p:sp>
        </mc:Fallback>
      </mc:AlternateContent>
      <p:pic>
        <p:nvPicPr>
          <p:cNvPr id="19" name="Graphic 18" descr="Badge 1 with solid fill">
            <a:extLst>
              <a:ext uri="{FF2B5EF4-FFF2-40B4-BE49-F238E27FC236}">
                <a16:creationId xmlns:a16="http://schemas.microsoft.com/office/drawing/2014/main" id="{877593FE-6121-CCCC-3A55-196562661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5404" y="5839157"/>
            <a:ext cx="565862" cy="565862"/>
          </a:xfrm>
          <a:prstGeom prst="rect">
            <a:avLst/>
          </a:prstGeom>
        </p:spPr>
      </p:pic>
      <p:pic>
        <p:nvPicPr>
          <p:cNvPr id="20" name="Graphic 19" descr="Badge with solid fill">
            <a:extLst>
              <a:ext uri="{FF2B5EF4-FFF2-40B4-BE49-F238E27FC236}">
                <a16:creationId xmlns:a16="http://schemas.microsoft.com/office/drawing/2014/main" id="{24A84A6A-99B8-55EF-65C4-9996B5922E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6657" y="5830955"/>
            <a:ext cx="565862" cy="565862"/>
          </a:xfrm>
          <a:prstGeom prst="rect">
            <a:avLst/>
          </a:prstGeom>
        </p:spPr>
      </p:pic>
      <p:pic>
        <p:nvPicPr>
          <p:cNvPr id="22" name="Graphic 21" descr="Badge 3 with solid fill">
            <a:extLst>
              <a:ext uri="{FF2B5EF4-FFF2-40B4-BE49-F238E27FC236}">
                <a16:creationId xmlns:a16="http://schemas.microsoft.com/office/drawing/2014/main" id="{9584C08B-0798-28D4-285A-08461EE727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97452" y="5830120"/>
            <a:ext cx="565863" cy="565863"/>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6B71451-6E58-258E-B871-1518E211C055}"/>
                  </a:ext>
                </a:extLst>
              </p:cNvPr>
              <p:cNvSpPr txBox="1"/>
              <p:nvPr/>
            </p:nvSpPr>
            <p:spPr>
              <a:xfrm>
                <a:off x="5148395" y="6203399"/>
                <a:ext cx="2810641"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b="0" i="1" smtClean="0">
                              <a:solidFill>
                                <a:schemeClr val="accent1"/>
                              </a:solidFill>
                              <a:latin typeface="Cambria Math" panose="02040503050406030204" pitchFamily="18" charset="0"/>
                            </a:rPr>
                          </m:ctrlPr>
                        </m:fPr>
                        <m:num>
                          <m:sSub>
                            <m:sSubPr>
                              <m:ctrlPr>
                                <a:rPr lang="en-CA" b="0" i="1" smtClean="0">
                                  <a:solidFill>
                                    <a:schemeClr val="accent1"/>
                                  </a:solidFill>
                                  <a:latin typeface="Cambria Math" panose="02040503050406030204" pitchFamily="18" charset="0"/>
                                </a:rPr>
                              </m:ctrlPr>
                            </m:sSubPr>
                            <m:e>
                              <m:r>
                                <a:rPr lang="en-CA" b="0" i="1" smtClean="0">
                                  <a:solidFill>
                                    <a:schemeClr val="accent1"/>
                                  </a:solidFill>
                                  <a:latin typeface="Cambria Math" panose="02040503050406030204" pitchFamily="18" charset="0"/>
                                </a:rPr>
                                <m:t>𝑁</m:t>
                              </m:r>
                            </m:e>
                            <m:sub>
                              <m:r>
                                <a:rPr lang="en-CA" b="0" i="1" smtClean="0">
                                  <a:solidFill>
                                    <a:schemeClr val="accent1"/>
                                  </a:solidFill>
                                  <a:latin typeface="Cambria Math" panose="02040503050406030204" pitchFamily="18" charset="0"/>
                                </a:rPr>
                                <m:t>𝐹𝑖𝑡</m:t>
                              </m:r>
                              <m:r>
                                <a:rPr lang="en-CA" b="0" i="1" smtClean="0">
                                  <a:solidFill>
                                    <a:schemeClr val="accent1"/>
                                  </a:solidFill>
                                  <a:latin typeface="Cambria Math" panose="02040503050406030204" pitchFamily="18" charset="0"/>
                                </a:rPr>
                                <m:t> </m:t>
                              </m:r>
                              <m:r>
                                <a:rPr lang="en-CA" b="0" i="1" smtClean="0">
                                  <a:solidFill>
                                    <a:schemeClr val="accent1"/>
                                  </a:solidFill>
                                  <a:latin typeface="Cambria Math" panose="02040503050406030204" pitchFamily="18" charset="0"/>
                                </a:rPr>
                                <m:t>𝑇𝑜𝑡</m:t>
                              </m:r>
                            </m:sub>
                          </m:sSub>
                        </m:num>
                        <m:den>
                          <m:sSub>
                            <m:sSubPr>
                              <m:ctrlPr>
                                <a:rPr lang="en-CA" b="0" i="1" smtClean="0">
                                  <a:solidFill>
                                    <a:schemeClr val="accent1"/>
                                  </a:solidFill>
                                  <a:latin typeface="Cambria Math" panose="02040503050406030204" pitchFamily="18" charset="0"/>
                                </a:rPr>
                              </m:ctrlPr>
                            </m:sSubPr>
                            <m:e>
                              <m:r>
                                <a:rPr lang="en-CA" b="0" i="1" smtClean="0">
                                  <a:solidFill>
                                    <a:schemeClr val="accent1"/>
                                  </a:solidFill>
                                  <a:latin typeface="Cambria Math" panose="02040503050406030204" pitchFamily="18" charset="0"/>
                                </a:rPr>
                                <m:t>𝑁</m:t>
                              </m:r>
                            </m:e>
                            <m:sub>
                              <m:r>
                                <a:rPr lang="en-CA" b="0" i="1" smtClean="0">
                                  <a:solidFill>
                                    <a:schemeClr val="accent1"/>
                                  </a:solidFill>
                                  <a:latin typeface="Cambria Math" panose="02040503050406030204" pitchFamily="18" charset="0"/>
                                </a:rPr>
                                <m:t>𝑇𝑜𝑡</m:t>
                              </m:r>
                              <m:r>
                                <a:rPr lang="en-CA" b="0" i="1" smtClean="0">
                                  <a:solidFill>
                                    <a:schemeClr val="accent1"/>
                                  </a:solidFill>
                                  <a:latin typeface="Cambria Math" panose="02040503050406030204" pitchFamily="18" charset="0"/>
                                </a:rPr>
                                <m:t> </m:t>
                              </m:r>
                              <m:r>
                                <a:rPr lang="en-CA" b="0" i="1" smtClean="0">
                                  <a:solidFill>
                                    <a:schemeClr val="accent1"/>
                                  </a:solidFill>
                                  <a:latin typeface="Cambria Math" panose="02040503050406030204" pitchFamily="18" charset="0"/>
                                </a:rPr>
                                <m:t>𝑅𝑢𝑛</m:t>
                              </m:r>
                              <m:r>
                                <a:rPr lang="en-CA" b="0" i="1" smtClean="0">
                                  <a:solidFill>
                                    <a:schemeClr val="accent1"/>
                                  </a:solidFill>
                                  <a:latin typeface="Cambria Math" panose="02040503050406030204" pitchFamily="18" charset="0"/>
                                </a:rPr>
                                <m:t> 2</m:t>
                              </m:r>
                            </m:sub>
                          </m:sSub>
                        </m:den>
                      </m:f>
                      <m:r>
                        <a:rPr lang="en-CA" b="0" i="1" smtClean="0">
                          <a:solidFill>
                            <a:schemeClr val="accent1"/>
                          </a:solidFill>
                          <a:latin typeface="Cambria Math" panose="02040503050406030204" pitchFamily="18" charset="0"/>
                        </a:rPr>
                        <m:t>=</m:t>
                      </m:r>
                      <m:sSub>
                        <m:sSubPr>
                          <m:ctrlPr>
                            <a:rPr lang="en-CA" b="0" i="1" smtClean="0">
                              <a:solidFill>
                                <a:schemeClr val="accent1"/>
                              </a:solidFill>
                              <a:latin typeface="Cambria Math" panose="02040503050406030204" pitchFamily="18" charset="0"/>
                            </a:rPr>
                          </m:ctrlPr>
                        </m:sSubPr>
                        <m:e>
                          <m:r>
                            <a:rPr lang="en-CA" b="0" i="1" smtClean="0">
                              <a:solidFill>
                                <a:schemeClr val="accent1"/>
                              </a:solidFill>
                              <a:latin typeface="Cambria Math" panose="02040503050406030204" pitchFamily="18" charset="0"/>
                            </a:rPr>
                            <m:t>𝜎</m:t>
                          </m:r>
                        </m:e>
                        <m:sub>
                          <m:r>
                            <a:rPr lang="en-CA" b="0" i="1" smtClean="0">
                              <a:solidFill>
                                <a:schemeClr val="accent1"/>
                              </a:solidFill>
                              <a:latin typeface="Cambria Math" panose="02040503050406030204" pitchFamily="18" charset="0"/>
                            </a:rPr>
                            <m:t>𝐶𝑟𝑜𝑠𝑠</m:t>
                          </m:r>
                          <m:r>
                            <a:rPr lang="en-CA" b="0" i="1" smtClean="0">
                              <a:solidFill>
                                <a:schemeClr val="accent1"/>
                              </a:solidFill>
                              <a:latin typeface="Cambria Math" panose="02040503050406030204" pitchFamily="18" charset="0"/>
                            </a:rPr>
                            <m:t> </m:t>
                          </m:r>
                          <m:r>
                            <a:rPr lang="en-CA" b="0" i="1" smtClean="0">
                              <a:solidFill>
                                <a:schemeClr val="accent1"/>
                              </a:solidFill>
                              <a:latin typeface="Cambria Math" panose="02040503050406030204" pitchFamily="18" charset="0"/>
                            </a:rPr>
                            <m:t>𝑆𝑒𝑐𝑡𝑖𝑜𝑛𝑠</m:t>
                          </m:r>
                        </m:sub>
                      </m:sSub>
                    </m:oMath>
                  </m:oMathPara>
                </a14:m>
                <a:endParaRPr lang="en-US" dirty="0">
                  <a:solidFill>
                    <a:schemeClr val="accent1"/>
                  </a:solidFill>
                </a:endParaRPr>
              </a:p>
            </p:txBody>
          </p:sp>
        </mc:Choice>
        <mc:Fallback xmlns="">
          <p:sp>
            <p:nvSpPr>
              <p:cNvPr id="26" name="TextBox 25">
                <a:extLst>
                  <a:ext uri="{FF2B5EF4-FFF2-40B4-BE49-F238E27FC236}">
                    <a16:creationId xmlns:a16="http://schemas.microsoft.com/office/drawing/2014/main" id="{A6B71451-6E58-258E-B871-1518E211C055}"/>
                  </a:ext>
                </a:extLst>
              </p:cNvPr>
              <p:cNvSpPr txBox="1">
                <a:spLocks noRot="1" noChangeAspect="1" noMove="1" noResize="1" noEditPoints="1" noAdjustHandles="1" noChangeArrowheads="1" noChangeShapeType="1" noTextEdit="1"/>
              </p:cNvSpPr>
              <p:nvPr/>
            </p:nvSpPr>
            <p:spPr>
              <a:xfrm>
                <a:off x="5148395" y="6203399"/>
                <a:ext cx="2810641" cy="657681"/>
              </a:xfrm>
              <a:prstGeom prst="rect">
                <a:avLst/>
              </a:prstGeom>
              <a:blipFill>
                <a:blip r:embed="rId10"/>
                <a:stretch>
                  <a:fillRect b="-9434"/>
                </a:stretch>
              </a:blipFill>
            </p:spPr>
            <p:txBody>
              <a:bodyPr/>
              <a:lstStyle/>
              <a:p>
                <a:r>
                  <a:rPr lang="en-US">
                    <a:noFill/>
                  </a:rPr>
                  <a:t> </a:t>
                </a:r>
              </a:p>
            </p:txBody>
          </p:sp>
        </mc:Fallback>
      </mc:AlternateContent>
      <p:sp>
        <p:nvSpPr>
          <p:cNvPr id="29" name="Bent-Up Arrow 28">
            <a:extLst>
              <a:ext uri="{FF2B5EF4-FFF2-40B4-BE49-F238E27FC236}">
                <a16:creationId xmlns:a16="http://schemas.microsoft.com/office/drawing/2014/main" id="{7A1C82E3-EE1B-014A-62CB-EE3CC7BA13C4}"/>
              </a:ext>
            </a:extLst>
          </p:cNvPr>
          <p:cNvSpPr/>
          <p:nvPr/>
        </p:nvSpPr>
        <p:spPr>
          <a:xfrm rot="10800000">
            <a:off x="3144984" y="4318473"/>
            <a:ext cx="983168" cy="888393"/>
          </a:xfrm>
          <a:prstGeom prst="bentUpArrow">
            <a:avLst>
              <a:gd name="adj1" fmla="val 17183"/>
              <a:gd name="adj2" fmla="val 19788"/>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C51815-333E-68F3-CAF6-EDFD256937ED}"/>
              </a:ext>
            </a:extLst>
          </p:cNvPr>
          <p:cNvSpPr/>
          <p:nvPr/>
        </p:nvSpPr>
        <p:spPr>
          <a:xfrm>
            <a:off x="3438573" y="5972727"/>
            <a:ext cx="199176" cy="2806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21" name="Rectangle 20">
            <a:extLst>
              <a:ext uri="{FF2B5EF4-FFF2-40B4-BE49-F238E27FC236}">
                <a16:creationId xmlns:a16="http://schemas.microsoft.com/office/drawing/2014/main" id="{B8A4170B-655D-0A4B-784B-DF01D9F7629F}"/>
              </a:ext>
            </a:extLst>
          </p:cNvPr>
          <p:cNvSpPr/>
          <p:nvPr/>
        </p:nvSpPr>
        <p:spPr>
          <a:xfrm>
            <a:off x="6396500" y="5973557"/>
            <a:ext cx="314433" cy="28065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a:t>
            </a:r>
          </a:p>
        </p:txBody>
      </p:sp>
      <p:sp>
        <p:nvSpPr>
          <p:cNvPr id="25" name="Rectangle 24">
            <a:extLst>
              <a:ext uri="{FF2B5EF4-FFF2-40B4-BE49-F238E27FC236}">
                <a16:creationId xmlns:a16="http://schemas.microsoft.com/office/drawing/2014/main" id="{B46F1A13-9F6E-F84A-E178-08269361F611}"/>
              </a:ext>
            </a:extLst>
          </p:cNvPr>
          <p:cNvSpPr/>
          <p:nvPr/>
        </p:nvSpPr>
        <p:spPr>
          <a:xfrm>
            <a:off x="9136538" y="5967617"/>
            <a:ext cx="275020" cy="2806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BF03667-2EC3-19B3-394A-D47581E918BD}"/>
              </a:ext>
            </a:extLst>
          </p:cNvPr>
          <p:cNvSpPr txBox="1"/>
          <p:nvPr/>
        </p:nvSpPr>
        <p:spPr>
          <a:xfrm>
            <a:off x="9081687" y="5930347"/>
            <a:ext cx="384722" cy="369332"/>
          </a:xfrm>
          <a:prstGeom prst="rect">
            <a:avLst/>
          </a:prstGeom>
          <a:noFill/>
        </p:spPr>
        <p:txBody>
          <a:bodyPr wrap="square" rtlCol="0">
            <a:spAutoFit/>
          </a:bodyPr>
          <a:lstStyle/>
          <a:p>
            <a:pPr algn="ctr"/>
            <a:r>
              <a:rPr lang="en-US" dirty="0">
                <a:solidFill>
                  <a:schemeClr val="bg1"/>
                </a:solidFill>
              </a:rPr>
              <a:t>III</a:t>
            </a:r>
          </a:p>
        </p:txBody>
      </p:sp>
      <p:sp>
        <p:nvSpPr>
          <p:cNvPr id="28" name="Google Shape;360;p46">
            <a:extLst>
              <a:ext uri="{FF2B5EF4-FFF2-40B4-BE49-F238E27FC236}">
                <a16:creationId xmlns:a16="http://schemas.microsoft.com/office/drawing/2014/main" id="{7DBD9266-7C8A-0678-AA0B-DC973AA1ED23}"/>
              </a:ext>
            </a:extLst>
          </p:cNvPr>
          <p:cNvSpPr txBox="1">
            <a:spLocks noGrp="1"/>
          </p:cNvSpPr>
          <p:nvPr>
            <p:ph type="sldNum" idx="12"/>
          </p:nvPr>
        </p:nvSpPr>
        <p:spPr>
          <a:xfrm>
            <a:off x="6272692" y="6558645"/>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13</a:t>
            </a:fld>
            <a:endParaRPr dirty="0"/>
          </a:p>
        </p:txBody>
      </p:sp>
      <p:pic>
        <p:nvPicPr>
          <p:cNvPr id="44" name="Picture 43">
            <a:extLst>
              <a:ext uri="{FF2B5EF4-FFF2-40B4-BE49-F238E27FC236}">
                <a16:creationId xmlns:a16="http://schemas.microsoft.com/office/drawing/2014/main" id="{60870846-2CC8-2425-E3CE-B4575D2493C8}"/>
              </a:ext>
            </a:extLst>
          </p:cNvPr>
          <p:cNvPicPr>
            <a:picLocks noChangeAspect="1"/>
          </p:cNvPicPr>
          <p:nvPr/>
        </p:nvPicPr>
        <p:blipFill>
          <a:blip r:embed="rId11"/>
          <a:stretch>
            <a:fillRect/>
          </a:stretch>
        </p:blipFill>
        <p:spPr>
          <a:xfrm>
            <a:off x="4181211" y="1046187"/>
            <a:ext cx="6239139" cy="4337622"/>
          </a:xfrm>
          <a:prstGeom prst="rect">
            <a:avLst/>
          </a:prstGeom>
        </p:spPr>
      </p:pic>
    </p:spTree>
    <p:extLst>
      <p:ext uri="{BB962C8B-B14F-4D97-AF65-F5344CB8AC3E}">
        <p14:creationId xmlns:p14="http://schemas.microsoft.com/office/powerpoint/2010/main" val="2921765638"/>
      </p:ext>
    </p:extLst>
  </p:cSld>
  <p:clrMapOvr>
    <a:masterClrMapping/>
  </p:clrMapOvr>
  <mc:AlternateContent xmlns:mc="http://schemas.openxmlformats.org/markup-compatibility/2006" xmlns:p14="http://schemas.microsoft.com/office/powerpoint/2010/main">
    <mc:Choice Requires="p14">
      <p:transition spd="slow" p14:dur="2000" advTm="10388"/>
    </mc:Choice>
    <mc:Fallback xmlns="">
      <p:transition spd="slow" advTm="1038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36;p49">
            <a:extLst>
              <a:ext uri="{FF2B5EF4-FFF2-40B4-BE49-F238E27FC236}">
                <a16:creationId xmlns:a16="http://schemas.microsoft.com/office/drawing/2014/main" id="{7BD915E0-C371-7397-0E2F-D4F3C4534E2D}"/>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6" name="Google Shape;360;p46">
            <a:extLst>
              <a:ext uri="{FF2B5EF4-FFF2-40B4-BE49-F238E27FC236}">
                <a16:creationId xmlns:a16="http://schemas.microsoft.com/office/drawing/2014/main" id="{7D6143F2-3142-FE7C-9ECF-14019BCCC5B9}"/>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14</a:t>
            </a:fld>
            <a:endParaRPr dirty="0"/>
          </a:p>
        </p:txBody>
      </p:sp>
      <p:sp>
        <p:nvSpPr>
          <p:cNvPr id="9" name="Title 2">
            <a:extLst>
              <a:ext uri="{FF2B5EF4-FFF2-40B4-BE49-F238E27FC236}">
                <a16:creationId xmlns:a16="http://schemas.microsoft.com/office/drawing/2014/main" id="{6E0E6223-FB7C-E25A-024E-DEF2A79F1576}"/>
              </a:ext>
            </a:extLst>
          </p:cNvPr>
          <p:cNvSpPr txBox="1">
            <a:spLocks/>
          </p:cNvSpPr>
          <p:nvPr/>
        </p:nvSpPr>
        <p:spPr>
          <a:xfrm>
            <a:off x="1771650" y="177765"/>
            <a:ext cx="8648700"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75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3200" b="1" dirty="0">
                <a:latin typeface="Arial" panose="020B0604020202020204" pitchFamily="34" charset="0"/>
                <a:cs typeface="Arial" panose="020B0604020202020204" pitchFamily="34" charset="0"/>
              </a:rPr>
              <a:t>Uncertainty: Fit, Re-Fit Method</a:t>
            </a:r>
          </a:p>
        </p:txBody>
      </p:sp>
      <p:pic>
        <p:nvPicPr>
          <p:cNvPr id="30" name="Graphic 29" descr="Badge 1 with solid fill">
            <a:extLst>
              <a:ext uri="{FF2B5EF4-FFF2-40B4-BE49-F238E27FC236}">
                <a16:creationId xmlns:a16="http://schemas.microsoft.com/office/drawing/2014/main" id="{7345DEA4-B95A-092C-BB53-0C384E66D1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12" y="1406603"/>
            <a:ext cx="565862" cy="565862"/>
          </a:xfrm>
          <a:prstGeom prst="rect">
            <a:avLst/>
          </a:prstGeom>
        </p:spPr>
      </p:pic>
      <p:pic>
        <p:nvPicPr>
          <p:cNvPr id="31" name="Graphic 30" descr="Badge with solid fill">
            <a:extLst>
              <a:ext uri="{FF2B5EF4-FFF2-40B4-BE49-F238E27FC236}">
                <a16:creationId xmlns:a16="http://schemas.microsoft.com/office/drawing/2014/main" id="{B889C0E6-1D2D-4026-81CB-935A700694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4039" y="1412335"/>
            <a:ext cx="565862" cy="565862"/>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F837371-1DDD-AE76-7AE4-1D018485F74D}"/>
                  </a:ext>
                </a:extLst>
              </p:cNvPr>
              <p:cNvSpPr txBox="1"/>
              <p:nvPr/>
            </p:nvSpPr>
            <p:spPr>
              <a:xfrm>
                <a:off x="8470693" y="1914675"/>
                <a:ext cx="3692695" cy="1136145"/>
              </a:xfrm>
              <a:prstGeom prst="rect">
                <a:avLst/>
              </a:prstGeom>
              <a:noFill/>
              <a:ln w="19050">
                <a:solidFill>
                  <a:srgbClr val="C00000"/>
                </a:solidFill>
              </a:ln>
            </p:spPr>
            <p:txBody>
              <a:bodyPr wrap="square" rtlCol="0">
                <a:spAutoFit/>
              </a:bodyPr>
              <a:lstStyle/>
              <a:p>
                <a:pPr algn="ctr"/>
                <a:r>
                  <a:rPr lang="en-CA" sz="2300" dirty="0"/>
                  <a:t>The systematic uncertainty is the difference from nominal</a:t>
                </a:r>
              </a:p>
              <a:p>
                <a:pPr algn="ctr"/>
                <a14:m>
                  <m:oMathPara xmlns:m="http://schemas.openxmlformats.org/officeDocument/2006/math">
                    <m:oMathParaPr>
                      <m:jc m:val="centerGroup"/>
                    </m:oMathParaPr>
                    <m:oMath xmlns:m="http://schemas.openxmlformats.org/officeDocument/2006/math">
                      <m:sSub>
                        <m:sSubPr>
                          <m:ctrlPr>
                            <a:rPr lang="en-CA" sz="2000" b="1" i="1" smtClean="0">
                              <a:solidFill>
                                <a:srgbClr val="C00000"/>
                              </a:solidFill>
                              <a:latin typeface="Cambria Math" panose="02040503050406030204" pitchFamily="18" charset="0"/>
                            </a:rPr>
                          </m:ctrlPr>
                        </m:sSubPr>
                        <m:e>
                          <m:r>
                            <a:rPr lang="en-CA" sz="2000" b="1" i="1" smtClean="0">
                              <a:solidFill>
                                <a:srgbClr val="C00000"/>
                              </a:solidFill>
                              <a:latin typeface="Cambria Math" panose="02040503050406030204" pitchFamily="18" charset="0"/>
                            </a:rPr>
                            <m:t>𝜺</m:t>
                          </m:r>
                        </m:e>
                        <m:sub>
                          <m:r>
                            <a:rPr lang="en-CA" sz="2000" b="1" i="1" smtClean="0">
                              <a:solidFill>
                                <a:srgbClr val="C00000"/>
                              </a:solidFill>
                              <a:latin typeface="Cambria Math" panose="02040503050406030204" pitchFamily="18" charset="0"/>
                            </a:rPr>
                            <m:t>±</m:t>
                          </m:r>
                        </m:sub>
                      </m:sSub>
                      <m:r>
                        <a:rPr lang="en-CA" sz="2000" b="1" i="1" smtClean="0">
                          <a:solidFill>
                            <a:srgbClr val="C00000"/>
                          </a:solidFill>
                          <a:latin typeface="Cambria Math" panose="02040503050406030204" pitchFamily="18" charset="0"/>
                        </a:rPr>
                        <m:t>= </m:t>
                      </m:r>
                      <m:sSub>
                        <m:sSubPr>
                          <m:ctrlPr>
                            <a:rPr lang="en-CA" sz="2000" b="1" i="1" smtClean="0">
                              <a:solidFill>
                                <a:srgbClr val="C00000"/>
                              </a:solidFill>
                              <a:latin typeface="Cambria Math" panose="02040503050406030204" pitchFamily="18" charset="0"/>
                            </a:rPr>
                          </m:ctrlPr>
                        </m:sSubPr>
                        <m:e>
                          <m:r>
                            <a:rPr lang="en-CA" sz="2000" b="1" i="1" smtClean="0">
                              <a:solidFill>
                                <a:srgbClr val="C00000"/>
                              </a:solidFill>
                              <a:latin typeface="Cambria Math" panose="02040503050406030204" pitchFamily="18" charset="0"/>
                            </a:rPr>
                            <m:t>𝑵</m:t>
                          </m:r>
                        </m:e>
                        <m:sub>
                          <m:r>
                            <a:rPr lang="en-CA" sz="2000" b="1" i="1" smtClean="0">
                              <a:solidFill>
                                <a:srgbClr val="C00000"/>
                              </a:solidFill>
                              <a:latin typeface="Cambria Math" panose="02040503050406030204" pitchFamily="18" charset="0"/>
                            </a:rPr>
                            <m:t>𝒏𝒐𝒎</m:t>
                          </m:r>
                          <m:r>
                            <a:rPr lang="en-CA" sz="2000" b="1" i="1" smtClean="0">
                              <a:solidFill>
                                <a:srgbClr val="C00000"/>
                              </a:solidFill>
                              <a:latin typeface="Cambria Math" panose="02040503050406030204" pitchFamily="18" charset="0"/>
                            </a:rPr>
                            <m:t> </m:t>
                          </m:r>
                        </m:sub>
                      </m:sSub>
                      <m:r>
                        <a:rPr lang="en-CA" sz="2000" b="0" i="1" smtClean="0">
                          <a:solidFill>
                            <a:srgbClr val="C00000"/>
                          </a:solidFill>
                          <a:latin typeface="Cambria Math" panose="02040503050406030204" pitchFamily="18" charset="0"/>
                        </a:rPr>
                        <m:t>−</m:t>
                      </m:r>
                      <m:sSub>
                        <m:sSubPr>
                          <m:ctrlPr>
                            <a:rPr lang="en-CA" sz="2000" b="1" i="1">
                              <a:solidFill>
                                <a:srgbClr val="C00000"/>
                              </a:solidFill>
                              <a:latin typeface="Cambria Math" panose="02040503050406030204" pitchFamily="18" charset="0"/>
                            </a:rPr>
                          </m:ctrlPr>
                        </m:sSubPr>
                        <m:e>
                          <m:r>
                            <a:rPr lang="en-CA" sz="2000" b="1" i="1" smtClean="0">
                              <a:solidFill>
                                <a:srgbClr val="C00000"/>
                              </a:solidFill>
                              <a:latin typeface="Cambria Math" panose="02040503050406030204" pitchFamily="18" charset="0"/>
                            </a:rPr>
                            <m:t>𝑵</m:t>
                          </m:r>
                        </m:e>
                        <m:sub>
                          <m:r>
                            <a:rPr lang="en-CA" sz="2000" b="1" i="1">
                              <a:solidFill>
                                <a:srgbClr val="C00000"/>
                              </a:solidFill>
                              <a:latin typeface="Cambria Math" panose="02040503050406030204" pitchFamily="18" charset="0"/>
                            </a:rPr>
                            <m:t>𝒔𝒚𝒔</m:t>
                          </m:r>
                          <m:r>
                            <a:rPr lang="en-CA" sz="2000" b="1" i="1" smtClean="0">
                              <a:solidFill>
                                <a:srgbClr val="C00000"/>
                              </a:solidFill>
                              <a:latin typeface="Cambria Math" panose="02040503050406030204" pitchFamily="18" charset="0"/>
                            </a:rPr>
                            <m:t>±</m:t>
                          </m:r>
                          <m:r>
                            <a:rPr lang="en-CA" sz="2000" b="1" i="1">
                              <a:solidFill>
                                <a:srgbClr val="C00000"/>
                              </a:solidFill>
                              <a:latin typeface="Cambria Math" panose="02040503050406030204" pitchFamily="18" charset="0"/>
                            </a:rPr>
                            <m:t> </m:t>
                          </m:r>
                        </m:sub>
                      </m:sSub>
                    </m:oMath>
                  </m:oMathPara>
                </a14:m>
                <a:endParaRPr lang="en-CA" b="1" i="1" dirty="0">
                  <a:solidFill>
                    <a:srgbClr val="C00000"/>
                  </a:solidFill>
                  <a:latin typeface="Cambria Math" panose="02040503050406030204" pitchFamily="18" charset="0"/>
                </a:endParaRPr>
              </a:p>
            </p:txBody>
          </p:sp>
        </mc:Choice>
        <mc:Fallback xmlns="">
          <p:sp>
            <p:nvSpPr>
              <p:cNvPr id="46" name="TextBox 45">
                <a:extLst>
                  <a:ext uri="{FF2B5EF4-FFF2-40B4-BE49-F238E27FC236}">
                    <a16:creationId xmlns:a16="http://schemas.microsoft.com/office/drawing/2014/main" id="{8F837371-1DDD-AE76-7AE4-1D018485F74D}"/>
                  </a:ext>
                </a:extLst>
              </p:cNvPr>
              <p:cNvSpPr txBox="1">
                <a:spLocks noRot="1" noChangeAspect="1" noMove="1" noResize="1" noEditPoints="1" noAdjustHandles="1" noChangeArrowheads="1" noChangeShapeType="1" noTextEdit="1"/>
              </p:cNvSpPr>
              <p:nvPr/>
            </p:nvSpPr>
            <p:spPr>
              <a:xfrm>
                <a:off x="8470693" y="1914675"/>
                <a:ext cx="3692695" cy="1136145"/>
              </a:xfrm>
              <a:prstGeom prst="rect">
                <a:avLst/>
              </a:prstGeom>
              <a:blipFill>
                <a:blip r:embed="rId7"/>
                <a:stretch>
                  <a:fillRect l="-1365" t="-3297" r="-3072" b="-3297"/>
                </a:stretch>
              </a:blipFill>
              <a:ln w="19050">
                <a:solidFill>
                  <a:srgbClr val="C00000"/>
                </a:solidFill>
              </a:ln>
            </p:spPr>
            <p:txBody>
              <a:bodyPr/>
              <a:lstStyle/>
              <a:p>
                <a:r>
                  <a:rPr lang="en-US">
                    <a:noFill/>
                  </a:rPr>
                  <a:t> </a:t>
                </a:r>
              </a:p>
            </p:txBody>
          </p:sp>
        </mc:Fallback>
      </mc:AlternateContent>
      <p:pic>
        <p:nvPicPr>
          <p:cNvPr id="50" name="Graphic 49" descr="Badge 3 with solid fill">
            <a:extLst>
              <a:ext uri="{FF2B5EF4-FFF2-40B4-BE49-F238E27FC236}">
                <a16:creationId xmlns:a16="http://schemas.microsoft.com/office/drawing/2014/main" id="{96A9DAC9-30D5-5A13-1BA6-48B310949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9979" y="1413428"/>
            <a:ext cx="565863" cy="565863"/>
          </a:xfrm>
          <a:prstGeom prst="rect">
            <a:avLst/>
          </a:prstGeom>
        </p:spPr>
      </p:pic>
      <p:sp>
        <p:nvSpPr>
          <p:cNvPr id="54" name="Rectangle 53">
            <a:extLst>
              <a:ext uri="{FF2B5EF4-FFF2-40B4-BE49-F238E27FC236}">
                <a16:creationId xmlns:a16="http://schemas.microsoft.com/office/drawing/2014/main" id="{C4592463-1118-6AC9-8517-2EDCE3F73EA4}"/>
              </a:ext>
            </a:extLst>
          </p:cNvPr>
          <p:cNvSpPr/>
          <p:nvPr/>
        </p:nvSpPr>
        <p:spPr>
          <a:xfrm>
            <a:off x="9996017" y="6071752"/>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6BC910-BA4C-0F0B-4A10-5AC49720F6C0}"/>
              </a:ext>
            </a:extLst>
          </p:cNvPr>
          <p:cNvGrpSpPr/>
          <p:nvPr/>
        </p:nvGrpSpPr>
        <p:grpSpPr>
          <a:xfrm>
            <a:off x="340584" y="1816053"/>
            <a:ext cx="3525576" cy="2962849"/>
            <a:chOff x="635236" y="1478522"/>
            <a:chExt cx="2942042" cy="2152813"/>
          </a:xfrm>
        </p:grpSpPr>
        <p:pic>
          <p:nvPicPr>
            <p:cNvPr id="37" name="Picture 36">
              <a:extLst>
                <a:ext uri="{FF2B5EF4-FFF2-40B4-BE49-F238E27FC236}">
                  <a16:creationId xmlns:a16="http://schemas.microsoft.com/office/drawing/2014/main" id="{83BA5AB1-848B-E5F6-9613-510104120DD8}"/>
                </a:ext>
              </a:extLst>
            </p:cNvPr>
            <p:cNvPicPr>
              <a:picLocks noChangeAspect="1"/>
            </p:cNvPicPr>
            <p:nvPr/>
          </p:nvPicPr>
          <p:blipFill rotWithShape="1">
            <a:blip r:embed="rId10"/>
            <a:srcRect l="4019" t="7304" r="4362"/>
            <a:stretch/>
          </p:blipFill>
          <p:spPr>
            <a:xfrm>
              <a:off x="795230" y="1502670"/>
              <a:ext cx="2782048" cy="2055529"/>
            </a:xfrm>
            <a:prstGeom prst="rect">
              <a:avLst/>
            </a:prstGeom>
          </p:spPr>
        </p:pic>
        <p:sp>
          <p:nvSpPr>
            <p:cNvPr id="75" name="Rounded Rectangle 74">
              <a:extLst>
                <a:ext uri="{FF2B5EF4-FFF2-40B4-BE49-F238E27FC236}">
                  <a16:creationId xmlns:a16="http://schemas.microsoft.com/office/drawing/2014/main" id="{C0093A29-54CA-ABD0-3501-A91DBB77C435}"/>
                </a:ext>
              </a:extLst>
            </p:cNvPr>
            <p:cNvSpPr/>
            <p:nvPr/>
          </p:nvSpPr>
          <p:spPr>
            <a:xfrm>
              <a:off x="1661054" y="3484927"/>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2" name="TextBox 1">
              <a:extLst>
                <a:ext uri="{FF2B5EF4-FFF2-40B4-BE49-F238E27FC236}">
                  <a16:creationId xmlns:a16="http://schemas.microsoft.com/office/drawing/2014/main" id="{4528EC38-D105-F992-A035-49A6A8016CCD}"/>
                </a:ext>
              </a:extLst>
            </p:cNvPr>
            <p:cNvSpPr txBox="1"/>
            <p:nvPr/>
          </p:nvSpPr>
          <p:spPr>
            <a:xfrm rot="16200000">
              <a:off x="-93329" y="2207087"/>
              <a:ext cx="1718740" cy="261610"/>
            </a:xfrm>
            <a:prstGeom prst="rect">
              <a:avLst/>
            </a:prstGeom>
            <a:noFill/>
          </p:spPr>
          <p:txBody>
            <a:bodyPr wrap="none" rtlCol="0">
              <a:spAutoFit/>
            </a:bodyPr>
            <a:lstStyle/>
            <a:p>
              <a:r>
                <a:rPr lang="en-US" sz="1100" dirty="0"/>
                <a:t>Normalized to equal areas </a:t>
              </a:r>
            </a:p>
          </p:txBody>
        </p:sp>
      </p:grpSp>
      <p:sp>
        <p:nvSpPr>
          <p:cNvPr id="4" name="TextBox 3">
            <a:extLst>
              <a:ext uri="{FF2B5EF4-FFF2-40B4-BE49-F238E27FC236}">
                <a16:creationId xmlns:a16="http://schemas.microsoft.com/office/drawing/2014/main" id="{462F3C48-A94E-9CF6-164F-AC92A1FC7CA4}"/>
              </a:ext>
            </a:extLst>
          </p:cNvPr>
          <p:cNvSpPr txBox="1"/>
          <p:nvPr/>
        </p:nvSpPr>
        <p:spPr>
          <a:xfrm>
            <a:off x="894026" y="2269645"/>
            <a:ext cx="1401346" cy="246221"/>
          </a:xfrm>
          <a:prstGeom prst="rect">
            <a:avLst/>
          </a:prstGeom>
          <a:noFill/>
        </p:spPr>
        <p:txBody>
          <a:bodyPr wrap="none" rtlCol="0">
            <a:spAutoFit/>
          </a:bodyPr>
          <a:lstStyle/>
          <a:p>
            <a:r>
              <a:rPr lang="en-CA" sz="1000" b="0" i="0" u="none" strike="noStrike" dirty="0">
                <a:solidFill>
                  <a:srgbClr val="000000"/>
                </a:solidFill>
                <a:effectLst/>
                <a:latin typeface="-webkit-standard"/>
              </a:rPr>
              <a:t>ATLAS work in progress</a:t>
            </a:r>
            <a:endParaRPr lang="en-US" sz="1000" dirty="0"/>
          </a:p>
        </p:txBody>
      </p:sp>
      <p:grpSp>
        <p:nvGrpSpPr>
          <p:cNvPr id="12" name="Group 11">
            <a:extLst>
              <a:ext uri="{FF2B5EF4-FFF2-40B4-BE49-F238E27FC236}">
                <a16:creationId xmlns:a16="http://schemas.microsoft.com/office/drawing/2014/main" id="{7A677820-4D63-F8B7-F182-8989D3BE4C85}"/>
              </a:ext>
            </a:extLst>
          </p:cNvPr>
          <p:cNvGrpSpPr/>
          <p:nvPr/>
        </p:nvGrpSpPr>
        <p:grpSpPr>
          <a:xfrm>
            <a:off x="4083383" y="1803883"/>
            <a:ext cx="3833427" cy="2998667"/>
            <a:chOff x="4392307" y="1478522"/>
            <a:chExt cx="2975208" cy="2166885"/>
          </a:xfrm>
        </p:grpSpPr>
        <p:pic>
          <p:nvPicPr>
            <p:cNvPr id="57" name="Picture 56">
              <a:extLst>
                <a:ext uri="{FF2B5EF4-FFF2-40B4-BE49-F238E27FC236}">
                  <a16:creationId xmlns:a16="http://schemas.microsoft.com/office/drawing/2014/main" id="{D440F582-CF91-CF20-9A2E-9BF1475E01B5}"/>
                </a:ext>
              </a:extLst>
            </p:cNvPr>
            <p:cNvPicPr>
              <a:picLocks noChangeAspect="1"/>
            </p:cNvPicPr>
            <p:nvPr/>
          </p:nvPicPr>
          <p:blipFill rotWithShape="1">
            <a:blip r:embed="rId10"/>
            <a:srcRect l="4019" t="7304" r="4362"/>
            <a:stretch/>
          </p:blipFill>
          <p:spPr>
            <a:xfrm>
              <a:off x="4585467" y="1532612"/>
              <a:ext cx="2782048" cy="2055529"/>
            </a:xfrm>
            <a:prstGeom prst="rect">
              <a:avLst/>
            </a:prstGeom>
          </p:spPr>
        </p:pic>
        <p:cxnSp>
          <p:nvCxnSpPr>
            <p:cNvPr id="59" name="Straight Arrow Connector 58">
              <a:extLst>
                <a:ext uri="{FF2B5EF4-FFF2-40B4-BE49-F238E27FC236}">
                  <a16:creationId xmlns:a16="http://schemas.microsoft.com/office/drawing/2014/main" id="{ADB7BF53-C9BC-8DD7-B1F7-6F44D7D6F782}"/>
                </a:ext>
              </a:extLst>
            </p:cNvPr>
            <p:cNvCxnSpPr/>
            <p:nvPr/>
          </p:nvCxnSpPr>
          <p:spPr>
            <a:xfrm flipV="1">
              <a:off x="5003777" y="2108976"/>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DB62679-B074-D709-1110-AF3937BFB4DB}"/>
                </a:ext>
              </a:extLst>
            </p:cNvPr>
            <p:cNvCxnSpPr/>
            <p:nvPr/>
          </p:nvCxnSpPr>
          <p:spPr>
            <a:xfrm flipV="1">
              <a:off x="5165785" y="2293199"/>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0AC9179-F5CD-5D44-06A8-0013A3D9E018}"/>
                </a:ext>
              </a:extLst>
            </p:cNvPr>
            <p:cNvCxnSpPr/>
            <p:nvPr/>
          </p:nvCxnSpPr>
          <p:spPr>
            <a:xfrm flipV="1">
              <a:off x="5438956" y="2447447"/>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FB9299-598F-7E71-EE55-96ABCF5010F0}"/>
                </a:ext>
              </a:extLst>
            </p:cNvPr>
            <p:cNvCxnSpPr/>
            <p:nvPr/>
          </p:nvCxnSpPr>
          <p:spPr>
            <a:xfrm flipV="1">
              <a:off x="5725927" y="2656433"/>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5937DBE-6D85-FBF2-937F-3627F8321996}"/>
                </a:ext>
              </a:extLst>
            </p:cNvPr>
            <p:cNvCxnSpPr/>
            <p:nvPr/>
          </p:nvCxnSpPr>
          <p:spPr>
            <a:xfrm flipV="1">
              <a:off x="6074210" y="2750398"/>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058461A-1D75-52DA-09F2-86C5D7388C71}"/>
                </a:ext>
              </a:extLst>
            </p:cNvPr>
            <p:cNvCxnSpPr/>
            <p:nvPr/>
          </p:nvCxnSpPr>
          <p:spPr>
            <a:xfrm flipV="1">
              <a:off x="6403640" y="2826803"/>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9EB9FB8-6291-113C-EECE-A62315364247}"/>
                </a:ext>
              </a:extLst>
            </p:cNvPr>
            <p:cNvCxnSpPr/>
            <p:nvPr/>
          </p:nvCxnSpPr>
          <p:spPr>
            <a:xfrm flipV="1">
              <a:off x="6760233" y="2959384"/>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4D5798B-00F5-3643-542A-E023F7C3C704}"/>
                </a:ext>
              </a:extLst>
            </p:cNvPr>
            <p:cNvCxnSpPr/>
            <p:nvPr/>
          </p:nvCxnSpPr>
          <p:spPr>
            <a:xfrm flipV="1">
              <a:off x="7106729" y="3064019"/>
              <a:ext cx="0" cy="30295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F818B4A-301E-6CD0-EF41-135AAAEF5612}"/>
                </a:ext>
              </a:extLst>
            </p:cNvPr>
            <p:cNvCxnSpPr/>
            <p:nvPr/>
          </p:nvCxnSpPr>
          <p:spPr>
            <a:xfrm flipV="1">
              <a:off x="5883672" y="2844716"/>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0C10898-E8F1-AE8C-4FD2-89B7BE599FBE}"/>
                </a:ext>
              </a:extLst>
            </p:cNvPr>
            <p:cNvCxnSpPr/>
            <p:nvPr/>
          </p:nvCxnSpPr>
          <p:spPr>
            <a:xfrm flipV="1">
              <a:off x="6241211" y="2715389"/>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63389BB-579C-B13A-1693-7D35FF9CCF60}"/>
                </a:ext>
              </a:extLst>
            </p:cNvPr>
            <p:cNvCxnSpPr/>
            <p:nvPr/>
          </p:nvCxnSpPr>
          <p:spPr>
            <a:xfrm flipV="1">
              <a:off x="6911197" y="2378960"/>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0A38A44-ECB9-0FD9-AE60-C1ACED896E2D}"/>
                </a:ext>
              </a:extLst>
            </p:cNvPr>
            <p:cNvCxnSpPr/>
            <p:nvPr/>
          </p:nvCxnSpPr>
          <p:spPr>
            <a:xfrm flipV="1">
              <a:off x="6560843" y="2541765"/>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DB4C4E5-B8DA-C657-8B0B-B18B58352D76}"/>
                </a:ext>
              </a:extLst>
            </p:cNvPr>
            <p:cNvCxnSpPr/>
            <p:nvPr/>
          </p:nvCxnSpPr>
          <p:spPr>
            <a:xfrm flipV="1">
              <a:off x="7254815" y="1806025"/>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D3508A3-D0A9-2E3B-935D-0B6A9DB39C4C}"/>
                </a:ext>
              </a:extLst>
            </p:cNvPr>
            <p:cNvCxnSpPr/>
            <p:nvPr/>
          </p:nvCxnSpPr>
          <p:spPr>
            <a:xfrm flipV="1">
              <a:off x="5565932" y="2925433"/>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02A399-8181-D1F7-3B90-39175F07A56A}"/>
                </a:ext>
              </a:extLst>
            </p:cNvPr>
            <p:cNvCxnSpPr/>
            <p:nvPr/>
          </p:nvCxnSpPr>
          <p:spPr>
            <a:xfrm flipV="1">
              <a:off x="5282698" y="2958705"/>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EDB88-251F-45F7-D66E-AD3DBF40D822}"/>
                </a:ext>
              </a:extLst>
            </p:cNvPr>
            <p:cNvCxnSpPr/>
            <p:nvPr/>
          </p:nvCxnSpPr>
          <p:spPr>
            <a:xfrm flipV="1">
              <a:off x="5003777" y="3076908"/>
              <a:ext cx="0" cy="302951"/>
            </a:xfrm>
            <a:prstGeom prst="straightConnector1">
              <a:avLst/>
            </a:prstGeom>
            <a:ln w="2857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25C4E7C8-03A9-FEA7-7BA6-C8289CD9A447}"/>
                </a:ext>
              </a:extLst>
            </p:cNvPr>
            <p:cNvSpPr/>
            <p:nvPr/>
          </p:nvSpPr>
          <p:spPr>
            <a:xfrm>
              <a:off x="5451291" y="3498999"/>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3" name="TextBox 2">
              <a:extLst>
                <a:ext uri="{FF2B5EF4-FFF2-40B4-BE49-F238E27FC236}">
                  <a16:creationId xmlns:a16="http://schemas.microsoft.com/office/drawing/2014/main" id="{CBBD1D2A-3103-3CCD-C43A-2D2C0BCD4C4B}"/>
                </a:ext>
              </a:extLst>
            </p:cNvPr>
            <p:cNvSpPr txBox="1"/>
            <p:nvPr/>
          </p:nvSpPr>
          <p:spPr>
            <a:xfrm rot="16200000">
              <a:off x="3663742" y="2207087"/>
              <a:ext cx="1718740" cy="261610"/>
            </a:xfrm>
            <a:prstGeom prst="rect">
              <a:avLst/>
            </a:prstGeom>
            <a:noFill/>
          </p:spPr>
          <p:txBody>
            <a:bodyPr wrap="none" rtlCol="0">
              <a:spAutoFit/>
            </a:bodyPr>
            <a:lstStyle/>
            <a:p>
              <a:r>
                <a:rPr lang="en-US" sz="1100" dirty="0"/>
                <a:t>Normalized to equal areas </a:t>
              </a:r>
            </a:p>
          </p:txBody>
        </p:sp>
        <p:sp>
          <p:nvSpPr>
            <p:cNvPr id="7" name="TextBox 6">
              <a:extLst>
                <a:ext uri="{FF2B5EF4-FFF2-40B4-BE49-F238E27FC236}">
                  <a16:creationId xmlns:a16="http://schemas.microsoft.com/office/drawing/2014/main" id="{E810FB20-FFD5-EABF-3E74-A8916A4A04DB}"/>
                </a:ext>
              </a:extLst>
            </p:cNvPr>
            <p:cNvSpPr txBox="1"/>
            <p:nvPr/>
          </p:nvSpPr>
          <p:spPr>
            <a:xfrm>
              <a:off x="4898257" y="1844735"/>
              <a:ext cx="1401346" cy="246221"/>
            </a:xfrm>
            <a:prstGeom prst="rect">
              <a:avLst/>
            </a:prstGeom>
            <a:noFill/>
          </p:spPr>
          <p:txBody>
            <a:bodyPr wrap="none" rtlCol="0">
              <a:spAutoFit/>
            </a:bodyPr>
            <a:lstStyle/>
            <a:p>
              <a:r>
                <a:rPr lang="en-CA" sz="1000" b="0" i="0" u="none" strike="noStrike" dirty="0">
                  <a:solidFill>
                    <a:srgbClr val="000000"/>
                  </a:solidFill>
                  <a:effectLst/>
                  <a:latin typeface="-webkit-standard"/>
                </a:rPr>
                <a:t>ATLAS work in progress</a:t>
              </a:r>
              <a:endParaRPr lang="en-US" sz="1000" dirty="0"/>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CB0FAD-90D5-4759-64A6-55DA589E4315}"/>
                  </a:ext>
                </a:extLst>
              </p:cNvPr>
              <p:cNvSpPr txBox="1"/>
              <p:nvPr/>
            </p:nvSpPr>
            <p:spPr>
              <a:xfrm>
                <a:off x="654083" y="5280010"/>
                <a:ext cx="3098862" cy="847220"/>
              </a:xfrm>
              <a:prstGeom prst="rect">
                <a:avLst/>
              </a:prstGeom>
              <a:noFill/>
              <a:ln w="19050">
                <a:solidFill>
                  <a:srgbClr val="C00000"/>
                </a:solidFill>
              </a:ln>
            </p:spPr>
            <p:txBody>
              <a:bodyPr wrap="none" rtlCol="0">
                <a:spAutoFit/>
              </a:bodyPr>
              <a:lstStyle/>
              <a:p>
                <a:pPr algn="ctr"/>
                <a:r>
                  <a:rPr lang="en-CA" sz="2400" dirty="0"/>
                  <a:t>Fit Nominal MC to Data</a:t>
                </a:r>
              </a:p>
              <a:p>
                <a:pPr algn="ctr"/>
                <a14:m>
                  <m:oMathPara xmlns:m="http://schemas.openxmlformats.org/officeDocument/2006/math">
                    <m:oMathParaPr>
                      <m:jc m:val="centerGroup"/>
                    </m:oMathParaPr>
                    <m:oMath xmlns:m="http://schemas.openxmlformats.org/officeDocument/2006/math">
                      <m:sSub>
                        <m:sSubPr>
                          <m:ctrlPr>
                            <a:rPr lang="en-CA" sz="2400" b="1" i="1" smtClean="0">
                              <a:solidFill>
                                <a:srgbClr val="C00000"/>
                              </a:solidFill>
                              <a:latin typeface="Cambria Math" panose="02040503050406030204" pitchFamily="18" charset="0"/>
                            </a:rPr>
                          </m:ctrlPr>
                        </m:sSubPr>
                        <m:e>
                          <m:r>
                            <a:rPr lang="en-CA" sz="2400" b="1" i="1" smtClean="0">
                              <a:solidFill>
                                <a:srgbClr val="C00000"/>
                              </a:solidFill>
                              <a:latin typeface="Cambria Math" panose="02040503050406030204" pitchFamily="18" charset="0"/>
                            </a:rPr>
                            <m:t>𝑵</m:t>
                          </m:r>
                        </m:e>
                        <m:sub>
                          <m:r>
                            <a:rPr lang="en-CA" sz="2400" b="1" i="1" smtClean="0">
                              <a:solidFill>
                                <a:srgbClr val="C00000"/>
                              </a:solidFill>
                              <a:latin typeface="Cambria Math" panose="02040503050406030204" pitchFamily="18" charset="0"/>
                            </a:rPr>
                            <m:t>𝒔</m:t>
                          </m:r>
                          <m:r>
                            <a:rPr lang="en-CA" sz="2400" b="1" i="1" smtClean="0">
                              <a:solidFill>
                                <a:srgbClr val="C00000"/>
                              </a:solidFill>
                              <a:latin typeface="Cambria Math" panose="02040503050406030204" pitchFamily="18" charset="0"/>
                            </a:rPr>
                            <m:t>,</m:t>
                          </m:r>
                          <m:r>
                            <a:rPr lang="en-CA" sz="2400" b="1" i="1" smtClean="0">
                              <a:solidFill>
                                <a:srgbClr val="C00000"/>
                              </a:solidFill>
                              <a:latin typeface="Cambria Math" panose="02040503050406030204" pitchFamily="18" charset="0"/>
                            </a:rPr>
                            <m:t>𝒏𝒐𝒎</m:t>
                          </m:r>
                          <m:r>
                            <a:rPr lang="en-CA" sz="2400" b="1" i="1" smtClean="0">
                              <a:solidFill>
                                <a:srgbClr val="C00000"/>
                              </a:solidFill>
                              <a:latin typeface="Cambria Math" panose="02040503050406030204" pitchFamily="18" charset="0"/>
                            </a:rPr>
                            <m:t> </m:t>
                          </m:r>
                        </m:sub>
                      </m:sSub>
                      <m:r>
                        <a:rPr lang="en-CA" sz="2400" b="0" i="1" smtClean="0">
                          <a:latin typeface="Cambria Math" panose="02040503050406030204" pitchFamily="18" charset="0"/>
                        </a:rPr>
                        <m:t> &amp; </m:t>
                      </m:r>
                      <m:sSub>
                        <m:sSubPr>
                          <m:ctrlPr>
                            <a:rPr lang="en-CA" sz="2400" b="1" i="1" smtClean="0">
                              <a:solidFill>
                                <a:srgbClr val="C00000"/>
                              </a:solidFill>
                              <a:latin typeface="Cambria Math" panose="02040503050406030204" pitchFamily="18" charset="0"/>
                            </a:rPr>
                          </m:ctrlPr>
                        </m:sSubPr>
                        <m:e>
                          <m:r>
                            <a:rPr lang="en-CA" sz="2400" b="1" i="1" smtClean="0">
                              <a:solidFill>
                                <a:srgbClr val="C00000"/>
                              </a:solidFill>
                              <a:latin typeface="Cambria Math" panose="02040503050406030204" pitchFamily="18" charset="0"/>
                            </a:rPr>
                            <m:t>𝑵</m:t>
                          </m:r>
                        </m:e>
                        <m:sub>
                          <m:r>
                            <a:rPr lang="en-CA" sz="2400" b="1" i="1" smtClean="0">
                              <a:solidFill>
                                <a:srgbClr val="C00000"/>
                              </a:solidFill>
                              <a:latin typeface="Cambria Math" panose="02040503050406030204" pitchFamily="18" charset="0"/>
                            </a:rPr>
                            <m:t>𝑩</m:t>
                          </m:r>
                          <m:r>
                            <a:rPr lang="en-CA" sz="2400" b="1" i="1" smtClean="0">
                              <a:solidFill>
                                <a:srgbClr val="C00000"/>
                              </a:solidFill>
                              <a:latin typeface="Cambria Math" panose="02040503050406030204" pitchFamily="18" charset="0"/>
                            </a:rPr>
                            <m:t>,</m:t>
                          </m:r>
                          <m:r>
                            <a:rPr lang="en-CA" sz="2400" b="1" i="1" smtClean="0">
                              <a:solidFill>
                                <a:srgbClr val="C00000"/>
                              </a:solidFill>
                              <a:latin typeface="Cambria Math" panose="02040503050406030204" pitchFamily="18" charset="0"/>
                            </a:rPr>
                            <m:t>𝒏𝒐𝒎</m:t>
                          </m:r>
                        </m:sub>
                      </m:sSub>
                    </m:oMath>
                  </m:oMathPara>
                </a14:m>
                <a:endParaRPr lang="en-US" sz="2400" b="1" dirty="0"/>
              </a:p>
            </p:txBody>
          </p:sp>
        </mc:Choice>
        <mc:Fallback xmlns="">
          <p:sp>
            <p:nvSpPr>
              <p:cNvPr id="8" name="TextBox 7">
                <a:extLst>
                  <a:ext uri="{FF2B5EF4-FFF2-40B4-BE49-F238E27FC236}">
                    <a16:creationId xmlns:a16="http://schemas.microsoft.com/office/drawing/2014/main" id="{40CB0FAD-90D5-4759-64A6-55DA589E4315}"/>
                  </a:ext>
                </a:extLst>
              </p:cNvPr>
              <p:cNvSpPr txBox="1">
                <a:spLocks noRot="1" noChangeAspect="1" noMove="1" noResize="1" noEditPoints="1" noAdjustHandles="1" noChangeArrowheads="1" noChangeShapeType="1" noTextEdit="1"/>
              </p:cNvSpPr>
              <p:nvPr/>
            </p:nvSpPr>
            <p:spPr>
              <a:xfrm>
                <a:off x="654083" y="5280010"/>
                <a:ext cx="3098862" cy="847220"/>
              </a:xfrm>
              <a:prstGeom prst="rect">
                <a:avLst/>
              </a:prstGeom>
              <a:blipFill>
                <a:blip r:embed="rId11"/>
                <a:stretch>
                  <a:fillRect l="-2024" t="-5797" r="-2024" b="-8696"/>
                </a:stretch>
              </a:blipFill>
              <a:ln w="1905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941070-AED7-BF9C-9658-D74DA749D785}"/>
                  </a:ext>
                </a:extLst>
              </p:cNvPr>
              <p:cNvSpPr txBox="1"/>
              <p:nvPr/>
            </p:nvSpPr>
            <p:spPr>
              <a:xfrm>
                <a:off x="4222041" y="5282852"/>
                <a:ext cx="3886577" cy="864852"/>
              </a:xfrm>
              <a:prstGeom prst="rect">
                <a:avLst/>
              </a:prstGeom>
              <a:noFill/>
              <a:ln w="19050">
                <a:solidFill>
                  <a:srgbClr val="C00000"/>
                </a:solidFill>
              </a:ln>
            </p:spPr>
            <p:txBody>
              <a:bodyPr wrap="square" rtlCol="0">
                <a:spAutoFit/>
              </a:bodyPr>
              <a:lstStyle/>
              <a:p>
                <a:pPr algn="ctr"/>
                <a:r>
                  <a:rPr lang="en-CA" sz="2400" dirty="0"/>
                  <a:t>Fit MC Varied by </a:t>
                </a:r>
                <a14:m>
                  <m:oMath xmlns:m="http://schemas.openxmlformats.org/officeDocument/2006/math">
                    <m:r>
                      <a:rPr lang="en-CA" sz="2400">
                        <a:latin typeface="Cambria Math" panose="02040503050406030204" pitchFamily="18" charset="0"/>
                      </a:rPr>
                      <m:t>±</m:t>
                    </m:r>
                    <m:r>
                      <a:rPr lang="en-CA" sz="2400">
                        <a:latin typeface="Cambria Math" panose="02040503050406030204" pitchFamily="18" charset="0"/>
                      </a:rPr>
                      <m:t>𝟏</m:t>
                    </m:r>
                    <m:r>
                      <a:rPr lang="en-CA" sz="2400">
                        <a:latin typeface="Cambria Math" panose="02040503050406030204" pitchFamily="18" charset="0"/>
                      </a:rPr>
                      <m:t>𝝈</m:t>
                    </m:r>
                  </m:oMath>
                </a14:m>
                <a:r>
                  <a:rPr lang="en-US" sz="2400" dirty="0"/>
                  <a:t> </a:t>
                </a:r>
                <a:r>
                  <a:rPr lang="en-CA" sz="2400" dirty="0"/>
                  <a:t>to Data</a:t>
                </a:r>
              </a:p>
              <a:p>
                <a:pPr algn="ctr"/>
                <a14:m>
                  <m:oMathPara xmlns:m="http://schemas.openxmlformats.org/officeDocument/2006/math">
                    <m:oMathParaPr>
                      <m:jc m:val="centerGroup"/>
                    </m:oMathParaPr>
                    <m:oMath xmlns:m="http://schemas.openxmlformats.org/officeDocument/2006/math">
                      <m:sSub>
                        <m:sSubPr>
                          <m:ctrlPr>
                            <a:rPr lang="en-CA" sz="2400" b="1" i="1">
                              <a:solidFill>
                                <a:srgbClr val="C00000"/>
                              </a:solidFill>
                              <a:latin typeface="Cambria Math" panose="02040503050406030204" pitchFamily="18" charset="0"/>
                            </a:rPr>
                          </m:ctrlPr>
                        </m:sSubPr>
                        <m:e>
                          <m:r>
                            <a:rPr lang="en-CA" sz="2400" b="1" i="1">
                              <a:solidFill>
                                <a:srgbClr val="C00000"/>
                              </a:solidFill>
                              <a:latin typeface="Cambria Math" panose="02040503050406030204" pitchFamily="18" charset="0"/>
                            </a:rPr>
                            <m:t>𝑵</m:t>
                          </m:r>
                        </m:e>
                        <m:sub>
                          <m:r>
                            <a:rPr lang="en-CA" sz="2400" b="1" i="1">
                              <a:solidFill>
                                <a:srgbClr val="C00000"/>
                              </a:solidFill>
                              <a:latin typeface="Cambria Math" panose="02040503050406030204" pitchFamily="18" charset="0"/>
                            </a:rPr>
                            <m:t>𝒔</m:t>
                          </m:r>
                          <m:r>
                            <a:rPr lang="en-CA" sz="2400" b="1" i="1">
                              <a:solidFill>
                                <a:srgbClr val="C00000"/>
                              </a:solidFill>
                              <a:latin typeface="Cambria Math" panose="02040503050406030204" pitchFamily="18" charset="0"/>
                            </a:rPr>
                            <m:t>,</m:t>
                          </m:r>
                          <m:r>
                            <a:rPr lang="en-CA" sz="2400" b="1" i="1">
                              <a:solidFill>
                                <a:srgbClr val="C00000"/>
                              </a:solidFill>
                              <a:latin typeface="Cambria Math" panose="02040503050406030204" pitchFamily="18" charset="0"/>
                            </a:rPr>
                            <m:t>𝒔𝒚𝒔</m:t>
                          </m:r>
                          <m:r>
                            <a:rPr lang="en-CA" sz="2400" b="1" i="1">
                              <a:solidFill>
                                <a:srgbClr val="C00000"/>
                              </a:solidFill>
                              <a:latin typeface="Cambria Math" panose="02040503050406030204" pitchFamily="18" charset="0"/>
                            </a:rPr>
                            <m:t>± </m:t>
                          </m:r>
                        </m:sub>
                      </m:sSub>
                      <m:r>
                        <a:rPr lang="en-CA" sz="2400" b="1" i="1">
                          <a:latin typeface="Cambria Math" panose="02040503050406030204" pitchFamily="18" charset="0"/>
                        </a:rPr>
                        <m:t> &amp; </m:t>
                      </m:r>
                      <m:sSub>
                        <m:sSubPr>
                          <m:ctrlPr>
                            <a:rPr lang="en-CA" sz="2400" b="1" i="1">
                              <a:solidFill>
                                <a:srgbClr val="C00000"/>
                              </a:solidFill>
                              <a:latin typeface="Cambria Math" panose="02040503050406030204" pitchFamily="18" charset="0"/>
                            </a:rPr>
                          </m:ctrlPr>
                        </m:sSubPr>
                        <m:e>
                          <m:r>
                            <a:rPr lang="en-CA" sz="2400" b="1" i="1">
                              <a:solidFill>
                                <a:srgbClr val="C00000"/>
                              </a:solidFill>
                              <a:latin typeface="Cambria Math" panose="02040503050406030204" pitchFamily="18" charset="0"/>
                            </a:rPr>
                            <m:t>𝑵</m:t>
                          </m:r>
                        </m:e>
                        <m:sub>
                          <m:r>
                            <a:rPr lang="en-CA" sz="2400" b="1" i="1">
                              <a:solidFill>
                                <a:srgbClr val="C00000"/>
                              </a:solidFill>
                              <a:latin typeface="Cambria Math" panose="02040503050406030204" pitchFamily="18" charset="0"/>
                            </a:rPr>
                            <m:t>𝑩</m:t>
                          </m:r>
                          <m:r>
                            <a:rPr lang="en-CA" sz="2400" b="1" i="1">
                              <a:solidFill>
                                <a:srgbClr val="C00000"/>
                              </a:solidFill>
                              <a:latin typeface="Cambria Math" panose="02040503050406030204" pitchFamily="18" charset="0"/>
                            </a:rPr>
                            <m:t>,</m:t>
                          </m:r>
                          <m:r>
                            <a:rPr lang="en-CA" sz="2400" b="1" i="1">
                              <a:solidFill>
                                <a:srgbClr val="C00000"/>
                              </a:solidFill>
                              <a:latin typeface="Cambria Math" panose="02040503050406030204" pitchFamily="18" charset="0"/>
                            </a:rPr>
                            <m:t>𝒔𝒚𝒔</m:t>
                          </m:r>
                          <m:r>
                            <a:rPr lang="en-CA" sz="2400" b="1" i="1">
                              <a:solidFill>
                                <a:srgbClr val="C00000"/>
                              </a:solidFill>
                              <a:latin typeface="Cambria Math" panose="02040503050406030204" pitchFamily="18" charset="0"/>
                            </a:rPr>
                            <m:t>±</m:t>
                          </m:r>
                        </m:sub>
                      </m:sSub>
                    </m:oMath>
                  </m:oMathPara>
                </a14:m>
                <a:endParaRPr lang="en-US" sz="2400" b="1" dirty="0"/>
              </a:p>
            </p:txBody>
          </p:sp>
        </mc:Choice>
        <mc:Fallback xmlns="">
          <p:sp>
            <p:nvSpPr>
              <p:cNvPr id="10" name="TextBox 9">
                <a:extLst>
                  <a:ext uri="{FF2B5EF4-FFF2-40B4-BE49-F238E27FC236}">
                    <a16:creationId xmlns:a16="http://schemas.microsoft.com/office/drawing/2014/main" id="{10941070-AED7-BF9C-9658-D74DA749D785}"/>
                  </a:ext>
                </a:extLst>
              </p:cNvPr>
              <p:cNvSpPr txBox="1">
                <a:spLocks noRot="1" noChangeAspect="1" noMove="1" noResize="1" noEditPoints="1" noAdjustHandles="1" noChangeArrowheads="1" noChangeShapeType="1" noTextEdit="1"/>
              </p:cNvSpPr>
              <p:nvPr/>
            </p:nvSpPr>
            <p:spPr>
              <a:xfrm>
                <a:off x="4222041" y="5282852"/>
                <a:ext cx="3886577" cy="864852"/>
              </a:xfrm>
              <a:prstGeom prst="rect">
                <a:avLst/>
              </a:prstGeom>
              <a:blipFill>
                <a:blip r:embed="rId12"/>
                <a:stretch>
                  <a:fillRect l="-1948" t="-2857" r="-1623" b="-7143"/>
                </a:stretch>
              </a:blipFill>
              <a:ln w="19050">
                <a:solidFill>
                  <a:srgbClr val="C00000"/>
                </a:solidFill>
              </a:ln>
            </p:spPr>
            <p:txBody>
              <a:bodyPr/>
              <a:lstStyle/>
              <a:p>
                <a:r>
                  <a:rPr lang="en-US">
                    <a:noFill/>
                  </a:rPr>
                  <a:t> </a:t>
                </a:r>
              </a:p>
            </p:txBody>
          </p:sp>
        </mc:Fallback>
      </mc:AlternateContent>
      <p:pic>
        <p:nvPicPr>
          <p:cNvPr id="13" name="Graphic 12" descr="Badge 4 with solid fill">
            <a:extLst>
              <a:ext uri="{FF2B5EF4-FFF2-40B4-BE49-F238E27FC236}">
                <a16:creationId xmlns:a16="http://schemas.microsoft.com/office/drawing/2014/main" id="{39B9AFE0-C505-2EDA-022A-F40C562741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9979" y="3725156"/>
            <a:ext cx="565864" cy="56586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8FF0DC-E0B3-8BE1-7275-1FFBF73A469F}"/>
                  </a:ext>
                </a:extLst>
              </p:cNvPr>
              <p:cNvSpPr txBox="1"/>
              <p:nvPr/>
            </p:nvSpPr>
            <p:spPr>
              <a:xfrm>
                <a:off x="8384460" y="4291020"/>
                <a:ext cx="3765070" cy="1340432"/>
              </a:xfrm>
              <a:prstGeom prst="rect">
                <a:avLst/>
              </a:prstGeom>
              <a:noFill/>
              <a:ln w="19050">
                <a:solidFill>
                  <a:srgbClr val="C00000"/>
                </a:solidFill>
              </a:ln>
            </p:spPr>
            <p:txBody>
              <a:bodyPr wrap="none" rtlCol="0">
                <a:spAutoFit/>
              </a:bodyPr>
              <a:lstStyle/>
              <a:p>
                <a:pPr algn="ctr"/>
                <a:r>
                  <a:rPr lang="en-US" sz="2400" dirty="0"/>
                  <a:t>Final error for all systematics</a:t>
                </a:r>
                <a:endParaRPr lang="en-CA" sz="2400" b="1"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Sup>
                        <m:sSubSupPr>
                          <m:ctrlPr>
                            <a:rPr lang="en-CA" sz="2000" b="1" i="1" smtClean="0">
                              <a:solidFill>
                                <a:srgbClr val="C00000"/>
                              </a:solidFill>
                              <a:latin typeface="Cambria Math" panose="02040503050406030204" pitchFamily="18" charset="0"/>
                            </a:rPr>
                          </m:ctrlPr>
                        </m:sSubSupPr>
                        <m:e>
                          <m:r>
                            <a:rPr lang="en-CA" sz="2000" b="1" i="1">
                              <a:solidFill>
                                <a:srgbClr val="C00000"/>
                              </a:solidFill>
                              <a:latin typeface="Cambria Math" panose="02040503050406030204" pitchFamily="18" charset="0"/>
                            </a:rPr>
                            <m:t>𝜺</m:t>
                          </m:r>
                        </m:e>
                        <m:sub>
                          <m:r>
                            <a:rPr lang="en-CA" sz="2000" b="1" i="1" smtClean="0">
                              <a:solidFill>
                                <a:srgbClr val="C00000"/>
                              </a:solidFill>
                              <a:latin typeface="Cambria Math" panose="02040503050406030204" pitchFamily="18" charset="0"/>
                            </a:rPr>
                            <m:t>𝒕𝒐𝒕</m:t>
                          </m:r>
                        </m:sub>
                        <m:sup>
                          <m:r>
                            <a:rPr lang="en-CA" sz="2000" b="1" i="1" smtClean="0">
                              <a:solidFill>
                                <a:srgbClr val="C00000"/>
                              </a:solidFill>
                              <a:latin typeface="Cambria Math" panose="02040503050406030204" pitchFamily="18" charset="0"/>
                            </a:rPr>
                            <m:t>𝟐</m:t>
                          </m:r>
                        </m:sup>
                      </m:sSubSup>
                      <m:r>
                        <a:rPr lang="en-CA" sz="2000" b="1" i="1" smtClean="0">
                          <a:solidFill>
                            <a:srgbClr val="C00000"/>
                          </a:solidFill>
                          <a:latin typeface="Cambria Math" panose="02040503050406030204" pitchFamily="18" charset="0"/>
                        </a:rPr>
                        <m:t>=</m:t>
                      </m:r>
                      <m:nary>
                        <m:naryPr>
                          <m:chr m:val="∑"/>
                          <m:ctrlPr>
                            <a:rPr lang="en-CA" sz="2000" b="1" i="1" smtClean="0">
                              <a:solidFill>
                                <a:srgbClr val="C00000"/>
                              </a:solidFill>
                              <a:latin typeface="Cambria Math" panose="02040503050406030204" pitchFamily="18" charset="0"/>
                            </a:rPr>
                          </m:ctrlPr>
                        </m:naryPr>
                        <m:sub>
                          <m:r>
                            <a:rPr lang="en-CA" sz="2000" b="1" i="1" smtClean="0">
                              <a:solidFill>
                                <a:srgbClr val="C00000"/>
                              </a:solidFill>
                              <a:latin typeface="Cambria Math" panose="02040503050406030204" pitchFamily="18" charset="0"/>
                            </a:rPr>
                            <m:t>𝒊</m:t>
                          </m:r>
                        </m:sub>
                        <m:sup>
                          <m:r>
                            <a:rPr lang="en-CA" sz="2000" b="1" i="1" smtClean="0">
                              <a:solidFill>
                                <a:srgbClr val="C00000"/>
                              </a:solidFill>
                              <a:latin typeface="Cambria Math" panose="02040503050406030204" pitchFamily="18" charset="0"/>
                            </a:rPr>
                            <m:t>𝒏</m:t>
                          </m:r>
                        </m:sup>
                        <m:e>
                          <m:sSubSup>
                            <m:sSubSupPr>
                              <m:ctrlPr>
                                <a:rPr lang="en-CA" sz="2000" b="1" i="1" smtClean="0">
                                  <a:solidFill>
                                    <a:srgbClr val="C00000"/>
                                  </a:solidFill>
                                  <a:latin typeface="Cambria Math" panose="02040503050406030204" pitchFamily="18" charset="0"/>
                                </a:rPr>
                              </m:ctrlPr>
                            </m:sSubSupPr>
                            <m:e>
                              <m:r>
                                <a:rPr lang="en-CA" sz="2000" b="1" i="1">
                                  <a:solidFill>
                                    <a:srgbClr val="C00000"/>
                                  </a:solidFill>
                                  <a:latin typeface="Cambria Math" panose="02040503050406030204" pitchFamily="18" charset="0"/>
                                </a:rPr>
                                <m:t>𝜺</m:t>
                              </m:r>
                            </m:e>
                            <m:sub>
                              <m:r>
                                <a:rPr lang="en-CA" sz="2000" b="1" i="1" smtClean="0">
                                  <a:solidFill>
                                    <a:srgbClr val="C00000"/>
                                  </a:solidFill>
                                  <a:latin typeface="Cambria Math" panose="02040503050406030204" pitchFamily="18" charset="0"/>
                                </a:rPr>
                                <m:t>𝒊</m:t>
                              </m:r>
                            </m:sub>
                            <m:sup>
                              <m:r>
                                <a:rPr lang="en-CA" sz="2000" b="1" i="1" smtClean="0">
                                  <a:solidFill>
                                    <a:srgbClr val="C00000"/>
                                  </a:solidFill>
                                  <a:latin typeface="Cambria Math" panose="02040503050406030204" pitchFamily="18" charset="0"/>
                                </a:rPr>
                                <m:t>𝟐</m:t>
                              </m:r>
                            </m:sup>
                          </m:sSubSup>
                        </m:e>
                      </m:nary>
                      <m:r>
                        <a:rPr lang="en-CA" sz="2000" b="1" i="1" smtClean="0">
                          <a:solidFill>
                            <a:srgbClr val="C00000"/>
                          </a:solidFill>
                          <a:latin typeface="Cambria Math" panose="02040503050406030204" pitchFamily="18" charset="0"/>
                        </a:rPr>
                        <m:t>+</m:t>
                      </m:r>
                      <m:nary>
                        <m:naryPr>
                          <m:chr m:val="∑"/>
                          <m:ctrlPr>
                            <a:rPr lang="en-CA" sz="2000" b="1" i="1">
                              <a:solidFill>
                                <a:srgbClr val="C00000"/>
                              </a:solidFill>
                              <a:latin typeface="Cambria Math" panose="02040503050406030204" pitchFamily="18" charset="0"/>
                            </a:rPr>
                          </m:ctrlPr>
                        </m:naryPr>
                        <m:sub>
                          <m:r>
                            <a:rPr lang="en-CA" sz="2000" b="1" i="1">
                              <a:solidFill>
                                <a:srgbClr val="C00000"/>
                              </a:solidFill>
                              <a:latin typeface="Cambria Math" panose="02040503050406030204" pitchFamily="18" charset="0"/>
                            </a:rPr>
                            <m:t>𝒊</m:t>
                          </m:r>
                        </m:sub>
                        <m:sup>
                          <m:r>
                            <a:rPr lang="en-CA" sz="2000" b="1" i="1" smtClean="0">
                              <a:solidFill>
                                <a:srgbClr val="C00000"/>
                              </a:solidFill>
                              <a:latin typeface="Cambria Math" panose="02040503050406030204" pitchFamily="18" charset="0"/>
                            </a:rPr>
                            <m:t>𝒏</m:t>
                          </m:r>
                        </m:sup>
                        <m:e>
                          <m:nary>
                            <m:naryPr>
                              <m:chr m:val="∑"/>
                              <m:ctrlPr>
                                <a:rPr lang="en-CA" sz="2000" b="1" i="1">
                                  <a:solidFill>
                                    <a:srgbClr val="C00000"/>
                                  </a:solidFill>
                                  <a:latin typeface="Cambria Math" panose="02040503050406030204" pitchFamily="18" charset="0"/>
                                </a:rPr>
                              </m:ctrlPr>
                            </m:naryPr>
                            <m:sub>
                              <m:r>
                                <a:rPr lang="en-CA" sz="2000" b="1" i="1" smtClean="0">
                                  <a:solidFill>
                                    <a:srgbClr val="C00000"/>
                                  </a:solidFill>
                                  <a:latin typeface="Cambria Math" panose="02040503050406030204" pitchFamily="18" charset="0"/>
                                </a:rPr>
                                <m:t>𝒋</m:t>
                              </m:r>
                              <m:r>
                                <a:rPr lang="en-CA" sz="2000" b="1" i="1" smtClean="0">
                                  <a:solidFill>
                                    <a:srgbClr val="C00000"/>
                                  </a:solidFill>
                                  <a:latin typeface="Cambria Math" panose="02040503050406030204" pitchFamily="18" charset="0"/>
                                </a:rPr>
                                <m:t>(</m:t>
                              </m:r>
                              <m:r>
                                <a:rPr lang="en-CA" sz="2000" b="1" i="1" smtClean="0">
                                  <a:solidFill>
                                    <a:srgbClr val="C00000"/>
                                  </a:solidFill>
                                  <a:latin typeface="Cambria Math" panose="02040503050406030204" pitchFamily="18" charset="0"/>
                                </a:rPr>
                                <m:t>𝒋</m:t>
                              </m:r>
                              <m:r>
                                <a:rPr lang="en-CA" sz="2000" b="1" i="1" smtClean="0">
                                  <a:solidFill>
                                    <a:srgbClr val="C00000"/>
                                  </a:solidFill>
                                  <a:latin typeface="Cambria Math" panose="02040503050406030204" pitchFamily="18" charset="0"/>
                                </a:rPr>
                                <m:t>≠</m:t>
                              </m:r>
                              <m:r>
                                <a:rPr lang="en-CA" sz="2000" b="1" i="1" smtClean="0">
                                  <a:solidFill>
                                    <a:srgbClr val="C00000"/>
                                  </a:solidFill>
                                  <a:latin typeface="Cambria Math" panose="02040503050406030204" pitchFamily="18" charset="0"/>
                                </a:rPr>
                                <m:t>𝒊</m:t>
                              </m:r>
                              <m:r>
                                <a:rPr lang="en-CA" sz="2000" b="1" i="1" smtClean="0">
                                  <a:solidFill>
                                    <a:srgbClr val="C00000"/>
                                  </a:solidFill>
                                  <a:latin typeface="Cambria Math" panose="02040503050406030204" pitchFamily="18" charset="0"/>
                                </a:rPr>
                                <m:t>)</m:t>
                              </m:r>
                            </m:sub>
                            <m:sup>
                              <m:r>
                                <a:rPr lang="en-CA" sz="2000" b="1" i="1">
                                  <a:solidFill>
                                    <a:srgbClr val="C00000"/>
                                  </a:solidFill>
                                  <a:latin typeface="Cambria Math" panose="02040503050406030204" pitchFamily="18" charset="0"/>
                                </a:rPr>
                                <m:t>𝒏</m:t>
                              </m:r>
                            </m:sup>
                            <m:e>
                              <m:sSub>
                                <m:sSubPr>
                                  <m:ctrlPr>
                                    <a:rPr lang="en-CA" sz="2000" b="1" i="1" smtClean="0">
                                      <a:solidFill>
                                        <a:srgbClr val="C00000"/>
                                      </a:solidFill>
                                      <a:latin typeface="Cambria Math" panose="02040503050406030204" pitchFamily="18" charset="0"/>
                                    </a:rPr>
                                  </m:ctrlPr>
                                </m:sSubPr>
                                <m:e>
                                  <m:r>
                                    <a:rPr lang="en-CA" sz="2000" b="1" i="1" smtClean="0">
                                      <a:solidFill>
                                        <a:srgbClr val="C00000"/>
                                      </a:solidFill>
                                      <a:latin typeface="Cambria Math" panose="02040503050406030204" pitchFamily="18" charset="0"/>
                                    </a:rPr>
                                    <m:t>𝝆</m:t>
                                  </m:r>
                                </m:e>
                                <m:sub>
                                  <m:r>
                                    <a:rPr lang="en-CA" sz="2000" b="1" i="1" smtClean="0">
                                      <a:solidFill>
                                        <a:srgbClr val="C00000"/>
                                      </a:solidFill>
                                      <a:latin typeface="Cambria Math" panose="02040503050406030204" pitchFamily="18" charset="0"/>
                                    </a:rPr>
                                    <m:t>𝒊𝒋</m:t>
                                  </m:r>
                                </m:sub>
                              </m:sSub>
                              <m:sSub>
                                <m:sSubPr>
                                  <m:ctrlPr>
                                    <a:rPr lang="en-CA" sz="2000" b="1" i="1">
                                      <a:solidFill>
                                        <a:srgbClr val="C00000"/>
                                      </a:solidFill>
                                      <a:latin typeface="Cambria Math" panose="02040503050406030204" pitchFamily="18" charset="0"/>
                                    </a:rPr>
                                  </m:ctrlPr>
                                </m:sSubPr>
                                <m:e>
                                  <m:r>
                                    <a:rPr lang="en-CA" sz="2000" b="1" i="1">
                                      <a:solidFill>
                                        <a:srgbClr val="C00000"/>
                                      </a:solidFill>
                                      <a:latin typeface="Cambria Math" panose="02040503050406030204" pitchFamily="18" charset="0"/>
                                    </a:rPr>
                                    <m:t>𝜺</m:t>
                                  </m:r>
                                </m:e>
                                <m:sub>
                                  <m:r>
                                    <a:rPr lang="en-CA" sz="2000" b="1" i="1">
                                      <a:solidFill>
                                        <a:srgbClr val="C00000"/>
                                      </a:solidFill>
                                      <a:latin typeface="Cambria Math" panose="02040503050406030204" pitchFamily="18" charset="0"/>
                                    </a:rPr>
                                    <m:t>𝒊</m:t>
                                  </m:r>
                                </m:sub>
                              </m:sSub>
                              <m:sSub>
                                <m:sSubPr>
                                  <m:ctrlPr>
                                    <a:rPr lang="en-CA" sz="2000" b="1" i="1">
                                      <a:solidFill>
                                        <a:srgbClr val="C00000"/>
                                      </a:solidFill>
                                      <a:latin typeface="Cambria Math" panose="02040503050406030204" pitchFamily="18" charset="0"/>
                                    </a:rPr>
                                  </m:ctrlPr>
                                </m:sSubPr>
                                <m:e>
                                  <m:r>
                                    <a:rPr lang="en-CA" sz="2000" b="1" i="1">
                                      <a:solidFill>
                                        <a:srgbClr val="C00000"/>
                                      </a:solidFill>
                                      <a:latin typeface="Cambria Math" panose="02040503050406030204" pitchFamily="18" charset="0"/>
                                    </a:rPr>
                                    <m:t>𝜺</m:t>
                                  </m:r>
                                </m:e>
                                <m:sub>
                                  <m:r>
                                    <a:rPr lang="en-CA" sz="2000" b="1" i="1">
                                      <a:solidFill>
                                        <a:srgbClr val="C00000"/>
                                      </a:solidFill>
                                      <a:latin typeface="Cambria Math" panose="02040503050406030204" pitchFamily="18" charset="0"/>
                                    </a:rPr>
                                    <m:t>𝒋</m:t>
                                  </m:r>
                                </m:sub>
                              </m:sSub>
                            </m:e>
                          </m:nary>
                        </m:e>
                      </m:nary>
                    </m:oMath>
                  </m:oMathPara>
                </a14:m>
                <a:endParaRPr lang="en-CA" sz="2000" b="1" i="1" dirty="0">
                  <a:solidFill>
                    <a:srgbClr val="C00000"/>
                  </a:solidFill>
                  <a:latin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FE8FF0DC-E0B3-8BE1-7275-1FFBF73A469F}"/>
                  </a:ext>
                </a:extLst>
              </p:cNvPr>
              <p:cNvSpPr txBox="1">
                <a:spLocks noRot="1" noChangeAspect="1" noMove="1" noResize="1" noEditPoints="1" noAdjustHandles="1" noChangeArrowheads="1" noChangeShapeType="1" noTextEdit="1"/>
              </p:cNvSpPr>
              <p:nvPr/>
            </p:nvSpPr>
            <p:spPr>
              <a:xfrm>
                <a:off x="8384460" y="4291020"/>
                <a:ext cx="3765070" cy="1340432"/>
              </a:xfrm>
              <a:prstGeom prst="rect">
                <a:avLst/>
              </a:prstGeom>
              <a:blipFill>
                <a:blip r:embed="rId15"/>
                <a:stretch>
                  <a:fillRect l="-1672" t="-43519" r="-1672" b="-103704"/>
                </a:stretch>
              </a:blipFill>
              <a:ln w="19050">
                <a:solidFill>
                  <a:srgbClr val="C00000"/>
                </a:solidFill>
              </a:ln>
            </p:spPr>
            <p:txBody>
              <a:bodyPr/>
              <a:lstStyle/>
              <a:p>
                <a:r>
                  <a:rPr lang="en-US">
                    <a:noFill/>
                  </a:rPr>
                  <a:t> </a:t>
                </a:r>
              </a:p>
            </p:txBody>
          </p:sp>
        </mc:Fallback>
      </mc:AlternateContent>
      <p:sp>
        <p:nvSpPr>
          <p:cNvPr id="16" name="Down Arrow 15">
            <a:extLst>
              <a:ext uri="{FF2B5EF4-FFF2-40B4-BE49-F238E27FC236}">
                <a16:creationId xmlns:a16="http://schemas.microsoft.com/office/drawing/2014/main" id="{920B68BC-6DC2-642F-E3F7-FFEAF1853B0A}"/>
              </a:ext>
            </a:extLst>
          </p:cNvPr>
          <p:cNvSpPr/>
          <p:nvPr/>
        </p:nvSpPr>
        <p:spPr>
          <a:xfrm rot="10800000">
            <a:off x="11230039" y="5412732"/>
            <a:ext cx="235451" cy="58177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CA998F9-F43C-1EA4-1F59-CA232BD04B4B}"/>
              </a:ext>
            </a:extLst>
          </p:cNvPr>
          <p:cNvSpPr txBox="1"/>
          <p:nvPr/>
        </p:nvSpPr>
        <p:spPr>
          <a:xfrm>
            <a:off x="9782535" y="6059163"/>
            <a:ext cx="2303516" cy="369332"/>
          </a:xfrm>
          <a:prstGeom prst="rect">
            <a:avLst/>
          </a:prstGeom>
          <a:solidFill>
            <a:schemeClr val="bg1">
              <a:lumMod val="95000"/>
            </a:schemeClr>
          </a:solidFill>
          <a:ln w="28575">
            <a:solidFill>
              <a:srgbClr val="C00000"/>
            </a:solidFill>
          </a:ln>
        </p:spPr>
        <p:txBody>
          <a:bodyPr wrap="none" rtlCol="0">
            <a:spAutoFit/>
          </a:bodyPr>
          <a:lstStyle/>
          <a:p>
            <a:r>
              <a:rPr lang="en-US" dirty="0"/>
              <a:t>Correlation Coefficient</a:t>
            </a:r>
          </a:p>
        </p:txBody>
      </p:sp>
    </p:spTree>
    <p:extLst>
      <p:ext uri="{BB962C8B-B14F-4D97-AF65-F5344CB8AC3E}">
        <p14:creationId xmlns:p14="http://schemas.microsoft.com/office/powerpoint/2010/main" val="1028839797"/>
      </p:ext>
    </p:extLst>
  </p:cSld>
  <p:clrMapOvr>
    <a:masterClrMapping/>
  </p:clrMapOvr>
  <mc:AlternateContent xmlns:mc="http://schemas.openxmlformats.org/markup-compatibility/2006" xmlns:p14="http://schemas.microsoft.com/office/powerpoint/2010/main">
    <mc:Choice Requires="p14">
      <p:transition spd="slow" p14:dur="2000" advTm="2059"/>
    </mc:Choice>
    <mc:Fallback xmlns="">
      <p:transition spd="slow" advTm="205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6;p49">
            <a:extLst>
              <a:ext uri="{FF2B5EF4-FFF2-40B4-BE49-F238E27FC236}">
                <a16:creationId xmlns:a16="http://schemas.microsoft.com/office/drawing/2014/main" id="{15C9BB42-1158-4D04-BAD3-00BDCDA50055}"/>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5" name="TextBox 4">
            <a:extLst>
              <a:ext uri="{FF2B5EF4-FFF2-40B4-BE49-F238E27FC236}">
                <a16:creationId xmlns:a16="http://schemas.microsoft.com/office/drawing/2014/main" id="{461697C2-EE2A-1EA2-05BF-7AAEC3420A77}"/>
              </a:ext>
            </a:extLst>
          </p:cNvPr>
          <p:cNvSpPr txBox="1"/>
          <p:nvPr/>
        </p:nvSpPr>
        <p:spPr>
          <a:xfrm>
            <a:off x="369533" y="2059683"/>
            <a:ext cx="11517667" cy="3785652"/>
          </a:xfrm>
          <a:prstGeom prst="rect">
            <a:avLst/>
          </a:prstGeom>
          <a:noFill/>
        </p:spPr>
        <p:txBody>
          <a:bodyPr wrap="square" rtlCol="0">
            <a:spAutoFit/>
          </a:bodyPr>
          <a:lstStyle/>
          <a:p>
            <a:pPr marL="457200" indent="-457200">
              <a:buClr>
                <a:srgbClr val="C00000"/>
              </a:buClr>
              <a:buFont typeface="Wingdings" pitchFamily="2" charset="2"/>
              <a:buChar char="Ø"/>
            </a:pPr>
            <a:r>
              <a:rPr lang="en-US" sz="2400" dirty="0"/>
              <a:t>This research will produce a </a:t>
            </a:r>
            <a:r>
              <a:rPr lang="en-US" sz="2400" b="1" dirty="0"/>
              <a:t>total fiducial cross section measurement </a:t>
            </a:r>
            <a:r>
              <a:rPr lang="en-US" sz="2400" dirty="0"/>
              <a:t>of the electroweak production of a W boson + Jets.</a:t>
            </a:r>
          </a:p>
          <a:p>
            <a:pPr marL="457200" indent="-457200">
              <a:buClr>
                <a:srgbClr val="C00000"/>
              </a:buClr>
              <a:buFont typeface="+mj-lt"/>
              <a:buAutoNum type="arabicParenR"/>
            </a:pPr>
            <a:endParaRPr lang="en-US" sz="2400" dirty="0"/>
          </a:p>
          <a:p>
            <a:pPr marL="457200" indent="-457200">
              <a:buClr>
                <a:srgbClr val="C00000"/>
              </a:buClr>
              <a:buFont typeface="Wingdings" pitchFamily="2" charset="2"/>
              <a:buChar char="Ø"/>
            </a:pPr>
            <a:r>
              <a:rPr lang="en-US" sz="2400" dirty="0"/>
              <a:t>Goal to study a fundamental interaction in nature between three </a:t>
            </a:r>
            <a:r>
              <a:rPr lang="en-US" sz="2400" dirty="0" err="1"/>
              <a:t>guage</a:t>
            </a:r>
            <a:r>
              <a:rPr lang="en-US" sz="2400" dirty="0"/>
              <a:t> bosons.</a:t>
            </a:r>
          </a:p>
          <a:p>
            <a:pPr marL="914400" lvl="1" indent="-457200">
              <a:buClr>
                <a:srgbClr val="C00000"/>
              </a:buClr>
              <a:buFont typeface="Arial" panose="020B0604020202020204" pitchFamily="34" charset="0"/>
              <a:buChar char="•"/>
            </a:pPr>
            <a:r>
              <a:rPr lang="en-US" sz="2400" dirty="0"/>
              <a:t>Constrain the anomalous triple gauge couplings for use in beyond the SM physics.</a:t>
            </a:r>
          </a:p>
          <a:p>
            <a:pPr marL="457200" indent="-457200">
              <a:buClr>
                <a:srgbClr val="C00000"/>
              </a:buClr>
              <a:buFont typeface="+mj-lt"/>
              <a:buAutoNum type="arabicParenR"/>
            </a:pPr>
            <a:endParaRPr lang="en-US" sz="2400" dirty="0"/>
          </a:p>
          <a:p>
            <a:pPr marL="457200" indent="-457200">
              <a:buClr>
                <a:srgbClr val="C00000"/>
              </a:buClr>
              <a:buFont typeface="Wingdings" pitchFamily="2" charset="2"/>
              <a:buChar char="Ø"/>
            </a:pPr>
            <a:r>
              <a:rPr lang="en-US" sz="2400" dirty="0"/>
              <a:t>Boosted decision trees will be employed as multivariate discriminators.</a:t>
            </a:r>
          </a:p>
          <a:p>
            <a:pPr marL="914400" lvl="1" indent="-457200">
              <a:buClr>
                <a:srgbClr val="C00000"/>
              </a:buClr>
              <a:buFont typeface="Arial" panose="020B0604020202020204" pitchFamily="34" charset="0"/>
              <a:buChar char="•"/>
            </a:pPr>
            <a:r>
              <a:rPr lang="en-US" sz="2400" dirty="0"/>
              <a:t>A binned extended likelihood fit will be applied to the BDT output</a:t>
            </a:r>
          </a:p>
          <a:p>
            <a:pPr marL="914400" lvl="1" indent="-457200">
              <a:buClr>
                <a:srgbClr val="C00000"/>
              </a:buClr>
              <a:buFont typeface="+mj-lt"/>
              <a:buAutoNum type="arabicParenR"/>
            </a:pPr>
            <a:endParaRPr lang="en-US" sz="2400" dirty="0"/>
          </a:p>
          <a:p>
            <a:pPr marL="457200" indent="-457200">
              <a:buClr>
                <a:srgbClr val="C00000"/>
              </a:buClr>
              <a:buFont typeface="Wingdings" pitchFamily="2" charset="2"/>
              <a:buChar char="Ø"/>
            </a:pPr>
            <a:r>
              <a:rPr lang="en-US" sz="2400" dirty="0"/>
              <a:t>Plan to unblind our dataset soon, so that the method can be applied to real data</a:t>
            </a:r>
          </a:p>
        </p:txBody>
      </p:sp>
      <p:sp>
        <p:nvSpPr>
          <p:cNvPr id="9" name="Title 2">
            <a:extLst>
              <a:ext uri="{FF2B5EF4-FFF2-40B4-BE49-F238E27FC236}">
                <a16:creationId xmlns:a16="http://schemas.microsoft.com/office/drawing/2014/main" id="{5E1C1248-87A3-911E-38CD-575B6D5FE08D}"/>
              </a:ext>
            </a:extLst>
          </p:cNvPr>
          <p:cNvSpPr txBox="1">
            <a:spLocks/>
          </p:cNvSpPr>
          <p:nvPr/>
        </p:nvSpPr>
        <p:spPr>
          <a:xfrm>
            <a:off x="1547532" y="910649"/>
            <a:ext cx="8648700"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75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3200" b="1" dirty="0">
                <a:latin typeface="Arial" panose="020B0604020202020204" pitchFamily="34" charset="0"/>
                <a:cs typeface="Arial" panose="020B0604020202020204" pitchFamily="34" charset="0"/>
              </a:rPr>
              <a:t>Summary</a:t>
            </a:r>
          </a:p>
        </p:txBody>
      </p:sp>
      <p:sp>
        <p:nvSpPr>
          <p:cNvPr id="2" name="Google Shape;360;p46">
            <a:extLst>
              <a:ext uri="{FF2B5EF4-FFF2-40B4-BE49-F238E27FC236}">
                <a16:creationId xmlns:a16="http://schemas.microsoft.com/office/drawing/2014/main" id="{42ED789B-CF2C-0143-BA91-43A151A4CD14}"/>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15</a:t>
            </a:fld>
            <a:endParaRPr dirty="0"/>
          </a:p>
        </p:txBody>
      </p:sp>
    </p:spTree>
    <p:extLst>
      <p:ext uri="{BB962C8B-B14F-4D97-AF65-F5344CB8AC3E}">
        <p14:creationId xmlns:p14="http://schemas.microsoft.com/office/powerpoint/2010/main" val="3137262993"/>
      </p:ext>
    </p:extLst>
  </p:cSld>
  <p:clrMapOvr>
    <a:masterClrMapping/>
  </p:clrMapOvr>
  <mc:AlternateContent xmlns:mc="http://schemas.openxmlformats.org/markup-compatibility/2006" xmlns:p14="http://schemas.microsoft.com/office/powerpoint/2010/main">
    <mc:Choice Requires="p14">
      <p:transition spd="slow" p14:dur="2000" advTm="4029"/>
    </mc:Choice>
    <mc:Fallback xmlns="">
      <p:transition spd="slow" advTm="40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8632B-72B8-91F7-8D3A-E9D2B50F47D1}"/>
              </a:ext>
            </a:extLst>
          </p:cNvPr>
          <p:cNvSpPr>
            <a:spLocks noGrp="1"/>
          </p:cNvSpPr>
          <p:nvPr>
            <p:ph type="title"/>
          </p:nvPr>
        </p:nvSpPr>
        <p:spPr>
          <a:xfrm>
            <a:off x="228600" y="3121400"/>
            <a:ext cx="11734800" cy="615200"/>
          </a:xfrm>
        </p:spPr>
        <p:txBody>
          <a:bodyPr>
            <a:normAutofit fontScale="90000"/>
          </a:bodyPr>
          <a:lstStyle/>
          <a:p>
            <a:r>
              <a:rPr lang="en-US" dirty="0"/>
              <a:t>Backup Slides</a:t>
            </a:r>
          </a:p>
        </p:txBody>
      </p:sp>
      <p:sp>
        <p:nvSpPr>
          <p:cNvPr id="4" name="Google Shape;436;p49">
            <a:extLst>
              <a:ext uri="{FF2B5EF4-FFF2-40B4-BE49-F238E27FC236}">
                <a16:creationId xmlns:a16="http://schemas.microsoft.com/office/drawing/2014/main" id="{CE3860A7-DE90-F67E-506B-983DFE055EA3}"/>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Tree>
    <p:extLst>
      <p:ext uri="{BB962C8B-B14F-4D97-AF65-F5344CB8AC3E}">
        <p14:creationId xmlns:p14="http://schemas.microsoft.com/office/powerpoint/2010/main" val="75794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6;p49">
            <a:extLst>
              <a:ext uri="{FF2B5EF4-FFF2-40B4-BE49-F238E27FC236}">
                <a16:creationId xmlns:a16="http://schemas.microsoft.com/office/drawing/2014/main" id="{4A479B28-5A93-6E4F-D0B1-2D7909A74A20}"/>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5" name="Google Shape;360;p46">
            <a:extLst>
              <a:ext uri="{FF2B5EF4-FFF2-40B4-BE49-F238E27FC236}">
                <a16:creationId xmlns:a16="http://schemas.microsoft.com/office/drawing/2014/main" id="{D363F047-F0BA-8864-8FD7-1FADF8B64CAC}"/>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17</a:t>
            </a:fld>
            <a:endParaRPr dirty="0"/>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BC0DA5F-E1CB-EE31-D335-BDE27CA0398F}"/>
                  </a:ext>
                </a:extLst>
              </p:cNvPr>
              <p:cNvSpPr txBox="1"/>
              <p:nvPr/>
            </p:nvSpPr>
            <p:spPr>
              <a:xfrm>
                <a:off x="97563" y="1842323"/>
                <a:ext cx="3698961" cy="1282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𝐶𝑒𝑛𝑡𝑟𝑎𝑙𝑖𝑡𝑦</m:t>
                      </m:r>
                      <m:r>
                        <a:rPr lang="en-CA" sz="2000" b="0" i="1" smtClean="0">
                          <a:latin typeface="Cambria Math" panose="02040503050406030204" pitchFamily="18" charset="0"/>
                        </a:rPr>
                        <m:t>=</m:t>
                      </m:r>
                      <m:d>
                        <m:dPr>
                          <m:begChr m:val="|"/>
                          <m:endChr m:val="|"/>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𝑖</m:t>
                                  </m:r>
                                </m:sub>
                              </m:sSub>
                              <m:r>
                                <a:rPr lang="en-CA" sz="2000" b="0" i="1" smtClean="0">
                                  <a:latin typeface="Cambria Math" panose="02040503050406030204" pitchFamily="18" charset="0"/>
                                </a:rPr>
                                <m:t> −</m:t>
                              </m:r>
                              <m:f>
                                <m:fPr>
                                  <m:ctrlPr>
                                    <a:rPr lang="en-CA" sz="2000" b="0" i="1" smtClean="0">
                                      <a:latin typeface="Cambria Math" panose="02040503050406030204" pitchFamily="18" charset="0"/>
                                    </a:rPr>
                                  </m:ctrlPr>
                                </m:fPr>
                                <m:num>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𝑗</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𝑗</m:t>
                                      </m:r>
                                      <m:r>
                                        <a:rPr lang="en-CA" sz="2000" b="0" i="1" smtClean="0">
                                          <a:latin typeface="Cambria Math" panose="02040503050406030204" pitchFamily="18" charset="0"/>
                                        </a:rPr>
                                        <m:t>2</m:t>
                                      </m:r>
                                    </m:sub>
                                  </m:sSub>
                                </m:num>
                                <m:den>
                                  <m:r>
                                    <a:rPr lang="en-CA" sz="2000" b="0" i="1" smtClean="0">
                                      <a:latin typeface="Cambria Math" panose="02040503050406030204" pitchFamily="18" charset="0"/>
                                    </a:rPr>
                                    <m:t>2</m:t>
                                  </m:r>
                                </m:den>
                              </m:f>
                            </m:num>
                            <m:den>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𝑗</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𝑗</m:t>
                                  </m:r>
                                  <m:r>
                                    <a:rPr lang="en-CA" sz="2000" b="0" i="1" smtClean="0">
                                      <a:latin typeface="Cambria Math" panose="02040503050406030204" pitchFamily="18" charset="0"/>
                                    </a:rPr>
                                    <m:t>2</m:t>
                                  </m:r>
                                </m:sub>
                              </m:sSub>
                            </m:den>
                          </m:f>
                        </m:e>
                      </m:d>
                    </m:oMath>
                  </m:oMathPara>
                </a14:m>
                <a:endParaRPr lang="en-CA" sz="2000" b="0" dirty="0"/>
              </a:p>
              <a:p>
                <a:endParaRPr lang="en-US" sz="2000" dirty="0"/>
              </a:p>
            </p:txBody>
          </p:sp>
        </mc:Choice>
        <mc:Fallback xmlns="">
          <p:sp>
            <p:nvSpPr>
              <p:cNvPr id="70" name="TextBox 69">
                <a:extLst>
                  <a:ext uri="{FF2B5EF4-FFF2-40B4-BE49-F238E27FC236}">
                    <a16:creationId xmlns:a16="http://schemas.microsoft.com/office/drawing/2014/main" id="{DBC0DA5F-E1CB-EE31-D335-BDE27CA0398F}"/>
                  </a:ext>
                </a:extLst>
              </p:cNvPr>
              <p:cNvSpPr txBox="1">
                <a:spLocks noRot="1" noChangeAspect="1" noMove="1" noResize="1" noEditPoints="1" noAdjustHandles="1" noChangeArrowheads="1" noChangeShapeType="1" noTextEdit="1"/>
              </p:cNvSpPr>
              <p:nvPr/>
            </p:nvSpPr>
            <p:spPr>
              <a:xfrm>
                <a:off x="97563" y="1842323"/>
                <a:ext cx="3698961" cy="1282146"/>
              </a:xfrm>
              <a:prstGeom prst="rect">
                <a:avLst/>
              </a:prstGeom>
              <a:blipFill>
                <a:blip r:embed="rId3"/>
                <a:stretch>
                  <a:fillRect/>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E9BCF195-D3F9-3762-E72F-0C1160CA87B0}"/>
              </a:ext>
            </a:extLst>
          </p:cNvPr>
          <p:cNvSpPr txBox="1"/>
          <p:nvPr/>
        </p:nvSpPr>
        <p:spPr>
          <a:xfrm>
            <a:off x="102900" y="2983036"/>
            <a:ext cx="4492640" cy="646331"/>
          </a:xfrm>
          <a:prstGeom prst="rect">
            <a:avLst/>
          </a:prstGeom>
          <a:noFill/>
        </p:spPr>
        <p:txBody>
          <a:bodyPr wrap="none" rtlCol="0">
            <a:spAutoFit/>
          </a:bodyPr>
          <a:lstStyle/>
          <a:p>
            <a:r>
              <a:rPr lang="en-US" dirty="0"/>
              <a:t>A “Central jet” is any jet who’s Centrality &lt; 0.4</a:t>
            </a:r>
          </a:p>
          <a:p>
            <a:r>
              <a:rPr lang="en-US" dirty="0"/>
              <a:t>A “Gap Jet” is any jet who’s Centrality &lt; 0.5</a:t>
            </a:r>
          </a:p>
        </p:txBody>
      </p:sp>
      <p:pic>
        <p:nvPicPr>
          <p:cNvPr id="72" name="Picture 71">
            <a:extLst>
              <a:ext uri="{FF2B5EF4-FFF2-40B4-BE49-F238E27FC236}">
                <a16:creationId xmlns:a16="http://schemas.microsoft.com/office/drawing/2014/main" id="{A92B757E-459A-9F15-1D4A-B85091289DAC}"/>
              </a:ext>
            </a:extLst>
          </p:cNvPr>
          <p:cNvPicPr>
            <a:picLocks noChangeAspect="1"/>
          </p:cNvPicPr>
          <p:nvPr/>
        </p:nvPicPr>
        <p:blipFill rotWithShape="1">
          <a:blip r:embed="rId4"/>
          <a:srcRect l="3280" r="-1"/>
          <a:stretch/>
        </p:blipFill>
        <p:spPr>
          <a:xfrm>
            <a:off x="146291" y="4476252"/>
            <a:ext cx="5516548" cy="1548109"/>
          </a:xfrm>
          <a:prstGeom prst="rect">
            <a:avLst/>
          </a:prstGeom>
        </p:spPr>
      </p:pic>
      <p:sp>
        <p:nvSpPr>
          <p:cNvPr id="74" name="Title 73">
            <a:extLst>
              <a:ext uri="{FF2B5EF4-FFF2-40B4-BE49-F238E27FC236}">
                <a16:creationId xmlns:a16="http://schemas.microsoft.com/office/drawing/2014/main" id="{82C0AE15-84F0-36FD-0CA8-139F086B3BB3}"/>
              </a:ext>
            </a:extLst>
          </p:cNvPr>
          <p:cNvSpPr>
            <a:spLocks noGrp="1"/>
          </p:cNvSpPr>
          <p:nvPr>
            <p:ph type="title"/>
          </p:nvPr>
        </p:nvSpPr>
        <p:spPr>
          <a:xfrm>
            <a:off x="3321762" y="266012"/>
            <a:ext cx="6044537" cy="615200"/>
          </a:xfrm>
          <a:solidFill>
            <a:schemeClr val="bg1">
              <a:lumMod val="95000"/>
            </a:schemeClr>
          </a:solidFill>
          <a:ln w="28575">
            <a:solidFill>
              <a:srgbClr val="C00000"/>
            </a:solidFill>
          </a:ln>
        </p:spPr>
        <p:txBody>
          <a:bodyPr>
            <a:normAutofit fontScale="90000"/>
          </a:bodyPr>
          <a:lstStyle/>
          <a:p>
            <a:r>
              <a:rPr lang="en-US" dirty="0"/>
              <a:t>Various Definitions</a:t>
            </a:r>
          </a:p>
        </p:txBody>
      </p:sp>
      <p:grpSp>
        <p:nvGrpSpPr>
          <p:cNvPr id="81" name="Group 80">
            <a:extLst>
              <a:ext uri="{FF2B5EF4-FFF2-40B4-BE49-F238E27FC236}">
                <a16:creationId xmlns:a16="http://schemas.microsoft.com/office/drawing/2014/main" id="{D3B29EF7-0999-20D1-7DE0-83CE1254E3D6}"/>
              </a:ext>
            </a:extLst>
          </p:cNvPr>
          <p:cNvGrpSpPr/>
          <p:nvPr/>
        </p:nvGrpSpPr>
        <p:grpSpPr>
          <a:xfrm>
            <a:off x="5640574" y="1962722"/>
            <a:ext cx="6448526" cy="3145591"/>
            <a:chOff x="-246247" y="2516624"/>
            <a:chExt cx="6448526" cy="3145591"/>
          </a:xfrm>
        </p:grpSpPr>
        <p:grpSp>
          <p:nvGrpSpPr>
            <p:cNvPr id="6" name="Group 5">
              <a:extLst>
                <a:ext uri="{FF2B5EF4-FFF2-40B4-BE49-F238E27FC236}">
                  <a16:creationId xmlns:a16="http://schemas.microsoft.com/office/drawing/2014/main" id="{EEE9A59C-F1C5-0331-8B76-BB37072F51FA}"/>
                </a:ext>
              </a:extLst>
            </p:cNvPr>
            <p:cNvGrpSpPr/>
            <p:nvPr/>
          </p:nvGrpSpPr>
          <p:grpSpPr>
            <a:xfrm>
              <a:off x="-246247" y="2516624"/>
              <a:ext cx="6448526" cy="3145591"/>
              <a:chOff x="68632" y="1856204"/>
              <a:chExt cx="6448526" cy="3145591"/>
            </a:xfrm>
          </p:grpSpPr>
          <p:grpSp>
            <p:nvGrpSpPr>
              <p:cNvPr id="7" name="Group 6">
                <a:extLst>
                  <a:ext uri="{FF2B5EF4-FFF2-40B4-BE49-F238E27FC236}">
                    <a16:creationId xmlns:a16="http://schemas.microsoft.com/office/drawing/2014/main" id="{C39A670E-3CC2-B5CF-B432-2C16039AD3F2}"/>
                  </a:ext>
                </a:extLst>
              </p:cNvPr>
              <p:cNvGrpSpPr/>
              <p:nvPr/>
            </p:nvGrpSpPr>
            <p:grpSpPr>
              <a:xfrm>
                <a:off x="68632" y="1856204"/>
                <a:ext cx="6448526" cy="3145591"/>
                <a:chOff x="5079557" y="1776745"/>
                <a:chExt cx="8410031" cy="3175778"/>
              </a:xfrm>
            </p:grpSpPr>
            <p:cxnSp>
              <p:nvCxnSpPr>
                <p:cNvPr id="9" name="Straight Arrow Connector 8">
                  <a:extLst>
                    <a:ext uri="{FF2B5EF4-FFF2-40B4-BE49-F238E27FC236}">
                      <a16:creationId xmlns:a16="http://schemas.microsoft.com/office/drawing/2014/main" id="{7A636D00-12DC-478D-5184-798FA529A263}"/>
                    </a:ext>
                  </a:extLst>
                </p:cNvPr>
                <p:cNvCxnSpPr>
                  <a:cxnSpLocks/>
                </p:cNvCxnSpPr>
                <p:nvPr/>
              </p:nvCxnSpPr>
              <p:spPr>
                <a:xfrm flipV="1">
                  <a:off x="9098790" y="1809509"/>
                  <a:ext cx="0" cy="3143014"/>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A093C26-BEBB-7A79-F7DF-4E336C9C472B}"/>
                    </a:ext>
                  </a:extLst>
                </p:cNvPr>
                <p:cNvCxnSpPr>
                  <a:cxnSpLocks/>
                </p:cNvCxnSpPr>
                <p:nvPr/>
              </p:nvCxnSpPr>
              <p:spPr>
                <a:xfrm>
                  <a:off x="9102120" y="3341988"/>
                  <a:ext cx="367922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33AF11E-E2E1-CA38-4F16-BD3104AE1530}"/>
                    </a:ext>
                  </a:extLst>
                </p:cNvPr>
                <p:cNvGrpSpPr/>
                <p:nvPr/>
              </p:nvGrpSpPr>
              <p:grpSpPr>
                <a:xfrm>
                  <a:off x="5113674" y="1776745"/>
                  <a:ext cx="6225515" cy="1617115"/>
                  <a:chOff x="-1114745" y="2505247"/>
                  <a:chExt cx="6225515" cy="1617020"/>
                </a:xfrm>
              </p:grpSpPr>
              <p:grpSp>
                <p:nvGrpSpPr>
                  <p:cNvPr id="27" name="Group 26">
                    <a:extLst>
                      <a:ext uri="{FF2B5EF4-FFF2-40B4-BE49-F238E27FC236}">
                        <a16:creationId xmlns:a16="http://schemas.microsoft.com/office/drawing/2014/main" id="{25E8F360-93C7-76F4-4F6A-4E5ADA164100}"/>
                      </a:ext>
                    </a:extLst>
                  </p:cNvPr>
                  <p:cNvGrpSpPr/>
                  <p:nvPr/>
                </p:nvGrpSpPr>
                <p:grpSpPr>
                  <a:xfrm rot="16200000">
                    <a:off x="1201846" y="575637"/>
                    <a:ext cx="1230039" cy="5863222"/>
                    <a:chOff x="5778880" y="218242"/>
                    <a:chExt cx="1324887" cy="6242152"/>
                  </a:xfrm>
                </p:grpSpPr>
                <p:grpSp>
                  <p:nvGrpSpPr>
                    <p:cNvPr id="31" name="Group 30">
                      <a:extLst>
                        <a:ext uri="{FF2B5EF4-FFF2-40B4-BE49-F238E27FC236}">
                          <a16:creationId xmlns:a16="http://schemas.microsoft.com/office/drawing/2014/main" id="{012025CA-E39B-D048-B8E3-AE4CA013E9B8}"/>
                        </a:ext>
                      </a:extLst>
                    </p:cNvPr>
                    <p:cNvGrpSpPr/>
                    <p:nvPr/>
                  </p:nvGrpSpPr>
                  <p:grpSpPr>
                    <a:xfrm>
                      <a:off x="5778880" y="1661223"/>
                      <a:ext cx="1324887" cy="4799171"/>
                      <a:chOff x="9921643" y="-274566"/>
                      <a:chExt cx="1310729" cy="4615639"/>
                    </a:xfrm>
                  </p:grpSpPr>
                  <p:sp>
                    <p:nvSpPr>
                      <p:cNvPr id="33" name="Oval 32">
                        <a:extLst>
                          <a:ext uri="{FF2B5EF4-FFF2-40B4-BE49-F238E27FC236}">
                            <a16:creationId xmlns:a16="http://schemas.microsoft.com/office/drawing/2014/main" id="{550028B4-9174-2C35-B694-25E7578572C3}"/>
                          </a:ext>
                        </a:extLst>
                      </p:cNvPr>
                      <p:cNvSpPr/>
                      <p:nvPr/>
                    </p:nvSpPr>
                    <p:spPr>
                      <a:xfrm>
                        <a:off x="9921643" y="2365175"/>
                        <a:ext cx="110669" cy="986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one outline">
                        <a:extLst>
                          <a:ext uri="{FF2B5EF4-FFF2-40B4-BE49-F238E27FC236}">
                            <a16:creationId xmlns:a16="http://schemas.microsoft.com/office/drawing/2014/main" id="{54CE19E4-1C0C-70DE-0947-B8F5F0F7E2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033497">
                        <a:off x="10142737" y="2029150"/>
                        <a:ext cx="826381" cy="2311923"/>
                      </a:xfrm>
                      <a:prstGeom prst="rect">
                        <a:avLst/>
                      </a:prstGeom>
                    </p:spPr>
                  </p:pic>
                  <p:pic>
                    <p:nvPicPr>
                      <p:cNvPr id="35" name="Graphic 34" descr="Cone outline">
                        <a:extLst>
                          <a:ext uri="{FF2B5EF4-FFF2-40B4-BE49-F238E27FC236}">
                            <a16:creationId xmlns:a16="http://schemas.microsoft.com/office/drawing/2014/main" id="{C85B413D-A38F-CD5B-B234-CCBF7A54A5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576926">
                        <a:off x="9947428" y="-274566"/>
                        <a:ext cx="1091746" cy="3076522"/>
                      </a:xfrm>
                      <a:prstGeom prst="rect">
                        <a:avLst/>
                      </a:prstGeom>
                    </p:spPr>
                  </p:pic>
                  <p:cxnSp>
                    <p:nvCxnSpPr>
                      <p:cNvPr id="36" name="Straight Connector 35">
                        <a:extLst>
                          <a:ext uri="{FF2B5EF4-FFF2-40B4-BE49-F238E27FC236}">
                            <a16:creationId xmlns:a16="http://schemas.microsoft.com/office/drawing/2014/main" id="{F2285994-1246-24FB-15AA-C598C9199960}"/>
                          </a:ext>
                        </a:extLst>
                      </p:cNvPr>
                      <p:cNvCxnSpPr>
                        <a:cxnSpLocks/>
                        <a:stCxn id="35" idx="2"/>
                      </p:cNvCxnSpPr>
                      <p:nvPr/>
                    </p:nvCxnSpPr>
                    <p:spPr>
                      <a:xfrm rot="5400000">
                        <a:off x="9324329" y="583050"/>
                        <a:ext cx="2438021" cy="1124701"/>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CA7ABE-A408-BE4E-D20E-EBCC3B488E38}"/>
                          </a:ext>
                        </a:extLst>
                      </p:cNvPr>
                      <p:cNvCxnSpPr>
                        <a:cxnSpLocks/>
                      </p:cNvCxnSpPr>
                      <p:nvPr/>
                    </p:nvCxnSpPr>
                    <p:spPr>
                      <a:xfrm rot="5400000" flipV="1">
                        <a:off x="9792058" y="2654375"/>
                        <a:ext cx="1650357" cy="1230271"/>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8FF542A9-13BE-F85D-6137-EE7983C89BCE}"/>
                        </a:ext>
                      </a:extLst>
                    </p:cNvPr>
                    <p:cNvCxnSpPr>
                      <a:cxnSpLocks/>
                    </p:cNvCxnSpPr>
                    <p:nvPr/>
                  </p:nvCxnSpPr>
                  <p:spPr>
                    <a:xfrm rot="5400000">
                      <a:off x="3745031" y="2312083"/>
                      <a:ext cx="4187682" cy="0"/>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631127C4-B0E3-B8A4-7746-5941BAE06567}"/>
                      </a:ext>
                    </a:extLst>
                  </p:cNvPr>
                  <p:cNvSpPr txBox="1"/>
                  <p:nvPr/>
                </p:nvSpPr>
                <p:spPr>
                  <a:xfrm>
                    <a:off x="3415691" y="2505247"/>
                    <a:ext cx="1695079" cy="369310"/>
                  </a:xfrm>
                  <a:prstGeom prst="rect">
                    <a:avLst/>
                  </a:prstGeom>
                  <a:noFill/>
                </p:spPr>
                <p:txBody>
                  <a:bodyPr wrap="none" rtlCol="0">
                    <a:spAutoFit/>
                  </a:bodyPr>
                  <a:lstStyle/>
                  <a:p>
                    <a:r>
                      <a:rPr lang="en-US" dirty="0"/>
                      <a:t>Sub-Leading jet</a:t>
                    </a:r>
                  </a:p>
                </p:txBody>
              </p:sp>
              <p:sp>
                <p:nvSpPr>
                  <p:cNvPr id="29" name="TextBox 28">
                    <a:extLst>
                      <a:ext uri="{FF2B5EF4-FFF2-40B4-BE49-F238E27FC236}">
                        <a16:creationId xmlns:a16="http://schemas.microsoft.com/office/drawing/2014/main" id="{370C4EB0-6398-657D-DC6E-AB6C151676DA}"/>
                      </a:ext>
                    </a:extLst>
                  </p:cNvPr>
                  <p:cNvSpPr txBox="1"/>
                  <p:nvPr/>
                </p:nvSpPr>
                <p:spPr>
                  <a:xfrm>
                    <a:off x="-680811" y="3448560"/>
                    <a:ext cx="1212576" cy="369310"/>
                  </a:xfrm>
                  <a:prstGeom prst="rect">
                    <a:avLst/>
                  </a:prstGeom>
                  <a:noFill/>
                </p:spPr>
                <p:txBody>
                  <a:bodyPr wrap="none" rtlCol="0">
                    <a:spAutoFit/>
                  </a:bodyPr>
                  <a:lstStyle/>
                  <a:p>
                    <a:r>
                      <a:rPr lang="en-US" dirty="0"/>
                      <a:t>Leading jet</a:t>
                    </a:r>
                  </a:p>
                </p:txBody>
              </p:sp>
              <p:sp>
                <p:nvSpPr>
                  <p:cNvPr id="30" name="TextBox 29">
                    <a:extLst>
                      <a:ext uri="{FF2B5EF4-FFF2-40B4-BE49-F238E27FC236}">
                        <a16:creationId xmlns:a16="http://schemas.microsoft.com/office/drawing/2014/main" id="{B9D27787-3B1D-52AC-1093-AFC9C5619B76}"/>
                      </a:ext>
                    </a:extLst>
                  </p:cNvPr>
                  <p:cNvSpPr txBox="1"/>
                  <p:nvPr/>
                </p:nvSpPr>
                <p:spPr>
                  <a:xfrm>
                    <a:off x="1510120" y="2550408"/>
                    <a:ext cx="1274772" cy="307760"/>
                  </a:xfrm>
                  <a:prstGeom prst="rect">
                    <a:avLst/>
                  </a:prstGeom>
                  <a:noFill/>
                </p:spPr>
                <p:txBody>
                  <a:bodyPr wrap="none" rtlCol="0">
                    <a:spAutoFit/>
                  </a:bodyPr>
                  <a:lstStyle/>
                  <a:p>
                    <a:pPr algn="ctr"/>
                    <a:r>
                      <a:rPr lang="en-US" sz="1400" dirty="0"/>
                      <a:t>Transverse axis</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5F8DE09-907D-E45C-B3F5-86FFB54A1F5E}"/>
                        </a:ext>
                      </a:extLst>
                    </p:cNvPr>
                    <p:cNvSpPr txBox="1"/>
                    <p:nvPr/>
                  </p:nvSpPr>
                  <p:spPr>
                    <a:xfrm>
                      <a:off x="5079557" y="3015086"/>
                      <a:ext cx="526874" cy="369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m:t>
                            </m:r>
                            <m:r>
                              <a:rPr lang="en-CA" b="0" i="1" smtClean="0">
                                <a:latin typeface="Cambria Math" panose="02040503050406030204" pitchFamily="18" charset="0"/>
                              </a:rPr>
                              <m:t>𝑧</m:t>
                            </m:r>
                          </m:oMath>
                        </m:oMathPara>
                      </a14:m>
                      <a:endParaRPr lang="en-US" dirty="0"/>
                    </a:p>
                  </p:txBody>
                </p:sp>
              </mc:Choice>
              <mc:Fallback xmlns="">
                <p:sp>
                  <p:nvSpPr>
                    <p:cNvPr id="12" name="TextBox 11">
                      <a:extLst>
                        <a:ext uri="{FF2B5EF4-FFF2-40B4-BE49-F238E27FC236}">
                          <a16:creationId xmlns:a16="http://schemas.microsoft.com/office/drawing/2014/main" id="{A5F8DE09-907D-E45C-B3F5-86FFB54A1F5E}"/>
                        </a:ext>
                      </a:extLst>
                    </p:cNvPr>
                    <p:cNvSpPr txBox="1">
                      <a:spLocks noRot="1" noChangeAspect="1" noMove="1" noResize="1" noEditPoints="1" noAdjustHandles="1" noChangeArrowheads="1" noChangeShapeType="1" noTextEdit="1"/>
                    </p:cNvSpPr>
                    <p:nvPr/>
                  </p:nvSpPr>
                  <p:spPr>
                    <a:xfrm>
                      <a:off x="5079557" y="3015086"/>
                      <a:ext cx="526874" cy="369333"/>
                    </a:xfrm>
                    <a:prstGeom prst="rect">
                      <a:avLst/>
                    </a:prstGeom>
                    <a:blipFill>
                      <a:blip r:embed="rId7"/>
                      <a:stretch>
                        <a:fillRect r="-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A0C23EE-10CA-49A1-6F74-368D312CAF1F}"/>
                        </a:ext>
                      </a:extLst>
                    </p:cNvPr>
                    <p:cNvSpPr txBox="1"/>
                    <p:nvPr/>
                  </p:nvSpPr>
                  <p:spPr>
                    <a:xfrm>
                      <a:off x="12703256" y="3027177"/>
                      <a:ext cx="526874" cy="369333"/>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m:t>
                            </m:r>
                            <m:r>
                              <a:rPr lang="en-CA" b="0" i="1" smtClean="0">
                                <a:latin typeface="Cambria Math" panose="02040503050406030204" pitchFamily="18" charset="0"/>
                              </a:rPr>
                              <m:t>𝑧</m:t>
                            </m:r>
                          </m:oMath>
                        </m:oMathPara>
                      </a14:m>
                      <a:endParaRPr lang="en-US" dirty="0"/>
                    </a:p>
                  </p:txBody>
                </p:sp>
              </mc:Choice>
              <mc:Fallback xmlns="">
                <p:sp>
                  <p:nvSpPr>
                    <p:cNvPr id="13" name="TextBox 12">
                      <a:extLst>
                        <a:ext uri="{FF2B5EF4-FFF2-40B4-BE49-F238E27FC236}">
                          <a16:creationId xmlns:a16="http://schemas.microsoft.com/office/drawing/2014/main" id="{AA0C23EE-10CA-49A1-6F74-368D312CAF1F}"/>
                        </a:ext>
                      </a:extLst>
                    </p:cNvPr>
                    <p:cNvSpPr txBox="1">
                      <a:spLocks noRot="1" noChangeAspect="1" noMove="1" noResize="1" noEditPoints="1" noAdjustHandles="1" noChangeArrowheads="1" noChangeShapeType="1" noTextEdit="1"/>
                    </p:cNvSpPr>
                    <p:nvPr/>
                  </p:nvSpPr>
                  <p:spPr>
                    <a:xfrm>
                      <a:off x="12703256" y="3027177"/>
                      <a:ext cx="526874" cy="369333"/>
                    </a:xfrm>
                    <a:prstGeom prst="rect">
                      <a:avLst/>
                    </a:prstGeom>
                    <a:blipFill>
                      <a:blip r:embed="rId8"/>
                      <a:stretch>
                        <a:fillRect l="-9091"/>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E3FD1653-4923-F2DE-7488-E5DE60EB3C6C}"/>
                    </a:ext>
                  </a:extLst>
                </p:cNvPr>
                <p:cNvCxnSpPr/>
                <p:nvPr/>
              </p:nvCxnSpPr>
              <p:spPr>
                <a:xfrm>
                  <a:off x="9141740" y="3426189"/>
                  <a:ext cx="186182" cy="70648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A14F85-8B35-97E8-DC93-F9A36F45EEA8}"/>
                    </a:ext>
                  </a:extLst>
                </p:cNvPr>
                <p:cNvCxnSpPr>
                  <a:cxnSpLocks/>
                </p:cNvCxnSpPr>
                <p:nvPr/>
              </p:nvCxnSpPr>
              <p:spPr>
                <a:xfrm>
                  <a:off x="9327922" y="4102455"/>
                  <a:ext cx="324171" cy="693192"/>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80CCDE-1656-F188-A652-A4BCA137F0DA}"/>
                    </a:ext>
                  </a:extLst>
                </p:cNvPr>
                <p:cNvCxnSpPr>
                  <a:cxnSpLocks/>
                  <a:endCxn id="19" idx="3"/>
                </p:cNvCxnSpPr>
                <p:nvPr/>
              </p:nvCxnSpPr>
              <p:spPr>
                <a:xfrm flipH="1">
                  <a:off x="8888518" y="4095431"/>
                  <a:ext cx="451543" cy="25029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A2A27BA-63B5-21F7-F9FA-C0B007D94A02}"/>
                        </a:ext>
                      </a:extLst>
                    </p:cNvPr>
                    <p:cNvSpPr txBox="1"/>
                    <p:nvPr/>
                  </p:nvSpPr>
                  <p:spPr>
                    <a:xfrm>
                      <a:off x="9206495" y="3632573"/>
                      <a:ext cx="560282" cy="3416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𝑊</m:t>
                                </m:r>
                              </m:e>
                              <m:sup>
                                <m:r>
                                  <a:rPr lang="en-CA" sz="1600" b="0" i="1" smtClean="0">
                                    <a:latin typeface="Cambria Math" panose="02040503050406030204" pitchFamily="18" charset="0"/>
                                  </a:rPr>
                                  <m:t>±</m:t>
                                </m:r>
                              </m:sup>
                            </m:sSup>
                          </m:oMath>
                        </m:oMathPara>
                      </a14:m>
                      <a:endParaRPr lang="en-US" sz="1600" dirty="0"/>
                    </a:p>
                  </p:txBody>
                </p:sp>
              </mc:Choice>
              <mc:Fallback xmlns="">
                <p:sp>
                  <p:nvSpPr>
                    <p:cNvPr id="17" name="TextBox 16">
                      <a:extLst>
                        <a:ext uri="{FF2B5EF4-FFF2-40B4-BE49-F238E27FC236}">
                          <a16:creationId xmlns:a16="http://schemas.microsoft.com/office/drawing/2014/main" id="{7A2A27BA-63B5-21F7-F9FA-C0B007D94A02}"/>
                        </a:ext>
                      </a:extLst>
                    </p:cNvPr>
                    <p:cNvSpPr txBox="1">
                      <a:spLocks noRot="1" noChangeAspect="1" noMove="1" noResize="1" noEditPoints="1" noAdjustHandles="1" noChangeArrowheads="1" noChangeShapeType="1" noTextEdit="1"/>
                    </p:cNvSpPr>
                    <p:nvPr/>
                  </p:nvSpPr>
                  <p:spPr>
                    <a:xfrm>
                      <a:off x="9206495" y="3632573"/>
                      <a:ext cx="560282" cy="341632"/>
                    </a:xfrm>
                    <a:prstGeom prst="rect">
                      <a:avLst/>
                    </a:prstGeom>
                    <a:blipFill>
                      <a:blip r:embed="rId9"/>
                      <a:stretch>
                        <a:fillRect r="-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0B5B46-287B-E450-7AA4-3F892A48E4E3}"/>
                        </a:ext>
                      </a:extLst>
                    </p:cNvPr>
                    <p:cNvSpPr txBox="1"/>
                    <p:nvPr/>
                  </p:nvSpPr>
                  <p:spPr>
                    <a:xfrm>
                      <a:off x="9581540" y="4220577"/>
                      <a:ext cx="493981" cy="372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ℓ</m:t>
                                </m:r>
                              </m:e>
                              <m:sup>
                                <m:r>
                                  <a:rPr lang="en-CA"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8" name="TextBox 17">
                      <a:extLst>
                        <a:ext uri="{FF2B5EF4-FFF2-40B4-BE49-F238E27FC236}">
                          <a16:creationId xmlns:a16="http://schemas.microsoft.com/office/drawing/2014/main" id="{C90B5B46-287B-E450-7AA4-3F892A48E4E3}"/>
                        </a:ext>
                      </a:extLst>
                    </p:cNvPr>
                    <p:cNvSpPr txBox="1">
                      <a:spLocks noRot="1" noChangeAspect="1" noMove="1" noResize="1" noEditPoints="1" noAdjustHandles="1" noChangeArrowheads="1" noChangeShapeType="1" noTextEdit="1"/>
                    </p:cNvSpPr>
                    <p:nvPr/>
                  </p:nvSpPr>
                  <p:spPr>
                    <a:xfrm>
                      <a:off x="9581540" y="4220577"/>
                      <a:ext cx="493981" cy="372731"/>
                    </a:xfrm>
                    <a:prstGeom prst="rect">
                      <a:avLst/>
                    </a:prstGeom>
                    <a:blipFill>
                      <a:blip r:embed="rId10"/>
                      <a:stretch>
                        <a:fillRect r="-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96DF07-5550-4341-F75F-3709FFA18CD5}"/>
                        </a:ext>
                      </a:extLst>
                    </p:cNvPr>
                    <p:cNvSpPr txBox="1"/>
                    <p:nvPr/>
                  </p:nvSpPr>
                  <p:spPr>
                    <a:xfrm>
                      <a:off x="8506539" y="4114404"/>
                      <a:ext cx="381978" cy="462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ℓ</m:t>
                                </m:r>
                              </m:sub>
                            </m:sSub>
                          </m:oMath>
                        </m:oMathPara>
                      </a14:m>
                      <a:endParaRPr lang="en-US" dirty="0"/>
                    </a:p>
                  </p:txBody>
                </p:sp>
              </mc:Choice>
              <mc:Fallback xmlns="">
                <p:sp>
                  <p:nvSpPr>
                    <p:cNvPr id="19" name="TextBox 18">
                      <a:extLst>
                        <a:ext uri="{FF2B5EF4-FFF2-40B4-BE49-F238E27FC236}">
                          <a16:creationId xmlns:a16="http://schemas.microsoft.com/office/drawing/2014/main" id="{CF96DF07-5550-4341-F75F-3709FFA18CD5}"/>
                        </a:ext>
                      </a:extLst>
                    </p:cNvPr>
                    <p:cNvSpPr txBox="1">
                      <a:spLocks noRot="1" noChangeAspect="1" noMove="1" noResize="1" noEditPoints="1" noAdjustHandles="1" noChangeArrowheads="1" noChangeShapeType="1" noTextEdit="1"/>
                    </p:cNvSpPr>
                    <p:nvPr/>
                  </p:nvSpPr>
                  <p:spPr>
                    <a:xfrm>
                      <a:off x="8506539" y="4114404"/>
                      <a:ext cx="381978" cy="462642"/>
                    </a:xfrm>
                    <a:prstGeom prst="rect">
                      <a:avLst/>
                    </a:prstGeom>
                    <a:blipFill>
                      <a:blip r:embed="rId11"/>
                      <a:stretch>
                        <a:fillRect r="-20833"/>
                      </a:stretch>
                    </a:blipFill>
                  </p:spPr>
                  <p:txBody>
                    <a:bodyPr/>
                    <a:lstStyle/>
                    <a:p>
                      <a:r>
                        <a:rPr lang="en-US">
                          <a:noFill/>
                        </a:rPr>
                        <a:t> </a:t>
                      </a:r>
                    </a:p>
                  </p:txBody>
                </p:sp>
              </mc:Fallback>
            </mc:AlternateContent>
            <p:sp>
              <p:nvSpPr>
                <p:cNvPr id="20" name="Arc 19">
                  <a:extLst>
                    <a:ext uri="{FF2B5EF4-FFF2-40B4-BE49-F238E27FC236}">
                      <a16:creationId xmlns:a16="http://schemas.microsoft.com/office/drawing/2014/main" id="{4D58F4FC-98A2-136C-9E78-F68F00F23C49}"/>
                    </a:ext>
                  </a:extLst>
                </p:cNvPr>
                <p:cNvSpPr/>
                <p:nvPr/>
              </p:nvSpPr>
              <p:spPr>
                <a:xfrm rot="1375514">
                  <a:off x="9270546" y="2952470"/>
                  <a:ext cx="518746" cy="518746"/>
                </a:xfrm>
                <a:prstGeom prst="arc">
                  <a:avLst>
                    <a:gd name="adj1" fmla="val 16200000"/>
                    <a:gd name="adj2" fmla="val 332244"/>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06C1ACC-F5C0-B9B7-0A20-A9A3BFE2E508}"/>
                        </a:ext>
                      </a:extLst>
                    </p:cNvPr>
                    <p:cNvSpPr txBox="1"/>
                    <p:nvPr/>
                  </p:nvSpPr>
                  <p:spPr>
                    <a:xfrm>
                      <a:off x="9736152" y="292234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𝑦</m:t>
                            </m:r>
                          </m:oMath>
                        </m:oMathPara>
                      </a14:m>
                      <a:endParaRPr lang="en-US" dirty="0"/>
                    </a:p>
                  </p:txBody>
                </p:sp>
              </mc:Choice>
              <mc:Fallback xmlns="">
                <p:sp>
                  <p:nvSpPr>
                    <p:cNvPr id="21" name="TextBox 20">
                      <a:extLst>
                        <a:ext uri="{FF2B5EF4-FFF2-40B4-BE49-F238E27FC236}">
                          <a16:creationId xmlns:a16="http://schemas.microsoft.com/office/drawing/2014/main" id="{606C1ACC-F5C0-B9B7-0A20-A9A3BFE2E508}"/>
                        </a:ext>
                      </a:extLst>
                    </p:cNvPr>
                    <p:cNvSpPr txBox="1">
                      <a:spLocks noRot="1" noChangeAspect="1" noMove="1" noResize="1" noEditPoints="1" noAdjustHandles="1" noChangeArrowheads="1" noChangeShapeType="1" noTextEdit="1"/>
                    </p:cNvSpPr>
                    <p:nvPr/>
                  </p:nvSpPr>
                  <p:spPr>
                    <a:xfrm>
                      <a:off x="9736152" y="2922341"/>
                      <a:ext cx="371384" cy="369332"/>
                    </a:xfrm>
                    <a:prstGeom prst="rect">
                      <a:avLst/>
                    </a:prstGeom>
                    <a:blipFill>
                      <a:blip r:embed="rId12"/>
                      <a:stretch>
                        <a:fillRect r="-8696" b="-10000"/>
                      </a:stretch>
                    </a:blipFill>
                  </p:spPr>
                  <p:txBody>
                    <a:bodyPr/>
                    <a:lstStyle/>
                    <a:p>
                      <a:r>
                        <a:rPr lang="en-US">
                          <a:noFill/>
                        </a:rPr>
                        <a:t> </a:t>
                      </a:r>
                    </a:p>
                  </p:txBody>
                </p:sp>
              </mc:Fallback>
            </mc:AlternateContent>
            <p:sp>
              <p:nvSpPr>
                <p:cNvPr id="22" name="Arc 21">
                  <a:extLst>
                    <a:ext uri="{FF2B5EF4-FFF2-40B4-BE49-F238E27FC236}">
                      <a16:creationId xmlns:a16="http://schemas.microsoft.com/office/drawing/2014/main" id="{6499E638-02E7-29C2-F280-EE461FF47D88}"/>
                    </a:ext>
                  </a:extLst>
                </p:cNvPr>
                <p:cNvSpPr/>
                <p:nvPr/>
              </p:nvSpPr>
              <p:spPr>
                <a:xfrm rot="15133550">
                  <a:off x="8309166" y="2842154"/>
                  <a:ext cx="763490" cy="763490"/>
                </a:xfrm>
                <a:prstGeom prst="arc">
                  <a:avLst>
                    <a:gd name="adj1" fmla="val 15995491"/>
                    <a:gd name="adj2" fmla="val 18858099"/>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3AC4C0E-A431-EAF1-B684-97871609477D}"/>
                        </a:ext>
                      </a:extLst>
                    </p:cNvPr>
                    <p:cNvSpPr txBox="1"/>
                    <p:nvPr/>
                  </p:nvSpPr>
                  <p:spPr>
                    <a:xfrm>
                      <a:off x="7662595" y="3013150"/>
                      <a:ext cx="657285" cy="4240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m:t>
                            </m:r>
                            <m:r>
                              <a:rPr lang="en-CA" sz="1600" b="0" i="1" smtClean="0">
                                <a:latin typeface="Cambria Math" panose="02040503050406030204" pitchFamily="18" charset="0"/>
                              </a:rPr>
                              <m:t>𝑦</m:t>
                            </m:r>
                          </m:oMath>
                        </m:oMathPara>
                      </a14:m>
                      <a:endParaRPr lang="en-US" sz="1600" dirty="0"/>
                    </a:p>
                  </p:txBody>
                </p:sp>
              </mc:Choice>
              <mc:Fallback xmlns="">
                <p:sp>
                  <p:nvSpPr>
                    <p:cNvPr id="23" name="TextBox 22">
                      <a:extLst>
                        <a:ext uri="{FF2B5EF4-FFF2-40B4-BE49-F238E27FC236}">
                          <a16:creationId xmlns:a16="http://schemas.microsoft.com/office/drawing/2014/main" id="{23AC4C0E-A431-EAF1-B684-97871609477D}"/>
                        </a:ext>
                      </a:extLst>
                    </p:cNvPr>
                    <p:cNvSpPr txBox="1">
                      <a:spLocks noRot="1" noChangeAspect="1" noMove="1" noResize="1" noEditPoints="1" noAdjustHandles="1" noChangeArrowheads="1" noChangeShapeType="1" noTextEdit="1"/>
                    </p:cNvSpPr>
                    <p:nvPr/>
                  </p:nvSpPr>
                  <p:spPr>
                    <a:xfrm>
                      <a:off x="7662595" y="3013150"/>
                      <a:ext cx="657285" cy="424088"/>
                    </a:xfrm>
                    <a:prstGeom prst="rect">
                      <a:avLst/>
                    </a:prstGeom>
                    <a:blipFill>
                      <a:blip r:embed="rId13"/>
                      <a:stretch>
                        <a:fillRect/>
                      </a:stretch>
                    </a:blipFill>
                  </p:spPr>
                  <p:txBody>
                    <a:bodyPr/>
                    <a:lstStyle/>
                    <a:p>
                      <a:r>
                        <a:rPr lang="en-US">
                          <a:noFill/>
                        </a:rPr>
                        <a:t> </a:t>
                      </a:r>
                    </a:p>
                  </p:txBody>
                </p:sp>
              </mc:Fallback>
            </mc:AlternateContent>
            <p:sp>
              <p:nvSpPr>
                <p:cNvPr id="24" name="Triangle 23">
                  <a:extLst>
                    <a:ext uri="{FF2B5EF4-FFF2-40B4-BE49-F238E27FC236}">
                      <a16:creationId xmlns:a16="http://schemas.microsoft.com/office/drawing/2014/main" id="{09E4B3FB-756A-0BDA-B115-D29D0B4FEFC6}"/>
                    </a:ext>
                  </a:extLst>
                </p:cNvPr>
                <p:cNvSpPr/>
                <p:nvPr/>
              </p:nvSpPr>
              <p:spPr>
                <a:xfrm rot="1492191">
                  <a:off x="8303777" y="3009789"/>
                  <a:ext cx="90723" cy="93404"/>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48C9802F-BA6C-09C3-B1BC-96705B8CAB77}"/>
                    </a:ext>
                  </a:extLst>
                </p:cNvPr>
                <p:cNvSpPr/>
                <p:nvPr/>
              </p:nvSpPr>
              <p:spPr>
                <a:xfrm rot="18443733">
                  <a:off x="9604150" y="2934782"/>
                  <a:ext cx="87138" cy="97246"/>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32E0CB9-E25B-3172-4EED-E0C7C961513E}"/>
                    </a:ext>
                  </a:extLst>
                </p:cNvPr>
                <p:cNvSpPr txBox="1"/>
                <p:nvPr/>
              </p:nvSpPr>
              <p:spPr>
                <a:xfrm>
                  <a:off x="12471682" y="3320805"/>
                  <a:ext cx="1017906" cy="338554"/>
                </a:xfrm>
                <a:prstGeom prst="rect">
                  <a:avLst/>
                </a:prstGeom>
                <a:noFill/>
              </p:spPr>
              <p:txBody>
                <a:bodyPr wrap="none" rtlCol="0">
                  <a:spAutoFit/>
                </a:bodyPr>
                <a:lstStyle/>
                <a:p>
                  <a:r>
                    <a:rPr lang="en-US" sz="1600" dirty="0"/>
                    <a:t>Beam axis</a:t>
                  </a:r>
                </a:p>
              </p:txBody>
            </p:sp>
          </p:grpSp>
          <p:sp>
            <p:nvSpPr>
              <p:cNvPr id="8" name="Can 7">
                <a:extLst>
                  <a:ext uri="{FF2B5EF4-FFF2-40B4-BE49-F238E27FC236}">
                    <a16:creationId xmlns:a16="http://schemas.microsoft.com/office/drawing/2014/main" id="{D0989BFF-CF65-12FD-7E9D-7600138A0645}"/>
                  </a:ext>
                </a:extLst>
              </p:cNvPr>
              <p:cNvSpPr/>
              <p:nvPr/>
            </p:nvSpPr>
            <p:spPr>
              <a:xfrm rot="5400000">
                <a:off x="1551890" y="763230"/>
                <a:ext cx="3132236" cy="5332662"/>
              </a:xfrm>
              <a:prstGeom prst="ca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Curved Up Arrow 74">
              <a:extLst>
                <a:ext uri="{FF2B5EF4-FFF2-40B4-BE49-F238E27FC236}">
                  <a16:creationId xmlns:a16="http://schemas.microsoft.com/office/drawing/2014/main" id="{49747E31-24DC-4F06-5B1B-821FF7C3C9D1}"/>
                </a:ext>
              </a:extLst>
            </p:cNvPr>
            <p:cNvSpPr/>
            <p:nvPr/>
          </p:nvSpPr>
          <p:spPr>
            <a:xfrm>
              <a:off x="4828268" y="3797666"/>
              <a:ext cx="568411" cy="5979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65C27D5-B214-AE7E-D236-6D8BAADBBAC3}"/>
                    </a:ext>
                  </a:extLst>
                </p:cNvPr>
                <p:cNvSpPr txBox="1"/>
                <p:nvPr/>
              </p:nvSpPr>
              <p:spPr>
                <a:xfrm>
                  <a:off x="4901552" y="3503767"/>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𝜙</m:t>
                        </m:r>
                      </m:oMath>
                    </m:oMathPara>
                  </a14:m>
                  <a:endParaRPr lang="en-US" dirty="0"/>
                </a:p>
              </p:txBody>
            </p:sp>
          </mc:Choice>
          <mc:Fallback xmlns="">
            <p:sp>
              <p:nvSpPr>
                <p:cNvPr id="76" name="TextBox 75">
                  <a:extLst>
                    <a:ext uri="{FF2B5EF4-FFF2-40B4-BE49-F238E27FC236}">
                      <a16:creationId xmlns:a16="http://schemas.microsoft.com/office/drawing/2014/main" id="{265C27D5-B214-AE7E-D236-6D8BAADBBAC3}"/>
                    </a:ext>
                  </a:extLst>
                </p:cNvPr>
                <p:cNvSpPr txBox="1">
                  <a:spLocks noRot="1" noChangeAspect="1" noMove="1" noResize="1" noEditPoints="1" noAdjustHandles="1" noChangeArrowheads="1" noChangeShapeType="1" noTextEdit="1"/>
                </p:cNvSpPr>
                <p:nvPr/>
              </p:nvSpPr>
              <p:spPr>
                <a:xfrm>
                  <a:off x="4901552" y="3503767"/>
                  <a:ext cx="399597" cy="369332"/>
                </a:xfrm>
                <a:prstGeom prst="rect">
                  <a:avLst/>
                </a:prstGeom>
                <a:blipFill>
                  <a:blip r:embed="rId14"/>
                  <a:stretch>
                    <a:fillRect b="-10000"/>
                  </a:stretch>
                </a:blipFill>
              </p:spPr>
              <p:txBody>
                <a:bodyPr/>
                <a:lstStyle/>
                <a:p>
                  <a:r>
                    <a:rPr lang="en-US">
                      <a:noFill/>
                    </a:rPr>
                    <a:t> </a:t>
                  </a:r>
                </a:p>
              </p:txBody>
            </p:sp>
          </mc:Fallback>
        </mc:AlternateContent>
      </p:grpSp>
      <p:sp>
        <p:nvSpPr>
          <p:cNvPr id="77" name="TextBox 76">
            <a:extLst>
              <a:ext uri="{FF2B5EF4-FFF2-40B4-BE49-F238E27FC236}">
                <a16:creationId xmlns:a16="http://schemas.microsoft.com/office/drawing/2014/main" id="{1830CE43-4C57-C8BD-D40D-2A4B500E4E82}"/>
              </a:ext>
            </a:extLst>
          </p:cNvPr>
          <p:cNvSpPr txBox="1"/>
          <p:nvPr/>
        </p:nvSpPr>
        <p:spPr>
          <a:xfrm>
            <a:off x="7664393" y="1390466"/>
            <a:ext cx="2139753" cy="400110"/>
          </a:xfrm>
          <a:prstGeom prst="rect">
            <a:avLst/>
          </a:prstGeom>
          <a:solidFill>
            <a:schemeClr val="bg1">
              <a:lumMod val="95000"/>
            </a:schemeClr>
          </a:solidFill>
          <a:ln>
            <a:solidFill>
              <a:srgbClr val="C00000"/>
            </a:solidFill>
          </a:ln>
        </p:spPr>
        <p:txBody>
          <a:bodyPr wrap="none" rtlCol="0">
            <a:spAutoFit/>
          </a:bodyPr>
          <a:lstStyle/>
          <a:p>
            <a:r>
              <a:rPr lang="en-US" sz="2000" dirty="0"/>
              <a:t>Coordinate System</a:t>
            </a:r>
          </a:p>
        </p:txBody>
      </p:sp>
      <p:sp>
        <p:nvSpPr>
          <p:cNvPr id="78" name="TextBox 77">
            <a:extLst>
              <a:ext uri="{FF2B5EF4-FFF2-40B4-BE49-F238E27FC236}">
                <a16:creationId xmlns:a16="http://schemas.microsoft.com/office/drawing/2014/main" id="{BD2D485B-53CC-03A0-CF95-0C73542E680D}"/>
              </a:ext>
            </a:extLst>
          </p:cNvPr>
          <p:cNvSpPr txBox="1"/>
          <p:nvPr/>
        </p:nvSpPr>
        <p:spPr>
          <a:xfrm>
            <a:off x="1104205" y="1224078"/>
            <a:ext cx="1395382" cy="461665"/>
          </a:xfrm>
          <a:prstGeom prst="rect">
            <a:avLst/>
          </a:prstGeom>
          <a:solidFill>
            <a:schemeClr val="bg1">
              <a:lumMod val="95000"/>
            </a:schemeClr>
          </a:solidFill>
          <a:ln>
            <a:solidFill>
              <a:srgbClr val="C00000"/>
            </a:solidFill>
          </a:ln>
        </p:spPr>
        <p:txBody>
          <a:bodyPr wrap="none" rtlCol="0">
            <a:spAutoFit/>
          </a:bodyPr>
          <a:lstStyle/>
          <a:p>
            <a:r>
              <a:rPr lang="en-US" sz="2400" dirty="0"/>
              <a:t>Centrality</a:t>
            </a:r>
          </a:p>
        </p:txBody>
      </p:sp>
      <p:sp>
        <p:nvSpPr>
          <p:cNvPr id="79" name="TextBox 78">
            <a:extLst>
              <a:ext uri="{FF2B5EF4-FFF2-40B4-BE49-F238E27FC236}">
                <a16:creationId xmlns:a16="http://schemas.microsoft.com/office/drawing/2014/main" id="{DAE84483-E704-F2F3-FA03-660D1B6FB3FB}"/>
              </a:ext>
            </a:extLst>
          </p:cNvPr>
          <p:cNvSpPr txBox="1"/>
          <p:nvPr/>
        </p:nvSpPr>
        <p:spPr>
          <a:xfrm>
            <a:off x="671073" y="4016779"/>
            <a:ext cx="2261645" cy="400110"/>
          </a:xfrm>
          <a:prstGeom prst="rect">
            <a:avLst/>
          </a:prstGeom>
          <a:solidFill>
            <a:schemeClr val="bg1">
              <a:lumMod val="95000"/>
            </a:schemeClr>
          </a:solidFill>
          <a:ln>
            <a:solidFill>
              <a:srgbClr val="C00000"/>
            </a:solidFill>
          </a:ln>
        </p:spPr>
        <p:txBody>
          <a:bodyPr wrap="none" rtlCol="0">
            <a:spAutoFit/>
          </a:bodyPr>
          <a:lstStyle/>
          <a:p>
            <a:r>
              <a:rPr lang="en-US" sz="2000" dirty="0"/>
              <a:t>Dijet Invariant Mass</a:t>
            </a:r>
          </a:p>
        </p:txBody>
      </p:sp>
      <p:sp>
        <p:nvSpPr>
          <p:cNvPr id="80" name="TextBox 79">
            <a:extLst>
              <a:ext uri="{FF2B5EF4-FFF2-40B4-BE49-F238E27FC236}">
                <a16:creationId xmlns:a16="http://schemas.microsoft.com/office/drawing/2014/main" id="{5F7262F9-0162-7F7F-27DC-B841582DF8F6}"/>
              </a:ext>
            </a:extLst>
          </p:cNvPr>
          <p:cNvSpPr txBox="1"/>
          <p:nvPr/>
        </p:nvSpPr>
        <p:spPr>
          <a:xfrm>
            <a:off x="-33622" y="6091851"/>
            <a:ext cx="6295313" cy="500137"/>
          </a:xfrm>
          <a:prstGeom prst="rect">
            <a:avLst/>
          </a:prstGeom>
          <a:noFill/>
        </p:spPr>
        <p:txBody>
          <a:bodyPr wrap="none" rtlCol="0">
            <a:spAutoFit/>
          </a:bodyPr>
          <a:lstStyle/>
          <a:p>
            <a:r>
              <a:rPr lang="en-CA" sz="1050" dirty="0">
                <a:solidFill>
                  <a:srgbClr val="000000"/>
                </a:solidFill>
                <a:effectLst/>
                <a:latin typeface="Helvetica" pitchFamily="2" charset="0"/>
              </a:rPr>
              <a:t>2019. Dijet Invariant Mass with ALICE at the LHC. [Poster] Quark Matter 2019, Nov 4th, Wuhan, China</a:t>
            </a:r>
          </a:p>
          <a:p>
            <a:endParaRPr lang="en-US" sz="1600" dirty="0"/>
          </a:p>
        </p:txBody>
      </p:sp>
    </p:spTree>
    <p:extLst>
      <p:ext uri="{BB962C8B-B14F-4D97-AF65-F5344CB8AC3E}">
        <p14:creationId xmlns:p14="http://schemas.microsoft.com/office/powerpoint/2010/main" val="2200957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7F42E3-9A2C-9DE8-D385-6FFCF16B71CA}"/>
              </a:ext>
            </a:extLst>
          </p:cNvPr>
          <p:cNvSpPr/>
          <p:nvPr/>
        </p:nvSpPr>
        <p:spPr>
          <a:xfrm>
            <a:off x="9996017" y="6071752"/>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125083-D652-118D-112C-F54C517651F2}"/>
              </a:ext>
            </a:extLst>
          </p:cNvPr>
          <p:cNvPicPr>
            <a:picLocks noChangeAspect="1"/>
          </p:cNvPicPr>
          <p:nvPr/>
        </p:nvPicPr>
        <p:blipFill>
          <a:blip r:embed="rId2"/>
          <a:stretch>
            <a:fillRect/>
          </a:stretch>
        </p:blipFill>
        <p:spPr>
          <a:xfrm>
            <a:off x="1456663" y="19431"/>
            <a:ext cx="9278674" cy="6168407"/>
          </a:xfrm>
          <a:prstGeom prst="rect">
            <a:avLst/>
          </a:prstGeom>
        </p:spPr>
      </p:pic>
      <p:sp>
        <p:nvSpPr>
          <p:cNvPr id="5" name="Rectangle 4">
            <a:extLst>
              <a:ext uri="{FF2B5EF4-FFF2-40B4-BE49-F238E27FC236}">
                <a16:creationId xmlns:a16="http://schemas.microsoft.com/office/drawing/2014/main" id="{DD661B30-98E7-9C3B-F945-D25BE9737BB6}"/>
              </a:ext>
            </a:extLst>
          </p:cNvPr>
          <p:cNvSpPr/>
          <p:nvPr/>
        </p:nvSpPr>
        <p:spPr>
          <a:xfrm>
            <a:off x="228500" y="6242304"/>
            <a:ext cx="1456013" cy="5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80030C-1B9E-F6F7-44DC-41D3A1092FEA}"/>
              </a:ext>
            </a:extLst>
          </p:cNvPr>
          <p:cNvSpPr txBox="1"/>
          <p:nvPr/>
        </p:nvSpPr>
        <p:spPr>
          <a:xfrm>
            <a:off x="1228300" y="6180683"/>
            <a:ext cx="10312979" cy="646331"/>
          </a:xfrm>
          <a:prstGeom prst="rect">
            <a:avLst/>
          </a:prstGeom>
          <a:noFill/>
        </p:spPr>
        <p:txBody>
          <a:bodyPr wrap="square" rtlCol="0">
            <a:spAutoFit/>
          </a:bodyPr>
          <a:lstStyle/>
          <a:p>
            <a:pPr algn="ctr"/>
            <a:r>
              <a:rPr lang="en-CA" sz="1800" dirty="0">
                <a:effectLst/>
                <a:latin typeface="TimesNewRomanPSMT"/>
              </a:rPr>
              <a:t>S. Weber, “Measurements of Z Boson Production in Association with Two Jets using the ATLAS Run-II Dataset,” PhD thesis, Carleton University, (2021). </a:t>
            </a:r>
            <a:endParaRPr lang="en-CA" dirty="0"/>
          </a:p>
        </p:txBody>
      </p:sp>
    </p:spTree>
    <p:extLst>
      <p:ext uri="{BB962C8B-B14F-4D97-AF65-F5344CB8AC3E}">
        <p14:creationId xmlns:p14="http://schemas.microsoft.com/office/powerpoint/2010/main" val="143093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6F29C9-5773-9FF1-76C4-A46D78C90164}"/>
              </a:ext>
            </a:extLst>
          </p:cNvPr>
          <p:cNvSpPr/>
          <p:nvPr/>
        </p:nvSpPr>
        <p:spPr>
          <a:xfrm>
            <a:off x="9996017" y="6071752"/>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925B65-A279-1DDA-09FF-5D9B97DE98B5}"/>
              </a:ext>
            </a:extLst>
          </p:cNvPr>
          <p:cNvPicPr>
            <a:picLocks noChangeAspect="1"/>
          </p:cNvPicPr>
          <p:nvPr/>
        </p:nvPicPr>
        <p:blipFill>
          <a:blip r:embed="rId2"/>
          <a:stretch>
            <a:fillRect/>
          </a:stretch>
        </p:blipFill>
        <p:spPr>
          <a:xfrm>
            <a:off x="2668218" y="30986"/>
            <a:ext cx="6855564" cy="6079462"/>
          </a:xfrm>
          <a:prstGeom prst="rect">
            <a:avLst/>
          </a:prstGeom>
        </p:spPr>
      </p:pic>
      <p:sp>
        <p:nvSpPr>
          <p:cNvPr id="5" name="Rectangle 4">
            <a:extLst>
              <a:ext uri="{FF2B5EF4-FFF2-40B4-BE49-F238E27FC236}">
                <a16:creationId xmlns:a16="http://schemas.microsoft.com/office/drawing/2014/main" id="{F76C2AEF-21F8-78BA-FF44-F4E597F905DA}"/>
              </a:ext>
            </a:extLst>
          </p:cNvPr>
          <p:cNvSpPr/>
          <p:nvPr/>
        </p:nvSpPr>
        <p:spPr>
          <a:xfrm>
            <a:off x="228500" y="6242304"/>
            <a:ext cx="1456013" cy="5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6F8EF4-5C83-0DC5-66D3-0AA488DA5CAF}"/>
              </a:ext>
            </a:extLst>
          </p:cNvPr>
          <p:cNvSpPr txBox="1"/>
          <p:nvPr/>
        </p:nvSpPr>
        <p:spPr>
          <a:xfrm>
            <a:off x="1228300" y="6180683"/>
            <a:ext cx="10312979" cy="646331"/>
          </a:xfrm>
          <a:prstGeom prst="rect">
            <a:avLst/>
          </a:prstGeom>
          <a:noFill/>
        </p:spPr>
        <p:txBody>
          <a:bodyPr wrap="square" rtlCol="0">
            <a:spAutoFit/>
          </a:bodyPr>
          <a:lstStyle/>
          <a:p>
            <a:pPr algn="ctr"/>
            <a:r>
              <a:rPr lang="en-CA" sz="1800" dirty="0">
                <a:effectLst/>
                <a:latin typeface="TimesNewRomanPSMT"/>
              </a:rPr>
              <a:t>S. Weber, “Measurements of Z Boson Production in Association with Two Jets using the ATLAS Run-II Dataset,” PhD thesis, Carleton University, (2021). </a:t>
            </a:r>
            <a:endParaRPr lang="en-CA" dirty="0"/>
          </a:p>
        </p:txBody>
      </p:sp>
    </p:spTree>
    <p:extLst>
      <p:ext uri="{BB962C8B-B14F-4D97-AF65-F5344CB8AC3E}">
        <p14:creationId xmlns:p14="http://schemas.microsoft.com/office/powerpoint/2010/main" val="403286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a:t>
            </a:fld>
            <a:endParaRPr dirty="0"/>
          </a:p>
        </p:txBody>
      </p:sp>
      <p:sp>
        <p:nvSpPr>
          <p:cNvPr id="5" name="Google Shape;436;p49">
            <a:extLst>
              <a:ext uri="{FF2B5EF4-FFF2-40B4-BE49-F238E27FC236}">
                <a16:creationId xmlns:a16="http://schemas.microsoft.com/office/drawing/2014/main" id="{7AD4712A-CE99-694D-B154-74B9B62517F1}"/>
              </a:ext>
            </a:extLst>
          </p:cNvPr>
          <p:cNvSpPr txBox="1">
            <a:spLocks/>
          </p:cNvSpPr>
          <p:nvPr/>
        </p:nvSpPr>
        <p:spPr>
          <a:xfrm>
            <a:off x="190500" y="6357633"/>
            <a:ext cx="3924400" cy="295600"/>
          </a:xfrm>
          <a:prstGeom prst="rect">
            <a:avLst/>
          </a:prstGeom>
          <a:solidFill>
            <a:schemeClr val="lt1"/>
          </a:solidFill>
          <a:ln>
            <a:noFill/>
          </a:ln>
        </p:spPr>
        <p:txBody>
          <a:bodyPr spcFirstLastPara="1" wrap="square" lIns="121900" tIns="60933" rIns="121900" bIns="60933" anchor="t" anchorCtr="0">
            <a:normAutofit fontScale="47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12" name="Title 2">
            <a:extLst>
              <a:ext uri="{FF2B5EF4-FFF2-40B4-BE49-F238E27FC236}">
                <a16:creationId xmlns:a16="http://schemas.microsoft.com/office/drawing/2014/main" id="{2E74FDA4-15E8-5E79-BD88-8224DCF7B808}"/>
              </a:ext>
            </a:extLst>
          </p:cNvPr>
          <p:cNvSpPr txBox="1">
            <a:spLocks/>
          </p:cNvSpPr>
          <p:nvPr/>
        </p:nvSpPr>
        <p:spPr>
          <a:xfrm>
            <a:off x="228500" y="1119628"/>
            <a:ext cx="11734800" cy="118768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3300"/>
              <a:buFont typeface="Arial"/>
              <a:buNone/>
              <a:tabLst/>
              <a:defRPr/>
            </a:pPr>
            <a:r>
              <a:rPr lang="en-US" sz="6000" kern="0" dirty="0">
                <a:solidFill>
                  <a:srgbClr val="000000"/>
                </a:solidFill>
              </a:rPr>
              <a:t>O</a:t>
            </a:r>
            <a:r>
              <a:rPr kumimoji="0" lang="en-US" sz="6000" b="1" i="0" u="none" strike="noStrike" kern="0" cap="none" spc="0" normalizeH="0" baseline="0" noProof="0" dirty="0" err="1">
                <a:ln>
                  <a:noFill/>
                </a:ln>
                <a:solidFill>
                  <a:srgbClr val="000000"/>
                </a:solidFill>
                <a:effectLst/>
                <a:uLnTx/>
                <a:uFillTx/>
                <a:latin typeface="Arial"/>
                <a:cs typeface="Arial"/>
                <a:sym typeface="Arial"/>
              </a:rPr>
              <a:t>verview</a:t>
            </a:r>
            <a:endParaRPr kumimoji="0" lang="en-US"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 Placeholder 3">
            <a:extLst>
              <a:ext uri="{FF2B5EF4-FFF2-40B4-BE49-F238E27FC236}">
                <a16:creationId xmlns:a16="http://schemas.microsoft.com/office/drawing/2014/main" id="{6DC0039B-D805-3EA3-948C-5962762B25A7}"/>
              </a:ext>
            </a:extLst>
          </p:cNvPr>
          <p:cNvSpPr txBox="1">
            <a:spLocks/>
          </p:cNvSpPr>
          <p:nvPr/>
        </p:nvSpPr>
        <p:spPr>
          <a:xfrm>
            <a:off x="420500" y="2307314"/>
            <a:ext cx="11350800" cy="3942033"/>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423323" algn="ctr" rtl="0">
              <a:lnSpc>
                <a:spcPct val="90000"/>
              </a:lnSpc>
              <a:spcBef>
                <a:spcPts val="1000"/>
              </a:spcBef>
              <a:spcAft>
                <a:spcPts val="0"/>
              </a:spcAft>
              <a:buClr>
                <a:schemeClr val="accent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423323" algn="ctr" rtl="0">
              <a:lnSpc>
                <a:spcPct val="90000"/>
              </a:lnSpc>
              <a:spcBef>
                <a:spcPts val="5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23323" algn="ctr" rtl="0">
              <a:lnSpc>
                <a:spcPct val="90000"/>
              </a:lnSpc>
              <a:spcBef>
                <a:spcPts val="500"/>
              </a:spcBef>
              <a:spcAft>
                <a:spcPts val="0"/>
              </a:spcAft>
              <a:buClr>
                <a:schemeClr val="accent1"/>
              </a:buClr>
              <a:buSzPts val="1400"/>
              <a:buFont typeface="Arial"/>
              <a:buChar char="•"/>
              <a:defRPr sz="1867" b="0" i="0" u="none" strike="noStrike" cap="none">
                <a:solidFill>
                  <a:schemeClr val="dk1"/>
                </a:solidFill>
                <a:latin typeface="Arial"/>
                <a:ea typeface="Arial"/>
                <a:cs typeface="Arial"/>
                <a:sym typeface="Arial"/>
              </a:defRPr>
            </a:lvl3pPr>
            <a:lvl4pPr marL="2438339" marR="0" lvl="3" indent="-423323" algn="ctr" rtl="0">
              <a:lnSpc>
                <a:spcPct val="90000"/>
              </a:lnSpc>
              <a:spcBef>
                <a:spcPts val="500"/>
              </a:spcBef>
              <a:spcAft>
                <a:spcPts val="0"/>
              </a:spcAft>
              <a:buClr>
                <a:schemeClr val="accent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ctr" rtl="0">
              <a:lnSpc>
                <a:spcPct val="90000"/>
              </a:lnSpc>
              <a:spcBef>
                <a:spcPts val="500"/>
              </a:spcBef>
              <a:spcAft>
                <a:spcPts val="0"/>
              </a:spcAft>
              <a:buClr>
                <a:schemeClr val="accent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57189" algn="ctr" rtl="0">
              <a:lnSpc>
                <a:spcPct val="90000"/>
              </a:lnSpc>
              <a:spcBef>
                <a:spcPts val="50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4267093" marR="0" lvl="6" indent="-457189" algn="ctr" rtl="0">
              <a:lnSpc>
                <a:spcPct val="90000"/>
              </a:lnSpc>
              <a:spcBef>
                <a:spcPts val="50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4876678" marR="0" lvl="7" indent="-457189" algn="ctr" rtl="0">
              <a:lnSpc>
                <a:spcPct val="90000"/>
              </a:lnSpc>
              <a:spcBef>
                <a:spcPts val="50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5486263" marR="0" lvl="8" indent="-457189" algn="ctr" rtl="0">
              <a:lnSpc>
                <a:spcPct val="90000"/>
              </a:lnSpc>
              <a:spcBef>
                <a:spcPts val="50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700612" indent="-514350">
              <a:buClr>
                <a:srgbClr val="E91C00"/>
              </a:buClr>
              <a:buSzPct val="100000"/>
              <a:buFont typeface="+mj-lt"/>
              <a:buAutoNum type="arabicPeriod"/>
            </a:pPr>
            <a:r>
              <a:rPr lang="en-US" sz="3000" kern="0" dirty="0">
                <a:solidFill>
                  <a:srgbClr val="000000"/>
                </a:solidFill>
              </a:rPr>
              <a:t>Introduce the LHC and ATLAS</a:t>
            </a:r>
          </a:p>
          <a:p>
            <a:pPr marL="700612" indent="-514350">
              <a:buClr>
                <a:srgbClr val="E91C00"/>
              </a:buClr>
              <a:buSzPct val="100000"/>
              <a:buFont typeface="+mj-lt"/>
              <a:buAutoNum type="arabicPeriod"/>
            </a:pPr>
            <a:endParaRPr lang="en-US" sz="3000" kern="0" dirty="0">
              <a:solidFill>
                <a:srgbClr val="000000"/>
              </a:solidFill>
            </a:endParaRPr>
          </a:p>
          <a:p>
            <a:pPr marL="700612" indent="-514350">
              <a:buClr>
                <a:srgbClr val="E91C00"/>
              </a:buClr>
              <a:buSzPct val="100000"/>
              <a:buFont typeface="+mj-lt"/>
              <a:buAutoNum type="arabicPeriod"/>
            </a:pPr>
            <a:r>
              <a:rPr lang="en-US" sz="3000" kern="0" dirty="0">
                <a:solidFill>
                  <a:srgbClr val="000000"/>
                </a:solidFill>
              </a:rPr>
              <a:t>Physics Background and Motivation</a:t>
            </a:r>
          </a:p>
          <a:p>
            <a:pPr marL="700612" indent="-514350">
              <a:buClr>
                <a:srgbClr val="E91C00"/>
              </a:buClr>
              <a:buSzPct val="100000"/>
              <a:buFont typeface="+mj-lt"/>
              <a:buAutoNum type="arabicPeriod"/>
            </a:pPr>
            <a:endParaRPr lang="en-US" sz="3000" kern="0" dirty="0">
              <a:solidFill>
                <a:srgbClr val="000000"/>
              </a:solidFill>
            </a:endParaRPr>
          </a:p>
          <a:p>
            <a:pPr marL="700612" indent="-514350">
              <a:buClr>
                <a:srgbClr val="E91C00"/>
              </a:buClr>
              <a:buSzPct val="100000"/>
              <a:buFont typeface="+mj-lt"/>
              <a:buAutoNum type="arabicPeriod"/>
            </a:pPr>
            <a:r>
              <a:rPr lang="en-US" sz="3000" kern="0" dirty="0">
                <a:solidFill>
                  <a:srgbClr val="000000"/>
                </a:solidFill>
              </a:rPr>
              <a:t>Methodology</a:t>
            </a:r>
          </a:p>
          <a:p>
            <a:pPr marL="700612" indent="-514350">
              <a:buClr>
                <a:srgbClr val="E91C00"/>
              </a:buClr>
              <a:buSzPct val="100000"/>
              <a:buFont typeface="+mj-lt"/>
              <a:buAutoNum type="arabicPeriod"/>
            </a:pPr>
            <a:endParaRPr lang="en-US" sz="3000" kern="0" dirty="0">
              <a:solidFill>
                <a:srgbClr val="000000"/>
              </a:solidFill>
            </a:endParaRPr>
          </a:p>
          <a:p>
            <a:pPr marL="700612" indent="-514350">
              <a:buClr>
                <a:srgbClr val="E91C00"/>
              </a:buClr>
              <a:buSzPct val="100000"/>
              <a:buFont typeface="+mj-lt"/>
              <a:buAutoNum type="arabicPeriod"/>
            </a:pPr>
            <a:r>
              <a:rPr lang="en-US" sz="3000" kern="0" dirty="0">
                <a:solidFill>
                  <a:srgbClr val="000000"/>
                </a:solidFill>
              </a:rPr>
              <a:t>Concluding Remarks</a:t>
            </a:r>
          </a:p>
        </p:txBody>
      </p:sp>
    </p:spTree>
    <p:extLst>
      <p:ext uri="{BB962C8B-B14F-4D97-AF65-F5344CB8AC3E}">
        <p14:creationId xmlns:p14="http://schemas.microsoft.com/office/powerpoint/2010/main" val="496539870"/>
      </p:ext>
    </p:extLst>
  </p:cSld>
  <p:clrMapOvr>
    <a:masterClrMapping/>
  </p:clrMapOvr>
  <mc:AlternateContent xmlns:mc="http://schemas.openxmlformats.org/markup-compatibility/2006" xmlns:p14="http://schemas.microsoft.com/office/powerpoint/2010/main">
    <mc:Choice Requires="p14">
      <p:transition spd="slow" p14:dur="2000" advTm="19431"/>
    </mc:Choice>
    <mc:Fallback xmlns="">
      <p:transition spd="slow" advTm="1943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D82A78-F1C7-75AE-5D3F-61699688D6AB}"/>
              </a:ext>
            </a:extLst>
          </p:cNvPr>
          <p:cNvSpPr txBox="1"/>
          <p:nvPr/>
        </p:nvSpPr>
        <p:spPr>
          <a:xfrm>
            <a:off x="7942362" y="2794083"/>
            <a:ext cx="2820772" cy="1384995"/>
          </a:xfrm>
          <a:prstGeom prst="rect">
            <a:avLst/>
          </a:prstGeom>
          <a:noFill/>
        </p:spPr>
        <p:txBody>
          <a:bodyPr wrap="none" rtlCol="0">
            <a:spAutoFit/>
          </a:bodyPr>
          <a:lstStyle/>
          <a:p>
            <a:r>
              <a:rPr lang="en-US" sz="1400" dirty="0"/>
              <a:t>Number of Trees	     : 800 </a:t>
            </a:r>
          </a:p>
          <a:p>
            <a:r>
              <a:rPr lang="en-US" sz="1400" dirty="0"/>
              <a:t>Minimum node Size   	     : 5% </a:t>
            </a:r>
          </a:p>
          <a:p>
            <a:r>
              <a:rPr lang="en-US" sz="1400" dirty="0"/>
              <a:t>Maximum tree Depth 	     : 3</a:t>
            </a:r>
          </a:p>
          <a:p>
            <a:r>
              <a:rPr lang="en-US" sz="1400" dirty="0"/>
              <a:t>Learning rate 	     : 0.1</a:t>
            </a:r>
          </a:p>
          <a:p>
            <a:r>
              <a:rPr lang="en-US" sz="1400" dirty="0"/>
              <a:t># grid points used for variables : 50</a:t>
            </a:r>
          </a:p>
          <a:p>
            <a:r>
              <a:rPr lang="en-US" sz="1400" dirty="0"/>
              <a:t>Fraction of Events used per tree=0.5</a:t>
            </a:r>
          </a:p>
        </p:txBody>
      </p:sp>
      <p:sp>
        <p:nvSpPr>
          <p:cNvPr id="5" name="Rectangle 4">
            <a:extLst>
              <a:ext uri="{FF2B5EF4-FFF2-40B4-BE49-F238E27FC236}">
                <a16:creationId xmlns:a16="http://schemas.microsoft.com/office/drawing/2014/main" id="{46DFE272-6844-53FE-8912-618E75DC8E12}"/>
              </a:ext>
            </a:extLst>
          </p:cNvPr>
          <p:cNvSpPr/>
          <p:nvPr/>
        </p:nvSpPr>
        <p:spPr>
          <a:xfrm>
            <a:off x="228500" y="6242304"/>
            <a:ext cx="1456013" cy="5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F8775C42-9AFC-EF9F-22C8-446C1CC34DAA}"/>
              </a:ext>
            </a:extLst>
          </p:cNvPr>
          <p:cNvSpPr txBox="1">
            <a:spLocks/>
          </p:cNvSpPr>
          <p:nvPr/>
        </p:nvSpPr>
        <p:spPr>
          <a:xfrm>
            <a:off x="1214661" y="567663"/>
            <a:ext cx="9762677"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825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 sz="3600" b="1" dirty="0">
                <a:latin typeface="Arial" panose="020B0604020202020204" pitchFamily="34" charset="0"/>
                <a:cs typeface="Arial" panose="020B0604020202020204" pitchFamily="34" charset="0"/>
              </a:rPr>
              <a:t>Chosen Input Observables and Hyper-Parameters</a:t>
            </a:r>
            <a:endParaRPr lang="en-US" sz="3600" b="1"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74D413B-F464-4AF7-8AE5-7069B3E14035}"/>
                  </a:ext>
                </a:extLst>
              </p:cNvPr>
              <p:cNvSpPr txBox="1"/>
              <p:nvPr/>
            </p:nvSpPr>
            <p:spPr>
              <a:xfrm>
                <a:off x="1214661" y="1964160"/>
                <a:ext cx="4452309" cy="3741345"/>
              </a:xfrm>
              <a:prstGeom prst="rect">
                <a:avLst/>
              </a:prstGeom>
              <a:noFill/>
            </p:spPr>
            <p:txBody>
              <a:bodyPr wrap="none" rtlCol="0">
                <a:spAutoFit/>
              </a:bodyPr>
              <a:lstStyle/>
              <a:p>
                <a:pPr lvl="1">
                  <a:buClr>
                    <a:srgbClr val="C00000"/>
                  </a:buClr>
                </a:pPr>
                <a:endParaRPr lang="en-US" sz="1800" dirty="0"/>
              </a:p>
              <a:p>
                <a:pPr lvl="1">
                  <a:buClr>
                    <a:srgbClr val="C00000"/>
                  </a:buClr>
                </a:pPr>
                <a:r>
                  <a:rPr lang="en-US" dirty="0"/>
                  <a:t>Chosen variables for use in Training</a:t>
                </a:r>
              </a:p>
              <a:p>
                <a:pPr marL="800100" lvl="1" indent="-342900">
                  <a:buClr>
                    <a:srgbClr val="C00000"/>
                  </a:buClr>
                  <a:buFont typeface="+mj-lt"/>
                  <a:buAutoNum type="arabicPeriod"/>
                </a:pPr>
                <a:endParaRPr lang="en-US" dirty="0"/>
              </a:p>
              <a:p>
                <a:pPr marL="800100" lvl="1" indent="-342900">
                  <a:buClr>
                    <a:srgbClr val="C00000"/>
                  </a:buClr>
                  <a:buFont typeface="+mj-lt"/>
                  <a:buAutoNum type="arabicPeriod"/>
                </a:pPr>
                <a:r>
                  <a:rPr lang="en-US" dirty="0"/>
                  <a:t>Leading Jet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𝑝</m:t>
                        </m:r>
                      </m:e>
                      <m:sub>
                        <m:r>
                          <a:rPr lang="en-CA" i="1">
                            <a:latin typeface="Cambria Math" panose="02040503050406030204" pitchFamily="18" charset="0"/>
                          </a:rPr>
                          <m:t>𝑡</m:t>
                        </m:r>
                      </m:sub>
                    </m:sSub>
                  </m:oMath>
                </a14:m>
                <a:endParaRPr lang="en-CA" dirty="0"/>
              </a:p>
              <a:p>
                <a:pPr marL="800100" lvl="1" indent="-342900">
                  <a:buClr>
                    <a:srgbClr val="C00000"/>
                  </a:buClr>
                  <a:buFont typeface="+mj-lt"/>
                  <a:buAutoNum type="arabicPeriod"/>
                </a:pPr>
                <a:r>
                  <a:rPr lang="en-US" dirty="0"/>
                  <a:t>Leading Jet </a:t>
                </a:r>
                <a14:m>
                  <m:oMath xmlns:m="http://schemas.openxmlformats.org/officeDocument/2006/math">
                    <m:r>
                      <a:rPr lang="en-CA" i="1">
                        <a:latin typeface="Cambria Math" panose="02040503050406030204" pitchFamily="18" charset="0"/>
                      </a:rPr>
                      <m:t>𝑦</m:t>
                    </m:r>
                  </m:oMath>
                </a14:m>
                <a:endParaRPr lang="en-CA" dirty="0"/>
              </a:p>
              <a:p>
                <a:pPr marL="800100" lvl="1" indent="-342900">
                  <a:buClr>
                    <a:srgbClr val="C00000"/>
                  </a:buClr>
                  <a:buFont typeface="+mj-lt"/>
                  <a:buAutoNum type="arabicPeriod"/>
                </a:pPr>
                <a:r>
                  <a:rPr lang="en-US" dirty="0"/>
                  <a:t>Sub-Leading Jet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𝑝</m:t>
                        </m:r>
                      </m:e>
                      <m:sub>
                        <m:r>
                          <a:rPr lang="en-CA" i="1">
                            <a:latin typeface="Cambria Math" panose="02040503050406030204" pitchFamily="18" charset="0"/>
                          </a:rPr>
                          <m:t>𝑡</m:t>
                        </m:r>
                      </m:sub>
                    </m:sSub>
                  </m:oMath>
                </a14:m>
                <a:endParaRPr lang="en-US" dirty="0"/>
              </a:p>
              <a:p>
                <a:pPr marL="800100" lvl="1" indent="-342900">
                  <a:buClr>
                    <a:srgbClr val="C00000"/>
                  </a:buClr>
                  <a:buFont typeface="+mj-lt"/>
                  <a:buAutoNum type="arabicPeriod"/>
                </a:pPr>
                <a:r>
                  <a:rPr lang="en-US" dirty="0"/>
                  <a:t>Sub-Leading Jet </a:t>
                </a:r>
                <a14:m>
                  <m:oMath xmlns:m="http://schemas.openxmlformats.org/officeDocument/2006/math">
                    <m:r>
                      <a:rPr lang="en-CA" i="1">
                        <a:latin typeface="Cambria Math" panose="02040503050406030204" pitchFamily="18" charset="0"/>
                      </a:rPr>
                      <m:t>𝑦</m:t>
                    </m:r>
                  </m:oMath>
                </a14:m>
                <a:endParaRPr lang="en-US" dirty="0"/>
              </a:p>
              <a:p>
                <a:pPr marL="800100" lvl="1" indent="-342900">
                  <a:buClr>
                    <a:srgbClr val="C00000"/>
                  </a:buClr>
                  <a:buFont typeface="+mj-lt"/>
                  <a:buAutoNum type="arabicPeriod"/>
                </a:pPr>
                <a:r>
                  <a:rPr lang="en-US" dirty="0"/>
                  <a:t>Lepton </a:t>
                </a:r>
                <a14:m>
                  <m:oMath xmlns:m="http://schemas.openxmlformats.org/officeDocument/2006/math">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𝜂</m:t>
                        </m:r>
                      </m:e>
                    </m:d>
                  </m:oMath>
                </a14:m>
                <a:endParaRPr lang="en-US" dirty="0"/>
              </a:p>
              <a:p>
                <a:pPr marL="800100" lvl="1" indent="-342900">
                  <a:buClr>
                    <a:srgbClr val="C00000"/>
                  </a:buClr>
                  <a:buFont typeface="+mj-lt"/>
                  <a:buAutoNum type="arabicPeriod"/>
                </a:pPr>
                <a:r>
                  <a:rPr lang="en-US" dirty="0"/>
                  <a:t>Lepton Centrality</a:t>
                </a:r>
                <a:endParaRPr lang="en-US" sz="1800" dirty="0"/>
              </a:p>
              <a:p>
                <a:pPr marL="800100" lvl="1" indent="-342900">
                  <a:buClr>
                    <a:srgbClr val="C00000"/>
                  </a:buClr>
                  <a:buFont typeface="+mj-lt"/>
                  <a:buAutoNum type="arabicPeriod"/>
                </a:pPr>
                <a:r>
                  <a:rPr lang="en-US" sz="1800" dirty="0"/>
                  <a:t>Dijet Invariant Mass </a:t>
                </a:r>
                <a14:m>
                  <m:oMath xmlns:m="http://schemas.openxmlformats.org/officeDocument/2006/math">
                    <m:sSub>
                      <m:sSubPr>
                        <m:ctrlPr>
                          <a:rPr lang="en-CA" sz="1800" b="0" i="1" smtClean="0">
                            <a:latin typeface="Cambria Math" panose="02040503050406030204" pitchFamily="18" charset="0"/>
                          </a:rPr>
                        </m:ctrlPr>
                      </m:sSubPr>
                      <m:e>
                        <m:r>
                          <a:rPr lang="en-CA" sz="1800" b="0" i="0" smtClean="0">
                            <a:latin typeface="Cambria Math" panose="02040503050406030204" pitchFamily="18" charset="0"/>
                          </a:rPr>
                          <m:t>(</m:t>
                        </m:r>
                        <m:r>
                          <m:rPr>
                            <m:sty m:val="p"/>
                          </m:rPr>
                          <a:rPr lang="en-CA" sz="1800" b="0" i="0" smtClean="0">
                            <a:latin typeface="Cambria Math" panose="02040503050406030204" pitchFamily="18" charset="0"/>
                          </a:rPr>
                          <m:t>M</m:t>
                        </m:r>
                      </m:e>
                      <m:sub>
                        <m:r>
                          <m:rPr>
                            <m:sty m:val="p"/>
                          </m:rPr>
                          <a:rPr lang="en-CA" sz="1800" b="0" i="0" smtClean="0">
                            <a:latin typeface="Cambria Math" panose="02040503050406030204" pitchFamily="18" charset="0"/>
                          </a:rPr>
                          <m:t>jj</m:t>
                        </m:r>
                      </m:sub>
                    </m:sSub>
                    <m:r>
                      <a:rPr lang="en-CA" sz="1800" b="0" i="1" smtClean="0">
                        <a:latin typeface="Cambria Math" panose="02040503050406030204" pitchFamily="18" charset="0"/>
                      </a:rPr>
                      <m:t>)</m:t>
                    </m:r>
                  </m:oMath>
                </a14:m>
                <a:endParaRPr lang="en-CA" sz="1800" b="0" i="1" dirty="0">
                  <a:latin typeface="Cambria Math" panose="02040503050406030204" pitchFamily="18" charset="0"/>
                </a:endParaRPr>
              </a:p>
              <a:p>
                <a:pPr marL="800100" lvl="1" indent="-342900">
                  <a:buClr>
                    <a:srgbClr val="C00000"/>
                  </a:buClr>
                  <a:buFont typeface="+mj-lt"/>
                  <a:buAutoNum type="arabicPeriod"/>
                </a:pPr>
                <a:r>
                  <a:rPr lang="en-US" dirty="0"/>
                  <a:t>Jet azimuthal angle difference (</a:t>
                </a:r>
                <a14:m>
                  <m:oMath xmlns:m="http://schemas.openxmlformats.org/officeDocument/2006/math">
                    <m:r>
                      <m:rPr>
                        <m:sty m:val="p"/>
                      </m:rPr>
                      <a:rPr lang="en-CA" sz="1800" b="0" i="0" smtClean="0">
                        <a:latin typeface="Cambria Math" panose="02040503050406030204" pitchFamily="18" charset="0"/>
                      </a:rPr>
                      <m:t>Δ</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𝜙</m:t>
                        </m:r>
                      </m:e>
                      <m:sub>
                        <m:r>
                          <a:rPr lang="en-CA" sz="1800" b="0" i="1" smtClean="0">
                            <a:latin typeface="Cambria Math" panose="02040503050406030204" pitchFamily="18" charset="0"/>
                          </a:rPr>
                          <m:t>𝑗𝑗</m:t>
                        </m:r>
                      </m:sub>
                    </m:sSub>
                  </m:oMath>
                </a14:m>
                <a:r>
                  <a:rPr lang="en-US" sz="1800" dirty="0"/>
                  <a:t>)</a:t>
                </a:r>
              </a:p>
              <a:p>
                <a:pPr marL="800100" lvl="1" indent="-342900">
                  <a:buClr>
                    <a:srgbClr val="C00000"/>
                  </a:buClr>
                  <a:buFont typeface="+mj-lt"/>
                  <a:buAutoNum type="arabicPeriod"/>
                </a:pPr>
                <a:r>
                  <a:rPr lang="en-US" dirty="0"/>
                  <a:t># of Central Jets</a:t>
                </a:r>
              </a:p>
              <a:p>
                <a:pPr marL="800100" lvl="1" indent="-342900">
                  <a:buClr>
                    <a:srgbClr val="C00000"/>
                  </a:buClr>
                  <a:buFont typeface="+mj-lt"/>
                  <a:buAutoNum type="arabicPeriod"/>
                </a:pPr>
                <a:r>
                  <a:rPr lang="en-US" sz="1800" dirty="0"/>
                  <a:t># of Gap Gets</a:t>
                </a:r>
              </a:p>
            </p:txBody>
          </p:sp>
        </mc:Choice>
        <mc:Fallback xmlns="">
          <p:sp>
            <p:nvSpPr>
              <p:cNvPr id="12" name="TextBox 11">
                <a:extLst>
                  <a:ext uri="{FF2B5EF4-FFF2-40B4-BE49-F238E27FC236}">
                    <a16:creationId xmlns:a16="http://schemas.microsoft.com/office/drawing/2014/main" id="{274D413B-F464-4AF7-8AE5-7069B3E14035}"/>
                  </a:ext>
                </a:extLst>
              </p:cNvPr>
              <p:cNvSpPr txBox="1">
                <a:spLocks noRot="1" noChangeAspect="1" noMove="1" noResize="1" noEditPoints="1" noAdjustHandles="1" noChangeArrowheads="1" noChangeShapeType="1" noTextEdit="1"/>
              </p:cNvSpPr>
              <p:nvPr/>
            </p:nvSpPr>
            <p:spPr>
              <a:xfrm>
                <a:off x="1214661" y="1964160"/>
                <a:ext cx="4452309" cy="3741345"/>
              </a:xfrm>
              <a:prstGeom prst="rect">
                <a:avLst/>
              </a:prstGeom>
              <a:blipFill>
                <a:blip r:embed="rId3"/>
                <a:stretch>
                  <a:fillRect b="-16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E2D861BA-8433-A713-C742-DA7B86D79F4B}"/>
                  </a:ext>
                </a:extLst>
              </p:cNvPr>
              <p:cNvGraphicFramePr>
                <a:graphicFrameLocks noGrp="1"/>
              </p:cNvGraphicFramePr>
              <p:nvPr/>
            </p:nvGraphicFramePr>
            <p:xfrm>
              <a:off x="1640948" y="1538438"/>
              <a:ext cx="4238991" cy="4142042"/>
            </p:xfrm>
            <a:graphic>
              <a:graphicData uri="http://schemas.openxmlformats.org/drawingml/2006/table">
                <a:tbl>
                  <a:tblPr firstRow="1" bandRow="1">
                    <a:tableStyleId>{073A0DAA-6AF3-43AB-8588-CEC1D06C72B9}</a:tableStyleId>
                  </a:tblPr>
                  <a:tblGrid>
                    <a:gridCol w="4238991">
                      <a:extLst>
                        <a:ext uri="{9D8B030D-6E8A-4147-A177-3AD203B41FA5}">
                          <a16:colId xmlns:a16="http://schemas.microsoft.com/office/drawing/2014/main" val="4018053959"/>
                        </a:ext>
                      </a:extLst>
                    </a:gridCol>
                  </a:tblGrid>
                  <a:tr h="3473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Chosen observables for use in training</a:t>
                          </a:r>
                        </a:p>
                      </a:txBody>
                      <a:tcPr/>
                    </a:tc>
                    <a:extLst>
                      <a:ext uri="{0D108BD9-81ED-4DB2-BD59-A6C34878D82A}">
                        <a16:rowId xmlns:a16="http://schemas.microsoft.com/office/drawing/2014/main" val="39901269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Leading Jet </a:t>
                          </a:r>
                          <a14:m>
                            <m:oMath xmlns:m="http://schemas.openxmlformats.org/officeDocument/2006/math">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𝑝</m:t>
                                  </m:r>
                                </m:e>
                                <m:sub>
                                  <m:r>
                                    <a:rPr lang="en-CA" sz="1800" b="0" i="1" smtClean="0">
                                      <a:latin typeface="Cambria Math" panose="02040503050406030204" pitchFamily="18" charset="0"/>
                                    </a:rPr>
                                    <m:t>𝑡</m:t>
                                  </m:r>
                                </m:sub>
                              </m:sSub>
                            </m:oMath>
                          </a14:m>
                          <a:endParaRPr lang="en-CA" sz="1800" b="0" dirty="0"/>
                        </a:p>
                      </a:txBody>
                      <a:tcPr/>
                    </a:tc>
                    <a:extLst>
                      <a:ext uri="{0D108BD9-81ED-4DB2-BD59-A6C34878D82A}">
                        <a16:rowId xmlns:a16="http://schemas.microsoft.com/office/drawing/2014/main" val="33942762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Leading Jet </a:t>
                          </a:r>
                          <a14:m>
                            <m:oMath xmlns:m="http://schemas.openxmlformats.org/officeDocument/2006/math">
                              <m:r>
                                <a:rPr lang="en-CA" sz="1800" b="0" i="1" smtClean="0">
                                  <a:latin typeface="Cambria Math" panose="02040503050406030204" pitchFamily="18" charset="0"/>
                                </a:rPr>
                                <m:t>𝑦</m:t>
                              </m:r>
                            </m:oMath>
                          </a14:m>
                          <a:endParaRPr lang="en-CA" sz="1800" b="0" dirty="0"/>
                        </a:p>
                      </a:txBody>
                      <a:tcPr/>
                    </a:tc>
                    <a:extLst>
                      <a:ext uri="{0D108BD9-81ED-4DB2-BD59-A6C34878D82A}">
                        <a16:rowId xmlns:a16="http://schemas.microsoft.com/office/drawing/2014/main" val="14524646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Sub-Leading Jet </a:t>
                          </a:r>
                          <a14:m>
                            <m:oMath xmlns:m="http://schemas.openxmlformats.org/officeDocument/2006/math">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𝑝</m:t>
                                  </m:r>
                                </m:e>
                                <m:sub>
                                  <m:r>
                                    <a:rPr lang="en-CA" sz="1800" b="0" i="1" smtClean="0">
                                      <a:latin typeface="Cambria Math" panose="02040503050406030204" pitchFamily="18" charset="0"/>
                                    </a:rPr>
                                    <m:t>𝑡</m:t>
                                  </m:r>
                                </m:sub>
                              </m:sSub>
                            </m:oMath>
                          </a14:m>
                          <a:endParaRPr lang="en-US" sz="1800" dirty="0"/>
                        </a:p>
                      </a:txBody>
                      <a:tcPr/>
                    </a:tc>
                    <a:extLst>
                      <a:ext uri="{0D108BD9-81ED-4DB2-BD59-A6C34878D82A}">
                        <a16:rowId xmlns:a16="http://schemas.microsoft.com/office/drawing/2014/main" val="41087235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Sub-Leading Jet </a:t>
                          </a:r>
                          <a14:m>
                            <m:oMath xmlns:m="http://schemas.openxmlformats.org/officeDocument/2006/math">
                              <m:r>
                                <a:rPr lang="en-CA" sz="1800" b="0" i="1" smtClean="0">
                                  <a:latin typeface="Cambria Math" panose="02040503050406030204" pitchFamily="18" charset="0"/>
                                </a:rPr>
                                <m:t>𝑦</m:t>
                              </m:r>
                            </m:oMath>
                          </a14:m>
                          <a:endParaRPr lang="en-US" sz="1800" dirty="0"/>
                        </a:p>
                      </a:txBody>
                      <a:tcPr/>
                    </a:tc>
                    <a:extLst>
                      <a:ext uri="{0D108BD9-81ED-4DB2-BD59-A6C34878D82A}">
                        <a16:rowId xmlns:a16="http://schemas.microsoft.com/office/drawing/2014/main" val="1889646524"/>
                      </a:ext>
                    </a:extLst>
                  </a:tr>
                  <a:tr h="370840">
                    <a:tc>
                      <a:txBody>
                        <a:bodyPr/>
                        <a:lstStyle/>
                        <a:p>
                          <a:pPr algn="ctr"/>
                          <a:r>
                            <a:rPr lang="en-US" dirty="0"/>
                            <a:t>Lepton </a:t>
                          </a:r>
                          <a14:m>
                            <m:oMath xmlns:m="http://schemas.openxmlformats.org/officeDocument/2006/math">
                              <m:r>
                                <a:rPr lang="en-CA" sz="1800" b="0" i="1" smtClean="0">
                                  <a:latin typeface="Cambria Math" panose="02040503050406030204" pitchFamily="18" charset="0"/>
                                </a:rPr>
                                <m:t>𝜂</m:t>
                              </m:r>
                            </m:oMath>
                          </a14:m>
                          <a:endParaRPr lang="en-US" dirty="0"/>
                        </a:p>
                      </a:txBody>
                      <a:tcPr/>
                    </a:tc>
                    <a:extLst>
                      <a:ext uri="{0D108BD9-81ED-4DB2-BD59-A6C34878D82A}">
                        <a16:rowId xmlns:a16="http://schemas.microsoft.com/office/drawing/2014/main" val="183001982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Lepton Centrality</a:t>
                          </a:r>
                          <a:endParaRPr lang="en-US" sz="1800" dirty="0"/>
                        </a:p>
                      </a:txBody>
                      <a:tcPr/>
                    </a:tc>
                    <a:extLst>
                      <a:ext uri="{0D108BD9-81ED-4DB2-BD59-A6C34878D82A}">
                        <a16:rowId xmlns:a16="http://schemas.microsoft.com/office/drawing/2014/main" val="5076192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Dijet Invariant Mass </a:t>
                          </a:r>
                          <a14:m>
                            <m:oMath xmlns:m="http://schemas.openxmlformats.org/officeDocument/2006/math">
                              <m:sSub>
                                <m:sSubPr>
                                  <m:ctrlPr>
                                    <a:rPr lang="en-CA" sz="1800" b="0" i="1" smtClean="0">
                                      <a:latin typeface="Cambria Math" panose="02040503050406030204" pitchFamily="18" charset="0"/>
                                    </a:rPr>
                                  </m:ctrlPr>
                                </m:sSubPr>
                                <m:e>
                                  <m:r>
                                    <a:rPr lang="en-CA" sz="1800" b="0" i="0" smtClean="0">
                                      <a:latin typeface="Cambria Math" panose="02040503050406030204" pitchFamily="18" charset="0"/>
                                    </a:rPr>
                                    <m:t>(</m:t>
                                  </m:r>
                                  <m:r>
                                    <m:rPr>
                                      <m:sty m:val="p"/>
                                    </m:rPr>
                                    <a:rPr lang="en-CA" sz="1800" b="0" i="0" smtClean="0">
                                      <a:latin typeface="Cambria Math" panose="02040503050406030204" pitchFamily="18" charset="0"/>
                                    </a:rPr>
                                    <m:t>M</m:t>
                                  </m:r>
                                </m:e>
                                <m:sub>
                                  <m:r>
                                    <m:rPr>
                                      <m:sty m:val="p"/>
                                    </m:rPr>
                                    <a:rPr lang="en-CA" sz="1800" b="0" i="0" smtClean="0">
                                      <a:latin typeface="Cambria Math" panose="02040503050406030204" pitchFamily="18" charset="0"/>
                                    </a:rPr>
                                    <m:t>jj</m:t>
                                  </m:r>
                                </m:sub>
                              </m:sSub>
                              <m:r>
                                <a:rPr lang="en-CA" sz="1800" b="0" i="1" smtClean="0">
                                  <a:latin typeface="Cambria Math" panose="02040503050406030204" pitchFamily="18" charset="0"/>
                                </a:rPr>
                                <m:t>)</m:t>
                              </m:r>
                            </m:oMath>
                          </a14:m>
                          <a:endParaRPr lang="en-CA" sz="1800" b="0" i="1" dirty="0">
                            <a:latin typeface="Cambria Math" panose="02040503050406030204" pitchFamily="18" charset="0"/>
                          </a:endParaRPr>
                        </a:p>
                      </a:txBody>
                      <a:tcPr/>
                    </a:tc>
                    <a:extLst>
                      <a:ext uri="{0D108BD9-81ED-4DB2-BD59-A6C34878D82A}">
                        <a16:rowId xmlns:a16="http://schemas.microsoft.com/office/drawing/2014/main" val="3211121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Jet azimuthal angle difference (</a:t>
                          </a:r>
                          <a14:m>
                            <m:oMath xmlns:m="http://schemas.openxmlformats.org/officeDocument/2006/math">
                              <m:r>
                                <m:rPr>
                                  <m:sty m:val="p"/>
                                </m:rPr>
                                <a:rPr lang="en-CA" sz="1800" b="0" i="0" smtClean="0">
                                  <a:latin typeface="Cambria Math" panose="02040503050406030204" pitchFamily="18" charset="0"/>
                                </a:rPr>
                                <m:t>Δ</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𝜙</m:t>
                                  </m:r>
                                </m:e>
                                <m:sub>
                                  <m:r>
                                    <a:rPr lang="en-CA" sz="1800" b="0" i="1" smtClean="0">
                                      <a:latin typeface="Cambria Math" panose="02040503050406030204" pitchFamily="18" charset="0"/>
                                    </a:rPr>
                                    <m:t>𝑗𝑗</m:t>
                                  </m:r>
                                </m:sub>
                              </m:sSub>
                            </m:oMath>
                          </a14:m>
                          <a:r>
                            <a:rPr lang="en-US" sz="1800" dirty="0"/>
                            <a:t>)</a:t>
                          </a:r>
                        </a:p>
                      </a:txBody>
                      <a:tcPr/>
                    </a:tc>
                    <a:extLst>
                      <a:ext uri="{0D108BD9-81ED-4DB2-BD59-A6C34878D82A}">
                        <a16:rowId xmlns:a16="http://schemas.microsoft.com/office/drawing/2014/main" val="37543509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Central Jets</a:t>
                          </a:r>
                        </a:p>
                      </a:txBody>
                      <a:tcPr/>
                    </a:tc>
                    <a:extLst>
                      <a:ext uri="{0D108BD9-81ED-4DB2-BD59-A6C34878D82A}">
                        <a16:rowId xmlns:a16="http://schemas.microsoft.com/office/drawing/2014/main" val="367187957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 of Gap Gets</a:t>
                          </a:r>
                        </a:p>
                      </a:txBody>
                      <a:tcPr/>
                    </a:tc>
                    <a:extLst>
                      <a:ext uri="{0D108BD9-81ED-4DB2-BD59-A6C34878D82A}">
                        <a16:rowId xmlns:a16="http://schemas.microsoft.com/office/drawing/2014/main" val="210776962"/>
                      </a:ext>
                    </a:extLst>
                  </a:tr>
                </a:tbl>
              </a:graphicData>
            </a:graphic>
          </p:graphicFrame>
        </mc:Choice>
        <mc:Fallback xmlns="">
          <p:graphicFrame>
            <p:nvGraphicFramePr>
              <p:cNvPr id="16" name="Table 15">
                <a:extLst>
                  <a:ext uri="{FF2B5EF4-FFF2-40B4-BE49-F238E27FC236}">
                    <a16:creationId xmlns:a16="http://schemas.microsoft.com/office/drawing/2014/main" id="{E2D861BA-8433-A713-C742-DA7B86D79F4B}"/>
                  </a:ext>
                </a:extLst>
              </p:cNvPr>
              <p:cNvGraphicFramePr>
                <a:graphicFrameLocks noGrp="1"/>
              </p:cNvGraphicFramePr>
              <p:nvPr>
                <p:extLst>
                  <p:ext uri="{D42A27DB-BD31-4B8C-83A1-F6EECF244321}">
                    <p14:modId xmlns:p14="http://schemas.microsoft.com/office/powerpoint/2010/main" val="2783116901"/>
                  </p:ext>
                </p:extLst>
              </p:nvPr>
            </p:nvGraphicFramePr>
            <p:xfrm>
              <a:off x="1640948" y="1538438"/>
              <a:ext cx="4238991" cy="4142042"/>
            </p:xfrm>
            <a:graphic>
              <a:graphicData uri="http://schemas.openxmlformats.org/drawingml/2006/table">
                <a:tbl>
                  <a:tblPr firstRow="1" bandRow="1">
                    <a:tableStyleId>{073A0DAA-6AF3-43AB-8588-CEC1D06C72B9}</a:tableStyleId>
                  </a:tblPr>
                  <a:tblGrid>
                    <a:gridCol w="4238991">
                      <a:extLst>
                        <a:ext uri="{9D8B030D-6E8A-4147-A177-3AD203B41FA5}">
                          <a16:colId xmlns:a16="http://schemas.microsoft.com/office/drawing/2014/main" val="4018053959"/>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Chosen observables for use in training</a:t>
                          </a:r>
                        </a:p>
                      </a:txBody>
                      <a:tcPr/>
                    </a:tc>
                    <a:extLst>
                      <a:ext uri="{0D108BD9-81ED-4DB2-BD59-A6C34878D82A}">
                        <a16:rowId xmlns:a16="http://schemas.microsoft.com/office/drawing/2014/main" val="3990126970"/>
                      </a:ext>
                    </a:extLst>
                  </a:tr>
                  <a:tr h="370840">
                    <a:tc>
                      <a:txBody>
                        <a:bodyPr/>
                        <a:lstStyle/>
                        <a:p>
                          <a:endParaRPr lang="en-US"/>
                        </a:p>
                      </a:txBody>
                      <a:tcPr>
                        <a:blipFill>
                          <a:blip r:embed="rId4"/>
                          <a:stretch>
                            <a:fillRect l="-299" t="-113333" r="-898" b="-913333"/>
                          </a:stretch>
                        </a:blipFill>
                      </a:tcPr>
                    </a:tc>
                    <a:extLst>
                      <a:ext uri="{0D108BD9-81ED-4DB2-BD59-A6C34878D82A}">
                        <a16:rowId xmlns:a16="http://schemas.microsoft.com/office/drawing/2014/main" val="3394276207"/>
                      </a:ext>
                    </a:extLst>
                  </a:tr>
                  <a:tr h="370840">
                    <a:tc>
                      <a:txBody>
                        <a:bodyPr/>
                        <a:lstStyle/>
                        <a:p>
                          <a:endParaRPr lang="en-US"/>
                        </a:p>
                      </a:txBody>
                      <a:tcPr>
                        <a:blipFill>
                          <a:blip r:embed="rId4"/>
                          <a:stretch>
                            <a:fillRect l="-299" t="-220690" r="-898" b="-844828"/>
                          </a:stretch>
                        </a:blipFill>
                      </a:tcPr>
                    </a:tc>
                    <a:extLst>
                      <a:ext uri="{0D108BD9-81ED-4DB2-BD59-A6C34878D82A}">
                        <a16:rowId xmlns:a16="http://schemas.microsoft.com/office/drawing/2014/main" val="1452464658"/>
                      </a:ext>
                    </a:extLst>
                  </a:tr>
                  <a:tr h="370840">
                    <a:tc>
                      <a:txBody>
                        <a:bodyPr/>
                        <a:lstStyle/>
                        <a:p>
                          <a:endParaRPr lang="en-US"/>
                        </a:p>
                      </a:txBody>
                      <a:tcPr>
                        <a:blipFill>
                          <a:blip r:embed="rId4"/>
                          <a:stretch>
                            <a:fillRect l="-299" t="-320690" r="-898" b="-744828"/>
                          </a:stretch>
                        </a:blipFill>
                      </a:tcPr>
                    </a:tc>
                    <a:extLst>
                      <a:ext uri="{0D108BD9-81ED-4DB2-BD59-A6C34878D82A}">
                        <a16:rowId xmlns:a16="http://schemas.microsoft.com/office/drawing/2014/main" val="4108723517"/>
                      </a:ext>
                    </a:extLst>
                  </a:tr>
                  <a:tr h="370840">
                    <a:tc>
                      <a:txBody>
                        <a:bodyPr/>
                        <a:lstStyle/>
                        <a:p>
                          <a:endParaRPr lang="en-US"/>
                        </a:p>
                      </a:txBody>
                      <a:tcPr>
                        <a:blipFill>
                          <a:blip r:embed="rId4"/>
                          <a:stretch>
                            <a:fillRect l="-299" t="-420690" r="-898" b="-644828"/>
                          </a:stretch>
                        </a:blipFill>
                      </a:tcPr>
                    </a:tc>
                    <a:extLst>
                      <a:ext uri="{0D108BD9-81ED-4DB2-BD59-A6C34878D82A}">
                        <a16:rowId xmlns:a16="http://schemas.microsoft.com/office/drawing/2014/main" val="1889646524"/>
                      </a:ext>
                    </a:extLst>
                  </a:tr>
                  <a:tr h="370840">
                    <a:tc>
                      <a:txBody>
                        <a:bodyPr/>
                        <a:lstStyle/>
                        <a:p>
                          <a:endParaRPr lang="en-US"/>
                        </a:p>
                      </a:txBody>
                      <a:tcPr>
                        <a:blipFill>
                          <a:blip r:embed="rId4"/>
                          <a:stretch>
                            <a:fillRect l="-299" t="-503333" r="-898" b="-523333"/>
                          </a:stretch>
                        </a:blipFill>
                      </a:tcPr>
                    </a:tc>
                    <a:extLst>
                      <a:ext uri="{0D108BD9-81ED-4DB2-BD59-A6C34878D82A}">
                        <a16:rowId xmlns:a16="http://schemas.microsoft.com/office/drawing/2014/main" val="183001982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Lepton Centrality</a:t>
                          </a:r>
                          <a:endParaRPr lang="en-US" sz="1800" dirty="0"/>
                        </a:p>
                      </a:txBody>
                      <a:tcPr/>
                    </a:tc>
                    <a:extLst>
                      <a:ext uri="{0D108BD9-81ED-4DB2-BD59-A6C34878D82A}">
                        <a16:rowId xmlns:a16="http://schemas.microsoft.com/office/drawing/2014/main" val="507619233"/>
                      </a:ext>
                    </a:extLst>
                  </a:tr>
                  <a:tr h="391224">
                    <a:tc>
                      <a:txBody>
                        <a:bodyPr/>
                        <a:lstStyle/>
                        <a:p>
                          <a:endParaRPr lang="en-US"/>
                        </a:p>
                      </a:txBody>
                      <a:tcPr>
                        <a:blipFill>
                          <a:blip r:embed="rId4"/>
                          <a:stretch>
                            <a:fillRect l="-299" t="-677419" r="-898" b="-312903"/>
                          </a:stretch>
                        </a:blipFill>
                      </a:tcPr>
                    </a:tc>
                    <a:extLst>
                      <a:ext uri="{0D108BD9-81ED-4DB2-BD59-A6C34878D82A}">
                        <a16:rowId xmlns:a16="http://schemas.microsoft.com/office/drawing/2014/main" val="321112167"/>
                      </a:ext>
                    </a:extLst>
                  </a:tr>
                  <a:tr h="387858">
                    <a:tc>
                      <a:txBody>
                        <a:bodyPr/>
                        <a:lstStyle/>
                        <a:p>
                          <a:endParaRPr lang="en-US"/>
                        </a:p>
                      </a:txBody>
                      <a:tcPr>
                        <a:blipFill>
                          <a:blip r:embed="rId4"/>
                          <a:stretch>
                            <a:fillRect l="-299" t="-803333" r="-898" b="-223333"/>
                          </a:stretch>
                        </a:blipFill>
                      </a:tcPr>
                    </a:tc>
                    <a:extLst>
                      <a:ext uri="{0D108BD9-81ED-4DB2-BD59-A6C34878D82A}">
                        <a16:rowId xmlns:a16="http://schemas.microsoft.com/office/drawing/2014/main" val="37543509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Central Jets</a:t>
                          </a:r>
                        </a:p>
                      </a:txBody>
                      <a:tcPr/>
                    </a:tc>
                    <a:extLst>
                      <a:ext uri="{0D108BD9-81ED-4DB2-BD59-A6C34878D82A}">
                        <a16:rowId xmlns:a16="http://schemas.microsoft.com/office/drawing/2014/main" val="367187957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 of Gap Gets</a:t>
                          </a:r>
                        </a:p>
                      </a:txBody>
                      <a:tcPr/>
                    </a:tc>
                    <a:extLst>
                      <a:ext uri="{0D108BD9-81ED-4DB2-BD59-A6C34878D82A}">
                        <a16:rowId xmlns:a16="http://schemas.microsoft.com/office/drawing/2014/main" val="210776962"/>
                      </a:ext>
                    </a:extLst>
                  </a:tr>
                </a:tbl>
              </a:graphicData>
            </a:graphic>
          </p:graphicFrame>
        </mc:Fallback>
      </mc:AlternateContent>
      <p:graphicFrame>
        <p:nvGraphicFramePr>
          <p:cNvPr id="17" name="Table 17">
            <a:extLst>
              <a:ext uri="{FF2B5EF4-FFF2-40B4-BE49-F238E27FC236}">
                <a16:creationId xmlns:a16="http://schemas.microsoft.com/office/drawing/2014/main" id="{68B605B3-33FC-D5F2-70E9-EAAC8E80D9C2}"/>
              </a:ext>
            </a:extLst>
          </p:cNvPr>
          <p:cNvGraphicFramePr>
            <a:graphicFrameLocks noGrp="1"/>
          </p:cNvGraphicFramePr>
          <p:nvPr/>
        </p:nvGraphicFramePr>
        <p:xfrm>
          <a:off x="6811055" y="1536428"/>
          <a:ext cx="3952079" cy="2992120"/>
        </p:xfrm>
        <a:graphic>
          <a:graphicData uri="http://schemas.openxmlformats.org/drawingml/2006/table">
            <a:tbl>
              <a:tblPr firstRow="1" bandRow="1">
                <a:tableStyleId>{073A0DAA-6AF3-43AB-8588-CEC1D06C72B9}</a:tableStyleId>
              </a:tblPr>
              <a:tblGrid>
                <a:gridCol w="3265333">
                  <a:extLst>
                    <a:ext uri="{9D8B030D-6E8A-4147-A177-3AD203B41FA5}">
                      <a16:colId xmlns:a16="http://schemas.microsoft.com/office/drawing/2014/main" val="1795957640"/>
                    </a:ext>
                  </a:extLst>
                </a:gridCol>
                <a:gridCol w="686746">
                  <a:extLst>
                    <a:ext uri="{9D8B030D-6E8A-4147-A177-3AD203B41FA5}">
                      <a16:colId xmlns:a16="http://schemas.microsoft.com/office/drawing/2014/main" val="326767497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Chosen Hyperparameter</a:t>
                      </a:r>
                    </a:p>
                  </a:txBody>
                  <a:tcPr/>
                </a:tc>
                <a:tc>
                  <a:txBody>
                    <a:bodyPr/>
                    <a:lstStyle/>
                    <a:p>
                      <a:pPr algn="ctr"/>
                      <a:endParaRPr lang="en-US"/>
                    </a:p>
                  </a:txBody>
                  <a:tcPr/>
                </a:tc>
                <a:extLst>
                  <a:ext uri="{0D108BD9-81ED-4DB2-BD59-A6C34878D82A}">
                    <a16:rowId xmlns:a16="http://schemas.microsoft.com/office/drawing/2014/main" val="386999974"/>
                  </a:ext>
                </a:extLst>
              </a:tr>
              <a:tr h="370840">
                <a:tc>
                  <a:txBody>
                    <a:bodyPr/>
                    <a:lstStyle/>
                    <a:p>
                      <a:pPr algn="ctr"/>
                      <a:r>
                        <a:rPr lang="en-US" sz="1800" dirty="0"/>
                        <a:t>Number of Trees</a:t>
                      </a:r>
                      <a:endParaRPr lang="en-US" dirty="0"/>
                    </a:p>
                  </a:txBody>
                  <a:tcPr/>
                </a:tc>
                <a:tc>
                  <a:txBody>
                    <a:bodyPr/>
                    <a:lstStyle/>
                    <a:p>
                      <a:pPr algn="ctr"/>
                      <a:r>
                        <a:rPr lang="en-US" sz="1800" dirty="0"/>
                        <a:t>800 </a:t>
                      </a:r>
                      <a:endParaRPr lang="en-US" dirty="0"/>
                    </a:p>
                  </a:txBody>
                  <a:tcPr/>
                </a:tc>
                <a:extLst>
                  <a:ext uri="{0D108BD9-81ED-4DB2-BD59-A6C34878D82A}">
                    <a16:rowId xmlns:a16="http://schemas.microsoft.com/office/drawing/2014/main" val="1155184842"/>
                  </a:ext>
                </a:extLst>
              </a:tr>
              <a:tr h="370840">
                <a:tc>
                  <a:txBody>
                    <a:bodyPr/>
                    <a:lstStyle/>
                    <a:p>
                      <a:pPr algn="ctr"/>
                      <a:r>
                        <a:rPr lang="en-US" sz="1800" dirty="0"/>
                        <a:t>Minimum node Size</a:t>
                      </a:r>
                      <a:endParaRPr lang="en-US" dirty="0"/>
                    </a:p>
                  </a:txBody>
                  <a:tcPr/>
                </a:tc>
                <a:tc>
                  <a:txBody>
                    <a:bodyPr/>
                    <a:lstStyle/>
                    <a:p>
                      <a:pPr algn="ctr"/>
                      <a:r>
                        <a:rPr lang="en-US" sz="1800" dirty="0"/>
                        <a:t>5% </a:t>
                      </a:r>
                      <a:endParaRPr lang="en-US" dirty="0"/>
                    </a:p>
                  </a:txBody>
                  <a:tcPr/>
                </a:tc>
                <a:extLst>
                  <a:ext uri="{0D108BD9-81ED-4DB2-BD59-A6C34878D82A}">
                    <a16:rowId xmlns:a16="http://schemas.microsoft.com/office/drawing/2014/main" val="1794078574"/>
                  </a:ext>
                </a:extLst>
              </a:tr>
              <a:tr h="370840">
                <a:tc>
                  <a:txBody>
                    <a:bodyPr/>
                    <a:lstStyle/>
                    <a:p>
                      <a:pPr algn="ctr"/>
                      <a:r>
                        <a:rPr lang="en-US" sz="1800" dirty="0"/>
                        <a:t>Maximum tree Depth</a:t>
                      </a:r>
                      <a:endParaRPr lang="en-US" dirty="0"/>
                    </a:p>
                  </a:txBody>
                  <a:tcPr/>
                </a:tc>
                <a:tc>
                  <a:txBody>
                    <a:bodyPr/>
                    <a:lstStyle/>
                    <a:p>
                      <a:pPr algn="ctr"/>
                      <a:r>
                        <a:rPr lang="en-US" sz="1800" dirty="0"/>
                        <a:t>3</a:t>
                      </a:r>
                      <a:endParaRPr lang="en-US" dirty="0"/>
                    </a:p>
                  </a:txBody>
                  <a:tcPr/>
                </a:tc>
                <a:extLst>
                  <a:ext uri="{0D108BD9-81ED-4DB2-BD59-A6C34878D82A}">
                    <a16:rowId xmlns:a16="http://schemas.microsoft.com/office/drawing/2014/main" val="954477107"/>
                  </a:ext>
                </a:extLst>
              </a:tr>
              <a:tr h="370840">
                <a:tc>
                  <a:txBody>
                    <a:bodyPr/>
                    <a:lstStyle/>
                    <a:p>
                      <a:pPr algn="ctr"/>
                      <a:r>
                        <a:rPr lang="en-US" sz="1800" dirty="0"/>
                        <a:t>Learning rate</a:t>
                      </a:r>
                      <a:endParaRPr lang="en-US" dirty="0"/>
                    </a:p>
                  </a:txBody>
                  <a:tcPr/>
                </a:tc>
                <a:tc>
                  <a:txBody>
                    <a:bodyPr/>
                    <a:lstStyle/>
                    <a:p>
                      <a:pPr algn="ctr"/>
                      <a:r>
                        <a:rPr lang="en-US" sz="1800" dirty="0"/>
                        <a:t>0.1</a:t>
                      </a:r>
                      <a:endParaRPr lang="en-US" dirty="0"/>
                    </a:p>
                  </a:txBody>
                  <a:tcPr/>
                </a:tc>
                <a:extLst>
                  <a:ext uri="{0D108BD9-81ED-4DB2-BD59-A6C34878D82A}">
                    <a16:rowId xmlns:a16="http://schemas.microsoft.com/office/drawing/2014/main" val="1377549056"/>
                  </a:ext>
                </a:extLst>
              </a:tr>
              <a:tr h="370840">
                <a:tc>
                  <a:txBody>
                    <a:bodyPr/>
                    <a:lstStyle/>
                    <a:p>
                      <a:pPr algn="ctr"/>
                      <a:r>
                        <a:rPr lang="en-US" sz="1800" dirty="0"/>
                        <a:t># grid points used for variables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50</a:t>
                      </a:r>
                    </a:p>
                  </a:txBody>
                  <a:tcPr/>
                </a:tc>
                <a:extLst>
                  <a:ext uri="{0D108BD9-81ED-4DB2-BD59-A6C34878D82A}">
                    <a16:rowId xmlns:a16="http://schemas.microsoft.com/office/drawing/2014/main" val="2226858661"/>
                  </a:ext>
                </a:extLst>
              </a:tr>
              <a:tr h="370840">
                <a:tc>
                  <a:txBody>
                    <a:bodyPr/>
                    <a:lstStyle/>
                    <a:p>
                      <a:pPr algn="ctr"/>
                      <a:r>
                        <a:rPr lang="en-US" sz="1800" dirty="0"/>
                        <a:t>Fraction of Events used per tree</a:t>
                      </a:r>
                    </a:p>
                  </a:txBody>
                  <a:tcPr/>
                </a:tc>
                <a:tc>
                  <a:txBody>
                    <a:bodyPr/>
                    <a:lstStyle/>
                    <a:p>
                      <a:pPr algn="ctr"/>
                      <a:r>
                        <a:rPr lang="en-US" sz="1800" dirty="0"/>
                        <a:t>0.5</a:t>
                      </a:r>
                      <a:endParaRPr lang="en-US" dirty="0"/>
                    </a:p>
                  </a:txBody>
                  <a:tcPr/>
                </a:tc>
                <a:extLst>
                  <a:ext uri="{0D108BD9-81ED-4DB2-BD59-A6C34878D82A}">
                    <a16:rowId xmlns:a16="http://schemas.microsoft.com/office/drawing/2014/main" val="854834938"/>
                  </a:ext>
                </a:extLst>
              </a:tr>
              <a:tr h="370840">
                <a:tc>
                  <a:txBody>
                    <a:bodyPr/>
                    <a:lstStyle/>
                    <a:p>
                      <a:pPr algn="ctr"/>
                      <a:r>
                        <a:rPr lang="en-US" sz="1800" dirty="0"/>
                        <a:t>Monte Carlo Train / Test Split</a:t>
                      </a:r>
                    </a:p>
                  </a:txBody>
                  <a:tcPr/>
                </a:tc>
                <a:tc>
                  <a:txBody>
                    <a:bodyPr/>
                    <a:lstStyle/>
                    <a:p>
                      <a:pPr algn="ctr"/>
                      <a:r>
                        <a:rPr lang="en-US" dirty="0"/>
                        <a:t>50%</a:t>
                      </a:r>
                    </a:p>
                  </a:txBody>
                  <a:tcPr/>
                </a:tc>
                <a:extLst>
                  <a:ext uri="{0D108BD9-81ED-4DB2-BD59-A6C34878D82A}">
                    <a16:rowId xmlns:a16="http://schemas.microsoft.com/office/drawing/2014/main" val="4172645959"/>
                  </a:ext>
                </a:extLst>
              </a:tr>
            </a:tbl>
          </a:graphicData>
        </a:graphic>
      </p:graphicFrame>
      <p:sp>
        <p:nvSpPr>
          <p:cNvPr id="3" name="Google Shape;360;p46">
            <a:extLst>
              <a:ext uri="{FF2B5EF4-FFF2-40B4-BE49-F238E27FC236}">
                <a16:creationId xmlns:a16="http://schemas.microsoft.com/office/drawing/2014/main" id="{3ADF336E-2923-F9BA-2A2B-8542C0330535}"/>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20</a:t>
            </a:fld>
            <a:endParaRPr dirty="0"/>
          </a:p>
        </p:txBody>
      </p:sp>
    </p:spTree>
    <p:extLst>
      <p:ext uri="{BB962C8B-B14F-4D97-AF65-F5344CB8AC3E}">
        <p14:creationId xmlns:p14="http://schemas.microsoft.com/office/powerpoint/2010/main" val="66222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E45D60-6774-4F7B-389D-7AD78FA0E5DF}"/>
              </a:ext>
            </a:extLst>
          </p:cNvPr>
          <p:cNvSpPr/>
          <p:nvPr/>
        </p:nvSpPr>
        <p:spPr>
          <a:xfrm>
            <a:off x="9996017" y="6071752"/>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0CA55A-CA0A-D1D9-D669-809F84BEAA50}"/>
              </a:ext>
            </a:extLst>
          </p:cNvPr>
          <p:cNvSpPr txBox="1"/>
          <p:nvPr/>
        </p:nvSpPr>
        <p:spPr>
          <a:xfrm>
            <a:off x="2893671" y="1181714"/>
            <a:ext cx="6595075" cy="400110"/>
          </a:xfrm>
          <a:prstGeom prst="rect">
            <a:avLst/>
          </a:prstGeom>
          <a:noFill/>
        </p:spPr>
        <p:txBody>
          <a:bodyPr wrap="none" rtlCol="0">
            <a:spAutoFit/>
          </a:bodyPr>
          <a:lstStyle/>
          <a:p>
            <a:r>
              <a:rPr lang="en-US" sz="2000" dirty="0"/>
              <a:t>Some observables have better </a:t>
            </a:r>
            <a:r>
              <a:rPr lang="en-US" sz="2000" b="1" dirty="0">
                <a:solidFill>
                  <a:srgbClr val="C00000"/>
                </a:solidFill>
              </a:rPr>
              <a:t>separation power</a:t>
            </a:r>
            <a:r>
              <a:rPr lang="en-US" sz="2000" dirty="0"/>
              <a:t> than others </a:t>
            </a:r>
          </a:p>
        </p:txBody>
      </p:sp>
      <p:sp>
        <p:nvSpPr>
          <p:cNvPr id="8" name="TextBox 7">
            <a:extLst>
              <a:ext uri="{FF2B5EF4-FFF2-40B4-BE49-F238E27FC236}">
                <a16:creationId xmlns:a16="http://schemas.microsoft.com/office/drawing/2014/main" id="{39E75A05-6FC0-EDF9-0174-84178C32E6CB}"/>
              </a:ext>
            </a:extLst>
          </p:cNvPr>
          <p:cNvSpPr txBox="1"/>
          <p:nvPr/>
        </p:nvSpPr>
        <p:spPr>
          <a:xfrm>
            <a:off x="2655150" y="1735955"/>
            <a:ext cx="8348376" cy="646331"/>
          </a:xfrm>
          <a:prstGeom prst="rect">
            <a:avLst/>
          </a:prstGeom>
          <a:noFill/>
        </p:spPr>
        <p:txBody>
          <a:bodyPr wrap="none" rtlCol="0">
            <a:spAutoFit/>
          </a:bodyPr>
          <a:lstStyle/>
          <a:p>
            <a:r>
              <a:rPr lang="en-US" sz="1800" dirty="0"/>
              <a:t>Dijet invariant </a:t>
            </a:r>
            <a:r>
              <a:rPr lang="en-US" dirty="0"/>
              <a:t>m</a:t>
            </a:r>
            <a:r>
              <a:rPr lang="en-US" sz="1800" dirty="0"/>
              <a:t>ass will have greater </a:t>
            </a:r>
            <a:r>
              <a:rPr lang="en-US" dirty="0"/>
              <a:t>separation power than m</a:t>
            </a:r>
            <a:r>
              <a:rPr lang="en-US" sz="1800" dirty="0"/>
              <a:t>issing </a:t>
            </a:r>
            <a:r>
              <a:rPr lang="en-US" dirty="0"/>
              <a:t>t</a:t>
            </a:r>
            <a:r>
              <a:rPr lang="en-US" sz="1800" dirty="0"/>
              <a:t>ransverse </a:t>
            </a:r>
            <a:r>
              <a:rPr lang="en-US" dirty="0"/>
              <a:t>e</a:t>
            </a:r>
            <a:r>
              <a:rPr lang="en-US" sz="1800" dirty="0"/>
              <a:t>nergy </a:t>
            </a:r>
            <a:endParaRPr lang="en-US" dirty="0"/>
          </a:p>
          <a:p>
            <a:r>
              <a:rPr lang="en-US" dirty="0"/>
              <a:t>    </a:t>
            </a:r>
          </a:p>
        </p:txBody>
      </p:sp>
      <p:sp>
        <p:nvSpPr>
          <p:cNvPr id="9" name="Google Shape;436;p49">
            <a:extLst>
              <a:ext uri="{FF2B5EF4-FFF2-40B4-BE49-F238E27FC236}">
                <a16:creationId xmlns:a16="http://schemas.microsoft.com/office/drawing/2014/main" id="{DD1E6AC2-CCA3-0B51-B03F-7DD85E6EE578}"/>
              </a:ext>
            </a:extLst>
          </p:cNvPr>
          <p:cNvSpPr txBox="1">
            <a:spLocks/>
          </p:cNvSpPr>
          <p:nvPr/>
        </p:nvSpPr>
        <p:spPr>
          <a:xfrm>
            <a:off x="41311" y="6355912"/>
            <a:ext cx="3924400" cy="295600"/>
          </a:xfrm>
          <a:prstGeom prst="rect">
            <a:avLst/>
          </a:prstGeom>
          <a:solidFill>
            <a:schemeClr val="lt1"/>
          </a:solidFill>
          <a:ln>
            <a:noFill/>
          </a:ln>
        </p:spPr>
        <p:txBody>
          <a:bodyPr spcFirstLastPara="1" wrap="square" lIns="121900" tIns="60933" rIns="121900" bIns="60933" anchor="t" anchorCtr="0">
            <a:normAutofit fontScale="47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pic>
        <p:nvPicPr>
          <p:cNvPr id="11" name="Picture 10">
            <a:extLst>
              <a:ext uri="{FF2B5EF4-FFF2-40B4-BE49-F238E27FC236}">
                <a16:creationId xmlns:a16="http://schemas.microsoft.com/office/drawing/2014/main" id="{F31A1D25-6A9A-5766-EEF9-AFB652404082}"/>
              </a:ext>
            </a:extLst>
          </p:cNvPr>
          <p:cNvPicPr>
            <a:picLocks noChangeAspect="1"/>
          </p:cNvPicPr>
          <p:nvPr/>
        </p:nvPicPr>
        <p:blipFill>
          <a:blip r:embed="rId3"/>
          <a:stretch>
            <a:fillRect/>
          </a:stretch>
        </p:blipFill>
        <p:spPr>
          <a:xfrm>
            <a:off x="1364896" y="2379395"/>
            <a:ext cx="4712093" cy="3009300"/>
          </a:xfrm>
          <a:prstGeom prst="rect">
            <a:avLst/>
          </a:prstGeom>
        </p:spPr>
      </p:pic>
      <p:pic>
        <p:nvPicPr>
          <p:cNvPr id="12" name="Picture 11">
            <a:extLst>
              <a:ext uri="{FF2B5EF4-FFF2-40B4-BE49-F238E27FC236}">
                <a16:creationId xmlns:a16="http://schemas.microsoft.com/office/drawing/2014/main" id="{260B6730-9768-CD36-10F0-DC8EA2AB1144}"/>
              </a:ext>
            </a:extLst>
          </p:cNvPr>
          <p:cNvPicPr>
            <a:picLocks noChangeAspect="1"/>
          </p:cNvPicPr>
          <p:nvPr/>
        </p:nvPicPr>
        <p:blipFill>
          <a:blip r:embed="rId4"/>
          <a:stretch>
            <a:fillRect/>
          </a:stretch>
        </p:blipFill>
        <p:spPr>
          <a:xfrm>
            <a:off x="6353274" y="2410948"/>
            <a:ext cx="4667521" cy="295080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5555DB-C1E7-10B2-5574-2EB7EB063E25}"/>
                  </a:ext>
                </a:extLst>
              </p:cNvPr>
              <p:cNvSpPr txBox="1"/>
              <p:nvPr/>
            </p:nvSpPr>
            <p:spPr>
              <a:xfrm>
                <a:off x="2655150" y="2154254"/>
                <a:ext cx="2442416" cy="395045"/>
              </a:xfrm>
              <a:prstGeom prst="rect">
                <a:avLst/>
              </a:prstGeom>
              <a:noFill/>
            </p:spPr>
            <p:txBody>
              <a:bodyPr wrap="square">
                <a:spAutoFit/>
              </a:bodyPr>
              <a:lstStyle/>
              <a:p>
                <a:r>
                  <a:rPr lang="en-US" sz="1800" dirty="0"/>
                  <a:t>Dijet Invariant Mass </a:t>
                </a:r>
                <a14:m>
                  <m:oMath xmlns:m="http://schemas.openxmlformats.org/officeDocument/2006/math">
                    <m:sSub>
                      <m:sSubPr>
                        <m:ctrlPr>
                          <a:rPr lang="en-CA" sz="1800" b="0" i="1" smtClean="0">
                            <a:latin typeface="Cambria Math" panose="02040503050406030204" pitchFamily="18" charset="0"/>
                          </a:rPr>
                        </m:ctrlPr>
                      </m:sSubPr>
                      <m:e>
                        <m:r>
                          <m:rPr>
                            <m:sty m:val="p"/>
                          </m:rPr>
                          <a:rPr lang="en-CA" sz="1800" b="0" i="0" smtClean="0">
                            <a:latin typeface="Cambria Math" panose="02040503050406030204" pitchFamily="18" charset="0"/>
                          </a:rPr>
                          <m:t>M</m:t>
                        </m:r>
                      </m:e>
                      <m:sub>
                        <m:r>
                          <m:rPr>
                            <m:sty m:val="p"/>
                          </m:rPr>
                          <a:rPr lang="en-CA" sz="1800" b="0" i="0" smtClean="0">
                            <a:latin typeface="Cambria Math" panose="02040503050406030204" pitchFamily="18" charset="0"/>
                          </a:rPr>
                          <m:t>jj</m:t>
                        </m:r>
                      </m:sub>
                    </m:sSub>
                  </m:oMath>
                </a14:m>
                <a:endParaRPr lang="en-US" dirty="0"/>
              </a:p>
            </p:txBody>
          </p:sp>
        </mc:Choice>
        <mc:Fallback xmlns="">
          <p:sp>
            <p:nvSpPr>
              <p:cNvPr id="16" name="TextBox 15">
                <a:extLst>
                  <a:ext uri="{FF2B5EF4-FFF2-40B4-BE49-F238E27FC236}">
                    <a16:creationId xmlns:a16="http://schemas.microsoft.com/office/drawing/2014/main" id="{655555DB-C1E7-10B2-5574-2EB7EB063E25}"/>
                  </a:ext>
                </a:extLst>
              </p:cNvPr>
              <p:cNvSpPr txBox="1">
                <a:spLocks noRot="1" noChangeAspect="1" noMove="1" noResize="1" noEditPoints="1" noAdjustHandles="1" noChangeArrowheads="1" noChangeShapeType="1" noTextEdit="1"/>
              </p:cNvSpPr>
              <p:nvPr/>
            </p:nvSpPr>
            <p:spPr>
              <a:xfrm>
                <a:off x="2655150" y="2154254"/>
                <a:ext cx="2442416" cy="395045"/>
              </a:xfrm>
              <a:prstGeom prst="rect">
                <a:avLst/>
              </a:prstGeom>
              <a:blipFill>
                <a:blip r:embed="rId5"/>
                <a:stretch>
                  <a:fillRect l="-2591" t="-6250"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A08A190-966E-666C-1CB3-2C8509883A8B}"/>
                  </a:ext>
                </a:extLst>
              </p:cNvPr>
              <p:cNvSpPr txBox="1"/>
              <p:nvPr/>
            </p:nvSpPr>
            <p:spPr>
              <a:xfrm>
                <a:off x="7094436" y="2142008"/>
                <a:ext cx="6094268" cy="369332"/>
              </a:xfrm>
              <a:prstGeom prst="rect">
                <a:avLst/>
              </a:prstGeom>
              <a:noFill/>
            </p:spPr>
            <p:txBody>
              <a:bodyPr wrap="square">
                <a:spAutoFit/>
              </a:bodyPr>
              <a:lstStyle/>
              <a:p>
                <a:r>
                  <a:rPr lang="en-US" sz="1800" dirty="0"/>
                  <a:t>Missing Transverse Energy </a:t>
                </a:r>
                <a14:m>
                  <m:oMath xmlns:m="http://schemas.openxmlformats.org/officeDocument/2006/math">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m:t>
                        </m:r>
                        <m:r>
                          <a:rPr lang="en-CA" sz="1800" b="0" i="1" smtClean="0">
                            <a:latin typeface="Cambria Math" panose="02040503050406030204" pitchFamily="18" charset="0"/>
                          </a:rPr>
                          <m:t>𝐸</m:t>
                        </m:r>
                      </m:e>
                      <m:sub>
                        <m:r>
                          <a:rPr lang="en-CA" sz="1800" b="0" i="1" smtClean="0">
                            <a:latin typeface="Cambria Math" panose="02040503050406030204" pitchFamily="18" charset="0"/>
                          </a:rPr>
                          <m:t>𝑡</m:t>
                        </m:r>
                      </m:sub>
                    </m:sSub>
                    <m:r>
                      <a:rPr lang="en-CA" sz="1800" b="0" i="0" smtClean="0">
                        <a:latin typeface="Cambria Math" panose="02040503050406030204" pitchFamily="18" charset="0"/>
                      </a:rPr>
                      <m:t>)</m:t>
                    </m:r>
                  </m:oMath>
                </a14:m>
                <a:endParaRPr lang="en-US" dirty="0"/>
              </a:p>
            </p:txBody>
          </p:sp>
        </mc:Choice>
        <mc:Fallback xmlns="">
          <p:sp>
            <p:nvSpPr>
              <p:cNvPr id="19" name="TextBox 18">
                <a:extLst>
                  <a:ext uri="{FF2B5EF4-FFF2-40B4-BE49-F238E27FC236}">
                    <a16:creationId xmlns:a16="http://schemas.microsoft.com/office/drawing/2014/main" id="{8A08A190-966E-666C-1CB3-2C8509883A8B}"/>
                  </a:ext>
                </a:extLst>
              </p:cNvPr>
              <p:cNvSpPr txBox="1">
                <a:spLocks noRot="1" noChangeAspect="1" noMove="1" noResize="1" noEditPoints="1" noAdjustHandles="1" noChangeArrowheads="1" noChangeShapeType="1" noTextEdit="1"/>
              </p:cNvSpPr>
              <p:nvPr/>
            </p:nvSpPr>
            <p:spPr>
              <a:xfrm>
                <a:off x="7094436" y="2142008"/>
                <a:ext cx="6094268" cy="369332"/>
              </a:xfrm>
              <a:prstGeom prst="rect">
                <a:avLst/>
              </a:prstGeom>
              <a:blipFill>
                <a:blip r:embed="rId6"/>
                <a:stretch>
                  <a:fillRect l="-832" t="-6667" b="-26667"/>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EC8A8C5-F5AF-7055-5881-60E6716979AE}"/>
              </a:ext>
            </a:extLst>
          </p:cNvPr>
          <p:cNvCxnSpPr>
            <a:cxnSpLocks/>
          </p:cNvCxnSpPr>
          <p:nvPr/>
        </p:nvCxnSpPr>
        <p:spPr>
          <a:xfrm flipV="1">
            <a:off x="9712814" y="2229731"/>
            <a:ext cx="207171" cy="206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F1AAAB-F0F1-ECD2-50A8-48B26BA16234}"/>
              </a:ext>
            </a:extLst>
          </p:cNvPr>
          <p:cNvSpPr txBox="1"/>
          <p:nvPr/>
        </p:nvSpPr>
        <p:spPr>
          <a:xfrm>
            <a:off x="1580780" y="1707293"/>
            <a:ext cx="1135439" cy="400110"/>
          </a:xfrm>
          <a:prstGeom prst="rect">
            <a:avLst/>
          </a:prstGeom>
          <a:noFill/>
        </p:spPr>
        <p:txBody>
          <a:bodyPr wrap="none" rtlCol="0">
            <a:spAutoFit/>
          </a:bodyPr>
          <a:lstStyle/>
          <a:p>
            <a:r>
              <a:rPr lang="en-US" sz="2000" dirty="0">
                <a:solidFill>
                  <a:srgbClr val="C00000"/>
                </a:solidFill>
              </a:rPr>
              <a:t>Example: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0D8698F-BF68-22CA-7C42-CF2856472C69}"/>
                  </a:ext>
                </a:extLst>
              </p:cNvPr>
              <p:cNvSpPr txBox="1"/>
              <p:nvPr/>
            </p:nvSpPr>
            <p:spPr>
              <a:xfrm>
                <a:off x="2689933" y="5590866"/>
                <a:ext cx="7347011" cy="1015663"/>
              </a:xfrm>
              <a:prstGeom prst="rect">
                <a:avLst/>
              </a:prstGeom>
              <a:noFill/>
            </p:spPr>
            <p:txBody>
              <a:bodyPr wrap="none" rtlCol="0">
                <a:spAutoFit/>
              </a:bodyPr>
              <a:lstStyle/>
              <a:p>
                <a:r>
                  <a:rPr lang="en-US" sz="2000" dirty="0"/>
                  <a:t>Should we use or exclude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𝐸</m:t>
                        </m:r>
                      </m:e>
                      <m:sub>
                        <m:r>
                          <a:rPr lang="en-CA" sz="2000" b="0" i="1" smtClean="0">
                            <a:latin typeface="Cambria Math" panose="02040503050406030204" pitchFamily="18" charset="0"/>
                          </a:rPr>
                          <m:t>𝑡</m:t>
                        </m:r>
                      </m:sub>
                    </m:sSub>
                  </m:oMath>
                </a14:m>
                <a:r>
                  <a:rPr lang="en-US" sz="2000" dirty="0"/>
                  <a:t> when training our BDT </a:t>
                </a:r>
                <a:r>
                  <a:rPr lang="en-US" sz="2000" b="1" dirty="0">
                    <a:solidFill>
                      <a:srgbClr val="C00000"/>
                    </a:solidFill>
                  </a:rPr>
                  <a:t>? </a:t>
                </a:r>
              </a:p>
              <a:p>
                <a:endParaRPr lang="en-US" sz="2000" b="1" dirty="0">
                  <a:solidFill>
                    <a:srgbClr val="C00000"/>
                  </a:solidFill>
                </a:endParaRPr>
              </a:p>
              <a:p>
                <a:r>
                  <a:rPr lang="en-US" sz="2000" dirty="0"/>
                  <a:t>Is their hidden information that we will lose in variable correlations </a:t>
                </a:r>
                <a:r>
                  <a:rPr lang="en-US" sz="2000" b="1" dirty="0">
                    <a:solidFill>
                      <a:srgbClr val="C00000"/>
                    </a:solidFill>
                  </a:rPr>
                  <a:t>?</a:t>
                </a:r>
              </a:p>
            </p:txBody>
          </p:sp>
        </mc:Choice>
        <mc:Fallback xmlns="">
          <p:sp>
            <p:nvSpPr>
              <p:cNvPr id="22" name="TextBox 21">
                <a:extLst>
                  <a:ext uri="{FF2B5EF4-FFF2-40B4-BE49-F238E27FC236}">
                    <a16:creationId xmlns:a16="http://schemas.microsoft.com/office/drawing/2014/main" id="{E0D8698F-BF68-22CA-7C42-CF2856472C69}"/>
                  </a:ext>
                </a:extLst>
              </p:cNvPr>
              <p:cNvSpPr txBox="1">
                <a:spLocks noRot="1" noChangeAspect="1" noMove="1" noResize="1" noEditPoints="1" noAdjustHandles="1" noChangeArrowheads="1" noChangeShapeType="1" noTextEdit="1"/>
              </p:cNvSpPr>
              <p:nvPr/>
            </p:nvSpPr>
            <p:spPr>
              <a:xfrm>
                <a:off x="2689933" y="5590866"/>
                <a:ext cx="7347011" cy="1015663"/>
              </a:xfrm>
              <a:prstGeom prst="rect">
                <a:avLst/>
              </a:prstGeom>
              <a:blipFill>
                <a:blip r:embed="rId7"/>
                <a:stretch>
                  <a:fillRect l="-862" t="-3704" b="-8642"/>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2728D337-5BA0-BDA6-F380-09DE1730E0C5}"/>
              </a:ext>
            </a:extLst>
          </p:cNvPr>
          <p:cNvCxnSpPr>
            <a:cxnSpLocks/>
          </p:cNvCxnSpPr>
          <p:nvPr/>
        </p:nvCxnSpPr>
        <p:spPr>
          <a:xfrm flipV="1">
            <a:off x="5430156" y="5702971"/>
            <a:ext cx="207171" cy="206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ight Arrow 24">
            <a:extLst>
              <a:ext uri="{FF2B5EF4-FFF2-40B4-BE49-F238E27FC236}">
                <a16:creationId xmlns:a16="http://schemas.microsoft.com/office/drawing/2014/main" id="{C108EA7F-CBF1-EABE-E432-E89A5F0E9263}"/>
              </a:ext>
            </a:extLst>
          </p:cNvPr>
          <p:cNvSpPr/>
          <p:nvPr/>
        </p:nvSpPr>
        <p:spPr>
          <a:xfrm>
            <a:off x="2534821" y="1333730"/>
            <a:ext cx="310225" cy="1167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6" name="Right Arrow 25">
            <a:extLst>
              <a:ext uri="{FF2B5EF4-FFF2-40B4-BE49-F238E27FC236}">
                <a16:creationId xmlns:a16="http://schemas.microsoft.com/office/drawing/2014/main" id="{57C72BB9-10AE-63AF-0C15-FAD8D1A1A523}"/>
              </a:ext>
            </a:extLst>
          </p:cNvPr>
          <p:cNvSpPr/>
          <p:nvPr/>
        </p:nvSpPr>
        <p:spPr>
          <a:xfrm>
            <a:off x="2405994" y="5747748"/>
            <a:ext cx="310225" cy="1167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C00000"/>
              </a:solidFill>
            </a:endParaRPr>
          </a:p>
        </p:txBody>
      </p:sp>
      <p:sp>
        <p:nvSpPr>
          <p:cNvPr id="27" name="Right Arrow 26">
            <a:extLst>
              <a:ext uri="{FF2B5EF4-FFF2-40B4-BE49-F238E27FC236}">
                <a16:creationId xmlns:a16="http://schemas.microsoft.com/office/drawing/2014/main" id="{B4E0B80D-5D68-F3FA-9C8B-647A7AA91177}"/>
              </a:ext>
            </a:extLst>
          </p:cNvPr>
          <p:cNvSpPr/>
          <p:nvPr/>
        </p:nvSpPr>
        <p:spPr>
          <a:xfrm>
            <a:off x="2405994" y="6354849"/>
            <a:ext cx="310225" cy="1167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C00000"/>
              </a:solidFill>
            </a:endParaRPr>
          </a:p>
        </p:txBody>
      </p:sp>
      <p:sp>
        <p:nvSpPr>
          <p:cNvPr id="2" name="Title 2">
            <a:extLst>
              <a:ext uri="{FF2B5EF4-FFF2-40B4-BE49-F238E27FC236}">
                <a16:creationId xmlns:a16="http://schemas.microsoft.com/office/drawing/2014/main" id="{3983E63E-D4B2-9D31-89A1-FBB88DDE5CA9}"/>
              </a:ext>
            </a:extLst>
          </p:cNvPr>
          <p:cNvSpPr txBox="1">
            <a:spLocks/>
          </p:cNvSpPr>
          <p:nvPr/>
        </p:nvSpPr>
        <p:spPr>
          <a:xfrm>
            <a:off x="1546747" y="128567"/>
            <a:ext cx="9288921"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 sz="3600" b="1" dirty="0">
                <a:latin typeface="Arial" panose="020B0604020202020204" pitchFamily="34" charset="0"/>
                <a:cs typeface="Arial" panose="020B0604020202020204" pitchFamily="34" charset="0"/>
              </a:rPr>
              <a:t>What observables should be given to the BDT? </a:t>
            </a:r>
            <a:endParaRPr lang="en-US" sz="3600" b="1" dirty="0"/>
          </a:p>
        </p:txBody>
      </p:sp>
      <p:sp>
        <p:nvSpPr>
          <p:cNvPr id="30" name="Rectangle 29">
            <a:extLst>
              <a:ext uri="{FF2B5EF4-FFF2-40B4-BE49-F238E27FC236}">
                <a16:creationId xmlns:a16="http://schemas.microsoft.com/office/drawing/2014/main" id="{BE972210-74D3-5DD3-100C-3BBACA3FFAEA}"/>
              </a:ext>
            </a:extLst>
          </p:cNvPr>
          <p:cNvSpPr/>
          <p:nvPr/>
        </p:nvSpPr>
        <p:spPr>
          <a:xfrm>
            <a:off x="4474961" y="2557209"/>
            <a:ext cx="1473321" cy="68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D96F549-44FD-107E-4ED0-DFFA8029F448}"/>
              </a:ext>
            </a:extLst>
          </p:cNvPr>
          <p:cNvGrpSpPr/>
          <p:nvPr/>
        </p:nvGrpSpPr>
        <p:grpSpPr>
          <a:xfrm>
            <a:off x="4310411" y="2495454"/>
            <a:ext cx="1822834" cy="837696"/>
            <a:chOff x="4302629" y="2504402"/>
            <a:chExt cx="1822834" cy="837696"/>
          </a:xfrm>
        </p:grpSpPr>
        <p:sp>
          <p:nvSpPr>
            <p:cNvPr id="4" name="TextBox 3">
              <a:extLst>
                <a:ext uri="{FF2B5EF4-FFF2-40B4-BE49-F238E27FC236}">
                  <a16:creationId xmlns:a16="http://schemas.microsoft.com/office/drawing/2014/main" id="{FD743CC3-38F8-49E4-8AD6-A16D918DBCB7}"/>
                </a:ext>
              </a:extLst>
            </p:cNvPr>
            <p:cNvSpPr txBox="1"/>
            <p:nvPr/>
          </p:nvSpPr>
          <p:spPr>
            <a:xfrm>
              <a:off x="4495017" y="3080488"/>
              <a:ext cx="1630446" cy="261610"/>
            </a:xfrm>
            <a:prstGeom prst="rect">
              <a:avLst/>
            </a:prstGeom>
            <a:noFill/>
          </p:spPr>
          <p:txBody>
            <a:bodyPr wrap="square" rtlCol="0">
              <a:spAutoFit/>
            </a:bodyPr>
            <a:lstStyle/>
            <a:p>
              <a:r>
                <a:rPr lang="en-CA" sz="1100" b="0" i="0" u="none" strike="noStrike" dirty="0">
                  <a:solidFill>
                    <a:srgbClr val="000000"/>
                  </a:solidFill>
                  <a:effectLst/>
                  <a:latin typeface="-webkit-standard"/>
                </a:rPr>
                <a:t>ATLAS work in progress</a:t>
              </a:r>
              <a:endParaRPr lang="en-US" sz="1100" dirty="0"/>
            </a:p>
          </p:txBody>
        </p:sp>
        <p:sp>
          <p:nvSpPr>
            <p:cNvPr id="10" name="TextBox 9">
              <a:extLst>
                <a:ext uri="{FF2B5EF4-FFF2-40B4-BE49-F238E27FC236}">
                  <a16:creationId xmlns:a16="http://schemas.microsoft.com/office/drawing/2014/main" id="{C1479745-38E2-98EF-B13D-1AAECA2F46F9}"/>
                </a:ext>
              </a:extLst>
            </p:cNvPr>
            <p:cNvSpPr txBox="1"/>
            <p:nvPr/>
          </p:nvSpPr>
          <p:spPr>
            <a:xfrm>
              <a:off x="4302629" y="2504402"/>
              <a:ext cx="1640052" cy="584775"/>
            </a:xfrm>
            <a:prstGeom prst="rect">
              <a:avLst/>
            </a:prstGeom>
            <a:solidFill>
              <a:schemeClr val="bg1"/>
            </a:solidFill>
            <a:ln>
              <a:solidFill>
                <a:schemeClr val="tx1"/>
              </a:solidFill>
            </a:ln>
          </p:spPr>
          <p:txBody>
            <a:bodyPr wrap="square" rtlCol="0">
              <a:spAutoFit/>
            </a:bodyPr>
            <a:lstStyle/>
            <a:p>
              <a:pPr algn="r"/>
              <a:r>
                <a:rPr lang="en-US" sz="1600" dirty="0"/>
                <a:t>EW W + Jets</a:t>
              </a:r>
            </a:p>
            <a:p>
              <a:pPr algn="r"/>
              <a:r>
                <a:rPr lang="en-US" sz="1600" dirty="0"/>
                <a:t>Strong W + Jets</a:t>
              </a:r>
            </a:p>
          </p:txBody>
        </p:sp>
        <p:sp>
          <p:nvSpPr>
            <p:cNvPr id="13" name="Rectangle 12">
              <a:extLst>
                <a:ext uri="{FF2B5EF4-FFF2-40B4-BE49-F238E27FC236}">
                  <a16:creationId xmlns:a16="http://schemas.microsoft.com/office/drawing/2014/main" id="{6FE1B488-E905-29AC-C498-D793D883EEB8}"/>
                </a:ext>
              </a:extLst>
            </p:cNvPr>
            <p:cNvSpPr/>
            <p:nvPr/>
          </p:nvSpPr>
          <p:spPr>
            <a:xfrm>
              <a:off x="4367011" y="2585567"/>
              <a:ext cx="107950" cy="184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9F4B5D-D997-87E9-7A6B-1C0466D70446}"/>
                </a:ext>
              </a:extLst>
            </p:cNvPr>
            <p:cNvSpPr/>
            <p:nvPr/>
          </p:nvSpPr>
          <p:spPr>
            <a:xfrm>
              <a:off x="4367011" y="2823295"/>
              <a:ext cx="107950" cy="1841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0CFFE0D2-9FFA-81B3-460F-DA817849287C}"/>
              </a:ext>
            </a:extLst>
          </p:cNvPr>
          <p:cNvSpPr/>
          <p:nvPr/>
        </p:nvSpPr>
        <p:spPr>
          <a:xfrm>
            <a:off x="9361892" y="2523370"/>
            <a:ext cx="1473321" cy="68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8E4281-BA5D-D963-B804-CEEA4F42571B}"/>
              </a:ext>
            </a:extLst>
          </p:cNvPr>
          <p:cNvGrpSpPr/>
          <p:nvPr/>
        </p:nvGrpSpPr>
        <p:grpSpPr>
          <a:xfrm>
            <a:off x="9197961" y="2524334"/>
            <a:ext cx="1822834" cy="837696"/>
            <a:chOff x="4302629" y="2504402"/>
            <a:chExt cx="1822834" cy="837696"/>
          </a:xfrm>
        </p:grpSpPr>
        <p:sp>
          <p:nvSpPr>
            <p:cNvPr id="32" name="TextBox 31">
              <a:extLst>
                <a:ext uri="{FF2B5EF4-FFF2-40B4-BE49-F238E27FC236}">
                  <a16:creationId xmlns:a16="http://schemas.microsoft.com/office/drawing/2014/main" id="{545FE58F-C2FA-1E95-18FB-CD84310AF027}"/>
                </a:ext>
              </a:extLst>
            </p:cNvPr>
            <p:cNvSpPr txBox="1"/>
            <p:nvPr/>
          </p:nvSpPr>
          <p:spPr>
            <a:xfrm>
              <a:off x="4495017" y="3080488"/>
              <a:ext cx="1630446" cy="261610"/>
            </a:xfrm>
            <a:prstGeom prst="rect">
              <a:avLst/>
            </a:prstGeom>
            <a:noFill/>
          </p:spPr>
          <p:txBody>
            <a:bodyPr wrap="square" rtlCol="0">
              <a:spAutoFit/>
            </a:bodyPr>
            <a:lstStyle/>
            <a:p>
              <a:r>
                <a:rPr lang="en-CA" sz="1100" b="0" i="0" u="none" strike="noStrike" dirty="0">
                  <a:solidFill>
                    <a:srgbClr val="000000"/>
                  </a:solidFill>
                  <a:effectLst/>
                  <a:latin typeface="-webkit-standard"/>
                </a:rPr>
                <a:t>ATLAS work in progress</a:t>
              </a:r>
              <a:endParaRPr lang="en-US" sz="1100" dirty="0"/>
            </a:p>
          </p:txBody>
        </p:sp>
        <p:sp>
          <p:nvSpPr>
            <p:cNvPr id="33" name="TextBox 32">
              <a:extLst>
                <a:ext uri="{FF2B5EF4-FFF2-40B4-BE49-F238E27FC236}">
                  <a16:creationId xmlns:a16="http://schemas.microsoft.com/office/drawing/2014/main" id="{EF0AFC17-0CBF-D70F-6FE7-EFDDDC63C829}"/>
                </a:ext>
              </a:extLst>
            </p:cNvPr>
            <p:cNvSpPr txBox="1"/>
            <p:nvPr/>
          </p:nvSpPr>
          <p:spPr>
            <a:xfrm>
              <a:off x="4302629" y="2504402"/>
              <a:ext cx="1640052" cy="584775"/>
            </a:xfrm>
            <a:prstGeom prst="rect">
              <a:avLst/>
            </a:prstGeom>
            <a:solidFill>
              <a:schemeClr val="bg1"/>
            </a:solidFill>
            <a:ln>
              <a:solidFill>
                <a:schemeClr val="tx1"/>
              </a:solidFill>
            </a:ln>
          </p:spPr>
          <p:txBody>
            <a:bodyPr wrap="square" rtlCol="0">
              <a:spAutoFit/>
            </a:bodyPr>
            <a:lstStyle/>
            <a:p>
              <a:pPr algn="r"/>
              <a:r>
                <a:rPr lang="en-US" sz="1600" dirty="0"/>
                <a:t>EW W + Jets</a:t>
              </a:r>
            </a:p>
            <a:p>
              <a:pPr algn="r"/>
              <a:r>
                <a:rPr lang="en-US" sz="1600" dirty="0"/>
                <a:t>Strong W + Jets</a:t>
              </a:r>
            </a:p>
          </p:txBody>
        </p:sp>
        <p:sp>
          <p:nvSpPr>
            <p:cNvPr id="34" name="Rectangle 33">
              <a:extLst>
                <a:ext uri="{FF2B5EF4-FFF2-40B4-BE49-F238E27FC236}">
                  <a16:creationId xmlns:a16="http://schemas.microsoft.com/office/drawing/2014/main" id="{AE9C6D08-9EC6-4666-88C4-0F99970724C6}"/>
                </a:ext>
              </a:extLst>
            </p:cNvPr>
            <p:cNvSpPr/>
            <p:nvPr/>
          </p:nvSpPr>
          <p:spPr>
            <a:xfrm>
              <a:off x="4367011" y="2585567"/>
              <a:ext cx="107950" cy="184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60DF78C-BEA9-CD10-250A-9117EFB00400}"/>
                </a:ext>
              </a:extLst>
            </p:cNvPr>
            <p:cNvSpPr/>
            <p:nvPr/>
          </p:nvSpPr>
          <p:spPr>
            <a:xfrm>
              <a:off x="4367011" y="2823295"/>
              <a:ext cx="107950" cy="1841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4EE219D-318A-5EEB-FB2C-B58DAFCE57C3}"/>
                  </a:ext>
                </a:extLst>
              </p:cNvPr>
              <p:cNvSpPr txBox="1"/>
              <p:nvPr/>
            </p:nvSpPr>
            <p:spPr>
              <a:xfrm>
                <a:off x="5318022" y="5319717"/>
                <a:ext cx="729751" cy="2941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200" b="0" i="1" smtClean="0">
                              <a:latin typeface="Cambria Math" panose="02040503050406030204" pitchFamily="18" charset="0"/>
                            </a:rPr>
                          </m:ctrlPr>
                        </m:sSubPr>
                        <m:e>
                          <m:r>
                            <m:rPr>
                              <m:sty m:val="p"/>
                            </m:rPr>
                            <a:rPr lang="en-CA" sz="1200" b="0" i="0" smtClean="0">
                              <a:latin typeface="Cambria Math" panose="02040503050406030204" pitchFamily="18" charset="0"/>
                            </a:rPr>
                            <m:t>M</m:t>
                          </m:r>
                        </m:e>
                        <m:sub>
                          <m:r>
                            <m:rPr>
                              <m:sty m:val="p"/>
                            </m:rPr>
                            <a:rPr lang="en-CA" sz="1200" b="0" i="0" smtClean="0">
                              <a:latin typeface="Cambria Math" panose="02040503050406030204" pitchFamily="18" charset="0"/>
                            </a:rPr>
                            <m:t>jj</m:t>
                          </m:r>
                        </m:sub>
                      </m:sSub>
                      <m:r>
                        <a:rPr lang="en-CA" sz="1200" b="0" i="1" smtClean="0">
                          <a:latin typeface="Cambria Math" panose="02040503050406030204" pitchFamily="18" charset="0"/>
                        </a:rPr>
                        <m:t> </m:t>
                      </m:r>
                      <m:r>
                        <a:rPr lang="en-CA" sz="1200" b="0" i="1" smtClean="0">
                          <a:latin typeface="Cambria Math" panose="02040503050406030204" pitchFamily="18" charset="0"/>
                        </a:rPr>
                        <m:t>𝐺𝑒𝑉</m:t>
                      </m:r>
                    </m:oMath>
                  </m:oMathPara>
                </a14:m>
                <a:endParaRPr lang="en-US" sz="1200" dirty="0"/>
              </a:p>
            </p:txBody>
          </p:sp>
        </mc:Choice>
        <mc:Fallback xmlns="">
          <p:sp>
            <p:nvSpPr>
              <p:cNvPr id="37" name="TextBox 36">
                <a:extLst>
                  <a:ext uri="{FF2B5EF4-FFF2-40B4-BE49-F238E27FC236}">
                    <a16:creationId xmlns:a16="http://schemas.microsoft.com/office/drawing/2014/main" id="{C4EE219D-318A-5EEB-FB2C-B58DAFCE57C3}"/>
                  </a:ext>
                </a:extLst>
              </p:cNvPr>
              <p:cNvSpPr txBox="1">
                <a:spLocks noRot="1" noChangeAspect="1" noMove="1" noResize="1" noEditPoints="1" noAdjustHandles="1" noChangeArrowheads="1" noChangeShapeType="1" noTextEdit="1"/>
              </p:cNvSpPr>
              <p:nvPr/>
            </p:nvSpPr>
            <p:spPr>
              <a:xfrm>
                <a:off x="5318022" y="5319717"/>
                <a:ext cx="729751" cy="29411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A44DD6-938F-C281-6BC9-A1E0EF103D8D}"/>
                  </a:ext>
                </a:extLst>
              </p:cNvPr>
              <p:cNvSpPr txBox="1"/>
              <p:nvPr/>
            </p:nvSpPr>
            <p:spPr>
              <a:xfrm>
                <a:off x="10258054" y="5336570"/>
                <a:ext cx="67480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𝐸</m:t>
                          </m:r>
                        </m:e>
                        <m:sub>
                          <m:r>
                            <a:rPr lang="en-CA" sz="1200" b="0" i="1" smtClean="0">
                              <a:latin typeface="Cambria Math" panose="02040503050406030204" pitchFamily="18" charset="0"/>
                            </a:rPr>
                            <m:t>𝑡</m:t>
                          </m:r>
                        </m:sub>
                      </m:sSub>
                      <m:r>
                        <a:rPr lang="en-CA" sz="1200" b="0" i="1" smtClean="0">
                          <a:latin typeface="Cambria Math" panose="02040503050406030204" pitchFamily="18" charset="0"/>
                        </a:rPr>
                        <m:t> </m:t>
                      </m:r>
                      <m:r>
                        <a:rPr lang="en-CA" sz="1200" b="0" i="1" smtClean="0">
                          <a:latin typeface="Cambria Math" panose="02040503050406030204" pitchFamily="18" charset="0"/>
                        </a:rPr>
                        <m:t>𝐺𝑒𝑉</m:t>
                      </m:r>
                    </m:oMath>
                  </m:oMathPara>
                </a14:m>
                <a:endParaRPr lang="en-US" sz="1200" dirty="0"/>
              </a:p>
            </p:txBody>
          </p:sp>
        </mc:Choice>
        <mc:Fallback xmlns="">
          <p:sp>
            <p:nvSpPr>
              <p:cNvPr id="38" name="TextBox 37">
                <a:extLst>
                  <a:ext uri="{FF2B5EF4-FFF2-40B4-BE49-F238E27FC236}">
                    <a16:creationId xmlns:a16="http://schemas.microsoft.com/office/drawing/2014/main" id="{F4A44DD6-938F-C281-6BC9-A1E0EF103D8D}"/>
                  </a:ext>
                </a:extLst>
              </p:cNvPr>
              <p:cNvSpPr txBox="1">
                <a:spLocks noRot="1" noChangeAspect="1" noMove="1" noResize="1" noEditPoints="1" noAdjustHandles="1" noChangeArrowheads="1" noChangeShapeType="1" noTextEdit="1"/>
              </p:cNvSpPr>
              <p:nvPr/>
            </p:nvSpPr>
            <p:spPr>
              <a:xfrm>
                <a:off x="10258054" y="5336570"/>
                <a:ext cx="674800" cy="276999"/>
              </a:xfrm>
              <a:prstGeom prst="rect">
                <a:avLst/>
              </a:prstGeom>
              <a:blipFill>
                <a:blip r:embed="rId9"/>
                <a:stretch>
                  <a:fillRect b="-4348"/>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E6B55CAE-21F7-CD22-DE0B-6C5EC7554BC9}"/>
              </a:ext>
            </a:extLst>
          </p:cNvPr>
          <p:cNvCxnSpPr>
            <a:cxnSpLocks/>
          </p:cNvCxnSpPr>
          <p:nvPr/>
        </p:nvCxnSpPr>
        <p:spPr>
          <a:xfrm flipV="1">
            <a:off x="10365698" y="5414366"/>
            <a:ext cx="122474" cy="121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85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rved Left Arrow 11">
            <a:extLst>
              <a:ext uri="{FF2B5EF4-FFF2-40B4-BE49-F238E27FC236}">
                <a16:creationId xmlns:a16="http://schemas.microsoft.com/office/drawing/2014/main" id="{0791D4D8-1227-CDF9-FE9B-9A752FAC48B0}"/>
              </a:ext>
            </a:extLst>
          </p:cNvPr>
          <p:cNvSpPr/>
          <p:nvPr/>
        </p:nvSpPr>
        <p:spPr>
          <a:xfrm rot="10800000">
            <a:off x="3187143" y="5331861"/>
            <a:ext cx="620973" cy="10443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urved Left Arrow 12">
            <a:extLst>
              <a:ext uri="{FF2B5EF4-FFF2-40B4-BE49-F238E27FC236}">
                <a16:creationId xmlns:a16="http://schemas.microsoft.com/office/drawing/2014/main" id="{22339B75-C7B6-1C9F-01DE-69C17B34BACE}"/>
              </a:ext>
            </a:extLst>
          </p:cNvPr>
          <p:cNvSpPr/>
          <p:nvPr/>
        </p:nvSpPr>
        <p:spPr>
          <a:xfrm>
            <a:off x="8779744" y="5331861"/>
            <a:ext cx="620973" cy="10443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0B9AA9D-B31C-6E0E-1CE8-D42BC64F011D}"/>
              </a:ext>
            </a:extLst>
          </p:cNvPr>
          <p:cNvSpPr txBox="1"/>
          <p:nvPr/>
        </p:nvSpPr>
        <p:spPr>
          <a:xfrm>
            <a:off x="907611" y="5669374"/>
            <a:ext cx="2079159" cy="369332"/>
          </a:xfrm>
          <a:prstGeom prst="rect">
            <a:avLst/>
          </a:prstGeom>
          <a:noFill/>
        </p:spPr>
        <p:txBody>
          <a:bodyPr wrap="none" rtlCol="0">
            <a:spAutoFit/>
          </a:bodyPr>
          <a:lstStyle/>
          <a:p>
            <a:r>
              <a:rPr lang="en-US" dirty="0"/>
              <a:t>Optimize separation</a:t>
            </a:r>
          </a:p>
        </p:txBody>
      </p:sp>
      <p:sp>
        <p:nvSpPr>
          <p:cNvPr id="15" name="TextBox 14">
            <a:extLst>
              <a:ext uri="{FF2B5EF4-FFF2-40B4-BE49-F238E27FC236}">
                <a16:creationId xmlns:a16="http://schemas.microsoft.com/office/drawing/2014/main" id="{38190052-0B32-8090-A1A8-67C22C0E102A}"/>
              </a:ext>
            </a:extLst>
          </p:cNvPr>
          <p:cNvSpPr txBox="1"/>
          <p:nvPr/>
        </p:nvSpPr>
        <p:spPr>
          <a:xfrm>
            <a:off x="355812" y="938547"/>
            <a:ext cx="11590470" cy="830997"/>
          </a:xfrm>
          <a:prstGeom prst="rect">
            <a:avLst/>
          </a:prstGeom>
          <a:noFill/>
        </p:spPr>
        <p:txBody>
          <a:bodyPr wrap="square" rtlCol="0">
            <a:spAutoFit/>
          </a:bodyPr>
          <a:lstStyle/>
          <a:p>
            <a:pPr algn="ctr"/>
            <a:r>
              <a:rPr lang="en-US" sz="2400" dirty="0"/>
              <a:t>A Trained BDT’s Output distribution can be used to evaluate the separation power of the input variables when used in combination</a:t>
            </a:r>
          </a:p>
        </p:txBody>
      </p:sp>
      <p:sp>
        <p:nvSpPr>
          <p:cNvPr id="17" name="TextBox 16">
            <a:extLst>
              <a:ext uri="{FF2B5EF4-FFF2-40B4-BE49-F238E27FC236}">
                <a16:creationId xmlns:a16="http://schemas.microsoft.com/office/drawing/2014/main" id="{922B578E-B193-2DC4-14CA-6BCA704451B7}"/>
              </a:ext>
            </a:extLst>
          </p:cNvPr>
          <p:cNvSpPr txBox="1"/>
          <p:nvPr/>
        </p:nvSpPr>
        <p:spPr>
          <a:xfrm>
            <a:off x="3854881" y="5289776"/>
            <a:ext cx="5049465" cy="1477328"/>
          </a:xfrm>
          <a:prstGeom prst="rect">
            <a:avLst/>
          </a:prstGeom>
          <a:noFill/>
        </p:spPr>
        <p:txBody>
          <a:bodyPr wrap="square" rtlCol="0">
            <a:spAutoFit/>
          </a:bodyPr>
          <a:lstStyle/>
          <a:p>
            <a:pPr marL="342900" indent="-342900">
              <a:buAutoNum type="arabicPeriod"/>
            </a:pPr>
            <a:r>
              <a:rPr lang="en-US" dirty="0"/>
              <a:t>Feed BDT only select observables.</a:t>
            </a:r>
          </a:p>
          <a:p>
            <a:pPr marL="342900" indent="-342900">
              <a:buAutoNum type="arabicPeriod"/>
            </a:pPr>
            <a:r>
              <a:rPr lang="en-US" dirty="0"/>
              <a:t>Train BDT to classify signal &amp; background.</a:t>
            </a:r>
          </a:p>
          <a:p>
            <a:pPr marL="342900" indent="-342900">
              <a:buAutoNum type="arabicPeriod"/>
            </a:pPr>
            <a:r>
              <a:rPr lang="en-US" dirty="0"/>
              <a:t>Use separation of BDT output distribution to measure of the separation power of the inputs.</a:t>
            </a:r>
          </a:p>
          <a:p>
            <a:pPr marL="342900" indent="-342900">
              <a:buAutoNum type="arabicPeriod"/>
            </a:pPr>
            <a:endParaRPr lang="en-US" dirty="0"/>
          </a:p>
        </p:txBody>
      </p:sp>
      <p:sp>
        <p:nvSpPr>
          <p:cNvPr id="18" name="Rectangle 17">
            <a:extLst>
              <a:ext uri="{FF2B5EF4-FFF2-40B4-BE49-F238E27FC236}">
                <a16:creationId xmlns:a16="http://schemas.microsoft.com/office/drawing/2014/main" id="{F0326EF0-0208-1553-D45B-7FA8ED51C9DF}"/>
              </a:ext>
            </a:extLst>
          </p:cNvPr>
          <p:cNvSpPr/>
          <p:nvPr/>
        </p:nvSpPr>
        <p:spPr>
          <a:xfrm>
            <a:off x="228500" y="6242304"/>
            <a:ext cx="1456013" cy="5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58;p41">
            <a:extLst>
              <a:ext uri="{FF2B5EF4-FFF2-40B4-BE49-F238E27FC236}">
                <a16:creationId xmlns:a16="http://schemas.microsoft.com/office/drawing/2014/main" id="{56932724-0992-7ACF-DB50-9CF5808EB743}"/>
              </a:ext>
            </a:extLst>
          </p:cNvPr>
          <p:cNvSpPr txBox="1">
            <a:spLocks noGrp="1"/>
          </p:cNvSpPr>
          <p:nvPr>
            <p:ph type="sldNum" idx="12"/>
          </p:nvPr>
        </p:nvSpPr>
        <p:spPr>
          <a:xfrm>
            <a:off x="5730199" y="6534894"/>
            <a:ext cx="731600" cy="524800"/>
          </a:xfrm>
          <a:prstGeom prst="rect">
            <a:avLst/>
          </a:prstGeom>
        </p:spPr>
        <p:txBody>
          <a:bodyPr spcFirstLastPara="1" wrap="square" lIns="121900" tIns="121900" rIns="121900" bIns="121900" anchor="t" anchorCtr="0">
            <a:noAutofit/>
          </a:bodyPr>
          <a:lstStyle/>
          <a:p>
            <a:pPr algn="ctr"/>
            <a:fld id="{00000000-1234-1234-1234-123412341234}" type="slidenum">
              <a:rPr lang="en" sz="1700">
                <a:solidFill>
                  <a:schemeClr val="tx1"/>
                </a:solidFill>
              </a:rPr>
              <a:pPr algn="ctr"/>
              <a:t>22</a:t>
            </a:fld>
            <a:endParaRPr sz="1700">
              <a:solidFill>
                <a:schemeClr val="tx1"/>
              </a:solidFill>
            </a:endParaRPr>
          </a:p>
        </p:txBody>
      </p:sp>
      <p:grpSp>
        <p:nvGrpSpPr>
          <p:cNvPr id="6" name="Group 5">
            <a:extLst>
              <a:ext uri="{FF2B5EF4-FFF2-40B4-BE49-F238E27FC236}">
                <a16:creationId xmlns:a16="http://schemas.microsoft.com/office/drawing/2014/main" id="{BB009250-4531-3726-E34C-7D6D6D7B17FB}"/>
              </a:ext>
            </a:extLst>
          </p:cNvPr>
          <p:cNvGrpSpPr/>
          <p:nvPr/>
        </p:nvGrpSpPr>
        <p:grpSpPr>
          <a:xfrm>
            <a:off x="8247119" y="1905258"/>
            <a:ext cx="3699163" cy="2577970"/>
            <a:chOff x="6535882" y="2035595"/>
            <a:chExt cx="3699163" cy="2577970"/>
          </a:xfrm>
        </p:grpSpPr>
        <p:pic>
          <p:nvPicPr>
            <p:cNvPr id="7" name="Picture 6">
              <a:extLst>
                <a:ext uri="{FF2B5EF4-FFF2-40B4-BE49-F238E27FC236}">
                  <a16:creationId xmlns:a16="http://schemas.microsoft.com/office/drawing/2014/main" id="{F071A230-58FA-988A-75DD-B6C8CD080E14}"/>
                </a:ext>
              </a:extLst>
            </p:cNvPr>
            <p:cNvPicPr>
              <a:picLocks noChangeAspect="1"/>
            </p:cNvPicPr>
            <p:nvPr/>
          </p:nvPicPr>
          <p:blipFill rotWithShape="1">
            <a:blip r:embed="rId3"/>
            <a:srcRect l="4591" t="8718" r="3767" b="5316"/>
            <a:stretch/>
          </p:blipFill>
          <p:spPr>
            <a:xfrm>
              <a:off x="6535882" y="2035595"/>
              <a:ext cx="3699163" cy="2577970"/>
            </a:xfrm>
            <a:prstGeom prst="rect">
              <a:avLst/>
            </a:prstGeom>
          </p:spPr>
        </p:pic>
        <p:sp>
          <p:nvSpPr>
            <p:cNvPr id="3" name="Rectangle 2">
              <a:extLst>
                <a:ext uri="{FF2B5EF4-FFF2-40B4-BE49-F238E27FC236}">
                  <a16:creationId xmlns:a16="http://schemas.microsoft.com/office/drawing/2014/main" id="{B1928112-5BE7-0460-E7D1-AC235EB93192}"/>
                </a:ext>
              </a:extLst>
            </p:cNvPr>
            <p:cNvSpPr/>
            <p:nvPr/>
          </p:nvSpPr>
          <p:spPr>
            <a:xfrm>
              <a:off x="6821536" y="2462048"/>
              <a:ext cx="3107838" cy="170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78E2C4E5-97B8-4C14-DAB2-BABD4FCDE006}"/>
              </a:ext>
            </a:extLst>
          </p:cNvPr>
          <p:cNvGrpSpPr/>
          <p:nvPr/>
        </p:nvGrpSpPr>
        <p:grpSpPr>
          <a:xfrm>
            <a:off x="425995" y="1880638"/>
            <a:ext cx="3626427" cy="2577969"/>
            <a:chOff x="1880755" y="2035595"/>
            <a:chExt cx="3626427" cy="2577969"/>
          </a:xfrm>
        </p:grpSpPr>
        <p:pic>
          <p:nvPicPr>
            <p:cNvPr id="8" name="Picture 7">
              <a:extLst>
                <a:ext uri="{FF2B5EF4-FFF2-40B4-BE49-F238E27FC236}">
                  <a16:creationId xmlns:a16="http://schemas.microsoft.com/office/drawing/2014/main" id="{4E8095D8-B551-9018-7184-DFC3DFDE4F0C}"/>
                </a:ext>
              </a:extLst>
            </p:cNvPr>
            <p:cNvPicPr>
              <a:picLocks noChangeAspect="1"/>
            </p:cNvPicPr>
            <p:nvPr/>
          </p:nvPicPr>
          <p:blipFill rotWithShape="1">
            <a:blip r:embed="rId4"/>
            <a:srcRect l="4918" t="7676" r="4216" b="5377"/>
            <a:stretch/>
          </p:blipFill>
          <p:spPr>
            <a:xfrm>
              <a:off x="1880755" y="2035595"/>
              <a:ext cx="3626427" cy="2577969"/>
            </a:xfrm>
            <a:prstGeom prst="rect">
              <a:avLst/>
            </a:prstGeom>
          </p:spPr>
        </p:pic>
        <p:sp>
          <p:nvSpPr>
            <p:cNvPr id="4" name="Rectangle 3">
              <a:extLst>
                <a:ext uri="{FF2B5EF4-FFF2-40B4-BE49-F238E27FC236}">
                  <a16:creationId xmlns:a16="http://schemas.microsoft.com/office/drawing/2014/main" id="{9F3B2AFB-5993-FA87-DA98-C44F865DF9C2}"/>
                </a:ext>
              </a:extLst>
            </p:cNvPr>
            <p:cNvSpPr/>
            <p:nvPr/>
          </p:nvSpPr>
          <p:spPr>
            <a:xfrm>
              <a:off x="2120470" y="2494189"/>
              <a:ext cx="3068609" cy="138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2">
            <a:extLst>
              <a:ext uri="{FF2B5EF4-FFF2-40B4-BE49-F238E27FC236}">
                <a16:creationId xmlns:a16="http://schemas.microsoft.com/office/drawing/2014/main" id="{022B45C4-DB29-AA85-3C2D-EB947D35E5C8}"/>
              </a:ext>
            </a:extLst>
          </p:cNvPr>
          <p:cNvSpPr txBox="1">
            <a:spLocks/>
          </p:cNvSpPr>
          <p:nvPr/>
        </p:nvSpPr>
        <p:spPr>
          <a:xfrm>
            <a:off x="3175451" y="146182"/>
            <a:ext cx="5841096" cy="752065"/>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9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 sz="3600" b="1" dirty="0">
                <a:latin typeface="Arial" panose="020B0604020202020204" pitchFamily="34" charset="0"/>
                <a:cs typeface="Arial" panose="020B0604020202020204" pitchFamily="34" charset="0"/>
              </a:rPr>
              <a:t>Input Observable Selection</a:t>
            </a:r>
            <a:endParaRPr lang="en-US" sz="3600" b="1"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D91E497-D79E-6748-0BB8-8A150B76F628}"/>
                  </a:ext>
                </a:extLst>
              </p:cNvPr>
              <p:cNvSpPr txBox="1"/>
              <p:nvPr/>
            </p:nvSpPr>
            <p:spPr>
              <a:xfrm>
                <a:off x="8193944" y="4541243"/>
                <a:ext cx="3591945" cy="369332"/>
              </a:xfrm>
              <a:prstGeom prst="rect">
                <a:avLst/>
              </a:prstGeom>
              <a:noFill/>
            </p:spPr>
            <p:txBody>
              <a:bodyPr wrap="none" rtlCol="0">
                <a:spAutoFit/>
              </a:bodyPr>
              <a:lstStyle/>
              <a:p>
                <a14:m>
                  <m:oMath xmlns:m="http://schemas.openxmlformats.org/officeDocument/2006/math">
                    <m:d>
                      <m:dPr>
                        <m:begChr m:val="⟨"/>
                        <m:endChr m:val="⟩"/>
                        <m:ctrlPr>
                          <a:rPr lang="en-US" i="1">
                            <a:latin typeface="Cambria Math" panose="02040503050406030204" pitchFamily="18" charset="0"/>
                          </a:rPr>
                        </m:ctrlPr>
                      </m:dPr>
                      <m:e>
                        <m:sSup>
                          <m:sSupPr>
                            <m:ctrlPr>
                              <a:rPr lang="en-CA" i="1">
                                <a:latin typeface="Cambria Math" panose="02040503050406030204" pitchFamily="18" charset="0"/>
                              </a:rPr>
                            </m:ctrlPr>
                          </m:sSupPr>
                          <m:e>
                            <m:r>
                              <a:rPr lang="en-CA" i="1">
                                <a:latin typeface="Cambria Math" panose="02040503050406030204" pitchFamily="18" charset="0"/>
                              </a:rPr>
                              <m:t>𝑆</m:t>
                            </m:r>
                          </m:e>
                          <m:sup>
                            <m:r>
                              <a:rPr lang="en-CA" i="1">
                                <a:latin typeface="Cambria Math" panose="02040503050406030204" pitchFamily="18" charset="0"/>
                              </a:rPr>
                              <m:t>2</m:t>
                            </m:r>
                          </m:sup>
                        </m:sSup>
                      </m:e>
                    </m:d>
                  </m:oMath>
                </a14:m>
                <a:r>
                  <a:rPr lang="en-US" dirty="0"/>
                  <a:t> Classifier Separation: </a:t>
                </a:r>
                <a:r>
                  <a:rPr lang="en-CA" dirty="0"/>
                  <a:t>0.186807</a:t>
                </a:r>
                <a:r>
                  <a:rPr lang="en-US" dirty="0"/>
                  <a:t> </a:t>
                </a:r>
              </a:p>
            </p:txBody>
          </p:sp>
        </mc:Choice>
        <mc:Fallback xmlns="">
          <p:sp>
            <p:nvSpPr>
              <p:cNvPr id="20" name="TextBox 19">
                <a:extLst>
                  <a:ext uri="{FF2B5EF4-FFF2-40B4-BE49-F238E27FC236}">
                    <a16:creationId xmlns:a16="http://schemas.microsoft.com/office/drawing/2014/main" id="{3D91E497-D79E-6748-0BB8-8A150B76F628}"/>
                  </a:ext>
                </a:extLst>
              </p:cNvPr>
              <p:cNvSpPr txBox="1">
                <a:spLocks noRot="1" noChangeAspect="1" noMove="1" noResize="1" noEditPoints="1" noAdjustHandles="1" noChangeArrowheads="1" noChangeShapeType="1" noTextEdit="1"/>
              </p:cNvSpPr>
              <p:nvPr/>
            </p:nvSpPr>
            <p:spPr>
              <a:xfrm>
                <a:off x="8193944" y="4541243"/>
                <a:ext cx="3591945" cy="369332"/>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765C4D-EE12-7863-BA6D-C4C746A3894F}"/>
                  </a:ext>
                </a:extLst>
              </p:cNvPr>
              <p:cNvSpPr txBox="1"/>
              <p:nvPr/>
            </p:nvSpPr>
            <p:spPr>
              <a:xfrm>
                <a:off x="645143" y="4596724"/>
                <a:ext cx="3407279" cy="276999"/>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CA" b="0" i="1" smtClean="0">
                                <a:latin typeface="Cambria Math" panose="02040503050406030204" pitchFamily="18" charset="0"/>
                              </a:rPr>
                              <m:t>𝑆</m:t>
                            </m:r>
                          </m:e>
                          <m:sup>
                            <m:r>
                              <a:rPr lang="en-CA" b="0" i="1" smtClean="0">
                                <a:latin typeface="Cambria Math" panose="02040503050406030204" pitchFamily="18" charset="0"/>
                              </a:rPr>
                              <m:t>2</m:t>
                            </m:r>
                          </m:sup>
                        </m:sSup>
                      </m:e>
                    </m:d>
                  </m:oMath>
                </a14:m>
                <a:r>
                  <a:rPr lang="en-US" dirty="0"/>
                  <a:t> Classifier Separation: </a:t>
                </a:r>
                <a:r>
                  <a:rPr lang="en-CA" dirty="0"/>
                  <a:t>0.317608</a:t>
                </a:r>
                <a:r>
                  <a:rPr lang="en-US" dirty="0"/>
                  <a:t> </a:t>
                </a:r>
              </a:p>
            </p:txBody>
          </p:sp>
        </mc:Choice>
        <mc:Fallback xmlns="">
          <p:sp>
            <p:nvSpPr>
              <p:cNvPr id="21" name="TextBox 20">
                <a:extLst>
                  <a:ext uri="{FF2B5EF4-FFF2-40B4-BE49-F238E27FC236}">
                    <a16:creationId xmlns:a16="http://schemas.microsoft.com/office/drawing/2014/main" id="{18765C4D-EE12-7863-BA6D-C4C746A3894F}"/>
                  </a:ext>
                </a:extLst>
              </p:cNvPr>
              <p:cNvSpPr txBox="1">
                <a:spLocks noRot="1" noChangeAspect="1" noMove="1" noResize="1" noEditPoints="1" noAdjustHandles="1" noChangeArrowheads="1" noChangeShapeType="1" noTextEdit="1"/>
              </p:cNvSpPr>
              <p:nvPr/>
            </p:nvSpPr>
            <p:spPr>
              <a:xfrm>
                <a:off x="645143" y="4596724"/>
                <a:ext cx="3407279" cy="276999"/>
              </a:xfrm>
              <a:prstGeom prst="rect">
                <a:avLst/>
              </a:prstGeom>
              <a:blipFill>
                <a:blip r:embed="rId6"/>
                <a:stretch>
                  <a:fillRect t="-21739" r="-1481" b="-52174"/>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AD9F2023-BD86-563D-E0DC-128814328397}"/>
              </a:ext>
            </a:extLst>
          </p:cNvPr>
          <p:cNvPicPr>
            <a:picLocks noChangeAspect="1"/>
          </p:cNvPicPr>
          <p:nvPr/>
        </p:nvPicPr>
        <p:blipFill rotWithShape="1">
          <a:blip r:embed="rId7"/>
          <a:srcRect l="33557" t="28490" r="32285" b="43816"/>
          <a:stretch/>
        </p:blipFill>
        <p:spPr>
          <a:xfrm>
            <a:off x="4238626" y="2794592"/>
            <a:ext cx="3803073" cy="780515"/>
          </a:xfrm>
          <a:prstGeom prst="rect">
            <a:avLst/>
          </a:prstGeom>
        </p:spPr>
      </p:pic>
      <p:sp>
        <p:nvSpPr>
          <p:cNvPr id="24" name="Rounded Rectangle 23">
            <a:extLst>
              <a:ext uri="{FF2B5EF4-FFF2-40B4-BE49-F238E27FC236}">
                <a16:creationId xmlns:a16="http://schemas.microsoft.com/office/drawing/2014/main" id="{2E38BF4E-4056-4176-1FB0-D4EE117051A0}"/>
              </a:ext>
            </a:extLst>
          </p:cNvPr>
          <p:cNvSpPr/>
          <p:nvPr/>
        </p:nvSpPr>
        <p:spPr>
          <a:xfrm>
            <a:off x="2028658" y="4417365"/>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25" name="Rounded Rectangle 24">
            <a:extLst>
              <a:ext uri="{FF2B5EF4-FFF2-40B4-BE49-F238E27FC236}">
                <a16:creationId xmlns:a16="http://schemas.microsoft.com/office/drawing/2014/main" id="{EA012ABC-9F29-50BF-A738-CDA7D7A16746}"/>
              </a:ext>
            </a:extLst>
          </p:cNvPr>
          <p:cNvSpPr/>
          <p:nvPr/>
        </p:nvSpPr>
        <p:spPr>
          <a:xfrm>
            <a:off x="9967552" y="4450316"/>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Score</a:t>
            </a:r>
          </a:p>
        </p:txBody>
      </p:sp>
      <p:sp>
        <p:nvSpPr>
          <p:cNvPr id="10" name="TextBox 9">
            <a:extLst>
              <a:ext uri="{FF2B5EF4-FFF2-40B4-BE49-F238E27FC236}">
                <a16:creationId xmlns:a16="http://schemas.microsoft.com/office/drawing/2014/main" id="{CAD2599F-B1D2-74D0-45F2-DDB57B3B7D91}"/>
              </a:ext>
            </a:extLst>
          </p:cNvPr>
          <p:cNvSpPr txBox="1"/>
          <p:nvPr/>
        </p:nvSpPr>
        <p:spPr>
          <a:xfrm>
            <a:off x="4237584" y="3593740"/>
            <a:ext cx="3911648" cy="430887"/>
          </a:xfrm>
          <a:prstGeom prst="rect">
            <a:avLst/>
          </a:prstGeom>
          <a:noFill/>
        </p:spPr>
        <p:txBody>
          <a:bodyPr wrap="none" rtlCol="0">
            <a:spAutoFit/>
          </a:bodyPr>
          <a:lstStyle/>
          <a:p>
            <a:pPr algn="ctr"/>
            <a:r>
              <a:rPr lang="en-US" sz="1100" dirty="0"/>
              <a:t>Defined in Section 3.1.10, P.25 of the TMVA guide:</a:t>
            </a:r>
            <a:br>
              <a:rPr lang="en-US" sz="1100" dirty="0"/>
            </a:br>
            <a:r>
              <a:rPr lang="en-US" sz="1100" dirty="0"/>
              <a:t> </a:t>
            </a:r>
            <a:r>
              <a:rPr lang="en-US" sz="1100" dirty="0">
                <a:hlinkClick r:id="rId8"/>
              </a:rPr>
              <a:t>https://root.cern.ch/download/doc/tmva/TMVAUsersGuide.pdf</a:t>
            </a:r>
            <a:r>
              <a:rPr lang="en-US" sz="1100" dirty="0"/>
              <a:t> </a:t>
            </a:r>
          </a:p>
        </p:txBody>
      </p:sp>
      <p:sp>
        <p:nvSpPr>
          <p:cNvPr id="11" name="TextBox 10">
            <a:extLst>
              <a:ext uri="{FF2B5EF4-FFF2-40B4-BE49-F238E27FC236}">
                <a16:creationId xmlns:a16="http://schemas.microsoft.com/office/drawing/2014/main" id="{558793BF-FB17-2838-9651-AC5CC19AC951}"/>
              </a:ext>
            </a:extLst>
          </p:cNvPr>
          <p:cNvSpPr txBox="1"/>
          <p:nvPr/>
        </p:nvSpPr>
        <p:spPr>
          <a:xfrm rot="16200000">
            <a:off x="-745290" y="2621063"/>
            <a:ext cx="2135393" cy="307777"/>
          </a:xfrm>
          <a:prstGeom prst="rect">
            <a:avLst/>
          </a:prstGeom>
          <a:noFill/>
        </p:spPr>
        <p:txBody>
          <a:bodyPr wrap="none" rtlCol="0">
            <a:spAutoFit/>
          </a:bodyPr>
          <a:lstStyle/>
          <a:p>
            <a:r>
              <a:rPr lang="en-US" sz="1400" dirty="0"/>
              <a:t>Normalized to equal areas </a:t>
            </a:r>
          </a:p>
        </p:txBody>
      </p:sp>
      <p:sp>
        <p:nvSpPr>
          <p:cNvPr id="16" name="TextBox 15">
            <a:extLst>
              <a:ext uri="{FF2B5EF4-FFF2-40B4-BE49-F238E27FC236}">
                <a16:creationId xmlns:a16="http://schemas.microsoft.com/office/drawing/2014/main" id="{D5FF3DB4-3D21-82BD-72B0-C9DEEAC73D0B}"/>
              </a:ext>
            </a:extLst>
          </p:cNvPr>
          <p:cNvSpPr txBox="1"/>
          <p:nvPr/>
        </p:nvSpPr>
        <p:spPr>
          <a:xfrm rot="16200000">
            <a:off x="7105768" y="2681473"/>
            <a:ext cx="2135393" cy="307777"/>
          </a:xfrm>
          <a:prstGeom prst="rect">
            <a:avLst/>
          </a:prstGeom>
          <a:noFill/>
        </p:spPr>
        <p:txBody>
          <a:bodyPr wrap="none" rtlCol="0">
            <a:spAutoFit/>
          </a:bodyPr>
          <a:lstStyle/>
          <a:p>
            <a:r>
              <a:rPr lang="en-US" sz="1400" dirty="0"/>
              <a:t>Normalized to equal areas </a:t>
            </a:r>
          </a:p>
        </p:txBody>
      </p:sp>
      <p:sp>
        <p:nvSpPr>
          <p:cNvPr id="9" name="TextBox 8">
            <a:extLst>
              <a:ext uri="{FF2B5EF4-FFF2-40B4-BE49-F238E27FC236}">
                <a16:creationId xmlns:a16="http://schemas.microsoft.com/office/drawing/2014/main" id="{5C93B3A6-E6B0-8CE4-5805-E6276F25E499}"/>
              </a:ext>
            </a:extLst>
          </p:cNvPr>
          <p:cNvSpPr txBox="1"/>
          <p:nvPr/>
        </p:nvSpPr>
        <p:spPr>
          <a:xfrm>
            <a:off x="645143" y="2252648"/>
            <a:ext cx="1523174" cy="261610"/>
          </a:xfrm>
          <a:prstGeom prst="rect">
            <a:avLst/>
          </a:prstGeom>
          <a:noFill/>
        </p:spPr>
        <p:txBody>
          <a:bodyPr wrap="none" rtlCol="0">
            <a:spAutoFit/>
          </a:bodyPr>
          <a:lstStyle/>
          <a:p>
            <a:r>
              <a:rPr lang="en-CA" sz="1100" b="0" i="0" u="none" strike="noStrike" dirty="0">
                <a:solidFill>
                  <a:srgbClr val="000000"/>
                </a:solidFill>
                <a:effectLst/>
                <a:latin typeface="-webkit-standard"/>
              </a:rPr>
              <a:t>ATLAS work in progress</a:t>
            </a:r>
            <a:endParaRPr lang="en-US" sz="1100" dirty="0"/>
          </a:p>
        </p:txBody>
      </p:sp>
      <p:sp>
        <p:nvSpPr>
          <p:cNvPr id="23" name="TextBox 22">
            <a:extLst>
              <a:ext uri="{FF2B5EF4-FFF2-40B4-BE49-F238E27FC236}">
                <a16:creationId xmlns:a16="http://schemas.microsoft.com/office/drawing/2014/main" id="{F6B3A51A-8A7E-9667-8F0D-FDE63173A716}"/>
              </a:ext>
            </a:extLst>
          </p:cNvPr>
          <p:cNvSpPr txBox="1"/>
          <p:nvPr/>
        </p:nvSpPr>
        <p:spPr>
          <a:xfrm>
            <a:off x="8425240" y="2289227"/>
            <a:ext cx="1523174" cy="261610"/>
          </a:xfrm>
          <a:prstGeom prst="rect">
            <a:avLst/>
          </a:prstGeom>
          <a:noFill/>
        </p:spPr>
        <p:txBody>
          <a:bodyPr wrap="none" rtlCol="0">
            <a:spAutoFit/>
          </a:bodyPr>
          <a:lstStyle/>
          <a:p>
            <a:r>
              <a:rPr lang="en-CA" sz="1100" b="0" i="0" u="none" strike="noStrike" dirty="0">
                <a:solidFill>
                  <a:srgbClr val="000000"/>
                </a:solidFill>
                <a:effectLst/>
                <a:latin typeface="-webkit-standard"/>
              </a:rPr>
              <a:t>ATLAS work in progress</a:t>
            </a:r>
            <a:endParaRPr lang="en-US" sz="1100" dirty="0"/>
          </a:p>
        </p:txBody>
      </p:sp>
    </p:spTree>
    <p:extLst>
      <p:ext uri="{BB962C8B-B14F-4D97-AF65-F5344CB8AC3E}">
        <p14:creationId xmlns:p14="http://schemas.microsoft.com/office/powerpoint/2010/main" val="274795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6399A5CA-4273-7A67-1FC0-D50AAAA5C5A6}"/>
              </a:ext>
            </a:extLst>
          </p:cNvPr>
          <p:cNvSpPr/>
          <p:nvPr/>
        </p:nvSpPr>
        <p:spPr>
          <a:xfrm>
            <a:off x="9919076" y="6050339"/>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436;p49">
            <a:extLst>
              <a:ext uri="{FF2B5EF4-FFF2-40B4-BE49-F238E27FC236}">
                <a16:creationId xmlns:a16="http://schemas.microsoft.com/office/drawing/2014/main" id="{E048042C-29B4-F89D-392A-4E427302C623}"/>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9" name="Google Shape;360;p46">
            <a:extLst>
              <a:ext uri="{FF2B5EF4-FFF2-40B4-BE49-F238E27FC236}">
                <a16:creationId xmlns:a16="http://schemas.microsoft.com/office/drawing/2014/main" id="{59E17148-F608-D5FD-6FCF-97EE2F041B65}"/>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23</a:t>
            </a:fld>
            <a:endParaRPr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67AC711-402D-A92A-1CD4-699EA6B9F969}"/>
                  </a:ext>
                </a:extLst>
              </p:cNvPr>
              <p:cNvSpPr txBox="1"/>
              <p:nvPr/>
            </p:nvSpPr>
            <p:spPr>
              <a:xfrm>
                <a:off x="7437163" y="1497049"/>
                <a:ext cx="4869795" cy="5546198"/>
              </a:xfrm>
              <a:prstGeom prst="rect">
                <a:avLst/>
              </a:prstGeom>
              <a:noFill/>
            </p:spPr>
            <p:txBody>
              <a:bodyPr wrap="none" rtlCol="0">
                <a:spAutoFit/>
              </a:bodyPr>
              <a:lstStyle/>
              <a:p>
                <a:r>
                  <a:rPr lang="en-US" sz="2400" dirty="0"/>
                  <a:t>Lepton Requirements</a:t>
                </a:r>
              </a:p>
              <a:p>
                <a:pPr marL="742950" lvl="1" indent="-285750">
                  <a:buClr>
                    <a:srgbClr val="C00000"/>
                  </a:buClr>
                  <a:buFont typeface="Arial" panose="020B0604020202020204" pitchFamily="34" charset="0"/>
                  <a:buChar char="•"/>
                </a:pPr>
                <a:r>
                  <a:rPr lang="en-US" dirty="0"/>
                  <a:t>Lepton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𝑝</m:t>
                        </m:r>
                      </m:e>
                      <m:sub>
                        <m:r>
                          <a:rPr lang="en-CA" b="0" i="1" smtClean="0">
                            <a:latin typeface="Cambria Math" panose="02040503050406030204" pitchFamily="18" charset="0"/>
                          </a:rPr>
                          <m:t>𝑡</m:t>
                        </m:r>
                      </m:sub>
                    </m:sSub>
                    <m:r>
                      <a:rPr lang="en-CA" b="0" i="1" smtClean="0">
                        <a:latin typeface="Cambria Math" panose="02040503050406030204" pitchFamily="18" charset="0"/>
                      </a:rPr>
                      <m:t>&gt;27 </m:t>
                    </m:r>
                    <m:r>
                      <a:rPr lang="en-CA" b="0" i="1" smtClean="0">
                        <a:latin typeface="Cambria Math" panose="02040503050406030204" pitchFamily="18" charset="0"/>
                      </a:rPr>
                      <m:t>𝐺𝑒𝑉</m:t>
                    </m:r>
                  </m:oMath>
                </a14:m>
                <a:endParaRPr lang="en-US" dirty="0"/>
              </a:p>
              <a:p>
                <a:pPr marL="742950" lvl="1" indent="-285750">
                  <a:buClr>
                    <a:srgbClr val="C00000"/>
                  </a:buClr>
                  <a:buFont typeface="Arial" panose="020B0604020202020204" pitchFamily="34" charset="0"/>
                  <a:buChar char="•"/>
                </a:pPr>
                <a:r>
                  <a:rPr lang="en-US" dirty="0"/>
                  <a:t>Electron </a:t>
                </a:r>
                <a14:m>
                  <m:oMath xmlns:m="http://schemas.openxmlformats.org/officeDocument/2006/math">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𝜂</m:t>
                        </m:r>
                      </m:e>
                    </m:d>
                    <m:r>
                      <a:rPr lang="en-CA" b="0" i="1" smtClean="0">
                        <a:latin typeface="Cambria Math" panose="02040503050406030204" pitchFamily="18" charset="0"/>
                      </a:rPr>
                      <m:t>&lt;2.47</m:t>
                    </m:r>
                  </m:oMath>
                </a14:m>
                <a:endParaRPr lang="en-US" dirty="0"/>
              </a:p>
              <a:p>
                <a:pPr marL="742950" lvl="1" indent="-285750">
                  <a:buClr>
                    <a:srgbClr val="C00000"/>
                  </a:buClr>
                  <a:buFont typeface="Arial" panose="020B0604020202020204" pitchFamily="34" charset="0"/>
                  <a:buChar char="•"/>
                </a:pPr>
                <a:r>
                  <a:rPr lang="en-US" dirty="0"/>
                  <a:t>Muon </a:t>
                </a:r>
                <a14:m>
                  <m:oMath xmlns:m="http://schemas.openxmlformats.org/officeDocument/2006/math">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𝜂</m:t>
                        </m:r>
                      </m:e>
                    </m:d>
                    <m:r>
                      <a:rPr lang="en-CA" b="0" i="1" smtClean="0">
                        <a:latin typeface="Cambria Math" panose="02040503050406030204" pitchFamily="18" charset="0"/>
                      </a:rPr>
                      <m:t>&lt;2.5</m:t>
                    </m:r>
                  </m:oMath>
                </a14:m>
                <a:endParaRPr lang="en-US" dirty="0"/>
              </a:p>
              <a:p>
                <a:endParaRPr lang="en-US" sz="1600" dirty="0"/>
              </a:p>
              <a:p>
                <a:endParaRPr lang="en-US" sz="1600" dirty="0"/>
              </a:p>
              <a:p>
                <a:r>
                  <a:rPr lang="en-US" sz="2400" dirty="0"/>
                  <a:t>Jet Requirements</a:t>
                </a:r>
              </a:p>
              <a:p>
                <a:pPr marL="742950" lvl="1" indent="-285750">
                  <a:buClr>
                    <a:srgbClr val="C00000"/>
                  </a:buClr>
                  <a:buFont typeface="Arial" panose="020B0604020202020204" pitchFamily="34" charset="0"/>
                  <a:buChar char="•"/>
                </a:pPr>
                <a:r>
                  <a:rPr lang="en-US" dirty="0"/>
                  <a:t>Leading Jet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𝑝</m:t>
                        </m:r>
                      </m:e>
                      <m:sub>
                        <m:r>
                          <a:rPr lang="en-CA" b="0" i="1" smtClean="0">
                            <a:latin typeface="Cambria Math" panose="02040503050406030204" pitchFamily="18" charset="0"/>
                          </a:rPr>
                          <m:t>𝑡</m:t>
                        </m:r>
                      </m:sub>
                    </m:sSub>
                    <m:r>
                      <a:rPr lang="en-CA" b="0" i="1" smtClean="0">
                        <a:latin typeface="Cambria Math" panose="02040503050406030204" pitchFamily="18" charset="0"/>
                      </a:rPr>
                      <m:t>&gt;80 </m:t>
                    </m:r>
                    <m:r>
                      <a:rPr lang="en-CA" b="0" i="1" smtClean="0">
                        <a:latin typeface="Cambria Math" panose="02040503050406030204" pitchFamily="18" charset="0"/>
                      </a:rPr>
                      <m:t>𝐺𝑒𝑉</m:t>
                    </m:r>
                  </m:oMath>
                </a14:m>
                <a:endParaRPr lang="en-US" dirty="0"/>
              </a:p>
              <a:p>
                <a:pPr marL="742950" lvl="1" indent="-285750">
                  <a:buClr>
                    <a:srgbClr val="C00000"/>
                  </a:buClr>
                  <a:buFont typeface="Arial" panose="020B0604020202020204" pitchFamily="34" charset="0"/>
                  <a:buChar char="•"/>
                </a:pPr>
                <a:r>
                  <a:rPr lang="en-US" dirty="0"/>
                  <a:t>Sub-Leading Jet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𝑝</m:t>
                        </m:r>
                      </m:e>
                      <m:sub>
                        <m:r>
                          <a:rPr lang="en-CA" b="0" i="1" smtClean="0">
                            <a:latin typeface="Cambria Math" panose="02040503050406030204" pitchFamily="18" charset="0"/>
                          </a:rPr>
                          <m:t>𝑡</m:t>
                        </m:r>
                      </m:sub>
                    </m:sSub>
                    <m:r>
                      <a:rPr lang="en-CA" b="0" i="1" smtClean="0">
                        <a:latin typeface="Cambria Math" panose="02040503050406030204" pitchFamily="18" charset="0"/>
                      </a:rPr>
                      <m:t>&gt;60 </m:t>
                    </m:r>
                    <m:r>
                      <a:rPr lang="en-CA" b="0" i="1" smtClean="0">
                        <a:latin typeface="Cambria Math" panose="02040503050406030204" pitchFamily="18" charset="0"/>
                      </a:rPr>
                      <m:t>𝐺𝑒𝑉</m:t>
                    </m:r>
                  </m:oMath>
                </a14:m>
                <a:endParaRPr lang="en-US" dirty="0"/>
              </a:p>
              <a:p>
                <a:pPr marL="742950" lvl="1" indent="-285750">
                  <a:buClr>
                    <a:srgbClr val="C00000"/>
                  </a:buClr>
                  <a:buFont typeface="Arial" panose="020B0604020202020204" pitchFamily="34" charset="0"/>
                  <a:buChar char="•"/>
                </a:pPr>
                <a:r>
                  <a:rPr lang="en-US" dirty="0"/>
                  <a:t>Dijet Invariant Mass </a:t>
                </a:r>
                <a14:m>
                  <m:oMath xmlns:m="http://schemas.openxmlformats.org/officeDocument/2006/math">
                    <m:sSub>
                      <m:sSubPr>
                        <m:ctrlPr>
                          <a:rPr lang="en-CA" b="0" i="1" smtClean="0">
                            <a:latin typeface="Cambria Math" panose="02040503050406030204" pitchFamily="18" charset="0"/>
                          </a:rPr>
                        </m:ctrlPr>
                      </m:sSubPr>
                      <m:e>
                        <m:r>
                          <m:rPr>
                            <m:sty m:val="p"/>
                          </m:rPr>
                          <a:rPr lang="en-CA" b="0" i="0" smtClean="0">
                            <a:latin typeface="Cambria Math" panose="02040503050406030204" pitchFamily="18" charset="0"/>
                          </a:rPr>
                          <m:t>M</m:t>
                        </m:r>
                      </m:e>
                      <m:sub>
                        <m:r>
                          <m:rPr>
                            <m:sty m:val="p"/>
                          </m:rPr>
                          <a:rPr lang="en-CA" b="0" i="0" smtClean="0">
                            <a:latin typeface="Cambria Math" panose="02040503050406030204" pitchFamily="18" charset="0"/>
                          </a:rPr>
                          <m:t>jj</m:t>
                        </m:r>
                      </m:sub>
                    </m:sSub>
                    <m:r>
                      <a:rPr lang="en-CA" b="0" i="1" smtClean="0">
                        <a:latin typeface="Cambria Math" panose="02040503050406030204" pitchFamily="18" charset="0"/>
                      </a:rPr>
                      <m:t>&gt;500 </m:t>
                    </m:r>
                    <m:r>
                      <a:rPr lang="en-CA" b="0" i="1" smtClean="0">
                        <a:latin typeface="Cambria Math" panose="02040503050406030204" pitchFamily="18" charset="0"/>
                      </a:rPr>
                      <m:t>𝐺𝑒𝑉</m:t>
                    </m:r>
                    <m:r>
                      <a:rPr lang="en-CA" b="0" i="1" smtClean="0">
                        <a:latin typeface="Cambria Math" panose="02040503050406030204" pitchFamily="18" charset="0"/>
                      </a:rPr>
                      <m:t> </m:t>
                    </m:r>
                  </m:oMath>
                </a14:m>
                <a:endParaRPr lang="en-CA" b="0" i="1" dirty="0">
                  <a:latin typeface="Cambria Math" panose="02040503050406030204" pitchFamily="18" charset="0"/>
                </a:endParaRPr>
              </a:p>
              <a:p>
                <a:pPr marL="742950" lvl="1" indent="-285750">
                  <a:buClr>
                    <a:srgbClr val="C00000"/>
                  </a:buClr>
                  <a:buFont typeface="Arial" panose="020B0604020202020204" pitchFamily="34" charset="0"/>
                  <a:buChar char="•"/>
                </a:pPr>
                <a:r>
                  <a:rPr lang="en-CA" dirty="0">
                    <a:latin typeface="Cambria Math" panose="02040503050406030204" pitchFamily="18" charset="0"/>
                  </a:rPr>
                  <a:t>Jet Rapidity Difference </a:t>
                </a:r>
                <a14:m>
                  <m:oMath xmlns:m="http://schemas.openxmlformats.org/officeDocument/2006/math">
                    <m:d>
                      <m:dPr>
                        <m:begChr m:val="|"/>
                        <m:endChr m:val="|"/>
                        <m:ctrlPr>
                          <a:rPr lang="en-CA" b="0" i="1" smtClean="0">
                            <a:latin typeface="Cambria Math" panose="02040503050406030204" pitchFamily="18" charset="0"/>
                          </a:rPr>
                        </m:ctrlPr>
                      </m:dPr>
                      <m:e>
                        <m:r>
                          <m:rPr>
                            <m:sty m:val="p"/>
                          </m:rPr>
                          <a:rPr lang="en-CA" b="0" i="0" smtClean="0">
                            <a:latin typeface="Cambria Math" panose="02040503050406030204" pitchFamily="18" charset="0"/>
                          </a:rPr>
                          <m:t>Δ</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𝑦</m:t>
                            </m:r>
                          </m:e>
                          <m:sub>
                            <m:r>
                              <a:rPr lang="en-CA" b="0" i="1" smtClean="0">
                                <a:latin typeface="Cambria Math" panose="02040503050406030204" pitchFamily="18" charset="0"/>
                              </a:rPr>
                              <m:t>𝑗𝑗</m:t>
                            </m:r>
                          </m:sub>
                        </m:sSub>
                      </m:e>
                    </m:d>
                    <m:r>
                      <a:rPr lang="en-CA" b="0" i="1" smtClean="0">
                        <a:latin typeface="Cambria Math" panose="02040503050406030204" pitchFamily="18" charset="0"/>
                      </a:rPr>
                      <m:t>&lt;2.0</m:t>
                    </m:r>
                  </m:oMath>
                </a14:m>
                <a:endParaRPr lang="en-CA" dirty="0">
                  <a:latin typeface="Cambria Math" panose="02040503050406030204" pitchFamily="18" charset="0"/>
                </a:endParaRPr>
              </a:p>
              <a:p>
                <a:pPr marL="742950" lvl="1" indent="-285750">
                  <a:buClr>
                    <a:srgbClr val="C00000"/>
                  </a:buClr>
                  <a:buFont typeface="Arial" panose="020B0604020202020204" pitchFamily="34" charset="0"/>
                  <a:buChar char="•"/>
                </a:pPr>
                <a:r>
                  <a:rPr lang="en-US" dirty="0"/>
                  <a:t>Missing Transverse Energy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m:t>
                        </m:r>
                        <m:r>
                          <a:rPr lang="en-CA" b="0" i="1" smtClean="0">
                            <a:latin typeface="Cambria Math" panose="02040503050406030204" pitchFamily="18" charset="0"/>
                          </a:rPr>
                          <m:t>𝐸</m:t>
                        </m:r>
                      </m:e>
                      <m:sub>
                        <m:r>
                          <a:rPr lang="en-CA" b="0" i="1" smtClean="0">
                            <a:latin typeface="Cambria Math" panose="02040503050406030204" pitchFamily="18" charset="0"/>
                          </a:rPr>
                          <m:t>𝑡</m:t>
                        </m:r>
                      </m:sub>
                    </m:sSub>
                    <m:r>
                      <a:rPr lang="en-CA" b="0" i="0" smtClean="0">
                        <a:latin typeface="Cambria Math" panose="02040503050406030204" pitchFamily="18" charset="0"/>
                      </a:rPr>
                      <m:t>)&gt;30</m:t>
                    </m:r>
                    <m:r>
                      <a:rPr lang="en-CA" b="0" i="1" smtClean="0">
                        <a:latin typeface="Cambria Math" panose="02040503050406030204" pitchFamily="18" charset="0"/>
                      </a:rPr>
                      <m:t> </m:t>
                    </m:r>
                    <m:r>
                      <a:rPr lang="en-CA" i="1">
                        <a:latin typeface="Cambria Math" panose="02040503050406030204" pitchFamily="18" charset="0"/>
                      </a:rPr>
                      <m:t>𝐺𝑒𝑉</m:t>
                    </m:r>
                  </m:oMath>
                </a14:m>
                <a:endParaRPr lang="en-US" dirty="0"/>
              </a:p>
              <a:p>
                <a:pPr marL="742950" lvl="1" indent="-285750">
                  <a:buClr>
                    <a:srgbClr val="C00000"/>
                  </a:buClr>
                  <a:buFont typeface="Arial" panose="020B0604020202020204" pitchFamily="34" charset="0"/>
                  <a:buChar char="•"/>
                </a:pPr>
                <a:r>
                  <a:rPr lang="en-US" dirty="0"/>
                  <a:t>Transverse W Mass </a:t>
                </a:r>
                <a14:m>
                  <m:oMath xmlns:m="http://schemas.openxmlformats.org/officeDocument/2006/math">
                    <m:sSub>
                      <m:sSubPr>
                        <m:ctrlPr>
                          <a:rPr lang="en-CA" b="0" i="1" smtClean="0">
                            <a:latin typeface="Cambria Math" panose="02040503050406030204" pitchFamily="18" charset="0"/>
                          </a:rPr>
                        </m:ctrlPr>
                      </m:sSubPr>
                      <m:e>
                        <m:r>
                          <m:rPr>
                            <m:sty m:val="p"/>
                          </m:rPr>
                          <a:rPr lang="en-CA" b="0" i="0" smtClean="0">
                            <a:latin typeface="Cambria Math" panose="02040503050406030204" pitchFamily="18" charset="0"/>
                          </a:rPr>
                          <m:t>M</m:t>
                        </m:r>
                      </m:e>
                      <m:sub>
                        <m:r>
                          <m:rPr>
                            <m:sty m:val="p"/>
                          </m:rPr>
                          <a:rPr lang="en-CA" b="0" i="0" smtClean="0">
                            <a:latin typeface="Cambria Math" panose="02040503050406030204" pitchFamily="18" charset="0"/>
                          </a:rPr>
                          <m:t>T</m:t>
                        </m:r>
                      </m:sub>
                    </m:sSub>
                    <m:r>
                      <a:rPr lang="en-CA" b="0" i="0" smtClean="0">
                        <a:latin typeface="Cambria Math" panose="02040503050406030204" pitchFamily="18" charset="0"/>
                      </a:rPr>
                      <m:t>(</m:t>
                    </m:r>
                    <m:r>
                      <m:rPr>
                        <m:sty m:val="p"/>
                      </m:rPr>
                      <a:rPr lang="en-CA" b="0" i="0" smtClean="0">
                        <a:latin typeface="Cambria Math" panose="02040503050406030204" pitchFamily="18" charset="0"/>
                      </a:rPr>
                      <m:t>W</m:t>
                    </m:r>
                    <m:r>
                      <a:rPr lang="en-CA" b="0" i="0" smtClean="0">
                        <a:latin typeface="Cambria Math" panose="02040503050406030204" pitchFamily="18" charset="0"/>
                      </a:rPr>
                      <m:t>)&gt;50</m:t>
                    </m:r>
                    <m:r>
                      <a:rPr lang="en-CA" b="0" i="1" smtClean="0">
                        <a:latin typeface="Cambria Math" panose="02040503050406030204" pitchFamily="18" charset="0"/>
                      </a:rPr>
                      <m:t> </m:t>
                    </m:r>
                    <m:r>
                      <a:rPr lang="en-CA" i="1">
                        <a:latin typeface="Cambria Math" panose="02040503050406030204" pitchFamily="18" charset="0"/>
                      </a:rPr>
                      <m:t>𝐺𝑒𝑉</m:t>
                    </m:r>
                  </m:oMath>
                </a14:m>
                <a:endParaRPr lang="en-US" dirty="0"/>
              </a:p>
              <a:p>
                <a:r>
                  <a:rPr lang="en-CA" sz="1600" dirty="0">
                    <a:latin typeface="Cambria Math" panose="02040503050406030204" pitchFamily="18" charset="0"/>
                  </a:rPr>
                  <a:t>  </a:t>
                </a:r>
                <a:endParaRPr lang="en-CA" sz="1600" b="0" dirty="0">
                  <a:latin typeface="Cambria Math" panose="02040503050406030204" pitchFamily="18" charset="0"/>
                </a:endParaRPr>
              </a:p>
              <a:p>
                <a:endParaRPr lang="en-US" sz="1600" dirty="0"/>
              </a:p>
              <a:p>
                <a:endParaRPr lang="en-US" sz="1600" dirty="0"/>
              </a:p>
              <a:p>
                <a:endParaRPr lang="en-US" sz="1600" dirty="0"/>
              </a:p>
              <a:p>
                <a:endParaRPr lang="en-US" sz="1600" dirty="0"/>
              </a:p>
              <a:p>
                <a:endParaRPr lang="en-US" sz="1600" dirty="0"/>
              </a:p>
            </p:txBody>
          </p:sp>
        </mc:Choice>
        <mc:Fallback xmlns="">
          <p:sp>
            <p:nvSpPr>
              <p:cNvPr id="14" name="TextBox 13">
                <a:extLst>
                  <a:ext uri="{FF2B5EF4-FFF2-40B4-BE49-F238E27FC236}">
                    <a16:creationId xmlns:a16="http://schemas.microsoft.com/office/drawing/2014/main" id="{E67AC711-402D-A92A-1CD4-699EA6B9F969}"/>
                  </a:ext>
                </a:extLst>
              </p:cNvPr>
              <p:cNvSpPr txBox="1">
                <a:spLocks noRot="1" noChangeAspect="1" noMove="1" noResize="1" noEditPoints="1" noAdjustHandles="1" noChangeArrowheads="1" noChangeShapeType="1" noTextEdit="1"/>
              </p:cNvSpPr>
              <p:nvPr/>
            </p:nvSpPr>
            <p:spPr>
              <a:xfrm>
                <a:off x="7437163" y="1497049"/>
                <a:ext cx="4869795" cy="5546198"/>
              </a:xfrm>
              <a:prstGeom prst="rect">
                <a:avLst/>
              </a:prstGeom>
              <a:blipFill>
                <a:blip r:embed="rId3"/>
                <a:stretch>
                  <a:fillRect l="-2078" t="-1144"/>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C37FCB60-6F54-1358-BC8A-209947DF482E}"/>
              </a:ext>
            </a:extLst>
          </p:cNvPr>
          <p:cNvCxnSpPr>
            <a:cxnSpLocks/>
          </p:cNvCxnSpPr>
          <p:nvPr/>
        </p:nvCxnSpPr>
        <p:spPr>
          <a:xfrm flipV="1">
            <a:off x="10063682" y="4921116"/>
            <a:ext cx="207171" cy="206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itle 2">
            <a:extLst>
              <a:ext uri="{FF2B5EF4-FFF2-40B4-BE49-F238E27FC236}">
                <a16:creationId xmlns:a16="http://schemas.microsoft.com/office/drawing/2014/main" id="{7306BCC1-CA86-C373-C3FE-AFD18C629C4D}"/>
              </a:ext>
            </a:extLst>
          </p:cNvPr>
          <p:cNvSpPr txBox="1">
            <a:spLocks/>
          </p:cNvSpPr>
          <p:nvPr/>
        </p:nvSpPr>
        <p:spPr>
          <a:xfrm>
            <a:off x="1817819" y="217906"/>
            <a:ext cx="8918443" cy="767638"/>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4000" dirty="0"/>
              <a:t>Full list of Jet Selection Criteria</a:t>
            </a:r>
            <a:endParaRPr lang="en-US" sz="40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83D2094-C2ED-9614-0C3D-4A928181D3EC}"/>
              </a:ext>
            </a:extLst>
          </p:cNvPr>
          <p:cNvGrpSpPr/>
          <p:nvPr/>
        </p:nvGrpSpPr>
        <p:grpSpPr>
          <a:xfrm>
            <a:off x="6096000" y="1497049"/>
            <a:ext cx="1121324" cy="4036253"/>
            <a:chOff x="4755831" y="1552106"/>
            <a:chExt cx="1647324" cy="4036253"/>
          </a:xfrm>
        </p:grpSpPr>
        <p:sp>
          <p:nvSpPr>
            <p:cNvPr id="160" name="Triangle 159">
              <a:extLst>
                <a:ext uri="{FF2B5EF4-FFF2-40B4-BE49-F238E27FC236}">
                  <a16:creationId xmlns:a16="http://schemas.microsoft.com/office/drawing/2014/main" id="{2452B8B2-6665-1826-FCD6-B91994621353}"/>
                </a:ext>
              </a:extLst>
            </p:cNvPr>
            <p:cNvSpPr/>
            <p:nvPr/>
          </p:nvSpPr>
          <p:spPr>
            <a:xfrm rot="5400000">
              <a:off x="6273083" y="1556063"/>
              <a:ext cx="134029" cy="126115"/>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a:extLst>
                <a:ext uri="{FF2B5EF4-FFF2-40B4-BE49-F238E27FC236}">
                  <a16:creationId xmlns:a16="http://schemas.microsoft.com/office/drawing/2014/main" id="{14D23E58-B50E-19A8-821B-A9BA3BCD171C}"/>
                </a:ext>
              </a:extLst>
            </p:cNvPr>
            <p:cNvGrpSpPr/>
            <p:nvPr/>
          </p:nvGrpSpPr>
          <p:grpSpPr>
            <a:xfrm>
              <a:off x="4755831" y="1619121"/>
              <a:ext cx="1642305" cy="3969238"/>
              <a:chOff x="4755831" y="1619121"/>
              <a:chExt cx="1642305" cy="3969238"/>
            </a:xfrm>
          </p:grpSpPr>
          <p:grpSp>
            <p:nvGrpSpPr>
              <p:cNvPr id="159" name="Group 158">
                <a:extLst>
                  <a:ext uri="{FF2B5EF4-FFF2-40B4-BE49-F238E27FC236}">
                    <a16:creationId xmlns:a16="http://schemas.microsoft.com/office/drawing/2014/main" id="{91494AB4-2F5C-466B-D8CD-D90674C150D8}"/>
                  </a:ext>
                </a:extLst>
              </p:cNvPr>
              <p:cNvGrpSpPr/>
              <p:nvPr/>
            </p:nvGrpSpPr>
            <p:grpSpPr>
              <a:xfrm>
                <a:off x="4755831" y="1619121"/>
                <a:ext cx="1554001" cy="3902223"/>
                <a:chOff x="4755831" y="1619121"/>
                <a:chExt cx="1554001" cy="3902223"/>
              </a:xfrm>
            </p:grpSpPr>
            <p:sp>
              <p:nvSpPr>
                <p:cNvPr id="153" name="Left Brace 152">
                  <a:extLst>
                    <a:ext uri="{FF2B5EF4-FFF2-40B4-BE49-F238E27FC236}">
                      <a16:creationId xmlns:a16="http://schemas.microsoft.com/office/drawing/2014/main" id="{E008E74A-D2B8-9F3D-EF9F-2FE167E76374}"/>
                    </a:ext>
                  </a:extLst>
                </p:cNvPr>
                <p:cNvSpPr/>
                <p:nvPr/>
              </p:nvSpPr>
              <p:spPr>
                <a:xfrm>
                  <a:off x="5243032" y="1619121"/>
                  <a:ext cx="1066800" cy="3902223"/>
                </a:xfrm>
                <a:prstGeom prst="leftBrace">
                  <a:avLst>
                    <a:gd name="adj1" fmla="val 67137"/>
                    <a:gd name="adj2" fmla="val 5027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6" name="Straight Arrow Connector 155">
                  <a:extLst>
                    <a:ext uri="{FF2B5EF4-FFF2-40B4-BE49-F238E27FC236}">
                      <a16:creationId xmlns:a16="http://schemas.microsoft.com/office/drawing/2014/main" id="{42A27F4C-564A-8423-2451-029FA19AAD73}"/>
                    </a:ext>
                  </a:extLst>
                </p:cNvPr>
                <p:cNvCxnSpPr>
                  <a:cxnSpLocks/>
                </p:cNvCxnSpPr>
                <p:nvPr/>
              </p:nvCxnSpPr>
              <p:spPr>
                <a:xfrm flipH="1">
                  <a:off x="4755831" y="3583746"/>
                  <a:ext cx="48720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1" name="Triangle 160">
                <a:extLst>
                  <a:ext uri="{FF2B5EF4-FFF2-40B4-BE49-F238E27FC236}">
                    <a16:creationId xmlns:a16="http://schemas.microsoft.com/office/drawing/2014/main" id="{FD8A3120-24C4-CBD5-49D9-1C050D94157A}"/>
                  </a:ext>
                </a:extLst>
              </p:cNvPr>
              <p:cNvSpPr/>
              <p:nvPr/>
            </p:nvSpPr>
            <p:spPr>
              <a:xfrm rot="5400000">
                <a:off x="6268064" y="5458287"/>
                <a:ext cx="134029" cy="126115"/>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4" name="Picture 163">
            <a:extLst>
              <a:ext uri="{FF2B5EF4-FFF2-40B4-BE49-F238E27FC236}">
                <a16:creationId xmlns:a16="http://schemas.microsoft.com/office/drawing/2014/main" id="{E50F8978-955D-A7C5-CCEF-A599B4F15EBB}"/>
              </a:ext>
            </a:extLst>
          </p:cNvPr>
          <p:cNvPicPr>
            <a:picLocks noChangeAspect="1"/>
          </p:cNvPicPr>
          <p:nvPr/>
        </p:nvPicPr>
        <p:blipFill>
          <a:blip r:embed="rId4"/>
          <a:stretch>
            <a:fillRect/>
          </a:stretch>
        </p:blipFill>
        <p:spPr>
          <a:xfrm>
            <a:off x="10003911" y="6116252"/>
            <a:ext cx="1412951" cy="494532"/>
          </a:xfrm>
          <a:prstGeom prst="rect">
            <a:avLst/>
          </a:prstGeom>
        </p:spPr>
      </p:pic>
      <p:pic>
        <p:nvPicPr>
          <p:cNvPr id="165" name="Picture 164">
            <a:extLst>
              <a:ext uri="{FF2B5EF4-FFF2-40B4-BE49-F238E27FC236}">
                <a16:creationId xmlns:a16="http://schemas.microsoft.com/office/drawing/2014/main" id="{378F6F9C-EEAB-BD14-788D-5A05DDC23A6C}"/>
              </a:ext>
            </a:extLst>
          </p:cNvPr>
          <p:cNvPicPr>
            <a:picLocks noChangeAspect="1"/>
          </p:cNvPicPr>
          <p:nvPr/>
        </p:nvPicPr>
        <p:blipFill rotWithShape="1">
          <a:blip r:embed="rId5"/>
          <a:srcRect l="1" t="15272" r="690"/>
          <a:stretch/>
        </p:blipFill>
        <p:spPr>
          <a:xfrm>
            <a:off x="8180152" y="6074250"/>
            <a:ext cx="1621516" cy="570783"/>
          </a:xfrm>
          <a:prstGeom prst="rect">
            <a:avLst/>
          </a:prstGeom>
        </p:spPr>
      </p:pic>
      <p:sp>
        <p:nvSpPr>
          <p:cNvPr id="168" name="TextBox 167">
            <a:extLst>
              <a:ext uri="{FF2B5EF4-FFF2-40B4-BE49-F238E27FC236}">
                <a16:creationId xmlns:a16="http://schemas.microsoft.com/office/drawing/2014/main" id="{25BABC3C-1269-F799-A85E-57DC53F4171F}"/>
              </a:ext>
            </a:extLst>
          </p:cNvPr>
          <p:cNvSpPr txBox="1"/>
          <p:nvPr/>
        </p:nvSpPr>
        <p:spPr>
          <a:xfrm>
            <a:off x="8564008" y="5755264"/>
            <a:ext cx="824265" cy="307777"/>
          </a:xfrm>
          <a:prstGeom prst="rect">
            <a:avLst/>
          </a:prstGeom>
          <a:noFill/>
        </p:spPr>
        <p:txBody>
          <a:bodyPr wrap="none" rtlCol="0">
            <a:spAutoFit/>
          </a:bodyPr>
          <a:lstStyle/>
          <a:p>
            <a:r>
              <a:rPr lang="en-US" sz="1400" dirty="0"/>
              <a:t>Rapidity </a:t>
            </a:r>
          </a:p>
        </p:txBody>
      </p:sp>
      <p:sp>
        <p:nvSpPr>
          <p:cNvPr id="169" name="TextBox 168">
            <a:extLst>
              <a:ext uri="{FF2B5EF4-FFF2-40B4-BE49-F238E27FC236}">
                <a16:creationId xmlns:a16="http://schemas.microsoft.com/office/drawing/2014/main" id="{33C49E4B-6CEF-8A63-227E-BD9DE16ED15E}"/>
              </a:ext>
            </a:extLst>
          </p:cNvPr>
          <p:cNvSpPr txBox="1"/>
          <p:nvPr/>
        </p:nvSpPr>
        <p:spPr>
          <a:xfrm>
            <a:off x="10044379" y="5770824"/>
            <a:ext cx="1412951" cy="307777"/>
          </a:xfrm>
          <a:prstGeom prst="rect">
            <a:avLst/>
          </a:prstGeom>
          <a:noFill/>
        </p:spPr>
        <p:txBody>
          <a:bodyPr wrap="none" rtlCol="0">
            <a:spAutoFit/>
          </a:bodyPr>
          <a:lstStyle/>
          <a:p>
            <a:r>
              <a:rPr lang="en-US" sz="1400" dirty="0"/>
              <a:t>Pseudo-Rapidity </a:t>
            </a:r>
          </a:p>
        </p:txBody>
      </p:sp>
      <p:pic>
        <p:nvPicPr>
          <p:cNvPr id="2" name="Picture 1">
            <a:extLst>
              <a:ext uri="{FF2B5EF4-FFF2-40B4-BE49-F238E27FC236}">
                <a16:creationId xmlns:a16="http://schemas.microsoft.com/office/drawing/2014/main" id="{DB85B305-513B-BEC8-EA4D-72D27C49A51E}"/>
              </a:ext>
            </a:extLst>
          </p:cNvPr>
          <p:cNvPicPr>
            <a:picLocks noChangeAspect="1"/>
          </p:cNvPicPr>
          <p:nvPr/>
        </p:nvPicPr>
        <p:blipFill rotWithShape="1">
          <a:blip r:embed="rId6"/>
          <a:srcRect b="25320"/>
          <a:stretch/>
        </p:blipFill>
        <p:spPr>
          <a:xfrm>
            <a:off x="70489" y="2135639"/>
            <a:ext cx="6025511" cy="3127038"/>
          </a:xfrm>
          <a:prstGeom prst="rect">
            <a:avLst/>
          </a:prstGeom>
        </p:spPr>
      </p:pic>
    </p:spTree>
    <p:extLst>
      <p:ext uri="{BB962C8B-B14F-4D97-AF65-F5344CB8AC3E}">
        <p14:creationId xmlns:p14="http://schemas.microsoft.com/office/powerpoint/2010/main" val="274513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2425D-4498-9888-5AD0-789F03796485}"/>
              </a:ext>
            </a:extLst>
          </p:cNvPr>
          <p:cNvPicPr>
            <a:picLocks noChangeAspect="1"/>
          </p:cNvPicPr>
          <p:nvPr/>
        </p:nvPicPr>
        <p:blipFill rotWithShape="1">
          <a:blip r:embed="rId3"/>
          <a:srcRect b="25320"/>
          <a:stretch/>
        </p:blipFill>
        <p:spPr>
          <a:xfrm>
            <a:off x="1691318" y="1693170"/>
            <a:ext cx="8380268" cy="4349078"/>
          </a:xfrm>
          <a:prstGeom prst="rect">
            <a:avLst/>
          </a:prstGeom>
        </p:spPr>
      </p:pic>
      <p:sp>
        <p:nvSpPr>
          <p:cNvPr id="5" name="Google Shape;436;p49">
            <a:extLst>
              <a:ext uri="{FF2B5EF4-FFF2-40B4-BE49-F238E27FC236}">
                <a16:creationId xmlns:a16="http://schemas.microsoft.com/office/drawing/2014/main" id="{BA89DD6F-AA6B-294D-004A-901C53C9A3C5}"/>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7" name="Title 2">
            <a:extLst>
              <a:ext uri="{FF2B5EF4-FFF2-40B4-BE49-F238E27FC236}">
                <a16:creationId xmlns:a16="http://schemas.microsoft.com/office/drawing/2014/main" id="{89C409A1-6C93-95AA-3DC5-007D43E70764}"/>
              </a:ext>
            </a:extLst>
          </p:cNvPr>
          <p:cNvSpPr txBox="1">
            <a:spLocks/>
          </p:cNvSpPr>
          <p:nvPr/>
        </p:nvSpPr>
        <p:spPr>
          <a:xfrm>
            <a:off x="1817819" y="217906"/>
            <a:ext cx="8918443" cy="767638"/>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4000" dirty="0"/>
              <a:t>Full list of Jet Selection Criteria</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5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86FB9-028F-73B1-E9CE-00C7F6FF3C5C}"/>
              </a:ext>
            </a:extLst>
          </p:cNvPr>
          <p:cNvSpPr>
            <a:spLocks noGrp="1"/>
          </p:cNvSpPr>
          <p:nvPr>
            <p:ph type="title"/>
          </p:nvPr>
        </p:nvSpPr>
        <p:spPr>
          <a:xfrm>
            <a:off x="2406087" y="92317"/>
            <a:ext cx="7379825" cy="615200"/>
          </a:xfrm>
          <a:solidFill>
            <a:schemeClr val="bg1">
              <a:lumMod val="95000"/>
            </a:schemeClr>
          </a:solidFill>
          <a:ln w="28575">
            <a:solidFill>
              <a:srgbClr val="C00000"/>
            </a:solidFill>
          </a:ln>
        </p:spPr>
        <p:txBody>
          <a:bodyPr>
            <a:normAutofit fontScale="90000"/>
          </a:bodyPr>
          <a:lstStyle/>
          <a:p>
            <a:r>
              <a:rPr lang="en-US" dirty="0"/>
              <a:t>Data to Monte Carlo Comparisons</a:t>
            </a:r>
          </a:p>
        </p:txBody>
      </p:sp>
      <p:sp>
        <p:nvSpPr>
          <p:cNvPr id="4" name="Google Shape;360;p46">
            <a:extLst>
              <a:ext uri="{FF2B5EF4-FFF2-40B4-BE49-F238E27FC236}">
                <a16:creationId xmlns:a16="http://schemas.microsoft.com/office/drawing/2014/main" id="{E2D17E33-A2B5-EBE8-A4B4-4D2EFDF6DBBC}"/>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25</a:t>
            </a:fld>
            <a:endParaRPr dirty="0"/>
          </a:p>
        </p:txBody>
      </p:sp>
      <p:sp>
        <p:nvSpPr>
          <p:cNvPr id="7" name="Google Shape;436;p49">
            <a:extLst>
              <a:ext uri="{FF2B5EF4-FFF2-40B4-BE49-F238E27FC236}">
                <a16:creationId xmlns:a16="http://schemas.microsoft.com/office/drawing/2014/main" id="{0E61E117-0CFC-DDA2-3C21-EAAB825E893A}"/>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pic>
        <p:nvPicPr>
          <p:cNvPr id="9" name="Picture 8">
            <a:extLst>
              <a:ext uri="{FF2B5EF4-FFF2-40B4-BE49-F238E27FC236}">
                <a16:creationId xmlns:a16="http://schemas.microsoft.com/office/drawing/2014/main" id="{E996014F-E15F-C7DA-E7AA-4F79A2E5CD42}"/>
              </a:ext>
            </a:extLst>
          </p:cNvPr>
          <p:cNvPicPr>
            <a:picLocks noChangeAspect="1"/>
          </p:cNvPicPr>
          <p:nvPr/>
        </p:nvPicPr>
        <p:blipFill>
          <a:blip r:embed="rId3"/>
          <a:stretch>
            <a:fillRect/>
          </a:stretch>
        </p:blipFill>
        <p:spPr>
          <a:xfrm>
            <a:off x="754160" y="730439"/>
            <a:ext cx="4907666" cy="2981872"/>
          </a:xfrm>
          <a:prstGeom prst="rect">
            <a:avLst/>
          </a:prstGeom>
        </p:spPr>
      </p:pic>
      <p:pic>
        <p:nvPicPr>
          <p:cNvPr id="10" name="Picture 9">
            <a:extLst>
              <a:ext uri="{FF2B5EF4-FFF2-40B4-BE49-F238E27FC236}">
                <a16:creationId xmlns:a16="http://schemas.microsoft.com/office/drawing/2014/main" id="{470E0778-ABD1-2F92-1B87-3B52208CFAED}"/>
              </a:ext>
            </a:extLst>
          </p:cNvPr>
          <p:cNvPicPr>
            <a:picLocks noChangeAspect="1"/>
          </p:cNvPicPr>
          <p:nvPr/>
        </p:nvPicPr>
        <p:blipFill>
          <a:blip r:embed="rId4"/>
          <a:stretch>
            <a:fillRect/>
          </a:stretch>
        </p:blipFill>
        <p:spPr>
          <a:xfrm>
            <a:off x="563660" y="3712311"/>
            <a:ext cx="5098166" cy="3090763"/>
          </a:xfrm>
          <a:prstGeom prst="rect">
            <a:avLst/>
          </a:prstGeom>
        </p:spPr>
      </p:pic>
      <p:pic>
        <p:nvPicPr>
          <p:cNvPr id="11" name="Picture 10">
            <a:extLst>
              <a:ext uri="{FF2B5EF4-FFF2-40B4-BE49-F238E27FC236}">
                <a16:creationId xmlns:a16="http://schemas.microsoft.com/office/drawing/2014/main" id="{9AFAC64E-66C7-6443-74DA-848B4461E869}"/>
              </a:ext>
            </a:extLst>
          </p:cNvPr>
          <p:cNvPicPr>
            <a:picLocks noChangeAspect="1"/>
          </p:cNvPicPr>
          <p:nvPr/>
        </p:nvPicPr>
        <p:blipFill>
          <a:blip r:embed="rId5"/>
          <a:stretch>
            <a:fillRect/>
          </a:stretch>
        </p:blipFill>
        <p:spPr>
          <a:xfrm>
            <a:off x="6461840" y="730439"/>
            <a:ext cx="4976000" cy="2981872"/>
          </a:xfrm>
          <a:prstGeom prst="rect">
            <a:avLst/>
          </a:prstGeom>
        </p:spPr>
      </p:pic>
      <p:pic>
        <p:nvPicPr>
          <p:cNvPr id="12" name="Picture 11">
            <a:extLst>
              <a:ext uri="{FF2B5EF4-FFF2-40B4-BE49-F238E27FC236}">
                <a16:creationId xmlns:a16="http://schemas.microsoft.com/office/drawing/2014/main" id="{BC83950B-F4ED-EDF0-2A2D-B3F4332F2B9E}"/>
              </a:ext>
            </a:extLst>
          </p:cNvPr>
          <p:cNvPicPr>
            <a:picLocks noChangeAspect="1"/>
          </p:cNvPicPr>
          <p:nvPr/>
        </p:nvPicPr>
        <p:blipFill>
          <a:blip r:embed="rId6"/>
          <a:stretch>
            <a:fillRect/>
          </a:stretch>
        </p:blipFill>
        <p:spPr>
          <a:xfrm>
            <a:off x="6466032" y="3679958"/>
            <a:ext cx="5098166" cy="3088068"/>
          </a:xfrm>
          <a:prstGeom prst="rect">
            <a:avLst/>
          </a:prstGeom>
        </p:spPr>
      </p:pic>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50CA7068-5E28-67F7-793F-48E80A44974B}"/>
                  </a:ext>
                </a:extLst>
              </p:cNvPr>
              <p:cNvSpPr/>
              <p:nvPr/>
            </p:nvSpPr>
            <p:spPr>
              <a:xfrm>
                <a:off x="9664700" y="3533550"/>
                <a:ext cx="1773140" cy="1558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14:m>
                  <m:oMath xmlns:m="http://schemas.openxmlformats.org/officeDocument/2006/math">
                    <m:r>
                      <a:rPr lang="en-CA" sz="1000" b="0" i="1" smtClean="0">
                        <a:solidFill>
                          <a:schemeClr val="tx1"/>
                        </a:solidFill>
                        <a:latin typeface="Cambria Math" panose="02040503050406030204" pitchFamily="18" charset="0"/>
                      </a:rPr>
                      <m:t>±</m:t>
                    </m:r>
                  </m:oMath>
                </a14:m>
                <a:r>
                  <a:rPr lang="en-US" sz="1000" dirty="0">
                    <a:solidFill>
                      <a:schemeClr val="tx1"/>
                    </a:solidFill>
                  </a:rPr>
                  <a:t>Lepton Centrality</a:t>
                </a:r>
              </a:p>
            </p:txBody>
          </p:sp>
        </mc:Choice>
        <mc:Fallback xmlns="">
          <p:sp>
            <p:nvSpPr>
              <p:cNvPr id="18" name="Rounded Rectangle 17">
                <a:extLst>
                  <a:ext uri="{FF2B5EF4-FFF2-40B4-BE49-F238E27FC236}">
                    <a16:creationId xmlns:a16="http://schemas.microsoft.com/office/drawing/2014/main" id="{50CA7068-5E28-67F7-793F-48E80A44974B}"/>
                  </a:ext>
                </a:extLst>
              </p:cNvPr>
              <p:cNvSpPr>
                <a:spLocks noRot="1" noChangeAspect="1" noMove="1" noResize="1" noEditPoints="1" noAdjustHandles="1" noChangeArrowheads="1" noChangeShapeType="1" noTextEdit="1"/>
              </p:cNvSpPr>
              <p:nvPr/>
            </p:nvSpPr>
            <p:spPr>
              <a:xfrm>
                <a:off x="9664700" y="3533550"/>
                <a:ext cx="1773140" cy="155839"/>
              </a:xfrm>
              <a:prstGeom prst="roundRect">
                <a:avLst/>
              </a:prstGeom>
              <a:blipFill>
                <a:blip r:embed="rId7"/>
                <a:stretch>
                  <a:fillRect t="-23077" b="-46154"/>
                </a:stretch>
              </a:blipFill>
              <a:ln>
                <a:noFill/>
              </a:ln>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460AE577-497A-3381-3814-ED69FD882768}"/>
              </a:ext>
            </a:extLst>
          </p:cNvPr>
          <p:cNvSpPr/>
          <p:nvPr/>
        </p:nvSpPr>
        <p:spPr>
          <a:xfrm>
            <a:off x="3696346" y="3533550"/>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Number of Central Jets</a:t>
            </a:r>
          </a:p>
        </p:txBody>
      </p:sp>
      <p:sp>
        <p:nvSpPr>
          <p:cNvPr id="20" name="Rounded Rectangle 19">
            <a:extLst>
              <a:ext uri="{FF2B5EF4-FFF2-40B4-BE49-F238E27FC236}">
                <a16:creationId xmlns:a16="http://schemas.microsoft.com/office/drawing/2014/main" id="{29FD072C-984E-9766-385D-48F3C60A356F}"/>
              </a:ext>
            </a:extLst>
          </p:cNvPr>
          <p:cNvSpPr/>
          <p:nvPr/>
        </p:nvSpPr>
        <p:spPr>
          <a:xfrm>
            <a:off x="3636236" y="6596743"/>
            <a:ext cx="1976334" cy="189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Number of Gap Jets</a:t>
            </a:r>
          </a:p>
        </p:txBody>
      </p:sp>
      <p:sp>
        <p:nvSpPr>
          <p:cNvPr id="21" name="Rounded Rectangle 20">
            <a:extLst>
              <a:ext uri="{FF2B5EF4-FFF2-40B4-BE49-F238E27FC236}">
                <a16:creationId xmlns:a16="http://schemas.microsoft.com/office/drawing/2014/main" id="{1792BE54-34FE-6115-D409-9A21C9D8BB3F}"/>
              </a:ext>
            </a:extLst>
          </p:cNvPr>
          <p:cNvSpPr/>
          <p:nvPr/>
        </p:nvSpPr>
        <p:spPr>
          <a:xfrm>
            <a:off x="9504345" y="6540806"/>
            <a:ext cx="1976334" cy="163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Lepton </a:t>
            </a:r>
            <a:r>
              <a:rPr lang="en-US" sz="1000" dirty="0" err="1">
                <a:solidFill>
                  <a:schemeClr val="tx1"/>
                </a:solidFill>
              </a:rPr>
              <a:t>η</a:t>
            </a:r>
            <a:r>
              <a:rPr lang="en-US" sz="1000" dirty="0">
                <a:solidFill>
                  <a:schemeClr val="tx1"/>
                </a:solidFill>
              </a:rPr>
              <a:t> </a:t>
            </a:r>
          </a:p>
        </p:txBody>
      </p:sp>
      <p:sp>
        <p:nvSpPr>
          <p:cNvPr id="2" name="TextBox 1">
            <a:extLst>
              <a:ext uri="{FF2B5EF4-FFF2-40B4-BE49-F238E27FC236}">
                <a16:creationId xmlns:a16="http://schemas.microsoft.com/office/drawing/2014/main" id="{A985467B-B281-DE2A-9A07-F37218301B85}"/>
              </a:ext>
            </a:extLst>
          </p:cNvPr>
          <p:cNvSpPr txBox="1"/>
          <p:nvPr/>
        </p:nvSpPr>
        <p:spPr>
          <a:xfrm>
            <a:off x="1037102" y="914305"/>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5" name="TextBox 4">
            <a:extLst>
              <a:ext uri="{FF2B5EF4-FFF2-40B4-BE49-F238E27FC236}">
                <a16:creationId xmlns:a16="http://schemas.microsoft.com/office/drawing/2014/main" id="{241153A8-BABC-7E6F-8A69-9BC38C8A1AB9}"/>
              </a:ext>
            </a:extLst>
          </p:cNvPr>
          <p:cNvSpPr txBox="1"/>
          <p:nvPr/>
        </p:nvSpPr>
        <p:spPr>
          <a:xfrm>
            <a:off x="6861640" y="948550"/>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6" name="TextBox 5">
            <a:extLst>
              <a:ext uri="{FF2B5EF4-FFF2-40B4-BE49-F238E27FC236}">
                <a16:creationId xmlns:a16="http://schemas.microsoft.com/office/drawing/2014/main" id="{2FF1EC3E-B520-F480-49A0-B4B540DD59E5}"/>
              </a:ext>
            </a:extLst>
          </p:cNvPr>
          <p:cNvSpPr txBox="1"/>
          <p:nvPr/>
        </p:nvSpPr>
        <p:spPr>
          <a:xfrm>
            <a:off x="6861640" y="3858719"/>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8" name="TextBox 7">
            <a:extLst>
              <a:ext uri="{FF2B5EF4-FFF2-40B4-BE49-F238E27FC236}">
                <a16:creationId xmlns:a16="http://schemas.microsoft.com/office/drawing/2014/main" id="{6E008782-9E5F-AA9B-95D9-E9113DF9ABCF}"/>
              </a:ext>
            </a:extLst>
          </p:cNvPr>
          <p:cNvSpPr txBox="1"/>
          <p:nvPr/>
        </p:nvSpPr>
        <p:spPr>
          <a:xfrm>
            <a:off x="906972" y="3966706"/>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Tree>
    <p:extLst>
      <p:ext uri="{BB962C8B-B14F-4D97-AF65-F5344CB8AC3E}">
        <p14:creationId xmlns:p14="http://schemas.microsoft.com/office/powerpoint/2010/main" val="20763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36;p49">
            <a:extLst>
              <a:ext uri="{FF2B5EF4-FFF2-40B4-BE49-F238E27FC236}">
                <a16:creationId xmlns:a16="http://schemas.microsoft.com/office/drawing/2014/main" id="{AAACEC8F-844D-5A29-2817-950AC21E6CB6}"/>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pic>
        <p:nvPicPr>
          <p:cNvPr id="4" name="Picture 3">
            <a:extLst>
              <a:ext uri="{FF2B5EF4-FFF2-40B4-BE49-F238E27FC236}">
                <a16:creationId xmlns:a16="http://schemas.microsoft.com/office/drawing/2014/main" id="{7EC8D31E-5856-59DB-35DF-E1171BA1E248}"/>
              </a:ext>
            </a:extLst>
          </p:cNvPr>
          <p:cNvPicPr>
            <a:picLocks noChangeAspect="1"/>
          </p:cNvPicPr>
          <p:nvPr/>
        </p:nvPicPr>
        <p:blipFill>
          <a:blip r:embed="rId2"/>
          <a:stretch>
            <a:fillRect/>
          </a:stretch>
        </p:blipFill>
        <p:spPr>
          <a:xfrm>
            <a:off x="486136" y="3775710"/>
            <a:ext cx="5106068" cy="3079036"/>
          </a:xfrm>
          <a:prstGeom prst="rect">
            <a:avLst/>
          </a:prstGeom>
        </p:spPr>
      </p:pic>
      <p:pic>
        <p:nvPicPr>
          <p:cNvPr id="5" name="Picture 4">
            <a:extLst>
              <a:ext uri="{FF2B5EF4-FFF2-40B4-BE49-F238E27FC236}">
                <a16:creationId xmlns:a16="http://schemas.microsoft.com/office/drawing/2014/main" id="{B9A438E5-8542-18C6-4C67-E8EDD76AE140}"/>
              </a:ext>
            </a:extLst>
          </p:cNvPr>
          <p:cNvPicPr>
            <a:picLocks noChangeAspect="1"/>
          </p:cNvPicPr>
          <p:nvPr/>
        </p:nvPicPr>
        <p:blipFill>
          <a:blip r:embed="rId3"/>
          <a:stretch>
            <a:fillRect/>
          </a:stretch>
        </p:blipFill>
        <p:spPr>
          <a:xfrm>
            <a:off x="486135" y="687034"/>
            <a:ext cx="5106069" cy="3064905"/>
          </a:xfrm>
          <a:prstGeom prst="rect">
            <a:avLst/>
          </a:prstGeom>
        </p:spPr>
      </p:pic>
      <p:pic>
        <p:nvPicPr>
          <p:cNvPr id="6" name="Picture 5">
            <a:extLst>
              <a:ext uri="{FF2B5EF4-FFF2-40B4-BE49-F238E27FC236}">
                <a16:creationId xmlns:a16="http://schemas.microsoft.com/office/drawing/2014/main" id="{FA1AAC0D-10F3-C3A4-1A9F-F89747151617}"/>
              </a:ext>
            </a:extLst>
          </p:cNvPr>
          <p:cNvPicPr>
            <a:picLocks noChangeAspect="1"/>
          </p:cNvPicPr>
          <p:nvPr/>
        </p:nvPicPr>
        <p:blipFill>
          <a:blip r:embed="rId4"/>
          <a:stretch>
            <a:fillRect/>
          </a:stretch>
        </p:blipFill>
        <p:spPr>
          <a:xfrm>
            <a:off x="6599796" y="3824007"/>
            <a:ext cx="5106068" cy="3030739"/>
          </a:xfrm>
          <a:prstGeom prst="rect">
            <a:avLst/>
          </a:prstGeom>
        </p:spPr>
      </p:pic>
      <p:pic>
        <p:nvPicPr>
          <p:cNvPr id="7" name="Picture 6">
            <a:extLst>
              <a:ext uri="{FF2B5EF4-FFF2-40B4-BE49-F238E27FC236}">
                <a16:creationId xmlns:a16="http://schemas.microsoft.com/office/drawing/2014/main" id="{D8D35111-8118-EBA5-4571-D7130C01E0CD}"/>
              </a:ext>
            </a:extLst>
          </p:cNvPr>
          <p:cNvPicPr>
            <a:picLocks noChangeAspect="1"/>
          </p:cNvPicPr>
          <p:nvPr/>
        </p:nvPicPr>
        <p:blipFill>
          <a:blip r:embed="rId5"/>
          <a:stretch>
            <a:fillRect/>
          </a:stretch>
        </p:blipFill>
        <p:spPr>
          <a:xfrm>
            <a:off x="6599795" y="711182"/>
            <a:ext cx="5106069" cy="3112825"/>
          </a:xfrm>
          <a:prstGeom prst="rect">
            <a:avLst/>
          </a:prstGeom>
        </p:spPr>
      </p:pic>
      <p:sp>
        <p:nvSpPr>
          <p:cNvPr id="8" name="Title 2">
            <a:extLst>
              <a:ext uri="{FF2B5EF4-FFF2-40B4-BE49-F238E27FC236}">
                <a16:creationId xmlns:a16="http://schemas.microsoft.com/office/drawing/2014/main" id="{C922DA0B-F27F-7FD2-D062-9F6C82AC1EEE}"/>
              </a:ext>
            </a:extLst>
          </p:cNvPr>
          <p:cNvSpPr>
            <a:spLocks noGrp="1"/>
          </p:cNvSpPr>
          <p:nvPr>
            <p:ph type="title"/>
          </p:nvPr>
        </p:nvSpPr>
        <p:spPr>
          <a:xfrm>
            <a:off x="2406087" y="115239"/>
            <a:ext cx="7379825" cy="615200"/>
          </a:xfrm>
          <a:solidFill>
            <a:schemeClr val="bg1">
              <a:lumMod val="95000"/>
            </a:schemeClr>
          </a:solidFill>
          <a:ln>
            <a:solidFill>
              <a:srgbClr val="C00000"/>
            </a:solidFill>
          </a:ln>
        </p:spPr>
        <p:txBody>
          <a:bodyPr>
            <a:normAutofit fontScale="90000"/>
          </a:bodyPr>
          <a:lstStyle/>
          <a:p>
            <a:r>
              <a:rPr lang="en-US" dirty="0"/>
              <a:t>Data to Monte Carlo Comparisons</a:t>
            </a:r>
          </a:p>
        </p:txBody>
      </p:sp>
      <p:sp>
        <p:nvSpPr>
          <p:cNvPr id="10" name="Rounded Rectangle 9">
            <a:extLst>
              <a:ext uri="{FF2B5EF4-FFF2-40B4-BE49-F238E27FC236}">
                <a16:creationId xmlns:a16="http://schemas.microsoft.com/office/drawing/2014/main" id="{391DECBE-A446-1B2D-B1CD-BA56FF561DDB}"/>
              </a:ext>
            </a:extLst>
          </p:cNvPr>
          <p:cNvSpPr/>
          <p:nvPr/>
        </p:nvSpPr>
        <p:spPr>
          <a:xfrm>
            <a:off x="9890314" y="3617316"/>
            <a:ext cx="1773140" cy="1558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sz="1000" b="0" dirty="0">
                <a:solidFill>
                  <a:schemeClr val="tx1"/>
                </a:solidFill>
              </a:rPr>
              <a:t>Sub-Leading Jet y</a:t>
            </a:r>
            <a:endParaRPr lang="en-US" sz="1000" dirty="0">
              <a:solidFill>
                <a:schemeClr val="tx1"/>
              </a:solidFill>
            </a:endParaRPr>
          </a:p>
        </p:txBody>
      </p:sp>
      <p:sp>
        <p:nvSpPr>
          <p:cNvPr id="11" name="Rounded Rectangle 10">
            <a:extLst>
              <a:ext uri="{FF2B5EF4-FFF2-40B4-BE49-F238E27FC236}">
                <a16:creationId xmlns:a16="http://schemas.microsoft.com/office/drawing/2014/main" id="{1EB7B344-55B7-4647-116B-EAC694798C99}"/>
              </a:ext>
            </a:extLst>
          </p:cNvPr>
          <p:cNvSpPr/>
          <p:nvPr/>
        </p:nvSpPr>
        <p:spPr>
          <a:xfrm>
            <a:off x="3636236" y="3517183"/>
            <a:ext cx="1916224" cy="1464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Dijet Invariant Mass</a:t>
            </a:r>
          </a:p>
        </p:txBody>
      </p:sp>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59474739-141E-6D1B-7C40-BF2A403C3E85}"/>
                  </a:ext>
                </a:extLst>
              </p:cNvPr>
              <p:cNvSpPr/>
              <p:nvPr/>
            </p:nvSpPr>
            <p:spPr>
              <a:xfrm>
                <a:off x="3785786" y="6655311"/>
                <a:ext cx="1766673" cy="1308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14:m>
                  <m:oMathPara xmlns:m="http://schemas.openxmlformats.org/officeDocument/2006/math">
                    <m:oMathParaPr>
                      <m:jc m:val="right"/>
                    </m:oMathParaPr>
                    <m:oMath xmlns:m="http://schemas.openxmlformats.org/officeDocument/2006/math">
                      <m:r>
                        <m:rPr>
                          <m:sty m:val="p"/>
                        </m:rPr>
                        <a:rPr lang="en-CA" sz="1000" b="0" i="0" smtClean="0">
                          <a:solidFill>
                            <a:schemeClr val="tx1"/>
                          </a:solidFill>
                          <a:latin typeface="Cambria Math" panose="02040503050406030204" pitchFamily="18" charset="0"/>
                        </a:rPr>
                        <m:t>Δ</m:t>
                      </m:r>
                      <m:sSub>
                        <m:sSubPr>
                          <m:ctrlPr>
                            <a:rPr lang="en-CA" sz="1000" b="0" i="1" smtClean="0">
                              <a:solidFill>
                                <a:schemeClr val="tx1"/>
                              </a:solidFill>
                              <a:latin typeface="Cambria Math" panose="02040503050406030204" pitchFamily="18" charset="0"/>
                            </a:rPr>
                          </m:ctrlPr>
                        </m:sSubPr>
                        <m:e>
                          <m:r>
                            <a:rPr lang="en-CA" sz="1000" b="0" i="1" smtClean="0">
                              <a:solidFill>
                                <a:schemeClr val="tx1"/>
                              </a:solidFill>
                              <a:latin typeface="Cambria Math" panose="02040503050406030204" pitchFamily="18" charset="0"/>
                            </a:rPr>
                            <m:t>𝜙</m:t>
                          </m:r>
                        </m:e>
                        <m:sub>
                          <m:r>
                            <a:rPr lang="en-CA" sz="1000" b="0" i="1" smtClean="0">
                              <a:solidFill>
                                <a:schemeClr val="tx1"/>
                              </a:solidFill>
                              <a:latin typeface="Cambria Math" panose="02040503050406030204" pitchFamily="18" charset="0"/>
                            </a:rPr>
                            <m:t>𝑗𝑗</m:t>
                          </m:r>
                        </m:sub>
                      </m:sSub>
                    </m:oMath>
                  </m:oMathPara>
                </a14:m>
                <a:endParaRPr lang="en-CA" sz="1000" b="0" dirty="0">
                  <a:solidFill>
                    <a:schemeClr val="tx1"/>
                  </a:solidFill>
                </a:endParaRPr>
              </a:p>
            </p:txBody>
          </p:sp>
        </mc:Choice>
        <mc:Fallback xmlns="">
          <p:sp>
            <p:nvSpPr>
              <p:cNvPr id="12" name="Rounded Rectangle 11">
                <a:extLst>
                  <a:ext uri="{FF2B5EF4-FFF2-40B4-BE49-F238E27FC236}">
                    <a16:creationId xmlns:a16="http://schemas.microsoft.com/office/drawing/2014/main" id="{59474739-141E-6D1B-7C40-BF2A403C3E85}"/>
                  </a:ext>
                </a:extLst>
              </p:cNvPr>
              <p:cNvSpPr>
                <a:spLocks noRot="1" noChangeAspect="1" noMove="1" noResize="1" noEditPoints="1" noAdjustHandles="1" noChangeArrowheads="1" noChangeShapeType="1" noTextEdit="1"/>
              </p:cNvSpPr>
              <p:nvPr/>
            </p:nvSpPr>
            <p:spPr>
              <a:xfrm>
                <a:off x="3785786" y="6655311"/>
                <a:ext cx="1766673" cy="130837"/>
              </a:xfrm>
              <a:prstGeom prst="roundRect">
                <a:avLst/>
              </a:prstGeom>
              <a:blipFill>
                <a:blip r:embed="rId6"/>
                <a:stretch>
                  <a:fillRect t="-9091" b="-45455"/>
                </a:stretch>
              </a:blipFill>
              <a:ln>
                <a:noFill/>
              </a:ln>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CF84F923-EAF5-E668-3CA1-F6EFD4A7F871}"/>
              </a:ext>
            </a:extLst>
          </p:cNvPr>
          <p:cNvSpPr/>
          <p:nvPr/>
        </p:nvSpPr>
        <p:spPr>
          <a:xfrm>
            <a:off x="10024217" y="6660981"/>
            <a:ext cx="1639237" cy="125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Leading Jet y</a:t>
            </a:r>
          </a:p>
        </p:txBody>
      </p:sp>
      <p:sp>
        <p:nvSpPr>
          <p:cNvPr id="2" name="TextBox 1">
            <a:extLst>
              <a:ext uri="{FF2B5EF4-FFF2-40B4-BE49-F238E27FC236}">
                <a16:creationId xmlns:a16="http://schemas.microsoft.com/office/drawing/2014/main" id="{D506FA42-A3E3-4B9E-D797-A15CB71E16B5}"/>
              </a:ext>
            </a:extLst>
          </p:cNvPr>
          <p:cNvSpPr txBox="1"/>
          <p:nvPr/>
        </p:nvSpPr>
        <p:spPr>
          <a:xfrm>
            <a:off x="778385" y="3952418"/>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3" name="TextBox 2">
            <a:extLst>
              <a:ext uri="{FF2B5EF4-FFF2-40B4-BE49-F238E27FC236}">
                <a16:creationId xmlns:a16="http://schemas.microsoft.com/office/drawing/2014/main" id="{629359E6-FC52-1C13-B3A1-9AA530BB0C24}"/>
              </a:ext>
            </a:extLst>
          </p:cNvPr>
          <p:cNvSpPr txBox="1"/>
          <p:nvPr/>
        </p:nvSpPr>
        <p:spPr>
          <a:xfrm>
            <a:off x="778385" y="875843"/>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14" name="TextBox 13">
            <a:extLst>
              <a:ext uri="{FF2B5EF4-FFF2-40B4-BE49-F238E27FC236}">
                <a16:creationId xmlns:a16="http://schemas.microsoft.com/office/drawing/2014/main" id="{D7D476AE-651B-0B08-0F71-DDF48BD0624B}"/>
              </a:ext>
            </a:extLst>
          </p:cNvPr>
          <p:cNvSpPr txBox="1"/>
          <p:nvPr/>
        </p:nvSpPr>
        <p:spPr>
          <a:xfrm>
            <a:off x="6914111" y="875843"/>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15" name="TextBox 14">
            <a:extLst>
              <a:ext uri="{FF2B5EF4-FFF2-40B4-BE49-F238E27FC236}">
                <a16:creationId xmlns:a16="http://schemas.microsoft.com/office/drawing/2014/main" id="{E4C654DA-BA39-A453-471C-271A681E1349}"/>
              </a:ext>
            </a:extLst>
          </p:cNvPr>
          <p:cNvSpPr txBox="1"/>
          <p:nvPr/>
        </p:nvSpPr>
        <p:spPr>
          <a:xfrm>
            <a:off x="6993331" y="4016417"/>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Tree>
    <p:extLst>
      <p:ext uri="{BB962C8B-B14F-4D97-AF65-F5344CB8AC3E}">
        <p14:creationId xmlns:p14="http://schemas.microsoft.com/office/powerpoint/2010/main" val="216188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7D6BE-EB67-B5FD-20A7-ACB0CC3C75C3}"/>
              </a:ext>
            </a:extLst>
          </p:cNvPr>
          <p:cNvPicPr>
            <a:picLocks noChangeAspect="1"/>
          </p:cNvPicPr>
          <p:nvPr/>
        </p:nvPicPr>
        <p:blipFill>
          <a:blip r:embed="rId2"/>
          <a:stretch>
            <a:fillRect/>
          </a:stretch>
        </p:blipFill>
        <p:spPr>
          <a:xfrm>
            <a:off x="63947" y="1551006"/>
            <a:ext cx="6034429" cy="3669175"/>
          </a:xfrm>
          <a:prstGeom prst="rect">
            <a:avLst/>
          </a:prstGeom>
        </p:spPr>
      </p:pic>
      <p:pic>
        <p:nvPicPr>
          <p:cNvPr id="5" name="Picture 4">
            <a:extLst>
              <a:ext uri="{FF2B5EF4-FFF2-40B4-BE49-F238E27FC236}">
                <a16:creationId xmlns:a16="http://schemas.microsoft.com/office/drawing/2014/main" id="{821E0839-D4E3-99DC-22B4-E1962397964F}"/>
              </a:ext>
            </a:extLst>
          </p:cNvPr>
          <p:cNvPicPr>
            <a:picLocks noChangeAspect="1"/>
          </p:cNvPicPr>
          <p:nvPr/>
        </p:nvPicPr>
        <p:blipFill>
          <a:blip r:embed="rId3"/>
          <a:stretch>
            <a:fillRect/>
          </a:stretch>
        </p:blipFill>
        <p:spPr>
          <a:xfrm>
            <a:off x="6089345" y="1551006"/>
            <a:ext cx="6102655" cy="3669174"/>
          </a:xfrm>
          <a:prstGeom prst="rect">
            <a:avLst/>
          </a:prstGeom>
        </p:spPr>
      </p:pic>
      <p:sp>
        <p:nvSpPr>
          <p:cNvPr id="6" name="Title 2">
            <a:extLst>
              <a:ext uri="{FF2B5EF4-FFF2-40B4-BE49-F238E27FC236}">
                <a16:creationId xmlns:a16="http://schemas.microsoft.com/office/drawing/2014/main" id="{A7E09648-3A20-DA70-247C-14BAEC15C227}"/>
              </a:ext>
            </a:extLst>
          </p:cNvPr>
          <p:cNvSpPr>
            <a:spLocks noGrp="1"/>
          </p:cNvSpPr>
          <p:nvPr>
            <p:ph type="title"/>
          </p:nvPr>
        </p:nvSpPr>
        <p:spPr>
          <a:xfrm>
            <a:off x="2406087" y="115239"/>
            <a:ext cx="7379825" cy="615200"/>
          </a:xfrm>
          <a:solidFill>
            <a:schemeClr val="bg1">
              <a:lumMod val="95000"/>
            </a:schemeClr>
          </a:solidFill>
          <a:ln>
            <a:solidFill>
              <a:srgbClr val="C00000"/>
            </a:solidFill>
          </a:ln>
        </p:spPr>
        <p:txBody>
          <a:bodyPr>
            <a:normAutofit fontScale="90000"/>
          </a:bodyPr>
          <a:lstStyle/>
          <a:p>
            <a:r>
              <a:rPr lang="en-US" dirty="0"/>
              <a:t>Data to Monte Carlo Comparisons</a:t>
            </a:r>
          </a:p>
        </p:txBody>
      </p:sp>
      <p:sp>
        <p:nvSpPr>
          <p:cNvPr id="7" name="Google Shape;436;p49">
            <a:extLst>
              <a:ext uri="{FF2B5EF4-FFF2-40B4-BE49-F238E27FC236}">
                <a16:creationId xmlns:a16="http://schemas.microsoft.com/office/drawing/2014/main" id="{C3151EF8-E076-CF3D-3C7E-02FB19A07E53}"/>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53B2F928-9142-B44B-E03B-2CB32DEE66B8}"/>
                  </a:ext>
                </a:extLst>
              </p:cNvPr>
              <p:cNvSpPr/>
              <p:nvPr/>
            </p:nvSpPr>
            <p:spPr>
              <a:xfrm>
                <a:off x="10127974" y="4970417"/>
                <a:ext cx="1917742" cy="1665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sz="1000" b="0" dirty="0">
                    <a:solidFill>
                      <a:schemeClr val="tx1"/>
                    </a:solidFill>
                  </a:rPr>
                  <a:t>Sub-Leading Jet </a:t>
                </a:r>
                <a14:m>
                  <m:oMath xmlns:m="http://schemas.openxmlformats.org/officeDocument/2006/math">
                    <m:sSub>
                      <m:sSubPr>
                        <m:ctrlPr>
                          <a:rPr lang="en-CA" sz="1000" b="0" i="1" smtClean="0">
                            <a:solidFill>
                              <a:schemeClr val="tx1"/>
                            </a:solidFill>
                            <a:latin typeface="Cambria Math" panose="02040503050406030204" pitchFamily="18" charset="0"/>
                          </a:rPr>
                        </m:ctrlPr>
                      </m:sSubPr>
                      <m:e>
                        <m:r>
                          <a:rPr lang="en-CA" sz="1000" b="0" i="1" smtClean="0">
                            <a:solidFill>
                              <a:schemeClr val="tx1"/>
                            </a:solidFill>
                            <a:latin typeface="Cambria Math" panose="02040503050406030204" pitchFamily="18" charset="0"/>
                          </a:rPr>
                          <m:t>𝑝</m:t>
                        </m:r>
                      </m:e>
                      <m:sub>
                        <m:r>
                          <a:rPr lang="en-CA" sz="1000" b="0" i="1" smtClean="0">
                            <a:solidFill>
                              <a:schemeClr val="tx1"/>
                            </a:solidFill>
                            <a:latin typeface="Cambria Math" panose="02040503050406030204" pitchFamily="18" charset="0"/>
                          </a:rPr>
                          <m:t>𝑡</m:t>
                        </m:r>
                      </m:sub>
                    </m:sSub>
                  </m:oMath>
                </a14:m>
                <a:endParaRPr lang="en-US" sz="1000" dirty="0">
                  <a:solidFill>
                    <a:schemeClr val="tx1"/>
                  </a:solidFill>
                </a:endParaRPr>
              </a:p>
            </p:txBody>
          </p:sp>
        </mc:Choice>
        <mc:Fallback xmlns="">
          <p:sp>
            <p:nvSpPr>
              <p:cNvPr id="8" name="Rounded Rectangle 7">
                <a:extLst>
                  <a:ext uri="{FF2B5EF4-FFF2-40B4-BE49-F238E27FC236}">
                    <a16:creationId xmlns:a16="http://schemas.microsoft.com/office/drawing/2014/main" id="{53B2F928-9142-B44B-E03B-2CB32DEE66B8}"/>
                  </a:ext>
                </a:extLst>
              </p:cNvPr>
              <p:cNvSpPr>
                <a:spLocks noRot="1" noChangeAspect="1" noMove="1" noResize="1" noEditPoints="1" noAdjustHandles="1" noChangeArrowheads="1" noChangeShapeType="1" noTextEdit="1"/>
              </p:cNvSpPr>
              <p:nvPr/>
            </p:nvSpPr>
            <p:spPr>
              <a:xfrm>
                <a:off x="10127974" y="4970417"/>
                <a:ext cx="1917742" cy="166509"/>
              </a:xfrm>
              <a:prstGeom prst="roundRect">
                <a:avLst/>
              </a:prstGeom>
              <a:blipFill>
                <a:blip r:embed="rId4"/>
                <a:stretch>
                  <a:fillRect t="-21429" b="-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7BA66AD5-F4ED-B809-47EE-B695292BB160}"/>
                  </a:ext>
                </a:extLst>
              </p:cNvPr>
              <p:cNvSpPr/>
              <p:nvPr/>
            </p:nvSpPr>
            <p:spPr>
              <a:xfrm>
                <a:off x="4005470" y="4964208"/>
                <a:ext cx="1974706" cy="1727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Leading Jet </a:t>
                </a:r>
                <a14:m>
                  <m:oMath xmlns:m="http://schemas.openxmlformats.org/officeDocument/2006/math">
                    <m:sSub>
                      <m:sSubPr>
                        <m:ctrlPr>
                          <a:rPr lang="en-CA" sz="1000" b="0" i="1" smtClean="0">
                            <a:solidFill>
                              <a:schemeClr val="tx1"/>
                            </a:solidFill>
                            <a:latin typeface="Cambria Math" panose="02040503050406030204" pitchFamily="18" charset="0"/>
                          </a:rPr>
                        </m:ctrlPr>
                      </m:sSubPr>
                      <m:e>
                        <m:r>
                          <a:rPr lang="en-CA" sz="1000" b="0" i="1" smtClean="0">
                            <a:solidFill>
                              <a:schemeClr val="tx1"/>
                            </a:solidFill>
                            <a:latin typeface="Cambria Math" panose="02040503050406030204" pitchFamily="18" charset="0"/>
                          </a:rPr>
                          <m:t>𝑝</m:t>
                        </m:r>
                      </m:e>
                      <m:sub>
                        <m:r>
                          <a:rPr lang="en-CA" sz="1000" b="0" i="1" smtClean="0">
                            <a:solidFill>
                              <a:schemeClr val="tx1"/>
                            </a:solidFill>
                            <a:latin typeface="Cambria Math" panose="02040503050406030204" pitchFamily="18" charset="0"/>
                          </a:rPr>
                          <m:t>𝑡</m:t>
                        </m:r>
                      </m:sub>
                    </m:sSub>
                  </m:oMath>
                </a14:m>
                <a:r>
                  <a:rPr lang="en-US" sz="1000" dirty="0">
                    <a:solidFill>
                      <a:schemeClr val="tx1"/>
                    </a:solidFill>
                  </a:rPr>
                  <a:t> </a:t>
                </a:r>
              </a:p>
            </p:txBody>
          </p:sp>
        </mc:Choice>
        <mc:Fallback xmlns="">
          <p:sp>
            <p:nvSpPr>
              <p:cNvPr id="9" name="Rounded Rectangle 8">
                <a:extLst>
                  <a:ext uri="{FF2B5EF4-FFF2-40B4-BE49-F238E27FC236}">
                    <a16:creationId xmlns:a16="http://schemas.microsoft.com/office/drawing/2014/main" id="{7BA66AD5-F4ED-B809-47EE-B695292BB160}"/>
                  </a:ext>
                </a:extLst>
              </p:cNvPr>
              <p:cNvSpPr>
                <a:spLocks noRot="1" noChangeAspect="1" noMove="1" noResize="1" noEditPoints="1" noAdjustHandles="1" noChangeArrowheads="1" noChangeShapeType="1" noTextEdit="1"/>
              </p:cNvSpPr>
              <p:nvPr/>
            </p:nvSpPr>
            <p:spPr>
              <a:xfrm>
                <a:off x="4005470" y="4964208"/>
                <a:ext cx="1974706" cy="172718"/>
              </a:xfrm>
              <a:prstGeom prst="roundRect">
                <a:avLst/>
              </a:prstGeom>
              <a:blipFill>
                <a:blip r:embed="rId5"/>
                <a:stretch>
                  <a:fillRect t="-13333" b="-33333"/>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0E682E62-D5B3-50BF-7D68-DE1E6BC7780D}"/>
              </a:ext>
            </a:extLst>
          </p:cNvPr>
          <p:cNvSpPr txBox="1"/>
          <p:nvPr/>
        </p:nvSpPr>
        <p:spPr>
          <a:xfrm>
            <a:off x="6598160" y="1822444"/>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
        <p:nvSpPr>
          <p:cNvPr id="3" name="TextBox 2">
            <a:extLst>
              <a:ext uri="{FF2B5EF4-FFF2-40B4-BE49-F238E27FC236}">
                <a16:creationId xmlns:a16="http://schemas.microsoft.com/office/drawing/2014/main" id="{456DDAE1-29A8-A081-F3CC-36D20A5894E3}"/>
              </a:ext>
            </a:extLst>
          </p:cNvPr>
          <p:cNvSpPr txBox="1"/>
          <p:nvPr/>
        </p:nvSpPr>
        <p:spPr>
          <a:xfrm>
            <a:off x="678372" y="1822444"/>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p:spTree>
    <p:extLst>
      <p:ext uri="{BB962C8B-B14F-4D97-AF65-F5344CB8AC3E}">
        <p14:creationId xmlns:p14="http://schemas.microsoft.com/office/powerpoint/2010/main" val="3939964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DB62B-4AC9-2C76-1A76-443011F5EC2A}"/>
              </a:ext>
            </a:extLst>
          </p:cNvPr>
          <p:cNvSpPr txBox="1"/>
          <p:nvPr/>
        </p:nvSpPr>
        <p:spPr>
          <a:xfrm>
            <a:off x="2258478" y="1378019"/>
            <a:ext cx="3449791" cy="584775"/>
          </a:xfrm>
          <a:prstGeom prst="rect">
            <a:avLst/>
          </a:prstGeom>
          <a:solidFill>
            <a:schemeClr val="bg1">
              <a:lumMod val="95000"/>
            </a:schemeClr>
          </a:solidFill>
          <a:ln w="28575">
            <a:solidFill>
              <a:srgbClr val="C00000"/>
            </a:solidFill>
          </a:ln>
        </p:spPr>
        <p:txBody>
          <a:bodyPr wrap="none" rtlCol="0">
            <a:spAutoFit/>
          </a:bodyPr>
          <a:lstStyle/>
          <a:p>
            <a:r>
              <a:rPr lang="en-US" sz="3200" b="1" dirty="0"/>
              <a:t>Other Backgrounds</a:t>
            </a:r>
          </a:p>
        </p:txBody>
      </p:sp>
      <p:sp>
        <p:nvSpPr>
          <p:cNvPr id="5" name="TextBox 4">
            <a:extLst>
              <a:ext uri="{FF2B5EF4-FFF2-40B4-BE49-F238E27FC236}">
                <a16:creationId xmlns:a16="http://schemas.microsoft.com/office/drawing/2014/main" id="{FC84BD60-56EA-C0AD-BB3B-28944427BC1B}"/>
              </a:ext>
            </a:extLst>
          </p:cNvPr>
          <p:cNvSpPr txBox="1"/>
          <p:nvPr/>
        </p:nvSpPr>
        <p:spPr>
          <a:xfrm>
            <a:off x="0" y="2090172"/>
            <a:ext cx="7666137" cy="2677656"/>
          </a:xfrm>
          <a:prstGeom prst="rect">
            <a:avLst/>
          </a:prstGeom>
          <a:noFill/>
        </p:spPr>
        <p:txBody>
          <a:bodyPr wrap="none" rtlCol="0">
            <a:spAutoFit/>
          </a:bodyPr>
          <a:lstStyle/>
          <a:p>
            <a:pPr algn="ctr"/>
            <a:r>
              <a:rPr lang="en-US" sz="2800" dirty="0"/>
              <a:t>Strong / Electroweak production of a Z boson + Jets</a:t>
            </a:r>
          </a:p>
          <a:p>
            <a:pPr algn="ctr"/>
            <a:r>
              <a:rPr lang="en-US" sz="2800" dirty="0"/>
              <a:t>Weak W + Jets tau decay channels</a:t>
            </a:r>
          </a:p>
          <a:p>
            <a:pPr algn="ctr"/>
            <a:r>
              <a:rPr lang="en-US" sz="2800" dirty="0"/>
              <a:t>Strong W+ Jets tau decay channel for </a:t>
            </a:r>
          </a:p>
          <a:p>
            <a:pPr algn="ctr"/>
            <a:r>
              <a:rPr lang="en-US" sz="2800" dirty="0"/>
              <a:t>Di-boson</a:t>
            </a:r>
          </a:p>
          <a:p>
            <a:pPr algn="ctr"/>
            <a:r>
              <a:rPr lang="en-US" sz="2800" dirty="0"/>
              <a:t>Top quark processes</a:t>
            </a:r>
          </a:p>
          <a:p>
            <a:pPr algn="ctr"/>
            <a:r>
              <a:rPr lang="en-US" sz="2800" dirty="0"/>
              <a:t>MultiJet</a:t>
            </a:r>
          </a:p>
        </p:txBody>
      </p:sp>
      <p:pic>
        <p:nvPicPr>
          <p:cNvPr id="6" name="Picture 5">
            <a:extLst>
              <a:ext uri="{FF2B5EF4-FFF2-40B4-BE49-F238E27FC236}">
                <a16:creationId xmlns:a16="http://schemas.microsoft.com/office/drawing/2014/main" id="{A9C4DDD0-EC85-DA08-64B4-39729A30BCD1}"/>
              </a:ext>
            </a:extLst>
          </p:cNvPr>
          <p:cNvPicPr>
            <a:picLocks noChangeAspect="1"/>
          </p:cNvPicPr>
          <p:nvPr/>
        </p:nvPicPr>
        <p:blipFill>
          <a:blip r:embed="rId2"/>
          <a:stretch>
            <a:fillRect/>
          </a:stretch>
        </p:blipFill>
        <p:spPr>
          <a:xfrm>
            <a:off x="6246844" y="4612209"/>
            <a:ext cx="5853783" cy="2245791"/>
          </a:xfrm>
          <a:prstGeom prst="rect">
            <a:avLst/>
          </a:prstGeom>
        </p:spPr>
      </p:pic>
      <p:sp>
        <p:nvSpPr>
          <p:cNvPr id="7" name="TextBox 6">
            <a:extLst>
              <a:ext uri="{FF2B5EF4-FFF2-40B4-BE49-F238E27FC236}">
                <a16:creationId xmlns:a16="http://schemas.microsoft.com/office/drawing/2014/main" id="{CBDF01E0-DDBE-FCA2-8277-08B56C7CCD15}"/>
              </a:ext>
            </a:extLst>
          </p:cNvPr>
          <p:cNvSpPr txBox="1"/>
          <p:nvPr/>
        </p:nvSpPr>
        <p:spPr>
          <a:xfrm>
            <a:off x="7833405" y="4201149"/>
            <a:ext cx="3417795" cy="369332"/>
          </a:xfrm>
          <a:prstGeom prst="rect">
            <a:avLst/>
          </a:prstGeom>
          <a:noFill/>
        </p:spPr>
        <p:txBody>
          <a:bodyPr wrap="none" rtlCol="0">
            <a:spAutoFit/>
          </a:bodyPr>
          <a:lstStyle/>
          <a:p>
            <a:r>
              <a:rPr lang="en-US" dirty="0"/>
              <a:t>Strong </a:t>
            </a:r>
            <a:r>
              <a:rPr lang="en-US" dirty="0" err="1"/>
              <a:t>W+Jets</a:t>
            </a:r>
            <a:r>
              <a:rPr lang="en-US" dirty="0"/>
              <a:t> first order diagrams</a:t>
            </a:r>
          </a:p>
        </p:txBody>
      </p:sp>
      <p:sp>
        <p:nvSpPr>
          <p:cNvPr id="8" name="Google Shape;436;p49">
            <a:extLst>
              <a:ext uri="{FF2B5EF4-FFF2-40B4-BE49-F238E27FC236}">
                <a16:creationId xmlns:a16="http://schemas.microsoft.com/office/drawing/2014/main" id="{DD7B23B1-6FBF-C9C5-5A6A-1C1CB8D23C8E}"/>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Tree>
    <p:extLst>
      <p:ext uri="{BB962C8B-B14F-4D97-AF65-F5344CB8AC3E}">
        <p14:creationId xmlns:p14="http://schemas.microsoft.com/office/powerpoint/2010/main" val="557251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E3972-EE59-B7F9-B669-E5DC27640C87}"/>
              </a:ext>
            </a:extLst>
          </p:cNvPr>
          <p:cNvSpPr>
            <a:spLocks noGrp="1"/>
          </p:cNvSpPr>
          <p:nvPr>
            <p:ph type="title"/>
          </p:nvPr>
        </p:nvSpPr>
        <p:spPr>
          <a:xfrm>
            <a:off x="2962557" y="235648"/>
            <a:ext cx="6317230" cy="615200"/>
          </a:xfrm>
          <a:solidFill>
            <a:schemeClr val="bg1">
              <a:lumMod val="95000"/>
            </a:schemeClr>
          </a:solidFill>
          <a:ln w="19050">
            <a:solidFill>
              <a:srgbClr val="C00000"/>
            </a:solidFill>
          </a:ln>
        </p:spPr>
        <p:txBody>
          <a:bodyPr>
            <a:normAutofit fontScale="90000"/>
          </a:bodyPr>
          <a:lstStyle/>
          <a:p>
            <a:r>
              <a:rPr lang="en-US" dirty="0"/>
              <a:t>Other backgrounds – “Top”</a:t>
            </a:r>
          </a:p>
        </p:txBody>
      </p:sp>
      <p:pic>
        <p:nvPicPr>
          <p:cNvPr id="6" name="Picture 5">
            <a:extLst>
              <a:ext uri="{FF2B5EF4-FFF2-40B4-BE49-F238E27FC236}">
                <a16:creationId xmlns:a16="http://schemas.microsoft.com/office/drawing/2014/main" id="{55B249BB-2D26-700B-C227-BCF2B5B0C61D}"/>
              </a:ext>
            </a:extLst>
          </p:cNvPr>
          <p:cNvPicPr>
            <a:picLocks noChangeAspect="1"/>
          </p:cNvPicPr>
          <p:nvPr/>
        </p:nvPicPr>
        <p:blipFill>
          <a:blip r:embed="rId3"/>
          <a:stretch>
            <a:fillRect/>
          </a:stretch>
        </p:blipFill>
        <p:spPr>
          <a:xfrm>
            <a:off x="162240" y="1482575"/>
            <a:ext cx="5611239" cy="1895486"/>
          </a:xfrm>
          <a:prstGeom prst="rect">
            <a:avLst/>
          </a:prstGeom>
        </p:spPr>
      </p:pic>
      <p:pic>
        <p:nvPicPr>
          <p:cNvPr id="7" name="Picture 6">
            <a:extLst>
              <a:ext uri="{FF2B5EF4-FFF2-40B4-BE49-F238E27FC236}">
                <a16:creationId xmlns:a16="http://schemas.microsoft.com/office/drawing/2014/main" id="{8F5E111E-87C0-E3C6-CD13-84217BE45E37}"/>
              </a:ext>
            </a:extLst>
          </p:cNvPr>
          <p:cNvPicPr>
            <a:picLocks noChangeAspect="1"/>
          </p:cNvPicPr>
          <p:nvPr/>
        </p:nvPicPr>
        <p:blipFill rotWithShape="1">
          <a:blip r:embed="rId4"/>
          <a:srcRect l="28699" r="30389" b="29865"/>
          <a:stretch/>
        </p:blipFill>
        <p:spPr>
          <a:xfrm>
            <a:off x="537978" y="4298839"/>
            <a:ext cx="4026924" cy="1949416"/>
          </a:xfrm>
          <a:prstGeom prst="rect">
            <a:avLst/>
          </a:prstGeom>
        </p:spPr>
      </p:pic>
      <p:pic>
        <p:nvPicPr>
          <p:cNvPr id="13" name="Picture 12">
            <a:extLst>
              <a:ext uri="{FF2B5EF4-FFF2-40B4-BE49-F238E27FC236}">
                <a16:creationId xmlns:a16="http://schemas.microsoft.com/office/drawing/2014/main" id="{EEAA7A23-9506-D70A-C97A-C3B82736D947}"/>
              </a:ext>
            </a:extLst>
          </p:cNvPr>
          <p:cNvPicPr>
            <a:picLocks noChangeAspect="1"/>
          </p:cNvPicPr>
          <p:nvPr/>
        </p:nvPicPr>
        <p:blipFill rotWithShape="1">
          <a:blip r:embed="rId5"/>
          <a:srcRect l="3650" r="3876" b="1455"/>
          <a:stretch/>
        </p:blipFill>
        <p:spPr>
          <a:xfrm>
            <a:off x="7755777" y="1567182"/>
            <a:ext cx="2451480" cy="199957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873BB71-E76A-0207-E371-065B4E3028DE}"/>
                  </a:ext>
                </a:extLst>
              </p:cNvPr>
              <p:cNvSpPr txBox="1"/>
              <p:nvPr/>
            </p:nvSpPr>
            <p:spPr>
              <a:xfrm>
                <a:off x="8114327" y="1377728"/>
                <a:ext cx="1256691" cy="369332"/>
              </a:xfrm>
              <a:prstGeom prst="rect">
                <a:avLst/>
              </a:prstGeom>
              <a:noFill/>
            </p:spPr>
            <p:txBody>
              <a:bodyPr wrap="none" rtlCol="0">
                <a:spAutoFit/>
              </a:bodyPr>
              <a:lstStyle/>
              <a:p>
                <a:r>
                  <a:rPr lang="en-CA" b="0" dirty="0"/>
                  <a:t>3) </a:t>
                </a:r>
                <a14:m>
                  <m:oMath xmlns:m="http://schemas.openxmlformats.org/officeDocument/2006/math">
                    <m:r>
                      <a:rPr lang="en-CA" i="1">
                        <a:latin typeface="Cambria Math" panose="02040503050406030204" pitchFamily="18" charset="0"/>
                      </a:rPr>
                      <m:t>𝑞</m:t>
                    </m:r>
                    <m:acc>
                      <m:accPr>
                        <m:chr m:val="̅"/>
                        <m:ctrlPr>
                          <a:rPr lang="en-CA" i="1" smtClean="0">
                            <a:latin typeface="Cambria Math" panose="02040503050406030204" pitchFamily="18" charset="0"/>
                          </a:rPr>
                        </m:ctrlPr>
                      </m:accPr>
                      <m:e>
                        <m:r>
                          <a:rPr lang="en-CA" b="0" i="1" smtClean="0">
                            <a:latin typeface="Cambria Math" panose="02040503050406030204" pitchFamily="18" charset="0"/>
                          </a:rPr>
                          <m:t>𝑞</m:t>
                        </m:r>
                      </m:e>
                    </m:acc>
                    <m:r>
                      <a:rPr lang="en-CA" b="0" i="1" smtClean="0">
                        <a:latin typeface="Cambria Math" panose="02040503050406030204" pitchFamily="18" charset="0"/>
                      </a:rPr>
                      <m:t> →</m:t>
                    </m:r>
                    <m:r>
                      <a:rPr lang="en-CA" b="0" i="1" smtClean="0">
                        <a:latin typeface="Cambria Math" panose="02040503050406030204" pitchFamily="18" charset="0"/>
                      </a:rPr>
                      <m:t>𝑡</m:t>
                    </m:r>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𝑡</m:t>
                        </m:r>
                      </m:e>
                    </m:acc>
                  </m:oMath>
                </a14:m>
                <a:endParaRPr lang="en-US" dirty="0"/>
              </a:p>
            </p:txBody>
          </p:sp>
        </mc:Choice>
        <mc:Fallback xmlns="">
          <p:sp>
            <p:nvSpPr>
              <p:cNvPr id="14" name="TextBox 13">
                <a:extLst>
                  <a:ext uri="{FF2B5EF4-FFF2-40B4-BE49-F238E27FC236}">
                    <a16:creationId xmlns:a16="http://schemas.microsoft.com/office/drawing/2014/main" id="{A873BB71-E76A-0207-E371-065B4E3028DE}"/>
                  </a:ext>
                </a:extLst>
              </p:cNvPr>
              <p:cNvSpPr txBox="1">
                <a:spLocks noRot="1" noChangeAspect="1" noMove="1" noResize="1" noEditPoints="1" noAdjustHandles="1" noChangeArrowheads="1" noChangeShapeType="1" noTextEdit="1"/>
              </p:cNvSpPr>
              <p:nvPr/>
            </p:nvSpPr>
            <p:spPr>
              <a:xfrm>
                <a:off x="8114327" y="1377728"/>
                <a:ext cx="1256691" cy="369332"/>
              </a:xfrm>
              <a:prstGeom prst="rect">
                <a:avLst/>
              </a:prstGeom>
              <a:blipFill>
                <a:blip r:embed="rId6"/>
                <a:stretch>
                  <a:fillRect l="-3000"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C33EA6-E2CA-2072-7DFF-2EDB876D32F2}"/>
                  </a:ext>
                </a:extLst>
              </p:cNvPr>
              <p:cNvSpPr txBox="1"/>
              <p:nvPr/>
            </p:nvSpPr>
            <p:spPr>
              <a:xfrm>
                <a:off x="162240" y="1186970"/>
                <a:ext cx="4625946" cy="375424"/>
              </a:xfrm>
              <a:prstGeom prst="rect">
                <a:avLst/>
              </a:prstGeom>
              <a:noFill/>
            </p:spPr>
            <p:txBody>
              <a:bodyPr wrap="none" rtlCol="0">
                <a:spAutoFit/>
              </a:bodyPr>
              <a:lstStyle/>
              <a:p>
                <a:pPr algn="ctr"/>
                <a:r>
                  <a:rPr lang="en-CA" b="0" dirty="0"/>
                  <a:t>1) </a:t>
                </a:r>
                <a14:m>
                  <m:oMath xmlns:m="http://schemas.openxmlformats.org/officeDocument/2006/math">
                    <m:r>
                      <a:rPr lang="en-CA" b="0" i="1" smtClean="0">
                        <a:latin typeface="Cambria Math" panose="02040503050406030204" pitchFamily="18" charset="0"/>
                      </a:rPr>
                      <m:t>𝑢𝑔</m:t>
                    </m:r>
                    <m:r>
                      <a:rPr lang="en-CA" b="0" i="1" smtClean="0">
                        <a:latin typeface="Cambria Math" panose="02040503050406030204" pitchFamily="18" charset="0"/>
                      </a:rPr>
                      <m:t> →</m:t>
                    </m:r>
                    <m:r>
                      <a:rPr lang="en-CA" b="0" i="1" smtClean="0">
                        <a:latin typeface="Cambria Math" panose="02040503050406030204" pitchFamily="18" charset="0"/>
                      </a:rPr>
                      <m:t>𝑡𝑑</m:t>
                    </m:r>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𝑏</m:t>
                        </m:r>
                      </m:e>
                    </m:acc>
                    <m:r>
                      <a:rPr lang="en-CA" b="0" i="0" smtClean="0">
                        <a:latin typeface="Cambria Math" panose="02040503050406030204" pitchFamily="18" charset="0"/>
                      </a:rPr>
                      <m:t>           </m:t>
                    </m:r>
                  </m:oMath>
                </a14:m>
                <a:r>
                  <a:rPr lang="en-CA" sz="1200" dirty="0">
                    <a:hlinkClick r:id="rId7">
                      <a:extLst>
                        <a:ext uri="{A12FA001-AC4F-418D-AE19-62706E023703}">
                          <ahyp:hlinkClr xmlns:ahyp="http://schemas.microsoft.com/office/drawing/2018/hyperlinkcolor" val="tx"/>
                        </a:ext>
                      </a:extLst>
                    </a:hlinkClick>
                  </a:rPr>
                  <a:t>https://doi.org/10.48550/arXiv.0907.4076</a:t>
                </a:r>
                <a:endParaRPr lang="en-CA" dirty="0">
                  <a:latin typeface="Arial" panose="020B0604020202020204" pitchFamily="34" charset="0"/>
                </a:endParaRPr>
              </a:p>
            </p:txBody>
          </p:sp>
        </mc:Choice>
        <mc:Fallback xmlns="">
          <p:sp>
            <p:nvSpPr>
              <p:cNvPr id="10" name="TextBox 9">
                <a:extLst>
                  <a:ext uri="{FF2B5EF4-FFF2-40B4-BE49-F238E27FC236}">
                    <a16:creationId xmlns:a16="http://schemas.microsoft.com/office/drawing/2014/main" id="{C3C33EA6-E2CA-2072-7DFF-2EDB876D32F2}"/>
                  </a:ext>
                </a:extLst>
              </p:cNvPr>
              <p:cNvSpPr txBox="1">
                <a:spLocks noRot="1" noChangeAspect="1" noMove="1" noResize="1" noEditPoints="1" noAdjustHandles="1" noChangeArrowheads="1" noChangeShapeType="1" noTextEdit="1"/>
              </p:cNvSpPr>
              <p:nvPr/>
            </p:nvSpPr>
            <p:spPr>
              <a:xfrm>
                <a:off x="162240" y="1186970"/>
                <a:ext cx="4625946" cy="375424"/>
              </a:xfrm>
              <a:prstGeom prst="rect">
                <a:avLst/>
              </a:prstGeom>
              <a:blipFill>
                <a:blip r:embed="rId8"/>
                <a:stretch>
                  <a:fillRect l="-548"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56EB040-B72C-7CD1-90F7-5936F7A2B30C}"/>
                  </a:ext>
                </a:extLst>
              </p:cNvPr>
              <p:cNvSpPr txBox="1"/>
              <p:nvPr/>
            </p:nvSpPr>
            <p:spPr>
              <a:xfrm>
                <a:off x="391902" y="4022261"/>
                <a:ext cx="4664739" cy="369332"/>
              </a:xfrm>
              <a:prstGeom prst="rect">
                <a:avLst/>
              </a:prstGeom>
              <a:noFill/>
            </p:spPr>
            <p:txBody>
              <a:bodyPr wrap="none" rtlCol="0" anchor="ctr">
                <a:spAutoFit/>
              </a:bodyPr>
              <a:lstStyle/>
              <a:p>
                <a:pPr algn="ctr"/>
                <a:r>
                  <a:rPr lang="en-CA" b="0" dirty="0"/>
                  <a:t>2) b</a:t>
                </a:r>
                <a14:m>
                  <m:oMath xmlns:m="http://schemas.openxmlformats.org/officeDocument/2006/math">
                    <m:r>
                      <a:rPr lang="en-CA" b="0" i="1" smtClean="0">
                        <a:latin typeface="Cambria Math" panose="02040503050406030204" pitchFamily="18" charset="0"/>
                      </a:rPr>
                      <m:t>𝑔</m:t>
                    </m:r>
                    <m:r>
                      <a:rPr lang="en-CA" b="0" i="1" smtClean="0">
                        <a:latin typeface="Cambria Math" panose="02040503050406030204" pitchFamily="18" charset="0"/>
                      </a:rPr>
                      <m:t> →</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r>
                      <a:rPr lang="en-CA" b="0" i="1" smtClean="0">
                        <a:latin typeface="Cambria Math" panose="02040503050406030204" pitchFamily="18" charset="0"/>
                      </a:rPr>
                      <m:t>𝑡</m:t>
                    </m:r>
                  </m:oMath>
                </a14:m>
                <a:r>
                  <a:rPr lang="en-US" dirty="0"/>
                  <a:t> 	</a:t>
                </a:r>
                <a:r>
                  <a:rPr lang="en-CA" sz="1200" dirty="0">
                    <a:hlinkClick r:id="rId9">
                      <a:extLst>
                        <a:ext uri="{A12FA001-AC4F-418D-AE19-62706E023703}">
                          <ahyp:hlinkClr xmlns:ahyp="http://schemas.microsoft.com/office/drawing/2018/hyperlinkcolor" val="tx"/>
                        </a:ext>
                      </a:extLst>
                    </a:hlinkClick>
                  </a:rPr>
                  <a:t>https://doi.org/10.48550/arXiv.1009.2450</a:t>
                </a:r>
                <a:endParaRPr lang="en-CA" dirty="0">
                  <a:latin typeface="Arial" panose="020B0604020202020204" pitchFamily="34" charset="0"/>
                </a:endParaRPr>
              </a:p>
            </p:txBody>
          </p:sp>
        </mc:Choice>
        <mc:Fallback xmlns="">
          <p:sp>
            <p:nvSpPr>
              <p:cNvPr id="20" name="TextBox 19">
                <a:extLst>
                  <a:ext uri="{FF2B5EF4-FFF2-40B4-BE49-F238E27FC236}">
                    <a16:creationId xmlns:a16="http://schemas.microsoft.com/office/drawing/2014/main" id="{456EB040-B72C-7CD1-90F7-5936F7A2B30C}"/>
                  </a:ext>
                </a:extLst>
              </p:cNvPr>
              <p:cNvSpPr txBox="1">
                <a:spLocks noRot="1" noChangeAspect="1" noMove="1" noResize="1" noEditPoints="1" noAdjustHandles="1" noChangeArrowheads="1" noChangeShapeType="1" noTextEdit="1"/>
              </p:cNvSpPr>
              <p:nvPr/>
            </p:nvSpPr>
            <p:spPr>
              <a:xfrm>
                <a:off x="391902" y="4022261"/>
                <a:ext cx="4664739" cy="369332"/>
              </a:xfrm>
              <a:prstGeom prst="rect">
                <a:avLst/>
              </a:prstGeom>
              <a:blipFill>
                <a:blip r:embed="rId10"/>
                <a:stretch>
                  <a:fillRect l="-542" t="-6667" b="-26667"/>
                </a:stretch>
              </a:blipFill>
            </p:spPr>
            <p:txBody>
              <a:bodyPr/>
              <a:lstStyle/>
              <a:p>
                <a:r>
                  <a:rPr lang="en-US">
                    <a:noFill/>
                  </a:rPr>
                  <a:t> </a:t>
                </a:r>
              </a:p>
            </p:txBody>
          </p:sp>
        </mc:Fallback>
      </mc:AlternateContent>
      <p:sp>
        <p:nvSpPr>
          <p:cNvPr id="2" name="Title 2">
            <a:extLst>
              <a:ext uri="{FF2B5EF4-FFF2-40B4-BE49-F238E27FC236}">
                <a16:creationId xmlns:a16="http://schemas.microsoft.com/office/drawing/2014/main" id="{949940AE-476A-115A-BF07-D3F6CD81C37D}"/>
              </a:ext>
            </a:extLst>
          </p:cNvPr>
          <p:cNvSpPr txBox="1">
            <a:spLocks/>
          </p:cNvSpPr>
          <p:nvPr/>
        </p:nvSpPr>
        <p:spPr>
          <a:xfrm>
            <a:off x="5584429" y="3889958"/>
            <a:ext cx="6317230" cy="615200"/>
          </a:xfrm>
          <a:prstGeom prst="rect">
            <a:avLst/>
          </a:prstGeom>
          <a:solidFill>
            <a:schemeClr val="bg1">
              <a:lumMod val="95000"/>
            </a:schemeClr>
          </a:solidFill>
          <a:ln w="19050">
            <a:solidFill>
              <a:srgbClr val="C00000"/>
            </a:solidFill>
          </a:ln>
        </p:spPr>
        <p:txBody>
          <a:bodyPr spcFirstLastPara="1" vert="horz" wrap="square" lIns="91425" tIns="45700" rIns="91425" bIns="45700" rtlCol="0" anchor="t" anchorCtr="0">
            <a:normAutofit fontScale="825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dirty="0"/>
              <a:t>Other backgrounds – “</a:t>
            </a:r>
            <a:r>
              <a:rPr lang="en-US" dirty="0" err="1"/>
              <a:t>Diboson</a:t>
            </a:r>
            <a:r>
              <a:rPr lang="en-US" dirty="0"/>
              <a:t>”</a:t>
            </a:r>
          </a:p>
        </p:txBody>
      </p:sp>
      <p:pic>
        <p:nvPicPr>
          <p:cNvPr id="4" name="Picture 3">
            <a:extLst>
              <a:ext uri="{FF2B5EF4-FFF2-40B4-BE49-F238E27FC236}">
                <a16:creationId xmlns:a16="http://schemas.microsoft.com/office/drawing/2014/main" id="{D74E6791-9736-2EDA-CA7C-9090BEDFD235}"/>
              </a:ext>
            </a:extLst>
          </p:cNvPr>
          <p:cNvPicPr>
            <a:picLocks noChangeAspect="1"/>
          </p:cNvPicPr>
          <p:nvPr/>
        </p:nvPicPr>
        <p:blipFill>
          <a:blip r:embed="rId11"/>
          <a:stretch>
            <a:fillRect/>
          </a:stretch>
        </p:blipFill>
        <p:spPr>
          <a:xfrm>
            <a:off x="5318717" y="4514971"/>
            <a:ext cx="6848654" cy="2255815"/>
          </a:xfrm>
          <a:prstGeom prst="rect">
            <a:avLst/>
          </a:prstGeom>
        </p:spPr>
      </p:pic>
      <p:sp>
        <p:nvSpPr>
          <p:cNvPr id="5" name="Google Shape;436;p49">
            <a:extLst>
              <a:ext uri="{FF2B5EF4-FFF2-40B4-BE49-F238E27FC236}">
                <a16:creationId xmlns:a16="http://schemas.microsoft.com/office/drawing/2014/main" id="{8445C1B9-618A-02BC-7122-7026FA55B534}"/>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cxnSp>
        <p:nvCxnSpPr>
          <p:cNvPr id="9" name="Straight Connector 8">
            <a:extLst>
              <a:ext uri="{FF2B5EF4-FFF2-40B4-BE49-F238E27FC236}">
                <a16:creationId xmlns:a16="http://schemas.microsoft.com/office/drawing/2014/main" id="{B4EA5ABC-DD66-9E0B-51C9-B4ED86DFF560}"/>
              </a:ext>
            </a:extLst>
          </p:cNvPr>
          <p:cNvCxnSpPr/>
          <p:nvPr/>
        </p:nvCxnSpPr>
        <p:spPr>
          <a:xfrm>
            <a:off x="5318717" y="3693463"/>
            <a:ext cx="0" cy="31645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4CB851-E7BE-6843-C172-8DA2288D9D58}"/>
              </a:ext>
            </a:extLst>
          </p:cNvPr>
          <p:cNvCxnSpPr>
            <a:cxnSpLocks/>
          </p:cNvCxnSpPr>
          <p:nvPr/>
        </p:nvCxnSpPr>
        <p:spPr>
          <a:xfrm flipH="1">
            <a:off x="5318717" y="3693463"/>
            <a:ext cx="687328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BD1A02-61E7-C7A0-0049-FA2D5170678A}"/>
              </a:ext>
            </a:extLst>
          </p:cNvPr>
          <p:cNvSpPr txBox="1"/>
          <p:nvPr/>
        </p:nvSpPr>
        <p:spPr>
          <a:xfrm>
            <a:off x="1008618" y="5995167"/>
            <a:ext cx="2622128" cy="307777"/>
          </a:xfrm>
          <a:prstGeom prst="rect">
            <a:avLst/>
          </a:prstGeom>
          <a:noFill/>
        </p:spPr>
        <p:txBody>
          <a:bodyPr wrap="none" rtlCol="0">
            <a:spAutoFit/>
          </a:bodyPr>
          <a:lstStyle/>
          <a:p>
            <a:r>
              <a:rPr lang="en-US" sz="1400" dirty="0"/>
              <a:t>Top quarks shown as double lines</a:t>
            </a:r>
          </a:p>
        </p:txBody>
      </p:sp>
    </p:spTree>
    <p:extLst>
      <p:ext uri="{BB962C8B-B14F-4D97-AF65-F5344CB8AC3E}">
        <p14:creationId xmlns:p14="http://schemas.microsoft.com/office/powerpoint/2010/main" val="55626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36;p49">
            <a:extLst>
              <a:ext uri="{FF2B5EF4-FFF2-40B4-BE49-F238E27FC236}">
                <a16:creationId xmlns:a16="http://schemas.microsoft.com/office/drawing/2014/main" id="{5EA16354-D6FC-6278-027A-E9317E08C086}"/>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8" name="Title 2">
            <a:extLst>
              <a:ext uri="{FF2B5EF4-FFF2-40B4-BE49-F238E27FC236}">
                <a16:creationId xmlns:a16="http://schemas.microsoft.com/office/drawing/2014/main" id="{0F38C5D5-201E-27C1-8C04-0AAB86B3A0CB}"/>
              </a:ext>
            </a:extLst>
          </p:cNvPr>
          <p:cNvSpPr txBox="1">
            <a:spLocks/>
          </p:cNvSpPr>
          <p:nvPr/>
        </p:nvSpPr>
        <p:spPr>
          <a:xfrm>
            <a:off x="3819735" y="127677"/>
            <a:ext cx="4637093" cy="703309"/>
          </a:xfrm>
          <a:prstGeom prst="rect">
            <a:avLst/>
          </a:prstGeom>
          <a:solidFill>
            <a:schemeClr val="bg1">
              <a:lumMod val="95000"/>
            </a:schemeClr>
          </a:solidFill>
          <a:ln w="28575">
            <a:solidFill>
              <a:srgbClr val="C0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300"/>
              <a:buFont typeface="Arial"/>
              <a:buNone/>
              <a:defRPr sz="4400" b="1"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buClr>
                <a:srgbClr val="000000"/>
              </a:buClr>
              <a:buSzPts val="3300"/>
              <a:buFont typeface="Arial"/>
              <a:buNone/>
              <a:tabLst/>
              <a:defRPr/>
            </a:pPr>
            <a:r>
              <a:rPr kumimoji="0" lang="en-US" sz="3300" b="1" i="0" u="none" strike="noStrike" kern="0" cap="none" spc="0" normalizeH="0" baseline="0" noProof="0" dirty="0">
                <a:ln>
                  <a:noFill/>
                </a:ln>
                <a:solidFill>
                  <a:srgbClr val="000000"/>
                </a:solidFill>
                <a:effectLst/>
                <a:uLnTx/>
                <a:uFillTx/>
                <a:latin typeface="Arial"/>
                <a:cs typeface="Arial"/>
                <a:sym typeface="Arial"/>
              </a:rPr>
              <a:t>The LHC and ATLAS</a:t>
            </a:r>
          </a:p>
        </p:txBody>
      </p:sp>
      <p:pic>
        <p:nvPicPr>
          <p:cNvPr id="1026" name="Picture 2" descr="What is the ATLAS experiment? | Live Science">
            <a:extLst>
              <a:ext uri="{FF2B5EF4-FFF2-40B4-BE49-F238E27FC236}">
                <a16:creationId xmlns:a16="http://schemas.microsoft.com/office/drawing/2014/main" id="{646D0993-325F-4CC5-D13C-77A7C637F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3" y="3497800"/>
            <a:ext cx="5907261" cy="3324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ld The Large Hadron Collider Make An Earth-Killing Black Hole?">
            <a:extLst>
              <a:ext uri="{FF2B5EF4-FFF2-40B4-BE49-F238E27FC236}">
                <a16:creationId xmlns:a16="http://schemas.microsoft.com/office/drawing/2014/main" id="{120FC2DB-A532-9953-1212-33598BCFD2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9" r="3167"/>
          <a:stretch/>
        </p:blipFill>
        <p:spPr bwMode="auto">
          <a:xfrm>
            <a:off x="5727405" y="4117436"/>
            <a:ext cx="6464595" cy="237832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03193E2-EC77-F95E-0650-C2CAB6A80D68}"/>
              </a:ext>
            </a:extLst>
          </p:cNvPr>
          <p:cNvCxnSpPr>
            <a:cxnSpLocks/>
          </p:cNvCxnSpPr>
          <p:nvPr/>
        </p:nvCxnSpPr>
        <p:spPr>
          <a:xfrm>
            <a:off x="5944663" y="4295553"/>
            <a:ext cx="0" cy="5633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62B3BD-6D28-7686-30D1-2A0445E64FDC}"/>
              </a:ext>
            </a:extLst>
          </p:cNvPr>
          <p:cNvSpPr txBox="1"/>
          <p:nvPr/>
        </p:nvSpPr>
        <p:spPr>
          <a:xfrm>
            <a:off x="1198245" y="947678"/>
            <a:ext cx="10338326" cy="2585323"/>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dirty="0"/>
              <a:t>The LHC is largest particle accelerator ever built</a:t>
            </a:r>
          </a:p>
          <a:p>
            <a:pPr marL="742950" lvl="1" indent="-285750">
              <a:buClr>
                <a:srgbClr val="C00000"/>
              </a:buClr>
              <a:buFont typeface="Arial" panose="020B0604020202020204" pitchFamily="34" charset="0"/>
              <a:buChar char="•"/>
            </a:pPr>
            <a:r>
              <a:rPr lang="en-US" dirty="0"/>
              <a:t>Bunches of protons are collided together at the largest energies ever achieved </a:t>
            </a:r>
          </a:p>
          <a:p>
            <a:pPr marL="742950" lvl="1"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t>ATLAS is the largest detector at the LHC</a:t>
            </a:r>
          </a:p>
          <a:p>
            <a:pPr marL="742950" lvl="1" indent="-285750">
              <a:buClr>
                <a:srgbClr val="C00000"/>
              </a:buClr>
              <a:buFont typeface="Arial" panose="020B0604020202020204" pitchFamily="34" charset="0"/>
              <a:buChar char="•"/>
            </a:pPr>
            <a:r>
              <a:rPr lang="en-US" dirty="0"/>
              <a:t>25m tall and 46m long </a:t>
            </a:r>
          </a:p>
          <a:p>
            <a:pPr marL="742950" lvl="1" indent="-285750">
              <a:buClr>
                <a:srgbClr val="C00000"/>
              </a:buClr>
              <a:buFont typeface="Arial" panose="020B0604020202020204" pitchFamily="34" charset="0"/>
              <a:buChar char="•"/>
            </a:pPr>
            <a:r>
              <a:rPr lang="en-US" dirty="0"/>
              <a:t>Helped discover the Higgs boson in 2012</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t>ATLAS completed a data collection period that ran from 2015 – 2018. This dataset will be used in this analysis</a:t>
            </a:r>
          </a:p>
        </p:txBody>
      </p:sp>
      <p:sp>
        <p:nvSpPr>
          <p:cNvPr id="3" name="Google Shape;360;p46">
            <a:extLst>
              <a:ext uri="{FF2B5EF4-FFF2-40B4-BE49-F238E27FC236}">
                <a16:creationId xmlns:a16="http://schemas.microsoft.com/office/drawing/2014/main" id="{F5C31880-B179-3CC3-51BA-A76363B1740A}"/>
              </a:ext>
            </a:extLst>
          </p:cNvPr>
          <p:cNvSpPr txBox="1">
            <a:spLocks noGrp="1"/>
          </p:cNvSpPr>
          <p:nvPr>
            <p:ph type="sldNum" idx="12"/>
          </p:nvPr>
        </p:nvSpPr>
        <p:spPr>
          <a:xfrm>
            <a:off x="5730240" y="6371482"/>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a:t>
            </a:fld>
            <a:endParaRPr dirty="0"/>
          </a:p>
        </p:txBody>
      </p:sp>
      <p:cxnSp>
        <p:nvCxnSpPr>
          <p:cNvPr id="2" name="Straight Arrow Connector 1">
            <a:extLst>
              <a:ext uri="{FF2B5EF4-FFF2-40B4-BE49-F238E27FC236}">
                <a16:creationId xmlns:a16="http://schemas.microsoft.com/office/drawing/2014/main" id="{7B9FAFDD-9D37-6603-CA19-7AB7A05D306C}"/>
              </a:ext>
            </a:extLst>
          </p:cNvPr>
          <p:cNvCxnSpPr>
            <a:cxnSpLocks/>
          </p:cNvCxnSpPr>
          <p:nvPr/>
        </p:nvCxnSpPr>
        <p:spPr>
          <a:xfrm>
            <a:off x="1075765" y="4052047"/>
            <a:ext cx="122480" cy="6735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B5F7A9-2FCF-B4DB-C7BE-95105EB11BAA}"/>
              </a:ext>
            </a:extLst>
          </p:cNvPr>
          <p:cNvSpPr txBox="1"/>
          <p:nvPr/>
        </p:nvSpPr>
        <p:spPr>
          <a:xfrm>
            <a:off x="148267" y="3655989"/>
            <a:ext cx="1854995" cy="276999"/>
          </a:xfrm>
          <a:prstGeom prst="rect">
            <a:avLst/>
          </a:prstGeom>
          <a:noFill/>
        </p:spPr>
        <p:txBody>
          <a:bodyPr wrap="none" rtlCol="0">
            <a:spAutoFit/>
          </a:bodyPr>
          <a:lstStyle/>
          <a:p>
            <a:r>
              <a:rPr lang="en-US" sz="1200" dirty="0"/>
              <a:t>Average height of a person</a:t>
            </a:r>
          </a:p>
        </p:txBody>
      </p:sp>
      <p:grpSp>
        <p:nvGrpSpPr>
          <p:cNvPr id="23" name="Group 22">
            <a:extLst>
              <a:ext uri="{FF2B5EF4-FFF2-40B4-BE49-F238E27FC236}">
                <a16:creationId xmlns:a16="http://schemas.microsoft.com/office/drawing/2014/main" id="{5456A05D-29BA-095C-098B-6EE36CFB3F7B}"/>
              </a:ext>
            </a:extLst>
          </p:cNvPr>
          <p:cNvGrpSpPr/>
          <p:nvPr/>
        </p:nvGrpSpPr>
        <p:grpSpPr>
          <a:xfrm>
            <a:off x="7556617" y="4725623"/>
            <a:ext cx="3424840" cy="1023001"/>
            <a:chOff x="8129415" y="4692337"/>
            <a:chExt cx="2338644" cy="698554"/>
          </a:xfrm>
        </p:grpSpPr>
        <p:grpSp>
          <p:nvGrpSpPr>
            <p:cNvPr id="22" name="Group 21">
              <a:extLst>
                <a:ext uri="{FF2B5EF4-FFF2-40B4-BE49-F238E27FC236}">
                  <a16:creationId xmlns:a16="http://schemas.microsoft.com/office/drawing/2014/main" id="{E5C401A8-CED4-C620-BCBB-BD786173B9D6}"/>
                </a:ext>
              </a:extLst>
            </p:cNvPr>
            <p:cNvGrpSpPr/>
            <p:nvPr/>
          </p:nvGrpSpPr>
          <p:grpSpPr>
            <a:xfrm>
              <a:off x="8129415" y="4692337"/>
              <a:ext cx="2177478" cy="698554"/>
              <a:chOff x="8129415" y="4692337"/>
              <a:chExt cx="2177478" cy="698554"/>
            </a:xfrm>
          </p:grpSpPr>
          <p:sp>
            <p:nvSpPr>
              <p:cNvPr id="18" name="Rectangle 17">
                <a:extLst>
                  <a:ext uri="{FF2B5EF4-FFF2-40B4-BE49-F238E27FC236}">
                    <a16:creationId xmlns:a16="http://schemas.microsoft.com/office/drawing/2014/main" id="{1BE96462-64CF-86E1-4949-6738805AF71B}"/>
                  </a:ext>
                </a:extLst>
              </p:cNvPr>
              <p:cNvSpPr/>
              <p:nvPr/>
            </p:nvSpPr>
            <p:spPr>
              <a:xfrm>
                <a:off x="8733326" y="4890118"/>
                <a:ext cx="1146808" cy="302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~26.6 km </a:t>
                </a:r>
              </a:p>
              <a:p>
                <a:pPr algn="ctr"/>
                <a:r>
                  <a:rPr lang="en-US" sz="1400" b="1" dirty="0">
                    <a:solidFill>
                      <a:schemeClr val="tx1"/>
                    </a:solidFill>
                  </a:rPr>
                  <a:t>circumference</a:t>
                </a:r>
              </a:p>
            </p:txBody>
          </p:sp>
          <p:sp>
            <p:nvSpPr>
              <p:cNvPr id="19" name="Donut 18">
                <a:extLst>
                  <a:ext uri="{FF2B5EF4-FFF2-40B4-BE49-F238E27FC236}">
                    <a16:creationId xmlns:a16="http://schemas.microsoft.com/office/drawing/2014/main" id="{B0E297C0-4461-9869-5C06-B5B457FA3BF6}"/>
                  </a:ext>
                </a:extLst>
              </p:cNvPr>
              <p:cNvSpPr/>
              <p:nvPr/>
            </p:nvSpPr>
            <p:spPr>
              <a:xfrm>
                <a:off x="8306568" y="4692337"/>
                <a:ext cx="2000325" cy="698554"/>
              </a:xfrm>
              <a:prstGeom prst="donut">
                <a:avLst>
                  <a:gd name="adj" fmla="val 36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riangle 19">
                <a:extLst>
                  <a:ext uri="{FF2B5EF4-FFF2-40B4-BE49-F238E27FC236}">
                    <a16:creationId xmlns:a16="http://schemas.microsoft.com/office/drawing/2014/main" id="{24EDF9D0-F94C-27E2-B4B0-90FDBBE1E773}"/>
                  </a:ext>
                </a:extLst>
              </p:cNvPr>
              <p:cNvSpPr/>
              <p:nvPr/>
            </p:nvSpPr>
            <p:spPr>
              <a:xfrm>
                <a:off x="8129415" y="4983724"/>
                <a:ext cx="383345" cy="13292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riangle 20">
              <a:extLst>
                <a:ext uri="{FF2B5EF4-FFF2-40B4-BE49-F238E27FC236}">
                  <a16:creationId xmlns:a16="http://schemas.microsoft.com/office/drawing/2014/main" id="{C9567ADD-FA44-853B-14AD-79979A4E4283}"/>
                </a:ext>
              </a:extLst>
            </p:cNvPr>
            <p:cNvSpPr/>
            <p:nvPr/>
          </p:nvSpPr>
          <p:spPr>
            <a:xfrm rot="10800000">
              <a:off x="10084714" y="4980734"/>
              <a:ext cx="383345" cy="13292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5853800"/>
      </p:ext>
    </p:extLst>
  </p:cSld>
  <p:clrMapOvr>
    <a:masterClrMapping/>
  </p:clrMapOvr>
  <mc:AlternateContent xmlns:mc="http://schemas.openxmlformats.org/markup-compatibility/2006" xmlns:p14="http://schemas.microsoft.com/office/powerpoint/2010/main">
    <mc:Choice Requires="p14">
      <p:transition spd="slow" p14:dur="2000" advTm="47651"/>
    </mc:Choice>
    <mc:Fallback xmlns="">
      <p:transition spd="slow" advTm="4765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1D40F83-21E5-93A6-404D-F0CD06A652EB}"/>
              </a:ext>
            </a:extLst>
          </p:cNvPr>
          <p:cNvSpPr txBox="1">
            <a:spLocks/>
          </p:cNvSpPr>
          <p:nvPr/>
        </p:nvSpPr>
        <p:spPr>
          <a:xfrm>
            <a:off x="2773537" y="311850"/>
            <a:ext cx="7216809" cy="615200"/>
          </a:xfrm>
          <a:prstGeom prst="rect">
            <a:avLst/>
          </a:prstGeom>
          <a:solidFill>
            <a:schemeClr val="bg1">
              <a:lumMod val="95000"/>
            </a:schemeClr>
          </a:solidFill>
          <a:ln w="19050">
            <a:solidFill>
              <a:srgbClr val="C00000"/>
            </a:solidFill>
          </a:ln>
        </p:spPr>
        <p:txBody>
          <a:bodyPr spcFirstLastPara="1" vert="horz" wrap="square" lIns="91425" tIns="45700" rIns="91425" bIns="45700" rtlCol="0" anchor="ctr" anchorCtr="0">
            <a:normAutofit fontScale="67500" lnSpcReduction="2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dirty="0"/>
              <a:t>Other signals ( to first order) – EW W+ Jets </a:t>
            </a:r>
          </a:p>
        </p:txBody>
      </p:sp>
      <p:sp>
        <p:nvSpPr>
          <p:cNvPr id="7" name="Google Shape;436;p49">
            <a:extLst>
              <a:ext uri="{FF2B5EF4-FFF2-40B4-BE49-F238E27FC236}">
                <a16:creationId xmlns:a16="http://schemas.microsoft.com/office/drawing/2014/main" id="{2A11A652-650D-5794-75CC-673262B0F682}"/>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pic>
        <p:nvPicPr>
          <p:cNvPr id="3" name="Picture 2">
            <a:extLst>
              <a:ext uri="{FF2B5EF4-FFF2-40B4-BE49-F238E27FC236}">
                <a16:creationId xmlns:a16="http://schemas.microsoft.com/office/drawing/2014/main" id="{FFC36991-E598-98F1-3B1C-4D2F9C2433BA}"/>
              </a:ext>
            </a:extLst>
          </p:cNvPr>
          <p:cNvPicPr>
            <a:picLocks noChangeAspect="1"/>
          </p:cNvPicPr>
          <p:nvPr/>
        </p:nvPicPr>
        <p:blipFill rotWithShape="1">
          <a:blip r:embed="rId3"/>
          <a:srcRect l="7802" r="62985"/>
          <a:stretch/>
        </p:blipFill>
        <p:spPr>
          <a:xfrm>
            <a:off x="1217522" y="1457740"/>
            <a:ext cx="2617226" cy="2250721"/>
          </a:xfrm>
          <a:prstGeom prst="rect">
            <a:avLst/>
          </a:prstGeom>
        </p:spPr>
      </p:pic>
      <p:pic>
        <p:nvPicPr>
          <p:cNvPr id="4" name="Picture 3">
            <a:extLst>
              <a:ext uri="{FF2B5EF4-FFF2-40B4-BE49-F238E27FC236}">
                <a16:creationId xmlns:a16="http://schemas.microsoft.com/office/drawing/2014/main" id="{D0F2B82D-4D91-C2A4-A13C-78CA0D1F2E6F}"/>
              </a:ext>
            </a:extLst>
          </p:cNvPr>
          <p:cNvPicPr>
            <a:picLocks noChangeAspect="1"/>
          </p:cNvPicPr>
          <p:nvPr/>
        </p:nvPicPr>
        <p:blipFill rotWithShape="1">
          <a:blip r:embed="rId3"/>
          <a:srcRect l="36711" r="3303"/>
          <a:stretch/>
        </p:blipFill>
        <p:spPr>
          <a:xfrm>
            <a:off x="170289" y="3932881"/>
            <a:ext cx="4522506" cy="1894062"/>
          </a:xfrm>
          <a:prstGeom prst="rect">
            <a:avLst/>
          </a:prstGeom>
        </p:spPr>
      </p:pic>
      <p:sp>
        <p:nvSpPr>
          <p:cNvPr id="5" name="TextBox 4">
            <a:extLst>
              <a:ext uri="{FF2B5EF4-FFF2-40B4-BE49-F238E27FC236}">
                <a16:creationId xmlns:a16="http://schemas.microsoft.com/office/drawing/2014/main" id="{79F96D50-B8B0-DB16-76A5-C0171E707DE9}"/>
              </a:ext>
            </a:extLst>
          </p:cNvPr>
          <p:cNvSpPr txBox="1"/>
          <p:nvPr/>
        </p:nvSpPr>
        <p:spPr>
          <a:xfrm>
            <a:off x="2058587" y="3563549"/>
            <a:ext cx="745910" cy="369332"/>
          </a:xfrm>
          <a:prstGeom prst="rect">
            <a:avLst/>
          </a:prstGeom>
          <a:noFill/>
        </p:spPr>
        <p:txBody>
          <a:bodyPr wrap="none" rtlCol="0">
            <a:spAutoFit/>
          </a:bodyPr>
          <a:lstStyle/>
          <a:p>
            <a:r>
              <a:rPr lang="en-US" dirty="0"/>
              <a:t>“VBF”</a:t>
            </a:r>
          </a:p>
        </p:txBody>
      </p:sp>
      <p:sp>
        <p:nvSpPr>
          <p:cNvPr id="8" name="TextBox 7">
            <a:extLst>
              <a:ext uri="{FF2B5EF4-FFF2-40B4-BE49-F238E27FC236}">
                <a16:creationId xmlns:a16="http://schemas.microsoft.com/office/drawing/2014/main" id="{5D073CF9-D3E8-6ED1-4170-D71C833B354F}"/>
              </a:ext>
            </a:extLst>
          </p:cNvPr>
          <p:cNvSpPr txBox="1"/>
          <p:nvPr/>
        </p:nvSpPr>
        <p:spPr>
          <a:xfrm>
            <a:off x="323387" y="5777932"/>
            <a:ext cx="1856598" cy="369332"/>
          </a:xfrm>
          <a:prstGeom prst="rect">
            <a:avLst/>
          </a:prstGeom>
          <a:noFill/>
        </p:spPr>
        <p:txBody>
          <a:bodyPr wrap="none" rtlCol="0">
            <a:spAutoFit/>
          </a:bodyPr>
          <a:lstStyle/>
          <a:p>
            <a:r>
              <a:rPr lang="en-CA" dirty="0">
                <a:effectLst/>
                <a:latin typeface="Arial" panose="020B0604020202020204" pitchFamily="34" charset="0"/>
              </a:rPr>
              <a:t>“</a:t>
            </a:r>
            <a:r>
              <a:rPr lang="en-CA" dirty="0" err="1">
                <a:effectLst/>
                <a:latin typeface="Arial" panose="020B0604020202020204" pitchFamily="34" charset="0"/>
              </a:rPr>
              <a:t>Multiperipheral</a:t>
            </a:r>
            <a:r>
              <a:rPr lang="en-CA" dirty="0">
                <a:effectLst/>
                <a:latin typeface="Arial" panose="020B0604020202020204" pitchFamily="34" charset="0"/>
              </a:rPr>
              <a:t>”</a:t>
            </a:r>
            <a:endParaRPr lang="en-US" dirty="0"/>
          </a:p>
        </p:txBody>
      </p:sp>
      <p:sp>
        <p:nvSpPr>
          <p:cNvPr id="9" name="TextBox 8">
            <a:extLst>
              <a:ext uri="{FF2B5EF4-FFF2-40B4-BE49-F238E27FC236}">
                <a16:creationId xmlns:a16="http://schemas.microsoft.com/office/drawing/2014/main" id="{3F303006-FCC9-6ECD-423F-4F4E81A714E3}"/>
              </a:ext>
            </a:extLst>
          </p:cNvPr>
          <p:cNvSpPr txBox="1"/>
          <p:nvPr/>
        </p:nvSpPr>
        <p:spPr>
          <a:xfrm>
            <a:off x="2526135" y="5783034"/>
            <a:ext cx="1959191" cy="369332"/>
          </a:xfrm>
          <a:prstGeom prst="rect">
            <a:avLst/>
          </a:prstGeom>
          <a:noFill/>
        </p:spPr>
        <p:txBody>
          <a:bodyPr wrap="none" rtlCol="0">
            <a:spAutoFit/>
          </a:bodyPr>
          <a:lstStyle/>
          <a:p>
            <a:r>
              <a:rPr lang="en-CA" dirty="0">
                <a:effectLst/>
                <a:latin typeface="Arial" panose="020B0604020202020204" pitchFamily="34" charset="0"/>
              </a:rPr>
              <a:t>“Bremsstrahlung”</a:t>
            </a:r>
            <a:endParaRPr lang="en-US" dirty="0"/>
          </a:p>
        </p:txBody>
      </p:sp>
      <p:sp>
        <p:nvSpPr>
          <p:cNvPr id="10" name="TextBox 9">
            <a:extLst>
              <a:ext uri="{FF2B5EF4-FFF2-40B4-BE49-F238E27FC236}">
                <a16:creationId xmlns:a16="http://schemas.microsoft.com/office/drawing/2014/main" id="{870A6FA6-DF7B-24DC-1D29-406B6892AD0C}"/>
              </a:ext>
            </a:extLst>
          </p:cNvPr>
          <p:cNvSpPr txBox="1"/>
          <p:nvPr/>
        </p:nvSpPr>
        <p:spPr>
          <a:xfrm>
            <a:off x="5944538" y="1624557"/>
            <a:ext cx="5391807"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While Both the </a:t>
            </a:r>
            <a:r>
              <a:rPr lang="en-CA" dirty="0" err="1">
                <a:latin typeface="Arial" panose="020B0604020202020204" pitchFamily="34" charset="0"/>
              </a:rPr>
              <a:t>Multiperipheral</a:t>
            </a:r>
            <a:r>
              <a:rPr lang="en-CA" dirty="0">
                <a:latin typeface="Arial" panose="020B0604020202020204" pitchFamily="34" charset="0"/>
              </a:rPr>
              <a:t> and the Bremsstrahlung diagrams share the same final state as our target, both processed have previously been well measured (Citations below)</a:t>
            </a:r>
          </a:p>
          <a:p>
            <a:pPr marL="285750" indent="-285750">
              <a:buFont typeface="Arial" panose="020B0604020202020204" pitchFamily="34" charset="0"/>
              <a:buChar char="•"/>
            </a:pPr>
            <a:endParaRPr lang="en-CA" dirty="0">
              <a:latin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rPr>
              <a:t>In addition, our signal phase space significantly reduces the contributions of these two interactions to the overall cross section. (Cut to </a:t>
            </a:r>
            <a:r>
              <a:rPr lang="en-CA" dirty="0" err="1">
                <a:latin typeface="Arial" panose="020B0604020202020204" pitchFamily="34" charset="0"/>
              </a:rPr>
              <a:t>M_jj</a:t>
            </a:r>
            <a:endParaRPr lang="en-US" dirty="0"/>
          </a:p>
        </p:txBody>
      </p:sp>
      <p:sp>
        <p:nvSpPr>
          <p:cNvPr id="12" name="TextBox 11">
            <a:extLst>
              <a:ext uri="{FF2B5EF4-FFF2-40B4-BE49-F238E27FC236}">
                <a16:creationId xmlns:a16="http://schemas.microsoft.com/office/drawing/2014/main" id="{0F26D5EE-D469-5C80-0393-F22EE4DE357C}"/>
              </a:ext>
            </a:extLst>
          </p:cNvPr>
          <p:cNvSpPr txBox="1"/>
          <p:nvPr/>
        </p:nvSpPr>
        <p:spPr>
          <a:xfrm>
            <a:off x="5349764" y="4241275"/>
            <a:ext cx="6581354" cy="1277273"/>
          </a:xfrm>
          <a:prstGeom prst="rect">
            <a:avLst/>
          </a:prstGeom>
          <a:noFill/>
        </p:spPr>
        <p:txBody>
          <a:bodyPr wrap="square">
            <a:spAutoFit/>
          </a:bodyPr>
          <a:lstStyle/>
          <a:p>
            <a:pPr algn="ctr"/>
            <a:r>
              <a:rPr lang="en-CA" sz="1100" dirty="0">
                <a:effectLst/>
                <a:latin typeface="Arial" panose="020B0604020202020204" pitchFamily="34" charset="0"/>
              </a:rPr>
              <a:t>ATLAS Collaboration, Measurement of the WW cross section in √s = 7 </a:t>
            </a:r>
            <a:r>
              <a:rPr lang="en-CA" sz="1100" dirty="0" err="1">
                <a:effectLst/>
                <a:latin typeface="Arial" panose="020B0604020202020204" pitchFamily="34" charset="0"/>
              </a:rPr>
              <a:t>TeV</a:t>
            </a:r>
            <a:r>
              <a:rPr lang="en-CA" sz="1100" dirty="0">
                <a:effectLst/>
                <a:latin typeface="Arial" panose="020B0604020202020204" pitchFamily="34" charset="0"/>
              </a:rPr>
              <a:t> pp collisions with</a:t>
            </a:r>
            <a:r>
              <a:rPr lang="en-CA" sz="1100" dirty="0">
                <a:effectLst/>
                <a:latin typeface="Courier New" panose="02070309020205020404" pitchFamily="49" charset="0"/>
              </a:rPr>
              <a:t>1583</a:t>
            </a:r>
            <a:br>
              <a:rPr lang="en-CA" sz="1100" dirty="0"/>
            </a:br>
            <a:r>
              <a:rPr lang="en-CA" sz="1100" dirty="0">
                <a:effectLst/>
                <a:latin typeface="Arial" panose="020B0604020202020204" pitchFamily="34" charset="0"/>
              </a:rPr>
              <a:t>the ATLAS detector and limits on anomalous gauge couplings, Phys. Lett. B712 (2012) 289,</a:t>
            </a:r>
            <a:r>
              <a:rPr lang="en-CA" sz="1100" dirty="0">
                <a:effectLst/>
                <a:latin typeface="Courier New" panose="02070309020205020404" pitchFamily="49" charset="0"/>
              </a:rPr>
              <a:t>1584</a:t>
            </a:r>
            <a:br>
              <a:rPr lang="en-CA" sz="1100" dirty="0"/>
            </a:br>
            <a:r>
              <a:rPr lang="en-CA" sz="1100" dirty="0" err="1">
                <a:effectLst/>
                <a:latin typeface="Arial" panose="020B0604020202020204" pitchFamily="34" charset="0"/>
              </a:rPr>
              <a:t>arXiv</a:t>
            </a:r>
            <a:r>
              <a:rPr lang="en-CA" sz="1100" dirty="0">
                <a:effectLst/>
                <a:latin typeface="Arial" panose="020B0604020202020204" pitchFamily="34" charset="0"/>
              </a:rPr>
              <a:t>: </a:t>
            </a:r>
            <a:r>
              <a:rPr lang="en-CA" sz="1100" dirty="0">
                <a:effectLst/>
                <a:latin typeface="Courier New" panose="02070309020205020404" pitchFamily="49" charset="0"/>
              </a:rPr>
              <a:t>1203.6232 [hep-ex]</a:t>
            </a:r>
            <a:r>
              <a:rPr lang="en-CA" sz="1100" dirty="0">
                <a:effectLst/>
                <a:latin typeface="Arial" panose="020B0604020202020204" pitchFamily="34" charset="0"/>
              </a:rPr>
              <a:t>.</a:t>
            </a:r>
            <a:r>
              <a:rPr lang="en-CA" sz="1100" dirty="0">
                <a:effectLst/>
                <a:latin typeface="Courier New" panose="02070309020205020404" pitchFamily="49" charset="0"/>
              </a:rPr>
              <a:t>1585</a:t>
            </a:r>
          </a:p>
          <a:p>
            <a:pPr algn="ctr"/>
            <a:br>
              <a:rPr lang="en-CA" sz="1100" dirty="0"/>
            </a:br>
            <a:r>
              <a:rPr lang="en-CA" sz="1100" dirty="0">
                <a:effectLst/>
                <a:latin typeface="Arial" panose="020B0604020202020204" pitchFamily="34" charset="0"/>
              </a:rPr>
              <a:t>ATLAS Collaboration, Measurement of the WW + W Z cross section and limits on anomalous</a:t>
            </a:r>
            <a:r>
              <a:rPr lang="en-CA" sz="1100" dirty="0">
                <a:effectLst/>
                <a:latin typeface="Courier New" panose="02070309020205020404" pitchFamily="49" charset="0"/>
              </a:rPr>
              <a:t>1586</a:t>
            </a:r>
            <a:br>
              <a:rPr lang="en-CA" sz="1100" dirty="0"/>
            </a:br>
            <a:r>
              <a:rPr lang="en-CA" sz="1100" dirty="0">
                <a:effectLst/>
                <a:latin typeface="Arial" panose="020B0604020202020204" pitchFamily="34" charset="0"/>
              </a:rPr>
              <a:t>triple gauge couplings using final states with one lepton, missing transverse momentum, and two</a:t>
            </a:r>
            <a:r>
              <a:rPr lang="en-CA" sz="1100" dirty="0">
                <a:effectLst/>
                <a:latin typeface="Courier New" panose="02070309020205020404" pitchFamily="49" charset="0"/>
              </a:rPr>
              <a:t>1587</a:t>
            </a:r>
            <a:br>
              <a:rPr lang="en-CA" sz="1100" dirty="0"/>
            </a:br>
            <a:r>
              <a:rPr lang="en-CA" sz="1100" dirty="0">
                <a:effectLst/>
                <a:latin typeface="Arial" panose="020B0604020202020204" pitchFamily="34" charset="0"/>
              </a:rPr>
              <a:t>jets with the ATLAS detector at √s = 7 </a:t>
            </a:r>
            <a:r>
              <a:rPr lang="en-CA" sz="1100" dirty="0" err="1">
                <a:effectLst/>
                <a:latin typeface="Arial" panose="020B0604020202020204" pitchFamily="34" charset="0"/>
              </a:rPr>
              <a:t>TeV</a:t>
            </a:r>
            <a:r>
              <a:rPr lang="en-CA" sz="1100" dirty="0">
                <a:effectLst/>
                <a:latin typeface="Arial" panose="020B0604020202020204" pitchFamily="34" charset="0"/>
              </a:rPr>
              <a:t>, JHEP 01 (2015) 049, </a:t>
            </a:r>
            <a:r>
              <a:rPr lang="en-CA" sz="1100" dirty="0" err="1">
                <a:effectLst/>
                <a:latin typeface="Arial" panose="020B0604020202020204" pitchFamily="34" charset="0"/>
              </a:rPr>
              <a:t>arXiv</a:t>
            </a:r>
            <a:r>
              <a:rPr lang="en-CA" sz="1100" dirty="0">
                <a:effectLst/>
                <a:latin typeface="Arial" panose="020B0604020202020204" pitchFamily="34" charset="0"/>
              </a:rPr>
              <a:t>: </a:t>
            </a:r>
            <a:r>
              <a:rPr lang="en-CA" sz="1100" dirty="0">
                <a:effectLst/>
                <a:latin typeface="Courier New" panose="02070309020205020404" pitchFamily="49" charset="0"/>
              </a:rPr>
              <a:t>1410.7238 [hep-ex]</a:t>
            </a:r>
            <a:r>
              <a:rPr lang="en-CA" sz="1100" dirty="0">
                <a:effectLst/>
                <a:latin typeface="Arial" panose="020B0604020202020204" pitchFamily="34" charset="0"/>
              </a:rPr>
              <a:t>.</a:t>
            </a:r>
            <a:endParaRPr lang="en-US" sz="1100" dirty="0"/>
          </a:p>
        </p:txBody>
      </p:sp>
    </p:spTree>
    <p:extLst>
      <p:ext uri="{BB962C8B-B14F-4D97-AF65-F5344CB8AC3E}">
        <p14:creationId xmlns:p14="http://schemas.microsoft.com/office/powerpoint/2010/main" val="3910804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36;p49">
            <a:extLst>
              <a:ext uri="{FF2B5EF4-FFF2-40B4-BE49-F238E27FC236}">
                <a16:creationId xmlns:a16="http://schemas.microsoft.com/office/drawing/2014/main" id="{D2206426-94FB-A4B2-7ACD-466909951AF0}"/>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9" name="Title 2">
            <a:extLst>
              <a:ext uri="{FF2B5EF4-FFF2-40B4-BE49-F238E27FC236}">
                <a16:creationId xmlns:a16="http://schemas.microsoft.com/office/drawing/2014/main" id="{72DCADBE-5776-7F82-56E8-194CF0899028}"/>
              </a:ext>
            </a:extLst>
          </p:cNvPr>
          <p:cNvSpPr txBox="1">
            <a:spLocks/>
          </p:cNvSpPr>
          <p:nvPr/>
        </p:nvSpPr>
        <p:spPr>
          <a:xfrm>
            <a:off x="2937384" y="212236"/>
            <a:ext cx="6317230" cy="615200"/>
          </a:xfrm>
          <a:prstGeom prst="rect">
            <a:avLst/>
          </a:prstGeom>
          <a:solidFill>
            <a:schemeClr val="bg1">
              <a:lumMod val="95000"/>
            </a:schemeClr>
          </a:solidFill>
          <a:ln w="19050">
            <a:solidFill>
              <a:srgbClr val="C00000"/>
            </a:solidFill>
          </a:ln>
        </p:spPr>
        <p:txBody>
          <a:bodyPr spcFirstLastPara="1" vert="horz" wrap="square" lIns="91425" tIns="45700" rIns="91425" bIns="45700" rtlCol="0" anchor="ctr" anchorCtr="0">
            <a:normAutofit fontScale="67500" lnSpcReduction="2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dirty="0"/>
              <a:t>Interference term on matrix element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7AC864F-EFE7-2D4D-FA3C-C979EDC73EF8}"/>
                  </a:ext>
                </a:extLst>
              </p:cNvPr>
              <p:cNvSpPr txBox="1"/>
              <p:nvPr/>
            </p:nvSpPr>
            <p:spPr>
              <a:xfrm>
                <a:off x="33760" y="4219010"/>
                <a:ext cx="5154296" cy="513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𝜎</m:t>
                      </m:r>
                      <m:r>
                        <a:rPr lang="en-CA" sz="2400" b="0" i="1" smtClean="0">
                          <a:latin typeface="Cambria Math" panose="02040503050406030204" pitchFamily="18" charset="0"/>
                        </a:rPr>
                        <m:t> ∝ </m:t>
                      </m:r>
                      <m:sSubSup>
                        <m:sSubSupPr>
                          <m:ctrlPr>
                            <a:rPr lang="en-CA" sz="2400" b="0" i="1" smtClean="0">
                              <a:latin typeface="Cambria Math" panose="02040503050406030204" pitchFamily="18" charset="0"/>
                            </a:rPr>
                          </m:ctrlPr>
                        </m:sSubSupPr>
                        <m:e>
                          <m:r>
                            <a:rPr lang="en-CA" sz="2400" b="0" i="1" smtClean="0">
                              <a:latin typeface="Cambria Math" panose="02040503050406030204" pitchFamily="18" charset="0"/>
                            </a:rPr>
                            <m:t>𝑀</m:t>
                          </m:r>
                        </m:e>
                        <m:sub>
                          <m:r>
                            <a:rPr lang="en-CA" sz="2400" b="0" i="1" smtClean="0">
                              <a:latin typeface="Cambria Math" panose="02040503050406030204" pitchFamily="18" charset="0"/>
                            </a:rPr>
                            <m:t>𝐸𝑊</m:t>
                          </m:r>
                        </m:sub>
                        <m:sup>
                          <m:r>
                            <a:rPr lang="en-CA" sz="2400" b="0" i="1" smtClean="0">
                              <a:latin typeface="Cambria Math" panose="02040503050406030204" pitchFamily="18" charset="0"/>
                            </a:rPr>
                            <m:t>2</m:t>
                          </m:r>
                        </m:sup>
                      </m:sSubSup>
                      <m:r>
                        <a:rPr lang="en-CA" sz="2400" b="0" i="1" smtClean="0">
                          <a:latin typeface="Cambria Math" panose="02040503050406030204" pitchFamily="18" charset="0"/>
                        </a:rPr>
                        <m:t>+</m:t>
                      </m:r>
                      <m:sSubSup>
                        <m:sSubSupPr>
                          <m:ctrlPr>
                            <a:rPr lang="en-CA" sz="2400" b="0" i="1" smtClean="0">
                              <a:latin typeface="Cambria Math" panose="02040503050406030204" pitchFamily="18" charset="0"/>
                            </a:rPr>
                          </m:ctrlPr>
                        </m:sSubSupPr>
                        <m:e>
                          <m:r>
                            <a:rPr lang="en-CA" sz="2400" b="0" i="1" smtClean="0">
                              <a:latin typeface="Cambria Math" panose="02040503050406030204" pitchFamily="18" charset="0"/>
                            </a:rPr>
                            <m:t>𝑀</m:t>
                          </m:r>
                        </m:e>
                        <m:sub>
                          <m:r>
                            <a:rPr lang="en-CA" sz="2400" b="0" i="1" smtClean="0">
                              <a:latin typeface="Cambria Math" panose="02040503050406030204" pitchFamily="18" charset="0"/>
                            </a:rPr>
                            <m:t>𝑆𝑡𝑟𝑜𝑛𝑔</m:t>
                          </m:r>
                        </m:sub>
                        <m:sup>
                          <m:r>
                            <a:rPr lang="en-CA" sz="2400" b="0" i="1" smtClean="0">
                              <a:latin typeface="Cambria Math" panose="02040503050406030204" pitchFamily="18" charset="0"/>
                            </a:rPr>
                            <m:t>2</m:t>
                          </m:r>
                        </m:sup>
                      </m:sSubSup>
                      <m:r>
                        <a:rPr lang="en-CA" sz="2400" b="0" i="1" smtClean="0">
                          <a:latin typeface="Cambria Math" panose="02040503050406030204" pitchFamily="18" charset="0"/>
                        </a:rPr>
                        <m:t>+2</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𝑀</m:t>
                          </m:r>
                        </m:e>
                        <m:sub>
                          <m:r>
                            <a:rPr lang="en-CA" sz="2400" b="0" i="1" smtClean="0">
                              <a:latin typeface="Cambria Math" panose="02040503050406030204" pitchFamily="18" charset="0"/>
                            </a:rPr>
                            <m:t>𝐸𝑊</m:t>
                          </m:r>
                        </m:sub>
                      </m:s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𝑀</m:t>
                          </m:r>
                        </m:e>
                        <m:sub>
                          <m:r>
                            <a:rPr lang="en-CA" sz="2400" b="0" i="1" smtClean="0">
                              <a:latin typeface="Cambria Math" panose="02040503050406030204" pitchFamily="18" charset="0"/>
                            </a:rPr>
                            <m:t>𝑆𝑡𝑟𝑜𝑛𝑔</m:t>
                          </m:r>
                        </m:sub>
                      </m:sSub>
                    </m:oMath>
                  </m:oMathPara>
                </a14:m>
                <a:endParaRPr lang="en-US" sz="2400" dirty="0"/>
              </a:p>
            </p:txBody>
          </p:sp>
        </mc:Choice>
        <mc:Fallback xmlns="">
          <p:sp>
            <p:nvSpPr>
              <p:cNvPr id="10" name="TextBox 9">
                <a:extLst>
                  <a:ext uri="{FF2B5EF4-FFF2-40B4-BE49-F238E27FC236}">
                    <a16:creationId xmlns:a16="http://schemas.microsoft.com/office/drawing/2014/main" id="{57AC864F-EFE7-2D4D-FA3C-C979EDC73EF8}"/>
                  </a:ext>
                </a:extLst>
              </p:cNvPr>
              <p:cNvSpPr txBox="1">
                <a:spLocks noRot="1" noChangeAspect="1" noMove="1" noResize="1" noEditPoints="1" noAdjustHandles="1" noChangeArrowheads="1" noChangeShapeType="1" noTextEdit="1"/>
              </p:cNvSpPr>
              <p:nvPr/>
            </p:nvSpPr>
            <p:spPr>
              <a:xfrm>
                <a:off x="33760" y="4219010"/>
                <a:ext cx="5154296" cy="513089"/>
              </a:xfrm>
              <a:prstGeom prst="rect">
                <a:avLst/>
              </a:prstGeom>
              <a:blipFill>
                <a:blip r:embed="rId2"/>
                <a:stretch>
                  <a:fillRect b="-12195"/>
                </a:stretch>
              </a:blipFill>
            </p:spPr>
            <p:txBody>
              <a:bodyPr/>
              <a:lstStyle/>
              <a:p>
                <a:r>
                  <a:rPr lang="en-US">
                    <a:noFill/>
                  </a:rPr>
                  <a:t> </a:t>
                </a:r>
              </a:p>
            </p:txBody>
          </p:sp>
        </mc:Fallback>
      </mc:AlternateContent>
      <p:sp>
        <p:nvSpPr>
          <p:cNvPr id="11" name="Donut 10">
            <a:extLst>
              <a:ext uri="{FF2B5EF4-FFF2-40B4-BE49-F238E27FC236}">
                <a16:creationId xmlns:a16="http://schemas.microsoft.com/office/drawing/2014/main" id="{DE57F359-64EA-B49F-A6DB-2B734E2C3041}"/>
              </a:ext>
            </a:extLst>
          </p:cNvPr>
          <p:cNvSpPr/>
          <p:nvPr/>
        </p:nvSpPr>
        <p:spPr>
          <a:xfrm>
            <a:off x="3156028" y="4132771"/>
            <a:ext cx="2032027" cy="685565"/>
          </a:xfrm>
          <a:prstGeom prst="donut">
            <a:avLst>
              <a:gd name="adj" fmla="val 1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67E0727F-B0F7-C113-48A8-94A288F47C3C}"/>
              </a:ext>
            </a:extLst>
          </p:cNvPr>
          <p:cNvSpPr txBox="1"/>
          <p:nvPr/>
        </p:nvSpPr>
        <p:spPr>
          <a:xfrm>
            <a:off x="3408338" y="4862420"/>
            <a:ext cx="1527406" cy="646331"/>
          </a:xfrm>
          <a:prstGeom prst="rect">
            <a:avLst/>
          </a:prstGeom>
          <a:noFill/>
        </p:spPr>
        <p:txBody>
          <a:bodyPr wrap="none" rtlCol="0">
            <a:spAutoFit/>
          </a:bodyPr>
          <a:lstStyle/>
          <a:p>
            <a:pPr algn="ctr"/>
            <a:r>
              <a:rPr lang="en-US" dirty="0"/>
              <a:t>“interference”</a:t>
            </a:r>
          </a:p>
          <a:p>
            <a:pPr algn="ctr"/>
            <a:r>
              <a:rPr lang="en-US" dirty="0"/>
              <a:t>In red</a:t>
            </a:r>
          </a:p>
        </p:txBody>
      </p:sp>
      <p:pic>
        <p:nvPicPr>
          <p:cNvPr id="1026" name="Picture 2">
            <a:extLst>
              <a:ext uri="{FF2B5EF4-FFF2-40B4-BE49-F238E27FC236}">
                <a16:creationId xmlns:a16="http://schemas.microsoft.com/office/drawing/2014/main" id="{47CF271D-1F6C-DC64-ACA3-3F25A9A9F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56" y="1535637"/>
            <a:ext cx="6317230" cy="44989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64A0D8-8A59-21EF-14DF-7E82C1398FCB}"/>
                  </a:ext>
                </a:extLst>
              </p:cNvPr>
              <p:cNvSpPr txBox="1"/>
              <p:nvPr/>
            </p:nvSpPr>
            <p:spPr>
              <a:xfrm>
                <a:off x="7183011" y="1036750"/>
                <a:ext cx="2552622" cy="465577"/>
              </a:xfrm>
              <a:prstGeom prst="rect">
                <a:avLst/>
              </a:prstGeom>
              <a:noFill/>
            </p:spPr>
            <p:txBody>
              <a:bodyPr wrap="none" lIns="0" tIns="0" rIns="0" bIns="0" rtlCol="0">
                <a:spAutoFit/>
              </a:bodyPr>
              <a:lstStyle/>
              <a:p>
                <a14:m>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𝑀</m:t>
                        </m:r>
                      </m:e>
                      <m:sub>
                        <m:r>
                          <a:rPr lang="en-CA" sz="2800" b="0" i="1" smtClean="0">
                            <a:latin typeface="Cambria Math" panose="02040503050406030204" pitchFamily="18" charset="0"/>
                          </a:rPr>
                          <m:t>𝑗𝑗</m:t>
                        </m:r>
                      </m:sub>
                    </m:sSub>
                    <m:r>
                      <a:rPr lang="en-CA" sz="2800" b="0" i="1" smtClean="0">
                        <a:latin typeface="Cambria Math" panose="02040503050406030204" pitchFamily="18" charset="0"/>
                      </a:rPr>
                      <m:t>&gt;250 </m:t>
                    </m:r>
                    <m:r>
                      <a:rPr lang="en-CA" sz="2800" b="0" i="1" smtClean="0">
                        <a:latin typeface="Cambria Math" panose="02040503050406030204" pitchFamily="18" charset="0"/>
                      </a:rPr>
                      <m:t>𝐺𝑒𝑉</m:t>
                    </m:r>
                  </m:oMath>
                </a14:m>
                <a:r>
                  <a:rPr lang="en-US" sz="2800" dirty="0"/>
                  <a:t>  </a:t>
                </a:r>
              </a:p>
            </p:txBody>
          </p:sp>
        </mc:Choice>
        <mc:Fallback xmlns="">
          <p:sp>
            <p:nvSpPr>
              <p:cNvPr id="15" name="TextBox 14">
                <a:extLst>
                  <a:ext uri="{FF2B5EF4-FFF2-40B4-BE49-F238E27FC236}">
                    <a16:creationId xmlns:a16="http://schemas.microsoft.com/office/drawing/2014/main" id="{FE64A0D8-8A59-21EF-14DF-7E82C1398FCB}"/>
                  </a:ext>
                </a:extLst>
              </p:cNvPr>
              <p:cNvSpPr txBox="1">
                <a:spLocks noRot="1" noChangeAspect="1" noMove="1" noResize="1" noEditPoints="1" noAdjustHandles="1" noChangeArrowheads="1" noChangeShapeType="1" noTextEdit="1"/>
              </p:cNvSpPr>
              <p:nvPr/>
            </p:nvSpPr>
            <p:spPr>
              <a:xfrm>
                <a:off x="7183011" y="1036750"/>
                <a:ext cx="2552622" cy="465577"/>
              </a:xfrm>
              <a:prstGeom prst="rect">
                <a:avLst/>
              </a:prstGeom>
              <a:blipFill>
                <a:blip r:embed="rId4"/>
                <a:stretch>
                  <a:fillRect l="-4950" t="-5263" b="-28947"/>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4258CE5C-3545-9326-3D63-2E2DC8C68CD7}"/>
              </a:ext>
            </a:extLst>
          </p:cNvPr>
          <p:cNvCxnSpPr/>
          <p:nvPr/>
        </p:nvCxnSpPr>
        <p:spPr>
          <a:xfrm flipV="1">
            <a:off x="5682108" y="1836042"/>
            <a:ext cx="0" cy="38190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8EEAD60-8719-6FDB-3D03-9940753B2C30}"/>
                  </a:ext>
                </a:extLst>
              </p:cNvPr>
              <p:cNvSpPr txBox="1"/>
              <p:nvPr/>
            </p:nvSpPr>
            <p:spPr>
              <a:xfrm>
                <a:off x="5058328" y="5798401"/>
                <a:ext cx="6446958" cy="967957"/>
              </a:xfrm>
              <a:prstGeom prst="rect">
                <a:avLst/>
              </a:prstGeom>
              <a:noFill/>
            </p:spPr>
            <p:txBody>
              <a:bodyPr wrap="none" rtlCol="0">
                <a:spAutoFit/>
              </a:bodyPr>
              <a:lstStyle/>
              <a:p>
                <a:pPr algn="ctr"/>
                <a:r>
                  <a:rPr lang="en-US" dirty="0"/>
                  <a:t>For </a:t>
                </a:r>
                <a14:m>
                  <m:oMath xmlns:m="http://schemas.openxmlformats.org/officeDocument/2006/math">
                    <m:r>
                      <m:rPr>
                        <m:sty m:val="p"/>
                      </m:rPr>
                      <a:rPr lang="en-CA" b="0" i="0" smtClean="0">
                        <a:latin typeface="Cambria Math" panose="02040503050406030204" pitchFamily="18" charset="0"/>
                      </a:rPr>
                      <m:t>Δ</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𝑦</m:t>
                        </m:r>
                      </m:e>
                      <m:sub>
                        <m:r>
                          <a:rPr lang="en-CA" b="0" i="1" smtClean="0">
                            <a:latin typeface="Cambria Math" panose="02040503050406030204" pitchFamily="18" charset="0"/>
                          </a:rPr>
                          <m:t>𝑗𝑗</m:t>
                        </m:r>
                      </m:sub>
                    </m:sSub>
                    <m:r>
                      <a:rPr lang="en-CA" b="0" i="1" smtClean="0">
                        <a:latin typeface="Cambria Math" panose="02040503050406030204" pitchFamily="18" charset="0"/>
                      </a:rPr>
                      <m:t>&gt;2</m:t>
                    </m:r>
                  </m:oMath>
                </a14:m>
                <a:r>
                  <a:rPr lang="en-US" dirty="0"/>
                  <a:t> interference, the interference term is greatly reduced</a:t>
                </a:r>
              </a:p>
              <a:p>
                <a:pPr algn="ctr"/>
                <a:endParaRPr lang="en-US" dirty="0"/>
              </a:p>
              <a:p>
                <a:pPr algn="ctr"/>
                <a:r>
                  <a:rPr lang="en-US" dirty="0"/>
                  <a:t>This is improved for </a:t>
                </a:r>
                <a14:m>
                  <m:oMath xmlns:m="http://schemas.openxmlformats.org/officeDocument/2006/math">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𝑀</m:t>
                        </m:r>
                      </m:e>
                      <m:sub>
                        <m:r>
                          <a:rPr lang="en-CA" sz="1800" b="0" i="1" smtClean="0">
                            <a:latin typeface="Cambria Math" panose="02040503050406030204" pitchFamily="18" charset="0"/>
                          </a:rPr>
                          <m:t>𝑗𝑗</m:t>
                        </m:r>
                      </m:sub>
                    </m:sSub>
                    <m:r>
                      <a:rPr lang="en-CA" sz="1800" b="0" i="1" smtClean="0">
                        <a:latin typeface="Cambria Math" panose="02040503050406030204" pitchFamily="18" charset="0"/>
                      </a:rPr>
                      <m:t>&gt;500 </m:t>
                    </m:r>
                    <m:r>
                      <a:rPr lang="en-CA" sz="1800" b="0" i="1" smtClean="0">
                        <a:latin typeface="Cambria Math" panose="02040503050406030204" pitchFamily="18" charset="0"/>
                      </a:rPr>
                      <m:t>𝐺𝑒𝑉</m:t>
                    </m:r>
                  </m:oMath>
                </a14:m>
                <a:r>
                  <a:rPr lang="en-US" dirty="0"/>
                  <a:t> </a:t>
                </a:r>
              </a:p>
            </p:txBody>
          </p:sp>
        </mc:Choice>
        <mc:Fallback xmlns="">
          <p:sp>
            <p:nvSpPr>
              <p:cNvPr id="18" name="TextBox 17">
                <a:extLst>
                  <a:ext uri="{FF2B5EF4-FFF2-40B4-BE49-F238E27FC236}">
                    <a16:creationId xmlns:a16="http://schemas.microsoft.com/office/drawing/2014/main" id="{78EEAD60-8719-6FDB-3D03-9940753B2C30}"/>
                  </a:ext>
                </a:extLst>
              </p:cNvPr>
              <p:cNvSpPr txBox="1">
                <a:spLocks noRot="1" noChangeAspect="1" noMove="1" noResize="1" noEditPoints="1" noAdjustHandles="1" noChangeArrowheads="1" noChangeShapeType="1" noTextEdit="1"/>
              </p:cNvSpPr>
              <p:nvPr/>
            </p:nvSpPr>
            <p:spPr>
              <a:xfrm>
                <a:off x="5058328" y="5798401"/>
                <a:ext cx="6446958" cy="967957"/>
              </a:xfrm>
              <a:prstGeom prst="rect">
                <a:avLst/>
              </a:prstGeom>
              <a:blipFill>
                <a:blip r:embed="rId5"/>
                <a:stretch>
                  <a:fillRect l="-394" t="-2597" r="-394" b="-779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13F0F37-4071-28AD-931E-C59D60A67DDA}"/>
              </a:ext>
            </a:extLst>
          </p:cNvPr>
          <p:cNvSpPr txBox="1"/>
          <p:nvPr/>
        </p:nvSpPr>
        <p:spPr>
          <a:xfrm>
            <a:off x="5869333" y="1605210"/>
            <a:ext cx="1281120" cy="230832"/>
          </a:xfrm>
          <a:prstGeom prst="rect">
            <a:avLst/>
          </a:prstGeom>
          <a:noFill/>
        </p:spPr>
        <p:txBody>
          <a:bodyPr wrap="none" rtlCol="0">
            <a:spAutoFit/>
          </a:bodyPr>
          <a:lstStyle/>
          <a:p>
            <a:r>
              <a:rPr lang="en-CA" sz="900" b="0" i="0" u="none" strike="noStrike" dirty="0">
                <a:solidFill>
                  <a:srgbClr val="000000"/>
                </a:solidFill>
                <a:effectLst/>
                <a:latin typeface="-webkit-standard"/>
              </a:rPr>
              <a:t>ATLAS work in progress</a:t>
            </a:r>
            <a:endParaRPr lang="en-US" sz="9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44D958-0C68-1E0C-E3C3-4798D22DA1EB}"/>
                  </a:ext>
                </a:extLst>
              </p:cNvPr>
              <p:cNvSpPr txBox="1"/>
              <p:nvPr/>
            </p:nvSpPr>
            <p:spPr>
              <a:xfrm>
                <a:off x="62390" y="3272913"/>
                <a:ext cx="4109651" cy="5911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400" i="1" smtClean="0">
                          <a:latin typeface="Cambria Math" panose="02040503050406030204" pitchFamily="18" charset="0"/>
                        </a:rPr>
                        <m:t>𝜎</m:t>
                      </m:r>
                      <m:r>
                        <a:rPr lang="en-CA" sz="2400" i="1" smtClean="0">
                          <a:latin typeface="Cambria Math" panose="02040503050406030204" pitchFamily="18" charset="0"/>
                        </a:rPr>
                        <m:t>∝ </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𝑀</m:t>
                          </m:r>
                        </m:e>
                        <m:sup>
                          <m:r>
                            <a:rPr lang="en-CA" sz="2400" b="0" i="1" smtClean="0">
                              <a:latin typeface="Cambria Math" panose="02040503050406030204" pitchFamily="18" charset="0"/>
                            </a:rPr>
                            <m:t>2</m:t>
                          </m:r>
                        </m:sup>
                      </m:sSup>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d>
                            <m:dPr>
                              <m:begChr m:val="|"/>
                              <m:endChr m:val="|"/>
                              <m:ctrlPr>
                                <a:rPr lang="en-CA" sz="2400" b="0" i="1" smtClean="0">
                                  <a:latin typeface="Cambria Math" panose="02040503050406030204" pitchFamily="18" charset="0"/>
                                </a:rPr>
                              </m:ctrlPr>
                            </m:d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𝑀</m:t>
                                  </m:r>
                                </m:e>
                                <m:sub>
                                  <m:r>
                                    <a:rPr lang="en-CA" sz="2400" b="0" i="1" smtClean="0">
                                      <a:latin typeface="Cambria Math" panose="02040503050406030204" pitchFamily="18" charset="0"/>
                                    </a:rPr>
                                    <m:t>𝐸𝑊</m:t>
                                  </m:r>
                                </m:sub>
                              </m:sSub>
                              <m:r>
                                <a:rPr lang="en-CA" sz="2400" i="1">
                                  <a:latin typeface="Cambria Math" panose="02040503050406030204" pitchFamily="18" charset="0"/>
                                </a:rPr>
                                <m:t>+</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𝑀</m:t>
                                  </m:r>
                                </m:e>
                                <m:sub>
                                  <m:r>
                                    <a:rPr lang="en-CA" sz="2400" b="0" i="1" smtClean="0">
                                      <a:latin typeface="Cambria Math" panose="02040503050406030204" pitchFamily="18" charset="0"/>
                                    </a:rPr>
                                    <m:t>𝑆𝑡𝑟𝑜𝑛𝑔</m:t>
                                  </m:r>
                                </m:sub>
                              </m:sSub>
                            </m:e>
                          </m:d>
                        </m:e>
                        <m:sup>
                          <m:r>
                            <a:rPr lang="en-CA" sz="2400" b="0" i="1" smtClean="0">
                              <a:latin typeface="Cambria Math" panose="02040503050406030204" pitchFamily="18" charset="0"/>
                            </a:rPr>
                            <m:t>2</m:t>
                          </m:r>
                        </m:sup>
                      </m:sSup>
                    </m:oMath>
                  </m:oMathPara>
                </a14:m>
                <a:endParaRPr lang="en-US" sz="2400" i="1" dirty="0"/>
              </a:p>
            </p:txBody>
          </p:sp>
        </mc:Choice>
        <mc:Fallback xmlns="">
          <p:sp>
            <p:nvSpPr>
              <p:cNvPr id="4" name="TextBox 3">
                <a:extLst>
                  <a:ext uri="{FF2B5EF4-FFF2-40B4-BE49-F238E27FC236}">
                    <a16:creationId xmlns:a16="http://schemas.microsoft.com/office/drawing/2014/main" id="{6B44D958-0C68-1E0C-E3C3-4798D22DA1EB}"/>
                  </a:ext>
                </a:extLst>
              </p:cNvPr>
              <p:cNvSpPr txBox="1">
                <a:spLocks noRot="1" noChangeAspect="1" noMove="1" noResize="1" noEditPoints="1" noAdjustHandles="1" noChangeArrowheads="1" noChangeShapeType="1" noTextEdit="1"/>
              </p:cNvSpPr>
              <p:nvPr/>
            </p:nvSpPr>
            <p:spPr>
              <a:xfrm>
                <a:off x="62390" y="3272913"/>
                <a:ext cx="4109651" cy="591124"/>
              </a:xfrm>
              <a:prstGeom prst="rect">
                <a:avLst/>
              </a:prstGeom>
              <a:blipFill>
                <a:blip r:embed="rId6"/>
                <a:stretch>
                  <a:fillRect b="-125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6336FFE-28F0-AC89-1415-093636CB257A}"/>
              </a:ext>
            </a:extLst>
          </p:cNvPr>
          <p:cNvSpPr txBox="1"/>
          <p:nvPr/>
        </p:nvSpPr>
        <p:spPr>
          <a:xfrm>
            <a:off x="244119" y="1790653"/>
            <a:ext cx="4435929" cy="646331"/>
          </a:xfrm>
          <a:prstGeom prst="rect">
            <a:avLst/>
          </a:prstGeom>
          <a:noFill/>
        </p:spPr>
        <p:txBody>
          <a:bodyPr wrap="square" rtlCol="0">
            <a:spAutoFit/>
          </a:bodyPr>
          <a:lstStyle/>
          <a:p>
            <a:r>
              <a:rPr lang="en-US" dirty="0"/>
              <a:t>Because the final stated of the EW and Strong processes are the same, they are</a:t>
            </a:r>
          </a:p>
        </p:txBody>
      </p:sp>
    </p:spTree>
    <p:extLst>
      <p:ext uri="{BB962C8B-B14F-4D97-AF65-F5344CB8AC3E}">
        <p14:creationId xmlns:p14="http://schemas.microsoft.com/office/powerpoint/2010/main" val="2350340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0"/>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32</a:t>
            </a:fld>
            <a:endParaRPr/>
          </a:p>
        </p:txBody>
      </p:sp>
      <p:sp>
        <p:nvSpPr>
          <p:cNvPr id="446" name="Google Shape;446;p50"/>
          <p:cNvSpPr txBox="1">
            <a:spLocks noGrp="1"/>
          </p:cNvSpPr>
          <p:nvPr>
            <p:ph type="title"/>
          </p:nvPr>
        </p:nvSpPr>
        <p:spPr>
          <a:xfrm>
            <a:off x="-2206356" y="780130"/>
            <a:ext cx="11734800" cy="615200"/>
          </a:xfrm>
          <a:prstGeom prst="rect">
            <a:avLst/>
          </a:prstGeom>
        </p:spPr>
        <p:txBody>
          <a:bodyPr spcFirstLastPara="1" vert="horz" wrap="square" lIns="121900" tIns="60933" rIns="121900" bIns="60933" rtlCol="0" anchor="t" anchorCtr="0">
            <a:normAutofit fontScale="90000"/>
          </a:bodyPr>
          <a:lstStyle/>
          <a:p>
            <a:r>
              <a:rPr lang="en" dirty="0"/>
              <a:t> General idea - Optimizing the Loss </a:t>
            </a:r>
            <a:endParaRPr dirty="0"/>
          </a:p>
        </p:txBody>
      </p:sp>
      <p:sp>
        <p:nvSpPr>
          <p:cNvPr id="448" name="Google Shape;448;p50"/>
          <p:cNvSpPr txBox="1"/>
          <p:nvPr/>
        </p:nvSpPr>
        <p:spPr>
          <a:xfrm>
            <a:off x="6492239" y="1417792"/>
            <a:ext cx="4786400" cy="1785064"/>
          </a:xfrm>
          <a:prstGeom prst="rect">
            <a:avLst/>
          </a:prstGeom>
          <a:noFill/>
          <a:ln>
            <a:noFill/>
          </a:ln>
        </p:spPr>
        <p:txBody>
          <a:bodyPr spcFirstLastPara="1" wrap="square" lIns="121900" tIns="121900" rIns="121900" bIns="121900" anchor="t" anchorCtr="0">
            <a:spAutoFit/>
          </a:bodyPr>
          <a:lstStyle/>
          <a:p>
            <a:pPr algn="ctr"/>
            <a:r>
              <a:rPr lang="en" sz="2000" dirty="0"/>
              <a:t>Converge to minima by following the direction of the steepest descent - the negative gradient! </a:t>
            </a:r>
            <a:endParaRPr sz="2000" dirty="0"/>
          </a:p>
          <a:p>
            <a:endParaRPr sz="2000" dirty="0"/>
          </a:p>
          <a:p>
            <a:pPr algn="ctr"/>
            <a:r>
              <a:rPr lang="en" sz="2000" dirty="0"/>
              <a:t>Do this iteratively using an update rule:</a:t>
            </a:r>
            <a:endParaRPr sz="2000" dirty="0"/>
          </a:p>
        </p:txBody>
      </p:sp>
      <p:sp>
        <p:nvSpPr>
          <p:cNvPr id="449" name="Google Shape;449;p50"/>
          <p:cNvSpPr txBox="1">
            <a:spLocks noGrp="1"/>
          </p:cNvSpPr>
          <p:nvPr>
            <p:ph type="body" idx="4294967295"/>
          </p:nvPr>
        </p:nvSpPr>
        <p:spPr>
          <a:xfrm>
            <a:off x="190500" y="6357633"/>
            <a:ext cx="3924400" cy="295600"/>
          </a:xfrm>
          <a:prstGeom prst="rect">
            <a:avLst/>
          </a:prstGeom>
          <a:solidFill>
            <a:schemeClr val="lt1"/>
          </a:solidFill>
        </p:spPr>
        <p:txBody>
          <a:bodyPr spcFirstLastPara="1" vert="horz" wrap="square" lIns="121900" tIns="60933" rIns="121900" bIns="60933" rtlCol="0" anchor="t" anchorCtr="0">
            <a:normAutofit fontScale="32500" lnSpcReduction="20000"/>
          </a:bodyPr>
          <a:lstStyle/>
          <a:p>
            <a:pPr marL="0" indent="0" algn="ctr">
              <a:buNone/>
            </a:pPr>
            <a:r>
              <a:rPr lang="en" sz="1200"/>
              <a:t>Multidimensional Reweighting using Machine Learning</a:t>
            </a:r>
            <a:endParaRPr sz="1200"/>
          </a:p>
        </p:txBody>
      </p:sp>
      <p:pic>
        <p:nvPicPr>
          <p:cNvPr id="450" name="Google Shape;450;p50" descr="L_{J+1} = L_j - \frac{\partial L_j}{\partial \hat{r}_{ij}} * \gamma" title="MathEquation,#000000"/>
          <p:cNvPicPr preferRelativeResize="0"/>
          <p:nvPr/>
        </p:nvPicPr>
        <p:blipFill>
          <a:blip r:embed="rId3">
            <a:alphaModFix/>
          </a:blip>
          <a:stretch>
            <a:fillRect/>
          </a:stretch>
        </p:blipFill>
        <p:spPr>
          <a:xfrm>
            <a:off x="7099950" y="3145105"/>
            <a:ext cx="3665533" cy="861400"/>
          </a:xfrm>
          <a:prstGeom prst="rect">
            <a:avLst/>
          </a:prstGeom>
          <a:noFill/>
          <a:ln>
            <a:noFill/>
          </a:ln>
        </p:spPr>
      </p:pic>
      <p:sp>
        <p:nvSpPr>
          <p:cNvPr id="451" name="Google Shape;451;p50"/>
          <p:cNvSpPr/>
          <p:nvPr/>
        </p:nvSpPr>
        <p:spPr>
          <a:xfrm>
            <a:off x="7000116" y="3145005"/>
            <a:ext cx="3865200" cy="8616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2" name="Google Shape;452;p50"/>
          <p:cNvSpPr txBox="1"/>
          <p:nvPr/>
        </p:nvSpPr>
        <p:spPr>
          <a:xfrm>
            <a:off x="10280450" y="4372556"/>
            <a:ext cx="1524000" cy="471948"/>
          </a:xfrm>
          <a:prstGeom prst="rect">
            <a:avLst/>
          </a:prstGeom>
          <a:noFill/>
          <a:ln>
            <a:noFill/>
          </a:ln>
        </p:spPr>
        <p:txBody>
          <a:bodyPr spcFirstLastPara="1" wrap="square" lIns="121900" tIns="121900" rIns="121900" bIns="121900" anchor="t" anchorCtr="0">
            <a:spAutoFit/>
          </a:bodyPr>
          <a:lstStyle/>
          <a:p>
            <a:pPr algn="ctr"/>
            <a:r>
              <a:rPr lang="en" sz="1467"/>
              <a:t>Regularizer</a:t>
            </a:r>
            <a:endParaRPr sz="1467"/>
          </a:p>
        </p:txBody>
      </p:sp>
      <p:cxnSp>
        <p:nvCxnSpPr>
          <p:cNvPr id="453" name="Google Shape;453;p50"/>
          <p:cNvCxnSpPr/>
          <p:nvPr/>
        </p:nvCxnSpPr>
        <p:spPr>
          <a:xfrm rot="10800000" flipH="1">
            <a:off x="10655916" y="3879489"/>
            <a:ext cx="11200" cy="397600"/>
          </a:xfrm>
          <a:prstGeom prst="straightConnector1">
            <a:avLst/>
          </a:prstGeom>
          <a:noFill/>
          <a:ln w="9525" cap="flat" cmpd="sng">
            <a:solidFill>
              <a:schemeClr val="dk2"/>
            </a:solidFill>
            <a:prstDash val="solid"/>
            <a:round/>
            <a:headEnd type="none" w="med" len="med"/>
            <a:tailEnd type="triangle" w="med" len="med"/>
          </a:ln>
        </p:spPr>
      </p:cxnSp>
      <p:pic>
        <p:nvPicPr>
          <p:cNvPr id="454" name="Google Shape;454;p50" descr="\gamma_2 = argmin_\gamma( L(y_i,F_1(x_i,y_i) + \gamma F_2(x_i,y_i)))" title="MathEquation,#000000"/>
          <p:cNvPicPr preferRelativeResize="0"/>
          <p:nvPr/>
        </p:nvPicPr>
        <p:blipFill>
          <a:blip r:embed="rId4">
            <a:alphaModFix/>
          </a:blip>
          <a:stretch>
            <a:fillRect/>
          </a:stretch>
        </p:blipFill>
        <p:spPr>
          <a:xfrm>
            <a:off x="7099934" y="5210516"/>
            <a:ext cx="4060565" cy="296756"/>
          </a:xfrm>
          <a:prstGeom prst="rect">
            <a:avLst/>
          </a:prstGeom>
          <a:noFill/>
          <a:ln>
            <a:noFill/>
          </a:ln>
        </p:spPr>
      </p:pic>
      <p:grpSp>
        <p:nvGrpSpPr>
          <p:cNvPr id="456" name="Google Shape;456;p50"/>
          <p:cNvGrpSpPr/>
          <p:nvPr/>
        </p:nvGrpSpPr>
        <p:grpSpPr>
          <a:xfrm>
            <a:off x="8467279" y="4277105"/>
            <a:ext cx="2575172" cy="406032"/>
            <a:chOff x="6581800" y="3533225"/>
            <a:chExt cx="1775350" cy="273600"/>
          </a:xfrm>
        </p:grpSpPr>
        <p:cxnSp>
          <p:nvCxnSpPr>
            <p:cNvPr id="457" name="Google Shape;457;p50"/>
            <p:cNvCxnSpPr/>
            <p:nvPr/>
          </p:nvCxnSpPr>
          <p:spPr>
            <a:xfrm rot="10800000">
              <a:off x="8357150" y="3533363"/>
              <a:ext cx="0" cy="136800"/>
            </a:xfrm>
            <a:prstGeom prst="straightConnector1">
              <a:avLst/>
            </a:prstGeom>
            <a:noFill/>
            <a:ln w="19050" cap="flat" cmpd="sng">
              <a:solidFill>
                <a:schemeClr val="dk2"/>
              </a:solidFill>
              <a:prstDash val="solid"/>
              <a:round/>
              <a:headEnd type="none" w="med" len="med"/>
              <a:tailEnd type="none" w="med" len="med"/>
            </a:ln>
          </p:spPr>
        </p:cxnSp>
        <p:cxnSp>
          <p:nvCxnSpPr>
            <p:cNvPr id="458" name="Google Shape;458;p50"/>
            <p:cNvCxnSpPr/>
            <p:nvPr/>
          </p:nvCxnSpPr>
          <p:spPr>
            <a:xfrm rot="10800000">
              <a:off x="6589525" y="3533225"/>
              <a:ext cx="1758900" cy="0"/>
            </a:xfrm>
            <a:prstGeom prst="straightConnector1">
              <a:avLst/>
            </a:prstGeom>
            <a:noFill/>
            <a:ln w="19050" cap="flat" cmpd="sng">
              <a:solidFill>
                <a:schemeClr val="dk2"/>
              </a:solidFill>
              <a:prstDash val="solid"/>
              <a:round/>
              <a:headEnd type="none" w="med" len="med"/>
              <a:tailEnd type="none" w="med" len="med"/>
            </a:ln>
          </p:spPr>
        </p:cxnSp>
        <p:cxnSp>
          <p:nvCxnSpPr>
            <p:cNvPr id="459" name="Google Shape;459;p50"/>
            <p:cNvCxnSpPr/>
            <p:nvPr/>
          </p:nvCxnSpPr>
          <p:spPr>
            <a:xfrm>
              <a:off x="6581800" y="3533225"/>
              <a:ext cx="0" cy="273600"/>
            </a:xfrm>
            <a:prstGeom prst="straightConnector1">
              <a:avLst/>
            </a:prstGeom>
            <a:noFill/>
            <a:ln w="19050" cap="flat" cmpd="sng">
              <a:solidFill>
                <a:schemeClr val="dk2"/>
              </a:solidFill>
              <a:prstDash val="solid"/>
              <a:round/>
              <a:headEnd type="none" w="med" len="med"/>
              <a:tailEnd type="triangle" w="med" len="med"/>
            </a:ln>
          </p:spPr>
        </p:cxnSp>
      </p:grpSp>
      <p:cxnSp>
        <p:nvCxnSpPr>
          <p:cNvPr id="460" name="Google Shape;460;p50"/>
          <p:cNvCxnSpPr/>
          <p:nvPr/>
        </p:nvCxnSpPr>
        <p:spPr>
          <a:xfrm>
            <a:off x="9853050" y="4117005"/>
            <a:ext cx="0" cy="375200"/>
          </a:xfrm>
          <a:prstGeom prst="straightConnector1">
            <a:avLst/>
          </a:prstGeom>
          <a:noFill/>
          <a:ln w="9525" cap="flat" cmpd="sng">
            <a:solidFill>
              <a:schemeClr val="dk2"/>
            </a:solidFill>
            <a:prstDash val="solid"/>
            <a:round/>
            <a:headEnd type="stealth" w="med" len="med"/>
            <a:tailEnd type="triangle" w="med" len="med"/>
          </a:ln>
        </p:spPr>
      </p:cxnSp>
      <p:pic>
        <p:nvPicPr>
          <p:cNvPr id="1026" name="Picture 2" descr="\hat{r}_{i2} = \hat{r} _{i1} + \gamma_2 F_2(x_i , \frac{\partial{L_(y_i,r_{i1})}}{\partial{r_{i1}}})">
            <a:extLst>
              <a:ext uri="{FF2B5EF4-FFF2-40B4-BE49-F238E27FC236}">
                <a16:creationId xmlns:a16="http://schemas.microsoft.com/office/drawing/2014/main" id="{467437DD-604C-8E41-881F-D790B060C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350" y="4576627"/>
            <a:ext cx="3631933" cy="56307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36;p49">
            <a:extLst>
              <a:ext uri="{FF2B5EF4-FFF2-40B4-BE49-F238E27FC236}">
                <a16:creationId xmlns:a16="http://schemas.microsoft.com/office/drawing/2014/main" id="{278B5C7C-A4F7-B119-2BD7-DA4A0C5B1925}"/>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3" name="Freeform 2">
            <a:extLst>
              <a:ext uri="{FF2B5EF4-FFF2-40B4-BE49-F238E27FC236}">
                <a16:creationId xmlns:a16="http://schemas.microsoft.com/office/drawing/2014/main" id="{59C3D8EC-6BE5-4EC6-4AAA-91162FAECAE4}"/>
              </a:ext>
            </a:extLst>
          </p:cNvPr>
          <p:cNvSpPr/>
          <p:nvPr/>
        </p:nvSpPr>
        <p:spPr>
          <a:xfrm>
            <a:off x="1783404" y="1847807"/>
            <a:ext cx="3837482" cy="3058021"/>
          </a:xfrm>
          <a:custGeom>
            <a:avLst/>
            <a:gdLst>
              <a:gd name="connsiteX0" fmla="*/ 0 w 3837482"/>
              <a:gd name="connsiteY0" fmla="*/ 44971 h 3058021"/>
              <a:gd name="connsiteX1" fmla="*/ 1514006 w 3837482"/>
              <a:gd name="connsiteY1" fmla="*/ 3057994 h 3058021"/>
              <a:gd name="connsiteX2" fmla="*/ 3837482 w 3837482"/>
              <a:gd name="connsiteY2" fmla="*/ 0 h 3058021"/>
            </a:gdLst>
            <a:ahLst/>
            <a:cxnLst>
              <a:cxn ang="0">
                <a:pos x="connsiteX0" y="connsiteY0"/>
              </a:cxn>
              <a:cxn ang="0">
                <a:pos x="connsiteX1" y="connsiteY1"/>
              </a:cxn>
              <a:cxn ang="0">
                <a:pos x="connsiteX2" y="connsiteY2"/>
              </a:cxn>
            </a:cxnLst>
            <a:rect l="l" t="t" r="r" b="b"/>
            <a:pathLst>
              <a:path w="3837482" h="3058021">
                <a:moveTo>
                  <a:pt x="0" y="44971"/>
                </a:moveTo>
                <a:cubicBezTo>
                  <a:pt x="437213" y="1555230"/>
                  <a:pt x="874426" y="3065489"/>
                  <a:pt x="1514006" y="3057994"/>
                </a:cubicBezTo>
                <a:cubicBezTo>
                  <a:pt x="2153586" y="3050499"/>
                  <a:pt x="3345305" y="627088"/>
                  <a:pt x="383748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B2F0DC1-ACDD-46D2-A470-8730F1B2A03E}"/>
              </a:ext>
            </a:extLst>
          </p:cNvPr>
          <p:cNvSpPr/>
          <p:nvPr/>
        </p:nvSpPr>
        <p:spPr>
          <a:xfrm>
            <a:off x="1783404" y="2236121"/>
            <a:ext cx="159525" cy="1648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1BE855-7882-05A2-2CF4-79E4892DD484}"/>
              </a:ext>
            </a:extLst>
          </p:cNvPr>
          <p:cNvSpPr txBox="1"/>
          <p:nvPr/>
        </p:nvSpPr>
        <p:spPr>
          <a:xfrm>
            <a:off x="1986070" y="1997523"/>
            <a:ext cx="632289" cy="369332"/>
          </a:xfrm>
          <a:prstGeom prst="rect">
            <a:avLst/>
          </a:prstGeom>
          <a:noFill/>
        </p:spPr>
        <p:txBody>
          <a:bodyPr wrap="none" rtlCol="0">
            <a:spAutoFit/>
          </a:bodyPr>
          <a:lstStyle/>
          <a:p>
            <a:r>
              <a:rPr lang="en-US" dirty="0"/>
              <a:t>Start</a:t>
            </a:r>
          </a:p>
        </p:txBody>
      </p:sp>
      <p:cxnSp>
        <p:nvCxnSpPr>
          <p:cNvPr id="7" name="Straight Arrow Connector 6">
            <a:extLst>
              <a:ext uri="{FF2B5EF4-FFF2-40B4-BE49-F238E27FC236}">
                <a16:creationId xmlns:a16="http://schemas.microsoft.com/office/drawing/2014/main" id="{002233FB-BBC5-4478-5B5E-448F4667983B}"/>
              </a:ext>
            </a:extLst>
          </p:cNvPr>
          <p:cNvCxnSpPr/>
          <p:nvPr/>
        </p:nvCxnSpPr>
        <p:spPr>
          <a:xfrm>
            <a:off x="1863166" y="2564936"/>
            <a:ext cx="190578" cy="5583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3F8E829-D204-F7FF-9863-1B9051A034FB}"/>
              </a:ext>
            </a:extLst>
          </p:cNvPr>
          <p:cNvCxnSpPr/>
          <p:nvPr/>
        </p:nvCxnSpPr>
        <p:spPr>
          <a:xfrm>
            <a:off x="2111637" y="3269884"/>
            <a:ext cx="190578" cy="5583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EF9DC72-3E60-4775-EE3A-7B08C050C8CF}"/>
              </a:ext>
            </a:extLst>
          </p:cNvPr>
          <p:cNvCxnSpPr>
            <a:cxnSpLocks/>
          </p:cNvCxnSpPr>
          <p:nvPr/>
        </p:nvCxnSpPr>
        <p:spPr>
          <a:xfrm>
            <a:off x="2302215" y="3962299"/>
            <a:ext cx="216224" cy="3787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98B549-7A2F-409F-E435-5F8A6DCCD6A9}"/>
              </a:ext>
            </a:extLst>
          </p:cNvPr>
          <p:cNvCxnSpPr>
            <a:cxnSpLocks/>
          </p:cNvCxnSpPr>
          <p:nvPr/>
        </p:nvCxnSpPr>
        <p:spPr>
          <a:xfrm>
            <a:off x="2586682" y="4460097"/>
            <a:ext cx="216224" cy="3787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974F9B-28D3-1387-84B4-89F7A9029054}"/>
              </a:ext>
            </a:extLst>
          </p:cNvPr>
          <p:cNvCxnSpPr>
            <a:cxnSpLocks/>
          </p:cNvCxnSpPr>
          <p:nvPr/>
        </p:nvCxnSpPr>
        <p:spPr>
          <a:xfrm>
            <a:off x="2901627" y="4838826"/>
            <a:ext cx="264681" cy="1893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5BF936-43D7-D0C0-6E55-363826521241}"/>
              </a:ext>
            </a:extLst>
          </p:cNvPr>
          <p:cNvSpPr txBox="1"/>
          <p:nvPr/>
        </p:nvSpPr>
        <p:spPr>
          <a:xfrm>
            <a:off x="1870002" y="5097310"/>
            <a:ext cx="2965620" cy="369332"/>
          </a:xfrm>
          <a:prstGeom prst="rect">
            <a:avLst/>
          </a:prstGeom>
          <a:noFill/>
        </p:spPr>
        <p:txBody>
          <a:bodyPr wrap="none" rtlCol="0">
            <a:spAutoFit/>
          </a:bodyPr>
          <a:lstStyle/>
          <a:p>
            <a:r>
              <a:rPr lang="en-US" dirty="0"/>
              <a:t>Convergence to local extrema</a:t>
            </a:r>
          </a:p>
        </p:txBody>
      </p:sp>
      <p:cxnSp>
        <p:nvCxnSpPr>
          <p:cNvPr id="20" name="Straight Arrow Connector 19">
            <a:extLst>
              <a:ext uri="{FF2B5EF4-FFF2-40B4-BE49-F238E27FC236}">
                <a16:creationId xmlns:a16="http://schemas.microsoft.com/office/drawing/2014/main" id="{F63BDEB9-FDE0-9BDF-8218-FCA25E766D55}"/>
              </a:ext>
            </a:extLst>
          </p:cNvPr>
          <p:cNvCxnSpPr/>
          <p:nvPr/>
        </p:nvCxnSpPr>
        <p:spPr>
          <a:xfrm flipV="1">
            <a:off x="1634019" y="1847807"/>
            <a:ext cx="0" cy="33585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6E849F0-0DAA-3FBF-BE52-4DFEDB6A3002}"/>
              </a:ext>
            </a:extLst>
          </p:cNvPr>
          <p:cNvSpPr txBox="1"/>
          <p:nvPr/>
        </p:nvSpPr>
        <p:spPr>
          <a:xfrm>
            <a:off x="1095089" y="4997368"/>
            <a:ext cx="538930" cy="369332"/>
          </a:xfrm>
          <a:prstGeom prst="rect">
            <a:avLst/>
          </a:prstGeom>
          <a:noFill/>
        </p:spPr>
        <p:txBody>
          <a:bodyPr wrap="none" rtlCol="0">
            <a:spAutoFit/>
          </a:bodyPr>
          <a:lstStyle/>
          <a:p>
            <a:r>
              <a:rPr lang="en-US" dirty="0"/>
              <a:t>loss</a:t>
            </a:r>
          </a:p>
        </p:txBody>
      </p:sp>
      <p:pic>
        <p:nvPicPr>
          <p:cNvPr id="6" name="Google Shape;425;p48" descr="L_j(y_i, \hat{r}_{ji}) =  \sum_{i=0}^N -y_i \log(\hat{r}_{ij}) - (1 - y_i)\log(1 - \hat{r}_{ij})" title="MathEquation,#000000">
            <a:extLst>
              <a:ext uri="{FF2B5EF4-FFF2-40B4-BE49-F238E27FC236}">
                <a16:creationId xmlns:a16="http://schemas.microsoft.com/office/drawing/2014/main" id="{CF2F3149-ABBE-0DE2-EB26-900EE0E13ECA}"/>
              </a:ext>
            </a:extLst>
          </p:cNvPr>
          <p:cNvPicPr preferRelativeResize="0"/>
          <p:nvPr/>
        </p:nvPicPr>
        <p:blipFill>
          <a:blip r:embed="rId6">
            <a:alphaModFix/>
          </a:blip>
          <a:stretch>
            <a:fillRect/>
          </a:stretch>
        </p:blipFill>
        <p:spPr>
          <a:xfrm>
            <a:off x="1843790" y="6258057"/>
            <a:ext cx="7987592" cy="519200"/>
          </a:xfrm>
          <a:prstGeom prst="rect">
            <a:avLst/>
          </a:prstGeom>
          <a:noFill/>
          <a:ln>
            <a:noFill/>
          </a:ln>
        </p:spPr>
      </p:pic>
      <p:sp>
        <p:nvSpPr>
          <p:cNvPr id="10" name="TextBox 9">
            <a:extLst>
              <a:ext uri="{FF2B5EF4-FFF2-40B4-BE49-F238E27FC236}">
                <a16:creationId xmlns:a16="http://schemas.microsoft.com/office/drawing/2014/main" id="{1661D648-8D8B-FC66-90C1-81EE65F625B6}"/>
              </a:ext>
            </a:extLst>
          </p:cNvPr>
          <p:cNvSpPr txBox="1"/>
          <p:nvPr/>
        </p:nvSpPr>
        <p:spPr>
          <a:xfrm>
            <a:off x="3326208" y="5796392"/>
            <a:ext cx="5096267" cy="461665"/>
          </a:xfrm>
          <a:prstGeom prst="rect">
            <a:avLst/>
          </a:prstGeom>
          <a:noFill/>
        </p:spPr>
        <p:txBody>
          <a:bodyPr wrap="none" rtlCol="0">
            <a:spAutoFit/>
          </a:bodyPr>
          <a:lstStyle/>
          <a:p>
            <a:r>
              <a:rPr lang="en-US" sz="2400" dirty="0"/>
              <a:t>Binary Cross Entropy Loss Function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401;p48">
            <a:extLst>
              <a:ext uri="{FF2B5EF4-FFF2-40B4-BE49-F238E27FC236}">
                <a16:creationId xmlns:a16="http://schemas.microsoft.com/office/drawing/2014/main" id="{7FD8D357-B0AB-CB78-CDE2-98CF29BF2D53}"/>
              </a:ext>
            </a:extLst>
          </p:cNvPr>
          <p:cNvGrpSpPr/>
          <p:nvPr/>
        </p:nvGrpSpPr>
        <p:grpSpPr>
          <a:xfrm>
            <a:off x="1171990" y="5156482"/>
            <a:ext cx="2606443" cy="645424"/>
            <a:chOff x="41" y="2931587"/>
            <a:chExt cx="1954832" cy="484068"/>
          </a:xfrm>
        </p:grpSpPr>
        <p:sp>
          <p:nvSpPr>
            <p:cNvPr id="10" name="Google Shape;404;p48">
              <a:extLst>
                <a:ext uri="{FF2B5EF4-FFF2-40B4-BE49-F238E27FC236}">
                  <a16:creationId xmlns:a16="http://schemas.microsoft.com/office/drawing/2014/main" id="{0B2731AB-3657-03A7-14FF-77A7E043848F}"/>
                </a:ext>
              </a:extLst>
            </p:cNvPr>
            <p:cNvSpPr txBox="1"/>
            <p:nvPr/>
          </p:nvSpPr>
          <p:spPr>
            <a:xfrm>
              <a:off x="41" y="2931587"/>
              <a:ext cx="1954832" cy="461635"/>
            </a:xfrm>
            <a:prstGeom prst="rect">
              <a:avLst/>
            </a:prstGeom>
            <a:solidFill>
              <a:srgbClr val="FFFFFF"/>
            </a:solidFill>
            <a:ln>
              <a:noFill/>
            </a:ln>
          </p:spPr>
          <p:txBody>
            <a:bodyPr spcFirstLastPara="1" wrap="square" lIns="121900" tIns="121900" rIns="121900" bIns="121900" anchor="t" anchorCtr="0">
              <a:spAutoFit/>
            </a:bodyPr>
            <a:lstStyle/>
            <a:p>
              <a:endParaRPr sz="2400"/>
            </a:p>
          </p:txBody>
        </p:sp>
        <p:pic>
          <p:nvPicPr>
            <p:cNvPr id="7" name="Google Shape;405;p48" descr="\hat{r}_{i1} \epsilon [0,1]" title="MathEquation,#000000">
              <a:extLst>
                <a:ext uri="{FF2B5EF4-FFF2-40B4-BE49-F238E27FC236}">
                  <a16:creationId xmlns:a16="http://schemas.microsoft.com/office/drawing/2014/main" id="{086F018B-4396-095F-0DB2-E945B8282152}"/>
                </a:ext>
              </a:extLst>
            </p:cNvPr>
            <p:cNvPicPr preferRelativeResize="0"/>
            <p:nvPr/>
          </p:nvPicPr>
          <p:blipFill>
            <a:blip r:embed="rId3">
              <a:alphaModFix/>
            </a:blip>
            <a:stretch>
              <a:fillRect/>
            </a:stretch>
          </p:blipFill>
          <p:spPr>
            <a:xfrm>
              <a:off x="935507" y="3051330"/>
              <a:ext cx="880758" cy="286250"/>
            </a:xfrm>
            <a:prstGeom prst="rect">
              <a:avLst/>
            </a:prstGeom>
            <a:noFill/>
            <a:ln>
              <a:noFill/>
            </a:ln>
          </p:spPr>
        </p:pic>
        <p:sp>
          <p:nvSpPr>
            <p:cNvPr id="8" name="Google Shape;406;p48">
              <a:extLst>
                <a:ext uri="{FF2B5EF4-FFF2-40B4-BE49-F238E27FC236}">
                  <a16:creationId xmlns:a16="http://schemas.microsoft.com/office/drawing/2014/main" id="{D01DF2D2-C226-532E-C2DD-3E6A4F43638F}"/>
                </a:ext>
              </a:extLst>
            </p:cNvPr>
            <p:cNvSpPr txBox="1"/>
            <p:nvPr/>
          </p:nvSpPr>
          <p:spPr>
            <a:xfrm>
              <a:off x="116019" y="2954020"/>
              <a:ext cx="1042393" cy="461635"/>
            </a:xfrm>
            <a:prstGeom prst="rect">
              <a:avLst/>
            </a:prstGeom>
            <a:noFill/>
            <a:ln>
              <a:noFill/>
            </a:ln>
          </p:spPr>
          <p:txBody>
            <a:bodyPr spcFirstLastPara="1" wrap="square" lIns="121900" tIns="121900" rIns="121900" bIns="121900" anchor="t" anchorCtr="0">
              <a:spAutoFit/>
            </a:bodyPr>
            <a:lstStyle/>
            <a:p>
              <a:r>
                <a:rPr lang="en" sz="2400" dirty="0"/>
                <a:t>output:</a:t>
              </a:r>
              <a:endParaRPr sz="2400" dirty="0"/>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C96630E-9E8F-7F7D-4C99-87AA76DCAFD9}"/>
                  </a:ext>
                </a:extLst>
              </p:cNvPr>
              <p:cNvSpPr txBox="1"/>
              <p:nvPr/>
            </p:nvSpPr>
            <p:spPr>
              <a:xfrm>
                <a:off x="1555084" y="5898582"/>
                <a:ext cx="2053413" cy="332463"/>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𝐹</m:t>
                          </m:r>
                        </m:e>
                        <m:sub>
                          <m:r>
                            <a:rPr lang="en-CA" sz="2000" b="0" i="1" smtClean="0">
                              <a:latin typeface="Cambria Math" panose="02040503050406030204" pitchFamily="18" charset="0"/>
                            </a:rPr>
                            <m:t>𝑗</m:t>
                          </m:r>
                        </m:sub>
                      </m:sSub>
                      <m:d>
                        <m:dPr>
                          <m:ctrlPr>
                            <a:rPr lang="en-CA" sz="2000" b="0" i="1" smtClean="0">
                              <a:latin typeface="Cambria Math" panose="02040503050406030204" pitchFamily="18" charset="0"/>
                            </a:rPr>
                          </m:ctrlPr>
                        </m:dPr>
                        <m:e>
                          <m:acc>
                            <m:accPr>
                              <m:chr m:val="⃗"/>
                              <m:ctrlPr>
                                <a:rPr lang="en-CA" sz="2000" b="0" i="1" smtClean="0">
                                  <a:latin typeface="Cambria Math" panose="02040503050406030204" pitchFamily="18" charset="0"/>
                                </a:rPr>
                              </m:ctrlPr>
                            </m:acc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𝑖</m:t>
                                  </m:r>
                                </m:sub>
                              </m:sSub>
                            </m:e>
                          </m:acc>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𝑖</m:t>
                              </m:r>
                            </m:sub>
                          </m:sSub>
                        </m:e>
                      </m:d>
                      <m:r>
                        <a:rPr lang="en-CA" sz="2000" b="0" i="1" smtClean="0">
                          <a:latin typeface="Cambria Math" panose="02040503050406030204" pitchFamily="18" charset="0"/>
                        </a:rPr>
                        <m:t>=</m:t>
                      </m:r>
                      <m:r>
                        <a:rPr lang="en-CA" sz="2000" b="0" i="1" smtClean="0">
                          <a:latin typeface="Cambria Math" panose="02040503050406030204" pitchFamily="18" charset="0"/>
                        </a:rPr>
                        <m:t>𝑇𝑟𝑒</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𝑒</m:t>
                          </m:r>
                        </m:e>
                        <m:sub>
                          <m:r>
                            <a:rPr lang="en-CA" sz="2000" b="0" i="1" smtClean="0">
                              <a:latin typeface="Cambria Math" panose="02040503050406030204" pitchFamily="18" charset="0"/>
                            </a:rPr>
                            <m:t>𝑗</m:t>
                          </m:r>
                        </m:sub>
                      </m:sSub>
                    </m:oMath>
                  </m:oMathPara>
                </a14:m>
                <a:endParaRPr lang="en-US" sz="2000" dirty="0"/>
              </a:p>
            </p:txBody>
          </p:sp>
        </mc:Choice>
        <mc:Fallback xmlns="">
          <p:sp>
            <p:nvSpPr>
              <p:cNvPr id="26" name="TextBox 25">
                <a:extLst>
                  <a:ext uri="{FF2B5EF4-FFF2-40B4-BE49-F238E27FC236}">
                    <a16:creationId xmlns:a16="http://schemas.microsoft.com/office/drawing/2014/main" id="{7C96630E-9E8F-7F7D-4C99-87AA76DCAFD9}"/>
                  </a:ext>
                </a:extLst>
              </p:cNvPr>
              <p:cNvSpPr txBox="1">
                <a:spLocks noRot="1" noChangeAspect="1" noMove="1" noResize="1" noEditPoints="1" noAdjustHandles="1" noChangeArrowheads="1" noChangeShapeType="1" noTextEdit="1"/>
              </p:cNvSpPr>
              <p:nvPr/>
            </p:nvSpPr>
            <p:spPr>
              <a:xfrm>
                <a:off x="1555084" y="5898582"/>
                <a:ext cx="2053413" cy="332463"/>
              </a:xfrm>
              <a:prstGeom prst="rect">
                <a:avLst/>
              </a:prstGeom>
              <a:blipFill>
                <a:blip r:embed="rId4"/>
                <a:stretch>
                  <a:fillRect b="-25926"/>
                </a:stretch>
              </a:blipFill>
            </p:spPr>
            <p:txBody>
              <a:bodyPr/>
              <a:lstStyle/>
              <a:p>
                <a:r>
                  <a:rPr lang="en-US">
                    <a:noFill/>
                  </a:rPr>
                  <a:t> </a:t>
                </a:r>
              </a:p>
            </p:txBody>
          </p:sp>
        </mc:Fallback>
      </mc:AlternateContent>
      <p:sp>
        <p:nvSpPr>
          <p:cNvPr id="2" name="Google Shape;436;p49">
            <a:extLst>
              <a:ext uri="{FF2B5EF4-FFF2-40B4-BE49-F238E27FC236}">
                <a16:creationId xmlns:a16="http://schemas.microsoft.com/office/drawing/2014/main" id="{EAAE8ED1-2A1F-F102-5FA9-596131EE3183}"/>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3" name="Google Shape;684;p66">
            <a:extLst>
              <a:ext uri="{FF2B5EF4-FFF2-40B4-BE49-F238E27FC236}">
                <a16:creationId xmlns:a16="http://schemas.microsoft.com/office/drawing/2014/main" id="{56897143-3B79-544C-DFE9-83A83A6950F6}"/>
              </a:ext>
            </a:extLst>
          </p:cNvPr>
          <p:cNvSpPr txBox="1">
            <a:spLocks noGrp="1"/>
          </p:cNvSpPr>
          <p:nvPr>
            <p:ph type="sldNum" idx="12"/>
          </p:nvPr>
        </p:nvSpPr>
        <p:spPr>
          <a:xfrm>
            <a:off x="5562311" y="5982753"/>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000000"/>
                </a:solidFill>
                <a:latin typeface="Arial"/>
                <a:cs typeface="Arial"/>
                <a:sym typeface="Arial"/>
              </a:rPr>
              <a:pPr defTabSz="1219170">
                <a:buClr>
                  <a:srgbClr val="000000"/>
                </a:buClr>
              </a:pPr>
              <a:t>33</a:t>
            </a:fld>
            <a:endParaRPr kern="0">
              <a:solidFill>
                <a:srgbClr val="000000"/>
              </a:solidFill>
              <a:latin typeface="Arial"/>
              <a:cs typeface="Arial"/>
              <a:sym typeface="Arial"/>
            </a:endParaRPr>
          </a:p>
        </p:txBody>
      </p:sp>
      <p:grpSp>
        <p:nvGrpSpPr>
          <p:cNvPr id="29" name="Google Shape;686;p66">
            <a:extLst>
              <a:ext uri="{FF2B5EF4-FFF2-40B4-BE49-F238E27FC236}">
                <a16:creationId xmlns:a16="http://schemas.microsoft.com/office/drawing/2014/main" id="{1F713D73-8513-944F-A24F-66B1FAC20D20}"/>
              </a:ext>
            </a:extLst>
          </p:cNvPr>
          <p:cNvGrpSpPr/>
          <p:nvPr/>
        </p:nvGrpSpPr>
        <p:grpSpPr>
          <a:xfrm>
            <a:off x="467151" y="2002203"/>
            <a:ext cx="4229281" cy="3103362"/>
            <a:chOff x="741400" y="1323350"/>
            <a:chExt cx="2670900" cy="1865450"/>
          </a:xfrm>
        </p:grpSpPr>
        <p:pic>
          <p:nvPicPr>
            <p:cNvPr id="30" name="Google Shape;687;p66">
              <a:extLst>
                <a:ext uri="{FF2B5EF4-FFF2-40B4-BE49-F238E27FC236}">
                  <a16:creationId xmlns:a16="http://schemas.microsoft.com/office/drawing/2014/main" id="{179BECC2-4020-8374-E03E-E30CBA698A94}"/>
                </a:ext>
              </a:extLst>
            </p:cNvPr>
            <p:cNvPicPr preferRelativeResize="0"/>
            <p:nvPr/>
          </p:nvPicPr>
          <p:blipFill>
            <a:blip r:embed="rId5">
              <a:alphaModFix/>
            </a:blip>
            <a:stretch>
              <a:fillRect/>
            </a:stretch>
          </p:blipFill>
          <p:spPr>
            <a:xfrm>
              <a:off x="934325" y="1323350"/>
              <a:ext cx="2477975" cy="1865450"/>
            </a:xfrm>
            <a:prstGeom prst="rect">
              <a:avLst/>
            </a:prstGeom>
            <a:noFill/>
            <a:ln>
              <a:noFill/>
            </a:ln>
          </p:spPr>
        </p:pic>
        <p:sp>
          <p:nvSpPr>
            <p:cNvPr id="31" name="Google Shape;688;p66">
              <a:extLst>
                <a:ext uri="{FF2B5EF4-FFF2-40B4-BE49-F238E27FC236}">
                  <a16:creationId xmlns:a16="http://schemas.microsoft.com/office/drawing/2014/main" id="{816CD7B3-42B9-4E54-FAE8-2C971EDF9C63}"/>
                </a:ext>
              </a:extLst>
            </p:cNvPr>
            <p:cNvSpPr txBox="1"/>
            <p:nvPr/>
          </p:nvSpPr>
          <p:spPr>
            <a:xfrm>
              <a:off x="741400" y="2859700"/>
              <a:ext cx="2670900" cy="320693"/>
            </a:xfrm>
            <a:prstGeom prst="rect">
              <a:avLst/>
            </a:prstGeom>
            <a:solidFill>
              <a:srgbClr val="FFFFFF"/>
            </a:solid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689;p66">
            <a:extLst>
              <a:ext uri="{FF2B5EF4-FFF2-40B4-BE49-F238E27FC236}">
                <a16:creationId xmlns:a16="http://schemas.microsoft.com/office/drawing/2014/main" id="{52805DF1-5711-E22C-8076-218EE12C526B}"/>
              </a:ext>
            </a:extLst>
          </p:cNvPr>
          <p:cNvGrpSpPr/>
          <p:nvPr/>
        </p:nvGrpSpPr>
        <p:grpSpPr>
          <a:xfrm>
            <a:off x="4747085" y="2008660"/>
            <a:ext cx="4229281" cy="3103362"/>
            <a:chOff x="741400" y="1323350"/>
            <a:chExt cx="2670900" cy="1865450"/>
          </a:xfrm>
        </p:grpSpPr>
        <p:pic>
          <p:nvPicPr>
            <p:cNvPr id="33" name="Google Shape;690;p66">
              <a:extLst>
                <a:ext uri="{FF2B5EF4-FFF2-40B4-BE49-F238E27FC236}">
                  <a16:creationId xmlns:a16="http://schemas.microsoft.com/office/drawing/2014/main" id="{8457CB9E-79C7-AB7B-DE85-04BB262956E1}"/>
                </a:ext>
              </a:extLst>
            </p:cNvPr>
            <p:cNvPicPr preferRelativeResize="0"/>
            <p:nvPr/>
          </p:nvPicPr>
          <p:blipFill>
            <a:blip r:embed="rId5">
              <a:alphaModFix/>
            </a:blip>
            <a:stretch>
              <a:fillRect/>
            </a:stretch>
          </p:blipFill>
          <p:spPr>
            <a:xfrm>
              <a:off x="934325" y="1323350"/>
              <a:ext cx="2477975" cy="1865450"/>
            </a:xfrm>
            <a:prstGeom prst="rect">
              <a:avLst/>
            </a:prstGeom>
            <a:noFill/>
            <a:ln>
              <a:noFill/>
            </a:ln>
          </p:spPr>
        </p:pic>
        <p:sp>
          <p:nvSpPr>
            <p:cNvPr id="34" name="Google Shape;691;p66">
              <a:extLst>
                <a:ext uri="{FF2B5EF4-FFF2-40B4-BE49-F238E27FC236}">
                  <a16:creationId xmlns:a16="http://schemas.microsoft.com/office/drawing/2014/main" id="{87AAF7B5-A42C-6555-4371-A5AC7C9192CA}"/>
                </a:ext>
              </a:extLst>
            </p:cNvPr>
            <p:cNvSpPr txBox="1"/>
            <p:nvPr/>
          </p:nvSpPr>
          <p:spPr>
            <a:xfrm>
              <a:off x="741400" y="2859700"/>
              <a:ext cx="2670900" cy="320693"/>
            </a:xfrm>
            <a:prstGeom prst="rect">
              <a:avLst/>
            </a:prstGeom>
            <a:solidFill>
              <a:srgbClr val="FFFFFF"/>
            </a:solid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grpSp>
      <p:pic>
        <p:nvPicPr>
          <p:cNvPr id="35" name="Google Shape;692;p66" descr="\gamma_2 = argmin_\gamma( L(y_i,F_1(x_i,y_i) + \gamma F_2(x_i,y_i)))" title="MathEquation,#000000">
            <a:extLst>
              <a:ext uri="{FF2B5EF4-FFF2-40B4-BE49-F238E27FC236}">
                <a16:creationId xmlns:a16="http://schemas.microsoft.com/office/drawing/2014/main" id="{B73DBB63-F605-4E6E-E4FB-1F0E725A5AB9}"/>
              </a:ext>
            </a:extLst>
          </p:cNvPr>
          <p:cNvPicPr preferRelativeResize="0"/>
          <p:nvPr/>
        </p:nvPicPr>
        <p:blipFill>
          <a:blip r:embed="rId6">
            <a:alphaModFix/>
          </a:blip>
          <a:stretch>
            <a:fillRect/>
          </a:stretch>
        </p:blipFill>
        <p:spPr>
          <a:xfrm>
            <a:off x="4620205" y="5460983"/>
            <a:ext cx="5481133" cy="349433"/>
          </a:xfrm>
          <a:prstGeom prst="rect">
            <a:avLst/>
          </a:prstGeom>
          <a:noFill/>
          <a:ln>
            <a:noFill/>
          </a:ln>
        </p:spPr>
      </p:pic>
      <p:sp>
        <p:nvSpPr>
          <p:cNvPr id="36" name="Google Shape;693;p66">
            <a:extLst>
              <a:ext uri="{FF2B5EF4-FFF2-40B4-BE49-F238E27FC236}">
                <a16:creationId xmlns:a16="http://schemas.microsoft.com/office/drawing/2014/main" id="{0CBFD871-99F4-7F17-8D74-8670AD34F2C0}"/>
              </a:ext>
            </a:extLst>
          </p:cNvPr>
          <p:cNvSpPr/>
          <p:nvPr/>
        </p:nvSpPr>
        <p:spPr>
          <a:xfrm>
            <a:off x="9077671" y="3169449"/>
            <a:ext cx="152400" cy="1584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94;p66">
            <a:extLst>
              <a:ext uri="{FF2B5EF4-FFF2-40B4-BE49-F238E27FC236}">
                <a16:creationId xmlns:a16="http://schemas.microsoft.com/office/drawing/2014/main" id="{26BBA57A-495D-884D-0F96-19713E7CD4EC}"/>
              </a:ext>
            </a:extLst>
          </p:cNvPr>
          <p:cNvSpPr/>
          <p:nvPr/>
        </p:nvSpPr>
        <p:spPr>
          <a:xfrm>
            <a:off x="9699971" y="3169449"/>
            <a:ext cx="152400" cy="1584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95;p66">
            <a:extLst>
              <a:ext uri="{FF2B5EF4-FFF2-40B4-BE49-F238E27FC236}">
                <a16:creationId xmlns:a16="http://schemas.microsoft.com/office/drawing/2014/main" id="{7425E83E-3D68-FD5D-5317-D5FE8D6D08B8}"/>
              </a:ext>
            </a:extLst>
          </p:cNvPr>
          <p:cNvSpPr/>
          <p:nvPr/>
        </p:nvSpPr>
        <p:spPr>
          <a:xfrm>
            <a:off x="10322271" y="3169449"/>
            <a:ext cx="152400" cy="1584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97;p66">
            <a:extLst>
              <a:ext uri="{FF2B5EF4-FFF2-40B4-BE49-F238E27FC236}">
                <a16:creationId xmlns:a16="http://schemas.microsoft.com/office/drawing/2014/main" id="{4FDE6161-BC01-A72A-1745-CF6414874191}"/>
              </a:ext>
            </a:extLst>
          </p:cNvPr>
          <p:cNvSpPr/>
          <p:nvPr/>
        </p:nvSpPr>
        <p:spPr>
          <a:xfrm>
            <a:off x="4404071" y="3186016"/>
            <a:ext cx="298000" cy="298000"/>
          </a:xfrm>
          <a:prstGeom prst="mathPlus">
            <a:avLst>
              <a:gd name="adj1" fmla="val 23520"/>
            </a:avLst>
          </a:prstGeom>
          <a:solidFill>
            <a:srgbClr val="6D9EEB"/>
          </a:solidFill>
          <a:ln w="9525" cap="flat" cmpd="sng">
            <a:solidFill>
              <a:srgbClr val="6D9EE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1" name="Google Shape;698;p66" descr="\hat{r}_2 = \hat{r} _1 + \gamma_2 F_2(x_i , \frac{\partial{L_(y_i,r_1)}}{\partial{r_1}})" title="MathEquation,#000000">
            <a:extLst>
              <a:ext uri="{FF2B5EF4-FFF2-40B4-BE49-F238E27FC236}">
                <a16:creationId xmlns:a16="http://schemas.microsoft.com/office/drawing/2014/main" id="{789E3080-DADC-ED95-BDD8-9D125CE22E57}"/>
              </a:ext>
            </a:extLst>
          </p:cNvPr>
          <p:cNvPicPr preferRelativeResize="0"/>
          <p:nvPr/>
        </p:nvPicPr>
        <p:blipFill>
          <a:blip r:embed="rId7">
            <a:alphaModFix/>
          </a:blip>
          <a:stretch>
            <a:fillRect/>
          </a:stretch>
        </p:blipFill>
        <p:spPr>
          <a:xfrm>
            <a:off x="5202404" y="4673449"/>
            <a:ext cx="3875283" cy="615200"/>
          </a:xfrm>
          <a:prstGeom prst="rect">
            <a:avLst/>
          </a:prstGeom>
          <a:noFill/>
          <a:ln>
            <a:noFill/>
          </a:ln>
        </p:spPr>
      </p:pic>
      <p:pic>
        <p:nvPicPr>
          <p:cNvPr id="42" name="Google Shape;699;p66" descr="\hat{r}_1 = F_1(x_i , y_i)" title="MathEquation,#000000">
            <a:extLst>
              <a:ext uri="{FF2B5EF4-FFF2-40B4-BE49-F238E27FC236}">
                <a16:creationId xmlns:a16="http://schemas.microsoft.com/office/drawing/2014/main" id="{26EB97CD-83EE-E87B-2178-AA062819C9D8}"/>
              </a:ext>
            </a:extLst>
          </p:cNvPr>
          <p:cNvPicPr preferRelativeResize="0"/>
          <p:nvPr/>
        </p:nvPicPr>
        <p:blipFill>
          <a:blip r:embed="rId8">
            <a:alphaModFix/>
          </a:blip>
          <a:stretch>
            <a:fillRect/>
          </a:stretch>
        </p:blipFill>
        <p:spPr>
          <a:xfrm>
            <a:off x="1381654" y="4685649"/>
            <a:ext cx="2272931" cy="423333"/>
          </a:xfrm>
          <a:prstGeom prst="rect">
            <a:avLst/>
          </a:prstGeom>
          <a:noFill/>
          <a:ln>
            <a:noFill/>
          </a:ln>
        </p:spPr>
      </p:pic>
      <p:pic>
        <p:nvPicPr>
          <p:cNvPr id="43" name="Google Shape;700;p66" descr="L_{J+1} = L_j - \frac{\partial L_j}{\partial \hat{r}_{ij}} * \gamma" title="MathEquation,#000000">
            <a:extLst>
              <a:ext uri="{FF2B5EF4-FFF2-40B4-BE49-F238E27FC236}">
                <a16:creationId xmlns:a16="http://schemas.microsoft.com/office/drawing/2014/main" id="{D268DD9E-6A5A-BAD1-0F40-50E2BF5E06F4}"/>
              </a:ext>
            </a:extLst>
          </p:cNvPr>
          <p:cNvPicPr preferRelativeResize="0"/>
          <p:nvPr/>
        </p:nvPicPr>
        <p:blipFill>
          <a:blip r:embed="rId9">
            <a:alphaModFix/>
          </a:blip>
          <a:stretch>
            <a:fillRect/>
          </a:stretch>
        </p:blipFill>
        <p:spPr>
          <a:xfrm>
            <a:off x="9146458" y="2333994"/>
            <a:ext cx="2272901" cy="603999"/>
          </a:xfrm>
          <a:prstGeom prst="rect">
            <a:avLst/>
          </a:prstGeom>
          <a:noFill/>
          <a:ln>
            <a:noFill/>
          </a:ln>
        </p:spPr>
      </p:pic>
      <p:sp>
        <p:nvSpPr>
          <p:cNvPr id="44" name="Google Shape;701;p66">
            <a:extLst>
              <a:ext uri="{FF2B5EF4-FFF2-40B4-BE49-F238E27FC236}">
                <a16:creationId xmlns:a16="http://schemas.microsoft.com/office/drawing/2014/main" id="{0D7AB274-1D04-1539-67D5-C0429CE4E05A}"/>
              </a:ext>
            </a:extLst>
          </p:cNvPr>
          <p:cNvSpPr/>
          <p:nvPr/>
        </p:nvSpPr>
        <p:spPr>
          <a:xfrm>
            <a:off x="5121904" y="4627449"/>
            <a:ext cx="3955600" cy="70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02;p66">
            <a:extLst>
              <a:ext uri="{FF2B5EF4-FFF2-40B4-BE49-F238E27FC236}">
                <a16:creationId xmlns:a16="http://schemas.microsoft.com/office/drawing/2014/main" id="{8A552B33-7CD1-F53D-9D5C-953E51D8B272}"/>
              </a:ext>
            </a:extLst>
          </p:cNvPr>
          <p:cNvSpPr txBox="1"/>
          <p:nvPr/>
        </p:nvSpPr>
        <p:spPr>
          <a:xfrm>
            <a:off x="6375704" y="2008633"/>
            <a:ext cx="972000" cy="492402"/>
          </a:xfrm>
          <a:prstGeom prst="rect">
            <a:avLst/>
          </a:prstGeom>
          <a:solidFill>
            <a:schemeClr val="lt1"/>
          </a:solidFill>
          <a:ln>
            <a:noFill/>
          </a:ln>
        </p:spPr>
        <p:txBody>
          <a:bodyPr spcFirstLastPara="1" wrap="square" lIns="121900" tIns="121900" rIns="121900" bIns="121900" anchor="t" anchorCtr="0">
            <a:spAutoFit/>
          </a:bodyPr>
          <a:lstStyle/>
          <a:p>
            <a:pPr algn="ctr" defTabSz="1219170">
              <a:buClr>
                <a:srgbClr val="000000"/>
              </a:buClr>
            </a:pPr>
            <a:r>
              <a:rPr lang="en" sz="1600" kern="0">
                <a:solidFill>
                  <a:srgbClr val="000000"/>
                </a:solidFill>
                <a:latin typeface="Arial"/>
                <a:cs typeface="Arial"/>
                <a:sym typeface="Arial"/>
              </a:rPr>
              <a:t>Tree 2</a:t>
            </a:r>
            <a:endParaRPr sz="1600" kern="0">
              <a:solidFill>
                <a:srgbClr val="000000"/>
              </a:solidFill>
              <a:latin typeface="Arial"/>
              <a:cs typeface="Arial"/>
              <a:sym typeface="Arial"/>
            </a:endParaRPr>
          </a:p>
        </p:txBody>
      </p:sp>
      <p:sp>
        <p:nvSpPr>
          <p:cNvPr id="46" name="Google Shape;703;p66">
            <a:extLst>
              <a:ext uri="{FF2B5EF4-FFF2-40B4-BE49-F238E27FC236}">
                <a16:creationId xmlns:a16="http://schemas.microsoft.com/office/drawing/2014/main" id="{7304BCC7-24E9-F085-5468-DEC0E22B15AD}"/>
              </a:ext>
            </a:extLst>
          </p:cNvPr>
          <p:cNvSpPr txBox="1"/>
          <p:nvPr/>
        </p:nvSpPr>
        <p:spPr>
          <a:xfrm>
            <a:off x="2032122" y="2008633"/>
            <a:ext cx="972000" cy="492402"/>
          </a:xfrm>
          <a:prstGeom prst="rect">
            <a:avLst/>
          </a:prstGeom>
          <a:solidFill>
            <a:schemeClr val="lt1"/>
          </a:solidFill>
          <a:ln>
            <a:noFill/>
          </a:ln>
        </p:spPr>
        <p:txBody>
          <a:bodyPr spcFirstLastPara="1" wrap="square" lIns="121900" tIns="121900" rIns="121900" bIns="121900" anchor="t" anchorCtr="0">
            <a:spAutoFit/>
          </a:bodyPr>
          <a:lstStyle/>
          <a:p>
            <a:pPr algn="ctr" defTabSz="1219170">
              <a:buClr>
                <a:srgbClr val="000000"/>
              </a:buClr>
            </a:pPr>
            <a:r>
              <a:rPr lang="en" sz="1600" kern="0">
                <a:solidFill>
                  <a:srgbClr val="000000"/>
                </a:solidFill>
                <a:latin typeface="Arial"/>
                <a:cs typeface="Arial"/>
                <a:sym typeface="Arial"/>
              </a:rPr>
              <a:t>Tree 1</a:t>
            </a:r>
            <a:endParaRPr sz="1600" kern="0">
              <a:solidFill>
                <a:srgbClr val="000000"/>
              </a:solidFill>
              <a:latin typeface="Arial"/>
              <a:cs typeface="Arial"/>
              <a:sym typeface="Arial"/>
            </a:endParaRPr>
          </a:p>
        </p:txBody>
      </p:sp>
      <p:sp>
        <p:nvSpPr>
          <p:cNvPr id="28" name="Google Shape;685;p66">
            <a:extLst>
              <a:ext uri="{FF2B5EF4-FFF2-40B4-BE49-F238E27FC236}">
                <a16:creationId xmlns:a16="http://schemas.microsoft.com/office/drawing/2014/main" id="{EE338C1C-ACFE-B09F-2784-F15BEBC77FB5}"/>
              </a:ext>
            </a:extLst>
          </p:cNvPr>
          <p:cNvSpPr txBox="1">
            <a:spLocks noGrp="1"/>
          </p:cNvSpPr>
          <p:nvPr>
            <p:ph type="title"/>
          </p:nvPr>
        </p:nvSpPr>
        <p:spPr>
          <a:xfrm>
            <a:off x="228600" y="1145306"/>
            <a:ext cx="11734800" cy="615200"/>
          </a:xfrm>
          <a:prstGeom prst="rect">
            <a:avLst/>
          </a:prstGeom>
        </p:spPr>
        <p:txBody>
          <a:bodyPr spcFirstLastPara="1" wrap="square" lIns="121900" tIns="60933" rIns="121900" bIns="60933" anchor="t" anchorCtr="0">
            <a:normAutofit fontScale="90000"/>
          </a:bodyPr>
          <a:lstStyle/>
          <a:p>
            <a:r>
              <a:rPr lang="en" dirty="0"/>
              <a:t>Gradient Boosting - Train on the Residuals</a:t>
            </a:r>
            <a:endParaRPr dirty="0"/>
          </a:p>
        </p:txBody>
      </p:sp>
    </p:spTree>
    <p:extLst>
      <p:ext uri="{BB962C8B-B14F-4D97-AF65-F5344CB8AC3E}">
        <p14:creationId xmlns:p14="http://schemas.microsoft.com/office/powerpoint/2010/main" val="3549536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5"/>
          <p:cNvSpPr txBox="1">
            <a:spLocks noGrp="1"/>
          </p:cNvSpPr>
          <p:nvPr>
            <p:ph type="sldNum" idx="12"/>
          </p:nvPr>
        </p:nvSpPr>
        <p:spPr>
          <a:xfrm>
            <a:off x="5730240" y="6242304"/>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000000"/>
                </a:solidFill>
                <a:latin typeface="Arial"/>
                <a:cs typeface="Arial"/>
                <a:sym typeface="Arial"/>
              </a:rPr>
              <a:pPr defTabSz="1219170">
                <a:buClr>
                  <a:srgbClr val="000000"/>
                </a:buClr>
              </a:pPr>
              <a:t>34</a:t>
            </a:fld>
            <a:endParaRPr kern="0">
              <a:solidFill>
                <a:srgbClr val="000000"/>
              </a:solidFill>
              <a:latin typeface="Arial"/>
              <a:cs typeface="Arial"/>
              <a:sym typeface="Arial"/>
            </a:endParaRPr>
          </a:p>
        </p:txBody>
      </p:sp>
      <p:sp>
        <p:nvSpPr>
          <p:cNvPr id="669" name="Google Shape;669;p65"/>
          <p:cNvSpPr txBox="1">
            <a:spLocks noGrp="1"/>
          </p:cNvSpPr>
          <p:nvPr>
            <p:ph type="title"/>
          </p:nvPr>
        </p:nvSpPr>
        <p:spPr>
          <a:xfrm>
            <a:off x="228500" y="1130300"/>
            <a:ext cx="11734800" cy="615200"/>
          </a:xfrm>
          <a:prstGeom prst="rect">
            <a:avLst/>
          </a:prstGeom>
        </p:spPr>
        <p:txBody>
          <a:bodyPr spcFirstLastPara="1" wrap="square" lIns="121900" tIns="60933" rIns="121900" bIns="60933" anchor="t" anchorCtr="0">
            <a:normAutofit fontScale="90000"/>
          </a:bodyPr>
          <a:lstStyle/>
          <a:p>
            <a:pPr>
              <a:lnSpc>
                <a:spcPct val="100000"/>
              </a:lnSpc>
            </a:pPr>
            <a:r>
              <a:rPr lang="en" dirty="0"/>
              <a:t>the outputs (TMVA </a:t>
            </a:r>
            <a:r>
              <a:rPr lang="en" dirty="0" err="1"/>
              <a:t>impl</a:t>
            </a:r>
            <a:r>
              <a:rPr lang="en-CA" dirty="0"/>
              <a:t>e</a:t>
            </a:r>
            <a:r>
              <a:rPr lang="en" dirty="0"/>
              <a:t>mentation)</a:t>
            </a:r>
            <a:endParaRPr dirty="0"/>
          </a:p>
          <a:p>
            <a:endParaRPr dirty="0"/>
          </a:p>
        </p:txBody>
      </p:sp>
      <p:grpSp>
        <p:nvGrpSpPr>
          <p:cNvPr id="670" name="Google Shape;670;p65"/>
          <p:cNvGrpSpPr/>
          <p:nvPr/>
        </p:nvGrpSpPr>
        <p:grpSpPr>
          <a:xfrm>
            <a:off x="1498614" y="1810278"/>
            <a:ext cx="4229281" cy="3103362"/>
            <a:chOff x="741400" y="1323350"/>
            <a:chExt cx="2670900" cy="1865450"/>
          </a:xfrm>
        </p:grpSpPr>
        <p:pic>
          <p:nvPicPr>
            <p:cNvPr id="671" name="Google Shape;671;p65"/>
            <p:cNvPicPr preferRelativeResize="0"/>
            <p:nvPr/>
          </p:nvPicPr>
          <p:blipFill>
            <a:blip r:embed="rId3">
              <a:alphaModFix/>
            </a:blip>
            <a:stretch>
              <a:fillRect/>
            </a:stretch>
          </p:blipFill>
          <p:spPr>
            <a:xfrm>
              <a:off x="934325" y="1323350"/>
              <a:ext cx="2477975" cy="1865450"/>
            </a:xfrm>
            <a:prstGeom prst="rect">
              <a:avLst/>
            </a:prstGeom>
            <a:noFill/>
            <a:ln>
              <a:noFill/>
            </a:ln>
          </p:spPr>
        </p:pic>
        <p:sp>
          <p:nvSpPr>
            <p:cNvPr id="672" name="Google Shape;672;p65"/>
            <p:cNvSpPr txBox="1"/>
            <p:nvPr/>
          </p:nvSpPr>
          <p:spPr>
            <a:xfrm>
              <a:off x="741400" y="2859700"/>
              <a:ext cx="2670900" cy="320693"/>
            </a:xfrm>
            <a:prstGeom prst="rect">
              <a:avLst/>
            </a:prstGeom>
            <a:solidFill>
              <a:srgbClr val="FFFFFF"/>
            </a:solid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grpSp>
      <p:sp>
        <p:nvSpPr>
          <p:cNvPr id="673" name="Google Shape;673;p65"/>
          <p:cNvSpPr txBox="1"/>
          <p:nvPr/>
        </p:nvSpPr>
        <p:spPr>
          <a:xfrm>
            <a:off x="3383300" y="5232351"/>
            <a:ext cx="7316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000000"/>
                </a:solidFill>
                <a:latin typeface="Arial"/>
                <a:cs typeface="Arial"/>
                <a:sym typeface="Arial"/>
              </a:rPr>
              <a:t>or</a:t>
            </a:r>
            <a:endParaRPr sz="2133" kern="0">
              <a:solidFill>
                <a:srgbClr val="000000"/>
              </a:solidFill>
              <a:latin typeface="Arial"/>
              <a:cs typeface="Arial"/>
              <a:sym typeface="Arial"/>
            </a:endParaRPr>
          </a:p>
        </p:txBody>
      </p:sp>
      <p:pic>
        <p:nvPicPr>
          <p:cNvPr id="675" name="Google Shape;675;p65" descr="\hat{y_{i1}} = log(\frac{\hat{r_{i1}}}{1 - \hat{r_{i1}} })" title="MathEquation,#000000"/>
          <p:cNvPicPr preferRelativeResize="0"/>
          <p:nvPr/>
        </p:nvPicPr>
        <p:blipFill>
          <a:blip r:embed="rId4">
            <a:alphaModFix/>
          </a:blip>
          <a:stretch>
            <a:fillRect/>
          </a:stretch>
        </p:blipFill>
        <p:spPr>
          <a:xfrm>
            <a:off x="787300" y="5151267"/>
            <a:ext cx="2416467" cy="737023"/>
          </a:xfrm>
          <a:prstGeom prst="rect">
            <a:avLst/>
          </a:prstGeom>
          <a:noFill/>
          <a:ln>
            <a:noFill/>
          </a:ln>
        </p:spPr>
      </p:pic>
      <p:pic>
        <p:nvPicPr>
          <p:cNvPr id="676" name="Google Shape;676;p65" descr="\hat{y_{i1}} \epsilon (-\infty, \infty)" title="MathEquation,#000000"/>
          <p:cNvPicPr preferRelativeResize="0"/>
          <p:nvPr/>
        </p:nvPicPr>
        <p:blipFill>
          <a:blip r:embed="rId5">
            <a:alphaModFix/>
          </a:blip>
          <a:stretch>
            <a:fillRect/>
          </a:stretch>
        </p:blipFill>
        <p:spPr>
          <a:xfrm>
            <a:off x="2565400" y="4495334"/>
            <a:ext cx="1968501" cy="418300"/>
          </a:xfrm>
          <a:prstGeom prst="rect">
            <a:avLst/>
          </a:prstGeom>
          <a:noFill/>
          <a:ln>
            <a:noFill/>
          </a:ln>
        </p:spPr>
      </p:pic>
      <p:sp>
        <p:nvSpPr>
          <p:cNvPr id="677" name="Google Shape;677;p65"/>
          <p:cNvSpPr txBox="1"/>
          <p:nvPr/>
        </p:nvSpPr>
        <p:spPr>
          <a:xfrm>
            <a:off x="6096000" y="3429001"/>
            <a:ext cx="15112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a:solidFill>
                  <a:srgbClr val="E91C00"/>
                </a:solidFill>
                <a:latin typeface="Arial"/>
                <a:cs typeface="Arial"/>
                <a:sym typeface="Arial"/>
              </a:rPr>
              <a:t>So that:</a:t>
            </a:r>
            <a:endParaRPr sz="2133" b="1" kern="0">
              <a:solidFill>
                <a:srgbClr val="E91C00"/>
              </a:solidFill>
              <a:latin typeface="Arial"/>
              <a:cs typeface="Arial"/>
              <a:sym typeface="Arial"/>
            </a:endParaRPr>
          </a:p>
        </p:txBody>
      </p:sp>
      <p:pic>
        <p:nvPicPr>
          <p:cNvPr id="678" name="Google Shape;678;p65" descr="\frac{\partial(L_1)}{\partial(\hat{y_{i1})}} = \sum_{i=0}^N\hat{r_{i1}}- y_i" title="MathEquation,#000000"/>
          <p:cNvPicPr preferRelativeResize="0"/>
          <p:nvPr/>
        </p:nvPicPr>
        <p:blipFill>
          <a:blip r:embed="rId6">
            <a:alphaModFix/>
          </a:blip>
          <a:stretch>
            <a:fillRect/>
          </a:stretch>
        </p:blipFill>
        <p:spPr>
          <a:xfrm>
            <a:off x="7404100" y="3293067"/>
            <a:ext cx="3527779" cy="846667"/>
          </a:xfrm>
          <a:prstGeom prst="rect">
            <a:avLst/>
          </a:prstGeom>
          <a:noFill/>
          <a:ln>
            <a:noFill/>
          </a:ln>
        </p:spPr>
      </p:pic>
      <p:sp>
        <p:nvSpPr>
          <p:cNvPr id="679" name="Google Shape;679;p65"/>
          <p:cNvSpPr txBox="1">
            <a:spLocks noGrp="1"/>
          </p:cNvSpPr>
          <p:nvPr>
            <p:ph type="body" idx="4294967295"/>
          </p:nvPr>
        </p:nvSpPr>
        <p:spPr>
          <a:xfrm>
            <a:off x="190500" y="6357633"/>
            <a:ext cx="3924400" cy="295600"/>
          </a:xfrm>
          <a:prstGeom prst="rect">
            <a:avLst/>
          </a:prstGeom>
          <a:solidFill>
            <a:schemeClr val="lt1"/>
          </a:solidFill>
        </p:spPr>
        <p:txBody>
          <a:bodyPr spcFirstLastPara="1" wrap="square" lIns="121900" tIns="60933" rIns="121900" bIns="60933" anchor="t" anchorCtr="0">
            <a:normAutofit fontScale="32500" lnSpcReduction="20000"/>
          </a:bodyPr>
          <a:lstStyle/>
          <a:p>
            <a:pPr marL="0" indent="0" algn="ctr">
              <a:spcBef>
                <a:spcPts val="1000"/>
              </a:spcBef>
              <a:buNone/>
            </a:pPr>
            <a:r>
              <a:rPr lang="en" sz="1200"/>
              <a:t>Multidimensional Reweighting using Machine Learning</a:t>
            </a:r>
            <a:endParaRPr sz="1200"/>
          </a:p>
        </p:txBody>
      </p:sp>
      <p:sp>
        <p:nvSpPr>
          <p:cNvPr id="2" name="TextBox 1">
            <a:extLst>
              <a:ext uri="{FF2B5EF4-FFF2-40B4-BE49-F238E27FC236}">
                <a16:creationId xmlns:a16="http://schemas.microsoft.com/office/drawing/2014/main" id="{39585F33-BDED-38A6-1609-48E5BAD1D4A9}"/>
              </a:ext>
            </a:extLst>
          </p:cNvPr>
          <p:cNvSpPr txBox="1"/>
          <p:nvPr/>
        </p:nvSpPr>
        <p:spPr>
          <a:xfrm>
            <a:off x="6031689" y="5319568"/>
            <a:ext cx="774571" cy="369332"/>
          </a:xfrm>
          <a:prstGeom prst="rect">
            <a:avLst/>
          </a:prstGeom>
          <a:noFill/>
        </p:spPr>
        <p:txBody>
          <a:bodyPr wrap="none" rtlCol="0">
            <a:spAutoFit/>
          </a:bodyPr>
          <a:lstStyle/>
          <a:p>
            <a:r>
              <a:rPr lang="en-US" dirty="0"/>
              <a:t>Then </a:t>
            </a:r>
          </a:p>
        </p:txBody>
      </p:sp>
      <p:pic>
        <p:nvPicPr>
          <p:cNvPr id="15" name="Google Shape;384;p47" descr="\hat{r}_{i1} \epsilon [0,1]" title="MathEquation,#000000">
            <a:extLst>
              <a:ext uri="{FF2B5EF4-FFF2-40B4-BE49-F238E27FC236}">
                <a16:creationId xmlns:a16="http://schemas.microsoft.com/office/drawing/2014/main" id="{E84CEE11-8AC1-5AF0-A9BE-410B8B58A561}"/>
              </a:ext>
            </a:extLst>
          </p:cNvPr>
          <p:cNvPicPr preferRelativeResize="0"/>
          <p:nvPr/>
        </p:nvPicPr>
        <p:blipFill>
          <a:blip r:embed="rId7">
            <a:alphaModFix/>
          </a:blip>
          <a:stretch>
            <a:fillRect/>
          </a:stretch>
        </p:blipFill>
        <p:spPr>
          <a:xfrm>
            <a:off x="6827616" y="5253418"/>
            <a:ext cx="1317869" cy="498434"/>
          </a:xfrm>
          <a:prstGeom prst="rect">
            <a:avLst/>
          </a:prstGeom>
          <a:noFill/>
          <a:ln>
            <a:noFill/>
          </a:ln>
        </p:spPr>
      </p:pic>
      <p:grpSp>
        <p:nvGrpSpPr>
          <p:cNvPr id="6" name="Group 5">
            <a:extLst>
              <a:ext uri="{FF2B5EF4-FFF2-40B4-BE49-F238E27FC236}">
                <a16:creationId xmlns:a16="http://schemas.microsoft.com/office/drawing/2014/main" id="{E57202D4-DFC1-C19D-3DB6-82B534A57944}"/>
              </a:ext>
            </a:extLst>
          </p:cNvPr>
          <p:cNvGrpSpPr/>
          <p:nvPr/>
        </p:nvGrpSpPr>
        <p:grpSpPr>
          <a:xfrm>
            <a:off x="4114900" y="5273090"/>
            <a:ext cx="1572475" cy="615200"/>
            <a:chOff x="4114900" y="5273090"/>
            <a:chExt cx="1572475" cy="615200"/>
          </a:xfrm>
        </p:grpSpPr>
        <p:pic>
          <p:nvPicPr>
            <p:cNvPr id="674" name="Google Shape;674;p65" descr="&#10;\hat{r_{i1}} = \frac{1}{1 + e^{\hat{y_{i1}} }}" title="MathEquation,#000000"/>
            <p:cNvPicPr preferRelativeResize="0"/>
            <p:nvPr/>
          </p:nvPicPr>
          <p:blipFill>
            <a:blip r:embed="rId8">
              <a:alphaModFix/>
            </a:blip>
            <a:stretch>
              <a:fillRect/>
            </a:stretch>
          </p:blipFill>
          <p:spPr>
            <a:xfrm>
              <a:off x="4114900" y="5273090"/>
              <a:ext cx="1572475" cy="615200"/>
            </a:xfrm>
            <a:prstGeom prst="rect">
              <a:avLst/>
            </a:prstGeom>
            <a:noFill/>
            <a:ln>
              <a:noFill/>
            </a:ln>
          </p:spPr>
        </p:pic>
        <p:cxnSp>
          <p:nvCxnSpPr>
            <p:cNvPr id="4" name="Straight Connector 3">
              <a:extLst>
                <a:ext uri="{FF2B5EF4-FFF2-40B4-BE49-F238E27FC236}">
                  <a16:creationId xmlns:a16="http://schemas.microsoft.com/office/drawing/2014/main" id="{053C8E99-9B0A-1805-8086-1326C6CE2688}"/>
                </a:ext>
              </a:extLst>
            </p:cNvPr>
            <p:cNvCxnSpPr>
              <a:cxnSpLocks/>
            </p:cNvCxnSpPr>
            <p:nvPr/>
          </p:nvCxnSpPr>
          <p:spPr>
            <a:xfrm>
              <a:off x="5325836" y="5737318"/>
              <a:ext cx="55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2107141-504C-245D-69EA-553B1AA42650}"/>
              </a:ext>
            </a:extLst>
          </p:cNvPr>
          <p:cNvSpPr txBox="1"/>
          <p:nvPr/>
        </p:nvSpPr>
        <p:spPr>
          <a:xfrm>
            <a:off x="9285726" y="5273090"/>
            <a:ext cx="2582758" cy="369332"/>
          </a:xfrm>
          <a:prstGeom prst="rect">
            <a:avLst/>
          </a:prstGeom>
          <a:noFill/>
        </p:spPr>
        <p:txBody>
          <a:bodyPr wrap="none" rtlCol="0">
            <a:spAutoFit/>
          </a:bodyPr>
          <a:lstStyle/>
          <a:p>
            <a:r>
              <a:rPr lang="en-US" dirty="0"/>
              <a:t>Later Rescaled to [-1,1]</a:t>
            </a:r>
          </a:p>
        </p:txBody>
      </p:sp>
      <p:sp>
        <p:nvSpPr>
          <p:cNvPr id="3" name="Google Shape;436;p49">
            <a:extLst>
              <a:ext uri="{FF2B5EF4-FFF2-40B4-BE49-F238E27FC236}">
                <a16:creationId xmlns:a16="http://schemas.microsoft.com/office/drawing/2014/main" id="{B147281A-B496-6BAF-899F-0B0AA921FB7C}"/>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4"/>
          <p:cNvSpPr txBox="1">
            <a:spLocks noGrp="1"/>
          </p:cNvSpPr>
          <p:nvPr>
            <p:ph type="sldNum" idx="12"/>
          </p:nvPr>
        </p:nvSpPr>
        <p:spPr>
          <a:xfrm>
            <a:off x="5730240" y="6242304"/>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000000"/>
                </a:solidFill>
                <a:latin typeface="Arial"/>
                <a:cs typeface="Arial"/>
                <a:sym typeface="Arial"/>
              </a:rPr>
              <a:pPr defTabSz="1219170">
                <a:buClr>
                  <a:srgbClr val="000000"/>
                </a:buClr>
              </a:pPr>
              <a:t>35</a:t>
            </a:fld>
            <a:endParaRPr kern="0">
              <a:solidFill>
                <a:srgbClr val="000000"/>
              </a:solidFill>
              <a:latin typeface="Arial"/>
              <a:cs typeface="Arial"/>
              <a:sym typeface="Arial"/>
            </a:endParaRPr>
          </a:p>
        </p:txBody>
      </p:sp>
      <p:sp>
        <p:nvSpPr>
          <p:cNvPr id="656" name="Google Shape;656;p64"/>
          <p:cNvSpPr txBox="1">
            <a:spLocks noGrp="1"/>
          </p:cNvSpPr>
          <p:nvPr>
            <p:ph type="title"/>
          </p:nvPr>
        </p:nvSpPr>
        <p:spPr>
          <a:xfrm>
            <a:off x="228500" y="1130300"/>
            <a:ext cx="11734800" cy="615200"/>
          </a:xfrm>
          <a:prstGeom prst="rect">
            <a:avLst/>
          </a:prstGeom>
        </p:spPr>
        <p:txBody>
          <a:bodyPr spcFirstLastPara="1" wrap="square" lIns="121900" tIns="60933" rIns="121900" bIns="60933" anchor="t" anchorCtr="0">
            <a:normAutofit/>
          </a:bodyPr>
          <a:lstStyle/>
          <a:p>
            <a:r>
              <a:rPr lang="en"/>
              <a:t>Building Trees</a:t>
            </a:r>
            <a:endParaRPr/>
          </a:p>
        </p:txBody>
      </p:sp>
      <p:pic>
        <p:nvPicPr>
          <p:cNvPr id="657" name="Google Shape;657;p64"/>
          <p:cNvPicPr preferRelativeResize="0"/>
          <p:nvPr/>
        </p:nvPicPr>
        <p:blipFill>
          <a:blip r:embed="rId3">
            <a:alphaModFix/>
          </a:blip>
          <a:stretch>
            <a:fillRect/>
          </a:stretch>
        </p:blipFill>
        <p:spPr>
          <a:xfrm>
            <a:off x="203200" y="1948701"/>
            <a:ext cx="6985000" cy="2841367"/>
          </a:xfrm>
          <a:prstGeom prst="rect">
            <a:avLst/>
          </a:prstGeom>
          <a:noFill/>
          <a:ln>
            <a:noFill/>
          </a:ln>
        </p:spPr>
      </p:pic>
      <p:sp>
        <p:nvSpPr>
          <p:cNvPr id="658" name="Google Shape;658;p64"/>
          <p:cNvSpPr txBox="1"/>
          <p:nvPr/>
        </p:nvSpPr>
        <p:spPr>
          <a:xfrm>
            <a:off x="406400" y="4875185"/>
            <a:ext cx="7099200" cy="656421"/>
          </a:xfrm>
          <a:prstGeom prst="rect">
            <a:avLst/>
          </a:prstGeom>
          <a:noFill/>
          <a:ln>
            <a:noFill/>
          </a:ln>
        </p:spPr>
        <p:txBody>
          <a:bodyPr spcFirstLastPara="1" wrap="square" lIns="121900" tIns="121900" rIns="121900" bIns="121900" anchor="t" anchorCtr="0">
            <a:spAutoFit/>
          </a:bodyPr>
          <a:lstStyle/>
          <a:p>
            <a:pPr marL="609585" defTabSz="1219170">
              <a:buClr>
                <a:srgbClr val="000000"/>
              </a:buClr>
            </a:pPr>
            <a:r>
              <a:rPr lang="en" sz="1333" kern="0" dirty="0" err="1">
                <a:solidFill>
                  <a:srgbClr val="000000"/>
                </a:solidFill>
                <a:latin typeface="Times New Roman"/>
                <a:ea typeface="Times New Roman"/>
                <a:cs typeface="Times New Roman"/>
                <a:sym typeface="Times New Roman"/>
              </a:rPr>
              <a:t>Coadou</a:t>
            </a:r>
            <a:r>
              <a:rPr lang="en" sz="1333" kern="0" dirty="0">
                <a:solidFill>
                  <a:srgbClr val="000000"/>
                </a:solidFill>
                <a:latin typeface="Times New Roman"/>
                <a:ea typeface="Times New Roman"/>
                <a:cs typeface="Times New Roman"/>
                <a:sym typeface="Times New Roman"/>
              </a:rPr>
              <a:t>, Y. C. (2016, February 9). </a:t>
            </a:r>
            <a:r>
              <a:rPr lang="en" sz="1333" i="1" kern="0" dirty="0">
                <a:solidFill>
                  <a:srgbClr val="000000"/>
                </a:solidFill>
                <a:latin typeface="Times New Roman"/>
                <a:ea typeface="Times New Roman"/>
                <a:cs typeface="Times New Roman"/>
                <a:sym typeface="Times New Roman"/>
              </a:rPr>
              <a:t>Boosted decision trees</a:t>
            </a:r>
            <a:r>
              <a:rPr lang="en" sz="1333" kern="0" dirty="0">
                <a:solidFill>
                  <a:srgbClr val="000000"/>
                </a:solidFill>
                <a:latin typeface="Times New Roman"/>
                <a:ea typeface="Times New Roman"/>
                <a:cs typeface="Times New Roman"/>
                <a:sym typeface="Times New Roman"/>
              </a:rPr>
              <a:t> [Slides]. </a:t>
            </a:r>
            <a:r>
              <a:rPr lang="en" sz="1333" kern="0" dirty="0" err="1">
                <a:solidFill>
                  <a:srgbClr val="000000"/>
                </a:solidFill>
                <a:latin typeface="Times New Roman"/>
                <a:ea typeface="Times New Roman"/>
                <a:cs typeface="Times New Roman"/>
                <a:sym typeface="Times New Roman"/>
              </a:rPr>
              <a:t>Semanticscholar.Org</a:t>
            </a:r>
            <a:r>
              <a:rPr lang="en" sz="1333" kern="0" dirty="0">
                <a:solidFill>
                  <a:srgbClr val="000000"/>
                </a:solidFill>
                <a:latin typeface="Times New Roman"/>
                <a:ea typeface="Times New Roman"/>
                <a:cs typeface="Times New Roman"/>
                <a:sym typeface="Times New Roman"/>
              </a:rPr>
              <a:t>. https://</a:t>
            </a:r>
            <a:r>
              <a:rPr lang="en" sz="1333" kern="0" dirty="0" err="1">
                <a:solidFill>
                  <a:srgbClr val="000000"/>
                </a:solidFill>
                <a:latin typeface="Times New Roman"/>
                <a:ea typeface="Times New Roman"/>
                <a:cs typeface="Times New Roman"/>
                <a:sym typeface="Times New Roman"/>
              </a:rPr>
              <a:t>pdfs.semanticscholar.org</a:t>
            </a:r>
            <a:r>
              <a:rPr lang="en" sz="1333" kern="0" dirty="0">
                <a:solidFill>
                  <a:srgbClr val="000000"/>
                </a:solidFill>
                <a:latin typeface="Times New Roman"/>
                <a:ea typeface="Times New Roman"/>
                <a:cs typeface="Times New Roman"/>
                <a:sym typeface="Times New Roman"/>
              </a:rPr>
              <a:t>/8acd/5a260276d96d6ca54c0199618c64704b663e.pdf</a:t>
            </a:r>
            <a:endParaRPr sz="1333" kern="0" dirty="0">
              <a:solidFill>
                <a:srgbClr val="000000"/>
              </a:solidFill>
              <a:latin typeface="Times New Roman"/>
              <a:ea typeface="Times New Roman"/>
              <a:cs typeface="Times New Roman"/>
              <a:sym typeface="Times New Roman"/>
            </a:endParaRPr>
          </a:p>
        </p:txBody>
      </p:sp>
      <p:sp>
        <p:nvSpPr>
          <p:cNvPr id="659" name="Google Shape;659;p64"/>
          <p:cNvSpPr txBox="1"/>
          <p:nvPr/>
        </p:nvSpPr>
        <p:spPr>
          <a:xfrm>
            <a:off x="7988300" y="2203585"/>
            <a:ext cx="3238400" cy="110814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Optimal split minimizes the Gini Index of the daughter nodes:</a:t>
            </a:r>
            <a:endParaRPr sz="1867" kern="0">
              <a:solidFill>
                <a:srgbClr val="000000"/>
              </a:solidFill>
              <a:latin typeface="Arial"/>
              <a:cs typeface="Arial"/>
              <a:sym typeface="Arial"/>
            </a:endParaRPr>
          </a:p>
        </p:txBody>
      </p:sp>
      <p:pic>
        <p:nvPicPr>
          <p:cNvPr id="660" name="Google Shape;660;p64" descr="\sum_{i=1}^n (Weight_i)P(1-P)" title="MathEquation,#000000"/>
          <p:cNvPicPr preferRelativeResize="0"/>
          <p:nvPr/>
        </p:nvPicPr>
        <p:blipFill>
          <a:blip r:embed="rId4">
            <a:alphaModFix/>
          </a:blip>
          <a:stretch>
            <a:fillRect/>
          </a:stretch>
        </p:blipFill>
        <p:spPr>
          <a:xfrm>
            <a:off x="8183836" y="3311984"/>
            <a:ext cx="3131768" cy="364067"/>
          </a:xfrm>
          <a:prstGeom prst="rect">
            <a:avLst/>
          </a:prstGeom>
          <a:noFill/>
          <a:ln>
            <a:noFill/>
          </a:ln>
        </p:spPr>
      </p:pic>
      <p:sp>
        <p:nvSpPr>
          <p:cNvPr id="661" name="Google Shape;661;p64"/>
          <p:cNvSpPr txBox="1"/>
          <p:nvPr/>
        </p:nvSpPr>
        <p:spPr>
          <a:xfrm>
            <a:off x="8775700" y="3945651"/>
            <a:ext cx="1816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200" kern="0">
                <a:solidFill>
                  <a:srgbClr val="000000"/>
                </a:solidFill>
                <a:latin typeface="Arial"/>
                <a:cs typeface="Arial"/>
                <a:sym typeface="Arial"/>
              </a:rPr>
              <a:t>n being the number of events in a given node</a:t>
            </a:r>
            <a:endParaRPr sz="1200" kern="0">
              <a:solidFill>
                <a:srgbClr val="000000"/>
              </a:solidFill>
              <a:latin typeface="Arial"/>
              <a:cs typeface="Arial"/>
              <a:sym typeface="Arial"/>
            </a:endParaRPr>
          </a:p>
        </p:txBody>
      </p:sp>
      <p:sp>
        <p:nvSpPr>
          <p:cNvPr id="662" name="Google Shape;662;p64"/>
          <p:cNvSpPr/>
          <p:nvPr/>
        </p:nvSpPr>
        <p:spPr>
          <a:xfrm>
            <a:off x="7950200" y="2025784"/>
            <a:ext cx="3454400" cy="268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36;p49">
            <a:extLst>
              <a:ext uri="{FF2B5EF4-FFF2-40B4-BE49-F238E27FC236}">
                <a16:creationId xmlns:a16="http://schemas.microsoft.com/office/drawing/2014/main" id="{B8D941EB-9480-FF48-885F-8275846C4718}"/>
              </a:ext>
            </a:extLst>
          </p:cNvPr>
          <p:cNvSpPr txBox="1">
            <a:spLocks/>
          </p:cNvSpPr>
          <p:nvPr/>
        </p:nvSpPr>
        <p:spPr>
          <a:xfrm>
            <a:off x="190500" y="6357633"/>
            <a:ext cx="3924400" cy="295600"/>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defTabSz="1219170">
              <a:spcBef>
                <a:spcPts val="1000"/>
              </a:spcBef>
              <a:buClr>
                <a:srgbClr val="000000"/>
              </a:buClr>
              <a:buNone/>
            </a:pPr>
            <a:r>
              <a:rPr lang="en-CA" sz="1200" kern="0">
                <a:solidFill>
                  <a:srgbClr val="000000"/>
                </a:solidFill>
              </a:rPr>
              <a:t>Multidimensional Reweighting using Machine Learning</a:t>
            </a:r>
          </a:p>
        </p:txBody>
      </p:sp>
      <p:sp>
        <p:nvSpPr>
          <p:cNvPr id="2" name="Google Shape;436;p49">
            <a:extLst>
              <a:ext uri="{FF2B5EF4-FFF2-40B4-BE49-F238E27FC236}">
                <a16:creationId xmlns:a16="http://schemas.microsoft.com/office/drawing/2014/main" id="{05DCAADD-EFF3-292A-7232-AFC7A2EB2C5F}"/>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Rounded Rectangle 1077">
            <a:extLst>
              <a:ext uri="{FF2B5EF4-FFF2-40B4-BE49-F238E27FC236}">
                <a16:creationId xmlns:a16="http://schemas.microsoft.com/office/drawing/2014/main" id="{F05778DF-DDB6-DAE3-7168-DE5D200100D6}"/>
              </a:ext>
            </a:extLst>
          </p:cNvPr>
          <p:cNvSpPr/>
          <p:nvPr/>
        </p:nvSpPr>
        <p:spPr>
          <a:xfrm>
            <a:off x="4806922" y="1165538"/>
            <a:ext cx="2701462" cy="5641004"/>
          </a:xfrm>
          <a:prstGeom prst="round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841ECB24-C193-3187-CF80-390F697C6C94}"/>
              </a:ext>
            </a:extLst>
          </p:cNvPr>
          <p:cNvSpPr/>
          <p:nvPr/>
        </p:nvSpPr>
        <p:spPr>
          <a:xfrm>
            <a:off x="9999603" y="6051280"/>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Up-Down Arrow 1051">
            <a:extLst>
              <a:ext uri="{FF2B5EF4-FFF2-40B4-BE49-F238E27FC236}">
                <a16:creationId xmlns:a16="http://schemas.microsoft.com/office/drawing/2014/main" id="{F7DD1174-C728-AA27-3D4E-28434DEE5AC4}"/>
              </a:ext>
            </a:extLst>
          </p:cNvPr>
          <p:cNvSpPr/>
          <p:nvPr/>
        </p:nvSpPr>
        <p:spPr>
          <a:xfrm>
            <a:off x="5684083" y="3740749"/>
            <a:ext cx="253402" cy="1865486"/>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ounded Rectangle 1048">
            <a:extLst>
              <a:ext uri="{FF2B5EF4-FFF2-40B4-BE49-F238E27FC236}">
                <a16:creationId xmlns:a16="http://schemas.microsoft.com/office/drawing/2014/main" id="{D33EC586-158C-BEB1-2058-1C3BE0EFEA25}"/>
              </a:ext>
            </a:extLst>
          </p:cNvPr>
          <p:cNvSpPr/>
          <p:nvPr/>
        </p:nvSpPr>
        <p:spPr>
          <a:xfrm>
            <a:off x="5349478" y="5667692"/>
            <a:ext cx="1642820" cy="1036670"/>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ounded Rectangle 1047">
            <a:extLst>
              <a:ext uri="{FF2B5EF4-FFF2-40B4-BE49-F238E27FC236}">
                <a16:creationId xmlns:a16="http://schemas.microsoft.com/office/drawing/2014/main" id="{25F8D48C-F172-3971-8BBF-30D2F15A26F5}"/>
              </a:ext>
            </a:extLst>
          </p:cNvPr>
          <p:cNvSpPr/>
          <p:nvPr/>
        </p:nvSpPr>
        <p:spPr>
          <a:xfrm>
            <a:off x="5349520" y="2700725"/>
            <a:ext cx="1642820" cy="970228"/>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69;p42">
            <a:extLst>
              <a:ext uri="{FF2B5EF4-FFF2-40B4-BE49-F238E27FC236}">
                <a16:creationId xmlns:a16="http://schemas.microsoft.com/office/drawing/2014/main" id="{2ECFE4F1-76A5-18E2-332E-1310D06D3863}"/>
              </a:ext>
            </a:extLst>
          </p:cNvPr>
          <p:cNvSpPr txBox="1">
            <a:spLocks/>
          </p:cNvSpPr>
          <p:nvPr/>
        </p:nvSpPr>
        <p:spPr>
          <a:xfrm>
            <a:off x="3337139" y="187446"/>
            <a:ext cx="5760712" cy="899623"/>
          </a:xfrm>
          <a:prstGeom prst="rect">
            <a:avLst/>
          </a:prstGeom>
          <a:solidFill>
            <a:schemeClr val="bg1">
              <a:lumMod val="95000"/>
            </a:schemeClr>
          </a:solidFill>
          <a:ln w="28575">
            <a:solidFill>
              <a:srgbClr val="C0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3300"/>
              <a:buFont typeface="Arial"/>
              <a:buNone/>
              <a:tabLst/>
              <a:defRPr/>
            </a:pPr>
            <a:r>
              <a:rPr kumimoji="0" lang="en-CA" sz="4000" b="1" i="0" u="none" strike="noStrike" kern="0" cap="none" spc="0" normalizeH="0" baseline="0" noProof="0" dirty="0">
                <a:ln>
                  <a:noFill/>
                </a:ln>
                <a:solidFill>
                  <a:srgbClr val="000000"/>
                </a:solidFill>
                <a:effectLst/>
                <a:uLnTx/>
                <a:uFillTx/>
                <a:latin typeface="Arial"/>
                <a:cs typeface="Arial"/>
                <a:sym typeface="Arial"/>
              </a:rPr>
              <a:t>The Standard Model</a:t>
            </a:r>
          </a:p>
        </p:txBody>
      </p:sp>
      <p:sp>
        <p:nvSpPr>
          <p:cNvPr id="5" name="TextBox 4">
            <a:extLst>
              <a:ext uri="{FF2B5EF4-FFF2-40B4-BE49-F238E27FC236}">
                <a16:creationId xmlns:a16="http://schemas.microsoft.com/office/drawing/2014/main" id="{125E3C0F-E5BC-FA1A-E7BB-F9E362D2F9CB}"/>
              </a:ext>
            </a:extLst>
          </p:cNvPr>
          <p:cNvSpPr txBox="1"/>
          <p:nvPr/>
        </p:nvSpPr>
        <p:spPr>
          <a:xfrm>
            <a:off x="9447761" y="1886656"/>
            <a:ext cx="1030539" cy="646331"/>
          </a:xfrm>
          <a:prstGeom prst="rect">
            <a:avLst/>
          </a:prstGeom>
          <a:noFill/>
        </p:spPr>
        <p:txBody>
          <a:bodyPr wrap="none" rtlCol="0">
            <a:spAutoFit/>
          </a:bodyPr>
          <a:lstStyle/>
          <a:p>
            <a:pPr algn="ctr"/>
            <a:r>
              <a:rPr lang="en-US" dirty="0"/>
              <a:t>Proton</a:t>
            </a:r>
          </a:p>
          <a:p>
            <a:pPr algn="ctr"/>
            <a:r>
              <a:rPr lang="en-US" dirty="0"/>
              <a:t>neutrons</a:t>
            </a:r>
          </a:p>
        </p:txBody>
      </p:sp>
      <p:sp>
        <p:nvSpPr>
          <p:cNvPr id="6" name="Google Shape;436;p49">
            <a:extLst>
              <a:ext uri="{FF2B5EF4-FFF2-40B4-BE49-F238E27FC236}">
                <a16:creationId xmlns:a16="http://schemas.microsoft.com/office/drawing/2014/main" id="{02C8B917-691A-AE19-4933-96BCE38D3192}"/>
              </a:ext>
            </a:extLst>
          </p:cNvPr>
          <p:cNvSpPr txBox="1">
            <a:spLocks/>
          </p:cNvSpPr>
          <p:nvPr/>
        </p:nvSpPr>
        <p:spPr>
          <a:xfrm>
            <a:off x="5317" y="6336966"/>
            <a:ext cx="3924400" cy="295600"/>
          </a:xfrm>
          <a:prstGeom prst="rect">
            <a:avLst/>
          </a:prstGeom>
          <a:solidFill>
            <a:schemeClr val="lt1"/>
          </a:solidFill>
          <a:ln>
            <a:noFill/>
          </a:ln>
        </p:spPr>
        <p:txBody>
          <a:bodyPr spcFirstLastPara="1" wrap="square" lIns="121900" tIns="60933" rIns="121900" bIns="60933" anchor="t" anchorCtr="0">
            <a:normAutofit fontScale="47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10" name="TextBox 9">
            <a:extLst>
              <a:ext uri="{FF2B5EF4-FFF2-40B4-BE49-F238E27FC236}">
                <a16:creationId xmlns:a16="http://schemas.microsoft.com/office/drawing/2014/main" id="{55E4675E-4127-E6C0-A01A-2AEDA4C3A506}"/>
              </a:ext>
            </a:extLst>
          </p:cNvPr>
          <p:cNvSpPr txBox="1"/>
          <p:nvPr/>
        </p:nvSpPr>
        <p:spPr>
          <a:xfrm>
            <a:off x="5011524" y="1921087"/>
            <a:ext cx="2411942" cy="646331"/>
          </a:xfrm>
          <a:prstGeom prst="rect">
            <a:avLst/>
          </a:prstGeom>
          <a:noFill/>
        </p:spPr>
        <p:txBody>
          <a:bodyPr wrap="none" rtlCol="0">
            <a:spAutoFit/>
          </a:bodyPr>
          <a:lstStyle/>
          <a:p>
            <a:pPr algn="ctr"/>
            <a:r>
              <a:rPr lang="en-US" dirty="0"/>
              <a:t>Force carrying particles </a:t>
            </a:r>
          </a:p>
          <a:p>
            <a:pPr algn="ctr"/>
            <a:r>
              <a:rPr lang="en-US" dirty="0"/>
              <a:t>Mediators</a:t>
            </a:r>
          </a:p>
        </p:txBody>
      </p:sp>
      <p:grpSp>
        <p:nvGrpSpPr>
          <p:cNvPr id="29" name="Group 28">
            <a:extLst>
              <a:ext uri="{FF2B5EF4-FFF2-40B4-BE49-F238E27FC236}">
                <a16:creationId xmlns:a16="http://schemas.microsoft.com/office/drawing/2014/main" id="{5066CD56-E652-BCD3-67B1-01F8D85BCEB3}"/>
              </a:ext>
            </a:extLst>
          </p:cNvPr>
          <p:cNvGrpSpPr/>
          <p:nvPr/>
        </p:nvGrpSpPr>
        <p:grpSpPr>
          <a:xfrm>
            <a:off x="1554608" y="2633312"/>
            <a:ext cx="1642820" cy="1503336"/>
            <a:chOff x="867905" y="2386739"/>
            <a:chExt cx="1642820" cy="1503336"/>
          </a:xfrm>
          <a:solidFill>
            <a:schemeClr val="bg1">
              <a:lumMod val="95000"/>
            </a:schemeClr>
          </a:solidFill>
        </p:grpSpPr>
        <p:sp>
          <p:nvSpPr>
            <p:cNvPr id="13" name="Rounded Rectangle 12">
              <a:extLst>
                <a:ext uri="{FF2B5EF4-FFF2-40B4-BE49-F238E27FC236}">
                  <a16:creationId xmlns:a16="http://schemas.microsoft.com/office/drawing/2014/main" id="{388EF8F6-5DD5-2E63-08AB-60789CAE64AB}"/>
                </a:ext>
              </a:extLst>
            </p:cNvPr>
            <p:cNvSpPr/>
            <p:nvPr/>
          </p:nvSpPr>
          <p:spPr>
            <a:xfrm>
              <a:off x="867905" y="2386739"/>
              <a:ext cx="1642820" cy="15033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9096E0A-0706-69F3-A37D-7F08CE544123}"/>
                    </a:ext>
                  </a:extLst>
                </p:cNvPr>
                <p:cNvSpPr txBox="1"/>
                <p:nvPr/>
              </p:nvSpPr>
              <p:spPr>
                <a:xfrm>
                  <a:off x="971060" y="2525485"/>
                  <a:ext cx="1436510" cy="1235018"/>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𝜈</m:t>
                            </m:r>
                          </m:e>
                          <m:sub>
                            <m:r>
                              <a:rPr lang="en-CA" sz="2800" b="0" i="1" smtClean="0">
                                <a:latin typeface="Cambria Math" panose="02040503050406030204" pitchFamily="18" charset="0"/>
                              </a:rPr>
                              <m:t>𝑒</m:t>
                            </m:r>
                          </m:sub>
                        </m:sSub>
                        <m:r>
                          <a:rPr lang="en-CA" sz="2800" b="0" i="1" smtClean="0">
                            <a:latin typeface="Cambria Math" panose="02040503050406030204" pitchFamily="18" charset="0"/>
                          </a:rPr>
                          <m:t>, </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𝜈</m:t>
                            </m:r>
                          </m:e>
                          <m:sub>
                            <m:r>
                              <a:rPr lang="en-CA" sz="2800" b="0" i="1" smtClean="0">
                                <a:latin typeface="Cambria Math" panose="02040503050406030204" pitchFamily="18" charset="0"/>
                              </a:rPr>
                              <m:t>𝜇</m:t>
                            </m:r>
                          </m:sub>
                        </m:sSub>
                        <m:r>
                          <a:rPr lang="en-CA" sz="2800" b="0" i="1" smtClean="0">
                            <a:latin typeface="Cambria Math" panose="02040503050406030204" pitchFamily="18" charset="0"/>
                          </a:rPr>
                          <m:t>, </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𝜈</m:t>
                            </m:r>
                          </m:e>
                          <m:sub>
                            <m:r>
                              <a:rPr lang="en-CA" sz="2800" b="0" i="1" smtClean="0">
                                <a:latin typeface="Cambria Math" panose="02040503050406030204" pitchFamily="18" charset="0"/>
                              </a:rPr>
                              <m:t>𝜏</m:t>
                            </m:r>
                          </m:sub>
                        </m:sSub>
                      </m:oMath>
                    </m:oMathPara>
                  </a14:m>
                  <a:endParaRPr lang="en-CA" sz="2800" b="0" dirty="0"/>
                </a:p>
                <a:p>
                  <a:endParaRPr lang="en-US" sz="1600" dirty="0"/>
                </a:p>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𝑒</m:t>
                        </m:r>
                        <m:r>
                          <a:rPr lang="en-CA" sz="2800" b="0" i="1" smtClean="0">
                            <a:latin typeface="Cambria Math" panose="02040503050406030204" pitchFamily="18" charset="0"/>
                          </a:rPr>
                          <m:t> , </m:t>
                        </m:r>
                        <m:r>
                          <a:rPr lang="en-CA" sz="2800" b="0" i="1" smtClean="0">
                            <a:latin typeface="Cambria Math" panose="02040503050406030204" pitchFamily="18" charset="0"/>
                          </a:rPr>
                          <m:t>𝜇</m:t>
                        </m:r>
                        <m:r>
                          <a:rPr lang="en-CA" sz="2800" b="0" i="1" smtClean="0">
                            <a:latin typeface="Cambria Math" panose="02040503050406030204" pitchFamily="18" charset="0"/>
                          </a:rPr>
                          <m:t> , </m:t>
                        </m:r>
                        <m:r>
                          <a:rPr lang="en-CA" sz="2800" b="0" i="1" smtClean="0">
                            <a:latin typeface="Cambria Math" panose="02040503050406030204" pitchFamily="18" charset="0"/>
                          </a:rPr>
                          <m:t>𝜏</m:t>
                        </m:r>
                      </m:oMath>
                    </m:oMathPara>
                  </a14:m>
                  <a:endParaRPr lang="en-US" sz="2800" dirty="0"/>
                </a:p>
              </p:txBody>
            </p:sp>
          </mc:Choice>
          <mc:Fallback xmlns="">
            <p:sp>
              <p:nvSpPr>
                <p:cNvPr id="14" name="TextBox 13">
                  <a:extLst>
                    <a:ext uri="{FF2B5EF4-FFF2-40B4-BE49-F238E27FC236}">
                      <a16:creationId xmlns:a16="http://schemas.microsoft.com/office/drawing/2014/main" id="{89096E0A-0706-69F3-A37D-7F08CE544123}"/>
                    </a:ext>
                  </a:extLst>
                </p:cNvPr>
                <p:cNvSpPr txBox="1">
                  <a:spLocks noRot="1" noChangeAspect="1" noMove="1" noResize="1" noEditPoints="1" noAdjustHandles="1" noChangeArrowheads="1" noChangeShapeType="1" noTextEdit="1"/>
                </p:cNvSpPr>
                <p:nvPr/>
              </p:nvSpPr>
              <p:spPr>
                <a:xfrm>
                  <a:off x="971060" y="2525485"/>
                  <a:ext cx="1436510" cy="1235018"/>
                </a:xfrm>
                <a:prstGeom prst="rect">
                  <a:avLst/>
                </a:prstGeom>
                <a:blipFill>
                  <a:blip r:embed="rId3"/>
                  <a:stretch>
                    <a:fillRect b="-9184"/>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ED67D767-E2D5-7E80-68C7-24DBA7AA855B}"/>
              </a:ext>
            </a:extLst>
          </p:cNvPr>
          <p:cNvGrpSpPr/>
          <p:nvPr/>
        </p:nvGrpSpPr>
        <p:grpSpPr>
          <a:xfrm>
            <a:off x="9141621" y="2622400"/>
            <a:ext cx="1642820" cy="1503336"/>
            <a:chOff x="2712015" y="3890075"/>
            <a:chExt cx="1642820" cy="1503336"/>
          </a:xfrm>
          <a:solidFill>
            <a:schemeClr val="bg1">
              <a:lumMod val="95000"/>
            </a:schemeClr>
          </a:solidFill>
        </p:grpSpPr>
        <p:sp>
          <p:nvSpPr>
            <p:cNvPr id="15" name="Rounded Rectangle 14">
              <a:extLst>
                <a:ext uri="{FF2B5EF4-FFF2-40B4-BE49-F238E27FC236}">
                  <a16:creationId xmlns:a16="http://schemas.microsoft.com/office/drawing/2014/main" id="{76177273-44BD-D54A-F6D8-3EE470E78264}"/>
                </a:ext>
              </a:extLst>
            </p:cNvPr>
            <p:cNvSpPr/>
            <p:nvPr/>
          </p:nvSpPr>
          <p:spPr>
            <a:xfrm>
              <a:off x="2712015" y="3890075"/>
              <a:ext cx="1642820" cy="15033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392541-35AC-F2F4-A8EE-00396A2D7C40}"/>
                    </a:ext>
                  </a:extLst>
                </p:cNvPr>
                <p:cNvSpPr txBox="1"/>
                <p:nvPr/>
              </p:nvSpPr>
              <p:spPr>
                <a:xfrm>
                  <a:off x="2815170" y="4028821"/>
                  <a:ext cx="1436510" cy="1200329"/>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𝑢</m:t>
                        </m:r>
                        <m:r>
                          <a:rPr lang="en-CA" sz="2800" b="0" i="1" smtClean="0">
                            <a:latin typeface="Cambria Math" panose="02040503050406030204" pitchFamily="18" charset="0"/>
                          </a:rPr>
                          <m:t>, </m:t>
                        </m:r>
                        <m:r>
                          <a:rPr lang="en-CA" sz="2800" b="0" i="1" smtClean="0">
                            <a:latin typeface="Cambria Math" panose="02040503050406030204" pitchFamily="18" charset="0"/>
                          </a:rPr>
                          <m:t>𝑐</m:t>
                        </m:r>
                        <m:r>
                          <a:rPr lang="en-CA" sz="2800" b="0" i="1" smtClean="0">
                            <a:latin typeface="Cambria Math" panose="02040503050406030204" pitchFamily="18" charset="0"/>
                          </a:rPr>
                          <m:t>, </m:t>
                        </m:r>
                        <m:r>
                          <a:rPr lang="en-CA" sz="2800" b="0" i="1" smtClean="0">
                            <a:latin typeface="Cambria Math" panose="02040503050406030204" pitchFamily="18" charset="0"/>
                          </a:rPr>
                          <m:t>𝑡</m:t>
                        </m:r>
                      </m:oMath>
                    </m:oMathPara>
                  </a14:m>
                  <a:endParaRPr lang="en-CA" sz="2800" b="0" dirty="0"/>
                </a:p>
                <a:p>
                  <a:endParaRPr lang="en-CA" sz="1600" b="0" dirty="0"/>
                </a:p>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𝑑</m:t>
                        </m:r>
                        <m:r>
                          <a:rPr lang="en-CA" sz="2800" b="0" i="1" smtClean="0">
                            <a:latin typeface="Cambria Math" panose="02040503050406030204" pitchFamily="18" charset="0"/>
                          </a:rPr>
                          <m:t>, </m:t>
                        </m:r>
                        <m:r>
                          <a:rPr lang="en-CA" sz="2800" b="0" i="1" smtClean="0">
                            <a:latin typeface="Cambria Math" panose="02040503050406030204" pitchFamily="18" charset="0"/>
                          </a:rPr>
                          <m:t>𝑠</m:t>
                        </m:r>
                        <m:r>
                          <a:rPr lang="en-CA" sz="2800" b="0" i="1" smtClean="0">
                            <a:latin typeface="Cambria Math" panose="02040503050406030204" pitchFamily="18" charset="0"/>
                          </a:rPr>
                          <m:t>, </m:t>
                        </m:r>
                        <m:r>
                          <a:rPr lang="en-CA" sz="2800" b="0" i="1" smtClean="0">
                            <a:latin typeface="Cambria Math" panose="02040503050406030204" pitchFamily="18" charset="0"/>
                          </a:rPr>
                          <m:t>𝑏</m:t>
                        </m:r>
                      </m:oMath>
                    </m:oMathPara>
                  </a14:m>
                  <a:endParaRPr lang="en-CA" sz="2800" b="0" dirty="0"/>
                </a:p>
              </p:txBody>
            </p:sp>
          </mc:Choice>
          <mc:Fallback xmlns="">
            <p:sp>
              <p:nvSpPr>
                <p:cNvPr id="16" name="TextBox 15">
                  <a:extLst>
                    <a:ext uri="{FF2B5EF4-FFF2-40B4-BE49-F238E27FC236}">
                      <a16:creationId xmlns:a16="http://schemas.microsoft.com/office/drawing/2014/main" id="{5C392541-35AC-F2F4-A8EE-00396A2D7C40}"/>
                    </a:ext>
                  </a:extLst>
                </p:cNvPr>
                <p:cNvSpPr txBox="1">
                  <a:spLocks noRot="1" noChangeAspect="1" noMove="1" noResize="1" noEditPoints="1" noAdjustHandles="1" noChangeArrowheads="1" noChangeShapeType="1" noTextEdit="1"/>
                </p:cNvSpPr>
                <p:nvPr/>
              </p:nvSpPr>
              <p:spPr>
                <a:xfrm>
                  <a:off x="2815170" y="4028821"/>
                  <a:ext cx="1436510" cy="1200329"/>
                </a:xfrm>
                <a:prstGeom prst="rect">
                  <a:avLst/>
                </a:prstGeom>
                <a:blipFill>
                  <a:blip r:embed="rId4"/>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C67A01F0-8733-6CD9-D547-AB363ACFEB8B}"/>
              </a:ext>
            </a:extLst>
          </p:cNvPr>
          <p:cNvGrpSpPr/>
          <p:nvPr/>
        </p:nvGrpSpPr>
        <p:grpSpPr>
          <a:xfrm>
            <a:off x="1551386" y="1251765"/>
            <a:ext cx="1666952" cy="612000"/>
            <a:chOff x="971060" y="883991"/>
            <a:chExt cx="1436510" cy="571442"/>
          </a:xfrm>
        </p:grpSpPr>
        <p:sp>
          <p:nvSpPr>
            <p:cNvPr id="19" name="Oval 18">
              <a:extLst>
                <a:ext uri="{FF2B5EF4-FFF2-40B4-BE49-F238E27FC236}">
                  <a16:creationId xmlns:a16="http://schemas.microsoft.com/office/drawing/2014/main" id="{385BD079-E0E9-1C6A-8868-DF1EEF37DC63}"/>
                </a:ext>
              </a:extLst>
            </p:cNvPr>
            <p:cNvSpPr/>
            <p:nvPr/>
          </p:nvSpPr>
          <p:spPr>
            <a:xfrm>
              <a:off x="971060" y="883991"/>
              <a:ext cx="1436510" cy="571442"/>
            </a:xfrm>
            <a:prstGeom prst="ellipse">
              <a:avLst/>
            </a:prstGeom>
            <a:solidFill>
              <a:srgbClr val="770002"/>
            </a:solidFill>
            <a:ln>
              <a:solidFill>
                <a:srgbClr val="77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5D394ACC-9CA4-6878-CB91-210004528783}"/>
                </a:ext>
              </a:extLst>
            </p:cNvPr>
            <p:cNvSpPr txBox="1"/>
            <p:nvPr/>
          </p:nvSpPr>
          <p:spPr>
            <a:xfrm>
              <a:off x="1104209" y="901563"/>
              <a:ext cx="1170213" cy="488546"/>
            </a:xfrm>
            <a:prstGeom prst="rect">
              <a:avLst/>
            </a:prstGeom>
            <a:noFill/>
            <a:ln>
              <a:noFill/>
            </a:ln>
          </p:spPr>
          <p:txBody>
            <a:bodyPr wrap="none" rtlCol="0">
              <a:spAutoFit/>
            </a:bodyPr>
            <a:lstStyle/>
            <a:p>
              <a:pPr algn="ctr"/>
              <a:r>
                <a:rPr lang="en-US" sz="2800" b="1" dirty="0">
                  <a:solidFill>
                    <a:schemeClr val="bg1"/>
                  </a:solidFill>
                </a:rPr>
                <a:t>Leptons</a:t>
              </a:r>
            </a:p>
          </p:txBody>
        </p:sp>
      </p:grpSp>
      <p:grpSp>
        <p:nvGrpSpPr>
          <p:cNvPr id="21" name="Group 20">
            <a:extLst>
              <a:ext uri="{FF2B5EF4-FFF2-40B4-BE49-F238E27FC236}">
                <a16:creationId xmlns:a16="http://schemas.microsoft.com/office/drawing/2014/main" id="{864AC09C-F7AB-2DFF-F581-65974B2CABB6}"/>
              </a:ext>
            </a:extLst>
          </p:cNvPr>
          <p:cNvGrpSpPr/>
          <p:nvPr/>
        </p:nvGrpSpPr>
        <p:grpSpPr>
          <a:xfrm>
            <a:off x="9114267" y="1211956"/>
            <a:ext cx="1666952" cy="612000"/>
            <a:chOff x="971060" y="883991"/>
            <a:chExt cx="1436510" cy="571442"/>
          </a:xfrm>
        </p:grpSpPr>
        <p:sp>
          <p:nvSpPr>
            <p:cNvPr id="22" name="Oval 21">
              <a:extLst>
                <a:ext uri="{FF2B5EF4-FFF2-40B4-BE49-F238E27FC236}">
                  <a16:creationId xmlns:a16="http://schemas.microsoft.com/office/drawing/2014/main" id="{6A9DF218-874A-2FCB-133D-89907B966656}"/>
                </a:ext>
              </a:extLst>
            </p:cNvPr>
            <p:cNvSpPr/>
            <p:nvPr/>
          </p:nvSpPr>
          <p:spPr>
            <a:xfrm>
              <a:off x="971060" y="883991"/>
              <a:ext cx="1436510" cy="571442"/>
            </a:xfrm>
            <a:prstGeom prst="ellipse">
              <a:avLst/>
            </a:prstGeom>
            <a:solidFill>
              <a:srgbClr val="770002"/>
            </a:solidFill>
            <a:ln>
              <a:solidFill>
                <a:srgbClr val="77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1E416319-DA8B-A92A-07AC-AE21C46469B8}"/>
                </a:ext>
              </a:extLst>
            </p:cNvPr>
            <p:cNvSpPr txBox="1"/>
            <p:nvPr/>
          </p:nvSpPr>
          <p:spPr>
            <a:xfrm>
              <a:off x="1153773" y="899302"/>
              <a:ext cx="1071083" cy="488546"/>
            </a:xfrm>
            <a:prstGeom prst="rect">
              <a:avLst/>
            </a:prstGeom>
            <a:noFill/>
            <a:ln>
              <a:noFill/>
            </a:ln>
          </p:spPr>
          <p:txBody>
            <a:bodyPr wrap="none" rtlCol="0">
              <a:spAutoFit/>
            </a:bodyPr>
            <a:lstStyle/>
            <a:p>
              <a:pPr algn="ctr"/>
              <a:r>
                <a:rPr lang="en-US" sz="2800" b="1" dirty="0">
                  <a:solidFill>
                    <a:schemeClr val="bg1"/>
                  </a:solidFill>
                </a:rPr>
                <a:t>Quarks</a:t>
              </a:r>
            </a:p>
          </p:txBody>
        </p:sp>
      </p:grpSp>
      <p:grpSp>
        <p:nvGrpSpPr>
          <p:cNvPr id="25" name="Group 24">
            <a:extLst>
              <a:ext uri="{FF2B5EF4-FFF2-40B4-BE49-F238E27FC236}">
                <a16:creationId xmlns:a16="http://schemas.microsoft.com/office/drawing/2014/main" id="{2135A637-222F-FE6A-D37E-C8D038A3291A}"/>
              </a:ext>
            </a:extLst>
          </p:cNvPr>
          <p:cNvGrpSpPr/>
          <p:nvPr/>
        </p:nvGrpSpPr>
        <p:grpSpPr>
          <a:xfrm>
            <a:off x="10402754" y="4703887"/>
            <a:ext cx="1666952" cy="612000"/>
            <a:chOff x="971060" y="883991"/>
            <a:chExt cx="1436510" cy="571442"/>
          </a:xfrm>
        </p:grpSpPr>
        <p:sp>
          <p:nvSpPr>
            <p:cNvPr id="26" name="Oval 25">
              <a:extLst>
                <a:ext uri="{FF2B5EF4-FFF2-40B4-BE49-F238E27FC236}">
                  <a16:creationId xmlns:a16="http://schemas.microsoft.com/office/drawing/2014/main" id="{16A49E58-23D1-0170-36E6-97D4BFA2A772}"/>
                </a:ext>
              </a:extLst>
            </p:cNvPr>
            <p:cNvSpPr/>
            <p:nvPr/>
          </p:nvSpPr>
          <p:spPr>
            <a:xfrm>
              <a:off x="971060" y="883991"/>
              <a:ext cx="1436510" cy="571442"/>
            </a:xfrm>
            <a:prstGeom prst="ellipse">
              <a:avLst/>
            </a:prstGeom>
            <a:solidFill>
              <a:srgbClr val="77000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7B76B0FC-963F-998E-2122-F09628931033}"/>
                </a:ext>
              </a:extLst>
            </p:cNvPr>
            <p:cNvSpPr txBox="1"/>
            <p:nvPr/>
          </p:nvSpPr>
          <p:spPr>
            <a:xfrm>
              <a:off x="1162863" y="910998"/>
              <a:ext cx="1052903" cy="488546"/>
            </a:xfrm>
            <a:prstGeom prst="rect">
              <a:avLst/>
            </a:prstGeom>
            <a:noFill/>
            <a:ln>
              <a:noFill/>
            </a:ln>
          </p:spPr>
          <p:txBody>
            <a:bodyPr wrap="none" rtlCol="0">
              <a:spAutoFit/>
            </a:bodyPr>
            <a:lstStyle/>
            <a:p>
              <a:pPr algn="ctr"/>
              <a:r>
                <a:rPr lang="en-US" sz="2800" b="1" dirty="0">
                  <a:solidFill>
                    <a:schemeClr val="bg1"/>
                  </a:solidFill>
                </a:rPr>
                <a:t>Gluons</a:t>
              </a:r>
            </a:p>
          </p:txBody>
        </p:sp>
      </p:grpSp>
      <p:sp>
        <p:nvSpPr>
          <p:cNvPr id="28" name="Oval 27">
            <a:extLst>
              <a:ext uri="{FF2B5EF4-FFF2-40B4-BE49-F238E27FC236}">
                <a16:creationId xmlns:a16="http://schemas.microsoft.com/office/drawing/2014/main" id="{2A7F5CAD-EBDC-3AFB-70B2-0E60014A285E}"/>
              </a:ext>
            </a:extLst>
          </p:cNvPr>
          <p:cNvSpPr/>
          <p:nvPr/>
        </p:nvSpPr>
        <p:spPr>
          <a:xfrm>
            <a:off x="10794473" y="5398966"/>
            <a:ext cx="883515" cy="879922"/>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a:solidFill>
                  <a:schemeClr val="tx1"/>
                </a:solidFill>
              </a:rPr>
              <a:t>g</a:t>
            </a:r>
          </a:p>
        </p:txBody>
      </p:sp>
      <p:sp>
        <p:nvSpPr>
          <p:cNvPr id="31" name="Rounded Rectangle 30">
            <a:extLst>
              <a:ext uri="{FF2B5EF4-FFF2-40B4-BE49-F238E27FC236}">
                <a16:creationId xmlns:a16="http://schemas.microsoft.com/office/drawing/2014/main" id="{B1DCA11A-51E4-57B7-098F-3E3F565BD5B4}"/>
              </a:ext>
            </a:extLst>
          </p:cNvPr>
          <p:cNvSpPr/>
          <p:nvPr/>
        </p:nvSpPr>
        <p:spPr>
          <a:xfrm>
            <a:off x="5340688" y="4136648"/>
            <a:ext cx="1642820" cy="1036669"/>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3FDEFA0A-48FC-D578-5E79-6591FD9505E8}"/>
              </a:ext>
            </a:extLst>
          </p:cNvPr>
          <p:cNvGrpSpPr/>
          <p:nvPr/>
        </p:nvGrpSpPr>
        <p:grpSpPr>
          <a:xfrm>
            <a:off x="5320760" y="1226194"/>
            <a:ext cx="1666952" cy="612000"/>
            <a:chOff x="971060" y="883991"/>
            <a:chExt cx="1436510" cy="571442"/>
          </a:xfrm>
          <a:solidFill>
            <a:srgbClr val="C00000"/>
          </a:solidFill>
        </p:grpSpPr>
        <p:sp>
          <p:nvSpPr>
            <p:cNvPr id="34" name="Oval 33">
              <a:extLst>
                <a:ext uri="{FF2B5EF4-FFF2-40B4-BE49-F238E27FC236}">
                  <a16:creationId xmlns:a16="http://schemas.microsoft.com/office/drawing/2014/main" id="{4E1CE558-C203-D6F5-E295-F35FC6DD96F6}"/>
                </a:ext>
              </a:extLst>
            </p:cNvPr>
            <p:cNvSpPr/>
            <p:nvPr/>
          </p:nvSpPr>
          <p:spPr>
            <a:xfrm>
              <a:off x="971060" y="883991"/>
              <a:ext cx="1436510" cy="571442"/>
            </a:xfrm>
            <a:prstGeom prst="ellipse">
              <a:avLst/>
            </a:prstGeom>
            <a:solidFill>
              <a:srgbClr val="77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a:extLst>
                <a:ext uri="{FF2B5EF4-FFF2-40B4-BE49-F238E27FC236}">
                  <a16:creationId xmlns:a16="http://schemas.microsoft.com/office/drawing/2014/main" id="{58429E24-0170-E114-97AA-D9949A88E99C}"/>
                </a:ext>
              </a:extLst>
            </p:cNvPr>
            <p:cNvSpPr txBox="1"/>
            <p:nvPr/>
          </p:nvSpPr>
          <p:spPr>
            <a:xfrm>
              <a:off x="1155120" y="903996"/>
              <a:ext cx="1076388" cy="488546"/>
            </a:xfrm>
            <a:prstGeom prst="rect">
              <a:avLst/>
            </a:prstGeom>
            <a:noFill/>
            <a:ln>
              <a:noFill/>
            </a:ln>
          </p:spPr>
          <p:txBody>
            <a:bodyPr wrap="none" rtlCol="0">
              <a:spAutoFit/>
            </a:bodyPr>
            <a:lstStyle/>
            <a:p>
              <a:pPr algn="ctr"/>
              <a:r>
                <a:rPr lang="en-US" sz="2800" b="1" dirty="0">
                  <a:solidFill>
                    <a:schemeClr val="bg1"/>
                  </a:solidFill>
                </a:rPr>
                <a:t>Bosons</a:t>
              </a:r>
            </a:p>
          </p:txBody>
        </p:sp>
      </p:grpSp>
      <p:grpSp>
        <p:nvGrpSpPr>
          <p:cNvPr id="36" name="Group 35">
            <a:extLst>
              <a:ext uri="{FF2B5EF4-FFF2-40B4-BE49-F238E27FC236}">
                <a16:creationId xmlns:a16="http://schemas.microsoft.com/office/drawing/2014/main" id="{C8B34E89-D669-6944-EA6E-A474DE0A215A}"/>
              </a:ext>
            </a:extLst>
          </p:cNvPr>
          <p:cNvGrpSpPr/>
          <p:nvPr/>
        </p:nvGrpSpPr>
        <p:grpSpPr>
          <a:xfrm>
            <a:off x="5560163" y="2784920"/>
            <a:ext cx="1215997" cy="483722"/>
            <a:chOff x="971060" y="883991"/>
            <a:chExt cx="1436510" cy="571442"/>
          </a:xfrm>
          <a:solidFill>
            <a:srgbClr val="C00000"/>
          </a:solidFill>
        </p:grpSpPr>
        <p:sp>
          <p:nvSpPr>
            <p:cNvPr id="37" name="Oval 36">
              <a:extLst>
                <a:ext uri="{FF2B5EF4-FFF2-40B4-BE49-F238E27FC236}">
                  <a16:creationId xmlns:a16="http://schemas.microsoft.com/office/drawing/2014/main" id="{EEDEC763-F2E5-5155-B3AE-FED2F20AB92D}"/>
                </a:ext>
              </a:extLst>
            </p:cNvPr>
            <p:cNvSpPr/>
            <p:nvPr/>
          </p:nvSpPr>
          <p:spPr>
            <a:xfrm>
              <a:off x="971060" y="883991"/>
              <a:ext cx="1436510" cy="5714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5853799-7894-F401-F9C9-386CEE3F7C53}"/>
                </a:ext>
              </a:extLst>
            </p:cNvPr>
            <p:cNvSpPr txBox="1"/>
            <p:nvPr/>
          </p:nvSpPr>
          <p:spPr>
            <a:xfrm>
              <a:off x="1121224" y="985046"/>
              <a:ext cx="1147203" cy="436308"/>
            </a:xfrm>
            <a:prstGeom prst="rect">
              <a:avLst/>
            </a:prstGeom>
            <a:noFill/>
            <a:ln>
              <a:noFill/>
            </a:ln>
          </p:spPr>
          <p:txBody>
            <a:bodyPr wrap="none" rtlCol="0">
              <a:spAutoFit/>
            </a:bodyPr>
            <a:lstStyle/>
            <a:p>
              <a:pPr algn="ctr"/>
              <a:r>
                <a:rPr lang="en-US" b="1" dirty="0">
                  <a:solidFill>
                    <a:schemeClr val="bg1"/>
                  </a:solidFill>
                </a:rPr>
                <a:t>Photons</a:t>
              </a:r>
            </a:p>
          </p:txBody>
        </p:sp>
      </p:grpSp>
      <p:sp>
        <p:nvSpPr>
          <p:cNvPr id="41" name="Oval 40">
            <a:extLst>
              <a:ext uri="{FF2B5EF4-FFF2-40B4-BE49-F238E27FC236}">
                <a16:creationId xmlns:a16="http://schemas.microsoft.com/office/drawing/2014/main" id="{48CE550A-B40C-F34A-B2E7-DCF0F2466EDF}"/>
              </a:ext>
            </a:extLst>
          </p:cNvPr>
          <p:cNvSpPr/>
          <p:nvPr/>
        </p:nvSpPr>
        <p:spPr>
          <a:xfrm>
            <a:off x="5535610" y="4217681"/>
            <a:ext cx="1215997" cy="48372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E7909BD9-CECF-9491-7719-FC62A499AFB3}"/>
              </a:ext>
            </a:extLst>
          </p:cNvPr>
          <p:cNvSpPr txBox="1"/>
          <p:nvPr/>
        </p:nvSpPr>
        <p:spPr>
          <a:xfrm>
            <a:off x="5799300" y="4303223"/>
            <a:ext cx="697948" cy="369332"/>
          </a:xfrm>
          <a:prstGeom prst="rect">
            <a:avLst/>
          </a:prstGeom>
          <a:noFill/>
          <a:ln>
            <a:noFill/>
          </a:ln>
        </p:spPr>
        <p:txBody>
          <a:bodyPr wrap="none" rtlCol="0">
            <a:spAutoFit/>
          </a:bodyPr>
          <a:lstStyle/>
          <a:p>
            <a:pPr algn="ctr"/>
            <a:r>
              <a:rPr lang="en-US" b="1" dirty="0">
                <a:solidFill>
                  <a:schemeClr val="bg1"/>
                </a:solidFill>
              </a:rPr>
              <a:t>Higgs</a:t>
            </a:r>
          </a:p>
        </p:txBody>
      </p:sp>
      <p:grpSp>
        <p:nvGrpSpPr>
          <p:cNvPr id="43" name="Group 42">
            <a:extLst>
              <a:ext uri="{FF2B5EF4-FFF2-40B4-BE49-F238E27FC236}">
                <a16:creationId xmlns:a16="http://schemas.microsoft.com/office/drawing/2014/main" id="{35F8800B-679F-09BD-87D7-9E60770752B1}"/>
              </a:ext>
            </a:extLst>
          </p:cNvPr>
          <p:cNvGrpSpPr/>
          <p:nvPr/>
        </p:nvGrpSpPr>
        <p:grpSpPr>
          <a:xfrm>
            <a:off x="5511837" y="5749909"/>
            <a:ext cx="1321900" cy="483722"/>
            <a:chOff x="914020" y="883991"/>
            <a:chExt cx="1561617" cy="571442"/>
          </a:xfrm>
          <a:solidFill>
            <a:srgbClr val="C00000"/>
          </a:solidFill>
        </p:grpSpPr>
        <p:sp>
          <p:nvSpPr>
            <p:cNvPr id="44" name="Oval 43">
              <a:extLst>
                <a:ext uri="{FF2B5EF4-FFF2-40B4-BE49-F238E27FC236}">
                  <a16:creationId xmlns:a16="http://schemas.microsoft.com/office/drawing/2014/main" id="{CAB6A0F4-0A5B-539A-4484-B51BEEEEEF94}"/>
                </a:ext>
              </a:extLst>
            </p:cNvPr>
            <p:cNvSpPr/>
            <p:nvPr/>
          </p:nvSpPr>
          <p:spPr>
            <a:xfrm>
              <a:off x="971060" y="883991"/>
              <a:ext cx="1436510" cy="5714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TextBox 44">
              <a:extLst>
                <a:ext uri="{FF2B5EF4-FFF2-40B4-BE49-F238E27FC236}">
                  <a16:creationId xmlns:a16="http://schemas.microsoft.com/office/drawing/2014/main" id="{2ACBA731-1302-03CA-854A-E007381B0055}"/>
                </a:ext>
              </a:extLst>
            </p:cNvPr>
            <p:cNvSpPr txBox="1"/>
            <p:nvPr/>
          </p:nvSpPr>
          <p:spPr>
            <a:xfrm>
              <a:off x="914020" y="985046"/>
              <a:ext cx="1561617" cy="399949"/>
            </a:xfrm>
            <a:prstGeom prst="rect">
              <a:avLst/>
            </a:prstGeom>
            <a:noFill/>
            <a:ln>
              <a:noFill/>
            </a:ln>
          </p:spPr>
          <p:txBody>
            <a:bodyPr wrap="none" rtlCol="0">
              <a:spAutoFit/>
            </a:bodyPr>
            <a:lstStyle/>
            <a:p>
              <a:pPr algn="ctr"/>
              <a:r>
                <a:rPr lang="en-US" sz="1600" b="1" dirty="0">
                  <a:solidFill>
                    <a:schemeClr val="bg1"/>
                  </a:solidFill>
                </a:rPr>
                <a:t>Weak Bosons</a:t>
              </a:r>
            </a:p>
          </p:txBody>
        </p:sp>
      </p:grpSp>
      <p:grpSp>
        <p:nvGrpSpPr>
          <p:cNvPr id="1062" name="Group 1061">
            <a:extLst>
              <a:ext uri="{FF2B5EF4-FFF2-40B4-BE49-F238E27FC236}">
                <a16:creationId xmlns:a16="http://schemas.microsoft.com/office/drawing/2014/main" id="{353F70AB-AF62-CB8E-3D45-7AA8F5CCD86C}"/>
              </a:ext>
            </a:extLst>
          </p:cNvPr>
          <p:cNvGrpSpPr/>
          <p:nvPr/>
        </p:nvGrpSpPr>
        <p:grpSpPr>
          <a:xfrm>
            <a:off x="3356109" y="3031832"/>
            <a:ext cx="1811485" cy="3010498"/>
            <a:chOff x="2576141" y="2835640"/>
            <a:chExt cx="2458847" cy="3010498"/>
          </a:xfrm>
          <a:solidFill>
            <a:srgbClr val="C00000"/>
          </a:solidFill>
        </p:grpSpPr>
        <p:cxnSp>
          <p:nvCxnSpPr>
            <p:cNvPr id="1028" name="Curved Connector 1027">
              <a:extLst>
                <a:ext uri="{FF2B5EF4-FFF2-40B4-BE49-F238E27FC236}">
                  <a16:creationId xmlns:a16="http://schemas.microsoft.com/office/drawing/2014/main" id="{E02F576B-60F8-6D36-619C-8706EF9875AA}"/>
                </a:ext>
              </a:extLst>
            </p:cNvPr>
            <p:cNvCxnSpPr>
              <a:cxnSpLocks/>
            </p:cNvCxnSpPr>
            <p:nvPr/>
          </p:nvCxnSpPr>
          <p:spPr>
            <a:xfrm flipV="1">
              <a:off x="2576141" y="2835640"/>
              <a:ext cx="2451600" cy="612000"/>
            </a:xfrm>
            <a:prstGeom prst="curvedConnector3">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0" name="Curved Connector 1029">
              <a:extLst>
                <a:ext uri="{FF2B5EF4-FFF2-40B4-BE49-F238E27FC236}">
                  <a16:creationId xmlns:a16="http://schemas.microsoft.com/office/drawing/2014/main" id="{F0EEBFC9-7159-EA44-D076-8C44FD17743E}"/>
                </a:ext>
              </a:extLst>
            </p:cNvPr>
            <p:cNvCxnSpPr>
              <a:cxnSpLocks/>
            </p:cNvCxnSpPr>
            <p:nvPr/>
          </p:nvCxnSpPr>
          <p:spPr>
            <a:xfrm>
              <a:off x="2576141" y="3914070"/>
              <a:ext cx="2451600" cy="1932068"/>
            </a:xfrm>
            <a:prstGeom prst="curvedConnector3">
              <a:avLst>
                <a:gd name="adj1" fmla="val 50000"/>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3" name="Curved Connector 1032">
              <a:extLst>
                <a:ext uri="{FF2B5EF4-FFF2-40B4-BE49-F238E27FC236}">
                  <a16:creationId xmlns:a16="http://schemas.microsoft.com/office/drawing/2014/main" id="{5E8EDEEC-26D8-3ADA-69E1-BB9E876BF989}"/>
                </a:ext>
              </a:extLst>
            </p:cNvPr>
            <p:cNvCxnSpPr>
              <a:cxnSpLocks/>
            </p:cNvCxnSpPr>
            <p:nvPr/>
          </p:nvCxnSpPr>
          <p:spPr>
            <a:xfrm>
              <a:off x="2583388" y="3677638"/>
              <a:ext cx="2451600" cy="612000"/>
            </a:xfrm>
            <a:prstGeom prst="curvedConnector3">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51" name="Up-Down Arrow 1050">
            <a:extLst>
              <a:ext uri="{FF2B5EF4-FFF2-40B4-BE49-F238E27FC236}">
                <a16:creationId xmlns:a16="http://schemas.microsoft.com/office/drawing/2014/main" id="{D0DF0940-DF43-5D22-97DC-728438A129A3}"/>
              </a:ext>
            </a:extLst>
          </p:cNvPr>
          <p:cNvSpPr/>
          <p:nvPr/>
        </p:nvSpPr>
        <p:spPr>
          <a:xfrm>
            <a:off x="6073386" y="5279178"/>
            <a:ext cx="147331" cy="328888"/>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54" name="TextBox 1053">
                <a:extLst>
                  <a:ext uri="{FF2B5EF4-FFF2-40B4-BE49-F238E27FC236}">
                    <a16:creationId xmlns:a16="http://schemas.microsoft.com/office/drawing/2014/main" id="{D562070D-AD21-6A91-A93B-41A97F26D3D1}"/>
                  </a:ext>
                </a:extLst>
              </p:cNvPr>
              <p:cNvSpPr txBox="1"/>
              <p:nvPr/>
            </p:nvSpPr>
            <p:spPr>
              <a:xfrm>
                <a:off x="5923729" y="4678777"/>
                <a:ext cx="44850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𝐻</m:t>
                      </m:r>
                    </m:oMath>
                  </m:oMathPara>
                </a14:m>
                <a:endParaRPr lang="en-CA" sz="2800" b="0" dirty="0"/>
              </a:p>
            </p:txBody>
          </p:sp>
        </mc:Choice>
        <mc:Fallback xmlns="">
          <p:sp>
            <p:nvSpPr>
              <p:cNvPr id="1054" name="TextBox 1053">
                <a:extLst>
                  <a:ext uri="{FF2B5EF4-FFF2-40B4-BE49-F238E27FC236}">
                    <a16:creationId xmlns:a16="http://schemas.microsoft.com/office/drawing/2014/main" id="{D562070D-AD21-6A91-A93B-41A97F26D3D1}"/>
                  </a:ext>
                </a:extLst>
              </p:cNvPr>
              <p:cNvSpPr txBox="1">
                <a:spLocks noRot="1" noChangeAspect="1" noMove="1" noResize="1" noEditPoints="1" noAdjustHandles="1" noChangeArrowheads="1" noChangeShapeType="1" noTextEdit="1"/>
              </p:cNvSpPr>
              <p:nvPr/>
            </p:nvSpPr>
            <p:spPr>
              <a:xfrm>
                <a:off x="5923729" y="4678777"/>
                <a:ext cx="448508" cy="523220"/>
              </a:xfrm>
              <a:prstGeom prst="rect">
                <a:avLst/>
              </a:prstGeom>
              <a:blipFill>
                <a:blip r:embed="rId5"/>
                <a:stretch>
                  <a:fillRect l="-8333" r="-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6" name="TextBox 1055">
                <a:extLst>
                  <a:ext uri="{FF2B5EF4-FFF2-40B4-BE49-F238E27FC236}">
                    <a16:creationId xmlns:a16="http://schemas.microsoft.com/office/drawing/2014/main" id="{0A149A30-D01E-3772-8F49-A0FEF7CFACD6}"/>
                  </a:ext>
                </a:extLst>
              </p:cNvPr>
              <p:cNvSpPr txBox="1"/>
              <p:nvPr/>
            </p:nvSpPr>
            <p:spPr>
              <a:xfrm>
                <a:off x="5879580" y="3157787"/>
                <a:ext cx="538064"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𝛾</m:t>
                      </m:r>
                    </m:oMath>
                  </m:oMathPara>
                </a14:m>
                <a:endParaRPr lang="en-CA" sz="2800" b="0" dirty="0"/>
              </a:p>
            </p:txBody>
          </p:sp>
        </mc:Choice>
        <mc:Fallback xmlns="">
          <p:sp>
            <p:nvSpPr>
              <p:cNvPr id="1056" name="TextBox 1055">
                <a:extLst>
                  <a:ext uri="{FF2B5EF4-FFF2-40B4-BE49-F238E27FC236}">
                    <a16:creationId xmlns:a16="http://schemas.microsoft.com/office/drawing/2014/main" id="{0A149A30-D01E-3772-8F49-A0FEF7CFACD6}"/>
                  </a:ext>
                </a:extLst>
              </p:cNvPr>
              <p:cNvSpPr txBox="1">
                <a:spLocks noRot="1" noChangeAspect="1" noMove="1" noResize="1" noEditPoints="1" noAdjustHandles="1" noChangeArrowheads="1" noChangeShapeType="1" noTextEdit="1"/>
              </p:cNvSpPr>
              <p:nvPr/>
            </p:nvSpPr>
            <p:spPr>
              <a:xfrm>
                <a:off x="5879580" y="3157787"/>
                <a:ext cx="538064" cy="523220"/>
              </a:xfrm>
              <a:prstGeom prst="rect">
                <a:avLst/>
              </a:prstGeom>
              <a:blipFill>
                <a:blip r:embed="rId6"/>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8" name="TextBox 1057">
                <a:extLst>
                  <a:ext uri="{FF2B5EF4-FFF2-40B4-BE49-F238E27FC236}">
                    <a16:creationId xmlns:a16="http://schemas.microsoft.com/office/drawing/2014/main" id="{688FC47D-D7B5-7667-DDCA-DBB788529421}"/>
                  </a:ext>
                </a:extLst>
              </p:cNvPr>
              <p:cNvSpPr txBox="1"/>
              <p:nvPr/>
            </p:nvSpPr>
            <p:spPr>
              <a:xfrm>
                <a:off x="5436042" y="6202099"/>
                <a:ext cx="1436510" cy="5286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𝑊</m:t>
                          </m:r>
                        </m:e>
                        <m:sup>
                          <m:r>
                            <a:rPr lang="en-CA" sz="2800" b="0" i="1" smtClean="0">
                              <a:latin typeface="Cambria Math" panose="02040503050406030204" pitchFamily="18" charset="0"/>
                            </a:rPr>
                            <m:t>±</m:t>
                          </m:r>
                        </m:sup>
                      </m:sSup>
                      <m:r>
                        <a:rPr lang="en-CA" sz="2800" b="0" i="1" smtClean="0">
                          <a:latin typeface="Cambria Math" panose="02040503050406030204" pitchFamily="18" charset="0"/>
                        </a:rPr>
                        <m:t>, </m:t>
                      </m:r>
                      <m:r>
                        <a:rPr lang="en-CA" sz="2800" b="0" i="1" smtClean="0">
                          <a:latin typeface="Cambria Math" panose="02040503050406030204" pitchFamily="18" charset="0"/>
                        </a:rPr>
                        <m:t>𝑍</m:t>
                      </m:r>
                    </m:oMath>
                  </m:oMathPara>
                </a14:m>
                <a:endParaRPr lang="en-US" sz="2800" dirty="0"/>
              </a:p>
            </p:txBody>
          </p:sp>
        </mc:Choice>
        <mc:Fallback xmlns="">
          <p:sp>
            <p:nvSpPr>
              <p:cNvPr id="1058" name="TextBox 1057">
                <a:extLst>
                  <a:ext uri="{FF2B5EF4-FFF2-40B4-BE49-F238E27FC236}">
                    <a16:creationId xmlns:a16="http://schemas.microsoft.com/office/drawing/2014/main" id="{688FC47D-D7B5-7667-DDCA-DBB788529421}"/>
                  </a:ext>
                </a:extLst>
              </p:cNvPr>
              <p:cNvSpPr txBox="1">
                <a:spLocks noRot="1" noChangeAspect="1" noMove="1" noResize="1" noEditPoints="1" noAdjustHandles="1" noChangeArrowheads="1" noChangeShapeType="1" noTextEdit="1"/>
              </p:cNvSpPr>
              <p:nvPr/>
            </p:nvSpPr>
            <p:spPr>
              <a:xfrm>
                <a:off x="5436042" y="6202099"/>
                <a:ext cx="1436510" cy="528606"/>
              </a:xfrm>
              <a:prstGeom prst="rect">
                <a:avLst/>
              </a:prstGeom>
              <a:blipFill>
                <a:blip r:embed="rId7"/>
                <a:stretch>
                  <a:fillRect/>
                </a:stretch>
              </a:blipFill>
            </p:spPr>
            <p:txBody>
              <a:bodyPr/>
              <a:lstStyle/>
              <a:p>
                <a:r>
                  <a:rPr lang="en-US">
                    <a:noFill/>
                  </a:rPr>
                  <a:t> </a:t>
                </a:r>
              </a:p>
            </p:txBody>
          </p:sp>
        </mc:Fallback>
      </mc:AlternateContent>
      <p:grpSp>
        <p:nvGrpSpPr>
          <p:cNvPr id="1063" name="Group 1062">
            <a:extLst>
              <a:ext uri="{FF2B5EF4-FFF2-40B4-BE49-F238E27FC236}">
                <a16:creationId xmlns:a16="http://schemas.microsoft.com/office/drawing/2014/main" id="{7B814070-5FF1-464D-34B0-8426EBE914E4}"/>
              </a:ext>
            </a:extLst>
          </p:cNvPr>
          <p:cNvGrpSpPr/>
          <p:nvPr/>
        </p:nvGrpSpPr>
        <p:grpSpPr>
          <a:xfrm flipH="1">
            <a:off x="7142189" y="3031832"/>
            <a:ext cx="1811450" cy="3010498"/>
            <a:chOff x="2576141" y="2835640"/>
            <a:chExt cx="2458847" cy="3010498"/>
          </a:xfrm>
          <a:solidFill>
            <a:srgbClr val="C00000"/>
          </a:solidFill>
        </p:grpSpPr>
        <p:cxnSp>
          <p:nvCxnSpPr>
            <p:cNvPr id="1064" name="Curved Connector 1063">
              <a:extLst>
                <a:ext uri="{FF2B5EF4-FFF2-40B4-BE49-F238E27FC236}">
                  <a16:creationId xmlns:a16="http://schemas.microsoft.com/office/drawing/2014/main" id="{BBEB5253-F0C9-CF84-39D9-859E95B1787A}"/>
                </a:ext>
              </a:extLst>
            </p:cNvPr>
            <p:cNvCxnSpPr>
              <a:cxnSpLocks/>
            </p:cNvCxnSpPr>
            <p:nvPr/>
          </p:nvCxnSpPr>
          <p:spPr>
            <a:xfrm flipV="1">
              <a:off x="2576141" y="2835640"/>
              <a:ext cx="2451600" cy="612000"/>
            </a:xfrm>
            <a:prstGeom prst="curvedConnector3">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5" name="Curved Connector 1064">
              <a:extLst>
                <a:ext uri="{FF2B5EF4-FFF2-40B4-BE49-F238E27FC236}">
                  <a16:creationId xmlns:a16="http://schemas.microsoft.com/office/drawing/2014/main" id="{0D776130-3A8B-A430-D8E7-CDE3973AB2C7}"/>
                </a:ext>
              </a:extLst>
            </p:cNvPr>
            <p:cNvCxnSpPr>
              <a:cxnSpLocks/>
            </p:cNvCxnSpPr>
            <p:nvPr/>
          </p:nvCxnSpPr>
          <p:spPr>
            <a:xfrm>
              <a:off x="2576141" y="3914070"/>
              <a:ext cx="2451600" cy="1932068"/>
            </a:xfrm>
            <a:prstGeom prst="curvedConnector3">
              <a:avLst>
                <a:gd name="adj1" fmla="val 50000"/>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6" name="Curved Connector 1065">
              <a:extLst>
                <a:ext uri="{FF2B5EF4-FFF2-40B4-BE49-F238E27FC236}">
                  <a16:creationId xmlns:a16="http://schemas.microsoft.com/office/drawing/2014/main" id="{354F90F6-CB22-F909-2304-13529E9C651D}"/>
                </a:ext>
              </a:extLst>
            </p:cNvPr>
            <p:cNvCxnSpPr>
              <a:cxnSpLocks/>
            </p:cNvCxnSpPr>
            <p:nvPr/>
          </p:nvCxnSpPr>
          <p:spPr>
            <a:xfrm>
              <a:off x="2583388" y="3677638"/>
              <a:ext cx="2451600" cy="612000"/>
            </a:xfrm>
            <a:prstGeom prst="curvedConnector3">
              <a:avLst/>
            </a:prstGeom>
            <a:grpFill/>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77" name="Group 1076">
            <a:extLst>
              <a:ext uri="{FF2B5EF4-FFF2-40B4-BE49-F238E27FC236}">
                <a16:creationId xmlns:a16="http://schemas.microsoft.com/office/drawing/2014/main" id="{56613833-B658-8675-2954-B3E0F45D5481}"/>
              </a:ext>
            </a:extLst>
          </p:cNvPr>
          <p:cNvGrpSpPr/>
          <p:nvPr/>
        </p:nvGrpSpPr>
        <p:grpSpPr>
          <a:xfrm>
            <a:off x="9745340" y="2926606"/>
            <a:ext cx="1605271" cy="2903469"/>
            <a:chOff x="9742118" y="3053524"/>
            <a:chExt cx="1605271" cy="2903469"/>
          </a:xfrm>
          <a:solidFill>
            <a:srgbClr val="C00000"/>
          </a:solidFill>
        </p:grpSpPr>
        <p:grpSp>
          <p:nvGrpSpPr>
            <p:cNvPr id="1075" name="Group 1074">
              <a:extLst>
                <a:ext uri="{FF2B5EF4-FFF2-40B4-BE49-F238E27FC236}">
                  <a16:creationId xmlns:a16="http://schemas.microsoft.com/office/drawing/2014/main" id="{69F48AC6-3231-7EC0-7966-7F35CEA8A8A6}"/>
                </a:ext>
              </a:extLst>
            </p:cNvPr>
            <p:cNvGrpSpPr/>
            <p:nvPr/>
          </p:nvGrpSpPr>
          <p:grpSpPr>
            <a:xfrm>
              <a:off x="9742118" y="3053524"/>
              <a:ext cx="1605271" cy="2833970"/>
              <a:chOff x="9742118" y="3053524"/>
              <a:chExt cx="1605271" cy="2833970"/>
            </a:xfrm>
            <a:grpFill/>
          </p:grpSpPr>
          <p:sp>
            <p:nvSpPr>
              <p:cNvPr id="1072" name="Arc 1071">
                <a:extLst>
                  <a:ext uri="{FF2B5EF4-FFF2-40B4-BE49-F238E27FC236}">
                    <a16:creationId xmlns:a16="http://schemas.microsoft.com/office/drawing/2014/main" id="{0C781BF1-C7D3-5C93-FAB8-4B84D100476B}"/>
                  </a:ext>
                </a:extLst>
              </p:cNvPr>
              <p:cNvSpPr/>
              <p:nvPr/>
            </p:nvSpPr>
            <p:spPr>
              <a:xfrm rot="10800000">
                <a:off x="9827622" y="3053524"/>
                <a:ext cx="1519767" cy="2833970"/>
              </a:xfrm>
              <a:prstGeom prst="arc">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4" name="Triangle 1073">
                <a:extLst>
                  <a:ext uri="{FF2B5EF4-FFF2-40B4-BE49-F238E27FC236}">
                    <a16:creationId xmlns:a16="http://schemas.microsoft.com/office/drawing/2014/main" id="{45DE83DC-A56F-6A86-D9C6-C7F251EFCDC5}"/>
                  </a:ext>
                </a:extLst>
              </p:cNvPr>
              <p:cNvSpPr/>
              <p:nvPr/>
            </p:nvSpPr>
            <p:spPr>
              <a:xfrm>
                <a:off x="9742118" y="4336368"/>
                <a:ext cx="160330" cy="163491"/>
              </a:xfrm>
              <a:prstGeom prst="triangl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6" name="Triangle 1075">
              <a:extLst>
                <a:ext uri="{FF2B5EF4-FFF2-40B4-BE49-F238E27FC236}">
                  <a16:creationId xmlns:a16="http://schemas.microsoft.com/office/drawing/2014/main" id="{0C63B5FE-6EF0-ED28-A248-D4606EE72EB5}"/>
                </a:ext>
              </a:extLst>
            </p:cNvPr>
            <p:cNvSpPr/>
            <p:nvPr/>
          </p:nvSpPr>
          <p:spPr>
            <a:xfrm rot="5400000">
              <a:off x="10586588" y="5795082"/>
              <a:ext cx="160330" cy="163491"/>
            </a:xfrm>
            <a:prstGeom prst="triangl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245860"/>
      </p:ext>
    </p:extLst>
  </p:cSld>
  <p:clrMapOvr>
    <a:masterClrMapping/>
  </p:clrMapOvr>
  <mc:AlternateContent xmlns:mc="http://schemas.openxmlformats.org/markup-compatibility/2006" xmlns:p14="http://schemas.microsoft.com/office/powerpoint/2010/main">
    <mc:Choice Requires="p14">
      <p:transition spd="slow" p14:dur="2000" advTm="23689"/>
    </mc:Choice>
    <mc:Fallback xmlns="">
      <p:transition spd="slow" advTm="236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9;p42">
            <a:extLst>
              <a:ext uri="{FF2B5EF4-FFF2-40B4-BE49-F238E27FC236}">
                <a16:creationId xmlns:a16="http://schemas.microsoft.com/office/drawing/2014/main" id="{64237524-A7B6-486B-2E55-52563102D612}"/>
              </a:ext>
            </a:extLst>
          </p:cNvPr>
          <p:cNvSpPr txBox="1">
            <a:spLocks/>
          </p:cNvSpPr>
          <p:nvPr/>
        </p:nvSpPr>
        <p:spPr>
          <a:xfrm>
            <a:off x="3215643" y="1406588"/>
            <a:ext cx="5760712" cy="899623"/>
          </a:xfrm>
          <a:prstGeom prst="rect">
            <a:avLst/>
          </a:prstGeom>
          <a:solidFill>
            <a:schemeClr val="bg1">
              <a:lumMod val="95000"/>
            </a:schemeClr>
          </a:solidFill>
          <a:ln w="28575">
            <a:solidFill>
              <a:srgbClr val="C0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3300"/>
              <a:buFont typeface="Arial"/>
              <a:buNone/>
              <a:tabLst/>
              <a:defRPr/>
            </a:pPr>
            <a:r>
              <a:rPr kumimoji="0" lang="en-CA" sz="4000" b="1" i="0" u="none" strike="noStrike" kern="0" cap="none" spc="0" normalizeH="0" baseline="0" noProof="0" dirty="0">
                <a:ln>
                  <a:noFill/>
                </a:ln>
                <a:solidFill>
                  <a:srgbClr val="000000"/>
                </a:solidFill>
                <a:effectLst/>
                <a:uLnTx/>
                <a:uFillTx/>
                <a:latin typeface="Arial"/>
                <a:cs typeface="Arial"/>
                <a:sym typeface="Arial"/>
              </a:rPr>
              <a:t>P</a:t>
            </a:r>
            <a:r>
              <a:rPr lang="en-CA" sz="4000" kern="0" dirty="0" err="1">
                <a:solidFill>
                  <a:srgbClr val="000000"/>
                </a:solidFill>
              </a:rPr>
              <a:t>urpose</a:t>
            </a:r>
            <a:endParaRPr kumimoji="0" lang="en-CA" sz="40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2CA98742-C1DD-B3B2-5CE2-6F1B61210CFF}"/>
              </a:ext>
            </a:extLst>
          </p:cNvPr>
          <p:cNvSpPr txBox="1"/>
          <p:nvPr/>
        </p:nvSpPr>
        <p:spPr>
          <a:xfrm>
            <a:off x="471905" y="2975072"/>
            <a:ext cx="11248189" cy="1754326"/>
          </a:xfrm>
          <a:prstGeom prst="rect">
            <a:avLst/>
          </a:prstGeom>
          <a:noFill/>
        </p:spPr>
        <p:txBody>
          <a:bodyPr wrap="square">
            <a:spAutoFit/>
          </a:bodyPr>
          <a:lstStyle/>
          <a:p>
            <a:pPr algn="ctr"/>
            <a:r>
              <a:rPr lang="en-CA" sz="3600" dirty="0"/>
              <a:t>To perform a </a:t>
            </a:r>
            <a:r>
              <a:rPr lang="en-CA" sz="3600" b="1" dirty="0"/>
              <a:t>total fiducial cross section measurement </a:t>
            </a:r>
            <a:r>
              <a:rPr lang="en-CA" sz="3600" dirty="0"/>
              <a:t>of the Electroweak W + Jets interaction within the ATLAS detector</a:t>
            </a:r>
          </a:p>
        </p:txBody>
      </p:sp>
      <p:sp>
        <p:nvSpPr>
          <p:cNvPr id="6" name="Google Shape;436;p49">
            <a:extLst>
              <a:ext uri="{FF2B5EF4-FFF2-40B4-BE49-F238E27FC236}">
                <a16:creationId xmlns:a16="http://schemas.microsoft.com/office/drawing/2014/main" id="{E86C3588-1D37-87B1-D2D0-7B946068DF91}"/>
              </a:ext>
            </a:extLst>
          </p:cNvPr>
          <p:cNvSpPr txBox="1">
            <a:spLocks/>
          </p:cNvSpPr>
          <p:nvPr/>
        </p:nvSpPr>
        <p:spPr>
          <a:xfrm>
            <a:off x="190500" y="6357633"/>
            <a:ext cx="3924400" cy="295600"/>
          </a:xfrm>
          <a:prstGeom prst="rect">
            <a:avLst/>
          </a:prstGeom>
          <a:solidFill>
            <a:schemeClr val="lt1"/>
          </a:solidFill>
          <a:ln>
            <a:noFill/>
          </a:ln>
        </p:spPr>
        <p:txBody>
          <a:bodyPr spcFirstLastPara="1" wrap="square" lIns="121900" tIns="60933" rIns="121900" bIns="60933" anchor="t" anchorCtr="0">
            <a:normAutofit fontScale="47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2" name="Google Shape;258;p41">
            <a:extLst>
              <a:ext uri="{FF2B5EF4-FFF2-40B4-BE49-F238E27FC236}">
                <a16:creationId xmlns:a16="http://schemas.microsoft.com/office/drawing/2014/main" id="{0D6AD9F0-A006-31C9-4422-AE10A4EDFA3B}"/>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5</a:t>
            </a:fld>
            <a:endParaRPr dirty="0"/>
          </a:p>
        </p:txBody>
      </p:sp>
    </p:spTree>
    <p:extLst>
      <p:ext uri="{BB962C8B-B14F-4D97-AF65-F5344CB8AC3E}">
        <p14:creationId xmlns:p14="http://schemas.microsoft.com/office/powerpoint/2010/main" val="72459487"/>
      </p:ext>
    </p:extLst>
  </p:cSld>
  <p:clrMapOvr>
    <a:masterClrMapping/>
  </p:clrMapOvr>
  <mc:AlternateContent xmlns:mc="http://schemas.openxmlformats.org/markup-compatibility/2006" xmlns:p14="http://schemas.microsoft.com/office/powerpoint/2010/main">
    <mc:Choice Requires="p14">
      <p:transition spd="slow" p14:dur="2000" advTm="26647"/>
    </mc:Choice>
    <mc:Fallback xmlns="">
      <p:transition spd="slow" advTm="2664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Rectangle 1119">
            <a:extLst>
              <a:ext uri="{FF2B5EF4-FFF2-40B4-BE49-F238E27FC236}">
                <a16:creationId xmlns:a16="http://schemas.microsoft.com/office/drawing/2014/main" id="{3CFEB9FF-EB59-1BF3-E74B-B415570DF93E}"/>
              </a:ext>
            </a:extLst>
          </p:cNvPr>
          <p:cNvSpPr/>
          <p:nvPr/>
        </p:nvSpPr>
        <p:spPr>
          <a:xfrm>
            <a:off x="1558903" y="2250516"/>
            <a:ext cx="1966669" cy="45239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ectangle 1115">
            <a:extLst>
              <a:ext uri="{FF2B5EF4-FFF2-40B4-BE49-F238E27FC236}">
                <a16:creationId xmlns:a16="http://schemas.microsoft.com/office/drawing/2014/main" id="{D24C2251-ACF5-E235-E4A7-67D0D475E99B}"/>
              </a:ext>
            </a:extLst>
          </p:cNvPr>
          <p:cNvSpPr/>
          <p:nvPr/>
        </p:nvSpPr>
        <p:spPr>
          <a:xfrm>
            <a:off x="257877" y="2250516"/>
            <a:ext cx="1425963"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ectangle 1114">
            <a:extLst>
              <a:ext uri="{FF2B5EF4-FFF2-40B4-BE49-F238E27FC236}">
                <a16:creationId xmlns:a16="http://schemas.microsoft.com/office/drawing/2014/main" id="{F35EEC08-94F8-4EB8-40EF-57A2121D4220}"/>
              </a:ext>
            </a:extLst>
          </p:cNvPr>
          <p:cNvSpPr/>
          <p:nvPr/>
        </p:nvSpPr>
        <p:spPr>
          <a:xfrm>
            <a:off x="3468551" y="2243110"/>
            <a:ext cx="2365382"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0A36A7-3782-61F3-6715-4CAE7635C4D7}"/>
              </a:ext>
            </a:extLst>
          </p:cNvPr>
          <p:cNvSpPr/>
          <p:nvPr/>
        </p:nvSpPr>
        <p:spPr>
          <a:xfrm>
            <a:off x="9996381" y="6086253"/>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FB7B78E8-14E8-906F-19B9-696C1DD7728E}"/>
              </a:ext>
            </a:extLst>
          </p:cNvPr>
          <p:cNvSpPr txBox="1">
            <a:spLocks/>
          </p:cNvSpPr>
          <p:nvPr/>
        </p:nvSpPr>
        <p:spPr>
          <a:xfrm>
            <a:off x="6394063" y="1167864"/>
            <a:ext cx="5647701" cy="577081"/>
          </a:xfrm>
          <a:prstGeom prst="rect">
            <a:avLst/>
          </a:prstGeom>
          <a:noFill/>
          <a:ln>
            <a:noFill/>
          </a:ln>
        </p:spPr>
        <p:txBody>
          <a:bodyPr spcFirstLastPara="1" vert="horz" wrap="square" lIns="0" tIns="0" rIns="0" bIns="0" rtlCol="0" anchor="t" anchorCtr="0">
            <a:normAutofit/>
          </a:bodyPr>
          <a:lstStyle>
            <a:lvl1pPr marL="609585" lvl="0" indent="-423323" algn="ctr" defTabSz="914400" rtl="0" eaLnBrk="1" latinLnBrk="0" hangingPunct="1">
              <a:lnSpc>
                <a:spcPct val="90000"/>
              </a:lnSpc>
              <a:spcBef>
                <a:spcPts val="1000"/>
              </a:spcBef>
              <a:spcAft>
                <a:spcPts val="0"/>
              </a:spcAft>
              <a:buClr>
                <a:schemeClr val="accent1"/>
              </a:buClr>
              <a:buSzPts val="1400"/>
              <a:buFont typeface="Arial" panose="020B0604020202020204" pitchFamily="34" charset="0"/>
              <a:buChar char="●"/>
              <a:defRPr sz="1867" kern="1200">
                <a:solidFill>
                  <a:schemeClr val="tx1"/>
                </a:solidFill>
                <a:latin typeface="+mn-lt"/>
                <a:ea typeface="+mn-ea"/>
                <a:cs typeface="+mn-cs"/>
              </a:defRPr>
            </a:lvl1pPr>
            <a:lvl2pPr marL="1219170" lvl="1" indent="-423323" algn="ctr" defTabSz="914400" rtl="0" eaLnBrk="1" latinLnBrk="0" hangingPunct="1">
              <a:lnSpc>
                <a:spcPct val="90000"/>
              </a:lnSpc>
              <a:spcBef>
                <a:spcPts val="500"/>
              </a:spcBef>
              <a:spcAft>
                <a:spcPts val="0"/>
              </a:spcAft>
              <a:buSzPts val="1400"/>
              <a:buFont typeface="Arial"/>
              <a:buChar char="●"/>
              <a:defRPr sz="1867" kern="1200">
                <a:solidFill>
                  <a:schemeClr val="tx1"/>
                </a:solidFill>
                <a:latin typeface="+mn-lt"/>
                <a:ea typeface="+mn-ea"/>
                <a:cs typeface="+mn-cs"/>
              </a:defRPr>
            </a:lvl2pPr>
            <a:lvl3pPr marL="1828754" lvl="2" indent="-423323" algn="ctr" defTabSz="914400" rtl="0" eaLnBrk="1" latinLnBrk="0" hangingPunct="1">
              <a:lnSpc>
                <a:spcPct val="90000"/>
              </a:lnSpc>
              <a:spcBef>
                <a:spcPts val="500"/>
              </a:spcBef>
              <a:spcAft>
                <a:spcPts val="0"/>
              </a:spcAft>
              <a:buClr>
                <a:schemeClr val="accent1"/>
              </a:buClr>
              <a:buSzPts val="1400"/>
              <a:buFont typeface="Arial"/>
              <a:buChar char="•"/>
              <a:defRPr sz="1867" kern="1200">
                <a:solidFill>
                  <a:schemeClr val="tx1"/>
                </a:solidFill>
                <a:latin typeface="+mn-lt"/>
                <a:ea typeface="+mn-ea"/>
                <a:cs typeface="+mn-cs"/>
              </a:defRPr>
            </a:lvl3pPr>
            <a:lvl4pPr marL="2438339" lvl="3" indent="-423323" algn="ctr" defTabSz="914400" rtl="0" eaLnBrk="1" latinLnBrk="0" hangingPunct="1">
              <a:lnSpc>
                <a:spcPct val="90000"/>
              </a:lnSpc>
              <a:spcBef>
                <a:spcPts val="500"/>
              </a:spcBef>
              <a:spcAft>
                <a:spcPts val="0"/>
              </a:spcAft>
              <a:buClr>
                <a:schemeClr val="accent1"/>
              </a:buClr>
              <a:buSzPts val="1400"/>
              <a:buFont typeface="Arial"/>
              <a:buChar char="•"/>
              <a:defRPr sz="1867" kern="1200">
                <a:solidFill>
                  <a:schemeClr val="tx1"/>
                </a:solidFill>
                <a:latin typeface="+mn-lt"/>
                <a:ea typeface="+mn-ea"/>
                <a:cs typeface="+mn-cs"/>
              </a:defRPr>
            </a:lvl4pPr>
            <a:lvl5pPr marL="3047924" lvl="4" indent="-423323" algn="ctr" defTabSz="914400" rtl="0" eaLnBrk="1" latinLnBrk="0" hangingPunct="1">
              <a:lnSpc>
                <a:spcPct val="90000"/>
              </a:lnSpc>
              <a:spcBef>
                <a:spcPts val="500"/>
              </a:spcBef>
              <a:spcAft>
                <a:spcPts val="0"/>
              </a:spcAft>
              <a:buClr>
                <a:schemeClr val="accent1"/>
              </a:buClr>
              <a:buSzPts val="1400"/>
              <a:buFont typeface="Arial"/>
              <a:buChar char="•"/>
              <a:defRPr sz="1867" kern="1200">
                <a:solidFill>
                  <a:schemeClr val="tx1"/>
                </a:solidFill>
                <a:latin typeface="+mn-lt"/>
                <a:ea typeface="+mn-ea"/>
                <a:cs typeface="+mn-cs"/>
              </a:defRPr>
            </a:lvl5pPr>
            <a:lvl6pPr marL="3657509" lvl="5" indent="-457189" algn="ctr"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ctr"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ctr"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ctr"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l">
              <a:buClr>
                <a:srgbClr val="C00000"/>
              </a:buClr>
              <a:buSzPct val="100000"/>
              <a:buFont typeface="+mj-lt"/>
              <a:buAutoNum type="arabicPeriod"/>
            </a:pPr>
            <a:endParaRPr lang="en-US" sz="2000" dirty="0"/>
          </a:p>
          <a:p>
            <a:pPr algn="l">
              <a:buClr>
                <a:srgbClr val="C00000"/>
              </a:buClr>
              <a:buSzPct val="100000"/>
              <a:buFont typeface="+mj-lt"/>
              <a:buAutoNum type="arabicPeriod"/>
            </a:pPr>
            <a:endParaRPr lang="en-US" sz="2000" dirty="0"/>
          </a:p>
          <a:p>
            <a:pPr algn="l">
              <a:buClr>
                <a:srgbClr val="C00000"/>
              </a:buClr>
              <a:buFont typeface="+mj-lt"/>
              <a:buAutoNum type="arabicPeriod"/>
            </a:pPr>
            <a:endParaRPr lang="en-US" sz="1800" dirty="0"/>
          </a:p>
        </p:txBody>
      </p:sp>
      <p:sp>
        <p:nvSpPr>
          <p:cNvPr id="22" name="Title 2">
            <a:extLst>
              <a:ext uri="{FF2B5EF4-FFF2-40B4-BE49-F238E27FC236}">
                <a16:creationId xmlns:a16="http://schemas.microsoft.com/office/drawing/2014/main" id="{6AAD1DE9-F180-6CD7-A281-6FF45939BBA9}"/>
              </a:ext>
            </a:extLst>
          </p:cNvPr>
          <p:cNvSpPr txBox="1">
            <a:spLocks/>
          </p:cNvSpPr>
          <p:nvPr/>
        </p:nvSpPr>
        <p:spPr>
          <a:xfrm>
            <a:off x="6461840" y="585765"/>
            <a:ext cx="5264475" cy="715599"/>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fontScale="85000"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2400" b="1" dirty="0">
                <a:latin typeface="Arial" panose="020B0604020202020204" pitchFamily="34" charset="0"/>
                <a:cs typeface="Arial" panose="020B0604020202020204" pitchFamily="34" charset="0"/>
              </a:rPr>
              <a:t>Motivation</a:t>
            </a:r>
          </a:p>
          <a:p>
            <a:r>
              <a:rPr lang="en-US" sz="2400" dirty="0"/>
              <a:t>Constrain the Anomalous triple gauge couplings</a:t>
            </a:r>
          </a:p>
        </p:txBody>
      </p:sp>
      <p:sp>
        <p:nvSpPr>
          <p:cNvPr id="21" name="TextBox 20">
            <a:extLst>
              <a:ext uri="{FF2B5EF4-FFF2-40B4-BE49-F238E27FC236}">
                <a16:creationId xmlns:a16="http://schemas.microsoft.com/office/drawing/2014/main" id="{87E1AF14-9759-263F-E87F-ED4B2873CAF6}"/>
              </a:ext>
            </a:extLst>
          </p:cNvPr>
          <p:cNvSpPr txBox="1"/>
          <p:nvPr/>
        </p:nvSpPr>
        <p:spPr>
          <a:xfrm>
            <a:off x="161640" y="1344676"/>
            <a:ext cx="5647700" cy="400110"/>
          </a:xfrm>
          <a:prstGeom prst="rect">
            <a:avLst/>
          </a:prstGeom>
          <a:noFill/>
        </p:spPr>
        <p:txBody>
          <a:bodyPr wrap="none" rtlCol="0">
            <a:spAutoFit/>
          </a:bodyPr>
          <a:lstStyle/>
          <a:p>
            <a:pPr algn="ctr"/>
            <a:r>
              <a:rPr lang="en-US" sz="2000" dirty="0"/>
              <a:t>Electroweak production of a W boson + particle Jets </a:t>
            </a:r>
          </a:p>
        </p:txBody>
      </p:sp>
      <p:sp>
        <p:nvSpPr>
          <p:cNvPr id="23" name="Title 2">
            <a:extLst>
              <a:ext uri="{FF2B5EF4-FFF2-40B4-BE49-F238E27FC236}">
                <a16:creationId xmlns:a16="http://schemas.microsoft.com/office/drawing/2014/main" id="{F1DBCBD5-7D0F-89F5-6506-4E87317DBEDB}"/>
              </a:ext>
            </a:extLst>
          </p:cNvPr>
          <p:cNvSpPr txBox="1">
            <a:spLocks/>
          </p:cNvSpPr>
          <p:nvPr/>
        </p:nvSpPr>
        <p:spPr>
          <a:xfrm>
            <a:off x="254068" y="585765"/>
            <a:ext cx="5264475" cy="715599"/>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2400" b="1" dirty="0">
                <a:latin typeface="Arial" panose="020B0604020202020204" pitchFamily="34" charset="0"/>
                <a:cs typeface="Arial" panose="020B0604020202020204" pitchFamily="34" charset="0"/>
              </a:rPr>
              <a:t>Physics Process of Interest</a:t>
            </a:r>
          </a:p>
          <a:p>
            <a:r>
              <a:rPr lang="en-US" sz="2400" dirty="0">
                <a:solidFill>
                  <a:srgbClr val="FF0000"/>
                </a:solidFill>
              </a:rPr>
              <a:t>“</a:t>
            </a:r>
            <a:r>
              <a:rPr lang="en-US" sz="2400" b="1" dirty="0">
                <a:solidFill>
                  <a:srgbClr val="FF0000"/>
                </a:solidFill>
              </a:rPr>
              <a:t>Electroweak W + Jets</a:t>
            </a:r>
            <a:r>
              <a:rPr lang="en-US" sz="2400" dirty="0">
                <a:solidFill>
                  <a:srgbClr val="FF0000"/>
                </a:solidFill>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E2EAC0A-7CDD-4474-FA5A-44E947D37999}"/>
                  </a:ext>
                </a:extLst>
              </p:cNvPr>
              <p:cNvSpPr txBox="1"/>
              <p:nvPr/>
            </p:nvSpPr>
            <p:spPr>
              <a:xfrm>
                <a:off x="266318" y="3852903"/>
                <a:ext cx="1614546" cy="1096839"/>
              </a:xfrm>
              <a:prstGeom prst="rect">
                <a:avLst/>
              </a:prstGeom>
              <a:noFill/>
            </p:spPr>
            <p:txBody>
              <a:bodyPr wrap="none" rtlCol="0">
                <a:spAutoFit/>
              </a:bodyPr>
              <a:lstStyle/>
              <a:p>
                <a:pPr algn="ctr"/>
                <a:r>
                  <a:rPr lang="en-US" sz="1600" dirty="0"/>
                  <a:t>Anomalous triple</a:t>
                </a:r>
              </a:p>
              <a:p>
                <a:pPr algn="ctr"/>
                <a:r>
                  <a:rPr lang="en-US" sz="1600" dirty="0"/>
                  <a:t> gauge couplings </a:t>
                </a:r>
                <a:endParaRPr lang="en-CA" sz="1600"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𝑔</m:t>
                          </m:r>
                        </m:e>
                        <m:sub>
                          <m:r>
                            <a:rPr lang="en-CA" sz="1600" b="0" i="1" smtClean="0">
                              <a:latin typeface="Cambria Math" panose="02040503050406030204" pitchFamily="18" charset="0"/>
                            </a:rPr>
                            <m:t>𝑊𝑊</m:t>
                          </m:r>
                          <m:r>
                            <a:rPr lang="en-CA" sz="1600" b="0" i="1" smtClean="0">
                              <a:latin typeface="Cambria Math" panose="02040503050406030204" pitchFamily="18" charset="0"/>
                            </a:rPr>
                            <m:t>𝛾</m:t>
                          </m:r>
                        </m:sub>
                      </m:sSub>
                      <m:r>
                        <a:rPr lang="en-CA" sz="1600" b="0" i="1" smtClean="0">
                          <a:latin typeface="Cambria Math" panose="02040503050406030204" pitchFamily="18" charset="0"/>
                        </a:rPr>
                        <m:t> </m:t>
                      </m:r>
                    </m:oMath>
                  </m:oMathPara>
                </a14:m>
                <a:endParaRPr lang="en-CA" sz="1600"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𝑔</m:t>
                          </m:r>
                        </m:e>
                        <m:sub>
                          <m:r>
                            <a:rPr lang="en-CA" sz="1600" b="0" i="1" smtClean="0">
                              <a:latin typeface="Cambria Math" panose="02040503050406030204" pitchFamily="18" charset="0"/>
                            </a:rPr>
                            <m:t>𝑊𝑊𝑍</m:t>
                          </m:r>
                        </m:sub>
                      </m:sSub>
                    </m:oMath>
                  </m:oMathPara>
                </a14:m>
                <a:endParaRPr lang="en-US" sz="1600" dirty="0"/>
              </a:p>
            </p:txBody>
          </p:sp>
        </mc:Choice>
        <mc:Fallback xmlns="">
          <p:sp>
            <p:nvSpPr>
              <p:cNvPr id="26" name="TextBox 25">
                <a:extLst>
                  <a:ext uri="{FF2B5EF4-FFF2-40B4-BE49-F238E27FC236}">
                    <a16:creationId xmlns:a16="http://schemas.microsoft.com/office/drawing/2014/main" id="{1E2EAC0A-7CDD-4474-FA5A-44E947D37999}"/>
                  </a:ext>
                </a:extLst>
              </p:cNvPr>
              <p:cNvSpPr txBox="1">
                <a:spLocks noRot="1" noChangeAspect="1" noMove="1" noResize="1" noEditPoints="1" noAdjustHandles="1" noChangeArrowheads="1" noChangeShapeType="1" noTextEdit="1"/>
              </p:cNvSpPr>
              <p:nvPr/>
            </p:nvSpPr>
            <p:spPr>
              <a:xfrm>
                <a:off x="266318" y="3852903"/>
                <a:ext cx="1614546" cy="1096839"/>
              </a:xfrm>
              <a:prstGeom prst="rect">
                <a:avLst/>
              </a:prstGeom>
              <a:blipFill>
                <a:blip r:embed="rId3"/>
                <a:stretch>
                  <a:fillRect l="-1563" t="-2299" r="-781"/>
                </a:stretch>
              </a:blipFill>
            </p:spPr>
            <p:txBody>
              <a:bodyPr/>
              <a:lstStyle/>
              <a:p>
                <a:r>
                  <a:rPr lang="en-US">
                    <a:noFill/>
                  </a:rPr>
                  <a:t> </a:t>
                </a:r>
              </a:p>
            </p:txBody>
          </p:sp>
        </mc:Fallback>
      </mc:AlternateContent>
      <p:sp>
        <p:nvSpPr>
          <p:cNvPr id="3" name="Google Shape;360;p46">
            <a:extLst>
              <a:ext uri="{FF2B5EF4-FFF2-40B4-BE49-F238E27FC236}">
                <a16:creationId xmlns:a16="http://schemas.microsoft.com/office/drawing/2014/main" id="{D902460C-FE86-B5E2-13C7-DC777BB02437}"/>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6</a:t>
            </a:fld>
            <a:endParaRPr dirty="0"/>
          </a:p>
        </p:txBody>
      </p:sp>
      <p:grpSp>
        <p:nvGrpSpPr>
          <p:cNvPr id="1114" name="Group 1113">
            <a:extLst>
              <a:ext uri="{FF2B5EF4-FFF2-40B4-BE49-F238E27FC236}">
                <a16:creationId xmlns:a16="http://schemas.microsoft.com/office/drawing/2014/main" id="{C06F719E-7202-B4C5-B242-20BB249BE4C3}"/>
              </a:ext>
            </a:extLst>
          </p:cNvPr>
          <p:cNvGrpSpPr/>
          <p:nvPr/>
        </p:nvGrpSpPr>
        <p:grpSpPr>
          <a:xfrm>
            <a:off x="645384" y="2383254"/>
            <a:ext cx="5073379" cy="4270564"/>
            <a:chOff x="582023" y="1818248"/>
            <a:chExt cx="5073379" cy="4270564"/>
          </a:xfrm>
        </p:grpSpPr>
        <p:grpSp>
          <p:nvGrpSpPr>
            <p:cNvPr id="1113" name="Group 1112">
              <a:extLst>
                <a:ext uri="{FF2B5EF4-FFF2-40B4-BE49-F238E27FC236}">
                  <a16:creationId xmlns:a16="http://schemas.microsoft.com/office/drawing/2014/main" id="{A8789F7F-91B0-DD64-81CF-B76CB663A8BD}"/>
                </a:ext>
              </a:extLst>
            </p:cNvPr>
            <p:cNvGrpSpPr/>
            <p:nvPr/>
          </p:nvGrpSpPr>
          <p:grpSpPr>
            <a:xfrm>
              <a:off x="582023" y="1827489"/>
              <a:ext cx="4720610" cy="4127515"/>
              <a:chOff x="582023" y="1827489"/>
              <a:chExt cx="4720610" cy="4127515"/>
            </a:xfrm>
          </p:grpSpPr>
          <p:grpSp>
            <p:nvGrpSpPr>
              <p:cNvPr id="1060" name="Group 1059">
                <a:extLst>
                  <a:ext uri="{FF2B5EF4-FFF2-40B4-BE49-F238E27FC236}">
                    <a16:creationId xmlns:a16="http://schemas.microsoft.com/office/drawing/2014/main" id="{94EBEAF6-8643-246D-BE54-FE81987D0D51}"/>
                  </a:ext>
                </a:extLst>
              </p:cNvPr>
              <p:cNvGrpSpPr/>
              <p:nvPr/>
            </p:nvGrpSpPr>
            <p:grpSpPr>
              <a:xfrm>
                <a:off x="582023" y="2415518"/>
                <a:ext cx="4720610" cy="2893399"/>
                <a:chOff x="2607604" y="1783077"/>
                <a:chExt cx="4267453" cy="2662600"/>
              </a:xfrm>
            </p:grpSpPr>
            <p:sp>
              <p:nvSpPr>
                <p:cNvPr id="49" name="Freeform 48">
                  <a:extLst>
                    <a:ext uri="{FF2B5EF4-FFF2-40B4-BE49-F238E27FC236}">
                      <a16:creationId xmlns:a16="http://schemas.microsoft.com/office/drawing/2014/main" id="{3C138890-8339-05EC-84F2-1D1011E70BC6}"/>
                    </a:ext>
                  </a:extLst>
                </p:cNvPr>
                <p:cNvSpPr/>
                <p:nvPr/>
              </p:nvSpPr>
              <p:spPr>
                <a:xfrm rot="17689848">
                  <a:off x="3690367" y="3535442"/>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1FC2AA73-9E2C-5004-F884-9FC3D82B10F9}"/>
                    </a:ext>
                  </a:extLst>
                </p:cNvPr>
                <p:cNvGrpSpPr/>
                <p:nvPr/>
              </p:nvGrpSpPr>
              <p:grpSpPr>
                <a:xfrm rot="6300000">
                  <a:off x="3384968" y="1301471"/>
                  <a:ext cx="177701" cy="1279779"/>
                  <a:chOff x="2067024" y="4962525"/>
                  <a:chExt cx="177701" cy="1279779"/>
                </a:xfrm>
              </p:grpSpPr>
              <p:cxnSp>
                <p:nvCxnSpPr>
                  <p:cNvPr id="51" name="Straight Connector 50">
                    <a:extLst>
                      <a:ext uri="{FF2B5EF4-FFF2-40B4-BE49-F238E27FC236}">
                        <a16:creationId xmlns:a16="http://schemas.microsoft.com/office/drawing/2014/main" id="{0F78470E-BCA5-2CA9-2193-E8DFA38D7680}"/>
                      </a:ext>
                    </a:extLst>
                  </p:cNvPr>
                  <p:cNvCxnSpPr>
                    <a:cxnSpLocks/>
                  </p:cNvCxnSpPr>
                  <p:nvPr/>
                </p:nvCxnSpPr>
                <p:spPr>
                  <a:xfrm>
                    <a:off x="2174537" y="4962525"/>
                    <a:ext cx="0" cy="12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Freeform 57">
                    <a:extLst>
                      <a:ext uri="{FF2B5EF4-FFF2-40B4-BE49-F238E27FC236}">
                        <a16:creationId xmlns:a16="http://schemas.microsoft.com/office/drawing/2014/main" id="{436CFC8D-AEF4-D01F-1703-C4BCD8FFD84E}"/>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5" name="Group 1024">
                  <a:extLst>
                    <a:ext uri="{FF2B5EF4-FFF2-40B4-BE49-F238E27FC236}">
                      <a16:creationId xmlns:a16="http://schemas.microsoft.com/office/drawing/2014/main" id="{99ED0F48-2623-86A9-BD18-AE987CA1213F}"/>
                    </a:ext>
                  </a:extLst>
                </p:cNvPr>
                <p:cNvGrpSpPr/>
                <p:nvPr/>
              </p:nvGrpSpPr>
              <p:grpSpPr>
                <a:xfrm rot="4500000">
                  <a:off x="4562968" y="1337947"/>
                  <a:ext cx="303225" cy="1273479"/>
                  <a:chOff x="2040332" y="4951062"/>
                  <a:chExt cx="303225" cy="1273479"/>
                </a:xfrm>
              </p:grpSpPr>
              <p:cxnSp>
                <p:nvCxnSpPr>
                  <p:cNvPr id="1027" name="Straight Connector 1026">
                    <a:extLst>
                      <a:ext uri="{FF2B5EF4-FFF2-40B4-BE49-F238E27FC236}">
                        <a16:creationId xmlns:a16="http://schemas.microsoft.com/office/drawing/2014/main" id="{170366F5-91C4-5C01-CA41-9BAE9C1579ED}"/>
                      </a:ext>
                    </a:extLst>
                  </p:cNvPr>
                  <p:cNvCxnSpPr>
                    <a:cxnSpLocks/>
                  </p:cNvCxnSpPr>
                  <p:nvPr/>
                </p:nvCxnSpPr>
                <p:spPr>
                  <a:xfrm rot="17100000" flipH="1">
                    <a:off x="1555091" y="5436159"/>
                    <a:ext cx="1273479" cy="303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Freeform 1028">
                    <a:extLst>
                      <a:ext uri="{FF2B5EF4-FFF2-40B4-BE49-F238E27FC236}">
                        <a16:creationId xmlns:a16="http://schemas.microsoft.com/office/drawing/2014/main" id="{A347D1D6-3639-C5E5-76D7-DE4A238F699C}"/>
                      </a:ext>
                    </a:extLst>
                  </p:cNvPr>
                  <p:cNvSpPr/>
                  <p:nvPr/>
                </p:nvSpPr>
                <p:spPr>
                  <a:xfrm rot="15165727">
                    <a:off x="2078389" y="54128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0" name="Group 1029">
                  <a:extLst>
                    <a:ext uri="{FF2B5EF4-FFF2-40B4-BE49-F238E27FC236}">
                      <a16:creationId xmlns:a16="http://schemas.microsoft.com/office/drawing/2014/main" id="{86278D45-C6FA-6223-D970-B431407F9192}"/>
                    </a:ext>
                  </a:extLst>
                </p:cNvPr>
                <p:cNvGrpSpPr/>
                <p:nvPr/>
              </p:nvGrpSpPr>
              <p:grpSpPr>
                <a:xfrm rot="4500000">
                  <a:off x="3314462" y="3596308"/>
                  <a:ext cx="177701" cy="1279779"/>
                  <a:chOff x="2067024" y="4962525"/>
                  <a:chExt cx="177701" cy="1279779"/>
                </a:xfrm>
              </p:grpSpPr>
              <p:cxnSp>
                <p:nvCxnSpPr>
                  <p:cNvPr id="1031" name="Straight Connector 1030">
                    <a:extLst>
                      <a:ext uri="{FF2B5EF4-FFF2-40B4-BE49-F238E27FC236}">
                        <a16:creationId xmlns:a16="http://schemas.microsoft.com/office/drawing/2014/main" id="{30F6EB40-6B67-EF2A-7195-BDE765EFB9FA}"/>
                      </a:ext>
                    </a:extLst>
                  </p:cNvPr>
                  <p:cNvCxnSpPr>
                    <a:cxnSpLocks/>
                  </p:cNvCxnSpPr>
                  <p:nvPr/>
                </p:nvCxnSpPr>
                <p:spPr>
                  <a:xfrm>
                    <a:off x="2174537" y="4962525"/>
                    <a:ext cx="0" cy="12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2" name="Freeform 1031">
                    <a:extLst>
                      <a:ext uri="{FF2B5EF4-FFF2-40B4-BE49-F238E27FC236}">
                        <a16:creationId xmlns:a16="http://schemas.microsoft.com/office/drawing/2014/main" id="{3C7C7FE8-2988-C474-43B5-81122FD0C8C8}"/>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3" name="Group 1032">
                  <a:extLst>
                    <a:ext uri="{FF2B5EF4-FFF2-40B4-BE49-F238E27FC236}">
                      <a16:creationId xmlns:a16="http://schemas.microsoft.com/office/drawing/2014/main" id="{522B7151-2661-19B2-8C24-881C7BB40835}"/>
                    </a:ext>
                  </a:extLst>
                </p:cNvPr>
                <p:cNvGrpSpPr/>
                <p:nvPr/>
              </p:nvGrpSpPr>
              <p:grpSpPr>
                <a:xfrm rot="6300000">
                  <a:off x="4502590" y="3606013"/>
                  <a:ext cx="354883" cy="1324446"/>
                  <a:chOff x="1998177" y="4894212"/>
                  <a:chExt cx="354883" cy="1324446"/>
                </a:xfrm>
              </p:grpSpPr>
              <p:cxnSp>
                <p:nvCxnSpPr>
                  <p:cNvPr id="1034" name="Straight Connector 1033">
                    <a:extLst>
                      <a:ext uri="{FF2B5EF4-FFF2-40B4-BE49-F238E27FC236}">
                        <a16:creationId xmlns:a16="http://schemas.microsoft.com/office/drawing/2014/main" id="{BD74ECE0-2B74-EEAB-02E2-3EADDD8A610C}"/>
                      </a:ext>
                    </a:extLst>
                  </p:cNvPr>
                  <p:cNvCxnSpPr>
                    <a:cxnSpLocks/>
                  </p:cNvCxnSpPr>
                  <p:nvPr/>
                </p:nvCxnSpPr>
                <p:spPr>
                  <a:xfrm rot="15300000" flipH="1" flipV="1">
                    <a:off x="1513396" y="5378993"/>
                    <a:ext cx="1324446" cy="354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5" name="Freeform 1034">
                    <a:extLst>
                      <a:ext uri="{FF2B5EF4-FFF2-40B4-BE49-F238E27FC236}">
                        <a16:creationId xmlns:a16="http://schemas.microsoft.com/office/drawing/2014/main" id="{A728BDDE-8ED5-9110-7FC8-1E48AD3AD36C}"/>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40" name="Freeform 1039">
                  <a:extLst>
                    <a:ext uri="{FF2B5EF4-FFF2-40B4-BE49-F238E27FC236}">
                      <a16:creationId xmlns:a16="http://schemas.microsoft.com/office/drawing/2014/main" id="{2C210A27-0331-85CC-703B-63E66055543B}"/>
                    </a:ext>
                  </a:extLst>
                </p:cNvPr>
                <p:cNvSpPr/>
                <p:nvPr/>
              </p:nvSpPr>
              <p:spPr>
                <a:xfrm rot="4349801">
                  <a:off x="3750106" y="2551565"/>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1040">
                  <a:extLst>
                    <a:ext uri="{FF2B5EF4-FFF2-40B4-BE49-F238E27FC236}">
                      <a16:creationId xmlns:a16="http://schemas.microsoft.com/office/drawing/2014/main" id="{EB72C8C7-C472-FE9D-135A-A999E1BE8F31}"/>
                    </a:ext>
                  </a:extLst>
                </p:cNvPr>
                <p:cNvSpPr/>
                <p:nvPr/>
              </p:nvSpPr>
              <p:spPr>
                <a:xfrm>
                  <a:off x="4457923" y="3052976"/>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2" name="Group 1041">
                  <a:extLst>
                    <a:ext uri="{FF2B5EF4-FFF2-40B4-BE49-F238E27FC236}">
                      <a16:creationId xmlns:a16="http://schemas.microsoft.com/office/drawing/2014/main" id="{75DA575D-6D93-C807-1F51-5E740CDE4FB1}"/>
                    </a:ext>
                  </a:extLst>
                </p:cNvPr>
                <p:cNvGrpSpPr/>
                <p:nvPr/>
              </p:nvGrpSpPr>
              <p:grpSpPr>
                <a:xfrm rot="18000000">
                  <a:off x="5673374" y="2998859"/>
                  <a:ext cx="177701" cy="598636"/>
                  <a:chOff x="2067024" y="4955700"/>
                  <a:chExt cx="177701" cy="598636"/>
                </a:xfrm>
              </p:grpSpPr>
              <p:cxnSp>
                <p:nvCxnSpPr>
                  <p:cNvPr id="1043" name="Straight Connector 1042">
                    <a:extLst>
                      <a:ext uri="{FF2B5EF4-FFF2-40B4-BE49-F238E27FC236}">
                        <a16:creationId xmlns:a16="http://schemas.microsoft.com/office/drawing/2014/main" id="{42E629DC-4EB6-5D62-7F85-607673DA9312}"/>
                      </a:ext>
                    </a:extLst>
                  </p:cNvPr>
                  <p:cNvCxnSpPr>
                    <a:cxnSpLocks/>
                  </p:cNvCxnSpPr>
                  <p:nvPr/>
                </p:nvCxnSpPr>
                <p:spPr>
                  <a:xfrm>
                    <a:off x="2174536" y="4955700"/>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4" name="Freeform 1043">
                    <a:extLst>
                      <a:ext uri="{FF2B5EF4-FFF2-40B4-BE49-F238E27FC236}">
                        <a16:creationId xmlns:a16="http://schemas.microsoft.com/office/drawing/2014/main" id="{9BA17E4A-D58D-6CC4-83E8-A4E6BEC9BC36}"/>
                      </a:ext>
                    </a:extLst>
                  </p:cNvPr>
                  <p:cNvSpPr/>
                  <p:nvPr/>
                </p:nvSpPr>
                <p:spPr>
                  <a:xfrm rot="15165727">
                    <a:off x="2057489" y="5143679"/>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47" name="Group 1046">
                  <a:extLst>
                    <a:ext uri="{FF2B5EF4-FFF2-40B4-BE49-F238E27FC236}">
                      <a16:creationId xmlns:a16="http://schemas.microsoft.com/office/drawing/2014/main" id="{492FFADB-1349-4732-C84A-AABB771C6252}"/>
                    </a:ext>
                  </a:extLst>
                </p:cNvPr>
                <p:cNvGrpSpPr/>
                <p:nvPr/>
              </p:nvGrpSpPr>
              <p:grpSpPr>
                <a:xfrm rot="3600000">
                  <a:off x="5672579" y="2671567"/>
                  <a:ext cx="177701" cy="598636"/>
                  <a:chOff x="2067024" y="4955700"/>
                  <a:chExt cx="177701" cy="598636"/>
                </a:xfrm>
              </p:grpSpPr>
              <p:cxnSp>
                <p:nvCxnSpPr>
                  <p:cNvPr id="1048" name="Straight Connector 1047">
                    <a:extLst>
                      <a:ext uri="{FF2B5EF4-FFF2-40B4-BE49-F238E27FC236}">
                        <a16:creationId xmlns:a16="http://schemas.microsoft.com/office/drawing/2014/main" id="{5A7E0D20-5759-9DA0-1482-73005C030519}"/>
                      </a:ext>
                    </a:extLst>
                  </p:cNvPr>
                  <p:cNvCxnSpPr>
                    <a:cxnSpLocks/>
                  </p:cNvCxnSpPr>
                  <p:nvPr/>
                </p:nvCxnSpPr>
                <p:spPr>
                  <a:xfrm>
                    <a:off x="2174536" y="4955700"/>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9" name="Freeform 1048">
                    <a:extLst>
                      <a:ext uri="{FF2B5EF4-FFF2-40B4-BE49-F238E27FC236}">
                        <a16:creationId xmlns:a16="http://schemas.microsoft.com/office/drawing/2014/main" id="{5CB96E6E-6F07-3891-31B6-6FF40748541A}"/>
                      </a:ext>
                    </a:extLst>
                  </p:cNvPr>
                  <p:cNvSpPr/>
                  <p:nvPr/>
                </p:nvSpPr>
                <p:spPr>
                  <a:xfrm rot="15165727">
                    <a:off x="2057489" y="5143679"/>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1050" name="TextBox 1049">
                      <a:extLst>
                        <a:ext uri="{FF2B5EF4-FFF2-40B4-BE49-F238E27FC236}">
                          <a16:creationId xmlns:a16="http://schemas.microsoft.com/office/drawing/2014/main" id="{A32BE3B1-A691-58FE-9A89-F9A9DD014054}"/>
                        </a:ext>
                      </a:extLst>
                    </p:cNvPr>
                    <p:cNvSpPr txBox="1"/>
                    <p:nvPr/>
                  </p:nvSpPr>
                  <p:spPr>
                    <a:xfrm>
                      <a:off x="4344203" y="2319004"/>
                      <a:ext cx="5352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𝛾</m:t>
                                </m:r>
                              </m:e>
                              <m:sup>
                                <m:r>
                                  <a:rPr lang="en-CA" b="0" i="1" smtClean="0">
                                    <a:latin typeface="Cambria Math" panose="02040503050406030204" pitchFamily="18" charset="0"/>
                                  </a:rPr>
                                  <m:t>∗</m:t>
                                </m:r>
                              </m:sup>
                            </m:sSup>
                          </m:oMath>
                        </m:oMathPara>
                      </a14:m>
                      <a:endParaRPr lang="en-US" dirty="0"/>
                    </a:p>
                  </p:txBody>
                </p:sp>
              </mc:Choice>
              <mc:Fallback xmlns="">
                <p:sp>
                  <p:nvSpPr>
                    <p:cNvPr id="1050" name="TextBox 1049">
                      <a:extLst>
                        <a:ext uri="{FF2B5EF4-FFF2-40B4-BE49-F238E27FC236}">
                          <a16:creationId xmlns:a16="http://schemas.microsoft.com/office/drawing/2014/main" id="{A32BE3B1-A691-58FE-9A89-F9A9DD014054}"/>
                        </a:ext>
                      </a:extLst>
                    </p:cNvPr>
                    <p:cNvSpPr txBox="1">
                      <a:spLocks noRot="1" noChangeAspect="1" noMove="1" noResize="1" noEditPoints="1" noAdjustHandles="1" noChangeArrowheads="1" noChangeShapeType="1" noTextEdit="1"/>
                    </p:cNvSpPr>
                    <p:nvPr/>
                  </p:nvSpPr>
                  <p:spPr>
                    <a:xfrm>
                      <a:off x="4344203" y="2319004"/>
                      <a:ext cx="535275" cy="276999"/>
                    </a:xfrm>
                    <a:prstGeom prst="rect">
                      <a:avLst/>
                    </a:prstGeom>
                    <a:blipFill>
                      <a:blip r:embed="rId4"/>
                      <a:stretch>
                        <a:fillRect l="-4255" t="-4000"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TextBox 1050">
                      <a:extLst>
                        <a:ext uri="{FF2B5EF4-FFF2-40B4-BE49-F238E27FC236}">
                          <a16:creationId xmlns:a16="http://schemas.microsoft.com/office/drawing/2014/main" id="{A594095E-3BD0-305A-4054-9C553E82A1DD}"/>
                        </a:ext>
                      </a:extLst>
                    </p:cNvPr>
                    <p:cNvSpPr txBox="1"/>
                    <p:nvPr/>
                  </p:nvSpPr>
                  <p:spPr>
                    <a:xfrm>
                      <a:off x="3705686" y="3520296"/>
                      <a:ext cx="382511" cy="2580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oMath>
                        </m:oMathPara>
                      </a14:m>
                      <a:endParaRPr lang="en-US" dirty="0"/>
                    </a:p>
                  </p:txBody>
                </p:sp>
              </mc:Choice>
              <mc:Fallback xmlns="">
                <p:sp>
                  <p:nvSpPr>
                    <p:cNvPr id="1051" name="TextBox 1050">
                      <a:extLst>
                        <a:ext uri="{FF2B5EF4-FFF2-40B4-BE49-F238E27FC236}">
                          <a16:creationId xmlns:a16="http://schemas.microsoft.com/office/drawing/2014/main" id="{A594095E-3BD0-305A-4054-9C553E82A1DD}"/>
                        </a:ext>
                      </a:extLst>
                    </p:cNvPr>
                    <p:cNvSpPr txBox="1">
                      <a:spLocks noRot="1" noChangeAspect="1" noMove="1" noResize="1" noEditPoints="1" noAdjustHandles="1" noChangeArrowheads="1" noChangeShapeType="1" noTextEdit="1"/>
                    </p:cNvSpPr>
                    <p:nvPr/>
                  </p:nvSpPr>
                  <p:spPr>
                    <a:xfrm>
                      <a:off x="3705686" y="3520296"/>
                      <a:ext cx="382511" cy="258031"/>
                    </a:xfrm>
                    <a:prstGeom prst="rect">
                      <a:avLst/>
                    </a:prstGeom>
                    <a:blipFill>
                      <a:blip r:embed="rId5"/>
                      <a:stretch>
                        <a:fillRect l="-11765" t="-4348" r="-5882"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2" name="TextBox 1051">
                      <a:extLst>
                        <a:ext uri="{FF2B5EF4-FFF2-40B4-BE49-F238E27FC236}">
                          <a16:creationId xmlns:a16="http://schemas.microsoft.com/office/drawing/2014/main" id="{13F0C9B1-E2BD-769E-2D25-8AF386ECB466}"/>
                        </a:ext>
                      </a:extLst>
                    </p:cNvPr>
                    <p:cNvSpPr txBox="1"/>
                    <p:nvPr/>
                  </p:nvSpPr>
                  <p:spPr>
                    <a:xfrm>
                      <a:off x="4778763" y="3240556"/>
                      <a:ext cx="423128" cy="280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oMath>
                        </m:oMathPara>
                      </a14:m>
                      <a:endParaRPr lang="en-US" dirty="0"/>
                    </a:p>
                  </p:txBody>
                </p:sp>
              </mc:Choice>
              <mc:Fallback xmlns="">
                <p:sp>
                  <p:nvSpPr>
                    <p:cNvPr id="1052" name="TextBox 1051">
                      <a:extLst>
                        <a:ext uri="{FF2B5EF4-FFF2-40B4-BE49-F238E27FC236}">
                          <a16:creationId xmlns:a16="http://schemas.microsoft.com/office/drawing/2014/main" id="{13F0C9B1-E2BD-769E-2D25-8AF386ECB466}"/>
                        </a:ext>
                      </a:extLst>
                    </p:cNvPr>
                    <p:cNvSpPr txBox="1">
                      <a:spLocks noRot="1" noChangeAspect="1" noMove="1" noResize="1" noEditPoints="1" noAdjustHandles="1" noChangeArrowheads="1" noChangeShapeType="1" noTextEdit="1"/>
                    </p:cNvSpPr>
                    <p:nvPr/>
                  </p:nvSpPr>
                  <p:spPr>
                    <a:xfrm>
                      <a:off x="4778763" y="3240556"/>
                      <a:ext cx="423128" cy="280398"/>
                    </a:xfrm>
                    <a:prstGeom prst="rect">
                      <a:avLst/>
                    </a:prstGeom>
                    <a:blipFill>
                      <a:blip r:embed="rId6"/>
                      <a:stretch>
                        <a:fillRect l="-8108" t="-4000" r="-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4" name="TextBox 1053">
                      <a:extLst>
                        <a:ext uri="{FF2B5EF4-FFF2-40B4-BE49-F238E27FC236}">
                          <a16:creationId xmlns:a16="http://schemas.microsoft.com/office/drawing/2014/main" id="{EF1756B8-8E57-8DDE-FBD4-8DFB00A28E33}"/>
                        </a:ext>
                      </a:extLst>
                    </p:cNvPr>
                    <p:cNvSpPr txBox="1"/>
                    <p:nvPr/>
                  </p:nvSpPr>
                  <p:spPr>
                    <a:xfrm>
                      <a:off x="2609696" y="1783077"/>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054" name="TextBox 1053">
                      <a:extLst>
                        <a:ext uri="{FF2B5EF4-FFF2-40B4-BE49-F238E27FC236}">
                          <a16:creationId xmlns:a16="http://schemas.microsoft.com/office/drawing/2014/main" id="{EF1756B8-8E57-8DDE-FBD4-8DFB00A28E33}"/>
                        </a:ext>
                      </a:extLst>
                    </p:cNvPr>
                    <p:cNvSpPr txBox="1">
                      <a:spLocks noRot="1" noChangeAspect="1" noMove="1" noResize="1" noEditPoints="1" noAdjustHandles="1" noChangeArrowheads="1" noChangeShapeType="1" noTextEdit="1"/>
                    </p:cNvSpPr>
                    <p:nvPr/>
                  </p:nvSpPr>
                  <p:spPr>
                    <a:xfrm>
                      <a:off x="2609696" y="1783077"/>
                      <a:ext cx="248081" cy="276999"/>
                    </a:xfrm>
                    <a:prstGeom prst="rect">
                      <a:avLst/>
                    </a:prstGeom>
                    <a:blipFill>
                      <a:blip r:embed="rId7"/>
                      <a:stretch>
                        <a:fillRect l="-1304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5" name="TextBox 1054">
                      <a:extLst>
                        <a:ext uri="{FF2B5EF4-FFF2-40B4-BE49-F238E27FC236}">
                          <a16:creationId xmlns:a16="http://schemas.microsoft.com/office/drawing/2014/main" id="{1A639F29-6E5C-AF73-88D6-2AB9F600FBEE}"/>
                        </a:ext>
                      </a:extLst>
                    </p:cNvPr>
                    <p:cNvSpPr txBox="1"/>
                    <p:nvPr/>
                  </p:nvSpPr>
                  <p:spPr>
                    <a:xfrm>
                      <a:off x="5169774" y="1881092"/>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055" name="TextBox 1054">
                      <a:extLst>
                        <a:ext uri="{FF2B5EF4-FFF2-40B4-BE49-F238E27FC236}">
                          <a16:creationId xmlns:a16="http://schemas.microsoft.com/office/drawing/2014/main" id="{1A639F29-6E5C-AF73-88D6-2AB9F600FBEE}"/>
                        </a:ext>
                      </a:extLst>
                    </p:cNvPr>
                    <p:cNvSpPr txBox="1">
                      <a:spLocks noRot="1" noChangeAspect="1" noMove="1" noResize="1" noEditPoints="1" noAdjustHandles="1" noChangeArrowheads="1" noChangeShapeType="1" noTextEdit="1"/>
                    </p:cNvSpPr>
                    <p:nvPr/>
                  </p:nvSpPr>
                  <p:spPr>
                    <a:xfrm>
                      <a:off x="5169774" y="1881092"/>
                      <a:ext cx="288476" cy="299249"/>
                    </a:xfrm>
                    <a:prstGeom prst="rect">
                      <a:avLst/>
                    </a:prstGeom>
                    <a:blipFill>
                      <a:blip r:embed="rId8"/>
                      <a:stretch>
                        <a:fillRect l="-15385" r="-3846"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6" name="TextBox 1055">
                      <a:extLst>
                        <a:ext uri="{FF2B5EF4-FFF2-40B4-BE49-F238E27FC236}">
                          <a16:creationId xmlns:a16="http://schemas.microsoft.com/office/drawing/2014/main" id="{66CBACB4-C6D4-1A12-FCB3-A24F9A8E65EF}"/>
                        </a:ext>
                      </a:extLst>
                    </p:cNvPr>
                    <p:cNvSpPr txBox="1"/>
                    <p:nvPr/>
                  </p:nvSpPr>
                  <p:spPr>
                    <a:xfrm>
                      <a:off x="5176293" y="4058581"/>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056" name="TextBox 1055">
                      <a:extLst>
                        <a:ext uri="{FF2B5EF4-FFF2-40B4-BE49-F238E27FC236}">
                          <a16:creationId xmlns:a16="http://schemas.microsoft.com/office/drawing/2014/main" id="{66CBACB4-C6D4-1A12-FCB3-A24F9A8E65EF}"/>
                        </a:ext>
                      </a:extLst>
                    </p:cNvPr>
                    <p:cNvSpPr txBox="1">
                      <a:spLocks noRot="1" noChangeAspect="1" noMove="1" noResize="1" noEditPoints="1" noAdjustHandles="1" noChangeArrowheads="1" noChangeShapeType="1" noTextEdit="1"/>
                    </p:cNvSpPr>
                    <p:nvPr/>
                  </p:nvSpPr>
                  <p:spPr>
                    <a:xfrm>
                      <a:off x="5176293" y="4058581"/>
                      <a:ext cx="288476" cy="299249"/>
                    </a:xfrm>
                    <a:prstGeom prst="rect">
                      <a:avLst/>
                    </a:prstGeom>
                    <a:blipFill>
                      <a:blip r:embed="rId9"/>
                      <a:stretch>
                        <a:fillRect l="-11538" r="-7692"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7" name="TextBox 1056">
                      <a:extLst>
                        <a:ext uri="{FF2B5EF4-FFF2-40B4-BE49-F238E27FC236}">
                          <a16:creationId xmlns:a16="http://schemas.microsoft.com/office/drawing/2014/main" id="{009C2BE7-443A-350A-1258-0276466DD0A4}"/>
                        </a:ext>
                      </a:extLst>
                    </p:cNvPr>
                    <p:cNvSpPr txBox="1"/>
                    <p:nvPr/>
                  </p:nvSpPr>
                  <p:spPr>
                    <a:xfrm>
                      <a:off x="2607604" y="4070200"/>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057" name="TextBox 1056">
                      <a:extLst>
                        <a:ext uri="{FF2B5EF4-FFF2-40B4-BE49-F238E27FC236}">
                          <a16:creationId xmlns:a16="http://schemas.microsoft.com/office/drawing/2014/main" id="{009C2BE7-443A-350A-1258-0276466DD0A4}"/>
                        </a:ext>
                      </a:extLst>
                    </p:cNvPr>
                    <p:cNvSpPr txBox="1">
                      <a:spLocks noRot="1" noChangeAspect="1" noMove="1" noResize="1" noEditPoints="1" noAdjustHandles="1" noChangeArrowheads="1" noChangeShapeType="1" noTextEdit="1"/>
                    </p:cNvSpPr>
                    <p:nvPr/>
                  </p:nvSpPr>
                  <p:spPr>
                    <a:xfrm>
                      <a:off x="2607604" y="4070200"/>
                      <a:ext cx="248081" cy="276999"/>
                    </a:xfrm>
                    <a:prstGeom prst="rect">
                      <a:avLst/>
                    </a:prstGeom>
                    <a:blipFill>
                      <a:blip r:embed="rId10"/>
                      <a:stretch>
                        <a:fillRect l="-1304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8" name="TextBox 1057">
                      <a:extLst>
                        <a:ext uri="{FF2B5EF4-FFF2-40B4-BE49-F238E27FC236}">
                          <a16:creationId xmlns:a16="http://schemas.microsoft.com/office/drawing/2014/main" id="{55E8A089-A6DF-87AA-B083-26023763D51E}"/>
                        </a:ext>
                      </a:extLst>
                    </p:cNvPr>
                    <p:cNvSpPr txBox="1"/>
                    <p:nvPr/>
                  </p:nvSpPr>
                  <p:spPr>
                    <a:xfrm>
                      <a:off x="6029813" y="2616092"/>
                      <a:ext cx="845244" cy="2580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ea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ℯ</m:t>
                                </m:r>
                              </m:e>
                              <m:sup>
                                <m:r>
                                  <a:rPr lang="en-CA" b="0" i="1" smtClean="0">
                                    <a:latin typeface="Cambria Math" panose="02040503050406030204" pitchFamily="18" charset="0"/>
                                    <a:ea typeface="Cambria Math" panose="02040503050406030204" pitchFamily="18" charset="0"/>
                                  </a:rPr>
                                  <m:t>±</m:t>
                                </m:r>
                              </m:sup>
                            </m:sSup>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𝑜𝑟</m:t>
                            </m:r>
                            <m:r>
                              <a:rPr lang="en-CA" b="0" i="1" smtClean="0">
                                <a:latin typeface="Cambria Math" panose="02040503050406030204" pitchFamily="18" charset="0"/>
                                <a:ea typeface="Cambria Math" panose="02040503050406030204" pitchFamily="18" charset="0"/>
                              </a:rPr>
                              <m:t> </m:t>
                            </m:r>
                            <m:sSup>
                              <m:sSupPr>
                                <m:ctrlPr>
                                  <a:rPr lang="en-CA" b="0" i="1" smtClean="0">
                                    <a:latin typeface="Cambria Math" panose="02040503050406030204" pitchFamily="18" charset="0"/>
                                    <a:ea typeface="Cambria Math" panose="02040503050406030204" pitchFamily="18" charset="0"/>
                                  </a:rPr>
                                </m:ctrlPr>
                              </m:sSupPr>
                              <m:e>
                                <m:r>
                                  <a:rPr lang="en-CA" b="0" i="1" smtClean="0">
                                    <a:latin typeface="Cambria Math" panose="02040503050406030204" pitchFamily="18" charset="0"/>
                                  </a:rPr>
                                  <m:t>𝜇</m:t>
                                </m:r>
                              </m:e>
                              <m:sup>
                                <m:r>
                                  <a:rPr lang="en-CA" b="0" i="1" smtClean="0">
                                    <a:latin typeface="Cambria Math" panose="02040503050406030204" pitchFamily="18" charset="0"/>
                                  </a:rPr>
                                  <m:t>±</m:t>
                                </m:r>
                              </m:sup>
                            </m:sSup>
                          </m:oMath>
                        </m:oMathPara>
                      </a14:m>
                      <a:endParaRPr lang="en-US" dirty="0"/>
                    </a:p>
                  </p:txBody>
                </p:sp>
              </mc:Choice>
              <mc:Fallback xmlns="">
                <p:sp>
                  <p:nvSpPr>
                    <p:cNvPr id="1058" name="TextBox 1057">
                      <a:extLst>
                        <a:ext uri="{FF2B5EF4-FFF2-40B4-BE49-F238E27FC236}">
                          <a16:creationId xmlns:a16="http://schemas.microsoft.com/office/drawing/2014/main" id="{55E8A089-A6DF-87AA-B083-26023763D51E}"/>
                        </a:ext>
                      </a:extLst>
                    </p:cNvPr>
                    <p:cNvSpPr txBox="1">
                      <a:spLocks noRot="1" noChangeAspect="1" noMove="1" noResize="1" noEditPoints="1" noAdjustHandles="1" noChangeArrowheads="1" noChangeShapeType="1" noTextEdit="1"/>
                    </p:cNvSpPr>
                    <p:nvPr/>
                  </p:nvSpPr>
                  <p:spPr>
                    <a:xfrm>
                      <a:off x="6029813" y="2616092"/>
                      <a:ext cx="845244" cy="258031"/>
                    </a:xfrm>
                    <a:prstGeom prst="rect">
                      <a:avLst/>
                    </a:prstGeom>
                    <a:blipFill>
                      <a:blip r:embed="rId11"/>
                      <a:stretch>
                        <a:fillRect l="-2667" t="-4348" r="-266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9" name="TextBox 1058">
                      <a:extLst>
                        <a:ext uri="{FF2B5EF4-FFF2-40B4-BE49-F238E27FC236}">
                          <a16:creationId xmlns:a16="http://schemas.microsoft.com/office/drawing/2014/main" id="{D5F6D02E-8CD8-8EF9-E850-AC9BDF6A7B62}"/>
                        </a:ext>
                      </a:extLst>
                    </p:cNvPr>
                    <p:cNvSpPr txBox="1"/>
                    <p:nvPr/>
                  </p:nvSpPr>
                  <p:spPr>
                    <a:xfrm>
                      <a:off x="6029813" y="3434361"/>
                      <a:ext cx="759977" cy="275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i="1">
                                    <a:latin typeface="Cambria Math" panose="02040503050406030204" pitchFamily="18" charset="0"/>
                                    <a:ea typeface="Cambria Math" panose="02040503050406030204" pitchFamily="18" charset="0"/>
                                  </a:rPr>
                                  <m:t>ℯ</m:t>
                                </m:r>
                                <m:r>
                                  <m:rPr>
                                    <m:nor/>
                                  </m:rPr>
                                  <a:rPr lang="en-CA" i="1" dirty="0">
                                    <a:latin typeface="Cambria Math" panose="02040503050406030204" pitchFamily="18" charset="0"/>
                                    <a:ea typeface="Cambria Math" panose="02040503050406030204" pitchFamily="18" charset="0"/>
                                  </a:rPr>
                                  <m:t> </m:t>
                                </m:r>
                              </m:sub>
                            </m:sSub>
                            <m:r>
                              <m:rPr>
                                <m:sty m:val="p"/>
                              </m:rPr>
                              <a:rPr lang="en-CA" b="0" i="0" dirty="0" smtClean="0">
                                <a:latin typeface="Cambria Math" panose="02040503050406030204" pitchFamily="18" charset="0"/>
                                <a:ea typeface="Cambria Math" panose="02040503050406030204" pitchFamily="18" charset="0"/>
                              </a:rPr>
                              <m:t>or</m:t>
                            </m:r>
                            <m:r>
                              <a:rPr lang="en-CA" b="0" i="0" dirty="0"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b="0" i="1" smtClean="0">
                                    <a:latin typeface="Cambria Math" panose="02040503050406030204" pitchFamily="18" charset="0"/>
                                    <a:ea typeface="Cambria Math" panose="02040503050406030204" pitchFamily="18" charset="0"/>
                                  </a:rPr>
                                  <m:t>𝜇</m:t>
                                </m:r>
                                <m:r>
                                  <m:rPr>
                                    <m:nor/>
                                  </m:rPr>
                                  <a:rPr lang="en-CA" i="1" dirty="0">
                                    <a:latin typeface="Cambria Math" panose="02040503050406030204" pitchFamily="18" charset="0"/>
                                    <a:ea typeface="Cambria Math" panose="02040503050406030204" pitchFamily="18" charset="0"/>
                                  </a:rPr>
                                  <m:t> </m:t>
                                </m:r>
                              </m:sub>
                            </m:sSub>
                          </m:oMath>
                        </m:oMathPara>
                      </a14:m>
                      <a:endParaRPr lang="en-US" dirty="0"/>
                    </a:p>
                  </p:txBody>
                </p:sp>
              </mc:Choice>
              <mc:Fallback xmlns="">
                <p:sp>
                  <p:nvSpPr>
                    <p:cNvPr id="1059" name="TextBox 1058">
                      <a:extLst>
                        <a:ext uri="{FF2B5EF4-FFF2-40B4-BE49-F238E27FC236}">
                          <a16:creationId xmlns:a16="http://schemas.microsoft.com/office/drawing/2014/main" id="{D5F6D02E-8CD8-8EF9-E850-AC9BDF6A7B62}"/>
                        </a:ext>
                      </a:extLst>
                    </p:cNvPr>
                    <p:cNvSpPr txBox="1">
                      <a:spLocks noRot="1" noChangeAspect="1" noMove="1" noResize="1" noEditPoints="1" noAdjustHandles="1" noChangeArrowheads="1" noChangeShapeType="1" noTextEdit="1"/>
                    </p:cNvSpPr>
                    <p:nvPr/>
                  </p:nvSpPr>
                  <p:spPr>
                    <a:xfrm>
                      <a:off x="6029813" y="3434361"/>
                      <a:ext cx="759977" cy="275438"/>
                    </a:xfrm>
                    <a:prstGeom prst="rect">
                      <a:avLst/>
                    </a:prstGeom>
                    <a:blipFill>
                      <a:blip r:embed="rId12"/>
                      <a:stretch>
                        <a:fillRect l="-2941" t="-4000" r="-7353" b="-40000"/>
                      </a:stretch>
                    </a:blipFill>
                  </p:spPr>
                  <p:txBody>
                    <a:bodyPr/>
                    <a:lstStyle/>
                    <a:p>
                      <a:r>
                        <a:rPr lang="en-US">
                          <a:noFill/>
                        </a:rPr>
                        <a:t> </a:t>
                      </a:r>
                    </a:p>
                  </p:txBody>
                </p:sp>
              </mc:Fallback>
            </mc:AlternateContent>
          </p:grpSp>
          <p:pic>
            <p:nvPicPr>
              <p:cNvPr id="1102" name="Graphic 1101" descr="Cone outline">
                <a:extLst>
                  <a:ext uri="{FF2B5EF4-FFF2-40B4-BE49-F238E27FC236}">
                    <a16:creationId xmlns:a16="http://schemas.microsoft.com/office/drawing/2014/main" id="{CAAAB875-4631-B753-B9C1-AB20D8E923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5415196">
                <a:off x="3664084" y="1597693"/>
                <a:ext cx="1014858" cy="1474449"/>
              </a:xfrm>
              <a:prstGeom prst="rect">
                <a:avLst/>
              </a:prstGeom>
            </p:spPr>
          </p:pic>
          <p:pic>
            <p:nvPicPr>
              <p:cNvPr id="1110" name="Graphic 1109" descr="Cone outline">
                <a:extLst>
                  <a:ext uri="{FF2B5EF4-FFF2-40B4-BE49-F238E27FC236}">
                    <a16:creationId xmlns:a16="http://schemas.microsoft.com/office/drawing/2014/main" id="{91733965-F55B-D29C-40AD-0F202636AA6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077458">
                <a:off x="3635528" y="4710350"/>
                <a:ext cx="1014858" cy="1474449"/>
              </a:xfrm>
              <a:prstGeom prst="rect">
                <a:avLst/>
              </a:prstGeom>
            </p:spPr>
          </p:pic>
        </p:grpSp>
        <p:sp>
          <p:nvSpPr>
            <p:cNvPr id="1111" name="TextBox 1110">
              <a:extLst>
                <a:ext uri="{FF2B5EF4-FFF2-40B4-BE49-F238E27FC236}">
                  <a16:creationId xmlns:a16="http://schemas.microsoft.com/office/drawing/2014/main" id="{9312CEE4-4D16-9045-954F-CD5E8F675F4F}"/>
                </a:ext>
              </a:extLst>
            </p:cNvPr>
            <p:cNvSpPr txBox="1"/>
            <p:nvPr/>
          </p:nvSpPr>
          <p:spPr>
            <a:xfrm>
              <a:off x="4672441" y="1818248"/>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sp>
          <p:nvSpPr>
            <p:cNvPr id="1112" name="TextBox 1111">
              <a:extLst>
                <a:ext uri="{FF2B5EF4-FFF2-40B4-BE49-F238E27FC236}">
                  <a16:creationId xmlns:a16="http://schemas.microsoft.com/office/drawing/2014/main" id="{DE22B8FB-0302-E5D9-9A17-55FDC7B29B62}"/>
                </a:ext>
              </a:extLst>
            </p:cNvPr>
            <p:cNvSpPr txBox="1"/>
            <p:nvPr/>
          </p:nvSpPr>
          <p:spPr>
            <a:xfrm>
              <a:off x="4604946" y="5165482"/>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grpSp>
      <p:sp>
        <p:nvSpPr>
          <p:cNvPr id="1122" name="Down Arrow 1121">
            <a:extLst>
              <a:ext uri="{FF2B5EF4-FFF2-40B4-BE49-F238E27FC236}">
                <a16:creationId xmlns:a16="http://schemas.microsoft.com/office/drawing/2014/main" id="{48C1E02E-9E3F-135C-A7D4-BA1567207BD3}"/>
              </a:ext>
            </a:extLst>
          </p:cNvPr>
          <p:cNvSpPr/>
          <p:nvPr/>
        </p:nvSpPr>
        <p:spPr>
          <a:xfrm rot="16200000">
            <a:off x="1923138" y="4206363"/>
            <a:ext cx="423624" cy="44124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6">
            <a:extLst>
              <a:ext uri="{FF2B5EF4-FFF2-40B4-BE49-F238E27FC236}">
                <a16:creationId xmlns:a16="http://schemas.microsoft.com/office/drawing/2014/main" id="{B43583AC-F5CF-12D3-AC96-B16D0AFBDAE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0518"/>
          <a:stretch/>
        </p:blipFill>
        <p:spPr bwMode="auto">
          <a:xfrm>
            <a:off x="6172320" y="1523079"/>
            <a:ext cx="5990530" cy="5318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FE09B1-78BF-BE9E-D5FA-827CAB6C6E5C}"/>
              </a:ext>
            </a:extLst>
          </p:cNvPr>
          <p:cNvSpPr txBox="1"/>
          <p:nvPr/>
        </p:nvSpPr>
        <p:spPr>
          <a:xfrm>
            <a:off x="4169398" y="1969345"/>
            <a:ext cx="1159869" cy="369332"/>
          </a:xfrm>
          <a:prstGeom prst="rect">
            <a:avLst/>
          </a:prstGeom>
          <a:noFill/>
        </p:spPr>
        <p:txBody>
          <a:bodyPr wrap="none" rtlCol="0">
            <a:spAutoFit/>
          </a:bodyPr>
          <a:lstStyle/>
          <a:p>
            <a:r>
              <a:rPr lang="en-US" dirty="0"/>
              <a:t>Final State</a:t>
            </a:r>
          </a:p>
        </p:txBody>
      </p:sp>
      <p:sp>
        <p:nvSpPr>
          <p:cNvPr id="4" name="TextBox 3">
            <a:extLst>
              <a:ext uri="{FF2B5EF4-FFF2-40B4-BE49-F238E27FC236}">
                <a16:creationId xmlns:a16="http://schemas.microsoft.com/office/drawing/2014/main" id="{5A86BD8F-4D47-A6A6-34D2-9F77EB215784}"/>
              </a:ext>
            </a:extLst>
          </p:cNvPr>
          <p:cNvSpPr txBox="1"/>
          <p:nvPr/>
        </p:nvSpPr>
        <p:spPr>
          <a:xfrm>
            <a:off x="404467" y="1972119"/>
            <a:ext cx="1241622" cy="369332"/>
          </a:xfrm>
          <a:prstGeom prst="rect">
            <a:avLst/>
          </a:prstGeom>
          <a:noFill/>
        </p:spPr>
        <p:txBody>
          <a:bodyPr wrap="none" rtlCol="0">
            <a:spAutoFit/>
          </a:bodyPr>
          <a:lstStyle/>
          <a:p>
            <a:r>
              <a:rPr lang="en-US" dirty="0"/>
              <a:t>Initial State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0FD51DB-A374-DA44-4C4F-BD7413090224}"/>
                  </a:ext>
                </a:extLst>
              </p:cNvPr>
              <p:cNvSpPr txBox="1"/>
              <p:nvPr/>
            </p:nvSpPr>
            <p:spPr>
              <a:xfrm>
                <a:off x="9556289" y="2688121"/>
                <a:ext cx="500843" cy="372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CA" b="1" i="1" smtClean="0">
                              <a:solidFill>
                                <a:schemeClr val="bg1"/>
                              </a:solidFill>
                              <a:latin typeface="Cambria Math" panose="02040503050406030204" pitchFamily="18" charset="0"/>
                              <a:ea typeface="Cambria Math" panose="02040503050406030204" pitchFamily="18" charset="0"/>
                            </a:rPr>
                          </m:ctrlPr>
                        </m:sSupPr>
                        <m:e>
                          <m:r>
                            <a:rPr lang="en-CA" b="1" i="1" smtClean="0">
                              <a:solidFill>
                                <a:schemeClr val="bg1"/>
                              </a:solidFill>
                              <a:latin typeface="Cambria Math" panose="02040503050406030204" pitchFamily="18" charset="0"/>
                              <a:ea typeface="Cambria Math" panose="02040503050406030204" pitchFamily="18" charset="0"/>
                            </a:rPr>
                            <m:t>𝓮</m:t>
                          </m:r>
                        </m:e>
                        <m:sup>
                          <m:r>
                            <a:rPr lang="en-CA" b="1" i="1" smtClean="0">
                              <a:solidFill>
                                <a:schemeClr val="bg1"/>
                              </a:solidFill>
                              <a:latin typeface="Cambria Math" panose="02040503050406030204" pitchFamily="18" charset="0"/>
                              <a:ea typeface="Cambria Math" panose="02040503050406030204" pitchFamily="18" charset="0"/>
                            </a:rPr>
                            <m:t>±</m:t>
                          </m:r>
                        </m:sup>
                      </m:sSup>
                    </m:oMath>
                  </m:oMathPara>
                </a14:m>
                <a:endParaRPr lang="en-US" b="1" dirty="0">
                  <a:solidFill>
                    <a:schemeClr val="bg1"/>
                  </a:solidFill>
                </a:endParaRPr>
              </a:p>
            </p:txBody>
          </p:sp>
        </mc:Choice>
        <mc:Fallback xmlns="">
          <p:sp>
            <p:nvSpPr>
              <p:cNvPr id="6" name="TextBox 5">
                <a:extLst>
                  <a:ext uri="{FF2B5EF4-FFF2-40B4-BE49-F238E27FC236}">
                    <a16:creationId xmlns:a16="http://schemas.microsoft.com/office/drawing/2014/main" id="{30FD51DB-A374-DA44-4C4F-BD7413090224}"/>
                  </a:ext>
                </a:extLst>
              </p:cNvPr>
              <p:cNvSpPr txBox="1">
                <a:spLocks noRot="1" noChangeAspect="1" noMove="1" noResize="1" noEditPoints="1" noAdjustHandles="1" noChangeArrowheads="1" noChangeShapeType="1" noTextEdit="1"/>
              </p:cNvSpPr>
              <p:nvPr/>
            </p:nvSpPr>
            <p:spPr>
              <a:xfrm>
                <a:off x="9556289" y="2688121"/>
                <a:ext cx="500843" cy="37273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A70021-27AD-56FF-58C2-7AD07C926541}"/>
                  </a:ext>
                </a:extLst>
              </p:cNvPr>
              <p:cNvSpPr txBox="1"/>
              <p:nvPr/>
            </p:nvSpPr>
            <p:spPr>
              <a:xfrm>
                <a:off x="10949651" y="2402320"/>
                <a:ext cx="487746" cy="382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CA" b="0" i="1" smtClean="0">
                              <a:solidFill>
                                <a:schemeClr val="bg1"/>
                              </a:solidFill>
                              <a:latin typeface="Cambria Math" panose="02040503050406030204" pitchFamily="18" charset="0"/>
                              <a:ea typeface="Cambria Math" panose="02040503050406030204" pitchFamily="18" charset="0"/>
                            </a:rPr>
                          </m:ctrlPr>
                        </m:sSupPr>
                        <m:e>
                          <m:r>
                            <a:rPr lang="en-CA" b="0" i="1" smtClean="0">
                              <a:solidFill>
                                <a:schemeClr val="bg1"/>
                              </a:solidFill>
                              <a:latin typeface="Cambria Math" panose="02040503050406030204" pitchFamily="18" charset="0"/>
                            </a:rPr>
                            <m:t>𝜇</m:t>
                          </m:r>
                        </m:e>
                        <m:sup>
                          <m:r>
                            <a:rPr lang="en-CA" b="0" i="1" smtClean="0">
                              <a:solidFill>
                                <a:schemeClr val="bg1"/>
                              </a:solidFill>
                              <a:latin typeface="Cambria Math" panose="02040503050406030204" pitchFamily="18" charset="0"/>
                            </a:rPr>
                            <m:t>±</m:t>
                          </m:r>
                        </m:sup>
                      </m:sSup>
                    </m:oMath>
                  </m:oMathPara>
                </a14:m>
                <a:endParaRPr lang="en-US" dirty="0">
                  <a:solidFill>
                    <a:schemeClr val="bg1"/>
                  </a:solidFill>
                </a:endParaRPr>
              </a:p>
            </p:txBody>
          </p:sp>
        </mc:Choice>
        <mc:Fallback xmlns="">
          <p:sp>
            <p:nvSpPr>
              <p:cNvPr id="9" name="TextBox 8">
                <a:extLst>
                  <a:ext uri="{FF2B5EF4-FFF2-40B4-BE49-F238E27FC236}">
                    <a16:creationId xmlns:a16="http://schemas.microsoft.com/office/drawing/2014/main" id="{E4A70021-27AD-56FF-58C2-7AD07C926541}"/>
                  </a:ext>
                </a:extLst>
              </p:cNvPr>
              <p:cNvSpPr txBox="1">
                <a:spLocks noRot="1" noChangeAspect="1" noMove="1" noResize="1" noEditPoints="1" noAdjustHandles="1" noChangeArrowheads="1" noChangeShapeType="1" noTextEdit="1"/>
              </p:cNvSpPr>
              <p:nvPr/>
            </p:nvSpPr>
            <p:spPr>
              <a:xfrm>
                <a:off x="10949651" y="2402320"/>
                <a:ext cx="487746" cy="382536"/>
              </a:xfrm>
              <a:prstGeom prst="rect">
                <a:avLst/>
              </a:prstGeom>
              <a:blipFill>
                <a:blip r:embed="rId17"/>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61BC147-8908-B6CB-04E5-525F75404645}"/>
              </a:ext>
            </a:extLst>
          </p:cNvPr>
          <p:cNvSpPr txBox="1"/>
          <p:nvPr/>
        </p:nvSpPr>
        <p:spPr>
          <a:xfrm>
            <a:off x="6748095" y="4357943"/>
            <a:ext cx="1610452" cy="369332"/>
          </a:xfrm>
          <a:prstGeom prst="rect">
            <a:avLst/>
          </a:prstGeom>
          <a:noFill/>
        </p:spPr>
        <p:txBody>
          <a:bodyPr wrap="square">
            <a:spAutoFit/>
          </a:bodyPr>
          <a:lstStyle/>
          <a:p>
            <a:r>
              <a:rPr lang="en-US" dirty="0">
                <a:solidFill>
                  <a:schemeClr val="bg1"/>
                </a:solidFill>
              </a:rPr>
              <a:t>Jet of particles</a:t>
            </a:r>
          </a:p>
        </p:txBody>
      </p:sp>
      <p:sp>
        <p:nvSpPr>
          <p:cNvPr id="13" name="Donut 12">
            <a:extLst>
              <a:ext uri="{FF2B5EF4-FFF2-40B4-BE49-F238E27FC236}">
                <a16:creationId xmlns:a16="http://schemas.microsoft.com/office/drawing/2014/main" id="{5BD8DB75-1E1A-9173-1141-E02A340B7C45}"/>
              </a:ext>
            </a:extLst>
          </p:cNvPr>
          <p:cNvSpPr/>
          <p:nvPr/>
        </p:nvSpPr>
        <p:spPr>
          <a:xfrm>
            <a:off x="9496669" y="2581902"/>
            <a:ext cx="574226" cy="585167"/>
          </a:xfrm>
          <a:prstGeom prst="donut">
            <a:avLst>
              <a:gd name="adj" fmla="val 439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56F348E3-0FC8-C120-0C8F-3415343A8B20}"/>
              </a:ext>
            </a:extLst>
          </p:cNvPr>
          <p:cNvSpPr/>
          <p:nvPr/>
        </p:nvSpPr>
        <p:spPr>
          <a:xfrm>
            <a:off x="10873255" y="2289320"/>
            <a:ext cx="574226" cy="585167"/>
          </a:xfrm>
          <a:prstGeom prst="donut">
            <a:avLst>
              <a:gd name="adj" fmla="val 43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3A05E83C-B5D1-D79C-95F8-267090148D02}"/>
              </a:ext>
            </a:extLst>
          </p:cNvPr>
          <p:cNvSpPr/>
          <p:nvPr/>
        </p:nvSpPr>
        <p:spPr>
          <a:xfrm>
            <a:off x="6631991" y="4304751"/>
            <a:ext cx="1711566" cy="470193"/>
          </a:xfrm>
          <a:prstGeom prst="donut">
            <a:avLst>
              <a:gd name="adj" fmla="val 10212"/>
            </a:avLst>
          </a:prstGeom>
          <a:solidFill>
            <a:srgbClr val="55F0D5"/>
          </a:solidFill>
          <a:ln>
            <a:solidFill>
              <a:srgbClr val="55F0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E5CF5DFE-4D42-BB70-470A-DF52632D4D21}"/>
              </a:ext>
            </a:extLst>
          </p:cNvPr>
          <p:cNvSpPr txBox="1"/>
          <p:nvPr/>
        </p:nvSpPr>
        <p:spPr>
          <a:xfrm>
            <a:off x="9217913" y="6251371"/>
            <a:ext cx="3026791" cy="769441"/>
          </a:xfrm>
          <a:prstGeom prst="rect">
            <a:avLst/>
          </a:prstGeom>
          <a:noFill/>
        </p:spPr>
        <p:txBody>
          <a:bodyPr wrap="none" rtlCol="0">
            <a:spAutoFit/>
          </a:bodyPr>
          <a:lstStyle/>
          <a:p>
            <a:r>
              <a:rPr lang="en-CA" sz="1100" dirty="0">
                <a:solidFill>
                  <a:schemeClr val="bg1"/>
                </a:solidFill>
              </a:rPr>
              <a:t>M. </a:t>
            </a:r>
            <a:r>
              <a:rPr lang="en-CA" sz="1100" dirty="0" err="1">
                <a:solidFill>
                  <a:schemeClr val="bg1"/>
                </a:solidFill>
              </a:rPr>
              <a:t>Aaboud</a:t>
            </a:r>
            <a:r>
              <a:rPr lang="en-CA" sz="1100" dirty="0">
                <a:solidFill>
                  <a:schemeClr val="bg1"/>
                </a:solidFill>
              </a:rPr>
              <a:t> </a:t>
            </a:r>
            <a:r>
              <a:rPr lang="en-CA" sz="1100" i="1" dirty="0">
                <a:solidFill>
                  <a:schemeClr val="bg1"/>
                </a:solidFill>
              </a:rPr>
              <a:t>et al.</a:t>
            </a:r>
            <a:r>
              <a:rPr lang="en-CA" sz="1100" dirty="0">
                <a:solidFill>
                  <a:schemeClr val="bg1"/>
                </a:solidFill>
              </a:rPr>
              <a:t> (ATLAS Collaboration)</a:t>
            </a:r>
          </a:p>
          <a:p>
            <a:r>
              <a:rPr lang="en-CA" sz="1100" dirty="0">
                <a:solidFill>
                  <a:schemeClr val="bg1"/>
                </a:solidFill>
              </a:rPr>
              <a:t>Phys. Rev. Lett. 123, 161801 DOI: </a:t>
            </a:r>
          </a:p>
          <a:p>
            <a:r>
              <a:rPr lang="en-CA" sz="1100" dirty="0">
                <a:solidFill>
                  <a:schemeClr val="bg1"/>
                </a:solidFill>
              </a:rPr>
              <a:t>https://</a:t>
            </a:r>
            <a:r>
              <a:rPr lang="en-CA" sz="1100" dirty="0" err="1">
                <a:solidFill>
                  <a:schemeClr val="bg1"/>
                </a:solidFill>
              </a:rPr>
              <a:t>doi.org</a:t>
            </a:r>
            <a:r>
              <a:rPr lang="en-CA" sz="1100" dirty="0">
                <a:solidFill>
                  <a:schemeClr val="bg1"/>
                </a:solidFill>
              </a:rPr>
              <a:t>/10.1103/PhysRevLett.123.161801</a:t>
            </a:r>
          </a:p>
          <a:p>
            <a:endParaRPr lang="en-US" sz="1100" dirty="0">
              <a:solidFill>
                <a:schemeClr val="bg1"/>
              </a:solidFill>
            </a:endParaRPr>
          </a:p>
        </p:txBody>
      </p:sp>
    </p:spTree>
    <p:extLst>
      <p:ext uri="{BB962C8B-B14F-4D97-AF65-F5344CB8AC3E}">
        <p14:creationId xmlns:p14="http://schemas.microsoft.com/office/powerpoint/2010/main" val="770473384"/>
      </p:ext>
    </p:extLst>
  </p:cSld>
  <p:clrMapOvr>
    <a:masterClrMapping/>
  </p:clrMapOvr>
  <mc:AlternateContent xmlns:mc="http://schemas.openxmlformats.org/markup-compatibility/2006" xmlns:p14="http://schemas.microsoft.com/office/powerpoint/2010/main">
    <mc:Choice Requires="p14">
      <p:transition spd="slow" p14:dur="2000" advTm="117418"/>
    </mc:Choice>
    <mc:Fallback xmlns="">
      <p:transition spd="slow" advTm="11741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0A36A7-3782-61F3-6715-4CAE7635C4D7}"/>
              </a:ext>
            </a:extLst>
          </p:cNvPr>
          <p:cNvSpPr/>
          <p:nvPr/>
        </p:nvSpPr>
        <p:spPr>
          <a:xfrm>
            <a:off x="9996381" y="6086253"/>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C1C8D2DA-13B4-DD14-641D-D1FDA0783463}"/>
              </a:ext>
            </a:extLst>
          </p:cNvPr>
          <p:cNvGrpSpPr/>
          <p:nvPr/>
        </p:nvGrpSpPr>
        <p:grpSpPr>
          <a:xfrm>
            <a:off x="6290335" y="2243110"/>
            <a:ext cx="5576056" cy="4531400"/>
            <a:chOff x="6251642" y="2320554"/>
            <a:chExt cx="5576056" cy="4531400"/>
          </a:xfrm>
        </p:grpSpPr>
        <p:sp>
          <p:nvSpPr>
            <p:cNvPr id="203" name="Rectangle 202">
              <a:extLst>
                <a:ext uri="{FF2B5EF4-FFF2-40B4-BE49-F238E27FC236}">
                  <a16:creationId xmlns:a16="http://schemas.microsoft.com/office/drawing/2014/main" id="{2725BD0C-DF0C-E907-2D95-AEFA3CA5EE69}"/>
                </a:ext>
              </a:extLst>
            </p:cNvPr>
            <p:cNvSpPr/>
            <p:nvPr/>
          </p:nvSpPr>
          <p:spPr>
            <a:xfrm>
              <a:off x="7552668" y="2327960"/>
              <a:ext cx="2118035" cy="45239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5D935ACD-D8C2-F6C4-FCB5-A90878AF7D05}"/>
                </a:ext>
              </a:extLst>
            </p:cNvPr>
            <p:cNvSpPr/>
            <p:nvPr/>
          </p:nvSpPr>
          <p:spPr>
            <a:xfrm>
              <a:off x="6251642" y="2327960"/>
              <a:ext cx="1425963"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5F497A59-3761-1091-7B6B-6AE874FEA7C1}"/>
                </a:ext>
              </a:extLst>
            </p:cNvPr>
            <p:cNvSpPr/>
            <p:nvPr/>
          </p:nvSpPr>
          <p:spPr>
            <a:xfrm>
              <a:off x="9599680" y="2320554"/>
              <a:ext cx="2228018"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F8F01D51-3E08-1F32-983D-9CB2EF038698}"/>
              </a:ext>
            </a:extLst>
          </p:cNvPr>
          <p:cNvSpPr txBox="1"/>
          <p:nvPr/>
        </p:nvSpPr>
        <p:spPr>
          <a:xfrm>
            <a:off x="6628956" y="1349882"/>
            <a:ext cx="5051446" cy="400110"/>
          </a:xfrm>
          <a:prstGeom prst="rect">
            <a:avLst/>
          </a:prstGeom>
          <a:noFill/>
        </p:spPr>
        <p:txBody>
          <a:bodyPr wrap="none" rtlCol="0">
            <a:spAutoFit/>
          </a:bodyPr>
          <a:lstStyle/>
          <a:p>
            <a:pPr algn="ctr"/>
            <a:r>
              <a:rPr lang="en-US" sz="2000" dirty="0"/>
              <a:t>Strong production of a W boson + particle Jets </a:t>
            </a:r>
          </a:p>
        </p:txBody>
      </p:sp>
      <p:cxnSp>
        <p:nvCxnSpPr>
          <p:cNvPr id="13" name="Straight Connector 12">
            <a:extLst>
              <a:ext uri="{FF2B5EF4-FFF2-40B4-BE49-F238E27FC236}">
                <a16:creationId xmlns:a16="http://schemas.microsoft.com/office/drawing/2014/main" id="{71553AD3-E8B4-9043-612F-44AC745C6A0A}"/>
              </a:ext>
            </a:extLst>
          </p:cNvPr>
          <p:cNvCxnSpPr>
            <a:cxnSpLocks/>
          </p:cNvCxnSpPr>
          <p:nvPr/>
        </p:nvCxnSpPr>
        <p:spPr>
          <a:xfrm>
            <a:off x="6091473" y="1285098"/>
            <a:ext cx="0" cy="50725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6349CB-9246-AE62-2F00-3FD8884DC460}"/>
              </a:ext>
            </a:extLst>
          </p:cNvPr>
          <p:cNvSpPr txBox="1"/>
          <p:nvPr/>
        </p:nvSpPr>
        <p:spPr>
          <a:xfrm>
            <a:off x="7691470" y="6438083"/>
            <a:ext cx="1971117" cy="338554"/>
          </a:xfrm>
          <a:prstGeom prst="rect">
            <a:avLst/>
          </a:prstGeom>
          <a:solidFill>
            <a:schemeClr val="bg1">
              <a:lumMod val="95000"/>
            </a:schemeClr>
          </a:solidFill>
          <a:ln w="28575">
            <a:solidFill>
              <a:srgbClr val="C00000"/>
            </a:solidFill>
          </a:ln>
        </p:spPr>
        <p:txBody>
          <a:bodyPr wrap="none" rtlCol="0">
            <a:spAutoFit/>
          </a:bodyPr>
          <a:lstStyle/>
          <a:p>
            <a:r>
              <a:rPr lang="en-US" sz="1600" b="1" dirty="0"/>
              <a:t>+ Other Backgrounds</a:t>
            </a:r>
          </a:p>
        </p:txBody>
      </p:sp>
      <p:sp>
        <p:nvSpPr>
          <p:cNvPr id="22" name="Title 2">
            <a:extLst>
              <a:ext uri="{FF2B5EF4-FFF2-40B4-BE49-F238E27FC236}">
                <a16:creationId xmlns:a16="http://schemas.microsoft.com/office/drawing/2014/main" id="{762FCB11-A471-CED2-3B8C-FC9A1A3E2A1D}"/>
              </a:ext>
            </a:extLst>
          </p:cNvPr>
          <p:cNvSpPr txBox="1">
            <a:spLocks/>
          </p:cNvSpPr>
          <p:nvPr/>
        </p:nvSpPr>
        <p:spPr>
          <a:xfrm>
            <a:off x="6498052" y="595370"/>
            <a:ext cx="5264475" cy="715599"/>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Autofit/>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2400" b="1" dirty="0">
                <a:latin typeface="Arial" panose="020B0604020202020204" pitchFamily="34" charset="0"/>
                <a:cs typeface="Arial" panose="020B0604020202020204" pitchFamily="34" charset="0"/>
              </a:rPr>
              <a:t>Largest Background</a:t>
            </a:r>
          </a:p>
          <a:p>
            <a:r>
              <a:rPr lang="en-US" sz="2400" dirty="0">
                <a:solidFill>
                  <a:srgbClr val="FF0000"/>
                </a:solidFill>
              </a:rPr>
              <a:t>“</a:t>
            </a:r>
            <a:r>
              <a:rPr lang="en-US" sz="2400" b="1" dirty="0">
                <a:solidFill>
                  <a:srgbClr val="FF0000"/>
                </a:solidFill>
              </a:rPr>
              <a:t>Strong W + Jets</a:t>
            </a:r>
            <a:r>
              <a:rPr lang="en-US" sz="2400" dirty="0">
                <a:solidFill>
                  <a:srgbClr val="FF0000"/>
                </a:solidFill>
              </a:rPr>
              <a:t>”</a:t>
            </a:r>
          </a:p>
        </p:txBody>
      </p:sp>
      <p:sp>
        <p:nvSpPr>
          <p:cNvPr id="4" name="Google Shape;360;p46">
            <a:extLst>
              <a:ext uri="{FF2B5EF4-FFF2-40B4-BE49-F238E27FC236}">
                <a16:creationId xmlns:a16="http://schemas.microsoft.com/office/drawing/2014/main" id="{2E806A1E-5B3B-E871-8B88-B7AC90D0F851}"/>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7</a:t>
            </a:fld>
            <a:endParaRPr dirty="0"/>
          </a:p>
        </p:txBody>
      </p:sp>
      <p:sp>
        <p:nvSpPr>
          <p:cNvPr id="64" name="Rectangle 63">
            <a:extLst>
              <a:ext uri="{FF2B5EF4-FFF2-40B4-BE49-F238E27FC236}">
                <a16:creationId xmlns:a16="http://schemas.microsoft.com/office/drawing/2014/main" id="{279D3A13-39B9-4F85-B96F-4AB3DA6FB2BE}"/>
              </a:ext>
            </a:extLst>
          </p:cNvPr>
          <p:cNvSpPr/>
          <p:nvPr/>
        </p:nvSpPr>
        <p:spPr>
          <a:xfrm>
            <a:off x="1558903" y="2250516"/>
            <a:ext cx="1966669" cy="45239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8593826-374B-6410-228C-07052FD19432}"/>
              </a:ext>
            </a:extLst>
          </p:cNvPr>
          <p:cNvSpPr/>
          <p:nvPr/>
        </p:nvSpPr>
        <p:spPr>
          <a:xfrm>
            <a:off x="257877" y="2250516"/>
            <a:ext cx="1425963"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36A934-7588-A8C5-910B-8456DD108504}"/>
              </a:ext>
            </a:extLst>
          </p:cNvPr>
          <p:cNvSpPr/>
          <p:nvPr/>
        </p:nvSpPr>
        <p:spPr>
          <a:xfrm>
            <a:off x="3468551" y="2243110"/>
            <a:ext cx="2365382" cy="4523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7EEFFC73-D557-94C3-124E-C8E47FDCDA64}"/>
              </a:ext>
            </a:extLst>
          </p:cNvPr>
          <p:cNvSpPr txBox="1"/>
          <p:nvPr/>
        </p:nvSpPr>
        <p:spPr>
          <a:xfrm>
            <a:off x="4036710" y="1968519"/>
            <a:ext cx="1159869" cy="369332"/>
          </a:xfrm>
          <a:prstGeom prst="rect">
            <a:avLst/>
          </a:prstGeom>
          <a:noFill/>
        </p:spPr>
        <p:txBody>
          <a:bodyPr wrap="none" rtlCol="0">
            <a:spAutoFit/>
          </a:bodyPr>
          <a:lstStyle/>
          <a:p>
            <a:r>
              <a:rPr lang="en-US" dirty="0"/>
              <a:t>Final State</a:t>
            </a:r>
          </a:p>
        </p:txBody>
      </p:sp>
      <p:sp>
        <p:nvSpPr>
          <p:cNvPr id="108" name="TextBox 107">
            <a:extLst>
              <a:ext uri="{FF2B5EF4-FFF2-40B4-BE49-F238E27FC236}">
                <a16:creationId xmlns:a16="http://schemas.microsoft.com/office/drawing/2014/main" id="{E7CA2016-3236-4143-82D1-C597CE6FEFD8}"/>
              </a:ext>
            </a:extLst>
          </p:cNvPr>
          <p:cNvSpPr txBox="1"/>
          <p:nvPr/>
        </p:nvSpPr>
        <p:spPr>
          <a:xfrm>
            <a:off x="404467" y="1972119"/>
            <a:ext cx="1241622" cy="369332"/>
          </a:xfrm>
          <a:prstGeom prst="rect">
            <a:avLst/>
          </a:prstGeom>
          <a:noFill/>
        </p:spPr>
        <p:txBody>
          <a:bodyPr wrap="none" rtlCol="0">
            <a:spAutoFit/>
          </a:bodyPr>
          <a:lstStyle/>
          <a:p>
            <a:r>
              <a:rPr lang="en-US" dirty="0"/>
              <a:t>Initial State</a:t>
            </a:r>
          </a:p>
        </p:txBody>
      </p:sp>
      <p:sp>
        <p:nvSpPr>
          <p:cNvPr id="207" name="TextBox 206">
            <a:extLst>
              <a:ext uri="{FF2B5EF4-FFF2-40B4-BE49-F238E27FC236}">
                <a16:creationId xmlns:a16="http://schemas.microsoft.com/office/drawing/2014/main" id="{07B959C9-62FE-8A11-72EB-189F91F3E736}"/>
              </a:ext>
            </a:extLst>
          </p:cNvPr>
          <p:cNvSpPr txBox="1"/>
          <p:nvPr/>
        </p:nvSpPr>
        <p:spPr>
          <a:xfrm>
            <a:off x="161640" y="1344676"/>
            <a:ext cx="5647700" cy="400110"/>
          </a:xfrm>
          <a:prstGeom prst="rect">
            <a:avLst/>
          </a:prstGeom>
          <a:noFill/>
        </p:spPr>
        <p:txBody>
          <a:bodyPr wrap="none" rtlCol="0">
            <a:spAutoFit/>
          </a:bodyPr>
          <a:lstStyle/>
          <a:p>
            <a:pPr algn="ctr"/>
            <a:r>
              <a:rPr lang="en-US" sz="2000" dirty="0"/>
              <a:t>Electroweak production of a W boson + particle Jets </a:t>
            </a:r>
          </a:p>
        </p:txBody>
      </p:sp>
      <p:sp>
        <p:nvSpPr>
          <p:cNvPr id="208" name="Title 2">
            <a:extLst>
              <a:ext uri="{FF2B5EF4-FFF2-40B4-BE49-F238E27FC236}">
                <a16:creationId xmlns:a16="http://schemas.microsoft.com/office/drawing/2014/main" id="{3E0ABD8D-5789-F835-BA42-F01130432D22}"/>
              </a:ext>
            </a:extLst>
          </p:cNvPr>
          <p:cNvSpPr txBox="1">
            <a:spLocks/>
          </p:cNvSpPr>
          <p:nvPr/>
        </p:nvSpPr>
        <p:spPr>
          <a:xfrm>
            <a:off x="254068" y="585765"/>
            <a:ext cx="5264475" cy="715599"/>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lnSpcReduction="10000"/>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2400" b="1" dirty="0">
                <a:latin typeface="Arial" panose="020B0604020202020204" pitchFamily="34" charset="0"/>
                <a:cs typeface="Arial" panose="020B0604020202020204" pitchFamily="34" charset="0"/>
              </a:rPr>
              <a:t>Physics Process of Interest</a:t>
            </a:r>
          </a:p>
          <a:p>
            <a:r>
              <a:rPr lang="en-US" sz="2400" dirty="0">
                <a:solidFill>
                  <a:srgbClr val="FF0000"/>
                </a:solidFill>
              </a:rPr>
              <a:t>“</a:t>
            </a:r>
            <a:r>
              <a:rPr lang="en-US" sz="2400" b="1" dirty="0">
                <a:solidFill>
                  <a:srgbClr val="FF0000"/>
                </a:solidFill>
              </a:rPr>
              <a:t>Electroweak W + Jets</a:t>
            </a:r>
            <a:r>
              <a:rPr lang="en-US" sz="2400" dirty="0">
                <a:solidFill>
                  <a:srgbClr val="FF0000"/>
                </a:solidFill>
              </a:rPr>
              <a:t>”</a:t>
            </a:r>
          </a:p>
        </p:txBody>
      </p:sp>
      <p:sp>
        <p:nvSpPr>
          <p:cNvPr id="209" name="TextBox 208">
            <a:extLst>
              <a:ext uri="{FF2B5EF4-FFF2-40B4-BE49-F238E27FC236}">
                <a16:creationId xmlns:a16="http://schemas.microsoft.com/office/drawing/2014/main" id="{2428400A-76B7-9B8E-47EC-7D64723DCBB1}"/>
              </a:ext>
            </a:extLst>
          </p:cNvPr>
          <p:cNvSpPr txBox="1"/>
          <p:nvPr/>
        </p:nvSpPr>
        <p:spPr>
          <a:xfrm>
            <a:off x="10207959" y="1968519"/>
            <a:ext cx="1159869" cy="369332"/>
          </a:xfrm>
          <a:prstGeom prst="rect">
            <a:avLst/>
          </a:prstGeom>
          <a:noFill/>
        </p:spPr>
        <p:txBody>
          <a:bodyPr wrap="none" rtlCol="0">
            <a:spAutoFit/>
          </a:bodyPr>
          <a:lstStyle/>
          <a:p>
            <a:r>
              <a:rPr lang="en-US" dirty="0"/>
              <a:t>Final State</a:t>
            </a:r>
          </a:p>
        </p:txBody>
      </p:sp>
      <p:sp>
        <p:nvSpPr>
          <p:cNvPr id="210" name="TextBox 209">
            <a:extLst>
              <a:ext uri="{FF2B5EF4-FFF2-40B4-BE49-F238E27FC236}">
                <a16:creationId xmlns:a16="http://schemas.microsoft.com/office/drawing/2014/main" id="{0EBAADF9-6732-5897-7DBC-414B73FAFA63}"/>
              </a:ext>
            </a:extLst>
          </p:cNvPr>
          <p:cNvSpPr txBox="1"/>
          <p:nvPr/>
        </p:nvSpPr>
        <p:spPr>
          <a:xfrm>
            <a:off x="6557832" y="1971668"/>
            <a:ext cx="1241622" cy="369332"/>
          </a:xfrm>
          <a:prstGeom prst="rect">
            <a:avLst/>
          </a:prstGeom>
          <a:noFill/>
        </p:spPr>
        <p:txBody>
          <a:bodyPr wrap="none" rtlCol="0">
            <a:spAutoFit/>
          </a:bodyPr>
          <a:lstStyle/>
          <a:p>
            <a:r>
              <a:rPr lang="en-US" dirty="0"/>
              <a:t>Initial State</a:t>
            </a:r>
          </a:p>
        </p:txBody>
      </p:sp>
      <p:grpSp>
        <p:nvGrpSpPr>
          <p:cNvPr id="220" name="Group 219">
            <a:extLst>
              <a:ext uri="{FF2B5EF4-FFF2-40B4-BE49-F238E27FC236}">
                <a16:creationId xmlns:a16="http://schemas.microsoft.com/office/drawing/2014/main" id="{79560868-FCAF-7AE8-1E62-00FF10B1AB2E}"/>
              </a:ext>
            </a:extLst>
          </p:cNvPr>
          <p:cNvGrpSpPr/>
          <p:nvPr/>
        </p:nvGrpSpPr>
        <p:grpSpPr>
          <a:xfrm>
            <a:off x="645384" y="2383254"/>
            <a:ext cx="5073379" cy="4270564"/>
            <a:chOff x="645384" y="2383254"/>
            <a:chExt cx="5073379" cy="4270564"/>
          </a:xfrm>
        </p:grpSpPr>
        <p:grpSp>
          <p:nvGrpSpPr>
            <p:cNvPr id="70" name="Group 69">
              <a:extLst>
                <a:ext uri="{FF2B5EF4-FFF2-40B4-BE49-F238E27FC236}">
                  <a16:creationId xmlns:a16="http://schemas.microsoft.com/office/drawing/2014/main" id="{4D3647F5-D837-A5CD-62BD-C2B6D48090FB}"/>
                </a:ext>
              </a:extLst>
            </p:cNvPr>
            <p:cNvGrpSpPr/>
            <p:nvPr/>
          </p:nvGrpSpPr>
          <p:grpSpPr>
            <a:xfrm>
              <a:off x="645384" y="2383254"/>
              <a:ext cx="5073379" cy="4270564"/>
              <a:chOff x="582023" y="1818248"/>
              <a:chExt cx="5073379" cy="4270564"/>
            </a:xfrm>
          </p:grpSpPr>
          <p:grpSp>
            <p:nvGrpSpPr>
              <p:cNvPr id="71" name="Group 70">
                <a:extLst>
                  <a:ext uri="{FF2B5EF4-FFF2-40B4-BE49-F238E27FC236}">
                    <a16:creationId xmlns:a16="http://schemas.microsoft.com/office/drawing/2014/main" id="{DC97021F-AA98-D883-2C9F-0307417F6F1E}"/>
                  </a:ext>
                </a:extLst>
              </p:cNvPr>
              <p:cNvGrpSpPr/>
              <p:nvPr/>
            </p:nvGrpSpPr>
            <p:grpSpPr>
              <a:xfrm>
                <a:off x="582023" y="1827489"/>
                <a:ext cx="4326714" cy="4127515"/>
                <a:chOff x="582023" y="1827489"/>
                <a:chExt cx="4326714" cy="4127515"/>
              </a:xfrm>
            </p:grpSpPr>
            <p:grpSp>
              <p:nvGrpSpPr>
                <p:cNvPr id="74" name="Group 73">
                  <a:extLst>
                    <a:ext uri="{FF2B5EF4-FFF2-40B4-BE49-F238E27FC236}">
                      <a16:creationId xmlns:a16="http://schemas.microsoft.com/office/drawing/2014/main" id="{8403649E-C3EC-4378-20C6-415DFE39C368}"/>
                    </a:ext>
                  </a:extLst>
                </p:cNvPr>
                <p:cNvGrpSpPr/>
                <p:nvPr/>
              </p:nvGrpSpPr>
              <p:grpSpPr>
                <a:xfrm>
                  <a:off x="582023" y="2415518"/>
                  <a:ext cx="3820710" cy="2893399"/>
                  <a:chOff x="2607604" y="1783077"/>
                  <a:chExt cx="3453939" cy="2662600"/>
                </a:xfrm>
              </p:grpSpPr>
              <p:sp>
                <p:nvSpPr>
                  <p:cNvPr id="77" name="Freeform 76">
                    <a:extLst>
                      <a:ext uri="{FF2B5EF4-FFF2-40B4-BE49-F238E27FC236}">
                        <a16:creationId xmlns:a16="http://schemas.microsoft.com/office/drawing/2014/main" id="{CEA8F27E-771A-5918-BA6D-F3F75F664286}"/>
                      </a:ext>
                    </a:extLst>
                  </p:cNvPr>
                  <p:cNvSpPr/>
                  <p:nvPr/>
                </p:nvSpPr>
                <p:spPr>
                  <a:xfrm rot="17689848">
                    <a:off x="3690367" y="3535442"/>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7574D338-A38C-A99F-9256-9DFF50ACB029}"/>
                      </a:ext>
                    </a:extLst>
                  </p:cNvPr>
                  <p:cNvGrpSpPr/>
                  <p:nvPr/>
                </p:nvGrpSpPr>
                <p:grpSpPr>
                  <a:xfrm rot="6300000">
                    <a:off x="3384968" y="1301471"/>
                    <a:ext cx="177701" cy="1279779"/>
                    <a:chOff x="2067024" y="4962525"/>
                    <a:chExt cx="177701" cy="1279779"/>
                  </a:xfrm>
                </p:grpSpPr>
                <p:cxnSp>
                  <p:nvCxnSpPr>
                    <p:cNvPr id="105" name="Straight Connector 104">
                      <a:extLst>
                        <a:ext uri="{FF2B5EF4-FFF2-40B4-BE49-F238E27FC236}">
                          <a16:creationId xmlns:a16="http://schemas.microsoft.com/office/drawing/2014/main" id="{AE54D8BA-17A2-8C93-E9CF-88962126892C}"/>
                        </a:ext>
                      </a:extLst>
                    </p:cNvPr>
                    <p:cNvCxnSpPr>
                      <a:cxnSpLocks/>
                    </p:cNvCxnSpPr>
                    <p:nvPr/>
                  </p:nvCxnSpPr>
                  <p:spPr>
                    <a:xfrm>
                      <a:off x="2174537" y="4962525"/>
                      <a:ext cx="0" cy="12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Freeform 105">
                      <a:extLst>
                        <a:ext uri="{FF2B5EF4-FFF2-40B4-BE49-F238E27FC236}">
                          <a16:creationId xmlns:a16="http://schemas.microsoft.com/office/drawing/2014/main" id="{FFEC3B34-A321-1E32-A050-9D1052C026C0}"/>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9" name="Group 78">
                    <a:extLst>
                      <a:ext uri="{FF2B5EF4-FFF2-40B4-BE49-F238E27FC236}">
                        <a16:creationId xmlns:a16="http://schemas.microsoft.com/office/drawing/2014/main" id="{55CF8E38-F62D-0383-6D30-6B13EDC29E0C}"/>
                      </a:ext>
                    </a:extLst>
                  </p:cNvPr>
                  <p:cNvGrpSpPr/>
                  <p:nvPr/>
                </p:nvGrpSpPr>
                <p:grpSpPr>
                  <a:xfrm rot="4500000">
                    <a:off x="4562968" y="1337947"/>
                    <a:ext cx="303225" cy="1273479"/>
                    <a:chOff x="2040332" y="4951062"/>
                    <a:chExt cx="303225" cy="1273479"/>
                  </a:xfrm>
                </p:grpSpPr>
                <p:cxnSp>
                  <p:nvCxnSpPr>
                    <p:cNvPr id="103" name="Straight Connector 102">
                      <a:extLst>
                        <a:ext uri="{FF2B5EF4-FFF2-40B4-BE49-F238E27FC236}">
                          <a16:creationId xmlns:a16="http://schemas.microsoft.com/office/drawing/2014/main" id="{4A750A79-4599-FE9A-0144-C56A65E635B9}"/>
                        </a:ext>
                      </a:extLst>
                    </p:cNvPr>
                    <p:cNvCxnSpPr>
                      <a:cxnSpLocks/>
                    </p:cNvCxnSpPr>
                    <p:nvPr/>
                  </p:nvCxnSpPr>
                  <p:spPr>
                    <a:xfrm rot="17100000" flipH="1">
                      <a:off x="1555091" y="5436159"/>
                      <a:ext cx="1273479" cy="303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Freeform 103">
                      <a:extLst>
                        <a:ext uri="{FF2B5EF4-FFF2-40B4-BE49-F238E27FC236}">
                          <a16:creationId xmlns:a16="http://schemas.microsoft.com/office/drawing/2014/main" id="{B856CC09-1A6A-3682-8F86-DBB5BC95F5F7}"/>
                        </a:ext>
                      </a:extLst>
                    </p:cNvPr>
                    <p:cNvSpPr/>
                    <p:nvPr/>
                  </p:nvSpPr>
                  <p:spPr>
                    <a:xfrm rot="15165727">
                      <a:off x="2078389" y="54128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0" name="Group 79">
                    <a:extLst>
                      <a:ext uri="{FF2B5EF4-FFF2-40B4-BE49-F238E27FC236}">
                        <a16:creationId xmlns:a16="http://schemas.microsoft.com/office/drawing/2014/main" id="{707D520C-0B4B-12B4-8082-4B54F5D76245}"/>
                      </a:ext>
                    </a:extLst>
                  </p:cNvPr>
                  <p:cNvGrpSpPr/>
                  <p:nvPr/>
                </p:nvGrpSpPr>
                <p:grpSpPr>
                  <a:xfrm rot="4500000">
                    <a:off x="3314462" y="3596308"/>
                    <a:ext cx="177701" cy="1279779"/>
                    <a:chOff x="2067024" y="4962525"/>
                    <a:chExt cx="177701" cy="1279779"/>
                  </a:xfrm>
                </p:grpSpPr>
                <p:cxnSp>
                  <p:nvCxnSpPr>
                    <p:cNvPr id="101" name="Straight Connector 100">
                      <a:extLst>
                        <a:ext uri="{FF2B5EF4-FFF2-40B4-BE49-F238E27FC236}">
                          <a16:creationId xmlns:a16="http://schemas.microsoft.com/office/drawing/2014/main" id="{7D168B95-0E28-3141-056A-6206001BEB8D}"/>
                        </a:ext>
                      </a:extLst>
                    </p:cNvPr>
                    <p:cNvCxnSpPr>
                      <a:cxnSpLocks/>
                    </p:cNvCxnSpPr>
                    <p:nvPr/>
                  </p:nvCxnSpPr>
                  <p:spPr>
                    <a:xfrm>
                      <a:off x="2174537" y="4962525"/>
                      <a:ext cx="0" cy="12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Freeform 101">
                      <a:extLst>
                        <a:ext uri="{FF2B5EF4-FFF2-40B4-BE49-F238E27FC236}">
                          <a16:creationId xmlns:a16="http://schemas.microsoft.com/office/drawing/2014/main" id="{0CEC2021-37CC-5FD5-36E3-A3937AAA7E37}"/>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1" name="Group 80">
                    <a:extLst>
                      <a:ext uri="{FF2B5EF4-FFF2-40B4-BE49-F238E27FC236}">
                        <a16:creationId xmlns:a16="http://schemas.microsoft.com/office/drawing/2014/main" id="{A9CB8F14-2455-92AD-1F2D-4D63C62A6E00}"/>
                      </a:ext>
                    </a:extLst>
                  </p:cNvPr>
                  <p:cNvGrpSpPr/>
                  <p:nvPr/>
                </p:nvGrpSpPr>
                <p:grpSpPr>
                  <a:xfrm rot="6300000">
                    <a:off x="4502590" y="3606013"/>
                    <a:ext cx="354883" cy="1324446"/>
                    <a:chOff x="1998177" y="4894212"/>
                    <a:chExt cx="354883" cy="1324446"/>
                  </a:xfrm>
                </p:grpSpPr>
                <p:cxnSp>
                  <p:nvCxnSpPr>
                    <p:cNvPr id="99" name="Straight Connector 98">
                      <a:extLst>
                        <a:ext uri="{FF2B5EF4-FFF2-40B4-BE49-F238E27FC236}">
                          <a16:creationId xmlns:a16="http://schemas.microsoft.com/office/drawing/2014/main" id="{D44E5F8D-CB26-7854-196E-07C7BC770330}"/>
                        </a:ext>
                      </a:extLst>
                    </p:cNvPr>
                    <p:cNvCxnSpPr>
                      <a:cxnSpLocks/>
                    </p:cNvCxnSpPr>
                    <p:nvPr/>
                  </p:nvCxnSpPr>
                  <p:spPr>
                    <a:xfrm rot="15300000" flipH="1" flipV="1">
                      <a:off x="1513396" y="5378993"/>
                      <a:ext cx="1324446" cy="354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Freeform 99">
                      <a:extLst>
                        <a:ext uri="{FF2B5EF4-FFF2-40B4-BE49-F238E27FC236}">
                          <a16:creationId xmlns:a16="http://schemas.microsoft.com/office/drawing/2014/main" id="{CC96160C-25AF-40EA-CB11-E989A1F57D23}"/>
                        </a:ext>
                      </a:extLst>
                    </p:cNvPr>
                    <p:cNvSpPr/>
                    <p:nvPr/>
                  </p:nvSpPr>
                  <p:spPr>
                    <a:xfrm rot="15165727">
                      <a:off x="2057489" y="540732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2" name="Freeform 81">
                    <a:extLst>
                      <a:ext uri="{FF2B5EF4-FFF2-40B4-BE49-F238E27FC236}">
                        <a16:creationId xmlns:a16="http://schemas.microsoft.com/office/drawing/2014/main" id="{C7E44FF1-BD1C-6B6D-4FCF-741811A2B3D9}"/>
                      </a:ext>
                    </a:extLst>
                  </p:cNvPr>
                  <p:cNvSpPr/>
                  <p:nvPr/>
                </p:nvSpPr>
                <p:spPr>
                  <a:xfrm rot="4349801">
                    <a:off x="3750106" y="2551565"/>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D2277F9B-668E-607D-F0A4-BF175D6FD6FA}"/>
                      </a:ext>
                    </a:extLst>
                  </p:cNvPr>
                  <p:cNvSpPr/>
                  <p:nvPr/>
                </p:nvSpPr>
                <p:spPr>
                  <a:xfrm>
                    <a:off x="4457923" y="3052976"/>
                    <a:ext cx="1064809" cy="160908"/>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AEA50A9D-08C9-AF6C-B8BA-02B33DFA5BAC}"/>
                      </a:ext>
                    </a:extLst>
                  </p:cNvPr>
                  <p:cNvGrpSpPr/>
                  <p:nvPr/>
                </p:nvGrpSpPr>
                <p:grpSpPr>
                  <a:xfrm rot="18000000">
                    <a:off x="5673374" y="2998859"/>
                    <a:ext cx="177701" cy="598636"/>
                    <a:chOff x="2067024" y="4955700"/>
                    <a:chExt cx="177701" cy="598636"/>
                  </a:xfrm>
                </p:grpSpPr>
                <p:cxnSp>
                  <p:nvCxnSpPr>
                    <p:cNvPr id="97" name="Straight Connector 96">
                      <a:extLst>
                        <a:ext uri="{FF2B5EF4-FFF2-40B4-BE49-F238E27FC236}">
                          <a16:creationId xmlns:a16="http://schemas.microsoft.com/office/drawing/2014/main" id="{F3291936-04AB-285F-84BA-8D60E0DF15EE}"/>
                        </a:ext>
                      </a:extLst>
                    </p:cNvPr>
                    <p:cNvCxnSpPr>
                      <a:cxnSpLocks/>
                    </p:cNvCxnSpPr>
                    <p:nvPr/>
                  </p:nvCxnSpPr>
                  <p:spPr>
                    <a:xfrm>
                      <a:off x="2174536" y="4955700"/>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Freeform 97">
                      <a:extLst>
                        <a:ext uri="{FF2B5EF4-FFF2-40B4-BE49-F238E27FC236}">
                          <a16:creationId xmlns:a16="http://schemas.microsoft.com/office/drawing/2014/main" id="{1567235B-391E-8A6F-52C1-A3994D8E94FF}"/>
                        </a:ext>
                      </a:extLst>
                    </p:cNvPr>
                    <p:cNvSpPr/>
                    <p:nvPr/>
                  </p:nvSpPr>
                  <p:spPr>
                    <a:xfrm rot="15165727">
                      <a:off x="2057489" y="5143679"/>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5" name="Group 84">
                    <a:extLst>
                      <a:ext uri="{FF2B5EF4-FFF2-40B4-BE49-F238E27FC236}">
                        <a16:creationId xmlns:a16="http://schemas.microsoft.com/office/drawing/2014/main" id="{94045D59-8A0A-D385-6C68-540FD8C7C294}"/>
                      </a:ext>
                    </a:extLst>
                  </p:cNvPr>
                  <p:cNvGrpSpPr/>
                  <p:nvPr/>
                </p:nvGrpSpPr>
                <p:grpSpPr>
                  <a:xfrm rot="3600000">
                    <a:off x="5672579" y="2671567"/>
                    <a:ext cx="177701" cy="598636"/>
                    <a:chOff x="2067024" y="4955700"/>
                    <a:chExt cx="177701" cy="598636"/>
                  </a:xfrm>
                </p:grpSpPr>
                <p:cxnSp>
                  <p:nvCxnSpPr>
                    <p:cNvPr id="95" name="Straight Connector 94">
                      <a:extLst>
                        <a:ext uri="{FF2B5EF4-FFF2-40B4-BE49-F238E27FC236}">
                          <a16:creationId xmlns:a16="http://schemas.microsoft.com/office/drawing/2014/main" id="{1CBFDEEC-369F-9F1A-E7C7-E446124E69E5}"/>
                        </a:ext>
                      </a:extLst>
                    </p:cNvPr>
                    <p:cNvCxnSpPr>
                      <a:cxnSpLocks/>
                    </p:cNvCxnSpPr>
                    <p:nvPr/>
                  </p:nvCxnSpPr>
                  <p:spPr>
                    <a:xfrm>
                      <a:off x="2174536" y="4955700"/>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Freeform 95">
                      <a:extLst>
                        <a:ext uri="{FF2B5EF4-FFF2-40B4-BE49-F238E27FC236}">
                          <a16:creationId xmlns:a16="http://schemas.microsoft.com/office/drawing/2014/main" id="{B7D5334B-EDFD-0BDC-E1BC-857ED5D56F23}"/>
                        </a:ext>
                      </a:extLst>
                    </p:cNvPr>
                    <p:cNvSpPr/>
                    <p:nvPr/>
                  </p:nvSpPr>
                  <p:spPr>
                    <a:xfrm rot="15165727">
                      <a:off x="2057489" y="5143679"/>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9023D540-9D28-7FDC-6D43-CB8F55F8FC65}"/>
                          </a:ext>
                        </a:extLst>
                      </p:cNvPr>
                      <p:cNvSpPr txBox="1"/>
                      <p:nvPr/>
                    </p:nvSpPr>
                    <p:spPr>
                      <a:xfrm>
                        <a:off x="4344203" y="2319004"/>
                        <a:ext cx="5352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𝑍</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𝛾</m:t>
                                  </m:r>
                                </m:e>
                                <m:sup>
                                  <m:r>
                                    <a:rPr lang="en-CA" b="0" i="1" smtClean="0">
                                      <a:latin typeface="Cambria Math" panose="02040503050406030204" pitchFamily="18" charset="0"/>
                                    </a:rPr>
                                    <m:t>∗</m:t>
                                  </m:r>
                                </m:sup>
                              </m:sSup>
                            </m:oMath>
                          </m:oMathPara>
                        </a14:m>
                        <a:endParaRPr lang="en-US" dirty="0"/>
                      </a:p>
                    </p:txBody>
                  </p:sp>
                </mc:Choice>
                <mc:Fallback xmlns="">
                  <p:sp>
                    <p:nvSpPr>
                      <p:cNvPr id="1050" name="TextBox 1049">
                        <a:extLst>
                          <a:ext uri="{FF2B5EF4-FFF2-40B4-BE49-F238E27FC236}">
                            <a16:creationId xmlns:a16="http://schemas.microsoft.com/office/drawing/2014/main" id="{A32BE3B1-A691-58FE-9A89-F9A9DD014054}"/>
                          </a:ext>
                        </a:extLst>
                      </p:cNvPr>
                      <p:cNvSpPr txBox="1">
                        <a:spLocks noRot="1" noChangeAspect="1" noMove="1" noResize="1" noEditPoints="1" noAdjustHandles="1" noChangeArrowheads="1" noChangeShapeType="1" noTextEdit="1"/>
                      </p:cNvSpPr>
                      <p:nvPr/>
                    </p:nvSpPr>
                    <p:spPr>
                      <a:xfrm>
                        <a:off x="4344203" y="2319004"/>
                        <a:ext cx="535275" cy="276999"/>
                      </a:xfrm>
                      <a:prstGeom prst="rect">
                        <a:avLst/>
                      </a:prstGeom>
                      <a:blipFill>
                        <a:blip r:embed="rId4"/>
                        <a:stretch>
                          <a:fillRect l="-4255" t="-4000"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7BC4928-0BB7-AE7D-0FF4-3C94412899FA}"/>
                          </a:ext>
                        </a:extLst>
                      </p:cNvPr>
                      <p:cNvSpPr txBox="1"/>
                      <p:nvPr/>
                    </p:nvSpPr>
                    <p:spPr>
                      <a:xfrm>
                        <a:off x="4778763" y="3240556"/>
                        <a:ext cx="423128" cy="280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oMath>
                          </m:oMathPara>
                        </a14:m>
                        <a:endParaRPr lang="en-US" dirty="0"/>
                      </a:p>
                    </p:txBody>
                  </p:sp>
                </mc:Choice>
                <mc:Fallback xmlns="">
                  <p:sp>
                    <p:nvSpPr>
                      <p:cNvPr id="1052" name="TextBox 1051">
                        <a:extLst>
                          <a:ext uri="{FF2B5EF4-FFF2-40B4-BE49-F238E27FC236}">
                            <a16:creationId xmlns:a16="http://schemas.microsoft.com/office/drawing/2014/main" id="{13F0C9B1-E2BD-769E-2D25-8AF386ECB466}"/>
                          </a:ext>
                        </a:extLst>
                      </p:cNvPr>
                      <p:cNvSpPr txBox="1">
                        <a:spLocks noRot="1" noChangeAspect="1" noMove="1" noResize="1" noEditPoints="1" noAdjustHandles="1" noChangeArrowheads="1" noChangeShapeType="1" noTextEdit="1"/>
                      </p:cNvSpPr>
                      <p:nvPr/>
                    </p:nvSpPr>
                    <p:spPr>
                      <a:xfrm>
                        <a:off x="4778763" y="3240556"/>
                        <a:ext cx="423128" cy="280398"/>
                      </a:xfrm>
                      <a:prstGeom prst="rect">
                        <a:avLst/>
                      </a:prstGeom>
                      <a:blipFill>
                        <a:blip r:embed="rId6"/>
                        <a:stretch>
                          <a:fillRect l="-8108" t="-4000" r="-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B478236F-086F-0C44-7022-DC8E11D570A7}"/>
                          </a:ext>
                        </a:extLst>
                      </p:cNvPr>
                      <p:cNvSpPr txBox="1"/>
                      <p:nvPr/>
                    </p:nvSpPr>
                    <p:spPr>
                      <a:xfrm>
                        <a:off x="2609696" y="1783077"/>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054" name="TextBox 1053">
                        <a:extLst>
                          <a:ext uri="{FF2B5EF4-FFF2-40B4-BE49-F238E27FC236}">
                            <a16:creationId xmlns:a16="http://schemas.microsoft.com/office/drawing/2014/main" id="{EF1756B8-8E57-8DDE-FBD4-8DFB00A28E33}"/>
                          </a:ext>
                        </a:extLst>
                      </p:cNvPr>
                      <p:cNvSpPr txBox="1">
                        <a:spLocks noRot="1" noChangeAspect="1" noMove="1" noResize="1" noEditPoints="1" noAdjustHandles="1" noChangeArrowheads="1" noChangeShapeType="1" noTextEdit="1"/>
                      </p:cNvSpPr>
                      <p:nvPr/>
                    </p:nvSpPr>
                    <p:spPr>
                      <a:xfrm>
                        <a:off x="2609696" y="1783077"/>
                        <a:ext cx="248081" cy="276999"/>
                      </a:xfrm>
                      <a:prstGeom prst="rect">
                        <a:avLst/>
                      </a:prstGeom>
                      <a:blipFill>
                        <a:blip r:embed="rId7"/>
                        <a:stretch>
                          <a:fillRect l="-1304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DC04A70-BC38-07A2-503D-FCA26801B2E5}"/>
                          </a:ext>
                        </a:extLst>
                      </p:cNvPr>
                      <p:cNvSpPr txBox="1"/>
                      <p:nvPr/>
                    </p:nvSpPr>
                    <p:spPr>
                      <a:xfrm>
                        <a:off x="5169774" y="1881092"/>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055" name="TextBox 1054">
                        <a:extLst>
                          <a:ext uri="{FF2B5EF4-FFF2-40B4-BE49-F238E27FC236}">
                            <a16:creationId xmlns:a16="http://schemas.microsoft.com/office/drawing/2014/main" id="{1A639F29-6E5C-AF73-88D6-2AB9F600FBEE}"/>
                          </a:ext>
                        </a:extLst>
                      </p:cNvPr>
                      <p:cNvSpPr txBox="1">
                        <a:spLocks noRot="1" noChangeAspect="1" noMove="1" noResize="1" noEditPoints="1" noAdjustHandles="1" noChangeArrowheads="1" noChangeShapeType="1" noTextEdit="1"/>
                      </p:cNvSpPr>
                      <p:nvPr/>
                    </p:nvSpPr>
                    <p:spPr>
                      <a:xfrm>
                        <a:off x="5169774" y="1881092"/>
                        <a:ext cx="288476" cy="299249"/>
                      </a:xfrm>
                      <a:prstGeom prst="rect">
                        <a:avLst/>
                      </a:prstGeom>
                      <a:blipFill>
                        <a:blip r:embed="rId8"/>
                        <a:stretch>
                          <a:fillRect l="-15385" r="-3846"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D422159-6A20-29DE-4CC4-5709E47F56F4}"/>
                          </a:ext>
                        </a:extLst>
                      </p:cNvPr>
                      <p:cNvSpPr txBox="1"/>
                      <p:nvPr/>
                    </p:nvSpPr>
                    <p:spPr>
                      <a:xfrm>
                        <a:off x="5176293" y="4058581"/>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056" name="TextBox 1055">
                        <a:extLst>
                          <a:ext uri="{FF2B5EF4-FFF2-40B4-BE49-F238E27FC236}">
                            <a16:creationId xmlns:a16="http://schemas.microsoft.com/office/drawing/2014/main" id="{66CBACB4-C6D4-1A12-FCB3-A24F9A8E65EF}"/>
                          </a:ext>
                        </a:extLst>
                      </p:cNvPr>
                      <p:cNvSpPr txBox="1">
                        <a:spLocks noRot="1" noChangeAspect="1" noMove="1" noResize="1" noEditPoints="1" noAdjustHandles="1" noChangeArrowheads="1" noChangeShapeType="1" noTextEdit="1"/>
                      </p:cNvSpPr>
                      <p:nvPr/>
                    </p:nvSpPr>
                    <p:spPr>
                      <a:xfrm>
                        <a:off x="5176293" y="4058581"/>
                        <a:ext cx="288476" cy="299249"/>
                      </a:xfrm>
                      <a:prstGeom prst="rect">
                        <a:avLst/>
                      </a:prstGeom>
                      <a:blipFill>
                        <a:blip r:embed="rId9"/>
                        <a:stretch>
                          <a:fillRect l="-11538" r="-7692"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8F92105-6384-2647-BF5A-F7E2D3E8A3B7}"/>
                          </a:ext>
                        </a:extLst>
                      </p:cNvPr>
                      <p:cNvSpPr txBox="1"/>
                      <p:nvPr/>
                    </p:nvSpPr>
                    <p:spPr>
                      <a:xfrm>
                        <a:off x="2607604" y="4070200"/>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057" name="TextBox 1056">
                        <a:extLst>
                          <a:ext uri="{FF2B5EF4-FFF2-40B4-BE49-F238E27FC236}">
                            <a16:creationId xmlns:a16="http://schemas.microsoft.com/office/drawing/2014/main" id="{009C2BE7-443A-350A-1258-0276466DD0A4}"/>
                          </a:ext>
                        </a:extLst>
                      </p:cNvPr>
                      <p:cNvSpPr txBox="1">
                        <a:spLocks noRot="1" noChangeAspect="1" noMove="1" noResize="1" noEditPoints="1" noAdjustHandles="1" noChangeArrowheads="1" noChangeShapeType="1" noTextEdit="1"/>
                      </p:cNvSpPr>
                      <p:nvPr/>
                    </p:nvSpPr>
                    <p:spPr>
                      <a:xfrm>
                        <a:off x="2607604" y="4070200"/>
                        <a:ext cx="248081" cy="276999"/>
                      </a:xfrm>
                      <a:prstGeom prst="rect">
                        <a:avLst/>
                      </a:prstGeom>
                      <a:blipFill>
                        <a:blip r:embed="rId10"/>
                        <a:stretch>
                          <a:fillRect l="-13043" b="-12000"/>
                        </a:stretch>
                      </a:blipFill>
                    </p:spPr>
                    <p:txBody>
                      <a:bodyPr/>
                      <a:lstStyle/>
                      <a:p>
                        <a:r>
                          <a:rPr lang="en-US">
                            <a:noFill/>
                          </a:rPr>
                          <a:t> </a:t>
                        </a:r>
                      </a:p>
                    </p:txBody>
                  </p:sp>
                </mc:Fallback>
              </mc:AlternateContent>
            </p:grpSp>
            <p:pic>
              <p:nvPicPr>
                <p:cNvPr id="75" name="Graphic 74" descr="Cone outline">
                  <a:extLst>
                    <a:ext uri="{FF2B5EF4-FFF2-40B4-BE49-F238E27FC236}">
                      <a16:creationId xmlns:a16="http://schemas.microsoft.com/office/drawing/2014/main" id="{D45B85FD-7B2F-9536-3968-E85D431E3A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415196">
                  <a:off x="3664084" y="1597693"/>
                  <a:ext cx="1014858" cy="1474449"/>
                </a:xfrm>
                <a:prstGeom prst="rect">
                  <a:avLst/>
                </a:prstGeom>
              </p:spPr>
            </p:pic>
            <p:pic>
              <p:nvPicPr>
                <p:cNvPr id="76" name="Graphic 75" descr="Cone outline">
                  <a:extLst>
                    <a:ext uri="{FF2B5EF4-FFF2-40B4-BE49-F238E27FC236}">
                      <a16:creationId xmlns:a16="http://schemas.microsoft.com/office/drawing/2014/main" id="{BD729F58-382E-3B38-A634-E4569FC749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077458">
                  <a:off x="3635528" y="4710350"/>
                  <a:ext cx="1014858" cy="1474449"/>
                </a:xfrm>
                <a:prstGeom prst="rect">
                  <a:avLst/>
                </a:prstGeom>
              </p:spPr>
            </p:pic>
          </p:grpSp>
          <p:sp>
            <p:nvSpPr>
              <p:cNvPr id="72" name="TextBox 71">
                <a:extLst>
                  <a:ext uri="{FF2B5EF4-FFF2-40B4-BE49-F238E27FC236}">
                    <a16:creationId xmlns:a16="http://schemas.microsoft.com/office/drawing/2014/main" id="{8A7CC498-9E6E-EB49-5849-7311553680EA}"/>
                  </a:ext>
                </a:extLst>
              </p:cNvPr>
              <p:cNvSpPr txBox="1"/>
              <p:nvPr/>
            </p:nvSpPr>
            <p:spPr>
              <a:xfrm>
                <a:off x="4672441" y="1818248"/>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sp>
            <p:nvSpPr>
              <p:cNvPr id="73" name="TextBox 72">
                <a:extLst>
                  <a:ext uri="{FF2B5EF4-FFF2-40B4-BE49-F238E27FC236}">
                    <a16:creationId xmlns:a16="http://schemas.microsoft.com/office/drawing/2014/main" id="{1B27ED50-A8C5-87D3-51BA-F092CCC90265}"/>
                  </a:ext>
                </a:extLst>
              </p:cNvPr>
              <p:cNvSpPr txBox="1"/>
              <p:nvPr/>
            </p:nvSpPr>
            <p:spPr>
              <a:xfrm>
                <a:off x="4604946" y="5165482"/>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grpSp>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83365DD1-7B40-4B79-2D51-F2D33115DAFC}"/>
                    </a:ext>
                  </a:extLst>
                </p:cNvPr>
                <p:cNvSpPr txBox="1"/>
                <p:nvPr/>
              </p:nvSpPr>
              <p:spPr>
                <a:xfrm>
                  <a:off x="4430994" y="3885746"/>
                  <a:ext cx="935000" cy="280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ea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ℯ</m:t>
                            </m:r>
                          </m:e>
                          <m:sup>
                            <m:r>
                              <a:rPr lang="en-CA" b="0" i="1" smtClean="0">
                                <a:latin typeface="Cambria Math" panose="02040503050406030204" pitchFamily="18" charset="0"/>
                                <a:ea typeface="Cambria Math" panose="02040503050406030204" pitchFamily="18" charset="0"/>
                              </a:rPr>
                              <m:t>±</m:t>
                            </m:r>
                          </m:sup>
                        </m:sSup>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𝑜𝑟</m:t>
                        </m:r>
                        <m:r>
                          <a:rPr lang="en-CA" b="0" i="1" smtClean="0">
                            <a:latin typeface="Cambria Math" panose="02040503050406030204" pitchFamily="18" charset="0"/>
                            <a:ea typeface="Cambria Math" panose="02040503050406030204" pitchFamily="18" charset="0"/>
                          </a:rPr>
                          <m:t> </m:t>
                        </m:r>
                        <m:sSup>
                          <m:sSupPr>
                            <m:ctrlPr>
                              <a:rPr lang="en-CA" b="0" i="1" smtClean="0">
                                <a:latin typeface="Cambria Math" panose="02040503050406030204" pitchFamily="18" charset="0"/>
                                <a:ea typeface="Cambria Math" panose="02040503050406030204" pitchFamily="18" charset="0"/>
                              </a:rPr>
                            </m:ctrlPr>
                          </m:sSupPr>
                          <m:e>
                            <m:r>
                              <a:rPr lang="en-CA" b="0" i="1" smtClean="0">
                                <a:latin typeface="Cambria Math" panose="02040503050406030204" pitchFamily="18" charset="0"/>
                              </a:rPr>
                              <m:t>𝜇</m:t>
                            </m:r>
                          </m:e>
                          <m:sup>
                            <m:r>
                              <a:rPr lang="en-CA" b="0" i="1" smtClean="0">
                                <a:latin typeface="Cambria Math" panose="02040503050406030204" pitchFamily="18" charset="0"/>
                              </a:rPr>
                              <m:t>±</m:t>
                            </m:r>
                          </m:sup>
                        </m:sSup>
                      </m:oMath>
                    </m:oMathPara>
                  </a14:m>
                  <a:endParaRPr lang="en-US" dirty="0"/>
                </a:p>
              </p:txBody>
            </p:sp>
          </mc:Choice>
          <mc:Fallback xmlns="">
            <p:sp>
              <p:nvSpPr>
                <p:cNvPr id="218" name="TextBox 217">
                  <a:extLst>
                    <a:ext uri="{FF2B5EF4-FFF2-40B4-BE49-F238E27FC236}">
                      <a16:creationId xmlns:a16="http://schemas.microsoft.com/office/drawing/2014/main" id="{83365DD1-7B40-4B79-2D51-F2D33115DAFC}"/>
                    </a:ext>
                  </a:extLst>
                </p:cNvPr>
                <p:cNvSpPr txBox="1">
                  <a:spLocks noRot="1" noChangeAspect="1" noMove="1" noResize="1" noEditPoints="1" noAdjustHandles="1" noChangeArrowheads="1" noChangeShapeType="1" noTextEdit="1"/>
                </p:cNvSpPr>
                <p:nvPr/>
              </p:nvSpPr>
              <p:spPr>
                <a:xfrm>
                  <a:off x="4430994" y="3885746"/>
                  <a:ext cx="935000" cy="280398"/>
                </a:xfrm>
                <a:prstGeom prst="rect">
                  <a:avLst/>
                </a:prstGeom>
                <a:blipFill>
                  <a:blip r:embed="rId13"/>
                  <a:stretch>
                    <a:fillRect l="-2667" t="-4348" r="-266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516148F6-2982-E337-D2ED-85FFB659A80E}"/>
                    </a:ext>
                  </a:extLst>
                </p:cNvPr>
                <p:cNvSpPr txBox="1"/>
                <p:nvPr/>
              </p:nvSpPr>
              <p:spPr>
                <a:xfrm>
                  <a:off x="4430994" y="4774944"/>
                  <a:ext cx="840678"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i="1">
                                <a:latin typeface="Cambria Math" panose="02040503050406030204" pitchFamily="18" charset="0"/>
                                <a:ea typeface="Cambria Math" panose="02040503050406030204" pitchFamily="18" charset="0"/>
                              </a:rPr>
                              <m:t>ℯ</m:t>
                            </m:r>
                            <m:r>
                              <m:rPr>
                                <m:nor/>
                              </m:rPr>
                              <a:rPr lang="en-CA" i="1" dirty="0">
                                <a:latin typeface="Cambria Math" panose="02040503050406030204" pitchFamily="18" charset="0"/>
                                <a:ea typeface="Cambria Math" panose="02040503050406030204" pitchFamily="18" charset="0"/>
                              </a:rPr>
                              <m:t> </m:t>
                            </m:r>
                          </m:sub>
                        </m:sSub>
                        <m:r>
                          <m:rPr>
                            <m:sty m:val="p"/>
                          </m:rPr>
                          <a:rPr lang="en-CA" b="0" i="0" dirty="0" smtClean="0">
                            <a:latin typeface="Cambria Math" panose="02040503050406030204" pitchFamily="18" charset="0"/>
                            <a:ea typeface="Cambria Math" panose="02040503050406030204" pitchFamily="18" charset="0"/>
                          </a:rPr>
                          <m:t>or</m:t>
                        </m:r>
                        <m:r>
                          <a:rPr lang="en-CA" b="0" i="0" dirty="0"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b="0" i="1" smtClean="0">
                                <a:latin typeface="Cambria Math" panose="02040503050406030204" pitchFamily="18" charset="0"/>
                                <a:ea typeface="Cambria Math" panose="02040503050406030204" pitchFamily="18" charset="0"/>
                              </a:rPr>
                              <m:t>𝜇</m:t>
                            </m:r>
                            <m:r>
                              <m:rPr>
                                <m:nor/>
                              </m:rPr>
                              <a:rPr lang="en-CA" i="1" dirty="0">
                                <a:latin typeface="Cambria Math" panose="02040503050406030204" pitchFamily="18" charset="0"/>
                                <a:ea typeface="Cambria Math" panose="02040503050406030204" pitchFamily="18" charset="0"/>
                              </a:rPr>
                              <m:t> </m:t>
                            </m:r>
                          </m:sub>
                        </m:sSub>
                      </m:oMath>
                    </m:oMathPara>
                  </a14:m>
                  <a:endParaRPr lang="en-US" dirty="0"/>
                </a:p>
              </p:txBody>
            </p:sp>
          </mc:Choice>
          <mc:Fallback xmlns="">
            <p:sp>
              <p:nvSpPr>
                <p:cNvPr id="219" name="TextBox 218">
                  <a:extLst>
                    <a:ext uri="{FF2B5EF4-FFF2-40B4-BE49-F238E27FC236}">
                      <a16:creationId xmlns:a16="http://schemas.microsoft.com/office/drawing/2014/main" id="{516148F6-2982-E337-D2ED-85FFB659A80E}"/>
                    </a:ext>
                  </a:extLst>
                </p:cNvPr>
                <p:cNvSpPr txBox="1">
                  <a:spLocks noRot="1" noChangeAspect="1" noMove="1" noResize="1" noEditPoints="1" noAdjustHandles="1" noChangeArrowheads="1" noChangeShapeType="1" noTextEdit="1"/>
                </p:cNvSpPr>
                <p:nvPr/>
              </p:nvSpPr>
              <p:spPr>
                <a:xfrm>
                  <a:off x="4430994" y="4774944"/>
                  <a:ext cx="840678" cy="299313"/>
                </a:xfrm>
                <a:prstGeom prst="rect">
                  <a:avLst/>
                </a:prstGeom>
                <a:blipFill>
                  <a:blip r:embed="rId14"/>
                  <a:stretch>
                    <a:fillRect l="-2941" t="-4000" r="-7353" b="-40000"/>
                  </a:stretch>
                </a:blipFill>
              </p:spPr>
              <p:txBody>
                <a:bodyPr/>
                <a:lstStyle/>
                <a:p>
                  <a:r>
                    <a:rPr lang="en-US">
                      <a:noFill/>
                    </a:rPr>
                    <a:t> </a:t>
                  </a:r>
                </a:p>
              </p:txBody>
            </p:sp>
          </mc:Fallback>
        </mc:AlternateContent>
      </p:grpSp>
      <p:grpSp>
        <p:nvGrpSpPr>
          <p:cNvPr id="223" name="Group 222">
            <a:extLst>
              <a:ext uri="{FF2B5EF4-FFF2-40B4-BE49-F238E27FC236}">
                <a16:creationId xmlns:a16="http://schemas.microsoft.com/office/drawing/2014/main" id="{7B611C0A-BF7F-B637-ABC5-42AA072E59A2}"/>
              </a:ext>
            </a:extLst>
          </p:cNvPr>
          <p:cNvGrpSpPr/>
          <p:nvPr/>
        </p:nvGrpSpPr>
        <p:grpSpPr>
          <a:xfrm>
            <a:off x="6748825" y="2388513"/>
            <a:ext cx="5134069" cy="4131788"/>
            <a:chOff x="6748825" y="2388513"/>
            <a:chExt cx="5134069" cy="4131788"/>
          </a:xfrm>
        </p:grpSpPr>
        <p:grpSp>
          <p:nvGrpSpPr>
            <p:cNvPr id="213" name="Group 212">
              <a:extLst>
                <a:ext uri="{FF2B5EF4-FFF2-40B4-BE49-F238E27FC236}">
                  <a16:creationId xmlns:a16="http://schemas.microsoft.com/office/drawing/2014/main" id="{86F59128-2EB9-5239-982B-6445EE4806E6}"/>
                </a:ext>
              </a:extLst>
            </p:cNvPr>
            <p:cNvGrpSpPr/>
            <p:nvPr/>
          </p:nvGrpSpPr>
          <p:grpSpPr>
            <a:xfrm>
              <a:off x="6748825" y="2388513"/>
              <a:ext cx="5134069" cy="4131788"/>
              <a:chOff x="6857574" y="2197634"/>
              <a:chExt cx="5134069" cy="4131788"/>
            </a:xfrm>
          </p:grpSpPr>
          <p:grpSp>
            <p:nvGrpSpPr>
              <p:cNvPr id="212" name="Group 211">
                <a:extLst>
                  <a:ext uri="{FF2B5EF4-FFF2-40B4-BE49-F238E27FC236}">
                    <a16:creationId xmlns:a16="http://schemas.microsoft.com/office/drawing/2014/main" id="{61656810-443D-3390-390E-48056DE7DBC9}"/>
                  </a:ext>
                </a:extLst>
              </p:cNvPr>
              <p:cNvGrpSpPr/>
              <p:nvPr/>
            </p:nvGrpSpPr>
            <p:grpSpPr>
              <a:xfrm>
                <a:off x="6857574" y="2197634"/>
                <a:ext cx="5134069" cy="4131788"/>
                <a:chOff x="6857574" y="2197634"/>
                <a:chExt cx="5134069" cy="4131788"/>
              </a:xfrm>
            </p:grpSpPr>
            <p:cxnSp>
              <p:nvCxnSpPr>
                <p:cNvPr id="152" name="Straight Connector 151">
                  <a:extLst>
                    <a:ext uri="{FF2B5EF4-FFF2-40B4-BE49-F238E27FC236}">
                      <a16:creationId xmlns:a16="http://schemas.microsoft.com/office/drawing/2014/main" id="{CFE97C0E-45AE-0F0F-503E-82470B1C79B7}"/>
                    </a:ext>
                  </a:extLst>
                </p:cNvPr>
                <p:cNvCxnSpPr>
                  <a:cxnSpLocks/>
                </p:cNvCxnSpPr>
                <p:nvPr/>
              </p:nvCxnSpPr>
              <p:spPr>
                <a:xfrm flipH="1" flipV="1">
                  <a:off x="8088441" y="5275764"/>
                  <a:ext cx="1069898" cy="479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Freeform 152">
                  <a:extLst>
                    <a:ext uri="{FF2B5EF4-FFF2-40B4-BE49-F238E27FC236}">
                      <a16:creationId xmlns:a16="http://schemas.microsoft.com/office/drawing/2014/main" id="{86EFCDA7-872A-91F2-A69B-08F8AB59F995}"/>
                    </a:ext>
                  </a:extLst>
                </p:cNvPr>
                <p:cNvSpPr/>
                <p:nvPr/>
              </p:nvSpPr>
              <p:spPr>
                <a:xfrm rot="20747829">
                  <a:off x="8628092" y="5185922"/>
                  <a:ext cx="217667" cy="193104"/>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1" name="Group 110">
                  <a:extLst>
                    <a:ext uri="{FF2B5EF4-FFF2-40B4-BE49-F238E27FC236}">
                      <a16:creationId xmlns:a16="http://schemas.microsoft.com/office/drawing/2014/main" id="{45A3AB57-3834-0B1B-E611-C058A54C380D}"/>
                    </a:ext>
                  </a:extLst>
                </p:cNvPr>
                <p:cNvGrpSpPr/>
                <p:nvPr/>
              </p:nvGrpSpPr>
              <p:grpSpPr>
                <a:xfrm>
                  <a:off x="6857574" y="2197634"/>
                  <a:ext cx="5134069" cy="4131788"/>
                  <a:chOff x="453838" y="1957024"/>
                  <a:chExt cx="5134069" cy="4131788"/>
                </a:xfrm>
              </p:grpSpPr>
              <p:grpSp>
                <p:nvGrpSpPr>
                  <p:cNvPr id="112" name="Group 111">
                    <a:extLst>
                      <a:ext uri="{FF2B5EF4-FFF2-40B4-BE49-F238E27FC236}">
                        <a16:creationId xmlns:a16="http://schemas.microsoft.com/office/drawing/2014/main" id="{6AF8B2B3-E4FA-F672-0E98-7B978EA3350B}"/>
                      </a:ext>
                    </a:extLst>
                  </p:cNvPr>
                  <p:cNvGrpSpPr/>
                  <p:nvPr/>
                </p:nvGrpSpPr>
                <p:grpSpPr>
                  <a:xfrm>
                    <a:off x="453838" y="1966265"/>
                    <a:ext cx="4426343" cy="3988739"/>
                    <a:chOff x="453838" y="1966265"/>
                    <a:chExt cx="4426343" cy="3988739"/>
                  </a:xfrm>
                </p:grpSpPr>
                <p:grpSp>
                  <p:nvGrpSpPr>
                    <p:cNvPr id="115" name="Group 114">
                      <a:extLst>
                        <a:ext uri="{FF2B5EF4-FFF2-40B4-BE49-F238E27FC236}">
                          <a16:creationId xmlns:a16="http://schemas.microsoft.com/office/drawing/2014/main" id="{6DC5DDAB-FC29-EEAF-D35E-7EF6C8A34BD1}"/>
                        </a:ext>
                      </a:extLst>
                    </p:cNvPr>
                    <p:cNvGrpSpPr/>
                    <p:nvPr/>
                  </p:nvGrpSpPr>
                  <p:grpSpPr>
                    <a:xfrm>
                      <a:off x="453838" y="2554293"/>
                      <a:ext cx="3573854" cy="2753309"/>
                      <a:chOff x="2491724" y="1910783"/>
                      <a:chExt cx="3230781" cy="2533685"/>
                    </a:xfrm>
                  </p:grpSpPr>
                  <p:sp>
                    <p:nvSpPr>
                      <p:cNvPr id="118" name="Freeform 117">
                        <a:extLst>
                          <a:ext uri="{FF2B5EF4-FFF2-40B4-BE49-F238E27FC236}">
                            <a16:creationId xmlns:a16="http://schemas.microsoft.com/office/drawing/2014/main" id="{A5EEF69C-33E1-D058-DD7F-EEA1D317ED69}"/>
                          </a:ext>
                        </a:extLst>
                      </p:cNvPr>
                      <p:cNvSpPr/>
                      <p:nvPr/>
                    </p:nvSpPr>
                    <p:spPr>
                      <a:xfrm rot="17963632">
                        <a:off x="4220437" y="3577473"/>
                        <a:ext cx="1295016" cy="186916"/>
                      </a:xfrm>
                      <a:custGeom>
                        <a:avLst/>
                        <a:gdLst>
                          <a:gd name="connsiteX0" fmla="*/ 0 w 1492250"/>
                          <a:gd name="connsiteY0" fmla="*/ 130523 h 279755"/>
                          <a:gd name="connsiteX1" fmla="*/ 139700 w 1492250"/>
                          <a:gd name="connsiteY1" fmla="*/ 276573 h 279755"/>
                          <a:gd name="connsiteX2" fmla="*/ 276225 w 1492250"/>
                          <a:gd name="connsiteY2" fmla="*/ 6698 h 279755"/>
                          <a:gd name="connsiteX3" fmla="*/ 412750 w 1492250"/>
                          <a:gd name="connsiteY3" fmla="*/ 276573 h 279755"/>
                          <a:gd name="connsiteX4" fmla="*/ 542925 w 1492250"/>
                          <a:gd name="connsiteY4" fmla="*/ 6698 h 279755"/>
                          <a:gd name="connsiteX5" fmla="*/ 679450 w 1492250"/>
                          <a:gd name="connsiteY5" fmla="*/ 276573 h 279755"/>
                          <a:gd name="connsiteX6" fmla="*/ 819150 w 1492250"/>
                          <a:gd name="connsiteY6" fmla="*/ 6698 h 279755"/>
                          <a:gd name="connsiteX7" fmla="*/ 955675 w 1492250"/>
                          <a:gd name="connsiteY7" fmla="*/ 276573 h 279755"/>
                          <a:gd name="connsiteX8" fmla="*/ 1095375 w 1492250"/>
                          <a:gd name="connsiteY8" fmla="*/ 3523 h 279755"/>
                          <a:gd name="connsiteX9" fmla="*/ 1231900 w 1492250"/>
                          <a:gd name="connsiteY9" fmla="*/ 276573 h 279755"/>
                          <a:gd name="connsiteX10" fmla="*/ 1355725 w 1492250"/>
                          <a:gd name="connsiteY10" fmla="*/ 3523 h 279755"/>
                          <a:gd name="connsiteX11" fmla="*/ 1492250 w 1492250"/>
                          <a:gd name="connsiteY11" fmla="*/ 146398 h 2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2250" h="279755">
                            <a:moveTo>
                              <a:pt x="0" y="130523"/>
                            </a:moveTo>
                            <a:cubicBezTo>
                              <a:pt x="46831" y="213867"/>
                              <a:pt x="93663" y="297211"/>
                              <a:pt x="139700" y="276573"/>
                            </a:cubicBezTo>
                            <a:cubicBezTo>
                              <a:pt x="185738" y="255936"/>
                              <a:pt x="230717" y="6698"/>
                              <a:pt x="276225" y="6698"/>
                            </a:cubicBezTo>
                            <a:cubicBezTo>
                              <a:pt x="321733" y="6698"/>
                              <a:pt x="368300" y="276573"/>
                              <a:pt x="412750" y="276573"/>
                            </a:cubicBezTo>
                            <a:cubicBezTo>
                              <a:pt x="457200" y="276573"/>
                              <a:pt x="498475" y="6698"/>
                              <a:pt x="542925" y="6698"/>
                            </a:cubicBezTo>
                            <a:cubicBezTo>
                              <a:pt x="587375" y="6698"/>
                              <a:pt x="633413" y="276573"/>
                              <a:pt x="679450" y="276573"/>
                            </a:cubicBezTo>
                            <a:cubicBezTo>
                              <a:pt x="725487" y="276573"/>
                              <a:pt x="773113" y="6698"/>
                              <a:pt x="819150" y="6698"/>
                            </a:cubicBezTo>
                            <a:cubicBezTo>
                              <a:pt x="865187" y="6698"/>
                              <a:pt x="909638" y="277102"/>
                              <a:pt x="955675" y="276573"/>
                            </a:cubicBezTo>
                            <a:cubicBezTo>
                              <a:pt x="1001712" y="276044"/>
                              <a:pt x="1049338" y="3523"/>
                              <a:pt x="1095375" y="3523"/>
                            </a:cubicBezTo>
                            <a:cubicBezTo>
                              <a:pt x="1141412" y="3523"/>
                              <a:pt x="1188508" y="276573"/>
                              <a:pt x="1231900" y="276573"/>
                            </a:cubicBezTo>
                            <a:cubicBezTo>
                              <a:pt x="1275292" y="276573"/>
                              <a:pt x="1312333" y="25219"/>
                              <a:pt x="1355725" y="3523"/>
                            </a:cubicBezTo>
                            <a:cubicBezTo>
                              <a:pt x="1399117" y="-18173"/>
                              <a:pt x="1445683" y="64112"/>
                              <a:pt x="1492250" y="14639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E180E0E5-9EEB-C62C-DB5D-D0462D4B440E}"/>
                          </a:ext>
                        </a:extLst>
                      </p:cNvPr>
                      <p:cNvGrpSpPr/>
                      <p:nvPr/>
                    </p:nvGrpSpPr>
                    <p:grpSpPr>
                      <a:xfrm rot="6300000">
                        <a:off x="3266399" y="1429153"/>
                        <a:ext cx="177701" cy="1279779"/>
                        <a:chOff x="2221043" y="5044007"/>
                        <a:chExt cx="177701" cy="1279779"/>
                      </a:xfrm>
                    </p:grpSpPr>
                    <p:cxnSp>
                      <p:nvCxnSpPr>
                        <p:cNvPr id="146" name="Straight Connector 145">
                          <a:extLst>
                            <a:ext uri="{FF2B5EF4-FFF2-40B4-BE49-F238E27FC236}">
                              <a16:creationId xmlns:a16="http://schemas.microsoft.com/office/drawing/2014/main" id="{7FFEC8BD-5492-3CC8-4885-3A4ABEF9EBED}"/>
                            </a:ext>
                          </a:extLst>
                        </p:cNvPr>
                        <p:cNvCxnSpPr>
                          <a:cxnSpLocks/>
                        </p:cNvCxnSpPr>
                        <p:nvPr/>
                      </p:nvCxnSpPr>
                      <p:spPr>
                        <a:xfrm>
                          <a:off x="2328973" y="5044007"/>
                          <a:ext cx="0" cy="12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Freeform 146">
                          <a:extLst>
                            <a:ext uri="{FF2B5EF4-FFF2-40B4-BE49-F238E27FC236}">
                              <a16:creationId xmlns:a16="http://schemas.microsoft.com/office/drawing/2014/main" id="{56B31206-58CC-74E1-2F7D-3664B0F716A4}"/>
                            </a:ext>
                          </a:extLst>
                        </p:cNvPr>
                        <p:cNvSpPr/>
                        <p:nvPr/>
                      </p:nvSpPr>
                      <p:spPr>
                        <a:xfrm rot="15165727">
                          <a:off x="2211508" y="5488714"/>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0" name="Group 119">
                        <a:extLst>
                          <a:ext uri="{FF2B5EF4-FFF2-40B4-BE49-F238E27FC236}">
                            <a16:creationId xmlns:a16="http://schemas.microsoft.com/office/drawing/2014/main" id="{3ECEBD3D-A3D9-A70A-DF4D-45FA6B049B99}"/>
                          </a:ext>
                        </a:extLst>
                      </p:cNvPr>
                      <p:cNvGrpSpPr/>
                      <p:nvPr/>
                    </p:nvGrpSpPr>
                    <p:grpSpPr>
                      <a:xfrm rot="4500000">
                        <a:off x="4445417" y="1464856"/>
                        <a:ext cx="303225" cy="1273479"/>
                        <a:chOff x="2132492" y="5097454"/>
                        <a:chExt cx="303225" cy="1273479"/>
                      </a:xfrm>
                    </p:grpSpPr>
                    <p:cxnSp>
                      <p:nvCxnSpPr>
                        <p:cNvPr id="144" name="Straight Connector 143">
                          <a:extLst>
                            <a:ext uri="{FF2B5EF4-FFF2-40B4-BE49-F238E27FC236}">
                              <a16:creationId xmlns:a16="http://schemas.microsoft.com/office/drawing/2014/main" id="{A60D300F-EDC3-350F-4A8C-12EF5FBA79E6}"/>
                            </a:ext>
                          </a:extLst>
                        </p:cNvPr>
                        <p:cNvCxnSpPr>
                          <a:cxnSpLocks/>
                        </p:cNvCxnSpPr>
                        <p:nvPr/>
                      </p:nvCxnSpPr>
                      <p:spPr>
                        <a:xfrm rot="17100000" flipH="1">
                          <a:off x="1647365" y="5582581"/>
                          <a:ext cx="1273479" cy="303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Freeform 144">
                          <a:extLst>
                            <a:ext uri="{FF2B5EF4-FFF2-40B4-BE49-F238E27FC236}">
                              <a16:creationId xmlns:a16="http://schemas.microsoft.com/office/drawing/2014/main" id="{0E5FAD23-3311-2FCA-CE19-FEAB1D3A10F9}"/>
                            </a:ext>
                          </a:extLst>
                        </p:cNvPr>
                        <p:cNvSpPr/>
                        <p:nvPr/>
                      </p:nvSpPr>
                      <p:spPr>
                        <a:xfrm rot="15165727">
                          <a:off x="2171235" y="5559723"/>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1" name="Group 120">
                        <a:extLst>
                          <a:ext uri="{FF2B5EF4-FFF2-40B4-BE49-F238E27FC236}">
                            <a16:creationId xmlns:a16="http://schemas.microsoft.com/office/drawing/2014/main" id="{9493550D-99C8-612A-6A9B-AB851DD430B6}"/>
                          </a:ext>
                        </a:extLst>
                      </p:cNvPr>
                      <p:cNvGrpSpPr/>
                      <p:nvPr/>
                    </p:nvGrpSpPr>
                    <p:grpSpPr>
                      <a:xfrm rot="4500000">
                        <a:off x="3093532" y="3890732"/>
                        <a:ext cx="227642" cy="834590"/>
                        <a:chOff x="2060717" y="5392993"/>
                        <a:chExt cx="227642" cy="834590"/>
                      </a:xfrm>
                    </p:grpSpPr>
                    <p:cxnSp>
                      <p:nvCxnSpPr>
                        <p:cNvPr id="142" name="Straight Connector 141">
                          <a:extLst>
                            <a:ext uri="{FF2B5EF4-FFF2-40B4-BE49-F238E27FC236}">
                              <a16:creationId xmlns:a16="http://schemas.microsoft.com/office/drawing/2014/main" id="{48E5A80A-E10B-F1AC-01BA-B9C085780E27}"/>
                            </a:ext>
                          </a:extLst>
                        </p:cNvPr>
                        <p:cNvCxnSpPr>
                          <a:cxnSpLocks/>
                        </p:cNvCxnSpPr>
                        <p:nvPr/>
                      </p:nvCxnSpPr>
                      <p:spPr>
                        <a:xfrm rot="17100000" flipH="1">
                          <a:off x="1757243" y="5696467"/>
                          <a:ext cx="834590" cy="2276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Freeform 142">
                          <a:extLst>
                            <a:ext uri="{FF2B5EF4-FFF2-40B4-BE49-F238E27FC236}">
                              <a16:creationId xmlns:a16="http://schemas.microsoft.com/office/drawing/2014/main" id="{B6DF7564-40DA-0F4F-C6BF-BA4F8AA9E883}"/>
                            </a:ext>
                          </a:extLst>
                        </p:cNvPr>
                        <p:cNvSpPr/>
                        <p:nvPr/>
                      </p:nvSpPr>
                      <p:spPr>
                        <a:xfrm rot="15165727">
                          <a:off x="2059298" y="5727220"/>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2" name="Group 121">
                        <a:extLst>
                          <a:ext uri="{FF2B5EF4-FFF2-40B4-BE49-F238E27FC236}">
                            <a16:creationId xmlns:a16="http://schemas.microsoft.com/office/drawing/2014/main" id="{D9FC78B9-5C21-CF90-6383-904DAF32DD25}"/>
                          </a:ext>
                        </a:extLst>
                      </p:cNvPr>
                      <p:cNvGrpSpPr/>
                      <p:nvPr/>
                    </p:nvGrpSpPr>
                    <p:grpSpPr>
                      <a:xfrm rot="6300000">
                        <a:off x="4851048" y="3952456"/>
                        <a:ext cx="213503" cy="770521"/>
                        <a:chOff x="2064089" y="4884889"/>
                        <a:chExt cx="213503" cy="770521"/>
                      </a:xfrm>
                    </p:grpSpPr>
                    <p:cxnSp>
                      <p:nvCxnSpPr>
                        <p:cNvPr id="140" name="Straight Connector 139">
                          <a:extLst>
                            <a:ext uri="{FF2B5EF4-FFF2-40B4-BE49-F238E27FC236}">
                              <a16:creationId xmlns:a16="http://schemas.microsoft.com/office/drawing/2014/main" id="{0D3482E9-6253-EB57-4E73-8D8E5877AD72}"/>
                            </a:ext>
                          </a:extLst>
                        </p:cNvPr>
                        <p:cNvCxnSpPr>
                          <a:cxnSpLocks/>
                        </p:cNvCxnSpPr>
                        <p:nvPr/>
                      </p:nvCxnSpPr>
                      <p:spPr>
                        <a:xfrm rot="15300000" flipH="1" flipV="1">
                          <a:off x="1789102" y="5166920"/>
                          <a:ext cx="770521" cy="2064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Freeform 140">
                          <a:extLst>
                            <a:ext uri="{FF2B5EF4-FFF2-40B4-BE49-F238E27FC236}">
                              <a16:creationId xmlns:a16="http://schemas.microsoft.com/office/drawing/2014/main" id="{7C7BC896-2DC7-3357-5A05-4CBC0695A2AF}"/>
                            </a:ext>
                          </a:extLst>
                        </p:cNvPr>
                        <p:cNvSpPr/>
                        <p:nvPr/>
                      </p:nvSpPr>
                      <p:spPr>
                        <a:xfrm rot="15165727">
                          <a:off x="2054554" y="5227514"/>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5" name="Group 124">
                        <a:extLst>
                          <a:ext uri="{FF2B5EF4-FFF2-40B4-BE49-F238E27FC236}">
                            <a16:creationId xmlns:a16="http://schemas.microsoft.com/office/drawing/2014/main" id="{7F029464-2C50-826B-7962-67427C6A2C0C}"/>
                          </a:ext>
                        </a:extLst>
                      </p:cNvPr>
                      <p:cNvGrpSpPr/>
                      <p:nvPr/>
                    </p:nvGrpSpPr>
                    <p:grpSpPr>
                      <a:xfrm rot="18000000">
                        <a:off x="5334336" y="2978738"/>
                        <a:ext cx="177701" cy="598636"/>
                        <a:chOff x="1914930" y="4652024"/>
                        <a:chExt cx="177701" cy="598636"/>
                      </a:xfrm>
                    </p:grpSpPr>
                    <p:cxnSp>
                      <p:nvCxnSpPr>
                        <p:cNvPr id="138" name="Straight Connector 137">
                          <a:extLst>
                            <a:ext uri="{FF2B5EF4-FFF2-40B4-BE49-F238E27FC236}">
                              <a16:creationId xmlns:a16="http://schemas.microsoft.com/office/drawing/2014/main" id="{D5F4CDC4-BCB7-EF6C-B3B7-A46CA815FE77}"/>
                            </a:ext>
                          </a:extLst>
                        </p:cNvPr>
                        <p:cNvCxnSpPr>
                          <a:cxnSpLocks/>
                        </p:cNvCxnSpPr>
                        <p:nvPr/>
                      </p:nvCxnSpPr>
                      <p:spPr>
                        <a:xfrm>
                          <a:off x="2023431" y="4652024"/>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Freeform 138">
                          <a:extLst>
                            <a:ext uri="{FF2B5EF4-FFF2-40B4-BE49-F238E27FC236}">
                              <a16:creationId xmlns:a16="http://schemas.microsoft.com/office/drawing/2014/main" id="{BFAF2B93-4523-B676-C5F6-7031C1B982B4}"/>
                            </a:ext>
                          </a:extLst>
                        </p:cNvPr>
                        <p:cNvSpPr/>
                        <p:nvPr/>
                      </p:nvSpPr>
                      <p:spPr>
                        <a:xfrm rot="15165727">
                          <a:off x="1905395" y="4839431"/>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6" name="Group 125">
                        <a:extLst>
                          <a:ext uri="{FF2B5EF4-FFF2-40B4-BE49-F238E27FC236}">
                            <a16:creationId xmlns:a16="http://schemas.microsoft.com/office/drawing/2014/main" id="{B049AD1E-BBED-E43C-D1D8-91F90382A643}"/>
                          </a:ext>
                        </a:extLst>
                      </p:cNvPr>
                      <p:cNvGrpSpPr/>
                      <p:nvPr/>
                    </p:nvGrpSpPr>
                    <p:grpSpPr>
                      <a:xfrm rot="3600000">
                        <a:off x="5333449" y="2645463"/>
                        <a:ext cx="177701" cy="598636"/>
                        <a:chOff x="1874853" y="5236343"/>
                        <a:chExt cx="177701" cy="598636"/>
                      </a:xfrm>
                    </p:grpSpPr>
                    <p:cxnSp>
                      <p:nvCxnSpPr>
                        <p:cNvPr id="136" name="Straight Connector 135">
                          <a:extLst>
                            <a:ext uri="{FF2B5EF4-FFF2-40B4-BE49-F238E27FC236}">
                              <a16:creationId xmlns:a16="http://schemas.microsoft.com/office/drawing/2014/main" id="{23DE3A16-1E5F-12AE-18FD-60E4048821A3}"/>
                            </a:ext>
                          </a:extLst>
                        </p:cNvPr>
                        <p:cNvCxnSpPr>
                          <a:cxnSpLocks/>
                        </p:cNvCxnSpPr>
                        <p:nvPr/>
                      </p:nvCxnSpPr>
                      <p:spPr>
                        <a:xfrm>
                          <a:off x="1983181" y="5236343"/>
                          <a:ext cx="0" cy="59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Freeform 136">
                          <a:extLst>
                            <a:ext uri="{FF2B5EF4-FFF2-40B4-BE49-F238E27FC236}">
                              <a16:creationId xmlns:a16="http://schemas.microsoft.com/office/drawing/2014/main" id="{2469C396-23E9-2338-640E-04EE1B5F5963}"/>
                            </a:ext>
                          </a:extLst>
                        </p:cNvPr>
                        <p:cNvSpPr/>
                        <p:nvPr/>
                      </p:nvSpPr>
                      <p:spPr>
                        <a:xfrm rot="15165727">
                          <a:off x="1865318" y="5425198"/>
                          <a:ext cx="196772" cy="177701"/>
                        </a:xfrm>
                        <a:custGeom>
                          <a:avLst/>
                          <a:gdLst>
                            <a:gd name="connsiteX0" fmla="*/ 758901 w 758901"/>
                            <a:gd name="connsiteY0" fmla="*/ 546248 h 685350"/>
                            <a:gd name="connsiteX1" fmla="*/ 251852 w 758901"/>
                            <a:gd name="connsiteY1" fmla="*/ 636676 h 685350"/>
                            <a:gd name="connsiteX2" fmla="*/ 0 w 758901"/>
                            <a:gd name="connsiteY2" fmla="*/ 685350 h 685350"/>
                            <a:gd name="connsiteX3" fmla="*/ 207295 w 758901"/>
                            <a:gd name="connsiteY3" fmla="*/ 378734 h 685350"/>
                            <a:gd name="connsiteX4" fmla="*/ 207473 w 758901"/>
                            <a:gd name="connsiteY4" fmla="*/ 378160 h 685350"/>
                            <a:gd name="connsiteX5" fmla="*/ 207473 w 758901"/>
                            <a:gd name="connsiteY5" fmla="*/ 0 h 685350"/>
                            <a:gd name="connsiteX6" fmla="*/ 396362 w 758901"/>
                            <a:gd name="connsiteY6" fmla="*/ 188889 h 6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901" h="685350">
                              <a:moveTo>
                                <a:pt x="758901" y="546248"/>
                              </a:moveTo>
                              <a:lnTo>
                                <a:pt x="251852" y="636676"/>
                              </a:lnTo>
                              <a:lnTo>
                                <a:pt x="0" y="685350"/>
                              </a:lnTo>
                              <a:lnTo>
                                <a:pt x="207295" y="378734"/>
                              </a:lnTo>
                              <a:lnTo>
                                <a:pt x="207473" y="378160"/>
                              </a:lnTo>
                              <a:lnTo>
                                <a:pt x="207473" y="0"/>
                              </a:lnTo>
                              <a:lnTo>
                                <a:pt x="396362" y="1888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DB5F1556-57A5-ABFE-4C66-90C385A1911D}"/>
                              </a:ext>
                            </a:extLst>
                          </p:cNvPr>
                          <p:cNvSpPr txBox="1"/>
                          <p:nvPr/>
                        </p:nvSpPr>
                        <p:spPr>
                          <a:xfrm>
                            <a:off x="3366865" y="3033944"/>
                            <a:ext cx="178938" cy="254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𝑔</m:t>
                                  </m:r>
                                </m:oMath>
                              </m:oMathPara>
                            </a14:m>
                            <a:endParaRPr lang="en-US" dirty="0"/>
                          </a:p>
                        </p:txBody>
                      </p:sp>
                    </mc:Choice>
                    <mc:Fallback xmlns="">
                      <p:sp>
                        <p:nvSpPr>
                          <p:cNvPr id="128" name="TextBox 127">
                            <a:extLst>
                              <a:ext uri="{FF2B5EF4-FFF2-40B4-BE49-F238E27FC236}">
                                <a16:creationId xmlns:a16="http://schemas.microsoft.com/office/drawing/2014/main" id="{DB5F1556-57A5-ABFE-4C66-90C385A1911D}"/>
                              </a:ext>
                            </a:extLst>
                          </p:cNvPr>
                          <p:cNvSpPr txBox="1">
                            <a:spLocks noRot="1" noChangeAspect="1" noMove="1" noResize="1" noEditPoints="1" noAdjustHandles="1" noChangeArrowheads="1" noChangeShapeType="1" noTextEdit="1"/>
                          </p:cNvSpPr>
                          <p:nvPr/>
                        </p:nvSpPr>
                        <p:spPr>
                          <a:xfrm>
                            <a:off x="3366865" y="3033944"/>
                            <a:ext cx="178938" cy="254904"/>
                          </a:xfrm>
                          <a:prstGeom prst="rect">
                            <a:avLst/>
                          </a:prstGeom>
                          <a:blipFill>
                            <a:blip r:embed="rId15"/>
                            <a:stretch>
                              <a:fillRect l="-29412" r="-23529"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C609215E-C148-E454-80D0-A02852465677}"/>
                              </a:ext>
                            </a:extLst>
                          </p:cNvPr>
                          <p:cNvSpPr txBox="1"/>
                          <p:nvPr/>
                        </p:nvSpPr>
                        <p:spPr>
                          <a:xfrm>
                            <a:off x="4546950" y="3205070"/>
                            <a:ext cx="423128" cy="280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oMath>
                              </m:oMathPara>
                            </a14:m>
                            <a:endParaRPr lang="en-US" dirty="0"/>
                          </a:p>
                        </p:txBody>
                      </p:sp>
                    </mc:Choice>
                    <mc:Fallback xmlns="">
                      <p:sp>
                        <p:nvSpPr>
                          <p:cNvPr id="129" name="TextBox 128">
                            <a:extLst>
                              <a:ext uri="{FF2B5EF4-FFF2-40B4-BE49-F238E27FC236}">
                                <a16:creationId xmlns:a16="http://schemas.microsoft.com/office/drawing/2014/main" id="{C609215E-C148-E454-80D0-A02852465677}"/>
                              </a:ext>
                            </a:extLst>
                          </p:cNvPr>
                          <p:cNvSpPr txBox="1">
                            <a:spLocks noRot="1" noChangeAspect="1" noMove="1" noResize="1" noEditPoints="1" noAdjustHandles="1" noChangeArrowheads="1" noChangeShapeType="1" noTextEdit="1"/>
                          </p:cNvSpPr>
                          <p:nvPr/>
                        </p:nvSpPr>
                        <p:spPr>
                          <a:xfrm>
                            <a:off x="4546950" y="3205070"/>
                            <a:ext cx="423128" cy="280398"/>
                          </a:xfrm>
                          <a:prstGeom prst="rect">
                            <a:avLst/>
                          </a:prstGeom>
                          <a:blipFill>
                            <a:blip r:embed="rId16"/>
                            <a:stretch>
                              <a:fillRect l="-5263" t="-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16270AFF-E14A-AA94-E284-BBFA687D77BF}"/>
                              </a:ext>
                            </a:extLst>
                          </p:cNvPr>
                          <p:cNvSpPr txBox="1"/>
                          <p:nvPr/>
                        </p:nvSpPr>
                        <p:spPr>
                          <a:xfrm>
                            <a:off x="2491724" y="1910783"/>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30" name="TextBox 129">
                            <a:extLst>
                              <a:ext uri="{FF2B5EF4-FFF2-40B4-BE49-F238E27FC236}">
                                <a16:creationId xmlns:a16="http://schemas.microsoft.com/office/drawing/2014/main" id="{16270AFF-E14A-AA94-E284-BBFA687D77BF}"/>
                              </a:ext>
                            </a:extLst>
                          </p:cNvPr>
                          <p:cNvSpPr txBox="1">
                            <a:spLocks noRot="1" noChangeAspect="1" noMove="1" noResize="1" noEditPoints="1" noAdjustHandles="1" noChangeArrowheads="1" noChangeShapeType="1" noTextEdit="1"/>
                          </p:cNvSpPr>
                          <p:nvPr/>
                        </p:nvSpPr>
                        <p:spPr>
                          <a:xfrm>
                            <a:off x="2491724" y="1910783"/>
                            <a:ext cx="248081" cy="276999"/>
                          </a:xfrm>
                          <a:prstGeom prst="rect">
                            <a:avLst/>
                          </a:prstGeom>
                          <a:blipFill>
                            <a:blip r:embed="rId17"/>
                            <a:stretch>
                              <a:fillRect l="-13636" r="-4545"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4E12D9E4-9E81-9B62-EF3D-3C96E6CAEDFD}"/>
                              </a:ext>
                            </a:extLst>
                          </p:cNvPr>
                          <p:cNvSpPr txBox="1"/>
                          <p:nvPr/>
                        </p:nvSpPr>
                        <p:spPr>
                          <a:xfrm>
                            <a:off x="5051802" y="2008798"/>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31" name="TextBox 130">
                            <a:extLst>
                              <a:ext uri="{FF2B5EF4-FFF2-40B4-BE49-F238E27FC236}">
                                <a16:creationId xmlns:a16="http://schemas.microsoft.com/office/drawing/2014/main" id="{4E12D9E4-9E81-9B62-EF3D-3C96E6CAEDFD}"/>
                              </a:ext>
                            </a:extLst>
                          </p:cNvPr>
                          <p:cNvSpPr txBox="1">
                            <a:spLocks noRot="1" noChangeAspect="1" noMove="1" noResize="1" noEditPoints="1" noAdjustHandles="1" noChangeArrowheads="1" noChangeShapeType="1" noTextEdit="1"/>
                          </p:cNvSpPr>
                          <p:nvPr/>
                        </p:nvSpPr>
                        <p:spPr>
                          <a:xfrm>
                            <a:off x="5051802" y="2008798"/>
                            <a:ext cx="288476" cy="299249"/>
                          </a:xfrm>
                          <a:prstGeom prst="rect">
                            <a:avLst/>
                          </a:prstGeom>
                          <a:blipFill>
                            <a:blip r:embed="rId18"/>
                            <a:stretch>
                              <a:fillRect l="-11538" r="-7692"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07E5D421-E2E8-7312-7798-EE75CE843A0A}"/>
                              </a:ext>
                            </a:extLst>
                          </p:cNvPr>
                          <p:cNvSpPr txBox="1"/>
                          <p:nvPr/>
                        </p:nvSpPr>
                        <p:spPr>
                          <a:xfrm>
                            <a:off x="5176293" y="4058581"/>
                            <a:ext cx="28847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𝑓</m:t>
                                      </m:r>
                                    </m:sub>
                                  </m:sSub>
                                </m:oMath>
                              </m:oMathPara>
                            </a14:m>
                            <a:endParaRPr lang="en-US" dirty="0"/>
                          </a:p>
                        </p:txBody>
                      </p:sp>
                    </mc:Choice>
                    <mc:Fallback xmlns="">
                      <p:sp>
                        <p:nvSpPr>
                          <p:cNvPr id="1056" name="TextBox 1055">
                            <a:extLst>
                              <a:ext uri="{FF2B5EF4-FFF2-40B4-BE49-F238E27FC236}">
                                <a16:creationId xmlns:a16="http://schemas.microsoft.com/office/drawing/2014/main" id="{66CBACB4-C6D4-1A12-FCB3-A24F9A8E65EF}"/>
                              </a:ext>
                            </a:extLst>
                          </p:cNvPr>
                          <p:cNvSpPr txBox="1">
                            <a:spLocks noRot="1" noChangeAspect="1" noMove="1" noResize="1" noEditPoints="1" noAdjustHandles="1" noChangeArrowheads="1" noChangeShapeType="1" noTextEdit="1"/>
                          </p:cNvSpPr>
                          <p:nvPr/>
                        </p:nvSpPr>
                        <p:spPr>
                          <a:xfrm>
                            <a:off x="5176293" y="4058581"/>
                            <a:ext cx="288476" cy="299249"/>
                          </a:xfrm>
                          <a:prstGeom prst="rect">
                            <a:avLst/>
                          </a:prstGeom>
                          <a:blipFill>
                            <a:blip r:embed="rId9"/>
                            <a:stretch>
                              <a:fillRect l="-11538" r="-7692"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1D13838E-FCF7-581A-47E0-043FCDAE0167}"/>
                              </a:ext>
                            </a:extLst>
                          </p:cNvPr>
                          <p:cNvSpPr txBox="1"/>
                          <p:nvPr/>
                        </p:nvSpPr>
                        <p:spPr>
                          <a:xfrm>
                            <a:off x="2607604" y="4070200"/>
                            <a:ext cx="248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𝑖</m:t>
                                      </m:r>
                                    </m:sub>
                                  </m:sSub>
                                </m:oMath>
                              </m:oMathPara>
                            </a14:m>
                            <a:endParaRPr lang="en-US" dirty="0"/>
                          </a:p>
                        </p:txBody>
                      </p:sp>
                    </mc:Choice>
                    <mc:Fallback xmlns="">
                      <p:sp>
                        <p:nvSpPr>
                          <p:cNvPr id="1057" name="TextBox 1056">
                            <a:extLst>
                              <a:ext uri="{FF2B5EF4-FFF2-40B4-BE49-F238E27FC236}">
                                <a16:creationId xmlns:a16="http://schemas.microsoft.com/office/drawing/2014/main" id="{009C2BE7-443A-350A-1258-0276466DD0A4}"/>
                              </a:ext>
                            </a:extLst>
                          </p:cNvPr>
                          <p:cNvSpPr txBox="1">
                            <a:spLocks noRot="1" noChangeAspect="1" noMove="1" noResize="1" noEditPoints="1" noAdjustHandles="1" noChangeArrowheads="1" noChangeShapeType="1" noTextEdit="1"/>
                          </p:cNvSpPr>
                          <p:nvPr/>
                        </p:nvSpPr>
                        <p:spPr>
                          <a:xfrm>
                            <a:off x="2607604" y="4070200"/>
                            <a:ext cx="248081" cy="276999"/>
                          </a:xfrm>
                          <a:prstGeom prst="rect">
                            <a:avLst/>
                          </a:prstGeom>
                          <a:blipFill>
                            <a:blip r:embed="rId10"/>
                            <a:stretch>
                              <a:fillRect l="-13043" b="-12000"/>
                            </a:stretch>
                          </a:blipFill>
                        </p:spPr>
                        <p:txBody>
                          <a:bodyPr/>
                          <a:lstStyle/>
                          <a:p>
                            <a:r>
                              <a:rPr lang="en-US">
                                <a:noFill/>
                              </a:rPr>
                              <a:t> </a:t>
                            </a:r>
                          </a:p>
                        </p:txBody>
                      </p:sp>
                    </mc:Fallback>
                  </mc:AlternateContent>
                </p:grpSp>
                <p:pic>
                  <p:nvPicPr>
                    <p:cNvPr id="116" name="Graphic 115" descr="Cone outline">
                      <a:extLst>
                        <a:ext uri="{FF2B5EF4-FFF2-40B4-BE49-F238E27FC236}">
                          <a16:creationId xmlns:a16="http://schemas.microsoft.com/office/drawing/2014/main" id="{CBCC7E1F-16BA-A952-31E6-50107FDE0C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415196">
                      <a:off x="3533585" y="1736469"/>
                      <a:ext cx="1014858" cy="1474449"/>
                    </a:xfrm>
                    <a:prstGeom prst="rect">
                      <a:avLst/>
                    </a:prstGeom>
                  </p:spPr>
                </p:pic>
                <p:pic>
                  <p:nvPicPr>
                    <p:cNvPr id="117" name="Graphic 116" descr="Cone outline">
                      <a:extLst>
                        <a:ext uri="{FF2B5EF4-FFF2-40B4-BE49-F238E27FC236}">
                          <a16:creationId xmlns:a16="http://schemas.microsoft.com/office/drawing/2014/main" id="{63FC3D3A-CD1C-1F04-8B9F-702BE236E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077458">
                      <a:off x="3635528" y="4710350"/>
                      <a:ext cx="1014858" cy="1474449"/>
                    </a:xfrm>
                    <a:prstGeom prst="rect">
                      <a:avLst/>
                    </a:prstGeom>
                  </p:spPr>
                </p:pic>
              </p:grpSp>
              <p:sp>
                <p:nvSpPr>
                  <p:cNvPr id="113" name="TextBox 112">
                    <a:extLst>
                      <a:ext uri="{FF2B5EF4-FFF2-40B4-BE49-F238E27FC236}">
                        <a16:creationId xmlns:a16="http://schemas.microsoft.com/office/drawing/2014/main" id="{463CB14F-A1B2-2A30-66D0-80BCED89FD8B}"/>
                      </a:ext>
                    </a:extLst>
                  </p:cNvPr>
                  <p:cNvSpPr txBox="1"/>
                  <p:nvPr/>
                </p:nvSpPr>
                <p:spPr>
                  <a:xfrm>
                    <a:off x="4541942" y="1957024"/>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sp>
                <p:nvSpPr>
                  <p:cNvPr id="114" name="TextBox 113">
                    <a:extLst>
                      <a:ext uri="{FF2B5EF4-FFF2-40B4-BE49-F238E27FC236}">
                        <a16:creationId xmlns:a16="http://schemas.microsoft.com/office/drawing/2014/main" id="{E365DE18-7C9B-81EE-D8D4-A986D8FD11F6}"/>
                      </a:ext>
                    </a:extLst>
                  </p:cNvPr>
                  <p:cNvSpPr txBox="1"/>
                  <p:nvPr/>
                </p:nvSpPr>
                <p:spPr>
                  <a:xfrm>
                    <a:off x="4604946" y="5165482"/>
                    <a:ext cx="982961" cy="923330"/>
                  </a:xfrm>
                  <a:prstGeom prst="rect">
                    <a:avLst/>
                  </a:prstGeom>
                  <a:noFill/>
                </p:spPr>
                <p:txBody>
                  <a:bodyPr wrap="none" rtlCol="0">
                    <a:spAutoFit/>
                  </a:bodyPr>
                  <a:lstStyle/>
                  <a:p>
                    <a:pPr algn="ctr"/>
                    <a:r>
                      <a:rPr lang="en-US" dirty="0"/>
                      <a:t>“Jet”</a:t>
                    </a:r>
                  </a:p>
                  <a:p>
                    <a:pPr algn="ctr"/>
                    <a:r>
                      <a:rPr lang="en-US" dirty="0"/>
                      <a:t>of</a:t>
                    </a:r>
                  </a:p>
                  <a:p>
                    <a:pPr algn="ctr"/>
                    <a:r>
                      <a:rPr lang="en-US" dirty="0"/>
                      <a:t>particles</a:t>
                    </a:r>
                  </a:p>
                </p:txBody>
              </p:sp>
            </p:grpSp>
          </p:grpSp>
          <p:grpSp>
            <p:nvGrpSpPr>
              <p:cNvPr id="155" name="Group 154">
                <a:extLst>
                  <a:ext uri="{FF2B5EF4-FFF2-40B4-BE49-F238E27FC236}">
                    <a16:creationId xmlns:a16="http://schemas.microsoft.com/office/drawing/2014/main" id="{59F848D0-19EE-BC52-1729-F3E5A47C3B3F}"/>
                  </a:ext>
                </a:extLst>
              </p:cNvPr>
              <p:cNvGrpSpPr/>
              <p:nvPr/>
            </p:nvGrpSpPr>
            <p:grpSpPr>
              <a:xfrm rot="16797738">
                <a:off x="7144306" y="4016243"/>
                <a:ext cx="2153777" cy="379478"/>
                <a:chOff x="400887" y="1086242"/>
                <a:chExt cx="4403468" cy="775855"/>
              </a:xfrm>
            </p:grpSpPr>
            <p:grpSp>
              <p:nvGrpSpPr>
                <p:cNvPr id="156" name="Group 155">
                  <a:extLst>
                    <a:ext uri="{FF2B5EF4-FFF2-40B4-BE49-F238E27FC236}">
                      <a16:creationId xmlns:a16="http://schemas.microsoft.com/office/drawing/2014/main" id="{2ED9D528-C859-4119-F7E9-DD464C6E0F30}"/>
                    </a:ext>
                  </a:extLst>
                </p:cNvPr>
                <p:cNvGrpSpPr/>
                <p:nvPr/>
              </p:nvGrpSpPr>
              <p:grpSpPr>
                <a:xfrm>
                  <a:off x="700288" y="1086242"/>
                  <a:ext cx="1034219" cy="759999"/>
                  <a:chOff x="1344813" y="1723512"/>
                  <a:chExt cx="1034219" cy="759999"/>
                </a:xfrm>
              </p:grpSpPr>
              <p:grpSp>
                <p:nvGrpSpPr>
                  <p:cNvPr id="196" name="Group 195">
                    <a:extLst>
                      <a:ext uri="{FF2B5EF4-FFF2-40B4-BE49-F238E27FC236}">
                        <a16:creationId xmlns:a16="http://schemas.microsoft.com/office/drawing/2014/main" id="{B75A19BB-E6BD-2298-18F6-AECC9200093A}"/>
                      </a:ext>
                    </a:extLst>
                  </p:cNvPr>
                  <p:cNvGrpSpPr/>
                  <p:nvPr/>
                </p:nvGrpSpPr>
                <p:grpSpPr>
                  <a:xfrm>
                    <a:off x="1344813" y="1723512"/>
                    <a:ext cx="826683" cy="740288"/>
                    <a:chOff x="1344813" y="1723512"/>
                    <a:chExt cx="826683" cy="740288"/>
                  </a:xfrm>
                </p:grpSpPr>
                <p:sp>
                  <p:nvSpPr>
                    <p:cNvPr id="198" name="Arc 197">
                      <a:extLst>
                        <a:ext uri="{FF2B5EF4-FFF2-40B4-BE49-F238E27FC236}">
                          <a16:creationId xmlns:a16="http://schemas.microsoft.com/office/drawing/2014/main" id="{6CC9AAF7-2908-DE71-FD1C-95410F7A749D}"/>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Arc 198">
                      <a:extLst>
                        <a:ext uri="{FF2B5EF4-FFF2-40B4-BE49-F238E27FC236}">
                          <a16:creationId xmlns:a16="http://schemas.microsoft.com/office/drawing/2014/main" id="{BA5FF182-FC3F-F112-EE13-56387C6A3E4B}"/>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Arc 199">
                      <a:extLst>
                        <a:ext uri="{FF2B5EF4-FFF2-40B4-BE49-F238E27FC236}">
                          <a16:creationId xmlns:a16="http://schemas.microsoft.com/office/drawing/2014/main" id="{1012E061-F59E-AB1E-E038-B3CB9ECB4825}"/>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7" name="Arc 196">
                    <a:extLst>
                      <a:ext uri="{FF2B5EF4-FFF2-40B4-BE49-F238E27FC236}">
                        <a16:creationId xmlns:a16="http://schemas.microsoft.com/office/drawing/2014/main" id="{3C6BD3C8-EFEE-ADC3-23DA-2E806A45BD58}"/>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7" name="Arc 156">
                  <a:extLst>
                    <a:ext uri="{FF2B5EF4-FFF2-40B4-BE49-F238E27FC236}">
                      <a16:creationId xmlns:a16="http://schemas.microsoft.com/office/drawing/2014/main" id="{999FBC83-B040-4A87-9409-638A5600156A}"/>
                    </a:ext>
                  </a:extLst>
                </p:cNvPr>
                <p:cNvSpPr/>
                <p:nvPr/>
              </p:nvSpPr>
              <p:spPr>
                <a:xfrm rot="10800000">
                  <a:off x="474536" y="1499866"/>
                  <a:ext cx="723744" cy="358770"/>
                </a:xfrm>
                <a:prstGeom prst="arc">
                  <a:avLst>
                    <a:gd name="adj1" fmla="val 12034159"/>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Arc 157">
                  <a:extLst>
                    <a:ext uri="{FF2B5EF4-FFF2-40B4-BE49-F238E27FC236}">
                      <a16:creationId xmlns:a16="http://schemas.microsoft.com/office/drawing/2014/main" id="{40ECFEDE-3466-8653-85CF-146F143FB29E}"/>
                    </a:ext>
                  </a:extLst>
                </p:cNvPr>
                <p:cNvSpPr/>
                <p:nvPr/>
              </p:nvSpPr>
              <p:spPr>
                <a:xfrm rot="10800000">
                  <a:off x="400887" y="1102117"/>
                  <a:ext cx="591934" cy="733938"/>
                </a:xfrm>
                <a:prstGeom prst="arc">
                  <a:avLst>
                    <a:gd name="adj1" fmla="val 17384519"/>
                    <a:gd name="adj2" fmla="val 1987044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9" name="Group 158">
                  <a:extLst>
                    <a:ext uri="{FF2B5EF4-FFF2-40B4-BE49-F238E27FC236}">
                      <a16:creationId xmlns:a16="http://schemas.microsoft.com/office/drawing/2014/main" id="{4DA266F9-4F68-FA3A-4DAB-77AEBAF4BEBE}"/>
                    </a:ext>
                  </a:extLst>
                </p:cNvPr>
                <p:cNvGrpSpPr/>
                <p:nvPr/>
              </p:nvGrpSpPr>
              <p:grpSpPr>
                <a:xfrm>
                  <a:off x="1198280" y="1089086"/>
                  <a:ext cx="1034219" cy="759999"/>
                  <a:chOff x="1344813" y="1723512"/>
                  <a:chExt cx="1034219" cy="759999"/>
                </a:xfrm>
              </p:grpSpPr>
              <p:grpSp>
                <p:nvGrpSpPr>
                  <p:cNvPr id="191" name="Group 190">
                    <a:extLst>
                      <a:ext uri="{FF2B5EF4-FFF2-40B4-BE49-F238E27FC236}">
                        <a16:creationId xmlns:a16="http://schemas.microsoft.com/office/drawing/2014/main" id="{4EBF645F-C880-5F65-6BAC-10D5AA84C8A3}"/>
                      </a:ext>
                    </a:extLst>
                  </p:cNvPr>
                  <p:cNvGrpSpPr/>
                  <p:nvPr/>
                </p:nvGrpSpPr>
                <p:grpSpPr>
                  <a:xfrm>
                    <a:off x="1344813" y="1723512"/>
                    <a:ext cx="826683" cy="740288"/>
                    <a:chOff x="1344813" y="1723512"/>
                    <a:chExt cx="826683" cy="740288"/>
                  </a:xfrm>
                </p:grpSpPr>
                <p:sp>
                  <p:nvSpPr>
                    <p:cNvPr id="193" name="Arc 192">
                      <a:extLst>
                        <a:ext uri="{FF2B5EF4-FFF2-40B4-BE49-F238E27FC236}">
                          <a16:creationId xmlns:a16="http://schemas.microsoft.com/office/drawing/2014/main" id="{3F3F5185-9971-8CF9-B7F2-FA4BC8D3BAE3}"/>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Arc 193">
                      <a:extLst>
                        <a:ext uri="{FF2B5EF4-FFF2-40B4-BE49-F238E27FC236}">
                          <a16:creationId xmlns:a16="http://schemas.microsoft.com/office/drawing/2014/main" id="{6A90232B-9776-0D47-8818-FDCFFB875709}"/>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Arc 194">
                      <a:extLst>
                        <a:ext uri="{FF2B5EF4-FFF2-40B4-BE49-F238E27FC236}">
                          <a16:creationId xmlns:a16="http://schemas.microsoft.com/office/drawing/2014/main" id="{D6150464-2C15-0311-8F77-9A8D9D99DE6D}"/>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2" name="Arc 191">
                    <a:extLst>
                      <a:ext uri="{FF2B5EF4-FFF2-40B4-BE49-F238E27FC236}">
                        <a16:creationId xmlns:a16="http://schemas.microsoft.com/office/drawing/2014/main" id="{0E391172-6FE1-3D4F-935B-96E4B0EE5627}"/>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592E738B-2A4B-5C50-D82D-2F2085ED9D33}"/>
                    </a:ext>
                  </a:extLst>
                </p:cNvPr>
                <p:cNvGrpSpPr/>
                <p:nvPr/>
              </p:nvGrpSpPr>
              <p:grpSpPr>
                <a:xfrm>
                  <a:off x="1696272" y="1092592"/>
                  <a:ext cx="1034219" cy="759999"/>
                  <a:chOff x="1344813" y="1723512"/>
                  <a:chExt cx="1034219" cy="759999"/>
                </a:xfrm>
              </p:grpSpPr>
              <p:grpSp>
                <p:nvGrpSpPr>
                  <p:cNvPr id="186" name="Group 185">
                    <a:extLst>
                      <a:ext uri="{FF2B5EF4-FFF2-40B4-BE49-F238E27FC236}">
                        <a16:creationId xmlns:a16="http://schemas.microsoft.com/office/drawing/2014/main" id="{94A4699C-B84A-702F-73D1-6066D187CF25}"/>
                      </a:ext>
                    </a:extLst>
                  </p:cNvPr>
                  <p:cNvGrpSpPr/>
                  <p:nvPr/>
                </p:nvGrpSpPr>
                <p:grpSpPr>
                  <a:xfrm>
                    <a:off x="1344813" y="1723512"/>
                    <a:ext cx="826683" cy="740288"/>
                    <a:chOff x="1344813" y="1723512"/>
                    <a:chExt cx="826683" cy="740288"/>
                  </a:xfrm>
                </p:grpSpPr>
                <p:sp>
                  <p:nvSpPr>
                    <p:cNvPr id="188" name="Arc 187">
                      <a:extLst>
                        <a:ext uri="{FF2B5EF4-FFF2-40B4-BE49-F238E27FC236}">
                          <a16:creationId xmlns:a16="http://schemas.microsoft.com/office/drawing/2014/main" id="{5915F795-B882-0053-3C32-38DCE87FF2B0}"/>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Arc 188">
                      <a:extLst>
                        <a:ext uri="{FF2B5EF4-FFF2-40B4-BE49-F238E27FC236}">
                          <a16:creationId xmlns:a16="http://schemas.microsoft.com/office/drawing/2014/main" id="{432C9E67-817A-5F24-872E-32AB4937D7FC}"/>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Arc 189">
                      <a:extLst>
                        <a:ext uri="{FF2B5EF4-FFF2-40B4-BE49-F238E27FC236}">
                          <a16:creationId xmlns:a16="http://schemas.microsoft.com/office/drawing/2014/main" id="{A62A63C5-7820-596A-A66F-BCEB97EF530B}"/>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87" name="Arc 186">
                    <a:extLst>
                      <a:ext uri="{FF2B5EF4-FFF2-40B4-BE49-F238E27FC236}">
                        <a16:creationId xmlns:a16="http://schemas.microsoft.com/office/drawing/2014/main" id="{843AD095-8FE6-CFC3-C1E6-0AC298C23778}"/>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1" name="Group 160">
                  <a:extLst>
                    <a:ext uri="{FF2B5EF4-FFF2-40B4-BE49-F238E27FC236}">
                      <a16:creationId xmlns:a16="http://schemas.microsoft.com/office/drawing/2014/main" id="{A1F26942-206D-3D4F-A236-4B02891D981F}"/>
                    </a:ext>
                  </a:extLst>
                </p:cNvPr>
                <p:cNvGrpSpPr/>
                <p:nvPr/>
              </p:nvGrpSpPr>
              <p:grpSpPr>
                <a:xfrm>
                  <a:off x="2204893" y="1092592"/>
                  <a:ext cx="1034219" cy="759999"/>
                  <a:chOff x="1344813" y="1723512"/>
                  <a:chExt cx="1034219" cy="759999"/>
                </a:xfrm>
              </p:grpSpPr>
              <p:grpSp>
                <p:nvGrpSpPr>
                  <p:cNvPr id="181" name="Group 180">
                    <a:extLst>
                      <a:ext uri="{FF2B5EF4-FFF2-40B4-BE49-F238E27FC236}">
                        <a16:creationId xmlns:a16="http://schemas.microsoft.com/office/drawing/2014/main" id="{720D4237-7E73-D55B-3C1E-11CAF1C38E82}"/>
                      </a:ext>
                    </a:extLst>
                  </p:cNvPr>
                  <p:cNvGrpSpPr/>
                  <p:nvPr/>
                </p:nvGrpSpPr>
                <p:grpSpPr>
                  <a:xfrm>
                    <a:off x="1344813" y="1723512"/>
                    <a:ext cx="826683" cy="740288"/>
                    <a:chOff x="1344813" y="1723512"/>
                    <a:chExt cx="826683" cy="740288"/>
                  </a:xfrm>
                </p:grpSpPr>
                <p:sp>
                  <p:nvSpPr>
                    <p:cNvPr id="183" name="Arc 182">
                      <a:extLst>
                        <a:ext uri="{FF2B5EF4-FFF2-40B4-BE49-F238E27FC236}">
                          <a16:creationId xmlns:a16="http://schemas.microsoft.com/office/drawing/2014/main" id="{A5295B79-9329-CD0F-D5FD-FDDDB4373446}"/>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Arc 183">
                      <a:extLst>
                        <a:ext uri="{FF2B5EF4-FFF2-40B4-BE49-F238E27FC236}">
                          <a16:creationId xmlns:a16="http://schemas.microsoft.com/office/drawing/2014/main" id="{210135B0-762E-2EDD-8A41-E0DA5BF39D1C}"/>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a:extLst>
                        <a:ext uri="{FF2B5EF4-FFF2-40B4-BE49-F238E27FC236}">
                          <a16:creationId xmlns:a16="http://schemas.microsoft.com/office/drawing/2014/main" id="{880D9AA9-C00E-4CB7-4FF0-A4C1BB558374}"/>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82" name="Arc 181">
                    <a:extLst>
                      <a:ext uri="{FF2B5EF4-FFF2-40B4-BE49-F238E27FC236}">
                        <a16:creationId xmlns:a16="http://schemas.microsoft.com/office/drawing/2014/main" id="{49311A73-FF25-B612-B559-7AF7B43FE095}"/>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004D29CF-1A8F-48E4-E390-90110C469326}"/>
                    </a:ext>
                  </a:extLst>
                </p:cNvPr>
                <p:cNvGrpSpPr/>
                <p:nvPr/>
              </p:nvGrpSpPr>
              <p:grpSpPr>
                <a:xfrm>
                  <a:off x="2701437" y="1098789"/>
                  <a:ext cx="1034219" cy="759999"/>
                  <a:chOff x="1344813" y="1723512"/>
                  <a:chExt cx="1034219" cy="759999"/>
                </a:xfrm>
              </p:grpSpPr>
              <p:grpSp>
                <p:nvGrpSpPr>
                  <p:cNvPr id="176" name="Group 175">
                    <a:extLst>
                      <a:ext uri="{FF2B5EF4-FFF2-40B4-BE49-F238E27FC236}">
                        <a16:creationId xmlns:a16="http://schemas.microsoft.com/office/drawing/2014/main" id="{38823806-3343-A647-8100-A6D48D88BEFD}"/>
                      </a:ext>
                    </a:extLst>
                  </p:cNvPr>
                  <p:cNvGrpSpPr/>
                  <p:nvPr/>
                </p:nvGrpSpPr>
                <p:grpSpPr>
                  <a:xfrm>
                    <a:off x="1344813" y="1723512"/>
                    <a:ext cx="826683" cy="740288"/>
                    <a:chOff x="1344813" y="1723512"/>
                    <a:chExt cx="826683" cy="740288"/>
                  </a:xfrm>
                </p:grpSpPr>
                <p:sp>
                  <p:nvSpPr>
                    <p:cNvPr id="178" name="Arc 177">
                      <a:extLst>
                        <a:ext uri="{FF2B5EF4-FFF2-40B4-BE49-F238E27FC236}">
                          <a16:creationId xmlns:a16="http://schemas.microsoft.com/office/drawing/2014/main" id="{EECFC289-7C17-7CCE-960D-4B0CD8C0AD6B}"/>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Arc 178">
                      <a:extLst>
                        <a:ext uri="{FF2B5EF4-FFF2-40B4-BE49-F238E27FC236}">
                          <a16:creationId xmlns:a16="http://schemas.microsoft.com/office/drawing/2014/main" id="{07724AD8-024E-C3D9-E934-EB7DEE574563}"/>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 179">
                      <a:extLst>
                        <a:ext uri="{FF2B5EF4-FFF2-40B4-BE49-F238E27FC236}">
                          <a16:creationId xmlns:a16="http://schemas.microsoft.com/office/drawing/2014/main" id="{904517D7-0ECD-AF21-D93C-2C3282D89BA5}"/>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7" name="Arc 176">
                    <a:extLst>
                      <a:ext uri="{FF2B5EF4-FFF2-40B4-BE49-F238E27FC236}">
                        <a16:creationId xmlns:a16="http://schemas.microsoft.com/office/drawing/2014/main" id="{0B17674D-A457-ABF0-A62A-05DD3984F34A}"/>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C6374A11-B50A-5B21-6526-D7B0D094EB71}"/>
                    </a:ext>
                  </a:extLst>
                </p:cNvPr>
                <p:cNvGrpSpPr/>
                <p:nvPr/>
              </p:nvGrpSpPr>
              <p:grpSpPr>
                <a:xfrm>
                  <a:off x="3206239" y="1098942"/>
                  <a:ext cx="1034219" cy="759999"/>
                  <a:chOff x="1344813" y="1723512"/>
                  <a:chExt cx="1034219" cy="759999"/>
                </a:xfrm>
              </p:grpSpPr>
              <p:grpSp>
                <p:nvGrpSpPr>
                  <p:cNvPr id="171" name="Group 170">
                    <a:extLst>
                      <a:ext uri="{FF2B5EF4-FFF2-40B4-BE49-F238E27FC236}">
                        <a16:creationId xmlns:a16="http://schemas.microsoft.com/office/drawing/2014/main" id="{212D4C64-C2D4-C0D8-FF5A-0B3BD5C834FE}"/>
                      </a:ext>
                    </a:extLst>
                  </p:cNvPr>
                  <p:cNvGrpSpPr/>
                  <p:nvPr/>
                </p:nvGrpSpPr>
                <p:grpSpPr>
                  <a:xfrm>
                    <a:off x="1344813" y="1723512"/>
                    <a:ext cx="826683" cy="740288"/>
                    <a:chOff x="1344813" y="1723512"/>
                    <a:chExt cx="826683" cy="740288"/>
                  </a:xfrm>
                </p:grpSpPr>
                <p:sp>
                  <p:nvSpPr>
                    <p:cNvPr id="173" name="Arc 172">
                      <a:extLst>
                        <a:ext uri="{FF2B5EF4-FFF2-40B4-BE49-F238E27FC236}">
                          <a16:creationId xmlns:a16="http://schemas.microsoft.com/office/drawing/2014/main" id="{0AF69F9B-ACDF-8A39-9A91-4ECF0CAA1A28}"/>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Arc 173">
                      <a:extLst>
                        <a:ext uri="{FF2B5EF4-FFF2-40B4-BE49-F238E27FC236}">
                          <a16:creationId xmlns:a16="http://schemas.microsoft.com/office/drawing/2014/main" id="{87BF05DA-F751-4198-41B6-1B461BE9170D}"/>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Arc 174">
                      <a:extLst>
                        <a:ext uri="{FF2B5EF4-FFF2-40B4-BE49-F238E27FC236}">
                          <a16:creationId xmlns:a16="http://schemas.microsoft.com/office/drawing/2014/main" id="{8CA96C89-B28F-4EDD-E16F-1BE5F620A7EA}"/>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2" name="Arc 171">
                    <a:extLst>
                      <a:ext uri="{FF2B5EF4-FFF2-40B4-BE49-F238E27FC236}">
                        <a16:creationId xmlns:a16="http://schemas.microsoft.com/office/drawing/2014/main" id="{5C14457B-4897-00B9-B924-8607D3E01196}"/>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4" name="Group 163">
                  <a:extLst>
                    <a:ext uri="{FF2B5EF4-FFF2-40B4-BE49-F238E27FC236}">
                      <a16:creationId xmlns:a16="http://schemas.microsoft.com/office/drawing/2014/main" id="{980237B7-2C61-E0ED-C4EE-9F523EC37DB6}"/>
                    </a:ext>
                  </a:extLst>
                </p:cNvPr>
                <p:cNvGrpSpPr/>
                <p:nvPr/>
              </p:nvGrpSpPr>
              <p:grpSpPr>
                <a:xfrm>
                  <a:off x="3711041" y="1102098"/>
                  <a:ext cx="1034219" cy="759999"/>
                  <a:chOff x="1344813" y="1723512"/>
                  <a:chExt cx="1034219" cy="759999"/>
                </a:xfrm>
              </p:grpSpPr>
              <p:grpSp>
                <p:nvGrpSpPr>
                  <p:cNvPr id="166" name="Group 165">
                    <a:extLst>
                      <a:ext uri="{FF2B5EF4-FFF2-40B4-BE49-F238E27FC236}">
                        <a16:creationId xmlns:a16="http://schemas.microsoft.com/office/drawing/2014/main" id="{9B333472-E5F0-963B-F5DB-015BEEFD00FB}"/>
                      </a:ext>
                    </a:extLst>
                  </p:cNvPr>
                  <p:cNvGrpSpPr/>
                  <p:nvPr/>
                </p:nvGrpSpPr>
                <p:grpSpPr>
                  <a:xfrm>
                    <a:off x="1344813" y="1723512"/>
                    <a:ext cx="826683" cy="740288"/>
                    <a:chOff x="1344813" y="1723512"/>
                    <a:chExt cx="826683" cy="740288"/>
                  </a:xfrm>
                </p:grpSpPr>
                <p:sp>
                  <p:nvSpPr>
                    <p:cNvPr id="168" name="Arc 167">
                      <a:extLst>
                        <a:ext uri="{FF2B5EF4-FFF2-40B4-BE49-F238E27FC236}">
                          <a16:creationId xmlns:a16="http://schemas.microsoft.com/office/drawing/2014/main" id="{68105A0A-5183-DAFD-F2E4-BD99178F5CF6}"/>
                        </a:ext>
                      </a:extLst>
                    </p:cNvPr>
                    <p:cNvSpPr/>
                    <p:nvPr/>
                  </p:nvSpPr>
                  <p:spPr>
                    <a:xfrm>
                      <a:off x="1579562" y="1917700"/>
                      <a:ext cx="358775" cy="358773"/>
                    </a:xfrm>
                    <a:prstGeom prst="arc">
                      <a:avLst>
                        <a:gd name="adj1" fmla="val 10826034"/>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Arc 168">
                      <a:extLst>
                        <a:ext uri="{FF2B5EF4-FFF2-40B4-BE49-F238E27FC236}">
                          <a16:creationId xmlns:a16="http://schemas.microsoft.com/office/drawing/2014/main" id="{68CE0C0A-D1CF-8E71-B081-D501A150BBDB}"/>
                        </a:ext>
                      </a:extLst>
                    </p:cNvPr>
                    <p:cNvSpPr/>
                    <p:nvPr/>
                  </p:nvSpPr>
                  <p:spPr>
                    <a:xfrm rot="10800000">
                      <a:off x="1579562" y="1723512"/>
                      <a:ext cx="591934"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Arc 169">
                      <a:extLst>
                        <a:ext uri="{FF2B5EF4-FFF2-40B4-BE49-F238E27FC236}">
                          <a16:creationId xmlns:a16="http://schemas.microsoft.com/office/drawing/2014/main" id="{5C70F2AA-39FF-2612-BB23-907ABFEC973F}"/>
                        </a:ext>
                      </a:extLst>
                    </p:cNvPr>
                    <p:cNvSpPr/>
                    <p:nvPr/>
                  </p:nvSpPr>
                  <p:spPr>
                    <a:xfrm rot="10800000" flipH="1">
                      <a:off x="1344813" y="1729862"/>
                      <a:ext cx="591935" cy="733938"/>
                    </a:xfrm>
                    <a:prstGeom prst="arc">
                      <a:avLst>
                        <a:gd name="adj1" fmla="val 17384519"/>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67" name="Arc 166">
                    <a:extLst>
                      <a:ext uri="{FF2B5EF4-FFF2-40B4-BE49-F238E27FC236}">
                        <a16:creationId xmlns:a16="http://schemas.microsoft.com/office/drawing/2014/main" id="{852E7ED7-DAF6-0CB0-9378-561C9A75F5F7}"/>
                      </a:ext>
                    </a:extLst>
                  </p:cNvPr>
                  <p:cNvSpPr/>
                  <p:nvPr/>
                </p:nvSpPr>
                <p:spPr>
                  <a:xfrm rot="10800000">
                    <a:off x="1655288" y="2124741"/>
                    <a:ext cx="723744" cy="358770"/>
                  </a:xfrm>
                  <a:prstGeom prst="arc">
                    <a:avLst>
                      <a:gd name="adj1" fmla="val 12456194"/>
                      <a:gd name="adj2" fmla="val 2010664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5" name="Arc 164">
                  <a:extLst>
                    <a:ext uri="{FF2B5EF4-FFF2-40B4-BE49-F238E27FC236}">
                      <a16:creationId xmlns:a16="http://schemas.microsoft.com/office/drawing/2014/main" id="{F390D4E5-6C14-CE4C-722D-D84F0497C3F5}"/>
                    </a:ext>
                  </a:extLst>
                </p:cNvPr>
                <p:cNvSpPr/>
                <p:nvPr/>
              </p:nvSpPr>
              <p:spPr>
                <a:xfrm rot="10800000" flipH="1">
                  <a:off x="4213955" y="1111954"/>
                  <a:ext cx="590400" cy="733938"/>
                </a:xfrm>
                <a:prstGeom prst="arc">
                  <a:avLst>
                    <a:gd name="adj1" fmla="val 17384519"/>
                    <a:gd name="adj2" fmla="val 1987044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6E59B9CE-4B4B-B8F3-27F4-2271A52CB966}"/>
                    </a:ext>
                  </a:extLst>
                </p:cNvPr>
                <p:cNvSpPr txBox="1"/>
                <p:nvPr/>
              </p:nvSpPr>
              <p:spPr>
                <a:xfrm>
                  <a:off x="10344743" y="3693102"/>
                  <a:ext cx="935000" cy="280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ea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ℯ</m:t>
                            </m:r>
                          </m:e>
                          <m:sup>
                            <m:r>
                              <a:rPr lang="en-CA" b="0" i="1" smtClean="0">
                                <a:latin typeface="Cambria Math" panose="02040503050406030204" pitchFamily="18" charset="0"/>
                                <a:ea typeface="Cambria Math" panose="02040503050406030204" pitchFamily="18" charset="0"/>
                              </a:rPr>
                              <m:t>±</m:t>
                            </m:r>
                          </m:sup>
                        </m:sSup>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𝑜𝑟</m:t>
                        </m:r>
                        <m:r>
                          <a:rPr lang="en-CA" b="0" i="1" smtClean="0">
                            <a:latin typeface="Cambria Math" panose="02040503050406030204" pitchFamily="18" charset="0"/>
                            <a:ea typeface="Cambria Math" panose="02040503050406030204" pitchFamily="18" charset="0"/>
                          </a:rPr>
                          <m:t> </m:t>
                        </m:r>
                        <m:sSup>
                          <m:sSupPr>
                            <m:ctrlPr>
                              <a:rPr lang="en-CA" b="0" i="1" smtClean="0">
                                <a:latin typeface="Cambria Math" panose="02040503050406030204" pitchFamily="18" charset="0"/>
                                <a:ea typeface="Cambria Math" panose="02040503050406030204" pitchFamily="18" charset="0"/>
                              </a:rPr>
                            </m:ctrlPr>
                          </m:sSupPr>
                          <m:e>
                            <m:r>
                              <a:rPr lang="en-CA" b="0" i="1" smtClean="0">
                                <a:latin typeface="Cambria Math" panose="02040503050406030204" pitchFamily="18" charset="0"/>
                              </a:rPr>
                              <m:t>𝜇</m:t>
                            </m:r>
                          </m:e>
                          <m:sup>
                            <m:r>
                              <a:rPr lang="en-CA" b="0" i="1" smtClean="0">
                                <a:latin typeface="Cambria Math" panose="02040503050406030204" pitchFamily="18" charset="0"/>
                              </a:rPr>
                              <m:t>±</m:t>
                            </m:r>
                          </m:sup>
                        </m:sSup>
                      </m:oMath>
                    </m:oMathPara>
                  </a14:m>
                  <a:endParaRPr lang="en-US" dirty="0"/>
                </a:p>
              </p:txBody>
            </p:sp>
          </mc:Choice>
          <mc:Fallback xmlns="">
            <p:sp>
              <p:nvSpPr>
                <p:cNvPr id="221" name="TextBox 220">
                  <a:extLst>
                    <a:ext uri="{FF2B5EF4-FFF2-40B4-BE49-F238E27FC236}">
                      <a16:creationId xmlns:a16="http://schemas.microsoft.com/office/drawing/2014/main" id="{6E59B9CE-4B4B-B8F3-27F4-2271A52CB966}"/>
                    </a:ext>
                  </a:extLst>
                </p:cNvPr>
                <p:cNvSpPr txBox="1">
                  <a:spLocks noRot="1" noChangeAspect="1" noMove="1" noResize="1" noEditPoints="1" noAdjustHandles="1" noChangeArrowheads="1" noChangeShapeType="1" noTextEdit="1"/>
                </p:cNvSpPr>
                <p:nvPr/>
              </p:nvSpPr>
              <p:spPr>
                <a:xfrm>
                  <a:off x="10344743" y="3693102"/>
                  <a:ext cx="935000" cy="280398"/>
                </a:xfrm>
                <a:prstGeom prst="rect">
                  <a:avLst/>
                </a:prstGeom>
                <a:blipFill>
                  <a:blip r:embed="rId19"/>
                  <a:stretch>
                    <a:fillRect l="-2667" t="-8696" r="-2667"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8B3F3503-E5D5-3A3E-F56A-E573F3D8C449}"/>
                    </a:ext>
                  </a:extLst>
                </p:cNvPr>
                <p:cNvSpPr txBox="1"/>
                <p:nvPr/>
              </p:nvSpPr>
              <p:spPr>
                <a:xfrm>
                  <a:off x="10344743" y="4582300"/>
                  <a:ext cx="840678"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i="1">
                                <a:latin typeface="Cambria Math" panose="02040503050406030204" pitchFamily="18" charset="0"/>
                                <a:ea typeface="Cambria Math" panose="02040503050406030204" pitchFamily="18" charset="0"/>
                              </a:rPr>
                              <m:t>ℯ</m:t>
                            </m:r>
                            <m:r>
                              <m:rPr>
                                <m:nor/>
                              </m:rPr>
                              <a:rPr lang="en-CA" i="1" dirty="0">
                                <a:latin typeface="Cambria Math" panose="02040503050406030204" pitchFamily="18" charset="0"/>
                                <a:ea typeface="Cambria Math" panose="02040503050406030204" pitchFamily="18" charset="0"/>
                              </a:rPr>
                              <m:t> </m:t>
                            </m:r>
                          </m:sub>
                        </m:sSub>
                        <m:r>
                          <m:rPr>
                            <m:sty m:val="p"/>
                          </m:rPr>
                          <a:rPr lang="en-CA" b="0" i="0" dirty="0" smtClean="0">
                            <a:latin typeface="Cambria Math" panose="02040503050406030204" pitchFamily="18" charset="0"/>
                            <a:ea typeface="Cambria Math" panose="02040503050406030204" pitchFamily="18" charset="0"/>
                          </a:rPr>
                          <m:t>or</m:t>
                        </m:r>
                        <m:r>
                          <a:rPr lang="en-CA" b="0" i="0" dirty="0"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𝜈</m:t>
                            </m:r>
                          </m:e>
                          <m:sub>
                            <m:r>
                              <a:rPr lang="en-CA" b="0" i="1" smtClean="0">
                                <a:latin typeface="Cambria Math" panose="02040503050406030204" pitchFamily="18" charset="0"/>
                                <a:ea typeface="Cambria Math" panose="02040503050406030204" pitchFamily="18" charset="0"/>
                              </a:rPr>
                              <m:t>𝜇</m:t>
                            </m:r>
                            <m:r>
                              <m:rPr>
                                <m:nor/>
                              </m:rPr>
                              <a:rPr lang="en-CA" i="1" dirty="0">
                                <a:latin typeface="Cambria Math" panose="02040503050406030204" pitchFamily="18" charset="0"/>
                                <a:ea typeface="Cambria Math" panose="02040503050406030204" pitchFamily="18" charset="0"/>
                              </a:rPr>
                              <m:t> </m:t>
                            </m:r>
                          </m:sub>
                        </m:sSub>
                      </m:oMath>
                    </m:oMathPara>
                  </a14:m>
                  <a:endParaRPr lang="en-US" dirty="0"/>
                </a:p>
              </p:txBody>
            </p:sp>
          </mc:Choice>
          <mc:Fallback xmlns="">
            <p:sp>
              <p:nvSpPr>
                <p:cNvPr id="222" name="TextBox 221">
                  <a:extLst>
                    <a:ext uri="{FF2B5EF4-FFF2-40B4-BE49-F238E27FC236}">
                      <a16:creationId xmlns:a16="http://schemas.microsoft.com/office/drawing/2014/main" id="{8B3F3503-E5D5-3A3E-F56A-E573F3D8C449}"/>
                    </a:ext>
                  </a:extLst>
                </p:cNvPr>
                <p:cNvSpPr txBox="1">
                  <a:spLocks noRot="1" noChangeAspect="1" noMove="1" noResize="1" noEditPoints="1" noAdjustHandles="1" noChangeArrowheads="1" noChangeShapeType="1" noTextEdit="1"/>
                </p:cNvSpPr>
                <p:nvPr/>
              </p:nvSpPr>
              <p:spPr>
                <a:xfrm>
                  <a:off x="10344743" y="4582300"/>
                  <a:ext cx="840678" cy="299313"/>
                </a:xfrm>
                <a:prstGeom prst="rect">
                  <a:avLst/>
                </a:prstGeom>
                <a:blipFill>
                  <a:blip r:embed="rId20"/>
                  <a:stretch>
                    <a:fillRect l="-2985" t="-4000" r="-10448" b="-4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6" name="TextBox 225">
                <a:extLst>
                  <a:ext uri="{FF2B5EF4-FFF2-40B4-BE49-F238E27FC236}">
                    <a16:creationId xmlns:a16="http://schemas.microsoft.com/office/drawing/2014/main" id="{6D4764F0-1293-4EB1-84AE-760445EBF94D}"/>
                  </a:ext>
                </a:extLst>
              </p:cNvPr>
              <p:cNvSpPr txBox="1"/>
              <p:nvPr/>
            </p:nvSpPr>
            <p:spPr>
              <a:xfrm>
                <a:off x="1860070" y="4868328"/>
                <a:ext cx="423129" cy="280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𝑊</m:t>
                          </m:r>
                        </m:e>
                        <m:sup>
                          <m:r>
                            <a:rPr lang="en-CA" b="0" i="1" smtClean="0">
                              <a:latin typeface="Cambria Math" panose="02040503050406030204" pitchFamily="18" charset="0"/>
                            </a:rPr>
                            <m:t>±</m:t>
                          </m:r>
                        </m:sup>
                      </m:sSup>
                    </m:oMath>
                  </m:oMathPara>
                </a14:m>
                <a:endParaRPr lang="en-US" dirty="0"/>
              </a:p>
            </p:txBody>
          </p:sp>
        </mc:Choice>
        <mc:Fallback xmlns="">
          <p:sp>
            <p:nvSpPr>
              <p:cNvPr id="226" name="TextBox 225">
                <a:extLst>
                  <a:ext uri="{FF2B5EF4-FFF2-40B4-BE49-F238E27FC236}">
                    <a16:creationId xmlns:a16="http://schemas.microsoft.com/office/drawing/2014/main" id="{6D4764F0-1293-4EB1-84AE-760445EBF94D}"/>
                  </a:ext>
                </a:extLst>
              </p:cNvPr>
              <p:cNvSpPr txBox="1">
                <a:spLocks noRot="1" noChangeAspect="1" noMove="1" noResize="1" noEditPoints="1" noAdjustHandles="1" noChangeArrowheads="1" noChangeShapeType="1" noTextEdit="1"/>
              </p:cNvSpPr>
              <p:nvPr/>
            </p:nvSpPr>
            <p:spPr>
              <a:xfrm>
                <a:off x="1860070" y="4868328"/>
                <a:ext cx="423129" cy="280398"/>
              </a:xfrm>
              <a:prstGeom prst="rect">
                <a:avLst/>
              </a:prstGeom>
              <a:blipFill>
                <a:blip r:embed="rId9"/>
                <a:stretch>
                  <a:fillRect l="-11765" t="-4348" r="-5882" b="-4348"/>
                </a:stretch>
              </a:blipFill>
            </p:spPr>
            <p:txBody>
              <a:bodyPr/>
              <a:lstStyle/>
              <a:p>
                <a:r>
                  <a:rPr lang="en-US">
                    <a:noFill/>
                  </a:rPr>
                  <a:t> </a:t>
                </a:r>
              </a:p>
            </p:txBody>
          </p:sp>
        </mc:Fallback>
      </mc:AlternateContent>
    </p:spTree>
    <p:extLst>
      <p:ext uri="{BB962C8B-B14F-4D97-AF65-F5344CB8AC3E}">
        <p14:creationId xmlns:p14="http://schemas.microsoft.com/office/powerpoint/2010/main" val="3666003700"/>
      </p:ext>
    </p:extLst>
  </p:cSld>
  <p:clrMapOvr>
    <a:masterClrMapping/>
  </p:clrMapOvr>
  <mc:AlternateContent xmlns:mc="http://schemas.openxmlformats.org/markup-compatibility/2006" xmlns:p14="http://schemas.microsoft.com/office/powerpoint/2010/main">
    <mc:Choice Requires="p14">
      <p:transition spd="slow" p14:dur="2000" advTm="64754"/>
    </mc:Choice>
    <mc:Fallback xmlns="">
      <p:transition spd="slow" advTm="647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C5ECF8B-D465-0FB7-AE1C-6793BE66DF80}"/>
              </a:ext>
            </a:extLst>
          </p:cNvPr>
          <p:cNvGrpSpPr/>
          <p:nvPr/>
        </p:nvGrpSpPr>
        <p:grpSpPr>
          <a:xfrm>
            <a:off x="4823203" y="1116805"/>
            <a:ext cx="7178297" cy="5522529"/>
            <a:chOff x="4135104" y="1322645"/>
            <a:chExt cx="7178297" cy="5522529"/>
          </a:xfrm>
        </p:grpSpPr>
        <p:sp>
          <p:nvSpPr>
            <p:cNvPr id="149" name="Oval 148">
              <a:extLst>
                <a:ext uri="{FF2B5EF4-FFF2-40B4-BE49-F238E27FC236}">
                  <a16:creationId xmlns:a16="http://schemas.microsoft.com/office/drawing/2014/main" id="{245CC0CF-E799-916D-D318-B5C497ECDCD9}"/>
                </a:ext>
              </a:extLst>
            </p:cNvPr>
            <p:cNvSpPr/>
            <p:nvPr/>
          </p:nvSpPr>
          <p:spPr>
            <a:xfrm>
              <a:off x="4135104" y="1322645"/>
              <a:ext cx="5522529" cy="5522529"/>
            </a:xfrm>
            <a:prstGeom prst="ellipse">
              <a:avLst/>
            </a:prstGeom>
            <a:solidFill>
              <a:schemeClr val="bg1">
                <a:lumMod val="85000"/>
              </a:schemeClr>
            </a:solid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3092373-6A6F-386E-3791-60804EA91574}"/>
                </a:ext>
              </a:extLst>
            </p:cNvPr>
            <p:cNvGrpSpPr/>
            <p:nvPr/>
          </p:nvGrpSpPr>
          <p:grpSpPr>
            <a:xfrm>
              <a:off x="7810810" y="1520100"/>
              <a:ext cx="3502591" cy="1215957"/>
              <a:chOff x="8209019" y="1273440"/>
              <a:chExt cx="3502591" cy="1215957"/>
            </a:xfrm>
          </p:grpSpPr>
          <p:sp>
            <p:nvSpPr>
              <p:cNvPr id="150" name="TextBox 149">
                <a:extLst>
                  <a:ext uri="{FF2B5EF4-FFF2-40B4-BE49-F238E27FC236}">
                    <a16:creationId xmlns:a16="http://schemas.microsoft.com/office/drawing/2014/main" id="{59217687-05B3-F2DE-3A74-68F06182A816}"/>
                  </a:ext>
                </a:extLst>
              </p:cNvPr>
              <p:cNvSpPr txBox="1"/>
              <p:nvPr/>
            </p:nvSpPr>
            <p:spPr>
              <a:xfrm>
                <a:off x="8385951" y="1273440"/>
                <a:ext cx="3325659" cy="830997"/>
              </a:xfrm>
              <a:prstGeom prst="rect">
                <a:avLst/>
              </a:prstGeom>
              <a:solidFill>
                <a:schemeClr val="bg1">
                  <a:lumMod val="85000"/>
                </a:schemeClr>
              </a:solidFill>
              <a:ln w="38100">
                <a:solidFill>
                  <a:srgbClr val="C00000"/>
                </a:solidFill>
                <a:prstDash val="dash"/>
              </a:ln>
            </p:spPr>
            <p:txBody>
              <a:bodyPr wrap="square" rtlCol="0">
                <a:spAutoFit/>
              </a:bodyPr>
              <a:lstStyle/>
              <a:p>
                <a:pPr algn="ctr"/>
                <a:r>
                  <a:rPr lang="en-US" sz="2400" dirty="0"/>
                  <a:t>Space of all interactions at all energies</a:t>
                </a:r>
              </a:p>
            </p:txBody>
          </p:sp>
          <p:sp>
            <p:nvSpPr>
              <p:cNvPr id="14" name="Rectangle 13">
                <a:extLst>
                  <a:ext uri="{FF2B5EF4-FFF2-40B4-BE49-F238E27FC236}">
                    <a16:creationId xmlns:a16="http://schemas.microsoft.com/office/drawing/2014/main" id="{EA65ABB6-586E-4335-5788-C70ED22D9A8D}"/>
                  </a:ext>
                </a:extLst>
              </p:cNvPr>
              <p:cNvSpPr/>
              <p:nvPr/>
            </p:nvSpPr>
            <p:spPr>
              <a:xfrm>
                <a:off x="8209019" y="1301764"/>
                <a:ext cx="311600" cy="1050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328562-1EA3-98EC-68DB-0CCC2B941A71}"/>
                  </a:ext>
                </a:extLst>
              </p:cNvPr>
              <p:cNvSpPr/>
              <p:nvPr/>
            </p:nvSpPr>
            <p:spPr>
              <a:xfrm>
                <a:off x="8318559" y="2062832"/>
                <a:ext cx="1090875" cy="4265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7" name="Rectangle 166">
            <a:extLst>
              <a:ext uri="{FF2B5EF4-FFF2-40B4-BE49-F238E27FC236}">
                <a16:creationId xmlns:a16="http://schemas.microsoft.com/office/drawing/2014/main" id="{6399A5CA-4273-7A67-1FC0-D50AAAA5C5A6}"/>
              </a:ext>
            </a:extLst>
          </p:cNvPr>
          <p:cNvSpPr/>
          <p:nvPr/>
        </p:nvSpPr>
        <p:spPr>
          <a:xfrm>
            <a:off x="9919076" y="6050339"/>
            <a:ext cx="2192397" cy="755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436;p49">
            <a:extLst>
              <a:ext uri="{FF2B5EF4-FFF2-40B4-BE49-F238E27FC236}">
                <a16:creationId xmlns:a16="http://schemas.microsoft.com/office/drawing/2014/main" id="{E048042C-29B4-F89D-392A-4E427302C623}"/>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9" name="Google Shape;360;p46">
            <a:extLst>
              <a:ext uri="{FF2B5EF4-FFF2-40B4-BE49-F238E27FC236}">
                <a16:creationId xmlns:a16="http://schemas.microsoft.com/office/drawing/2014/main" id="{59E17148-F608-D5FD-6FCF-97EE2F041B65}"/>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8</a:t>
            </a:fld>
            <a:endParaRPr dirty="0"/>
          </a:p>
        </p:txBody>
      </p:sp>
      <p:sp>
        <p:nvSpPr>
          <p:cNvPr id="146" name="Title 2">
            <a:extLst>
              <a:ext uri="{FF2B5EF4-FFF2-40B4-BE49-F238E27FC236}">
                <a16:creationId xmlns:a16="http://schemas.microsoft.com/office/drawing/2014/main" id="{7306BCC1-CA86-C373-C3FE-AFD18C629C4D}"/>
              </a:ext>
            </a:extLst>
          </p:cNvPr>
          <p:cNvSpPr txBox="1">
            <a:spLocks/>
          </p:cNvSpPr>
          <p:nvPr/>
        </p:nvSpPr>
        <p:spPr>
          <a:xfrm>
            <a:off x="1817819" y="217906"/>
            <a:ext cx="8918443" cy="767638"/>
          </a:xfrm>
          <a:prstGeom prst="rect">
            <a:avLst/>
          </a:prstGeom>
          <a:solidFill>
            <a:schemeClr val="bg1">
              <a:lumMod val="95000"/>
            </a:schemeClr>
          </a:solidFill>
          <a:ln w="28575">
            <a:solidFill>
              <a:srgbClr val="C00000"/>
            </a:solidFill>
          </a:ln>
        </p:spPr>
        <p:txBody>
          <a:bodyPr spcFirstLastPara="1" vert="horz" wrap="square" lIns="91425" tIns="45700" rIns="91425" bIns="45700" rtlCol="0" anchor="ctr" anchorCtr="0">
            <a:normAutofit/>
          </a:bodyPr>
          <a:lstStyle>
            <a:lvl1pPr lvl="0" algn="ctr" defTabSz="914400" rtl="0" eaLnBrk="1" latinLnBrk="0" hangingPunct="1">
              <a:lnSpc>
                <a:spcPct val="90000"/>
              </a:lnSpc>
              <a:spcBef>
                <a:spcPts val="0"/>
              </a:spcBef>
              <a:spcAft>
                <a:spcPts val="0"/>
              </a:spcAft>
              <a:buSzPts val="3300"/>
              <a:buNone/>
              <a:defRPr sz="4400" kern="1200">
                <a:solidFill>
                  <a:schemeClr val="tx1"/>
                </a:solidFill>
                <a:latin typeface="+mj-lt"/>
                <a:ea typeface="+mj-ea"/>
                <a:cs typeface="+mj-cs"/>
              </a:defRPr>
            </a:lvl1pPr>
            <a:lvl2pPr lvl="1" algn="ctr" rtl="0">
              <a:spcBef>
                <a:spcPts val="0"/>
              </a:spcBef>
              <a:spcAft>
                <a:spcPts val="0"/>
              </a:spcAft>
              <a:buSzPts val="3300"/>
              <a:buNone/>
              <a:defRPr sz="4400" b="1"/>
            </a:lvl2pPr>
            <a:lvl3pPr lvl="2" algn="ctr" rtl="0">
              <a:spcBef>
                <a:spcPts val="0"/>
              </a:spcBef>
              <a:spcAft>
                <a:spcPts val="0"/>
              </a:spcAft>
              <a:buSzPts val="3300"/>
              <a:buNone/>
              <a:defRPr sz="4400" b="1"/>
            </a:lvl3pPr>
            <a:lvl4pPr lvl="3" algn="ctr" rtl="0">
              <a:spcBef>
                <a:spcPts val="0"/>
              </a:spcBef>
              <a:spcAft>
                <a:spcPts val="0"/>
              </a:spcAft>
              <a:buSzPts val="3300"/>
              <a:buNone/>
              <a:defRPr sz="4400" b="1"/>
            </a:lvl4pPr>
            <a:lvl5pPr lvl="4" algn="ctr" rtl="0">
              <a:spcBef>
                <a:spcPts val="0"/>
              </a:spcBef>
              <a:spcAft>
                <a:spcPts val="0"/>
              </a:spcAft>
              <a:buSzPts val="3300"/>
              <a:buNone/>
              <a:defRPr sz="4400" b="1"/>
            </a:lvl5pPr>
            <a:lvl6pPr lvl="5" algn="ctr" rtl="0">
              <a:spcBef>
                <a:spcPts val="0"/>
              </a:spcBef>
              <a:spcAft>
                <a:spcPts val="0"/>
              </a:spcAft>
              <a:buSzPts val="3300"/>
              <a:buNone/>
              <a:defRPr sz="4400" b="1"/>
            </a:lvl6pPr>
            <a:lvl7pPr lvl="6" algn="ctr" rtl="0">
              <a:spcBef>
                <a:spcPts val="0"/>
              </a:spcBef>
              <a:spcAft>
                <a:spcPts val="0"/>
              </a:spcAft>
              <a:buSzPts val="3300"/>
              <a:buNone/>
              <a:defRPr sz="4400" b="1"/>
            </a:lvl7pPr>
            <a:lvl8pPr lvl="7" algn="ctr" rtl="0">
              <a:spcBef>
                <a:spcPts val="0"/>
              </a:spcBef>
              <a:spcAft>
                <a:spcPts val="0"/>
              </a:spcAft>
              <a:buSzPts val="3300"/>
              <a:buNone/>
              <a:defRPr sz="4400" b="1"/>
            </a:lvl8pPr>
            <a:lvl9pPr lvl="8" algn="ctr" rtl="0">
              <a:spcBef>
                <a:spcPts val="0"/>
              </a:spcBef>
              <a:spcAft>
                <a:spcPts val="0"/>
              </a:spcAft>
              <a:buSzPts val="3300"/>
              <a:buNone/>
              <a:defRPr sz="4400" b="1"/>
            </a:lvl9pPr>
          </a:lstStyle>
          <a:p>
            <a:r>
              <a:rPr lang="en-US" sz="4000" b="1" dirty="0">
                <a:latin typeface="Arial" panose="020B0604020202020204" pitchFamily="34" charset="0"/>
                <a:cs typeface="Arial" panose="020B0604020202020204" pitchFamily="34" charset="0"/>
              </a:rPr>
              <a:t>Defining a “fiducial” volume</a:t>
            </a:r>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2279221-CE7F-BA75-CD45-8342902A46A9}"/>
                  </a:ext>
                </a:extLst>
              </p:cNvPr>
              <p:cNvSpPr txBox="1"/>
              <p:nvPr/>
            </p:nvSpPr>
            <p:spPr>
              <a:xfrm>
                <a:off x="56645" y="2902229"/>
                <a:ext cx="4682811" cy="174753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Signal rich</a:t>
                </a:r>
              </a:p>
              <a:p>
                <a:pPr marL="342900" indent="-342900" algn="ctr">
                  <a:buFont typeface="Arial" panose="020B0604020202020204" pitchFamily="34" charset="0"/>
                  <a:buChar char="•"/>
                </a:pPr>
                <a:r>
                  <a:rPr lang="en-US" sz="2400" dirty="0"/>
                  <a:t>Background suppressing</a:t>
                </a:r>
              </a:p>
              <a:p>
                <a:pPr marL="342900" indent="-342900" algn="ctr">
                  <a:buFont typeface="Arial" panose="020B0604020202020204" pitchFamily="34" charset="0"/>
                  <a:buChar char="•"/>
                </a:pPr>
                <a:r>
                  <a:rPr lang="en-US" sz="2400" dirty="0"/>
                  <a:t>Optimized for significance = </a:t>
                </a:r>
                <a14:m>
                  <m:oMath xmlns:m="http://schemas.openxmlformats.org/officeDocument/2006/math">
                    <m:f>
                      <m:fPr>
                        <m:ctrlPr>
                          <a:rPr lang="en-CA" sz="2400" b="0" i="1" smtClean="0">
                            <a:latin typeface="Cambria Math" panose="02040503050406030204" pitchFamily="18" charset="0"/>
                          </a:rPr>
                        </m:ctrlPr>
                      </m:fPr>
                      <m:num>
                        <m:r>
                          <a:rPr lang="en-CA" sz="2400" b="0" i="1" smtClean="0">
                            <a:latin typeface="Cambria Math" panose="02040503050406030204" pitchFamily="18" charset="0"/>
                          </a:rPr>
                          <m:t>𝑆</m:t>
                        </m:r>
                      </m:num>
                      <m:den>
                        <m:rad>
                          <m:radPr>
                            <m:degHide m:val="on"/>
                            <m:ctrlPr>
                              <a:rPr lang="en-CA" sz="2400" b="0" i="1" smtClean="0">
                                <a:latin typeface="Cambria Math" panose="02040503050406030204" pitchFamily="18" charset="0"/>
                              </a:rPr>
                            </m:ctrlPr>
                          </m:radPr>
                          <m:deg/>
                          <m:e>
                            <m:r>
                              <a:rPr lang="en-CA" sz="2400" b="0" i="1" smtClean="0">
                                <a:latin typeface="Cambria Math" panose="02040503050406030204" pitchFamily="18" charset="0"/>
                              </a:rPr>
                              <m:t>𝑆</m:t>
                            </m:r>
                            <m:r>
                              <a:rPr lang="en-CA" sz="2400" b="0" i="1" smtClean="0">
                                <a:latin typeface="Cambria Math" panose="02040503050406030204" pitchFamily="18" charset="0"/>
                              </a:rPr>
                              <m:t>+</m:t>
                            </m:r>
                            <m:r>
                              <a:rPr lang="en-CA" sz="2400" b="0" i="1" smtClean="0">
                                <a:latin typeface="Cambria Math" panose="02040503050406030204" pitchFamily="18" charset="0"/>
                              </a:rPr>
                              <m:t>𝐵</m:t>
                            </m:r>
                          </m:e>
                        </m:rad>
                      </m:den>
                    </m:f>
                  </m:oMath>
                </a14:m>
                <a:endParaRPr lang="en-US" sz="2400" dirty="0"/>
              </a:p>
              <a:p>
                <a:pPr marL="342900" indent="-342900" algn="ctr">
                  <a:buFont typeface="Arial" panose="020B0604020202020204" pitchFamily="34" charset="0"/>
                  <a:buChar char="•"/>
                </a:pPr>
                <a:r>
                  <a:rPr lang="en-US" sz="2400" dirty="0"/>
                  <a:t>Well defined for theorists </a:t>
                </a:r>
              </a:p>
            </p:txBody>
          </p:sp>
        </mc:Choice>
        <mc:Fallback xmlns="">
          <p:sp>
            <p:nvSpPr>
              <p:cNvPr id="152" name="TextBox 151">
                <a:extLst>
                  <a:ext uri="{FF2B5EF4-FFF2-40B4-BE49-F238E27FC236}">
                    <a16:creationId xmlns:a16="http://schemas.microsoft.com/office/drawing/2014/main" id="{C2279221-CE7F-BA75-CD45-8342902A46A9}"/>
                  </a:ext>
                </a:extLst>
              </p:cNvPr>
              <p:cNvSpPr txBox="1">
                <a:spLocks noRot="1" noChangeAspect="1" noMove="1" noResize="1" noEditPoints="1" noAdjustHandles="1" noChangeArrowheads="1" noChangeShapeType="1" noTextEdit="1"/>
              </p:cNvSpPr>
              <p:nvPr/>
            </p:nvSpPr>
            <p:spPr>
              <a:xfrm>
                <a:off x="56645" y="2902229"/>
                <a:ext cx="4682811" cy="1747530"/>
              </a:xfrm>
              <a:prstGeom prst="rect">
                <a:avLst/>
              </a:prstGeom>
              <a:blipFill>
                <a:blip r:embed="rId3"/>
                <a:stretch>
                  <a:fillRect l="-1084" t="-2878" b="-6475"/>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1883424-5D85-4EDF-6D31-BEA423C0EFF0}"/>
              </a:ext>
            </a:extLst>
          </p:cNvPr>
          <p:cNvGrpSpPr/>
          <p:nvPr/>
        </p:nvGrpSpPr>
        <p:grpSpPr>
          <a:xfrm>
            <a:off x="5204378" y="2316934"/>
            <a:ext cx="6027324" cy="3601998"/>
            <a:chOff x="4868364" y="2369533"/>
            <a:chExt cx="6027324" cy="3601998"/>
          </a:xfrm>
        </p:grpSpPr>
        <p:sp>
          <p:nvSpPr>
            <p:cNvPr id="5" name="Oval 4">
              <a:extLst>
                <a:ext uri="{FF2B5EF4-FFF2-40B4-BE49-F238E27FC236}">
                  <a16:creationId xmlns:a16="http://schemas.microsoft.com/office/drawing/2014/main" id="{0AD53DBB-AEF5-7C51-2BAE-33B653CB8EEE}"/>
                </a:ext>
              </a:extLst>
            </p:cNvPr>
            <p:cNvSpPr/>
            <p:nvPr/>
          </p:nvSpPr>
          <p:spPr>
            <a:xfrm>
              <a:off x="4868364" y="2369533"/>
              <a:ext cx="3684643" cy="3601998"/>
            </a:xfrm>
            <a:prstGeom prst="ellipse">
              <a:avLst/>
            </a:prstGeom>
            <a:solidFill>
              <a:schemeClr val="bg1">
                <a:lumMod val="75000"/>
              </a:schemeClr>
            </a:solid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DB6D4C7D-99B5-C4E9-3F28-A5768CCE9AF3}"/>
                </a:ext>
              </a:extLst>
            </p:cNvPr>
            <p:cNvGrpSpPr/>
            <p:nvPr/>
          </p:nvGrpSpPr>
          <p:grpSpPr>
            <a:xfrm>
              <a:off x="7233513" y="2558430"/>
              <a:ext cx="3662175" cy="1191276"/>
              <a:chOff x="7233513" y="2558430"/>
              <a:chExt cx="3662175" cy="1191276"/>
            </a:xfrm>
          </p:grpSpPr>
          <p:sp>
            <p:nvSpPr>
              <p:cNvPr id="12" name="TextBox 11">
                <a:extLst>
                  <a:ext uri="{FF2B5EF4-FFF2-40B4-BE49-F238E27FC236}">
                    <a16:creationId xmlns:a16="http://schemas.microsoft.com/office/drawing/2014/main" id="{4A35CC19-41FA-DCFB-67FF-1EAE6D6A22D1}"/>
                  </a:ext>
                </a:extLst>
              </p:cNvPr>
              <p:cNvSpPr txBox="1"/>
              <p:nvPr/>
            </p:nvSpPr>
            <p:spPr>
              <a:xfrm>
                <a:off x="7570029" y="2558430"/>
                <a:ext cx="3325659" cy="830997"/>
              </a:xfrm>
              <a:prstGeom prst="rect">
                <a:avLst/>
              </a:prstGeom>
              <a:solidFill>
                <a:schemeClr val="bg1">
                  <a:lumMod val="75000"/>
                </a:schemeClr>
              </a:solidFill>
              <a:ln w="28575">
                <a:solidFill>
                  <a:srgbClr val="C00000"/>
                </a:solidFill>
                <a:prstDash val="dash"/>
              </a:ln>
            </p:spPr>
            <p:txBody>
              <a:bodyPr wrap="square" rtlCol="0">
                <a:spAutoFit/>
              </a:bodyPr>
              <a:lstStyle/>
              <a:p>
                <a:pPr algn="ctr"/>
                <a:r>
                  <a:rPr lang="en-US" sz="2400" dirty="0"/>
                  <a:t>Only events producing one lepton</a:t>
                </a:r>
              </a:p>
            </p:txBody>
          </p:sp>
          <p:sp>
            <p:nvSpPr>
              <p:cNvPr id="16" name="Rectangle 15">
                <a:extLst>
                  <a:ext uri="{FF2B5EF4-FFF2-40B4-BE49-F238E27FC236}">
                    <a16:creationId xmlns:a16="http://schemas.microsoft.com/office/drawing/2014/main" id="{6205CE1F-29AE-A52D-3487-A1B9DE9B970F}"/>
                  </a:ext>
                </a:extLst>
              </p:cNvPr>
              <p:cNvSpPr/>
              <p:nvPr/>
            </p:nvSpPr>
            <p:spPr>
              <a:xfrm>
                <a:off x="7318502" y="2573377"/>
                <a:ext cx="311600" cy="1050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328D19-6D34-6B56-DE2B-82F5F89626CE}"/>
                  </a:ext>
                </a:extLst>
              </p:cNvPr>
              <p:cNvSpPr/>
              <p:nvPr/>
            </p:nvSpPr>
            <p:spPr>
              <a:xfrm>
                <a:off x="7233513" y="3323141"/>
                <a:ext cx="1090875" cy="4265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BF43FADB-D4CA-C314-C3FA-F9A2201837ED}"/>
              </a:ext>
            </a:extLst>
          </p:cNvPr>
          <p:cNvSpPr/>
          <p:nvPr/>
        </p:nvSpPr>
        <p:spPr>
          <a:xfrm>
            <a:off x="5531571" y="3114072"/>
            <a:ext cx="2508401" cy="2452139"/>
          </a:xfrm>
          <a:prstGeom prst="ellipse">
            <a:avLst/>
          </a:prstGeom>
          <a:solidFill>
            <a:schemeClr val="bg1">
              <a:lumMod val="65000"/>
            </a:schemeClr>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721C61EE-109F-16BF-E77D-B4399A22F390}"/>
              </a:ext>
            </a:extLst>
          </p:cNvPr>
          <p:cNvGrpSpPr/>
          <p:nvPr/>
        </p:nvGrpSpPr>
        <p:grpSpPr>
          <a:xfrm>
            <a:off x="5838465" y="3701481"/>
            <a:ext cx="1466899" cy="1467863"/>
            <a:chOff x="521901" y="1556830"/>
            <a:chExt cx="1466899" cy="1467863"/>
          </a:xfrm>
        </p:grpSpPr>
        <p:sp>
          <p:nvSpPr>
            <p:cNvPr id="151" name="Oval 150">
              <a:extLst>
                <a:ext uri="{FF2B5EF4-FFF2-40B4-BE49-F238E27FC236}">
                  <a16:creationId xmlns:a16="http://schemas.microsoft.com/office/drawing/2014/main" id="{387AA3DB-C2F1-A7F7-9601-29CF5656E125}"/>
                </a:ext>
              </a:extLst>
            </p:cNvPr>
            <p:cNvSpPr/>
            <p:nvPr/>
          </p:nvSpPr>
          <p:spPr>
            <a:xfrm>
              <a:off x="521901" y="1556830"/>
              <a:ext cx="1466899" cy="1467863"/>
            </a:xfrm>
            <a:prstGeom prst="ellipse">
              <a:avLst/>
            </a:prstGeom>
            <a:solidFill>
              <a:schemeClr val="bg2">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AF2DFF-7AF2-2827-1939-347A3DC4EE93}"/>
                </a:ext>
              </a:extLst>
            </p:cNvPr>
            <p:cNvSpPr txBox="1"/>
            <p:nvPr/>
          </p:nvSpPr>
          <p:spPr>
            <a:xfrm>
              <a:off x="773725" y="1973730"/>
              <a:ext cx="963249" cy="646331"/>
            </a:xfrm>
            <a:prstGeom prst="rect">
              <a:avLst/>
            </a:prstGeom>
            <a:noFill/>
          </p:spPr>
          <p:txBody>
            <a:bodyPr wrap="square" rtlCol="0">
              <a:spAutoFit/>
            </a:bodyPr>
            <a:lstStyle/>
            <a:p>
              <a:pPr algn="ctr"/>
              <a:r>
                <a:rPr lang="en-US" b="1" dirty="0">
                  <a:solidFill>
                    <a:schemeClr val="bg1"/>
                  </a:solidFill>
                </a:rPr>
                <a:t>Fiducial volume</a:t>
              </a:r>
            </a:p>
          </p:txBody>
        </p:sp>
      </p:grpSp>
      <p:sp>
        <p:nvSpPr>
          <p:cNvPr id="32" name="TextBox 31">
            <a:extLst>
              <a:ext uri="{FF2B5EF4-FFF2-40B4-BE49-F238E27FC236}">
                <a16:creationId xmlns:a16="http://schemas.microsoft.com/office/drawing/2014/main" id="{2452E811-2707-18D6-59F3-DC7529777AE8}"/>
              </a:ext>
            </a:extLst>
          </p:cNvPr>
          <p:cNvSpPr txBox="1"/>
          <p:nvPr/>
        </p:nvSpPr>
        <p:spPr>
          <a:xfrm>
            <a:off x="676" y="6482651"/>
            <a:ext cx="5165260" cy="369332"/>
          </a:xfrm>
          <a:prstGeom prst="rect">
            <a:avLst/>
          </a:prstGeom>
          <a:noFill/>
        </p:spPr>
        <p:txBody>
          <a:bodyPr wrap="none" rtlCol="0">
            <a:spAutoFit/>
          </a:bodyPr>
          <a:lstStyle/>
          <a:p>
            <a:r>
              <a:rPr lang="en-US" dirty="0"/>
              <a:t>*Detailed list of restrictions available in backup slides</a:t>
            </a:r>
          </a:p>
        </p:txBody>
      </p:sp>
    </p:spTree>
    <p:extLst>
      <p:ext uri="{BB962C8B-B14F-4D97-AF65-F5344CB8AC3E}">
        <p14:creationId xmlns:p14="http://schemas.microsoft.com/office/powerpoint/2010/main" val="3547012134"/>
      </p:ext>
    </p:extLst>
  </p:cSld>
  <p:clrMapOvr>
    <a:masterClrMapping/>
  </p:clrMapOvr>
  <mc:AlternateContent xmlns:mc="http://schemas.openxmlformats.org/markup-compatibility/2006" xmlns:p14="http://schemas.microsoft.com/office/powerpoint/2010/main">
    <mc:Choice Requires="p14">
      <p:transition spd="slow" p14:dur="2000" advTm="51358"/>
    </mc:Choice>
    <mc:Fallback xmlns="">
      <p:transition spd="slow" advTm="513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9;p42">
            <a:extLst>
              <a:ext uri="{FF2B5EF4-FFF2-40B4-BE49-F238E27FC236}">
                <a16:creationId xmlns:a16="http://schemas.microsoft.com/office/drawing/2014/main" id="{DCBE1B4D-709E-5554-FDF2-325E47E2489B}"/>
              </a:ext>
            </a:extLst>
          </p:cNvPr>
          <p:cNvSpPr txBox="1">
            <a:spLocks/>
          </p:cNvSpPr>
          <p:nvPr/>
        </p:nvSpPr>
        <p:spPr>
          <a:xfrm>
            <a:off x="1629712" y="2779069"/>
            <a:ext cx="8932576" cy="129986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300"/>
              <a:buFont typeface="Arial"/>
              <a:buNone/>
              <a:defRPr sz="3300" b="1"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3300"/>
              <a:buFont typeface="Arial"/>
              <a:buNone/>
              <a:tabLst/>
              <a:defRPr/>
            </a:pPr>
            <a:r>
              <a:rPr lang="en-CA" sz="4800" kern="0" dirty="0">
                <a:solidFill>
                  <a:srgbClr val="000000"/>
                </a:solidFill>
              </a:rPr>
              <a:t>Methodology</a:t>
            </a:r>
            <a:endParaRPr kumimoji="0" lang="en-CA"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436;p49">
            <a:extLst>
              <a:ext uri="{FF2B5EF4-FFF2-40B4-BE49-F238E27FC236}">
                <a16:creationId xmlns:a16="http://schemas.microsoft.com/office/drawing/2014/main" id="{F925C851-26E5-DAC7-048C-044AD80AB60C}"/>
              </a:ext>
            </a:extLst>
          </p:cNvPr>
          <p:cNvSpPr txBox="1">
            <a:spLocks/>
          </p:cNvSpPr>
          <p:nvPr/>
        </p:nvSpPr>
        <p:spPr>
          <a:xfrm>
            <a:off x="190500" y="6357633"/>
            <a:ext cx="2714065" cy="276249"/>
          </a:xfrm>
          <a:prstGeom prst="rect">
            <a:avLst/>
          </a:prstGeom>
          <a:solidFill>
            <a:schemeClr val="lt1"/>
          </a:solidFill>
          <a:ln>
            <a:noFill/>
          </a:ln>
        </p:spPr>
        <p:txBody>
          <a:bodyPr spcFirstLastPara="1" wrap="square" lIns="121900" tIns="60933" rIns="121900" bIns="60933" anchor="t" anchorCtr="0">
            <a:normAutofit fontScale="32500" lnSpcReduction="2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gn="ctr">
              <a:buNone/>
            </a:pPr>
            <a:endParaRPr lang="en-CA" sz="1200" dirty="0"/>
          </a:p>
        </p:txBody>
      </p:sp>
      <p:sp>
        <p:nvSpPr>
          <p:cNvPr id="2" name="Google Shape;360;p46">
            <a:extLst>
              <a:ext uri="{FF2B5EF4-FFF2-40B4-BE49-F238E27FC236}">
                <a16:creationId xmlns:a16="http://schemas.microsoft.com/office/drawing/2014/main" id="{C9715EAD-A47D-C438-BD9C-301446E876ED}"/>
              </a:ext>
            </a:extLst>
          </p:cNvPr>
          <p:cNvSpPr txBox="1">
            <a:spLocks noGrp="1"/>
          </p:cNvSpPr>
          <p:nvPr>
            <p:ph type="sldNum" idx="12"/>
          </p:nvPr>
        </p:nvSpPr>
        <p:spPr>
          <a:xfrm>
            <a:off x="5730240" y="6242304"/>
            <a:ext cx="731600" cy="524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9</a:t>
            </a:fld>
            <a:endParaRPr dirty="0"/>
          </a:p>
        </p:txBody>
      </p:sp>
    </p:spTree>
    <p:extLst>
      <p:ext uri="{BB962C8B-B14F-4D97-AF65-F5344CB8AC3E}">
        <p14:creationId xmlns:p14="http://schemas.microsoft.com/office/powerpoint/2010/main" val="3012737618"/>
      </p:ext>
    </p:extLst>
  </p:cSld>
  <p:clrMapOvr>
    <a:masterClrMapping/>
  </p:clrMapOvr>
  <mc:AlternateContent xmlns:mc="http://schemas.openxmlformats.org/markup-compatibility/2006" xmlns:p14="http://schemas.microsoft.com/office/powerpoint/2010/main">
    <mc:Choice Requires="p14">
      <p:transition spd="slow" p14:dur="2000" advTm="5149"/>
    </mc:Choice>
    <mc:Fallback xmlns="">
      <p:transition spd="slow" advTm="514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leton">
      <a:dk1>
        <a:srgbClr val="000000"/>
      </a:dk1>
      <a:lt1>
        <a:srgbClr val="FFFFFF"/>
      </a:lt1>
      <a:dk2>
        <a:srgbClr val="44546A"/>
      </a:dk2>
      <a:lt2>
        <a:srgbClr val="E7E6E6"/>
      </a:lt2>
      <a:accent1>
        <a:srgbClr val="E91C00"/>
      </a:accent1>
      <a:accent2>
        <a:srgbClr val="782BDB"/>
      </a:accent2>
      <a:accent3>
        <a:srgbClr val="FFE600"/>
      </a:accent3>
      <a:accent4>
        <a:srgbClr val="F36F14"/>
      </a:accent4>
      <a:accent5>
        <a:srgbClr val="038044"/>
      </a:accent5>
      <a:accent6>
        <a:srgbClr val="1166A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32631</TotalTime>
  <Words>4099</Words>
  <Application>Microsoft Macintosh PowerPoint</Application>
  <PresentationFormat>Widescreen</PresentationFormat>
  <Paragraphs>647</Paragraphs>
  <Slides>35</Slides>
  <Notes>27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-webkit-standard</vt:lpstr>
      <vt:lpstr>Arial</vt:lpstr>
      <vt:lpstr>Calibri</vt:lpstr>
      <vt:lpstr>Calibri Light</vt:lpstr>
      <vt:lpstr>Cambria Math</vt:lpstr>
      <vt:lpstr>CMSY10</vt:lpstr>
      <vt:lpstr>Courier New</vt:lpstr>
      <vt:lpstr>Helvetica</vt:lpstr>
      <vt:lpstr>Times New Roman</vt:lpstr>
      <vt:lpstr>TimesNewRomanPSMT</vt:lpstr>
      <vt:lpstr>URWPalladioL</vt:lpstr>
      <vt:lpstr>Wingdings</vt:lpstr>
      <vt:lpstr>Office Theme</vt:lpstr>
      <vt:lpstr>1_Office Theme</vt:lpstr>
      <vt:lpstr>Study of W Boson Production in Association with Two Jets using Boosted Decision Trees on Data Collected by the ATLAS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Various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to Monte Carlo Comparisons</vt:lpstr>
      <vt:lpstr>Data to Monte Carlo Comparisons</vt:lpstr>
      <vt:lpstr>Data to Monte Carlo Comparisons</vt:lpstr>
      <vt:lpstr>PowerPoint Presentation</vt:lpstr>
      <vt:lpstr>Other backgrounds – “Top”</vt:lpstr>
      <vt:lpstr>PowerPoint Presentation</vt:lpstr>
      <vt:lpstr>PowerPoint Presentation</vt:lpstr>
      <vt:lpstr> General idea - Optimizing the Loss </vt:lpstr>
      <vt:lpstr>Gradient Boosting - Train on the Residuals</vt:lpstr>
      <vt:lpstr>the outputs (TMVA implementation) </vt:lpstr>
      <vt:lpstr>Building Trees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Compare using one BDT vs using 4 BDT’s </dc:title>
  <dc:creator>Matthew Smith</dc:creator>
  <cp:lastModifiedBy>Matthew Smith</cp:lastModifiedBy>
  <cp:revision>90</cp:revision>
  <dcterms:created xsi:type="dcterms:W3CDTF">2022-06-09T12:53:11Z</dcterms:created>
  <dcterms:modified xsi:type="dcterms:W3CDTF">2023-02-19T17:05:24Z</dcterms:modified>
</cp:coreProperties>
</file>