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5"/>
  </p:notesMasterIdLst>
  <p:sldIdLst>
    <p:sldId id="256" r:id="rId2"/>
    <p:sldId id="293" r:id="rId3"/>
    <p:sldId id="355" r:id="rId4"/>
    <p:sldId id="375" r:id="rId5"/>
    <p:sldId id="362" r:id="rId6"/>
    <p:sldId id="374" r:id="rId7"/>
    <p:sldId id="260" r:id="rId8"/>
    <p:sldId id="373" r:id="rId9"/>
    <p:sldId id="367" r:id="rId10"/>
    <p:sldId id="368" r:id="rId11"/>
    <p:sldId id="369" r:id="rId12"/>
    <p:sldId id="370" r:id="rId13"/>
    <p:sldId id="371" r:id="rId14"/>
    <p:sldId id="372" r:id="rId15"/>
    <p:sldId id="360" r:id="rId16"/>
    <p:sldId id="376" r:id="rId17"/>
    <p:sldId id="377" r:id="rId18"/>
    <p:sldId id="332" r:id="rId19"/>
    <p:sldId id="359" r:id="rId20"/>
    <p:sldId id="363" r:id="rId21"/>
    <p:sldId id="337" r:id="rId22"/>
    <p:sldId id="271" r:id="rId23"/>
    <p:sldId id="364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7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D00"/>
    <a:srgbClr val="FBB031"/>
    <a:srgbClr val="E32726"/>
    <a:srgbClr val="D60057"/>
    <a:srgbClr val="8B857B"/>
    <a:srgbClr val="FFD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83"/>
    <p:restoredTop sz="94595"/>
  </p:normalViewPr>
  <p:slideViewPr>
    <p:cSldViewPr snapToGrid="0" snapToObjects="1" showGuides="1">
      <p:cViewPr varScale="1">
        <p:scale>
          <a:sx n="122" d="100"/>
          <a:sy n="122" d="100"/>
        </p:scale>
        <p:origin x="768" y="192"/>
      </p:cViewPr>
      <p:guideLst>
        <p:guide orient="horz" pos="417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7T14:30:46.687"/>
    </inkml:context>
    <inkml:brush xml:id="br0">
      <inkml:brushProperty name="width" value="0.08571" units="cm"/>
      <inkml:brushProperty name="height" value="0.08571" units="cm"/>
      <inkml:brushProperty name="color" value="#E71225"/>
    </inkml:brush>
  </inkml:definitions>
  <inkml:trace contextRef="#ctx0" brushRef="#br0">0 991 8027,'6'-17'0,"-2"3"0,-2 0 0,1 0 0,0-1 0,1 0 0,1-2 0,1 1 0,0-2 0,1 0 0,0-2 0,0-1 0,2 0 0,0-1 0,1 0 0,0-3 0,1-3 0,2-1 0,-3 2 0,1 1 0,-1 2 0,2-4 0,-1 0 0,1 1 0,0 0 0,-1 1 0,1 0 0,-1 1 0,2 1 0,0 0 0,0 1 0,1-1 0,-1 0 0,1 1 0,-1 0 0,1 1 0,-2 2 0,2 0 0,-2 3 0,0 2 0,-2 2 0,2-1 0,0 1 0,0 1 0,-2 3 0,0-1 0,-1 3 0,1-1 0,0 1 0,-1 0 0,0 2 0,0 0 0,-2 2 0,0 1 0,0 0 0,0 0 0,0 2 0,1-1 0,-1 0 0,2 0 0,-1 1 0,1 0 0,-1 0 0,0 0 0,0 1 0,0 1 0,-1 2 0,0 1 0,0 0 0,-1 1 0,0 2 0,0-1 0,0 1 0,0 1 0,-1 1 0,1 1 0,-1-1 0,1 2 0,-1-1 0,0 0 0,1 2 0,0-1 0,0 2 0,-1-1 0,1 2 0,-1-4 0,0 3 0,0-1 0,0 0 0,0 0 0,1 1 0,-2-2 0,1 1 0,0 1 0,0-1 0,0 2 0,-1-4 0,1 3 0,-2 0 0,2-1 0,-2 2 0,1-2 0,-1 1 0,1-1 0,-1 0 0,1 0 0,-1 0 0,0 0 0,0-1 0,1 3 0,-1-2 0,1 3 0,0 0 0,-1-1 0,1 2 0,0-1 0,1 2 0,0-1 0,0 1 0,0 0 0,0 0 0,0 1 0,1-1 0,-2 0 0,1 0 0,0 0 0,-1-1 0,0 1 0,1-1 0,-2 1 0,2 1 0,-2 0 0,1-1 0,-1 1 0,1 0 0,-1 0 0,1 0 0,-1-1 0,1 1 0,-1 0 0,1 0 0,-1 0 0,0-1 0,0 2 0,2-1 0,-1-1 0,0 1 0,0 0 0,0 0 0,0 0 0,0 0 0,0 1 0,2-1 0,-2-2 0,0 1 0,0-2 0,1 4 0,0-3 0,0 0 0,0 0 0,0-1 0,0 1 0,0-3 0,0 4 0,0-3 0,1 1 0,1-2 0,-1 0 0,0 2 0,0-1 0,0-2 0,0 1 0,-1-2 0,1 0 0,0 1 0,-1-1 0,0 0 0,0 0 0,0 0 0,2 1 0,-2 1 0,1-1 0,0-1 0,-1-3 0,1 3 0,-1-2 0,1 0 0,0 0 0,-1-1 0,1-1 0,0 0 0,0-1 0,0-1 0,0 0 0,1-1 0,0 0 0,0 0 0,0 0 0,1 0 0,0 0 0,0 0 0,0 0 0,0 0 0,1-1 0,-1 1 0,0-2 0,0 1 0,0-1 0,1 0 0,0 0 0,0-1 0,0 0 0,0-1 0,0 0 0,-1-1 0,1 0 0,-1 0 0,1 0 0,-2 0 0,0 0 0,1 0 0,-1 0 0,0-1 0,-1 0 0,0-2 0,0-1 0,0 0 0,0-1 0,0 0 0,0 0 0,2 0 0,-2-1 0,1-1 0,0 0 0,2-2 0,-1 1 0,1-1 0,-2 2 0,1-4 0,1 0 0,-2 1 0,-1 0 0,1 0 0,1-1 0,-2-1 0,1 1 0,0-3 0,0 0 0,0-1 0,-1 0 0,0 1 0,-1 1 0,1-3 0,-1 3 0,1-3 0,0 1 0,0 0 0,0-2 0,1 2 0,-1 0 0,0-1 0,1-1 0,0 0 0,-1-1 0,1 1 0,-1 0 0,1 0 0,-2 1 0,1-1 0,0 1 0,0-1 0,0 1 0,-1 0 0,1-1 0,-1 1 0,0 0 0,0 3 0,1-3 0,-1 1 0,1 0 0,1-2 0,-1 2 0,1-1 0,0 1 0,-1 0 0,0 0 0,0 2 0,0-1 0,0 2 0,0-1 0,0 1 0,0 1 0,-1-1 0,1 2 0,0-1 0,0 2 0,0-2 0,-1 0 0,1 0 0,0 0 0,0 1 0,0 0 0,-1 0 0,1 0 0,0 1 0,1-1 0,-1 1 0,1 0 0,0 1 0,1-1 0,-1 1 0,0 0 0,0 1 0,1-1 0,0 1 0,-1 0 0,0-1 0,1 1 0,-1 0 0,0 0 0,0 0 0,-1 1 0,0 0 0,-1 0 0,0 2 0,0-1 0,-1 1 0,0 1 0,1 1 0,-1 0 0,0-1 0,1 1 0,0 0 0,0 0 0,0-1 0,0 1 0,1 0 0,1 0 0,-1-1 0,1 1 0,-1 0 0,1 0 0,-1 0 0,1 1 0,-1-1 0,1 1 0,0-1 0,-1 1 0,1 0 0,-1 0 0,-1 0 0,0 1 0,1 0 0,-2 0 0,1 0 0,-1 0 0,0 0 0,-1 0 0,1 0 0,0 0 0,0 0 0,0 1 0,0 0 0,1 0 0,-1 0 0,1 1 0,0 0 0,1-1 0,0 1 0,0 1 0,-1-2 0,1 1 0,0-1 0,0 2 0,-1-1 0,0 0 0,0 1 0,1 0 0,0-1 0,0 2 0,-1-1 0,0 0 0,1 0 0,-1 0 0,0-1 0,0 1 0,0 0 0,0-1 0,-1 0 0,2 1 0,-2-1 0,0 0 0,1 0 0,0 1 0,-1-1 0,1 0 0,-1 0 0,1 1 0,0-1 0,0 0 0,-1 1 0,0-1 0,1-1 0,-1 1 0,0 0 0,-1-1 0,0 0 0,-1 0 0,1 1 0,-1-2 0,0 2 0,0-2 0,-1 2 0,0 0 0,-1 0 0,2 1 0,0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7T14:30:47.792"/>
    </inkml:context>
    <inkml:brush xml:id="br0">
      <inkml:brushProperty name="width" value="0.08571" units="cm"/>
      <inkml:brushProperty name="height" value="0.08571" units="cm"/>
      <inkml:brushProperty name="color" value="#E71225"/>
    </inkml:brush>
  </inkml:definitions>
  <inkml:trace contextRef="#ctx0" brushRef="#br0">66 0 8027,'2'6'0,"1"-3"0,3 1 0,3 0 0,-1 1 0,2 0 0,-1 1 0,1 0 0,2 0 0,-1 2 0,1-1 0,0 2 0,1-1 0,-1 0 0,-1 0 0,-1-1 0,0 0 0,0 0 0,-1-2 0,-1 0 0,-2-1 0,-1-1 0,-2 0 0,-1-1 0,1 0 0,-2 0 0,1-1 0,-2 1 0,0 0 0,-1 0 0,1-1 0,-2 0 0,1 1 0,-1-1 0,0 1 0,-2 2 0,-1 1 0,-3 3 0,-3 3 0,-2 2 0,-1 2 0,-1 2 0,-3 2 0,0 0 0,-1 0 0,1 0 0,1-1 0,1-2 0,2-2 0,1 0 0,3-3 0,-1 0 0,2-1 0,1-2 0,2-2 0,1-1 0,1-2 0,1 0 0,-1 0 0,0 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CACE1-0839-DD4E-8A8D-815B08AED9A4}" type="datetimeFigureOut">
              <a:rPr lang="en-US" smtClean="0"/>
              <a:t>1/20/23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B58301-8E47-694C-884E-80E9D5260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921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58301-8E47-694C-884E-80E9D5260CC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835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58301-8E47-694C-884E-80E9D5260CC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920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58301-8E47-694C-884E-80E9D5260CC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465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58301-8E47-694C-884E-80E9D5260CC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538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58301-8E47-694C-884E-80E9D5260CC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38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3319" y="1439563"/>
            <a:ext cx="6357551" cy="215689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4600"/>
              </a:lnSpc>
              <a:defRPr sz="44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3319" y="3608817"/>
            <a:ext cx="6357551" cy="72840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200"/>
              </a:lnSpc>
              <a:spcBef>
                <a:spcPts val="0"/>
              </a:spcBef>
              <a:buNone/>
              <a:defRPr sz="2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3665EAFC-1584-534F-94A0-E401762A18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23319" y="4349578"/>
            <a:ext cx="5690287" cy="1474465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Presenter’s Name</a:t>
            </a:r>
            <a:br>
              <a:rPr lang="en-US" dirty="0"/>
            </a:br>
            <a:r>
              <a:rPr lang="en-US" dirty="0"/>
              <a:t>Presenter’s title / additional designations</a:t>
            </a:r>
            <a:br>
              <a:rPr lang="en-US" dirty="0"/>
            </a:br>
            <a:r>
              <a:rPr lang="en-US" dirty="0"/>
              <a:t>Faculty of / Department of / additional designations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9C5AE50E-BB67-BE4C-B639-5B1F6E7798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23319" y="5836399"/>
            <a:ext cx="5690287" cy="5218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946421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693" y="284199"/>
            <a:ext cx="7347637" cy="98854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lnSpc>
                <a:spcPts val="3400"/>
              </a:lnSpc>
              <a:defRPr sz="32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68814" y="6449026"/>
            <a:ext cx="2057400" cy="248335"/>
          </a:xfrm>
          <a:prstGeom prst="rect">
            <a:avLst/>
          </a:prstGeom>
        </p:spPr>
        <p:txBody>
          <a:bodyPr/>
          <a:lstStyle>
            <a:lvl1pPr algn="r">
              <a:defRPr sz="1000"/>
            </a:lvl1pPr>
          </a:lstStyle>
          <a:p>
            <a:fld id="{5C35FCF4-C3EF-BD43-82E0-05BC237DAD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CC87759-9B3E-7B4A-8AC8-00BB92888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692" y="1643448"/>
            <a:ext cx="8432457" cy="4479325"/>
          </a:xfrm>
          <a:prstGeom prst="rect">
            <a:avLst/>
          </a:prstGeom>
        </p:spPr>
        <p:txBody>
          <a:bodyPr/>
          <a:lstStyle>
            <a:lvl1pPr>
              <a:buClr>
                <a:srgbClr val="E32726"/>
              </a:buClr>
              <a:defRPr sz="2800"/>
            </a:lvl1pPr>
            <a:lvl2pPr>
              <a:buClr>
                <a:srgbClr val="FBB031"/>
              </a:buClr>
              <a:defRPr sz="2400"/>
            </a:lvl2pPr>
            <a:lvl3pPr>
              <a:buClr>
                <a:srgbClr val="8B857B"/>
              </a:buClr>
              <a:defRPr sz="2000"/>
            </a:lvl3pPr>
            <a:lvl4pPr>
              <a:buClr>
                <a:schemeClr val="accent3"/>
              </a:buClr>
              <a:defRPr sz="1800"/>
            </a:lvl4pPr>
            <a:lvl5pPr>
              <a:buClr>
                <a:schemeClr val="accent1"/>
              </a:buCl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3222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 userDrawn="1">
          <p15:clr>
            <a:srgbClr val="FBAE40"/>
          </p15:clr>
        </p15:guide>
        <p15:guide id="2" pos="555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photo with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EED04D62-3AA9-214D-8928-EF6811EB939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6684" y="1775596"/>
            <a:ext cx="3149515" cy="4170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58C75E1-5E7E-BA4A-A06F-8AB20CB5F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2189" y="1775595"/>
            <a:ext cx="4195119" cy="4170577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800"/>
            </a:lvl1pPr>
            <a:lvl2pPr>
              <a:buClr>
                <a:srgbClr val="FBB031"/>
              </a:buClr>
              <a:defRPr sz="2400"/>
            </a:lvl2pPr>
            <a:lvl3pPr>
              <a:buClr>
                <a:srgbClr val="8B857B"/>
              </a:buClr>
              <a:defRPr sz="2000"/>
            </a:lvl3pPr>
            <a:lvl4pPr>
              <a:buClr>
                <a:schemeClr val="accent3"/>
              </a:buClr>
              <a:defRPr sz="1800"/>
            </a:lvl4pPr>
            <a:lvl5pPr>
              <a:buClr>
                <a:schemeClr val="accent1"/>
              </a:buCl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7BE65C4-B259-0848-8C28-01D941C52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693" y="284199"/>
            <a:ext cx="7347637" cy="98854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lnSpc>
                <a:spcPts val="3400"/>
              </a:lnSpc>
              <a:defRPr sz="32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0F2D80D-ADC6-7F46-9D4B-257CF34DA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68814" y="6449026"/>
            <a:ext cx="2057400" cy="248335"/>
          </a:xfrm>
          <a:prstGeom prst="rect">
            <a:avLst/>
          </a:prstGeom>
        </p:spPr>
        <p:txBody>
          <a:bodyPr/>
          <a:lstStyle>
            <a:lvl1pPr algn="r">
              <a:defRPr sz="1000"/>
            </a:lvl1pPr>
          </a:lstStyle>
          <a:p>
            <a:fld id="{5C35FCF4-C3EF-BD43-82E0-05BC237DAD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7009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8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s with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D3CB8C31-17B9-D04A-AD0C-9EE4B3540B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7039" y="1766452"/>
            <a:ext cx="3012030" cy="16810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E07E1D0-04A0-F646-9FDF-EA299EBA3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039" y="3739103"/>
            <a:ext cx="3012030" cy="2167427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000"/>
            </a:lvl1pPr>
            <a:lvl2pPr>
              <a:buClr>
                <a:srgbClr val="FBB031"/>
              </a:buClr>
              <a:defRPr sz="1800"/>
            </a:lvl2pPr>
            <a:lvl3pPr>
              <a:buClr>
                <a:srgbClr val="8B857B"/>
              </a:buClr>
              <a:defRPr sz="1600"/>
            </a:lvl3pPr>
            <a:lvl4pPr>
              <a:buClr>
                <a:schemeClr val="accent3"/>
              </a:buClr>
              <a:defRPr sz="14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1F9D265-5699-C74F-8BA7-F087707447AE}"/>
              </a:ext>
            </a:extLst>
          </p:cNvPr>
          <p:cNvCxnSpPr/>
          <p:nvPr userDrawn="1"/>
        </p:nvCxnSpPr>
        <p:spPr>
          <a:xfrm>
            <a:off x="4572000" y="1551313"/>
            <a:ext cx="0" cy="465342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FE44C8FA-770D-1046-9E87-57D9D708231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64932" y="1766452"/>
            <a:ext cx="3012030" cy="16810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B6D65A2-63E1-BB4F-8662-202C2AF5B86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364932" y="3739103"/>
            <a:ext cx="3012030" cy="2167427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000"/>
            </a:lvl1pPr>
            <a:lvl2pPr>
              <a:buClr>
                <a:srgbClr val="FBB031"/>
              </a:buClr>
              <a:defRPr sz="1800"/>
            </a:lvl2pPr>
            <a:lvl3pPr>
              <a:buClr>
                <a:srgbClr val="8B857B"/>
              </a:buClr>
              <a:defRPr sz="1600"/>
            </a:lvl3pPr>
            <a:lvl4pPr>
              <a:buClr>
                <a:schemeClr val="accent3"/>
              </a:buClr>
              <a:defRPr sz="14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6F9B76C-5DA8-FB4F-BE8E-C02B3725C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693" y="284199"/>
            <a:ext cx="7347637" cy="98854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lnSpc>
                <a:spcPts val="3400"/>
              </a:lnSpc>
              <a:defRPr sz="32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6A1398E-8F6A-A34B-AD16-2F964A5E7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68814" y="6449026"/>
            <a:ext cx="2057400" cy="248335"/>
          </a:xfrm>
          <a:prstGeom prst="rect">
            <a:avLst/>
          </a:prstGeom>
        </p:spPr>
        <p:txBody>
          <a:bodyPr/>
          <a:lstStyle>
            <a:lvl1pPr algn="r">
              <a:defRPr sz="1000"/>
            </a:lvl1pPr>
          </a:lstStyle>
          <a:p>
            <a:fld id="{5C35FCF4-C3EF-BD43-82E0-05BC237DAD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49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8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7DC09A30-2DEC-8049-A594-3E394E6318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23320" y="1705232"/>
            <a:ext cx="6981566" cy="4528752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ts val="5400"/>
              </a:lnSpc>
              <a:spcBef>
                <a:spcPts val="0"/>
              </a:spcBef>
              <a:buNone/>
              <a:defRPr sz="5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This slide is for one big, bold statement. Bullet points can’t compete! </a:t>
            </a:r>
          </a:p>
        </p:txBody>
      </p:sp>
    </p:spTree>
    <p:extLst>
      <p:ext uri="{BB962C8B-B14F-4D97-AF65-F5344CB8AC3E}">
        <p14:creationId xmlns:p14="http://schemas.microsoft.com/office/powerpoint/2010/main" val="1764661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ding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35676" y="1723767"/>
            <a:ext cx="6858000" cy="1718234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3800"/>
              </a:lnSpc>
              <a:defRPr sz="36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Thank you for attending!</a:t>
            </a:r>
            <a:br>
              <a:rPr lang="en-US" dirty="0"/>
            </a:br>
            <a:r>
              <a:rPr lang="en-US" dirty="0"/>
              <a:t>and/or other concluding message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35675" y="3454357"/>
            <a:ext cx="6858000" cy="87773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For more information go to </a:t>
            </a:r>
            <a:r>
              <a:rPr lang="en-US" dirty="0" err="1"/>
              <a:t>ucalgary.ca</a:t>
            </a:r>
            <a:r>
              <a:rPr lang="en-US" dirty="0"/>
              <a:t>/</a:t>
            </a:r>
            <a:r>
              <a:rPr lang="en-US" dirty="0" err="1"/>
              <a:t>webaddress</a:t>
            </a:r>
            <a:endParaRPr lang="en-US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3665EAFC-1584-534F-94A0-E401762A18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35675" y="4856206"/>
            <a:ext cx="5690287" cy="1233507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Presenter’s Name</a:t>
            </a:r>
            <a:br>
              <a:rPr lang="en-US" dirty="0"/>
            </a:br>
            <a:r>
              <a:rPr lang="en-US" dirty="0" err="1"/>
              <a:t>presentersemail@ucalgary.ca</a:t>
            </a:r>
            <a:br>
              <a:rPr lang="en-US" dirty="0"/>
            </a:br>
            <a:r>
              <a:rPr lang="en-US" dirty="0"/>
              <a:t>Phone number / Twitter handle / additional contact info</a:t>
            </a:r>
          </a:p>
        </p:txBody>
      </p:sp>
    </p:spTree>
    <p:extLst>
      <p:ext uri="{BB962C8B-B14F-4D97-AF65-F5344CB8AC3E}">
        <p14:creationId xmlns:p14="http://schemas.microsoft.com/office/powerpoint/2010/main" val="956114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5001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customXml" Target="../ink/ink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6.jpe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1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7BBA6-CA6A-6943-BD00-7B45993506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318" y="2271726"/>
            <a:ext cx="6357551" cy="2156898"/>
          </a:xfrm>
        </p:spPr>
        <p:txBody>
          <a:bodyPr/>
          <a:lstStyle/>
          <a:p>
            <a:r>
              <a:rPr lang="en-GB" dirty="0"/>
              <a:t>Magnetic Fields During Gravitational Experiments with Antihydrogen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230EF-BACA-AB4C-A271-05B1FB5242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3318" y="3870159"/>
            <a:ext cx="6357551" cy="728405"/>
          </a:xfrm>
        </p:spPr>
        <p:txBody>
          <a:bodyPr/>
          <a:lstStyle/>
          <a:p>
            <a:r>
              <a:rPr lang="en-US" dirty="0"/>
              <a:t>Adam Powell</a:t>
            </a:r>
          </a:p>
          <a:p>
            <a:r>
              <a:rPr lang="en-US" dirty="0"/>
              <a:t>WNPPC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42FD9A-CA41-BD42-89F2-E4B8B45C90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23319" y="5418437"/>
            <a:ext cx="5690287" cy="939836"/>
          </a:xfrm>
        </p:spPr>
        <p:txBody>
          <a:bodyPr>
            <a:normAutofit/>
          </a:bodyPr>
          <a:lstStyle/>
          <a:p>
            <a:r>
              <a:rPr lang="en-US" dirty="0"/>
              <a:t>18</a:t>
            </a:r>
            <a:r>
              <a:rPr lang="en-US" baseline="30000" dirty="0"/>
              <a:t>th</a:t>
            </a:r>
            <a:r>
              <a:rPr lang="en-US" dirty="0"/>
              <a:t> February  2023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07B312D6-5467-25E4-7315-14872C5C0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9405" y="5496910"/>
            <a:ext cx="1690511" cy="126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3736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821B6-56FF-4F45-1673-EF40B17F7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Remove a small “scoop” of electrons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7EC5E4-ADB2-9057-27DA-A1EEFDAD6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FCF4-C3EF-BD43-82E0-05BC237DAD2A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3EBAAA-935F-EB8A-8714-B3BE0C1A412B}"/>
              </a:ext>
            </a:extLst>
          </p:cNvPr>
          <p:cNvSpPr/>
          <p:nvPr/>
        </p:nvSpPr>
        <p:spPr>
          <a:xfrm>
            <a:off x="1183538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40ABEE-7BDC-FBE7-9306-A8E97EB67591}"/>
              </a:ext>
            </a:extLst>
          </p:cNvPr>
          <p:cNvSpPr/>
          <p:nvPr/>
        </p:nvSpPr>
        <p:spPr>
          <a:xfrm>
            <a:off x="1837744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0EDD61-5B2A-F8F8-CEA8-3320E78B4931}"/>
              </a:ext>
            </a:extLst>
          </p:cNvPr>
          <p:cNvSpPr/>
          <p:nvPr/>
        </p:nvSpPr>
        <p:spPr>
          <a:xfrm>
            <a:off x="2491950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CF6A67-7EE4-B9A9-9A7C-C336BCEFA606}"/>
              </a:ext>
            </a:extLst>
          </p:cNvPr>
          <p:cNvSpPr/>
          <p:nvPr/>
        </p:nvSpPr>
        <p:spPr>
          <a:xfrm>
            <a:off x="3146156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18D889-F9B4-0118-79D0-EBE76FE81038}"/>
              </a:ext>
            </a:extLst>
          </p:cNvPr>
          <p:cNvSpPr/>
          <p:nvPr/>
        </p:nvSpPr>
        <p:spPr>
          <a:xfrm>
            <a:off x="3800362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788683-A094-DF94-B40E-E16A438B6E44}"/>
              </a:ext>
            </a:extLst>
          </p:cNvPr>
          <p:cNvSpPr/>
          <p:nvPr/>
        </p:nvSpPr>
        <p:spPr>
          <a:xfrm>
            <a:off x="4454568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4F2776-7996-12A8-7C82-9CD01469A599}"/>
              </a:ext>
            </a:extLst>
          </p:cNvPr>
          <p:cNvSpPr/>
          <p:nvPr/>
        </p:nvSpPr>
        <p:spPr>
          <a:xfrm>
            <a:off x="5108774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FFA67B-F6F7-BF21-DCE8-F872997297F8}"/>
              </a:ext>
            </a:extLst>
          </p:cNvPr>
          <p:cNvSpPr/>
          <p:nvPr/>
        </p:nvSpPr>
        <p:spPr>
          <a:xfrm>
            <a:off x="5762980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9D65EF-AEBE-939C-5043-48B3B70F2708}"/>
              </a:ext>
            </a:extLst>
          </p:cNvPr>
          <p:cNvSpPr/>
          <p:nvPr/>
        </p:nvSpPr>
        <p:spPr>
          <a:xfrm>
            <a:off x="6417186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85D50C-891D-C0AF-1B48-3550386C8F8C}"/>
              </a:ext>
            </a:extLst>
          </p:cNvPr>
          <p:cNvSpPr/>
          <p:nvPr/>
        </p:nvSpPr>
        <p:spPr>
          <a:xfrm>
            <a:off x="7071392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56AD89-1677-CDA6-CF83-0670EC7A1807}"/>
              </a:ext>
            </a:extLst>
          </p:cNvPr>
          <p:cNvSpPr/>
          <p:nvPr/>
        </p:nvSpPr>
        <p:spPr>
          <a:xfrm>
            <a:off x="7725598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7ECE5F-4943-5F08-2108-C2D2F45B380F}"/>
              </a:ext>
            </a:extLst>
          </p:cNvPr>
          <p:cNvSpPr/>
          <p:nvPr/>
        </p:nvSpPr>
        <p:spPr>
          <a:xfrm>
            <a:off x="8379804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44F75F-980B-0A05-8A5F-DEC1FB8C4C8B}"/>
              </a:ext>
            </a:extLst>
          </p:cNvPr>
          <p:cNvSpPr/>
          <p:nvPr/>
        </p:nvSpPr>
        <p:spPr>
          <a:xfrm>
            <a:off x="1177223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41E2AF6-5160-03B5-FCEA-504694632DBF}"/>
              </a:ext>
            </a:extLst>
          </p:cNvPr>
          <p:cNvSpPr/>
          <p:nvPr/>
        </p:nvSpPr>
        <p:spPr>
          <a:xfrm>
            <a:off x="1831429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D85AA3B-788D-D03B-9134-92F977C09302}"/>
              </a:ext>
            </a:extLst>
          </p:cNvPr>
          <p:cNvSpPr/>
          <p:nvPr/>
        </p:nvSpPr>
        <p:spPr>
          <a:xfrm>
            <a:off x="2485635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F9163F-D2A6-6BB0-4523-506E2DDD1DD0}"/>
              </a:ext>
            </a:extLst>
          </p:cNvPr>
          <p:cNvSpPr/>
          <p:nvPr/>
        </p:nvSpPr>
        <p:spPr>
          <a:xfrm>
            <a:off x="3139841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5B8961-4D01-00C0-883C-41E39B78D465}"/>
              </a:ext>
            </a:extLst>
          </p:cNvPr>
          <p:cNvSpPr/>
          <p:nvPr/>
        </p:nvSpPr>
        <p:spPr>
          <a:xfrm>
            <a:off x="3794047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70488B-6F56-B019-B425-9A3E0FA0587E}"/>
              </a:ext>
            </a:extLst>
          </p:cNvPr>
          <p:cNvSpPr/>
          <p:nvPr/>
        </p:nvSpPr>
        <p:spPr>
          <a:xfrm>
            <a:off x="4448253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1372120-3901-4082-F12A-68604ABB7760}"/>
              </a:ext>
            </a:extLst>
          </p:cNvPr>
          <p:cNvSpPr/>
          <p:nvPr/>
        </p:nvSpPr>
        <p:spPr>
          <a:xfrm>
            <a:off x="5102459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D1A6EFD-8C32-7442-98BD-B84A62B84E10}"/>
              </a:ext>
            </a:extLst>
          </p:cNvPr>
          <p:cNvSpPr/>
          <p:nvPr/>
        </p:nvSpPr>
        <p:spPr>
          <a:xfrm>
            <a:off x="5756665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972A0BD-3416-4C48-6E09-B68C3DB2EBB2}"/>
              </a:ext>
            </a:extLst>
          </p:cNvPr>
          <p:cNvSpPr/>
          <p:nvPr/>
        </p:nvSpPr>
        <p:spPr>
          <a:xfrm>
            <a:off x="6410871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298A941-981C-304B-56D7-9B45EBF65A51}"/>
              </a:ext>
            </a:extLst>
          </p:cNvPr>
          <p:cNvSpPr/>
          <p:nvPr/>
        </p:nvSpPr>
        <p:spPr>
          <a:xfrm>
            <a:off x="7065077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ADA2EC7-6456-3962-BA77-3C583BF145AF}"/>
              </a:ext>
            </a:extLst>
          </p:cNvPr>
          <p:cNvSpPr/>
          <p:nvPr/>
        </p:nvSpPr>
        <p:spPr>
          <a:xfrm>
            <a:off x="7719283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3695515-8440-1246-E4E6-2355C215220C}"/>
              </a:ext>
            </a:extLst>
          </p:cNvPr>
          <p:cNvSpPr/>
          <p:nvPr/>
        </p:nvSpPr>
        <p:spPr>
          <a:xfrm>
            <a:off x="8373489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73C5741-1765-F99F-2289-18BDCFFF2995}"/>
              </a:ext>
            </a:extLst>
          </p:cNvPr>
          <p:cNvSpPr/>
          <p:nvPr/>
        </p:nvSpPr>
        <p:spPr>
          <a:xfrm>
            <a:off x="5211728" y="2040673"/>
            <a:ext cx="356839" cy="156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311DCA6-FE06-3560-0144-8BA31DF1D4F8}"/>
              </a:ext>
            </a:extLst>
          </p:cNvPr>
          <p:cNvSpPr/>
          <p:nvPr/>
        </p:nvSpPr>
        <p:spPr>
          <a:xfrm>
            <a:off x="5211728" y="3946030"/>
            <a:ext cx="356839" cy="156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0FC9861-A893-C261-4321-7EE76D8B4850}"/>
              </a:ext>
            </a:extLst>
          </p:cNvPr>
          <p:cNvSpPr/>
          <p:nvPr/>
        </p:nvSpPr>
        <p:spPr>
          <a:xfrm>
            <a:off x="7784333" y="2040673"/>
            <a:ext cx="356839" cy="156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A634A86-35E2-6221-0074-E1E424DA857D}"/>
              </a:ext>
            </a:extLst>
          </p:cNvPr>
          <p:cNvSpPr/>
          <p:nvPr/>
        </p:nvSpPr>
        <p:spPr>
          <a:xfrm>
            <a:off x="7784333" y="3946030"/>
            <a:ext cx="356839" cy="156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2731980-2138-8AB6-4D2D-D09369233023}"/>
              </a:ext>
            </a:extLst>
          </p:cNvPr>
          <p:cNvSpPr/>
          <p:nvPr/>
        </p:nvSpPr>
        <p:spPr>
          <a:xfrm>
            <a:off x="1177223" y="2785946"/>
            <a:ext cx="546410" cy="56871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e-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25B7CD3-195E-1E00-02E6-E5A09B37AD2A}"/>
              </a:ext>
            </a:extLst>
          </p:cNvPr>
          <p:cNvSpPr/>
          <p:nvPr/>
        </p:nvSpPr>
        <p:spPr>
          <a:xfrm>
            <a:off x="2036412" y="3000607"/>
            <a:ext cx="136444" cy="13939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F40BD77-B0D8-A8F1-6CCA-E4E216C4AC91}"/>
              </a:ext>
            </a:extLst>
          </p:cNvPr>
          <p:cNvSpPr/>
          <p:nvPr/>
        </p:nvSpPr>
        <p:spPr>
          <a:xfrm>
            <a:off x="529332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11367AB-BC28-9032-99E1-CCF04987DCFE}"/>
              </a:ext>
            </a:extLst>
          </p:cNvPr>
          <p:cNvSpPr/>
          <p:nvPr/>
        </p:nvSpPr>
        <p:spPr>
          <a:xfrm>
            <a:off x="523017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AF06DF9-1828-DA07-B17B-015C21F10D22}"/>
              </a:ext>
            </a:extLst>
          </p:cNvPr>
          <p:cNvSpPr/>
          <p:nvPr/>
        </p:nvSpPr>
        <p:spPr>
          <a:xfrm>
            <a:off x="4448253" y="2246803"/>
            <a:ext cx="4471646" cy="10497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4892221-719C-FE37-9B03-4EEAEB799F20}"/>
              </a:ext>
            </a:extLst>
          </p:cNvPr>
          <p:cNvSpPr/>
          <p:nvPr/>
        </p:nvSpPr>
        <p:spPr>
          <a:xfrm>
            <a:off x="4448253" y="3780922"/>
            <a:ext cx="4471646" cy="10497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1" name="Picture 40" descr="A picture containing shoji&#10;&#10;Description automatically generated">
            <a:extLst>
              <a:ext uri="{FF2B5EF4-FFF2-40B4-BE49-F238E27FC236}">
                <a16:creationId xmlns:a16="http://schemas.microsoft.com/office/drawing/2014/main" id="{96BD4575-74D5-1247-9C82-5FF9797AA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907" y="3993843"/>
            <a:ext cx="8576671" cy="259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668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821B6-56FF-4F45-1673-EF40B17F7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And another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7EC5E4-ADB2-9057-27DA-A1EEFDAD6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FCF4-C3EF-BD43-82E0-05BC237DAD2A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3EBAAA-935F-EB8A-8714-B3BE0C1A412B}"/>
              </a:ext>
            </a:extLst>
          </p:cNvPr>
          <p:cNvSpPr/>
          <p:nvPr/>
        </p:nvSpPr>
        <p:spPr>
          <a:xfrm>
            <a:off x="1183538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40ABEE-7BDC-FBE7-9306-A8E97EB67591}"/>
              </a:ext>
            </a:extLst>
          </p:cNvPr>
          <p:cNvSpPr/>
          <p:nvPr/>
        </p:nvSpPr>
        <p:spPr>
          <a:xfrm>
            <a:off x="1837744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0EDD61-5B2A-F8F8-CEA8-3320E78B4931}"/>
              </a:ext>
            </a:extLst>
          </p:cNvPr>
          <p:cNvSpPr/>
          <p:nvPr/>
        </p:nvSpPr>
        <p:spPr>
          <a:xfrm>
            <a:off x="2491950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CF6A67-7EE4-B9A9-9A7C-C336BCEFA606}"/>
              </a:ext>
            </a:extLst>
          </p:cNvPr>
          <p:cNvSpPr/>
          <p:nvPr/>
        </p:nvSpPr>
        <p:spPr>
          <a:xfrm>
            <a:off x="3146156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18D889-F9B4-0118-79D0-EBE76FE81038}"/>
              </a:ext>
            </a:extLst>
          </p:cNvPr>
          <p:cNvSpPr/>
          <p:nvPr/>
        </p:nvSpPr>
        <p:spPr>
          <a:xfrm>
            <a:off x="3800362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788683-A094-DF94-B40E-E16A438B6E44}"/>
              </a:ext>
            </a:extLst>
          </p:cNvPr>
          <p:cNvSpPr/>
          <p:nvPr/>
        </p:nvSpPr>
        <p:spPr>
          <a:xfrm>
            <a:off x="4454568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4F2776-7996-12A8-7C82-9CD01469A599}"/>
              </a:ext>
            </a:extLst>
          </p:cNvPr>
          <p:cNvSpPr/>
          <p:nvPr/>
        </p:nvSpPr>
        <p:spPr>
          <a:xfrm>
            <a:off x="5108774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FFA67B-F6F7-BF21-DCE8-F872997297F8}"/>
              </a:ext>
            </a:extLst>
          </p:cNvPr>
          <p:cNvSpPr/>
          <p:nvPr/>
        </p:nvSpPr>
        <p:spPr>
          <a:xfrm>
            <a:off x="5762980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9D65EF-AEBE-939C-5043-48B3B70F2708}"/>
              </a:ext>
            </a:extLst>
          </p:cNvPr>
          <p:cNvSpPr/>
          <p:nvPr/>
        </p:nvSpPr>
        <p:spPr>
          <a:xfrm>
            <a:off x="6417186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85D50C-891D-C0AF-1B48-3550386C8F8C}"/>
              </a:ext>
            </a:extLst>
          </p:cNvPr>
          <p:cNvSpPr/>
          <p:nvPr/>
        </p:nvSpPr>
        <p:spPr>
          <a:xfrm>
            <a:off x="7071392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56AD89-1677-CDA6-CF83-0670EC7A1807}"/>
              </a:ext>
            </a:extLst>
          </p:cNvPr>
          <p:cNvSpPr/>
          <p:nvPr/>
        </p:nvSpPr>
        <p:spPr>
          <a:xfrm>
            <a:off x="7725598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7ECE5F-4943-5F08-2108-C2D2F45B380F}"/>
              </a:ext>
            </a:extLst>
          </p:cNvPr>
          <p:cNvSpPr/>
          <p:nvPr/>
        </p:nvSpPr>
        <p:spPr>
          <a:xfrm>
            <a:off x="8379804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44F75F-980B-0A05-8A5F-DEC1FB8C4C8B}"/>
              </a:ext>
            </a:extLst>
          </p:cNvPr>
          <p:cNvSpPr/>
          <p:nvPr/>
        </p:nvSpPr>
        <p:spPr>
          <a:xfrm>
            <a:off x="1177223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41E2AF6-5160-03B5-FCEA-504694632DBF}"/>
              </a:ext>
            </a:extLst>
          </p:cNvPr>
          <p:cNvSpPr/>
          <p:nvPr/>
        </p:nvSpPr>
        <p:spPr>
          <a:xfrm>
            <a:off x="1831429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D85AA3B-788D-D03B-9134-92F977C09302}"/>
              </a:ext>
            </a:extLst>
          </p:cNvPr>
          <p:cNvSpPr/>
          <p:nvPr/>
        </p:nvSpPr>
        <p:spPr>
          <a:xfrm>
            <a:off x="2485635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F9163F-D2A6-6BB0-4523-506E2DDD1DD0}"/>
              </a:ext>
            </a:extLst>
          </p:cNvPr>
          <p:cNvSpPr/>
          <p:nvPr/>
        </p:nvSpPr>
        <p:spPr>
          <a:xfrm>
            <a:off x="3139841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5B8961-4D01-00C0-883C-41E39B78D465}"/>
              </a:ext>
            </a:extLst>
          </p:cNvPr>
          <p:cNvSpPr/>
          <p:nvPr/>
        </p:nvSpPr>
        <p:spPr>
          <a:xfrm>
            <a:off x="3794047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70488B-6F56-B019-B425-9A3E0FA0587E}"/>
              </a:ext>
            </a:extLst>
          </p:cNvPr>
          <p:cNvSpPr/>
          <p:nvPr/>
        </p:nvSpPr>
        <p:spPr>
          <a:xfrm>
            <a:off x="4448253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1372120-3901-4082-F12A-68604ABB7760}"/>
              </a:ext>
            </a:extLst>
          </p:cNvPr>
          <p:cNvSpPr/>
          <p:nvPr/>
        </p:nvSpPr>
        <p:spPr>
          <a:xfrm>
            <a:off x="5102459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D1A6EFD-8C32-7442-98BD-B84A62B84E10}"/>
              </a:ext>
            </a:extLst>
          </p:cNvPr>
          <p:cNvSpPr/>
          <p:nvPr/>
        </p:nvSpPr>
        <p:spPr>
          <a:xfrm>
            <a:off x="5756665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972A0BD-3416-4C48-6E09-B68C3DB2EBB2}"/>
              </a:ext>
            </a:extLst>
          </p:cNvPr>
          <p:cNvSpPr/>
          <p:nvPr/>
        </p:nvSpPr>
        <p:spPr>
          <a:xfrm>
            <a:off x="6410871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298A941-981C-304B-56D7-9B45EBF65A51}"/>
              </a:ext>
            </a:extLst>
          </p:cNvPr>
          <p:cNvSpPr/>
          <p:nvPr/>
        </p:nvSpPr>
        <p:spPr>
          <a:xfrm>
            <a:off x="7065077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ADA2EC7-6456-3962-BA77-3C583BF145AF}"/>
              </a:ext>
            </a:extLst>
          </p:cNvPr>
          <p:cNvSpPr/>
          <p:nvPr/>
        </p:nvSpPr>
        <p:spPr>
          <a:xfrm>
            <a:off x="7719283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3695515-8440-1246-E4E6-2355C215220C}"/>
              </a:ext>
            </a:extLst>
          </p:cNvPr>
          <p:cNvSpPr/>
          <p:nvPr/>
        </p:nvSpPr>
        <p:spPr>
          <a:xfrm>
            <a:off x="8373489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73C5741-1765-F99F-2289-18BDCFFF2995}"/>
              </a:ext>
            </a:extLst>
          </p:cNvPr>
          <p:cNvSpPr/>
          <p:nvPr/>
        </p:nvSpPr>
        <p:spPr>
          <a:xfrm>
            <a:off x="5211728" y="2040673"/>
            <a:ext cx="356839" cy="156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311DCA6-FE06-3560-0144-8BA31DF1D4F8}"/>
              </a:ext>
            </a:extLst>
          </p:cNvPr>
          <p:cNvSpPr/>
          <p:nvPr/>
        </p:nvSpPr>
        <p:spPr>
          <a:xfrm>
            <a:off x="5211728" y="3946030"/>
            <a:ext cx="356839" cy="156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0FC9861-A893-C261-4321-7EE76D8B4850}"/>
              </a:ext>
            </a:extLst>
          </p:cNvPr>
          <p:cNvSpPr/>
          <p:nvPr/>
        </p:nvSpPr>
        <p:spPr>
          <a:xfrm>
            <a:off x="7784333" y="2040673"/>
            <a:ext cx="356839" cy="156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A634A86-35E2-6221-0074-E1E424DA857D}"/>
              </a:ext>
            </a:extLst>
          </p:cNvPr>
          <p:cNvSpPr/>
          <p:nvPr/>
        </p:nvSpPr>
        <p:spPr>
          <a:xfrm>
            <a:off x="7784333" y="3946030"/>
            <a:ext cx="356839" cy="156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2731980-2138-8AB6-4D2D-D09369233023}"/>
              </a:ext>
            </a:extLst>
          </p:cNvPr>
          <p:cNvSpPr/>
          <p:nvPr/>
        </p:nvSpPr>
        <p:spPr>
          <a:xfrm>
            <a:off x="1177223" y="2785946"/>
            <a:ext cx="546410" cy="56871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e-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25B7CD3-195E-1E00-02E6-E5A09B37AD2A}"/>
              </a:ext>
            </a:extLst>
          </p:cNvPr>
          <p:cNvSpPr/>
          <p:nvPr/>
        </p:nvSpPr>
        <p:spPr>
          <a:xfrm>
            <a:off x="2036412" y="3000607"/>
            <a:ext cx="136444" cy="13939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B456109-2AAC-A84F-4280-ACF9E97604A1}"/>
              </a:ext>
            </a:extLst>
          </p:cNvPr>
          <p:cNvSpPr/>
          <p:nvPr/>
        </p:nvSpPr>
        <p:spPr>
          <a:xfrm>
            <a:off x="3344824" y="3000607"/>
            <a:ext cx="136444" cy="13939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E0F2453-6222-E980-D600-4468721FA992}"/>
              </a:ext>
            </a:extLst>
          </p:cNvPr>
          <p:cNvSpPr/>
          <p:nvPr/>
        </p:nvSpPr>
        <p:spPr>
          <a:xfrm>
            <a:off x="529332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233F34E-C21A-3FF2-DB6C-4BDEF4ACF14E}"/>
              </a:ext>
            </a:extLst>
          </p:cNvPr>
          <p:cNvSpPr/>
          <p:nvPr/>
        </p:nvSpPr>
        <p:spPr>
          <a:xfrm>
            <a:off x="523017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478C722-5B25-AC24-600F-C2EAFF531811}"/>
              </a:ext>
            </a:extLst>
          </p:cNvPr>
          <p:cNvSpPr/>
          <p:nvPr/>
        </p:nvSpPr>
        <p:spPr>
          <a:xfrm>
            <a:off x="4448253" y="2246803"/>
            <a:ext cx="4471646" cy="10497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FD915EE-CE2E-95A9-6DF0-1311C9B99CDF}"/>
              </a:ext>
            </a:extLst>
          </p:cNvPr>
          <p:cNvSpPr/>
          <p:nvPr/>
        </p:nvSpPr>
        <p:spPr>
          <a:xfrm>
            <a:off x="4448253" y="3780922"/>
            <a:ext cx="4471646" cy="10497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9" name="Picture 38" descr="A picture containing shoji&#10;&#10;Description automatically generated">
            <a:extLst>
              <a:ext uri="{FF2B5EF4-FFF2-40B4-BE49-F238E27FC236}">
                <a16:creationId xmlns:a16="http://schemas.microsoft.com/office/drawing/2014/main" id="{4E7FE596-C26D-879B-3F66-0E5066A63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907" y="3993843"/>
            <a:ext cx="8576671" cy="259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20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821B6-56FF-4F45-1673-EF40B17F7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Move to target location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7EC5E4-ADB2-9057-27DA-A1EEFDAD6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FCF4-C3EF-BD43-82E0-05BC237DAD2A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3EBAAA-935F-EB8A-8714-B3BE0C1A412B}"/>
              </a:ext>
            </a:extLst>
          </p:cNvPr>
          <p:cNvSpPr/>
          <p:nvPr/>
        </p:nvSpPr>
        <p:spPr>
          <a:xfrm>
            <a:off x="1183538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40ABEE-7BDC-FBE7-9306-A8E97EB67591}"/>
              </a:ext>
            </a:extLst>
          </p:cNvPr>
          <p:cNvSpPr/>
          <p:nvPr/>
        </p:nvSpPr>
        <p:spPr>
          <a:xfrm>
            <a:off x="1837744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0EDD61-5B2A-F8F8-CEA8-3320E78B4931}"/>
              </a:ext>
            </a:extLst>
          </p:cNvPr>
          <p:cNvSpPr/>
          <p:nvPr/>
        </p:nvSpPr>
        <p:spPr>
          <a:xfrm>
            <a:off x="2491950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CF6A67-7EE4-B9A9-9A7C-C336BCEFA606}"/>
              </a:ext>
            </a:extLst>
          </p:cNvPr>
          <p:cNvSpPr/>
          <p:nvPr/>
        </p:nvSpPr>
        <p:spPr>
          <a:xfrm>
            <a:off x="3146156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18D889-F9B4-0118-79D0-EBE76FE81038}"/>
              </a:ext>
            </a:extLst>
          </p:cNvPr>
          <p:cNvSpPr/>
          <p:nvPr/>
        </p:nvSpPr>
        <p:spPr>
          <a:xfrm>
            <a:off x="3800362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788683-A094-DF94-B40E-E16A438B6E44}"/>
              </a:ext>
            </a:extLst>
          </p:cNvPr>
          <p:cNvSpPr/>
          <p:nvPr/>
        </p:nvSpPr>
        <p:spPr>
          <a:xfrm>
            <a:off x="4454568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4F2776-7996-12A8-7C82-9CD01469A599}"/>
              </a:ext>
            </a:extLst>
          </p:cNvPr>
          <p:cNvSpPr/>
          <p:nvPr/>
        </p:nvSpPr>
        <p:spPr>
          <a:xfrm>
            <a:off x="5108774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FFA67B-F6F7-BF21-DCE8-F872997297F8}"/>
              </a:ext>
            </a:extLst>
          </p:cNvPr>
          <p:cNvSpPr/>
          <p:nvPr/>
        </p:nvSpPr>
        <p:spPr>
          <a:xfrm>
            <a:off x="5762980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9D65EF-AEBE-939C-5043-48B3B70F2708}"/>
              </a:ext>
            </a:extLst>
          </p:cNvPr>
          <p:cNvSpPr/>
          <p:nvPr/>
        </p:nvSpPr>
        <p:spPr>
          <a:xfrm>
            <a:off x="6417186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85D50C-891D-C0AF-1B48-3550386C8F8C}"/>
              </a:ext>
            </a:extLst>
          </p:cNvPr>
          <p:cNvSpPr/>
          <p:nvPr/>
        </p:nvSpPr>
        <p:spPr>
          <a:xfrm>
            <a:off x="7071392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56AD89-1677-CDA6-CF83-0670EC7A1807}"/>
              </a:ext>
            </a:extLst>
          </p:cNvPr>
          <p:cNvSpPr/>
          <p:nvPr/>
        </p:nvSpPr>
        <p:spPr>
          <a:xfrm>
            <a:off x="7725598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7ECE5F-4943-5F08-2108-C2D2F45B380F}"/>
              </a:ext>
            </a:extLst>
          </p:cNvPr>
          <p:cNvSpPr/>
          <p:nvPr/>
        </p:nvSpPr>
        <p:spPr>
          <a:xfrm>
            <a:off x="8379804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44F75F-980B-0A05-8A5F-DEC1FB8C4C8B}"/>
              </a:ext>
            </a:extLst>
          </p:cNvPr>
          <p:cNvSpPr/>
          <p:nvPr/>
        </p:nvSpPr>
        <p:spPr>
          <a:xfrm>
            <a:off x="1177223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41E2AF6-5160-03B5-FCEA-504694632DBF}"/>
              </a:ext>
            </a:extLst>
          </p:cNvPr>
          <p:cNvSpPr/>
          <p:nvPr/>
        </p:nvSpPr>
        <p:spPr>
          <a:xfrm>
            <a:off x="1831429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D85AA3B-788D-D03B-9134-92F977C09302}"/>
              </a:ext>
            </a:extLst>
          </p:cNvPr>
          <p:cNvSpPr/>
          <p:nvPr/>
        </p:nvSpPr>
        <p:spPr>
          <a:xfrm>
            <a:off x="2485635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F9163F-D2A6-6BB0-4523-506E2DDD1DD0}"/>
              </a:ext>
            </a:extLst>
          </p:cNvPr>
          <p:cNvSpPr/>
          <p:nvPr/>
        </p:nvSpPr>
        <p:spPr>
          <a:xfrm>
            <a:off x="3139841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5B8961-4D01-00C0-883C-41E39B78D465}"/>
              </a:ext>
            </a:extLst>
          </p:cNvPr>
          <p:cNvSpPr/>
          <p:nvPr/>
        </p:nvSpPr>
        <p:spPr>
          <a:xfrm>
            <a:off x="3794047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70488B-6F56-B019-B425-9A3E0FA0587E}"/>
              </a:ext>
            </a:extLst>
          </p:cNvPr>
          <p:cNvSpPr/>
          <p:nvPr/>
        </p:nvSpPr>
        <p:spPr>
          <a:xfrm>
            <a:off x="4448253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1372120-3901-4082-F12A-68604ABB7760}"/>
              </a:ext>
            </a:extLst>
          </p:cNvPr>
          <p:cNvSpPr/>
          <p:nvPr/>
        </p:nvSpPr>
        <p:spPr>
          <a:xfrm>
            <a:off x="5102459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D1A6EFD-8C32-7442-98BD-B84A62B84E10}"/>
              </a:ext>
            </a:extLst>
          </p:cNvPr>
          <p:cNvSpPr/>
          <p:nvPr/>
        </p:nvSpPr>
        <p:spPr>
          <a:xfrm>
            <a:off x="5756665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972A0BD-3416-4C48-6E09-B68C3DB2EBB2}"/>
              </a:ext>
            </a:extLst>
          </p:cNvPr>
          <p:cNvSpPr/>
          <p:nvPr/>
        </p:nvSpPr>
        <p:spPr>
          <a:xfrm>
            <a:off x="6410871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298A941-981C-304B-56D7-9B45EBF65A51}"/>
              </a:ext>
            </a:extLst>
          </p:cNvPr>
          <p:cNvSpPr/>
          <p:nvPr/>
        </p:nvSpPr>
        <p:spPr>
          <a:xfrm>
            <a:off x="7065077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ADA2EC7-6456-3962-BA77-3C583BF145AF}"/>
              </a:ext>
            </a:extLst>
          </p:cNvPr>
          <p:cNvSpPr/>
          <p:nvPr/>
        </p:nvSpPr>
        <p:spPr>
          <a:xfrm>
            <a:off x="7719283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3695515-8440-1246-E4E6-2355C215220C}"/>
              </a:ext>
            </a:extLst>
          </p:cNvPr>
          <p:cNvSpPr/>
          <p:nvPr/>
        </p:nvSpPr>
        <p:spPr>
          <a:xfrm>
            <a:off x="8373489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73C5741-1765-F99F-2289-18BDCFFF2995}"/>
              </a:ext>
            </a:extLst>
          </p:cNvPr>
          <p:cNvSpPr/>
          <p:nvPr/>
        </p:nvSpPr>
        <p:spPr>
          <a:xfrm>
            <a:off x="5211728" y="2040673"/>
            <a:ext cx="356839" cy="156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311DCA6-FE06-3560-0144-8BA31DF1D4F8}"/>
              </a:ext>
            </a:extLst>
          </p:cNvPr>
          <p:cNvSpPr/>
          <p:nvPr/>
        </p:nvSpPr>
        <p:spPr>
          <a:xfrm>
            <a:off x="5211728" y="3946030"/>
            <a:ext cx="356839" cy="156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0FC9861-A893-C261-4321-7EE76D8B4850}"/>
              </a:ext>
            </a:extLst>
          </p:cNvPr>
          <p:cNvSpPr/>
          <p:nvPr/>
        </p:nvSpPr>
        <p:spPr>
          <a:xfrm>
            <a:off x="7784333" y="2040673"/>
            <a:ext cx="356839" cy="156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A634A86-35E2-6221-0074-E1E424DA857D}"/>
              </a:ext>
            </a:extLst>
          </p:cNvPr>
          <p:cNvSpPr/>
          <p:nvPr/>
        </p:nvSpPr>
        <p:spPr>
          <a:xfrm>
            <a:off x="7784333" y="3946030"/>
            <a:ext cx="356839" cy="156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2731980-2138-8AB6-4D2D-D09369233023}"/>
              </a:ext>
            </a:extLst>
          </p:cNvPr>
          <p:cNvSpPr/>
          <p:nvPr/>
        </p:nvSpPr>
        <p:spPr>
          <a:xfrm>
            <a:off x="1177223" y="2785946"/>
            <a:ext cx="546410" cy="56871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e-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25B7CD3-195E-1E00-02E6-E5A09B37AD2A}"/>
              </a:ext>
            </a:extLst>
          </p:cNvPr>
          <p:cNvSpPr/>
          <p:nvPr/>
        </p:nvSpPr>
        <p:spPr>
          <a:xfrm>
            <a:off x="5337173" y="2930912"/>
            <a:ext cx="136444" cy="13939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B456109-2AAC-A84F-4280-ACF9E97604A1}"/>
              </a:ext>
            </a:extLst>
          </p:cNvPr>
          <p:cNvSpPr/>
          <p:nvPr/>
        </p:nvSpPr>
        <p:spPr>
          <a:xfrm>
            <a:off x="7924266" y="2930912"/>
            <a:ext cx="136444" cy="13939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8E8987B-A3A7-D013-D952-8981C94A1164}"/>
              </a:ext>
            </a:extLst>
          </p:cNvPr>
          <p:cNvSpPr/>
          <p:nvPr/>
        </p:nvSpPr>
        <p:spPr>
          <a:xfrm>
            <a:off x="529332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BE329DF-D3CF-3DAE-2FEA-7A95D6EBD46E}"/>
              </a:ext>
            </a:extLst>
          </p:cNvPr>
          <p:cNvSpPr/>
          <p:nvPr/>
        </p:nvSpPr>
        <p:spPr>
          <a:xfrm>
            <a:off x="523017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2315ACA-3273-4810-7263-5707C565D9A3}"/>
              </a:ext>
            </a:extLst>
          </p:cNvPr>
          <p:cNvSpPr/>
          <p:nvPr/>
        </p:nvSpPr>
        <p:spPr>
          <a:xfrm>
            <a:off x="4448253" y="2246803"/>
            <a:ext cx="4471646" cy="10497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1CA6929-3AEF-47D7-E983-0D010EF4AB7F}"/>
              </a:ext>
            </a:extLst>
          </p:cNvPr>
          <p:cNvSpPr/>
          <p:nvPr/>
        </p:nvSpPr>
        <p:spPr>
          <a:xfrm>
            <a:off x="4448253" y="3780922"/>
            <a:ext cx="4471646" cy="10497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1" name="Picture 40" descr="A picture containing shoji&#10;&#10;Description automatically generated">
            <a:extLst>
              <a:ext uri="{FF2B5EF4-FFF2-40B4-BE49-F238E27FC236}">
                <a16:creationId xmlns:a16="http://schemas.microsoft.com/office/drawing/2014/main" id="{38925BB8-BE84-9692-0E8C-6C4A643AF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907" y="3993843"/>
            <a:ext cx="8576671" cy="259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5760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821B6-56FF-4F45-1673-EF40B17F7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Irradiate with a microwave pulse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7EC5E4-ADB2-9057-27DA-A1EEFDAD6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FCF4-C3EF-BD43-82E0-05BC237DAD2A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3EBAAA-935F-EB8A-8714-B3BE0C1A412B}"/>
              </a:ext>
            </a:extLst>
          </p:cNvPr>
          <p:cNvSpPr/>
          <p:nvPr/>
        </p:nvSpPr>
        <p:spPr>
          <a:xfrm>
            <a:off x="1183538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40ABEE-7BDC-FBE7-9306-A8E97EB67591}"/>
              </a:ext>
            </a:extLst>
          </p:cNvPr>
          <p:cNvSpPr/>
          <p:nvPr/>
        </p:nvSpPr>
        <p:spPr>
          <a:xfrm>
            <a:off x="1837744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0EDD61-5B2A-F8F8-CEA8-3320E78B4931}"/>
              </a:ext>
            </a:extLst>
          </p:cNvPr>
          <p:cNvSpPr/>
          <p:nvPr/>
        </p:nvSpPr>
        <p:spPr>
          <a:xfrm>
            <a:off x="2491950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CF6A67-7EE4-B9A9-9A7C-C336BCEFA606}"/>
              </a:ext>
            </a:extLst>
          </p:cNvPr>
          <p:cNvSpPr/>
          <p:nvPr/>
        </p:nvSpPr>
        <p:spPr>
          <a:xfrm>
            <a:off x="3146156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18D889-F9B4-0118-79D0-EBE76FE81038}"/>
              </a:ext>
            </a:extLst>
          </p:cNvPr>
          <p:cNvSpPr/>
          <p:nvPr/>
        </p:nvSpPr>
        <p:spPr>
          <a:xfrm>
            <a:off x="3800362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788683-A094-DF94-B40E-E16A438B6E44}"/>
              </a:ext>
            </a:extLst>
          </p:cNvPr>
          <p:cNvSpPr/>
          <p:nvPr/>
        </p:nvSpPr>
        <p:spPr>
          <a:xfrm>
            <a:off x="4454568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4F2776-7996-12A8-7C82-9CD01469A599}"/>
              </a:ext>
            </a:extLst>
          </p:cNvPr>
          <p:cNvSpPr/>
          <p:nvPr/>
        </p:nvSpPr>
        <p:spPr>
          <a:xfrm>
            <a:off x="5108774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FFA67B-F6F7-BF21-DCE8-F872997297F8}"/>
              </a:ext>
            </a:extLst>
          </p:cNvPr>
          <p:cNvSpPr/>
          <p:nvPr/>
        </p:nvSpPr>
        <p:spPr>
          <a:xfrm>
            <a:off x="5762980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9D65EF-AEBE-939C-5043-48B3B70F2708}"/>
              </a:ext>
            </a:extLst>
          </p:cNvPr>
          <p:cNvSpPr/>
          <p:nvPr/>
        </p:nvSpPr>
        <p:spPr>
          <a:xfrm>
            <a:off x="6417186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85D50C-891D-C0AF-1B48-3550386C8F8C}"/>
              </a:ext>
            </a:extLst>
          </p:cNvPr>
          <p:cNvSpPr/>
          <p:nvPr/>
        </p:nvSpPr>
        <p:spPr>
          <a:xfrm>
            <a:off x="7071392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56AD89-1677-CDA6-CF83-0670EC7A1807}"/>
              </a:ext>
            </a:extLst>
          </p:cNvPr>
          <p:cNvSpPr/>
          <p:nvPr/>
        </p:nvSpPr>
        <p:spPr>
          <a:xfrm>
            <a:off x="7725598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7ECE5F-4943-5F08-2108-C2D2F45B380F}"/>
              </a:ext>
            </a:extLst>
          </p:cNvPr>
          <p:cNvSpPr/>
          <p:nvPr/>
        </p:nvSpPr>
        <p:spPr>
          <a:xfrm>
            <a:off x="8379804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44F75F-980B-0A05-8A5F-DEC1FB8C4C8B}"/>
              </a:ext>
            </a:extLst>
          </p:cNvPr>
          <p:cNvSpPr/>
          <p:nvPr/>
        </p:nvSpPr>
        <p:spPr>
          <a:xfrm>
            <a:off x="1177223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41E2AF6-5160-03B5-FCEA-504694632DBF}"/>
              </a:ext>
            </a:extLst>
          </p:cNvPr>
          <p:cNvSpPr/>
          <p:nvPr/>
        </p:nvSpPr>
        <p:spPr>
          <a:xfrm>
            <a:off x="1831429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D85AA3B-788D-D03B-9134-92F977C09302}"/>
              </a:ext>
            </a:extLst>
          </p:cNvPr>
          <p:cNvSpPr/>
          <p:nvPr/>
        </p:nvSpPr>
        <p:spPr>
          <a:xfrm>
            <a:off x="2485635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F9163F-D2A6-6BB0-4523-506E2DDD1DD0}"/>
              </a:ext>
            </a:extLst>
          </p:cNvPr>
          <p:cNvSpPr/>
          <p:nvPr/>
        </p:nvSpPr>
        <p:spPr>
          <a:xfrm>
            <a:off x="3139841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5B8961-4D01-00C0-883C-41E39B78D465}"/>
              </a:ext>
            </a:extLst>
          </p:cNvPr>
          <p:cNvSpPr/>
          <p:nvPr/>
        </p:nvSpPr>
        <p:spPr>
          <a:xfrm>
            <a:off x="3794047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70488B-6F56-B019-B425-9A3E0FA0587E}"/>
              </a:ext>
            </a:extLst>
          </p:cNvPr>
          <p:cNvSpPr/>
          <p:nvPr/>
        </p:nvSpPr>
        <p:spPr>
          <a:xfrm>
            <a:off x="4448253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1372120-3901-4082-F12A-68604ABB7760}"/>
              </a:ext>
            </a:extLst>
          </p:cNvPr>
          <p:cNvSpPr/>
          <p:nvPr/>
        </p:nvSpPr>
        <p:spPr>
          <a:xfrm>
            <a:off x="5102459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D1A6EFD-8C32-7442-98BD-B84A62B84E10}"/>
              </a:ext>
            </a:extLst>
          </p:cNvPr>
          <p:cNvSpPr/>
          <p:nvPr/>
        </p:nvSpPr>
        <p:spPr>
          <a:xfrm>
            <a:off x="5756665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972A0BD-3416-4C48-6E09-B68C3DB2EBB2}"/>
              </a:ext>
            </a:extLst>
          </p:cNvPr>
          <p:cNvSpPr/>
          <p:nvPr/>
        </p:nvSpPr>
        <p:spPr>
          <a:xfrm>
            <a:off x="6410871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298A941-981C-304B-56D7-9B45EBF65A51}"/>
              </a:ext>
            </a:extLst>
          </p:cNvPr>
          <p:cNvSpPr/>
          <p:nvPr/>
        </p:nvSpPr>
        <p:spPr>
          <a:xfrm>
            <a:off x="7065077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ADA2EC7-6456-3962-BA77-3C583BF145AF}"/>
              </a:ext>
            </a:extLst>
          </p:cNvPr>
          <p:cNvSpPr/>
          <p:nvPr/>
        </p:nvSpPr>
        <p:spPr>
          <a:xfrm>
            <a:off x="7719283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3695515-8440-1246-E4E6-2355C215220C}"/>
              </a:ext>
            </a:extLst>
          </p:cNvPr>
          <p:cNvSpPr/>
          <p:nvPr/>
        </p:nvSpPr>
        <p:spPr>
          <a:xfrm>
            <a:off x="8373489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73C5741-1765-F99F-2289-18BDCFFF2995}"/>
              </a:ext>
            </a:extLst>
          </p:cNvPr>
          <p:cNvSpPr/>
          <p:nvPr/>
        </p:nvSpPr>
        <p:spPr>
          <a:xfrm>
            <a:off x="5211728" y="2040673"/>
            <a:ext cx="356839" cy="156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311DCA6-FE06-3560-0144-8BA31DF1D4F8}"/>
              </a:ext>
            </a:extLst>
          </p:cNvPr>
          <p:cNvSpPr/>
          <p:nvPr/>
        </p:nvSpPr>
        <p:spPr>
          <a:xfrm>
            <a:off x="5211728" y="3946030"/>
            <a:ext cx="356839" cy="156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0FC9861-A893-C261-4321-7EE76D8B4850}"/>
              </a:ext>
            </a:extLst>
          </p:cNvPr>
          <p:cNvSpPr/>
          <p:nvPr/>
        </p:nvSpPr>
        <p:spPr>
          <a:xfrm>
            <a:off x="7784333" y="2040673"/>
            <a:ext cx="356839" cy="156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A634A86-35E2-6221-0074-E1E424DA857D}"/>
              </a:ext>
            </a:extLst>
          </p:cNvPr>
          <p:cNvSpPr/>
          <p:nvPr/>
        </p:nvSpPr>
        <p:spPr>
          <a:xfrm>
            <a:off x="7784333" y="3946030"/>
            <a:ext cx="356839" cy="156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2731980-2138-8AB6-4D2D-D09369233023}"/>
              </a:ext>
            </a:extLst>
          </p:cNvPr>
          <p:cNvSpPr/>
          <p:nvPr/>
        </p:nvSpPr>
        <p:spPr>
          <a:xfrm>
            <a:off x="1177223" y="2785946"/>
            <a:ext cx="546410" cy="56871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e-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25B7CD3-195E-1E00-02E6-E5A09B37AD2A}"/>
              </a:ext>
            </a:extLst>
          </p:cNvPr>
          <p:cNvSpPr/>
          <p:nvPr/>
        </p:nvSpPr>
        <p:spPr>
          <a:xfrm>
            <a:off x="5337173" y="2930912"/>
            <a:ext cx="136444" cy="13939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B456109-2AAC-A84F-4280-ACF9E97604A1}"/>
              </a:ext>
            </a:extLst>
          </p:cNvPr>
          <p:cNvSpPr/>
          <p:nvPr/>
        </p:nvSpPr>
        <p:spPr>
          <a:xfrm>
            <a:off x="7924266" y="2930912"/>
            <a:ext cx="136444" cy="13939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D61D70B-E3A1-42DF-1977-D97A829B2B28}"/>
              </a:ext>
            </a:extLst>
          </p:cNvPr>
          <p:cNvSpPr/>
          <p:nvPr/>
        </p:nvSpPr>
        <p:spPr>
          <a:xfrm>
            <a:off x="529332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0A7F5A5-4F6A-7BF5-5B54-C2E993D29F64}"/>
              </a:ext>
            </a:extLst>
          </p:cNvPr>
          <p:cNvSpPr/>
          <p:nvPr/>
        </p:nvSpPr>
        <p:spPr>
          <a:xfrm>
            <a:off x="523017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101EEA9-FE5A-5876-BD2D-120E6A0B9450}"/>
              </a:ext>
            </a:extLst>
          </p:cNvPr>
          <p:cNvSpPr/>
          <p:nvPr/>
        </p:nvSpPr>
        <p:spPr>
          <a:xfrm>
            <a:off x="4448253" y="2246803"/>
            <a:ext cx="4471646" cy="10497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B93DFB0-0990-14B2-F87B-220A7D9EB921}"/>
              </a:ext>
            </a:extLst>
          </p:cNvPr>
          <p:cNvSpPr/>
          <p:nvPr/>
        </p:nvSpPr>
        <p:spPr>
          <a:xfrm>
            <a:off x="4448253" y="3780922"/>
            <a:ext cx="4471646" cy="10497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4" name="Picture 43" descr="A picture containing shoji&#10;&#10;Description automatically generated">
            <a:extLst>
              <a:ext uri="{FF2B5EF4-FFF2-40B4-BE49-F238E27FC236}">
                <a16:creationId xmlns:a16="http://schemas.microsoft.com/office/drawing/2014/main" id="{F3272A88-52ED-AA5E-5DCA-4556801B7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907" y="3993843"/>
            <a:ext cx="8576671" cy="2594367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AAE32DD2-F91E-1F11-0530-4965CA8B832A}"/>
              </a:ext>
            </a:extLst>
          </p:cNvPr>
          <p:cNvGrpSpPr/>
          <p:nvPr/>
        </p:nvGrpSpPr>
        <p:grpSpPr>
          <a:xfrm>
            <a:off x="64422" y="2785946"/>
            <a:ext cx="981484" cy="687146"/>
            <a:chOff x="2891967" y="2567272"/>
            <a:chExt cx="2318040" cy="1622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81E9817F-A3DD-84F6-C4C2-8AF3A3B909D5}"/>
                    </a:ext>
                  </a:extLst>
                </p14:cNvPr>
                <p14:cNvContentPartPr/>
                <p14:nvPr/>
              </p14:nvContentPartPr>
              <p14:xfrm>
                <a:off x="2891967" y="2567272"/>
                <a:ext cx="2173320" cy="162288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81E9817F-A3DD-84F6-C4C2-8AF3A3B909D5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855419" y="2530717"/>
                  <a:ext cx="2244716" cy="16951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FF553405-BAC0-8334-89AF-95B9D09C908A}"/>
                    </a:ext>
                  </a:extLst>
                </p14:cNvPr>
                <p14:cNvContentPartPr/>
                <p14:nvPr/>
              </p14:nvContentPartPr>
              <p14:xfrm>
                <a:off x="4976007" y="3071992"/>
                <a:ext cx="234000" cy="36468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FF553405-BAC0-8334-89AF-95B9D09C908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39550" y="3035439"/>
                  <a:ext cx="305217" cy="436936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579262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821B6-56FF-4F45-1673-EF40B17F7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Measure temperature of electron “scoops”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7EC5E4-ADB2-9057-27DA-A1EEFDAD6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FCF4-C3EF-BD43-82E0-05BC237DAD2A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3EBAAA-935F-EB8A-8714-B3BE0C1A412B}"/>
              </a:ext>
            </a:extLst>
          </p:cNvPr>
          <p:cNvSpPr/>
          <p:nvPr/>
        </p:nvSpPr>
        <p:spPr>
          <a:xfrm>
            <a:off x="1183538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40ABEE-7BDC-FBE7-9306-A8E97EB67591}"/>
              </a:ext>
            </a:extLst>
          </p:cNvPr>
          <p:cNvSpPr/>
          <p:nvPr/>
        </p:nvSpPr>
        <p:spPr>
          <a:xfrm>
            <a:off x="1837744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0EDD61-5B2A-F8F8-CEA8-3320E78B4931}"/>
              </a:ext>
            </a:extLst>
          </p:cNvPr>
          <p:cNvSpPr/>
          <p:nvPr/>
        </p:nvSpPr>
        <p:spPr>
          <a:xfrm>
            <a:off x="2491950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CF6A67-7EE4-B9A9-9A7C-C336BCEFA606}"/>
              </a:ext>
            </a:extLst>
          </p:cNvPr>
          <p:cNvSpPr/>
          <p:nvPr/>
        </p:nvSpPr>
        <p:spPr>
          <a:xfrm>
            <a:off x="3146156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18D889-F9B4-0118-79D0-EBE76FE81038}"/>
              </a:ext>
            </a:extLst>
          </p:cNvPr>
          <p:cNvSpPr/>
          <p:nvPr/>
        </p:nvSpPr>
        <p:spPr>
          <a:xfrm>
            <a:off x="3800362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788683-A094-DF94-B40E-E16A438B6E44}"/>
              </a:ext>
            </a:extLst>
          </p:cNvPr>
          <p:cNvSpPr/>
          <p:nvPr/>
        </p:nvSpPr>
        <p:spPr>
          <a:xfrm>
            <a:off x="4454568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4F2776-7996-12A8-7C82-9CD01469A599}"/>
              </a:ext>
            </a:extLst>
          </p:cNvPr>
          <p:cNvSpPr/>
          <p:nvPr/>
        </p:nvSpPr>
        <p:spPr>
          <a:xfrm>
            <a:off x="5108774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FFA67B-F6F7-BF21-DCE8-F872997297F8}"/>
              </a:ext>
            </a:extLst>
          </p:cNvPr>
          <p:cNvSpPr/>
          <p:nvPr/>
        </p:nvSpPr>
        <p:spPr>
          <a:xfrm>
            <a:off x="5762980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9D65EF-AEBE-939C-5043-48B3B70F2708}"/>
              </a:ext>
            </a:extLst>
          </p:cNvPr>
          <p:cNvSpPr/>
          <p:nvPr/>
        </p:nvSpPr>
        <p:spPr>
          <a:xfrm>
            <a:off x="6417186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85D50C-891D-C0AF-1B48-3550386C8F8C}"/>
              </a:ext>
            </a:extLst>
          </p:cNvPr>
          <p:cNvSpPr/>
          <p:nvPr/>
        </p:nvSpPr>
        <p:spPr>
          <a:xfrm>
            <a:off x="7071392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56AD89-1677-CDA6-CF83-0670EC7A1807}"/>
              </a:ext>
            </a:extLst>
          </p:cNvPr>
          <p:cNvSpPr/>
          <p:nvPr/>
        </p:nvSpPr>
        <p:spPr>
          <a:xfrm>
            <a:off x="7725598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7ECE5F-4943-5F08-2108-C2D2F45B380F}"/>
              </a:ext>
            </a:extLst>
          </p:cNvPr>
          <p:cNvSpPr/>
          <p:nvPr/>
        </p:nvSpPr>
        <p:spPr>
          <a:xfrm>
            <a:off x="8379804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44F75F-980B-0A05-8A5F-DEC1FB8C4C8B}"/>
              </a:ext>
            </a:extLst>
          </p:cNvPr>
          <p:cNvSpPr/>
          <p:nvPr/>
        </p:nvSpPr>
        <p:spPr>
          <a:xfrm>
            <a:off x="1177223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41E2AF6-5160-03B5-FCEA-504694632DBF}"/>
              </a:ext>
            </a:extLst>
          </p:cNvPr>
          <p:cNvSpPr/>
          <p:nvPr/>
        </p:nvSpPr>
        <p:spPr>
          <a:xfrm>
            <a:off x="1831429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D85AA3B-788D-D03B-9134-92F977C09302}"/>
              </a:ext>
            </a:extLst>
          </p:cNvPr>
          <p:cNvSpPr/>
          <p:nvPr/>
        </p:nvSpPr>
        <p:spPr>
          <a:xfrm>
            <a:off x="2485635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F9163F-D2A6-6BB0-4523-506E2DDD1DD0}"/>
              </a:ext>
            </a:extLst>
          </p:cNvPr>
          <p:cNvSpPr/>
          <p:nvPr/>
        </p:nvSpPr>
        <p:spPr>
          <a:xfrm>
            <a:off x="3139841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5B8961-4D01-00C0-883C-41E39B78D465}"/>
              </a:ext>
            </a:extLst>
          </p:cNvPr>
          <p:cNvSpPr/>
          <p:nvPr/>
        </p:nvSpPr>
        <p:spPr>
          <a:xfrm>
            <a:off x="3794047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70488B-6F56-B019-B425-9A3E0FA0587E}"/>
              </a:ext>
            </a:extLst>
          </p:cNvPr>
          <p:cNvSpPr/>
          <p:nvPr/>
        </p:nvSpPr>
        <p:spPr>
          <a:xfrm>
            <a:off x="4448253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1372120-3901-4082-F12A-68604ABB7760}"/>
              </a:ext>
            </a:extLst>
          </p:cNvPr>
          <p:cNvSpPr/>
          <p:nvPr/>
        </p:nvSpPr>
        <p:spPr>
          <a:xfrm>
            <a:off x="5102459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D1A6EFD-8C32-7442-98BD-B84A62B84E10}"/>
              </a:ext>
            </a:extLst>
          </p:cNvPr>
          <p:cNvSpPr/>
          <p:nvPr/>
        </p:nvSpPr>
        <p:spPr>
          <a:xfrm>
            <a:off x="5756665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972A0BD-3416-4C48-6E09-B68C3DB2EBB2}"/>
              </a:ext>
            </a:extLst>
          </p:cNvPr>
          <p:cNvSpPr/>
          <p:nvPr/>
        </p:nvSpPr>
        <p:spPr>
          <a:xfrm>
            <a:off x="6410871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298A941-981C-304B-56D7-9B45EBF65A51}"/>
              </a:ext>
            </a:extLst>
          </p:cNvPr>
          <p:cNvSpPr/>
          <p:nvPr/>
        </p:nvSpPr>
        <p:spPr>
          <a:xfrm>
            <a:off x="7065077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ADA2EC7-6456-3962-BA77-3C583BF145AF}"/>
              </a:ext>
            </a:extLst>
          </p:cNvPr>
          <p:cNvSpPr/>
          <p:nvPr/>
        </p:nvSpPr>
        <p:spPr>
          <a:xfrm>
            <a:off x="7719283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3695515-8440-1246-E4E6-2355C215220C}"/>
              </a:ext>
            </a:extLst>
          </p:cNvPr>
          <p:cNvSpPr/>
          <p:nvPr/>
        </p:nvSpPr>
        <p:spPr>
          <a:xfrm>
            <a:off x="8373489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73C5741-1765-F99F-2289-18BDCFFF2995}"/>
              </a:ext>
            </a:extLst>
          </p:cNvPr>
          <p:cNvSpPr/>
          <p:nvPr/>
        </p:nvSpPr>
        <p:spPr>
          <a:xfrm>
            <a:off x="5211728" y="2040673"/>
            <a:ext cx="356839" cy="156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311DCA6-FE06-3560-0144-8BA31DF1D4F8}"/>
              </a:ext>
            </a:extLst>
          </p:cNvPr>
          <p:cNvSpPr/>
          <p:nvPr/>
        </p:nvSpPr>
        <p:spPr>
          <a:xfrm>
            <a:off x="5211728" y="3946030"/>
            <a:ext cx="356839" cy="156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0FC9861-A893-C261-4321-7EE76D8B4850}"/>
              </a:ext>
            </a:extLst>
          </p:cNvPr>
          <p:cNvSpPr/>
          <p:nvPr/>
        </p:nvSpPr>
        <p:spPr>
          <a:xfrm>
            <a:off x="7784333" y="2040673"/>
            <a:ext cx="356839" cy="156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A634A86-35E2-6221-0074-E1E424DA857D}"/>
              </a:ext>
            </a:extLst>
          </p:cNvPr>
          <p:cNvSpPr/>
          <p:nvPr/>
        </p:nvSpPr>
        <p:spPr>
          <a:xfrm>
            <a:off x="7784333" y="3946030"/>
            <a:ext cx="356839" cy="156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2731980-2138-8AB6-4D2D-D09369233023}"/>
              </a:ext>
            </a:extLst>
          </p:cNvPr>
          <p:cNvSpPr/>
          <p:nvPr/>
        </p:nvSpPr>
        <p:spPr>
          <a:xfrm>
            <a:off x="1177223" y="2785946"/>
            <a:ext cx="546410" cy="56871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e-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25B7CD3-195E-1E00-02E6-E5A09B37AD2A}"/>
              </a:ext>
            </a:extLst>
          </p:cNvPr>
          <p:cNvSpPr/>
          <p:nvPr/>
        </p:nvSpPr>
        <p:spPr>
          <a:xfrm>
            <a:off x="5337173" y="2930912"/>
            <a:ext cx="136444" cy="13939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B456109-2AAC-A84F-4280-ACF9E97604A1}"/>
              </a:ext>
            </a:extLst>
          </p:cNvPr>
          <p:cNvSpPr/>
          <p:nvPr/>
        </p:nvSpPr>
        <p:spPr>
          <a:xfrm>
            <a:off x="7924266" y="2930912"/>
            <a:ext cx="136444" cy="13939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9283950-4E96-25BA-6C09-46059289B4C2}"/>
              </a:ext>
            </a:extLst>
          </p:cNvPr>
          <p:cNvSpPr/>
          <p:nvPr/>
        </p:nvSpPr>
        <p:spPr>
          <a:xfrm>
            <a:off x="523017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404B845-AFCA-4C83-98C4-304092D1C904}"/>
              </a:ext>
            </a:extLst>
          </p:cNvPr>
          <p:cNvSpPr/>
          <p:nvPr/>
        </p:nvSpPr>
        <p:spPr>
          <a:xfrm>
            <a:off x="516702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64027A9-5D88-B0D3-1E49-8BD050A8E024}"/>
              </a:ext>
            </a:extLst>
          </p:cNvPr>
          <p:cNvSpPr/>
          <p:nvPr/>
        </p:nvSpPr>
        <p:spPr>
          <a:xfrm>
            <a:off x="4448253" y="2246803"/>
            <a:ext cx="4471646" cy="10497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35CE3DD-ACA6-4053-B6CE-9A7B908FFE72}"/>
              </a:ext>
            </a:extLst>
          </p:cNvPr>
          <p:cNvSpPr/>
          <p:nvPr/>
        </p:nvSpPr>
        <p:spPr>
          <a:xfrm>
            <a:off x="4448253" y="3780922"/>
            <a:ext cx="4471646" cy="10497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7698EE4-BAC0-8880-33C6-7E6EA0C0F0C5}"/>
              </a:ext>
            </a:extLst>
          </p:cNvPr>
          <p:cNvCxnSpPr/>
          <p:nvPr/>
        </p:nvCxnSpPr>
        <p:spPr>
          <a:xfrm flipH="1">
            <a:off x="4814459" y="2993972"/>
            <a:ext cx="576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807C78C-2167-389D-E07C-69626DB99E0A}"/>
              </a:ext>
            </a:extLst>
          </p:cNvPr>
          <p:cNvCxnSpPr/>
          <p:nvPr/>
        </p:nvCxnSpPr>
        <p:spPr>
          <a:xfrm flipH="1">
            <a:off x="7407256" y="2993972"/>
            <a:ext cx="576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n 41">
            <a:extLst>
              <a:ext uri="{FF2B5EF4-FFF2-40B4-BE49-F238E27FC236}">
                <a16:creationId xmlns:a16="http://schemas.microsoft.com/office/drawing/2014/main" id="{188E3837-7988-8712-B953-62197CDF1AC9}"/>
              </a:ext>
            </a:extLst>
          </p:cNvPr>
          <p:cNvSpPr/>
          <p:nvPr/>
        </p:nvSpPr>
        <p:spPr>
          <a:xfrm rot="5400000">
            <a:off x="21141" y="2766426"/>
            <a:ext cx="536027" cy="455094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A0281FA-1823-B241-FD9F-CAEFCA2C9F10}"/>
              </a:ext>
            </a:extLst>
          </p:cNvPr>
          <p:cNvSpPr txBox="1"/>
          <p:nvPr/>
        </p:nvSpPr>
        <p:spPr>
          <a:xfrm>
            <a:off x="38909" y="6251302"/>
            <a:ext cx="72676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Electron Cyclotron Resonance (ECR) Magnetometry with a Plasma Reservoir </a:t>
            </a:r>
          </a:p>
          <a:p>
            <a:r>
              <a:rPr lang="en-GB" sz="1100" dirty="0"/>
              <a:t>E. D. Hunter, A. Christensen,  J. </a:t>
            </a:r>
            <a:r>
              <a:rPr lang="en-GB" sz="1100" dirty="0" err="1"/>
              <a:t>Fajans</a:t>
            </a:r>
            <a:r>
              <a:rPr lang="en-GB" sz="1100" dirty="0"/>
              <a:t> , T. Friesen, E. Kur, and J. S. Wurtele (2019)</a:t>
            </a:r>
          </a:p>
          <a:p>
            <a:endParaRPr lang="en-GB" sz="1100" dirty="0"/>
          </a:p>
          <a:p>
            <a:endParaRPr lang="en-GB" sz="1100" dirty="0"/>
          </a:p>
        </p:txBody>
      </p:sp>
      <p:pic>
        <p:nvPicPr>
          <p:cNvPr id="55" name="Picture 54" descr="A picture containing shoji&#10;&#10;Description automatically generated">
            <a:extLst>
              <a:ext uri="{FF2B5EF4-FFF2-40B4-BE49-F238E27FC236}">
                <a16:creationId xmlns:a16="http://schemas.microsoft.com/office/drawing/2014/main" id="{818F5751-D7B8-A05F-701C-7D76F226F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907" y="3993843"/>
            <a:ext cx="8576671" cy="259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829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3FCC8-57EE-4441-A3E9-4B2CB639E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 example of ECR spectra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7D28B2-DD53-1144-BEAF-B29742BEC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FCF4-C3EF-BD43-82E0-05BC237DAD2A}" type="slidenum">
              <a:rPr lang="en-US" smtClean="0"/>
              <a:pPr/>
              <a:t>15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3">
                <a:extLst>
                  <a:ext uri="{FF2B5EF4-FFF2-40B4-BE49-F238E27FC236}">
                    <a16:creationId xmlns:a16="http://schemas.microsoft.com/office/drawing/2014/main" id="{3B31D86E-7E12-D24A-B816-74CB0E96C01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7693" y="1539778"/>
                <a:ext cx="3307553" cy="4479325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FBB031"/>
                  </a:buClr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8B857B"/>
                  </a:buClr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3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Narrow central peak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r>
                  <a:rPr lang="en-US" dirty="0"/>
                  <a:t>Precision related to peak width </a:t>
                </a:r>
              </a:p>
              <a:p>
                <a:endParaRPr lang="en-US" dirty="0"/>
              </a:p>
              <a:p>
                <a:r>
                  <a:rPr lang="en-US" dirty="0"/>
                  <a:t>Broad, asymmetric  sidebands from electrons axial frequency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Content Placeholder 3">
                <a:extLst>
                  <a:ext uri="{FF2B5EF4-FFF2-40B4-BE49-F238E27FC236}">
                    <a16:creationId xmlns:a16="http://schemas.microsoft.com/office/drawing/2014/main" id="{3B31D86E-7E12-D24A-B816-74CB0E96C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693" y="1539778"/>
                <a:ext cx="3307553" cy="4479325"/>
              </a:xfrm>
              <a:prstGeom prst="rect">
                <a:avLst/>
              </a:prstGeom>
              <a:blipFill>
                <a:blip r:embed="rId4"/>
                <a:stretch>
                  <a:fillRect l="-3065" t="-2266" r="-3448" b="-31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Content Placeholder 15" descr="Chart, histogram&#10;&#10;Description automatically generated">
            <a:extLst>
              <a:ext uri="{FF2B5EF4-FFF2-40B4-BE49-F238E27FC236}">
                <a16:creationId xmlns:a16="http://schemas.microsoft.com/office/drawing/2014/main" id="{512BA772-5B3F-862E-CF8B-71EF0E3302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948631" y="2474467"/>
            <a:ext cx="4807676" cy="3201120"/>
          </a:xfrm>
        </p:spPr>
      </p:pic>
    </p:spTree>
    <p:extLst>
      <p:ext uri="{BB962C8B-B14F-4D97-AF65-F5344CB8AC3E}">
        <p14:creationId xmlns:p14="http://schemas.microsoft.com/office/powerpoint/2010/main" val="2511027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DD668-BBF7-8DF2-C487-FB30005EB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693" y="1429407"/>
            <a:ext cx="8039615" cy="4516765"/>
          </a:xfrm>
        </p:spPr>
        <p:txBody>
          <a:bodyPr/>
          <a:lstStyle/>
          <a:p>
            <a:r>
              <a:rPr lang="en-GB" dirty="0"/>
              <a:t>What is the background field?</a:t>
            </a:r>
          </a:p>
          <a:p>
            <a:endParaRPr lang="en-GB" dirty="0"/>
          </a:p>
          <a:p>
            <a:r>
              <a:rPr lang="en-GB" dirty="0"/>
              <a:t>How does the field respond to applied current for each magnet?</a:t>
            </a:r>
          </a:p>
          <a:p>
            <a:endParaRPr lang="en-GB" dirty="0"/>
          </a:p>
          <a:p>
            <a:r>
              <a:rPr lang="en-GB" dirty="0"/>
              <a:t>Where is the maxima of each magnet?</a:t>
            </a:r>
          </a:p>
          <a:p>
            <a:endParaRPr lang="en-GB" dirty="0"/>
          </a:p>
          <a:p>
            <a:r>
              <a:rPr lang="en-GB" dirty="0"/>
              <a:t>Are there any uncontrolled fields?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623A09-7A59-6993-33F7-A0601A7A7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do you understand the magnetic environment?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89F0C9-A6C6-E1C3-91F4-210909C53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FCF4-C3EF-BD43-82E0-05BC237DAD2A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AD8EF7-F2B0-D95E-189D-A41D07E01EB5}"/>
              </a:ext>
            </a:extLst>
          </p:cNvPr>
          <p:cNvSpPr txBox="1"/>
          <p:nvPr/>
        </p:nvSpPr>
        <p:spPr>
          <a:xfrm>
            <a:off x="1607394" y="5828267"/>
            <a:ext cx="6379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Key point: We are always interested in the differences bottom/top</a:t>
            </a:r>
          </a:p>
        </p:txBody>
      </p:sp>
    </p:spTree>
    <p:extLst>
      <p:ext uri="{BB962C8B-B14F-4D97-AF65-F5344CB8AC3E}">
        <p14:creationId xmlns:p14="http://schemas.microsoft.com/office/powerpoint/2010/main" val="14601197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5794128-4035-0DE6-C75D-C818550B3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Field mapping the background magnet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11BE92-D281-04AB-9714-F629853E8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FCF4-C3EF-BD43-82E0-05BC237DAD2A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1" name="Content Placeholder 10" descr="A picture containing chart&#10;&#10;Description automatically generated">
            <a:extLst>
              <a:ext uri="{FF2B5EF4-FFF2-40B4-BE49-F238E27FC236}">
                <a16:creationId xmlns:a16="http://schemas.microsoft.com/office/drawing/2014/main" id="{031CA651-3993-2483-1DD2-FC1E282CDA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0075" y="1210699"/>
            <a:ext cx="5288739" cy="3592603"/>
          </a:xfrm>
        </p:spPr>
      </p:pic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43741600-93FC-75FA-D19A-D99B5D13BDD7}"/>
              </a:ext>
            </a:extLst>
          </p:cNvPr>
          <p:cNvSpPr txBox="1">
            <a:spLocks/>
          </p:cNvSpPr>
          <p:nvPr/>
        </p:nvSpPr>
        <p:spPr>
          <a:xfrm>
            <a:off x="6868814" y="6449026"/>
            <a:ext cx="2057400" cy="24833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C35FCF4-C3EF-BD43-82E0-05BC237DAD2A}" type="slidenum">
              <a:rPr lang="en-US" smtClean="0"/>
              <a:pPr/>
              <a:t>17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E3E0C28-1DB5-6FBE-86EB-62BC653BAA7E}"/>
                  </a:ext>
                </a:extLst>
              </p:cNvPr>
              <p:cNvSpPr txBox="1"/>
              <p:nvPr/>
            </p:nvSpPr>
            <p:spPr>
              <a:xfrm>
                <a:off x="0" y="5921502"/>
                <a:ext cx="27830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GB" dirty="0"/>
                  <a:t> T = 1 Gauss = 2.8 MHz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E3E0C28-1DB5-6FBE-86EB-62BC653BAA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921502"/>
                <a:ext cx="2783070" cy="369332"/>
              </a:xfrm>
              <a:prstGeom prst="rect">
                <a:avLst/>
              </a:prstGeom>
              <a:blipFill>
                <a:blip r:embed="rId3"/>
                <a:stretch>
                  <a:fillRect t="-6667" r="-909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7CC30C33-1798-CF31-D050-F1BEF3ACF232}"/>
              </a:ext>
            </a:extLst>
          </p:cNvPr>
          <p:cNvSpPr txBox="1">
            <a:spLocks/>
          </p:cNvSpPr>
          <p:nvPr/>
        </p:nvSpPr>
        <p:spPr>
          <a:xfrm>
            <a:off x="6868814" y="6449026"/>
            <a:ext cx="2057400" cy="24833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C35FCF4-C3EF-BD43-82E0-05BC237DAD2A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3ED15B35-6549-3E8A-2994-2C9977F5AB6C}"/>
              </a:ext>
            </a:extLst>
          </p:cNvPr>
          <p:cNvSpPr txBox="1">
            <a:spLocks/>
          </p:cNvSpPr>
          <p:nvPr/>
        </p:nvSpPr>
        <p:spPr>
          <a:xfrm>
            <a:off x="6732179" y="6449026"/>
            <a:ext cx="2057400" cy="24833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C35FCF4-C3EF-BD43-82E0-05BC237DAD2A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26F6FC-B332-10B6-72DE-548D2B5D1C34}"/>
              </a:ext>
            </a:extLst>
          </p:cNvPr>
          <p:cNvSpPr/>
          <p:nvPr/>
        </p:nvSpPr>
        <p:spPr>
          <a:xfrm>
            <a:off x="2874197" y="5182444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0C1586D-ABAD-F255-99BB-422907510D3E}"/>
              </a:ext>
            </a:extLst>
          </p:cNvPr>
          <p:cNvSpPr/>
          <p:nvPr/>
        </p:nvSpPr>
        <p:spPr>
          <a:xfrm>
            <a:off x="3528403" y="5182444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4725B7E-1179-A1EB-282E-E00267FE50C8}"/>
              </a:ext>
            </a:extLst>
          </p:cNvPr>
          <p:cNvSpPr/>
          <p:nvPr/>
        </p:nvSpPr>
        <p:spPr>
          <a:xfrm>
            <a:off x="4182609" y="5182444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8B12A04-8D43-1633-FFAF-E3EF4F2CC904}"/>
              </a:ext>
            </a:extLst>
          </p:cNvPr>
          <p:cNvSpPr/>
          <p:nvPr/>
        </p:nvSpPr>
        <p:spPr>
          <a:xfrm>
            <a:off x="4836815" y="5182444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BD9AEDB-F0A0-8C7C-B240-39F1C1097A6F}"/>
              </a:ext>
            </a:extLst>
          </p:cNvPr>
          <p:cNvSpPr/>
          <p:nvPr/>
        </p:nvSpPr>
        <p:spPr>
          <a:xfrm>
            <a:off x="5491021" y="5182444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C97E238-5DEF-0174-5F8E-2C77AD6928BA}"/>
              </a:ext>
            </a:extLst>
          </p:cNvPr>
          <p:cNvSpPr/>
          <p:nvPr/>
        </p:nvSpPr>
        <p:spPr>
          <a:xfrm>
            <a:off x="6145227" y="5182444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8FB6697-3783-1C59-8EE9-8387ED73A4B4}"/>
              </a:ext>
            </a:extLst>
          </p:cNvPr>
          <p:cNvSpPr/>
          <p:nvPr/>
        </p:nvSpPr>
        <p:spPr>
          <a:xfrm>
            <a:off x="6799433" y="5182444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899256-7350-A8FA-35E8-8B9DAC659B0D}"/>
              </a:ext>
            </a:extLst>
          </p:cNvPr>
          <p:cNvSpPr/>
          <p:nvPr/>
        </p:nvSpPr>
        <p:spPr>
          <a:xfrm>
            <a:off x="7453639" y="5182444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F20BAC3-D654-9EF3-3E7B-C04D72B630F0}"/>
              </a:ext>
            </a:extLst>
          </p:cNvPr>
          <p:cNvSpPr/>
          <p:nvPr/>
        </p:nvSpPr>
        <p:spPr>
          <a:xfrm>
            <a:off x="8107845" y="5182444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9F764AD-892A-78F0-E972-4ACE6557CAAC}"/>
              </a:ext>
            </a:extLst>
          </p:cNvPr>
          <p:cNvSpPr/>
          <p:nvPr/>
        </p:nvSpPr>
        <p:spPr>
          <a:xfrm>
            <a:off x="2867882" y="6405361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1E19CE7-F54E-9085-592D-9CBF0D6018D0}"/>
              </a:ext>
            </a:extLst>
          </p:cNvPr>
          <p:cNvSpPr/>
          <p:nvPr/>
        </p:nvSpPr>
        <p:spPr>
          <a:xfrm>
            <a:off x="3522088" y="6405361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EAEEEBE-A1F7-C9C9-0541-2ED2CFE2E575}"/>
              </a:ext>
            </a:extLst>
          </p:cNvPr>
          <p:cNvSpPr/>
          <p:nvPr/>
        </p:nvSpPr>
        <p:spPr>
          <a:xfrm>
            <a:off x="4176294" y="6405361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18E8F63-738C-BDAF-4D76-557DB40A96F3}"/>
              </a:ext>
            </a:extLst>
          </p:cNvPr>
          <p:cNvSpPr/>
          <p:nvPr/>
        </p:nvSpPr>
        <p:spPr>
          <a:xfrm>
            <a:off x="4830500" y="6405361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C1D8B99-3A27-D082-520C-5F193BDF9B15}"/>
              </a:ext>
            </a:extLst>
          </p:cNvPr>
          <p:cNvSpPr/>
          <p:nvPr/>
        </p:nvSpPr>
        <p:spPr>
          <a:xfrm>
            <a:off x="5484706" y="6405361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C1BD12B-7E46-B7B9-45E1-39A5C394BAAD}"/>
              </a:ext>
            </a:extLst>
          </p:cNvPr>
          <p:cNvSpPr/>
          <p:nvPr/>
        </p:nvSpPr>
        <p:spPr>
          <a:xfrm>
            <a:off x="6138912" y="6405361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6EA5452-AB47-E6A0-BD5B-F64B8815C3FC}"/>
              </a:ext>
            </a:extLst>
          </p:cNvPr>
          <p:cNvSpPr/>
          <p:nvPr/>
        </p:nvSpPr>
        <p:spPr>
          <a:xfrm>
            <a:off x="6793118" y="6405361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8146236-D427-8C9E-D6B1-141BDDC3E3F2}"/>
              </a:ext>
            </a:extLst>
          </p:cNvPr>
          <p:cNvSpPr/>
          <p:nvPr/>
        </p:nvSpPr>
        <p:spPr>
          <a:xfrm>
            <a:off x="7447324" y="6405361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1B6E2B4-F65E-B8AB-54B3-4369B4BD58F7}"/>
              </a:ext>
            </a:extLst>
          </p:cNvPr>
          <p:cNvSpPr/>
          <p:nvPr/>
        </p:nvSpPr>
        <p:spPr>
          <a:xfrm>
            <a:off x="8101530" y="6405361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50264C6-6440-8D07-CD3D-5A822A5916F0}"/>
              </a:ext>
            </a:extLst>
          </p:cNvPr>
          <p:cNvSpPr/>
          <p:nvPr/>
        </p:nvSpPr>
        <p:spPr>
          <a:xfrm>
            <a:off x="4939769" y="4803302"/>
            <a:ext cx="356839" cy="156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82F3EAB-DB7A-D3E1-370C-D5F504369C59}"/>
              </a:ext>
            </a:extLst>
          </p:cNvPr>
          <p:cNvSpPr/>
          <p:nvPr/>
        </p:nvSpPr>
        <p:spPr>
          <a:xfrm>
            <a:off x="4939769" y="6708659"/>
            <a:ext cx="356839" cy="156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BEC96F1-C6E1-3F57-782A-8BA504DC8FB9}"/>
              </a:ext>
            </a:extLst>
          </p:cNvPr>
          <p:cNvSpPr/>
          <p:nvPr/>
        </p:nvSpPr>
        <p:spPr>
          <a:xfrm>
            <a:off x="7512374" y="4803302"/>
            <a:ext cx="356839" cy="156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79FD79D-4608-F25B-C0C5-D1E75C6AEFD8}"/>
              </a:ext>
            </a:extLst>
          </p:cNvPr>
          <p:cNvSpPr/>
          <p:nvPr/>
        </p:nvSpPr>
        <p:spPr>
          <a:xfrm>
            <a:off x="7512374" y="6708659"/>
            <a:ext cx="356839" cy="156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46A168A-0DB3-7C11-29B6-38C4C4089957}"/>
              </a:ext>
            </a:extLst>
          </p:cNvPr>
          <p:cNvSpPr/>
          <p:nvPr/>
        </p:nvSpPr>
        <p:spPr>
          <a:xfrm>
            <a:off x="4176294" y="5009432"/>
            <a:ext cx="4471646" cy="10497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FAE7E16-7723-1FD9-FB22-83F64C0C2462}"/>
              </a:ext>
            </a:extLst>
          </p:cNvPr>
          <p:cNvSpPr/>
          <p:nvPr/>
        </p:nvSpPr>
        <p:spPr>
          <a:xfrm>
            <a:off x="4176294" y="6543551"/>
            <a:ext cx="4471646" cy="10497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B973716-9009-755E-D03A-5C7C1EA4F66B}"/>
              </a:ext>
            </a:extLst>
          </p:cNvPr>
          <p:cNvSpPr/>
          <p:nvPr/>
        </p:nvSpPr>
        <p:spPr>
          <a:xfrm>
            <a:off x="3736173" y="5851807"/>
            <a:ext cx="136444" cy="13939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EA2867B-C3EF-BA60-1936-39967926651A}"/>
              </a:ext>
            </a:extLst>
          </p:cNvPr>
          <p:cNvCxnSpPr>
            <a:cxnSpLocks/>
          </p:cNvCxnSpPr>
          <p:nvPr/>
        </p:nvCxnSpPr>
        <p:spPr>
          <a:xfrm>
            <a:off x="3453039" y="5921502"/>
            <a:ext cx="6412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1729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16AEF-5952-4142-9FA2-8B6A0B013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Calibrating magnetic field to current applied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4D3370-FCCF-B24D-8E2B-E34971F40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FCF4-C3EF-BD43-82E0-05BC237DAD2A}" type="slidenum">
              <a:rPr lang="en-US" smtClean="0"/>
              <a:pPr/>
              <a:t>18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510F4BB-ADED-0D2F-7C4D-6DCAFA59D3A9}"/>
                  </a:ext>
                </a:extLst>
              </p:cNvPr>
              <p:cNvSpPr txBox="1"/>
              <p:nvPr/>
            </p:nvSpPr>
            <p:spPr>
              <a:xfrm>
                <a:off x="0" y="5921502"/>
                <a:ext cx="27830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GB" dirty="0"/>
                  <a:t> T = 1 Gauss = 2.8 MHz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510F4BB-ADED-0D2F-7C4D-6DCAFA59D3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921502"/>
                <a:ext cx="2783070" cy="369332"/>
              </a:xfrm>
              <a:prstGeom prst="rect">
                <a:avLst/>
              </a:prstGeom>
              <a:blipFill>
                <a:blip r:embed="rId3"/>
                <a:stretch>
                  <a:fillRect t="-6667" r="-909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Content Placeholder 22" descr="Chart, line chart&#10;&#10;Description automatically generated">
            <a:extLst>
              <a:ext uri="{FF2B5EF4-FFF2-40B4-BE49-F238E27FC236}">
                <a16:creationId xmlns:a16="http://schemas.microsoft.com/office/drawing/2014/main" id="{2113DB42-3A17-6B22-500D-07482481EB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10777" y="1033322"/>
            <a:ext cx="5277616" cy="3744974"/>
          </a:xfr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401B1EA-2384-2F30-AA88-BE810AF09E2D}"/>
              </a:ext>
            </a:extLst>
          </p:cNvPr>
          <p:cNvSpPr/>
          <p:nvPr/>
        </p:nvSpPr>
        <p:spPr>
          <a:xfrm>
            <a:off x="2874197" y="5182444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F6C83D2-970E-B3E2-17D1-9AC6E007B9CE}"/>
              </a:ext>
            </a:extLst>
          </p:cNvPr>
          <p:cNvSpPr/>
          <p:nvPr/>
        </p:nvSpPr>
        <p:spPr>
          <a:xfrm>
            <a:off x="3528403" y="5182444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A8EDC5F-CDA4-2A36-1712-FEB2A1BE8B26}"/>
              </a:ext>
            </a:extLst>
          </p:cNvPr>
          <p:cNvSpPr/>
          <p:nvPr/>
        </p:nvSpPr>
        <p:spPr>
          <a:xfrm>
            <a:off x="4182609" y="5182444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7D2996E-0EBA-F35C-1962-DD2B4604A137}"/>
              </a:ext>
            </a:extLst>
          </p:cNvPr>
          <p:cNvSpPr/>
          <p:nvPr/>
        </p:nvSpPr>
        <p:spPr>
          <a:xfrm>
            <a:off x="4836815" y="5182444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02E6895-CCEA-AE0F-7969-ECB4FD6C2EB3}"/>
              </a:ext>
            </a:extLst>
          </p:cNvPr>
          <p:cNvSpPr/>
          <p:nvPr/>
        </p:nvSpPr>
        <p:spPr>
          <a:xfrm>
            <a:off x="5491021" y="5182444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298FCCC-5382-8944-8C2F-F03989C4EA6F}"/>
              </a:ext>
            </a:extLst>
          </p:cNvPr>
          <p:cNvSpPr/>
          <p:nvPr/>
        </p:nvSpPr>
        <p:spPr>
          <a:xfrm>
            <a:off x="6145227" y="5182444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01D92E4-DA4B-072F-AAD0-BA7F14227CDC}"/>
              </a:ext>
            </a:extLst>
          </p:cNvPr>
          <p:cNvSpPr/>
          <p:nvPr/>
        </p:nvSpPr>
        <p:spPr>
          <a:xfrm>
            <a:off x="6799433" y="5182444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7B99D8C-69BE-D9B8-7844-1FC151E2A339}"/>
              </a:ext>
            </a:extLst>
          </p:cNvPr>
          <p:cNvSpPr/>
          <p:nvPr/>
        </p:nvSpPr>
        <p:spPr>
          <a:xfrm>
            <a:off x="7453639" y="5182444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887326-9FA3-371D-A98B-83D89706F51F}"/>
              </a:ext>
            </a:extLst>
          </p:cNvPr>
          <p:cNvSpPr/>
          <p:nvPr/>
        </p:nvSpPr>
        <p:spPr>
          <a:xfrm>
            <a:off x="8107845" y="5182444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ABCE891-DFA2-B2AA-6504-BC5E94A06F66}"/>
              </a:ext>
            </a:extLst>
          </p:cNvPr>
          <p:cNvSpPr/>
          <p:nvPr/>
        </p:nvSpPr>
        <p:spPr>
          <a:xfrm>
            <a:off x="2867882" y="6405361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71BAFBF-5B07-6AE6-9A2F-BF3E38E69C83}"/>
              </a:ext>
            </a:extLst>
          </p:cNvPr>
          <p:cNvSpPr/>
          <p:nvPr/>
        </p:nvSpPr>
        <p:spPr>
          <a:xfrm>
            <a:off x="3522088" y="6405361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0E1B53C-1F8B-3835-F4DF-21712A980220}"/>
              </a:ext>
            </a:extLst>
          </p:cNvPr>
          <p:cNvSpPr/>
          <p:nvPr/>
        </p:nvSpPr>
        <p:spPr>
          <a:xfrm>
            <a:off x="4176294" y="6405361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AE9DA23-DA52-FDB9-F0FF-ADF21975B709}"/>
              </a:ext>
            </a:extLst>
          </p:cNvPr>
          <p:cNvSpPr/>
          <p:nvPr/>
        </p:nvSpPr>
        <p:spPr>
          <a:xfrm>
            <a:off x="4830500" y="6405361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79A2748-50D6-78BE-B43E-E4B416C9149C}"/>
              </a:ext>
            </a:extLst>
          </p:cNvPr>
          <p:cNvSpPr/>
          <p:nvPr/>
        </p:nvSpPr>
        <p:spPr>
          <a:xfrm>
            <a:off x="5484706" y="6405361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4B2CF1B-F857-0FDA-32ED-3B3F93A8AFC6}"/>
              </a:ext>
            </a:extLst>
          </p:cNvPr>
          <p:cNvSpPr/>
          <p:nvPr/>
        </p:nvSpPr>
        <p:spPr>
          <a:xfrm>
            <a:off x="6138912" y="6405361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050F31A-D4C6-5871-CEFC-B9D95B17F41F}"/>
              </a:ext>
            </a:extLst>
          </p:cNvPr>
          <p:cNvSpPr/>
          <p:nvPr/>
        </p:nvSpPr>
        <p:spPr>
          <a:xfrm>
            <a:off x="6793118" y="6405361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3CA4217-DCBA-0DCB-E7AE-F9223BD5A995}"/>
              </a:ext>
            </a:extLst>
          </p:cNvPr>
          <p:cNvSpPr/>
          <p:nvPr/>
        </p:nvSpPr>
        <p:spPr>
          <a:xfrm>
            <a:off x="7447324" y="6405361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3D7CDAA-9E28-332F-6222-7FAB05C275BC}"/>
              </a:ext>
            </a:extLst>
          </p:cNvPr>
          <p:cNvSpPr/>
          <p:nvPr/>
        </p:nvSpPr>
        <p:spPr>
          <a:xfrm>
            <a:off x="8101530" y="6405361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36DC341-99D0-A995-50AA-FCDAF4909A70}"/>
              </a:ext>
            </a:extLst>
          </p:cNvPr>
          <p:cNvSpPr/>
          <p:nvPr/>
        </p:nvSpPr>
        <p:spPr>
          <a:xfrm>
            <a:off x="4939769" y="4803302"/>
            <a:ext cx="356839" cy="156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DEC1969-23D4-2BC8-3CB3-2E6CD61FA7C4}"/>
              </a:ext>
            </a:extLst>
          </p:cNvPr>
          <p:cNvSpPr/>
          <p:nvPr/>
        </p:nvSpPr>
        <p:spPr>
          <a:xfrm>
            <a:off x="4939769" y="6708659"/>
            <a:ext cx="356839" cy="156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5868318-C818-E0FE-F8C1-0F6B5D198AE5}"/>
              </a:ext>
            </a:extLst>
          </p:cNvPr>
          <p:cNvSpPr/>
          <p:nvPr/>
        </p:nvSpPr>
        <p:spPr>
          <a:xfrm>
            <a:off x="7512374" y="4803302"/>
            <a:ext cx="356839" cy="156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CC47D82-520C-A500-40D3-EB71840CA24F}"/>
              </a:ext>
            </a:extLst>
          </p:cNvPr>
          <p:cNvSpPr/>
          <p:nvPr/>
        </p:nvSpPr>
        <p:spPr>
          <a:xfrm>
            <a:off x="7512374" y="6708659"/>
            <a:ext cx="356839" cy="156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264FAFC-572C-1E84-7F85-60D4CCA4089B}"/>
              </a:ext>
            </a:extLst>
          </p:cNvPr>
          <p:cNvSpPr/>
          <p:nvPr/>
        </p:nvSpPr>
        <p:spPr>
          <a:xfrm>
            <a:off x="4176294" y="5009432"/>
            <a:ext cx="4471646" cy="10497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C086ACB-8C89-8CC1-5708-2901E7CB0A3C}"/>
              </a:ext>
            </a:extLst>
          </p:cNvPr>
          <p:cNvSpPr/>
          <p:nvPr/>
        </p:nvSpPr>
        <p:spPr>
          <a:xfrm>
            <a:off x="4176294" y="6543551"/>
            <a:ext cx="4471646" cy="10497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B03FC01-3BA3-E85A-DEB6-84ADA5EC84DF}"/>
              </a:ext>
            </a:extLst>
          </p:cNvPr>
          <p:cNvSpPr/>
          <p:nvPr/>
        </p:nvSpPr>
        <p:spPr>
          <a:xfrm>
            <a:off x="5109758" y="5832331"/>
            <a:ext cx="136444" cy="13939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6F14D7C-E1A6-03C3-97D9-EA33C6108FBD}"/>
              </a:ext>
            </a:extLst>
          </p:cNvPr>
          <p:cNvSpPr/>
          <p:nvPr/>
        </p:nvSpPr>
        <p:spPr>
          <a:xfrm>
            <a:off x="7696851" y="5832331"/>
            <a:ext cx="136444" cy="13939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93759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1320A-8BDB-8049-8813-EC45ED8DC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Mapping out the on axis maxima of a solenoid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442608-4E9D-2142-82F4-717A78AB0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FCF4-C3EF-BD43-82E0-05BC237DAD2A}" type="slidenum">
              <a:rPr lang="en-US" smtClean="0"/>
              <a:pPr/>
              <a:t>19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1074ECF-21AD-5F63-3708-09F03FCDD116}"/>
                  </a:ext>
                </a:extLst>
              </p:cNvPr>
              <p:cNvSpPr txBox="1"/>
              <p:nvPr/>
            </p:nvSpPr>
            <p:spPr>
              <a:xfrm>
                <a:off x="0" y="5745910"/>
                <a:ext cx="27830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GB" dirty="0"/>
                  <a:t> T = 1 Gauss = 2.8 MHz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1074ECF-21AD-5F63-3708-09F03FCDD1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745910"/>
                <a:ext cx="2783070" cy="369332"/>
              </a:xfrm>
              <a:prstGeom prst="rect">
                <a:avLst/>
              </a:prstGeom>
              <a:blipFill>
                <a:blip r:embed="rId2"/>
                <a:stretch>
                  <a:fillRect t="-6667" r="-909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>
            <a:extLst>
              <a:ext uri="{FF2B5EF4-FFF2-40B4-BE49-F238E27FC236}">
                <a16:creationId xmlns:a16="http://schemas.microsoft.com/office/drawing/2014/main" id="{9AECABFB-43F1-B4F0-2978-2AD773FF6576}"/>
              </a:ext>
            </a:extLst>
          </p:cNvPr>
          <p:cNvSpPr/>
          <p:nvPr/>
        </p:nvSpPr>
        <p:spPr>
          <a:xfrm>
            <a:off x="2874197" y="5182444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B9E0255-3C84-7EAB-A9C6-A3F046F01415}"/>
              </a:ext>
            </a:extLst>
          </p:cNvPr>
          <p:cNvSpPr/>
          <p:nvPr/>
        </p:nvSpPr>
        <p:spPr>
          <a:xfrm>
            <a:off x="3528403" y="5182444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CD3F8DA-03EB-9DB6-1654-8E5ACC6A0993}"/>
              </a:ext>
            </a:extLst>
          </p:cNvPr>
          <p:cNvSpPr/>
          <p:nvPr/>
        </p:nvSpPr>
        <p:spPr>
          <a:xfrm>
            <a:off x="4182609" y="5182444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E162D3E-5860-8CD5-D03D-EAD3FF261687}"/>
              </a:ext>
            </a:extLst>
          </p:cNvPr>
          <p:cNvSpPr/>
          <p:nvPr/>
        </p:nvSpPr>
        <p:spPr>
          <a:xfrm>
            <a:off x="4836815" y="5182444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FEB8F8A-2292-EEF2-B008-4798D6EC1F9D}"/>
              </a:ext>
            </a:extLst>
          </p:cNvPr>
          <p:cNvSpPr/>
          <p:nvPr/>
        </p:nvSpPr>
        <p:spPr>
          <a:xfrm>
            <a:off x="5491021" y="5182444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2D231B6-8C2C-CA4C-F981-7D5E6C046A00}"/>
              </a:ext>
            </a:extLst>
          </p:cNvPr>
          <p:cNvSpPr/>
          <p:nvPr/>
        </p:nvSpPr>
        <p:spPr>
          <a:xfrm>
            <a:off x="6145227" y="5182444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B17ECC5-33B5-5E01-2514-14B309589438}"/>
              </a:ext>
            </a:extLst>
          </p:cNvPr>
          <p:cNvSpPr/>
          <p:nvPr/>
        </p:nvSpPr>
        <p:spPr>
          <a:xfrm>
            <a:off x="6799433" y="5182444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1CCD4BA-03F3-B8B9-0C86-B75645A5F126}"/>
              </a:ext>
            </a:extLst>
          </p:cNvPr>
          <p:cNvSpPr/>
          <p:nvPr/>
        </p:nvSpPr>
        <p:spPr>
          <a:xfrm>
            <a:off x="7453639" y="5182444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3A3D722-C415-3B59-9EB7-F1700CE2E113}"/>
              </a:ext>
            </a:extLst>
          </p:cNvPr>
          <p:cNvSpPr/>
          <p:nvPr/>
        </p:nvSpPr>
        <p:spPr>
          <a:xfrm>
            <a:off x="8107845" y="5182444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C0D4C4F-5726-3396-D490-58B5A53EE023}"/>
              </a:ext>
            </a:extLst>
          </p:cNvPr>
          <p:cNvSpPr/>
          <p:nvPr/>
        </p:nvSpPr>
        <p:spPr>
          <a:xfrm>
            <a:off x="2867882" y="6405361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56F6538-69E4-95EB-26EF-BC1DC73CFD25}"/>
              </a:ext>
            </a:extLst>
          </p:cNvPr>
          <p:cNvSpPr/>
          <p:nvPr/>
        </p:nvSpPr>
        <p:spPr>
          <a:xfrm>
            <a:off x="3522088" y="6405361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51A25B2-0825-0594-924E-665A6441357D}"/>
              </a:ext>
            </a:extLst>
          </p:cNvPr>
          <p:cNvSpPr/>
          <p:nvPr/>
        </p:nvSpPr>
        <p:spPr>
          <a:xfrm>
            <a:off x="4176294" y="6405361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7FA37B9-B4E6-67BA-09E9-4C66475AE200}"/>
              </a:ext>
            </a:extLst>
          </p:cNvPr>
          <p:cNvSpPr/>
          <p:nvPr/>
        </p:nvSpPr>
        <p:spPr>
          <a:xfrm>
            <a:off x="4830500" y="6405361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9997094-1B0D-5B12-FB24-0B66315775A9}"/>
              </a:ext>
            </a:extLst>
          </p:cNvPr>
          <p:cNvSpPr/>
          <p:nvPr/>
        </p:nvSpPr>
        <p:spPr>
          <a:xfrm>
            <a:off x="5484706" y="6405361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C4AAF7C-7751-8466-300E-324E56C1F45B}"/>
              </a:ext>
            </a:extLst>
          </p:cNvPr>
          <p:cNvSpPr/>
          <p:nvPr/>
        </p:nvSpPr>
        <p:spPr>
          <a:xfrm>
            <a:off x="6138912" y="6405361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333825F-E02D-7999-75CC-38793986E380}"/>
              </a:ext>
            </a:extLst>
          </p:cNvPr>
          <p:cNvSpPr/>
          <p:nvPr/>
        </p:nvSpPr>
        <p:spPr>
          <a:xfrm>
            <a:off x="6793118" y="6405361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AB8C204-BDE2-D4B7-FC50-56DD6A063170}"/>
              </a:ext>
            </a:extLst>
          </p:cNvPr>
          <p:cNvSpPr/>
          <p:nvPr/>
        </p:nvSpPr>
        <p:spPr>
          <a:xfrm>
            <a:off x="7447324" y="6405361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871781B-9C64-659D-C4E2-07FFE1208593}"/>
              </a:ext>
            </a:extLst>
          </p:cNvPr>
          <p:cNvSpPr/>
          <p:nvPr/>
        </p:nvSpPr>
        <p:spPr>
          <a:xfrm>
            <a:off x="8101530" y="6405361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511E594-DCBF-E794-1D75-6606FC39F323}"/>
              </a:ext>
            </a:extLst>
          </p:cNvPr>
          <p:cNvSpPr/>
          <p:nvPr/>
        </p:nvSpPr>
        <p:spPr>
          <a:xfrm>
            <a:off x="4939769" y="4803302"/>
            <a:ext cx="356839" cy="156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F9C3348-9A63-FD32-13B0-5A93E1DD478C}"/>
              </a:ext>
            </a:extLst>
          </p:cNvPr>
          <p:cNvSpPr/>
          <p:nvPr/>
        </p:nvSpPr>
        <p:spPr>
          <a:xfrm>
            <a:off x="4939769" y="6708659"/>
            <a:ext cx="356839" cy="156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5F36F14-AC10-4FF8-BE8D-33926761D8C6}"/>
              </a:ext>
            </a:extLst>
          </p:cNvPr>
          <p:cNvSpPr/>
          <p:nvPr/>
        </p:nvSpPr>
        <p:spPr>
          <a:xfrm>
            <a:off x="7512374" y="4803302"/>
            <a:ext cx="356839" cy="156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2ED27E6-C31D-FC2F-3512-2F0C747A193E}"/>
              </a:ext>
            </a:extLst>
          </p:cNvPr>
          <p:cNvSpPr/>
          <p:nvPr/>
        </p:nvSpPr>
        <p:spPr>
          <a:xfrm>
            <a:off x="7512374" y="6708659"/>
            <a:ext cx="356839" cy="156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25DD751-8D8A-1982-A3D4-903F128965AE}"/>
              </a:ext>
            </a:extLst>
          </p:cNvPr>
          <p:cNvSpPr/>
          <p:nvPr/>
        </p:nvSpPr>
        <p:spPr>
          <a:xfrm>
            <a:off x="4176294" y="5009432"/>
            <a:ext cx="4471646" cy="10497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D957C34-40FB-0077-79C5-B59C30A06EBE}"/>
              </a:ext>
            </a:extLst>
          </p:cNvPr>
          <p:cNvSpPr/>
          <p:nvPr/>
        </p:nvSpPr>
        <p:spPr>
          <a:xfrm>
            <a:off x="4176294" y="6543551"/>
            <a:ext cx="4471646" cy="10497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88503E70-11AE-616C-F3D7-A5289B734C34}"/>
              </a:ext>
            </a:extLst>
          </p:cNvPr>
          <p:cNvSpPr/>
          <p:nvPr/>
        </p:nvSpPr>
        <p:spPr>
          <a:xfrm>
            <a:off x="5049966" y="5832332"/>
            <a:ext cx="136444" cy="13939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6E8C9295-434A-56EB-2C0B-B4A66AA9858C}"/>
              </a:ext>
            </a:extLst>
          </p:cNvPr>
          <p:cNvCxnSpPr>
            <a:cxnSpLocks/>
          </p:cNvCxnSpPr>
          <p:nvPr/>
        </p:nvCxnSpPr>
        <p:spPr>
          <a:xfrm>
            <a:off x="4766832" y="5902027"/>
            <a:ext cx="6412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Content Placeholder 67" descr="Chart, line chart&#10;&#10;Description automatically generated">
            <a:extLst>
              <a:ext uri="{FF2B5EF4-FFF2-40B4-BE49-F238E27FC236}">
                <a16:creationId xmlns:a16="http://schemas.microsoft.com/office/drawing/2014/main" id="{AD8494A8-58C2-A942-8CED-A0532C50FF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2444" y="1589160"/>
            <a:ext cx="4063850" cy="2834783"/>
          </a:xfrm>
        </p:spPr>
      </p:pic>
      <p:pic>
        <p:nvPicPr>
          <p:cNvPr id="70" name="Picture 69" descr="Chart, line chart&#10;&#10;Description automatically generated">
            <a:extLst>
              <a:ext uri="{FF2B5EF4-FFF2-40B4-BE49-F238E27FC236}">
                <a16:creationId xmlns:a16="http://schemas.microsoft.com/office/drawing/2014/main" id="{32F26238-0801-36EC-6F95-8E956D4B0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2704" y="1589159"/>
            <a:ext cx="4063851" cy="2834784"/>
          </a:xfrm>
          <a:prstGeom prst="rect">
            <a:avLst/>
          </a:prstGeom>
        </p:spPr>
      </p:pic>
      <p:sp>
        <p:nvSpPr>
          <p:cNvPr id="71" name="Oval 70">
            <a:extLst>
              <a:ext uri="{FF2B5EF4-FFF2-40B4-BE49-F238E27FC236}">
                <a16:creationId xmlns:a16="http://schemas.microsoft.com/office/drawing/2014/main" id="{F58C50CE-B12A-180E-4481-370929E0D914}"/>
              </a:ext>
            </a:extLst>
          </p:cNvPr>
          <p:cNvSpPr/>
          <p:nvPr/>
        </p:nvSpPr>
        <p:spPr>
          <a:xfrm>
            <a:off x="7674952" y="5832332"/>
            <a:ext cx="136444" cy="13939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7B66577C-805C-ED7A-0993-E1C200FB48FB}"/>
              </a:ext>
            </a:extLst>
          </p:cNvPr>
          <p:cNvCxnSpPr>
            <a:cxnSpLocks/>
          </p:cNvCxnSpPr>
          <p:nvPr/>
        </p:nvCxnSpPr>
        <p:spPr>
          <a:xfrm>
            <a:off x="7391818" y="5902027"/>
            <a:ext cx="6412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832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67143-5ABC-F64D-A749-05AEF76B8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study antihydrogen?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DB39BF-1800-CD48-BD6B-17F5E39E4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FCF4-C3EF-BD43-82E0-05BC237DAD2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746E3D-D3EC-1246-9B58-AA4385581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693" y="3522706"/>
            <a:ext cx="8432457" cy="2211173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r>
              <a:rPr lang="en-GB" dirty="0"/>
              <a:t>Hydrogen has been studied extensively through history, comparing to antihydrogen can test fundamental symmetries</a:t>
            </a:r>
          </a:p>
          <a:p>
            <a:endParaRPr lang="en-GB" dirty="0"/>
          </a:p>
          <a:p>
            <a:r>
              <a:rPr lang="en-GB" dirty="0"/>
              <a:t>Neutral so allows a test Weak-Equivalence-Principle in free fall experiments -&gt; ALPHAg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73AFBD-0E20-6541-99D4-A78740A7E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100" y="957556"/>
            <a:ext cx="6527800" cy="299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354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7D557-6234-700B-ED9B-6FA0CAE7C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Measure decaying induced fields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617957-857A-82CA-C32C-FF643361B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17629" y="6426065"/>
            <a:ext cx="2057400" cy="248335"/>
          </a:xfrm>
        </p:spPr>
        <p:txBody>
          <a:bodyPr/>
          <a:lstStyle/>
          <a:p>
            <a:fld id="{5C35FCF4-C3EF-BD43-82E0-05BC237DAD2A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9" name="Content Placeholder 18" descr="Chart, line chart&#10;&#10;Description automatically generated">
            <a:extLst>
              <a:ext uri="{FF2B5EF4-FFF2-40B4-BE49-F238E27FC236}">
                <a16:creationId xmlns:a16="http://schemas.microsoft.com/office/drawing/2014/main" id="{F6BDB0FA-B4F5-993A-1C75-1C7E927E33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14" y="1032367"/>
            <a:ext cx="4571999" cy="3106755"/>
          </a:xfrm>
        </p:spPr>
      </p:pic>
      <p:pic>
        <p:nvPicPr>
          <p:cNvPr id="21" name="Picture 20" descr="Chart, line chart&#10;&#10;Description automatically generated">
            <a:extLst>
              <a:ext uri="{FF2B5EF4-FFF2-40B4-BE49-F238E27FC236}">
                <a16:creationId xmlns:a16="http://schemas.microsoft.com/office/drawing/2014/main" id="{634D3CFF-942C-8E1C-67DE-AD8C7D5F2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814" y="1032367"/>
            <a:ext cx="4572000" cy="3106755"/>
          </a:xfrm>
          <a:prstGeom prst="rect">
            <a:avLst/>
          </a:prstGeom>
        </p:spPr>
      </p:pic>
      <p:sp>
        <p:nvSpPr>
          <p:cNvPr id="22" name="Slide Number Placeholder 2">
            <a:extLst>
              <a:ext uri="{FF2B5EF4-FFF2-40B4-BE49-F238E27FC236}">
                <a16:creationId xmlns:a16="http://schemas.microsoft.com/office/drawing/2014/main" id="{645BFFEF-95F6-CA31-9C43-92A38D60A718}"/>
              </a:ext>
            </a:extLst>
          </p:cNvPr>
          <p:cNvSpPr txBox="1">
            <a:spLocks/>
          </p:cNvSpPr>
          <p:nvPr/>
        </p:nvSpPr>
        <p:spPr>
          <a:xfrm>
            <a:off x="6817629" y="6426065"/>
            <a:ext cx="2057400" cy="24833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C35FCF4-C3EF-BD43-82E0-05BC237DAD2A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95939048-AC48-1D66-0688-62A553B979B3}"/>
              </a:ext>
            </a:extLst>
          </p:cNvPr>
          <p:cNvSpPr txBox="1">
            <a:spLocks/>
          </p:cNvSpPr>
          <p:nvPr/>
        </p:nvSpPr>
        <p:spPr>
          <a:xfrm>
            <a:off x="6817629" y="6426065"/>
            <a:ext cx="2057400" cy="24833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C35FCF4-C3EF-BD43-82E0-05BC237DAD2A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63A1A52-784C-26AA-3990-C5B9AA5A9A09}"/>
              </a:ext>
            </a:extLst>
          </p:cNvPr>
          <p:cNvSpPr/>
          <p:nvPr/>
        </p:nvSpPr>
        <p:spPr>
          <a:xfrm>
            <a:off x="2823012" y="5159483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76D55B6-D487-964E-74E5-6165F5611CE5}"/>
              </a:ext>
            </a:extLst>
          </p:cNvPr>
          <p:cNvSpPr/>
          <p:nvPr/>
        </p:nvSpPr>
        <p:spPr>
          <a:xfrm>
            <a:off x="3477218" y="5159483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2C39BB0-3A44-6C14-A393-055924EB30E0}"/>
              </a:ext>
            </a:extLst>
          </p:cNvPr>
          <p:cNvSpPr/>
          <p:nvPr/>
        </p:nvSpPr>
        <p:spPr>
          <a:xfrm>
            <a:off x="4131424" y="5159483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12045ED-E9FC-6A0D-9D5D-436C5055C0B7}"/>
              </a:ext>
            </a:extLst>
          </p:cNvPr>
          <p:cNvSpPr/>
          <p:nvPr/>
        </p:nvSpPr>
        <p:spPr>
          <a:xfrm>
            <a:off x="4785630" y="5159483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93E1631-2E26-0BE8-C1B5-4049106BC47D}"/>
              </a:ext>
            </a:extLst>
          </p:cNvPr>
          <p:cNvSpPr/>
          <p:nvPr/>
        </p:nvSpPr>
        <p:spPr>
          <a:xfrm>
            <a:off x="5439836" y="5159483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005BC63-7242-DCB9-5818-B74065CEA487}"/>
              </a:ext>
            </a:extLst>
          </p:cNvPr>
          <p:cNvSpPr/>
          <p:nvPr/>
        </p:nvSpPr>
        <p:spPr>
          <a:xfrm>
            <a:off x="6094042" y="5159483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10B8E09-6436-5B74-F716-57B02650D273}"/>
              </a:ext>
            </a:extLst>
          </p:cNvPr>
          <p:cNvSpPr/>
          <p:nvPr/>
        </p:nvSpPr>
        <p:spPr>
          <a:xfrm>
            <a:off x="6748248" y="5159483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BB96B4B-F8D9-9A27-23C7-3750093A9AA8}"/>
              </a:ext>
            </a:extLst>
          </p:cNvPr>
          <p:cNvSpPr/>
          <p:nvPr/>
        </p:nvSpPr>
        <p:spPr>
          <a:xfrm>
            <a:off x="7402454" y="5159483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40373B8-E92C-8394-8355-3E9EDCB534B0}"/>
              </a:ext>
            </a:extLst>
          </p:cNvPr>
          <p:cNvSpPr/>
          <p:nvPr/>
        </p:nvSpPr>
        <p:spPr>
          <a:xfrm>
            <a:off x="8056660" y="5159483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D48EAE3-CF65-3EA3-DD70-D6D2B53B8616}"/>
              </a:ext>
            </a:extLst>
          </p:cNvPr>
          <p:cNvSpPr/>
          <p:nvPr/>
        </p:nvSpPr>
        <p:spPr>
          <a:xfrm>
            <a:off x="2816697" y="6382400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18536F4-7FF8-4141-C282-6FF760E3F747}"/>
              </a:ext>
            </a:extLst>
          </p:cNvPr>
          <p:cNvSpPr/>
          <p:nvPr/>
        </p:nvSpPr>
        <p:spPr>
          <a:xfrm>
            <a:off x="3470903" y="6382400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FB96B57-4A22-66B0-F7C0-BABA9DBAE0F4}"/>
              </a:ext>
            </a:extLst>
          </p:cNvPr>
          <p:cNvSpPr/>
          <p:nvPr/>
        </p:nvSpPr>
        <p:spPr>
          <a:xfrm>
            <a:off x="4125109" y="6382400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54DECC2-BAA3-E591-CAB3-C1C60E8F38E5}"/>
              </a:ext>
            </a:extLst>
          </p:cNvPr>
          <p:cNvSpPr/>
          <p:nvPr/>
        </p:nvSpPr>
        <p:spPr>
          <a:xfrm>
            <a:off x="4779315" y="6382400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C3F09E-C74C-DFB5-EC65-6D8813210B5A}"/>
              </a:ext>
            </a:extLst>
          </p:cNvPr>
          <p:cNvSpPr/>
          <p:nvPr/>
        </p:nvSpPr>
        <p:spPr>
          <a:xfrm>
            <a:off x="5433521" y="6382400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A008339-9391-5803-897E-C3736B507151}"/>
              </a:ext>
            </a:extLst>
          </p:cNvPr>
          <p:cNvSpPr/>
          <p:nvPr/>
        </p:nvSpPr>
        <p:spPr>
          <a:xfrm>
            <a:off x="6087727" y="6382400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7CF8E21-31E8-35EA-DF10-E45F4FE37022}"/>
              </a:ext>
            </a:extLst>
          </p:cNvPr>
          <p:cNvSpPr/>
          <p:nvPr/>
        </p:nvSpPr>
        <p:spPr>
          <a:xfrm>
            <a:off x="6741933" y="6382400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F17DEB0-8583-5240-6ED1-D53AAA7664F7}"/>
              </a:ext>
            </a:extLst>
          </p:cNvPr>
          <p:cNvSpPr/>
          <p:nvPr/>
        </p:nvSpPr>
        <p:spPr>
          <a:xfrm>
            <a:off x="7396139" y="6382400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F0BDCE8-C3C0-8687-3C91-61D03943D8AA}"/>
              </a:ext>
            </a:extLst>
          </p:cNvPr>
          <p:cNvSpPr/>
          <p:nvPr/>
        </p:nvSpPr>
        <p:spPr>
          <a:xfrm>
            <a:off x="8050345" y="6382400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BC43FE1-DF52-217E-63B7-B558B99802B3}"/>
              </a:ext>
            </a:extLst>
          </p:cNvPr>
          <p:cNvSpPr/>
          <p:nvPr/>
        </p:nvSpPr>
        <p:spPr>
          <a:xfrm>
            <a:off x="4888584" y="4780341"/>
            <a:ext cx="356839" cy="156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9CFDAAA-AF81-0D1A-7318-2063C976DC35}"/>
              </a:ext>
            </a:extLst>
          </p:cNvPr>
          <p:cNvSpPr/>
          <p:nvPr/>
        </p:nvSpPr>
        <p:spPr>
          <a:xfrm>
            <a:off x="4888584" y="6685698"/>
            <a:ext cx="356839" cy="156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1B5CBBA-A868-FAAA-5F20-BC40C60E3CCE}"/>
              </a:ext>
            </a:extLst>
          </p:cNvPr>
          <p:cNvSpPr/>
          <p:nvPr/>
        </p:nvSpPr>
        <p:spPr>
          <a:xfrm>
            <a:off x="7461189" y="4780341"/>
            <a:ext cx="356839" cy="156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DFF2719-3946-036B-9EB6-0C6243E35124}"/>
              </a:ext>
            </a:extLst>
          </p:cNvPr>
          <p:cNvSpPr/>
          <p:nvPr/>
        </p:nvSpPr>
        <p:spPr>
          <a:xfrm>
            <a:off x="7461189" y="6685698"/>
            <a:ext cx="356839" cy="156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3616BA7-0F9E-39BA-AA96-A29E890B45E9}"/>
              </a:ext>
            </a:extLst>
          </p:cNvPr>
          <p:cNvSpPr/>
          <p:nvPr/>
        </p:nvSpPr>
        <p:spPr>
          <a:xfrm>
            <a:off x="4125109" y="4986471"/>
            <a:ext cx="4471646" cy="10497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F125EDE-5ADF-AC2B-1621-A2020CF4DF09}"/>
              </a:ext>
            </a:extLst>
          </p:cNvPr>
          <p:cNvSpPr/>
          <p:nvPr/>
        </p:nvSpPr>
        <p:spPr>
          <a:xfrm>
            <a:off x="4125109" y="6520590"/>
            <a:ext cx="4471646" cy="10497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7699CA36-4C46-DF3A-6A97-78466E1B8A89}"/>
              </a:ext>
            </a:extLst>
          </p:cNvPr>
          <p:cNvSpPr/>
          <p:nvPr/>
        </p:nvSpPr>
        <p:spPr>
          <a:xfrm>
            <a:off x="5058573" y="5809370"/>
            <a:ext cx="136444" cy="13939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7B0993E-908C-D2D1-B534-51F7129CEDB0}"/>
              </a:ext>
            </a:extLst>
          </p:cNvPr>
          <p:cNvSpPr/>
          <p:nvPr/>
        </p:nvSpPr>
        <p:spPr>
          <a:xfrm>
            <a:off x="7645666" y="5809370"/>
            <a:ext cx="136444" cy="13939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BB2D0B25-7D95-C993-5F89-DE924840BA52}"/>
                  </a:ext>
                </a:extLst>
              </p:cNvPr>
              <p:cNvSpPr txBox="1"/>
              <p:nvPr/>
            </p:nvSpPr>
            <p:spPr>
              <a:xfrm>
                <a:off x="0" y="5921502"/>
                <a:ext cx="27830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GB" dirty="0"/>
                  <a:t> T = 1 Gauss = 2.8 MHz</a:t>
                </a:r>
              </a:p>
            </p:txBody>
          </p:sp>
        </mc:Choice>
        <mc:Fallback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BB2D0B25-7D95-C993-5F89-DE924840BA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921502"/>
                <a:ext cx="2783070" cy="369332"/>
              </a:xfrm>
              <a:prstGeom prst="rect">
                <a:avLst/>
              </a:prstGeom>
              <a:blipFill>
                <a:blip r:embed="rId4"/>
                <a:stretch>
                  <a:fillRect t="-6667" r="-909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04974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2BEF5-0A94-E448-ADB9-1BB6A4319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8A89A6-376D-4040-85E8-606EFF75C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FCF4-C3EF-BD43-82E0-05BC237DAD2A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8D81F8-A2E5-5D4E-B842-2D5F4B72C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693" y="1189337"/>
            <a:ext cx="8432457" cy="4479325"/>
          </a:xfrm>
        </p:spPr>
        <p:txBody>
          <a:bodyPr/>
          <a:lstStyle/>
          <a:p>
            <a:r>
              <a:rPr lang="en-GB" dirty="0"/>
              <a:t>Antihydrogen properties are a powerful test of fundamental theories</a:t>
            </a:r>
          </a:p>
          <a:p>
            <a:r>
              <a:rPr lang="en-GB" dirty="0"/>
              <a:t>ALPHA requires precise magnetic field measurement</a:t>
            </a:r>
          </a:p>
          <a:p>
            <a:r>
              <a:rPr lang="en-GB" dirty="0"/>
              <a:t>In situ magnetometry technique has been developed in ALPHA to reach required precision</a:t>
            </a:r>
          </a:p>
          <a:p>
            <a:r>
              <a:rPr lang="en-GB" dirty="0"/>
              <a:t>We have show precision measurements in:</a:t>
            </a:r>
          </a:p>
          <a:p>
            <a:pPr lvl="1"/>
            <a:r>
              <a:rPr lang="en-GB" dirty="0"/>
              <a:t>High fields</a:t>
            </a:r>
          </a:p>
          <a:p>
            <a:pPr lvl="1"/>
            <a:r>
              <a:rPr lang="en-GB" dirty="0"/>
              <a:t>High field gradients</a:t>
            </a:r>
          </a:p>
          <a:p>
            <a:pPr lvl="1"/>
            <a:r>
              <a:rPr lang="en-GB" dirty="0"/>
              <a:t>Mapping along an axis</a:t>
            </a:r>
          </a:p>
          <a:p>
            <a:pPr lvl="1"/>
            <a:r>
              <a:rPr lang="en-GB" dirty="0"/>
              <a:t>Changing fields over time</a:t>
            </a:r>
          </a:p>
          <a:p>
            <a:r>
              <a:rPr lang="en-GB" dirty="0"/>
              <a:t>We are in a great position for an ALPHAg measurement! </a:t>
            </a:r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13197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DD646-92D1-4D45-BA02-5CB594755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 to: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58EDE8-800C-F040-BABA-531DB7C3A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FCF4-C3EF-BD43-82E0-05BC237DAD2A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1FF137-F39F-4A49-8EF0-77A00D388FD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131" y="1444739"/>
            <a:ext cx="2641366" cy="2641366"/>
          </a:xfrm>
          <a:prstGeom prst="rect">
            <a:avLst/>
          </a:prstGeom>
        </p:spPr>
      </p:pic>
      <p:pic>
        <p:nvPicPr>
          <p:cNvPr id="17" name="Picture 2" descr="https://upload.wikimedia.org/wikipedia/en/thumb/f/fb/UofCCoat.svg/968px-UofCCoat.svg.png">
            <a:extLst>
              <a:ext uri="{FF2B5EF4-FFF2-40B4-BE49-F238E27FC236}">
                <a16:creationId xmlns:a16="http://schemas.microsoft.com/office/drawing/2014/main" id="{1BFD510D-AAEA-6047-B3B9-713598DB5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93" y="2117289"/>
            <a:ext cx="1239976" cy="131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http://www.triumf.ca/sites/default/files/TRIUMF_logo_white_blue_1.png">
            <a:extLst>
              <a:ext uri="{FF2B5EF4-FFF2-40B4-BE49-F238E27FC236}">
                <a16:creationId xmlns:a16="http://schemas.microsoft.com/office/drawing/2014/main" id="{C5975806-9876-3148-805F-82E093A9B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120" y="1277563"/>
            <a:ext cx="2777560" cy="98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design-guidelines.web.cern.ch/sites/design-guidelines.web.cern.ch/files/u6/CERN-logo_outline.jpg">
            <a:extLst>
              <a:ext uri="{FF2B5EF4-FFF2-40B4-BE49-F238E27FC236}">
                <a16:creationId xmlns:a16="http://schemas.microsoft.com/office/drawing/2014/main" id="{B3BD03B9-B639-1B4B-873D-8350354AD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019" y="2549780"/>
            <a:ext cx="1895969" cy="186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anada Foundation for Innovation's master logo">
            <a:extLst>
              <a:ext uri="{FF2B5EF4-FFF2-40B4-BE49-F238E27FC236}">
                <a16:creationId xmlns:a16="http://schemas.microsoft.com/office/drawing/2014/main" id="{9890B53C-7D5C-7C4B-B7D0-13B89638A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195" y="4411497"/>
            <a:ext cx="3275651" cy="109734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465B77-A9D2-164D-88E7-0071DA2234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21" y="4086105"/>
            <a:ext cx="2762172" cy="1223827"/>
          </a:xfrm>
          <a:prstGeom prst="rect">
            <a:avLst/>
          </a:prstGeom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32C655CA-B151-B31E-51F2-3958AEDA8C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4333" y="4870592"/>
            <a:ext cx="1745166" cy="170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543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CBAA61-4480-5EEC-9A00-2B4612DE72F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192" y="952802"/>
                <a:ext cx="8039615" cy="4170577"/>
              </a:xfrm>
            </p:spPr>
            <p:txBody>
              <a:bodyPr/>
              <a:lstStyle/>
              <a:p>
                <a:r>
                  <a:rPr lang="en-GB" dirty="0"/>
                  <a:t>Measure in multiple locations simultaneously</a:t>
                </a:r>
              </a:p>
              <a:p>
                <a:endParaRPr lang="en-GB" dirty="0"/>
              </a:p>
              <a:p>
                <a:r>
                  <a:rPr lang="en-GB" dirty="0"/>
                  <a:t>Resolution better than</a:t>
                </a:r>
                <a:r>
                  <a:rPr lang="en-GB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GB" dirty="0"/>
                  <a:t> T (even in high field gradients of a few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GB" dirty="0"/>
                  <a:t> T/mm)</a:t>
                </a:r>
              </a:p>
              <a:p>
                <a:endParaRPr lang="en-GB" dirty="0"/>
              </a:p>
              <a:p>
                <a:r>
                  <a:rPr lang="en-GB" dirty="0"/>
                  <a:t>Stable plasmas for repeatable measurements over months </a:t>
                </a:r>
              </a:p>
              <a:p>
                <a:endParaRPr lang="en-GB" dirty="0"/>
              </a:p>
              <a:p>
                <a:r>
                  <a:rPr lang="en-GB" dirty="0"/>
                  <a:t>On axis field mapping with resolution &lt; 1mm</a:t>
                </a:r>
              </a:p>
              <a:p>
                <a:endParaRPr lang="en-GB" dirty="0"/>
              </a:p>
              <a:p>
                <a:r>
                  <a:rPr lang="en-GB" dirty="0"/>
                  <a:t>Available range:  0.5 – 1.78 T (14 – 50 GHz)</a:t>
                </a:r>
              </a:p>
              <a:p>
                <a:pPr lvl="1"/>
                <a:r>
                  <a:rPr lang="en-GB" dirty="0"/>
                  <a:t>Low frequency end not tested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CBAA61-4480-5EEC-9A00-2B4612DE72F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192" y="952802"/>
                <a:ext cx="8039615" cy="4170577"/>
              </a:xfrm>
              <a:blipFill>
                <a:blip r:embed="rId2"/>
                <a:stretch>
                  <a:fillRect l="-1262" t="-2424" b="-403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B6090C87-3C44-F7BA-FBE3-C81A37F01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727" y="50996"/>
            <a:ext cx="7819605" cy="988542"/>
          </a:xfrm>
        </p:spPr>
        <p:txBody>
          <a:bodyPr/>
          <a:lstStyle/>
          <a:p>
            <a:r>
              <a:rPr lang="en-GB" dirty="0"/>
              <a:t>Significant improvements to ECR capabilities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982977-FA4C-D862-12C9-6CF0C324D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FCF4-C3EF-BD43-82E0-05BC237DAD2A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152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8E66A44-9E9C-AA45-9835-2D84F9F45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95" y="3519997"/>
            <a:ext cx="4765941" cy="17420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A5FC72-3063-6649-8096-074CF6597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693" y="284199"/>
            <a:ext cx="7799866" cy="988542"/>
          </a:xfrm>
        </p:spPr>
        <p:txBody>
          <a:bodyPr/>
          <a:lstStyle/>
          <a:p>
            <a:r>
              <a:rPr lang="en-GB" dirty="0"/>
              <a:t>Antihydrogen Laser Physics Apparatus (ALPHA)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650B14-511C-014E-A235-A7B7B779A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FCF4-C3EF-BD43-82E0-05BC237DAD2A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6" name="Picture 2" descr="http://design-guidelines.web.cern.ch/sites/design-guidelines.web.cern.ch/files/u6/CERN-logo_outline.jpg">
            <a:extLst>
              <a:ext uri="{FF2B5EF4-FFF2-40B4-BE49-F238E27FC236}">
                <a16:creationId xmlns:a16="http://schemas.microsoft.com/office/drawing/2014/main" id="{0F60AD3B-814E-2B49-82F4-9FA93B728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991" y="1398228"/>
            <a:ext cx="1634917" cy="160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upload.wikimedia.org/wikipedia/en/4/4a/AlphaCollaboration.png">
            <a:extLst>
              <a:ext uri="{FF2B5EF4-FFF2-40B4-BE49-F238E27FC236}">
                <a16:creationId xmlns:a16="http://schemas.microsoft.com/office/drawing/2014/main" id="{31063EFF-C71A-AD41-A800-6316AB244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38" y="1272741"/>
            <a:ext cx="2148783" cy="15691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D12E4E-6E59-C74A-BB2E-A5DC0C82E45A}"/>
              </a:ext>
            </a:extLst>
          </p:cNvPr>
          <p:cNvSpPr txBox="1"/>
          <p:nvPr/>
        </p:nvSpPr>
        <p:spPr>
          <a:xfrm>
            <a:off x="2825944" y="5776026"/>
            <a:ext cx="2923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Quick recap on talks from</a:t>
            </a:r>
          </a:p>
          <a:p>
            <a:r>
              <a:rPr lang="en-GB" dirty="0" err="1"/>
              <a:t>Chukman</a:t>
            </a:r>
            <a:r>
              <a:rPr lang="en-GB" dirty="0"/>
              <a:t>, Pooja, and Gareth </a:t>
            </a:r>
          </a:p>
        </p:txBody>
      </p:sp>
      <p:pic>
        <p:nvPicPr>
          <p:cNvPr id="6" name="Content Placeholder 5" descr="A picture containing timeline&#10;&#10;Description automatically generated">
            <a:extLst>
              <a:ext uri="{FF2B5EF4-FFF2-40B4-BE49-F238E27FC236}">
                <a16:creationId xmlns:a16="http://schemas.microsoft.com/office/drawing/2014/main" id="{59871749-D41E-2408-2320-C2EBC0B592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 rot="16200000">
            <a:off x="4371406" y="2312096"/>
            <a:ext cx="5467363" cy="2717390"/>
          </a:xfrm>
        </p:spPr>
      </p:pic>
    </p:spTree>
    <p:extLst>
      <p:ext uri="{BB962C8B-B14F-4D97-AF65-F5344CB8AC3E}">
        <p14:creationId xmlns:p14="http://schemas.microsoft.com/office/powerpoint/2010/main" val="1557994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821B6-56FF-4F45-1673-EF40B17F7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28" y="63634"/>
            <a:ext cx="7347637" cy="988542"/>
          </a:xfrm>
        </p:spPr>
        <p:txBody>
          <a:bodyPr/>
          <a:lstStyle/>
          <a:p>
            <a:r>
              <a:rPr lang="en-GB" dirty="0"/>
              <a:t>Cartoon schematic to guide us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7EC5E4-ADB2-9057-27DA-A1EEFDAD6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FCF4-C3EF-BD43-82E0-05BC237DAD2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3EBAAA-935F-EB8A-8714-B3BE0C1A412B}"/>
              </a:ext>
            </a:extLst>
          </p:cNvPr>
          <p:cNvSpPr/>
          <p:nvPr/>
        </p:nvSpPr>
        <p:spPr>
          <a:xfrm>
            <a:off x="1183538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40ABEE-7BDC-FBE7-9306-A8E97EB67591}"/>
              </a:ext>
            </a:extLst>
          </p:cNvPr>
          <p:cNvSpPr/>
          <p:nvPr/>
        </p:nvSpPr>
        <p:spPr>
          <a:xfrm>
            <a:off x="1837744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0EDD61-5B2A-F8F8-CEA8-3320E78B4931}"/>
              </a:ext>
            </a:extLst>
          </p:cNvPr>
          <p:cNvSpPr/>
          <p:nvPr/>
        </p:nvSpPr>
        <p:spPr>
          <a:xfrm>
            <a:off x="2491950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CF6A67-7EE4-B9A9-9A7C-C336BCEFA606}"/>
              </a:ext>
            </a:extLst>
          </p:cNvPr>
          <p:cNvSpPr/>
          <p:nvPr/>
        </p:nvSpPr>
        <p:spPr>
          <a:xfrm>
            <a:off x="3146156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18D889-F9B4-0118-79D0-EBE76FE81038}"/>
              </a:ext>
            </a:extLst>
          </p:cNvPr>
          <p:cNvSpPr/>
          <p:nvPr/>
        </p:nvSpPr>
        <p:spPr>
          <a:xfrm>
            <a:off x="3800362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788683-A094-DF94-B40E-E16A438B6E44}"/>
              </a:ext>
            </a:extLst>
          </p:cNvPr>
          <p:cNvSpPr/>
          <p:nvPr/>
        </p:nvSpPr>
        <p:spPr>
          <a:xfrm>
            <a:off x="4454568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4F2776-7996-12A8-7C82-9CD01469A599}"/>
              </a:ext>
            </a:extLst>
          </p:cNvPr>
          <p:cNvSpPr/>
          <p:nvPr/>
        </p:nvSpPr>
        <p:spPr>
          <a:xfrm>
            <a:off x="5108774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FFA67B-F6F7-BF21-DCE8-F872997297F8}"/>
              </a:ext>
            </a:extLst>
          </p:cNvPr>
          <p:cNvSpPr/>
          <p:nvPr/>
        </p:nvSpPr>
        <p:spPr>
          <a:xfrm>
            <a:off x="5762980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9D65EF-AEBE-939C-5043-48B3B70F2708}"/>
              </a:ext>
            </a:extLst>
          </p:cNvPr>
          <p:cNvSpPr/>
          <p:nvPr/>
        </p:nvSpPr>
        <p:spPr>
          <a:xfrm>
            <a:off x="6417186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85D50C-891D-C0AF-1B48-3550386C8F8C}"/>
              </a:ext>
            </a:extLst>
          </p:cNvPr>
          <p:cNvSpPr/>
          <p:nvPr/>
        </p:nvSpPr>
        <p:spPr>
          <a:xfrm>
            <a:off x="7071392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56AD89-1677-CDA6-CF83-0670EC7A1807}"/>
              </a:ext>
            </a:extLst>
          </p:cNvPr>
          <p:cNvSpPr/>
          <p:nvPr/>
        </p:nvSpPr>
        <p:spPr>
          <a:xfrm>
            <a:off x="7725598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7ECE5F-4943-5F08-2108-C2D2F45B380F}"/>
              </a:ext>
            </a:extLst>
          </p:cNvPr>
          <p:cNvSpPr/>
          <p:nvPr/>
        </p:nvSpPr>
        <p:spPr>
          <a:xfrm>
            <a:off x="8379804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44F75F-980B-0A05-8A5F-DEC1FB8C4C8B}"/>
              </a:ext>
            </a:extLst>
          </p:cNvPr>
          <p:cNvSpPr/>
          <p:nvPr/>
        </p:nvSpPr>
        <p:spPr>
          <a:xfrm>
            <a:off x="1177223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41E2AF6-5160-03B5-FCEA-504694632DBF}"/>
              </a:ext>
            </a:extLst>
          </p:cNvPr>
          <p:cNvSpPr/>
          <p:nvPr/>
        </p:nvSpPr>
        <p:spPr>
          <a:xfrm>
            <a:off x="1831429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D85AA3B-788D-D03B-9134-92F977C09302}"/>
              </a:ext>
            </a:extLst>
          </p:cNvPr>
          <p:cNvSpPr/>
          <p:nvPr/>
        </p:nvSpPr>
        <p:spPr>
          <a:xfrm>
            <a:off x="2485635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F9163F-D2A6-6BB0-4523-506E2DDD1DD0}"/>
              </a:ext>
            </a:extLst>
          </p:cNvPr>
          <p:cNvSpPr/>
          <p:nvPr/>
        </p:nvSpPr>
        <p:spPr>
          <a:xfrm>
            <a:off x="3139841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5B8961-4D01-00C0-883C-41E39B78D465}"/>
              </a:ext>
            </a:extLst>
          </p:cNvPr>
          <p:cNvSpPr/>
          <p:nvPr/>
        </p:nvSpPr>
        <p:spPr>
          <a:xfrm>
            <a:off x="3794047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70488B-6F56-B019-B425-9A3E0FA0587E}"/>
              </a:ext>
            </a:extLst>
          </p:cNvPr>
          <p:cNvSpPr/>
          <p:nvPr/>
        </p:nvSpPr>
        <p:spPr>
          <a:xfrm>
            <a:off x="4448253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1372120-3901-4082-F12A-68604ABB7760}"/>
              </a:ext>
            </a:extLst>
          </p:cNvPr>
          <p:cNvSpPr/>
          <p:nvPr/>
        </p:nvSpPr>
        <p:spPr>
          <a:xfrm>
            <a:off x="5102459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D1A6EFD-8C32-7442-98BD-B84A62B84E10}"/>
              </a:ext>
            </a:extLst>
          </p:cNvPr>
          <p:cNvSpPr/>
          <p:nvPr/>
        </p:nvSpPr>
        <p:spPr>
          <a:xfrm>
            <a:off x="5756665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972A0BD-3416-4C48-6E09-B68C3DB2EBB2}"/>
              </a:ext>
            </a:extLst>
          </p:cNvPr>
          <p:cNvSpPr/>
          <p:nvPr/>
        </p:nvSpPr>
        <p:spPr>
          <a:xfrm>
            <a:off x="6410871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298A941-981C-304B-56D7-9B45EBF65A51}"/>
              </a:ext>
            </a:extLst>
          </p:cNvPr>
          <p:cNvSpPr/>
          <p:nvPr/>
        </p:nvSpPr>
        <p:spPr>
          <a:xfrm>
            <a:off x="7065077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ADA2EC7-6456-3962-BA77-3C583BF145AF}"/>
              </a:ext>
            </a:extLst>
          </p:cNvPr>
          <p:cNvSpPr/>
          <p:nvPr/>
        </p:nvSpPr>
        <p:spPr>
          <a:xfrm>
            <a:off x="7719283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3695515-8440-1246-E4E6-2355C215220C}"/>
              </a:ext>
            </a:extLst>
          </p:cNvPr>
          <p:cNvSpPr/>
          <p:nvPr/>
        </p:nvSpPr>
        <p:spPr>
          <a:xfrm>
            <a:off x="8373489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73C5741-1765-F99F-2289-18BDCFFF2995}"/>
              </a:ext>
            </a:extLst>
          </p:cNvPr>
          <p:cNvSpPr/>
          <p:nvPr/>
        </p:nvSpPr>
        <p:spPr>
          <a:xfrm>
            <a:off x="5211728" y="2040673"/>
            <a:ext cx="356839" cy="156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311DCA6-FE06-3560-0144-8BA31DF1D4F8}"/>
              </a:ext>
            </a:extLst>
          </p:cNvPr>
          <p:cNvSpPr/>
          <p:nvPr/>
        </p:nvSpPr>
        <p:spPr>
          <a:xfrm>
            <a:off x="5211728" y="3946030"/>
            <a:ext cx="356839" cy="156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0FC9861-A893-C261-4321-7EE76D8B4850}"/>
              </a:ext>
            </a:extLst>
          </p:cNvPr>
          <p:cNvSpPr/>
          <p:nvPr/>
        </p:nvSpPr>
        <p:spPr>
          <a:xfrm>
            <a:off x="7784333" y="2040673"/>
            <a:ext cx="356839" cy="156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A634A86-35E2-6221-0074-E1E424DA857D}"/>
              </a:ext>
            </a:extLst>
          </p:cNvPr>
          <p:cNvSpPr/>
          <p:nvPr/>
        </p:nvSpPr>
        <p:spPr>
          <a:xfrm>
            <a:off x="7784333" y="3946030"/>
            <a:ext cx="356839" cy="156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7ABD18A-3B73-4F0A-5591-D956FB9A81D4}"/>
              </a:ext>
            </a:extLst>
          </p:cNvPr>
          <p:cNvSpPr/>
          <p:nvPr/>
        </p:nvSpPr>
        <p:spPr>
          <a:xfrm>
            <a:off x="529332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04BD8E2-83A9-FD9F-9BFE-9CCA3E7AFA5A}"/>
              </a:ext>
            </a:extLst>
          </p:cNvPr>
          <p:cNvSpPr/>
          <p:nvPr/>
        </p:nvSpPr>
        <p:spPr>
          <a:xfrm>
            <a:off x="523017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1601CFC-4A1A-7C7D-20CB-F19EF8A84729}"/>
              </a:ext>
            </a:extLst>
          </p:cNvPr>
          <p:cNvSpPr/>
          <p:nvPr/>
        </p:nvSpPr>
        <p:spPr>
          <a:xfrm>
            <a:off x="4448253" y="2246803"/>
            <a:ext cx="4471646" cy="10497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9BA8C5B-819C-58B0-EEC1-B02F77FF33D2}"/>
              </a:ext>
            </a:extLst>
          </p:cNvPr>
          <p:cNvSpPr/>
          <p:nvPr/>
        </p:nvSpPr>
        <p:spPr>
          <a:xfrm>
            <a:off x="4448253" y="3780922"/>
            <a:ext cx="4471646" cy="10497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5518808-965D-65A6-6D6F-02CC31E7ADB1}"/>
              </a:ext>
            </a:extLst>
          </p:cNvPr>
          <p:cNvSpPr txBox="1"/>
          <p:nvPr/>
        </p:nvSpPr>
        <p:spPr>
          <a:xfrm>
            <a:off x="380531" y="2885636"/>
            <a:ext cx="831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DOWN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2320368-9225-5A25-7A12-725E9E9848C2}"/>
              </a:ext>
            </a:extLst>
          </p:cNvPr>
          <p:cNvSpPr txBox="1"/>
          <p:nvPr/>
        </p:nvSpPr>
        <p:spPr>
          <a:xfrm>
            <a:off x="8646694" y="2885636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UP</a:t>
            </a:r>
          </a:p>
        </p:txBody>
      </p:sp>
    </p:spTree>
    <p:extLst>
      <p:ext uri="{BB962C8B-B14F-4D97-AF65-F5344CB8AC3E}">
        <p14:creationId xmlns:p14="http://schemas.microsoft.com/office/powerpoint/2010/main" val="4234381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C4A320-444D-E232-5B58-A74C58473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Assuming gravity acts the same on matter and antimatter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E26A78-BC45-BCDA-6BCF-E8FCA650A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68814" y="6449633"/>
            <a:ext cx="2057400" cy="248335"/>
          </a:xfrm>
        </p:spPr>
        <p:txBody>
          <a:bodyPr/>
          <a:lstStyle/>
          <a:p>
            <a:fld id="{5C35FCF4-C3EF-BD43-82E0-05BC237DAD2A}" type="slidenum">
              <a:rPr lang="en-US" smtClean="0"/>
              <a:pPr/>
              <a:t>5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025ED9B-9BC8-7644-17BA-2C909210B69E}"/>
                  </a:ext>
                </a:extLst>
              </p:cNvPr>
              <p:cNvSpPr txBox="1"/>
              <p:nvPr/>
            </p:nvSpPr>
            <p:spPr>
              <a:xfrm>
                <a:off x="603808" y="2122278"/>
                <a:ext cx="177484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 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𝑚𝑔h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025ED9B-9BC8-7644-17BA-2C909210B6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808" y="2122278"/>
                <a:ext cx="1774845" cy="276999"/>
              </a:xfrm>
              <a:prstGeom prst="rect">
                <a:avLst/>
              </a:prstGeom>
              <a:blipFill>
                <a:blip r:embed="rId2"/>
                <a:stretch>
                  <a:fillRect l="-3546" t="-8696" r="-3546" b="-347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Content Placeholder 29" descr="A picture containing diagram&#10;&#10;Description automatically generated">
            <a:extLst>
              <a:ext uri="{FF2B5EF4-FFF2-40B4-BE49-F238E27FC236}">
                <a16:creationId xmlns:a16="http://schemas.microsoft.com/office/drawing/2014/main" id="{79C1A2F5-0532-BAAC-6848-216019B8BE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60934" y="1177984"/>
            <a:ext cx="5265280" cy="3600312"/>
          </a:xfr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686508FF-CBDB-2C19-4A96-EA49D3D84FD6}"/>
              </a:ext>
            </a:extLst>
          </p:cNvPr>
          <p:cNvSpPr/>
          <p:nvPr/>
        </p:nvSpPr>
        <p:spPr>
          <a:xfrm>
            <a:off x="2874197" y="5182444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CB3F10B-69F9-4F22-A041-555B14FB2C15}"/>
              </a:ext>
            </a:extLst>
          </p:cNvPr>
          <p:cNvSpPr/>
          <p:nvPr/>
        </p:nvSpPr>
        <p:spPr>
          <a:xfrm>
            <a:off x="3528403" y="5182444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925C882-4FD6-F91F-724F-A1C29680BE45}"/>
              </a:ext>
            </a:extLst>
          </p:cNvPr>
          <p:cNvSpPr/>
          <p:nvPr/>
        </p:nvSpPr>
        <p:spPr>
          <a:xfrm>
            <a:off x="4182609" y="5182444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01574E3-AAD9-BCA3-D717-F23F2B180372}"/>
              </a:ext>
            </a:extLst>
          </p:cNvPr>
          <p:cNvSpPr/>
          <p:nvPr/>
        </p:nvSpPr>
        <p:spPr>
          <a:xfrm>
            <a:off x="4836815" y="5182444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AE03DD3-25F1-5FD2-8D3C-60E2B2EA03C5}"/>
              </a:ext>
            </a:extLst>
          </p:cNvPr>
          <p:cNvSpPr/>
          <p:nvPr/>
        </p:nvSpPr>
        <p:spPr>
          <a:xfrm>
            <a:off x="5491021" y="5182444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9C7432F-8CA1-0699-A8E3-A9AF93A47310}"/>
              </a:ext>
            </a:extLst>
          </p:cNvPr>
          <p:cNvSpPr/>
          <p:nvPr/>
        </p:nvSpPr>
        <p:spPr>
          <a:xfrm>
            <a:off x="6145227" y="5182444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D1D69EE-28B5-B765-7E3C-A974B3FDCCB4}"/>
              </a:ext>
            </a:extLst>
          </p:cNvPr>
          <p:cNvSpPr/>
          <p:nvPr/>
        </p:nvSpPr>
        <p:spPr>
          <a:xfrm>
            <a:off x="6799433" y="5182444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02E4FF3-8A90-9FEF-E988-05156AD464BA}"/>
              </a:ext>
            </a:extLst>
          </p:cNvPr>
          <p:cNvSpPr/>
          <p:nvPr/>
        </p:nvSpPr>
        <p:spPr>
          <a:xfrm>
            <a:off x="7453639" y="5182444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EAD21B9-93F0-529C-F953-3FAA35BFD97B}"/>
              </a:ext>
            </a:extLst>
          </p:cNvPr>
          <p:cNvSpPr/>
          <p:nvPr/>
        </p:nvSpPr>
        <p:spPr>
          <a:xfrm>
            <a:off x="8107845" y="5182444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DECE8E7-5B2D-5E06-4CED-116763693B6B}"/>
              </a:ext>
            </a:extLst>
          </p:cNvPr>
          <p:cNvSpPr/>
          <p:nvPr/>
        </p:nvSpPr>
        <p:spPr>
          <a:xfrm>
            <a:off x="2867882" y="6405361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654498C-B1CA-BC06-5BE1-878C2BC0C546}"/>
              </a:ext>
            </a:extLst>
          </p:cNvPr>
          <p:cNvSpPr/>
          <p:nvPr/>
        </p:nvSpPr>
        <p:spPr>
          <a:xfrm>
            <a:off x="3522088" y="6405361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3C54298-CDA8-4CF2-977E-3BA743653436}"/>
              </a:ext>
            </a:extLst>
          </p:cNvPr>
          <p:cNvSpPr/>
          <p:nvPr/>
        </p:nvSpPr>
        <p:spPr>
          <a:xfrm>
            <a:off x="4176294" y="6405361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76873C3-304C-9E0E-8B9B-38B24498AB6D}"/>
              </a:ext>
            </a:extLst>
          </p:cNvPr>
          <p:cNvSpPr/>
          <p:nvPr/>
        </p:nvSpPr>
        <p:spPr>
          <a:xfrm>
            <a:off x="4830500" y="6405361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658C743-4CCA-E567-4AD1-BAADF1887813}"/>
              </a:ext>
            </a:extLst>
          </p:cNvPr>
          <p:cNvSpPr/>
          <p:nvPr/>
        </p:nvSpPr>
        <p:spPr>
          <a:xfrm>
            <a:off x="5484706" y="6405361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4BF149A-E2D2-DA8C-8473-3CE4DB09E985}"/>
              </a:ext>
            </a:extLst>
          </p:cNvPr>
          <p:cNvSpPr/>
          <p:nvPr/>
        </p:nvSpPr>
        <p:spPr>
          <a:xfrm>
            <a:off x="6138912" y="6405361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B0D25C6-0C72-7489-087E-2ADA975E7C96}"/>
              </a:ext>
            </a:extLst>
          </p:cNvPr>
          <p:cNvSpPr/>
          <p:nvPr/>
        </p:nvSpPr>
        <p:spPr>
          <a:xfrm>
            <a:off x="6793118" y="6405361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4D193AF-ACCC-4CEE-41AF-AD45013FA7C0}"/>
              </a:ext>
            </a:extLst>
          </p:cNvPr>
          <p:cNvSpPr/>
          <p:nvPr/>
        </p:nvSpPr>
        <p:spPr>
          <a:xfrm>
            <a:off x="7447324" y="6405361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7D4013B-779E-47A5-29B2-964DCA02AB1E}"/>
              </a:ext>
            </a:extLst>
          </p:cNvPr>
          <p:cNvSpPr/>
          <p:nvPr/>
        </p:nvSpPr>
        <p:spPr>
          <a:xfrm>
            <a:off x="8101530" y="6405361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3C74735-8A2D-9EEC-20BB-BF6F7EB88AA8}"/>
              </a:ext>
            </a:extLst>
          </p:cNvPr>
          <p:cNvSpPr/>
          <p:nvPr/>
        </p:nvSpPr>
        <p:spPr>
          <a:xfrm>
            <a:off x="4939769" y="4803302"/>
            <a:ext cx="356839" cy="156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B7E5EC5-58E9-6B61-CAA6-564B697C2823}"/>
              </a:ext>
            </a:extLst>
          </p:cNvPr>
          <p:cNvSpPr/>
          <p:nvPr/>
        </p:nvSpPr>
        <p:spPr>
          <a:xfrm>
            <a:off x="4939769" y="6708659"/>
            <a:ext cx="356839" cy="156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65150E1-2907-7D59-14FB-71B3879CD592}"/>
              </a:ext>
            </a:extLst>
          </p:cNvPr>
          <p:cNvSpPr/>
          <p:nvPr/>
        </p:nvSpPr>
        <p:spPr>
          <a:xfrm>
            <a:off x="7512374" y="4803302"/>
            <a:ext cx="356839" cy="156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8FAFB54-96C4-EF63-06AA-A9A4B73FC075}"/>
              </a:ext>
            </a:extLst>
          </p:cNvPr>
          <p:cNvSpPr/>
          <p:nvPr/>
        </p:nvSpPr>
        <p:spPr>
          <a:xfrm>
            <a:off x="7512374" y="6708659"/>
            <a:ext cx="356839" cy="156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6A0B4F2-45D5-C823-8ED4-0992C40E5C8B}"/>
              </a:ext>
            </a:extLst>
          </p:cNvPr>
          <p:cNvSpPr/>
          <p:nvPr/>
        </p:nvSpPr>
        <p:spPr>
          <a:xfrm>
            <a:off x="4176294" y="5009432"/>
            <a:ext cx="4471646" cy="10497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C14BBF7-BD4C-FB45-89E2-FB57DE980EC1}"/>
              </a:ext>
            </a:extLst>
          </p:cNvPr>
          <p:cNvSpPr/>
          <p:nvPr/>
        </p:nvSpPr>
        <p:spPr>
          <a:xfrm>
            <a:off x="4176294" y="6543551"/>
            <a:ext cx="4471646" cy="10497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4C1036FF-DCB0-15B7-6C6A-DBC76F7CBA0A}"/>
                  </a:ext>
                </a:extLst>
              </p:cNvPr>
              <p:cNvSpPr txBox="1"/>
              <p:nvPr/>
            </p:nvSpPr>
            <p:spPr>
              <a:xfrm>
                <a:off x="773052" y="2989768"/>
                <a:ext cx="14363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𝑚𝑔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4C1036FF-DCB0-15B7-6C6A-DBC76F7CBA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052" y="2989768"/>
                <a:ext cx="1436355" cy="276999"/>
              </a:xfrm>
              <a:prstGeom prst="rect">
                <a:avLst/>
              </a:prstGeom>
              <a:blipFill>
                <a:blip r:embed="rId4"/>
                <a:stretch>
                  <a:fillRect l="-2632" r="-3509" b="-304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DB822AD-82AD-6AF1-265C-CBC5A1215945}"/>
                  </a:ext>
                </a:extLst>
              </p:cNvPr>
              <p:cNvSpPr txBox="1"/>
              <p:nvPr/>
            </p:nvSpPr>
            <p:spPr>
              <a:xfrm>
                <a:off x="-92703" y="3634977"/>
                <a:ext cx="323379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~ 4 × 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DB822AD-82AD-6AF1-265C-CBC5A12159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2703" y="3634977"/>
                <a:ext cx="3233790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2458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CE9065-CF30-6AC6-482B-8868B1421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Assuming gravity acts the same on matter and antimatter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30DA21-0B37-70A3-C05F-BDCFBAB9A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FCF4-C3EF-BD43-82E0-05BC237DAD2A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4AA0DF12-E9EF-34DA-3A38-74CE456505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7335" y="1551838"/>
            <a:ext cx="5082857" cy="3351509"/>
          </a:xfr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CD1EB3F-B2D4-8AA5-40A0-2491E8FA557E}"/>
              </a:ext>
            </a:extLst>
          </p:cNvPr>
          <p:cNvSpPr/>
          <p:nvPr/>
        </p:nvSpPr>
        <p:spPr>
          <a:xfrm>
            <a:off x="2874197" y="5182444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9324992-A643-8464-5427-6DAD01B490A8}"/>
              </a:ext>
            </a:extLst>
          </p:cNvPr>
          <p:cNvSpPr/>
          <p:nvPr/>
        </p:nvSpPr>
        <p:spPr>
          <a:xfrm>
            <a:off x="3528403" y="5182444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16A72C0-B7E1-8C02-1F0F-15BE9AC96B0E}"/>
              </a:ext>
            </a:extLst>
          </p:cNvPr>
          <p:cNvSpPr/>
          <p:nvPr/>
        </p:nvSpPr>
        <p:spPr>
          <a:xfrm>
            <a:off x="4182609" y="5182444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1B764C1-EDBB-DABC-5677-303983B04988}"/>
              </a:ext>
            </a:extLst>
          </p:cNvPr>
          <p:cNvSpPr/>
          <p:nvPr/>
        </p:nvSpPr>
        <p:spPr>
          <a:xfrm>
            <a:off x="4836815" y="5182444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69B0A28-0CAF-9AAE-23AD-32C29C004663}"/>
              </a:ext>
            </a:extLst>
          </p:cNvPr>
          <p:cNvSpPr/>
          <p:nvPr/>
        </p:nvSpPr>
        <p:spPr>
          <a:xfrm>
            <a:off x="5491021" y="5182444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3324A12-5E69-D438-096E-8C24CF88E7AC}"/>
              </a:ext>
            </a:extLst>
          </p:cNvPr>
          <p:cNvSpPr/>
          <p:nvPr/>
        </p:nvSpPr>
        <p:spPr>
          <a:xfrm>
            <a:off x="6145227" y="5182444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4A4DF6A-5C34-A059-3744-BFBC1B087A57}"/>
              </a:ext>
            </a:extLst>
          </p:cNvPr>
          <p:cNvSpPr/>
          <p:nvPr/>
        </p:nvSpPr>
        <p:spPr>
          <a:xfrm>
            <a:off x="6799433" y="5182444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65DE687-2EE4-8A1F-8B18-CDE775E37620}"/>
              </a:ext>
            </a:extLst>
          </p:cNvPr>
          <p:cNvSpPr/>
          <p:nvPr/>
        </p:nvSpPr>
        <p:spPr>
          <a:xfrm>
            <a:off x="7453639" y="5182444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D2CA2B7-5F59-D178-7AD8-D52CF00A5069}"/>
              </a:ext>
            </a:extLst>
          </p:cNvPr>
          <p:cNvSpPr/>
          <p:nvPr/>
        </p:nvSpPr>
        <p:spPr>
          <a:xfrm>
            <a:off x="8107845" y="5182444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22BDE36-A925-80E7-DCD3-9058F2B9DA12}"/>
              </a:ext>
            </a:extLst>
          </p:cNvPr>
          <p:cNvSpPr/>
          <p:nvPr/>
        </p:nvSpPr>
        <p:spPr>
          <a:xfrm>
            <a:off x="2867882" y="6405361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7ABC677-5C52-2735-CE96-3C07769AD9AC}"/>
              </a:ext>
            </a:extLst>
          </p:cNvPr>
          <p:cNvSpPr/>
          <p:nvPr/>
        </p:nvSpPr>
        <p:spPr>
          <a:xfrm>
            <a:off x="3522088" y="6405361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532366B-A560-BF9C-7336-A3DF2F139E22}"/>
              </a:ext>
            </a:extLst>
          </p:cNvPr>
          <p:cNvSpPr/>
          <p:nvPr/>
        </p:nvSpPr>
        <p:spPr>
          <a:xfrm>
            <a:off x="4176294" y="6405361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FE9A2FC-D585-364D-618F-5CDFA29AEE5B}"/>
              </a:ext>
            </a:extLst>
          </p:cNvPr>
          <p:cNvSpPr/>
          <p:nvPr/>
        </p:nvSpPr>
        <p:spPr>
          <a:xfrm>
            <a:off x="4830500" y="6405361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0D8C0DC-74BB-A8FF-C878-422BB1C00018}"/>
              </a:ext>
            </a:extLst>
          </p:cNvPr>
          <p:cNvSpPr/>
          <p:nvPr/>
        </p:nvSpPr>
        <p:spPr>
          <a:xfrm>
            <a:off x="5484706" y="6405361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6413EE7-43BD-4AA4-A5DF-E5DF3DF38D5C}"/>
              </a:ext>
            </a:extLst>
          </p:cNvPr>
          <p:cNvSpPr/>
          <p:nvPr/>
        </p:nvSpPr>
        <p:spPr>
          <a:xfrm>
            <a:off x="6138912" y="6405361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2D5780C-0336-7FD4-B31E-53B821EEFD1C}"/>
              </a:ext>
            </a:extLst>
          </p:cNvPr>
          <p:cNvSpPr/>
          <p:nvPr/>
        </p:nvSpPr>
        <p:spPr>
          <a:xfrm>
            <a:off x="6793118" y="6405361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51E4983-233E-9822-AC98-100D20E40092}"/>
              </a:ext>
            </a:extLst>
          </p:cNvPr>
          <p:cNvSpPr/>
          <p:nvPr/>
        </p:nvSpPr>
        <p:spPr>
          <a:xfrm>
            <a:off x="7447324" y="6405361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39D5B39-3A21-B5A4-123A-D7343466D8C2}"/>
              </a:ext>
            </a:extLst>
          </p:cNvPr>
          <p:cNvSpPr/>
          <p:nvPr/>
        </p:nvSpPr>
        <p:spPr>
          <a:xfrm>
            <a:off x="8101530" y="6405361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D32791F-D474-F008-ADCB-B297814E4335}"/>
              </a:ext>
            </a:extLst>
          </p:cNvPr>
          <p:cNvSpPr/>
          <p:nvPr/>
        </p:nvSpPr>
        <p:spPr>
          <a:xfrm>
            <a:off x="4939769" y="4803302"/>
            <a:ext cx="356839" cy="156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8D82218-E4A1-A5EE-E3AA-7D249AC2C9B6}"/>
              </a:ext>
            </a:extLst>
          </p:cNvPr>
          <p:cNvSpPr/>
          <p:nvPr/>
        </p:nvSpPr>
        <p:spPr>
          <a:xfrm>
            <a:off x="4939769" y="6708659"/>
            <a:ext cx="356839" cy="156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77A5D84-C10A-F769-B983-18058BC128FB}"/>
              </a:ext>
            </a:extLst>
          </p:cNvPr>
          <p:cNvSpPr/>
          <p:nvPr/>
        </p:nvSpPr>
        <p:spPr>
          <a:xfrm>
            <a:off x="7512374" y="4803302"/>
            <a:ext cx="356839" cy="156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727895F-8019-FB17-1E82-3718F0C78719}"/>
              </a:ext>
            </a:extLst>
          </p:cNvPr>
          <p:cNvSpPr/>
          <p:nvPr/>
        </p:nvSpPr>
        <p:spPr>
          <a:xfrm>
            <a:off x="7512374" y="6708659"/>
            <a:ext cx="356839" cy="156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CDC859F-779E-445E-C326-FB5EBEF08D7A}"/>
              </a:ext>
            </a:extLst>
          </p:cNvPr>
          <p:cNvSpPr/>
          <p:nvPr/>
        </p:nvSpPr>
        <p:spPr>
          <a:xfrm>
            <a:off x="4176294" y="5009432"/>
            <a:ext cx="4471646" cy="10497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AFA1925-C79C-DEE0-BEAD-3EFED978896E}"/>
              </a:ext>
            </a:extLst>
          </p:cNvPr>
          <p:cNvSpPr/>
          <p:nvPr/>
        </p:nvSpPr>
        <p:spPr>
          <a:xfrm>
            <a:off x="4176294" y="6543551"/>
            <a:ext cx="4471646" cy="10497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C75B249-91C0-61D3-633D-714B1302501E}"/>
                  </a:ext>
                </a:extLst>
              </p:cNvPr>
              <p:cNvSpPr txBox="1"/>
              <p:nvPr/>
            </p:nvSpPr>
            <p:spPr>
              <a:xfrm>
                <a:off x="603808" y="2122278"/>
                <a:ext cx="177484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 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𝑚𝑔h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C75B249-91C0-61D3-633D-714B130250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808" y="2122278"/>
                <a:ext cx="1774845" cy="276999"/>
              </a:xfrm>
              <a:prstGeom prst="rect">
                <a:avLst/>
              </a:prstGeom>
              <a:blipFill>
                <a:blip r:embed="rId3"/>
                <a:stretch>
                  <a:fillRect l="-3546" t="-8696" r="-3546" b="-347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D15789DB-03E0-078C-0628-89DE14F6A045}"/>
                  </a:ext>
                </a:extLst>
              </p:cNvPr>
              <p:cNvSpPr txBox="1"/>
              <p:nvPr/>
            </p:nvSpPr>
            <p:spPr>
              <a:xfrm>
                <a:off x="773052" y="2989768"/>
                <a:ext cx="14363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𝑚𝑔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D15789DB-03E0-078C-0628-89DE14F6A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052" y="2989768"/>
                <a:ext cx="1436355" cy="276999"/>
              </a:xfrm>
              <a:prstGeom prst="rect">
                <a:avLst/>
              </a:prstGeom>
              <a:blipFill>
                <a:blip r:embed="rId4"/>
                <a:stretch>
                  <a:fillRect l="-2632" r="-3509" b="-304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0E4E5B9-3552-B449-A406-BB7F70FC9B76}"/>
                  </a:ext>
                </a:extLst>
              </p:cNvPr>
              <p:cNvSpPr txBox="1"/>
              <p:nvPr/>
            </p:nvSpPr>
            <p:spPr>
              <a:xfrm>
                <a:off x="-92703" y="3634977"/>
                <a:ext cx="323379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~ 4 × 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0E4E5B9-3552-B449-A406-BB7F70FC9B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2703" y="3634977"/>
                <a:ext cx="3233790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2681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Using cyclotron frequency for magnetometry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FCF4-C3EF-BD43-82E0-05BC237DAD2A}" type="slidenum">
              <a:rPr lang="en-US" smtClean="0"/>
              <a:pPr/>
              <a:t>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86D90D8-9FEF-A542-83D7-7BDE4BF9E37B}"/>
                  </a:ext>
                </a:extLst>
              </p:cNvPr>
              <p:cNvSpPr txBox="1"/>
              <p:nvPr/>
            </p:nvSpPr>
            <p:spPr>
              <a:xfrm>
                <a:off x="2043202" y="1792531"/>
                <a:ext cx="1721882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2 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86D90D8-9FEF-A542-83D7-7BDE4BF9E3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3202" y="1792531"/>
                <a:ext cx="1721882" cy="783804"/>
              </a:xfrm>
              <a:prstGeom prst="rect">
                <a:avLst/>
              </a:prstGeom>
              <a:blipFill>
                <a:blip r:embed="rId3"/>
                <a:stretch>
                  <a:fillRect t="-3175" b="-206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F948372-CB36-754C-838B-CE88160C7DAC}"/>
                  </a:ext>
                </a:extLst>
              </p:cNvPr>
              <p:cNvSpPr txBox="1"/>
              <p:nvPr/>
            </p:nvSpPr>
            <p:spPr>
              <a:xfrm>
                <a:off x="4686838" y="1953601"/>
                <a:ext cx="422936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GB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/>
                  <a:t>for electrons at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</a:rPr>
                      <m:t>1 </m:t>
                    </m:r>
                    <m:r>
                      <a:rPr lang="en-GB" sz="2400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  <m:r>
                      <a:rPr lang="en-GB" sz="2400" i="1">
                        <a:latin typeface="Cambria Math" panose="02040503050406030204" pitchFamily="18" charset="0"/>
                      </a:rPr>
                      <m:t>28 </m:t>
                    </m:r>
                  </m:oMath>
                </a14:m>
                <a:r>
                  <a:rPr lang="en-GB" sz="2400" dirty="0"/>
                  <a:t>GHz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F948372-CB36-754C-838B-CE88160C7D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6838" y="1953601"/>
                <a:ext cx="4229363" cy="461665"/>
              </a:xfrm>
              <a:prstGeom prst="rect">
                <a:avLst/>
              </a:prstGeom>
              <a:blipFill>
                <a:blip r:embed="rId4"/>
                <a:stretch>
                  <a:fillRect l="-1497" t="-7895" r="-1198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62176908-B8D1-8047-A716-02DE554167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725" y="3060949"/>
            <a:ext cx="2794000" cy="3073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07DB272-C380-3C43-95F5-BCA52B3968B1}"/>
                  </a:ext>
                </a:extLst>
              </p:cNvPr>
              <p:cNvSpPr txBox="1"/>
              <p:nvPr/>
            </p:nvSpPr>
            <p:spPr>
              <a:xfrm>
                <a:off x="3977894" y="4935811"/>
                <a:ext cx="40406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/>
                  <a:t>Axial frequency </a:t>
                </a:r>
                <a14:m>
                  <m:oMath xmlns:m="http://schemas.openxmlformats.org/officeDocument/2006/math">
                    <m:r>
                      <a:rPr lang="en-GB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2400" dirty="0"/>
                  <a:t> 10 - 50 MHz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07DB272-C380-3C43-95F5-BCA52B3968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7894" y="4935811"/>
                <a:ext cx="4040658" cy="461665"/>
              </a:xfrm>
              <a:prstGeom prst="rect">
                <a:avLst/>
              </a:prstGeom>
              <a:blipFill>
                <a:blip r:embed="rId6"/>
                <a:stretch>
                  <a:fillRect l="-2508" t="-8108" r="-1254" b="-297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5A5CE0E-FFBB-DD43-B0D1-3556ACB084B8}"/>
                  </a:ext>
                </a:extLst>
              </p:cNvPr>
              <p:cNvSpPr txBox="1"/>
              <p:nvPr/>
            </p:nvSpPr>
            <p:spPr>
              <a:xfrm>
                <a:off x="3977894" y="5522020"/>
                <a:ext cx="50263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/>
                  <a:t>Magnetron frequency </a:t>
                </a:r>
                <a14:m>
                  <m:oMath xmlns:m="http://schemas.openxmlformats.org/officeDocument/2006/math">
                    <m:r>
                      <a:rPr lang="en-GB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2400" dirty="0"/>
                  <a:t> 100 - 300 kHz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5A5CE0E-FFBB-DD43-B0D1-3556ACB084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7894" y="5522020"/>
                <a:ext cx="5026312" cy="461665"/>
              </a:xfrm>
              <a:prstGeom prst="rect">
                <a:avLst/>
              </a:prstGeom>
              <a:blipFill>
                <a:blip r:embed="rId7"/>
                <a:stretch>
                  <a:fillRect l="-2020" t="-5263" r="-1010" b="-263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9B90B02-80E5-C842-943B-E285E5409E58}"/>
              </a:ext>
            </a:extLst>
          </p:cNvPr>
          <p:cNvSpPr txBox="1"/>
          <p:nvPr/>
        </p:nvSpPr>
        <p:spPr>
          <a:xfrm>
            <a:off x="3977894" y="3611738"/>
            <a:ext cx="45838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But…the cyclotron motion isn’t all </a:t>
            </a:r>
          </a:p>
          <a:p>
            <a:r>
              <a:rPr lang="en-GB" sz="2400" dirty="0"/>
              <a:t>that happens in a Penning trap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21D372-5A79-06DB-7908-D62ED843F9F1}"/>
              </a:ext>
            </a:extLst>
          </p:cNvPr>
          <p:cNvSpPr txBox="1"/>
          <p:nvPr/>
        </p:nvSpPr>
        <p:spPr>
          <a:xfrm>
            <a:off x="872359" y="6134349"/>
            <a:ext cx="14895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Image credit: </a:t>
            </a:r>
            <a:r>
              <a:rPr lang="en-GB" sz="1100" dirty="0" err="1"/>
              <a:t>T.Friesen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2146156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821B6-56FF-4F45-1673-EF40B17F7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Electron cyclotron resonance magnetometry?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7EC5E4-ADB2-9057-27DA-A1EEFDAD6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FCF4-C3EF-BD43-82E0-05BC237DAD2A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3EBAAA-935F-EB8A-8714-B3BE0C1A412B}"/>
              </a:ext>
            </a:extLst>
          </p:cNvPr>
          <p:cNvSpPr/>
          <p:nvPr/>
        </p:nvSpPr>
        <p:spPr>
          <a:xfrm>
            <a:off x="1183538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40ABEE-7BDC-FBE7-9306-A8E97EB67591}"/>
              </a:ext>
            </a:extLst>
          </p:cNvPr>
          <p:cNvSpPr/>
          <p:nvPr/>
        </p:nvSpPr>
        <p:spPr>
          <a:xfrm>
            <a:off x="1837744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0EDD61-5B2A-F8F8-CEA8-3320E78B4931}"/>
              </a:ext>
            </a:extLst>
          </p:cNvPr>
          <p:cNvSpPr/>
          <p:nvPr/>
        </p:nvSpPr>
        <p:spPr>
          <a:xfrm>
            <a:off x="2491950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CF6A67-7EE4-B9A9-9A7C-C336BCEFA606}"/>
              </a:ext>
            </a:extLst>
          </p:cNvPr>
          <p:cNvSpPr/>
          <p:nvPr/>
        </p:nvSpPr>
        <p:spPr>
          <a:xfrm>
            <a:off x="3146156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18D889-F9B4-0118-79D0-EBE76FE81038}"/>
              </a:ext>
            </a:extLst>
          </p:cNvPr>
          <p:cNvSpPr/>
          <p:nvPr/>
        </p:nvSpPr>
        <p:spPr>
          <a:xfrm>
            <a:off x="3800362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788683-A094-DF94-B40E-E16A438B6E44}"/>
              </a:ext>
            </a:extLst>
          </p:cNvPr>
          <p:cNvSpPr/>
          <p:nvPr/>
        </p:nvSpPr>
        <p:spPr>
          <a:xfrm>
            <a:off x="4454568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4F2776-7996-12A8-7C82-9CD01469A599}"/>
              </a:ext>
            </a:extLst>
          </p:cNvPr>
          <p:cNvSpPr/>
          <p:nvPr/>
        </p:nvSpPr>
        <p:spPr>
          <a:xfrm>
            <a:off x="5108774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FFA67B-F6F7-BF21-DCE8-F872997297F8}"/>
              </a:ext>
            </a:extLst>
          </p:cNvPr>
          <p:cNvSpPr/>
          <p:nvPr/>
        </p:nvSpPr>
        <p:spPr>
          <a:xfrm>
            <a:off x="5762980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9D65EF-AEBE-939C-5043-48B3B70F2708}"/>
              </a:ext>
            </a:extLst>
          </p:cNvPr>
          <p:cNvSpPr/>
          <p:nvPr/>
        </p:nvSpPr>
        <p:spPr>
          <a:xfrm>
            <a:off x="6417186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85D50C-891D-C0AF-1B48-3550386C8F8C}"/>
              </a:ext>
            </a:extLst>
          </p:cNvPr>
          <p:cNvSpPr/>
          <p:nvPr/>
        </p:nvSpPr>
        <p:spPr>
          <a:xfrm>
            <a:off x="7071392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56AD89-1677-CDA6-CF83-0670EC7A1807}"/>
              </a:ext>
            </a:extLst>
          </p:cNvPr>
          <p:cNvSpPr/>
          <p:nvPr/>
        </p:nvSpPr>
        <p:spPr>
          <a:xfrm>
            <a:off x="7725598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7ECE5F-4943-5F08-2108-C2D2F45B380F}"/>
              </a:ext>
            </a:extLst>
          </p:cNvPr>
          <p:cNvSpPr/>
          <p:nvPr/>
        </p:nvSpPr>
        <p:spPr>
          <a:xfrm>
            <a:off x="8379804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44F75F-980B-0A05-8A5F-DEC1FB8C4C8B}"/>
              </a:ext>
            </a:extLst>
          </p:cNvPr>
          <p:cNvSpPr/>
          <p:nvPr/>
        </p:nvSpPr>
        <p:spPr>
          <a:xfrm>
            <a:off x="1177223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41E2AF6-5160-03B5-FCEA-504694632DBF}"/>
              </a:ext>
            </a:extLst>
          </p:cNvPr>
          <p:cNvSpPr/>
          <p:nvPr/>
        </p:nvSpPr>
        <p:spPr>
          <a:xfrm>
            <a:off x="1831429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D85AA3B-788D-D03B-9134-92F977C09302}"/>
              </a:ext>
            </a:extLst>
          </p:cNvPr>
          <p:cNvSpPr/>
          <p:nvPr/>
        </p:nvSpPr>
        <p:spPr>
          <a:xfrm>
            <a:off x="2485635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F9163F-D2A6-6BB0-4523-506E2DDD1DD0}"/>
              </a:ext>
            </a:extLst>
          </p:cNvPr>
          <p:cNvSpPr/>
          <p:nvPr/>
        </p:nvSpPr>
        <p:spPr>
          <a:xfrm>
            <a:off x="3139841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5B8961-4D01-00C0-883C-41E39B78D465}"/>
              </a:ext>
            </a:extLst>
          </p:cNvPr>
          <p:cNvSpPr/>
          <p:nvPr/>
        </p:nvSpPr>
        <p:spPr>
          <a:xfrm>
            <a:off x="3794047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70488B-6F56-B019-B425-9A3E0FA0587E}"/>
              </a:ext>
            </a:extLst>
          </p:cNvPr>
          <p:cNvSpPr/>
          <p:nvPr/>
        </p:nvSpPr>
        <p:spPr>
          <a:xfrm>
            <a:off x="4448253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1372120-3901-4082-F12A-68604ABB7760}"/>
              </a:ext>
            </a:extLst>
          </p:cNvPr>
          <p:cNvSpPr/>
          <p:nvPr/>
        </p:nvSpPr>
        <p:spPr>
          <a:xfrm>
            <a:off x="5102459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D1A6EFD-8C32-7442-98BD-B84A62B84E10}"/>
              </a:ext>
            </a:extLst>
          </p:cNvPr>
          <p:cNvSpPr/>
          <p:nvPr/>
        </p:nvSpPr>
        <p:spPr>
          <a:xfrm>
            <a:off x="5756665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972A0BD-3416-4C48-6E09-B68C3DB2EBB2}"/>
              </a:ext>
            </a:extLst>
          </p:cNvPr>
          <p:cNvSpPr/>
          <p:nvPr/>
        </p:nvSpPr>
        <p:spPr>
          <a:xfrm>
            <a:off x="6410871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298A941-981C-304B-56D7-9B45EBF65A51}"/>
              </a:ext>
            </a:extLst>
          </p:cNvPr>
          <p:cNvSpPr/>
          <p:nvPr/>
        </p:nvSpPr>
        <p:spPr>
          <a:xfrm>
            <a:off x="7065077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ADA2EC7-6456-3962-BA77-3C583BF145AF}"/>
              </a:ext>
            </a:extLst>
          </p:cNvPr>
          <p:cNvSpPr/>
          <p:nvPr/>
        </p:nvSpPr>
        <p:spPr>
          <a:xfrm>
            <a:off x="7719283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3695515-8440-1246-E4E6-2355C215220C}"/>
              </a:ext>
            </a:extLst>
          </p:cNvPr>
          <p:cNvSpPr/>
          <p:nvPr/>
        </p:nvSpPr>
        <p:spPr>
          <a:xfrm>
            <a:off x="8373489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73C5741-1765-F99F-2289-18BDCFFF2995}"/>
              </a:ext>
            </a:extLst>
          </p:cNvPr>
          <p:cNvSpPr/>
          <p:nvPr/>
        </p:nvSpPr>
        <p:spPr>
          <a:xfrm>
            <a:off x="5211728" y="2040673"/>
            <a:ext cx="356839" cy="156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311DCA6-FE06-3560-0144-8BA31DF1D4F8}"/>
              </a:ext>
            </a:extLst>
          </p:cNvPr>
          <p:cNvSpPr/>
          <p:nvPr/>
        </p:nvSpPr>
        <p:spPr>
          <a:xfrm>
            <a:off x="5211728" y="3946030"/>
            <a:ext cx="356839" cy="156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0FC9861-A893-C261-4321-7EE76D8B4850}"/>
              </a:ext>
            </a:extLst>
          </p:cNvPr>
          <p:cNvSpPr/>
          <p:nvPr/>
        </p:nvSpPr>
        <p:spPr>
          <a:xfrm>
            <a:off x="7784333" y="2040673"/>
            <a:ext cx="356839" cy="156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A634A86-35E2-6221-0074-E1E424DA857D}"/>
              </a:ext>
            </a:extLst>
          </p:cNvPr>
          <p:cNvSpPr/>
          <p:nvPr/>
        </p:nvSpPr>
        <p:spPr>
          <a:xfrm>
            <a:off x="7784333" y="3946030"/>
            <a:ext cx="356839" cy="156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7ABD18A-3B73-4F0A-5591-D956FB9A81D4}"/>
              </a:ext>
            </a:extLst>
          </p:cNvPr>
          <p:cNvSpPr/>
          <p:nvPr/>
        </p:nvSpPr>
        <p:spPr>
          <a:xfrm>
            <a:off x="529332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04BD8E2-83A9-FD9F-9BFE-9CCA3E7AFA5A}"/>
              </a:ext>
            </a:extLst>
          </p:cNvPr>
          <p:cNvSpPr/>
          <p:nvPr/>
        </p:nvSpPr>
        <p:spPr>
          <a:xfrm>
            <a:off x="523017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1601CFC-4A1A-7C7D-20CB-F19EF8A84729}"/>
              </a:ext>
            </a:extLst>
          </p:cNvPr>
          <p:cNvSpPr/>
          <p:nvPr/>
        </p:nvSpPr>
        <p:spPr>
          <a:xfrm>
            <a:off x="4448253" y="2246803"/>
            <a:ext cx="4471646" cy="10497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9BA8C5B-819C-58B0-EEC1-B02F77FF33D2}"/>
              </a:ext>
            </a:extLst>
          </p:cNvPr>
          <p:cNvSpPr/>
          <p:nvPr/>
        </p:nvSpPr>
        <p:spPr>
          <a:xfrm>
            <a:off x="4448253" y="3780922"/>
            <a:ext cx="4471646" cy="10497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picture containing shoji&#10;&#10;Description automatically generated">
            <a:extLst>
              <a:ext uri="{FF2B5EF4-FFF2-40B4-BE49-F238E27FC236}">
                <a16:creationId xmlns:a16="http://schemas.microsoft.com/office/drawing/2014/main" id="{0666E715-656D-2E11-860C-9DF32F33D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907" y="3993843"/>
            <a:ext cx="8576671" cy="259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31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821B6-56FF-4F45-1673-EF40B17F7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Get an electron plasma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7EC5E4-ADB2-9057-27DA-A1EEFDAD6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FCF4-C3EF-BD43-82E0-05BC237DAD2A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3EBAAA-935F-EB8A-8714-B3BE0C1A412B}"/>
              </a:ext>
            </a:extLst>
          </p:cNvPr>
          <p:cNvSpPr/>
          <p:nvPr/>
        </p:nvSpPr>
        <p:spPr>
          <a:xfrm>
            <a:off x="1183538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40ABEE-7BDC-FBE7-9306-A8E97EB67591}"/>
              </a:ext>
            </a:extLst>
          </p:cNvPr>
          <p:cNvSpPr/>
          <p:nvPr/>
        </p:nvSpPr>
        <p:spPr>
          <a:xfrm>
            <a:off x="1837744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0EDD61-5B2A-F8F8-CEA8-3320E78B4931}"/>
              </a:ext>
            </a:extLst>
          </p:cNvPr>
          <p:cNvSpPr/>
          <p:nvPr/>
        </p:nvSpPr>
        <p:spPr>
          <a:xfrm>
            <a:off x="2491950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CF6A67-7EE4-B9A9-9A7C-C336BCEFA606}"/>
              </a:ext>
            </a:extLst>
          </p:cNvPr>
          <p:cNvSpPr/>
          <p:nvPr/>
        </p:nvSpPr>
        <p:spPr>
          <a:xfrm>
            <a:off x="3146156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18D889-F9B4-0118-79D0-EBE76FE81038}"/>
              </a:ext>
            </a:extLst>
          </p:cNvPr>
          <p:cNvSpPr/>
          <p:nvPr/>
        </p:nvSpPr>
        <p:spPr>
          <a:xfrm>
            <a:off x="3800362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788683-A094-DF94-B40E-E16A438B6E44}"/>
              </a:ext>
            </a:extLst>
          </p:cNvPr>
          <p:cNvSpPr/>
          <p:nvPr/>
        </p:nvSpPr>
        <p:spPr>
          <a:xfrm>
            <a:off x="4454568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4F2776-7996-12A8-7C82-9CD01469A599}"/>
              </a:ext>
            </a:extLst>
          </p:cNvPr>
          <p:cNvSpPr/>
          <p:nvPr/>
        </p:nvSpPr>
        <p:spPr>
          <a:xfrm>
            <a:off x="5108774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FFA67B-F6F7-BF21-DCE8-F872997297F8}"/>
              </a:ext>
            </a:extLst>
          </p:cNvPr>
          <p:cNvSpPr/>
          <p:nvPr/>
        </p:nvSpPr>
        <p:spPr>
          <a:xfrm>
            <a:off x="5762980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9D65EF-AEBE-939C-5043-48B3B70F2708}"/>
              </a:ext>
            </a:extLst>
          </p:cNvPr>
          <p:cNvSpPr/>
          <p:nvPr/>
        </p:nvSpPr>
        <p:spPr>
          <a:xfrm>
            <a:off x="6417186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85D50C-891D-C0AF-1B48-3550386C8F8C}"/>
              </a:ext>
            </a:extLst>
          </p:cNvPr>
          <p:cNvSpPr/>
          <p:nvPr/>
        </p:nvSpPr>
        <p:spPr>
          <a:xfrm>
            <a:off x="7071392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56AD89-1677-CDA6-CF83-0670EC7A1807}"/>
              </a:ext>
            </a:extLst>
          </p:cNvPr>
          <p:cNvSpPr/>
          <p:nvPr/>
        </p:nvSpPr>
        <p:spPr>
          <a:xfrm>
            <a:off x="7725598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7ECE5F-4943-5F08-2108-C2D2F45B380F}"/>
              </a:ext>
            </a:extLst>
          </p:cNvPr>
          <p:cNvSpPr/>
          <p:nvPr/>
        </p:nvSpPr>
        <p:spPr>
          <a:xfrm>
            <a:off x="8379804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44F75F-980B-0A05-8A5F-DEC1FB8C4C8B}"/>
              </a:ext>
            </a:extLst>
          </p:cNvPr>
          <p:cNvSpPr/>
          <p:nvPr/>
        </p:nvSpPr>
        <p:spPr>
          <a:xfrm>
            <a:off x="1177223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41E2AF6-5160-03B5-FCEA-504694632DBF}"/>
              </a:ext>
            </a:extLst>
          </p:cNvPr>
          <p:cNvSpPr/>
          <p:nvPr/>
        </p:nvSpPr>
        <p:spPr>
          <a:xfrm>
            <a:off x="1831429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D85AA3B-788D-D03B-9134-92F977C09302}"/>
              </a:ext>
            </a:extLst>
          </p:cNvPr>
          <p:cNvSpPr/>
          <p:nvPr/>
        </p:nvSpPr>
        <p:spPr>
          <a:xfrm>
            <a:off x="2485635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F9163F-D2A6-6BB0-4523-506E2DDD1DD0}"/>
              </a:ext>
            </a:extLst>
          </p:cNvPr>
          <p:cNvSpPr/>
          <p:nvPr/>
        </p:nvSpPr>
        <p:spPr>
          <a:xfrm>
            <a:off x="3139841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5B8961-4D01-00C0-883C-41E39B78D465}"/>
              </a:ext>
            </a:extLst>
          </p:cNvPr>
          <p:cNvSpPr/>
          <p:nvPr/>
        </p:nvSpPr>
        <p:spPr>
          <a:xfrm>
            <a:off x="3794047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70488B-6F56-B019-B425-9A3E0FA0587E}"/>
              </a:ext>
            </a:extLst>
          </p:cNvPr>
          <p:cNvSpPr/>
          <p:nvPr/>
        </p:nvSpPr>
        <p:spPr>
          <a:xfrm>
            <a:off x="4448253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1372120-3901-4082-F12A-68604ABB7760}"/>
              </a:ext>
            </a:extLst>
          </p:cNvPr>
          <p:cNvSpPr/>
          <p:nvPr/>
        </p:nvSpPr>
        <p:spPr>
          <a:xfrm>
            <a:off x="5102459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D1A6EFD-8C32-7442-98BD-B84A62B84E10}"/>
              </a:ext>
            </a:extLst>
          </p:cNvPr>
          <p:cNvSpPr/>
          <p:nvPr/>
        </p:nvSpPr>
        <p:spPr>
          <a:xfrm>
            <a:off x="5756665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972A0BD-3416-4C48-6E09-B68C3DB2EBB2}"/>
              </a:ext>
            </a:extLst>
          </p:cNvPr>
          <p:cNvSpPr/>
          <p:nvPr/>
        </p:nvSpPr>
        <p:spPr>
          <a:xfrm>
            <a:off x="6410871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298A941-981C-304B-56D7-9B45EBF65A51}"/>
              </a:ext>
            </a:extLst>
          </p:cNvPr>
          <p:cNvSpPr/>
          <p:nvPr/>
        </p:nvSpPr>
        <p:spPr>
          <a:xfrm>
            <a:off x="7065077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ADA2EC7-6456-3962-BA77-3C583BF145AF}"/>
              </a:ext>
            </a:extLst>
          </p:cNvPr>
          <p:cNvSpPr/>
          <p:nvPr/>
        </p:nvSpPr>
        <p:spPr>
          <a:xfrm>
            <a:off x="7719283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3695515-8440-1246-E4E6-2355C215220C}"/>
              </a:ext>
            </a:extLst>
          </p:cNvPr>
          <p:cNvSpPr/>
          <p:nvPr/>
        </p:nvSpPr>
        <p:spPr>
          <a:xfrm>
            <a:off x="8373489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73C5741-1765-F99F-2289-18BDCFFF2995}"/>
              </a:ext>
            </a:extLst>
          </p:cNvPr>
          <p:cNvSpPr/>
          <p:nvPr/>
        </p:nvSpPr>
        <p:spPr>
          <a:xfrm>
            <a:off x="5211728" y="2040673"/>
            <a:ext cx="356839" cy="156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311DCA6-FE06-3560-0144-8BA31DF1D4F8}"/>
              </a:ext>
            </a:extLst>
          </p:cNvPr>
          <p:cNvSpPr/>
          <p:nvPr/>
        </p:nvSpPr>
        <p:spPr>
          <a:xfrm>
            <a:off x="5211728" y="3946030"/>
            <a:ext cx="356839" cy="156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0FC9861-A893-C261-4321-7EE76D8B4850}"/>
              </a:ext>
            </a:extLst>
          </p:cNvPr>
          <p:cNvSpPr/>
          <p:nvPr/>
        </p:nvSpPr>
        <p:spPr>
          <a:xfrm>
            <a:off x="7784333" y="2040673"/>
            <a:ext cx="356839" cy="156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A634A86-35E2-6221-0074-E1E424DA857D}"/>
              </a:ext>
            </a:extLst>
          </p:cNvPr>
          <p:cNvSpPr/>
          <p:nvPr/>
        </p:nvSpPr>
        <p:spPr>
          <a:xfrm>
            <a:off x="7784333" y="3946030"/>
            <a:ext cx="356839" cy="156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2731980-2138-8AB6-4D2D-D09369233023}"/>
              </a:ext>
            </a:extLst>
          </p:cNvPr>
          <p:cNvSpPr/>
          <p:nvPr/>
        </p:nvSpPr>
        <p:spPr>
          <a:xfrm>
            <a:off x="1177223" y="2785946"/>
            <a:ext cx="546410" cy="56871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e-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7ABD18A-3B73-4F0A-5591-D956FB9A81D4}"/>
              </a:ext>
            </a:extLst>
          </p:cNvPr>
          <p:cNvSpPr/>
          <p:nvPr/>
        </p:nvSpPr>
        <p:spPr>
          <a:xfrm>
            <a:off x="529332" y="2419815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04BD8E2-83A9-FD9F-9BFE-9CCA3E7AFA5A}"/>
              </a:ext>
            </a:extLst>
          </p:cNvPr>
          <p:cNvSpPr/>
          <p:nvPr/>
        </p:nvSpPr>
        <p:spPr>
          <a:xfrm>
            <a:off x="523017" y="3642732"/>
            <a:ext cx="546410" cy="78058"/>
          </a:xfrm>
          <a:prstGeom prst="rect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1601CFC-4A1A-7C7D-20CB-F19EF8A84729}"/>
              </a:ext>
            </a:extLst>
          </p:cNvPr>
          <p:cNvSpPr/>
          <p:nvPr/>
        </p:nvSpPr>
        <p:spPr>
          <a:xfrm>
            <a:off x="4448253" y="2246803"/>
            <a:ext cx="4471646" cy="10497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9BA8C5B-819C-58B0-EEC1-B02F77FF33D2}"/>
              </a:ext>
            </a:extLst>
          </p:cNvPr>
          <p:cNvSpPr/>
          <p:nvPr/>
        </p:nvSpPr>
        <p:spPr>
          <a:xfrm>
            <a:off x="4448253" y="3780922"/>
            <a:ext cx="4471646" cy="10497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8" name="Picture 37" descr="A picture containing shoji&#10;&#10;Description automatically generated">
            <a:extLst>
              <a:ext uri="{FF2B5EF4-FFF2-40B4-BE49-F238E27FC236}">
                <a16:creationId xmlns:a16="http://schemas.microsoft.com/office/drawing/2014/main" id="{C96A0CC0-0798-0F46-9213-309AA448E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907" y="3993843"/>
            <a:ext cx="8576671" cy="259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813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Calgary">
      <a:dk1>
        <a:srgbClr val="000000"/>
      </a:dk1>
      <a:lt1>
        <a:srgbClr val="FFFFFF"/>
      </a:lt1>
      <a:dk2>
        <a:srgbClr val="8C857B"/>
      </a:dk2>
      <a:lt2>
        <a:srgbClr val="C3BFB6"/>
      </a:lt2>
      <a:accent1>
        <a:srgbClr val="D6001C"/>
      </a:accent1>
      <a:accent2>
        <a:srgbClr val="FFA300"/>
      </a:accent2>
      <a:accent3>
        <a:srgbClr val="FF671F"/>
      </a:accent3>
      <a:accent4>
        <a:srgbClr val="B5BD00"/>
      </a:accent4>
      <a:accent5>
        <a:srgbClr val="CE0058"/>
      </a:accent5>
      <a:accent6>
        <a:srgbClr val="A6192E"/>
      </a:accent6>
      <a:hlink>
        <a:srgbClr val="D6001C"/>
      </a:hlink>
      <a:folHlink>
        <a:srgbClr val="8C857B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113156</TotalTime>
  <Words>555</Words>
  <Application>Microsoft Macintosh PowerPoint</Application>
  <PresentationFormat>On-screen Show (4:3)</PresentationFormat>
  <Paragraphs>132</Paragraphs>
  <Slides>23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Cambria Math</vt:lpstr>
      <vt:lpstr>Office Theme</vt:lpstr>
      <vt:lpstr>Magnetic Fields During Gravitational Experiments with Antihydrogen </vt:lpstr>
      <vt:lpstr>Why study antihydrogen?</vt:lpstr>
      <vt:lpstr>Antihydrogen Laser Physics Apparatus (ALPHA)</vt:lpstr>
      <vt:lpstr>Cartoon schematic to guide us</vt:lpstr>
      <vt:lpstr>Assuming gravity acts the same on matter and antimatter</vt:lpstr>
      <vt:lpstr>Assuming gravity acts the same on matter and antimatter</vt:lpstr>
      <vt:lpstr>Using cyclotron frequency for magnetometry</vt:lpstr>
      <vt:lpstr>What is Electron cyclotron resonance magnetometry?</vt:lpstr>
      <vt:lpstr>Get an electron plasma</vt:lpstr>
      <vt:lpstr>Remove a small “scoop” of electrons</vt:lpstr>
      <vt:lpstr>And another</vt:lpstr>
      <vt:lpstr>Move to target location</vt:lpstr>
      <vt:lpstr>Irradiate with a microwave pulse</vt:lpstr>
      <vt:lpstr>Measure temperature of electron “scoops”</vt:lpstr>
      <vt:lpstr>An example of ECR spectra</vt:lpstr>
      <vt:lpstr>How do you understand the magnetic environment?</vt:lpstr>
      <vt:lpstr>Field mapping the background magnet </vt:lpstr>
      <vt:lpstr>Calibrating magnetic field to current applied</vt:lpstr>
      <vt:lpstr>Mapping out the on axis maxima of a solenoid</vt:lpstr>
      <vt:lpstr>Measure decaying induced fields</vt:lpstr>
      <vt:lpstr>Summary</vt:lpstr>
      <vt:lpstr>Thank you to:</vt:lpstr>
      <vt:lpstr>Significant improvements to ECR capabilities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Brooke Bentham</dc:creator>
  <cp:lastModifiedBy>Adam Powell</cp:lastModifiedBy>
  <cp:revision>214</cp:revision>
  <dcterms:created xsi:type="dcterms:W3CDTF">2018-02-28T16:41:54Z</dcterms:created>
  <dcterms:modified xsi:type="dcterms:W3CDTF">2023-02-18T15:11:23Z</dcterms:modified>
</cp:coreProperties>
</file>