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321" r:id="rId2"/>
    <p:sldId id="310" r:id="rId3"/>
    <p:sldId id="262" r:id="rId4"/>
    <p:sldId id="325" r:id="rId5"/>
    <p:sldId id="297" r:id="rId6"/>
    <p:sldId id="312" r:id="rId7"/>
    <p:sldId id="263" r:id="rId8"/>
    <p:sldId id="296" r:id="rId9"/>
    <p:sldId id="299" r:id="rId10"/>
    <p:sldId id="313" r:id="rId11"/>
    <p:sldId id="316" r:id="rId12"/>
    <p:sldId id="295" r:id="rId13"/>
    <p:sldId id="318" r:id="rId14"/>
    <p:sldId id="308" r:id="rId15"/>
    <p:sldId id="324" r:id="rId16"/>
    <p:sldId id="326" r:id="rId17"/>
    <p:sldId id="277" r:id="rId18"/>
    <p:sldId id="294" r:id="rId19"/>
    <p:sldId id="302" r:id="rId20"/>
    <p:sldId id="303" r:id="rId21"/>
    <p:sldId id="307" r:id="rId22"/>
    <p:sldId id="300" r:id="rId23"/>
    <p:sldId id="329" r:id="rId24"/>
    <p:sldId id="298" r:id="rId25"/>
    <p:sldId id="304" r:id="rId26"/>
    <p:sldId id="306" r:id="rId27"/>
    <p:sldId id="32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006D36"/>
    <a:srgbClr val="AB99DF"/>
    <a:srgbClr val="A0264D"/>
    <a:srgbClr val="FFFFFF"/>
    <a:srgbClr val="5A78AA"/>
    <a:srgbClr val="40619E"/>
    <a:srgbClr val="5D8ABB"/>
    <a:srgbClr val="7284E0"/>
    <a:srgbClr val="4D65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4029" autoAdjust="0"/>
  </p:normalViewPr>
  <p:slideViewPr>
    <p:cSldViewPr snapToGrid="0">
      <p:cViewPr varScale="1">
        <p:scale>
          <a:sx n="91" d="100"/>
          <a:sy n="91" d="100"/>
        </p:scale>
        <p:origin x="135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F7BFF4-9512-40DB-9C1E-C6FE8FBBC52D}" type="datetimeFigureOut">
              <a:rPr lang="en-CA" smtClean="0"/>
              <a:t>2023-02-19</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F5AB55-C929-4A42-9744-D47377B3AC70}" type="slidenum">
              <a:rPr lang="en-CA" smtClean="0"/>
              <a:t>‹#›</a:t>
            </a:fld>
            <a:endParaRPr lang="en-CA"/>
          </a:p>
        </p:txBody>
      </p:sp>
    </p:spTree>
    <p:extLst>
      <p:ext uri="{BB962C8B-B14F-4D97-AF65-F5344CB8AC3E}">
        <p14:creationId xmlns:p14="http://schemas.microsoft.com/office/powerpoint/2010/main" val="2416967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So, Zarin, why build a neutron detector?</a:t>
            </a:r>
          </a:p>
          <a:p>
            <a:pPr>
              <a:lnSpc>
                <a:spcPct val="107000"/>
              </a:lnSpc>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The use of radioactive materials has witnessed a substantial growth over time due to the advances in nuclear physics and its applications. Applications ranging from medical (diagnosis and treatment), archaeological (dating and tomography), commercial (sterilizing goods), in fact, and many more. And accordingly, the need to identify and quantify different isotopes as quickly and efficiently as possible can prove to be extremely beneficial to the protection of human lives. </a:t>
            </a:r>
          </a:p>
          <a:p>
            <a:endParaRPr lang="en-CA" dirty="0"/>
          </a:p>
        </p:txBody>
      </p:sp>
      <p:sp>
        <p:nvSpPr>
          <p:cNvPr id="4" name="Slide Number Placeholder 3"/>
          <p:cNvSpPr>
            <a:spLocks noGrp="1"/>
          </p:cNvSpPr>
          <p:nvPr>
            <p:ph type="sldNum" sz="quarter" idx="5"/>
          </p:nvPr>
        </p:nvSpPr>
        <p:spPr/>
        <p:txBody>
          <a:bodyPr/>
          <a:lstStyle/>
          <a:p>
            <a:fld id="{C0F5AB55-C929-4A42-9744-D47377B3AC70}" type="slidenum">
              <a:rPr lang="en-CA" smtClean="0"/>
              <a:t>1</a:t>
            </a:fld>
            <a:endParaRPr lang="en-CA"/>
          </a:p>
        </p:txBody>
      </p:sp>
    </p:spTree>
    <p:extLst>
      <p:ext uri="{BB962C8B-B14F-4D97-AF65-F5344CB8AC3E}">
        <p14:creationId xmlns:p14="http://schemas.microsoft.com/office/powerpoint/2010/main" val="3639427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Identify &amp; acquire potential detector components &amp; investigate timing response for suitability as a TOF neutron detector.</a:t>
            </a:r>
          </a:p>
          <a:p>
            <a:r>
              <a:rPr lang="en-CA" dirty="0"/>
              <a:t>PMTs are considered the standard method of light collection. In radiation, we use them widely to convert weak scintillation light into usable signal pulses. However, PMT require a large bias voltage, can be bulky and are expensive on a per-channel basis. </a:t>
            </a:r>
          </a:p>
          <a:p>
            <a:r>
              <a:rPr lang="en-CA" dirty="0"/>
              <a:t>Geiger mode – large reverse bias is applied such that the silicon breaks down and becomes conductive. Large bias creates electric field. Accelerated charge carriers possess kinetic energy to create secondary carriers (impact ionization) -&gt;Cascade/avalanche of current from the incident photon.</a:t>
            </a:r>
          </a:p>
          <a:p>
            <a:r>
              <a:rPr lang="en-CA" dirty="0"/>
              <a:t>Quenching resister lowering the voltage seen by diode below breakdown voltage. -&gt;</a:t>
            </a:r>
            <a:r>
              <a:rPr lang="en-CA" dirty="0" err="1"/>
              <a:t>rechared</a:t>
            </a:r>
            <a:r>
              <a:rPr lang="en-CA" dirty="0"/>
              <a:t> &amp; reactivated. (photo triggered switch)</a:t>
            </a:r>
          </a:p>
        </p:txBody>
      </p:sp>
      <p:sp>
        <p:nvSpPr>
          <p:cNvPr id="4" name="Slide Number Placeholder 3"/>
          <p:cNvSpPr>
            <a:spLocks noGrp="1"/>
          </p:cNvSpPr>
          <p:nvPr>
            <p:ph type="sldNum" sz="quarter" idx="5"/>
          </p:nvPr>
        </p:nvSpPr>
        <p:spPr/>
        <p:txBody>
          <a:bodyPr/>
          <a:lstStyle/>
          <a:p>
            <a:fld id="{C0F5AB55-C929-4A42-9744-D47377B3AC70}" type="slidenum">
              <a:rPr lang="en-CA" smtClean="0"/>
              <a:t>10</a:t>
            </a:fld>
            <a:endParaRPr lang="en-CA"/>
          </a:p>
        </p:txBody>
      </p:sp>
    </p:spTree>
    <p:extLst>
      <p:ext uri="{BB962C8B-B14F-4D97-AF65-F5344CB8AC3E}">
        <p14:creationId xmlns:p14="http://schemas.microsoft.com/office/powerpoint/2010/main" val="2734712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-on small scale with analog signal readout to establish understanding of detector response.</a:t>
            </a:r>
          </a:p>
          <a:p>
            <a:r>
              <a:rPr lang="en-CA" dirty="0"/>
              <a:t>-Digital DAQ allowed for simultaneous time and energy measurements and it allows many customizable </a:t>
            </a:r>
            <a:r>
              <a:rPr lang="en-CA" dirty="0" err="1"/>
              <a:t>parmeters</a:t>
            </a:r>
            <a:r>
              <a:rPr lang="en-CA" dirty="0"/>
              <a:t> – thresholds, pulse polarity, dynamic range, waveform collection. </a:t>
            </a:r>
          </a:p>
          <a:p>
            <a:r>
              <a:rPr lang="en-CA" dirty="0"/>
              <a:t>Customizable event selection – where we can apply event conditions on energy or time to decrease noise</a:t>
            </a:r>
          </a:p>
          <a:p>
            <a:r>
              <a:rPr lang="en-CA" dirty="0"/>
              <a:t>- And development of various techniques to reduce the noise associated with </a:t>
            </a:r>
            <a:r>
              <a:rPr lang="en-CA" dirty="0" err="1"/>
              <a:t>SiPM</a:t>
            </a:r>
            <a:r>
              <a:rPr lang="en-CA" dirty="0"/>
              <a:t> readout</a:t>
            </a:r>
          </a:p>
        </p:txBody>
      </p:sp>
      <p:sp>
        <p:nvSpPr>
          <p:cNvPr id="4" name="Slide Number Placeholder 3"/>
          <p:cNvSpPr>
            <a:spLocks noGrp="1"/>
          </p:cNvSpPr>
          <p:nvPr>
            <p:ph type="sldNum" sz="quarter" idx="5"/>
          </p:nvPr>
        </p:nvSpPr>
        <p:spPr/>
        <p:txBody>
          <a:bodyPr/>
          <a:lstStyle/>
          <a:p>
            <a:fld id="{C0F5AB55-C929-4A42-9744-D47377B3AC70}" type="slidenum">
              <a:rPr lang="en-CA" smtClean="0"/>
              <a:t>11</a:t>
            </a:fld>
            <a:endParaRPr lang="en-CA"/>
          </a:p>
        </p:txBody>
      </p:sp>
    </p:spTree>
    <p:extLst>
      <p:ext uri="{BB962C8B-B14F-4D97-AF65-F5344CB8AC3E}">
        <p14:creationId xmlns:p14="http://schemas.microsoft.com/office/powerpoint/2010/main" val="1882133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Discrepancy between experiment &amp; simulation -&gt; Electronics </a:t>
            </a:r>
          </a:p>
          <a:p>
            <a:r>
              <a:rPr lang="en-CA" dirty="0"/>
              <a:t>Experimental input to constrain simulations </a:t>
            </a:r>
          </a:p>
        </p:txBody>
      </p:sp>
      <p:sp>
        <p:nvSpPr>
          <p:cNvPr id="4" name="Slide Number Placeholder 3"/>
          <p:cNvSpPr>
            <a:spLocks noGrp="1"/>
          </p:cNvSpPr>
          <p:nvPr>
            <p:ph type="sldNum" sz="quarter" idx="5"/>
          </p:nvPr>
        </p:nvSpPr>
        <p:spPr/>
        <p:txBody>
          <a:bodyPr/>
          <a:lstStyle/>
          <a:p>
            <a:fld id="{C0F5AB55-C929-4A42-9744-D47377B3AC70}" type="slidenum">
              <a:rPr lang="en-CA" smtClean="0"/>
              <a:t>12</a:t>
            </a:fld>
            <a:endParaRPr lang="en-CA"/>
          </a:p>
        </p:txBody>
      </p:sp>
    </p:spTree>
    <p:extLst>
      <p:ext uri="{BB962C8B-B14F-4D97-AF65-F5344CB8AC3E}">
        <p14:creationId xmlns:p14="http://schemas.microsoft.com/office/powerpoint/2010/main" val="14705929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CA" dirty="0"/>
              <a:t>Encouraging results, quite impressive </a:t>
            </a:r>
          </a:p>
          <a:p>
            <a:pPr marL="171450" indent="-171450">
              <a:buFontTx/>
              <a:buChar char="-"/>
            </a:pPr>
            <a:r>
              <a:rPr lang="en-CA" dirty="0"/>
              <a:t>Used w/ GRIFFIN, DAEMON will establish a frontier of Bn studies currently non-existent at the facility. </a:t>
            </a:r>
          </a:p>
          <a:p>
            <a:pPr marL="171450" indent="-171450">
              <a:buFontTx/>
              <a:buChar char="-"/>
            </a:pPr>
            <a:r>
              <a:rPr lang="en-CA" dirty="0"/>
              <a:t>Therefore, initiating a road to stronger international collaborations. </a:t>
            </a:r>
          </a:p>
          <a:p>
            <a:pPr marL="171450" indent="-171450">
              <a:buFontTx/>
              <a:buChar char="-"/>
            </a:pPr>
            <a:r>
              <a:rPr lang="en-CA" dirty="0"/>
              <a:t>From shaping the abundance curve of Astro r-process, and controlling neutron induced fission in nuclear reactors, the building of a neutron detector will address a broad arena of physics. </a:t>
            </a:r>
          </a:p>
          <a:p>
            <a:pPr marL="0" indent="0">
              <a:buFontTx/>
              <a:buNone/>
            </a:pPr>
            <a:endParaRPr lang="en-CA" dirty="0"/>
          </a:p>
        </p:txBody>
      </p:sp>
      <p:sp>
        <p:nvSpPr>
          <p:cNvPr id="4" name="Slide Number Placeholder 3"/>
          <p:cNvSpPr>
            <a:spLocks noGrp="1"/>
          </p:cNvSpPr>
          <p:nvPr>
            <p:ph type="sldNum" sz="quarter" idx="5"/>
          </p:nvPr>
        </p:nvSpPr>
        <p:spPr/>
        <p:txBody>
          <a:bodyPr/>
          <a:lstStyle/>
          <a:p>
            <a:fld id="{C0F5AB55-C929-4A42-9744-D47377B3AC70}" type="slidenum">
              <a:rPr lang="en-CA" smtClean="0"/>
              <a:t>13</a:t>
            </a:fld>
            <a:endParaRPr lang="en-CA"/>
          </a:p>
        </p:txBody>
      </p:sp>
    </p:spTree>
    <p:extLst>
      <p:ext uri="{BB962C8B-B14F-4D97-AF65-F5344CB8AC3E}">
        <p14:creationId xmlns:p14="http://schemas.microsoft.com/office/powerpoint/2010/main" val="3275370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0F5AB55-C929-4A42-9744-D47377B3AC70}" type="slidenum">
              <a:rPr lang="en-CA" smtClean="0"/>
              <a:t>14</a:t>
            </a:fld>
            <a:endParaRPr lang="en-CA"/>
          </a:p>
        </p:txBody>
      </p:sp>
    </p:spTree>
    <p:extLst>
      <p:ext uri="{BB962C8B-B14F-4D97-AF65-F5344CB8AC3E}">
        <p14:creationId xmlns:p14="http://schemas.microsoft.com/office/powerpoint/2010/main" val="6272867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Some neutron-rich fission products may undergo beta-delayed neutron emission</a:t>
            </a:r>
          </a:p>
        </p:txBody>
      </p:sp>
      <p:sp>
        <p:nvSpPr>
          <p:cNvPr id="4" name="Slide Number Placeholder 3"/>
          <p:cNvSpPr>
            <a:spLocks noGrp="1"/>
          </p:cNvSpPr>
          <p:nvPr>
            <p:ph type="sldNum" sz="quarter" idx="5"/>
          </p:nvPr>
        </p:nvSpPr>
        <p:spPr/>
        <p:txBody>
          <a:bodyPr/>
          <a:lstStyle/>
          <a:p>
            <a:fld id="{C0F5AB55-C929-4A42-9744-D47377B3AC70}" type="slidenum">
              <a:rPr lang="en-CA" smtClean="0"/>
              <a:t>16</a:t>
            </a:fld>
            <a:endParaRPr lang="en-CA"/>
          </a:p>
        </p:txBody>
      </p:sp>
    </p:spTree>
    <p:extLst>
      <p:ext uri="{BB962C8B-B14F-4D97-AF65-F5344CB8AC3E}">
        <p14:creationId xmlns:p14="http://schemas.microsoft.com/office/powerpoint/2010/main" val="6331643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Large-scale shell model calculations have successfully reproduced the GT response in the p, </a:t>
            </a:r>
            <a:r>
              <a:rPr lang="en-US" dirty="0" err="1"/>
              <a:t>sd</a:t>
            </a:r>
            <a:r>
              <a:rPr lang="en-US" dirty="0"/>
              <a:t>, and pf shell nuclei, but have been of limited success elsewhere.</a:t>
            </a:r>
          </a:p>
          <a:p>
            <a:r>
              <a:rPr lang="en-US" dirty="0"/>
              <a:t>At higher masses-&gt;valence space for nucleons can be quite large.</a:t>
            </a:r>
          </a:p>
          <a:p>
            <a:r>
              <a:rPr lang="en-US" dirty="0"/>
              <a:t>Larger the space -&gt;complicated/longer calculations become, eventually impossible.</a:t>
            </a:r>
          </a:p>
          <a:p>
            <a:r>
              <a:rPr lang="en-US" dirty="0"/>
              <a:t>Theoretical predictions of many of these nuclei become unreliable.</a:t>
            </a:r>
          </a:p>
          <a:p>
            <a:r>
              <a:rPr lang="en-US" dirty="0"/>
              <a:t>Need exp data to continue to truncate the valence space and verify predictions.</a:t>
            </a:r>
          </a:p>
          <a:p>
            <a:r>
              <a:rPr lang="en-US" dirty="0"/>
              <a:t>Results show sensitivity of the influence of single-particle states on B(GT) above Sn</a:t>
            </a:r>
            <a:endParaRPr lang="en-CA" dirty="0"/>
          </a:p>
        </p:txBody>
      </p:sp>
      <p:sp>
        <p:nvSpPr>
          <p:cNvPr id="4" name="Slide Number Placeholder 3"/>
          <p:cNvSpPr>
            <a:spLocks noGrp="1"/>
          </p:cNvSpPr>
          <p:nvPr>
            <p:ph type="sldNum" sz="quarter" idx="5"/>
          </p:nvPr>
        </p:nvSpPr>
        <p:spPr/>
        <p:txBody>
          <a:bodyPr/>
          <a:lstStyle/>
          <a:p>
            <a:fld id="{C0F5AB55-C929-4A42-9744-D47377B3AC70}" type="slidenum">
              <a:rPr lang="en-CA" smtClean="0"/>
              <a:t>17</a:t>
            </a:fld>
            <a:endParaRPr lang="en-CA"/>
          </a:p>
        </p:txBody>
      </p:sp>
    </p:spTree>
    <p:extLst>
      <p:ext uri="{BB962C8B-B14F-4D97-AF65-F5344CB8AC3E}">
        <p14:creationId xmlns:p14="http://schemas.microsoft.com/office/powerpoint/2010/main" val="8440799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R-process thought to account for approx. one half the abundance of elements heavier than iron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Sites home to r-process neutron star supernova</a:t>
            </a:r>
          </a:p>
          <a:p>
            <a:r>
              <a:rPr lang="en-US" dirty="0"/>
              <a:t>Fully understanding the r-process is a </a:t>
            </a:r>
            <a:r>
              <a:rPr lang="en-US" dirty="0" err="1"/>
              <a:t>challenmergers</a:t>
            </a:r>
            <a:r>
              <a:rPr lang="en-US" dirty="0"/>
              <a:t>, core-collapse </a:t>
            </a:r>
            <a:r>
              <a:rPr lang="en-US" dirty="0" err="1"/>
              <a:t>ge</a:t>
            </a:r>
            <a:r>
              <a:rPr lang="en-US" dirty="0"/>
              <a:t> </a:t>
            </a:r>
          </a:p>
          <a:p>
            <a:r>
              <a:rPr lang="en-US" dirty="0"/>
              <a:t>Need knowledge of nuclear mass, neutron capture rates, Bn emission </a:t>
            </a:r>
            <a:r>
              <a:rPr lang="en-US" dirty="0" err="1"/>
              <a:t>probabilitities</a:t>
            </a:r>
            <a:r>
              <a:rPr lang="en-US" dirty="0"/>
              <a:t> </a:t>
            </a:r>
            <a:r>
              <a:rPr lang="en-US" dirty="0" err="1"/>
              <a:t>etc</a:t>
            </a:r>
            <a:endParaRPr lang="en-US" dirty="0"/>
          </a:p>
          <a:p>
            <a:r>
              <a:rPr lang="en-US" dirty="0"/>
              <a:t>Sites home to r-process neutron star mergers, core-collapse supernova</a:t>
            </a:r>
          </a:p>
          <a:p>
            <a:r>
              <a:rPr lang="en-US" dirty="0"/>
              <a:t>Models reproducing solar abundances lack sig amount of data or neutron rich nuclei</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CA" dirty="0"/>
              <a:t>NIKAS, STYLIANOS &amp; </a:t>
            </a:r>
            <a:r>
              <a:rPr lang="en-CA" dirty="0" err="1"/>
              <a:t>Kankainen</a:t>
            </a:r>
            <a:r>
              <a:rPr lang="en-CA" dirty="0"/>
              <a:t>, Anu &amp; </a:t>
            </a:r>
            <a:r>
              <a:rPr lang="en-CA" dirty="0" err="1"/>
              <a:t>Beliuskina</a:t>
            </a:r>
            <a:r>
              <a:rPr lang="en-CA" dirty="0"/>
              <a:t>, Olga &amp; </a:t>
            </a:r>
            <a:r>
              <a:rPr lang="en-CA" dirty="0" err="1"/>
              <a:t>Nesterenko</a:t>
            </a:r>
            <a:r>
              <a:rPr lang="en-CA" dirty="0"/>
              <a:t>, </a:t>
            </a:r>
            <a:r>
              <a:rPr lang="en-CA" dirty="0" err="1"/>
              <a:t>Dmitrii</a:t>
            </a:r>
            <a:r>
              <a:rPr lang="en-CA" dirty="0"/>
              <a:t>. (2022). Impact of nuclear mass measurements in the vicinity of 132Sn on the r-process nucleosynthesis. HNPS Advances in Nuclear Physics. 28. 86-92. 10.12681/hnps.3605. </a:t>
            </a:r>
          </a:p>
        </p:txBody>
      </p:sp>
      <p:sp>
        <p:nvSpPr>
          <p:cNvPr id="4" name="Slide Number Placeholder 3"/>
          <p:cNvSpPr>
            <a:spLocks noGrp="1"/>
          </p:cNvSpPr>
          <p:nvPr>
            <p:ph type="sldNum" sz="quarter" idx="5"/>
          </p:nvPr>
        </p:nvSpPr>
        <p:spPr/>
        <p:txBody>
          <a:bodyPr/>
          <a:lstStyle/>
          <a:p>
            <a:fld id="{C0F5AB55-C929-4A42-9744-D47377B3AC70}" type="slidenum">
              <a:rPr lang="en-CA" smtClean="0"/>
              <a:t>18</a:t>
            </a:fld>
            <a:endParaRPr lang="en-CA"/>
          </a:p>
        </p:txBody>
      </p:sp>
    </p:spTree>
    <p:extLst>
      <p:ext uri="{BB962C8B-B14F-4D97-AF65-F5344CB8AC3E}">
        <p14:creationId xmlns:p14="http://schemas.microsoft.com/office/powerpoint/2010/main" val="14915318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0F5AB55-C929-4A42-9744-D47377B3AC70}" type="slidenum">
              <a:rPr lang="en-CA" smtClean="0"/>
              <a:t>19</a:t>
            </a:fld>
            <a:endParaRPr lang="en-CA"/>
          </a:p>
        </p:txBody>
      </p:sp>
    </p:spTree>
    <p:extLst>
      <p:ext uri="{BB962C8B-B14F-4D97-AF65-F5344CB8AC3E}">
        <p14:creationId xmlns:p14="http://schemas.microsoft.com/office/powerpoint/2010/main" val="34292069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0F5AB55-C929-4A42-9744-D47377B3AC70}" type="slidenum">
              <a:rPr lang="en-CA" smtClean="0"/>
              <a:t>21</a:t>
            </a:fld>
            <a:endParaRPr lang="en-CA"/>
          </a:p>
        </p:txBody>
      </p:sp>
    </p:spTree>
    <p:extLst>
      <p:ext uri="{BB962C8B-B14F-4D97-AF65-F5344CB8AC3E}">
        <p14:creationId xmlns:p14="http://schemas.microsoft.com/office/powerpoint/2010/main" val="1828696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CA" dirty="0"/>
              <a:t>More to the neutron-rich side</a:t>
            </a:r>
          </a:p>
          <a:p>
            <a:pPr marL="171450" indent="-171450">
              <a:buFontTx/>
              <a:buChar char="-"/>
            </a:pPr>
            <a:r>
              <a:rPr lang="en-CA" dirty="0"/>
              <a:t>Min energy to separate one neutron decreases </a:t>
            </a:r>
          </a:p>
          <a:p>
            <a:r>
              <a:rPr lang="en-CA" dirty="0"/>
              <a:t>-Bn can follow directly after B-decay if Sn of daughter is below the Q value</a:t>
            </a:r>
          </a:p>
          <a:p>
            <a:r>
              <a:rPr lang="en-CA" dirty="0"/>
              <a:t>-A state populated greater than the Sn in daughter/ parent can de-excite thru gamma or by emitting neutron </a:t>
            </a:r>
          </a:p>
          <a:p>
            <a:r>
              <a:rPr lang="en-CA" dirty="0"/>
              <a:t>-States above Sn in the intermediate nucleus are the particle unbound states that undergo delayed neutron emission</a:t>
            </a:r>
          </a:p>
          <a:p>
            <a:r>
              <a:rPr lang="en-CA" dirty="0"/>
              <a:t>-Depending on the energy of the state, one, two or more neutrons can be emitted. </a:t>
            </a:r>
          </a:p>
          <a:p>
            <a:pPr marL="171450" indent="-171450">
              <a:buFontTx/>
              <a:buChar char="-"/>
            </a:pPr>
            <a:endParaRPr lang="en-CA" dirty="0"/>
          </a:p>
        </p:txBody>
      </p:sp>
      <p:sp>
        <p:nvSpPr>
          <p:cNvPr id="4" name="Slide Number Placeholder 3"/>
          <p:cNvSpPr>
            <a:spLocks noGrp="1"/>
          </p:cNvSpPr>
          <p:nvPr>
            <p:ph type="sldNum" sz="quarter" idx="5"/>
          </p:nvPr>
        </p:nvSpPr>
        <p:spPr/>
        <p:txBody>
          <a:bodyPr/>
          <a:lstStyle/>
          <a:p>
            <a:fld id="{C0F5AB55-C929-4A42-9744-D47377B3AC70}" type="slidenum">
              <a:rPr lang="en-CA" smtClean="0"/>
              <a:t>2</a:t>
            </a:fld>
            <a:endParaRPr lang="en-CA"/>
          </a:p>
        </p:txBody>
      </p:sp>
    </p:spTree>
    <p:extLst>
      <p:ext uri="{BB962C8B-B14F-4D97-AF65-F5344CB8AC3E}">
        <p14:creationId xmlns:p14="http://schemas.microsoft.com/office/powerpoint/2010/main" val="14915318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Delta T is the uncertainty in the time-of-flight, T, of the neutron and delta L is the uncertainty in the neutron flight-path length. </a:t>
            </a:r>
          </a:p>
          <a:p>
            <a:r>
              <a:rPr lang="en-CA" dirty="0"/>
              <a:t>Therefore, the energy resolution is directly related to the timing resolution of the detection system and the precision in the measurement of the path length. The latter is mainly due to the uncertainty in the determination of the interaction point within the detector. </a:t>
            </a:r>
          </a:p>
        </p:txBody>
      </p:sp>
      <p:sp>
        <p:nvSpPr>
          <p:cNvPr id="4" name="Slide Number Placeholder 3"/>
          <p:cNvSpPr>
            <a:spLocks noGrp="1"/>
          </p:cNvSpPr>
          <p:nvPr>
            <p:ph type="sldNum" sz="quarter" idx="5"/>
          </p:nvPr>
        </p:nvSpPr>
        <p:spPr/>
        <p:txBody>
          <a:bodyPr/>
          <a:lstStyle/>
          <a:p>
            <a:fld id="{C0F5AB55-C929-4A42-9744-D47377B3AC70}" type="slidenum">
              <a:rPr lang="en-CA" smtClean="0"/>
              <a:t>22</a:t>
            </a:fld>
            <a:endParaRPr lang="en-CA"/>
          </a:p>
        </p:txBody>
      </p:sp>
    </p:spTree>
    <p:extLst>
      <p:ext uri="{BB962C8B-B14F-4D97-AF65-F5344CB8AC3E}">
        <p14:creationId xmlns:p14="http://schemas.microsoft.com/office/powerpoint/2010/main" val="34334733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Delta T is the uncertainty in the time-of-flight, T, of the neutron and delta L is the uncertainty in the neutron flight-path length. </a:t>
            </a:r>
          </a:p>
          <a:p>
            <a:r>
              <a:rPr lang="en-CA" dirty="0"/>
              <a:t>Therefore, the energy resolution is directly related to the timing resolution of the detection system and the precision in the measurement of the path length. The latter is mainly due to the uncertainty in the determination of the interaction point within the detector. </a:t>
            </a:r>
          </a:p>
        </p:txBody>
      </p:sp>
      <p:sp>
        <p:nvSpPr>
          <p:cNvPr id="4" name="Slide Number Placeholder 3"/>
          <p:cNvSpPr>
            <a:spLocks noGrp="1"/>
          </p:cNvSpPr>
          <p:nvPr>
            <p:ph type="sldNum" sz="quarter" idx="5"/>
          </p:nvPr>
        </p:nvSpPr>
        <p:spPr/>
        <p:txBody>
          <a:bodyPr/>
          <a:lstStyle/>
          <a:p>
            <a:fld id="{C0F5AB55-C929-4A42-9744-D47377B3AC70}" type="slidenum">
              <a:rPr lang="en-CA" smtClean="0"/>
              <a:t>23</a:t>
            </a:fld>
            <a:endParaRPr lang="en-CA"/>
          </a:p>
        </p:txBody>
      </p:sp>
    </p:spTree>
    <p:extLst>
      <p:ext uri="{BB962C8B-B14F-4D97-AF65-F5344CB8AC3E}">
        <p14:creationId xmlns:p14="http://schemas.microsoft.com/office/powerpoint/2010/main" val="36761182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a:t>SiPM</a:t>
            </a:r>
            <a:r>
              <a:rPr lang="en-CA" dirty="0"/>
              <a:t> – sensitive to 420nm range as well. Visible photons , </a:t>
            </a:r>
            <a:r>
              <a:rPr lang="en-CA" dirty="0" err="1"/>
              <a:t>multipled</a:t>
            </a:r>
            <a:r>
              <a:rPr lang="en-CA" dirty="0"/>
              <a:t> in our </a:t>
            </a:r>
            <a:r>
              <a:rPr lang="en-CA" dirty="0" err="1"/>
              <a:t>SiPM</a:t>
            </a:r>
            <a:r>
              <a:rPr lang="en-CA" dirty="0"/>
              <a:t> , converted to voltage, signal converted to energy </a:t>
            </a:r>
          </a:p>
        </p:txBody>
      </p:sp>
      <p:sp>
        <p:nvSpPr>
          <p:cNvPr id="4" name="Slide Number Placeholder 3"/>
          <p:cNvSpPr>
            <a:spLocks noGrp="1"/>
          </p:cNvSpPr>
          <p:nvPr>
            <p:ph type="sldNum" sz="quarter" idx="5"/>
          </p:nvPr>
        </p:nvSpPr>
        <p:spPr/>
        <p:txBody>
          <a:bodyPr/>
          <a:lstStyle/>
          <a:p>
            <a:fld id="{C0F5AB55-C929-4A42-9744-D47377B3AC70}" type="slidenum">
              <a:rPr lang="en-CA" smtClean="0"/>
              <a:t>24</a:t>
            </a:fld>
            <a:endParaRPr lang="en-CA"/>
          </a:p>
        </p:txBody>
      </p:sp>
    </p:spTree>
    <p:extLst>
      <p:ext uri="{BB962C8B-B14F-4D97-AF65-F5344CB8AC3E}">
        <p14:creationId xmlns:p14="http://schemas.microsoft.com/office/powerpoint/2010/main" val="38094393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NASA, ESA, J. Hester and A. Loll (Arizona State University) – </a:t>
            </a:r>
            <a:r>
              <a:rPr lang="en-US" dirty="0" err="1"/>
              <a:t>HubbleSite</a:t>
            </a:r>
            <a:endParaRPr lang="en-US" dirty="0"/>
          </a:p>
          <a:p>
            <a:endParaRPr lang="en-US" dirty="0"/>
          </a:p>
          <a:p>
            <a:r>
              <a:rPr lang="en-CA" dirty="0"/>
              <a:t>NIKAS, STYLIANOS &amp; </a:t>
            </a:r>
            <a:r>
              <a:rPr lang="en-CA" dirty="0" err="1"/>
              <a:t>Kankainen</a:t>
            </a:r>
            <a:r>
              <a:rPr lang="en-CA" dirty="0"/>
              <a:t>, Anu &amp; </a:t>
            </a:r>
            <a:r>
              <a:rPr lang="en-CA" dirty="0" err="1"/>
              <a:t>Beliuskina</a:t>
            </a:r>
            <a:r>
              <a:rPr lang="en-CA" dirty="0"/>
              <a:t>, Olga &amp; </a:t>
            </a:r>
            <a:r>
              <a:rPr lang="en-CA" dirty="0" err="1"/>
              <a:t>Nesterenko</a:t>
            </a:r>
            <a:r>
              <a:rPr lang="en-CA" dirty="0"/>
              <a:t>, </a:t>
            </a:r>
            <a:r>
              <a:rPr lang="en-CA" dirty="0" err="1"/>
              <a:t>Dmitrii</a:t>
            </a:r>
            <a:r>
              <a:rPr lang="en-CA" dirty="0"/>
              <a:t>. (2022). Impact of nuclear mass measurements in the vicinity of 132Sn on the r-process nucleosynthesis. HNPS Advances in Nuclear Physics. 28. 86-92. 10.12681/hnps.3605. </a:t>
            </a:r>
          </a:p>
        </p:txBody>
      </p:sp>
      <p:sp>
        <p:nvSpPr>
          <p:cNvPr id="4" name="Slide Number Placeholder 3"/>
          <p:cNvSpPr>
            <a:spLocks noGrp="1"/>
          </p:cNvSpPr>
          <p:nvPr>
            <p:ph type="sldNum" sz="quarter" idx="5"/>
          </p:nvPr>
        </p:nvSpPr>
        <p:spPr/>
        <p:txBody>
          <a:bodyPr/>
          <a:lstStyle/>
          <a:p>
            <a:fld id="{C0F5AB55-C929-4A42-9744-D47377B3AC70}" type="slidenum">
              <a:rPr lang="en-CA" smtClean="0"/>
              <a:t>25</a:t>
            </a:fld>
            <a:endParaRPr lang="en-CA"/>
          </a:p>
        </p:txBody>
      </p:sp>
    </p:spTree>
    <p:extLst>
      <p:ext uri="{BB962C8B-B14F-4D97-AF65-F5344CB8AC3E}">
        <p14:creationId xmlns:p14="http://schemas.microsoft.com/office/powerpoint/2010/main" val="31338095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0F5AB55-C929-4A42-9744-D47377B3AC70}" type="slidenum">
              <a:rPr lang="en-CA" smtClean="0"/>
              <a:t>26</a:t>
            </a:fld>
            <a:endParaRPr lang="en-CA"/>
          </a:p>
        </p:txBody>
      </p:sp>
    </p:spTree>
    <p:extLst>
      <p:ext uri="{BB962C8B-B14F-4D97-AF65-F5344CB8AC3E}">
        <p14:creationId xmlns:p14="http://schemas.microsoft.com/office/powerpoint/2010/main" val="1824741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R-process -&gt; accounts for half the abundance of elements heavier than iron and follows a path along the n-rich region</a:t>
            </a:r>
          </a:p>
          <a:p>
            <a:pPr marL="171450" indent="-171450">
              <a:buFontTx/>
              <a:buChar char="-"/>
            </a:pPr>
            <a:r>
              <a:rPr lang="en-CA" dirty="0"/>
              <a:t>Remains an open question to not just nuclear theorists &amp; experimentalists but gravity studies, etc.</a:t>
            </a:r>
          </a:p>
          <a:p>
            <a:pPr marL="171450" indent="-171450">
              <a:buFontTx/>
              <a:buChar char="-"/>
            </a:pPr>
            <a:r>
              <a:rPr lang="en-CA" dirty="0"/>
              <a:t>Competition between neutron-capture and photo-disintegration</a:t>
            </a:r>
          </a:p>
          <a:p>
            <a:pPr marL="171450" indent="-171450">
              <a:buFontTx/>
              <a:buChar char="-"/>
            </a:pPr>
            <a:r>
              <a:rPr lang="en-CA" dirty="0"/>
              <a:t>Final abundances determined by combination of beta and beta-n emission</a:t>
            </a:r>
          </a:p>
          <a:p>
            <a:pPr marL="628650" lvl="1" indent="-171450">
              <a:buFontTx/>
              <a:buChar char="-"/>
            </a:pPr>
            <a:r>
              <a:rPr lang="en-CA" dirty="0"/>
              <a:t>_ discrepancies between observation and theoretical results</a:t>
            </a:r>
          </a:p>
          <a:p>
            <a:pPr marL="628650" lvl="1" indent="-171450">
              <a:buFontTx/>
              <a:buChar char="-"/>
            </a:pPr>
            <a:r>
              <a:rPr lang="en-CA" dirty="0"/>
              <a:t>Requires experimental inputs to constraint models</a:t>
            </a:r>
          </a:p>
          <a:p>
            <a:pPr marL="628650" lvl="1" indent="-171450">
              <a:buFontTx/>
              <a:buChar char="-"/>
            </a:pPr>
            <a:endParaRPr lang="en-CA" dirty="0"/>
          </a:p>
          <a:p>
            <a:pPr marL="171450" indent="-171450">
              <a:buFontTx/>
              <a:buChar char="-"/>
            </a:pPr>
            <a:endParaRPr lang="en-CA" dirty="0"/>
          </a:p>
          <a:p>
            <a:endParaRPr lang="en-CA" dirty="0"/>
          </a:p>
        </p:txBody>
      </p:sp>
      <p:sp>
        <p:nvSpPr>
          <p:cNvPr id="4" name="Slide Number Placeholder 3"/>
          <p:cNvSpPr>
            <a:spLocks noGrp="1"/>
          </p:cNvSpPr>
          <p:nvPr>
            <p:ph type="sldNum" sz="quarter" idx="5"/>
          </p:nvPr>
        </p:nvSpPr>
        <p:spPr/>
        <p:txBody>
          <a:bodyPr/>
          <a:lstStyle/>
          <a:p>
            <a:fld id="{C0F5AB55-C929-4A42-9744-D47377B3AC70}" type="slidenum">
              <a:rPr lang="en-CA" smtClean="0"/>
              <a:t>3</a:t>
            </a:fld>
            <a:endParaRPr lang="en-CA"/>
          </a:p>
        </p:txBody>
      </p:sp>
    </p:spTree>
    <p:extLst>
      <p:ext uri="{BB962C8B-B14F-4D97-AF65-F5344CB8AC3E}">
        <p14:creationId xmlns:p14="http://schemas.microsoft.com/office/powerpoint/2010/main" val="292993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R-process -&gt; accounts for half the abundance of elements heavier than iron and follows a path along the n-rich region</a:t>
            </a:r>
          </a:p>
          <a:p>
            <a:pPr marL="171450" indent="-171450">
              <a:buFontTx/>
              <a:buChar char="-"/>
            </a:pPr>
            <a:r>
              <a:rPr lang="en-CA" dirty="0"/>
              <a:t>Remains an open question to not just nuclear theorists &amp; experimentalists but gravity studies, etc.</a:t>
            </a:r>
          </a:p>
          <a:p>
            <a:pPr marL="171450" indent="-171450">
              <a:buFontTx/>
              <a:buChar char="-"/>
            </a:pPr>
            <a:r>
              <a:rPr lang="en-CA" dirty="0"/>
              <a:t>Competition between neutron-capture and photo-disintegration</a:t>
            </a:r>
          </a:p>
          <a:p>
            <a:pPr marL="171450" indent="-171450">
              <a:buFontTx/>
              <a:buChar char="-"/>
            </a:pPr>
            <a:r>
              <a:rPr lang="en-CA" dirty="0"/>
              <a:t>Final abundances determined by combination of beta and beta-n emission</a:t>
            </a:r>
          </a:p>
          <a:p>
            <a:pPr marL="628650" lvl="1" indent="-171450">
              <a:buFontTx/>
              <a:buChar char="-"/>
            </a:pPr>
            <a:r>
              <a:rPr lang="en-CA" dirty="0"/>
              <a:t>_ discrepancies between observation and theoretical results</a:t>
            </a:r>
          </a:p>
          <a:p>
            <a:pPr marL="628650" lvl="1" indent="-171450">
              <a:buFontTx/>
              <a:buChar char="-"/>
            </a:pPr>
            <a:r>
              <a:rPr lang="en-CA" dirty="0"/>
              <a:t>Requires experimental inputs to constraint models</a:t>
            </a:r>
          </a:p>
          <a:p>
            <a:pPr marL="628650" lvl="1" indent="-171450">
              <a:buFontTx/>
              <a:buChar char="-"/>
            </a:pPr>
            <a:endParaRPr lang="en-CA" dirty="0"/>
          </a:p>
          <a:p>
            <a:pPr marL="171450" indent="-171450">
              <a:buFontTx/>
              <a:buChar char="-"/>
            </a:pPr>
            <a:endParaRPr lang="en-CA" dirty="0"/>
          </a:p>
          <a:p>
            <a:endParaRPr lang="en-CA" dirty="0"/>
          </a:p>
        </p:txBody>
      </p:sp>
      <p:sp>
        <p:nvSpPr>
          <p:cNvPr id="4" name="Slide Number Placeholder 3"/>
          <p:cNvSpPr>
            <a:spLocks noGrp="1"/>
          </p:cNvSpPr>
          <p:nvPr>
            <p:ph type="sldNum" sz="quarter" idx="5"/>
          </p:nvPr>
        </p:nvSpPr>
        <p:spPr/>
        <p:txBody>
          <a:bodyPr/>
          <a:lstStyle/>
          <a:p>
            <a:fld id="{C0F5AB55-C929-4A42-9744-D47377B3AC70}" type="slidenum">
              <a:rPr lang="en-CA" smtClean="0"/>
              <a:t>4</a:t>
            </a:fld>
            <a:endParaRPr lang="en-CA"/>
          </a:p>
        </p:txBody>
      </p:sp>
    </p:spTree>
    <p:extLst>
      <p:ext uri="{BB962C8B-B14F-4D97-AF65-F5344CB8AC3E}">
        <p14:creationId xmlns:p14="http://schemas.microsoft.com/office/powerpoint/2010/main" val="3464216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Measurement of fast neutrons are typically performed by measuring the their time of flight.</a:t>
            </a:r>
          </a:p>
          <a:p>
            <a:r>
              <a:rPr lang="en-CA" dirty="0"/>
              <a:t>Neutron kinetic energy very simply measured using their time of flight.</a:t>
            </a:r>
          </a:p>
          <a:p>
            <a:r>
              <a:rPr lang="en-CA" dirty="0"/>
              <a:t>Such measurements, however pose significant challenges, (balance between detection efficiency (thick detectors) and energy resolution (thin detectors)</a:t>
            </a:r>
          </a:p>
          <a:p>
            <a:r>
              <a:rPr lang="en-CA" dirty="0"/>
              <a:t>Uncertainty of time-of flight is determined by the timing resolution of the detector components, as well as associated signal processing and DAQ</a:t>
            </a:r>
          </a:p>
          <a:p>
            <a:endParaRPr lang="en-CA" dirty="0"/>
          </a:p>
        </p:txBody>
      </p:sp>
      <p:sp>
        <p:nvSpPr>
          <p:cNvPr id="4" name="Slide Number Placeholder 3"/>
          <p:cNvSpPr>
            <a:spLocks noGrp="1"/>
          </p:cNvSpPr>
          <p:nvPr>
            <p:ph type="sldNum" sz="quarter" idx="5"/>
          </p:nvPr>
        </p:nvSpPr>
        <p:spPr/>
        <p:txBody>
          <a:bodyPr/>
          <a:lstStyle/>
          <a:p>
            <a:fld id="{C0F5AB55-C929-4A42-9744-D47377B3AC70}" type="slidenum">
              <a:rPr lang="en-CA" smtClean="0"/>
              <a:t>5</a:t>
            </a:fld>
            <a:endParaRPr lang="en-CA"/>
          </a:p>
        </p:txBody>
      </p:sp>
    </p:spTree>
    <p:extLst>
      <p:ext uri="{BB962C8B-B14F-4D97-AF65-F5344CB8AC3E}">
        <p14:creationId xmlns:p14="http://schemas.microsoft.com/office/powerpoint/2010/main" val="17554945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Proposed DAEMON to be used in conjunction with the GRIFFIN </a:t>
            </a:r>
            <a:r>
              <a:rPr lang="en-CA" dirty="0" err="1"/>
              <a:t>Decy</a:t>
            </a:r>
            <a:r>
              <a:rPr lang="en-CA" dirty="0"/>
              <a:t> station at Our favourite facility TRIUMF to enable high-resolution measurement of the neutrons following beta-decay. </a:t>
            </a:r>
          </a:p>
        </p:txBody>
      </p:sp>
      <p:sp>
        <p:nvSpPr>
          <p:cNvPr id="4" name="Slide Number Placeholder 3"/>
          <p:cNvSpPr>
            <a:spLocks noGrp="1"/>
          </p:cNvSpPr>
          <p:nvPr>
            <p:ph type="sldNum" sz="quarter" idx="5"/>
          </p:nvPr>
        </p:nvSpPr>
        <p:spPr/>
        <p:txBody>
          <a:bodyPr/>
          <a:lstStyle/>
          <a:p>
            <a:fld id="{C0F5AB55-C929-4A42-9744-D47377B3AC70}" type="slidenum">
              <a:rPr lang="en-CA" smtClean="0"/>
              <a:t>6</a:t>
            </a:fld>
            <a:endParaRPr lang="en-CA"/>
          </a:p>
        </p:txBody>
      </p:sp>
    </p:spTree>
    <p:extLst>
      <p:ext uri="{BB962C8B-B14F-4D97-AF65-F5344CB8AC3E}">
        <p14:creationId xmlns:p14="http://schemas.microsoft.com/office/powerpoint/2010/main" val="3400077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Times New Roman" panose="02020603050405020304" pitchFamily="18" charset="0"/>
                <a:ea typeface="Calibri" panose="020F0502020204030204" pitchFamily="34" charset="0"/>
                <a:cs typeface="Times New Roman" panose="02020603050405020304" pitchFamily="18" charset="0"/>
              </a:rPr>
              <a:t>High-efficiency </a:t>
            </a:r>
            <a:r>
              <a:rPr lang="el-GR" sz="9600" dirty="0"/>
              <a:t>γ</a:t>
            </a:r>
            <a:r>
              <a:rPr lang="en-CA" sz="9600" dirty="0"/>
              <a:t>-ray spectrometer for beta-decay experiments.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9600" dirty="0">
                <a:effectLst/>
                <a:latin typeface="Times New Roman" panose="02020603050405020304" pitchFamily="18" charset="0"/>
                <a:ea typeface="Calibri" panose="020F0502020204030204" pitchFamily="34" charset="0"/>
                <a:cs typeface="Times New Roman" panose="02020603050405020304" pitchFamily="18" charset="0"/>
              </a:rPr>
              <a:t>Which houses a range of ancillary detectors that give GRIFFIN versatile &amp; powerful capabilities well catered to any unique decay experiments. </a:t>
            </a:r>
            <a:endParaRPr lang="en-CA"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err="1"/>
              <a:t>Madeilines</a:t>
            </a:r>
            <a:r>
              <a:rPr lang="en-CA" dirty="0"/>
              <a:t> poster –DESCANT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What DESCANT can’t do and therefore Zarin has a job</a:t>
            </a:r>
          </a:p>
        </p:txBody>
      </p:sp>
      <p:sp>
        <p:nvSpPr>
          <p:cNvPr id="4" name="Slide Number Placeholder 3"/>
          <p:cNvSpPr>
            <a:spLocks noGrp="1"/>
          </p:cNvSpPr>
          <p:nvPr>
            <p:ph type="sldNum" sz="quarter" idx="5"/>
          </p:nvPr>
        </p:nvSpPr>
        <p:spPr/>
        <p:txBody>
          <a:bodyPr/>
          <a:lstStyle/>
          <a:p>
            <a:fld id="{C0F5AB55-C929-4A42-9744-D47377B3AC70}" type="slidenum">
              <a:rPr lang="en-CA" smtClean="0"/>
              <a:t>7</a:t>
            </a:fld>
            <a:endParaRPr lang="en-CA"/>
          </a:p>
        </p:txBody>
      </p:sp>
    </p:spTree>
    <p:extLst>
      <p:ext uri="{BB962C8B-B14F-4D97-AF65-F5344CB8AC3E}">
        <p14:creationId xmlns:p14="http://schemas.microsoft.com/office/powerpoint/2010/main" val="682950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Initial configuration will be made to fit within DESCANT neutron detectors –semi-spherical approx. 25% solid angle </a:t>
            </a:r>
          </a:p>
          <a:p>
            <a:r>
              <a:rPr lang="en-CA" dirty="0"/>
              <a:t>We are constantly improving GRIFFIN decay stations capabilities – see </a:t>
            </a:r>
            <a:r>
              <a:rPr lang="en-CA" dirty="0" err="1"/>
              <a:t>Druval’s</a:t>
            </a:r>
            <a:r>
              <a:rPr lang="en-CA" dirty="0"/>
              <a:t> Poster next door beta-proton emissions, </a:t>
            </a:r>
            <a:r>
              <a:rPr lang="en-CA" dirty="0" err="1"/>
              <a:t>etc</a:t>
            </a:r>
            <a:endParaRPr lang="en-CA" dirty="0"/>
          </a:p>
          <a:p>
            <a:r>
              <a:rPr lang="en-CA" dirty="0"/>
              <a:t>For 1MeV neutron, we predicted an energy resolution of about 4% whereas DESCANT TOF has one of 19% because of detector thickness</a:t>
            </a:r>
          </a:p>
          <a:p>
            <a:endParaRPr lang="en-CA" dirty="0"/>
          </a:p>
          <a:p>
            <a:endParaRPr lang="en-CA" dirty="0"/>
          </a:p>
        </p:txBody>
      </p:sp>
      <p:sp>
        <p:nvSpPr>
          <p:cNvPr id="4" name="Slide Number Placeholder 3"/>
          <p:cNvSpPr>
            <a:spLocks noGrp="1"/>
          </p:cNvSpPr>
          <p:nvPr>
            <p:ph type="sldNum" sz="quarter" idx="5"/>
          </p:nvPr>
        </p:nvSpPr>
        <p:spPr/>
        <p:txBody>
          <a:bodyPr/>
          <a:lstStyle/>
          <a:p>
            <a:fld id="{C0F5AB55-C929-4A42-9744-D47377B3AC70}" type="slidenum">
              <a:rPr lang="en-CA" smtClean="0"/>
              <a:t>8</a:t>
            </a:fld>
            <a:endParaRPr lang="en-CA"/>
          </a:p>
        </p:txBody>
      </p:sp>
    </p:spTree>
    <p:extLst>
      <p:ext uri="{BB962C8B-B14F-4D97-AF65-F5344CB8AC3E}">
        <p14:creationId xmlns:p14="http://schemas.microsoft.com/office/powerpoint/2010/main" val="30189922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solidFill>
                  <a:schemeClr val="accent2">
                    <a:lumMod val="50000"/>
                  </a:schemeClr>
                </a:solidFill>
              </a:rPr>
              <a:t>Low Z material for high probability of neutron depositing its full energy</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solidFill>
                  <a:schemeClr val="accent2">
                    <a:lumMod val="50000"/>
                  </a:schemeClr>
                </a:solidFill>
              </a:rPr>
              <a:t>Light output proportional to incident radiation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solidFill>
                  <a:schemeClr val="accent2">
                    <a:lumMod val="50000"/>
                  </a:schemeClr>
                </a:solidFill>
              </a:rPr>
              <a:t>High Scintillation efficiency and light output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solidFill>
                  <a:schemeClr val="accent2">
                    <a:lumMod val="50000"/>
                  </a:schemeClr>
                </a:solidFill>
              </a:rPr>
              <a:t>High speed response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solidFill>
                  <a:schemeClr val="accent2">
                    <a:lumMod val="50000"/>
                  </a:schemeClr>
                </a:solidFill>
              </a:rPr>
              <a:t>Good attenuation length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solidFill>
                  <a:schemeClr val="accent2">
                    <a:lumMod val="50000"/>
                  </a:schemeClr>
                </a:solidFill>
              </a:rPr>
              <a:t>Can be machined to larger shapes</a:t>
            </a:r>
          </a:p>
          <a:p>
            <a:endParaRPr lang="en-CA" dirty="0"/>
          </a:p>
        </p:txBody>
      </p:sp>
      <p:sp>
        <p:nvSpPr>
          <p:cNvPr id="4" name="Slide Number Placeholder 3"/>
          <p:cNvSpPr>
            <a:spLocks noGrp="1"/>
          </p:cNvSpPr>
          <p:nvPr>
            <p:ph type="sldNum" sz="quarter" idx="5"/>
          </p:nvPr>
        </p:nvSpPr>
        <p:spPr/>
        <p:txBody>
          <a:bodyPr/>
          <a:lstStyle/>
          <a:p>
            <a:fld id="{C0F5AB55-C929-4A42-9744-D47377B3AC70}" type="slidenum">
              <a:rPr lang="en-CA" smtClean="0"/>
              <a:t>9</a:t>
            </a:fld>
            <a:endParaRPr lang="en-CA"/>
          </a:p>
        </p:txBody>
      </p:sp>
    </p:spTree>
    <p:extLst>
      <p:ext uri="{BB962C8B-B14F-4D97-AF65-F5344CB8AC3E}">
        <p14:creationId xmlns:p14="http://schemas.microsoft.com/office/powerpoint/2010/main" val="3916294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BBFF628-9A0F-4300-902D-CB3ABFF2A52E}" type="datetime1">
              <a:rPr lang="en-US" smtClean="0"/>
              <a:t>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09F076-9FC5-4E5A-A645-4B076743A11B}" type="datetime1">
              <a:rPr lang="en-US" smtClean="0"/>
              <a:t>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FFC728-1337-4E21-9745-F686A954059D}" type="datetime1">
              <a:rPr lang="en-US" smtClean="0"/>
              <a:t>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2FB920-47AB-4BB4-951E-8C53257C58FE}" type="datetime1">
              <a:rPr lang="en-US" smtClean="0"/>
              <a:t>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919C5E-DE3E-4658-AF27-8E54C404EADF}" type="datetime1">
              <a:rPr lang="en-US" smtClean="0"/>
              <a:t>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A22B0BB-E910-4139-800B-400DA8AB2BC9}" type="datetime1">
              <a:rPr lang="en-US" smtClean="0"/>
              <a:t>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20238A9-40A6-48AD-8434-998E616CED6B}" type="datetime1">
              <a:rPr lang="en-US" smtClean="0"/>
              <a:t>2/19/2023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934DCB3-7899-49CD-8225-E374542C249C}" type="datetime1">
              <a:rPr lang="en-US" smtClean="0"/>
              <a:t>2/19/2023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BDA20C-D4E0-4A17-ADC4-5A08447D3323}" type="datetime1">
              <a:rPr lang="en-US" smtClean="0"/>
              <a:t>2/19/2023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5966FB-63DA-419D-A76C-2034773A9C2A}" type="datetime1">
              <a:rPr lang="en-US" smtClean="0"/>
              <a:t>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C6377EC-0914-4EE7-828C-E7AA44ACD215}" type="datetime1">
              <a:rPr lang="en-US" smtClean="0"/>
              <a:t>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A57377-EDC0-480D-9AE3-159C7C037FF6}" type="datetime1">
              <a:rPr lang="en-US" smtClean="0"/>
              <a:t>2/19/2023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3" Type="http://schemas.openxmlformats.org/officeDocument/2006/relationships/image" Target="../media/image35.png"/><Relationship Id="rId3" Type="http://schemas.openxmlformats.org/officeDocument/2006/relationships/image" Target="../media/image28.png"/><Relationship Id="rId12"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 Id="rId1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8.webp"/></Relationships>
</file>

<file path=ppt/slides/_rels/slide14.xml.rels><?xml version="1.0" encoding="UTF-8" standalone="yes"?>
<Relationships xmlns="http://schemas.openxmlformats.org/package/2006/relationships"><Relationship Id="rId8" Type="http://schemas.openxmlformats.org/officeDocument/2006/relationships/image" Target="../media/image43.gif"/><Relationship Id="rId3" Type="http://schemas.openxmlformats.org/officeDocument/2006/relationships/image" Target="../media/image24.png"/><Relationship Id="rId7"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jpg"/><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8.jpg"/><Relationship Id="rId5" Type="http://schemas.openxmlformats.org/officeDocument/2006/relationships/hyperlink" Target="https://svs.gsfc.nasa.gov/10543" TargetMode="External"/><Relationship Id="rId4" Type="http://schemas.openxmlformats.org/officeDocument/2006/relationships/image" Target="../media/image47.jp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71.pn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9.jpeg"/><Relationship Id="rId7"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25.jpg"/><Relationship Id="rId7" Type="http://schemas.openxmlformats.org/officeDocument/2006/relationships/image" Target="../media/image61.png"/><Relationship Id="rId12"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63.png"/><Relationship Id="rId5" Type="http://schemas.openxmlformats.org/officeDocument/2006/relationships/image" Target="../media/image23.jpg"/><Relationship Id="rId10" Type="http://schemas.openxmlformats.org/officeDocument/2006/relationships/image" Target="../media/image30.jpeg"/><Relationship Id="rId4" Type="http://schemas.openxmlformats.org/officeDocument/2006/relationships/image" Target="../media/image26.jpg"/><Relationship Id="rId9"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6.jp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2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90.png"/><Relationship Id="rId7" Type="http://schemas.openxmlformats.org/officeDocument/2006/relationships/image" Target="../media/image8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50.png"/><Relationship Id="rId10" Type="http://schemas.openxmlformats.org/officeDocument/2006/relationships/image" Target="../media/image13.png"/><Relationship Id="rId4" Type="http://schemas.openxmlformats.org/officeDocument/2006/relationships/image" Target="../media/image48.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4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image" Target="../media/image180.png"/></Relationships>
</file>

<file path=ppt/slides/_rels/slide9.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25.jpg"/><Relationship Id="rId7" Type="http://schemas.openxmlformats.org/officeDocument/2006/relationships/image" Target="../media/image21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0.png"/><Relationship Id="rId5" Type="http://schemas.openxmlformats.org/officeDocument/2006/relationships/image" Target="../media/image23.jpg"/><Relationship Id="rId4" Type="http://schemas.openxmlformats.org/officeDocument/2006/relationships/image" Target="../media/image26.jpg"/><Relationship Id="rId9"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AD447-BB3C-8A65-49BB-48399263CDA8}"/>
              </a:ext>
            </a:extLst>
          </p:cNvPr>
          <p:cNvSpPr>
            <a:spLocks noGrp="1"/>
          </p:cNvSpPr>
          <p:nvPr>
            <p:ph type="ctrTitle"/>
          </p:nvPr>
        </p:nvSpPr>
        <p:spPr>
          <a:xfrm>
            <a:off x="369276" y="20243"/>
            <a:ext cx="11787554" cy="3378435"/>
          </a:xfrm>
        </p:spPr>
        <p:txBody>
          <a:bodyPr>
            <a:normAutofit/>
          </a:bodyPr>
          <a:lstStyle/>
          <a:p>
            <a:pPr algn="l"/>
            <a:r>
              <a:rPr lang="en-CA" sz="5400" b="1" dirty="0">
                <a:latin typeface="Eras Medium ITC" panose="020B0602030504020804" pitchFamily="34" charset="0"/>
                <a:cs typeface="Aparajita" panose="020B0502040204020203" pitchFamily="18" charset="0"/>
              </a:rPr>
              <a:t>Developing The </a:t>
            </a:r>
            <a:r>
              <a:rPr lang="en-CA" sz="5400" b="1" dirty="0">
                <a:solidFill>
                  <a:srgbClr val="C00000"/>
                </a:solidFill>
                <a:latin typeface="Eras Medium ITC" panose="020B0602030504020804" pitchFamily="34" charset="0"/>
                <a:cs typeface="Aparajita" panose="020B0502040204020203" pitchFamily="18" charset="0"/>
              </a:rPr>
              <a:t>D</a:t>
            </a:r>
            <a:r>
              <a:rPr lang="en-CA" sz="5400" b="1" dirty="0">
                <a:latin typeface="Eras Medium ITC" panose="020B0602030504020804" pitchFamily="34" charset="0"/>
                <a:cs typeface="Aparajita" panose="020B0502040204020203" pitchFamily="18" charset="0"/>
              </a:rPr>
              <a:t>etector </a:t>
            </a:r>
            <a:r>
              <a:rPr lang="en-CA" sz="5400" b="1" dirty="0">
                <a:solidFill>
                  <a:srgbClr val="C00000"/>
                </a:solidFill>
                <a:latin typeface="Eras Medium ITC" panose="020B0602030504020804" pitchFamily="34" charset="0"/>
                <a:cs typeface="Aparajita" panose="020B0502040204020203" pitchFamily="18" charset="0"/>
              </a:rPr>
              <a:t>A</a:t>
            </a:r>
            <a:r>
              <a:rPr lang="en-CA" sz="5400" b="1" dirty="0">
                <a:latin typeface="Eras Medium ITC" panose="020B0602030504020804" pitchFamily="34" charset="0"/>
                <a:cs typeface="Aparajita" panose="020B0502040204020203" pitchFamily="18" charset="0"/>
              </a:rPr>
              <a:t>rray For </a:t>
            </a:r>
            <a:r>
              <a:rPr lang="en-CA" sz="5400" b="1" dirty="0">
                <a:solidFill>
                  <a:srgbClr val="C00000"/>
                </a:solidFill>
                <a:latin typeface="Eras Medium ITC" panose="020B0602030504020804" pitchFamily="34" charset="0"/>
                <a:cs typeface="Aparajita" panose="020B0502040204020203" pitchFamily="18" charset="0"/>
              </a:rPr>
              <a:t>E</a:t>
            </a:r>
            <a:r>
              <a:rPr lang="en-CA" sz="5400" b="1" dirty="0">
                <a:latin typeface="Eras Medium ITC" panose="020B0602030504020804" pitchFamily="34" charset="0"/>
                <a:cs typeface="Aparajita" panose="020B0502040204020203" pitchFamily="18" charset="0"/>
              </a:rPr>
              <a:t>nergy </a:t>
            </a:r>
            <a:r>
              <a:rPr lang="en-CA" sz="5400" b="1" dirty="0">
                <a:solidFill>
                  <a:srgbClr val="C00000"/>
                </a:solidFill>
                <a:latin typeface="Eras Medium ITC" panose="020B0602030504020804" pitchFamily="34" charset="0"/>
                <a:cs typeface="Aparajita" panose="020B0502040204020203" pitchFamily="18" charset="0"/>
              </a:rPr>
              <a:t>M</a:t>
            </a:r>
            <a:r>
              <a:rPr lang="en-CA" sz="5400" b="1" dirty="0">
                <a:latin typeface="Eras Medium ITC" panose="020B0602030504020804" pitchFamily="34" charset="0"/>
                <a:cs typeface="Aparajita" panose="020B0502040204020203" pitchFamily="18" charset="0"/>
              </a:rPr>
              <a:t>easurements </a:t>
            </a:r>
            <a:r>
              <a:rPr lang="en-CA" sz="5400" b="1" dirty="0">
                <a:solidFill>
                  <a:srgbClr val="C00000"/>
                </a:solidFill>
                <a:latin typeface="Eras Medium ITC" panose="020B0602030504020804" pitchFamily="34" charset="0"/>
                <a:cs typeface="Aparajita" panose="020B0502040204020203" pitchFamily="18" charset="0"/>
              </a:rPr>
              <a:t>O</a:t>
            </a:r>
            <a:r>
              <a:rPr lang="en-CA" sz="5400" b="1" dirty="0">
                <a:latin typeface="Eras Medium ITC" panose="020B0602030504020804" pitchFamily="34" charset="0"/>
                <a:cs typeface="Aparajita" panose="020B0502040204020203" pitchFamily="18" charset="0"/>
              </a:rPr>
              <a:t>f </a:t>
            </a:r>
            <a:r>
              <a:rPr lang="en-CA" sz="5400" b="1" dirty="0">
                <a:solidFill>
                  <a:srgbClr val="C00000"/>
                </a:solidFill>
                <a:latin typeface="Eras Medium ITC" panose="020B0602030504020804" pitchFamily="34" charset="0"/>
                <a:cs typeface="Aparajita" panose="020B0502040204020203" pitchFamily="18" charset="0"/>
              </a:rPr>
              <a:t>N</a:t>
            </a:r>
            <a:r>
              <a:rPr lang="en-CA" sz="5400" b="1" dirty="0">
                <a:latin typeface="Eras Medium ITC" panose="020B0602030504020804" pitchFamily="34" charset="0"/>
                <a:cs typeface="Aparajita" panose="020B0502040204020203" pitchFamily="18" charset="0"/>
              </a:rPr>
              <a:t>eutrons </a:t>
            </a:r>
            <a:r>
              <a:rPr lang="en-CA" sz="5400" b="1" dirty="0">
                <a:solidFill>
                  <a:srgbClr val="C00000"/>
                </a:solidFill>
                <a:latin typeface="Eras Medium ITC" panose="020B0602030504020804" pitchFamily="34" charset="0"/>
                <a:cs typeface="Aparajita" panose="020B0502040204020203" pitchFamily="18" charset="0"/>
              </a:rPr>
              <a:t>(DAEMON) </a:t>
            </a:r>
          </a:p>
        </p:txBody>
      </p:sp>
      <p:sp>
        <p:nvSpPr>
          <p:cNvPr id="3" name="Subtitle 2">
            <a:extLst>
              <a:ext uri="{FF2B5EF4-FFF2-40B4-BE49-F238E27FC236}">
                <a16:creationId xmlns:a16="http://schemas.microsoft.com/office/drawing/2014/main" id="{3B45E0E8-8A73-B83C-0B8C-6065FACE938E}"/>
              </a:ext>
            </a:extLst>
          </p:cNvPr>
          <p:cNvSpPr>
            <a:spLocks noGrp="1"/>
          </p:cNvSpPr>
          <p:nvPr>
            <p:ph type="subTitle" idx="1"/>
          </p:nvPr>
        </p:nvSpPr>
        <p:spPr>
          <a:xfrm>
            <a:off x="358530" y="3863937"/>
            <a:ext cx="10150719" cy="1931796"/>
          </a:xfrm>
        </p:spPr>
        <p:txBody>
          <a:bodyPr>
            <a:normAutofit/>
          </a:bodyPr>
          <a:lstStyle/>
          <a:p>
            <a:pPr algn="l">
              <a:lnSpc>
                <a:spcPct val="100000"/>
              </a:lnSpc>
              <a:spcBef>
                <a:spcPts val="0"/>
              </a:spcBef>
            </a:pPr>
            <a:r>
              <a:rPr lang="en-CA" sz="2800" b="1" dirty="0">
                <a:latin typeface="+mj-lt"/>
                <a:ea typeface="Calibri" panose="020F0502020204030204" pitchFamily="34" charset="0"/>
                <a:cs typeface="Calibri" panose="020F0502020204030204" pitchFamily="34" charset="0"/>
              </a:rPr>
              <a:t>Zarin Ahmed </a:t>
            </a:r>
            <a:r>
              <a:rPr lang="en-CA" sz="2800" b="1" i="1" dirty="0">
                <a:latin typeface="+mj-lt"/>
                <a:ea typeface="Calibri" panose="020F0502020204030204" pitchFamily="34" charset="0"/>
                <a:cs typeface="Calibri" panose="020F0502020204030204" pitchFamily="34" charset="0"/>
              </a:rPr>
              <a:t>(she/her)</a:t>
            </a:r>
          </a:p>
          <a:p>
            <a:pPr algn="l">
              <a:lnSpc>
                <a:spcPct val="50000"/>
              </a:lnSpc>
              <a:spcBef>
                <a:spcPts val="1200"/>
              </a:spcBef>
            </a:pPr>
            <a:r>
              <a:rPr lang="en-CA" sz="2800" b="1" dirty="0">
                <a:latin typeface="+mj-lt"/>
                <a:ea typeface="Calibri" panose="020F0502020204030204" pitchFamily="34" charset="0"/>
                <a:cs typeface="Calibri" panose="020F0502020204030204" pitchFamily="34" charset="0"/>
              </a:rPr>
              <a:t>University of Guelph</a:t>
            </a:r>
          </a:p>
          <a:p>
            <a:pPr algn="l"/>
            <a:endParaRPr lang="en-CA" sz="2800" dirty="0"/>
          </a:p>
          <a:p>
            <a:endParaRPr lang="en-CA" dirty="0"/>
          </a:p>
        </p:txBody>
      </p:sp>
      <p:pic>
        <p:nvPicPr>
          <p:cNvPr id="5" name="Picture 4">
            <a:extLst>
              <a:ext uri="{FF2B5EF4-FFF2-40B4-BE49-F238E27FC236}">
                <a16:creationId xmlns:a16="http://schemas.microsoft.com/office/drawing/2014/main" id="{4EC876D8-A2B2-F5EF-9A03-0A543DA652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03482" y="4272761"/>
            <a:ext cx="2088518" cy="2095516"/>
          </a:xfrm>
          <a:prstGeom prst="rect">
            <a:avLst/>
          </a:prstGeom>
        </p:spPr>
      </p:pic>
      <p:pic>
        <p:nvPicPr>
          <p:cNvPr id="7" name="Picture 6">
            <a:extLst>
              <a:ext uri="{FF2B5EF4-FFF2-40B4-BE49-F238E27FC236}">
                <a16:creationId xmlns:a16="http://schemas.microsoft.com/office/drawing/2014/main" id="{3FB78143-CED5-EBFC-8C2A-BC1CDC336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0484" y="5688682"/>
            <a:ext cx="3166597" cy="572310"/>
          </a:xfrm>
          <a:prstGeom prst="rect">
            <a:avLst/>
          </a:prstGeom>
        </p:spPr>
      </p:pic>
      <p:pic>
        <p:nvPicPr>
          <p:cNvPr id="9" name="Picture 8">
            <a:extLst>
              <a:ext uri="{FF2B5EF4-FFF2-40B4-BE49-F238E27FC236}">
                <a16:creationId xmlns:a16="http://schemas.microsoft.com/office/drawing/2014/main" id="{A54391E2-B9E7-D4F4-44A6-332F6B5F63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3053" y="5068283"/>
            <a:ext cx="3447483" cy="1532061"/>
          </a:xfrm>
          <a:prstGeom prst="rect">
            <a:avLst/>
          </a:prstGeom>
        </p:spPr>
      </p:pic>
      <p:sp>
        <p:nvSpPr>
          <p:cNvPr id="11" name="TextBox 10">
            <a:extLst>
              <a:ext uri="{FF2B5EF4-FFF2-40B4-BE49-F238E27FC236}">
                <a16:creationId xmlns:a16="http://schemas.microsoft.com/office/drawing/2014/main" id="{015D5FC9-9AD0-E706-CAA9-29A84A928E8A}"/>
              </a:ext>
            </a:extLst>
          </p:cNvPr>
          <p:cNvSpPr txBox="1"/>
          <p:nvPr/>
        </p:nvSpPr>
        <p:spPr>
          <a:xfrm>
            <a:off x="360484" y="335712"/>
            <a:ext cx="7324171" cy="677108"/>
          </a:xfrm>
          <a:prstGeom prst="rect">
            <a:avLst/>
          </a:prstGeom>
          <a:noFill/>
        </p:spPr>
        <p:txBody>
          <a:bodyPr wrap="square">
            <a:spAutoFit/>
          </a:bodyPr>
          <a:lstStyle/>
          <a:p>
            <a:r>
              <a:rPr lang="en-CA" sz="2000" i="1" dirty="0">
                <a:solidFill>
                  <a:srgbClr val="C00000"/>
                </a:solidFill>
                <a:latin typeface="+mj-lt"/>
                <a:cs typeface="Arial" panose="020B0604020202020204" pitchFamily="34" charset="0"/>
              </a:rPr>
              <a:t>60</a:t>
            </a:r>
            <a:r>
              <a:rPr lang="en-CA" sz="2000" i="1" baseline="30000" dirty="0">
                <a:solidFill>
                  <a:srgbClr val="C00000"/>
                </a:solidFill>
                <a:latin typeface="+mj-lt"/>
                <a:cs typeface="Arial" panose="020B0604020202020204" pitchFamily="34" charset="0"/>
              </a:rPr>
              <a:t>th</a:t>
            </a:r>
            <a:r>
              <a:rPr lang="en-CA" sz="2000" i="1" dirty="0">
                <a:solidFill>
                  <a:srgbClr val="C00000"/>
                </a:solidFill>
                <a:latin typeface="+mj-lt"/>
                <a:cs typeface="Arial" panose="020B0604020202020204" pitchFamily="34" charset="0"/>
              </a:rPr>
              <a:t> Winter Nuclear and Particle Physics Conference (WNPPC 2023)</a:t>
            </a:r>
            <a:br>
              <a:rPr lang="en-CA" sz="4400" dirty="0">
                <a:solidFill>
                  <a:srgbClr val="000099"/>
                </a:solidFill>
              </a:rPr>
            </a:br>
            <a:endParaRPr lang="en-CA" dirty="0"/>
          </a:p>
        </p:txBody>
      </p:sp>
      <p:pic>
        <p:nvPicPr>
          <p:cNvPr id="13" name="Picture 12">
            <a:extLst>
              <a:ext uri="{FF2B5EF4-FFF2-40B4-BE49-F238E27FC236}">
                <a16:creationId xmlns:a16="http://schemas.microsoft.com/office/drawing/2014/main" id="{61760029-67E6-4D77-72E8-2BAC2D2F60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7185" y="5558493"/>
            <a:ext cx="1498028" cy="724046"/>
          </a:xfrm>
          <a:prstGeom prst="rect">
            <a:avLst/>
          </a:prstGeom>
        </p:spPr>
      </p:pic>
      <p:sp>
        <p:nvSpPr>
          <p:cNvPr id="4" name="Slide Number Placeholder 3">
            <a:extLst>
              <a:ext uri="{FF2B5EF4-FFF2-40B4-BE49-F238E27FC236}">
                <a16:creationId xmlns:a16="http://schemas.microsoft.com/office/drawing/2014/main" id="{9AD53D20-19C3-24C7-29AF-22C43BBAA4B5}"/>
              </a:ext>
            </a:extLst>
          </p:cNvPr>
          <p:cNvSpPr>
            <a:spLocks noGrp="1"/>
          </p:cNvSpPr>
          <p:nvPr>
            <p:ph type="sldNum" sz="quarter" idx="12"/>
          </p:nvPr>
        </p:nvSpPr>
        <p:spPr/>
        <p:txBody>
          <a:bodyPr/>
          <a:lstStyle/>
          <a:p>
            <a:fld id="{330EA680-D336-4FF7-8B7A-9848BB0A1C32}" type="slidenum">
              <a:rPr lang="en-US" smtClean="0"/>
              <a:t>1</a:t>
            </a:fld>
            <a:endParaRPr lang="en-US"/>
          </a:p>
        </p:txBody>
      </p:sp>
    </p:spTree>
    <p:extLst>
      <p:ext uri="{BB962C8B-B14F-4D97-AF65-F5344CB8AC3E}">
        <p14:creationId xmlns:p14="http://schemas.microsoft.com/office/powerpoint/2010/main" val="4139220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5A005-29D4-6543-4F96-BF06EE33218A}"/>
              </a:ext>
            </a:extLst>
          </p:cNvPr>
          <p:cNvSpPr txBox="1">
            <a:spLocks/>
          </p:cNvSpPr>
          <p:nvPr/>
        </p:nvSpPr>
        <p:spPr>
          <a:xfrm>
            <a:off x="0" y="9137"/>
            <a:ext cx="11099749" cy="11859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CA" b="1" dirty="0">
              <a:solidFill>
                <a:schemeClr val="accent2">
                  <a:lumMod val="75000"/>
                </a:schemeClr>
              </a:solidFill>
            </a:endParaRPr>
          </a:p>
        </p:txBody>
      </p:sp>
      <p:sp>
        <p:nvSpPr>
          <p:cNvPr id="5" name="Title 1">
            <a:extLst>
              <a:ext uri="{FF2B5EF4-FFF2-40B4-BE49-F238E27FC236}">
                <a16:creationId xmlns:a16="http://schemas.microsoft.com/office/drawing/2014/main" id="{9D72C900-5CAD-D4D8-0857-5F4EC719D84B}"/>
              </a:ext>
            </a:extLst>
          </p:cNvPr>
          <p:cNvSpPr>
            <a:spLocks noGrp="1"/>
          </p:cNvSpPr>
          <p:nvPr>
            <p:ph type="title"/>
          </p:nvPr>
        </p:nvSpPr>
        <p:spPr>
          <a:xfrm>
            <a:off x="192906" y="28783"/>
            <a:ext cx="9042763" cy="1221391"/>
          </a:xfrm>
        </p:spPr>
        <p:txBody>
          <a:bodyPr>
            <a:noAutofit/>
          </a:bodyPr>
          <a:lstStyle/>
          <a:p>
            <a:r>
              <a:rPr lang="en-CA" sz="4800" b="1" dirty="0"/>
              <a:t>DAEMON Components</a:t>
            </a:r>
          </a:p>
        </p:txBody>
      </p:sp>
      <p:sp>
        <p:nvSpPr>
          <p:cNvPr id="9" name="TextBox 8">
            <a:extLst>
              <a:ext uri="{FF2B5EF4-FFF2-40B4-BE49-F238E27FC236}">
                <a16:creationId xmlns:a16="http://schemas.microsoft.com/office/drawing/2014/main" id="{3F44CC50-3D05-F1CB-FD4A-0CB68A6D59C8}"/>
              </a:ext>
            </a:extLst>
          </p:cNvPr>
          <p:cNvSpPr txBox="1"/>
          <p:nvPr/>
        </p:nvSpPr>
        <p:spPr>
          <a:xfrm>
            <a:off x="430161" y="4675118"/>
            <a:ext cx="4903839" cy="1261884"/>
          </a:xfrm>
          <a:prstGeom prst="rect">
            <a:avLst/>
          </a:prstGeom>
          <a:noFill/>
          <a:ln w="38100">
            <a:noFill/>
          </a:ln>
        </p:spPr>
        <p:txBody>
          <a:bodyPr wrap="square" rtlCol="0">
            <a:spAutoFit/>
          </a:bodyPr>
          <a:lstStyle/>
          <a:p>
            <a:pPr>
              <a:lnSpc>
                <a:spcPct val="150000"/>
              </a:lnSpc>
            </a:pPr>
            <a:r>
              <a:rPr lang="en-CA" sz="2400" b="1" dirty="0">
                <a:solidFill>
                  <a:schemeClr val="accent2">
                    <a:lumMod val="50000"/>
                  </a:schemeClr>
                </a:solidFill>
              </a:rPr>
              <a:t>SCINTILLATION LIGHT COLLECTION </a:t>
            </a:r>
          </a:p>
          <a:p>
            <a:pPr marL="342900" indent="-342900">
              <a:buFont typeface="Wingdings" panose="05000000000000000000" pitchFamily="2" charset="2"/>
              <a:buChar char="Ø"/>
            </a:pPr>
            <a:r>
              <a:rPr lang="en-CA" sz="2000" i="1" dirty="0">
                <a:solidFill>
                  <a:schemeClr val="accent2">
                    <a:lumMod val="75000"/>
                  </a:schemeClr>
                </a:solidFill>
              </a:rPr>
              <a:t>Collected light converted to electrical signal and amplified for processing</a:t>
            </a:r>
          </a:p>
        </p:txBody>
      </p:sp>
      <p:sp>
        <p:nvSpPr>
          <p:cNvPr id="13" name="TextBox 12">
            <a:extLst>
              <a:ext uri="{FF2B5EF4-FFF2-40B4-BE49-F238E27FC236}">
                <a16:creationId xmlns:a16="http://schemas.microsoft.com/office/drawing/2014/main" id="{B36B0F5F-E08B-4F62-ABDB-5CDE8E889EEA}"/>
              </a:ext>
            </a:extLst>
          </p:cNvPr>
          <p:cNvSpPr txBox="1"/>
          <p:nvPr/>
        </p:nvSpPr>
        <p:spPr>
          <a:xfrm>
            <a:off x="4455459" y="920998"/>
            <a:ext cx="7576330" cy="461665"/>
          </a:xfrm>
          <a:prstGeom prst="rect">
            <a:avLst/>
          </a:prstGeom>
          <a:noFill/>
        </p:spPr>
        <p:txBody>
          <a:bodyPr wrap="square">
            <a:spAutoFit/>
          </a:bodyPr>
          <a:lstStyle/>
          <a:p>
            <a:pPr algn="ctr"/>
            <a:r>
              <a:rPr lang="en-CA" sz="2400" dirty="0">
                <a:latin typeface="Arial" panose="020B0604020202020204" pitchFamily="34" charset="0"/>
                <a:cs typeface="Arial" panose="020B0604020202020204" pitchFamily="34" charset="0"/>
              </a:rPr>
              <a:t>Silicon Photomultipliers (</a:t>
            </a:r>
            <a:r>
              <a:rPr lang="en-CA" sz="2400" dirty="0" err="1">
                <a:latin typeface="Arial" panose="020B0604020202020204" pitchFamily="34" charset="0"/>
                <a:cs typeface="Arial" panose="020B0604020202020204" pitchFamily="34" charset="0"/>
              </a:rPr>
              <a:t>SiPM</a:t>
            </a:r>
            <a:r>
              <a:rPr lang="en-CA" sz="2400" dirty="0">
                <a:latin typeface="Arial" panose="020B0604020202020204" pitchFamily="34" charset="0"/>
                <a:cs typeface="Arial" panose="020B0604020202020204" pitchFamily="34" charset="0"/>
              </a:rPr>
              <a:t>)</a:t>
            </a:r>
          </a:p>
        </p:txBody>
      </p:sp>
      <p:pic>
        <p:nvPicPr>
          <p:cNvPr id="6" name="Picture 5">
            <a:extLst>
              <a:ext uri="{FF2B5EF4-FFF2-40B4-BE49-F238E27FC236}">
                <a16:creationId xmlns:a16="http://schemas.microsoft.com/office/drawing/2014/main" id="{48F30DD6-E99E-4A24-3F4E-6AA4F257A9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594" y="1225485"/>
            <a:ext cx="4780901" cy="2632729"/>
          </a:xfrm>
          <a:prstGeom prst="rect">
            <a:avLst/>
          </a:prstGeom>
        </p:spPr>
      </p:pic>
      <p:grpSp>
        <p:nvGrpSpPr>
          <p:cNvPr id="10" name="Group 9">
            <a:extLst>
              <a:ext uri="{FF2B5EF4-FFF2-40B4-BE49-F238E27FC236}">
                <a16:creationId xmlns:a16="http://schemas.microsoft.com/office/drawing/2014/main" id="{684670B8-9CE5-2D5A-576B-0F7C7B840587}"/>
              </a:ext>
            </a:extLst>
          </p:cNvPr>
          <p:cNvGrpSpPr/>
          <p:nvPr/>
        </p:nvGrpSpPr>
        <p:grpSpPr>
          <a:xfrm>
            <a:off x="264766" y="1073722"/>
            <a:ext cx="4940987" cy="3601396"/>
            <a:chOff x="192906" y="1195106"/>
            <a:chExt cx="4940987" cy="3601396"/>
          </a:xfrm>
        </p:grpSpPr>
        <p:pic>
          <p:nvPicPr>
            <p:cNvPr id="19" name="Picture 18">
              <a:extLst>
                <a:ext uri="{FF2B5EF4-FFF2-40B4-BE49-F238E27FC236}">
                  <a16:creationId xmlns:a16="http://schemas.microsoft.com/office/drawing/2014/main" id="{B7F9F379-7E7D-4FFA-EE02-74BC3DCBCB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4063" y="1195106"/>
              <a:ext cx="2434432" cy="2985843"/>
            </a:xfrm>
            <a:prstGeom prst="rect">
              <a:avLst/>
            </a:prstGeom>
          </p:spPr>
        </p:pic>
        <p:pic>
          <p:nvPicPr>
            <p:cNvPr id="20" name="Content Placeholder 5">
              <a:extLst>
                <a:ext uri="{FF2B5EF4-FFF2-40B4-BE49-F238E27FC236}">
                  <a16:creationId xmlns:a16="http://schemas.microsoft.com/office/drawing/2014/main" id="{FE176E1F-9CAC-DB97-FA87-80F189B613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7595" y="1195106"/>
              <a:ext cx="2291779" cy="2985843"/>
            </a:xfrm>
            <a:prstGeom prst="rect">
              <a:avLst/>
            </a:prstGeom>
          </p:spPr>
        </p:pic>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9071A72D-394F-BBE2-549F-53DACE20503C}"/>
                    </a:ext>
                  </a:extLst>
                </p:cNvPr>
                <p:cNvSpPr txBox="1"/>
                <p:nvPr/>
              </p:nvSpPr>
              <p:spPr>
                <a:xfrm>
                  <a:off x="192906" y="4180949"/>
                  <a:ext cx="2265350" cy="61555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CA" sz="1600" b="0" i="1" smtClean="0">
                            <a:latin typeface="Cambria Math" panose="02040503050406030204" pitchFamily="18" charset="0"/>
                          </a:rPr>
                          <m:t>4</m:t>
                        </m:r>
                        <m:r>
                          <a:rPr lang="en-CA" sz="1600" b="0" i="1" smtClean="0">
                            <a:latin typeface="Cambria Math" panose="02040503050406030204" pitchFamily="18" charset="0"/>
                          </a:rPr>
                          <m:t>𝑚𝑚</m:t>
                        </m:r>
                        <m:r>
                          <a:rPr lang="en-CA" sz="1600" b="0" i="1" smtClean="0">
                            <a:latin typeface="Cambria Math" panose="02040503050406030204" pitchFamily="18" charset="0"/>
                          </a:rPr>
                          <m:t>×4</m:t>
                        </m:r>
                        <m:r>
                          <a:rPr lang="en-CA" sz="1600" b="0" i="1" smtClean="0">
                            <a:latin typeface="Cambria Math" panose="02040503050406030204" pitchFamily="18" charset="0"/>
                          </a:rPr>
                          <m:t>𝑚𝑚</m:t>
                        </m:r>
                      </m:oMath>
                    </m:oMathPara>
                  </a14:m>
                  <a:endParaRPr lang="en-CA" sz="1600" dirty="0">
                    <a:ea typeface="Cambria Math" panose="02040503050406030204" pitchFamily="18" charset="0"/>
                  </a:endParaRPr>
                </a:p>
                <a:p>
                  <a:endParaRPr lang="en-CA" b="1" dirty="0"/>
                </a:p>
              </p:txBody>
            </p:sp>
          </mc:Choice>
          <mc:Fallback xmlns="">
            <p:sp>
              <p:nvSpPr>
                <p:cNvPr id="21" name="TextBox 20">
                  <a:extLst>
                    <a:ext uri="{FF2B5EF4-FFF2-40B4-BE49-F238E27FC236}">
                      <a16:creationId xmlns:a16="http://schemas.microsoft.com/office/drawing/2014/main" id="{9071A72D-394F-BBE2-549F-53DACE20503C}"/>
                    </a:ext>
                  </a:extLst>
                </p:cNvPr>
                <p:cNvSpPr txBox="1">
                  <a:spLocks noRot="1" noChangeAspect="1" noMove="1" noResize="1" noEditPoints="1" noAdjustHandles="1" noChangeArrowheads="1" noChangeShapeType="1" noTextEdit="1"/>
                </p:cNvSpPr>
                <p:nvPr/>
              </p:nvSpPr>
              <p:spPr>
                <a:xfrm>
                  <a:off x="192906" y="4180949"/>
                  <a:ext cx="2265350" cy="615553"/>
                </a:xfrm>
                <a:prstGeom prst="rect">
                  <a:avLst/>
                </a:prstGeom>
                <a:blipFill>
                  <a:blip r:embed="rId12"/>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8D660CC-7EAC-7C17-2467-19EB8970E51B}"/>
                    </a:ext>
                  </a:extLst>
                </p:cNvPr>
                <p:cNvSpPr txBox="1"/>
                <p:nvPr/>
              </p:nvSpPr>
              <p:spPr>
                <a:xfrm>
                  <a:off x="2563654" y="4164571"/>
                  <a:ext cx="2570239" cy="615553"/>
                </a:xfrm>
                <a:prstGeom prst="rect">
                  <a:avLst/>
                </a:prstGeom>
                <a:noFill/>
              </p:spPr>
              <p:txBody>
                <a:bodyPr wrap="square" rtlCol="0">
                  <a:spAutoFit/>
                </a:bodyPr>
                <a:lstStyle/>
                <a:p>
                  <a:r>
                    <a:rPr lang="en-CA" sz="1600" dirty="0">
                      <a:ea typeface="Cambria Math" panose="02040503050406030204" pitchFamily="18" charset="0"/>
                    </a:rPr>
                    <a:t>2x2 array of </a:t>
                  </a:r>
                  <a14:m>
                    <m:oMath xmlns:m="http://schemas.openxmlformats.org/officeDocument/2006/math">
                      <m:r>
                        <a:rPr lang="en-CA" sz="1600" b="0" i="1" smtClean="0">
                          <a:latin typeface="Cambria Math" panose="02040503050406030204" pitchFamily="18" charset="0"/>
                        </a:rPr>
                        <m:t>6</m:t>
                      </m:r>
                      <m:r>
                        <a:rPr lang="en-CA" sz="1600" b="0" i="1" smtClean="0">
                          <a:latin typeface="Cambria Math" panose="02040503050406030204" pitchFamily="18" charset="0"/>
                        </a:rPr>
                        <m:t>𝑚𝑚</m:t>
                      </m:r>
                      <m:r>
                        <a:rPr lang="en-CA" sz="1600" b="0" i="1">
                          <a:latin typeface="Cambria Math" panose="02040503050406030204" pitchFamily="18" charset="0"/>
                        </a:rPr>
                        <m:t>×</m:t>
                      </m:r>
                      <m:r>
                        <a:rPr lang="en-CA" sz="1600" b="0" i="1" smtClean="0">
                          <a:latin typeface="Cambria Math" panose="02040503050406030204" pitchFamily="18" charset="0"/>
                        </a:rPr>
                        <m:t>6</m:t>
                      </m:r>
                      <m:r>
                        <a:rPr lang="en-CA" sz="1600" b="0" i="1" smtClean="0">
                          <a:latin typeface="Cambria Math" panose="02040503050406030204" pitchFamily="18" charset="0"/>
                        </a:rPr>
                        <m:t>𝑚𝑚</m:t>
                      </m:r>
                    </m:oMath>
                  </a14:m>
                  <a:r>
                    <a:rPr lang="en-CA" sz="1600" dirty="0">
                      <a:ea typeface="Cambria Math" panose="02040503050406030204" pitchFamily="18" charset="0"/>
                    </a:rPr>
                    <a:t> </a:t>
                  </a:r>
                </a:p>
                <a:p>
                  <a:endParaRPr lang="en-CA" b="1" dirty="0"/>
                </a:p>
              </p:txBody>
            </p:sp>
          </mc:Choice>
          <mc:Fallback xmlns="">
            <p:sp>
              <p:nvSpPr>
                <p:cNvPr id="23" name="TextBox 22">
                  <a:extLst>
                    <a:ext uri="{FF2B5EF4-FFF2-40B4-BE49-F238E27FC236}">
                      <a16:creationId xmlns:a16="http://schemas.microsoft.com/office/drawing/2014/main" id="{E8D660CC-7EAC-7C17-2467-19EB8970E51B}"/>
                    </a:ext>
                  </a:extLst>
                </p:cNvPr>
                <p:cNvSpPr txBox="1">
                  <a:spLocks noRot="1" noChangeAspect="1" noMove="1" noResize="1" noEditPoints="1" noAdjustHandles="1" noChangeArrowheads="1" noChangeShapeType="1" noTextEdit="1"/>
                </p:cNvSpPr>
                <p:nvPr/>
              </p:nvSpPr>
              <p:spPr>
                <a:xfrm>
                  <a:off x="2563654" y="4164571"/>
                  <a:ext cx="2570239" cy="615553"/>
                </a:xfrm>
                <a:prstGeom prst="rect">
                  <a:avLst/>
                </a:prstGeom>
                <a:blipFill>
                  <a:blip r:embed="rId13"/>
                  <a:stretch>
                    <a:fillRect l="-1185" t="-2970"/>
                  </a:stretch>
                </a:blipFill>
              </p:spPr>
              <p:txBody>
                <a:bodyPr/>
                <a:lstStyle/>
                <a:p>
                  <a:r>
                    <a:rPr lang="en-CA">
                      <a:noFill/>
                    </a:rPr>
                    <a:t> </a:t>
                  </a:r>
                </a:p>
              </p:txBody>
            </p:sp>
          </mc:Fallback>
        </mc:AlternateContent>
      </p:grpSp>
      <p:sp>
        <p:nvSpPr>
          <p:cNvPr id="16" name="TextBox 15">
            <a:extLst>
              <a:ext uri="{FF2B5EF4-FFF2-40B4-BE49-F238E27FC236}">
                <a16:creationId xmlns:a16="http://schemas.microsoft.com/office/drawing/2014/main" id="{D9DA3831-1C32-BED9-470E-80E16E73DC1F}"/>
              </a:ext>
            </a:extLst>
          </p:cNvPr>
          <p:cNvSpPr txBox="1"/>
          <p:nvPr/>
        </p:nvSpPr>
        <p:spPr>
          <a:xfrm>
            <a:off x="5630491" y="1523375"/>
            <a:ext cx="5871161" cy="1200329"/>
          </a:xfrm>
          <a:prstGeom prst="rect">
            <a:avLst/>
          </a:prstGeom>
          <a:noFill/>
        </p:spPr>
        <p:txBody>
          <a:bodyPr wrap="square">
            <a:spAutoFit/>
          </a:bodyPr>
          <a:lstStyle/>
          <a:p>
            <a:pPr marL="285750" indent="-285750">
              <a:buFont typeface="Wingdings" panose="05000000000000000000" pitchFamily="2" charset="2"/>
              <a:buChar char="ü"/>
            </a:pPr>
            <a:r>
              <a:rPr lang="en-CA" sz="1800" dirty="0">
                <a:solidFill>
                  <a:schemeClr val="accent2">
                    <a:lumMod val="50000"/>
                  </a:schemeClr>
                </a:solidFill>
              </a:rPr>
              <a:t>Alternative to a photomultiplier tube (PMT)</a:t>
            </a:r>
          </a:p>
          <a:p>
            <a:pPr marL="285750" indent="-285750">
              <a:buFont typeface="Wingdings" panose="05000000000000000000" pitchFamily="2" charset="2"/>
              <a:buChar char="ü"/>
            </a:pPr>
            <a:endParaRPr lang="en-CA" dirty="0">
              <a:solidFill>
                <a:schemeClr val="accent2">
                  <a:lumMod val="50000"/>
                </a:schemeClr>
              </a:solidFill>
            </a:endParaRPr>
          </a:p>
          <a:p>
            <a:pPr marL="285750" indent="-285750">
              <a:buFont typeface="Wingdings" panose="05000000000000000000" pitchFamily="2" charset="2"/>
              <a:buChar char="ü"/>
            </a:pPr>
            <a:r>
              <a:rPr lang="en-CA" sz="1800" dirty="0">
                <a:solidFill>
                  <a:schemeClr val="accent2">
                    <a:lumMod val="50000"/>
                  </a:schemeClr>
                </a:solidFill>
              </a:rPr>
              <a:t>Robust, cheaper, less bulky, require relatively small bias voltage (25-50V) compared to PMT that requires 1-2 kV</a:t>
            </a:r>
          </a:p>
        </p:txBody>
      </p:sp>
      <p:sp>
        <p:nvSpPr>
          <p:cNvPr id="25" name="Content Placeholder 2">
            <a:extLst>
              <a:ext uri="{FF2B5EF4-FFF2-40B4-BE49-F238E27FC236}">
                <a16:creationId xmlns:a16="http://schemas.microsoft.com/office/drawing/2014/main" id="{9AC531E9-1ED3-47A6-A51C-08FE7DA464AC}"/>
              </a:ext>
            </a:extLst>
          </p:cNvPr>
          <p:cNvSpPr>
            <a:spLocks noGrp="1"/>
          </p:cNvSpPr>
          <p:nvPr>
            <p:ph idx="1"/>
          </p:nvPr>
        </p:nvSpPr>
        <p:spPr>
          <a:xfrm>
            <a:off x="4765905" y="4625653"/>
            <a:ext cx="7426095" cy="3505481"/>
          </a:xfrm>
        </p:spPr>
        <p:txBody>
          <a:bodyPr>
            <a:normAutofit/>
          </a:bodyPr>
          <a:lstStyle/>
          <a:p>
            <a:endParaRPr lang="en-CA" sz="2800" dirty="0"/>
          </a:p>
          <a:p>
            <a:pPr lvl="1">
              <a:lnSpc>
                <a:spcPct val="150000"/>
              </a:lnSpc>
              <a:buFont typeface="Wingdings" panose="05000000000000000000" pitchFamily="2" charset="2"/>
              <a:buChar char="Ø"/>
            </a:pPr>
            <a:r>
              <a:rPr lang="en-CA" sz="1600" dirty="0"/>
              <a:t>Dense array of single photon avalanche diodes (SPAD)</a:t>
            </a:r>
          </a:p>
          <a:p>
            <a:pPr lvl="1">
              <a:lnSpc>
                <a:spcPct val="150000"/>
              </a:lnSpc>
              <a:spcAft>
                <a:spcPts val="600"/>
              </a:spcAft>
              <a:buFont typeface="Wingdings" panose="05000000000000000000" pitchFamily="2" charset="2"/>
              <a:buChar char="Ø"/>
            </a:pPr>
            <a:r>
              <a:rPr lang="en-CA" sz="1600" dirty="0">
                <a:sym typeface="Wingdings" panose="05000000000000000000" pitchFamily="2" charset="2"/>
              </a:rPr>
              <a:t>Each microcell operates independently and in Geiger Mode </a:t>
            </a:r>
          </a:p>
          <a:p>
            <a:pPr lvl="1">
              <a:lnSpc>
                <a:spcPct val="100000"/>
              </a:lnSpc>
              <a:spcBef>
                <a:spcPts val="0"/>
              </a:spcBef>
              <a:buFont typeface="Wingdings" panose="05000000000000000000" pitchFamily="2" charset="2"/>
              <a:buChar char="Ø"/>
            </a:pPr>
            <a:r>
              <a:rPr lang="en-CA" sz="1600" dirty="0">
                <a:sym typeface="Wingdings" panose="05000000000000000000" pitchFamily="2" charset="2"/>
              </a:rPr>
              <a:t>Photocurrents from all microcells are summed  instantaneous photon flux</a:t>
            </a:r>
          </a:p>
        </p:txBody>
      </p:sp>
      <p:pic>
        <p:nvPicPr>
          <p:cNvPr id="26" name="Picture 25" descr="Diagram&#10;&#10;Description automatically generated">
            <a:extLst>
              <a:ext uri="{FF2B5EF4-FFF2-40B4-BE49-F238E27FC236}">
                <a16:creationId xmlns:a16="http://schemas.microsoft.com/office/drawing/2014/main" id="{544D13AA-68A5-BF72-B3DC-6D678FFE159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835558" y="2817846"/>
            <a:ext cx="3550082" cy="2281256"/>
          </a:xfrm>
          <a:prstGeom prst="rect">
            <a:avLst/>
          </a:prstGeom>
        </p:spPr>
      </p:pic>
      <p:sp>
        <p:nvSpPr>
          <p:cNvPr id="3" name="Slide Number Placeholder 2">
            <a:extLst>
              <a:ext uri="{FF2B5EF4-FFF2-40B4-BE49-F238E27FC236}">
                <a16:creationId xmlns:a16="http://schemas.microsoft.com/office/drawing/2014/main" id="{ABF60050-19A7-A5E8-C947-01CAA0E80FC0}"/>
              </a:ext>
            </a:extLst>
          </p:cNvPr>
          <p:cNvSpPr>
            <a:spLocks noGrp="1"/>
          </p:cNvSpPr>
          <p:nvPr>
            <p:ph type="sldNum" sz="quarter" idx="12"/>
          </p:nvPr>
        </p:nvSpPr>
        <p:spPr>
          <a:xfrm>
            <a:off x="8610599" y="6356350"/>
            <a:ext cx="3421189" cy="472867"/>
          </a:xfrm>
        </p:spPr>
        <p:txBody>
          <a:bodyPr/>
          <a:lstStyle/>
          <a:p>
            <a:r>
              <a:rPr lang="en-US" sz="1400" dirty="0">
                <a:solidFill>
                  <a:schemeClr val="tx1"/>
                </a:solidFill>
              </a:rPr>
              <a:t>9</a:t>
            </a:r>
          </a:p>
        </p:txBody>
      </p:sp>
    </p:spTree>
    <p:extLst>
      <p:ext uri="{BB962C8B-B14F-4D97-AF65-F5344CB8AC3E}">
        <p14:creationId xmlns:p14="http://schemas.microsoft.com/office/powerpoint/2010/main" val="3284365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951B7A-6DB9-7D88-762E-57FC8FF6ED21}"/>
              </a:ext>
            </a:extLst>
          </p:cNvPr>
          <p:cNvSpPr>
            <a:spLocks noGrp="1"/>
          </p:cNvSpPr>
          <p:nvPr>
            <p:ph idx="1"/>
          </p:nvPr>
        </p:nvSpPr>
        <p:spPr>
          <a:xfrm>
            <a:off x="255129" y="1282020"/>
            <a:ext cx="8736471" cy="5305925"/>
          </a:xfrm>
        </p:spPr>
        <p:txBody>
          <a:bodyPr>
            <a:normAutofit/>
          </a:bodyPr>
          <a:lstStyle/>
          <a:p>
            <a:r>
              <a:rPr lang="en-CA" sz="2800" dirty="0"/>
              <a:t>Analog DAQ </a:t>
            </a:r>
            <a:r>
              <a:rPr lang="en-CA" sz="2800" dirty="0">
                <a:sym typeface="Wingdings" panose="05000000000000000000" pitchFamily="2" charset="2"/>
              </a:rPr>
              <a:t></a:t>
            </a:r>
            <a:r>
              <a:rPr lang="en-CA" sz="2800" dirty="0"/>
              <a:t> </a:t>
            </a:r>
            <a:r>
              <a:rPr lang="en-CA" sz="2800" dirty="0">
                <a:solidFill>
                  <a:schemeClr val="accent2">
                    <a:lumMod val="50000"/>
                  </a:schemeClr>
                </a:solidFill>
              </a:rPr>
              <a:t>To understand </a:t>
            </a:r>
            <a:r>
              <a:rPr lang="en-CA" sz="2800" dirty="0" err="1">
                <a:solidFill>
                  <a:schemeClr val="accent2">
                    <a:lumMod val="50000"/>
                  </a:schemeClr>
                </a:solidFill>
              </a:rPr>
              <a:t>SiPM</a:t>
            </a:r>
            <a:r>
              <a:rPr lang="en-CA" sz="2800" dirty="0">
                <a:solidFill>
                  <a:schemeClr val="accent2">
                    <a:lumMod val="50000"/>
                  </a:schemeClr>
                </a:solidFill>
              </a:rPr>
              <a:t> signals </a:t>
            </a:r>
          </a:p>
          <a:p>
            <a:endParaRPr lang="en-CA" dirty="0"/>
          </a:p>
          <a:p>
            <a:r>
              <a:rPr lang="en-CA" sz="2800" dirty="0"/>
              <a:t>Digital DAQ </a:t>
            </a:r>
            <a:r>
              <a:rPr lang="en-CA" sz="2800" dirty="0">
                <a:sym typeface="Wingdings" panose="05000000000000000000" pitchFamily="2" charset="2"/>
              </a:rPr>
              <a:t> </a:t>
            </a:r>
            <a:r>
              <a:rPr lang="en-CA" sz="2800" dirty="0">
                <a:solidFill>
                  <a:schemeClr val="accent2">
                    <a:lumMod val="50000"/>
                  </a:schemeClr>
                </a:solidFill>
                <a:sym typeface="Wingdings" panose="05000000000000000000" pitchFamily="2" charset="2"/>
              </a:rPr>
              <a:t>Customizable parameters</a:t>
            </a:r>
          </a:p>
          <a:p>
            <a:endParaRPr lang="en-CA" dirty="0">
              <a:solidFill>
                <a:schemeClr val="accent2">
                  <a:lumMod val="50000"/>
                </a:schemeClr>
              </a:solidFill>
            </a:endParaRPr>
          </a:p>
          <a:p>
            <a:pPr lvl="1">
              <a:lnSpc>
                <a:spcPct val="110000"/>
              </a:lnSpc>
              <a:buFont typeface="Wingdings" panose="05000000000000000000" pitchFamily="2" charset="2"/>
              <a:buChar char="Ø"/>
            </a:pPr>
            <a:r>
              <a:rPr lang="en-CA" dirty="0"/>
              <a:t>Generation 1 : </a:t>
            </a:r>
            <a:r>
              <a:rPr lang="en-CA" b="1" dirty="0">
                <a:solidFill>
                  <a:schemeClr val="bg2">
                    <a:lumMod val="10000"/>
                  </a:schemeClr>
                </a:solidFill>
              </a:rPr>
              <a:t>CAEN VX1730 digitizer </a:t>
            </a:r>
          </a:p>
          <a:p>
            <a:pPr marL="1828800" lvl="4" indent="0">
              <a:lnSpc>
                <a:spcPct val="100000"/>
              </a:lnSpc>
              <a:buNone/>
            </a:pPr>
            <a:r>
              <a:rPr lang="en-CA" dirty="0">
                <a:solidFill>
                  <a:schemeClr val="bg2">
                    <a:lumMod val="10000"/>
                  </a:schemeClr>
                </a:solidFill>
              </a:rPr>
              <a:t>  </a:t>
            </a:r>
            <a:r>
              <a:rPr lang="en-CA" dirty="0">
                <a:sym typeface="Wingdings" panose="05000000000000000000" pitchFamily="2" charset="2"/>
              </a:rPr>
              <a:t> Customizable threshold, pulse polarity, has dynamic range and waveform collection option and event selections</a:t>
            </a:r>
          </a:p>
          <a:p>
            <a:pPr marL="1828800" lvl="4" indent="0">
              <a:lnSpc>
                <a:spcPct val="160000"/>
              </a:lnSpc>
              <a:buNone/>
            </a:pPr>
            <a:r>
              <a:rPr lang="en-CA" dirty="0">
                <a:sym typeface="Wingdings" panose="05000000000000000000" pitchFamily="2" charset="2"/>
              </a:rPr>
              <a:t>   Each comes with 16 readout channels </a:t>
            </a:r>
          </a:p>
          <a:p>
            <a:pPr lvl="1">
              <a:lnSpc>
                <a:spcPct val="150000"/>
              </a:lnSpc>
              <a:buFont typeface="Wingdings" panose="05000000000000000000" pitchFamily="2" charset="2"/>
              <a:buChar char="Ø"/>
            </a:pPr>
            <a:r>
              <a:rPr lang="en-CA" dirty="0">
                <a:solidFill>
                  <a:schemeClr val="bg2">
                    <a:lumMod val="10000"/>
                  </a:schemeClr>
                </a:solidFill>
              </a:rPr>
              <a:t>Generation 2: </a:t>
            </a:r>
            <a:r>
              <a:rPr lang="en-CA" b="1" dirty="0">
                <a:solidFill>
                  <a:schemeClr val="bg2">
                    <a:lumMod val="10000"/>
                  </a:schemeClr>
                </a:solidFill>
              </a:rPr>
              <a:t>Application-specific integrated circuit (ASIC) </a:t>
            </a:r>
          </a:p>
          <a:p>
            <a:pPr marL="1828800" lvl="4" indent="0">
              <a:lnSpc>
                <a:spcPct val="100000"/>
              </a:lnSpc>
              <a:buNone/>
            </a:pPr>
            <a:r>
              <a:rPr lang="en-CA" dirty="0">
                <a:solidFill>
                  <a:schemeClr val="bg2">
                    <a:lumMod val="10000"/>
                  </a:schemeClr>
                </a:solidFill>
              </a:rPr>
              <a:t>   </a:t>
            </a:r>
            <a:r>
              <a:rPr lang="en-CA" dirty="0">
                <a:solidFill>
                  <a:schemeClr val="bg2">
                    <a:lumMod val="10000"/>
                  </a:schemeClr>
                </a:solidFill>
                <a:sym typeface="Wingdings" panose="05000000000000000000" pitchFamily="2" charset="2"/>
              </a:rPr>
              <a:t> Currently under investigation</a:t>
            </a:r>
          </a:p>
          <a:p>
            <a:pPr marL="1828800" lvl="4" indent="0">
              <a:lnSpc>
                <a:spcPct val="160000"/>
              </a:lnSpc>
              <a:buNone/>
            </a:pPr>
            <a:r>
              <a:rPr lang="en-CA" dirty="0">
                <a:solidFill>
                  <a:schemeClr val="bg2">
                    <a:lumMod val="10000"/>
                  </a:schemeClr>
                </a:solidFill>
                <a:sym typeface="Wingdings" panose="05000000000000000000" pitchFamily="2" charset="2"/>
              </a:rPr>
              <a:t>    Each comes with 64 readout channels</a:t>
            </a:r>
          </a:p>
          <a:p>
            <a:pPr marL="1828800" lvl="4" indent="0">
              <a:lnSpc>
                <a:spcPct val="100000"/>
              </a:lnSpc>
              <a:buNone/>
            </a:pPr>
            <a:endParaRPr lang="en-CA" dirty="0">
              <a:solidFill>
                <a:schemeClr val="bg2">
                  <a:lumMod val="10000"/>
                </a:schemeClr>
              </a:solidFill>
            </a:endParaRPr>
          </a:p>
          <a:p>
            <a:pPr marL="1828800" lvl="4" indent="0">
              <a:lnSpc>
                <a:spcPct val="160000"/>
              </a:lnSpc>
              <a:buNone/>
            </a:pPr>
            <a:endParaRPr lang="en-CA" dirty="0"/>
          </a:p>
        </p:txBody>
      </p:sp>
      <p:sp>
        <p:nvSpPr>
          <p:cNvPr id="4" name="Title 1">
            <a:extLst>
              <a:ext uri="{FF2B5EF4-FFF2-40B4-BE49-F238E27FC236}">
                <a16:creationId xmlns:a16="http://schemas.microsoft.com/office/drawing/2014/main" id="{D0FBC1B5-29DF-A9AF-B2BA-752D3B59605D}"/>
              </a:ext>
            </a:extLst>
          </p:cNvPr>
          <p:cNvSpPr txBox="1">
            <a:spLocks/>
          </p:cNvSpPr>
          <p:nvPr/>
        </p:nvSpPr>
        <p:spPr>
          <a:xfrm>
            <a:off x="192906" y="28783"/>
            <a:ext cx="9042763" cy="12213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4800" b="1" dirty="0"/>
              <a:t>Data Acquisition System (DAQ) </a:t>
            </a:r>
          </a:p>
        </p:txBody>
      </p:sp>
      <p:pic>
        <p:nvPicPr>
          <p:cNvPr id="5" name="Picture 4">
            <a:extLst>
              <a:ext uri="{FF2B5EF4-FFF2-40B4-BE49-F238E27FC236}">
                <a16:creationId xmlns:a16="http://schemas.microsoft.com/office/drawing/2014/main" id="{52201DFE-042B-F2EA-6FF4-6FF8EC68DA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9520" y="270055"/>
            <a:ext cx="3076350" cy="2308693"/>
          </a:xfrm>
          <a:prstGeom prst="rect">
            <a:avLst/>
          </a:prstGeom>
        </p:spPr>
      </p:pic>
      <p:pic>
        <p:nvPicPr>
          <p:cNvPr id="7" name="Picture 6" descr="A close-up of a server room&#10;&#10;Description automatically generated with low confidence">
            <a:extLst>
              <a:ext uri="{FF2B5EF4-FFF2-40B4-BE49-F238E27FC236}">
                <a16:creationId xmlns:a16="http://schemas.microsoft.com/office/drawing/2014/main" id="{B1FA42DE-EE4C-B16C-6138-4186FAD8FE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9520" y="2655971"/>
            <a:ext cx="3077351" cy="4106531"/>
          </a:xfrm>
          <a:prstGeom prst="rect">
            <a:avLst/>
          </a:prstGeom>
        </p:spPr>
      </p:pic>
      <p:pic>
        <p:nvPicPr>
          <p:cNvPr id="6" name="Picture 5" descr="A picture containing text, electronics&#10;&#10;Description automatically generated">
            <a:extLst>
              <a:ext uri="{FF2B5EF4-FFF2-40B4-BE49-F238E27FC236}">
                <a16:creationId xmlns:a16="http://schemas.microsoft.com/office/drawing/2014/main" id="{61224F45-F38F-DBCD-829A-20FC1092F6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59520" y="4636011"/>
            <a:ext cx="2174240" cy="2174240"/>
          </a:xfrm>
          <a:prstGeom prst="rect">
            <a:avLst/>
          </a:prstGeom>
        </p:spPr>
      </p:pic>
      <p:sp>
        <p:nvSpPr>
          <p:cNvPr id="2" name="Slide Number Placeholder 1">
            <a:extLst>
              <a:ext uri="{FF2B5EF4-FFF2-40B4-BE49-F238E27FC236}">
                <a16:creationId xmlns:a16="http://schemas.microsoft.com/office/drawing/2014/main" id="{1E7BB8CA-93EA-AD0A-150E-2046A0747FCC}"/>
              </a:ext>
            </a:extLst>
          </p:cNvPr>
          <p:cNvSpPr>
            <a:spLocks noGrp="1"/>
          </p:cNvSpPr>
          <p:nvPr>
            <p:ph type="sldNum" sz="quarter" idx="12"/>
          </p:nvPr>
        </p:nvSpPr>
        <p:spPr>
          <a:xfrm>
            <a:off x="8610600" y="6484882"/>
            <a:ext cx="3654972" cy="373117"/>
          </a:xfrm>
        </p:spPr>
        <p:txBody>
          <a:bodyPr/>
          <a:lstStyle/>
          <a:p>
            <a:r>
              <a:rPr lang="en-US" sz="1400" dirty="0">
                <a:solidFill>
                  <a:schemeClr val="tx1"/>
                </a:solidFill>
              </a:rPr>
              <a:t>10</a:t>
            </a:r>
          </a:p>
        </p:txBody>
      </p:sp>
    </p:spTree>
    <p:extLst>
      <p:ext uri="{BB962C8B-B14F-4D97-AF65-F5344CB8AC3E}">
        <p14:creationId xmlns:p14="http://schemas.microsoft.com/office/powerpoint/2010/main" val="4191542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DF770-B514-DA54-88B3-D7D19F006EDA}"/>
              </a:ext>
            </a:extLst>
          </p:cNvPr>
          <p:cNvSpPr>
            <a:spLocks noGrp="1"/>
          </p:cNvSpPr>
          <p:nvPr>
            <p:ph type="title"/>
          </p:nvPr>
        </p:nvSpPr>
        <p:spPr>
          <a:xfrm>
            <a:off x="101600" y="81280"/>
            <a:ext cx="11619340" cy="1679281"/>
          </a:xfrm>
        </p:spPr>
        <p:txBody>
          <a:bodyPr>
            <a:normAutofit/>
          </a:bodyPr>
          <a:lstStyle/>
          <a:p>
            <a:r>
              <a:rPr lang="en-CA" b="1" dirty="0">
                <a:solidFill>
                  <a:srgbClr val="C00000"/>
                </a:solidFill>
              </a:rPr>
              <a:t>Experimental Comparison</a:t>
            </a:r>
            <a:br>
              <a:rPr lang="en-CA" b="1" dirty="0">
                <a:solidFill>
                  <a:schemeClr val="accent2">
                    <a:lumMod val="75000"/>
                  </a:schemeClr>
                </a:solidFill>
              </a:rPr>
            </a:br>
            <a:endParaRPr lang="en-CA" b="1" dirty="0">
              <a:solidFill>
                <a:schemeClr val="accent2">
                  <a:lumMod val="75000"/>
                </a:schemeClr>
              </a:solidFill>
            </a:endParaRPr>
          </a:p>
        </p:txBody>
      </p:sp>
      <p:sp>
        <p:nvSpPr>
          <p:cNvPr id="24" name="Content Placeholder 2">
            <a:extLst>
              <a:ext uri="{FF2B5EF4-FFF2-40B4-BE49-F238E27FC236}">
                <a16:creationId xmlns:a16="http://schemas.microsoft.com/office/drawing/2014/main" id="{B43E909D-2612-9A4F-BE7C-998F3DFB4785}"/>
              </a:ext>
            </a:extLst>
          </p:cNvPr>
          <p:cNvSpPr txBox="1">
            <a:spLocks/>
          </p:cNvSpPr>
          <p:nvPr/>
        </p:nvSpPr>
        <p:spPr>
          <a:xfrm>
            <a:off x="424252" y="4450082"/>
            <a:ext cx="6669281" cy="24079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dirty="0"/>
              <a:t>If simulation for a single unit proves successful, we can confidently make simulations of the whole array</a:t>
            </a:r>
            <a:r>
              <a:rPr lang="en-CA" i="1" dirty="0">
                <a:latin typeface="Cambria Math" panose="02040503050406030204" pitchFamily="18" charset="0"/>
                <a:ea typeface="Cambria Math" panose="02040503050406030204" pitchFamily="18" charset="0"/>
              </a:rPr>
              <a:t>							</a:t>
            </a:r>
          </a:p>
          <a:p>
            <a:pPr marL="0" indent="0" algn="ctr">
              <a:buFont typeface="Arial" panose="020B0604020202020204" pitchFamily="34" charset="0"/>
              <a:buNone/>
            </a:pPr>
            <a:r>
              <a:rPr lang="en-CA" dirty="0">
                <a:solidFill>
                  <a:schemeClr val="accent2">
                    <a:lumMod val="75000"/>
                  </a:schemeClr>
                </a:solidFill>
                <a:ea typeface="Cambria Math" panose="02040503050406030204" pitchFamily="18" charset="0"/>
              </a:rPr>
              <a:t>	</a:t>
            </a:r>
            <a:endParaRPr lang="en-CA" i="1" dirty="0">
              <a:latin typeface="Cambria Math" panose="02040503050406030204" pitchFamily="18" charset="0"/>
              <a:ea typeface="Cambria Math" panose="02040503050406030204" pitchFamily="18" charset="0"/>
            </a:endParaRPr>
          </a:p>
        </p:txBody>
      </p:sp>
      <p:sp>
        <p:nvSpPr>
          <p:cNvPr id="14" name="Content Placeholder 2">
            <a:extLst>
              <a:ext uri="{FF2B5EF4-FFF2-40B4-BE49-F238E27FC236}">
                <a16:creationId xmlns:a16="http://schemas.microsoft.com/office/drawing/2014/main" id="{9D0BAA43-F793-9474-B648-0ED42D59123C}"/>
              </a:ext>
            </a:extLst>
          </p:cNvPr>
          <p:cNvSpPr txBox="1">
            <a:spLocks/>
          </p:cNvSpPr>
          <p:nvPr/>
        </p:nvSpPr>
        <p:spPr>
          <a:xfrm>
            <a:off x="263822" y="1641495"/>
            <a:ext cx="6765628" cy="17259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dirty="0"/>
              <a:t>Simulation </a:t>
            </a:r>
            <a:r>
              <a:rPr lang="en-CA" dirty="0">
                <a:solidFill>
                  <a:srgbClr val="C00000"/>
                </a:solidFill>
              </a:rPr>
              <a:t>[</a:t>
            </a:r>
            <a:r>
              <a:rPr lang="en-CA" dirty="0" err="1">
                <a:solidFill>
                  <a:srgbClr val="C00000"/>
                </a:solidFill>
              </a:rPr>
              <a:t>Bidaman</a:t>
            </a:r>
            <a:r>
              <a:rPr lang="en-CA" dirty="0">
                <a:solidFill>
                  <a:srgbClr val="C00000"/>
                </a:solidFill>
              </a:rPr>
              <a:t>, H., PhD dissertation in progress] </a:t>
            </a:r>
            <a:r>
              <a:rPr lang="en-CA" dirty="0"/>
              <a:t>versus experimental data</a:t>
            </a:r>
          </a:p>
          <a:p>
            <a:pPr lvl="1">
              <a:lnSpc>
                <a:spcPct val="170000"/>
              </a:lnSpc>
              <a:buFont typeface="Wingdings" panose="05000000000000000000" pitchFamily="2" charset="2"/>
              <a:buChar char="Ø"/>
            </a:pPr>
            <a:r>
              <a:rPr lang="en-CA" sz="2800" dirty="0"/>
              <a:t> </a:t>
            </a:r>
            <a:r>
              <a:rPr lang="en-CA" dirty="0"/>
              <a:t>Ensure Compton edges align</a:t>
            </a:r>
          </a:p>
          <a:p>
            <a:pPr lvl="1">
              <a:lnSpc>
                <a:spcPct val="100000"/>
              </a:lnSpc>
              <a:spcBef>
                <a:spcPts val="0"/>
              </a:spcBef>
              <a:buFont typeface="Wingdings" panose="05000000000000000000" pitchFamily="2" charset="2"/>
              <a:buChar char="Ø"/>
            </a:pPr>
            <a:r>
              <a:rPr lang="en-CA" dirty="0"/>
              <a:t> Anomalies in comparison</a:t>
            </a:r>
            <a:r>
              <a:rPr lang="en-CA" sz="2800" i="1" dirty="0">
                <a:latin typeface="Cambria Math" panose="02040503050406030204" pitchFamily="18" charset="0"/>
                <a:ea typeface="Cambria Math" panose="02040503050406030204" pitchFamily="18" charset="0"/>
              </a:rPr>
              <a:t>							</a:t>
            </a:r>
          </a:p>
          <a:p>
            <a:pPr marL="0" indent="0" algn="ctr">
              <a:buFont typeface="Arial" panose="020B0604020202020204" pitchFamily="34" charset="0"/>
              <a:buNone/>
            </a:pPr>
            <a:r>
              <a:rPr lang="en-CA" dirty="0">
                <a:solidFill>
                  <a:schemeClr val="accent2">
                    <a:lumMod val="75000"/>
                  </a:schemeClr>
                </a:solidFill>
                <a:ea typeface="Cambria Math" panose="02040503050406030204" pitchFamily="18" charset="0"/>
              </a:rPr>
              <a:t>	</a:t>
            </a:r>
            <a:endParaRPr lang="en-CA" i="1" dirty="0">
              <a:latin typeface="Cambria Math" panose="02040503050406030204" pitchFamily="18" charset="0"/>
              <a:ea typeface="Cambria Math" panose="02040503050406030204" pitchFamily="18" charset="0"/>
            </a:endParaRPr>
          </a:p>
        </p:txBody>
      </p:sp>
      <p:pic>
        <p:nvPicPr>
          <p:cNvPr id="4" name="Picture 3">
            <a:extLst>
              <a:ext uri="{FF2B5EF4-FFF2-40B4-BE49-F238E27FC236}">
                <a16:creationId xmlns:a16="http://schemas.microsoft.com/office/drawing/2014/main" id="{38875A89-9869-3A7A-DE14-88659433CB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3533" y="0"/>
            <a:ext cx="4996867" cy="3367454"/>
          </a:xfrm>
          <a:prstGeom prst="rect">
            <a:avLst/>
          </a:prstGeom>
        </p:spPr>
      </p:pic>
      <p:pic>
        <p:nvPicPr>
          <p:cNvPr id="12" name="Picture 11">
            <a:extLst>
              <a:ext uri="{FF2B5EF4-FFF2-40B4-BE49-F238E27FC236}">
                <a16:creationId xmlns:a16="http://schemas.microsoft.com/office/drawing/2014/main" id="{E65263C2-4D0D-F93C-2CFD-AC614CD8F9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9449" y="3367454"/>
            <a:ext cx="4898730" cy="3435968"/>
          </a:xfrm>
          <a:prstGeom prst="rect">
            <a:avLst/>
          </a:prstGeom>
        </p:spPr>
      </p:pic>
      <p:sp>
        <p:nvSpPr>
          <p:cNvPr id="3" name="Slide Number Placeholder 2">
            <a:extLst>
              <a:ext uri="{FF2B5EF4-FFF2-40B4-BE49-F238E27FC236}">
                <a16:creationId xmlns:a16="http://schemas.microsoft.com/office/drawing/2014/main" id="{DB4EB6B7-B812-64AB-F8C2-8184DA231D0C}"/>
              </a:ext>
            </a:extLst>
          </p:cNvPr>
          <p:cNvSpPr>
            <a:spLocks noGrp="1"/>
          </p:cNvSpPr>
          <p:nvPr>
            <p:ph type="sldNum" sz="quarter" idx="12"/>
          </p:nvPr>
        </p:nvSpPr>
        <p:spPr>
          <a:xfrm>
            <a:off x="9333187" y="6594157"/>
            <a:ext cx="2858814" cy="263843"/>
          </a:xfrm>
        </p:spPr>
        <p:txBody>
          <a:bodyPr/>
          <a:lstStyle/>
          <a:p>
            <a:r>
              <a:rPr lang="en-US" sz="1400" dirty="0">
                <a:solidFill>
                  <a:schemeClr val="tx1"/>
                </a:solidFill>
              </a:rPr>
              <a:t>11</a:t>
            </a:r>
          </a:p>
        </p:txBody>
      </p:sp>
    </p:spTree>
    <p:extLst>
      <p:ext uri="{BB962C8B-B14F-4D97-AF65-F5344CB8AC3E}">
        <p14:creationId xmlns:p14="http://schemas.microsoft.com/office/powerpoint/2010/main" val="33757281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573832-8159-D5A4-EE24-553B1638AFF7}"/>
              </a:ext>
            </a:extLst>
          </p:cNvPr>
          <p:cNvSpPr>
            <a:spLocks noGrp="1"/>
          </p:cNvSpPr>
          <p:nvPr>
            <p:ph idx="1"/>
          </p:nvPr>
        </p:nvSpPr>
        <p:spPr>
          <a:xfrm>
            <a:off x="387656" y="1250174"/>
            <a:ext cx="9042763" cy="5477197"/>
          </a:xfrm>
        </p:spPr>
        <p:txBody>
          <a:bodyPr>
            <a:normAutofit fontScale="92500" lnSpcReduction="20000"/>
          </a:bodyPr>
          <a:lstStyle/>
          <a:p>
            <a:r>
              <a:rPr lang="en-CA" dirty="0"/>
              <a:t>First work with </a:t>
            </a:r>
            <a:r>
              <a:rPr lang="en-CA" dirty="0" err="1"/>
              <a:t>SiPM’s</a:t>
            </a:r>
            <a:r>
              <a:rPr lang="en-CA" dirty="0"/>
              <a:t> as scintillation light collectors by </a:t>
            </a:r>
            <a:r>
              <a:rPr lang="en-CA" dirty="0" err="1"/>
              <a:t>UofG</a:t>
            </a:r>
            <a:r>
              <a:rPr lang="en-CA" dirty="0"/>
              <a:t> NPG (initial timing resolution measurement as low as 339(4) </a:t>
            </a:r>
            <a:r>
              <a:rPr lang="en-CA" dirty="0" err="1"/>
              <a:t>ps</a:t>
            </a:r>
            <a:r>
              <a:rPr lang="en-CA" dirty="0"/>
              <a:t> for small scale scintillator-</a:t>
            </a:r>
            <a:r>
              <a:rPr lang="en-CA" dirty="0" err="1"/>
              <a:t>SiPM</a:t>
            </a:r>
            <a:r>
              <a:rPr lang="en-CA" dirty="0"/>
              <a:t> setup) </a:t>
            </a:r>
            <a:r>
              <a:rPr lang="en-CA" dirty="0">
                <a:solidFill>
                  <a:srgbClr val="C00000"/>
                </a:solidFill>
              </a:rPr>
              <a:t>[</a:t>
            </a:r>
            <a:r>
              <a:rPr lang="en-CA" dirty="0" err="1">
                <a:solidFill>
                  <a:srgbClr val="C00000"/>
                </a:solidFill>
              </a:rPr>
              <a:t>Radich</a:t>
            </a:r>
            <a:r>
              <a:rPr lang="en-CA" dirty="0">
                <a:solidFill>
                  <a:srgbClr val="C00000"/>
                </a:solidFill>
              </a:rPr>
              <a:t>, A.J., PhD Dissertation]</a:t>
            </a:r>
          </a:p>
          <a:p>
            <a:endParaRPr lang="en-CA" dirty="0">
              <a:solidFill>
                <a:srgbClr val="C00000"/>
              </a:solidFill>
            </a:endParaRPr>
          </a:p>
          <a:p>
            <a:r>
              <a:rPr lang="en-CA" dirty="0"/>
              <a:t>Intensive complementary investigation of experiment and simulations</a:t>
            </a:r>
          </a:p>
          <a:p>
            <a:endParaRPr lang="en-CA" dirty="0"/>
          </a:p>
          <a:p>
            <a:r>
              <a:rPr lang="en-CA" dirty="0"/>
              <a:t>Multi-pixel </a:t>
            </a:r>
            <a:r>
              <a:rPr lang="en-CA" dirty="0" err="1"/>
              <a:t>SiPM</a:t>
            </a:r>
            <a:r>
              <a:rPr lang="en-CA" dirty="0"/>
              <a:t> and ASIC DAQ</a:t>
            </a:r>
          </a:p>
          <a:p>
            <a:endParaRPr lang="en-CA" dirty="0"/>
          </a:p>
          <a:p>
            <a:r>
              <a:rPr lang="en-CA" dirty="0"/>
              <a:t>No neutrons were hurt in this work (Unfortunately). Tests with monoenergetic neutron beam</a:t>
            </a:r>
          </a:p>
          <a:p>
            <a:pPr marL="0" indent="0">
              <a:buNone/>
            </a:pPr>
            <a:endParaRPr lang="en-CA" dirty="0"/>
          </a:p>
          <a:p>
            <a:r>
              <a:rPr lang="en-CA" dirty="0"/>
              <a:t>Approved NSERC funding </a:t>
            </a:r>
          </a:p>
          <a:p>
            <a:endParaRPr lang="en-CA" dirty="0"/>
          </a:p>
          <a:p>
            <a:pPr marL="0" indent="0">
              <a:buNone/>
            </a:pPr>
            <a:endParaRPr lang="en-CA" dirty="0"/>
          </a:p>
        </p:txBody>
      </p:sp>
      <p:sp>
        <p:nvSpPr>
          <p:cNvPr id="4" name="Title 1">
            <a:extLst>
              <a:ext uri="{FF2B5EF4-FFF2-40B4-BE49-F238E27FC236}">
                <a16:creationId xmlns:a16="http://schemas.microsoft.com/office/drawing/2014/main" id="{A422964D-D052-2B78-8BCA-73035C3EBB49}"/>
              </a:ext>
            </a:extLst>
          </p:cNvPr>
          <p:cNvSpPr txBox="1">
            <a:spLocks/>
          </p:cNvSpPr>
          <p:nvPr/>
        </p:nvSpPr>
        <p:spPr>
          <a:xfrm>
            <a:off x="192906" y="28783"/>
            <a:ext cx="9042763" cy="12213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4800" b="1" dirty="0"/>
              <a:t>CONCLUSION &amp; NEXT STEPS</a:t>
            </a:r>
          </a:p>
        </p:txBody>
      </p:sp>
      <p:pic>
        <p:nvPicPr>
          <p:cNvPr id="9" name="Picture 8">
            <a:extLst>
              <a:ext uri="{FF2B5EF4-FFF2-40B4-BE49-F238E27FC236}">
                <a16:creationId xmlns:a16="http://schemas.microsoft.com/office/drawing/2014/main" id="{CEE32768-3A19-2027-8094-673282B9B113}"/>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176699" y="370256"/>
            <a:ext cx="6015301" cy="6031172"/>
          </a:xfrm>
          <a:prstGeom prst="rect">
            <a:avLst/>
          </a:prstGeom>
        </p:spPr>
      </p:pic>
      <p:sp>
        <p:nvSpPr>
          <p:cNvPr id="2" name="Slide Number Placeholder 1">
            <a:extLst>
              <a:ext uri="{FF2B5EF4-FFF2-40B4-BE49-F238E27FC236}">
                <a16:creationId xmlns:a16="http://schemas.microsoft.com/office/drawing/2014/main" id="{E0EA8394-2AE8-92D1-A4E2-5BC9B60821D9}"/>
              </a:ext>
            </a:extLst>
          </p:cNvPr>
          <p:cNvSpPr>
            <a:spLocks noGrp="1"/>
          </p:cNvSpPr>
          <p:nvPr>
            <p:ph type="sldNum" sz="quarter" idx="12"/>
          </p:nvPr>
        </p:nvSpPr>
        <p:spPr>
          <a:xfrm>
            <a:off x="8610600" y="6356350"/>
            <a:ext cx="3581400" cy="601498"/>
          </a:xfrm>
        </p:spPr>
        <p:txBody>
          <a:bodyPr/>
          <a:lstStyle/>
          <a:p>
            <a:r>
              <a:rPr lang="en-US" sz="1400" dirty="0">
                <a:solidFill>
                  <a:schemeClr val="tx1"/>
                </a:solidFill>
              </a:rPr>
              <a:t>12</a:t>
            </a:r>
          </a:p>
        </p:txBody>
      </p:sp>
      <p:pic>
        <p:nvPicPr>
          <p:cNvPr id="6" name="Picture 5">
            <a:extLst>
              <a:ext uri="{FF2B5EF4-FFF2-40B4-BE49-F238E27FC236}">
                <a16:creationId xmlns:a16="http://schemas.microsoft.com/office/drawing/2014/main" id="{2C65988D-41F4-DF38-7AA6-1A8B391F776A}"/>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0" y="130629"/>
            <a:ext cx="6727371" cy="6727371"/>
          </a:xfrm>
          <a:prstGeom prst="rect">
            <a:avLst/>
          </a:prstGeom>
        </p:spPr>
      </p:pic>
      <p:sp>
        <p:nvSpPr>
          <p:cNvPr id="7" name="Content Placeholder 2">
            <a:extLst>
              <a:ext uri="{FF2B5EF4-FFF2-40B4-BE49-F238E27FC236}">
                <a16:creationId xmlns:a16="http://schemas.microsoft.com/office/drawing/2014/main" id="{2AE52212-41AB-4ACC-A4F6-D37BC93E6B07}"/>
              </a:ext>
            </a:extLst>
          </p:cNvPr>
          <p:cNvSpPr txBox="1">
            <a:spLocks/>
          </p:cNvSpPr>
          <p:nvPr/>
        </p:nvSpPr>
        <p:spPr>
          <a:xfrm>
            <a:off x="184113" y="1234467"/>
            <a:ext cx="11814981" cy="5593066"/>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CA" dirty="0"/>
              <a:t>First work with </a:t>
            </a:r>
            <a:r>
              <a:rPr lang="en-CA" dirty="0" err="1"/>
              <a:t>SiPM’s</a:t>
            </a:r>
            <a:r>
              <a:rPr lang="en-CA" dirty="0"/>
              <a:t> as scintillation light collectors by </a:t>
            </a:r>
            <a:r>
              <a:rPr lang="en-CA" dirty="0" err="1"/>
              <a:t>UofG</a:t>
            </a:r>
            <a:r>
              <a:rPr lang="en-CA" dirty="0"/>
              <a:t> NPG (initial timing resolution measurement as low as 339(4) </a:t>
            </a:r>
            <a:r>
              <a:rPr lang="en-CA" dirty="0" err="1"/>
              <a:t>ps</a:t>
            </a:r>
            <a:r>
              <a:rPr lang="en-CA" dirty="0"/>
              <a:t> for small scale scintillator-</a:t>
            </a:r>
            <a:r>
              <a:rPr lang="en-CA" dirty="0" err="1"/>
              <a:t>SiPM</a:t>
            </a:r>
            <a:r>
              <a:rPr lang="en-CA" dirty="0"/>
              <a:t> setup) </a:t>
            </a:r>
            <a:r>
              <a:rPr lang="en-CA" dirty="0">
                <a:solidFill>
                  <a:srgbClr val="C00000"/>
                </a:solidFill>
              </a:rPr>
              <a:t>[</a:t>
            </a:r>
            <a:r>
              <a:rPr lang="en-CA" dirty="0" err="1">
                <a:solidFill>
                  <a:srgbClr val="C00000"/>
                </a:solidFill>
              </a:rPr>
              <a:t>Radich</a:t>
            </a:r>
            <a:r>
              <a:rPr lang="en-CA" dirty="0">
                <a:solidFill>
                  <a:srgbClr val="C00000"/>
                </a:solidFill>
              </a:rPr>
              <a:t>, A.J., PhD Dissertation]</a:t>
            </a:r>
          </a:p>
          <a:p>
            <a:pPr algn="just"/>
            <a:endParaRPr lang="en-CA" dirty="0">
              <a:solidFill>
                <a:srgbClr val="C00000"/>
              </a:solidFill>
            </a:endParaRPr>
          </a:p>
          <a:p>
            <a:pPr algn="just"/>
            <a:r>
              <a:rPr lang="en-CA" dirty="0"/>
              <a:t>Intensive complementary investigation of experimental and simulations</a:t>
            </a:r>
          </a:p>
          <a:p>
            <a:pPr algn="just"/>
            <a:endParaRPr lang="en-CA" dirty="0"/>
          </a:p>
          <a:p>
            <a:pPr algn="just"/>
            <a:r>
              <a:rPr lang="en-CA" dirty="0"/>
              <a:t>On-going &amp; future multi-pixel </a:t>
            </a:r>
            <a:r>
              <a:rPr lang="en-CA" dirty="0" err="1"/>
              <a:t>SiPM</a:t>
            </a:r>
            <a:r>
              <a:rPr lang="en-CA" dirty="0"/>
              <a:t> and ASIC data acquisition system</a:t>
            </a:r>
          </a:p>
          <a:p>
            <a:pPr algn="just"/>
            <a:endParaRPr lang="en-CA" dirty="0"/>
          </a:p>
          <a:p>
            <a:pPr algn="just"/>
            <a:r>
              <a:rPr lang="en-CA" dirty="0"/>
              <a:t>No neutrons were hurt in this work (Unfortunately). Tests with monoenergetic neutron beam</a:t>
            </a:r>
          </a:p>
          <a:p>
            <a:pPr algn="just"/>
            <a:endParaRPr lang="en-CA" dirty="0"/>
          </a:p>
          <a:p>
            <a:pPr algn="just"/>
            <a:r>
              <a:rPr lang="en-CA" dirty="0"/>
              <a:t>Introducing powerful capability at TRIUMF-ISAC enabling high-resolution energy measurement of neutrons via TOF, while simultaneously, with DESCANT providing a high efficiency device to tagging on the neutrons (&amp; unsurpassed </a:t>
            </a:r>
            <a:r>
              <a:rPr lang="el-GR" dirty="0"/>
              <a:t>γ</a:t>
            </a:r>
            <a:r>
              <a:rPr lang="en-CA" dirty="0"/>
              <a:t>-ray detection efficiency with GRIFFIN)</a:t>
            </a:r>
          </a:p>
          <a:p>
            <a:pPr marL="0" indent="0">
              <a:buFont typeface="Arial" panose="020B0604020202020204" pitchFamily="34" charset="0"/>
              <a:buNone/>
            </a:pPr>
            <a:endParaRPr lang="en-CA" dirty="0"/>
          </a:p>
          <a:p>
            <a:pPr marL="0" indent="0">
              <a:buNone/>
            </a:pPr>
            <a:endParaRPr lang="en-CA" dirty="0"/>
          </a:p>
          <a:p>
            <a:pPr marL="0" indent="0">
              <a:buFont typeface="Arial" panose="020B0604020202020204" pitchFamily="34" charset="0"/>
              <a:buNone/>
            </a:pPr>
            <a:endParaRPr lang="en-CA" dirty="0"/>
          </a:p>
        </p:txBody>
      </p:sp>
      <p:sp>
        <p:nvSpPr>
          <p:cNvPr id="8" name="Title 1">
            <a:extLst>
              <a:ext uri="{FF2B5EF4-FFF2-40B4-BE49-F238E27FC236}">
                <a16:creationId xmlns:a16="http://schemas.microsoft.com/office/drawing/2014/main" id="{FA05100D-C3D3-C434-F8B6-E6C247DE8675}"/>
              </a:ext>
            </a:extLst>
          </p:cNvPr>
          <p:cNvSpPr txBox="1">
            <a:spLocks/>
          </p:cNvSpPr>
          <p:nvPr/>
        </p:nvSpPr>
        <p:spPr>
          <a:xfrm>
            <a:off x="0" y="181183"/>
            <a:ext cx="9388069" cy="12213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4800" b="1" dirty="0"/>
              <a:t>CONCLUSION &amp; NEXT STEPS</a:t>
            </a:r>
          </a:p>
        </p:txBody>
      </p:sp>
    </p:spTree>
    <p:extLst>
      <p:ext uri="{BB962C8B-B14F-4D97-AF65-F5344CB8AC3E}">
        <p14:creationId xmlns:p14="http://schemas.microsoft.com/office/powerpoint/2010/main" val="3139814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686A4EC-92D0-6744-3465-A42B37CBDDE9}"/>
              </a:ext>
            </a:extLst>
          </p:cNvPr>
          <p:cNvSpPr txBox="1"/>
          <p:nvPr/>
        </p:nvSpPr>
        <p:spPr>
          <a:xfrm>
            <a:off x="428638" y="1774657"/>
            <a:ext cx="5029200" cy="5206746"/>
          </a:xfrm>
          <a:prstGeom prst="rect">
            <a:avLst/>
          </a:prstGeom>
          <a:noFill/>
        </p:spPr>
        <p:txBody>
          <a:bodyPr wrap="square">
            <a:spAutoFit/>
          </a:bodyPr>
          <a:lstStyle/>
          <a:p>
            <a:pPr>
              <a:lnSpc>
                <a:spcPct val="107000"/>
              </a:lnSpc>
              <a:spcAft>
                <a:spcPts val="800"/>
              </a:spcAft>
            </a:pPr>
            <a:r>
              <a:rPr lang="en-CA" sz="2400"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University </a:t>
            </a:r>
            <a:r>
              <a:rPr lang="en-CA" sz="2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of Guelph</a:t>
            </a:r>
          </a:p>
          <a:p>
            <a:pPr>
              <a:spcAft>
                <a:spcPts val="600"/>
              </a:spcAft>
            </a:pPr>
            <a:r>
              <a:rPr lang="en-CA" sz="2000" b="1" dirty="0">
                <a:effectLst/>
                <a:latin typeface="+mj-lt"/>
                <a:ea typeface="Calibri" panose="020F0502020204030204" pitchFamily="34" charset="0"/>
                <a:cs typeface="Times New Roman" panose="02020603050405020304" pitchFamily="18" charset="0"/>
              </a:rPr>
              <a:t>Paul Garrett</a:t>
            </a:r>
          </a:p>
          <a:p>
            <a:pPr>
              <a:spcAft>
                <a:spcPts val="600"/>
              </a:spcAft>
            </a:pPr>
            <a:r>
              <a:rPr lang="en-CA" sz="2000" b="1" dirty="0" err="1">
                <a:latin typeface="+mj-lt"/>
                <a:ea typeface="Calibri" panose="020F0502020204030204" pitchFamily="34" charset="0"/>
                <a:cs typeface="Times New Roman" panose="02020603050405020304" pitchFamily="18" charset="0"/>
              </a:rPr>
              <a:t>Vinzenz</a:t>
            </a:r>
            <a:r>
              <a:rPr lang="en-CA" sz="2000" b="1" dirty="0">
                <a:latin typeface="+mj-lt"/>
                <a:ea typeface="Calibri" panose="020F0502020204030204" pitchFamily="34" charset="0"/>
                <a:cs typeface="Times New Roman" panose="02020603050405020304" pitchFamily="18" charset="0"/>
              </a:rPr>
              <a:t> </a:t>
            </a:r>
            <a:r>
              <a:rPr lang="en-CA" sz="2000" b="1" dirty="0" err="1">
                <a:latin typeface="+mj-lt"/>
                <a:ea typeface="Calibri" panose="020F0502020204030204" pitchFamily="34" charset="0"/>
                <a:cs typeface="Times New Roman" panose="02020603050405020304" pitchFamily="18" charset="0"/>
              </a:rPr>
              <a:t>Bildstein</a:t>
            </a:r>
            <a:endParaRPr lang="en-CA" sz="2000" b="1" dirty="0">
              <a:latin typeface="+mj-lt"/>
              <a:ea typeface="Calibri" panose="020F0502020204030204" pitchFamily="34" charset="0"/>
              <a:cs typeface="Times New Roman" panose="02020603050405020304" pitchFamily="18" charset="0"/>
            </a:endParaRPr>
          </a:p>
          <a:p>
            <a:pPr>
              <a:spcAft>
                <a:spcPts val="600"/>
              </a:spcAft>
            </a:pPr>
            <a:r>
              <a:rPr lang="en-CA" sz="2000" b="1" dirty="0">
                <a:effectLst/>
                <a:latin typeface="+mj-lt"/>
                <a:ea typeface="Calibri" panose="020F0502020204030204" pitchFamily="34" charset="0"/>
                <a:cs typeface="Times New Roman" panose="02020603050405020304" pitchFamily="18" charset="0"/>
              </a:rPr>
              <a:t>Allison </a:t>
            </a:r>
            <a:r>
              <a:rPr lang="en-CA" sz="2000" b="1" dirty="0" err="1">
                <a:effectLst/>
                <a:latin typeface="+mj-lt"/>
                <a:ea typeface="Calibri" panose="020F0502020204030204" pitchFamily="34" charset="0"/>
                <a:cs typeface="Times New Roman" panose="02020603050405020304" pitchFamily="18" charset="0"/>
              </a:rPr>
              <a:t>Radich</a:t>
            </a:r>
            <a:endParaRPr lang="en-CA" sz="2000" b="1" dirty="0">
              <a:effectLst/>
              <a:latin typeface="+mj-lt"/>
              <a:ea typeface="Calibri" panose="020F0502020204030204" pitchFamily="34" charset="0"/>
              <a:cs typeface="Times New Roman" panose="02020603050405020304" pitchFamily="18" charset="0"/>
            </a:endParaRPr>
          </a:p>
          <a:p>
            <a:pPr>
              <a:spcAft>
                <a:spcPts val="600"/>
              </a:spcAft>
            </a:pPr>
            <a:r>
              <a:rPr lang="en-CA" sz="2000" b="1" dirty="0">
                <a:effectLst/>
                <a:latin typeface="+mj-lt"/>
                <a:ea typeface="Calibri" panose="020F0502020204030204" pitchFamily="34" charset="0"/>
                <a:cs typeface="Times New Roman" panose="02020603050405020304" pitchFamily="18" charset="0"/>
              </a:rPr>
              <a:t>Konstantin </a:t>
            </a:r>
            <a:r>
              <a:rPr lang="en-CA" sz="2000" b="1" dirty="0" err="1">
                <a:effectLst/>
                <a:latin typeface="+mj-lt"/>
                <a:ea typeface="Calibri" panose="020F0502020204030204" pitchFamily="34" charset="0"/>
                <a:cs typeface="Times New Roman" panose="02020603050405020304" pitchFamily="18" charset="0"/>
              </a:rPr>
              <a:t>Mastakov</a:t>
            </a:r>
            <a:r>
              <a:rPr lang="en-CA" sz="2000" b="1" dirty="0">
                <a:effectLst/>
                <a:latin typeface="+mj-lt"/>
                <a:ea typeface="Calibri" panose="020F0502020204030204" pitchFamily="34" charset="0"/>
                <a:cs typeface="Times New Roman" panose="02020603050405020304" pitchFamily="18" charset="0"/>
              </a:rPr>
              <a:t> </a:t>
            </a:r>
          </a:p>
          <a:p>
            <a:pPr>
              <a:spcAft>
                <a:spcPts val="600"/>
              </a:spcAft>
            </a:pPr>
            <a:r>
              <a:rPr lang="en-CA" sz="2000" b="1" dirty="0">
                <a:effectLst/>
                <a:latin typeface="+mj-lt"/>
                <a:ea typeface="Calibri" panose="020F0502020204030204" pitchFamily="34" charset="0"/>
                <a:cs typeface="Times New Roman" panose="02020603050405020304" pitchFamily="18" charset="0"/>
              </a:rPr>
              <a:t>H</a:t>
            </a:r>
            <a:r>
              <a:rPr lang="en-CA" sz="2000" b="1" dirty="0">
                <a:latin typeface="+mj-lt"/>
                <a:ea typeface="Calibri" panose="020F0502020204030204" pitchFamily="34" charset="0"/>
                <a:cs typeface="Times New Roman" panose="02020603050405020304" pitchFamily="18" charset="0"/>
              </a:rPr>
              <a:t>arris</a:t>
            </a:r>
            <a:r>
              <a:rPr lang="en-CA" sz="2000" b="1" dirty="0">
                <a:effectLst/>
                <a:latin typeface="+mj-lt"/>
                <a:ea typeface="Calibri" panose="020F0502020204030204" pitchFamily="34" charset="0"/>
                <a:cs typeface="Times New Roman" panose="02020603050405020304" pitchFamily="18" charset="0"/>
              </a:rPr>
              <a:t> </a:t>
            </a:r>
            <a:r>
              <a:rPr lang="en-CA" sz="2000" b="1" dirty="0" err="1">
                <a:effectLst/>
                <a:latin typeface="+mj-lt"/>
                <a:ea typeface="Calibri" panose="020F0502020204030204" pitchFamily="34" charset="0"/>
                <a:cs typeface="Times New Roman" panose="02020603050405020304" pitchFamily="18" charset="0"/>
              </a:rPr>
              <a:t>Bidaman</a:t>
            </a:r>
            <a:endParaRPr lang="en-CA" sz="2000" b="1" dirty="0">
              <a:effectLst/>
              <a:latin typeface="+mj-lt"/>
              <a:ea typeface="Calibri" panose="020F0502020204030204" pitchFamily="34" charset="0"/>
              <a:cs typeface="Times New Roman" panose="02020603050405020304" pitchFamily="18" charset="0"/>
            </a:endParaRPr>
          </a:p>
          <a:p>
            <a:pPr>
              <a:spcAft>
                <a:spcPts val="600"/>
              </a:spcAft>
            </a:pPr>
            <a:endParaRPr lang="en-CA" sz="2000" b="1" baseline="30000" dirty="0">
              <a:solidFill>
                <a:schemeClr val="accent2">
                  <a:lumMod val="75000"/>
                </a:schemeClr>
              </a:solidFill>
              <a:latin typeface="+mj-lt"/>
              <a:ea typeface="Calibri" panose="020F0502020204030204" pitchFamily="34" charset="0"/>
              <a:cs typeface="Times New Roman" panose="02020603050405020304" pitchFamily="18" charset="0"/>
            </a:endParaRPr>
          </a:p>
          <a:p>
            <a:pPr>
              <a:spcAft>
                <a:spcPts val="600"/>
              </a:spcAft>
            </a:pPr>
            <a:r>
              <a:rPr lang="en-CA" sz="2000"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TRIUMF</a:t>
            </a:r>
          </a:p>
          <a:p>
            <a:pPr>
              <a:spcAft>
                <a:spcPts val="600"/>
              </a:spcAft>
            </a:pPr>
            <a:r>
              <a:rPr lang="en-CA" sz="2000" b="1" dirty="0">
                <a:effectLst/>
                <a:latin typeface="+mj-lt"/>
                <a:ea typeface="Calibri" panose="020F0502020204030204" pitchFamily="34" charset="0"/>
                <a:cs typeface="Times New Roman" panose="02020603050405020304" pitchFamily="18" charset="0"/>
              </a:rPr>
              <a:t>Iris </a:t>
            </a:r>
            <a:r>
              <a:rPr lang="en-CA" sz="2000" b="1" dirty="0" err="1">
                <a:effectLst/>
                <a:latin typeface="+mj-lt"/>
                <a:ea typeface="Calibri" panose="020F0502020204030204" pitchFamily="34" charset="0"/>
                <a:cs typeface="Times New Roman" panose="02020603050405020304" pitchFamily="18" charset="0"/>
              </a:rPr>
              <a:t>Dillman</a:t>
            </a:r>
            <a:r>
              <a:rPr lang="en-CA" sz="2000" b="1" dirty="0" err="1">
                <a:latin typeface="+mj-lt"/>
                <a:ea typeface="Calibri" panose="020F0502020204030204" pitchFamily="34" charset="0"/>
                <a:cs typeface="Times New Roman" panose="02020603050405020304" pitchFamily="18" charset="0"/>
              </a:rPr>
              <a:t>n</a:t>
            </a:r>
            <a:r>
              <a:rPr lang="en-CA" sz="2000" b="1" dirty="0">
                <a:latin typeface="+mj-lt"/>
                <a:ea typeface="Calibri" panose="020F0502020204030204" pitchFamily="34" charset="0"/>
                <a:cs typeface="Times New Roman" panose="02020603050405020304" pitchFamily="18" charset="0"/>
              </a:rPr>
              <a:t> </a:t>
            </a:r>
            <a:endParaRPr lang="en-CA" sz="2000" b="1" dirty="0">
              <a:effectLst/>
              <a:latin typeface="+mj-lt"/>
              <a:ea typeface="Calibri" panose="020F0502020204030204" pitchFamily="34" charset="0"/>
              <a:cs typeface="Times New Roman" panose="02020603050405020304" pitchFamily="18" charset="0"/>
            </a:endParaRPr>
          </a:p>
          <a:p>
            <a:pPr>
              <a:spcAft>
                <a:spcPts val="600"/>
              </a:spcAft>
            </a:pPr>
            <a:r>
              <a:rPr lang="en-CA" sz="2000" b="1" dirty="0">
                <a:latin typeface="+mj-lt"/>
                <a:ea typeface="Calibri" panose="020F0502020204030204" pitchFamily="34" charset="0"/>
                <a:cs typeface="Times New Roman" panose="02020603050405020304" pitchFamily="18" charset="0"/>
              </a:rPr>
              <a:t>Adam </a:t>
            </a:r>
            <a:r>
              <a:rPr lang="en-CA" sz="2000" b="1" dirty="0" err="1">
                <a:latin typeface="+mj-lt"/>
                <a:ea typeface="Calibri" panose="020F0502020204030204" pitchFamily="34" charset="0"/>
                <a:cs typeface="Times New Roman" panose="02020603050405020304" pitchFamily="18" charset="0"/>
              </a:rPr>
              <a:t>Garnsworthy</a:t>
            </a:r>
            <a:endParaRPr lang="en-CA" sz="2000" b="1" dirty="0">
              <a:latin typeface="+mj-lt"/>
              <a:ea typeface="Calibri" panose="020F0502020204030204" pitchFamily="34" charset="0"/>
              <a:cs typeface="Times New Roman" panose="02020603050405020304" pitchFamily="18" charset="0"/>
            </a:endParaRPr>
          </a:p>
          <a:p>
            <a:pPr>
              <a:spcAft>
                <a:spcPts val="600"/>
              </a:spcAft>
            </a:pPr>
            <a:endParaRPr lang="en-CA" sz="2000"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pPr>
              <a:spcAft>
                <a:spcPts val="600"/>
              </a:spcAft>
            </a:pPr>
            <a:endParaRPr lang="en-CA" sz="2000"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pPr>
              <a:spcAft>
                <a:spcPts val="600"/>
              </a:spcAft>
            </a:pPr>
            <a:endParaRPr lang="en-CA" sz="2000" b="1" baseline="30000" dirty="0">
              <a:latin typeface="+mj-lt"/>
              <a:ea typeface="Calibri" panose="020F0502020204030204" pitchFamily="34" charset="0"/>
              <a:cs typeface="Times New Roman" panose="02020603050405020304" pitchFamily="18" charset="0"/>
            </a:endParaRPr>
          </a:p>
          <a:p>
            <a:pPr>
              <a:spcAft>
                <a:spcPts val="600"/>
              </a:spcAft>
            </a:pPr>
            <a:endParaRPr lang="en-CA" sz="2000" b="1" baseline="30000" dirty="0">
              <a:effectLst/>
              <a:latin typeface="+mj-lt"/>
              <a:ea typeface="Calibri" panose="020F050202020403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ADFA58DB-04EF-04C7-5753-74FE7A2325E4}"/>
              </a:ext>
            </a:extLst>
          </p:cNvPr>
          <p:cNvSpPr txBox="1">
            <a:spLocks/>
          </p:cNvSpPr>
          <p:nvPr/>
        </p:nvSpPr>
        <p:spPr>
          <a:xfrm>
            <a:off x="286330" y="345050"/>
            <a:ext cx="11619340" cy="16792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5400" b="1" dirty="0">
                <a:solidFill>
                  <a:srgbClr val="C00000"/>
                </a:solidFill>
              </a:rPr>
              <a:t>THANK YOU </a:t>
            </a:r>
            <a:br>
              <a:rPr lang="en-CA" sz="5400" b="1" dirty="0">
                <a:solidFill>
                  <a:srgbClr val="C00000"/>
                </a:solidFill>
              </a:rPr>
            </a:br>
            <a:endParaRPr lang="en-CA" sz="5400" b="1" dirty="0">
              <a:solidFill>
                <a:srgbClr val="C00000"/>
              </a:solidFill>
            </a:endParaRPr>
          </a:p>
        </p:txBody>
      </p:sp>
      <p:pic>
        <p:nvPicPr>
          <p:cNvPr id="4" name="Picture 3">
            <a:extLst>
              <a:ext uri="{FF2B5EF4-FFF2-40B4-BE49-F238E27FC236}">
                <a16:creationId xmlns:a16="http://schemas.microsoft.com/office/drawing/2014/main" id="{25410171-2A3C-8FC7-B938-FA458B0CA6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1822" y="1184690"/>
            <a:ext cx="5114192" cy="5181131"/>
          </a:xfrm>
          <a:prstGeom prst="rect">
            <a:avLst/>
          </a:prstGeom>
        </p:spPr>
      </p:pic>
      <p:pic>
        <p:nvPicPr>
          <p:cNvPr id="10" name="Picture 9">
            <a:extLst>
              <a:ext uri="{FF2B5EF4-FFF2-40B4-BE49-F238E27FC236}">
                <a16:creationId xmlns:a16="http://schemas.microsoft.com/office/drawing/2014/main" id="{D3ADB675-D744-5145-25B4-86352CAD6F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5639" y="5600449"/>
            <a:ext cx="3614955" cy="653343"/>
          </a:xfrm>
          <a:prstGeom prst="rect">
            <a:avLst/>
          </a:prstGeom>
        </p:spPr>
      </p:pic>
      <p:pic>
        <p:nvPicPr>
          <p:cNvPr id="12" name="Picture 11">
            <a:extLst>
              <a:ext uri="{FF2B5EF4-FFF2-40B4-BE49-F238E27FC236}">
                <a16:creationId xmlns:a16="http://schemas.microsoft.com/office/drawing/2014/main" id="{EDB01C30-17DE-A8BF-1AC7-703E102303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9252" y="539739"/>
            <a:ext cx="2205193" cy="1065843"/>
          </a:xfrm>
          <a:prstGeom prst="rect">
            <a:avLst/>
          </a:prstGeom>
        </p:spPr>
      </p:pic>
      <p:pic>
        <p:nvPicPr>
          <p:cNvPr id="14" name="Picture 13">
            <a:extLst>
              <a:ext uri="{FF2B5EF4-FFF2-40B4-BE49-F238E27FC236}">
                <a16:creationId xmlns:a16="http://schemas.microsoft.com/office/drawing/2014/main" id="{BBB4AA3C-62FA-CE50-026B-9F86DD02B3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13240" y="2024331"/>
            <a:ext cx="3778760" cy="1679281"/>
          </a:xfrm>
          <a:prstGeom prst="rect">
            <a:avLst/>
          </a:prstGeom>
        </p:spPr>
      </p:pic>
      <p:pic>
        <p:nvPicPr>
          <p:cNvPr id="16" name="Picture 15">
            <a:extLst>
              <a:ext uri="{FF2B5EF4-FFF2-40B4-BE49-F238E27FC236}">
                <a16:creationId xmlns:a16="http://schemas.microsoft.com/office/drawing/2014/main" id="{7A144743-D767-5765-1F28-FCB64A45DC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30018" y="4099225"/>
            <a:ext cx="3175652" cy="1036209"/>
          </a:xfrm>
          <a:prstGeom prst="rect">
            <a:avLst/>
          </a:prstGeom>
        </p:spPr>
      </p:pic>
      <p:pic>
        <p:nvPicPr>
          <p:cNvPr id="6" name="Picture 5">
            <a:extLst>
              <a:ext uri="{FF2B5EF4-FFF2-40B4-BE49-F238E27FC236}">
                <a16:creationId xmlns:a16="http://schemas.microsoft.com/office/drawing/2014/main" id="{223F4E68-4E4F-EAEA-664B-2BE93A6A239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74799" y="539739"/>
            <a:ext cx="2730871" cy="1213720"/>
          </a:xfrm>
          <a:prstGeom prst="rect">
            <a:avLst/>
          </a:prstGeom>
        </p:spPr>
      </p:pic>
    </p:spTree>
    <p:extLst>
      <p:ext uri="{BB962C8B-B14F-4D97-AF65-F5344CB8AC3E}">
        <p14:creationId xmlns:p14="http://schemas.microsoft.com/office/powerpoint/2010/main" val="26382339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CC083-5344-879C-D3BA-9AC6E01957A4}"/>
              </a:ext>
            </a:extLst>
          </p:cNvPr>
          <p:cNvSpPr>
            <a:spLocks noGrp="1"/>
          </p:cNvSpPr>
          <p:nvPr>
            <p:ph type="title"/>
          </p:nvPr>
        </p:nvSpPr>
        <p:spPr>
          <a:xfrm>
            <a:off x="3865179" y="2629584"/>
            <a:ext cx="10515600" cy="1325563"/>
          </a:xfrm>
        </p:spPr>
        <p:txBody>
          <a:bodyPr/>
          <a:lstStyle/>
          <a:p>
            <a:r>
              <a:rPr lang="en-CA" dirty="0"/>
              <a:t>BACK-UP SLIDES</a:t>
            </a:r>
          </a:p>
        </p:txBody>
      </p:sp>
    </p:spTree>
    <p:extLst>
      <p:ext uri="{BB962C8B-B14F-4D97-AF65-F5344CB8AC3E}">
        <p14:creationId xmlns:p14="http://schemas.microsoft.com/office/powerpoint/2010/main" val="721569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0CE82-564D-D594-BB2A-65B1910CE95C}"/>
              </a:ext>
            </a:extLst>
          </p:cNvPr>
          <p:cNvSpPr>
            <a:spLocks noGrp="1"/>
          </p:cNvSpPr>
          <p:nvPr>
            <p:ph type="title"/>
          </p:nvPr>
        </p:nvSpPr>
        <p:spPr/>
        <p:txBody>
          <a:bodyPr/>
          <a:lstStyle/>
          <a:p>
            <a:endParaRPr lang="en-CA"/>
          </a:p>
        </p:txBody>
      </p:sp>
      <p:sp>
        <p:nvSpPr>
          <p:cNvPr id="3" name="Content Placeholder 2">
            <a:extLst>
              <a:ext uri="{FF2B5EF4-FFF2-40B4-BE49-F238E27FC236}">
                <a16:creationId xmlns:a16="http://schemas.microsoft.com/office/drawing/2014/main" id="{A67D180D-C9B0-53F8-D8BD-E7C85CE37946}"/>
              </a:ext>
            </a:extLst>
          </p:cNvPr>
          <p:cNvSpPr>
            <a:spLocks noGrp="1"/>
          </p:cNvSpPr>
          <p:nvPr>
            <p:ph idx="1"/>
          </p:nvPr>
        </p:nvSpPr>
        <p:spPr/>
        <p:txBody>
          <a:bodyPr/>
          <a:lstStyle/>
          <a:p>
            <a:endParaRPr lang="en-CA"/>
          </a:p>
        </p:txBody>
      </p:sp>
      <p:sp>
        <p:nvSpPr>
          <p:cNvPr id="4" name="Slide Number Placeholder 3">
            <a:extLst>
              <a:ext uri="{FF2B5EF4-FFF2-40B4-BE49-F238E27FC236}">
                <a16:creationId xmlns:a16="http://schemas.microsoft.com/office/drawing/2014/main" id="{FAC71BA5-3734-87C8-01B4-31E70FE902E0}"/>
              </a:ext>
            </a:extLst>
          </p:cNvPr>
          <p:cNvSpPr>
            <a:spLocks noGrp="1"/>
          </p:cNvSpPr>
          <p:nvPr>
            <p:ph type="sldNum" sz="quarter" idx="12"/>
          </p:nvPr>
        </p:nvSpPr>
        <p:spPr/>
        <p:txBody>
          <a:bodyPr/>
          <a:lstStyle/>
          <a:p>
            <a:fld id="{330EA680-D336-4FF7-8B7A-9848BB0A1C32}" type="slidenum">
              <a:rPr lang="en-US" smtClean="0"/>
              <a:t>16</a:t>
            </a:fld>
            <a:endParaRPr lang="en-US"/>
          </a:p>
        </p:txBody>
      </p:sp>
      <p:pic>
        <p:nvPicPr>
          <p:cNvPr id="5" name="Picture 4">
            <a:extLst>
              <a:ext uri="{FF2B5EF4-FFF2-40B4-BE49-F238E27FC236}">
                <a16:creationId xmlns:a16="http://schemas.microsoft.com/office/drawing/2014/main" id="{83FE5242-7994-6803-2CB6-898429998EF8}"/>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A9B4671-E3E2-8C88-09C0-7FBF95186762}"/>
              </a:ext>
            </a:extLst>
          </p:cNvPr>
          <p:cNvSpPr txBox="1">
            <a:spLocks/>
          </p:cNvSpPr>
          <p:nvPr/>
        </p:nvSpPr>
        <p:spPr>
          <a:xfrm>
            <a:off x="262759" y="-105103"/>
            <a:ext cx="11692533" cy="110358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CA" sz="4400" b="1" dirty="0">
                <a:solidFill>
                  <a:schemeClr val="bg1"/>
                </a:solidFill>
              </a:rPr>
              <a:t>Reactor Physics</a:t>
            </a:r>
          </a:p>
        </p:txBody>
      </p:sp>
      <mc:AlternateContent xmlns:mc="http://schemas.openxmlformats.org/markup-compatibility/2006">
        <mc:Choice xmlns:a14="http://schemas.microsoft.com/office/drawing/2010/main" Requires="a14">
          <p:sp>
            <p:nvSpPr>
              <p:cNvPr id="7" name="Content Placeholder 2">
                <a:extLst>
                  <a:ext uri="{FF2B5EF4-FFF2-40B4-BE49-F238E27FC236}">
                    <a16:creationId xmlns:a16="http://schemas.microsoft.com/office/drawing/2014/main" id="{B5C61A48-E196-5DBA-5A77-CD4F1F06FFAA}"/>
                  </a:ext>
                </a:extLst>
              </p:cNvPr>
              <p:cNvSpPr txBox="1">
                <a:spLocks/>
              </p:cNvSpPr>
              <p:nvPr/>
            </p:nvSpPr>
            <p:spPr>
              <a:xfrm>
                <a:off x="-220717" y="998483"/>
                <a:ext cx="12412717" cy="57704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CA" b="1" dirty="0">
                    <a:solidFill>
                      <a:schemeClr val="tx1"/>
                    </a:solidFill>
                  </a:rPr>
                  <a:t>Requires extensive knowledge of decay properties of fission nuclei, which are particularly neutron-rich.</a:t>
                </a:r>
              </a:p>
              <a:p>
                <a:pPr lvl="4">
                  <a:buFont typeface="Wingdings" panose="05000000000000000000" pitchFamily="2" charset="2"/>
                  <a:buChar char="Ø"/>
                </a:pPr>
                <a:r>
                  <a:rPr lang="en-CA" sz="2400" dirty="0">
                    <a:solidFill>
                      <a:schemeClr val="tx1"/>
                    </a:solidFill>
                  </a:rPr>
                  <a:t>Improved accuracy of delayed neutron yields</a:t>
                </a:r>
              </a:p>
              <a:p>
                <a:pPr lvl="4">
                  <a:buFont typeface="Wingdings" panose="05000000000000000000" pitchFamily="2" charset="2"/>
                  <a:buChar char="Ø"/>
                </a:pPr>
                <a:r>
                  <a:rPr lang="en-CA" sz="2400" dirty="0">
                    <a:solidFill>
                      <a:schemeClr val="tx1"/>
                    </a:solidFill>
                  </a:rPr>
                  <a:t>Energy resolution of neutron spectra</a:t>
                </a:r>
              </a:p>
              <a:p>
                <a:pPr marL="457200" lvl="1" indent="0">
                  <a:buNone/>
                </a:pPr>
                <a:endParaRPr lang="en-CA" b="1" dirty="0">
                  <a:solidFill>
                    <a:schemeClr val="tx1"/>
                  </a:solidFill>
                </a:endParaRPr>
              </a:p>
              <a:p>
                <a:pPr lvl="1"/>
                <a:r>
                  <a:rPr lang="en-CA" b="1" dirty="0">
                    <a:solidFill>
                      <a:schemeClr val="tx1"/>
                    </a:solidFill>
                  </a:rPr>
                  <a:t>Additional neutron induced fission can occur from some neutron-rich fission products undergoing 𝛽</a:t>
                </a:r>
                <a14:m>
                  <m:oMath xmlns:m="http://schemas.openxmlformats.org/officeDocument/2006/math">
                    <m:r>
                      <a:rPr lang="en-CA" b="1" i="1" smtClean="0">
                        <a:solidFill>
                          <a:schemeClr val="tx1"/>
                        </a:solidFill>
                        <a:latin typeface="Cambria Math" panose="02040503050406030204" pitchFamily="18" charset="0"/>
                      </a:rPr>
                      <m:t>𝒏</m:t>
                    </m:r>
                    <m:r>
                      <a:rPr lang="en-CA" b="1" i="1" smtClean="0">
                        <a:solidFill>
                          <a:schemeClr val="tx1"/>
                        </a:solidFill>
                        <a:latin typeface="Cambria Math" panose="02040503050406030204" pitchFamily="18" charset="0"/>
                      </a:rPr>
                      <m:t> </m:t>
                    </m:r>
                  </m:oMath>
                </a14:m>
                <a:r>
                  <a:rPr lang="en-CA" b="1" dirty="0">
                    <a:solidFill>
                      <a:schemeClr val="tx1"/>
                    </a:solidFill>
                  </a:rPr>
                  <a:t>emission.</a:t>
                </a:r>
              </a:p>
              <a:p>
                <a:pPr marL="457200" lvl="1" indent="0">
                  <a:buNone/>
                </a:pPr>
                <a:endParaRPr lang="en-CA" b="1" dirty="0">
                  <a:solidFill>
                    <a:schemeClr val="tx1"/>
                  </a:solidFill>
                </a:endParaRPr>
              </a:p>
              <a:p>
                <a:pPr lvl="1"/>
                <a:r>
                  <a:rPr lang="en-CA" b="1" dirty="0">
                    <a:solidFill>
                      <a:schemeClr val="tx1"/>
                    </a:solidFill>
                  </a:rPr>
                  <a:t>Current experimental libraries lack delayed neutron data which are needed for determining decay heat emitted by fission products via 𝛽 or </a:t>
                </a:r>
                <a:r>
                  <a:rPr lang="el-GR" b="1" dirty="0">
                    <a:solidFill>
                      <a:schemeClr val="tx1"/>
                    </a:solidFill>
                  </a:rPr>
                  <a:t>γ</a:t>
                </a:r>
                <a:r>
                  <a:rPr lang="en-CA" b="1" dirty="0">
                    <a:solidFill>
                      <a:schemeClr val="tx1"/>
                    </a:solidFill>
                  </a:rPr>
                  <a:t>-rays (half-lives, 𝛽</a:t>
                </a:r>
                <a14:m>
                  <m:oMath xmlns:m="http://schemas.openxmlformats.org/officeDocument/2006/math">
                    <m:r>
                      <a:rPr lang="en-CA" b="1" i="1" smtClean="0">
                        <a:solidFill>
                          <a:schemeClr val="tx1"/>
                        </a:solidFill>
                        <a:latin typeface="Cambria Math" panose="02040503050406030204" pitchFamily="18" charset="0"/>
                      </a:rPr>
                      <m:t>𝒏</m:t>
                    </m:r>
                  </m:oMath>
                </a14:m>
                <a:r>
                  <a:rPr lang="en-CA" b="1" dirty="0">
                    <a:solidFill>
                      <a:schemeClr val="tx1"/>
                    </a:solidFill>
                  </a:rPr>
                  <a:t> abundances &amp; neutron emission probabilities)</a:t>
                </a:r>
              </a:p>
              <a:p>
                <a:pPr lvl="1"/>
                <a:endParaRPr lang="en-CA" b="1" dirty="0">
                  <a:solidFill>
                    <a:schemeClr val="tx1"/>
                  </a:solidFill>
                </a:endParaRPr>
              </a:p>
              <a:p>
                <a:pPr lvl="1"/>
                <a:r>
                  <a:rPr lang="en-CA" b="1" dirty="0">
                    <a:solidFill>
                      <a:schemeClr val="tx1"/>
                    </a:solidFill>
                  </a:rPr>
                  <a:t>Experimental work at RIB facilities is anticipated to provide data on neutron-rich isotopes that can improve reactor calculations leading to improved design, safety &amp; sustainability.</a:t>
                </a:r>
              </a:p>
              <a:p>
                <a:pPr lvl="2">
                  <a:lnSpc>
                    <a:spcPct val="150000"/>
                  </a:lnSpc>
                  <a:buFont typeface="Courier New" panose="02070309020205020404" pitchFamily="49" charset="0"/>
                  <a:buChar char="o"/>
                </a:pPr>
                <a:endParaRPr lang="en-CA" b="1" dirty="0">
                  <a:solidFill>
                    <a:schemeClr val="tx1"/>
                  </a:solidFill>
                </a:endParaRPr>
              </a:p>
              <a:p>
                <a:pPr marL="457200" lvl="1" indent="0">
                  <a:buNone/>
                </a:pPr>
                <a:endParaRPr lang="en-CA" sz="2800" b="1" dirty="0">
                  <a:solidFill>
                    <a:schemeClr val="tx1"/>
                  </a:solidFill>
                </a:endParaRPr>
              </a:p>
              <a:p>
                <a:pPr marL="0" indent="0" algn="ctr">
                  <a:buNone/>
                </a:pPr>
                <a:r>
                  <a:rPr lang="en-CA" b="1" i="1" dirty="0">
                    <a:solidFill>
                      <a:schemeClr val="tx1"/>
                    </a:solidFill>
                    <a:latin typeface="Cambria Math" panose="02040503050406030204" pitchFamily="18" charset="0"/>
                    <a:ea typeface="Cambria Math" panose="02040503050406030204" pitchFamily="18" charset="0"/>
                  </a:rPr>
                  <a:t>				</a:t>
                </a:r>
              </a:p>
              <a:p>
                <a:pPr marL="0" indent="0" algn="ctr">
                  <a:buFont typeface="Arial" panose="020B0604020202020204" pitchFamily="34" charset="0"/>
                  <a:buNone/>
                </a:pPr>
                <a:r>
                  <a:rPr lang="en-CA" b="1" dirty="0">
                    <a:solidFill>
                      <a:schemeClr val="tx1"/>
                    </a:solidFill>
                    <a:ea typeface="Cambria Math" panose="02040503050406030204" pitchFamily="18" charset="0"/>
                  </a:rPr>
                  <a:t>	</a:t>
                </a:r>
                <a:endParaRPr lang="en-CA" b="1" i="1" dirty="0">
                  <a:solidFill>
                    <a:schemeClr val="tx1"/>
                  </a:solidFill>
                  <a:latin typeface="Cambria Math" panose="02040503050406030204" pitchFamily="18" charset="0"/>
                  <a:ea typeface="Cambria Math" panose="02040503050406030204" pitchFamily="18" charset="0"/>
                </a:endParaRPr>
              </a:p>
            </p:txBody>
          </p:sp>
        </mc:Choice>
        <mc:Fallback>
          <p:sp>
            <p:nvSpPr>
              <p:cNvPr id="7" name="Content Placeholder 2">
                <a:extLst>
                  <a:ext uri="{FF2B5EF4-FFF2-40B4-BE49-F238E27FC236}">
                    <a16:creationId xmlns:a16="http://schemas.microsoft.com/office/drawing/2014/main" id="{B5C61A48-E196-5DBA-5A77-CD4F1F06FFAA}"/>
                  </a:ext>
                </a:extLst>
              </p:cNvPr>
              <p:cNvSpPr txBox="1">
                <a:spLocks noRot="1" noChangeAspect="1" noMove="1" noResize="1" noEditPoints="1" noAdjustHandles="1" noChangeArrowheads="1" noChangeShapeType="1" noTextEdit="1"/>
              </p:cNvSpPr>
              <p:nvPr/>
            </p:nvSpPr>
            <p:spPr>
              <a:xfrm>
                <a:off x="-220717" y="998483"/>
                <a:ext cx="12412717" cy="5770462"/>
              </a:xfrm>
              <a:prstGeom prst="rect">
                <a:avLst/>
              </a:prstGeom>
              <a:blipFill>
                <a:blip r:embed="rId4"/>
                <a:stretch>
                  <a:fillRect t="-1480" r="-1130"/>
                </a:stretch>
              </a:blipFill>
            </p:spPr>
            <p:txBody>
              <a:bodyPr/>
              <a:lstStyle/>
              <a:p>
                <a:r>
                  <a:rPr lang="en-CA">
                    <a:noFill/>
                  </a:rPr>
                  <a:t> </a:t>
                </a:r>
              </a:p>
            </p:txBody>
          </p:sp>
        </mc:Fallback>
      </mc:AlternateContent>
    </p:spTree>
    <p:extLst>
      <p:ext uri="{BB962C8B-B14F-4D97-AF65-F5344CB8AC3E}">
        <p14:creationId xmlns:p14="http://schemas.microsoft.com/office/powerpoint/2010/main" val="24652685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A78AA"/>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8526A390-B106-B5C3-A2FB-A165BBE1961E}"/>
                  </a:ext>
                </a:extLst>
              </p:cNvPr>
              <p:cNvSpPr txBox="1">
                <a:spLocks/>
              </p:cNvSpPr>
              <p:nvPr/>
            </p:nvSpPr>
            <p:spPr>
              <a:xfrm>
                <a:off x="-214007" y="1421257"/>
                <a:ext cx="8776032" cy="52039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just">
                  <a:buNone/>
                </a:pPr>
                <a14:m>
                  <m:oMathPara xmlns:m="http://schemas.openxmlformats.org/officeDocument/2006/math">
                    <m:oMathParaPr>
                      <m:jc m:val="right"/>
                    </m:oMathParaPr>
                    <m:oMath xmlns:m="http://schemas.openxmlformats.org/officeDocument/2006/math">
                      <m:sSubSup>
                        <m:sSubSupPr>
                          <m:ctrlPr>
                            <a:rPr lang="en-CA" sz="2000" i="1" smtClean="0">
                              <a:solidFill>
                                <a:schemeClr val="bg1"/>
                              </a:solidFill>
                              <a:latin typeface="Cambria Math" panose="02040503050406030204" pitchFamily="18" charset="0"/>
                            </a:rPr>
                          </m:ctrlPr>
                        </m:sSubSupPr>
                        <m:e>
                          <m:r>
                            <a:rPr lang="en-CA" sz="2000" b="0" i="1" smtClean="0">
                              <a:solidFill>
                                <a:schemeClr val="bg1"/>
                              </a:solidFill>
                              <a:latin typeface="Cambria Math" panose="02040503050406030204" pitchFamily="18" charset="0"/>
                            </a:rPr>
                            <m:t>𝑇</m:t>
                          </m:r>
                        </m:e>
                        <m:sub>
                          <m:f>
                            <m:fPr>
                              <m:type m:val="lin"/>
                              <m:ctrlPr>
                                <a:rPr lang="en-CA" sz="2000" i="1" smtClean="0">
                                  <a:solidFill>
                                    <a:schemeClr val="bg1"/>
                                  </a:solidFill>
                                  <a:latin typeface="Cambria Math" panose="02040503050406030204" pitchFamily="18" charset="0"/>
                                </a:rPr>
                              </m:ctrlPr>
                            </m:fPr>
                            <m:num>
                              <m:r>
                                <a:rPr lang="en-CA" sz="2000" b="0" i="1" smtClean="0">
                                  <a:solidFill>
                                    <a:schemeClr val="bg1"/>
                                  </a:solidFill>
                                  <a:latin typeface="Cambria Math" panose="02040503050406030204" pitchFamily="18" charset="0"/>
                                </a:rPr>
                                <m:t>1</m:t>
                              </m:r>
                            </m:num>
                            <m:den>
                              <m:r>
                                <a:rPr lang="en-CA" sz="2000" b="0" i="1" smtClean="0">
                                  <a:solidFill>
                                    <a:schemeClr val="bg1"/>
                                  </a:solidFill>
                                  <a:latin typeface="Cambria Math" panose="02040503050406030204" pitchFamily="18" charset="0"/>
                                </a:rPr>
                                <m:t>2</m:t>
                              </m:r>
                            </m:den>
                          </m:f>
                        </m:sub>
                        <m:sup>
                          <m:r>
                            <a:rPr lang="en-CA" sz="2000" b="0" i="1" smtClean="0">
                              <a:solidFill>
                                <a:schemeClr val="bg1"/>
                              </a:solidFill>
                              <a:latin typeface="Cambria Math" panose="02040503050406030204" pitchFamily="18" charset="0"/>
                            </a:rPr>
                            <m:t>−1</m:t>
                          </m:r>
                        </m:sup>
                      </m:sSubSup>
                      <m:r>
                        <a:rPr lang="en-CA" sz="2000" b="0" i="1" smtClean="0">
                          <a:solidFill>
                            <a:schemeClr val="bg1"/>
                          </a:solidFill>
                          <a:latin typeface="Cambria Math" panose="02040503050406030204" pitchFamily="18" charset="0"/>
                        </a:rPr>
                        <m:t>= </m:t>
                      </m:r>
                      <m:nary>
                        <m:naryPr>
                          <m:chr m:val="∑"/>
                          <m:ctrlPr>
                            <a:rPr lang="en-CA" sz="2000" i="1" smtClean="0">
                              <a:solidFill>
                                <a:schemeClr val="bg1"/>
                              </a:solidFill>
                              <a:latin typeface="Cambria Math" panose="02040503050406030204" pitchFamily="18" charset="0"/>
                            </a:rPr>
                          </m:ctrlPr>
                        </m:naryPr>
                        <m:sub>
                          <m:sSub>
                            <m:sSubPr>
                              <m:ctrlPr>
                                <a:rPr lang="en-CA" sz="2000" i="1" smtClean="0">
                                  <a:solidFill>
                                    <a:schemeClr val="bg1"/>
                                  </a:solidFill>
                                  <a:latin typeface="Cambria Math" panose="02040503050406030204" pitchFamily="18" charset="0"/>
                                </a:rPr>
                              </m:ctrlPr>
                            </m:sSubPr>
                            <m:e>
                              <m:r>
                                <a:rPr lang="en-CA" sz="2000" b="0" i="1" smtClean="0">
                                  <a:solidFill>
                                    <a:schemeClr val="bg1"/>
                                  </a:solidFill>
                                  <a:latin typeface="Cambria Math" panose="02040503050406030204" pitchFamily="18" charset="0"/>
                                </a:rPr>
                                <m:t>𝐸</m:t>
                              </m:r>
                            </m:e>
                            <m:sub>
                              <m:r>
                                <a:rPr lang="en-CA" sz="2000" b="0" i="1" smtClean="0">
                                  <a:solidFill>
                                    <a:schemeClr val="bg1"/>
                                  </a:solidFill>
                                  <a:latin typeface="Cambria Math" panose="02040503050406030204" pitchFamily="18" charset="0"/>
                                </a:rPr>
                                <m:t>𝑖</m:t>
                              </m:r>
                            </m:sub>
                          </m:sSub>
                          <m:r>
                            <m:rPr>
                              <m:brk m:alnAt="23"/>
                            </m:rPr>
                            <a:rPr lang="en-CA" sz="2000" b="0" i="1" smtClean="0">
                              <a:solidFill>
                                <a:schemeClr val="bg1"/>
                              </a:solidFill>
                              <a:latin typeface="Cambria Math" panose="02040503050406030204" pitchFamily="18" charset="0"/>
                              <a:ea typeface="Cambria Math" panose="02040503050406030204" pitchFamily="18" charset="0"/>
                            </a:rPr>
                            <m:t>≥</m:t>
                          </m:r>
                          <m:sSub>
                            <m:sSubPr>
                              <m:ctrlPr>
                                <a:rPr lang="en-CA" sz="2000" i="1" smtClean="0">
                                  <a:solidFill>
                                    <a:schemeClr val="bg1"/>
                                  </a:solidFill>
                                  <a:latin typeface="Cambria Math" panose="02040503050406030204" pitchFamily="18" charset="0"/>
                                  <a:ea typeface="Cambria Math" panose="02040503050406030204" pitchFamily="18" charset="0"/>
                                </a:rPr>
                              </m:ctrlPr>
                            </m:sSubPr>
                            <m:e>
                              <m:r>
                                <a:rPr lang="en-CA" sz="2000" b="0" i="1" smtClean="0">
                                  <a:solidFill>
                                    <a:schemeClr val="bg1"/>
                                  </a:solidFill>
                                  <a:latin typeface="Cambria Math" panose="02040503050406030204" pitchFamily="18" charset="0"/>
                                  <a:ea typeface="Cambria Math" panose="02040503050406030204" pitchFamily="18" charset="0"/>
                                </a:rPr>
                                <m:t>𝑄</m:t>
                              </m:r>
                            </m:e>
                            <m:sub>
                              <m:r>
                                <a:rPr lang="en-CA" sz="2000" b="0" i="1" smtClean="0">
                                  <a:solidFill>
                                    <a:schemeClr val="bg1"/>
                                  </a:solidFill>
                                  <a:latin typeface="Cambria Math" panose="02040503050406030204" pitchFamily="18" charset="0"/>
                                  <a:ea typeface="Cambria Math" panose="02040503050406030204" pitchFamily="18" charset="0"/>
                                </a:rPr>
                                <m:t>𝛽</m:t>
                              </m:r>
                            </m:sub>
                          </m:sSub>
                        </m:sub>
                        <m:sup>
                          <m:sSub>
                            <m:sSubPr>
                              <m:ctrlPr>
                                <a:rPr lang="en-CA" sz="2000" i="1" smtClean="0">
                                  <a:solidFill>
                                    <a:schemeClr val="bg1"/>
                                  </a:solidFill>
                                  <a:latin typeface="Cambria Math" panose="02040503050406030204" pitchFamily="18" charset="0"/>
                                </a:rPr>
                              </m:ctrlPr>
                            </m:sSubPr>
                            <m:e>
                              <m:r>
                                <a:rPr lang="en-CA" sz="2000" b="0" i="1" smtClean="0">
                                  <a:solidFill>
                                    <a:schemeClr val="bg1"/>
                                  </a:solidFill>
                                  <a:latin typeface="Cambria Math" panose="02040503050406030204" pitchFamily="18" charset="0"/>
                                </a:rPr>
                                <m:t>𝐸</m:t>
                              </m:r>
                            </m:e>
                            <m:sub>
                              <m:r>
                                <a:rPr lang="en-CA" sz="2000" b="0" i="1" smtClean="0">
                                  <a:solidFill>
                                    <a:schemeClr val="bg1"/>
                                  </a:solidFill>
                                  <a:latin typeface="Cambria Math" panose="02040503050406030204" pitchFamily="18" charset="0"/>
                                </a:rPr>
                                <m:t>𝑖</m:t>
                              </m:r>
                            </m:sub>
                          </m:sSub>
                          <m:r>
                            <a:rPr lang="en-CA" sz="2000" b="0" i="1" smtClean="0">
                              <a:solidFill>
                                <a:schemeClr val="bg1"/>
                              </a:solidFill>
                              <a:latin typeface="Cambria Math" panose="02040503050406030204" pitchFamily="18" charset="0"/>
                              <a:ea typeface="Cambria Math" panose="02040503050406030204" pitchFamily="18" charset="0"/>
                            </a:rPr>
                            <m:t>≤</m:t>
                          </m:r>
                          <m:sSub>
                            <m:sSubPr>
                              <m:ctrlPr>
                                <a:rPr lang="en-CA" sz="2000" i="1" smtClean="0">
                                  <a:solidFill>
                                    <a:schemeClr val="bg1"/>
                                  </a:solidFill>
                                  <a:latin typeface="Cambria Math" panose="02040503050406030204" pitchFamily="18" charset="0"/>
                                  <a:ea typeface="Cambria Math" panose="02040503050406030204" pitchFamily="18" charset="0"/>
                                </a:rPr>
                              </m:ctrlPr>
                            </m:sSubPr>
                            <m:e>
                              <m:r>
                                <a:rPr lang="en-CA" sz="2000" b="0" i="1" smtClean="0">
                                  <a:solidFill>
                                    <a:schemeClr val="bg1"/>
                                  </a:solidFill>
                                  <a:latin typeface="Cambria Math" panose="02040503050406030204" pitchFamily="18" charset="0"/>
                                  <a:ea typeface="Cambria Math" panose="02040503050406030204" pitchFamily="18" charset="0"/>
                                </a:rPr>
                                <m:t>𝑄</m:t>
                              </m:r>
                            </m:e>
                            <m:sub>
                              <m:r>
                                <a:rPr lang="en-CA" sz="2000" b="0" i="1" smtClean="0">
                                  <a:solidFill>
                                    <a:schemeClr val="bg1"/>
                                  </a:solidFill>
                                  <a:latin typeface="Cambria Math" panose="02040503050406030204" pitchFamily="18" charset="0"/>
                                  <a:ea typeface="Cambria Math" panose="02040503050406030204" pitchFamily="18" charset="0"/>
                                </a:rPr>
                                <m:t>𝛽</m:t>
                              </m:r>
                            </m:sub>
                          </m:sSub>
                        </m:sup>
                        <m:e>
                          <m:sSub>
                            <m:sSubPr>
                              <m:ctrlPr>
                                <a:rPr lang="en-CA" sz="2000" i="1" smtClean="0">
                                  <a:solidFill>
                                    <a:schemeClr val="bg1"/>
                                  </a:solidFill>
                                  <a:latin typeface="Cambria Math" panose="02040503050406030204" pitchFamily="18" charset="0"/>
                                </a:rPr>
                              </m:ctrlPr>
                            </m:sSubPr>
                            <m:e>
                              <m:r>
                                <a:rPr lang="en-CA" sz="2000" b="0" i="1" smtClean="0">
                                  <a:solidFill>
                                    <a:schemeClr val="bg1"/>
                                  </a:solidFill>
                                  <a:latin typeface="Cambria Math" panose="02040503050406030204" pitchFamily="18" charset="0"/>
                                </a:rPr>
                                <m:t>𝑆</m:t>
                              </m:r>
                            </m:e>
                            <m:sub>
                              <m:r>
                                <a:rPr lang="en-CA" sz="2000" b="0" i="1" smtClean="0">
                                  <a:solidFill>
                                    <a:schemeClr val="bg1"/>
                                  </a:solidFill>
                                  <a:latin typeface="Cambria Math" panose="02040503050406030204" pitchFamily="18" charset="0"/>
                                  <a:ea typeface="Cambria Math" panose="02040503050406030204" pitchFamily="18" charset="0"/>
                                </a:rPr>
                                <m:t>𝛽</m:t>
                              </m:r>
                            </m:sub>
                          </m:sSub>
                          <m:d>
                            <m:dPr>
                              <m:ctrlPr>
                                <a:rPr lang="en-CA" sz="2000" i="1" smtClean="0">
                                  <a:solidFill>
                                    <a:schemeClr val="bg1"/>
                                  </a:solidFill>
                                  <a:latin typeface="Cambria Math" panose="02040503050406030204" pitchFamily="18" charset="0"/>
                                </a:rPr>
                              </m:ctrlPr>
                            </m:dPr>
                            <m:e>
                              <m:sSub>
                                <m:sSubPr>
                                  <m:ctrlPr>
                                    <a:rPr lang="en-CA" sz="2000" i="1" smtClean="0">
                                      <a:solidFill>
                                        <a:schemeClr val="bg1"/>
                                      </a:solidFill>
                                      <a:latin typeface="Cambria Math" panose="02040503050406030204" pitchFamily="18" charset="0"/>
                                    </a:rPr>
                                  </m:ctrlPr>
                                </m:sSubPr>
                                <m:e>
                                  <m:r>
                                    <a:rPr lang="en-CA" sz="2000" b="0" i="1" smtClean="0">
                                      <a:solidFill>
                                        <a:schemeClr val="bg1"/>
                                      </a:solidFill>
                                      <a:latin typeface="Cambria Math" panose="02040503050406030204" pitchFamily="18" charset="0"/>
                                    </a:rPr>
                                    <m:t>𝐸</m:t>
                                  </m:r>
                                </m:e>
                                <m:sub>
                                  <m:r>
                                    <a:rPr lang="en-CA" sz="2000" b="0" i="1" smtClean="0">
                                      <a:solidFill>
                                        <a:schemeClr val="bg1"/>
                                      </a:solidFill>
                                      <a:latin typeface="Cambria Math" panose="02040503050406030204" pitchFamily="18" charset="0"/>
                                    </a:rPr>
                                    <m:t>𝑖</m:t>
                                  </m:r>
                                </m:sub>
                              </m:sSub>
                            </m:e>
                          </m:d>
                        </m:e>
                      </m:nary>
                      <m:r>
                        <a:rPr lang="en-CA" sz="2000" b="0" i="1" smtClean="0">
                          <a:solidFill>
                            <a:schemeClr val="bg1"/>
                          </a:solidFill>
                          <a:latin typeface="Cambria Math" panose="02040503050406030204" pitchFamily="18" charset="0"/>
                          <a:ea typeface="Cambria Math" panose="02040503050406030204" pitchFamily="18" charset="0"/>
                        </a:rPr>
                        <m:t>×</m:t>
                      </m:r>
                      <m:r>
                        <a:rPr lang="en-CA" sz="2000" b="0" i="1" smtClean="0">
                          <a:solidFill>
                            <a:schemeClr val="bg1"/>
                          </a:solidFill>
                          <a:latin typeface="Cambria Math" panose="02040503050406030204" pitchFamily="18" charset="0"/>
                          <a:ea typeface="Cambria Math" panose="02040503050406030204" pitchFamily="18" charset="0"/>
                        </a:rPr>
                        <m:t>𝑓</m:t>
                      </m:r>
                      <m:r>
                        <a:rPr lang="en-CA" sz="2000" b="0" i="1" smtClean="0">
                          <a:solidFill>
                            <a:schemeClr val="bg1"/>
                          </a:solidFill>
                          <a:latin typeface="Cambria Math" panose="02040503050406030204" pitchFamily="18" charset="0"/>
                          <a:ea typeface="Cambria Math" panose="02040503050406030204" pitchFamily="18" charset="0"/>
                        </a:rPr>
                        <m:t>(</m:t>
                      </m:r>
                      <m:r>
                        <a:rPr lang="en-CA" sz="2000" b="0" i="1" smtClean="0">
                          <a:solidFill>
                            <a:schemeClr val="bg1"/>
                          </a:solidFill>
                          <a:latin typeface="Cambria Math" panose="02040503050406030204" pitchFamily="18" charset="0"/>
                          <a:ea typeface="Cambria Math" panose="02040503050406030204" pitchFamily="18" charset="0"/>
                        </a:rPr>
                        <m:t>𝑍</m:t>
                      </m:r>
                      <m:r>
                        <a:rPr lang="en-CA" sz="2000" b="0" i="1" smtClean="0">
                          <a:solidFill>
                            <a:schemeClr val="bg1"/>
                          </a:solidFill>
                          <a:latin typeface="Cambria Math" panose="02040503050406030204" pitchFamily="18" charset="0"/>
                          <a:ea typeface="Cambria Math" panose="02040503050406030204" pitchFamily="18" charset="0"/>
                        </a:rPr>
                        <m:t>,</m:t>
                      </m:r>
                      <m:sSub>
                        <m:sSubPr>
                          <m:ctrlPr>
                            <a:rPr lang="en-CA" sz="2000" i="1" smtClean="0">
                              <a:solidFill>
                                <a:schemeClr val="bg1"/>
                              </a:solidFill>
                              <a:latin typeface="Cambria Math" panose="02040503050406030204" pitchFamily="18" charset="0"/>
                              <a:ea typeface="Cambria Math" panose="02040503050406030204" pitchFamily="18" charset="0"/>
                            </a:rPr>
                          </m:ctrlPr>
                        </m:sSubPr>
                        <m:e>
                          <m:r>
                            <a:rPr lang="en-CA" sz="2000" b="0" i="1" smtClean="0">
                              <a:solidFill>
                                <a:schemeClr val="bg1"/>
                              </a:solidFill>
                              <a:latin typeface="Cambria Math" panose="02040503050406030204" pitchFamily="18" charset="0"/>
                              <a:ea typeface="Cambria Math" panose="02040503050406030204" pitchFamily="18" charset="0"/>
                            </a:rPr>
                            <m:t>𝑄</m:t>
                          </m:r>
                        </m:e>
                        <m:sub>
                          <m:r>
                            <a:rPr lang="en-CA" sz="2000" b="0" i="1" smtClean="0">
                              <a:solidFill>
                                <a:schemeClr val="bg1"/>
                              </a:solidFill>
                              <a:latin typeface="Cambria Math" panose="02040503050406030204" pitchFamily="18" charset="0"/>
                              <a:ea typeface="Cambria Math" panose="02040503050406030204" pitchFamily="18" charset="0"/>
                            </a:rPr>
                            <m:t>𝛽</m:t>
                          </m:r>
                        </m:sub>
                      </m:sSub>
                      <m:r>
                        <a:rPr lang="en-CA" sz="2000" b="0" i="1" smtClean="0">
                          <a:solidFill>
                            <a:schemeClr val="bg1"/>
                          </a:solidFill>
                          <a:latin typeface="Cambria Math" panose="02040503050406030204" pitchFamily="18" charset="0"/>
                          <a:ea typeface="Cambria Math" panose="02040503050406030204" pitchFamily="18" charset="0"/>
                        </a:rPr>
                        <m:t>−</m:t>
                      </m:r>
                      <m:sSub>
                        <m:sSubPr>
                          <m:ctrlPr>
                            <a:rPr lang="en-CA" sz="2000" i="1" smtClean="0">
                              <a:solidFill>
                                <a:schemeClr val="bg1"/>
                              </a:solidFill>
                              <a:latin typeface="Cambria Math" panose="02040503050406030204" pitchFamily="18" charset="0"/>
                              <a:ea typeface="Cambria Math" panose="02040503050406030204" pitchFamily="18" charset="0"/>
                            </a:rPr>
                          </m:ctrlPr>
                        </m:sSubPr>
                        <m:e>
                          <m:r>
                            <a:rPr lang="en-CA" sz="2000" b="0" i="1" smtClean="0">
                              <a:solidFill>
                                <a:schemeClr val="bg1"/>
                              </a:solidFill>
                              <a:latin typeface="Cambria Math" panose="02040503050406030204" pitchFamily="18" charset="0"/>
                              <a:ea typeface="Cambria Math" panose="02040503050406030204" pitchFamily="18" charset="0"/>
                            </a:rPr>
                            <m:t>𝐸</m:t>
                          </m:r>
                        </m:e>
                        <m:sub>
                          <m:r>
                            <a:rPr lang="en-CA" sz="2000" b="0" i="1" smtClean="0">
                              <a:solidFill>
                                <a:schemeClr val="bg1"/>
                              </a:solidFill>
                              <a:latin typeface="Cambria Math" panose="02040503050406030204" pitchFamily="18" charset="0"/>
                              <a:ea typeface="Cambria Math" panose="02040503050406030204" pitchFamily="18" charset="0"/>
                            </a:rPr>
                            <m:t>𝑖</m:t>
                          </m:r>
                        </m:sub>
                      </m:sSub>
                      <m:r>
                        <a:rPr lang="en-CA" sz="2000" b="0" i="0" smtClean="0">
                          <a:solidFill>
                            <a:schemeClr val="bg1"/>
                          </a:solidFill>
                          <a:latin typeface="Cambria Math" panose="02040503050406030204" pitchFamily="18" charset="0"/>
                          <a:ea typeface="Cambria Math" panose="02040503050406030204" pitchFamily="18" charset="0"/>
                        </a:rPr>
                        <m:t>)</m:t>
                      </m:r>
                    </m:oMath>
                  </m:oMathPara>
                </a14:m>
                <a:endParaRPr lang="en-CA" sz="2000" dirty="0">
                  <a:solidFill>
                    <a:schemeClr val="bg1"/>
                  </a:solidFill>
                </a:endParaRPr>
              </a:p>
              <a:p>
                <a:pPr marL="457200" lvl="1" indent="0">
                  <a:buNone/>
                </a:pPr>
                <a:endParaRPr lang="en-CA" dirty="0">
                  <a:solidFill>
                    <a:schemeClr val="bg1"/>
                  </a:solidFill>
                </a:endParaRPr>
              </a:p>
              <a:p>
                <a:pPr lvl="1"/>
                <a:r>
                  <a:rPr lang="en-CA" sz="2000" u="sng" dirty="0">
                    <a:solidFill>
                      <a:schemeClr val="bg1"/>
                    </a:solidFill>
                  </a:rPr>
                  <a:t>Gamow-Teller (GT)</a:t>
                </a:r>
                <a:r>
                  <a:rPr lang="en-CA" sz="2000" dirty="0">
                    <a:solidFill>
                      <a:schemeClr val="bg1"/>
                    </a:solidFill>
                  </a:rPr>
                  <a:t> transitions dominate </a:t>
                </a:r>
                <a14:m>
                  <m:oMath xmlns:m="http://schemas.openxmlformats.org/officeDocument/2006/math">
                    <m:r>
                      <a:rPr lang="en-CA" sz="2000" b="0" i="1" smtClean="0">
                        <a:solidFill>
                          <a:schemeClr val="bg1"/>
                        </a:solidFill>
                        <a:latin typeface="Cambria Math" panose="02040503050406030204" pitchFamily="18" charset="0"/>
                        <a:ea typeface="Cambria Math" panose="02040503050406030204" pitchFamily="18" charset="0"/>
                      </a:rPr>
                      <m:t>𝛽</m:t>
                    </m:r>
                  </m:oMath>
                </a14:m>
                <a:r>
                  <a:rPr lang="en-CA" sz="2000" dirty="0">
                    <a:solidFill>
                      <a:schemeClr val="bg1"/>
                    </a:solidFill>
                  </a:rPr>
                  <a:t> strength distribution </a:t>
                </a:r>
                <a14:m>
                  <m:oMath xmlns:m="http://schemas.openxmlformats.org/officeDocument/2006/math">
                    <m:sSub>
                      <m:sSubPr>
                        <m:ctrlPr>
                          <a:rPr lang="en-CA" sz="2000" i="1" smtClean="0">
                            <a:solidFill>
                              <a:schemeClr val="bg1"/>
                            </a:solidFill>
                            <a:latin typeface="Cambria Math" panose="02040503050406030204" pitchFamily="18" charset="0"/>
                          </a:rPr>
                        </m:ctrlPr>
                      </m:sSubPr>
                      <m:e>
                        <m:r>
                          <a:rPr lang="en-CA" sz="2000" b="0" i="1" smtClean="0">
                            <a:solidFill>
                              <a:schemeClr val="bg1"/>
                            </a:solidFill>
                            <a:latin typeface="Cambria Math" panose="02040503050406030204" pitchFamily="18" charset="0"/>
                          </a:rPr>
                          <m:t>𝑆</m:t>
                        </m:r>
                      </m:e>
                      <m:sub>
                        <m:r>
                          <a:rPr lang="en-CA" sz="2000" b="0" i="1" smtClean="0">
                            <a:solidFill>
                              <a:schemeClr val="bg1"/>
                            </a:solidFill>
                            <a:latin typeface="Cambria Math" panose="02040503050406030204" pitchFamily="18" charset="0"/>
                            <a:ea typeface="Cambria Math" panose="02040503050406030204" pitchFamily="18" charset="0"/>
                          </a:rPr>
                          <m:t>𝛽</m:t>
                        </m:r>
                      </m:sub>
                    </m:sSub>
                    <m:r>
                      <a:rPr lang="en-CA" sz="2000" b="0" i="1" smtClean="0">
                        <a:solidFill>
                          <a:schemeClr val="bg1"/>
                        </a:solidFill>
                        <a:latin typeface="Cambria Math" panose="02040503050406030204" pitchFamily="18" charset="0"/>
                      </a:rPr>
                      <m:t>(</m:t>
                    </m:r>
                    <m:sSub>
                      <m:sSubPr>
                        <m:ctrlPr>
                          <a:rPr lang="en-CA" sz="2000" i="1" smtClean="0">
                            <a:solidFill>
                              <a:schemeClr val="bg1"/>
                            </a:solidFill>
                            <a:latin typeface="Cambria Math" panose="02040503050406030204" pitchFamily="18" charset="0"/>
                          </a:rPr>
                        </m:ctrlPr>
                      </m:sSubPr>
                      <m:e>
                        <m:r>
                          <a:rPr lang="en-CA" sz="2000" b="0" i="1" smtClean="0">
                            <a:solidFill>
                              <a:schemeClr val="bg1"/>
                            </a:solidFill>
                            <a:latin typeface="Cambria Math" panose="02040503050406030204" pitchFamily="18" charset="0"/>
                          </a:rPr>
                          <m:t>𝐸</m:t>
                        </m:r>
                      </m:e>
                      <m:sub>
                        <m:r>
                          <a:rPr lang="en-CA" sz="2000" b="0" i="1" smtClean="0">
                            <a:solidFill>
                              <a:schemeClr val="bg1"/>
                            </a:solidFill>
                            <a:latin typeface="Cambria Math" panose="02040503050406030204" pitchFamily="18" charset="0"/>
                          </a:rPr>
                          <m:t>𝑖</m:t>
                        </m:r>
                      </m:sub>
                    </m:sSub>
                    <m:r>
                      <a:rPr lang="en-CA" sz="2000" b="0" i="1" smtClean="0">
                        <a:solidFill>
                          <a:schemeClr val="bg1"/>
                        </a:solidFill>
                        <a:latin typeface="Cambria Math" panose="02040503050406030204" pitchFamily="18" charset="0"/>
                      </a:rPr>
                      <m:t>)</m:t>
                    </m:r>
                  </m:oMath>
                </a14:m>
                <a:r>
                  <a:rPr lang="en-CA" sz="2000" dirty="0">
                    <a:solidFill>
                      <a:schemeClr val="bg1"/>
                    </a:solidFill>
                  </a:rPr>
                  <a:t> for neutron-rich nuclei</a:t>
                </a:r>
              </a:p>
              <a:p>
                <a:pPr lvl="1"/>
                <a:endParaRPr lang="en-CA" sz="2000" dirty="0">
                  <a:solidFill>
                    <a:schemeClr val="bg1"/>
                  </a:solidFill>
                </a:endParaRPr>
              </a:p>
              <a:p>
                <a:pPr lvl="1"/>
                <a14:m>
                  <m:oMath xmlns:m="http://schemas.openxmlformats.org/officeDocument/2006/math">
                    <m:r>
                      <a:rPr lang="en-CA" sz="2000" b="0" i="1" smtClean="0">
                        <a:solidFill>
                          <a:schemeClr val="bg1"/>
                        </a:solidFill>
                        <a:latin typeface="Cambria Math" panose="02040503050406030204" pitchFamily="18" charset="0"/>
                      </a:rPr>
                      <m:t>𝐵</m:t>
                    </m:r>
                    <m:r>
                      <a:rPr lang="en-CA" sz="2000" b="0" i="1" smtClean="0">
                        <a:solidFill>
                          <a:schemeClr val="bg1"/>
                        </a:solidFill>
                        <a:latin typeface="Cambria Math" panose="02040503050406030204" pitchFamily="18" charset="0"/>
                      </a:rPr>
                      <m:t>(</m:t>
                    </m:r>
                    <m:r>
                      <a:rPr lang="en-CA" sz="2000" b="0" i="1" smtClean="0">
                        <a:solidFill>
                          <a:schemeClr val="bg1"/>
                        </a:solidFill>
                        <a:latin typeface="Cambria Math" panose="02040503050406030204" pitchFamily="18" charset="0"/>
                      </a:rPr>
                      <m:t>𝐺𝑇</m:t>
                    </m:r>
                    <m:r>
                      <a:rPr lang="en-CA" sz="2000" b="0" i="1" smtClean="0">
                        <a:solidFill>
                          <a:schemeClr val="bg1"/>
                        </a:solidFill>
                        <a:latin typeface="Cambria Math" panose="02040503050406030204" pitchFamily="18" charset="0"/>
                      </a:rPr>
                      <m:t>)</m:t>
                    </m:r>
                  </m:oMath>
                </a14:m>
                <a:r>
                  <a:rPr lang="en-CA" sz="2000" dirty="0">
                    <a:solidFill>
                      <a:schemeClr val="bg1"/>
                    </a:solidFill>
                  </a:rPr>
                  <a:t> within </a:t>
                </a:r>
                <a14:m>
                  <m:oMath xmlns:m="http://schemas.openxmlformats.org/officeDocument/2006/math">
                    <m:sSub>
                      <m:sSubPr>
                        <m:ctrlPr>
                          <a:rPr lang="en-CA" sz="2000" i="1" smtClean="0">
                            <a:solidFill>
                              <a:schemeClr val="bg1"/>
                            </a:solidFill>
                            <a:latin typeface="Cambria Math" panose="02040503050406030204" pitchFamily="18" charset="0"/>
                          </a:rPr>
                        </m:ctrlPr>
                      </m:sSubPr>
                      <m:e>
                        <m:r>
                          <a:rPr lang="en-CA" sz="2000" b="0" i="1" smtClean="0">
                            <a:solidFill>
                              <a:schemeClr val="bg1"/>
                            </a:solidFill>
                            <a:latin typeface="Cambria Math" panose="02040503050406030204" pitchFamily="18" charset="0"/>
                          </a:rPr>
                          <m:t>𝑄</m:t>
                        </m:r>
                      </m:e>
                      <m:sub>
                        <m:r>
                          <a:rPr lang="en-CA" sz="2000" b="0" i="1" smtClean="0">
                            <a:solidFill>
                              <a:schemeClr val="bg1"/>
                            </a:solidFill>
                            <a:latin typeface="Cambria Math" panose="02040503050406030204" pitchFamily="18" charset="0"/>
                            <a:ea typeface="Cambria Math" panose="02040503050406030204" pitchFamily="18" charset="0"/>
                          </a:rPr>
                          <m:t>𝛽</m:t>
                        </m:r>
                      </m:sub>
                    </m:sSub>
                  </m:oMath>
                </a14:m>
                <a:r>
                  <a:rPr lang="en-CA" sz="2000" dirty="0">
                    <a:solidFill>
                      <a:schemeClr val="bg1"/>
                    </a:solidFill>
                  </a:rPr>
                  <a:t> value has direct influence of </a:t>
                </a:r>
                <a14:m>
                  <m:oMath xmlns:m="http://schemas.openxmlformats.org/officeDocument/2006/math">
                    <m:r>
                      <a:rPr lang="en-CA" sz="2000" b="0" i="1">
                        <a:solidFill>
                          <a:schemeClr val="bg1"/>
                        </a:solidFill>
                        <a:latin typeface="Cambria Math" panose="02040503050406030204" pitchFamily="18" charset="0"/>
                        <a:ea typeface="Cambria Math" panose="02040503050406030204" pitchFamily="18" charset="0"/>
                      </a:rPr>
                      <m:t>𝛽</m:t>
                    </m:r>
                  </m:oMath>
                </a14:m>
                <a:r>
                  <a:rPr lang="en-CA" sz="2000" dirty="0">
                    <a:solidFill>
                      <a:schemeClr val="bg1"/>
                    </a:solidFill>
                  </a:rPr>
                  <a:t> decay half-life</a:t>
                </a:r>
              </a:p>
              <a:p>
                <a:pPr marL="457200" lvl="1" indent="0">
                  <a:buNone/>
                </a:pPr>
                <a:endParaRPr lang="en-CA" sz="2000" dirty="0">
                  <a:solidFill>
                    <a:schemeClr val="bg1"/>
                  </a:solidFill>
                </a:endParaRPr>
              </a:p>
              <a:p>
                <a:pPr lvl="1"/>
                <a:r>
                  <a:rPr lang="en-CA" sz="2000" dirty="0">
                    <a:solidFill>
                      <a:schemeClr val="bg1"/>
                    </a:solidFill>
                  </a:rPr>
                  <a:t>Theoretical models have high success in </a:t>
                </a:r>
                <a14:m>
                  <m:oMath xmlns:m="http://schemas.openxmlformats.org/officeDocument/2006/math">
                    <m:r>
                      <a:rPr lang="en-CA" sz="2000" b="0" i="1" smtClean="0">
                        <a:solidFill>
                          <a:schemeClr val="bg1"/>
                        </a:solidFill>
                        <a:latin typeface="Cambria Math" panose="02040503050406030204" pitchFamily="18" charset="0"/>
                      </a:rPr>
                      <m:t>𝐵</m:t>
                    </m:r>
                    <m:r>
                      <a:rPr lang="en-CA" sz="2000" b="0" i="1" smtClean="0">
                        <a:solidFill>
                          <a:schemeClr val="bg1"/>
                        </a:solidFill>
                        <a:latin typeface="Cambria Math" panose="02040503050406030204" pitchFamily="18" charset="0"/>
                      </a:rPr>
                      <m:t>(</m:t>
                    </m:r>
                    <m:r>
                      <a:rPr lang="en-CA" sz="2000" b="0" i="1" smtClean="0">
                        <a:solidFill>
                          <a:schemeClr val="bg1"/>
                        </a:solidFill>
                        <a:latin typeface="Cambria Math" panose="02040503050406030204" pitchFamily="18" charset="0"/>
                      </a:rPr>
                      <m:t>𝐺𝑇</m:t>
                    </m:r>
                    <m:r>
                      <a:rPr lang="en-CA" sz="2000" b="0" i="1" smtClean="0">
                        <a:solidFill>
                          <a:schemeClr val="bg1"/>
                        </a:solidFill>
                        <a:latin typeface="Cambria Math" panose="02040503050406030204" pitchFamily="18" charset="0"/>
                      </a:rPr>
                      <m:t>)</m:t>
                    </m:r>
                  </m:oMath>
                </a14:m>
                <a:r>
                  <a:rPr lang="en-CA" sz="2000" dirty="0">
                    <a:solidFill>
                      <a:schemeClr val="bg1"/>
                    </a:solidFill>
                  </a:rPr>
                  <a:t> calculations in limited areas</a:t>
                </a:r>
              </a:p>
              <a:p>
                <a:pPr marL="457200" lvl="1" indent="0">
                  <a:buNone/>
                </a:pPr>
                <a:endParaRPr lang="en-CA" sz="2000" dirty="0">
                  <a:solidFill>
                    <a:schemeClr val="bg1"/>
                  </a:solidFill>
                </a:endParaRPr>
              </a:p>
              <a:p>
                <a:pPr lvl="1"/>
                <a:r>
                  <a:rPr lang="en-CA" sz="2000" dirty="0">
                    <a:solidFill>
                      <a:schemeClr val="bg1"/>
                    </a:solidFill>
                  </a:rPr>
                  <a:t>Neutron spectroscopy will allow deriving </a:t>
                </a:r>
                <a14:m>
                  <m:oMath xmlns:m="http://schemas.openxmlformats.org/officeDocument/2006/math">
                    <m:r>
                      <a:rPr lang="en-CA" sz="2000" b="0" i="1" smtClean="0">
                        <a:solidFill>
                          <a:schemeClr val="bg1"/>
                        </a:solidFill>
                        <a:latin typeface="Cambria Math" panose="02040503050406030204" pitchFamily="18" charset="0"/>
                      </a:rPr>
                      <m:t>𝐵</m:t>
                    </m:r>
                    <m:r>
                      <a:rPr lang="en-CA" sz="2000" b="0" i="1" smtClean="0">
                        <a:solidFill>
                          <a:schemeClr val="bg1"/>
                        </a:solidFill>
                        <a:latin typeface="Cambria Math" panose="02040503050406030204" pitchFamily="18" charset="0"/>
                      </a:rPr>
                      <m:t>(</m:t>
                    </m:r>
                    <m:r>
                      <a:rPr lang="en-CA" sz="2000" b="0" i="1" smtClean="0">
                        <a:solidFill>
                          <a:schemeClr val="bg1"/>
                        </a:solidFill>
                        <a:latin typeface="Cambria Math" panose="02040503050406030204" pitchFamily="18" charset="0"/>
                      </a:rPr>
                      <m:t>𝐺𝑇</m:t>
                    </m:r>
                    <m:r>
                      <a:rPr lang="en-CA" sz="2000" b="0" i="1" smtClean="0">
                        <a:solidFill>
                          <a:schemeClr val="bg1"/>
                        </a:solidFill>
                        <a:latin typeface="Cambria Math" panose="02040503050406030204" pitchFamily="18" charset="0"/>
                      </a:rPr>
                      <m:t>)</m:t>
                    </m:r>
                  </m:oMath>
                </a14:m>
                <a:r>
                  <a:rPr lang="en-CA" sz="2000" dirty="0">
                    <a:solidFill>
                      <a:schemeClr val="bg1"/>
                    </a:solidFill>
                  </a:rPr>
                  <a:t> for neutron-unbound states</a:t>
                </a:r>
              </a:p>
              <a:p>
                <a:pPr lvl="2">
                  <a:lnSpc>
                    <a:spcPct val="100000"/>
                  </a:lnSpc>
                  <a:buFont typeface="Courier New" panose="02070309020205020404" pitchFamily="49" charset="0"/>
                  <a:buChar char="o"/>
                </a:pPr>
                <a:r>
                  <a:rPr lang="en-CA" sz="1800" dirty="0">
                    <a:solidFill>
                      <a:schemeClr val="bg2"/>
                    </a:solidFill>
                  </a:rPr>
                  <a:t>Evidence of single-particle states influencing </a:t>
                </a:r>
                <a14:m>
                  <m:oMath xmlns:m="http://schemas.openxmlformats.org/officeDocument/2006/math">
                    <m:r>
                      <a:rPr lang="en-CA" sz="1800" i="1">
                        <a:solidFill>
                          <a:schemeClr val="bg2"/>
                        </a:solidFill>
                        <a:latin typeface="Cambria Math" panose="02040503050406030204" pitchFamily="18" charset="0"/>
                      </a:rPr>
                      <m:t>𝐵</m:t>
                    </m:r>
                    <m:r>
                      <a:rPr lang="en-CA" sz="1800" i="1">
                        <a:solidFill>
                          <a:schemeClr val="bg2"/>
                        </a:solidFill>
                        <a:latin typeface="Cambria Math" panose="02040503050406030204" pitchFamily="18" charset="0"/>
                      </a:rPr>
                      <m:t>(</m:t>
                    </m:r>
                    <m:r>
                      <a:rPr lang="en-CA" sz="1800" i="1">
                        <a:solidFill>
                          <a:schemeClr val="bg2"/>
                        </a:solidFill>
                        <a:latin typeface="Cambria Math" panose="02040503050406030204" pitchFamily="18" charset="0"/>
                      </a:rPr>
                      <m:t>𝐺𝑇</m:t>
                    </m:r>
                    <m:r>
                      <a:rPr lang="en-CA" sz="1800" i="1">
                        <a:solidFill>
                          <a:schemeClr val="bg2"/>
                        </a:solidFill>
                        <a:latin typeface="Cambria Math" panose="02040503050406030204" pitchFamily="18" charset="0"/>
                      </a:rPr>
                      <m:t>)</m:t>
                    </m:r>
                  </m:oMath>
                </a14:m>
                <a:r>
                  <a:rPr lang="en-CA" sz="1800" dirty="0">
                    <a:solidFill>
                      <a:schemeClr val="bg2"/>
                    </a:solidFill>
                  </a:rPr>
                  <a:t> (M. </a:t>
                </a:r>
                <a:r>
                  <a:rPr lang="en-CA" sz="1800" dirty="0" err="1">
                    <a:solidFill>
                      <a:schemeClr val="bg2"/>
                    </a:solidFill>
                  </a:rPr>
                  <a:t>Madurga</a:t>
                </a:r>
                <a:r>
                  <a:rPr lang="en-CA" sz="1800" dirty="0">
                    <a:solidFill>
                      <a:schemeClr val="bg2"/>
                    </a:solidFill>
                  </a:rPr>
                  <a:t> et al. 2016)</a:t>
                </a:r>
              </a:p>
              <a:p>
                <a:pPr lvl="2">
                  <a:lnSpc>
                    <a:spcPct val="150000"/>
                  </a:lnSpc>
                  <a:buFont typeface="Courier New" panose="02070309020205020404" pitchFamily="49" charset="0"/>
                  <a:buChar char="o"/>
                </a:pPr>
                <a:endParaRPr lang="en-CA" sz="1800" dirty="0">
                  <a:solidFill>
                    <a:schemeClr val="bg1"/>
                  </a:solidFill>
                </a:endParaRPr>
              </a:p>
              <a:p>
                <a:pPr marL="457200" lvl="1" indent="0">
                  <a:buNone/>
                </a:pPr>
                <a:endParaRPr lang="en-CA" dirty="0">
                  <a:solidFill>
                    <a:schemeClr val="bg1"/>
                  </a:solidFill>
                </a:endParaRPr>
              </a:p>
              <a:p>
                <a:pPr marL="0" indent="0" algn="ctr">
                  <a:buNone/>
                </a:pPr>
                <a:r>
                  <a:rPr lang="en-CA" sz="2400" i="1" dirty="0">
                    <a:latin typeface="Cambria Math" panose="02040503050406030204" pitchFamily="18" charset="0"/>
                    <a:ea typeface="Cambria Math" panose="02040503050406030204" pitchFamily="18" charset="0"/>
                  </a:rPr>
                  <a:t>				</a:t>
                </a:r>
              </a:p>
              <a:p>
                <a:pPr marL="0" indent="0" algn="ctr">
                  <a:buFont typeface="Arial" panose="020B0604020202020204" pitchFamily="34" charset="0"/>
                  <a:buNone/>
                </a:pPr>
                <a:r>
                  <a:rPr lang="en-CA" sz="2400" dirty="0">
                    <a:solidFill>
                      <a:schemeClr val="accent2">
                        <a:lumMod val="75000"/>
                      </a:schemeClr>
                    </a:solidFill>
                    <a:ea typeface="Cambria Math" panose="02040503050406030204" pitchFamily="18" charset="0"/>
                  </a:rPr>
                  <a:t>	</a:t>
                </a:r>
                <a:endParaRPr lang="en-CA" sz="2400" i="1" dirty="0">
                  <a:latin typeface="Cambria Math" panose="02040503050406030204" pitchFamily="18" charset="0"/>
                  <a:ea typeface="Cambria Math" panose="02040503050406030204" pitchFamily="18" charset="0"/>
                </a:endParaRPr>
              </a:p>
            </p:txBody>
          </p:sp>
        </mc:Choice>
        <mc:Fallback xmlns="">
          <p:sp>
            <p:nvSpPr>
              <p:cNvPr id="5" name="Content Placeholder 2">
                <a:extLst>
                  <a:ext uri="{FF2B5EF4-FFF2-40B4-BE49-F238E27FC236}">
                    <a16:creationId xmlns:a16="http://schemas.microsoft.com/office/drawing/2014/main" id="{8526A390-B106-B5C3-A2FB-A165BBE1961E}"/>
                  </a:ext>
                </a:extLst>
              </p:cNvPr>
              <p:cNvSpPr txBox="1">
                <a:spLocks noRot="1" noChangeAspect="1" noMove="1" noResize="1" noEditPoints="1" noAdjustHandles="1" noChangeArrowheads="1" noChangeShapeType="1" noTextEdit="1"/>
              </p:cNvSpPr>
              <p:nvPr/>
            </p:nvSpPr>
            <p:spPr>
              <a:xfrm>
                <a:off x="-214007" y="1421257"/>
                <a:ext cx="8776032" cy="5203935"/>
              </a:xfrm>
              <a:prstGeom prst="rect">
                <a:avLst/>
              </a:prstGeom>
              <a:blipFill>
                <a:blip r:embed="rId3"/>
                <a:stretch>
                  <a:fillRect r="-278"/>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8" name="Title 1">
                <a:extLst>
                  <a:ext uri="{FF2B5EF4-FFF2-40B4-BE49-F238E27FC236}">
                    <a16:creationId xmlns:a16="http://schemas.microsoft.com/office/drawing/2014/main" id="{8E92CDDD-700B-8B19-EA7C-E98B19A5079B}"/>
                  </a:ext>
                </a:extLst>
              </p:cNvPr>
              <p:cNvSpPr txBox="1">
                <a:spLocks/>
              </p:cNvSpPr>
              <p:nvPr/>
            </p:nvSpPr>
            <p:spPr>
              <a:xfrm>
                <a:off x="418289" y="89057"/>
                <a:ext cx="11537003" cy="106775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14:m>
                  <m:oMath xmlns:m="http://schemas.openxmlformats.org/officeDocument/2006/math">
                    <m:r>
                      <a:rPr lang="en-CA" sz="4400" b="1" i="1" dirty="0" smtClean="0">
                        <a:solidFill>
                          <a:schemeClr val="tx1"/>
                        </a:solidFill>
                        <a:latin typeface="Cambria Math" panose="02040503050406030204" pitchFamily="18" charset="0"/>
                        <a:ea typeface="Cambria Math" panose="02040503050406030204" pitchFamily="18" charset="0"/>
                      </a:rPr>
                      <m:t>𝜷</m:t>
                    </m:r>
                  </m:oMath>
                </a14:m>
                <a:r>
                  <a:rPr lang="en-CA" sz="4400" b="1" dirty="0">
                    <a:solidFill>
                      <a:schemeClr val="tx1"/>
                    </a:solidFill>
                  </a:rPr>
                  <a:t>-decay </a:t>
                </a:r>
                <a:r>
                  <a:rPr lang="en-CA" sz="4400" b="1" dirty="0"/>
                  <a:t>s</a:t>
                </a:r>
                <a:r>
                  <a:rPr lang="en-CA" sz="4400" b="1" dirty="0">
                    <a:solidFill>
                      <a:schemeClr val="tx1"/>
                    </a:solidFill>
                  </a:rPr>
                  <a:t>trength function &amp; neutron-rich nuclei</a:t>
                </a:r>
              </a:p>
            </p:txBody>
          </p:sp>
        </mc:Choice>
        <mc:Fallback xmlns="">
          <p:sp>
            <p:nvSpPr>
              <p:cNvPr id="8" name="Title 1">
                <a:extLst>
                  <a:ext uri="{FF2B5EF4-FFF2-40B4-BE49-F238E27FC236}">
                    <a16:creationId xmlns:a16="http://schemas.microsoft.com/office/drawing/2014/main" id="{8E92CDDD-700B-8B19-EA7C-E98B19A5079B}"/>
                  </a:ext>
                </a:extLst>
              </p:cNvPr>
              <p:cNvSpPr txBox="1">
                <a:spLocks noRot="1" noChangeAspect="1" noMove="1" noResize="1" noEditPoints="1" noAdjustHandles="1" noChangeArrowheads="1" noChangeShapeType="1" noTextEdit="1"/>
              </p:cNvSpPr>
              <p:nvPr/>
            </p:nvSpPr>
            <p:spPr>
              <a:xfrm>
                <a:off x="418289" y="89057"/>
                <a:ext cx="11537003" cy="1067752"/>
              </a:xfrm>
              <a:prstGeom prst="rect">
                <a:avLst/>
              </a:prstGeom>
              <a:blipFill>
                <a:blip r:embed="rId4"/>
                <a:stretch>
                  <a:fillRect b="-27429"/>
                </a:stretch>
              </a:blipFill>
            </p:spPr>
            <p:txBody>
              <a:bodyPr/>
              <a:lstStyle/>
              <a:p>
                <a:r>
                  <a:rPr lang="en-CA">
                    <a:noFill/>
                  </a:rPr>
                  <a:t> </a:t>
                </a:r>
              </a:p>
            </p:txBody>
          </p:sp>
        </mc:Fallback>
      </mc:AlternateContent>
      <p:pic>
        <p:nvPicPr>
          <p:cNvPr id="10" name="Picture 9">
            <a:extLst>
              <a:ext uri="{FF2B5EF4-FFF2-40B4-BE49-F238E27FC236}">
                <a16:creationId xmlns:a16="http://schemas.microsoft.com/office/drawing/2014/main" id="{90F10D91-EDB4-3D0F-4DFA-0E38F1DBB7A1}"/>
              </a:ext>
            </a:extLst>
          </p:cNvPr>
          <p:cNvPicPr>
            <a:picLocks noChangeAspect="1"/>
          </p:cNvPicPr>
          <p:nvPr/>
        </p:nvPicPr>
        <p:blipFill>
          <a:blip r:embed="rId5"/>
          <a:stretch>
            <a:fillRect/>
          </a:stretch>
        </p:blipFill>
        <p:spPr>
          <a:xfrm>
            <a:off x="8562025" y="2763373"/>
            <a:ext cx="3525190" cy="3063495"/>
          </a:xfrm>
          <a:prstGeom prst="rect">
            <a:avLst/>
          </a:prstGeom>
        </p:spPr>
      </p:pic>
      <p:sp>
        <p:nvSpPr>
          <p:cNvPr id="2" name="Slide Number Placeholder 1">
            <a:extLst>
              <a:ext uri="{FF2B5EF4-FFF2-40B4-BE49-F238E27FC236}">
                <a16:creationId xmlns:a16="http://schemas.microsoft.com/office/drawing/2014/main" id="{97B05C5A-4DA3-E372-F4F2-6F395F744E23}"/>
              </a:ext>
            </a:extLst>
          </p:cNvPr>
          <p:cNvSpPr>
            <a:spLocks noGrp="1"/>
          </p:cNvSpPr>
          <p:nvPr>
            <p:ph type="sldNum" sz="quarter" idx="12"/>
          </p:nvPr>
        </p:nvSpPr>
        <p:spPr/>
        <p:txBody>
          <a:bodyPr/>
          <a:lstStyle/>
          <a:p>
            <a:fld id="{330EA680-D336-4FF7-8B7A-9848BB0A1C32}" type="slidenum">
              <a:rPr lang="en-US" smtClean="0"/>
              <a:t>17</a:t>
            </a:fld>
            <a:endParaRPr lang="en-US"/>
          </a:p>
        </p:txBody>
      </p:sp>
    </p:spTree>
    <p:extLst>
      <p:ext uri="{BB962C8B-B14F-4D97-AF65-F5344CB8AC3E}">
        <p14:creationId xmlns:p14="http://schemas.microsoft.com/office/powerpoint/2010/main" val="37959644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351932-C6B3-752C-5E48-C0078A462569}"/>
              </a:ext>
            </a:extLst>
          </p:cNvPr>
          <p:cNvSpPr>
            <a:spLocks noGrp="1"/>
          </p:cNvSpPr>
          <p:nvPr>
            <p:ph idx="1"/>
          </p:nvPr>
        </p:nvSpPr>
        <p:spPr>
          <a:xfrm>
            <a:off x="737716" y="1490274"/>
            <a:ext cx="11042302" cy="5061251"/>
          </a:xfrm>
        </p:spPr>
        <p:txBody>
          <a:bodyPr>
            <a:normAutofit/>
          </a:bodyPr>
          <a:lstStyle/>
          <a:p>
            <a:pPr marL="0" indent="0">
              <a:buNone/>
            </a:pPr>
            <a:endParaRPr lang="en-CA" i="1" dirty="0">
              <a:latin typeface="Cambria Math" panose="02040503050406030204" pitchFamily="18" charset="0"/>
              <a:ea typeface="Cambria Math" panose="02040503050406030204" pitchFamily="18" charset="0"/>
            </a:endParaRPr>
          </a:p>
          <a:p>
            <a:pPr marL="0" indent="0">
              <a:buNone/>
            </a:pPr>
            <a:endParaRPr lang="en-CA" i="1" dirty="0">
              <a:latin typeface="Cambria Math" panose="02040503050406030204" pitchFamily="18" charset="0"/>
              <a:ea typeface="Cambria Math" panose="02040503050406030204" pitchFamily="18" charset="0"/>
            </a:endParaRPr>
          </a:p>
          <a:p>
            <a:pPr marL="0" indent="0">
              <a:buNone/>
            </a:pPr>
            <a:endParaRPr lang="en-CA" i="1" dirty="0">
              <a:latin typeface="Cambria Math" panose="02040503050406030204" pitchFamily="18" charset="0"/>
              <a:ea typeface="Cambria Math" panose="02040503050406030204" pitchFamily="18" charset="0"/>
            </a:endParaRPr>
          </a:p>
          <a:p>
            <a:pPr marL="0" indent="0">
              <a:buNone/>
            </a:pPr>
            <a:endParaRPr lang="en-CA" i="1" dirty="0">
              <a:latin typeface="Cambria Math" panose="02040503050406030204" pitchFamily="18" charset="0"/>
              <a:ea typeface="Cambria Math" panose="02040503050406030204" pitchFamily="18" charset="0"/>
            </a:endParaRPr>
          </a:p>
          <a:p>
            <a:pPr marL="0" indent="0">
              <a:buNone/>
            </a:pPr>
            <a:endParaRPr lang="en-CA" i="1" dirty="0">
              <a:latin typeface="Cambria Math" panose="02040503050406030204" pitchFamily="18" charset="0"/>
              <a:ea typeface="Cambria Math" panose="02040503050406030204" pitchFamily="18" charset="0"/>
            </a:endParaRPr>
          </a:p>
          <a:p>
            <a:pPr marL="0" indent="0">
              <a:buNone/>
            </a:pPr>
            <a:r>
              <a:rPr lang="en-CA" i="1" dirty="0">
                <a:latin typeface="Cambria Math" panose="02040503050406030204" pitchFamily="18" charset="0"/>
                <a:ea typeface="Cambria Math" panose="02040503050406030204" pitchFamily="18" charset="0"/>
              </a:rPr>
              <a:t>                    						</a:t>
            </a:r>
          </a:p>
          <a:p>
            <a:pPr marL="0" indent="0" algn="ctr">
              <a:buNone/>
            </a:pPr>
            <a:r>
              <a:rPr lang="en-CA" i="1" dirty="0">
                <a:latin typeface="Cambria Math" panose="02040503050406030204" pitchFamily="18" charset="0"/>
                <a:ea typeface="Cambria Math" panose="02040503050406030204" pitchFamily="18" charset="0"/>
              </a:rPr>
              <a:t>							</a:t>
            </a:r>
          </a:p>
          <a:p>
            <a:pPr marL="0" indent="0" algn="ctr">
              <a:buNone/>
            </a:pPr>
            <a:r>
              <a:rPr lang="en-CA" dirty="0">
                <a:solidFill>
                  <a:schemeClr val="accent2">
                    <a:lumMod val="75000"/>
                  </a:schemeClr>
                </a:solidFill>
                <a:ea typeface="Cambria Math" panose="02040503050406030204" pitchFamily="18" charset="0"/>
              </a:rPr>
              <a:t>						</a:t>
            </a:r>
            <a:endParaRPr lang="en-CA" dirty="0"/>
          </a:p>
          <a:p>
            <a:pPr marL="0" indent="0" algn="ctr">
              <a:buNone/>
            </a:pPr>
            <a:endParaRPr lang="en-CA" i="1" dirty="0">
              <a:latin typeface="Cambria Math" panose="02040503050406030204" pitchFamily="18" charset="0"/>
              <a:ea typeface="Cambria Math" panose="02040503050406030204" pitchFamily="18" charset="0"/>
            </a:endParaRPr>
          </a:p>
        </p:txBody>
      </p:sp>
      <p:sp>
        <p:nvSpPr>
          <p:cNvPr id="14" name="Title 1">
            <a:extLst>
              <a:ext uri="{FF2B5EF4-FFF2-40B4-BE49-F238E27FC236}">
                <a16:creationId xmlns:a16="http://schemas.microsoft.com/office/drawing/2014/main" id="{FB5AA8AC-0174-9885-1C87-59191C14EBE9}"/>
              </a:ext>
            </a:extLst>
          </p:cNvPr>
          <p:cNvSpPr txBox="1">
            <a:spLocks/>
          </p:cNvSpPr>
          <p:nvPr/>
        </p:nvSpPr>
        <p:spPr>
          <a:xfrm>
            <a:off x="175846" y="-336304"/>
            <a:ext cx="12414737" cy="106775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CA" sz="3600" b="1" dirty="0">
                <a:solidFill>
                  <a:schemeClr val="tx1"/>
                </a:solidFill>
              </a:rPr>
              <a:t>GW170817 – observation of first neutron star merger (2015)</a:t>
            </a:r>
          </a:p>
        </p:txBody>
      </p:sp>
      <p:pic>
        <p:nvPicPr>
          <p:cNvPr id="48" name="Picture 47">
            <a:extLst>
              <a:ext uri="{FF2B5EF4-FFF2-40B4-BE49-F238E27FC236}">
                <a16:creationId xmlns:a16="http://schemas.microsoft.com/office/drawing/2014/main" id="{E9DE5DE6-DD99-A413-873E-4AF6E6ECF1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98523" y="3748434"/>
            <a:ext cx="3050656" cy="3050656"/>
          </a:xfrm>
          <a:prstGeom prst="rect">
            <a:avLst/>
          </a:prstGeom>
        </p:spPr>
      </p:pic>
      <p:pic>
        <p:nvPicPr>
          <p:cNvPr id="50" name="Picture 49">
            <a:extLst>
              <a:ext uri="{FF2B5EF4-FFF2-40B4-BE49-F238E27FC236}">
                <a16:creationId xmlns:a16="http://schemas.microsoft.com/office/drawing/2014/main" id="{822CA767-CF4B-66AC-65D8-DED567995A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1989" y="1319163"/>
            <a:ext cx="3528347" cy="2381634"/>
          </a:xfrm>
          <a:prstGeom prst="rect">
            <a:avLst/>
          </a:prstGeom>
        </p:spPr>
      </p:pic>
      <p:sp>
        <p:nvSpPr>
          <p:cNvPr id="52" name="TextBox 51">
            <a:extLst>
              <a:ext uri="{FF2B5EF4-FFF2-40B4-BE49-F238E27FC236}">
                <a16:creationId xmlns:a16="http://schemas.microsoft.com/office/drawing/2014/main" id="{958DF782-3566-CB12-2A11-28E6E61E9FFD}"/>
              </a:ext>
            </a:extLst>
          </p:cNvPr>
          <p:cNvSpPr txBox="1"/>
          <p:nvPr/>
        </p:nvSpPr>
        <p:spPr>
          <a:xfrm>
            <a:off x="9611982" y="3411800"/>
            <a:ext cx="6123006" cy="276999"/>
          </a:xfrm>
          <a:prstGeom prst="rect">
            <a:avLst/>
          </a:prstGeom>
          <a:noFill/>
        </p:spPr>
        <p:txBody>
          <a:bodyPr wrap="square">
            <a:spAutoFit/>
          </a:bodyPr>
          <a:lstStyle/>
          <a:p>
            <a:r>
              <a:rPr lang="sv-SE" sz="1200" dirty="0">
                <a:solidFill>
                  <a:schemeClr val="bg1">
                    <a:lumMod val="75000"/>
                  </a:schemeClr>
                </a:solidFill>
                <a:hlinkClick r:id="rId5">
                  <a:extLst>
                    <a:ext uri="{A12FA001-AC4F-418D-AE19-62706E023703}">
                      <ahyp:hlinkClr xmlns:ahyp="http://schemas.microsoft.com/office/drawing/2018/hyperlinkcolor" val="tx"/>
                    </a:ext>
                  </a:extLst>
                </a:hlinkClick>
              </a:rPr>
              <a:t>GMS: Neutron Star Merge (nasa.gov)</a:t>
            </a:r>
            <a:endParaRPr lang="en-CA" sz="1200" dirty="0">
              <a:solidFill>
                <a:schemeClr val="bg1">
                  <a:lumMod val="75000"/>
                </a:schemeClr>
              </a:solidFill>
            </a:endParaRPr>
          </a:p>
        </p:txBody>
      </p:sp>
      <p:sp>
        <p:nvSpPr>
          <p:cNvPr id="54" name="TextBox 53">
            <a:extLst>
              <a:ext uri="{FF2B5EF4-FFF2-40B4-BE49-F238E27FC236}">
                <a16:creationId xmlns:a16="http://schemas.microsoft.com/office/drawing/2014/main" id="{D21B2D2E-FECD-41EE-1D0E-B17B80093C25}"/>
              </a:ext>
            </a:extLst>
          </p:cNvPr>
          <p:cNvSpPr txBox="1"/>
          <p:nvPr/>
        </p:nvSpPr>
        <p:spPr>
          <a:xfrm>
            <a:off x="8600865" y="6494753"/>
            <a:ext cx="6296628" cy="276999"/>
          </a:xfrm>
          <a:prstGeom prst="rect">
            <a:avLst/>
          </a:prstGeom>
          <a:noFill/>
        </p:spPr>
        <p:txBody>
          <a:bodyPr wrap="square">
            <a:spAutoFit/>
          </a:bodyPr>
          <a:lstStyle/>
          <a:p>
            <a:r>
              <a:rPr lang="en-US" sz="1200" dirty="0" err="1">
                <a:solidFill>
                  <a:schemeClr val="bg1">
                    <a:lumMod val="75000"/>
                  </a:schemeClr>
                </a:solidFill>
              </a:rPr>
              <a:t>HubbleSite</a:t>
            </a:r>
            <a:r>
              <a:rPr lang="en-US" sz="1200" dirty="0">
                <a:solidFill>
                  <a:schemeClr val="bg1">
                    <a:lumMod val="75000"/>
                  </a:schemeClr>
                </a:solidFill>
              </a:rPr>
              <a:t>: NASA, ESA, J. Hester and A. Loll (ASU)</a:t>
            </a:r>
            <a:endParaRPr lang="en-CA" sz="1200" dirty="0">
              <a:solidFill>
                <a:schemeClr val="bg1">
                  <a:lumMod val="75000"/>
                </a:schemeClr>
              </a:solidFill>
            </a:endParaRPr>
          </a:p>
        </p:txBody>
      </p:sp>
      <p:pic>
        <p:nvPicPr>
          <p:cNvPr id="6" name="Picture 5" descr="A picture containing mountain, outdoor, nature, hill&#10;&#10;Description automatically generated">
            <a:extLst>
              <a:ext uri="{FF2B5EF4-FFF2-40B4-BE49-F238E27FC236}">
                <a16:creationId xmlns:a16="http://schemas.microsoft.com/office/drawing/2014/main" id="{D14B111F-C8EF-E640-4E7D-9F052EB5A3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8683" y="1334975"/>
            <a:ext cx="8169521" cy="5450238"/>
          </a:xfrm>
          <a:prstGeom prst="rect">
            <a:avLst/>
          </a:prstGeom>
        </p:spPr>
      </p:pic>
      <p:pic>
        <p:nvPicPr>
          <p:cNvPr id="9" name="Picture 8">
            <a:extLst>
              <a:ext uri="{FF2B5EF4-FFF2-40B4-BE49-F238E27FC236}">
                <a16:creationId xmlns:a16="http://schemas.microsoft.com/office/drawing/2014/main" id="{FE183CA1-524E-2D40-8B93-AE00CC87EF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651" y="623385"/>
            <a:ext cx="9026216" cy="633201"/>
          </a:xfrm>
          <a:prstGeom prst="rect">
            <a:avLst/>
          </a:prstGeom>
        </p:spPr>
      </p:pic>
      <p:sp>
        <p:nvSpPr>
          <p:cNvPr id="10" name="TextBox 9">
            <a:extLst>
              <a:ext uri="{FF2B5EF4-FFF2-40B4-BE49-F238E27FC236}">
                <a16:creationId xmlns:a16="http://schemas.microsoft.com/office/drawing/2014/main" id="{269A8A1A-4F7F-D597-078B-D781A03A714A}"/>
              </a:ext>
            </a:extLst>
          </p:cNvPr>
          <p:cNvSpPr txBox="1"/>
          <p:nvPr/>
        </p:nvSpPr>
        <p:spPr>
          <a:xfrm>
            <a:off x="7436761" y="6494753"/>
            <a:ext cx="1207477" cy="276999"/>
          </a:xfrm>
          <a:prstGeom prst="rect">
            <a:avLst/>
          </a:prstGeom>
          <a:noFill/>
        </p:spPr>
        <p:txBody>
          <a:bodyPr wrap="square" rtlCol="0">
            <a:spAutoFit/>
          </a:bodyPr>
          <a:lstStyle/>
          <a:p>
            <a:r>
              <a:rPr lang="en-CA" sz="1200" b="0" i="0" dirty="0">
                <a:solidFill>
                  <a:schemeClr val="bg2">
                    <a:lumMod val="90000"/>
                  </a:schemeClr>
                </a:solidFill>
                <a:effectLst/>
                <a:latin typeface="Franklin ITC"/>
              </a:rPr>
              <a:t>Credit: LIGO</a:t>
            </a:r>
            <a:endParaRPr lang="en-CA" sz="1200" dirty="0">
              <a:solidFill>
                <a:schemeClr val="bg2">
                  <a:lumMod val="90000"/>
                </a:schemeClr>
              </a:solidFill>
            </a:endParaRPr>
          </a:p>
        </p:txBody>
      </p:sp>
      <p:sp>
        <p:nvSpPr>
          <p:cNvPr id="13" name="TextBox 12">
            <a:extLst>
              <a:ext uri="{FF2B5EF4-FFF2-40B4-BE49-F238E27FC236}">
                <a16:creationId xmlns:a16="http://schemas.microsoft.com/office/drawing/2014/main" id="{A167DB2C-4DBA-5A41-8B92-518113A811C1}"/>
              </a:ext>
            </a:extLst>
          </p:cNvPr>
          <p:cNvSpPr txBox="1"/>
          <p:nvPr/>
        </p:nvSpPr>
        <p:spPr>
          <a:xfrm>
            <a:off x="8989672" y="779085"/>
            <a:ext cx="3060664" cy="369332"/>
          </a:xfrm>
          <a:prstGeom prst="rect">
            <a:avLst/>
          </a:prstGeom>
          <a:noFill/>
        </p:spPr>
        <p:txBody>
          <a:bodyPr wrap="square" rtlCol="0">
            <a:spAutoFit/>
          </a:bodyPr>
          <a:lstStyle/>
          <a:p>
            <a:r>
              <a:rPr lang="en-CA" dirty="0">
                <a:solidFill>
                  <a:schemeClr val="bg2">
                    <a:lumMod val="50000"/>
                  </a:schemeClr>
                </a:solidFill>
              </a:rPr>
              <a:t>2017 Nobel Prize in Physics</a:t>
            </a:r>
          </a:p>
        </p:txBody>
      </p:sp>
      <p:sp>
        <p:nvSpPr>
          <p:cNvPr id="2" name="Slide Number Placeholder 1">
            <a:extLst>
              <a:ext uri="{FF2B5EF4-FFF2-40B4-BE49-F238E27FC236}">
                <a16:creationId xmlns:a16="http://schemas.microsoft.com/office/drawing/2014/main" id="{94252460-A8AA-F2B0-D89E-4A24CD357E74}"/>
              </a:ext>
            </a:extLst>
          </p:cNvPr>
          <p:cNvSpPr>
            <a:spLocks noGrp="1"/>
          </p:cNvSpPr>
          <p:nvPr>
            <p:ph type="sldNum" sz="quarter" idx="12"/>
          </p:nvPr>
        </p:nvSpPr>
        <p:spPr/>
        <p:txBody>
          <a:bodyPr/>
          <a:lstStyle/>
          <a:p>
            <a:fld id="{330EA680-D336-4FF7-8B7A-9848BB0A1C32}" type="slidenum">
              <a:rPr lang="en-US" smtClean="0"/>
              <a:t>18</a:t>
            </a:fld>
            <a:endParaRPr lang="en-US"/>
          </a:p>
        </p:txBody>
      </p:sp>
    </p:spTree>
    <p:extLst>
      <p:ext uri="{BB962C8B-B14F-4D97-AF65-F5344CB8AC3E}">
        <p14:creationId xmlns:p14="http://schemas.microsoft.com/office/powerpoint/2010/main" val="5229106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573832-8159-D5A4-EE24-553B1638AFF7}"/>
              </a:ext>
            </a:extLst>
          </p:cNvPr>
          <p:cNvSpPr>
            <a:spLocks noGrp="1"/>
          </p:cNvSpPr>
          <p:nvPr>
            <p:ph idx="1"/>
          </p:nvPr>
        </p:nvSpPr>
        <p:spPr>
          <a:xfrm>
            <a:off x="515815" y="1250174"/>
            <a:ext cx="10837985" cy="4926789"/>
          </a:xfrm>
        </p:spPr>
        <p:txBody>
          <a:bodyPr/>
          <a:lstStyle/>
          <a:p>
            <a:r>
              <a:rPr lang="en-CA" dirty="0"/>
              <a:t>Single </a:t>
            </a:r>
            <a:r>
              <a:rPr lang="en-CA" dirty="0" err="1"/>
              <a:t>SiPM</a:t>
            </a:r>
            <a:r>
              <a:rPr lang="en-CA" dirty="0"/>
              <a:t> with analog and digital DAQ</a:t>
            </a:r>
            <a:r>
              <a:rPr lang="en-CA" dirty="0">
                <a:solidFill>
                  <a:srgbClr val="C00000"/>
                </a:solidFill>
              </a:rPr>
              <a:t> (</a:t>
            </a:r>
            <a:r>
              <a:rPr lang="en-CA" dirty="0" err="1">
                <a:solidFill>
                  <a:srgbClr val="C00000"/>
                </a:solidFill>
              </a:rPr>
              <a:t>Radich</a:t>
            </a:r>
            <a:r>
              <a:rPr lang="en-CA" dirty="0">
                <a:solidFill>
                  <a:srgbClr val="C00000"/>
                </a:solidFill>
              </a:rPr>
              <a:t>, A.J., </a:t>
            </a:r>
            <a:r>
              <a:rPr lang="en-CA" dirty="0" err="1">
                <a:solidFill>
                  <a:srgbClr val="C00000"/>
                </a:solidFill>
              </a:rPr>
              <a:t>Phd</a:t>
            </a:r>
            <a:r>
              <a:rPr lang="en-CA" dirty="0">
                <a:solidFill>
                  <a:srgbClr val="C00000"/>
                </a:solidFill>
              </a:rPr>
              <a:t> Dissertation)</a:t>
            </a:r>
          </a:p>
          <a:p>
            <a:endParaRPr lang="en-CA" dirty="0">
              <a:solidFill>
                <a:srgbClr val="C00000"/>
              </a:solidFill>
            </a:endParaRPr>
          </a:p>
          <a:p>
            <a:r>
              <a:rPr lang="en-CA" dirty="0"/>
              <a:t>2x2 </a:t>
            </a:r>
            <a:r>
              <a:rPr lang="en-CA" dirty="0" err="1"/>
              <a:t>SiPM</a:t>
            </a:r>
            <a:r>
              <a:rPr lang="en-CA" dirty="0"/>
              <a:t> array </a:t>
            </a:r>
          </a:p>
          <a:p>
            <a:pPr lvl="1">
              <a:lnSpc>
                <a:spcPct val="150000"/>
              </a:lnSpc>
              <a:buFont typeface="Wingdings" panose="05000000000000000000" pitchFamily="2" charset="2"/>
              <a:buChar char="Ø"/>
            </a:pPr>
            <a:r>
              <a:rPr lang="en-CA" dirty="0">
                <a:solidFill>
                  <a:schemeClr val="accent2">
                    <a:lumMod val="50000"/>
                  </a:schemeClr>
                </a:solidFill>
              </a:rPr>
              <a:t>ZDS-</a:t>
            </a:r>
            <a:r>
              <a:rPr lang="en-CA" dirty="0" err="1">
                <a:solidFill>
                  <a:schemeClr val="accent2">
                    <a:lumMod val="50000"/>
                  </a:schemeClr>
                </a:solidFill>
              </a:rPr>
              <a:t>SiPM</a:t>
            </a:r>
            <a:r>
              <a:rPr lang="en-CA" dirty="0">
                <a:solidFill>
                  <a:schemeClr val="accent2">
                    <a:lumMod val="50000"/>
                  </a:schemeClr>
                </a:solidFill>
              </a:rPr>
              <a:t> Coincidence Timing Resolution</a:t>
            </a:r>
          </a:p>
          <a:p>
            <a:pPr lvl="1">
              <a:lnSpc>
                <a:spcPct val="150000"/>
              </a:lnSpc>
              <a:buFont typeface="Wingdings" panose="05000000000000000000" pitchFamily="2" charset="2"/>
              <a:buChar char="Ø"/>
            </a:pPr>
            <a:r>
              <a:rPr lang="en-CA" dirty="0" err="1">
                <a:solidFill>
                  <a:schemeClr val="accent2">
                    <a:lumMod val="50000"/>
                  </a:schemeClr>
                </a:solidFill>
              </a:rPr>
              <a:t>SiPM</a:t>
            </a:r>
            <a:r>
              <a:rPr lang="en-CA" dirty="0">
                <a:solidFill>
                  <a:schemeClr val="accent2">
                    <a:lumMod val="50000"/>
                  </a:schemeClr>
                </a:solidFill>
              </a:rPr>
              <a:t> Energy Measures – </a:t>
            </a:r>
            <a:r>
              <a:rPr kumimoji="0" lang="el-GR" b="0" i="0" u="none" strike="noStrike" kern="1200" cap="none" spc="0" normalizeH="0" baseline="0" noProof="0" dirty="0">
                <a:ln>
                  <a:noFill/>
                </a:ln>
                <a:solidFill>
                  <a:schemeClr val="accent2">
                    <a:lumMod val="50000"/>
                  </a:schemeClr>
                </a:solidFill>
                <a:effectLst/>
                <a:uLnTx/>
                <a:uFillTx/>
                <a:latin typeface="Calibri" panose="020F0502020204030204"/>
                <a:ea typeface="+mn-ea"/>
                <a:cs typeface="+mn-cs"/>
              </a:rPr>
              <a:t>γ</a:t>
            </a:r>
            <a:r>
              <a:rPr kumimoji="0" lang="en-CA" b="0" i="0" u="none" strike="noStrike" kern="1200" cap="none" spc="0" normalizeH="0" baseline="0" noProof="0" dirty="0">
                <a:ln>
                  <a:noFill/>
                </a:ln>
                <a:solidFill>
                  <a:schemeClr val="accent2">
                    <a:lumMod val="50000"/>
                  </a:schemeClr>
                </a:solidFill>
                <a:effectLst/>
                <a:uLnTx/>
                <a:uFillTx/>
                <a:latin typeface="Calibri" panose="020F0502020204030204"/>
                <a:ea typeface="+mn-ea"/>
                <a:cs typeface="+mn-cs"/>
              </a:rPr>
              <a:t> sources</a:t>
            </a:r>
            <a:r>
              <a:rPr lang="en-CA" dirty="0">
                <a:solidFill>
                  <a:schemeClr val="accent2">
                    <a:lumMod val="50000"/>
                  </a:schemeClr>
                </a:solidFill>
              </a:rPr>
              <a:t> </a:t>
            </a:r>
          </a:p>
          <a:p>
            <a:pPr lvl="1">
              <a:lnSpc>
                <a:spcPct val="150000"/>
              </a:lnSpc>
              <a:buFont typeface="Wingdings" panose="05000000000000000000" pitchFamily="2" charset="2"/>
              <a:buChar char="Ø"/>
            </a:pPr>
            <a:r>
              <a:rPr lang="en-CA" b="1" dirty="0">
                <a:solidFill>
                  <a:schemeClr val="accent2">
                    <a:lumMod val="50000"/>
                  </a:schemeClr>
                </a:solidFill>
              </a:rPr>
              <a:t>Energy calibration with </a:t>
            </a:r>
            <a:r>
              <a:rPr kumimoji="0" lang="el-GR" b="1" i="0" u="none" strike="noStrike" kern="1200" cap="none" spc="0" normalizeH="0" baseline="0" noProof="0" dirty="0">
                <a:ln>
                  <a:noFill/>
                </a:ln>
                <a:solidFill>
                  <a:schemeClr val="accent2">
                    <a:lumMod val="50000"/>
                  </a:schemeClr>
                </a:solidFill>
                <a:effectLst/>
                <a:uLnTx/>
                <a:uFillTx/>
                <a:latin typeface="Calibri" panose="020F0502020204030204"/>
                <a:ea typeface="+mn-ea"/>
                <a:cs typeface="+mn-cs"/>
              </a:rPr>
              <a:t>γ</a:t>
            </a:r>
            <a:r>
              <a:rPr kumimoji="0" lang="en-CA" b="1" i="0" u="none" strike="noStrike" kern="1200" cap="none" spc="0" normalizeH="0" baseline="0" noProof="0" dirty="0">
                <a:ln>
                  <a:noFill/>
                </a:ln>
                <a:solidFill>
                  <a:schemeClr val="accent2">
                    <a:lumMod val="50000"/>
                  </a:schemeClr>
                </a:solidFill>
                <a:effectLst/>
                <a:uLnTx/>
                <a:uFillTx/>
                <a:latin typeface="Calibri" panose="020F0502020204030204"/>
                <a:ea typeface="+mn-ea"/>
                <a:cs typeface="+mn-cs"/>
              </a:rPr>
              <a:t> sources</a:t>
            </a:r>
            <a:r>
              <a:rPr lang="en-CA" b="1" dirty="0">
                <a:solidFill>
                  <a:schemeClr val="accent2">
                    <a:lumMod val="50000"/>
                  </a:schemeClr>
                </a:solidFill>
              </a:rPr>
              <a:t> </a:t>
            </a:r>
          </a:p>
          <a:p>
            <a:pPr lvl="1">
              <a:lnSpc>
                <a:spcPct val="150000"/>
              </a:lnSpc>
              <a:buFont typeface="Wingdings" panose="05000000000000000000" pitchFamily="2" charset="2"/>
              <a:buChar char="Ø"/>
            </a:pPr>
            <a:r>
              <a:rPr lang="en-CA" dirty="0">
                <a:solidFill>
                  <a:schemeClr val="accent2">
                    <a:lumMod val="50000"/>
                  </a:schemeClr>
                </a:solidFill>
              </a:rPr>
              <a:t>Low energy threshold measurement</a:t>
            </a:r>
          </a:p>
          <a:p>
            <a:pPr lvl="1">
              <a:lnSpc>
                <a:spcPct val="150000"/>
              </a:lnSpc>
              <a:buFont typeface="Wingdings" panose="05000000000000000000" pitchFamily="2" charset="2"/>
              <a:buChar char="Ø"/>
            </a:pPr>
            <a:r>
              <a:rPr lang="en-CA" dirty="0">
                <a:solidFill>
                  <a:schemeClr val="accent2">
                    <a:lumMod val="50000"/>
                  </a:schemeClr>
                </a:solidFill>
              </a:rPr>
              <a:t>Summing at software &amp; hardware level</a:t>
            </a:r>
          </a:p>
          <a:p>
            <a:pPr marL="457200" lvl="1" indent="0">
              <a:buNone/>
            </a:pPr>
            <a:endParaRPr lang="en-CA" dirty="0"/>
          </a:p>
          <a:p>
            <a:pPr marL="0" indent="0">
              <a:buNone/>
            </a:pPr>
            <a:endParaRPr lang="en-CA" dirty="0"/>
          </a:p>
        </p:txBody>
      </p:sp>
      <p:sp>
        <p:nvSpPr>
          <p:cNvPr id="4" name="Title 1">
            <a:extLst>
              <a:ext uri="{FF2B5EF4-FFF2-40B4-BE49-F238E27FC236}">
                <a16:creationId xmlns:a16="http://schemas.microsoft.com/office/drawing/2014/main" id="{A422964D-D052-2B78-8BCA-73035C3EBB49}"/>
              </a:ext>
            </a:extLst>
          </p:cNvPr>
          <p:cNvSpPr txBox="1">
            <a:spLocks/>
          </p:cNvSpPr>
          <p:nvPr/>
        </p:nvSpPr>
        <p:spPr>
          <a:xfrm>
            <a:off x="192906" y="28783"/>
            <a:ext cx="9042763" cy="12213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4800" b="1" dirty="0"/>
              <a:t>DAEMON Experimental Testing</a:t>
            </a:r>
          </a:p>
        </p:txBody>
      </p:sp>
      <p:pic>
        <p:nvPicPr>
          <p:cNvPr id="8" name="Picture 10">
            <a:extLst>
              <a:ext uri="{FF2B5EF4-FFF2-40B4-BE49-F238E27FC236}">
                <a16:creationId xmlns:a16="http://schemas.microsoft.com/office/drawing/2014/main" id="{E0959F34-DFB2-322F-2595-6A89403453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7677" y="2847364"/>
            <a:ext cx="4897316" cy="4010636"/>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B404B0E1-695A-3CB7-5B62-5607F5464467}"/>
              </a:ext>
            </a:extLst>
          </p:cNvPr>
          <p:cNvGrpSpPr/>
          <p:nvPr/>
        </p:nvGrpSpPr>
        <p:grpSpPr>
          <a:xfrm>
            <a:off x="6361360" y="1008756"/>
            <a:ext cx="5314825" cy="3589622"/>
            <a:chOff x="5892800" y="1316258"/>
            <a:chExt cx="6299200" cy="5109626"/>
          </a:xfrm>
        </p:grpSpPr>
        <p:pic>
          <p:nvPicPr>
            <p:cNvPr id="10" name="Picture 9">
              <a:extLst>
                <a:ext uri="{FF2B5EF4-FFF2-40B4-BE49-F238E27FC236}">
                  <a16:creationId xmlns:a16="http://schemas.microsoft.com/office/drawing/2014/main" id="{85B0CD89-A328-6168-63AB-6CE7DCBC89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2800" y="1316258"/>
              <a:ext cx="6299200" cy="5109626"/>
            </a:xfrm>
            <a:prstGeom prst="rect">
              <a:avLst/>
            </a:prstGeom>
          </p:spPr>
        </p:pic>
        <p:cxnSp>
          <p:nvCxnSpPr>
            <p:cNvPr id="11" name="Straight Arrow Connector 10">
              <a:extLst>
                <a:ext uri="{FF2B5EF4-FFF2-40B4-BE49-F238E27FC236}">
                  <a16:creationId xmlns:a16="http://schemas.microsoft.com/office/drawing/2014/main" id="{5428A2B6-59FE-72AA-47AB-1D0FF113E730}"/>
                </a:ext>
              </a:extLst>
            </p:cNvPr>
            <p:cNvCxnSpPr/>
            <p:nvPr/>
          </p:nvCxnSpPr>
          <p:spPr>
            <a:xfrm flipH="1">
              <a:off x="10185400" y="4660900"/>
              <a:ext cx="457200" cy="279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EA571D2-1143-1E75-9DCE-830DB4CFE183}"/>
                </a:ext>
              </a:extLst>
            </p:cNvPr>
            <p:cNvCxnSpPr/>
            <p:nvPr/>
          </p:nvCxnSpPr>
          <p:spPr>
            <a:xfrm flipH="1">
              <a:off x="10744200" y="5344892"/>
              <a:ext cx="292100" cy="3937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13" name="Straight Arrow Connector 12">
            <a:extLst>
              <a:ext uri="{FF2B5EF4-FFF2-40B4-BE49-F238E27FC236}">
                <a16:creationId xmlns:a16="http://schemas.microsoft.com/office/drawing/2014/main" id="{26CE7FEA-A28C-593B-CE9F-FC8789760B68}"/>
              </a:ext>
            </a:extLst>
          </p:cNvPr>
          <p:cNvCxnSpPr>
            <a:cxnSpLocks/>
          </p:cNvCxnSpPr>
          <p:nvPr/>
        </p:nvCxnSpPr>
        <p:spPr>
          <a:xfrm flipH="1" flipV="1">
            <a:off x="10347757" y="5351667"/>
            <a:ext cx="307968" cy="3277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36FA6C7-E90F-2219-CA48-95273449C0FB}"/>
              </a:ext>
            </a:extLst>
          </p:cNvPr>
          <p:cNvCxnSpPr>
            <a:cxnSpLocks/>
          </p:cNvCxnSpPr>
          <p:nvPr/>
        </p:nvCxnSpPr>
        <p:spPr>
          <a:xfrm flipV="1">
            <a:off x="9649682" y="5351667"/>
            <a:ext cx="143379" cy="4184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71F64D2E-87AA-42F3-0935-A763737D7504}"/>
              </a:ext>
            </a:extLst>
          </p:cNvPr>
          <p:cNvSpPr>
            <a:spLocks noGrp="1"/>
          </p:cNvSpPr>
          <p:nvPr>
            <p:ph type="sldNum" sz="quarter" idx="12"/>
          </p:nvPr>
        </p:nvSpPr>
        <p:spPr/>
        <p:txBody>
          <a:bodyPr/>
          <a:lstStyle/>
          <a:p>
            <a:fld id="{330EA680-D336-4FF7-8B7A-9848BB0A1C32}" type="slidenum">
              <a:rPr lang="en-US" smtClean="0"/>
              <a:t>19</a:t>
            </a:fld>
            <a:endParaRPr lang="en-US"/>
          </a:p>
        </p:txBody>
      </p:sp>
    </p:spTree>
    <p:extLst>
      <p:ext uri="{BB962C8B-B14F-4D97-AF65-F5344CB8AC3E}">
        <p14:creationId xmlns:p14="http://schemas.microsoft.com/office/powerpoint/2010/main" val="565036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351932-C6B3-752C-5E48-C0078A462569}"/>
              </a:ext>
            </a:extLst>
          </p:cNvPr>
          <p:cNvSpPr>
            <a:spLocks noGrp="1"/>
          </p:cNvSpPr>
          <p:nvPr>
            <p:ph idx="1"/>
          </p:nvPr>
        </p:nvSpPr>
        <p:spPr>
          <a:xfrm>
            <a:off x="737716" y="1490274"/>
            <a:ext cx="11042302" cy="5061251"/>
          </a:xfrm>
        </p:spPr>
        <p:txBody>
          <a:bodyPr>
            <a:normAutofit/>
          </a:bodyPr>
          <a:lstStyle/>
          <a:p>
            <a:pPr marL="0" indent="0">
              <a:buNone/>
            </a:pPr>
            <a:endParaRPr lang="en-CA" i="1" dirty="0">
              <a:latin typeface="Cambria Math" panose="02040503050406030204" pitchFamily="18" charset="0"/>
              <a:ea typeface="Cambria Math" panose="02040503050406030204" pitchFamily="18" charset="0"/>
            </a:endParaRPr>
          </a:p>
          <a:p>
            <a:pPr marL="0" indent="0">
              <a:buNone/>
            </a:pPr>
            <a:endParaRPr lang="en-CA" i="1" dirty="0">
              <a:latin typeface="Cambria Math" panose="02040503050406030204" pitchFamily="18" charset="0"/>
              <a:ea typeface="Cambria Math" panose="02040503050406030204" pitchFamily="18" charset="0"/>
            </a:endParaRPr>
          </a:p>
          <a:p>
            <a:pPr marL="0" indent="0">
              <a:buNone/>
            </a:pPr>
            <a:endParaRPr lang="en-CA" i="1" dirty="0">
              <a:latin typeface="Cambria Math" panose="02040503050406030204" pitchFamily="18" charset="0"/>
              <a:ea typeface="Cambria Math" panose="02040503050406030204" pitchFamily="18" charset="0"/>
            </a:endParaRPr>
          </a:p>
          <a:p>
            <a:pPr marL="0" indent="0">
              <a:buNone/>
            </a:pPr>
            <a:endParaRPr lang="en-CA" i="1" dirty="0">
              <a:latin typeface="Cambria Math" panose="02040503050406030204" pitchFamily="18" charset="0"/>
              <a:ea typeface="Cambria Math" panose="02040503050406030204" pitchFamily="18" charset="0"/>
            </a:endParaRPr>
          </a:p>
          <a:p>
            <a:pPr marL="0" indent="0">
              <a:buNone/>
            </a:pPr>
            <a:endParaRPr lang="en-CA" i="1" dirty="0">
              <a:latin typeface="Cambria Math" panose="02040503050406030204" pitchFamily="18" charset="0"/>
              <a:ea typeface="Cambria Math" panose="02040503050406030204" pitchFamily="18" charset="0"/>
            </a:endParaRPr>
          </a:p>
          <a:p>
            <a:pPr marL="0" indent="0">
              <a:buNone/>
            </a:pPr>
            <a:r>
              <a:rPr lang="en-CA" i="1" dirty="0">
                <a:latin typeface="Cambria Math" panose="02040503050406030204" pitchFamily="18" charset="0"/>
                <a:ea typeface="Cambria Math" panose="02040503050406030204" pitchFamily="18" charset="0"/>
              </a:rPr>
              <a:t>                    						</a:t>
            </a:r>
          </a:p>
          <a:p>
            <a:pPr marL="0" indent="0" algn="ctr">
              <a:buNone/>
            </a:pPr>
            <a:r>
              <a:rPr lang="en-CA" i="1" dirty="0">
                <a:latin typeface="Cambria Math" panose="02040503050406030204" pitchFamily="18" charset="0"/>
                <a:ea typeface="Cambria Math" panose="02040503050406030204" pitchFamily="18" charset="0"/>
              </a:rPr>
              <a:t>							</a:t>
            </a:r>
          </a:p>
          <a:p>
            <a:pPr marL="0" indent="0" algn="ctr">
              <a:buNone/>
            </a:pPr>
            <a:r>
              <a:rPr lang="en-CA" dirty="0">
                <a:solidFill>
                  <a:schemeClr val="accent2">
                    <a:lumMod val="75000"/>
                  </a:schemeClr>
                </a:solidFill>
                <a:ea typeface="Cambria Math" panose="02040503050406030204" pitchFamily="18" charset="0"/>
              </a:rPr>
              <a:t>						</a:t>
            </a:r>
            <a:endParaRPr lang="en-CA" dirty="0"/>
          </a:p>
          <a:p>
            <a:pPr marL="0" indent="0" algn="ctr">
              <a:buNone/>
            </a:pPr>
            <a:endParaRPr lang="en-CA" i="1" dirty="0">
              <a:latin typeface="Cambria Math" panose="02040503050406030204" pitchFamily="18" charset="0"/>
              <a:ea typeface="Cambria Math" panose="02040503050406030204" pitchFamily="18" charset="0"/>
            </a:endParaRPr>
          </a:p>
        </p:txBody>
      </p:sp>
      <p:pic>
        <p:nvPicPr>
          <p:cNvPr id="11" name="Content Placeholder 5">
            <a:extLst>
              <a:ext uri="{FF2B5EF4-FFF2-40B4-BE49-F238E27FC236}">
                <a16:creationId xmlns:a16="http://schemas.microsoft.com/office/drawing/2014/main" id="{01C6B35D-6050-529E-72DA-C712CBD7F8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9651"/>
            <a:ext cx="12452732" cy="7289731"/>
          </a:xfrm>
          <a:prstGeom prst="rect">
            <a:avLst/>
          </a:prstGeom>
        </p:spPr>
      </p:pic>
      <mc:AlternateContent xmlns:mc="http://schemas.openxmlformats.org/markup-compatibility/2006" xmlns:a14="http://schemas.microsoft.com/office/drawing/2010/main">
        <mc:Choice Requires="a14">
          <p:sp>
            <p:nvSpPr>
              <p:cNvPr id="14" name="Title 1">
                <a:extLst>
                  <a:ext uri="{FF2B5EF4-FFF2-40B4-BE49-F238E27FC236}">
                    <a16:creationId xmlns:a16="http://schemas.microsoft.com/office/drawing/2014/main" id="{FB5AA8AC-0174-9885-1C87-59191C14EBE9}"/>
                  </a:ext>
                </a:extLst>
              </p:cNvPr>
              <p:cNvSpPr txBox="1">
                <a:spLocks/>
              </p:cNvSpPr>
              <p:nvPr/>
            </p:nvSpPr>
            <p:spPr>
              <a:xfrm>
                <a:off x="187568" y="-203519"/>
                <a:ext cx="9190894" cy="920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CA" sz="4800" b="1" dirty="0">
                    <a:solidFill>
                      <a:schemeClr val="tx1"/>
                    </a:solidFill>
                  </a:rPr>
                  <a:t>Beta-delayed neutron emission, 𝛽</a:t>
                </a:r>
                <a14:m>
                  <m:oMath xmlns:m="http://schemas.openxmlformats.org/officeDocument/2006/math">
                    <m:r>
                      <a:rPr lang="en-CA" sz="4800" b="1" i="1" smtClean="0">
                        <a:solidFill>
                          <a:schemeClr val="tx1"/>
                        </a:solidFill>
                        <a:latin typeface="Cambria Math" panose="02040503050406030204" pitchFamily="18" charset="0"/>
                      </a:rPr>
                      <m:t>𝒏</m:t>
                    </m:r>
                  </m:oMath>
                </a14:m>
                <a:endParaRPr lang="en-CA" sz="4800" b="1" dirty="0">
                  <a:solidFill>
                    <a:schemeClr val="tx1"/>
                  </a:solidFill>
                </a:endParaRPr>
              </a:p>
            </p:txBody>
          </p:sp>
        </mc:Choice>
        <mc:Fallback xmlns="">
          <p:sp>
            <p:nvSpPr>
              <p:cNvPr id="14" name="Title 1">
                <a:extLst>
                  <a:ext uri="{FF2B5EF4-FFF2-40B4-BE49-F238E27FC236}">
                    <a16:creationId xmlns:a16="http://schemas.microsoft.com/office/drawing/2014/main" id="{FB5AA8AC-0174-9885-1C87-59191C14EBE9}"/>
                  </a:ext>
                </a:extLst>
              </p:cNvPr>
              <p:cNvSpPr txBox="1">
                <a:spLocks noRot="1" noChangeAspect="1" noMove="1" noResize="1" noEditPoints="1" noAdjustHandles="1" noChangeArrowheads="1" noChangeShapeType="1" noTextEdit="1"/>
              </p:cNvSpPr>
              <p:nvPr/>
            </p:nvSpPr>
            <p:spPr>
              <a:xfrm>
                <a:off x="187568" y="-203519"/>
                <a:ext cx="9190894" cy="920200"/>
              </a:xfrm>
              <a:prstGeom prst="rect">
                <a:avLst/>
              </a:prstGeom>
              <a:blipFill>
                <a:blip r:embed="rId4"/>
                <a:stretch>
                  <a:fillRect l="-3052" t="-6623" b="-35762"/>
                </a:stretch>
              </a:blipFill>
            </p:spPr>
            <p:txBody>
              <a:bodyPr/>
              <a:lstStyle/>
              <a:p>
                <a:r>
                  <a:rPr lang="en-CA">
                    <a:noFill/>
                  </a:rPr>
                  <a:t> </a:t>
                </a:r>
              </a:p>
            </p:txBody>
          </p:sp>
        </mc:Fallback>
      </mc:AlternateContent>
      <mc:AlternateContent xmlns:mc="http://schemas.openxmlformats.org/markup-compatibility/2006">
        <mc:Choice xmlns:a14="http://schemas.microsoft.com/office/drawing/2010/main" Requires="a14">
          <p:sp>
            <p:nvSpPr>
              <p:cNvPr id="17" name="Content Placeholder 2">
                <a:extLst>
                  <a:ext uri="{FF2B5EF4-FFF2-40B4-BE49-F238E27FC236}">
                    <a16:creationId xmlns:a16="http://schemas.microsoft.com/office/drawing/2014/main" id="{16C3A68F-5922-D18F-5A9F-A0F8343B512F}"/>
                  </a:ext>
                </a:extLst>
              </p:cNvPr>
              <p:cNvSpPr txBox="1">
                <a:spLocks/>
              </p:cNvSpPr>
              <p:nvPr/>
            </p:nvSpPr>
            <p:spPr>
              <a:xfrm>
                <a:off x="222735" y="678622"/>
                <a:ext cx="7649514" cy="29582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CA" sz="2000" b="1" dirty="0">
                    <a:solidFill>
                      <a:schemeClr val="tx2">
                        <a:lumMod val="20000"/>
                        <a:lumOff val="80000"/>
                      </a:schemeClr>
                    </a:solidFill>
                  </a:rPr>
                  <a:t>Can occur directly following </a:t>
                </a:r>
                <a:r>
                  <a:rPr lang="el-GR" sz="2000" b="1" dirty="0">
                    <a:solidFill>
                      <a:schemeClr val="tx2">
                        <a:lumMod val="20000"/>
                        <a:lumOff val="80000"/>
                      </a:schemeClr>
                    </a:solidFill>
                  </a:rPr>
                  <a:t>β</a:t>
                </a:r>
                <a:r>
                  <a:rPr lang="en-CA" sz="2000" b="1" dirty="0">
                    <a:solidFill>
                      <a:schemeClr val="tx2">
                        <a:lumMod val="20000"/>
                        <a:lumOff val="80000"/>
                      </a:schemeClr>
                    </a:solidFill>
                  </a:rPr>
                  <a:t>-decay (</a:t>
                </a:r>
                <a14:m>
                  <m:oMath xmlns:m="http://schemas.openxmlformats.org/officeDocument/2006/math">
                    <m:r>
                      <a:rPr lang="en-CA" sz="2000" i="1">
                        <a:solidFill>
                          <a:schemeClr val="bg1"/>
                        </a:solidFill>
                        <a:latin typeface="Cambria Math" panose="02040503050406030204" pitchFamily="18" charset="0"/>
                      </a:rPr>
                      <m:t>𝑛</m:t>
                    </m:r>
                    <m:r>
                      <a:rPr lang="en-CA" sz="2000" i="1">
                        <a:solidFill>
                          <a:schemeClr val="bg1"/>
                        </a:solidFill>
                        <a:latin typeface="Cambria Math" panose="02040503050406030204" pitchFamily="18" charset="0"/>
                      </a:rPr>
                      <m:t> →</m:t>
                    </m:r>
                    <m:r>
                      <a:rPr lang="en-CA" sz="2000" i="1">
                        <a:solidFill>
                          <a:schemeClr val="bg1"/>
                        </a:solidFill>
                        <a:latin typeface="Cambria Math" panose="02040503050406030204" pitchFamily="18" charset="0"/>
                      </a:rPr>
                      <m:t>𝑝</m:t>
                    </m:r>
                    <m:r>
                      <a:rPr lang="en-CA" sz="2000" i="1">
                        <a:solidFill>
                          <a:schemeClr val="bg1"/>
                        </a:solidFill>
                        <a:latin typeface="Cambria Math" panose="02040503050406030204" pitchFamily="18" charset="0"/>
                      </a:rPr>
                      <m:t>+</m:t>
                    </m:r>
                    <m:sSup>
                      <m:sSupPr>
                        <m:ctrlPr>
                          <a:rPr lang="en-CA" sz="2000" i="1">
                            <a:solidFill>
                              <a:schemeClr val="bg1"/>
                            </a:solidFill>
                            <a:latin typeface="Cambria Math" panose="02040503050406030204" pitchFamily="18" charset="0"/>
                          </a:rPr>
                        </m:ctrlPr>
                      </m:sSupPr>
                      <m:e>
                        <m:r>
                          <a:rPr lang="en-CA" sz="2000" i="1">
                            <a:solidFill>
                              <a:schemeClr val="bg1"/>
                            </a:solidFill>
                            <a:latin typeface="Cambria Math" panose="02040503050406030204" pitchFamily="18" charset="0"/>
                          </a:rPr>
                          <m:t>𝑒</m:t>
                        </m:r>
                      </m:e>
                      <m:sup>
                        <m:r>
                          <a:rPr lang="en-CA" sz="2000" i="1">
                            <a:solidFill>
                              <a:schemeClr val="bg1"/>
                            </a:solidFill>
                            <a:latin typeface="Cambria Math" panose="02040503050406030204" pitchFamily="18" charset="0"/>
                          </a:rPr>
                          <m:t>−</m:t>
                        </m:r>
                      </m:sup>
                    </m:sSup>
                    <m:r>
                      <a:rPr lang="en-CA" sz="2000" i="1">
                        <a:solidFill>
                          <a:schemeClr val="bg1"/>
                        </a:solidFill>
                        <a:latin typeface="Cambria Math" panose="02040503050406030204" pitchFamily="18" charset="0"/>
                      </a:rPr>
                      <m:t>+</m:t>
                    </m:r>
                    <m:acc>
                      <m:accPr>
                        <m:chr m:val="̅"/>
                        <m:ctrlPr>
                          <a:rPr lang="en-CA" sz="2000" i="1">
                            <a:solidFill>
                              <a:schemeClr val="bg1"/>
                            </a:solidFill>
                            <a:latin typeface="Cambria Math" panose="02040503050406030204" pitchFamily="18" charset="0"/>
                          </a:rPr>
                        </m:ctrlPr>
                      </m:accPr>
                      <m:e>
                        <m:r>
                          <m:rPr>
                            <m:sty m:val="p"/>
                          </m:rPr>
                          <a:rPr lang="el-GR" sz="2000" i="1">
                            <a:solidFill>
                              <a:schemeClr val="bg1"/>
                            </a:solidFill>
                            <a:latin typeface="Cambria Math" panose="02040503050406030204" pitchFamily="18" charset="0"/>
                          </a:rPr>
                          <m:t>ν</m:t>
                        </m:r>
                      </m:e>
                    </m:acc>
                  </m:oMath>
                </a14:m>
                <a:r>
                  <a:rPr lang="en-CA" sz="2000" b="1" dirty="0">
                    <a:solidFill>
                      <a:schemeClr val="tx2">
                        <a:lumMod val="20000"/>
                        <a:lumOff val="80000"/>
                      </a:schemeClr>
                    </a:solidFill>
                  </a:rPr>
                  <a:t>) if </a:t>
                </a:r>
                <a14:m>
                  <m:oMath xmlns:m="http://schemas.openxmlformats.org/officeDocument/2006/math">
                    <m:sSub>
                      <m:sSubPr>
                        <m:ctrlPr>
                          <a:rPr lang="en-CA" sz="2000" b="1" i="1" smtClean="0">
                            <a:solidFill>
                              <a:schemeClr val="tx2">
                                <a:lumMod val="20000"/>
                                <a:lumOff val="80000"/>
                              </a:schemeClr>
                            </a:solidFill>
                            <a:latin typeface="Cambria Math" panose="02040503050406030204" pitchFamily="18" charset="0"/>
                          </a:rPr>
                        </m:ctrlPr>
                      </m:sSubPr>
                      <m:e>
                        <m:r>
                          <a:rPr lang="en-CA" sz="2000" b="1" i="1" smtClean="0">
                            <a:solidFill>
                              <a:schemeClr val="tx2">
                                <a:lumMod val="20000"/>
                                <a:lumOff val="80000"/>
                              </a:schemeClr>
                            </a:solidFill>
                            <a:latin typeface="Cambria Math" panose="02040503050406030204" pitchFamily="18" charset="0"/>
                          </a:rPr>
                          <m:t>𝑸</m:t>
                        </m:r>
                      </m:e>
                      <m:sub>
                        <m:r>
                          <a:rPr lang="en-CA" sz="2000" b="1" i="1" smtClean="0">
                            <a:solidFill>
                              <a:schemeClr val="tx2">
                                <a:lumMod val="20000"/>
                                <a:lumOff val="80000"/>
                              </a:schemeClr>
                            </a:solidFill>
                            <a:latin typeface="Cambria Math" panose="02040503050406030204" pitchFamily="18" charset="0"/>
                            <a:ea typeface="Cambria Math" panose="02040503050406030204" pitchFamily="18" charset="0"/>
                          </a:rPr>
                          <m:t>𝜷</m:t>
                        </m:r>
                      </m:sub>
                    </m:sSub>
                    <m:r>
                      <a:rPr lang="en-CA" sz="2000" b="1" i="1" smtClean="0">
                        <a:solidFill>
                          <a:schemeClr val="tx2">
                            <a:lumMod val="20000"/>
                            <a:lumOff val="80000"/>
                          </a:schemeClr>
                        </a:solidFill>
                        <a:latin typeface="Cambria Math" panose="02040503050406030204" pitchFamily="18" charset="0"/>
                      </a:rPr>
                      <m:t>&gt; </m:t>
                    </m:r>
                    <m:sSub>
                      <m:sSubPr>
                        <m:ctrlPr>
                          <a:rPr lang="en-CA" sz="2000" b="1" i="1" smtClean="0">
                            <a:solidFill>
                              <a:schemeClr val="tx2">
                                <a:lumMod val="20000"/>
                                <a:lumOff val="80000"/>
                              </a:schemeClr>
                            </a:solidFill>
                            <a:latin typeface="Cambria Math" panose="02040503050406030204" pitchFamily="18" charset="0"/>
                          </a:rPr>
                        </m:ctrlPr>
                      </m:sSubPr>
                      <m:e>
                        <m:r>
                          <a:rPr lang="en-CA" sz="2000" b="1" i="1" smtClean="0">
                            <a:solidFill>
                              <a:schemeClr val="tx2">
                                <a:lumMod val="20000"/>
                                <a:lumOff val="80000"/>
                              </a:schemeClr>
                            </a:solidFill>
                            <a:latin typeface="Cambria Math" panose="02040503050406030204" pitchFamily="18" charset="0"/>
                          </a:rPr>
                          <m:t>𝑺</m:t>
                        </m:r>
                      </m:e>
                      <m:sub>
                        <m:r>
                          <a:rPr lang="en-CA" sz="2000" b="1" i="1" smtClean="0">
                            <a:solidFill>
                              <a:schemeClr val="tx2">
                                <a:lumMod val="20000"/>
                                <a:lumOff val="80000"/>
                              </a:schemeClr>
                            </a:solidFill>
                            <a:latin typeface="Cambria Math" panose="02040503050406030204" pitchFamily="18" charset="0"/>
                          </a:rPr>
                          <m:t>𝒏</m:t>
                        </m:r>
                      </m:sub>
                    </m:sSub>
                  </m:oMath>
                </a14:m>
                <a:endParaRPr lang="en-CA" sz="2000" b="1" dirty="0">
                  <a:solidFill>
                    <a:schemeClr val="tx2">
                      <a:lumMod val="20000"/>
                      <a:lumOff val="80000"/>
                    </a:schemeClr>
                  </a:solidFill>
                </a:endParaRPr>
              </a:p>
              <a:p>
                <a:pPr>
                  <a:lnSpc>
                    <a:spcPct val="120000"/>
                  </a:lnSpc>
                  <a:spcBef>
                    <a:spcPts val="600"/>
                  </a:spcBef>
                </a:pPr>
                <a:r>
                  <a:rPr lang="en-CA" sz="2000" b="1" dirty="0">
                    <a:solidFill>
                      <a:schemeClr val="tx2">
                        <a:lumMod val="20000"/>
                        <a:lumOff val="80000"/>
                      </a:schemeClr>
                    </a:solidFill>
                  </a:rPr>
                  <a:t>Detection of emitted neutrons can give valuable information </a:t>
                </a:r>
              </a:p>
              <a:p>
                <a:pPr lvl="1">
                  <a:lnSpc>
                    <a:spcPct val="120000"/>
                  </a:lnSpc>
                  <a:buFont typeface="Wingdings" panose="05000000000000000000" pitchFamily="2" charset="2"/>
                  <a:buChar char="Ø"/>
                </a:pPr>
                <a:r>
                  <a:rPr lang="en-CA" b="1" i="1" dirty="0">
                    <a:solidFill>
                      <a:schemeClr val="tx2">
                        <a:lumMod val="20000"/>
                        <a:lumOff val="80000"/>
                      </a:schemeClr>
                    </a:solidFill>
                    <a:latin typeface="Cambria Math" panose="02040503050406030204" pitchFamily="18" charset="0"/>
                    <a:ea typeface="Cambria Math" panose="02040503050406030204" pitchFamily="18" charset="0"/>
                  </a:rPr>
                  <a:t>Neutron emission probabilities</a:t>
                </a:r>
              </a:p>
              <a:p>
                <a:pPr lvl="1">
                  <a:lnSpc>
                    <a:spcPct val="120000"/>
                  </a:lnSpc>
                  <a:buFont typeface="Wingdings" panose="05000000000000000000" pitchFamily="2" charset="2"/>
                  <a:buChar char="Ø"/>
                </a:pPr>
                <a:r>
                  <a:rPr lang="en-CA" b="1" i="1" dirty="0">
                    <a:solidFill>
                      <a:schemeClr val="tx2">
                        <a:lumMod val="20000"/>
                        <a:lumOff val="80000"/>
                      </a:schemeClr>
                    </a:solidFill>
                    <a:latin typeface="Cambria Math" panose="02040503050406030204" pitchFamily="18" charset="0"/>
                    <a:ea typeface="Cambria Math" panose="02040503050406030204" pitchFamily="18" charset="0"/>
                  </a:rPr>
                  <a:t>Highly excited states</a:t>
                </a:r>
              </a:p>
              <a:p>
                <a:pPr lvl="1">
                  <a:lnSpc>
                    <a:spcPct val="120000"/>
                  </a:lnSpc>
                  <a:buFont typeface="Wingdings" panose="05000000000000000000" pitchFamily="2" charset="2"/>
                  <a:buChar char="Ø"/>
                </a:pPr>
                <a:r>
                  <a:rPr lang="en-CA" b="1" i="1" dirty="0">
                    <a:solidFill>
                      <a:schemeClr val="tx2">
                        <a:lumMod val="20000"/>
                        <a:lumOff val="80000"/>
                      </a:schemeClr>
                    </a:solidFill>
                    <a:latin typeface="Cambria Math" panose="02040503050406030204" pitchFamily="18" charset="0"/>
                    <a:ea typeface="Cambria Math" panose="02040503050406030204" pitchFamily="18" charset="0"/>
                  </a:rPr>
                  <a:t>Neutron energies </a:t>
                </a:r>
                <a:r>
                  <a:rPr lang="en-CA" sz="1000" i="1" dirty="0">
                    <a:latin typeface="Cambria Math" panose="02040503050406030204" pitchFamily="18" charset="0"/>
                    <a:ea typeface="Cambria Math" panose="02040503050406030204" pitchFamily="18" charset="0"/>
                  </a:rPr>
                  <a:t>				</a:t>
                </a:r>
              </a:p>
              <a:p>
                <a:pPr marL="0" indent="0" algn="ctr">
                  <a:buFont typeface="Arial" panose="020B0604020202020204" pitchFamily="34" charset="0"/>
                  <a:buNone/>
                </a:pPr>
                <a:r>
                  <a:rPr lang="en-CA" sz="1800" dirty="0">
                    <a:solidFill>
                      <a:schemeClr val="accent2">
                        <a:lumMod val="75000"/>
                      </a:schemeClr>
                    </a:solidFill>
                    <a:ea typeface="Cambria Math" panose="02040503050406030204" pitchFamily="18" charset="0"/>
                  </a:rPr>
                  <a:t>	</a:t>
                </a:r>
                <a:endParaRPr lang="en-CA" sz="1800" i="1" dirty="0">
                  <a:latin typeface="Cambria Math" panose="02040503050406030204" pitchFamily="18" charset="0"/>
                  <a:ea typeface="Cambria Math" panose="02040503050406030204" pitchFamily="18" charset="0"/>
                </a:endParaRPr>
              </a:p>
            </p:txBody>
          </p:sp>
        </mc:Choice>
        <mc:Fallback>
          <p:sp>
            <p:nvSpPr>
              <p:cNvPr id="17" name="Content Placeholder 2">
                <a:extLst>
                  <a:ext uri="{FF2B5EF4-FFF2-40B4-BE49-F238E27FC236}">
                    <a16:creationId xmlns:a16="http://schemas.microsoft.com/office/drawing/2014/main" id="{16C3A68F-5922-D18F-5A9F-A0F8343B512F}"/>
                  </a:ext>
                </a:extLst>
              </p:cNvPr>
              <p:cNvSpPr txBox="1">
                <a:spLocks noRot="1" noChangeAspect="1" noMove="1" noResize="1" noEditPoints="1" noAdjustHandles="1" noChangeArrowheads="1" noChangeShapeType="1" noTextEdit="1"/>
              </p:cNvSpPr>
              <p:nvPr/>
            </p:nvSpPr>
            <p:spPr>
              <a:xfrm>
                <a:off x="222735" y="678622"/>
                <a:ext cx="7649514" cy="2958276"/>
              </a:xfrm>
              <a:prstGeom prst="rect">
                <a:avLst/>
              </a:prstGeom>
              <a:blipFill>
                <a:blip r:embed="rId5"/>
                <a:stretch>
                  <a:fillRect l="-718"/>
                </a:stretch>
              </a:blipFill>
            </p:spPr>
            <p:txBody>
              <a:bodyPr/>
              <a:lstStyle/>
              <a:p>
                <a:r>
                  <a:rPr lang="en-CA">
                    <a:noFill/>
                  </a:rPr>
                  <a:t> </a:t>
                </a:r>
              </a:p>
            </p:txBody>
          </p:sp>
        </mc:Fallback>
      </mc:AlternateContent>
      <p:grpSp>
        <p:nvGrpSpPr>
          <p:cNvPr id="44" name="Group 43">
            <a:extLst>
              <a:ext uri="{FF2B5EF4-FFF2-40B4-BE49-F238E27FC236}">
                <a16:creationId xmlns:a16="http://schemas.microsoft.com/office/drawing/2014/main" id="{3CE68A78-DE4D-EDE3-2BA4-A15BD12A269A}"/>
              </a:ext>
            </a:extLst>
          </p:cNvPr>
          <p:cNvGrpSpPr/>
          <p:nvPr/>
        </p:nvGrpSpPr>
        <p:grpSpPr>
          <a:xfrm>
            <a:off x="2214121" y="1490274"/>
            <a:ext cx="7092439" cy="4387075"/>
            <a:chOff x="2218267" y="1739830"/>
            <a:chExt cx="6867860" cy="4117371"/>
          </a:xfrm>
        </p:grpSpPr>
        <p:cxnSp>
          <p:nvCxnSpPr>
            <p:cNvPr id="19" name="Straight Connector 18">
              <a:extLst>
                <a:ext uri="{FF2B5EF4-FFF2-40B4-BE49-F238E27FC236}">
                  <a16:creationId xmlns:a16="http://schemas.microsoft.com/office/drawing/2014/main" id="{7177C08D-098B-6E30-BD56-0D9AB1CB969A}"/>
                </a:ext>
              </a:extLst>
            </p:cNvPr>
            <p:cNvCxnSpPr>
              <a:cxnSpLocks/>
            </p:cNvCxnSpPr>
            <p:nvPr/>
          </p:nvCxnSpPr>
          <p:spPr>
            <a:xfrm flipV="1">
              <a:off x="2218267" y="4362391"/>
              <a:ext cx="2786649" cy="149481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D9C2892-8659-1629-551D-3097D22C116A}"/>
                </a:ext>
              </a:extLst>
            </p:cNvPr>
            <p:cNvCxnSpPr/>
            <p:nvPr/>
          </p:nvCxnSpPr>
          <p:spPr>
            <a:xfrm flipV="1">
              <a:off x="5004916" y="4020899"/>
              <a:ext cx="0" cy="34149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185F571-F477-6598-849D-601DC6F43444}"/>
                </a:ext>
              </a:extLst>
            </p:cNvPr>
            <p:cNvCxnSpPr>
              <a:cxnSpLocks/>
            </p:cNvCxnSpPr>
            <p:nvPr/>
          </p:nvCxnSpPr>
          <p:spPr>
            <a:xfrm flipV="1">
              <a:off x="5004916" y="2655259"/>
              <a:ext cx="2507175" cy="136564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27DC159-7087-8661-D3B7-804D288907FE}"/>
                </a:ext>
              </a:extLst>
            </p:cNvPr>
            <p:cNvCxnSpPr/>
            <p:nvPr/>
          </p:nvCxnSpPr>
          <p:spPr>
            <a:xfrm flipV="1">
              <a:off x="7512091" y="2313767"/>
              <a:ext cx="0" cy="34149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45BAA07E-B75C-627C-210C-11BBD5BA7700}"/>
                </a:ext>
              </a:extLst>
            </p:cNvPr>
            <p:cNvCxnSpPr>
              <a:cxnSpLocks/>
            </p:cNvCxnSpPr>
            <p:nvPr/>
          </p:nvCxnSpPr>
          <p:spPr>
            <a:xfrm flipV="1">
              <a:off x="7512091" y="1739830"/>
              <a:ext cx="1574036" cy="58599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2" name="Picture 1">
            <a:extLst>
              <a:ext uri="{FF2B5EF4-FFF2-40B4-BE49-F238E27FC236}">
                <a16:creationId xmlns:a16="http://schemas.microsoft.com/office/drawing/2014/main" id="{8B4929B2-CACB-E472-D814-E1D9EB7E78C1}"/>
              </a:ext>
            </a:extLst>
          </p:cNvPr>
          <p:cNvPicPr>
            <a:picLocks noChangeAspect="1"/>
          </p:cNvPicPr>
          <p:nvPr/>
        </p:nvPicPr>
        <p:blipFill>
          <a:blip r:embed="rId6"/>
          <a:stretch>
            <a:fillRect/>
          </a:stretch>
        </p:blipFill>
        <p:spPr>
          <a:xfrm>
            <a:off x="7609842" y="2620566"/>
            <a:ext cx="4842890" cy="3991788"/>
          </a:xfrm>
          <a:prstGeom prst="rect">
            <a:avLst/>
          </a:prstGeom>
        </p:spPr>
      </p:pic>
      <p:sp>
        <p:nvSpPr>
          <p:cNvPr id="4" name="TextBox 3">
            <a:extLst>
              <a:ext uri="{FF2B5EF4-FFF2-40B4-BE49-F238E27FC236}">
                <a16:creationId xmlns:a16="http://schemas.microsoft.com/office/drawing/2014/main" id="{D3762C3F-7FDD-9ED8-5393-027D2BB8CBFB}"/>
              </a:ext>
            </a:extLst>
          </p:cNvPr>
          <p:cNvSpPr txBox="1"/>
          <p:nvPr/>
        </p:nvSpPr>
        <p:spPr>
          <a:xfrm>
            <a:off x="5754254" y="2576945"/>
            <a:ext cx="65" cy="276999"/>
          </a:xfrm>
          <a:prstGeom prst="rect">
            <a:avLst/>
          </a:prstGeom>
          <a:noFill/>
        </p:spPr>
        <p:txBody>
          <a:bodyPr wrap="none" lIns="0" tIns="0" rIns="0" bIns="0" rtlCol="0">
            <a:spAutoFit/>
          </a:bodyPr>
          <a:lstStyle/>
          <a:p>
            <a:endParaRPr lang="en-CA" dirty="0"/>
          </a:p>
        </p:txBody>
      </p:sp>
      <p:sp>
        <p:nvSpPr>
          <p:cNvPr id="5" name="Slide Number Placeholder 4">
            <a:extLst>
              <a:ext uri="{FF2B5EF4-FFF2-40B4-BE49-F238E27FC236}">
                <a16:creationId xmlns:a16="http://schemas.microsoft.com/office/drawing/2014/main" id="{994ACCD5-B14E-C6A3-2857-5266777EA895}"/>
              </a:ext>
            </a:extLst>
          </p:cNvPr>
          <p:cNvSpPr>
            <a:spLocks noGrp="1"/>
          </p:cNvSpPr>
          <p:nvPr>
            <p:ph type="sldNum" sz="quarter" idx="12"/>
          </p:nvPr>
        </p:nvSpPr>
        <p:spPr>
          <a:xfrm>
            <a:off x="1545023" y="6608121"/>
            <a:ext cx="10775729" cy="365125"/>
          </a:xfrm>
        </p:spPr>
        <p:txBody>
          <a:bodyPr/>
          <a:lstStyle/>
          <a:p>
            <a:fld id="{330EA680-D336-4FF7-8B7A-9848BB0A1C32}" type="slidenum">
              <a:rPr lang="en-US" sz="1600" smtClean="0">
                <a:solidFill>
                  <a:schemeClr val="tx1"/>
                </a:solidFill>
              </a:rPr>
              <a:pPr/>
              <a:t>2</a:t>
            </a:fld>
            <a:endParaRPr lang="en-US" sz="1600" dirty="0">
              <a:solidFill>
                <a:schemeClr val="tx1"/>
              </a:solidFill>
            </a:endParaRPr>
          </a:p>
        </p:txBody>
      </p:sp>
    </p:spTree>
    <p:extLst>
      <p:ext uri="{BB962C8B-B14F-4D97-AF65-F5344CB8AC3E}">
        <p14:creationId xmlns:p14="http://schemas.microsoft.com/office/powerpoint/2010/main" val="374105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7069A57-3361-D2CC-0943-1E5CA39A0EE5}"/>
              </a:ext>
            </a:extLst>
          </p:cNvPr>
          <p:cNvSpPr txBox="1">
            <a:spLocks/>
          </p:cNvSpPr>
          <p:nvPr/>
        </p:nvSpPr>
        <p:spPr>
          <a:xfrm>
            <a:off x="152434" y="29328"/>
            <a:ext cx="9042763" cy="12213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4800" b="1" dirty="0"/>
              <a:t>Threshold Tests</a:t>
            </a:r>
          </a:p>
        </p:txBody>
      </p:sp>
      <p:pic>
        <p:nvPicPr>
          <p:cNvPr id="3078" name="Picture 6">
            <a:extLst>
              <a:ext uri="{FF2B5EF4-FFF2-40B4-BE49-F238E27FC236}">
                <a16:creationId xmlns:a16="http://schemas.microsoft.com/office/drawing/2014/main" id="{84B7FD0F-5A2C-EA63-5035-138A85F76E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65306" y="84688"/>
            <a:ext cx="2763863" cy="233096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F1941CC-3D00-A448-2CC5-C4AD5A8DCD98}"/>
              </a:ext>
            </a:extLst>
          </p:cNvPr>
          <p:cNvSpPr txBox="1"/>
          <p:nvPr/>
        </p:nvSpPr>
        <p:spPr>
          <a:xfrm>
            <a:off x="152434" y="1086509"/>
            <a:ext cx="8503886" cy="754694"/>
          </a:xfrm>
          <a:prstGeom prst="rect">
            <a:avLst/>
          </a:prstGeom>
          <a:noFill/>
        </p:spPr>
        <p:txBody>
          <a:bodyPr wrap="square">
            <a:spAutoFit/>
          </a:bodyPr>
          <a:lstStyle/>
          <a:p>
            <a:pPr lvl="1">
              <a:lnSpc>
                <a:spcPct val="150000"/>
              </a:lnSpc>
            </a:pPr>
            <a:r>
              <a:rPr lang="en-CA" sz="3200" b="1" dirty="0">
                <a:solidFill>
                  <a:schemeClr val="bg2">
                    <a:lumMod val="50000"/>
                  </a:schemeClr>
                </a:solidFill>
              </a:rPr>
              <a:t>“Poor man’s summing” at hardware level</a:t>
            </a:r>
          </a:p>
        </p:txBody>
      </p:sp>
      <p:sp>
        <p:nvSpPr>
          <p:cNvPr id="12" name="TextBox 11">
            <a:extLst>
              <a:ext uri="{FF2B5EF4-FFF2-40B4-BE49-F238E27FC236}">
                <a16:creationId xmlns:a16="http://schemas.microsoft.com/office/drawing/2014/main" id="{FC2C180E-A8C8-9237-5526-D6F296946CBE}"/>
              </a:ext>
            </a:extLst>
          </p:cNvPr>
          <p:cNvSpPr txBox="1"/>
          <p:nvPr/>
        </p:nvSpPr>
        <p:spPr>
          <a:xfrm>
            <a:off x="411075" y="2275860"/>
            <a:ext cx="4973725" cy="3416320"/>
          </a:xfrm>
          <a:prstGeom prst="rect">
            <a:avLst/>
          </a:prstGeom>
          <a:noFill/>
        </p:spPr>
        <p:txBody>
          <a:bodyPr wrap="square">
            <a:spAutoFit/>
          </a:bodyPr>
          <a:lstStyle/>
          <a:p>
            <a:pPr lvl="1">
              <a:buFont typeface="Wingdings" panose="05000000000000000000" pitchFamily="2" charset="2"/>
              <a:buChar char="Ø"/>
            </a:pPr>
            <a:r>
              <a:rPr lang="en-CA" sz="2400" dirty="0">
                <a:solidFill>
                  <a:schemeClr val="accent2">
                    <a:lumMod val="50000"/>
                  </a:schemeClr>
                </a:solidFill>
              </a:rPr>
              <a:t>Reduced noise/event rate allowed to go low threshold settings </a:t>
            </a:r>
          </a:p>
          <a:p>
            <a:pPr lvl="1"/>
            <a:endParaRPr lang="en-CA" sz="2400" dirty="0">
              <a:solidFill>
                <a:schemeClr val="accent2">
                  <a:lumMod val="50000"/>
                </a:schemeClr>
              </a:solidFill>
            </a:endParaRPr>
          </a:p>
          <a:p>
            <a:pPr lvl="1">
              <a:buFont typeface="Wingdings" panose="05000000000000000000" pitchFamily="2" charset="2"/>
              <a:buChar char="Ø"/>
            </a:pPr>
            <a:r>
              <a:rPr lang="en-CA" sz="2400" dirty="0">
                <a:solidFill>
                  <a:schemeClr val="accent2">
                    <a:lumMod val="50000"/>
                  </a:schemeClr>
                </a:solidFill>
              </a:rPr>
              <a:t>Reduces cost of electronic channels by a factor of 4</a:t>
            </a:r>
          </a:p>
          <a:p>
            <a:pPr lvl="1">
              <a:buFont typeface="Wingdings" panose="05000000000000000000" pitchFamily="2" charset="2"/>
              <a:buChar char="Ø"/>
            </a:pPr>
            <a:endParaRPr lang="en-CA" sz="2400" dirty="0">
              <a:solidFill>
                <a:schemeClr val="accent2">
                  <a:lumMod val="50000"/>
                </a:schemeClr>
              </a:solidFill>
            </a:endParaRPr>
          </a:p>
          <a:p>
            <a:pPr lvl="1">
              <a:buFont typeface="Wingdings" panose="05000000000000000000" pitchFamily="2" charset="2"/>
              <a:buChar char="Ø"/>
            </a:pPr>
            <a:r>
              <a:rPr lang="en-CA" sz="2400" dirty="0">
                <a:solidFill>
                  <a:schemeClr val="accent2">
                    <a:lumMod val="50000"/>
                  </a:schemeClr>
                </a:solidFill>
              </a:rPr>
              <a:t>Impedance mismatch – need to test on industrial summing boards </a:t>
            </a:r>
          </a:p>
        </p:txBody>
      </p:sp>
      <p:pic>
        <p:nvPicPr>
          <p:cNvPr id="3" name="Picture 2" descr="Chart&#10;&#10;Description automatically generated">
            <a:extLst>
              <a:ext uri="{FF2B5EF4-FFF2-40B4-BE49-F238E27FC236}">
                <a16:creationId xmlns:a16="http://schemas.microsoft.com/office/drawing/2014/main" id="{EB0367BE-5B71-B676-D453-FADD34B934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4116" y="2551350"/>
            <a:ext cx="6030167" cy="4277322"/>
          </a:xfrm>
          <a:prstGeom prst="rect">
            <a:avLst/>
          </a:prstGeom>
        </p:spPr>
      </p:pic>
      <p:sp>
        <p:nvSpPr>
          <p:cNvPr id="2" name="Slide Number Placeholder 1">
            <a:extLst>
              <a:ext uri="{FF2B5EF4-FFF2-40B4-BE49-F238E27FC236}">
                <a16:creationId xmlns:a16="http://schemas.microsoft.com/office/drawing/2014/main" id="{39191A35-6832-FF7F-B74B-93B1E06687F1}"/>
              </a:ext>
            </a:extLst>
          </p:cNvPr>
          <p:cNvSpPr>
            <a:spLocks noGrp="1"/>
          </p:cNvSpPr>
          <p:nvPr>
            <p:ph type="sldNum" sz="quarter" idx="12"/>
          </p:nvPr>
        </p:nvSpPr>
        <p:spPr/>
        <p:txBody>
          <a:bodyPr/>
          <a:lstStyle/>
          <a:p>
            <a:fld id="{330EA680-D336-4FF7-8B7A-9848BB0A1C32}" type="slidenum">
              <a:rPr lang="en-US" smtClean="0"/>
              <a:t>20</a:t>
            </a:fld>
            <a:endParaRPr lang="en-US"/>
          </a:p>
        </p:txBody>
      </p:sp>
    </p:spTree>
    <p:extLst>
      <p:ext uri="{BB962C8B-B14F-4D97-AF65-F5344CB8AC3E}">
        <p14:creationId xmlns:p14="http://schemas.microsoft.com/office/powerpoint/2010/main" val="3231062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7069A57-3361-D2CC-0943-1E5CA39A0EE5}"/>
              </a:ext>
            </a:extLst>
          </p:cNvPr>
          <p:cNvSpPr txBox="1">
            <a:spLocks/>
          </p:cNvSpPr>
          <p:nvPr/>
        </p:nvSpPr>
        <p:spPr>
          <a:xfrm>
            <a:off x="192906" y="28783"/>
            <a:ext cx="9042763" cy="12213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4800" b="1" dirty="0"/>
              <a:t>“Poor-man’s summing” Calibration</a:t>
            </a:r>
          </a:p>
        </p:txBody>
      </p:sp>
      <p:pic>
        <p:nvPicPr>
          <p:cNvPr id="6" name="Picture 5" descr="Chart, line chart&#10;&#10;Description automatically generated">
            <a:extLst>
              <a:ext uri="{FF2B5EF4-FFF2-40B4-BE49-F238E27FC236}">
                <a16:creationId xmlns:a16="http://schemas.microsoft.com/office/drawing/2014/main" id="{49D1E34D-09D7-E180-5419-A27F4EEE3F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906" y="1179054"/>
            <a:ext cx="9889052" cy="4957586"/>
          </a:xfrm>
          <a:prstGeom prst="rect">
            <a:avLst/>
          </a:prstGeom>
        </p:spPr>
      </p:pic>
      <p:sp>
        <p:nvSpPr>
          <p:cNvPr id="2" name="Slide Number Placeholder 1">
            <a:extLst>
              <a:ext uri="{FF2B5EF4-FFF2-40B4-BE49-F238E27FC236}">
                <a16:creationId xmlns:a16="http://schemas.microsoft.com/office/drawing/2014/main" id="{F6B4DF2C-FC5B-E564-6219-3615FEC30B4E}"/>
              </a:ext>
            </a:extLst>
          </p:cNvPr>
          <p:cNvSpPr>
            <a:spLocks noGrp="1"/>
          </p:cNvSpPr>
          <p:nvPr>
            <p:ph type="sldNum" sz="quarter" idx="12"/>
          </p:nvPr>
        </p:nvSpPr>
        <p:spPr/>
        <p:txBody>
          <a:bodyPr/>
          <a:lstStyle/>
          <a:p>
            <a:fld id="{330EA680-D336-4FF7-8B7A-9848BB0A1C32}" type="slidenum">
              <a:rPr lang="en-US" smtClean="0"/>
              <a:t>21</a:t>
            </a:fld>
            <a:endParaRPr lang="en-US"/>
          </a:p>
        </p:txBody>
      </p:sp>
    </p:spTree>
    <p:extLst>
      <p:ext uri="{BB962C8B-B14F-4D97-AF65-F5344CB8AC3E}">
        <p14:creationId xmlns:p14="http://schemas.microsoft.com/office/powerpoint/2010/main" val="25651834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5A005-29D4-6543-4F96-BF06EE33218A}"/>
              </a:ext>
            </a:extLst>
          </p:cNvPr>
          <p:cNvSpPr txBox="1">
            <a:spLocks/>
          </p:cNvSpPr>
          <p:nvPr/>
        </p:nvSpPr>
        <p:spPr>
          <a:xfrm>
            <a:off x="0" y="9137"/>
            <a:ext cx="11099749" cy="11859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CA" b="1" dirty="0">
              <a:solidFill>
                <a:schemeClr val="accent2">
                  <a:lumMod val="75000"/>
                </a:schemeClr>
              </a:solidFill>
            </a:endParaRPr>
          </a:p>
        </p:txBody>
      </p:sp>
      <p:grpSp>
        <p:nvGrpSpPr>
          <p:cNvPr id="12" name="Group 11">
            <a:extLst>
              <a:ext uri="{FF2B5EF4-FFF2-40B4-BE49-F238E27FC236}">
                <a16:creationId xmlns:a16="http://schemas.microsoft.com/office/drawing/2014/main" id="{C606EDDA-D887-CA2F-8FD0-65DC33949BEC}"/>
              </a:ext>
            </a:extLst>
          </p:cNvPr>
          <p:cNvGrpSpPr/>
          <p:nvPr/>
        </p:nvGrpSpPr>
        <p:grpSpPr>
          <a:xfrm>
            <a:off x="6727398" y="602121"/>
            <a:ext cx="4940987" cy="3601396"/>
            <a:chOff x="192906" y="1195106"/>
            <a:chExt cx="4940987" cy="3601396"/>
          </a:xfrm>
        </p:grpSpPr>
        <p:pic>
          <p:nvPicPr>
            <p:cNvPr id="25" name="Picture 24">
              <a:extLst>
                <a:ext uri="{FF2B5EF4-FFF2-40B4-BE49-F238E27FC236}">
                  <a16:creationId xmlns:a16="http://schemas.microsoft.com/office/drawing/2014/main" id="{A21D6671-8C47-4A02-2842-D4D15F4C2F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4063" y="1195106"/>
              <a:ext cx="2434432" cy="2985843"/>
            </a:xfrm>
            <a:prstGeom prst="rect">
              <a:avLst/>
            </a:prstGeom>
          </p:spPr>
        </p:pic>
        <p:pic>
          <p:nvPicPr>
            <p:cNvPr id="26" name="Content Placeholder 5">
              <a:extLst>
                <a:ext uri="{FF2B5EF4-FFF2-40B4-BE49-F238E27FC236}">
                  <a16:creationId xmlns:a16="http://schemas.microsoft.com/office/drawing/2014/main" id="{A39FDEA9-E8F8-BFB9-4AE1-908D5525D5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7595" y="1195106"/>
              <a:ext cx="2291779" cy="2985843"/>
            </a:xfrm>
            <a:prstGeom prst="rect">
              <a:avLst/>
            </a:prstGeom>
          </p:spPr>
        </p:pic>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A3DBA6AA-B545-5814-8D46-467358868B8D}"/>
                    </a:ext>
                  </a:extLst>
                </p:cNvPr>
                <p:cNvSpPr txBox="1"/>
                <p:nvPr/>
              </p:nvSpPr>
              <p:spPr>
                <a:xfrm>
                  <a:off x="192906" y="4180949"/>
                  <a:ext cx="2265350" cy="61555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CA" sz="1600" b="0" i="1" smtClean="0">
                            <a:latin typeface="Cambria Math" panose="02040503050406030204" pitchFamily="18" charset="0"/>
                          </a:rPr>
                          <m:t>4</m:t>
                        </m:r>
                        <m:r>
                          <a:rPr lang="en-CA" sz="1600" b="0" i="1" smtClean="0">
                            <a:latin typeface="Cambria Math" panose="02040503050406030204" pitchFamily="18" charset="0"/>
                          </a:rPr>
                          <m:t>𝑚𝑚</m:t>
                        </m:r>
                        <m:r>
                          <a:rPr lang="en-CA" sz="1600" b="0" i="1" smtClean="0">
                            <a:latin typeface="Cambria Math" panose="02040503050406030204" pitchFamily="18" charset="0"/>
                          </a:rPr>
                          <m:t>×4</m:t>
                        </m:r>
                        <m:r>
                          <a:rPr lang="en-CA" sz="1600" b="0" i="1" smtClean="0">
                            <a:latin typeface="Cambria Math" panose="02040503050406030204" pitchFamily="18" charset="0"/>
                          </a:rPr>
                          <m:t>𝑚𝑚</m:t>
                        </m:r>
                      </m:oMath>
                    </m:oMathPara>
                  </a14:m>
                  <a:endParaRPr lang="en-CA" sz="1600" dirty="0">
                    <a:ea typeface="Cambria Math" panose="02040503050406030204" pitchFamily="18" charset="0"/>
                  </a:endParaRPr>
                </a:p>
                <a:p>
                  <a:endParaRPr lang="en-CA" b="1" dirty="0"/>
                </a:p>
              </p:txBody>
            </p:sp>
          </mc:Choice>
          <mc:Fallback>
            <p:sp>
              <p:nvSpPr>
                <p:cNvPr id="3" name="TextBox 2">
                  <a:extLst>
                    <a:ext uri="{FF2B5EF4-FFF2-40B4-BE49-F238E27FC236}">
                      <a16:creationId xmlns:a16="http://schemas.microsoft.com/office/drawing/2014/main" id="{A3DBA6AA-B545-5814-8D46-467358868B8D}"/>
                    </a:ext>
                  </a:extLst>
                </p:cNvPr>
                <p:cNvSpPr txBox="1">
                  <a:spLocks noRot="1" noChangeAspect="1" noMove="1" noResize="1" noEditPoints="1" noAdjustHandles="1" noChangeArrowheads="1" noChangeShapeType="1" noTextEdit="1"/>
                </p:cNvSpPr>
                <p:nvPr/>
              </p:nvSpPr>
              <p:spPr>
                <a:xfrm>
                  <a:off x="192906" y="4180949"/>
                  <a:ext cx="2265350" cy="615553"/>
                </a:xfrm>
                <a:prstGeom prst="rect">
                  <a:avLst/>
                </a:prstGeom>
                <a:blipFill>
                  <a:blip r:embed="rId5"/>
                  <a:stretch>
                    <a:fillRect/>
                  </a:stretch>
                </a:blipFill>
              </p:spPr>
              <p:txBody>
                <a:bodyPr/>
                <a:lstStyle/>
                <a:p>
                  <a:r>
                    <a:rPr lang="en-CA">
                      <a:noFill/>
                    </a:rPr>
                    <a:t> </a:t>
                  </a:r>
                </a:p>
              </p:txBody>
            </p:sp>
          </mc:Fallback>
        </mc:AlternateContent>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0A80D01A-07DE-F89F-87EB-89CEE44231EB}"/>
                    </a:ext>
                  </a:extLst>
                </p:cNvPr>
                <p:cNvSpPr txBox="1"/>
                <p:nvPr/>
              </p:nvSpPr>
              <p:spPr>
                <a:xfrm>
                  <a:off x="2563654" y="4164571"/>
                  <a:ext cx="2570239" cy="615553"/>
                </a:xfrm>
                <a:prstGeom prst="rect">
                  <a:avLst/>
                </a:prstGeom>
                <a:noFill/>
              </p:spPr>
              <p:txBody>
                <a:bodyPr wrap="square" rtlCol="0">
                  <a:spAutoFit/>
                </a:bodyPr>
                <a:lstStyle/>
                <a:p>
                  <a:r>
                    <a:rPr lang="en-CA" sz="1600" dirty="0">
                      <a:ea typeface="Cambria Math" panose="02040503050406030204" pitchFamily="18" charset="0"/>
                    </a:rPr>
                    <a:t>2x2 array of </a:t>
                  </a:r>
                  <a14:m>
                    <m:oMath xmlns:m="http://schemas.openxmlformats.org/officeDocument/2006/math">
                      <m:r>
                        <a:rPr lang="en-CA" sz="1600" b="0" i="1" smtClean="0">
                          <a:latin typeface="Cambria Math" panose="02040503050406030204" pitchFamily="18" charset="0"/>
                        </a:rPr>
                        <m:t>6</m:t>
                      </m:r>
                      <m:r>
                        <a:rPr lang="en-CA" sz="1600" b="0" i="1" smtClean="0">
                          <a:latin typeface="Cambria Math" panose="02040503050406030204" pitchFamily="18" charset="0"/>
                        </a:rPr>
                        <m:t>𝑚𝑚</m:t>
                      </m:r>
                      <m:r>
                        <a:rPr lang="en-CA" sz="1600" b="0" i="1">
                          <a:latin typeface="Cambria Math" panose="02040503050406030204" pitchFamily="18" charset="0"/>
                        </a:rPr>
                        <m:t>×</m:t>
                      </m:r>
                      <m:r>
                        <a:rPr lang="en-CA" sz="1600" b="0" i="1" smtClean="0">
                          <a:latin typeface="Cambria Math" panose="02040503050406030204" pitchFamily="18" charset="0"/>
                        </a:rPr>
                        <m:t>6</m:t>
                      </m:r>
                      <m:r>
                        <a:rPr lang="en-CA" sz="1600" b="0" i="1" smtClean="0">
                          <a:latin typeface="Cambria Math" panose="02040503050406030204" pitchFamily="18" charset="0"/>
                        </a:rPr>
                        <m:t>𝑚𝑚</m:t>
                      </m:r>
                    </m:oMath>
                  </a14:m>
                  <a:r>
                    <a:rPr lang="en-CA" sz="1600" dirty="0">
                      <a:ea typeface="Cambria Math" panose="02040503050406030204" pitchFamily="18" charset="0"/>
                    </a:rPr>
                    <a:t> </a:t>
                  </a:r>
                </a:p>
                <a:p>
                  <a:endParaRPr lang="en-CA" b="1" dirty="0"/>
                </a:p>
              </p:txBody>
            </p:sp>
          </mc:Choice>
          <mc:Fallback>
            <p:sp>
              <p:nvSpPr>
                <p:cNvPr id="4" name="TextBox 3">
                  <a:extLst>
                    <a:ext uri="{FF2B5EF4-FFF2-40B4-BE49-F238E27FC236}">
                      <a16:creationId xmlns:a16="http://schemas.microsoft.com/office/drawing/2014/main" id="{0A80D01A-07DE-F89F-87EB-89CEE44231EB}"/>
                    </a:ext>
                  </a:extLst>
                </p:cNvPr>
                <p:cNvSpPr txBox="1">
                  <a:spLocks noRot="1" noChangeAspect="1" noMove="1" noResize="1" noEditPoints="1" noAdjustHandles="1" noChangeArrowheads="1" noChangeShapeType="1" noTextEdit="1"/>
                </p:cNvSpPr>
                <p:nvPr/>
              </p:nvSpPr>
              <p:spPr>
                <a:xfrm>
                  <a:off x="2563654" y="4164571"/>
                  <a:ext cx="2570239" cy="615553"/>
                </a:xfrm>
                <a:prstGeom prst="rect">
                  <a:avLst/>
                </a:prstGeom>
                <a:blipFill>
                  <a:blip r:embed="rId6"/>
                  <a:stretch>
                    <a:fillRect l="-1185" t="-2970"/>
                  </a:stretch>
                </a:blipFill>
              </p:spPr>
              <p:txBody>
                <a:bodyPr/>
                <a:lstStyle/>
                <a:p>
                  <a:r>
                    <a:rPr lang="en-CA">
                      <a:noFill/>
                    </a:rPr>
                    <a:t> </a:t>
                  </a:r>
                </a:p>
              </p:txBody>
            </p:sp>
          </mc:Fallback>
        </mc:AlternateContent>
      </p:grpSp>
      <p:sp>
        <p:nvSpPr>
          <p:cNvPr id="5" name="Slide Number Placeholder 4">
            <a:extLst>
              <a:ext uri="{FF2B5EF4-FFF2-40B4-BE49-F238E27FC236}">
                <a16:creationId xmlns:a16="http://schemas.microsoft.com/office/drawing/2014/main" id="{0B166168-031D-31AF-F7B4-DE4FE3E59E62}"/>
              </a:ext>
            </a:extLst>
          </p:cNvPr>
          <p:cNvSpPr>
            <a:spLocks noGrp="1"/>
          </p:cNvSpPr>
          <p:nvPr>
            <p:ph type="sldNum" sz="quarter" idx="12"/>
          </p:nvPr>
        </p:nvSpPr>
        <p:spPr/>
        <p:txBody>
          <a:bodyPr/>
          <a:lstStyle/>
          <a:p>
            <a:fld id="{330EA680-D336-4FF7-8B7A-9848BB0A1C32}" type="slidenum">
              <a:rPr lang="en-US" smtClean="0"/>
              <a:t>22</a:t>
            </a:fld>
            <a:endParaRPr lang="en-US"/>
          </a:p>
        </p:txBody>
      </p:sp>
      <mc:AlternateContent xmlns:mc="http://schemas.openxmlformats.org/markup-compatibility/2006">
        <mc:Choice xmlns:a14="http://schemas.microsoft.com/office/drawing/2010/main" Requires="a14">
          <p:graphicFrame>
            <p:nvGraphicFramePr>
              <p:cNvPr id="8" name="Table 9">
                <a:extLst>
                  <a:ext uri="{FF2B5EF4-FFF2-40B4-BE49-F238E27FC236}">
                    <a16:creationId xmlns:a16="http://schemas.microsoft.com/office/drawing/2014/main" id="{9AD19654-B01E-46FC-354D-7DC66637BD3C}"/>
                  </a:ext>
                </a:extLst>
              </p:cNvPr>
              <p:cNvGraphicFramePr>
                <a:graphicFrameLocks noGrp="1"/>
              </p:cNvGraphicFramePr>
              <p:nvPr>
                <p:extLst>
                  <p:ext uri="{D42A27DB-BD31-4B8C-83A1-F6EECF244321}">
                    <p14:modId xmlns:p14="http://schemas.microsoft.com/office/powerpoint/2010/main" val="3645259189"/>
                  </p:ext>
                </p:extLst>
              </p:nvPr>
            </p:nvGraphicFramePr>
            <p:xfrm>
              <a:off x="2217772" y="4355373"/>
              <a:ext cx="8127999" cy="1850200"/>
            </p:xfrm>
            <a:graphic>
              <a:graphicData uri="http://schemas.openxmlformats.org/drawingml/2006/table">
                <a:tbl>
                  <a:tblPr firstRow="1" bandRow="1">
                    <a:tableStyleId>{21E4AEA4-8DFA-4A89-87EB-49C32662AFE0}</a:tableStyleId>
                  </a:tblPr>
                  <a:tblGrid>
                    <a:gridCol w="2709333">
                      <a:extLst>
                        <a:ext uri="{9D8B030D-6E8A-4147-A177-3AD203B41FA5}">
                          <a16:colId xmlns:a16="http://schemas.microsoft.com/office/drawing/2014/main" val="2363209297"/>
                        </a:ext>
                      </a:extLst>
                    </a:gridCol>
                    <a:gridCol w="2709333">
                      <a:extLst>
                        <a:ext uri="{9D8B030D-6E8A-4147-A177-3AD203B41FA5}">
                          <a16:colId xmlns:a16="http://schemas.microsoft.com/office/drawing/2014/main" val="3767233132"/>
                        </a:ext>
                      </a:extLst>
                    </a:gridCol>
                    <a:gridCol w="2709333">
                      <a:extLst>
                        <a:ext uri="{9D8B030D-6E8A-4147-A177-3AD203B41FA5}">
                          <a16:colId xmlns:a16="http://schemas.microsoft.com/office/drawing/2014/main" val="746800378"/>
                        </a:ext>
                      </a:extLst>
                    </a:gridCol>
                  </a:tblGrid>
                  <a:tr h="0">
                    <a:tc>
                      <a:txBody>
                        <a:bodyPr/>
                        <a:lstStyle/>
                        <a:p>
                          <a:endParaRPr lang="en-CA"/>
                        </a:p>
                      </a:txBody>
                      <a:tcPr/>
                    </a:tc>
                    <a:tc>
                      <a:txBody>
                        <a:bodyPr/>
                        <a:lstStyle/>
                        <a:p>
                          <a:endParaRPr lang="en-CA"/>
                        </a:p>
                      </a:txBody>
                      <a:tcPr/>
                    </a:tc>
                    <a:tc>
                      <a:txBody>
                        <a:bodyPr/>
                        <a:lstStyle/>
                        <a:p>
                          <a:endParaRPr lang="en-CA"/>
                        </a:p>
                      </a:txBody>
                      <a:tcPr/>
                    </a:tc>
                    <a:extLst>
                      <a:ext uri="{0D108BD9-81ED-4DB2-BD59-A6C34878D82A}">
                        <a16:rowId xmlns:a16="http://schemas.microsoft.com/office/drawing/2014/main" val="3705579751"/>
                      </a:ext>
                    </a:extLst>
                  </a:tr>
                  <a:tr h="370840">
                    <a:tc>
                      <a:txBody>
                        <a:bodyPr/>
                        <a:lstStyle/>
                        <a:p>
                          <a:r>
                            <a:rPr lang="en-CA" dirty="0"/>
                            <a:t>Gain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CA" b="0" smtClean="0"/>
                                  <m:t>~1</m:t>
                                </m:r>
                                <m:r>
                                  <a:rPr lang="en-CA" b="0" smtClean="0"/>
                                  <m:t>×</m:t>
                                </m:r>
                                <m:sSup>
                                  <m:sSupPr>
                                    <m:ctrlPr>
                                      <a:rPr lang="en-CA" b="0" smtClean="0"/>
                                    </m:ctrlPr>
                                  </m:sSupPr>
                                  <m:e>
                                    <m:r>
                                      <a:rPr lang="en-CA" b="0" smtClean="0"/>
                                      <m:t>10</m:t>
                                    </m:r>
                                  </m:e>
                                  <m:sup>
                                    <m:r>
                                      <a:rPr lang="en-CA" b="0" smtClean="0"/>
                                      <m:t>6</m:t>
                                    </m:r>
                                  </m:sup>
                                </m:sSup>
                              </m:oMath>
                            </m:oMathPara>
                          </a14:m>
                          <a:endParaRPr lang="en-CA" dirty="0"/>
                        </a:p>
                      </a:txBody>
                      <a:tcPr/>
                    </a:tc>
                    <a:tc>
                      <a:txBody>
                        <a:bodyPr/>
                        <a:lstStyle/>
                        <a:p>
                          <a:pPr algn="ctr"/>
                          <a14:m>
                            <m:oMathPara xmlns:m="http://schemas.openxmlformats.org/officeDocument/2006/math">
                              <m:oMathParaPr>
                                <m:jc m:val="centerGroup"/>
                              </m:oMathParaPr>
                              <m:oMath xmlns:m="http://schemas.openxmlformats.org/officeDocument/2006/math">
                                <m:r>
                                  <a:rPr lang="en-CA" b="0" smtClean="0"/>
                                  <m:t>&gt;1×</m:t>
                                </m:r>
                                <m:sSup>
                                  <m:sSupPr>
                                    <m:ctrlPr>
                                      <a:rPr lang="en-CA" b="0" smtClean="0"/>
                                    </m:ctrlPr>
                                  </m:sSupPr>
                                  <m:e>
                                    <m:r>
                                      <a:rPr lang="en-CA" b="0" smtClean="0"/>
                                      <m:t>10</m:t>
                                    </m:r>
                                  </m:e>
                                  <m:sup>
                                    <m:r>
                                      <a:rPr lang="en-CA" b="0" smtClean="0"/>
                                      <m:t>6</m:t>
                                    </m:r>
                                  </m:sup>
                                </m:sSup>
                              </m:oMath>
                            </m:oMathPara>
                          </a14:m>
                          <a:endParaRPr lang="en-CA" dirty="0"/>
                        </a:p>
                      </a:txBody>
                      <a:tcPr/>
                    </a:tc>
                    <a:extLst>
                      <a:ext uri="{0D108BD9-81ED-4DB2-BD59-A6C34878D82A}">
                        <a16:rowId xmlns:a16="http://schemas.microsoft.com/office/drawing/2014/main" val="270072937"/>
                      </a:ext>
                    </a:extLst>
                  </a:tr>
                  <a:tr h="370840">
                    <a:tc>
                      <a:txBody>
                        <a:bodyPr/>
                        <a:lstStyle/>
                        <a:p>
                          <a:r>
                            <a:rPr lang="en-CA" dirty="0"/>
                            <a:t>“Efficiency”</a:t>
                          </a:r>
                        </a:p>
                      </a:txBody>
                      <a:tcPr/>
                    </a:tc>
                    <a:tc>
                      <a:txBody>
                        <a:bodyPr/>
                        <a:lstStyle/>
                        <a:p>
                          <a:pPr algn="ctr"/>
                          <a:r>
                            <a:rPr lang="en-CA" dirty="0"/>
                            <a:t>~25% QE</a:t>
                          </a:r>
                        </a:p>
                      </a:txBody>
                      <a:tcPr/>
                    </a:tc>
                    <a:tc>
                      <a:txBody>
                        <a:bodyPr/>
                        <a:lstStyle/>
                        <a:p>
                          <a:pPr algn="ctr"/>
                          <a:r>
                            <a:rPr lang="en-CA" dirty="0"/>
                            <a:t>~25-50% PDE</a:t>
                          </a:r>
                        </a:p>
                      </a:txBody>
                      <a:tcPr/>
                    </a:tc>
                    <a:extLst>
                      <a:ext uri="{0D108BD9-81ED-4DB2-BD59-A6C34878D82A}">
                        <a16:rowId xmlns:a16="http://schemas.microsoft.com/office/drawing/2014/main" val="1126183439"/>
                      </a:ext>
                    </a:extLst>
                  </a:tr>
                  <a:tr h="370840">
                    <a:tc>
                      <a:txBody>
                        <a:bodyPr/>
                        <a:lstStyle/>
                        <a:p>
                          <a:r>
                            <a:rPr lang="en-CA" dirty="0"/>
                            <a:t>Bias voltage</a:t>
                          </a:r>
                        </a:p>
                      </a:txBody>
                      <a:tcPr/>
                    </a:tc>
                    <a:tc>
                      <a:txBody>
                        <a:bodyPr/>
                        <a:lstStyle/>
                        <a:p>
                          <a:pPr algn="ctr"/>
                          <a:r>
                            <a:rPr lang="en-CA" dirty="0"/>
                            <a:t>1 – 2 kV</a:t>
                          </a:r>
                        </a:p>
                      </a:txBody>
                      <a:tcPr/>
                    </a:tc>
                    <a:tc>
                      <a:txBody>
                        <a:bodyPr/>
                        <a:lstStyle/>
                        <a:p>
                          <a:pPr algn="ctr"/>
                          <a:r>
                            <a:rPr lang="en-CA" dirty="0"/>
                            <a:t>25  - 50 V</a:t>
                          </a:r>
                        </a:p>
                      </a:txBody>
                      <a:tcPr/>
                    </a:tc>
                    <a:extLst>
                      <a:ext uri="{0D108BD9-81ED-4DB2-BD59-A6C34878D82A}">
                        <a16:rowId xmlns:a16="http://schemas.microsoft.com/office/drawing/2014/main" val="86699710"/>
                      </a:ext>
                    </a:extLst>
                  </a:tr>
                  <a:tr h="370840">
                    <a:tc>
                      <a:txBody>
                        <a:bodyPr/>
                        <a:lstStyle/>
                        <a:p>
                          <a:r>
                            <a:rPr lang="en-CA" dirty="0"/>
                            <a:t>Rise time</a:t>
                          </a:r>
                        </a:p>
                      </a:txBody>
                      <a:tcPr/>
                    </a:tc>
                    <a:tc>
                      <a:txBody>
                        <a:bodyPr/>
                        <a:lstStyle/>
                        <a:p>
                          <a:pPr algn="ctr"/>
                          <a:r>
                            <a:rPr lang="en-CA" dirty="0"/>
                            <a:t>0.7 ns</a:t>
                          </a:r>
                        </a:p>
                      </a:txBody>
                      <a:tcPr/>
                    </a:tc>
                    <a:tc>
                      <a:txBody>
                        <a:bodyPr/>
                        <a:lstStyle/>
                        <a:p>
                          <a:pPr algn="ctr"/>
                          <a:r>
                            <a:rPr lang="en-CA" dirty="0"/>
                            <a:t>0.09 – 0.11 ns</a:t>
                          </a:r>
                        </a:p>
                      </a:txBody>
                      <a:tcPr/>
                    </a:tc>
                    <a:extLst>
                      <a:ext uri="{0D108BD9-81ED-4DB2-BD59-A6C34878D82A}">
                        <a16:rowId xmlns:a16="http://schemas.microsoft.com/office/drawing/2014/main" val="2690854974"/>
                      </a:ext>
                    </a:extLst>
                  </a:tr>
                </a:tbl>
              </a:graphicData>
            </a:graphic>
          </p:graphicFrame>
        </mc:Choice>
        <mc:Fallback>
          <p:graphicFrame>
            <p:nvGraphicFramePr>
              <p:cNvPr id="8" name="Table 9">
                <a:extLst>
                  <a:ext uri="{FF2B5EF4-FFF2-40B4-BE49-F238E27FC236}">
                    <a16:creationId xmlns:a16="http://schemas.microsoft.com/office/drawing/2014/main" id="{9AD19654-B01E-46FC-354D-7DC66637BD3C}"/>
                  </a:ext>
                </a:extLst>
              </p:cNvPr>
              <p:cNvGraphicFramePr>
                <a:graphicFrameLocks noGrp="1"/>
              </p:cNvGraphicFramePr>
              <p:nvPr>
                <p:extLst>
                  <p:ext uri="{D42A27DB-BD31-4B8C-83A1-F6EECF244321}">
                    <p14:modId xmlns:p14="http://schemas.microsoft.com/office/powerpoint/2010/main" val="3645259189"/>
                  </p:ext>
                </p:extLst>
              </p:nvPr>
            </p:nvGraphicFramePr>
            <p:xfrm>
              <a:off x="2217772" y="4355373"/>
              <a:ext cx="8127999" cy="1850200"/>
            </p:xfrm>
            <a:graphic>
              <a:graphicData uri="http://schemas.openxmlformats.org/drawingml/2006/table">
                <a:tbl>
                  <a:tblPr firstRow="1" bandRow="1">
                    <a:tableStyleId>{21E4AEA4-8DFA-4A89-87EB-49C32662AFE0}</a:tableStyleId>
                  </a:tblPr>
                  <a:tblGrid>
                    <a:gridCol w="2709333">
                      <a:extLst>
                        <a:ext uri="{9D8B030D-6E8A-4147-A177-3AD203B41FA5}">
                          <a16:colId xmlns:a16="http://schemas.microsoft.com/office/drawing/2014/main" val="2363209297"/>
                        </a:ext>
                      </a:extLst>
                    </a:gridCol>
                    <a:gridCol w="2709333">
                      <a:extLst>
                        <a:ext uri="{9D8B030D-6E8A-4147-A177-3AD203B41FA5}">
                          <a16:colId xmlns:a16="http://schemas.microsoft.com/office/drawing/2014/main" val="3767233132"/>
                        </a:ext>
                      </a:extLst>
                    </a:gridCol>
                    <a:gridCol w="2709333">
                      <a:extLst>
                        <a:ext uri="{9D8B030D-6E8A-4147-A177-3AD203B41FA5}">
                          <a16:colId xmlns:a16="http://schemas.microsoft.com/office/drawing/2014/main" val="746800378"/>
                        </a:ext>
                      </a:extLst>
                    </a:gridCol>
                  </a:tblGrid>
                  <a:tr h="365760">
                    <a:tc>
                      <a:txBody>
                        <a:bodyPr/>
                        <a:lstStyle/>
                        <a:p>
                          <a:endParaRPr lang="en-CA"/>
                        </a:p>
                      </a:txBody>
                      <a:tcPr/>
                    </a:tc>
                    <a:tc>
                      <a:txBody>
                        <a:bodyPr/>
                        <a:lstStyle/>
                        <a:p>
                          <a:endParaRPr lang="en-CA"/>
                        </a:p>
                      </a:txBody>
                      <a:tcPr/>
                    </a:tc>
                    <a:tc>
                      <a:txBody>
                        <a:bodyPr/>
                        <a:lstStyle/>
                        <a:p>
                          <a:endParaRPr lang="en-CA"/>
                        </a:p>
                      </a:txBody>
                      <a:tcPr/>
                    </a:tc>
                    <a:extLst>
                      <a:ext uri="{0D108BD9-81ED-4DB2-BD59-A6C34878D82A}">
                        <a16:rowId xmlns:a16="http://schemas.microsoft.com/office/drawing/2014/main" val="3705579751"/>
                      </a:ext>
                    </a:extLst>
                  </a:tr>
                  <a:tr h="371920">
                    <a:tc>
                      <a:txBody>
                        <a:bodyPr/>
                        <a:lstStyle/>
                        <a:p>
                          <a:r>
                            <a:rPr lang="en-CA" dirty="0"/>
                            <a:t>Gain</a:t>
                          </a:r>
                        </a:p>
                      </a:txBody>
                      <a:tcPr/>
                    </a:tc>
                    <a:tc>
                      <a:txBody>
                        <a:bodyPr/>
                        <a:lstStyle/>
                        <a:p>
                          <a:endParaRPr lang="en-US"/>
                        </a:p>
                      </a:txBody>
                      <a:tcPr>
                        <a:blipFill>
                          <a:blip r:embed="rId7"/>
                          <a:stretch>
                            <a:fillRect l="-100225" t="-100000" r="-100899" b="-324590"/>
                          </a:stretch>
                        </a:blipFill>
                      </a:tcPr>
                    </a:tc>
                    <a:tc>
                      <a:txBody>
                        <a:bodyPr/>
                        <a:lstStyle/>
                        <a:p>
                          <a:endParaRPr lang="en-US"/>
                        </a:p>
                      </a:txBody>
                      <a:tcPr>
                        <a:blipFill>
                          <a:blip r:embed="rId7"/>
                          <a:stretch>
                            <a:fillRect l="-200225" t="-100000" r="-899" b="-324590"/>
                          </a:stretch>
                        </a:blipFill>
                      </a:tcPr>
                    </a:tc>
                    <a:extLst>
                      <a:ext uri="{0D108BD9-81ED-4DB2-BD59-A6C34878D82A}">
                        <a16:rowId xmlns:a16="http://schemas.microsoft.com/office/drawing/2014/main" val="270072937"/>
                      </a:ext>
                    </a:extLst>
                  </a:tr>
                  <a:tr h="370840">
                    <a:tc>
                      <a:txBody>
                        <a:bodyPr/>
                        <a:lstStyle/>
                        <a:p>
                          <a:r>
                            <a:rPr lang="en-CA" dirty="0"/>
                            <a:t>“Efficiency”</a:t>
                          </a:r>
                        </a:p>
                      </a:txBody>
                      <a:tcPr/>
                    </a:tc>
                    <a:tc>
                      <a:txBody>
                        <a:bodyPr/>
                        <a:lstStyle/>
                        <a:p>
                          <a:pPr algn="ctr"/>
                          <a:r>
                            <a:rPr lang="en-CA" dirty="0"/>
                            <a:t>~25% QE</a:t>
                          </a:r>
                        </a:p>
                      </a:txBody>
                      <a:tcPr/>
                    </a:tc>
                    <a:tc>
                      <a:txBody>
                        <a:bodyPr/>
                        <a:lstStyle/>
                        <a:p>
                          <a:pPr algn="ctr"/>
                          <a:r>
                            <a:rPr lang="en-CA" dirty="0"/>
                            <a:t>~25-50% PDE</a:t>
                          </a:r>
                        </a:p>
                      </a:txBody>
                      <a:tcPr/>
                    </a:tc>
                    <a:extLst>
                      <a:ext uri="{0D108BD9-81ED-4DB2-BD59-A6C34878D82A}">
                        <a16:rowId xmlns:a16="http://schemas.microsoft.com/office/drawing/2014/main" val="1126183439"/>
                      </a:ext>
                    </a:extLst>
                  </a:tr>
                  <a:tr h="370840">
                    <a:tc>
                      <a:txBody>
                        <a:bodyPr/>
                        <a:lstStyle/>
                        <a:p>
                          <a:r>
                            <a:rPr lang="en-CA" dirty="0"/>
                            <a:t>Bias voltage</a:t>
                          </a:r>
                        </a:p>
                      </a:txBody>
                      <a:tcPr/>
                    </a:tc>
                    <a:tc>
                      <a:txBody>
                        <a:bodyPr/>
                        <a:lstStyle/>
                        <a:p>
                          <a:pPr algn="ctr"/>
                          <a:r>
                            <a:rPr lang="en-CA" dirty="0"/>
                            <a:t>1 – 2 kV</a:t>
                          </a:r>
                        </a:p>
                      </a:txBody>
                      <a:tcPr/>
                    </a:tc>
                    <a:tc>
                      <a:txBody>
                        <a:bodyPr/>
                        <a:lstStyle/>
                        <a:p>
                          <a:pPr algn="ctr"/>
                          <a:r>
                            <a:rPr lang="en-CA" dirty="0"/>
                            <a:t>25  - 50 V</a:t>
                          </a:r>
                        </a:p>
                      </a:txBody>
                      <a:tcPr/>
                    </a:tc>
                    <a:extLst>
                      <a:ext uri="{0D108BD9-81ED-4DB2-BD59-A6C34878D82A}">
                        <a16:rowId xmlns:a16="http://schemas.microsoft.com/office/drawing/2014/main" val="86699710"/>
                      </a:ext>
                    </a:extLst>
                  </a:tr>
                  <a:tr h="370840">
                    <a:tc>
                      <a:txBody>
                        <a:bodyPr/>
                        <a:lstStyle/>
                        <a:p>
                          <a:r>
                            <a:rPr lang="en-CA" dirty="0"/>
                            <a:t>Rise time</a:t>
                          </a:r>
                        </a:p>
                      </a:txBody>
                      <a:tcPr/>
                    </a:tc>
                    <a:tc>
                      <a:txBody>
                        <a:bodyPr/>
                        <a:lstStyle/>
                        <a:p>
                          <a:pPr algn="ctr"/>
                          <a:r>
                            <a:rPr lang="en-CA" dirty="0"/>
                            <a:t>0.7 ns</a:t>
                          </a:r>
                        </a:p>
                      </a:txBody>
                      <a:tcPr/>
                    </a:tc>
                    <a:tc>
                      <a:txBody>
                        <a:bodyPr/>
                        <a:lstStyle/>
                        <a:p>
                          <a:pPr algn="ctr"/>
                          <a:r>
                            <a:rPr lang="en-CA" dirty="0"/>
                            <a:t>0.09 – 0.11 ns</a:t>
                          </a:r>
                        </a:p>
                      </a:txBody>
                      <a:tcPr/>
                    </a:tc>
                    <a:extLst>
                      <a:ext uri="{0D108BD9-81ED-4DB2-BD59-A6C34878D82A}">
                        <a16:rowId xmlns:a16="http://schemas.microsoft.com/office/drawing/2014/main" val="2690854974"/>
                      </a:ext>
                    </a:extLst>
                  </a:tr>
                </a:tbl>
              </a:graphicData>
            </a:graphic>
          </p:graphicFrame>
        </mc:Fallback>
      </mc:AlternateContent>
      <p:pic>
        <p:nvPicPr>
          <p:cNvPr id="16" name="Picture 15">
            <a:extLst>
              <a:ext uri="{FF2B5EF4-FFF2-40B4-BE49-F238E27FC236}">
                <a16:creationId xmlns:a16="http://schemas.microsoft.com/office/drawing/2014/main" id="{8AA1421A-C3DC-8CAB-91EB-068BB04D8C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9013" y="602121"/>
            <a:ext cx="5490917" cy="2985844"/>
          </a:xfrm>
          <a:prstGeom prst="rect">
            <a:avLst/>
          </a:prstGeom>
        </p:spPr>
      </p:pic>
    </p:spTree>
    <p:extLst>
      <p:ext uri="{BB962C8B-B14F-4D97-AF65-F5344CB8AC3E}">
        <p14:creationId xmlns:p14="http://schemas.microsoft.com/office/powerpoint/2010/main" val="18397913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A2128F-6026-5FF8-A58E-1D405CE88037}"/>
              </a:ext>
            </a:extLst>
          </p:cNvPr>
          <p:cNvSpPr txBox="1"/>
          <p:nvPr/>
        </p:nvSpPr>
        <p:spPr>
          <a:xfrm>
            <a:off x="247595" y="4920816"/>
            <a:ext cx="4780900" cy="1200329"/>
          </a:xfrm>
          <a:prstGeom prst="rect">
            <a:avLst/>
          </a:prstGeom>
          <a:solidFill>
            <a:schemeClr val="accent2">
              <a:lumMod val="20000"/>
              <a:lumOff val="80000"/>
            </a:schemeClr>
          </a:solidFill>
          <a:ln w="38100">
            <a:solidFill>
              <a:srgbClr val="FF0000"/>
            </a:solidFill>
          </a:ln>
        </p:spPr>
        <p:txBody>
          <a:bodyPr wrap="square" rtlCol="0">
            <a:spAutoFit/>
          </a:bodyPr>
          <a:lstStyle/>
          <a:p>
            <a:pPr algn="ctr"/>
            <a:r>
              <a:rPr lang="en-CA" b="1" u="sng" dirty="0"/>
              <a:t>Zero Degree Scintillator (ZDS)</a:t>
            </a:r>
          </a:p>
          <a:p>
            <a:pPr algn="ctr"/>
            <a:r>
              <a:rPr lang="en-CA" dirty="0"/>
              <a:t>1 mm plastic scintillator (BC422Q)</a:t>
            </a:r>
          </a:p>
          <a:p>
            <a:pPr algn="ctr"/>
            <a:r>
              <a:rPr lang="en-CA" b="1" dirty="0"/>
              <a:t>+ </a:t>
            </a:r>
          </a:p>
          <a:p>
            <a:pPr algn="ctr"/>
            <a:r>
              <a:rPr lang="en-CA" dirty="0"/>
              <a:t>photomultiplier assembly (Hamamatsu H6533)</a:t>
            </a:r>
          </a:p>
        </p:txBody>
      </p:sp>
      <p:sp>
        <p:nvSpPr>
          <p:cNvPr id="2" name="Title 1">
            <a:extLst>
              <a:ext uri="{FF2B5EF4-FFF2-40B4-BE49-F238E27FC236}">
                <a16:creationId xmlns:a16="http://schemas.microsoft.com/office/drawing/2014/main" id="{48D5A005-29D4-6543-4F96-BF06EE33218A}"/>
              </a:ext>
            </a:extLst>
          </p:cNvPr>
          <p:cNvSpPr txBox="1">
            <a:spLocks/>
          </p:cNvSpPr>
          <p:nvPr/>
        </p:nvSpPr>
        <p:spPr>
          <a:xfrm>
            <a:off x="0" y="9137"/>
            <a:ext cx="11099749" cy="11859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CA" b="1" dirty="0">
              <a:solidFill>
                <a:schemeClr val="accent2">
                  <a:lumMod val="75000"/>
                </a:schemeClr>
              </a:solidFill>
            </a:endParaRPr>
          </a:p>
        </p:txBody>
      </p:sp>
      <p:sp>
        <p:nvSpPr>
          <p:cNvPr id="9" name="TextBox 8">
            <a:extLst>
              <a:ext uri="{FF2B5EF4-FFF2-40B4-BE49-F238E27FC236}">
                <a16:creationId xmlns:a16="http://schemas.microsoft.com/office/drawing/2014/main" id="{3F44CC50-3D05-F1CB-FD4A-0CB68A6D59C8}"/>
              </a:ext>
            </a:extLst>
          </p:cNvPr>
          <p:cNvSpPr txBox="1"/>
          <p:nvPr/>
        </p:nvSpPr>
        <p:spPr>
          <a:xfrm>
            <a:off x="5237129" y="1360585"/>
            <a:ext cx="6743385" cy="2431435"/>
          </a:xfrm>
          <a:prstGeom prst="rect">
            <a:avLst/>
          </a:prstGeom>
          <a:solidFill>
            <a:schemeClr val="accent2">
              <a:lumMod val="20000"/>
              <a:lumOff val="80000"/>
            </a:schemeClr>
          </a:solidFill>
          <a:ln w="38100">
            <a:solidFill>
              <a:srgbClr val="FF0000"/>
            </a:solidFill>
          </a:ln>
        </p:spPr>
        <p:txBody>
          <a:bodyPr wrap="square" rtlCol="0">
            <a:spAutoFit/>
          </a:bodyPr>
          <a:lstStyle/>
          <a:p>
            <a:pPr algn="ctr"/>
            <a:r>
              <a:rPr lang="en-CA" sz="2000" b="1" u="sng" dirty="0"/>
              <a:t>Detector Array for Energy Measurements of Neutrons (DAEMON)</a:t>
            </a:r>
          </a:p>
          <a:p>
            <a:pPr algn="ctr"/>
            <a:r>
              <a:rPr lang="en-CA" sz="2000" dirty="0"/>
              <a:t>EJ200 plastic scintillators (various geometries under test)</a:t>
            </a:r>
          </a:p>
          <a:p>
            <a:pPr algn="ctr"/>
            <a:r>
              <a:rPr lang="en-CA" i="1" dirty="0">
                <a:solidFill>
                  <a:schemeClr val="accent2">
                    <a:lumMod val="75000"/>
                  </a:schemeClr>
                </a:solidFill>
              </a:rPr>
              <a:t>Has a proven fast time response</a:t>
            </a:r>
          </a:p>
          <a:p>
            <a:pPr algn="ctr"/>
            <a:r>
              <a:rPr lang="en-CA" i="1" dirty="0">
                <a:solidFill>
                  <a:schemeClr val="accent2">
                    <a:lumMod val="75000"/>
                  </a:schemeClr>
                </a:solidFill>
              </a:rPr>
              <a:t>Can be machined into complex shapes</a:t>
            </a:r>
          </a:p>
          <a:p>
            <a:pPr algn="ctr"/>
            <a:r>
              <a:rPr lang="en-CA" b="1" dirty="0"/>
              <a:t>+</a:t>
            </a:r>
          </a:p>
          <a:p>
            <a:pPr algn="ctr"/>
            <a:r>
              <a:rPr lang="en-CA" sz="2000" dirty="0" err="1"/>
              <a:t>SiPMs</a:t>
            </a:r>
            <a:r>
              <a:rPr lang="en-CA" sz="2000" dirty="0"/>
              <a:t> –Silicon Photomultipliers (various arrays under testing)</a:t>
            </a:r>
          </a:p>
          <a:p>
            <a:pPr algn="ctr"/>
            <a:r>
              <a:rPr lang="en-CA" i="1" dirty="0">
                <a:solidFill>
                  <a:schemeClr val="accent2">
                    <a:lumMod val="75000"/>
                  </a:schemeClr>
                </a:solidFill>
              </a:rPr>
              <a:t>Compact, inexpensive, requires low bias</a:t>
            </a:r>
            <a:r>
              <a:rPr lang="en-CA" dirty="0">
                <a:solidFill>
                  <a:schemeClr val="accent2">
                    <a:lumMod val="75000"/>
                  </a:schemeClr>
                </a:solidFill>
              </a:rPr>
              <a:t> </a:t>
            </a:r>
            <a:r>
              <a:rPr lang="en-CA" i="1" dirty="0">
                <a:solidFill>
                  <a:schemeClr val="accent2">
                    <a:lumMod val="75000"/>
                  </a:schemeClr>
                </a:solidFill>
              </a:rPr>
              <a:t>voltage</a:t>
            </a:r>
          </a:p>
        </p:txBody>
      </p:sp>
      <p:pic>
        <p:nvPicPr>
          <p:cNvPr id="14" name="Content Placeholder 4">
            <a:extLst>
              <a:ext uri="{FF2B5EF4-FFF2-40B4-BE49-F238E27FC236}">
                <a16:creationId xmlns:a16="http://schemas.microsoft.com/office/drawing/2014/main" id="{911F967B-325A-DE21-13F4-41AF229A8AF8}"/>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9640" t="22588" r="19893" b="30185"/>
          <a:stretch/>
        </p:blipFill>
        <p:spPr>
          <a:xfrm>
            <a:off x="5252266" y="4089636"/>
            <a:ext cx="2265350" cy="2031509"/>
          </a:xfrm>
        </p:spPr>
      </p:pic>
      <p:pic>
        <p:nvPicPr>
          <p:cNvPr id="15" name="Picture 14">
            <a:extLst>
              <a:ext uri="{FF2B5EF4-FFF2-40B4-BE49-F238E27FC236}">
                <a16:creationId xmlns:a16="http://schemas.microsoft.com/office/drawing/2014/main" id="{807E99FD-B4BE-D8F1-7E1A-F4920AFEE6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354" t="37034" r="13425" b="11248"/>
          <a:stretch/>
        </p:blipFill>
        <p:spPr>
          <a:xfrm>
            <a:off x="7700381" y="4087572"/>
            <a:ext cx="2080007" cy="2048386"/>
          </a:xfrm>
          <a:prstGeom prst="rect">
            <a:avLst/>
          </a:prstGeom>
        </p:spPr>
      </p:pic>
      <p:pic>
        <p:nvPicPr>
          <p:cNvPr id="17" name="Picture 16">
            <a:extLst>
              <a:ext uri="{FF2B5EF4-FFF2-40B4-BE49-F238E27FC236}">
                <a16:creationId xmlns:a16="http://schemas.microsoft.com/office/drawing/2014/main" id="{313F5CE5-E122-F3E6-1DE7-867EB646471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7948" r="14689" b="3520"/>
          <a:stretch/>
        </p:blipFill>
        <p:spPr>
          <a:xfrm>
            <a:off x="9963153" y="4087572"/>
            <a:ext cx="2041273" cy="2043615"/>
          </a:xfrm>
          <a:prstGeom prst="rect">
            <a:avLst/>
          </a:prstGeom>
        </p:spPr>
      </p:pic>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8F10A9AB-B62E-0BD5-6307-E614B41DF098}"/>
                  </a:ext>
                </a:extLst>
              </p:cNvPr>
              <p:cNvSpPr txBox="1"/>
              <p:nvPr/>
            </p:nvSpPr>
            <p:spPr>
              <a:xfrm>
                <a:off x="5237129" y="6191026"/>
                <a:ext cx="2265350" cy="61555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CA" sz="1600" b="1" i="1" smtClean="0">
                          <a:latin typeface="Cambria Math" panose="02040503050406030204" pitchFamily="18" charset="0"/>
                        </a:rPr>
                        <m:t>𝟏</m:t>
                      </m:r>
                      <m:r>
                        <a:rPr lang="en-CA" sz="1600" b="1" i="1" smtClean="0">
                          <a:latin typeface="Cambria Math" panose="02040503050406030204" pitchFamily="18" charset="0"/>
                        </a:rPr>
                        <m:t>𝒄𝒎</m:t>
                      </m:r>
                      <m:r>
                        <a:rPr lang="en-CA" sz="1600" b="1" i="1" smtClean="0">
                          <a:latin typeface="Cambria Math" panose="02040503050406030204" pitchFamily="18" charset="0"/>
                        </a:rPr>
                        <m:t>×</m:t>
                      </m:r>
                      <m:r>
                        <a:rPr lang="en-CA" sz="1600" b="1" i="1" smtClean="0">
                          <a:latin typeface="Cambria Math" panose="02040503050406030204" pitchFamily="18" charset="0"/>
                        </a:rPr>
                        <m:t>𝟏</m:t>
                      </m:r>
                      <m:r>
                        <a:rPr lang="en-CA" sz="1600" b="1" i="1" smtClean="0">
                          <a:latin typeface="Cambria Math" panose="02040503050406030204" pitchFamily="18" charset="0"/>
                          <a:ea typeface="Cambria Math" panose="02040503050406030204" pitchFamily="18" charset="0"/>
                        </a:rPr>
                        <m:t>𝒄𝒎</m:t>
                      </m:r>
                      <m:r>
                        <a:rPr lang="en-CA" sz="1600" b="1" i="1" smtClean="0">
                          <a:latin typeface="Cambria Math" panose="02040503050406030204" pitchFamily="18" charset="0"/>
                          <a:ea typeface="Cambria Math" panose="02040503050406030204" pitchFamily="18" charset="0"/>
                        </a:rPr>
                        <m:t>×</m:t>
                      </m:r>
                      <m:r>
                        <a:rPr lang="en-CA" sz="1600" b="1" i="1" smtClean="0">
                          <a:latin typeface="Cambria Math" panose="02040503050406030204" pitchFamily="18" charset="0"/>
                          <a:ea typeface="Cambria Math" panose="02040503050406030204" pitchFamily="18" charset="0"/>
                        </a:rPr>
                        <m:t>𝟏</m:t>
                      </m:r>
                      <m:r>
                        <a:rPr lang="en-CA" sz="1600" b="1" i="1" smtClean="0">
                          <a:latin typeface="Cambria Math" panose="02040503050406030204" pitchFamily="18" charset="0"/>
                          <a:ea typeface="Cambria Math" panose="02040503050406030204" pitchFamily="18" charset="0"/>
                        </a:rPr>
                        <m:t>𝒄𝒎</m:t>
                      </m:r>
                    </m:oMath>
                  </m:oMathPara>
                </a14:m>
                <a:endParaRPr lang="en-CA" sz="1600" b="1" dirty="0">
                  <a:ea typeface="Cambria Math" panose="02040503050406030204" pitchFamily="18" charset="0"/>
                </a:endParaRPr>
              </a:p>
              <a:p>
                <a:endParaRPr lang="en-CA" b="1" dirty="0"/>
              </a:p>
            </p:txBody>
          </p:sp>
        </mc:Choice>
        <mc:Fallback>
          <p:sp>
            <p:nvSpPr>
              <p:cNvPr id="18" name="TextBox 17">
                <a:extLst>
                  <a:ext uri="{FF2B5EF4-FFF2-40B4-BE49-F238E27FC236}">
                    <a16:creationId xmlns:a16="http://schemas.microsoft.com/office/drawing/2014/main" id="{8F10A9AB-B62E-0BD5-6307-E614B41DF098}"/>
                  </a:ext>
                </a:extLst>
              </p:cNvPr>
              <p:cNvSpPr txBox="1">
                <a:spLocks noRot="1" noChangeAspect="1" noMove="1" noResize="1" noEditPoints="1" noAdjustHandles="1" noChangeArrowheads="1" noChangeShapeType="1" noTextEdit="1"/>
              </p:cNvSpPr>
              <p:nvPr/>
            </p:nvSpPr>
            <p:spPr>
              <a:xfrm>
                <a:off x="5237129" y="6191026"/>
                <a:ext cx="2265350" cy="615553"/>
              </a:xfrm>
              <a:prstGeom prst="rect">
                <a:avLst/>
              </a:prstGeom>
              <a:blipFill>
                <a:blip r:embed="rId6"/>
                <a:stretch>
                  <a:fillRect/>
                </a:stretch>
              </a:blipFill>
            </p:spPr>
            <p:txBody>
              <a:bodyPr/>
              <a:lstStyle/>
              <a:p>
                <a:r>
                  <a:rPr lang="en-CA">
                    <a:noFill/>
                  </a:rPr>
                  <a:t> </a:t>
                </a:r>
              </a:p>
            </p:txBody>
          </p:sp>
        </mc:Fallback>
      </mc:AlternateContent>
      <mc:AlternateContent xmlns:mc="http://schemas.openxmlformats.org/markup-compatibility/2006">
        <mc:Choice xmlns:a14="http://schemas.microsoft.com/office/drawing/2010/main" Requires="a14">
          <p:sp>
            <p:nvSpPr>
              <p:cNvPr id="22" name="TextBox 21">
                <a:extLst>
                  <a:ext uri="{FF2B5EF4-FFF2-40B4-BE49-F238E27FC236}">
                    <a16:creationId xmlns:a16="http://schemas.microsoft.com/office/drawing/2014/main" id="{0CF86B64-B42D-A3B3-141F-2BBBA26DB51A}"/>
                  </a:ext>
                </a:extLst>
              </p:cNvPr>
              <p:cNvSpPr txBox="1"/>
              <p:nvPr/>
            </p:nvSpPr>
            <p:spPr>
              <a:xfrm>
                <a:off x="7558228" y="6191026"/>
                <a:ext cx="2265350"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CA" sz="1600" b="1" i="1" smtClean="0">
                          <a:latin typeface="Cambria Math" panose="02040503050406030204" pitchFamily="18" charset="0"/>
                        </a:rPr>
                        <m:t>𝟏</m:t>
                      </m:r>
                      <m:r>
                        <a:rPr lang="en-CA" sz="1600" b="1" i="1" smtClean="0">
                          <a:latin typeface="Cambria Math" panose="02040503050406030204" pitchFamily="18" charset="0"/>
                        </a:rPr>
                        <m:t>𝒄𝒎</m:t>
                      </m:r>
                      <m:r>
                        <a:rPr lang="en-CA" sz="1600" b="1" i="1" smtClean="0">
                          <a:latin typeface="Cambria Math" panose="02040503050406030204" pitchFamily="18" charset="0"/>
                          <a:ea typeface="Cambria Math" panose="02040503050406030204" pitchFamily="18" charset="0"/>
                        </a:rPr>
                        <m:t>×</m:t>
                      </m:r>
                      <m:r>
                        <a:rPr lang="en-CA" sz="1600" b="1" i="1" smtClean="0">
                          <a:latin typeface="Cambria Math" panose="02040503050406030204" pitchFamily="18" charset="0"/>
                        </a:rPr>
                        <m:t>𝟏</m:t>
                      </m:r>
                      <m:r>
                        <a:rPr lang="en-CA" sz="1600" b="1" i="1" smtClean="0">
                          <a:latin typeface="Cambria Math" panose="02040503050406030204" pitchFamily="18" charset="0"/>
                          <a:ea typeface="Cambria Math" panose="02040503050406030204" pitchFamily="18" charset="0"/>
                        </a:rPr>
                        <m:t>𝒄𝒎</m:t>
                      </m:r>
                      <m:r>
                        <a:rPr lang="en-CA" sz="1600" b="1" i="1" smtClean="0">
                          <a:latin typeface="Cambria Math" panose="02040503050406030204" pitchFamily="18" charset="0"/>
                          <a:ea typeface="Cambria Math" panose="02040503050406030204" pitchFamily="18" charset="0"/>
                        </a:rPr>
                        <m:t>×</m:t>
                      </m:r>
                      <m:r>
                        <a:rPr lang="en-CA" sz="1600" b="1" i="1" smtClean="0">
                          <a:latin typeface="Cambria Math" panose="02040503050406030204" pitchFamily="18" charset="0"/>
                          <a:ea typeface="Cambria Math" panose="02040503050406030204" pitchFamily="18" charset="0"/>
                        </a:rPr>
                        <m:t>𝟔</m:t>
                      </m:r>
                      <m:r>
                        <a:rPr lang="en-CA" sz="1600" b="1" i="1" smtClean="0">
                          <a:latin typeface="Cambria Math" panose="02040503050406030204" pitchFamily="18" charset="0"/>
                          <a:ea typeface="Cambria Math" panose="02040503050406030204" pitchFamily="18" charset="0"/>
                        </a:rPr>
                        <m:t>𝒄𝒎</m:t>
                      </m:r>
                    </m:oMath>
                  </m:oMathPara>
                </a14:m>
                <a:endParaRPr lang="en-CA" sz="1600" b="1" dirty="0"/>
              </a:p>
            </p:txBody>
          </p:sp>
        </mc:Choice>
        <mc:Fallback>
          <p:sp>
            <p:nvSpPr>
              <p:cNvPr id="22" name="TextBox 21">
                <a:extLst>
                  <a:ext uri="{FF2B5EF4-FFF2-40B4-BE49-F238E27FC236}">
                    <a16:creationId xmlns:a16="http://schemas.microsoft.com/office/drawing/2014/main" id="{0CF86B64-B42D-A3B3-141F-2BBBA26DB51A}"/>
                  </a:ext>
                </a:extLst>
              </p:cNvPr>
              <p:cNvSpPr txBox="1">
                <a:spLocks noRot="1" noChangeAspect="1" noMove="1" noResize="1" noEditPoints="1" noAdjustHandles="1" noChangeArrowheads="1" noChangeShapeType="1" noTextEdit="1"/>
              </p:cNvSpPr>
              <p:nvPr/>
            </p:nvSpPr>
            <p:spPr>
              <a:xfrm>
                <a:off x="7558228" y="6191026"/>
                <a:ext cx="2265350" cy="338554"/>
              </a:xfrm>
              <a:prstGeom prst="rect">
                <a:avLst/>
              </a:prstGeom>
              <a:blipFill>
                <a:blip r:embed="rId7"/>
                <a:stretch>
                  <a:fillRect/>
                </a:stretch>
              </a:blipFill>
            </p:spPr>
            <p:txBody>
              <a:bodyPr/>
              <a:lstStyle/>
              <a:p>
                <a:r>
                  <a:rPr lang="en-CA">
                    <a:noFill/>
                  </a:rPr>
                  <a:t> </a:t>
                </a:r>
              </a:p>
            </p:txBody>
          </p:sp>
        </mc:Fallback>
      </mc:AlternateContent>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A8C1A6F4-5F94-CDBE-5E68-052086B83607}"/>
                  </a:ext>
                </a:extLst>
              </p:cNvPr>
              <p:cNvSpPr txBox="1"/>
              <p:nvPr/>
            </p:nvSpPr>
            <p:spPr>
              <a:xfrm>
                <a:off x="9780388" y="6195322"/>
                <a:ext cx="2415469"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CA" sz="1600" b="1" i="1" smtClean="0">
                          <a:latin typeface="Cambria Math" panose="02040503050406030204" pitchFamily="18" charset="0"/>
                        </a:rPr>
                        <m:t>𝟏</m:t>
                      </m:r>
                      <m:r>
                        <a:rPr lang="en-CA" sz="1600" b="1" i="1" smtClean="0">
                          <a:latin typeface="Cambria Math" panose="02040503050406030204" pitchFamily="18" charset="0"/>
                        </a:rPr>
                        <m:t>. </m:t>
                      </m:r>
                      <m:r>
                        <a:rPr lang="en-CA" sz="1600" b="1" i="1" smtClean="0">
                          <a:latin typeface="Cambria Math" panose="02040503050406030204" pitchFamily="18" charset="0"/>
                        </a:rPr>
                        <m:t>𝟓</m:t>
                      </m:r>
                      <m:r>
                        <a:rPr lang="en-CA" sz="1600" b="1" i="1" smtClean="0">
                          <a:latin typeface="Cambria Math" panose="02040503050406030204" pitchFamily="18" charset="0"/>
                        </a:rPr>
                        <m:t>𝒄𝒎</m:t>
                      </m:r>
                      <m:r>
                        <a:rPr lang="en-CA" sz="1600" b="1" i="1" smtClean="0">
                          <a:latin typeface="Cambria Math" panose="02040503050406030204" pitchFamily="18" charset="0"/>
                        </a:rPr>
                        <m:t> </m:t>
                      </m:r>
                      <m:r>
                        <a:rPr lang="en-CA" sz="1600" b="1" i="1" smtClean="0">
                          <a:latin typeface="Cambria Math" panose="02040503050406030204" pitchFamily="18" charset="0"/>
                        </a:rPr>
                        <m:t>𝒕𝒉𝒊𝒄𝒌</m:t>
                      </m:r>
                      <m:r>
                        <a:rPr lang="en-CA" sz="1600" b="1" i="1" smtClean="0">
                          <a:latin typeface="Cambria Math" panose="02040503050406030204" pitchFamily="18" charset="0"/>
                        </a:rPr>
                        <m:t> </m:t>
                      </m:r>
                      <m:r>
                        <a:rPr lang="en-CA" sz="1600" b="1" i="1" smtClean="0">
                          <a:latin typeface="Cambria Math" panose="02040503050406030204" pitchFamily="18" charset="0"/>
                        </a:rPr>
                        <m:t>𝒉𝒆𝒙𝒂𝒈𝒐𝒏</m:t>
                      </m:r>
                    </m:oMath>
                  </m:oMathPara>
                </a14:m>
                <a:endParaRPr lang="en-CA" sz="1600" b="1" dirty="0"/>
              </a:p>
            </p:txBody>
          </p:sp>
        </mc:Choice>
        <mc:Fallback>
          <p:sp>
            <p:nvSpPr>
              <p:cNvPr id="24" name="TextBox 23">
                <a:extLst>
                  <a:ext uri="{FF2B5EF4-FFF2-40B4-BE49-F238E27FC236}">
                    <a16:creationId xmlns:a16="http://schemas.microsoft.com/office/drawing/2014/main" id="{A8C1A6F4-5F94-CDBE-5E68-052086B83607}"/>
                  </a:ext>
                </a:extLst>
              </p:cNvPr>
              <p:cNvSpPr txBox="1">
                <a:spLocks noRot="1" noChangeAspect="1" noMove="1" noResize="1" noEditPoints="1" noAdjustHandles="1" noChangeArrowheads="1" noChangeShapeType="1" noTextEdit="1"/>
              </p:cNvSpPr>
              <p:nvPr/>
            </p:nvSpPr>
            <p:spPr>
              <a:xfrm>
                <a:off x="9780388" y="6195322"/>
                <a:ext cx="2415469" cy="338554"/>
              </a:xfrm>
              <a:prstGeom prst="rect">
                <a:avLst/>
              </a:prstGeom>
              <a:blipFill>
                <a:blip r:embed="rId8"/>
                <a:stretch>
                  <a:fillRect b="-10714"/>
                </a:stretch>
              </a:blipFill>
            </p:spPr>
            <p:txBody>
              <a:bodyPr/>
              <a:lstStyle/>
              <a:p>
                <a:r>
                  <a:rPr lang="en-CA">
                    <a:noFill/>
                  </a:rPr>
                  <a:t> </a:t>
                </a:r>
              </a:p>
            </p:txBody>
          </p:sp>
        </mc:Fallback>
      </mc:AlternateContent>
      <p:pic>
        <p:nvPicPr>
          <p:cNvPr id="25" name="Picture 24">
            <a:extLst>
              <a:ext uri="{FF2B5EF4-FFF2-40B4-BE49-F238E27FC236}">
                <a16:creationId xmlns:a16="http://schemas.microsoft.com/office/drawing/2014/main" id="{A21D6671-8C47-4A02-2842-D4D15F4C2FB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94063" y="1195106"/>
            <a:ext cx="2434432" cy="2985843"/>
          </a:xfrm>
          <a:prstGeom prst="rect">
            <a:avLst/>
          </a:prstGeom>
        </p:spPr>
      </p:pic>
      <p:pic>
        <p:nvPicPr>
          <p:cNvPr id="26" name="Content Placeholder 5">
            <a:extLst>
              <a:ext uri="{FF2B5EF4-FFF2-40B4-BE49-F238E27FC236}">
                <a16:creationId xmlns:a16="http://schemas.microsoft.com/office/drawing/2014/main" id="{A39FDEA9-E8F8-BFB9-4AE1-908D5525D5A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7595" y="1195106"/>
            <a:ext cx="2291779" cy="2985843"/>
          </a:xfrm>
          <a:prstGeom prst="rect">
            <a:avLst/>
          </a:prstGeom>
        </p:spPr>
      </p:pic>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A3DBA6AA-B545-5814-8D46-467358868B8D}"/>
                  </a:ext>
                </a:extLst>
              </p:cNvPr>
              <p:cNvSpPr txBox="1"/>
              <p:nvPr/>
            </p:nvSpPr>
            <p:spPr>
              <a:xfrm>
                <a:off x="192906" y="4180949"/>
                <a:ext cx="2265350" cy="61555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CA" sz="1600" b="0" i="1" smtClean="0">
                          <a:latin typeface="Cambria Math" panose="02040503050406030204" pitchFamily="18" charset="0"/>
                        </a:rPr>
                        <m:t>4</m:t>
                      </m:r>
                      <m:r>
                        <a:rPr lang="en-CA" sz="1600" b="0" i="1" smtClean="0">
                          <a:latin typeface="Cambria Math" panose="02040503050406030204" pitchFamily="18" charset="0"/>
                        </a:rPr>
                        <m:t>𝑚𝑚</m:t>
                      </m:r>
                      <m:r>
                        <a:rPr lang="en-CA" sz="1600" b="0" i="1" smtClean="0">
                          <a:latin typeface="Cambria Math" panose="02040503050406030204" pitchFamily="18" charset="0"/>
                        </a:rPr>
                        <m:t>×4</m:t>
                      </m:r>
                      <m:r>
                        <a:rPr lang="en-CA" sz="1600" b="0" i="1" smtClean="0">
                          <a:latin typeface="Cambria Math" panose="02040503050406030204" pitchFamily="18" charset="0"/>
                        </a:rPr>
                        <m:t>𝑚𝑚</m:t>
                      </m:r>
                    </m:oMath>
                  </m:oMathPara>
                </a14:m>
                <a:endParaRPr lang="en-CA" sz="1600" dirty="0">
                  <a:ea typeface="Cambria Math" panose="02040503050406030204" pitchFamily="18" charset="0"/>
                </a:endParaRPr>
              </a:p>
              <a:p>
                <a:endParaRPr lang="en-CA" b="1" dirty="0"/>
              </a:p>
            </p:txBody>
          </p:sp>
        </mc:Choice>
        <mc:Fallback>
          <p:sp>
            <p:nvSpPr>
              <p:cNvPr id="3" name="TextBox 2">
                <a:extLst>
                  <a:ext uri="{FF2B5EF4-FFF2-40B4-BE49-F238E27FC236}">
                    <a16:creationId xmlns:a16="http://schemas.microsoft.com/office/drawing/2014/main" id="{A3DBA6AA-B545-5814-8D46-467358868B8D}"/>
                  </a:ext>
                </a:extLst>
              </p:cNvPr>
              <p:cNvSpPr txBox="1">
                <a:spLocks noRot="1" noChangeAspect="1" noMove="1" noResize="1" noEditPoints="1" noAdjustHandles="1" noChangeArrowheads="1" noChangeShapeType="1" noTextEdit="1"/>
              </p:cNvSpPr>
              <p:nvPr/>
            </p:nvSpPr>
            <p:spPr>
              <a:xfrm>
                <a:off x="192906" y="4180949"/>
                <a:ext cx="2265350" cy="615553"/>
              </a:xfrm>
              <a:prstGeom prst="rect">
                <a:avLst/>
              </a:prstGeom>
              <a:blipFill>
                <a:blip r:embed="rId11"/>
                <a:stretch>
                  <a:fillRect/>
                </a:stretch>
              </a:blipFill>
            </p:spPr>
            <p:txBody>
              <a:bodyPr/>
              <a:lstStyle/>
              <a:p>
                <a:r>
                  <a:rPr lang="en-CA">
                    <a:noFill/>
                  </a:rPr>
                  <a:t> </a:t>
                </a:r>
              </a:p>
            </p:txBody>
          </p:sp>
        </mc:Fallback>
      </mc:AlternateContent>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0A80D01A-07DE-F89F-87EB-89CEE44231EB}"/>
                  </a:ext>
                </a:extLst>
              </p:cNvPr>
              <p:cNvSpPr txBox="1"/>
              <p:nvPr/>
            </p:nvSpPr>
            <p:spPr>
              <a:xfrm>
                <a:off x="2563654" y="4164571"/>
                <a:ext cx="2570239" cy="615553"/>
              </a:xfrm>
              <a:prstGeom prst="rect">
                <a:avLst/>
              </a:prstGeom>
              <a:noFill/>
            </p:spPr>
            <p:txBody>
              <a:bodyPr wrap="square" rtlCol="0">
                <a:spAutoFit/>
              </a:bodyPr>
              <a:lstStyle/>
              <a:p>
                <a:r>
                  <a:rPr lang="en-CA" sz="1600" dirty="0">
                    <a:ea typeface="Cambria Math" panose="02040503050406030204" pitchFamily="18" charset="0"/>
                  </a:rPr>
                  <a:t>2x2 array of </a:t>
                </a:r>
                <a14:m>
                  <m:oMath xmlns:m="http://schemas.openxmlformats.org/officeDocument/2006/math">
                    <m:r>
                      <a:rPr lang="en-CA" sz="1600" b="0" i="1" smtClean="0">
                        <a:latin typeface="Cambria Math" panose="02040503050406030204" pitchFamily="18" charset="0"/>
                      </a:rPr>
                      <m:t>6</m:t>
                    </m:r>
                    <m:r>
                      <a:rPr lang="en-CA" sz="1600" b="0" i="1" smtClean="0">
                        <a:latin typeface="Cambria Math" panose="02040503050406030204" pitchFamily="18" charset="0"/>
                      </a:rPr>
                      <m:t>𝑚𝑚</m:t>
                    </m:r>
                    <m:r>
                      <a:rPr lang="en-CA" sz="1600" b="0" i="1">
                        <a:latin typeface="Cambria Math" panose="02040503050406030204" pitchFamily="18" charset="0"/>
                      </a:rPr>
                      <m:t>×</m:t>
                    </m:r>
                    <m:r>
                      <a:rPr lang="en-CA" sz="1600" b="0" i="1" smtClean="0">
                        <a:latin typeface="Cambria Math" panose="02040503050406030204" pitchFamily="18" charset="0"/>
                      </a:rPr>
                      <m:t>6</m:t>
                    </m:r>
                    <m:r>
                      <a:rPr lang="en-CA" sz="1600" b="0" i="1" smtClean="0">
                        <a:latin typeface="Cambria Math" panose="02040503050406030204" pitchFamily="18" charset="0"/>
                      </a:rPr>
                      <m:t>𝑚𝑚</m:t>
                    </m:r>
                  </m:oMath>
                </a14:m>
                <a:r>
                  <a:rPr lang="en-CA" sz="1600" dirty="0">
                    <a:ea typeface="Cambria Math" panose="02040503050406030204" pitchFamily="18" charset="0"/>
                  </a:rPr>
                  <a:t> </a:t>
                </a:r>
              </a:p>
              <a:p>
                <a:endParaRPr lang="en-CA" b="1" dirty="0"/>
              </a:p>
            </p:txBody>
          </p:sp>
        </mc:Choice>
        <mc:Fallback>
          <p:sp>
            <p:nvSpPr>
              <p:cNvPr id="4" name="TextBox 3">
                <a:extLst>
                  <a:ext uri="{FF2B5EF4-FFF2-40B4-BE49-F238E27FC236}">
                    <a16:creationId xmlns:a16="http://schemas.microsoft.com/office/drawing/2014/main" id="{0A80D01A-07DE-F89F-87EB-89CEE44231EB}"/>
                  </a:ext>
                </a:extLst>
              </p:cNvPr>
              <p:cNvSpPr txBox="1">
                <a:spLocks noRot="1" noChangeAspect="1" noMove="1" noResize="1" noEditPoints="1" noAdjustHandles="1" noChangeArrowheads="1" noChangeShapeType="1" noTextEdit="1"/>
              </p:cNvSpPr>
              <p:nvPr/>
            </p:nvSpPr>
            <p:spPr>
              <a:xfrm>
                <a:off x="2563654" y="4164571"/>
                <a:ext cx="2570239" cy="615553"/>
              </a:xfrm>
              <a:prstGeom prst="rect">
                <a:avLst/>
              </a:prstGeom>
              <a:blipFill>
                <a:blip r:embed="rId12"/>
                <a:stretch>
                  <a:fillRect l="-1425" t="-2970"/>
                </a:stretch>
              </a:blipFill>
            </p:spPr>
            <p:txBody>
              <a:bodyPr/>
              <a:lstStyle/>
              <a:p>
                <a:r>
                  <a:rPr lang="en-CA">
                    <a:noFill/>
                  </a:rPr>
                  <a:t> </a:t>
                </a:r>
              </a:p>
            </p:txBody>
          </p:sp>
        </mc:Fallback>
      </mc:AlternateContent>
      <p:sp>
        <p:nvSpPr>
          <p:cNvPr id="5" name="Slide Number Placeholder 4">
            <a:extLst>
              <a:ext uri="{FF2B5EF4-FFF2-40B4-BE49-F238E27FC236}">
                <a16:creationId xmlns:a16="http://schemas.microsoft.com/office/drawing/2014/main" id="{0B166168-031D-31AF-F7B4-DE4FE3E59E62}"/>
              </a:ext>
            </a:extLst>
          </p:cNvPr>
          <p:cNvSpPr>
            <a:spLocks noGrp="1"/>
          </p:cNvSpPr>
          <p:nvPr>
            <p:ph type="sldNum" sz="quarter" idx="12"/>
          </p:nvPr>
        </p:nvSpPr>
        <p:spPr/>
        <p:txBody>
          <a:bodyPr/>
          <a:lstStyle/>
          <a:p>
            <a:fld id="{330EA680-D336-4FF7-8B7A-9848BB0A1C32}" type="slidenum">
              <a:rPr lang="en-US" smtClean="0"/>
              <a:t>23</a:t>
            </a:fld>
            <a:endParaRPr lang="en-US"/>
          </a:p>
        </p:txBody>
      </p:sp>
    </p:spTree>
    <p:extLst>
      <p:ext uri="{BB962C8B-B14F-4D97-AF65-F5344CB8AC3E}">
        <p14:creationId xmlns:p14="http://schemas.microsoft.com/office/powerpoint/2010/main" val="4118309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206E06-20E8-4687-F126-DCBA22D276F6}"/>
              </a:ext>
            </a:extLst>
          </p:cNvPr>
          <p:cNvSpPr>
            <a:spLocks noGrp="1"/>
          </p:cNvSpPr>
          <p:nvPr>
            <p:ph idx="1"/>
          </p:nvPr>
        </p:nvSpPr>
        <p:spPr>
          <a:xfrm>
            <a:off x="192906" y="1250174"/>
            <a:ext cx="7069015" cy="5185795"/>
          </a:xfrm>
        </p:spPr>
        <p:txBody>
          <a:bodyPr>
            <a:normAutofit fontScale="85000" lnSpcReduction="20000"/>
          </a:bodyPr>
          <a:lstStyle/>
          <a:p>
            <a:r>
              <a:rPr lang="en-CA" dirty="0">
                <a:solidFill>
                  <a:schemeClr val="accent2">
                    <a:lumMod val="50000"/>
                  </a:schemeClr>
                </a:solidFill>
              </a:rPr>
              <a:t>Scintillation emission wavelengths in the violet-indigo visible region</a:t>
            </a:r>
          </a:p>
          <a:p>
            <a:pPr marL="0" indent="0">
              <a:buNone/>
            </a:pPr>
            <a:endParaRPr lang="en-CA" dirty="0">
              <a:solidFill>
                <a:schemeClr val="accent2">
                  <a:lumMod val="50000"/>
                </a:schemeClr>
              </a:solidFill>
            </a:endParaRPr>
          </a:p>
          <a:p>
            <a:r>
              <a:rPr lang="en-CA" dirty="0">
                <a:solidFill>
                  <a:schemeClr val="accent2">
                    <a:lumMod val="50000"/>
                  </a:schemeClr>
                </a:solidFill>
              </a:rPr>
              <a:t>Well-suited for fast-timing measurements</a:t>
            </a:r>
          </a:p>
          <a:p>
            <a:pPr marL="0" indent="0">
              <a:buNone/>
            </a:pPr>
            <a:endParaRPr lang="en-CA" dirty="0">
              <a:solidFill>
                <a:schemeClr val="accent2">
                  <a:lumMod val="50000"/>
                </a:schemeClr>
              </a:solidFill>
            </a:endParaRPr>
          </a:p>
          <a:p>
            <a:r>
              <a:rPr lang="en-CA" dirty="0">
                <a:solidFill>
                  <a:schemeClr val="accent2">
                    <a:lumMod val="50000"/>
                  </a:schemeClr>
                </a:solidFill>
              </a:rPr>
              <a:t>Sensitive to X-rays, </a:t>
            </a:r>
            <a:r>
              <a:rPr lang="el-GR" dirty="0">
                <a:solidFill>
                  <a:schemeClr val="accent2">
                    <a:lumMod val="50000"/>
                  </a:schemeClr>
                </a:solidFill>
              </a:rPr>
              <a:t>γ</a:t>
            </a:r>
            <a:r>
              <a:rPr lang="en-CA" dirty="0">
                <a:solidFill>
                  <a:schemeClr val="accent2">
                    <a:lumMod val="50000"/>
                  </a:schemeClr>
                </a:solidFill>
              </a:rPr>
              <a:t> rays, charged particles and fast neutrons</a:t>
            </a:r>
          </a:p>
          <a:p>
            <a:endParaRPr lang="en-CA" dirty="0">
              <a:solidFill>
                <a:schemeClr val="accent2">
                  <a:lumMod val="50000"/>
                </a:schemeClr>
              </a:solidFill>
            </a:endParaRPr>
          </a:p>
          <a:p>
            <a:r>
              <a:rPr lang="en-CA" dirty="0">
                <a:solidFill>
                  <a:schemeClr val="accent2">
                    <a:lumMod val="50000"/>
                  </a:schemeClr>
                </a:solidFill>
              </a:rPr>
              <a:t>Can be machined to different shapes and sizes</a:t>
            </a:r>
          </a:p>
          <a:p>
            <a:endParaRPr lang="en-CA" dirty="0">
              <a:solidFill>
                <a:schemeClr val="accent2">
                  <a:lumMod val="50000"/>
                </a:schemeClr>
              </a:solidFill>
            </a:endParaRPr>
          </a:p>
          <a:p>
            <a:r>
              <a:rPr lang="en-CA" dirty="0">
                <a:solidFill>
                  <a:schemeClr val="accent2">
                    <a:lumMod val="50000"/>
                  </a:schemeClr>
                </a:solidFill>
              </a:rPr>
              <a:t>Large light attenuation length (380 cm)</a:t>
            </a:r>
          </a:p>
          <a:p>
            <a:pPr marL="0" indent="0">
              <a:buNone/>
            </a:pPr>
            <a:endParaRPr lang="en-CA" dirty="0">
              <a:solidFill>
                <a:schemeClr val="accent2">
                  <a:lumMod val="50000"/>
                </a:schemeClr>
              </a:solidFill>
            </a:endParaRPr>
          </a:p>
          <a:p>
            <a:r>
              <a:rPr lang="en-CA" dirty="0">
                <a:solidFill>
                  <a:schemeClr val="accent2">
                    <a:lumMod val="50000"/>
                  </a:schemeClr>
                </a:solidFill>
                <a:cs typeface="Arial" panose="020B0604020202020204" pitchFamily="34" charset="0"/>
              </a:rPr>
              <a:t>For critical operating requirements such as high sensitivity and signal uniformity</a:t>
            </a:r>
          </a:p>
          <a:p>
            <a:endParaRPr lang="en-CA" dirty="0">
              <a:solidFill>
                <a:schemeClr val="accent2">
                  <a:lumMod val="50000"/>
                </a:schemeClr>
              </a:solidFill>
            </a:endParaRPr>
          </a:p>
        </p:txBody>
      </p:sp>
      <p:sp>
        <p:nvSpPr>
          <p:cNvPr id="4" name="Title 1">
            <a:extLst>
              <a:ext uri="{FF2B5EF4-FFF2-40B4-BE49-F238E27FC236}">
                <a16:creationId xmlns:a16="http://schemas.microsoft.com/office/drawing/2014/main" id="{4B49A899-664F-4A4E-5277-46BDC6FA8885}"/>
              </a:ext>
            </a:extLst>
          </p:cNvPr>
          <p:cNvSpPr txBox="1">
            <a:spLocks/>
          </p:cNvSpPr>
          <p:nvPr/>
        </p:nvSpPr>
        <p:spPr>
          <a:xfrm>
            <a:off x="192906" y="28783"/>
            <a:ext cx="9042763" cy="12213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4800" b="1" dirty="0"/>
              <a:t>Eljen EJ-200 plastic scintillator</a:t>
            </a:r>
          </a:p>
        </p:txBody>
      </p:sp>
      <p:pic>
        <p:nvPicPr>
          <p:cNvPr id="5" name="Picture 4" descr="Chart, line chart&#10;&#10;Description automatically generated">
            <a:extLst>
              <a:ext uri="{FF2B5EF4-FFF2-40B4-BE49-F238E27FC236}">
                <a16:creationId xmlns:a16="http://schemas.microsoft.com/office/drawing/2014/main" id="{49B69A80-1C54-1130-A132-B6FD015BB0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1921" y="935447"/>
            <a:ext cx="4820323" cy="2876951"/>
          </a:xfrm>
          <a:prstGeom prst="rect">
            <a:avLst/>
          </a:prstGeom>
        </p:spPr>
      </p:pic>
      <p:pic>
        <p:nvPicPr>
          <p:cNvPr id="2" name="Picture 1">
            <a:extLst>
              <a:ext uri="{FF2B5EF4-FFF2-40B4-BE49-F238E27FC236}">
                <a16:creationId xmlns:a16="http://schemas.microsoft.com/office/drawing/2014/main" id="{6AAD469E-DF7E-D4DC-7424-36347218E5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9315" y="3822558"/>
            <a:ext cx="4183441" cy="2740154"/>
          </a:xfrm>
          <a:prstGeom prst="rect">
            <a:avLst/>
          </a:prstGeom>
        </p:spPr>
      </p:pic>
      <p:sp>
        <p:nvSpPr>
          <p:cNvPr id="6" name="Slide Number Placeholder 5">
            <a:extLst>
              <a:ext uri="{FF2B5EF4-FFF2-40B4-BE49-F238E27FC236}">
                <a16:creationId xmlns:a16="http://schemas.microsoft.com/office/drawing/2014/main" id="{5BA6CB47-71FF-1741-36F2-251C0B0C7198}"/>
              </a:ext>
            </a:extLst>
          </p:cNvPr>
          <p:cNvSpPr>
            <a:spLocks noGrp="1"/>
          </p:cNvSpPr>
          <p:nvPr>
            <p:ph type="sldNum" sz="quarter" idx="12"/>
          </p:nvPr>
        </p:nvSpPr>
        <p:spPr/>
        <p:txBody>
          <a:bodyPr/>
          <a:lstStyle/>
          <a:p>
            <a:fld id="{330EA680-D336-4FF7-8B7A-9848BB0A1C32}" type="slidenum">
              <a:rPr lang="en-US" smtClean="0"/>
              <a:t>24</a:t>
            </a:fld>
            <a:endParaRPr lang="en-US"/>
          </a:p>
        </p:txBody>
      </p:sp>
    </p:spTree>
    <p:extLst>
      <p:ext uri="{BB962C8B-B14F-4D97-AF65-F5344CB8AC3E}">
        <p14:creationId xmlns:p14="http://schemas.microsoft.com/office/powerpoint/2010/main" val="1748126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351932-C6B3-752C-5E48-C0078A462569}"/>
              </a:ext>
            </a:extLst>
          </p:cNvPr>
          <p:cNvSpPr>
            <a:spLocks noGrp="1"/>
          </p:cNvSpPr>
          <p:nvPr>
            <p:ph idx="1"/>
          </p:nvPr>
        </p:nvSpPr>
        <p:spPr>
          <a:xfrm>
            <a:off x="737716" y="1490274"/>
            <a:ext cx="11042302" cy="5061251"/>
          </a:xfrm>
        </p:spPr>
        <p:txBody>
          <a:bodyPr>
            <a:normAutofit/>
          </a:bodyPr>
          <a:lstStyle/>
          <a:p>
            <a:pPr marL="0" indent="0">
              <a:buNone/>
            </a:pPr>
            <a:endParaRPr lang="en-CA" i="1" dirty="0">
              <a:latin typeface="Cambria Math" panose="02040503050406030204" pitchFamily="18" charset="0"/>
              <a:ea typeface="Cambria Math" panose="02040503050406030204" pitchFamily="18" charset="0"/>
            </a:endParaRPr>
          </a:p>
          <a:p>
            <a:pPr marL="0" indent="0">
              <a:buNone/>
            </a:pPr>
            <a:endParaRPr lang="en-CA" i="1" dirty="0">
              <a:latin typeface="Cambria Math" panose="02040503050406030204" pitchFamily="18" charset="0"/>
              <a:ea typeface="Cambria Math" panose="02040503050406030204" pitchFamily="18" charset="0"/>
            </a:endParaRPr>
          </a:p>
          <a:p>
            <a:pPr marL="0" indent="0">
              <a:buNone/>
            </a:pPr>
            <a:endParaRPr lang="en-CA" i="1" dirty="0">
              <a:latin typeface="Cambria Math" panose="02040503050406030204" pitchFamily="18" charset="0"/>
              <a:ea typeface="Cambria Math" panose="02040503050406030204" pitchFamily="18" charset="0"/>
            </a:endParaRPr>
          </a:p>
          <a:p>
            <a:pPr marL="0" indent="0">
              <a:buNone/>
            </a:pPr>
            <a:endParaRPr lang="en-CA" i="1" dirty="0">
              <a:latin typeface="Cambria Math" panose="02040503050406030204" pitchFamily="18" charset="0"/>
              <a:ea typeface="Cambria Math" panose="02040503050406030204" pitchFamily="18" charset="0"/>
            </a:endParaRPr>
          </a:p>
          <a:p>
            <a:pPr marL="0" indent="0">
              <a:buNone/>
            </a:pPr>
            <a:endParaRPr lang="en-CA" i="1" dirty="0">
              <a:latin typeface="Cambria Math" panose="02040503050406030204" pitchFamily="18" charset="0"/>
              <a:ea typeface="Cambria Math" panose="02040503050406030204" pitchFamily="18" charset="0"/>
            </a:endParaRPr>
          </a:p>
          <a:p>
            <a:pPr marL="0" indent="0">
              <a:buNone/>
            </a:pPr>
            <a:r>
              <a:rPr lang="en-CA" i="1" dirty="0">
                <a:latin typeface="Cambria Math" panose="02040503050406030204" pitchFamily="18" charset="0"/>
                <a:ea typeface="Cambria Math" panose="02040503050406030204" pitchFamily="18" charset="0"/>
              </a:rPr>
              <a:t>                    						</a:t>
            </a:r>
          </a:p>
          <a:p>
            <a:pPr marL="0" indent="0" algn="ctr">
              <a:buNone/>
            </a:pPr>
            <a:r>
              <a:rPr lang="en-CA" i="1" dirty="0">
                <a:latin typeface="Cambria Math" panose="02040503050406030204" pitchFamily="18" charset="0"/>
                <a:ea typeface="Cambria Math" panose="02040503050406030204" pitchFamily="18" charset="0"/>
              </a:rPr>
              <a:t>							</a:t>
            </a:r>
          </a:p>
          <a:p>
            <a:pPr marL="0" indent="0" algn="ctr">
              <a:buNone/>
            </a:pPr>
            <a:r>
              <a:rPr lang="en-CA" dirty="0">
                <a:solidFill>
                  <a:schemeClr val="accent2">
                    <a:lumMod val="75000"/>
                  </a:schemeClr>
                </a:solidFill>
                <a:ea typeface="Cambria Math" panose="02040503050406030204" pitchFamily="18" charset="0"/>
              </a:rPr>
              <a:t>						</a:t>
            </a:r>
            <a:endParaRPr lang="en-CA" dirty="0"/>
          </a:p>
          <a:p>
            <a:pPr marL="0" indent="0" algn="ctr">
              <a:buNone/>
            </a:pPr>
            <a:endParaRPr lang="en-CA" i="1" dirty="0">
              <a:latin typeface="Cambria Math" panose="02040503050406030204" pitchFamily="18" charset="0"/>
              <a:ea typeface="Cambria Math" panose="02040503050406030204" pitchFamily="18" charset="0"/>
            </a:endParaRPr>
          </a:p>
        </p:txBody>
      </p:sp>
      <p:sp>
        <p:nvSpPr>
          <p:cNvPr id="14" name="Title 1">
            <a:extLst>
              <a:ext uri="{FF2B5EF4-FFF2-40B4-BE49-F238E27FC236}">
                <a16:creationId xmlns:a16="http://schemas.microsoft.com/office/drawing/2014/main" id="{FB5AA8AC-0174-9885-1C87-59191C14EBE9}"/>
              </a:ext>
            </a:extLst>
          </p:cNvPr>
          <p:cNvSpPr txBox="1">
            <a:spLocks/>
          </p:cNvSpPr>
          <p:nvPr/>
        </p:nvSpPr>
        <p:spPr>
          <a:xfrm>
            <a:off x="176624" y="-230714"/>
            <a:ext cx="8396654" cy="106775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CA" sz="4800" b="1" dirty="0">
                <a:solidFill>
                  <a:schemeClr val="tx1"/>
                </a:solidFill>
              </a:rPr>
              <a:t>Rapid Neutron-Capture Process</a:t>
            </a:r>
          </a:p>
        </p:txBody>
      </p:sp>
      <p:pic>
        <p:nvPicPr>
          <p:cNvPr id="8" name="Picture 7" descr="Chart&#10;&#10;Description automatically generated">
            <a:extLst>
              <a:ext uri="{FF2B5EF4-FFF2-40B4-BE49-F238E27FC236}">
                <a16:creationId xmlns:a16="http://schemas.microsoft.com/office/drawing/2014/main" id="{F9902494-B0F6-B6BF-CA6B-3503A5FAF1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35" y="750984"/>
            <a:ext cx="12087330" cy="6107016"/>
          </a:xfrm>
          <a:prstGeom prst="rect">
            <a:avLst/>
          </a:prstGeom>
        </p:spPr>
      </p:pic>
      <p:sp>
        <p:nvSpPr>
          <p:cNvPr id="9" name="Rectangle 8">
            <a:extLst>
              <a:ext uri="{FF2B5EF4-FFF2-40B4-BE49-F238E27FC236}">
                <a16:creationId xmlns:a16="http://schemas.microsoft.com/office/drawing/2014/main" id="{E0865385-C0E5-36F6-E667-E8B1F21C22E9}"/>
              </a:ext>
            </a:extLst>
          </p:cNvPr>
          <p:cNvSpPr/>
          <p:nvPr/>
        </p:nvSpPr>
        <p:spPr>
          <a:xfrm>
            <a:off x="176624" y="750984"/>
            <a:ext cx="444699" cy="4096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 name="movie_abundance_from_part-10537_fps100 (3)">
            <a:hlinkClick r:id="" action="ppaction://media"/>
            <a:extLst>
              <a:ext uri="{FF2B5EF4-FFF2-40B4-BE49-F238E27FC236}">
                <a16:creationId xmlns:a16="http://schemas.microsoft.com/office/drawing/2014/main" id="{DC53E753-DC54-9364-3B10-72C77E6348F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3397" y="1031477"/>
            <a:ext cx="12192000" cy="5608637"/>
          </a:xfrm>
          <a:prstGeom prst="rect">
            <a:avLst/>
          </a:prstGeom>
        </p:spPr>
      </p:pic>
      <p:sp>
        <p:nvSpPr>
          <p:cNvPr id="4" name="Slide Number Placeholder 3">
            <a:extLst>
              <a:ext uri="{FF2B5EF4-FFF2-40B4-BE49-F238E27FC236}">
                <a16:creationId xmlns:a16="http://schemas.microsoft.com/office/drawing/2014/main" id="{87EE0D13-1799-579C-BD44-36E81C1E757E}"/>
              </a:ext>
            </a:extLst>
          </p:cNvPr>
          <p:cNvSpPr>
            <a:spLocks noGrp="1"/>
          </p:cNvSpPr>
          <p:nvPr>
            <p:ph type="sldNum" sz="quarter" idx="12"/>
          </p:nvPr>
        </p:nvSpPr>
        <p:spPr/>
        <p:txBody>
          <a:bodyPr/>
          <a:lstStyle/>
          <a:p>
            <a:fld id="{330EA680-D336-4FF7-8B7A-9848BB0A1C32}" type="slidenum">
              <a:rPr lang="en-US" smtClean="0"/>
              <a:t>25</a:t>
            </a:fld>
            <a:endParaRPr lang="en-US"/>
          </a:p>
        </p:txBody>
      </p:sp>
    </p:spTree>
    <p:extLst>
      <p:ext uri="{BB962C8B-B14F-4D97-AF65-F5344CB8AC3E}">
        <p14:creationId xmlns:p14="http://schemas.microsoft.com/office/powerpoint/2010/main" val="428139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951B7A-6DB9-7D88-762E-57FC8FF6ED21}"/>
              </a:ext>
            </a:extLst>
          </p:cNvPr>
          <p:cNvSpPr>
            <a:spLocks noGrp="1"/>
          </p:cNvSpPr>
          <p:nvPr>
            <p:ph idx="1"/>
          </p:nvPr>
        </p:nvSpPr>
        <p:spPr>
          <a:xfrm>
            <a:off x="255129" y="1282020"/>
            <a:ext cx="8736471" cy="5403259"/>
          </a:xfrm>
        </p:spPr>
        <p:txBody>
          <a:bodyPr>
            <a:normAutofit/>
          </a:bodyPr>
          <a:lstStyle/>
          <a:p>
            <a:r>
              <a:rPr lang="en-CA" sz="2800" dirty="0"/>
              <a:t>Analog DAQ </a:t>
            </a:r>
            <a:r>
              <a:rPr lang="en-CA" sz="2800" dirty="0">
                <a:sym typeface="Wingdings" panose="05000000000000000000" pitchFamily="2" charset="2"/>
              </a:rPr>
              <a:t></a:t>
            </a:r>
            <a:r>
              <a:rPr lang="en-CA" sz="2800" dirty="0"/>
              <a:t> </a:t>
            </a:r>
            <a:r>
              <a:rPr lang="en-CA" sz="2800" dirty="0">
                <a:solidFill>
                  <a:schemeClr val="accent2">
                    <a:lumMod val="50000"/>
                  </a:schemeClr>
                </a:solidFill>
              </a:rPr>
              <a:t>To understand </a:t>
            </a:r>
            <a:r>
              <a:rPr lang="en-CA" sz="2800" dirty="0" err="1">
                <a:solidFill>
                  <a:schemeClr val="accent2">
                    <a:lumMod val="50000"/>
                  </a:schemeClr>
                </a:solidFill>
              </a:rPr>
              <a:t>SiPM</a:t>
            </a:r>
            <a:r>
              <a:rPr lang="en-CA" sz="2800" dirty="0">
                <a:solidFill>
                  <a:schemeClr val="accent2">
                    <a:lumMod val="50000"/>
                  </a:schemeClr>
                </a:solidFill>
              </a:rPr>
              <a:t> signals </a:t>
            </a:r>
          </a:p>
          <a:p>
            <a:endParaRPr lang="en-CA" dirty="0"/>
          </a:p>
          <a:p>
            <a:r>
              <a:rPr lang="en-CA" sz="2800" dirty="0"/>
              <a:t>Digital DAQ </a:t>
            </a:r>
            <a:r>
              <a:rPr lang="en-CA" sz="2800" dirty="0">
                <a:sym typeface="Wingdings" panose="05000000000000000000" pitchFamily="2" charset="2"/>
              </a:rPr>
              <a:t> </a:t>
            </a:r>
            <a:r>
              <a:rPr lang="en-CA" sz="2800" dirty="0">
                <a:solidFill>
                  <a:schemeClr val="accent2">
                    <a:lumMod val="50000"/>
                  </a:schemeClr>
                </a:solidFill>
                <a:sym typeface="Wingdings" panose="05000000000000000000" pitchFamily="2" charset="2"/>
              </a:rPr>
              <a:t>Customizable parameters</a:t>
            </a:r>
          </a:p>
          <a:p>
            <a:endParaRPr lang="en-CA" dirty="0">
              <a:solidFill>
                <a:schemeClr val="accent2">
                  <a:lumMod val="50000"/>
                </a:schemeClr>
              </a:solidFill>
            </a:endParaRPr>
          </a:p>
          <a:p>
            <a:pPr lvl="1">
              <a:lnSpc>
                <a:spcPct val="110000"/>
              </a:lnSpc>
              <a:buFont typeface="Wingdings" panose="05000000000000000000" pitchFamily="2" charset="2"/>
              <a:buChar char="Ø"/>
            </a:pPr>
            <a:r>
              <a:rPr lang="en-CA" dirty="0"/>
              <a:t>Option 1 : </a:t>
            </a:r>
            <a:r>
              <a:rPr lang="en-CA" b="1" dirty="0">
                <a:solidFill>
                  <a:schemeClr val="bg2">
                    <a:lumMod val="10000"/>
                  </a:schemeClr>
                </a:solidFill>
              </a:rPr>
              <a:t>CAEN VX1730 digitizer </a:t>
            </a:r>
          </a:p>
          <a:p>
            <a:pPr marL="1828800" lvl="4" indent="0">
              <a:lnSpc>
                <a:spcPct val="100000"/>
              </a:lnSpc>
              <a:buNone/>
            </a:pPr>
            <a:r>
              <a:rPr lang="en-CA" dirty="0">
                <a:solidFill>
                  <a:schemeClr val="bg2">
                    <a:lumMod val="10000"/>
                  </a:schemeClr>
                </a:solidFill>
              </a:rPr>
              <a:t>  </a:t>
            </a:r>
            <a:r>
              <a:rPr lang="en-CA" dirty="0">
                <a:sym typeface="Wingdings" panose="05000000000000000000" pitchFamily="2" charset="2"/>
              </a:rPr>
              <a:t> Customizable threshold, pulse polarity, has dynamic range and waveform collection option</a:t>
            </a:r>
          </a:p>
          <a:p>
            <a:pPr marL="1828800" lvl="4" indent="0">
              <a:lnSpc>
                <a:spcPct val="160000"/>
              </a:lnSpc>
              <a:buNone/>
            </a:pPr>
            <a:r>
              <a:rPr lang="en-CA" dirty="0">
                <a:sym typeface="Wingdings" panose="05000000000000000000" pitchFamily="2" charset="2"/>
              </a:rPr>
              <a:t>   Each comes with 16 readout channels </a:t>
            </a:r>
            <a:endParaRPr lang="en-CA" dirty="0"/>
          </a:p>
          <a:p>
            <a:pPr lvl="1">
              <a:lnSpc>
                <a:spcPct val="150000"/>
              </a:lnSpc>
              <a:buFont typeface="Wingdings" panose="05000000000000000000" pitchFamily="2" charset="2"/>
              <a:buChar char="Ø"/>
            </a:pPr>
            <a:r>
              <a:rPr lang="en-CA" dirty="0">
                <a:solidFill>
                  <a:schemeClr val="bg2">
                    <a:lumMod val="10000"/>
                  </a:schemeClr>
                </a:solidFill>
              </a:rPr>
              <a:t>Option 2: </a:t>
            </a:r>
            <a:r>
              <a:rPr lang="en-CA" b="1" dirty="0">
                <a:solidFill>
                  <a:schemeClr val="bg2">
                    <a:lumMod val="10000"/>
                  </a:schemeClr>
                </a:solidFill>
              </a:rPr>
              <a:t>Application-specific integrated circuit (ASIC) </a:t>
            </a:r>
          </a:p>
          <a:p>
            <a:pPr marL="1828800" lvl="4" indent="0">
              <a:lnSpc>
                <a:spcPct val="100000"/>
              </a:lnSpc>
              <a:buNone/>
            </a:pPr>
            <a:r>
              <a:rPr lang="en-CA" dirty="0">
                <a:solidFill>
                  <a:schemeClr val="bg2">
                    <a:lumMod val="10000"/>
                  </a:schemeClr>
                </a:solidFill>
              </a:rPr>
              <a:t>   </a:t>
            </a:r>
            <a:r>
              <a:rPr lang="en-CA" dirty="0">
                <a:solidFill>
                  <a:schemeClr val="bg2">
                    <a:lumMod val="10000"/>
                  </a:schemeClr>
                </a:solidFill>
                <a:sym typeface="Wingdings" panose="05000000000000000000" pitchFamily="2" charset="2"/>
              </a:rPr>
              <a:t> Currently under investigation</a:t>
            </a:r>
          </a:p>
          <a:p>
            <a:pPr marL="1828800" lvl="4" indent="0">
              <a:lnSpc>
                <a:spcPct val="160000"/>
              </a:lnSpc>
              <a:buNone/>
            </a:pPr>
            <a:r>
              <a:rPr lang="en-CA" dirty="0">
                <a:solidFill>
                  <a:schemeClr val="bg2">
                    <a:lumMod val="10000"/>
                  </a:schemeClr>
                </a:solidFill>
                <a:sym typeface="Wingdings" panose="05000000000000000000" pitchFamily="2" charset="2"/>
              </a:rPr>
              <a:t>    Each comes with 64 readout channels </a:t>
            </a:r>
          </a:p>
          <a:p>
            <a:pPr marL="1828800" lvl="4" indent="0">
              <a:lnSpc>
                <a:spcPct val="100000"/>
              </a:lnSpc>
              <a:buNone/>
            </a:pPr>
            <a:endParaRPr lang="en-CA" dirty="0">
              <a:solidFill>
                <a:schemeClr val="bg2">
                  <a:lumMod val="10000"/>
                </a:schemeClr>
              </a:solidFill>
            </a:endParaRPr>
          </a:p>
        </p:txBody>
      </p:sp>
      <p:sp>
        <p:nvSpPr>
          <p:cNvPr id="4" name="Title 1">
            <a:extLst>
              <a:ext uri="{FF2B5EF4-FFF2-40B4-BE49-F238E27FC236}">
                <a16:creationId xmlns:a16="http://schemas.microsoft.com/office/drawing/2014/main" id="{D0FBC1B5-29DF-A9AF-B2BA-752D3B59605D}"/>
              </a:ext>
            </a:extLst>
          </p:cNvPr>
          <p:cNvSpPr txBox="1">
            <a:spLocks/>
          </p:cNvSpPr>
          <p:nvPr/>
        </p:nvSpPr>
        <p:spPr>
          <a:xfrm>
            <a:off x="192906" y="28783"/>
            <a:ext cx="9042763" cy="12213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4800" b="1" dirty="0"/>
              <a:t>Data Acquisition System (DAQ) </a:t>
            </a:r>
          </a:p>
        </p:txBody>
      </p:sp>
      <p:pic>
        <p:nvPicPr>
          <p:cNvPr id="5" name="Picture 4">
            <a:extLst>
              <a:ext uri="{FF2B5EF4-FFF2-40B4-BE49-F238E27FC236}">
                <a16:creationId xmlns:a16="http://schemas.microsoft.com/office/drawing/2014/main" id="{52201DFE-042B-F2EA-6FF4-6FF8EC68DA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9520" y="270055"/>
            <a:ext cx="3076350" cy="2308693"/>
          </a:xfrm>
          <a:prstGeom prst="rect">
            <a:avLst/>
          </a:prstGeom>
        </p:spPr>
      </p:pic>
      <p:pic>
        <p:nvPicPr>
          <p:cNvPr id="7" name="Picture 6" descr="A close-up of a server room&#10;&#10;Description automatically generated with low confidence">
            <a:extLst>
              <a:ext uri="{FF2B5EF4-FFF2-40B4-BE49-F238E27FC236}">
                <a16:creationId xmlns:a16="http://schemas.microsoft.com/office/drawing/2014/main" id="{B1FA42DE-EE4C-B16C-6138-4186FAD8FE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9520" y="2655971"/>
            <a:ext cx="3077351" cy="4106531"/>
          </a:xfrm>
          <a:prstGeom prst="rect">
            <a:avLst/>
          </a:prstGeom>
        </p:spPr>
      </p:pic>
      <p:sp>
        <p:nvSpPr>
          <p:cNvPr id="2" name="Slide Number Placeholder 1">
            <a:extLst>
              <a:ext uri="{FF2B5EF4-FFF2-40B4-BE49-F238E27FC236}">
                <a16:creationId xmlns:a16="http://schemas.microsoft.com/office/drawing/2014/main" id="{9526E172-9114-7EC5-2CC6-21DD63F6068F}"/>
              </a:ext>
            </a:extLst>
          </p:cNvPr>
          <p:cNvSpPr>
            <a:spLocks noGrp="1"/>
          </p:cNvSpPr>
          <p:nvPr>
            <p:ph type="sldNum" sz="quarter" idx="12"/>
          </p:nvPr>
        </p:nvSpPr>
        <p:spPr/>
        <p:txBody>
          <a:bodyPr/>
          <a:lstStyle/>
          <a:p>
            <a:fld id="{330EA680-D336-4FF7-8B7A-9848BB0A1C32}" type="slidenum">
              <a:rPr lang="en-US" smtClean="0"/>
              <a:t>26</a:t>
            </a:fld>
            <a:endParaRPr lang="en-US"/>
          </a:p>
        </p:txBody>
      </p:sp>
    </p:spTree>
    <p:extLst>
      <p:ext uri="{BB962C8B-B14F-4D97-AF65-F5344CB8AC3E}">
        <p14:creationId xmlns:p14="http://schemas.microsoft.com/office/powerpoint/2010/main" val="26508986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35CF816-733B-775E-D45F-C8757853B5E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0" cy="6858000"/>
          </a:xfrm>
        </p:spPr>
      </p:pic>
      <p:sp>
        <p:nvSpPr>
          <p:cNvPr id="4" name="Slide Number Placeholder 3">
            <a:extLst>
              <a:ext uri="{FF2B5EF4-FFF2-40B4-BE49-F238E27FC236}">
                <a16:creationId xmlns:a16="http://schemas.microsoft.com/office/drawing/2014/main" id="{327793D1-12FB-F2A6-B7F8-8F5435AB9FC1}"/>
              </a:ext>
            </a:extLst>
          </p:cNvPr>
          <p:cNvSpPr>
            <a:spLocks noGrp="1"/>
          </p:cNvSpPr>
          <p:nvPr>
            <p:ph type="sldNum" sz="quarter" idx="12"/>
          </p:nvPr>
        </p:nvSpPr>
        <p:spPr/>
        <p:txBody>
          <a:bodyPr/>
          <a:lstStyle/>
          <a:p>
            <a:fld id="{330EA680-D336-4FF7-8B7A-9848BB0A1C32}" type="slidenum">
              <a:rPr lang="en-US" smtClean="0"/>
              <a:t>27</a:t>
            </a:fld>
            <a:endParaRPr lang="en-US"/>
          </a:p>
        </p:txBody>
      </p:sp>
    </p:spTree>
    <p:extLst>
      <p:ext uri="{BB962C8B-B14F-4D97-AF65-F5344CB8AC3E}">
        <p14:creationId xmlns:p14="http://schemas.microsoft.com/office/powerpoint/2010/main" val="2872576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351932-C6B3-752C-5E48-C0078A462569}"/>
              </a:ext>
            </a:extLst>
          </p:cNvPr>
          <p:cNvSpPr>
            <a:spLocks noGrp="1"/>
          </p:cNvSpPr>
          <p:nvPr>
            <p:ph idx="1"/>
          </p:nvPr>
        </p:nvSpPr>
        <p:spPr>
          <a:xfrm>
            <a:off x="737716" y="1490274"/>
            <a:ext cx="11042302" cy="5061251"/>
          </a:xfrm>
        </p:spPr>
        <p:txBody>
          <a:bodyPr>
            <a:normAutofit/>
          </a:bodyPr>
          <a:lstStyle/>
          <a:p>
            <a:pPr marL="0" indent="0">
              <a:buNone/>
            </a:pPr>
            <a:endParaRPr lang="en-CA" i="1" dirty="0">
              <a:latin typeface="Cambria Math" panose="02040503050406030204" pitchFamily="18" charset="0"/>
              <a:ea typeface="Cambria Math" panose="02040503050406030204" pitchFamily="18" charset="0"/>
            </a:endParaRPr>
          </a:p>
          <a:p>
            <a:pPr marL="0" indent="0">
              <a:buNone/>
            </a:pPr>
            <a:endParaRPr lang="en-CA" i="1" dirty="0">
              <a:latin typeface="Cambria Math" panose="02040503050406030204" pitchFamily="18" charset="0"/>
              <a:ea typeface="Cambria Math" panose="02040503050406030204" pitchFamily="18" charset="0"/>
            </a:endParaRPr>
          </a:p>
          <a:p>
            <a:pPr marL="0" indent="0">
              <a:buNone/>
            </a:pPr>
            <a:endParaRPr lang="en-CA" i="1" dirty="0">
              <a:latin typeface="Cambria Math" panose="02040503050406030204" pitchFamily="18" charset="0"/>
              <a:ea typeface="Cambria Math" panose="02040503050406030204" pitchFamily="18" charset="0"/>
            </a:endParaRPr>
          </a:p>
          <a:p>
            <a:pPr marL="0" indent="0">
              <a:buNone/>
            </a:pPr>
            <a:endParaRPr lang="en-CA" i="1" dirty="0">
              <a:latin typeface="Cambria Math" panose="02040503050406030204" pitchFamily="18" charset="0"/>
              <a:ea typeface="Cambria Math" panose="02040503050406030204" pitchFamily="18" charset="0"/>
            </a:endParaRPr>
          </a:p>
          <a:p>
            <a:pPr marL="0" indent="0">
              <a:buNone/>
            </a:pPr>
            <a:endParaRPr lang="en-CA" i="1" dirty="0">
              <a:latin typeface="Cambria Math" panose="02040503050406030204" pitchFamily="18" charset="0"/>
              <a:ea typeface="Cambria Math" panose="02040503050406030204" pitchFamily="18" charset="0"/>
            </a:endParaRPr>
          </a:p>
          <a:p>
            <a:pPr marL="0" indent="0">
              <a:buNone/>
            </a:pPr>
            <a:r>
              <a:rPr lang="en-CA" i="1" dirty="0">
                <a:latin typeface="Cambria Math" panose="02040503050406030204" pitchFamily="18" charset="0"/>
                <a:ea typeface="Cambria Math" panose="02040503050406030204" pitchFamily="18" charset="0"/>
              </a:rPr>
              <a:t>                    						</a:t>
            </a:r>
          </a:p>
          <a:p>
            <a:pPr marL="0" indent="0" algn="ctr">
              <a:buNone/>
            </a:pPr>
            <a:r>
              <a:rPr lang="en-CA" i="1" dirty="0">
                <a:latin typeface="Cambria Math" panose="02040503050406030204" pitchFamily="18" charset="0"/>
                <a:ea typeface="Cambria Math" panose="02040503050406030204" pitchFamily="18" charset="0"/>
              </a:rPr>
              <a:t>							</a:t>
            </a:r>
          </a:p>
          <a:p>
            <a:pPr marL="0" indent="0" algn="ctr">
              <a:buNone/>
            </a:pPr>
            <a:r>
              <a:rPr lang="en-CA" dirty="0">
                <a:solidFill>
                  <a:schemeClr val="accent2">
                    <a:lumMod val="75000"/>
                  </a:schemeClr>
                </a:solidFill>
                <a:ea typeface="Cambria Math" panose="02040503050406030204" pitchFamily="18" charset="0"/>
              </a:rPr>
              <a:t>						</a:t>
            </a:r>
            <a:endParaRPr lang="en-CA" dirty="0"/>
          </a:p>
          <a:p>
            <a:pPr marL="0" indent="0" algn="ctr">
              <a:buNone/>
            </a:pPr>
            <a:endParaRPr lang="en-CA" i="1" dirty="0">
              <a:latin typeface="Cambria Math" panose="02040503050406030204" pitchFamily="18" charset="0"/>
              <a:ea typeface="Cambria Math" panose="02040503050406030204" pitchFamily="18" charset="0"/>
            </a:endParaRPr>
          </a:p>
        </p:txBody>
      </p:sp>
      <p:pic>
        <p:nvPicPr>
          <p:cNvPr id="11" name="Content Placeholder 5">
            <a:extLst>
              <a:ext uri="{FF2B5EF4-FFF2-40B4-BE49-F238E27FC236}">
                <a16:creationId xmlns:a16="http://schemas.microsoft.com/office/drawing/2014/main" id="{01C6B35D-6050-529E-72DA-C712CBD7F8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2041"/>
            <a:ext cx="12192000" cy="6953459"/>
          </a:xfrm>
          <a:prstGeom prst="rect">
            <a:avLst/>
          </a:prstGeom>
        </p:spPr>
      </p:pic>
      <mc:AlternateContent xmlns:mc="http://schemas.openxmlformats.org/markup-compatibility/2006" xmlns:a14="http://schemas.microsoft.com/office/drawing/2010/main">
        <mc:Choice Requires="a14">
          <p:sp>
            <p:nvSpPr>
              <p:cNvPr id="14" name="Title 1">
                <a:extLst>
                  <a:ext uri="{FF2B5EF4-FFF2-40B4-BE49-F238E27FC236}">
                    <a16:creationId xmlns:a16="http://schemas.microsoft.com/office/drawing/2014/main" id="{FB5AA8AC-0174-9885-1C87-59191C14EBE9}"/>
                  </a:ext>
                </a:extLst>
              </p:cNvPr>
              <p:cNvSpPr txBox="1">
                <a:spLocks/>
              </p:cNvSpPr>
              <p:nvPr/>
            </p:nvSpPr>
            <p:spPr>
              <a:xfrm>
                <a:off x="6983" y="-179984"/>
                <a:ext cx="8729973" cy="106775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CA" sz="4800" b="1" dirty="0"/>
                  <a:t> Why study </a:t>
                </a:r>
                <a:r>
                  <a:rPr lang="en-CA" sz="4800" b="1" dirty="0">
                    <a:solidFill>
                      <a:schemeClr val="tx1"/>
                    </a:solidFill>
                  </a:rPr>
                  <a:t>𝛽</a:t>
                </a:r>
                <a14:m>
                  <m:oMath xmlns:m="http://schemas.openxmlformats.org/officeDocument/2006/math">
                    <m:r>
                      <a:rPr lang="en-CA" sz="4800" b="1" i="1" smtClean="0">
                        <a:solidFill>
                          <a:schemeClr val="tx1"/>
                        </a:solidFill>
                        <a:latin typeface="Cambria Math" panose="02040503050406030204" pitchFamily="18" charset="0"/>
                      </a:rPr>
                      <m:t>𝒏</m:t>
                    </m:r>
                  </m:oMath>
                </a14:m>
                <a:r>
                  <a:rPr lang="en-CA" sz="4800" b="1" dirty="0">
                    <a:solidFill>
                      <a:schemeClr val="tx1"/>
                    </a:solidFill>
                  </a:rPr>
                  <a:t> emission</a:t>
                </a:r>
                <a:r>
                  <a:rPr lang="en-CA" sz="4800" b="1" dirty="0"/>
                  <a:t>?</a:t>
                </a:r>
                <a:r>
                  <a:rPr lang="en-CA" sz="4800" b="1" dirty="0">
                    <a:solidFill>
                      <a:schemeClr val="tx1"/>
                    </a:solidFill>
                  </a:rPr>
                  <a:t> </a:t>
                </a:r>
              </a:p>
            </p:txBody>
          </p:sp>
        </mc:Choice>
        <mc:Fallback xmlns="">
          <p:sp>
            <p:nvSpPr>
              <p:cNvPr id="14" name="Title 1">
                <a:extLst>
                  <a:ext uri="{FF2B5EF4-FFF2-40B4-BE49-F238E27FC236}">
                    <a16:creationId xmlns:a16="http://schemas.microsoft.com/office/drawing/2014/main" id="{FB5AA8AC-0174-9885-1C87-59191C14EBE9}"/>
                  </a:ext>
                </a:extLst>
              </p:cNvPr>
              <p:cNvSpPr txBox="1">
                <a:spLocks noRot="1" noChangeAspect="1" noMove="1" noResize="1" noEditPoints="1" noAdjustHandles="1" noChangeArrowheads="1" noChangeShapeType="1" noTextEdit="1"/>
              </p:cNvSpPr>
              <p:nvPr/>
            </p:nvSpPr>
            <p:spPr>
              <a:xfrm>
                <a:off x="6983" y="-179984"/>
                <a:ext cx="8729973" cy="1067752"/>
              </a:xfrm>
              <a:prstGeom prst="rect">
                <a:avLst/>
              </a:prstGeom>
              <a:blipFill>
                <a:blip r:embed="rId6"/>
                <a:stretch>
                  <a:fillRect l="-1606" b="-30682"/>
                </a:stretch>
              </a:blipFill>
            </p:spPr>
            <p:txBody>
              <a:bodyPr/>
              <a:lstStyle/>
              <a:p>
                <a:r>
                  <a:rPr lang="en-CA">
                    <a:noFill/>
                  </a:rPr>
                  <a:t> </a:t>
                </a:r>
              </a:p>
            </p:txBody>
          </p:sp>
        </mc:Fallback>
      </mc:AlternateContent>
      <p:sp>
        <p:nvSpPr>
          <p:cNvPr id="17" name="Content Placeholder 2">
            <a:extLst>
              <a:ext uri="{FF2B5EF4-FFF2-40B4-BE49-F238E27FC236}">
                <a16:creationId xmlns:a16="http://schemas.microsoft.com/office/drawing/2014/main" id="{16C3A68F-5922-D18F-5A9F-A0F8343B512F}"/>
              </a:ext>
            </a:extLst>
          </p:cNvPr>
          <p:cNvSpPr txBox="1">
            <a:spLocks/>
          </p:cNvSpPr>
          <p:nvPr/>
        </p:nvSpPr>
        <p:spPr>
          <a:xfrm>
            <a:off x="159383" y="822541"/>
            <a:ext cx="8192137" cy="33992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CA" sz="2600" b="1" dirty="0">
                <a:solidFill>
                  <a:schemeClr val="tx2">
                    <a:lumMod val="20000"/>
                    <a:lumOff val="80000"/>
                  </a:schemeClr>
                </a:solidFill>
              </a:rPr>
              <a:t>Shaping abundance curve for astrophysical </a:t>
            </a:r>
            <a:r>
              <a:rPr lang="en-CA" sz="2600" b="1" dirty="0">
                <a:solidFill>
                  <a:schemeClr val="bg1"/>
                </a:solidFill>
              </a:rPr>
              <a:t>r-process</a:t>
            </a:r>
          </a:p>
          <a:p>
            <a:pPr>
              <a:lnSpc>
                <a:spcPct val="120000"/>
              </a:lnSpc>
            </a:pPr>
            <a:r>
              <a:rPr lang="en-CA" sz="2600" b="1" dirty="0">
                <a:solidFill>
                  <a:schemeClr val="tx2">
                    <a:lumMod val="20000"/>
                    <a:lumOff val="80000"/>
                  </a:schemeClr>
                </a:solidFill>
              </a:rPr>
              <a:t>Controlling fission in </a:t>
            </a:r>
            <a:r>
              <a:rPr lang="en-CA" sz="2600" b="1" dirty="0">
                <a:solidFill>
                  <a:schemeClr val="bg1"/>
                </a:solidFill>
              </a:rPr>
              <a:t>nuclear reactors</a:t>
            </a:r>
            <a:r>
              <a:rPr lang="en-CA" sz="2600" b="1" dirty="0">
                <a:solidFill>
                  <a:schemeClr val="tx2">
                    <a:lumMod val="20000"/>
                    <a:lumOff val="80000"/>
                  </a:schemeClr>
                </a:solidFill>
              </a:rPr>
              <a:t> </a:t>
            </a:r>
          </a:p>
          <a:p>
            <a:pPr>
              <a:lnSpc>
                <a:spcPct val="120000"/>
              </a:lnSpc>
            </a:pPr>
            <a:r>
              <a:rPr lang="en-CA" sz="2600" b="1" dirty="0">
                <a:solidFill>
                  <a:schemeClr val="tx2">
                    <a:lumMod val="20000"/>
                    <a:lumOff val="80000"/>
                  </a:schemeClr>
                </a:solidFill>
              </a:rPr>
              <a:t>Nuclear </a:t>
            </a:r>
            <a:r>
              <a:rPr lang="en-CA" sz="2600" b="1" dirty="0">
                <a:solidFill>
                  <a:schemeClr val="bg1"/>
                </a:solidFill>
              </a:rPr>
              <a:t>structure</a:t>
            </a:r>
            <a:r>
              <a:rPr lang="en-CA" sz="2600" b="1" dirty="0">
                <a:solidFill>
                  <a:schemeClr val="tx2">
                    <a:lumMod val="20000"/>
                    <a:lumOff val="80000"/>
                  </a:schemeClr>
                </a:solidFill>
              </a:rPr>
              <a:t> </a:t>
            </a:r>
            <a:endParaRPr lang="en-CA" sz="12400" dirty="0">
              <a:solidFill>
                <a:schemeClr val="bg1"/>
              </a:solidFill>
            </a:endParaRPr>
          </a:p>
          <a:p>
            <a:pPr marL="0" indent="0" algn="ctr">
              <a:buNone/>
            </a:pPr>
            <a:r>
              <a:rPr lang="en-CA" i="1" dirty="0">
                <a:latin typeface="Cambria Math" panose="02040503050406030204" pitchFamily="18" charset="0"/>
                <a:ea typeface="Cambria Math" panose="02040503050406030204" pitchFamily="18" charset="0"/>
              </a:rPr>
              <a:t>				</a:t>
            </a:r>
          </a:p>
          <a:p>
            <a:pPr marL="0" indent="0" algn="ctr">
              <a:buFont typeface="Arial" panose="020B0604020202020204" pitchFamily="34" charset="0"/>
              <a:buNone/>
            </a:pPr>
            <a:r>
              <a:rPr lang="en-CA" dirty="0">
                <a:solidFill>
                  <a:schemeClr val="accent2">
                    <a:lumMod val="75000"/>
                  </a:schemeClr>
                </a:solidFill>
                <a:ea typeface="Cambria Math" panose="02040503050406030204" pitchFamily="18" charset="0"/>
              </a:rPr>
              <a:t>	</a:t>
            </a:r>
            <a:endParaRPr lang="en-CA" i="1" dirty="0">
              <a:latin typeface="Cambria Math" panose="02040503050406030204" pitchFamily="18" charset="0"/>
              <a:ea typeface="Cambria Math" panose="02040503050406030204" pitchFamily="18" charset="0"/>
            </a:endParaRPr>
          </a:p>
        </p:txBody>
      </p:sp>
      <p:pic>
        <p:nvPicPr>
          <p:cNvPr id="2" name="movie_abundance_from_part-10537_fps100 (3)">
            <a:hlinkClick r:id="" action="ppaction://media"/>
            <a:extLst>
              <a:ext uri="{FF2B5EF4-FFF2-40B4-BE49-F238E27FC236}">
                <a16:creationId xmlns:a16="http://schemas.microsoft.com/office/drawing/2014/main" id="{CC05A717-1893-DCDD-4287-6B840927EEC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119120" y="2056750"/>
            <a:ext cx="9072880" cy="4292997"/>
          </a:xfrm>
          <a:prstGeom prst="rect">
            <a:avLst/>
          </a:prstGeom>
        </p:spPr>
      </p:pic>
      <p:sp>
        <p:nvSpPr>
          <p:cNvPr id="4" name="TextBox 3">
            <a:extLst>
              <a:ext uri="{FF2B5EF4-FFF2-40B4-BE49-F238E27FC236}">
                <a16:creationId xmlns:a16="http://schemas.microsoft.com/office/drawing/2014/main" id="{66818C0D-56D7-8871-5F76-E3F1BD47BCDA}"/>
              </a:ext>
            </a:extLst>
          </p:cNvPr>
          <p:cNvSpPr txBox="1"/>
          <p:nvPr/>
        </p:nvSpPr>
        <p:spPr>
          <a:xfrm>
            <a:off x="6989380" y="6439739"/>
            <a:ext cx="5202620" cy="430887"/>
          </a:xfrm>
          <a:prstGeom prst="rect">
            <a:avLst/>
          </a:prstGeom>
          <a:noFill/>
        </p:spPr>
        <p:txBody>
          <a:bodyPr wrap="square">
            <a:spAutoFit/>
          </a:bodyPr>
          <a:lstStyle/>
          <a:p>
            <a:r>
              <a:rPr lang="en-US" sz="1100" b="0" i="0" dirty="0">
                <a:solidFill>
                  <a:schemeClr val="bg2">
                    <a:lumMod val="75000"/>
                  </a:schemeClr>
                </a:solidFill>
                <a:effectLst/>
                <a:latin typeface="Arial" panose="020B0604020202020204" pitchFamily="34" charset="0"/>
              </a:rPr>
              <a:t>Siegel, D. M. (2022). r-Process nucleosynthesis in gravitational-wave and other explosive astrophysical events. </a:t>
            </a:r>
            <a:r>
              <a:rPr lang="en-US" sz="1100" b="0" i="1" dirty="0">
                <a:solidFill>
                  <a:schemeClr val="bg2">
                    <a:lumMod val="75000"/>
                  </a:schemeClr>
                </a:solidFill>
                <a:effectLst/>
                <a:latin typeface="Arial" panose="020B0604020202020204" pitchFamily="34" charset="0"/>
              </a:rPr>
              <a:t>Nature Reviews Physics</a:t>
            </a:r>
            <a:r>
              <a:rPr lang="en-US" sz="1100" b="0" i="0" dirty="0">
                <a:solidFill>
                  <a:schemeClr val="bg2">
                    <a:lumMod val="75000"/>
                  </a:schemeClr>
                </a:solidFill>
                <a:effectLst/>
                <a:latin typeface="Arial" panose="020B0604020202020204" pitchFamily="34" charset="0"/>
              </a:rPr>
              <a:t>, </a:t>
            </a:r>
            <a:r>
              <a:rPr lang="en-US" sz="1100" b="0" i="1" dirty="0">
                <a:solidFill>
                  <a:schemeClr val="bg2">
                    <a:lumMod val="75000"/>
                  </a:schemeClr>
                </a:solidFill>
                <a:effectLst/>
                <a:latin typeface="Arial" panose="020B0604020202020204" pitchFamily="34" charset="0"/>
              </a:rPr>
              <a:t>4</a:t>
            </a:r>
            <a:r>
              <a:rPr lang="en-US" sz="1100" b="0" i="0" dirty="0">
                <a:solidFill>
                  <a:schemeClr val="bg2">
                    <a:lumMod val="75000"/>
                  </a:schemeClr>
                </a:solidFill>
                <a:effectLst/>
                <a:latin typeface="Arial" panose="020B0604020202020204" pitchFamily="34" charset="0"/>
              </a:rPr>
              <a:t>(5), 306-318</a:t>
            </a:r>
            <a:r>
              <a:rPr lang="en-US" sz="1100" b="0" i="0" dirty="0">
                <a:solidFill>
                  <a:srgbClr val="222222"/>
                </a:solidFill>
                <a:effectLst/>
                <a:latin typeface="Arial" panose="020B0604020202020204" pitchFamily="34" charset="0"/>
              </a:rPr>
              <a:t>.</a:t>
            </a:r>
            <a:endParaRPr lang="en-CA" sz="1100" dirty="0">
              <a:solidFill>
                <a:schemeClr val="bg1">
                  <a:lumMod val="75000"/>
                </a:schemeClr>
              </a:solidFill>
            </a:endParaRPr>
          </a:p>
        </p:txBody>
      </p:sp>
      <p:sp>
        <p:nvSpPr>
          <p:cNvPr id="5" name="Slide Number Placeholder 4">
            <a:extLst>
              <a:ext uri="{FF2B5EF4-FFF2-40B4-BE49-F238E27FC236}">
                <a16:creationId xmlns:a16="http://schemas.microsoft.com/office/drawing/2014/main" id="{5FB1E2AC-676E-0083-6059-9E730F85F162}"/>
              </a:ext>
            </a:extLst>
          </p:cNvPr>
          <p:cNvSpPr>
            <a:spLocks noGrp="1"/>
          </p:cNvSpPr>
          <p:nvPr>
            <p:ph type="sldNum" sz="quarter" idx="12"/>
          </p:nvPr>
        </p:nvSpPr>
        <p:spPr>
          <a:xfrm>
            <a:off x="8562508" y="6439739"/>
            <a:ext cx="3629492" cy="678262"/>
          </a:xfrm>
        </p:spPr>
        <p:txBody>
          <a:bodyPr/>
          <a:lstStyle/>
          <a:p>
            <a:fld id="{330EA680-D336-4FF7-8B7A-9848BB0A1C32}" type="slidenum">
              <a:rPr lang="en-US" sz="1600" smtClean="0">
                <a:solidFill>
                  <a:schemeClr val="tx1"/>
                </a:solidFill>
              </a:rPr>
              <a:t>3</a:t>
            </a:fld>
            <a:endParaRPr lang="en-US" sz="1600" dirty="0">
              <a:solidFill>
                <a:schemeClr val="tx1"/>
              </a:solidFill>
            </a:endParaRPr>
          </a:p>
        </p:txBody>
      </p:sp>
    </p:spTree>
    <p:extLst>
      <p:ext uri="{BB962C8B-B14F-4D97-AF65-F5344CB8AC3E}">
        <p14:creationId xmlns:p14="http://schemas.microsoft.com/office/powerpoint/2010/main" val="1157999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351932-C6B3-752C-5E48-C0078A462569}"/>
              </a:ext>
            </a:extLst>
          </p:cNvPr>
          <p:cNvSpPr>
            <a:spLocks noGrp="1"/>
          </p:cNvSpPr>
          <p:nvPr>
            <p:ph idx="1"/>
          </p:nvPr>
        </p:nvSpPr>
        <p:spPr>
          <a:xfrm>
            <a:off x="737716" y="1490274"/>
            <a:ext cx="11042302" cy="5061251"/>
          </a:xfrm>
        </p:spPr>
        <p:txBody>
          <a:bodyPr>
            <a:normAutofit/>
          </a:bodyPr>
          <a:lstStyle/>
          <a:p>
            <a:pPr marL="0" indent="0">
              <a:buNone/>
            </a:pPr>
            <a:endParaRPr lang="en-CA" i="1" dirty="0">
              <a:latin typeface="Cambria Math" panose="02040503050406030204" pitchFamily="18" charset="0"/>
              <a:ea typeface="Cambria Math" panose="02040503050406030204" pitchFamily="18" charset="0"/>
            </a:endParaRPr>
          </a:p>
          <a:p>
            <a:pPr marL="0" indent="0">
              <a:buNone/>
            </a:pPr>
            <a:endParaRPr lang="en-CA" i="1" dirty="0">
              <a:latin typeface="Cambria Math" panose="02040503050406030204" pitchFamily="18" charset="0"/>
              <a:ea typeface="Cambria Math" panose="02040503050406030204" pitchFamily="18" charset="0"/>
            </a:endParaRPr>
          </a:p>
          <a:p>
            <a:pPr marL="0" indent="0">
              <a:buNone/>
            </a:pPr>
            <a:endParaRPr lang="en-CA" i="1" dirty="0">
              <a:latin typeface="Cambria Math" panose="02040503050406030204" pitchFamily="18" charset="0"/>
              <a:ea typeface="Cambria Math" panose="02040503050406030204" pitchFamily="18" charset="0"/>
            </a:endParaRPr>
          </a:p>
          <a:p>
            <a:pPr marL="0" indent="0">
              <a:buNone/>
            </a:pPr>
            <a:endParaRPr lang="en-CA" i="1" dirty="0">
              <a:latin typeface="Cambria Math" panose="02040503050406030204" pitchFamily="18" charset="0"/>
              <a:ea typeface="Cambria Math" panose="02040503050406030204" pitchFamily="18" charset="0"/>
            </a:endParaRPr>
          </a:p>
          <a:p>
            <a:pPr marL="0" indent="0">
              <a:buNone/>
            </a:pPr>
            <a:endParaRPr lang="en-CA" i="1" dirty="0">
              <a:latin typeface="Cambria Math" panose="02040503050406030204" pitchFamily="18" charset="0"/>
              <a:ea typeface="Cambria Math" panose="02040503050406030204" pitchFamily="18" charset="0"/>
            </a:endParaRPr>
          </a:p>
          <a:p>
            <a:pPr marL="0" indent="0">
              <a:buNone/>
            </a:pPr>
            <a:r>
              <a:rPr lang="en-CA" i="1" dirty="0">
                <a:latin typeface="Cambria Math" panose="02040503050406030204" pitchFamily="18" charset="0"/>
                <a:ea typeface="Cambria Math" panose="02040503050406030204" pitchFamily="18" charset="0"/>
              </a:rPr>
              <a:t>                    						</a:t>
            </a:r>
          </a:p>
          <a:p>
            <a:pPr marL="0" indent="0" algn="ctr">
              <a:buNone/>
            </a:pPr>
            <a:r>
              <a:rPr lang="en-CA" i="1" dirty="0">
                <a:latin typeface="Cambria Math" panose="02040503050406030204" pitchFamily="18" charset="0"/>
                <a:ea typeface="Cambria Math" panose="02040503050406030204" pitchFamily="18" charset="0"/>
              </a:rPr>
              <a:t>							</a:t>
            </a:r>
          </a:p>
          <a:p>
            <a:pPr marL="0" indent="0" algn="ctr">
              <a:buNone/>
            </a:pPr>
            <a:r>
              <a:rPr lang="en-CA" dirty="0">
                <a:solidFill>
                  <a:schemeClr val="accent2">
                    <a:lumMod val="75000"/>
                  </a:schemeClr>
                </a:solidFill>
                <a:ea typeface="Cambria Math" panose="02040503050406030204" pitchFamily="18" charset="0"/>
              </a:rPr>
              <a:t>						</a:t>
            </a:r>
            <a:endParaRPr lang="en-CA" dirty="0"/>
          </a:p>
          <a:p>
            <a:pPr marL="0" indent="0" algn="ctr">
              <a:buNone/>
            </a:pPr>
            <a:endParaRPr lang="en-CA" i="1" dirty="0">
              <a:latin typeface="Cambria Math" panose="02040503050406030204" pitchFamily="18" charset="0"/>
              <a:ea typeface="Cambria Math" panose="02040503050406030204" pitchFamily="18" charset="0"/>
            </a:endParaRPr>
          </a:p>
        </p:txBody>
      </p:sp>
      <p:pic>
        <p:nvPicPr>
          <p:cNvPr id="11" name="Content Placeholder 5">
            <a:extLst>
              <a:ext uri="{FF2B5EF4-FFF2-40B4-BE49-F238E27FC236}">
                <a16:creationId xmlns:a16="http://schemas.microsoft.com/office/drawing/2014/main" id="{01C6B35D-6050-529E-72DA-C712CBD7F8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3" y="-49837"/>
            <a:ext cx="12192000" cy="6953459"/>
          </a:xfrm>
          <a:prstGeom prst="rect">
            <a:avLst/>
          </a:prstGeom>
        </p:spPr>
      </p:pic>
      <mc:AlternateContent xmlns:mc="http://schemas.openxmlformats.org/markup-compatibility/2006" xmlns:a14="http://schemas.microsoft.com/office/drawing/2010/main">
        <mc:Choice Requires="a14">
          <p:sp>
            <p:nvSpPr>
              <p:cNvPr id="14" name="Title 1">
                <a:extLst>
                  <a:ext uri="{FF2B5EF4-FFF2-40B4-BE49-F238E27FC236}">
                    <a16:creationId xmlns:a16="http://schemas.microsoft.com/office/drawing/2014/main" id="{FB5AA8AC-0174-9885-1C87-59191C14EBE9}"/>
                  </a:ext>
                </a:extLst>
              </p:cNvPr>
              <p:cNvSpPr txBox="1">
                <a:spLocks/>
              </p:cNvSpPr>
              <p:nvPr/>
            </p:nvSpPr>
            <p:spPr>
              <a:xfrm>
                <a:off x="6983" y="-179984"/>
                <a:ext cx="8729973" cy="106775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CA" sz="4800" b="1" dirty="0"/>
                  <a:t> Why study </a:t>
                </a:r>
                <a:r>
                  <a:rPr lang="en-CA" sz="4800" b="1" dirty="0">
                    <a:solidFill>
                      <a:schemeClr val="tx1"/>
                    </a:solidFill>
                  </a:rPr>
                  <a:t>𝛽</a:t>
                </a:r>
                <a14:m>
                  <m:oMath xmlns:m="http://schemas.openxmlformats.org/officeDocument/2006/math">
                    <m:r>
                      <a:rPr lang="en-CA" sz="4800" b="1" i="1" smtClean="0">
                        <a:solidFill>
                          <a:schemeClr val="tx1"/>
                        </a:solidFill>
                        <a:latin typeface="Cambria Math" panose="02040503050406030204" pitchFamily="18" charset="0"/>
                      </a:rPr>
                      <m:t>𝒏</m:t>
                    </m:r>
                  </m:oMath>
                </a14:m>
                <a:r>
                  <a:rPr lang="en-CA" sz="4800" b="1" dirty="0">
                    <a:solidFill>
                      <a:schemeClr val="tx1"/>
                    </a:solidFill>
                  </a:rPr>
                  <a:t> emission</a:t>
                </a:r>
                <a:r>
                  <a:rPr lang="en-CA" sz="4800" b="1" dirty="0"/>
                  <a:t>?</a:t>
                </a:r>
                <a:r>
                  <a:rPr lang="en-CA" sz="4800" b="1" dirty="0">
                    <a:solidFill>
                      <a:schemeClr val="tx1"/>
                    </a:solidFill>
                  </a:rPr>
                  <a:t> </a:t>
                </a:r>
              </a:p>
            </p:txBody>
          </p:sp>
        </mc:Choice>
        <mc:Fallback xmlns="">
          <p:sp>
            <p:nvSpPr>
              <p:cNvPr id="14" name="Title 1">
                <a:extLst>
                  <a:ext uri="{FF2B5EF4-FFF2-40B4-BE49-F238E27FC236}">
                    <a16:creationId xmlns:a16="http://schemas.microsoft.com/office/drawing/2014/main" id="{FB5AA8AC-0174-9885-1C87-59191C14EBE9}"/>
                  </a:ext>
                </a:extLst>
              </p:cNvPr>
              <p:cNvSpPr txBox="1">
                <a:spLocks noRot="1" noChangeAspect="1" noMove="1" noResize="1" noEditPoints="1" noAdjustHandles="1" noChangeArrowheads="1" noChangeShapeType="1" noTextEdit="1"/>
              </p:cNvSpPr>
              <p:nvPr/>
            </p:nvSpPr>
            <p:spPr>
              <a:xfrm>
                <a:off x="6983" y="-179984"/>
                <a:ext cx="8729973" cy="1067752"/>
              </a:xfrm>
              <a:prstGeom prst="rect">
                <a:avLst/>
              </a:prstGeom>
              <a:blipFill>
                <a:blip r:embed="rId6"/>
                <a:stretch>
                  <a:fillRect l="-1606" b="-30682"/>
                </a:stretch>
              </a:blipFill>
            </p:spPr>
            <p:txBody>
              <a:bodyPr/>
              <a:lstStyle/>
              <a:p>
                <a:r>
                  <a:rPr lang="en-CA">
                    <a:noFill/>
                  </a:rPr>
                  <a:t> </a:t>
                </a:r>
              </a:p>
            </p:txBody>
          </p:sp>
        </mc:Fallback>
      </mc:AlternateContent>
      <p:sp>
        <p:nvSpPr>
          <p:cNvPr id="17" name="Content Placeholder 2">
            <a:extLst>
              <a:ext uri="{FF2B5EF4-FFF2-40B4-BE49-F238E27FC236}">
                <a16:creationId xmlns:a16="http://schemas.microsoft.com/office/drawing/2014/main" id="{16C3A68F-5922-D18F-5A9F-A0F8343B512F}"/>
              </a:ext>
            </a:extLst>
          </p:cNvPr>
          <p:cNvSpPr txBox="1">
            <a:spLocks/>
          </p:cNvSpPr>
          <p:nvPr/>
        </p:nvSpPr>
        <p:spPr>
          <a:xfrm>
            <a:off x="159383" y="822541"/>
            <a:ext cx="9741362" cy="28140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CA" sz="2600" b="1" dirty="0">
                <a:solidFill>
                  <a:schemeClr val="tx2">
                    <a:lumMod val="20000"/>
                    <a:lumOff val="80000"/>
                  </a:schemeClr>
                </a:solidFill>
              </a:rPr>
              <a:t>Shaping abundance curve for astrophysical </a:t>
            </a:r>
            <a:r>
              <a:rPr lang="en-CA" sz="2600" b="1" dirty="0">
                <a:solidFill>
                  <a:schemeClr val="bg1"/>
                </a:solidFill>
              </a:rPr>
              <a:t>r-process</a:t>
            </a:r>
          </a:p>
          <a:p>
            <a:pPr>
              <a:lnSpc>
                <a:spcPct val="120000"/>
              </a:lnSpc>
            </a:pPr>
            <a:r>
              <a:rPr lang="en-CA" sz="2600" b="1" dirty="0">
                <a:solidFill>
                  <a:schemeClr val="tx2">
                    <a:lumMod val="20000"/>
                    <a:lumOff val="80000"/>
                  </a:schemeClr>
                </a:solidFill>
              </a:rPr>
              <a:t>Controlling fission in </a:t>
            </a:r>
            <a:r>
              <a:rPr lang="en-CA" sz="2600" b="1" dirty="0">
                <a:solidFill>
                  <a:schemeClr val="bg1"/>
                </a:solidFill>
              </a:rPr>
              <a:t>nuclear reactors</a:t>
            </a:r>
            <a:r>
              <a:rPr lang="en-CA" sz="2600" b="1" dirty="0">
                <a:solidFill>
                  <a:schemeClr val="tx2">
                    <a:lumMod val="20000"/>
                    <a:lumOff val="80000"/>
                  </a:schemeClr>
                </a:solidFill>
              </a:rPr>
              <a:t> </a:t>
            </a:r>
          </a:p>
          <a:p>
            <a:pPr>
              <a:lnSpc>
                <a:spcPct val="120000"/>
              </a:lnSpc>
            </a:pPr>
            <a:r>
              <a:rPr lang="en-CA" sz="2600" b="1" dirty="0">
                <a:solidFill>
                  <a:schemeClr val="tx2">
                    <a:lumMod val="20000"/>
                    <a:lumOff val="80000"/>
                  </a:schemeClr>
                </a:solidFill>
              </a:rPr>
              <a:t>Nuclear </a:t>
            </a:r>
            <a:r>
              <a:rPr lang="en-CA" sz="2600" b="1" dirty="0">
                <a:solidFill>
                  <a:schemeClr val="bg1"/>
                </a:solidFill>
              </a:rPr>
              <a:t>structure </a:t>
            </a:r>
            <a:r>
              <a:rPr lang="en-CA" i="1" dirty="0">
                <a:latin typeface="Cambria Math" panose="02040503050406030204" pitchFamily="18" charset="0"/>
                <a:ea typeface="Cambria Math" panose="02040503050406030204" pitchFamily="18" charset="0"/>
              </a:rPr>
              <a:t>		</a:t>
            </a:r>
          </a:p>
          <a:p>
            <a:pPr marL="0" indent="0" algn="ctr">
              <a:buFont typeface="Arial" panose="020B0604020202020204" pitchFamily="34" charset="0"/>
              <a:buNone/>
            </a:pPr>
            <a:r>
              <a:rPr lang="en-CA" dirty="0">
                <a:solidFill>
                  <a:schemeClr val="accent2">
                    <a:lumMod val="75000"/>
                  </a:schemeClr>
                </a:solidFill>
                <a:ea typeface="Cambria Math" panose="02040503050406030204" pitchFamily="18" charset="0"/>
              </a:rPr>
              <a:t>	</a:t>
            </a:r>
            <a:endParaRPr lang="en-CA" i="1" dirty="0">
              <a:latin typeface="Cambria Math" panose="02040503050406030204" pitchFamily="18" charset="0"/>
              <a:ea typeface="Cambria Math" panose="02040503050406030204" pitchFamily="18" charset="0"/>
            </a:endParaRPr>
          </a:p>
        </p:txBody>
      </p:sp>
      <p:sp>
        <p:nvSpPr>
          <p:cNvPr id="4" name="TextBox 3">
            <a:extLst>
              <a:ext uri="{FF2B5EF4-FFF2-40B4-BE49-F238E27FC236}">
                <a16:creationId xmlns:a16="http://schemas.microsoft.com/office/drawing/2014/main" id="{66818C0D-56D7-8871-5F76-E3F1BD47BCDA}"/>
              </a:ext>
            </a:extLst>
          </p:cNvPr>
          <p:cNvSpPr txBox="1"/>
          <p:nvPr/>
        </p:nvSpPr>
        <p:spPr>
          <a:xfrm>
            <a:off x="2690648" y="6558272"/>
            <a:ext cx="9581363" cy="261610"/>
          </a:xfrm>
          <a:prstGeom prst="rect">
            <a:avLst/>
          </a:prstGeom>
          <a:noFill/>
        </p:spPr>
        <p:txBody>
          <a:bodyPr wrap="square">
            <a:spAutoFit/>
          </a:bodyPr>
          <a:lstStyle/>
          <a:p>
            <a:r>
              <a:rPr lang="en-US" sz="1100" b="0" i="0" dirty="0">
                <a:solidFill>
                  <a:schemeClr val="bg2">
                    <a:lumMod val="75000"/>
                  </a:schemeClr>
                </a:solidFill>
                <a:effectLst/>
                <a:latin typeface="Arial" panose="020B0604020202020204" pitchFamily="34" charset="0"/>
              </a:rPr>
              <a:t>Siegel, D. M. (2022). r-Process nucleosynthesis in gravitational-wave and other explosive astrophysical events. </a:t>
            </a:r>
            <a:r>
              <a:rPr lang="en-US" sz="1100" b="0" i="1" dirty="0">
                <a:solidFill>
                  <a:schemeClr val="bg2">
                    <a:lumMod val="75000"/>
                  </a:schemeClr>
                </a:solidFill>
                <a:effectLst/>
                <a:latin typeface="Arial" panose="020B0604020202020204" pitchFamily="34" charset="0"/>
              </a:rPr>
              <a:t>Nature Reviews Physics</a:t>
            </a:r>
            <a:r>
              <a:rPr lang="en-US" sz="1100" b="0" i="0" dirty="0">
                <a:solidFill>
                  <a:schemeClr val="bg2">
                    <a:lumMod val="75000"/>
                  </a:schemeClr>
                </a:solidFill>
                <a:effectLst/>
                <a:latin typeface="Arial" panose="020B0604020202020204" pitchFamily="34" charset="0"/>
              </a:rPr>
              <a:t>, </a:t>
            </a:r>
            <a:r>
              <a:rPr lang="en-US" sz="1100" b="0" i="1" dirty="0">
                <a:solidFill>
                  <a:schemeClr val="bg2">
                    <a:lumMod val="75000"/>
                  </a:schemeClr>
                </a:solidFill>
                <a:effectLst/>
                <a:latin typeface="Arial" panose="020B0604020202020204" pitchFamily="34" charset="0"/>
              </a:rPr>
              <a:t>4</a:t>
            </a:r>
            <a:r>
              <a:rPr lang="en-US" sz="1100" b="0" i="0" dirty="0">
                <a:solidFill>
                  <a:schemeClr val="bg2">
                    <a:lumMod val="75000"/>
                  </a:schemeClr>
                </a:solidFill>
                <a:effectLst/>
                <a:latin typeface="Arial" panose="020B0604020202020204" pitchFamily="34" charset="0"/>
              </a:rPr>
              <a:t>(5), 306-318</a:t>
            </a:r>
            <a:r>
              <a:rPr lang="en-US" sz="1100" b="0" i="0" dirty="0">
                <a:solidFill>
                  <a:srgbClr val="222222"/>
                </a:solidFill>
                <a:effectLst/>
                <a:latin typeface="Arial" panose="020B0604020202020204" pitchFamily="34" charset="0"/>
              </a:rPr>
              <a:t>.</a:t>
            </a:r>
            <a:endParaRPr lang="en-CA" sz="1100" dirty="0">
              <a:solidFill>
                <a:schemeClr val="bg1">
                  <a:lumMod val="75000"/>
                </a:schemeClr>
              </a:solidFill>
            </a:endParaRPr>
          </a:p>
        </p:txBody>
      </p:sp>
      <p:pic>
        <p:nvPicPr>
          <p:cNvPr id="6" name="Picture 5">
            <a:extLst>
              <a:ext uri="{FF2B5EF4-FFF2-40B4-BE49-F238E27FC236}">
                <a16:creationId xmlns:a16="http://schemas.microsoft.com/office/drawing/2014/main" id="{2EE636E6-43FA-8429-F7D0-32C5C89A87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97024" y="1963117"/>
            <a:ext cx="9094976" cy="4595155"/>
          </a:xfrm>
          <a:prstGeom prst="rect">
            <a:avLst/>
          </a:prstGeom>
        </p:spPr>
      </p:pic>
    </p:spTree>
    <p:extLst>
      <p:ext uri="{BB962C8B-B14F-4D97-AF65-F5344CB8AC3E}">
        <p14:creationId xmlns:p14="http://schemas.microsoft.com/office/powerpoint/2010/main" val="2061841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731BC7A-CDEC-8CB1-2EBB-95E59EC55631}"/>
              </a:ext>
            </a:extLst>
          </p:cNvPr>
          <p:cNvSpPr txBox="1">
            <a:spLocks/>
          </p:cNvSpPr>
          <p:nvPr/>
        </p:nvSpPr>
        <p:spPr>
          <a:xfrm>
            <a:off x="187842" y="-90004"/>
            <a:ext cx="8012617" cy="12213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4800" b="1" dirty="0"/>
              <a:t>Time-Of-Flight (TOF) Technique</a:t>
            </a:r>
          </a:p>
        </p:txBody>
      </p:sp>
      <p:grpSp>
        <p:nvGrpSpPr>
          <p:cNvPr id="5" name="Group 4">
            <a:extLst>
              <a:ext uri="{FF2B5EF4-FFF2-40B4-BE49-F238E27FC236}">
                <a16:creationId xmlns:a16="http://schemas.microsoft.com/office/drawing/2014/main" id="{41C9D795-53D6-6F92-0D70-44E93BD6D4E0}"/>
              </a:ext>
            </a:extLst>
          </p:cNvPr>
          <p:cNvGrpSpPr/>
          <p:nvPr/>
        </p:nvGrpSpPr>
        <p:grpSpPr>
          <a:xfrm>
            <a:off x="5598923" y="1140030"/>
            <a:ext cx="9514373" cy="5984090"/>
            <a:chOff x="5168391" y="777001"/>
            <a:chExt cx="9206327" cy="5773859"/>
          </a:xfrm>
        </p:grpSpPr>
        <p:sp>
          <p:nvSpPr>
            <p:cNvPr id="6" name="Arc 5">
              <a:extLst>
                <a:ext uri="{FF2B5EF4-FFF2-40B4-BE49-F238E27FC236}">
                  <a16:creationId xmlns:a16="http://schemas.microsoft.com/office/drawing/2014/main" id="{B2205B02-75C2-F27E-EE40-86EA87C9F4E6}"/>
                </a:ext>
              </a:extLst>
            </p:cNvPr>
            <p:cNvSpPr/>
            <p:nvPr/>
          </p:nvSpPr>
          <p:spPr>
            <a:xfrm>
              <a:off x="5168391" y="1080247"/>
              <a:ext cx="5750849" cy="4836740"/>
            </a:xfrm>
            <a:prstGeom prst="arc">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grpSp>
          <p:nvGrpSpPr>
            <p:cNvPr id="7" name="Group 6">
              <a:extLst>
                <a:ext uri="{FF2B5EF4-FFF2-40B4-BE49-F238E27FC236}">
                  <a16:creationId xmlns:a16="http://schemas.microsoft.com/office/drawing/2014/main" id="{C9E77829-4C56-DF1E-5386-64E155E39C82}"/>
                </a:ext>
              </a:extLst>
            </p:cNvPr>
            <p:cNvGrpSpPr/>
            <p:nvPr/>
          </p:nvGrpSpPr>
          <p:grpSpPr>
            <a:xfrm>
              <a:off x="7103032" y="777001"/>
              <a:ext cx="7271686" cy="5773859"/>
              <a:chOff x="7103032" y="777001"/>
              <a:chExt cx="7271686" cy="5773859"/>
            </a:xfrm>
          </p:grpSpPr>
          <p:sp>
            <p:nvSpPr>
              <p:cNvPr id="8" name="Rectangle 7">
                <a:extLst>
                  <a:ext uri="{FF2B5EF4-FFF2-40B4-BE49-F238E27FC236}">
                    <a16:creationId xmlns:a16="http://schemas.microsoft.com/office/drawing/2014/main" id="{90BB332D-5D1F-6665-C824-5AED97D23A07}"/>
                  </a:ext>
                </a:extLst>
              </p:cNvPr>
              <p:cNvSpPr/>
              <p:nvPr/>
            </p:nvSpPr>
            <p:spPr>
              <a:xfrm>
                <a:off x="8928846" y="3924581"/>
                <a:ext cx="268941" cy="852652"/>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3DA270C-D027-DECA-DBCB-EBCDD2B8ACDA}"/>
                      </a:ext>
                    </a:extLst>
                  </p:cNvPr>
                  <p:cNvSpPr txBox="1"/>
                  <p:nvPr/>
                </p:nvSpPr>
                <p:spPr>
                  <a:xfrm>
                    <a:off x="7704348" y="4458964"/>
                    <a:ext cx="533890"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CA" sz="3200" b="1" i="1" smtClean="0">
                                  <a:solidFill>
                                    <a:schemeClr val="accent1">
                                      <a:lumMod val="75000"/>
                                    </a:schemeClr>
                                  </a:solidFill>
                                  <a:latin typeface="Cambria Math" panose="02040503050406030204" pitchFamily="18" charset="0"/>
                                </a:rPr>
                              </m:ctrlPr>
                            </m:sSupPr>
                            <m:e>
                              <m:r>
                                <a:rPr lang="en-CA" sz="3200" b="1" i="1" smtClean="0">
                                  <a:solidFill>
                                    <a:schemeClr val="accent1">
                                      <a:lumMod val="75000"/>
                                    </a:schemeClr>
                                  </a:solidFill>
                                  <a:latin typeface="Cambria Math" panose="02040503050406030204" pitchFamily="18" charset="0"/>
                                </a:rPr>
                                <m:t>𝒆</m:t>
                              </m:r>
                            </m:e>
                            <m:sup>
                              <m:r>
                                <a:rPr lang="en-CA" sz="3200" b="1" i="1" smtClean="0">
                                  <a:solidFill>
                                    <a:schemeClr val="accent1">
                                      <a:lumMod val="75000"/>
                                    </a:schemeClr>
                                  </a:solidFill>
                                  <a:latin typeface="Cambria Math" panose="02040503050406030204" pitchFamily="18" charset="0"/>
                                </a:rPr>
                                <m:t>−</m:t>
                              </m:r>
                            </m:sup>
                          </m:sSup>
                        </m:oMath>
                      </m:oMathPara>
                    </a14:m>
                    <a:endParaRPr lang="en-CA" b="1" dirty="0"/>
                  </a:p>
                </p:txBody>
              </p:sp>
            </mc:Choice>
            <mc:Fallback xmlns="">
              <p:sp>
                <p:nvSpPr>
                  <p:cNvPr id="19" name="TextBox 18">
                    <a:extLst>
                      <a:ext uri="{FF2B5EF4-FFF2-40B4-BE49-F238E27FC236}">
                        <a16:creationId xmlns:a16="http://schemas.microsoft.com/office/drawing/2014/main" id="{5699E997-3670-34A0-38D8-23B8846FA121}"/>
                      </a:ext>
                    </a:extLst>
                  </p:cNvPr>
                  <p:cNvSpPr txBox="1">
                    <a:spLocks noRot="1" noChangeAspect="1" noMove="1" noResize="1" noEditPoints="1" noAdjustHandles="1" noChangeArrowheads="1" noChangeShapeType="1" noTextEdit="1"/>
                  </p:cNvSpPr>
                  <p:nvPr/>
                </p:nvSpPr>
                <p:spPr>
                  <a:xfrm>
                    <a:off x="7704348" y="4458964"/>
                    <a:ext cx="533890" cy="492443"/>
                  </a:xfrm>
                  <a:prstGeom prst="rect">
                    <a:avLst/>
                  </a:prstGeom>
                  <a:blipFill>
                    <a:blip r:embed="rId4"/>
                    <a:stretch>
                      <a:fillRect/>
                    </a:stretch>
                  </a:blipFill>
                </p:spPr>
                <p:txBody>
                  <a:bodyPr/>
                  <a:lstStyle/>
                  <a:p>
                    <a:r>
                      <a:rPr lang="en-CA">
                        <a:noFill/>
                      </a:rPr>
                      <a:t> </a:t>
                    </a:r>
                  </a:p>
                </p:txBody>
              </p:sp>
            </mc:Fallback>
          </mc:AlternateContent>
          <p:sp>
            <p:nvSpPr>
              <p:cNvPr id="10" name="TextBox 9">
                <a:extLst>
                  <a:ext uri="{FF2B5EF4-FFF2-40B4-BE49-F238E27FC236}">
                    <a16:creationId xmlns:a16="http://schemas.microsoft.com/office/drawing/2014/main" id="{A6983897-FEF8-DE88-958C-97A9A7EDBC4E}"/>
                  </a:ext>
                </a:extLst>
              </p:cNvPr>
              <p:cNvSpPr txBox="1"/>
              <p:nvPr/>
            </p:nvSpPr>
            <p:spPr>
              <a:xfrm>
                <a:off x="8341549" y="4818691"/>
                <a:ext cx="2014906" cy="445446"/>
              </a:xfrm>
              <a:prstGeom prst="rect">
                <a:avLst/>
              </a:prstGeom>
              <a:noFill/>
            </p:spPr>
            <p:txBody>
              <a:bodyPr wrap="square" rtlCol="0">
                <a:spAutoFit/>
              </a:bodyPr>
              <a:lstStyle/>
              <a:p>
                <a:r>
                  <a:rPr lang="en-CA" sz="2400" b="1" dirty="0">
                    <a:solidFill>
                      <a:schemeClr val="accent2">
                        <a:lumMod val="50000"/>
                      </a:schemeClr>
                    </a:solidFill>
                  </a:rPr>
                  <a:t>Start signal</a:t>
                </a:r>
              </a:p>
            </p:txBody>
          </p:sp>
          <p:sp>
            <p:nvSpPr>
              <p:cNvPr id="11" name="TextBox 10">
                <a:extLst>
                  <a:ext uri="{FF2B5EF4-FFF2-40B4-BE49-F238E27FC236}">
                    <a16:creationId xmlns:a16="http://schemas.microsoft.com/office/drawing/2014/main" id="{11B5EAA3-9255-B494-010B-69B74EC53295}"/>
                  </a:ext>
                </a:extLst>
              </p:cNvPr>
              <p:cNvSpPr txBox="1"/>
              <p:nvPr/>
            </p:nvSpPr>
            <p:spPr>
              <a:xfrm>
                <a:off x="9181077" y="777001"/>
                <a:ext cx="2016173" cy="445446"/>
              </a:xfrm>
              <a:prstGeom prst="rect">
                <a:avLst/>
              </a:prstGeom>
              <a:noFill/>
            </p:spPr>
            <p:txBody>
              <a:bodyPr wrap="square" rtlCol="0">
                <a:spAutoFit/>
              </a:bodyPr>
              <a:lstStyle/>
              <a:p>
                <a:r>
                  <a:rPr lang="en-CA" sz="2400" b="1" dirty="0">
                    <a:solidFill>
                      <a:schemeClr val="accent2">
                        <a:lumMod val="50000"/>
                      </a:schemeClr>
                    </a:solidFill>
                  </a:rPr>
                  <a:t>Stop signal</a:t>
                </a:r>
              </a:p>
            </p:txBody>
          </p:sp>
          <p:cxnSp>
            <p:nvCxnSpPr>
              <p:cNvPr id="12" name="Straight Arrow Connector 11">
                <a:extLst>
                  <a:ext uri="{FF2B5EF4-FFF2-40B4-BE49-F238E27FC236}">
                    <a16:creationId xmlns:a16="http://schemas.microsoft.com/office/drawing/2014/main" id="{93C13391-735E-ECCE-D815-377CBA18613E}"/>
                  </a:ext>
                </a:extLst>
              </p:cNvPr>
              <p:cNvCxnSpPr>
                <a:cxnSpLocks/>
              </p:cNvCxnSpPr>
              <p:nvPr/>
            </p:nvCxnSpPr>
            <p:spPr>
              <a:xfrm flipV="1">
                <a:off x="7676362" y="1882845"/>
                <a:ext cx="2172243" cy="227218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1470816-0DBA-316F-C297-1603725B6C98}"/>
                  </a:ext>
                </a:extLst>
              </p:cNvPr>
              <p:cNvCxnSpPr>
                <a:cxnSpLocks/>
              </p:cNvCxnSpPr>
              <p:nvPr/>
            </p:nvCxnSpPr>
            <p:spPr>
              <a:xfrm>
                <a:off x="7764052" y="4442186"/>
                <a:ext cx="1023675" cy="1843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4F5A54B-EA5C-E77B-BDE4-3D18B68C94EC}"/>
                      </a:ext>
                    </a:extLst>
                  </p:cNvPr>
                  <p:cNvSpPr txBox="1"/>
                  <p:nvPr/>
                </p:nvSpPr>
                <p:spPr>
                  <a:xfrm>
                    <a:off x="7449863" y="3520512"/>
                    <a:ext cx="314189"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sz="2800" b="1" i="1" smtClean="0">
                              <a:solidFill>
                                <a:schemeClr val="accent1">
                                  <a:lumMod val="75000"/>
                                </a:schemeClr>
                              </a:solidFill>
                              <a:latin typeface="Cambria Math" panose="02040503050406030204" pitchFamily="18" charset="0"/>
                            </a:rPr>
                            <m:t>𝒏</m:t>
                          </m:r>
                        </m:oMath>
                      </m:oMathPara>
                    </a14:m>
                    <a:endParaRPr lang="en-CA" sz="2800" b="1" dirty="0">
                      <a:solidFill>
                        <a:schemeClr val="accent1">
                          <a:lumMod val="75000"/>
                        </a:schemeClr>
                      </a:solidFill>
                    </a:endParaRPr>
                  </a:p>
                </p:txBody>
              </p:sp>
            </mc:Choice>
            <mc:Fallback xmlns="">
              <p:sp>
                <p:nvSpPr>
                  <p:cNvPr id="36" name="TextBox 35">
                    <a:extLst>
                      <a:ext uri="{FF2B5EF4-FFF2-40B4-BE49-F238E27FC236}">
                        <a16:creationId xmlns:a16="http://schemas.microsoft.com/office/drawing/2014/main" id="{6437095C-C9D9-EF8D-444F-30C7E7E6029E}"/>
                      </a:ext>
                    </a:extLst>
                  </p:cNvPr>
                  <p:cNvSpPr txBox="1">
                    <a:spLocks noRot="1" noChangeAspect="1" noMove="1" noResize="1" noEditPoints="1" noAdjustHandles="1" noChangeArrowheads="1" noChangeShapeType="1" noTextEdit="1"/>
                  </p:cNvSpPr>
                  <p:nvPr/>
                </p:nvSpPr>
                <p:spPr>
                  <a:xfrm>
                    <a:off x="7449863" y="3520512"/>
                    <a:ext cx="314189" cy="430887"/>
                  </a:xfrm>
                  <a:prstGeom prst="rect">
                    <a:avLst/>
                  </a:prstGeom>
                  <a:blipFill>
                    <a:blip r:embed="rId5"/>
                    <a:stretch>
                      <a:fillRect/>
                    </a:stretch>
                  </a:blipFill>
                </p:spPr>
                <p:txBody>
                  <a:bodyPr/>
                  <a:lstStyle/>
                  <a:p>
                    <a:r>
                      <a:rPr lang="en-CA">
                        <a:noFill/>
                      </a:rPr>
                      <a:t> </a:t>
                    </a:r>
                  </a:p>
                </p:txBody>
              </p:sp>
            </mc:Fallback>
          </mc:AlternateContent>
          <p:sp>
            <p:nvSpPr>
              <p:cNvPr id="15" name="Oval 14">
                <a:extLst>
                  <a:ext uri="{FF2B5EF4-FFF2-40B4-BE49-F238E27FC236}">
                    <a16:creationId xmlns:a16="http://schemas.microsoft.com/office/drawing/2014/main" id="{45D29463-B01D-0DE9-BB4D-29590DACA4BC}"/>
                  </a:ext>
                </a:extLst>
              </p:cNvPr>
              <p:cNvSpPr/>
              <p:nvPr/>
            </p:nvSpPr>
            <p:spPr>
              <a:xfrm>
                <a:off x="7376943" y="4194149"/>
                <a:ext cx="268941" cy="3142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07D5FAE-E8CF-D0E4-5E64-15B835C0254C}"/>
                      </a:ext>
                    </a:extLst>
                  </p:cNvPr>
                  <p:cNvSpPr txBox="1"/>
                  <p:nvPr/>
                </p:nvSpPr>
                <p:spPr>
                  <a:xfrm>
                    <a:off x="7669388" y="2019712"/>
                    <a:ext cx="672161"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CA" sz="2800" b="0" i="1" smtClean="0">
                              <a:solidFill>
                                <a:schemeClr val="tx1"/>
                              </a:solidFill>
                              <a:latin typeface="Cambria Math" panose="02040503050406030204" pitchFamily="18" charset="0"/>
                            </a:rPr>
                            <m:t>𝑑</m:t>
                          </m:r>
                        </m:oMath>
                      </m:oMathPara>
                    </a14:m>
                    <a:endParaRPr lang="en-CA" sz="2800" dirty="0">
                      <a:solidFill>
                        <a:schemeClr val="tx1"/>
                      </a:solidFill>
                    </a:endParaRPr>
                  </a:p>
                </p:txBody>
              </p:sp>
            </mc:Choice>
            <mc:Fallback xmlns="">
              <p:sp>
                <p:nvSpPr>
                  <p:cNvPr id="16" name="TextBox 15">
                    <a:extLst>
                      <a:ext uri="{FF2B5EF4-FFF2-40B4-BE49-F238E27FC236}">
                        <a16:creationId xmlns:a16="http://schemas.microsoft.com/office/drawing/2014/main" id="{E07D5FAE-E8CF-D0E4-5E64-15B835C0254C}"/>
                      </a:ext>
                    </a:extLst>
                  </p:cNvPr>
                  <p:cNvSpPr txBox="1">
                    <a:spLocks noRot="1" noChangeAspect="1" noMove="1" noResize="1" noEditPoints="1" noAdjustHandles="1" noChangeArrowheads="1" noChangeShapeType="1" noTextEdit="1"/>
                  </p:cNvSpPr>
                  <p:nvPr/>
                </p:nvSpPr>
                <p:spPr>
                  <a:xfrm>
                    <a:off x="7669388" y="2019712"/>
                    <a:ext cx="672161" cy="430887"/>
                  </a:xfrm>
                  <a:prstGeom prst="rect">
                    <a:avLst/>
                  </a:prstGeom>
                  <a:blipFill>
                    <a:blip r:embed="rId6"/>
                    <a:stretch>
                      <a:fillRect/>
                    </a:stretch>
                  </a:blipFill>
                </p:spPr>
                <p:txBody>
                  <a:bodyPr/>
                  <a:lstStyle/>
                  <a:p>
                    <a:r>
                      <a:rPr lang="en-CA">
                        <a:noFill/>
                      </a:rPr>
                      <a:t> </a:t>
                    </a:r>
                  </a:p>
                </p:txBody>
              </p:sp>
            </mc:Fallback>
          </mc:AlternateContent>
          <p:sp>
            <p:nvSpPr>
              <p:cNvPr id="17" name="Double Brace 16">
                <a:extLst>
                  <a:ext uri="{FF2B5EF4-FFF2-40B4-BE49-F238E27FC236}">
                    <a16:creationId xmlns:a16="http://schemas.microsoft.com/office/drawing/2014/main" id="{65E25D3F-E4FE-89B2-FE06-A11CC1DEB90C}"/>
                  </a:ext>
                </a:extLst>
              </p:cNvPr>
              <p:cNvSpPr/>
              <p:nvPr/>
            </p:nvSpPr>
            <p:spPr>
              <a:xfrm rot="2653399">
                <a:off x="7103032" y="3396676"/>
                <a:ext cx="7271686" cy="3154184"/>
              </a:xfrm>
              <a:prstGeom prst="bracePair">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7D26A5D2-5A95-1B99-21AF-E5043A0F866E}"/>
                      </a:ext>
                    </a:extLst>
                  </p:cNvPr>
                  <p:cNvSpPr txBox="1"/>
                  <p:nvPr/>
                </p:nvSpPr>
                <p:spPr>
                  <a:xfrm>
                    <a:off x="8762483" y="5196694"/>
                    <a:ext cx="672161"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CA" sz="2800" b="0" i="1" smtClean="0">
                                  <a:solidFill>
                                    <a:schemeClr val="tx1"/>
                                  </a:solidFill>
                                  <a:latin typeface="Cambria Math" panose="02040503050406030204" pitchFamily="18" charset="0"/>
                                </a:rPr>
                              </m:ctrlPr>
                            </m:sSubPr>
                            <m:e>
                              <m:r>
                                <a:rPr lang="en-CA" sz="2800" b="0" i="1" smtClean="0">
                                  <a:solidFill>
                                    <a:schemeClr val="tx1"/>
                                  </a:solidFill>
                                  <a:latin typeface="Cambria Math" panose="02040503050406030204" pitchFamily="18" charset="0"/>
                                </a:rPr>
                                <m:t>𝑡</m:t>
                              </m:r>
                            </m:e>
                            <m:sub>
                              <m:r>
                                <a:rPr lang="en-CA" sz="2800" b="0" i="1" smtClean="0">
                                  <a:solidFill>
                                    <a:schemeClr val="tx1"/>
                                  </a:solidFill>
                                  <a:latin typeface="Cambria Math" panose="02040503050406030204" pitchFamily="18" charset="0"/>
                                </a:rPr>
                                <m:t>1</m:t>
                              </m:r>
                            </m:sub>
                          </m:sSub>
                        </m:oMath>
                      </m:oMathPara>
                    </a14:m>
                    <a:endParaRPr lang="en-CA" sz="2800" dirty="0">
                      <a:solidFill>
                        <a:schemeClr val="tx1"/>
                      </a:solidFill>
                    </a:endParaRPr>
                  </a:p>
                </p:txBody>
              </p:sp>
            </mc:Choice>
            <mc:Fallback xmlns="">
              <p:sp>
                <p:nvSpPr>
                  <p:cNvPr id="18" name="TextBox 17">
                    <a:extLst>
                      <a:ext uri="{FF2B5EF4-FFF2-40B4-BE49-F238E27FC236}">
                        <a16:creationId xmlns:a16="http://schemas.microsoft.com/office/drawing/2014/main" id="{7D26A5D2-5A95-1B99-21AF-E5043A0F866E}"/>
                      </a:ext>
                    </a:extLst>
                  </p:cNvPr>
                  <p:cNvSpPr txBox="1">
                    <a:spLocks noRot="1" noChangeAspect="1" noMove="1" noResize="1" noEditPoints="1" noAdjustHandles="1" noChangeArrowheads="1" noChangeShapeType="1" noTextEdit="1"/>
                  </p:cNvSpPr>
                  <p:nvPr/>
                </p:nvSpPr>
                <p:spPr>
                  <a:xfrm>
                    <a:off x="8762483" y="5196694"/>
                    <a:ext cx="672161" cy="430887"/>
                  </a:xfrm>
                  <a:prstGeom prst="rect">
                    <a:avLst/>
                  </a:prstGeom>
                  <a:blipFill>
                    <a:blip r:embed="rId7"/>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06C657D-DE11-0834-05F3-5597B0DEC2BD}"/>
                      </a:ext>
                    </a:extLst>
                  </p:cNvPr>
                  <p:cNvSpPr txBox="1"/>
                  <p:nvPr/>
                </p:nvSpPr>
                <p:spPr>
                  <a:xfrm>
                    <a:off x="9904194" y="1249795"/>
                    <a:ext cx="666362"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CA" sz="2800" b="0" i="1" smtClean="0">
                                  <a:solidFill>
                                    <a:schemeClr val="tx1"/>
                                  </a:solidFill>
                                  <a:latin typeface="Cambria Math" panose="02040503050406030204" pitchFamily="18" charset="0"/>
                                </a:rPr>
                              </m:ctrlPr>
                            </m:sSubPr>
                            <m:e>
                              <m:r>
                                <a:rPr lang="en-CA" sz="2800" b="0" i="1" smtClean="0">
                                  <a:solidFill>
                                    <a:schemeClr val="tx1"/>
                                  </a:solidFill>
                                  <a:latin typeface="Cambria Math" panose="02040503050406030204" pitchFamily="18" charset="0"/>
                                </a:rPr>
                                <m:t>𝑡</m:t>
                              </m:r>
                            </m:e>
                            <m:sub>
                              <m:r>
                                <a:rPr lang="en-CA" sz="2800" b="0" i="1" smtClean="0">
                                  <a:solidFill>
                                    <a:schemeClr val="tx1"/>
                                  </a:solidFill>
                                  <a:latin typeface="Cambria Math" panose="02040503050406030204" pitchFamily="18" charset="0"/>
                                </a:rPr>
                                <m:t>2</m:t>
                              </m:r>
                            </m:sub>
                          </m:sSub>
                        </m:oMath>
                      </m:oMathPara>
                    </a14:m>
                    <a:endParaRPr lang="en-CA" sz="2800" dirty="0">
                      <a:solidFill>
                        <a:schemeClr val="tx1"/>
                      </a:solidFill>
                    </a:endParaRPr>
                  </a:p>
                </p:txBody>
              </p:sp>
            </mc:Choice>
            <mc:Fallback xmlns="">
              <p:sp>
                <p:nvSpPr>
                  <p:cNvPr id="19" name="TextBox 18">
                    <a:extLst>
                      <a:ext uri="{FF2B5EF4-FFF2-40B4-BE49-F238E27FC236}">
                        <a16:creationId xmlns:a16="http://schemas.microsoft.com/office/drawing/2014/main" id="{706C657D-DE11-0834-05F3-5597B0DEC2BD}"/>
                      </a:ext>
                    </a:extLst>
                  </p:cNvPr>
                  <p:cNvSpPr txBox="1">
                    <a:spLocks noRot="1" noChangeAspect="1" noMove="1" noResize="1" noEditPoints="1" noAdjustHandles="1" noChangeArrowheads="1" noChangeShapeType="1" noTextEdit="1"/>
                  </p:cNvSpPr>
                  <p:nvPr/>
                </p:nvSpPr>
                <p:spPr>
                  <a:xfrm>
                    <a:off x="9904194" y="1249795"/>
                    <a:ext cx="666362" cy="430887"/>
                  </a:xfrm>
                  <a:prstGeom prst="rect">
                    <a:avLst/>
                  </a:prstGeom>
                  <a:blipFill>
                    <a:blip r:embed="rId8"/>
                    <a:stretch>
                      <a:fillRect/>
                    </a:stretch>
                  </a:blipFill>
                </p:spPr>
                <p:txBody>
                  <a:bodyPr/>
                  <a:lstStyle/>
                  <a:p>
                    <a:r>
                      <a:rPr lang="en-CA">
                        <a:noFill/>
                      </a:rPr>
                      <a:t> </a:t>
                    </a:r>
                  </a:p>
                </p:txBody>
              </p:sp>
            </mc:Fallback>
          </mc:AlternateContent>
        </p:grpSp>
      </p:grpSp>
      <mc:AlternateContent xmlns:mc="http://schemas.openxmlformats.org/markup-compatibility/2006" xmlns:a14="http://schemas.microsoft.com/office/drawing/2010/main">
        <mc:Choice Requires="a14">
          <p:sp>
            <p:nvSpPr>
              <p:cNvPr id="20" name="Content Placeholder 2">
                <a:extLst>
                  <a:ext uri="{FF2B5EF4-FFF2-40B4-BE49-F238E27FC236}">
                    <a16:creationId xmlns:a16="http://schemas.microsoft.com/office/drawing/2014/main" id="{A1ED336E-2F70-6E1F-B093-934197143A30}"/>
                  </a:ext>
                </a:extLst>
              </p:cNvPr>
              <p:cNvSpPr txBox="1">
                <a:spLocks/>
              </p:cNvSpPr>
              <p:nvPr/>
            </p:nvSpPr>
            <p:spPr>
              <a:xfrm>
                <a:off x="320960" y="1140030"/>
                <a:ext cx="7898773" cy="53472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dirty="0">
                    <a:solidFill>
                      <a:schemeClr val="accent2">
                        <a:lumMod val="75000"/>
                      </a:schemeClr>
                    </a:solidFill>
                  </a:rPr>
                  <a:t>Measure neutron energies following </a:t>
                </a:r>
                <a:r>
                  <a:rPr lang="en-CA" b="1" dirty="0">
                    <a:solidFill>
                      <a:schemeClr val="accent2">
                        <a:lumMod val="75000"/>
                      </a:schemeClr>
                    </a:solidFill>
                  </a:rPr>
                  <a:t>𝛽</a:t>
                </a:r>
                <a14:m>
                  <m:oMath xmlns:m="http://schemas.openxmlformats.org/officeDocument/2006/math">
                    <m:r>
                      <a:rPr lang="en-CA" b="1" i="1" smtClean="0">
                        <a:solidFill>
                          <a:schemeClr val="accent2">
                            <a:lumMod val="75000"/>
                          </a:schemeClr>
                        </a:solidFill>
                        <a:latin typeface="Cambria Math" panose="02040503050406030204" pitchFamily="18" charset="0"/>
                      </a:rPr>
                      <m:t>𝒏</m:t>
                    </m:r>
                  </m:oMath>
                </a14:m>
                <a:r>
                  <a:rPr lang="en-CA" dirty="0">
                    <a:solidFill>
                      <a:schemeClr val="accent2">
                        <a:lumMod val="75000"/>
                      </a:schemeClr>
                    </a:solidFill>
                  </a:rPr>
                  <a:t> emission</a:t>
                </a:r>
              </a:p>
              <a:p>
                <a:pPr marL="0" indent="0" algn="ctr">
                  <a:spcBef>
                    <a:spcPts val="1200"/>
                  </a:spcBef>
                  <a:spcAft>
                    <a:spcPts val="1200"/>
                  </a:spcAft>
                  <a:buNone/>
                </a:pPr>
                <a14:m>
                  <m:oMath xmlns:m="http://schemas.openxmlformats.org/officeDocument/2006/math">
                    <m:sSub>
                      <m:sSubPr>
                        <m:ctrlPr>
                          <a:rPr lang="en-CA" i="1">
                            <a:solidFill>
                              <a:schemeClr val="tx1">
                                <a:lumMod val="85000"/>
                                <a:lumOff val="15000"/>
                              </a:schemeClr>
                            </a:solidFill>
                            <a:latin typeface="Cambria Math" panose="02040503050406030204" pitchFamily="18" charset="0"/>
                          </a:rPr>
                        </m:ctrlPr>
                      </m:sSubPr>
                      <m:e>
                        <m:r>
                          <a:rPr lang="en-CA" b="0" i="1" smtClean="0">
                            <a:solidFill>
                              <a:schemeClr val="tx1">
                                <a:lumMod val="85000"/>
                                <a:lumOff val="15000"/>
                              </a:schemeClr>
                            </a:solidFill>
                            <a:latin typeface="Cambria Math" panose="02040503050406030204" pitchFamily="18" charset="0"/>
                          </a:rPr>
                          <m:t>𝐸</m:t>
                        </m:r>
                      </m:e>
                      <m:sub>
                        <m:r>
                          <a:rPr lang="en-CA" b="0" i="1" smtClean="0">
                            <a:solidFill>
                              <a:schemeClr val="tx1">
                                <a:lumMod val="85000"/>
                                <a:lumOff val="15000"/>
                              </a:schemeClr>
                            </a:solidFill>
                            <a:latin typeface="Cambria Math" panose="02040503050406030204" pitchFamily="18" charset="0"/>
                          </a:rPr>
                          <m:t>𝑛</m:t>
                        </m:r>
                      </m:sub>
                    </m:sSub>
                    <m:r>
                      <a:rPr lang="en-CA" b="0" i="1" smtClean="0">
                        <a:latin typeface="Cambria Math" panose="02040503050406030204" pitchFamily="18" charset="0"/>
                      </a:rPr>
                      <m:t>=</m:t>
                    </m:r>
                    <m:f>
                      <m:fPr>
                        <m:ctrlPr>
                          <a:rPr lang="en-CA" b="0" i="1" smtClean="0">
                            <a:latin typeface="Cambria Math" panose="02040503050406030204" pitchFamily="18" charset="0"/>
                          </a:rPr>
                        </m:ctrlPr>
                      </m:fPr>
                      <m:num>
                        <m:r>
                          <a:rPr lang="en-CA" b="0" i="1" smtClean="0">
                            <a:latin typeface="Cambria Math" panose="02040503050406030204" pitchFamily="18" charset="0"/>
                          </a:rPr>
                          <m:t>1</m:t>
                        </m:r>
                      </m:num>
                      <m:den>
                        <m:r>
                          <a:rPr lang="en-CA" b="0" i="1" smtClean="0">
                            <a:latin typeface="Cambria Math" panose="02040503050406030204" pitchFamily="18" charset="0"/>
                          </a:rPr>
                          <m:t>2</m:t>
                        </m:r>
                      </m:den>
                    </m:f>
                    <m:r>
                      <a:rPr lang="en-CA" b="0" i="1" smtClean="0">
                        <a:latin typeface="Cambria Math" panose="02040503050406030204" pitchFamily="18" charset="0"/>
                      </a:rPr>
                      <m:t>𝑚</m:t>
                    </m:r>
                    <m:sSup>
                      <m:sSupPr>
                        <m:ctrlPr>
                          <a:rPr lang="en-CA" b="0" i="1" smtClean="0">
                            <a:latin typeface="Cambria Math" panose="02040503050406030204" pitchFamily="18" charset="0"/>
                          </a:rPr>
                        </m:ctrlPr>
                      </m:sSupPr>
                      <m:e>
                        <m:r>
                          <a:rPr lang="en-CA" b="0" i="1" smtClean="0">
                            <a:latin typeface="Cambria Math" panose="02040503050406030204" pitchFamily="18" charset="0"/>
                          </a:rPr>
                          <m:t>𝑣</m:t>
                        </m:r>
                      </m:e>
                      <m:sup>
                        <m:r>
                          <a:rPr lang="en-CA" b="0" i="1" smtClean="0">
                            <a:latin typeface="Cambria Math" panose="02040503050406030204" pitchFamily="18" charset="0"/>
                          </a:rPr>
                          <m:t>2</m:t>
                        </m:r>
                      </m:sup>
                    </m:sSup>
                    <m:r>
                      <a:rPr lang="en-CA" b="0" i="1" smtClean="0">
                        <a:latin typeface="Cambria Math" panose="02040503050406030204" pitchFamily="18" charset="0"/>
                      </a:rPr>
                      <m:t>=</m:t>
                    </m:r>
                    <m:f>
                      <m:fPr>
                        <m:ctrlPr>
                          <a:rPr lang="en-CA" b="0" i="1" smtClean="0">
                            <a:latin typeface="Cambria Math" panose="02040503050406030204" pitchFamily="18" charset="0"/>
                          </a:rPr>
                        </m:ctrlPr>
                      </m:fPr>
                      <m:num>
                        <m:r>
                          <a:rPr lang="en-CA" b="0" i="1" smtClean="0">
                            <a:latin typeface="Cambria Math" panose="02040503050406030204" pitchFamily="18" charset="0"/>
                          </a:rPr>
                          <m:t>1</m:t>
                        </m:r>
                      </m:num>
                      <m:den>
                        <m:r>
                          <a:rPr lang="en-CA" b="0" i="1" smtClean="0">
                            <a:latin typeface="Cambria Math" panose="02040503050406030204" pitchFamily="18" charset="0"/>
                          </a:rPr>
                          <m:t>2</m:t>
                        </m:r>
                      </m:den>
                    </m:f>
                    <m:r>
                      <a:rPr lang="en-CA" b="0" i="1" smtClean="0">
                        <a:latin typeface="Cambria Math" panose="02040503050406030204" pitchFamily="18" charset="0"/>
                      </a:rPr>
                      <m:t>𝑚</m:t>
                    </m:r>
                    <m:f>
                      <m:fPr>
                        <m:ctrlPr>
                          <a:rPr lang="en-CA" b="0" i="1" smtClean="0">
                            <a:latin typeface="Cambria Math" panose="02040503050406030204" pitchFamily="18" charset="0"/>
                          </a:rPr>
                        </m:ctrlPr>
                      </m:fPr>
                      <m:num>
                        <m:sSup>
                          <m:sSupPr>
                            <m:ctrlPr>
                              <a:rPr lang="en-CA" b="0" i="1" smtClean="0">
                                <a:latin typeface="Cambria Math" panose="02040503050406030204" pitchFamily="18" charset="0"/>
                              </a:rPr>
                            </m:ctrlPr>
                          </m:sSupPr>
                          <m:e>
                            <m:r>
                              <a:rPr lang="en-CA" b="0" i="1" smtClean="0">
                                <a:latin typeface="Cambria Math" panose="02040503050406030204" pitchFamily="18" charset="0"/>
                              </a:rPr>
                              <m:t>𝑑</m:t>
                            </m:r>
                          </m:e>
                          <m:sup>
                            <m:r>
                              <a:rPr lang="en-CA" b="0" i="1" smtClean="0">
                                <a:latin typeface="Cambria Math" panose="02040503050406030204" pitchFamily="18" charset="0"/>
                              </a:rPr>
                              <m:t>2</m:t>
                            </m:r>
                          </m:sup>
                        </m:sSup>
                      </m:num>
                      <m:den>
                        <m:sSup>
                          <m:sSupPr>
                            <m:ctrlPr>
                              <a:rPr lang="en-CA" b="0" i="1" smtClean="0">
                                <a:latin typeface="Cambria Math" panose="02040503050406030204" pitchFamily="18" charset="0"/>
                              </a:rPr>
                            </m:ctrlPr>
                          </m:sSupPr>
                          <m:e>
                            <m:r>
                              <a:rPr lang="en-CA" b="0" i="1" smtClean="0">
                                <a:latin typeface="Cambria Math" panose="02040503050406030204" pitchFamily="18" charset="0"/>
                              </a:rPr>
                              <m:t>𝑇𝑂𝐹</m:t>
                            </m:r>
                          </m:e>
                          <m:sup>
                            <m:r>
                              <a:rPr lang="en-CA" b="0" i="1" smtClean="0">
                                <a:latin typeface="Cambria Math" panose="02040503050406030204" pitchFamily="18" charset="0"/>
                              </a:rPr>
                              <m:t>2</m:t>
                            </m:r>
                          </m:sup>
                        </m:sSup>
                      </m:den>
                    </m:f>
                  </m:oMath>
                </a14:m>
                <a:r>
                  <a:rPr lang="en-CA" b="0" dirty="0"/>
                  <a:t> 	</a:t>
                </a:r>
                <a:r>
                  <a:rPr lang="en-CA" dirty="0"/>
                  <a:t> </a:t>
                </a:r>
              </a:p>
              <a:p>
                <a:pPr lvl="1">
                  <a:buFont typeface="Wingdings" panose="05000000000000000000" pitchFamily="2" charset="2"/>
                  <a:buChar char="§"/>
                </a:pPr>
                <a14:m>
                  <m:oMath xmlns:m="http://schemas.openxmlformats.org/officeDocument/2006/math">
                    <m:r>
                      <a:rPr lang="en-CA" sz="2000" b="0" i="1" smtClean="0">
                        <a:solidFill>
                          <a:schemeClr val="tx1">
                            <a:lumMod val="85000"/>
                            <a:lumOff val="15000"/>
                          </a:schemeClr>
                        </a:solidFill>
                        <a:latin typeface="Cambria Math" panose="02040503050406030204" pitchFamily="18" charset="0"/>
                      </a:rPr>
                      <m:t>𝑑</m:t>
                    </m:r>
                    <m:r>
                      <a:rPr lang="en-CA" sz="2000" b="0" i="1" smtClean="0">
                        <a:solidFill>
                          <a:schemeClr val="tx1">
                            <a:lumMod val="85000"/>
                            <a:lumOff val="15000"/>
                          </a:schemeClr>
                        </a:solidFill>
                        <a:latin typeface="Cambria Math" panose="02040503050406030204" pitchFamily="18" charset="0"/>
                      </a:rPr>
                      <m:t>,</m:t>
                    </m:r>
                  </m:oMath>
                </a14:m>
                <a:r>
                  <a:rPr lang="en-CA" sz="2000" i="1" dirty="0">
                    <a:solidFill>
                      <a:schemeClr val="tx1">
                        <a:lumMod val="85000"/>
                        <a:lumOff val="15000"/>
                      </a:schemeClr>
                    </a:solidFill>
                    <a:ea typeface="Cambria Math" panose="02040503050406030204" pitchFamily="18" charset="0"/>
                  </a:rPr>
                  <a:t> </a:t>
                </a:r>
                <a:r>
                  <a:rPr lang="en-CA" sz="2000" dirty="0">
                    <a:solidFill>
                      <a:schemeClr val="tx1">
                        <a:lumMod val="85000"/>
                        <a:lumOff val="15000"/>
                      </a:schemeClr>
                    </a:solidFill>
                    <a:ea typeface="Cambria Math" panose="02040503050406030204" pitchFamily="18" charset="0"/>
                  </a:rPr>
                  <a:t>known flight path</a:t>
                </a:r>
                <a:endParaRPr lang="en-CA" sz="2000" i="1" dirty="0">
                  <a:solidFill>
                    <a:schemeClr val="tx1">
                      <a:lumMod val="85000"/>
                      <a:lumOff val="15000"/>
                    </a:schemeClr>
                  </a:solidFill>
                  <a:ea typeface="Cambria Math" panose="02040503050406030204" pitchFamily="18" charset="0"/>
                </a:endParaRPr>
              </a:p>
              <a:p>
                <a:pPr lvl="1">
                  <a:buFont typeface="Wingdings" panose="05000000000000000000" pitchFamily="2" charset="2"/>
                  <a:buChar char="§"/>
                </a:pPr>
                <a14:m>
                  <m:oMath xmlns:m="http://schemas.openxmlformats.org/officeDocument/2006/math">
                    <m:r>
                      <a:rPr lang="en-CA" sz="2000" i="1" smtClean="0">
                        <a:solidFill>
                          <a:schemeClr val="tx1">
                            <a:lumMod val="85000"/>
                            <a:lumOff val="15000"/>
                          </a:schemeClr>
                        </a:solidFill>
                        <a:latin typeface="Cambria Math" panose="02040503050406030204" pitchFamily="18" charset="0"/>
                      </a:rPr>
                      <m:t>𝑇</m:t>
                    </m:r>
                    <m:r>
                      <a:rPr lang="en-CA" sz="2000" b="0" i="1" smtClean="0">
                        <a:solidFill>
                          <a:schemeClr val="tx1">
                            <a:lumMod val="85000"/>
                            <a:lumOff val="15000"/>
                          </a:schemeClr>
                        </a:solidFill>
                        <a:latin typeface="Cambria Math" panose="02040503050406030204" pitchFamily="18" charset="0"/>
                      </a:rPr>
                      <m:t>𝑂𝐹</m:t>
                    </m:r>
                    <m:r>
                      <a:rPr lang="en-CA" sz="2000" i="1" smtClean="0">
                        <a:solidFill>
                          <a:schemeClr val="tx1">
                            <a:lumMod val="85000"/>
                            <a:lumOff val="15000"/>
                          </a:schemeClr>
                        </a:solidFill>
                        <a:latin typeface="Cambria Math" panose="02040503050406030204" pitchFamily="18" charset="0"/>
                      </a:rPr>
                      <m:t>=</m:t>
                    </m:r>
                    <m:sSub>
                      <m:sSubPr>
                        <m:ctrlPr>
                          <a:rPr lang="en-CA" sz="2000" i="1">
                            <a:solidFill>
                              <a:schemeClr val="tx1">
                                <a:lumMod val="85000"/>
                                <a:lumOff val="15000"/>
                              </a:schemeClr>
                            </a:solidFill>
                            <a:latin typeface="Cambria Math" panose="02040503050406030204" pitchFamily="18" charset="0"/>
                          </a:rPr>
                        </m:ctrlPr>
                      </m:sSubPr>
                      <m:e>
                        <m:r>
                          <a:rPr lang="en-CA" sz="2000" i="1">
                            <a:solidFill>
                              <a:schemeClr val="tx1">
                                <a:lumMod val="85000"/>
                                <a:lumOff val="15000"/>
                              </a:schemeClr>
                            </a:solidFill>
                            <a:latin typeface="Cambria Math" panose="02040503050406030204" pitchFamily="18" charset="0"/>
                          </a:rPr>
                          <m:t>𝑡</m:t>
                        </m:r>
                      </m:e>
                      <m:sub>
                        <m:r>
                          <a:rPr lang="en-CA" sz="2000" i="1">
                            <a:solidFill>
                              <a:schemeClr val="tx1">
                                <a:lumMod val="85000"/>
                                <a:lumOff val="15000"/>
                              </a:schemeClr>
                            </a:solidFill>
                            <a:latin typeface="Cambria Math" panose="02040503050406030204" pitchFamily="18" charset="0"/>
                          </a:rPr>
                          <m:t>2</m:t>
                        </m:r>
                      </m:sub>
                    </m:sSub>
                    <m:r>
                      <a:rPr lang="en-CA" sz="2000" i="1">
                        <a:solidFill>
                          <a:schemeClr val="tx1">
                            <a:lumMod val="85000"/>
                            <a:lumOff val="15000"/>
                          </a:schemeClr>
                        </a:solidFill>
                        <a:latin typeface="Cambria Math" panose="02040503050406030204" pitchFamily="18" charset="0"/>
                      </a:rPr>
                      <m:t>−</m:t>
                    </m:r>
                    <m:sSub>
                      <m:sSubPr>
                        <m:ctrlPr>
                          <a:rPr lang="en-CA" sz="2000" i="1">
                            <a:solidFill>
                              <a:schemeClr val="tx1">
                                <a:lumMod val="85000"/>
                                <a:lumOff val="15000"/>
                              </a:schemeClr>
                            </a:solidFill>
                            <a:latin typeface="Cambria Math" panose="02040503050406030204" pitchFamily="18" charset="0"/>
                          </a:rPr>
                        </m:ctrlPr>
                      </m:sSubPr>
                      <m:e>
                        <m:r>
                          <a:rPr lang="en-CA" sz="2000" i="1">
                            <a:solidFill>
                              <a:schemeClr val="tx1">
                                <a:lumMod val="85000"/>
                                <a:lumOff val="15000"/>
                              </a:schemeClr>
                            </a:solidFill>
                            <a:latin typeface="Cambria Math" panose="02040503050406030204" pitchFamily="18" charset="0"/>
                          </a:rPr>
                          <m:t>𝑡</m:t>
                        </m:r>
                      </m:e>
                      <m:sub>
                        <m:r>
                          <a:rPr lang="en-CA" sz="2000" i="1">
                            <a:solidFill>
                              <a:schemeClr val="tx1">
                                <a:lumMod val="85000"/>
                                <a:lumOff val="15000"/>
                              </a:schemeClr>
                            </a:solidFill>
                            <a:latin typeface="Cambria Math" panose="02040503050406030204" pitchFamily="18" charset="0"/>
                          </a:rPr>
                          <m:t>1</m:t>
                        </m:r>
                      </m:sub>
                    </m:sSub>
                    <m:r>
                      <a:rPr lang="en-CA" sz="2000" b="0" i="1" smtClean="0">
                        <a:solidFill>
                          <a:schemeClr val="tx1">
                            <a:lumMod val="85000"/>
                            <a:lumOff val="15000"/>
                          </a:schemeClr>
                        </a:solidFill>
                        <a:latin typeface="Cambria Math" panose="02040503050406030204" pitchFamily="18" charset="0"/>
                      </a:rPr>
                      <m:t>,</m:t>
                    </m:r>
                    <m:r>
                      <a:rPr lang="en-CA" sz="2000" i="1">
                        <a:solidFill>
                          <a:schemeClr val="tx1">
                            <a:lumMod val="85000"/>
                            <a:lumOff val="15000"/>
                          </a:schemeClr>
                        </a:solidFill>
                        <a:latin typeface="Cambria Math" panose="02040503050406030204" pitchFamily="18" charset="0"/>
                      </a:rPr>
                      <m:t> </m:t>
                    </m:r>
                  </m:oMath>
                </a14:m>
                <a:r>
                  <a:rPr lang="en-CA" sz="2000" dirty="0">
                    <a:solidFill>
                      <a:schemeClr val="tx1">
                        <a:lumMod val="85000"/>
                        <a:lumOff val="15000"/>
                      </a:schemeClr>
                    </a:solidFill>
                    <a:ea typeface="Cambria Math" panose="02040503050406030204" pitchFamily="18" charset="0"/>
                  </a:rPr>
                  <a:t>time difference between two detectors</a:t>
                </a:r>
              </a:p>
              <a:p>
                <a:pPr>
                  <a:lnSpc>
                    <a:spcPct val="170000"/>
                  </a:lnSpc>
                </a:pPr>
                <a:r>
                  <a:rPr lang="en-CA" dirty="0">
                    <a:solidFill>
                      <a:schemeClr val="accent2">
                        <a:lumMod val="75000"/>
                      </a:schemeClr>
                    </a:solidFill>
                  </a:rPr>
                  <a:t>Energy resolution dependent on flight </a:t>
                </a:r>
                <a:r>
                  <a:rPr lang="en-CA" i="1" dirty="0">
                    <a:latin typeface="Cambria Math" panose="02040503050406030204" pitchFamily="18" charset="0"/>
                    <a:ea typeface="Cambria Math" panose="02040503050406030204" pitchFamily="18" charset="0"/>
                  </a:rPr>
                  <a:t>d  </a:t>
                </a:r>
                <a:r>
                  <a:rPr lang="en-CA" dirty="0">
                    <a:solidFill>
                      <a:schemeClr val="accent2">
                        <a:lumMod val="75000"/>
                      </a:schemeClr>
                    </a:solidFill>
                  </a:rPr>
                  <a:t>and </a:t>
                </a:r>
                <a14:m>
                  <m:oMath xmlns:m="http://schemas.openxmlformats.org/officeDocument/2006/math">
                    <m:r>
                      <a:rPr lang="en-CA" i="1">
                        <a:latin typeface="Cambria Math" panose="02040503050406030204" pitchFamily="18" charset="0"/>
                      </a:rPr>
                      <m:t>𝑇𝑂𝐹</m:t>
                    </m:r>
                  </m:oMath>
                </a14:m>
                <a:endParaRPr lang="en-CA" i="1" dirty="0">
                  <a:latin typeface="Cambria Math" panose="02040503050406030204" pitchFamily="18" charset="0"/>
                  <a:ea typeface="Cambria Math" panose="02040503050406030204" pitchFamily="18" charset="0"/>
                </a:endParaRPr>
              </a:p>
              <a:p>
                <a:pPr>
                  <a:lnSpc>
                    <a:spcPct val="170000"/>
                  </a:lnSpc>
                </a:pPr>
                <a:endParaRPr lang="en-CA" i="1" dirty="0">
                  <a:latin typeface="Cambria Math" panose="02040503050406030204" pitchFamily="18" charset="0"/>
                  <a:ea typeface="Cambria Math" panose="02040503050406030204" pitchFamily="18" charset="0"/>
                </a:endParaRPr>
              </a:p>
              <a:p>
                <a:pPr lvl="1">
                  <a:buFont typeface="Wingdings" panose="05000000000000000000" pitchFamily="2" charset="2"/>
                  <a:buChar char="§"/>
                </a:pPr>
                <a:endParaRPr lang="en-CA" sz="2000" b="0" i="1" dirty="0">
                  <a:solidFill>
                    <a:schemeClr val="tx1">
                      <a:lumMod val="85000"/>
                      <a:lumOff val="15000"/>
                    </a:schemeClr>
                  </a:solidFill>
                  <a:latin typeface="Cambria Math" panose="02040503050406030204" pitchFamily="18" charset="0"/>
                </a:endParaRPr>
              </a:p>
              <a:p>
                <a:pPr lvl="1">
                  <a:buFont typeface="Wingdings" panose="05000000000000000000" pitchFamily="2" charset="2"/>
                  <a:buChar char="§"/>
                </a:pPr>
                <a:endParaRPr lang="en-CA" sz="2000" i="1" dirty="0">
                  <a:latin typeface="Cambria Math" panose="02040503050406030204" pitchFamily="18" charset="0"/>
                  <a:ea typeface="Cambria Math" panose="02040503050406030204" pitchFamily="18" charset="0"/>
                </a:endParaRPr>
              </a:p>
              <a:p>
                <a:pPr>
                  <a:lnSpc>
                    <a:spcPct val="170000"/>
                  </a:lnSpc>
                </a:pPr>
                <a:endParaRPr lang="en-CA" i="1" dirty="0">
                  <a:latin typeface="Cambria Math" panose="02040503050406030204" pitchFamily="18" charset="0"/>
                  <a:ea typeface="Cambria Math" panose="02040503050406030204" pitchFamily="18" charset="0"/>
                </a:endParaRPr>
              </a:p>
            </p:txBody>
          </p:sp>
        </mc:Choice>
        <mc:Fallback xmlns="">
          <p:sp>
            <p:nvSpPr>
              <p:cNvPr id="20" name="Content Placeholder 2">
                <a:extLst>
                  <a:ext uri="{FF2B5EF4-FFF2-40B4-BE49-F238E27FC236}">
                    <a16:creationId xmlns:a16="http://schemas.microsoft.com/office/drawing/2014/main" id="{A1ED336E-2F70-6E1F-B093-934197143A30}"/>
                  </a:ext>
                </a:extLst>
              </p:cNvPr>
              <p:cNvSpPr txBox="1">
                <a:spLocks noRot="1" noChangeAspect="1" noMove="1" noResize="1" noEditPoints="1" noAdjustHandles="1" noChangeArrowheads="1" noChangeShapeType="1" noTextEdit="1"/>
              </p:cNvSpPr>
              <p:nvPr/>
            </p:nvSpPr>
            <p:spPr>
              <a:xfrm>
                <a:off x="320960" y="1140030"/>
                <a:ext cx="7898773" cy="5347242"/>
              </a:xfrm>
              <a:prstGeom prst="rect">
                <a:avLst/>
              </a:prstGeom>
              <a:blipFill>
                <a:blip r:embed="rId9"/>
                <a:stretch>
                  <a:fillRect l="-1390" t="-2166"/>
                </a:stretch>
              </a:blipFill>
            </p:spPr>
            <p:txBody>
              <a:bodyPr/>
              <a:lstStyle/>
              <a:p>
                <a:r>
                  <a:rPr lang="en-CA">
                    <a:noFill/>
                  </a:rPr>
                  <a:t> </a:t>
                </a:r>
              </a:p>
            </p:txBody>
          </p:sp>
        </mc:Fallback>
      </mc:AlternateContent>
      <p:sp>
        <p:nvSpPr>
          <p:cNvPr id="22" name="TextBox 21">
            <a:extLst>
              <a:ext uri="{FF2B5EF4-FFF2-40B4-BE49-F238E27FC236}">
                <a16:creationId xmlns:a16="http://schemas.microsoft.com/office/drawing/2014/main" id="{F8F0CB67-D0AA-1884-5EB8-83A7D4CB678F}"/>
              </a:ext>
            </a:extLst>
          </p:cNvPr>
          <p:cNvSpPr txBox="1"/>
          <p:nvPr/>
        </p:nvSpPr>
        <p:spPr>
          <a:xfrm>
            <a:off x="10891500" y="1075119"/>
            <a:ext cx="1506058" cy="707886"/>
          </a:xfrm>
          <a:prstGeom prst="rect">
            <a:avLst/>
          </a:prstGeom>
          <a:noFill/>
        </p:spPr>
        <p:txBody>
          <a:bodyPr wrap="square" rtlCol="0">
            <a:spAutoFit/>
          </a:bodyPr>
          <a:lstStyle/>
          <a:p>
            <a:pPr algn="ctr"/>
            <a:r>
              <a:rPr lang="en-CA" sz="2000" b="1" dirty="0">
                <a:solidFill>
                  <a:srgbClr val="FF0000"/>
                </a:solidFill>
                <a:latin typeface="Arial Nova Cond Light" panose="020B0306020202020204" pitchFamily="34" charset="0"/>
              </a:rPr>
              <a:t>Neutron detection</a:t>
            </a:r>
          </a:p>
        </p:txBody>
      </p:sp>
      <p:sp>
        <p:nvSpPr>
          <p:cNvPr id="23" name="TextBox 22">
            <a:extLst>
              <a:ext uri="{FF2B5EF4-FFF2-40B4-BE49-F238E27FC236}">
                <a16:creationId xmlns:a16="http://schemas.microsoft.com/office/drawing/2014/main" id="{E95583AF-A1D6-D204-98F5-B6D5EE5DD4B1}"/>
              </a:ext>
            </a:extLst>
          </p:cNvPr>
          <p:cNvSpPr txBox="1"/>
          <p:nvPr/>
        </p:nvSpPr>
        <p:spPr>
          <a:xfrm>
            <a:off x="10162572" y="5364880"/>
            <a:ext cx="1830848" cy="461665"/>
          </a:xfrm>
          <a:prstGeom prst="rect">
            <a:avLst/>
          </a:prstGeom>
          <a:noFill/>
        </p:spPr>
        <p:txBody>
          <a:bodyPr wrap="square" rtlCol="0">
            <a:spAutoFit/>
          </a:bodyPr>
          <a:lstStyle/>
          <a:p>
            <a:pPr algn="ctr"/>
            <a:r>
              <a:rPr lang="el-GR" sz="2400" b="1" dirty="0">
                <a:solidFill>
                  <a:srgbClr val="FF0000"/>
                </a:solidFill>
                <a:latin typeface="Arial Nova Cond Light" panose="020B0306020202020204" pitchFamily="34" charset="0"/>
              </a:rPr>
              <a:t>β</a:t>
            </a:r>
            <a:r>
              <a:rPr lang="en-CA" sz="2400" b="1" dirty="0">
                <a:solidFill>
                  <a:srgbClr val="FF0000"/>
                </a:solidFill>
                <a:latin typeface="Arial Nova Cond Light" panose="020B0306020202020204" pitchFamily="34" charset="0"/>
              </a:rPr>
              <a:t> detection</a:t>
            </a: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585842B2-BA64-E13B-443B-D14D4E6E0AE9}"/>
                  </a:ext>
                </a:extLst>
              </p:cNvPr>
              <p:cNvSpPr txBox="1"/>
              <p:nvPr/>
            </p:nvSpPr>
            <p:spPr>
              <a:xfrm>
                <a:off x="352761" y="4102612"/>
                <a:ext cx="7256080" cy="100168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CA" sz="2000" i="1" smtClean="0">
                              <a:latin typeface="Cambria Math" panose="02040503050406030204" pitchFamily="18" charset="0"/>
                            </a:rPr>
                          </m:ctrlPr>
                        </m:fPr>
                        <m:num>
                          <m:r>
                            <m:rPr>
                              <m:sty m:val="p"/>
                            </m:rPr>
                            <a:rPr lang="el-GR" sz="2000" i="1" smtClean="0">
                              <a:latin typeface="Cambria Math" panose="02040503050406030204" pitchFamily="18" charset="0"/>
                              <a:ea typeface="Cambria Math" panose="02040503050406030204" pitchFamily="18" charset="0"/>
                            </a:rPr>
                            <m:t>δ</m:t>
                          </m:r>
                          <m:sSub>
                            <m:sSubPr>
                              <m:ctrlPr>
                                <a:rPr lang="en-CA" sz="2000" i="1">
                                  <a:solidFill>
                                    <a:schemeClr val="tx1">
                                      <a:lumMod val="85000"/>
                                      <a:lumOff val="15000"/>
                                    </a:schemeClr>
                                  </a:solidFill>
                                  <a:latin typeface="Cambria Math" panose="02040503050406030204" pitchFamily="18" charset="0"/>
                                </a:rPr>
                              </m:ctrlPr>
                            </m:sSubPr>
                            <m:e>
                              <m:r>
                                <a:rPr lang="en-CA" sz="2000" b="0" i="1" smtClean="0">
                                  <a:solidFill>
                                    <a:schemeClr val="tx1">
                                      <a:lumMod val="85000"/>
                                      <a:lumOff val="15000"/>
                                    </a:schemeClr>
                                  </a:solidFill>
                                  <a:latin typeface="Cambria Math" panose="02040503050406030204" pitchFamily="18" charset="0"/>
                                </a:rPr>
                                <m:t>𝐸</m:t>
                              </m:r>
                            </m:e>
                            <m:sub>
                              <m:r>
                                <a:rPr lang="en-CA" sz="2000" b="0" i="1" smtClean="0">
                                  <a:solidFill>
                                    <a:schemeClr val="tx1">
                                      <a:lumMod val="85000"/>
                                      <a:lumOff val="15000"/>
                                    </a:schemeClr>
                                  </a:solidFill>
                                  <a:latin typeface="Cambria Math" panose="02040503050406030204" pitchFamily="18" charset="0"/>
                                </a:rPr>
                                <m:t>𝑛</m:t>
                              </m:r>
                            </m:sub>
                          </m:sSub>
                        </m:num>
                        <m:den>
                          <m:sSub>
                            <m:sSubPr>
                              <m:ctrlPr>
                                <a:rPr lang="en-CA" sz="2000" i="1">
                                  <a:solidFill>
                                    <a:schemeClr val="tx1">
                                      <a:lumMod val="85000"/>
                                      <a:lumOff val="15000"/>
                                    </a:schemeClr>
                                  </a:solidFill>
                                  <a:latin typeface="Cambria Math" panose="02040503050406030204" pitchFamily="18" charset="0"/>
                                </a:rPr>
                              </m:ctrlPr>
                            </m:sSubPr>
                            <m:e>
                              <m:r>
                                <a:rPr lang="en-CA" sz="2000" b="0" i="1" smtClean="0">
                                  <a:solidFill>
                                    <a:schemeClr val="tx1">
                                      <a:lumMod val="85000"/>
                                      <a:lumOff val="15000"/>
                                    </a:schemeClr>
                                  </a:solidFill>
                                  <a:latin typeface="Cambria Math" panose="02040503050406030204" pitchFamily="18" charset="0"/>
                                </a:rPr>
                                <m:t>𝐸</m:t>
                              </m:r>
                            </m:e>
                            <m:sub>
                              <m:r>
                                <a:rPr lang="en-CA" sz="2000" b="0" i="1" smtClean="0">
                                  <a:solidFill>
                                    <a:schemeClr val="tx1">
                                      <a:lumMod val="85000"/>
                                      <a:lumOff val="15000"/>
                                    </a:schemeClr>
                                  </a:solidFill>
                                  <a:latin typeface="Cambria Math" panose="02040503050406030204" pitchFamily="18" charset="0"/>
                                </a:rPr>
                                <m:t>𝑛</m:t>
                              </m:r>
                            </m:sub>
                          </m:sSub>
                        </m:den>
                      </m:f>
                      <m:r>
                        <a:rPr lang="en-CA" sz="2000" b="0" i="1" smtClean="0">
                          <a:latin typeface="Cambria Math" panose="02040503050406030204" pitchFamily="18" charset="0"/>
                        </a:rPr>
                        <m:t>=2</m:t>
                      </m:r>
                      <m:rad>
                        <m:radPr>
                          <m:degHide m:val="on"/>
                          <m:ctrlPr>
                            <a:rPr lang="en-CA" sz="2000" b="0" i="1" smtClean="0">
                              <a:latin typeface="Cambria Math" panose="02040503050406030204" pitchFamily="18" charset="0"/>
                            </a:rPr>
                          </m:ctrlPr>
                        </m:radPr>
                        <m:deg/>
                        <m:e>
                          <m:sSup>
                            <m:sSupPr>
                              <m:ctrlPr>
                                <a:rPr lang="en-CA" sz="2000" b="0" i="1" smtClean="0">
                                  <a:latin typeface="Cambria Math" panose="02040503050406030204" pitchFamily="18" charset="0"/>
                                </a:rPr>
                              </m:ctrlPr>
                            </m:sSupPr>
                            <m:e>
                              <m:d>
                                <m:dPr>
                                  <m:ctrlPr>
                                    <a:rPr lang="en-CA" sz="2000" b="0" i="1" smtClean="0">
                                      <a:latin typeface="Cambria Math" panose="02040503050406030204" pitchFamily="18" charset="0"/>
                                    </a:rPr>
                                  </m:ctrlPr>
                                </m:dPr>
                                <m:e>
                                  <m:f>
                                    <m:fPr>
                                      <m:ctrlPr>
                                        <a:rPr lang="en-CA" sz="2000" b="0" i="1" smtClean="0">
                                          <a:latin typeface="Cambria Math" panose="02040503050406030204" pitchFamily="18" charset="0"/>
                                        </a:rPr>
                                      </m:ctrlPr>
                                    </m:fPr>
                                    <m:num>
                                      <m:r>
                                        <m:rPr>
                                          <m:sty m:val="p"/>
                                        </m:rPr>
                                        <a:rPr lang="el-GR" sz="2000" i="1" smtClean="0">
                                          <a:latin typeface="Cambria Math" panose="02040503050406030204" pitchFamily="18" charset="0"/>
                                          <a:ea typeface="Cambria Math" panose="02040503050406030204" pitchFamily="18" charset="0"/>
                                        </a:rPr>
                                        <m:t>δ</m:t>
                                      </m:r>
                                      <m:r>
                                        <a:rPr lang="en-CA" sz="2000" b="0" i="1" smtClean="0">
                                          <a:latin typeface="Cambria Math" panose="02040503050406030204" pitchFamily="18" charset="0"/>
                                          <a:ea typeface="Cambria Math" panose="02040503050406030204" pitchFamily="18" charset="0"/>
                                        </a:rPr>
                                        <m:t>𝑡</m:t>
                                      </m:r>
                                    </m:num>
                                    <m:den>
                                      <m:r>
                                        <a:rPr lang="en-CA" sz="2000" b="0" i="1" smtClean="0">
                                          <a:latin typeface="Cambria Math" panose="02040503050406030204" pitchFamily="18" charset="0"/>
                                        </a:rPr>
                                        <m:t>𝑇𝑂𝐹</m:t>
                                      </m:r>
                                    </m:den>
                                  </m:f>
                                </m:e>
                              </m:d>
                            </m:e>
                            <m:sup>
                              <m:r>
                                <a:rPr lang="en-CA" sz="2000" b="0" i="1" smtClean="0">
                                  <a:latin typeface="Cambria Math" panose="02040503050406030204" pitchFamily="18" charset="0"/>
                                </a:rPr>
                                <m:t>2</m:t>
                              </m:r>
                            </m:sup>
                          </m:sSup>
                          <m:r>
                            <a:rPr lang="en-CA" sz="2000" b="0" i="1" smtClean="0">
                              <a:latin typeface="Cambria Math" panose="02040503050406030204" pitchFamily="18" charset="0"/>
                            </a:rPr>
                            <m:t>+</m:t>
                          </m:r>
                          <m:sSup>
                            <m:sSupPr>
                              <m:ctrlPr>
                                <a:rPr lang="en-CA" sz="2000" b="0" i="1" smtClean="0">
                                  <a:latin typeface="Cambria Math" panose="02040503050406030204" pitchFamily="18" charset="0"/>
                                </a:rPr>
                              </m:ctrlPr>
                            </m:sSupPr>
                            <m:e>
                              <m:d>
                                <m:dPr>
                                  <m:ctrlPr>
                                    <a:rPr lang="en-CA" sz="2000" b="0" i="1" smtClean="0">
                                      <a:latin typeface="Cambria Math" panose="02040503050406030204" pitchFamily="18" charset="0"/>
                                    </a:rPr>
                                  </m:ctrlPr>
                                </m:dPr>
                                <m:e>
                                  <m:f>
                                    <m:fPr>
                                      <m:ctrlPr>
                                        <a:rPr lang="en-CA" sz="2000" b="0" i="1" smtClean="0">
                                          <a:latin typeface="Cambria Math" panose="02040503050406030204" pitchFamily="18" charset="0"/>
                                        </a:rPr>
                                      </m:ctrlPr>
                                    </m:fPr>
                                    <m:num>
                                      <m:r>
                                        <m:rPr>
                                          <m:sty m:val="p"/>
                                        </m:rPr>
                                        <a:rPr lang="el-GR" sz="2000" i="1" smtClean="0">
                                          <a:latin typeface="Cambria Math" panose="02040503050406030204" pitchFamily="18" charset="0"/>
                                          <a:ea typeface="Cambria Math" panose="02040503050406030204" pitchFamily="18" charset="0"/>
                                        </a:rPr>
                                        <m:t>δ</m:t>
                                      </m:r>
                                      <m:r>
                                        <a:rPr lang="en-CA" sz="2000" b="0" i="1" smtClean="0">
                                          <a:latin typeface="Cambria Math" panose="02040503050406030204" pitchFamily="18" charset="0"/>
                                          <a:ea typeface="Cambria Math" panose="02040503050406030204" pitchFamily="18" charset="0"/>
                                        </a:rPr>
                                        <m:t>𝑑</m:t>
                                      </m:r>
                                    </m:num>
                                    <m:den>
                                      <m:r>
                                        <a:rPr lang="en-CA" sz="2000" b="0" i="1" smtClean="0">
                                          <a:latin typeface="Cambria Math" panose="02040503050406030204" pitchFamily="18" charset="0"/>
                                          <a:ea typeface="Cambria Math" panose="02040503050406030204" pitchFamily="18" charset="0"/>
                                        </a:rPr>
                                        <m:t>𝑑</m:t>
                                      </m:r>
                                    </m:den>
                                  </m:f>
                                </m:e>
                              </m:d>
                            </m:e>
                            <m:sup>
                              <m:r>
                                <a:rPr lang="en-CA" sz="2000" b="0" i="1" smtClean="0">
                                  <a:latin typeface="Cambria Math" panose="02040503050406030204" pitchFamily="18" charset="0"/>
                                </a:rPr>
                                <m:t>2</m:t>
                              </m:r>
                            </m:sup>
                          </m:sSup>
                        </m:e>
                      </m:rad>
                    </m:oMath>
                  </m:oMathPara>
                </a14:m>
                <a:endParaRPr lang="en-CA" sz="2000" dirty="0"/>
              </a:p>
            </p:txBody>
          </p:sp>
        </mc:Choice>
        <mc:Fallback xmlns="">
          <p:sp>
            <p:nvSpPr>
              <p:cNvPr id="25" name="TextBox 24">
                <a:extLst>
                  <a:ext uri="{FF2B5EF4-FFF2-40B4-BE49-F238E27FC236}">
                    <a16:creationId xmlns:a16="http://schemas.microsoft.com/office/drawing/2014/main" id="{585842B2-BA64-E13B-443B-D14D4E6E0AE9}"/>
                  </a:ext>
                </a:extLst>
              </p:cNvPr>
              <p:cNvSpPr txBox="1">
                <a:spLocks noRot="1" noChangeAspect="1" noMove="1" noResize="1" noEditPoints="1" noAdjustHandles="1" noChangeArrowheads="1" noChangeShapeType="1" noTextEdit="1"/>
              </p:cNvSpPr>
              <p:nvPr/>
            </p:nvSpPr>
            <p:spPr>
              <a:xfrm>
                <a:off x="352761" y="4102612"/>
                <a:ext cx="7256080" cy="1001684"/>
              </a:xfrm>
              <a:prstGeom prst="rect">
                <a:avLst/>
              </a:prstGeom>
              <a:blipFill>
                <a:blip r:embed="rId10"/>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graphicFrame>
            <p:nvGraphicFramePr>
              <p:cNvPr id="30" name="Table 30">
                <a:extLst>
                  <a:ext uri="{FF2B5EF4-FFF2-40B4-BE49-F238E27FC236}">
                    <a16:creationId xmlns:a16="http://schemas.microsoft.com/office/drawing/2014/main" id="{2A745EE6-F258-0FB9-21D8-E0CCC896D125}"/>
                  </a:ext>
                </a:extLst>
              </p:cNvPr>
              <p:cNvGraphicFramePr>
                <a:graphicFrameLocks noGrp="1"/>
              </p:cNvGraphicFramePr>
              <p:nvPr>
                <p:extLst>
                  <p:ext uri="{D42A27DB-BD31-4B8C-83A1-F6EECF244321}">
                    <p14:modId xmlns:p14="http://schemas.microsoft.com/office/powerpoint/2010/main" val="1649720348"/>
                  </p:ext>
                </p:extLst>
              </p:nvPr>
            </p:nvGraphicFramePr>
            <p:xfrm>
              <a:off x="386608" y="5198537"/>
              <a:ext cx="9194348" cy="1482088"/>
            </p:xfrm>
            <a:graphic>
              <a:graphicData uri="http://schemas.openxmlformats.org/drawingml/2006/table">
                <a:tbl>
                  <a:tblPr>
                    <a:tableStyleId>{5C22544A-7EE6-4342-B048-85BDC9FD1C3A}</a:tableStyleId>
                  </a:tblPr>
                  <a:tblGrid>
                    <a:gridCol w="5279397">
                      <a:extLst>
                        <a:ext uri="{9D8B030D-6E8A-4147-A177-3AD203B41FA5}">
                          <a16:colId xmlns:a16="http://schemas.microsoft.com/office/drawing/2014/main" val="3584205129"/>
                        </a:ext>
                      </a:extLst>
                    </a:gridCol>
                    <a:gridCol w="3914951">
                      <a:extLst>
                        <a:ext uri="{9D8B030D-6E8A-4147-A177-3AD203B41FA5}">
                          <a16:colId xmlns:a16="http://schemas.microsoft.com/office/drawing/2014/main" val="1027897237"/>
                        </a:ext>
                      </a:extLst>
                    </a:gridCol>
                  </a:tblGrid>
                  <a:tr h="506728">
                    <a:tc>
                      <a:txBody>
                        <a:bodyPr/>
                        <a:lstStyle/>
                        <a:p>
                          <a:pPr lvl="1">
                            <a:buFont typeface="Wingdings" panose="05000000000000000000" pitchFamily="2" charset="2"/>
                            <a:buChar char="§"/>
                          </a:pPr>
                          <a14:m>
                            <m:oMath xmlns:m="http://schemas.openxmlformats.org/officeDocument/2006/math">
                              <m:r>
                                <m:rPr>
                                  <m:sty m:val="p"/>
                                </m:rPr>
                                <a:rPr lang="el-GR" sz="2000" i="1" smtClean="0">
                                  <a:latin typeface="Cambria Math" panose="02040503050406030204" pitchFamily="18" charset="0"/>
                                  <a:ea typeface="Cambria Math" panose="02040503050406030204" pitchFamily="18" charset="0"/>
                                </a:rPr>
                                <m:t>δ</m:t>
                              </m:r>
                              <m:r>
                                <a:rPr lang="en-CA" sz="2000" b="0" i="1" smtClean="0">
                                  <a:latin typeface="Cambria Math" panose="02040503050406030204" pitchFamily="18" charset="0"/>
                                  <a:ea typeface="Cambria Math" panose="02040503050406030204" pitchFamily="18" charset="0"/>
                                </a:rPr>
                                <m:t>𝑑</m:t>
                              </m:r>
                              <m:r>
                                <a:rPr lang="en-CA" sz="2000" b="0" i="1" smtClean="0">
                                  <a:solidFill>
                                    <a:schemeClr val="tx1">
                                      <a:lumMod val="85000"/>
                                      <a:lumOff val="15000"/>
                                    </a:schemeClr>
                                  </a:solidFill>
                                  <a:latin typeface="Cambria Math" panose="02040503050406030204" pitchFamily="18" charset="0"/>
                                </a:rPr>
                                <m:t>,</m:t>
                              </m:r>
                            </m:oMath>
                          </a14:m>
                          <a:r>
                            <a:rPr lang="en-CA" sz="2000" i="1" dirty="0">
                              <a:solidFill>
                                <a:schemeClr val="tx1">
                                  <a:lumMod val="85000"/>
                                  <a:lumOff val="15000"/>
                                </a:schemeClr>
                              </a:solidFill>
                              <a:ea typeface="Cambria Math" panose="02040503050406030204" pitchFamily="18" charset="0"/>
                            </a:rPr>
                            <a:t> </a:t>
                          </a:r>
                          <a:r>
                            <a:rPr lang="en-CA" sz="2000" i="0" dirty="0">
                              <a:solidFill>
                                <a:schemeClr val="tx1">
                                  <a:lumMod val="85000"/>
                                  <a:lumOff val="15000"/>
                                </a:schemeClr>
                              </a:solidFill>
                              <a:ea typeface="Cambria Math" panose="02040503050406030204" pitchFamily="18" charset="0"/>
                            </a:rPr>
                            <a:t>detector</a:t>
                          </a:r>
                          <a:r>
                            <a:rPr lang="en-CA" sz="2000" i="0" baseline="0" dirty="0">
                              <a:solidFill>
                                <a:schemeClr val="tx1">
                                  <a:lumMod val="85000"/>
                                  <a:lumOff val="15000"/>
                                </a:schemeClr>
                              </a:solidFill>
                              <a:ea typeface="Cambria Math" panose="02040503050406030204" pitchFamily="18" charset="0"/>
                            </a:rPr>
                            <a:t> thickness</a:t>
                          </a:r>
                          <a:endParaRPr lang="en-CA" sz="2000" i="1" dirty="0">
                            <a:solidFill>
                              <a:schemeClr val="tx1">
                                <a:lumMod val="85000"/>
                                <a:lumOff val="15000"/>
                              </a:schemeClr>
                            </a:solidFill>
                            <a:ea typeface="Cambria Math" panose="02040503050406030204" pitchFamily="18" charset="0"/>
                          </a:endParaRPr>
                        </a:p>
                        <a:p>
                          <a:pPr lvl="1">
                            <a:buFont typeface="Wingdings" panose="05000000000000000000" pitchFamily="2" charset="2"/>
                            <a:buChar char="§"/>
                          </a:pPr>
                          <a14:m>
                            <m:oMath xmlns:m="http://schemas.openxmlformats.org/officeDocument/2006/math">
                              <m:r>
                                <m:rPr>
                                  <m:sty m:val="p"/>
                                </m:rPr>
                                <a:rPr lang="el-GR" sz="2000" i="1">
                                  <a:latin typeface="Cambria Math" panose="02040503050406030204" pitchFamily="18" charset="0"/>
                                  <a:ea typeface="Cambria Math" panose="02040503050406030204" pitchFamily="18" charset="0"/>
                                </a:rPr>
                                <m:t>δ</m:t>
                              </m:r>
                              <m:r>
                                <a:rPr lang="en-CA" sz="2000" i="1">
                                  <a:latin typeface="Cambria Math" panose="02040503050406030204" pitchFamily="18" charset="0"/>
                                  <a:ea typeface="Cambria Math" panose="02040503050406030204" pitchFamily="18" charset="0"/>
                                </a:rPr>
                                <m:t>𝑡</m:t>
                              </m:r>
                              <m:r>
                                <a:rPr lang="en-CA" sz="2000" b="0" i="1" smtClean="0">
                                  <a:solidFill>
                                    <a:schemeClr val="tx1">
                                      <a:lumMod val="85000"/>
                                      <a:lumOff val="15000"/>
                                    </a:schemeClr>
                                  </a:solidFill>
                                  <a:latin typeface="Cambria Math" panose="02040503050406030204" pitchFamily="18" charset="0"/>
                                </a:rPr>
                                <m:t>,</m:t>
                              </m:r>
                              <m:r>
                                <a:rPr lang="en-CA" sz="2000" i="1">
                                  <a:solidFill>
                                    <a:schemeClr val="tx1">
                                      <a:lumMod val="85000"/>
                                      <a:lumOff val="15000"/>
                                    </a:schemeClr>
                                  </a:solidFill>
                                  <a:latin typeface="Cambria Math" panose="02040503050406030204" pitchFamily="18" charset="0"/>
                                </a:rPr>
                                <m:t> </m:t>
                              </m:r>
                            </m:oMath>
                          </a14:m>
                          <a:r>
                            <a:rPr lang="en-CA" sz="2000" dirty="0">
                              <a:solidFill>
                                <a:schemeClr val="tx1">
                                  <a:lumMod val="85000"/>
                                  <a:lumOff val="15000"/>
                                </a:schemeClr>
                              </a:solidFill>
                              <a:ea typeface="Cambria Math" panose="02040503050406030204" pitchFamily="18" charset="0"/>
                            </a:rPr>
                            <a:t>time resolution of electronics </a:t>
                          </a:r>
                        </a:p>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1">
                            <a:buFont typeface="Wingdings" panose="05000000000000000000" pitchFamily="2" charset="2"/>
                            <a:buNone/>
                          </a:pPr>
                          <a:r>
                            <a:rPr lang="en-CA" sz="2000" dirty="0">
                              <a:solidFill>
                                <a:schemeClr val="tx1">
                                  <a:lumMod val="85000"/>
                                  <a:lumOff val="15000"/>
                                </a:schemeClr>
                              </a:solidFill>
                              <a:ea typeface="Cambria Math" panose="02040503050406030204" pitchFamily="18" charset="0"/>
                            </a:rPr>
                            <a:t>thin detectors </a:t>
                          </a:r>
                          <a:endParaRPr lang="en-CA" sz="2000" i="1" dirty="0">
                            <a:latin typeface="Cambria Math" panose="02040503050406030204" pitchFamily="18" charset="0"/>
                            <a:ea typeface="Cambria Math" panose="02040503050406030204" pitchFamily="18" charset="0"/>
                          </a:endParaRPr>
                        </a:p>
                        <a:p>
                          <a:pPr lvl="1">
                            <a:buFont typeface="Wingdings" panose="05000000000000000000" pitchFamily="2" charset="2"/>
                            <a:buNone/>
                          </a:pPr>
                          <a:r>
                            <a:rPr lang="en-CA" sz="2000" dirty="0">
                              <a:solidFill>
                                <a:schemeClr val="tx1">
                                  <a:lumMod val="85000"/>
                                  <a:lumOff val="15000"/>
                                </a:schemeClr>
                              </a:solidFill>
                              <a:ea typeface="Cambria Math" panose="02040503050406030204" pitchFamily="18" charset="0"/>
                            </a:rPr>
                            <a:t>Fast components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6132128"/>
                      </a:ext>
                    </a:extLst>
                  </a:tr>
                  <a:tr h="506728">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1">
                            <a:buFont typeface="Wingdings" panose="05000000000000000000" pitchFamily="2" charset="2"/>
                            <a:buNone/>
                          </a:pPr>
                          <a:endParaRPr lang="en-CA" sz="2000" dirty="0">
                            <a:solidFill>
                              <a:schemeClr val="tx1">
                                <a:lumMod val="85000"/>
                                <a:lumOff val="15000"/>
                              </a:schemeClr>
                            </a:solidFill>
                            <a:ea typeface="Cambria Math" panose="020405030504060302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0323538"/>
                      </a:ext>
                    </a:extLst>
                  </a:tr>
                </a:tbl>
              </a:graphicData>
            </a:graphic>
          </p:graphicFrame>
        </mc:Choice>
        <mc:Fallback xmlns="">
          <p:graphicFrame>
            <p:nvGraphicFramePr>
              <p:cNvPr id="30" name="Table 30">
                <a:extLst>
                  <a:ext uri="{FF2B5EF4-FFF2-40B4-BE49-F238E27FC236}">
                    <a16:creationId xmlns:a16="http://schemas.microsoft.com/office/drawing/2014/main" id="{2A745EE6-F258-0FB9-21D8-E0CCC896D125}"/>
                  </a:ext>
                </a:extLst>
              </p:cNvPr>
              <p:cNvGraphicFramePr>
                <a:graphicFrameLocks noGrp="1"/>
              </p:cNvGraphicFramePr>
              <p:nvPr>
                <p:extLst>
                  <p:ext uri="{D42A27DB-BD31-4B8C-83A1-F6EECF244321}">
                    <p14:modId xmlns:p14="http://schemas.microsoft.com/office/powerpoint/2010/main" val="1649720348"/>
                  </p:ext>
                </p:extLst>
              </p:nvPr>
            </p:nvGraphicFramePr>
            <p:xfrm>
              <a:off x="386608" y="5198537"/>
              <a:ext cx="9194348" cy="1482088"/>
            </p:xfrm>
            <a:graphic>
              <a:graphicData uri="http://schemas.openxmlformats.org/drawingml/2006/table">
                <a:tbl>
                  <a:tblPr>
                    <a:tableStyleId>{5C22544A-7EE6-4342-B048-85BDC9FD1C3A}</a:tableStyleId>
                  </a:tblPr>
                  <a:tblGrid>
                    <a:gridCol w="5279397">
                      <a:extLst>
                        <a:ext uri="{9D8B030D-6E8A-4147-A177-3AD203B41FA5}">
                          <a16:colId xmlns:a16="http://schemas.microsoft.com/office/drawing/2014/main" val="3584205129"/>
                        </a:ext>
                      </a:extLst>
                    </a:gridCol>
                    <a:gridCol w="3914951">
                      <a:extLst>
                        <a:ext uri="{9D8B030D-6E8A-4147-A177-3AD203B41FA5}">
                          <a16:colId xmlns:a16="http://schemas.microsoft.com/office/drawing/2014/main" val="1027897237"/>
                        </a:ext>
                      </a:extLst>
                    </a:gridCol>
                  </a:tblGrid>
                  <a:tr h="975360">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11"/>
                          <a:stretch>
                            <a:fillRect t="-3106" r="-74249" b="-51553"/>
                          </a:stretch>
                        </a:blipFill>
                      </a:tcPr>
                    </a:tc>
                    <a:tc>
                      <a:txBody>
                        <a:bodyPr/>
                        <a:lstStyle/>
                        <a:p>
                          <a:pPr lvl="1">
                            <a:buFont typeface="Wingdings" panose="05000000000000000000" pitchFamily="2" charset="2"/>
                            <a:buNone/>
                          </a:pPr>
                          <a:r>
                            <a:rPr lang="en-CA" sz="2000" dirty="0">
                              <a:solidFill>
                                <a:schemeClr val="tx1">
                                  <a:lumMod val="85000"/>
                                  <a:lumOff val="15000"/>
                                </a:schemeClr>
                              </a:solidFill>
                              <a:ea typeface="Cambria Math" panose="02040503050406030204" pitchFamily="18" charset="0"/>
                            </a:rPr>
                            <a:t>thin detectors </a:t>
                          </a:r>
                          <a:endParaRPr lang="en-CA" sz="2000" i="1" dirty="0">
                            <a:latin typeface="Cambria Math" panose="02040503050406030204" pitchFamily="18" charset="0"/>
                            <a:ea typeface="Cambria Math" panose="02040503050406030204" pitchFamily="18" charset="0"/>
                          </a:endParaRPr>
                        </a:p>
                        <a:p>
                          <a:pPr lvl="1">
                            <a:buFont typeface="Wingdings" panose="05000000000000000000" pitchFamily="2" charset="2"/>
                            <a:buNone/>
                          </a:pPr>
                          <a:r>
                            <a:rPr lang="en-CA" sz="2000" dirty="0">
                              <a:solidFill>
                                <a:schemeClr val="tx1">
                                  <a:lumMod val="85000"/>
                                  <a:lumOff val="15000"/>
                                </a:schemeClr>
                              </a:solidFill>
                              <a:ea typeface="Cambria Math" panose="02040503050406030204" pitchFamily="18" charset="0"/>
                            </a:rPr>
                            <a:t>Fast components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6132128"/>
                      </a:ext>
                    </a:extLst>
                  </a:tr>
                  <a:tr h="506728">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1">
                            <a:buFont typeface="Wingdings" panose="05000000000000000000" pitchFamily="2" charset="2"/>
                            <a:buNone/>
                          </a:pPr>
                          <a:endParaRPr lang="en-CA" sz="2000" dirty="0">
                            <a:solidFill>
                              <a:schemeClr val="tx1">
                                <a:lumMod val="85000"/>
                                <a:lumOff val="15000"/>
                              </a:schemeClr>
                            </a:solidFill>
                            <a:ea typeface="Cambria Math" panose="020405030504060302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0323538"/>
                      </a:ext>
                    </a:extLst>
                  </a:tr>
                </a:tbl>
              </a:graphicData>
            </a:graphic>
          </p:graphicFrame>
        </mc:Fallback>
      </mc:AlternateContent>
      <p:grpSp>
        <p:nvGrpSpPr>
          <p:cNvPr id="35" name="Group 34">
            <a:extLst>
              <a:ext uri="{FF2B5EF4-FFF2-40B4-BE49-F238E27FC236}">
                <a16:creationId xmlns:a16="http://schemas.microsoft.com/office/drawing/2014/main" id="{AF29C9AE-9505-9C25-A896-C899FA6E46FA}"/>
              </a:ext>
            </a:extLst>
          </p:cNvPr>
          <p:cNvGrpSpPr/>
          <p:nvPr/>
        </p:nvGrpSpPr>
        <p:grpSpPr>
          <a:xfrm>
            <a:off x="4462734" y="5182021"/>
            <a:ext cx="1608759" cy="827381"/>
            <a:chOff x="4446985" y="5239224"/>
            <a:chExt cx="1608759" cy="827381"/>
          </a:xfrm>
        </p:grpSpPr>
        <p:sp>
          <p:nvSpPr>
            <p:cNvPr id="33" name="TextBox 32">
              <a:extLst>
                <a:ext uri="{FF2B5EF4-FFF2-40B4-BE49-F238E27FC236}">
                  <a16:creationId xmlns:a16="http://schemas.microsoft.com/office/drawing/2014/main" id="{37B65C55-D575-EA01-A6FB-A4D7CD54CC0C}"/>
                </a:ext>
              </a:extLst>
            </p:cNvPr>
            <p:cNvSpPr txBox="1"/>
            <p:nvPr/>
          </p:nvSpPr>
          <p:spPr>
            <a:xfrm>
              <a:off x="4689851" y="5285914"/>
              <a:ext cx="1118503" cy="646331"/>
            </a:xfrm>
            <a:prstGeom prst="rect">
              <a:avLst/>
            </a:prstGeom>
            <a:noFill/>
          </p:spPr>
          <p:txBody>
            <a:bodyPr wrap="square" rtlCol="0">
              <a:spAutoFit/>
            </a:bodyPr>
            <a:lstStyle/>
            <a:p>
              <a:pPr algn="ctr"/>
              <a:r>
                <a:rPr lang="en-CA" dirty="0">
                  <a:latin typeface="Centaur" panose="02030504050205020304" pitchFamily="18" charset="0"/>
                </a:rPr>
                <a:t>Reduced by</a:t>
              </a:r>
            </a:p>
          </p:txBody>
        </p:sp>
        <p:sp>
          <p:nvSpPr>
            <p:cNvPr id="34" name="Arrow: Down 33">
              <a:extLst>
                <a:ext uri="{FF2B5EF4-FFF2-40B4-BE49-F238E27FC236}">
                  <a16:creationId xmlns:a16="http://schemas.microsoft.com/office/drawing/2014/main" id="{E3E5945C-B7C1-66C5-8621-BA1C5821206E}"/>
                </a:ext>
              </a:extLst>
            </p:cNvPr>
            <p:cNvSpPr/>
            <p:nvPr/>
          </p:nvSpPr>
          <p:spPr>
            <a:xfrm>
              <a:off x="4446985" y="5239224"/>
              <a:ext cx="1608759" cy="827381"/>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2" name="Slide Number Placeholder 1">
            <a:extLst>
              <a:ext uri="{FF2B5EF4-FFF2-40B4-BE49-F238E27FC236}">
                <a16:creationId xmlns:a16="http://schemas.microsoft.com/office/drawing/2014/main" id="{7C8AB119-B648-174B-74FD-0B55804397C8}"/>
              </a:ext>
            </a:extLst>
          </p:cNvPr>
          <p:cNvSpPr>
            <a:spLocks noGrp="1"/>
          </p:cNvSpPr>
          <p:nvPr>
            <p:ph type="sldNum" sz="quarter" idx="12"/>
          </p:nvPr>
        </p:nvSpPr>
        <p:spPr>
          <a:xfrm>
            <a:off x="9416092" y="6503166"/>
            <a:ext cx="2743200" cy="365125"/>
          </a:xfrm>
        </p:spPr>
        <p:txBody>
          <a:bodyPr/>
          <a:lstStyle/>
          <a:p>
            <a:r>
              <a:rPr lang="en-US" sz="1600" dirty="0">
                <a:solidFill>
                  <a:schemeClr val="tx1"/>
                </a:solidFill>
              </a:rPr>
              <a:t>4</a:t>
            </a:r>
          </a:p>
        </p:txBody>
      </p:sp>
    </p:spTree>
    <p:extLst>
      <p:ext uri="{BB962C8B-B14F-4D97-AF65-F5344CB8AC3E}">
        <p14:creationId xmlns:p14="http://schemas.microsoft.com/office/powerpoint/2010/main" val="3379098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AD21BE-F98D-4647-8409-DB7D5A0823A5}"/>
              </a:ext>
            </a:extLst>
          </p:cNvPr>
          <p:cNvPicPr>
            <a:picLocks noChangeAspect="1"/>
          </p:cNvPicPr>
          <p:nvPr/>
        </p:nvPicPr>
        <p:blipFill>
          <a:blip r:embed="rId3"/>
          <a:stretch>
            <a:fillRect/>
          </a:stretch>
        </p:blipFill>
        <p:spPr>
          <a:xfrm>
            <a:off x="0" y="364635"/>
            <a:ext cx="12192000" cy="1327761"/>
          </a:xfrm>
          <a:prstGeom prst="rect">
            <a:avLst/>
          </a:prstGeom>
        </p:spPr>
      </p:pic>
      <p:pic>
        <p:nvPicPr>
          <p:cNvPr id="8" name="Picture 7">
            <a:extLst>
              <a:ext uri="{FF2B5EF4-FFF2-40B4-BE49-F238E27FC236}">
                <a16:creationId xmlns:a16="http://schemas.microsoft.com/office/drawing/2014/main" id="{71175AEC-A593-46C4-BE45-A6C3CFDB09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17729"/>
            <a:ext cx="4483510" cy="4731283"/>
          </a:xfrm>
          <a:prstGeom prst="rect">
            <a:avLst/>
          </a:prstGeom>
        </p:spPr>
      </p:pic>
      <p:sp>
        <p:nvSpPr>
          <p:cNvPr id="9" name="TextBox 8">
            <a:extLst>
              <a:ext uri="{FF2B5EF4-FFF2-40B4-BE49-F238E27FC236}">
                <a16:creationId xmlns:a16="http://schemas.microsoft.com/office/drawing/2014/main" id="{5F44A306-AD5D-44C5-87FF-E996FA16F8A1}"/>
              </a:ext>
            </a:extLst>
          </p:cNvPr>
          <p:cNvSpPr txBox="1"/>
          <p:nvPr/>
        </p:nvSpPr>
        <p:spPr>
          <a:xfrm>
            <a:off x="70792" y="6365404"/>
            <a:ext cx="4412718" cy="523220"/>
          </a:xfrm>
          <a:prstGeom prst="rect">
            <a:avLst/>
          </a:prstGeom>
          <a:noFill/>
        </p:spPr>
        <p:txBody>
          <a:bodyPr wrap="square" rtlCol="0">
            <a:spAutoFit/>
          </a:bodyPr>
          <a:lstStyle/>
          <a:p>
            <a:pPr algn="ctr"/>
            <a:r>
              <a:rPr lang="en-CA" sz="2800" b="1" dirty="0">
                <a:solidFill>
                  <a:schemeClr val="accent1"/>
                </a:solidFill>
              </a:rPr>
              <a:t>Vancouver, BC</a:t>
            </a:r>
          </a:p>
        </p:txBody>
      </p:sp>
      <p:pic>
        <p:nvPicPr>
          <p:cNvPr id="1028" name="Picture 4">
            <a:extLst>
              <a:ext uri="{FF2B5EF4-FFF2-40B4-BE49-F238E27FC236}">
                <a16:creationId xmlns:a16="http://schemas.microsoft.com/office/drawing/2014/main" id="{C595BEFA-4B9A-4D46-ABB5-50597F837DD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23650" y="2410774"/>
            <a:ext cx="3622535" cy="440790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14140EE7-193C-4080-8CF3-162FCBAC76AB}"/>
              </a:ext>
            </a:extLst>
          </p:cNvPr>
          <p:cNvSpPr/>
          <p:nvPr/>
        </p:nvSpPr>
        <p:spPr>
          <a:xfrm>
            <a:off x="8537769" y="1692397"/>
            <a:ext cx="3568350" cy="646331"/>
          </a:xfrm>
          <a:prstGeom prst="rect">
            <a:avLst/>
          </a:prstGeom>
        </p:spPr>
        <p:txBody>
          <a:bodyPr wrap="square">
            <a:spAutoFit/>
          </a:bodyPr>
          <a:lstStyle/>
          <a:p>
            <a:pPr algn="ctr"/>
            <a:r>
              <a:rPr lang="en-CA" b="1" dirty="0">
                <a:solidFill>
                  <a:schemeClr val="accent1"/>
                </a:solidFill>
              </a:rPr>
              <a:t>Isotope Separator and Accelerator (ISAC) facility</a:t>
            </a:r>
          </a:p>
        </p:txBody>
      </p:sp>
      <p:pic>
        <p:nvPicPr>
          <p:cNvPr id="14" name="Picture 13">
            <a:extLst>
              <a:ext uri="{FF2B5EF4-FFF2-40B4-BE49-F238E27FC236}">
                <a16:creationId xmlns:a16="http://schemas.microsoft.com/office/drawing/2014/main" id="{4842B2D1-320D-49AA-92FD-1403E65678A4}"/>
              </a:ext>
            </a:extLst>
          </p:cNvPr>
          <p:cNvPicPr>
            <a:picLocks noChangeAspect="1"/>
          </p:cNvPicPr>
          <p:nvPr/>
        </p:nvPicPr>
        <p:blipFill>
          <a:blip r:embed="rId6"/>
          <a:stretch>
            <a:fillRect/>
          </a:stretch>
        </p:blipFill>
        <p:spPr>
          <a:xfrm>
            <a:off x="5571160" y="4688648"/>
            <a:ext cx="2037115" cy="1531569"/>
          </a:xfrm>
          <a:prstGeom prst="rect">
            <a:avLst/>
          </a:prstGeom>
        </p:spPr>
      </p:pic>
      <p:pic>
        <p:nvPicPr>
          <p:cNvPr id="3" name="Picture 2">
            <a:extLst>
              <a:ext uri="{FF2B5EF4-FFF2-40B4-BE49-F238E27FC236}">
                <a16:creationId xmlns:a16="http://schemas.microsoft.com/office/drawing/2014/main" id="{45E56EC8-F962-4790-ACC3-BD1E1E44772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01474" y="1717729"/>
            <a:ext cx="4104212" cy="2938245"/>
          </a:xfrm>
          <a:prstGeom prst="rect">
            <a:avLst/>
          </a:prstGeom>
        </p:spPr>
      </p:pic>
      <p:sp>
        <p:nvSpPr>
          <p:cNvPr id="2" name="Rectangle 1">
            <a:extLst>
              <a:ext uri="{FF2B5EF4-FFF2-40B4-BE49-F238E27FC236}">
                <a16:creationId xmlns:a16="http://schemas.microsoft.com/office/drawing/2014/main" id="{9D54B89D-B546-669C-E887-C7CC6105F525}"/>
              </a:ext>
            </a:extLst>
          </p:cNvPr>
          <p:cNvSpPr/>
          <p:nvPr/>
        </p:nvSpPr>
        <p:spPr>
          <a:xfrm>
            <a:off x="4205980" y="6165349"/>
            <a:ext cx="4767473" cy="461665"/>
          </a:xfrm>
          <a:prstGeom prst="rect">
            <a:avLst/>
          </a:prstGeom>
        </p:spPr>
        <p:txBody>
          <a:bodyPr wrap="square">
            <a:spAutoFit/>
          </a:bodyPr>
          <a:lstStyle/>
          <a:p>
            <a:pPr algn="ctr"/>
            <a:r>
              <a:rPr lang="en-CA" sz="2400" dirty="0">
                <a:solidFill>
                  <a:schemeClr val="bg2">
                    <a:lumMod val="25000"/>
                  </a:schemeClr>
                </a:solidFill>
                <a:latin typeface="Times New Roman" panose="02020603050405020304" pitchFamily="18" charset="0"/>
                <a:cs typeface="Times New Roman" panose="02020603050405020304" pitchFamily="18" charset="0"/>
              </a:rPr>
              <a:t>Decay Station</a:t>
            </a:r>
          </a:p>
        </p:txBody>
      </p:sp>
      <p:sp>
        <p:nvSpPr>
          <p:cNvPr id="5" name="Slide Number Placeholder 4">
            <a:extLst>
              <a:ext uri="{FF2B5EF4-FFF2-40B4-BE49-F238E27FC236}">
                <a16:creationId xmlns:a16="http://schemas.microsoft.com/office/drawing/2014/main" id="{7EB0A1D2-D558-258C-145E-6A441EE1A554}"/>
              </a:ext>
            </a:extLst>
          </p:cNvPr>
          <p:cNvSpPr>
            <a:spLocks noGrp="1"/>
          </p:cNvSpPr>
          <p:nvPr>
            <p:ph type="sldNum" sz="quarter" idx="12"/>
          </p:nvPr>
        </p:nvSpPr>
        <p:spPr/>
        <p:txBody>
          <a:bodyPr/>
          <a:lstStyle/>
          <a:p>
            <a:fld id="{330EA680-D336-4FF7-8B7A-9848BB0A1C32}" type="slidenum">
              <a:rPr lang="en-US" smtClean="0"/>
              <a:t>6</a:t>
            </a:fld>
            <a:endParaRPr lang="en-US"/>
          </a:p>
        </p:txBody>
      </p:sp>
    </p:spTree>
    <p:extLst>
      <p:ext uri="{BB962C8B-B14F-4D97-AF65-F5344CB8AC3E}">
        <p14:creationId xmlns:p14="http://schemas.microsoft.com/office/powerpoint/2010/main" val="767267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1FB4C-0DDF-6265-4E76-3E4A4A42BDA0}"/>
              </a:ext>
            </a:extLst>
          </p:cNvPr>
          <p:cNvSpPr>
            <a:spLocks noGrp="1"/>
          </p:cNvSpPr>
          <p:nvPr>
            <p:ph type="title"/>
          </p:nvPr>
        </p:nvSpPr>
        <p:spPr>
          <a:xfrm>
            <a:off x="344305" y="104172"/>
            <a:ext cx="5963898" cy="1221391"/>
          </a:xfrm>
        </p:spPr>
        <p:txBody>
          <a:bodyPr>
            <a:noAutofit/>
          </a:bodyPr>
          <a:lstStyle/>
          <a:p>
            <a:r>
              <a:rPr lang="en-CA" sz="4800" b="1" dirty="0"/>
              <a:t>GRIFFIN Decay Station:</a:t>
            </a:r>
          </a:p>
        </p:txBody>
      </p:sp>
      <p:pic>
        <p:nvPicPr>
          <p:cNvPr id="5" name="Content Placeholder 4">
            <a:extLst>
              <a:ext uri="{FF2B5EF4-FFF2-40B4-BE49-F238E27FC236}">
                <a16:creationId xmlns:a16="http://schemas.microsoft.com/office/drawing/2014/main" id="{FAADFB74-5DF5-2E08-E996-53DF84B1F750}"/>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114233" y="0"/>
            <a:ext cx="5077767" cy="6858000"/>
          </a:xfrm>
        </p:spPr>
      </p:pic>
      <p:sp>
        <p:nvSpPr>
          <p:cNvPr id="6" name="Content Placeholder 2">
            <a:extLst>
              <a:ext uri="{FF2B5EF4-FFF2-40B4-BE49-F238E27FC236}">
                <a16:creationId xmlns:a16="http://schemas.microsoft.com/office/drawing/2014/main" id="{B9E44C40-5816-AC7B-1EBD-13C29B8D6C67}"/>
              </a:ext>
            </a:extLst>
          </p:cNvPr>
          <p:cNvSpPr txBox="1">
            <a:spLocks/>
          </p:cNvSpPr>
          <p:nvPr/>
        </p:nvSpPr>
        <p:spPr>
          <a:xfrm>
            <a:off x="344305" y="1406586"/>
            <a:ext cx="6769928" cy="5347242"/>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11200" dirty="0"/>
              <a:t>High efficiency </a:t>
            </a:r>
            <a:r>
              <a:rPr lang="el-GR" sz="11200" dirty="0"/>
              <a:t>γ</a:t>
            </a:r>
            <a:r>
              <a:rPr lang="en-CA" sz="11200" dirty="0"/>
              <a:t>-ray spectrometer </a:t>
            </a:r>
          </a:p>
          <a:p>
            <a:pPr marL="0" indent="0">
              <a:buNone/>
            </a:pPr>
            <a:r>
              <a:rPr lang="en-CA" sz="11200" dirty="0">
                <a:ea typeface="Cambria Math" panose="02040503050406030204" pitchFamily="18" charset="0"/>
              </a:rPr>
              <a:t>  </a:t>
            </a:r>
          </a:p>
          <a:p>
            <a:r>
              <a:rPr lang="en-CA" sz="11200" dirty="0">
                <a:ea typeface="Cambria Math" panose="02040503050406030204" pitchFamily="18" charset="0"/>
              </a:rPr>
              <a:t>Ancillary detectors:</a:t>
            </a:r>
          </a:p>
          <a:p>
            <a:pPr lvl="1">
              <a:lnSpc>
                <a:spcPct val="170000"/>
              </a:lnSpc>
              <a:buFont typeface="Wingdings" panose="05000000000000000000" pitchFamily="2" charset="2"/>
              <a:buChar char="Ø"/>
            </a:pPr>
            <a:r>
              <a:rPr lang="en-CA" sz="10800" b="1" dirty="0">
                <a:solidFill>
                  <a:schemeClr val="accent2">
                    <a:lumMod val="75000"/>
                  </a:schemeClr>
                </a:solidFill>
                <a:ea typeface="Cambria Math" panose="02040503050406030204" pitchFamily="18" charset="0"/>
              </a:rPr>
              <a:t>Z</a:t>
            </a:r>
            <a:r>
              <a:rPr lang="en-CA" sz="10800" dirty="0">
                <a:solidFill>
                  <a:schemeClr val="accent2">
                    <a:lumMod val="75000"/>
                  </a:schemeClr>
                </a:solidFill>
                <a:ea typeface="Cambria Math" panose="02040503050406030204" pitchFamily="18" charset="0"/>
              </a:rPr>
              <a:t>ero </a:t>
            </a:r>
            <a:r>
              <a:rPr lang="en-CA" sz="10800" b="1" dirty="0">
                <a:solidFill>
                  <a:schemeClr val="accent2">
                    <a:lumMod val="75000"/>
                  </a:schemeClr>
                </a:solidFill>
                <a:ea typeface="Cambria Math" panose="02040503050406030204" pitchFamily="18" charset="0"/>
              </a:rPr>
              <a:t>D</a:t>
            </a:r>
            <a:r>
              <a:rPr lang="en-CA" sz="10800" dirty="0">
                <a:solidFill>
                  <a:schemeClr val="accent2">
                    <a:lumMod val="75000"/>
                  </a:schemeClr>
                </a:solidFill>
                <a:ea typeface="Cambria Math" panose="02040503050406030204" pitchFamily="18" charset="0"/>
              </a:rPr>
              <a:t>egree </a:t>
            </a:r>
            <a:r>
              <a:rPr lang="en-CA" sz="10800" b="1" dirty="0">
                <a:solidFill>
                  <a:schemeClr val="accent2">
                    <a:lumMod val="75000"/>
                  </a:schemeClr>
                </a:solidFill>
                <a:ea typeface="Cambria Math" panose="02040503050406030204" pitchFamily="18" charset="0"/>
              </a:rPr>
              <a:t>S</a:t>
            </a:r>
            <a:r>
              <a:rPr lang="en-CA" sz="10800" dirty="0">
                <a:solidFill>
                  <a:schemeClr val="accent2">
                    <a:lumMod val="75000"/>
                  </a:schemeClr>
                </a:solidFill>
                <a:ea typeface="Cambria Math" panose="02040503050406030204" pitchFamily="18" charset="0"/>
              </a:rPr>
              <a:t>cintillator (</a:t>
            </a:r>
            <a:r>
              <a:rPr lang="en-CA" sz="10800" b="1" dirty="0">
                <a:solidFill>
                  <a:schemeClr val="accent2">
                    <a:lumMod val="75000"/>
                  </a:schemeClr>
                </a:solidFill>
                <a:ea typeface="Cambria Math" panose="02040503050406030204" pitchFamily="18" charset="0"/>
              </a:rPr>
              <a:t>ZDS</a:t>
            </a:r>
            <a:r>
              <a:rPr lang="en-CA" sz="10800" dirty="0">
                <a:solidFill>
                  <a:schemeClr val="accent2">
                    <a:lumMod val="75000"/>
                  </a:schemeClr>
                </a:solidFill>
                <a:ea typeface="Cambria Math" panose="02040503050406030204" pitchFamily="18" charset="0"/>
              </a:rPr>
              <a:t>) </a:t>
            </a:r>
          </a:p>
          <a:p>
            <a:pPr marL="457200" lvl="1" indent="0">
              <a:buNone/>
            </a:pPr>
            <a:endParaRPr lang="en-CA" sz="10800" dirty="0">
              <a:solidFill>
                <a:schemeClr val="accent2">
                  <a:lumMod val="75000"/>
                </a:schemeClr>
              </a:solidFill>
              <a:ea typeface="Cambria Math" panose="02040503050406030204" pitchFamily="18" charset="0"/>
            </a:endParaRPr>
          </a:p>
          <a:p>
            <a:pPr lvl="1">
              <a:buFont typeface="Wingdings" panose="05000000000000000000" pitchFamily="2" charset="2"/>
              <a:buChar char="Ø"/>
            </a:pPr>
            <a:r>
              <a:rPr lang="en-CA" sz="11200" b="1" dirty="0">
                <a:solidFill>
                  <a:schemeClr val="accent2">
                    <a:lumMod val="75000"/>
                  </a:schemeClr>
                </a:solidFill>
                <a:ea typeface="Cambria Math" panose="02040503050406030204" pitchFamily="18" charset="0"/>
              </a:rPr>
              <a:t>D</a:t>
            </a:r>
            <a:r>
              <a:rPr lang="en-CA" sz="11200" dirty="0">
                <a:solidFill>
                  <a:schemeClr val="accent2">
                    <a:lumMod val="75000"/>
                  </a:schemeClr>
                </a:solidFill>
                <a:ea typeface="Cambria Math" panose="02040503050406030204" pitchFamily="18" charset="0"/>
              </a:rPr>
              <a:t>euterated </a:t>
            </a:r>
            <a:r>
              <a:rPr lang="en-CA" sz="11200" b="1" dirty="0">
                <a:solidFill>
                  <a:schemeClr val="accent2">
                    <a:lumMod val="75000"/>
                  </a:schemeClr>
                </a:solidFill>
                <a:ea typeface="Cambria Math" panose="02040503050406030204" pitchFamily="18" charset="0"/>
              </a:rPr>
              <a:t>S</a:t>
            </a:r>
            <a:r>
              <a:rPr lang="en-CA" sz="11200" dirty="0">
                <a:solidFill>
                  <a:schemeClr val="accent2">
                    <a:lumMod val="75000"/>
                  </a:schemeClr>
                </a:solidFill>
                <a:ea typeface="Cambria Math" panose="02040503050406030204" pitchFamily="18" charset="0"/>
              </a:rPr>
              <a:t>cintillator </a:t>
            </a:r>
            <a:r>
              <a:rPr lang="en-CA" sz="11200" b="1" dirty="0">
                <a:solidFill>
                  <a:schemeClr val="accent2">
                    <a:lumMod val="75000"/>
                  </a:schemeClr>
                </a:solidFill>
                <a:ea typeface="Cambria Math" panose="02040503050406030204" pitchFamily="18" charset="0"/>
              </a:rPr>
              <a:t>A</a:t>
            </a:r>
            <a:r>
              <a:rPr lang="en-CA" sz="11200" dirty="0">
                <a:solidFill>
                  <a:schemeClr val="accent2">
                    <a:lumMod val="75000"/>
                  </a:schemeClr>
                </a:solidFill>
                <a:ea typeface="Cambria Math" panose="02040503050406030204" pitchFamily="18" charset="0"/>
              </a:rPr>
              <a:t>rray for </a:t>
            </a:r>
            <a:r>
              <a:rPr lang="en-CA" sz="11200" b="1" dirty="0">
                <a:solidFill>
                  <a:schemeClr val="accent2">
                    <a:lumMod val="75000"/>
                  </a:schemeClr>
                </a:solidFill>
                <a:ea typeface="Cambria Math" panose="02040503050406030204" pitchFamily="18" charset="0"/>
              </a:rPr>
              <a:t>N</a:t>
            </a:r>
            <a:r>
              <a:rPr lang="en-CA" sz="11200" dirty="0">
                <a:solidFill>
                  <a:schemeClr val="accent2">
                    <a:lumMod val="75000"/>
                  </a:schemeClr>
                </a:solidFill>
                <a:ea typeface="Cambria Math" panose="02040503050406030204" pitchFamily="18" charset="0"/>
              </a:rPr>
              <a:t>eutron </a:t>
            </a:r>
            <a:r>
              <a:rPr lang="en-CA" sz="11200" b="1" dirty="0">
                <a:solidFill>
                  <a:schemeClr val="accent2">
                    <a:lumMod val="75000"/>
                  </a:schemeClr>
                </a:solidFill>
                <a:ea typeface="Cambria Math" panose="02040503050406030204" pitchFamily="18" charset="0"/>
              </a:rPr>
              <a:t>T</a:t>
            </a:r>
            <a:r>
              <a:rPr lang="en-CA" sz="11200" dirty="0">
                <a:solidFill>
                  <a:schemeClr val="accent2">
                    <a:lumMod val="75000"/>
                  </a:schemeClr>
                </a:solidFill>
                <a:ea typeface="Cambria Math" panose="02040503050406030204" pitchFamily="18" charset="0"/>
              </a:rPr>
              <a:t>agging (</a:t>
            </a:r>
            <a:r>
              <a:rPr lang="en-CA" sz="11200" b="1" dirty="0">
                <a:solidFill>
                  <a:schemeClr val="accent2">
                    <a:lumMod val="75000"/>
                  </a:schemeClr>
                </a:solidFill>
                <a:ea typeface="Cambria Math" panose="02040503050406030204" pitchFamily="18" charset="0"/>
              </a:rPr>
              <a:t>DESCANT</a:t>
            </a:r>
            <a:r>
              <a:rPr lang="en-CA" sz="11200" dirty="0">
                <a:solidFill>
                  <a:schemeClr val="accent2">
                    <a:lumMod val="75000"/>
                  </a:schemeClr>
                </a:solidFill>
                <a:ea typeface="Cambria Math" panose="02040503050406030204" pitchFamily="18" charset="0"/>
              </a:rPr>
              <a:t>)</a:t>
            </a:r>
            <a:endParaRPr lang="en-CA" sz="11200" dirty="0">
              <a:ea typeface="Cambria Math" panose="02040503050406030204" pitchFamily="18" charset="0"/>
            </a:endParaRPr>
          </a:p>
          <a:p>
            <a:pPr>
              <a:lnSpc>
                <a:spcPct val="170000"/>
              </a:lnSpc>
            </a:pPr>
            <a:r>
              <a:rPr lang="en-CA" sz="11200" dirty="0"/>
              <a:t>High detection </a:t>
            </a:r>
            <a:r>
              <a:rPr lang="en-CA" sz="11200" u="sng" dirty="0"/>
              <a:t>efficiency</a:t>
            </a:r>
            <a:r>
              <a:rPr lang="en-CA" sz="11200" dirty="0"/>
              <a:t> of neutrons</a:t>
            </a:r>
          </a:p>
          <a:p>
            <a:pPr>
              <a:lnSpc>
                <a:spcPct val="120000"/>
              </a:lnSpc>
            </a:pPr>
            <a:r>
              <a:rPr lang="en-CA" sz="11200" dirty="0"/>
              <a:t>Poor </a:t>
            </a:r>
            <a:r>
              <a:rPr lang="en-CA" sz="11200" u="sng" dirty="0"/>
              <a:t>resolution</a:t>
            </a:r>
            <a:r>
              <a:rPr lang="en-CA" sz="11200" dirty="0"/>
              <a:t> for measuring neutron energies (15cm scintillator depth) </a:t>
            </a:r>
            <a:endParaRPr lang="en-CA" i="1" dirty="0">
              <a:latin typeface="Cambria Math" panose="02040503050406030204" pitchFamily="18" charset="0"/>
              <a:ea typeface="Cambria Math" panose="02040503050406030204" pitchFamily="18" charset="0"/>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FE6BF03-981B-830A-B9E1-A1E6334A17BD}"/>
                  </a:ext>
                </a:extLst>
              </p:cNvPr>
              <p:cNvSpPr txBox="1"/>
              <p:nvPr/>
            </p:nvSpPr>
            <p:spPr>
              <a:xfrm>
                <a:off x="5874330" y="5750235"/>
                <a:ext cx="7256080" cy="100168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CA" sz="2000" i="1" smtClean="0">
                              <a:latin typeface="Cambria Math" panose="02040503050406030204" pitchFamily="18" charset="0"/>
                            </a:rPr>
                          </m:ctrlPr>
                        </m:fPr>
                        <m:num>
                          <m:r>
                            <m:rPr>
                              <m:sty m:val="p"/>
                            </m:rPr>
                            <a:rPr lang="el-GR" sz="2000" i="1" smtClean="0">
                              <a:latin typeface="Cambria Math" panose="02040503050406030204" pitchFamily="18" charset="0"/>
                              <a:ea typeface="Cambria Math" panose="02040503050406030204" pitchFamily="18" charset="0"/>
                            </a:rPr>
                            <m:t>δ</m:t>
                          </m:r>
                          <m:sSub>
                            <m:sSubPr>
                              <m:ctrlPr>
                                <a:rPr lang="en-CA" sz="2000" i="1">
                                  <a:solidFill>
                                    <a:schemeClr val="tx1">
                                      <a:lumMod val="85000"/>
                                      <a:lumOff val="15000"/>
                                    </a:schemeClr>
                                  </a:solidFill>
                                  <a:latin typeface="Cambria Math" panose="02040503050406030204" pitchFamily="18" charset="0"/>
                                </a:rPr>
                              </m:ctrlPr>
                            </m:sSubPr>
                            <m:e>
                              <m:r>
                                <a:rPr lang="en-CA" sz="2000" b="0" i="1" smtClean="0">
                                  <a:solidFill>
                                    <a:schemeClr val="tx1">
                                      <a:lumMod val="85000"/>
                                      <a:lumOff val="15000"/>
                                    </a:schemeClr>
                                  </a:solidFill>
                                  <a:latin typeface="Cambria Math" panose="02040503050406030204" pitchFamily="18" charset="0"/>
                                </a:rPr>
                                <m:t>𝐸</m:t>
                              </m:r>
                            </m:e>
                            <m:sub>
                              <m:r>
                                <a:rPr lang="en-CA" sz="2000" b="0" i="1" smtClean="0">
                                  <a:solidFill>
                                    <a:schemeClr val="tx1">
                                      <a:lumMod val="85000"/>
                                      <a:lumOff val="15000"/>
                                    </a:schemeClr>
                                  </a:solidFill>
                                  <a:latin typeface="Cambria Math" panose="02040503050406030204" pitchFamily="18" charset="0"/>
                                </a:rPr>
                                <m:t>𝑛</m:t>
                              </m:r>
                            </m:sub>
                          </m:sSub>
                        </m:num>
                        <m:den>
                          <m:sSub>
                            <m:sSubPr>
                              <m:ctrlPr>
                                <a:rPr lang="en-CA" sz="2000" i="1">
                                  <a:solidFill>
                                    <a:schemeClr val="tx1">
                                      <a:lumMod val="85000"/>
                                      <a:lumOff val="15000"/>
                                    </a:schemeClr>
                                  </a:solidFill>
                                  <a:latin typeface="Cambria Math" panose="02040503050406030204" pitchFamily="18" charset="0"/>
                                </a:rPr>
                              </m:ctrlPr>
                            </m:sSubPr>
                            <m:e>
                              <m:r>
                                <a:rPr lang="en-CA" sz="2000" b="0" i="1" smtClean="0">
                                  <a:solidFill>
                                    <a:schemeClr val="tx1">
                                      <a:lumMod val="85000"/>
                                      <a:lumOff val="15000"/>
                                    </a:schemeClr>
                                  </a:solidFill>
                                  <a:latin typeface="Cambria Math" panose="02040503050406030204" pitchFamily="18" charset="0"/>
                                </a:rPr>
                                <m:t>𝐸</m:t>
                              </m:r>
                            </m:e>
                            <m:sub>
                              <m:r>
                                <a:rPr lang="en-CA" sz="2000" b="0" i="1" smtClean="0">
                                  <a:solidFill>
                                    <a:schemeClr val="tx1">
                                      <a:lumMod val="85000"/>
                                      <a:lumOff val="15000"/>
                                    </a:schemeClr>
                                  </a:solidFill>
                                  <a:latin typeface="Cambria Math" panose="02040503050406030204" pitchFamily="18" charset="0"/>
                                </a:rPr>
                                <m:t>𝑛</m:t>
                              </m:r>
                            </m:sub>
                          </m:sSub>
                        </m:den>
                      </m:f>
                      <m:r>
                        <a:rPr lang="en-CA" sz="2000" b="0" i="1" smtClean="0">
                          <a:latin typeface="Cambria Math" panose="02040503050406030204" pitchFamily="18" charset="0"/>
                        </a:rPr>
                        <m:t>=2</m:t>
                      </m:r>
                      <m:rad>
                        <m:radPr>
                          <m:degHide m:val="on"/>
                          <m:ctrlPr>
                            <a:rPr lang="en-CA" sz="2000" b="0" i="1" smtClean="0">
                              <a:latin typeface="Cambria Math" panose="02040503050406030204" pitchFamily="18" charset="0"/>
                            </a:rPr>
                          </m:ctrlPr>
                        </m:radPr>
                        <m:deg/>
                        <m:e>
                          <m:sSup>
                            <m:sSupPr>
                              <m:ctrlPr>
                                <a:rPr lang="en-CA" sz="2000" b="0" i="1" smtClean="0">
                                  <a:latin typeface="Cambria Math" panose="02040503050406030204" pitchFamily="18" charset="0"/>
                                </a:rPr>
                              </m:ctrlPr>
                            </m:sSupPr>
                            <m:e>
                              <m:d>
                                <m:dPr>
                                  <m:ctrlPr>
                                    <a:rPr lang="en-CA" sz="2000" b="0" i="1" smtClean="0">
                                      <a:latin typeface="Cambria Math" panose="02040503050406030204" pitchFamily="18" charset="0"/>
                                    </a:rPr>
                                  </m:ctrlPr>
                                </m:dPr>
                                <m:e>
                                  <m:f>
                                    <m:fPr>
                                      <m:ctrlPr>
                                        <a:rPr lang="en-CA" sz="2000" b="0" i="1" smtClean="0">
                                          <a:latin typeface="Cambria Math" panose="02040503050406030204" pitchFamily="18" charset="0"/>
                                        </a:rPr>
                                      </m:ctrlPr>
                                    </m:fPr>
                                    <m:num>
                                      <m:r>
                                        <m:rPr>
                                          <m:sty m:val="p"/>
                                        </m:rPr>
                                        <a:rPr lang="el-GR" sz="2000" i="1" smtClean="0">
                                          <a:latin typeface="Cambria Math" panose="02040503050406030204" pitchFamily="18" charset="0"/>
                                          <a:ea typeface="Cambria Math" panose="02040503050406030204" pitchFamily="18" charset="0"/>
                                        </a:rPr>
                                        <m:t>δ</m:t>
                                      </m:r>
                                      <m:r>
                                        <a:rPr lang="en-CA" sz="2000" b="0" i="1" smtClean="0">
                                          <a:latin typeface="Cambria Math" panose="02040503050406030204" pitchFamily="18" charset="0"/>
                                          <a:ea typeface="Cambria Math" panose="02040503050406030204" pitchFamily="18" charset="0"/>
                                        </a:rPr>
                                        <m:t>𝑡</m:t>
                                      </m:r>
                                    </m:num>
                                    <m:den>
                                      <m:r>
                                        <a:rPr lang="en-CA" sz="2000" b="0" i="1" smtClean="0">
                                          <a:latin typeface="Cambria Math" panose="02040503050406030204" pitchFamily="18" charset="0"/>
                                        </a:rPr>
                                        <m:t>𝑇𝑂𝐹</m:t>
                                      </m:r>
                                    </m:den>
                                  </m:f>
                                </m:e>
                              </m:d>
                            </m:e>
                            <m:sup>
                              <m:r>
                                <a:rPr lang="en-CA" sz="2000" b="0" i="1" smtClean="0">
                                  <a:latin typeface="Cambria Math" panose="02040503050406030204" pitchFamily="18" charset="0"/>
                                </a:rPr>
                                <m:t>2</m:t>
                              </m:r>
                            </m:sup>
                          </m:sSup>
                          <m:r>
                            <a:rPr lang="en-CA" sz="2000" b="0" i="1" smtClean="0">
                              <a:latin typeface="Cambria Math" panose="02040503050406030204" pitchFamily="18" charset="0"/>
                            </a:rPr>
                            <m:t>+</m:t>
                          </m:r>
                          <m:sSup>
                            <m:sSupPr>
                              <m:ctrlPr>
                                <a:rPr lang="en-CA" sz="2000" b="0" i="1" smtClean="0">
                                  <a:latin typeface="Cambria Math" panose="02040503050406030204" pitchFamily="18" charset="0"/>
                                </a:rPr>
                              </m:ctrlPr>
                            </m:sSupPr>
                            <m:e>
                              <m:d>
                                <m:dPr>
                                  <m:ctrlPr>
                                    <a:rPr lang="en-CA" sz="2000" b="0" i="1" smtClean="0">
                                      <a:latin typeface="Cambria Math" panose="02040503050406030204" pitchFamily="18" charset="0"/>
                                    </a:rPr>
                                  </m:ctrlPr>
                                </m:dPr>
                                <m:e>
                                  <m:f>
                                    <m:fPr>
                                      <m:ctrlPr>
                                        <a:rPr lang="en-CA" sz="2000" b="0" i="1" smtClean="0">
                                          <a:latin typeface="Cambria Math" panose="02040503050406030204" pitchFamily="18" charset="0"/>
                                        </a:rPr>
                                      </m:ctrlPr>
                                    </m:fPr>
                                    <m:num>
                                      <m:r>
                                        <m:rPr>
                                          <m:sty m:val="p"/>
                                        </m:rPr>
                                        <a:rPr lang="el-GR" sz="2000" i="1" smtClean="0">
                                          <a:latin typeface="Cambria Math" panose="02040503050406030204" pitchFamily="18" charset="0"/>
                                          <a:ea typeface="Cambria Math" panose="02040503050406030204" pitchFamily="18" charset="0"/>
                                        </a:rPr>
                                        <m:t>δ</m:t>
                                      </m:r>
                                      <m:r>
                                        <a:rPr lang="en-CA" sz="2000" b="0" i="1" smtClean="0">
                                          <a:latin typeface="Cambria Math" panose="02040503050406030204" pitchFamily="18" charset="0"/>
                                          <a:ea typeface="Cambria Math" panose="02040503050406030204" pitchFamily="18" charset="0"/>
                                        </a:rPr>
                                        <m:t>𝑑</m:t>
                                      </m:r>
                                    </m:num>
                                    <m:den>
                                      <m:r>
                                        <a:rPr lang="en-CA" sz="2000" b="0" i="1" smtClean="0">
                                          <a:latin typeface="Cambria Math" panose="02040503050406030204" pitchFamily="18" charset="0"/>
                                          <a:ea typeface="Cambria Math" panose="02040503050406030204" pitchFamily="18" charset="0"/>
                                        </a:rPr>
                                        <m:t>𝑑</m:t>
                                      </m:r>
                                    </m:den>
                                  </m:f>
                                </m:e>
                              </m:d>
                            </m:e>
                            <m:sup>
                              <m:r>
                                <a:rPr lang="en-CA" sz="2000" b="0" i="1" smtClean="0">
                                  <a:latin typeface="Cambria Math" panose="02040503050406030204" pitchFamily="18" charset="0"/>
                                </a:rPr>
                                <m:t>2</m:t>
                              </m:r>
                            </m:sup>
                          </m:sSup>
                        </m:e>
                      </m:rad>
                    </m:oMath>
                  </m:oMathPara>
                </a14:m>
                <a:endParaRPr lang="en-CA" sz="2000" dirty="0"/>
              </a:p>
            </p:txBody>
          </p:sp>
        </mc:Choice>
        <mc:Fallback xmlns="">
          <p:sp>
            <p:nvSpPr>
              <p:cNvPr id="3" name="TextBox 2">
                <a:extLst>
                  <a:ext uri="{FF2B5EF4-FFF2-40B4-BE49-F238E27FC236}">
                    <a16:creationId xmlns:a16="http://schemas.microsoft.com/office/drawing/2014/main" id="{5FE6BF03-981B-830A-B9E1-A1E6334A17BD}"/>
                  </a:ext>
                </a:extLst>
              </p:cNvPr>
              <p:cNvSpPr txBox="1">
                <a:spLocks noRot="1" noChangeAspect="1" noMove="1" noResize="1" noEditPoints="1" noAdjustHandles="1" noChangeArrowheads="1" noChangeShapeType="1" noTextEdit="1"/>
              </p:cNvSpPr>
              <p:nvPr/>
            </p:nvSpPr>
            <p:spPr>
              <a:xfrm>
                <a:off x="5874330" y="5750235"/>
                <a:ext cx="7256080" cy="1001684"/>
              </a:xfrm>
              <a:prstGeom prst="rect">
                <a:avLst/>
              </a:prstGeom>
              <a:blipFill>
                <a:blip r:embed="rId5"/>
                <a:stretch>
                  <a:fillRect/>
                </a:stretch>
              </a:blipFill>
            </p:spPr>
            <p:txBody>
              <a:bodyPr/>
              <a:lstStyle/>
              <a:p>
                <a:r>
                  <a:rPr lang="en-CA">
                    <a:noFill/>
                  </a:rPr>
                  <a:t> </a:t>
                </a:r>
              </a:p>
            </p:txBody>
          </p:sp>
        </mc:Fallback>
      </mc:AlternateContent>
      <p:pic>
        <p:nvPicPr>
          <p:cNvPr id="8" name="Picture 7" descr="A picture containing indoor&#10;&#10;Description automatically generated">
            <a:extLst>
              <a:ext uri="{FF2B5EF4-FFF2-40B4-BE49-F238E27FC236}">
                <a16:creationId xmlns:a16="http://schemas.microsoft.com/office/drawing/2014/main" id="{E7502372-AD6F-BA66-A119-67EFD68329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21591" y="1006585"/>
            <a:ext cx="5070409" cy="4637569"/>
          </a:xfrm>
          <a:prstGeom prst="rect">
            <a:avLst/>
          </a:prstGeom>
        </p:spPr>
      </p:pic>
      <p:sp>
        <p:nvSpPr>
          <p:cNvPr id="4" name="Slide Number Placeholder 3">
            <a:extLst>
              <a:ext uri="{FF2B5EF4-FFF2-40B4-BE49-F238E27FC236}">
                <a16:creationId xmlns:a16="http://schemas.microsoft.com/office/drawing/2014/main" id="{8E850870-4C35-3EA6-CA5E-F1053F261710}"/>
              </a:ext>
            </a:extLst>
          </p:cNvPr>
          <p:cNvSpPr>
            <a:spLocks noGrp="1"/>
          </p:cNvSpPr>
          <p:nvPr>
            <p:ph type="sldNum" sz="quarter" idx="12"/>
          </p:nvPr>
        </p:nvSpPr>
        <p:spPr>
          <a:xfrm>
            <a:off x="8610600" y="6356350"/>
            <a:ext cx="3581400" cy="607731"/>
          </a:xfrm>
        </p:spPr>
        <p:txBody>
          <a:bodyPr/>
          <a:lstStyle/>
          <a:p>
            <a:r>
              <a:rPr lang="en-US" sz="1400" dirty="0">
                <a:solidFill>
                  <a:schemeClr val="tx1"/>
                </a:solidFill>
              </a:rPr>
              <a:t>6</a:t>
            </a:r>
          </a:p>
        </p:txBody>
      </p:sp>
    </p:spTree>
    <p:extLst>
      <p:ext uri="{BB962C8B-B14F-4D97-AF65-F5344CB8AC3E}">
        <p14:creationId xmlns:p14="http://schemas.microsoft.com/office/powerpoint/2010/main" val="294751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dome&#10;&#10;Description automatically generated">
            <a:extLst>
              <a:ext uri="{FF2B5EF4-FFF2-40B4-BE49-F238E27FC236}">
                <a16:creationId xmlns:a16="http://schemas.microsoft.com/office/drawing/2014/main" id="{2039A21E-041E-105C-93D8-8FCE84933D3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058511" y="442748"/>
            <a:ext cx="3919038" cy="3929378"/>
          </a:xfrm>
          <a:solidFill>
            <a:schemeClr val="bg1"/>
          </a:solidFill>
        </p:spPr>
      </p:pic>
      <p:sp>
        <p:nvSpPr>
          <p:cNvPr id="4" name="Title 1">
            <a:extLst>
              <a:ext uri="{FF2B5EF4-FFF2-40B4-BE49-F238E27FC236}">
                <a16:creationId xmlns:a16="http://schemas.microsoft.com/office/drawing/2014/main" id="{D431EE68-6B72-C16F-0E84-07976C580DC7}"/>
              </a:ext>
            </a:extLst>
          </p:cNvPr>
          <p:cNvSpPr>
            <a:spLocks noGrp="1"/>
          </p:cNvSpPr>
          <p:nvPr>
            <p:ph type="title"/>
          </p:nvPr>
        </p:nvSpPr>
        <p:spPr>
          <a:xfrm>
            <a:off x="214451" y="54010"/>
            <a:ext cx="10514509" cy="1221391"/>
          </a:xfrm>
        </p:spPr>
        <p:txBody>
          <a:bodyPr>
            <a:noAutofit/>
          </a:bodyPr>
          <a:lstStyle/>
          <a:p>
            <a:r>
              <a:rPr lang="en-CA" sz="4800" b="1" dirty="0"/>
              <a:t>Building a powerful all-in-one capability</a:t>
            </a:r>
            <a:br>
              <a:rPr lang="en-CA" sz="4800" b="1" dirty="0"/>
            </a:br>
            <a:r>
              <a:rPr lang="en-CA" sz="2000" b="1" i="1" dirty="0"/>
              <a:t>for broad investigation of neutron-rich species</a:t>
            </a:r>
            <a:endParaRPr lang="en-CA" sz="4800" b="1" i="1" dirty="0"/>
          </a:p>
        </p:txBody>
      </p:sp>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8DBE039A-DA3B-5054-4421-204053FA122A}"/>
                  </a:ext>
                </a:extLst>
              </p:cNvPr>
              <p:cNvSpPr txBox="1">
                <a:spLocks/>
              </p:cNvSpPr>
              <p:nvPr/>
            </p:nvSpPr>
            <p:spPr>
              <a:xfrm>
                <a:off x="5029199" y="4194073"/>
                <a:ext cx="6948349" cy="2487506"/>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CA" sz="11200" dirty="0">
                  <a:solidFill>
                    <a:schemeClr val="accent2">
                      <a:lumMod val="50000"/>
                    </a:schemeClr>
                  </a:solidFill>
                  <a:ea typeface="Cambria Math" panose="02040503050406030204" pitchFamily="18" charset="0"/>
                </a:endParaRPr>
              </a:p>
              <a:p>
                <a:pPr marL="0" indent="0" algn="ctr">
                  <a:lnSpc>
                    <a:spcPct val="120000"/>
                  </a:lnSpc>
                  <a:buNone/>
                </a:pPr>
                <a:r>
                  <a:rPr lang="en-CA" sz="11200" b="1" dirty="0">
                    <a:solidFill>
                      <a:schemeClr val="accent2">
                        <a:lumMod val="50000"/>
                      </a:schemeClr>
                    </a:solidFill>
                    <a:ea typeface="Cambria Math" panose="02040503050406030204" pitchFamily="18" charset="0"/>
                  </a:rPr>
                  <a:t>DAEMON - D</a:t>
                </a:r>
                <a:r>
                  <a:rPr lang="en-CA" sz="11200" b="1" dirty="0">
                    <a:solidFill>
                      <a:schemeClr val="accent2">
                        <a:lumMod val="75000"/>
                      </a:schemeClr>
                    </a:solidFill>
                    <a:ea typeface="Cambria Math" panose="02040503050406030204" pitchFamily="18" charset="0"/>
                  </a:rPr>
                  <a:t>etector</a:t>
                </a:r>
                <a:r>
                  <a:rPr lang="en-CA" sz="11200" b="1" dirty="0">
                    <a:solidFill>
                      <a:schemeClr val="accent2">
                        <a:lumMod val="50000"/>
                      </a:schemeClr>
                    </a:solidFill>
                    <a:ea typeface="Cambria Math" panose="02040503050406030204" pitchFamily="18" charset="0"/>
                  </a:rPr>
                  <a:t> A</a:t>
                </a:r>
                <a:r>
                  <a:rPr lang="en-CA" sz="11200" b="1" dirty="0">
                    <a:solidFill>
                      <a:schemeClr val="accent2">
                        <a:lumMod val="75000"/>
                      </a:schemeClr>
                    </a:solidFill>
                    <a:ea typeface="Cambria Math" panose="02040503050406030204" pitchFamily="18" charset="0"/>
                  </a:rPr>
                  <a:t>rray</a:t>
                </a:r>
                <a:r>
                  <a:rPr lang="en-CA" sz="11200" b="1" dirty="0">
                    <a:solidFill>
                      <a:schemeClr val="accent2">
                        <a:lumMod val="50000"/>
                      </a:schemeClr>
                    </a:solidFill>
                    <a:ea typeface="Cambria Math" panose="02040503050406030204" pitchFamily="18" charset="0"/>
                  </a:rPr>
                  <a:t> </a:t>
                </a:r>
                <a:r>
                  <a:rPr lang="en-CA" sz="11200" b="1" dirty="0">
                    <a:solidFill>
                      <a:schemeClr val="accent2">
                        <a:lumMod val="75000"/>
                      </a:schemeClr>
                    </a:solidFill>
                    <a:ea typeface="Cambria Math" panose="02040503050406030204" pitchFamily="18" charset="0"/>
                  </a:rPr>
                  <a:t>for </a:t>
                </a:r>
                <a:r>
                  <a:rPr lang="en-CA" sz="11200" b="1" dirty="0">
                    <a:solidFill>
                      <a:schemeClr val="accent2">
                        <a:lumMod val="50000"/>
                      </a:schemeClr>
                    </a:solidFill>
                    <a:ea typeface="Cambria Math" panose="02040503050406030204" pitchFamily="18" charset="0"/>
                  </a:rPr>
                  <a:t>E</a:t>
                </a:r>
                <a:r>
                  <a:rPr lang="en-CA" sz="11200" b="1" dirty="0">
                    <a:solidFill>
                      <a:schemeClr val="accent2">
                        <a:lumMod val="75000"/>
                      </a:schemeClr>
                    </a:solidFill>
                    <a:ea typeface="Cambria Math" panose="02040503050406030204" pitchFamily="18" charset="0"/>
                  </a:rPr>
                  <a:t>nergy </a:t>
                </a:r>
                <a:r>
                  <a:rPr lang="en-CA" sz="11200" b="1" dirty="0">
                    <a:solidFill>
                      <a:schemeClr val="accent2">
                        <a:lumMod val="50000"/>
                      </a:schemeClr>
                    </a:solidFill>
                    <a:ea typeface="Cambria Math" panose="02040503050406030204" pitchFamily="18" charset="0"/>
                  </a:rPr>
                  <a:t>M</a:t>
                </a:r>
                <a:r>
                  <a:rPr lang="en-CA" sz="11200" b="1" dirty="0">
                    <a:solidFill>
                      <a:schemeClr val="accent2">
                        <a:lumMod val="75000"/>
                      </a:schemeClr>
                    </a:solidFill>
                    <a:ea typeface="Cambria Math" panose="02040503050406030204" pitchFamily="18" charset="0"/>
                  </a:rPr>
                  <a:t>easurement</a:t>
                </a:r>
                <a:r>
                  <a:rPr lang="en-CA" sz="11200" b="1" dirty="0">
                    <a:solidFill>
                      <a:schemeClr val="accent2">
                        <a:lumMod val="50000"/>
                      </a:schemeClr>
                    </a:solidFill>
                    <a:ea typeface="Cambria Math" panose="02040503050406030204" pitchFamily="18" charset="0"/>
                  </a:rPr>
                  <a:t> </a:t>
                </a:r>
                <a:r>
                  <a:rPr lang="en-CA" sz="11200" b="1" dirty="0">
                    <a:solidFill>
                      <a:schemeClr val="accent2">
                        <a:lumMod val="75000"/>
                      </a:schemeClr>
                    </a:solidFill>
                    <a:ea typeface="Cambria Math" panose="02040503050406030204" pitchFamily="18" charset="0"/>
                  </a:rPr>
                  <a:t>of </a:t>
                </a:r>
                <a:r>
                  <a:rPr lang="en-CA" sz="11200" b="1" dirty="0">
                    <a:solidFill>
                      <a:schemeClr val="accent2">
                        <a:lumMod val="50000"/>
                      </a:schemeClr>
                    </a:solidFill>
                    <a:ea typeface="Cambria Math" panose="02040503050406030204" pitchFamily="18" charset="0"/>
                  </a:rPr>
                  <a:t>N</a:t>
                </a:r>
                <a:r>
                  <a:rPr lang="en-CA" sz="11200" b="1" dirty="0">
                    <a:solidFill>
                      <a:schemeClr val="accent2">
                        <a:lumMod val="75000"/>
                      </a:schemeClr>
                    </a:solidFill>
                    <a:ea typeface="Cambria Math" panose="02040503050406030204" pitchFamily="18" charset="0"/>
                  </a:rPr>
                  <a:t>eutrons </a:t>
                </a:r>
              </a:p>
              <a:p>
                <a:pPr marL="0" indent="0" algn="ctr">
                  <a:lnSpc>
                    <a:spcPct val="120000"/>
                  </a:lnSpc>
                  <a:buNone/>
                </a:pPr>
                <a:r>
                  <a:rPr lang="en-CA" sz="10800" dirty="0"/>
                  <a:t>Improved energy resolution (</a:t>
                </a:r>
                <a14:m>
                  <m:oMath xmlns:m="http://schemas.openxmlformats.org/officeDocument/2006/math">
                    <m:r>
                      <m:rPr>
                        <m:sty m:val="p"/>
                      </m:rPr>
                      <a:rPr lang="el-GR" sz="10800" i="1" smtClean="0">
                        <a:latin typeface="Cambria Math" panose="02040503050406030204" pitchFamily="18" charset="0"/>
                        <a:ea typeface="Cambria Math" panose="02040503050406030204" pitchFamily="18" charset="0"/>
                      </a:rPr>
                      <m:t>δ</m:t>
                    </m:r>
                    <m:r>
                      <a:rPr lang="en-CA" sz="10800" b="0" i="1" smtClean="0">
                        <a:latin typeface="Cambria Math" panose="02040503050406030204" pitchFamily="18" charset="0"/>
                        <a:ea typeface="Cambria Math" panose="02040503050406030204" pitchFamily="18" charset="0"/>
                      </a:rPr>
                      <m:t>𝑑</m:t>
                    </m:r>
                    <m:r>
                      <a:rPr lang="en-CA" sz="10800" b="0" i="0" smtClean="0">
                        <a:latin typeface="Cambria Math" panose="02040503050406030204" pitchFamily="18" charset="0"/>
                        <a:ea typeface="Cambria Math" panose="02040503050406030204" pitchFamily="18" charset="0"/>
                      </a:rPr>
                      <m:t> ~ 15</m:t>
                    </m:r>
                    <m:r>
                      <m:rPr>
                        <m:sty m:val="p"/>
                      </m:rPr>
                      <a:rPr lang="en-CA" sz="10800" b="0" i="0" smtClean="0">
                        <a:latin typeface="Cambria Math" panose="02040503050406030204" pitchFamily="18" charset="0"/>
                        <a:ea typeface="Cambria Math" panose="02040503050406030204" pitchFamily="18" charset="0"/>
                      </a:rPr>
                      <m:t>cm</m:t>
                    </m:r>
                    <m:r>
                      <a:rPr lang="en-CA" sz="10800" b="0" i="0" smtClean="0">
                        <a:latin typeface="Cambria Math" panose="02040503050406030204" pitchFamily="18" charset="0"/>
                        <a:ea typeface="Cambria Math" panose="02040503050406030204" pitchFamily="18" charset="0"/>
                      </a:rPr>
                      <m:t> </m:t>
                    </m:r>
                    <m:r>
                      <m:rPr>
                        <m:sty m:val="p"/>
                      </m:rPr>
                      <a:rPr lang="en-CA" sz="10800" b="0" i="0" smtClean="0">
                        <a:latin typeface="Cambria Math" panose="02040503050406030204" pitchFamily="18" charset="0"/>
                        <a:ea typeface="Cambria Math" panose="02040503050406030204" pitchFamily="18" charset="0"/>
                      </a:rPr>
                      <m:t>vs</m:t>
                    </m:r>
                    <m:r>
                      <a:rPr lang="en-CA" sz="10800" b="0" i="0" smtClean="0">
                        <a:latin typeface="Cambria Math" panose="02040503050406030204" pitchFamily="18" charset="0"/>
                        <a:ea typeface="Cambria Math" panose="02040503050406030204" pitchFamily="18" charset="0"/>
                      </a:rPr>
                      <m:t> </m:t>
                    </m:r>
                    <m:r>
                      <m:rPr>
                        <m:sty m:val="p"/>
                      </m:rPr>
                      <a:rPr lang="el-GR" sz="10800" i="1">
                        <a:latin typeface="Cambria Math" panose="02040503050406030204" pitchFamily="18" charset="0"/>
                        <a:ea typeface="Cambria Math" panose="02040503050406030204" pitchFamily="18" charset="0"/>
                      </a:rPr>
                      <m:t>δ</m:t>
                    </m:r>
                    <m:r>
                      <a:rPr lang="en-CA" sz="10800" i="1">
                        <a:latin typeface="Cambria Math" panose="02040503050406030204" pitchFamily="18" charset="0"/>
                        <a:ea typeface="Cambria Math" panose="02040503050406030204" pitchFamily="18" charset="0"/>
                      </a:rPr>
                      <m:t>𝑑</m:t>
                    </m:r>
                    <m:r>
                      <a:rPr lang="en-CA" sz="10800">
                        <a:latin typeface="Cambria Math" panose="02040503050406030204" pitchFamily="18" charset="0"/>
                        <a:ea typeface="Cambria Math" panose="02040503050406030204" pitchFamily="18" charset="0"/>
                      </a:rPr>
                      <m:t> ~ 1</m:t>
                    </m:r>
                    <m:r>
                      <a:rPr lang="en-CA" sz="10800" b="0" i="0" smtClean="0">
                        <a:latin typeface="Cambria Math" panose="02040503050406030204" pitchFamily="18" charset="0"/>
                        <a:ea typeface="Cambria Math" panose="02040503050406030204" pitchFamily="18" charset="0"/>
                      </a:rPr>
                      <m:t>.</m:t>
                    </m:r>
                    <m:r>
                      <a:rPr lang="en-CA" sz="10800">
                        <a:latin typeface="Cambria Math" panose="02040503050406030204" pitchFamily="18" charset="0"/>
                        <a:ea typeface="Cambria Math" panose="02040503050406030204" pitchFamily="18" charset="0"/>
                      </a:rPr>
                      <m:t>5</m:t>
                    </m:r>
                    <m:r>
                      <m:rPr>
                        <m:sty m:val="p"/>
                      </m:rPr>
                      <a:rPr lang="en-CA" sz="10800">
                        <a:latin typeface="Cambria Math" panose="02040503050406030204" pitchFamily="18" charset="0"/>
                        <a:ea typeface="Cambria Math" panose="02040503050406030204" pitchFamily="18" charset="0"/>
                      </a:rPr>
                      <m:t>cm</m:t>
                    </m:r>
                  </m:oMath>
                </a14:m>
                <a:r>
                  <a:rPr lang="en-CA" sz="10800" dirty="0"/>
                  <a:t>)</a:t>
                </a:r>
              </a:p>
              <a:p>
                <a:pPr marL="0" indent="0" algn="ctr">
                  <a:buFont typeface="Arial" panose="020B0604020202020204" pitchFamily="34" charset="0"/>
                  <a:buNone/>
                </a:pPr>
                <a:r>
                  <a:rPr lang="en-CA" dirty="0">
                    <a:solidFill>
                      <a:schemeClr val="accent2">
                        <a:lumMod val="75000"/>
                      </a:schemeClr>
                    </a:solidFill>
                    <a:ea typeface="Cambria Math" panose="02040503050406030204" pitchFamily="18" charset="0"/>
                  </a:rPr>
                  <a:t>	</a:t>
                </a:r>
                <a:endParaRPr lang="en-CA" i="1" dirty="0">
                  <a:latin typeface="Cambria Math" panose="02040503050406030204" pitchFamily="18" charset="0"/>
                  <a:ea typeface="Cambria Math" panose="02040503050406030204" pitchFamily="18" charset="0"/>
                </a:endParaRPr>
              </a:p>
            </p:txBody>
          </p:sp>
        </mc:Choice>
        <mc:Fallback xmlns="">
          <p:sp>
            <p:nvSpPr>
              <p:cNvPr id="9" name="Content Placeholder 2">
                <a:extLst>
                  <a:ext uri="{FF2B5EF4-FFF2-40B4-BE49-F238E27FC236}">
                    <a16:creationId xmlns:a16="http://schemas.microsoft.com/office/drawing/2014/main" id="{8DBE039A-DA3B-5054-4421-204053FA122A}"/>
                  </a:ext>
                </a:extLst>
              </p:cNvPr>
              <p:cNvSpPr txBox="1">
                <a:spLocks noRot="1" noChangeAspect="1" noMove="1" noResize="1" noEditPoints="1" noAdjustHandles="1" noChangeArrowheads="1" noChangeShapeType="1" noTextEdit="1"/>
              </p:cNvSpPr>
              <p:nvPr/>
            </p:nvSpPr>
            <p:spPr>
              <a:xfrm>
                <a:off x="5029199" y="4194073"/>
                <a:ext cx="6948349" cy="2487506"/>
              </a:xfrm>
              <a:prstGeom prst="rect">
                <a:avLst/>
              </a:prstGeom>
              <a:blipFill>
                <a:blip r:embed="rId4"/>
                <a:stretch>
                  <a:fillRect/>
                </a:stretch>
              </a:blipFill>
            </p:spPr>
            <p:txBody>
              <a:bodyPr/>
              <a:lstStyle/>
              <a:p>
                <a:r>
                  <a:rPr lang="en-CA">
                    <a:noFill/>
                  </a:rPr>
                  <a:t> </a:t>
                </a:r>
              </a:p>
            </p:txBody>
          </p:sp>
        </mc:Fallback>
      </mc:AlternateContent>
      <p:grpSp>
        <p:nvGrpSpPr>
          <p:cNvPr id="30" name="Group 29">
            <a:extLst>
              <a:ext uri="{FF2B5EF4-FFF2-40B4-BE49-F238E27FC236}">
                <a16:creationId xmlns:a16="http://schemas.microsoft.com/office/drawing/2014/main" id="{4278D685-3DFA-88A5-7F9A-2BB2AF22D227}"/>
              </a:ext>
            </a:extLst>
          </p:cNvPr>
          <p:cNvGrpSpPr/>
          <p:nvPr/>
        </p:nvGrpSpPr>
        <p:grpSpPr>
          <a:xfrm>
            <a:off x="6012696" y="2046745"/>
            <a:ext cx="2653014" cy="1949431"/>
            <a:chOff x="5993275" y="1603997"/>
            <a:chExt cx="2653014" cy="1949431"/>
          </a:xfrm>
        </p:grpSpPr>
        <p:pic>
          <p:nvPicPr>
            <p:cNvPr id="10" name="Picture 9">
              <a:extLst>
                <a:ext uri="{FF2B5EF4-FFF2-40B4-BE49-F238E27FC236}">
                  <a16:creationId xmlns:a16="http://schemas.microsoft.com/office/drawing/2014/main" id="{7D17D43E-D722-942D-6162-07C876A99E1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7948" r="14689" b="3520"/>
            <a:stretch/>
          </p:blipFill>
          <p:spPr>
            <a:xfrm>
              <a:off x="5993275" y="1603997"/>
              <a:ext cx="1947197" cy="1949431"/>
            </a:xfrm>
            <a:prstGeom prst="rect">
              <a:avLst/>
            </a:prstGeom>
          </p:spPr>
        </p:pic>
        <p:cxnSp>
          <p:nvCxnSpPr>
            <p:cNvPr id="21" name="Straight Connector 20">
              <a:extLst>
                <a:ext uri="{FF2B5EF4-FFF2-40B4-BE49-F238E27FC236}">
                  <a16:creationId xmlns:a16="http://schemas.microsoft.com/office/drawing/2014/main" id="{06BAC8E3-7A59-F4BE-2858-9607592987CA}"/>
                </a:ext>
              </a:extLst>
            </p:cNvPr>
            <p:cNvCxnSpPr>
              <a:cxnSpLocks/>
            </p:cNvCxnSpPr>
            <p:nvPr/>
          </p:nvCxnSpPr>
          <p:spPr>
            <a:xfrm flipV="1">
              <a:off x="7928658" y="2841847"/>
              <a:ext cx="717631" cy="71158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28921DE3-AC76-A77A-3699-C24D4728342E}"/>
                </a:ext>
              </a:extLst>
            </p:cNvPr>
            <p:cNvSpPr/>
            <p:nvPr/>
          </p:nvSpPr>
          <p:spPr>
            <a:xfrm>
              <a:off x="8113853" y="1898249"/>
              <a:ext cx="289367" cy="3009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9" name="Straight Connector 28">
              <a:extLst>
                <a:ext uri="{FF2B5EF4-FFF2-40B4-BE49-F238E27FC236}">
                  <a16:creationId xmlns:a16="http://schemas.microsoft.com/office/drawing/2014/main" id="{51BCC6F8-C471-F65D-D84E-B2FDED37D7CB}"/>
                </a:ext>
              </a:extLst>
            </p:cNvPr>
            <p:cNvCxnSpPr>
              <a:cxnSpLocks/>
            </p:cNvCxnSpPr>
            <p:nvPr/>
          </p:nvCxnSpPr>
          <p:spPr>
            <a:xfrm>
              <a:off x="7928658" y="1614423"/>
              <a:ext cx="636608" cy="84544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046954FB-8B2D-DA50-8084-650E5DA867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148" y="1310772"/>
            <a:ext cx="5301417" cy="5370807"/>
          </a:xfrm>
          <a:prstGeom prst="rect">
            <a:avLst/>
          </a:prstGeom>
        </p:spPr>
      </p:pic>
      <p:sp>
        <p:nvSpPr>
          <p:cNvPr id="2" name="Slide Number Placeholder 1">
            <a:extLst>
              <a:ext uri="{FF2B5EF4-FFF2-40B4-BE49-F238E27FC236}">
                <a16:creationId xmlns:a16="http://schemas.microsoft.com/office/drawing/2014/main" id="{2F87D6B3-3CFA-B0A5-B33B-C9CDCF7D2C3C}"/>
              </a:ext>
            </a:extLst>
          </p:cNvPr>
          <p:cNvSpPr>
            <a:spLocks noGrp="1"/>
          </p:cNvSpPr>
          <p:nvPr>
            <p:ph type="sldNum" sz="quarter" idx="12"/>
          </p:nvPr>
        </p:nvSpPr>
        <p:spPr>
          <a:xfrm>
            <a:off x="8610600" y="6356350"/>
            <a:ext cx="3531252" cy="558498"/>
          </a:xfrm>
        </p:spPr>
        <p:txBody>
          <a:bodyPr/>
          <a:lstStyle/>
          <a:p>
            <a:r>
              <a:rPr lang="en-US" sz="1400" dirty="0">
                <a:solidFill>
                  <a:schemeClr val="tx1"/>
                </a:solidFill>
              </a:rPr>
              <a:t>7</a:t>
            </a:r>
          </a:p>
        </p:txBody>
      </p:sp>
    </p:spTree>
    <p:extLst>
      <p:ext uri="{BB962C8B-B14F-4D97-AF65-F5344CB8AC3E}">
        <p14:creationId xmlns:p14="http://schemas.microsoft.com/office/powerpoint/2010/main" val="3232728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5A005-29D4-6543-4F96-BF06EE33218A}"/>
              </a:ext>
            </a:extLst>
          </p:cNvPr>
          <p:cNvSpPr txBox="1">
            <a:spLocks/>
          </p:cNvSpPr>
          <p:nvPr/>
        </p:nvSpPr>
        <p:spPr>
          <a:xfrm>
            <a:off x="0" y="9137"/>
            <a:ext cx="11099749" cy="11859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CA" b="1" dirty="0">
              <a:solidFill>
                <a:schemeClr val="accent2">
                  <a:lumMod val="75000"/>
                </a:schemeClr>
              </a:solidFill>
            </a:endParaRPr>
          </a:p>
        </p:txBody>
      </p:sp>
      <p:pic>
        <p:nvPicPr>
          <p:cNvPr id="14" name="Content Placeholder 4">
            <a:extLst>
              <a:ext uri="{FF2B5EF4-FFF2-40B4-BE49-F238E27FC236}">
                <a16:creationId xmlns:a16="http://schemas.microsoft.com/office/drawing/2014/main" id="{911F967B-325A-DE21-13F4-41AF229A8AF8}"/>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9640" t="22588" r="19893" b="30185"/>
          <a:stretch/>
        </p:blipFill>
        <p:spPr>
          <a:xfrm>
            <a:off x="5186674" y="3580456"/>
            <a:ext cx="2265350" cy="2031509"/>
          </a:xfrm>
        </p:spPr>
      </p:pic>
      <p:pic>
        <p:nvPicPr>
          <p:cNvPr id="15" name="Picture 14">
            <a:extLst>
              <a:ext uri="{FF2B5EF4-FFF2-40B4-BE49-F238E27FC236}">
                <a16:creationId xmlns:a16="http://schemas.microsoft.com/office/drawing/2014/main" id="{807E99FD-B4BE-D8F1-7E1A-F4920AFEE6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354" t="37034" r="13425" b="11248"/>
          <a:stretch/>
        </p:blipFill>
        <p:spPr>
          <a:xfrm>
            <a:off x="7628989" y="3580456"/>
            <a:ext cx="2080007" cy="2048386"/>
          </a:xfrm>
          <a:prstGeom prst="rect">
            <a:avLst/>
          </a:prstGeom>
        </p:spPr>
      </p:pic>
      <p:pic>
        <p:nvPicPr>
          <p:cNvPr id="17" name="Picture 16">
            <a:extLst>
              <a:ext uri="{FF2B5EF4-FFF2-40B4-BE49-F238E27FC236}">
                <a16:creationId xmlns:a16="http://schemas.microsoft.com/office/drawing/2014/main" id="{313F5CE5-E122-F3E6-1DE7-867EB646471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7948" r="14689" b="3520"/>
          <a:stretch/>
        </p:blipFill>
        <p:spPr>
          <a:xfrm>
            <a:off x="9885961" y="3588895"/>
            <a:ext cx="2041273" cy="2043615"/>
          </a:xfrm>
          <a:prstGeom prst="rect">
            <a:avLst/>
          </a:prstGeom>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8F10A9AB-B62E-0BD5-6307-E614B41DF098}"/>
                  </a:ext>
                </a:extLst>
              </p:cNvPr>
              <p:cNvSpPr txBox="1"/>
              <p:nvPr/>
            </p:nvSpPr>
            <p:spPr>
              <a:xfrm>
                <a:off x="5133893" y="5700170"/>
                <a:ext cx="2265350" cy="61555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CA" sz="1600" b="0" i="1" smtClean="0">
                          <a:latin typeface="Cambria Math" panose="02040503050406030204" pitchFamily="18" charset="0"/>
                        </a:rPr>
                        <m:t>1</m:t>
                      </m:r>
                      <m:r>
                        <a:rPr lang="en-CA" sz="1600" b="0" i="1" smtClean="0">
                          <a:latin typeface="Cambria Math" panose="02040503050406030204" pitchFamily="18" charset="0"/>
                        </a:rPr>
                        <m:t>𝑐𝑚</m:t>
                      </m:r>
                      <m:r>
                        <a:rPr lang="en-CA" sz="1600" b="0" i="1" smtClean="0">
                          <a:latin typeface="Cambria Math" panose="02040503050406030204" pitchFamily="18" charset="0"/>
                        </a:rPr>
                        <m:t>×1</m:t>
                      </m:r>
                      <m:r>
                        <a:rPr lang="en-CA" sz="1600" b="0" i="1" smtClean="0">
                          <a:latin typeface="Cambria Math" panose="02040503050406030204" pitchFamily="18" charset="0"/>
                          <a:ea typeface="Cambria Math" panose="02040503050406030204" pitchFamily="18" charset="0"/>
                        </a:rPr>
                        <m:t>𝑐𝑚</m:t>
                      </m:r>
                      <m:r>
                        <a:rPr lang="en-CA" sz="1600" b="0" i="1" smtClean="0">
                          <a:latin typeface="Cambria Math" panose="02040503050406030204" pitchFamily="18" charset="0"/>
                          <a:ea typeface="Cambria Math" panose="02040503050406030204" pitchFamily="18" charset="0"/>
                        </a:rPr>
                        <m:t>×1</m:t>
                      </m:r>
                      <m:r>
                        <a:rPr lang="en-CA" sz="1600" b="0" i="1" smtClean="0">
                          <a:latin typeface="Cambria Math" panose="02040503050406030204" pitchFamily="18" charset="0"/>
                          <a:ea typeface="Cambria Math" panose="02040503050406030204" pitchFamily="18" charset="0"/>
                        </a:rPr>
                        <m:t>𝑐𝑚</m:t>
                      </m:r>
                    </m:oMath>
                  </m:oMathPara>
                </a14:m>
                <a:endParaRPr lang="en-CA" sz="1600" dirty="0">
                  <a:ea typeface="Cambria Math" panose="02040503050406030204" pitchFamily="18" charset="0"/>
                </a:endParaRPr>
              </a:p>
              <a:p>
                <a:endParaRPr lang="en-CA" dirty="0"/>
              </a:p>
            </p:txBody>
          </p:sp>
        </mc:Choice>
        <mc:Fallback xmlns="">
          <p:sp>
            <p:nvSpPr>
              <p:cNvPr id="18" name="TextBox 17">
                <a:extLst>
                  <a:ext uri="{FF2B5EF4-FFF2-40B4-BE49-F238E27FC236}">
                    <a16:creationId xmlns:a16="http://schemas.microsoft.com/office/drawing/2014/main" id="{8F10A9AB-B62E-0BD5-6307-E614B41DF098}"/>
                  </a:ext>
                </a:extLst>
              </p:cNvPr>
              <p:cNvSpPr txBox="1">
                <a:spLocks noRot="1" noChangeAspect="1" noMove="1" noResize="1" noEditPoints="1" noAdjustHandles="1" noChangeArrowheads="1" noChangeShapeType="1" noTextEdit="1"/>
              </p:cNvSpPr>
              <p:nvPr/>
            </p:nvSpPr>
            <p:spPr>
              <a:xfrm>
                <a:off x="5133893" y="5700170"/>
                <a:ext cx="2265350" cy="615553"/>
              </a:xfrm>
              <a:prstGeom prst="rect">
                <a:avLst/>
              </a:prstGeom>
              <a:blipFill>
                <a:blip r:embed="rId6"/>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0CF86B64-B42D-A3B3-141F-2BBBA26DB51A}"/>
                  </a:ext>
                </a:extLst>
              </p:cNvPr>
              <p:cNvSpPr txBox="1"/>
              <p:nvPr/>
            </p:nvSpPr>
            <p:spPr>
              <a:xfrm>
                <a:off x="7558227" y="5683194"/>
                <a:ext cx="2265350"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CA" sz="1600" b="0" i="1" smtClean="0">
                          <a:latin typeface="Cambria Math" panose="02040503050406030204" pitchFamily="18" charset="0"/>
                        </a:rPr>
                        <m:t>1</m:t>
                      </m:r>
                      <m:r>
                        <a:rPr lang="en-CA" sz="1600" b="0" i="1" smtClean="0">
                          <a:latin typeface="Cambria Math" panose="02040503050406030204" pitchFamily="18" charset="0"/>
                        </a:rPr>
                        <m:t>𝑐𝑚</m:t>
                      </m:r>
                      <m:r>
                        <a:rPr lang="en-CA" sz="1600" b="0" i="1" smtClean="0">
                          <a:latin typeface="Cambria Math" panose="02040503050406030204" pitchFamily="18" charset="0"/>
                          <a:ea typeface="Cambria Math" panose="02040503050406030204" pitchFamily="18" charset="0"/>
                        </a:rPr>
                        <m:t>×</m:t>
                      </m:r>
                      <m:r>
                        <a:rPr lang="en-CA" sz="1600" b="0" i="1" smtClean="0">
                          <a:latin typeface="Cambria Math" panose="02040503050406030204" pitchFamily="18" charset="0"/>
                        </a:rPr>
                        <m:t>1</m:t>
                      </m:r>
                      <m:r>
                        <a:rPr lang="en-CA" sz="1600" b="0" i="1" smtClean="0">
                          <a:latin typeface="Cambria Math" panose="02040503050406030204" pitchFamily="18" charset="0"/>
                          <a:ea typeface="Cambria Math" panose="02040503050406030204" pitchFamily="18" charset="0"/>
                        </a:rPr>
                        <m:t>𝑐𝑚</m:t>
                      </m:r>
                      <m:r>
                        <a:rPr lang="en-CA" sz="1600" b="0" i="1" smtClean="0">
                          <a:latin typeface="Cambria Math" panose="02040503050406030204" pitchFamily="18" charset="0"/>
                          <a:ea typeface="Cambria Math" panose="02040503050406030204" pitchFamily="18" charset="0"/>
                        </a:rPr>
                        <m:t>×6</m:t>
                      </m:r>
                      <m:r>
                        <a:rPr lang="en-CA" sz="1600" b="0" i="1" smtClean="0">
                          <a:latin typeface="Cambria Math" panose="02040503050406030204" pitchFamily="18" charset="0"/>
                          <a:ea typeface="Cambria Math" panose="02040503050406030204" pitchFamily="18" charset="0"/>
                        </a:rPr>
                        <m:t>𝑐𝑚</m:t>
                      </m:r>
                    </m:oMath>
                  </m:oMathPara>
                </a14:m>
                <a:endParaRPr lang="en-CA" sz="1600" dirty="0"/>
              </a:p>
            </p:txBody>
          </p:sp>
        </mc:Choice>
        <mc:Fallback xmlns="">
          <p:sp>
            <p:nvSpPr>
              <p:cNvPr id="22" name="TextBox 21">
                <a:extLst>
                  <a:ext uri="{FF2B5EF4-FFF2-40B4-BE49-F238E27FC236}">
                    <a16:creationId xmlns:a16="http://schemas.microsoft.com/office/drawing/2014/main" id="{0CF86B64-B42D-A3B3-141F-2BBBA26DB51A}"/>
                  </a:ext>
                </a:extLst>
              </p:cNvPr>
              <p:cNvSpPr txBox="1">
                <a:spLocks noRot="1" noChangeAspect="1" noMove="1" noResize="1" noEditPoints="1" noAdjustHandles="1" noChangeArrowheads="1" noChangeShapeType="1" noTextEdit="1"/>
              </p:cNvSpPr>
              <p:nvPr/>
            </p:nvSpPr>
            <p:spPr>
              <a:xfrm>
                <a:off x="7558227" y="5683194"/>
                <a:ext cx="2265350" cy="338554"/>
              </a:xfrm>
              <a:prstGeom prst="rect">
                <a:avLst/>
              </a:prstGeom>
              <a:blipFill>
                <a:blip r:embed="rId7"/>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A8C1A6F4-5F94-CDBE-5E68-052086B83607}"/>
                  </a:ext>
                </a:extLst>
              </p:cNvPr>
              <p:cNvSpPr txBox="1"/>
              <p:nvPr/>
            </p:nvSpPr>
            <p:spPr>
              <a:xfrm>
                <a:off x="9733327" y="5669392"/>
                <a:ext cx="2415469"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CA" sz="1600" b="0" i="1" smtClean="0">
                          <a:latin typeface="Cambria Math" panose="02040503050406030204" pitchFamily="18" charset="0"/>
                        </a:rPr>
                        <m:t>1. 5</m:t>
                      </m:r>
                      <m:r>
                        <a:rPr lang="en-CA" sz="1600" b="0" i="1" smtClean="0">
                          <a:latin typeface="Cambria Math" panose="02040503050406030204" pitchFamily="18" charset="0"/>
                        </a:rPr>
                        <m:t>𝑐𝑚</m:t>
                      </m:r>
                      <m:r>
                        <a:rPr lang="en-CA" sz="1600" b="0" i="1" smtClean="0">
                          <a:latin typeface="Cambria Math" panose="02040503050406030204" pitchFamily="18" charset="0"/>
                        </a:rPr>
                        <m:t> </m:t>
                      </m:r>
                      <m:r>
                        <a:rPr lang="en-CA" sz="1600" b="0" i="1" smtClean="0">
                          <a:latin typeface="Cambria Math" panose="02040503050406030204" pitchFamily="18" charset="0"/>
                        </a:rPr>
                        <m:t>𝑡h𝑖𝑐𝑘</m:t>
                      </m:r>
                      <m:r>
                        <a:rPr lang="en-CA" sz="1600" b="0" i="1" smtClean="0">
                          <a:latin typeface="Cambria Math" panose="02040503050406030204" pitchFamily="18" charset="0"/>
                        </a:rPr>
                        <m:t> </m:t>
                      </m:r>
                      <m:r>
                        <a:rPr lang="en-CA" sz="1600" b="0" i="1" smtClean="0">
                          <a:latin typeface="Cambria Math" panose="02040503050406030204" pitchFamily="18" charset="0"/>
                        </a:rPr>
                        <m:t>h𝑒𝑥𝑎𝑔𝑜𝑛</m:t>
                      </m:r>
                    </m:oMath>
                  </m:oMathPara>
                </a14:m>
                <a:endParaRPr lang="en-CA" sz="1600" i="1" dirty="0"/>
              </a:p>
            </p:txBody>
          </p:sp>
        </mc:Choice>
        <mc:Fallback xmlns="">
          <p:sp>
            <p:nvSpPr>
              <p:cNvPr id="24" name="TextBox 23">
                <a:extLst>
                  <a:ext uri="{FF2B5EF4-FFF2-40B4-BE49-F238E27FC236}">
                    <a16:creationId xmlns:a16="http://schemas.microsoft.com/office/drawing/2014/main" id="{A8C1A6F4-5F94-CDBE-5E68-052086B83607}"/>
                  </a:ext>
                </a:extLst>
              </p:cNvPr>
              <p:cNvSpPr txBox="1">
                <a:spLocks noRot="1" noChangeAspect="1" noMove="1" noResize="1" noEditPoints="1" noAdjustHandles="1" noChangeArrowheads="1" noChangeShapeType="1" noTextEdit="1"/>
              </p:cNvSpPr>
              <p:nvPr/>
            </p:nvSpPr>
            <p:spPr>
              <a:xfrm>
                <a:off x="9733327" y="5669392"/>
                <a:ext cx="2415469" cy="338554"/>
              </a:xfrm>
              <a:prstGeom prst="rect">
                <a:avLst/>
              </a:prstGeom>
              <a:blipFill>
                <a:blip r:embed="rId8"/>
                <a:stretch>
                  <a:fillRect b="-8929"/>
                </a:stretch>
              </a:blipFill>
            </p:spPr>
            <p:txBody>
              <a:bodyPr/>
              <a:lstStyle/>
              <a:p>
                <a:r>
                  <a:rPr lang="en-CA">
                    <a:noFill/>
                  </a:rPr>
                  <a:t> </a:t>
                </a:r>
              </a:p>
            </p:txBody>
          </p:sp>
        </mc:Fallback>
      </mc:AlternateContent>
      <p:sp>
        <p:nvSpPr>
          <p:cNvPr id="5" name="Title 1">
            <a:extLst>
              <a:ext uri="{FF2B5EF4-FFF2-40B4-BE49-F238E27FC236}">
                <a16:creationId xmlns:a16="http://schemas.microsoft.com/office/drawing/2014/main" id="{9D72C900-5CAD-D4D8-0857-5F4EC719D84B}"/>
              </a:ext>
            </a:extLst>
          </p:cNvPr>
          <p:cNvSpPr>
            <a:spLocks noGrp="1"/>
          </p:cNvSpPr>
          <p:nvPr>
            <p:ph type="title"/>
          </p:nvPr>
        </p:nvSpPr>
        <p:spPr>
          <a:xfrm>
            <a:off x="192906" y="28783"/>
            <a:ext cx="9042763" cy="1221391"/>
          </a:xfrm>
        </p:spPr>
        <p:txBody>
          <a:bodyPr>
            <a:noAutofit/>
          </a:bodyPr>
          <a:lstStyle/>
          <a:p>
            <a:r>
              <a:rPr lang="en-CA" sz="4800" b="1" dirty="0"/>
              <a:t>DAEMON Components</a:t>
            </a:r>
          </a:p>
        </p:txBody>
      </p:sp>
      <p:sp>
        <p:nvSpPr>
          <p:cNvPr id="8" name="TextBox 7">
            <a:extLst>
              <a:ext uri="{FF2B5EF4-FFF2-40B4-BE49-F238E27FC236}">
                <a16:creationId xmlns:a16="http://schemas.microsoft.com/office/drawing/2014/main" id="{9F58F099-A0A3-B454-0087-5281B24088AB}"/>
              </a:ext>
            </a:extLst>
          </p:cNvPr>
          <p:cNvSpPr txBox="1"/>
          <p:nvPr/>
        </p:nvSpPr>
        <p:spPr>
          <a:xfrm>
            <a:off x="609600" y="1674006"/>
            <a:ext cx="7924800" cy="584775"/>
          </a:xfrm>
          <a:prstGeom prst="rect">
            <a:avLst/>
          </a:prstGeom>
          <a:noFill/>
        </p:spPr>
        <p:txBody>
          <a:bodyPr wrap="square">
            <a:spAutoFit/>
          </a:bodyPr>
          <a:lstStyle/>
          <a:p>
            <a:r>
              <a:rPr lang="en-CA" sz="3200" b="1" dirty="0">
                <a:solidFill>
                  <a:schemeClr val="accent2">
                    <a:lumMod val="50000"/>
                  </a:schemeClr>
                </a:solidFill>
              </a:rPr>
              <a:t>PLASTIC SCINTILLATOR </a:t>
            </a:r>
          </a:p>
        </p:txBody>
      </p:sp>
      <p:sp>
        <p:nvSpPr>
          <p:cNvPr id="11" name="TextBox 10">
            <a:extLst>
              <a:ext uri="{FF2B5EF4-FFF2-40B4-BE49-F238E27FC236}">
                <a16:creationId xmlns:a16="http://schemas.microsoft.com/office/drawing/2014/main" id="{DC5CE0FA-C2E1-08CD-1EEA-C054C4EBB668}"/>
              </a:ext>
            </a:extLst>
          </p:cNvPr>
          <p:cNvSpPr txBox="1"/>
          <p:nvPr/>
        </p:nvSpPr>
        <p:spPr>
          <a:xfrm>
            <a:off x="4906336" y="2925983"/>
            <a:ext cx="7569132" cy="461665"/>
          </a:xfrm>
          <a:prstGeom prst="rect">
            <a:avLst/>
          </a:prstGeom>
          <a:noFill/>
        </p:spPr>
        <p:txBody>
          <a:bodyPr wrap="square">
            <a:spAutoFit/>
          </a:bodyPr>
          <a:lstStyle/>
          <a:p>
            <a:pPr algn="ctr"/>
            <a:r>
              <a:rPr lang="en-CA" sz="2400" dirty="0">
                <a:latin typeface="Arial" panose="020B0604020202020204" pitchFamily="34" charset="0"/>
                <a:cs typeface="Arial" panose="020B0604020202020204" pitchFamily="34" charset="0"/>
              </a:rPr>
              <a:t>Eljen EJ-200 plastic scintillator</a:t>
            </a:r>
          </a:p>
        </p:txBody>
      </p:sp>
      <p:pic>
        <p:nvPicPr>
          <p:cNvPr id="4" name="Picture 3">
            <a:extLst>
              <a:ext uri="{FF2B5EF4-FFF2-40B4-BE49-F238E27FC236}">
                <a16:creationId xmlns:a16="http://schemas.microsoft.com/office/drawing/2014/main" id="{FA88394B-14FA-E67C-EA25-8649AB358F6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92432" y="613461"/>
            <a:ext cx="3196940" cy="2093996"/>
          </a:xfrm>
          <a:prstGeom prst="rect">
            <a:avLst/>
          </a:prstGeom>
        </p:spPr>
      </p:pic>
      <p:sp>
        <p:nvSpPr>
          <p:cNvPr id="7" name="TextBox 6">
            <a:extLst>
              <a:ext uri="{FF2B5EF4-FFF2-40B4-BE49-F238E27FC236}">
                <a16:creationId xmlns:a16="http://schemas.microsoft.com/office/drawing/2014/main" id="{E70863DF-5954-4D5C-261A-D94732D9381E}"/>
              </a:ext>
            </a:extLst>
          </p:cNvPr>
          <p:cNvSpPr txBox="1"/>
          <p:nvPr/>
        </p:nvSpPr>
        <p:spPr>
          <a:xfrm>
            <a:off x="456290" y="2777658"/>
            <a:ext cx="4553419" cy="3385542"/>
          </a:xfrm>
          <a:prstGeom prst="rect">
            <a:avLst/>
          </a:prstGeom>
          <a:noFill/>
        </p:spPr>
        <p:txBody>
          <a:bodyPr wrap="square">
            <a:spAutoFit/>
          </a:bodyPr>
          <a:lstStyle/>
          <a:p>
            <a:pPr marL="285750" indent="-285750">
              <a:buFont typeface="Wingdings" panose="05000000000000000000" pitchFamily="2" charset="2"/>
              <a:buChar char="ü"/>
            </a:pPr>
            <a:endParaRPr lang="en-CA" sz="2800" dirty="0">
              <a:solidFill>
                <a:schemeClr val="accent2">
                  <a:lumMod val="50000"/>
                </a:schemeClr>
              </a:solidFill>
            </a:endParaRPr>
          </a:p>
          <a:p>
            <a:pPr marL="285750" indent="-285750">
              <a:buFont typeface="Wingdings" panose="05000000000000000000" pitchFamily="2" charset="2"/>
              <a:buChar char="ü"/>
            </a:pPr>
            <a:r>
              <a:rPr lang="en-CA" sz="2800" dirty="0">
                <a:solidFill>
                  <a:schemeClr val="accent2">
                    <a:lumMod val="50000"/>
                  </a:schemeClr>
                </a:solidFill>
              </a:rPr>
              <a:t>Well-suited for fast-timing measurements</a:t>
            </a:r>
          </a:p>
          <a:p>
            <a:pPr marL="285750" indent="-285750">
              <a:buFont typeface="Wingdings" panose="05000000000000000000" pitchFamily="2" charset="2"/>
              <a:buChar char="ü"/>
            </a:pPr>
            <a:endParaRPr lang="en-CA" sz="2800" dirty="0">
              <a:solidFill>
                <a:schemeClr val="accent2">
                  <a:lumMod val="50000"/>
                </a:schemeClr>
              </a:solidFill>
            </a:endParaRPr>
          </a:p>
          <a:p>
            <a:endParaRPr lang="en-CA" sz="2800" dirty="0">
              <a:solidFill>
                <a:schemeClr val="accent2">
                  <a:lumMod val="50000"/>
                </a:schemeClr>
              </a:solidFill>
            </a:endParaRPr>
          </a:p>
          <a:p>
            <a:pPr marL="285750" indent="-285750">
              <a:buFont typeface="Wingdings" panose="05000000000000000000" pitchFamily="2" charset="2"/>
              <a:buChar char="ü"/>
            </a:pPr>
            <a:r>
              <a:rPr lang="en-CA" sz="2800" dirty="0">
                <a:solidFill>
                  <a:schemeClr val="accent2">
                    <a:lumMod val="50000"/>
                  </a:schemeClr>
                </a:solidFill>
              </a:rPr>
              <a:t>Large light attenuation length (380 cm)</a:t>
            </a:r>
          </a:p>
          <a:p>
            <a:pPr marL="0" indent="0">
              <a:buNone/>
            </a:pPr>
            <a:endParaRPr lang="en-CA" dirty="0">
              <a:solidFill>
                <a:schemeClr val="accent2">
                  <a:lumMod val="50000"/>
                </a:schemeClr>
              </a:solidFill>
            </a:endParaRPr>
          </a:p>
        </p:txBody>
      </p:sp>
      <p:sp>
        <p:nvSpPr>
          <p:cNvPr id="3" name="Slide Number Placeholder 2">
            <a:extLst>
              <a:ext uri="{FF2B5EF4-FFF2-40B4-BE49-F238E27FC236}">
                <a16:creationId xmlns:a16="http://schemas.microsoft.com/office/drawing/2014/main" id="{D2EC58E8-17E4-91B3-763E-E015C0159174}"/>
              </a:ext>
            </a:extLst>
          </p:cNvPr>
          <p:cNvSpPr>
            <a:spLocks noGrp="1"/>
          </p:cNvSpPr>
          <p:nvPr>
            <p:ph type="sldNum" sz="quarter" idx="12"/>
          </p:nvPr>
        </p:nvSpPr>
        <p:spPr>
          <a:xfrm>
            <a:off x="8610600" y="6356350"/>
            <a:ext cx="3538196" cy="501650"/>
          </a:xfrm>
        </p:spPr>
        <p:txBody>
          <a:bodyPr/>
          <a:lstStyle/>
          <a:p>
            <a:r>
              <a:rPr lang="en-US" sz="1400" dirty="0">
                <a:solidFill>
                  <a:schemeClr val="tx1"/>
                </a:solidFill>
              </a:rPr>
              <a:t>8</a:t>
            </a:r>
          </a:p>
        </p:txBody>
      </p:sp>
    </p:spTree>
    <p:extLst>
      <p:ext uri="{BB962C8B-B14F-4D97-AF65-F5344CB8AC3E}">
        <p14:creationId xmlns:p14="http://schemas.microsoft.com/office/powerpoint/2010/main" val="204969162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26089</TotalTime>
  <Words>2900</Words>
  <Application>Microsoft Office PowerPoint</Application>
  <PresentationFormat>Widescreen</PresentationFormat>
  <Paragraphs>434</Paragraphs>
  <Slides>27</Slides>
  <Notes>24</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27</vt:i4>
      </vt:variant>
    </vt:vector>
  </HeadingPairs>
  <TitlesOfParts>
    <vt:vector size="39" baseType="lpstr">
      <vt:lpstr>Arial</vt:lpstr>
      <vt:lpstr>Arial Nova Cond Light</vt:lpstr>
      <vt:lpstr>Calibri</vt:lpstr>
      <vt:lpstr>Calibri Light</vt:lpstr>
      <vt:lpstr>Cambria Math</vt:lpstr>
      <vt:lpstr>Centaur</vt:lpstr>
      <vt:lpstr>Courier New</vt:lpstr>
      <vt:lpstr>Eras Medium ITC</vt:lpstr>
      <vt:lpstr>Franklin ITC</vt:lpstr>
      <vt:lpstr>Times New Roman</vt:lpstr>
      <vt:lpstr>Wingdings</vt:lpstr>
      <vt:lpstr>office theme</vt:lpstr>
      <vt:lpstr>Developing The Detector Array For Energy Measurements Of Neutrons (DAEMON) </vt:lpstr>
      <vt:lpstr>PowerPoint Presentation</vt:lpstr>
      <vt:lpstr>PowerPoint Presentation</vt:lpstr>
      <vt:lpstr>PowerPoint Presentation</vt:lpstr>
      <vt:lpstr>PowerPoint Presentation</vt:lpstr>
      <vt:lpstr>PowerPoint Presentation</vt:lpstr>
      <vt:lpstr>GRIFFIN Decay Station:</vt:lpstr>
      <vt:lpstr>Building a powerful all-in-one capability for broad investigation of neutron-rich species</vt:lpstr>
      <vt:lpstr>DAEMON Components</vt:lpstr>
      <vt:lpstr>DAEMON Components</vt:lpstr>
      <vt:lpstr>PowerPoint Presentation</vt:lpstr>
      <vt:lpstr>Experimental Comparison </vt:lpstr>
      <vt:lpstr>PowerPoint Presentation</vt:lpstr>
      <vt:lpstr>PowerPoint Presentation</vt:lpstr>
      <vt:lpstr>BACK-UP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Zarin Tasnim Ahmed</dc:creator>
  <cp:lastModifiedBy>Zarin Ahmed</cp:lastModifiedBy>
  <cp:revision>40</cp:revision>
  <dcterms:created xsi:type="dcterms:W3CDTF">2022-06-27T23:04:16Z</dcterms:created>
  <dcterms:modified xsi:type="dcterms:W3CDTF">2023-02-19T15:07:55Z</dcterms:modified>
</cp:coreProperties>
</file>