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ec51d5154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3ec51d5154_0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036e94c4aa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2036e94c4aa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036e94c4aa_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036e94c4aa_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4e975b650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24e975b650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036e94c4aa_0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2036e94c4aa_0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eefc7c124d_0_1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1eefc7c124d_0_1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8212e0913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18212e0913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eefc7c124d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1eefc7c124d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eefc7c124d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1eefc7c124d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1c506baaa6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21c506baaa6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1c506baaa6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1c506baaa6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eefc7c124d_0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1eefc7c124d_0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1c506baaa6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1c506baaa6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1c506baaa6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21c506baaa6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08cb70a26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08cb70a26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eefc7c124d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1eefc7c124d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eefc7c124d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1eefc7c124d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2258bda16b_1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22258bda16b_1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2258bda16b_1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22258bda16b_1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eefc7c124d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1eefc7c124d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eefc7c124d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1eefc7c124d_0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efc7c124d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1eefc7c124d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036e94c4aa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2036e94c4aa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eefc7c124d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1eefc7c124d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eefc7c124d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1eefc7c124d_0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eefc7c124d_0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1eefc7c124d_0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060dd6ac67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2060dd6ac67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08cb70a265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208cb70a265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eefc7c124d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1eefc7c124d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36e94c4aa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2036e94c4aa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36e94c4aa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2036e94c4aa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036e94c4aa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2036e94c4aa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036e94c4aa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036e94c4aa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036e94c4aa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036e94c4aa_0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Relationship Id="rId7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github.com/ccapp413/DMpropPublic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hyperlink" Target="https://pandax.sjtu.edu.cn/cjpl" TargetMode="External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1143000" y="550224"/>
            <a:ext cx="6858000" cy="1275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222">
                <a:solidFill>
                  <a:schemeClr val="lt1"/>
                </a:solidFill>
              </a:rPr>
              <a:t>An Analytic Approach to Light Dark Matter Propagation</a:t>
            </a:r>
            <a:endParaRPr sz="5122"/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1465050" y="2038350"/>
            <a:ext cx="6213900" cy="1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</a:pPr>
            <a:r>
              <a:rPr lang="en" sz="2900">
                <a:solidFill>
                  <a:schemeClr val="lt1"/>
                </a:solidFill>
              </a:rPr>
              <a:t>Christopher Cappiello</a:t>
            </a:r>
            <a:endParaRPr sz="29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</a:pPr>
            <a:r>
              <a:rPr lang="en" sz="2000">
                <a:solidFill>
                  <a:schemeClr val="lt1"/>
                </a:solidFill>
              </a:rPr>
              <a:t>GUINEAPIG 2023, Montreal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</a:pPr>
            <a:r>
              <a:rPr lang="en" sz="2000">
                <a:solidFill>
                  <a:schemeClr val="lt1"/>
                </a:solidFill>
              </a:rPr>
              <a:t>July 13, 2023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551" y="3835651"/>
            <a:ext cx="5645672" cy="11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2451" y="3522401"/>
            <a:ext cx="2033551" cy="15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p34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Attenuation: Monte Carlo Simulations</a:t>
            </a:r>
            <a:endParaRPr sz="4000"/>
          </a:p>
        </p:txBody>
      </p:sp>
      <p:pic>
        <p:nvPicPr>
          <p:cNvPr id="206" name="Google Shape;20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50" y="1157125"/>
            <a:ext cx="3984975" cy="37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4"/>
          <p:cNvSpPr txBox="1"/>
          <p:nvPr/>
        </p:nvSpPr>
        <p:spPr>
          <a:xfrm>
            <a:off x="4476275" y="1206788"/>
            <a:ext cx="4388400" cy="363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Alternative approach: numerically simulate millions of dark matter particles scattering in Earth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17145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Initialize a particle above the Earth with initial velocity </a:t>
            </a: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v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-57150" lvl="0" marL="1714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17145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Choose distance particle travels without scattering from exponential path length distribution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57150" lvl="0" marL="1714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17145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Choose target + scattering angle, update velocity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17145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Stop if particle is detected, loses too much energy, or leaves Earth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4"/>
          <p:cNvSpPr txBox="1"/>
          <p:nvPr/>
        </p:nvSpPr>
        <p:spPr>
          <a:xfrm>
            <a:off x="228600" y="4551725"/>
            <a:ext cx="334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timonemken.com/code, arXiv:1706.02249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" name="Google Shape;214;p35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Attenuation: Monte Carlo Simulations</a:t>
            </a:r>
            <a:endParaRPr sz="4000"/>
          </a:p>
        </p:txBody>
      </p:sp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50" y="1157125"/>
            <a:ext cx="3984975" cy="37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/>
          <p:nvPr/>
        </p:nvSpPr>
        <p:spPr>
          <a:xfrm>
            <a:off x="228600" y="4551725"/>
            <a:ext cx="334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timonemken.com/code, arXiv:1706.02249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5"/>
          <p:cNvSpPr txBox="1"/>
          <p:nvPr/>
        </p:nvSpPr>
        <p:spPr>
          <a:xfrm>
            <a:off x="4477800" y="1206800"/>
            <a:ext cx="4386600" cy="357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17145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DaMaSCUS: Dark Matter Simulation Code for Underground Scatterings, Timon Emken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-57150" lvl="0" marL="1714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17145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DMATIS: Dark Matter Attenuation Importance Sampling, M. Shafi Mahdawi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57150" lvl="0" marL="1714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17145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DarkProp (for cosmic ray boosted dark matter), Chen Xia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See also: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CVC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and Beacom: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PRD 100, 103011 (2019)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PROSPECT Collaboration, 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CVC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PRD 104, 012009 (2021)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36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Straight Line vs. Monte Carlo</a:t>
            </a:r>
            <a:endParaRPr sz="4000"/>
          </a:p>
        </p:txBody>
      </p:sp>
      <p:pic>
        <p:nvPicPr>
          <p:cNvPr id="224" name="Google Shape;2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213" y="928525"/>
            <a:ext cx="4125098" cy="40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6"/>
          <p:cNvSpPr txBox="1"/>
          <p:nvPr/>
        </p:nvSpPr>
        <p:spPr>
          <a:xfrm>
            <a:off x="258436" y="4704125"/>
            <a:ext cx="167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arXiv:1802.04764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1775" y="955124"/>
            <a:ext cx="4623176" cy="29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6"/>
          <p:cNvSpPr txBox="1"/>
          <p:nvPr/>
        </p:nvSpPr>
        <p:spPr>
          <a:xfrm>
            <a:off x="4501775" y="3967550"/>
            <a:ext cx="3924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MC: Monte Carlo code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Method B: Straight Line Approximation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3" name="Google Shape;233;p37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Straight Line vs. Monte Carlo</a:t>
            </a:r>
            <a:endParaRPr sz="4000"/>
          </a:p>
        </p:txBody>
      </p:sp>
      <p:pic>
        <p:nvPicPr>
          <p:cNvPr id="234" name="Google Shape;2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213" y="928525"/>
            <a:ext cx="4125098" cy="40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7"/>
          <p:cNvSpPr txBox="1"/>
          <p:nvPr/>
        </p:nvSpPr>
        <p:spPr>
          <a:xfrm>
            <a:off x="258436" y="4704125"/>
            <a:ext cx="167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arXiv:1802.04764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8933" y="928525"/>
            <a:ext cx="4196629" cy="40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7"/>
          <p:cNvSpPr txBox="1"/>
          <p:nvPr/>
        </p:nvSpPr>
        <p:spPr>
          <a:xfrm>
            <a:off x="4688938" y="4704125"/>
            <a:ext cx="167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arXiv:1905.06348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8"/>
          <p:cNvSpPr txBox="1"/>
          <p:nvPr>
            <p:ph type="ctrTitle"/>
          </p:nvPr>
        </p:nvSpPr>
        <p:spPr>
          <a:xfrm>
            <a:off x="1143000" y="1392050"/>
            <a:ext cx="6858000" cy="1642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222">
                <a:solidFill>
                  <a:schemeClr val="lt1"/>
                </a:solidFill>
              </a:rPr>
              <a:t>A New Analytic Approximation</a:t>
            </a:r>
            <a:endParaRPr sz="4222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t/>
            </a:r>
            <a:endParaRPr sz="4222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2400">
                <a:solidFill>
                  <a:schemeClr val="lt1"/>
                </a:solidFill>
              </a:rPr>
              <a:t>Based on </a:t>
            </a:r>
            <a:r>
              <a:rPr b="1" lang="en" sz="2400">
                <a:solidFill>
                  <a:schemeClr val="lt1"/>
                </a:solidFill>
              </a:rPr>
              <a:t>CVC</a:t>
            </a:r>
            <a:r>
              <a:rPr lang="en" sz="2400">
                <a:solidFill>
                  <a:schemeClr val="lt1"/>
                </a:solidFill>
              </a:rPr>
              <a:t>, PRL 130, 221001 (2023)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/>
          <p:nvPr/>
        </p:nvSpPr>
        <p:spPr>
          <a:xfrm>
            <a:off x="4572000" y="928425"/>
            <a:ext cx="4178400" cy="4054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9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" name="Google Shape;249;p39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Probability of Not Scattering</a:t>
            </a:r>
            <a:endParaRPr sz="4000"/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213" y="928525"/>
            <a:ext cx="4125098" cy="40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9"/>
          <p:cNvSpPr txBox="1"/>
          <p:nvPr/>
        </p:nvSpPr>
        <p:spPr>
          <a:xfrm>
            <a:off x="258436" y="4704125"/>
            <a:ext cx="167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arXiv:1802.04764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8650" y="3330500"/>
            <a:ext cx="2866087" cy="7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9800" y="2563838"/>
            <a:ext cx="2057400" cy="5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9"/>
          <p:cNvSpPr txBox="1"/>
          <p:nvPr/>
        </p:nvSpPr>
        <p:spPr>
          <a:xfrm>
            <a:off x="4681900" y="1036225"/>
            <a:ext cx="3758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We want an alternative to both Monte Carlo and straight-line approaches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Hooper &amp; Mcdermott (Green):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Compute fraction of dark matter reaching CRESST surface detector without scattering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8662" y="4259148"/>
            <a:ext cx="4125075" cy="669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40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What about scattering?</a:t>
            </a:r>
            <a:endParaRPr sz="4000"/>
          </a:p>
        </p:txBody>
      </p:sp>
      <p:pic>
        <p:nvPicPr>
          <p:cNvPr id="262" name="Google Shape;26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0969" y="928525"/>
            <a:ext cx="4656869" cy="41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"/>
          <p:cNvSpPr/>
          <p:nvPr/>
        </p:nvSpPr>
        <p:spPr>
          <a:xfrm>
            <a:off x="188400" y="928525"/>
            <a:ext cx="8742000" cy="404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1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9" name="Google Shape;269;p41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What about scattering</a:t>
            </a:r>
            <a:r>
              <a:rPr lang="en" sz="4000">
                <a:solidFill>
                  <a:schemeClr val="lt1"/>
                </a:solidFill>
              </a:rPr>
              <a:t>?</a:t>
            </a:r>
            <a:endParaRPr sz="4000"/>
          </a:p>
        </p:txBody>
      </p:sp>
      <p:pic>
        <p:nvPicPr>
          <p:cNvPr id="270" name="Google Shape;2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29" y="996400"/>
            <a:ext cx="2540112" cy="7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75" y="1759562"/>
            <a:ext cx="3996030" cy="7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2"/>
          <p:cNvSpPr/>
          <p:nvPr/>
        </p:nvSpPr>
        <p:spPr>
          <a:xfrm>
            <a:off x="188400" y="928525"/>
            <a:ext cx="8742000" cy="404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2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42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What about scattering?</a:t>
            </a:r>
            <a:endParaRPr sz="4000"/>
          </a:p>
        </p:txBody>
      </p:sp>
      <p:pic>
        <p:nvPicPr>
          <p:cNvPr id="279" name="Google Shape;27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29" y="996400"/>
            <a:ext cx="2540112" cy="7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75" y="1759562"/>
            <a:ext cx="3996030" cy="7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2"/>
          <p:cNvSpPr txBox="1"/>
          <p:nvPr>
            <p:ph type="ctrTitle"/>
          </p:nvPr>
        </p:nvSpPr>
        <p:spPr>
          <a:xfrm>
            <a:off x="257175" y="2647950"/>
            <a:ext cx="66579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2800"/>
              <a:t>Assume isotropic scattering (heavy mediator)</a:t>
            </a:r>
            <a:endParaRPr sz="2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3"/>
          <p:cNvSpPr/>
          <p:nvPr/>
        </p:nvSpPr>
        <p:spPr>
          <a:xfrm>
            <a:off x="188400" y="928525"/>
            <a:ext cx="8742000" cy="404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3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8" name="Google Shape;288;p43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What about scattering?</a:t>
            </a:r>
            <a:endParaRPr sz="4000"/>
          </a:p>
        </p:txBody>
      </p:sp>
      <p:pic>
        <p:nvPicPr>
          <p:cNvPr id="289" name="Google Shape;28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29" y="996400"/>
            <a:ext cx="2540112" cy="7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75" y="1759562"/>
            <a:ext cx="3996030" cy="7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175" y="2522725"/>
            <a:ext cx="4104450" cy="7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ctrTitle"/>
          </p:nvPr>
        </p:nvSpPr>
        <p:spPr>
          <a:xfrm>
            <a:off x="1143000" y="1392049"/>
            <a:ext cx="6858000" cy="1275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222">
                <a:solidFill>
                  <a:schemeClr val="lt1"/>
                </a:solidFill>
              </a:rPr>
              <a:t>An Intro to Dark Matter Attenuation</a:t>
            </a:r>
            <a:endParaRPr sz="5122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"/>
          <p:cNvSpPr/>
          <p:nvPr/>
        </p:nvSpPr>
        <p:spPr>
          <a:xfrm>
            <a:off x="188400" y="928525"/>
            <a:ext cx="8742000" cy="404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4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8" name="Google Shape;298;p44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What about scattering?</a:t>
            </a:r>
            <a:endParaRPr sz="4000"/>
          </a:p>
        </p:txBody>
      </p:sp>
      <p:pic>
        <p:nvPicPr>
          <p:cNvPr id="299" name="Google Shape;29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29" y="996400"/>
            <a:ext cx="2540112" cy="7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75" y="1759562"/>
            <a:ext cx="3996030" cy="7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175" y="2522725"/>
            <a:ext cx="4104450" cy="7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175" y="3322125"/>
            <a:ext cx="5159284" cy="79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/>
          <p:nvPr/>
        </p:nvSpPr>
        <p:spPr>
          <a:xfrm>
            <a:off x="188400" y="928525"/>
            <a:ext cx="8742000" cy="404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5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9" name="Google Shape;309;p45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What about scattering?</a:t>
            </a:r>
            <a:endParaRPr sz="4000"/>
          </a:p>
        </p:txBody>
      </p:sp>
      <p:pic>
        <p:nvPicPr>
          <p:cNvPr id="310" name="Google Shape;31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29" y="996400"/>
            <a:ext cx="2540112" cy="7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75" y="1759562"/>
            <a:ext cx="3996030" cy="7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175" y="2522725"/>
            <a:ext cx="4104450" cy="7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175" y="3322125"/>
            <a:ext cx="5159284" cy="7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175" y="4128275"/>
            <a:ext cx="5202877" cy="79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5"/>
          <p:cNvSpPr txBox="1"/>
          <p:nvPr>
            <p:ph type="ctrTitle"/>
          </p:nvPr>
        </p:nvSpPr>
        <p:spPr>
          <a:xfrm>
            <a:off x="4851475" y="2242450"/>
            <a:ext cx="40626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50000"/>
              <a:buFont typeface="Calibri"/>
              <a:buNone/>
            </a:pPr>
            <a:r>
              <a:rPr lang="en" sz="2400"/>
              <a:t>This process is iterative! </a:t>
            </a:r>
            <a:endParaRPr sz="24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50000"/>
              <a:buFont typeface="Calibri"/>
              <a:buNone/>
            </a:pPr>
            <a:r>
              <a:rPr lang="en" sz="2400"/>
              <a:t>Can compute probabilities through n scatterings</a:t>
            </a: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/>
          <p:nvPr/>
        </p:nvSpPr>
        <p:spPr>
          <a:xfrm>
            <a:off x="110700" y="1037100"/>
            <a:ext cx="8897400" cy="362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6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2" name="Google Shape;322;p46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Energy Loss</a:t>
            </a:r>
            <a:endParaRPr sz="4000"/>
          </a:p>
        </p:txBody>
      </p:sp>
      <p:pic>
        <p:nvPicPr>
          <p:cNvPr id="323" name="Google Shape;3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400" y="1233325"/>
            <a:ext cx="64389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452525"/>
            <a:ext cx="8839198" cy="108999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6"/>
          <p:cNvSpPr/>
          <p:nvPr/>
        </p:nvSpPr>
        <p:spPr>
          <a:xfrm>
            <a:off x="7423225" y="3240600"/>
            <a:ext cx="1288500" cy="97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7"/>
          <p:cNvSpPr/>
          <p:nvPr/>
        </p:nvSpPr>
        <p:spPr>
          <a:xfrm>
            <a:off x="110700" y="1037100"/>
            <a:ext cx="8897400" cy="362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7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2" name="Google Shape;332;p47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Energy Loss</a:t>
            </a:r>
            <a:endParaRPr sz="4000"/>
          </a:p>
        </p:txBody>
      </p:sp>
      <p:pic>
        <p:nvPicPr>
          <p:cNvPr id="333" name="Google Shape;33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400" y="1233325"/>
            <a:ext cx="64389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452525"/>
            <a:ext cx="8839198" cy="108999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7"/>
          <p:cNvSpPr/>
          <p:nvPr/>
        </p:nvSpPr>
        <p:spPr>
          <a:xfrm>
            <a:off x="7423225" y="3240600"/>
            <a:ext cx="1288500" cy="97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638" y="3465675"/>
            <a:ext cx="6578422" cy="114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8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2" name="Google Shape;342;p48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Velocity</a:t>
            </a:r>
            <a:r>
              <a:rPr lang="en" sz="4000">
                <a:solidFill>
                  <a:schemeClr val="lt1"/>
                </a:solidFill>
              </a:rPr>
              <a:t> Distribution</a:t>
            </a:r>
            <a:endParaRPr sz="4000"/>
          </a:p>
        </p:txBody>
      </p:sp>
      <p:pic>
        <p:nvPicPr>
          <p:cNvPr id="343" name="Google Shape;34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988" y="928525"/>
            <a:ext cx="4332019" cy="391017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8"/>
          <p:cNvSpPr txBox="1"/>
          <p:nvPr/>
        </p:nvSpPr>
        <p:spPr>
          <a:xfrm>
            <a:off x="6915150" y="4007400"/>
            <a:ext cx="1521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aseline="-25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100 MeV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r>
              <a:rPr baseline="-25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XN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5*10</a:t>
            </a:r>
            <a:r>
              <a:rPr baseline="30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-30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cm</a:t>
            </a:r>
            <a:r>
              <a:rPr baseline="30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Depth = 1400 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9"/>
          <p:cNvSpPr/>
          <p:nvPr/>
        </p:nvSpPr>
        <p:spPr>
          <a:xfrm>
            <a:off x="4572000" y="928425"/>
            <a:ext cx="4178400" cy="4054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9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1" name="Google Shape;351;p49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Probability of Not Scattering</a:t>
            </a:r>
            <a:endParaRPr sz="4000"/>
          </a:p>
        </p:txBody>
      </p:sp>
      <p:pic>
        <p:nvPicPr>
          <p:cNvPr id="352" name="Google Shape;35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213" y="928525"/>
            <a:ext cx="4125098" cy="40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9"/>
          <p:cNvSpPr txBox="1"/>
          <p:nvPr/>
        </p:nvSpPr>
        <p:spPr>
          <a:xfrm>
            <a:off x="258436" y="4704125"/>
            <a:ext cx="167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arXiv:1802.04764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8650" y="3330500"/>
            <a:ext cx="2866087" cy="7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9800" y="2563838"/>
            <a:ext cx="2057400" cy="5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9"/>
          <p:cNvSpPr txBox="1"/>
          <p:nvPr/>
        </p:nvSpPr>
        <p:spPr>
          <a:xfrm>
            <a:off x="4681900" y="1036225"/>
            <a:ext cx="3758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We want an alternative to both Monte Carlo and straight-line approaches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Hooper &amp; Mcdermott (Green):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Compute fraction of dark matter reaching CRESST surface detector without scattering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8662" y="4259148"/>
            <a:ext cx="4125075" cy="669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0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3" name="Google Shape;363;p50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Velocity Distribution</a:t>
            </a:r>
            <a:endParaRPr sz="4000"/>
          </a:p>
        </p:txBody>
      </p:sp>
      <p:pic>
        <p:nvPicPr>
          <p:cNvPr id="364" name="Google Shape;36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988" y="928525"/>
            <a:ext cx="4332019" cy="391017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0"/>
          <p:cNvSpPr txBox="1"/>
          <p:nvPr/>
        </p:nvSpPr>
        <p:spPr>
          <a:xfrm>
            <a:off x="6915150" y="4007400"/>
            <a:ext cx="1521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aseline="-25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100 MeV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r>
              <a:rPr baseline="-25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XN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5*10</a:t>
            </a:r>
            <a:r>
              <a:rPr baseline="30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-30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cm</a:t>
            </a:r>
            <a:r>
              <a:rPr baseline="30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Depth = 1400 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1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1" name="Google Shape;371;p51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Velocity</a:t>
            </a:r>
            <a:r>
              <a:rPr lang="en" sz="4000">
                <a:solidFill>
                  <a:schemeClr val="lt1"/>
                </a:solidFill>
              </a:rPr>
              <a:t> Distribution</a:t>
            </a:r>
            <a:endParaRPr sz="4000"/>
          </a:p>
        </p:txBody>
      </p:sp>
      <p:pic>
        <p:nvPicPr>
          <p:cNvPr id="372" name="Google Shape;37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988" y="928525"/>
            <a:ext cx="4332019" cy="391017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1"/>
          <p:cNvSpPr txBox="1"/>
          <p:nvPr/>
        </p:nvSpPr>
        <p:spPr>
          <a:xfrm>
            <a:off x="6915150" y="4007400"/>
            <a:ext cx="1521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aseline="-25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100 MeV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r>
              <a:rPr baseline="-25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XN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5*10</a:t>
            </a:r>
            <a:r>
              <a:rPr baseline="30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-30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cm</a:t>
            </a:r>
            <a:r>
              <a:rPr baseline="30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Depth = 1400 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2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9" name="Google Shape;379;p52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Velocity</a:t>
            </a:r>
            <a:r>
              <a:rPr lang="en" sz="4000">
                <a:solidFill>
                  <a:schemeClr val="lt1"/>
                </a:solidFill>
              </a:rPr>
              <a:t> Distribution</a:t>
            </a:r>
            <a:endParaRPr sz="4000"/>
          </a:p>
        </p:txBody>
      </p:sp>
      <p:sp>
        <p:nvSpPr>
          <p:cNvPr id="380" name="Google Shape;380;p52"/>
          <p:cNvSpPr txBox="1"/>
          <p:nvPr/>
        </p:nvSpPr>
        <p:spPr>
          <a:xfrm>
            <a:off x="6915150" y="4007400"/>
            <a:ext cx="1521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aseline="-25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100 MeV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r>
              <a:rPr baseline="-25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XN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5*10</a:t>
            </a:r>
            <a:r>
              <a:rPr baseline="30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-30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cm</a:t>
            </a:r>
            <a:r>
              <a:rPr baseline="30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Depth = 1400 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8808" y="928525"/>
            <a:ext cx="4306380" cy="391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3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7" name="Google Shape;387;p53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Velocity</a:t>
            </a:r>
            <a:r>
              <a:rPr lang="en" sz="4000">
                <a:solidFill>
                  <a:schemeClr val="lt1"/>
                </a:solidFill>
              </a:rPr>
              <a:t> Distribution</a:t>
            </a:r>
            <a:endParaRPr sz="4000"/>
          </a:p>
        </p:txBody>
      </p:sp>
      <p:pic>
        <p:nvPicPr>
          <p:cNvPr id="388" name="Google Shape;38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088" y="928525"/>
            <a:ext cx="4295813" cy="3910177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3"/>
          <p:cNvSpPr txBox="1"/>
          <p:nvPr/>
        </p:nvSpPr>
        <p:spPr>
          <a:xfrm>
            <a:off x="6915150" y="4007400"/>
            <a:ext cx="1521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aseline="-25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100 MeV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r>
              <a:rPr baseline="-25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XN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5*10</a:t>
            </a:r>
            <a:r>
              <a:rPr baseline="30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-30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cm</a:t>
            </a:r>
            <a:r>
              <a:rPr baseline="30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Depth = 1400 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27"/>
          <p:cNvSpPr txBox="1"/>
          <p:nvPr>
            <p:ph type="ctrTitle"/>
          </p:nvPr>
        </p:nvSpPr>
        <p:spPr>
          <a:xfrm>
            <a:off x="1143000" y="169225"/>
            <a:ext cx="6858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Direct Detection Limits</a:t>
            </a:r>
            <a:endParaRPr sz="4000"/>
          </a:p>
        </p:txBody>
      </p:sp>
      <p:pic>
        <p:nvPicPr>
          <p:cNvPr id="144" name="Google Shape;14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8697" y="1351025"/>
            <a:ext cx="4348252" cy="32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 txBox="1"/>
          <p:nvPr/>
        </p:nvSpPr>
        <p:spPr>
          <a:xfrm>
            <a:off x="4718700" y="4297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arXiv:2207.03764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5" name="Google Shape;395;p54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Runtime Comparison</a:t>
            </a:r>
            <a:endParaRPr sz="4000"/>
          </a:p>
        </p:txBody>
      </p:sp>
      <p:sp>
        <p:nvSpPr>
          <p:cNvPr id="396" name="Google Shape;396;p54"/>
          <p:cNvSpPr txBox="1"/>
          <p:nvPr/>
        </p:nvSpPr>
        <p:spPr>
          <a:xfrm>
            <a:off x="6915150" y="4223100"/>
            <a:ext cx="152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aseline="-25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200 MeV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Depth = 1400 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088" y="928525"/>
            <a:ext cx="4295813" cy="3910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5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3" name="Google Shape;403;p55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Attenuation: Straight Line Approximation</a:t>
            </a:r>
            <a:endParaRPr sz="4000"/>
          </a:p>
        </p:txBody>
      </p:sp>
      <p:pic>
        <p:nvPicPr>
          <p:cNvPr id="404" name="Google Shape;40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147" y="978875"/>
            <a:ext cx="6569699" cy="392875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5"/>
          <p:cNvSpPr txBox="1"/>
          <p:nvPr/>
        </p:nvSpPr>
        <p:spPr>
          <a:xfrm>
            <a:off x="1287151" y="4558600"/>
            <a:ext cx="253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arXiv:2203.03993 (EDELWEISS)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6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1" name="Google Shape;411;p56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Runtime Comparison</a:t>
            </a:r>
            <a:endParaRPr sz="4000"/>
          </a:p>
        </p:txBody>
      </p:sp>
      <p:sp>
        <p:nvSpPr>
          <p:cNvPr id="412" name="Google Shape;412;p56"/>
          <p:cNvSpPr txBox="1"/>
          <p:nvPr/>
        </p:nvSpPr>
        <p:spPr>
          <a:xfrm>
            <a:off x="6915150" y="4223100"/>
            <a:ext cx="152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aseline="-25000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200 MeV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Depth = 1400 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088" y="928525"/>
            <a:ext cx="4295813" cy="3910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7"/>
          <p:cNvSpPr txBox="1"/>
          <p:nvPr>
            <p:ph idx="12" type="sldNum"/>
          </p:nvPr>
        </p:nvSpPr>
        <p:spPr>
          <a:xfrm>
            <a:off x="685551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9" name="Google Shape;419;p57"/>
          <p:cNvSpPr txBox="1"/>
          <p:nvPr/>
        </p:nvSpPr>
        <p:spPr>
          <a:xfrm>
            <a:off x="579600" y="1607625"/>
            <a:ext cx="7959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Many thanks to Timon Emken for details on the DaMaSCUS Monte Carlo code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to Ivan Esteban for suggestions on speeding up integration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Code publicly available: </a:t>
            </a:r>
            <a:r>
              <a:rPr lang="en" sz="1800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https://github.com/ccapp413/DMpropPublic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57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Thank you!</a:t>
            </a:r>
            <a:endParaRPr sz="4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8"/>
          <p:cNvSpPr txBox="1"/>
          <p:nvPr>
            <p:ph idx="12" type="sldNum"/>
          </p:nvPr>
        </p:nvSpPr>
        <p:spPr>
          <a:xfrm>
            <a:off x="685551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6" name="Google Shape;426;p58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Backup: 500 MeV, 10</a:t>
            </a:r>
            <a:r>
              <a:rPr baseline="30000" lang="en" sz="4000">
                <a:solidFill>
                  <a:schemeClr val="lt1"/>
                </a:solidFill>
              </a:rPr>
              <a:t>-30</a:t>
            </a:r>
            <a:r>
              <a:rPr lang="en" sz="4000">
                <a:solidFill>
                  <a:schemeClr val="lt1"/>
                </a:solidFill>
              </a:rPr>
              <a:t> cm</a:t>
            </a:r>
            <a:r>
              <a:rPr baseline="30000" lang="en" sz="4000">
                <a:solidFill>
                  <a:schemeClr val="lt1"/>
                </a:solidFill>
              </a:rPr>
              <a:t>2</a:t>
            </a:r>
            <a:endParaRPr baseline="30000" sz="4000"/>
          </a:p>
        </p:txBody>
      </p:sp>
      <p:pic>
        <p:nvPicPr>
          <p:cNvPr id="427" name="Google Shape;42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838" y="1025125"/>
            <a:ext cx="4341119" cy="391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25" y="1351025"/>
            <a:ext cx="4543315" cy="32582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8"/>
          <p:cNvSpPr txBox="1"/>
          <p:nvPr/>
        </p:nvSpPr>
        <p:spPr>
          <a:xfrm>
            <a:off x="-12675" y="4488575"/>
            <a:ext cx="24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arXiv:2203.03993 (Edelweiss)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8"/>
          <p:cNvSpPr txBox="1"/>
          <p:nvPr>
            <p:ph type="ctrTitle"/>
          </p:nvPr>
        </p:nvSpPr>
        <p:spPr>
          <a:xfrm>
            <a:off x="1143000" y="169225"/>
            <a:ext cx="6858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Direct Detection Limits</a:t>
            </a:r>
            <a:endParaRPr sz="4000"/>
          </a:p>
        </p:txBody>
      </p:sp>
      <p:pic>
        <p:nvPicPr>
          <p:cNvPr id="154" name="Google Shape;15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8697" y="1351025"/>
            <a:ext cx="4348252" cy="32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8"/>
          <p:cNvSpPr txBox="1"/>
          <p:nvPr/>
        </p:nvSpPr>
        <p:spPr>
          <a:xfrm>
            <a:off x="4718700" y="4297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arXiv:2207.03764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9"/>
          <p:cNvSpPr txBox="1"/>
          <p:nvPr/>
        </p:nvSpPr>
        <p:spPr>
          <a:xfrm>
            <a:off x="1276975" y="4633975"/>
            <a:ext cx="187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arXiv:2203.03993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736" y="1174300"/>
            <a:ext cx="7492541" cy="37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Attenuation: Straight Line Approximation</a:t>
            </a:r>
            <a:endParaRPr sz="4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74" y="1173875"/>
            <a:ext cx="3599811" cy="36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0"/>
          <p:cNvSpPr txBox="1"/>
          <p:nvPr/>
        </p:nvSpPr>
        <p:spPr>
          <a:xfrm>
            <a:off x="3796400" y="1173875"/>
            <a:ext cx="5228400" cy="363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Assume that dark matter follows a straight (ballistic) trajectory, every particle losing the average possible amount of energy: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17145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aseline="-25000" lang="en" sz="160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: number density of nuclei in overburden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17145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&lt;E</a:t>
            </a:r>
            <a:r>
              <a:rPr baseline="-25000" lang="en" sz="160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&gt;</a:t>
            </a:r>
            <a:r>
              <a:rPr baseline="-25000" lang="en" sz="160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: average recoil energy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17145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σ</a:t>
            </a:r>
            <a:r>
              <a:rPr baseline="-25000" lang="en" sz="160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: DM-nucleus cross section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Schematic of LNGS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-Credit: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www.appec.org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30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30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Attenuation: Straight Line Approximation</a:t>
            </a:r>
            <a:endParaRPr sz="4000"/>
          </a:p>
        </p:txBody>
      </p:sp>
      <p:pic>
        <p:nvPicPr>
          <p:cNvPr id="172" name="Google Shape;17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1200" y="2051825"/>
            <a:ext cx="4294176" cy="1064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30"/>
          <p:cNvCxnSpPr/>
          <p:nvPr/>
        </p:nvCxnSpPr>
        <p:spPr>
          <a:xfrm>
            <a:off x="1563775" y="1196375"/>
            <a:ext cx="951300" cy="2490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" name="Google Shape;179;p31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Attenuation: Straight Line Approximation</a:t>
            </a:r>
            <a:endParaRPr sz="4000"/>
          </a:p>
        </p:txBody>
      </p:sp>
      <p:pic>
        <p:nvPicPr>
          <p:cNvPr id="180" name="Google Shape;1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50" y="1281375"/>
            <a:ext cx="4545309" cy="327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 txBox="1"/>
          <p:nvPr/>
        </p:nvSpPr>
        <p:spPr>
          <a:xfrm>
            <a:off x="90850" y="4231425"/>
            <a:ext cx="187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arXiv: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1712.04901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" name="Google Shape;187;p32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Attenuation: Straight Line Approximation</a:t>
            </a:r>
            <a:endParaRPr sz="4000"/>
          </a:p>
        </p:txBody>
      </p:sp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50" y="1281375"/>
            <a:ext cx="4545309" cy="327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 txBox="1"/>
          <p:nvPr/>
        </p:nvSpPr>
        <p:spPr>
          <a:xfrm>
            <a:off x="90850" y="4231425"/>
            <a:ext cx="187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arXiv:1712.04901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8500" y="1281375"/>
            <a:ext cx="4341425" cy="327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2"/>
          <p:cNvSpPr txBox="1"/>
          <p:nvPr/>
        </p:nvSpPr>
        <p:spPr>
          <a:xfrm>
            <a:off x="4718500" y="4231425"/>
            <a:ext cx="187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arXiv:2108.09405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/>
          <p:nvPr>
            <p:ph idx="12" type="sldNum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33"/>
          <p:cNvSpPr txBox="1"/>
          <p:nvPr>
            <p:ph type="ctrTitle"/>
          </p:nvPr>
        </p:nvSpPr>
        <p:spPr>
          <a:xfrm>
            <a:off x="188400" y="169225"/>
            <a:ext cx="87420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" sz="4000">
                <a:solidFill>
                  <a:schemeClr val="lt1"/>
                </a:solidFill>
              </a:rPr>
              <a:t>Attenuation: Straight Line Approximation</a:t>
            </a:r>
            <a:endParaRPr sz="4000"/>
          </a:p>
        </p:txBody>
      </p:sp>
      <p:pic>
        <p:nvPicPr>
          <p:cNvPr id="198" name="Google Shape;19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147" y="978875"/>
            <a:ext cx="6569699" cy="392875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3"/>
          <p:cNvSpPr txBox="1"/>
          <p:nvPr/>
        </p:nvSpPr>
        <p:spPr>
          <a:xfrm>
            <a:off x="1287151" y="4558600"/>
            <a:ext cx="265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arXiv:2203.03993 (EDELWEISS)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