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89" r:id="rId4"/>
  </p:sldMasterIdLst>
  <p:notesMasterIdLst>
    <p:notesMasterId r:id="rId14"/>
  </p:notesMasterIdLst>
  <p:handoutMasterIdLst>
    <p:handoutMasterId r:id="rId15"/>
  </p:handoutMasterIdLst>
  <p:sldIdLst>
    <p:sldId id="270" r:id="rId5"/>
    <p:sldId id="497" r:id="rId6"/>
    <p:sldId id="498" r:id="rId7"/>
    <p:sldId id="500" r:id="rId8"/>
    <p:sldId id="501" r:id="rId9"/>
    <p:sldId id="502" r:id="rId10"/>
    <p:sldId id="503" r:id="rId11"/>
    <p:sldId id="504" r:id="rId12"/>
    <p:sldId id="499" r:id="rId13"/>
  </p:sldIdLst>
  <p:sldSz cx="9144000" cy="6858000" type="screen4x3"/>
  <p:notesSz cx="6997700" cy="9271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9" userDrawn="1">
          <p15:clr>
            <a:srgbClr val="A4A3A4"/>
          </p15:clr>
        </p15:guide>
        <p15:guide id="2" pos="22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64308"/>
    <a:srgbClr val="0F0C8F"/>
    <a:srgbClr val="CC0000"/>
    <a:srgbClr val="FFAE1A"/>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176" autoAdjust="0"/>
  </p:normalViewPr>
  <p:slideViewPr>
    <p:cSldViewPr snapToObjects="1">
      <p:cViewPr varScale="1">
        <p:scale>
          <a:sx n="73" d="100"/>
          <a:sy n="73" d="100"/>
        </p:scale>
        <p:origin x="1608" y="62"/>
      </p:cViewPr>
      <p:guideLst>
        <p:guide orient="horz" pos="2160"/>
        <p:guide pos="2880"/>
      </p:guideLst>
    </p:cSldViewPr>
  </p:slideViewPr>
  <p:outlineViewPr>
    <p:cViewPr>
      <p:scale>
        <a:sx n="33" d="100"/>
        <a:sy n="33" d="100"/>
      </p:scale>
      <p:origin x="0" y="-475"/>
    </p:cViewPr>
  </p:outlineViewPr>
  <p:notesTextViewPr>
    <p:cViewPr>
      <p:scale>
        <a:sx n="100" d="100"/>
        <a:sy n="100" d="100"/>
      </p:scale>
      <p:origin x="0" y="0"/>
    </p:cViewPr>
  </p:notesTextViewPr>
  <p:notesViewPr>
    <p:cSldViewPr snapToObjects="1">
      <p:cViewPr varScale="1">
        <p:scale>
          <a:sx n="64" d="100"/>
          <a:sy n="64" d="100"/>
        </p:scale>
        <p:origin x="3163" y="77"/>
      </p:cViewPr>
      <p:guideLst>
        <p:guide orient="horz" pos="2919"/>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5710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471"/>
          </a:xfrm>
          <a:prstGeom prst="rect">
            <a:avLst/>
          </a:prstGeom>
        </p:spPr>
        <p:txBody>
          <a:bodyPr vert="horz" wrap="square" lIns="92400" tIns="46200" rIns="92400" bIns="46200" numCol="1" anchor="t" anchorCtr="0" compatLnSpc="1">
            <a:prstTxWarp prst="textNoShape">
              <a:avLst/>
            </a:prstTxWarp>
          </a:bodyPr>
          <a:lstStyle>
            <a:lvl1pPr>
              <a:defRPr sz="1200">
                <a:latin typeface="Calibri" pitchFamily="49" charset="0"/>
                <a:ea typeface="ヒラギノ角ゴ Pro W3" pitchFamily="49" charset="-128"/>
                <a:cs typeface="ヒラギノ角ゴ Pro W3" pitchFamily="49" charset="-128"/>
              </a:defRPr>
            </a:lvl1pPr>
          </a:lstStyle>
          <a:p>
            <a:pPr>
              <a:defRPr/>
            </a:pPr>
            <a:endParaRPr lang="en-US"/>
          </a:p>
        </p:txBody>
      </p:sp>
      <p:sp>
        <p:nvSpPr>
          <p:cNvPr id="3" name="Date Placeholder 2"/>
          <p:cNvSpPr>
            <a:spLocks noGrp="1"/>
          </p:cNvSpPr>
          <p:nvPr>
            <p:ph type="dt" idx="1"/>
          </p:nvPr>
        </p:nvSpPr>
        <p:spPr>
          <a:xfrm>
            <a:off x="3963744" y="0"/>
            <a:ext cx="3032337" cy="463471"/>
          </a:xfrm>
          <a:prstGeom prst="rect">
            <a:avLst/>
          </a:prstGeom>
        </p:spPr>
        <p:txBody>
          <a:bodyPr vert="horz" wrap="square" lIns="92400" tIns="46200" rIns="92400" bIns="46200" numCol="1" anchor="t" anchorCtr="0" compatLnSpc="1">
            <a:prstTxWarp prst="textNoShape">
              <a:avLst/>
            </a:prstTxWarp>
          </a:bodyPr>
          <a:lstStyle>
            <a:lvl1pPr algn="r">
              <a:defRPr sz="1200" smtClean="0">
                <a:latin typeface="Calibri" pitchFamily="34" charset="0"/>
                <a:ea typeface="ヒラギノ角ゴ Pro W3" pitchFamily="-112" charset="-128"/>
                <a:cs typeface="+mn-cs"/>
              </a:defRPr>
            </a:lvl1pPr>
          </a:lstStyle>
          <a:p>
            <a:pPr>
              <a:defRPr/>
            </a:pPr>
            <a:fld id="{58165478-8271-4537-9DBA-6DB278E2C8C0}" type="datetime1">
              <a:rPr lang="en-US"/>
              <a:pPr>
                <a:defRPr/>
              </a:pPr>
              <a:t>2/28/2023</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wrap="square" lIns="92400" tIns="46200" rIns="92400" bIns="4620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99770" y="4403765"/>
            <a:ext cx="5598160" cy="4171233"/>
          </a:xfrm>
          <a:prstGeom prst="rect">
            <a:avLst/>
          </a:prstGeom>
        </p:spPr>
        <p:txBody>
          <a:bodyPr vert="horz" wrap="square" lIns="92400" tIns="46200" rIns="92400" bIns="46200" numCol="1" anchor="t" anchorCtr="0" compatLnSpc="1">
            <a:prstTxWarp prst="textNoShape">
              <a:avLst/>
            </a:prstTxWarp>
            <a:normAutofit/>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 name="Footer Placeholder 5"/>
          <p:cNvSpPr>
            <a:spLocks noGrp="1"/>
          </p:cNvSpPr>
          <p:nvPr>
            <p:ph type="ftr" sz="quarter" idx="4"/>
          </p:nvPr>
        </p:nvSpPr>
        <p:spPr>
          <a:xfrm>
            <a:off x="0" y="8805937"/>
            <a:ext cx="3032337" cy="463470"/>
          </a:xfrm>
          <a:prstGeom prst="rect">
            <a:avLst/>
          </a:prstGeom>
        </p:spPr>
        <p:txBody>
          <a:bodyPr vert="horz" wrap="square" lIns="92400" tIns="46200" rIns="92400" bIns="46200" numCol="1" anchor="b" anchorCtr="0" compatLnSpc="1">
            <a:prstTxWarp prst="textNoShape">
              <a:avLst/>
            </a:prstTxWarp>
          </a:bodyPr>
          <a:lstStyle>
            <a:lvl1pPr>
              <a:defRPr sz="1200">
                <a:latin typeface="Calibri" pitchFamily="49" charset="0"/>
                <a:ea typeface="ヒラギノ角ゴ Pro W3" pitchFamily="49" charset="-128"/>
                <a:cs typeface="ヒラギノ角ゴ Pro W3" pitchFamily="49" charset="-128"/>
              </a:defRPr>
            </a:lvl1pPr>
          </a:lstStyle>
          <a:p>
            <a:pPr>
              <a:defRPr/>
            </a:pPr>
            <a:endParaRPr lang="en-US"/>
          </a:p>
        </p:txBody>
      </p:sp>
      <p:sp>
        <p:nvSpPr>
          <p:cNvPr id="7" name="Slide Number Placeholder 6"/>
          <p:cNvSpPr>
            <a:spLocks noGrp="1"/>
          </p:cNvSpPr>
          <p:nvPr>
            <p:ph type="sldNum" sz="quarter" idx="5"/>
          </p:nvPr>
        </p:nvSpPr>
        <p:spPr>
          <a:xfrm>
            <a:off x="3963744" y="8805937"/>
            <a:ext cx="3032337" cy="463470"/>
          </a:xfrm>
          <a:prstGeom prst="rect">
            <a:avLst/>
          </a:prstGeom>
        </p:spPr>
        <p:txBody>
          <a:bodyPr vert="horz" wrap="square" lIns="92400" tIns="46200" rIns="92400" bIns="46200" numCol="1" anchor="b" anchorCtr="0" compatLnSpc="1">
            <a:prstTxWarp prst="textNoShape">
              <a:avLst/>
            </a:prstTxWarp>
          </a:bodyPr>
          <a:lstStyle>
            <a:lvl1pPr algn="r">
              <a:defRPr sz="1200" smtClean="0">
                <a:latin typeface="Calibri" pitchFamily="34" charset="0"/>
                <a:ea typeface="ヒラギノ角ゴ Pro W3" pitchFamily="-112" charset="-128"/>
                <a:cs typeface="+mn-cs"/>
              </a:defRPr>
            </a:lvl1pPr>
          </a:lstStyle>
          <a:p>
            <a:pPr>
              <a:defRPr/>
            </a:pPr>
            <a:fld id="{74EB2CD8-9047-43A5-BEAD-229CAC8CFCAA}" type="slidenum">
              <a:rPr lang="en-US"/>
              <a:pPr>
                <a:defRPr/>
              </a:pPr>
              <a:t>‹#›</a:t>
            </a:fld>
            <a:endParaRPr lang="en-US"/>
          </a:p>
        </p:txBody>
      </p:sp>
    </p:spTree>
    <p:extLst>
      <p:ext uri="{BB962C8B-B14F-4D97-AF65-F5344CB8AC3E}">
        <p14:creationId xmlns:p14="http://schemas.microsoft.com/office/powerpoint/2010/main" val="4104131628"/>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65" charset="-128"/>
        <a:cs typeface="ヒラギノ角ゴ Pro W3" pitchFamily="-65" charset="-128"/>
      </a:defRPr>
    </a:lvl1pPr>
    <a:lvl2pPr marL="742950" indent="-285750" algn="l" defTabSz="457200" rtl="0" eaLnBrk="0" fontAlgn="base" hangingPunct="0">
      <a:spcBef>
        <a:spcPct val="30000"/>
      </a:spcBef>
      <a:spcAft>
        <a:spcPct val="0"/>
      </a:spcAft>
      <a:defRPr sz="1200" kern="1200">
        <a:solidFill>
          <a:schemeClr val="tx1"/>
        </a:solidFill>
        <a:latin typeface="+mn-lt"/>
        <a:ea typeface="ヒラギノ角ゴ Pro W3" pitchFamily="-65" charset="-128"/>
        <a:cs typeface="ヒラギノ角ゴ Pro W3"/>
      </a:defRPr>
    </a:lvl2pPr>
    <a:lvl3pPr marL="1143000" indent="-228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65" charset="-128"/>
      </a:defRPr>
    </a:lvl3pPr>
    <a:lvl4pPr marL="1600200" indent="-228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Rot="1" noChangeAspect="1" noTextEdit="1"/>
          </p:cNvSpPr>
          <p:nvPr>
            <p:ph type="sldImg"/>
          </p:nvPr>
        </p:nvSpPr>
        <p:spPr bwMode="auto">
          <a:noFill/>
          <a:ln>
            <a:solidFill>
              <a:srgbClr val="000000"/>
            </a:solidFill>
            <a:miter lim="800000"/>
            <a:headEnd/>
            <a:tailEnd/>
          </a:ln>
        </p:spPr>
      </p:sp>
      <p:sp>
        <p:nvSpPr>
          <p:cNvPr id="14339" name="Rectangle 2051"/>
          <p:cNvSpPr>
            <a:spLocks noGrp="1"/>
          </p:cNvSpPr>
          <p:nvPr>
            <p:ph type="body" idx="1"/>
          </p:nvPr>
        </p:nvSpPr>
        <p:spPr bwMode="auto">
          <a:noFill/>
        </p:spPr>
        <p:txBody>
          <a:bodyPr/>
          <a:lstStyle/>
          <a:p>
            <a:endParaRPr lang="en-US">
              <a:ea typeface="ヒラギノ角ゴ Pro W3"/>
              <a:cs typeface="ヒラギノ角ゴ Pro W3"/>
            </a:endParaRPr>
          </a:p>
        </p:txBody>
      </p:sp>
    </p:spTree>
    <p:extLst>
      <p:ext uri="{BB962C8B-B14F-4D97-AF65-F5344CB8AC3E}">
        <p14:creationId xmlns:p14="http://schemas.microsoft.com/office/powerpoint/2010/main" val="164087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IMSRG flow decouples a target reference state from excitations in the many-body operator basis via a continuous, unitary transformation which effectively block diagonalizes the Hamiltonian. Excitations are iteratively suppressed according to a particular partitioning scheme that separates diagonal elements from off-diagonal elements.</a:t>
            </a:r>
          </a:p>
        </p:txBody>
      </p:sp>
    </p:spTree>
    <p:extLst>
      <p:ext uri="{BB962C8B-B14F-4D97-AF65-F5344CB8AC3E}">
        <p14:creationId xmlns:p14="http://schemas.microsoft.com/office/powerpoint/2010/main" val="692917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know the transformation beforehand. Instead, we solve for the transformation via the IMSRG flow equation, which is integrated over the scale parameter s. The IMSRG is a dynamical problem in s. Computational effort to solve the IMSRG at 2B truncations is N^6, but we can use data-driven emulators to reduce the number of N^6 iterations required for a converged result. A data-driven emulator is a machine that we feed measurements of the evolving system, and then ask it to predict the rest of the dynamic range.</a:t>
            </a:r>
          </a:p>
        </p:txBody>
      </p:sp>
    </p:spTree>
    <p:extLst>
      <p:ext uri="{BB962C8B-B14F-4D97-AF65-F5344CB8AC3E}">
        <p14:creationId xmlns:p14="http://schemas.microsoft.com/office/powerpoint/2010/main" val="126035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Dynamic Mode Decomposition is a linearization method which decomposes the nonlinear dynamical system into a linear operator characterized by a discrete number of dynamical modes. First introduced by Schmid in 2010 for fluid dynamics. The DMD operator is, formally, the best-fit operator that propagates the system one step forward. The practicality of the DMD is that we can expand the solution vector in the DMD </a:t>
            </a:r>
            <a:r>
              <a:rPr lang="en-US" dirty="0" err="1"/>
              <a:t>eigenbasis</a:t>
            </a:r>
            <a:r>
              <a:rPr lang="en-US" dirty="0"/>
              <a:t>, thereby reconstructing the dynamics WITHOUT measuring the full dynamical range.</a:t>
            </a:r>
          </a:p>
        </p:txBody>
      </p:sp>
    </p:spTree>
    <p:extLst>
      <p:ext uri="{BB962C8B-B14F-4D97-AF65-F5344CB8AC3E}">
        <p14:creationId xmlns:p14="http://schemas.microsoft.com/office/powerpoint/2010/main" val="460920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the DMD as a kind of unitary “super operator” that acts on the Hamiltonian to produce the IMSRG flow. The behavior of the DMD operator is determined by measurements of the IMSRG flowing Hamiltonian. The left panel shows that the accuracy of the DMD forecasted IMSRG flow is controlled by the number of observations used to build the operator. The right panel shows that the DMD reconstructed flow stays highly correlated with the IMSRG flow throughout the dynamical range. The DMD can reproduce the full flowing Hamiltonian.</a:t>
            </a:r>
          </a:p>
        </p:txBody>
      </p:sp>
    </p:spTree>
    <p:extLst>
      <p:ext uri="{BB962C8B-B14F-4D97-AF65-F5344CB8AC3E}">
        <p14:creationId xmlns:p14="http://schemas.microsoft.com/office/powerpoint/2010/main" val="4190401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Eventually, we want to use DMD to build a machine that will provide an IMSRG prediction from an input set of LECs from chiral EFT. One strategy we have attempted is to train an interpolator to predict relevant DMD operators, in a large training space of LEC realizations.</a:t>
            </a:r>
          </a:p>
        </p:txBody>
      </p:sp>
    </p:spTree>
    <p:extLst>
      <p:ext uri="{BB962C8B-B14F-4D97-AF65-F5344CB8AC3E}">
        <p14:creationId xmlns:p14="http://schemas.microsoft.com/office/powerpoint/2010/main" val="36391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interpolation works well using a toy model with two coupling constants, but notice how the validation error surface is rough, even when more than quadrupling the number of training points. This roughness extends to a validation set of realistic IMSRG predictions. We need new interpolation strategies, or parametric DMD strategies, to smooth out the error; however, we note that one example of the usefulness of such a interpolator is that global sensitivity analysis of IMSRG to LEC input becomes possible.</a:t>
            </a:r>
          </a:p>
        </p:txBody>
      </p:sp>
    </p:spTree>
    <p:extLst>
      <p:ext uri="{BB962C8B-B14F-4D97-AF65-F5344CB8AC3E}">
        <p14:creationId xmlns:p14="http://schemas.microsoft.com/office/powerpoint/2010/main" val="3768482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pic>
        <p:nvPicPr>
          <p:cNvPr id="4" name="Picture 4" descr="ppt_bkg1.png"/>
          <p:cNvPicPr>
            <a:picLocks noChangeAspect="1"/>
          </p:cNvPicPr>
          <p:nvPr/>
        </p:nvPicPr>
        <p:blipFill>
          <a:blip r:embed="rId2" cstate="print"/>
          <a:srcRect t="2948"/>
          <a:stretch>
            <a:fillRect/>
          </a:stretch>
        </p:blipFill>
        <p:spPr bwMode="auto">
          <a:xfrm>
            <a:off x="71062" y="0"/>
            <a:ext cx="9001881" cy="6655828"/>
          </a:xfrm>
          <a:prstGeom prst="rect">
            <a:avLst/>
          </a:prstGeom>
          <a:noFill/>
          <a:ln w="9525">
            <a:noFill/>
            <a:miter lim="800000"/>
            <a:headEnd/>
            <a:tailEnd/>
          </a:ln>
        </p:spPr>
      </p:pic>
      <p:sp>
        <p:nvSpPr>
          <p:cNvPr id="5" name="Text Box 5"/>
          <p:cNvSpPr txBox="1">
            <a:spLocks noChangeArrowheads="1"/>
          </p:cNvSpPr>
          <p:nvPr/>
        </p:nvSpPr>
        <p:spPr bwMode="auto">
          <a:xfrm>
            <a:off x="638024" y="1238250"/>
            <a:ext cx="7489976" cy="453926"/>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86447" tIns="43223" rIns="86447" bIns="43223">
            <a:spAutoFit/>
          </a:bodyPr>
          <a:lstStyle/>
          <a:p>
            <a:pPr defTabSz="456996" eaLnBrk="0" hangingPunct="0">
              <a:lnSpc>
                <a:spcPct val="90000"/>
              </a:lnSpc>
              <a:defRPr/>
            </a:pPr>
            <a:endParaRPr lang="en-US" sz="2600" dirty="0">
              <a:latin typeface="Helvetica" pitchFamily="-107" charset="0"/>
              <a:ea typeface="ヒラギノ角ゴ Pro W3" pitchFamily="-107" charset="-128"/>
              <a:cs typeface="Arial" charset="0"/>
            </a:endParaRPr>
          </a:p>
        </p:txBody>
      </p:sp>
      <p:sp>
        <p:nvSpPr>
          <p:cNvPr id="9" name="Subtitle 2"/>
          <p:cNvSpPr>
            <a:spLocks noGrp="1"/>
          </p:cNvSpPr>
          <p:nvPr>
            <p:ph type="subTitle" idx="1"/>
          </p:nvPr>
        </p:nvSpPr>
        <p:spPr>
          <a:xfrm>
            <a:off x="1524000" y="4071938"/>
            <a:ext cx="6096000" cy="1143000"/>
          </a:xfrm>
        </p:spPr>
        <p:txBody>
          <a:bodyPr/>
          <a:lstStyle>
            <a:lvl1pPr marL="0" indent="0" algn="ctr">
              <a:buNone/>
              <a:defRPr/>
            </a:lvl1pPr>
            <a:lvl2pPr marL="432235" indent="0" algn="ctr">
              <a:buNone/>
              <a:defRPr/>
            </a:lvl2pPr>
            <a:lvl3pPr marL="864469" indent="0" algn="ctr">
              <a:buNone/>
              <a:defRPr/>
            </a:lvl3pPr>
            <a:lvl4pPr marL="1296702" indent="0" algn="ctr">
              <a:buNone/>
              <a:defRPr/>
            </a:lvl4pPr>
            <a:lvl5pPr marL="1728938" indent="0" algn="ctr">
              <a:buNone/>
              <a:defRPr/>
            </a:lvl5pPr>
            <a:lvl6pPr marL="2161172" indent="0" algn="ctr">
              <a:buNone/>
              <a:defRPr/>
            </a:lvl6pPr>
            <a:lvl7pPr marL="2593406" indent="0" algn="ctr">
              <a:buNone/>
              <a:defRPr/>
            </a:lvl7pPr>
            <a:lvl8pPr marL="3025640" indent="0" algn="ctr">
              <a:buNone/>
              <a:defRPr/>
            </a:lvl8pPr>
            <a:lvl9pPr marL="3457874" indent="0" algn="ctr">
              <a:buNone/>
              <a:defRPr/>
            </a:lvl9pPr>
          </a:lstStyle>
          <a:p>
            <a:r>
              <a:rPr lang="en-US"/>
              <a:t>Click to edit Master subtitle style</a:t>
            </a:r>
            <a:endParaRPr lang="en-US" dirty="0"/>
          </a:p>
        </p:txBody>
      </p:sp>
      <p:sp>
        <p:nvSpPr>
          <p:cNvPr id="7" name="Rectangle 2"/>
          <p:cNvSpPr>
            <a:spLocks noGrp="1" noChangeArrowheads="1"/>
          </p:cNvSpPr>
          <p:nvPr>
            <p:ph type="title"/>
          </p:nvPr>
        </p:nvSpPr>
        <p:spPr bwMode="auto">
          <a:xfrm>
            <a:off x="71438" y="3143254"/>
            <a:ext cx="9001124" cy="486668"/>
          </a:xfrm>
          <a:prstGeom prst="rect">
            <a:avLst/>
          </a:prstGeom>
          <a:noFill/>
          <a:ln w="12700">
            <a:noFill/>
            <a:miter lim="800000"/>
            <a:headEnd/>
            <a:tailEnd/>
          </a:ln>
        </p:spPr>
        <p:txBody>
          <a:bodyPr lIns="56061" tIns="22425" rIns="56061" bIns="22425"/>
          <a:lstStyle/>
          <a:p>
            <a:pPr lvl="0"/>
            <a:r>
              <a:rPr lang="en-US"/>
              <a:t>Click to edit Master title style</a:t>
            </a:r>
            <a:endParaRPr lang="en-US" dirty="0"/>
          </a:p>
        </p:txBody>
      </p:sp>
      <p:sp>
        <p:nvSpPr>
          <p:cNvPr id="6" name="TextBox 5"/>
          <p:cNvSpPr txBox="1"/>
          <p:nvPr userDrawn="1"/>
        </p:nvSpPr>
        <p:spPr>
          <a:xfrm>
            <a:off x="-152400" y="6387148"/>
            <a:ext cx="9448800" cy="348941"/>
          </a:xfrm>
          <a:prstGeom prst="rect">
            <a:avLst/>
          </a:prstGeom>
          <a:noFill/>
        </p:spPr>
        <p:txBody>
          <a:bodyPr wrap="square" lIns="86486" tIns="43243" rIns="86486" bIns="43243" rtlCol="0">
            <a:spAutoFit/>
          </a:bodyPr>
          <a:lstStyle/>
          <a:p>
            <a:pPr algn="ctr"/>
            <a:r>
              <a:rPr lang="en-US" sz="850" kern="1200" dirty="0">
                <a:solidFill>
                  <a:schemeClr val="tx1"/>
                </a:solidFill>
                <a:latin typeface="+mn-lt"/>
                <a:ea typeface="ヒラギノ角ゴ Pro W3"/>
                <a:cs typeface="ヒラギノ角ゴ Pro W3"/>
              </a:rPr>
              <a:t>This material is based upon work supported by the U.S. Department of Energy, Office of Science, Office of Nuclear Physics and used resources </a:t>
            </a:r>
          </a:p>
          <a:p>
            <a:pPr algn="ctr"/>
            <a:r>
              <a:rPr lang="en-US" sz="850" kern="1200" dirty="0">
                <a:solidFill>
                  <a:schemeClr val="tx1"/>
                </a:solidFill>
                <a:latin typeface="+mn-lt"/>
                <a:ea typeface="ヒラギノ角ゴ Pro W3"/>
                <a:cs typeface="ヒラギノ角ゴ Pro W3"/>
              </a:rPr>
              <a:t>of the Facility for Rare Isotope Beams (FRIB), which is a DOE Office of Science User Facility, under Award Number DE-SC0000661. </a:t>
            </a:r>
          </a:p>
        </p:txBody>
      </p:sp>
      <p:sp>
        <p:nvSpPr>
          <p:cNvPr id="10" name="Rectangle 9"/>
          <p:cNvSpPr/>
          <p:nvPr userDrawn="1"/>
        </p:nvSpPr>
        <p:spPr>
          <a:xfrm>
            <a:off x="3011412" y="415238"/>
            <a:ext cx="2743200" cy="20999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1900" y="471295"/>
            <a:ext cx="1600200" cy="204389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5" name="Picture 7"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6"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7" name="Rectangle 6"/>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3" name="Content Placeholder 2"/>
          <p:cNvSpPr>
            <a:spLocks noGrp="1"/>
          </p:cNvSpPr>
          <p:nvPr>
            <p:ph idx="1"/>
          </p:nvPr>
        </p:nvSpPr>
        <p:spPr>
          <a:xfrm>
            <a:off x="76200" y="1067100"/>
            <a:ext cx="8990922" cy="5027414"/>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76200" y="285755"/>
            <a:ext cx="8991600" cy="485775"/>
          </a:xfrm>
        </p:spPr>
        <p:txBody>
          <a:bodyPr/>
          <a:lstStyle/>
          <a:p>
            <a:r>
              <a:rPr lang="en-US"/>
              <a:t>Click to edit Master title style</a:t>
            </a:r>
            <a:endParaRPr lang="en-US" dirty="0"/>
          </a:p>
        </p:txBody>
      </p:sp>
      <p:sp>
        <p:nvSpPr>
          <p:cNvPr id="8"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10" name="Slide Number Placeholder 4"/>
          <p:cNvSpPr>
            <a:spLocks noGrp="1"/>
          </p:cNvSpPr>
          <p:nvPr>
            <p:ph type="sldNum" sz="quarter" idx="11"/>
          </p:nvPr>
        </p:nvSpPr>
        <p:spPr/>
        <p:txBody>
          <a:bodyPr/>
          <a:lstStyle>
            <a:lvl1pPr>
              <a:defRPr/>
            </a:lvl1pPr>
          </a:lstStyle>
          <a:p>
            <a:pPr>
              <a:defRPr/>
            </a:pPr>
            <a:r>
              <a:rPr lang="en-US"/>
              <a:t>, Slide </a:t>
            </a:r>
            <a:fld id="{35AD4620-7552-4207-8973-898801ED212B}" type="slidenum">
              <a:rPr lang="en-US"/>
              <a:pPr>
                <a:defRPr/>
              </a:pPr>
              <a:t>‹#›</a:t>
            </a:fld>
            <a:endParaRPr lang="en-US"/>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takeaway">
    <p:spTree>
      <p:nvGrpSpPr>
        <p:cNvPr id="1" name=""/>
        <p:cNvGrpSpPr/>
        <p:nvPr/>
      </p:nvGrpSpPr>
      <p:grpSpPr>
        <a:xfrm>
          <a:off x="0" y="0"/>
          <a:ext cx="0" cy="0"/>
          <a:chOff x="0" y="0"/>
          <a:chExt cx="0" cy="0"/>
        </a:xfrm>
      </p:grpSpPr>
      <p:pic>
        <p:nvPicPr>
          <p:cNvPr id="5" name="Picture 7"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6"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7" name="Rectangle 6"/>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3" name="Content Placeholder 2"/>
          <p:cNvSpPr>
            <a:spLocks noGrp="1"/>
          </p:cNvSpPr>
          <p:nvPr>
            <p:ph idx="1"/>
          </p:nvPr>
        </p:nvSpPr>
        <p:spPr>
          <a:xfrm>
            <a:off x="76200" y="1067100"/>
            <a:ext cx="8990922" cy="4266900"/>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76200" y="285755"/>
            <a:ext cx="8991600" cy="485775"/>
          </a:xfrm>
        </p:spPr>
        <p:txBody>
          <a:bodyPr/>
          <a:lstStyle/>
          <a:p>
            <a:r>
              <a:rPr lang="en-US"/>
              <a:t>Click to edit Master title style</a:t>
            </a:r>
            <a:endParaRPr lang="en-US" dirty="0"/>
          </a:p>
        </p:txBody>
      </p:sp>
      <p:sp>
        <p:nvSpPr>
          <p:cNvPr id="8"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10" name="Slide Number Placeholder 4"/>
          <p:cNvSpPr>
            <a:spLocks noGrp="1"/>
          </p:cNvSpPr>
          <p:nvPr>
            <p:ph type="sldNum" sz="quarter" idx="11"/>
          </p:nvPr>
        </p:nvSpPr>
        <p:spPr/>
        <p:txBody>
          <a:bodyPr/>
          <a:lstStyle>
            <a:lvl1pPr>
              <a:defRPr/>
            </a:lvl1pPr>
          </a:lstStyle>
          <a:p>
            <a:pPr>
              <a:defRPr/>
            </a:pPr>
            <a:r>
              <a:rPr lang="en-US"/>
              <a:t>, Slide </a:t>
            </a:r>
            <a:fld id="{35AD4620-7552-4207-8973-898801ED212B}" type="slidenum">
              <a:rPr lang="en-US"/>
              <a:pPr>
                <a:defRPr/>
              </a:pPr>
              <a:t>‹#›</a:t>
            </a:fld>
            <a:endParaRPr lang="en-US"/>
          </a:p>
        </p:txBody>
      </p:sp>
      <p:sp>
        <p:nvSpPr>
          <p:cNvPr id="11" name="Rectangle 8"/>
          <p:cNvSpPr>
            <a:spLocks noChangeArrowheads="1"/>
          </p:cNvSpPr>
          <p:nvPr userDrawn="1"/>
        </p:nvSpPr>
        <p:spPr bwMode="auto">
          <a:xfrm>
            <a:off x="0" y="5447409"/>
            <a:ext cx="9144000" cy="685800"/>
          </a:xfrm>
          <a:prstGeom prst="rect">
            <a:avLst/>
          </a:prstGeom>
          <a:solidFill>
            <a:schemeClr val="bg2">
              <a:lumMod val="90000"/>
            </a:schemeClr>
          </a:solidFill>
          <a:ln w="9525">
            <a:noFill/>
            <a:miter lim="800000"/>
            <a:headEnd/>
            <a:tailEnd/>
          </a:ln>
        </p:spPr>
        <p:txBody>
          <a:bodyPr wrap="none" lIns="91399" tIns="45700" rIns="91399" bIns="45700" anchor="ctr"/>
          <a:lstStyle/>
          <a:p>
            <a:endParaRPr lang="en-US" dirty="0"/>
          </a:p>
        </p:txBody>
      </p:sp>
      <p:sp>
        <p:nvSpPr>
          <p:cNvPr id="12" name="Rectangle 9"/>
          <p:cNvSpPr>
            <a:spLocks noChangeArrowheads="1"/>
          </p:cNvSpPr>
          <p:nvPr userDrawn="1"/>
        </p:nvSpPr>
        <p:spPr bwMode="auto">
          <a:xfrm>
            <a:off x="0" y="6057009"/>
            <a:ext cx="9144000" cy="76200"/>
          </a:xfrm>
          <a:prstGeom prst="rect">
            <a:avLst/>
          </a:prstGeom>
          <a:solidFill>
            <a:srgbClr val="006633"/>
          </a:solidFill>
          <a:ln w="9525">
            <a:noFill/>
            <a:miter lim="800000"/>
            <a:headEnd/>
            <a:tailEnd/>
          </a:ln>
          <a:effectLst/>
        </p:spPr>
        <p:txBody>
          <a:bodyPr wrap="none" lIns="91399" tIns="45700" rIns="91399" bIns="45700" anchor="ctr"/>
          <a:lstStyle/>
          <a:p>
            <a:endParaRPr lang="en-US" dirty="0"/>
          </a:p>
        </p:txBody>
      </p:sp>
      <p:sp>
        <p:nvSpPr>
          <p:cNvPr id="14" name="Text Placeholder 21"/>
          <p:cNvSpPr>
            <a:spLocks noGrp="1"/>
          </p:cNvSpPr>
          <p:nvPr>
            <p:ph type="body" sz="quarter" idx="12" hasCustomPrompt="1"/>
          </p:nvPr>
        </p:nvSpPr>
        <p:spPr>
          <a:xfrm>
            <a:off x="1" y="5460114"/>
            <a:ext cx="9067122" cy="584200"/>
          </a:xfrm>
        </p:spPr>
        <p:txBody>
          <a:bodyPr anchor="ctr"/>
          <a:lstStyle>
            <a:lvl1pPr marL="137099" indent="0">
              <a:spcBef>
                <a:spcPts val="0"/>
              </a:spcBef>
              <a:buNone/>
              <a:defRPr b="1" baseline="0"/>
            </a:lvl1pPr>
          </a:lstStyle>
          <a:p>
            <a:pPr lvl="0"/>
            <a:r>
              <a:rPr lang="en-US" dirty="0"/>
              <a:t>Add takeaway message</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extLst>
      <p:ext uri="{BB962C8B-B14F-4D97-AF65-F5344CB8AC3E}">
        <p14:creationId xmlns:p14="http://schemas.microsoft.com/office/powerpoint/2010/main" val="191000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Half Vertical">
    <p:spTree>
      <p:nvGrpSpPr>
        <p:cNvPr id="1" name=""/>
        <p:cNvGrpSpPr/>
        <p:nvPr/>
      </p:nvGrpSpPr>
      <p:grpSpPr>
        <a:xfrm>
          <a:off x="0" y="0"/>
          <a:ext cx="0" cy="0"/>
          <a:chOff x="0" y="0"/>
          <a:chExt cx="0" cy="0"/>
        </a:xfrm>
      </p:grpSpPr>
      <p:pic>
        <p:nvPicPr>
          <p:cNvPr id="6"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7"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8"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1" y="281882"/>
            <a:ext cx="8991598"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1" y="1067100"/>
            <a:ext cx="4423230" cy="5027414"/>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4644573" y="1071569"/>
            <a:ext cx="4423227" cy="5027414"/>
          </a:xfrm>
        </p:spPr>
        <p:txBody>
          <a:bodyPr/>
          <a:lstStyle>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6"/>
          <p:cNvSpPr>
            <a:spLocks noGrp="1"/>
          </p:cNvSpPr>
          <p:nvPr>
            <p:ph type="ftr" sz="quarter" idx="11"/>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11" name="Slide Number Placeholder 4"/>
          <p:cNvSpPr>
            <a:spLocks noGrp="1"/>
          </p:cNvSpPr>
          <p:nvPr>
            <p:ph type="sldNum" sz="quarter" idx="12"/>
          </p:nvPr>
        </p:nvSpPr>
        <p:spPr/>
        <p:txBody>
          <a:bodyPr/>
          <a:lstStyle>
            <a:lvl1pPr>
              <a:defRPr/>
            </a:lvl1pPr>
          </a:lstStyle>
          <a:p>
            <a:pPr>
              <a:defRPr/>
            </a:pPr>
            <a:r>
              <a:rPr lang="en-US"/>
              <a:t>, Slide </a:t>
            </a:r>
            <a:fld id="{4F88C639-55E7-4D97-AC8D-4B42A67367B5}" type="slidenum">
              <a:rPr lang="en-US"/>
              <a:pPr>
                <a:defRPr/>
              </a:pPr>
              <a:t>‹#›</a:t>
            </a:fld>
            <a:endParaRPr lang="en-US"/>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alf Horizontal">
    <p:spTree>
      <p:nvGrpSpPr>
        <p:cNvPr id="1" name=""/>
        <p:cNvGrpSpPr/>
        <p:nvPr/>
      </p:nvGrpSpPr>
      <p:grpSpPr>
        <a:xfrm>
          <a:off x="0" y="0"/>
          <a:ext cx="0" cy="0"/>
          <a:chOff x="0" y="0"/>
          <a:chExt cx="0" cy="0"/>
        </a:xfrm>
      </p:grpSpPr>
      <p:pic>
        <p:nvPicPr>
          <p:cNvPr id="6"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7"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8"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0" y="1067099"/>
            <a:ext cx="8991604"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0"/>
          </p:nvPr>
        </p:nvSpPr>
        <p:spPr>
          <a:xfrm>
            <a:off x="76200" y="3581400"/>
            <a:ext cx="8991604"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6"/>
          <p:cNvSpPr>
            <a:spLocks noGrp="1"/>
          </p:cNvSpPr>
          <p:nvPr>
            <p:ph type="ftr" sz="quarter" idx="11"/>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11" name="Slide Number Placeholder 4"/>
          <p:cNvSpPr>
            <a:spLocks noGrp="1"/>
          </p:cNvSpPr>
          <p:nvPr>
            <p:ph type="sldNum" sz="quarter" idx="12"/>
          </p:nvPr>
        </p:nvSpPr>
        <p:spPr/>
        <p:txBody>
          <a:bodyPr/>
          <a:lstStyle>
            <a:lvl1pPr>
              <a:defRPr/>
            </a:lvl1pPr>
          </a:lstStyle>
          <a:p>
            <a:pPr>
              <a:defRPr/>
            </a:pPr>
            <a:r>
              <a:rPr lang="en-US"/>
              <a:t>, Slide </a:t>
            </a:r>
            <a:fld id="{BCDB990A-6268-4898-A641-7F04AAB15EE6}" type="slidenum">
              <a:rPr lang="en-US"/>
              <a:pPr>
                <a:defRPr/>
              </a:pPr>
              <a:t>‹#›</a:t>
            </a:fld>
            <a:endParaRPr lang="en-US"/>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arters">
    <p:spTree>
      <p:nvGrpSpPr>
        <p:cNvPr id="1" name=""/>
        <p:cNvGrpSpPr/>
        <p:nvPr/>
      </p:nvGrpSpPr>
      <p:grpSpPr>
        <a:xfrm>
          <a:off x="0" y="0"/>
          <a:ext cx="0" cy="0"/>
          <a:chOff x="0" y="0"/>
          <a:chExt cx="0" cy="0"/>
        </a:xfrm>
      </p:grpSpPr>
      <p:pic>
        <p:nvPicPr>
          <p:cNvPr id="8"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9"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10" name="Rectangle 9"/>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1" y="281882"/>
            <a:ext cx="8991598" cy="486372"/>
          </a:xfrm>
        </p:spPr>
        <p:txBody>
          <a:bodyPr/>
          <a:lstStyle/>
          <a:p>
            <a:r>
              <a:rPr lang="en-US"/>
              <a:t>Click to edit Master title style</a:t>
            </a:r>
            <a:endParaRPr lang="en-US" dirty="0"/>
          </a:p>
        </p:txBody>
      </p:sp>
      <p:sp>
        <p:nvSpPr>
          <p:cNvPr id="3" name="Content Placeholder 2"/>
          <p:cNvSpPr>
            <a:spLocks noGrp="1"/>
          </p:cNvSpPr>
          <p:nvPr>
            <p:ph idx="1"/>
          </p:nvPr>
        </p:nvSpPr>
        <p:spPr>
          <a:xfrm>
            <a:off x="76201" y="1067099"/>
            <a:ext cx="4419600"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1"/>
          </p:nvPr>
        </p:nvSpPr>
        <p:spPr>
          <a:xfrm>
            <a:off x="4625530" y="1067099"/>
            <a:ext cx="4442275"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2"/>
          </p:nvPr>
        </p:nvSpPr>
        <p:spPr>
          <a:xfrm>
            <a:off x="76206" y="3581400"/>
            <a:ext cx="4419599"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3"/>
          </p:nvPr>
        </p:nvSpPr>
        <p:spPr>
          <a:xfrm>
            <a:off x="4625530" y="3581400"/>
            <a:ext cx="4442275" cy="2433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6"/>
          <p:cNvSpPr>
            <a:spLocks noGrp="1"/>
          </p:cNvSpPr>
          <p:nvPr>
            <p:ph type="ftr" sz="quarter" idx="14"/>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15" name="Slide Number Placeholder 4"/>
          <p:cNvSpPr>
            <a:spLocks noGrp="1"/>
          </p:cNvSpPr>
          <p:nvPr>
            <p:ph type="sldNum" sz="quarter" idx="15"/>
          </p:nvPr>
        </p:nvSpPr>
        <p:spPr/>
        <p:txBody>
          <a:bodyPr/>
          <a:lstStyle>
            <a:lvl1pPr>
              <a:defRPr/>
            </a:lvl1pPr>
          </a:lstStyle>
          <a:p>
            <a:pPr>
              <a:defRPr/>
            </a:pPr>
            <a:r>
              <a:rPr lang="en-US"/>
              <a:t>, Slide </a:t>
            </a:r>
            <a:fld id="{74887700-F8AD-4E75-9DA6-99EB4D2760D1}" type="slidenum">
              <a:rPr lang="en-US"/>
              <a:pPr>
                <a:defRPr/>
              </a:pPr>
              <a:t>‹#›</a:t>
            </a:fld>
            <a:endParaRPr lang="en-US"/>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5"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5"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6" name="Rectangle 7"/>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7"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8" name="Slide Number Placeholder 4"/>
          <p:cNvSpPr>
            <a:spLocks noGrp="1"/>
          </p:cNvSpPr>
          <p:nvPr>
            <p:ph type="sldNum" sz="quarter" idx="11"/>
          </p:nvPr>
        </p:nvSpPr>
        <p:spPr/>
        <p:txBody>
          <a:bodyPr/>
          <a:lstStyle>
            <a:lvl1pPr>
              <a:defRPr/>
            </a:lvl1pPr>
          </a:lstStyle>
          <a:p>
            <a:pPr>
              <a:defRPr/>
            </a:pPr>
            <a:r>
              <a:rPr lang="en-US"/>
              <a:t>, Slide </a:t>
            </a:r>
            <a:fld id="{CF988859-7953-4624-98C4-717249B46A15}" type="slidenum">
              <a:rPr lang="en-US"/>
              <a:pPr>
                <a:defRPr/>
              </a:pPr>
              <a:t>‹#›</a:t>
            </a:fld>
            <a:endParaRPr lang="en-US"/>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32575"/>
            <a:ext cx="9137923" cy="725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 clean bottom">
    <p:spTree>
      <p:nvGrpSpPr>
        <p:cNvPr id="1" name=""/>
        <p:cNvGrpSpPr/>
        <p:nvPr/>
      </p:nvGrpSpPr>
      <p:grpSpPr>
        <a:xfrm>
          <a:off x="0" y="0"/>
          <a:ext cx="0" cy="0"/>
          <a:chOff x="0" y="0"/>
          <a:chExt cx="0" cy="0"/>
        </a:xfrm>
      </p:grpSpPr>
      <p:pic>
        <p:nvPicPr>
          <p:cNvPr id="4" name="Picture 4" descr="FRIB_ppt_top.jpg"/>
          <p:cNvPicPr>
            <a:picLocks noChangeAspect="1"/>
          </p:cNvPicPr>
          <p:nvPr/>
        </p:nvPicPr>
        <p:blipFill>
          <a:blip r:embed="rId2" cstate="print"/>
          <a:srcRect/>
          <a:stretch>
            <a:fillRect/>
          </a:stretch>
        </p:blipFill>
        <p:spPr bwMode="auto">
          <a:xfrm>
            <a:off x="0" y="0"/>
            <a:ext cx="9144000" cy="1003102"/>
          </a:xfrm>
          <a:prstGeom prst="rect">
            <a:avLst/>
          </a:prstGeom>
          <a:noFill/>
          <a:ln w="9525">
            <a:noFill/>
            <a:miter lim="800000"/>
            <a:headEnd/>
            <a:tailEnd/>
          </a:ln>
        </p:spPr>
      </p:pic>
      <p:sp>
        <p:nvSpPr>
          <p:cNvPr id="5" name="Text Box 5"/>
          <p:cNvSpPr txBox="1">
            <a:spLocks noChangeArrowheads="1"/>
          </p:cNvSpPr>
          <p:nvPr/>
        </p:nvSpPr>
        <p:spPr bwMode="auto">
          <a:xfrm>
            <a:off x="669777" y="1320108"/>
            <a:ext cx="7864929" cy="348490"/>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eaLnBrk="0" hangingPunct="0">
              <a:lnSpc>
                <a:spcPct val="90000"/>
              </a:lnSpc>
              <a:defRPr/>
            </a:pPr>
            <a:endParaRPr lang="en-US" dirty="0">
              <a:latin typeface="Helvetica" pitchFamily="-107" charset="0"/>
              <a:ea typeface="ヒラギノ角ゴ Pro W3" pitchFamily="-107" charset="-128"/>
              <a:cs typeface="Arial" charset="0"/>
            </a:endParaRPr>
          </a:p>
        </p:txBody>
      </p:sp>
      <p:sp>
        <p:nvSpPr>
          <p:cNvPr id="6" name="Rectangle 5"/>
          <p:cNvSpPr>
            <a:spLocks noChangeArrowheads="1"/>
          </p:cNvSpPr>
          <p:nvPr/>
        </p:nvSpPr>
        <p:spPr bwMode="auto">
          <a:xfrm>
            <a:off x="4115405" y="3009305"/>
            <a:ext cx="9144000" cy="369265"/>
          </a:xfrm>
          <a:prstGeom prst="rect">
            <a:avLst/>
          </a:prstGeom>
          <a:noFill/>
          <a:ln w="12700">
            <a:noFill/>
            <a:miter lim="800000"/>
            <a:headEnd/>
            <a:tailEnd/>
          </a:ln>
          <a:effectLst>
            <a:outerShdw blurRad="63500" dist="107763" dir="2700000" algn="ctr" rotWithShape="0">
              <a:schemeClr val="folHlink">
                <a:alpha val="74998"/>
              </a:schemeClr>
            </a:outerShdw>
          </a:effectLst>
        </p:spPr>
        <p:txBody>
          <a:bodyPr lIns="91374" tIns="45687" rIns="91374" bIns="45687">
            <a:spAutoFit/>
          </a:bodyPr>
          <a:lstStyle/>
          <a:p>
            <a:pPr defTabSz="456996">
              <a:defRPr/>
            </a:pPr>
            <a:endParaRPr lang="en-US" dirty="0">
              <a:latin typeface="Arial" charset="0"/>
              <a:ea typeface="ヒラギノ角ゴ Pro W3" pitchFamily="-107" charset="-128"/>
              <a:cs typeface="Arial" charset="0"/>
            </a:endParaRPr>
          </a:p>
        </p:txBody>
      </p:sp>
      <p:sp>
        <p:nvSpPr>
          <p:cNvPr id="2" name="Title 1"/>
          <p:cNvSpPr>
            <a:spLocks noGrp="1"/>
          </p:cNvSpPr>
          <p:nvPr>
            <p:ph type="title"/>
          </p:nvPr>
        </p:nvSpPr>
        <p:spPr>
          <a:xfrm>
            <a:off x="76200" y="281882"/>
            <a:ext cx="8991600" cy="486372"/>
          </a:xfrm>
        </p:spPr>
        <p:txBody>
          <a:bodyPr/>
          <a:lstStyle/>
          <a:p>
            <a:r>
              <a:rPr lang="en-US"/>
              <a:t>Click to edit Master title style</a:t>
            </a:r>
            <a:endParaRPr lang="en-US" dirty="0"/>
          </a:p>
        </p:txBody>
      </p:sp>
      <p:sp>
        <p:nvSpPr>
          <p:cNvPr id="7" name="Footer Placeholder 6"/>
          <p:cNvSpPr>
            <a:spLocks noGrp="1"/>
          </p:cNvSpPr>
          <p:nvPr>
            <p:ph type="ftr" sz="quarter" idx="10"/>
          </p:nvPr>
        </p:nvSpPr>
        <p:spPr/>
        <p:txBody>
          <a:bodyPr/>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8" name="Slide Number Placeholder 4"/>
          <p:cNvSpPr>
            <a:spLocks noGrp="1"/>
          </p:cNvSpPr>
          <p:nvPr>
            <p:ph type="sldNum" sz="quarter" idx="11"/>
          </p:nvPr>
        </p:nvSpPr>
        <p:spPr/>
        <p:txBody>
          <a:bodyPr/>
          <a:lstStyle>
            <a:lvl1pPr>
              <a:defRPr/>
            </a:lvl1pPr>
          </a:lstStyle>
          <a:p>
            <a:pPr>
              <a:defRPr/>
            </a:pPr>
            <a:r>
              <a:rPr lang="en-US"/>
              <a:t>, Slide </a:t>
            </a:r>
            <a:fld id="{888FC917-2F4D-45AC-AA7A-EF80FFB23A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96" y="75904"/>
            <a:ext cx="8992810" cy="486668"/>
          </a:xfrm>
          <a:prstGeom prst="rect">
            <a:avLst/>
          </a:prstGeom>
          <a:noFill/>
          <a:ln w="12700">
            <a:noFill/>
            <a:miter lim="800000"/>
            <a:headEnd/>
            <a:tailEnd/>
          </a:ln>
        </p:spPr>
        <p:txBody>
          <a:bodyPr vert="horz" wrap="square" lIns="56076" tIns="22431" rIns="56076" bIns="22431" numCol="1" anchor="ctr" anchorCtr="0" compatLnSpc="1">
            <a:prstTxWarp prst="textNoShape">
              <a:avLst/>
            </a:prstTxWarp>
            <a:spAutoFit/>
          </a:bodyPr>
          <a:lstStyle/>
          <a:p>
            <a:pPr lvl="0"/>
            <a:r>
              <a:rPr lang="en-US"/>
              <a:t>Click to edit Master title style</a:t>
            </a:r>
          </a:p>
        </p:txBody>
      </p:sp>
      <p:sp>
        <p:nvSpPr>
          <p:cNvPr id="1027" name="Rectangle 6"/>
          <p:cNvSpPr>
            <a:spLocks noGrp="1" noChangeArrowheads="1"/>
          </p:cNvSpPr>
          <p:nvPr>
            <p:ph type="body" idx="1"/>
          </p:nvPr>
        </p:nvSpPr>
        <p:spPr bwMode="auto">
          <a:xfrm>
            <a:off x="75596" y="1067100"/>
            <a:ext cx="8992810" cy="50274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6"/>
          <p:cNvSpPr>
            <a:spLocks noGrp="1"/>
          </p:cNvSpPr>
          <p:nvPr>
            <p:ph type="ftr" sz="quarter" idx="3"/>
          </p:nvPr>
        </p:nvSpPr>
        <p:spPr>
          <a:xfrm>
            <a:off x="4140680" y="6356450"/>
            <a:ext cx="4241321" cy="364628"/>
          </a:xfrm>
          <a:prstGeom prst="rect">
            <a:avLst/>
          </a:prstGeom>
        </p:spPr>
        <p:txBody>
          <a:bodyPr lIns="0" tIns="45712" rIns="0" bIns="45712" anchor="b"/>
          <a:lstStyle>
            <a:lvl1pPr algn="r" eaLnBrk="0" hangingPunct="0">
              <a:lnSpc>
                <a:spcPct val="90000"/>
              </a:lnSpc>
              <a:defRPr sz="1000" smtClean="0">
                <a:solidFill>
                  <a:srgbClr val="064308"/>
                </a:solidFill>
                <a:latin typeface="Arial"/>
                <a:ea typeface="+mn-ea"/>
                <a:cs typeface="Arial"/>
              </a:defRPr>
            </a:lvl1pPr>
          </a:lstStyle>
          <a:p>
            <a:pPr>
              <a:defRPr/>
            </a:pPr>
            <a:r>
              <a:rPr lang="en-US"/>
              <a:t>J. Davison, March 2023 PAINT Workshop</a:t>
            </a:r>
            <a:endParaRPr lang="en-US" dirty="0"/>
          </a:p>
        </p:txBody>
      </p:sp>
      <p:sp>
        <p:nvSpPr>
          <p:cNvPr id="9" name="Slide Number Placeholder 4"/>
          <p:cNvSpPr>
            <a:spLocks noGrp="1"/>
          </p:cNvSpPr>
          <p:nvPr>
            <p:ph type="sldNum" sz="quarter" idx="4"/>
          </p:nvPr>
        </p:nvSpPr>
        <p:spPr>
          <a:xfrm>
            <a:off x="8382000" y="6356450"/>
            <a:ext cx="762000" cy="364628"/>
          </a:xfrm>
          <a:prstGeom prst="rect">
            <a:avLst/>
          </a:prstGeom>
        </p:spPr>
        <p:txBody>
          <a:bodyPr vert="horz" wrap="square" lIns="0" tIns="45712" rIns="0" bIns="45712" numCol="1" anchor="b" anchorCtr="0" compatLnSpc="1">
            <a:prstTxWarp prst="textNoShape">
              <a:avLst/>
            </a:prstTxWarp>
          </a:bodyPr>
          <a:lstStyle>
            <a:lvl1pPr eaLnBrk="0" hangingPunct="0">
              <a:lnSpc>
                <a:spcPct val="90000"/>
              </a:lnSpc>
              <a:defRPr sz="1000">
                <a:solidFill>
                  <a:srgbClr val="064308"/>
                </a:solidFill>
                <a:ea typeface="ヒラギノ角ゴ Pro W3" charset="-128"/>
                <a:cs typeface="+mn-cs"/>
              </a:defRPr>
            </a:lvl1pPr>
          </a:lstStyle>
          <a:p>
            <a:pPr>
              <a:defRPr/>
            </a:pPr>
            <a:r>
              <a:rPr lang="en-US"/>
              <a:t>, Slide </a:t>
            </a:r>
            <a:fld id="{D30A2C6D-39BC-4576-856C-8743CF76CC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4007" r:id="rId3"/>
    <p:sldLayoutId id="2147483992" r:id="rId4"/>
    <p:sldLayoutId id="2147483993" r:id="rId5"/>
    <p:sldLayoutId id="2147483994" r:id="rId6"/>
    <p:sldLayoutId id="2147483995" r:id="rId7"/>
    <p:sldLayoutId id="2147483996" r:id="rId8"/>
  </p:sldLayoutIdLst>
  <p:hf hdr="0" dt="0"/>
  <p:txStyles>
    <p:titleStyle>
      <a:lvl1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1pPr>
      <a:lvl2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2pPr>
      <a:lvl3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3pPr>
      <a:lvl4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4pPr>
      <a:lvl5pPr algn="ctr" defTabSz="803293" rtl="0" eaLnBrk="1" fontAlgn="base" hangingPunct="1">
        <a:lnSpc>
          <a:spcPct val="88000"/>
        </a:lnSpc>
        <a:spcBef>
          <a:spcPct val="0"/>
        </a:spcBef>
        <a:spcAft>
          <a:spcPct val="0"/>
        </a:spcAft>
        <a:defRPr sz="3200" b="1">
          <a:solidFill>
            <a:srgbClr val="064308"/>
          </a:solidFill>
          <a:latin typeface="Arial" charset="0"/>
          <a:ea typeface="ＭＳ Ｐゴシック" pitchFamily="-65" charset="-128"/>
          <a:cs typeface="ＭＳ Ｐゴシック" pitchFamily="-65" charset="-128"/>
        </a:defRPr>
      </a:lvl5pPr>
      <a:lvl6pPr marL="457036"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6pPr>
      <a:lvl7pPr marL="914074"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7pPr>
      <a:lvl8pPr marL="1371109"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8pPr>
      <a:lvl9pPr marL="1828148" algn="ctr" defTabSz="807750" rtl="0" eaLnBrk="1" fontAlgn="base" hangingPunct="1">
        <a:lnSpc>
          <a:spcPct val="88000"/>
        </a:lnSpc>
        <a:spcBef>
          <a:spcPct val="0"/>
        </a:spcBef>
        <a:spcAft>
          <a:spcPct val="0"/>
        </a:spcAft>
        <a:defRPr sz="3200" b="1">
          <a:solidFill>
            <a:srgbClr val="064308"/>
          </a:solidFill>
          <a:latin typeface="Arial" charset="0"/>
          <a:ea typeface="Arial" charset="0"/>
          <a:cs typeface="Arial" charset="0"/>
        </a:defRPr>
      </a:lvl9pPr>
    </p:titleStyle>
    <p:bodyStyle>
      <a:lvl1pPr marL="180178" indent="-180178" algn="l" defTabSz="803293" rtl="0" eaLnBrk="1" fontAlgn="base" hangingPunct="1">
        <a:lnSpc>
          <a:spcPct val="90000"/>
        </a:lnSpc>
        <a:spcBef>
          <a:spcPts val="1206"/>
        </a:spcBef>
        <a:spcAft>
          <a:spcPct val="0"/>
        </a:spcAft>
        <a:buSzPct val="100000"/>
        <a:buFont typeface="Wingdings" pitchFamily="2" charset="2"/>
        <a:buChar char="§"/>
        <a:defRPr sz="2200">
          <a:solidFill>
            <a:srgbClr val="064308"/>
          </a:solidFill>
          <a:latin typeface="Arial" charset="0"/>
          <a:ea typeface="ＭＳ Ｐゴシック" pitchFamily="-65" charset="-128"/>
          <a:cs typeface="ＭＳ Ｐゴシック" pitchFamily="-65" charset="-128"/>
        </a:defRPr>
      </a:lvl1pPr>
      <a:lvl2pPr marL="363359" indent="-151650" algn="l" defTabSz="803293" rtl="0" eaLnBrk="1" fontAlgn="base" hangingPunct="1">
        <a:lnSpc>
          <a:spcPct val="90000"/>
        </a:lnSpc>
        <a:spcBef>
          <a:spcPts val="201"/>
        </a:spcBef>
        <a:spcAft>
          <a:spcPct val="0"/>
        </a:spcAft>
        <a:buSzPct val="100000"/>
        <a:buFont typeface="Arial" pitchFamily="34" charset="0"/>
        <a:buChar char="•"/>
        <a:defRPr sz="2000">
          <a:solidFill>
            <a:schemeClr val="tx1"/>
          </a:solidFill>
          <a:latin typeface="Arial" charset="0"/>
          <a:ea typeface="ＭＳ Ｐゴシック" charset="-128"/>
          <a:cs typeface="ＭＳ Ｐゴシック"/>
        </a:defRPr>
      </a:lvl2pPr>
      <a:lvl3pPr marL="591584" indent="-160658" algn="l" defTabSz="803293" rtl="0" eaLnBrk="1" fontAlgn="base" hangingPunct="1">
        <a:lnSpc>
          <a:spcPct val="90000"/>
        </a:lnSpc>
        <a:spcBef>
          <a:spcPts val="201"/>
        </a:spcBef>
        <a:spcAft>
          <a:spcPct val="0"/>
        </a:spcAft>
        <a:buSzPct val="100000"/>
        <a:buFont typeface="Lucida Grande" charset="0"/>
        <a:buChar char="»"/>
        <a:defRPr>
          <a:solidFill>
            <a:schemeClr val="tx1"/>
          </a:solidFill>
          <a:latin typeface="Arial" charset="0"/>
          <a:ea typeface="ヒラギノ角ゴ Pro W3" pitchFamily="-111" charset="-128"/>
          <a:cs typeface="ヒラギノ角ゴ Pro W3" pitchFamily="-111" charset="-128"/>
        </a:defRPr>
      </a:lvl3pPr>
      <a:lvl4pPr marL="728219" indent="-133632" algn="l" defTabSz="803293" rtl="0" eaLnBrk="1" fontAlgn="base" hangingPunct="1">
        <a:lnSpc>
          <a:spcPct val="90000"/>
        </a:lnSpc>
        <a:spcBef>
          <a:spcPts val="201"/>
        </a:spcBef>
        <a:spcAft>
          <a:spcPct val="0"/>
        </a:spcAft>
        <a:buClr>
          <a:srgbClr val="999999"/>
        </a:buClr>
        <a:buSzPct val="100000"/>
        <a:buFont typeface="Arial" pitchFamily="34" charset="0"/>
        <a:buChar char="•"/>
        <a:defRPr sz="1600">
          <a:solidFill>
            <a:schemeClr val="tx1"/>
          </a:solidFill>
          <a:latin typeface="+mn-lt"/>
          <a:ea typeface="ヒラギノ角ゴ Pro W3" pitchFamily="-111" charset="-128"/>
          <a:cs typeface="ヒラギノ角ゴ Pro W3"/>
        </a:defRPr>
      </a:lvl4pPr>
      <a:lvl5pPr marL="1002991" indent="-180178" algn="l" defTabSz="803293" rtl="0" eaLnBrk="1" fontAlgn="base" hangingPunct="1">
        <a:lnSpc>
          <a:spcPct val="90000"/>
        </a:lnSpc>
        <a:spcBef>
          <a:spcPts val="201"/>
        </a:spcBef>
        <a:spcAft>
          <a:spcPct val="0"/>
        </a:spcAft>
        <a:buClr>
          <a:srgbClr val="999999"/>
        </a:buClr>
        <a:buSzPct val="100000"/>
        <a:buFont typeface="Lucida Grande" charset="0"/>
        <a:buChar char="»"/>
        <a:defRPr sz="1400">
          <a:solidFill>
            <a:schemeClr val="tx1"/>
          </a:solidFill>
          <a:latin typeface="+mn-lt"/>
          <a:ea typeface="ヒラギノ角ゴ Pro W3" pitchFamily="-111" charset="-128"/>
          <a:cs typeface="ヒラギノ角ゴ Pro W3"/>
        </a:defRPr>
      </a:lvl5pPr>
      <a:lvl6pPr marL="2223294"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6pPr>
      <a:lvl7pPr marL="2680333"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7pPr>
      <a:lvl8pPr marL="3137372"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8pPr>
      <a:lvl9pPr marL="3594407" indent="-150759" algn="l" defTabSz="807750" rtl="0" eaLnBrk="1" fontAlgn="base" hangingPunct="1">
        <a:lnSpc>
          <a:spcPct val="90000"/>
        </a:lnSpc>
        <a:spcBef>
          <a:spcPct val="10000"/>
        </a:spcBef>
        <a:spcAft>
          <a:spcPct val="0"/>
        </a:spcAft>
        <a:buSzPct val="100000"/>
        <a:buChar char="–"/>
        <a:defRPr sz="1300">
          <a:solidFill>
            <a:schemeClr val="tx1"/>
          </a:solidFill>
          <a:latin typeface="Helvetica" charset="0"/>
          <a:ea typeface="+mn-ea"/>
          <a:cs typeface="+mn-cs"/>
        </a:defRPr>
      </a:lvl9pPr>
    </p:bodyStyle>
    <p:otherStyle>
      <a:defPPr>
        <a:defRPr lang="en-US"/>
      </a:defPPr>
      <a:lvl1pPr marL="0" algn="l" defTabSz="914074" rtl="0" eaLnBrk="1" latinLnBrk="0" hangingPunct="1">
        <a:defRPr sz="1800" kern="1200">
          <a:solidFill>
            <a:schemeClr val="tx1"/>
          </a:solidFill>
          <a:latin typeface="+mn-lt"/>
          <a:ea typeface="+mn-ea"/>
          <a:cs typeface="+mn-cs"/>
        </a:defRPr>
      </a:lvl1pPr>
      <a:lvl2pPr marL="457036" algn="l" defTabSz="914074" rtl="0" eaLnBrk="1" latinLnBrk="0" hangingPunct="1">
        <a:defRPr sz="1800" kern="1200">
          <a:solidFill>
            <a:schemeClr val="tx1"/>
          </a:solidFill>
          <a:latin typeface="+mn-lt"/>
          <a:ea typeface="+mn-ea"/>
          <a:cs typeface="+mn-cs"/>
        </a:defRPr>
      </a:lvl2pPr>
      <a:lvl3pPr marL="914074" algn="l" defTabSz="914074" rtl="0" eaLnBrk="1" latinLnBrk="0" hangingPunct="1">
        <a:defRPr sz="1800" kern="1200">
          <a:solidFill>
            <a:schemeClr val="tx1"/>
          </a:solidFill>
          <a:latin typeface="+mn-lt"/>
          <a:ea typeface="+mn-ea"/>
          <a:cs typeface="+mn-cs"/>
        </a:defRPr>
      </a:lvl3pPr>
      <a:lvl4pPr marL="1371109" algn="l" defTabSz="914074" rtl="0" eaLnBrk="1" latinLnBrk="0" hangingPunct="1">
        <a:defRPr sz="1800" kern="1200">
          <a:solidFill>
            <a:schemeClr val="tx1"/>
          </a:solidFill>
          <a:latin typeface="+mn-lt"/>
          <a:ea typeface="+mn-ea"/>
          <a:cs typeface="+mn-cs"/>
        </a:defRPr>
      </a:lvl4pPr>
      <a:lvl5pPr marL="1828148" algn="l" defTabSz="914074" rtl="0" eaLnBrk="1" latinLnBrk="0" hangingPunct="1">
        <a:defRPr sz="1800" kern="1200">
          <a:solidFill>
            <a:schemeClr val="tx1"/>
          </a:solidFill>
          <a:latin typeface="+mn-lt"/>
          <a:ea typeface="+mn-ea"/>
          <a:cs typeface="+mn-cs"/>
        </a:defRPr>
      </a:lvl5pPr>
      <a:lvl6pPr marL="2285186" algn="l" defTabSz="914074" rtl="0" eaLnBrk="1" latinLnBrk="0" hangingPunct="1">
        <a:defRPr sz="1800" kern="1200">
          <a:solidFill>
            <a:schemeClr val="tx1"/>
          </a:solidFill>
          <a:latin typeface="+mn-lt"/>
          <a:ea typeface="+mn-ea"/>
          <a:cs typeface="+mn-cs"/>
        </a:defRPr>
      </a:lvl6pPr>
      <a:lvl7pPr marL="2742224" algn="l" defTabSz="914074" rtl="0" eaLnBrk="1" latinLnBrk="0" hangingPunct="1">
        <a:defRPr sz="1800" kern="1200">
          <a:solidFill>
            <a:schemeClr val="tx1"/>
          </a:solidFill>
          <a:latin typeface="+mn-lt"/>
          <a:ea typeface="+mn-ea"/>
          <a:cs typeface="+mn-cs"/>
        </a:defRPr>
      </a:lvl7pPr>
      <a:lvl8pPr marL="3199260" algn="l" defTabSz="914074" rtl="0" eaLnBrk="1" latinLnBrk="0" hangingPunct="1">
        <a:defRPr sz="1800" kern="1200">
          <a:solidFill>
            <a:schemeClr val="tx1"/>
          </a:solidFill>
          <a:latin typeface="+mn-lt"/>
          <a:ea typeface="+mn-ea"/>
          <a:cs typeface="+mn-cs"/>
        </a:defRPr>
      </a:lvl8pPr>
      <a:lvl9pPr marL="3656296" algn="l" defTabSz="91407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png"/><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4.xml"/><Relationship Id="rId16" Type="http://schemas.openxmlformats.org/officeDocument/2006/relationships/image" Target="../media/image23.png"/><Relationship Id="rId20"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23" Type="http://schemas.openxmlformats.org/officeDocument/2006/relationships/image" Target="../media/image30.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 Id="rId22"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31.emf"/><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nas.org/doi/pdf/10.1073/pnas.17.5.3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6"/>
          <p:cNvSpPr>
            <a:spLocks noGrp="1"/>
          </p:cNvSpPr>
          <p:nvPr>
            <p:ph type="subTitle" idx="1"/>
          </p:nvPr>
        </p:nvSpPr>
        <p:spPr>
          <a:xfrm>
            <a:off x="1524000" y="4071938"/>
            <a:ext cx="6743700" cy="1143000"/>
          </a:xfrm>
        </p:spPr>
        <p:txBody>
          <a:bodyPr/>
          <a:lstStyle/>
          <a:p>
            <a:r>
              <a:rPr lang="en-US" sz="2400" dirty="0"/>
              <a:t>J. Davison (presenter), J. Crawford, S. K. Bogner, H. </a:t>
            </a:r>
            <a:r>
              <a:rPr lang="en-US" sz="2400" dirty="0" err="1"/>
              <a:t>Hergert</a:t>
            </a:r>
            <a:endParaRPr lang="en-US" dirty="0">
              <a:latin typeface="Arial" pitchFamily="34" charset="0"/>
              <a:ea typeface="ＭＳ Ｐゴシック"/>
              <a:cs typeface="ＭＳ Ｐゴシック"/>
            </a:endParaRPr>
          </a:p>
        </p:txBody>
      </p:sp>
      <p:sp>
        <p:nvSpPr>
          <p:cNvPr id="9219" name="Title 5"/>
          <p:cNvSpPr>
            <a:spLocks noGrp="1"/>
          </p:cNvSpPr>
          <p:nvPr>
            <p:ph type="title"/>
          </p:nvPr>
        </p:nvSpPr>
        <p:spPr>
          <a:xfrm>
            <a:off x="71438" y="2930621"/>
            <a:ext cx="9001124" cy="911935"/>
          </a:xfrm>
        </p:spPr>
        <p:txBody>
          <a:bodyPr/>
          <a:lstStyle/>
          <a:p>
            <a:r>
              <a:rPr lang="en-US" dirty="0">
                <a:latin typeface="Arial" pitchFamily="34" charset="0"/>
                <a:ea typeface="ＭＳ Ｐゴシック"/>
                <a:cs typeface="ＭＳ Ｐゴシック"/>
              </a:rPr>
              <a:t>(Towards) Emulators for the In-Medium Similarity Renormalization Group</a:t>
            </a:r>
          </a:p>
        </p:txBody>
      </p:sp>
      <p:sp>
        <p:nvSpPr>
          <p:cNvPr id="3" name="TextBox 2">
            <a:extLst>
              <a:ext uri="{FF2B5EF4-FFF2-40B4-BE49-F238E27FC236}">
                <a16:creationId xmlns:a16="http://schemas.microsoft.com/office/drawing/2014/main" id="{A86C083F-73D1-3A76-27CF-674C9ECAB0FF}"/>
              </a:ext>
            </a:extLst>
          </p:cNvPr>
          <p:cNvSpPr txBox="1"/>
          <p:nvPr/>
        </p:nvSpPr>
        <p:spPr>
          <a:xfrm>
            <a:off x="876300" y="6405154"/>
            <a:ext cx="7391400" cy="415498"/>
          </a:xfrm>
          <a:prstGeom prst="rect">
            <a:avLst/>
          </a:prstGeom>
          <a:solidFill>
            <a:schemeClr val="bg1"/>
          </a:solidFill>
        </p:spPr>
        <p:txBody>
          <a:bodyPr wrap="square">
            <a:spAutoFit/>
          </a:bodyPr>
          <a:lstStyle/>
          <a:p>
            <a:pPr algn="ctr"/>
            <a:r>
              <a:rPr lang="en-US" sz="700" dirty="0">
                <a:effectLst/>
                <a:latin typeface="Times New Roman" panose="02020603050405020304" pitchFamily="18" charset="0"/>
                <a:cs typeface="Times New Roman" panose="02020603050405020304" pitchFamily="18" charset="0"/>
              </a:rPr>
              <a:t>This work is supported in part by the U.S. Department of Energy, Office of Science, Office of Nuclear Physics under Awards No. </a:t>
            </a:r>
            <a:r>
              <a:rPr lang="en-US" sz="700" b="0" i="0" dirty="0">
                <a:solidFill>
                  <a:srgbClr val="1D1C1D"/>
                </a:solidFill>
                <a:effectLst/>
                <a:latin typeface="Times New Roman" panose="02020603050405020304" pitchFamily="18" charset="0"/>
                <a:cs typeface="Times New Roman" panose="02020603050405020304" pitchFamily="18" charset="0"/>
              </a:rPr>
              <a:t>DE-SC0017887, DE-SC0023516, as well as DE-SC0018083, DE-SC0023175 (</a:t>
            </a:r>
            <a:r>
              <a:rPr lang="en-US" sz="700" b="0" i="0" dirty="0" err="1">
                <a:solidFill>
                  <a:srgbClr val="1D1C1D"/>
                </a:solidFill>
                <a:effectLst/>
                <a:latin typeface="Times New Roman" panose="02020603050405020304" pitchFamily="18" charset="0"/>
                <a:cs typeface="Times New Roman" panose="02020603050405020304" pitchFamily="18" charset="0"/>
              </a:rPr>
              <a:t>SciDAC</a:t>
            </a:r>
            <a:r>
              <a:rPr lang="en-US" sz="700" b="0" i="0" dirty="0">
                <a:solidFill>
                  <a:srgbClr val="1D1C1D"/>
                </a:solidFill>
                <a:effectLst/>
                <a:latin typeface="Times New Roman" panose="02020603050405020304" pitchFamily="18" charset="0"/>
                <a:cs typeface="Times New Roman" panose="02020603050405020304" pitchFamily="18" charset="0"/>
              </a:rPr>
              <a:t> NUCLEI Collaboration). </a:t>
            </a:r>
            <a:r>
              <a:rPr lang="en-US" sz="700" dirty="0">
                <a:effectLst/>
                <a:latin typeface="Times New Roman" panose="02020603050405020304" pitchFamily="18" charset="0"/>
                <a:cs typeface="Times New Roman" panose="02020603050405020304" pitchFamily="18" charset="0"/>
              </a:rPr>
              <a:t>Computing resources were provided by the Institute for Cyber-Enabled Research at Michigan State University.</a:t>
            </a:r>
            <a:endParaRPr lang="en-US" sz="700" dirty="0">
              <a:solidFill>
                <a:schemeClr val="dk1"/>
              </a:solidFill>
              <a:effectLst/>
              <a:latin typeface="Times New Roman" panose="02020603050405020304" pitchFamily="18" charset="0"/>
              <a:cs typeface="Times New Roman" panose="02020603050405020304" pitchFamily="18" charset="0"/>
            </a:endParaRPr>
          </a:p>
          <a:p>
            <a:pPr algn="ctr"/>
            <a:endParaRPr lang="en-US" sz="700" dirty="0">
              <a:effectLst/>
              <a:latin typeface="Times New Roman" panose="02020603050405020304" pitchFamily="18" charset="0"/>
              <a:cs typeface="Times New Roman" panose="02020603050405020304" pitchFamily="18" charset="0"/>
            </a:endParaRPr>
          </a:p>
        </p:txBody>
      </p:sp>
      <p:pic>
        <p:nvPicPr>
          <p:cNvPr id="4" name="Picture 3" descr="Icon&#10;&#10;Description automatically generated">
            <a:extLst>
              <a:ext uri="{FF2B5EF4-FFF2-40B4-BE49-F238E27FC236}">
                <a16:creationId xmlns:a16="http://schemas.microsoft.com/office/drawing/2014/main" id="{D4B2669E-348D-D686-D7BD-60DE200993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2024" y="5386935"/>
            <a:ext cx="960275" cy="960275"/>
          </a:xfrm>
          <a:prstGeom prst="rect">
            <a:avLst/>
          </a:prstGeom>
        </p:spPr>
      </p:pic>
      <p:pic>
        <p:nvPicPr>
          <p:cNvPr id="5" name="Picture 4" descr="Logo, company name&#10;&#10;Description automatically generated">
            <a:extLst>
              <a:ext uri="{FF2B5EF4-FFF2-40B4-BE49-F238E27FC236}">
                <a16:creationId xmlns:a16="http://schemas.microsoft.com/office/drawing/2014/main" id="{53152DFE-63CE-583A-D3FC-CB30490954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438" y="5715000"/>
            <a:ext cx="1219200" cy="487968"/>
          </a:xfrm>
          <a:prstGeom prst="rect">
            <a:avLst/>
          </a:prstGeom>
        </p:spPr>
      </p:pic>
      <p:pic>
        <p:nvPicPr>
          <p:cNvPr id="11" name="Picture 10" descr="Logo, company name&#10;&#10;Description automatically generated">
            <a:extLst>
              <a:ext uri="{FF2B5EF4-FFF2-40B4-BE49-F238E27FC236}">
                <a16:creationId xmlns:a16="http://schemas.microsoft.com/office/drawing/2014/main" id="{E056C087-DC11-25D3-E463-856E5922DE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1375" y="27960800"/>
            <a:ext cx="2346983" cy="9393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86BB69-548E-5AB4-F663-82F1F4DEB365}"/>
              </a:ext>
            </a:extLst>
          </p:cNvPr>
          <p:cNvSpPr>
            <a:spLocks noGrp="1"/>
          </p:cNvSpPr>
          <p:nvPr>
            <p:ph idx="1"/>
          </p:nvPr>
        </p:nvSpPr>
        <p:spPr>
          <a:xfrm>
            <a:off x="76200" y="1067100"/>
            <a:ext cx="9067800" cy="685500"/>
          </a:xfrm>
        </p:spPr>
        <p:txBody>
          <a:bodyPr/>
          <a:lstStyle/>
          <a:p>
            <a:pPr marL="0" indent="0">
              <a:buNone/>
            </a:pPr>
            <a:r>
              <a:rPr lang="en-US" sz="2000" b="1" dirty="0">
                <a:latin typeface="Times New Roman" panose="02020603050405020304" pitchFamily="18" charset="0"/>
                <a:cs typeface="Times New Roman" panose="02020603050405020304" pitchFamily="18" charset="0"/>
              </a:rPr>
              <a:t>The In-Medium Similarity Renormalization Group (IMSRG) </a:t>
            </a:r>
            <a:r>
              <a:rPr lang="en-US" sz="2000" dirty="0">
                <a:latin typeface="Times New Roman" panose="02020603050405020304" pitchFamily="18" charset="0"/>
                <a:cs typeface="Times New Roman" panose="02020603050405020304" pitchFamily="18" charset="0"/>
              </a:rPr>
              <a:t>is an </a:t>
            </a:r>
            <a:r>
              <a:rPr lang="en-US" sz="2000" i="1" dirty="0">
                <a:latin typeface="Times New Roman" panose="02020603050405020304" pitchFamily="18" charset="0"/>
                <a:cs typeface="Times New Roman" panose="02020603050405020304" pitchFamily="18" charset="0"/>
              </a:rPr>
              <a:t>ab-initio</a:t>
            </a:r>
            <a:r>
              <a:rPr lang="en-US" sz="2000" dirty="0">
                <a:latin typeface="Times New Roman" panose="02020603050405020304" pitchFamily="18" charset="0"/>
                <a:cs typeface="Times New Roman" panose="02020603050405020304" pitchFamily="18" charset="0"/>
              </a:rPr>
              <a:t> method for computing the properties of nuclei. </a:t>
            </a:r>
          </a:p>
        </p:txBody>
      </p:sp>
      <p:sp>
        <p:nvSpPr>
          <p:cNvPr id="3" name="Title 2">
            <a:extLst>
              <a:ext uri="{FF2B5EF4-FFF2-40B4-BE49-F238E27FC236}">
                <a16:creationId xmlns:a16="http://schemas.microsoft.com/office/drawing/2014/main" id="{DA9FCC7C-E7EA-C92A-8B60-21A18D5247D1}"/>
              </a:ext>
            </a:extLst>
          </p:cNvPr>
          <p:cNvSpPr>
            <a:spLocks noGrp="1"/>
          </p:cNvSpPr>
          <p:nvPr>
            <p:ph type="title"/>
          </p:nvPr>
        </p:nvSpPr>
        <p:spPr/>
        <p:txBody>
          <a:bodyPr/>
          <a:lstStyle/>
          <a:p>
            <a:r>
              <a:rPr lang="en-US" dirty="0"/>
              <a:t>What is the IMSRG?</a:t>
            </a:r>
          </a:p>
        </p:txBody>
      </p:sp>
      <p:sp>
        <p:nvSpPr>
          <p:cNvPr id="4" name="Footer Placeholder 3">
            <a:extLst>
              <a:ext uri="{FF2B5EF4-FFF2-40B4-BE49-F238E27FC236}">
                <a16:creationId xmlns:a16="http://schemas.microsoft.com/office/drawing/2014/main" id="{DF64D66F-896C-819A-6B4F-EBB9A8344F58}"/>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9C2EFB4A-E363-CF0E-A028-95C2D934FEA5}"/>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2</a:t>
            </a:fld>
            <a:endParaRPr lang="en-US"/>
          </a:p>
        </p:txBody>
      </p:sp>
      <p:pic>
        <p:nvPicPr>
          <p:cNvPr id="11" name="Picture 10">
            <a:extLst>
              <a:ext uri="{FF2B5EF4-FFF2-40B4-BE49-F238E27FC236}">
                <a16:creationId xmlns:a16="http://schemas.microsoft.com/office/drawing/2014/main" id="{1540CC07-C891-5580-B6DD-682607BF9EF1}"/>
              </a:ext>
            </a:extLst>
          </p:cNvPr>
          <p:cNvPicPr>
            <a:picLocks noChangeAspect="1"/>
          </p:cNvPicPr>
          <p:nvPr/>
        </p:nvPicPr>
        <p:blipFill>
          <a:blip r:embed="rId3"/>
          <a:stretch>
            <a:fillRect/>
          </a:stretch>
        </p:blipFill>
        <p:spPr>
          <a:xfrm>
            <a:off x="3152274" y="2133600"/>
            <a:ext cx="5915526" cy="3505200"/>
          </a:xfrm>
          <a:prstGeom prst="rect">
            <a:avLst/>
          </a:prstGeom>
        </p:spPr>
      </p:pic>
      <p:sp>
        <p:nvSpPr>
          <p:cNvPr id="13" name="TextBox 12">
            <a:extLst>
              <a:ext uri="{FF2B5EF4-FFF2-40B4-BE49-F238E27FC236}">
                <a16:creationId xmlns:a16="http://schemas.microsoft.com/office/drawing/2014/main" id="{BDA9F9E3-A92F-4ECB-0698-3CC89CFFE725}"/>
              </a:ext>
            </a:extLst>
          </p:cNvPr>
          <p:cNvSpPr txBox="1"/>
          <p:nvPr/>
        </p:nvSpPr>
        <p:spPr>
          <a:xfrm flipH="1">
            <a:off x="0" y="2055790"/>
            <a:ext cx="3163372" cy="3139321"/>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The IMSRG is constructed in the normal-ordered operator basis of the many-body Hamiltonian; the IMSRG flow </a:t>
            </a:r>
            <a:r>
              <a:rPr lang="en-US" sz="1800" b="1" dirty="0">
                <a:latin typeface="Times New Roman" panose="02020603050405020304" pitchFamily="18" charset="0"/>
                <a:cs typeface="Times New Roman" panose="02020603050405020304" pitchFamily="18" charset="0"/>
              </a:rPr>
              <a:t>decouples a target reference state from excitations in the many-body basis via a continuous, unitary transformation [2] </a:t>
            </a:r>
            <a:r>
              <a:rPr lang="en-US" sz="1800" dirty="0">
                <a:latin typeface="Times New Roman" panose="02020603050405020304" pitchFamily="18" charset="0"/>
                <a:cs typeface="Times New Roman" panose="02020603050405020304" pitchFamily="18" charset="0"/>
              </a:rPr>
              <a:t>which effectively block-diagonalizes the Hamiltonian. </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E82CFD0-CC5A-BA15-1D6C-DB31FC4C59B0}"/>
                  </a:ext>
                </a:extLst>
              </p:cNvPr>
              <p:cNvSpPr txBox="1"/>
              <p:nvPr/>
            </p:nvSpPr>
            <p:spPr>
              <a:xfrm>
                <a:off x="5255927" y="2828657"/>
                <a:ext cx="1449405"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𝑈</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𝑠</m:t>
                          </m:r>
                        </m:e>
                      </m:d>
                      <m:r>
                        <a:rPr lang="en-US" sz="1600" b="0" i="1" smtClean="0">
                          <a:latin typeface="Cambria Math" panose="02040503050406030204" pitchFamily="18" charset="0"/>
                        </a:rPr>
                        <m:t>𝐻</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0</m:t>
                          </m:r>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𝑈</m:t>
                          </m:r>
                        </m:e>
                        <m:sup>
                          <m:r>
                            <a:rPr lang="en-US" sz="1600" b="0" i="1" smtClean="0">
                              <a:latin typeface="Cambria Math" panose="02040503050406030204" pitchFamily="18" charset="0"/>
                            </a:rPr>
                            <m:t>∗</m:t>
                          </m:r>
                        </m:sup>
                      </m:sSup>
                      <m:r>
                        <a:rPr lang="en-US" sz="1600" b="0" i="1" smtClean="0">
                          <a:latin typeface="Cambria Math" panose="02040503050406030204" pitchFamily="18" charset="0"/>
                        </a:rPr>
                        <m:t>(</m:t>
                      </m:r>
                      <m:r>
                        <a:rPr lang="en-US" sz="1600" b="0" i="1" smtClean="0">
                          <a:latin typeface="Cambria Math" panose="02040503050406030204" pitchFamily="18" charset="0"/>
                        </a:rPr>
                        <m:t>𝑠</m:t>
                      </m:r>
                      <m:r>
                        <a:rPr lang="en-US" sz="1600" b="0" i="1" smtClean="0">
                          <a:latin typeface="Cambria Math" panose="02040503050406030204" pitchFamily="18" charset="0"/>
                        </a:rPr>
                        <m:t>)</m:t>
                      </m:r>
                    </m:oMath>
                  </m:oMathPara>
                </a14:m>
                <a:endParaRPr lang="en-US" sz="1600" dirty="0">
                  <a:latin typeface="Times New Roman" panose="02020603050405020304" pitchFamily="18" charset="0"/>
                  <a:cs typeface="Times New Roman" panose="02020603050405020304" pitchFamily="18" charset="0"/>
                </a:endParaRPr>
              </a:p>
            </p:txBody>
          </p:sp>
        </mc:Choice>
        <mc:Fallback xmlns="">
          <p:sp>
            <p:nvSpPr>
              <p:cNvPr id="14" name="TextBox 13">
                <a:extLst>
                  <a:ext uri="{FF2B5EF4-FFF2-40B4-BE49-F238E27FC236}">
                    <a16:creationId xmlns:a16="http://schemas.microsoft.com/office/drawing/2014/main" id="{BE82CFD0-CC5A-BA15-1D6C-DB31FC4C59B0}"/>
                  </a:ext>
                </a:extLst>
              </p:cNvPr>
              <p:cNvSpPr txBox="1">
                <a:spLocks noRot="1" noChangeAspect="1" noMove="1" noResize="1" noEditPoints="1" noAdjustHandles="1" noChangeArrowheads="1" noChangeShapeType="1" noTextEdit="1"/>
              </p:cNvSpPr>
              <p:nvPr/>
            </p:nvSpPr>
            <p:spPr>
              <a:xfrm>
                <a:off x="5255927" y="2828657"/>
                <a:ext cx="1449405" cy="338554"/>
              </a:xfrm>
              <a:prstGeom prst="rect">
                <a:avLst/>
              </a:prstGeom>
              <a:blipFill>
                <a:blip r:embed="rId4"/>
                <a:stretch>
                  <a:fillRect r="-5462" b="-10714"/>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C9030EB7-D01A-BA17-0CF8-58556D8E4F24}"/>
              </a:ext>
            </a:extLst>
          </p:cNvPr>
          <p:cNvSpPr txBox="1"/>
          <p:nvPr/>
        </p:nvSpPr>
        <p:spPr>
          <a:xfrm>
            <a:off x="6930822" y="5712023"/>
            <a:ext cx="2213178" cy="307777"/>
          </a:xfrm>
          <a:prstGeom prst="rect">
            <a:avLst/>
          </a:prstGeom>
          <a:noFill/>
        </p:spPr>
        <p:txBody>
          <a:bodyPr wrap="square" rtlCol="0">
            <a:spAutoFit/>
          </a:bodyPr>
          <a:lstStyle/>
          <a:p>
            <a:r>
              <a:rPr lang="en-US" sz="1400" dirty="0">
                <a:solidFill>
                  <a:schemeClr val="bg1">
                    <a:lumMod val="50000"/>
                  </a:schemeClr>
                </a:solidFill>
              </a:rPr>
              <a:t>[2]  </a:t>
            </a:r>
            <a:r>
              <a:rPr lang="en-US" sz="1400" dirty="0" err="1">
                <a:solidFill>
                  <a:schemeClr val="bg1">
                    <a:lumMod val="50000"/>
                  </a:schemeClr>
                </a:solidFill>
              </a:rPr>
              <a:t>Hergert</a:t>
            </a:r>
            <a:r>
              <a:rPr lang="en-US" sz="1400" dirty="0">
                <a:solidFill>
                  <a:schemeClr val="bg1">
                    <a:lumMod val="50000"/>
                  </a:schemeClr>
                </a:solidFill>
              </a:rPr>
              <a:t> et al. 2016</a:t>
            </a:r>
          </a:p>
        </p:txBody>
      </p:sp>
    </p:spTree>
    <p:extLst>
      <p:ext uri="{BB962C8B-B14F-4D97-AF65-F5344CB8AC3E}">
        <p14:creationId xmlns:p14="http://schemas.microsoft.com/office/powerpoint/2010/main" val="35933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7DCD4351-E0FC-840D-90B5-6D71E8ABB5E1}"/>
                  </a:ext>
                </a:extLst>
              </p:cNvPr>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We do not know the character of this transformation </a:t>
                </a:r>
                <a:r>
                  <a:rPr lang="en-US" sz="2000" i="1" dirty="0">
                    <a:latin typeface="Times New Roman" panose="02020603050405020304" pitchFamily="18" charset="0"/>
                    <a:cs typeface="Times New Roman" panose="02020603050405020304" pitchFamily="18" charset="0"/>
                  </a:rPr>
                  <a:t>a priori</a:t>
                </a:r>
                <a:r>
                  <a:rPr lang="en-US" sz="2000" dirty="0">
                    <a:latin typeface="Times New Roman" panose="02020603050405020304" pitchFamily="18" charset="0"/>
                    <a:cs typeface="Times New Roman" panose="02020603050405020304" pitchFamily="18" charset="0"/>
                  </a:rPr>
                  <a:t>. Instead, we solve for the transformation implicitly by </a:t>
                </a:r>
                <a:r>
                  <a:rPr lang="en-US" sz="2000" b="1" dirty="0">
                    <a:latin typeface="Times New Roman" panose="02020603050405020304" pitchFamily="18" charset="0"/>
                    <a:cs typeface="Times New Roman" panose="02020603050405020304" pitchFamily="18" charset="0"/>
                  </a:rPr>
                  <a:t>integrating the </a:t>
                </a:r>
                <a:r>
                  <a:rPr lang="en-US" sz="2000" b="1" i="1" dirty="0">
                    <a:latin typeface="Times New Roman" panose="02020603050405020304" pitchFamily="18" charset="0"/>
                    <a:cs typeface="Times New Roman" panose="02020603050405020304" pitchFamily="18" charset="0"/>
                  </a:rPr>
                  <a:t>nonlinear</a:t>
                </a:r>
                <a:r>
                  <a:rPr lang="en-US" sz="2000" b="1" dirty="0">
                    <a:latin typeface="Times New Roman" panose="02020603050405020304" pitchFamily="18" charset="0"/>
                    <a:cs typeface="Times New Roman" panose="02020603050405020304" pitchFamily="18" charset="0"/>
                  </a:rPr>
                  <a:t> first-order ODE called the IMSRG flow equation</a:t>
                </a:r>
                <a:r>
                  <a:rPr lang="en-US" sz="2000" dirty="0">
                    <a:latin typeface="Times New Roman" panose="02020603050405020304" pitchFamily="18" charset="0"/>
                    <a:cs typeface="Times New Roman" panose="02020603050405020304" pitchFamily="18" charset="0"/>
                  </a:rPr>
                  <a:t>, which reads [2]</a:t>
                </a:r>
              </a:p>
              <a:p>
                <a:endParaRPr lang="en-US" sz="200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cs typeface="Times New Roman" panose="02020603050405020304" pitchFamily="18" charset="0"/>
                            </a:rPr>
                          </m:ctrlPr>
                        </m:fPr>
                        <m:num>
                          <m:r>
                            <a:rPr lang="en-US" sz="2000" b="0" i="1" smtClean="0">
                              <a:latin typeface="Cambria Math" panose="02040503050406030204" pitchFamily="18" charset="0"/>
                              <a:cs typeface="Times New Roman" panose="02020603050405020304" pitchFamily="18" charset="0"/>
                            </a:rPr>
                            <m:t>𝑑</m:t>
                          </m:r>
                        </m:num>
                        <m:den>
                          <m:r>
                            <a:rPr lang="en-US" sz="2000" b="0" i="1" smtClean="0">
                              <a:latin typeface="Cambria Math" panose="02040503050406030204" pitchFamily="18" charset="0"/>
                              <a:cs typeface="Times New Roman" panose="02020603050405020304" pitchFamily="18" charset="0"/>
                            </a:rPr>
                            <m:t>𝑑𝑠</m:t>
                          </m:r>
                        </m:den>
                      </m:f>
                      <m:r>
                        <a:rPr lang="en-US" sz="2000" b="0" i="1" smtClean="0">
                          <a:latin typeface="Cambria Math" panose="02040503050406030204" pitchFamily="18" charset="0"/>
                          <a:cs typeface="Times New Roman" panose="02020603050405020304" pitchFamily="18" charset="0"/>
                        </a:rPr>
                        <m:t>𝐻</m:t>
                      </m:r>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𝑠</m:t>
                          </m:r>
                        </m:e>
                      </m:d>
                      <m:r>
                        <a:rPr lang="en-US" sz="2000" b="0" i="1" smtClean="0">
                          <a:latin typeface="Cambria Math" panose="02040503050406030204" pitchFamily="18" charset="0"/>
                          <a:cs typeface="Times New Roman" panose="02020603050405020304" pitchFamily="18" charset="0"/>
                        </a:rPr>
                        <m:t>= </m:t>
                      </m:r>
                      <m:d>
                        <m:dPr>
                          <m:begChr m:val="["/>
                          <m:endChr m:val="]"/>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𝜂</m:t>
                          </m:r>
                          <m:d>
                            <m:dPr>
                              <m:ctrlPr>
                                <a:rPr lang="en-US" sz="2000" b="0" i="1" smtClean="0">
                                  <a:latin typeface="Cambria Math" panose="02040503050406030204" pitchFamily="18" charset="0"/>
                                  <a:cs typeface="Times New Roman" panose="02020603050405020304" pitchFamily="18" charset="0"/>
                                </a:rPr>
                              </m:ctrlPr>
                            </m:dPr>
                            <m:e>
                              <m:r>
                                <a:rPr lang="en-US" sz="2000" b="0" i="1" smtClean="0">
                                  <a:latin typeface="Cambria Math" panose="02040503050406030204" pitchFamily="18" charset="0"/>
                                  <a:cs typeface="Times New Roman" panose="02020603050405020304" pitchFamily="18" charset="0"/>
                                </a:rPr>
                                <m:t>𝑠</m:t>
                              </m:r>
                            </m:e>
                          </m:d>
                          <m:r>
                            <a:rPr lang="en-US" sz="2000" b="0" i="1" smtClean="0">
                              <a:latin typeface="Cambria Math" panose="02040503050406030204" pitchFamily="18" charset="0"/>
                              <a:cs typeface="Times New Roman" panose="02020603050405020304" pitchFamily="18" charset="0"/>
                            </a:rPr>
                            <m:t>, </m:t>
                          </m:r>
                          <m:r>
                            <a:rPr lang="en-US" sz="2000" b="0" i="1" smtClean="0">
                              <a:latin typeface="Cambria Math" panose="02040503050406030204" pitchFamily="18" charset="0"/>
                              <a:cs typeface="Times New Roman" panose="02020603050405020304" pitchFamily="18" charset="0"/>
                            </a:rPr>
                            <m:t>𝐻</m:t>
                          </m:r>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𝑠</m:t>
                          </m:r>
                          <m:r>
                            <a:rPr lang="en-US" sz="2000" b="0" i="1" smtClean="0">
                              <a:latin typeface="Cambria Math" panose="02040503050406030204" pitchFamily="18" charset="0"/>
                              <a:cs typeface="Times New Roman" panose="02020603050405020304" pitchFamily="18" charset="0"/>
                            </a:rPr>
                            <m:t>)</m:t>
                          </m:r>
                        </m:e>
                      </m:d>
                      <m:r>
                        <a:rPr lang="en-US" sz="2000" b="0" i="1" smtClean="0">
                          <a:latin typeface="Cambria Math" panose="02040503050406030204" pitchFamily="18" charset="0"/>
                          <a:cs typeface="Times New Roman" panose="02020603050405020304" pitchFamily="18" charset="0"/>
                        </a:rPr>
                        <m:t>.</m:t>
                      </m:r>
                    </m:oMath>
                  </m:oMathPara>
                </a14:m>
                <a:endParaRPr lang="en-US" sz="2000" b="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anti-Hermitian “generator” </a:t>
                </a:r>
                <a14:m>
                  <m:oMath xmlns:m="http://schemas.openxmlformats.org/officeDocument/2006/math">
                    <m:r>
                      <a:rPr lang="en-US" sz="2000" b="0" i="1" smtClean="0">
                        <a:latin typeface="Cambria Math" panose="02040503050406030204" pitchFamily="18" charset="0"/>
                        <a:cs typeface="Times New Roman" panose="02020603050405020304" pitchFamily="18" charset="0"/>
                      </a:rPr>
                      <m:t>𝜂</m:t>
                    </m:r>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𝑠</m:t>
                    </m:r>
                    <m:r>
                      <a:rPr lang="en-US" sz="2000" b="0" i="1" smtClean="0">
                        <a:latin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takes a particular form which produces the desired decoupling behavior over the integration scale </a:t>
                </a:r>
                <a:r>
                  <a:rPr lang="en-US" sz="2000" i="1" dirty="0">
                    <a:latin typeface="Times New Roman" panose="02020603050405020304" pitchFamily="18" charset="0"/>
                    <a:cs typeface="Times New Roman" panose="02020603050405020304" pitchFamily="18" charset="0"/>
                  </a:rPr>
                  <a:t>s</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Computational effort to solve the </a:t>
                </a:r>
                <a:r>
                  <a:rPr lang="en-US" sz="2000" b="1" dirty="0">
                    <a:latin typeface="Times New Roman" panose="02020603050405020304" pitchFamily="18" charset="0"/>
                    <a:cs typeface="Times New Roman" panose="02020603050405020304" pitchFamily="18" charset="0"/>
                  </a:rPr>
                  <a:t>IMSRG scales </a:t>
                </a:r>
                <a14:m>
                  <m:oMath xmlns:m="http://schemas.openxmlformats.org/officeDocument/2006/math">
                    <m:r>
                      <a:rPr lang="en-US" sz="2000" b="1" i="1" smtClean="0">
                        <a:latin typeface="Cambria Math" panose="02040503050406030204" pitchFamily="18" charset="0"/>
                        <a:cs typeface="Times New Roman" panose="02020603050405020304" pitchFamily="18" charset="0"/>
                      </a:rPr>
                      <m:t>𝑶</m:t>
                    </m:r>
                    <m:d>
                      <m:dPr>
                        <m:ctrlPr>
                          <a:rPr lang="en-US" sz="2000" b="1" i="1" smtClean="0">
                            <a:latin typeface="Cambria Math" panose="02040503050406030204" pitchFamily="18" charset="0"/>
                            <a:cs typeface="Times New Roman" panose="02020603050405020304" pitchFamily="18" charset="0"/>
                          </a:rPr>
                        </m:ctrlPr>
                      </m:dPr>
                      <m:e>
                        <m:sSup>
                          <m:sSupPr>
                            <m:ctrlPr>
                              <a:rPr lang="en-US" sz="2000" b="1" i="1" smtClean="0">
                                <a:latin typeface="Cambria Math" panose="02040503050406030204" pitchFamily="18" charset="0"/>
                                <a:cs typeface="Times New Roman" panose="02020603050405020304" pitchFamily="18" charset="0"/>
                              </a:rPr>
                            </m:ctrlPr>
                          </m:sSupPr>
                          <m:e>
                            <m:r>
                              <a:rPr lang="en-US" sz="2000" b="1" i="1" smtClean="0">
                                <a:latin typeface="Cambria Math" panose="02040503050406030204" pitchFamily="18" charset="0"/>
                                <a:cs typeface="Times New Roman" panose="02020603050405020304" pitchFamily="18" charset="0"/>
                              </a:rPr>
                              <m:t>𝑵</m:t>
                            </m:r>
                          </m:e>
                          <m:sup>
                            <m:r>
                              <a:rPr lang="en-US" sz="2000" b="1" i="1" smtClean="0">
                                <a:latin typeface="Cambria Math" panose="02040503050406030204" pitchFamily="18" charset="0"/>
                                <a:cs typeface="Times New Roman" panose="02020603050405020304" pitchFamily="18" charset="0"/>
                              </a:rPr>
                              <m:t>𝟔</m:t>
                            </m:r>
                          </m:sup>
                        </m:sSup>
                      </m:e>
                    </m:d>
                  </m:oMath>
                </a14:m>
                <a:r>
                  <a:rPr lang="en-US" sz="2000" dirty="0">
                    <a:latin typeface="Times New Roman" panose="02020603050405020304" pitchFamily="18" charset="0"/>
                    <a:cs typeface="Times New Roman" panose="02020603050405020304" pitchFamily="18" charset="0"/>
                  </a:rPr>
                  <a:t> (at 2B truncations) where </a:t>
                </a:r>
                <a:r>
                  <a:rPr lang="en-US" sz="2000" i="1" dirty="0">
                    <a:latin typeface="Times New Roman" panose="02020603050405020304" pitchFamily="18" charset="0"/>
                    <a:cs typeface="Times New Roman" panose="02020603050405020304" pitchFamily="18" charset="0"/>
                  </a:rPr>
                  <a:t>N </a:t>
                </a:r>
                <a:r>
                  <a:rPr lang="en-US" sz="2000" dirty="0">
                    <a:latin typeface="Times New Roman" panose="02020603050405020304" pitchFamily="18" charset="0"/>
                    <a:cs typeface="Times New Roman" panose="02020603050405020304" pitchFamily="18" charset="0"/>
                  </a:rPr>
                  <a:t>is the system size. For typical nuclei calculations, </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might range from </a:t>
                </a:r>
                <a14:m>
                  <m:oMath xmlns:m="http://schemas.openxmlformats.org/officeDocument/2006/math">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10</m:t>
                        </m:r>
                      </m:e>
                      <m:sup>
                        <m:r>
                          <a:rPr lang="en-US" sz="2000" b="0" i="1" smtClean="0">
                            <a:latin typeface="Cambria Math" panose="02040503050406030204" pitchFamily="18" charset="0"/>
                            <a:cs typeface="Times New Roman" panose="02020603050405020304" pitchFamily="18" charset="0"/>
                          </a:rPr>
                          <m:t>6</m:t>
                        </m:r>
                      </m:sup>
                    </m:sSup>
                  </m:oMath>
                </a14:m>
                <a:r>
                  <a:rPr lang="en-US" sz="2000" dirty="0">
                    <a:latin typeface="Times New Roman" panose="02020603050405020304" pitchFamily="18" charset="0"/>
                    <a:cs typeface="Times New Roman" panose="02020603050405020304" pitchFamily="18" charset="0"/>
                  </a:rPr>
                  <a:t> to </a:t>
                </a:r>
                <a14:m>
                  <m:oMath xmlns:m="http://schemas.openxmlformats.org/officeDocument/2006/math">
                    <m:sSup>
                      <m:sSupPr>
                        <m:ctrlPr>
                          <a:rPr lang="en-US" sz="2000" b="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10</m:t>
                        </m:r>
                      </m:e>
                      <m:sup>
                        <m:r>
                          <a:rPr lang="en-US" sz="2000" b="0" i="1" smtClean="0">
                            <a:latin typeface="Cambria Math" panose="02040503050406030204" pitchFamily="18" charset="0"/>
                            <a:cs typeface="Times New Roman" panose="02020603050405020304" pitchFamily="18" charset="0"/>
                          </a:rPr>
                          <m:t>9</m:t>
                        </m:r>
                      </m:sup>
                    </m:sSup>
                  </m:oMath>
                </a14:m>
                <a:r>
                  <a:rPr lang="en-US" sz="2000" dirty="0">
                    <a:latin typeface="Times New Roman" panose="02020603050405020304" pitchFamily="18" charset="0"/>
                    <a:cs typeface="Times New Roman" panose="02020603050405020304" pitchFamily="18" charset="0"/>
                  </a:rPr>
                  <a:t> (or more). </a:t>
                </a:r>
                <a:r>
                  <a:rPr lang="en-US" sz="2000" b="1" dirty="0">
                    <a:latin typeface="Times New Roman" panose="02020603050405020304" pitchFamily="18" charset="0"/>
                    <a:cs typeface="Times New Roman" panose="02020603050405020304" pitchFamily="18" charset="0"/>
                  </a:rPr>
                  <a:t>Data-driven emulators can help us reduce the number of  </a:t>
                </a:r>
                <a14:m>
                  <m:oMath xmlns:m="http://schemas.openxmlformats.org/officeDocument/2006/math">
                    <m:r>
                      <a:rPr lang="en-US" sz="2000" b="1" i="1" smtClean="0">
                        <a:latin typeface="Cambria Math" panose="02040503050406030204" pitchFamily="18" charset="0"/>
                        <a:cs typeface="Times New Roman" panose="02020603050405020304" pitchFamily="18" charset="0"/>
                      </a:rPr>
                      <m:t>𝑶</m:t>
                    </m:r>
                    <m:r>
                      <a:rPr lang="en-US" sz="2000" b="1" i="1" smtClean="0">
                        <a:latin typeface="Cambria Math" panose="02040503050406030204" pitchFamily="18" charset="0"/>
                        <a:cs typeface="Times New Roman" panose="02020603050405020304" pitchFamily="18" charset="0"/>
                      </a:rPr>
                      <m:t>(</m:t>
                    </m:r>
                    <m:sSup>
                      <m:sSupPr>
                        <m:ctrlPr>
                          <a:rPr lang="en-US" sz="2000" b="1" i="1" smtClean="0">
                            <a:latin typeface="Cambria Math" panose="02040503050406030204" pitchFamily="18" charset="0"/>
                            <a:cs typeface="Times New Roman" panose="02020603050405020304" pitchFamily="18" charset="0"/>
                          </a:rPr>
                        </m:ctrlPr>
                      </m:sSupPr>
                      <m:e>
                        <m:r>
                          <a:rPr lang="en-US" sz="2000" b="1" i="1" smtClean="0">
                            <a:latin typeface="Cambria Math" panose="02040503050406030204" pitchFamily="18" charset="0"/>
                            <a:cs typeface="Times New Roman" panose="02020603050405020304" pitchFamily="18" charset="0"/>
                          </a:rPr>
                          <m:t>𝑵</m:t>
                        </m:r>
                      </m:e>
                      <m:sup>
                        <m:r>
                          <a:rPr lang="en-US" sz="2000" b="1" i="1" smtClean="0">
                            <a:latin typeface="Cambria Math" panose="02040503050406030204" pitchFamily="18" charset="0"/>
                            <a:cs typeface="Times New Roman" panose="02020603050405020304" pitchFamily="18" charset="0"/>
                          </a:rPr>
                          <m:t>𝟔</m:t>
                        </m:r>
                      </m:sup>
                    </m:sSup>
                    <m:r>
                      <a:rPr lang="en-US" sz="2000" b="1" i="1" smtClean="0">
                        <a:latin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iterations required for a converged result.</a:t>
                </a:r>
              </a:p>
              <a:p>
                <a:endParaRPr lang="en-US" sz="2000" dirty="0"/>
              </a:p>
            </p:txBody>
          </p:sp>
        </mc:Choice>
        <mc:Fallback>
          <p:sp>
            <p:nvSpPr>
              <p:cNvPr id="2" name="Content Placeholder 1">
                <a:extLst>
                  <a:ext uri="{FF2B5EF4-FFF2-40B4-BE49-F238E27FC236}">
                    <a16:creationId xmlns:a16="http://schemas.microsoft.com/office/drawing/2014/main" id="{7DCD4351-E0FC-840D-90B5-6D71E8ABB5E1}"/>
                  </a:ext>
                </a:extLst>
              </p:cNvPr>
              <p:cNvSpPr>
                <a:spLocks noGrp="1" noRot="1" noChangeAspect="1" noMove="1" noResize="1" noEditPoints="1" noAdjustHandles="1" noChangeArrowheads="1" noChangeShapeType="1" noTextEdit="1"/>
              </p:cNvSpPr>
              <p:nvPr>
                <p:ph idx="1"/>
              </p:nvPr>
            </p:nvSpPr>
            <p:spPr>
              <a:blipFill>
                <a:blip r:embed="rId3"/>
                <a:stretch>
                  <a:fillRect l="-1764" t="-2182" r="-1628"/>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F027D1CD-40AC-7A99-51BA-54F046CEEBE3}"/>
              </a:ext>
            </a:extLst>
          </p:cNvPr>
          <p:cNvSpPr>
            <a:spLocks noGrp="1"/>
          </p:cNvSpPr>
          <p:nvPr>
            <p:ph type="title"/>
          </p:nvPr>
        </p:nvSpPr>
        <p:spPr/>
        <p:txBody>
          <a:bodyPr/>
          <a:lstStyle/>
          <a:p>
            <a:r>
              <a:rPr lang="en-US" dirty="0"/>
              <a:t>What is the IMSRG?</a:t>
            </a:r>
          </a:p>
        </p:txBody>
      </p:sp>
      <p:sp>
        <p:nvSpPr>
          <p:cNvPr id="4" name="Footer Placeholder 3">
            <a:extLst>
              <a:ext uri="{FF2B5EF4-FFF2-40B4-BE49-F238E27FC236}">
                <a16:creationId xmlns:a16="http://schemas.microsoft.com/office/drawing/2014/main" id="{34B7B05D-8C52-F574-4EE3-BD179F8072A8}"/>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C80A5E9D-3F54-4144-D957-B18C19E57A49}"/>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3</a:t>
            </a:fld>
            <a:endParaRPr lang="en-US"/>
          </a:p>
        </p:txBody>
      </p:sp>
      <p:sp>
        <p:nvSpPr>
          <p:cNvPr id="6" name="TextBox 5">
            <a:extLst>
              <a:ext uri="{FF2B5EF4-FFF2-40B4-BE49-F238E27FC236}">
                <a16:creationId xmlns:a16="http://schemas.microsoft.com/office/drawing/2014/main" id="{017F66FD-52AB-1DA5-8B24-A3720754BA88}"/>
              </a:ext>
            </a:extLst>
          </p:cNvPr>
          <p:cNvSpPr txBox="1"/>
          <p:nvPr/>
        </p:nvSpPr>
        <p:spPr>
          <a:xfrm>
            <a:off x="6930822" y="5712023"/>
            <a:ext cx="2213178" cy="307777"/>
          </a:xfrm>
          <a:prstGeom prst="rect">
            <a:avLst/>
          </a:prstGeom>
          <a:noFill/>
        </p:spPr>
        <p:txBody>
          <a:bodyPr wrap="square" rtlCol="0">
            <a:spAutoFit/>
          </a:bodyPr>
          <a:lstStyle/>
          <a:p>
            <a:r>
              <a:rPr lang="en-US" sz="1400" dirty="0">
                <a:solidFill>
                  <a:schemeClr val="bg1">
                    <a:lumMod val="50000"/>
                  </a:schemeClr>
                </a:solidFill>
              </a:rPr>
              <a:t>[2]  </a:t>
            </a:r>
            <a:r>
              <a:rPr lang="en-US" sz="1400" dirty="0" err="1">
                <a:solidFill>
                  <a:schemeClr val="bg1">
                    <a:lumMod val="50000"/>
                  </a:schemeClr>
                </a:solidFill>
              </a:rPr>
              <a:t>Hergert</a:t>
            </a:r>
            <a:r>
              <a:rPr lang="en-US" sz="1400" dirty="0">
                <a:solidFill>
                  <a:schemeClr val="bg1">
                    <a:lumMod val="50000"/>
                  </a:schemeClr>
                </a:solidFill>
              </a:rPr>
              <a:t> et al. 2016</a:t>
            </a:r>
          </a:p>
        </p:txBody>
      </p:sp>
    </p:spTree>
    <p:extLst>
      <p:ext uri="{BB962C8B-B14F-4D97-AF65-F5344CB8AC3E}">
        <p14:creationId xmlns:p14="http://schemas.microsoft.com/office/powerpoint/2010/main" val="124197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DF0AB3-3FF8-FD4B-985F-59EDC6316B18}"/>
              </a:ext>
            </a:extLst>
          </p:cNvPr>
          <p:cNvSpPr>
            <a:spLocks noGrp="1"/>
          </p:cNvSpPr>
          <p:nvPr>
            <p:ph type="title"/>
          </p:nvPr>
        </p:nvSpPr>
        <p:spPr/>
        <p:txBody>
          <a:bodyPr/>
          <a:lstStyle/>
          <a:p>
            <a:r>
              <a:rPr lang="en-US" dirty="0"/>
              <a:t>Dynamic Mode Decomposition</a:t>
            </a:r>
          </a:p>
        </p:txBody>
      </p:sp>
      <p:sp>
        <p:nvSpPr>
          <p:cNvPr id="4" name="Footer Placeholder 3">
            <a:extLst>
              <a:ext uri="{FF2B5EF4-FFF2-40B4-BE49-F238E27FC236}">
                <a16:creationId xmlns:a16="http://schemas.microsoft.com/office/drawing/2014/main" id="{7C0B8D3C-B0EC-E415-70C4-F3E104B572B6}"/>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40840D60-ECAF-1E40-DBB4-F0F91C55FF69}"/>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4</a:t>
            </a:fld>
            <a:endParaRPr lang="en-US"/>
          </a:p>
        </p:txBody>
      </p:sp>
      <p:grpSp>
        <p:nvGrpSpPr>
          <p:cNvPr id="7" name="Group 6">
            <a:extLst>
              <a:ext uri="{FF2B5EF4-FFF2-40B4-BE49-F238E27FC236}">
                <a16:creationId xmlns:a16="http://schemas.microsoft.com/office/drawing/2014/main" id="{871A1E89-8F6C-C27B-E942-E17AC0AC1500}"/>
              </a:ext>
            </a:extLst>
          </p:cNvPr>
          <p:cNvGrpSpPr/>
          <p:nvPr/>
        </p:nvGrpSpPr>
        <p:grpSpPr>
          <a:xfrm>
            <a:off x="4161928" y="2173571"/>
            <a:ext cx="2404782" cy="1411580"/>
            <a:chOff x="664907" y="20524522"/>
            <a:chExt cx="3733798" cy="2358981"/>
          </a:xfrm>
        </p:grpSpPr>
        <p:sp>
          <p:nvSpPr>
            <p:cNvPr id="8" name="Double Bracket 7">
              <a:extLst>
                <a:ext uri="{FF2B5EF4-FFF2-40B4-BE49-F238E27FC236}">
                  <a16:creationId xmlns:a16="http://schemas.microsoft.com/office/drawing/2014/main" id="{1720B91B-2B30-9B29-6D66-C04CFA453B15}"/>
                </a:ext>
              </a:extLst>
            </p:cNvPr>
            <p:cNvSpPr>
              <a:spLocks/>
            </p:cNvSpPr>
            <p:nvPr/>
          </p:nvSpPr>
          <p:spPr>
            <a:xfrm>
              <a:off x="664907" y="20524522"/>
              <a:ext cx="3733798" cy="2293718"/>
            </a:xfrm>
            <a:prstGeom prst="bracketPair">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sz="200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DF6B32A-3F4C-0E8C-96C4-45F1C64767E1}"/>
                    </a:ext>
                  </a:extLst>
                </p:cNvPr>
                <p:cNvSpPr txBox="1">
                  <a:spLocks/>
                </p:cNvSpPr>
                <p:nvPr/>
              </p:nvSpPr>
              <p:spPr>
                <a:xfrm>
                  <a:off x="1177412" y="21363763"/>
                  <a:ext cx="2708787" cy="61143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𝑘</m:t>
                            </m:r>
                            <m:r>
                              <a:rPr lang="en-US" sz="2000" b="0" i="1" smtClean="0">
                                <a:latin typeface="Cambria Math" panose="02040503050406030204" pitchFamily="18" charset="0"/>
                              </a:rPr>
                              <m:t>+1</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𝑁</m:t>
                            </m:r>
                          </m:sub>
                        </m:sSub>
                      </m:oMath>
                    </m:oMathPara>
                  </a14:m>
                  <a:endParaRPr lang="en-US" sz="2000" dirty="0"/>
                </a:p>
              </p:txBody>
            </p:sp>
          </mc:Choice>
          <mc:Fallback xmlns="">
            <p:sp>
              <p:nvSpPr>
                <p:cNvPr id="9" name="TextBox 8">
                  <a:extLst>
                    <a:ext uri="{FF2B5EF4-FFF2-40B4-BE49-F238E27FC236}">
                      <a16:creationId xmlns:a16="http://schemas.microsoft.com/office/drawing/2014/main" id="{8DF6B32A-3F4C-0E8C-96C4-45F1C64767E1}"/>
                    </a:ext>
                  </a:extLst>
                </p:cNvPr>
                <p:cNvSpPr txBox="1">
                  <a:spLocks noRot="1" noChangeAspect="1" noMove="1" noResize="1" noEditPoints="1" noAdjustHandles="1" noChangeArrowheads="1" noChangeShapeType="1" noTextEdit="1"/>
                </p:cNvSpPr>
                <p:nvPr/>
              </p:nvSpPr>
              <p:spPr>
                <a:xfrm>
                  <a:off x="1177412" y="21363763"/>
                  <a:ext cx="2708787" cy="611433"/>
                </a:xfrm>
                <a:prstGeom prst="rect">
                  <a:avLst/>
                </a:prstGeom>
                <a:blipFill>
                  <a:blip r:embed="rId3"/>
                  <a:stretch>
                    <a:fillRect r="-5594" b="-13333"/>
                  </a:stretch>
                </a:blipFill>
              </p:spPr>
              <p:txBody>
                <a:bodyPr/>
                <a:lstStyle/>
                <a:p>
                  <a:r>
                    <a:rPr lang="en-US">
                      <a:noFill/>
                    </a:rPr>
                    <a:t> </a:t>
                  </a:r>
                </a:p>
              </p:txBody>
            </p:sp>
          </mc:Fallback>
        </mc:AlternateContent>
        <p:cxnSp>
          <p:nvCxnSpPr>
            <p:cNvPr id="10" name="Straight Connector 9">
              <a:extLst>
                <a:ext uri="{FF2B5EF4-FFF2-40B4-BE49-F238E27FC236}">
                  <a16:creationId xmlns:a16="http://schemas.microsoft.com/office/drawing/2014/main" id="{3C2907E0-5EA9-394F-D57B-D4DFFE50335B}"/>
                </a:ext>
              </a:extLst>
            </p:cNvPr>
            <p:cNvCxnSpPr>
              <a:cxnSpLocks/>
            </p:cNvCxnSpPr>
            <p:nvPr/>
          </p:nvCxnSpPr>
          <p:spPr>
            <a:xfrm>
              <a:off x="1398638" y="21979158"/>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4DB7173-A7D5-0498-2E01-47EE070403DD}"/>
                </a:ext>
              </a:extLst>
            </p:cNvPr>
            <p:cNvCxnSpPr>
              <a:cxnSpLocks/>
            </p:cNvCxnSpPr>
            <p:nvPr/>
          </p:nvCxnSpPr>
          <p:spPr>
            <a:xfrm>
              <a:off x="1425677" y="20524522"/>
              <a:ext cx="0" cy="839083"/>
            </a:xfrm>
            <a:prstGeom prst="line">
              <a:avLst/>
            </a:prstGeom>
            <a:ln w="76200"/>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87F9B5F8-9D54-D6DD-FBBF-7978020969B2}"/>
                </a:ext>
              </a:extLst>
            </p:cNvPr>
            <p:cNvCxnSpPr>
              <a:cxnSpLocks/>
            </p:cNvCxnSpPr>
            <p:nvPr/>
          </p:nvCxnSpPr>
          <p:spPr>
            <a:xfrm>
              <a:off x="2504767" y="22044421"/>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E24BE27C-B9B4-C5B7-E39B-D54B3FEF8A99}"/>
                </a:ext>
              </a:extLst>
            </p:cNvPr>
            <p:cNvCxnSpPr>
              <a:cxnSpLocks/>
            </p:cNvCxnSpPr>
            <p:nvPr/>
          </p:nvCxnSpPr>
          <p:spPr>
            <a:xfrm>
              <a:off x="2531806" y="20589785"/>
              <a:ext cx="0" cy="839083"/>
            </a:xfrm>
            <a:prstGeom prst="line">
              <a:avLst/>
            </a:prstGeom>
            <a:ln w="7620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32EDFB7-B51C-79FA-940C-709A5BA58368}"/>
                </a:ext>
              </a:extLst>
            </p:cNvPr>
            <p:cNvCxnSpPr>
              <a:cxnSpLocks/>
            </p:cNvCxnSpPr>
            <p:nvPr/>
          </p:nvCxnSpPr>
          <p:spPr>
            <a:xfrm>
              <a:off x="3401961" y="22044421"/>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28D66EDC-5A7D-3BFD-5DEE-6A280D756987}"/>
                </a:ext>
              </a:extLst>
            </p:cNvPr>
            <p:cNvCxnSpPr>
              <a:cxnSpLocks/>
            </p:cNvCxnSpPr>
            <p:nvPr/>
          </p:nvCxnSpPr>
          <p:spPr>
            <a:xfrm>
              <a:off x="3429000" y="20589785"/>
              <a:ext cx="0" cy="839083"/>
            </a:xfrm>
            <a:prstGeom prst="line">
              <a:avLst/>
            </a:prstGeom>
            <a:ln w="76200"/>
          </p:spPr>
          <p:style>
            <a:lnRef idx="1">
              <a:schemeClr val="dk1"/>
            </a:lnRef>
            <a:fillRef idx="0">
              <a:schemeClr val="dk1"/>
            </a:fillRef>
            <a:effectRef idx="0">
              <a:schemeClr val="dk1"/>
            </a:effectRef>
            <a:fontRef idx="minor">
              <a:schemeClr val="tx1"/>
            </a:fontRef>
          </p:style>
        </p:cxnSp>
      </p:grpSp>
      <p:sp>
        <p:nvSpPr>
          <p:cNvPr id="16" name="Arrow: Right 15">
            <a:extLst>
              <a:ext uri="{FF2B5EF4-FFF2-40B4-BE49-F238E27FC236}">
                <a16:creationId xmlns:a16="http://schemas.microsoft.com/office/drawing/2014/main" id="{0EFF1352-A552-0398-4C54-C47CD43644D2}"/>
              </a:ext>
            </a:extLst>
          </p:cNvPr>
          <p:cNvSpPr/>
          <p:nvPr/>
        </p:nvSpPr>
        <p:spPr>
          <a:xfrm>
            <a:off x="2904454" y="2599472"/>
            <a:ext cx="893201" cy="4266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a:p>
        </p:txBody>
      </p:sp>
      <p:grpSp>
        <p:nvGrpSpPr>
          <p:cNvPr id="18" name="Group 17">
            <a:extLst>
              <a:ext uri="{FF2B5EF4-FFF2-40B4-BE49-F238E27FC236}">
                <a16:creationId xmlns:a16="http://schemas.microsoft.com/office/drawing/2014/main" id="{95C3BDAF-A389-53A1-9A05-63EC35A3D549}"/>
              </a:ext>
            </a:extLst>
          </p:cNvPr>
          <p:cNvGrpSpPr/>
          <p:nvPr/>
        </p:nvGrpSpPr>
        <p:grpSpPr>
          <a:xfrm>
            <a:off x="423080" y="2124212"/>
            <a:ext cx="2227376" cy="1416325"/>
            <a:chOff x="664907" y="20524522"/>
            <a:chExt cx="3733798" cy="2358981"/>
          </a:xfrm>
        </p:grpSpPr>
        <p:sp>
          <p:nvSpPr>
            <p:cNvPr id="19" name="Double Bracket 18">
              <a:extLst>
                <a:ext uri="{FF2B5EF4-FFF2-40B4-BE49-F238E27FC236}">
                  <a16:creationId xmlns:a16="http://schemas.microsoft.com/office/drawing/2014/main" id="{49D2BB40-C489-782E-0344-ADD18621E3D1}"/>
                </a:ext>
              </a:extLst>
            </p:cNvPr>
            <p:cNvSpPr>
              <a:spLocks/>
            </p:cNvSpPr>
            <p:nvPr/>
          </p:nvSpPr>
          <p:spPr>
            <a:xfrm>
              <a:off x="664907" y="20524522"/>
              <a:ext cx="3733798" cy="2293718"/>
            </a:xfrm>
            <a:prstGeom prst="bracketPair">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sz="2000" dirty="0"/>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B21DF703-B831-2655-96D2-39260ABFBFAD}"/>
                    </a:ext>
                  </a:extLst>
                </p:cNvPr>
                <p:cNvSpPr txBox="1">
                  <a:spLocks/>
                </p:cNvSpPr>
                <p:nvPr/>
              </p:nvSpPr>
              <p:spPr>
                <a:xfrm>
                  <a:off x="1177415" y="21363763"/>
                  <a:ext cx="2708789" cy="5945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𝑘</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𝑁</m:t>
                            </m:r>
                            <m:r>
                              <a:rPr lang="en-US" sz="2000" b="0" i="1" smtClean="0">
                                <a:latin typeface="Cambria Math" panose="02040503050406030204" pitchFamily="18" charset="0"/>
                              </a:rPr>
                              <m:t>−1</m:t>
                            </m:r>
                          </m:sub>
                        </m:sSub>
                      </m:oMath>
                    </m:oMathPara>
                  </a14:m>
                  <a:endParaRPr lang="en-US" sz="2000" dirty="0"/>
                </a:p>
              </p:txBody>
            </p:sp>
          </mc:Choice>
          <mc:Fallback xmlns="">
            <p:sp>
              <p:nvSpPr>
                <p:cNvPr id="20" name="TextBox 19">
                  <a:extLst>
                    <a:ext uri="{FF2B5EF4-FFF2-40B4-BE49-F238E27FC236}">
                      <a16:creationId xmlns:a16="http://schemas.microsoft.com/office/drawing/2014/main" id="{B21DF703-B831-2655-96D2-39260ABFBFAD}"/>
                    </a:ext>
                  </a:extLst>
                </p:cNvPr>
                <p:cNvSpPr txBox="1">
                  <a:spLocks noRot="1" noChangeAspect="1" noMove="1" noResize="1" noEditPoints="1" noAdjustHandles="1" noChangeArrowheads="1" noChangeShapeType="1" noTextEdit="1"/>
                </p:cNvSpPr>
                <p:nvPr/>
              </p:nvSpPr>
              <p:spPr>
                <a:xfrm>
                  <a:off x="1177415" y="21363763"/>
                  <a:ext cx="2708789" cy="594518"/>
                </a:xfrm>
                <a:prstGeom prst="rect">
                  <a:avLst/>
                </a:prstGeom>
                <a:blipFill>
                  <a:blip r:embed="rId4"/>
                  <a:stretch>
                    <a:fillRect r="-14340" b="-16949"/>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4D66A142-C49A-4ADA-C923-1D012731C98E}"/>
                </a:ext>
              </a:extLst>
            </p:cNvPr>
            <p:cNvCxnSpPr>
              <a:cxnSpLocks/>
            </p:cNvCxnSpPr>
            <p:nvPr/>
          </p:nvCxnSpPr>
          <p:spPr>
            <a:xfrm>
              <a:off x="1398638" y="21979158"/>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E7ACC195-FE14-F0D1-495D-7C493C6DD388}"/>
                </a:ext>
              </a:extLst>
            </p:cNvPr>
            <p:cNvCxnSpPr>
              <a:cxnSpLocks/>
            </p:cNvCxnSpPr>
            <p:nvPr/>
          </p:nvCxnSpPr>
          <p:spPr>
            <a:xfrm>
              <a:off x="1425677" y="20524522"/>
              <a:ext cx="0" cy="839083"/>
            </a:xfrm>
            <a:prstGeom prst="line">
              <a:avLst/>
            </a:prstGeom>
            <a:ln w="7620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E5A19DBF-C0D9-1EDA-B115-1F6E52191068}"/>
                </a:ext>
              </a:extLst>
            </p:cNvPr>
            <p:cNvCxnSpPr>
              <a:cxnSpLocks/>
            </p:cNvCxnSpPr>
            <p:nvPr/>
          </p:nvCxnSpPr>
          <p:spPr>
            <a:xfrm>
              <a:off x="2504767" y="22044421"/>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E275DE11-407A-E15D-1B5F-5C546CE967DD}"/>
                </a:ext>
              </a:extLst>
            </p:cNvPr>
            <p:cNvCxnSpPr>
              <a:cxnSpLocks/>
            </p:cNvCxnSpPr>
            <p:nvPr/>
          </p:nvCxnSpPr>
          <p:spPr>
            <a:xfrm>
              <a:off x="2531806" y="20589785"/>
              <a:ext cx="0" cy="839083"/>
            </a:xfrm>
            <a:prstGeom prst="line">
              <a:avLst/>
            </a:prstGeom>
            <a:ln w="76200"/>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50A2B1C-EE14-665D-968F-4B86872ABDE8}"/>
                </a:ext>
              </a:extLst>
            </p:cNvPr>
            <p:cNvCxnSpPr>
              <a:cxnSpLocks/>
            </p:cNvCxnSpPr>
            <p:nvPr/>
          </p:nvCxnSpPr>
          <p:spPr>
            <a:xfrm>
              <a:off x="3401961" y="22044421"/>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7B22AF1F-39C1-C5E7-6202-B2CE4D945291}"/>
                </a:ext>
              </a:extLst>
            </p:cNvPr>
            <p:cNvCxnSpPr>
              <a:cxnSpLocks/>
            </p:cNvCxnSpPr>
            <p:nvPr/>
          </p:nvCxnSpPr>
          <p:spPr>
            <a:xfrm>
              <a:off x="3429000" y="20589785"/>
              <a:ext cx="0" cy="839083"/>
            </a:xfrm>
            <a:prstGeom prst="line">
              <a:avLst/>
            </a:prstGeom>
            <a:ln w="76200"/>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94F34CE6-F750-5540-95D3-BECCD3D1BA5F}"/>
                  </a:ext>
                </a:extLst>
              </p:cNvPr>
              <p:cNvSpPr txBox="1"/>
              <p:nvPr/>
            </p:nvSpPr>
            <p:spPr>
              <a:xfrm>
                <a:off x="76200" y="1050478"/>
                <a:ext cx="8991600" cy="895245"/>
              </a:xfrm>
              <a:prstGeom prst="rect">
                <a:avLst/>
              </a:prstGeom>
              <a:noFill/>
            </p:spPr>
            <p:txBody>
              <a:bodyPr wrap="square" rtlCol="0">
                <a:spAutoFit/>
              </a:bodyPr>
              <a:lstStyle/>
              <a:p>
                <a:r>
                  <a:rPr lang="en-US" dirty="0"/>
                  <a:t>The DMD operator linearizes the first order ODE:</a:t>
                </a:r>
              </a:p>
              <a:p>
                <a:pPr algn="ct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rPr>
                            <m:t>𝑑</m:t>
                          </m:r>
                          <m:r>
                            <a:rPr lang="en-US" b="0" i="1" smtClean="0">
                              <a:latin typeface="Cambria Math" panose="02040503050406030204" pitchFamily="18" charset="0"/>
                            </a:rPr>
                            <m:t>𝑥</m:t>
                          </m:r>
                        </m:num>
                        <m:den>
                          <m:r>
                            <a:rPr lang="en-US" i="1" smtClean="0">
                              <a:latin typeface="Cambria Math" panose="02040503050406030204" pitchFamily="18" charset="0"/>
                            </a:rPr>
                            <m:t>𝑑</m:t>
                          </m:r>
                          <m:r>
                            <a:rPr lang="en-US" b="0" i="1" smtClean="0">
                              <a:latin typeface="Cambria Math" panose="02040503050406030204" pitchFamily="18" charset="0"/>
                            </a:rPr>
                            <m:t>𝑡</m:t>
                          </m:r>
                        </m:den>
                      </m:f>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𝒜</m:t>
                      </m:r>
                      <m:r>
                        <a:rPr lang="en-US" b="0" i="1" smtClean="0">
                          <a:latin typeface="Cambria Math" panose="02040503050406030204" pitchFamily="18" charset="0"/>
                          <a:ea typeface="Cambria Math" panose="02040503050406030204" pitchFamily="18" charset="0"/>
                        </a:rPr>
                        <m:t>𝑥</m:t>
                      </m:r>
                    </m:oMath>
                  </m:oMathPara>
                </a14:m>
                <a:endParaRPr lang="en-US" dirty="0"/>
              </a:p>
            </p:txBody>
          </p:sp>
        </mc:Choice>
        <mc:Fallback xmlns="">
          <p:sp>
            <p:nvSpPr>
              <p:cNvPr id="29" name="TextBox 28">
                <a:extLst>
                  <a:ext uri="{FF2B5EF4-FFF2-40B4-BE49-F238E27FC236}">
                    <a16:creationId xmlns:a16="http://schemas.microsoft.com/office/drawing/2014/main" id="{94F34CE6-F750-5540-95D3-BECCD3D1BA5F}"/>
                  </a:ext>
                </a:extLst>
              </p:cNvPr>
              <p:cNvSpPr txBox="1">
                <a:spLocks noRot="1" noChangeAspect="1" noMove="1" noResize="1" noEditPoints="1" noAdjustHandles="1" noChangeArrowheads="1" noChangeShapeType="1" noTextEdit="1"/>
              </p:cNvSpPr>
              <p:nvPr/>
            </p:nvSpPr>
            <p:spPr>
              <a:xfrm>
                <a:off x="76200" y="1050478"/>
                <a:ext cx="8991600" cy="895245"/>
              </a:xfrm>
              <a:prstGeom prst="rect">
                <a:avLst/>
              </a:prstGeom>
              <a:blipFill>
                <a:blip r:embed="rId5"/>
                <a:stretch>
                  <a:fillRect l="-610" t="-340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AFB6D84-664C-266B-62CF-606C7BF2CA70}"/>
                  </a:ext>
                </a:extLst>
              </p:cNvPr>
              <p:cNvSpPr txBox="1"/>
              <p:nvPr/>
            </p:nvSpPr>
            <p:spPr>
              <a:xfrm>
                <a:off x="5144198" y="1770394"/>
                <a:ext cx="5491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𝑋</m:t>
                      </m:r>
                      <m:r>
                        <a:rPr lang="en-US" sz="2000" b="0" i="1" smtClean="0">
                          <a:latin typeface="Cambria Math" panose="02040503050406030204" pitchFamily="18" charset="0"/>
                        </a:rPr>
                        <m:t>′</m:t>
                      </m:r>
                    </m:oMath>
                  </m:oMathPara>
                </a14:m>
                <a:endParaRPr lang="en-US" sz="2000" dirty="0"/>
              </a:p>
            </p:txBody>
          </p:sp>
        </mc:Choice>
        <mc:Fallback xmlns="">
          <p:sp>
            <p:nvSpPr>
              <p:cNvPr id="6" name="TextBox 5">
                <a:extLst>
                  <a:ext uri="{FF2B5EF4-FFF2-40B4-BE49-F238E27FC236}">
                    <a16:creationId xmlns:a16="http://schemas.microsoft.com/office/drawing/2014/main" id="{CAFB6D84-664C-266B-62CF-606C7BF2CA70}"/>
                  </a:ext>
                </a:extLst>
              </p:cNvPr>
              <p:cNvSpPr txBox="1">
                <a:spLocks noRot="1" noChangeAspect="1" noMove="1" noResize="1" noEditPoints="1" noAdjustHandles="1" noChangeArrowheads="1" noChangeShapeType="1" noTextEdit="1"/>
              </p:cNvSpPr>
              <p:nvPr/>
            </p:nvSpPr>
            <p:spPr>
              <a:xfrm>
                <a:off x="5144198" y="1770394"/>
                <a:ext cx="549196" cy="40011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F662B56D-2EE3-5435-5093-ADDC9A26D6FB}"/>
                  </a:ext>
                </a:extLst>
              </p:cNvPr>
              <p:cNvSpPr txBox="1"/>
              <p:nvPr/>
            </p:nvSpPr>
            <p:spPr>
              <a:xfrm>
                <a:off x="1339438" y="1769378"/>
                <a:ext cx="39466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𝑋</m:t>
                      </m:r>
                    </m:oMath>
                  </m:oMathPara>
                </a14:m>
                <a:endParaRPr lang="en-US" sz="2000" dirty="0"/>
              </a:p>
            </p:txBody>
          </p:sp>
        </mc:Choice>
        <mc:Fallback xmlns="">
          <p:sp>
            <p:nvSpPr>
              <p:cNvPr id="27" name="TextBox 26">
                <a:extLst>
                  <a:ext uri="{FF2B5EF4-FFF2-40B4-BE49-F238E27FC236}">
                    <a16:creationId xmlns:a16="http://schemas.microsoft.com/office/drawing/2014/main" id="{F662B56D-2EE3-5435-5093-ADDC9A26D6FB}"/>
                  </a:ext>
                </a:extLst>
              </p:cNvPr>
              <p:cNvSpPr txBox="1">
                <a:spLocks noRot="1" noChangeAspect="1" noMove="1" noResize="1" noEditPoints="1" noAdjustHandles="1" noChangeArrowheads="1" noChangeShapeType="1" noTextEdit="1"/>
              </p:cNvSpPr>
              <p:nvPr/>
            </p:nvSpPr>
            <p:spPr>
              <a:xfrm>
                <a:off x="1339438" y="1769378"/>
                <a:ext cx="394660" cy="400110"/>
              </a:xfrm>
              <a:prstGeom prst="rect">
                <a:avLst/>
              </a:prstGeom>
              <a:blipFill>
                <a:blip r:embed="rId7"/>
                <a:stretch>
                  <a:fillRect/>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E6332404-5CF5-423F-1241-49A50338FAB5}"/>
              </a:ext>
            </a:extLst>
          </p:cNvPr>
          <p:cNvSpPr txBox="1"/>
          <p:nvPr/>
        </p:nvSpPr>
        <p:spPr>
          <a:xfrm>
            <a:off x="3214900" y="2176048"/>
            <a:ext cx="421483" cy="400110"/>
          </a:xfrm>
          <a:prstGeom prst="rect">
            <a:avLst/>
          </a:prstGeom>
          <a:noFill/>
        </p:spPr>
        <p:txBody>
          <a:bodyPr wrap="square" rtlCol="0">
            <a:spAutoFit/>
          </a:bodyPr>
          <a:lstStyle/>
          <a:p>
            <a:r>
              <a:rPr lang="en-US" sz="2000" i="1" dirty="0"/>
              <a:t>A</a:t>
            </a:r>
          </a:p>
        </p:txBody>
      </p:sp>
      <p:grpSp>
        <p:nvGrpSpPr>
          <p:cNvPr id="62" name="Group 61">
            <a:extLst>
              <a:ext uri="{FF2B5EF4-FFF2-40B4-BE49-F238E27FC236}">
                <a16:creationId xmlns:a16="http://schemas.microsoft.com/office/drawing/2014/main" id="{FBAFC7A8-4A9F-850E-E005-6F5EF3A35F6E}"/>
              </a:ext>
            </a:extLst>
          </p:cNvPr>
          <p:cNvGrpSpPr/>
          <p:nvPr/>
        </p:nvGrpSpPr>
        <p:grpSpPr>
          <a:xfrm>
            <a:off x="381000" y="4490478"/>
            <a:ext cx="725531" cy="1470219"/>
            <a:chOff x="2186451" y="24394548"/>
            <a:chExt cx="1115957" cy="2293718"/>
          </a:xfrm>
        </p:grpSpPr>
        <p:sp>
          <p:nvSpPr>
            <p:cNvPr id="63" name="Double Bracket 62">
              <a:extLst>
                <a:ext uri="{FF2B5EF4-FFF2-40B4-BE49-F238E27FC236}">
                  <a16:creationId xmlns:a16="http://schemas.microsoft.com/office/drawing/2014/main" id="{DDE24FA1-2B37-1621-D937-7F2ED1293FC7}"/>
                </a:ext>
              </a:extLst>
            </p:cNvPr>
            <p:cNvSpPr>
              <a:spLocks/>
            </p:cNvSpPr>
            <p:nvPr/>
          </p:nvSpPr>
          <p:spPr>
            <a:xfrm>
              <a:off x="2186451" y="24394548"/>
              <a:ext cx="1115957" cy="2293718"/>
            </a:xfrm>
            <a:prstGeom prst="bracketPair">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sz="2000" dirty="0"/>
            </a:p>
          </p:txBody>
        </p:sp>
        <p:cxnSp>
          <p:nvCxnSpPr>
            <p:cNvPr id="64" name="Straight Connector 63">
              <a:extLst>
                <a:ext uri="{FF2B5EF4-FFF2-40B4-BE49-F238E27FC236}">
                  <a16:creationId xmlns:a16="http://schemas.microsoft.com/office/drawing/2014/main" id="{F91B8A53-4315-A3C8-2A5D-F9925898539C}"/>
                </a:ext>
              </a:extLst>
            </p:cNvPr>
            <p:cNvCxnSpPr>
              <a:cxnSpLocks/>
            </p:cNvCxnSpPr>
            <p:nvPr/>
          </p:nvCxnSpPr>
          <p:spPr>
            <a:xfrm>
              <a:off x="2748728" y="25849184"/>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65" name="Straight Connector 64">
              <a:extLst>
                <a:ext uri="{FF2B5EF4-FFF2-40B4-BE49-F238E27FC236}">
                  <a16:creationId xmlns:a16="http://schemas.microsoft.com/office/drawing/2014/main" id="{799BC21D-C788-B9D1-DC6B-537FE929BB32}"/>
                </a:ext>
              </a:extLst>
            </p:cNvPr>
            <p:cNvCxnSpPr>
              <a:cxnSpLocks/>
            </p:cNvCxnSpPr>
            <p:nvPr/>
          </p:nvCxnSpPr>
          <p:spPr>
            <a:xfrm>
              <a:off x="2775767" y="24394548"/>
              <a:ext cx="0" cy="839083"/>
            </a:xfrm>
            <a:prstGeom prst="line">
              <a:avLst/>
            </a:prstGeom>
            <a:ln w="762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40F52629-CD33-D12C-0CD2-ED4AC08D78D8}"/>
                    </a:ext>
                  </a:extLst>
                </p:cNvPr>
                <p:cNvSpPr txBox="1">
                  <a:spLocks/>
                </p:cNvSpPr>
                <p:nvPr/>
              </p:nvSpPr>
              <p:spPr>
                <a:xfrm>
                  <a:off x="2440739" y="25233630"/>
                  <a:ext cx="670054" cy="5176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𝑘</m:t>
                            </m:r>
                          </m:sub>
                        </m:sSub>
                      </m:oMath>
                    </m:oMathPara>
                  </a14:m>
                  <a:endParaRPr lang="en-US" sz="2000" dirty="0"/>
                </a:p>
              </p:txBody>
            </p:sp>
          </mc:Choice>
          <mc:Fallback xmlns="">
            <p:sp>
              <p:nvSpPr>
                <p:cNvPr id="66" name="TextBox 65">
                  <a:extLst>
                    <a:ext uri="{FF2B5EF4-FFF2-40B4-BE49-F238E27FC236}">
                      <a16:creationId xmlns:a16="http://schemas.microsoft.com/office/drawing/2014/main" id="{40F52629-CD33-D12C-0CD2-ED4AC08D78D8}"/>
                    </a:ext>
                  </a:extLst>
                </p:cNvPr>
                <p:cNvSpPr txBox="1">
                  <a:spLocks noRot="1" noChangeAspect="1" noMove="1" noResize="1" noEditPoints="1" noAdjustHandles="1" noChangeArrowheads="1" noChangeShapeType="1" noTextEdit="1"/>
                </p:cNvSpPr>
                <p:nvPr/>
              </p:nvSpPr>
              <p:spPr>
                <a:xfrm>
                  <a:off x="2440739" y="25233630"/>
                  <a:ext cx="670054" cy="517643"/>
                </a:xfrm>
                <a:prstGeom prst="rect">
                  <a:avLst/>
                </a:prstGeom>
                <a:blipFill>
                  <a:blip r:embed="rId8"/>
                  <a:stretch>
                    <a:fillRect b="-25926"/>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688CE5DC-9911-F315-EF3F-92230E44943A}"/>
                  </a:ext>
                </a:extLst>
              </p:cNvPr>
              <p:cNvSpPr txBox="1"/>
              <p:nvPr/>
            </p:nvSpPr>
            <p:spPr>
              <a:xfrm>
                <a:off x="1067574" y="4960507"/>
                <a:ext cx="67819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oMath>
                  </m:oMathPara>
                </a14:m>
                <a:endParaRPr lang="en-US" sz="2000" dirty="0"/>
              </a:p>
            </p:txBody>
          </p:sp>
        </mc:Choice>
        <mc:Fallback xmlns="">
          <p:sp>
            <p:nvSpPr>
              <p:cNvPr id="67" name="TextBox 66">
                <a:extLst>
                  <a:ext uri="{FF2B5EF4-FFF2-40B4-BE49-F238E27FC236}">
                    <a16:creationId xmlns:a16="http://schemas.microsoft.com/office/drawing/2014/main" id="{688CE5DC-9911-F315-EF3F-92230E44943A}"/>
                  </a:ext>
                </a:extLst>
              </p:cNvPr>
              <p:cNvSpPr txBox="1">
                <a:spLocks noRot="1" noChangeAspect="1" noMove="1" noResize="1" noEditPoints="1" noAdjustHandles="1" noChangeArrowheads="1" noChangeShapeType="1" noTextEdit="1"/>
              </p:cNvSpPr>
              <p:nvPr/>
            </p:nvSpPr>
            <p:spPr>
              <a:xfrm>
                <a:off x="1067574" y="4960507"/>
                <a:ext cx="678197" cy="400110"/>
              </a:xfrm>
              <a:prstGeom prst="rect">
                <a:avLst/>
              </a:prstGeom>
              <a:blipFill>
                <a:blip r:embed="rId9"/>
                <a:stretch>
                  <a:fillRect/>
                </a:stretch>
              </a:blipFill>
            </p:spPr>
            <p:txBody>
              <a:bodyPr/>
              <a:lstStyle/>
              <a:p>
                <a:r>
                  <a:rPr lang="en-US">
                    <a:noFill/>
                  </a:rPr>
                  <a:t> </a:t>
                </a:r>
              </a:p>
            </p:txBody>
          </p:sp>
        </mc:Fallback>
      </mc:AlternateContent>
      <p:grpSp>
        <p:nvGrpSpPr>
          <p:cNvPr id="68" name="Group 67">
            <a:extLst>
              <a:ext uri="{FF2B5EF4-FFF2-40B4-BE49-F238E27FC236}">
                <a16:creationId xmlns:a16="http://schemas.microsoft.com/office/drawing/2014/main" id="{D5509403-F3DE-C1F8-7AFC-DDAC315C860F}"/>
              </a:ext>
            </a:extLst>
          </p:cNvPr>
          <p:cNvGrpSpPr/>
          <p:nvPr/>
        </p:nvGrpSpPr>
        <p:grpSpPr>
          <a:xfrm>
            <a:off x="1701930" y="4525301"/>
            <a:ext cx="2227376" cy="1470219"/>
            <a:chOff x="664907" y="20524522"/>
            <a:chExt cx="3733798" cy="2358981"/>
          </a:xfrm>
        </p:grpSpPr>
        <p:sp>
          <p:nvSpPr>
            <p:cNvPr id="69" name="Double Bracket 68">
              <a:extLst>
                <a:ext uri="{FF2B5EF4-FFF2-40B4-BE49-F238E27FC236}">
                  <a16:creationId xmlns:a16="http://schemas.microsoft.com/office/drawing/2014/main" id="{CF553028-D0C5-5E5B-1A80-B19FE3CCABD9}"/>
                </a:ext>
              </a:extLst>
            </p:cNvPr>
            <p:cNvSpPr>
              <a:spLocks/>
            </p:cNvSpPr>
            <p:nvPr/>
          </p:nvSpPr>
          <p:spPr>
            <a:xfrm>
              <a:off x="664907" y="20524522"/>
              <a:ext cx="3733798" cy="2293718"/>
            </a:xfrm>
            <a:prstGeom prst="bracketPair">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sz="2000"/>
            </a:p>
          </p:txBody>
        </p:sp>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647A074C-D0AE-7C98-4409-84818206EABB}"/>
                    </a:ext>
                  </a:extLst>
                </p:cNvPr>
                <p:cNvSpPr txBox="1">
                  <a:spLocks/>
                </p:cNvSpPr>
                <p:nvPr/>
              </p:nvSpPr>
              <p:spPr>
                <a:xfrm>
                  <a:off x="1177413" y="21363763"/>
                  <a:ext cx="2708787" cy="5495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𝜙</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𝜙</m:t>
                            </m:r>
                          </m:e>
                          <m:sub>
                            <m:r>
                              <a:rPr lang="en-US" sz="2000" b="0" i="1" smtClean="0">
                                <a:latin typeface="Cambria Math" panose="02040503050406030204" pitchFamily="18" charset="0"/>
                              </a:rPr>
                              <m:t>𝑗</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𝜙</m:t>
                            </m:r>
                          </m:e>
                          <m:sub>
                            <m:r>
                              <a:rPr lang="en-US" sz="2000" b="0" i="1" smtClean="0">
                                <a:latin typeface="Cambria Math" panose="02040503050406030204" pitchFamily="18" charset="0"/>
                              </a:rPr>
                              <m:t>𝑟</m:t>
                            </m:r>
                          </m:sub>
                        </m:sSub>
                      </m:oMath>
                    </m:oMathPara>
                  </a14:m>
                  <a:endParaRPr lang="en-US" sz="2000" dirty="0"/>
                </a:p>
              </p:txBody>
            </p:sp>
          </mc:Choice>
          <mc:Fallback xmlns="">
            <p:sp>
              <p:nvSpPr>
                <p:cNvPr id="70" name="TextBox 69">
                  <a:extLst>
                    <a:ext uri="{FF2B5EF4-FFF2-40B4-BE49-F238E27FC236}">
                      <a16:creationId xmlns:a16="http://schemas.microsoft.com/office/drawing/2014/main" id="{647A074C-D0AE-7C98-4409-84818206EABB}"/>
                    </a:ext>
                  </a:extLst>
                </p:cNvPr>
                <p:cNvSpPr txBox="1">
                  <a:spLocks noRot="1" noChangeAspect="1" noMove="1" noResize="1" noEditPoints="1" noAdjustHandles="1" noChangeArrowheads="1" noChangeShapeType="1" noTextEdit="1"/>
                </p:cNvSpPr>
                <p:nvPr/>
              </p:nvSpPr>
              <p:spPr>
                <a:xfrm>
                  <a:off x="1177413" y="21363763"/>
                  <a:ext cx="2708787" cy="549581"/>
                </a:xfrm>
                <a:prstGeom prst="rect">
                  <a:avLst/>
                </a:prstGeom>
                <a:blipFill>
                  <a:blip r:embed="rId10"/>
                  <a:stretch>
                    <a:fillRect l="-1509" b="-37500"/>
                  </a:stretch>
                </a:blipFill>
              </p:spPr>
              <p:txBody>
                <a:bodyPr/>
                <a:lstStyle/>
                <a:p>
                  <a:r>
                    <a:rPr lang="en-US">
                      <a:noFill/>
                    </a:rPr>
                    <a:t> </a:t>
                  </a:r>
                </a:p>
              </p:txBody>
            </p:sp>
          </mc:Fallback>
        </mc:AlternateContent>
        <p:cxnSp>
          <p:nvCxnSpPr>
            <p:cNvPr id="71" name="Straight Connector 70">
              <a:extLst>
                <a:ext uri="{FF2B5EF4-FFF2-40B4-BE49-F238E27FC236}">
                  <a16:creationId xmlns:a16="http://schemas.microsoft.com/office/drawing/2014/main" id="{A07C972A-F677-766B-BCFD-EDA2802AE89D}"/>
                </a:ext>
              </a:extLst>
            </p:cNvPr>
            <p:cNvCxnSpPr>
              <a:cxnSpLocks/>
            </p:cNvCxnSpPr>
            <p:nvPr/>
          </p:nvCxnSpPr>
          <p:spPr>
            <a:xfrm>
              <a:off x="1398638" y="21979158"/>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A3D07372-6276-AC13-EF20-AC6C0031BF8A}"/>
                </a:ext>
              </a:extLst>
            </p:cNvPr>
            <p:cNvCxnSpPr>
              <a:cxnSpLocks/>
            </p:cNvCxnSpPr>
            <p:nvPr/>
          </p:nvCxnSpPr>
          <p:spPr>
            <a:xfrm>
              <a:off x="1425677" y="20524522"/>
              <a:ext cx="0" cy="839083"/>
            </a:xfrm>
            <a:prstGeom prst="line">
              <a:avLst/>
            </a:prstGeom>
            <a:ln w="76200"/>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6D45D72F-9BC5-982A-95C1-D020B3083C5A}"/>
                </a:ext>
              </a:extLst>
            </p:cNvPr>
            <p:cNvCxnSpPr>
              <a:cxnSpLocks/>
            </p:cNvCxnSpPr>
            <p:nvPr/>
          </p:nvCxnSpPr>
          <p:spPr>
            <a:xfrm>
              <a:off x="2504767" y="22044421"/>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74" name="Straight Connector 73">
              <a:extLst>
                <a:ext uri="{FF2B5EF4-FFF2-40B4-BE49-F238E27FC236}">
                  <a16:creationId xmlns:a16="http://schemas.microsoft.com/office/drawing/2014/main" id="{8D629149-CC7C-10D1-8AB5-3CA5BCB55FD7}"/>
                </a:ext>
              </a:extLst>
            </p:cNvPr>
            <p:cNvCxnSpPr>
              <a:cxnSpLocks/>
            </p:cNvCxnSpPr>
            <p:nvPr/>
          </p:nvCxnSpPr>
          <p:spPr>
            <a:xfrm>
              <a:off x="2531806" y="20589785"/>
              <a:ext cx="0" cy="839083"/>
            </a:xfrm>
            <a:prstGeom prst="line">
              <a:avLst/>
            </a:prstGeom>
            <a:ln w="76200"/>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7B873C83-994F-EB4D-453D-7BAB5CA64578}"/>
                </a:ext>
              </a:extLst>
            </p:cNvPr>
            <p:cNvCxnSpPr>
              <a:cxnSpLocks/>
            </p:cNvCxnSpPr>
            <p:nvPr/>
          </p:nvCxnSpPr>
          <p:spPr>
            <a:xfrm>
              <a:off x="3401961" y="22044421"/>
              <a:ext cx="0" cy="839082"/>
            </a:xfrm>
            <a:prstGeom prst="line">
              <a:avLst/>
            </a:prstGeom>
            <a:ln w="76200"/>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C37377C8-110C-7F61-B87B-2B5D6FE2F9D7}"/>
                </a:ext>
              </a:extLst>
            </p:cNvPr>
            <p:cNvCxnSpPr>
              <a:cxnSpLocks/>
            </p:cNvCxnSpPr>
            <p:nvPr/>
          </p:nvCxnSpPr>
          <p:spPr>
            <a:xfrm>
              <a:off x="3429000" y="20589785"/>
              <a:ext cx="0" cy="839083"/>
            </a:xfrm>
            <a:prstGeom prst="line">
              <a:avLst/>
            </a:prstGeom>
            <a:ln w="76200"/>
          </p:spPr>
          <p:style>
            <a:lnRef idx="1">
              <a:schemeClr val="dk1"/>
            </a:lnRef>
            <a:fillRef idx="0">
              <a:schemeClr val="dk1"/>
            </a:fillRef>
            <a:effectRef idx="0">
              <a:schemeClr val="dk1"/>
            </a:effectRef>
            <a:fontRef idx="minor">
              <a:schemeClr val="tx1"/>
            </a:fontRef>
          </p:style>
        </p:cxnSp>
      </p:grpSp>
      <p:grpSp>
        <p:nvGrpSpPr>
          <p:cNvPr id="77" name="Group 76">
            <a:extLst>
              <a:ext uri="{FF2B5EF4-FFF2-40B4-BE49-F238E27FC236}">
                <a16:creationId xmlns:a16="http://schemas.microsoft.com/office/drawing/2014/main" id="{B354F279-BBC7-A4AA-CDDE-506548AE2F29}"/>
              </a:ext>
            </a:extLst>
          </p:cNvPr>
          <p:cNvGrpSpPr/>
          <p:nvPr/>
        </p:nvGrpSpPr>
        <p:grpSpPr>
          <a:xfrm>
            <a:off x="4154100" y="4511124"/>
            <a:ext cx="1577038" cy="1458310"/>
            <a:chOff x="7592961" y="24405440"/>
            <a:chExt cx="2404337" cy="2293718"/>
          </a:xfrm>
        </p:grpSpPr>
        <p:sp>
          <p:nvSpPr>
            <p:cNvPr id="78" name="Double Bracket 77">
              <a:extLst>
                <a:ext uri="{FF2B5EF4-FFF2-40B4-BE49-F238E27FC236}">
                  <a16:creationId xmlns:a16="http://schemas.microsoft.com/office/drawing/2014/main" id="{7FF75587-D1F7-7FCD-F089-545DB16A5C1A}"/>
                </a:ext>
              </a:extLst>
            </p:cNvPr>
            <p:cNvSpPr>
              <a:spLocks/>
            </p:cNvSpPr>
            <p:nvPr/>
          </p:nvSpPr>
          <p:spPr>
            <a:xfrm>
              <a:off x="7592961" y="24405440"/>
              <a:ext cx="2404337" cy="2293718"/>
            </a:xfrm>
            <a:prstGeom prst="bracketPair">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sz="2000"/>
            </a:p>
          </p:txBody>
        </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BF33677B-2B64-A483-42F0-07260FBFD1C8}"/>
                    </a:ext>
                  </a:extLst>
                </p:cNvPr>
                <p:cNvSpPr txBox="1">
                  <a:spLocks/>
                </p:cNvSpPr>
                <p:nvPr/>
              </p:nvSpPr>
              <p:spPr>
                <a:xfrm>
                  <a:off x="7645902" y="24462156"/>
                  <a:ext cx="664831" cy="53257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𝜆</m:t>
                            </m:r>
                          </m:e>
                          <m:sub>
                            <m:r>
                              <a:rPr lang="en-US" sz="2000" b="0" i="1" smtClean="0">
                                <a:latin typeface="Cambria Math" panose="02040503050406030204" pitchFamily="18" charset="0"/>
                              </a:rPr>
                              <m:t>1</m:t>
                            </m:r>
                          </m:sub>
                          <m:sup>
                            <m:r>
                              <a:rPr lang="en-US" sz="2000" b="0" i="1" smtClean="0">
                                <a:latin typeface="Cambria Math" panose="02040503050406030204" pitchFamily="18" charset="0"/>
                              </a:rPr>
                              <m:t>𝑘</m:t>
                            </m:r>
                          </m:sup>
                        </m:sSubSup>
                      </m:oMath>
                    </m:oMathPara>
                  </a14:m>
                  <a:endParaRPr lang="en-US" sz="2000" dirty="0"/>
                </a:p>
              </p:txBody>
            </p:sp>
          </mc:Choice>
          <mc:Fallback xmlns="">
            <p:sp>
              <p:nvSpPr>
                <p:cNvPr id="79" name="TextBox 78">
                  <a:extLst>
                    <a:ext uri="{FF2B5EF4-FFF2-40B4-BE49-F238E27FC236}">
                      <a16:creationId xmlns:a16="http://schemas.microsoft.com/office/drawing/2014/main" id="{BF33677B-2B64-A483-42F0-07260FBFD1C8}"/>
                    </a:ext>
                  </a:extLst>
                </p:cNvPr>
                <p:cNvSpPr txBox="1">
                  <a:spLocks noRot="1" noChangeAspect="1" noMove="1" noResize="1" noEditPoints="1" noAdjustHandles="1" noChangeArrowheads="1" noChangeShapeType="1" noTextEdit="1"/>
                </p:cNvSpPr>
                <p:nvPr/>
              </p:nvSpPr>
              <p:spPr>
                <a:xfrm>
                  <a:off x="7645902" y="24462156"/>
                  <a:ext cx="664831" cy="532574"/>
                </a:xfrm>
                <a:prstGeom prst="rect">
                  <a:avLst/>
                </a:prstGeom>
                <a:blipFill>
                  <a:blip r:embed="rId11"/>
                  <a:stretch>
                    <a:fillRect b="-254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4992F220-29B0-9B0B-8F54-D6A19498CC22}"/>
                    </a:ext>
                  </a:extLst>
                </p:cNvPr>
                <p:cNvSpPr txBox="1">
                  <a:spLocks/>
                </p:cNvSpPr>
                <p:nvPr/>
              </p:nvSpPr>
              <p:spPr>
                <a:xfrm>
                  <a:off x="8474487" y="25193932"/>
                  <a:ext cx="664831" cy="59470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𝜆</m:t>
                            </m:r>
                          </m:e>
                          <m:sub>
                            <m:r>
                              <a:rPr lang="en-US" sz="2000" b="0" i="1" smtClean="0">
                                <a:latin typeface="Cambria Math" panose="02040503050406030204" pitchFamily="18" charset="0"/>
                              </a:rPr>
                              <m:t>𝑗</m:t>
                            </m:r>
                          </m:sub>
                          <m:sup>
                            <m:r>
                              <a:rPr lang="en-US" sz="2000" b="0" i="1" smtClean="0">
                                <a:latin typeface="Cambria Math" panose="02040503050406030204" pitchFamily="18" charset="0"/>
                              </a:rPr>
                              <m:t>𝑘</m:t>
                            </m:r>
                          </m:sup>
                        </m:sSubSup>
                      </m:oMath>
                    </m:oMathPara>
                  </a14:m>
                  <a:endParaRPr lang="en-US" sz="2000" dirty="0"/>
                </a:p>
              </p:txBody>
            </p:sp>
          </mc:Choice>
          <mc:Fallback xmlns="">
            <p:sp>
              <p:nvSpPr>
                <p:cNvPr id="80" name="TextBox 79">
                  <a:extLst>
                    <a:ext uri="{FF2B5EF4-FFF2-40B4-BE49-F238E27FC236}">
                      <a16:creationId xmlns:a16="http://schemas.microsoft.com/office/drawing/2014/main" id="{4992F220-29B0-9B0B-8F54-D6A19498CC22}"/>
                    </a:ext>
                  </a:extLst>
                </p:cNvPr>
                <p:cNvSpPr txBox="1">
                  <a:spLocks noRot="1" noChangeAspect="1" noMove="1" noResize="1" noEditPoints="1" noAdjustHandles="1" noChangeArrowheads="1" noChangeShapeType="1" noTextEdit="1"/>
                </p:cNvSpPr>
                <p:nvPr/>
              </p:nvSpPr>
              <p:spPr>
                <a:xfrm>
                  <a:off x="8474487" y="25193932"/>
                  <a:ext cx="664831" cy="594709"/>
                </a:xfrm>
                <a:prstGeom prst="rect">
                  <a:avLst/>
                </a:prstGeom>
                <a:blipFill>
                  <a:blip r:embed="rId12"/>
                  <a:stretch>
                    <a:fillRect b="-322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384B10B8-1BCD-E59D-D3A2-56F2654999C7}"/>
                    </a:ext>
                  </a:extLst>
                </p:cNvPr>
                <p:cNvSpPr txBox="1">
                  <a:spLocks/>
                </p:cNvSpPr>
                <p:nvPr/>
              </p:nvSpPr>
              <p:spPr>
                <a:xfrm>
                  <a:off x="9291703" y="25925339"/>
                  <a:ext cx="664831" cy="524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𝜆</m:t>
                            </m:r>
                          </m:e>
                          <m:sub>
                            <m:r>
                              <a:rPr lang="en-US" sz="2000" b="0" i="1" smtClean="0">
                                <a:latin typeface="Cambria Math" panose="02040503050406030204" pitchFamily="18" charset="0"/>
                              </a:rPr>
                              <m:t>𝑟</m:t>
                            </m:r>
                          </m:sub>
                          <m:sup>
                            <m:r>
                              <a:rPr lang="en-US" sz="2000" b="0" i="1" smtClean="0">
                                <a:latin typeface="Cambria Math" panose="02040503050406030204" pitchFamily="18" charset="0"/>
                              </a:rPr>
                              <m:t>𝑘</m:t>
                            </m:r>
                          </m:sup>
                        </m:sSubSup>
                      </m:oMath>
                    </m:oMathPara>
                  </a14:m>
                  <a:endParaRPr lang="en-US" sz="2000" dirty="0"/>
                </a:p>
              </p:txBody>
            </p:sp>
          </mc:Choice>
          <mc:Fallback xmlns="">
            <p:sp>
              <p:nvSpPr>
                <p:cNvPr id="81" name="TextBox 80">
                  <a:extLst>
                    <a:ext uri="{FF2B5EF4-FFF2-40B4-BE49-F238E27FC236}">
                      <a16:creationId xmlns:a16="http://schemas.microsoft.com/office/drawing/2014/main" id="{384B10B8-1BCD-E59D-D3A2-56F2654999C7}"/>
                    </a:ext>
                  </a:extLst>
                </p:cNvPr>
                <p:cNvSpPr txBox="1">
                  <a:spLocks noRot="1" noChangeAspect="1" noMove="1" noResize="1" noEditPoints="1" noAdjustHandles="1" noChangeArrowheads="1" noChangeShapeType="1" noTextEdit="1"/>
                </p:cNvSpPr>
                <p:nvPr/>
              </p:nvSpPr>
              <p:spPr>
                <a:xfrm>
                  <a:off x="9291703" y="25925339"/>
                  <a:ext cx="664831" cy="524777"/>
                </a:xfrm>
                <a:prstGeom prst="rect">
                  <a:avLst/>
                </a:prstGeom>
                <a:blipFill>
                  <a:blip r:embed="rId13"/>
                  <a:stretch>
                    <a:fillRect b="-203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id="{14A0E716-CED5-0BBD-9CD9-F1695208116C}"/>
                    </a:ext>
                  </a:extLst>
                </p:cNvPr>
                <p:cNvSpPr txBox="1"/>
                <p:nvPr/>
              </p:nvSpPr>
              <p:spPr>
                <a:xfrm rot="2227953">
                  <a:off x="8216334" y="24997206"/>
                  <a:ext cx="385008" cy="3981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oMath>
                    </m:oMathPara>
                  </a14:m>
                  <a:endParaRPr lang="en-US" sz="2000" dirty="0"/>
                </a:p>
              </p:txBody>
            </p:sp>
          </mc:Choice>
          <mc:Fallback xmlns="">
            <p:sp>
              <p:nvSpPr>
                <p:cNvPr id="82" name="TextBox 81">
                  <a:extLst>
                    <a:ext uri="{FF2B5EF4-FFF2-40B4-BE49-F238E27FC236}">
                      <a16:creationId xmlns:a16="http://schemas.microsoft.com/office/drawing/2014/main" id="{14A0E716-CED5-0BBD-9CD9-F1695208116C}"/>
                    </a:ext>
                  </a:extLst>
                </p:cNvPr>
                <p:cNvSpPr txBox="1">
                  <a:spLocks noRot="1" noChangeAspect="1" noMove="1" noResize="1" noEditPoints="1" noAdjustHandles="1" noChangeArrowheads="1" noChangeShapeType="1" noTextEdit="1"/>
                </p:cNvSpPr>
                <p:nvPr/>
              </p:nvSpPr>
              <p:spPr>
                <a:xfrm rot="2227953">
                  <a:off x="8216334" y="24997206"/>
                  <a:ext cx="385008" cy="398187"/>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id="{0704CB62-2FA7-75A5-1617-506BB11274CC}"/>
                    </a:ext>
                  </a:extLst>
                </p:cNvPr>
                <p:cNvSpPr txBox="1"/>
                <p:nvPr/>
              </p:nvSpPr>
              <p:spPr>
                <a:xfrm rot="2319505">
                  <a:off x="9010452" y="25703204"/>
                  <a:ext cx="385008" cy="3981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oMath>
                    </m:oMathPara>
                  </a14:m>
                  <a:endParaRPr lang="en-US" sz="2000" dirty="0"/>
                </a:p>
              </p:txBody>
            </p:sp>
          </mc:Choice>
          <mc:Fallback xmlns="">
            <p:sp>
              <p:nvSpPr>
                <p:cNvPr id="83" name="TextBox 82">
                  <a:extLst>
                    <a:ext uri="{FF2B5EF4-FFF2-40B4-BE49-F238E27FC236}">
                      <a16:creationId xmlns:a16="http://schemas.microsoft.com/office/drawing/2014/main" id="{0704CB62-2FA7-75A5-1617-506BB11274CC}"/>
                    </a:ext>
                  </a:extLst>
                </p:cNvPr>
                <p:cNvSpPr txBox="1">
                  <a:spLocks noRot="1" noChangeAspect="1" noMove="1" noResize="1" noEditPoints="1" noAdjustHandles="1" noChangeArrowheads="1" noChangeShapeType="1" noTextEdit="1"/>
                </p:cNvSpPr>
                <p:nvPr/>
              </p:nvSpPr>
              <p:spPr>
                <a:xfrm rot="2319505">
                  <a:off x="9010452" y="25703204"/>
                  <a:ext cx="385008" cy="398187"/>
                </a:xfrm>
                <a:prstGeom prst="rect">
                  <a:avLst/>
                </a:prstGeom>
                <a:blipFill>
                  <a:blip r:embed="rId15"/>
                  <a:stretch>
                    <a:fillRect/>
                  </a:stretch>
                </a:blipFill>
              </p:spPr>
              <p:txBody>
                <a:bodyPr/>
                <a:lstStyle/>
                <a:p>
                  <a:r>
                    <a:rPr lang="en-US">
                      <a:noFill/>
                    </a:rPr>
                    <a:t> </a:t>
                  </a:r>
                </a:p>
              </p:txBody>
            </p:sp>
          </mc:Fallback>
        </mc:AlternateContent>
      </p:grpSp>
      <p:grpSp>
        <p:nvGrpSpPr>
          <p:cNvPr id="84" name="Group 83">
            <a:extLst>
              <a:ext uri="{FF2B5EF4-FFF2-40B4-BE49-F238E27FC236}">
                <a16:creationId xmlns:a16="http://schemas.microsoft.com/office/drawing/2014/main" id="{A00A6036-1660-2F9E-3E26-928C22114D4C}"/>
              </a:ext>
            </a:extLst>
          </p:cNvPr>
          <p:cNvGrpSpPr/>
          <p:nvPr/>
        </p:nvGrpSpPr>
        <p:grpSpPr>
          <a:xfrm>
            <a:off x="5929484" y="4466481"/>
            <a:ext cx="864144" cy="1522512"/>
            <a:chOff x="10407642" y="24381883"/>
            <a:chExt cx="1115957" cy="2349907"/>
          </a:xfrm>
        </p:grpSpPr>
        <p:grpSp>
          <p:nvGrpSpPr>
            <p:cNvPr id="85" name="Group 84">
              <a:extLst>
                <a:ext uri="{FF2B5EF4-FFF2-40B4-BE49-F238E27FC236}">
                  <a16:creationId xmlns:a16="http://schemas.microsoft.com/office/drawing/2014/main" id="{446DF707-39D3-1CC1-A593-21A5EE58C959}"/>
                </a:ext>
              </a:extLst>
            </p:cNvPr>
            <p:cNvGrpSpPr/>
            <p:nvPr/>
          </p:nvGrpSpPr>
          <p:grpSpPr>
            <a:xfrm>
              <a:off x="10407642" y="24381883"/>
              <a:ext cx="1115957" cy="2349907"/>
              <a:chOff x="2186451" y="24338359"/>
              <a:chExt cx="1115957" cy="2349907"/>
            </a:xfrm>
          </p:grpSpPr>
          <p:sp>
            <p:nvSpPr>
              <p:cNvPr id="90" name="Double Bracket 89">
                <a:extLst>
                  <a:ext uri="{FF2B5EF4-FFF2-40B4-BE49-F238E27FC236}">
                    <a16:creationId xmlns:a16="http://schemas.microsoft.com/office/drawing/2014/main" id="{5BA60568-C7DC-CBBA-420E-75326BCCB9CF}"/>
                  </a:ext>
                </a:extLst>
              </p:cNvPr>
              <p:cNvSpPr>
                <a:spLocks/>
              </p:cNvSpPr>
              <p:nvPr/>
            </p:nvSpPr>
            <p:spPr>
              <a:xfrm>
                <a:off x="2186451" y="24394548"/>
                <a:ext cx="1115957" cy="2293718"/>
              </a:xfrm>
              <a:prstGeom prst="bracketPair">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sz="2000" dirty="0"/>
              </a:p>
            </p:txBody>
          </p:sp>
          <mc:AlternateContent xmlns:mc="http://schemas.openxmlformats.org/markup-compatibility/2006" xmlns:a14="http://schemas.microsoft.com/office/drawing/2010/main">
            <mc:Choice Requires="a14">
              <p:sp>
                <p:nvSpPr>
                  <p:cNvPr id="91" name="TextBox 90">
                    <a:extLst>
                      <a:ext uri="{FF2B5EF4-FFF2-40B4-BE49-F238E27FC236}">
                        <a16:creationId xmlns:a16="http://schemas.microsoft.com/office/drawing/2014/main" id="{B043C18F-A521-2857-8FF0-7D35D0458DD7}"/>
                      </a:ext>
                    </a:extLst>
                  </p:cNvPr>
                  <p:cNvSpPr txBox="1">
                    <a:spLocks/>
                  </p:cNvSpPr>
                  <p:nvPr/>
                </p:nvSpPr>
                <p:spPr>
                  <a:xfrm>
                    <a:off x="2450221" y="24338359"/>
                    <a:ext cx="670054" cy="5176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𝑏</m:t>
                              </m:r>
                            </m:e>
                            <m:sub>
                              <m:r>
                                <a:rPr lang="en-US" sz="2000" b="0" i="1" smtClean="0">
                                  <a:latin typeface="Cambria Math" panose="02040503050406030204" pitchFamily="18" charset="0"/>
                                </a:rPr>
                                <m:t>1</m:t>
                              </m:r>
                            </m:sub>
                          </m:sSub>
                        </m:oMath>
                      </m:oMathPara>
                    </a14:m>
                    <a:endParaRPr lang="en-US" sz="2000" dirty="0"/>
                  </a:p>
                </p:txBody>
              </p:sp>
            </mc:Choice>
            <mc:Fallback xmlns="">
              <p:sp>
                <p:nvSpPr>
                  <p:cNvPr id="91" name="TextBox 90">
                    <a:extLst>
                      <a:ext uri="{FF2B5EF4-FFF2-40B4-BE49-F238E27FC236}">
                        <a16:creationId xmlns:a16="http://schemas.microsoft.com/office/drawing/2014/main" id="{B043C18F-A521-2857-8FF0-7D35D0458DD7}"/>
                      </a:ext>
                    </a:extLst>
                  </p:cNvPr>
                  <p:cNvSpPr txBox="1">
                    <a:spLocks noRot="1" noChangeAspect="1" noMove="1" noResize="1" noEditPoints="1" noAdjustHandles="1" noChangeArrowheads="1" noChangeShapeType="1" noTextEdit="1"/>
                  </p:cNvSpPr>
                  <p:nvPr/>
                </p:nvSpPr>
                <p:spPr>
                  <a:xfrm>
                    <a:off x="2450221" y="24338359"/>
                    <a:ext cx="670054" cy="517643"/>
                  </a:xfrm>
                  <a:prstGeom prst="rect">
                    <a:avLst/>
                  </a:prstGeom>
                  <a:blipFill>
                    <a:blip r:embed="rId16"/>
                    <a:stretch>
                      <a:fillRect b="-21818"/>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E44C24C5-BB14-DD33-5084-E088567B0B59}"/>
                    </a:ext>
                  </a:extLst>
                </p:cNvPr>
                <p:cNvSpPr txBox="1">
                  <a:spLocks/>
                </p:cNvSpPr>
                <p:nvPr/>
              </p:nvSpPr>
              <p:spPr>
                <a:xfrm>
                  <a:off x="10671412" y="25205003"/>
                  <a:ext cx="670054" cy="5495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𝑏</m:t>
                            </m:r>
                          </m:e>
                          <m:sub>
                            <m:r>
                              <a:rPr lang="en-US" sz="2000" b="0" i="1" smtClean="0">
                                <a:latin typeface="Cambria Math" panose="02040503050406030204" pitchFamily="18" charset="0"/>
                              </a:rPr>
                              <m:t>𝑗</m:t>
                            </m:r>
                          </m:sub>
                        </m:sSub>
                      </m:oMath>
                    </m:oMathPara>
                  </a14:m>
                  <a:endParaRPr lang="en-US" sz="2000" dirty="0"/>
                </a:p>
              </p:txBody>
            </p:sp>
          </mc:Choice>
          <mc:Fallback xmlns="">
            <p:sp>
              <p:nvSpPr>
                <p:cNvPr id="86" name="TextBox 85">
                  <a:extLst>
                    <a:ext uri="{FF2B5EF4-FFF2-40B4-BE49-F238E27FC236}">
                      <a16:creationId xmlns:a16="http://schemas.microsoft.com/office/drawing/2014/main" id="{E44C24C5-BB14-DD33-5084-E088567B0B59}"/>
                    </a:ext>
                  </a:extLst>
                </p:cNvPr>
                <p:cNvSpPr txBox="1">
                  <a:spLocks noRot="1" noChangeAspect="1" noMove="1" noResize="1" noEditPoints="1" noAdjustHandles="1" noChangeArrowheads="1" noChangeShapeType="1" noTextEdit="1"/>
                </p:cNvSpPr>
                <p:nvPr/>
              </p:nvSpPr>
              <p:spPr>
                <a:xfrm>
                  <a:off x="10671412" y="25205003"/>
                  <a:ext cx="670054" cy="549581"/>
                </a:xfrm>
                <a:prstGeom prst="rect">
                  <a:avLst/>
                </a:prstGeom>
                <a:blipFill>
                  <a:blip r:embed="rId17"/>
                  <a:stretch>
                    <a:fillRect b="-305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9581380D-6B75-2EB8-8285-645D77E01818}"/>
                    </a:ext>
                  </a:extLst>
                </p:cNvPr>
                <p:cNvSpPr txBox="1">
                  <a:spLocks/>
                </p:cNvSpPr>
                <p:nvPr/>
              </p:nvSpPr>
              <p:spPr>
                <a:xfrm>
                  <a:off x="10660503" y="26006901"/>
                  <a:ext cx="670054" cy="5176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𝑏</m:t>
                            </m:r>
                          </m:e>
                          <m:sub>
                            <m:r>
                              <a:rPr lang="en-US" sz="2000" b="0" i="1" smtClean="0">
                                <a:latin typeface="Cambria Math" panose="02040503050406030204" pitchFamily="18" charset="0"/>
                              </a:rPr>
                              <m:t>𝑟</m:t>
                            </m:r>
                          </m:sub>
                        </m:sSub>
                      </m:oMath>
                    </m:oMathPara>
                  </a14:m>
                  <a:endParaRPr lang="en-US" sz="2000" dirty="0"/>
                </a:p>
              </p:txBody>
            </p:sp>
          </mc:Choice>
          <mc:Fallback xmlns="">
            <p:sp>
              <p:nvSpPr>
                <p:cNvPr id="87" name="TextBox 86">
                  <a:extLst>
                    <a:ext uri="{FF2B5EF4-FFF2-40B4-BE49-F238E27FC236}">
                      <a16:creationId xmlns:a16="http://schemas.microsoft.com/office/drawing/2014/main" id="{9581380D-6B75-2EB8-8285-645D77E01818}"/>
                    </a:ext>
                  </a:extLst>
                </p:cNvPr>
                <p:cNvSpPr txBox="1">
                  <a:spLocks noRot="1" noChangeAspect="1" noMove="1" noResize="1" noEditPoints="1" noAdjustHandles="1" noChangeArrowheads="1" noChangeShapeType="1" noTextEdit="1"/>
                </p:cNvSpPr>
                <p:nvPr/>
              </p:nvSpPr>
              <p:spPr>
                <a:xfrm>
                  <a:off x="10660503" y="26006901"/>
                  <a:ext cx="670054" cy="517643"/>
                </a:xfrm>
                <a:prstGeom prst="rect">
                  <a:avLst/>
                </a:prstGeom>
                <a:blipFill>
                  <a:blip r:embed="rId18"/>
                  <a:stretch>
                    <a:fillRect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5B62267A-F359-E2FF-CDA5-6B926AB6399E}"/>
                    </a:ext>
                  </a:extLst>
                </p:cNvPr>
                <p:cNvSpPr txBox="1"/>
                <p:nvPr/>
              </p:nvSpPr>
              <p:spPr>
                <a:xfrm rot="5400000">
                  <a:off x="10921138" y="24875849"/>
                  <a:ext cx="340117" cy="4507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oMath>
                    </m:oMathPara>
                  </a14:m>
                  <a:endParaRPr lang="en-US" sz="2000" dirty="0"/>
                </a:p>
              </p:txBody>
            </p:sp>
          </mc:Choice>
          <mc:Fallback xmlns="">
            <p:sp>
              <p:nvSpPr>
                <p:cNvPr id="88" name="TextBox 87">
                  <a:extLst>
                    <a:ext uri="{FF2B5EF4-FFF2-40B4-BE49-F238E27FC236}">
                      <a16:creationId xmlns:a16="http://schemas.microsoft.com/office/drawing/2014/main" id="{5B62267A-F359-E2FF-CDA5-6B926AB6399E}"/>
                    </a:ext>
                  </a:extLst>
                </p:cNvPr>
                <p:cNvSpPr txBox="1">
                  <a:spLocks noRot="1" noChangeAspect="1" noMove="1" noResize="1" noEditPoints="1" noAdjustHandles="1" noChangeArrowheads="1" noChangeShapeType="1" noTextEdit="1"/>
                </p:cNvSpPr>
                <p:nvPr/>
              </p:nvSpPr>
              <p:spPr>
                <a:xfrm rot="5400000">
                  <a:off x="10921138" y="24875849"/>
                  <a:ext cx="340117" cy="450742"/>
                </a:xfrm>
                <a:prstGeom prst="rect">
                  <a:avLst/>
                </a:prstGeom>
                <a:blipFill>
                  <a:blip r:embed="rId19"/>
                  <a:stretch>
                    <a:fillRect t="-2778" b="-2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61522DED-9B06-3AD1-2B97-BB2C86E2369C}"/>
                    </a:ext>
                  </a:extLst>
                </p:cNvPr>
                <p:cNvSpPr txBox="1"/>
                <p:nvPr/>
              </p:nvSpPr>
              <p:spPr>
                <a:xfrm rot="5400000">
                  <a:off x="10909188" y="25734238"/>
                  <a:ext cx="340117" cy="4507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m:t>
                        </m:r>
                      </m:oMath>
                    </m:oMathPara>
                  </a14:m>
                  <a:endParaRPr lang="en-US" sz="2000" dirty="0"/>
                </a:p>
              </p:txBody>
            </p:sp>
          </mc:Choice>
          <mc:Fallback xmlns="">
            <p:sp>
              <p:nvSpPr>
                <p:cNvPr id="89" name="TextBox 88">
                  <a:extLst>
                    <a:ext uri="{FF2B5EF4-FFF2-40B4-BE49-F238E27FC236}">
                      <a16:creationId xmlns:a16="http://schemas.microsoft.com/office/drawing/2014/main" id="{61522DED-9B06-3AD1-2B97-BB2C86E2369C}"/>
                    </a:ext>
                  </a:extLst>
                </p:cNvPr>
                <p:cNvSpPr txBox="1">
                  <a:spLocks noRot="1" noChangeAspect="1" noMove="1" noResize="1" noEditPoints="1" noAdjustHandles="1" noChangeArrowheads="1" noChangeShapeType="1" noTextEdit="1"/>
                </p:cNvSpPr>
                <p:nvPr/>
              </p:nvSpPr>
              <p:spPr>
                <a:xfrm rot="5400000">
                  <a:off x="10909188" y="25734238"/>
                  <a:ext cx="340117" cy="450742"/>
                </a:xfrm>
                <a:prstGeom prst="rect">
                  <a:avLst/>
                </a:prstGeom>
                <a:blipFill>
                  <a:blip r:embed="rId20"/>
                  <a:stretch>
                    <a:fillRect t="-2778" b="-2778"/>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5" name="TextBox 94">
                <a:extLst>
                  <a:ext uri="{FF2B5EF4-FFF2-40B4-BE49-F238E27FC236}">
                    <a16:creationId xmlns:a16="http://schemas.microsoft.com/office/drawing/2014/main" id="{534333A3-2B24-AE97-4AB0-9E7D698F7961}"/>
                  </a:ext>
                </a:extLst>
              </p:cNvPr>
              <p:cNvSpPr txBox="1"/>
              <p:nvPr/>
            </p:nvSpPr>
            <p:spPr>
              <a:xfrm>
                <a:off x="6476834" y="2192138"/>
                <a:ext cx="2227376" cy="8717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500" b="0" i="1" smtClean="0">
                          <a:latin typeface="Cambria Math" panose="02040503050406030204" pitchFamily="18" charset="0"/>
                        </a:rPr>
                        <m:t>𝐴𝑋</m:t>
                      </m:r>
                      <m:r>
                        <a:rPr lang="en-US" sz="2500" b="0" i="1" smtClean="0">
                          <a:latin typeface="Cambria Math" panose="02040503050406030204" pitchFamily="18" charset="0"/>
                        </a:rPr>
                        <m:t>=</m:t>
                      </m:r>
                      <m:r>
                        <a:rPr lang="en-US" sz="2500" b="0" i="1" smtClean="0">
                          <a:latin typeface="Cambria Math" panose="02040503050406030204" pitchFamily="18" charset="0"/>
                        </a:rPr>
                        <m:t>𝑋</m:t>
                      </m:r>
                      <m:r>
                        <a:rPr lang="en-US" sz="2500" b="0" i="1" smtClean="0">
                          <a:latin typeface="Cambria Math" panose="02040503050406030204" pitchFamily="18" charset="0"/>
                        </a:rPr>
                        <m:t>′</m:t>
                      </m:r>
                    </m:oMath>
                  </m:oMathPara>
                </a14:m>
                <a:endParaRPr lang="en-US" sz="25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500" b="0" i="1" smtClean="0">
                          <a:latin typeface="Cambria Math" panose="02040503050406030204" pitchFamily="18" charset="0"/>
                          <a:ea typeface="Cambria Math" panose="02040503050406030204" pitchFamily="18" charset="0"/>
                        </a:rPr>
                        <m:t>→</m:t>
                      </m:r>
                      <m:r>
                        <a:rPr lang="en-US" sz="2500" b="0" i="1" smtClean="0">
                          <a:latin typeface="Cambria Math" panose="02040503050406030204" pitchFamily="18" charset="0"/>
                        </a:rPr>
                        <m:t>𝐴</m:t>
                      </m:r>
                      <m:r>
                        <a:rPr lang="en-US" sz="2500" b="0" i="1" smtClean="0">
                          <a:latin typeface="Cambria Math" panose="02040503050406030204" pitchFamily="18" charset="0"/>
                        </a:rPr>
                        <m:t>=</m:t>
                      </m:r>
                      <m:sSup>
                        <m:sSupPr>
                          <m:ctrlPr>
                            <a:rPr lang="en-US" sz="2500" b="0" i="1" smtClean="0">
                              <a:latin typeface="Cambria Math" panose="02040503050406030204" pitchFamily="18" charset="0"/>
                            </a:rPr>
                          </m:ctrlPr>
                        </m:sSupPr>
                        <m:e>
                          <m:r>
                            <a:rPr lang="en-US" sz="2500" b="0" i="1" smtClean="0">
                              <a:latin typeface="Cambria Math" panose="02040503050406030204" pitchFamily="18" charset="0"/>
                            </a:rPr>
                            <m:t>𝑋</m:t>
                          </m:r>
                        </m:e>
                        <m:sup>
                          <m:r>
                            <a:rPr lang="en-US" sz="2500" b="0" i="1" smtClean="0">
                              <a:latin typeface="Cambria Math" panose="02040503050406030204" pitchFamily="18" charset="0"/>
                            </a:rPr>
                            <m:t>′</m:t>
                          </m:r>
                        </m:sup>
                      </m:sSup>
                      <m:sSup>
                        <m:sSupPr>
                          <m:ctrlPr>
                            <a:rPr lang="en-US" sz="2500" b="0" i="1" smtClean="0">
                              <a:latin typeface="Cambria Math" panose="02040503050406030204" pitchFamily="18" charset="0"/>
                            </a:rPr>
                          </m:ctrlPr>
                        </m:sSupPr>
                        <m:e>
                          <m:r>
                            <a:rPr lang="en-US" sz="2500" b="0" i="1" smtClean="0">
                              <a:latin typeface="Cambria Math" panose="02040503050406030204" pitchFamily="18" charset="0"/>
                            </a:rPr>
                            <m:t>𝑋</m:t>
                          </m:r>
                        </m:e>
                        <m:sup>
                          <m:r>
                            <a:rPr lang="en-US" sz="2500" b="0" i="1" smtClean="0">
                              <a:latin typeface="Cambria Math" panose="02040503050406030204" pitchFamily="18" charset="0"/>
                              <a:ea typeface="Cambria Math" panose="02040503050406030204" pitchFamily="18" charset="0"/>
                            </a:rPr>
                            <m:t>†</m:t>
                          </m:r>
                        </m:sup>
                      </m:sSup>
                    </m:oMath>
                  </m:oMathPara>
                </a14:m>
                <a:endParaRPr lang="en-US" sz="2500" dirty="0"/>
              </a:p>
            </p:txBody>
          </p:sp>
        </mc:Choice>
        <mc:Fallback xmlns="">
          <p:sp>
            <p:nvSpPr>
              <p:cNvPr id="95" name="TextBox 94">
                <a:extLst>
                  <a:ext uri="{FF2B5EF4-FFF2-40B4-BE49-F238E27FC236}">
                    <a16:creationId xmlns:a16="http://schemas.microsoft.com/office/drawing/2014/main" id="{534333A3-2B24-AE97-4AB0-9E7D698F7961}"/>
                  </a:ext>
                </a:extLst>
              </p:cNvPr>
              <p:cNvSpPr txBox="1">
                <a:spLocks noRot="1" noChangeAspect="1" noMove="1" noResize="1" noEditPoints="1" noAdjustHandles="1" noChangeArrowheads="1" noChangeShapeType="1" noTextEdit="1"/>
              </p:cNvSpPr>
              <p:nvPr/>
            </p:nvSpPr>
            <p:spPr>
              <a:xfrm>
                <a:off x="6476834" y="2192138"/>
                <a:ext cx="2227376" cy="871713"/>
              </a:xfrm>
              <a:prstGeom prst="rect">
                <a:avLst/>
              </a:prstGeom>
              <a:blipFill>
                <a:blip r:embed="rId2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a:extLst>
                  <a:ext uri="{FF2B5EF4-FFF2-40B4-BE49-F238E27FC236}">
                    <a16:creationId xmlns:a16="http://schemas.microsoft.com/office/drawing/2014/main" id="{A262BAD2-1B9B-BDFB-94BE-6C5B156ADA8D}"/>
                  </a:ext>
                </a:extLst>
              </p:cNvPr>
              <p:cNvSpPr txBox="1"/>
              <p:nvPr/>
            </p:nvSpPr>
            <p:spPr>
              <a:xfrm>
                <a:off x="7066739" y="4689250"/>
                <a:ext cx="1595500" cy="3151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𝑥</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𝑡</m:t>
                          </m:r>
                        </m:e>
                      </m:d>
                      <m:r>
                        <a:rPr lang="en-US" sz="2000" b="0" i="1" smtClean="0">
                          <a:latin typeface="Cambria Math" panose="02040503050406030204" pitchFamily="18" charset="0"/>
                        </a:rPr>
                        <m:t>=</m:t>
                      </m:r>
                      <m:r>
                        <m:rPr>
                          <m:sty m:val="p"/>
                        </m:rPr>
                        <a:rPr lang="en-US" sz="2000" b="0" i="0" smtClean="0">
                          <a:latin typeface="Cambria Math" panose="02040503050406030204" pitchFamily="18" charset="0"/>
                        </a:rPr>
                        <m:t>Φ</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m:rPr>
                              <m:sty m:val="p"/>
                            </m:rPr>
                            <a:rPr lang="en-US" sz="2000" b="0" i="0" smtClean="0">
                              <a:latin typeface="Cambria Math" panose="02040503050406030204" pitchFamily="18" charset="0"/>
                            </a:rPr>
                            <m:t>Ω</m:t>
                          </m:r>
                          <m:r>
                            <a:rPr lang="en-US" sz="2000" b="0" i="1" smtClean="0">
                              <a:latin typeface="Cambria Math" panose="02040503050406030204" pitchFamily="18" charset="0"/>
                            </a:rPr>
                            <m:t>𝑡</m:t>
                          </m:r>
                        </m:sup>
                      </m:sSup>
                      <m:r>
                        <a:rPr lang="en-US" sz="2000" b="0" i="1" smtClean="0">
                          <a:latin typeface="Cambria Math" panose="02040503050406030204" pitchFamily="18" charset="0"/>
                        </a:rPr>
                        <m:t>𝑏</m:t>
                      </m:r>
                    </m:oMath>
                  </m:oMathPara>
                </a14:m>
                <a:endParaRPr lang="en-US" sz="2000" dirty="0"/>
              </a:p>
            </p:txBody>
          </p:sp>
        </mc:Choice>
        <mc:Fallback xmlns="">
          <p:sp>
            <p:nvSpPr>
              <p:cNvPr id="96" name="TextBox 95">
                <a:extLst>
                  <a:ext uri="{FF2B5EF4-FFF2-40B4-BE49-F238E27FC236}">
                    <a16:creationId xmlns:a16="http://schemas.microsoft.com/office/drawing/2014/main" id="{A262BAD2-1B9B-BDFB-94BE-6C5B156ADA8D}"/>
                  </a:ext>
                </a:extLst>
              </p:cNvPr>
              <p:cNvSpPr txBox="1">
                <a:spLocks noRot="1" noChangeAspect="1" noMove="1" noResize="1" noEditPoints="1" noAdjustHandles="1" noChangeArrowheads="1" noChangeShapeType="1" noTextEdit="1"/>
              </p:cNvSpPr>
              <p:nvPr/>
            </p:nvSpPr>
            <p:spPr>
              <a:xfrm>
                <a:off x="7066739" y="4689250"/>
                <a:ext cx="1595500" cy="315151"/>
              </a:xfrm>
              <a:prstGeom prst="rect">
                <a:avLst/>
              </a:prstGeom>
              <a:blipFill>
                <a:blip r:embed="rId22"/>
                <a:stretch>
                  <a:fillRect l="-1145" r="-3053" b="-96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7" name="TextBox 96">
                <a:extLst>
                  <a:ext uri="{FF2B5EF4-FFF2-40B4-BE49-F238E27FC236}">
                    <a16:creationId xmlns:a16="http://schemas.microsoft.com/office/drawing/2014/main" id="{3F72CA51-CF32-F161-A7F6-CBE34D70A391}"/>
                  </a:ext>
                </a:extLst>
              </p:cNvPr>
              <p:cNvSpPr txBox="1"/>
              <p:nvPr/>
            </p:nvSpPr>
            <p:spPr>
              <a:xfrm>
                <a:off x="7175128" y="5075083"/>
                <a:ext cx="1128899" cy="3157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𝑏</m:t>
                      </m:r>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m:rPr>
                              <m:sty m:val="p"/>
                            </m:rPr>
                            <a:rPr lang="en-US" sz="2000" b="0" i="0" smtClean="0">
                              <a:latin typeface="Cambria Math" panose="02040503050406030204" pitchFamily="18" charset="0"/>
                            </a:rPr>
                            <m:t>Φ</m:t>
                          </m:r>
                        </m:e>
                        <m:sup>
                          <m:r>
                            <a:rPr lang="en-US" sz="2000" b="0" i="1" smtClean="0">
                              <a:latin typeface="Cambria Math" panose="02040503050406030204" pitchFamily="18" charset="0"/>
                              <a:ea typeface="Cambria Math" panose="02040503050406030204" pitchFamily="18" charset="0"/>
                            </a:rPr>
                            <m:t>†</m:t>
                          </m:r>
                        </m:sup>
                      </m:sSup>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0</m:t>
                          </m:r>
                        </m:sub>
                      </m:sSub>
                    </m:oMath>
                  </m:oMathPara>
                </a14:m>
                <a:endParaRPr lang="en-US" sz="2000" dirty="0"/>
              </a:p>
            </p:txBody>
          </p:sp>
        </mc:Choice>
        <mc:Fallback>
          <p:sp>
            <p:nvSpPr>
              <p:cNvPr id="97" name="TextBox 96">
                <a:extLst>
                  <a:ext uri="{FF2B5EF4-FFF2-40B4-BE49-F238E27FC236}">
                    <a16:creationId xmlns:a16="http://schemas.microsoft.com/office/drawing/2014/main" id="{3F72CA51-CF32-F161-A7F6-CBE34D70A391}"/>
                  </a:ext>
                </a:extLst>
              </p:cNvPr>
              <p:cNvSpPr txBox="1">
                <a:spLocks noRot="1" noChangeAspect="1" noMove="1" noResize="1" noEditPoints="1" noAdjustHandles="1" noChangeArrowheads="1" noChangeShapeType="1" noTextEdit="1"/>
              </p:cNvSpPr>
              <p:nvPr/>
            </p:nvSpPr>
            <p:spPr>
              <a:xfrm>
                <a:off x="7175128" y="5075083"/>
                <a:ext cx="1128899" cy="315792"/>
              </a:xfrm>
              <a:prstGeom prst="rect">
                <a:avLst/>
              </a:prstGeom>
              <a:blipFill>
                <a:blip r:embed="rId23"/>
                <a:stretch>
                  <a:fillRect l="-4324" t="-1961" r="-2162" b="-19608"/>
                </a:stretch>
              </a:blipFill>
            </p:spPr>
            <p:txBody>
              <a:bodyPr/>
              <a:lstStyle/>
              <a:p>
                <a:r>
                  <a:rPr lang="en-US">
                    <a:noFill/>
                  </a:rPr>
                  <a:t> </a:t>
                </a:r>
              </a:p>
            </p:txBody>
          </p:sp>
        </mc:Fallback>
      </mc:AlternateContent>
      <p:sp>
        <p:nvSpPr>
          <p:cNvPr id="98" name="TextBox 97">
            <a:extLst>
              <a:ext uri="{FF2B5EF4-FFF2-40B4-BE49-F238E27FC236}">
                <a16:creationId xmlns:a16="http://schemas.microsoft.com/office/drawing/2014/main" id="{D01F9503-83ED-BDEF-BE25-EA439DFF4918}"/>
              </a:ext>
            </a:extLst>
          </p:cNvPr>
          <p:cNvSpPr txBox="1"/>
          <p:nvPr/>
        </p:nvSpPr>
        <p:spPr>
          <a:xfrm>
            <a:off x="1778977" y="4063588"/>
            <a:ext cx="2073282" cy="369332"/>
          </a:xfrm>
          <a:prstGeom prst="rect">
            <a:avLst/>
          </a:prstGeom>
          <a:noFill/>
        </p:spPr>
        <p:txBody>
          <a:bodyPr wrap="square" rtlCol="0">
            <a:spAutoFit/>
          </a:bodyPr>
          <a:lstStyle/>
          <a:p>
            <a:r>
              <a:rPr lang="en-US" dirty="0"/>
              <a:t>DMD eigenvectors</a:t>
            </a:r>
          </a:p>
        </p:txBody>
      </p:sp>
      <p:sp>
        <p:nvSpPr>
          <p:cNvPr id="99" name="TextBox 98">
            <a:extLst>
              <a:ext uri="{FF2B5EF4-FFF2-40B4-BE49-F238E27FC236}">
                <a16:creationId xmlns:a16="http://schemas.microsoft.com/office/drawing/2014/main" id="{32E0BD34-4FB8-3508-C4F2-3D6B16F4D9F6}"/>
              </a:ext>
            </a:extLst>
          </p:cNvPr>
          <p:cNvSpPr txBox="1"/>
          <p:nvPr/>
        </p:nvSpPr>
        <p:spPr>
          <a:xfrm>
            <a:off x="26366" y="3835515"/>
            <a:ext cx="1440388" cy="646331"/>
          </a:xfrm>
          <a:prstGeom prst="rect">
            <a:avLst/>
          </a:prstGeom>
          <a:noFill/>
        </p:spPr>
        <p:txBody>
          <a:bodyPr wrap="square" rtlCol="0">
            <a:spAutoFit/>
          </a:bodyPr>
          <a:lstStyle/>
          <a:p>
            <a:r>
              <a:rPr lang="en-US" dirty="0"/>
              <a:t>State vector prediction</a:t>
            </a:r>
          </a:p>
        </p:txBody>
      </p:sp>
      <p:sp>
        <p:nvSpPr>
          <p:cNvPr id="100" name="TextBox 99">
            <a:extLst>
              <a:ext uri="{FF2B5EF4-FFF2-40B4-BE49-F238E27FC236}">
                <a16:creationId xmlns:a16="http://schemas.microsoft.com/office/drawing/2014/main" id="{4BFB109D-F9B5-24C9-C62D-F8F3C636A69F}"/>
              </a:ext>
            </a:extLst>
          </p:cNvPr>
          <p:cNvSpPr txBox="1"/>
          <p:nvPr/>
        </p:nvSpPr>
        <p:spPr>
          <a:xfrm>
            <a:off x="3931249" y="4086462"/>
            <a:ext cx="2073282" cy="369332"/>
          </a:xfrm>
          <a:prstGeom prst="rect">
            <a:avLst/>
          </a:prstGeom>
          <a:noFill/>
        </p:spPr>
        <p:txBody>
          <a:bodyPr wrap="square" rtlCol="0">
            <a:spAutoFit/>
          </a:bodyPr>
          <a:lstStyle/>
          <a:p>
            <a:r>
              <a:rPr lang="en-US" dirty="0"/>
              <a:t>DMD eigenvalues</a:t>
            </a:r>
          </a:p>
        </p:txBody>
      </p:sp>
      <p:sp>
        <p:nvSpPr>
          <p:cNvPr id="101" name="TextBox 100">
            <a:extLst>
              <a:ext uri="{FF2B5EF4-FFF2-40B4-BE49-F238E27FC236}">
                <a16:creationId xmlns:a16="http://schemas.microsoft.com/office/drawing/2014/main" id="{C5DB188A-7364-09BB-574C-FBBE767AF381}"/>
              </a:ext>
            </a:extLst>
          </p:cNvPr>
          <p:cNvSpPr txBox="1"/>
          <p:nvPr/>
        </p:nvSpPr>
        <p:spPr>
          <a:xfrm>
            <a:off x="5954265" y="4050234"/>
            <a:ext cx="1749287" cy="369332"/>
          </a:xfrm>
          <a:prstGeom prst="rect">
            <a:avLst/>
          </a:prstGeom>
          <a:noFill/>
        </p:spPr>
        <p:txBody>
          <a:bodyPr wrap="square" rtlCol="0">
            <a:spAutoFit/>
          </a:bodyPr>
          <a:lstStyle/>
          <a:p>
            <a:r>
              <a:rPr lang="en-US" dirty="0"/>
              <a:t>Initial condition</a:t>
            </a:r>
          </a:p>
        </p:txBody>
      </p:sp>
      <p:sp>
        <p:nvSpPr>
          <p:cNvPr id="2" name="TextBox 1">
            <a:extLst>
              <a:ext uri="{FF2B5EF4-FFF2-40B4-BE49-F238E27FC236}">
                <a16:creationId xmlns:a16="http://schemas.microsoft.com/office/drawing/2014/main" id="{901A421A-B3EB-877A-428A-A4C09A9EE819}"/>
              </a:ext>
            </a:extLst>
          </p:cNvPr>
          <p:cNvSpPr txBox="1"/>
          <p:nvPr/>
        </p:nvSpPr>
        <p:spPr>
          <a:xfrm>
            <a:off x="7442070" y="5720215"/>
            <a:ext cx="1701929" cy="307777"/>
          </a:xfrm>
          <a:prstGeom prst="rect">
            <a:avLst/>
          </a:prstGeom>
          <a:noFill/>
        </p:spPr>
        <p:txBody>
          <a:bodyPr wrap="square" rtlCol="0">
            <a:spAutoFit/>
          </a:bodyPr>
          <a:lstStyle/>
          <a:p>
            <a:r>
              <a:rPr lang="en-US" sz="1400" dirty="0">
                <a:solidFill>
                  <a:schemeClr val="bg1">
                    <a:lumMod val="50000"/>
                  </a:schemeClr>
                </a:solidFill>
              </a:rPr>
              <a:t>[4]  Schmid 2010</a:t>
            </a:r>
          </a:p>
        </p:txBody>
      </p:sp>
    </p:spTree>
    <p:extLst>
      <p:ext uri="{BB962C8B-B14F-4D97-AF65-F5344CB8AC3E}">
        <p14:creationId xmlns:p14="http://schemas.microsoft.com/office/powerpoint/2010/main" val="289702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P spid="6" grpId="0"/>
      <p:bldP spid="27" grpId="0"/>
      <p:bldP spid="17" grpId="0"/>
      <p:bldP spid="67" grpId="0"/>
      <p:bldP spid="95" grpId="0"/>
      <p:bldP spid="96" grpId="0"/>
      <p:bldP spid="97" grpId="0"/>
      <p:bldP spid="98" grpId="0"/>
      <p:bldP spid="99" grpId="0"/>
      <p:bldP spid="100" grpId="0"/>
      <p:bldP spid="1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107D5B-4F59-BA1F-0506-0D6EF38EC795}"/>
              </a:ext>
            </a:extLst>
          </p:cNvPr>
          <p:cNvSpPr>
            <a:spLocks noGrp="1"/>
          </p:cNvSpPr>
          <p:nvPr>
            <p:ph type="title"/>
          </p:nvPr>
        </p:nvSpPr>
        <p:spPr/>
        <p:txBody>
          <a:bodyPr/>
          <a:lstStyle/>
          <a:p>
            <a:r>
              <a:rPr lang="en-US" dirty="0"/>
              <a:t>Emulating the IMSRG Flow</a:t>
            </a:r>
          </a:p>
        </p:txBody>
      </p:sp>
      <p:sp>
        <p:nvSpPr>
          <p:cNvPr id="4" name="Footer Placeholder 3">
            <a:extLst>
              <a:ext uri="{FF2B5EF4-FFF2-40B4-BE49-F238E27FC236}">
                <a16:creationId xmlns:a16="http://schemas.microsoft.com/office/drawing/2014/main" id="{50146B60-6FCA-7AE2-8FAE-CFBB64515BE9}"/>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2AA677FB-1F3D-140E-330B-15C98BDDD4EC}"/>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5</a:t>
            </a:fld>
            <a:endParaRPr lang="en-US"/>
          </a:p>
        </p:txBody>
      </p:sp>
      <p:grpSp>
        <p:nvGrpSpPr>
          <p:cNvPr id="12" name="Group 11">
            <a:extLst>
              <a:ext uri="{FF2B5EF4-FFF2-40B4-BE49-F238E27FC236}">
                <a16:creationId xmlns:a16="http://schemas.microsoft.com/office/drawing/2014/main" id="{723B2F21-0ECC-C884-89C2-ADA50CD216A9}"/>
              </a:ext>
            </a:extLst>
          </p:cNvPr>
          <p:cNvGrpSpPr/>
          <p:nvPr/>
        </p:nvGrpSpPr>
        <p:grpSpPr>
          <a:xfrm>
            <a:off x="111157" y="2665891"/>
            <a:ext cx="8921686" cy="3228664"/>
            <a:chOff x="12562675" y="9013699"/>
            <a:chExt cx="15555122" cy="6153003"/>
          </a:xfrm>
        </p:grpSpPr>
        <p:grpSp>
          <p:nvGrpSpPr>
            <p:cNvPr id="13" name="Group 12">
              <a:extLst>
                <a:ext uri="{FF2B5EF4-FFF2-40B4-BE49-F238E27FC236}">
                  <a16:creationId xmlns:a16="http://schemas.microsoft.com/office/drawing/2014/main" id="{178C5E0E-A92F-ACE7-B683-4D1216062345}"/>
                </a:ext>
              </a:extLst>
            </p:cNvPr>
            <p:cNvGrpSpPr/>
            <p:nvPr/>
          </p:nvGrpSpPr>
          <p:grpSpPr>
            <a:xfrm>
              <a:off x="12562675" y="9013699"/>
              <a:ext cx="15555122" cy="6153003"/>
              <a:chOff x="12562675" y="9013699"/>
              <a:chExt cx="15555122" cy="6153003"/>
            </a:xfrm>
          </p:grpSpPr>
          <p:sp>
            <p:nvSpPr>
              <p:cNvPr id="15" name="Rounded Rectangle 94">
                <a:extLst>
                  <a:ext uri="{FF2B5EF4-FFF2-40B4-BE49-F238E27FC236}">
                    <a16:creationId xmlns:a16="http://schemas.microsoft.com/office/drawing/2014/main" id="{5DA088AD-1C72-8BC8-13BB-D467779966C4}"/>
                  </a:ext>
                </a:extLst>
              </p:cNvPr>
              <p:cNvSpPr/>
              <p:nvPr/>
            </p:nvSpPr>
            <p:spPr>
              <a:xfrm>
                <a:off x="12562675" y="9013699"/>
                <a:ext cx="15555122" cy="6153003"/>
              </a:xfrm>
              <a:prstGeom prst="roundRect">
                <a:avLst>
                  <a:gd name="adj" fmla="val 8621"/>
                </a:avLst>
              </a:prstGeom>
              <a:solidFill>
                <a:srgbClr val="E3E4DC"/>
              </a:solidFill>
              <a:ln w="28575">
                <a:solidFill>
                  <a:schemeClr val="accent6"/>
                </a:solidFill>
              </a:ln>
              <a:effectLst>
                <a:outerShdw blurRad="508000" dist="1270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8136" tIns="39068" rIns="78136" bIns="39068" numCol="1" spcCol="0" rtlCol="0" fromWordArt="0" anchor="t" anchorCtr="0" forceAA="0" compatLnSpc="1">
                <a:prstTxWarp prst="textNoShape">
                  <a:avLst/>
                </a:prstTxWarp>
                <a:noAutofit/>
              </a:bodyPr>
              <a:lstStyle/>
              <a:p>
                <a:endParaRPr lang="en-US" dirty="0"/>
              </a:p>
            </p:txBody>
          </p:sp>
          <p:pic>
            <p:nvPicPr>
              <p:cNvPr id="16" name="Picture 15">
                <a:extLst>
                  <a:ext uri="{FF2B5EF4-FFF2-40B4-BE49-F238E27FC236}">
                    <a16:creationId xmlns:a16="http://schemas.microsoft.com/office/drawing/2014/main" id="{DAF69B59-34D7-2F92-6281-2A9486E23C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72925" y="9382032"/>
                <a:ext cx="8074814" cy="5400768"/>
              </a:xfrm>
              <a:prstGeom prst="rect">
                <a:avLst/>
              </a:prstGeom>
            </p:spPr>
          </p:pic>
          <p:pic>
            <p:nvPicPr>
              <p:cNvPr id="17" name="Picture 16">
                <a:extLst>
                  <a:ext uri="{FF2B5EF4-FFF2-40B4-BE49-F238E27FC236}">
                    <a16:creationId xmlns:a16="http://schemas.microsoft.com/office/drawing/2014/main" id="{04982EFF-C495-D807-A394-91F2058721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04382" y="9381164"/>
                <a:ext cx="7217800" cy="5401636"/>
              </a:xfrm>
              <a:prstGeom prst="rect">
                <a:avLst/>
              </a:prstGeom>
            </p:spPr>
          </p:pic>
        </p:gr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41F960F8-0C0B-8474-B5DA-B44352052105}"/>
                    </a:ext>
                  </a:extLst>
                </p:cNvPr>
                <p:cNvSpPr txBox="1"/>
                <p:nvPr/>
              </p:nvSpPr>
              <p:spPr>
                <a:xfrm rot="16200000">
                  <a:off x="18771554" y="12049796"/>
                  <a:ext cx="4453532" cy="3590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latin typeface="Cambria Math" panose="02040503050406030204" pitchFamily="18" charset="0"/>
                              </a:rPr>
                            </m:ctrlPr>
                          </m:sSubPr>
                          <m:e>
                            <m:d>
                              <m:dPr>
                                <m:begChr m:val="‖"/>
                                <m:endChr m:val="‖"/>
                                <m:ctrlPr>
                                  <a:rPr lang="en-US" sz="1200" b="0" i="1" smtClean="0">
                                    <a:latin typeface="Cambria Math" panose="02040503050406030204" pitchFamily="18" charset="0"/>
                                  </a:rPr>
                                </m:ctrlPr>
                              </m:dPr>
                              <m:e>
                                <m:sSub>
                                  <m:sSubPr>
                                    <m:ctrlPr>
                                      <a:rPr lang="en-US" sz="1200" i="1">
                                        <a:latin typeface="Cambria Math" panose="02040503050406030204" pitchFamily="18" charset="0"/>
                                      </a:rPr>
                                    </m:ctrlPr>
                                  </m:sSubPr>
                                  <m:e>
                                    <m:r>
                                      <a:rPr lang="en-US" sz="1200" i="1">
                                        <a:latin typeface="Cambria Math" panose="02040503050406030204" pitchFamily="18" charset="0"/>
                                      </a:rPr>
                                      <m:t>𝐻</m:t>
                                    </m:r>
                                  </m:e>
                                  <m:sub>
                                    <m:r>
                                      <a:rPr lang="en-US" sz="1200" i="1">
                                        <a:latin typeface="Cambria Math" panose="02040503050406030204" pitchFamily="18" charset="0"/>
                                      </a:rPr>
                                      <m:t>𝐷𝑀𝐷</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𝐻</m:t>
                                    </m:r>
                                  </m:e>
                                  <m:sub>
                                    <m:r>
                                      <a:rPr lang="en-US" sz="1200" i="1">
                                        <a:latin typeface="Cambria Math" panose="02040503050406030204" pitchFamily="18" charset="0"/>
                                      </a:rPr>
                                      <m:t>𝐼𝑀𝑆𝑅𝐺</m:t>
                                    </m:r>
                                  </m:sub>
                                </m:sSub>
                              </m:e>
                            </m:d>
                          </m:e>
                          <m:sub>
                            <m:r>
                              <a:rPr lang="en-US" sz="1200" b="0" i="1" smtClean="0">
                                <a:latin typeface="Cambria Math" panose="02040503050406030204" pitchFamily="18" charset="0"/>
                              </a:rPr>
                              <m:t>𝐹</m:t>
                            </m:r>
                          </m:sub>
                        </m:sSub>
                        <m:r>
                          <a:rPr lang="en-US" sz="1200" b="0" i="1" smtClean="0">
                            <a:latin typeface="Cambria Math" panose="02040503050406030204" pitchFamily="18" charset="0"/>
                          </a:rPr>
                          <m:t>/</m:t>
                        </m:r>
                        <m:sSub>
                          <m:sSubPr>
                            <m:ctrlPr>
                              <a:rPr lang="en-US" sz="1200" b="0" i="1" smtClean="0">
                                <a:latin typeface="Cambria Math" panose="02040503050406030204" pitchFamily="18" charset="0"/>
                              </a:rPr>
                            </m:ctrlPr>
                          </m:sSubPr>
                          <m:e>
                            <m:d>
                              <m:dPr>
                                <m:begChr m:val="‖"/>
                                <m:endChr m:val="‖"/>
                                <m:ctrlPr>
                                  <a:rPr lang="en-US" sz="1200" b="0" i="1" smtClean="0">
                                    <a:latin typeface="Cambria Math" panose="02040503050406030204" pitchFamily="18" charset="0"/>
                                  </a:rPr>
                                </m:ctrlPr>
                              </m:dPr>
                              <m:e>
                                <m:sSub>
                                  <m:sSubPr>
                                    <m:ctrlPr>
                                      <a:rPr lang="en-US" sz="1200" i="1">
                                        <a:latin typeface="Cambria Math" panose="02040503050406030204" pitchFamily="18" charset="0"/>
                                      </a:rPr>
                                    </m:ctrlPr>
                                  </m:sSubPr>
                                  <m:e>
                                    <m:r>
                                      <a:rPr lang="en-US" sz="1200" i="1">
                                        <a:latin typeface="Cambria Math" panose="02040503050406030204" pitchFamily="18" charset="0"/>
                                      </a:rPr>
                                      <m:t>𝐻</m:t>
                                    </m:r>
                                  </m:e>
                                  <m:sub>
                                    <m:r>
                                      <a:rPr lang="en-US" sz="1200" i="1">
                                        <a:latin typeface="Cambria Math" panose="02040503050406030204" pitchFamily="18" charset="0"/>
                                      </a:rPr>
                                      <m:t>𝐼𝑀𝑆𝑅𝐺</m:t>
                                    </m:r>
                                  </m:sub>
                                </m:sSub>
                              </m:e>
                            </m:d>
                          </m:e>
                          <m:sub>
                            <m:r>
                              <a:rPr lang="en-US" sz="1200" b="0" i="1" smtClean="0">
                                <a:latin typeface="Cambria Math" panose="02040503050406030204" pitchFamily="18" charset="0"/>
                              </a:rPr>
                              <m:t>𝐹</m:t>
                            </m:r>
                          </m:sub>
                        </m:sSub>
                      </m:oMath>
                    </m:oMathPara>
                  </a14:m>
                  <a:endParaRPr lang="en-US" sz="1200" dirty="0"/>
                </a:p>
              </p:txBody>
            </p:sp>
          </mc:Choice>
          <mc:Fallback xmlns="">
            <p:sp>
              <p:nvSpPr>
                <p:cNvPr id="14" name="TextBox 13">
                  <a:extLst>
                    <a:ext uri="{FF2B5EF4-FFF2-40B4-BE49-F238E27FC236}">
                      <a16:creationId xmlns:a16="http://schemas.microsoft.com/office/drawing/2014/main" id="{41F960F8-0C0B-8474-B5DA-B44352052105}"/>
                    </a:ext>
                  </a:extLst>
                </p:cNvPr>
                <p:cNvSpPr txBox="1">
                  <a:spLocks noRot="1" noChangeAspect="1" noMove="1" noResize="1" noEditPoints="1" noAdjustHandles="1" noChangeArrowheads="1" noChangeShapeType="1" noTextEdit="1"/>
                </p:cNvSpPr>
                <p:nvPr/>
              </p:nvSpPr>
              <p:spPr>
                <a:xfrm rot="16200000">
                  <a:off x="18771554" y="12049796"/>
                  <a:ext cx="4453532" cy="359003"/>
                </a:xfrm>
                <a:prstGeom prst="rect">
                  <a:avLst/>
                </a:prstGeom>
                <a:blipFill>
                  <a:blip r:embed="rId5"/>
                  <a:stretch>
                    <a:fillRect r="-20588"/>
                  </a:stretch>
                </a:blipFill>
              </p:spPr>
              <p:txBody>
                <a:bodyPr/>
                <a:lstStyle/>
                <a:p>
                  <a:r>
                    <a:rPr lang="en-US">
                      <a:noFill/>
                    </a:rPr>
                    <a:t> </a:t>
                  </a:r>
                </a:p>
              </p:txBody>
            </p:sp>
          </mc:Fallback>
        </mc:AlternateContent>
      </p:grpSp>
      <p:sp>
        <p:nvSpPr>
          <p:cNvPr id="18" name="TextBox 17">
            <a:extLst>
              <a:ext uri="{FF2B5EF4-FFF2-40B4-BE49-F238E27FC236}">
                <a16:creationId xmlns:a16="http://schemas.microsoft.com/office/drawing/2014/main" id="{2098F739-8AAF-5E32-CAEA-8515C4147769}"/>
              </a:ext>
            </a:extLst>
          </p:cNvPr>
          <p:cNvSpPr txBox="1"/>
          <p:nvPr/>
        </p:nvSpPr>
        <p:spPr>
          <a:xfrm>
            <a:off x="5853768" y="3217741"/>
            <a:ext cx="3186163" cy="692497"/>
          </a:xfrm>
          <a:prstGeom prst="rect">
            <a:avLst/>
          </a:prstGeom>
          <a:solidFill>
            <a:srgbClr val="FFFFFF">
              <a:alpha val="76000"/>
            </a:srgbClr>
          </a:solidFill>
        </p:spPr>
        <p:txBody>
          <a:bodyPr wrap="square" rtlCol="0">
            <a:spAutoFit/>
          </a:bodyPr>
          <a:lstStyle/>
          <a:p>
            <a:r>
              <a:rPr lang="en-US" sz="1300" dirty="0">
                <a:latin typeface="Times New Roman" panose="02020603050405020304" pitchFamily="18" charset="0"/>
                <a:cs typeface="Times New Roman" panose="02020603050405020304" pitchFamily="18" charset="0"/>
              </a:rPr>
              <a:t>The DMD “forecast” remains highly correlated with the IMSRG flow over the full dynamical range.</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1C7DEFB-4CD6-E126-E192-9B406C0C4B14}"/>
                  </a:ext>
                </a:extLst>
              </p:cNvPr>
              <p:cNvSpPr txBox="1"/>
              <p:nvPr/>
            </p:nvSpPr>
            <p:spPr>
              <a:xfrm>
                <a:off x="5052957" y="1115466"/>
                <a:ext cx="3356753" cy="817083"/>
              </a:xfrm>
              <a:prstGeom prst="rect">
                <a:avLst/>
              </a:prstGeom>
              <a:noFill/>
            </p:spPr>
            <p:txBody>
              <a:bodyPr wrap="none" lIns="0" tIns="0" rIns="0" bIns="0" rtlCol="0">
                <a:spAutoFit/>
              </a:bodyPr>
              <a:lstStyle/>
              <a:p>
                <a:r>
                  <a:rPr lang="en-US" sz="2500" b="1" dirty="0">
                    <a:latin typeface="Cambria Math" panose="02040503050406030204" pitchFamily="18" charset="0"/>
                  </a:rPr>
                  <a:t>DMD expansion</a:t>
                </a:r>
              </a:p>
              <a:p>
                <a:pPr/>
                <a14:m>
                  <m:oMathPara xmlns:m="http://schemas.openxmlformats.org/officeDocument/2006/math">
                    <m:oMathParaPr>
                      <m:jc m:val="centerGroup"/>
                    </m:oMathParaPr>
                    <m:oMath xmlns:m="http://schemas.openxmlformats.org/officeDocument/2006/math">
                      <m:r>
                        <a:rPr lang="en-US" sz="2500" b="0" i="1" smtClean="0">
                          <a:latin typeface="Cambria Math" panose="02040503050406030204" pitchFamily="18" charset="0"/>
                        </a:rPr>
                        <m:t>𝐻</m:t>
                      </m:r>
                      <m:d>
                        <m:dPr>
                          <m:ctrlPr>
                            <a:rPr lang="en-US" sz="2500" b="0" i="1" smtClean="0">
                              <a:latin typeface="Cambria Math" panose="02040503050406030204" pitchFamily="18" charset="0"/>
                            </a:rPr>
                          </m:ctrlPr>
                        </m:dPr>
                        <m:e>
                          <m:r>
                            <a:rPr lang="en-US" sz="2500" b="0" i="1" smtClean="0">
                              <a:latin typeface="Cambria Math" panose="02040503050406030204" pitchFamily="18" charset="0"/>
                            </a:rPr>
                            <m:t>𝑠</m:t>
                          </m:r>
                        </m:e>
                      </m:d>
                      <m:r>
                        <a:rPr lang="en-US" sz="2500" b="0" i="1" smtClean="0">
                          <a:latin typeface="Cambria Math" panose="02040503050406030204" pitchFamily="18" charset="0"/>
                        </a:rPr>
                        <m:t>=</m:t>
                      </m:r>
                      <m:d>
                        <m:dPr>
                          <m:begChr m:val="{"/>
                          <m:endChr m:val="}"/>
                          <m:ctrlPr>
                            <a:rPr lang="en-US" sz="2500" b="0" i="1" smtClean="0">
                              <a:latin typeface="Cambria Math" panose="02040503050406030204" pitchFamily="18" charset="0"/>
                            </a:rPr>
                          </m:ctrlPr>
                        </m:dPr>
                        <m:e>
                          <m:r>
                            <m:rPr>
                              <m:sty m:val="p"/>
                            </m:rPr>
                            <a:rPr lang="en-US" sz="2500">
                              <a:latin typeface="Cambria Math" panose="02040503050406030204" pitchFamily="18" charset="0"/>
                            </a:rPr>
                            <m:t>Φ</m:t>
                          </m:r>
                          <m:sSup>
                            <m:sSupPr>
                              <m:ctrlPr>
                                <a:rPr lang="en-US" sz="2500" i="1">
                                  <a:latin typeface="Cambria Math" panose="02040503050406030204" pitchFamily="18" charset="0"/>
                                </a:rPr>
                              </m:ctrlPr>
                            </m:sSupPr>
                            <m:e>
                              <m:r>
                                <a:rPr lang="en-US" sz="2500" i="1">
                                  <a:latin typeface="Cambria Math" panose="02040503050406030204" pitchFamily="18" charset="0"/>
                                </a:rPr>
                                <m:t>𝑒</m:t>
                              </m:r>
                            </m:e>
                            <m:sup>
                              <m:r>
                                <m:rPr>
                                  <m:sty m:val="p"/>
                                </m:rPr>
                                <a:rPr lang="en-US" sz="2500">
                                  <a:latin typeface="Cambria Math" panose="02040503050406030204" pitchFamily="18" charset="0"/>
                                </a:rPr>
                                <m:t>Ω</m:t>
                              </m:r>
                              <m:r>
                                <a:rPr lang="en-US" sz="2500" i="1">
                                  <a:latin typeface="Cambria Math" panose="02040503050406030204" pitchFamily="18" charset="0"/>
                                </a:rPr>
                                <m:t>𝑠</m:t>
                              </m:r>
                            </m:sup>
                          </m:sSup>
                          <m:sSup>
                            <m:sSupPr>
                              <m:ctrlPr>
                                <a:rPr lang="en-US" sz="2500" i="1">
                                  <a:latin typeface="Cambria Math" panose="02040503050406030204" pitchFamily="18" charset="0"/>
                                </a:rPr>
                              </m:ctrlPr>
                            </m:sSupPr>
                            <m:e>
                              <m:r>
                                <m:rPr>
                                  <m:sty m:val="p"/>
                                </m:rPr>
                                <a:rPr lang="en-US" sz="2500">
                                  <a:latin typeface="Cambria Math" panose="02040503050406030204" pitchFamily="18" charset="0"/>
                                </a:rPr>
                                <m:t>Φ</m:t>
                              </m:r>
                            </m:e>
                            <m:sup>
                              <m:r>
                                <a:rPr lang="en-US" sz="2500" i="1">
                                  <a:latin typeface="Cambria Math" panose="02040503050406030204" pitchFamily="18" charset="0"/>
                                  <a:ea typeface="Cambria Math" panose="02040503050406030204" pitchFamily="18" charset="0"/>
                                </a:rPr>
                                <m:t>†</m:t>
                              </m:r>
                            </m:sup>
                          </m:sSup>
                        </m:e>
                      </m:d>
                      <m:r>
                        <a:rPr lang="en-US" sz="2500" b="0" i="1" smtClean="0">
                          <a:latin typeface="Cambria Math" panose="02040503050406030204" pitchFamily="18" charset="0"/>
                        </a:rPr>
                        <m:t>𝐻</m:t>
                      </m:r>
                      <m:r>
                        <a:rPr lang="en-US" sz="2500" b="0" i="1" smtClean="0">
                          <a:latin typeface="Cambria Math" panose="02040503050406030204" pitchFamily="18" charset="0"/>
                        </a:rPr>
                        <m:t>(0)</m:t>
                      </m:r>
                    </m:oMath>
                  </m:oMathPara>
                </a14:m>
                <a:endParaRPr lang="en-US" sz="2500" dirty="0"/>
              </a:p>
            </p:txBody>
          </p:sp>
        </mc:Choice>
        <mc:Fallback xmlns="">
          <p:sp>
            <p:nvSpPr>
              <p:cNvPr id="19" name="TextBox 18">
                <a:extLst>
                  <a:ext uri="{FF2B5EF4-FFF2-40B4-BE49-F238E27FC236}">
                    <a16:creationId xmlns:a16="http://schemas.microsoft.com/office/drawing/2014/main" id="{81C7DEFB-4CD6-E126-E192-9B406C0C4B14}"/>
                  </a:ext>
                </a:extLst>
              </p:cNvPr>
              <p:cNvSpPr txBox="1">
                <a:spLocks noRot="1" noChangeAspect="1" noMove="1" noResize="1" noEditPoints="1" noAdjustHandles="1" noChangeArrowheads="1" noChangeShapeType="1" noTextEdit="1"/>
              </p:cNvSpPr>
              <p:nvPr/>
            </p:nvSpPr>
            <p:spPr>
              <a:xfrm>
                <a:off x="5052957" y="1115466"/>
                <a:ext cx="3356753" cy="817083"/>
              </a:xfrm>
              <a:prstGeom prst="rect">
                <a:avLst/>
              </a:prstGeom>
              <a:blipFill>
                <a:blip r:embed="rId6"/>
                <a:stretch>
                  <a:fillRect l="-5808" t="-111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2DC5B9A-C2EE-336D-5E7F-4A8E9CFCFEC2}"/>
                  </a:ext>
                </a:extLst>
              </p:cNvPr>
              <p:cNvSpPr txBox="1"/>
              <p:nvPr/>
            </p:nvSpPr>
            <p:spPr>
              <a:xfrm>
                <a:off x="166735" y="1119939"/>
                <a:ext cx="3973945" cy="1631216"/>
              </a:xfrm>
              <a:prstGeom prst="rect">
                <a:avLst/>
              </a:prstGeom>
              <a:noFill/>
            </p:spPr>
            <p:txBody>
              <a:bodyPr wrap="square" rtlCol="0">
                <a:spAutoFit/>
              </a:bodyPr>
              <a:lstStyle/>
              <a:p>
                <a:r>
                  <a:rPr lang="en-US" sz="2500" b="1" dirty="0">
                    <a:latin typeface="Cambria Math" panose="02040503050406030204" pitchFamily="18" charset="0"/>
                    <a:cs typeface="Times New Roman" panose="02020603050405020304" pitchFamily="18" charset="0"/>
                  </a:rPr>
                  <a:t>IMSRG “super operator”</a:t>
                </a:r>
              </a:p>
              <a:p>
                <a:pPr/>
                <a14:m>
                  <m:oMathPara xmlns:m="http://schemas.openxmlformats.org/officeDocument/2006/math">
                    <m:oMathParaPr>
                      <m:jc m:val="centerGroup"/>
                    </m:oMathParaPr>
                    <m:oMath xmlns:m="http://schemas.openxmlformats.org/officeDocument/2006/math">
                      <m:r>
                        <a:rPr lang="en-US" sz="2500" b="0" i="1" smtClean="0">
                          <a:latin typeface="Cambria Math" panose="02040503050406030204" pitchFamily="18" charset="0"/>
                          <a:cs typeface="Times New Roman" panose="02020603050405020304" pitchFamily="18" charset="0"/>
                        </a:rPr>
                        <m:t>𝐻</m:t>
                      </m:r>
                      <m:d>
                        <m:dPr>
                          <m:ctrlPr>
                            <a:rPr lang="en-US" sz="2500" b="0" i="1" smtClean="0">
                              <a:latin typeface="Cambria Math" panose="02040503050406030204" pitchFamily="18" charset="0"/>
                              <a:cs typeface="Times New Roman" panose="02020603050405020304" pitchFamily="18" charset="0"/>
                            </a:rPr>
                          </m:ctrlPr>
                        </m:dPr>
                        <m:e>
                          <m:r>
                            <a:rPr lang="en-US" sz="2500" b="0" i="1" smtClean="0">
                              <a:latin typeface="Cambria Math" panose="02040503050406030204" pitchFamily="18" charset="0"/>
                              <a:cs typeface="Times New Roman" panose="02020603050405020304" pitchFamily="18" charset="0"/>
                            </a:rPr>
                            <m:t>𝑠</m:t>
                          </m:r>
                        </m:e>
                      </m:d>
                      <m:r>
                        <a:rPr lang="en-US" sz="2500" b="0" i="1" smtClean="0">
                          <a:latin typeface="Cambria Math" panose="02040503050406030204" pitchFamily="18" charset="0"/>
                          <a:cs typeface="Times New Roman" panose="02020603050405020304" pitchFamily="18" charset="0"/>
                        </a:rPr>
                        <m:t>=</m:t>
                      </m:r>
                      <m:r>
                        <a:rPr lang="en-US" sz="2500" b="0" i="1" smtClean="0">
                          <a:latin typeface="Cambria Math" panose="02040503050406030204" pitchFamily="18" charset="0"/>
                          <a:cs typeface="Times New Roman" panose="02020603050405020304" pitchFamily="18" charset="0"/>
                        </a:rPr>
                        <m:t>𝑈</m:t>
                      </m:r>
                      <m:d>
                        <m:dPr>
                          <m:ctrlPr>
                            <a:rPr lang="en-US" sz="2500" b="0" i="1" smtClean="0">
                              <a:latin typeface="Cambria Math" panose="02040503050406030204" pitchFamily="18" charset="0"/>
                              <a:cs typeface="Times New Roman" panose="02020603050405020304" pitchFamily="18" charset="0"/>
                            </a:rPr>
                          </m:ctrlPr>
                        </m:dPr>
                        <m:e>
                          <m:r>
                            <a:rPr lang="en-US" sz="2500" b="0" i="1" smtClean="0">
                              <a:latin typeface="Cambria Math" panose="02040503050406030204" pitchFamily="18" charset="0"/>
                              <a:cs typeface="Times New Roman" panose="02020603050405020304" pitchFamily="18" charset="0"/>
                            </a:rPr>
                            <m:t>𝑠</m:t>
                          </m:r>
                        </m:e>
                      </m:d>
                      <m:r>
                        <a:rPr lang="en-US" sz="2500" b="0" i="1" smtClean="0">
                          <a:latin typeface="Cambria Math" panose="02040503050406030204" pitchFamily="18" charset="0"/>
                          <a:cs typeface="Times New Roman" panose="02020603050405020304" pitchFamily="18" charset="0"/>
                        </a:rPr>
                        <m:t>𝐻</m:t>
                      </m:r>
                      <m:d>
                        <m:dPr>
                          <m:ctrlPr>
                            <a:rPr lang="en-US" sz="2500" b="0" i="1" smtClean="0">
                              <a:latin typeface="Cambria Math" panose="02040503050406030204" pitchFamily="18" charset="0"/>
                              <a:cs typeface="Times New Roman" panose="02020603050405020304" pitchFamily="18" charset="0"/>
                            </a:rPr>
                          </m:ctrlPr>
                        </m:dPr>
                        <m:e>
                          <m:r>
                            <a:rPr lang="en-US" sz="2500" b="0" i="1" smtClean="0">
                              <a:latin typeface="Cambria Math" panose="02040503050406030204" pitchFamily="18" charset="0"/>
                              <a:cs typeface="Times New Roman" panose="02020603050405020304" pitchFamily="18" charset="0"/>
                            </a:rPr>
                            <m:t>𝑠</m:t>
                          </m:r>
                          <m:r>
                            <a:rPr lang="en-US" sz="2500" b="0" i="1" smtClean="0">
                              <a:latin typeface="Cambria Math" panose="02040503050406030204" pitchFamily="18" charset="0"/>
                              <a:cs typeface="Times New Roman" panose="02020603050405020304" pitchFamily="18" charset="0"/>
                            </a:rPr>
                            <m:t>=0</m:t>
                          </m:r>
                        </m:e>
                      </m:d>
                      <m:sSup>
                        <m:sSupPr>
                          <m:ctrlPr>
                            <a:rPr lang="en-US" sz="2500" b="0" i="1" smtClean="0">
                              <a:latin typeface="Cambria Math" panose="02040503050406030204" pitchFamily="18" charset="0"/>
                              <a:cs typeface="Times New Roman" panose="02020603050405020304" pitchFamily="18" charset="0"/>
                            </a:rPr>
                          </m:ctrlPr>
                        </m:sSupPr>
                        <m:e>
                          <m:r>
                            <a:rPr lang="en-US" sz="2500" b="0" i="1" smtClean="0">
                              <a:latin typeface="Cambria Math" panose="02040503050406030204" pitchFamily="18" charset="0"/>
                              <a:cs typeface="Times New Roman" panose="02020603050405020304" pitchFamily="18" charset="0"/>
                            </a:rPr>
                            <m:t>𝑈</m:t>
                          </m:r>
                        </m:e>
                        <m:sup>
                          <m:r>
                            <a:rPr lang="en-US" sz="2500" b="0" i="1" smtClean="0">
                              <a:latin typeface="Cambria Math" panose="02040503050406030204" pitchFamily="18" charset="0"/>
                              <a:cs typeface="Times New Roman" panose="02020603050405020304" pitchFamily="18" charset="0"/>
                            </a:rPr>
                            <m:t>∗</m:t>
                          </m:r>
                        </m:sup>
                      </m:sSup>
                      <m:d>
                        <m:dPr>
                          <m:ctrlPr>
                            <a:rPr lang="en-US" sz="2500" b="0" i="1" smtClean="0">
                              <a:latin typeface="Cambria Math" panose="02040503050406030204" pitchFamily="18" charset="0"/>
                              <a:cs typeface="Times New Roman" panose="02020603050405020304" pitchFamily="18" charset="0"/>
                            </a:rPr>
                          </m:ctrlPr>
                        </m:dPr>
                        <m:e>
                          <m:r>
                            <a:rPr lang="en-US" sz="2500" b="0" i="1" smtClean="0">
                              <a:latin typeface="Cambria Math" panose="02040503050406030204" pitchFamily="18" charset="0"/>
                              <a:cs typeface="Times New Roman" panose="02020603050405020304" pitchFamily="18" charset="0"/>
                            </a:rPr>
                            <m:t>𝑠</m:t>
                          </m:r>
                        </m:e>
                      </m:d>
                    </m:oMath>
                  </m:oMathPara>
                </a14:m>
                <a:endParaRPr lang="en-US" sz="2500" b="0"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500" b="0" i="1" smtClean="0">
                          <a:latin typeface="Cambria Math" panose="02040503050406030204" pitchFamily="18" charset="0"/>
                          <a:cs typeface="Times New Roman" panose="02020603050405020304" pitchFamily="18" charset="0"/>
                        </a:rPr>
                        <m:t>=</m:t>
                      </m:r>
                      <m:r>
                        <a:rPr lang="en-US" sz="2500" b="1" i="1" smtClean="0">
                          <a:latin typeface="Cambria Math" panose="02040503050406030204" pitchFamily="18" charset="0"/>
                          <a:cs typeface="Times New Roman" panose="02020603050405020304" pitchFamily="18" charset="0"/>
                        </a:rPr>
                        <m:t>𝓤</m:t>
                      </m:r>
                      <m:d>
                        <m:dPr>
                          <m:ctrlPr>
                            <a:rPr lang="en-US" sz="2500" b="0" i="1" smtClean="0">
                              <a:latin typeface="Cambria Math" panose="02040503050406030204" pitchFamily="18" charset="0"/>
                              <a:cs typeface="Times New Roman" panose="02020603050405020304" pitchFamily="18" charset="0"/>
                            </a:rPr>
                          </m:ctrlPr>
                        </m:dPr>
                        <m:e>
                          <m:r>
                            <a:rPr lang="en-US" sz="2500" b="0" i="1" smtClean="0">
                              <a:latin typeface="Cambria Math" panose="02040503050406030204" pitchFamily="18" charset="0"/>
                              <a:cs typeface="Times New Roman" panose="02020603050405020304" pitchFamily="18" charset="0"/>
                            </a:rPr>
                            <m:t>𝑠</m:t>
                          </m:r>
                        </m:e>
                      </m:d>
                      <m:r>
                        <a:rPr lang="en-US" sz="2500" b="0" i="1" smtClean="0">
                          <a:latin typeface="Cambria Math" panose="02040503050406030204" pitchFamily="18" charset="0"/>
                          <a:cs typeface="Times New Roman" panose="02020603050405020304" pitchFamily="18" charset="0"/>
                        </a:rPr>
                        <m:t>𝐻</m:t>
                      </m:r>
                      <m:d>
                        <m:dPr>
                          <m:ctrlPr>
                            <a:rPr lang="en-US" sz="2500" b="0" i="1" smtClean="0">
                              <a:latin typeface="Cambria Math" panose="02040503050406030204" pitchFamily="18" charset="0"/>
                              <a:cs typeface="Times New Roman" panose="02020603050405020304" pitchFamily="18" charset="0"/>
                            </a:rPr>
                          </m:ctrlPr>
                        </m:dPr>
                        <m:e>
                          <m:r>
                            <a:rPr lang="en-US" sz="2500" b="0" i="1" smtClean="0">
                              <a:latin typeface="Cambria Math" panose="02040503050406030204" pitchFamily="18" charset="0"/>
                              <a:cs typeface="Times New Roman" panose="02020603050405020304" pitchFamily="18" charset="0"/>
                            </a:rPr>
                            <m:t>𝑠</m:t>
                          </m:r>
                          <m:r>
                            <a:rPr lang="en-US" sz="2500" b="0" i="1" smtClean="0">
                              <a:latin typeface="Cambria Math" panose="02040503050406030204" pitchFamily="18" charset="0"/>
                              <a:cs typeface="Times New Roman" panose="02020603050405020304" pitchFamily="18" charset="0"/>
                            </a:rPr>
                            <m:t>=0</m:t>
                          </m:r>
                        </m:e>
                      </m:d>
                      <m:r>
                        <a:rPr lang="en-US" sz="2500" b="0" i="1" smtClean="0">
                          <a:latin typeface="Cambria Math" panose="02040503050406030204" pitchFamily="18" charset="0"/>
                          <a:cs typeface="Times New Roman" panose="02020603050405020304" pitchFamily="18" charset="0"/>
                        </a:rPr>
                        <m:t>.</m:t>
                      </m:r>
                    </m:oMath>
                  </m:oMathPara>
                </a14:m>
                <a:endParaRPr lang="en-US" sz="2500" dirty="0">
                  <a:latin typeface="Times New Roman" panose="02020603050405020304" pitchFamily="18" charset="0"/>
                  <a:cs typeface="Times New Roman" panose="02020603050405020304" pitchFamily="18" charset="0"/>
                </a:endParaRPr>
              </a:p>
              <a:p>
                <a:endParaRPr lang="en-US" sz="2500" dirty="0"/>
              </a:p>
            </p:txBody>
          </p:sp>
        </mc:Choice>
        <mc:Fallback xmlns="">
          <p:sp>
            <p:nvSpPr>
              <p:cNvPr id="20" name="TextBox 19">
                <a:extLst>
                  <a:ext uri="{FF2B5EF4-FFF2-40B4-BE49-F238E27FC236}">
                    <a16:creationId xmlns:a16="http://schemas.microsoft.com/office/drawing/2014/main" id="{D2DC5B9A-C2EE-336D-5E7F-4A8E9CFCFEC2}"/>
                  </a:ext>
                </a:extLst>
              </p:cNvPr>
              <p:cNvSpPr txBox="1">
                <a:spLocks noRot="1" noChangeAspect="1" noMove="1" noResize="1" noEditPoints="1" noAdjustHandles="1" noChangeArrowheads="1" noChangeShapeType="1" noTextEdit="1"/>
              </p:cNvSpPr>
              <p:nvPr/>
            </p:nvSpPr>
            <p:spPr>
              <a:xfrm>
                <a:off x="166735" y="1119939"/>
                <a:ext cx="3973945" cy="1631216"/>
              </a:xfrm>
              <a:prstGeom prst="rect">
                <a:avLst/>
              </a:prstGeom>
              <a:blipFill>
                <a:blip r:embed="rId7"/>
                <a:stretch>
                  <a:fillRect l="-2454" t="-2996"/>
                </a:stretch>
              </a:blipFill>
            </p:spPr>
            <p:txBody>
              <a:bodyPr/>
              <a:lstStyle/>
              <a:p>
                <a:r>
                  <a:rPr lang="en-US">
                    <a:noFill/>
                  </a:rPr>
                  <a:t> </a:t>
                </a:r>
              </a:p>
            </p:txBody>
          </p:sp>
        </mc:Fallback>
      </mc:AlternateContent>
    </p:spTree>
    <p:extLst>
      <p:ext uri="{BB962C8B-B14F-4D97-AF65-F5344CB8AC3E}">
        <p14:creationId xmlns:p14="http://schemas.microsoft.com/office/powerpoint/2010/main" val="47244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3001D7-EB86-A4B1-584E-109F03CDFFAD}"/>
              </a:ext>
            </a:extLst>
          </p:cNvPr>
          <p:cNvSpPr>
            <a:spLocks noGrp="1"/>
          </p:cNvSpPr>
          <p:nvPr>
            <p:ph type="title"/>
          </p:nvPr>
        </p:nvSpPr>
        <p:spPr/>
        <p:txBody>
          <a:bodyPr/>
          <a:lstStyle/>
          <a:p>
            <a:r>
              <a:rPr lang="en-US" dirty="0"/>
              <a:t>Interpolating DMD for Parametric IMSRG</a:t>
            </a:r>
          </a:p>
        </p:txBody>
      </p:sp>
      <p:sp>
        <p:nvSpPr>
          <p:cNvPr id="4" name="Footer Placeholder 3">
            <a:extLst>
              <a:ext uri="{FF2B5EF4-FFF2-40B4-BE49-F238E27FC236}">
                <a16:creationId xmlns:a16="http://schemas.microsoft.com/office/drawing/2014/main" id="{D3DE9853-E080-56C9-DD2E-4D22C69F339C}"/>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B9D45D52-D161-FB8C-ED73-D3D33BDC39E6}"/>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6</a:t>
            </a:fld>
            <a:endParaRPr lang="en-US"/>
          </a:p>
        </p:txBody>
      </p:sp>
      <p:sp>
        <p:nvSpPr>
          <p:cNvPr id="6" name="TextBox 5">
            <a:extLst>
              <a:ext uri="{FF2B5EF4-FFF2-40B4-BE49-F238E27FC236}">
                <a16:creationId xmlns:a16="http://schemas.microsoft.com/office/drawing/2014/main" id="{DF56BB75-BAD7-9384-C765-3C745BEAF87C}"/>
              </a:ext>
            </a:extLst>
          </p:cNvPr>
          <p:cNvSpPr txBox="1"/>
          <p:nvPr/>
        </p:nvSpPr>
        <p:spPr>
          <a:xfrm>
            <a:off x="527290" y="1447800"/>
            <a:ext cx="926620" cy="477054"/>
          </a:xfrm>
          <a:prstGeom prst="rect">
            <a:avLst/>
          </a:prstGeom>
          <a:noFill/>
        </p:spPr>
        <p:txBody>
          <a:bodyPr wrap="square" rtlCol="0">
            <a:spAutoFit/>
          </a:bodyPr>
          <a:lstStyle/>
          <a:p>
            <a:r>
              <a:rPr lang="en-US" sz="2500" dirty="0">
                <a:latin typeface="Times New Roman" panose="02020603050405020304" pitchFamily="18" charset="0"/>
                <a:cs typeface="Times New Roman" panose="02020603050405020304" pitchFamily="18" charset="0"/>
              </a:rPr>
              <a:t>Goal:</a:t>
            </a:r>
          </a:p>
        </p:txBody>
      </p:sp>
      <p:sp>
        <p:nvSpPr>
          <p:cNvPr id="7" name="Oval 6">
            <a:extLst>
              <a:ext uri="{FF2B5EF4-FFF2-40B4-BE49-F238E27FC236}">
                <a16:creationId xmlns:a16="http://schemas.microsoft.com/office/drawing/2014/main" id="{914BEA02-973C-84BA-5ADA-9E20D3152B35}"/>
              </a:ext>
            </a:extLst>
          </p:cNvPr>
          <p:cNvSpPr/>
          <p:nvPr/>
        </p:nvSpPr>
        <p:spPr>
          <a:xfrm>
            <a:off x="1371600" y="1924854"/>
            <a:ext cx="1219200" cy="3200400"/>
          </a:xfrm>
          <a:prstGeom prst="ellipse">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Input: </a:t>
            </a:r>
            <a:r>
              <a:rPr lang="en-US" dirty="0">
                <a:solidFill>
                  <a:schemeClr val="tx1"/>
                </a:solidFill>
              </a:rPr>
              <a:t>LECs from chiral EFT</a:t>
            </a:r>
          </a:p>
        </p:txBody>
      </p:sp>
      <p:sp>
        <p:nvSpPr>
          <p:cNvPr id="9" name="Arrow: Right 8">
            <a:extLst>
              <a:ext uri="{FF2B5EF4-FFF2-40B4-BE49-F238E27FC236}">
                <a16:creationId xmlns:a16="http://schemas.microsoft.com/office/drawing/2014/main" id="{1B801D7D-698A-32CE-A936-D8EE16F268D3}"/>
              </a:ext>
            </a:extLst>
          </p:cNvPr>
          <p:cNvSpPr/>
          <p:nvPr/>
        </p:nvSpPr>
        <p:spPr>
          <a:xfrm>
            <a:off x="2667000" y="3186112"/>
            <a:ext cx="850420" cy="485775"/>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60D471E-7E68-0D1E-1724-36D1C10F2142}"/>
              </a:ext>
            </a:extLst>
          </p:cNvPr>
          <p:cNvSpPr/>
          <p:nvPr/>
        </p:nvSpPr>
        <p:spPr>
          <a:xfrm>
            <a:off x="3628205" y="1925401"/>
            <a:ext cx="1498120" cy="3200400"/>
          </a:xfrm>
          <a:prstGeom prst="rect">
            <a:avLst/>
          </a:prstGeom>
          <a:noFill/>
          <a:ln w="38100"/>
        </p:spPr>
        <p:style>
          <a:lnRef idx="1">
            <a:schemeClr val="dk1"/>
          </a:lnRef>
          <a:fillRef idx="3">
            <a:schemeClr val="dk1"/>
          </a:fillRef>
          <a:effectRef idx="2">
            <a:schemeClr val="dk1"/>
          </a:effectRef>
          <a:fontRef idx="minor">
            <a:schemeClr val="lt1"/>
          </a:fontRef>
        </p:style>
        <p:txBody>
          <a:bodyPr rtlCol="0" anchor="ctr"/>
          <a:lstStyle/>
          <a:p>
            <a:pPr algn="ctr"/>
            <a:r>
              <a:rPr lang="en-US" dirty="0">
                <a:solidFill>
                  <a:schemeClr val="tx1"/>
                </a:solidFill>
              </a:rPr>
              <a:t>Trained DMD interpolation engine</a:t>
            </a:r>
          </a:p>
        </p:txBody>
      </p:sp>
      <p:sp>
        <p:nvSpPr>
          <p:cNvPr id="12" name="Rectangle: Rounded Corners 11">
            <a:extLst>
              <a:ext uri="{FF2B5EF4-FFF2-40B4-BE49-F238E27FC236}">
                <a16:creationId xmlns:a16="http://schemas.microsoft.com/office/drawing/2014/main" id="{5611A9FF-5696-03A6-1840-C7263295657B}"/>
              </a:ext>
            </a:extLst>
          </p:cNvPr>
          <p:cNvSpPr/>
          <p:nvPr/>
        </p:nvSpPr>
        <p:spPr>
          <a:xfrm>
            <a:off x="6295296" y="1925401"/>
            <a:ext cx="1602507" cy="3200400"/>
          </a:xfrm>
          <a:prstGeom prst="roundRect">
            <a:avLst/>
          </a:prstGeom>
          <a:noFill/>
          <a:ln w="38100">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b="1" dirty="0">
                <a:solidFill>
                  <a:schemeClr val="tx1"/>
                </a:solidFill>
              </a:rPr>
              <a:t>Output:</a:t>
            </a:r>
            <a:r>
              <a:rPr lang="en-US" dirty="0">
                <a:solidFill>
                  <a:schemeClr val="tx1"/>
                </a:solidFill>
              </a:rPr>
              <a:t> Fully constructed IMSRG flow</a:t>
            </a:r>
          </a:p>
        </p:txBody>
      </p:sp>
      <p:sp>
        <p:nvSpPr>
          <p:cNvPr id="13" name="Arrow: Right 12">
            <a:extLst>
              <a:ext uri="{FF2B5EF4-FFF2-40B4-BE49-F238E27FC236}">
                <a16:creationId xmlns:a16="http://schemas.microsoft.com/office/drawing/2014/main" id="{16ED84FE-627E-6137-3F6F-8A273F18A21F}"/>
              </a:ext>
            </a:extLst>
          </p:cNvPr>
          <p:cNvSpPr/>
          <p:nvPr/>
        </p:nvSpPr>
        <p:spPr>
          <a:xfrm>
            <a:off x="5313310" y="3210584"/>
            <a:ext cx="850420" cy="485775"/>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2521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DB26AC-D5B1-1D28-86F5-F6BA2E34E1D6}"/>
              </a:ext>
            </a:extLst>
          </p:cNvPr>
          <p:cNvSpPr>
            <a:spLocks noGrp="1"/>
          </p:cNvSpPr>
          <p:nvPr>
            <p:ph type="title"/>
          </p:nvPr>
        </p:nvSpPr>
        <p:spPr/>
        <p:txBody>
          <a:bodyPr/>
          <a:lstStyle/>
          <a:p>
            <a:r>
              <a:rPr lang="en-US" dirty="0"/>
              <a:t>Interpolating DMD for Parametric IMSRG</a:t>
            </a:r>
          </a:p>
        </p:txBody>
      </p:sp>
      <p:sp>
        <p:nvSpPr>
          <p:cNvPr id="4" name="Footer Placeholder 3">
            <a:extLst>
              <a:ext uri="{FF2B5EF4-FFF2-40B4-BE49-F238E27FC236}">
                <a16:creationId xmlns:a16="http://schemas.microsoft.com/office/drawing/2014/main" id="{A5AAE6C2-F632-2B19-D14A-E09E0B144A8B}"/>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BFF2723D-34BE-551D-C42A-62886895ED28}"/>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7</a:t>
            </a:fld>
            <a:endParaRPr lang="en-US"/>
          </a:p>
        </p:txBody>
      </p:sp>
      <p:grpSp>
        <p:nvGrpSpPr>
          <p:cNvPr id="6" name="Group 5">
            <a:extLst>
              <a:ext uri="{FF2B5EF4-FFF2-40B4-BE49-F238E27FC236}">
                <a16:creationId xmlns:a16="http://schemas.microsoft.com/office/drawing/2014/main" id="{30904894-A808-C85F-4138-7437EF7DEE49}"/>
              </a:ext>
            </a:extLst>
          </p:cNvPr>
          <p:cNvGrpSpPr/>
          <p:nvPr/>
        </p:nvGrpSpPr>
        <p:grpSpPr>
          <a:xfrm>
            <a:off x="17952" y="1143000"/>
            <a:ext cx="4584576" cy="2825061"/>
            <a:chOff x="15390497" y="18652942"/>
            <a:chExt cx="8181989" cy="5041823"/>
          </a:xfrm>
        </p:grpSpPr>
        <p:sp>
          <p:nvSpPr>
            <p:cNvPr id="7" name="Rounded Rectangle 94">
              <a:extLst>
                <a:ext uri="{FF2B5EF4-FFF2-40B4-BE49-F238E27FC236}">
                  <a16:creationId xmlns:a16="http://schemas.microsoft.com/office/drawing/2014/main" id="{D0D8AF00-404A-F27F-72A5-58C293B528BD}"/>
                </a:ext>
              </a:extLst>
            </p:cNvPr>
            <p:cNvSpPr/>
            <p:nvPr/>
          </p:nvSpPr>
          <p:spPr>
            <a:xfrm>
              <a:off x="15390497" y="18652942"/>
              <a:ext cx="8181989" cy="5041823"/>
            </a:xfrm>
            <a:prstGeom prst="roundRect">
              <a:avLst>
                <a:gd name="adj" fmla="val 8621"/>
              </a:avLst>
            </a:prstGeom>
            <a:solidFill>
              <a:srgbClr val="E3E4DC"/>
            </a:solidFill>
            <a:ln w="28575">
              <a:solidFill>
                <a:schemeClr val="accent6"/>
              </a:solidFill>
            </a:ln>
            <a:effectLst>
              <a:outerShdw blurRad="508000" dist="1270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8136" tIns="39068" rIns="78136" bIns="39068" numCol="1" spcCol="0" rtlCol="0" fromWordArt="0" anchor="t" anchorCtr="0" forceAA="0" compatLnSpc="1">
              <a:prstTxWarp prst="textNoShape">
                <a:avLst/>
              </a:prstTxWarp>
              <a:noAutofit/>
            </a:bodyPr>
            <a:lstStyle/>
            <a:p>
              <a:endParaRPr lang="en-US" dirty="0"/>
            </a:p>
          </p:txBody>
        </p:sp>
        <p:pic>
          <p:nvPicPr>
            <p:cNvPr id="8" name="Picture 7">
              <a:extLst>
                <a:ext uri="{FF2B5EF4-FFF2-40B4-BE49-F238E27FC236}">
                  <a16:creationId xmlns:a16="http://schemas.microsoft.com/office/drawing/2014/main" id="{E7F71414-21F5-6F05-9039-BD77B80FC8B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642" r="5370"/>
            <a:stretch/>
          </p:blipFill>
          <p:spPr>
            <a:xfrm>
              <a:off x="15458768" y="18927130"/>
              <a:ext cx="3998716" cy="3605960"/>
            </a:xfrm>
            <a:prstGeom prst="rect">
              <a:avLst/>
            </a:prstGeom>
          </p:spPr>
        </p:pic>
        <p:pic>
          <p:nvPicPr>
            <p:cNvPr id="9" name="Picture 8">
              <a:extLst>
                <a:ext uri="{FF2B5EF4-FFF2-40B4-BE49-F238E27FC236}">
                  <a16:creationId xmlns:a16="http://schemas.microsoft.com/office/drawing/2014/main" id="{630F8D1F-1CF4-15E9-0FC6-00514B2DE4B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536" r="5474"/>
            <a:stretch/>
          </p:blipFill>
          <p:spPr>
            <a:xfrm>
              <a:off x="19490385" y="18927131"/>
              <a:ext cx="3998715" cy="3605959"/>
            </a:xfrm>
            <a:prstGeom prst="rect">
              <a:avLst/>
            </a:prstGeom>
          </p:spPr>
        </p:pic>
        <p:sp>
          <p:nvSpPr>
            <p:cNvPr id="10" name="TextBox 9">
              <a:extLst>
                <a:ext uri="{FF2B5EF4-FFF2-40B4-BE49-F238E27FC236}">
                  <a16:creationId xmlns:a16="http://schemas.microsoft.com/office/drawing/2014/main" id="{FDECCAEC-D234-B23E-67A9-CF34161D9EB9}"/>
                </a:ext>
              </a:extLst>
            </p:cNvPr>
            <p:cNvSpPr txBox="1"/>
            <p:nvPr/>
          </p:nvSpPr>
          <p:spPr>
            <a:xfrm>
              <a:off x="15530837" y="22585343"/>
              <a:ext cx="7990324" cy="933779"/>
            </a:xfrm>
            <a:prstGeom prst="rect">
              <a:avLst/>
            </a:prstGeom>
            <a:noFill/>
          </p:spPr>
          <p:txBody>
            <a:bodyPr wrap="square" rtlCol="0">
              <a:spAutoFit/>
            </a:bodyPr>
            <a:lstStyle/>
            <a:p>
              <a:r>
                <a:rPr lang="en-US" sz="1400" dirty="0"/>
                <a:t>Left panel: 50 training points. Right panel: 300 training points. Toy model with 2 coupling constants.</a:t>
              </a:r>
            </a:p>
          </p:txBody>
        </p:sp>
      </p:grpSp>
      <p:grpSp>
        <p:nvGrpSpPr>
          <p:cNvPr id="11" name="Group 10">
            <a:extLst>
              <a:ext uri="{FF2B5EF4-FFF2-40B4-BE49-F238E27FC236}">
                <a16:creationId xmlns:a16="http://schemas.microsoft.com/office/drawing/2014/main" id="{6C05FA43-7485-9E49-0D21-7DEDC8E4FC4C}"/>
              </a:ext>
            </a:extLst>
          </p:cNvPr>
          <p:cNvGrpSpPr/>
          <p:nvPr/>
        </p:nvGrpSpPr>
        <p:grpSpPr>
          <a:xfrm>
            <a:off x="4603098" y="1143000"/>
            <a:ext cx="4487005" cy="2845551"/>
            <a:chOff x="23856186" y="18594254"/>
            <a:chExt cx="8181989" cy="5188821"/>
          </a:xfrm>
        </p:grpSpPr>
        <p:sp>
          <p:nvSpPr>
            <p:cNvPr id="12" name="Rounded Rectangle 94">
              <a:extLst>
                <a:ext uri="{FF2B5EF4-FFF2-40B4-BE49-F238E27FC236}">
                  <a16:creationId xmlns:a16="http://schemas.microsoft.com/office/drawing/2014/main" id="{85B1371E-B6B9-C264-249C-B18033E05BE2}"/>
                </a:ext>
              </a:extLst>
            </p:cNvPr>
            <p:cNvSpPr/>
            <p:nvPr/>
          </p:nvSpPr>
          <p:spPr>
            <a:xfrm>
              <a:off x="23856186" y="18594254"/>
              <a:ext cx="8181989" cy="5151458"/>
            </a:xfrm>
            <a:prstGeom prst="roundRect">
              <a:avLst>
                <a:gd name="adj" fmla="val 8621"/>
              </a:avLst>
            </a:prstGeom>
            <a:solidFill>
              <a:srgbClr val="E3E4DC"/>
            </a:solidFill>
            <a:ln w="28575">
              <a:solidFill>
                <a:schemeClr val="accent6"/>
              </a:solidFill>
            </a:ln>
            <a:effectLst>
              <a:outerShdw blurRad="508000" dist="1270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8136" tIns="39068" rIns="78136" bIns="39068" numCol="1" spcCol="0" rtlCol="0" fromWordArt="0" anchor="t" anchorCtr="0" forceAA="0" compatLnSpc="1">
              <a:prstTxWarp prst="textNoShape">
                <a:avLst/>
              </a:prstTxWarp>
              <a:noAutofit/>
            </a:bodyPr>
            <a:lstStyle/>
            <a:p>
              <a:endParaRPr lang="en-US" dirty="0"/>
            </a:p>
          </p:txBody>
        </p:sp>
        <p:pic>
          <p:nvPicPr>
            <p:cNvPr id="13" name="Picture 12">
              <a:extLst>
                <a:ext uri="{FF2B5EF4-FFF2-40B4-BE49-F238E27FC236}">
                  <a16:creationId xmlns:a16="http://schemas.microsoft.com/office/drawing/2014/main" id="{D2926A01-A37F-816E-C133-C2E2594B6A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02376" y="18660914"/>
              <a:ext cx="7634483" cy="4087615"/>
            </a:xfrm>
            <a:prstGeom prst="rect">
              <a:avLst/>
            </a:prstGeom>
          </p:spPr>
        </p:pic>
        <p:sp>
          <p:nvSpPr>
            <p:cNvPr id="14" name="TextBox 13">
              <a:extLst>
                <a:ext uri="{FF2B5EF4-FFF2-40B4-BE49-F238E27FC236}">
                  <a16:creationId xmlns:a16="http://schemas.microsoft.com/office/drawing/2014/main" id="{43C8B248-CE53-5B4C-F193-2E3313FFD507}"/>
                </a:ext>
              </a:extLst>
            </p:cNvPr>
            <p:cNvSpPr txBox="1"/>
            <p:nvPr/>
          </p:nvSpPr>
          <p:spPr>
            <a:xfrm>
              <a:off x="23978719" y="22828991"/>
              <a:ext cx="8013255" cy="954084"/>
            </a:xfrm>
            <a:prstGeom prst="rect">
              <a:avLst/>
            </a:prstGeom>
            <a:noFill/>
          </p:spPr>
          <p:txBody>
            <a:bodyPr wrap="square" rtlCol="0">
              <a:spAutoFit/>
            </a:bodyPr>
            <a:lstStyle/>
            <a:p>
              <a:r>
                <a:rPr lang="en-US" sz="1400" dirty="0"/>
                <a:t>Chiral EFT 2B interaction with 300 training points varying 24 LECs.</a:t>
              </a:r>
            </a:p>
          </p:txBody>
        </p:sp>
      </p:grpSp>
      <p:grpSp>
        <p:nvGrpSpPr>
          <p:cNvPr id="18" name="Group 17">
            <a:extLst>
              <a:ext uri="{FF2B5EF4-FFF2-40B4-BE49-F238E27FC236}">
                <a16:creationId xmlns:a16="http://schemas.microsoft.com/office/drawing/2014/main" id="{2EE7F18D-0F82-AD48-0B31-3E59C6058D9B}"/>
              </a:ext>
            </a:extLst>
          </p:cNvPr>
          <p:cNvGrpSpPr/>
          <p:nvPr/>
        </p:nvGrpSpPr>
        <p:grpSpPr>
          <a:xfrm>
            <a:off x="3542602" y="4015747"/>
            <a:ext cx="5677598" cy="2096189"/>
            <a:chOff x="27637480" y="23977673"/>
            <a:chExt cx="8420799" cy="3108988"/>
          </a:xfrm>
        </p:grpSpPr>
        <p:sp>
          <p:nvSpPr>
            <p:cNvPr id="19" name="Rounded Rectangle 94">
              <a:extLst>
                <a:ext uri="{FF2B5EF4-FFF2-40B4-BE49-F238E27FC236}">
                  <a16:creationId xmlns:a16="http://schemas.microsoft.com/office/drawing/2014/main" id="{27E11FF8-2227-FCF2-C003-9E3005B2498B}"/>
                </a:ext>
              </a:extLst>
            </p:cNvPr>
            <p:cNvSpPr/>
            <p:nvPr/>
          </p:nvSpPr>
          <p:spPr>
            <a:xfrm>
              <a:off x="27637480" y="23977673"/>
              <a:ext cx="8222921" cy="3108988"/>
            </a:xfrm>
            <a:prstGeom prst="roundRect">
              <a:avLst>
                <a:gd name="adj" fmla="val 8621"/>
              </a:avLst>
            </a:prstGeom>
            <a:solidFill>
              <a:srgbClr val="E3E4DC"/>
            </a:solidFill>
            <a:ln w="28575">
              <a:solidFill>
                <a:schemeClr val="accent6"/>
              </a:solidFill>
            </a:ln>
            <a:effectLst>
              <a:outerShdw blurRad="508000" dist="1270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8136" tIns="39068" rIns="78136" bIns="39068" numCol="1" spcCol="0" rtlCol="0" fromWordArt="0" anchor="t" anchorCtr="0" forceAA="0" compatLnSpc="1">
              <a:prstTxWarp prst="textNoShape">
                <a:avLst/>
              </a:prstTxWarp>
              <a:noAutofit/>
            </a:bodyPr>
            <a:lstStyle/>
            <a:p>
              <a:endParaRPr lang="en-US" dirty="0"/>
            </a:p>
          </p:txBody>
        </p:sp>
        <p:grpSp>
          <p:nvGrpSpPr>
            <p:cNvPr id="20" name="Group 19">
              <a:extLst>
                <a:ext uri="{FF2B5EF4-FFF2-40B4-BE49-F238E27FC236}">
                  <a16:creationId xmlns:a16="http://schemas.microsoft.com/office/drawing/2014/main" id="{248C160B-0FB9-A9D4-D010-9B2DE1BFCDDE}"/>
                </a:ext>
              </a:extLst>
            </p:cNvPr>
            <p:cNvGrpSpPr/>
            <p:nvPr/>
          </p:nvGrpSpPr>
          <p:grpSpPr>
            <a:xfrm>
              <a:off x="27790045" y="24131138"/>
              <a:ext cx="8268234" cy="2862529"/>
              <a:chOff x="17182987" y="18572608"/>
              <a:chExt cx="11459559" cy="4572000"/>
            </a:xfrm>
          </p:grpSpPr>
          <p:pic>
            <p:nvPicPr>
              <p:cNvPr id="21" name="Picture 20">
                <a:extLst>
                  <a:ext uri="{FF2B5EF4-FFF2-40B4-BE49-F238E27FC236}">
                    <a16:creationId xmlns:a16="http://schemas.microsoft.com/office/drawing/2014/main" id="{E64795C0-19F5-67EB-FFB4-B3CD567A519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182987" y="18572608"/>
                <a:ext cx="10980420" cy="4572000"/>
              </a:xfrm>
              <a:prstGeom prst="rect">
                <a:avLst/>
              </a:prstGeom>
            </p:spPr>
          </p:pic>
          <p:sp>
            <p:nvSpPr>
              <p:cNvPr id="22" name="TextBox 21">
                <a:extLst>
                  <a:ext uri="{FF2B5EF4-FFF2-40B4-BE49-F238E27FC236}">
                    <a16:creationId xmlns:a16="http://schemas.microsoft.com/office/drawing/2014/main" id="{705E4987-317B-3FD2-320D-0A32208287A5}"/>
                  </a:ext>
                </a:extLst>
              </p:cNvPr>
              <p:cNvSpPr txBox="1"/>
              <p:nvPr/>
            </p:nvSpPr>
            <p:spPr>
              <a:xfrm rot="20976270">
                <a:off x="18698769" y="19496769"/>
                <a:ext cx="9943777" cy="2041448"/>
              </a:xfrm>
              <a:prstGeom prst="rect">
                <a:avLst/>
              </a:prstGeom>
              <a:noFill/>
            </p:spPr>
            <p:txBody>
              <a:bodyPr wrap="square" rtlCol="0">
                <a:spAutoFit/>
              </a:bodyPr>
              <a:lstStyle/>
              <a:p>
                <a:r>
                  <a:rPr lang="en-US" sz="5000" dirty="0">
                    <a:solidFill>
                      <a:schemeClr val="tx1">
                        <a:alpha val="20000"/>
                      </a:schemeClr>
                    </a:solidFill>
                  </a:rPr>
                  <a:t>PRELIMINARY</a:t>
                </a:r>
              </a:p>
            </p:txBody>
          </p:sp>
        </p:grpSp>
      </p:grpSp>
      <p:sp>
        <p:nvSpPr>
          <p:cNvPr id="23" name="TextBox 22">
            <a:extLst>
              <a:ext uri="{FF2B5EF4-FFF2-40B4-BE49-F238E27FC236}">
                <a16:creationId xmlns:a16="http://schemas.microsoft.com/office/drawing/2014/main" id="{344CD9FE-AB85-D6F1-F04E-1DE3B0D1EAD3}"/>
              </a:ext>
            </a:extLst>
          </p:cNvPr>
          <p:cNvSpPr txBox="1"/>
          <p:nvPr/>
        </p:nvSpPr>
        <p:spPr>
          <a:xfrm>
            <a:off x="27188" y="4391561"/>
            <a:ext cx="3443473" cy="163121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IMSRG compute time: </a:t>
            </a:r>
            <a:r>
              <a:rPr lang="en-US" sz="2000" b="1" i="1" dirty="0">
                <a:latin typeface="Times New Roman" panose="02020603050405020304" pitchFamily="18" charset="0"/>
                <a:cs typeface="Times New Roman" panose="02020603050405020304" pitchFamily="18" charset="0"/>
              </a:rPr>
              <a:t>1 year</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Interpolation engine compute time: </a:t>
            </a:r>
            <a:r>
              <a:rPr lang="en-US" sz="2000" b="1" i="1" dirty="0">
                <a:latin typeface="Times New Roman" panose="02020603050405020304" pitchFamily="18" charset="0"/>
                <a:cs typeface="Times New Roman" panose="02020603050405020304" pitchFamily="18" charset="0"/>
              </a:rPr>
              <a:t>9 hours</a:t>
            </a:r>
            <a:endParaRPr lang="en-US" sz="2000" b="1" i="1" dirty="0"/>
          </a:p>
          <a:p>
            <a:endParaRPr lang="en-US" sz="2000" dirty="0"/>
          </a:p>
        </p:txBody>
      </p:sp>
      <p:sp>
        <p:nvSpPr>
          <p:cNvPr id="24" name="Arrow: Right 23">
            <a:extLst>
              <a:ext uri="{FF2B5EF4-FFF2-40B4-BE49-F238E27FC236}">
                <a16:creationId xmlns:a16="http://schemas.microsoft.com/office/drawing/2014/main" id="{BF562D08-9C59-885B-52A0-8AD78ED65345}"/>
              </a:ext>
            </a:extLst>
          </p:cNvPr>
          <p:cNvSpPr/>
          <p:nvPr/>
        </p:nvSpPr>
        <p:spPr>
          <a:xfrm>
            <a:off x="2859189" y="5385305"/>
            <a:ext cx="787880" cy="415169"/>
          </a:xfrm>
          <a:prstGeom prst="rightArrow">
            <a:avLst/>
          </a:prstGeom>
          <a:solidFill>
            <a:schemeClr val="tx1"/>
          </a:solidFill>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74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2EA8A5-CC58-E2DF-4DCF-A0031E8281FA}"/>
              </a:ext>
            </a:extLst>
          </p:cNvPr>
          <p:cNvSpPr>
            <a:spLocks noGrp="1"/>
          </p:cNvSpPr>
          <p:nvPr>
            <p:ph type="title"/>
          </p:nvPr>
        </p:nvSpPr>
        <p:spPr/>
        <p:txBody>
          <a:bodyPr/>
          <a:lstStyle/>
          <a:p>
            <a:r>
              <a:rPr lang="en-US" dirty="0"/>
              <a:t>Future Work</a:t>
            </a:r>
          </a:p>
        </p:txBody>
      </p:sp>
      <p:sp>
        <p:nvSpPr>
          <p:cNvPr id="4" name="Footer Placeholder 3">
            <a:extLst>
              <a:ext uri="{FF2B5EF4-FFF2-40B4-BE49-F238E27FC236}">
                <a16:creationId xmlns:a16="http://schemas.microsoft.com/office/drawing/2014/main" id="{3BAEE7A0-CC86-FFF3-8887-FBF7B6633349}"/>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5021AB18-3B84-9C11-6500-4EFECA946725}"/>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8</a:t>
            </a:fld>
            <a:endParaRPr lang="en-US"/>
          </a:p>
        </p:txBody>
      </p:sp>
      <p:sp>
        <p:nvSpPr>
          <p:cNvPr id="6" name="Rounded Rectangle 99">
            <a:extLst>
              <a:ext uri="{FF2B5EF4-FFF2-40B4-BE49-F238E27FC236}">
                <a16:creationId xmlns:a16="http://schemas.microsoft.com/office/drawing/2014/main" id="{270D1212-1BCA-AC32-6FF1-0AB568657AB8}"/>
              </a:ext>
            </a:extLst>
          </p:cNvPr>
          <p:cNvSpPr/>
          <p:nvPr/>
        </p:nvSpPr>
        <p:spPr>
          <a:xfrm>
            <a:off x="0" y="1066800"/>
            <a:ext cx="9067800" cy="5105400"/>
          </a:xfrm>
          <a:prstGeom prst="roundRect">
            <a:avLst>
              <a:gd name="adj" fmla="val 3266"/>
            </a:avLst>
          </a:prstGeom>
          <a:ln w="28575">
            <a:solidFill>
              <a:srgbClr val="153E35"/>
            </a:solidFill>
          </a:ln>
          <a:effectLst>
            <a:outerShdw blurRad="508000" dist="1270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78136" tIns="39068" rIns="78136" bIns="39068" numCol="1" spcCol="0" rtlCol="0" fromWordArt="0" anchor="t" anchorCtr="0" forceAA="0" compatLnSpc="1">
            <a:prstTxWarp prst="textNoShape">
              <a:avLst/>
            </a:prstTxWarp>
            <a:noAutofit/>
          </a:bodyPr>
          <a:lstStyle/>
          <a:p>
            <a:endParaRPr lang="en-US" sz="2000" dirty="0">
              <a:latin typeface="Times New Roman" panose="02020603050405020304" pitchFamily="18" charset="0"/>
              <a:cs typeface="Times New Roman" panose="02020603050405020304" pitchFamily="18" charset="0"/>
            </a:endParaRPr>
          </a:p>
          <a:p>
            <a:pPr marL="457200" indent="-457200">
              <a:buFontTx/>
              <a:buChar char="-"/>
            </a:pPr>
            <a:r>
              <a:rPr lang="en-US" sz="2000" dirty="0">
                <a:latin typeface="Times New Roman" panose="02020603050405020304" pitchFamily="18" charset="0"/>
                <a:cs typeface="Times New Roman" panose="02020603050405020304" pitchFamily="18" charset="0"/>
              </a:rPr>
              <a:t>Expand DMD to nonlinear feature space via LANDO algorithm, to reduce forecast error further for hard interactions (hopefully)[3]</a:t>
            </a:r>
          </a:p>
          <a:p>
            <a:pPr marL="457200" indent="-457200">
              <a:buFontTx/>
              <a:buChar char="-"/>
            </a:pPr>
            <a:endParaRPr lang="en-US" sz="2000" dirty="0">
              <a:latin typeface="Times New Roman" panose="02020603050405020304" pitchFamily="18" charset="0"/>
              <a:cs typeface="Times New Roman" panose="02020603050405020304" pitchFamily="18" charset="0"/>
            </a:endParaRPr>
          </a:p>
          <a:p>
            <a:pPr marL="457200" indent="-457200">
              <a:buFontTx/>
              <a:buChar char="-"/>
            </a:pPr>
            <a:r>
              <a:rPr lang="en-US" sz="2000" dirty="0">
                <a:latin typeface="Times New Roman" panose="02020603050405020304" pitchFamily="18" charset="0"/>
                <a:cs typeface="Times New Roman" panose="02020603050405020304" pitchFamily="18" charset="0"/>
              </a:rPr>
              <a:t> Adjust interpolation strategy to </a:t>
            </a:r>
            <a:r>
              <a:rPr lang="en-US" sz="2000" b="1" dirty="0">
                <a:latin typeface="Times New Roman" panose="02020603050405020304" pitchFamily="18" charset="0"/>
                <a:cs typeface="Times New Roman" panose="02020603050405020304" pitchFamily="18" charset="0"/>
              </a:rPr>
              <a:t>optimize memory usage and smooth error variability </a:t>
            </a:r>
            <a:r>
              <a:rPr lang="en-US" sz="2000" dirty="0">
                <a:latin typeface="Times New Roman" panose="02020603050405020304" pitchFamily="18" charset="0"/>
                <a:cs typeface="Times New Roman" panose="02020603050405020304" pitchFamily="18" charset="0"/>
              </a:rPr>
              <a:t>(high dimensional manifold interpolation strategies?)</a:t>
            </a:r>
          </a:p>
          <a:p>
            <a:endParaRPr lang="en-US" sz="2000" dirty="0">
              <a:latin typeface="Times New Roman" panose="02020603050405020304" pitchFamily="18" charset="0"/>
              <a:cs typeface="Times New Roman" panose="02020603050405020304" pitchFamily="18" charset="0"/>
            </a:endParaRPr>
          </a:p>
          <a:p>
            <a:pPr marL="457200" indent="-457200">
              <a:buFontTx/>
              <a:buChar char="-"/>
            </a:pPr>
            <a:r>
              <a:rPr lang="en-US" sz="2000" dirty="0">
                <a:latin typeface="Times New Roman" panose="02020603050405020304" pitchFamily="18" charset="0"/>
                <a:cs typeface="Times New Roman" panose="02020603050405020304" pitchFamily="18" charset="0"/>
              </a:rPr>
              <a:t>Apply learned transformation of Hamiltonian to other observables, e.g. radius</a:t>
            </a:r>
          </a:p>
          <a:p>
            <a:endParaRPr lang="en-US" sz="2000" dirty="0">
              <a:latin typeface="Times New Roman" panose="02020603050405020304" pitchFamily="18" charset="0"/>
              <a:cs typeface="Times New Roman" panose="02020603050405020304" pitchFamily="18" charset="0"/>
            </a:endParaRPr>
          </a:p>
          <a:p>
            <a:pPr marL="457200" indent="-457200">
              <a:buFontTx/>
              <a:buChar char="-"/>
            </a:pPr>
            <a:r>
              <a:rPr lang="en-US" sz="2000" dirty="0">
                <a:latin typeface="Times New Roman" panose="02020603050405020304" pitchFamily="18" charset="0"/>
                <a:cs typeface="Times New Roman" panose="02020603050405020304" pitchFamily="18" charset="0"/>
              </a:rPr>
              <a:t>Apply DMD to Magnus formulation of the IMSRG</a:t>
            </a:r>
          </a:p>
          <a:p>
            <a:pPr marL="457200" indent="-457200">
              <a:buFontTx/>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41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B79C64-593C-0F84-89E7-F20D3F7FD567}"/>
              </a:ext>
            </a:extLst>
          </p:cNvPr>
          <p:cNvSpPr>
            <a:spLocks noGrp="1"/>
          </p:cNvSpPr>
          <p:nvPr>
            <p:ph idx="1"/>
          </p:nvPr>
        </p:nvSpPr>
        <p:spPr/>
        <p:txBody>
          <a:bodyPr/>
          <a:lstStyle/>
          <a:p>
            <a:pPr marL="228600" indent="-228600">
              <a:spcAft>
                <a:spcPts val="1000"/>
              </a:spcAft>
              <a:buAutoNum type="arabicPeriod"/>
            </a:pPr>
            <a:r>
              <a:rPr lang="en-US" sz="1800" dirty="0">
                <a:effectLst/>
                <a:latin typeface="Times New Roman" panose="02020603050405020304" pitchFamily="18" charset="0"/>
                <a:cs typeface="Times New Roman" panose="02020603050405020304" pitchFamily="18" charset="0"/>
              </a:rPr>
              <a:t>B. O. Koopman, Hamiltonian systems and transformation in </a:t>
            </a:r>
            <a:r>
              <a:rPr lang="en-US" sz="1800" dirty="0" err="1">
                <a:effectLst/>
                <a:latin typeface="Times New Roman" panose="02020603050405020304" pitchFamily="18" charset="0"/>
                <a:cs typeface="Times New Roman" panose="02020603050405020304" pitchFamily="18" charset="0"/>
              </a:rPr>
              <a:t>hilbert</a:t>
            </a:r>
            <a:r>
              <a:rPr lang="en-US" sz="1800" dirty="0">
                <a:effectLst/>
                <a:latin typeface="Times New Roman" panose="02020603050405020304" pitchFamily="18" charset="0"/>
                <a:cs typeface="Times New Roman" panose="02020603050405020304" pitchFamily="18" charset="0"/>
              </a:rPr>
              <a:t> space, Proceedings of the National Academy of Sciences 17, 315 (1931), </a:t>
            </a:r>
            <a:r>
              <a:rPr lang="en-US" sz="1800" dirty="0">
                <a:effectLst/>
                <a:latin typeface="Times New Roman" panose="02020603050405020304" pitchFamily="18" charset="0"/>
                <a:cs typeface="Times New Roman" panose="02020603050405020304" pitchFamily="18" charset="0"/>
                <a:hlinkClick r:id="rId2"/>
              </a:rPr>
              <a:t>https://www.pnas.org/doi/pdf/10.1073/pnas.17.5.315</a:t>
            </a:r>
            <a:r>
              <a:rPr lang="en-US" sz="1800" dirty="0">
                <a:effectLst/>
                <a:latin typeface="Times New Roman" panose="02020603050405020304" pitchFamily="18" charset="0"/>
                <a:cs typeface="Times New Roman" panose="02020603050405020304" pitchFamily="18" charset="0"/>
              </a:rPr>
              <a:t>.</a:t>
            </a:r>
          </a:p>
          <a:p>
            <a:pPr marL="228600" indent="-228600">
              <a:spcAft>
                <a:spcPts val="1000"/>
              </a:spcAft>
              <a:buAutoNum type="arabicPeriod"/>
            </a:pPr>
            <a:r>
              <a:rPr lang="en-US" sz="1800" dirty="0">
                <a:effectLst/>
                <a:latin typeface="Times New Roman" panose="02020603050405020304" pitchFamily="18" charset="0"/>
                <a:cs typeface="Times New Roman" panose="02020603050405020304" pitchFamily="18" charset="0"/>
              </a:rPr>
              <a:t>H. </a:t>
            </a:r>
            <a:r>
              <a:rPr lang="en-US" sz="1800" dirty="0" err="1">
                <a:effectLst/>
                <a:latin typeface="Times New Roman" panose="02020603050405020304" pitchFamily="18" charset="0"/>
                <a:cs typeface="Times New Roman" panose="02020603050405020304" pitchFamily="18" charset="0"/>
              </a:rPr>
              <a:t>Hergert</a:t>
            </a:r>
            <a:r>
              <a:rPr lang="en-US" sz="1800" dirty="0">
                <a:effectLst/>
                <a:latin typeface="Times New Roman" panose="02020603050405020304" pitchFamily="18" charset="0"/>
                <a:cs typeface="Times New Roman" panose="02020603050405020304" pitchFamily="18" charset="0"/>
              </a:rPr>
              <a:t>, S. Bogner, T. Morris, A. </a:t>
            </a:r>
            <a:r>
              <a:rPr lang="en-US" sz="1800" dirty="0" err="1">
                <a:effectLst/>
                <a:latin typeface="Times New Roman" panose="02020603050405020304" pitchFamily="18" charset="0"/>
                <a:cs typeface="Times New Roman" panose="02020603050405020304" pitchFamily="18" charset="0"/>
              </a:rPr>
              <a:t>Schwenk</a:t>
            </a:r>
            <a:r>
              <a:rPr lang="en-US" sz="1800" dirty="0">
                <a:effectLst/>
                <a:latin typeface="Times New Roman" panose="02020603050405020304" pitchFamily="18" charset="0"/>
                <a:cs typeface="Times New Roman" panose="02020603050405020304" pitchFamily="18" charset="0"/>
              </a:rPr>
              <a:t>, and K. </a:t>
            </a:r>
            <a:r>
              <a:rPr lang="en-US" sz="1800" dirty="0" err="1">
                <a:effectLst/>
                <a:latin typeface="Times New Roman" panose="02020603050405020304" pitchFamily="18" charset="0"/>
                <a:cs typeface="Times New Roman" panose="02020603050405020304" pitchFamily="18" charset="0"/>
              </a:rPr>
              <a:t>Tsukiyama</a:t>
            </a:r>
            <a:r>
              <a:rPr lang="en-US" sz="1800" dirty="0">
                <a:effectLst/>
                <a:latin typeface="Times New Roman" panose="02020603050405020304" pitchFamily="18" charset="0"/>
                <a:cs typeface="Times New Roman" panose="02020603050405020304" pitchFamily="18" charset="0"/>
              </a:rPr>
              <a:t>, The in-medium similarity renormalization group: A novel ab initio method for nuclei, Physics Reports 621, 165–222 (2016).</a:t>
            </a:r>
          </a:p>
          <a:p>
            <a:pPr marL="228600" indent="-228600">
              <a:spcAft>
                <a:spcPts val="1000"/>
              </a:spcAft>
              <a:buAutoNum type="arabicPeriod"/>
            </a:pPr>
            <a:r>
              <a:rPr lang="en-US" sz="1800" dirty="0">
                <a:effectLst/>
                <a:latin typeface="Times New Roman" panose="02020603050405020304" pitchFamily="18" charset="0"/>
                <a:cs typeface="Times New Roman" panose="02020603050405020304" pitchFamily="18" charset="0"/>
              </a:rPr>
              <a:t>P. J. </a:t>
            </a:r>
            <a:r>
              <a:rPr lang="en-US" sz="1800" dirty="0" err="1">
                <a:effectLst/>
                <a:latin typeface="Times New Roman" panose="02020603050405020304" pitchFamily="18" charset="0"/>
                <a:cs typeface="Times New Roman" panose="02020603050405020304" pitchFamily="18" charset="0"/>
              </a:rPr>
              <a:t>Baddoo</a:t>
            </a:r>
            <a:r>
              <a:rPr lang="en-US" sz="1800" dirty="0">
                <a:effectLst/>
                <a:latin typeface="Times New Roman" panose="02020603050405020304" pitchFamily="18" charset="0"/>
                <a:cs typeface="Times New Roman" panose="02020603050405020304" pitchFamily="18" charset="0"/>
              </a:rPr>
              <a:t>, B. Herrmann, B. J. McKeon, and S. L. Brunton, Kernel learning for robust dynamic mode decomposition: linear and nonlinear disambiguation optimization, Proceedings of the Royal Society A: Mathematical, Physical and Engineering Sciences 478, 10.1098/rspa.2021.0830 (2022).</a:t>
            </a:r>
          </a:p>
          <a:p>
            <a:pPr marL="228600" indent="-228600">
              <a:spcAft>
                <a:spcPts val="1000"/>
              </a:spcAft>
              <a:buFontTx/>
              <a:buAutoNum type="arabicPeriod"/>
            </a:pPr>
            <a:r>
              <a:rPr lang="en-US" sz="1800" dirty="0">
                <a:effectLst/>
                <a:latin typeface="Times New Roman" panose="02020603050405020304" pitchFamily="18" charset="0"/>
                <a:cs typeface="Times New Roman" panose="02020603050405020304" pitchFamily="18" charset="0"/>
              </a:rPr>
              <a:t>P. J. SCHMID, Dynamic mode decomposition of numerical and experimental data, Journal of Fluid Mechanics 656, 5–28 (2010).</a:t>
            </a:r>
          </a:p>
          <a:p>
            <a:pPr marL="228600" indent="-228600">
              <a:spcAft>
                <a:spcPts val="1000"/>
              </a:spcAft>
              <a:buFontTx/>
              <a:buAutoNum type="arabicPeriod"/>
            </a:pPr>
            <a:r>
              <a:rPr lang="en-US" sz="1800" dirty="0">
                <a:effectLst/>
                <a:latin typeface="Times New Roman" panose="02020603050405020304" pitchFamily="18" charset="0"/>
                <a:cs typeface="Times New Roman" panose="02020603050405020304" pitchFamily="18" charset="0"/>
              </a:rPr>
              <a:t>Q. A. </a:t>
            </a:r>
            <a:r>
              <a:rPr lang="en-US" sz="1800" dirty="0" err="1">
                <a:effectLst/>
                <a:latin typeface="Times New Roman" panose="02020603050405020304" pitchFamily="18" charset="0"/>
                <a:cs typeface="Times New Roman" panose="02020603050405020304" pitchFamily="18" charset="0"/>
              </a:rPr>
              <a:t>Huhn</a:t>
            </a:r>
            <a:r>
              <a:rPr lang="en-US" sz="1800" dirty="0">
                <a:effectLst/>
                <a:latin typeface="Times New Roman" panose="02020603050405020304" pitchFamily="18" charset="0"/>
                <a:cs typeface="Times New Roman" panose="02020603050405020304" pitchFamily="18" charset="0"/>
              </a:rPr>
              <a:t>, M. E. Tano, J. C. Ragusa, and Y. Choi, Parametric dynamic mode decomposition for reduced order modeling</a:t>
            </a:r>
            <a:r>
              <a:rPr lang="en-US" sz="1800" dirty="0">
                <a:latin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cs typeface="Times New Roman" panose="02020603050405020304" pitchFamily="18" charset="0"/>
              </a:rPr>
              <a:t>(2022).</a:t>
            </a:r>
          </a:p>
          <a:p>
            <a:pPr marL="457200" indent="-457200">
              <a:spcAft>
                <a:spcPts val="1000"/>
              </a:spcAft>
              <a:buFontTx/>
              <a:buAutoNum type="arabicPeriod"/>
            </a:pPr>
            <a:endParaRPr lang="en-US" sz="1800" dirty="0">
              <a:effectLst/>
              <a:latin typeface="Times New Roman" panose="02020603050405020304" pitchFamily="18" charset="0"/>
              <a:cs typeface="Times New Roman" panose="02020603050405020304" pitchFamily="18" charset="0"/>
            </a:endParaRPr>
          </a:p>
          <a:p>
            <a:pPr indent="-1371600">
              <a:spcAft>
                <a:spcPts val="1000"/>
              </a:spcAft>
              <a:buAutoNum type="arabicPeriod"/>
            </a:pPr>
            <a:endParaRPr lang="en-US" sz="1800" b="1" dirty="0">
              <a:latin typeface="Times New Roman" panose="02020603050405020304" pitchFamily="18" charset="0"/>
              <a:cs typeface="Times New Roman" panose="02020603050405020304" pitchFamily="18" charset="0"/>
            </a:endParaRPr>
          </a:p>
          <a:p>
            <a:endParaRPr lang="en-US" sz="1800" dirty="0"/>
          </a:p>
        </p:txBody>
      </p:sp>
      <p:sp>
        <p:nvSpPr>
          <p:cNvPr id="3" name="Title 2">
            <a:extLst>
              <a:ext uri="{FF2B5EF4-FFF2-40B4-BE49-F238E27FC236}">
                <a16:creationId xmlns:a16="http://schemas.microsoft.com/office/drawing/2014/main" id="{E91BD2E5-2334-F9A4-7E2C-DBC9CD381004}"/>
              </a:ext>
            </a:extLst>
          </p:cNvPr>
          <p:cNvSpPr>
            <a:spLocks noGrp="1"/>
          </p:cNvSpPr>
          <p:nvPr>
            <p:ph type="title"/>
          </p:nvPr>
        </p:nvSpPr>
        <p:spPr/>
        <p:txBody>
          <a:bodyPr/>
          <a:lstStyle/>
          <a:p>
            <a:r>
              <a:rPr lang="en-US" dirty="0"/>
              <a:t>References</a:t>
            </a:r>
          </a:p>
        </p:txBody>
      </p:sp>
      <p:sp>
        <p:nvSpPr>
          <p:cNvPr id="4" name="Footer Placeholder 3">
            <a:extLst>
              <a:ext uri="{FF2B5EF4-FFF2-40B4-BE49-F238E27FC236}">
                <a16:creationId xmlns:a16="http://schemas.microsoft.com/office/drawing/2014/main" id="{E3C6D0E9-BBD5-038D-0932-CAE6F1D7AC41}"/>
              </a:ext>
            </a:extLst>
          </p:cNvPr>
          <p:cNvSpPr>
            <a:spLocks noGrp="1"/>
          </p:cNvSpPr>
          <p:nvPr>
            <p:ph type="ftr" sz="quarter" idx="10"/>
          </p:nvPr>
        </p:nvSpPr>
        <p:spPr/>
        <p:txBody>
          <a:bodyPr/>
          <a:lstStyle/>
          <a:p>
            <a:pPr>
              <a:defRPr/>
            </a:pPr>
            <a:r>
              <a:rPr lang="en-US"/>
              <a:t>J. Davison, March 2023 PAINT Workshop</a:t>
            </a:r>
            <a:endParaRPr lang="en-US" dirty="0"/>
          </a:p>
        </p:txBody>
      </p:sp>
      <p:sp>
        <p:nvSpPr>
          <p:cNvPr id="5" name="Slide Number Placeholder 4">
            <a:extLst>
              <a:ext uri="{FF2B5EF4-FFF2-40B4-BE49-F238E27FC236}">
                <a16:creationId xmlns:a16="http://schemas.microsoft.com/office/drawing/2014/main" id="{4DF94DCE-4262-4513-4C4C-2EC984421865}"/>
              </a:ext>
            </a:extLst>
          </p:cNvPr>
          <p:cNvSpPr>
            <a:spLocks noGrp="1"/>
          </p:cNvSpPr>
          <p:nvPr>
            <p:ph type="sldNum" sz="quarter" idx="11"/>
          </p:nvPr>
        </p:nvSpPr>
        <p:spPr/>
        <p:txBody>
          <a:bodyPr/>
          <a:lstStyle/>
          <a:p>
            <a:pPr>
              <a:defRPr/>
            </a:pPr>
            <a:r>
              <a:rPr lang="en-US"/>
              <a:t>, Slide </a:t>
            </a:r>
            <a:fld id="{35AD4620-7552-4207-8973-898801ED212B}" type="slidenum">
              <a:rPr lang="en-US" smtClean="0"/>
              <a:pPr>
                <a:defRPr/>
              </a:pPr>
              <a:t>9</a:t>
            </a:fld>
            <a:endParaRPr lang="en-US"/>
          </a:p>
        </p:txBody>
      </p:sp>
    </p:spTree>
    <p:extLst>
      <p:ext uri="{BB962C8B-B14F-4D97-AF65-F5344CB8AC3E}">
        <p14:creationId xmlns:p14="http://schemas.microsoft.com/office/powerpoint/2010/main" val="2801040944"/>
      </p:ext>
    </p:extLst>
  </p:cSld>
  <p:clrMapOvr>
    <a:masterClrMapping/>
  </p:clrMapOvr>
</p:sld>
</file>

<file path=ppt/theme/theme1.xml><?xml version="1.0" encoding="utf-8"?>
<a:theme xmlns:a="http://schemas.openxmlformats.org/drawingml/2006/main" name="FRIB3">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10_CKG FRIB no-line h">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KG FRIB no-line 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KG FRIB no-line 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KG FRIB no-line 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KG FRIB no-line 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KG FRIB no-line 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KG FRIB no-line 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KG FRIB no-line 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KG FRIB no-line h 8">
        <a:dk1>
          <a:srgbClr val="000000"/>
        </a:dk1>
        <a:lt1>
          <a:srgbClr val="FFFFFF"/>
        </a:lt1>
        <a:dk2>
          <a:srgbClr val="1F1DE8"/>
        </a:dk2>
        <a:lt2>
          <a:srgbClr val="007469"/>
        </a:lt2>
        <a:accent1>
          <a:srgbClr val="FC0128"/>
        </a:accent1>
        <a:accent2>
          <a:srgbClr val="CF16CE"/>
        </a:accent2>
        <a:accent3>
          <a:srgbClr val="FFFFFF"/>
        </a:accent3>
        <a:accent4>
          <a:srgbClr val="000000"/>
        </a:accent4>
        <a:accent5>
          <a:srgbClr val="FDAAAC"/>
        </a:accent5>
        <a:accent6>
          <a:srgbClr val="BB13BA"/>
        </a:accent6>
        <a:hlink>
          <a:srgbClr val="F39FD1"/>
        </a:hlink>
        <a:folHlink>
          <a:srgbClr val="7C0F5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RIB PowerPoint Template [Read-Only]" id="{03FFC5F5-3327-41BE-8C2B-33D4C224AF62}" vid="{24721956-9638-4CFA-91A6-A481187933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Archive_x0020_Date xmlns="31ac3772-10db-466f-87b2-5ca6a813de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EB42146D531947AD9E88747AD7444E" ma:contentTypeVersion="3" ma:contentTypeDescription="Create a new document." ma:contentTypeScope="" ma:versionID="ffe972ebfb5d91f3516d4b6985d48bfc">
  <xsd:schema xmlns:xsd="http://www.w3.org/2001/XMLSchema" xmlns:xs="http://www.w3.org/2001/XMLSchema" xmlns:p="http://schemas.microsoft.com/office/2006/metadata/properties" xmlns:ns2="31ac3772-10db-466f-87b2-5ca6a813de61" targetNamespace="http://schemas.microsoft.com/office/2006/metadata/properties" ma:root="true" ma:fieldsID="a3f47d6a8f647c50dbc583107dd4f175" ns2:_="">
    <xsd:import namespace="31ac3772-10db-466f-87b2-5ca6a813de61"/>
    <xsd:element name="properties">
      <xsd:complexType>
        <xsd:sequence>
          <xsd:element name="documentManagement">
            <xsd:complexType>
              <xsd:all>
                <xsd:element ref="ns2:Archiv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c3772-10db-466f-87b2-5ca6a813de61" elementFormDefault="qualified">
    <xsd:import namespace="http://schemas.microsoft.com/office/2006/documentManagement/types"/>
    <xsd:import namespace="http://schemas.microsoft.com/office/infopath/2007/PartnerControls"/>
    <xsd:element name="Archive_x0020_Date" ma:index="8" nillable="true" ma:displayName="Archive Date" ma:format="DateOnly" ma:internalName="Archiv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A702D-F6E6-4314-8945-369A109C75F9}">
  <ds:schemaRefs>
    <ds:schemaRef ds:uri="http://purl.org/dc/terms/"/>
    <ds:schemaRef ds:uri="http://purl.org/dc/dcmitype/"/>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1ac3772-10db-466f-87b2-5ca6a813de61"/>
    <ds:schemaRef ds:uri="http://schemas.microsoft.com/office/2006/metadata/properties"/>
  </ds:schemaRefs>
</ds:datastoreItem>
</file>

<file path=customXml/itemProps2.xml><?xml version="1.0" encoding="utf-8"?>
<ds:datastoreItem xmlns:ds="http://schemas.openxmlformats.org/officeDocument/2006/customXml" ds:itemID="{8B76CD61-6042-403B-B3F6-04E51A8FF76A}">
  <ds:schemaRefs>
    <ds:schemaRef ds:uri="http://schemas.microsoft.com/sharepoint/v3/contenttype/forms"/>
  </ds:schemaRefs>
</ds:datastoreItem>
</file>

<file path=customXml/itemProps3.xml><?xml version="1.0" encoding="utf-8"?>
<ds:datastoreItem xmlns:ds="http://schemas.openxmlformats.org/officeDocument/2006/customXml" ds:itemID="{5AF4DC3C-936E-4B4D-A2CB-35E439E63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c3772-10db-466f-87b2-5ca6a813de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PAINT_slides</Template>
  <TotalTime>1703</TotalTime>
  <Words>1351</Words>
  <Application>Microsoft Office PowerPoint</Application>
  <PresentationFormat>On-screen Show (4:3)</PresentationFormat>
  <Paragraphs>104</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Cambria Math</vt:lpstr>
      <vt:lpstr>Helvetica</vt:lpstr>
      <vt:lpstr>Lucida Grande</vt:lpstr>
      <vt:lpstr>Times New Roman</vt:lpstr>
      <vt:lpstr>Wingdings</vt:lpstr>
      <vt:lpstr>FRIB3</vt:lpstr>
      <vt:lpstr>(Towards) Emulators for the In-Medium Similarity Renormalization Group</vt:lpstr>
      <vt:lpstr>What is the IMSRG?</vt:lpstr>
      <vt:lpstr>What is the IMSRG?</vt:lpstr>
      <vt:lpstr>Dynamic Mode Decomposition</vt:lpstr>
      <vt:lpstr>Emulating the IMSRG Flow</vt:lpstr>
      <vt:lpstr>Interpolating DMD for Parametric IMSRG</vt:lpstr>
      <vt:lpstr>Interpolating DMD for Parametric IMSRG</vt:lpstr>
      <vt:lpstr>Future Work</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Davison, Jacob</dc:creator>
  <cp:lastModifiedBy>Davison, Jacob</cp:lastModifiedBy>
  <cp:revision>41</cp:revision>
  <cp:lastPrinted>2013-06-17T20:20:32Z</cp:lastPrinted>
  <dcterms:created xsi:type="dcterms:W3CDTF">2023-02-28T16:21:28Z</dcterms:created>
  <dcterms:modified xsi:type="dcterms:W3CDTF">2023-03-01T22:33:24Z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0x010100CAEB42146D531947AD9E88747AD7444E</vt:lpwstr>
  </property>
  <property fmtid="{D5CDD505-2E9C-101B-9397-08002B2CF9AE}" pid="3" name="TemplateUrl">
    <vt:lpwstr/>
  </property>
  <property fmtid="{D5CDD505-2E9C-101B-9397-08002B2CF9AE}" pid="4" name="xd_Signature">
    <vt:bool>false</vt:bool>
  </property>
  <property fmtid="{D5CDD505-2E9C-101B-9397-08002B2CF9AE}" pid="5" name="xd_ProgID">
    <vt:lpwstr/>
  </property>
  <property fmtid="{D5CDD505-2E9C-101B-9397-08002B2CF9AE}" pid="6" name="Order">
    <vt:r8>4700</vt:r8>
  </property>
</Properties>
</file>