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6" r:id="rId3"/>
    <p:sldId id="278" r:id="rId4"/>
    <p:sldId id="280" r:id="rId5"/>
    <p:sldId id="282" r:id="rId6"/>
    <p:sldId id="283" r:id="rId7"/>
    <p:sldId id="281" r:id="rId8"/>
    <p:sldId id="279" r:id="rId9"/>
    <p:sldId id="287" r:id="rId10"/>
    <p:sldId id="284" r:id="rId11"/>
    <p:sldId id="286" r:id="rId12"/>
    <p:sldId id="289" r:id="rId13"/>
    <p:sldId id="291" r:id="rId14"/>
    <p:sldId id="292" r:id="rId15"/>
    <p:sldId id="267" r:id="rId16"/>
    <p:sldId id="293" r:id="rId17"/>
    <p:sldId id="294" r:id="rId18"/>
    <p:sldId id="295" r:id="rId19"/>
    <p:sldId id="290" r:id="rId20"/>
    <p:sldId id="298" r:id="rId21"/>
    <p:sldId id="272" r:id="rId22"/>
    <p:sldId id="297" r:id="rId23"/>
    <p:sldId id="274" r:id="rId24"/>
    <p:sldId id="302" r:id="rId25"/>
    <p:sldId id="301" r:id="rId26"/>
    <p:sldId id="300" r:id="rId27"/>
    <p:sldId id="277" r:id="rId28"/>
    <p:sldId id="271" r:id="rId2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un Annaluru" initials="AA" lastIdx="3" clrIdx="0">
    <p:extLst>
      <p:ext uri="{19B8F6BF-5375-455C-9EA6-DF929625EA0E}">
        <p15:presenceInfo xmlns:p15="http://schemas.microsoft.com/office/powerpoint/2012/main" userId="S::aannaluru@highvolteng.com::7cbcc351-67c1-41e3-9d0c-a551624ccb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5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4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516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B8E99-48E9-2848-829C-2B6F88D15C8C}" type="doc">
      <dgm:prSet loTypeId="urn:microsoft.com/office/officeart/2008/layout/VerticalCurvedList" loCatId="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37C2F14-4D2E-4C42-B80E-50061E189BFD}">
      <dgm:prSet custT="1"/>
      <dgm:spPr>
        <a:noFill/>
      </dgm:spPr>
      <dgm:t>
        <a:bodyPr/>
        <a:lstStyle/>
        <a:p>
          <a:pPr rtl="0"/>
          <a:r>
            <a:rPr lang="en-US" sz="2400" dirty="0">
              <a:latin typeface="Cambria" panose="02040503050406030204" pitchFamily="18" charset="0"/>
              <a:ea typeface="Cambria" panose="02040503050406030204" pitchFamily="18" charset="0"/>
            </a:rPr>
            <a:t>About HVE</a:t>
          </a:r>
        </a:p>
      </dgm:t>
    </dgm:pt>
    <dgm:pt modelId="{26937BBA-19E9-3F46-85CD-AA1F3D5FC6F7}" type="parTrans" cxnId="{EADBCC1F-F18D-B140-8BE7-035AFEE62A7D}">
      <dgm:prSet/>
      <dgm:spPr/>
      <dgm:t>
        <a:bodyPr/>
        <a:lstStyle/>
        <a:p>
          <a:endParaRPr lang="en-US"/>
        </a:p>
      </dgm:t>
    </dgm:pt>
    <dgm:pt modelId="{62EE4CD9-7315-234D-9BAB-138FB4A55CCC}" type="sibTrans" cxnId="{EADBCC1F-F18D-B140-8BE7-035AFEE62A7D}">
      <dgm:prSet/>
      <dgm:spPr/>
      <dgm:t>
        <a:bodyPr/>
        <a:lstStyle/>
        <a:p>
          <a:endParaRPr lang="en-US"/>
        </a:p>
      </dgm:t>
    </dgm:pt>
    <dgm:pt modelId="{659B562D-56CB-ED45-95BD-3765A5BF749D}">
      <dgm:prSet custT="1"/>
      <dgm:spPr>
        <a:noFill/>
      </dgm:spPr>
      <dgm:t>
        <a:bodyPr/>
        <a:lstStyle/>
        <a:p>
          <a:pPr rtl="0"/>
          <a:r>
            <a:rPr lang="en-US" sz="2400" dirty="0">
              <a:latin typeface="Cambria" panose="02040503050406030204" pitchFamily="18" charset="0"/>
              <a:ea typeface="Cambria" panose="02040503050406030204" pitchFamily="18" charset="0"/>
            </a:rPr>
            <a:t>HVE product range- what do we develop?</a:t>
          </a:r>
        </a:p>
      </dgm:t>
    </dgm:pt>
    <dgm:pt modelId="{6880ED72-9000-8A47-8360-10F99495DDE3}" type="parTrans" cxnId="{6A26AA0B-2210-8A48-9BBE-6281D5597E43}">
      <dgm:prSet/>
      <dgm:spPr/>
      <dgm:t>
        <a:bodyPr/>
        <a:lstStyle/>
        <a:p>
          <a:endParaRPr lang="en-US"/>
        </a:p>
      </dgm:t>
    </dgm:pt>
    <dgm:pt modelId="{90B38E6D-0C51-D841-A4BC-283428637981}" type="sibTrans" cxnId="{6A26AA0B-2210-8A48-9BBE-6281D5597E43}">
      <dgm:prSet/>
      <dgm:spPr/>
      <dgm:t>
        <a:bodyPr/>
        <a:lstStyle/>
        <a:p>
          <a:endParaRPr lang="en-US"/>
        </a:p>
      </dgm:t>
    </dgm:pt>
    <dgm:pt modelId="{8E1DF52C-ABCB-B64D-818C-488CBC282386}">
      <dgm:prSet custT="1"/>
      <dgm:spPr>
        <a:noFill/>
      </dgm:spPr>
      <dgm:t>
        <a:bodyPr/>
        <a:lstStyle/>
        <a:p>
          <a:pPr rtl="0"/>
          <a:r>
            <a:rPr lang="en-US" sz="2400" dirty="0">
              <a:latin typeface="Cambria" panose="02040503050406030204" pitchFamily="18" charset="0"/>
              <a:ea typeface="Cambria" panose="02040503050406030204" pitchFamily="18" charset="0"/>
            </a:rPr>
            <a:t>Standard ion sources for accelerators</a:t>
          </a:r>
        </a:p>
      </dgm:t>
    </dgm:pt>
    <dgm:pt modelId="{5D739859-7092-0940-A343-FB7940F21B69}" type="parTrans" cxnId="{3411E69D-85BE-CD4C-9096-1FFA8A076E06}">
      <dgm:prSet/>
      <dgm:spPr/>
      <dgm:t>
        <a:bodyPr/>
        <a:lstStyle/>
        <a:p>
          <a:endParaRPr lang="en-US"/>
        </a:p>
      </dgm:t>
    </dgm:pt>
    <dgm:pt modelId="{37D20345-3910-4947-87C4-BEB41A9942BE}" type="sibTrans" cxnId="{3411E69D-85BE-CD4C-9096-1FFA8A076E06}">
      <dgm:prSet/>
      <dgm:spPr/>
      <dgm:t>
        <a:bodyPr/>
        <a:lstStyle/>
        <a:p>
          <a:endParaRPr lang="en-US"/>
        </a:p>
      </dgm:t>
    </dgm:pt>
    <dgm:pt modelId="{D716F60B-5B21-9F48-BEE5-7D7B8DD106F8}">
      <dgm:prSet custT="1"/>
      <dgm:spPr>
        <a:noFill/>
      </dgm:spPr>
      <dgm:t>
        <a:bodyPr/>
        <a:lstStyle/>
        <a:p>
          <a:pPr rtl="0"/>
          <a:r>
            <a:rPr lang="en-US" sz="2400" dirty="0">
              <a:latin typeface="Cambria" panose="02040503050406030204" pitchFamily="18" charset="0"/>
              <a:ea typeface="Cambria" panose="02040503050406030204" pitchFamily="18" charset="0"/>
            </a:rPr>
            <a:t>Recent 2.45GHz microwave ion source development at HVE</a:t>
          </a:r>
        </a:p>
      </dgm:t>
    </dgm:pt>
    <dgm:pt modelId="{643F49B8-7ED8-1D42-AAF1-FF0F3252AFF0}" type="parTrans" cxnId="{E0449003-56A4-BA43-B9F2-0CB11A21E1A2}">
      <dgm:prSet/>
      <dgm:spPr/>
      <dgm:t>
        <a:bodyPr/>
        <a:lstStyle/>
        <a:p>
          <a:endParaRPr lang="en-US"/>
        </a:p>
      </dgm:t>
    </dgm:pt>
    <dgm:pt modelId="{0CEB3AC0-CBFB-2342-AB07-7BB84E586C1A}" type="sibTrans" cxnId="{E0449003-56A4-BA43-B9F2-0CB11A21E1A2}">
      <dgm:prSet/>
      <dgm:spPr/>
      <dgm:t>
        <a:bodyPr/>
        <a:lstStyle/>
        <a:p>
          <a:endParaRPr lang="en-US"/>
        </a:p>
      </dgm:t>
    </dgm:pt>
    <dgm:pt modelId="{DE71CD2A-97A4-C64F-A598-41E82BCB85D6}">
      <dgm:prSet custT="1"/>
      <dgm:spPr>
        <a:noFill/>
      </dgm:spPr>
      <dgm:t>
        <a:bodyPr/>
        <a:lstStyle/>
        <a:p>
          <a:pPr rtl="0"/>
          <a:r>
            <a:rPr lang="en-US" sz="2400" dirty="0">
              <a:latin typeface="Cambria" panose="02040503050406030204" pitchFamily="18" charset="0"/>
              <a:ea typeface="Cambria" panose="02040503050406030204" pitchFamily="18" charset="0"/>
            </a:rPr>
            <a:t>Summary / Outlook</a:t>
          </a:r>
        </a:p>
      </dgm:t>
    </dgm:pt>
    <dgm:pt modelId="{EE21208E-F611-514D-BC8E-5708E4995EDA}" type="parTrans" cxnId="{4A6C9885-1863-DC47-AFD0-F7641E812285}">
      <dgm:prSet/>
      <dgm:spPr/>
      <dgm:t>
        <a:bodyPr/>
        <a:lstStyle/>
        <a:p>
          <a:endParaRPr lang="en-US"/>
        </a:p>
      </dgm:t>
    </dgm:pt>
    <dgm:pt modelId="{09819BA8-0D5B-454E-855B-2EEFA43FBBD0}" type="sibTrans" cxnId="{4A6C9885-1863-DC47-AFD0-F7641E812285}">
      <dgm:prSet/>
      <dgm:spPr/>
      <dgm:t>
        <a:bodyPr/>
        <a:lstStyle/>
        <a:p>
          <a:endParaRPr lang="en-US"/>
        </a:p>
      </dgm:t>
    </dgm:pt>
    <dgm:pt modelId="{706A111B-56E3-5E4C-AD85-E922312F0AE9}" type="pres">
      <dgm:prSet presAssocID="{5B9B8E99-48E9-2848-829C-2B6F88D15C8C}" presName="Name0" presStyleCnt="0">
        <dgm:presLayoutVars>
          <dgm:chMax val="7"/>
          <dgm:chPref val="7"/>
          <dgm:dir/>
        </dgm:presLayoutVars>
      </dgm:prSet>
      <dgm:spPr/>
    </dgm:pt>
    <dgm:pt modelId="{6227EDE1-77C7-8E4C-9EE6-BD6F4E8ACA92}" type="pres">
      <dgm:prSet presAssocID="{5B9B8E99-48E9-2848-829C-2B6F88D15C8C}" presName="Name1" presStyleCnt="0"/>
      <dgm:spPr/>
    </dgm:pt>
    <dgm:pt modelId="{0DCEE345-DBAE-CD41-AA73-17E847A95C42}" type="pres">
      <dgm:prSet presAssocID="{5B9B8E99-48E9-2848-829C-2B6F88D15C8C}" presName="cycle" presStyleCnt="0"/>
      <dgm:spPr/>
    </dgm:pt>
    <dgm:pt modelId="{FE2B66FB-2836-BB4E-B3A7-F696EF7A60F4}" type="pres">
      <dgm:prSet presAssocID="{5B9B8E99-48E9-2848-829C-2B6F88D15C8C}" presName="srcNode" presStyleLbl="node1" presStyleIdx="0" presStyleCnt="5"/>
      <dgm:spPr/>
    </dgm:pt>
    <dgm:pt modelId="{8096BEDF-92CC-934E-8B4C-EC3011F8C0C0}" type="pres">
      <dgm:prSet presAssocID="{5B9B8E99-48E9-2848-829C-2B6F88D15C8C}" presName="conn" presStyleLbl="parChTrans1D2" presStyleIdx="0" presStyleCnt="1"/>
      <dgm:spPr/>
    </dgm:pt>
    <dgm:pt modelId="{94763681-CF00-CD40-8485-638B66B78399}" type="pres">
      <dgm:prSet presAssocID="{5B9B8E99-48E9-2848-829C-2B6F88D15C8C}" presName="extraNode" presStyleLbl="node1" presStyleIdx="0" presStyleCnt="5"/>
      <dgm:spPr/>
    </dgm:pt>
    <dgm:pt modelId="{8C8CF239-778A-E74C-88E4-632A1B5D9295}" type="pres">
      <dgm:prSet presAssocID="{5B9B8E99-48E9-2848-829C-2B6F88D15C8C}" presName="dstNode" presStyleLbl="node1" presStyleIdx="0" presStyleCnt="5"/>
      <dgm:spPr/>
    </dgm:pt>
    <dgm:pt modelId="{0A261077-8121-754E-AE5E-E7D5EABC8BE4}" type="pres">
      <dgm:prSet presAssocID="{E37C2F14-4D2E-4C42-B80E-50061E189BFD}" presName="text_1" presStyleLbl="node1" presStyleIdx="0" presStyleCnt="5">
        <dgm:presLayoutVars>
          <dgm:bulletEnabled val="1"/>
        </dgm:presLayoutVars>
      </dgm:prSet>
      <dgm:spPr/>
    </dgm:pt>
    <dgm:pt modelId="{F84AB29F-28CD-8342-9A09-5203C8E1D7BD}" type="pres">
      <dgm:prSet presAssocID="{E37C2F14-4D2E-4C42-B80E-50061E189BFD}" presName="accent_1" presStyleCnt="0"/>
      <dgm:spPr/>
    </dgm:pt>
    <dgm:pt modelId="{A0934CDE-048D-E94C-B999-2FBEDBA4130C}" type="pres">
      <dgm:prSet presAssocID="{E37C2F14-4D2E-4C42-B80E-50061E189BFD}" presName="accentRepeatNode" presStyleLbl="solidFgAcc1" presStyleIdx="0" presStyleCnt="5" custScaleX="71519" custScaleY="72363"/>
      <dgm:spPr>
        <a:ln>
          <a:solidFill>
            <a:srgbClr val="FF0000"/>
          </a:solidFill>
        </a:ln>
      </dgm:spPr>
    </dgm:pt>
    <dgm:pt modelId="{A394E992-B4C7-F940-A34B-B1B838E853DB}" type="pres">
      <dgm:prSet presAssocID="{659B562D-56CB-ED45-95BD-3765A5BF749D}" presName="text_2" presStyleLbl="node1" presStyleIdx="1" presStyleCnt="5">
        <dgm:presLayoutVars>
          <dgm:bulletEnabled val="1"/>
        </dgm:presLayoutVars>
      </dgm:prSet>
      <dgm:spPr/>
    </dgm:pt>
    <dgm:pt modelId="{329EEF66-AC59-AE44-A00E-1C25C3B9BD84}" type="pres">
      <dgm:prSet presAssocID="{659B562D-56CB-ED45-95BD-3765A5BF749D}" presName="accent_2" presStyleCnt="0"/>
      <dgm:spPr/>
    </dgm:pt>
    <dgm:pt modelId="{E48E351D-71C0-4C4E-88BD-2135CB02DCE5}" type="pres">
      <dgm:prSet presAssocID="{659B562D-56CB-ED45-95BD-3765A5BF749D}" presName="accentRepeatNode" presStyleLbl="solidFgAcc1" presStyleIdx="1" presStyleCnt="5" custScaleX="74054" custScaleY="74252"/>
      <dgm:spPr>
        <a:ln>
          <a:solidFill>
            <a:srgbClr val="FF0000"/>
          </a:solidFill>
        </a:ln>
      </dgm:spPr>
    </dgm:pt>
    <dgm:pt modelId="{D76DD1A9-DE7D-B447-BAFE-DE49DB7A5BEE}" type="pres">
      <dgm:prSet presAssocID="{8E1DF52C-ABCB-B64D-818C-488CBC282386}" presName="text_3" presStyleLbl="node1" presStyleIdx="2" presStyleCnt="5">
        <dgm:presLayoutVars>
          <dgm:bulletEnabled val="1"/>
        </dgm:presLayoutVars>
      </dgm:prSet>
      <dgm:spPr/>
    </dgm:pt>
    <dgm:pt modelId="{73FD8161-190A-A34C-9D41-F520FB138F88}" type="pres">
      <dgm:prSet presAssocID="{8E1DF52C-ABCB-B64D-818C-488CBC282386}" presName="accent_3" presStyleCnt="0"/>
      <dgm:spPr/>
    </dgm:pt>
    <dgm:pt modelId="{B9FBF9D2-0378-8B4E-8F46-6B068FA21DB0}" type="pres">
      <dgm:prSet presAssocID="{8E1DF52C-ABCB-B64D-818C-488CBC282386}" presName="accentRepeatNode" presStyleLbl="solidFgAcc1" presStyleIdx="2" presStyleCnt="5" custScaleX="73655" custScaleY="70647"/>
      <dgm:spPr>
        <a:ln>
          <a:solidFill>
            <a:srgbClr val="FF0000"/>
          </a:solidFill>
        </a:ln>
      </dgm:spPr>
    </dgm:pt>
    <dgm:pt modelId="{BBDCB47F-C7CF-4F9C-84F7-C33F9766540E}" type="pres">
      <dgm:prSet presAssocID="{D716F60B-5B21-9F48-BEE5-7D7B8DD106F8}" presName="text_4" presStyleLbl="node1" presStyleIdx="3" presStyleCnt="5">
        <dgm:presLayoutVars>
          <dgm:bulletEnabled val="1"/>
        </dgm:presLayoutVars>
      </dgm:prSet>
      <dgm:spPr/>
    </dgm:pt>
    <dgm:pt modelId="{6CAFA620-F729-4F1C-B55E-194B67E49470}" type="pres">
      <dgm:prSet presAssocID="{D716F60B-5B21-9F48-BEE5-7D7B8DD106F8}" presName="accent_4" presStyleCnt="0"/>
      <dgm:spPr/>
    </dgm:pt>
    <dgm:pt modelId="{C1811520-136C-424E-9053-C85E8C915EC4}" type="pres">
      <dgm:prSet presAssocID="{D716F60B-5B21-9F48-BEE5-7D7B8DD106F8}" presName="accentRepeatNode" presStyleLbl="solidFgAcc1" presStyleIdx="3" presStyleCnt="5" custScaleX="70392" custScaleY="68873"/>
      <dgm:spPr>
        <a:ln>
          <a:solidFill>
            <a:srgbClr val="FF0000"/>
          </a:solidFill>
        </a:ln>
      </dgm:spPr>
    </dgm:pt>
    <dgm:pt modelId="{33A2A75E-2D1A-4903-9050-7DD8EF9E0E8B}" type="pres">
      <dgm:prSet presAssocID="{DE71CD2A-97A4-C64F-A598-41E82BCB85D6}" presName="text_5" presStyleLbl="node1" presStyleIdx="4" presStyleCnt="5">
        <dgm:presLayoutVars>
          <dgm:bulletEnabled val="1"/>
        </dgm:presLayoutVars>
      </dgm:prSet>
      <dgm:spPr/>
    </dgm:pt>
    <dgm:pt modelId="{BEB247C2-A303-4C8F-9A9C-5343661940AA}" type="pres">
      <dgm:prSet presAssocID="{DE71CD2A-97A4-C64F-A598-41E82BCB85D6}" presName="accent_5" presStyleCnt="0"/>
      <dgm:spPr/>
    </dgm:pt>
    <dgm:pt modelId="{F3249423-BB3F-774A-A107-F67F9142255F}" type="pres">
      <dgm:prSet presAssocID="{DE71CD2A-97A4-C64F-A598-41E82BCB85D6}" presName="accentRepeatNode" presStyleLbl="solidFgAcc1" presStyleIdx="4" presStyleCnt="5" custScaleX="73350" custScaleY="70761"/>
      <dgm:spPr>
        <a:ln>
          <a:solidFill>
            <a:srgbClr val="FF0000"/>
          </a:solidFill>
        </a:ln>
      </dgm:spPr>
    </dgm:pt>
  </dgm:ptLst>
  <dgm:cxnLst>
    <dgm:cxn modelId="{E0449003-56A4-BA43-B9F2-0CB11A21E1A2}" srcId="{5B9B8E99-48E9-2848-829C-2B6F88D15C8C}" destId="{D716F60B-5B21-9F48-BEE5-7D7B8DD106F8}" srcOrd="3" destOrd="0" parTransId="{643F49B8-7ED8-1D42-AAF1-FF0F3252AFF0}" sibTransId="{0CEB3AC0-CBFB-2342-AB07-7BB84E586C1A}"/>
    <dgm:cxn modelId="{6A26AA0B-2210-8A48-9BBE-6281D5597E43}" srcId="{5B9B8E99-48E9-2848-829C-2B6F88D15C8C}" destId="{659B562D-56CB-ED45-95BD-3765A5BF749D}" srcOrd="1" destOrd="0" parTransId="{6880ED72-9000-8A47-8360-10F99495DDE3}" sibTransId="{90B38E6D-0C51-D841-A4BC-283428637981}"/>
    <dgm:cxn modelId="{EADBCC1F-F18D-B140-8BE7-035AFEE62A7D}" srcId="{5B9B8E99-48E9-2848-829C-2B6F88D15C8C}" destId="{E37C2F14-4D2E-4C42-B80E-50061E189BFD}" srcOrd="0" destOrd="0" parTransId="{26937BBA-19E9-3F46-85CD-AA1F3D5FC6F7}" sibTransId="{62EE4CD9-7315-234D-9BAB-138FB4A55CCC}"/>
    <dgm:cxn modelId="{BB87D529-21B0-4447-83BE-1BD2AA90D211}" type="presOf" srcId="{8E1DF52C-ABCB-B64D-818C-488CBC282386}" destId="{D76DD1A9-DE7D-B447-BAFE-DE49DB7A5BEE}" srcOrd="0" destOrd="0" presId="urn:microsoft.com/office/officeart/2008/layout/VerticalCurvedList"/>
    <dgm:cxn modelId="{05DB2D3B-2452-4D64-B136-14EB871AD943}" type="presOf" srcId="{659B562D-56CB-ED45-95BD-3765A5BF749D}" destId="{A394E992-B4C7-F940-A34B-B1B838E853DB}" srcOrd="0" destOrd="0" presId="urn:microsoft.com/office/officeart/2008/layout/VerticalCurvedList"/>
    <dgm:cxn modelId="{5CB57169-6F97-496E-9524-49762627A7AB}" type="presOf" srcId="{62EE4CD9-7315-234D-9BAB-138FB4A55CCC}" destId="{8096BEDF-92CC-934E-8B4C-EC3011F8C0C0}" srcOrd="0" destOrd="0" presId="urn:microsoft.com/office/officeart/2008/layout/VerticalCurvedList"/>
    <dgm:cxn modelId="{6030297C-8370-44F2-931D-74BD9F2ED507}" type="presOf" srcId="{5B9B8E99-48E9-2848-829C-2B6F88D15C8C}" destId="{706A111B-56E3-5E4C-AD85-E922312F0AE9}" srcOrd="0" destOrd="0" presId="urn:microsoft.com/office/officeart/2008/layout/VerticalCurvedList"/>
    <dgm:cxn modelId="{4A6C9885-1863-DC47-AFD0-F7641E812285}" srcId="{5B9B8E99-48E9-2848-829C-2B6F88D15C8C}" destId="{DE71CD2A-97A4-C64F-A598-41E82BCB85D6}" srcOrd="4" destOrd="0" parTransId="{EE21208E-F611-514D-BC8E-5708E4995EDA}" sibTransId="{09819BA8-0D5B-454E-855B-2EEFA43FBBD0}"/>
    <dgm:cxn modelId="{3411E69D-85BE-CD4C-9096-1FFA8A076E06}" srcId="{5B9B8E99-48E9-2848-829C-2B6F88D15C8C}" destId="{8E1DF52C-ABCB-B64D-818C-488CBC282386}" srcOrd="2" destOrd="0" parTransId="{5D739859-7092-0940-A343-FB7940F21B69}" sibTransId="{37D20345-3910-4947-87C4-BEB41A9942BE}"/>
    <dgm:cxn modelId="{0C4D62BB-623C-4052-9AD5-F528DE99DF82}" type="presOf" srcId="{D716F60B-5B21-9F48-BEE5-7D7B8DD106F8}" destId="{BBDCB47F-C7CF-4F9C-84F7-C33F9766540E}" srcOrd="0" destOrd="0" presId="urn:microsoft.com/office/officeart/2008/layout/VerticalCurvedList"/>
    <dgm:cxn modelId="{E8EFF7CC-145B-44D9-9898-CBDCF307D62F}" type="presOf" srcId="{DE71CD2A-97A4-C64F-A598-41E82BCB85D6}" destId="{33A2A75E-2D1A-4903-9050-7DD8EF9E0E8B}" srcOrd="0" destOrd="0" presId="urn:microsoft.com/office/officeart/2008/layout/VerticalCurvedList"/>
    <dgm:cxn modelId="{EA1D64D1-1CA8-44BC-9C87-9AB871B8EA4B}" type="presOf" srcId="{E37C2F14-4D2E-4C42-B80E-50061E189BFD}" destId="{0A261077-8121-754E-AE5E-E7D5EABC8BE4}" srcOrd="0" destOrd="0" presId="urn:microsoft.com/office/officeart/2008/layout/VerticalCurvedList"/>
    <dgm:cxn modelId="{675D5C3C-9C65-4CB1-BB06-495BCF1E964C}" type="presParOf" srcId="{706A111B-56E3-5E4C-AD85-E922312F0AE9}" destId="{6227EDE1-77C7-8E4C-9EE6-BD6F4E8ACA92}" srcOrd="0" destOrd="0" presId="urn:microsoft.com/office/officeart/2008/layout/VerticalCurvedList"/>
    <dgm:cxn modelId="{B204206E-0381-4EFC-985D-A312D7A99173}" type="presParOf" srcId="{6227EDE1-77C7-8E4C-9EE6-BD6F4E8ACA92}" destId="{0DCEE345-DBAE-CD41-AA73-17E847A95C42}" srcOrd="0" destOrd="0" presId="urn:microsoft.com/office/officeart/2008/layout/VerticalCurvedList"/>
    <dgm:cxn modelId="{27C664FB-A0B5-4D68-854C-C189541149E9}" type="presParOf" srcId="{0DCEE345-DBAE-CD41-AA73-17E847A95C42}" destId="{FE2B66FB-2836-BB4E-B3A7-F696EF7A60F4}" srcOrd="0" destOrd="0" presId="urn:microsoft.com/office/officeart/2008/layout/VerticalCurvedList"/>
    <dgm:cxn modelId="{D732E067-3D17-4667-9898-E2B10B3355D1}" type="presParOf" srcId="{0DCEE345-DBAE-CD41-AA73-17E847A95C42}" destId="{8096BEDF-92CC-934E-8B4C-EC3011F8C0C0}" srcOrd="1" destOrd="0" presId="urn:microsoft.com/office/officeart/2008/layout/VerticalCurvedList"/>
    <dgm:cxn modelId="{0883D50C-92E7-4D35-B15C-66DDCDAE2174}" type="presParOf" srcId="{0DCEE345-DBAE-CD41-AA73-17E847A95C42}" destId="{94763681-CF00-CD40-8485-638B66B78399}" srcOrd="2" destOrd="0" presId="urn:microsoft.com/office/officeart/2008/layout/VerticalCurvedList"/>
    <dgm:cxn modelId="{82535403-6E7B-4FA3-8CF6-332FDAFFFE06}" type="presParOf" srcId="{0DCEE345-DBAE-CD41-AA73-17E847A95C42}" destId="{8C8CF239-778A-E74C-88E4-632A1B5D9295}" srcOrd="3" destOrd="0" presId="urn:microsoft.com/office/officeart/2008/layout/VerticalCurvedList"/>
    <dgm:cxn modelId="{BB9A0577-0010-47F6-B199-5690B6584D83}" type="presParOf" srcId="{6227EDE1-77C7-8E4C-9EE6-BD6F4E8ACA92}" destId="{0A261077-8121-754E-AE5E-E7D5EABC8BE4}" srcOrd="1" destOrd="0" presId="urn:microsoft.com/office/officeart/2008/layout/VerticalCurvedList"/>
    <dgm:cxn modelId="{924C2E12-7DD7-4507-887C-10BF40B8EF87}" type="presParOf" srcId="{6227EDE1-77C7-8E4C-9EE6-BD6F4E8ACA92}" destId="{F84AB29F-28CD-8342-9A09-5203C8E1D7BD}" srcOrd="2" destOrd="0" presId="urn:microsoft.com/office/officeart/2008/layout/VerticalCurvedList"/>
    <dgm:cxn modelId="{7D088F07-1D4D-4341-A9B6-05EE0D0933D6}" type="presParOf" srcId="{F84AB29F-28CD-8342-9A09-5203C8E1D7BD}" destId="{A0934CDE-048D-E94C-B999-2FBEDBA4130C}" srcOrd="0" destOrd="0" presId="urn:microsoft.com/office/officeart/2008/layout/VerticalCurvedList"/>
    <dgm:cxn modelId="{FFFC4DFB-E606-4614-AD52-EC32B94A4605}" type="presParOf" srcId="{6227EDE1-77C7-8E4C-9EE6-BD6F4E8ACA92}" destId="{A394E992-B4C7-F940-A34B-B1B838E853DB}" srcOrd="3" destOrd="0" presId="urn:microsoft.com/office/officeart/2008/layout/VerticalCurvedList"/>
    <dgm:cxn modelId="{EB0C5DFF-67F2-4209-ADD2-4D3EEDCFF27E}" type="presParOf" srcId="{6227EDE1-77C7-8E4C-9EE6-BD6F4E8ACA92}" destId="{329EEF66-AC59-AE44-A00E-1C25C3B9BD84}" srcOrd="4" destOrd="0" presId="urn:microsoft.com/office/officeart/2008/layout/VerticalCurvedList"/>
    <dgm:cxn modelId="{AA3AC03B-C095-4D26-A00A-1216A3D2CFDF}" type="presParOf" srcId="{329EEF66-AC59-AE44-A00E-1C25C3B9BD84}" destId="{E48E351D-71C0-4C4E-88BD-2135CB02DCE5}" srcOrd="0" destOrd="0" presId="urn:microsoft.com/office/officeart/2008/layout/VerticalCurvedList"/>
    <dgm:cxn modelId="{72F2C3C1-4BEC-4A41-A81C-99AE2F3F164E}" type="presParOf" srcId="{6227EDE1-77C7-8E4C-9EE6-BD6F4E8ACA92}" destId="{D76DD1A9-DE7D-B447-BAFE-DE49DB7A5BEE}" srcOrd="5" destOrd="0" presId="urn:microsoft.com/office/officeart/2008/layout/VerticalCurvedList"/>
    <dgm:cxn modelId="{69AFD921-8D27-454B-84E6-E7CEDF0503F9}" type="presParOf" srcId="{6227EDE1-77C7-8E4C-9EE6-BD6F4E8ACA92}" destId="{73FD8161-190A-A34C-9D41-F520FB138F88}" srcOrd="6" destOrd="0" presId="urn:microsoft.com/office/officeart/2008/layout/VerticalCurvedList"/>
    <dgm:cxn modelId="{F16C90FD-1780-44ED-8848-ADF66299D45F}" type="presParOf" srcId="{73FD8161-190A-A34C-9D41-F520FB138F88}" destId="{B9FBF9D2-0378-8B4E-8F46-6B068FA21DB0}" srcOrd="0" destOrd="0" presId="urn:microsoft.com/office/officeart/2008/layout/VerticalCurvedList"/>
    <dgm:cxn modelId="{0A6889B9-45C5-486E-A60E-8791101246FA}" type="presParOf" srcId="{6227EDE1-77C7-8E4C-9EE6-BD6F4E8ACA92}" destId="{BBDCB47F-C7CF-4F9C-84F7-C33F9766540E}" srcOrd="7" destOrd="0" presId="urn:microsoft.com/office/officeart/2008/layout/VerticalCurvedList"/>
    <dgm:cxn modelId="{2DCCE8A1-2CA3-4C65-8FB2-7924E8FE2051}" type="presParOf" srcId="{6227EDE1-77C7-8E4C-9EE6-BD6F4E8ACA92}" destId="{6CAFA620-F729-4F1C-B55E-194B67E49470}" srcOrd="8" destOrd="0" presId="urn:microsoft.com/office/officeart/2008/layout/VerticalCurvedList"/>
    <dgm:cxn modelId="{36025A9B-4C23-4034-9CD9-FC26892A2D05}" type="presParOf" srcId="{6CAFA620-F729-4F1C-B55E-194B67E49470}" destId="{C1811520-136C-424E-9053-C85E8C915EC4}" srcOrd="0" destOrd="0" presId="urn:microsoft.com/office/officeart/2008/layout/VerticalCurvedList"/>
    <dgm:cxn modelId="{5FDFE000-D91F-4273-87EF-0C0C5ADEA869}" type="presParOf" srcId="{6227EDE1-77C7-8E4C-9EE6-BD6F4E8ACA92}" destId="{33A2A75E-2D1A-4903-9050-7DD8EF9E0E8B}" srcOrd="9" destOrd="0" presId="urn:microsoft.com/office/officeart/2008/layout/VerticalCurvedList"/>
    <dgm:cxn modelId="{ADDEF807-43EC-40E1-A53B-CE1975242135}" type="presParOf" srcId="{6227EDE1-77C7-8E4C-9EE6-BD6F4E8ACA92}" destId="{BEB247C2-A303-4C8F-9A9C-5343661940AA}" srcOrd="10" destOrd="0" presId="urn:microsoft.com/office/officeart/2008/layout/VerticalCurvedList"/>
    <dgm:cxn modelId="{001711A5-9F47-4F9C-87F0-993E0C068EDB}" type="presParOf" srcId="{BEB247C2-A303-4C8F-9A9C-5343661940AA}" destId="{F3249423-BB3F-774A-A107-F67F9142255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678A44-6B01-4837-B712-E77DA9CC5FFB}" type="doc">
      <dgm:prSet loTypeId="urn:microsoft.com/office/officeart/2005/8/layout/list1" loCatId="list" qsTypeId="urn:microsoft.com/office/officeart/2005/8/quickstyle/simple1#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D8F9245-27A7-496C-A790-99D549F6852D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en-US" sz="1800" dirty="0">
              <a:latin typeface="Cambria" panose="02040503050406030204" pitchFamily="18" charset="0"/>
              <a:ea typeface="Cambria" panose="02040503050406030204" pitchFamily="18" charset="0"/>
            </a:rPr>
            <a:t>Injector characteristics:</a:t>
          </a:r>
        </a:p>
      </dgm:t>
    </dgm:pt>
    <dgm:pt modelId="{100CBFC0-C22F-477F-B407-039D96287221}" type="parTrans" cxnId="{087AB8DC-2653-47AE-8F8C-B1388224178A}">
      <dgm:prSet/>
      <dgm:spPr/>
      <dgm:t>
        <a:bodyPr/>
        <a:lstStyle/>
        <a:p>
          <a:endParaRPr lang="en-US"/>
        </a:p>
      </dgm:t>
    </dgm:pt>
    <dgm:pt modelId="{569D8871-0F2E-4FCA-A742-51D5F00EEAAE}" type="sibTrans" cxnId="{087AB8DC-2653-47AE-8F8C-B1388224178A}">
      <dgm:prSet/>
      <dgm:spPr/>
      <dgm:t>
        <a:bodyPr/>
        <a:lstStyle/>
        <a:p>
          <a:endParaRPr lang="en-US"/>
        </a:p>
      </dgm:t>
    </dgm:pt>
    <dgm:pt modelId="{7F866AE7-5BF5-4D60-BE9F-891981074DBC}">
      <dgm:prSet custT="1"/>
      <dgm:spPr>
        <a:ln>
          <a:solidFill>
            <a:srgbClr val="FF0000"/>
          </a:solidFill>
        </a:ln>
      </dgm:spPr>
      <dgm:t>
        <a:bodyPr rIns="0"/>
        <a:lstStyle/>
        <a:p>
          <a:pPr rtl="0"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Differential pumping section</a:t>
          </a:r>
        </a:p>
      </dgm:t>
    </dgm:pt>
    <dgm:pt modelId="{BD147686-790E-40CE-9B71-011262135F61}" type="parTrans" cxnId="{B149F3FC-979E-4351-9ECF-34FF1DF3B0F7}">
      <dgm:prSet/>
      <dgm:spPr/>
      <dgm:t>
        <a:bodyPr/>
        <a:lstStyle/>
        <a:p>
          <a:endParaRPr lang="en-US"/>
        </a:p>
      </dgm:t>
    </dgm:pt>
    <dgm:pt modelId="{04FFD939-0AB0-4524-B4C1-B66B4BDA873C}" type="sibTrans" cxnId="{B149F3FC-979E-4351-9ECF-34FF1DF3B0F7}">
      <dgm:prSet/>
      <dgm:spPr/>
      <dgm:t>
        <a:bodyPr/>
        <a:lstStyle/>
        <a:p>
          <a:endParaRPr lang="en-US"/>
        </a:p>
      </dgm:t>
    </dgm:pt>
    <dgm:pt modelId="{5443ED47-D01E-4F78-8F7C-83DEA4143ECA}">
      <dgm:prSet custT="1"/>
      <dgm:spPr>
        <a:ln>
          <a:solidFill>
            <a:srgbClr val="FF0000"/>
          </a:solidFill>
        </a:ln>
      </dgm:spPr>
      <dgm:t>
        <a:bodyPr rIns="0"/>
        <a:lstStyle/>
        <a:p>
          <a:pPr rtl="0">
            <a:lnSpc>
              <a:spcPct val="150000"/>
            </a:lnSpc>
          </a:pPr>
          <a:r>
            <a:rPr lang="en-US" sz="1400" b="1" dirty="0">
              <a:latin typeface="Cambria" panose="02040503050406030204" pitchFamily="18" charset="0"/>
              <a:ea typeface="Cambria" panose="02040503050406030204" pitchFamily="18" charset="0"/>
            </a:rPr>
            <a:t>SO-120 Multicusp source for H</a:t>
          </a:r>
          <a:r>
            <a:rPr lang="en-US" sz="1400" b="1" baseline="30000" dirty="0">
              <a:latin typeface="Cambria" panose="02040503050406030204" pitchFamily="18" charset="0"/>
              <a:ea typeface="Cambria" panose="02040503050406030204" pitchFamily="18" charset="0"/>
            </a:rPr>
            <a:t>-</a:t>
          </a:r>
          <a:r>
            <a:rPr lang="en-US" sz="1400" b="1" dirty="0">
              <a:latin typeface="Cambria" panose="02040503050406030204" pitchFamily="18" charset="0"/>
              <a:ea typeface="Cambria" panose="02040503050406030204" pitchFamily="18" charset="0"/>
            </a:rPr>
            <a:t> and D</a:t>
          </a:r>
          <a:r>
            <a:rPr lang="en-US" sz="1400" b="1" baseline="300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en-US" sz="1400" b="1" baseline="0" dirty="0">
              <a:latin typeface="Cambria" panose="02040503050406030204" pitchFamily="18" charset="0"/>
              <a:ea typeface="Cambria" panose="02040503050406030204" pitchFamily="18" charset="0"/>
            </a:rPr>
            <a:t>:</a:t>
          </a:r>
          <a:endParaRPr lang="en-US" sz="14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B6609FF-9043-45F7-8932-7FC869BFE834}" type="parTrans" cxnId="{E722A22C-4B98-443B-9D69-73B8817F2465}">
      <dgm:prSet/>
      <dgm:spPr/>
      <dgm:t>
        <a:bodyPr/>
        <a:lstStyle/>
        <a:p>
          <a:endParaRPr lang="en-US"/>
        </a:p>
      </dgm:t>
    </dgm:pt>
    <dgm:pt modelId="{20F91F61-1967-44BA-B061-161CAC2DA72F}" type="sibTrans" cxnId="{E722A22C-4B98-443B-9D69-73B8817F2465}">
      <dgm:prSet/>
      <dgm:spPr/>
      <dgm:t>
        <a:bodyPr/>
        <a:lstStyle/>
        <a:p>
          <a:endParaRPr lang="en-US"/>
        </a:p>
      </dgm:t>
    </dgm:pt>
    <dgm:pt modelId="{DAF94676-6FC5-45B5-BBF2-1C1FD2C0396A}">
      <dgm:prSet custT="1"/>
      <dgm:spPr>
        <a:ln>
          <a:solidFill>
            <a:srgbClr val="FF0000"/>
          </a:solidFill>
        </a:ln>
      </dgm:spPr>
      <dgm:t>
        <a:bodyPr rIns="0"/>
        <a:lstStyle/>
        <a:p>
          <a:pPr rtl="0"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Injection energy: 30 kV</a:t>
          </a:r>
        </a:p>
      </dgm:t>
    </dgm:pt>
    <dgm:pt modelId="{146D9AAD-5AF7-4212-AA58-0C974058441A}" type="parTrans" cxnId="{F99F2D70-04EE-420F-A56F-918098507DC0}">
      <dgm:prSet/>
      <dgm:spPr/>
      <dgm:t>
        <a:bodyPr/>
        <a:lstStyle/>
        <a:p>
          <a:endParaRPr lang="en-GB"/>
        </a:p>
      </dgm:t>
    </dgm:pt>
    <dgm:pt modelId="{9FEA8A53-C900-490D-A8AB-5D91E094210E}" type="sibTrans" cxnId="{F99F2D70-04EE-420F-A56F-918098507DC0}">
      <dgm:prSet/>
      <dgm:spPr/>
      <dgm:t>
        <a:bodyPr/>
        <a:lstStyle/>
        <a:p>
          <a:endParaRPr lang="en-GB"/>
        </a:p>
      </dgm:t>
    </dgm:pt>
    <dgm:pt modelId="{58434B4C-B190-4A46-801C-EABCAE394B08}">
      <dgm:prSet custT="1"/>
      <dgm:spPr>
        <a:ln>
          <a:solidFill>
            <a:srgbClr val="FF0000"/>
          </a:solidFill>
        </a:ln>
      </dgm:spPr>
      <dgm:t>
        <a:bodyPr rIns="0"/>
        <a:lstStyle/>
        <a:p>
          <a:pPr rtl="0"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H- current: up to 3 mA</a:t>
          </a:r>
        </a:p>
      </dgm:t>
    </dgm:pt>
    <dgm:pt modelId="{87F9E02E-2DA2-4778-905F-34C06F114411}" type="parTrans" cxnId="{582ABFA2-B1AD-4AC0-9218-59FE9469306A}">
      <dgm:prSet/>
      <dgm:spPr/>
      <dgm:t>
        <a:bodyPr/>
        <a:lstStyle/>
        <a:p>
          <a:endParaRPr lang="en-GB"/>
        </a:p>
      </dgm:t>
    </dgm:pt>
    <dgm:pt modelId="{BDB6D4F1-0213-4C75-BBA6-43AA82C98605}" type="sibTrans" cxnId="{582ABFA2-B1AD-4AC0-9218-59FE9469306A}">
      <dgm:prSet/>
      <dgm:spPr/>
      <dgm:t>
        <a:bodyPr/>
        <a:lstStyle/>
        <a:p>
          <a:endParaRPr lang="en-GB"/>
        </a:p>
      </dgm:t>
    </dgm:pt>
    <dgm:pt modelId="{1F16B13C-094D-45B1-A4BA-1F822A2332F2}">
      <dgm:prSet custT="1"/>
      <dgm:spPr>
        <a:ln>
          <a:solidFill>
            <a:srgbClr val="FF0000"/>
          </a:solidFill>
        </a:ln>
      </dgm:spPr>
      <dgm:t>
        <a:bodyPr rIns="0"/>
        <a:lstStyle/>
        <a:p>
          <a:pPr rtl="0">
            <a:lnSpc>
              <a:spcPct val="150000"/>
            </a:lnSpc>
          </a:pPr>
          <a:r>
            <a:rPr lang="en-US" sz="1400" b="1" dirty="0">
              <a:latin typeface="Cambria" panose="02040503050406030204" pitchFamily="18" charset="0"/>
              <a:ea typeface="Cambria" panose="02040503050406030204" pitchFamily="18" charset="0"/>
            </a:rPr>
            <a:t>SO 130 + Na CEC output for He</a:t>
          </a:r>
          <a:r>
            <a:rPr lang="en-US" sz="1400" b="1" baseline="300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en-US" sz="1400" b="1" baseline="0" dirty="0">
              <a:latin typeface="Cambria" panose="02040503050406030204" pitchFamily="18" charset="0"/>
              <a:ea typeface="Cambria" panose="02040503050406030204" pitchFamily="18" charset="0"/>
            </a:rPr>
            <a:t>:</a:t>
          </a:r>
          <a:endParaRPr lang="en-US" sz="14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15B6284-44AD-4E2C-82D4-0FE317852A5B}" type="parTrans" cxnId="{12F935CD-FB4B-4E27-8680-D7FFC0C35088}">
      <dgm:prSet/>
      <dgm:spPr/>
      <dgm:t>
        <a:bodyPr/>
        <a:lstStyle/>
        <a:p>
          <a:endParaRPr lang="en-GB"/>
        </a:p>
      </dgm:t>
    </dgm:pt>
    <dgm:pt modelId="{605A4D54-E72B-44E8-B5A4-02DDB799EEB0}" type="sibTrans" cxnId="{12F935CD-FB4B-4E27-8680-D7FFC0C35088}">
      <dgm:prSet/>
      <dgm:spPr/>
      <dgm:t>
        <a:bodyPr/>
        <a:lstStyle/>
        <a:p>
          <a:endParaRPr lang="en-GB"/>
        </a:p>
      </dgm:t>
    </dgm:pt>
    <dgm:pt modelId="{22B6AD6B-B5BD-4582-95BF-83A6491762A1}">
      <dgm:prSet custT="1"/>
      <dgm:spPr>
        <a:ln>
          <a:solidFill>
            <a:srgbClr val="FF0000"/>
          </a:solidFill>
        </a:ln>
      </dgm:spPr>
      <dgm:t>
        <a:bodyPr rIns="0"/>
        <a:lstStyle/>
        <a:p>
          <a:pPr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1400" b="0" dirty="0">
              <a:latin typeface="Cambria" panose="02040503050406030204" pitchFamily="18" charset="0"/>
              <a:ea typeface="Cambria" panose="02040503050406030204" pitchFamily="18" charset="0"/>
            </a:rPr>
            <a:t>Brightness = 20 – 40 A×m</a:t>
          </a:r>
          <a:r>
            <a:rPr lang="en-US" sz="1400" b="0" baseline="30000" dirty="0">
              <a:latin typeface="Cambria" panose="02040503050406030204" pitchFamily="18" charset="0"/>
              <a:ea typeface="Cambria" panose="02040503050406030204" pitchFamily="18" charset="0"/>
            </a:rPr>
            <a:t>-2</a:t>
          </a:r>
          <a:r>
            <a:rPr lang="en-US" sz="1400" b="0" dirty="0">
              <a:latin typeface="Cambria" panose="02040503050406030204" pitchFamily="18" charset="0"/>
              <a:ea typeface="Cambria" panose="02040503050406030204" pitchFamily="18" charset="0"/>
            </a:rPr>
            <a:t>×rad</a:t>
          </a:r>
          <a:r>
            <a:rPr lang="en-US" sz="1400" b="0" baseline="30000" dirty="0">
              <a:latin typeface="Cambria" panose="02040503050406030204" pitchFamily="18" charset="0"/>
              <a:ea typeface="Cambria" panose="02040503050406030204" pitchFamily="18" charset="0"/>
            </a:rPr>
            <a:t>-2</a:t>
          </a:r>
          <a:r>
            <a:rPr lang="en-US" sz="1400" b="0" dirty="0">
              <a:latin typeface="Cambria" panose="02040503050406030204" pitchFamily="18" charset="0"/>
              <a:ea typeface="Cambria" panose="02040503050406030204" pitchFamily="18" charset="0"/>
            </a:rPr>
            <a:t>×eV</a:t>
          </a:r>
          <a:r>
            <a:rPr lang="en-US" sz="1400" b="0" baseline="30000" dirty="0">
              <a:latin typeface="Cambria" panose="02040503050406030204" pitchFamily="18" charset="0"/>
              <a:ea typeface="Cambria" panose="02040503050406030204" pitchFamily="18" charset="0"/>
            </a:rPr>
            <a:t>-1 </a:t>
          </a:r>
          <a:r>
            <a:rPr lang="en-US" sz="1400" b="0" dirty="0">
              <a:latin typeface="Cambria" panose="02040503050406030204" pitchFamily="18" charset="0"/>
              <a:ea typeface="Cambria" panose="02040503050406030204" pitchFamily="18" charset="0"/>
            </a:rPr>
            <a:t>(80 %)</a:t>
          </a:r>
        </a:p>
      </dgm:t>
    </dgm:pt>
    <dgm:pt modelId="{2C604A68-10A4-4EFD-BA7F-698D65261A22}" type="parTrans" cxnId="{D9E11170-DAD3-4CC9-9287-ED9F4722A9CD}">
      <dgm:prSet/>
      <dgm:spPr/>
      <dgm:t>
        <a:bodyPr/>
        <a:lstStyle/>
        <a:p>
          <a:endParaRPr lang="en-GB"/>
        </a:p>
      </dgm:t>
    </dgm:pt>
    <dgm:pt modelId="{56D8AE26-0A6A-43F4-BF20-81C6D5E6BCA0}" type="sibTrans" cxnId="{D9E11170-DAD3-4CC9-9287-ED9F4722A9CD}">
      <dgm:prSet/>
      <dgm:spPr/>
      <dgm:t>
        <a:bodyPr/>
        <a:lstStyle/>
        <a:p>
          <a:endParaRPr lang="en-GB"/>
        </a:p>
      </dgm:t>
    </dgm:pt>
    <dgm:pt modelId="{0508925E-7D8B-4C21-B73C-1166B171287A}">
      <dgm:prSet custT="1"/>
      <dgm:spPr>
        <a:ln>
          <a:solidFill>
            <a:srgbClr val="FF0000"/>
          </a:solidFill>
        </a:ln>
      </dgm:spPr>
      <dgm:t>
        <a:bodyPr rIns="0"/>
        <a:lstStyle/>
        <a:p>
          <a:pPr rtl="0">
            <a:lnSpc>
              <a:spcPct val="150000"/>
            </a:lnSpc>
          </a:pPr>
          <a:endParaRPr lang="en-US" sz="1400" dirty="0"/>
        </a:p>
      </dgm:t>
    </dgm:pt>
    <dgm:pt modelId="{10579A04-37F9-4994-A087-AD54A3FA55F4}" type="parTrans" cxnId="{3C361668-33D3-4046-AD44-1B6A802CB00F}">
      <dgm:prSet/>
      <dgm:spPr/>
      <dgm:t>
        <a:bodyPr/>
        <a:lstStyle/>
        <a:p>
          <a:endParaRPr lang="en-GB"/>
        </a:p>
      </dgm:t>
    </dgm:pt>
    <dgm:pt modelId="{5E692656-C49C-4C30-AE6F-EAFF4D5FB245}" type="sibTrans" cxnId="{3C361668-33D3-4046-AD44-1B6A802CB00F}">
      <dgm:prSet/>
      <dgm:spPr/>
      <dgm:t>
        <a:bodyPr/>
        <a:lstStyle/>
        <a:p>
          <a:endParaRPr lang="en-GB"/>
        </a:p>
      </dgm:t>
    </dgm:pt>
    <dgm:pt modelId="{41C8E5AF-40B6-4616-9B32-0A7D923F5B89}">
      <dgm:prSet custT="1"/>
      <dgm:spPr>
        <a:ln>
          <a:solidFill>
            <a:srgbClr val="FF0000"/>
          </a:solidFill>
        </a:ln>
      </dgm:spPr>
      <dgm:t>
        <a:bodyPr rIns="0"/>
        <a:lstStyle/>
        <a:p>
          <a:pPr rtl="0"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Injection energy : 20 keV</a:t>
          </a:r>
        </a:p>
      </dgm:t>
    </dgm:pt>
    <dgm:pt modelId="{07A10059-3B2B-42A5-8F23-FB2BC97A360C}" type="sibTrans" cxnId="{83E944D8-9593-4562-941C-4A0770A349D5}">
      <dgm:prSet/>
      <dgm:spPr/>
      <dgm:t>
        <a:bodyPr/>
        <a:lstStyle/>
        <a:p>
          <a:endParaRPr lang="en-US"/>
        </a:p>
      </dgm:t>
    </dgm:pt>
    <dgm:pt modelId="{370B3D02-D857-491F-8E58-E1F4C88A0359}" type="parTrans" cxnId="{83E944D8-9593-4562-941C-4A0770A349D5}">
      <dgm:prSet/>
      <dgm:spPr/>
      <dgm:t>
        <a:bodyPr/>
        <a:lstStyle/>
        <a:p>
          <a:endParaRPr lang="en-US"/>
        </a:p>
      </dgm:t>
    </dgm:pt>
    <dgm:pt modelId="{6E5BC28D-B345-4003-BBFF-C35300E91D31}">
      <dgm:prSet custT="1"/>
      <dgm:spPr>
        <a:ln>
          <a:solidFill>
            <a:srgbClr val="FF0000"/>
          </a:solidFill>
        </a:ln>
      </dgm:spPr>
      <dgm:t>
        <a:bodyPr rIns="0"/>
        <a:lstStyle/>
        <a:p>
          <a:pPr rtl="0"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He+ current: 15 mA (typical)</a:t>
          </a:r>
        </a:p>
      </dgm:t>
    </dgm:pt>
    <dgm:pt modelId="{FB7EE477-5615-4BC4-A944-3C756223F223}" type="parTrans" cxnId="{2974693D-38C7-44BD-88E3-D2795D08262A}">
      <dgm:prSet/>
      <dgm:spPr/>
      <dgm:t>
        <a:bodyPr/>
        <a:lstStyle/>
        <a:p>
          <a:endParaRPr lang="en-GB"/>
        </a:p>
      </dgm:t>
    </dgm:pt>
    <dgm:pt modelId="{B8AC282E-E145-4DC1-9D6D-98F31B1AB5B3}" type="sibTrans" cxnId="{2974693D-38C7-44BD-88E3-D2795D08262A}">
      <dgm:prSet/>
      <dgm:spPr/>
      <dgm:t>
        <a:bodyPr/>
        <a:lstStyle/>
        <a:p>
          <a:endParaRPr lang="en-GB"/>
        </a:p>
      </dgm:t>
    </dgm:pt>
    <dgm:pt modelId="{9C472060-5FFA-4FFB-B6CB-6212BACCC5A9}">
      <dgm:prSet custT="1"/>
      <dgm:spPr>
        <a:ln>
          <a:solidFill>
            <a:srgbClr val="FF0000"/>
          </a:solidFill>
        </a:ln>
      </dgm:spPr>
      <dgm:t>
        <a:bodyPr rIns="0"/>
        <a:lstStyle/>
        <a:p>
          <a:pPr rtl="0"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He- current: 75 </a:t>
          </a:r>
          <a:r>
            <a:rPr lang="en-US" sz="1400" dirty="0" err="1">
              <a:latin typeface="Cambria" panose="02040503050406030204" pitchFamily="18" charset="0"/>
              <a:ea typeface="Cambria" panose="02040503050406030204" pitchFamily="18" charset="0"/>
            </a:rPr>
            <a:t>eµA</a:t>
          </a:r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 (Measured 1m away from CEC)</a:t>
          </a:r>
        </a:p>
      </dgm:t>
    </dgm:pt>
    <dgm:pt modelId="{600442B8-EF89-4473-9EF8-43B0A9741186}" type="parTrans" cxnId="{21D6026D-ED41-4535-852D-A8184EFEE8EB}">
      <dgm:prSet/>
      <dgm:spPr/>
      <dgm:t>
        <a:bodyPr/>
        <a:lstStyle/>
        <a:p>
          <a:endParaRPr lang="en-GB"/>
        </a:p>
      </dgm:t>
    </dgm:pt>
    <dgm:pt modelId="{DD761C1E-F15D-498C-AFB8-2B049AA5502F}" type="sibTrans" cxnId="{21D6026D-ED41-4535-852D-A8184EFEE8EB}">
      <dgm:prSet/>
      <dgm:spPr/>
      <dgm:t>
        <a:bodyPr/>
        <a:lstStyle/>
        <a:p>
          <a:endParaRPr lang="en-GB"/>
        </a:p>
      </dgm:t>
    </dgm:pt>
    <dgm:pt modelId="{EF4EACE2-9993-4A94-B222-4D7E1754D961}">
      <dgm:prSet custT="1"/>
      <dgm:spPr>
        <a:ln>
          <a:solidFill>
            <a:srgbClr val="FF0000"/>
          </a:solidFill>
        </a:ln>
      </dgm:spPr>
      <dgm:t>
        <a:bodyPr rIns="0"/>
        <a:lstStyle/>
        <a:p>
          <a:pPr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1400" b="0" dirty="0">
              <a:latin typeface="Cambria" panose="02040503050406030204" pitchFamily="18" charset="0"/>
              <a:ea typeface="Cambria" panose="02040503050406030204" pitchFamily="18" charset="0"/>
            </a:rPr>
            <a:t>Brightness = 100 – 200 A×m</a:t>
          </a:r>
          <a:r>
            <a:rPr lang="en-US" sz="1400" b="0" baseline="30000" dirty="0">
              <a:latin typeface="Cambria" panose="02040503050406030204" pitchFamily="18" charset="0"/>
              <a:ea typeface="Cambria" panose="02040503050406030204" pitchFamily="18" charset="0"/>
            </a:rPr>
            <a:t>-2</a:t>
          </a:r>
          <a:r>
            <a:rPr lang="en-US" sz="1400" b="0" dirty="0">
              <a:latin typeface="Cambria" panose="02040503050406030204" pitchFamily="18" charset="0"/>
              <a:ea typeface="Cambria" panose="02040503050406030204" pitchFamily="18" charset="0"/>
            </a:rPr>
            <a:t>×rad</a:t>
          </a:r>
          <a:r>
            <a:rPr lang="en-US" sz="1400" b="0" baseline="30000" dirty="0">
              <a:latin typeface="Cambria" panose="02040503050406030204" pitchFamily="18" charset="0"/>
              <a:ea typeface="Cambria" panose="02040503050406030204" pitchFamily="18" charset="0"/>
            </a:rPr>
            <a:t>-2</a:t>
          </a:r>
          <a:r>
            <a:rPr lang="en-US" sz="1400" b="0" dirty="0">
              <a:latin typeface="Cambria" panose="02040503050406030204" pitchFamily="18" charset="0"/>
              <a:ea typeface="Cambria" panose="02040503050406030204" pitchFamily="18" charset="0"/>
            </a:rPr>
            <a:t>×eV</a:t>
          </a:r>
          <a:r>
            <a:rPr lang="en-US" sz="1400" b="0" baseline="30000" dirty="0">
              <a:latin typeface="Cambria" panose="02040503050406030204" pitchFamily="18" charset="0"/>
              <a:ea typeface="Cambria" panose="02040503050406030204" pitchFamily="18" charset="0"/>
            </a:rPr>
            <a:t>-1 </a:t>
          </a:r>
          <a:r>
            <a:rPr lang="en-US" sz="1400" b="0" dirty="0">
              <a:latin typeface="Cambria" panose="02040503050406030204" pitchFamily="18" charset="0"/>
              <a:ea typeface="Cambria" panose="02040503050406030204" pitchFamily="18" charset="0"/>
            </a:rPr>
            <a:t>(80 %)</a:t>
          </a:r>
          <a:endParaRPr lang="en-US" sz="1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9E84C5A-C7BD-4B8D-83DD-E1A0E53A4822}" type="parTrans" cxnId="{C857FD00-DBBD-4EBA-BFF7-32CDBF312744}">
      <dgm:prSet/>
      <dgm:spPr/>
      <dgm:t>
        <a:bodyPr/>
        <a:lstStyle/>
        <a:p>
          <a:endParaRPr lang="en-GB"/>
        </a:p>
      </dgm:t>
    </dgm:pt>
    <dgm:pt modelId="{3020F88C-04DE-48F1-9A3B-B86DEC7220C0}" type="sibTrans" cxnId="{C857FD00-DBBD-4EBA-BFF7-32CDBF312744}">
      <dgm:prSet/>
      <dgm:spPr/>
      <dgm:t>
        <a:bodyPr/>
        <a:lstStyle/>
        <a:p>
          <a:endParaRPr lang="en-GB"/>
        </a:p>
      </dgm:t>
    </dgm:pt>
    <dgm:pt modelId="{8C16C603-F0E1-4BB0-BCE1-BC0AE23F249C}">
      <dgm:prSet custT="1"/>
      <dgm:spPr>
        <a:ln>
          <a:solidFill>
            <a:srgbClr val="FF0000"/>
          </a:solidFill>
        </a:ln>
      </dgm:spPr>
      <dgm:t>
        <a:bodyPr rIns="0"/>
        <a:lstStyle/>
        <a:p>
          <a:pPr rtl="0">
            <a:lnSpc>
              <a:spcPct val="150000"/>
            </a:lnSpc>
            <a:buFont typeface="Wingdings" panose="05000000000000000000" pitchFamily="2" charset="2"/>
            <a:buChar char="§"/>
          </a:pPr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N</a:t>
          </a:r>
          <a:r>
            <a:rPr lang="en-US" sz="1400" baseline="-250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r>
            <a:rPr lang="en-US" sz="1400" dirty="0">
              <a:latin typeface="Cambria" panose="02040503050406030204" pitchFamily="18" charset="0"/>
              <a:ea typeface="Cambria" panose="02040503050406030204" pitchFamily="18" charset="0"/>
            </a:rPr>
            <a:t> injection for SCC in the source block</a:t>
          </a:r>
        </a:p>
      </dgm:t>
    </dgm:pt>
    <dgm:pt modelId="{44BF17F2-48F5-429B-BD96-8FC4EF6E5E54}" type="sibTrans" cxnId="{484CBB87-FEC9-490E-A019-AB56EEC0EA2A}">
      <dgm:prSet/>
      <dgm:spPr/>
      <dgm:t>
        <a:bodyPr/>
        <a:lstStyle/>
        <a:p>
          <a:endParaRPr lang="en-US"/>
        </a:p>
      </dgm:t>
    </dgm:pt>
    <dgm:pt modelId="{35ACDBFA-9982-4774-A9F3-8B45D54AAD49}" type="parTrans" cxnId="{484CBB87-FEC9-490E-A019-AB56EEC0EA2A}">
      <dgm:prSet/>
      <dgm:spPr/>
      <dgm:t>
        <a:bodyPr/>
        <a:lstStyle/>
        <a:p>
          <a:endParaRPr lang="en-US"/>
        </a:p>
      </dgm:t>
    </dgm:pt>
    <dgm:pt modelId="{00FD0197-10E0-435A-AB7A-B3EE9458AE05}" type="pres">
      <dgm:prSet presAssocID="{33678A44-6B01-4837-B712-E77DA9CC5FFB}" presName="linear" presStyleCnt="0">
        <dgm:presLayoutVars>
          <dgm:dir/>
          <dgm:animLvl val="lvl"/>
          <dgm:resizeHandles val="exact"/>
        </dgm:presLayoutVars>
      </dgm:prSet>
      <dgm:spPr/>
    </dgm:pt>
    <dgm:pt modelId="{93C37010-2961-4673-AAB3-07F63BAE4DDC}" type="pres">
      <dgm:prSet presAssocID="{DD8F9245-27A7-496C-A790-99D549F6852D}" presName="parentLin" presStyleCnt="0"/>
      <dgm:spPr/>
    </dgm:pt>
    <dgm:pt modelId="{42167861-5F75-46BC-BD18-BB33429E2FF3}" type="pres">
      <dgm:prSet presAssocID="{DD8F9245-27A7-496C-A790-99D549F6852D}" presName="parentLeftMargin" presStyleLbl="node1" presStyleIdx="0" presStyleCnt="1"/>
      <dgm:spPr/>
    </dgm:pt>
    <dgm:pt modelId="{C589F900-1147-4BA6-9FDC-8B762E84C5C1}" type="pres">
      <dgm:prSet presAssocID="{DD8F9245-27A7-496C-A790-99D549F6852D}" presName="parentText" presStyleLbl="node1" presStyleIdx="0" presStyleCnt="1" custScaleX="102513" custScaleY="228695" custLinFactNeighborY="-29615">
        <dgm:presLayoutVars>
          <dgm:chMax val="0"/>
          <dgm:bulletEnabled val="1"/>
        </dgm:presLayoutVars>
      </dgm:prSet>
      <dgm:spPr/>
    </dgm:pt>
    <dgm:pt modelId="{DC005E2D-80C4-4DFC-84D5-EF3662E14644}" type="pres">
      <dgm:prSet presAssocID="{DD8F9245-27A7-496C-A790-99D549F6852D}" presName="negativeSpace" presStyleCnt="0"/>
      <dgm:spPr/>
    </dgm:pt>
    <dgm:pt modelId="{741E9ED3-1EE5-4F39-AB62-B61346EDF7E7}" type="pres">
      <dgm:prSet presAssocID="{DD8F9245-27A7-496C-A790-99D549F6852D}" presName="childText" presStyleLbl="conFgAcc1" presStyleIdx="0" presStyleCnt="1" custScaleX="98576" custScaleY="114471">
        <dgm:presLayoutVars>
          <dgm:bulletEnabled val="1"/>
        </dgm:presLayoutVars>
      </dgm:prSet>
      <dgm:spPr/>
    </dgm:pt>
  </dgm:ptLst>
  <dgm:cxnLst>
    <dgm:cxn modelId="{C857FD00-DBBD-4EBA-BFF7-32CDBF312744}" srcId="{1F16B13C-094D-45B1-A4BA-1F822A2332F2}" destId="{EF4EACE2-9993-4A94-B222-4D7E1754D961}" srcOrd="5" destOrd="0" parTransId="{39E84C5A-C7BD-4B8D-83DD-E1A0E53A4822}" sibTransId="{3020F88C-04DE-48F1-9A3B-B86DEC7220C0}"/>
    <dgm:cxn modelId="{AC1FA213-3EFD-4DEE-83BA-9D49A4D60C78}" type="presOf" srcId="{1F16B13C-094D-45B1-A4BA-1F822A2332F2}" destId="{741E9ED3-1EE5-4F39-AB62-B61346EDF7E7}" srcOrd="0" destOrd="5" presId="urn:microsoft.com/office/officeart/2005/8/layout/list1"/>
    <dgm:cxn modelId="{EE882822-2E57-49BB-B5C5-CD7C8E508907}" type="presOf" srcId="{8C16C603-F0E1-4BB0-BCE1-BC0AE23F249C}" destId="{741E9ED3-1EE5-4F39-AB62-B61346EDF7E7}" srcOrd="0" destOrd="9" presId="urn:microsoft.com/office/officeart/2005/8/layout/list1"/>
    <dgm:cxn modelId="{E722A22C-4B98-443B-9D69-73B8817F2465}" srcId="{DD8F9245-27A7-496C-A790-99D549F6852D}" destId="{5443ED47-D01E-4F78-8F7C-83DEA4143ECA}" srcOrd="0" destOrd="0" parTransId="{BB6609FF-9043-45F7-8932-7FC869BFE834}" sibTransId="{20F91F61-1967-44BA-B061-161CAC2DA72F}"/>
    <dgm:cxn modelId="{2B59AC38-F155-4840-B18A-81E252DE71EB}" type="presOf" srcId="{7F866AE7-5BF5-4D60-BE9F-891981074DBC}" destId="{741E9ED3-1EE5-4F39-AB62-B61346EDF7E7}" srcOrd="0" destOrd="6" presId="urn:microsoft.com/office/officeart/2005/8/layout/list1"/>
    <dgm:cxn modelId="{3714873C-1756-448A-90B4-B1198E73163A}" type="presOf" srcId="{DD8F9245-27A7-496C-A790-99D549F6852D}" destId="{42167861-5F75-46BC-BD18-BB33429E2FF3}" srcOrd="0" destOrd="0" presId="urn:microsoft.com/office/officeart/2005/8/layout/list1"/>
    <dgm:cxn modelId="{2974693D-38C7-44BD-88E3-D2795D08262A}" srcId="{1F16B13C-094D-45B1-A4BA-1F822A2332F2}" destId="{6E5BC28D-B345-4003-BBFF-C35300E91D31}" srcOrd="2" destOrd="0" parTransId="{FB7EE477-5615-4BC4-A944-3C756223F223}" sibTransId="{B8AC282E-E145-4DC1-9D6D-98F31B1AB5B3}"/>
    <dgm:cxn modelId="{57A08544-AC26-46CA-A10E-92EF8083B64E}" type="presOf" srcId="{9C472060-5FFA-4FFB-B6CB-6212BACCC5A9}" destId="{741E9ED3-1EE5-4F39-AB62-B61346EDF7E7}" srcOrd="0" destOrd="10" presId="urn:microsoft.com/office/officeart/2005/8/layout/list1"/>
    <dgm:cxn modelId="{3C361668-33D3-4046-AD44-1B6A802CB00F}" srcId="{DD8F9245-27A7-496C-A790-99D549F6852D}" destId="{0508925E-7D8B-4C21-B73C-1166B171287A}" srcOrd="1" destOrd="0" parTransId="{10579A04-37F9-4994-A087-AD54A3FA55F4}" sibTransId="{5E692656-C49C-4C30-AE6F-EAFF4D5FB245}"/>
    <dgm:cxn modelId="{A2BA8C69-242C-4926-93B2-E9E73AAC7413}" type="presOf" srcId="{33678A44-6B01-4837-B712-E77DA9CC5FFB}" destId="{00FD0197-10E0-435A-AB7A-B3EE9458AE05}" srcOrd="0" destOrd="0" presId="urn:microsoft.com/office/officeart/2005/8/layout/list1"/>
    <dgm:cxn modelId="{21D6026D-ED41-4535-852D-A8184EFEE8EB}" srcId="{1F16B13C-094D-45B1-A4BA-1F822A2332F2}" destId="{9C472060-5FFA-4FFB-B6CB-6212BACCC5A9}" srcOrd="4" destOrd="0" parTransId="{600442B8-EF89-4473-9EF8-43B0A9741186}" sibTransId="{DD761C1E-F15D-498C-AFB8-2B049AA5502F}"/>
    <dgm:cxn modelId="{E399C34D-5AEC-4967-B855-5A666E0DE3A7}" type="presOf" srcId="{41C8E5AF-40B6-4616-9B32-0A7D923F5B89}" destId="{741E9ED3-1EE5-4F39-AB62-B61346EDF7E7}" srcOrd="0" destOrd="7" presId="urn:microsoft.com/office/officeart/2005/8/layout/list1"/>
    <dgm:cxn modelId="{D9E11170-DAD3-4CC9-9287-ED9F4722A9CD}" srcId="{5443ED47-D01E-4F78-8F7C-83DEA4143ECA}" destId="{22B6AD6B-B5BD-4582-95BF-83A6491762A1}" srcOrd="2" destOrd="0" parTransId="{2C604A68-10A4-4EFD-BA7F-698D65261A22}" sibTransId="{56D8AE26-0A6A-43F4-BF20-81C6D5E6BCA0}"/>
    <dgm:cxn modelId="{F99F2D70-04EE-420F-A56F-918098507DC0}" srcId="{5443ED47-D01E-4F78-8F7C-83DEA4143ECA}" destId="{DAF94676-6FC5-45B5-BBF2-1C1FD2C0396A}" srcOrd="0" destOrd="0" parTransId="{146D9AAD-5AF7-4212-AA58-0C974058441A}" sibTransId="{9FEA8A53-C900-490D-A8AB-5D91E094210E}"/>
    <dgm:cxn modelId="{9FBEAF52-9EB5-4D76-A0D6-BB830DC54A15}" type="presOf" srcId="{5443ED47-D01E-4F78-8F7C-83DEA4143ECA}" destId="{741E9ED3-1EE5-4F39-AB62-B61346EDF7E7}" srcOrd="0" destOrd="0" presId="urn:microsoft.com/office/officeart/2005/8/layout/list1"/>
    <dgm:cxn modelId="{4DF01654-DC21-447D-9BDD-8CEFCFE1020E}" type="presOf" srcId="{DAF94676-6FC5-45B5-BBF2-1C1FD2C0396A}" destId="{741E9ED3-1EE5-4F39-AB62-B61346EDF7E7}" srcOrd="0" destOrd="1" presId="urn:microsoft.com/office/officeart/2005/8/layout/list1"/>
    <dgm:cxn modelId="{9E376A77-094B-4789-A632-88C0FF239C2F}" type="presOf" srcId="{6E5BC28D-B345-4003-BBFF-C35300E91D31}" destId="{741E9ED3-1EE5-4F39-AB62-B61346EDF7E7}" srcOrd="0" destOrd="8" presId="urn:microsoft.com/office/officeart/2005/8/layout/list1"/>
    <dgm:cxn modelId="{484CBB87-FEC9-490E-A019-AB56EEC0EA2A}" srcId="{1F16B13C-094D-45B1-A4BA-1F822A2332F2}" destId="{8C16C603-F0E1-4BB0-BCE1-BC0AE23F249C}" srcOrd="3" destOrd="0" parTransId="{35ACDBFA-9982-4774-A9F3-8B45D54AAD49}" sibTransId="{44BF17F2-48F5-429B-BD96-8FC4EF6E5E54}"/>
    <dgm:cxn modelId="{D6C1159C-D1C0-46C6-BF02-8B098D54F293}" type="presOf" srcId="{EF4EACE2-9993-4A94-B222-4D7E1754D961}" destId="{741E9ED3-1EE5-4F39-AB62-B61346EDF7E7}" srcOrd="0" destOrd="11" presId="urn:microsoft.com/office/officeart/2005/8/layout/list1"/>
    <dgm:cxn modelId="{267E8BA0-4738-4136-9BD0-1F26D765B220}" type="presOf" srcId="{22B6AD6B-B5BD-4582-95BF-83A6491762A1}" destId="{741E9ED3-1EE5-4F39-AB62-B61346EDF7E7}" srcOrd="0" destOrd="3" presId="urn:microsoft.com/office/officeart/2005/8/layout/list1"/>
    <dgm:cxn modelId="{582ABFA2-B1AD-4AC0-9218-59FE9469306A}" srcId="{5443ED47-D01E-4F78-8F7C-83DEA4143ECA}" destId="{58434B4C-B190-4A46-801C-EABCAE394B08}" srcOrd="1" destOrd="0" parTransId="{87F9E02E-2DA2-4778-905F-34C06F114411}" sibTransId="{BDB6D4F1-0213-4C75-BBA6-43AA82C98605}"/>
    <dgm:cxn modelId="{41033EA6-6D25-4208-8A96-3153A58EDB73}" type="presOf" srcId="{0508925E-7D8B-4C21-B73C-1166B171287A}" destId="{741E9ED3-1EE5-4F39-AB62-B61346EDF7E7}" srcOrd="0" destOrd="4" presId="urn:microsoft.com/office/officeart/2005/8/layout/list1"/>
    <dgm:cxn modelId="{9B82CBB0-E124-40C3-ACF7-13437B2C0BE3}" type="presOf" srcId="{58434B4C-B190-4A46-801C-EABCAE394B08}" destId="{741E9ED3-1EE5-4F39-AB62-B61346EDF7E7}" srcOrd="0" destOrd="2" presId="urn:microsoft.com/office/officeart/2005/8/layout/list1"/>
    <dgm:cxn modelId="{71A0E5BE-0E26-4B26-8FD0-709D45D5AEC7}" type="presOf" srcId="{DD8F9245-27A7-496C-A790-99D549F6852D}" destId="{C589F900-1147-4BA6-9FDC-8B762E84C5C1}" srcOrd="1" destOrd="0" presId="urn:microsoft.com/office/officeart/2005/8/layout/list1"/>
    <dgm:cxn modelId="{12F935CD-FB4B-4E27-8680-D7FFC0C35088}" srcId="{DD8F9245-27A7-496C-A790-99D549F6852D}" destId="{1F16B13C-094D-45B1-A4BA-1F822A2332F2}" srcOrd="2" destOrd="0" parTransId="{F15B6284-44AD-4E2C-82D4-0FE317852A5B}" sibTransId="{605A4D54-E72B-44E8-B5A4-02DDB799EEB0}"/>
    <dgm:cxn modelId="{83E944D8-9593-4562-941C-4A0770A349D5}" srcId="{1F16B13C-094D-45B1-A4BA-1F822A2332F2}" destId="{41C8E5AF-40B6-4616-9B32-0A7D923F5B89}" srcOrd="1" destOrd="0" parTransId="{370B3D02-D857-491F-8E58-E1F4C88A0359}" sibTransId="{07A10059-3B2B-42A5-8F23-FB2BC97A360C}"/>
    <dgm:cxn modelId="{087AB8DC-2653-47AE-8F8C-B1388224178A}" srcId="{33678A44-6B01-4837-B712-E77DA9CC5FFB}" destId="{DD8F9245-27A7-496C-A790-99D549F6852D}" srcOrd="0" destOrd="0" parTransId="{100CBFC0-C22F-477F-B407-039D96287221}" sibTransId="{569D8871-0F2E-4FCA-A742-51D5F00EEAAE}"/>
    <dgm:cxn modelId="{B149F3FC-979E-4351-9ECF-34FF1DF3B0F7}" srcId="{1F16B13C-094D-45B1-A4BA-1F822A2332F2}" destId="{7F866AE7-5BF5-4D60-BE9F-891981074DBC}" srcOrd="0" destOrd="0" parTransId="{BD147686-790E-40CE-9B71-011262135F61}" sibTransId="{04FFD939-0AB0-4524-B4C1-B66B4BDA873C}"/>
    <dgm:cxn modelId="{CBA1B1F5-C8A6-4AFD-B5F1-80F5C2C263E9}" type="presParOf" srcId="{00FD0197-10E0-435A-AB7A-B3EE9458AE05}" destId="{93C37010-2961-4673-AAB3-07F63BAE4DDC}" srcOrd="0" destOrd="0" presId="urn:microsoft.com/office/officeart/2005/8/layout/list1"/>
    <dgm:cxn modelId="{6FA19C05-A0CB-4A9E-872E-760F11C47AB2}" type="presParOf" srcId="{93C37010-2961-4673-AAB3-07F63BAE4DDC}" destId="{42167861-5F75-46BC-BD18-BB33429E2FF3}" srcOrd="0" destOrd="0" presId="urn:microsoft.com/office/officeart/2005/8/layout/list1"/>
    <dgm:cxn modelId="{887534BA-9634-4475-BF1A-231F07B00228}" type="presParOf" srcId="{93C37010-2961-4673-AAB3-07F63BAE4DDC}" destId="{C589F900-1147-4BA6-9FDC-8B762E84C5C1}" srcOrd="1" destOrd="0" presId="urn:microsoft.com/office/officeart/2005/8/layout/list1"/>
    <dgm:cxn modelId="{7CF876A2-10A2-4AA0-B566-1AFA04F98138}" type="presParOf" srcId="{00FD0197-10E0-435A-AB7A-B3EE9458AE05}" destId="{DC005E2D-80C4-4DFC-84D5-EF3662E14644}" srcOrd="1" destOrd="0" presId="urn:microsoft.com/office/officeart/2005/8/layout/list1"/>
    <dgm:cxn modelId="{74BBAF91-B990-41B1-B7C7-42E61AD990DB}" type="presParOf" srcId="{00FD0197-10E0-435A-AB7A-B3EE9458AE05}" destId="{741E9ED3-1EE5-4F39-AB62-B61346EDF7E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6BEDF-92CC-934E-8B4C-EC3011F8C0C0}">
      <dsp:nvSpPr>
        <dsp:cNvPr id="0" name=""/>
        <dsp:cNvSpPr/>
      </dsp:nvSpPr>
      <dsp:spPr>
        <a:xfrm>
          <a:off x="-5826787" y="-891773"/>
          <a:ext cx="6936879" cy="6936879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261077-8121-754E-AE5E-E7D5EABC8BE4}">
      <dsp:nvSpPr>
        <dsp:cNvPr id="0" name=""/>
        <dsp:cNvSpPr/>
      </dsp:nvSpPr>
      <dsp:spPr>
        <a:xfrm>
          <a:off x="485199" y="321980"/>
          <a:ext cx="9420948" cy="64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1471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mbria" panose="02040503050406030204" pitchFamily="18" charset="0"/>
              <a:ea typeface="Cambria" panose="02040503050406030204" pitchFamily="18" charset="0"/>
            </a:rPr>
            <a:t>About HVE</a:t>
          </a:r>
        </a:p>
      </dsp:txBody>
      <dsp:txXfrm>
        <a:off x="485199" y="321980"/>
        <a:ext cx="9420948" cy="644372"/>
      </dsp:txXfrm>
    </dsp:sp>
    <dsp:sp modelId="{A0934CDE-048D-E94C-B999-2FBEDBA4130C}">
      <dsp:nvSpPr>
        <dsp:cNvPr id="0" name=""/>
        <dsp:cNvSpPr/>
      </dsp:nvSpPr>
      <dsp:spPr>
        <a:xfrm>
          <a:off x="197168" y="352736"/>
          <a:ext cx="576061" cy="582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4E992-B4C7-F940-A34B-B1B838E853DB}">
      <dsp:nvSpPr>
        <dsp:cNvPr id="0" name=""/>
        <dsp:cNvSpPr/>
      </dsp:nvSpPr>
      <dsp:spPr>
        <a:xfrm>
          <a:off x="946937" y="1288230"/>
          <a:ext cx="8959209" cy="64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1471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mbria" panose="02040503050406030204" pitchFamily="18" charset="0"/>
              <a:ea typeface="Cambria" panose="02040503050406030204" pitchFamily="18" charset="0"/>
            </a:rPr>
            <a:t>HVE product range- what do we develop?</a:t>
          </a:r>
        </a:p>
      </dsp:txBody>
      <dsp:txXfrm>
        <a:off x="946937" y="1288230"/>
        <a:ext cx="8959209" cy="644372"/>
      </dsp:txXfrm>
    </dsp:sp>
    <dsp:sp modelId="{E48E351D-71C0-4C4E-88BD-2135CB02DCE5}">
      <dsp:nvSpPr>
        <dsp:cNvPr id="0" name=""/>
        <dsp:cNvSpPr/>
      </dsp:nvSpPr>
      <dsp:spPr>
        <a:xfrm>
          <a:off x="648697" y="1311379"/>
          <a:ext cx="596479" cy="5980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6DD1A9-DE7D-B447-BAFE-DE49DB7A5BEE}">
      <dsp:nvSpPr>
        <dsp:cNvPr id="0" name=""/>
        <dsp:cNvSpPr/>
      </dsp:nvSpPr>
      <dsp:spPr>
        <a:xfrm>
          <a:off x="1088654" y="2254480"/>
          <a:ext cx="8817493" cy="64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1471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mbria" panose="02040503050406030204" pitchFamily="18" charset="0"/>
              <a:ea typeface="Cambria" panose="02040503050406030204" pitchFamily="18" charset="0"/>
            </a:rPr>
            <a:t>Standard ion sources for accelerators</a:t>
          </a:r>
        </a:p>
      </dsp:txBody>
      <dsp:txXfrm>
        <a:off x="1088654" y="2254480"/>
        <a:ext cx="8817493" cy="644372"/>
      </dsp:txXfrm>
    </dsp:sp>
    <dsp:sp modelId="{B9FBF9D2-0378-8B4E-8F46-6B068FA21DB0}">
      <dsp:nvSpPr>
        <dsp:cNvPr id="0" name=""/>
        <dsp:cNvSpPr/>
      </dsp:nvSpPr>
      <dsp:spPr>
        <a:xfrm>
          <a:off x="792021" y="2292147"/>
          <a:ext cx="593265" cy="5690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CB47F-C7CF-4F9C-84F7-C33F9766540E}">
      <dsp:nvSpPr>
        <dsp:cNvPr id="0" name=""/>
        <dsp:cNvSpPr/>
      </dsp:nvSpPr>
      <dsp:spPr>
        <a:xfrm>
          <a:off x="946937" y="3220730"/>
          <a:ext cx="8959209" cy="64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1471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mbria" panose="02040503050406030204" pitchFamily="18" charset="0"/>
              <a:ea typeface="Cambria" panose="02040503050406030204" pitchFamily="18" charset="0"/>
            </a:rPr>
            <a:t>Recent 2.45GHz microwave ion source development at HVE</a:t>
          </a:r>
        </a:p>
      </dsp:txBody>
      <dsp:txXfrm>
        <a:off x="946937" y="3220730"/>
        <a:ext cx="8959209" cy="644372"/>
      </dsp:txXfrm>
    </dsp:sp>
    <dsp:sp modelId="{C1811520-136C-424E-9053-C85E8C915EC4}">
      <dsp:nvSpPr>
        <dsp:cNvPr id="0" name=""/>
        <dsp:cNvSpPr/>
      </dsp:nvSpPr>
      <dsp:spPr>
        <a:xfrm>
          <a:off x="663446" y="3265542"/>
          <a:ext cx="566983" cy="5547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A2A75E-2D1A-4903-9050-7DD8EF9E0E8B}">
      <dsp:nvSpPr>
        <dsp:cNvPr id="0" name=""/>
        <dsp:cNvSpPr/>
      </dsp:nvSpPr>
      <dsp:spPr>
        <a:xfrm>
          <a:off x="485199" y="4186979"/>
          <a:ext cx="9420948" cy="64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1471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mbria" panose="02040503050406030204" pitchFamily="18" charset="0"/>
              <a:ea typeface="Cambria" panose="02040503050406030204" pitchFamily="18" charset="0"/>
            </a:rPr>
            <a:t>Summary / Outlook</a:t>
          </a:r>
        </a:p>
      </dsp:txBody>
      <dsp:txXfrm>
        <a:off x="485199" y="4186979"/>
        <a:ext cx="9420948" cy="644372"/>
      </dsp:txXfrm>
    </dsp:sp>
    <dsp:sp modelId="{F3249423-BB3F-774A-A107-F67F9142255F}">
      <dsp:nvSpPr>
        <dsp:cNvPr id="0" name=""/>
        <dsp:cNvSpPr/>
      </dsp:nvSpPr>
      <dsp:spPr>
        <a:xfrm>
          <a:off x="189794" y="4224188"/>
          <a:ext cx="590809" cy="5699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1E9ED3-1EE5-4F39-AB62-B61346EDF7E7}">
      <dsp:nvSpPr>
        <dsp:cNvPr id="0" name=""/>
        <dsp:cNvSpPr/>
      </dsp:nvSpPr>
      <dsp:spPr>
        <a:xfrm>
          <a:off x="0" y="606215"/>
          <a:ext cx="4425116" cy="50770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399" tIns="229108" rIns="0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SO-120 Multicusp source for H</a:t>
          </a:r>
          <a:r>
            <a:rPr lang="en-US" sz="1400" b="1" kern="1200" baseline="30000" dirty="0">
              <a:latin typeface="Cambria" panose="02040503050406030204" pitchFamily="18" charset="0"/>
              <a:ea typeface="Cambria" panose="02040503050406030204" pitchFamily="18" charset="0"/>
            </a:rPr>
            <a:t>-</a:t>
          </a:r>
          <a:r>
            <a:rPr lang="en-US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 and D</a:t>
          </a:r>
          <a:r>
            <a:rPr lang="en-US" sz="1400" b="1" kern="1200" baseline="300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en-US" sz="1400" b="1" kern="1200" baseline="0" dirty="0">
              <a:latin typeface="Cambria" panose="02040503050406030204" pitchFamily="18" charset="0"/>
              <a:ea typeface="Cambria" panose="02040503050406030204" pitchFamily="18" charset="0"/>
            </a:rPr>
            <a:t>:</a:t>
          </a:r>
          <a:endParaRPr lang="en-US" sz="1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228600" lvl="2" indent="-114300" algn="l" defTabSz="6223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Injection energy: 30 kV</a:t>
          </a:r>
        </a:p>
        <a:p>
          <a:pPr marL="228600" lvl="2" indent="-114300" algn="l" defTabSz="6223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H- current: up to 3 mA</a:t>
          </a:r>
        </a:p>
        <a:p>
          <a:pPr marL="228600" lvl="2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400" b="0" kern="1200" dirty="0">
              <a:latin typeface="Cambria" panose="02040503050406030204" pitchFamily="18" charset="0"/>
              <a:ea typeface="Cambria" panose="02040503050406030204" pitchFamily="18" charset="0"/>
            </a:rPr>
            <a:t>Brightness = 20 – 40 A×m</a:t>
          </a:r>
          <a:r>
            <a:rPr lang="en-US" sz="1400" b="0" kern="1200" baseline="30000" dirty="0">
              <a:latin typeface="Cambria" panose="02040503050406030204" pitchFamily="18" charset="0"/>
              <a:ea typeface="Cambria" panose="02040503050406030204" pitchFamily="18" charset="0"/>
            </a:rPr>
            <a:t>-2</a:t>
          </a:r>
          <a:r>
            <a:rPr lang="en-US" sz="1400" b="0" kern="1200" dirty="0">
              <a:latin typeface="Cambria" panose="02040503050406030204" pitchFamily="18" charset="0"/>
              <a:ea typeface="Cambria" panose="02040503050406030204" pitchFamily="18" charset="0"/>
            </a:rPr>
            <a:t>×rad</a:t>
          </a:r>
          <a:r>
            <a:rPr lang="en-US" sz="1400" b="0" kern="1200" baseline="30000" dirty="0">
              <a:latin typeface="Cambria" panose="02040503050406030204" pitchFamily="18" charset="0"/>
              <a:ea typeface="Cambria" panose="02040503050406030204" pitchFamily="18" charset="0"/>
            </a:rPr>
            <a:t>-2</a:t>
          </a:r>
          <a:r>
            <a:rPr lang="en-US" sz="1400" b="0" kern="1200" dirty="0">
              <a:latin typeface="Cambria" panose="02040503050406030204" pitchFamily="18" charset="0"/>
              <a:ea typeface="Cambria" panose="02040503050406030204" pitchFamily="18" charset="0"/>
            </a:rPr>
            <a:t>×eV</a:t>
          </a:r>
          <a:r>
            <a:rPr lang="en-US" sz="1400" b="0" kern="1200" baseline="30000" dirty="0">
              <a:latin typeface="Cambria" panose="02040503050406030204" pitchFamily="18" charset="0"/>
              <a:ea typeface="Cambria" panose="02040503050406030204" pitchFamily="18" charset="0"/>
            </a:rPr>
            <a:t>-1 </a:t>
          </a:r>
          <a:r>
            <a:rPr lang="en-US" sz="1400" b="0" kern="1200" dirty="0">
              <a:latin typeface="Cambria" panose="02040503050406030204" pitchFamily="18" charset="0"/>
              <a:ea typeface="Cambria" panose="02040503050406030204" pitchFamily="18" charset="0"/>
            </a:rPr>
            <a:t>(80 %)</a:t>
          </a:r>
        </a:p>
        <a:p>
          <a:pPr marL="114300" lvl="1" indent="-114300" algn="l" defTabSz="6223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114300" lvl="1" indent="-114300" algn="l" defTabSz="6223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latin typeface="Cambria" panose="02040503050406030204" pitchFamily="18" charset="0"/>
              <a:ea typeface="Cambria" panose="02040503050406030204" pitchFamily="18" charset="0"/>
            </a:rPr>
            <a:t>SO 130 + Na CEC output for He</a:t>
          </a:r>
          <a:r>
            <a:rPr lang="en-US" sz="1400" b="1" kern="1200" baseline="30000" dirty="0">
              <a:latin typeface="Cambria" panose="02040503050406030204" pitchFamily="18" charset="0"/>
              <a:ea typeface="Cambria" panose="02040503050406030204" pitchFamily="18" charset="0"/>
            </a:rPr>
            <a:t>- </a:t>
          </a:r>
          <a:r>
            <a:rPr lang="en-US" sz="1400" b="1" kern="1200" baseline="0" dirty="0">
              <a:latin typeface="Cambria" panose="02040503050406030204" pitchFamily="18" charset="0"/>
              <a:ea typeface="Cambria" panose="02040503050406030204" pitchFamily="18" charset="0"/>
            </a:rPr>
            <a:t>:</a:t>
          </a:r>
          <a:endParaRPr lang="en-US" sz="1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228600" lvl="2" indent="-114300" algn="l" defTabSz="6223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Differential pumping section</a:t>
          </a:r>
        </a:p>
        <a:p>
          <a:pPr marL="228600" lvl="2" indent="-114300" algn="l" defTabSz="6223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Injection energy : 20 keV</a:t>
          </a:r>
        </a:p>
        <a:p>
          <a:pPr marL="228600" lvl="2" indent="-114300" algn="l" defTabSz="6223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He+ current: 15 mA (typical)</a:t>
          </a:r>
        </a:p>
        <a:p>
          <a:pPr marL="228600" lvl="2" indent="-114300" algn="l" defTabSz="6223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N</a:t>
          </a:r>
          <a:r>
            <a:rPr lang="en-US" sz="1400" kern="1200" baseline="-25000" dirty="0">
              <a:latin typeface="Cambria" panose="02040503050406030204" pitchFamily="18" charset="0"/>
              <a:ea typeface="Cambria" panose="02040503050406030204" pitchFamily="18" charset="0"/>
            </a:rPr>
            <a:t>2</a:t>
          </a: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 injection for SCC in the source block</a:t>
          </a:r>
        </a:p>
        <a:p>
          <a:pPr marL="228600" lvl="2" indent="-114300" algn="l" defTabSz="6223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He- current: 75 </a:t>
          </a:r>
          <a:r>
            <a:rPr lang="en-US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eµA</a:t>
          </a:r>
          <a:r>
            <a:rPr lang="en-US" sz="1400" kern="1200" dirty="0">
              <a:latin typeface="Cambria" panose="02040503050406030204" pitchFamily="18" charset="0"/>
              <a:ea typeface="Cambria" panose="02040503050406030204" pitchFamily="18" charset="0"/>
            </a:rPr>
            <a:t> (Measured 1m away from CEC)</a:t>
          </a:r>
        </a:p>
        <a:p>
          <a:pPr marL="228600" lvl="2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400" b="0" kern="1200" dirty="0">
              <a:latin typeface="Cambria" panose="02040503050406030204" pitchFamily="18" charset="0"/>
              <a:ea typeface="Cambria" panose="02040503050406030204" pitchFamily="18" charset="0"/>
            </a:rPr>
            <a:t>Brightness = 100 – 200 A×m</a:t>
          </a:r>
          <a:r>
            <a:rPr lang="en-US" sz="1400" b="0" kern="1200" baseline="30000" dirty="0">
              <a:latin typeface="Cambria" panose="02040503050406030204" pitchFamily="18" charset="0"/>
              <a:ea typeface="Cambria" panose="02040503050406030204" pitchFamily="18" charset="0"/>
            </a:rPr>
            <a:t>-2</a:t>
          </a:r>
          <a:r>
            <a:rPr lang="en-US" sz="1400" b="0" kern="1200" dirty="0">
              <a:latin typeface="Cambria" panose="02040503050406030204" pitchFamily="18" charset="0"/>
              <a:ea typeface="Cambria" panose="02040503050406030204" pitchFamily="18" charset="0"/>
            </a:rPr>
            <a:t>×rad</a:t>
          </a:r>
          <a:r>
            <a:rPr lang="en-US" sz="1400" b="0" kern="1200" baseline="30000" dirty="0">
              <a:latin typeface="Cambria" panose="02040503050406030204" pitchFamily="18" charset="0"/>
              <a:ea typeface="Cambria" panose="02040503050406030204" pitchFamily="18" charset="0"/>
            </a:rPr>
            <a:t>-2</a:t>
          </a:r>
          <a:r>
            <a:rPr lang="en-US" sz="1400" b="0" kern="1200" dirty="0">
              <a:latin typeface="Cambria" panose="02040503050406030204" pitchFamily="18" charset="0"/>
              <a:ea typeface="Cambria" panose="02040503050406030204" pitchFamily="18" charset="0"/>
            </a:rPr>
            <a:t>×eV</a:t>
          </a:r>
          <a:r>
            <a:rPr lang="en-US" sz="1400" b="0" kern="1200" baseline="30000" dirty="0">
              <a:latin typeface="Cambria" panose="02040503050406030204" pitchFamily="18" charset="0"/>
              <a:ea typeface="Cambria" panose="02040503050406030204" pitchFamily="18" charset="0"/>
            </a:rPr>
            <a:t>-1 </a:t>
          </a:r>
          <a:r>
            <a:rPr lang="en-US" sz="1400" b="0" kern="1200" dirty="0">
              <a:latin typeface="Cambria" panose="02040503050406030204" pitchFamily="18" charset="0"/>
              <a:ea typeface="Cambria" panose="02040503050406030204" pitchFamily="18" charset="0"/>
            </a:rPr>
            <a:t>(80 %)</a:t>
          </a:r>
          <a:endParaRPr lang="en-US" sz="1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0" y="606215"/>
        <a:ext cx="4425116" cy="5077017"/>
      </dsp:txXfrm>
    </dsp:sp>
    <dsp:sp modelId="{C589F900-1147-4BA6-9FDC-8B762E84C5C1}">
      <dsp:nvSpPr>
        <dsp:cNvPr id="0" name=""/>
        <dsp:cNvSpPr/>
      </dsp:nvSpPr>
      <dsp:spPr>
        <a:xfrm>
          <a:off x="224452" y="0"/>
          <a:ext cx="3221294" cy="742618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773" tIns="0" rIns="118773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mbria" panose="02040503050406030204" pitchFamily="18" charset="0"/>
              <a:ea typeface="Cambria" panose="02040503050406030204" pitchFamily="18" charset="0"/>
            </a:rPr>
            <a:t>Injector characteristics:</a:t>
          </a:r>
        </a:p>
      </dsp:txBody>
      <dsp:txXfrm>
        <a:off x="260704" y="36252"/>
        <a:ext cx="3148790" cy="670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1A9A3-C84E-4CF5-9E7E-434BDD6A863C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87303-FCDC-40C4-9730-EBA366BCDA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579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2E96A-B9C8-4AE5-8BF6-D6BAC33EB27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43AFD-CE38-4B8E-B982-961424674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8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info@highvolteng.com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6187" y="1197142"/>
            <a:ext cx="10105845" cy="3146257"/>
          </a:xfrm>
        </p:spPr>
        <p:txBody>
          <a:bodyPr anchor="t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Box 22"/>
          <p:cNvSpPr txBox="1">
            <a:spLocks noChangeArrowheads="1"/>
          </p:cNvSpPr>
          <p:nvPr userDrawn="1"/>
        </p:nvSpPr>
        <p:spPr bwMode="auto">
          <a:xfrm>
            <a:off x="1073030" y="5760350"/>
            <a:ext cx="101058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High Voltage Engineering Europa B.V. </a:t>
            </a:r>
          </a:p>
          <a:p>
            <a:pPr algn="ctr"/>
            <a:r>
              <a:rPr lang="nl-NL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P.O. Box 99, 3800 AB Amersfoort, </a:t>
            </a:r>
            <a:r>
              <a:rPr lang="en-US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The Netherlands</a:t>
            </a:r>
          </a:p>
          <a:p>
            <a:pPr algn="ctr"/>
            <a:r>
              <a:rPr lang="nl-NL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Tel: +31 33 461 97 41     </a:t>
            </a:r>
            <a:r>
              <a:rPr lang="nl-NL" sz="1400" b="0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info@highvolteng.com</a:t>
            </a:r>
            <a:endParaRPr lang="nl-NL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1" descr="final_512x51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" y="34216"/>
            <a:ext cx="588668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>
            <a:off x="0" y="-4309"/>
            <a:ext cx="12192000" cy="6737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final_512x51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10"/>
            <a:ext cx="679660" cy="67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0" y="6491402"/>
            <a:ext cx="121920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0" y="6544846"/>
            <a:ext cx="2140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www.highvolteng.com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C7F45D-DB40-40C4-BB23-4BC8ECFA48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0338" y="1"/>
            <a:ext cx="1420074" cy="66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2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768" y="1302251"/>
            <a:ext cx="10515600" cy="4351338"/>
          </a:xfrm>
        </p:spPr>
        <p:txBody>
          <a:bodyPr>
            <a:normAutofit/>
          </a:bodyPr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21" descr="final_512x5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" y="34216"/>
            <a:ext cx="588668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-4309"/>
            <a:ext cx="12192000" cy="6737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962400" y="-5688"/>
            <a:ext cx="4038600" cy="675148"/>
          </a:xfrm>
        </p:spPr>
        <p:txBody>
          <a:bodyPr/>
          <a:lstStyle>
            <a:lvl1pPr algn="ctr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7" name="Picture 21" descr="final_512x5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10"/>
            <a:ext cx="692360" cy="69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0" y="6491402"/>
            <a:ext cx="121920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0476635" y="6491402"/>
            <a:ext cx="1692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9F6DE44-0EF4-4B29-BA45-CC23F0EDE453}" type="slidenum">
              <a:rPr lang="en-US" smtClean="0">
                <a:solidFill>
                  <a:schemeClr val="tx1"/>
                </a:solidFill>
              </a:rPr>
              <a:pPr algn="ct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393A76-6256-42AE-8E05-E0D5EAB49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0338" y="1"/>
            <a:ext cx="1420074" cy="6603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6C32BE-1CF5-474A-81E0-306ACAB52D0D}"/>
              </a:ext>
            </a:extLst>
          </p:cNvPr>
          <p:cNvSpPr txBox="1"/>
          <p:nvPr userDrawn="1"/>
        </p:nvSpPr>
        <p:spPr>
          <a:xfrm>
            <a:off x="0" y="6544846"/>
            <a:ext cx="2140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www.highvolteng.com</a:t>
            </a:r>
          </a:p>
        </p:txBody>
      </p:sp>
    </p:spTree>
    <p:extLst>
      <p:ext uri="{BB962C8B-B14F-4D97-AF65-F5344CB8AC3E}">
        <p14:creationId xmlns:p14="http://schemas.microsoft.com/office/powerpoint/2010/main" val="145941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5"/>
          <p:cNvSpPr>
            <a:spLocks noChangeShapeType="1"/>
          </p:cNvSpPr>
          <p:nvPr userDrawn="1"/>
        </p:nvSpPr>
        <p:spPr bwMode="auto">
          <a:xfrm>
            <a:off x="203200" y="6477000"/>
            <a:ext cx="1168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" name="Oval 9"/>
          <p:cNvSpPr>
            <a:spLocks noChangeArrowheads="1"/>
          </p:cNvSpPr>
          <p:nvPr userDrawn="1"/>
        </p:nvSpPr>
        <p:spPr bwMode="auto">
          <a:xfrm>
            <a:off x="1636184" y="1"/>
            <a:ext cx="9652000" cy="7350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" name="Oval 10"/>
          <p:cNvSpPr>
            <a:spLocks noChangeArrowheads="1"/>
          </p:cNvSpPr>
          <p:nvPr userDrawn="1"/>
        </p:nvSpPr>
        <p:spPr bwMode="auto">
          <a:xfrm>
            <a:off x="620184" y="74613"/>
            <a:ext cx="10871200" cy="88741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Oval 12"/>
          <p:cNvSpPr>
            <a:spLocks noChangeArrowheads="1"/>
          </p:cNvSpPr>
          <p:nvPr userDrawn="1"/>
        </p:nvSpPr>
        <p:spPr bwMode="auto">
          <a:xfrm>
            <a:off x="1016000" y="84139"/>
            <a:ext cx="11074400" cy="95408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" name="Oval 13"/>
          <p:cNvSpPr>
            <a:spLocks noChangeArrowheads="1"/>
          </p:cNvSpPr>
          <p:nvPr userDrawn="1"/>
        </p:nvSpPr>
        <p:spPr bwMode="auto">
          <a:xfrm>
            <a:off x="609600" y="152400"/>
            <a:ext cx="11582400" cy="8318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9" name="Picture 11" descr="logo HV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203200" y="6477000"/>
            <a:ext cx="5588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400">
                <a:solidFill>
                  <a:schemeClr val="bg2"/>
                </a:solidFill>
              </a:rPr>
              <a:t>www.highvolteng.com</a:t>
            </a: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6299200" y="6477000"/>
            <a:ext cx="5588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r>
              <a:rPr lang="en-US" sz="1400">
                <a:solidFill>
                  <a:schemeClr val="bg2"/>
                </a:solidFill>
              </a:rPr>
              <a:t>IBA 2011, Itapema, Brazil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749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21CA5-BBFF-4D2B-A56A-900B54FD5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8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png"/><Relationship Id="rId7" Type="http://schemas.openxmlformats.org/officeDocument/2006/relationships/hyperlink" Target="http://www.google.nl/url?sa=i&amp;source=imgres&amp;cd=&amp;cad=rja&amp;uact=8&amp;ved=0CAkQjRwwAGoVChMIv-75ufSjyAIVSTcUCh3aTQVA&amp;url=http://www.zaubereinmaleins.de/kommentare/-fragen-ueber-fragen-....765/&amp;psig=AFQjCNGJlPaQ-fu1lEhILpQhLPFHAu186Q&amp;ust=1443879506611334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hyperlink" Target="http://www.google.nl/url?sa=i&amp;source=imgres&amp;cd=&amp;cad=rja&amp;uact=8&amp;ved=0CAkQjRwwAGoVChMIs-GtnvSjyAIVh_xyCh2hlQ20&amp;url=http://wernerhahn.de/offene-fragen-geschlossene-fragen-suggstivfragen/&amp;psig=AFQjCNGtTzkowaM0E56bVGaX8ZmFtEZ43Q&amp;ust=1443879448784546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4850" y="946821"/>
            <a:ext cx="8204200" cy="112328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HVE Ion sources for medium and high energy accelerator systems</a:t>
            </a:r>
            <a:b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4831" y="3083601"/>
            <a:ext cx="5566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Arun Annaluru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HVE Physics Department</a:t>
            </a: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21-09-2023</a:t>
            </a:r>
          </a:p>
        </p:txBody>
      </p:sp>
    </p:spTree>
    <p:extLst>
      <p:ext uri="{BB962C8B-B14F-4D97-AF65-F5344CB8AC3E}">
        <p14:creationId xmlns:p14="http://schemas.microsoft.com/office/powerpoint/2010/main" val="1747338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8E1DEF-E256-4126-95E6-9C0560D27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10" y="0"/>
            <a:ext cx="9910915" cy="675148"/>
          </a:xfrm>
        </p:spPr>
        <p:txBody>
          <a:bodyPr>
            <a:normAutofit/>
          </a:bodyPr>
          <a:lstStyle/>
          <a:p>
            <a:r>
              <a:rPr lang="en-GB" dirty="0"/>
              <a:t>Model SO120 &amp; SO130 - Dual Multicusp Injector</a:t>
            </a:r>
          </a:p>
        </p:txBody>
      </p:sp>
      <p:pic>
        <p:nvPicPr>
          <p:cNvPr id="14" name="Picture 78">
            <a:extLst>
              <a:ext uri="{FF2B5EF4-FFF2-40B4-BE49-F238E27FC236}">
                <a16:creationId xmlns:a16="http://schemas.microsoft.com/office/drawing/2014/main" id="{5E61CEA2-1451-41B6-9EEC-E4DE5D8B2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9084" r="6349"/>
          <a:stretch>
            <a:fillRect/>
          </a:stretch>
        </p:blipFill>
        <p:spPr bwMode="auto">
          <a:xfrm>
            <a:off x="73743" y="653846"/>
            <a:ext cx="3930444" cy="345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C6B99B4-D030-44FC-8287-6F8B57CD9C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3226997"/>
              </p:ext>
            </p:extLst>
          </p:nvPr>
        </p:nvGraphicFramePr>
        <p:xfrm>
          <a:off x="7702960" y="787474"/>
          <a:ext cx="4489040" cy="5709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 7">
            <a:extLst>
              <a:ext uri="{FF2B5EF4-FFF2-40B4-BE49-F238E27FC236}">
                <a16:creationId xmlns:a16="http://schemas.microsoft.com/office/drawing/2014/main" id="{00D873FA-4954-4189-A2D8-303AD3F5B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0" y="4304070"/>
            <a:ext cx="3878828" cy="1600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Accel-</a:t>
            </a:r>
            <a:r>
              <a:rPr lang="en-US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Decel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 extraction geometry:</a:t>
            </a:r>
          </a:p>
          <a:p>
            <a:pPr algn="l"/>
            <a:endParaRPr lang="en-US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4763" algn="l">
              <a:buFont typeface="Wingdings" panose="05000000000000000000" pitchFamily="2" charset="2"/>
              <a:buChar char="§"/>
            </a:pP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Optimized for 20 keV He</a:t>
            </a:r>
            <a:r>
              <a:rPr lang="en-US" sz="1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current of 15 mA</a:t>
            </a:r>
            <a:endParaRPr lang="en-US" sz="14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4763" algn="l">
              <a:buFont typeface="Wingdings" panose="05000000000000000000" pitchFamily="2" charset="2"/>
              <a:buChar char="§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 Beam size at the waist ~1mm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4763" algn="l">
              <a:buFont typeface="Wingdings" panose="05000000000000000000" pitchFamily="2" charset="2"/>
              <a:buChar char="§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 Beam half angle divergence of 20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mrad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B73243-B0FF-4023-9E08-8DD5955DA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049" y="3753465"/>
            <a:ext cx="3902983" cy="2743200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14AE93C9-64C2-4D3C-9BBD-98047126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9102" y="1565786"/>
            <a:ext cx="3635477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Injector:</a:t>
            </a:r>
          </a:p>
          <a:p>
            <a:pPr algn="l"/>
            <a:endParaRPr lang="en-US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4763" algn="l">
              <a:buFont typeface="Wingdings" panose="05000000000000000000" pitchFamily="2" charset="2"/>
              <a:buChar char="§"/>
            </a:pP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Footprint = 1.8 m x 1.4 m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4763" algn="l">
              <a:buFont typeface="Wingdings" panose="05000000000000000000" pitchFamily="2" charset="2"/>
              <a:buChar char="§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 Filament lifetime &gt; 500 hours (typical)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4763" algn="l">
              <a:buFont typeface="Wingdings" panose="05000000000000000000" pitchFamily="2" charset="2"/>
              <a:buChar char="§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 Filament replacement time &lt; 20 minutes</a:t>
            </a:r>
          </a:p>
          <a:p>
            <a:pPr marL="171450" algn="l"/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4763" algn="l">
              <a:buFont typeface="Wingdings" panose="05000000000000000000" pitchFamily="2" charset="2"/>
              <a:buChar char="§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 Second-order corrected ion optics</a:t>
            </a:r>
          </a:p>
          <a:p>
            <a:pPr marL="171450" indent="4763" algn="l">
              <a:buFont typeface="Wingdings" panose="05000000000000000000" pitchFamily="2" charset="2"/>
              <a:buChar char="§"/>
            </a:pP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AFE1F-BF10-47F2-AFB0-D684ACEE1CB1}"/>
              </a:ext>
            </a:extLst>
          </p:cNvPr>
          <p:cNvSpPr txBox="1"/>
          <p:nvPr/>
        </p:nvSpPr>
        <p:spPr>
          <a:xfrm>
            <a:off x="10102788" y="6106408"/>
            <a:ext cx="2147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b="0" i="0" u="none" strike="noStrike" baseline="0" dirty="0">
                <a:solidFill>
                  <a:srgbClr val="000000"/>
                </a:solidFill>
                <a:latin typeface="Times-Roman"/>
              </a:rPr>
              <a:t>doi:</a:t>
            </a:r>
            <a:r>
              <a:rPr lang="nl-NL" sz="1400" b="0" i="0" u="none" strike="noStrike" baseline="0" dirty="0">
                <a:solidFill>
                  <a:srgbClr val="0000FF"/>
                </a:solidFill>
                <a:latin typeface="Times-Roman"/>
              </a:rPr>
              <a:t>10.1063/1.3259235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1712219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1C1EE7-B3FB-426F-A075-FCB47ECE6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78" y="859800"/>
            <a:ext cx="5139555" cy="1861278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Permanent magnet ion source</a:t>
            </a:r>
          </a:p>
          <a:p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Compact design, 17 kg</a:t>
            </a:r>
          </a:p>
          <a:p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Syltherm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cooled</a:t>
            </a:r>
          </a:p>
          <a:p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Low gas consumption and easy operation</a:t>
            </a:r>
          </a:p>
          <a:p>
            <a:r>
              <a:rPr lang="nl-NL" sz="1800" dirty="0">
                <a:latin typeface="Cambria" panose="02040503050406030204" pitchFamily="18" charset="0"/>
                <a:ea typeface="Cambria" panose="02040503050406030204" pitchFamily="18" charset="0"/>
              </a:rPr>
              <a:t>Emittance 12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mm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mrad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MeV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1/2 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for 1.5 mA of H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5F0E5A-9D58-4950-AC8F-EE1BBC3E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94" y="0"/>
            <a:ext cx="8893277" cy="675148"/>
          </a:xfrm>
        </p:spPr>
        <p:txBody>
          <a:bodyPr>
            <a:normAutofit/>
          </a:bodyPr>
          <a:lstStyle/>
          <a:p>
            <a:r>
              <a:rPr lang="en-GB" dirty="0"/>
              <a:t>Model SO150 - 10GHz ECR ion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957CD-8DD2-4831-BB67-BA6FE5A2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722" y="700546"/>
            <a:ext cx="3310798" cy="229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E879D-5200-4BCA-B82A-FEF1538E0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30" y="3428999"/>
            <a:ext cx="5039770" cy="253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FD48989-7822-4234-8022-D30C810EA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398"/>
            <a:ext cx="3615736" cy="310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B3AC0E-9FC7-421B-82E2-47C13F4576AB}"/>
              </a:ext>
            </a:extLst>
          </p:cNvPr>
          <p:cNvSpPr txBox="1"/>
          <p:nvPr/>
        </p:nvSpPr>
        <p:spPr>
          <a:xfrm>
            <a:off x="162875" y="6148639"/>
            <a:ext cx="359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Beam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current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stability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= 0.4% /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hr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46DECC-CE2D-47FB-8E73-32DB95F57C01}"/>
              </a:ext>
            </a:extLst>
          </p:cNvPr>
          <p:cNvSpPr txBox="1"/>
          <p:nvPr/>
        </p:nvSpPr>
        <p:spPr>
          <a:xfrm>
            <a:off x="3873425" y="6170760"/>
            <a:ext cx="356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Beam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current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stability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= 1.4% /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hr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7147F32A-0598-4C08-B6F5-C9A411E3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11" y="3111466"/>
            <a:ext cx="3475079" cy="321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153A4D-9FED-4559-91F7-1D96482B8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6090" y="558567"/>
            <a:ext cx="2915910" cy="25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5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339C81-3B74-40FA-B1BD-8F6751AB0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25" y="927501"/>
            <a:ext cx="11393129" cy="5548376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Cambria" panose="02040503050406030204" pitchFamily="18" charset="0"/>
                <a:ea typeface="Cambria" panose="02040503050406030204" pitchFamily="18" charset="0"/>
              </a:rPr>
              <a:t>Goal: </a:t>
            </a:r>
          </a:p>
          <a:p>
            <a:pPr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GB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Integrate a compact light ion source into singletrons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Alternative for multicusp dual injector system in tandem accelerators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Cesium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free operation</a:t>
            </a:r>
          </a:p>
          <a:p>
            <a:pPr marL="457200" lvl="1" indent="0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1800" b="1" dirty="0">
                <a:latin typeface="Cambria" panose="02040503050406030204" pitchFamily="18" charset="0"/>
                <a:ea typeface="Cambria" panose="02040503050406030204" pitchFamily="18" charset="0"/>
              </a:rPr>
              <a:t>Challenges:</a:t>
            </a:r>
          </a:p>
          <a:p>
            <a:pPr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GB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Na Charge exchange canal (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NaCEC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) to produce He</a:t>
            </a:r>
            <a:r>
              <a:rPr lang="en-GB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Optimal extraction system to transport H</a:t>
            </a:r>
            <a:r>
              <a:rPr lang="en-GB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and He</a:t>
            </a:r>
            <a:r>
              <a:rPr lang="en-GB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through CEC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Optimum filter magnetic field to extract He</a:t>
            </a:r>
            <a:r>
              <a:rPr lang="en-GB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and H</a:t>
            </a:r>
            <a:r>
              <a:rPr lang="en-GB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Differential pumping section to restrict He</a:t>
            </a:r>
            <a:r>
              <a:rPr lang="en-GB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losses after CEC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Low maintenance and user-friendly operation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1800" b="1" dirty="0">
                <a:latin typeface="Cambria" panose="02040503050406030204" pitchFamily="18" charset="0"/>
                <a:ea typeface="Cambria" panose="02040503050406030204" pitchFamily="18" charset="0"/>
              </a:rPr>
              <a:t>Required specs:</a:t>
            </a:r>
          </a:p>
          <a:p>
            <a:pPr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GB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Support positive and negative ion extraction that is switchable without intervention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&gt; 20 µA of He</a:t>
            </a:r>
            <a:r>
              <a:rPr lang="en-GB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@30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keV</a:t>
            </a: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&gt; 250 µA of H</a:t>
            </a:r>
            <a:r>
              <a:rPr lang="en-GB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@ 30 </a:t>
            </a: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keV</a:t>
            </a: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68B000D-BA17-4D44-B721-3B2F18CE4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19" y="-5688"/>
            <a:ext cx="9955162" cy="675148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ea typeface="Cambria" panose="02040503050406030204" pitchFamily="18" charset="0"/>
              </a:rPr>
              <a:t>Model SO160 - 2.45GHz dual polarity microwave ion source</a:t>
            </a:r>
            <a:endParaRPr lang="en-GB" dirty="0"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61BFA-93F5-4BBC-88E2-FEC3C80D8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283" y="1312606"/>
            <a:ext cx="3569052" cy="337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05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C0EF49-9431-4446-A7A0-3FE954D18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13" y="763935"/>
            <a:ext cx="10515600" cy="1691672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Introduced movable puller/1</a:t>
            </a:r>
            <a:r>
              <a:rPr lang="en-GB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electrode in X, Y, and Z direction</a:t>
            </a:r>
          </a:p>
          <a:p>
            <a:pPr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Shaping of extraction electrodes to achieve maximum transmission through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NaCEC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1800" dirty="0">
              <a:latin typeface="+mn-lt"/>
              <a:sym typeface="Wingdings" pitchFamily="2" charset="2"/>
            </a:endParaRPr>
          </a:p>
          <a:p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C723CE-3744-487F-AD14-3264F861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973" y="-5688"/>
            <a:ext cx="6599903" cy="675148"/>
          </a:xfrm>
        </p:spPr>
        <p:txBody>
          <a:bodyPr>
            <a:normAutofit/>
          </a:bodyPr>
          <a:lstStyle/>
          <a:p>
            <a:r>
              <a:rPr lang="en-GB" dirty="0"/>
              <a:t>SO160 Extraction geometry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A38641-EAE3-4CBE-A6F0-EF2835D9F566}"/>
              </a:ext>
            </a:extLst>
          </p:cNvPr>
          <p:cNvSpPr txBox="1"/>
          <p:nvPr/>
        </p:nvSpPr>
        <p:spPr>
          <a:xfrm>
            <a:off x="652615" y="5371175"/>
            <a:ext cx="5069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latin typeface="Cambria" panose="02040503050406030204" pitchFamily="18" charset="0"/>
                <a:ea typeface="Cambria" panose="02040503050406030204" pitchFamily="18" charset="0"/>
                <a:sym typeface="Wingdings" pitchFamily="2" charset="2"/>
              </a:rPr>
              <a:t>Accel-</a:t>
            </a:r>
            <a:r>
              <a:rPr lang="en-US" altLang="en-US" sz="1800" dirty="0" err="1">
                <a:latin typeface="Cambria" panose="02040503050406030204" pitchFamily="18" charset="0"/>
                <a:ea typeface="Cambria" panose="02040503050406030204" pitchFamily="18" charset="0"/>
                <a:sym typeface="Wingdings" pitchFamily="2" charset="2"/>
              </a:rPr>
              <a:t>decel</a:t>
            </a:r>
            <a:r>
              <a:rPr lang="en-US" altLang="en-US" sz="1800" dirty="0">
                <a:latin typeface="Cambria" panose="02040503050406030204" pitchFamily="18" charset="0"/>
                <a:ea typeface="Cambria" panose="02040503050406030204" pitchFamily="18" charset="0"/>
                <a:sym typeface="Wingdings" pitchFamily="2" charset="2"/>
              </a:rPr>
              <a:t> extraction for He</a:t>
            </a:r>
            <a:r>
              <a:rPr lang="en-US" altLang="en-US" sz="1800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itchFamily="2" charset="2"/>
              </a:rPr>
              <a:t>+</a:t>
            </a:r>
            <a:r>
              <a:rPr lang="en-US" altLang="en-US" sz="1800" dirty="0">
                <a:latin typeface="Cambria" panose="02040503050406030204" pitchFamily="18" charset="0"/>
                <a:ea typeface="Cambria" panose="02040503050406030204" pitchFamily="18" charset="0"/>
                <a:sym typeface="Wingdings" pitchFamily="2" charset="2"/>
              </a:rPr>
              <a:t> beam up to 8 mA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E7D08-653F-4D87-BA9C-4DFFCF6A906A}"/>
              </a:ext>
            </a:extLst>
          </p:cNvPr>
          <p:cNvSpPr txBox="1"/>
          <p:nvPr/>
        </p:nvSpPr>
        <p:spPr>
          <a:xfrm>
            <a:off x="6773195" y="5006763"/>
            <a:ext cx="5158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latin typeface="Cambria" panose="02040503050406030204" pitchFamily="18" charset="0"/>
                <a:ea typeface="Cambria" panose="02040503050406030204" pitchFamily="18" charset="0"/>
                <a:sym typeface="Wingdings" pitchFamily="2" charset="2"/>
              </a:rPr>
              <a:t>Two-stage acceleration for H</a:t>
            </a:r>
            <a:r>
              <a:rPr lang="en-US" altLang="en-US" sz="1800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itchFamily="2" charset="2"/>
              </a:rPr>
              <a:t>- </a:t>
            </a:r>
            <a:r>
              <a:rPr lang="en-US" altLang="en-US" sz="1800" dirty="0">
                <a:latin typeface="Cambria" panose="02040503050406030204" pitchFamily="18" charset="0"/>
                <a:ea typeface="Cambria" panose="02040503050406030204" pitchFamily="18" charset="0"/>
                <a:sym typeface="Wingdings" pitchFamily="2" charset="2"/>
              </a:rPr>
              <a:t> beam up to 1mA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B336E-DB55-4A27-90D0-2747DDEEC0F5}"/>
              </a:ext>
            </a:extLst>
          </p:cNvPr>
          <p:cNvSpPr txBox="1"/>
          <p:nvPr/>
        </p:nvSpPr>
        <p:spPr>
          <a:xfrm>
            <a:off x="648930" y="5722773"/>
            <a:ext cx="4955457" cy="72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Source HV: 30 kV</a:t>
            </a:r>
          </a:p>
          <a:p>
            <a:pPr>
              <a:lnSpc>
                <a:spcPts val="0"/>
              </a:lnSpc>
              <a:spcAft>
                <a:spcPts val="600"/>
              </a:spcAft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GB" baseline="30000" dirty="0"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electrode HV: -5 kV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EFE215-D2B2-4E08-9C23-EF444E060176}"/>
              </a:ext>
            </a:extLst>
          </p:cNvPr>
          <p:cNvSpPr txBox="1"/>
          <p:nvPr/>
        </p:nvSpPr>
        <p:spPr>
          <a:xfrm>
            <a:off x="6803923" y="5388076"/>
            <a:ext cx="495545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Source HV: -30 kV</a:t>
            </a:r>
          </a:p>
          <a:p>
            <a:pPr>
              <a:lnSpc>
                <a:spcPts val="0"/>
              </a:lnSpc>
              <a:spcAft>
                <a:spcPts val="600"/>
              </a:spcAft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GB" baseline="30000" dirty="0"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electrode HV: 5 kV (on source potential)</a:t>
            </a:r>
          </a:p>
          <a:p>
            <a:pPr>
              <a:lnSpc>
                <a:spcPts val="0"/>
              </a:lnSpc>
              <a:spcAft>
                <a:spcPts val="600"/>
              </a:spcAft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Co extracted Electrons dumped on 1</a:t>
            </a:r>
            <a:r>
              <a:rPr lang="en-GB" baseline="30000" dirty="0"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electrode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CED13A-5D41-47BE-B9BC-290372CB3A96}"/>
              </a:ext>
            </a:extLst>
          </p:cNvPr>
          <p:cNvSpPr txBox="1"/>
          <p:nvPr/>
        </p:nvSpPr>
        <p:spPr>
          <a:xfrm>
            <a:off x="988142" y="2131142"/>
            <a:ext cx="634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F38FEE-EDAE-4898-8155-F9DE5813CA1C}"/>
              </a:ext>
            </a:extLst>
          </p:cNvPr>
          <p:cNvSpPr txBox="1"/>
          <p:nvPr/>
        </p:nvSpPr>
        <p:spPr>
          <a:xfrm>
            <a:off x="4055807" y="2401526"/>
            <a:ext cx="712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Ground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32CA5-6303-4F2C-97A3-2C447130EBB7}"/>
              </a:ext>
            </a:extLst>
          </p:cNvPr>
          <p:cNvSpPr txBox="1"/>
          <p:nvPr/>
        </p:nvSpPr>
        <p:spPr>
          <a:xfrm>
            <a:off x="4546589" y="1692591"/>
            <a:ext cx="1403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GB" sz="1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 electrode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290ACE-71FE-414A-8AA3-C14B2FF61A37}"/>
              </a:ext>
            </a:extLst>
          </p:cNvPr>
          <p:cNvSpPr txBox="1"/>
          <p:nvPr/>
        </p:nvSpPr>
        <p:spPr>
          <a:xfrm>
            <a:off x="9721847" y="1713267"/>
            <a:ext cx="1403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GB" sz="1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 electrode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0F5EED-B19B-4C7D-9899-77C53017AA90}"/>
              </a:ext>
            </a:extLst>
          </p:cNvPr>
          <p:cNvSpPr txBox="1"/>
          <p:nvPr/>
        </p:nvSpPr>
        <p:spPr>
          <a:xfrm>
            <a:off x="6877665" y="2209800"/>
            <a:ext cx="634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0A7DCD-F80F-4C57-81FB-397167EC0C1D}"/>
              </a:ext>
            </a:extLst>
          </p:cNvPr>
          <p:cNvSpPr txBox="1"/>
          <p:nvPr/>
        </p:nvSpPr>
        <p:spPr>
          <a:xfrm>
            <a:off x="10432026" y="2458061"/>
            <a:ext cx="712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Ground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72"/>
          <a:stretch/>
        </p:blipFill>
        <p:spPr>
          <a:xfrm>
            <a:off x="6309592" y="1946470"/>
            <a:ext cx="4540656" cy="31950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F38FEE-EDAE-4898-8155-F9DE5813CA1C}"/>
              </a:ext>
            </a:extLst>
          </p:cNvPr>
          <p:cNvSpPr txBox="1"/>
          <p:nvPr/>
        </p:nvSpPr>
        <p:spPr>
          <a:xfrm>
            <a:off x="10038848" y="2662599"/>
            <a:ext cx="712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CED13A-5D41-47BE-B9BC-290372CB3A96}"/>
              </a:ext>
            </a:extLst>
          </p:cNvPr>
          <p:cNvSpPr txBox="1"/>
          <p:nvPr/>
        </p:nvSpPr>
        <p:spPr>
          <a:xfrm>
            <a:off x="6998255" y="2194268"/>
            <a:ext cx="634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CED13A-5D41-47BE-B9BC-290372CB3A96}"/>
              </a:ext>
            </a:extLst>
          </p:cNvPr>
          <p:cNvSpPr txBox="1"/>
          <p:nvPr/>
        </p:nvSpPr>
        <p:spPr>
          <a:xfrm>
            <a:off x="769346" y="2071419"/>
            <a:ext cx="634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source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5" y="1984080"/>
            <a:ext cx="4813698" cy="33870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F38FEE-EDAE-4898-8155-F9DE5813CA1C}"/>
              </a:ext>
            </a:extLst>
          </p:cNvPr>
          <p:cNvSpPr txBox="1"/>
          <p:nvPr/>
        </p:nvSpPr>
        <p:spPr>
          <a:xfrm>
            <a:off x="4457693" y="2801098"/>
            <a:ext cx="712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Ground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CED13A-5D41-47BE-B9BC-290372CB3A96}"/>
              </a:ext>
            </a:extLst>
          </p:cNvPr>
          <p:cNvSpPr txBox="1"/>
          <p:nvPr/>
        </p:nvSpPr>
        <p:spPr>
          <a:xfrm>
            <a:off x="1339365" y="2524099"/>
            <a:ext cx="634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69720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1B971B-A6AB-41FE-823D-AD35E574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219" y="-5688"/>
            <a:ext cx="8885904" cy="675148"/>
          </a:xfrm>
        </p:spPr>
        <p:txBody>
          <a:bodyPr>
            <a:normAutofit/>
          </a:bodyPr>
          <a:lstStyle/>
          <a:p>
            <a:r>
              <a:rPr lang="en-GB" dirty="0"/>
              <a:t>SO160 magnetic field configuration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760ED-DC80-476A-871C-5EB5CA1F0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4" y="2614447"/>
            <a:ext cx="3029591" cy="3336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131939-07F8-46D3-9C54-1E9A24F4AB09}"/>
              </a:ext>
            </a:extLst>
          </p:cNvPr>
          <p:cNvSpPr/>
          <p:nvPr/>
        </p:nvSpPr>
        <p:spPr>
          <a:xfrm>
            <a:off x="934402" y="5985630"/>
            <a:ext cx="4006308" cy="52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A pair of filter/deflection magnets is placed on the source exit aperture.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43888-D101-4D65-A15D-14DEB7CE5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210" y="2579057"/>
            <a:ext cx="5391720" cy="35512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6B833F-D1F9-488D-9FCD-C4DD1FE726D9}"/>
              </a:ext>
            </a:extLst>
          </p:cNvPr>
          <p:cNvSpPr/>
          <p:nvPr/>
        </p:nvSpPr>
        <p:spPr>
          <a:xfrm>
            <a:off x="5220929" y="6208669"/>
            <a:ext cx="6577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Z = 0mm represents the Quartz disk facing towards the plasma chamber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C854D7-8193-488B-9F0E-5C1485E5BA71}"/>
              </a:ext>
            </a:extLst>
          </p:cNvPr>
          <p:cNvSpPr/>
          <p:nvPr/>
        </p:nvSpPr>
        <p:spPr>
          <a:xfrm>
            <a:off x="600104" y="703248"/>
            <a:ext cx="10888890" cy="1785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Plasma chamber diameter: 37 mm</a:t>
            </a: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RF coupling: Tapered WR284 waveguide coupled to the source dielectric window and Quartz</a:t>
            </a: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Stainless steel liner to enhance the H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production</a:t>
            </a: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Stacks of permanent magnets arranged around the plasma chamber to create the axial magnetic field</a:t>
            </a:r>
          </a:p>
          <a:p>
            <a:pPr>
              <a:lnSpc>
                <a:spcPts val="0"/>
              </a:lnSpc>
              <a:spcAft>
                <a:spcPts val="600"/>
              </a:spcAft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Optimized collar structure and filter magnet location for production of H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and extraction of He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55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555" y="-5688"/>
            <a:ext cx="10571870" cy="675148"/>
          </a:xfrm>
        </p:spPr>
        <p:txBody>
          <a:bodyPr>
            <a:normAutofit/>
          </a:bodyPr>
          <a:lstStyle/>
          <a:p>
            <a:r>
              <a:rPr lang="en-US" sz="2800" dirty="0"/>
              <a:t>SO160 test bench</a:t>
            </a:r>
            <a:endParaRPr lang="nl-NL" sz="28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EBCB5BB-13E5-424D-B4EA-0DF336F47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312" y="151602"/>
            <a:ext cx="5796977" cy="68211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016F0D-6CEE-417B-B509-57BD9F91C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 r="19877" b="5556"/>
          <a:stretch/>
        </p:blipFill>
        <p:spPr>
          <a:xfrm>
            <a:off x="6961243" y="1605192"/>
            <a:ext cx="5117686" cy="42254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0759D4E8-67F9-4D49-BC37-5E21C5E36E98}"/>
              </a:ext>
            </a:extLst>
          </p:cNvPr>
          <p:cNvSpPr/>
          <p:nvPr/>
        </p:nvSpPr>
        <p:spPr>
          <a:xfrm>
            <a:off x="3849329" y="693174"/>
            <a:ext cx="464574" cy="2632587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7F246-2AFB-4C0D-BC43-DD079073E4C8}"/>
              </a:ext>
            </a:extLst>
          </p:cNvPr>
          <p:cNvSpPr txBox="1"/>
          <p:nvPr/>
        </p:nvSpPr>
        <p:spPr>
          <a:xfrm>
            <a:off x="2278625" y="1600199"/>
            <a:ext cx="181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SO160 injector block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90A03D-A18B-4652-A350-86E381102E73}"/>
              </a:ext>
            </a:extLst>
          </p:cNvPr>
          <p:cNvSpPr txBox="1"/>
          <p:nvPr/>
        </p:nvSpPr>
        <p:spPr>
          <a:xfrm>
            <a:off x="557979" y="6096000"/>
            <a:ext cx="267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Beamline for diagnostics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53D8FB-0329-4D2C-A8AE-94CE8F688F2C}"/>
              </a:ext>
            </a:extLst>
          </p:cNvPr>
          <p:cNvSpPr txBox="1"/>
          <p:nvPr/>
        </p:nvSpPr>
        <p:spPr>
          <a:xfrm>
            <a:off x="1061883" y="3318387"/>
            <a:ext cx="2411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Beam profile monitors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7751D9-CFD1-45F9-846F-B19CF26B25E1}"/>
              </a:ext>
            </a:extLst>
          </p:cNvPr>
          <p:cNvCxnSpPr>
            <a:cxnSpLocks/>
          </p:cNvCxnSpPr>
          <p:nvPr/>
        </p:nvCxnSpPr>
        <p:spPr>
          <a:xfrm flipH="1">
            <a:off x="1504336" y="3694471"/>
            <a:ext cx="715296" cy="11577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171FDA-9855-4289-9791-FD182E855253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267564" y="3687719"/>
            <a:ext cx="350275" cy="6483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30EFE5E-CE69-48B6-BF80-DD381E8F10B4}"/>
              </a:ext>
            </a:extLst>
          </p:cNvPr>
          <p:cNvSpPr txBox="1"/>
          <p:nvPr/>
        </p:nvSpPr>
        <p:spPr>
          <a:xfrm>
            <a:off x="88491" y="4082845"/>
            <a:ext cx="2411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Faraday cup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8B29C7D-D7D2-432A-B4E4-A46E9B65A840}"/>
              </a:ext>
            </a:extLst>
          </p:cNvPr>
          <p:cNvCxnSpPr>
            <a:cxnSpLocks/>
          </p:cNvCxnSpPr>
          <p:nvPr/>
        </p:nvCxnSpPr>
        <p:spPr>
          <a:xfrm flipH="1">
            <a:off x="272845" y="4393184"/>
            <a:ext cx="325692" cy="2820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3C39057-1D38-42D5-A8C9-815443A02E93}"/>
              </a:ext>
            </a:extLst>
          </p:cNvPr>
          <p:cNvSpPr txBox="1"/>
          <p:nvPr/>
        </p:nvSpPr>
        <p:spPr>
          <a:xfrm>
            <a:off x="7039897" y="1764890"/>
            <a:ext cx="88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SO160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E7B191-C1DE-4129-A514-093686C3DE89}"/>
              </a:ext>
            </a:extLst>
          </p:cNvPr>
          <p:cNvCxnSpPr/>
          <p:nvPr/>
        </p:nvCxnSpPr>
        <p:spPr>
          <a:xfrm>
            <a:off x="7484806" y="2138516"/>
            <a:ext cx="442452" cy="95127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6DB526F-ABCE-48E8-AE74-A9968D682C27}"/>
              </a:ext>
            </a:extLst>
          </p:cNvPr>
          <p:cNvSpPr txBox="1"/>
          <p:nvPr/>
        </p:nvSpPr>
        <p:spPr>
          <a:xfrm>
            <a:off x="8003459" y="1777181"/>
            <a:ext cx="120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Extraction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C67741C-E978-4AA1-9CB7-0CA419351A65}"/>
              </a:ext>
            </a:extLst>
          </p:cNvPr>
          <p:cNvCxnSpPr/>
          <p:nvPr/>
        </p:nvCxnSpPr>
        <p:spPr>
          <a:xfrm>
            <a:off x="8620432" y="2153265"/>
            <a:ext cx="250723" cy="130523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43F1547-932C-4159-B26E-23BC52F59A22}"/>
              </a:ext>
            </a:extLst>
          </p:cNvPr>
          <p:cNvSpPr txBox="1"/>
          <p:nvPr/>
        </p:nvSpPr>
        <p:spPr>
          <a:xfrm>
            <a:off x="9682317" y="5520814"/>
            <a:ext cx="92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NaCEC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5398ACC-E6D7-4038-87CD-7593FEEB51C7}"/>
              </a:ext>
            </a:extLst>
          </p:cNvPr>
          <p:cNvCxnSpPr>
            <a:cxnSpLocks/>
            <a:stCxn id="54" idx="0"/>
          </p:cNvCxnSpPr>
          <p:nvPr/>
        </p:nvCxnSpPr>
        <p:spPr>
          <a:xfrm flipH="1" flipV="1">
            <a:off x="9940415" y="3886200"/>
            <a:ext cx="206476" cy="163461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47F0FA6-FD31-4BC4-B715-866A05FB9626}"/>
              </a:ext>
            </a:extLst>
          </p:cNvPr>
          <p:cNvSpPr txBox="1"/>
          <p:nvPr/>
        </p:nvSpPr>
        <p:spPr>
          <a:xfrm>
            <a:off x="11068665" y="4839930"/>
            <a:ext cx="816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Cambria" panose="02040503050406030204" pitchFamily="18" charset="0"/>
                <a:ea typeface="Cambria" panose="02040503050406030204" pitchFamily="18" charset="0"/>
              </a:rPr>
              <a:t>Einzel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lens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2BB7FE8-92E6-4F93-9D32-F350113D950A}"/>
              </a:ext>
            </a:extLst>
          </p:cNvPr>
          <p:cNvCxnSpPr>
            <a:cxnSpLocks/>
          </p:cNvCxnSpPr>
          <p:nvPr/>
        </p:nvCxnSpPr>
        <p:spPr>
          <a:xfrm flipH="1" flipV="1">
            <a:off x="11363632" y="4107426"/>
            <a:ext cx="100781" cy="76999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641FB3B-0924-4EEB-B361-A51EDA3E1BCA}"/>
              </a:ext>
            </a:extLst>
          </p:cNvPr>
          <p:cNvSpPr txBox="1"/>
          <p:nvPr/>
        </p:nvSpPr>
        <p:spPr>
          <a:xfrm>
            <a:off x="4045973" y="5919020"/>
            <a:ext cx="138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90° magnet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B85492D-EABA-4DE3-9145-52BDDFED77ED}"/>
              </a:ext>
            </a:extLst>
          </p:cNvPr>
          <p:cNvSpPr txBox="1"/>
          <p:nvPr/>
        </p:nvSpPr>
        <p:spPr>
          <a:xfrm>
            <a:off x="8101779" y="1251154"/>
            <a:ext cx="299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SO160 injector block</a:t>
            </a:r>
          </a:p>
        </p:txBody>
      </p:sp>
    </p:spTree>
    <p:extLst>
      <p:ext uri="{BB962C8B-B14F-4D97-AF65-F5344CB8AC3E}">
        <p14:creationId xmlns:p14="http://schemas.microsoft.com/office/powerpoint/2010/main" val="1447720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ECB51D3-2861-4347-BF7C-E905436D7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9" y="675919"/>
            <a:ext cx="8246767" cy="580908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6093BE-0447-44F3-8E91-65E5D400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439" y="-5688"/>
            <a:ext cx="6068961" cy="675148"/>
          </a:xfrm>
        </p:spPr>
        <p:txBody>
          <a:bodyPr>
            <a:normAutofit/>
          </a:bodyPr>
          <a:lstStyle/>
          <a:p>
            <a:r>
              <a:rPr lang="en-GB" dirty="0"/>
              <a:t>He</a:t>
            </a:r>
            <a:r>
              <a:rPr lang="en-GB" baseline="30000" dirty="0"/>
              <a:t>-</a:t>
            </a:r>
            <a:r>
              <a:rPr lang="en-GB" dirty="0"/>
              <a:t> production from </a:t>
            </a:r>
            <a:r>
              <a:rPr lang="en-GB" dirty="0" err="1"/>
              <a:t>NaCEC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C627F5-680D-4D21-9812-FEB77453161D}"/>
              </a:ext>
            </a:extLst>
          </p:cNvPr>
          <p:cNvSpPr/>
          <p:nvPr/>
        </p:nvSpPr>
        <p:spPr>
          <a:xfrm>
            <a:off x="2411073" y="4689987"/>
            <a:ext cx="2433485" cy="147483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78BB82-A128-4EC8-A51E-42B1FFFB6406}"/>
              </a:ext>
            </a:extLst>
          </p:cNvPr>
          <p:cNvSpPr/>
          <p:nvPr/>
        </p:nvSpPr>
        <p:spPr>
          <a:xfrm>
            <a:off x="2681462" y="1821427"/>
            <a:ext cx="1233948" cy="79641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38F3784-08F1-46B5-8960-DD0780309719}"/>
              </a:ext>
            </a:extLst>
          </p:cNvPr>
          <p:cNvSpPr/>
          <p:nvPr/>
        </p:nvSpPr>
        <p:spPr>
          <a:xfrm>
            <a:off x="6049008" y="4208204"/>
            <a:ext cx="2143433" cy="118233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094" y="1510948"/>
            <a:ext cx="3191603" cy="299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8674690" y="4652873"/>
            <a:ext cx="351731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nl-NL" sz="1100" i="1" dirty="0"/>
              <a:t>A.S. Schlachter, AIP Conf. Proc. </a:t>
            </a:r>
            <a:r>
              <a:rPr lang="nl-NL" sz="1100" b="1" i="1" dirty="0"/>
              <a:t>111</a:t>
            </a:r>
            <a:r>
              <a:rPr lang="nl-NL" sz="1100" i="1" dirty="0"/>
              <a:t> (1984), 300-332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5"/>
              <p:cNvSpPr txBox="1"/>
              <p:nvPr/>
            </p:nvSpPr>
            <p:spPr>
              <a:xfrm>
                <a:off x="8674034" y="5081874"/>
                <a:ext cx="3462999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𝐶h𝑎𝑟𝑔𝑒</m:t>
                      </m:r>
                      <m:r>
                        <a:rPr lang="en-US" sz="1600" b="0" i="1" smtClean="0">
                          <a:latin typeface="Cambria Math"/>
                        </a:rPr>
                        <m:t> </m:t>
                      </m:r>
                      <m:r>
                        <a:rPr lang="en-US" sz="1600" b="0" i="1" smtClean="0">
                          <a:latin typeface="Cambria Math"/>
                        </a:rPr>
                        <m:t>𝑒𝑥𝑐h𝑎𝑛𝑔𝑒</m:t>
                      </m:r>
                      <m:r>
                        <a:rPr lang="en-US" sz="1600" b="0" i="1" smtClean="0">
                          <a:latin typeface="Cambria Math"/>
                        </a:rPr>
                        <m:t> </m:t>
                      </m:r>
                      <m:r>
                        <a:rPr lang="en-US" sz="1600" b="0" i="1" smtClean="0">
                          <a:latin typeface="Cambria Math"/>
                        </a:rPr>
                        <m:t>𝑒𝑓𝑓𝑖𝑐𝑒𝑛𝑐𝑦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𝐻𝑒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𝐻𝑒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4034" y="5081874"/>
                <a:ext cx="3462999" cy="5533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275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7" y="673662"/>
            <a:ext cx="8286750" cy="57245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4063B0B-F69B-4533-BD7A-E12321C4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013" y="-5688"/>
            <a:ext cx="5147187" cy="675148"/>
          </a:xfrm>
        </p:spPr>
        <p:txBody>
          <a:bodyPr>
            <a:normAutofit/>
          </a:bodyPr>
          <a:lstStyle/>
          <a:p>
            <a:r>
              <a:rPr lang="en-GB" dirty="0"/>
              <a:t>He</a:t>
            </a:r>
            <a:r>
              <a:rPr lang="en-GB" baseline="30000" dirty="0"/>
              <a:t>-</a:t>
            </a:r>
            <a:r>
              <a:rPr lang="en-GB" dirty="0"/>
              <a:t> stability test for 1 hour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CB598-26A3-4B34-A2AF-4D61DDD42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312" y="759541"/>
            <a:ext cx="3459931" cy="55527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90A50A-7D09-4692-9CA8-6BD6C84174CA}"/>
              </a:ext>
            </a:extLst>
          </p:cNvPr>
          <p:cNvSpPr txBox="1"/>
          <p:nvPr/>
        </p:nvSpPr>
        <p:spPr>
          <a:xfrm>
            <a:off x="4420105" y="5556101"/>
            <a:ext cx="356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Beam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current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stability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= 0.3% /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hr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019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8371A2-EB69-4612-8D16-2EAE2C5A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277" y="-5688"/>
            <a:ext cx="5973097" cy="675148"/>
          </a:xfrm>
        </p:spPr>
        <p:txBody>
          <a:bodyPr>
            <a:norm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-</a:t>
            </a:r>
            <a:r>
              <a:rPr lang="en-GB" dirty="0"/>
              <a:t> extraction from SO160</a:t>
            </a:r>
            <a:endParaRPr lang="en-GB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6C619-17B5-4CF0-A51A-D0DF5682A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0"/>
          <a:stretch/>
        </p:blipFill>
        <p:spPr>
          <a:xfrm>
            <a:off x="1403350" y="679094"/>
            <a:ext cx="8286340" cy="581643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19C1B85-212D-4AC9-A22A-94BA696FD07B}"/>
              </a:ext>
            </a:extLst>
          </p:cNvPr>
          <p:cNvSpPr/>
          <p:nvPr/>
        </p:nvSpPr>
        <p:spPr>
          <a:xfrm>
            <a:off x="3288888" y="4726858"/>
            <a:ext cx="2728453" cy="148958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2E9BF7-94BD-440D-9F5D-F4DAE994C8FD}"/>
              </a:ext>
            </a:extLst>
          </p:cNvPr>
          <p:cNvSpPr/>
          <p:nvPr/>
        </p:nvSpPr>
        <p:spPr>
          <a:xfrm>
            <a:off x="3574025" y="1828800"/>
            <a:ext cx="1307691" cy="73741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E4FB53-E5F6-4E17-8368-02CC61359FE1}"/>
              </a:ext>
            </a:extLst>
          </p:cNvPr>
          <p:cNvSpPr/>
          <p:nvPr/>
        </p:nvSpPr>
        <p:spPr>
          <a:xfrm>
            <a:off x="7022689" y="4149211"/>
            <a:ext cx="2143433" cy="118233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43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08" y="736381"/>
            <a:ext cx="8010525" cy="5676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4AC066-CAB4-40DE-A4F5-FEDC0CB4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3639" y="-5688"/>
            <a:ext cx="5331542" cy="675148"/>
          </a:xfrm>
        </p:spPr>
        <p:txBody>
          <a:bodyPr>
            <a:norm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-</a:t>
            </a:r>
            <a:r>
              <a:rPr lang="en-GB" dirty="0"/>
              <a:t> stability test for 3 hours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AE2DF3-8F07-45ED-81FE-E1FAC544A1E7}"/>
              </a:ext>
            </a:extLst>
          </p:cNvPr>
          <p:cNvSpPr txBox="1"/>
          <p:nvPr/>
        </p:nvSpPr>
        <p:spPr>
          <a:xfrm>
            <a:off x="3923714" y="5669316"/>
            <a:ext cx="356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Beam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current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stability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= 0.7% /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hr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B1D85B-5745-4395-990D-8AF3958C579E}"/>
              </a:ext>
            </a:extLst>
          </p:cNvPr>
          <p:cNvGrpSpPr/>
          <p:nvPr/>
        </p:nvGrpSpPr>
        <p:grpSpPr>
          <a:xfrm>
            <a:off x="8354962" y="658017"/>
            <a:ext cx="3361516" cy="5822185"/>
            <a:chOff x="8354962" y="658017"/>
            <a:chExt cx="3361516" cy="582218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6B2A4D6-512F-448D-ABA5-E2651C17E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458"/>
            <a:stretch/>
          </p:blipFill>
          <p:spPr>
            <a:xfrm>
              <a:off x="8354962" y="658017"/>
              <a:ext cx="3361516" cy="582218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93B2F96-DB79-46FE-825B-28A1A2174D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2" t="23254" r="14971" b="31128"/>
            <a:stretch/>
          </p:blipFill>
          <p:spPr>
            <a:xfrm>
              <a:off x="9409471" y="1850919"/>
              <a:ext cx="1932040" cy="1912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5998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60AC7-C9C8-45A3-A00B-A5D9CDF8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BC1D342-5CE6-4CC4-8C3F-15284D1AC4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2445771"/>
              </p:ext>
            </p:extLst>
          </p:nvPr>
        </p:nvGraphicFramePr>
        <p:xfrm>
          <a:off x="1490649" y="915627"/>
          <a:ext cx="9978539" cy="5153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3856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19498" y="-5688"/>
            <a:ext cx="8830492" cy="675148"/>
          </a:xfrm>
        </p:spPr>
        <p:txBody>
          <a:bodyPr>
            <a:normAutofit/>
          </a:bodyPr>
          <a:lstStyle/>
          <a:p>
            <a:r>
              <a:rPr lang="en-US" dirty="0"/>
              <a:t>Integration of SO160 in 2MV </a:t>
            </a:r>
            <a:r>
              <a:rPr lang="en-US" dirty="0" err="1"/>
              <a:t>Tandetron</a:t>
            </a:r>
            <a:r>
              <a:rPr lang="en-US" dirty="0"/>
              <a:t>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32" y="1230254"/>
            <a:ext cx="11067424" cy="4891871"/>
          </a:xfrm>
          <a:prstGeom prst="rect">
            <a:avLst/>
          </a:prstGeom>
        </p:spPr>
      </p:pic>
      <p:sp>
        <p:nvSpPr>
          <p:cNvPr id="7" name="Speech Bubble: Oval 11">
            <a:extLst>
              <a:ext uri="{FF2B5EF4-FFF2-40B4-BE49-F238E27FC236}">
                <a16:creationId xmlns:a16="http://schemas.microsoft.com/office/drawing/2014/main" id="{EE8B8EBD-A61E-4C41-A190-E774BA35DA3C}"/>
              </a:ext>
            </a:extLst>
          </p:cNvPr>
          <p:cNvSpPr/>
          <p:nvPr/>
        </p:nvSpPr>
        <p:spPr>
          <a:xfrm>
            <a:off x="8398012" y="3304412"/>
            <a:ext cx="3053760" cy="1246239"/>
          </a:xfrm>
          <a:prstGeom prst="wedgeEllipseCallou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System installed and commissioned in</a:t>
            </a:r>
          </a:p>
          <a:p>
            <a:pPr algn="ctr"/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Harbin, China</a:t>
            </a:r>
          </a:p>
        </p:txBody>
      </p:sp>
    </p:spTree>
    <p:extLst>
      <p:ext uri="{BB962C8B-B14F-4D97-AF65-F5344CB8AC3E}">
        <p14:creationId xmlns:p14="http://schemas.microsoft.com/office/powerpoint/2010/main" val="1628134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1839" y="942125"/>
            <a:ext cx="11299285" cy="5502919"/>
          </a:xfrm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HVE can deliver tailored accelerator systems with terminal voltages up to 8 MV to meet stringent requirements</a:t>
            </a:r>
          </a:p>
          <a:p>
            <a:pPr algn="just"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Tandetrons Can deliver 12 MeV of H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18 MeV of He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and &gt; 50 MeV of heavy ions</a:t>
            </a:r>
            <a:endParaRPr lang="en-US" sz="18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HVE has a wide range of compact ion sources suitable for applications in science and industry</a:t>
            </a:r>
          </a:p>
          <a:p>
            <a:pPr algn="just"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Can be integrated easily into accelerator systems</a:t>
            </a:r>
          </a:p>
          <a:p>
            <a:pPr lvl="1" algn="just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Easy operation and low maintenance</a:t>
            </a:r>
          </a:p>
          <a:p>
            <a:pPr algn="just"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New ion source available at HVE, Model SO160, for direct positive and negative ion extraction</a:t>
            </a:r>
          </a:p>
          <a:p>
            <a:pPr algn="just"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Change the extraction polarities, thanks to HV relays, using a single knob provided in the user interface</a:t>
            </a:r>
          </a:p>
          <a:p>
            <a:pPr lvl="1" algn="just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No human interference or hardware change</a:t>
            </a:r>
          </a:p>
          <a:p>
            <a:pPr lvl="1" algn="just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Full computer control</a:t>
            </a:r>
          </a:p>
          <a:p>
            <a:pPr marL="0" indent="0" algn="just">
              <a:lnSpc>
                <a:spcPct val="5000"/>
              </a:lnSpc>
              <a:buNone/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and He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beam currents up to 300 µA and &gt; 20 µA at 30keV</a:t>
            </a:r>
            <a:endParaRPr lang="en-US" sz="18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SO160 will be tested for C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NH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and other species</a:t>
            </a:r>
            <a:endParaRPr lang="en-US" sz="1800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Future SO160 model aims for &gt; 1-3 mA of H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and &gt; 50 µA of He</a:t>
            </a:r>
            <a:r>
              <a:rPr lang="en-US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replacing dual multicusp injector system for Tandetrons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3990" y="56367"/>
            <a:ext cx="5356964" cy="626301"/>
          </a:xfrm>
        </p:spPr>
        <p:txBody>
          <a:bodyPr>
            <a:noAutofit/>
          </a:bodyPr>
          <a:lstStyle/>
          <a:p>
            <a:r>
              <a:rPr lang="nl-NL" sz="2800" dirty="0"/>
              <a:t>Summary / Outlook</a:t>
            </a:r>
          </a:p>
        </p:txBody>
      </p:sp>
    </p:spTree>
    <p:extLst>
      <p:ext uri="{BB962C8B-B14F-4D97-AF65-F5344CB8AC3E}">
        <p14:creationId xmlns:p14="http://schemas.microsoft.com/office/powerpoint/2010/main" val="3856798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D8523C-04C9-4437-B254-FFEE9006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065" y="-5688"/>
            <a:ext cx="6179574" cy="675148"/>
          </a:xfrm>
        </p:spPr>
        <p:txBody>
          <a:bodyPr>
            <a:normAutofit/>
          </a:bodyPr>
          <a:lstStyle/>
          <a:p>
            <a:r>
              <a:rPr lang="en-GB" dirty="0"/>
              <a:t>Thank you for your attention</a:t>
            </a:r>
          </a:p>
        </p:txBody>
      </p:sp>
      <p:pic>
        <p:nvPicPr>
          <p:cNvPr id="4" name="Picture 2" descr="C:\Users\gc1545\AppData\Local\Microsoft\Windows\Temporary Internet Files\Content.Outlook\MV7CFFN7\Overview B9140 Beijing 3840x2160 without cabinets.jpg">
            <a:extLst>
              <a:ext uri="{FF2B5EF4-FFF2-40B4-BE49-F238E27FC236}">
                <a16:creationId xmlns:a16="http://schemas.microsoft.com/office/drawing/2014/main" id="{5B01F524-0F21-4C95-A9CE-D01BD9C4F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080" y="2342766"/>
            <a:ext cx="5295172" cy="297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gc1545\AppData\Local\Microsoft\Windows\Temporary Internet Files\Content.Outlook\MV7CFFN7\tandemx2000.png">
            <a:extLst>
              <a:ext uri="{FF2B5EF4-FFF2-40B4-BE49-F238E27FC236}">
                <a16:creationId xmlns:a16="http://schemas.microsoft.com/office/drawing/2014/main" id="{BB9B0955-A96D-4E9A-B6A0-49CD040E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72" y="358877"/>
            <a:ext cx="5370564" cy="402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gc1545\AppData\Local\Microsoft\Windows\Temporary Internet Files\Content.Outlook\MV7CFFN7\Airins_implanter.png">
            <a:extLst>
              <a:ext uri="{FF2B5EF4-FFF2-40B4-BE49-F238E27FC236}">
                <a16:creationId xmlns:a16="http://schemas.microsoft.com/office/drawing/2014/main" id="{9D7F04B4-2423-4F74-A677-73B48834A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01" y="172063"/>
            <a:ext cx="4580082" cy="343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ernerhahn.de/wp-content/uploads/2014/08/Fragezichn_23521174_XS.jpg">
            <a:hlinkClick r:id="rId5"/>
            <a:extLst>
              <a:ext uri="{FF2B5EF4-FFF2-40B4-BE49-F238E27FC236}">
                <a16:creationId xmlns:a16="http://schemas.microsoft.com/office/drawing/2014/main" id="{2686B858-A579-4128-A3EC-1586EA2CD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4" y="4350774"/>
            <a:ext cx="2054647" cy="205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D332D8-C297-46E9-8585-A77D32D594F3}"/>
              </a:ext>
            </a:extLst>
          </p:cNvPr>
          <p:cNvSpPr txBox="1"/>
          <p:nvPr/>
        </p:nvSpPr>
        <p:spPr>
          <a:xfrm>
            <a:off x="486697" y="4085303"/>
            <a:ext cx="1246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Questions?</a:t>
            </a:r>
          </a:p>
        </p:txBody>
      </p:sp>
      <p:pic>
        <p:nvPicPr>
          <p:cNvPr id="9" name="Picture 8" descr="http://www.zaubereinmaleins.de/images/kunde/2013/3Dmask.jpg">
            <a:hlinkClick r:id="rId7"/>
            <a:extLst>
              <a:ext uri="{FF2B5EF4-FFF2-40B4-BE49-F238E27FC236}">
                <a16:creationId xmlns:a16="http://schemas.microsoft.com/office/drawing/2014/main" id="{A252CC93-B0F7-4C93-B3EE-F0467C00D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905" y="4549878"/>
            <a:ext cx="1351941" cy="191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812469-E667-4490-BB56-9E4A885F5369}"/>
              </a:ext>
            </a:extLst>
          </p:cNvPr>
          <p:cNvSpPr txBox="1"/>
          <p:nvPr/>
        </p:nvSpPr>
        <p:spPr>
          <a:xfrm>
            <a:off x="10395155" y="4245077"/>
            <a:ext cx="1246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CB75B3-7616-4098-BA74-6452A03E8C08}"/>
              </a:ext>
            </a:extLst>
          </p:cNvPr>
          <p:cNvSpPr txBox="1"/>
          <p:nvPr/>
        </p:nvSpPr>
        <p:spPr>
          <a:xfrm>
            <a:off x="3409950" y="5740400"/>
            <a:ext cx="430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 are hiring- Scan QR for open positions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F58F27-23B4-4A22-B178-D7F689E25C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57" y="5123329"/>
            <a:ext cx="1395132" cy="139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05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11951" y="3024580"/>
            <a:ext cx="4558307" cy="9869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947681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36" y="1463263"/>
            <a:ext cx="6849501" cy="48318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9550" y="361950"/>
            <a:ext cx="607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 pressure Vs He+ beam current and half angle divergence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AFE1F-BF10-47F2-AFB0-D684ACEE1CB1}"/>
              </a:ext>
            </a:extLst>
          </p:cNvPr>
          <p:cNvSpPr txBox="1"/>
          <p:nvPr/>
        </p:nvSpPr>
        <p:spPr>
          <a:xfrm>
            <a:off x="8819140" y="6141260"/>
            <a:ext cx="2147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b="0" i="0" u="none" strike="noStrike" baseline="0" dirty="0">
                <a:solidFill>
                  <a:srgbClr val="000000"/>
                </a:solidFill>
                <a:latin typeface="Times-Roman"/>
              </a:rPr>
              <a:t>doi:</a:t>
            </a:r>
            <a:r>
              <a:rPr lang="nl-NL" sz="1400" b="0" i="0" u="none" strike="noStrike" baseline="0" dirty="0">
                <a:solidFill>
                  <a:srgbClr val="0000FF"/>
                </a:solidFill>
                <a:latin typeface="Times-Roman"/>
              </a:rPr>
              <a:t>10.1063/1.3259235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1565869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He</a:t>
            </a:r>
            <a:r>
              <a:rPr lang="en-US" baseline="30000"/>
              <a:t>-</a:t>
            </a:r>
            <a:r>
              <a:rPr lang="en-US"/>
              <a:t> lifetime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4007" r="4184" b="6511"/>
          <a:stretch>
            <a:fillRect/>
          </a:stretch>
        </p:blipFill>
        <p:spPr bwMode="auto">
          <a:xfrm>
            <a:off x="6096000" y="1600201"/>
            <a:ext cx="40386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752600" y="1828800"/>
            <a:ext cx="4419600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He</a:t>
            </a:r>
            <a:r>
              <a:rPr lang="en-US" baseline="30000"/>
              <a:t>- </a:t>
            </a:r>
            <a:r>
              <a:rPr lang="en-US"/>
              <a:t>: </a:t>
            </a:r>
            <a:r>
              <a:rPr lang="en-US" i="1"/>
              <a:t>1s2s2p </a:t>
            </a:r>
            <a:r>
              <a:rPr lang="en-US" i="1" baseline="30000"/>
              <a:t>4</a:t>
            </a:r>
            <a:r>
              <a:rPr lang="en-US" i="1"/>
              <a:t>P</a:t>
            </a:r>
          </a:p>
          <a:p>
            <a:endParaRPr lang="en-US" i="1"/>
          </a:p>
          <a:p>
            <a:r>
              <a:rPr lang="en-US"/>
              <a:t>3 fine structure components:</a:t>
            </a:r>
            <a:r>
              <a:rPr lang="en-US" i="1"/>
              <a:t> </a:t>
            </a:r>
          </a:p>
          <a:p>
            <a:r>
              <a:rPr lang="en-US" i="1"/>
              <a:t>		</a:t>
            </a:r>
          </a:p>
          <a:p>
            <a:r>
              <a:rPr lang="en-US" i="1" baseline="30000"/>
              <a:t>4</a:t>
            </a:r>
            <a:r>
              <a:rPr lang="en-US" i="1"/>
              <a:t>P</a:t>
            </a:r>
            <a:r>
              <a:rPr lang="en-US" i="1" baseline="-25000"/>
              <a:t>5/2</a:t>
            </a:r>
            <a:r>
              <a:rPr lang="en-US" i="1"/>
              <a:t> </a:t>
            </a:r>
            <a:r>
              <a:rPr lang="en-US"/>
              <a:t>: spin-spin coupling  (50%)</a:t>
            </a:r>
            <a:endParaRPr lang="en-US" i="1"/>
          </a:p>
          <a:p>
            <a:endParaRPr lang="en-US" i="1" baseline="-25000"/>
          </a:p>
          <a:p>
            <a:r>
              <a:rPr lang="en-US" i="1" baseline="30000"/>
              <a:t>4</a:t>
            </a:r>
            <a:r>
              <a:rPr lang="en-US" i="1"/>
              <a:t>P</a:t>
            </a:r>
            <a:r>
              <a:rPr lang="en-US" i="1" baseline="-25000"/>
              <a:t>3/2</a:t>
            </a:r>
            <a:r>
              <a:rPr lang="en-US" b="1" i="1" baseline="-25000"/>
              <a:t> </a:t>
            </a:r>
            <a:r>
              <a:rPr lang="en-US"/>
              <a:t>: spin-orbit coupling  (37.5%)</a:t>
            </a:r>
            <a:endParaRPr lang="en-US" i="1" baseline="-25000"/>
          </a:p>
          <a:p>
            <a:endParaRPr lang="en-US" i="1" baseline="-25000"/>
          </a:p>
          <a:p>
            <a:r>
              <a:rPr lang="en-US" i="1" baseline="30000"/>
              <a:t>4</a:t>
            </a:r>
            <a:r>
              <a:rPr lang="en-US" i="1"/>
              <a:t>P</a:t>
            </a:r>
            <a:r>
              <a:rPr lang="en-US" i="1" baseline="-25000"/>
              <a:t>1/2 </a:t>
            </a:r>
            <a:r>
              <a:rPr lang="en-US"/>
              <a:t>: spin-orbit coupling   (12.5%)</a:t>
            </a:r>
          </a:p>
          <a:p>
            <a:endParaRPr lang="en-US" i="1" baseline="-25000"/>
          </a:p>
          <a:p>
            <a:endParaRPr lang="en-US" i="1" baseline="-25000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7323138" y="4676775"/>
            <a:ext cx="2819400" cy="22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629401" y="5029201"/>
            <a:ext cx="306846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A. Wolf, I. Ben-Itzhak et al. Phys. Rev. A, 59, 267, (1999)</a:t>
            </a:r>
          </a:p>
        </p:txBody>
      </p:sp>
    </p:spTree>
    <p:extLst>
      <p:ext uri="{BB962C8B-B14F-4D97-AF65-F5344CB8AC3E}">
        <p14:creationId xmlns:p14="http://schemas.microsoft.com/office/powerpoint/2010/main" val="2415620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046" y="27281"/>
            <a:ext cx="4798423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S-magnet design</a:t>
            </a:r>
          </a:p>
        </p:txBody>
      </p:sp>
      <p:pic>
        <p:nvPicPr>
          <p:cNvPr id="3" name="Picture 2" descr="IS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t="3165" r="8405" b="14453"/>
          <a:stretch/>
        </p:blipFill>
        <p:spPr bwMode="auto">
          <a:xfrm>
            <a:off x="2029712" y="1338646"/>
            <a:ext cx="7636802" cy="457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2899" y="6083036"/>
            <a:ext cx="550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order corrected ion optics, double focusing ion optics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2709" y="2997856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66514" y="4391819"/>
            <a:ext cx="7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551531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Injector deck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32" y="725128"/>
            <a:ext cx="7234830" cy="575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154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6306" y="0"/>
            <a:ext cx="5770323" cy="675148"/>
          </a:xfrm>
        </p:spPr>
        <p:txBody>
          <a:bodyPr>
            <a:normAutofit/>
          </a:bodyPr>
          <a:lstStyle/>
          <a:p>
            <a:r>
              <a:rPr lang="en-US" sz="2800" dirty="0"/>
              <a:t>System characteristics</a:t>
            </a:r>
            <a:endParaRPr lang="nl-NL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20038" y="613775"/>
            <a:ext cx="8274316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Ion source: </a:t>
            </a:r>
            <a:endParaRPr lang="en-US" sz="2000" dirty="0"/>
          </a:p>
          <a:p>
            <a:endParaRPr lang="en-US" dirty="0"/>
          </a:p>
          <a:p>
            <a:r>
              <a:rPr lang="en-US" dirty="0"/>
              <a:t>Dimensions: 		230 mm x 130 mm.</a:t>
            </a:r>
          </a:p>
          <a:p>
            <a:r>
              <a:rPr lang="en-US" dirty="0"/>
              <a:t>Source service time: 	&lt; 20 </a:t>
            </a:r>
            <a:r>
              <a:rPr lang="en-US" dirty="0" err="1"/>
              <a:t>mins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He+ performance with filter magnets in plasma chamber:</a:t>
            </a:r>
          </a:p>
          <a:p>
            <a:endParaRPr lang="en-US" dirty="0"/>
          </a:p>
          <a:p>
            <a:r>
              <a:rPr lang="en-US" dirty="0"/>
              <a:t>He</a:t>
            </a:r>
            <a:r>
              <a:rPr lang="en-US" baseline="30000" dirty="0"/>
              <a:t>+</a:t>
            </a:r>
            <a:r>
              <a:rPr lang="en-US" dirty="0"/>
              <a:t> current:		6 mA (from 2.5 mm PE aperture with 200W of RF power).</a:t>
            </a:r>
          </a:p>
          <a:p>
            <a:r>
              <a:rPr lang="en-US" dirty="0"/>
              <a:t>Extraction voltage:		up to 30 kV.		</a:t>
            </a:r>
          </a:p>
          <a:p>
            <a:endParaRPr lang="en-US" dirty="0"/>
          </a:p>
          <a:p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H</a:t>
            </a:r>
            <a:r>
              <a:rPr lang="en-US" alt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-</a:t>
            </a:r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performance:</a:t>
            </a:r>
          </a:p>
          <a:p>
            <a:endParaRPr lang="en-US" dirty="0"/>
          </a:p>
          <a:p>
            <a:r>
              <a:rPr lang="en-US" dirty="0"/>
              <a:t>H- current:		0.3 mA (from 4 mm aperture).</a:t>
            </a:r>
          </a:p>
          <a:p>
            <a:r>
              <a:rPr lang="en-US" dirty="0"/>
              <a:t>Extraction voltage:		30 kV.</a:t>
            </a:r>
          </a:p>
          <a:p>
            <a:endParaRPr lang="en-US" dirty="0"/>
          </a:p>
          <a:p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H</a:t>
            </a:r>
            <a:r>
              <a:rPr lang="en-US" altLang="en-US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+</a:t>
            </a:r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performance:</a:t>
            </a:r>
          </a:p>
          <a:p>
            <a:endParaRPr lang="en-US" altLang="en-US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r>
              <a:rPr lang="en-US" altLang="en-US" dirty="0">
                <a:sym typeface="Wingdings" pitchFamily="2" charset="2"/>
              </a:rPr>
              <a:t>H+ current: 		5 mA (from 2.5 mm aperture with 150 W of RF power).</a:t>
            </a:r>
          </a:p>
          <a:p>
            <a:r>
              <a:rPr lang="en-US" dirty="0"/>
              <a:t>Proton fraction:		~90%.</a:t>
            </a:r>
          </a:p>
          <a:p>
            <a:r>
              <a:rPr lang="en-US" dirty="0"/>
              <a:t>Extraction voltage:		20-30 kV.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025" y="1483885"/>
            <a:ext cx="3356975" cy="447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50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1A5813-3548-4368-B48F-864A140D0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-5688"/>
            <a:ext cx="9810750" cy="675148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Voltage Engineering Europa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0CD8DC-17C7-446F-85D8-47FBCFF3A264}"/>
              </a:ext>
            </a:extLst>
          </p:cNvPr>
          <p:cNvSpPr txBox="1"/>
          <p:nvPr/>
        </p:nvSpPr>
        <p:spPr>
          <a:xfrm>
            <a:off x="251170" y="3624840"/>
            <a:ext cx="7444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1959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Established as a subsidiary of </a:t>
            </a:r>
            <a:r>
              <a:rPr lang="en-US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High Voltage Engineering Corp., USA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1977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High Voltage Engineering Europe became independent - started manufacturing its own products.</a:t>
            </a:r>
            <a:endParaRPr lang="en-US" u="sng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What do we do?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Develop and manufacture customized particle accelerator systems for science and industry.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48DB899-4923-458A-9C94-98CCF5A1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939" y="686593"/>
            <a:ext cx="4387062" cy="275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E480F7C-6E76-4568-9652-F35BCB4F6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6" y="3564508"/>
            <a:ext cx="4365624" cy="291576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FC8E0D4-7E7E-4372-BF9F-A3A64E70168E}"/>
              </a:ext>
            </a:extLst>
          </p:cNvPr>
          <p:cNvGrpSpPr/>
          <p:nvPr/>
        </p:nvGrpSpPr>
        <p:grpSpPr>
          <a:xfrm>
            <a:off x="2241551" y="768233"/>
            <a:ext cx="3054350" cy="2654417"/>
            <a:chOff x="4159221" y="1549283"/>
            <a:chExt cx="3994179" cy="3497146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C79E96EA-F330-4C19-B749-D1EF5C49E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549283"/>
              <a:ext cx="1820804" cy="263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552BEF1E-CAEE-436E-A973-507F79192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5832" y="1549283"/>
              <a:ext cx="1875168" cy="263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3F06CE79-6DCF-44F1-A1F1-7802B5654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513" y="4216283"/>
              <a:ext cx="1766887" cy="830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2E241E24-16CF-46D7-AA37-032CC0ACF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9221" y="4353667"/>
              <a:ext cx="2036762" cy="564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C3CD8A3-1A57-41F2-A631-C24543B18DDA}"/>
              </a:ext>
            </a:extLst>
          </p:cNvPr>
          <p:cNvSpPr txBox="1"/>
          <p:nvPr/>
        </p:nvSpPr>
        <p:spPr>
          <a:xfrm>
            <a:off x="1478817" y="3320861"/>
            <a:ext cx="463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Founders of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High Voltage Engineering Corp.</a:t>
            </a:r>
          </a:p>
        </p:txBody>
      </p:sp>
    </p:spTree>
    <p:extLst>
      <p:ext uri="{BB962C8B-B14F-4D97-AF65-F5344CB8AC3E}">
        <p14:creationId xmlns:p14="http://schemas.microsoft.com/office/powerpoint/2010/main" val="4138584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FD5C66-08E7-42B7-8D6E-B60AC9ED9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HVE product range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34234AD-42BD-411F-AB7A-81FB25D8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3" y="673288"/>
            <a:ext cx="5358157" cy="279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655402-8826-47B3-9B8C-CE5E80DEDEEF}"/>
              </a:ext>
            </a:extLst>
          </p:cNvPr>
          <p:cNvSpPr txBox="1"/>
          <p:nvPr/>
        </p:nvSpPr>
        <p:spPr>
          <a:xfrm>
            <a:off x="1129168" y="3547169"/>
            <a:ext cx="39372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Tandem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particle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accelerators 1 – 6 MV</a:t>
            </a:r>
          </a:p>
          <a:p>
            <a:pPr algn="ctr"/>
            <a:r>
              <a:rPr lang="nl-NL" b="1" dirty="0" err="1">
                <a:latin typeface="Cambria" panose="02040503050406030204" pitchFamily="18" charset="0"/>
                <a:ea typeface="Cambria" panose="02040503050406030204" pitchFamily="18" charset="0"/>
              </a:rPr>
              <a:t>Tandetrons</a:t>
            </a:r>
            <a:r>
              <a:rPr lang="nl-NL" b="1" dirty="0">
                <a:latin typeface="Cambria" panose="02040503050406030204" pitchFamily="18" charset="0"/>
                <a:ea typeface="Cambria" panose="02040503050406030204" pitchFamily="18" charset="0"/>
              </a:rPr>
              <a:t>™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CD5DBBA-6434-46EA-8975-8DD63BB2E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832" y="682387"/>
            <a:ext cx="4871615" cy="2772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AF7335-368B-4457-9725-160EC9D10B01}"/>
              </a:ext>
            </a:extLst>
          </p:cNvPr>
          <p:cNvSpPr txBox="1"/>
          <p:nvPr/>
        </p:nvSpPr>
        <p:spPr>
          <a:xfrm>
            <a:off x="7125538" y="3547169"/>
            <a:ext cx="442499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Single-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ended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particle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accelerators 1 – 6 MV</a:t>
            </a:r>
          </a:p>
          <a:p>
            <a:pPr algn="ctr"/>
            <a:r>
              <a:rPr lang="nl-NL" b="1" dirty="0" err="1">
                <a:latin typeface="Cambria" panose="02040503050406030204" pitchFamily="18" charset="0"/>
                <a:ea typeface="Cambria" panose="02040503050406030204" pitchFamily="18" charset="0"/>
              </a:rPr>
              <a:t>Singletrons</a:t>
            </a:r>
            <a:r>
              <a:rPr lang="nl-NL" b="1" dirty="0">
                <a:latin typeface="Cambria" panose="02040503050406030204" pitchFamily="18" charset="0"/>
                <a:ea typeface="Cambria" panose="02040503050406030204" pitchFamily="18" charset="0"/>
              </a:rPr>
              <a:t>™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24458-51C7-4677-A9DB-27291D67B1E4}"/>
              </a:ext>
            </a:extLst>
          </p:cNvPr>
          <p:cNvSpPr txBox="1"/>
          <p:nvPr/>
        </p:nvSpPr>
        <p:spPr>
          <a:xfrm>
            <a:off x="457455" y="4214332"/>
            <a:ext cx="5092869" cy="2278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Cambria" panose="02040503050406030204" pitchFamily="18" charset="0"/>
                <a:ea typeface="Cambria" panose="02040503050406030204" pitchFamily="18" charset="0"/>
              </a:rPr>
              <a:t>Typical </a:t>
            </a:r>
            <a:r>
              <a:rPr lang="nl-NL" b="1" dirty="0" err="1">
                <a:latin typeface="Cambria" panose="02040503050406030204" pitchFamily="18" charset="0"/>
                <a:ea typeface="Cambria" panose="02040503050406030204" pitchFamily="18" charset="0"/>
              </a:rPr>
              <a:t>applications</a:t>
            </a:r>
            <a:r>
              <a:rPr lang="nl-NL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ts val="0"/>
              </a:lnSpc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50000"/>
              </a:lnSpc>
              <a:buFontTx/>
              <a:buChar char="-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Accelerator Mass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Spectrometry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(AMS)</a:t>
            </a: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ts val="0"/>
              </a:lnSpc>
              <a:buFont typeface="Wingdings" panose="05000000000000000000" pitchFamily="2" charset="2"/>
              <a:buChar char="§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Ion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implantation</a:t>
            </a: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Rutherford Backscattering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Spectrometry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(RBS)</a:t>
            </a: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Particle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Induced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X-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ray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Emission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(PIXE)</a:t>
            </a: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0"/>
              </a:lnSpc>
              <a:spcAft>
                <a:spcPts val="600"/>
              </a:spcAft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8 MV system design is ready</a:t>
            </a: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Tx/>
              <a:buChar char="-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152DB6-7B83-46FF-9D77-D52E0DB5DC86}"/>
              </a:ext>
            </a:extLst>
          </p:cNvPr>
          <p:cNvSpPr txBox="1"/>
          <p:nvPr/>
        </p:nvSpPr>
        <p:spPr>
          <a:xfrm>
            <a:off x="6885735" y="4214332"/>
            <a:ext cx="3914405" cy="2253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Cambria" panose="02040503050406030204" pitchFamily="18" charset="0"/>
                <a:ea typeface="Cambria" panose="02040503050406030204" pitchFamily="18" charset="0"/>
              </a:rPr>
              <a:t>Typical </a:t>
            </a:r>
            <a:r>
              <a:rPr lang="nl-NL" b="1" dirty="0" err="1">
                <a:latin typeface="Cambria" panose="02040503050406030204" pitchFamily="18" charset="0"/>
                <a:ea typeface="Cambria" panose="02040503050406030204" pitchFamily="18" charset="0"/>
              </a:rPr>
              <a:t>applications</a:t>
            </a:r>
            <a:r>
              <a:rPr lang="nl-NL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ts val="0"/>
              </a:lnSpc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50000"/>
              </a:lnSpc>
              <a:buFontTx/>
              <a:buChar char="-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Ion Beam Analysis (IBA)</a:t>
            </a: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Micro &amp;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nano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beam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applications</a:t>
            </a: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ts val="0"/>
              </a:lnSpc>
              <a:buFont typeface="Wingdings" panose="05000000000000000000" pitchFamily="2" charset="2"/>
              <a:buChar char="§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Ion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beam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modification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materials</a:t>
            </a: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Ion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beam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mixing</a:t>
            </a: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Electron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dirty="0" err="1">
                <a:latin typeface="Cambria" panose="02040503050406030204" pitchFamily="18" charset="0"/>
                <a:ea typeface="Cambria" panose="02040503050406030204" pitchFamily="18" charset="0"/>
              </a:rPr>
              <a:t>beam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 processing</a:t>
            </a:r>
          </a:p>
          <a:p>
            <a:pPr marL="285750" indent="-285750">
              <a:lnSpc>
                <a:spcPts val="0"/>
              </a:lnSpc>
              <a:spcAft>
                <a:spcPts val="600"/>
              </a:spcAft>
              <a:buFontTx/>
              <a:buChar char="-"/>
            </a:pPr>
            <a:endParaRPr lang="nl-N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52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0887DD-6073-48CF-BC4D-70C9835E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265" y="-5688"/>
            <a:ext cx="9630695" cy="675148"/>
          </a:xfrm>
        </p:spPr>
        <p:txBody>
          <a:bodyPr>
            <a:normAutofit/>
          </a:bodyPr>
          <a:lstStyle/>
          <a:p>
            <a:r>
              <a:rPr lang="en-GB" dirty="0"/>
              <a:t>Typical </a:t>
            </a:r>
            <a:r>
              <a:rPr lang="en-GB" dirty="0" err="1"/>
              <a:t>Singletron</a:t>
            </a:r>
            <a:r>
              <a:rPr lang="en-GB" baseline="30000" dirty="0" err="1"/>
              <a:t>TM</a:t>
            </a:r>
            <a:r>
              <a:rPr lang="en-GB" dirty="0"/>
              <a:t> accelerator system overview</a:t>
            </a:r>
          </a:p>
        </p:txBody>
      </p:sp>
      <p:sp>
        <p:nvSpPr>
          <p:cNvPr id="4" name="Line 9">
            <a:extLst>
              <a:ext uri="{FF2B5EF4-FFF2-40B4-BE49-F238E27FC236}">
                <a16:creationId xmlns:a16="http://schemas.microsoft.com/office/drawing/2014/main" id="{ABBB667C-975F-4CE4-859E-1A56B82FF3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2044" y="6208224"/>
            <a:ext cx="85341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1440D1E8-82B1-4A76-A97A-ADD7A4CED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368" y="6127351"/>
            <a:ext cx="2264181" cy="3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b="1" dirty="0"/>
              <a:t>10.8 m (35.4 ft.)</a:t>
            </a:r>
          </a:p>
        </p:txBody>
      </p:sp>
      <p:sp>
        <p:nvSpPr>
          <p:cNvPr id="6" name="Line 11">
            <a:extLst>
              <a:ext uri="{FF2B5EF4-FFF2-40B4-BE49-F238E27FC236}">
                <a16:creationId xmlns:a16="http://schemas.microsoft.com/office/drawing/2014/main" id="{BFCF075C-476C-4FDC-9184-D077BFBA2A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52078" y="936314"/>
            <a:ext cx="0" cy="50662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2CAB996A-0559-4B22-96A4-6FCD195C42B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97963" y="2912244"/>
            <a:ext cx="2027847" cy="38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b="1" dirty="0"/>
              <a:t>6.8 m (22.3 ft.)</a:t>
            </a:r>
          </a:p>
        </p:txBody>
      </p:sp>
      <p:pic>
        <p:nvPicPr>
          <p:cNvPr id="8" name="Picture 9" descr="System Overveiw">
            <a:extLst>
              <a:ext uri="{FF2B5EF4-FFF2-40B4-BE49-F238E27FC236}">
                <a16:creationId xmlns:a16="http://schemas.microsoft.com/office/drawing/2014/main" id="{628CB20C-558E-4DD0-8A46-A4C773DDA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061" b="6425"/>
          <a:stretch>
            <a:fillRect/>
          </a:stretch>
        </p:blipFill>
        <p:spPr bwMode="auto">
          <a:xfrm>
            <a:off x="1626083" y="693174"/>
            <a:ext cx="9118122" cy="5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AF5C4C0F-62AF-4F9A-ADDD-503E67179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221" y="5428840"/>
            <a:ext cx="1080086" cy="3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/>
              <a:t>- 2 MV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B0F66639-5805-4C12-9871-62F2E0A24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595" y="770808"/>
            <a:ext cx="1152094" cy="3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dirty="0"/>
              <a:t>+ 2 MV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1CC0CFDA-711B-486E-BFB0-DA1F2A72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8472" y="5685197"/>
            <a:ext cx="3886313" cy="3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ea typeface="ＭＳ Ｐゴシック" pitchFamily="34" charset="-128"/>
              </a:rPr>
              <a:t>Singletron</a:t>
            </a:r>
            <a:r>
              <a:rPr lang="en-US" b="1" dirty="0">
                <a:ea typeface="ＭＳ Ｐゴシック" pitchFamily="34" charset="-128"/>
              </a:rPr>
              <a:t> TV range: 100 kV to 6 MV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EE8B8EBD-A61E-4C41-A190-E774BA35DA3C}"/>
              </a:ext>
            </a:extLst>
          </p:cNvPr>
          <p:cNvSpPr/>
          <p:nvPr/>
        </p:nvSpPr>
        <p:spPr>
          <a:xfrm>
            <a:off x="9512709" y="2529349"/>
            <a:ext cx="2344994" cy="1246239"/>
          </a:xfrm>
          <a:prstGeom prst="wedgeEllipseCallou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System operational at </a:t>
            </a:r>
          </a:p>
          <a:p>
            <a:pPr algn="ctr"/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Lanzhou Institute of Physics, China</a:t>
            </a:r>
          </a:p>
        </p:txBody>
      </p:sp>
    </p:spTree>
    <p:extLst>
      <p:ext uri="{BB962C8B-B14F-4D97-AF65-F5344CB8AC3E}">
        <p14:creationId xmlns:p14="http://schemas.microsoft.com/office/powerpoint/2010/main" val="59746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D0679AC-3F08-4370-8555-76E05A99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748" y="-5688"/>
            <a:ext cx="9188246" cy="675148"/>
          </a:xfrm>
        </p:spPr>
        <p:txBody>
          <a:bodyPr>
            <a:normAutofit/>
          </a:bodyPr>
          <a:lstStyle/>
          <a:p>
            <a:r>
              <a:rPr lang="en-GB" dirty="0"/>
              <a:t>Typical </a:t>
            </a:r>
            <a:r>
              <a:rPr lang="en-GB" dirty="0" err="1"/>
              <a:t>Tandetron</a:t>
            </a:r>
            <a:r>
              <a:rPr lang="en-GB" baseline="30000" dirty="0" err="1"/>
              <a:t>TM</a:t>
            </a:r>
            <a:r>
              <a:rPr lang="en-GB" dirty="0"/>
              <a:t> accelerator system overview</a:t>
            </a:r>
          </a:p>
        </p:txBody>
      </p:sp>
      <p:pic>
        <p:nvPicPr>
          <p:cNvPr id="5" name="Picture 4" descr="System Overveiw_bucale">
            <a:extLst>
              <a:ext uri="{FF2B5EF4-FFF2-40B4-BE49-F238E27FC236}">
                <a16:creationId xmlns:a16="http://schemas.microsoft.com/office/drawing/2014/main" id="{2E59EC4B-720D-4902-83A6-9D26DF947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07" y="818537"/>
            <a:ext cx="12156293" cy="510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0B573E9-0583-4C30-A191-63AAC8577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672" y="6022260"/>
            <a:ext cx="2699764" cy="31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System footprint: 6.8 × 18.7 m</a:t>
            </a:r>
            <a:r>
              <a:rPr lang="en-US" sz="1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0171CB4-D347-4853-9EF6-464D0C039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176" y="5845120"/>
            <a:ext cx="33246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TV range 100 kV to 6 MV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(Next upgrade: 8 MV system)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C6184E6-5179-42D0-B013-BE8C4AD9CF4A}"/>
              </a:ext>
            </a:extLst>
          </p:cNvPr>
          <p:cNvSpPr/>
          <p:nvPr/>
        </p:nvSpPr>
        <p:spPr>
          <a:xfrm>
            <a:off x="9674943" y="2647337"/>
            <a:ext cx="2418735" cy="988141"/>
          </a:xfrm>
          <a:prstGeom prst="wedgeEllipseCallou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System operational  at </a:t>
            </a:r>
          </a:p>
          <a:p>
            <a:pPr algn="ctr"/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Institute of Physics and power </a:t>
            </a:r>
            <a:r>
              <a:rPr lang="en-GB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eng.</a:t>
            </a:r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, Obninsk, Russia</a:t>
            </a:r>
          </a:p>
        </p:txBody>
      </p:sp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6A3FEB29-8FD2-400C-8ABF-8876F741D9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537613"/>
              </p:ext>
            </p:extLst>
          </p:nvPr>
        </p:nvGraphicFramePr>
        <p:xfrm>
          <a:off x="5309419" y="685797"/>
          <a:ext cx="2824316" cy="1718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Photo Editor Photo" r:id="rId4" imgW="5695238" imgH="4533333" progId="MSPhotoEd.3">
                  <p:embed/>
                </p:oleObj>
              </mc:Choice>
              <mc:Fallback>
                <p:oleObj name="Photo Editor Photo" r:id="rId4" imgW="5695238" imgH="4533333" progId="MSPhotoEd.3">
                  <p:embed/>
                  <p:pic>
                    <p:nvPicPr>
                      <p:cNvPr id="46084" name="Object 4">
                        <a:extLst>
                          <a:ext uri="{FF2B5EF4-FFF2-40B4-BE49-F238E27FC236}">
                            <a16:creationId xmlns:a16="http://schemas.microsoft.com/office/drawing/2014/main" id="{90ACCC13-28AE-45A9-B072-C043B542FA3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9419" y="685797"/>
                        <a:ext cx="2824316" cy="1718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7755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BEC1BB-A299-4F5D-85F0-74B39E43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9" y="-5688"/>
            <a:ext cx="4318819" cy="675148"/>
          </a:xfrm>
        </p:spPr>
        <p:txBody>
          <a:bodyPr>
            <a:normAutofit fontScale="90000"/>
          </a:bodyPr>
          <a:lstStyle/>
          <a:p>
            <a:r>
              <a:rPr lang="en-GB" dirty="0"/>
              <a:t>More products from HVE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AB08B2-1C45-4F8A-8492-78DF8BDB0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" y="2654710"/>
            <a:ext cx="4650659" cy="3834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439B5-F063-41DB-88F5-56A7F62596B7}"/>
              </a:ext>
            </a:extLst>
          </p:cNvPr>
          <p:cNvSpPr txBox="1"/>
          <p:nvPr/>
        </p:nvSpPr>
        <p:spPr>
          <a:xfrm>
            <a:off x="258431" y="874333"/>
            <a:ext cx="6850292" cy="1431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 Air-insulated particle accelerator systems 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– 100kV to 500kV</a:t>
            </a:r>
          </a:p>
          <a:p>
            <a:pPr marL="742950" lvl="1" indent="-285750">
              <a:lnSpc>
                <a:spcPts val="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Compact HV terminal</a:t>
            </a:r>
          </a:p>
          <a:p>
            <a:pPr marL="742950" lvl="1" indent="-285750">
              <a:lnSpc>
                <a:spcPts val="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state of the art gas feed system – supporting BF</a:t>
            </a:r>
            <a:r>
              <a:rPr lang="en-GB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, AsH</a:t>
            </a:r>
            <a:r>
              <a:rPr lang="en-GB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3, 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etc.</a:t>
            </a:r>
          </a:p>
          <a:p>
            <a:pPr marL="742950" lvl="1" indent="-285750">
              <a:lnSpc>
                <a:spcPts val="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Analysing magnet with 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M/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</a:rPr>
              <a:t>Δ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M &gt; 300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C265F68-83C8-425A-9BBC-001742095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461" y="2596581"/>
            <a:ext cx="6117134" cy="3986260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Cambria" panose="02040503050406030204" pitchFamily="18" charset="0"/>
                <a:ea typeface="Cambria" panose="02040503050406030204" pitchFamily="18" charset="0"/>
              </a:rPr>
              <a:t>Ion sources</a:t>
            </a:r>
          </a:p>
          <a:p>
            <a:pPr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600" dirty="0">
                <a:latin typeface="Cambria" panose="02040503050406030204" pitchFamily="18" charset="0"/>
                <a:ea typeface="Cambria" panose="02040503050406030204" pitchFamily="18" charset="0"/>
              </a:rPr>
              <a:t>Positive ion extraction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600" dirty="0">
                <a:latin typeface="Cambria" panose="02040503050406030204" pitchFamily="18" charset="0"/>
                <a:ea typeface="Cambria" panose="02040503050406030204" pitchFamily="18" charset="0"/>
              </a:rPr>
              <a:t>Negative ion extraction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GB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1800" b="1" dirty="0">
                <a:latin typeface="Cambria" panose="02040503050406030204" pitchFamily="18" charset="0"/>
                <a:ea typeface="Cambria" panose="02040503050406030204" pitchFamily="18" charset="0"/>
              </a:rPr>
              <a:t>Beam diagnostics</a:t>
            </a:r>
          </a:p>
          <a:p>
            <a:pPr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600" dirty="0">
                <a:latin typeface="Cambria" panose="02040503050406030204" pitchFamily="18" charset="0"/>
                <a:ea typeface="Cambria" panose="02040503050406030204" pitchFamily="18" charset="0"/>
              </a:rPr>
              <a:t>Beam profile monitors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600" dirty="0">
                <a:latin typeface="Cambria" panose="02040503050406030204" pitchFamily="18" charset="0"/>
                <a:ea typeface="Cambria" panose="02040503050406030204" pitchFamily="18" charset="0"/>
              </a:rPr>
              <a:t>Retractable Faraday cups</a:t>
            </a:r>
          </a:p>
          <a:p>
            <a:pPr marL="457200" lvl="1" indent="0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1800" b="1" dirty="0">
                <a:latin typeface="Cambria" panose="02040503050406030204" pitchFamily="18" charset="0"/>
                <a:ea typeface="Cambria" panose="02040503050406030204" pitchFamily="18" charset="0"/>
              </a:rPr>
              <a:t>Beam handling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600" dirty="0">
                <a:latin typeface="Cambria" panose="02040503050406030204" pitchFamily="18" charset="0"/>
                <a:ea typeface="Cambria" panose="02040503050406030204" pitchFamily="18" charset="0"/>
              </a:rPr>
              <a:t>Electrostatic quadrupole triplet lens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600" dirty="0">
                <a:latin typeface="Cambria" panose="02040503050406030204" pitchFamily="18" charset="0"/>
                <a:ea typeface="Cambria" panose="02040503050406030204" pitchFamily="18" charset="0"/>
              </a:rPr>
              <a:t>Beam sweep systems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600" dirty="0">
                <a:latin typeface="Cambria" panose="02040503050406030204" pitchFamily="18" charset="0"/>
                <a:ea typeface="Cambria" panose="02040503050406030204" pitchFamily="18" charset="0"/>
              </a:rPr>
              <a:t>Charge exchange canals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600" dirty="0">
                <a:latin typeface="Cambria" panose="02040503050406030204" pitchFamily="18" charset="0"/>
                <a:ea typeface="Cambria" panose="02040503050406030204" pitchFamily="18" charset="0"/>
              </a:rPr>
              <a:t>Switching magnets</a:t>
            </a:r>
          </a:p>
          <a:p>
            <a:pPr lvl="1"/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B8FF69-1ACC-4C57-88AD-8D0108BF5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045" y="656304"/>
            <a:ext cx="3460954" cy="2632586"/>
          </a:xfrm>
          <a:prstGeom prst="rect">
            <a:avLst/>
          </a:prstGeom>
        </p:spPr>
      </p:pic>
      <p:pic>
        <p:nvPicPr>
          <p:cNvPr id="12" name="Picture 11" descr="G:\Wilfred\SWC plaatjes\totaal1 zonder opties.jpg">
            <a:extLst>
              <a:ext uri="{FF2B5EF4-FFF2-40B4-BE49-F238E27FC236}">
                <a16:creationId xmlns:a16="http://schemas.microsoft.com/office/drawing/2014/main" id="{D88376DE-3C14-40BC-B051-228429A0A2B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420" y="3340510"/>
            <a:ext cx="3453582" cy="31487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C25F20EB-D264-4D4A-8B2F-6390A7ED7292}"/>
              </a:ext>
            </a:extLst>
          </p:cNvPr>
          <p:cNvSpPr/>
          <p:nvPr/>
        </p:nvSpPr>
        <p:spPr>
          <a:xfrm>
            <a:off x="58993" y="5486396"/>
            <a:ext cx="1873046" cy="892277"/>
          </a:xfrm>
          <a:prstGeom prst="wedgeEllipseCallou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System operational  at </a:t>
            </a:r>
          </a:p>
          <a:p>
            <a:pPr algn="ctr"/>
            <a:r>
              <a:rPr lang="en-GB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Rossendorf</a:t>
            </a:r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, Germany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9928A3-7B73-413F-A290-D5B0C7A91EF5}"/>
              </a:ext>
            </a:extLst>
          </p:cNvPr>
          <p:cNvCxnSpPr>
            <a:cxnSpLocks/>
          </p:cNvCxnSpPr>
          <p:nvPr/>
        </p:nvCxnSpPr>
        <p:spPr>
          <a:xfrm>
            <a:off x="9269361" y="3856703"/>
            <a:ext cx="471949" cy="34658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4D4A42-F021-4AFF-822D-FCEF0990E9F0}"/>
              </a:ext>
            </a:extLst>
          </p:cNvPr>
          <p:cNvSpPr txBox="1"/>
          <p:nvPr/>
        </p:nvSpPr>
        <p:spPr>
          <a:xfrm>
            <a:off x="8834283" y="3384755"/>
            <a:ext cx="78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Implant chamber</a:t>
            </a: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6CD2356A-F49F-4921-A594-20868115087B}"/>
              </a:ext>
            </a:extLst>
          </p:cNvPr>
          <p:cNvSpPr/>
          <p:nvPr/>
        </p:nvSpPr>
        <p:spPr>
          <a:xfrm rot="21168992">
            <a:off x="11437590" y="4061721"/>
            <a:ext cx="506243" cy="14340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1663FB-6A60-471A-A09D-FEE43ED54BA0}"/>
              </a:ext>
            </a:extLst>
          </p:cNvPr>
          <p:cNvSpPr txBox="1"/>
          <p:nvPr/>
        </p:nvSpPr>
        <p:spPr>
          <a:xfrm>
            <a:off x="11604522" y="3765755"/>
            <a:ext cx="587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Beam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F7B455-7202-4F22-BCEC-D3823EB64728}"/>
              </a:ext>
            </a:extLst>
          </p:cNvPr>
          <p:cNvSpPr txBox="1"/>
          <p:nvPr/>
        </p:nvSpPr>
        <p:spPr>
          <a:xfrm>
            <a:off x="11208774" y="5405284"/>
            <a:ext cx="98322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ambria" panose="02040503050406030204" pitchFamily="18" charset="0"/>
                <a:ea typeface="Cambria" panose="02040503050406030204" pitchFamily="18" charset="0"/>
              </a:rPr>
              <a:t>4- corner Faraday cup assembly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8CE199-597F-4E0C-99A6-21C836DA5B1B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10618839" y="4417142"/>
            <a:ext cx="1081548" cy="98814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788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1339882-A835-4389-9BA5-E843B106C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316" y="830304"/>
            <a:ext cx="8885903" cy="5467258"/>
          </a:xfrm>
        </p:spPr>
        <p:txBody>
          <a:bodyPr>
            <a:normAutofit/>
          </a:bodyPr>
          <a:lstStyle/>
          <a:p>
            <a:r>
              <a:rPr lang="en-GB" b="1" dirty="0"/>
              <a:t>Ion sources integrated into </a:t>
            </a:r>
            <a:r>
              <a:rPr lang="en-GB" b="1" dirty="0" err="1"/>
              <a:t>Tandetron</a:t>
            </a:r>
            <a:r>
              <a:rPr lang="en-GB" b="1" dirty="0"/>
              <a:t> systems:</a:t>
            </a:r>
          </a:p>
          <a:p>
            <a:pPr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AMS Hybrid Ion Source (Model SO-110 )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Bernas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ion source (Model SO-140)</a:t>
            </a:r>
          </a:p>
          <a:p>
            <a:pPr lvl="2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Multicusp Ion Source for H</a:t>
            </a:r>
            <a:r>
              <a:rPr lang="en-GB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&amp; D</a:t>
            </a:r>
            <a:r>
              <a:rPr lang="en-GB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(Model SO-120 )</a:t>
            </a:r>
          </a:p>
          <a:p>
            <a:pPr marL="914400" lvl="2" indent="0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4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Multicusp Ion Source for He</a:t>
            </a:r>
            <a:r>
              <a:rPr lang="en-GB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(Model SO-130)</a:t>
            </a:r>
          </a:p>
          <a:p>
            <a:pPr lvl="4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5">
              <a:buFont typeface="Wingdings" panose="05000000000000000000" pitchFamily="2" charset="2"/>
              <a:buChar char="§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Dual polarity 2.45GHz ECR ion source (Model SO-160)</a:t>
            </a:r>
          </a:p>
          <a:p>
            <a:pPr marL="2286000" lvl="5" indent="0">
              <a:buNone/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b="1" dirty="0"/>
              <a:t>Ion sources integrated into Singletrons systems:</a:t>
            </a:r>
          </a:p>
          <a:p>
            <a:pPr>
              <a:lnSpc>
                <a:spcPts val="0"/>
              </a:lnSpc>
              <a:spcBef>
                <a:spcPts val="0"/>
              </a:spcBef>
              <a:spcAft>
                <a:spcPts val="600"/>
              </a:spcAft>
            </a:pPr>
            <a:endParaRPr lang="en-GB" dirty="0"/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Duoplasmatron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Ion Source (Model 358)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10 GHz ECR ion source (Model SO-150)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2.45GHz ECR ion source (Model SO-170)</a:t>
            </a:r>
          </a:p>
          <a:p>
            <a:pPr marL="1371600" lvl="3" indent="0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4">
              <a:buFont typeface="Wingdings" panose="05000000000000000000" pitchFamily="2" charset="2"/>
              <a:buChar char="§"/>
            </a:pP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RF Ion Source (Model SO-173)</a:t>
            </a:r>
          </a:p>
          <a:p>
            <a:pPr lvl="1">
              <a:lnSpc>
                <a:spcPts val="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GB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5">
              <a:buFont typeface="Wingdings" panose="05000000000000000000" pitchFamily="2" charset="2"/>
              <a:buChar char="§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Sputter Penning Ion Source (Model SO-90 ) </a:t>
            </a:r>
          </a:p>
          <a:p>
            <a:pPr lvl="5">
              <a:buFont typeface="Wingdings" panose="05000000000000000000" pitchFamily="2" charset="2"/>
              <a:buChar char="§"/>
            </a:pP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5694B4C-CB62-4EDE-B943-DDE644CDE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HVE Ion sources </a:t>
            </a:r>
          </a:p>
        </p:txBody>
      </p:sp>
    </p:spTree>
    <p:extLst>
      <p:ext uri="{BB962C8B-B14F-4D97-AF65-F5344CB8AC3E}">
        <p14:creationId xmlns:p14="http://schemas.microsoft.com/office/powerpoint/2010/main" val="3936865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3E30AF-43FC-4A59-B38B-EE9D8A3D1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75" y="2877622"/>
            <a:ext cx="11076039" cy="675148"/>
          </a:xfrm>
        </p:spPr>
        <p:txBody>
          <a:bodyPr>
            <a:noAutofit/>
          </a:bodyPr>
          <a:lstStyle/>
          <a:p>
            <a:r>
              <a:rPr lang="en-GB" sz="3600" dirty="0"/>
              <a:t>Standard ion sources used in HVE accelerator systems</a:t>
            </a:r>
          </a:p>
        </p:txBody>
      </p:sp>
    </p:spTree>
    <p:extLst>
      <p:ext uri="{BB962C8B-B14F-4D97-AF65-F5344CB8AC3E}">
        <p14:creationId xmlns:p14="http://schemas.microsoft.com/office/powerpoint/2010/main" val="766334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30568</TotalTime>
  <Words>1470</Words>
  <Application>Microsoft Office PowerPoint</Application>
  <PresentationFormat>Widescreen</PresentationFormat>
  <Paragraphs>318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Cambria Math</vt:lpstr>
      <vt:lpstr>Times New Roman</vt:lpstr>
      <vt:lpstr>Times-Roman</vt:lpstr>
      <vt:lpstr>Wingdings</vt:lpstr>
      <vt:lpstr>Office Theme</vt:lpstr>
      <vt:lpstr>Photo Editor Photo</vt:lpstr>
      <vt:lpstr>HVE Ion sources for medium and high energy accelerator systems  </vt:lpstr>
      <vt:lpstr>Outline</vt:lpstr>
      <vt:lpstr>High Voltage Engineering Europa</vt:lpstr>
      <vt:lpstr>HVE product range</vt:lpstr>
      <vt:lpstr>Typical SingletronTM accelerator system overview</vt:lpstr>
      <vt:lpstr>Typical TandetronTM accelerator system overview</vt:lpstr>
      <vt:lpstr>More products from HVE</vt:lpstr>
      <vt:lpstr>HVE Ion sources </vt:lpstr>
      <vt:lpstr>Standard ion sources used in HVE accelerator systems</vt:lpstr>
      <vt:lpstr>Model SO120 &amp; SO130 - Dual Multicusp Injector</vt:lpstr>
      <vt:lpstr>Model SO150 - 10GHz ECR ion source</vt:lpstr>
      <vt:lpstr>Model SO160 - 2.45GHz dual polarity microwave ion source</vt:lpstr>
      <vt:lpstr>SO160 Extraction geometry design</vt:lpstr>
      <vt:lpstr>SO160 magnetic field configuration</vt:lpstr>
      <vt:lpstr>SO160 test bench</vt:lpstr>
      <vt:lpstr>He- production from NaCEC</vt:lpstr>
      <vt:lpstr>He- stability test for 1 hour</vt:lpstr>
      <vt:lpstr>H- extraction from SO160</vt:lpstr>
      <vt:lpstr>H- stability test for 3 hours</vt:lpstr>
      <vt:lpstr>Integration of SO160 in 2MV Tandetron system</vt:lpstr>
      <vt:lpstr>Summary / Outlook</vt:lpstr>
      <vt:lpstr>Thank you for your attention</vt:lpstr>
      <vt:lpstr>PowerPoint Presentation</vt:lpstr>
      <vt:lpstr>PowerPoint Presentation</vt:lpstr>
      <vt:lpstr>He- lifetime</vt:lpstr>
      <vt:lpstr>S-magnet design</vt:lpstr>
      <vt:lpstr>Injector deck</vt:lpstr>
      <vt:lpstr>System characteristics</vt:lpstr>
    </vt:vector>
  </TitlesOfParts>
  <Company>High Voltage Engineering Europa 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Klein</dc:creator>
  <cp:lastModifiedBy>Arun Annaluru</cp:lastModifiedBy>
  <cp:revision>903</cp:revision>
  <cp:lastPrinted>2021-12-17T07:30:14Z</cp:lastPrinted>
  <dcterms:created xsi:type="dcterms:W3CDTF">2021-09-13T08:32:17Z</dcterms:created>
  <dcterms:modified xsi:type="dcterms:W3CDTF">2023-09-21T18:35:07Z</dcterms:modified>
</cp:coreProperties>
</file>