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  <p:sldMasterId id="2147483680" r:id="rId6"/>
    <p:sldMasterId id="2147483694" r:id="rId7"/>
  </p:sldMasterIdLst>
  <p:notesMasterIdLst>
    <p:notesMasterId r:id="rId23"/>
  </p:notesMasterIdLst>
  <p:sldIdLst>
    <p:sldId id="256" r:id="rId8"/>
    <p:sldId id="257" r:id="rId9"/>
    <p:sldId id="327" r:id="rId10"/>
    <p:sldId id="326" r:id="rId11"/>
    <p:sldId id="261" r:id="rId12"/>
    <p:sldId id="259" r:id="rId13"/>
    <p:sldId id="328" r:id="rId14"/>
    <p:sldId id="262" r:id="rId15"/>
    <p:sldId id="260" r:id="rId16"/>
    <p:sldId id="324" r:id="rId17"/>
    <p:sldId id="258" r:id="rId18"/>
    <p:sldId id="323" r:id="rId19"/>
    <p:sldId id="325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EF"/>
    <a:srgbClr val="FF0000"/>
    <a:srgbClr val="FFFFFF"/>
    <a:srgbClr val="E94D36"/>
    <a:srgbClr val="003088"/>
    <a:srgbClr val="1E5DF8"/>
    <a:srgbClr val="F08900"/>
    <a:srgbClr val="FF6900"/>
    <a:srgbClr val="626262"/>
    <a:srgbClr val="00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22" autoAdjust="0"/>
    <p:restoredTop sz="94574"/>
  </p:normalViewPr>
  <p:slideViewPr>
    <p:cSldViewPr snapToGrid="0" snapToObjects="1">
      <p:cViewPr varScale="1">
        <p:scale>
          <a:sx n="86" d="100"/>
          <a:sy n="86" d="100"/>
        </p:scale>
        <p:origin x="446" y="5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rcloth, Dan (STFC,RAL,ISIS)" userId="e167dbae-9943-4303-9257-36acfec753ab" providerId="ADAL" clId="{51B2864A-089E-4F7F-B763-96D7E727BB44}"/>
    <pc:docChg chg="custSel modSld">
      <pc:chgData name="Faircloth, Dan (STFC,RAL,ISIS)" userId="e167dbae-9943-4303-9257-36acfec753ab" providerId="ADAL" clId="{51B2864A-089E-4F7F-B763-96D7E727BB44}" dt="2023-09-21T21:00:05.258" v="66" actId="1076"/>
      <pc:docMkLst>
        <pc:docMk/>
      </pc:docMkLst>
      <pc:sldChg chg="delSp modSp mod">
        <pc:chgData name="Faircloth, Dan (STFC,RAL,ISIS)" userId="e167dbae-9943-4303-9257-36acfec753ab" providerId="ADAL" clId="{51B2864A-089E-4F7F-B763-96D7E727BB44}" dt="2023-09-21T21:00:05.258" v="66" actId="1076"/>
        <pc:sldMkLst>
          <pc:docMk/>
          <pc:sldMk cId="1297021381" sldId="325"/>
        </pc:sldMkLst>
        <pc:spChg chg="mod">
          <ac:chgData name="Faircloth, Dan (STFC,RAL,ISIS)" userId="e167dbae-9943-4303-9257-36acfec753ab" providerId="ADAL" clId="{51B2864A-089E-4F7F-B763-96D7E727BB44}" dt="2023-09-21T21:00:05.258" v="66" actId="1076"/>
          <ac:spMkLst>
            <pc:docMk/>
            <pc:sldMk cId="1297021381" sldId="325"/>
            <ac:spMk id="4" creationId="{C4E26C3E-5960-CD7C-7DCC-D590D15EFD57}"/>
          </ac:spMkLst>
        </pc:spChg>
        <pc:picChg chg="del">
          <ac:chgData name="Faircloth, Dan (STFC,RAL,ISIS)" userId="e167dbae-9943-4303-9257-36acfec753ab" providerId="ADAL" clId="{51B2864A-089E-4F7F-B763-96D7E727BB44}" dt="2023-09-21T20:56:59.221" v="0" actId="478"/>
          <ac:picMkLst>
            <pc:docMk/>
            <pc:sldMk cId="1297021381" sldId="325"/>
            <ac:picMk id="3" creationId="{ED6A19D6-666B-5A1A-8C8C-C075F15E64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8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1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4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85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24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75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7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0951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64189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52288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413642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6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40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91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3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045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32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5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2829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34370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6364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584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51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6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659962-2CD4-F146-83E2-23B89B29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412403"/>
            <a:ext cx="3764901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8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46934-656A-7134-0141-5934055F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7" b="14126"/>
          <a:stretch/>
        </p:blipFill>
        <p:spPr>
          <a:xfrm>
            <a:off x="7119228" y="1037771"/>
            <a:ext cx="5486400" cy="449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586A5-80A7-1F56-4815-866E8EC47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25020" cy="3848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134CA-E35A-9E43-C16D-7CC1FEE9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038" y="2949599"/>
            <a:ext cx="4484648" cy="2939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99397-9E07-251D-4811-6A2B955D6611}"/>
              </a:ext>
            </a:extLst>
          </p:cNvPr>
          <p:cNvSpPr txBox="1"/>
          <p:nvPr/>
        </p:nvSpPr>
        <p:spPr>
          <a:xfrm>
            <a:off x="58755" y="4792855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£125 per night (2025 rates)</a:t>
            </a:r>
          </a:p>
          <a:p>
            <a:r>
              <a:rPr lang="en-GB" dirty="0"/>
              <a:t>250 rooms available</a:t>
            </a:r>
            <a:endParaRPr lang="en-GB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1C933-0347-1D92-FBB6-78B2330D6FF4}"/>
              </a:ext>
            </a:extLst>
          </p:cNvPr>
          <p:cNvSpPr txBox="1"/>
          <p:nvPr/>
        </p:nvSpPr>
        <p:spPr>
          <a:xfrm>
            <a:off x="7300686" y="195720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Accommodation</a:t>
            </a:r>
          </a:p>
        </p:txBody>
      </p:sp>
    </p:spTree>
    <p:extLst>
      <p:ext uri="{BB962C8B-B14F-4D97-AF65-F5344CB8AC3E}">
        <p14:creationId xmlns:p14="http://schemas.microsoft.com/office/powerpoint/2010/main" val="346496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9220D-A48B-3AAC-9BB5-57960F8461E1}"/>
              </a:ext>
            </a:extLst>
          </p:cNvPr>
          <p:cNvSpPr txBox="1"/>
          <p:nvPr/>
        </p:nvSpPr>
        <p:spPr>
          <a:xfrm>
            <a:off x="783772" y="1227908"/>
            <a:ext cx="1140822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Socia</a:t>
            </a: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l and Excursion Ideas </a:t>
            </a:r>
            <a:endParaRPr lang="en-GB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Punting + pub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BMW Mini factory tour (close-up assembly line robots)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Gin and beer (TOAD distillery + Tap brewery tour)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Bletchley Park guided tour (1 hour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bus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drive)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Blenheim Palace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Silverstone museum + F1 simulator experience (1 hour bus drive)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3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E19D7-037A-4447-F1DE-20FC5974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77" y="696172"/>
            <a:ext cx="5030768" cy="3359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3B524-51D5-3C72-562B-57EE02BF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77" y="4895225"/>
            <a:ext cx="5030768" cy="1445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9A2F6-FBD7-9283-1F24-836483A59537}"/>
              </a:ext>
            </a:extLst>
          </p:cNvPr>
          <p:cNvSpPr txBox="1"/>
          <p:nvPr/>
        </p:nvSpPr>
        <p:spPr>
          <a:xfrm>
            <a:off x="6936377" y="6340269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Pre-injector Test Stand: A New Pre-injector for 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19FD1-DEB1-54F0-54B0-5242E4642D6D}"/>
              </a:ext>
            </a:extLst>
          </p:cNvPr>
          <p:cNvSpPr txBox="1"/>
          <p:nvPr/>
        </p:nvSpPr>
        <p:spPr>
          <a:xfrm>
            <a:off x="8961525" y="4027709"/>
            <a:ext cx="3491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ISIS Spallation Neutron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A11BD-C929-E1B1-32E0-B89480E12749}"/>
              </a:ext>
            </a:extLst>
          </p:cNvPr>
          <p:cNvSpPr txBox="1"/>
          <p:nvPr/>
        </p:nvSpPr>
        <p:spPr>
          <a:xfrm>
            <a:off x="366164" y="238383"/>
            <a:ext cx="349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Laboratory Tours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C2F5C-4ABB-0F07-F659-EC77E4738D25}"/>
              </a:ext>
            </a:extLst>
          </p:cNvPr>
          <p:cNvSpPr txBox="1"/>
          <p:nvPr/>
        </p:nvSpPr>
        <p:spPr>
          <a:xfrm>
            <a:off x="366165" y="1199036"/>
            <a:ext cx="63089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ISIS Spallation neutron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Penning surface plasma sources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				 (1X and 2X)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RF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xternal coil volume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 stands (FETS, VESPA, ISDR, Pre-Injector)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Also possible: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</a:rPr>
              <a:t>Culham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 JET/Fusion tours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0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26C3E-5960-CD7C-7DCC-D590D15EFD57}"/>
              </a:ext>
            </a:extLst>
          </p:cNvPr>
          <p:cNvSpPr txBox="1"/>
          <p:nvPr/>
        </p:nvSpPr>
        <p:spPr>
          <a:xfrm>
            <a:off x="2311322" y="1192918"/>
            <a:ext cx="8802153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We look forward to welcoming you to</a:t>
            </a:r>
          </a:p>
          <a:p>
            <a:r>
              <a:rPr lang="en-GB" sz="4400" dirty="0"/>
              <a:t>ICIS 2025 </a:t>
            </a:r>
          </a:p>
          <a:p>
            <a:r>
              <a:rPr lang="en-GB" sz="4400" dirty="0"/>
              <a:t>St Catherines College </a:t>
            </a:r>
          </a:p>
          <a:p>
            <a:r>
              <a:rPr lang="en-GB" sz="4400" dirty="0"/>
              <a:t>Oxford, UK</a:t>
            </a:r>
          </a:p>
          <a:p>
            <a:r>
              <a:rPr lang="en-GB" sz="4400" dirty="0"/>
              <a:t>7th - 13th September 2025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9702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29"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STFC_matters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Science and Technology Facilities Council</a:t>
            </a:r>
          </a:p>
        </p:txBody>
      </p:sp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06B10-8BEC-428B-AB40-DA8C230CE30B}"/>
              </a:ext>
            </a:extLst>
          </p:cNvPr>
          <p:cNvSpPr txBox="1">
            <a:spLocks/>
          </p:cNvSpPr>
          <p:nvPr/>
        </p:nvSpPr>
        <p:spPr>
          <a:xfrm>
            <a:off x="1046577" y="2504194"/>
            <a:ext cx="8132934" cy="4109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ICIS 2025 </a:t>
            </a:r>
          </a:p>
          <a:p>
            <a:r>
              <a:rPr lang="en-GB" dirty="0"/>
              <a:t>St Catherines</a:t>
            </a:r>
          </a:p>
          <a:p>
            <a:r>
              <a:rPr lang="en-GB" dirty="0"/>
              <a:t>College </a:t>
            </a:r>
          </a:p>
          <a:p>
            <a:r>
              <a:rPr lang="en-GB" dirty="0"/>
              <a:t>Oxford</a:t>
            </a:r>
          </a:p>
          <a:p>
            <a:r>
              <a:rPr lang="en-GB" dirty="0"/>
              <a:t>7th - 13th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ins Birmingham to Oxford from £14.90 | Get Times &amp; Cheap Tickets |  Trainline">
            <a:extLst>
              <a:ext uri="{FF2B5EF4-FFF2-40B4-BE49-F238E27FC236}">
                <a16:creationId xmlns:a16="http://schemas.microsoft.com/office/drawing/2014/main" id="{D7E5ED30-D32C-2287-A9AE-5B629729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96" y="2347763"/>
            <a:ext cx="7273771" cy="37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p of United Kingdom (UK) airports: airports location and international  airports of United Kingdom (UK)">
            <a:extLst>
              <a:ext uri="{FF2B5EF4-FFF2-40B4-BE49-F238E27FC236}">
                <a16:creationId xmlns:a16="http://schemas.microsoft.com/office/drawing/2014/main" id="{EFBE0C93-789A-642D-7BCD-C10E258B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80"/>
            <a:ext cx="462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6D81267-71D2-562C-180D-BD45092008D8}"/>
              </a:ext>
            </a:extLst>
          </p:cNvPr>
          <p:cNvSpPr/>
          <p:nvPr/>
        </p:nvSpPr>
        <p:spPr>
          <a:xfrm>
            <a:off x="3168015" y="5122545"/>
            <a:ext cx="99060" cy="990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0B698-A27C-851F-EAC1-24BEB6F0A226}"/>
              </a:ext>
            </a:extLst>
          </p:cNvPr>
          <p:cNvSpPr txBox="1"/>
          <p:nvPr/>
        </p:nvSpPr>
        <p:spPr>
          <a:xfrm>
            <a:off x="2470195" y="4852273"/>
            <a:ext cx="84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Oxford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C9C51-5319-8731-54B3-48F85BC955FD}"/>
              </a:ext>
            </a:extLst>
          </p:cNvPr>
          <p:cNvSpPr txBox="1"/>
          <p:nvPr/>
        </p:nvSpPr>
        <p:spPr>
          <a:xfrm>
            <a:off x="5030124" y="187236"/>
            <a:ext cx="44404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Oxford-</a:t>
            </a:r>
          </a:p>
          <a:p>
            <a:endParaRPr lang="en-GB" sz="2000" dirty="0"/>
          </a:p>
          <a:p>
            <a:r>
              <a:rPr lang="en-GB" sz="2000" dirty="0"/>
              <a:t>Historic city with good transport links to Heathrow and Birmingham airports</a:t>
            </a:r>
          </a:p>
          <a:p>
            <a:r>
              <a:rPr lang="en-GB" sz="2000" dirty="0"/>
              <a:t>1 hour train to London and Eurostar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669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829A5-56D1-7E8A-1289-089D8FE8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66" y="0"/>
            <a:ext cx="797927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A0F08-824E-E5DA-CD22-1A9CC08FC5C6}"/>
              </a:ext>
            </a:extLst>
          </p:cNvPr>
          <p:cNvSpPr txBox="1"/>
          <p:nvPr/>
        </p:nvSpPr>
        <p:spPr>
          <a:xfrm>
            <a:off x="2849732" y="3835154"/>
            <a:ext cx="9108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 mile to train station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EEA3-34CA-D939-BFEA-17755745531A}"/>
              </a:ext>
            </a:extLst>
          </p:cNvPr>
          <p:cNvSpPr txBox="1"/>
          <p:nvPr/>
        </p:nvSpPr>
        <p:spPr>
          <a:xfrm>
            <a:off x="6202532" y="2086254"/>
            <a:ext cx="164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10-15 minute walk into city </a:t>
            </a:r>
            <a:r>
              <a:rPr lang="en-GB" sz="2000" dirty="0" err="1"/>
              <a:t>center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86660-A367-CC7E-91A0-C9489D52FA97}"/>
              </a:ext>
            </a:extLst>
          </p:cNvPr>
          <p:cNvSpPr txBox="1"/>
          <p:nvPr/>
        </p:nvSpPr>
        <p:spPr>
          <a:xfrm>
            <a:off x="189108" y="98517"/>
            <a:ext cx="225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 Catherines College</a:t>
            </a:r>
          </a:p>
        </p:txBody>
      </p:sp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52DAABCE-3989-8A95-D2E9-CAD94208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2" y="936443"/>
            <a:ext cx="1426267" cy="16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8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11C86E-83CD-E596-525F-A086C94879E1}"/>
              </a:ext>
            </a:extLst>
          </p:cNvPr>
          <p:cNvSpPr txBox="1"/>
          <p:nvPr/>
        </p:nvSpPr>
        <p:spPr>
          <a:xfrm>
            <a:off x="9901645" y="4048032"/>
            <a:ext cx="2146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1960s</a:t>
            </a:r>
          </a:p>
          <a:p>
            <a:r>
              <a:rPr lang="en-GB" dirty="0"/>
              <a:t>Grade 1 Listed Modernist Architecture </a:t>
            </a:r>
          </a:p>
        </p:txBody>
      </p:sp>
      <p:pic>
        <p:nvPicPr>
          <p:cNvPr id="1028" name="Picture 4" descr="St Catherine's College | University of Oxford">
            <a:extLst>
              <a:ext uri="{FF2B5EF4-FFF2-40B4-BE49-F238E27FC236}">
                <a16:creationId xmlns:a16="http://schemas.microsoft.com/office/drawing/2014/main" id="{7D12BD2C-749F-9DC2-21A3-9E76685F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31" y="213660"/>
            <a:ext cx="8279296" cy="28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6F7E3-1806-83BB-7836-874310389279}"/>
              </a:ext>
            </a:extLst>
          </p:cNvPr>
          <p:cNvSpPr txBox="1"/>
          <p:nvPr/>
        </p:nvSpPr>
        <p:spPr>
          <a:xfrm>
            <a:off x="189108" y="98517"/>
            <a:ext cx="225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 Catherines College</a:t>
            </a:r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C1C0B492-9886-ADC9-36CC-072D6C71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2" y="936443"/>
            <a:ext cx="1426267" cy="16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1C57C-F80C-E016-7F22-42173DE0D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46" y="3429000"/>
            <a:ext cx="6215063" cy="31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A9F7-D0F8-8647-25EF-B280BF1C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22" y="111617"/>
            <a:ext cx="9983083" cy="6368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09FF9-BCC7-4731-B49B-7015C8C81D82}"/>
              </a:ext>
            </a:extLst>
          </p:cNvPr>
          <p:cNvSpPr txBox="1"/>
          <p:nvPr/>
        </p:nvSpPr>
        <p:spPr>
          <a:xfrm>
            <a:off x="10270672" y="5690047"/>
            <a:ext cx="1394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250 seats</a:t>
            </a:r>
          </a:p>
        </p:txBody>
      </p:sp>
    </p:spTree>
    <p:extLst>
      <p:ext uri="{BB962C8B-B14F-4D97-AF65-F5344CB8AC3E}">
        <p14:creationId xmlns:p14="http://schemas.microsoft.com/office/powerpoint/2010/main" val="32960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F705A-AE08-2CFF-CEF6-89F7C4CF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5" y="87086"/>
            <a:ext cx="8489161" cy="5220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957286-5D82-A49D-CC0E-48533EB250B8}"/>
              </a:ext>
            </a:extLst>
          </p:cNvPr>
          <p:cNvSpPr txBox="1"/>
          <p:nvPr/>
        </p:nvSpPr>
        <p:spPr>
          <a:xfrm>
            <a:off x="123371" y="1045277"/>
            <a:ext cx="2830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Posters, </a:t>
            </a:r>
          </a:p>
          <a:p>
            <a:r>
              <a:rPr lang="en-GB" sz="2400" dirty="0"/>
              <a:t>Industrial Exhibit </a:t>
            </a:r>
          </a:p>
          <a:p>
            <a:r>
              <a:rPr lang="en-GB" sz="2400" dirty="0"/>
              <a:t>and </a:t>
            </a:r>
          </a:p>
          <a:p>
            <a:r>
              <a:rPr lang="en-GB" sz="2400" dirty="0"/>
              <a:t>Coffee breaks in</a:t>
            </a:r>
          </a:p>
          <a:p>
            <a:r>
              <a:rPr lang="en-GB" sz="2400" dirty="0"/>
              <a:t>next door room</a:t>
            </a:r>
          </a:p>
        </p:txBody>
      </p:sp>
    </p:spTree>
    <p:extLst>
      <p:ext uri="{BB962C8B-B14F-4D97-AF65-F5344CB8AC3E}">
        <p14:creationId xmlns:p14="http://schemas.microsoft.com/office/powerpoint/2010/main" val="129688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DC0BE-2BE6-51A4-9EFB-BD5E4DAF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88" y="293210"/>
            <a:ext cx="9253596" cy="6061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764DE-3F8A-DA10-A94D-6A1BC297547C}"/>
              </a:ext>
            </a:extLst>
          </p:cNvPr>
          <p:cNvSpPr txBox="1"/>
          <p:nvPr/>
        </p:nvSpPr>
        <p:spPr>
          <a:xfrm>
            <a:off x="211416" y="4296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Lounge and Bar</a:t>
            </a:r>
          </a:p>
        </p:txBody>
      </p:sp>
    </p:spTree>
    <p:extLst>
      <p:ext uri="{BB962C8B-B14F-4D97-AF65-F5344CB8AC3E}">
        <p14:creationId xmlns:p14="http://schemas.microsoft.com/office/powerpoint/2010/main" val="251276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85F4B-0D79-7380-E5A4-FB051EFD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56" y="256347"/>
            <a:ext cx="8291720" cy="4059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04057-C433-0AB2-8145-E844B7CB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1" y="536713"/>
            <a:ext cx="3252112" cy="5993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5C6C4-F90E-139A-08BC-AD96804EBB7D}"/>
              </a:ext>
            </a:extLst>
          </p:cNvPr>
          <p:cNvSpPr txBox="1"/>
          <p:nvPr/>
        </p:nvSpPr>
        <p:spPr>
          <a:xfrm>
            <a:off x="4566616" y="46014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Dining Hall</a:t>
            </a:r>
          </a:p>
        </p:txBody>
      </p:sp>
    </p:spTree>
    <p:extLst>
      <p:ext uri="{BB962C8B-B14F-4D97-AF65-F5344CB8AC3E}">
        <p14:creationId xmlns:p14="http://schemas.microsoft.com/office/powerpoint/2010/main" val="31390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368FC1F4ACD42BB6EBA74CDCE7915" ma:contentTypeVersion="14" ma:contentTypeDescription="Create a new document." ma:contentTypeScope="" ma:versionID="49591575a3e0a7add551ba855b91eb3f">
  <xsd:schema xmlns:xsd="http://www.w3.org/2001/XMLSchema" xmlns:xs="http://www.w3.org/2001/XMLSchema" xmlns:p="http://schemas.microsoft.com/office/2006/metadata/properties" xmlns:ns3="e22e2030-914d-40a4-912d-32c565a661d1" xmlns:ns4="c6364147-5475-42a3-b57b-0fa11f621edf" targetNamespace="http://schemas.microsoft.com/office/2006/metadata/properties" ma:root="true" ma:fieldsID="53d2afbd9d0dd87b3a78ee10ccafdd7b" ns3:_="" ns4:_="">
    <xsd:import namespace="e22e2030-914d-40a4-912d-32c565a661d1"/>
    <xsd:import namespace="c6364147-5475-42a3-b57b-0fa11f621ed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e2030-914d-40a4-912d-32c565a661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64147-5475-42a3-b57b-0fa11f621e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91C86C-624A-416D-8716-5397C8294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e2030-914d-40a4-912d-32c565a661d1"/>
    <ds:schemaRef ds:uri="c6364147-5475-42a3-b57b-0fa11f621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DB8A9-02B4-45B7-A10F-65B9818840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F3168-4FA9-4D9D-B9AF-F5F36EFCA54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6364147-5475-42a3-b57b-0fa11f621edf"/>
    <ds:schemaRef ds:uri="e22e2030-914d-40a4-912d-32c565a661d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82869</TotalTime>
  <Words>323</Words>
  <Application>Microsoft Office PowerPoint</Application>
  <PresentationFormat>Widescreen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MASTER 2 WHITE</vt:lpstr>
      <vt:lpstr>2_Triangles</vt:lpstr>
      <vt:lpstr>4_Blank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Faircloth, Dan (STFC,RAL,ISIS)</cp:lastModifiedBy>
  <cp:revision>848</cp:revision>
  <cp:lastPrinted>2019-10-02T08:27:37Z</cp:lastPrinted>
  <dcterms:created xsi:type="dcterms:W3CDTF">2019-09-17T08:04:08Z</dcterms:created>
  <dcterms:modified xsi:type="dcterms:W3CDTF">2023-09-21T21:00:14Z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0x0101009AE368FC1F4ACD42BB6EBA74CDCE7915</vt:lpwstr>
  </property>
</Properties>
</file>