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51" r:id="rId2"/>
  </p:sldMasterIdLst>
  <p:notesMasterIdLst>
    <p:notesMasterId r:id="rId32"/>
  </p:notesMasterIdLst>
  <p:handoutMasterIdLst>
    <p:handoutMasterId r:id="rId33"/>
  </p:handoutMasterIdLst>
  <p:sldIdLst>
    <p:sldId id="278" r:id="rId3"/>
    <p:sldId id="519" r:id="rId4"/>
    <p:sldId id="563" r:id="rId5"/>
    <p:sldId id="576" r:id="rId6"/>
    <p:sldId id="575" r:id="rId7"/>
    <p:sldId id="601" r:id="rId8"/>
    <p:sldId id="608" r:id="rId9"/>
    <p:sldId id="261" r:id="rId10"/>
    <p:sldId id="538" r:id="rId11"/>
    <p:sldId id="573" r:id="rId12"/>
    <p:sldId id="577" r:id="rId13"/>
    <p:sldId id="605" r:id="rId14"/>
    <p:sldId id="579" r:id="rId15"/>
    <p:sldId id="593" r:id="rId16"/>
    <p:sldId id="597" r:id="rId17"/>
    <p:sldId id="599" r:id="rId18"/>
    <p:sldId id="529" r:id="rId19"/>
    <p:sldId id="567" r:id="rId20"/>
    <p:sldId id="562" r:id="rId21"/>
    <p:sldId id="602" r:id="rId22"/>
    <p:sldId id="578" r:id="rId23"/>
    <p:sldId id="606" r:id="rId24"/>
    <p:sldId id="607" r:id="rId25"/>
    <p:sldId id="596" r:id="rId26"/>
    <p:sldId id="598" r:id="rId27"/>
    <p:sldId id="600" r:id="rId28"/>
    <p:sldId id="595" r:id="rId29"/>
    <p:sldId id="585" r:id="rId30"/>
    <p:sldId id="604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F96C03-F14A-47E7-ACBA-06A9988D8A20}">
          <p14:sldIdLst>
            <p14:sldId id="278"/>
            <p14:sldId id="519"/>
            <p14:sldId id="563"/>
            <p14:sldId id="576"/>
            <p14:sldId id="575"/>
            <p14:sldId id="601"/>
            <p14:sldId id="608"/>
            <p14:sldId id="261"/>
            <p14:sldId id="538"/>
            <p14:sldId id="573"/>
            <p14:sldId id="577"/>
            <p14:sldId id="605"/>
            <p14:sldId id="579"/>
            <p14:sldId id="593"/>
            <p14:sldId id="597"/>
            <p14:sldId id="599"/>
            <p14:sldId id="529"/>
            <p14:sldId id="567"/>
            <p14:sldId id="562"/>
            <p14:sldId id="602"/>
            <p14:sldId id="578"/>
            <p14:sldId id="606"/>
            <p14:sldId id="607"/>
            <p14:sldId id="596"/>
            <p14:sldId id="598"/>
            <p14:sldId id="600"/>
            <p14:sldId id="595"/>
            <p14:sldId id="585"/>
            <p14:sldId id="6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view" initials="LM" lastIdx="12" clrIdx="0">
    <p:extLst>
      <p:ext uri="{19B8F6BF-5375-455C-9EA6-DF929625EA0E}">
        <p15:presenceInfo xmlns:p15="http://schemas.microsoft.com/office/powerpoint/2012/main" userId="revi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596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85219" autoAdjust="0"/>
  </p:normalViewPr>
  <p:slideViewPr>
    <p:cSldViewPr snapToGrid="0">
      <p:cViewPr varScale="1">
        <p:scale>
          <a:sx n="162" d="100"/>
          <a:sy n="162" d="100"/>
        </p:scale>
        <p:origin x="576" y="144"/>
      </p:cViewPr>
      <p:guideLst/>
    </p:cSldViewPr>
  </p:slideViewPr>
  <p:outlineViewPr>
    <p:cViewPr>
      <p:scale>
        <a:sx n="33" d="100"/>
        <a:sy n="33" d="100"/>
      </p:scale>
      <p:origin x="0" y="-137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0997D6-E4FB-4712-92FA-58E587F2AA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813356-23C2-4CD0-AD1E-B8CE65F1B625}">
      <dgm:prSet/>
      <dgm:spPr>
        <a:solidFill>
          <a:srgbClr val="002060"/>
        </a:solidFill>
      </dgm:spPr>
      <dgm:t>
        <a:bodyPr/>
        <a:lstStyle/>
        <a:p>
          <a:r>
            <a:rPr lang="fi-FI" dirty="0" err="1"/>
            <a:t>Al</a:t>
          </a:r>
          <a:r>
            <a:rPr lang="fi-FI" dirty="0"/>
            <a:t>: ~1.71 </a:t>
          </a:r>
          <a:r>
            <a:rPr lang="fi-FI" dirty="0" err="1"/>
            <a:t>eV</a:t>
          </a:r>
          <a:endParaRPr lang="en-US" dirty="0"/>
        </a:p>
      </dgm:t>
    </dgm:pt>
    <dgm:pt modelId="{4B0C990C-5CB6-4251-99C3-FFFDC60BEA84}" type="parTrans" cxnId="{5A226E6A-8E71-4C25-86F6-21EE1BE737F4}">
      <dgm:prSet/>
      <dgm:spPr/>
      <dgm:t>
        <a:bodyPr/>
        <a:lstStyle/>
        <a:p>
          <a:endParaRPr lang="en-US"/>
        </a:p>
      </dgm:t>
    </dgm:pt>
    <dgm:pt modelId="{DBB78027-2781-40B0-B167-3067F4FAD5CF}" type="sibTrans" cxnId="{5A226E6A-8E71-4C25-86F6-21EE1BE737F4}">
      <dgm:prSet/>
      <dgm:spPr/>
      <dgm:t>
        <a:bodyPr/>
        <a:lstStyle/>
        <a:p>
          <a:endParaRPr lang="en-US"/>
        </a:p>
      </dgm:t>
    </dgm:pt>
    <dgm:pt modelId="{97281F54-2137-4356-8941-00D6D5B40894}">
      <dgm:prSet/>
      <dgm:spPr>
        <a:solidFill>
          <a:srgbClr val="002060"/>
        </a:solidFill>
      </dgm:spPr>
      <dgm:t>
        <a:bodyPr/>
        <a:lstStyle/>
        <a:p>
          <a:r>
            <a:rPr lang="fi-FI" dirty="0"/>
            <a:t>Ti: ~1.63 </a:t>
          </a:r>
          <a:r>
            <a:rPr lang="fi-FI" dirty="0" err="1"/>
            <a:t>eV</a:t>
          </a:r>
          <a:r>
            <a:rPr lang="fi-FI" dirty="0"/>
            <a:t> </a:t>
          </a:r>
          <a:endParaRPr lang="en-US" dirty="0"/>
        </a:p>
      </dgm:t>
    </dgm:pt>
    <dgm:pt modelId="{5FA396FD-D371-4B97-A059-745C6136352E}" type="parTrans" cxnId="{9CFA3A1F-7DA8-4462-AA10-32B630F30BF0}">
      <dgm:prSet/>
      <dgm:spPr/>
      <dgm:t>
        <a:bodyPr/>
        <a:lstStyle/>
        <a:p>
          <a:endParaRPr lang="en-US"/>
        </a:p>
      </dgm:t>
    </dgm:pt>
    <dgm:pt modelId="{C79BA5BE-7618-40D8-898B-3B795C128E22}" type="sibTrans" cxnId="{9CFA3A1F-7DA8-4462-AA10-32B630F30BF0}">
      <dgm:prSet/>
      <dgm:spPr/>
      <dgm:t>
        <a:bodyPr/>
        <a:lstStyle/>
        <a:p>
          <a:endParaRPr lang="en-US"/>
        </a:p>
      </dgm:t>
    </dgm:pt>
    <dgm:pt modelId="{BB1E5996-BE15-4138-9844-B21A35DC470B}">
      <dgm:prSet/>
      <dgm:spPr>
        <a:solidFill>
          <a:srgbClr val="002060"/>
        </a:solidFill>
      </dgm:spPr>
      <dgm:t>
        <a:bodyPr/>
        <a:lstStyle/>
        <a:p>
          <a:r>
            <a:rPr lang="fi-FI" dirty="0"/>
            <a:t>Cu: ~1.56 </a:t>
          </a:r>
          <a:r>
            <a:rPr lang="fi-FI" dirty="0" err="1"/>
            <a:t>eV</a:t>
          </a:r>
          <a:endParaRPr lang="en-US" dirty="0"/>
        </a:p>
      </dgm:t>
    </dgm:pt>
    <dgm:pt modelId="{5E9A1FB8-C659-4028-9CB5-43820CC703DD}" type="parTrans" cxnId="{05E1001F-B649-4A11-816E-90985D407246}">
      <dgm:prSet/>
      <dgm:spPr/>
      <dgm:t>
        <a:bodyPr/>
        <a:lstStyle/>
        <a:p>
          <a:endParaRPr lang="en-US"/>
        </a:p>
      </dgm:t>
    </dgm:pt>
    <dgm:pt modelId="{EAB141AD-A02B-4425-90FE-FEEFC84C4014}" type="sibTrans" cxnId="{05E1001F-B649-4A11-816E-90985D407246}">
      <dgm:prSet/>
      <dgm:spPr/>
      <dgm:t>
        <a:bodyPr/>
        <a:lstStyle/>
        <a:p>
          <a:endParaRPr lang="en-US"/>
        </a:p>
      </dgm:t>
    </dgm:pt>
    <dgm:pt modelId="{8925BD55-194F-4E54-9BF1-7E4B599CDAAD}">
      <dgm:prSet/>
      <dgm:spPr>
        <a:solidFill>
          <a:srgbClr val="002060"/>
        </a:solidFill>
      </dgm:spPr>
      <dgm:t>
        <a:bodyPr/>
        <a:lstStyle/>
        <a:p>
          <a:r>
            <a:rPr lang="fi-FI" dirty="0"/>
            <a:t>Ni: ~1.46 </a:t>
          </a:r>
          <a:r>
            <a:rPr lang="fi-FI" dirty="0" err="1"/>
            <a:t>eV</a:t>
          </a:r>
          <a:endParaRPr lang="en-US" dirty="0"/>
        </a:p>
      </dgm:t>
    </dgm:pt>
    <dgm:pt modelId="{BEDC799A-5FD7-40B8-93B9-AC62E8AD9C5B}" type="parTrans" cxnId="{DEA30D3D-B3FB-4BB9-8283-78B6E586CB49}">
      <dgm:prSet/>
      <dgm:spPr/>
      <dgm:t>
        <a:bodyPr/>
        <a:lstStyle/>
        <a:p>
          <a:endParaRPr lang="en-US"/>
        </a:p>
      </dgm:t>
    </dgm:pt>
    <dgm:pt modelId="{F2DA333F-F65E-47AB-BE7C-D938C51B9062}" type="sibTrans" cxnId="{DEA30D3D-B3FB-4BB9-8283-78B6E586CB49}">
      <dgm:prSet/>
      <dgm:spPr/>
      <dgm:t>
        <a:bodyPr/>
        <a:lstStyle/>
        <a:p>
          <a:endParaRPr lang="en-US"/>
        </a:p>
      </dgm:t>
    </dgm:pt>
    <dgm:pt modelId="{91D8A784-16E1-433C-8094-F0D803CC833D}" type="pres">
      <dgm:prSet presAssocID="{AE0997D6-E4FB-4712-92FA-58E587F2AA08}" presName="linear" presStyleCnt="0">
        <dgm:presLayoutVars>
          <dgm:animLvl val="lvl"/>
          <dgm:resizeHandles val="exact"/>
        </dgm:presLayoutVars>
      </dgm:prSet>
      <dgm:spPr/>
    </dgm:pt>
    <dgm:pt modelId="{CE34384F-EB1D-4B67-99C0-33195DC33280}" type="pres">
      <dgm:prSet presAssocID="{0F813356-23C2-4CD0-AD1E-B8CE65F1B625}" presName="parentText" presStyleLbl="node1" presStyleIdx="0" presStyleCnt="4" custLinFactNeighborX="285">
        <dgm:presLayoutVars>
          <dgm:chMax val="0"/>
          <dgm:bulletEnabled val="1"/>
        </dgm:presLayoutVars>
      </dgm:prSet>
      <dgm:spPr/>
    </dgm:pt>
    <dgm:pt modelId="{8219FD05-74CD-4FBA-81C7-3092F0732368}" type="pres">
      <dgm:prSet presAssocID="{DBB78027-2781-40B0-B167-3067F4FAD5CF}" presName="spacer" presStyleCnt="0"/>
      <dgm:spPr/>
    </dgm:pt>
    <dgm:pt modelId="{0368BF98-5A05-4B12-8EFD-FEDB8806730E}" type="pres">
      <dgm:prSet presAssocID="{97281F54-2137-4356-8941-00D6D5B40894}" presName="parentText" presStyleLbl="node1" presStyleIdx="1" presStyleCnt="4" custLinFactNeighborX="285">
        <dgm:presLayoutVars>
          <dgm:chMax val="0"/>
          <dgm:bulletEnabled val="1"/>
        </dgm:presLayoutVars>
      </dgm:prSet>
      <dgm:spPr/>
    </dgm:pt>
    <dgm:pt modelId="{720DE4D3-0F54-4808-9E0D-A6F01429DD58}" type="pres">
      <dgm:prSet presAssocID="{C79BA5BE-7618-40D8-898B-3B795C128E22}" presName="spacer" presStyleCnt="0"/>
      <dgm:spPr/>
    </dgm:pt>
    <dgm:pt modelId="{5C26F79C-4429-4F64-BA75-955C321EDCB9}" type="pres">
      <dgm:prSet presAssocID="{BB1E5996-BE15-4138-9844-B21A35DC470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9D274AC-DC3F-4B22-9C50-5BBD5FFEE8A8}" type="pres">
      <dgm:prSet presAssocID="{EAB141AD-A02B-4425-90FE-FEEFC84C4014}" presName="spacer" presStyleCnt="0"/>
      <dgm:spPr/>
    </dgm:pt>
    <dgm:pt modelId="{0B70354E-44B5-4557-AD38-36B4A20E5A26}" type="pres">
      <dgm:prSet presAssocID="{8925BD55-194F-4E54-9BF1-7E4B599CDAA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4670C13-D7AD-4D15-A37C-AE676E455B1C}" type="presOf" srcId="{AE0997D6-E4FB-4712-92FA-58E587F2AA08}" destId="{91D8A784-16E1-433C-8094-F0D803CC833D}" srcOrd="0" destOrd="0" presId="urn:microsoft.com/office/officeart/2005/8/layout/vList2"/>
    <dgm:cxn modelId="{05E1001F-B649-4A11-816E-90985D407246}" srcId="{AE0997D6-E4FB-4712-92FA-58E587F2AA08}" destId="{BB1E5996-BE15-4138-9844-B21A35DC470B}" srcOrd="2" destOrd="0" parTransId="{5E9A1FB8-C659-4028-9CB5-43820CC703DD}" sibTransId="{EAB141AD-A02B-4425-90FE-FEEFC84C4014}"/>
    <dgm:cxn modelId="{9CFA3A1F-7DA8-4462-AA10-32B630F30BF0}" srcId="{AE0997D6-E4FB-4712-92FA-58E587F2AA08}" destId="{97281F54-2137-4356-8941-00D6D5B40894}" srcOrd="1" destOrd="0" parTransId="{5FA396FD-D371-4B97-A059-745C6136352E}" sibTransId="{C79BA5BE-7618-40D8-898B-3B795C128E22}"/>
    <dgm:cxn modelId="{3A7BF227-577A-418E-8663-ABEA646049EF}" type="presOf" srcId="{BB1E5996-BE15-4138-9844-B21A35DC470B}" destId="{5C26F79C-4429-4F64-BA75-955C321EDCB9}" srcOrd="0" destOrd="0" presId="urn:microsoft.com/office/officeart/2005/8/layout/vList2"/>
    <dgm:cxn modelId="{DEA30D3D-B3FB-4BB9-8283-78B6E586CB49}" srcId="{AE0997D6-E4FB-4712-92FA-58E587F2AA08}" destId="{8925BD55-194F-4E54-9BF1-7E4B599CDAAD}" srcOrd="3" destOrd="0" parTransId="{BEDC799A-5FD7-40B8-93B9-AC62E8AD9C5B}" sibTransId="{F2DA333F-F65E-47AB-BE7C-D938C51B9062}"/>
    <dgm:cxn modelId="{5A226E6A-8E71-4C25-86F6-21EE1BE737F4}" srcId="{AE0997D6-E4FB-4712-92FA-58E587F2AA08}" destId="{0F813356-23C2-4CD0-AD1E-B8CE65F1B625}" srcOrd="0" destOrd="0" parTransId="{4B0C990C-5CB6-4251-99C3-FFFDC60BEA84}" sibTransId="{DBB78027-2781-40B0-B167-3067F4FAD5CF}"/>
    <dgm:cxn modelId="{9AF17F70-6F33-429E-A0ED-7FBE7EEB7E94}" type="presOf" srcId="{0F813356-23C2-4CD0-AD1E-B8CE65F1B625}" destId="{CE34384F-EB1D-4B67-99C0-33195DC33280}" srcOrd="0" destOrd="0" presId="urn:microsoft.com/office/officeart/2005/8/layout/vList2"/>
    <dgm:cxn modelId="{4BBBC3AA-C269-45F5-BA4A-AB0AEAE6C161}" type="presOf" srcId="{97281F54-2137-4356-8941-00D6D5B40894}" destId="{0368BF98-5A05-4B12-8EFD-FEDB8806730E}" srcOrd="0" destOrd="0" presId="urn:microsoft.com/office/officeart/2005/8/layout/vList2"/>
    <dgm:cxn modelId="{4A3D44DC-9EF5-4498-ADD6-A95B1B26B240}" type="presOf" srcId="{8925BD55-194F-4E54-9BF1-7E4B599CDAAD}" destId="{0B70354E-44B5-4557-AD38-36B4A20E5A26}" srcOrd="0" destOrd="0" presId="urn:microsoft.com/office/officeart/2005/8/layout/vList2"/>
    <dgm:cxn modelId="{0371ABEF-20A6-4082-8AA6-83842A03E6EE}" type="presParOf" srcId="{91D8A784-16E1-433C-8094-F0D803CC833D}" destId="{CE34384F-EB1D-4B67-99C0-33195DC33280}" srcOrd="0" destOrd="0" presId="urn:microsoft.com/office/officeart/2005/8/layout/vList2"/>
    <dgm:cxn modelId="{105F571B-7B5A-4C07-9E3A-90B3A5B8A905}" type="presParOf" srcId="{91D8A784-16E1-433C-8094-F0D803CC833D}" destId="{8219FD05-74CD-4FBA-81C7-3092F0732368}" srcOrd="1" destOrd="0" presId="urn:microsoft.com/office/officeart/2005/8/layout/vList2"/>
    <dgm:cxn modelId="{DE877F4E-7E0A-4463-84EB-D6721DABC380}" type="presParOf" srcId="{91D8A784-16E1-433C-8094-F0D803CC833D}" destId="{0368BF98-5A05-4B12-8EFD-FEDB8806730E}" srcOrd="2" destOrd="0" presId="urn:microsoft.com/office/officeart/2005/8/layout/vList2"/>
    <dgm:cxn modelId="{9B66A31F-9F62-484E-8DE1-6E79482D2B67}" type="presParOf" srcId="{91D8A784-16E1-433C-8094-F0D803CC833D}" destId="{720DE4D3-0F54-4808-9E0D-A6F01429DD58}" srcOrd="3" destOrd="0" presId="urn:microsoft.com/office/officeart/2005/8/layout/vList2"/>
    <dgm:cxn modelId="{4C8E20FA-54BE-4FE3-A8A3-B7660C22EEBC}" type="presParOf" srcId="{91D8A784-16E1-433C-8094-F0D803CC833D}" destId="{5C26F79C-4429-4F64-BA75-955C321EDCB9}" srcOrd="4" destOrd="0" presId="urn:microsoft.com/office/officeart/2005/8/layout/vList2"/>
    <dgm:cxn modelId="{31C93F08-D716-46C5-8587-87D5C09402AC}" type="presParOf" srcId="{91D8A784-16E1-433C-8094-F0D803CC833D}" destId="{59D274AC-DC3F-4B22-9C50-5BBD5FFEE8A8}" srcOrd="5" destOrd="0" presId="urn:microsoft.com/office/officeart/2005/8/layout/vList2"/>
    <dgm:cxn modelId="{DF075474-28C0-4D7B-A9AE-C924584997A0}" type="presParOf" srcId="{91D8A784-16E1-433C-8094-F0D803CC833D}" destId="{0B70354E-44B5-4557-AD38-36B4A20E5A26}" srcOrd="6" destOrd="0" presId="urn:microsoft.com/office/officeart/2005/8/layout/vList2"/>
  </dgm:cxnLst>
  <dgm:bg/>
  <dgm:whole>
    <a:ln>
      <a:solidFill>
        <a:schemeClr val="accent4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4384F-EB1D-4B67-99C0-33195DC33280}">
      <dsp:nvSpPr>
        <dsp:cNvPr id="0" name=""/>
        <dsp:cNvSpPr/>
      </dsp:nvSpPr>
      <dsp:spPr>
        <a:xfrm>
          <a:off x="0" y="21160"/>
          <a:ext cx="2945235" cy="67158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 dirty="0" err="1"/>
            <a:t>Al</a:t>
          </a:r>
          <a:r>
            <a:rPr lang="fi-FI" sz="2800" kern="1200" dirty="0"/>
            <a:t>: ~1.71 </a:t>
          </a:r>
          <a:r>
            <a:rPr lang="fi-FI" sz="2800" kern="1200" dirty="0" err="1"/>
            <a:t>eV</a:t>
          </a:r>
          <a:endParaRPr lang="en-US" sz="2800" kern="1200" dirty="0"/>
        </a:p>
      </dsp:txBody>
      <dsp:txXfrm>
        <a:off x="32784" y="53944"/>
        <a:ext cx="2879667" cy="606012"/>
      </dsp:txXfrm>
    </dsp:sp>
    <dsp:sp modelId="{0368BF98-5A05-4B12-8EFD-FEDB8806730E}">
      <dsp:nvSpPr>
        <dsp:cNvPr id="0" name=""/>
        <dsp:cNvSpPr/>
      </dsp:nvSpPr>
      <dsp:spPr>
        <a:xfrm>
          <a:off x="0" y="773380"/>
          <a:ext cx="2945235" cy="67158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 dirty="0"/>
            <a:t>Ti: ~1.63 </a:t>
          </a:r>
          <a:r>
            <a:rPr lang="fi-FI" sz="2800" kern="1200" dirty="0" err="1"/>
            <a:t>eV</a:t>
          </a:r>
          <a:r>
            <a:rPr lang="fi-FI" sz="2800" kern="1200" dirty="0"/>
            <a:t> </a:t>
          </a:r>
          <a:endParaRPr lang="en-US" sz="2800" kern="1200" dirty="0"/>
        </a:p>
      </dsp:txBody>
      <dsp:txXfrm>
        <a:off x="32784" y="806164"/>
        <a:ext cx="2879667" cy="606012"/>
      </dsp:txXfrm>
    </dsp:sp>
    <dsp:sp modelId="{5C26F79C-4429-4F64-BA75-955C321EDCB9}">
      <dsp:nvSpPr>
        <dsp:cNvPr id="0" name=""/>
        <dsp:cNvSpPr/>
      </dsp:nvSpPr>
      <dsp:spPr>
        <a:xfrm>
          <a:off x="0" y="1525600"/>
          <a:ext cx="2945235" cy="67158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 dirty="0"/>
            <a:t>Cu: ~1.56 </a:t>
          </a:r>
          <a:r>
            <a:rPr lang="fi-FI" sz="2800" kern="1200" dirty="0" err="1"/>
            <a:t>eV</a:t>
          </a:r>
          <a:endParaRPr lang="en-US" sz="2800" kern="1200" dirty="0"/>
        </a:p>
      </dsp:txBody>
      <dsp:txXfrm>
        <a:off x="32784" y="1558384"/>
        <a:ext cx="2879667" cy="606012"/>
      </dsp:txXfrm>
    </dsp:sp>
    <dsp:sp modelId="{0B70354E-44B5-4557-AD38-36B4A20E5A26}">
      <dsp:nvSpPr>
        <dsp:cNvPr id="0" name=""/>
        <dsp:cNvSpPr/>
      </dsp:nvSpPr>
      <dsp:spPr>
        <a:xfrm>
          <a:off x="0" y="2277820"/>
          <a:ext cx="2945235" cy="67158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kern="1200" dirty="0"/>
            <a:t>Ni: ~1.46 </a:t>
          </a:r>
          <a:r>
            <a:rPr lang="fi-FI" sz="2800" kern="1200" dirty="0" err="1"/>
            <a:t>eV</a:t>
          </a:r>
          <a:endParaRPr lang="en-US" sz="2800" kern="1200" dirty="0"/>
        </a:p>
      </dsp:txBody>
      <dsp:txXfrm>
        <a:off x="32784" y="2310604"/>
        <a:ext cx="2879667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0808E4-79B9-4DAA-A05A-BF7835BED1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22FE4-875A-4618-AB7E-18D557C015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AE5A4-7F82-4F7F-AE5A-7846FB5DBDA6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DF523-B722-4209-80D7-F44A74298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F01CA-72D2-442C-A1DB-703531D0DA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05121-81C1-4B92-B340-C9205FFF7D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93364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28CCB-81A2-490F-9C8A-F47CB0A308A0}" type="datetimeFigureOut">
              <a:rPr lang="fi-FI" smtClean="0"/>
              <a:t>15.9.2023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56786-69DC-49A7-A1B4-30CE507A7E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4764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2762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665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2820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84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4678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8859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0015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3471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725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774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61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2628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6253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2979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5989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0202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0745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7621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184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2066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4368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370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347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8633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2500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1464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8633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56786-69DC-49A7-A1B4-30CE507A7EE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871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0E35289-A690-407F-B7BC-575E75C1FA21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476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49D2C9-BE14-4571-9E24-3A07C6DCDB6C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3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90EA1-DB6A-40E6-9EAB-2CF1EB97B050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09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EDC76D-BD6E-4623-A94F-55FF8EB626AE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06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9972-B538-442C-A6FA-A1A05036AE47}" type="datetime1">
              <a:rPr lang="en-US" smtClean="0"/>
              <a:t>9/15/2023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02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3825-B485-4BFB-91FC-E88DCEF845F0}" type="datetime1">
              <a:rPr lang="en-US" smtClean="0"/>
              <a:t>9/15/2023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19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9E3D3-EBCE-4B05-98BB-E395CE22DC93}" type="datetime1">
              <a:rPr lang="en-US" smtClean="0"/>
              <a:t>9/15/2023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96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076C1-441D-4AF8-851A-6BC41A6FFCF8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01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BF1F-94ED-4F61-A39B-3EF26920B202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55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1A5A52-944C-41DD-A8FC-650B66450CBE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22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381328"/>
            <a:ext cx="798984" cy="216471"/>
          </a:xfrm>
        </p:spPr>
        <p:txBody>
          <a:bodyPr/>
          <a:lstStyle>
            <a:lvl1pPr algn="l">
              <a:defRPr/>
            </a:lvl1pPr>
          </a:lstStyle>
          <a:p>
            <a:fld id="{FFC61CE9-9226-46D7-838E-0BC1612523C9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381328"/>
            <a:ext cx="4392488" cy="216471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381551"/>
            <a:ext cx="431999" cy="215801"/>
          </a:xfrm>
        </p:spPr>
        <p:txBody>
          <a:bodyPr/>
          <a:lstStyle>
            <a:lvl1pPr algn="l">
              <a:defRPr/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4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3B30ADC-D396-4999-85C4-2CCC68E0F491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87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3D9-A236-4616-8812-009DF769683F}" type="datetime1">
              <a:rPr lang="en-US" smtClean="0"/>
              <a:t>9/15/2023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12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5217-2C53-4EB2-B613-C1D3FCFC4A09}" type="datetime1">
              <a:rPr lang="en-US" smtClean="0"/>
              <a:t>9/15/2023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2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1EA3-0066-49AF-B044-963F7561555F}" type="datetime1">
              <a:rPr lang="en-US" smtClean="0"/>
              <a:t>9/15/2023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410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8F0F-B93E-49B3-AE7A-EAEF92E066C7}" type="datetime1">
              <a:rPr lang="en-US" smtClean="0"/>
              <a:t>9/15/2023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7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C27D32-3749-47BD-84F9-0C858E0EB641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293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9D770-9D6E-483A-A677-80811DE5E62A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24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27E8B7-F6F8-436B-92C1-9AFF14B33661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76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369B46-C330-4809-B071-6F8F5B120DB4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76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945916-AD0A-409F-8A96-C83779EF6EE3}" type="datetime1">
              <a:rPr lang="en-US" smtClean="0"/>
              <a:t>9/15/2023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31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BB6EBF-233D-499A-82BD-6E8DEC87FDB9}" type="datetime1">
              <a:rPr lang="en-US" smtClean="0"/>
              <a:t>9/15/2023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54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455641-253E-4A65-8379-DA167E490196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60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3261-22A0-4A7D-9C76-4F94829BEFB3}" type="datetime1">
              <a:rPr lang="en-US" smtClean="0"/>
              <a:t>9/15/2023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Rectangle 8"/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736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5E6F-2898-4732-9DDB-D113FD7EB9AB}" type="datetime1">
              <a:rPr lang="en-US" smtClean="0"/>
              <a:t>9/15/2023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1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86D3-9138-4198-AF91-D66FB1DAA73E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79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C2A2AF-27DF-4678-928F-674619DC8094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3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AE8DE17-7162-4A4C-9CFF-97A4FFD7F27B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38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517CE0C-61D2-4772-B1FD-97B0D359EE2D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3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830E67-4DBA-447B-9DB0-C3D64F749009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tx2"/>
          </a:solidFill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59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0E35289-A690-407F-B7BC-575E75C1FA21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227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3B30ADC-D396-4999-85C4-2CCC68E0F491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58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455641-253E-4A65-8379-DA167E490196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35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2028385-F809-4BB0-993B-84025332EE44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tx2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93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2028385-F809-4BB0-993B-84025332EE44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tx2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6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244-A688-4C06-B5ED-114B8723EEA8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185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97828-C4E6-4E3B-943B-606D3CE9EE08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92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9A44F7-1124-4D60-BDE3-E38C7FE924B3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644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B7A02B-BD89-4B1A-8C9E-BAB1895DD6DB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81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8B7114-9BCD-4033-A1B4-3E0B2F7C3DC5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46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49D2C9-BE14-4571-9E24-3A07C6DCDB6C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624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90EA1-DB6A-40E6-9EAB-2CF1EB97B050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17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EDC76D-BD6E-4623-A94F-55FF8EB626AE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64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9972-B538-442C-A6FA-A1A05036AE47}" type="datetime1">
              <a:rPr lang="en-US" smtClean="0"/>
              <a:t>9/15/2023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38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244-A688-4C06-B5ED-114B8723EEA8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35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3825-B485-4BFB-91FC-E88DCEF845F0}" type="datetime1">
              <a:rPr lang="en-US" smtClean="0"/>
              <a:t>9/15/2023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16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9E3D3-EBCE-4B05-98BB-E395CE22DC93}" type="datetime1">
              <a:rPr lang="en-US" smtClean="0"/>
              <a:t>9/15/2023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5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076C1-441D-4AF8-851A-6BC41A6FFCF8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62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BF1F-94ED-4F61-A39B-3EF26920B202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55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1A5A52-944C-41DD-A8FC-650B66450CBE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26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381328"/>
            <a:ext cx="798984" cy="216471"/>
          </a:xfrm>
        </p:spPr>
        <p:txBody>
          <a:bodyPr/>
          <a:lstStyle>
            <a:lvl1pPr algn="l">
              <a:defRPr/>
            </a:lvl1pPr>
          </a:lstStyle>
          <a:p>
            <a:fld id="{FFC61CE9-9226-46D7-838E-0BC1612523C9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381328"/>
            <a:ext cx="4392488" cy="216471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381551"/>
            <a:ext cx="431999" cy="215801"/>
          </a:xfrm>
        </p:spPr>
        <p:txBody>
          <a:bodyPr/>
          <a:lstStyle>
            <a:lvl1pPr algn="l">
              <a:defRPr/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68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3D9-A236-4616-8812-009DF769683F}" type="datetime1">
              <a:rPr lang="en-US" smtClean="0"/>
              <a:t>9/15/2023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08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5217-2C53-4EB2-B613-C1D3FCFC4A09}" type="datetime1">
              <a:rPr lang="en-US" smtClean="0"/>
              <a:t>9/15/2023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50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1EA3-0066-49AF-B044-963F7561555F}" type="datetime1">
              <a:rPr lang="en-US" smtClean="0"/>
              <a:t>9/15/2023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42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8F0F-B93E-49B3-AE7A-EAEF92E066C7}" type="datetime1">
              <a:rPr lang="en-US" smtClean="0"/>
              <a:t>9/15/2023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6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97828-C4E6-4E3B-943B-606D3CE9EE08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43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C27D32-3749-47BD-84F9-0C858E0EB641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82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9D770-9D6E-483A-A677-80811DE5E62A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62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27E8B7-F6F8-436B-92C1-9AFF14B33661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104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369B46-C330-4809-B071-6F8F5B120DB4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945916-AD0A-409F-8A96-C83779EF6EE3}" type="datetime1">
              <a:rPr lang="en-US" smtClean="0"/>
              <a:t>9/15/2023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9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BB6EBF-233D-499A-82BD-6E8DEC87FDB9}" type="datetime1">
              <a:rPr lang="en-US" smtClean="0"/>
              <a:t>9/15/2023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01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3261-22A0-4A7D-9C76-4F94829BEFB3}" type="datetime1">
              <a:rPr lang="en-US" smtClean="0"/>
              <a:t>9/15/2023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Rectangle 8"/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53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5E6F-2898-4732-9DDB-D113FD7EB9AB}" type="datetime1">
              <a:rPr lang="en-US" smtClean="0"/>
              <a:t>9/15/2023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4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86D3-9138-4198-AF91-D66FB1DAA73E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25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C2A2AF-27DF-4678-928F-674619DC8094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26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9A44F7-1124-4D60-BDE3-E38C7FE924B3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2204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AE8DE17-7162-4A4C-9CFF-97A4FFD7F27B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1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517CE0C-61D2-4772-B1FD-97B0D359EE2D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15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830E67-4DBA-447B-9DB0-C3D64F749009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tx2"/>
          </a:solidFill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400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B7A02B-BD89-4B1A-8C9E-BAB1895DD6DB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7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8B7114-9BCD-4033-A1B4-3E0B2F7C3DC5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47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472" y="6381328"/>
            <a:ext cx="936104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CB207D88-C0FD-45E8-A270-61E5A076A112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/>
        </p:nvSpPr>
        <p:spPr>
          <a:xfrm>
            <a:off x="12031551" y="6877509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472" y="6381328"/>
            <a:ext cx="936104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CB207D88-C0FD-45E8-A270-61E5A076A112}" type="datetime1">
              <a:rPr lang="en-US" smtClean="0"/>
              <a:t>9/15/2023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Akbar Hossain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BC7E58DA-A8EE-4DA0-87C7-0D4B98DEC70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/>
        </p:nvSpPr>
        <p:spPr>
          <a:xfrm>
            <a:off x="12031551" y="6877509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9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7.png"/><Relationship Id="rId4" Type="http://schemas.openxmlformats.org/officeDocument/2006/relationships/image" Target="../media/image4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8583X18304282?via%3Dihub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1088/1361-6463/ac8e79" TargetMode="External"/><Relationship Id="rId4" Type="http://schemas.openxmlformats.org/officeDocument/2006/relationships/hyperlink" Target="https://aip.scitation.org/doi/10.1063/5.002075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doi.org/10.1088/1361-6463/ac8e79" TargetMode="External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36591-81E9-4C3E-9358-6035DCB4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1E10-FEEC-4919-90D9-ED812DA79B2C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E41B-5C71-420D-86D0-5F820289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Akbar Hossain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72EA1-84B9-48AA-81D0-70CDE636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1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7F8BC-CD5C-4731-B063-20F869BB18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Photo-assisted negative ion production</a:t>
            </a:r>
            <a:br>
              <a:rPr lang="fi-FI" dirty="0"/>
            </a:br>
            <a:r>
              <a:rPr lang="en-US" dirty="0"/>
              <a:t> in cesium sputter ion source</a:t>
            </a:r>
            <a:endParaRPr lang="fi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9A9967-FC5F-4F6D-A286-1BB66E9E1397}"/>
              </a:ext>
            </a:extLst>
          </p:cNvPr>
          <p:cNvSpPr txBox="1"/>
          <p:nvPr/>
        </p:nvSpPr>
        <p:spPr>
          <a:xfrm>
            <a:off x="0" y="4251719"/>
            <a:ext cx="12192000" cy="923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</a:pPr>
            <a:r>
              <a:rPr lang="fi-FI" sz="2000" b="1" spc="-20" dirty="0">
                <a:solidFill>
                  <a:schemeClr val="tx2"/>
                </a:solidFill>
              </a:rPr>
              <a:t>Akbar Hossain</a:t>
            </a:r>
          </a:p>
          <a:p>
            <a:pPr algn="ctr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</a:pPr>
            <a:r>
              <a:rPr lang="fi-FI" sz="2000" b="1" spc="-20" dirty="0" err="1">
                <a:solidFill>
                  <a:schemeClr val="tx2"/>
                </a:solidFill>
              </a:rPr>
              <a:t>Doctoral</a:t>
            </a:r>
            <a:r>
              <a:rPr lang="fi-FI" sz="2000" b="1" spc="-20" dirty="0">
                <a:solidFill>
                  <a:schemeClr val="tx2"/>
                </a:solidFill>
              </a:rPr>
              <a:t> </a:t>
            </a:r>
            <a:r>
              <a:rPr lang="fi-FI" sz="2000" b="1" spc="-20" dirty="0" err="1">
                <a:solidFill>
                  <a:schemeClr val="tx2"/>
                </a:solidFill>
              </a:rPr>
              <a:t>Researcher</a:t>
            </a:r>
            <a:endParaRPr lang="fi-FI" sz="2000" b="1" spc="-20" dirty="0">
              <a:solidFill>
                <a:schemeClr val="tx2"/>
              </a:solidFill>
            </a:endParaRPr>
          </a:p>
          <a:p>
            <a:pPr algn="ctr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</a:pPr>
            <a:r>
              <a:rPr lang="fi-FI" sz="2000" b="1" spc="-20" dirty="0" err="1">
                <a:solidFill>
                  <a:schemeClr val="tx2"/>
                </a:solidFill>
              </a:rPr>
              <a:t>University</a:t>
            </a:r>
            <a:r>
              <a:rPr lang="fi-FI" sz="2000" b="1" spc="-20" dirty="0">
                <a:solidFill>
                  <a:schemeClr val="tx2"/>
                </a:solidFill>
              </a:rPr>
              <a:t> of Jyväskylä, Finland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DC20C-D4DB-4C8D-8758-1F9FB67205FB}"/>
              </a:ext>
            </a:extLst>
          </p:cNvPr>
          <p:cNvSpPr txBox="1"/>
          <p:nvPr/>
        </p:nvSpPr>
        <p:spPr>
          <a:xfrm>
            <a:off x="0" y="572274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20th International Conference on Ion Sources – ICIS’23</a:t>
            </a:r>
          </a:p>
          <a:p>
            <a:pPr algn="ctr"/>
            <a:r>
              <a:rPr lang="fi-FI" b="0" i="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Sep</a:t>
            </a:r>
            <a:r>
              <a:rPr lang="fi-FI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 17 - </a:t>
            </a:r>
            <a:r>
              <a:rPr lang="fi-FI" b="0" i="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Sep</a:t>
            </a:r>
            <a:r>
              <a:rPr lang="fi-FI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 22 2023, Victoria, BC Canada</a:t>
            </a:r>
            <a:endParaRPr lang="fi-FI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C9F35-465B-41AA-9000-685AA7C34911}"/>
              </a:ext>
            </a:extLst>
          </p:cNvPr>
          <p:cNvSpPr txBox="1"/>
          <p:nvPr/>
        </p:nvSpPr>
        <p:spPr>
          <a:xfrm>
            <a:off x="63500" y="6327868"/>
            <a:ext cx="1219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 dirty="0" err="1"/>
              <a:t>Co-authors</a:t>
            </a:r>
            <a:r>
              <a:rPr lang="fi-FI" sz="1500" b="1" dirty="0"/>
              <a:t>: Olli Tarvainen, Mikael Reponen, Risto Kronholm, Jaakko </a:t>
            </a:r>
            <a:r>
              <a:rPr lang="fi-FI" sz="1500" b="1" dirty="0" err="1"/>
              <a:t>Julin</a:t>
            </a:r>
            <a:r>
              <a:rPr lang="fi-FI" sz="1500" b="1" dirty="0"/>
              <a:t>, Ville Toivanen, Taneli Kalvas, Mikko Kivekäs and Mikko Laitinen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8E6EA33-4A7E-4401-907B-F5B448AFF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36998"/>
            <a:ext cx="1478280" cy="1796041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099EC64-9307-4FFC-AA15-A399F1F27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168" y="9977"/>
            <a:ext cx="1970161" cy="164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Mechanism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F84DAB0-22A7-C905-AA45-42B0BFB32E52}"/>
              </a:ext>
            </a:extLst>
          </p:cNvPr>
          <p:cNvGrpSpPr/>
          <p:nvPr/>
        </p:nvGrpSpPr>
        <p:grpSpPr>
          <a:xfrm>
            <a:off x="1970391" y="1656016"/>
            <a:ext cx="8921456" cy="5010209"/>
            <a:chOff x="1970391" y="1656016"/>
            <a:chExt cx="8921456" cy="501020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D3AA08-B159-3880-AAFD-3B8CF3BDB2BE}"/>
                </a:ext>
              </a:extLst>
            </p:cNvPr>
            <p:cNvGrpSpPr/>
            <p:nvPr/>
          </p:nvGrpSpPr>
          <p:grpSpPr>
            <a:xfrm>
              <a:off x="1970391" y="1656016"/>
              <a:ext cx="8921456" cy="1762084"/>
              <a:chOff x="1257879" y="2924366"/>
              <a:chExt cx="8921456" cy="176208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9CC4F3-7695-CD3F-0F69-AB8B47B5BD65}"/>
                  </a:ext>
                </a:extLst>
              </p:cNvPr>
              <p:cNvSpPr/>
              <p:nvPr/>
            </p:nvSpPr>
            <p:spPr>
              <a:xfrm>
                <a:off x="3355127" y="3413125"/>
                <a:ext cx="1233651" cy="792957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dirty="0"/>
                  <a:t>SNICS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E3FA23F-C370-609B-163C-00D6F9F5B96D}"/>
                  </a:ext>
                </a:extLst>
              </p:cNvPr>
              <p:cNvSpPr/>
              <p:nvPr/>
            </p:nvSpPr>
            <p:spPr>
              <a:xfrm>
                <a:off x="1257879" y="3413125"/>
                <a:ext cx="1233651" cy="792957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3200" dirty="0">
                    <a:solidFill>
                      <a:srgbClr val="0070C0"/>
                    </a:solidFill>
                  </a:rPr>
                  <a:t>Laser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704421-0C1F-A39F-32FD-4B3DBFB242C6}"/>
                  </a:ext>
                </a:extLst>
              </p:cNvPr>
              <p:cNvSpPr/>
              <p:nvPr/>
            </p:nvSpPr>
            <p:spPr>
              <a:xfrm>
                <a:off x="8079763" y="3024631"/>
                <a:ext cx="2099572" cy="1468872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dirty="0" err="1"/>
                  <a:t>Beam</a:t>
                </a:r>
                <a:r>
                  <a:rPr lang="fi-FI" dirty="0"/>
                  <a:t> </a:t>
                </a:r>
                <a:r>
                  <a:rPr lang="fi-FI" dirty="0" err="1"/>
                  <a:t>current</a:t>
                </a:r>
                <a:r>
                  <a:rPr lang="fi-FI" dirty="0"/>
                  <a:t> </a:t>
                </a:r>
                <a:r>
                  <a:rPr lang="fi-FI" dirty="0" err="1"/>
                  <a:t>enhancement</a:t>
                </a:r>
                <a:r>
                  <a:rPr lang="fi-FI" dirty="0"/>
                  <a:t>/</a:t>
                </a:r>
              </a:p>
              <a:p>
                <a:pPr algn="ctr"/>
                <a:r>
                  <a:rPr lang="fi-FI" dirty="0" err="1"/>
                  <a:t>Stable</a:t>
                </a:r>
                <a:r>
                  <a:rPr lang="fi-FI" dirty="0"/>
                  <a:t> </a:t>
                </a:r>
                <a:r>
                  <a:rPr lang="fi-FI" dirty="0" err="1"/>
                  <a:t>beam</a:t>
                </a:r>
                <a:r>
                  <a:rPr lang="fi-FI" dirty="0"/>
                  <a:t> </a:t>
                </a:r>
                <a:r>
                  <a:rPr lang="fi-FI" dirty="0" err="1"/>
                  <a:t>current</a:t>
                </a:r>
                <a:endParaRPr lang="fi-FI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0A6295-3840-BA50-B8DC-B3814D742F7C}"/>
                  </a:ext>
                </a:extLst>
              </p:cNvPr>
              <p:cNvSpPr/>
              <p:nvPr/>
            </p:nvSpPr>
            <p:spPr>
              <a:xfrm>
                <a:off x="5464723" y="3893493"/>
                <a:ext cx="1741419" cy="792957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dirty="0" err="1"/>
                  <a:t>Cs</a:t>
                </a:r>
                <a:r>
                  <a:rPr lang="fi-FI" dirty="0"/>
                  <a:t> </a:t>
                </a:r>
                <a:r>
                  <a:rPr lang="fi-FI" dirty="0" err="1"/>
                  <a:t>coverage</a:t>
                </a:r>
                <a:r>
                  <a:rPr lang="fi-FI" dirty="0"/>
                  <a:t>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884DA0-5A2F-D709-201B-DF3399E6AF62}"/>
                  </a:ext>
                </a:extLst>
              </p:cNvPr>
              <p:cNvSpPr/>
              <p:nvPr/>
            </p:nvSpPr>
            <p:spPr>
              <a:xfrm>
                <a:off x="5464724" y="2924366"/>
                <a:ext cx="1741419" cy="792957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dirty="0" err="1"/>
                  <a:t>Photoelectron</a:t>
                </a:r>
                <a:r>
                  <a:rPr lang="fi-FI" dirty="0"/>
                  <a:t> emission</a:t>
                </a:r>
              </a:p>
            </p:txBody>
          </p:sp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922424ED-72EC-70B0-08D0-0F2353DC38A0}"/>
                  </a:ext>
                </a:extLst>
              </p:cNvPr>
              <p:cNvSpPr/>
              <p:nvPr/>
            </p:nvSpPr>
            <p:spPr>
              <a:xfrm>
                <a:off x="2552814" y="3598278"/>
                <a:ext cx="754540" cy="42264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EC09AAB6-89C6-8537-7305-AE6A9AA53565}"/>
                  </a:ext>
                </a:extLst>
              </p:cNvPr>
              <p:cNvSpPr/>
              <p:nvPr/>
            </p:nvSpPr>
            <p:spPr>
              <a:xfrm>
                <a:off x="4649480" y="3598278"/>
                <a:ext cx="754540" cy="42264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2FBC3DE8-5D96-8B5B-39CF-955411650221}"/>
                  </a:ext>
                </a:extLst>
              </p:cNvPr>
              <p:cNvSpPr/>
              <p:nvPr/>
            </p:nvSpPr>
            <p:spPr>
              <a:xfrm>
                <a:off x="7273663" y="3598278"/>
                <a:ext cx="754540" cy="42264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AD7B7DB-B796-FB03-E7AD-139C994C27C9}"/>
                </a:ext>
              </a:extLst>
            </p:cNvPr>
            <p:cNvGrpSpPr/>
            <p:nvPr/>
          </p:nvGrpSpPr>
          <p:grpSpPr>
            <a:xfrm>
              <a:off x="6873957" y="3594270"/>
              <a:ext cx="3733516" cy="3071955"/>
              <a:chOff x="4012700" y="1655602"/>
              <a:chExt cx="4660900" cy="356591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9BA6F7-C3FD-167E-2D1C-39FFDC96E6B7}"/>
                  </a:ext>
                </a:extLst>
              </p:cNvPr>
              <p:cNvSpPr txBox="1"/>
              <p:nvPr/>
            </p:nvSpPr>
            <p:spPr>
              <a:xfrm rot="16200000">
                <a:off x="5641911" y="3242650"/>
                <a:ext cx="9810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900 % </a:t>
                </a:r>
                <a:endParaRPr lang="fi-FI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3" name="Picture 12" descr="A picture containing histogram&#10;&#10;Description automatically generated">
                <a:extLst>
                  <a:ext uri="{FF2B5EF4-FFF2-40B4-BE49-F238E27FC236}">
                    <a16:creationId xmlns:a16="http://schemas.microsoft.com/office/drawing/2014/main" id="{CC1FAE36-6D62-4F95-1A52-D98373B20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2700" y="1655602"/>
                <a:ext cx="4660900" cy="3565913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31F0BE9-F991-442D-A7C8-728B9BE1C3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39739" y="2590800"/>
                <a:ext cx="0" cy="177546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5C0FCE5-95A7-958F-B710-9B37D6CA5698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7047945" y="3418100"/>
              <a:ext cx="870709" cy="98182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176710-E655-F95E-3BC2-57445164E2A2}"/>
                </a:ext>
              </a:extLst>
            </p:cNvPr>
            <p:cNvCxnSpPr>
              <a:cxnSpLocks/>
            </p:cNvCxnSpPr>
            <p:nvPr/>
          </p:nvCxnSpPr>
          <p:spPr>
            <a:xfrm>
              <a:off x="7675061" y="2448973"/>
              <a:ext cx="1114303" cy="2811346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B69183-DD9D-BA05-7BD4-33AFB65B2B59}"/>
              </a:ext>
            </a:extLst>
          </p:cNvPr>
          <p:cNvSpPr/>
          <p:nvPr/>
        </p:nvSpPr>
        <p:spPr>
          <a:xfrm>
            <a:off x="749687" y="3704795"/>
            <a:ext cx="5056354" cy="25956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22AE9-A3A0-A6BB-0067-F7E45BE1AD23}"/>
              </a:ext>
            </a:extLst>
          </p:cNvPr>
          <p:cNvSpPr txBox="1"/>
          <p:nvPr/>
        </p:nvSpPr>
        <p:spPr>
          <a:xfrm>
            <a:off x="823652" y="3995977"/>
            <a:ext cx="47607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/>
              <a:t>Photoelectrons</a:t>
            </a:r>
            <a:r>
              <a:rPr lang="en-US" sz="1600" dirty="0"/>
              <a:t> </a:t>
            </a:r>
            <a:r>
              <a:rPr lang="en-US" sz="1600" dirty="0" err="1"/>
              <a:t>ionise</a:t>
            </a:r>
            <a:r>
              <a:rPr lang="en-US" sz="1600" dirty="0"/>
              <a:t> Cs in front of the cathode, which increases the sputtering rate. If sputtering rate increase, then negative ion yield also increase.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/>
              <a:t>Cs coverage </a:t>
            </a:r>
            <a:r>
              <a:rPr lang="en-US" sz="1600" dirty="0"/>
              <a:t>affects the work function of the cathode surface and thus affect the negative ion yield.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48AC12-A2A1-497D-BBE8-A6FEEDF09A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11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4" y="2057400"/>
            <a:ext cx="5995516" cy="2613772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5005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3E3F191-A1E7-EBD3-F29B-B0E2F713627C}"/>
              </a:ext>
            </a:extLst>
          </p:cNvPr>
          <p:cNvSpPr/>
          <p:nvPr/>
        </p:nvSpPr>
        <p:spPr>
          <a:xfrm>
            <a:off x="9461481" y="539627"/>
            <a:ext cx="2730519" cy="2732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cathode holder experiment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425244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with red lines&#10;&#10;Description automatically generated">
            <a:extLst>
              <a:ext uri="{FF2B5EF4-FFF2-40B4-BE49-F238E27FC236}">
                <a16:creationId xmlns:a16="http://schemas.microsoft.com/office/drawing/2014/main" id="{C2042EA3-D32C-B577-11B5-CD73AB70A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4" y="83891"/>
            <a:ext cx="4735210" cy="3630832"/>
          </a:xfrm>
          <a:prstGeom prst="rect">
            <a:avLst/>
          </a:prstGeom>
        </p:spPr>
      </p:pic>
      <p:pic>
        <p:nvPicPr>
          <p:cNvPr id="8" name="Picture 7" descr="A graph with red lines&#10;&#10;Description automatically generated">
            <a:extLst>
              <a:ext uri="{FF2B5EF4-FFF2-40B4-BE49-F238E27FC236}">
                <a16:creationId xmlns:a16="http://schemas.microsoft.com/office/drawing/2014/main" id="{FBFDC659-31B1-94A0-A1C4-6BD6742F1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94" y="92280"/>
            <a:ext cx="4735211" cy="3630833"/>
          </a:xfrm>
          <a:prstGeom prst="rect">
            <a:avLst/>
          </a:prstGeom>
        </p:spPr>
      </p:pic>
      <p:pic>
        <p:nvPicPr>
          <p:cNvPr id="10" name="Picture 9" descr="A line of lines with red and blue lines&#10;&#10;Description automatically generated with medium confidence">
            <a:extLst>
              <a:ext uri="{FF2B5EF4-FFF2-40B4-BE49-F238E27FC236}">
                <a16:creationId xmlns:a16="http://schemas.microsoft.com/office/drawing/2014/main" id="{A205D3D4-E91A-426C-1C71-25127673F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4" y="3183049"/>
            <a:ext cx="4735211" cy="3630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D7794D-E81A-38EB-8735-584941087F0B}"/>
                  </a:ext>
                </a:extLst>
              </p:cNvPr>
              <p:cNvSpPr txBox="1"/>
              <p:nvPr/>
            </p:nvSpPr>
            <p:spPr>
              <a:xfrm>
                <a:off x="9461481" y="4681642"/>
                <a:ext cx="2558641" cy="223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of (a) Ni, (b) Cu, (c) </a:t>
                </a:r>
                <a:r>
                  <a:rPr lang="en-US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</a:p>
              <a:p>
                <a:pPr algn="just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(d) Al cathode holder materials on the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1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1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1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605 </a:t>
                </a:r>
                <a:r>
                  <a:rPr lang="en-US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power on the cathode.</a:t>
                </a:r>
              </a:p>
              <a:p>
                <a:pPr algn="just"/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significant effect of photoelectron emission was observed for different cathode holder materials. </a:t>
                </a:r>
                <a:r>
                  <a:rPr lang="en-US" sz="11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Differences in cathode holder material are probably shadowed by other much significant effects.</a:t>
                </a:r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fi-FI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D7794D-E81A-38EB-8735-584941087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481" y="4681642"/>
                <a:ext cx="2558641" cy="22313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graph with red lines&#10;&#10;Description automatically generated">
            <a:extLst>
              <a:ext uri="{FF2B5EF4-FFF2-40B4-BE49-F238E27FC236}">
                <a16:creationId xmlns:a16="http://schemas.microsoft.com/office/drawing/2014/main" id="{E397BFEA-39E9-054B-C4E5-3F6705593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34" y="3183049"/>
            <a:ext cx="4735211" cy="3630833"/>
          </a:xfrm>
          <a:prstGeom prst="rect">
            <a:avLst/>
          </a:prstGeom>
        </p:spPr>
      </p:pic>
      <p:pic>
        <p:nvPicPr>
          <p:cNvPr id="25" name="Picture 24" descr="A line with pink dots on it with Marfa lights in the background&#10;&#10;Description automatically generated">
            <a:extLst>
              <a:ext uri="{FF2B5EF4-FFF2-40B4-BE49-F238E27FC236}">
                <a16:creationId xmlns:a16="http://schemas.microsoft.com/office/drawing/2014/main" id="{DD9E8117-D675-9720-DBEB-284E3AE543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07" y="623517"/>
            <a:ext cx="3288791" cy="252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238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Ionizer Temperature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467189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with red lines&#10;&#10;Description automatically generated">
            <a:extLst>
              <a:ext uri="{FF2B5EF4-FFF2-40B4-BE49-F238E27FC236}">
                <a16:creationId xmlns:a16="http://schemas.microsoft.com/office/drawing/2014/main" id="{1E855A3C-1076-E65B-A989-C423BE3A5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8" y="620763"/>
            <a:ext cx="3893726" cy="2985605"/>
          </a:xfrm>
          <a:prstGeom prst="rect">
            <a:avLst/>
          </a:prstGeom>
        </p:spPr>
      </p:pic>
      <p:pic>
        <p:nvPicPr>
          <p:cNvPr id="7" name="Picture 6" descr="A graph with red lines&#10;&#10;Description automatically generated with medium confidence">
            <a:extLst>
              <a:ext uri="{FF2B5EF4-FFF2-40B4-BE49-F238E27FC236}">
                <a16:creationId xmlns:a16="http://schemas.microsoft.com/office/drawing/2014/main" id="{673A3423-481C-80C4-78DF-A8B5FECD0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17" y="615784"/>
            <a:ext cx="3893727" cy="2985606"/>
          </a:xfrm>
          <a:prstGeom prst="rect">
            <a:avLst/>
          </a:prstGeom>
        </p:spPr>
      </p:pic>
      <p:pic>
        <p:nvPicPr>
          <p:cNvPr id="11" name="Picture 10" descr="A graph with red lines&#10;&#10;Description automatically generated">
            <a:extLst>
              <a:ext uri="{FF2B5EF4-FFF2-40B4-BE49-F238E27FC236}">
                <a16:creationId xmlns:a16="http://schemas.microsoft.com/office/drawing/2014/main" id="{45B4D9A8-451E-F9A6-C0FA-AC7F90115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17" y="3413243"/>
            <a:ext cx="3893726" cy="2985606"/>
          </a:xfrm>
          <a:prstGeom prst="rect">
            <a:avLst/>
          </a:prstGeom>
        </p:spPr>
      </p:pic>
      <p:pic>
        <p:nvPicPr>
          <p:cNvPr id="13" name="Picture 1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82B0CBD-DB69-13E2-A001-0D7E6B4EC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1" y="3418221"/>
            <a:ext cx="3893729" cy="29856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CDCEEE-367A-1AD7-D35A-2B3B22EF1C9D}"/>
              </a:ext>
            </a:extLst>
          </p:cNvPr>
          <p:cNvSpPr txBox="1"/>
          <p:nvPr/>
        </p:nvSpPr>
        <p:spPr>
          <a:xfrm>
            <a:off x="1179871" y="484764"/>
            <a:ext cx="342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Low</a:t>
            </a:r>
            <a:r>
              <a:rPr lang="fi-FI" dirty="0"/>
              <a:t> </a:t>
            </a:r>
            <a:r>
              <a:rPr lang="fi-FI" dirty="0" err="1"/>
              <a:t>IonizerTemperature</a:t>
            </a:r>
            <a:endParaRPr lang="fi-F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E6DA48-BBD2-37DF-AAD3-7BA430A62947}"/>
              </a:ext>
            </a:extLst>
          </p:cNvPr>
          <p:cNvSpPr txBox="1"/>
          <p:nvPr/>
        </p:nvSpPr>
        <p:spPr>
          <a:xfrm>
            <a:off x="5073597" y="481606"/>
            <a:ext cx="329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IonizerTemperature</a:t>
            </a:r>
            <a:endParaRPr lang="fi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D12D99-1309-A482-EF25-B30626F2B05F}"/>
                  </a:ext>
                </a:extLst>
              </p:cNvPr>
              <p:cNvSpPr txBox="1"/>
              <p:nvPr/>
            </p:nvSpPr>
            <p:spPr>
              <a:xfrm>
                <a:off x="8521884" y="2665991"/>
                <a:ext cx="3599323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of different ionizer current on the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2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2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605 </a:t>
                </a:r>
                <a:r>
                  <a:rPr lang="en-US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power on the cathode.</a:t>
                </a:r>
              </a:p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Figure (a) and (b) are recorded in the same day with ionizer current 16.5 A and 20 A respectively. </a:t>
                </a: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Besides, Figure (c) and (d) are recorded in the same day with ionizer current 15.5 A and 17 A respectively. </a:t>
                </a:r>
              </a:p>
              <a:p>
                <a:endParaRPr lang="fi-FI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D12D99-1309-A482-EF25-B30626F2B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884" y="2665991"/>
                <a:ext cx="3599323" cy="1661993"/>
              </a:xfrm>
              <a:prstGeom prst="rect">
                <a:avLst/>
              </a:prstGeom>
              <a:blipFill>
                <a:blip r:embed="rId7"/>
                <a:stretch>
                  <a:fillRect l="-169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819CCD4-6B5A-6B72-7094-5441F5171C05}"/>
              </a:ext>
            </a:extLst>
          </p:cNvPr>
          <p:cNvSpPr txBox="1"/>
          <p:nvPr/>
        </p:nvSpPr>
        <p:spPr>
          <a:xfrm>
            <a:off x="1569228" y="6316257"/>
            <a:ext cx="281989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Large</a:t>
            </a:r>
            <a:r>
              <a:rPr lang="fi-FI" dirty="0"/>
              <a:t> </a:t>
            </a:r>
            <a:r>
              <a:rPr lang="fi-FI" dirty="0" err="1"/>
              <a:t>effect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FEABE-9A5F-6FC1-6932-E085D2333033}"/>
              </a:ext>
            </a:extLst>
          </p:cNvPr>
          <p:cNvSpPr txBox="1"/>
          <p:nvPr/>
        </p:nvSpPr>
        <p:spPr>
          <a:xfrm>
            <a:off x="5515815" y="6316257"/>
            <a:ext cx="281989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Small </a:t>
            </a:r>
            <a:r>
              <a:rPr lang="fi-FI" dirty="0" err="1"/>
              <a:t>effect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19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Priming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7EBE8-262B-F807-DEE9-7CDDC98C1A2F}"/>
                  </a:ext>
                </a:extLst>
              </p:cNvPr>
              <p:cNvSpPr txBox="1"/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(a) 295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(b) 605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on the surface. In this case (a)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(b) Cu cathode holder, Ionizer current 17 A,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145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7EBE8-262B-F807-DEE9-7CDDC98C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blipFill>
                <a:blip r:embed="rId3"/>
                <a:stretch>
                  <a:fillRect l="-454" t="-5660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laser beam current&#10;&#10;Description automatically generated">
            <a:extLst>
              <a:ext uri="{FF2B5EF4-FFF2-40B4-BE49-F238E27FC236}">
                <a16:creationId xmlns:a16="http://schemas.microsoft.com/office/drawing/2014/main" id="{FBCB40BA-3732-3D8E-7AC8-E1ED0159D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" y="1026536"/>
            <a:ext cx="6308751" cy="48373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3F166B-1E90-CA23-8B78-F08238CB88A9}"/>
              </a:ext>
            </a:extLst>
          </p:cNvPr>
          <p:cNvSpPr/>
          <p:nvPr/>
        </p:nvSpPr>
        <p:spPr>
          <a:xfrm>
            <a:off x="7014333" y="1598725"/>
            <a:ext cx="235974" cy="32446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53EA179A-0C9D-9562-E76D-1253EAB72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86" y="1026535"/>
            <a:ext cx="6308752" cy="48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6404"/>
            <a:ext cx="12191999" cy="531237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Feedback System for Stable Beam Current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E3A14-A742-66EF-590D-94DD897A67CF}"/>
                  </a:ext>
                </a:extLst>
              </p:cNvPr>
              <p:cNvSpPr txBox="1"/>
              <p:nvPr/>
            </p:nvSpPr>
            <p:spPr>
              <a:xfrm>
                <a:off x="114299" y="5929433"/>
                <a:ext cx="120776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different laser power on the cathode and corresponding (b) cathode current. In this case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cathode holder, Ionizer current 17.5 A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i-FI" sz="18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E3A14-A742-66EF-590D-94DD897A6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5929433"/>
                <a:ext cx="12077699" cy="646331"/>
              </a:xfrm>
              <a:prstGeom prst="rect">
                <a:avLst/>
              </a:prstGeom>
              <a:blipFill>
                <a:blip r:embed="rId3"/>
                <a:stretch>
                  <a:fillRect l="-454" t="-5660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laser pulse&#10;&#10;Description automatically generated">
            <a:extLst>
              <a:ext uri="{FF2B5EF4-FFF2-40B4-BE49-F238E27FC236}">
                <a16:creationId xmlns:a16="http://schemas.microsoft.com/office/drawing/2014/main" id="{2FD08446-182E-C010-FE5F-BAB7770F5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4" y="1020232"/>
            <a:ext cx="6670625" cy="5114856"/>
          </a:xfrm>
          <a:prstGeom prst="rect">
            <a:avLst/>
          </a:prstGeom>
        </p:spPr>
      </p:pic>
      <p:pic>
        <p:nvPicPr>
          <p:cNvPr id="12" name="Picture 11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2EEAA262-CF26-531E-938A-009D74C36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96" y="1020232"/>
            <a:ext cx="6687370" cy="5127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FD4704-5A0E-912D-8532-614F49FE132B}"/>
              </a:ext>
            </a:extLst>
          </p:cNvPr>
          <p:cNvSpPr txBox="1"/>
          <p:nvPr/>
        </p:nvSpPr>
        <p:spPr>
          <a:xfrm>
            <a:off x="114299" y="1171850"/>
            <a:ext cx="5981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i-FI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endParaRPr lang="fi-FI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CCE64-4D34-BF4E-A7A0-E40636DF1590}"/>
              </a:ext>
            </a:extLst>
          </p:cNvPr>
          <p:cNvSpPr txBox="1"/>
          <p:nvPr/>
        </p:nvSpPr>
        <p:spPr>
          <a:xfrm>
            <a:off x="6488587" y="1193458"/>
            <a:ext cx="5483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 </a:t>
            </a:r>
            <a:r>
              <a:rPr lang="fi-FI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endParaRPr lang="fi-FI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Feedback System for Stable Beam Current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BA6F42-DB01-3B19-CADD-876D974FB284}"/>
                  </a:ext>
                </a:extLst>
              </p:cNvPr>
              <p:cNvSpPr txBox="1"/>
              <p:nvPr/>
            </p:nvSpPr>
            <p:spPr>
              <a:xfrm>
                <a:off x="114299" y="6017946"/>
                <a:ext cx="120776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different laser power on the cathode and corresponding (b) cathode current. In this case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cathode holder, Ionizer current 18 A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i-FI" sz="1800" b="0" i="1" dirty="0" smtClean="0">
                            <a:latin typeface="Cambria Math" panose="02040503050406030204" pitchFamily="18" charset="0"/>
                          </a:rPr>
                          <m:t>70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BA6F42-DB01-3B19-CADD-876D974FB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6017946"/>
                <a:ext cx="12077699" cy="646331"/>
              </a:xfrm>
              <a:prstGeom prst="rect">
                <a:avLst/>
              </a:prstGeom>
              <a:blipFill>
                <a:blip r:embed="rId3"/>
                <a:stretch>
                  <a:fillRect l="-454" t="-4717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silhouette of a building&#10;&#10;Description automatically generated">
            <a:extLst>
              <a:ext uri="{FF2B5EF4-FFF2-40B4-BE49-F238E27FC236}">
                <a16:creationId xmlns:a16="http://schemas.microsoft.com/office/drawing/2014/main" id="{CB5AB2CE-A364-CD55-63C9-636201B06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32" y="989131"/>
            <a:ext cx="6823190" cy="5231839"/>
          </a:xfrm>
          <a:prstGeom prst="rect">
            <a:avLst/>
          </a:prstGeom>
        </p:spPr>
      </p:pic>
      <p:pic>
        <p:nvPicPr>
          <p:cNvPr id="12" name="Picture 11" descr="A graph of a laser pulse&#10;&#10;Description automatically generated">
            <a:extLst>
              <a:ext uri="{FF2B5EF4-FFF2-40B4-BE49-F238E27FC236}">
                <a16:creationId xmlns:a16="http://schemas.microsoft.com/office/drawing/2014/main" id="{ECE8C63B-7627-C076-73B2-C93CDFBF0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939" y="977179"/>
            <a:ext cx="6823191" cy="5231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3ACBE-E326-2159-A649-F90EDA143F45}"/>
              </a:ext>
            </a:extLst>
          </p:cNvPr>
          <p:cNvSpPr txBox="1"/>
          <p:nvPr/>
        </p:nvSpPr>
        <p:spPr>
          <a:xfrm>
            <a:off x="114300" y="1171850"/>
            <a:ext cx="5824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i-FI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endParaRPr lang="fi-FI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0B0DA-AD60-155D-4F2D-ED5D81A613F3}"/>
              </a:ext>
            </a:extLst>
          </p:cNvPr>
          <p:cNvSpPr txBox="1"/>
          <p:nvPr/>
        </p:nvSpPr>
        <p:spPr>
          <a:xfrm>
            <a:off x="6403253" y="1193458"/>
            <a:ext cx="556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 </a:t>
            </a:r>
            <a:r>
              <a:rPr lang="fi-FI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endParaRPr lang="fi-FI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5299"/>
            <a:ext cx="12192000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17</a:t>
            </a:fld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65295-D280-1D20-47C7-B47D14A0C790}"/>
              </a:ext>
            </a:extLst>
          </p:cNvPr>
          <p:cNvSpPr txBox="1"/>
          <p:nvPr/>
        </p:nvSpPr>
        <p:spPr>
          <a:xfrm>
            <a:off x="1257443" y="1417739"/>
            <a:ext cx="104551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cathode holder materials does not have a significant impact on photoelectron emission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allows reaching higher beam currents at low ionizer temperatures compared to running the source without the laser but at higher ionizer temperature.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observed the "priming effect.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suggest a qualitative explanation for the observed effect</a:t>
            </a:r>
          </a:p>
          <a:p>
            <a:pPr marL="1314450" lvl="2" indent="-4000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i-FI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Photoelectron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</a:t>
            </a:r>
          </a:p>
          <a:p>
            <a:pPr marL="1314450" lvl="2" indent="-4000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i-FI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i-FI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cathode </a:t>
            </a:r>
            <a:r>
              <a:rPr lang="fi-FI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Stable beam current at the elevated level, achieved through active control of the laser power.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</a:pPr>
            <a:endParaRPr lang="fi-FI" sz="2000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53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5299"/>
            <a:ext cx="12192000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plan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18</a:t>
            </a:fld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74211-DD08-4508-9D7C-13D43BC3BD4E}"/>
              </a:ext>
            </a:extLst>
          </p:cNvPr>
          <p:cNvSpPr txBox="1"/>
          <p:nvPr/>
        </p:nvSpPr>
        <p:spPr>
          <a:xfrm>
            <a:off x="401475" y="1600766"/>
            <a:ext cx="72975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 voltage pulsing with/without the laser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“High performance” tests at Helsinki AMS lab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does the effect relate, does if have a molecule effect? 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Li2O)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Ionizer effect tested independently to Cs condition (by the oven)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Continuation of the measurement through multiple materials and target, measuring the cathode temperature as well.</a:t>
            </a:r>
          </a:p>
          <a:p>
            <a:endParaRPr lang="fi-FI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i-FI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a </a:t>
            </a:r>
            <a:r>
              <a:rPr lang="fi-FI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lot</a:t>
            </a:r>
            <a:r>
              <a:rPr lang="fi-FI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i-FI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possiblities</a:t>
            </a:r>
            <a:endParaRPr lang="fi-FI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i-FI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i-FI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Patent</a:t>
            </a:r>
            <a:r>
              <a:rPr lang="fi-FI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pending</a:t>
            </a:r>
            <a:r>
              <a:rPr lang="fi-FI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C5C161-D341-448E-BFCB-4C424656A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1097631"/>
            <a:ext cx="3209631" cy="1352487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3955FFE-8884-4A80-AC56-40BD088A6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14" y="2531087"/>
            <a:ext cx="4960041" cy="3419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5F2496-1A02-46F4-939E-505887AC995A}"/>
              </a:ext>
            </a:extLst>
          </p:cNvPr>
          <p:cNvSpPr txBox="1"/>
          <p:nvPr/>
        </p:nvSpPr>
        <p:spPr>
          <a:xfrm>
            <a:off x="7162801" y="5950722"/>
            <a:ext cx="503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Martin </a:t>
            </a:r>
            <a:r>
              <a:rPr lang="fi-FI" sz="800" dirty="0" err="1"/>
              <a:t>Martschini</a:t>
            </a:r>
            <a:r>
              <a:rPr lang="fi-FI" sz="800" dirty="0"/>
              <a:t>, Petra </a:t>
            </a:r>
            <a:r>
              <a:rPr lang="fi-FI" sz="800" dirty="0" err="1"/>
              <a:t>Holzer</a:t>
            </a:r>
            <a:r>
              <a:rPr lang="fi-FI" sz="800" dirty="0"/>
              <a:t>, </a:t>
            </a:r>
            <a:r>
              <a:rPr lang="fi-FI" sz="800" dirty="0" err="1"/>
              <a:t>Esad</a:t>
            </a:r>
            <a:r>
              <a:rPr lang="fi-FI" sz="800" dirty="0"/>
              <a:t> </a:t>
            </a:r>
            <a:r>
              <a:rPr lang="fi-FI" sz="800" dirty="0" err="1"/>
              <a:t>Hrnjic</a:t>
            </a:r>
            <a:r>
              <a:rPr lang="fi-FI" sz="800" dirty="0"/>
              <a:t>, Alfred </a:t>
            </a:r>
            <a:r>
              <a:rPr lang="fi-FI" sz="800" dirty="0" err="1"/>
              <a:t>Priller</a:t>
            </a:r>
            <a:r>
              <a:rPr lang="fi-FI" sz="800" dirty="0"/>
              <a:t>, Peter </a:t>
            </a:r>
            <a:r>
              <a:rPr lang="fi-FI" sz="800" dirty="0" err="1"/>
              <a:t>Steier</a:t>
            </a:r>
            <a:r>
              <a:rPr lang="fi-FI" sz="800" dirty="0"/>
              <a:t>, Robin </a:t>
            </a:r>
            <a:r>
              <a:rPr lang="fi-FI" sz="800" dirty="0" err="1"/>
              <a:t>Golser</a:t>
            </a:r>
            <a:r>
              <a:rPr lang="fi-FI" sz="800" dirty="0"/>
              <a:t>, </a:t>
            </a:r>
            <a:r>
              <a:rPr lang="fi-FI" sz="800" dirty="0" err="1"/>
              <a:t>Pulsed</a:t>
            </a:r>
            <a:r>
              <a:rPr lang="fi-FI" sz="800" dirty="0"/>
              <a:t> </a:t>
            </a:r>
            <a:r>
              <a:rPr lang="fi-FI" sz="800" dirty="0" err="1"/>
              <a:t>operation</a:t>
            </a:r>
            <a:r>
              <a:rPr lang="fi-FI" sz="800" dirty="0"/>
              <a:t> of a SNICS </a:t>
            </a:r>
            <a:r>
              <a:rPr lang="fi-FI" sz="800" dirty="0" err="1"/>
              <a:t>ion</a:t>
            </a:r>
            <a:r>
              <a:rPr lang="fi-FI" sz="800" dirty="0"/>
              <a:t> </a:t>
            </a:r>
            <a:r>
              <a:rPr lang="fi-FI" sz="800" dirty="0" err="1"/>
              <a:t>source</a:t>
            </a:r>
            <a:r>
              <a:rPr lang="fi-FI" sz="800" dirty="0"/>
              <a:t> – </a:t>
            </a:r>
            <a:r>
              <a:rPr lang="fi-FI" sz="800" dirty="0" err="1"/>
              <a:t>ionization</a:t>
            </a:r>
            <a:r>
              <a:rPr lang="fi-FI" sz="800" dirty="0"/>
              <a:t> </a:t>
            </a:r>
            <a:r>
              <a:rPr lang="fi-FI" sz="800" dirty="0" err="1"/>
              <a:t>efficiency</a:t>
            </a:r>
            <a:r>
              <a:rPr lang="fi-FI" sz="800" dirty="0"/>
              <a:t> and </a:t>
            </a:r>
            <a:r>
              <a:rPr lang="fi-FI" sz="800" dirty="0" err="1"/>
              <a:t>ion</a:t>
            </a:r>
            <a:r>
              <a:rPr lang="fi-FI" sz="800" dirty="0"/>
              <a:t> </a:t>
            </a:r>
            <a:r>
              <a:rPr lang="fi-FI" sz="800" dirty="0" err="1"/>
              <a:t>current</a:t>
            </a:r>
            <a:r>
              <a:rPr lang="fi-FI" sz="800" dirty="0"/>
              <a:t> output, </a:t>
            </a:r>
            <a:r>
              <a:rPr lang="fi-FI" sz="800" dirty="0" err="1"/>
              <a:t>Nuclear</a:t>
            </a:r>
            <a:r>
              <a:rPr lang="fi-FI" sz="800" dirty="0"/>
              <a:t> Instruments and </a:t>
            </a:r>
            <a:r>
              <a:rPr lang="fi-FI" sz="800" dirty="0" err="1"/>
              <a:t>Methods</a:t>
            </a:r>
            <a:r>
              <a:rPr lang="fi-FI" sz="800" dirty="0"/>
              <a:t> in </a:t>
            </a:r>
            <a:r>
              <a:rPr lang="fi-FI" sz="800" dirty="0" err="1"/>
              <a:t>Physics</a:t>
            </a:r>
            <a:r>
              <a:rPr lang="fi-FI" sz="800" dirty="0"/>
              <a:t> </a:t>
            </a:r>
            <a:r>
              <a:rPr lang="fi-FI" sz="800" dirty="0" err="1"/>
              <a:t>Research</a:t>
            </a:r>
            <a:r>
              <a:rPr lang="fi-FI" sz="800" dirty="0"/>
              <a:t> </a:t>
            </a:r>
            <a:r>
              <a:rPr lang="fi-FI" sz="800" dirty="0" err="1"/>
              <a:t>Section</a:t>
            </a:r>
            <a:r>
              <a:rPr lang="fi-FI" sz="800" dirty="0"/>
              <a:t> B: </a:t>
            </a:r>
            <a:r>
              <a:rPr lang="fi-FI" sz="800" dirty="0" err="1"/>
              <a:t>Beam</a:t>
            </a:r>
            <a:r>
              <a:rPr lang="fi-FI" sz="800" dirty="0"/>
              <a:t> </a:t>
            </a:r>
            <a:r>
              <a:rPr lang="fi-FI" sz="800" dirty="0" err="1"/>
              <a:t>Interactions</a:t>
            </a:r>
            <a:r>
              <a:rPr lang="fi-FI" sz="800" dirty="0"/>
              <a:t> </a:t>
            </a:r>
            <a:r>
              <a:rPr lang="fi-FI" sz="800" dirty="0" err="1"/>
              <a:t>with</a:t>
            </a:r>
            <a:r>
              <a:rPr lang="fi-FI" sz="800" dirty="0"/>
              <a:t> </a:t>
            </a:r>
            <a:r>
              <a:rPr lang="fi-FI" sz="800" dirty="0" err="1"/>
              <a:t>Materials</a:t>
            </a:r>
            <a:r>
              <a:rPr lang="fi-FI" sz="800" dirty="0"/>
              <a:t> and </a:t>
            </a:r>
            <a:r>
              <a:rPr lang="fi-FI" sz="800" dirty="0" err="1"/>
              <a:t>Atoms,Volume</a:t>
            </a:r>
            <a:r>
              <a:rPr lang="fi-FI" sz="800" dirty="0"/>
              <a:t> 527, 2022, </a:t>
            </a:r>
            <a:r>
              <a:rPr lang="fi-FI" sz="800" dirty="0" err="1"/>
              <a:t>Pages</a:t>
            </a:r>
            <a:r>
              <a:rPr lang="fi-FI" sz="800" dirty="0"/>
              <a:t> 7-11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D8A60-3F6B-49E0-8438-8215CCB24CB2}"/>
              </a:ext>
            </a:extLst>
          </p:cNvPr>
          <p:cNvSpPr txBox="1"/>
          <p:nvPr/>
        </p:nvSpPr>
        <p:spPr>
          <a:xfrm rot="1438392">
            <a:off x="7260142" y="3841190"/>
            <a:ext cx="4974601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VERA: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gain for t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otal beam current for SNICS with ordinary pulsing</a:t>
            </a:r>
            <a:b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how about with the laser..</a:t>
            </a:r>
          </a:p>
        </p:txBody>
      </p:sp>
    </p:spTree>
    <p:extLst>
      <p:ext uri="{BB962C8B-B14F-4D97-AF65-F5344CB8AC3E}">
        <p14:creationId xmlns:p14="http://schemas.microsoft.com/office/powerpoint/2010/main" val="56264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C88531B-926D-4802-97E4-A6AF919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250"/>
            <a:ext cx="12191999" cy="1080542"/>
          </a:xfrm>
        </p:spPr>
        <p:txBody>
          <a:bodyPr/>
          <a:lstStyle/>
          <a:p>
            <a:pPr algn="ctr"/>
            <a:r>
              <a:rPr lang="fi-FI" sz="3200" dirty="0" err="1">
                <a:solidFill>
                  <a:schemeClr val="tx1"/>
                </a:solidFill>
              </a:rPr>
              <a:t>Thank</a:t>
            </a:r>
            <a:r>
              <a:rPr lang="fi-FI" sz="3200" dirty="0">
                <a:solidFill>
                  <a:schemeClr val="tx1"/>
                </a:solidFill>
              </a:rPr>
              <a:t> </a:t>
            </a:r>
            <a:r>
              <a:rPr lang="fi-FI" sz="3200" dirty="0" err="1">
                <a:solidFill>
                  <a:schemeClr val="tx1"/>
                </a:solidFill>
              </a:rPr>
              <a:t>you</a:t>
            </a:r>
            <a:r>
              <a:rPr lang="fi-FI" sz="3200" dirty="0">
                <a:solidFill>
                  <a:schemeClr val="tx1"/>
                </a:solidFill>
              </a:rPr>
              <a:t> for </a:t>
            </a:r>
            <a:r>
              <a:rPr lang="fi-FI" sz="3200" dirty="0" err="1">
                <a:solidFill>
                  <a:schemeClr val="tx1"/>
                </a:solidFill>
              </a:rPr>
              <a:t>your</a:t>
            </a:r>
            <a:r>
              <a:rPr lang="fi-FI" sz="3200" dirty="0">
                <a:solidFill>
                  <a:schemeClr val="tx1"/>
                </a:solidFill>
              </a:rPr>
              <a:t> </a:t>
            </a:r>
            <a:r>
              <a:rPr lang="fi-FI" sz="3200" dirty="0" err="1">
                <a:solidFill>
                  <a:schemeClr val="tx1"/>
                </a:solidFill>
              </a:rPr>
              <a:t>attentation</a:t>
            </a:r>
            <a:br>
              <a:rPr lang="fi-FI" sz="3200" dirty="0">
                <a:solidFill>
                  <a:schemeClr val="bg1"/>
                </a:solidFill>
              </a:rPr>
            </a:br>
            <a:endParaRPr lang="fi-F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6F2E58-DCC7-4656-BB3B-8C06D45B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A33C-0412-4574-A2B2-24620FC84C1B}" type="datetime1">
              <a:rPr lang="en-US" smtClean="0"/>
              <a:t>9/15/2023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1C2FC0-66A2-480D-BB68-63EE526A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Akbar Hossain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8FBDE-9ADB-4D6C-9A48-9F898AA4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19</a:t>
            </a:fld>
            <a:endParaRPr lang="fi-FI"/>
          </a:p>
        </p:txBody>
      </p:sp>
      <p:pic>
        <p:nvPicPr>
          <p:cNvPr id="16" name="Picture 15" descr="A picture containing outdoor, sky, water, day&#10;&#10;Description automatically generated">
            <a:extLst>
              <a:ext uri="{FF2B5EF4-FFF2-40B4-BE49-F238E27FC236}">
                <a16:creationId xmlns:a16="http://schemas.microsoft.com/office/drawing/2014/main" id="{05237FF6-68F6-4CF7-85AC-833D08DB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705"/>
            <a:ext cx="12192000" cy="5109399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B8FD4F3-FE09-495D-9E81-EA4DFE446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123" y="31540"/>
            <a:ext cx="1436912" cy="119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57" y="495299"/>
            <a:ext cx="10369103" cy="531237"/>
          </a:xfrm>
        </p:spPr>
        <p:txBody>
          <a:bodyPr/>
          <a:lstStyle/>
          <a:p>
            <a:pPr algn="ctr"/>
            <a:r>
              <a:rPr lang="en-GB" dirty="0"/>
              <a:t>Outline: SNICS ion source and Lasers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F2B8-115C-4EB7-8495-26B4D736D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657" y="1428662"/>
            <a:ext cx="10455131" cy="4108537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 and background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Previous results: Evidence of non-resonant nature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proposed mechanism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experimental results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lvl="2" indent="0" algn="just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33450" lvl="2" indent="-400050">
              <a:buFont typeface="+mj-lt"/>
              <a:buAutoNum type="romanU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2</a:t>
            </a:fld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2F44F5A-318B-4675-AB6A-1C5DEC9FC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6" b="50646"/>
          <a:stretch/>
        </p:blipFill>
        <p:spPr>
          <a:xfrm>
            <a:off x="8309194" y="906766"/>
            <a:ext cx="4070555" cy="30719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BE85575-E09B-4E96-A97E-678FFBD800ED}"/>
              </a:ext>
            </a:extLst>
          </p:cNvPr>
          <p:cNvGrpSpPr/>
          <p:nvPr/>
        </p:nvGrpSpPr>
        <p:grpSpPr>
          <a:xfrm>
            <a:off x="6577780" y="4213721"/>
            <a:ext cx="5614219" cy="2690706"/>
            <a:chOff x="6351992" y="4213721"/>
            <a:chExt cx="5840008" cy="2690706"/>
          </a:xfrm>
        </p:grpSpPr>
        <p:pic>
          <p:nvPicPr>
            <p:cNvPr id="10" name="Picture 9" descr="A picture containing text, indoor, engine&#10;&#10;Description automatically generated">
              <a:extLst>
                <a:ext uri="{FF2B5EF4-FFF2-40B4-BE49-F238E27FC236}">
                  <a16:creationId xmlns:a16="http://schemas.microsoft.com/office/drawing/2014/main" id="{E4E48A56-B14F-4FBE-A5CE-B30259C1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992" y="4213721"/>
              <a:ext cx="5840008" cy="2690706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56097A1-2DEE-463F-8280-7362B8586281}"/>
                </a:ext>
              </a:extLst>
            </p:cNvPr>
            <p:cNvCxnSpPr/>
            <p:nvPr/>
          </p:nvCxnSpPr>
          <p:spPr>
            <a:xfrm flipH="1" flipV="1">
              <a:off x="6671323" y="4955288"/>
              <a:ext cx="1919784" cy="770286"/>
            </a:xfrm>
            <a:prstGeom prst="straightConnector1">
              <a:avLst/>
            </a:prstGeom>
            <a:ln w="57150">
              <a:solidFill>
                <a:schemeClr val="tx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A yellow and black background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AC2FF259-0E1B-9D26-3EEB-A28E8ACB0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" y="4055940"/>
            <a:ext cx="3261367" cy="216487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7D27458-B219-90C3-DD90-5F86EC947BD0}"/>
              </a:ext>
            </a:extLst>
          </p:cNvPr>
          <p:cNvGrpSpPr/>
          <p:nvPr/>
        </p:nvGrpSpPr>
        <p:grpSpPr>
          <a:xfrm>
            <a:off x="3346050" y="3695588"/>
            <a:ext cx="3733516" cy="3071955"/>
            <a:chOff x="4012700" y="1655602"/>
            <a:chExt cx="4660900" cy="35659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6B3377-F22A-5CC2-081E-BEA19E8674A3}"/>
                </a:ext>
              </a:extLst>
            </p:cNvPr>
            <p:cNvSpPr txBox="1"/>
            <p:nvPr/>
          </p:nvSpPr>
          <p:spPr>
            <a:xfrm rot="16200000">
              <a:off x="5641911" y="3242650"/>
              <a:ext cx="981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900 % </a:t>
              </a:r>
              <a:endParaRPr lang="fi-FI" b="1" dirty="0">
                <a:solidFill>
                  <a:srgbClr val="FF0000"/>
                </a:solidFill>
              </a:endParaRPr>
            </a:p>
          </p:txBody>
        </p:sp>
        <p:pic>
          <p:nvPicPr>
            <p:cNvPr id="22" name="Picture 21" descr="A picture containing histogram&#10;&#10;Description automatically generated">
              <a:extLst>
                <a:ext uri="{FF2B5EF4-FFF2-40B4-BE49-F238E27FC236}">
                  <a16:creationId xmlns:a16="http://schemas.microsoft.com/office/drawing/2014/main" id="{DAE32938-3D4C-0B1E-CD05-C5BF73629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700" y="1655602"/>
              <a:ext cx="4660900" cy="3565913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1748EF7-20B2-5CD4-0774-40F17E7A58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9739" y="2590800"/>
              <a:ext cx="0" cy="17754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78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57" y="495299"/>
            <a:ext cx="10369103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of non-resonant nature?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20</a:t>
            </a:fld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0211B67-668A-4A6B-BB45-EF82D7606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84" y="1066249"/>
            <a:ext cx="7185412" cy="54628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EEA4F-6F28-47FF-9223-502D72F1CC15}"/>
              </a:ext>
            </a:extLst>
          </p:cNvPr>
          <p:cNvSpPr txBox="1"/>
          <p:nvPr/>
        </p:nvSpPr>
        <p:spPr>
          <a:xfrm>
            <a:off x="7938978" y="3919696"/>
            <a:ext cx="4111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selection for the excitation of the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7p3/2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electronic state of neutral Cs: (a) shows the expected maximum Doppler broadening of the absorption line and the laser wavelengths used for probing the putative ion pair production. </a:t>
            </a: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prompt effect of the laser exposure on the O− beam current with different wavelengths: (b) in-vacuum resonance at 455.6502 nm, (c)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455.6508 nm within the maximum Doppler broadening, and (d) 455.6515 nm outside the maximum Doppler broadening.</a:t>
            </a:r>
            <a:endParaRPr lang="fi-FI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70787-B9B2-40E8-8098-465C879328E1}"/>
              </a:ext>
            </a:extLst>
          </p:cNvPr>
          <p:cNvSpPr txBox="1"/>
          <p:nvPr/>
        </p:nvSpPr>
        <p:spPr>
          <a:xfrm>
            <a:off x="1779181" y="1615780"/>
            <a:ext cx="1240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7p3/2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E4B67-EA17-4C38-AB44-9A972AEF587F}"/>
              </a:ext>
            </a:extLst>
          </p:cNvPr>
          <p:cNvSpPr txBox="1"/>
          <p:nvPr/>
        </p:nvSpPr>
        <p:spPr>
          <a:xfrm>
            <a:off x="8165805" y="1519001"/>
            <a:ext cx="3499249" cy="20313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 change was similar amount for broad range of wavelengths (&gt;10) scanned over the expected resonance frequencies of the neutral Cs.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-&gt;&gt; not a resonance effect</a:t>
            </a: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 least for these states)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i-F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10C3BA-4FA8-BBF6-2BDB-612496551B96}"/>
              </a:ext>
            </a:extLst>
          </p:cNvPr>
          <p:cNvCxnSpPr>
            <a:cxnSpLocks/>
          </p:cNvCxnSpPr>
          <p:nvPr/>
        </p:nvCxnSpPr>
        <p:spPr>
          <a:xfrm flipV="1">
            <a:off x="2919369" y="1519001"/>
            <a:ext cx="2172748" cy="79636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35510C-E238-24B4-5E94-F4CEFB5DC383}"/>
              </a:ext>
            </a:extLst>
          </p:cNvPr>
          <p:cNvCxnSpPr>
            <a:cxnSpLocks/>
          </p:cNvCxnSpPr>
          <p:nvPr/>
        </p:nvCxnSpPr>
        <p:spPr>
          <a:xfrm flipH="1">
            <a:off x="2063692" y="2938304"/>
            <a:ext cx="1132514" cy="110519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14B150-4A99-B717-46BC-0429280377F1}"/>
              </a:ext>
            </a:extLst>
          </p:cNvPr>
          <p:cNvCxnSpPr/>
          <p:nvPr/>
        </p:nvCxnSpPr>
        <p:spPr>
          <a:xfrm>
            <a:off x="3565321" y="2869782"/>
            <a:ext cx="2322581" cy="119013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0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cathode holder experiment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79577-DFAC-411C-B5EC-59E6F042CA90}"/>
              </a:ext>
            </a:extLst>
          </p:cNvPr>
          <p:cNvSpPr txBox="1"/>
          <p:nvPr/>
        </p:nvSpPr>
        <p:spPr>
          <a:xfrm>
            <a:off x="1721563" y="1266411"/>
            <a:ext cx="294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Function</a:t>
            </a:r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00F72-F9D0-0056-9E1B-D91DAF6487FA}"/>
              </a:ext>
            </a:extLst>
          </p:cNvPr>
          <p:cNvSpPr txBox="1"/>
          <p:nvPr/>
        </p:nvSpPr>
        <p:spPr>
          <a:xfrm>
            <a:off x="4822964" y="1266411"/>
            <a:ext cx="412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Caesiated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function</a:t>
            </a:r>
            <a:endParaRPr lang="fi-FI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4B8C54-F46C-011E-59B1-AA5E4C3A5DF2}"/>
              </a:ext>
            </a:extLst>
          </p:cNvPr>
          <p:cNvGrpSpPr/>
          <p:nvPr/>
        </p:nvGrpSpPr>
        <p:grpSpPr>
          <a:xfrm>
            <a:off x="1721562" y="1687904"/>
            <a:ext cx="6264984" cy="3003345"/>
            <a:chOff x="1721562" y="1687904"/>
            <a:chExt cx="6264984" cy="3003345"/>
          </a:xfrm>
        </p:grpSpPr>
        <p:graphicFrame>
          <p:nvGraphicFramePr>
            <p:cNvPr id="7" name="Content Placeholder 2">
              <a:extLst>
                <a:ext uri="{FF2B5EF4-FFF2-40B4-BE49-F238E27FC236}">
                  <a16:creationId xmlns:a16="http://schemas.microsoft.com/office/drawing/2014/main" id="{10B8A66D-AE27-54BB-6BF9-60880E2750F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041311" y="1720688"/>
            <a:ext cx="2945235" cy="29705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A8F854-EC1E-472C-B1AF-3DF4AA220C82}"/>
                </a:ext>
              </a:extLst>
            </p:cNvPr>
            <p:cNvGrpSpPr/>
            <p:nvPr/>
          </p:nvGrpSpPr>
          <p:grpSpPr>
            <a:xfrm>
              <a:off x="1721562" y="1687904"/>
              <a:ext cx="2945235" cy="671580"/>
              <a:chOff x="0" y="353684"/>
              <a:chExt cx="2945235" cy="671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370BC37-1D2D-AB4F-B20B-1F08CDC7DBC0}"/>
                  </a:ext>
                </a:extLst>
              </p:cNvPr>
              <p:cNvSpPr/>
              <p:nvPr/>
            </p:nvSpPr>
            <p:spPr>
              <a:xfrm>
                <a:off x="0" y="353684"/>
                <a:ext cx="2945235" cy="671580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ectangle: Rounded Corners 4">
                <a:extLst>
                  <a:ext uri="{FF2B5EF4-FFF2-40B4-BE49-F238E27FC236}">
                    <a16:creationId xmlns:a16="http://schemas.microsoft.com/office/drawing/2014/main" id="{2378AF3E-08C8-5A96-AD18-FDC54F2AB88C}"/>
                  </a:ext>
                </a:extLst>
              </p:cNvPr>
              <p:cNvSpPr txBox="1"/>
              <p:nvPr/>
            </p:nvSpPr>
            <p:spPr>
              <a:xfrm>
                <a:off x="32784" y="386468"/>
                <a:ext cx="2879667" cy="6060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marL="0" lvl="0" indent="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i-FI" sz="2800" kern="1200" dirty="0" err="1"/>
                  <a:t>Al</a:t>
                </a:r>
                <a:r>
                  <a:rPr lang="fi-FI" sz="2800" kern="1200" dirty="0"/>
                  <a:t>: 4.06-4.26 </a:t>
                </a:r>
                <a:r>
                  <a:rPr lang="fi-FI" sz="2800" kern="1200" dirty="0" err="1"/>
                  <a:t>eV</a:t>
                </a:r>
                <a:endParaRPr lang="en-US" sz="2800" kern="120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74D8F6-C7D2-5CDF-0D7B-06C5362A45E4}"/>
                </a:ext>
              </a:extLst>
            </p:cNvPr>
            <p:cNvGrpSpPr/>
            <p:nvPr/>
          </p:nvGrpSpPr>
          <p:grpSpPr>
            <a:xfrm>
              <a:off x="1721562" y="2440124"/>
              <a:ext cx="2945235" cy="671580"/>
              <a:chOff x="0" y="1105904"/>
              <a:chExt cx="2945235" cy="67158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FC2E515-D538-ADB3-8A49-C23519388884}"/>
                  </a:ext>
                </a:extLst>
              </p:cNvPr>
              <p:cNvSpPr/>
              <p:nvPr/>
            </p:nvSpPr>
            <p:spPr>
              <a:xfrm>
                <a:off x="0" y="1105904"/>
                <a:ext cx="2945235" cy="671580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ectangle: Rounded Corners 6">
                <a:extLst>
                  <a:ext uri="{FF2B5EF4-FFF2-40B4-BE49-F238E27FC236}">
                    <a16:creationId xmlns:a16="http://schemas.microsoft.com/office/drawing/2014/main" id="{E33004E5-C8A4-6321-C4E8-0EB1427D872B}"/>
                  </a:ext>
                </a:extLst>
              </p:cNvPr>
              <p:cNvSpPr txBox="1"/>
              <p:nvPr/>
            </p:nvSpPr>
            <p:spPr>
              <a:xfrm>
                <a:off x="32784" y="1138688"/>
                <a:ext cx="2879667" cy="6060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marL="0" lvl="0" indent="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i-FI" sz="2800" kern="1200" dirty="0"/>
                  <a:t>Ti: 4.33 </a:t>
                </a:r>
                <a:r>
                  <a:rPr lang="fi-FI" sz="2800" kern="1200" dirty="0" err="1"/>
                  <a:t>eV</a:t>
                </a:r>
                <a:r>
                  <a:rPr lang="fi-FI" sz="2800" kern="1200" dirty="0"/>
                  <a:t> </a:t>
                </a:r>
                <a:endParaRPr lang="en-US" sz="2800" kern="1200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324FB4-0114-004C-A9D1-D872A08327B5}"/>
                </a:ext>
              </a:extLst>
            </p:cNvPr>
            <p:cNvGrpSpPr/>
            <p:nvPr/>
          </p:nvGrpSpPr>
          <p:grpSpPr>
            <a:xfrm>
              <a:off x="1721562" y="3192344"/>
              <a:ext cx="2945235" cy="671580"/>
              <a:chOff x="0" y="1858124"/>
              <a:chExt cx="2945235" cy="67158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2EC64B2-A8D3-2111-D2DF-92220334EE54}"/>
                  </a:ext>
                </a:extLst>
              </p:cNvPr>
              <p:cNvSpPr/>
              <p:nvPr/>
            </p:nvSpPr>
            <p:spPr>
              <a:xfrm>
                <a:off x="0" y="1858124"/>
                <a:ext cx="2945235" cy="671580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ectangle: Rounded Corners 8">
                <a:extLst>
                  <a:ext uri="{FF2B5EF4-FFF2-40B4-BE49-F238E27FC236}">
                    <a16:creationId xmlns:a16="http://schemas.microsoft.com/office/drawing/2014/main" id="{E753EF0A-0881-EE8D-2BD0-E09365B8EF6F}"/>
                  </a:ext>
                </a:extLst>
              </p:cNvPr>
              <p:cNvSpPr txBox="1"/>
              <p:nvPr/>
            </p:nvSpPr>
            <p:spPr>
              <a:xfrm>
                <a:off x="32784" y="1890908"/>
                <a:ext cx="2879667" cy="6060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marL="0" lvl="0" indent="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i-FI" sz="2800" kern="1200"/>
                  <a:t>Cu: 4.53-5.1 eV</a:t>
                </a:r>
                <a:endParaRPr lang="en-US" sz="2800" kern="12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67FB5B-C675-17D6-C604-7F2C8894B3D7}"/>
                </a:ext>
              </a:extLst>
            </p:cNvPr>
            <p:cNvGrpSpPr/>
            <p:nvPr/>
          </p:nvGrpSpPr>
          <p:grpSpPr>
            <a:xfrm>
              <a:off x="1721562" y="3944564"/>
              <a:ext cx="2945235" cy="671580"/>
              <a:chOff x="0" y="2610344"/>
              <a:chExt cx="2945235" cy="6715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8CFD830-D81B-E11D-9E3E-D217B9301C76}"/>
                  </a:ext>
                </a:extLst>
              </p:cNvPr>
              <p:cNvSpPr/>
              <p:nvPr/>
            </p:nvSpPr>
            <p:spPr>
              <a:xfrm>
                <a:off x="0" y="2610344"/>
                <a:ext cx="2945235" cy="671580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ectangle: Rounded Corners 10">
                <a:extLst>
                  <a:ext uri="{FF2B5EF4-FFF2-40B4-BE49-F238E27FC236}">
                    <a16:creationId xmlns:a16="http://schemas.microsoft.com/office/drawing/2014/main" id="{7E6AF667-5FC7-0EF8-367C-C92926D996FC}"/>
                  </a:ext>
                </a:extLst>
              </p:cNvPr>
              <p:cNvSpPr txBox="1"/>
              <p:nvPr/>
            </p:nvSpPr>
            <p:spPr>
              <a:xfrm>
                <a:off x="32784" y="2643128"/>
                <a:ext cx="2879667" cy="6060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marL="0" lvl="0" indent="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i-FI" sz="2800" kern="1200" dirty="0"/>
                  <a:t>Ni: 5.04-5.35 </a:t>
                </a:r>
                <a:r>
                  <a:rPr lang="fi-FI" sz="2800" kern="1200" dirty="0" err="1"/>
                  <a:t>eV</a:t>
                </a:r>
                <a:endParaRPr lang="en-US" sz="2800" kern="1200" dirty="0"/>
              </a:p>
            </p:txBody>
          </p:sp>
        </p:grp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0DF84541-E5CE-7252-4007-23C1F98CB887}"/>
                </a:ext>
              </a:extLst>
            </p:cNvPr>
            <p:cNvSpPr/>
            <p:nvPr/>
          </p:nvSpPr>
          <p:spPr>
            <a:xfrm>
              <a:off x="4699581" y="2942439"/>
              <a:ext cx="369223" cy="486561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420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Priming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7EBE8-262B-F807-DEE9-7CDDC98C1A2F}"/>
                  </a:ext>
                </a:extLst>
              </p:cNvPr>
              <p:cNvSpPr txBox="1"/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295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power on the cathode and corresponding (b) cathode current. In this case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cathode holder, Ionizer current 17 A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145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7EBE8-262B-F807-DEE9-7CDDC98C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blipFill>
                <a:blip r:embed="rId3"/>
                <a:stretch>
                  <a:fillRect l="-454" t="-5660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laser beam current&#10;&#10;Description automatically generated">
            <a:extLst>
              <a:ext uri="{FF2B5EF4-FFF2-40B4-BE49-F238E27FC236}">
                <a16:creationId xmlns:a16="http://schemas.microsoft.com/office/drawing/2014/main" id="{FBCB40BA-3732-3D8E-7AC8-E1ED0159D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" y="1026536"/>
            <a:ext cx="6308751" cy="4837381"/>
          </a:xfrm>
          <a:prstGeom prst="rect">
            <a:avLst/>
          </a:prstGeom>
        </p:spPr>
      </p:pic>
      <p:pic>
        <p:nvPicPr>
          <p:cNvPr id="16" name="Picture 15" descr="A blue line drawing of a city&#10;&#10;Description automatically generated">
            <a:extLst>
              <a:ext uri="{FF2B5EF4-FFF2-40B4-BE49-F238E27FC236}">
                <a16:creationId xmlns:a16="http://schemas.microsoft.com/office/drawing/2014/main" id="{06BE3D7F-D603-B304-AC6E-24AB4E375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72" y="994083"/>
            <a:ext cx="6265341" cy="48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Priming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BAA03F-EE27-457E-80A5-F29EDCAB2CCD}"/>
                  </a:ext>
                </a:extLst>
              </p:cNvPr>
              <p:cNvSpPr txBox="1"/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605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power on the cathode and corresponding (b) cathode current. In this case Cu cathode holder, Ionizer current 17 A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145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BAA03F-EE27-457E-80A5-F29EDCAB2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blipFill>
                <a:blip r:embed="rId3"/>
                <a:stretch>
                  <a:fillRect l="-454" t="-5660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blue line drawing on a black background&#10;&#10;Description automatically generated">
            <a:extLst>
              <a:ext uri="{FF2B5EF4-FFF2-40B4-BE49-F238E27FC236}">
                <a16:creationId xmlns:a16="http://schemas.microsoft.com/office/drawing/2014/main" id="{1A506D23-AA4F-E0F1-A3AF-F22A4426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78" y="896174"/>
            <a:ext cx="6378481" cy="4890848"/>
          </a:xfrm>
          <a:prstGeom prst="rect">
            <a:avLst/>
          </a:prstGeom>
        </p:spPr>
      </p:pic>
      <p:pic>
        <p:nvPicPr>
          <p:cNvPr id="12" name="Picture 11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FB647D6B-2AB4-8D45-20FE-5766008DA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27" y="851993"/>
            <a:ext cx="6432269" cy="493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Priming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ADB839A6-82E6-D110-256B-D310CCFA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46" y="1155724"/>
            <a:ext cx="6083461" cy="4664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35C32D-3DCF-3B2F-BEFC-0E3BBBA52F35}"/>
                  </a:ext>
                </a:extLst>
              </p:cNvPr>
              <p:cNvSpPr txBox="1"/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power on the cathode and corresponding (b) cathode current. In this case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cathode holder, Ionizer current 16.5 A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145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35C32D-3DCF-3B2F-BEFC-0E3BBBA52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blipFill>
                <a:blip r:embed="rId4"/>
                <a:stretch>
                  <a:fillRect l="-454" t="-5660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laser beam current&#10;&#10;Description automatically generated">
            <a:extLst>
              <a:ext uri="{FF2B5EF4-FFF2-40B4-BE49-F238E27FC236}">
                <a16:creationId xmlns:a16="http://schemas.microsoft.com/office/drawing/2014/main" id="{229963D0-13A3-E0B0-8BDD-2A5F3E36E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" y="1155722"/>
            <a:ext cx="6083462" cy="466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Stable Beam Current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laser beam current&#10;&#10;Description automatically generated">
            <a:extLst>
              <a:ext uri="{FF2B5EF4-FFF2-40B4-BE49-F238E27FC236}">
                <a16:creationId xmlns:a16="http://schemas.microsoft.com/office/drawing/2014/main" id="{B7497101-D554-9F9E-98CB-A539B9647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816" y="747111"/>
            <a:ext cx="6995260" cy="5363777"/>
          </a:xfrm>
          <a:prstGeom prst="rect">
            <a:avLst/>
          </a:prstGeom>
        </p:spPr>
      </p:pic>
      <p:pic>
        <p:nvPicPr>
          <p:cNvPr id="7" name="Picture 6" descr="A line drawing of a graph&#10;&#10;Description automatically generated">
            <a:extLst>
              <a:ext uri="{FF2B5EF4-FFF2-40B4-BE49-F238E27FC236}">
                <a16:creationId xmlns:a16="http://schemas.microsoft.com/office/drawing/2014/main" id="{3F265A0E-1CE7-AF56-63F2-E22E5DF70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736006"/>
            <a:ext cx="7009741" cy="5374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1FCEBB-552F-72F2-BFDB-7CB75710FF78}"/>
                  </a:ext>
                </a:extLst>
              </p:cNvPr>
              <p:cNvSpPr txBox="1"/>
              <p:nvPr/>
            </p:nvSpPr>
            <p:spPr>
              <a:xfrm>
                <a:off x="0" y="5940304"/>
                <a:ext cx="121919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power on the cathode and corresponding (b) cathode current. In this case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cathode holder, Ionizer current 17.5 A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i-FI" sz="18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1FCEBB-552F-72F2-BFDB-7CB75710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40304"/>
                <a:ext cx="12191999" cy="646331"/>
              </a:xfrm>
              <a:prstGeom prst="rect">
                <a:avLst/>
              </a:prstGeom>
              <a:blipFill>
                <a:blip r:embed="rId5"/>
                <a:stretch>
                  <a:fillRect l="-400" t="-4717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2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Stable Beam Current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laser pulse&#10;&#10;Description automatically generated">
            <a:extLst>
              <a:ext uri="{FF2B5EF4-FFF2-40B4-BE49-F238E27FC236}">
                <a16:creationId xmlns:a16="http://schemas.microsoft.com/office/drawing/2014/main" id="{F01FEBBB-D2D5-FBBE-1684-573B6DF25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60" y="833711"/>
            <a:ext cx="6278319" cy="4814047"/>
          </a:xfrm>
          <a:prstGeom prst="rect">
            <a:avLst/>
          </a:prstGeom>
        </p:spPr>
      </p:pic>
      <p:pic>
        <p:nvPicPr>
          <p:cNvPr id="7" name="Picture 6" descr="A blue line drawing of a city&#10;&#10;Description automatically generated">
            <a:extLst>
              <a:ext uri="{FF2B5EF4-FFF2-40B4-BE49-F238E27FC236}">
                <a16:creationId xmlns:a16="http://schemas.microsoft.com/office/drawing/2014/main" id="{B589142E-C7E1-A60E-A80D-07AE32020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33711"/>
            <a:ext cx="6278319" cy="4814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11C517-AD05-07AB-435F-3DC6025228D5}"/>
                  </a:ext>
                </a:extLst>
              </p:cNvPr>
              <p:cNvSpPr txBox="1"/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different laser power on the cathode and corresponding (b) cathode current. In this case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cathode holder, Ionizer current 17.5 A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fi-FI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11C517-AD05-07AB-435F-3DC602522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blipFill>
                <a:blip r:embed="rId5"/>
                <a:stretch>
                  <a:fillRect l="-454" t="-5660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5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Stable Beam Current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laser beam current&#10;&#10;Description automatically generated">
            <a:extLst>
              <a:ext uri="{FF2B5EF4-FFF2-40B4-BE49-F238E27FC236}">
                <a16:creationId xmlns:a16="http://schemas.microsoft.com/office/drawing/2014/main" id="{972188F8-170D-8B69-170E-40534BE3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7" y="846861"/>
            <a:ext cx="6379526" cy="4891649"/>
          </a:xfrm>
          <a:prstGeom prst="rect">
            <a:avLst/>
          </a:prstGeom>
        </p:spPr>
      </p:pic>
      <p:pic>
        <p:nvPicPr>
          <p:cNvPr id="7" name="Picture 6" descr="A blue line drawing of a building&#10;&#10;Description automatically generated">
            <a:extLst>
              <a:ext uri="{FF2B5EF4-FFF2-40B4-BE49-F238E27FC236}">
                <a16:creationId xmlns:a16="http://schemas.microsoft.com/office/drawing/2014/main" id="{46B591E4-0947-E69D-1A54-98776724B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26" y="846861"/>
            <a:ext cx="6466289" cy="4958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187EF2-7F9D-643D-CBD8-97B4B9300B1D}"/>
                  </a:ext>
                </a:extLst>
              </p:cNvPr>
              <p:cNvSpPr txBox="1"/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(a)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8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i-FI" sz="18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8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current with different laser power on the cathode and corresponding (b) cathode current. In this case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cathode holder, Ionizer current 17.5 A and Cs oven temperature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i-FI" sz="18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used.</a:t>
                </a:r>
                <a:endParaRPr lang="fi-FI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187EF2-7F9D-643D-CBD8-97B4B9300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5716370"/>
                <a:ext cx="12077699" cy="646331"/>
              </a:xfrm>
              <a:prstGeom prst="rect">
                <a:avLst/>
              </a:prstGeom>
              <a:blipFill>
                <a:blip r:embed="rId5"/>
                <a:stretch>
                  <a:fillRect l="-454" t="-5660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3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cathode holder experiment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6BF092-0AFF-84B1-1272-BB4EE3DA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80" y="817539"/>
            <a:ext cx="7169131" cy="54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cathode holder experiment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with red lines&#10;&#10;Description automatically generated with medium confidence">
            <a:extLst>
              <a:ext uri="{FF2B5EF4-FFF2-40B4-BE49-F238E27FC236}">
                <a16:creationId xmlns:a16="http://schemas.microsoft.com/office/drawing/2014/main" id="{C924AAC9-AAE0-E017-ABDB-4C7E86894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" y="760917"/>
            <a:ext cx="7514089" cy="576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57" y="495299"/>
            <a:ext cx="10369103" cy="531237"/>
          </a:xfrm>
        </p:spPr>
        <p:txBody>
          <a:bodyPr/>
          <a:lstStyle/>
          <a:p>
            <a:pPr algn="ctr"/>
            <a:r>
              <a:rPr lang="en-GB" dirty="0"/>
              <a:t>Accelerator Laboratory - University of Jyväskylä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F2B8-115C-4EB7-8495-26B4D736D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657" y="1518572"/>
            <a:ext cx="10455131" cy="4018627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lvl="2" indent="0" algn="just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33450" lvl="2" indent="-400050">
              <a:buFont typeface="+mj-lt"/>
              <a:buAutoNum type="romanU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3</a:t>
            </a:fld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62B300-E62C-4472-AA0A-096AD72E2BE7}"/>
              </a:ext>
            </a:extLst>
          </p:cNvPr>
          <p:cNvGrpSpPr/>
          <p:nvPr/>
        </p:nvGrpSpPr>
        <p:grpSpPr>
          <a:xfrm>
            <a:off x="0" y="3311196"/>
            <a:ext cx="10476713" cy="3546804"/>
            <a:chOff x="0" y="3311196"/>
            <a:chExt cx="10476713" cy="3546804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B3CC9558-F667-48FB-9023-4A5EE4B0E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11196"/>
              <a:ext cx="10476713" cy="354680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91BFBD6-8AC7-4C09-A48F-89DDDCFEB1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35420" y="4585040"/>
              <a:ext cx="876823" cy="952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AAF927-FA07-48C5-AA30-AC016902C185}"/>
                </a:ext>
              </a:extLst>
            </p:cNvPr>
            <p:cNvSpPr txBox="1"/>
            <p:nvPr/>
          </p:nvSpPr>
          <p:spPr>
            <a:xfrm>
              <a:off x="1958008" y="5425029"/>
              <a:ext cx="152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 err="1">
                  <a:solidFill>
                    <a:srgbClr val="FF0000"/>
                  </a:solidFill>
                </a:rPr>
                <a:t>Viewport</a:t>
              </a:r>
              <a:endParaRPr lang="fi-FI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433B645-E2F8-4E90-B1B2-5B969ADD0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023" y="1098852"/>
            <a:ext cx="4619643" cy="330721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DAE309-CA19-4A0A-82D9-FFAC6F48E062}"/>
              </a:ext>
            </a:extLst>
          </p:cNvPr>
          <p:cNvCxnSpPr>
            <a:cxnSpLocks/>
          </p:cNvCxnSpPr>
          <p:nvPr/>
        </p:nvCxnSpPr>
        <p:spPr>
          <a:xfrm flipH="1">
            <a:off x="5713228" y="4008167"/>
            <a:ext cx="3061591" cy="5264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88E9950-1CB2-4E03-A9F8-F68CB5F04639}"/>
              </a:ext>
            </a:extLst>
          </p:cNvPr>
          <p:cNvSpPr txBox="1"/>
          <p:nvPr/>
        </p:nvSpPr>
        <p:spPr>
          <a:xfrm>
            <a:off x="1041779" y="1337367"/>
            <a:ext cx="63078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 scale nuclear physics-based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Versatile support from ion source, laser, IBA experts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done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Pelletron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NEC made 40 cathode MC-SNICS source, where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input has been through the viewport at the magnet</a:t>
            </a:r>
          </a:p>
        </p:txBody>
      </p:sp>
    </p:spTree>
    <p:extLst>
      <p:ext uri="{BB962C8B-B14F-4D97-AF65-F5344CB8AC3E}">
        <p14:creationId xmlns:p14="http://schemas.microsoft.com/office/powerpoint/2010/main" val="13824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5299"/>
            <a:ext cx="12191999" cy="531237"/>
          </a:xfrm>
        </p:spPr>
        <p:txBody>
          <a:bodyPr/>
          <a:lstStyle/>
          <a:p>
            <a:pPr algn="ctr"/>
            <a:r>
              <a:rPr lang="en-GB" dirty="0"/>
              <a:t> SNICS ion source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4</a:t>
            </a:fld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6A2C1-FE61-463B-A821-34B16D2FE6E5}"/>
              </a:ext>
            </a:extLst>
          </p:cNvPr>
          <p:cNvSpPr txBox="1"/>
          <p:nvPr/>
        </p:nvSpPr>
        <p:spPr>
          <a:xfrm>
            <a:off x="17697" y="4677094"/>
            <a:ext cx="62600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drawing of the SNICS ion source:</a:t>
            </a:r>
          </a:p>
          <a:p>
            <a:pPr marL="342900" indent="-342900" algn="just">
              <a:buAutoNum type="arabicParenBoth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Caesium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oven and transfer line, (up to the ionizer in reality)</a:t>
            </a:r>
          </a:p>
          <a:p>
            <a:pPr marL="342900" indent="-342900" algn="just">
              <a:buAutoNum type="arabicParenBoth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Ionisation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chamber</a:t>
            </a:r>
          </a:p>
          <a:p>
            <a:pPr marL="342900" indent="-342900" algn="just">
              <a:buAutoNum type="arabicParenBoth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Ionizer</a:t>
            </a:r>
          </a:p>
          <a:p>
            <a:pPr marL="342900" indent="-342900" algn="just">
              <a:buAutoNum type="arabicParenBoth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Cathode,</a:t>
            </a:r>
          </a:p>
          <a:p>
            <a:pPr marL="342900" indent="-342900" algn="just">
              <a:buAutoNum type="arabicParenBoth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Focusing electrode (immersion lens) and</a:t>
            </a:r>
          </a:p>
          <a:p>
            <a:pPr marL="342900" indent="-342900" algn="just">
              <a:buAutoNum type="arabicParenBoth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channel and electrodes. </a:t>
            </a:r>
          </a:p>
          <a:p>
            <a:pPr marL="342900" indent="-342900" algn="just">
              <a:buAutoNum type="arabicParenBoth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transfer tube</a:t>
            </a:r>
            <a:endParaRPr lang="fi-FI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BB8CFC-2A7D-4041-8487-E35E79A6D5B3}"/>
              </a:ext>
            </a:extLst>
          </p:cNvPr>
          <p:cNvSpPr txBox="1"/>
          <p:nvPr/>
        </p:nvSpPr>
        <p:spPr>
          <a:xfrm>
            <a:off x="6010086" y="5140032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SNICS: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Beams from H to U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AMS (C14,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usage and IBA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Molecule beams available</a:t>
            </a:r>
          </a:p>
          <a:p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Gaseous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(CO2)</a:t>
            </a:r>
          </a:p>
          <a:p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currents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~400 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i-FI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i-FI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A2C415B7-ED28-06A3-CA8D-8DF04585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43" y="1091900"/>
            <a:ext cx="4602043" cy="4162142"/>
          </a:xfrm>
          <a:prstGeom prst="rect">
            <a:avLst/>
          </a:prstGeom>
        </p:spPr>
      </p:pic>
      <p:pic>
        <p:nvPicPr>
          <p:cNvPr id="8" name="Picture 7" descr="A yellow and black background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5862DC29-E77B-FB26-2542-F80D49C9D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8" y="1436948"/>
            <a:ext cx="4948127" cy="32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6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F2B8-115C-4EB7-8495-26B4D736D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657" y="1515507"/>
            <a:ext cx="10455131" cy="3571255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Vogel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effectLst/>
                <a:latin typeface="Arial" panose="020B0604020202020204" pitchFamily="34" charset="0"/>
              </a:rPr>
              <a:t>The negative ion current can be enhanced by exposing the cathode to a laser beam resonantly exciting neutral cesium atoms to 7p electronic states (ion pair production)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(2018) [1]</a:t>
            </a:r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lvl="2" indent="0" algn="just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33450" lvl="2" indent="-400050">
              <a:buFont typeface="+mj-lt"/>
              <a:buAutoNum type="romanU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5</a:t>
            </a:fld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B819A-FB96-4AF8-A9AE-F2D7FEB7E929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063B16-E1F2-4A5B-B0E4-7C6CCE24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57" y="495299"/>
            <a:ext cx="10369103" cy="531237"/>
          </a:xfrm>
        </p:spPr>
        <p:txBody>
          <a:bodyPr/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 and background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4D172-7F01-4E98-A6E5-B1CD8BD2425F}"/>
              </a:ext>
            </a:extLst>
          </p:cNvPr>
          <p:cNvSpPr txBox="1"/>
          <p:nvPr/>
        </p:nvSpPr>
        <p:spPr>
          <a:xfrm>
            <a:off x="788564" y="6478616"/>
            <a:ext cx="11545201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[1] J. S. Vogel, “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Lasis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The laser assisted sputter ion source,” 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NIMB 438, 89–95 (2019).</a:t>
            </a:r>
            <a:b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800" dirty="0">
              <a:solidFill>
                <a:schemeClr val="bg1"/>
              </a:solidFill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diagram of a triangle with lines and numbers&#10;&#10;Description automatically generated">
            <a:extLst>
              <a:ext uri="{FF2B5EF4-FFF2-40B4-BE49-F238E27FC236}">
                <a16:creationId xmlns:a16="http://schemas.microsoft.com/office/drawing/2014/main" id="{980A95E1-0BC6-BDE5-3ECB-7E9F1447F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06" y="2319610"/>
            <a:ext cx="5483744" cy="3871150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D02602C3-9593-1C39-A455-BC62BE721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35" y="3543692"/>
            <a:ext cx="3738225" cy="264662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DFFF41-475F-AA6C-A3D5-236BDF703498}"/>
              </a:ext>
            </a:extLst>
          </p:cNvPr>
          <p:cNvCxnSpPr>
            <a:cxnSpLocks/>
          </p:cNvCxnSpPr>
          <p:nvPr/>
        </p:nvCxnSpPr>
        <p:spPr>
          <a:xfrm>
            <a:off x="3563210" y="3543692"/>
            <a:ext cx="4931861" cy="825944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57" y="1074140"/>
            <a:ext cx="10455131" cy="531237"/>
          </a:xfrm>
        </p:spPr>
        <p:txBody>
          <a:bodyPr/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of non-resonant nature?</a:t>
            </a:r>
            <a:endParaRPr lang="en-GB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6</a:t>
            </a:fld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6F210-4063-4CC4-AC99-5E18A27DF2B6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1A7E90D-5627-4787-830A-249974E4F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97" y="1286478"/>
            <a:ext cx="7174703" cy="54518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253608-325F-45BA-882E-EAD44840A080}"/>
              </a:ext>
            </a:extLst>
          </p:cNvPr>
          <p:cNvSpPr txBox="1"/>
          <p:nvPr/>
        </p:nvSpPr>
        <p:spPr>
          <a:xfrm>
            <a:off x="7964007" y="4532144"/>
            <a:ext cx="4065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selection for the excitation of the 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7p1/2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electronic state of neutral Cs: (a) shows the expected maximum Doppler broadening of the absorption line and the laser wavelengths used for probing the putative ion pair production.</a:t>
            </a:r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prompt effect of the laser exposure on the O− beam current with different wavelengths: (b) in-vacuum resonance at 459.4295 nm, (c) 459.4289 nm within the maximum Doppler broadening, and (d) 459.4321 nm outside the maximum Doppler broadening.</a:t>
            </a:r>
            <a:endParaRPr lang="fi-FI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A70EC-2987-41F1-9400-E74DAD3B9C1E}"/>
              </a:ext>
            </a:extLst>
          </p:cNvPr>
          <p:cNvSpPr txBox="1"/>
          <p:nvPr/>
        </p:nvSpPr>
        <p:spPr>
          <a:xfrm>
            <a:off x="7995839" y="1753893"/>
            <a:ext cx="3962153" cy="22467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 change was similar amount for broad range of wavelengths (&gt;10) scanned over the expected resonance frequencies of the neutral Cs.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-&gt;&gt; not a resonance effect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 least for these states - OR the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7p3/2 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which was also tested)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i-F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19BFE-FE7A-47E8-9712-1B1D8BAA9ACE}"/>
              </a:ext>
            </a:extLst>
          </p:cNvPr>
          <p:cNvSpPr txBox="1"/>
          <p:nvPr/>
        </p:nvSpPr>
        <p:spPr>
          <a:xfrm>
            <a:off x="1786270" y="1601602"/>
            <a:ext cx="1240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7p1/2</a:t>
            </a:r>
            <a:endParaRPr lang="fi-FI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C64003-91D0-2DD9-5AA9-38C16C33E4F8}"/>
              </a:ext>
            </a:extLst>
          </p:cNvPr>
          <p:cNvCxnSpPr>
            <a:cxnSpLocks/>
          </p:cNvCxnSpPr>
          <p:nvPr/>
        </p:nvCxnSpPr>
        <p:spPr>
          <a:xfrm>
            <a:off x="4084919" y="3173196"/>
            <a:ext cx="1409870" cy="1080023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3C92A1-EB4C-6186-5CEE-DF2876FE85FB}"/>
              </a:ext>
            </a:extLst>
          </p:cNvPr>
          <p:cNvCxnSpPr>
            <a:cxnSpLocks/>
          </p:cNvCxnSpPr>
          <p:nvPr/>
        </p:nvCxnSpPr>
        <p:spPr>
          <a:xfrm flipV="1">
            <a:off x="3026735" y="1694576"/>
            <a:ext cx="1989882" cy="1107347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DF7D6F-24AA-E5CC-B6D0-95C251112F7E}"/>
              </a:ext>
            </a:extLst>
          </p:cNvPr>
          <p:cNvCxnSpPr>
            <a:cxnSpLocks/>
          </p:cNvCxnSpPr>
          <p:nvPr/>
        </p:nvCxnSpPr>
        <p:spPr>
          <a:xfrm flipH="1">
            <a:off x="1954635" y="3380764"/>
            <a:ext cx="679508" cy="882626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B012025-1D30-D891-84A4-49F55AB8B39A}"/>
              </a:ext>
            </a:extLst>
          </p:cNvPr>
          <p:cNvSpPr txBox="1">
            <a:spLocks/>
          </p:cNvSpPr>
          <p:nvPr/>
        </p:nvSpPr>
        <p:spPr>
          <a:xfrm>
            <a:off x="1253657" y="495299"/>
            <a:ext cx="10369103" cy="5312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2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 and background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8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F2B8-115C-4EB7-8495-26B4D736D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657" y="1399513"/>
            <a:ext cx="10455131" cy="36872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JYFL-ACCLAB and the UK Science and Technology Facilities Council, STFC: 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Negative ions can be provoked by any laser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(2020) [2]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JYFL-ACCLAB and STFC: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Beam current enhancement does not depend on the resonant ion pair production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extracted beam current can be enhanced by a factor &gt;2 (2022) [3]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different phenomena recognized: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Long-term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“heating” effect  and 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short-term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prompt effect</a:t>
            </a:r>
            <a:endParaRPr lang="fi-FI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fi-FI" sz="1800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lvl="2" indent="0" algn="just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33450" lvl="2" indent="-400050">
              <a:buFont typeface="+mj-lt"/>
              <a:buAutoNum type="romanU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7</a:t>
            </a:fld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B819A-FB96-4AF8-A9AE-F2D7FEB7E929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063B16-E1F2-4A5B-B0E4-7C6CCE24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57" y="495299"/>
            <a:ext cx="10369103" cy="531237"/>
          </a:xfrm>
        </p:spPr>
        <p:txBody>
          <a:bodyPr/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 and background</a:t>
            </a:r>
            <a:endParaRPr lang="en-GB" dirty="0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51284D4-6D92-4FB4-A237-6C3B05536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57" y="3377731"/>
            <a:ext cx="10078923" cy="2013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15C7D3-26DC-4BCF-9062-B9D1EFC16A1D}"/>
              </a:ext>
            </a:extLst>
          </p:cNvPr>
          <p:cNvSpPr txBox="1"/>
          <p:nvPr/>
        </p:nvSpPr>
        <p:spPr>
          <a:xfrm>
            <a:off x="1347860" y="5335042"/>
            <a:ext cx="104551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effect of (a) 50 s and (b) 100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laser pulses at 450 nm / 1.6 W, 520 nm / 1.0 W and 638 nm / 0.7 W wavelengths / powers on the O</a:t>
            </a:r>
            <a:r>
              <a:rPr lang="en-US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beam current. The best recorded example of the (c) 445 nm, 6 W laser on the O</a:t>
            </a:r>
            <a:r>
              <a:rPr lang="en-US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beam current. [2]</a:t>
            </a:r>
            <a:endParaRPr lang="fi-FI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4D172-7F01-4E98-A6E5-B1CD8BD2425F}"/>
              </a:ext>
            </a:extLst>
          </p:cNvPr>
          <p:cNvSpPr txBox="1"/>
          <p:nvPr/>
        </p:nvSpPr>
        <p:spPr>
          <a:xfrm>
            <a:off x="687896" y="5959479"/>
            <a:ext cx="11645869" cy="876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b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[2] O.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Tarvainen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Kronholm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Laitinen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Reponen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Julin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Toivanen, M.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Napari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Marttinen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 Faircloth, H. Koivisto, and T.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Sajavaara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“Experimental evidence on photo-assisted O</a:t>
            </a:r>
            <a:r>
              <a:rPr lang="en-US" sz="800" baseline="300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 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 production from Al2O3 cathode in cesium sputter negative ion source,” 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Applied Physics 128, 094903 (2020).</a:t>
            </a:r>
            <a:b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[3]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A. Hossain, O.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Tarvainen</a:t>
            </a: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800" dirty="0" err="1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Reponen</a:t>
            </a: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Kronholm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Julin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Kalvas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Toivanen, M.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Kivekäs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Laitinen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Photo-enhanced O-, H- and Br- ion production in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caesium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sputter negative ion source-no evidence for resonant ion pair production, 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Phys. D: Appl. Phys. (2022).</a:t>
            </a:r>
            <a:br>
              <a:rPr lang="en-US" sz="8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800" dirty="0">
              <a:solidFill>
                <a:schemeClr val="bg1"/>
              </a:solidFill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F2B8-115C-4EB7-8495-26B4D736D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35" y="1228041"/>
            <a:ext cx="10455131" cy="289343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Experiments with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All have similar Cs-matrix material + usage in Ion Beam Analysis (IBA)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current enhancement depends on the: Applied laser power, Wavelength, Pulse length, and the ion source conditions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extracted beam current can be enhanced by a factor up to 9 or more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Recent Experiment: Different cathode holder materials (Al,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Ni, C or Cu), and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    ﬁrst attempts to sustain a stable beam current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lvl="2" indent="0" algn="just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33450" lvl="2" indent="-400050">
              <a:buFont typeface="+mj-lt"/>
              <a:buAutoNum type="romanU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8</a:t>
            </a:fld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B819A-FB96-4AF8-A9AE-F2D7FEB7E929}"/>
              </a:ext>
            </a:extLst>
          </p:cNvPr>
          <p:cNvSpPr/>
          <p:nvPr/>
        </p:nvSpPr>
        <p:spPr>
          <a:xfrm>
            <a:off x="1257879" y="1037641"/>
            <a:ext cx="10455131" cy="48885"/>
          </a:xfrm>
          <a:prstGeom prst="rect">
            <a:avLst/>
          </a:prstGeom>
          <a:solidFill>
            <a:srgbClr val="11586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063B16-E1F2-4A5B-B0E4-7C6CCE24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57" y="495299"/>
            <a:ext cx="10369103" cy="531237"/>
          </a:xfrm>
        </p:spPr>
        <p:txBody>
          <a:bodyPr/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 and background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4D172-7F01-4E98-A6E5-B1CD8BD2425F}"/>
              </a:ext>
            </a:extLst>
          </p:cNvPr>
          <p:cNvSpPr txBox="1"/>
          <p:nvPr/>
        </p:nvSpPr>
        <p:spPr>
          <a:xfrm>
            <a:off x="-13355" y="6325650"/>
            <a:ext cx="12192000" cy="481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[4]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A. Hossain, O.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Tarvainen</a:t>
            </a: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800" dirty="0" err="1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Reponen</a:t>
            </a: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Kronholm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Julin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Kalvas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Toivanen, M.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Kivekäs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M. Laitinen, </a:t>
            </a: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Photo-enhanced Cl-, </a:t>
            </a: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and </a:t>
            </a: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production in </a:t>
            </a:r>
            <a:r>
              <a:rPr lang="en-US" sz="8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caesium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sputter ion source, </a:t>
            </a:r>
            <a:r>
              <a:rPr lang="en-US" sz="8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JINST</a:t>
            </a:r>
            <a:r>
              <a:rPr lang="en-US" sz="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(2023).</a:t>
            </a:r>
            <a:br>
              <a:rPr lang="en-US" sz="800" u="sng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800" u="sng" dirty="0">
              <a:solidFill>
                <a:schemeClr val="bg1"/>
              </a:solidFill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DF4EB5-DE1B-93A6-FA77-DAB13D1F1469}"/>
              </a:ext>
            </a:extLst>
          </p:cNvPr>
          <p:cNvGrpSpPr/>
          <p:nvPr/>
        </p:nvGrpSpPr>
        <p:grpSpPr>
          <a:xfrm>
            <a:off x="0" y="3508914"/>
            <a:ext cx="8632272" cy="2311445"/>
            <a:chOff x="-72023" y="1604876"/>
            <a:chExt cx="12830792" cy="3635080"/>
          </a:xfrm>
        </p:grpSpPr>
        <p:pic>
          <p:nvPicPr>
            <p:cNvPr id="21" name="Picture 20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F661A63E-7EA3-ACC0-80C1-887FFCCCF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087" y="1618360"/>
              <a:ext cx="4733682" cy="3621596"/>
            </a:xfrm>
            <a:prstGeom prst="rect">
              <a:avLst/>
            </a:prstGeom>
          </p:spPr>
        </p:pic>
        <p:pic>
          <p:nvPicPr>
            <p:cNvPr id="22" name="Picture 2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496B30AD-555F-49C2-0CB5-122115AED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023" y="1604876"/>
              <a:ext cx="4685513" cy="3584743"/>
            </a:xfrm>
            <a:prstGeom prst="rect">
              <a:avLst/>
            </a:prstGeom>
          </p:spPr>
        </p:pic>
        <p:pic>
          <p:nvPicPr>
            <p:cNvPr id="23" name="Picture 22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6A62ED4D-4E53-4411-BADE-2B08A6FC5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536" y="1604876"/>
              <a:ext cx="4685513" cy="3584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941720-FA92-049F-DC1A-5E8137BE4B6B}"/>
                  </a:ext>
                </a:extLst>
              </p:cNvPr>
              <p:cNvSpPr txBox="1"/>
              <p:nvPr/>
            </p:nvSpPr>
            <p:spPr>
              <a:xfrm>
                <a:off x="-13354" y="5820359"/>
                <a:ext cx="8234566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 </a:t>
                </a:r>
                <a:r>
                  <a:rPr lang="en-US" sz="1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</a:t>
                </a:r>
                <a:r>
                  <a: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base beam current before and after for all measurements.</a:t>
                </a:r>
              </a:p>
              <a:p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100" b="0" i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beam current with (a) 40 </a:t>
                </a:r>
                <a:r>
                  <a:rPr lang="en-US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(b) 295 </a:t>
                </a:r>
                <a:r>
                  <a:rPr lang="en-US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(c) 605 </a:t>
                </a:r>
                <a:r>
                  <a:rPr lang="en-US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output power at nominal 445 nm wavelength incident on the cathode. The laser pulse period is 2 s with 60% duty factor.  Enhancement: (a) 110%, (b) 350% and (c) 550%.</a:t>
                </a:r>
                <a:endParaRPr lang="fi-FI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941720-FA92-049F-DC1A-5E8137BE4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354" y="5820359"/>
                <a:ext cx="8234566" cy="600164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77D5BD7-C833-97F3-170C-8833B07C9F28}"/>
              </a:ext>
            </a:extLst>
          </p:cNvPr>
          <p:cNvGrpSpPr/>
          <p:nvPr/>
        </p:nvGrpSpPr>
        <p:grpSpPr>
          <a:xfrm>
            <a:off x="8323848" y="1785404"/>
            <a:ext cx="4440979" cy="3644457"/>
            <a:chOff x="4012700" y="1655602"/>
            <a:chExt cx="4660900" cy="356591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5116A8-11CE-D887-2925-664FCE8A94C1}"/>
                </a:ext>
              </a:extLst>
            </p:cNvPr>
            <p:cNvSpPr txBox="1"/>
            <p:nvPr/>
          </p:nvSpPr>
          <p:spPr>
            <a:xfrm rot="16200000">
              <a:off x="5641911" y="3242650"/>
              <a:ext cx="981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900 % </a:t>
              </a:r>
              <a:endParaRPr lang="fi-FI" b="1" dirty="0">
                <a:solidFill>
                  <a:srgbClr val="FF0000"/>
                </a:solidFill>
              </a:endParaRPr>
            </a:p>
          </p:txBody>
        </p:sp>
        <p:pic>
          <p:nvPicPr>
            <p:cNvPr id="28" name="Picture 27" descr="A picture containing histogram&#10;&#10;Description automatically generated">
              <a:extLst>
                <a:ext uri="{FF2B5EF4-FFF2-40B4-BE49-F238E27FC236}">
                  <a16:creationId xmlns:a16="http://schemas.microsoft.com/office/drawing/2014/main" id="{BA5196C9-E9B7-2F40-5B88-6688516BF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700" y="1655602"/>
              <a:ext cx="4660900" cy="3565913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72C28FB-EC04-445A-6C8A-7CB008B79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9739" y="2590800"/>
              <a:ext cx="0" cy="17754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5B771C9-BB1A-5509-53C0-5F4FE47E0038}"/>
              </a:ext>
            </a:extLst>
          </p:cNvPr>
          <p:cNvSpPr/>
          <p:nvPr/>
        </p:nvSpPr>
        <p:spPr>
          <a:xfrm>
            <a:off x="9144000" y="2231472"/>
            <a:ext cx="192947" cy="20972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42DBA-AC77-9739-2C36-A2DB36C5A6C5}"/>
              </a:ext>
            </a:extLst>
          </p:cNvPr>
          <p:cNvSpPr txBox="1"/>
          <p:nvPr/>
        </p:nvSpPr>
        <p:spPr>
          <a:xfrm>
            <a:off x="9089473" y="2213223"/>
            <a:ext cx="494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(d)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AD5FE2-6404-FFAA-A4A9-651922049BE5}"/>
                  </a:ext>
                </a:extLst>
              </p:cNvPr>
              <p:cNvSpPr txBox="1"/>
              <p:nvPr/>
            </p:nvSpPr>
            <p:spPr>
              <a:xfrm>
                <a:off x="8539995" y="5253390"/>
                <a:ext cx="383183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1100" i="1" dirty="0">
                            <a:latin typeface="Cambria Math" panose="02040503050406030204" pitchFamily="18" charset="0"/>
                          </a:rPr>
                          <m:t>𝐵𝑟</m:t>
                        </m:r>
                      </m:e>
                      <m:sup>
                        <m:r>
                          <a:rPr lang="fi-FI" sz="1100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beam current with 605 </a:t>
                </a:r>
                <a:r>
                  <a:rPr lang="en-US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power on the cathode. The laser pulse period is 6 min with 60% duty factor. </a:t>
                </a:r>
              </a:p>
              <a:p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Enhancement approximately: 900%.</a:t>
                </a:r>
                <a:endParaRPr lang="fi-FI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AD5FE2-6404-FFAA-A4A9-651922049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9995" y="5253390"/>
                <a:ext cx="3831830" cy="769441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179F23-5A22-F484-392D-BF3762ED3409}"/>
              </a:ext>
            </a:extLst>
          </p:cNvPr>
          <p:cNvCxnSpPr>
            <a:cxnSpLocks/>
          </p:cNvCxnSpPr>
          <p:nvPr/>
        </p:nvCxnSpPr>
        <p:spPr>
          <a:xfrm>
            <a:off x="553673" y="5203056"/>
            <a:ext cx="7619009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7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48AC12-A2A1-497D-BBE8-A6FEEDF09A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1E24-9F98-4F6B-8F05-D4B8F652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DB4F-8A0A-452A-888D-EFA2C1002D35}" type="datetime1">
              <a:rPr lang="en-US" smtClean="0"/>
              <a:t>9/15/2023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8521-B977-49F3-A3A0-D8D8959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58DA-A8EE-4DA0-87C7-0D4B98DEC704}" type="slidenum">
              <a:rPr lang="fi-FI" smtClean="0"/>
              <a:t>9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D7E20-3552-4195-9008-AE21D8DFF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4" y="2057400"/>
            <a:ext cx="5995516" cy="2613772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Proposed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Mechanism</a:t>
            </a:r>
          </a:p>
        </p:txBody>
      </p:sp>
    </p:spTree>
    <p:extLst>
      <p:ext uri="{BB962C8B-B14F-4D97-AF65-F5344CB8AC3E}">
        <p14:creationId xmlns:p14="http://schemas.microsoft.com/office/powerpoint/2010/main" val="22564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o" id="{F81D2DF1-862A-45CA-BF9A-2BE83EFD0923}" vid="{3A2E4FA6-D77B-4FF8-9815-6E5EF911CB31}"/>
    </a:ext>
  </a:extLst>
</a:theme>
</file>

<file path=ppt/theme/theme2.xml><?xml version="1.0" encoding="utf-8"?>
<a:theme xmlns:a="http://schemas.openxmlformats.org/drawingml/2006/main" name="1_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o" id="{F81D2DF1-862A-45CA-BF9A-2BE83EFD0923}" vid="{3A2E4FA6-D77B-4FF8-9815-6E5EF911CB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6601</TotalTime>
  <Words>2186</Words>
  <Application>Microsoft Office PowerPoint</Application>
  <PresentationFormat>Widescreen</PresentationFormat>
  <Paragraphs>237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Abadi</vt:lpstr>
      <vt:lpstr>Aleo</vt:lpstr>
      <vt:lpstr>Arial</vt:lpstr>
      <vt:lpstr>Calibri</vt:lpstr>
      <vt:lpstr>Cambria Math</vt:lpstr>
      <vt:lpstr>Lato</vt:lpstr>
      <vt:lpstr>Lato Black</vt:lpstr>
      <vt:lpstr>Times New Roman</vt:lpstr>
      <vt:lpstr>Wingdings</vt:lpstr>
      <vt:lpstr>jyo</vt:lpstr>
      <vt:lpstr>1_jyo</vt:lpstr>
      <vt:lpstr>Photo-assisted negative ion production  in cesium sputter ion source</vt:lpstr>
      <vt:lpstr>Outline: SNICS ion source and Lasers</vt:lpstr>
      <vt:lpstr>Accelerator Laboratory - University of Jyväskylä</vt:lpstr>
      <vt:lpstr> SNICS ion source </vt:lpstr>
      <vt:lpstr>Motivation and background</vt:lpstr>
      <vt:lpstr>Evidence of non-resonant nature?</vt:lpstr>
      <vt:lpstr>Motivation and background</vt:lpstr>
      <vt:lpstr>Motivation and background</vt:lpstr>
      <vt:lpstr>Our Proposed  Mechanism</vt:lpstr>
      <vt:lpstr>Proposed Mechanism</vt:lpstr>
      <vt:lpstr>Experimental  Results</vt:lpstr>
      <vt:lpstr>Different cathode holder experiment</vt:lpstr>
      <vt:lpstr>Different Ionizer Temperature Effect</vt:lpstr>
      <vt:lpstr>Priming Effect</vt:lpstr>
      <vt:lpstr>Feedback System for Stable Beam Current</vt:lpstr>
      <vt:lpstr>Feedback System for Stable Beam Current</vt:lpstr>
      <vt:lpstr>Conclusions</vt:lpstr>
      <vt:lpstr>Future plan</vt:lpstr>
      <vt:lpstr>Thank you for your attentation </vt:lpstr>
      <vt:lpstr>Evidence of non-resonant nature?</vt:lpstr>
      <vt:lpstr>Different cathode holder experiment</vt:lpstr>
      <vt:lpstr>Priming Effect</vt:lpstr>
      <vt:lpstr>Priming Effect</vt:lpstr>
      <vt:lpstr>Priming Effect</vt:lpstr>
      <vt:lpstr>Stable Beam Current</vt:lpstr>
      <vt:lpstr>Stable Beam Current</vt:lpstr>
      <vt:lpstr>Stable Beam Current</vt:lpstr>
      <vt:lpstr>Different cathode holder experiment</vt:lpstr>
      <vt:lpstr>Different cathode holder experiment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Photo-assisted production of negative ions in caesium sputter ion sources</dc:title>
  <dc:creator>Hossain, Akbar</dc:creator>
  <cp:lastModifiedBy>Editor</cp:lastModifiedBy>
  <cp:revision>251</cp:revision>
  <dcterms:created xsi:type="dcterms:W3CDTF">2022-03-13T11:16:44Z</dcterms:created>
  <dcterms:modified xsi:type="dcterms:W3CDTF">2023-09-15T07:43:53Z</dcterms:modified>
</cp:coreProperties>
</file>