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0275213" cy="4280376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6305"/>
    <a:srgbClr val="FF6E01"/>
    <a:srgbClr val="F54E0B"/>
    <a:srgbClr val="FD635F"/>
    <a:srgbClr val="FF3300"/>
    <a:srgbClr val="FF4F4F"/>
    <a:srgbClr val="000000"/>
    <a:srgbClr val="3535FB"/>
    <a:srgbClr val="2966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11" autoAdjust="0"/>
    <p:restoredTop sz="94660"/>
  </p:normalViewPr>
  <p:slideViewPr>
    <p:cSldViewPr snapToGrid="0">
      <p:cViewPr>
        <p:scale>
          <a:sx n="50" d="100"/>
          <a:sy n="50" d="100"/>
        </p:scale>
        <p:origin x="-2696" y="-10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5A56-3A93-49AB-BAEB-837D46046628}" type="datetimeFigureOut">
              <a:rPr kumimoji="1" lang="ja-JP" altLang="en-US" smtClean="0"/>
              <a:t>2023/9/20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8EB1-96AF-4A23-9AAA-222C5A5DA0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4763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5A56-3A93-49AB-BAEB-837D46046628}" type="datetimeFigureOut">
              <a:rPr kumimoji="1" lang="ja-JP" altLang="en-US" smtClean="0"/>
              <a:t>2023/9/20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8EB1-96AF-4A23-9AAA-222C5A5DA0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6331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5A56-3A93-49AB-BAEB-837D46046628}" type="datetimeFigureOut">
              <a:rPr kumimoji="1" lang="ja-JP" altLang="en-US" smtClean="0"/>
              <a:t>2023/9/20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8EB1-96AF-4A23-9AAA-222C5A5DA0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96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5A56-3A93-49AB-BAEB-837D46046628}" type="datetimeFigureOut">
              <a:rPr kumimoji="1" lang="ja-JP" altLang="en-US" smtClean="0"/>
              <a:t>2023/9/20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8EB1-96AF-4A23-9AAA-222C5A5DA0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4377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5A56-3A93-49AB-BAEB-837D46046628}" type="datetimeFigureOut">
              <a:rPr kumimoji="1" lang="ja-JP" altLang="en-US" smtClean="0"/>
              <a:t>2023/9/20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8EB1-96AF-4A23-9AAA-222C5A5DA0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6719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5A56-3A93-49AB-BAEB-837D46046628}" type="datetimeFigureOut">
              <a:rPr kumimoji="1" lang="ja-JP" altLang="en-US" smtClean="0"/>
              <a:t>2023/9/20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8EB1-96AF-4A23-9AAA-222C5A5DA0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176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5A56-3A93-49AB-BAEB-837D46046628}" type="datetimeFigureOut">
              <a:rPr kumimoji="1" lang="ja-JP" altLang="en-US" smtClean="0"/>
              <a:t>2023/9/20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8EB1-96AF-4A23-9AAA-222C5A5DA0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09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5A56-3A93-49AB-BAEB-837D46046628}" type="datetimeFigureOut">
              <a:rPr kumimoji="1" lang="ja-JP" altLang="en-US" smtClean="0"/>
              <a:t>2023/9/20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8EB1-96AF-4A23-9AAA-222C5A5DA0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0960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5A56-3A93-49AB-BAEB-837D46046628}" type="datetimeFigureOut">
              <a:rPr kumimoji="1" lang="ja-JP" altLang="en-US" smtClean="0"/>
              <a:t>2023/9/20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8EB1-96AF-4A23-9AAA-222C5A5DA0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565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5A56-3A93-49AB-BAEB-837D46046628}" type="datetimeFigureOut">
              <a:rPr kumimoji="1" lang="ja-JP" altLang="en-US" smtClean="0"/>
              <a:t>2023/9/20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8EB1-96AF-4A23-9AAA-222C5A5DA0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524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5A56-3A93-49AB-BAEB-837D46046628}" type="datetimeFigureOut">
              <a:rPr kumimoji="1" lang="ja-JP" altLang="en-US" smtClean="0"/>
              <a:t>2023/9/20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8EB1-96AF-4A23-9AAA-222C5A5DA0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9348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75A56-3A93-49AB-BAEB-837D46046628}" type="datetimeFigureOut">
              <a:rPr kumimoji="1" lang="ja-JP" altLang="en-US" smtClean="0"/>
              <a:t>2023/9/20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48EB1-96AF-4A23-9AAA-222C5A5DA0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842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kumimoji="1"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kumimoji="1"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9" Type="http://schemas.openxmlformats.org/officeDocument/2006/relationships/image" Target="../media/image20.png"/><Relationship Id="rId3" Type="http://schemas.openxmlformats.org/officeDocument/2006/relationships/image" Target="../media/image2.jp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24.png"/><Relationship Id="rId47" Type="http://schemas.openxmlformats.org/officeDocument/2006/relationships/image" Target="../media/image15.JPG"/><Relationship Id="rId50" Type="http://schemas.openxmlformats.org/officeDocument/2006/relationships/image" Target="../media/image21.png"/><Relationship Id="rId55" Type="http://schemas.openxmlformats.org/officeDocument/2006/relationships/image" Target="../media/image37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5" Type="http://schemas.openxmlformats.org/officeDocument/2006/relationships/image" Target="../media/image12.JPG"/><Relationship Id="rId33" Type="http://schemas.openxmlformats.org/officeDocument/2006/relationships/image" Target="../media/image17.png"/><Relationship Id="rId38" Type="http://schemas.openxmlformats.org/officeDocument/2006/relationships/image" Target="../media/image36.png"/><Relationship Id="rId46" Type="http://schemas.openxmlformats.org/officeDocument/2006/relationships/image" Target="../media/image14.JPG"/><Relationship Id="rId2" Type="http://schemas.openxmlformats.org/officeDocument/2006/relationships/image" Target="../media/image1.jpg"/><Relationship Id="rId20" Type="http://schemas.openxmlformats.org/officeDocument/2006/relationships/image" Target="../media/image18.png"/><Relationship Id="rId41" Type="http://schemas.openxmlformats.org/officeDocument/2006/relationships/image" Target="../media/image23.png"/><Relationship Id="rId54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24" Type="http://schemas.openxmlformats.org/officeDocument/2006/relationships/image" Target="../media/image150.png"/><Relationship Id="rId32" Type="http://schemas.openxmlformats.org/officeDocument/2006/relationships/image" Target="../media/image30.png"/><Relationship Id="rId40" Type="http://schemas.openxmlformats.org/officeDocument/2006/relationships/image" Target="../media/image22.png"/><Relationship Id="rId45" Type="http://schemas.openxmlformats.org/officeDocument/2006/relationships/image" Target="../media/image29.png"/><Relationship Id="rId53" Type="http://schemas.openxmlformats.org/officeDocument/2006/relationships/image" Target="../media/image28.png"/><Relationship Id="rId58" Type="http://schemas.openxmlformats.org/officeDocument/2006/relationships/image" Target="../media/image40.png"/><Relationship Id="rId5" Type="http://schemas.openxmlformats.org/officeDocument/2006/relationships/image" Target="../media/image4.png"/><Relationship Id="rId15" Type="http://schemas.openxmlformats.org/officeDocument/2006/relationships/image" Target="../media/image10.jpeg"/><Relationship Id="rId23" Type="http://schemas.openxmlformats.org/officeDocument/2006/relationships/image" Target="../media/image14.png"/><Relationship Id="rId36" Type="http://schemas.openxmlformats.org/officeDocument/2006/relationships/image" Target="../media/image13.jpg"/><Relationship Id="rId49" Type="http://schemas.openxmlformats.org/officeDocument/2006/relationships/image" Target="../media/image16.JPG"/><Relationship Id="rId57" Type="http://schemas.openxmlformats.org/officeDocument/2006/relationships/image" Target="../media/image30.jpeg"/><Relationship Id="rId10" Type="http://schemas.openxmlformats.org/officeDocument/2006/relationships/image" Target="../media/image8.JPG"/><Relationship Id="rId19" Type="http://schemas.openxmlformats.org/officeDocument/2006/relationships/image" Target="../media/image11.JPG"/><Relationship Id="rId44" Type="http://schemas.openxmlformats.org/officeDocument/2006/relationships/image" Target="../media/image26.png"/><Relationship Id="rId52" Type="http://schemas.openxmlformats.org/officeDocument/2006/relationships/hyperlink" Target="mailto:iwahara@nf.eie.eng.osaka-u.ac.jp" TargetMode="External"/><Relationship Id="rId4" Type="http://schemas.openxmlformats.org/officeDocument/2006/relationships/image" Target="../media/image3.jpg"/><Relationship Id="rId9" Type="http://schemas.openxmlformats.org/officeDocument/2006/relationships/image" Target="../media/image7.jpg"/><Relationship Id="rId14" Type="http://schemas.openxmlformats.org/officeDocument/2006/relationships/image" Target="../media/image9.JPG"/><Relationship Id="rId22" Type="http://schemas.openxmlformats.org/officeDocument/2006/relationships/image" Target="../media/image15.png"/><Relationship Id="rId35" Type="http://schemas.openxmlformats.org/officeDocument/2006/relationships/image" Target="../media/image33.png"/><Relationship Id="rId43" Type="http://schemas.openxmlformats.org/officeDocument/2006/relationships/image" Target="../media/image25.png"/><Relationship Id="rId48" Type="http://schemas.openxmlformats.org/officeDocument/2006/relationships/image" Target="../media/image27.png"/><Relationship Id="rId56" Type="http://schemas.openxmlformats.org/officeDocument/2006/relationships/image" Target="../media/image38.png"/><Relationship Id="rId8" Type="http://schemas.openxmlformats.org/officeDocument/2006/relationships/image" Target="../media/image6.JPG"/><Relationship Id="rId51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角丸四角形 239"/>
          <p:cNvSpPr/>
          <p:nvPr/>
        </p:nvSpPr>
        <p:spPr>
          <a:xfrm rot="5400000">
            <a:off x="14389385" y="15049852"/>
            <a:ext cx="21639656" cy="9937878"/>
          </a:xfrm>
          <a:custGeom>
            <a:avLst/>
            <a:gdLst>
              <a:gd name="connsiteX0" fmla="*/ 0 w 21967560"/>
              <a:gd name="connsiteY0" fmla="*/ 1673367 h 10040002"/>
              <a:gd name="connsiteX1" fmla="*/ 1673367 w 21967560"/>
              <a:gd name="connsiteY1" fmla="*/ 0 h 10040002"/>
              <a:gd name="connsiteX2" fmla="*/ 20294193 w 21967560"/>
              <a:gd name="connsiteY2" fmla="*/ 0 h 10040002"/>
              <a:gd name="connsiteX3" fmla="*/ 21967560 w 21967560"/>
              <a:gd name="connsiteY3" fmla="*/ 1673367 h 10040002"/>
              <a:gd name="connsiteX4" fmla="*/ 21967560 w 21967560"/>
              <a:gd name="connsiteY4" fmla="*/ 8366635 h 10040002"/>
              <a:gd name="connsiteX5" fmla="*/ 20294193 w 21967560"/>
              <a:gd name="connsiteY5" fmla="*/ 10040002 h 10040002"/>
              <a:gd name="connsiteX6" fmla="*/ 1673367 w 21967560"/>
              <a:gd name="connsiteY6" fmla="*/ 10040002 h 10040002"/>
              <a:gd name="connsiteX7" fmla="*/ 0 w 21967560"/>
              <a:gd name="connsiteY7" fmla="*/ 8366635 h 10040002"/>
              <a:gd name="connsiteX8" fmla="*/ 0 w 21967560"/>
              <a:gd name="connsiteY8" fmla="*/ 1673367 h 10040002"/>
              <a:gd name="connsiteX0" fmla="*/ 0 w 21967560"/>
              <a:gd name="connsiteY0" fmla="*/ 1673367 h 10040002"/>
              <a:gd name="connsiteX1" fmla="*/ 1673367 w 21967560"/>
              <a:gd name="connsiteY1" fmla="*/ 0 h 10040002"/>
              <a:gd name="connsiteX2" fmla="*/ 20741664 w 21967560"/>
              <a:gd name="connsiteY2" fmla="*/ 19455 h 10040002"/>
              <a:gd name="connsiteX3" fmla="*/ 21967560 w 21967560"/>
              <a:gd name="connsiteY3" fmla="*/ 1673367 h 10040002"/>
              <a:gd name="connsiteX4" fmla="*/ 21967560 w 21967560"/>
              <a:gd name="connsiteY4" fmla="*/ 8366635 h 10040002"/>
              <a:gd name="connsiteX5" fmla="*/ 20294193 w 21967560"/>
              <a:gd name="connsiteY5" fmla="*/ 10040002 h 10040002"/>
              <a:gd name="connsiteX6" fmla="*/ 1673367 w 21967560"/>
              <a:gd name="connsiteY6" fmla="*/ 10040002 h 10040002"/>
              <a:gd name="connsiteX7" fmla="*/ 0 w 21967560"/>
              <a:gd name="connsiteY7" fmla="*/ 8366635 h 10040002"/>
              <a:gd name="connsiteX8" fmla="*/ 0 w 21967560"/>
              <a:gd name="connsiteY8" fmla="*/ 1673367 h 10040002"/>
              <a:gd name="connsiteX0" fmla="*/ 0 w 21967560"/>
              <a:gd name="connsiteY0" fmla="*/ 1673367 h 10040002"/>
              <a:gd name="connsiteX1" fmla="*/ 1673367 w 21967560"/>
              <a:gd name="connsiteY1" fmla="*/ 0 h 10040002"/>
              <a:gd name="connsiteX2" fmla="*/ 20955673 w 21967560"/>
              <a:gd name="connsiteY2" fmla="*/ 19455 h 10040002"/>
              <a:gd name="connsiteX3" fmla="*/ 21967560 w 21967560"/>
              <a:gd name="connsiteY3" fmla="*/ 1673367 h 10040002"/>
              <a:gd name="connsiteX4" fmla="*/ 21967560 w 21967560"/>
              <a:gd name="connsiteY4" fmla="*/ 8366635 h 10040002"/>
              <a:gd name="connsiteX5" fmla="*/ 20294193 w 21967560"/>
              <a:gd name="connsiteY5" fmla="*/ 10040002 h 10040002"/>
              <a:gd name="connsiteX6" fmla="*/ 1673367 w 21967560"/>
              <a:gd name="connsiteY6" fmla="*/ 10040002 h 10040002"/>
              <a:gd name="connsiteX7" fmla="*/ 0 w 21967560"/>
              <a:gd name="connsiteY7" fmla="*/ 8366635 h 10040002"/>
              <a:gd name="connsiteX8" fmla="*/ 0 w 21967560"/>
              <a:gd name="connsiteY8" fmla="*/ 1673367 h 10040002"/>
              <a:gd name="connsiteX0" fmla="*/ 0 w 21967560"/>
              <a:gd name="connsiteY0" fmla="*/ 1673367 h 10040002"/>
              <a:gd name="connsiteX1" fmla="*/ 1673367 w 21967560"/>
              <a:gd name="connsiteY1" fmla="*/ 0 h 10040002"/>
              <a:gd name="connsiteX2" fmla="*/ 20955673 w 21967560"/>
              <a:gd name="connsiteY2" fmla="*/ 19455 h 10040002"/>
              <a:gd name="connsiteX3" fmla="*/ 21967560 w 21967560"/>
              <a:gd name="connsiteY3" fmla="*/ 1673367 h 10040002"/>
              <a:gd name="connsiteX4" fmla="*/ 21967560 w 21967560"/>
              <a:gd name="connsiteY4" fmla="*/ 8366635 h 10040002"/>
              <a:gd name="connsiteX5" fmla="*/ 20547111 w 21967560"/>
              <a:gd name="connsiteY5" fmla="*/ 10040002 h 10040002"/>
              <a:gd name="connsiteX6" fmla="*/ 1673367 w 21967560"/>
              <a:gd name="connsiteY6" fmla="*/ 10040002 h 10040002"/>
              <a:gd name="connsiteX7" fmla="*/ 0 w 21967560"/>
              <a:gd name="connsiteY7" fmla="*/ 8366635 h 10040002"/>
              <a:gd name="connsiteX8" fmla="*/ 0 w 21967560"/>
              <a:gd name="connsiteY8" fmla="*/ 1673367 h 10040002"/>
              <a:gd name="connsiteX0" fmla="*/ 0 w 21967560"/>
              <a:gd name="connsiteY0" fmla="*/ 1673367 h 10040002"/>
              <a:gd name="connsiteX1" fmla="*/ 1673367 w 21967560"/>
              <a:gd name="connsiteY1" fmla="*/ 0 h 10040002"/>
              <a:gd name="connsiteX2" fmla="*/ 20955673 w 21967560"/>
              <a:gd name="connsiteY2" fmla="*/ 19455 h 10040002"/>
              <a:gd name="connsiteX3" fmla="*/ 21967560 w 21967560"/>
              <a:gd name="connsiteY3" fmla="*/ 1673367 h 10040002"/>
              <a:gd name="connsiteX4" fmla="*/ 21967560 w 21967560"/>
              <a:gd name="connsiteY4" fmla="*/ 8732304 h 10040002"/>
              <a:gd name="connsiteX5" fmla="*/ 20547111 w 21967560"/>
              <a:gd name="connsiteY5" fmla="*/ 10040002 h 10040002"/>
              <a:gd name="connsiteX6" fmla="*/ 1673367 w 21967560"/>
              <a:gd name="connsiteY6" fmla="*/ 10040002 h 10040002"/>
              <a:gd name="connsiteX7" fmla="*/ 0 w 21967560"/>
              <a:gd name="connsiteY7" fmla="*/ 8366635 h 10040002"/>
              <a:gd name="connsiteX8" fmla="*/ 0 w 21967560"/>
              <a:gd name="connsiteY8" fmla="*/ 1673367 h 10040002"/>
              <a:gd name="connsiteX0" fmla="*/ 0 w 21967560"/>
              <a:gd name="connsiteY0" fmla="*/ 1673367 h 10040002"/>
              <a:gd name="connsiteX1" fmla="*/ 1673367 w 21967560"/>
              <a:gd name="connsiteY1" fmla="*/ 0 h 10040002"/>
              <a:gd name="connsiteX2" fmla="*/ 20955673 w 21967560"/>
              <a:gd name="connsiteY2" fmla="*/ 19455 h 10040002"/>
              <a:gd name="connsiteX3" fmla="*/ 21967560 w 21967560"/>
              <a:gd name="connsiteY3" fmla="*/ 1500155 h 10040002"/>
              <a:gd name="connsiteX4" fmla="*/ 21967560 w 21967560"/>
              <a:gd name="connsiteY4" fmla="*/ 8732304 h 10040002"/>
              <a:gd name="connsiteX5" fmla="*/ 20547111 w 21967560"/>
              <a:gd name="connsiteY5" fmla="*/ 10040002 h 10040002"/>
              <a:gd name="connsiteX6" fmla="*/ 1673367 w 21967560"/>
              <a:gd name="connsiteY6" fmla="*/ 10040002 h 10040002"/>
              <a:gd name="connsiteX7" fmla="*/ 0 w 21967560"/>
              <a:gd name="connsiteY7" fmla="*/ 8366635 h 10040002"/>
              <a:gd name="connsiteX8" fmla="*/ 0 w 21967560"/>
              <a:gd name="connsiteY8" fmla="*/ 1673367 h 10040002"/>
              <a:gd name="connsiteX0" fmla="*/ 0 w 21967560"/>
              <a:gd name="connsiteY0" fmla="*/ 1673367 h 10040002"/>
              <a:gd name="connsiteX1" fmla="*/ 1673367 w 21967560"/>
              <a:gd name="connsiteY1" fmla="*/ 0 h 10040002"/>
              <a:gd name="connsiteX2" fmla="*/ 20955673 w 21967560"/>
              <a:gd name="connsiteY2" fmla="*/ 19455 h 10040002"/>
              <a:gd name="connsiteX3" fmla="*/ 21948326 w 21967560"/>
              <a:gd name="connsiteY3" fmla="*/ 1326943 h 10040002"/>
              <a:gd name="connsiteX4" fmla="*/ 21967560 w 21967560"/>
              <a:gd name="connsiteY4" fmla="*/ 8732304 h 10040002"/>
              <a:gd name="connsiteX5" fmla="*/ 20547111 w 21967560"/>
              <a:gd name="connsiteY5" fmla="*/ 10040002 h 10040002"/>
              <a:gd name="connsiteX6" fmla="*/ 1673367 w 21967560"/>
              <a:gd name="connsiteY6" fmla="*/ 10040002 h 10040002"/>
              <a:gd name="connsiteX7" fmla="*/ 0 w 21967560"/>
              <a:gd name="connsiteY7" fmla="*/ 8366635 h 10040002"/>
              <a:gd name="connsiteX8" fmla="*/ 0 w 21967560"/>
              <a:gd name="connsiteY8" fmla="*/ 1673367 h 10040002"/>
              <a:gd name="connsiteX0" fmla="*/ 0 w 21986919"/>
              <a:gd name="connsiteY0" fmla="*/ 1673367 h 10040002"/>
              <a:gd name="connsiteX1" fmla="*/ 1673367 w 21986919"/>
              <a:gd name="connsiteY1" fmla="*/ 0 h 10040002"/>
              <a:gd name="connsiteX2" fmla="*/ 20955673 w 21986919"/>
              <a:gd name="connsiteY2" fmla="*/ 19455 h 10040002"/>
              <a:gd name="connsiteX3" fmla="*/ 21948326 w 21986919"/>
              <a:gd name="connsiteY3" fmla="*/ 1326943 h 10040002"/>
              <a:gd name="connsiteX4" fmla="*/ 21986919 w 21986919"/>
              <a:gd name="connsiteY4" fmla="*/ 9040236 h 10040002"/>
              <a:gd name="connsiteX5" fmla="*/ 20547111 w 21986919"/>
              <a:gd name="connsiteY5" fmla="*/ 10040002 h 10040002"/>
              <a:gd name="connsiteX6" fmla="*/ 1673367 w 21986919"/>
              <a:gd name="connsiteY6" fmla="*/ 10040002 h 10040002"/>
              <a:gd name="connsiteX7" fmla="*/ 0 w 21986919"/>
              <a:gd name="connsiteY7" fmla="*/ 8366635 h 10040002"/>
              <a:gd name="connsiteX8" fmla="*/ 0 w 21986919"/>
              <a:gd name="connsiteY8" fmla="*/ 1673367 h 10040002"/>
              <a:gd name="connsiteX0" fmla="*/ 0 w 21986919"/>
              <a:gd name="connsiteY0" fmla="*/ 1673367 h 10040002"/>
              <a:gd name="connsiteX1" fmla="*/ 1673367 w 21986919"/>
              <a:gd name="connsiteY1" fmla="*/ 0 h 10040002"/>
              <a:gd name="connsiteX2" fmla="*/ 20955673 w 21986919"/>
              <a:gd name="connsiteY2" fmla="*/ 19455 h 10040002"/>
              <a:gd name="connsiteX3" fmla="*/ 21967681 w 21986919"/>
              <a:gd name="connsiteY3" fmla="*/ 788062 h 10040002"/>
              <a:gd name="connsiteX4" fmla="*/ 21986919 w 21986919"/>
              <a:gd name="connsiteY4" fmla="*/ 9040236 h 10040002"/>
              <a:gd name="connsiteX5" fmla="*/ 20547111 w 21986919"/>
              <a:gd name="connsiteY5" fmla="*/ 10040002 h 10040002"/>
              <a:gd name="connsiteX6" fmla="*/ 1673367 w 21986919"/>
              <a:gd name="connsiteY6" fmla="*/ 10040002 h 10040002"/>
              <a:gd name="connsiteX7" fmla="*/ 0 w 21986919"/>
              <a:gd name="connsiteY7" fmla="*/ 8366635 h 10040002"/>
              <a:gd name="connsiteX8" fmla="*/ 0 w 21986919"/>
              <a:gd name="connsiteY8" fmla="*/ 1673367 h 1004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86919" h="10040002">
                <a:moveTo>
                  <a:pt x="0" y="1673367"/>
                </a:moveTo>
                <a:cubicBezTo>
                  <a:pt x="0" y="749192"/>
                  <a:pt x="749192" y="0"/>
                  <a:pt x="1673367" y="0"/>
                </a:cubicBezTo>
                <a:lnTo>
                  <a:pt x="20955673" y="19455"/>
                </a:lnTo>
                <a:cubicBezTo>
                  <a:pt x="21879848" y="19455"/>
                  <a:pt x="21967681" y="-136113"/>
                  <a:pt x="21967681" y="788062"/>
                </a:cubicBezTo>
                <a:cubicBezTo>
                  <a:pt x="21974092" y="3256516"/>
                  <a:pt x="21980508" y="6571782"/>
                  <a:pt x="21986919" y="9040236"/>
                </a:cubicBezTo>
                <a:cubicBezTo>
                  <a:pt x="21986919" y="9964411"/>
                  <a:pt x="21471286" y="10040002"/>
                  <a:pt x="20547111" y="10040002"/>
                </a:cubicBezTo>
                <a:lnTo>
                  <a:pt x="1673367" y="10040002"/>
                </a:lnTo>
                <a:cubicBezTo>
                  <a:pt x="749192" y="10040002"/>
                  <a:pt x="0" y="9290810"/>
                  <a:pt x="0" y="8366635"/>
                </a:cubicBezTo>
                <a:lnTo>
                  <a:pt x="0" y="1673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1" name="図 3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" t="9086" r="8591" b="3009"/>
          <a:stretch/>
        </p:blipFill>
        <p:spPr>
          <a:xfrm>
            <a:off x="21309587" y="16502249"/>
            <a:ext cx="7524394" cy="5258606"/>
          </a:xfrm>
          <a:prstGeom prst="rect">
            <a:avLst/>
          </a:prstGeom>
        </p:spPr>
      </p:pic>
      <p:sp>
        <p:nvSpPr>
          <p:cNvPr id="239" name="角丸四角形 238"/>
          <p:cNvSpPr/>
          <p:nvPr/>
        </p:nvSpPr>
        <p:spPr>
          <a:xfrm>
            <a:off x="11562837" y="5959661"/>
            <a:ext cx="18594450" cy="7638830"/>
          </a:xfrm>
          <a:custGeom>
            <a:avLst/>
            <a:gdLst>
              <a:gd name="connsiteX0" fmla="*/ 0 w 18694332"/>
              <a:gd name="connsiteY0" fmla="*/ 1273164 h 7638830"/>
              <a:gd name="connsiteX1" fmla="*/ 1273164 w 18694332"/>
              <a:gd name="connsiteY1" fmla="*/ 0 h 7638830"/>
              <a:gd name="connsiteX2" fmla="*/ 17421168 w 18694332"/>
              <a:gd name="connsiteY2" fmla="*/ 0 h 7638830"/>
              <a:gd name="connsiteX3" fmla="*/ 18694332 w 18694332"/>
              <a:gd name="connsiteY3" fmla="*/ 1273164 h 7638830"/>
              <a:gd name="connsiteX4" fmla="*/ 18694332 w 18694332"/>
              <a:gd name="connsiteY4" fmla="*/ 6365666 h 7638830"/>
              <a:gd name="connsiteX5" fmla="*/ 17421168 w 18694332"/>
              <a:gd name="connsiteY5" fmla="*/ 7638830 h 7638830"/>
              <a:gd name="connsiteX6" fmla="*/ 1273164 w 18694332"/>
              <a:gd name="connsiteY6" fmla="*/ 7638830 h 7638830"/>
              <a:gd name="connsiteX7" fmla="*/ 0 w 18694332"/>
              <a:gd name="connsiteY7" fmla="*/ 6365666 h 7638830"/>
              <a:gd name="connsiteX8" fmla="*/ 0 w 18694332"/>
              <a:gd name="connsiteY8" fmla="*/ 1273164 h 7638830"/>
              <a:gd name="connsiteX0" fmla="*/ 0 w 18704693"/>
              <a:gd name="connsiteY0" fmla="*/ 1273164 h 7638830"/>
              <a:gd name="connsiteX1" fmla="*/ 1273164 w 18704693"/>
              <a:gd name="connsiteY1" fmla="*/ 0 h 7638830"/>
              <a:gd name="connsiteX2" fmla="*/ 18126018 w 18704693"/>
              <a:gd name="connsiteY2" fmla="*/ 0 h 7638830"/>
              <a:gd name="connsiteX3" fmla="*/ 18694332 w 18704693"/>
              <a:gd name="connsiteY3" fmla="*/ 1273164 h 7638830"/>
              <a:gd name="connsiteX4" fmla="*/ 18694332 w 18704693"/>
              <a:gd name="connsiteY4" fmla="*/ 6365666 h 7638830"/>
              <a:gd name="connsiteX5" fmla="*/ 17421168 w 18704693"/>
              <a:gd name="connsiteY5" fmla="*/ 7638830 h 7638830"/>
              <a:gd name="connsiteX6" fmla="*/ 1273164 w 18704693"/>
              <a:gd name="connsiteY6" fmla="*/ 7638830 h 7638830"/>
              <a:gd name="connsiteX7" fmla="*/ 0 w 18704693"/>
              <a:gd name="connsiteY7" fmla="*/ 6365666 h 7638830"/>
              <a:gd name="connsiteX8" fmla="*/ 0 w 18704693"/>
              <a:gd name="connsiteY8" fmla="*/ 1273164 h 763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04693" h="7638830">
                <a:moveTo>
                  <a:pt x="0" y="1273164"/>
                </a:moveTo>
                <a:cubicBezTo>
                  <a:pt x="0" y="570015"/>
                  <a:pt x="570015" y="0"/>
                  <a:pt x="1273164" y="0"/>
                </a:cubicBezTo>
                <a:lnTo>
                  <a:pt x="18126018" y="0"/>
                </a:lnTo>
                <a:cubicBezTo>
                  <a:pt x="18829167" y="0"/>
                  <a:pt x="18694332" y="570015"/>
                  <a:pt x="18694332" y="1273164"/>
                </a:cubicBezTo>
                <a:lnTo>
                  <a:pt x="18694332" y="6365666"/>
                </a:lnTo>
                <a:cubicBezTo>
                  <a:pt x="18694332" y="7068815"/>
                  <a:pt x="18124317" y="7638830"/>
                  <a:pt x="17421168" y="7638830"/>
                </a:cubicBezTo>
                <a:lnTo>
                  <a:pt x="1273164" y="7638830"/>
                </a:lnTo>
                <a:cubicBezTo>
                  <a:pt x="570015" y="7638830"/>
                  <a:pt x="0" y="7068815"/>
                  <a:pt x="0" y="6365666"/>
                </a:cubicBezTo>
                <a:lnTo>
                  <a:pt x="0" y="1273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F773C627-4579-4910-A914-EB33D74B9E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" t="21235" r="1824" b="34623"/>
          <a:stretch/>
        </p:blipFill>
        <p:spPr>
          <a:xfrm>
            <a:off x="20520641" y="6055743"/>
            <a:ext cx="9468454" cy="3027231"/>
          </a:xfrm>
          <a:prstGeom prst="rect">
            <a:avLst/>
          </a:prstGeom>
        </p:spPr>
      </p:pic>
      <p:sp>
        <p:nvSpPr>
          <p:cNvPr id="236" name="角丸四角形 235"/>
          <p:cNvSpPr/>
          <p:nvPr/>
        </p:nvSpPr>
        <p:spPr>
          <a:xfrm>
            <a:off x="306415" y="5962191"/>
            <a:ext cx="11032093" cy="76229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9DA05C5-7B74-41CB-A829-9ED44E830F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" t="15204" r="40266" b="34958"/>
          <a:stretch/>
        </p:blipFill>
        <p:spPr>
          <a:xfrm>
            <a:off x="5769330" y="7085899"/>
            <a:ext cx="5440496" cy="3417931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0" y="-35307"/>
            <a:ext cx="30275213" cy="58141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9641613" y="-40294"/>
            <a:ext cx="10991987" cy="5747592"/>
            <a:chOff x="7675296" y="1943096"/>
            <a:chExt cx="7364096" cy="3850607"/>
          </a:xfrm>
        </p:grpSpPr>
        <p:grpSp>
          <p:nvGrpSpPr>
            <p:cNvPr id="333" name="グループ化 332"/>
            <p:cNvGrpSpPr/>
            <p:nvPr/>
          </p:nvGrpSpPr>
          <p:grpSpPr>
            <a:xfrm>
              <a:off x="7675296" y="1943096"/>
              <a:ext cx="7364096" cy="3850607"/>
              <a:chOff x="1173345" y="2169867"/>
              <a:chExt cx="7364096" cy="3850607"/>
            </a:xfrm>
          </p:grpSpPr>
          <p:sp>
            <p:nvSpPr>
              <p:cNvPr id="334" name="正方形/長方形 333"/>
              <p:cNvSpPr/>
              <p:nvPr/>
            </p:nvSpPr>
            <p:spPr>
              <a:xfrm>
                <a:off x="4571336" y="2482648"/>
                <a:ext cx="357376" cy="4062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5" name="正方形/長方形 334"/>
              <p:cNvSpPr/>
              <p:nvPr/>
            </p:nvSpPr>
            <p:spPr>
              <a:xfrm>
                <a:off x="2748640" y="3950150"/>
                <a:ext cx="4153865" cy="20703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6" name="楕円 5"/>
              <p:cNvSpPr/>
              <p:nvPr/>
            </p:nvSpPr>
            <p:spPr>
              <a:xfrm>
                <a:off x="5715000" y="3286021"/>
                <a:ext cx="367491" cy="311507"/>
              </a:xfrm>
              <a:custGeom>
                <a:avLst/>
                <a:gdLst>
                  <a:gd name="connsiteX0" fmla="*/ 0 w 1375646"/>
                  <a:gd name="connsiteY0" fmla="*/ 687823 h 1375646"/>
                  <a:gd name="connsiteX1" fmla="*/ 687823 w 1375646"/>
                  <a:gd name="connsiteY1" fmla="*/ 0 h 1375646"/>
                  <a:gd name="connsiteX2" fmla="*/ 1375646 w 1375646"/>
                  <a:gd name="connsiteY2" fmla="*/ 687823 h 1375646"/>
                  <a:gd name="connsiteX3" fmla="*/ 687823 w 1375646"/>
                  <a:gd name="connsiteY3" fmla="*/ 1375646 h 1375646"/>
                  <a:gd name="connsiteX4" fmla="*/ 0 w 1375646"/>
                  <a:gd name="connsiteY4" fmla="*/ 687823 h 1375646"/>
                  <a:gd name="connsiteX0" fmla="*/ 0 w 1375646"/>
                  <a:gd name="connsiteY0" fmla="*/ 687823 h 773800"/>
                  <a:gd name="connsiteX1" fmla="*/ 687823 w 1375646"/>
                  <a:gd name="connsiteY1" fmla="*/ 0 h 773800"/>
                  <a:gd name="connsiteX2" fmla="*/ 1375646 w 1375646"/>
                  <a:gd name="connsiteY2" fmla="*/ 687823 h 773800"/>
                  <a:gd name="connsiteX3" fmla="*/ 0 w 1375646"/>
                  <a:gd name="connsiteY3" fmla="*/ 687823 h 773800"/>
                  <a:gd name="connsiteX0" fmla="*/ 0 w 1375646"/>
                  <a:gd name="connsiteY0" fmla="*/ 687823 h 687823"/>
                  <a:gd name="connsiteX1" fmla="*/ 687823 w 1375646"/>
                  <a:gd name="connsiteY1" fmla="*/ 0 h 687823"/>
                  <a:gd name="connsiteX2" fmla="*/ 1375646 w 1375646"/>
                  <a:gd name="connsiteY2" fmla="*/ 687823 h 687823"/>
                  <a:gd name="connsiteX3" fmla="*/ 0 w 1375646"/>
                  <a:gd name="connsiteY3" fmla="*/ 687823 h 68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5646" h="687823">
                    <a:moveTo>
                      <a:pt x="0" y="687823"/>
                    </a:moveTo>
                    <a:cubicBezTo>
                      <a:pt x="0" y="307949"/>
                      <a:pt x="307949" y="0"/>
                      <a:pt x="687823" y="0"/>
                    </a:cubicBezTo>
                    <a:cubicBezTo>
                      <a:pt x="1067697" y="0"/>
                      <a:pt x="1375646" y="307949"/>
                      <a:pt x="1375646" y="687823"/>
                    </a:cubicBezTo>
                    <a:lnTo>
                      <a:pt x="0" y="687823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7" name="正方形/長方形 336"/>
              <p:cNvSpPr/>
              <p:nvPr/>
            </p:nvSpPr>
            <p:spPr>
              <a:xfrm>
                <a:off x="5725115" y="3597528"/>
                <a:ext cx="357376" cy="75598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8" name="正方形/長方形 337"/>
              <p:cNvSpPr/>
              <p:nvPr/>
            </p:nvSpPr>
            <p:spPr>
              <a:xfrm>
                <a:off x="3932728" y="3283105"/>
                <a:ext cx="1634592" cy="126811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9" name="楕円 5"/>
              <p:cNvSpPr/>
              <p:nvPr/>
            </p:nvSpPr>
            <p:spPr>
              <a:xfrm>
                <a:off x="3417557" y="3286021"/>
                <a:ext cx="367491" cy="311507"/>
              </a:xfrm>
              <a:custGeom>
                <a:avLst/>
                <a:gdLst>
                  <a:gd name="connsiteX0" fmla="*/ 0 w 1375646"/>
                  <a:gd name="connsiteY0" fmla="*/ 687823 h 1375646"/>
                  <a:gd name="connsiteX1" fmla="*/ 687823 w 1375646"/>
                  <a:gd name="connsiteY1" fmla="*/ 0 h 1375646"/>
                  <a:gd name="connsiteX2" fmla="*/ 1375646 w 1375646"/>
                  <a:gd name="connsiteY2" fmla="*/ 687823 h 1375646"/>
                  <a:gd name="connsiteX3" fmla="*/ 687823 w 1375646"/>
                  <a:gd name="connsiteY3" fmla="*/ 1375646 h 1375646"/>
                  <a:gd name="connsiteX4" fmla="*/ 0 w 1375646"/>
                  <a:gd name="connsiteY4" fmla="*/ 687823 h 1375646"/>
                  <a:gd name="connsiteX0" fmla="*/ 0 w 1375646"/>
                  <a:gd name="connsiteY0" fmla="*/ 687823 h 773800"/>
                  <a:gd name="connsiteX1" fmla="*/ 687823 w 1375646"/>
                  <a:gd name="connsiteY1" fmla="*/ 0 h 773800"/>
                  <a:gd name="connsiteX2" fmla="*/ 1375646 w 1375646"/>
                  <a:gd name="connsiteY2" fmla="*/ 687823 h 773800"/>
                  <a:gd name="connsiteX3" fmla="*/ 0 w 1375646"/>
                  <a:gd name="connsiteY3" fmla="*/ 687823 h 773800"/>
                  <a:gd name="connsiteX0" fmla="*/ 0 w 1375646"/>
                  <a:gd name="connsiteY0" fmla="*/ 687823 h 687823"/>
                  <a:gd name="connsiteX1" fmla="*/ 687823 w 1375646"/>
                  <a:gd name="connsiteY1" fmla="*/ 0 h 687823"/>
                  <a:gd name="connsiteX2" fmla="*/ 1375646 w 1375646"/>
                  <a:gd name="connsiteY2" fmla="*/ 687823 h 687823"/>
                  <a:gd name="connsiteX3" fmla="*/ 0 w 1375646"/>
                  <a:gd name="connsiteY3" fmla="*/ 687823 h 68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5646" h="687823">
                    <a:moveTo>
                      <a:pt x="0" y="687823"/>
                    </a:moveTo>
                    <a:cubicBezTo>
                      <a:pt x="0" y="307949"/>
                      <a:pt x="307949" y="0"/>
                      <a:pt x="687823" y="0"/>
                    </a:cubicBezTo>
                    <a:cubicBezTo>
                      <a:pt x="1067697" y="0"/>
                      <a:pt x="1375646" y="307949"/>
                      <a:pt x="1375646" y="687823"/>
                    </a:cubicBezTo>
                    <a:lnTo>
                      <a:pt x="0" y="687823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0" name="正方形/長方形 339"/>
              <p:cNvSpPr/>
              <p:nvPr/>
            </p:nvSpPr>
            <p:spPr>
              <a:xfrm>
                <a:off x="3427672" y="3597528"/>
                <a:ext cx="357376" cy="75598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1" name="楕円 5"/>
              <p:cNvSpPr/>
              <p:nvPr/>
            </p:nvSpPr>
            <p:spPr>
              <a:xfrm>
                <a:off x="3932728" y="2699311"/>
                <a:ext cx="1634592" cy="583794"/>
              </a:xfrm>
              <a:custGeom>
                <a:avLst/>
                <a:gdLst>
                  <a:gd name="connsiteX0" fmla="*/ 0 w 1375646"/>
                  <a:gd name="connsiteY0" fmla="*/ 687823 h 1375646"/>
                  <a:gd name="connsiteX1" fmla="*/ 687823 w 1375646"/>
                  <a:gd name="connsiteY1" fmla="*/ 0 h 1375646"/>
                  <a:gd name="connsiteX2" fmla="*/ 1375646 w 1375646"/>
                  <a:gd name="connsiteY2" fmla="*/ 687823 h 1375646"/>
                  <a:gd name="connsiteX3" fmla="*/ 687823 w 1375646"/>
                  <a:gd name="connsiteY3" fmla="*/ 1375646 h 1375646"/>
                  <a:gd name="connsiteX4" fmla="*/ 0 w 1375646"/>
                  <a:gd name="connsiteY4" fmla="*/ 687823 h 1375646"/>
                  <a:gd name="connsiteX0" fmla="*/ 0 w 1375646"/>
                  <a:gd name="connsiteY0" fmla="*/ 687823 h 773800"/>
                  <a:gd name="connsiteX1" fmla="*/ 687823 w 1375646"/>
                  <a:gd name="connsiteY1" fmla="*/ 0 h 773800"/>
                  <a:gd name="connsiteX2" fmla="*/ 1375646 w 1375646"/>
                  <a:gd name="connsiteY2" fmla="*/ 687823 h 773800"/>
                  <a:gd name="connsiteX3" fmla="*/ 0 w 1375646"/>
                  <a:gd name="connsiteY3" fmla="*/ 687823 h 773800"/>
                  <a:gd name="connsiteX0" fmla="*/ 0 w 1375646"/>
                  <a:gd name="connsiteY0" fmla="*/ 687823 h 687823"/>
                  <a:gd name="connsiteX1" fmla="*/ 687823 w 1375646"/>
                  <a:gd name="connsiteY1" fmla="*/ 0 h 687823"/>
                  <a:gd name="connsiteX2" fmla="*/ 1375646 w 1375646"/>
                  <a:gd name="connsiteY2" fmla="*/ 687823 h 687823"/>
                  <a:gd name="connsiteX3" fmla="*/ 0 w 1375646"/>
                  <a:gd name="connsiteY3" fmla="*/ 687823 h 68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5646" h="687823">
                    <a:moveTo>
                      <a:pt x="0" y="687823"/>
                    </a:moveTo>
                    <a:cubicBezTo>
                      <a:pt x="0" y="307949"/>
                      <a:pt x="307949" y="0"/>
                      <a:pt x="687823" y="0"/>
                    </a:cubicBezTo>
                    <a:cubicBezTo>
                      <a:pt x="1067697" y="0"/>
                      <a:pt x="1375646" y="307949"/>
                      <a:pt x="1375646" y="687823"/>
                    </a:cubicBezTo>
                    <a:lnTo>
                      <a:pt x="0" y="687823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2" name="楕円 5"/>
              <p:cNvSpPr/>
              <p:nvPr/>
            </p:nvSpPr>
            <p:spPr>
              <a:xfrm>
                <a:off x="4566278" y="2169867"/>
                <a:ext cx="367491" cy="311507"/>
              </a:xfrm>
              <a:custGeom>
                <a:avLst/>
                <a:gdLst>
                  <a:gd name="connsiteX0" fmla="*/ 0 w 1375646"/>
                  <a:gd name="connsiteY0" fmla="*/ 687823 h 1375646"/>
                  <a:gd name="connsiteX1" fmla="*/ 687823 w 1375646"/>
                  <a:gd name="connsiteY1" fmla="*/ 0 h 1375646"/>
                  <a:gd name="connsiteX2" fmla="*/ 1375646 w 1375646"/>
                  <a:gd name="connsiteY2" fmla="*/ 687823 h 1375646"/>
                  <a:gd name="connsiteX3" fmla="*/ 687823 w 1375646"/>
                  <a:gd name="connsiteY3" fmla="*/ 1375646 h 1375646"/>
                  <a:gd name="connsiteX4" fmla="*/ 0 w 1375646"/>
                  <a:gd name="connsiteY4" fmla="*/ 687823 h 1375646"/>
                  <a:gd name="connsiteX0" fmla="*/ 0 w 1375646"/>
                  <a:gd name="connsiteY0" fmla="*/ 687823 h 773800"/>
                  <a:gd name="connsiteX1" fmla="*/ 687823 w 1375646"/>
                  <a:gd name="connsiteY1" fmla="*/ 0 h 773800"/>
                  <a:gd name="connsiteX2" fmla="*/ 1375646 w 1375646"/>
                  <a:gd name="connsiteY2" fmla="*/ 687823 h 773800"/>
                  <a:gd name="connsiteX3" fmla="*/ 0 w 1375646"/>
                  <a:gd name="connsiteY3" fmla="*/ 687823 h 773800"/>
                  <a:gd name="connsiteX0" fmla="*/ 0 w 1375646"/>
                  <a:gd name="connsiteY0" fmla="*/ 687823 h 687823"/>
                  <a:gd name="connsiteX1" fmla="*/ 687823 w 1375646"/>
                  <a:gd name="connsiteY1" fmla="*/ 0 h 687823"/>
                  <a:gd name="connsiteX2" fmla="*/ 1375646 w 1375646"/>
                  <a:gd name="connsiteY2" fmla="*/ 687823 h 687823"/>
                  <a:gd name="connsiteX3" fmla="*/ 0 w 1375646"/>
                  <a:gd name="connsiteY3" fmla="*/ 687823 h 68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5646" h="687823">
                    <a:moveTo>
                      <a:pt x="0" y="687823"/>
                    </a:moveTo>
                    <a:cubicBezTo>
                      <a:pt x="0" y="307949"/>
                      <a:pt x="307949" y="0"/>
                      <a:pt x="687823" y="0"/>
                    </a:cubicBezTo>
                    <a:cubicBezTo>
                      <a:pt x="1067697" y="0"/>
                      <a:pt x="1375646" y="307949"/>
                      <a:pt x="1375646" y="687823"/>
                    </a:cubicBezTo>
                    <a:lnTo>
                      <a:pt x="0" y="687823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3" name="正方形/長方形 342"/>
              <p:cNvSpPr/>
              <p:nvPr/>
            </p:nvSpPr>
            <p:spPr>
              <a:xfrm>
                <a:off x="1173345" y="4250687"/>
                <a:ext cx="3603672" cy="176978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4" name="楕円 5"/>
              <p:cNvSpPr/>
              <p:nvPr/>
            </p:nvSpPr>
            <p:spPr>
              <a:xfrm>
                <a:off x="1706162" y="3561186"/>
                <a:ext cx="367491" cy="311507"/>
              </a:xfrm>
              <a:custGeom>
                <a:avLst/>
                <a:gdLst>
                  <a:gd name="connsiteX0" fmla="*/ 0 w 1375646"/>
                  <a:gd name="connsiteY0" fmla="*/ 687823 h 1375646"/>
                  <a:gd name="connsiteX1" fmla="*/ 687823 w 1375646"/>
                  <a:gd name="connsiteY1" fmla="*/ 0 h 1375646"/>
                  <a:gd name="connsiteX2" fmla="*/ 1375646 w 1375646"/>
                  <a:gd name="connsiteY2" fmla="*/ 687823 h 1375646"/>
                  <a:gd name="connsiteX3" fmla="*/ 687823 w 1375646"/>
                  <a:gd name="connsiteY3" fmla="*/ 1375646 h 1375646"/>
                  <a:gd name="connsiteX4" fmla="*/ 0 w 1375646"/>
                  <a:gd name="connsiteY4" fmla="*/ 687823 h 1375646"/>
                  <a:gd name="connsiteX0" fmla="*/ 0 w 1375646"/>
                  <a:gd name="connsiteY0" fmla="*/ 687823 h 773800"/>
                  <a:gd name="connsiteX1" fmla="*/ 687823 w 1375646"/>
                  <a:gd name="connsiteY1" fmla="*/ 0 h 773800"/>
                  <a:gd name="connsiteX2" fmla="*/ 1375646 w 1375646"/>
                  <a:gd name="connsiteY2" fmla="*/ 687823 h 773800"/>
                  <a:gd name="connsiteX3" fmla="*/ 0 w 1375646"/>
                  <a:gd name="connsiteY3" fmla="*/ 687823 h 773800"/>
                  <a:gd name="connsiteX0" fmla="*/ 0 w 1375646"/>
                  <a:gd name="connsiteY0" fmla="*/ 687823 h 687823"/>
                  <a:gd name="connsiteX1" fmla="*/ 687823 w 1375646"/>
                  <a:gd name="connsiteY1" fmla="*/ 0 h 687823"/>
                  <a:gd name="connsiteX2" fmla="*/ 1375646 w 1375646"/>
                  <a:gd name="connsiteY2" fmla="*/ 687823 h 687823"/>
                  <a:gd name="connsiteX3" fmla="*/ 0 w 1375646"/>
                  <a:gd name="connsiteY3" fmla="*/ 687823 h 68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5646" h="687823">
                    <a:moveTo>
                      <a:pt x="0" y="687823"/>
                    </a:moveTo>
                    <a:cubicBezTo>
                      <a:pt x="0" y="307949"/>
                      <a:pt x="307949" y="0"/>
                      <a:pt x="687823" y="0"/>
                    </a:cubicBezTo>
                    <a:cubicBezTo>
                      <a:pt x="1067697" y="0"/>
                      <a:pt x="1375646" y="307949"/>
                      <a:pt x="1375646" y="687823"/>
                    </a:cubicBezTo>
                    <a:lnTo>
                      <a:pt x="0" y="687823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5" name="正方形/長方形 344"/>
              <p:cNvSpPr/>
              <p:nvPr/>
            </p:nvSpPr>
            <p:spPr>
              <a:xfrm>
                <a:off x="1716277" y="3872693"/>
                <a:ext cx="357376" cy="75598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46" name="グループ化 345"/>
              <p:cNvGrpSpPr/>
              <p:nvPr/>
            </p:nvGrpSpPr>
            <p:grpSpPr>
              <a:xfrm flipH="1">
                <a:off x="4933769" y="3561186"/>
                <a:ext cx="3603672" cy="2459288"/>
                <a:chOff x="3427672" y="3561186"/>
                <a:chExt cx="3603672" cy="2459288"/>
              </a:xfrm>
            </p:grpSpPr>
            <p:sp>
              <p:nvSpPr>
                <p:cNvPr id="347" name="正方形/長方形 346"/>
                <p:cNvSpPr/>
                <p:nvPr/>
              </p:nvSpPr>
              <p:spPr>
                <a:xfrm>
                  <a:off x="3427672" y="4250687"/>
                  <a:ext cx="3603672" cy="1769787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8" name="楕円 5"/>
                <p:cNvSpPr/>
                <p:nvPr/>
              </p:nvSpPr>
              <p:spPr>
                <a:xfrm>
                  <a:off x="3960489" y="3561186"/>
                  <a:ext cx="367491" cy="311507"/>
                </a:xfrm>
                <a:custGeom>
                  <a:avLst/>
                  <a:gdLst>
                    <a:gd name="connsiteX0" fmla="*/ 0 w 1375646"/>
                    <a:gd name="connsiteY0" fmla="*/ 687823 h 1375646"/>
                    <a:gd name="connsiteX1" fmla="*/ 687823 w 1375646"/>
                    <a:gd name="connsiteY1" fmla="*/ 0 h 1375646"/>
                    <a:gd name="connsiteX2" fmla="*/ 1375646 w 1375646"/>
                    <a:gd name="connsiteY2" fmla="*/ 687823 h 1375646"/>
                    <a:gd name="connsiteX3" fmla="*/ 687823 w 1375646"/>
                    <a:gd name="connsiteY3" fmla="*/ 1375646 h 1375646"/>
                    <a:gd name="connsiteX4" fmla="*/ 0 w 1375646"/>
                    <a:gd name="connsiteY4" fmla="*/ 687823 h 1375646"/>
                    <a:gd name="connsiteX0" fmla="*/ 0 w 1375646"/>
                    <a:gd name="connsiteY0" fmla="*/ 687823 h 773800"/>
                    <a:gd name="connsiteX1" fmla="*/ 687823 w 1375646"/>
                    <a:gd name="connsiteY1" fmla="*/ 0 h 773800"/>
                    <a:gd name="connsiteX2" fmla="*/ 1375646 w 1375646"/>
                    <a:gd name="connsiteY2" fmla="*/ 687823 h 773800"/>
                    <a:gd name="connsiteX3" fmla="*/ 0 w 1375646"/>
                    <a:gd name="connsiteY3" fmla="*/ 687823 h 773800"/>
                    <a:gd name="connsiteX0" fmla="*/ 0 w 1375646"/>
                    <a:gd name="connsiteY0" fmla="*/ 687823 h 687823"/>
                    <a:gd name="connsiteX1" fmla="*/ 687823 w 1375646"/>
                    <a:gd name="connsiteY1" fmla="*/ 0 h 687823"/>
                    <a:gd name="connsiteX2" fmla="*/ 1375646 w 1375646"/>
                    <a:gd name="connsiteY2" fmla="*/ 687823 h 687823"/>
                    <a:gd name="connsiteX3" fmla="*/ 0 w 1375646"/>
                    <a:gd name="connsiteY3" fmla="*/ 687823 h 687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5646" h="687823">
                      <a:moveTo>
                        <a:pt x="0" y="687823"/>
                      </a:moveTo>
                      <a:cubicBezTo>
                        <a:pt x="0" y="307949"/>
                        <a:pt x="307949" y="0"/>
                        <a:pt x="687823" y="0"/>
                      </a:cubicBezTo>
                      <a:cubicBezTo>
                        <a:pt x="1067697" y="0"/>
                        <a:pt x="1375646" y="307949"/>
                        <a:pt x="1375646" y="687823"/>
                      </a:cubicBezTo>
                      <a:lnTo>
                        <a:pt x="0" y="687823"/>
                      </a:lnTo>
                      <a:close/>
                    </a:path>
                  </a:pathLst>
                </a:cu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9" name="正方形/長方形 348"/>
                <p:cNvSpPr/>
                <p:nvPr/>
              </p:nvSpPr>
              <p:spPr>
                <a:xfrm>
                  <a:off x="3970604" y="3872693"/>
                  <a:ext cx="357376" cy="755987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350" name="グループ化 349"/>
            <p:cNvGrpSpPr/>
            <p:nvPr/>
          </p:nvGrpSpPr>
          <p:grpSpPr>
            <a:xfrm>
              <a:off x="9748640" y="3919878"/>
              <a:ext cx="3014517" cy="1873825"/>
              <a:chOff x="3246689" y="4146649"/>
              <a:chExt cx="3014517" cy="1873825"/>
            </a:xfrm>
          </p:grpSpPr>
          <p:sp>
            <p:nvSpPr>
              <p:cNvPr id="351" name="正方形/長方形 350"/>
              <p:cNvSpPr/>
              <p:nvPr/>
            </p:nvSpPr>
            <p:spPr>
              <a:xfrm>
                <a:off x="3481944" y="5761529"/>
                <a:ext cx="2536158" cy="25894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2" name="二等辺三角形 351"/>
              <p:cNvSpPr/>
              <p:nvPr/>
            </p:nvSpPr>
            <p:spPr>
              <a:xfrm>
                <a:off x="4432889" y="4945471"/>
                <a:ext cx="634266" cy="935243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3" name="円弧 352"/>
              <p:cNvSpPr/>
              <p:nvPr/>
            </p:nvSpPr>
            <p:spPr>
              <a:xfrm>
                <a:off x="3632676" y="4512736"/>
                <a:ext cx="1060056" cy="825387"/>
              </a:xfrm>
              <a:prstGeom prst="arc">
                <a:avLst/>
              </a:prstGeom>
              <a:ln w="57150">
                <a:solidFill>
                  <a:srgbClr val="00B0F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4" name="円弧 353"/>
              <p:cNvSpPr/>
              <p:nvPr/>
            </p:nvSpPr>
            <p:spPr>
              <a:xfrm flipH="1">
                <a:off x="4813482" y="4511352"/>
                <a:ext cx="1060056" cy="825387"/>
              </a:xfrm>
              <a:prstGeom prst="arc">
                <a:avLst/>
              </a:prstGeom>
              <a:ln w="57150">
                <a:solidFill>
                  <a:srgbClr val="00B0F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5" name="円弧 354"/>
              <p:cNvSpPr/>
              <p:nvPr/>
            </p:nvSpPr>
            <p:spPr>
              <a:xfrm flipH="1">
                <a:off x="4779038" y="4146649"/>
                <a:ext cx="1482168" cy="1717786"/>
              </a:xfrm>
              <a:prstGeom prst="arc">
                <a:avLst/>
              </a:prstGeom>
              <a:ln w="57150">
                <a:solidFill>
                  <a:srgbClr val="00B0F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6" name="円弧 355"/>
              <p:cNvSpPr/>
              <p:nvPr/>
            </p:nvSpPr>
            <p:spPr>
              <a:xfrm>
                <a:off x="3246689" y="4146649"/>
                <a:ext cx="1482168" cy="1717786"/>
              </a:xfrm>
              <a:prstGeom prst="arc">
                <a:avLst/>
              </a:prstGeom>
              <a:ln w="57150">
                <a:solidFill>
                  <a:srgbClr val="00B0F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7" name="楕円 5"/>
              <p:cNvSpPr/>
              <p:nvPr/>
            </p:nvSpPr>
            <p:spPr>
              <a:xfrm rot="10800000">
                <a:off x="4483071" y="4924046"/>
                <a:ext cx="533903" cy="266952"/>
              </a:xfrm>
              <a:custGeom>
                <a:avLst/>
                <a:gdLst>
                  <a:gd name="connsiteX0" fmla="*/ 0 w 1375646"/>
                  <a:gd name="connsiteY0" fmla="*/ 687823 h 1375646"/>
                  <a:gd name="connsiteX1" fmla="*/ 687823 w 1375646"/>
                  <a:gd name="connsiteY1" fmla="*/ 0 h 1375646"/>
                  <a:gd name="connsiteX2" fmla="*/ 1375646 w 1375646"/>
                  <a:gd name="connsiteY2" fmla="*/ 687823 h 1375646"/>
                  <a:gd name="connsiteX3" fmla="*/ 687823 w 1375646"/>
                  <a:gd name="connsiteY3" fmla="*/ 1375646 h 1375646"/>
                  <a:gd name="connsiteX4" fmla="*/ 0 w 1375646"/>
                  <a:gd name="connsiteY4" fmla="*/ 687823 h 1375646"/>
                  <a:gd name="connsiteX0" fmla="*/ 0 w 1375646"/>
                  <a:gd name="connsiteY0" fmla="*/ 687823 h 773800"/>
                  <a:gd name="connsiteX1" fmla="*/ 687823 w 1375646"/>
                  <a:gd name="connsiteY1" fmla="*/ 0 h 773800"/>
                  <a:gd name="connsiteX2" fmla="*/ 1375646 w 1375646"/>
                  <a:gd name="connsiteY2" fmla="*/ 687823 h 773800"/>
                  <a:gd name="connsiteX3" fmla="*/ 0 w 1375646"/>
                  <a:gd name="connsiteY3" fmla="*/ 687823 h 773800"/>
                  <a:gd name="connsiteX0" fmla="*/ 0 w 1375646"/>
                  <a:gd name="connsiteY0" fmla="*/ 687823 h 687823"/>
                  <a:gd name="connsiteX1" fmla="*/ 687823 w 1375646"/>
                  <a:gd name="connsiteY1" fmla="*/ 0 h 687823"/>
                  <a:gd name="connsiteX2" fmla="*/ 1375646 w 1375646"/>
                  <a:gd name="connsiteY2" fmla="*/ 687823 h 687823"/>
                  <a:gd name="connsiteX3" fmla="*/ 0 w 1375646"/>
                  <a:gd name="connsiteY3" fmla="*/ 687823 h 68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5646" h="687823">
                    <a:moveTo>
                      <a:pt x="0" y="687823"/>
                    </a:moveTo>
                    <a:cubicBezTo>
                      <a:pt x="0" y="307949"/>
                      <a:pt x="307949" y="0"/>
                      <a:pt x="687823" y="0"/>
                    </a:cubicBezTo>
                    <a:cubicBezTo>
                      <a:pt x="1067697" y="0"/>
                      <a:pt x="1375646" y="307949"/>
                      <a:pt x="1375646" y="687823"/>
                    </a:cubicBezTo>
                    <a:lnTo>
                      <a:pt x="0" y="687823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45" name="角丸四角形 243"/>
          <p:cNvSpPr/>
          <p:nvPr/>
        </p:nvSpPr>
        <p:spPr>
          <a:xfrm>
            <a:off x="18832530" y="31118783"/>
            <a:ext cx="11151666" cy="5931850"/>
          </a:xfrm>
          <a:custGeom>
            <a:avLst/>
            <a:gdLst>
              <a:gd name="connsiteX0" fmla="*/ 0 w 9768111"/>
              <a:gd name="connsiteY0" fmla="*/ 955107 h 5730526"/>
              <a:gd name="connsiteX1" fmla="*/ 955107 w 9768111"/>
              <a:gd name="connsiteY1" fmla="*/ 0 h 5730526"/>
              <a:gd name="connsiteX2" fmla="*/ 8813004 w 9768111"/>
              <a:gd name="connsiteY2" fmla="*/ 0 h 5730526"/>
              <a:gd name="connsiteX3" fmla="*/ 9768111 w 9768111"/>
              <a:gd name="connsiteY3" fmla="*/ 955107 h 5730526"/>
              <a:gd name="connsiteX4" fmla="*/ 9768111 w 9768111"/>
              <a:gd name="connsiteY4" fmla="*/ 4775419 h 5730526"/>
              <a:gd name="connsiteX5" fmla="*/ 8813004 w 9768111"/>
              <a:gd name="connsiteY5" fmla="*/ 5730526 h 5730526"/>
              <a:gd name="connsiteX6" fmla="*/ 955107 w 9768111"/>
              <a:gd name="connsiteY6" fmla="*/ 5730526 h 5730526"/>
              <a:gd name="connsiteX7" fmla="*/ 0 w 9768111"/>
              <a:gd name="connsiteY7" fmla="*/ 4775419 h 5730526"/>
              <a:gd name="connsiteX8" fmla="*/ 0 w 9768111"/>
              <a:gd name="connsiteY8" fmla="*/ 955107 h 5730526"/>
              <a:gd name="connsiteX0" fmla="*/ 20465 w 9788576"/>
              <a:gd name="connsiteY0" fmla="*/ 955107 h 5730526"/>
              <a:gd name="connsiteX1" fmla="*/ 975572 w 9788576"/>
              <a:gd name="connsiteY1" fmla="*/ 0 h 5730526"/>
              <a:gd name="connsiteX2" fmla="*/ 8833469 w 9788576"/>
              <a:gd name="connsiteY2" fmla="*/ 0 h 5730526"/>
              <a:gd name="connsiteX3" fmla="*/ 9788576 w 9788576"/>
              <a:gd name="connsiteY3" fmla="*/ 955107 h 5730526"/>
              <a:gd name="connsiteX4" fmla="*/ 9788576 w 9788576"/>
              <a:gd name="connsiteY4" fmla="*/ 4775419 h 5730526"/>
              <a:gd name="connsiteX5" fmla="*/ 8833469 w 9788576"/>
              <a:gd name="connsiteY5" fmla="*/ 5730526 h 5730526"/>
              <a:gd name="connsiteX6" fmla="*/ 395469 w 9788576"/>
              <a:gd name="connsiteY6" fmla="*/ 5701029 h 5730526"/>
              <a:gd name="connsiteX7" fmla="*/ 20465 w 9788576"/>
              <a:gd name="connsiteY7" fmla="*/ 4775419 h 5730526"/>
              <a:gd name="connsiteX8" fmla="*/ 20465 w 9788576"/>
              <a:gd name="connsiteY8" fmla="*/ 955107 h 5730526"/>
              <a:gd name="connsiteX0" fmla="*/ 20465 w 9791016"/>
              <a:gd name="connsiteY0" fmla="*/ 955107 h 5750190"/>
              <a:gd name="connsiteX1" fmla="*/ 975572 w 9791016"/>
              <a:gd name="connsiteY1" fmla="*/ 0 h 5750190"/>
              <a:gd name="connsiteX2" fmla="*/ 8833469 w 9791016"/>
              <a:gd name="connsiteY2" fmla="*/ 0 h 5750190"/>
              <a:gd name="connsiteX3" fmla="*/ 9788576 w 9791016"/>
              <a:gd name="connsiteY3" fmla="*/ 955107 h 5750190"/>
              <a:gd name="connsiteX4" fmla="*/ 9788576 w 9791016"/>
              <a:gd name="connsiteY4" fmla="*/ 4775419 h 5750190"/>
              <a:gd name="connsiteX5" fmla="*/ 9325082 w 9791016"/>
              <a:gd name="connsiteY5" fmla="*/ 5750190 h 5750190"/>
              <a:gd name="connsiteX6" fmla="*/ 395469 w 9791016"/>
              <a:gd name="connsiteY6" fmla="*/ 5701029 h 5750190"/>
              <a:gd name="connsiteX7" fmla="*/ 20465 w 9791016"/>
              <a:gd name="connsiteY7" fmla="*/ 4775419 h 5750190"/>
              <a:gd name="connsiteX8" fmla="*/ 20465 w 9791016"/>
              <a:gd name="connsiteY8" fmla="*/ 955107 h 575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91016" h="5750190">
                <a:moveTo>
                  <a:pt x="20465" y="955107"/>
                </a:moveTo>
                <a:cubicBezTo>
                  <a:pt x="20465" y="427616"/>
                  <a:pt x="448081" y="0"/>
                  <a:pt x="975572" y="0"/>
                </a:cubicBezTo>
                <a:lnTo>
                  <a:pt x="8833469" y="0"/>
                </a:lnTo>
                <a:cubicBezTo>
                  <a:pt x="9360960" y="0"/>
                  <a:pt x="9788576" y="427616"/>
                  <a:pt x="9788576" y="955107"/>
                </a:cubicBezTo>
                <a:lnTo>
                  <a:pt x="9788576" y="4775419"/>
                </a:lnTo>
                <a:cubicBezTo>
                  <a:pt x="9788576" y="5302910"/>
                  <a:pt x="9852573" y="5750190"/>
                  <a:pt x="9325082" y="5750190"/>
                </a:cubicBezTo>
                <a:lnTo>
                  <a:pt x="395469" y="5701029"/>
                </a:lnTo>
                <a:cubicBezTo>
                  <a:pt x="-132022" y="5701029"/>
                  <a:pt x="20465" y="5302910"/>
                  <a:pt x="20465" y="4775419"/>
                </a:cubicBezTo>
                <a:lnTo>
                  <a:pt x="20465" y="955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角丸四角形 239"/>
          <p:cNvSpPr/>
          <p:nvPr/>
        </p:nvSpPr>
        <p:spPr>
          <a:xfrm rot="5400000">
            <a:off x="8486395" y="30692067"/>
            <a:ext cx="14283046" cy="9269780"/>
          </a:xfrm>
          <a:custGeom>
            <a:avLst/>
            <a:gdLst>
              <a:gd name="connsiteX0" fmla="*/ 0 w 21967560"/>
              <a:gd name="connsiteY0" fmla="*/ 1673367 h 10040002"/>
              <a:gd name="connsiteX1" fmla="*/ 1673367 w 21967560"/>
              <a:gd name="connsiteY1" fmla="*/ 0 h 10040002"/>
              <a:gd name="connsiteX2" fmla="*/ 20294193 w 21967560"/>
              <a:gd name="connsiteY2" fmla="*/ 0 h 10040002"/>
              <a:gd name="connsiteX3" fmla="*/ 21967560 w 21967560"/>
              <a:gd name="connsiteY3" fmla="*/ 1673367 h 10040002"/>
              <a:gd name="connsiteX4" fmla="*/ 21967560 w 21967560"/>
              <a:gd name="connsiteY4" fmla="*/ 8366635 h 10040002"/>
              <a:gd name="connsiteX5" fmla="*/ 20294193 w 21967560"/>
              <a:gd name="connsiteY5" fmla="*/ 10040002 h 10040002"/>
              <a:gd name="connsiteX6" fmla="*/ 1673367 w 21967560"/>
              <a:gd name="connsiteY6" fmla="*/ 10040002 h 10040002"/>
              <a:gd name="connsiteX7" fmla="*/ 0 w 21967560"/>
              <a:gd name="connsiteY7" fmla="*/ 8366635 h 10040002"/>
              <a:gd name="connsiteX8" fmla="*/ 0 w 21967560"/>
              <a:gd name="connsiteY8" fmla="*/ 1673367 h 10040002"/>
              <a:gd name="connsiteX0" fmla="*/ 0 w 21967560"/>
              <a:gd name="connsiteY0" fmla="*/ 1673367 h 10040002"/>
              <a:gd name="connsiteX1" fmla="*/ 1673367 w 21967560"/>
              <a:gd name="connsiteY1" fmla="*/ 0 h 10040002"/>
              <a:gd name="connsiteX2" fmla="*/ 20741664 w 21967560"/>
              <a:gd name="connsiteY2" fmla="*/ 19455 h 10040002"/>
              <a:gd name="connsiteX3" fmla="*/ 21967560 w 21967560"/>
              <a:gd name="connsiteY3" fmla="*/ 1673367 h 10040002"/>
              <a:gd name="connsiteX4" fmla="*/ 21967560 w 21967560"/>
              <a:gd name="connsiteY4" fmla="*/ 8366635 h 10040002"/>
              <a:gd name="connsiteX5" fmla="*/ 20294193 w 21967560"/>
              <a:gd name="connsiteY5" fmla="*/ 10040002 h 10040002"/>
              <a:gd name="connsiteX6" fmla="*/ 1673367 w 21967560"/>
              <a:gd name="connsiteY6" fmla="*/ 10040002 h 10040002"/>
              <a:gd name="connsiteX7" fmla="*/ 0 w 21967560"/>
              <a:gd name="connsiteY7" fmla="*/ 8366635 h 10040002"/>
              <a:gd name="connsiteX8" fmla="*/ 0 w 21967560"/>
              <a:gd name="connsiteY8" fmla="*/ 1673367 h 10040002"/>
              <a:gd name="connsiteX0" fmla="*/ 0 w 21967560"/>
              <a:gd name="connsiteY0" fmla="*/ 1673367 h 10040002"/>
              <a:gd name="connsiteX1" fmla="*/ 1673367 w 21967560"/>
              <a:gd name="connsiteY1" fmla="*/ 0 h 10040002"/>
              <a:gd name="connsiteX2" fmla="*/ 20955673 w 21967560"/>
              <a:gd name="connsiteY2" fmla="*/ 19455 h 10040002"/>
              <a:gd name="connsiteX3" fmla="*/ 21967560 w 21967560"/>
              <a:gd name="connsiteY3" fmla="*/ 1673367 h 10040002"/>
              <a:gd name="connsiteX4" fmla="*/ 21967560 w 21967560"/>
              <a:gd name="connsiteY4" fmla="*/ 8366635 h 10040002"/>
              <a:gd name="connsiteX5" fmla="*/ 20294193 w 21967560"/>
              <a:gd name="connsiteY5" fmla="*/ 10040002 h 10040002"/>
              <a:gd name="connsiteX6" fmla="*/ 1673367 w 21967560"/>
              <a:gd name="connsiteY6" fmla="*/ 10040002 h 10040002"/>
              <a:gd name="connsiteX7" fmla="*/ 0 w 21967560"/>
              <a:gd name="connsiteY7" fmla="*/ 8366635 h 10040002"/>
              <a:gd name="connsiteX8" fmla="*/ 0 w 21967560"/>
              <a:gd name="connsiteY8" fmla="*/ 1673367 h 10040002"/>
              <a:gd name="connsiteX0" fmla="*/ 0 w 21967560"/>
              <a:gd name="connsiteY0" fmla="*/ 1673367 h 10040002"/>
              <a:gd name="connsiteX1" fmla="*/ 1673367 w 21967560"/>
              <a:gd name="connsiteY1" fmla="*/ 0 h 10040002"/>
              <a:gd name="connsiteX2" fmla="*/ 20955673 w 21967560"/>
              <a:gd name="connsiteY2" fmla="*/ 19455 h 10040002"/>
              <a:gd name="connsiteX3" fmla="*/ 21967560 w 21967560"/>
              <a:gd name="connsiteY3" fmla="*/ 1673367 h 10040002"/>
              <a:gd name="connsiteX4" fmla="*/ 21967560 w 21967560"/>
              <a:gd name="connsiteY4" fmla="*/ 8366635 h 10040002"/>
              <a:gd name="connsiteX5" fmla="*/ 20547111 w 21967560"/>
              <a:gd name="connsiteY5" fmla="*/ 10040002 h 10040002"/>
              <a:gd name="connsiteX6" fmla="*/ 1673367 w 21967560"/>
              <a:gd name="connsiteY6" fmla="*/ 10040002 h 10040002"/>
              <a:gd name="connsiteX7" fmla="*/ 0 w 21967560"/>
              <a:gd name="connsiteY7" fmla="*/ 8366635 h 10040002"/>
              <a:gd name="connsiteX8" fmla="*/ 0 w 21967560"/>
              <a:gd name="connsiteY8" fmla="*/ 1673367 h 10040002"/>
              <a:gd name="connsiteX0" fmla="*/ 0 w 21997662"/>
              <a:gd name="connsiteY0" fmla="*/ 1673367 h 10040002"/>
              <a:gd name="connsiteX1" fmla="*/ 1673367 w 21997662"/>
              <a:gd name="connsiteY1" fmla="*/ 0 h 10040002"/>
              <a:gd name="connsiteX2" fmla="*/ 20955673 w 21997662"/>
              <a:gd name="connsiteY2" fmla="*/ 19455 h 10040002"/>
              <a:gd name="connsiteX3" fmla="*/ 21967560 w 21997662"/>
              <a:gd name="connsiteY3" fmla="*/ 1673367 h 10040002"/>
              <a:gd name="connsiteX4" fmla="*/ 21997662 w 21997662"/>
              <a:gd name="connsiteY4" fmla="*/ 8872123 h 10040002"/>
              <a:gd name="connsiteX5" fmla="*/ 20547111 w 21997662"/>
              <a:gd name="connsiteY5" fmla="*/ 10040002 h 10040002"/>
              <a:gd name="connsiteX6" fmla="*/ 1673367 w 21997662"/>
              <a:gd name="connsiteY6" fmla="*/ 10040002 h 10040002"/>
              <a:gd name="connsiteX7" fmla="*/ 0 w 21997662"/>
              <a:gd name="connsiteY7" fmla="*/ 8366635 h 10040002"/>
              <a:gd name="connsiteX8" fmla="*/ 0 w 21997662"/>
              <a:gd name="connsiteY8" fmla="*/ 1673367 h 10040002"/>
              <a:gd name="connsiteX0" fmla="*/ 0 w 22027770"/>
              <a:gd name="connsiteY0" fmla="*/ 1673367 h 10040002"/>
              <a:gd name="connsiteX1" fmla="*/ 1673367 w 22027770"/>
              <a:gd name="connsiteY1" fmla="*/ 0 h 10040002"/>
              <a:gd name="connsiteX2" fmla="*/ 20955673 w 22027770"/>
              <a:gd name="connsiteY2" fmla="*/ 19455 h 10040002"/>
              <a:gd name="connsiteX3" fmla="*/ 21967560 w 22027770"/>
              <a:gd name="connsiteY3" fmla="*/ 1673367 h 10040002"/>
              <a:gd name="connsiteX4" fmla="*/ 22027770 w 22027770"/>
              <a:gd name="connsiteY4" fmla="*/ 9103805 h 10040002"/>
              <a:gd name="connsiteX5" fmla="*/ 20547111 w 22027770"/>
              <a:gd name="connsiteY5" fmla="*/ 10040002 h 10040002"/>
              <a:gd name="connsiteX6" fmla="*/ 1673367 w 22027770"/>
              <a:gd name="connsiteY6" fmla="*/ 10040002 h 10040002"/>
              <a:gd name="connsiteX7" fmla="*/ 0 w 22027770"/>
              <a:gd name="connsiteY7" fmla="*/ 8366635 h 10040002"/>
              <a:gd name="connsiteX8" fmla="*/ 0 w 22027770"/>
              <a:gd name="connsiteY8" fmla="*/ 1673367 h 10040002"/>
              <a:gd name="connsiteX0" fmla="*/ 0 w 22027770"/>
              <a:gd name="connsiteY0" fmla="*/ 1673367 h 10042634"/>
              <a:gd name="connsiteX1" fmla="*/ 1673367 w 22027770"/>
              <a:gd name="connsiteY1" fmla="*/ 0 h 10042634"/>
              <a:gd name="connsiteX2" fmla="*/ 20955673 w 22027770"/>
              <a:gd name="connsiteY2" fmla="*/ 19455 h 10042634"/>
              <a:gd name="connsiteX3" fmla="*/ 21967560 w 22027770"/>
              <a:gd name="connsiteY3" fmla="*/ 1673367 h 10042634"/>
              <a:gd name="connsiteX4" fmla="*/ 22027770 w 22027770"/>
              <a:gd name="connsiteY4" fmla="*/ 9209115 h 10042634"/>
              <a:gd name="connsiteX5" fmla="*/ 20547111 w 22027770"/>
              <a:gd name="connsiteY5" fmla="*/ 10040002 h 10042634"/>
              <a:gd name="connsiteX6" fmla="*/ 1673367 w 22027770"/>
              <a:gd name="connsiteY6" fmla="*/ 10040002 h 10042634"/>
              <a:gd name="connsiteX7" fmla="*/ 0 w 22027770"/>
              <a:gd name="connsiteY7" fmla="*/ 8366635 h 10042634"/>
              <a:gd name="connsiteX8" fmla="*/ 0 w 22027770"/>
              <a:gd name="connsiteY8" fmla="*/ 1673367 h 10042634"/>
              <a:gd name="connsiteX0" fmla="*/ 0 w 22027770"/>
              <a:gd name="connsiteY0" fmla="*/ 1822408 h 10191675"/>
              <a:gd name="connsiteX1" fmla="*/ 1673367 w 22027770"/>
              <a:gd name="connsiteY1" fmla="*/ 149041 h 10191675"/>
              <a:gd name="connsiteX2" fmla="*/ 20955675 w 22027770"/>
              <a:gd name="connsiteY2" fmla="*/ 0 h 10191675"/>
              <a:gd name="connsiteX3" fmla="*/ 21967560 w 22027770"/>
              <a:gd name="connsiteY3" fmla="*/ 1822408 h 10191675"/>
              <a:gd name="connsiteX4" fmla="*/ 22027770 w 22027770"/>
              <a:gd name="connsiteY4" fmla="*/ 9358156 h 10191675"/>
              <a:gd name="connsiteX5" fmla="*/ 20547111 w 22027770"/>
              <a:gd name="connsiteY5" fmla="*/ 10189043 h 10191675"/>
              <a:gd name="connsiteX6" fmla="*/ 1673367 w 22027770"/>
              <a:gd name="connsiteY6" fmla="*/ 10189043 h 10191675"/>
              <a:gd name="connsiteX7" fmla="*/ 0 w 22027770"/>
              <a:gd name="connsiteY7" fmla="*/ 8515676 h 10191675"/>
              <a:gd name="connsiteX8" fmla="*/ 0 w 22027770"/>
              <a:gd name="connsiteY8" fmla="*/ 1822408 h 1019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27770" h="10191675">
                <a:moveTo>
                  <a:pt x="0" y="1822408"/>
                </a:moveTo>
                <a:cubicBezTo>
                  <a:pt x="0" y="898233"/>
                  <a:pt x="749192" y="149041"/>
                  <a:pt x="1673367" y="149041"/>
                </a:cubicBezTo>
                <a:lnTo>
                  <a:pt x="20955675" y="0"/>
                </a:lnTo>
                <a:cubicBezTo>
                  <a:pt x="21879850" y="0"/>
                  <a:pt x="21967560" y="898233"/>
                  <a:pt x="21967560" y="1822408"/>
                </a:cubicBezTo>
                <a:lnTo>
                  <a:pt x="22027770" y="9358156"/>
                </a:lnTo>
                <a:cubicBezTo>
                  <a:pt x="22027770" y="10282331"/>
                  <a:pt x="21471286" y="10189043"/>
                  <a:pt x="20547111" y="10189043"/>
                </a:cubicBezTo>
                <a:lnTo>
                  <a:pt x="1673367" y="10189043"/>
                </a:lnTo>
                <a:cubicBezTo>
                  <a:pt x="749192" y="10189043"/>
                  <a:pt x="0" y="9439851"/>
                  <a:pt x="0" y="8515676"/>
                </a:cubicBezTo>
                <a:lnTo>
                  <a:pt x="0" y="18224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8" name="角丸四角形 236"/>
          <p:cNvSpPr/>
          <p:nvPr/>
        </p:nvSpPr>
        <p:spPr>
          <a:xfrm>
            <a:off x="243649" y="28185433"/>
            <a:ext cx="10630391" cy="14405080"/>
          </a:xfrm>
          <a:custGeom>
            <a:avLst/>
            <a:gdLst>
              <a:gd name="connsiteX0" fmla="*/ 0 w 20018547"/>
              <a:gd name="connsiteY0" fmla="*/ 2372958 h 14237461"/>
              <a:gd name="connsiteX1" fmla="*/ 2372958 w 20018547"/>
              <a:gd name="connsiteY1" fmla="*/ 0 h 14237461"/>
              <a:gd name="connsiteX2" fmla="*/ 17645589 w 20018547"/>
              <a:gd name="connsiteY2" fmla="*/ 0 h 14237461"/>
              <a:gd name="connsiteX3" fmla="*/ 20018547 w 20018547"/>
              <a:gd name="connsiteY3" fmla="*/ 2372958 h 14237461"/>
              <a:gd name="connsiteX4" fmla="*/ 20018547 w 20018547"/>
              <a:gd name="connsiteY4" fmla="*/ 11864503 h 14237461"/>
              <a:gd name="connsiteX5" fmla="*/ 17645589 w 20018547"/>
              <a:gd name="connsiteY5" fmla="*/ 14237461 h 14237461"/>
              <a:gd name="connsiteX6" fmla="*/ 2372958 w 20018547"/>
              <a:gd name="connsiteY6" fmla="*/ 14237461 h 14237461"/>
              <a:gd name="connsiteX7" fmla="*/ 0 w 20018547"/>
              <a:gd name="connsiteY7" fmla="*/ 11864503 h 14237461"/>
              <a:gd name="connsiteX8" fmla="*/ 0 w 20018547"/>
              <a:gd name="connsiteY8" fmla="*/ 2372958 h 14237461"/>
              <a:gd name="connsiteX0" fmla="*/ 0 w 20035988"/>
              <a:gd name="connsiteY0" fmla="*/ 2372958 h 14237461"/>
              <a:gd name="connsiteX1" fmla="*/ 2372958 w 20035988"/>
              <a:gd name="connsiteY1" fmla="*/ 0 h 14237461"/>
              <a:gd name="connsiteX2" fmla="*/ 17645589 w 20035988"/>
              <a:gd name="connsiteY2" fmla="*/ 0 h 14237461"/>
              <a:gd name="connsiteX3" fmla="*/ 20018547 w 20035988"/>
              <a:gd name="connsiteY3" fmla="*/ 2372958 h 14237461"/>
              <a:gd name="connsiteX4" fmla="*/ 20018547 w 20035988"/>
              <a:gd name="connsiteY4" fmla="*/ 11864503 h 14237461"/>
              <a:gd name="connsiteX5" fmla="*/ 18949094 w 20035988"/>
              <a:gd name="connsiteY5" fmla="*/ 14237461 h 14237461"/>
              <a:gd name="connsiteX6" fmla="*/ 2372958 w 20035988"/>
              <a:gd name="connsiteY6" fmla="*/ 14237461 h 14237461"/>
              <a:gd name="connsiteX7" fmla="*/ 0 w 20035988"/>
              <a:gd name="connsiteY7" fmla="*/ 11864503 h 14237461"/>
              <a:gd name="connsiteX8" fmla="*/ 0 w 20035988"/>
              <a:gd name="connsiteY8" fmla="*/ 2372958 h 14237461"/>
              <a:gd name="connsiteX0" fmla="*/ 0 w 20035988"/>
              <a:gd name="connsiteY0" fmla="*/ 2372958 h 14237461"/>
              <a:gd name="connsiteX1" fmla="*/ 2372958 w 20035988"/>
              <a:gd name="connsiteY1" fmla="*/ 0 h 14237461"/>
              <a:gd name="connsiteX2" fmla="*/ 18190337 w 20035988"/>
              <a:gd name="connsiteY2" fmla="*/ 0 h 14237461"/>
              <a:gd name="connsiteX3" fmla="*/ 20018547 w 20035988"/>
              <a:gd name="connsiteY3" fmla="*/ 2372958 h 14237461"/>
              <a:gd name="connsiteX4" fmla="*/ 20018547 w 20035988"/>
              <a:gd name="connsiteY4" fmla="*/ 11864503 h 14237461"/>
              <a:gd name="connsiteX5" fmla="*/ 18949094 w 20035988"/>
              <a:gd name="connsiteY5" fmla="*/ 14237461 h 14237461"/>
              <a:gd name="connsiteX6" fmla="*/ 2372958 w 20035988"/>
              <a:gd name="connsiteY6" fmla="*/ 14237461 h 14237461"/>
              <a:gd name="connsiteX7" fmla="*/ 0 w 20035988"/>
              <a:gd name="connsiteY7" fmla="*/ 11864503 h 14237461"/>
              <a:gd name="connsiteX8" fmla="*/ 0 w 20035988"/>
              <a:gd name="connsiteY8" fmla="*/ 2372958 h 14237461"/>
              <a:gd name="connsiteX0" fmla="*/ 6 w 20035994"/>
              <a:gd name="connsiteY0" fmla="*/ 2372958 h 14276241"/>
              <a:gd name="connsiteX1" fmla="*/ 2372964 w 20035994"/>
              <a:gd name="connsiteY1" fmla="*/ 0 h 14276241"/>
              <a:gd name="connsiteX2" fmla="*/ 18190343 w 20035994"/>
              <a:gd name="connsiteY2" fmla="*/ 0 h 14276241"/>
              <a:gd name="connsiteX3" fmla="*/ 20018553 w 20035994"/>
              <a:gd name="connsiteY3" fmla="*/ 2372958 h 14276241"/>
              <a:gd name="connsiteX4" fmla="*/ 20018553 w 20035994"/>
              <a:gd name="connsiteY4" fmla="*/ 11864503 h 14276241"/>
              <a:gd name="connsiteX5" fmla="*/ 18949100 w 20035994"/>
              <a:gd name="connsiteY5" fmla="*/ 14237461 h 14276241"/>
              <a:gd name="connsiteX6" fmla="*/ 1297355 w 20035994"/>
              <a:gd name="connsiteY6" fmla="*/ 14276241 h 14276241"/>
              <a:gd name="connsiteX7" fmla="*/ 6 w 20035994"/>
              <a:gd name="connsiteY7" fmla="*/ 11864503 h 14276241"/>
              <a:gd name="connsiteX8" fmla="*/ 6 w 20035994"/>
              <a:gd name="connsiteY8" fmla="*/ 2372958 h 14276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35994" h="14276241">
                <a:moveTo>
                  <a:pt x="6" y="2372958"/>
                </a:moveTo>
                <a:cubicBezTo>
                  <a:pt x="6" y="1062409"/>
                  <a:pt x="1062415" y="0"/>
                  <a:pt x="2372964" y="0"/>
                </a:cubicBezTo>
                <a:lnTo>
                  <a:pt x="18190343" y="0"/>
                </a:lnTo>
                <a:cubicBezTo>
                  <a:pt x="19500892" y="0"/>
                  <a:pt x="20018553" y="1062409"/>
                  <a:pt x="20018553" y="2372958"/>
                </a:cubicBezTo>
                <a:lnTo>
                  <a:pt x="20018553" y="11864503"/>
                </a:lnTo>
                <a:cubicBezTo>
                  <a:pt x="20018553" y="13175052"/>
                  <a:pt x="20259649" y="14237461"/>
                  <a:pt x="18949100" y="14237461"/>
                </a:cubicBezTo>
                <a:lnTo>
                  <a:pt x="1297355" y="14276241"/>
                </a:lnTo>
                <a:cubicBezTo>
                  <a:pt x="-13194" y="14276241"/>
                  <a:pt x="6" y="13175052"/>
                  <a:pt x="6" y="11864503"/>
                </a:cubicBezTo>
                <a:lnTo>
                  <a:pt x="6" y="23729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角丸四角形 236"/>
          <p:cNvSpPr/>
          <p:nvPr/>
        </p:nvSpPr>
        <p:spPr>
          <a:xfrm>
            <a:off x="243649" y="13714099"/>
            <a:ext cx="19852224" cy="14207154"/>
          </a:xfrm>
          <a:custGeom>
            <a:avLst/>
            <a:gdLst>
              <a:gd name="connsiteX0" fmla="*/ 0 w 20018547"/>
              <a:gd name="connsiteY0" fmla="*/ 2372958 h 14237461"/>
              <a:gd name="connsiteX1" fmla="*/ 2372958 w 20018547"/>
              <a:gd name="connsiteY1" fmla="*/ 0 h 14237461"/>
              <a:gd name="connsiteX2" fmla="*/ 17645589 w 20018547"/>
              <a:gd name="connsiteY2" fmla="*/ 0 h 14237461"/>
              <a:gd name="connsiteX3" fmla="*/ 20018547 w 20018547"/>
              <a:gd name="connsiteY3" fmla="*/ 2372958 h 14237461"/>
              <a:gd name="connsiteX4" fmla="*/ 20018547 w 20018547"/>
              <a:gd name="connsiteY4" fmla="*/ 11864503 h 14237461"/>
              <a:gd name="connsiteX5" fmla="*/ 17645589 w 20018547"/>
              <a:gd name="connsiteY5" fmla="*/ 14237461 h 14237461"/>
              <a:gd name="connsiteX6" fmla="*/ 2372958 w 20018547"/>
              <a:gd name="connsiteY6" fmla="*/ 14237461 h 14237461"/>
              <a:gd name="connsiteX7" fmla="*/ 0 w 20018547"/>
              <a:gd name="connsiteY7" fmla="*/ 11864503 h 14237461"/>
              <a:gd name="connsiteX8" fmla="*/ 0 w 20018547"/>
              <a:gd name="connsiteY8" fmla="*/ 2372958 h 14237461"/>
              <a:gd name="connsiteX0" fmla="*/ 0 w 20035988"/>
              <a:gd name="connsiteY0" fmla="*/ 2372958 h 14237461"/>
              <a:gd name="connsiteX1" fmla="*/ 2372958 w 20035988"/>
              <a:gd name="connsiteY1" fmla="*/ 0 h 14237461"/>
              <a:gd name="connsiteX2" fmla="*/ 17645589 w 20035988"/>
              <a:gd name="connsiteY2" fmla="*/ 0 h 14237461"/>
              <a:gd name="connsiteX3" fmla="*/ 20018547 w 20035988"/>
              <a:gd name="connsiteY3" fmla="*/ 2372958 h 14237461"/>
              <a:gd name="connsiteX4" fmla="*/ 20018547 w 20035988"/>
              <a:gd name="connsiteY4" fmla="*/ 11864503 h 14237461"/>
              <a:gd name="connsiteX5" fmla="*/ 18949094 w 20035988"/>
              <a:gd name="connsiteY5" fmla="*/ 14237461 h 14237461"/>
              <a:gd name="connsiteX6" fmla="*/ 2372958 w 20035988"/>
              <a:gd name="connsiteY6" fmla="*/ 14237461 h 14237461"/>
              <a:gd name="connsiteX7" fmla="*/ 0 w 20035988"/>
              <a:gd name="connsiteY7" fmla="*/ 11864503 h 14237461"/>
              <a:gd name="connsiteX8" fmla="*/ 0 w 20035988"/>
              <a:gd name="connsiteY8" fmla="*/ 2372958 h 14237461"/>
              <a:gd name="connsiteX0" fmla="*/ 0 w 20035988"/>
              <a:gd name="connsiteY0" fmla="*/ 2372958 h 14237461"/>
              <a:gd name="connsiteX1" fmla="*/ 2372958 w 20035988"/>
              <a:gd name="connsiteY1" fmla="*/ 0 h 14237461"/>
              <a:gd name="connsiteX2" fmla="*/ 18190337 w 20035988"/>
              <a:gd name="connsiteY2" fmla="*/ 0 h 14237461"/>
              <a:gd name="connsiteX3" fmla="*/ 20018547 w 20035988"/>
              <a:gd name="connsiteY3" fmla="*/ 2372958 h 14237461"/>
              <a:gd name="connsiteX4" fmla="*/ 20018547 w 20035988"/>
              <a:gd name="connsiteY4" fmla="*/ 11864503 h 14237461"/>
              <a:gd name="connsiteX5" fmla="*/ 18949094 w 20035988"/>
              <a:gd name="connsiteY5" fmla="*/ 14237461 h 14237461"/>
              <a:gd name="connsiteX6" fmla="*/ 2372958 w 20035988"/>
              <a:gd name="connsiteY6" fmla="*/ 14237461 h 14237461"/>
              <a:gd name="connsiteX7" fmla="*/ 0 w 20035988"/>
              <a:gd name="connsiteY7" fmla="*/ 11864503 h 14237461"/>
              <a:gd name="connsiteX8" fmla="*/ 0 w 20035988"/>
              <a:gd name="connsiteY8" fmla="*/ 2372958 h 1423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35988" h="14237461">
                <a:moveTo>
                  <a:pt x="0" y="2372958"/>
                </a:moveTo>
                <a:cubicBezTo>
                  <a:pt x="0" y="1062409"/>
                  <a:pt x="1062409" y="0"/>
                  <a:pt x="2372958" y="0"/>
                </a:cubicBezTo>
                <a:lnTo>
                  <a:pt x="18190337" y="0"/>
                </a:lnTo>
                <a:cubicBezTo>
                  <a:pt x="19500886" y="0"/>
                  <a:pt x="20018547" y="1062409"/>
                  <a:pt x="20018547" y="2372958"/>
                </a:cubicBezTo>
                <a:lnTo>
                  <a:pt x="20018547" y="11864503"/>
                </a:lnTo>
                <a:cubicBezTo>
                  <a:pt x="20018547" y="13175052"/>
                  <a:pt x="20259643" y="14237461"/>
                  <a:pt x="18949094" y="14237461"/>
                </a:cubicBezTo>
                <a:lnTo>
                  <a:pt x="2372958" y="14237461"/>
                </a:lnTo>
                <a:cubicBezTo>
                  <a:pt x="1062409" y="14237461"/>
                  <a:pt x="0" y="13175052"/>
                  <a:pt x="0" y="11864503"/>
                </a:cubicBezTo>
                <a:lnTo>
                  <a:pt x="0" y="23729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7" name="図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30358" y="-66787"/>
            <a:ext cx="2834724" cy="247447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5075A2F8-F0C3-4C40-AE45-994A7A778C9A}"/>
              </a:ext>
            </a:extLst>
          </p:cNvPr>
          <p:cNvSpPr/>
          <p:nvPr/>
        </p:nvSpPr>
        <p:spPr>
          <a:xfrm>
            <a:off x="3297913" y="5939958"/>
            <a:ext cx="447489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§1. Introduction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5075A2F8-F0C3-4C40-AE45-994A7A778C9A}"/>
              </a:ext>
            </a:extLst>
          </p:cNvPr>
          <p:cNvSpPr/>
          <p:nvPr/>
        </p:nvSpPr>
        <p:spPr>
          <a:xfrm>
            <a:off x="1874374" y="28191777"/>
            <a:ext cx="7599769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§3. Theoretical Background </a:t>
            </a: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5075A2F8-F0C3-4C40-AE45-994A7A778C9A}"/>
              </a:ext>
            </a:extLst>
          </p:cNvPr>
          <p:cNvSpPr/>
          <p:nvPr/>
        </p:nvSpPr>
        <p:spPr>
          <a:xfrm>
            <a:off x="12876166" y="5897207"/>
            <a:ext cx="7599769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§4. Experimental Results</a:t>
            </a: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5075A2F8-F0C3-4C40-AE45-994A7A778C9A}"/>
              </a:ext>
            </a:extLst>
          </p:cNvPr>
          <p:cNvSpPr/>
          <p:nvPr/>
        </p:nvSpPr>
        <p:spPr>
          <a:xfrm>
            <a:off x="13648826" y="28337284"/>
            <a:ext cx="3959353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§5. Discussion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69" y="15084918"/>
            <a:ext cx="5115628" cy="2875453"/>
          </a:xfrm>
          <a:prstGeom prst="rect">
            <a:avLst/>
          </a:prstGeom>
          <a:ln>
            <a:noFill/>
          </a:ln>
        </p:spPr>
      </p:pic>
      <p:grpSp>
        <p:nvGrpSpPr>
          <p:cNvPr id="143" name="グループ化 142"/>
          <p:cNvGrpSpPr/>
          <p:nvPr/>
        </p:nvGrpSpPr>
        <p:grpSpPr>
          <a:xfrm>
            <a:off x="470393" y="10062026"/>
            <a:ext cx="10144687" cy="3347690"/>
            <a:chOff x="0" y="10544223"/>
            <a:chExt cx="10144687" cy="3347690"/>
          </a:xfrm>
        </p:grpSpPr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5075A2F8-F0C3-4C40-AE45-994A7A778C9A}"/>
                </a:ext>
              </a:extLst>
            </p:cNvPr>
            <p:cNvSpPr/>
            <p:nvPr/>
          </p:nvSpPr>
          <p:spPr>
            <a:xfrm>
              <a:off x="155576" y="11073162"/>
              <a:ext cx="9933345" cy="138499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ja-JP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■ </a:t>
              </a:r>
              <a:r>
                <a:rPr lang="en-US" altLang="ja-JP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We obtained the relationship between net microwave powers  and the beam currents of multi-charged </a:t>
              </a:r>
              <a:r>
                <a:rPr lang="en-US" altLang="ja-JP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Ar</a:t>
              </a:r>
              <a:r>
                <a:rPr lang="en-US" altLang="ja-JP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ions </a:t>
              </a:r>
            </a:p>
            <a:p>
              <a:r>
                <a:rPr lang="en-US" altLang="ja-JP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by Rod, </a:t>
              </a:r>
              <a:r>
                <a:rPr lang="en-US" altLang="ja-JP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Coaxial</a:t>
              </a:r>
              <a:r>
                <a:rPr lang="en-US" altLang="ja-JP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and </a:t>
              </a:r>
              <a:r>
                <a:rPr lang="en-US" altLang="ja-JP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Dual</a:t>
              </a:r>
              <a:r>
                <a:rPr lang="en-US" altLang="ja-JP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-ECR</a:t>
              </a:r>
              <a:r>
                <a:rPr lang="en-US" altLang="ja-JP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methods.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正方形/長方形 75">
                  <a:extLst>
                    <a:ext uri="{FF2B5EF4-FFF2-40B4-BE49-F238E27FC236}">
                      <a16:creationId xmlns:a16="http://schemas.microsoft.com/office/drawing/2014/main" id="{5075A2F8-F0C3-4C40-AE45-994A7A778C9A}"/>
                    </a:ext>
                  </a:extLst>
                </p:cNvPr>
                <p:cNvSpPr/>
                <p:nvPr/>
              </p:nvSpPr>
              <p:spPr>
                <a:xfrm>
                  <a:off x="187910" y="12506918"/>
                  <a:ext cx="9956777" cy="138499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■ </a:t>
                  </a:r>
                  <a:r>
                    <a:rPr lang="en-US" altLang="ja-JP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We measured the beam currents and plasma parameters </a:t>
                  </a:r>
                </a:p>
                <a:p>
                  <a:r>
                    <a:rPr lang="en-US" altLang="ja-JP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such as electron density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ja-JP" altLang="ja-JP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𝐞</m:t>
                          </m:r>
                        </m:sub>
                      </m:sSub>
                    </m:oMath>
                  </a14:m>
                  <a:r>
                    <a:rPr lang="en-US" altLang="ja-JP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and electron temperature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ja-JP" altLang="ja-JP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𝐞</m:t>
                          </m:r>
                        </m:sub>
                      </m:sSub>
                    </m:oMath>
                  </a14:m>
                  <a:r>
                    <a:rPr lang="en-US" altLang="ja-JP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), </a:t>
                  </a:r>
                </a:p>
                <a:p>
                  <a:r>
                    <a:rPr lang="en-US" altLang="ja-JP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and we obtained their spatial distributions by each method. </a:t>
                  </a:r>
                </a:p>
              </p:txBody>
            </p:sp>
          </mc:Choice>
          <mc:Fallback xmlns="">
            <p:sp>
              <p:nvSpPr>
                <p:cNvPr id="76" name="正方形/長方形 75">
                  <a:extLst>
                    <a:ext uri="{FF2B5EF4-FFF2-40B4-BE49-F238E27FC236}">
                      <a16:creationId xmlns:a16="http://schemas.microsoft.com/office/drawing/2014/main" id="{5075A2F8-F0C3-4C40-AE45-994A7A778C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910" y="12506918"/>
                  <a:ext cx="9956777" cy="1384995"/>
                </a:xfrm>
                <a:prstGeom prst="rect">
                  <a:avLst/>
                </a:prstGeom>
                <a:blipFill>
                  <a:blip r:embed="rId7"/>
                  <a:stretch>
                    <a:fillRect l="-1224" t="-4846" b="-1145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5075A2F8-F0C3-4C40-AE45-994A7A778C9A}"/>
                </a:ext>
              </a:extLst>
            </p:cNvPr>
            <p:cNvSpPr/>
            <p:nvPr/>
          </p:nvSpPr>
          <p:spPr>
            <a:xfrm>
              <a:off x="0" y="10544223"/>
              <a:ext cx="2341562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Objectives</a:t>
              </a:r>
              <a:endParaRPr lang="en-US" altLang="ja-JP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2" name="グループ化 141"/>
          <p:cNvGrpSpPr/>
          <p:nvPr/>
        </p:nvGrpSpPr>
        <p:grpSpPr>
          <a:xfrm>
            <a:off x="467706" y="6621335"/>
            <a:ext cx="8877476" cy="3375496"/>
            <a:chOff x="17173" y="6971700"/>
            <a:chExt cx="8877476" cy="3375496"/>
          </a:xfrm>
        </p:grpSpPr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5075A2F8-F0C3-4C40-AE45-994A7A778C9A}"/>
                </a:ext>
              </a:extLst>
            </p:cNvPr>
            <p:cNvSpPr/>
            <p:nvPr/>
          </p:nvSpPr>
          <p:spPr>
            <a:xfrm>
              <a:off x="155576" y="7517928"/>
              <a:ext cx="8739073" cy="95410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ja-JP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■ </a:t>
              </a:r>
              <a:r>
                <a:rPr lang="en-US" altLang="ja-JP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We succeeded in generating multi-charged </a:t>
              </a:r>
            </a:p>
            <a:p>
              <a:r>
                <a:rPr lang="en-US" altLang="ja-JP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Ar</a:t>
              </a:r>
              <a:r>
                <a:rPr lang="en-US" altLang="ja-JP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ions effectively by </a:t>
              </a:r>
              <a:r>
                <a:rPr lang="en-US" altLang="ja-JP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Dual</a:t>
              </a:r>
              <a:r>
                <a:rPr lang="en-US" altLang="ja-JP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-ECR heating. </a:t>
              </a:r>
            </a:p>
          </p:txBody>
        </p:sp>
        <p:sp>
          <p:nvSpPr>
            <p:cNvPr id="77" name="正方形/長方形 76">
              <a:extLst>
                <a:ext uri="{FF2B5EF4-FFF2-40B4-BE49-F238E27FC236}">
                  <a16:creationId xmlns:a16="http://schemas.microsoft.com/office/drawing/2014/main" id="{5075A2F8-F0C3-4C40-AE45-994A7A778C9A}"/>
                </a:ext>
              </a:extLst>
            </p:cNvPr>
            <p:cNvSpPr/>
            <p:nvPr/>
          </p:nvSpPr>
          <p:spPr>
            <a:xfrm>
              <a:off x="17173" y="6971700"/>
              <a:ext cx="2421649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Background</a:t>
              </a:r>
              <a:endParaRPr lang="en-US" altLang="ja-JP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5075A2F8-F0C3-4C40-AE45-994A7A778C9A}"/>
                </a:ext>
              </a:extLst>
            </p:cNvPr>
            <p:cNvSpPr/>
            <p:nvPr/>
          </p:nvSpPr>
          <p:spPr>
            <a:xfrm>
              <a:off x="155576" y="8531314"/>
              <a:ext cx="5997317" cy="181588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ja-JP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■ </a:t>
              </a:r>
              <a:r>
                <a:rPr lang="en-US" altLang="ja-JP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Dual</a:t>
              </a:r>
              <a:r>
                <a:rPr lang="en-US" altLang="ja-JP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-ECR heating means </a:t>
              </a:r>
            </a:p>
            <a:p>
              <a:r>
                <a:rPr lang="en-US" altLang="ja-JP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we introduced microwaves </a:t>
              </a:r>
            </a:p>
            <a:p>
              <a:r>
                <a:rPr lang="en-US" altLang="ja-JP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from both the upstream side (</a:t>
              </a:r>
              <a:r>
                <a:rPr lang="en-US" altLang="ja-JP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Coaxial</a:t>
              </a:r>
              <a:r>
                <a:rPr lang="en-US" altLang="ja-JP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</a:p>
            <a:p>
              <a:r>
                <a:rPr lang="en-US" altLang="ja-JP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the downstream side (Rod). </a:t>
              </a:r>
            </a:p>
          </p:txBody>
        </p:sp>
      </p:grp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 t="5649" r="9948" b="6124"/>
          <a:stretch/>
        </p:blipFill>
        <p:spPr>
          <a:xfrm>
            <a:off x="5801201" y="14284217"/>
            <a:ext cx="7911971" cy="5656603"/>
          </a:xfrm>
          <a:prstGeom prst="rect">
            <a:avLst/>
          </a:prstGeom>
          <a:ln>
            <a:noFill/>
          </a:ln>
        </p:spPr>
      </p:pic>
      <p:grpSp>
        <p:nvGrpSpPr>
          <p:cNvPr id="33" name="グループ化 32"/>
          <p:cNvGrpSpPr/>
          <p:nvPr/>
        </p:nvGrpSpPr>
        <p:grpSpPr>
          <a:xfrm>
            <a:off x="4188977" y="18504786"/>
            <a:ext cx="7650456" cy="1559624"/>
            <a:chOff x="4694160" y="19180937"/>
            <a:chExt cx="7650456" cy="1559624"/>
          </a:xfrm>
        </p:grpSpPr>
        <p:sp>
          <p:nvSpPr>
            <p:cNvPr id="103" name="正方形/長方形 102">
              <a:extLst>
                <a:ext uri="{FF2B5EF4-FFF2-40B4-BE49-F238E27FC236}">
                  <a16:creationId xmlns:a16="http://schemas.microsoft.com/office/drawing/2014/main" id="{5075A2F8-F0C3-4C40-AE45-994A7A778C9A}"/>
                </a:ext>
              </a:extLst>
            </p:cNvPr>
            <p:cNvSpPr/>
            <p:nvPr/>
          </p:nvSpPr>
          <p:spPr>
            <a:xfrm>
              <a:off x="4694160" y="19180937"/>
              <a:ext cx="3422366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Main </a:t>
              </a:r>
              <a:r>
                <a:rPr lang="en-US" altLang="ja-JP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gas:Ar</a:t>
              </a:r>
              <a:endPara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正方形/長方形 103">
              <a:extLst>
                <a:ext uri="{FF2B5EF4-FFF2-40B4-BE49-F238E27FC236}">
                  <a16:creationId xmlns:a16="http://schemas.microsoft.com/office/drawing/2014/main" id="{5075A2F8-F0C3-4C40-AE45-994A7A778C9A}"/>
                </a:ext>
              </a:extLst>
            </p:cNvPr>
            <p:cNvSpPr/>
            <p:nvPr/>
          </p:nvSpPr>
          <p:spPr>
            <a:xfrm>
              <a:off x="4694160" y="19582426"/>
              <a:ext cx="5267350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Applying currents to Coil A, B, and C</a:t>
              </a:r>
            </a:p>
          </p:txBody>
        </p:sp>
        <p:sp>
          <p:nvSpPr>
            <p:cNvPr id="105" name="正方形/長方形 104">
              <a:extLst>
                <a:ext uri="{FF2B5EF4-FFF2-40B4-BE49-F238E27FC236}">
                  <a16:creationId xmlns:a16="http://schemas.microsoft.com/office/drawing/2014/main" id="{5075A2F8-F0C3-4C40-AE45-994A7A778C9A}"/>
                </a:ext>
              </a:extLst>
            </p:cNvPr>
            <p:cNvSpPr/>
            <p:nvPr/>
          </p:nvSpPr>
          <p:spPr>
            <a:xfrm>
              <a:off x="4694160" y="19982536"/>
              <a:ext cx="7650456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Introducing microwaves from antennas (Coaxial, Rod) </a:t>
              </a:r>
            </a:p>
          </p:txBody>
        </p:sp>
        <p:sp>
          <p:nvSpPr>
            <p:cNvPr id="106" name="正方形/長方形 105">
              <a:extLst>
                <a:ext uri="{FF2B5EF4-FFF2-40B4-BE49-F238E27FC236}">
                  <a16:creationId xmlns:a16="http://schemas.microsoft.com/office/drawing/2014/main" id="{5075A2F8-F0C3-4C40-AE45-994A7A778C9A}"/>
                </a:ext>
              </a:extLst>
            </p:cNvPr>
            <p:cNvSpPr/>
            <p:nvPr/>
          </p:nvSpPr>
          <p:spPr>
            <a:xfrm>
              <a:off x="4694160" y="20340451"/>
              <a:ext cx="7452766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 Extraction voltage 10 kV and ions are measured by Faraday cup</a:t>
              </a:r>
            </a:p>
          </p:txBody>
        </p:sp>
      </p:grpSp>
      <p:pic>
        <p:nvPicPr>
          <p:cNvPr id="133" name="図 13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1" r="1398" b="6883"/>
          <a:stretch/>
        </p:blipFill>
        <p:spPr>
          <a:xfrm>
            <a:off x="5582623" y="20944392"/>
            <a:ext cx="8696529" cy="6385965"/>
          </a:xfrm>
          <a:prstGeom prst="rect">
            <a:avLst/>
          </a:prstGeom>
        </p:spPr>
      </p:pic>
      <p:grpSp>
        <p:nvGrpSpPr>
          <p:cNvPr id="131" name="グループ化 130"/>
          <p:cNvGrpSpPr/>
          <p:nvPr/>
        </p:nvGrpSpPr>
        <p:grpSpPr>
          <a:xfrm>
            <a:off x="322781" y="17583954"/>
            <a:ext cx="19575356" cy="10108711"/>
            <a:chOff x="322781" y="18055248"/>
            <a:chExt cx="19575356" cy="10108711"/>
          </a:xfrm>
        </p:grpSpPr>
        <p:grpSp>
          <p:nvGrpSpPr>
            <p:cNvPr id="111" name="グループ化 110"/>
            <p:cNvGrpSpPr/>
            <p:nvPr/>
          </p:nvGrpSpPr>
          <p:grpSpPr>
            <a:xfrm>
              <a:off x="6162081" y="21530704"/>
              <a:ext cx="7871419" cy="1674284"/>
              <a:chOff x="6162081" y="21530704"/>
              <a:chExt cx="7871419" cy="1674284"/>
            </a:xfrm>
          </p:grpSpPr>
          <p:sp>
            <p:nvSpPr>
              <p:cNvPr id="35" name="角丸四角形 34"/>
              <p:cNvSpPr/>
              <p:nvPr/>
            </p:nvSpPr>
            <p:spPr>
              <a:xfrm>
                <a:off x="6162081" y="22482181"/>
                <a:ext cx="1111569" cy="722807"/>
              </a:xfrm>
              <a:prstGeom prst="roundRect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角丸四角形 107"/>
              <p:cNvSpPr/>
              <p:nvPr/>
            </p:nvSpPr>
            <p:spPr>
              <a:xfrm>
                <a:off x="12327901" y="22502590"/>
                <a:ext cx="1705599" cy="410153"/>
              </a:xfrm>
              <a:prstGeom prst="round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角丸四角形 113"/>
              <p:cNvSpPr/>
              <p:nvPr/>
            </p:nvSpPr>
            <p:spPr>
              <a:xfrm>
                <a:off x="10677582" y="21537220"/>
                <a:ext cx="650295" cy="342031"/>
              </a:xfrm>
              <a:prstGeom prst="roundRect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角丸四角形 114"/>
              <p:cNvSpPr/>
              <p:nvPr/>
            </p:nvSpPr>
            <p:spPr>
              <a:xfrm>
                <a:off x="9494392" y="21530704"/>
                <a:ext cx="650295" cy="342031"/>
              </a:xfrm>
              <a:prstGeom prst="round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6" name="グループ化 125"/>
            <p:cNvGrpSpPr/>
            <p:nvPr/>
          </p:nvGrpSpPr>
          <p:grpSpPr>
            <a:xfrm>
              <a:off x="322781" y="20600105"/>
              <a:ext cx="5548843" cy="5223493"/>
              <a:chOff x="322781" y="20600105"/>
              <a:chExt cx="5548843" cy="5223493"/>
            </a:xfrm>
          </p:grpSpPr>
          <p:grpSp>
            <p:nvGrpSpPr>
              <p:cNvPr id="30" name="グループ化 29"/>
              <p:cNvGrpSpPr/>
              <p:nvPr/>
            </p:nvGrpSpPr>
            <p:grpSpPr>
              <a:xfrm>
                <a:off x="425364" y="20761667"/>
                <a:ext cx="5446260" cy="4776109"/>
                <a:chOff x="357841" y="21896124"/>
                <a:chExt cx="5446260" cy="4776109"/>
              </a:xfrm>
            </p:grpSpPr>
            <p:grpSp>
              <p:nvGrpSpPr>
                <p:cNvPr id="28" name="グループ化 27"/>
                <p:cNvGrpSpPr/>
                <p:nvPr/>
              </p:nvGrpSpPr>
              <p:grpSpPr>
                <a:xfrm>
                  <a:off x="357841" y="21896124"/>
                  <a:ext cx="5393621" cy="2550224"/>
                  <a:chOff x="511481" y="18631052"/>
                  <a:chExt cx="5393621" cy="2550224"/>
                </a:xfrm>
              </p:grpSpPr>
              <p:grpSp>
                <p:nvGrpSpPr>
                  <p:cNvPr id="26" name="グループ化 25"/>
                  <p:cNvGrpSpPr/>
                  <p:nvPr/>
                </p:nvGrpSpPr>
                <p:grpSpPr>
                  <a:xfrm>
                    <a:off x="511481" y="19104170"/>
                    <a:ext cx="5393621" cy="2077106"/>
                    <a:chOff x="417134" y="18115979"/>
                    <a:chExt cx="5393621" cy="2077106"/>
                  </a:xfrm>
                </p:grpSpPr>
                <p:pic>
                  <p:nvPicPr>
                    <p:cNvPr id="79" name="図 78"/>
                    <p:cNvPicPr>
                      <a:picLocks noChangeAspect="1"/>
                    </p:cNvPicPr>
                    <p:nvPr/>
                  </p:nvPicPr>
                  <p:blipFill rotWithShape="1">
                    <a:blip r:embed="rId1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0489" t="49529" r="39513" b="15294"/>
                    <a:stretch/>
                  </p:blipFill>
                  <p:spPr>
                    <a:xfrm>
                      <a:off x="2399342" y="18115979"/>
                      <a:ext cx="3411413" cy="207710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  <p:pic>
                  <p:nvPicPr>
                    <p:cNvPr id="82" name="図 81"/>
                    <p:cNvPicPr>
                      <a:picLocks noChangeAspect="1"/>
                    </p:cNvPicPr>
                    <p:nvPr/>
                  </p:nvPicPr>
                  <p:blipFill rotWithShape="1">
                    <a:blip r:embed="rId1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380" t="59998" r="79941" b="20427"/>
                    <a:stretch/>
                  </p:blipFill>
                  <p:spPr>
                    <a:xfrm>
                      <a:off x="417134" y="18128947"/>
                      <a:ext cx="2029278" cy="164871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</p:grpSp>
              <p:sp>
                <p:nvSpPr>
                  <p:cNvPr id="84" name="正方形/長方形 83">
                    <a:extLst>
                      <a:ext uri="{FF2B5EF4-FFF2-40B4-BE49-F238E27FC236}">
                        <a16:creationId xmlns:a16="http://schemas.microsoft.com/office/drawing/2014/main" id="{8F6049BD-3EB8-40FC-8C38-0BB61611C945}"/>
                      </a:ext>
                    </a:extLst>
                  </p:cNvPr>
                  <p:cNvSpPr/>
                  <p:nvPr/>
                </p:nvSpPr>
                <p:spPr>
                  <a:xfrm>
                    <a:off x="560948" y="18631052"/>
                    <a:ext cx="2455588" cy="584775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ja-JP" alt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＜</a:t>
                    </a:r>
                    <a:r>
                      <a:rPr lang="en-US" altLang="ja-JP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Coaxial</a:t>
                    </a:r>
                    <a:r>
                      <a:rPr lang="ja-JP" alt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＞</a:t>
                    </a:r>
                    <a:endParaRPr lang="en-US" altLang="ja-JP" sz="3200" b="1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6" name="グループ化 95"/>
                <p:cNvGrpSpPr/>
                <p:nvPr/>
              </p:nvGrpSpPr>
              <p:grpSpPr>
                <a:xfrm>
                  <a:off x="1358846" y="24635282"/>
                  <a:ext cx="4445255" cy="2036951"/>
                  <a:chOff x="6795977" y="3216306"/>
                  <a:chExt cx="4445255" cy="2036951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7" name="正方形/長方形 96">
                        <a:extLst>
                          <a:ext uri="{FF2B5EF4-FFF2-40B4-BE49-F238E27FC236}">
                            <a16:creationId xmlns:a16="http://schemas.microsoft.com/office/drawing/2014/main" id="{5B6A6C0B-011A-461E-B904-C8227D41E2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95977" y="4455346"/>
                        <a:ext cx="4198362" cy="797911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altLang="ja-JP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ja-JP" alt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𝝀</m:t>
                                  </m:r>
                                  <m:r>
                                    <a:rPr lang="en-US" altLang="ja-JP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lang="en-US" altLang="ja-JP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𝒄</m:t>
                                      </m:r>
                                    </m:num>
                                    <m:den>
                                      <m:r>
                                        <a:rPr lang="en-US" altLang="ja-JP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𝒇</m:t>
                                      </m:r>
                                    </m:den>
                                  </m:f>
                                  <m:r>
                                    <a:rPr lang="en-US" altLang="ja-JP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lang="en-US" altLang="ja-JP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en-US" altLang="ja-JP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altLang="ja-JP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  <m:r>
                                        <a:rPr lang="en-US" altLang="ja-JP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</m:t>
                                      </m:r>
                                      <m:r>
                                        <a:rPr lang="en-US" altLang="ja-JP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  <m:sSup>
                                        <m:sSupPr>
                                          <m:ctrlPr>
                                            <a:rPr lang="en-US" altLang="ja-JP" sz="20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0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0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𝟖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altLang="ja-JP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altLang="ja-JP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altLang="ja-JP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𝟒𝟓</m:t>
                                      </m:r>
                                      <m:r>
                                        <a:rPr lang="en-US" altLang="ja-JP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</m:t>
                                      </m:r>
                                      <m:r>
                                        <a:rPr lang="en-US" altLang="ja-JP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  <m:sSup>
                                        <m:sSupPr>
                                          <m:ctrlPr>
                                            <a:rPr lang="en-US" altLang="ja-JP" sz="20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0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0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𝟗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altLang="ja-JP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≈</m:t>
                                  </m:r>
                                  <m:r>
                                    <a:rPr lang="en-US" altLang="ja-JP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altLang="ja-JP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altLang="ja-JP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𝟏𝟐</m:t>
                                  </m:r>
                                  <m:r>
                                    <a:rPr lang="en-US" altLang="ja-JP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ja-JP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b="1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𝐦</m:t>
                                      </m:r>
                                    </m:e>
                                  </m:d>
                                </m:e>
                              </m:d>
                            </m:oMath>
                          </m:oMathPara>
                        </a14:m>
                        <a:endParaRPr lang="ja-JP" altLang="en-US" sz="2000" b="1" dirty="0"/>
                      </a:p>
                    </p:txBody>
                  </p:sp>
                </mc:Choice>
                <mc:Fallback xmlns="">
                  <p:sp>
                    <p:nvSpPr>
                      <p:cNvPr id="97" name="正方形/長方形 96">
                        <a:extLst>
                          <a:ext uri="{FF2B5EF4-FFF2-40B4-BE49-F238E27FC236}">
                            <a16:creationId xmlns:a16="http://schemas.microsoft.com/office/drawing/2014/main" id="{5B6A6C0B-011A-461E-B904-C8227D41E2FD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795977" y="4455346"/>
                        <a:ext cx="4198362" cy="797911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ja-JP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98" name="グループ化 97"/>
                  <p:cNvGrpSpPr/>
                  <p:nvPr/>
                </p:nvGrpSpPr>
                <p:grpSpPr>
                  <a:xfrm>
                    <a:off x="7602132" y="3691275"/>
                    <a:ext cx="3403603" cy="819885"/>
                    <a:chOff x="6772859" y="5523659"/>
                    <a:chExt cx="3403603" cy="819885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00" name="正方形/長方形 99">
                          <a:extLst>
                            <a:ext uri="{FF2B5EF4-FFF2-40B4-BE49-F238E27FC236}">
                              <a16:creationId xmlns:a16="http://schemas.microsoft.com/office/drawing/2014/main" id="{5B6A6C0B-011A-461E-B904-C8227D41E2F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72859" y="5523659"/>
                          <a:ext cx="3403603" cy="401072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000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altLang="ja-JP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ja-JP" sz="20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altLang="ja-JP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altLang="ja-JP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ja-JP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ja-JP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ja-JP" alt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𝝀</m:t>
                                </m:r>
                                <m:r>
                                  <a:rPr lang="en-US" altLang="ja-JP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ja-JP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𝟐𝟒</m:t>
                                </m:r>
                                <m:r>
                                  <a:rPr lang="en-US" altLang="ja-JP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en-US" altLang="ja-JP" sz="20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𝐦𝐦</m:t>
                                </m:r>
                                <m:r>
                                  <a:rPr lang="en-US" altLang="ja-JP" sz="20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ja-JP" altLang="en-US" sz="20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100" name="正方形/長方形 99">
                          <a:extLst>
                            <a:ext uri="{FF2B5EF4-FFF2-40B4-BE49-F238E27FC236}">
                              <a16:creationId xmlns:a16="http://schemas.microsoft.com/office/drawing/2014/main" id="{5B6A6C0B-011A-461E-B904-C8227D41E2FD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772859" y="5523659"/>
                          <a:ext cx="3403603" cy="401072"/>
                        </a:xfrm>
                        <a:prstGeom prst="rect">
                          <a:avLst/>
                        </a:prstGeom>
                        <a:blipFill>
                          <a:blip r:embed="rId12"/>
                          <a:stretch>
                            <a:fillRect b="-13636"/>
                          </a:stretch>
                        </a:blipFill>
                        <a:ln>
                          <a:noFill/>
                        </a:ln>
                      </p:spPr>
                      <p:txBody>
                        <a:bodyPr/>
                        <a:lstStyle/>
                        <a:p>
                          <a:r>
                            <a:rPr lang="ja-JP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01" name="正方形/長方形 100">
                          <a:extLst>
                            <a:ext uri="{FF2B5EF4-FFF2-40B4-BE49-F238E27FC236}">
                              <a16:creationId xmlns:a16="http://schemas.microsoft.com/office/drawing/2014/main" id="{5B6A6C0B-011A-461E-B904-C8227D41E2F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934656" y="5942472"/>
                          <a:ext cx="2970715" cy="401072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000" b="1" i="1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US" altLang="ja-JP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ja-JP" sz="2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ja-JP" sz="2000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ja-JP" sz="20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ja-JP" alt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𝝀</m:t>
                                </m:r>
                                <m:r>
                                  <a:rPr lang="en-US" altLang="ja-JP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ja-JP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𝟏𝟐</m:t>
                                </m:r>
                                <m:r>
                                  <a:rPr lang="en-US" altLang="ja-JP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en-US" altLang="ja-JP" sz="20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𝐦𝐦</m:t>
                                </m:r>
                                <m:r>
                                  <a:rPr lang="en-US" altLang="ja-JP" sz="20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ja-JP" altLang="en-US" sz="20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101" name="正方形/長方形 100">
                          <a:extLst>
                            <a:ext uri="{FF2B5EF4-FFF2-40B4-BE49-F238E27FC236}">
                              <a16:creationId xmlns:a16="http://schemas.microsoft.com/office/drawing/2014/main" id="{5B6A6C0B-011A-461E-B904-C8227D41E2FD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934656" y="5942472"/>
                          <a:ext cx="2970715" cy="401072"/>
                        </a:xfrm>
                        <a:prstGeom prst="rect">
                          <a:avLst/>
                        </a:prstGeom>
                        <a:blipFill>
                          <a:blip r:embed="rId13"/>
                          <a:stretch>
                            <a:fillRect b="-15152"/>
                          </a:stretch>
                        </a:blipFill>
                        <a:ln>
                          <a:noFill/>
                        </a:ln>
                      </p:spPr>
                      <p:txBody>
                        <a:bodyPr/>
                        <a:lstStyle/>
                        <a:p>
                          <a:r>
                            <a:rPr lang="ja-JP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99" name="正方形/長方形 98">
                    <a:extLst>
                      <a:ext uri="{FF2B5EF4-FFF2-40B4-BE49-F238E27FC236}">
                        <a16:creationId xmlns:a16="http://schemas.microsoft.com/office/drawing/2014/main" id="{5075A2F8-F0C3-4C40-AE45-994A7A778C9A}"/>
                      </a:ext>
                    </a:extLst>
                  </p:cNvPr>
                  <p:cNvSpPr/>
                  <p:nvPr/>
                </p:nvSpPr>
                <p:spPr>
                  <a:xfrm>
                    <a:off x="7954119" y="3216306"/>
                    <a:ext cx="3287113" cy="523220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ja-JP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Self-resonant circuit</a:t>
                    </a:r>
                  </a:p>
                </p:txBody>
              </p:sp>
            </p:grpSp>
          </p:grpSp>
          <p:sp>
            <p:nvSpPr>
              <p:cNvPr id="34" name="角丸四角形吹き出し 33"/>
              <p:cNvSpPr/>
              <p:nvPr/>
            </p:nvSpPr>
            <p:spPr>
              <a:xfrm>
                <a:off x="322781" y="20600105"/>
                <a:ext cx="5478420" cy="5223493"/>
              </a:xfrm>
              <a:prstGeom prst="wedgeRoundRectCallout">
                <a:avLst>
                  <a:gd name="adj1" fmla="val 56148"/>
                  <a:gd name="adj2" fmla="val -9533"/>
                  <a:gd name="adj3" fmla="val 16667"/>
                </a:avLst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9" name="グループ化 128"/>
            <p:cNvGrpSpPr/>
            <p:nvPr/>
          </p:nvGrpSpPr>
          <p:grpSpPr>
            <a:xfrm>
              <a:off x="14734169" y="23354365"/>
              <a:ext cx="5144117" cy="4809594"/>
              <a:chOff x="14734169" y="23354365"/>
              <a:chExt cx="5144117" cy="4809594"/>
            </a:xfrm>
          </p:grpSpPr>
          <p:grpSp>
            <p:nvGrpSpPr>
              <p:cNvPr id="29" name="グループ化 28"/>
              <p:cNvGrpSpPr/>
              <p:nvPr/>
            </p:nvGrpSpPr>
            <p:grpSpPr>
              <a:xfrm>
                <a:off x="14996644" y="23436916"/>
                <a:ext cx="4726107" cy="4687945"/>
                <a:chOff x="14609882" y="23790284"/>
                <a:chExt cx="4726107" cy="4687945"/>
              </a:xfrm>
            </p:grpSpPr>
            <p:grpSp>
              <p:nvGrpSpPr>
                <p:cNvPr id="27" name="グループ化 26"/>
                <p:cNvGrpSpPr/>
                <p:nvPr/>
              </p:nvGrpSpPr>
              <p:grpSpPr>
                <a:xfrm>
                  <a:off x="14609882" y="23790284"/>
                  <a:ext cx="4726107" cy="2620790"/>
                  <a:chOff x="626146" y="14972517"/>
                  <a:chExt cx="4726107" cy="2620790"/>
                </a:xfrm>
              </p:grpSpPr>
              <p:pic>
                <p:nvPicPr>
                  <p:cNvPr id="21" name="図 20"/>
                  <p:cNvPicPr>
                    <a:picLocks noChangeAspect="1"/>
                  </p:cNvPicPr>
                  <p:nvPr/>
                </p:nvPicPr>
                <p:blipFill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7344" t="14128" r="45279" b="59773"/>
                  <a:stretch/>
                </p:blipFill>
                <p:spPr>
                  <a:xfrm>
                    <a:off x="885925" y="15434237"/>
                    <a:ext cx="4466328" cy="215907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sp>
                <p:nvSpPr>
                  <p:cNvPr id="83" name="正方形/長方形 82">
                    <a:extLst>
                      <a:ext uri="{FF2B5EF4-FFF2-40B4-BE49-F238E27FC236}">
                        <a16:creationId xmlns:a16="http://schemas.microsoft.com/office/drawing/2014/main" id="{5075A2F8-F0C3-4C40-AE45-994A7A778C9A}"/>
                      </a:ext>
                    </a:extLst>
                  </p:cNvPr>
                  <p:cNvSpPr/>
                  <p:nvPr/>
                </p:nvSpPr>
                <p:spPr>
                  <a:xfrm>
                    <a:off x="626146" y="14972517"/>
                    <a:ext cx="1778171" cy="584775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ja-JP" alt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＜</a:t>
                    </a:r>
                    <a:r>
                      <a:rPr lang="en-US" altLang="ja-JP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Rod</a:t>
                    </a:r>
                    <a:r>
                      <a:rPr lang="ja-JP" alt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＞</a:t>
                    </a:r>
                    <a:endParaRPr lang="en-US" altLang="ja-JP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pic>
              <p:nvPicPr>
                <p:cNvPr id="102" name="図 101"/>
                <p:cNvPicPr>
                  <a:picLocks noChangeAspect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93" t="14128" r="12009" b="59773"/>
                <a:stretch/>
              </p:blipFill>
              <p:spPr>
                <a:xfrm>
                  <a:off x="15173958" y="26319159"/>
                  <a:ext cx="3644325" cy="215907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110" name="角丸四角形吹き出し 109"/>
              <p:cNvSpPr/>
              <p:nvPr/>
            </p:nvSpPr>
            <p:spPr>
              <a:xfrm>
                <a:off x="14734169" y="23354365"/>
                <a:ext cx="5144117" cy="4809594"/>
              </a:xfrm>
              <a:prstGeom prst="wedgeRoundRectCallout">
                <a:avLst>
                  <a:gd name="adj1" fmla="val -64261"/>
                  <a:gd name="adj2" fmla="val -57681"/>
                  <a:gd name="adj3" fmla="val 16667"/>
                </a:avLst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0" name="グループ化 129"/>
            <p:cNvGrpSpPr/>
            <p:nvPr/>
          </p:nvGrpSpPr>
          <p:grpSpPr>
            <a:xfrm>
              <a:off x="10144688" y="18055248"/>
              <a:ext cx="9753449" cy="4037968"/>
              <a:chOff x="10144688" y="18055248"/>
              <a:chExt cx="9753449" cy="4037968"/>
            </a:xfrm>
          </p:grpSpPr>
          <p:pic>
            <p:nvPicPr>
              <p:cNvPr id="36" name="図 35">
                <a:extLst>
                  <a:ext uri="{FF2B5EF4-FFF2-40B4-BE49-F238E27FC236}">
                    <a16:creationId xmlns:a16="http://schemas.microsoft.com/office/drawing/2014/main" id="{C3B06CAD-1574-4215-ADD3-7A1DDB1CD3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11" t="1596" r="2184" b="6183"/>
              <a:stretch/>
            </p:blipFill>
            <p:spPr>
              <a:xfrm>
                <a:off x="13889432" y="18055248"/>
                <a:ext cx="6008705" cy="4037968"/>
              </a:xfrm>
              <a:prstGeom prst="rect">
                <a:avLst/>
              </a:prstGeom>
              <a:ln w="38100">
                <a:solidFill>
                  <a:srgbClr val="002060"/>
                </a:solidFill>
              </a:ln>
            </p:spPr>
          </p:pic>
          <p:cxnSp>
            <p:nvCxnSpPr>
              <p:cNvPr id="117" name="直線矢印コネクタ 116"/>
              <p:cNvCxnSpPr/>
              <p:nvPr/>
            </p:nvCxnSpPr>
            <p:spPr>
              <a:xfrm flipH="1">
                <a:off x="10144688" y="20893619"/>
                <a:ext cx="3492248" cy="652718"/>
              </a:xfrm>
              <a:prstGeom prst="straightConnector1">
                <a:avLst/>
              </a:prstGeom>
              <a:ln w="952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線矢印コネクタ 117"/>
              <p:cNvCxnSpPr/>
              <p:nvPr/>
            </p:nvCxnSpPr>
            <p:spPr>
              <a:xfrm flipH="1">
                <a:off x="11315618" y="20943144"/>
                <a:ext cx="2321318" cy="583282"/>
              </a:xfrm>
              <a:prstGeom prst="straightConnector1">
                <a:avLst/>
              </a:prstGeom>
              <a:ln w="9525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5" name="グループ化 124"/>
          <p:cNvGrpSpPr/>
          <p:nvPr/>
        </p:nvGrpSpPr>
        <p:grpSpPr>
          <a:xfrm>
            <a:off x="14154803" y="14305398"/>
            <a:ext cx="5369460" cy="3018128"/>
            <a:chOff x="14253161" y="14683554"/>
            <a:chExt cx="5369460" cy="3018128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53161" y="14683554"/>
              <a:ext cx="5369460" cy="3018128"/>
            </a:xfrm>
            <a:prstGeom prst="rect">
              <a:avLst/>
            </a:prstGeom>
            <a:ln>
              <a:noFill/>
            </a:ln>
          </p:spPr>
        </p:pic>
        <p:sp>
          <p:nvSpPr>
            <p:cNvPr id="123" name="正方形/長方形 122">
              <a:extLst>
                <a:ext uri="{FF2B5EF4-FFF2-40B4-BE49-F238E27FC236}">
                  <a16:creationId xmlns:a16="http://schemas.microsoft.com/office/drawing/2014/main" id="{5075A2F8-F0C3-4C40-AE45-994A7A778C9A}"/>
                </a:ext>
              </a:extLst>
            </p:cNvPr>
            <p:cNvSpPr/>
            <p:nvPr/>
          </p:nvSpPr>
          <p:spPr>
            <a:xfrm>
              <a:off x="17614171" y="14810158"/>
              <a:ext cx="956133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LP1</a:t>
              </a:r>
            </a:p>
          </p:txBody>
        </p:sp>
        <p:sp>
          <p:nvSpPr>
            <p:cNvPr id="124" name="正方形/長方形 123">
              <a:extLst>
                <a:ext uri="{FF2B5EF4-FFF2-40B4-BE49-F238E27FC236}">
                  <a16:creationId xmlns:a16="http://schemas.microsoft.com/office/drawing/2014/main" id="{5075A2F8-F0C3-4C40-AE45-994A7A778C9A}"/>
                </a:ext>
              </a:extLst>
            </p:cNvPr>
            <p:cNvSpPr/>
            <p:nvPr/>
          </p:nvSpPr>
          <p:spPr>
            <a:xfrm>
              <a:off x="15710269" y="14795938"/>
              <a:ext cx="1080629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LP2</a:t>
              </a:r>
            </a:p>
          </p:txBody>
        </p:sp>
      </p:grpSp>
      <p:cxnSp>
        <p:nvCxnSpPr>
          <p:cNvPr id="135" name="直線矢印コネクタ 134"/>
          <p:cNvCxnSpPr/>
          <p:nvPr/>
        </p:nvCxnSpPr>
        <p:spPr>
          <a:xfrm flipV="1">
            <a:off x="5290000" y="26089438"/>
            <a:ext cx="2724205" cy="563493"/>
          </a:xfrm>
          <a:prstGeom prst="straightConnector1">
            <a:avLst/>
          </a:prstGeom>
          <a:ln w="95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テキスト ボックス 137">
                <a:extLst>
                  <a:ext uri="{FF2B5EF4-FFF2-40B4-BE49-F238E27FC236}">
                    <a16:creationId xmlns:a16="http://schemas.microsoft.com/office/drawing/2014/main" id="{34A14A1B-4A48-4043-A3FB-903EC990B06E}"/>
                  </a:ext>
                </a:extLst>
              </p:cNvPr>
              <p:cNvSpPr txBox="1"/>
              <p:nvPr/>
            </p:nvSpPr>
            <p:spPr>
              <a:xfrm>
                <a:off x="1324541" y="26546433"/>
                <a:ext cx="4133497" cy="79278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lang="en-US" altLang="ja-JP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  <m:sSub>
                            <m:sSubPr>
                              <m:ctrlPr>
                                <a:rPr lang="en-US" altLang="ja-JP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altLang="ja-JP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𝐜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𝒒</m:t>
                          </m:r>
                        </m:den>
                      </m:f>
                      <m:r>
                        <a:rPr lang="en-US" altLang="ja-JP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altLang="ja-JP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altLang="ja-JP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altLang="ja-JP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𝟎𝟖𝟕𝟓</m:t>
                      </m:r>
                      <m:r>
                        <a:rPr lang="en-US" altLang="ja-JP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[</m:t>
                      </m:r>
                      <m:r>
                        <a:rPr lang="en-US" altLang="ja-JP" sz="24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𝐓</m:t>
                      </m:r>
                      <m:r>
                        <a:rPr lang="en-US" altLang="ja-JP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en-US" altLang="ja-JP" sz="60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8" name="テキスト ボックス 137">
                <a:extLst>
                  <a:ext uri="{FF2B5EF4-FFF2-40B4-BE49-F238E27FC236}">
                    <a16:creationId xmlns:a16="http://schemas.microsoft.com/office/drawing/2014/main" id="{34A14A1B-4A48-4043-A3FB-903EC990B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541" y="26546433"/>
                <a:ext cx="4133497" cy="79278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34A14A1B-4A48-4043-A3FB-903EC990B06E}"/>
              </a:ext>
            </a:extLst>
          </p:cNvPr>
          <p:cNvSpPr txBox="1"/>
          <p:nvPr/>
        </p:nvSpPr>
        <p:spPr>
          <a:xfrm>
            <a:off x="885925" y="26038587"/>
            <a:ext cx="4785528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Microwave for 2.45 GHz</a:t>
            </a:r>
          </a:p>
        </p:txBody>
      </p:sp>
      <p:sp>
        <p:nvSpPr>
          <p:cNvPr id="151" name="正方形/長方形 150">
            <a:extLst>
              <a:ext uri="{FF2B5EF4-FFF2-40B4-BE49-F238E27FC236}">
                <a16:creationId xmlns:a16="http://schemas.microsoft.com/office/drawing/2014/main" id="{5075A2F8-F0C3-4C40-AE45-994A7A778C9A}"/>
              </a:ext>
            </a:extLst>
          </p:cNvPr>
          <p:cNvSpPr/>
          <p:nvPr/>
        </p:nvSpPr>
        <p:spPr>
          <a:xfrm>
            <a:off x="6145655" y="20096981"/>
            <a:ext cx="6557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1: Experimental apparatus (Osaka Univ.). </a:t>
            </a:r>
          </a:p>
        </p:txBody>
      </p:sp>
      <p:sp>
        <p:nvSpPr>
          <p:cNvPr id="152" name="正方形/長方形 151">
            <a:extLst>
              <a:ext uri="{FF2B5EF4-FFF2-40B4-BE49-F238E27FC236}">
                <a16:creationId xmlns:a16="http://schemas.microsoft.com/office/drawing/2014/main" id="{5075A2F8-F0C3-4C40-AE45-994A7A778C9A}"/>
              </a:ext>
            </a:extLst>
          </p:cNvPr>
          <p:cNvSpPr/>
          <p:nvPr/>
        </p:nvSpPr>
        <p:spPr>
          <a:xfrm>
            <a:off x="5999738" y="27285757"/>
            <a:ext cx="8520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2: The ECRIS and the distribution of the magnetic field.  </a:t>
            </a:r>
          </a:p>
        </p:txBody>
      </p:sp>
      <p:sp>
        <p:nvSpPr>
          <p:cNvPr id="153" name="正方形/長方形 152">
            <a:extLst>
              <a:ext uri="{FF2B5EF4-FFF2-40B4-BE49-F238E27FC236}">
                <a16:creationId xmlns:a16="http://schemas.microsoft.com/office/drawing/2014/main" id="{5075A2F8-F0C3-4C40-AE45-994A7A778C9A}"/>
              </a:ext>
            </a:extLst>
          </p:cNvPr>
          <p:cNvSpPr/>
          <p:nvPr/>
        </p:nvSpPr>
        <p:spPr>
          <a:xfrm>
            <a:off x="14279152" y="21726222"/>
            <a:ext cx="55615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3: The design and photographs of</a:t>
            </a:r>
          </a:p>
          <a:p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Langmuir probe 1, 2 (LP1, LP2).</a:t>
            </a:r>
          </a:p>
        </p:txBody>
      </p:sp>
      <p:grpSp>
        <p:nvGrpSpPr>
          <p:cNvPr id="156" name="グループ化 155"/>
          <p:cNvGrpSpPr/>
          <p:nvPr/>
        </p:nvGrpSpPr>
        <p:grpSpPr>
          <a:xfrm>
            <a:off x="389812" y="28988931"/>
            <a:ext cx="10588024" cy="6453929"/>
            <a:chOff x="389812" y="29282747"/>
            <a:chExt cx="10588024" cy="6453929"/>
          </a:xfrm>
        </p:grpSpPr>
        <p:grpSp>
          <p:nvGrpSpPr>
            <p:cNvPr id="140" name="グループ化 139"/>
            <p:cNvGrpSpPr/>
            <p:nvPr/>
          </p:nvGrpSpPr>
          <p:grpSpPr>
            <a:xfrm>
              <a:off x="389812" y="29282747"/>
              <a:ext cx="10588024" cy="6453929"/>
              <a:chOff x="389812" y="29458366"/>
              <a:chExt cx="10588024" cy="6453929"/>
            </a:xfrm>
          </p:grpSpPr>
          <p:pic>
            <p:nvPicPr>
              <p:cNvPr id="25" name="図 24"/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22" t="10873" r="13312" b="2886"/>
              <a:stretch/>
            </p:blipFill>
            <p:spPr>
              <a:xfrm>
                <a:off x="389812" y="30255549"/>
                <a:ext cx="4808941" cy="3431734"/>
              </a:xfrm>
              <a:prstGeom prst="rect">
                <a:avLst/>
              </a:prstGeom>
              <a:ln>
                <a:noFill/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正方形/長方形 84">
                    <a:extLst>
                      <a:ext uri="{FF2B5EF4-FFF2-40B4-BE49-F238E27FC236}">
                        <a16:creationId xmlns:a16="http://schemas.microsoft.com/office/drawing/2014/main" id="{5075A2F8-F0C3-4C40-AE45-994A7A778C9A}"/>
                      </a:ext>
                    </a:extLst>
                  </p:cNvPr>
                  <p:cNvSpPr/>
                  <p:nvPr/>
                </p:nvSpPr>
                <p:spPr>
                  <a:xfrm>
                    <a:off x="1516865" y="29458366"/>
                    <a:ext cx="8409486" cy="584775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ja-JP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§3.1 </a:t>
                    </a:r>
                    <a14:m>
                      <m:oMath xmlns:m="http://schemas.openxmlformats.org/officeDocument/2006/math">
                        <m:r>
                          <a:rPr lang="ja-JP" alt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oMath>
                    </a14:m>
                    <a:r>
                      <a:rPr lang="en-US" altLang="ja-JP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</a:t>
                    </a:r>
                    <a14:m>
                      <m:oMath xmlns:m="http://schemas.openxmlformats.org/officeDocument/2006/math">
                        <m:r>
                          <a:rPr lang="en-US" altLang="ja-JP" sz="32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oMath>
                    </a14:m>
                    <a:r>
                      <a:rPr lang="en-US" altLang="ja-JP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diagram and cutoff (only electron)</a:t>
                    </a:r>
                    <a:endParaRPr lang="en-US" altLang="ja-JP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5" name="正方形/長方形 84">
                    <a:extLst>
                      <a:ext uri="{FF2B5EF4-FFF2-40B4-BE49-F238E27FC236}">
                        <a16:creationId xmlns:a16="http://schemas.microsoft.com/office/drawing/2014/main" id="{5075A2F8-F0C3-4C40-AE45-994A7A778C9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16865" y="29458366"/>
                    <a:ext cx="8409486" cy="58477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1885" t="-17708" b="-33333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正方形/長方形 87">
                    <a:extLst>
                      <a:ext uri="{FF2B5EF4-FFF2-40B4-BE49-F238E27FC236}">
                        <a16:creationId xmlns:a16="http://schemas.microsoft.com/office/drawing/2014/main" id="{5075A2F8-F0C3-4C40-AE45-994A7A778C9A}"/>
                      </a:ext>
                    </a:extLst>
                  </p:cNvPr>
                  <p:cNvSpPr/>
                  <p:nvPr/>
                </p:nvSpPr>
                <p:spPr>
                  <a:xfrm>
                    <a:off x="449158" y="34134975"/>
                    <a:ext cx="10137734" cy="830997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ja-JP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♦</a:t>
                    </a:r>
                    <a:r>
                      <a:rPr lang="en-US" altLang="ja-JP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In the electromagnetic waves, there exist right-hand polarization wave </a:t>
                    </a:r>
                  </a:p>
                  <a:p>
                    <a:pPr algn="ctr"/>
                    <a:r>
                      <a:rPr lang="en-US" altLang="ja-JP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(R-wave) and left-hand polarization wave (L-wave) and two cutoffs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altLang="ja-JP" sz="2400" b="1" i="0" smtClean="0">
                                <a:latin typeface="Cambria Math" panose="02040503050406030204" pitchFamily="18" charset="0"/>
                              </a:rPr>
                              <m:t>𝐑</m:t>
                            </m:r>
                          </m:sub>
                        </m:sSub>
                        <m:r>
                          <a:rPr lang="en-US" altLang="ja-JP" sz="2400" b="1" i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altLang="ja-JP" sz="2400" b="1" i="0" smtClean="0">
                                <a:latin typeface="Cambria Math" panose="02040503050406030204" pitchFamily="18" charset="0"/>
                              </a:rPr>
                              <m:t>𝐋</m:t>
                            </m:r>
                          </m:sub>
                        </m:sSub>
                      </m:oMath>
                    </a14:m>
                    <a:r>
                      <a:rPr lang="en-US" altLang="ja-JP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). </a:t>
                    </a:r>
                    <a:endParaRPr lang="en-US" altLang="ja-JP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8" name="正方形/長方形 87">
                    <a:extLst>
                      <a:ext uri="{FF2B5EF4-FFF2-40B4-BE49-F238E27FC236}">
                        <a16:creationId xmlns:a16="http://schemas.microsoft.com/office/drawing/2014/main" id="{5075A2F8-F0C3-4C40-AE45-994A7A778C9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9158" y="34134975"/>
                    <a:ext cx="10137734" cy="830997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1323" t="-8088" r="-1984" b="-16176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正方形/長方形 88">
                    <a:extLst>
                      <a:ext uri="{FF2B5EF4-FFF2-40B4-BE49-F238E27FC236}">
                        <a16:creationId xmlns:a16="http://schemas.microsoft.com/office/drawing/2014/main" id="{5075A2F8-F0C3-4C40-AE45-994A7A778C9A}"/>
                      </a:ext>
                    </a:extLst>
                  </p:cNvPr>
                  <p:cNvSpPr/>
                  <p:nvPr/>
                </p:nvSpPr>
                <p:spPr>
                  <a:xfrm>
                    <a:off x="1672720" y="34907853"/>
                    <a:ext cx="8297542" cy="1004442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ja-JP" altLang="ja-JP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1" i="1"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altLang="ja-JP" sz="2000" b="1" i="0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sub>
                          </m:sSub>
                          <m:r>
                            <a:rPr lang="en-US" altLang="ja-JP" sz="2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ja-JP" altLang="en-US" sz="2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ja-JP" alt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1" i="1"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altLang="ja-JP" sz="2000" b="1" i="0">
                                      <a:latin typeface="Cambria Math" panose="02040503050406030204" pitchFamily="18" charset="0"/>
                                    </a:rPr>
                                    <m:t>𝐜𝐞</m:t>
                                  </m:r>
                                </m:sub>
                              </m:sSub>
                              <m:r>
                                <a:rPr lang="en-US" altLang="ja-JP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ja-JP" alt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ja-JP" alt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JP" sz="2000" b="1" i="1">
                                          <a:latin typeface="Cambria Math" panose="02040503050406030204" pitchFamily="18" charset="0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lang="en-US" altLang="ja-JP" sz="2000" b="1" i="0">
                                          <a:latin typeface="Cambria Math" panose="02040503050406030204" pitchFamily="18" charset="0"/>
                                        </a:rPr>
                                        <m:t>𝐜𝐞</m:t>
                                      </m:r>
                                    </m:sub>
                                    <m:sup>
                                      <m:r>
                                        <a:rPr lang="en-US" altLang="ja-JP" sz="20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  <m:r>
                                    <a:rPr lang="en-US" altLang="ja-JP" sz="20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ja-JP" sz="20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sSubSup>
                                    <m:sSubSupPr>
                                      <m:ctrlPr>
                                        <a:rPr lang="ja-JP" alt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JP" sz="2000" b="1" i="1">
                                          <a:latin typeface="Cambria Math" panose="02040503050406030204" pitchFamily="18" charset="0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lang="en-US" altLang="ja-JP" sz="2000" b="1" i="0">
                                          <a:latin typeface="Cambria Math" panose="02040503050406030204" pitchFamily="18" charset="0"/>
                                        </a:rPr>
                                        <m:t>𝐩𝐞</m:t>
                                      </m:r>
                                    </m:sub>
                                    <m:sup>
                                      <m:r>
                                        <a:rPr lang="en-US" altLang="ja-JP" sz="20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e>
                              </m:rad>
                            </m:num>
                            <m:den>
                              <m:r>
                                <a:rPr lang="en-US" altLang="ja-JP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altLang="ja-JP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ja-JP" alt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1" i="1"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altLang="ja-JP" sz="2000" b="1" i="0">
                                  <a:latin typeface="Cambria Math" panose="02040503050406030204" pitchFamily="18" charset="0"/>
                                </a:rPr>
                                <m:t>𝐋</m:t>
                              </m:r>
                            </m:sub>
                          </m:sSub>
                          <m:r>
                            <a:rPr lang="en-US" altLang="ja-JP" sz="2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ja-JP" altLang="en-US" sz="2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ja-JP" alt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1" i="1"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altLang="ja-JP" sz="2000" b="1" i="0">
                                      <a:latin typeface="Cambria Math" panose="02040503050406030204" pitchFamily="18" charset="0"/>
                                    </a:rPr>
                                    <m:t>𝐜𝐞</m:t>
                                  </m:r>
                                </m:sub>
                              </m:sSub>
                              <m:r>
                                <a:rPr lang="en-US" altLang="ja-JP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ja-JP" alt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ja-JP" alt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JP" sz="2000" b="1" i="1">
                                          <a:latin typeface="Cambria Math" panose="02040503050406030204" pitchFamily="18" charset="0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lang="en-US" altLang="ja-JP" sz="2000" b="1" i="0">
                                          <a:latin typeface="Cambria Math" panose="02040503050406030204" pitchFamily="18" charset="0"/>
                                        </a:rPr>
                                        <m:t>𝐜𝐞</m:t>
                                      </m:r>
                                    </m:sub>
                                    <m:sup>
                                      <m:r>
                                        <a:rPr lang="en-US" altLang="ja-JP" sz="20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  <m:r>
                                    <a:rPr lang="en-US" altLang="ja-JP" sz="20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ja-JP" sz="20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sSubSup>
                                    <m:sSubSupPr>
                                      <m:ctrlPr>
                                        <a:rPr lang="ja-JP" alt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JP" sz="2000" b="1" i="1">
                                          <a:latin typeface="Cambria Math" panose="02040503050406030204" pitchFamily="18" charset="0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lang="en-US" altLang="ja-JP" sz="2000" b="1" i="0">
                                          <a:latin typeface="Cambria Math" panose="02040503050406030204" pitchFamily="18" charset="0"/>
                                        </a:rPr>
                                        <m:t>𝐩𝐞</m:t>
                                      </m:r>
                                    </m:sub>
                                    <m:sup>
                                      <m:r>
                                        <a:rPr lang="en-US" altLang="ja-JP" sz="20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e>
                              </m:rad>
                            </m:num>
                            <m:den>
                              <m:r>
                                <a:rPr lang="en-US" altLang="ja-JP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en-US" altLang="ja-JP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9" name="正方形/長方形 88">
                    <a:extLst>
                      <a:ext uri="{FF2B5EF4-FFF2-40B4-BE49-F238E27FC236}">
                        <a16:creationId xmlns:a16="http://schemas.microsoft.com/office/drawing/2014/main" id="{5075A2F8-F0C3-4C40-AE45-994A7A778C9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72720" y="34907853"/>
                    <a:ext cx="8297542" cy="100444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正方形/長方形 89">
                    <a:extLst>
                      <a:ext uri="{FF2B5EF4-FFF2-40B4-BE49-F238E27FC236}">
                        <a16:creationId xmlns:a16="http://schemas.microsoft.com/office/drawing/2014/main" id="{5075A2F8-F0C3-4C40-AE45-994A7A778C9A}"/>
                      </a:ext>
                    </a:extLst>
                  </p:cNvPr>
                  <p:cNvSpPr/>
                  <p:nvPr/>
                </p:nvSpPr>
                <p:spPr>
                  <a:xfrm>
                    <a:off x="5162721" y="29902721"/>
                    <a:ext cx="5815115" cy="4408002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ja-JP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R-wave</a:t>
                    </a:r>
                    <a:r>
                      <a:rPr lang="ja-JP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：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ja-JP" altLang="ja-JP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ja-JP" sz="2400" b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ja-JP" altLang="ja-JP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ja-JP" altLang="ja-JP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ja-JP" altLang="ja-JP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</m:num>
                                  <m:den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begChr m:val="{"/>
                            <m:endChr m:val="}"/>
                            <m:ctrlPr>
                              <a:rPr lang="ja-JP" altLang="ja-JP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ja-JP" altLang="ja-JP" sz="2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ja-JP" altLang="ja-JP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altLang="ja-JP" sz="2400" b="1" i="0">
                                        <a:latin typeface="Cambria Math" panose="02040503050406030204" pitchFamily="18" charset="0"/>
                                      </a:rPr>
                                      <m:t>𝐩𝐞</m:t>
                                    </m:r>
                                  </m:sub>
                                  <m:sup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  <m:d>
                                  <m:dPr>
                                    <m:ctrlPr>
                                      <a:rPr lang="ja-JP" altLang="ja-JP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ja-JP" altLang="ja-JP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400" b="1" i="1">
                                            <a:latin typeface="Cambria Math" panose="02040503050406030204" pitchFamily="18" charset="0"/>
                                          </a:rPr>
                                          <m:t>𝝎</m:t>
                                        </m:r>
                                      </m:e>
                                      <m:sub>
                                        <m:r>
                                          <a:rPr lang="en-US" altLang="ja-JP" sz="2400" b="1" i="0">
                                            <a:latin typeface="Cambria Math" panose="02040503050406030204" pitchFamily="18" charset="0"/>
                                          </a:rPr>
                                          <m:t>𝐜𝐞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d>
                      </m:oMath>
                    </a14:m>
                    <a:r>
                      <a:rPr lang="en-US" altLang="ja-JP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  <a:p>
                    <a:r>
                      <a:rPr lang="en-US" altLang="ja-JP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L-wave</a:t>
                    </a:r>
                    <a:r>
                      <a:rPr lang="ja-JP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：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ja-JP" altLang="ja-JP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ja-JP" sz="2400" b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ja-JP" altLang="ja-JP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ja-JP" altLang="ja-JP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ja-JP" altLang="ja-JP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</m:num>
                                  <m:den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begChr m:val="{"/>
                            <m:endChr m:val="}"/>
                            <m:ctrlPr>
                              <a:rPr lang="ja-JP" altLang="ja-JP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ja-JP" altLang="ja-JP" sz="2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ja-JP" altLang="ja-JP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altLang="ja-JP" sz="2400" b="1">
                                        <a:latin typeface="Cambria Math" panose="02040503050406030204" pitchFamily="18" charset="0"/>
                                      </a:rPr>
                                      <m:t>𝐩𝐞</m:t>
                                    </m:r>
                                  </m:sub>
                                  <m:sup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  <m:d>
                                  <m:dPr>
                                    <m:ctrlPr>
                                      <a:rPr lang="ja-JP" altLang="ja-JP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ja-JP" altLang="ja-JP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400" b="1" i="1">
                                            <a:latin typeface="Cambria Math" panose="02040503050406030204" pitchFamily="18" charset="0"/>
                                          </a:rPr>
                                          <m:t>𝝎</m:t>
                                        </m:r>
                                      </m:e>
                                      <m:sub>
                                        <m:r>
                                          <a:rPr lang="en-US" altLang="ja-JP" sz="2400" b="1">
                                            <a:latin typeface="Cambria Math" panose="02040503050406030204" pitchFamily="18" charset="0"/>
                                          </a:rPr>
                                          <m:t>𝐜𝐞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d>
                      </m:oMath>
                    </a14:m>
                    <a:endParaRPr lang="en-US" altLang="ja-JP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altLang="ja-JP" sz="24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X-wave</a:t>
                    </a:r>
                    <a:r>
                      <a:rPr lang="ja-JP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：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ja-JP" altLang="ja-JP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ja-JP" sz="2400" b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ja-JP" altLang="ja-JP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ja-JP" altLang="ja-JP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ja-JP" altLang="ja-JP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</m:num>
                                  <m:den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f>
                          <m:fPr>
                            <m:ctrlPr>
                              <a:rPr lang="ja-JP" altLang="ja-JP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{"/>
                                <m:endChr m:val="}"/>
                                <m:ctrlPr>
                                  <a:rPr lang="ja-JP" altLang="ja-JP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ja-JP" altLang="ja-JP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ja-JP" altLang="ja-JP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ja-JP" sz="2400" b="1" i="1">
                                            <a:latin typeface="Cambria Math" panose="02040503050406030204" pitchFamily="18" charset="0"/>
                                          </a:rPr>
                                          <m:t>𝝎</m:t>
                                        </m:r>
                                      </m:e>
                                      <m:sub>
                                        <m:r>
                                          <a:rPr lang="en-US" altLang="ja-JP" sz="2400" b="1">
                                            <a:latin typeface="Cambria Math" panose="02040503050406030204" pitchFamily="18" charset="0"/>
                                          </a:rPr>
                                          <m:t>𝐩𝐞</m:t>
                                        </m:r>
                                      </m:sub>
                                      <m:sup>
                                        <m:r>
                                          <a:rPr lang="en-US" altLang="ja-JP" sz="24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  <m:d>
                                      <m:dPr>
                                        <m:ctrlPr>
                                          <a:rPr lang="ja-JP" altLang="ja-JP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sz="2400" b="1" i="1">
                                            <a:latin typeface="Cambria Math" panose="02040503050406030204" pitchFamily="18" charset="0"/>
                                          </a:rPr>
                                          <m:t>𝝎</m:t>
                                        </m:r>
                                        <m:r>
                                          <a:rPr lang="en-US" altLang="ja-JP" sz="2400" b="1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ja-JP" altLang="ja-JP" sz="24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2400" b="1" i="1">
                                                <a:latin typeface="Cambria Math" panose="02040503050406030204" pitchFamily="18" charset="0"/>
                                              </a:rPr>
                                              <m:t>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400" b="1">
                                                <a:latin typeface="Cambria Math" panose="02040503050406030204" pitchFamily="18" charset="0"/>
                                              </a:rPr>
                                              <m:t>𝐜𝐞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</m:e>
                            </m:d>
                            <m:d>
                              <m:dPr>
                                <m:begChr m:val="{"/>
                                <m:endChr m:val="}"/>
                                <m:ctrlPr>
                                  <a:rPr lang="ja-JP" altLang="ja-JP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ja-JP" altLang="ja-JP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ja-JP" altLang="ja-JP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ja-JP" sz="2400" b="1" i="1">
                                            <a:latin typeface="Cambria Math" panose="02040503050406030204" pitchFamily="18" charset="0"/>
                                          </a:rPr>
                                          <m:t>𝝎</m:t>
                                        </m:r>
                                      </m:e>
                                      <m:sub>
                                        <m:r>
                                          <a:rPr lang="en-US" altLang="ja-JP" sz="2400" b="1">
                                            <a:latin typeface="Cambria Math" panose="02040503050406030204" pitchFamily="18" charset="0"/>
                                          </a:rPr>
                                          <m:t>𝐩𝐞</m:t>
                                        </m:r>
                                      </m:sub>
                                      <m:sup>
                                        <m:r>
                                          <a:rPr lang="en-US" altLang="ja-JP" sz="24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  <m:d>
                                      <m:dPr>
                                        <m:ctrlPr>
                                          <a:rPr lang="ja-JP" altLang="ja-JP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sz="2400" b="1" i="1">
                                            <a:latin typeface="Cambria Math" panose="02040503050406030204" pitchFamily="18" charset="0"/>
                                          </a:rPr>
                                          <m:t>𝝎</m:t>
                                        </m:r>
                                        <m:r>
                                          <a:rPr lang="en-US" altLang="ja-JP" sz="2400" b="1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ja-JP" altLang="ja-JP" sz="24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2400" b="1" i="1">
                                                <a:latin typeface="Cambria Math" panose="02040503050406030204" pitchFamily="18" charset="0"/>
                                              </a:rPr>
                                              <m:t>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400" b="1">
                                                <a:latin typeface="Cambria Math" panose="02040503050406030204" pitchFamily="18" charset="0"/>
                                              </a:rPr>
                                              <m:t>𝐜𝐞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</m:e>
                            </m:d>
                          </m:num>
                          <m:den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ja-JP" altLang="ja-JP" sz="2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ja-JP" altLang="ja-JP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altLang="ja-JP" sz="2400" b="1">
                                        <a:latin typeface="Cambria Math" panose="02040503050406030204" pitchFamily="18" charset="0"/>
                                      </a:rPr>
                                      <m:t>𝐩𝐞</m:t>
                                    </m:r>
                                  </m:sub>
                                  <m:sup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num>
                              <m:den>
                                <m:sSup>
                                  <m:sSupPr>
                                    <m:ctrlPr>
                                      <a:rPr lang="ja-JP" altLang="ja-JP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  <m:sup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altLang="ja-JP" sz="2400" b="1">
                                        <a:latin typeface="Cambria Math" panose="02040503050406030204" pitchFamily="18" charset="0"/>
                                      </a:rPr>
                                      <m:t>𝐜𝐞</m:t>
                                    </m:r>
                                  </m:sub>
                                  <m:sup>
                                    <m:r>
                                      <a:rPr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den>
                            </m:f>
                          </m:den>
                        </m:f>
                      </m:oMath>
                    </a14:m>
                    <a:endParaRPr lang="en-US" altLang="ja-JP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altLang="ja-JP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O-wave</a:t>
                    </a:r>
                    <a:r>
                      <a:rPr lang="ja-JP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：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ja-JP" altLang="ja-JP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ja-JP" sz="2400" b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ja-JP" altLang="ja-JP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ja-JP" altLang="ja-JP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ja-JP" altLang="ja-JP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</m:num>
                                  <m:den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ja-JP" altLang="ja-JP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ja-JP" altLang="ja-JP" sz="2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ja-JP" altLang="ja-JP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altLang="ja-JP" sz="2400" b="1">
                                        <a:latin typeface="Cambria Math" panose="02040503050406030204" pitchFamily="18" charset="0"/>
                                      </a:rPr>
                                      <m:t>𝐩𝐞</m:t>
                                    </m:r>
                                  </m:sub>
                                  <m:sup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num>
                              <m:den>
                                <m:sSup>
                                  <m:sSupPr>
                                    <m:ctrlPr>
                                      <a:rPr lang="ja-JP" altLang="ja-JP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  <m:sup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a14:m>
                    <a:endParaRPr lang="en-US" altLang="ja-JP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altLang="ja-JP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ja-JP" altLang="ja-JP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1" i="1"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altLang="ja-JP" sz="2000" b="1">
                                      <a:latin typeface="Cambria Math" panose="02040503050406030204" pitchFamily="18" charset="0"/>
                                    </a:rPr>
                                    <m:t>𝐜𝐞</m:t>
                                  </m:r>
                                </m:sub>
                              </m:sSub>
                              <m:r>
                                <a:rPr lang="en-US" altLang="ja-JP" sz="20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ja-JP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000" b="1" i="1" smtClean="0">
                                      <a:latin typeface="Cambria Math" panose="02040503050406030204" pitchFamily="18" charset="0"/>
                                    </a:rPr>
                                    <m:t>𝒆𝑩</m:t>
                                  </m:r>
                                </m:num>
                                <m:den>
                                  <m:r>
                                    <a:rPr lang="en-US" altLang="ja-JP" sz="2000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den>
                              </m:f>
                              <m:r>
                                <a:rPr lang="en-US" altLang="ja-JP" sz="2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ja-JP" altLang="ja-JP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1" i="1"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altLang="ja-JP" sz="2000" b="1" i="0" smtClean="0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  <m:r>
                                    <a:rPr lang="en-US" altLang="ja-JP" sz="2000" b="1">
                                      <a:latin typeface="Cambria Math" panose="02040503050406030204" pitchFamily="18" charset="0"/>
                                    </a:rPr>
                                    <m:t>𝐞</m:t>
                                  </m:r>
                                </m:sub>
                              </m:sSub>
                              <m:r>
                                <a:rPr lang="en-US" altLang="ja-JP" sz="20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ja-JP" altLang="ja-JP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ja-JP" altLang="ja-JP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ja-JP" altLang="ja-JP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000" b="1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000" b="1" i="1">
                                              <a:latin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ja-JP" altLang="ja-JP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000" b="1" i="1">
                                              <a:latin typeface="Cambria Math" panose="02040503050406030204" pitchFamily="18" charset="0"/>
                                            </a:rPr>
                                            <m:t>𝒆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0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ja-JP" altLang="ja-JP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000" b="1" i="1"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000" b="1" i="1">
                                              <a:latin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sub>
                                      </m:sSub>
                                      <m:r>
                                        <a:rPr lang="en-US" altLang="ja-JP" sz="2000" b="1" i="1"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den>
                                  </m:f>
                                </m:e>
                              </m:rad>
                            </m:e>
                          </m:d>
                        </m:oMath>
                      </m:oMathPara>
                    </a14:m>
                    <a:endParaRPr lang="en-US" altLang="ja-JP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0" name="正方形/長方形 89">
                    <a:extLst>
                      <a:ext uri="{FF2B5EF4-FFF2-40B4-BE49-F238E27FC236}">
                        <a16:creationId xmlns:a16="http://schemas.microsoft.com/office/drawing/2014/main" id="{5075A2F8-F0C3-4C40-AE45-994A7A778C9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62721" y="29902721"/>
                    <a:ext cx="5815115" cy="440800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1677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正方形/長方形 153">
                  <a:extLst>
                    <a:ext uri="{FF2B5EF4-FFF2-40B4-BE49-F238E27FC236}">
                      <a16:creationId xmlns:a16="http://schemas.microsoft.com/office/drawing/2014/main" id="{5075A2F8-F0C3-4C40-AE45-994A7A778C9A}"/>
                    </a:ext>
                  </a:extLst>
                </p:cNvPr>
                <p:cNvSpPr/>
                <p:nvPr/>
              </p:nvSpPr>
              <p:spPr>
                <a:xfrm>
                  <a:off x="1367116" y="33552428"/>
                  <a:ext cx="3282433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Figure 4: </a:t>
                  </a:r>
                  <a14:m>
                    <m:oMath xmlns:m="http://schemas.openxmlformats.org/officeDocument/2006/math">
                      <m:r>
                        <a:rPr lang="ja-JP" altLang="en-US" sz="2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𝝎</m:t>
                      </m:r>
                    </m:oMath>
                  </a14:m>
                  <a:r>
                    <a:rPr lang="en-US" altLang="ja-JP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</a:t>
                  </a:r>
                  <a14:m>
                    <m:oMath xmlns:m="http://schemas.openxmlformats.org/officeDocument/2006/math">
                      <m:r>
                        <a:rPr lang="en-US" altLang="ja-JP" sz="2400" b="1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𝒌</m:t>
                      </m:r>
                    </m:oMath>
                  </a14:m>
                  <a:r>
                    <a:rPr lang="en-US" altLang="ja-JP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diagram. </a:t>
                  </a:r>
                </a:p>
              </p:txBody>
            </p:sp>
          </mc:Choice>
          <mc:Fallback xmlns="">
            <p:sp>
              <p:nvSpPr>
                <p:cNvPr id="154" name="正方形/長方形 153">
                  <a:extLst>
                    <a:ext uri="{FF2B5EF4-FFF2-40B4-BE49-F238E27FC236}">
                      <a16:creationId xmlns:a16="http://schemas.microsoft.com/office/drawing/2014/main" id="{5075A2F8-F0C3-4C40-AE45-994A7A778C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7116" y="33552428"/>
                  <a:ext cx="3282433" cy="461665"/>
                </a:xfrm>
                <a:prstGeom prst="rect">
                  <a:avLst/>
                </a:prstGeom>
                <a:blipFill>
                  <a:blip r:embed="rId24"/>
                  <a:stretch>
                    <a:fillRect l="-2783" t="-10526" r="-3525" b="-2894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7" name="グループ化 156"/>
          <p:cNvGrpSpPr/>
          <p:nvPr/>
        </p:nvGrpSpPr>
        <p:grpSpPr>
          <a:xfrm>
            <a:off x="487408" y="35565395"/>
            <a:ext cx="9827342" cy="6903084"/>
            <a:chOff x="487408" y="35859211"/>
            <a:chExt cx="9827342" cy="6903084"/>
          </a:xfrm>
        </p:grpSpPr>
        <p:grpSp>
          <p:nvGrpSpPr>
            <p:cNvPr id="141" name="グループ化 140"/>
            <p:cNvGrpSpPr/>
            <p:nvPr/>
          </p:nvGrpSpPr>
          <p:grpSpPr>
            <a:xfrm>
              <a:off x="805982" y="35859211"/>
              <a:ext cx="9508768" cy="6500100"/>
              <a:chOff x="805982" y="35914897"/>
              <a:chExt cx="9508768" cy="6500100"/>
            </a:xfrm>
          </p:grpSpPr>
          <p:pic>
            <p:nvPicPr>
              <p:cNvPr id="15" name="図 14">
                <a:extLst>
                  <a:ext uri="{FF2B5EF4-FFF2-40B4-BE49-F238E27FC236}">
                    <a16:creationId xmlns:a16="http://schemas.microsoft.com/office/drawing/2014/main" id="{D1A345C0-DB90-40BE-BA7F-71774FD9F7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31" t="10376" r="3746" b="7384"/>
              <a:stretch/>
            </p:blipFill>
            <p:spPr>
              <a:xfrm>
                <a:off x="805982" y="36499672"/>
                <a:ext cx="9508768" cy="591532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87" name="正方形/長方形 86">
                <a:extLst>
                  <a:ext uri="{FF2B5EF4-FFF2-40B4-BE49-F238E27FC236}">
                    <a16:creationId xmlns:a16="http://schemas.microsoft.com/office/drawing/2014/main" id="{5075A2F8-F0C3-4C40-AE45-994A7A778C9A}"/>
                  </a:ext>
                </a:extLst>
              </p:cNvPr>
              <p:cNvSpPr/>
              <p:nvPr/>
            </p:nvSpPr>
            <p:spPr>
              <a:xfrm>
                <a:off x="1724583" y="35914897"/>
                <a:ext cx="8409486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§3.2 Plasma parameters derivation</a:t>
                </a:r>
                <a:endParaRPr lang="en-US" altLang="ja-JP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5" name="正方形/長方形 154">
              <a:extLst>
                <a:ext uri="{FF2B5EF4-FFF2-40B4-BE49-F238E27FC236}">
                  <a16:creationId xmlns:a16="http://schemas.microsoft.com/office/drawing/2014/main" id="{5075A2F8-F0C3-4C40-AE45-994A7A778C9A}"/>
                </a:ext>
              </a:extLst>
            </p:cNvPr>
            <p:cNvSpPr/>
            <p:nvPr/>
          </p:nvSpPr>
          <p:spPr>
            <a:xfrm>
              <a:off x="487408" y="42300630"/>
              <a:ext cx="522061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Figure 5: Langmuir probe methods. </a:t>
              </a:r>
            </a:p>
          </p:txBody>
        </p:sp>
      </p:grpSp>
      <p:sp>
        <p:nvSpPr>
          <p:cNvPr id="158" name="正方形/長方形 157">
            <a:extLst>
              <a:ext uri="{FF2B5EF4-FFF2-40B4-BE49-F238E27FC236}">
                <a16:creationId xmlns:a16="http://schemas.microsoft.com/office/drawing/2014/main" id="{5075A2F8-F0C3-4C40-AE45-994A7A778C9A}"/>
              </a:ext>
            </a:extLst>
          </p:cNvPr>
          <p:cNvSpPr/>
          <p:nvPr/>
        </p:nvSpPr>
        <p:spPr>
          <a:xfrm>
            <a:off x="12099100" y="13088268"/>
            <a:ext cx="8323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6: The charge state distribution (CSD) of each method. </a:t>
            </a:r>
          </a:p>
        </p:txBody>
      </p:sp>
      <p:sp>
        <p:nvSpPr>
          <p:cNvPr id="162" name="正方形/長方形 161">
            <a:extLst>
              <a:ext uri="{FF2B5EF4-FFF2-40B4-BE49-F238E27FC236}">
                <a16:creationId xmlns:a16="http://schemas.microsoft.com/office/drawing/2014/main" id="{5075A2F8-F0C3-4C40-AE45-994A7A778C9A}"/>
              </a:ext>
            </a:extLst>
          </p:cNvPr>
          <p:cNvSpPr/>
          <p:nvPr/>
        </p:nvSpPr>
        <p:spPr>
          <a:xfrm>
            <a:off x="20239503" y="15915184"/>
            <a:ext cx="100179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7: The distribution of plasma parameters at high microwave powers.</a:t>
            </a:r>
          </a:p>
        </p:txBody>
      </p:sp>
      <p:grpSp>
        <p:nvGrpSpPr>
          <p:cNvPr id="175" name="グループ化 174"/>
          <p:cNvGrpSpPr/>
          <p:nvPr/>
        </p:nvGrpSpPr>
        <p:grpSpPr>
          <a:xfrm>
            <a:off x="20262808" y="21611671"/>
            <a:ext cx="9742811" cy="1758986"/>
            <a:chOff x="0" y="5099014"/>
            <a:chExt cx="9742811" cy="17589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正方形/長方形 169">
                  <a:extLst>
                    <a:ext uri="{FF2B5EF4-FFF2-40B4-BE49-F238E27FC236}">
                      <a16:creationId xmlns:a16="http://schemas.microsoft.com/office/drawing/2014/main" id="{5075A2F8-F0C3-4C40-AE45-994A7A778C9A}"/>
                    </a:ext>
                  </a:extLst>
                </p:cNvPr>
                <p:cNvSpPr/>
                <p:nvPr/>
              </p:nvSpPr>
              <p:spPr>
                <a:xfrm>
                  <a:off x="1341928" y="5569014"/>
                  <a:ext cx="8400883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♦</a:t>
                  </a:r>
                  <a:r>
                    <a:rPr lang="en-US" altLang="ja-JP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Rod: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𝐀𝐫</m:t>
                          </m:r>
                        </m:e>
                        <m:sup>
                          <m:r>
                            <a:rPr lang="en-US" altLang="ja-JP" sz="2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  <m:r>
                            <a:rPr lang="en-US" altLang="ja-JP" sz="2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en-US" altLang="ja-JP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increased around 120 W and decreased after that. </a:t>
                  </a:r>
                </a:p>
              </p:txBody>
            </p:sp>
          </mc:Choice>
          <mc:Fallback xmlns="">
            <p:sp>
              <p:nvSpPr>
                <p:cNvPr id="170" name="正方形/長方形 169">
                  <a:extLst>
                    <a:ext uri="{FF2B5EF4-FFF2-40B4-BE49-F238E27FC236}">
                      <a16:creationId xmlns:a16="http://schemas.microsoft.com/office/drawing/2014/main" id="{5075A2F8-F0C3-4C40-AE45-994A7A778C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1928" y="5569014"/>
                  <a:ext cx="8400883" cy="470000"/>
                </a:xfrm>
                <a:prstGeom prst="rect">
                  <a:avLst/>
                </a:prstGeom>
                <a:blipFill>
                  <a:blip r:embed="rId32"/>
                  <a:stretch>
                    <a:fillRect l="-1161" t="-12821" r="-871" b="-2820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正方形/長方形 170">
                  <a:extLst>
                    <a:ext uri="{FF2B5EF4-FFF2-40B4-BE49-F238E27FC236}">
                      <a16:creationId xmlns:a16="http://schemas.microsoft.com/office/drawing/2014/main" id="{5075A2F8-F0C3-4C40-AE45-994A7A778C9A}"/>
                    </a:ext>
                  </a:extLst>
                </p:cNvPr>
                <p:cNvSpPr/>
                <p:nvPr/>
              </p:nvSpPr>
              <p:spPr>
                <a:xfrm>
                  <a:off x="75682" y="5099014"/>
                  <a:ext cx="9649179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Figure 8: The dependency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𝐀𝐫</m:t>
                          </m:r>
                        </m:e>
                        <m:sup>
                          <m:r>
                            <a:rPr lang="en-US" altLang="ja-JP" sz="2400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  <m:r>
                            <a:rPr lang="en-US" altLang="ja-JP" sz="2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en-US" altLang="ja-JP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beam currents on microwave powers. </a:t>
                  </a:r>
                </a:p>
              </p:txBody>
            </p:sp>
          </mc:Choice>
          <mc:Fallback xmlns="">
            <p:sp>
              <p:nvSpPr>
                <p:cNvPr id="171" name="正方形/長方形 170">
                  <a:extLst>
                    <a:ext uri="{FF2B5EF4-FFF2-40B4-BE49-F238E27FC236}">
                      <a16:creationId xmlns:a16="http://schemas.microsoft.com/office/drawing/2014/main" id="{5075A2F8-F0C3-4C40-AE45-994A7A778C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82" y="5099014"/>
                  <a:ext cx="9649179" cy="470000"/>
                </a:xfrm>
                <a:prstGeom prst="rect">
                  <a:avLst/>
                </a:prstGeom>
                <a:blipFill>
                  <a:blip r:embed="rId33"/>
                  <a:stretch>
                    <a:fillRect l="-948" t="-7792" r="-1011" b="-2987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正方形/長方形 171">
                  <a:extLst>
                    <a:ext uri="{FF2B5EF4-FFF2-40B4-BE49-F238E27FC236}">
                      <a16:creationId xmlns:a16="http://schemas.microsoft.com/office/drawing/2014/main" id="{5075A2F8-F0C3-4C40-AE45-994A7A778C9A}"/>
                    </a:ext>
                  </a:extLst>
                </p:cNvPr>
                <p:cNvSpPr/>
                <p:nvPr/>
              </p:nvSpPr>
              <p:spPr>
                <a:xfrm>
                  <a:off x="1341927" y="5973615"/>
                  <a:ext cx="8400883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♦</a:t>
                  </a:r>
                  <a:r>
                    <a:rPr lang="en-US" altLang="ja-JP" sz="2400" b="1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Coaxial</a:t>
                  </a:r>
                  <a:r>
                    <a:rPr lang="en-US" altLang="ja-JP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𝐀𝐫</m:t>
                          </m:r>
                        </m:e>
                        <m:sup>
                          <m:r>
                            <a:rPr lang="en-US" altLang="ja-JP" sz="2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  <m:r>
                            <a:rPr lang="en-US" altLang="ja-JP" sz="2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en-US" altLang="ja-JP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increased but the value was lowest.  </a:t>
                  </a:r>
                </a:p>
              </p:txBody>
            </p:sp>
          </mc:Choice>
          <mc:Fallback xmlns="">
            <p:sp>
              <p:nvSpPr>
                <p:cNvPr id="172" name="正方形/長方形 171">
                  <a:extLst>
                    <a:ext uri="{FF2B5EF4-FFF2-40B4-BE49-F238E27FC236}">
                      <a16:creationId xmlns:a16="http://schemas.microsoft.com/office/drawing/2014/main" id="{5075A2F8-F0C3-4C40-AE45-994A7A778C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1927" y="5973615"/>
                  <a:ext cx="8400883" cy="470000"/>
                </a:xfrm>
                <a:prstGeom prst="rect">
                  <a:avLst/>
                </a:prstGeom>
                <a:blipFill>
                  <a:blip r:embed="rId34"/>
                  <a:stretch>
                    <a:fillRect l="-1161" t="-12987" b="-2987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正方形/長方形 172">
                  <a:extLst>
                    <a:ext uri="{FF2B5EF4-FFF2-40B4-BE49-F238E27FC236}">
                      <a16:creationId xmlns:a16="http://schemas.microsoft.com/office/drawing/2014/main" id="{5075A2F8-F0C3-4C40-AE45-994A7A778C9A}"/>
                    </a:ext>
                  </a:extLst>
                </p:cNvPr>
                <p:cNvSpPr/>
                <p:nvPr/>
              </p:nvSpPr>
              <p:spPr>
                <a:xfrm>
                  <a:off x="1341926" y="6388000"/>
                  <a:ext cx="6175575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♦</a:t>
                  </a:r>
                  <a:r>
                    <a:rPr lang="en-US" altLang="ja-JP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Dual</a:t>
                  </a:r>
                  <a:r>
                    <a:rPr lang="en-US" altLang="ja-JP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𝐀𝐫</m:t>
                          </m:r>
                        </m:e>
                        <m:sup>
                          <m:r>
                            <a:rPr lang="en-US" altLang="ja-JP" sz="2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  <m:r>
                            <a:rPr lang="en-US" altLang="ja-JP" sz="2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en-US" altLang="ja-JP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increased and didn’t go lower. </a:t>
                  </a:r>
                </a:p>
              </p:txBody>
            </p:sp>
          </mc:Choice>
          <mc:Fallback xmlns="">
            <p:sp>
              <p:nvSpPr>
                <p:cNvPr id="173" name="正方形/長方形 172">
                  <a:extLst>
                    <a:ext uri="{FF2B5EF4-FFF2-40B4-BE49-F238E27FC236}">
                      <a16:creationId xmlns:a16="http://schemas.microsoft.com/office/drawing/2014/main" id="{5075A2F8-F0C3-4C40-AE45-994A7A778C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1926" y="6388000"/>
                  <a:ext cx="6175575" cy="470000"/>
                </a:xfrm>
                <a:prstGeom prst="rect">
                  <a:avLst/>
                </a:prstGeom>
                <a:blipFill>
                  <a:blip r:embed="rId35"/>
                  <a:stretch>
                    <a:fillRect l="-1579" t="-12987" b="-2987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4" name="正方形/長方形 173">
              <a:extLst>
                <a:ext uri="{FF2B5EF4-FFF2-40B4-BE49-F238E27FC236}">
                  <a16:creationId xmlns:a16="http://schemas.microsoft.com/office/drawing/2014/main" id="{5075A2F8-F0C3-4C40-AE45-994A7A778C9A}"/>
                </a:ext>
              </a:extLst>
            </p:cNvPr>
            <p:cNvSpPr/>
            <p:nvPr/>
          </p:nvSpPr>
          <p:spPr>
            <a:xfrm>
              <a:off x="0" y="5542901"/>
              <a:ext cx="1596829" cy="470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We found:</a:t>
              </a:r>
            </a:p>
          </p:txBody>
        </p:sp>
      </p:grpSp>
      <p:sp>
        <p:nvSpPr>
          <p:cNvPr id="179" name="正方形/長方形 178">
            <a:extLst>
              <a:ext uri="{FF2B5EF4-FFF2-40B4-BE49-F238E27FC236}">
                <a16:creationId xmlns:a16="http://schemas.microsoft.com/office/drawing/2014/main" id="{5075A2F8-F0C3-4C40-AE45-994A7A778C9A}"/>
              </a:ext>
            </a:extLst>
          </p:cNvPr>
          <p:cNvSpPr/>
          <p:nvPr/>
        </p:nvSpPr>
        <p:spPr>
          <a:xfrm>
            <a:off x="20325318" y="30178135"/>
            <a:ext cx="990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9: The distribution of plasma parameters at low microwave powers.</a:t>
            </a: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5075A2F8-F0C3-4C40-AE45-994A7A778C9A}"/>
              </a:ext>
            </a:extLst>
          </p:cNvPr>
          <p:cNvSpPr/>
          <p:nvPr/>
        </p:nvSpPr>
        <p:spPr>
          <a:xfrm>
            <a:off x="5962890" y="13712996"/>
            <a:ext cx="7599769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§2. Experimental Apparatus</a:t>
            </a:r>
          </a:p>
        </p:txBody>
      </p:sp>
      <p:pic>
        <p:nvPicPr>
          <p:cNvPr id="182" name="図 181"/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3" r="31503" b="6549"/>
          <a:stretch/>
        </p:blipFill>
        <p:spPr>
          <a:xfrm>
            <a:off x="13794842" y="30532695"/>
            <a:ext cx="6348774" cy="4186828"/>
          </a:xfrm>
          <a:prstGeom prst="rect">
            <a:avLst/>
          </a:prstGeom>
        </p:spPr>
      </p:pic>
      <p:grpSp>
        <p:nvGrpSpPr>
          <p:cNvPr id="183" name="グループ化 182"/>
          <p:cNvGrpSpPr/>
          <p:nvPr/>
        </p:nvGrpSpPr>
        <p:grpSpPr>
          <a:xfrm>
            <a:off x="11141704" y="29225951"/>
            <a:ext cx="9228495" cy="1061487"/>
            <a:chOff x="358821" y="769709"/>
            <a:chExt cx="9228495" cy="10614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正方形/長方形 183">
                  <a:extLst>
                    <a:ext uri="{FF2B5EF4-FFF2-40B4-BE49-F238E27FC236}">
                      <a16:creationId xmlns:a16="http://schemas.microsoft.com/office/drawing/2014/main" id="{53633941-B9C9-4757-906B-A43561B9DAD9}"/>
                    </a:ext>
                  </a:extLst>
                </p:cNvPr>
                <p:cNvSpPr/>
                <p:nvPr/>
              </p:nvSpPr>
              <p:spPr>
                <a:xfrm>
                  <a:off x="358821" y="769709"/>
                  <a:ext cx="7201063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Q. Why was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altLang="ja-JP" sz="28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𝐞</m:t>
                          </m:r>
                        </m:sub>
                      </m:sSub>
                    </m:oMath>
                  </a14:m>
                  <a:r>
                    <a:rPr lang="en-US" altLang="ja-JP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at </a:t>
                  </a:r>
                  <a:r>
                    <a:rPr lang="en-US" altLang="ja-JP" sz="2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Dual</a:t>
                  </a:r>
                  <a:r>
                    <a:rPr lang="en-US" altLang="ja-JP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-ECR heating highest?</a:t>
                  </a:r>
                </a:p>
              </p:txBody>
            </p:sp>
          </mc:Choice>
          <mc:Fallback xmlns="">
            <p:sp>
              <p:nvSpPr>
                <p:cNvPr id="184" name="正方形/長方形 183">
                  <a:extLst>
                    <a:ext uri="{FF2B5EF4-FFF2-40B4-BE49-F238E27FC236}">
                      <a16:creationId xmlns:a16="http://schemas.microsoft.com/office/drawing/2014/main" id="{53633941-B9C9-4757-906B-A43561B9DA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821" y="769709"/>
                  <a:ext cx="7201063" cy="523220"/>
                </a:xfrm>
                <a:prstGeom prst="rect">
                  <a:avLst/>
                </a:prstGeom>
                <a:blipFill>
                  <a:blip r:embed="rId38"/>
                  <a:stretch>
                    <a:fillRect l="-1778" t="-11628" r="-593" b="-3139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5" name="正方形/長方形 184">
              <a:extLst>
                <a:ext uri="{FF2B5EF4-FFF2-40B4-BE49-F238E27FC236}">
                  <a16:creationId xmlns:a16="http://schemas.microsoft.com/office/drawing/2014/main" id="{E08DB742-7AD6-45A7-BFC0-1E6FA2C77FB9}"/>
                </a:ext>
              </a:extLst>
            </p:cNvPr>
            <p:cNvSpPr/>
            <p:nvPr/>
          </p:nvSpPr>
          <p:spPr>
            <a:xfrm>
              <a:off x="358821" y="1307976"/>
              <a:ext cx="92284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-We  thought R-wave cutoff was one of the primary factor. 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正方形/長方形 185">
                <a:extLst>
                  <a:ext uri="{FF2B5EF4-FFF2-40B4-BE49-F238E27FC236}">
                    <a16:creationId xmlns:a16="http://schemas.microsoft.com/office/drawing/2014/main" id="{F7C77663-FC5E-47DE-93C4-121A95EAD81A}"/>
                  </a:ext>
                </a:extLst>
              </p:cNvPr>
              <p:cNvSpPr/>
              <p:nvPr/>
            </p:nvSpPr>
            <p:spPr>
              <a:xfrm>
                <a:off x="10874040" y="30819565"/>
                <a:ext cx="356576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magnetic field 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altLang="ja-JP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values by 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</m:oMath>
                </a14:m>
                <a:r>
                  <a:rPr lang="en-US" altLang="ja-JP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-coordinate. </a:t>
                </a:r>
              </a:p>
            </p:txBody>
          </p:sp>
        </mc:Choice>
        <mc:Fallback xmlns="">
          <p:sp>
            <p:nvSpPr>
              <p:cNvPr id="186" name="正方形/長方形 185">
                <a:extLst>
                  <a:ext uri="{FF2B5EF4-FFF2-40B4-BE49-F238E27FC236}">
                    <a16:creationId xmlns:a16="http://schemas.microsoft.com/office/drawing/2014/main" id="{F7C77663-FC5E-47DE-93C4-121A95EAD8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4040" y="30819565"/>
                <a:ext cx="3565764" cy="830997"/>
              </a:xfrm>
              <a:prstGeom prst="rect">
                <a:avLst/>
              </a:prstGeom>
              <a:blipFill>
                <a:blip r:embed="rId39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正方形/長方形 186">
            <a:extLst>
              <a:ext uri="{FF2B5EF4-FFF2-40B4-BE49-F238E27FC236}">
                <a16:creationId xmlns:a16="http://schemas.microsoft.com/office/drawing/2014/main" id="{46C811EB-9042-42F2-98E8-151D0F218F0A}"/>
              </a:ext>
            </a:extLst>
          </p:cNvPr>
          <p:cNvSpPr/>
          <p:nvPr/>
        </p:nvSpPr>
        <p:spPr>
          <a:xfrm>
            <a:off x="10919777" y="32274489"/>
            <a:ext cx="32002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R-wave can’t pass towards the opposite side of ECR point. </a:t>
            </a:r>
          </a:p>
          <a:p>
            <a:pPr algn="ctr"/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(Figure 11)</a:t>
            </a:r>
          </a:p>
          <a:p>
            <a:pPr algn="ctr"/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(Case </a:t>
            </a:r>
            <a:r>
              <a:rPr lang="en-US" altLang="ja-JP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&lt;Coaxial&gt;</a:t>
            </a:r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ja-JP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下矢印 1">
            <a:extLst>
              <a:ext uri="{FF2B5EF4-FFF2-40B4-BE49-F238E27FC236}">
                <a16:creationId xmlns:a16="http://schemas.microsoft.com/office/drawing/2014/main" id="{1CFD489F-1694-4DDF-88B0-12B80FC41BBE}"/>
              </a:ext>
            </a:extLst>
          </p:cNvPr>
          <p:cNvSpPr/>
          <p:nvPr/>
        </p:nvSpPr>
        <p:spPr>
          <a:xfrm>
            <a:off x="12323293" y="31752832"/>
            <a:ext cx="532656" cy="38451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正方形/長方形 188">
            <a:extLst>
              <a:ext uri="{FF2B5EF4-FFF2-40B4-BE49-F238E27FC236}">
                <a16:creationId xmlns:a16="http://schemas.microsoft.com/office/drawing/2014/main" id="{5075A2F8-F0C3-4C40-AE45-994A7A778C9A}"/>
              </a:ext>
            </a:extLst>
          </p:cNvPr>
          <p:cNvSpPr/>
          <p:nvPr/>
        </p:nvSpPr>
        <p:spPr>
          <a:xfrm>
            <a:off x="11562837" y="34971385"/>
            <a:ext cx="8275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10: The distribution of magnetic field and ECR points.</a:t>
            </a:r>
          </a:p>
        </p:txBody>
      </p:sp>
      <p:grpSp>
        <p:nvGrpSpPr>
          <p:cNvPr id="41" name="グループ化 40"/>
          <p:cNvGrpSpPr/>
          <p:nvPr/>
        </p:nvGrpSpPr>
        <p:grpSpPr>
          <a:xfrm>
            <a:off x="20385769" y="37135615"/>
            <a:ext cx="9861325" cy="5531682"/>
            <a:chOff x="20503757" y="37120996"/>
            <a:chExt cx="9861325" cy="5531682"/>
          </a:xfrm>
        </p:grpSpPr>
        <p:sp>
          <p:nvSpPr>
            <p:cNvPr id="244" name="角丸四角形 243"/>
            <p:cNvSpPr/>
            <p:nvPr/>
          </p:nvSpPr>
          <p:spPr>
            <a:xfrm>
              <a:off x="20600047" y="37161872"/>
              <a:ext cx="9431516" cy="5490806"/>
            </a:xfrm>
            <a:custGeom>
              <a:avLst/>
              <a:gdLst>
                <a:gd name="connsiteX0" fmla="*/ 0 w 9768111"/>
                <a:gd name="connsiteY0" fmla="*/ 955107 h 5730526"/>
                <a:gd name="connsiteX1" fmla="*/ 955107 w 9768111"/>
                <a:gd name="connsiteY1" fmla="*/ 0 h 5730526"/>
                <a:gd name="connsiteX2" fmla="*/ 8813004 w 9768111"/>
                <a:gd name="connsiteY2" fmla="*/ 0 h 5730526"/>
                <a:gd name="connsiteX3" fmla="*/ 9768111 w 9768111"/>
                <a:gd name="connsiteY3" fmla="*/ 955107 h 5730526"/>
                <a:gd name="connsiteX4" fmla="*/ 9768111 w 9768111"/>
                <a:gd name="connsiteY4" fmla="*/ 4775419 h 5730526"/>
                <a:gd name="connsiteX5" fmla="*/ 8813004 w 9768111"/>
                <a:gd name="connsiteY5" fmla="*/ 5730526 h 5730526"/>
                <a:gd name="connsiteX6" fmla="*/ 955107 w 9768111"/>
                <a:gd name="connsiteY6" fmla="*/ 5730526 h 5730526"/>
                <a:gd name="connsiteX7" fmla="*/ 0 w 9768111"/>
                <a:gd name="connsiteY7" fmla="*/ 4775419 h 5730526"/>
                <a:gd name="connsiteX8" fmla="*/ 0 w 9768111"/>
                <a:gd name="connsiteY8" fmla="*/ 955107 h 5730526"/>
                <a:gd name="connsiteX0" fmla="*/ 20465 w 9788576"/>
                <a:gd name="connsiteY0" fmla="*/ 955107 h 5730526"/>
                <a:gd name="connsiteX1" fmla="*/ 975572 w 9788576"/>
                <a:gd name="connsiteY1" fmla="*/ 0 h 5730526"/>
                <a:gd name="connsiteX2" fmla="*/ 8833469 w 9788576"/>
                <a:gd name="connsiteY2" fmla="*/ 0 h 5730526"/>
                <a:gd name="connsiteX3" fmla="*/ 9788576 w 9788576"/>
                <a:gd name="connsiteY3" fmla="*/ 955107 h 5730526"/>
                <a:gd name="connsiteX4" fmla="*/ 9788576 w 9788576"/>
                <a:gd name="connsiteY4" fmla="*/ 4775419 h 5730526"/>
                <a:gd name="connsiteX5" fmla="*/ 8833469 w 9788576"/>
                <a:gd name="connsiteY5" fmla="*/ 5730526 h 5730526"/>
                <a:gd name="connsiteX6" fmla="*/ 395469 w 9788576"/>
                <a:gd name="connsiteY6" fmla="*/ 5701029 h 5730526"/>
                <a:gd name="connsiteX7" fmla="*/ 20465 w 9788576"/>
                <a:gd name="connsiteY7" fmla="*/ 4775419 h 5730526"/>
                <a:gd name="connsiteX8" fmla="*/ 20465 w 9788576"/>
                <a:gd name="connsiteY8" fmla="*/ 955107 h 5730526"/>
                <a:gd name="connsiteX0" fmla="*/ 20465 w 9791016"/>
                <a:gd name="connsiteY0" fmla="*/ 955107 h 5750190"/>
                <a:gd name="connsiteX1" fmla="*/ 975572 w 9791016"/>
                <a:gd name="connsiteY1" fmla="*/ 0 h 5750190"/>
                <a:gd name="connsiteX2" fmla="*/ 8833469 w 9791016"/>
                <a:gd name="connsiteY2" fmla="*/ 0 h 5750190"/>
                <a:gd name="connsiteX3" fmla="*/ 9788576 w 9791016"/>
                <a:gd name="connsiteY3" fmla="*/ 955107 h 5750190"/>
                <a:gd name="connsiteX4" fmla="*/ 9788576 w 9791016"/>
                <a:gd name="connsiteY4" fmla="*/ 4775419 h 5750190"/>
                <a:gd name="connsiteX5" fmla="*/ 9325082 w 9791016"/>
                <a:gd name="connsiteY5" fmla="*/ 5750190 h 5750190"/>
                <a:gd name="connsiteX6" fmla="*/ 395469 w 9791016"/>
                <a:gd name="connsiteY6" fmla="*/ 5701029 h 5750190"/>
                <a:gd name="connsiteX7" fmla="*/ 20465 w 9791016"/>
                <a:gd name="connsiteY7" fmla="*/ 4775419 h 5750190"/>
                <a:gd name="connsiteX8" fmla="*/ 20465 w 9791016"/>
                <a:gd name="connsiteY8" fmla="*/ 955107 h 575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016" h="5750190">
                  <a:moveTo>
                    <a:pt x="20465" y="955107"/>
                  </a:moveTo>
                  <a:cubicBezTo>
                    <a:pt x="20465" y="427616"/>
                    <a:pt x="448081" y="0"/>
                    <a:pt x="975572" y="0"/>
                  </a:cubicBezTo>
                  <a:lnTo>
                    <a:pt x="8833469" y="0"/>
                  </a:lnTo>
                  <a:cubicBezTo>
                    <a:pt x="9360960" y="0"/>
                    <a:pt x="9788576" y="427616"/>
                    <a:pt x="9788576" y="955107"/>
                  </a:cubicBezTo>
                  <a:lnTo>
                    <a:pt x="9788576" y="4775419"/>
                  </a:lnTo>
                  <a:cubicBezTo>
                    <a:pt x="9788576" y="5302910"/>
                    <a:pt x="9852573" y="5750190"/>
                    <a:pt x="9325082" y="5750190"/>
                  </a:cubicBezTo>
                  <a:lnTo>
                    <a:pt x="395469" y="5701029"/>
                  </a:lnTo>
                  <a:cubicBezTo>
                    <a:pt x="-132022" y="5701029"/>
                    <a:pt x="20465" y="5302910"/>
                    <a:pt x="20465" y="4775419"/>
                  </a:cubicBezTo>
                  <a:lnTo>
                    <a:pt x="20465" y="9551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0" name="グループ化 39"/>
            <p:cNvGrpSpPr/>
            <p:nvPr/>
          </p:nvGrpSpPr>
          <p:grpSpPr>
            <a:xfrm>
              <a:off x="20503757" y="37120996"/>
              <a:ext cx="9861325" cy="5531682"/>
              <a:chOff x="20503757" y="37120996"/>
              <a:chExt cx="9861325" cy="5531682"/>
            </a:xfrm>
          </p:grpSpPr>
          <p:sp>
            <p:nvSpPr>
              <p:cNvPr id="70" name="正方形/長方形 69">
                <a:extLst>
                  <a:ext uri="{FF2B5EF4-FFF2-40B4-BE49-F238E27FC236}">
                    <a16:creationId xmlns:a16="http://schemas.microsoft.com/office/drawing/2014/main" id="{5075A2F8-F0C3-4C40-AE45-994A7A778C9A}"/>
                  </a:ext>
                </a:extLst>
              </p:cNvPr>
              <p:cNvSpPr/>
              <p:nvPr/>
            </p:nvSpPr>
            <p:spPr>
              <a:xfrm>
                <a:off x="23183135" y="37120996"/>
                <a:ext cx="4474896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4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§6. Conclusion</a:t>
                </a:r>
              </a:p>
            </p:txBody>
          </p:sp>
          <p:grpSp>
            <p:nvGrpSpPr>
              <p:cNvPr id="37" name="グループ化 36"/>
              <p:cNvGrpSpPr/>
              <p:nvPr/>
            </p:nvGrpSpPr>
            <p:grpSpPr>
              <a:xfrm>
                <a:off x="20503757" y="37710290"/>
                <a:ext cx="9740321" cy="2355828"/>
                <a:chOff x="20503757" y="37575524"/>
                <a:chExt cx="9740321" cy="235582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3" name="正方形/長方形 192">
                      <a:extLst>
                        <a:ext uri="{FF2B5EF4-FFF2-40B4-BE49-F238E27FC236}">
                          <a16:creationId xmlns:a16="http://schemas.microsoft.com/office/drawing/2014/main" id="{5075A2F8-F0C3-4C40-AE45-994A7A778C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828459" y="38020836"/>
                      <a:ext cx="8082581" cy="83933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ja-JP" altLang="en-US" sz="2400" b="1" dirty="0">
                          <a:cs typeface="Times New Roman" panose="02020603050405020304" pitchFamily="18" charset="0"/>
                        </a:rPr>
                        <a:t>♦</a:t>
                      </a:r>
                      <a14:m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ja-JP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𝐀𝐫</m:t>
                              </m:r>
                            </m:e>
                            <m:sup>
                              <m:r>
                                <a:rPr lang="en-US" altLang="ja-JP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𝟖</m:t>
                              </m:r>
                              <m:r>
                                <a:rPr lang="en-US" altLang="ja-JP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a14:m>
                      <a:r>
                        <a:rPr lang="en-US" altLang="ja-JP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beam currents at </a:t>
                      </a:r>
                      <a:r>
                        <a:rPr lang="en-US" altLang="ja-JP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</a:t>
                      </a:r>
                      <a:r>
                        <a:rPr lang="en-US" altLang="ja-JP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-ECR heating was highest </a:t>
                      </a:r>
                    </a:p>
                    <a:p>
                      <a:r>
                        <a:rPr lang="en-US" altLang="ja-JP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three ways of introducing microwaves. </a:t>
                      </a:r>
                    </a:p>
                  </p:txBody>
                </p:sp>
              </mc:Choice>
              <mc:Fallback xmlns="">
                <p:sp>
                  <p:nvSpPr>
                    <p:cNvPr id="193" name="正方形/長方形 192">
                      <a:extLst>
                        <a:ext uri="{FF2B5EF4-FFF2-40B4-BE49-F238E27FC236}">
                          <a16:creationId xmlns:a16="http://schemas.microsoft.com/office/drawing/2014/main" id="{5075A2F8-F0C3-4C40-AE45-994A7A778C9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828459" y="38020836"/>
                      <a:ext cx="8082581" cy="839332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 l="-1207" t="-5839" b="-1678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4" name="正方形/長方形 193">
                      <a:extLst>
                        <a:ext uri="{FF2B5EF4-FFF2-40B4-BE49-F238E27FC236}">
                          <a16:creationId xmlns:a16="http://schemas.microsoft.com/office/drawing/2014/main" id="{5075A2F8-F0C3-4C40-AE45-994A7A778C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503757" y="39469687"/>
                      <a:ext cx="9740321" cy="461665"/>
                    </a:xfrm>
                    <a:prstGeom prst="rect">
                      <a:avLst/>
                    </a:prstGeom>
                    <a:ln w="38100"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altLang="ja-JP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 can generate multi-charged </a:t>
                      </a:r>
                      <a14:m>
                        <m:oMath xmlns:m="http://schemas.openxmlformats.org/officeDocument/2006/math">
                          <m:r>
                            <a:rPr lang="en-US" altLang="ja-JP" sz="2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𝐀𝐫</m:t>
                          </m:r>
                        </m:oMath>
                      </a14:m>
                      <a:r>
                        <a:rPr lang="en-US" altLang="ja-JP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ions stably by </a:t>
                      </a:r>
                      <a:r>
                        <a:rPr lang="en-US" altLang="ja-JP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</a:t>
                      </a:r>
                      <a:r>
                        <a:rPr lang="en-US" altLang="ja-JP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-ECR heating. </a:t>
                      </a:r>
                    </a:p>
                  </p:txBody>
                </p:sp>
              </mc:Choice>
              <mc:Fallback xmlns="">
                <p:sp>
                  <p:nvSpPr>
                    <p:cNvPr id="194" name="正方形/長方形 193">
                      <a:extLst>
                        <a:ext uri="{FF2B5EF4-FFF2-40B4-BE49-F238E27FC236}">
                          <a16:creationId xmlns:a16="http://schemas.microsoft.com/office/drawing/2014/main" id="{5075A2F8-F0C3-4C40-AE45-994A7A778C9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503757" y="39469687"/>
                      <a:ext cx="9740321" cy="461665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 t="-10526" b="-28947"/>
                      </a:stretch>
                    </a:blipFill>
                    <a:ln w="381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95" name="正方形/長方形 194">
                  <a:extLst>
                    <a:ext uri="{FF2B5EF4-FFF2-40B4-BE49-F238E27FC236}">
                      <a16:creationId xmlns:a16="http://schemas.microsoft.com/office/drawing/2014/main" id="{5075A2F8-F0C3-4C40-AE45-994A7A778C9A}"/>
                    </a:ext>
                  </a:extLst>
                </p:cNvPr>
                <p:cNvSpPr/>
                <p:nvPr/>
              </p:nvSpPr>
              <p:spPr>
                <a:xfrm>
                  <a:off x="20780068" y="38786581"/>
                  <a:ext cx="939842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2400" b="1" dirty="0">
                      <a:cs typeface="Times New Roman" panose="02020603050405020304" pitchFamily="18" charset="0"/>
                    </a:rPr>
                    <a:t>♦</a:t>
                  </a:r>
                  <a:r>
                    <a:rPr lang="en-US" altLang="ja-JP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There was an instability at Rod and the values were low at </a:t>
                  </a:r>
                  <a:r>
                    <a:rPr lang="en-US" altLang="ja-JP" sz="2400" b="1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Coaxial</a:t>
                  </a:r>
                  <a:r>
                    <a:rPr lang="en-US" altLang="ja-JP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</a:p>
              </p:txBody>
            </p:sp>
            <p:sp>
              <p:nvSpPr>
                <p:cNvPr id="196" name="下矢印 195"/>
                <p:cNvSpPr/>
                <p:nvPr/>
              </p:nvSpPr>
              <p:spPr>
                <a:xfrm>
                  <a:off x="24863192" y="39232751"/>
                  <a:ext cx="722663" cy="304328"/>
                </a:xfrm>
                <a:prstGeom prst="downArrow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5" name="正方形/長方形 204">
                      <a:extLst>
                        <a:ext uri="{FF2B5EF4-FFF2-40B4-BE49-F238E27FC236}">
                          <a16:creationId xmlns:a16="http://schemas.microsoft.com/office/drawing/2014/main" id="{5075A2F8-F0C3-4C40-AE45-994A7A778C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623981" y="37575524"/>
                      <a:ext cx="8017586" cy="53296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ja-JP" alt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■ </a:t>
                      </a:r>
                      <a14:m>
                        <m:oMath xmlns:m="http://schemas.openxmlformats.org/officeDocument/2006/math">
                          <m:r>
                            <a:rPr lang="en-US" altLang="ja-JP" sz="2800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𝐀</m:t>
                          </m:r>
                          <m:sSup>
                            <m:sSupPr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𝐫</m:t>
                              </m:r>
                            </m:e>
                            <m:sup>
                              <m:r>
                                <a:rPr lang="en-US" altLang="ja-JP" sz="28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𝟖</m:t>
                              </m:r>
                              <m:r>
                                <a:rPr lang="en-US" altLang="ja-JP" sz="28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a14:m>
                      <a:r>
                        <a:rPr lang="en-US" altLang="ja-JP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beam currents of Rod, </a:t>
                      </a:r>
                      <a:r>
                        <a:rPr lang="en-US" altLang="ja-JP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Coaxial</a:t>
                      </a:r>
                      <a:r>
                        <a:rPr lang="en-US" altLang="ja-JP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and </a:t>
                      </a:r>
                      <a:r>
                        <a:rPr lang="en-US" altLang="ja-JP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</a:t>
                      </a:r>
                      <a:r>
                        <a:rPr lang="en-US" altLang="ja-JP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p:txBody>
                </p:sp>
              </mc:Choice>
              <mc:Fallback xmlns="">
                <p:sp>
                  <p:nvSpPr>
                    <p:cNvPr id="205" name="正方形/長方形 204">
                      <a:extLst>
                        <a:ext uri="{FF2B5EF4-FFF2-40B4-BE49-F238E27FC236}">
                          <a16:creationId xmlns:a16="http://schemas.microsoft.com/office/drawing/2014/main" id="{5075A2F8-F0C3-4C40-AE45-994A7A778C9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623981" y="37575524"/>
                      <a:ext cx="8017586" cy="532966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l="-1521" t="-11364" b="-306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2" name="グループ化 21"/>
              <p:cNvGrpSpPr/>
              <p:nvPr/>
            </p:nvGrpSpPr>
            <p:grpSpPr>
              <a:xfrm>
                <a:off x="20624761" y="40091093"/>
                <a:ext cx="9740321" cy="1279589"/>
                <a:chOff x="20624761" y="40051229"/>
                <a:chExt cx="9740321" cy="127958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7" name="正方形/長方形 196">
                      <a:extLst>
                        <a:ext uri="{FF2B5EF4-FFF2-40B4-BE49-F238E27FC236}">
                          <a16:creationId xmlns:a16="http://schemas.microsoft.com/office/drawing/2014/main" id="{5075A2F8-F0C3-4C40-AE45-994A7A778C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37460" y="40476243"/>
                      <a:ext cx="5190568" cy="461665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sz="24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altLang="ja-JP" sz="24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𝐞</m:t>
                              </m:r>
                            </m:sub>
                          </m:sSub>
                        </m:oMath>
                      </a14:m>
                      <a:r>
                        <a:rPr lang="en-US" altLang="ja-JP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highest at </a:t>
                      </a:r>
                      <a:r>
                        <a:rPr lang="en-US" altLang="ja-JP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</a:t>
                      </a:r>
                      <a:r>
                        <a:rPr lang="en-US" altLang="ja-JP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-ECR heating</a:t>
                      </a:r>
                    </a:p>
                  </p:txBody>
                </p:sp>
              </mc:Choice>
              <mc:Fallback xmlns="">
                <p:sp>
                  <p:nvSpPr>
                    <p:cNvPr id="197" name="正方形/長方形 196">
                      <a:extLst>
                        <a:ext uri="{FF2B5EF4-FFF2-40B4-BE49-F238E27FC236}">
                          <a16:creationId xmlns:a16="http://schemas.microsoft.com/office/drawing/2014/main" id="{5075A2F8-F0C3-4C40-AE45-994A7A778C9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737460" y="40476243"/>
                      <a:ext cx="5190568" cy="461665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t="-10667" b="-30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8" name="正方形/長方形 197">
                      <a:extLst>
                        <a:ext uri="{FF2B5EF4-FFF2-40B4-BE49-F238E27FC236}">
                          <a16:creationId xmlns:a16="http://schemas.microsoft.com/office/drawing/2014/main" id="{5075A2F8-F0C3-4C40-AE45-994A7A778C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041544" y="40869153"/>
                      <a:ext cx="7088623" cy="461665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sz="24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altLang="ja-JP" sz="24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𝐞</m:t>
                              </m:r>
                            </m:sub>
                          </m:sSub>
                        </m:oMath>
                      </a14:m>
                      <a:r>
                        <a:rPr lang="en-US" altLang="ja-JP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higher at the microwave introducing side</a:t>
                      </a:r>
                    </a:p>
                  </p:txBody>
                </p:sp>
              </mc:Choice>
              <mc:Fallback xmlns="">
                <p:sp>
                  <p:nvSpPr>
                    <p:cNvPr id="198" name="正方形/長方形 197">
                      <a:extLst>
                        <a:ext uri="{FF2B5EF4-FFF2-40B4-BE49-F238E27FC236}">
                          <a16:creationId xmlns:a16="http://schemas.microsoft.com/office/drawing/2014/main" id="{5075A2F8-F0C3-4C40-AE45-994A7A778C9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041544" y="40869153"/>
                      <a:ext cx="7088623" cy="461665"/>
                    </a:xfrm>
                    <a:prstGeom prst="rect">
                      <a:avLst/>
                    </a:prstGeom>
                    <a:blipFill>
                      <a:blip r:embed="rId44"/>
                      <a:stretch>
                        <a:fillRect l="-258" t="-10526" b="-289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06" name="正方形/長方形 205">
                  <a:extLst>
                    <a:ext uri="{FF2B5EF4-FFF2-40B4-BE49-F238E27FC236}">
                      <a16:creationId xmlns:a16="http://schemas.microsoft.com/office/drawing/2014/main" id="{36322DD5-D7E1-44E5-AC9F-B3948E3D8D22}"/>
                    </a:ext>
                  </a:extLst>
                </p:cNvPr>
                <p:cNvSpPr/>
                <p:nvPr/>
              </p:nvSpPr>
              <p:spPr>
                <a:xfrm>
                  <a:off x="20624761" y="40051229"/>
                  <a:ext cx="9740321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■ </a:t>
                  </a:r>
                  <a:r>
                    <a:rPr lang="en-US" altLang="ja-JP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Plasma parameters of Rod, </a:t>
                  </a:r>
                  <a:r>
                    <a:rPr lang="en-US" altLang="ja-JP" sz="2800" b="1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Coaxial</a:t>
                  </a:r>
                  <a:r>
                    <a:rPr lang="en-US" altLang="ja-JP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and </a:t>
                  </a:r>
                  <a:r>
                    <a:rPr lang="en-US" altLang="ja-JP" sz="2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Dual</a:t>
                  </a:r>
                  <a:r>
                    <a:rPr lang="en-US" altLang="ja-JP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</p:txBody>
            </p:sp>
          </p:grpSp>
          <p:grpSp>
            <p:nvGrpSpPr>
              <p:cNvPr id="24" name="グループ化 23"/>
              <p:cNvGrpSpPr/>
              <p:nvPr/>
            </p:nvGrpSpPr>
            <p:grpSpPr>
              <a:xfrm>
                <a:off x="20629369" y="41288699"/>
                <a:ext cx="9402193" cy="1363979"/>
                <a:chOff x="20629369" y="41397006"/>
                <a:chExt cx="9402193" cy="1363979"/>
              </a:xfrm>
            </p:grpSpPr>
            <p:sp>
              <p:nvSpPr>
                <p:cNvPr id="207" name="正方形/長方形 206">
                  <a:extLst>
                    <a:ext uri="{FF2B5EF4-FFF2-40B4-BE49-F238E27FC236}">
                      <a16:creationId xmlns:a16="http://schemas.microsoft.com/office/drawing/2014/main" id="{A9D3B6B3-393D-4DE4-8F7D-423DC34004CD}"/>
                    </a:ext>
                  </a:extLst>
                </p:cNvPr>
                <p:cNvSpPr/>
                <p:nvPr/>
              </p:nvSpPr>
              <p:spPr>
                <a:xfrm>
                  <a:off x="20629369" y="41397006"/>
                  <a:ext cx="4004388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■ </a:t>
                  </a:r>
                  <a:r>
                    <a:rPr lang="en-US" altLang="ja-JP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From Discussion…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8" name="正方形/長方形 207">
                      <a:extLst>
                        <a:ext uri="{FF2B5EF4-FFF2-40B4-BE49-F238E27FC236}">
                          <a16:creationId xmlns:a16="http://schemas.microsoft.com/office/drawing/2014/main" id="{DD98CC55-9C23-4656-8ECB-1A32CB367E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702785" y="41806878"/>
                      <a:ext cx="9328777" cy="954107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altLang="ja-JP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is reasonable that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altLang="ja-JP" sz="28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𝐞</m:t>
                              </m:r>
                            </m:sub>
                          </m:sSub>
                        </m:oMath>
                      </a14:m>
                      <a:r>
                        <a:rPr lang="en-US" altLang="ja-JP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at </a:t>
                      </a:r>
                      <a:r>
                        <a:rPr lang="en-US" altLang="ja-JP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</a:t>
                      </a:r>
                      <a:r>
                        <a:rPr lang="en-US" altLang="ja-JP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-ECR heating </a:t>
                      </a:r>
                    </a:p>
                    <a:p>
                      <a:pPr algn="ctr"/>
                      <a:r>
                        <a:rPr lang="en-US" altLang="ja-JP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 highest in three ways. </a:t>
                      </a:r>
                    </a:p>
                  </p:txBody>
                </p:sp>
              </mc:Choice>
              <mc:Fallback xmlns="">
                <p:sp>
                  <p:nvSpPr>
                    <p:cNvPr id="208" name="正方形/長方形 207">
                      <a:extLst>
                        <a:ext uri="{FF2B5EF4-FFF2-40B4-BE49-F238E27FC236}">
                          <a16:creationId xmlns:a16="http://schemas.microsoft.com/office/drawing/2014/main" id="{DD98CC55-9C23-4656-8ECB-1A32CB367EE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702785" y="41806878"/>
                      <a:ext cx="9328777" cy="954107"/>
                    </a:xfrm>
                    <a:prstGeom prst="rect">
                      <a:avLst/>
                    </a:prstGeom>
                    <a:blipFill>
                      <a:blip r:embed="rId45"/>
                      <a:stretch>
                        <a:fillRect t="-7051" b="-1730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5A04F75C-D037-4C63-9D9A-11030387CE19}"/>
              </a:ext>
            </a:extLst>
          </p:cNvPr>
          <p:cNvGrpSpPr/>
          <p:nvPr/>
        </p:nvGrpSpPr>
        <p:grpSpPr>
          <a:xfrm>
            <a:off x="20506284" y="9352735"/>
            <a:ext cx="9317408" cy="6450513"/>
            <a:chOff x="20582484" y="9352735"/>
            <a:chExt cx="9317408" cy="6450513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8E023135-56A1-4D90-B3B2-EFEA74262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82484" y="9352735"/>
              <a:ext cx="9317408" cy="6450513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sp>
          <p:nvSpPr>
            <p:cNvPr id="221" name="正方形/長方形 220"/>
            <p:cNvSpPr/>
            <p:nvPr/>
          </p:nvSpPr>
          <p:spPr>
            <a:xfrm>
              <a:off x="20619650" y="9375142"/>
              <a:ext cx="4729372" cy="6392983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正方形/長方形 221"/>
            <p:cNvSpPr/>
            <p:nvPr/>
          </p:nvSpPr>
          <p:spPr>
            <a:xfrm>
              <a:off x="25384004" y="9375142"/>
              <a:ext cx="4515888" cy="6392983"/>
            </a:xfrm>
            <a:prstGeom prst="rect">
              <a:avLst/>
            </a:prstGeom>
            <a:no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BEB9C7BC-A9BB-4844-9A68-8793FA2802A7}"/>
              </a:ext>
            </a:extLst>
          </p:cNvPr>
          <p:cNvGrpSpPr/>
          <p:nvPr/>
        </p:nvGrpSpPr>
        <p:grpSpPr>
          <a:xfrm>
            <a:off x="20533796" y="23496056"/>
            <a:ext cx="9450400" cy="6538468"/>
            <a:chOff x="20362232" y="23496056"/>
            <a:chExt cx="9450400" cy="6538468"/>
          </a:xfrm>
        </p:grpSpPr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3C47F357-37B2-4491-BB7D-EDF570D91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68179" y="23496056"/>
              <a:ext cx="9444453" cy="6538468"/>
            </a:xfrm>
            <a:prstGeom prst="rect">
              <a:avLst/>
            </a:prstGeom>
            <a:ln w="9525">
              <a:solidFill>
                <a:srgbClr val="7030A0"/>
              </a:solidFill>
            </a:ln>
          </p:spPr>
        </p:pic>
        <p:sp>
          <p:nvSpPr>
            <p:cNvPr id="225" name="正方形/長方形 224"/>
            <p:cNvSpPr/>
            <p:nvPr/>
          </p:nvSpPr>
          <p:spPr>
            <a:xfrm>
              <a:off x="20362232" y="23518793"/>
              <a:ext cx="4729372" cy="6504389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正方形/長方形 225"/>
            <p:cNvSpPr/>
            <p:nvPr/>
          </p:nvSpPr>
          <p:spPr>
            <a:xfrm>
              <a:off x="25103000" y="23518793"/>
              <a:ext cx="4651716" cy="6504389"/>
            </a:xfrm>
            <a:prstGeom prst="rect">
              <a:avLst/>
            </a:prstGeom>
            <a:no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9" name="円弧 228"/>
          <p:cNvSpPr/>
          <p:nvPr/>
        </p:nvSpPr>
        <p:spPr>
          <a:xfrm rot="2707050">
            <a:off x="28234137" y="16147812"/>
            <a:ext cx="3821098" cy="3850867"/>
          </a:xfrm>
          <a:custGeom>
            <a:avLst/>
            <a:gdLst>
              <a:gd name="connsiteX0" fmla="*/ 1713260 w 3426520"/>
              <a:gd name="connsiteY0" fmla="*/ 0 h 3553251"/>
              <a:gd name="connsiteX1" fmla="*/ 3426520 w 3426520"/>
              <a:gd name="connsiteY1" fmla="*/ 1776626 h 3553251"/>
              <a:gd name="connsiteX2" fmla="*/ 1713260 w 3426520"/>
              <a:gd name="connsiteY2" fmla="*/ 1776626 h 3553251"/>
              <a:gd name="connsiteX3" fmla="*/ 1713260 w 3426520"/>
              <a:gd name="connsiteY3" fmla="*/ 0 h 3553251"/>
              <a:gd name="connsiteX0" fmla="*/ 1713260 w 3426520"/>
              <a:gd name="connsiteY0" fmla="*/ 0 h 3553251"/>
              <a:gd name="connsiteX1" fmla="*/ 3426520 w 3426520"/>
              <a:gd name="connsiteY1" fmla="*/ 1776626 h 3553251"/>
              <a:gd name="connsiteX0" fmla="*/ 0 w 1713260"/>
              <a:gd name="connsiteY0" fmla="*/ 0 h 3874176"/>
              <a:gd name="connsiteX1" fmla="*/ 1713260 w 1713260"/>
              <a:gd name="connsiteY1" fmla="*/ 1776626 h 3874176"/>
              <a:gd name="connsiteX2" fmla="*/ 0 w 1713260"/>
              <a:gd name="connsiteY2" fmla="*/ 1776626 h 3874176"/>
              <a:gd name="connsiteX3" fmla="*/ 0 w 1713260"/>
              <a:gd name="connsiteY3" fmla="*/ 0 h 3874176"/>
              <a:gd name="connsiteX0" fmla="*/ 0 w 1713260"/>
              <a:gd name="connsiteY0" fmla="*/ 0 h 3874176"/>
              <a:gd name="connsiteX1" fmla="*/ 663876 w 1713260"/>
              <a:gd name="connsiteY1" fmla="*/ 3874176 h 3874176"/>
              <a:gd name="connsiteX0" fmla="*/ 0 w 2040681"/>
              <a:gd name="connsiteY0" fmla="*/ 3625 h 3877801"/>
              <a:gd name="connsiteX1" fmla="*/ 2040681 w 2040681"/>
              <a:gd name="connsiteY1" fmla="*/ 875565 h 3877801"/>
              <a:gd name="connsiteX2" fmla="*/ 0 w 2040681"/>
              <a:gd name="connsiteY2" fmla="*/ 1780251 h 3877801"/>
              <a:gd name="connsiteX3" fmla="*/ 0 w 2040681"/>
              <a:gd name="connsiteY3" fmla="*/ 3625 h 3877801"/>
              <a:gd name="connsiteX0" fmla="*/ 0 w 2040681"/>
              <a:gd name="connsiteY0" fmla="*/ 3625 h 3877801"/>
              <a:gd name="connsiteX1" fmla="*/ 663876 w 2040681"/>
              <a:gd name="connsiteY1" fmla="*/ 3877801 h 3877801"/>
              <a:gd name="connsiteX0" fmla="*/ 0 w 2040681"/>
              <a:gd name="connsiteY0" fmla="*/ 3625 h 4281679"/>
              <a:gd name="connsiteX1" fmla="*/ 2040681 w 2040681"/>
              <a:gd name="connsiteY1" fmla="*/ 875565 h 4281679"/>
              <a:gd name="connsiteX2" fmla="*/ 0 w 2040681"/>
              <a:gd name="connsiteY2" fmla="*/ 1780251 h 4281679"/>
              <a:gd name="connsiteX3" fmla="*/ 0 w 2040681"/>
              <a:gd name="connsiteY3" fmla="*/ 3625 h 4281679"/>
              <a:gd name="connsiteX0" fmla="*/ 0 w 2040681"/>
              <a:gd name="connsiteY0" fmla="*/ 3625 h 4281679"/>
              <a:gd name="connsiteX1" fmla="*/ 393650 w 2040681"/>
              <a:gd name="connsiteY1" fmla="*/ 4281679 h 4281679"/>
              <a:gd name="connsiteX0" fmla="*/ 0 w 2688203"/>
              <a:gd name="connsiteY0" fmla="*/ 954088 h 5232142"/>
              <a:gd name="connsiteX1" fmla="*/ 2688203 w 2688203"/>
              <a:gd name="connsiteY1" fmla="*/ 315657 h 5232142"/>
              <a:gd name="connsiteX2" fmla="*/ 0 w 2688203"/>
              <a:gd name="connsiteY2" fmla="*/ 2730714 h 5232142"/>
              <a:gd name="connsiteX3" fmla="*/ 0 w 2688203"/>
              <a:gd name="connsiteY3" fmla="*/ 954088 h 5232142"/>
              <a:gd name="connsiteX0" fmla="*/ 0 w 2688203"/>
              <a:gd name="connsiteY0" fmla="*/ 954088 h 5232142"/>
              <a:gd name="connsiteX1" fmla="*/ 393650 w 2688203"/>
              <a:gd name="connsiteY1" fmla="*/ 5232142 h 5232142"/>
              <a:gd name="connsiteX0" fmla="*/ 0 w 2922752"/>
              <a:gd name="connsiteY0" fmla="*/ 539695 h 4817749"/>
              <a:gd name="connsiteX1" fmla="*/ 2922752 w 2922752"/>
              <a:gd name="connsiteY1" fmla="*/ 403347 h 4817749"/>
              <a:gd name="connsiteX2" fmla="*/ 0 w 2922752"/>
              <a:gd name="connsiteY2" fmla="*/ 2316321 h 4817749"/>
              <a:gd name="connsiteX3" fmla="*/ 0 w 2922752"/>
              <a:gd name="connsiteY3" fmla="*/ 539695 h 4817749"/>
              <a:gd name="connsiteX0" fmla="*/ 0 w 2922752"/>
              <a:gd name="connsiteY0" fmla="*/ 539695 h 4817749"/>
              <a:gd name="connsiteX1" fmla="*/ 393650 w 2922752"/>
              <a:gd name="connsiteY1" fmla="*/ 4817749 h 4817749"/>
              <a:gd name="connsiteX0" fmla="*/ 0 w 2922752"/>
              <a:gd name="connsiteY0" fmla="*/ 539695 h 4817749"/>
              <a:gd name="connsiteX1" fmla="*/ 2922752 w 2922752"/>
              <a:gd name="connsiteY1" fmla="*/ 403347 h 4817749"/>
              <a:gd name="connsiteX2" fmla="*/ 1323373 w 2922752"/>
              <a:gd name="connsiteY2" fmla="*/ 997271 h 4817749"/>
              <a:gd name="connsiteX3" fmla="*/ 0 w 2922752"/>
              <a:gd name="connsiteY3" fmla="*/ 539695 h 4817749"/>
              <a:gd name="connsiteX0" fmla="*/ 0 w 2922752"/>
              <a:gd name="connsiteY0" fmla="*/ 539695 h 4817749"/>
              <a:gd name="connsiteX1" fmla="*/ 393650 w 2922752"/>
              <a:gd name="connsiteY1" fmla="*/ 4817749 h 4817749"/>
              <a:gd name="connsiteX0" fmla="*/ 0 w 2922752"/>
              <a:gd name="connsiteY0" fmla="*/ 539695 h 4624287"/>
              <a:gd name="connsiteX1" fmla="*/ 2922752 w 2922752"/>
              <a:gd name="connsiteY1" fmla="*/ 403347 h 4624287"/>
              <a:gd name="connsiteX2" fmla="*/ 1323373 w 2922752"/>
              <a:gd name="connsiteY2" fmla="*/ 997271 h 4624287"/>
              <a:gd name="connsiteX3" fmla="*/ 0 w 2922752"/>
              <a:gd name="connsiteY3" fmla="*/ 539695 h 4624287"/>
              <a:gd name="connsiteX0" fmla="*/ 0 w 2922752"/>
              <a:gd name="connsiteY0" fmla="*/ 539695 h 4624287"/>
              <a:gd name="connsiteX1" fmla="*/ 419367 w 2922752"/>
              <a:gd name="connsiteY1" fmla="*/ 4624287 h 4624287"/>
              <a:gd name="connsiteX0" fmla="*/ 0 w 2922752"/>
              <a:gd name="connsiteY0" fmla="*/ 539695 h 4527398"/>
              <a:gd name="connsiteX1" fmla="*/ 2922752 w 2922752"/>
              <a:gd name="connsiteY1" fmla="*/ 403347 h 4527398"/>
              <a:gd name="connsiteX2" fmla="*/ 1323373 w 2922752"/>
              <a:gd name="connsiteY2" fmla="*/ 997271 h 4527398"/>
              <a:gd name="connsiteX3" fmla="*/ 0 w 2922752"/>
              <a:gd name="connsiteY3" fmla="*/ 539695 h 4527398"/>
              <a:gd name="connsiteX0" fmla="*/ 0 w 2922752"/>
              <a:gd name="connsiteY0" fmla="*/ 539695 h 4527398"/>
              <a:gd name="connsiteX1" fmla="*/ 484195 w 2922752"/>
              <a:gd name="connsiteY1" fmla="*/ 4527398 h 4527398"/>
              <a:gd name="connsiteX0" fmla="*/ 0 w 2922752"/>
              <a:gd name="connsiteY0" fmla="*/ 539695 h 4527530"/>
              <a:gd name="connsiteX1" fmla="*/ 2922752 w 2922752"/>
              <a:gd name="connsiteY1" fmla="*/ 403347 h 4527530"/>
              <a:gd name="connsiteX2" fmla="*/ 1323373 w 2922752"/>
              <a:gd name="connsiteY2" fmla="*/ 997271 h 4527530"/>
              <a:gd name="connsiteX3" fmla="*/ 0 w 2922752"/>
              <a:gd name="connsiteY3" fmla="*/ 539695 h 4527530"/>
              <a:gd name="connsiteX0" fmla="*/ 0 w 2922752"/>
              <a:gd name="connsiteY0" fmla="*/ 539695 h 4527530"/>
              <a:gd name="connsiteX1" fmla="*/ 440888 w 2922752"/>
              <a:gd name="connsiteY1" fmla="*/ 4527530 h 4527530"/>
              <a:gd name="connsiteX0" fmla="*/ 0 w 2922752"/>
              <a:gd name="connsiteY0" fmla="*/ 539695 h 4527530"/>
              <a:gd name="connsiteX1" fmla="*/ 2922752 w 2922752"/>
              <a:gd name="connsiteY1" fmla="*/ 403347 h 4527530"/>
              <a:gd name="connsiteX2" fmla="*/ 1323373 w 2922752"/>
              <a:gd name="connsiteY2" fmla="*/ 997271 h 4527530"/>
              <a:gd name="connsiteX3" fmla="*/ 0 w 2922752"/>
              <a:gd name="connsiteY3" fmla="*/ 539695 h 4527530"/>
              <a:gd name="connsiteX0" fmla="*/ 0 w 2922752"/>
              <a:gd name="connsiteY0" fmla="*/ 539695 h 4527530"/>
              <a:gd name="connsiteX1" fmla="*/ 440888 w 2922752"/>
              <a:gd name="connsiteY1" fmla="*/ 4527530 h 4527530"/>
              <a:gd name="connsiteX0" fmla="*/ 0 w 2922752"/>
              <a:gd name="connsiteY0" fmla="*/ 539695 h 4527530"/>
              <a:gd name="connsiteX1" fmla="*/ 2922752 w 2922752"/>
              <a:gd name="connsiteY1" fmla="*/ 403347 h 4527530"/>
              <a:gd name="connsiteX2" fmla="*/ 1323373 w 2922752"/>
              <a:gd name="connsiteY2" fmla="*/ 997271 h 4527530"/>
              <a:gd name="connsiteX3" fmla="*/ 0 w 2922752"/>
              <a:gd name="connsiteY3" fmla="*/ 539695 h 4527530"/>
              <a:gd name="connsiteX0" fmla="*/ 0 w 2922752"/>
              <a:gd name="connsiteY0" fmla="*/ 539695 h 4527530"/>
              <a:gd name="connsiteX1" fmla="*/ 440888 w 2922752"/>
              <a:gd name="connsiteY1" fmla="*/ 4527530 h 4527530"/>
              <a:gd name="connsiteX0" fmla="*/ 0 w 2922752"/>
              <a:gd name="connsiteY0" fmla="*/ 539695 h 4527530"/>
              <a:gd name="connsiteX1" fmla="*/ 2922752 w 2922752"/>
              <a:gd name="connsiteY1" fmla="*/ 403347 h 4527530"/>
              <a:gd name="connsiteX2" fmla="*/ 1323373 w 2922752"/>
              <a:gd name="connsiteY2" fmla="*/ 997271 h 4527530"/>
              <a:gd name="connsiteX3" fmla="*/ 0 w 2922752"/>
              <a:gd name="connsiteY3" fmla="*/ 539695 h 4527530"/>
              <a:gd name="connsiteX0" fmla="*/ 0 w 2922752"/>
              <a:gd name="connsiteY0" fmla="*/ 539695 h 4527530"/>
              <a:gd name="connsiteX1" fmla="*/ 440888 w 2922752"/>
              <a:gd name="connsiteY1" fmla="*/ 4527530 h 4527530"/>
              <a:gd name="connsiteX0" fmla="*/ 0 w 2922752"/>
              <a:gd name="connsiteY0" fmla="*/ 539695 h 4527530"/>
              <a:gd name="connsiteX1" fmla="*/ 2922752 w 2922752"/>
              <a:gd name="connsiteY1" fmla="*/ 403347 h 4527530"/>
              <a:gd name="connsiteX2" fmla="*/ 1323373 w 2922752"/>
              <a:gd name="connsiteY2" fmla="*/ 997271 h 4527530"/>
              <a:gd name="connsiteX3" fmla="*/ 0 w 2922752"/>
              <a:gd name="connsiteY3" fmla="*/ 539695 h 4527530"/>
              <a:gd name="connsiteX0" fmla="*/ 0 w 2922752"/>
              <a:gd name="connsiteY0" fmla="*/ 539695 h 4527530"/>
              <a:gd name="connsiteX1" fmla="*/ 440888 w 2922752"/>
              <a:gd name="connsiteY1" fmla="*/ 4527530 h 452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22752" h="4527530" stroke="0" extrusionOk="0">
                <a:moveTo>
                  <a:pt x="0" y="539695"/>
                </a:moveTo>
                <a:cubicBezTo>
                  <a:pt x="946207" y="539695"/>
                  <a:pt x="2922752" y="-577856"/>
                  <a:pt x="2922752" y="403347"/>
                </a:cubicBezTo>
                <a:lnTo>
                  <a:pt x="1323373" y="997271"/>
                </a:lnTo>
                <a:lnTo>
                  <a:pt x="0" y="539695"/>
                </a:lnTo>
                <a:close/>
              </a:path>
              <a:path w="2922752" h="4527530" fill="none">
                <a:moveTo>
                  <a:pt x="0" y="539695"/>
                </a:moveTo>
                <a:cubicBezTo>
                  <a:pt x="946207" y="539695"/>
                  <a:pt x="1141426" y="2796438"/>
                  <a:pt x="440888" y="4527530"/>
                </a:cubicBezTo>
              </a:path>
            </a:pathLst>
          </a:custGeom>
          <a:ln w="952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230" name="円弧 228"/>
          <p:cNvSpPr/>
          <p:nvPr/>
        </p:nvSpPr>
        <p:spPr>
          <a:xfrm rot="13495983">
            <a:off x="17935485" y="17066350"/>
            <a:ext cx="4673297" cy="5575854"/>
          </a:xfrm>
          <a:custGeom>
            <a:avLst/>
            <a:gdLst>
              <a:gd name="connsiteX0" fmla="*/ 1713260 w 3426520"/>
              <a:gd name="connsiteY0" fmla="*/ 0 h 3553251"/>
              <a:gd name="connsiteX1" fmla="*/ 3426520 w 3426520"/>
              <a:gd name="connsiteY1" fmla="*/ 1776626 h 3553251"/>
              <a:gd name="connsiteX2" fmla="*/ 1713260 w 3426520"/>
              <a:gd name="connsiteY2" fmla="*/ 1776626 h 3553251"/>
              <a:gd name="connsiteX3" fmla="*/ 1713260 w 3426520"/>
              <a:gd name="connsiteY3" fmla="*/ 0 h 3553251"/>
              <a:gd name="connsiteX0" fmla="*/ 1713260 w 3426520"/>
              <a:gd name="connsiteY0" fmla="*/ 0 h 3553251"/>
              <a:gd name="connsiteX1" fmla="*/ 3426520 w 3426520"/>
              <a:gd name="connsiteY1" fmla="*/ 1776626 h 3553251"/>
              <a:gd name="connsiteX0" fmla="*/ 0 w 1713260"/>
              <a:gd name="connsiteY0" fmla="*/ 0 h 3874176"/>
              <a:gd name="connsiteX1" fmla="*/ 1713260 w 1713260"/>
              <a:gd name="connsiteY1" fmla="*/ 1776626 h 3874176"/>
              <a:gd name="connsiteX2" fmla="*/ 0 w 1713260"/>
              <a:gd name="connsiteY2" fmla="*/ 1776626 h 3874176"/>
              <a:gd name="connsiteX3" fmla="*/ 0 w 1713260"/>
              <a:gd name="connsiteY3" fmla="*/ 0 h 3874176"/>
              <a:gd name="connsiteX0" fmla="*/ 0 w 1713260"/>
              <a:gd name="connsiteY0" fmla="*/ 0 h 3874176"/>
              <a:gd name="connsiteX1" fmla="*/ 663876 w 1713260"/>
              <a:gd name="connsiteY1" fmla="*/ 3874176 h 3874176"/>
              <a:gd name="connsiteX0" fmla="*/ 0 w 2040681"/>
              <a:gd name="connsiteY0" fmla="*/ 3625 h 3877801"/>
              <a:gd name="connsiteX1" fmla="*/ 2040681 w 2040681"/>
              <a:gd name="connsiteY1" fmla="*/ 875565 h 3877801"/>
              <a:gd name="connsiteX2" fmla="*/ 0 w 2040681"/>
              <a:gd name="connsiteY2" fmla="*/ 1780251 h 3877801"/>
              <a:gd name="connsiteX3" fmla="*/ 0 w 2040681"/>
              <a:gd name="connsiteY3" fmla="*/ 3625 h 3877801"/>
              <a:gd name="connsiteX0" fmla="*/ 0 w 2040681"/>
              <a:gd name="connsiteY0" fmla="*/ 3625 h 3877801"/>
              <a:gd name="connsiteX1" fmla="*/ 663876 w 2040681"/>
              <a:gd name="connsiteY1" fmla="*/ 3877801 h 3877801"/>
              <a:gd name="connsiteX0" fmla="*/ 0 w 2040681"/>
              <a:gd name="connsiteY0" fmla="*/ 3625 h 4281679"/>
              <a:gd name="connsiteX1" fmla="*/ 2040681 w 2040681"/>
              <a:gd name="connsiteY1" fmla="*/ 875565 h 4281679"/>
              <a:gd name="connsiteX2" fmla="*/ 0 w 2040681"/>
              <a:gd name="connsiteY2" fmla="*/ 1780251 h 4281679"/>
              <a:gd name="connsiteX3" fmla="*/ 0 w 2040681"/>
              <a:gd name="connsiteY3" fmla="*/ 3625 h 4281679"/>
              <a:gd name="connsiteX0" fmla="*/ 0 w 2040681"/>
              <a:gd name="connsiteY0" fmla="*/ 3625 h 4281679"/>
              <a:gd name="connsiteX1" fmla="*/ 393650 w 2040681"/>
              <a:gd name="connsiteY1" fmla="*/ 4281679 h 4281679"/>
              <a:gd name="connsiteX0" fmla="*/ 0 w 2688203"/>
              <a:gd name="connsiteY0" fmla="*/ 954088 h 5232142"/>
              <a:gd name="connsiteX1" fmla="*/ 2688203 w 2688203"/>
              <a:gd name="connsiteY1" fmla="*/ 315657 h 5232142"/>
              <a:gd name="connsiteX2" fmla="*/ 0 w 2688203"/>
              <a:gd name="connsiteY2" fmla="*/ 2730714 h 5232142"/>
              <a:gd name="connsiteX3" fmla="*/ 0 w 2688203"/>
              <a:gd name="connsiteY3" fmla="*/ 954088 h 5232142"/>
              <a:gd name="connsiteX0" fmla="*/ 0 w 2688203"/>
              <a:gd name="connsiteY0" fmla="*/ 954088 h 5232142"/>
              <a:gd name="connsiteX1" fmla="*/ 393650 w 2688203"/>
              <a:gd name="connsiteY1" fmla="*/ 5232142 h 5232142"/>
              <a:gd name="connsiteX0" fmla="*/ 0 w 2922752"/>
              <a:gd name="connsiteY0" fmla="*/ 539695 h 4817749"/>
              <a:gd name="connsiteX1" fmla="*/ 2922752 w 2922752"/>
              <a:gd name="connsiteY1" fmla="*/ 403347 h 4817749"/>
              <a:gd name="connsiteX2" fmla="*/ 0 w 2922752"/>
              <a:gd name="connsiteY2" fmla="*/ 2316321 h 4817749"/>
              <a:gd name="connsiteX3" fmla="*/ 0 w 2922752"/>
              <a:gd name="connsiteY3" fmla="*/ 539695 h 4817749"/>
              <a:gd name="connsiteX0" fmla="*/ 0 w 2922752"/>
              <a:gd name="connsiteY0" fmla="*/ 539695 h 4817749"/>
              <a:gd name="connsiteX1" fmla="*/ 393650 w 2922752"/>
              <a:gd name="connsiteY1" fmla="*/ 4817749 h 4817749"/>
              <a:gd name="connsiteX0" fmla="*/ 0 w 2922752"/>
              <a:gd name="connsiteY0" fmla="*/ 539695 h 4817749"/>
              <a:gd name="connsiteX1" fmla="*/ 2922752 w 2922752"/>
              <a:gd name="connsiteY1" fmla="*/ 403347 h 4817749"/>
              <a:gd name="connsiteX2" fmla="*/ 1323373 w 2922752"/>
              <a:gd name="connsiteY2" fmla="*/ 997271 h 4817749"/>
              <a:gd name="connsiteX3" fmla="*/ 0 w 2922752"/>
              <a:gd name="connsiteY3" fmla="*/ 539695 h 4817749"/>
              <a:gd name="connsiteX0" fmla="*/ 0 w 2922752"/>
              <a:gd name="connsiteY0" fmla="*/ 539695 h 4817749"/>
              <a:gd name="connsiteX1" fmla="*/ 393650 w 2922752"/>
              <a:gd name="connsiteY1" fmla="*/ 4817749 h 4817749"/>
              <a:gd name="connsiteX0" fmla="*/ 0 w 2922752"/>
              <a:gd name="connsiteY0" fmla="*/ 539695 h 4624287"/>
              <a:gd name="connsiteX1" fmla="*/ 2922752 w 2922752"/>
              <a:gd name="connsiteY1" fmla="*/ 403347 h 4624287"/>
              <a:gd name="connsiteX2" fmla="*/ 1323373 w 2922752"/>
              <a:gd name="connsiteY2" fmla="*/ 997271 h 4624287"/>
              <a:gd name="connsiteX3" fmla="*/ 0 w 2922752"/>
              <a:gd name="connsiteY3" fmla="*/ 539695 h 4624287"/>
              <a:gd name="connsiteX0" fmla="*/ 0 w 2922752"/>
              <a:gd name="connsiteY0" fmla="*/ 539695 h 4624287"/>
              <a:gd name="connsiteX1" fmla="*/ 419367 w 2922752"/>
              <a:gd name="connsiteY1" fmla="*/ 4624287 h 4624287"/>
              <a:gd name="connsiteX0" fmla="*/ 0 w 2922752"/>
              <a:gd name="connsiteY0" fmla="*/ 539695 h 4527398"/>
              <a:gd name="connsiteX1" fmla="*/ 2922752 w 2922752"/>
              <a:gd name="connsiteY1" fmla="*/ 403347 h 4527398"/>
              <a:gd name="connsiteX2" fmla="*/ 1323373 w 2922752"/>
              <a:gd name="connsiteY2" fmla="*/ 997271 h 4527398"/>
              <a:gd name="connsiteX3" fmla="*/ 0 w 2922752"/>
              <a:gd name="connsiteY3" fmla="*/ 539695 h 4527398"/>
              <a:gd name="connsiteX0" fmla="*/ 0 w 2922752"/>
              <a:gd name="connsiteY0" fmla="*/ 539695 h 4527398"/>
              <a:gd name="connsiteX1" fmla="*/ 484195 w 2922752"/>
              <a:gd name="connsiteY1" fmla="*/ 4527398 h 4527398"/>
              <a:gd name="connsiteX0" fmla="*/ 0 w 2922752"/>
              <a:gd name="connsiteY0" fmla="*/ 539695 h 4527530"/>
              <a:gd name="connsiteX1" fmla="*/ 2922752 w 2922752"/>
              <a:gd name="connsiteY1" fmla="*/ 403347 h 4527530"/>
              <a:gd name="connsiteX2" fmla="*/ 1323373 w 2922752"/>
              <a:gd name="connsiteY2" fmla="*/ 997271 h 4527530"/>
              <a:gd name="connsiteX3" fmla="*/ 0 w 2922752"/>
              <a:gd name="connsiteY3" fmla="*/ 539695 h 4527530"/>
              <a:gd name="connsiteX0" fmla="*/ 0 w 2922752"/>
              <a:gd name="connsiteY0" fmla="*/ 539695 h 4527530"/>
              <a:gd name="connsiteX1" fmla="*/ 440888 w 2922752"/>
              <a:gd name="connsiteY1" fmla="*/ 4527530 h 4527530"/>
              <a:gd name="connsiteX0" fmla="*/ 0 w 2922752"/>
              <a:gd name="connsiteY0" fmla="*/ 539695 h 4527530"/>
              <a:gd name="connsiteX1" fmla="*/ 2922752 w 2922752"/>
              <a:gd name="connsiteY1" fmla="*/ 403347 h 4527530"/>
              <a:gd name="connsiteX2" fmla="*/ 1323373 w 2922752"/>
              <a:gd name="connsiteY2" fmla="*/ 997271 h 4527530"/>
              <a:gd name="connsiteX3" fmla="*/ 0 w 2922752"/>
              <a:gd name="connsiteY3" fmla="*/ 539695 h 4527530"/>
              <a:gd name="connsiteX0" fmla="*/ 0 w 2922752"/>
              <a:gd name="connsiteY0" fmla="*/ 539695 h 4527530"/>
              <a:gd name="connsiteX1" fmla="*/ 440888 w 2922752"/>
              <a:gd name="connsiteY1" fmla="*/ 4527530 h 4527530"/>
              <a:gd name="connsiteX0" fmla="*/ 0 w 2922752"/>
              <a:gd name="connsiteY0" fmla="*/ 539695 h 4527530"/>
              <a:gd name="connsiteX1" fmla="*/ 2922752 w 2922752"/>
              <a:gd name="connsiteY1" fmla="*/ 403347 h 4527530"/>
              <a:gd name="connsiteX2" fmla="*/ 1323373 w 2922752"/>
              <a:gd name="connsiteY2" fmla="*/ 997271 h 4527530"/>
              <a:gd name="connsiteX3" fmla="*/ 0 w 2922752"/>
              <a:gd name="connsiteY3" fmla="*/ 539695 h 4527530"/>
              <a:gd name="connsiteX0" fmla="*/ 0 w 2922752"/>
              <a:gd name="connsiteY0" fmla="*/ 539695 h 4527530"/>
              <a:gd name="connsiteX1" fmla="*/ 440888 w 2922752"/>
              <a:gd name="connsiteY1" fmla="*/ 4527530 h 4527530"/>
              <a:gd name="connsiteX0" fmla="*/ 0 w 2922752"/>
              <a:gd name="connsiteY0" fmla="*/ 539695 h 4527530"/>
              <a:gd name="connsiteX1" fmla="*/ 2922752 w 2922752"/>
              <a:gd name="connsiteY1" fmla="*/ 403347 h 4527530"/>
              <a:gd name="connsiteX2" fmla="*/ 1323373 w 2922752"/>
              <a:gd name="connsiteY2" fmla="*/ 997271 h 4527530"/>
              <a:gd name="connsiteX3" fmla="*/ 0 w 2922752"/>
              <a:gd name="connsiteY3" fmla="*/ 539695 h 4527530"/>
              <a:gd name="connsiteX0" fmla="*/ 0 w 2922752"/>
              <a:gd name="connsiteY0" fmla="*/ 539695 h 4527530"/>
              <a:gd name="connsiteX1" fmla="*/ 440888 w 2922752"/>
              <a:gd name="connsiteY1" fmla="*/ 4527530 h 4527530"/>
              <a:gd name="connsiteX0" fmla="*/ 0 w 2922752"/>
              <a:gd name="connsiteY0" fmla="*/ 539695 h 4527530"/>
              <a:gd name="connsiteX1" fmla="*/ 2922752 w 2922752"/>
              <a:gd name="connsiteY1" fmla="*/ 403347 h 4527530"/>
              <a:gd name="connsiteX2" fmla="*/ 1323373 w 2922752"/>
              <a:gd name="connsiteY2" fmla="*/ 997271 h 4527530"/>
              <a:gd name="connsiteX3" fmla="*/ 0 w 2922752"/>
              <a:gd name="connsiteY3" fmla="*/ 539695 h 4527530"/>
              <a:gd name="connsiteX0" fmla="*/ 0 w 2922752"/>
              <a:gd name="connsiteY0" fmla="*/ 539695 h 4527530"/>
              <a:gd name="connsiteX1" fmla="*/ 440888 w 2922752"/>
              <a:gd name="connsiteY1" fmla="*/ 4527530 h 452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22752" h="4527530" stroke="0" extrusionOk="0">
                <a:moveTo>
                  <a:pt x="0" y="539695"/>
                </a:moveTo>
                <a:cubicBezTo>
                  <a:pt x="946207" y="539695"/>
                  <a:pt x="2922752" y="-577856"/>
                  <a:pt x="2922752" y="403347"/>
                </a:cubicBezTo>
                <a:lnTo>
                  <a:pt x="1323373" y="997271"/>
                </a:lnTo>
                <a:lnTo>
                  <a:pt x="0" y="539695"/>
                </a:lnTo>
                <a:close/>
              </a:path>
              <a:path w="2922752" h="4527530" fill="none">
                <a:moveTo>
                  <a:pt x="0" y="539695"/>
                </a:moveTo>
                <a:cubicBezTo>
                  <a:pt x="946207" y="539695"/>
                  <a:pt x="1141426" y="2796438"/>
                  <a:pt x="440888" y="4527530"/>
                </a:cubicBezTo>
              </a:path>
            </a:pathLst>
          </a:custGeom>
          <a:ln w="9525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232" name="正方形/長方形 231"/>
          <p:cNvSpPr/>
          <p:nvPr/>
        </p:nvSpPr>
        <p:spPr>
          <a:xfrm>
            <a:off x="23374693" y="6619628"/>
            <a:ext cx="1434065" cy="1265626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/>
          <p:cNvSpPr/>
          <p:nvPr/>
        </p:nvSpPr>
        <p:spPr>
          <a:xfrm>
            <a:off x="25260863" y="6619628"/>
            <a:ext cx="1434065" cy="1265626"/>
          </a:xfrm>
          <a:prstGeom prst="rect">
            <a:avLst/>
          </a:prstGeom>
          <a:noFill/>
          <a:ln w="952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正方形/長方形 189">
                <a:extLst>
                  <a:ext uri="{FF2B5EF4-FFF2-40B4-BE49-F238E27FC236}">
                    <a16:creationId xmlns:a16="http://schemas.microsoft.com/office/drawing/2014/main" id="{C633809A-09B6-4E9F-A5B0-0FD73CC5DB1E}"/>
                  </a:ext>
                </a:extLst>
              </p:cNvPr>
              <p:cNvSpPr/>
              <p:nvPr/>
            </p:nvSpPr>
            <p:spPr>
              <a:xfrm>
                <a:off x="20085978" y="36511990"/>
                <a:ext cx="9865448" cy="470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Figure 11: The </a:t>
                </a:r>
                <a14:m>
                  <m:oMath xmlns:m="http://schemas.openxmlformats.org/officeDocument/2006/math">
                    <m:r>
                      <a:rPr lang="ja-JP" altLang="en-US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𝝎</m:t>
                    </m:r>
                  </m:oMath>
                </a14:m>
                <a:r>
                  <a:rPr lang="en-US" altLang="ja-JP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altLang="ja-JP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diagrams and R-wave cutoff</a:t>
                </a:r>
                <a14:m>
                  <m:oMath xmlns:m="http://schemas.openxmlformats.org/officeDocument/2006/math">
                    <m:r>
                      <a:rPr lang="en-US" altLang="ja-JP" sz="24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ja-JP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ja-JP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altLang="ja-JP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ja-JP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altLang="ja-JP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ja-JP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en-US" altLang="ja-JP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ja-JP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sup>
                    </m:sSup>
                    <m:r>
                      <a:rPr lang="en-US" altLang="ja-JP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[/</m:t>
                    </m:r>
                    <m:sSup>
                      <m:sSupPr>
                        <m:ctrlPr>
                          <a:rPr lang="en-US" altLang="ja-JP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𝐦</m:t>
                        </m:r>
                      </m:e>
                      <m:sup>
                        <m:r>
                          <a:rPr lang="en-US" altLang="ja-JP" sz="2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altLang="ja-JP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])</m:t>
                    </m:r>
                  </m:oMath>
                </a14:m>
                <a:r>
                  <a:rPr lang="en-US" altLang="ja-JP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0" name="正方形/長方形 189">
                <a:extLst>
                  <a:ext uri="{FF2B5EF4-FFF2-40B4-BE49-F238E27FC236}">
                    <a16:creationId xmlns:a16="http://schemas.microsoft.com/office/drawing/2014/main" id="{C633809A-09B6-4E9F-A5B0-0FD73CC5DB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5978" y="36511990"/>
                <a:ext cx="9865448" cy="470513"/>
              </a:xfrm>
              <a:prstGeom prst="rect">
                <a:avLst/>
              </a:prstGeom>
              <a:blipFill>
                <a:blip r:embed="rId48"/>
                <a:stretch>
                  <a:fillRect l="-989" t="-6410" r="-1731" b="-282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7"/>
          <a:stretch/>
        </p:blipFill>
        <p:spPr>
          <a:xfrm>
            <a:off x="20846804" y="31300172"/>
            <a:ext cx="7912994" cy="5222533"/>
          </a:xfrm>
          <a:prstGeom prst="rect">
            <a:avLst/>
          </a:prstGeom>
        </p:spPr>
      </p:pic>
      <p:sp>
        <p:nvSpPr>
          <p:cNvPr id="235" name="角丸四角形吹き出し 234"/>
          <p:cNvSpPr/>
          <p:nvPr/>
        </p:nvSpPr>
        <p:spPr>
          <a:xfrm>
            <a:off x="20867788" y="31285395"/>
            <a:ext cx="8417152" cy="5238461"/>
          </a:xfrm>
          <a:prstGeom prst="wedgeRoundRectCallout">
            <a:avLst>
              <a:gd name="adj1" fmla="val -58282"/>
              <a:gd name="adj2" fmla="val -24100"/>
              <a:gd name="adj3" fmla="val 16667"/>
            </a:avLst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24871166" y="2036363"/>
            <a:ext cx="6908555" cy="3821783"/>
            <a:chOff x="24755996" y="2069733"/>
            <a:chExt cx="6908555" cy="3821783"/>
          </a:xfrm>
        </p:grpSpPr>
        <p:grpSp>
          <p:nvGrpSpPr>
            <p:cNvPr id="251" name="グループ化 250"/>
            <p:cNvGrpSpPr/>
            <p:nvPr/>
          </p:nvGrpSpPr>
          <p:grpSpPr>
            <a:xfrm>
              <a:off x="25088486" y="2069733"/>
              <a:ext cx="2336554" cy="1915371"/>
              <a:chOff x="2562279" y="1477082"/>
              <a:chExt cx="2336554" cy="1915371"/>
            </a:xfrm>
          </p:grpSpPr>
          <p:pic>
            <p:nvPicPr>
              <p:cNvPr id="252" name="Picture 2"/>
              <p:cNvPicPr>
                <a:picLocks noChangeAspect="1" noChangeArrowheads="1"/>
              </p:cNvPicPr>
              <p:nvPr/>
            </p:nvPicPr>
            <p:blipFill rotWithShape="1">
              <a:blip r:embed="rId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277"/>
              <a:stretch/>
            </p:blipFill>
            <p:spPr bwMode="auto">
              <a:xfrm>
                <a:off x="2604988" y="1823239"/>
                <a:ext cx="2293845" cy="1569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3" name="Picture 2"/>
              <p:cNvPicPr>
                <a:picLocks noChangeAspect="1" noChangeArrowheads="1"/>
              </p:cNvPicPr>
              <p:nvPr/>
            </p:nvPicPr>
            <p:blipFill rotWithShape="1">
              <a:blip r:embed="rId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316"/>
              <a:stretch/>
            </p:blipFill>
            <p:spPr bwMode="auto">
              <a:xfrm>
                <a:off x="2562279" y="1477082"/>
                <a:ext cx="2293845" cy="2528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54" name="グループ化 253"/>
            <p:cNvGrpSpPr/>
            <p:nvPr/>
          </p:nvGrpSpPr>
          <p:grpSpPr>
            <a:xfrm>
              <a:off x="24755996" y="2145687"/>
              <a:ext cx="6908555" cy="3745829"/>
              <a:chOff x="1745385" y="2768379"/>
              <a:chExt cx="6402601" cy="3471500"/>
            </a:xfrm>
          </p:grpSpPr>
          <p:grpSp>
            <p:nvGrpSpPr>
              <p:cNvPr id="255" name="グループ化 254"/>
              <p:cNvGrpSpPr/>
              <p:nvPr/>
            </p:nvGrpSpPr>
            <p:grpSpPr>
              <a:xfrm>
                <a:off x="1745385" y="2768379"/>
                <a:ext cx="6402601" cy="3471500"/>
                <a:chOff x="2282880" y="1685171"/>
                <a:chExt cx="6402601" cy="3471500"/>
              </a:xfrm>
            </p:grpSpPr>
            <p:sp>
              <p:nvSpPr>
                <p:cNvPr id="277" name="円弧 276"/>
                <p:cNvSpPr/>
                <p:nvPr/>
              </p:nvSpPr>
              <p:spPr>
                <a:xfrm rot="20584072">
                  <a:off x="2282880" y="3463461"/>
                  <a:ext cx="2407631" cy="832633"/>
                </a:xfrm>
                <a:prstGeom prst="arc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8" name="円弧 277"/>
                <p:cNvSpPr/>
                <p:nvPr/>
              </p:nvSpPr>
              <p:spPr>
                <a:xfrm rot="19356781" flipH="1">
                  <a:off x="5668374" y="2033683"/>
                  <a:ext cx="3017107" cy="485111"/>
                </a:xfrm>
                <a:prstGeom prst="arc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9" name="円弧 278"/>
                <p:cNvSpPr/>
                <p:nvPr/>
              </p:nvSpPr>
              <p:spPr>
                <a:xfrm rot="21044108" flipH="1">
                  <a:off x="6033439" y="2051806"/>
                  <a:ext cx="2129002" cy="811611"/>
                </a:xfrm>
                <a:prstGeom prst="arc">
                  <a:avLst>
                    <a:gd name="adj1" fmla="val 16200000"/>
                    <a:gd name="adj2" fmla="val 21416817"/>
                  </a:avLst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280" name="グループ化 279"/>
                <p:cNvGrpSpPr/>
                <p:nvPr/>
              </p:nvGrpSpPr>
              <p:grpSpPr>
                <a:xfrm>
                  <a:off x="3062599" y="1685171"/>
                  <a:ext cx="3311975" cy="3471500"/>
                  <a:chOff x="3062599" y="1685171"/>
                  <a:chExt cx="3311975" cy="3471500"/>
                </a:xfrm>
              </p:grpSpPr>
              <p:sp>
                <p:nvSpPr>
                  <p:cNvPr id="281" name="円弧 280"/>
                  <p:cNvSpPr/>
                  <p:nvPr/>
                </p:nvSpPr>
                <p:spPr>
                  <a:xfrm rot="14883789">
                    <a:off x="2858489" y="3618196"/>
                    <a:ext cx="1751971" cy="1324979"/>
                  </a:xfrm>
                  <a:prstGeom prst="arc">
                    <a:avLst/>
                  </a:prstGeom>
                  <a:ln w="571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2" name="円弧 281"/>
                  <p:cNvSpPr/>
                  <p:nvPr/>
                </p:nvSpPr>
                <p:spPr>
                  <a:xfrm rot="10308150">
                    <a:off x="3062599" y="3590561"/>
                    <a:ext cx="1751971" cy="1324979"/>
                  </a:xfrm>
                  <a:prstGeom prst="arc">
                    <a:avLst/>
                  </a:prstGeom>
                  <a:ln w="571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283" name="直線コネクタ 282"/>
                  <p:cNvCxnSpPr/>
                  <p:nvPr/>
                </p:nvCxnSpPr>
                <p:spPr>
                  <a:xfrm flipV="1">
                    <a:off x="4001866" y="4766460"/>
                    <a:ext cx="652061" cy="137314"/>
                  </a:xfrm>
                  <a:prstGeom prst="line">
                    <a:avLst/>
                  </a:prstGeom>
                  <a:ln w="571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4" name="円弧 283"/>
                  <p:cNvSpPr/>
                  <p:nvPr/>
                </p:nvSpPr>
                <p:spPr>
                  <a:xfrm rot="9876769">
                    <a:off x="4588984" y="3069421"/>
                    <a:ext cx="1663978" cy="397327"/>
                  </a:xfrm>
                  <a:prstGeom prst="arc">
                    <a:avLst/>
                  </a:prstGeom>
                  <a:ln w="571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5" name="円弧 284"/>
                  <p:cNvSpPr/>
                  <p:nvPr/>
                </p:nvSpPr>
                <p:spPr>
                  <a:xfrm rot="8915733">
                    <a:off x="4511928" y="3634644"/>
                    <a:ext cx="1751971" cy="1324979"/>
                  </a:xfrm>
                  <a:prstGeom prst="arc">
                    <a:avLst/>
                  </a:prstGeom>
                  <a:ln w="571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6" name="円弧 285"/>
                  <p:cNvSpPr/>
                  <p:nvPr/>
                </p:nvSpPr>
                <p:spPr>
                  <a:xfrm rot="11714051">
                    <a:off x="5099962" y="4506914"/>
                    <a:ext cx="1274612" cy="382467"/>
                  </a:xfrm>
                  <a:prstGeom prst="arc">
                    <a:avLst/>
                  </a:prstGeom>
                  <a:ln w="571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7" name="円弧 286"/>
                  <p:cNvSpPr/>
                  <p:nvPr/>
                </p:nvSpPr>
                <p:spPr>
                  <a:xfrm rot="5400000">
                    <a:off x="3684572" y="2261021"/>
                    <a:ext cx="2863551" cy="1711852"/>
                  </a:xfrm>
                  <a:prstGeom prst="arc">
                    <a:avLst/>
                  </a:prstGeom>
                  <a:ln w="571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8" name="円弧 287"/>
                  <p:cNvSpPr/>
                  <p:nvPr/>
                </p:nvSpPr>
                <p:spPr>
                  <a:xfrm rot="6876800">
                    <a:off x="4987277" y="2713082"/>
                    <a:ext cx="1255763" cy="397327"/>
                  </a:xfrm>
                  <a:prstGeom prst="arc">
                    <a:avLst/>
                  </a:prstGeom>
                  <a:ln w="571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9" name="円弧 288"/>
                  <p:cNvSpPr/>
                  <p:nvPr/>
                </p:nvSpPr>
                <p:spPr>
                  <a:xfrm rot="2243219">
                    <a:off x="3942769" y="2181326"/>
                    <a:ext cx="2049850" cy="397327"/>
                  </a:xfrm>
                  <a:prstGeom prst="arc">
                    <a:avLst/>
                  </a:prstGeom>
                  <a:ln w="571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0" name="円弧 289"/>
                  <p:cNvSpPr/>
                  <p:nvPr/>
                </p:nvSpPr>
                <p:spPr>
                  <a:xfrm rot="555892">
                    <a:off x="4086019" y="2206405"/>
                    <a:ext cx="1970933" cy="455565"/>
                  </a:xfrm>
                  <a:prstGeom prst="arc">
                    <a:avLst/>
                  </a:prstGeom>
                  <a:ln w="571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256" name="楕円 255"/>
              <p:cNvSpPr/>
              <p:nvPr/>
            </p:nvSpPr>
            <p:spPr>
              <a:xfrm>
                <a:off x="2492564" y="4492123"/>
                <a:ext cx="1457679" cy="145306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7" name="楕円 256"/>
              <p:cNvSpPr/>
              <p:nvPr/>
            </p:nvSpPr>
            <p:spPr>
              <a:xfrm rot="20830888">
                <a:off x="2984369" y="5542317"/>
                <a:ext cx="1457679" cy="383597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8" name="楕円 257"/>
              <p:cNvSpPr/>
              <p:nvPr/>
            </p:nvSpPr>
            <p:spPr>
              <a:xfrm rot="20830888">
                <a:off x="3597847" y="4639127"/>
                <a:ext cx="1656798" cy="1028914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9" name="楕円 258"/>
              <p:cNvSpPr/>
              <p:nvPr/>
            </p:nvSpPr>
            <p:spPr>
              <a:xfrm rot="1339520">
                <a:off x="4001400" y="5635854"/>
                <a:ext cx="854825" cy="39366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0" name="楕円 259"/>
              <p:cNvSpPr/>
              <p:nvPr/>
            </p:nvSpPr>
            <p:spPr>
              <a:xfrm rot="519501">
                <a:off x="3256735" y="4437511"/>
                <a:ext cx="1093851" cy="422035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1" name="楕円 260"/>
              <p:cNvSpPr/>
              <p:nvPr/>
            </p:nvSpPr>
            <p:spPr>
              <a:xfrm rot="1705137">
                <a:off x="4686625" y="4592422"/>
                <a:ext cx="679050" cy="422035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62" name="楕円 261"/>
              <p:cNvSpPr/>
              <p:nvPr/>
            </p:nvSpPr>
            <p:spPr>
              <a:xfrm rot="17708470">
                <a:off x="4845076" y="4404719"/>
                <a:ext cx="679050" cy="434906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3" name="楕円 262"/>
              <p:cNvSpPr/>
              <p:nvPr/>
            </p:nvSpPr>
            <p:spPr>
              <a:xfrm rot="17708470">
                <a:off x="4975849" y="4129904"/>
                <a:ext cx="679050" cy="25264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4" name="楕円 263"/>
              <p:cNvSpPr/>
              <p:nvPr/>
            </p:nvSpPr>
            <p:spPr>
              <a:xfrm rot="472801">
                <a:off x="4534179" y="5846139"/>
                <a:ext cx="530813" cy="22141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5" name="楕円 264"/>
              <p:cNvSpPr/>
              <p:nvPr/>
            </p:nvSpPr>
            <p:spPr>
              <a:xfrm rot="17708470">
                <a:off x="5282103" y="3605250"/>
                <a:ext cx="679050" cy="25264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6" name="楕円 265"/>
              <p:cNvSpPr/>
              <p:nvPr/>
            </p:nvSpPr>
            <p:spPr>
              <a:xfrm rot="19101391">
                <a:off x="5473256" y="3365792"/>
                <a:ext cx="717094" cy="305544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7" name="楕円 266"/>
              <p:cNvSpPr/>
              <p:nvPr/>
            </p:nvSpPr>
            <p:spPr>
              <a:xfrm rot="20101070">
                <a:off x="5893201" y="3221771"/>
                <a:ext cx="565138" cy="178715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8" name="楕円 267"/>
              <p:cNvSpPr/>
              <p:nvPr/>
            </p:nvSpPr>
            <p:spPr>
              <a:xfrm rot="15482369">
                <a:off x="5115988" y="3625367"/>
                <a:ext cx="514909" cy="42448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9" name="楕円 268"/>
              <p:cNvSpPr/>
              <p:nvPr/>
            </p:nvSpPr>
            <p:spPr>
              <a:xfrm rot="13021222">
                <a:off x="4898366" y="3448261"/>
                <a:ext cx="559604" cy="3655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0" name="楕円 269"/>
              <p:cNvSpPr/>
              <p:nvPr/>
            </p:nvSpPr>
            <p:spPr>
              <a:xfrm rot="1221661">
                <a:off x="4629804" y="3351021"/>
                <a:ext cx="565138" cy="20353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71" name="グループ化 270"/>
              <p:cNvGrpSpPr/>
              <p:nvPr/>
            </p:nvGrpSpPr>
            <p:grpSpPr>
              <a:xfrm>
                <a:off x="1867475" y="4657013"/>
                <a:ext cx="1222441" cy="1364688"/>
                <a:chOff x="426236" y="4665510"/>
                <a:chExt cx="1222441" cy="1364688"/>
              </a:xfrm>
            </p:grpSpPr>
            <p:grpSp>
              <p:nvGrpSpPr>
                <p:cNvPr id="272" name="グループ化 271"/>
                <p:cNvGrpSpPr/>
                <p:nvPr/>
              </p:nvGrpSpPr>
              <p:grpSpPr>
                <a:xfrm>
                  <a:off x="426236" y="4665510"/>
                  <a:ext cx="1222441" cy="1364688"/>
                  <a:chOff x="466176" y="4567891"/>
                  <a:chExt cx="1222441" cy="1364688"/>
                </a:xfrm>
              </p:grpSpPr>
              <p:sp>
                <p:nvSpPr>
                  <p:cNvPr id="275" name="円弧 274"/>
                  <p:cNvSpPr/>
                  <p:nvPr/>
                </p:nvSpPr>
                <p:spPr>
                  <a:xfrm rot="8009342">
                    <a:off x="642823" y="4886786"/>
                    <a:ext cx="1189529" cy="902058"/>
                  </a:xfrm>
                  <a:prstGeom prst="arc">
                    <a:avLst/>
                  </a:prstGeom>
                  <a:ln w="571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76" name="円弧 275"/>
                  <p:cNvSpPr/>
                  <p:nvPr/>
                </p:nvSpPr>
                <p:spPr>
                  <a:xfrm rot="6061358">
                    <a:off x="322440" y="4711627"/>
                    <a:ext cx="1189529" cy="902058"/>
                  </a:xfrm>
                  <a:prstGeom prst="arc">
                    <a:avLst/>
                  </a:prstGeom>
                  <a:ln w="571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273" name="楕円 272"/>
                <p:cNvSpPr/>
                <p:nvPr/>
              </p:nvSpPr>
              <p:spPr>
                <a:xfrm>
                  <a:off x="797511" y="5804300"/>
                  <a:ext cx="528624" cy="13842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4" name="楕円 273"/>
                <p:cNvSpPr/>
                <p:nvPr/>
              </p:nvSpPr>
              <p:spPr>
                <a:xfrm rot="2945999" flipV="1">
                  <a:off x="1156457" y="5472261"/>
                  <a:ext cx="240912" cy="540057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grpSp>
        <p:nvGrpSpPr>
          <p:cNvPr id="291" name="グループ化 290"/>
          <p:cNvGrpSpPr/>
          <p:nvPr/>
        </p:nvGrpSpPr>
        <p:grpSpPr>
          <a:xfrm>
            <a:off x="104340" y="2439413"/>
            <a:ext cx="2979357" cy="3245819"/>
            <a:chOff x="539725" y="360681"/>
            <a:chExt cx="2289317" cy="2494065"/>
          </a:xfrm>
        </p:grpSpPr>
        <p:grpSp>
          <p:nvGrpSpPr>
            <p:cNvPr id="292" name="グループ化 291"/>
            <p:cNvGrpSpPr/>
            <p:nvPr/>
          </p:nvGrpSpPr>
          <p:grpSpPr>
            <a:xfrm rot="19364720" flipH="1">
              <a:off x="1495122" y="410817"/>
              <a:ext cx="411504" cy="419011"/>
              <a:chOff x="1066795" y="332016"/>
              <a:chExt cx="555217" cy="511445"/>
            </a:xfrm>
          </p:grpSpPr>
          <p:sp>
            <p:nvSpPr>
              <p:cNvPr id="329" name="円弧 328"/>
              <p:cNvSpPr/>
              <p:nvPr/>
            </p:nvSpPr>
            <p:spPr>
              <a:xfrm rot="10800000" flipV="1">
                <a:off x="1073675" y="332016"/>
                <a:ext cx="548337" cy="511445"/>
              </a:xfrm>
              <a:prstGeom prst="arc">
                <a:avLst>
                  <a:gd name="adj1" fmla="val 16200000"/>
                  <a:gd name="adj2" fmla="val 21526394"/>
                </a:avLst>
              </a:prstGeom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0" name="円弧 329"/>
              <p:cNvSpPr/>
              <p:nvPr/>
            </p:nvSpPr>
            <p:spPr>
              <a:xfrm rot="10800000" flipH="1" flipV="1">
                <a:off x="1066795" y="332016"/>
                <a:ext cx="548337" cy="511445"/>
              </a:xfrm>
              <a:prstGeom prst="arc">
                <a:avLst>
                  <a:gd name="adj1" fmla="val 16200000"/>
                  <a:gd name="adj2" fmla="val 21526394"/>
                </a:avLst>
              </a:prstGeom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93" name="グループ化 292"/>
            <p:cNvGrpSpPr/>
            <p:nvPr/>
          </p:nvGrpSpPr>
          <p:grpSpPr>
            <a:xfrm rot="2041466" flipH="1">
              <a:off x="2268108" y="360681"/>
              <a:ext cx="411504" cy="419011"/>
              <a:chOff x="1066795" y="332016"/>
              <a:chExt cx="555217" cy="511445"/>
            </a:xfrm>
          </p:grpSpPr>
          <p:sp>
            <p:nvSpPr>
              <p:cNvPr id="327" name="円弧 326"/>
              <p:cNvSpPr/>
              <p:nvPr/>
            </p:nvSpPr>
            <p:spPr>
              <a:xfrm rot="10800000" flipV="1">
                <a:off x="1073675" y="332016"/>
                <a:ext cx="548337" cy="511445"/>
              </a:xfrm>
              <a:prstGeom prst="arc">
                <a:avLst>
                  <a:gd name="adj1" fmla="val 16200000"/>
                  <a:gd name="adj2" fmla="val 21526394"/>
                </a:avLst>
              </a:prstGeom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8" name="円弧 327"/>
              <p:cNvSpPr/>
              <p:nvPr/>
            </p:nvSpPr>
            <p:spPr>
              <a:xfrm rot="10800000" flipH="1" flipV="1">
                <a:off x="1066795" y="332016"/>
                <a:ext cx="548337" cy="511445"/>
              </a:xfrm>
              <a:prstGeom prst="arc">
                <a:avLst>
                  <a:gd name="adj1" fmla="val 16200000"/>
                  <a:gd name="adj2" fmla="val 21526394"/>
                </a:avLst>
              </a:prstGeom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94" name="楕円 293"/>
            <p:cNvSpPr/>
            <p:nvPr/>
          </p:nvSpPr>
          <p:spPr>
            <a:xfrm rot="2579263">
              <a:off x="2263716" y="368286"/>
              <a:ext cx="410957" cy="40445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楕円 294"/>
            <p:cNvSpPr/>
            <p:nvPr/>
          </p:nvSpPr>
          <p:spPr>
            <a:xfrm rot="2579263">
              <a:off x="1480948" y="418798"/>
              <a:ext cx="454827" cy="43200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楕円 295"/>
            <p:cNvSpPr/>
            <p:nvPr/>
          </p:nvSpPr>
          <p:spPr>
            <a:xfrm rot="2264009">
              <a:off x="2329135" y="2575165"/>
              <a:ext cx="455689" cy="25074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楕円 296"/>
            <p:cNvSpPr/>
            <p:nvPr/>
          </p:nvSpPr>
          <p:spPr>
            <a:xfrm rot="2579263">
              <a:off x="1828274" y="2590985"/>
              <a:ext cx="454827" cy="263761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98" name="グループ化 297"/>
            <p:cNvGrpSpPr/>
            <p:nvPr/>
          </p:nvGrpSpPr>
          <p:grpSpPr>
            <a:xfrm rot="7653826" flipH="1">
              <a:off x="2307580" y="2220293"/>
              <a:ext cx="261810" cy="772859"/>
              <a:chOff x="1066795" y="332016"/>
              <a:chExt cx="555217" cy="511445"/>
            </a:xfrm>
          </p:grpSpPr>
          <p:sp>
            <p:nvSpPr>
              <p:cNvPr id="325" name="円弧 324"/>
              <p:cNvSpPr/>
              <p:nvPr/>
            </p:nvSpPr>
            <p:spPr>
              <a:xfrm rot="10800000" flipV="1">
                <a:off x="1073675" y="332016"/>
                <a:ext cx="548337" cy="511445"/>
              </a:xfrm>
              <a:prstGeom prst="arc">
                <a:avLst>
                  <a:gd name="adj1" fmla="val 16200000"/>
                  <a:gd name="adj2" fmla="val 21526394"/>
                </a:avLst>
              </a:prstGeom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6" name="円弧 325"/>
              <p:cNvSpPr/>
              <p:nvPr/>
            </p:nvSpPr>
            <p:spPr>
              <a:xfrm rot="10800000" flipH="1" flipV="1">
                <a:off x="1066795" y="332016"/>
                <a:ext cx="548337" cy="511445"/>
              </a:xfrm>
              <a:prstGeom prst="arc">
                <a:avLst>
                  <a:gd name="adj1" fmla="val 16200000"/>
                  <a:gd name="adj2" fmla="val 21526394"/>
                </a:avLst>
              </a:prstGeom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99" name="グループ化 298"/>
            <p:cNvGrpSpPr/>
            <p:nvPr/>
          </p:nvGrpSpPr>
          <p:grpSpPr>
            <a:xfrm rot="7653826" flipH="1">
              <a:off x="1815910" y="2243569"/>
              <a:ext cx="261810" cy="772859"/>
              <a:chOff x="1066795" y="332016"/>
              <a:chExt cx="555217" cy="511445"/>
            </a:xfrm>
          </p:grpSpPr>
          <p:sp>
            <p:nvSpPr>
              <p:cNvPr id="323" name="円弧 322"/>
              <p:cNvSpPr/>
              <p:nvPr/>
            </p:nvSpPr>
            <p:spPr>
              <a:xfrm rot="10800000" flipV="1">
                <a:off x="1073675" y="332016"/>
                <a:ext cx="548337" cy="511445"/>
              </a:xfrm>
              <a:prstGeom prst="arc">
                <a:avLst>
                  <a:gd name="adj1" fmla="val 16200000"/>
                  <a:gd name="adj2" fmla="val 21526394"/>
                </a:avLst>
              </a:prstGeom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4" name="円弧 323"/>
              <p:cNvSpPr/>
              <p:nvPr/>
            </p:nvSpPr>
            <p:spPr>
              <a:xfrm rot="10800000" flipH="1" flipV="1">
                <a:off x="1066795" y="332016"/>
                <a:ext cx="548337" cy="511445"/>
              </a:xfrm>
              <a:prstGeom prst="arc">
                <a:avLst>
                  <a:gd name="adj1" fmla="val 16200000"/>
                  <a:gd name="adj2" fmla="val 21526394"/>
                </a:avLst>
              </a:prstGeom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00" name="グループ化 299"/>
            <p:cNvGrpSpPr/>
            <p:nvPr/>
          </p:nvGrpSpPr>
          <p:grpSpPr>
            <a:xfrm>
              <a:off x="539725" y="1744259"/>
              <a:ext cx="1909076" cy="1047252"/>
              <a:chOff x="539725" y="1744259"/>
              <a:chExt cx="1909076" cy="1047252"/>
            </a:xfrm>
          </p:grpSpPr>
          <p:sp>
            <p:nvSpPr>
              <p:cNvPr id="320" name="楕円 319"/>
              <p:cNvSpPr/>
              <p:nvPr/>
            </p:nvSpPr>
            <p:spPr>
              <a:xfrm rot="923100">
                <a:off x="627213" y="1925879"/>
                <a:ext cx="1081169" cy="459279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1" name="円弧 320"/>
              <p:cNvSpPr/>
              <p:nvPr/>
            </p:nvSpPr>
            <p:spPr>
              <a:xfrm rot="1400083" flipH="1">
                <a:off x="539725" y="2033596"/>
                <a:ext cx="1821432" cy="757915"/>
              </a:xfrm>
              <a:prstGeom prst="arc">
                <a:avLst>
                  <a:gd name="adj1" fmla="val 16200000"/>
                  <a:gd name="adj2" fmla="val 21526394"/>
                </a:avLst>
              </a:prstGeom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2" name="円弧 321"/>
              <p:cNvSpPr/>
              <p:nvPr/>
            </p:nvSpPr>
            <p:spPr>
              <a:xfrm rot="281289" flipH="1" flipV="1">
                <a:off x="627369" y="1744259"/>
                <a:ext cx="1821432" cy="687746"/>
              </a:xfrm>
              <a:prstGeom prst="arc">
                <a:avLst>
                  <a:gd name="adj1" fmla="val 16200000"/>
                  <a:gd name="adj2" fmla="val 21526394"/>
                </a:avLst>
              </a:prstGeom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01" name="楕円 300"/>
            <p:cNvSpPr/>
            <p:nvPr/>
          </p:nvSpPr>
          <p:spPr>
            <a:xfrm>
              <a:off x="1441563" y="415514"/>
              <a:ext cx="1387479" cy="12554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楕円 301"/>
            <p:cNvSpPr/>
            <p:nvPr/>
          </p:nvSpPr>
          <p:spPr>
            <a:xfrm>
              <a:off x="1347844" y="980190"/>
              <a:ext cx="1481198" cy="1790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03" name="グループ化 302"/>
            <p:cNvGrpSpPr/>
            <p:nvPr/>
          </p:nvGrpSpPr>
          <p:grpSpPr>
            <a:xfrm>
              <a:off x="2283865" y="987339"/>
              <a:ext cx="262385" cy="330101"/>
              <a:chOff x="4827882" y="891336"/>
              <a:chExt cx="366834" cy="461506"/>
            </a:xfrm>
          </p:grpSpPr>
          <p:sp>
            <p:nvSpPr>
              <p:cNvPr id="318" name="正方形/長方形 317"/>
              <p:cNvSpPr/>
              <p:nvPr/>
            </p:nvSpPr>
            <p:spPr>
              <a:xfrm rot="20586806">
                <a:off x="4827882" y="891336"/>
                <a:ext cx="366834" cy="46150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19" name="直線コネクタ 318"/>
              <p:cNvCxnSpPr/>
              <p:nvPr/>
            </p:nvCxnSpPr>
            <p:spPr>
              <a:xfrm>
                <a:off x="4958511" y="908547"/>
                <a:ext cx="105575" cy="28907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4" name="グループ化 303"/>
            <p:cNvGrpSpPr/>
            <p:nvPr/>
          </p:nvGrpSpPr>
          <p:grpSpPr>
            <a:xfrm>
              <a:off x="1785210" y="1783854"/>
              <a:ext cx="286328" cy="281396"/>
              <a:chOff x="6057828" y="723311"/>
              <a:chExt cx="689051" cy="677183"/>
            </a:xfrm>
          </p:grpSpPr>
          <p:cxnSp>
            <p:nvCxnSpPr>
              <p:cNvPr id="312" name="直線コネクタ 311"/>
              <p:cNvCxnSpPr/>
              <p:nvPr/>
            </p:nvCxnSpPr>
            <p:spPr>
              <a:xfrm>
                <a:off x="6057828" y="896266"/>
                <a:ext cx="164947" cy="45163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直線コネクタ 312"/>
              <p:cNvCxnSpPr/>
              <p:nvPr/>
            </p:nvCxnSpPr>
            <p:spPr>
              <a:xfrm flipH="1">
                <a:off x="6222775" y="1103032"/>
                <a:ext cx="97105" cy="29746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直線コネクタ 313"/>
              <p:cNvCxnSpPr/>
              <p:nvPr/>
            </p:nvCxnSpPr>
            <p:spPr>
              <a:xfrm>
                <a:off x="6319880" y="1103032"/>
                <a:ext cx="164947" cy="22581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直線コネクタ 314"/>
              <p:cNvCxnSpPr/>
              <p:nvPr/>
            </p:nvCxnSpPr>
            <p:spPr>
              <a:xfrm>
                <a:off x="6581932" y="1045380"/>
                <a:ext cx="164947" cy="22581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直線コネクタ 315"/>
              <p:cNvCxnSpPr/>
              <p:nvPr/>
            </p:nvCxnSpPr>
            <p:spPr>
              <a:xfrm flipH="1">
                <a:off x="6484827" y="1057684"/>
                <a:ext cx="97105" cy="29746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直線コネクタ 316"/>
              <p:cNvCxnSpPr/>
              <p:nvPr/>
            </p:nvCxnSpPr>
            <p:spPr>
              <a:xfrm>
                <a:off x="6679037" y="723311"/>
                <a:ext cx="42011" cy="54173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5" name="グループ化 304"/>
            <p:cNvGrpSpPr/>
            <p:nvPr/>
          </p:nvGrpSpPr>
          <p:grpSpPr>
            <a:xfrm>
              <a:off x="2436653" y="1692573"/>
              <a:ext cx="286328" cy="281396"/>
              <a:chOff x="6057828" y="723311"/>
              <a:chExt cx="689051" cy="677183"/>
            </a:xfrm>
          </p:grpSpPr>
          <p:cxnSp>
            <p:nvCxnSpPr>
              <p:cNvPr id="306" name="直線コネクタ 305"/>
              <p:cNvCxnSpPr/>
              <p:nvPr/>
            </p:nvCxnSpPr>
            <p:spPr>
              <a:xfrm>
                <a:off x="6057828" y="896266"/>
                <a:ext cx="164947" cy="45163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直線コネクタ 306"/>
              <p:cNvCxnSpPr/>
              <p:nvPr/>
            </p:nvCxnSpPr>
            <p:spPr>
              <a:xfrm flipH="1">
                <a:off x="6222775" y="1103032"/>
                <a:ext cx="97105" cy="29746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直線コネクタ 307"/>
              <p:cNvCxnSpPr/>
              <p:nvPr/>
            </p:nvCxnSpPr>
            <p:spPr>
              <a:xfrm>
                <a:off x="6319880" y="1103032"/>
                <a:ext cx="164947" cy="22581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直線コネクタ 308"/>
              <p:cNvCxnSpPr/>
              <p:nvPr/>
            </p:nvCxnSpPr>
            <p:spPr>
              <a:xfrm>
                <a:off x="6581932" y="1045380"/>
                <a:ext cx="164947" cy="22581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直線コネクタ 309"/>
              <p:cNvCxnSpPr/>
              <p:nvPr/>
            </p:nvCxnSpPr>
            <p:spPr>
              <a:xfrm flipH="1">
                <a:off x="6484827" y="1057684"/>
                <a:ext cx="97105" cy="29746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直線コネクタ 310"/>
              <p:cNvCxnSpPr/>
              <p:nvPr/>
            </p:nvCxnSpPr>
            <p:spPr>
              <a:xfrm>
                <a:off x="6679037" y="723311"/>
                <a:ext cx="42011" cy="54173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8" name="グループ化 357"/>
          <p:cNvGrpSpPr/>
          <p:nvPr/>
        </p:nvGrpSpPr>
        <p:grpSpPr>
          <a:xfrm>
            <a:off x="6018786" y="133571"/>
            <a:ext cx="3431024" cy="5607782"/>
            <a:chOff x="914399" y="501703"/>
            <a:chExt cx="3431024" cy="5607782"/>
          </a:xfrm>
        </p:grpSpPr>
        <p:sp>
          <p:nvSpPr>
            <p:cNvPr id="359" name="正方形/長方形 358"/>
            <p:cNvSpPr/>
            <p:nvPr/>
          </p:nvSpPr>
          <p:spPr>
            <a:xfrm>
              <a:off x="2269815" y="3633322"/>
              <a:ext cx="720191" cy="24761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二等辺三角形 359"/>
            <p:cNvSpPr/>
            <p:nvPr/>
          </p:nvSpPr>
          <p:spPr>
            <a:xfrm>
              <a:off x="1403967" y="501703"/>
              <a:ext cx="2451888" cy="2184851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二等辺三角形 360"/>
            <p:cNvSpPr/>
            <p:nvPr/>
          </p:nvSpPr>
          <p:spPr>
            <a:xfrm>
              <a:off x="914399" y="1157879"/>
              <a:ext cx="3431024" cy="3057349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62" name="グループ化 361"/>
          <p:cNvGrpSpPr/>
          <p:nvPr/>
        </p:nvGrpSpPr>
        <p:grpSpPr>
          <a:xfrm>
            <a:off x="3148947" y="133571"/>
            <a:ext cx="3431024" cy="5607782"/>
            <a:chOff x="914399" y="501703"/>
            <a:chExt cx="3431024" cy="5607782"/>
          </a:xfrm>
        </p:grpSpPr>
        <p:sp>
          <p:nvSpPr>
            <p:cNvPr id="363" name="正方形/長方形 362"/>
            <p:cNvSpPr/>
            <p:nvPr/>
          </p:nvSpPr>
          <p:spPr>
            <a:xfrm>
              <a:off x="2269815" y="3633322"/>
              <a:ext cx="720191" cy="24761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二等辺三角形 363"/>
            <p:cNvSpPr/>
            <p:nvPr/>
          </p:nvSpPr>
          <p:spPr>
            <a:xfrm>
              <a:off x="1403967" y="501703"/>
              <a:ext cx="2451888" cy="2184851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二等辺三角形 364"/>
            <p:cNvSpPr/>
            <p:nvPr/>
          </p:nvSpPr>
          <p:spPr>
            <a:xfrm>
              <a:off x="914399" y="1157879"/>
              <a:ext cx="3431024" cy="3057349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1F34EC04-925A-4B33-B897-F75D51F57D80}"/>
              </a:ext>
            </a:extLst>
          </p:cNvPr>
          <p:cNvPicPr>
            <a:picLocks noChangeAspect="1"/>
          </p:cNvPicPr>
          <p:nvPr/>
        </p:nvPicPr>
        <p:blipFill rotWithShape="1"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" b="8013"/>
          <a:stretch/>
        </p:blipFill>
        <p:spPr>
          <a:xfrm>
            <a:off x="11044897" y="35550868"/>
            <a:ext cx="8973068" cy="5870891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DD474B8D-00AF-42CC-AFAD-02134F0CAEA2}"/>
              </a:ext>
            </a:extLst>
          </p:cNvPr>
          <p:cNvCxnSpPr>
            <a:cxnSpLocks/>
          </p:cNvCxnSpPr>
          <p:nvPr/>
        </p:nvCxnSpPr>
        <p:spPr>
          <a:xfrm>
            <a:off x="8781143" y="14599329"/>
            <a:ext cx="531996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直線コネクタ 366">
            <a:extLst>
              <a:ext uri="{FF2B5EF4-FFF2-40B4-BE49-F238E27FC236}">
                <a16:creationId xmlns:a16="http://schemas.microsoft.com/office/drawing/2014/main" id="{32217AFA-F1CE-41A0-AAD5-FD823A0B15AD}"/>
              </a:ext>
            </a:extLst>
          </p:cNvPr>
          <p:cNvCxnSpPr>
            <a:cxnSpLocks/>
          </p:cNvCxnSpPr>
          <p:nvPr/>
        </p:nvCxnSpPr>
        <p:spPr>
          <a:xfrm>
            <a:off x="8781143" y="14599330"/>
            <a:ext cx="0" cy="388836"/>
          </a:xfrm>
          <a:prstGeom prst="line">
            <a:avLst/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6FB1E8FB-985B-47BA-8596-D7A0C5D985A0}"/>
              </a:ext>
            </a:extLst>
          </p:cNvPr>
          <p:cNvGrpSpPr/>
          <p:nvPr/>
        </p:nvGrpSpPr>
        <p:grpSpPr>
          <a:xfrm>
            <a:off x="14381974" y="796111"/>
            <a:ext cx="10962030" cy="7138074"/>
            <a:chOff x="13525618" y="647893"/>
            <a:chExt cx="10962030" cy="7138074"/>
          </a:xfrm>
        </p:grpSpPr>
        <p:grpSp>
          <p:nvGrpSpPr>
            <p:cNvPr id="368" name="グループ化 367">
              <a:extLst>
                <a:ext uri="{FF2B5EF4-FFF2-40B4-BE49-F238E27FC236}">
                  <a16:creationId xmlns:a16="http://schemas.microsoft.com/office/drawing/2014/main" id="{3C8FA546-C7B2-4A9A-9D0A-C7B9D21F0CA6}"/>
                </a:ext>
              </a:extLst>
            </p:cNvPr>
            <p:cNvGrpSpPr/>
            <p:nvPr/>
          </p:nvGrpSpPr>
          <p:grpSpPr>
            <a:xfrm>
              <a:off x="13525618" y="647893"/>
              <a:ext cx="8840043" cy="7138074"/>
              <a:chOff x="-545278" y="649243"/>
              <a:chExt cx="8840043" cy="7138074"/>
            </a:xfrm>
          </p:grpSpPr>
          <p:sp>
            <p:nvSpPr>
              <p:cNvPr id="369" name="円弧 368">
                <a:extLst>
                  <a:ext uri="{FF2B5EF4-FFF2-40B4-BE49-F238E27FC236}">
                    <a16:creationId xmlns:a16="http://schemas.microsoft.com/office/drawing/2014/main" id="{F5AB3E8E-D20E-4B55-B1C9-7B014260D64D}"/>
                  </a:ext>
                </a:extLst>
              </p:cNvPr>
              <p:cNvSpPr/>
              <p:nvPr/>
            </p:nvSpPr>
            <p:spPr>
              <a:xfrm rot="3241464">
                <a:off x="1693710" y="-567742"/>
                <a:ext cx="4330900" cy="8808876"/>
              </a:xfrm>
              <a:prstGeom prst="arc">
                <a:avLst/>
              </a:prstGeom>
              <a:ln w="571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0" name="円弧 369">
                <a:extLst>
                  <a:ext uri="{FF2B5EF4-FFF2-40B4-BE49-F238E27FC236}">
                    <a16:creationId xmlns:a16="http://schemas.microsoft.com/office/drawing/2014/main" id="{89812310-22FD-419E-81E9-671089F3A39A}"/>
                  </a:ext>
                </a:extLst>
              </p:cNvPr>
              <p:cNvSpPr/>
              <p:nvPr/>
            </p:nvSpPr>
            <p:spPr>
              <a:xfrm rot="2023585">
                <a:off x="2886570" y="649243"/>
                <a:ext cx="5096657" cy="7138074"/>
              </a:xfrm>
              <a:prstGeom prst="arc">
                <a:avLst/>
              </a:prstGeom>
              <a:ln w="571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1" name="楕円 370">
                <a:extLst>
                  <a:ext uri="{FF2B5EF4-FFF2-40B4-BE49-F238E27FC236}">
                    <a16:creationId xmlns:a16="http://schemas.microsoft.com/office/drawing/2014/main" id="{C9B6D9CD-E332-4051-B4DA-70B162FD4C6A}"/>
                  </a:ext>
                </a:extLst>
              </p:cNvPr>
              <p:cNvSpPr/>
              <p:nvPr/>
            </p:nvSpPr>
            <p:spPr>
              <a:xfrm rot="5400000">
                <a:off x="7002920" y="2623610"/>
                <a:ext cx="1799700" cy="78399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72" name="直線コネクタ 371">
                <a:extLst>
                  <a:ext uri="{FF2B5EF4-FFF2-40B4-BE49-F238E27FC236}">
                    <a16:creationId xmlns:a16="http://schemas.microsoft.com/office/drawing/2014/main" id="{0197BD53-D46C-4A66-9B43-B8E41CAB987E}"/>
                  </a:ext>
                </a:extLst>
              </p:cNvPr>
              <p:cNvCxnSpPr>
                <a:stCxn id="369" idx="2"/>
              </p:cNvCxnSpPr>
              <p:nvPr/>
            </p:nvCxnSpPr>
            <p:spPr>
              <a:xfrm>
                <a:off x="5131233" y="5589124"/>
                <a:ext cx="2475709" cy="34471"/>
              </a:xfrm>
              <a:prstGeom prst="line">
                <a:avLst/>
              </a:prstGeom>
              <a:ln w="571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5" name="楕円 414">
                <a:extLst>
                  <a:ext uri="{FF2B5EF4-FFF2-40B4-BE49-F238E27FC236}">
                    <a16:creationId xmlns:a16="http://schemas.microsoft.com/office/drawing/2014/main" id="{2157AB3F-A991-42AA-93E5-E34612181666}"/>
                  </a:ext>
                </a:extLst>
              </p:cNvPr>
              <p:cNvSpPr/>
              <p:nvPr/>
            </p:nvSpPr>
            <p:spPr>
              <a:xfrm rot="5400000">
                <a:off x="6834680" y="3078128"/>
                <a:ext cx="1884390" cy="103578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6" name="楕円 415">
                <a:extLst>
                  <a:ext uri="{FF2B5EF4-FFF2-40B4-BE49-F238E27FC236}">
                    <a16:creationId xmlns:a16="http://schemas.microsoft.com/office/drawing/2014/main" id="{252C865E-105E-4D0A-B0A1-1FA24A3DB3D1}"/>
                  </a:ext>
                </a:extLst>
              </p:cNvPr>
              <p:cNvSpPr/>
              <p:nvPr/>
            </p:nvSpPr>
            <p:spPr>
              <a:xfrm>
                <a:off x="5915954" y="4538213"/>
                <a:ext cx="1884390" cy="108538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7" name="楕円 416">
                <a:extLst>
                  <a:ext uri="{FF2B5EF4-FFF2-40B4-BE49-F238E27FC236}">
                    <a16:creationId xmlns:a16="http://schemas.microsoft.com/office/drawing/2014/main" id="{D2F72A0E-B227-4B54-BEF0-D86071361C32}"/>
                  </a:ext>
                </a:extLst>
              </p:cNvPr>
              <p:cNvSpPr/>
              <p:nvPr/>
            </p:nvSpPr>
            <p:spPr>
              <a:xfrm rot="8122888">
                <a:off x="5707211" y="4232861"/>
                <a:ext cx="2285498" cy="103578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8" name="楕円 417">
                <a:extLst>
                  <a:ext uri="{FF2B5EF4-FFF2-40B4-BE49-F238E27FC236}">
                    <a16:creationId xmlns:a16="http://schemas.microsoft.com/office/drawing/2014/main" id="{C4B8C176-2DED-4926-8975-C0C45D0584B9}"/>
                  </a:ext>
                </a:extLst>
              </p:cNvPr>
              <p:cNvSpPr/>
              <p:nvPr/>
            </p:nvSpPr>
            <p:spPr>
              <a:xfrm rot="7442668">
                <a:off x="5967188" y="3889068"/>
                <a:ext cx="2285498" cy="103578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9" name="楕円 418">
                <a:extLst>
                  <a:ext uri="{FF2B5EF4-FFF2-40B4-BE49-F238E27FC236}">
                    <a16:creationId xmlns:a16="http://schemas.microsoft.com/office/drawing/2014/main" id="{17FBC273-DEBC-4CC2-9894-7DD4A03C4EBF}"/>
                  </a:ext>
                </a:extLst>
              </p:cNvPr>
              <p:cNvSpPr/>
              <p:nvPr/>
            </p:nvSpPr>
            <p:spPr>
              <a:xfrm rot="7442668">
                <a:off x="6414620" y="3298425"/>
                <a:ext cx="2285498" cy="1128383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0" name="楕円 419">
                <a:extLst>
                  <a:ext uri="{FF2B5EF4-FFF2-40B4-BE49-F238E27FC236}">
                    <a16:creationId xmlns:a16="http://schemas.microsoft.com/office/drawing/2014/main" id="{91F22A2C-8C0A-4F12-9DD8-FCC59A45C8DE}"/>
                  </a:ext>
                </a:extLst>
              </p:cNvPr>
              <p:cNvSpPr/>
              <p:nvPr/>
            </p:nvSpPr>
            <p:spPr>
              <a:xfrm rot="6538230">
                <a:off x="6651800" y="4024378"/>
                <a:ext cx="1884390" cy="103578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1" name="楕円 420">
                <a:extLst>
                  <a:ext uri="{FF2B5EF4-FFF2-40B4-BE49-F238E27FC236}">
                    <a16:creationId xmlns:a16="http://schemas.microsoft.com/office/drawing/2014/main" id="{27EAF733-BC5E-4B97-90A0-AFC9655632FD}"/>
                  </a:ext>
                </a:extLst>
              </p:cNvPr>
              <p:cNvSpPr/>
              <p:nvPr/>
            </p:nvSpPr>
            <p:spPr>
              <a:xfrm rot="19634265">
                <a:off x="5566531" y="4924090"/>
                <a:ext cx="918644" cy="64530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2" name="楕円 421">
                <a:extLst>
                  <a:ext uri="{FF2B5EF4-FFF2-40B4-BE49-F238E27FC236}">
                    <a16:creationId xmlns:a16="http://schemas.microsoft.com/office/drawing/2014/main" id="{4C4D34B8-9924-4BFE-A80A-6FC6C9972A60}"/>
                  </a:ext>
                </a:extLst>
              </p:cNvPr>
              <p:cNvSpPr/>
              <p:nvPr/>
            </p:nvSpPr>
            <p:spPr>
              <a:xfrm rot="19634265">
                <a:off x="7004142" y="4903889"/>
                <a:ext cx="730514" cy="73009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3" name="楕円 422">
                <a:extLst>
                  <a:ext uri="{FF2B5EF4-FFF2-40B4-BE49-F238E27FC236}">
                    <a16:creationId xmlns:a16="http://schemas.microsoft.com/office/drawing/2014/main" id="{7D43C967-D2DA-44A3-9359-CADCE15B848C}"/>
                  </a:ext>
                </a:extLst>
              </p:cNvPr>
              <p:cNvSpPr/>
              <p:nvPr/>
            </p:nvSpPr>
            <p:spPr>
              <a:xfrm>
                <a:off x="7609372" y="1809753"/>
                <a:ext cx="267158" cy="73009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4" name="楕円 423">
                <a:extLst>
                  <a:ext uri="{FF2B5EF4-FFF2-40B4-BE49-F238E27FC236}">
                    <a16:creationId xmlns:a16="http://schemas.microsoft.com/office/drawing/2014/main" id="{5DB3CE49-D4B7-44D0-8FF3-A02E622451A2}"/>
                  </a:ext>
                </a:extLst>
              </p:cNvPr>
              <p:cNvSpPr/>
              <p:nvPr/>
            </p:nvSpPr>
            <p:spPr>
              <a:xfrm rot="20291613">
                <a:off x="7797604" y="1706969"/>
                <a:ext cx="404109" cy="110436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5" name="楕円 424">
                <a:extLst>
                  <a:ext uri="{FF2B5EF4-FFF2-40B4-BE49-F238E27FC236}">
                    <a16:creationId xmlns:a16="http://schemas.microsoft.com/office/drawing/2014/main" id="{B0CDD61A-78AC-4F86-A047-27CAC425C050}"/>
                  </a:ext>
                </a:extLst>
              </p:cNvPr>
              <p:cNvSpPr/>
              <p:nvPr/>
            </p:nvSpPr>
            <p:spPr>
              <a:xfrm rot="19502818">
                <a:off x="7663281" y="1486677"/>
                <a:ext cx="274125" cy="64296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6" name="楕円 425">
                <a:extLst>
                  <a:ext uri="{FF2B5EF4-FFF2-40B4-BE49-F238E27FC236}">
                    <a16:creationId xmlns:a16="http://schemas.microsoft.com/office/drawing/2014/main" id="{56DF0DB4-4E4B-4655-82AF-CD76F8C30A1A}"/>
                  </a:ext>
                </a:extLst>
              </p:cNvPr>
              <p:cNvSpPr/>
              <p:nvPr/>
            </p:nvSpPr>
            <p:spPr>
              <a:xfrm rot="19502818">
                <a:off x="7533943" y="1348828"/>
                <a:ext cx="187493" cy="304143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7" name="楕円 426">
                <a:extLst>
                  <a:ext uri="{FF2B5EF4-FFF2-40B4-BE49-F238E27FC236}">
                    <a16:creationId xmlns:a16="http://schemas.microsoft.com/office/drawing/2014/main" id="{75D73447-2E72-47C7-A860-F58D63DDC432}"/>
                  </a:ext>
                </a:extLst>
              </p:cNvPr>
              <p:cNvSpPr/>
              <p:nvPr/>
            </p:nvSpPr>
            <p:spPr>
              <a:xfrm rot="19634265">
                <a:off x="5339088" y="5165065"/>
                <a:ext cx="700167" cy="39195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8" name="楕円 427">
                <a:extLst>
                  <a:ext uri="{FF2B5EF4-FFF2-40B4-BE49-F238E27FC236}">
                    <a16:creationId xmlns:a16="http://schemas.microsoft.com/office/drawing/2014/main" id="{137B0DA6-087D-4BED-B4F0-CCD31897190F}"/>
                  </a:ext>
                </a:extLst>
              </p:cNvPr>
              <p:cNvSpPr/>
              <p:nvPr/>
            </p:nvSpPr>
            <p:spPr>
              <a:xfrm rot="20430763">
                <a:off x="5179449" y="5419180"/>
                <a:ext cx="381650" cy="192783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48" name="グループ化 447">
              <a:extLst>
                <a:ext uri="{FF2B5EF4-FFF2-40B4-BE49-F238E27FC236}">
                  <a16:creationId xmlns:a16="http://schemas.microsoft.com/office/drawing/2014/main" id="{5B19E2C7-9419-48BE-8862-7A3705ABD812}"/>
                </a:ext>
              </a:extLst>
            </p:cNvPr>
            <p:cNvGrpSpPr/>
            <p:nvPr/>
          </p:nvGrpSpPr>
          <p:grpSpPr>
            <a:xfrm>
              <a:off x="15647605" y="647893"/>
              <a:ext cx="8840043" cy="7138074"/>
              <a:chOff x="-545278" y="649243"/>
              <a:chExt cx="8840043" cy="7138074"/>
            </a:xfrm>
          </p:grpSpPr>
          <p:sp>
            <p:nvSpPr>
              <p:cNvPr id="449" name="円弧 448">
                <a:extLst>
                  <a:ext uri="{FF2B5EF4-FFF2-40B4-BE49-F238E27FC236}">
                    <a16:creationId xmlns:a16="http://schemas.microsoft.com/office/drawing/2014/main" id="{37554E0C-28AE-42B9-B34B-5CAE0F315360}"/>
                  </a:ext>
                </a:extLst>
              </p:cNvPr>
              <p:cNvSpPr/>
              <p:nvPr/>
            </p:nvSpPr>
            <p:spPr>
              <a:xfrm rot="3241464">
                <a:off x="1693710" y="-567742"/>
                <a:ext cx="4330900" cy="8808876"/>
              </a:xfrm>
              <a:prstGeom prst="arc">
                <a:avLst/>
              </a:prstGeom>
              <a:ln w="571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0" name="円弧 449">
                <a:extLst>
                  <a:ext uri="{FF2B5EF4-FFF2-40B4-BE49-F238E27FC236}">
                    <a16:creationId xmlns:a16="http://schemas.microsoft.com/office/drawing/2014/main" id="{0F58DED5-CED7-4AAF-8137-386C3F6D05C8}"/>
                  </a:ext>
                </a:extLst>
              </p:cNvPr>
              <p:cNvSpPr/>
              <p:nvPr/>
            </p:nvSpPr>
            <p:spPr>
              <a:xfrm rot="2023585">
                <a:off x="2886570" y="649243"/>
                <a:ext cx="5096657" cy="7138074"/>
              </a:xfrm>
              <a:prstGeom prst="arc">
                <a:avLst/>
              </a:prstGeom>
              <a:ln w="571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1" name="楕円 450">
                <a:extLst>
                  <a:ext uri="{FF2B5EF4-FFF2-40B4-BE49-F238E27FC236}">
                    <a16:creationId xmlns:a16="http://schemas.microsoft.com/office/drawing/2014/main" id="{F8C40A7B-8264-4163-BDBF-33DFB57703BF}"/>
                  </a:ext>
                </a:extLst>
              </p:cNvPr>
              <p:cNvSpPr/>
              <p:nvPr/>
            </p:nvSpPr>
            <p:spPr>
              <a:xfrm rot="5400000">
                <a:off x="7002920" y="2623610"/>
                <a:ext cx="1799700" cy="78399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52" name="直線コネクタ 451">
                <a:extLst>
                  <a:ext uri="{FF2B5EF4-FFF2-40B4-BE49-F238E27FC236}">
                    <a16:creationId xmlns:a16="http://schemas.microsoft.com/office/drawing/2014/main" id="{9C428574-5AB3-4B4D-BCE1-50ADEF0F68EE}"/>
                  </a:ext>
                </a:extLst>
              </p:cNvPr>
              <p:cNvCxnSpPr>
                <a:stCxn id="449" idx="2"/>
              </p:cNvCxnSpPr>
              <p:nvPr/>
            </p:nvCxnSpPr>
            <p:spPr>
              <a:xfrm>
                <a:off x="5131233" y="5589124"/>
                <a:ext cx="2475709" cy="34471"/>
              </a:xfrm>
              <a:prstGeom prst="line">
                <a:avLst/>
              </a:prstGeom>
              <a:ln w="571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3" name="楕円 452">
                <a:extLst>
                  <a:ext uri="{FF2B5EF4-FFF2-40B4-BE49-F238E27FC236}">
                    <a16:creationId xmlns:a16="http://schemas.microsoft.com/office/drawing/2014/main" id="{2A4CF0F1-FA2D-4C1B-91A0-E6965E4B301D}"/>
                  </a:ext>
                </a:extLst>
              </p:cNvPr>
              <p:cNvSpPr/>
              <p:nvPr/>
            </p:nvSpPr>
            <p:spPr>
              <a:xfrm rot="5400000">
                <a:off x="6834680" y="3078128"/>
                <a:ext cx="1884390" cy="103578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4" name="楕円 453">
                <a:extLst>
                  <a:ext uri="{FF2B5EF4-FFF2-40B4-BE49-F238E27FC236}">
                    <a16:creationId xmlns:a16="http://schemas.microsoft.com/office/drawing/2014/main" id="{49720CCF-B60A-4EFE-A43D-35AEFE5EF681}"/>
                  </a:ext>
                </a:extLst>
              </p:cNvPr>
              <p:cNvSpPr/>
              <p:nvPr/>
            </p:nvSpPr>
            <p:spPr>
              <a:xfrm>
                <a:off x="5915954" y="4538213"/>
                <a:ext cx="1884390" cy="108538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5" name="楕円 454">
                <a:extLst>
                  <a:ext uri="{FF2B5EF4-FFF2-40B4-BE49-F238E27FC236}">
                    <a16:creationId xmlns:a16="http://schemas.microsoft.com/office/drawing/2014/main" id="{918A3F9A-3A46-42C1-B578-2207783D8C33}"/>
                  </a:ext>
                </a:extLst>
              </p:cNvPr>
              <p:cNvSpPr/>
              <p:nvPr/>
            </p:nvSpPr>
            <p:spPr>
              <a:xfrm rot="8122888">
                <a:off x="5707211" y="4232861"/>
                <a:ext cx="2285498" cy="103578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6" name="楕円 455">
                <a:extLst>
                  <a:ext uri="{FF2B5EF4-FFF2-40B4-BE49-F238E27FC236}">
                    <a16:creationId xmlns:a16="http://schemas.microsoft.com/office/drawing/2014/main" id="{41B1F4F4-6BB1-48D6-8BBB-0FB1EFF642D5}"/>
                  </a:ext>
                </a:extLst>
              </p:cNvPr>
              <p:cNvSpPr/>
              <p:nvPr/>
            </p:nvSpPr>
            <p:spPr>
              <a:xfrm rot="7442668">
                <a:off x="5967188" y="3889068"/>
                <a:ext cx="2285498" cy="103578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7" name="楕円 456">
                <a:extLst>
                  <a:ext uri="{FF2B5EF4-FFF2-40B4-BE49-F238E27FC236}">
                    <a16:creationId xmlns:a16="http://schemas.microsoft.com/office/drawing/2014/main" id="{2FA3235A-287C-457B-AF13-18E2D85A56A8}"/>
                  </a:ext>
                </a:extLst>
              </p:cNvPr>
              <p:cNvSpPr/>
              <p:nvPr/>
            </p:nvSpPr>
            <p:spPr>
              <a:xfrm rot="7442668">
                <a:off x="6414620" y="3298425"/>
                <a:ext cx="2285498" cy="1128383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8" name="楕円 457">
                <a:extLst>
                  <a:ext uri="{FF2B5EF4-FFF2-40B4-BE49-F238E27FC236}">
                    <a16:creationId xmlns:a16="http://schemas.microsoft.com/office/drawing/2014/main" id="{8FC9B059-AA8A-4AB7-921C-FC23DF60F309}"/>
                  </a:ext>
                </a:extLst>
              </p:cNvPr>
              <p:cNvSpPr/>
              <p:nvPr/>
            </p:nvSpPr>
            <p:spPr>
              <a:xfrm rot="6538230">
                <a:off x="6651800" y="4024378"/>
                <a:ext cx="1884390" cy="103578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9" name="楕円 458">
                <a:extLst>
                  <a:ext uri="{FF2B5EF4-FFF2-40B4-BE49-F238E27FC236}">
                    <a16:creationId xmlns:a16="http://schemas.microsoft.com/office/drawing/2014/main" id="{CF15ADBC-4657-4E17-A87A-5058C3DDCC05}"/>
                  </a:ext>
                </a:extLst>
              </p:cNvPr>
              <p:cNvSpPr/>
              <p:nvPr/>
            </p:nvSpPr>
            <p:spPr>
              <a:xfrm rot="19634265">
                <a:off x="5566531" y="4924090"/>
                <a:ext cx="918644" cy="64530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0" name="楕円 459">
                <a:extLst>
                  <a:ext uri="{FF2B5EF4-FFF2-40B4-BE49-F238E27FC236}">
                    <a16:creationId xmlns:a16="http://schemas.microsoft.com/office/drawing/2014/main" id="{546E29DE-9E1B-4E61-B8EB-CFB354880E93}"/>
                  </a:ext>
                </a:extLst>
              </p:cNvPr>
              <p:cNvSpPr/>
              <p:nvPr/>
            </p:nvSpPr>
            <p:spPr>
              <a:xfrm rot="19634265">
                <a:off x="7004142" y="4903889"/>
                <a:ext cx="730514" cy="73009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1" name="楕円 460">
                <a:extLst>
                  <a:ext uri="{FF2B5EF4-FFF2-40B4-BE49-F238E27FC236}">
                    <a16:creationId xmlns:a16="http://schemas.microsoft.com/office/drawing/2014/main" id="{EF90B7F9-D735-43EB-8420-373EA18781FB}"/>
                  </a:ext>
                </a:extLst>
              </p:cNvPr>
              <p:cNvSpPr/>
              <p:nvPr/>
            </p:nvSpPr>
            <p:spPr>
              <a:xfrm>
                <a:off x="7609372" y="1809753"/>
                <a:ext cx="267158" cy="73009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2" name="楕円 461">
                <a:extLst>
                  <a:ext uri="{FF2B5EF4-FFF2-40B4-BE49-F238E27FC236}">
                    <a16:creationId xmlns:a16="http://schemas.microsoft.com/office/drawing/2014/main" id="{7B691AFC-7494-4463-8498-F9C1EB33E170}"/>
                  </a:ext>
                </a:extLst>
              </p:cNvPr>
              <p:cNvSpPr/>
              <p:nvPr/>
            </p:nvSpPr>
            <p:spPr>
              <a:xfrm rot="20291613">
                <a:off x="7797604" y="1706969"/>
                <a:ext cx="404109" cy="110436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3" name="楕円 462">
                <a:extLst>
                  <a:ext uri="{FF2B5EF4-FFF2-40B4-BE49-F238E27FC236}">
                    <a16:creationId xmlns:a16="http://schemas.microsoft.com/office/drawing/2014/main" id="{26DB892C-1B22-426B-9430-7A03B2234BA3}"/>
                  </a:ext>
                </a:extLst>
              </p:cNvPr>
              <p:cNvSpPr/>
              <p:nvPr/>
            </p:nvSpPr>
            <p:spPr>
              <a:xfrm rot="19502818">
                <a:off x="7663281" y="1486677"/>
                <a:ext cx="274125" cy="64296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4" name="楕円 463">
                <a:extLst>
                  <a:ext uri="{FF2B5EF4-FFF2-40B4-BE49-F238E27FC236}">
                    <a16:creationId xmlns:a16="http://schemas.microsoft.com/office/drawing/2014/main" id="{83F9631E-12C0-4A56-9B71-8900A540870E}"/>
                  </a:ext>
                </a:extLst>
              </p:cNvPr>
              <p:cNvSpPr/>
              <p:nvPr/>
            </p:nvSpPr>
            <p:spPr>
              <a:xfrm rot="19502818">
                <a:off x="7533943" y="1348828"/>
                <a:ext cx="187493" cy="304143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5" name="楕円 464">
                <a:extLst>
                  <a:ext uri="{FF2B5EF4-FFF2-40B4-BE49-F238E27FC236}">
                    <a16:creationId xmlns:a16="http://schemas.microsoft.com/office/drawing/2014/main" id="{4BF506DB-1A13-41D3-96F3-063C6D55E896}"/>
                  </a:ext>
                </a:extLst>
              </p:cNvPr>
              <p:cNvSpPr/>
              <p:nvPr/>
            </p:nvSpPr>
            <p:spPr>
              <a:xfrm rot="19634265">
                <a:off x="5339088" y="5165065"/>
                <a:ext cx="700167" cy="39195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6" name="楕円 465">
                <a:extLst>
                  <a:ext uri="{FF2B5EF4-FFF2-40B4-BE49-F238E27FC236}">
                    <a16:creationId xmlns:a16="http://schemas.microsoft.com/office/drawing/2014/main" id="{DBC832C7-FEF6-41A7-BE83-38A6536E718F}"/>
                  </a:ext>
                </a:extLst>
              </p:cNvPr>
              <p:cNvSpPr/>
              <p:nvPr/>
            </p:nvSpPr>
            <p:spPr>
              <a:xfrm rot="20430763">
                <a:off x="5179449" y="5419180"/>
                <a:ext cx="381650" cy="192783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81" name="Rectangle 21">
            <a:extLst>
              <a:ext uri="{FF2B5EF4-FFF2-40B4-BE49-F238E27FC236}">
                <a16:creationId xmlns:a16="http://schemas.microsoft.com/office/drawing/2014/main" id="{F69F0ECE-008A-4159-935E-A2233C0C6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856" y="92656"/>
            <a:ext cx="28723501" cy="56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6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Various Parameter Measurements in Dual-ECR Heating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6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on Electron Cyclotron Resonance Ion Source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ja-JP" sz="5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Kouki Iwahara, </a:t>
            </a:r>
            <a:r>
              <a:rPr lang="en-US" altLang="ja-JP" sz="54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Takumu</a:t>
            </a:r>
            <a:r>
              <a:rPr lang="en-US" altLang="ja-JP" sz="5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54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Maenaka</a:t>
            </a:r>
            <a:r>
              <a:rPr lang="en-US" altLang="ja-JP" sz="5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</a:t>
            </a:r>
            <a:r>
              <a:rPr lang="en-US" altLang="ja-JP" sz="54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Yushi</a:t>
            </a:r>
            <a:r>
              <a:rPr lang="en-US" altLang="ja-JP" sz="5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Fujimura, and </a:t>
            </a:r>
            <a:r>
              <a:rPr lang="en-US" altLang="ja-JP" sz="54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Yushi</a:t>
            </a:r>
            <a:r>
              <a:rPr lang="en-US" altLang="ja-JP" sz="5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Kato</a:t>
            </a:r>
            <a:r>
              <a:rPr lang="en-US" altLang="ja-JP" sz="6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endParaRPr lang="en-US" altLang="ja-JP" sz="6000" baseline="30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ja-JP" sz="4000" i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Division of Electrical, Electronic and </a:t>
            </a:r>
            <a:r>
              <a:rPr lang="en-US" altLang="ja-JP" sz="4000" i="1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Inforcommunication</a:t>
            </a:r>
            <a:r>
              <a:rPr lang="en-US" altLang="ja-JP" sz="4000" i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Engineering, Graduate School of Engineering,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ja-JP" sz="4400" i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Osaka Univ.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ja-JP" sz="4000" i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2-1 </a:t>
            </a:r>
            <a:r>
              <a:rPr lang="en-US" altLang="ja-JP" sz="4000" i="1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Yamadaoka</a:t>
            </a:r>
            <a:r>
              <a:rPr lang="en-US" altLang="ja-JP" sz="4000" i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Suita-</a:t>
            </a:r>
            <a:r>
              <a:rPr lang="en-US" altLang="ja-JP" sz="4000" i="1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shi</a:t>
            </a:r>
            <a:r>
              <a:rPr lang="en-US" altLang="ja-JP" sz="4000" i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Osaka 565-0871, Japan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Corresponding author: </a:t>
            </a:r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  <a:hlinkClick r:id="rId52"/>
              </a:rPr>
              <a:t>iwahara@nf.eie.eng.osaka-u.ac.jp</a:t>
            </a:r>
            <a:endParaRPr lang="en-US" altLang="ja-JP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74" name="正方形/長方形 373">
            <a:extLst>
              <a:ext uri="{FF2B5EF4-FFF2-40B4-BE49-F238E27FC236}">
                <a16:creationId xmlns:a16="http://schemas.microsoft.com/office/drawing/2014/main" id="{89072028-DA98-4E80-B0D1-A7A531112473}"/>
              </a:ext>
            </a:extLst>
          </p:cNvPr>
          <p:cNvSpPr/>
          <p:nvPr/>
        </p:nvSpPr>
        <p:spPr>
          <a:xfrm>
            <a:off x="1051737" y="18890886"/>
            <a:ext cx="3422366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</a:t>
            </a:r>
          </a:p>
          <a:p>
            <a:pPr algn="ctr"/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</a:p>
        </p:txBody>
      </p:sp>
      <p:sp>
        <p:nvSpPr>
          <p:cNvPr id="2" name="左中かっこ 1">
            <a:extLst>
              <a:ext uri="{FF2B5EF4-FFF2-40B4-BE49-F238E27FC236}">
                <a16:creationId xmlns:a16="http://schemas.microsoft.com/office/drawing/2014/main" id="{259267B8-AA2D-476B-9A02-11AD4A1A3A5A}"/>
              </a:ext>
            </a:extLst>
          </p:cNvPr>
          <p:cNvSpPr/>
          <p:nvPr/>
        </p:nvSpPr>
        <p:spPr>
          <a:xfrm>
            <a:off x="4112536" y="18560239"/>
            <a:ext cx="85770" cy="1436034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正方形/長方形 377">
            <a:extLst>
              <a:ext uri="{FF2B5EF4-FFF2-40B4-BE49-F238E27FC236}">
                <a16:creationId xmlns:a16="http://schemas.microsoft.com/office/drawing/2014/main" id="{AB8A67F0-CE6B-467B-B870-1C8508FD9A6B}"/>
              </a:ext>
            </a:extLst>
          </p:cNvPr>
          <p:cNvSpPr/>
          <p:nvPr/>
        </p:nvSpPr>
        <p:spPr>
          <a:xfrm>
            <a:off x="20305717" y="23007102"/>
            <a:ext cx="7768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(II)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BEBC269-6A7D-465C-9248-E69FAE3DE3A2}"/>
              </a:ext>
            </a:extLst>
          </p:cNvPr>
          <p:cNvPicPr>
            <a:picLocks noChangeAspect="1"/>
          </p:cNvPicPr>
          <p:nvPr/>
        </p:nvPicPr>
        <p:blipFill rotWithShape="1">
          <a:blip r:embed="rId53"/>
          <a:srcRect l="20122" t="21049" r="50711" b="56129"/>
          <a:stretch/>
        </p:blipFill>
        <p:spPr>
          <a:xfrm>
            <a:off x="26191" y="-23709"/>
            <a:ext cx="4444888" cy="1956430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D23E5648-B781-487C-B0F2-317E15C5E905}"/>
              </a:ext>
            </a:extLst>
          </p:cNvPr>
          <p:cNvGrpSpPr/>
          <p:nvPr/>
        </p:nvGrpSpPr>
        <p:grpSpPr>
          <a:xfrm>
            <a:off x="11708292" y="6498795"/>
            <a:ext cx="8785409" cy="6726668"/>
            <a:chOff x="11783289" y="6498795"/>
            <a:chExt cx="8785409" cy="6726668"/>
          </a:xfrm>
        </p:grpSpPr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83289" y="7213363"/>
              <a:ext cx="8250439" cy="571184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5" name="テキスト ボックス 18">
                  <a:extLst>
                    <a:ext uri="{FF2B5EF4-FFF2-40B4-BE49-F238E27FC236}">
                      <a16:creationId xmlns:a16="http://schemas.microsoft.com/office/drawing/2014/main" id="{873B94B0-CB79-4914-BEAD-2FA7E30349A5}"/>
                    </a:ext>
                  </a:extLst>
                </p:cNvPr>
                <p:cNvSpPr txBox="1"/>
                <p:nvPr/>
              </p:nvSpPr>
              <p:spPr>
                <a:xfrm>
                  <a:off x="12840958" y="6498795"/>
                  <a:ext cx="7727740" cy="19214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just">
                    <a:tabLst>
                      <a:tab pos="2700020" algn="ctr"/>
                      <a:tab pos="5400040" algn="r"/>
                    </a:tabLst>
                  </a:pPr>
                  <a:r>
                    <a:rPr lang="en-US" altLang="ja-JP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2022/12/14 </a:t>
                  </a:r>
                </a:p>
                <a:p>
                  <a:pPr algn="just">
                    <a:tabLst>
                      <a:tab pos="2700020" algn="ctr"/>
                      <a:tab pos="5400040" algn="r"/>
                    </a:tabLst>
                  </a:pPr>
                  <a:r>
                    <a:rPr lang="en-US" altLang="ja-JP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HV</a:t>
                  </a:r>
                  <a:r>
                    <a:rPr lang="ja-JP" altLang="ja-JP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：</a:t>
                  </a:r>
                  <a:r>
                    <a:rPr lang="en-US" altLang="ja-JP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 kV(slit</a:t>
                  </a:r>
                  <a:r>
                    <a:rPr lang="ja-JP" altLang="ja-JP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：</a:t>
                  </a:r>
                  <a:r>
                    <a:rPr lang="en-US" altLang="ja-JP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 mm)  Gas</a:t>
                  </a:r>
                  <a:r>
                    <a:rPr lang="ja-JP" altLang="ja-JP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：</a:t>
                  </a:r>
                  <a14:m>
                    <m:oMath xmlns:m="http://schemas.openxmlformats.org/officeDocument/2006/math">
                      <m:r>
                        <a:rPr lang="en-US" altLang="ja-JP" sz="2000" b="1" i="1">
                          <a:latin typeface="Cambria Math" panose="02040503050406030204" pitchFamily="18" charset="0"/>
                        </a:rPr>
                        <m:t>𝐀𝐫</m:t>
                      </m:r>
                      <m:r>
                        <a:rPr lang="en-US" altLang="ja-JP" sz="2000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ja-JP" sz="20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2000" b="1" i="1">
                          <a:latin typeface="Cambria Math" panose="02040503050406030204" pitchFamily="18" charset="0"/>
                        </a:rPr>
                        <m:t>𝟏𝟖𝟒</m:t>
                      </m:r>
                      <m:r>
                        <a:rPr lang="en-US" altLang="ja-JP" sz="20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000" b="1" i="1">
                          <a:latin typeface="Cambria Math" panose="02040503050406030204" pitchFamily="18" charset="0"/>
                        </a:rPr>
                        <m:t>𝐬𝐜𝐜𝐦</m:t>
                      </m:r>
                      <m:r>
                        <a:rPr lang="en-US" altLang="ja-JP" sz="2000" b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1400" b="1" kern="100" dirty="0">
                    <a:effectLst/>
                    <a:latin typeface="Times New Roman" panose="02020603050405020304" pitchFamily="18" charset="0"/>
                    <a:ea typeface="游明朝" panose="02020400000000000000" pitchFamily="18" charset="-128"/>
                    <a:cs typeface="Times New Roman" panose="02020603050405020304" pitchFamily="18" charset="0"/>
                  </a:endParaRPr>
                </a:p>
                <a:p>
                  <a:r>
                    <a:rPr lang="en-US" altLang="ja-JP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Pressure</a:t>
                  </a:r>
                  <a:r>
                    <a:rPr lang="ja-JP" altLang="ja-JP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：</a:t>
                  </a:r>
                  <a14:m>
                    <m:oMath xmlns:m="http://schemas.openxmlformats.org/officeDocument/2006/math">
                      <m:r>
                        <a:rPr lang="en-US" altLang="ja-JP" sz="20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ja-JP" sz="20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2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2000" b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2000" b="1" i="1"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ja-JP" altLang="ja-JP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altLang="ja-JP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altLang="ja-JP" sz="2000" b="1" i="1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en-US" altLang="ja-JP" sz="2000" b="1" i="1">
                          <a:latin typeface="Cambria Math" panose="02040503050406030204" pitchFamily="18" charset="0"/>
                        </a:rPr>
                        <m:t>𝐏𝐚</m:t>
                      </m:r>
                      <m:r>
                        <a:rPr lang="en-US" altLang="ja-JP" sz="2000" b="1"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altLang="ja-JP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ja-JP" altLang="ja-JP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 panose="02040503050406030204" pitchFamily="18" charset="0"/>
                            </a:rPr>
                            <m:t>𝐀</m:t>
                          </m:r>
                        </m:sub>
                      </m:sSub>
                      <m:r>
                        <a:rPr lang="en-US" altLang="ja-JP" sz="2000" b="1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ja-JP" altLang="ja-JP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 panose="02040503050406030204" pitchFamily="18" charset="0"/>
                            </a:rPr>
                            <m:t>𝐁</m:t>
                          </m:r>
                        </m:sub>
                      </m:sSub>
                      <m:r>
                        <a:rPr lang="en-US" altLang="ja-JP" sz="2000" b="1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ja-JP" altLang="ja-JP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 panose="02040503050406030204" pitchFamily="18" charset="0"/>
                            </a:rPr>
                            <m:t>𝐂</m:t>
                          </m:r>
                        </m:sub>
                      </m:sSub>
                    </m:oMath>
                  </a14:m>
                  <a:r>
                    <a:rPr lang="ja-JP" altLang="ja-JP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：</a:t>
                  </a:r>
                  <a14:m>
                    <m:oMath xmlns:m="http://schemas.openxmlformats.org/officeDocument/2006/math">
                      <m:r>
                        <a:rPr lang="en-US" altLang="ja-JP" sz="2000" b="1" i="1">
                          <a:latin typeface="Cambria Math" panose="02040503050406030204" pitchFamily="18" charset="0"/>
                        </a:rPr>
                        <m:t>𝟏𝟓𝟎</m:t>
                      </m:r>
                      <m:r>
                        <a:rPr lang="en-US" altLang="ja-JP" sz="2000" b="1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sz="2000" b="1" i="1">
                          <a:latin typeface="Cambria Math" panose="02040503050406030204" pitchFamily="18" charset="0"/>
                        </a:rPr>
                        <m:t>𝟏𝟓𝟎</m:t>
                      </m:r>
                      <m:r>
                        <a:rPr lang="en-US" altLang="ja-JP" sz="2000" b="1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altLang="ja-JP" sz="20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ja-JP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altLang="ja-JP" sz="20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ja-JP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altLang="ja-JP" sz="2000" b="1" i="1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en-US" altLang="ja-JP" sz="2000" b="1" i="1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altLang="ja-JP" sz="2000" b="1"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endPara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altLang="ja-JP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𝐃𝐮𝐚𝐥</m:t>
                      </m:r>
                      <m:r>
                        <a:rPr lang="en-US" altLang="ja-JP" sz="2000" b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ja-JP" sz="2000" b="1" i="1">
                          <a:latin typeface="Cambria Math" panose="02040503050406030204" pitchFamily="18" charset="0"/>
                        </a:rPr>
                        <m:t>𝟏𝟐𝟑</m:t>
                      </m:r>
                      <m:r>
                        <a:rPr lang="en-US" altLang="ja-JP" sz="2000" b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sz="2000" b="1" i="1">
                          <a:latin typeface="Cambria Math" panose="02040503050406030204" pitchFamily="18" charset="0"/>
                        </a:rPr>
                        <m:t>𝟑𝟗</m:t>
                      </m:r>
                      <m:r>
                        <a:rPr lang="en-US" altLang="ja-JP" sz="2000" b="1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en-US" altLang="ja-JP" sz="2000" b="1" i="1">
                          <a:latin typeface="Cambria Math" panose="02040503050406030204" pitchFamily="18" charset="0"/>
                        </a:rPr>
                        <m:t>𝐖</m:t>
                      </m:r>
                      <m:r>
                        <a:rPr lang="en-US" altLang="ja-JP" sz="2000" b="1">
                          <a:latin typeface="Cambria Math" panose="02040503050406030204" pitchFamily="18" charset="0"/>
                        </a:rPr>
                        <m:t>]+</m:t>
                      </m:r>
                      <m:r>
                        <a:rPr lang="en-US" altLang="ja-JP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𝟏𝟕𝟏</m:t>
                      </m:r>
                      <m:r>
                        <a:rPr lang="en-US" altLang="ja-JP" sz="2000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𝟏𝟐𝟏</m:t>
                      </m:r>
                      <m:r>
                        <a:rPr lang="en-US" altLang="ja-JP" sz="2000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en-US" altLang="ja-JP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𝐖</m:t>
                      </m:r>
                      <m:r>
                        <a:rPr lang="en-US" altLang="ja-JP" sz="2000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 </m:t>
                      </m:r>
                      <m:r>
                        <a:rPr lang="en-US" altLang="ja-JP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𝐧𝐞𝐭</m:t>
                      </m:r>
                      <m:r>
                        <a:rPr lang="en-US" altLang="ja-JP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𝟏𝟑𝟒</m:t>
                      </m:r>
                      <m:r>
                        <a:rPr lang="en-US" altLang="ja-JP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𝐖</m:t>
                      </m:r>
                      <m:r>
                        <a:rPr lang="en-US" altLang="ja-JP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altLang="ja-JP" sz="20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ja-JP" sz="2000" b="1" i="1">
                            <a:latin typeface="Cambria Math" panose="02040503050406030204" pitchFamily="18" charset="0"/>
                          </a:rPr>
                          <m:t>𝐑𝐨𝐝</m:t>
                        </m:r>
                        <m:r>
                          <a:rPr lang="en-US" altLang="ja-JP" sz="2000" b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altLang="ja-JP" sz="2000" b="1" i="1">
                            <a:latin typeface="Cambria Math" panose="02040503050406030204" pitchFamily="18" charset="0"/>
                          </a:rPr>
                          <m:t>𝟐𝟓𝟑</m:t>
                        </m:r>
                        <m:r>
                          <a:rPr lang="en-US" altLang="ja-JP" sz="2000" b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2000" b="1" i="1">
                            <a:latin typeface="Cambria Math" panose="02040503050406030204" pitchFamily="18" charset="0"/>
                          </a:rPr>
                          <m:t>𝟏𝟐𝟐</m:t>
                        </m:r>
                        <m:r>
                          <a:rPr lang="en-US" altLang="ja-JP" sz="2000" b="1">
                            <a:latin typeface="Cambria Math" panose="02040503050406030204" pitchFamily="18" charset="0"/>
                          </a:rPr>
                          <m:t> [</m:t>
                        </m:r>
                        <m:r>
                          <a:rPr lang="en-US" altLang="ja-JP" sz="2000" b="1" i="1">
                            <a:latin typeface="Cambria Math" panose="02040503050406030204" pitchFamily="18" charset="0"/>
                          </a:rPr>
                          <m:t>𝐖</m:t>
                        </m:r>
                        <m:r>
                          <a:rPr lang="en-US" altLang="ja-JP" sz="2000" b="1">
                            <a:latin typeface="Cambria Math" panose="02040503050406030204" pitchFamily="18" charset="0"/>
                          </a:rPr>
                          <m:t>] (</m:t>
                        </m:r>
                        <m:r>
                          <a:rPr lang="en-US" altLang="ja-JP" sz="2000" b="1" i="1">
                            <a:latin typeface="Cambria Math" panose="02040503050406030204" pitchFamily="18" charset="0"/>
                          </a:rPr>
                          <m:t>𝐧𝐞𝐭</m:t>
                        </m:r>
                        <m:r>
                          <a:rPr lang="en-US" altLang="ja-JP" sz="20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000" b="1" i="1">
                            <a:latin typeface="Cambria Math" panose="02040503050406030204" pitchFamily="18" charset="0"/>
                          </a:rPr>
                          <m:t>𝟏𝟑𝟏</m:t>
                        </m:r>
                        <m:r>
                          <a:rPr lang="en-US" altLang="ja-JP" sz="20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000" b="1" i="1">
                            <a:latin typeface="Cambria Math" panose="02040503050406030204" pitchFamily="18" charset="0"/>
                          </a:rPr>
                          <m:t>𝐖</m:t>
                        </m:r>
                        <m:r>
                          <a:rPr lang="en-US" altLang="ja-JP" sz="2000" b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ja-JP" sz="1100" kern="100" dirty="0">
                    <a:effectLst/>
                    <a:latin typeface="Times New Roman" panose="02020603050405020304" pitchFamily="18" charset="0"/>
                    <a:ea typeface="游明朝" panose="02020400000000000000" pitchFamily="18" charset="-128"/>
                    <a:cs typeface="Times New Roman" panose="020206030504050203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altLang="ja-JP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𝐂𝐨𝐚𝐱𝐢𝐚𝐥</m:t>
                      </m:r>
                      <m:r>
                        <a:rPr lang="en-US" altLang="ja-JP" sz="20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ja-JP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𝟑𝟓𝟑</m:t>
                      </m:r>
                      <m:r>
                        <a:rPr lang="en-US" altLang="ja-JP" sz="2000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𝟐𝟏𝟕</m:t>
                      </m:r>
                      <m:r>
                        <a:rPr lang="en-US" altLang="ja-JP" sz="2000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en-US" altLang="ja-JP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𝐖</m:t>
                      </m:r>
                      <m:r>
                        <a:rPr lang="en-US" altLang="ja-JP" sz="2000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 (</m:t>
                      </m:r>
                      <m:r>
                        <a:rPr lang="en-US" altLang="ja-JP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𝐧𝐞𝐭</m:t>
                      </m:r>
                      <m:r>
                        <a:rPr lang="en-US" altLang="ja-JP" sz="2000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𝟏𝟑𝟔</m:t>
                      </m:r>
                      <m:r>
                        <a:rPr lang="en-US" altLang="ja-JP" sz="2000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𝐖</m:t>
                      </m:r>
                      <m:r>
                        <a:rPr lang="en-US" altLang="ja-JP" sz="2000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altLang="ja-JP" sz="2000" b="1" dirty="0"/>
                    <a:t> </a:t>
                  </a:r>
                  <a:endParaRPr lang="en-US" altLang="ja-JP" sz="2000" b="1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75" name="テキスト ボックス 18">
                  <a:extLst>
                    <a:ext uri="{FF2B5EF4-FFF2-40B4-BE49-F238E27FC236}">
                      <a16:creationId xmlns:a16="http://schemas.microsoft.com/office/drawing/2014/main" id="{873B94B0-CB79-4914-BEAD-2FA7E30349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40958" y="6498795"/>
                  <a:ext cx="7727740" cy="1921404"/>
                </a:xfrm>
                <a:prstGeom prst="rect">
                  <a:avLst/>
                </a:prstGeom>
                <a:blipFill>
                  <a:blip r:embed="rId55"/>
                  <a:stretch>
                    <a:fillRect l="-789" t="-1587" b="-381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6" name="テキスト ボックス 356">
                  <a:extLst>
                    <a:ext uri="{FF2B5EF4-FFF2-40B4-BE49-F238E27FC236}">
                      <a16:creationId xmlns:a16="http://schemas.microsoft.com/office/drawing/2014/main" id="{A65B4985-CF35-4590-910A-3E825E28F23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674238" y="12763798"/>
                  <a:ext cx="1035776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游ゴシック" panose="020B0400000000000000" pitchFamily="50" charset="-128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游ゴシック" panose="020B0400000000000000" pitchFamily="50" charset="-128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游ゴシック" panose="020B0400000000000000" pitchFamily="50" charset="-128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  <a:ea typeface="游ゴシック" panose="020B0400000000000000" pitchFamily="50" charset="-128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  <a:ea typeface="游ゴシック" panose="020B0400000000000000" pitchFamily="50" charset="-128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  <a:ea typeface="游ゴシック" panose="020B0400000000000000" pitchFamily="50" charset="-128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  <a:ea typeface="游ゴシック" panose="020B0400000000000000" pitchFamily="50" charset="-128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  <a:ea typeface="游ゴシック" panose="020B0400000000000000" pitchFamily="50" charset="-128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  <a:ea typeface="游ゴシック" panose="020B0400000000000000" pitchFamily="50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1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altLang="ja-JP" sz="2400" b="1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 [</m:t>
                        </m:r>
                        <m:r>
                          <a:rPr lang="en-US" altLang="ja-JP" sz="2400" b="1" i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𝐓</m:t>
                        </m:r>
                        <m:r>
                          <a:rPr lang="en-US" altLang="ja-JP" sz="2400" b="1" i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]</m:t>
                        </m:r>
                      </m:oMath>
                    </m:oMathPara>
                  </a14:m>
                  <a:endParaRPr lang="ja-JP" altLang="en-US" sz="2400" b="1" i="1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6" name="テキスト ボックス 356">
                  <a:extLst>
                    <a:ext uri="{FF2B5EF4-FFF2-40B4-BE49-F238E27FC236}">
                      <a16:creationId xmlns:a16="http://schemas.microsoft.com/office/drawing/2014/main" id="{A65B4985-CF35-4590-910A-3E825E28F2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674238" y="12763798"/>
                  <a:ext cx="1035776" cy="461665"/>
                </a:xfrm>
                <a:prstGeom prst="rect">
                  <a:avLst/>
                </a:prstGeom>
                <a:blipFill>
                  <a:blip r:embed="rId56"/>
                  <a:stretch>
                    <a:fillRect b="-1842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5" name="グループ化 394">
            <a:extLst>
              <a:ext uri="{FF2B5EF4-FFF2-40B4-BE49-F238E27FC236}">
                <a16:creationId xmlns:a16="http://schemas.microsoft.com/office/drawing/2014/main" id="{0B845824-0038-4A55-A0A5-C481F34B2330}"/>
              </a:ext>
            </a:extLst>
          </p:cNvPr>
          <p:cNvGrpSpPr/>
          <p:nvPr/>
        </p:nvGrpSpPr>
        <p:grpSpPr>
          <a:xfrm>
            <a:off x="262365" y="22428739"/>
            <a:ext cx="2644546" cy="1503214"/>
            <a:chOff x="717322" y="4344117"/>
            <a:chExt cx="2644546" cy="1503214"/>
          </a:xfrm>
        </p:grpSpPr>
        <p:grpSp>
          <p:nvGrpSpPr>
            <p:cNvPr id="396" name="グループ化 395">
              <a:extLst>
                <a:ext uri="{FF2B5EF4-FFF2-40B4-BE49-F238E27FC236}">
                  <a16:creationId xmlns:a16="http://schemas.microsoft.com/office/drawing/2014/main" id="{B22D4FCC-B267-48C5-9474-B5F42AB4781D}"/>
                </a:ext>
              </a:extLst>
            </p:cNvPr>
            <p:cNvGrpSpPr/>
            <p:nvPr/>
          </p:nvGrpSpPr>
          <p:grpSpPr>
            <a:xfrm>
              <a:off x="717322" y="4344117"/>
              <a:ext cx="2644546" cy="1160157"/>
              <a:chOff x="578591" y="4017325"/>
              <a:chExt cx="2644546" cy="1160157"/>
            </a:xfrm>
          </p:grpSpPr>
          <p:pic>
            <p:nvPicPr>
              <p:cNvPr id="398" name="図 397">
                <a:extLst>
                  <a:ext uri="{FF2B5EF4-FFF2-40B4-BE49-F238E27FC236}">
                    <a16:creationId xmlns:a16="http://schemas.microsoft.com/office/drawing/2014/main" id="{50043524-8F3F-4E45-8098-5716122FAD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449" t="8199" r="43654" b="2815"/>
              <a:stretch/>
            </p:blipFill>
            <p:spPr>
              <a:xfrm>
                <a:off x="1595345" y="4017325"/>
                <a:ext cx="577476" cy="1160157"/>
              </a:xfrm>
              <a:prstGeom prst="rect">
                <a:avLst/>
              </a:prstGeom>
            </p:spPr>
          </p:pic>
          <p:sp>
            <p:nvSpPr>
              <p:cNvPr id="399" name="正方形/長方形 398">
                <a:extLst>
                  <a:ext uri="{FF2B5EF4-FFF2-40B4-BE49-F238E27FC236}">
                    <a16:creationId xmlns:a16="http://schemas.microsoft.com/office/drawing/2014/main" id="{32F7E2C5-64F8-4FBB-A109-9F82355324CA}"/>
                  </a:ext>
                </a:extLst>
              </p:cNvPr>
              <p:cNvSpPr/>
              <p:nvPr/>
            </p:nvSpPr>
            <p:spPr>
              <a:xfrm>
                <a:off x="770945" y="4834533"/>
                <a:ext cx="901872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 mm</a:t>
                </a:r>
              </a:p>
            </p:txBody>
          </p:sp>
          <p:sp>
            <p:nvSpPr>
              <p:cNvPr id="400" name="正方形/長方形 399">
                <a:extLst>
                  <a:ext uri="{FF2B5EF4-FFF2-40B4-BE49-F238E27FC236}">
                    <a16:creationId xmlns:a16="http://schemas.microsoft.com/office/drawing/2014/main" id="{14E5B9F1-87DA-4AA6-AFC4-15E28AEEA24A}"/>
                  </a:ext>
                </a:extLst>
              </p:cNvPr>
              <p:cNvSpPr/>
              <p:nvPr/>
            </p:nvSpPr>
            <p:spPr>
              <a:xfrm>
                <a:off x="2113446" y="4831734"/>
                <a:ext cx="829783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mm</a:t>
                </a:r>
              </a:p>
            </p:txBody>
          </p:sp>
          <p:cxnSp>
            <p:nvCxnSpPr>
              <p:cNvPr id="401" name="直線矢印コネクタ 400">
                <a:extLst>
                  <a:ext uri="{FF2B5EF4-FFF2-40B4-BE49-F238E27FC236}">
                    <a16:creationId xmlns:a16="http://schemas.microsoft.com/office/drawing/2014/main" id="{5B9C216C-8BD2-4B09-9840-E0BBB532E0A6}"/>
                  </a:ext>
                </a:extLst>
              </p:cNvPr>
              <p:cNvCxnSpPr/>
              <p:nvPr/>
            </p:nvCxnSpPr>
            <p:spPr>
              <a:xfrm>
                <a:off x="1506048" y="4236105"/>
                <a:ext cx="0" cy="6278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直線矢印コネクタ 401">
                <a:extLst>
                  <a:ext uri="{FF2B5EF4-FFF2-40B4-BE49-F238E27FC236}">
                    <a16:creationId xmlns:a16="http://schemas.microsoft.com/office/drawing/2014/main" id="{93B31F4B-AE66-4FEE-B1D6-EC5D60095B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7118" y="4347050"/>
                <a:ext cx="0" cy="40403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直線コネクタ 402">
                <a:extLst>
                  <a:ext uri="{FF2B5EF4-FFF2-40B4-BE49-F238E27FC236}">
                    <a16:creationId xmlns:a16="http://schemas.microsoft.com/office/drawing/2014/main" id="{7602E5FF-2ACE-4AEA-8045-304AF8B807DA}"/>
                  </a:ext>
                </a:extLst>
              </p:cNvPr>
              <p:cNvCxnSpPr/>
              <p:nvPr/>
            </p:nvCxnSpPr>
            <p:spPr>
              <a:xfrm>
                <a:off x="1313891" y="4236105"/>
                <a:ext cx="28145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直線コネクタ 403">
                <a:extLst>
                  <a:ext uri="{FF2B5EF4-FFF2-40B4-BE49-F238E27FC236}">
                    <a16:creationId xmlns:a16="http://schemas.microsoft.com/office/drawing/2014/main" id="{CD256FE1-38EB-4E2C-9D03-EA6E9077BA01}"/>
                  </a:ext>
                </a:extLst>
              </p:cNvPr>
              <p:cNvCxnSpPr/>
              <p:nvPr/>
            </p:nvCxnSpPr>
            <p:spPr>
              <a:xfrm>
                <a:off x="1313891" y="4889962"/>
                <a:ext cx="28145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直線コネクタ 404">
                <a:extLst>
                  <a:ext uri="{FF2B5EF4-FFF2-40B4-BE49-F238E27FC236}">
                    <a16:creationId xmlns:a16="http://schemas.microsoft.com/office/drawing/2014/main" id="{2DAEB37A-0426-453E-BF3D-2ADC6DC4B9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21535" y="4325480"/>
                <a:ext cx="177575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直線コネクタ 405">
                <a:extLst>
                  <a:ext uri="{FF2B5EF4-FFF2-40B4-BE49-F238E27FC236}">
                    <a16:creationId xmlns:a16="http://schemas.microsoft.com/office/drawing/2014/main" id="{E976F74F-8270-4329-B358-F80328E1DA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21535" y="4777424"/>
                <a:ext cx="177575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7" name="矢印: 右 406">
                <a:extLst>
                  <a:ext uri="{FF2B5EF4-FFF2-40B4-BE49-F238E27FC236}">
                    <a16:creationId xmlns:a16="http://schemas.microsoft.com/office/drawing/2014/main" id="{5CC4407A-8838-4394-A976-54EC9FF9D36A}"/>
                  </a:ext>
                </a:extLst>
              </p:cNvPr>
              <p:cNvSpPr/>
              <p:nvPr/>
            </p:nvSpPr>
            <p:spPr>
              <a:xfrm>
                <a:off x="2381416" y="4379791"/>
                <a:ext cx="177566" cy="338554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8" name="矢印: 右 407">
                <a:extLst>
                  <a:ext uri="{FF2B5EF4-FFF2-40B4-BE49-F238E27FC236}">
                    <a16:creationId xmlns:a16="http://schemas.microsoft.com/office/drawing/2014/main" id="{2D86D5D9-5FE9-459E-B941-8ACC27F1A6F3}"/>
                  </a:ext>
                </a:extLst>
              </p:cNvPr>
              <p:cNvSpPr/>
              <p:nvPr/>
            </p:nvSpPr>
            <p:spPr>
              <a:xfrm rot="10800000">
                <a:off x="1241867" y="4379791"/>
                <a:ext cx="177566" cy="338554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9" name="正方形/長方形 408">
                <a:extLst>
                  <a:ext uri="{FF2B5EF4-FFF2-40B4-BE49-F238E27FC236}">
                    <a16:creationId xmlns:a16="http://schemas.microsoft.com/office/drawing/2014/main" id="{860B56AA-3BBA-467D-8557-36C78199C0AA}"/>
                  </a:ext>
                </a:extLst>
              </p:cNvPr>
              <p:cNvSpPr/>
              <p:nvPr/>
            </p:nvSpPr>
            <p:spPr>
              <a:xfrm>
                <a:off x="2512616" y="4359782"/>
                <a:ext cx="710521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inner</a:t>
                </a:r>
              </a:p>
            </p:txBody>
          </p:sp>
          <p:sp>
            <p:nvSpPr>
              <p:cNvPr id="410" name="正方形/長方形 409">
                <a:extLst>
                  <a:ext uri="{FF2B5EF4-FFF2-40B4-BE49-F238E27FC236}">
                    <a16:creationId xmlns:a16="http://schemas.microsoft.com/office/drawing/2014/main" id="{FDA88558-0CEC-4E5A-BA0A-7E7C56DD66A8}"/>
                  </a:ext>
                </a:extLst>
              </p:cNvPr>
              <p:cNvSpPr/>
              <p:nvPr/>
            </p:nvSpPr>
            <p:spPr>
              <a:xfrm>
                <a:off x="578591" y="4359782"/>
                <a:ext cx="710521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outer</a:t>
                </a:r>
              </a:p>
            </p:txBody>
          </p:sp>
        </p:grpSp>
        <p:sp>
          <p:nvSpPr>
            <p:cNvPr id="397" name="正方形/長方形 396">
              <a:extLst>
                <a:ext uri="{FF2B5EF4-FFF2-40B4-BE49-F238E27FC236}">
                  <a16:creationId xmlns:a16="http://schemas.microsoft.com/office/drawing/2014/main" id="{FEAD45A6-5E8A-419C-B111-726C8A11BB07}"/>
                </a:ext>
              </a:extLst>
            </p:cNvPr>
            <p:cNvSpPr/>
            <p:nvPr/>
          </p:nvSpPr>
          <p:spPr>
            <a:xfrm>
              <a:off x="1661246" y="5447221"/>
              <a:ext cx="780084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taper</a:t>
              </a:r>
            </a:p>
          </p:txBody>
        </p:sp>
      </p:grpSp>
      <p:sp>
        <p:nvSpPr>
          <p:cNvPr id="168" name="正方形/長方形 167">
            <a:extLst>
              <a:ext uri="{FF2B5EF4-FFF2-40B4-BE49-F238E27FC236}">
                <a16:creationId xmlns:a16="http://schemas.microsoft.com/office/drawing/2014/main" id="{5075A2F8-F0C3-4C40-AE45-994A7A778C9A}"/>
              </a:ext>
            </a:extLst>
          </p:cNvPr>
          <p:cNvSpPr/>
          <p:nvPr/>
        </p:nvSpPr>
        <p:spPr>
          <a:xfrm>
            <a:off x="20291979" y="8915494"/>
            <a:ext cx="7768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1" name="正方形/長方形 410">
                <a:extLst>
                  <a:ext uri="{FF2B5EF4-FFF2-40B4-BE49-F238E27FC236}">
                    <a16:creationId xmlns:a16="http://schemas.microsoft.com/office/drawing/2014/main" id="{845E0CB7-D78E-464D-9B8D-F7F4B73D8DD3}"/>
                  </a:ext>
                </a:extLst>
              </p:cNvPr>
              <p:cNvSpPr/>
              <p:nvPr/>
            </p:nvSpPr>
            <p:spPr>
              <a:xfrm>
                <a:off x="11443798" y="41626902"/>
                <a:ext cx="880568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2800" b="1" dirty="0">
                    <a:cs typeface="Times New Roman" panose="02020603050405020304" pitchFamily="18" charset="0"/>
                  </a:rPr>
                  <a:t>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ja-JP" sz="28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𝐞</m:t>
                        </m:r>
                      </m:sub>
                    </m:sSub>
                  </m:oMath>
                </a14:m>
                <a:r>
                  <a:rPr lang="en-US" altLang="ja-JP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</a:t>
                </a:r>
                <a:r>
                  <a:rPr lang="en-US" altLang="ja-JP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Dual</a:t>
                </a:r>
                <a:r>
                  <a:rPr lang="en-US" altLang="ja-JP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-ECR heating was highest in three ways. </a:t>
                </a:r>
              </a:p>
            </p:txBody>
          </p:sp>
        </mc:Choice>
        <mc:Fallback xmlns="">
          <p:sp>
            <p:nvSpPr>
              <p:cNvPr id="411" name="正方形/長方形 410">
                <a:extLst>
                  <a:ext uri="{FF2B5EF4-FFF2-40B4-BE49-F238E27FC236}">
                    <a16:creationId xmlns:a16="http://schemas.microsoft.com/office/drawing/2014/main" id="{845E0CB7-D78E-464D-9B8D-F7F4B73D8D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3798" y="41626902"/>
                <a:ext cx="8805688" cy="523220"/>
              </a:xfrm>
              <a:prstGeom prst="rect">
                <a:avLst/>
              </a:prstGeom>
              <a:blipFill>
                <a:blip r:embed="rId58"/>
                <a:stretch>
                  <a:fillRect t="-15294" b="-329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2" name="下矢印 1">
            <a:extLst>
              <a:ext uri="{FF2B5EF4-FFF2-40B4-BE49-F238E27FC236}">
                <a16:creationId xmlns:a16="http://schemas.microsoft.com/office/drawing/2014/main" id="{C9DFFDDF-EE25-4DF1-B059-655CCBFE34AE}"/>
              </a:ext>
            </a:extLst>
          </p:cNvPr>
          <p:cNvSpPr/>
          <p:nvPr/>
        </p:nvSpPr>
        <p:spPr>
          <a:xfrm rot="16200000">
            <a:off x="11224004" y="41646337"/>
            <a:ext cx="511668" cy="47279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0344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1217</TotalTime>
  <Words>646</Words>
  <Application>Microsoft Office PowerPoint</Application>
  <PresentationFormat>ユーザー設定</PresentationFormat>
  <Paragraphs>101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ＭＳ Ｐゴシック</vt:lpstr>
      <vt:lpstr>游ゴシック</vt:lpstr>
      <vt:lpstr>游ゴシック Light</vt:lpstr>
      <vt:lpstr>游明朝</vt:lpstr>
      <vt:lpstr>Arial</vt:lpstr>
      <vt:lpstr>Calibri</vt:lpstr>
      <vt:lpstr>Calibri Light</vt:lpstr>
      <vt:lpstr>Cambria Math</vt:lpstr>
      <vt:lpstr>Times New Roman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tsuda</dc:creator>
  <cp:lastModifiedBy>best542bw567@outlook.jp</cp:lastModifiedBy>
  <cp:revision>138</cp:revision>
  <cp:lastPrinted>2016-09-12T07:21:11Z</cp:lastPrinted>
  <dcterms:created xsi:type="dcterms:W3CDTF">2016-09-05T07:25:52Z</dcterms:created>
  <dcterms:modified xsi:type="dcterms:W3CDTF">2023-09-19T15:19:04Z</dcterms:modified>
</cp:coreProperties>
</file>