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handoutMasterIdLst>
    <p:handoutMasterId r:id="rId70"/>
  </p:handoutMasterIdLst>
  <p:sldIdLst>
    <p:sldId id="259" r:id="rId2"/>
    <p:sldId id="590" r:id="rId3"/>
    <p:sldId id="536" r:id="rId4"/>
    <p:sldId id="490" r:id="rId5"/>
    <p:sldId id="494" r:id="rId6"/>
    <p:sldId id="584" r:id="rId7"/>
    <p:sldId id="539" r:id="rId8"/>
    <p:sldId id="542" r:id="rId9"/>
    <p:sldId id="499" r:id="rId10"/>
    <p:sldId id="560" r:id="rId11"/>
    <p:sldId id="547" r:id="rId12"/>
    <p:sldId id="563" r:id="rId13"/>
    <p:sldId id="585" r:id="rId14"/>
    <p:sldId id="587" r:id="rId15"/>
    <p:sldId id="579" r:id="rId16"/>
    <p:sldId id="555" r:id="rId17"/>
    <p:sldId id="556" r:id="rId18"/>
    <p:sldId id="537" r:id="rId19"/>
    <p:sldId id="591" r:id="rId20"/>
    <p:sldId id="582" r:id="rId21"/>
    <p:sldId id="571" r:id="rId22"/>
    <p:sldId id="573" r:id="rId23"/>
    <p:sldId id="581" r:id="rId24"/>
    <p:sldId id="583" r:id="rId25"/>
    <p:sldId id="549" r:id="rId26"/>
    <p:sldId id="578" r:id="rId27"/>
    <p:sldId id="586" r:id="rId28"/>
    <p:sldId id="589" r:id="rId29"/>
    <p:sldId id="550" r:id="rId30"/>
    <p:sldId id="483" r:id="rId31"/>
    <p:sldId id="574" r:id="rId32"/>
    <p:sldId id="557" r:id="rId33"/>
    <p:sldId id="551" r:id="rId34"/>
    <p:sldId id="497" r:id="rId35"/>
    <p:sldId id="565" r:id="rId36"/>
    <p:sldId id="575" r:id="rId37"/>
    <p:sldId id="540" r:id="rId38"/>
    <p:sldId id="552" r:id="rId39"/>
    <p:sldId id="495" r:id="rId40"/>
    <p:sldId id="588" r:id="rId41"/>
    <p:sldId id="554" r:id="rId42"/>
    <p:sldId id="564" r:id="rId43"/>
    <p:sldId id="570" r:id="rId44"/>
    <p:sldId id="562" r:id="rId45"/>
    <p:sldId id="567" r:id="rId46"/>
    <p:sldId id="577" r:id="rId47"/>
    <p:sldId id="561" r:id="rId48"/>
    <p:sldId id="568" r:id="rId49"/>
    <p:sldId id="569" r:id="rId50"/>
    <p:sldId id="546" r:id="rId51"/>
    <p:sldId id="572" r:id="rId52"/>
    <p:sldId id="548" r:id="rId53"/>
    <p:sldId id="521" r:id="rId54"/>
    <p:sldId id="559" r:id="rId55"/>
    <p:sldId id="355" r:id="rId56"/>
    <p:sldId id="360" r:id="rId57"/>
    <p:sldId id="356" r:id="rId58"/>
    <p:sldId id="357" r:id="rId59"/>
    <p:sldId id="358" r:id="rId60"/>
    <p:sldId id="359" r:id="rId61"/>
    <p:sldId id="276" r:id="rId62"/>
    <p:sldId id="353" r:id="rId63"/>
    <p:sldId id="468" r:id="rId64"/>
    <p:sldId id="469" r:id="rId65"/>
    <p:sldId id="493" r:id="rId66"/>
    <p:sldId id="478" r:id="rId67"/>
    <p:sldId id="291"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D025F0-35F1-2AFF-0A70-9AB6B91CC98F}" name="Oliver Kester" initials="OK" userId="S::okester@triumf.ca::b69a5804-67a3-46bb-93da-bc22b030f81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liver Kester" initials="OK"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FF"/>
    <a:srgbClr val="00AAFF"/>
    <a:srgbClr val="00A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F4172D-3C20-428B-A811-B5CA0FC55BDC}" v="1709" dt="2023-09-19T13:33:45.8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77457" autoAdjust="0"/>
  </p:normalViewPr>
  <p:slideViewPr>
    <p:cSldViewPr snapToGrid="0">
      <p:cViewPr varScale="1">
        <p:scale>
          <a:sx n="78" d="100"/>
          <a:sy n="78" d="100"/>
        </p:scale>
        <p:origin x="768" y="72"/>
      </p:cViewPr>
      <p:guideLst>
        <p:guide orient="horz" pos="2160"/>
        <p:guide pos="3840"/>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608C72-FA27-48E9-883C-C98FE2BB65BD}" type="datetime1">
              <a:rPr lang="en-US" smtClean="0"/>
              <a:t>9/20/2023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Joseph Adegun</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315AF5-5D84-804C-BA78-8F8C3143524D}" type="slidenum">
              <a:rPr lang="en-US" smtClean="0"/>
              <a:t>‹#›</a:t>
            </a:fld>
            <a:endParaRPr lang="en-US"/>
          </a:p>
        </p:txBody>
      </p:sp>
    </p:spTree>
    <p:extLst>
      <p:ext uri="{BB962C8B-B14F-4D97-AF65-F5344CB8AC3E}">
        <p14:creationId xmlns:p14="http://schemas.microsoft.com/office/powerpoint/2010/main" val="166902083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79B651-B039-45B9-8032-0B7BCCB7620C}" type="datetime1">
              <a:rPr lang="en-US" smtClean="0"/>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Joseph Adegun</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476310-DAD6-EE4F-ABB6-4124C82A7486}" type="slidenum">
              <a:rPr lang="en-US" smtClean="0"/>
              <a:t>‹#›</a:t>
            </a:fld>
            <a:endParaRPr lang="en-US"/>
          </a:p>
        </p:txBody>
      </p:sp>
    </p:spTree>
    <p:extLst>
      <p:ext uri="{BB962C8B-B14F-4D97-AF65-F5344CB8AC3E}">
        <p14:creationId xmlns:p14="http://schemas.microsoft.com/office/powerpoint/2010/main" val="502684167"/>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Hello everyone, </a:t>
            </a:r>
          </a:p>
          <a:p>
            <a:r>
              <a:rPr lang="en-US" b="1"/>
              <a:t>I would also like to take this opportunity to extend my sincere appreciation to the international advisory committee members for selecting me to give this invited talk..</a:t>
            </a:r>
          </a:p>
          <a:p>
            <a:endParaRPr lang="en-US" b="1"/>
          </a:p>
          <a:p>
            <a:r>
              <a:rPr lang="en-US" b="1"/>
              <a:t>My name is Joseph Adegun.</a:t>
            </a:r>
            <a:endParaRPr lang="en-CA" b="1"/>
          </a:p>
        </p:txBody>
      </p:sp>
      <p:sp>
        <p:nvSpPr>
          <p:cNvPr id="4" name="Slide Number Placeholder 3"/>
          <p:cNvSpPr>
            <a:spLocks noGrp="1"/>
          </p:cNvSpPr>
          <p:nvPr>
            <p:ph type="sldNum" sz="quarter" idx="5"/>
          </p:nvPr>
        </p:nvSpPr>
        <p:spPr/>
        <p:txBody>
          <a:bodyPr/>
          <a:lstStyle/>
          <a:p>
            <a:fld id="{96476310-DAD6-EE4F-ABB6-4124C82A7486}" type="slidenum">
              <a:rPr lang="en-US" smtClean="0"/>
              <a:t>1</a:t>
            </a:fld>
            <a:endParaRPr lang="en-US"/>
          </a:p>
        </p:txBody>
      </p:sp>
      <p:sp>
        <p:nvSpPr>
          <p:cNvPr id="5" name="Footer Placeholder 4">
            <a:extLst>
              <a:ext uri="{FF2B5EF4-FFF2-40B4-BE49-F238E27FC236}">
                <a16:creationId xmlns:a16="http://schemas.microsoft.com/office/drawing/2014/main" id="{39F7671F-00E5-92F2-4337-EE05C325C203}"/>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9DDA58F4-BDCC-71CB-6E69-6CD6FDD86D1E}"/>
              </a:ext>
            </a:extLst>
          </p:cNvPr>
          <p:cNvSpPr>
            <a:spLocks noGrp="1"/>
          </p:cNvSpPr>
          <p:nvPr>
            <p:ph type="dt" idx="1"/>
          </p:nvPr>
        </p:nvSpPr>
        <p:spPr/>
        <p:txBody>
          <a:bodyPr/>
          <a:lstStyle/>
          <a:p>
            <a:fld id="{09A9BB81-1B42-4ABD-89A3-85A20EDB9065}" type="datetime1">
              <a:rPr lang="en-US" smtClean="0"/>
              <a:t>9/20/2023</a:t>
            </a:fld>
            <a:endParaRPr lang="en-US"/>
          </a:p>
        </p:txBody>
      </p:sp>
      <p:sp>
        <p:nvSpPr>
          <p:cNvPr id="7" name="Header Placeholder 6">
            <a:extLst>
              <a:ext uri="{FF2B5EF4-FFF2-40B4-BE49-F238E27FC236}">
                <a16:creationId xmlns:a16="http://schemas.microsoft.com/office/drawing/2014/main" id="{704BB752-32D3-999C-0DF9-1ABC9BEFD71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92125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endParaRPr lang="en-US" sz="1200" b="1" dirty="0"/>
          </a:p>
          <a:p>
            <a:pPr marL="0" indent="0">
              <a:buFont typeface="Arial" panose="020B0604020202020204" pitchFamily="34" charset="0"/>
              <a:buNone/>
            </a:pPr>
            <a:r>
              <a:rPr lang="en-US" sz="1200" b="1" dirty="0"/>
              <a:t>4He+ and 16O4+ has the same A/Q – Measured emittance on that A/Q is 100 % going to be for He depending on the width of the slit.</a:t>
            </a:r>
          </a:p>
          <a:p>
            <a:pPr marL="0" indent="0">
              <a:buFont typeface="Arial" panose="020B0604020202020204" pitchFamily="34" charset="0"/>
              <a:buNone/>
            </a:pPr>
            <a:r>
              <a:rPr lang="en-US" sz="1200" b="1" dirty="0"/>
              <a:t>* Geometrical Emittance is both mass and charge state dependence while normalized emittance is only mass dependence</a:t>
            </a:r>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r>
              <a:rPr lang="en-US" sz="1200" b="1" dirty="0"/>
              <a:t>I also measured the Normalized Emittance of Cs charge states between 16 and 27 and residual ions from H,C,N and O. I also compared the measurements with the Magnetic Emittance calculation for plasma aperture radius between 0.5 mm and 2.5 mm to estimate the radius where the ions are extracted from the plasma.</a:t>
            </a:r>
          </a:p>
          <a:p>
            <a:pPr marL="0" indent="0">
              <a:buFont typeface="Arial" panose="020B0604020202020204" pitchFamily="34" charset="0"/>
              <a:buNone/>
            </a:pPr>
            <a:endParaRPr lang="en-US" sz="1200" b="1" dirty="0"/>
          </a:p>
          <a:p>
            <a:pPr marL="171450" indent="-171450">
              <a:buFont typeface="Arial" panose="020B0604020202020204" pitchFamily="34" charset="0"/>
              <a:buChar char="•"/>
            </a:pPr>
            <a:r>
              <a:rPr lang="en-US" sz="1200" b="1" dirty="0"/>
              <a:t>It was observed that Hydrogen, the lightest of the ions, has the highest normalized emittance and Cs, the heaviest ions, has the lowest normalized emittance.</a:t>
            </a:r>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r>
              <a:rPr lang="en-US" sz="1200" b="1" dirty="0"/>
              <a:t>From the magnetic emittance calculation, I estimated that the residual ions were extracted from the radius between 1 mm and 2.5 mm while Cs charge states were extracted between 0.5 mm and 1.5 mm .</a:t>
            </a:r>
          </a:p>
          <a:p>
            <a:pPr marL="171450" indent="-171450">
              <a:buFont typeface="Arial" panose="020B0604020202020204" pitchFamily="34" charset="0"/>
              <a:buChar char="•"/>
            </a:pPr>
            <a:endParaRPr lang="en-US" sz="1200" b="1" dirty="0"/>
          </a:p>
          <a:p>
            <a:pPr marL="0" indent="0">
              <a:buFont typeface="Arial" panose="020B0604020202020204" pitchFamily="34" charset="0"/>
              <a:buNone/>
            </a:pPr>
            <a:r>
              <a:rPr lang="en-US" sz="1200" b="1" dirty="0"/>
              <a:t>The cooling of the highly-charged heavy ions by the low-charged light ions is responsible for the spatial emittance distribution.</a:t>
            </a:r>
          </a:p>
          <a:p>
            <a:pPr marL="0" indent="0">
              <a:buFont typeface="Arial" panose="020B0604020202020204" pitchFamily="34" charset="0"/>
              <a:buNone/>
            </a:pPr>
            <a:endParaRPr lang="en-US" sz="1200" b="1" dirty="0"/>
          </a:p>
          <a:p>
            <a:pPr marL="0" indent="0">
              <a:buFont typeface="Arial" panose="020B0604020202020204" pitchFamily="34" charset="0"/>
              <a:buNone/>
            </a:pPr>
            <a:endParaRPr lang="en-US" sz="1200" b="1" dirty="0"/>
          </a:p>
          <a:p>
            <a:pPr marL="0" indent="0">
              <a:buFont typeface="Arial" panose="020B0604020202020204" pitchFamily="34" charset="0"/>
              <a:buNone/>
            </a:pPr>
            <a:r>
              <a:rPr lang="en-US" sz="1200" b="1" dirty="0"/>
              <a:t>ion-ion cooling effect in which low-charged lighter ions are repelled to the plasma edge, and highly-charged heavier ions are attracted to the plasma center, and the magnetic field from the ion extraction are responsible for the spatial emittance distribution.</a:t>
            </a:r>
          </a:p>
        </p:txBody>
      </p:sp>
      <p:sp>
        <p:nvSpPr>
          <p:cNvPr id="4" name="Slide Number Placeholder 3"/>
          <p:cNvSpPr>
            <a:spLocks noGrp="1"/>
          </p:cNvSpPr>
          <p:nvPr>
            <p:ph type="sldNum" sz="quarter" idx="5"/>
          </p:nvPr>
        </p:nvSpPr>
        <p:spPr/>
        <p:txBody>
          <a:bodyPr/>
          <a:lstStyle/>
          <a:p>
            <a:fld id="{96476310-DAD6-EE4F-ABB6-4124C82A7486}" type="slidenum">
              <a:rPr lang="en-US" smtClean="0"/>
              <a:t>12</a:t>
            </a:fld>
            <a:endParaRPr lang="en-US"/>
          </a:p>
        </p:txBody>
      </p:sp>
      <p:sp>
        <p:nvSpPr>
          <p:cNvPr id="5" name="Footer Placeholder 4">
            <a:extLst>
              <a:ext uri="{FF2B5EF4-FFF2-40B4-BE49-F238E27FC236}">
                <a16:creationId xmlns:a16="http://schemas.microsoft.com/office/drawing/2014/main" id="{4FAB43F2-A0B7-3EB0-3814-28E546D17280}"/>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10E588FF-773D-9FB1-42B1-94296B6433BD}"/>
              </a:ext>
            </a:extLst>
          </p:cNvPr>
          <p:cNvSpPr>
            <a:spLocks noGrp="1"/>
          </p:cNvSpPr>
          <p:nvPr>
            <p:ph type="dt" idx="1"/>
          </p:nvPr>
        </p:nvSpPr>
        <p:spPr/>
        <p:txBody>
          <a:bodyPr/>
          <a:lstStyle/>
          <a:p>
            <a:fld id="{3B47A2A6-B47C-45A0-A0AF-0DC98DE6031C}" type="datetime1">
              <a:rPr lang="en-US" smtClean="0"/>
              <a:t>9/20/2023</a:t>
            </a:fld>
            <a:endParaRPr lang="en-US"/>
          </a:p>
        </p:txBody>
      </p:sp>
      <p:sp>
        <p:nvSpPr>
          <p:cNvPr id="7" name="Header Placeholder 6">
            <a:extLst>
              <a:ext uri="{FF2B5EF4-FFF2-40B4-BE49-F238E27FC236}">
                <a16:creationId xmlns:a16="http://schemas.microsoft.com/office/drawing/2014/main" id="{8894DB75-533A-1AE4-1812-10B48D378D7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06059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extraction optics were optimized such that the dispersion of the dipole was compensated by the dispersion of the electrostatic benders by varying the voltage of the quads most especially the triplets</a:t>
            </a:r>
          </a:p>
          <a:p>
            <a:endParaRPr lang="en-US" dirty="0"/>
          </a:p>
          <a:p>
            <a:r>
              <a:rPr lang="en-US" dirty="0"/>
              <a:t>Rick Baartman did an amazing job in designing the extraction optics. The optics were designed such that dispersion is cancelled out by tuning only the triplet.</a:t>
            </a:r>
          </a:p>
          <a:p>
            <a:endParaRPr lang="en-US" dirty="0"/>
          </a:p>
          <a:p>
            <a:endParaRPr lang="en-US" dirty="0"/>
          </a:p>
          <a:p>
            <a:endParaRPr lang="en-US" dirty="0"/>
          </a:p>
          <a:p>
            <a:r>
              <a:rPr lang="en-US" dirty="0"/>
              <a:t>The CSB extraction optics is very tricky because the total current extracted from the CSB consist of ions from different masses</a:t>
            </a:r>
          </a:p>
          <a:p>
            <a:r>
              <a:rPr lang="en-US" dirty="0"/>
              <a:t>Accurate simulation of the extraction system of the CSB is require to determine the initial beam parameters to optimize the optics</a:t>
            </a:r>
          </a:p>
        </p:txBody>
      </p:sp>
      <p:sp>
        <p:nvSpPr>
          <p:cNvPr id="4" name="Slide Number Placeholder 3"/>
          <p:cNvSpPr>
            <a:spLocks noGrp="1"/>
          </p:cNvSpPr>
          <p:nvPr>
            <p:ph type="sldNum" sz="quarter" idx="5"/>
          </p:nvPr>
        </p:nvSpPr>
        <p:spPr/>
        <p:txBody>
          <a:bodyPr/>
          <a:lstStyle/>
          <a:p>
            <a:fld id="{96476310-DAD6-EE4F-ABB6-4124C82A7486}" type="slidenum">
              <a:rPr lang="en-US" smtClean="0"/>
              <a:t>13</a:t>
            </a:fld>
            <a:endParaRPr lang="en-US"/>
          </a:p>
        </p:txBody>
      </p:sp>
      <p:sp>
        <p:nvSpPr>
          <p:cNvPr id="5" name="Footer Placeholder 4">
            <a:extLst>
              <a:ext uri="{FF2B5EF4-FFF2-40B4-BE49-F238E27FC236}">
                <a16:creationId xmlns:a16="http://schemas.microsoft.com/office/drawing/2014/main" id="{405DCFEF-216D-BE6B-4357-2C89D74898C8}"/>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39A46BCF-3258-23CC-1B41-B7BDD52CD037}"/>
              </a:ext>
            </a:extLst>
          </p:cNvPr>
          <p:cNvSpPr>
            <a:spLocks noGrp="1"/>
          </p:cNvSpPr>
          <p:nvPr>
            <p:ph type="dt" idx="1"/>
          </p:nvPr>
        </p:nvSpPr>
        <p:spPr/>
        <p:txBody>
          <a:bodyPr/>
          <a:lstStyle/>
          <a:p>
            <a:fld id="{5F511DE0-D77A-46C1-801D-F77C6602118C}" type="datetime1">
              <a:rPr lang="en-US" smtClean="0"/>
              <a:t>9/20/2023</a:t>
            </a:fld>
            <a:endParaRPr lang="en-US"/>
          </a:p>
        </p:txBody>
      </p:sp>
      <p:sp>
        <p:nvSpPr>
          <p:cNvPr id="7" name="Header Placeholder 6">
            <a:extLst>
              <a:ext uri="{FF2B5EF4-FFF2-40B4-BE49-F238E27FC236}">
                <a16:creationId xmlns:a16="http://schemas.microsoft.com/office/drawing/2014/main" id="{2222743E-2300-AF30-652E-5684C839B21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67874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latin typeface="Times New Roman" panose="02020603050405020304" pitchFamily="18" charset="0"/>
                <a:cs typeface="Times New Roman" panose="02020603050405020304" pitchFamily="18" charset="0"/>
              </a:rPr>
              <a:t>On this slide, I would like to summarize the Two-frequency heating Technique and how I implemented it on the TRIUMF CSB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latin typeface="Times New Roman" panose="02020603050405020304" pitchFamily="18" charset="0"/>
                <a:cs typeface="Times New Roman" panose="02020603050405020304" pitchFamily="18" charset="0"/>
              </a:rPr>
              <a:t>Electron heating occurs in the ECRIS plasma when the frequency of the applied electromagnetic waves equals the cyclotron frequency of the plasma electrons due to magnetic field distribution of the ECR ion 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latin typeface="Times New Roman" panose="02020603050405020304" pitchFamily="18" charset="0"/>
                <a:cs typeface="Times New Roman" panose="02020603050405020304" pitchFamily="18" charset="0"/>
              </a:rPr>
              <a:t>If a single frequency is coupled to the plasma, only one resonance surface is created for electron heating.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latin typeface="Times New Roman" panose="02020603050405020304" pitchFamily="18" charset="0"/>
                <a:cs typeface="Times New Roman" panose="02020603050405020304" pitchFamily="18" charset="0"/>
              </a:rPr>
              <a:t>However, another frequency can be coupled to the plasma to create another resonance surface that can either be inside or outside the first resonance zone to further heat the plasma electrons-this technique is called the Two-frequency heating technique.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latin typeface="Times New Roman" panose="02020603050405020304" pitchFamily="18" charset="0"/>
                <a:cs typeface="Times New Roman" panose="02020603050405020304" pitchFamily="18" charset="0"/>
              </a:rPr>
              <a:t>Conventionally, the technique is implemented using two separate wave guides, but TRIUMF CSB was not designed to accommodate…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latin typeface="Times New Roman" panose="02020603050405020304" pitchFamily="18" charset="0"/>
                <a:cs typeface="Times New Roman" panose="02020603050405020304" pitchFamily="18" charset="0"/>
              </a:rPr>
              <a:t>Main components of the TFHT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latin typeface="Times New Roman" panose="02020603050405020304" pitchFamily="18" charset="0"/>
                <a:cs typeface="Times New Roman" panose="02020603050405020304" pitchFamily="18" charset="0"/>
              </a:rPr>
              <a:t>Two-frequency heating creates additional resonance zones for electron heating</a:t>
            </a:r>
            <a:endParaRPr lang="en-US" sz="1600" b="0"/>
          </a:p>
          <a:p>
            <a:r>
              <a:rPr lang="en-US" sz="1600" b="0"/>
              <a:t>Reason for implementing TFHT</a:t>
            </a:r>
          </a:p>
          <a:p>
            <a:r>
              <a:rPr lang="en-US" sz="1600" b="0"/>
              <a:t>-it is known to stabilize plasma</a:t>
            </a:r>
          </a:p>
          <a:p>
            <a:r>
              <a:rPr lang="en-US" sz="1600" b="0"/>
              <a:t>-Increase the intensity of HCIs</a:t>
            </a:r>
          </a:p>
          <a:p>
            <a:r>
              <a:rPr lang="en-US" sz="1600" b="0"/>
              <a:t>-Pushes the charge state distribution to higher charge states</a:t>
            </a:r>
          </a:p>
          <a:p>
            <a:endParaRPr lang="en-US" sz="1600" b="0"/>
          </a:p>
        </p:txBody>
      </p:sp>
      <p:sp>
        <p:nvSpPr>
          <p:cNvPr id="4" name="Slide Number Placeholder 3"/>
          <p:cNvSpPr>
            <a:spLocks noGrp="1"/>
          </p:cNvSpPr>
          <p:nvPr>
            <p:ph type="sldNum" sz="quarter" idx="5"/>
          </p:nvPr>
        </p:nvSpPr>
        <p:spPr/>
        <p:txBody>
          <a:bodyPr/>
          <a:lstStyle/>
          <a:p>
            <a:fld id="{96476310-DAD6-EE4F-ABB6-4124C82A7486}" type="slidenum">
              <a:rPr lang="en-US" smtClean="0"/>
              <a:t>15</a:t>
            </a:fld>
            <a:endParaRPr lang="en-US"/>
          </a:p>
        </p:txBody>
      </p:sp>
      <p:sp>
        <p:nvSpPr>
          <p:cNvPr id="5" name="Footer Placeholder 4">
            <a:extLst>
              <a:ext uri="{FF2B5EF4-FFF2-40B4-BE49-F238E27FC236}">
                <a16:creationId xmlns:a16="http://schemas.microsoft.com/office/drawing/2014/main" id="{E694B063-C4B2-EB9A-9F2E-C07B85C54537}"/>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C1F2468B-666F-98B3-082A-CC64FD4A649B}"/>
              </a:ext>
            </a:extLst>
          </p:cNvPr>
          <p:cNvSpPr>
            <a:spLocks noGrp="1"/>
          </p:cNvSpPr>
          <p:nvPr>
            <p:ph type="dt" idx="1"/>
          </p:nvPr>
        </p:nvSpPr>
        <p:spPr/>
        <p:txBody>
          <a:bodyPr/>
          <a:lstStyle/>
          <a:p>
            <a:fld id="{F72B0751-BFB3-4206-A5F4-9EB56B982F47}" type="datetime1">
              <a:rPr lang="en-US" smtClean="0"/>
              <a:t>9/20/2023</a:t>
            </a:fld>
            <a:endParaRPr lang="en-US"/>
          </a:p>
        </p:txBody>
      </p:sp>
      <p:sp>
        <p:nvSpPr>
          <p:cNvPr id="7" name="Header Placeholder 6">
            <a:extLst>
              <a:ext uri="{FF2B5EF4-FFF2-40B4-BE49-F238E27FC236}">
                <a16:creationId xmlns:a16="http://schemas.microsoft.com/office/drawing/2014/main" id="{53876A75-E79A-FF7D-40DE-F46A1DDE35B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86029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Times New Roman" panose="02020603050405020304" pitchFamily="18" charset="0"/>
                <a:cs typeface="Times New Roman" panose="02020603050405020304" pitchFamily="18" charset="0"/>
              </a:rPr>
              <a:t>Cs+ - 10 nA, 4RMS Emittance = 8.78 mm-mrad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Times New Roman" panose="02020603050405020304" pitchFamily="18" charset="0"/>
                <a:cs typeface="Times New Roman" panose="02020603050405020304" pitchFamily="18" charset="0"/>
              </a:rPr>
              <a:t>The shifting of the peak of the Cesium charge state distribution to higher charge states as shown on this plot is a result of the TFH of the plasma.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Times New Roman" panose="02020603050405020304" pitchFamily="18" charset="0"/>
                <a:cs typeface="Times New Roman" panose="02020603050405020304" pitchFamily="18" charset="0"/>
              </a:rPr>
              <a:t>The TFH of the plasma increases the electron energy, plasma density and ion confinement time,</a:t>
            </a:r>
            <a:r>
              <a:rPr lang="en-US" sz="2000" b="1" dirty="0">
                <a:latin typeface="Times New Roman" panose="02020603050405020304" pitchFamily="18" charset="0"/>
                <a:cs typeface="Times New Roman" panose="02020603050405020304" pitchFamily="18" charset="0"/>
              </a:rPr>
              <a:t> leading to the production of higher charge states.</a:t>
            </a:r>
            <a:endParaRPr lang="en-US" sz="2000" b="1"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Times New Roman" panose="02020603050405020304" pitchFamily="18" charset="0"/>
                <a:cs typeface="Times New Roman" panose="02020603050405020304" pitchFamily="18" charset="0"/>
              </a:rPr>
              <a:t>The CSB efficiency is compared for different heating modes and plasma configuration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Times New Roman" panose="02020603050405020304" pitchFamily="18" charset="0"/>
                <a:cs typeface="Times New Roman" panose="02020603050405020304" pitchFamily="18" charset="0"/>
              </a:rPr>
              <a:t>About 79 % increase in the global efficiency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Times New Roman" panose="02020603050405020304" pitchFamily="18" charset="0"/>
                <a:cs typeface="Times New Roman" panose="02020603050405020304" pitchFamily="18" charset="0"/>
              </a:rPr>
              <a:t>Global Efficiency interpolating the missing 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Times New Roman" panose="02020603050405020304" pitchFamily="18" charset="0"/>
                <a:cs typeface="Times New Roman" panose="02020603050405020304" pitchFamily="18" charset="0"/>
              </a:rPr>
              <a:t>SFHT1 – 46 %: C22+ = 7.8 % and Cs25+ = 4.9 %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Times New Roman" panose="02020603050405020304" pitchFamily="18" charset="0"/>
                <a:cs typeface="Times New Roman" panose="02020603050405020304" pitchFamily="18" charset="0"/>
              </a:rPr>
              <a:t>SFH2 – 39 %: Cs25+ = 3.4 %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Times New Roman" panose="02020603050405020304" pitchFamily="18" charset="0"/>
                <a:cs typeface="Times New Roman" panose="02020603050405020304" pitchFamily="18" charset="0"/>
              </a:rPr>
              <a:t>SFHT3 – 25 %: Cs25+ = 1.3 %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Times New Roman" panose="02020603050405020304" pitchFamily="18" charset="0"/>
                <a:cs typeface="Times New Roman" panose="02020603050405020304" pitchFamily="18" charset="0"/>
              </a:rPr>
              <a:t>TFHT – 50 %: Cs25+ = 8.6 %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Times New Roman" panose="02020603050405020304" pitchFamily="18" charset="0"/>
                <a:cs typeface="Times New Roman" panose="02020603050405020304" pitchFamily="18" charset="0"/>
              </a:rPr>
              <a:t>Higher charge states contribute more to the global efficiency</a:t>
            </a:r>
          </a:p>
          <a:p>
            <a:endParaRPr lang="en-US" dirty="0"/>
          </a:p>
          <a:p>
            <a:r>
              <a:rPr lang="en-US" sz="1200" b="1" dirty="0">
                <a:latin typeface="Times New Roman" panose="02020603050405020304" pitchFamily="18" charset="0"/>
                <a:cs typeface="Times New Roman" panose="02020603050405020304" pitchFamily="18" charset="0"/>
              </a:rPr>
              <a:t>Electron energy, plasma density and ion confinement time increased with the two-frequency heating of the plasma resulting in the production of higher charge states </a:t>
            </a:r>
            <a:endParaRPr lang="en-US" dirty="0"/>
          </a:p>
        </p:txBody>
      </p:sp>
      <p:sp>
        <p:nvSpPr>
          <p:cNvPr id="4" name="Slide Number Placeholder 3"/>
          <p:cNvSpPr>
            <a:spLocks noGrp="1"/>
          </p:cNvSpPr>
          <p:nvPr>
            <p:ph type="sldNum" sz="quarter" idx="5"/>
          </p:nvPr>
        </p:nvSpPr>
        <p:spPr/>
        <p:txBody>
          <a:bodyPr/>
          <a:lstStyle/>
          <a:p>
            <a:fld id="{96476310-DAD6-EE4F-ABB6-4124C82A7486}" type="slidenum">
              <a:rPr lang="en-US" smtClean="0"/>
              <a:t>16</a:t>
            </a:fld>
            <a:endParaRPr lang="en-US"/>
          </a:p>
        </p:txBody>
      </p:sp>
      <p:sp>
        <p:nvSpPr>
          <p:cNvPr id="5" name="Footer Placeholder 4">
            <a:extLst>
              <a:ext uri="{FF2B5EF4-FFF2-40B4-BE49-F238E27FC236}">
                <a16:creationId xmlns:a16="http://schemas.microsoft.com/office/drawing/2014/main" id="{6E308664-F3D8-6016-6161-C613E57FEE30}"/>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9BCF4ED5-2A2F-23DF-DA31-4ACCE25E7A6E}"/>
              </a:ext>
            </a:extLst>
          </p:cNvPr>
          <p:cNvSpPr>
            <a:spLocks noGrp="1"/>
          </p:cNvSpPr>
          <p:nvPr>
            <p:ph type="dt" idx="1"/>
          </p:nvPr>
        </p:nvSpPr>
        <p:spPr/>
        <p:txBody>
          <a:bodyPr/>
          <a:lstStyle/>
          <a:p>
            <a:fld id="{A9DACED8-B818-4981-9D57-2F5F1F00CDE1}" type="datetime1">
              <a:rPr lang="en-US" smtClean="0"/>
              <a:t>9/20/2023</a:t>
            </a:fld>
            <a:endParaRPr lang="en-US"/>
          </a:p>
        </p:txBody>
      </p:sp>
      <p:sp>
        <p:nvSpPr>
          <p:cNvPr id="7" name="Header Placeholder 6">
            <a:extLst>
              <a:ext uri="{FF2B5EF4-FFF2-40B4-BE49-F238E27FC236}">
                <a16:creationId xmlns:a16="http://schemas.microsoft.com/office/drawing/2014/main" id="{2789D193-FA77-7CEC-F729-CA2BF1D0BAB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933558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3200" dirty="0">
                    <a:solidFill>
                      <a:schemeClr val="tx1"/>
                    </a:solidFill>
                    <a:latin typeface="Times New Roman" panose="02020603050405020304" pitchFamily="18" charset="0"/>
                    <a:cs typeface="Times New Roman" panose="02020603050405020304" pitchFamily="18" charset="0"/>
                  </a:rPr>
                  <a:t>238U</a:t>
                </a:r>
                <a14:m>
                  <m:oMath xmlns:m="http://schemas.openxmlformats.org/officeDocument/2006/math">
                    <m:r>
                      <a:rPr lang="en-US" sz="3200" b="0" i="0"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 </m:t>
                    </m:r>
                    <m:r>
                      <a:rPr lang="en-US" sz="3200" b="1"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3200" b="1" i="1" dirty="0" smtClean="0">
                        <a:solidFill>
                          <a:srgbClr val="FF0000"/>
                        </a:solidFill>
                        <a:latin typeface="Cambria Math" panose="02040503050406030204" pitchFamily="18" charset="0"/>
                        <a:cs typeface="Times New Roman" panose="02020603050405020304" pitchFamily="18" charset="0"/>
                      </a:rPr>
                      <m:t>𝟐</m:t>
                    </m:r>
                    <m:r>
                      <a:rPr lang="en-US" sz="3200" b="1" i="1" dirty="0" smtClean="0">
                        <a:solidFill>
                          <a:srgbClr val="FF0000"/>
                        </a:solidFill>
                        <a:latin typeface="Cambria Math" panose="02040503050406030204" pitchFamily="18" charset="0"/>
                        <a:cs typeface="Times New Roman" panose="02020603050405020304" pitchFamily="18" charset="0"/>
                      </a:rPr>
                      <m:t>.</m:t>
                    </m:r>
                    <m:r>
                      <a:rPr lang="en-US" sz="3200" b="1" i="1" dirty="0" smtClean="0">
                        <a:solidFill>
                          <a:srgbClr val="FF0000"/>
                        </a:solidFill>
                        <a:latin typeface="Cambria Math" panose="02040503050406030204" pitchFamily="18" charset="0"/>
                        <a:cs typeface="Times New Roman" panose="02020603050405020304" pitchFamily="18" charset="0"/>
                      </a:rPr>
                      <m:t>𝟔</m:t>
                    </m:r>
                    <m:r>
                      <a:rPr lang="en-US" sz="3200" b="1" i="1" dirty="0" smtClean="0">
                        <a:solidFill>
                          <a:srgbClr val="FF0000"/>
                        </a:solidFill>
                        <a:latin typeface="Cambria Math" panose="02040503050406030204" pitchFamily="18" charset="0"/>
                        <a:cs typeface="Times New Roman" panose="02020603050405020304" pitchFamily="18" charset="0"/>
                      </a:rPr>
                      <m:t> </m:t>
                    </m:r>
                    <m:r>
                      <a:rPr lang="en-US" sz="3200" b="1" i="1" dirty="0" smtClean="0">
                        <a:solidFill>
                          <a:srgbClr val="FF0000"/>
                        </a:solidFill>
                        <a:latin typeface="Cambria Math" panose="02040503050406030204" pitchFamily="18" charset="0"/>
                        <a:cs typeface="Times New Roman" panose="02020603050405020304" pitchFamily="18" charset="0"/>
                      </a:rPr>
                      <m:t>𝒏𝑨</m:t>
                    </m:r>
                    <m:r>
                      <a:rPr lang="en-US" sz="3200" b="1" i="0" dirty="0" smtClean="0">
                        <a:solidFill>
                          <a:srgbClr val="FF0000"/>
                        </a:solidFill>
                        <a:latin typeface="Cambria Math" panose="02040503050406030204" pitchFamily="18" charset="0"/>
                        <a:cs typeface="Times New Roman" panose="02020603050405020304" pitchFamily="18" charset="0"/>
                      </a:rPr>
                      <m:t>,</m:t>
                    </m:r>
                  </m:oMath>
                </a14:m>
                <a:r>
                  <a:rPr lang="en-US" sz="1800" dirty="0">
                    <a:latin typeface="Times New Roman" panose="02020603050405020304" pitchFamily="18" charset="0"/>
                    <a:cs typeface="Times New Roman" panose="02020603050405020304" pitchFamily="18" charset="0"/>
                  </a:rPr>
                  <a:t> 4RMS emittance = 21 mm-mrad</a:t>
                </a:r>
              </a:p>
              <a:p>
                <a:r>
                  <a:rPr lang="en-US" sz="1800" dirty="0">
                    <a:latin typeface="Times New Roman" panose="02020603050405020304" pitchFamily="18" charset="0"/>
                    <a:cs typeface="Times New Roman" panose="02020603050405020304" pitchFamily="18" charset="0"/>
                  </a:rPr>
                  <a:t>Plasma and transport optimization U</a:t>
                </a:r>
                <a:r>
                  <a:rPr lang="en-US" sz="1800" baseline="30000" dirty="0">
                    <a:latin typeface="Times New Roman" panose="02020603050405020304" pitchFamily="18" charset="0"/>
                    <a:cs typeface="Times New Roman" panose="02020603050405020304" pitchFamily="18" charset="0"/>
                  </a:rPr>
                  <a:t>26+</a:t>
                </a:r>
              </a:p>
              <a:p>
                <a:pPr marL="0" indent="0">
                  <a:buNone/>
                </a:pPr>
                <a:r>
                  <a:rPr lang="en-US" sz="1800" b="1" dirty="0">
                    <a:latin typeface="Times New Roman" panose="02020603050405020304" pitchFamily="18" charset="0"/>
                    <a:cs typeface="Times New Roman" panose="02020603050405020304" pitchFamily="18" charset="0"/>
                  </a:rPr>
                  <a:t>Optimized parameters are:</a:t>
                </a:r>
                <a:r>
                  <a:rPr lang="en-US" sz="1800" b="1" baseline="0" dirty="0">
                    <a:latin typeface="Times New Roman" panose="02020603050405020304" pitchFamily="18" charset="0"/>
                    <a:cs typeface="Times New Roman" panose="02020603050405020304" pitchFamily="18" charset="0"/>
                  </a:rPr>
                  <a:t> </a:t>
                </a:r>
                <a14:m>
                  <m:oMath xmlns:m="http://schemas.openxmlformats.org/officeDocument/2006/math">
                    <m:r>
                      <a:rPr lang="en-US" sz="1600" i="1" dirty="0" smtClean="0">
                        <a:latin typeface="Cambria Math" panose="02040503050406030204" pitchFamily="18" charset="0"/>
                        <a:cs typeface="Times New Roman" panose="02020603050405020304" pitchFamily="18" charset="0"/>
                      </a:rPr>
                      <m:t>1200 </m:t>
                    </m:r>
                    <m:r>
                      <a:rPr lang="en-US" sz="1600" i="1" dirty="0" smtClean="0">
                        <a:latin typeface="Cambria Math" panose="02040503050406030204" pitchFamily="18" charset="0"/>
                        <a:cs typeface="Times New Roman" panose="02020603050405020304" pitchFamily="18" charset="0"/>
                      </a:rPr>
                      <m:t>𝐴</m:t>
                    </m:r>
                    <m:r>
                      <a:rPr lang="en-US" sz="1600" i="1" dirty="0" smtClean="0">
                        <a:latin typeface="Cambria Math" panose="02040503050406030204" pitchFamily="18" charset="0"/>
                        <a:cs typeface="Times New Roman" panose="02020603050405020304" pitchFamily="18" charset="0"/>
                      </a:rPr>
                      <m:t>/264 </m:t>
                    </m:r>
                    <m:r>
                      <a:rPr lang="en-US" sz="1600" i="1" dirty="0" smtClean="0">
                        <a:latin typeface="Cambria Math" panose="02040503050406030204" pitchFamily="18" charset="0"/>
                        <a:cs typeface="Times New Roman" panose="02020603050405020304" pitchFamily="18" charset="0"/>
                      </a:rPr>
                      <m:t>𝐴</m:t>
                    </m:r>
                    <m:r>
                      <a:rPr lang="en-US" sz="1600" i="1" dirty="0" smtClean="0">
                        <a:latin typeface="Cambria Math" panose="02040503050406030204" pitchFamily="18" charset="0"/>
                        <a:cs typeface="Times New Roman" panose="02020603050405020304" pitchFamily="18" charset="0"/>
                      </a:rPr>
                      <m:t>/793 </m:t>
                    </m:r>
                    <m:r>
                      <a:rPr lang="en-US" sz="1600" i="1" dirty="0" smtClean="0">
                        <a:latin typeface="Cambria Math" panose="02040503050406030204" pitchFamily="18" charset="0"/>
                        <a:cs typeface="Times New Roman" panose="02020603050405020304" pitchFamily="18" charset="0"/>
                      </a:rPr>
                      <m:t>𝐴</m:t>
                    </m:r>
                  </m:oMath>
                </a14:m>
                <a:endParaRPr lang="en-US" sz="1600" dirty="0">
                  <a:latin typeface="Times New Roman" panose="02020603050405020304" pitchFamily="18" charset="0"/>
                  <a:cs typeface="Times New Roman" panose="02020603050405020304" pitchFamily="18" charset="0"/>
                </a:endParaRPr>
              </a:p>
              <a:p>
                <a:pPr lvl="1"/>
                <a:r>
                  <a:rPr lang="en-US" sz="1600" dirty="0">
                    <a:latin typeface="Times New Roman" panose="02020603050405020304" pitchFamily="18" charset="0"/>
                    <a:cs typeface="Times New Roman" panose="02020603050405020304" pitchFamily="18" charset="0"/>
                  </a:rPr>
                  <a:t>Helium gas valve voltage: </a:t>
                </a:r>
                <a14:m>
                  <m:oMath xmlns:m="http://schemas.openxmlformats.org/officeDocument/2006/math">
                    <m:r>
                      <a:rPr lang="en-US" sz="1600" b="0" i="1" dirty="0" smtClean="0">
                        <a:solidFill>
                          <a:schemeClr val="tx1"/>
                        </a:solidFill>
                        <a:latin typeface="Cambria Math" panose="02040503050406030204" pitchFamily="18" charset="0"/>
                        <a:cs typeface="Times New Roman" panose="02020603050405020304" pitchFamily="18" charset="0"/>
                      </a:rPr>
                      <m:t>6.7</m:t>
                    </m:r>
                    <m:r>
                      <a:rPr lang="en-US" sz="1600" b="0" i="1" dirty="0">
                        <a:solidFill>
                          <a:schemeClr val="tx1"/>
                        </a:solidFill>
                        <a:latin typeface="Cambria Math" panose="02040503050406030204" pitchFamily="18" charset="0"/>
                        <a:cs typeface="Times New Roman" panose="02020603050405020304" pitchFamily="18" charset="0"/>
                      </a:rPr>
                      <m:t> </m:t>
                    </m:r>
                    <m:r>
                      <a:rPr lang="en-US" sz="1600" b="0" i="1" dirty="0">
                        <a:solidFill>
                          <a:schemeClr val="tx1"/>
                        </a:solidFill>
                        <a:latin typeface="Cambria Math" panose="02040503050406030204" pitchFamily="18" charset="0"/>
                        <a:cs typeface="Times New Roman" panose="02020603050405020304" pitchFamily="18" charset="0"/>
                      </a:rPr>
                      <m:t>𝑉</m:t>
                    </m:r>
                  </m:oMath>
                </a14:m>
                <a:endParaRPr lang="en-US" sz="1600" dirty="0">
                  <a:latin typeface="Times New Roman" panose="02020603050405020304" pitchFamily="18" charset="0"/>
                  <a:cs typeface="Times New Roman" panose="02020603050405020304" pitchFamily="18" charset="0"/>
                </a:endParaRPr>
              </a:p>
              <a:p>
                <a:pPr lvl="1"/>
                <a:r>
                  <a:rPr lang="en-US" sz="1600" dirty="0">
                    <a:latin typeface="Times New Roman" panose="02020603050405020304" pitchFamily="18" charset="0"/>
                    <a:cs typeface="Times New Roman" panose="02020603050405020304" pitchFamily="18" charset="0"/>
                  </a:rPr>
                  <a:t>TFHT – </a:t>
                </a:r>
                <a:r>
                  <a:rPr lang="en-US" sz="1600" dirty="0" err="1">
                    <a:latin typeface="Times New Roman" panose="02020603050405020304" pitchFamily="18" charset="0"/>
                    <a:cs typeface="Times New Roman" panose="02020603050405020304" pitchFamily="18" charset="0"/>
                  </a:rPr>
                  <a:t>Freqs</a:t>
                </a:r>
                <a:r>
                  <a:rPr lang="en-US" sz="1600" b="1" dirty="0">
                    <a:latin typeface="Times New Roman" panose="02020603050405020304" pitchFamily="18" charset="0"/>
                    <a:cs typeface="Times New Roman" panose="02020603050405020304" pitchFamily="18" charset="0"/>
                  </a:rPr>
                  <a:t>: </a:t>
                </a:r>
                <a14:m>
                  <m:oMath xmlns:m="http://schemas.openxmlformats.org/officeDocument/2006/math">
                    <m:r>
                      <a:rPr lang="en-US" sz="1600" i="1" dirty="0" smtClean="0">
                        <a:solidFill>
                          <a:srgbClr val="FF0000"/>
                        </a:solidFill>
                        <a:latin typeface="Cambria Math" panose="02040503050406030204" pitchFamily="18" charset="0"/>
                        <a:cs typeface="Times New Roman" panose="02020603050405020304" pitchFamily="18" charset="0"/>
                      </a:rPr>
                      <m:t> 14.5 </m:t>
                    </m:r>
                    <m:r>
                      <a:rPr lang="en-US" sz="1600" i="1" dirty="0" smtClean="0">
                        <a:solidFill>
                          <a:srgbClr val="FF0000"/>
                        </a:solidFill>
                        <a:latin typeface="Cambria Math" panose="02040503050406030204" pitchFamily="18" charset="0"/>
                        <a:cs typeface="Times New Roman" panose="02020603050405020304" pitchFamily="18" charset="0"/>
                      </a:rPr>
                      <m:t>𝐺𝐻𝑧</m:t>
                    </m:r>
                    <m:r>
                      <a:rPr lang="en-US" sz="1600" b="0" i="1" dirty="0" smtClean="0">
                        <a:solidFill>
                          <a:srgbClr val="FF0000"/>
                        </a:solidFill>
                        <a:latin typeface="Cambria Math" panose="02040503050406030204" pitchFamily="18" charset="0"/>
                        <a:cs typeface="Times New Roman" panose="02020603050405020304" pitchFamily="18" charset="0"/>
                      </a:rPr>
                      <m:t>+</m:t>
                    </m:r>
                    <m:r>
                      <a:rPr lang="en-US" sz="1600" i="1" dirty="0" smtClean="0">
                        <a:solidFill>
                          <a:srgbClr val="FF0000"/>
                        </a:solidFill>
                        <a:latin typeface="Cambria Math" panose="02040503050406030204" pitchFamily="18" charset="0"/>
                        <a:cs typeface="Times New Roman" panose="02020603050405020304" pitchFamily="18" charset="0"/>
                      </a:rPr>
                      <m:t> 14 </m:t>
                    </m:r>
                    <m:r>
                      <a:rPr lang="en-US" sz="1600" i="1" dirty="0" smtClean="0">
                        <a:solidFill>
                          <a:srgbClr val="FF0000"/>
                        </a:solidFill>
                        <a:latin typeface="Cambria Math" panose="02040503050406030204" pitchFamily="18" charset="0"/>
                        <a:cs typeface="Times New Roman" panose="02020603050405020304" pitchFamily="18" charset="0"/>
                      </a:rPr>
                      <m:t>𝐺𝐻𝑧</m:t>
                    </m:r>
                    <m:r>
                      <a:rPr lang="en-US" sz="1600" i="1" dirty="0" smtClean="0">
                        <a:solidFill>
                          <a:srgbClr val="FF0000"/>
                        </a:solidFill>
                        <a:latin typeface="Cambria Math" panose="02040503050406030204" pitchFamily="18" charset="0"/>
                        <a:cs typeface="Times New Roman" panose="02020603050405020304" pitchFamily="18" charset="0"/>
                      </a:rPr>
                      <m:t> </m:t>
                    </m:r>
                  </m:oMath>
                </a14:m>
                <a:r>
                  <a:rPr lang="en-US" sz="1600" dirty="0">
                    <a:solidFill>
                      <a:srgbClr val="FF0000"/>
                    </a:solidFill>
                    <a:latin typeface="Times New Roman" panose="02020603050405020304" pitchFamily="18" charset="0"/>
                    <a:cs typeface="Times New Roman" panose="02020603050405020304" pitchFamily="18" charset="0"/>
                  </a:rPr>
                  <a:t> and Power: 300 W + 46 W</a:t>
                </a:r>
              </a:p>
              <a:p>
                <a:pPr lvl="1"/>
                <a:r>
                  <a:rPr lang="en-US" sz="1600" dirty="0">
                    <a:latin typeface="Times New Roman" panose="02020603050405020304" pitchFamily="18" charset="0"/>
                    <a:cs typeface="Times New Roman" panose="02020603050405020304" pitchFamily="18" charset="0"/>
                  </a:rPr>
                  <a:t>SFHT – Freq</a:t>
                </a:r>
                <a:r>
                  <a:rPr lang="en-US" sz="1600" b="1" dirty="0">
                    <a:latin typeface="Times New Roman" panose="02020603050405020304" pitchFamily="18" charset="0"/>
                    <a:cs typeface="Times New Roman" panose="02020603050405020304" pitchFamily="18" charset="0"/>
                  </a:rPr>
                  <a:t>:</a:t>
                </a:r>
                <a:r>
                  <a:rPr lang="en-US" sz="1600" b="1" dirty="0">
                    <a:solidFill>
                      <a:srgbClr val="FF0000"/>
                    </a:solidFill>
                    <a:latin typeface="Times New Roman" panose="02020603050405020304" pitchFamily="18" charset="0"/>
                    <a:cs typeface="Times New Roman" panose="02020603050405020304" pitchFamily="18" charset="0"/>
                  </a:rPr>
                  <a:t> </a:t>
                </a:r>
                <a:r>
                  <a:rPr lang="en-US" sz="1600" dirty="0">
                    <a:solidFill>
                      <a:srgbClr val="FF0000"/>
                    </a:solidFill>
                    <a:latin typeface="Times New Roman" panose="02020603050405020304" pitchFamily="18" charset="0"/>
                    <a:cs typeface="Times New Roman" panose="02020603050405020304" pitchFamily="18" charset="0"/>
                  </a:rPr>
                  <a:t>14.5 GHz and  power: = 350W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Times New Roman" panose="02020603050405020304" pitchFamily="18" charset="0"/>
                    <a:cs typeface="Times New Roman" panose="02020603050405020304" pitchFamily="18" charset="0"/>
                  </a:rPr>
                  <a:t>Although the charge state with maximum efficiency remains the same but was more than 2 orders of magnitude higher than the SFH regime</a:t>
                </a:r>
              </a:p>
              <a:p>
                <a:endParaRPr lang="en-US" dirty="0"/>
              </a:p>
            </p:txBody>
          </p:sp>
        </mc:Choice>
        <mc:Fallback xmlns="">
          <p:sp>
            <p:nvSpPr>
              <p:cNvPr id="3" name="Notes Placeholder 2"/>
              <p:cNvSpPr>
                <a:spLocks noGrp="1"/>
              </p:cNvSpPr>
              <p:nvPr>
                <p:ph type="body" idx="1"/>
              </p:nvPr>
            </p:nvSpPr>
            <p:spPr/>
            <p:txBody>
              <a:bodyPr/>
              <a:lstStyle/>
              <a:p>
                <a:r>
                  <a:rPr lang="en-US" sz="3200">
                    <a:solidFill>
                      <a:schemeClr val="tx1"/>
                    </a:solidFill>
                    <a:latin typeface="Times New Roman" panose="02020603050405020304" pitchFamily="18" charset="0"/>
                    <a:cs typeface="Times New Roman" panose="02020603050405020304" pitchFamily="18" charset="0"/>
                  </a:rPr>
                  <a:t>238U</a:t>
                </a:r>
                <a:r>
                  <a:rPr lang="en-US" sz="3200" b="0" i="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 = </a:t>
                </a:r>
                <a:r>
                  <a:rPr lang="en-US" sz="3200" b="1" i="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a:t>
                </a:r>
                <a:r>
                  <a:rPr lang="en-US" sz="3200" b="1" i="0" dirty="0">
                    <a:solidFill>
                      <a:srgbClr val="FF0000"/>
                    </a:solidFill>
                    <a:latin typeface="Cambria Math" panose="02040503050406030204" pitchFamily="18" charset="0"/>
                    <a:cs typeface="Times New Roman" panose="02020603050405020304" pitchFamily="18" charset="0"/>
                  </a:rPr>
                  <a:t>𝟐.𝟔 𝒏𝑨</a:t>
                </a:r>
                <a:r>
                  <a:rPr lang="en-US" sz="3200" b="1">
                    <a:solidFill>
                      <a:srgbClr val="FF0000"/>
                    </a:solidFill>
                    <a:latin typeface="Times New Roman" panose="02020603050405020304" pitchFamily="18" charset="0"/>
                    <a:cs typeface="Times New Roman" panose="02020603050405020304" pitchFamily="18" charset="0"/>
                  </a:rPr>
                  <a:t> </a:t>
                </a:r>
                <a:endParaRPr lang="en-US" sz="1800">
                  <a:latin typeface="Times New Roman" panose="02020603050405020304" pitchFamily="18" charset="0"/>
                  <a:cs typeface="Times New Roman" panose="02020603050405020304" pitchFamily="18" charset="0"/>
                </a:endParaRPr>
              </a:p>
              <a:p>
                <a:r>
                  <a:rPr lang="en-US" sz="1800">
                    <a:latin typeface="Times New Roman" panose="02020603050405020304" pitchFamily="18" charset="0"/>
                    <a:cs typeface="Times New Roman" panose="02020603050405020304" pitchFamily="18" charset="0"/>
                  </a:rPr>
                  <a:t>Plasma and transport optimization U</a:t>
                </a:r>
                <a:r>
                  <a:rPr lang="en-US" sz="1800" baseline="30000">
                    <a:latin typeface="Times New Roman" panose="02020603050405020304" pitchFamily="18" charset="0"/>
                    <a:cs typeface="Times New Roman" panose="02020603050405020304" pitchFamily="18" charset="0"/>
                  </a:rPr>
                  <a:t>26+</a:t>
                </a:r>
              </a:p>
              <a:p>
                <a:pPr marL="0" indent="0">
                  <a:buNone/>
                </a:pPr>
                <a:r>
                  <a:rPr lang="en-US" sz="1800" b="1">
                    <a:latin typeface="Times New Roman" panose="02020603050405020304" pitchFamily="18" charset="0"/>
                    <a:cs typeface="Times New Roman" panose="02020603050405020304" pitchFamily="18" charset="0"/>
                  </a:rPr>
                  <a:t>Optimized parameters are:</a:t>
                </a:r>
                <a:r>
                  <a:rPr lang="en-US" sz="1800" b="1" baseline="0">
                    <a:latin typeface="Times New Roman" panose="02020603050405020304" pitchFamily="18" charset="0"/>
                    <a:cs typeface="Times New Roman" panose="02020603050405020304" pitchFamily="18" charset="0"/>
                  </a:rPr>
                  <a:t> </a:t>
                </a:r>
                <a:r>
                  <a:rPr lang="en-US" sz="1600" i="0" dirty="0">
                    <a:latin typeface="Cambria Math" panose="02040503050406030204" pitchFamily="18" charset="0"/>
                    <a:cs typeface="Times New Roman" panose="02020603050405020304" pitchFamily="18" charset="0"/>
                  </a:rPr>
                  <a:t>1200 𝐴/264 𝐴/793 𝐴</a:t>
                </a:r>
                <a:endParaRPr lang="en-US" sz="1600">
                  <a:latin typeface="Times New Roman" panose="02020603050405020304" pitchFamily="18" charset="0"/>
                  <a:cs typeface="Times New Roman" panose="02020603050405020304" pitchFamily="18" charset="0"/>
                </a:endParaRPr>
              </a:p>
              <a:p>
                <a:pPr lvl="1"/>
                <a:r>
                  <a:rPr lang="en-US" sz="1600">
                    <a:latin typeface="Times New Roman" panose="02020603050405020304" pitchFamily="18" charset="0"/>
                    <a:cs typeface="Times New Roman" panose="02020603050405020304" pitchFamily="18" charset="0"/>
                  </a:rPr>
                  <a:t>Helium gas valve voltage: </a:t>
                </a:r>
                <a:r>
                  <a:rPr lang="en-US" sz="1600" b="0" i="0" dirty="0">
                    <a:solidFill>
                      <a:schemeClr val="tx1"/>
                    </a:solidFill>
                    <a:latin typeface="Cambria Math" panose="02040503050406030204" pitchFamily="18" charset="0"/>
                    <a:cs typeface="Times New Roman" panose="02020603050405020304" pitchFamily="18" charset="0"/>
                  </a:rPr>
                  <a:t>6.7 𝑉</a:t>
                </a:r>
                <a:endParaRPr lang="en-US" sz="1600">
                  <a:latin typeface="Times New Roman" panose="02020603050405020304" pitchFamily="18" charset="0"/>
                  <a:cs typeface="Times New Roman" panose="02020603050405020304" pitchFamily="18" charset="0"/>
                </a:endParaRPr>
              </a:p>
              <a:p>
                <a:pPr lvl="1"/>
                <a:r>
                  <a:rPr lang="en-US" sz="1600">
                    <a:latin typeface="Times New Roman" panose="02020603050405020304" pitchFamily="18" charset="0"/>
                    <a:cs typeface="Times New Roman" panose="02020603050405020304" pitchFamily="18" charset="0"/>
                  </a:rPr>
                  <a:t>TFHT – </a:t>
                </a:r>
                <a:r>
                  <a:rPr lang="en-US" sz="1600" err="1">
                    <a:latin typeface="Times New Roman" panose="02020603050405020304" pitchFamily="18" charset="0"/>
                    <a:cs typeface="Times New Roman" panose="02020603050405020304" pitchFamily="18" charset="0"/>
                  </a:rPr>
                  <a:t>Freqs</a:t>
                </a:r>
                <a:r>
                  <a:rPr lang="en-US" sz="1600" b="1">
                    <a:latin typeface="Times New Roman" panose="02020603050405020304" pitchFamily="18" charset="0"/>
                    <a:cs typeface="Times New Roman" panose="02020603050405020304" pitchFamily="18" charset="0"/>
                  </a:rPr>
                  <a:t>: </a:t>
                </a:r>
                <a:r>
                  <a:rPr lang="en-US" sz="1600" i="0" dirty="0">
                    <a:solidFill>
                      <a:srgbClr val="FF0000"/>
                    </a:solidFill>
                    <a:latin typeface="Cambria Math" panose="02040503050406030204" pitchFamily="18" charset="0"/>
                    <a:cs typeface="Times New Roman" panose="02020603050405020304" pitchFamily="18" charset="0"/>
                  </a:rPr>
                  <a:t> 14.5 𝐺𝐻𝑧</a:t>
                </a:r>
                <a:r>
                  <a:rPr lang="en-US" sz="1600" b="0" i="0" dirty="0">
                    <a:solidFill>
                      <a:srgbClr val="FF0000"/>
                    </a:solidFill>
                    <a:latin typeface="Cambria Math" panose="02040503050406030204" pitchFamily="18" charset="0"/>
                    <a:cs typeface="Times New Roman" panose="02020603050405020304" pitchFamily="18" charset="0"/>
                  </a:rPr>
                  <a:t>+</a:t>
                </a:r>
                <a:r>
                  <a:rPr lang="en-US" sz="1600" i="0" dirty="0">
                    <a:solidFill>
                      <a:srgbClr val="FF0000"/>
                    </a:solidFill>
                    <a:latin typeface="Cambria Math" panose="02040503050406030204" pitchFamily="18" charset="0"/>
                    <a:cs typeface="Times New Roman" panose="02020603050405020304" pitchFamily="18" charset="0"/>
                  </a:rPr>
                  <a:t> 14 𝐺𝐻𝑧 </a:t>
                </a:r>
                <a:r>
                  <a:rPr lang="en-US" sz="1600">
                    <a:solidFill>
                      <a:srgbClr val="FF0000"/>
                    </a:solidFill>
                    <a:latin typeface="Times New Roman" panose="02020603050405020304" pitchFamily="18" charset="0"/>
                    <a:cs typeface="Times New Roman" panose="02020603050405020304" pitchFamily="18" charset="0"/>
                  </a:rPr>
                  <a:t> and Power: 300 W + 46 W</a:t>
                </a:r>
              </a:p>
              <a:p>
                <a:pPr lvl="1"/>
                <a:r>
                  <a:rPr lang="en-US" sz="1600">
                    <a:latin typeface="Times New Roman" panose="02020603050405020304" pitchFamily="18" charset="0"/>
                    <a:cs typeface="Times New Roman" panose="02020603050405020304" pitchFamily="18" charset="0"/>
                  </a:rPr>
                  <a:t>SFHT – Freq</a:t>
                </a:r>
                <a:r>
                  <a:rPr lang="en-US" sz="1600" b="1">
                    <a:latin typeface="Times New Roman" panose="02020603050405020304" pitchFamily="18" charset="0"/>
                    <a:cs typeface="Times New Roman" panose="02020603050405020304" pitchFamily="18" charset="0"/>
                  </a:rPr>
                  <a:t>:</a:t>
                </a:r>
                <a:r>
                  <a:rPr lang="en-US" sz="1600" b="1">
                    <a:solidFill>
                      <a:srgbClr val="FF0000"/>
                    </a:solidFill>
                    <a:latin typeface="Times New Roman" panose="02020603050405020304" pitchFamily="18" charset="0"/>
                    <a:cs typeface="Times New Roman" panose="02020603050405020304" pitchFamily="18" charset="0"/>
                  </a:rPr>
                  <a:t> </a:t>
                </a:r>
                <a:r>
                  <a:rPr lang="en-US" sz="1600">
                    <a:solidFill>
                      <a:srgbClr val="FF0000"/>
                    </a:solidFill>
                    <a:latin typeface="Times New Roman" panose="02020603050405020304" pitchFamily="18" charset="0"/>
                    <a:cs typeface="Times New Roman" panose="02020603050405020304" pitchFamily="18" charset="0"/>
                  </a:rPr>
                  <a:t>14.5 GHz and  power: = 350W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FF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0000"/>
                    </a:solidFill>
                    <a:latin typeface="Times New Roman" panose="02020603050405020304" pitchFamily="18" charset="0"/>
                    <a:cs typeface="Times New Roman" panose="02020603050405020304" pitchFamily="18" charset="0"/>
                  </a:rPr>
                  <a:t>Although the charge state with maximum efficiency remains the same but was more than 2 orders of magnitude higher than the SFH regime</a:t>
                </a:r>
              </a:p>
              <a:p>
                <a:endParaRPr lang="en-US"/>
              </a:p>
            </p:txBody>
          </p:sp>
        </mc:Fallback>
      </mc:AlternateContent>
      <p:sp>
        <p:nvSpPr>
          <p:cNvPr id="4" name="Slide Number Placeholder 3"/>
          <p:cNvSpPr>
            <a:spLocks noGrp="1"/>
          </p:cNvSpPr>
          <p:nvPr>
            <p:ph type="sldNum" sz="quarter" idx="5"/>
          </p:nvPr>
        </p:nvSpPr>
        <p:spPr/>
        <p:txBody>
          <a:bodyPr/>
          <a:lstStyle/>
          <a:p>
            <a:fld id="{96476310-DAD6-EE4F-ABB6-4124C82A7486}" type="slidenum">
              <a:rPr lang="en-US" smtClean="0"/>
              <a:t>17</a:t>
            </a:fld>
            <a:endParaRPr lang="en-US"/>
          </a:p>
        </p:txBody>
      </p:sp>
      <p:sp>
        <p:nvSpPr>
          <p:cNvPr id="5" name="Footer Placeholder 4">
            <a:extLst>
              <a:ext uri="{FF2B5EF4-FFF2-40B4-BE49-F238E27FC236}">
                <a16:creationId xmlns:a16="http://schemas.microsoft.com/office/drawing/2014/main" id="{D0D02C17-C747-C37A-12A4-CB2DF88F60F5}"/>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4060C332-18B3-80BE-FE4C-A7482DE36965}"/>
              </a:ext>
            </a:extLst>
          </p:cNvPr>
          <p:cNvSpPr>
            <a:spLocks noGrp="1"/>
          </p:cNvSpPr>
          <p:nvPr>
            <p:ph type="dt" idx="1"/>
          </p:nvPr>
        </p:nvSpPr>
        <p:spPr/>
        <p:txBody>
          <a:bodyPr/>
          <a:lstStyle/>
          <a:p>
            <a:fld id="{CE9D327C-DDB1-4AF8-8580-E7833CA57BD4}" type="datetime1">
              <a:rPr lang="en-US" smtClean="0"/>
              <a:t>9/20/2023</a:t>
            </a:fld>
            <a:endParaRPr lang="en-US"/>
          </a:p>
        </p:txBody>
      </p:sp>
      <p:sp>
        <p:nvSpPr>
          <p:cNvPr id="7" name="Header Placeholder 6">
            <a:extLst>
              <a:ext uri="{FF2B5EF4-FFF2-40B4-BE49-F238E27FC236}">
                <a16:creationId xmlns:a16="http://schemas.microsoft.com/office/drawing/2014/main" id="{D8910477-F5DC-F896-09FB-8EB1B938D5C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3309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476310-DAD6-EE4F-ABB6-4124C82A7486}" type="slidenum">
              <a:rPr lang="en-US" smtClean="0"/>
              <a:t>18</a:t>
            </a:fld>
            <a:endParaRPr lang="en-US"/>
          </a:p>
        </p:txBody>
      </p:sp>
      <p:sp>
        <p:nvSpPr>
          <p:cNvPr id="5" name="Footer Placeholder 4">
            <a:extLst>
              <a:ext uri="{FF2B5EF4-FFF2-40B4-BE49-F238E27FC236}">
                <a16:creationId xmlns:a16="http://schemas.microsoft.com/office/drawing/2014/main" id="{7008C7EC-2F1B-D981-1B66-3D68148806CB}"/>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6D2F18E3-6152-D996-2CB3-3B983A5DBE8E}"/>
              </a:ext>
            </a:extLst>
          </p:cNvPr>
          <p:cNvSpPr>
            <a:spLocks noGrp="1"/>
          </p:cNvSpPr>
          <p:nvPr>
            <p:ph type="dt" idx="1"/>
          </p:nvPr>
        </p:nvSpPr>
        <p:spPr/>
        <p:txBody>
          <a:bodyPr/>
          <a:lstStyle/>
          <a:p>
            <a:fld id="{EDCA6014-1686-4ACB-B313-CAA23288F0C6}" type="datetime1">
              <a:rPr lang="en-US" smtClean="0"/>
              <a:t>9/20/2023</a:t>
            </a:fld>
            <a:endParaRPr lang="en-US"/>
          </a:p>
        </p:txBody>
      </p:sp>
      <p:sp>
        <p:nvSpPr>
          <p:cNvPr id="7" name="Header Placeholder 6">
            <a:extLst>
              <a:ext uri="{FF2B5EF4-FFF2-40B4-BE49-F238E27FC236}">
                <a16:creationId xmlns:a16="http://schemas.microsoft.com/office/drawing/2014/main" id="{B5854182-1D52-F5B2-B8D3-47E651821FA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731880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tx1"/>
                </a:solidFill>
                <a:latin typeface="Times New Roman" panose="02020603050405020304" pitchFamily="18" charset="0"/>
                <a:cs typeface="Times New Roman" panose="02020603050405020304" pitchFamily="18" charset="0"/>
              </a:rPr>
              <a:t>As known, TRIUMF employs the ISOL method for production of exotic isotopes.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tx1"/>
                </a:solidFill>
                <a:latin typeface="Times New Roman" panose="02020603050405020304" pitchFamily="18" charset="0"/>
                <a:cs typeface="Times New Roman" panose="02020603050405020304" pitchFamily="18" charset="0"/>
              </a:rPr>
              <a:t>Cyclotron is the primary accelerator with proton as the driver beam.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tx1"/>
                </a:solidFill>
                <a:latin typeface="Times New Roman" panose="02020603050405020304" pitchFamily="18" charset="0"/>
                <a:cs typeface="Times New Roman" panose="02020603050405020304" pitchFamily="18" charset="0"/>
              </a:rPr>
              <a:t>One of the target materials is irradiated at a time.</a:t>
            </a:r>
          </a:p>
          <a:p>
            <a:endParaRPr lang="en-CA" sz="1800" b="1">
              <a:effectLst/>
              <a:latin typeface="Times New Roman" panose="02020603050405020304" pitchFamily="18" charset="0"/>
              <a:ea typeface="Times New Roman" panose="02020603050405020304" pitchFamily="18" charset="0"/>
            </a:endParaRPr>
          </a:p>
          <a:p>
            <a:r>
              <a:rPr lang="en-CA" sz="1800" b="1">
                <a:effectLst/>
                <a:latin typeface="Times New Roman" panose="02020603050405020304" pitchFamily="18" charset="0"/>
                <a:ea typeface="Times New Roman" panose="02020603050405020304" pitchFamily="18" charset="0"/>
              </a:rPr>
              <a:t>These isotopes are produced at the isotope separator and accelerator facility of TRIUMF via ISOL method – This method involves</a:t>
            </a:r>
          </a:p>
          <a:p>
            <a:endParaRPr lang="en-CA" sz="1800" b="1">
              <a:effectLst/>
              <a:latin typeface="Times New Roman" panose="02020603050405020304" pitchFamily="18" charset="0"/>
              <a:ea typeface="Times New Roman" panose="02020603050405020304" pitchFamily="18" charset="0"/>
            </a:endParaRPr>
          </a:p>
          <a:p>
            <a:r>
              <a:rPr lang="en-CA" sz="1800" b="1">
                <a:effectLst/>
                <a:latin typeface="Times New Roman" panose="02020603050405020304" pitchFamily="18" charset="0"/>
                <a:ea typeface="Times New Roman" panose="02020603050405020304" pitchFamily="18" charset="0"/>
              </a:rPr>
              <a:t>Cyclotron is used for acceleration of H-minus beam to final energy of 520 MeV. Proton is then extracted to irradiate on of the target stations in the ISAC facility for production of isotopes.</a:t>
            </a:r>
          </a:p>
          <a:p>
            <a:endParaRPr lang="en-CA" sz="1800" b="1">
              <a:effectLst/>
              <a:latin typeface="Times New Roman" panose="02020603050405020304" pitchFamily="18" charset="0"/>
              <a:ea typeface="Times New Roman" panose="02020603050405020304" pitchFamily="18" charset="0"/>
            </a:endParaRPr>
          </a:p>
          <a:p>
            <a:r>
              <a:rPr lang="en-CA" sz="1800" b="1">
                <a:effectLst/>
                <a:latin typeface="Times New Roman" panose="02020603050405020304" pitchFamily="18" charset="0"/>
                <a:ea typeface="Times New Roman" panose="02020603050405020304" pitchFamily="18" charset="0"/>
              </a:rPr>
              <a:t>The isotopes are allowed to diffuse into an ion source where singly charge ions are created.</a:t>
            </a:r>
          </a:p>
          <a:p>
            <a:endParaRPr lang="en-CA" sz="1800" b="1">
              <a:effectLst/>
              <a:latin typeface="Times New Roman" panose="02020603050405020304" pitchFamily="18" charset="0"/>
              <a:ea typeface="Times New Roman" panose="02020603050405020304" pitchFamily="18" charset="0"/>
            </a:endParaRPr>
          </a:p>
          <a:p>
            <a:r>
              <a:rPr lang="en-CA" sz="1800" b="1">
                <a:effectLst/>
                <a:latin typeface="Times New Roman" panose="02020603050405020304" pitchFamily="18" charset="0"/>
                <a:ea typeface="Times New Roman" panose="02020603050405020304" pitchFamily="18" charset="0"/>
              </a:rPr>
              <a:t>The singly charge ions are extracted </a:t>
            </a:r>
          </a:p>
          <a:p>
            <a:endParaRPr lang="en-CA" sz="1800" b="1">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Times New Roman" panose="02020603050405020304" pitchFamily="18" charset="0"/>
                <a:cs typeface="Times New Roman" panose="02020603050405020304" pitchFamily="18" charset="0"/>
              </a:rPr>
              <a:t>Products of the reaction (nuclides) diffuse into an ion source such as </a:t>
            </a:r>
            <a:r>
              <a:rPr lang="en-US" sz="1600">
                <a:solidFill>
                  <a:schemeClr val="tx1"/>
                </a:solidFill>
                <a:effectLst/>
                <a:latin typeface="Times New Roman" panose="02020603050405020304" pitchFamily="18" charset="0"/>
                <a:ea typeface="Times New Roman" panose="02020603050405020304" pitchFamily="18" charset="0"/>
              </a:rPr>
              <a:t>Forced Electron Beam Induced Arc Discharge </a:t>
            </a:r>
            <a:r>
              <a:rPr lang="en-US" sz="1800">
                <a:solidFill>
                  <a:schemeClr val="tx1"/>
                </a:solidFill>
                <a:latin typeface="Times New Roman" panose="02020603050405020304" pitchFamily="18" charset="0"/>
                <a:cs typeface="Times New Roman" panose="02020603050405020304" pitchFamily="18" charset="0"/>
              </a:rPr>
              <a:t>for ionization</a:t>
            </a:r>
            <a:endParaRPr lang="en-US" sz="1800" b="1">
              <a:solidFill>
                <a:schemeClr val="tx1"/>
              </a:solidFill>
              <a:latin typeface="Times New Roman" panose="02020603050405020304" pitchFamily="18" charset="0"/>
              <a:cs typeface="Times New Roman" panose="02020603050405020304" pitchFamily="18" charset="0"/>
            </a:endParaRPr>
          </a:p>
          <a:p>
            <a:endParaRPr lang="en-CA" sz="1800" b="1">
              <a:effectLst/>
              <a:latin typeface="Times New Roman" panose="02020603050405020304" pitchFamily="18" charset="0"/>
              <a:ea typeface="Times New Roman" panose="02020603050405020304" pitchFamily="18" charset="0"/>
            </a:endParaRPr>
          </a:p>
          <a:p>
            <a:r>
              <a:rPr lang="en-CA" sz="1800" b="1">
                <a:effectLst/>
                <a:latin typeface="Times New Roman" panose="02020603050405020304" pitchFamily="18" charset="0"/>
                <a:ea typeface="Times New Roman" panose="02020603050405020304" pitchFamily="18" charset="0"/>
              </a:rPr>
              <a:t>Stripping at 520 MeV results on loss of efficiency</a:t>
            </a:r>
          </a:p>
          <a:p>
            <a:endParaRPr lang="en-CA" sz="1800" b="1">
              <a:effectLst/>
              <a:latin typeface="Times New Roman" panose="02020603050405020304" pitchFamily="18" charset="0"/>
              <a:ea typeface="Times New Roman" panose="02020603050405020304" pitchFamily="18" charset="0"/>
            </a:endParaRPr>
          </a:p>
          <a:p>
            <a:r>
              <a:rPr lang="en-CA" sz="1800" b="1">
                <a:effectLst/>
                <a:latin typeface="Times New Roman" panose="02020603050405020304" pitchFamily="18" charset="0"/>
                <a:ea typeface="Times New Roman" panose="02020603050405020304" pitchFamily="18" charset="0"/>
              </a:rPr>
              <a:t>ISOL method is prefer over in-flight fragmentation because ISOL offers higher purity, higher intensity, and almost any isotope can be produced.</a:t>
            </a:r>
          </a:p>
          <a:p>
            <a:endParaRPr lang="en-CA" sz="1800" b="1">
              <a:effectLst/>
              <a:latin typeface="Times New Roman" panose="02020603050405020304" pitchFamily="18" charset="0"/>
              <a:ea typeface="Times New Roman" panose="02020603050405020304" pitchFamily="18" charset="0"/>
            </a:endParaRPr>
          </a:p>
          <a:p>
            <a:endParaRPr lang="en-CA" sz="1800" b="1">
              <a:effectLst/>
              <a:latin typeface="Times New Roman" panose="02020603050405020304" pitchFamily="18" charset="0"/>
              <a:ea typeface="Times New Roman" panose="02020603050405020304" pitchFamily="18" charset="0"/>
            </a:endParaRPr>
          </a:p>
          <a:p>
            <a:endParaRPr lang="en-CA" sz="1800" b="1">
              <a:effectLst/>
              <a:latin typeface="Times New Roman" panose="02020603050405020304" pitchFamily="18" charset="0"/>
              <a:ea typeface="Times New Roman" panose="02020603050405020304" pitchFamily="18" charset="0"/>
            </a:endParaRPr>
          </a:p>
          <a:p>
            <a:endParaRPr lang="en-CA" sz="1800" b="1">
              <a:effectLst/>
              <a:latin typeface="Times New Roman" panose="02020603050405020304" pitchFamily="18" charset="0"/>
              <a:ea typeface="Times New Roman" panose="02020603050405020304" pitchFamily="18" charset="0"/>
            </a:endParaRPr>
          </a:p>
          <a:p>
            <a:r>
              <a:rPr lang="en-CA" sz="1800" b="1">
                <a:effectLst/>
                <a:latin typeface="Times New Roman" panose="02020603050405020304" pitchFamily="18" charset="0"/>
                <a:ea typeface="Times New Roman" panose="02020603050405020304" pitchFamily="18" charset="0"/>
              </a:rPr>
              <a:t>Cyclotron – Accelerated by sector focussing</a:t>
            </a:r>
          </a:p>
          <a:p>
            <a:endParaRPr lang="en-CA" sz="1800" b="1">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1">
                <a:latin typeface="+mn-lt"/>
              </a:rPr>
              <a:t>Example of target materials are Si, Ti, Nb, Zr, Ta, 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800" b="1">
              <a:latin typeface="+mn-lt"/>
            </a:endParaRPr>
          </a:p>
          <a:p>
            <a:r>
              <a:rPr lang="en-CA" sz="1800" b="1">
                <a:effectLst/>
                <a:latin typeface="Times New Roman" panose="02020603050405020304" pitchFamily="18" charset="0"/>
              </a:rPr>
              <a:t>Particle is considered relativistic if it is moving at roughly 85 % of the speed of light.</a:t>
            </a:r>
          </a:p>
          <a:p>
            <a:endParaRPr lang="en-CA" sz="1800" b="1">
              <a:effectLst/>
              <a:latin typeface="Times New Roman" panose="02020603050405020304" pitchFamily="18" charset="0"/>
            </a:endParaRPr>
          </a:p>
          <a:p>
            <a:r>
              <a:rPr lang="en-US" sz="1800" b="1" i="0" u="none" strike="noStrike" baseline="0">
                <a:latin typeface="Times New Roman" panose="02020603050405020304" pitchFamily="18" charset="0"/>
                <a:cs typeface="Times New Roman" panose="02020603050405020304" pitchFamily="18" charset="0"/>
              </a:rPr>
              <a:t>TRIUMF injects bunches into cyclotron at the RF frequency of 23 MHz.</a:t>
            </a:r>
            <a:endParaRPr lang="en-CA" sz="1800" b="1">
              <a:effectLst/>
              <a:latin typeface="Times New Roman" panose="02020603050405020304" pitchFamily="18" charset="0"/>
              <a:cs typeface="Times New Roman" panose="02020603050405020304" pitchFamily="18" charset="0"/>
            </a:endParaRPr>
          </a:p>
          <a:p>
            <a:endParaRPr lang="en-CA" sz="1800" b="1">
              <a:effectLst/>
              <a:latin typeface="Times New Roman" panose="02020603050405020304" pitchFamily="18" charset="0"/>
            </a:endParaRPr>
          </a:p>
          <a:p>
            <a:r>
              <a:rPr lang="en-CA" sz="1800" b="1">
                <a:effectLst/>
                <a:latin typeface="Times New Roman" panose="02020603050405020304" pitchFamily="18" charset="0"/>
              </a:rPr>
              <a:t>The H-minus in TRIUMF cyclotron is about 77 % of the speed of light. </a:t>
            </a:r>
          </a:p>
          <a:p>
            <a:endParaRPr lang="en-CA" sz="1800" b="1">
              <a:effectLst/>
              <a:latin typeface="Times New Roman" panose="02020603050405020304" pitchFamily="18" charset="0"/>
            </a:endParaRPr>
          </a:p>
          <a:p>
            <a:r>
              <a:rPr lang="en-CA" sz="1800" b="1" i="0">
                <a:solidFill>
                  <a:srgbClr val="202122"/>
                </a:solidFill>
                <a:effectLst/>
                <a:latin typeface="Arial" panose="020B0604020202020204" pitchFamily="34" charset="0"/>
              </a:rPr>
              <a:t>Accelerating negative hydrogen ions simplifies extracting the beam from the machine</a:t>
            </a:r>
          </a:p>
          <a:p>
            <a:r>
              <a:rPr lang="en-CA" sz="1800" b="1">
                <a:effectLst/>
                <a:latin typeface="Times New Roman" panose="02020603050405020304" pitchFamily="18" charset="0"/>
                <a:ea typeface="Times New Roman" panose="02020603050405020304" pitchFamily="18" charset="0"/>
              </a:rPr>
              <a:t>FEBIAD is useful for isotopes with higher ionization energies (&gt;8eV) such as noble gases</a:t>
            </a:r>
          </a:p>
          <a:p>
            <a:r>
              <a:rPr lang="en-CA" sz="1800" b="1">
                <a:effectLst/>
                <a:latin typeface="Times New Roman" panose="02020603050405020304" pitchFamily="18" charset="0"/>
                <a:ea typeface="Times New Roman" panose="02020603050405020304" pitchFamily="18" charset="0"/>
              </a:rPr>
              <a:t>Acceleration in the cyclotron is by 5</a:t>
            </a:r>
            <a:r>
              <a:rPr lang="en-CA" sz="1800" b="1" baseline="30000">
                <a:effectLst/>
                <a:latin typeface="Times New Roman" panose="02020603050405020304" pitchFamily="18" charset="0"/>
                <a:ea typeface="Times New Roman" panose="02020603050405020304" pitchFamily="18" charset="0"/>
              </a:rPr>
              <a:t>th</a:t>
            </a:r>
            <a:r>
              <a:rPr lang="en-CA" sz="1800" b="1">
                <a:effectLst/>
                <a:latin typeface="Times New Roman" panose="02020603050405020304" pitchFamily="18" charset="0"/>
                <a:ea typeface="Times New Roman" panose="02020603050405020304" pitchFamily="18" charset="0"/>
              </a:rPr>
              <a:t> harmonic rf at 23.06 MHz. Energy gained per turn is 380 keV.</a:t>
            </a:r>
            <a:endParaRPr lang="en-US" altLang="en-US" sz="1800" b="1">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800" b="1">
              <a:latin typeface="+mn-lt"/>
            </a:endParaRPr>
          </a:p>
          <a:p>
            <a:r>
              <a:rPr lang="en-CA" sz="1800" b="1">
                <a:effectLst/>
                <a:latin typeface="Times New Roman" panose="02020603050405020304" pitchFamily="18" charset="0"/>
                <a:ea typeface="Times New Roman" panose="02020603050405020304" pitchFamily="18" charset="0"/>
              </a:rPr>
              <a:t>Other ion sources that are used at TRIUMF are Ion guide laser ion source, surface ion source and Resonant Laser ionization.</a:t>
            </a:r>
          </a:p>
        </p:txBody>
      </p:sp>
      <p:sp>
        <p:nvSpPr>
          <p:cNvPr id="4" name="Slide Number Placeholder 3"/>
          <p:cNvSpPr>
            <a:spLocks noGrp="1"/>
          </p:cNvSpPr>
          <p:nvPr>
            <p:ph type="sldNum" sz="quarter" idx="5"/>
          </p:nvPr>
        </p:nvSpPr>
        <p:spPr/>
        <p:txBody>
          <a:bodyPr/>
          <a:lstStyle/>
          <a:p>
            <a:fld id="{96476310-DAD6-EE4F-ABB6-4124C82A7486}" type="slidenum">
              <a:rPr lang="en-US" smtClean="0"/>
              <a:t>21</a:t>
            </a:fld>
            <a:endParaRPr lang="en-US"/>
          </a:p>
        </p:txBody>
      </p:sp>
      <p:sp>
        <p:nvSpPr>
          <p:cNvPr id="5" name="Footer Placeholder 4">
            <a:extLst>
              <a:ext uri="{FF2B5EF4-FFF2-40B4-BE49-F238E27FC236}">
                <a16:creationId xmlns:a16="http://schemas.microsoft.com/office/drawing/2014/main" id="{DF5A7AC2-DBCA-795C-5D67-5B410CDC8AEF}"/>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BFEA4C01-D155-83BB-156D-60F5F3DEDBD5}"/>
              </a:ext>
            </a:extLst>
          </p:cNvPr>
          <p:cNvSpPr>
            <a:spLocks noGrp="1"/>
          </p:cNvSpPr>
          <p:nvPr>
            <p:ph type="dt" idx="1"/>
          </p:nvPr>
        </p:nvSpPr>
        <p:spPr/>
        <p:txBody>
          <a:bodyPr/>
          <a:lstStyle/>
          <a:p>
            <a:fld id="{38D7B159-EC3F-482C-8EAE-A5805F197FE0}" type="datetime1">
              <a:rPr lang="en-US" smtClean="0"/>
              <a:t>9/20/2023</a:t>
            </a:fld>
            <a:endParaRPr lang="en-US"/>
          </a:p>
        </p:txBody>
      </p:sp>
      <p:sp>
        <p:nvSpPr>
          <p:cNvPr id="7" name="Header Placeholder 6">
            <a:extLst>
              <a:ext uri="{FF2B5EF4-FFF2-40B4-BE49-F238E27FC236}">
                <a16:creationId xmlns:a16="http://schemas.microsoft.com/office/drawing/2014/main" id="{B88F7671-74E7-995E-7091-D0918943512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15728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Times New Roman"/>
                <a:cs typeface="Times New Roman"/>
              </a:rPr>
              <a:t>The power combiner was modelled in ANSYS – HFSS to investigate its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Times New Roman"/>
                <a:cs typeface="Times New Roman"/>
              </a:rPr>
              <a:t>RF isolator will be installed between the amplifiers and the power combiner to protect the amplifiers and allows operation of the CSB using single-frequency.</a:t>
            </a:r>
            <a:endParaRPr lang="en-US" sz="1200">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6476310-DAD6-EE4F-ABB6-4124C82A7486}" type="slidenum">
              <a:rPr lang="en-US" smtClean="0"/>
              <a:t>23</a:t>
            </a:fld>
            <a:endParaRPr lang="en-US"/>
          </a:p>
        </p:txBody>
      </p:sp>
      <p:sp>
        <p:nvSpPr>
          <p:cNvPr id="5" name="Footer Placeholder 4">
            <a:extLst>
              <a:ext uri="{FF2B5EF4-FFF2-40B4-BE49-F238E27FC236}">
                <a16:creationId xmlns:a16="http://schemas.microsoft.com/office/drawing/2014/main" id="{17636612-08FD-5540-0589-09D9EECAB03A}"/>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DC323A60-7342-F48B-DC5C-AC847F147093}"/>
              </a:ext>
            </a:extLst>
          </p:cNvPr>
          <p:cNvSpPr>
            <a:spLocks noGrp="1"/>
          </p:cNvSpPr>
          <p:nvPr>
            <p:ph type="dt" idx="1"/>
          </p:nvPr>
        </p:nvSpPr>
        <p:spPr/>
        <p:txBody>
          <a:bodyPr/>
          <a:lstStyle/>
          <a:p>
            <a:fld id="{45671F7D-FFF7-48C7-90D5-E51D238A981B}" type="datetime1">
              <a:rPr lang="en-US" smtClean="0"/>
              <a:t>9/20/2023</a:t>
            </a:fld>
            <a:endParaRPr lang="en-US"/>
          </a:p>
        </p:txBody>
      </p:sp>
      <p:sp>
        <p:nvSpPr>
          <p:cNvPr id="7" name="Header Placeholder 6">
            <a:extLst>
              <a:ext uri="{FF2B5EF4-FFF2-40B4-BE49-F238E27FC236}">
                <a16:creationId xmlns:a16="http://schemas.microsoft.com/office/drawing/2014/main" id="{2D68C6F9-F749-C3D1-C84C-2728584C957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89255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Constituents of Stainless steel</a:t>
            </a:r>
          </a:p>
          <a:p>
            <a:pPr marL="171450" indent="-171450">
              <a:buFontTx/>
              <a:buChar char="-"/>
            </a:pPr>
            <a:r>
              <a:rPr lang="en-US"/>
              <a:t>Iron (A = 56, Q = 11+, 10+, 9+, 8+) – 5.09, 5.6, 6.22, 7 </a:t>
            </a:r>
          </a:p>
          <a:p>
            <a:pPr marL="171450" indent="-171450">
              <a:buFontTx/>
              <a:buChar char="-"/>
            </a:pPr>
            <a:r>
              <a:rPr lang="en-US"/>
              <a:t>Chromium (A = 52, Q =10+, 9+, 8+) – A/Q = 5.2, 5.78,  6.5</a:t>
            </a:r>
          </a:p>
        </p:txBody>
      </p:sp>
      <p:sp>
        <p:nvSpPr>
          <p:cNvPr id="4" name="Slide Number Placeholder 3"/>
          <p:cNvSpPr>
            <a:spLocks noGrp="1"/>
          </p:cNvSpPr>
          <p:nvPr>
            <p:ph type="sldNum" sz="quarter" idx="5"/>
          </p:nvPr>
        </p:nvSpPr>
        <p:spPr/>
        <p:txBody>
          <a:bodyPr/>
          <a:lstStyle/>
          <a:p>
            <a:fld id="{96476310-DAD6-EE4F-ABB6-4124C82A7486}" type="slidenum">
              <a:rPr lang="en-US" smtClean="0"/>
              <a:t>26</a:t>
            </a:fld>
            <a:endParaRPr lang="en-US"/>
          </a:p>
        </p:txBody>
      </p:sp>
      <p:sp>
        <p:nvSpPr>
          <p:cNvPr id="5" name="Footer Placeholder 4">
            <a:extLst>
              <a:ext uri="{FF2B5EF4-FFF2-40B4-BE49-F238E27FC236}">
                <a16:creationId xmlns:a16="http://schemas.microsoft.com/office/drawing/2014/main" id="{639D5DA6-6BF4-F5FA-3205-D1565FAE3846}"/>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6F849B26-8F0B-FCF3-4BB7-52C044E20FD4}"/>
              </a:ext>
            </a:extLst>
          </p:cNvPr>
          <p:cNvSpPr>
            <a:spLocks noGrp="1"/>
          </p:cNvSpPr>
          <p:nvPr>
            <p:ph type="dt" idx="1"/>
          </p:nvPr>
        </p:nvSpPr>
        <p:spPr/>
        <p:txBody>
          <a:bodyPr/>
          <a:lstStyle/>
          <a:p>
            <a:fld id="{43F84AE2-C1AC-4263-A1D2-A5C8CEFD8D43}" type="datetime1">
              <a:rPr lang="en-US" smtClean="0"/>
              <a:t>9/20/2023</a:t>
            </a:fld>
            <a:endParaRPr lang="en-US"/>
          </a:p>
        </p:txBody>
      </p:sp>
      <p:sp>
        <p:nvSpPr>
          <p:cNvPr id="7" name="Header Placeholder 6">
            <a:extLst>
              <a:ext uri="{FF2B5EF4-FFF2-40B4-BE49-F238E27FC236}">
                <a16:creationId xmlns:a16="http://schemas.microsoft.com/office/drawing/2014/main" id="{A92616B0-7AF6-7B1F-318B-9C479F73798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00579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gn="just">
                  <a:buFont typeface="Wingdings" panose="05000000000000000000" pitchFamily="2" charset="2"/>
                  <a:buNone/>
                </a:pPr>
                <a:r>
                  <a:rPr lang="en-US" altLang="en-US" b="1">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Depending on the mass and energy requirements of the experiment, the selected isotope is post-accelerated using a series of linear accelerators (LINAC) to achieve higher energy levels.</a:t>
                </a:r>
              </a:p>
              <a:p>
                <a:endParaRPr lang="en-US" altLang="en-US" sz="1200">
                  <a:solidFill>
                    <a:schemeClr val="tx1"/>
                  </a:solidFill>
                  <a:latin typeface="Times New Roman" panose="02020603050405020304" pitchFamily="18" charset="0"/>
                  <a:ea typeface="ＭＳ Ｐゴシック"/>
                  <a:cs typeface="Times New Roman" panose="02020603050405020304" pitchFamily="18" charset="0"/>
                </a:endParaRPr>
              </a:p>
              <a:p>
                <a:r>
                  <a:rPr lang="en-US" b="1" i="0">
                    <a:solidFill>
                      <a:schemeClr val="tx1"/>
                    </a:solidFill>
                    <a:effectLst/>
                    <a:latin typeface="Arial" panose="020B0604020202020204" pitchFamily="34" charset="0"/>
                  </a:rPr>
                  <a:t>RFQ – 2.0 keV/u to 150 keV/u (</a:t>
                </a:r>
                <a:r>
                  <a:rPr lang="en-US" b="1" i="0" err="1">
                    <a:solidFill>
                      <a:schemeClr val="tx1"/>
                    </a:solidFill>
                    <a:effectLst/>
                    <a:latin typeface="Arial" panose="020B0604020202020204" pitchFamily="34" charset="0"/>
                  </a:rPr>
                  <a:t>dE</a:t>
                </a:r>
                <a:r>
                  <a:rPr lang="en-US" b="1" i="0">
                    <a:solidFill>
                      <a:schemeClr val="tx1"/>
                    </a:solidFill>
                    <a:effectLst/>
                    <a:latin typeface="Arial" panose="020B0604020202020204" pitchFamily="34" charset="0"/>
                  </a:rPr>
                  <a:t> = 148 keV/u)</a:t>
                </a:r>
              </a:p>
              <a:p>
                <a:r>
                  <a:rPr lang="en-US" b="1" i="0">
                    <a:solidFill>
                      <a:schemeClr val="tx1"/>
                    </a:solidFill>
                    <a:effectLst/>
                    <a:latin typeface="Arial" panose="020B0604020202020204" pitchFamily="34" charset="0"/>
                  </a:rPr>
                  <a:t>DTL – 150 keV to 1.50 MeV/u (</a:t>
                </a:r>
                <a:r>
                  <a:rPr lang="en-US" b="1" i="0" err="1">
                    <a:solidFill>
                      <a:schemeClr val="tx1"/>
                    </a:solidFill>
                    <a:effectLst/>
                    <a:latin typeface="Arial" panose="020B0604020202020204" pitchFamily="34" charset="0"/>
                  </a:rPr>
                  <a:t>dE</a:t>
                </a:r>
                <a:r>
                  <a:rPr lang="en-US" b="1" i="0">
                    <a:solidFill>
                      <a:schemeClr val="tx1"/>
                    </a:solidFill>
                    <a:effectLst/>
                    <a:latin typeface="Arial" panose="020B0604020202020204" pitchFamily="34" charset="0"/>
                  </a:rPr>
                  <a:t> = 150 MeV/u)</a:t>
                </a:r>
              </a:p>
              <a:p>
                <a:r>
                  <a:rPr lang="en-US" b="1" i="0">
                    <a:solidFill>
                      <a:schemeClr val="tx1"/>
                    </a:solidFill>
                    <a:effectLst/>
                    <a:latin typeface="Arial" panose="020B0604020202020204" pitchFamily="34" charset="0"/>
                  </a:rPr>
                  <a:t>SRF – 1.50 MeV/u to 16.0 MeV/u (</a:t>
                </a:r>
                <a:r>
                  <a:rPr lang="en-US" b="1" i="0" err="1">
                    <a:solidFill>
                      <a:schemeClr val="tx1"/>
                    </a:solidFill>
                    <a:effectLst/>
                    <a:latin typeface="Arial" panose="020B0604020202020204" pitchFamily="34" charset="0"/>
                  </a:rPr>
                  <a:t>dE</a:t>
                </a:r>
                <a:r>
                  <a:rPr lang="en-US" b="1" i="0">
                    <a:solidFill>
                      <a:schemeClr val="tx1"/>
                    </a:solidFill>
                    <a:effectLst/>
                    <a:latin typeface="Arial" panose="020B0604020202020204" pitchFamily="34" charset="0"/>
                  </a:rPr>
                  <a:t> = 15 MeV/u) – Higher accelerating field gradients compared with RFQ and DTL</a:t>
                </a:r>
              </a:p>
              <a:p>
                <a:endParaRPr lang="en-US" b="1" i="0">
                  <a:solidFill>
                    <a:schemeClr val="tx1"/>
                  </a:solidFill>
                  <a:effectLst/>
                  <a:latin typeface="Arial" panose="020B0604020202020204" pitchFamily="34" charset="0"/>
                </a:endParaRPr>
              </a:p>
              <a:p>
                <a:r>
                  <a:rPr lang="en-US" b="1" i="0">
                    <a:solidFill>
                      <a:schemeClr val="tx1"/>
                    </a:solidFill>
                    <a:effectLst/>
                    <a:latin typeface="Arial" panose="020B0604020202020204" pitchFamily="34" charset="0"/>
                  </a:rPr>
                  <a:t>Stripping using foils is less efficient for high masses after the RFQ</a:t>
                </a:r>
              </a:p>
              <a:p>
                <a:endParaRPr lang="en-US" b="1" i="0">
                  <a:solidFill>
                    <a:schemeClr val="tx1"/>
                  </a:solidFill>
                  <a:effectLst/>
                  <a:latin typeface="Arial" panose="020B0604020202020204" pitchFamily="34" charset="0"/>
                </a:endParaRPr>
              </a:p>
              <a:p>
                <a:r>
                  <a:rPr lang="en-US" b="1" i="0">
                    <a:solidFill>
                      <a:schemeClr val="tx1"/>
                    </a:solidFill>
                    <a:effectLst/>
                    <a:latin typeface="Arial" panose="020B0604020202020204" pitchFamily="34" charset="0"/>
                  </a:rPr>
                  <a:t>RFQ acceptance = 140 </a:t>
                </a:r>
                <a14:m>
                  <m:oMath xmlns:m="http://schemas.openxmlformats.org/officeDocument/2006/math">
                    <m:r>
                      <a:rPr lang="en-US" b="1" i="1" smtClean="0">
                        <a:solidFill>
                          <a:schemeClr val="tx1"/>
                        </a:solidFill>
                        <a:effectLst/>
                        <a:latin typeface="Cambria Math" panose="02040503050406030204" pitchFamily="18" charset="0"/>
                      </a:rPr>
                      <m:t>𝒎𝒎</m:t>
                    </m:r>
                    <m:r>
                      <a:rPr lang="en-US" b="1" i="1" smtClean="0">
                        <a:solidFill>
                          <a:schemeClr val="tx1"/>
                        </a:solidFill>
                        <a:effectLst/>
                        <a:latin typeface="Cambria Math" panose="02040503050406030204" pitchFamily="18" charset="0"/>
                      </a:rPr>
                      <m:t>−</m:t>
                    </m:r>
                    <m:r>
                      <a:rPr lang="en-US" b="1" i="1" smtClean="0">
                        <a:solidFill>
                          <a:schemeClr val="tx1"/>
                        </a:solidFill>
                        <a:effectLst/>
                        <a:latin typeface="Cambria Math" panose="02040503050406030204" pitchFamily="18" charset="0"/>
                      </a:rPr>
                      <m:t>𝒎𝒓𝒂𝒅</m:t>
                    </m:r>
                  </m:oMath>
                </a14:m>
                <a:endParaRPr lang="en-US" b="1" i="0">
                  <a:solidFill>
                    <a:schemeClr val="tx1"/>
                  </a:solidFill>
                  <a:effectLst/>
                  <a:latin typeface="Arial" panose="020B0604020202020204" pitchFamily="34" charset="0"/>
                </a:endParaRPr>
              </a:p>
              <a:p>
                <a:endParaRPr lang="en-US" b="1" i="0">
                  <a:solidFill>
                    <a:schemeClr val="tx1"/>
                  </a:solidFill>
                  <a:effectLst/>
                  <a:latin typeface="Arial" panose="020B0604020202020204" pitchFamily="34" charset="0"/>
                </a:endParaRPr>
              </a:p>
              <a:p>
                <a:pPr algn="just">
                  <a:buFont typeface="Wingdings" panose="05000000000000000000" pitchFamily="2" charset="2"/>
                  <a:buNone/>
                </a:pPr>
                <a:r>
                  <a:rPr lang="en-US" altLang="en-US" sz="1200">
                    <a:solidFill>
                      <a:schemeClr val="tx1"/>
                    </a:solidFill>
                    <a:latin typeface="Helvetica Neue Regular"/>
                    <a:ea typeface="ＭＳ Ｐゴシック"/>
                    <a:cs typeface="Helvetica Neue Regular" panose="02000503000000020004" pitchFamily="2" charset="0"/>
                  </a:rPr>
                  <a:t>Other reason for charge state breeding</a:t>
                </a:r>
              </a:p>
              <a:p>
                <a:pPr marL="171450" indent="-171450" algn="just">
                  <a:buFontTx/>
                  <a:buChar char="-"/>
                </a:pPr>
                <a:r>
                  <a:rPr lang="en-US" altLang="en-US" sz="1200">
                    <a:solidFill>
                      <a:schemeClr val="tx1"/>
                    </a:solidFill>
                    <a:latin typeface="Helvetica Neue Regular"/>
                    <a:ea typeface="ＭＳ Ｐゴシック"/>
                    <a:cs typeface="Helvetica Neue Regular" panose="02000503000000020004" pitchFamily="2" charset="0"/>
                  </a:rPr>
                  <a:t>Compact accelerator facility and cost-efficient – E = </a:t>
                </a:r>
                <a:r>
                  <a:rPr lang="en-US" altLang="en-US" sz="1200" err="1">
                    <a:solidFill>
                      <a:schemeClr val="tx1"/>
                    </a:solidFill>
                    <a:latin typeface="Helvetica Neue Regular"/>
                    <a:ea typeface="ＭＳ Ｐゴシック"/>
                    <a:cs typeface="Helvetica Neue Regular" panose="02000503000000020004" pitchFamily="2" charset="0"/>
                  </a:rPr>
                  <a:t>QeV</a:t>
                </a:r>
                <a:endParaRPr lang="en-US" altLang="en-US" sz="1200">
                  <a:solidFill>
                    <a:schemeClr val="tx1"/>
                  </a:solidFill>
                  <a:latin typeface="Helvetica Neue Regular"/>
                  <a:ea typeface="ＭＳ Ｐゴシック"/>
                  <a:cs typeface="Helvetica Neue Regular" panose="02000503000000020004" pitchFamily="2" charset="0"/>
                </a:endParaRPr>
              </a:p>
              <a:p>
                <a:pPr marL="171450" indent="-171450" algn="just">
                  <a:buFontTx/>
                  <a:buChar char="-"/>
                </a:pPr>
                <a:r>
                  <a:rPr lang="en-US" altLang="en-US" sz="1200">
                    <a:solidFill>
                      <a:schemeClr val="tx1"/>
                    </a:solidFill>
                    <a:latin typeface="Helvetica Neue Regular"/>
                    <a:ea typeface="ＭＳ Ｐゴシック"/>
                    <a:cs typeface="Helvetica Neue Regular" panose="02000503000000020004" pitchFamily="2" charset="0"/>
                  </a:rPr>
                  <a:t>Beam formation from extracted molecules from the target station: Oxygen beam formation from the </a:t>
                </a:r>
                <a14:m>
                  <m:oMath xmlns:m="http://schemas.openxmlformats.org/officeDocument/2006/math">
                    <m:sSubSup>
                      <m:sSubSupPr>
                        <m:ctrlPr>
                          <a:rPr lang="en-US" altLang="en-US" sz="1200" i="1" smtClean="0">
                            <a:solidFill>
                              <a:schemeClr val="tx1"/>
                            </a:solidFill>
                            <a:latin typeface="Cambria Math" panose="02040503050406030204" pitchFamily="18" charset="0"/>
                            <a:ea typeface="ＭＳ Ｐゴシック"/>
                          </a:rPr>
                        </m:ctrlPr>
                      </m:sSubSupPr>
                      <m:e>
                        <m:r>
                          <a:rPr lang="en-US" altLang="en-US" sz="1200" b="0" i="1" smtClean="0">
                            <a:solidFill>
                              <a:schemeClr val="tx1"/>
                            </a:solidFill>
                            <a:latin typeface="Cambria Math" panose="02040503050406030204" pitchFamily="18" charset="0"/>
                            <a:ea typeface="ＭＳ Ｐゴシック"/>
                          </a:rPr>
                          <m:t>𝐶𝑂</m:t>
                        </m:r>
                      </m:e>
                      <m:sub>
                        <m:r>
                          <a:rPr lang="en-US" altLang="en-US" sz="1200" b="0" i="1" smtClean="0">
                            <a:solidFill>
                              <a:schemeClr val="tx1"/>
                            </a:solidFill>
                            <a:latin typeface="Cambria Math" panose="02040503050406030204" pitchFamily="18" charset="0"/>
                            <a:ea typeface="ＭＳ Ｐゴシック"/>
                          </a:rPr>
                          <m:t>2</m:t>
                        </m:r>
                      </m:sub>
                      <m:sup>
                        <m:r>
                          <a:rPr lang="en-US" altLang="en-US" sz="1200" b="0" i="1" smtClean="0">
                            <a:solidFill>
                              <a:schemeClr val="tx1"/>
                            </a:solidFill>
                            <a:latin typeface="Cambria Math" panose="02040503050406030204" pitchFamily="18" charset="0"/>
                            <a:ea typeface="ＭＳ Ｐゴシック"/>
                          </a:rPr>
                          <m:t>+</m:t>
                        </m:r>
                      </m:sup>
                    </m:sSubSup>
                  </m:oMath>
                </a14:m>
                <a:r>
                  <a:rPr lang="en-US" altLang="en-US" sz="1200">
                    <a:solidFill>
                      <a:schemeClr val="tx1"/>
                    </a:solidFill>
                    <a:latin typeface="Helvetica Neue Regular"/>
                    <a:ea typeface="ＭＳ Ｐゴシック"/>
                    <a:cs typeface="Helvetica Neue Regular" panose="02000503000000020004" pitchFamily="2" charset="0"/>
                  </a:rPr>
                  <a:t> injected into the CSB</a:t>
                </a:r>
              </a:p>
            </p:txBody>
          </p:sp>
        </mc:Choice>
        <mc:Fallback xmlns="">
          <p:sp>
            <p:nvSpPr>
              <p:cNvPr id="3" name="Notes Placeholder 2"/>
              <p:cNvSpPr>
                <a:spLocks noGrp="1"/>
              </p:cNvSpPr>
              <p:nvPr>
                <p:ph type="body" idx="1"/>
              </p:nvPr>
            </p:nvSpPr>
            <p:spPr/>
            <p:txBody>
              <a:bodyPr/>
              <a:lstStyle/>
              <a:p>
                <a:pPr algn="just">
                  <a:buFont typeface="Wingdings" panose="05000000000000000000" pitchFamily="2" charset="2"/>
                  <a:buNone/>
                </a:pPr>
                <a:r>
                  <a:rPr lang="en-US" altLang="en-US" b="1">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Depending on the mass and energy requirements of the experiment, the selected isotope is post-accelerated using a series of linear accelerators (LINAC) to achieve higher energy levels.</a:t>
                </a:r>
              </a:p>
              <a:p>
                <a:endParaRPr lang="en-US" altLang="en-US" sz="1200">
                  <a:solidFill>
                    <a:schemeClr val="tx1"/>
                  </a:solidFill>
                  <a:latin typeface="Times New Roman" panose="02020603050405020304" pitchFamily="18" charset="0"/>
                  <a:ea typeface="ＭＳ Ｐゴシック"/>
                  <a:cs typeface="Times New Roman" panose="02020603050405020304" pitchFamily="18" charset="0"/>
                </a:endParaRPr>
              </a:p>
              <a:p>
                <a:r>
                  <a:rPr lang="en-US" b="1" i="0">
                    <a:solidFill>
                      <a:schemeClr val="tx1"/>
                    </a:solidFill>
                    <a:effectLst/>
                    <a:latin typeface="Arial" panose="020B0604020202020204" pitchFamily="34" charset="0"/>
                  </a:rPr>
                  <a:t>RFQ – 2.0 keV/u to 150 keV/u (</a:t>
                </a:r>
                <a:r>
                  <a:rPr lang="en-US" b="1" i="0" err="1">
                    <a:solidFill>
                      <a:schemeClr val="tx1"/>
                    </a:solidFill>
                    <a:effectLst/>
                    <a:latin typeface="Arial" panose="020B0604020202020204" pitchFamily="34" charset="0"/>
                  </a:rPr>
                  <a:t>dE</a:t>
                </a:r>
                <a:r>
                  <a:rPr lang="en-US" b="1" i="0">
                    <a:solidFill>
                      <a:schemeClr val="tx1"/>
                    </a:solidFill>
                    <a:effectLst/>
                    <a:latin typeface="Arial" panose="020B0604020202020204" pitchFamily="34" charset="0"/>
                  </a:rPr>
                  <a:t> = 148 keV/u)</a:t>
                </a:r>
              </a:p>
              <a:p>
                <a:r>
                  <a:rPr lang="en-US" b="1" i="0">
                    <a:solidFill>
                      <a:schemeClr val="tx1"/>
                    </a:solidFill>
                    <a:effectLst/>
                    <a:latin typeface="Arial" panose="020B0604020202020204" pitchFamily="34" charset="0"/>
                  </a:rPr>
                  <a:t>DTL – 150 keV to 1.50 MeV/u (</a:t>
                </a:r>
                <a:r>
                  <a:rPr lang="en-US" b="1" i="0" err="1">
                    <a:solidFill>
                      <a:schemeClr val="tx1"/>
                    </a:solidFill>
                    <a:effectLst/>
                    <a:latin typeface="Arial" panose="020B0604020202020204" pitchFamily="34" charset="0"/>
                  </a:rPr>
                  <a:t>dE</a:t>
                </a:r>
                <a:r>
                  <a:rPr lang="en-US" b="1" i="0">
                    <a:solidFill>
                      <a:schemeClr val="tx1"/>
                    </a:solidFill>
                    <a:effectLst/>
                    <a:latin typeface="Arial" panose="020B0604020202020204" pitchFamily="34" charset="0"/>
                  </a:rPr>
                  <a:t> = 150 MeV/u)</a:t>
                </a:r>
              </a:p>
              <a:p>
                <a:r>
                  <a:rPr lang="en-US" b="1" i="0">
                    <a:solidFill>
                      <a:schemeClr val="tx1"/>
                    </a:solidFill>
                    <a:effectLst/>
                    <a:latin typeface="Arial" panose="020B0604020202020204" pitchFamily="34" charset="0"/>
                  </a:rPr>
                  <a:t>SRF – 1.50 MeV/u to 16.0 MeV/u (</a:t>
                </a:r>
                <a:r>
                  <a:rPr lang="en-US" b="1" i="0" err="1">
                    <a:solidFill>
                      <a:schemeClr val="tx1"/>
                    </a:solidFill>
                    <a:effectLst/>
                    <a:latin typeface="Arial" panose="020B0604020202020204" pitchFamily="34" charset="0"/>
                  </a:rPr>
                  <a:t>dE</a:t>
                </a:r>
                <a:r>
                  <a:rPr lang="en-US" b="1" i="0">
                    <a:solidFill>
                      <a:schemeClr val="tx1"/>
                    </a:solidFill>
                    <a:effectLst/>
                    <a:latin typeface="Arial" panose="020B0604020202020204" pitchFamily="34" charset="0"/>
                  </a:rPr>
                  <a:t> = 15 MeV/u) – Higher accelerating field gradients compared with RFQ and DTL</a:t>
                </a:r>
              </a:p>
              <a:p>
                <a:endParaRPr lang="en-US" b="1" i="0">
                  <a:solidFill>
                    <a:schemeClr val="tx1"/>
                  </a:solidFill>
                  <a:effectLst/>
                  <a:latin typeface="Arial" panose="020B0604020202020204" pitchFamily="34" charset="0"/>
                </a:endParaRPr>
              </a:p>
              <a:p>
                <a:r>
                  <a:rPr lang="en-US" b="1" i="0">
                    <a:solidFill>
                      <a:schemeClr val="tx1"/>
                    </a:solidFill>
                    <a:effectLst/>
                    <a:latin typeface="Arial" panose="020B0604020202020204" pitchFamily="34" charset="0"/>
                  </a:rPr>
                  <a:t>Stripping using foils is less efficient for high masses after the RFQ</a:t>
                </a:r>
              </a:p>
              <a:p>
                <a:endParaRPr lang="en-US" b="1" i="0">
                  <a:solidFill>
                    <a:schemeClr val="tx1"/>
                  </a:solidFill>
                  <a:effectLst/>
                  <a:latin typeface="Arial" panose="020B0604020202020204" pitchFamily="34" charset="0"/>
                </a:endParaRPr>
              </a:p>
              <a:p>
                <a:r>
                  <a:rPr lang="en-US" b="1" i="0">
                    <a:solidFill>
                      <a:schemeClr val="tx1"/>
                    </a:solidFill>
                    <a:effectLst/>
                    <a:latin typeface="Arial" panose="020B0604020202020204" pitchFamily="34" charset="0"/>
                  </a:rPr>
                  <a:t>RFQ acceptance = 140 </a:t>
                </a:r>
                <a:r>
                  <a:rPr lang="en-US" b="1" i="0">
                    <a:solidFill>
                      <a:schemeClr val="tx1"/>
                    </a:solidFill>
                    <a:effectLst/>
                    <a:latin typeface="Cambria Math" panose="02040503050406030204" pitchFamily="18" charset="0"/>
                  </a:rPr>
                  <a:t>𝒎𝒎−𝒎𝒓𝒂𝒅</a:t>
                </a:r>
                <a:endParaRPr lang="en-US" b="1" i="0">
                  <a:solidFill>
                    <a:schemeClr val="tx1"/>
                  </a:solidFill>
                  <a:effectLst/>
                  <a:latin typeface="Arial" panose="020B0604020202020204" pitchFamily="34" charset="0"/>
                </a:endParaRPr>
              </a:p>
              <a:p>
                <a:endParaRPr lang="en-US" b="1" i="0">
                  <a:solidFill>
                    <a:schemeClr val="tx1"/>
                  </a:solidFill>
                  <a:effectLst/>
                  <a:latin typeface="Arial" panose="020B0604020202020204" pitchFamily="34" charset="0"/>
                </a:endParaRPr>
              </a:p>
              <a:p>
                <a:pPr algn="just">
                  <a:buFont typeface="Wingdings" panose="05000000000000000000" pitchFamily="2" charset="2"/>
                  <a:buNone/>
                </a:pPr>
                <a:r>
                  <a:rPr lang="en-US" altLang="en-US" sz="1200">
                    <a:solidFill>
                      <a:schemeClr val="tx1"/>
                    </a:solidFill>
                    <a:latin typeface="Helvetica Neue Regular"/>
                    <a:ea typeface="ＭＳ Ｐゴシック"/>
                    <a:cs typeface="Helvetica Neue Regular" panose="02000503000000020004" pitchFamily="2" charset="0"/>
                  </a:rPr>
                  <a:t>Other reason for charge state breeding</a:t>
                </a:r>
              </a:p>
              <a:p>
                <a:pPr marL="171450" indent="-171450" algn="just">
                  <a:buFontTx/>
                  <a:buChar char="-"/>
                </a:pPr>
                <a:r>
                  <a:rPr lang="en-US" altLang="en-US" sz="1200">
                    <a:solidFill>
                      <a:schemeClr val="tx1"/>
                    </a:solidFill>
                    <a:latin typeface="Helvetica Neue Regular"/>
                    <a:ea typeface="ＭＳ Ｐゴシック"/>
                    <a:cs typeface="Helvetica Neue Regular" panose="02000503000000020004" pitchFamily="2" charset="0"/>
                  </a:rPr>
                  <a:t>Compact accelerator facility and cost-efficient – E = </a:t>
                </a:r>
                <a:r>
                  <a:rPr lang="en-US" altLang="en-US" sz="1200" err="1">
                    <a:solidFill>
                      <a:schemeClr val="tx1"/>
                    </a:solidFill>
                    <a:latin typeface="Helvetica Neue Regular"/>
                    <a:ea typeface="ＭＳ Ｐゴシック"/>
                    <a:cs typeface="Helvetica Neue Regular" panose="02000503000000020004" pitchFamily="2" charset="0"/>
                  </a:rPr>
                  <a:t>QeV</a:t>
                </a:r>
                <a:endParaRPr lang="en-US" altLang="en-US" sz="1200">
                  <a:solidFill>
                    <a:schemeClr val="tx1"/>
                  </a:solidFill>
                  <a:latin typeface="Helvetica Neue Regular"/>
                  <a:ea typeface="ＭＳ Ｐゴシック"/>
                  <a:cs typeface="Helvetica Neue Regular" panose="02000503000000020004" pitchFamily="2" charset="0"/>
                </a:endParaRPr>
              </a:p>
              <a:p>
                <a:pPr marL="171450" indent="-171450" algn="just">
                  <a:buFontTx/>
                  <a:buChar char="-"/>
                </a:pPr>
                <a:r>
                  <a:rPr lang="en-US" altLang="en-US" sz="1200">
                    <a:solidFill>
                      <a:schemeClr val="tx1"/>
                    </a:solidFill>
                    <a:latin typeface="Helvetica Neue Regular"/>
                    <a:ea typeface="ＭＳ Ｐゴシック"/>
                    <a:cs typeface="Helvetica Neue Regular" panose="02000503000000020004" pitchFamily="2" charset="0"/>
                  </a:rPr>
                  <a:t>Beam formation from extracted molecules from the target station: Oxygen beam formation from the </a:t>
                </a:r>
                <a:r>
                  <a:rPr lang="en-US" altLang="en-US" sz="1200" i="0">
                    <a:solidFill>
                      <a:schemeClr val="tx1"/>
                    </a:solidFill>
                    <a:latin typeface="Cambria Math" panose="02040503050406030204" pitchFamily="18" charset="0"/>
                    <a:ea typeface="ＭＳ Ｐゴシック"/>
                  </a:rPr>
                  <a:t>〖</a:t>
                </a:r>
                <a:r>
                  <a:rPr lang="en-US" altLang="en-US" sz="1200" b="0" i="0">
                    <a:solidFill>
                      <a:schemeClr val="tx1"/>
                    </a:solidFill>
                    <a:latin typeface="Cambria Math" panose="02040503050406030204" pitchFamily="18" charset="0"/>
                    <a:ea typeface="ＭＳ Ｐゴシック"/>
                  </a:rPr>
                  <a:t>𝐶𝑂〗_2^+</a:t>
                </a:r>
                <a:r>
                  <a:rPr lang="en-US" altLang="en-US" sz="1200">
                    <a:solidFill>
                      <a:schemeClr val="tx1"/>
                    </a:solidFill>
                    <a:latin typeface="Helvetica Neue Regular"/>
                    <a:ea typeface="ＭＳ Ｐゴシック"/>
                    <a:cs typeface="Helvetica Neue Regular" panose="02000503000000020004" pitchFamily="2" charset="0"/>
                  </a:rPr>
                  <a:t> injected into the CSB</a:t>
                </a:r>
              </a:p>
            </p:txBody>
          </p:sp>
        </mc:Fallback>
      </mc:AlternateContent>
      <p:sp>
        <p:nvSpPr>
          <p:cNvPr id="4" name="Slide Number Placeholder 3"/>
          <p:cNvSpPr>
            <a:spLocks noGrp="1"/>
          </p:cNvSpPr>
          <p:nvPr>
            <p:ph type="sldNum" sz="quarter" idx="5"/>
          </p:nvPr>
        </p:nvSpPr>
        <p:spPr/>
        <p:txBody>
          <a:bodyPr/>
          <a:lstStyle/>
          <a:p>
            <a:fld id="{96476310-DAD6-EE4F-ABB6-4124C82A7486}" type="slidenum">
              <a:rPr lang="en-US" smtClean="0"/>
              <a:t>28</a:t>
            </a:fld>
            <a:endParaRPr lang="en-US"/>
          </a:p>
        </p:txBody>
      </p:sp>
      <p:sp>
        <p:nvSpPr>
          <p:cNvPr id="5" name="Footer Placeholder 4">
            <a:extLst>
              <a:ext uri="{FF2B5EF4-FFF2-40B4-BE49-F238E27FC236}">
                <a16:creationId xmlns:a16="http://schemas.microsoft.com/office/drawing/2014/main" id="{336CA714-2C42-13DC-4A00-824783D4ABDF}"/>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40741ED1-9DC1-BA2C-7B7E-C2C21A47D1BE}"/>
              </a:ext>
            </a:extLst>
          </p:cNvPr>
          <p:cNvSpPr>
            <a:spLocks noGrp="1"/>
          </p:cNvSpPr>
          <p:nvPr>
            <p:ph type="dt" idx="1"/>
          </p:nvPr>
        </p:nvSpPr>
        <p:spPr/>
        <p:txBody>
          <a:bodyPr/>
          <a:lstStyle/>
          <a:p>
            <a:fld id="{928228DC-C334-4A82-9A00-129228CB73DA}" type="datetime1">
              <a:rPr lang="en-US" smtClean="0"/>
              <a:t>9/20/2023</a:t>
            </a:fld>
            <a:endParaRPr lang="en-US"/>
          </a:p>
        </p:txBody>
      </p:sp>
      <p:sp>
        <p:nvSpPr>
          <p:cNvPr id="7" name="Header Placeholder 6">
            <a:extLst>
              <a:ext uri="{FF2B5EF4-FFF2-40B4-BE49-F238E27FC236}">
                <a16:creationId xmlns:a16="http://schemas.microsoft.com/office/drawing/2014/main" id="{B155978A-F92F-6EE5-E485-C433E23C0FA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68336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gn="just">
                  <a:buFont typeface="Wingdings" panose="05000000000000000000" pitchFamily="2" charset="2"/>
                  <a:buNone/>
                </a:pPr>
                <a:r>
                  <a:rPr lang="en-US" altLang="en-US" b="1">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Depending on the mass and energy requirements of the experiment, the selected isotope is post-accelerated using a series of linear accelerators (LINAC) to achieve higher energy levels.</a:t>
                </a:r>
              </a:p>
              <a:p>
                <a:endParaRPr lang="en-US" altLang="en-US" sz="1200">
                  <a:solidFill>
                    <a:schemeClr val="tx1"/>
                  </a:solidFill>
                  <a:latin typeface="Times New Roman" panose="02020603050405020304" pitchFamily="18" charset="0"/>
                  <a:ea typeface="ＭＳ Ｐゴシック"/>
                  <a:cs typeface="Times New Roman" panose="02020603050405020304" pitchFamily="18" charset="0"/>
                </a:endParaRPr>
              </a:p>
              <a:p>
                <a:r>
                  <a:rPr lang="en-US" b="1" i="0">
                    <a:solidFill>
                      <a:schemeClr val="tx1"/>
                    </a:solidFill>
                    <a:effectLst/>
                    <a:latin typeface="Arial" panose="020B0604020202020204" pitchFamily="34" charset="0"/>
                  </a:rPr>
                  <a:t>RFQ – 2.0 keV/u to 150 keV/u (</a:t>
                </a:r>
                <a:r>
                  <a:rPr lang="en-US" b="1" i="0" err="1">
                    <a:solidFill>
                      <a:schemeClr val="tx1"/>
                    </a:solidFill>
                    <a:effectLst/>
                    <a:latin typeface="Arial" panose="020B0604020202020204" pitchFamily="34" charset="0"/>
                  </a:rPr>
                  <a:t>dE</a:t>
                </a:r>
                <a:r>
                  <a:rPr lang="en-US" b="1" i="0">
                    <a:solidFill>
                      <a:schemeClr val="tx1"/>
                    </a:solidFill>
                    <a:effectLst/>
                    <a:latin typeface="Arial" panose="020B0604020202020204" pitchFamily="34" charset="0"/>
                  </a:rPr>
                  <a:t> = 148 keV/u)</a:t>
                </a:r>
              </a:p>
              <a:p>
                <a:r>
                  <a:rPr lang="en-US" b="1" i="0">
                    <a:solidFill>
                      <a:schemeClr val="tx1"/>
                    </a:solidFill>
                    <a:effectLst/>
                    <a:latin typeface="Arial" panose="020B0604020202020204" pitchFamily="34" charset="0"/>
                  </a:rPr>
                  <a:t>DTL – 150 keV to 1.50 MeV/u (</a:t>
                </a:r>
                <a:r>
                  <a:rPr lang="en-US" b="1" i="0" err="1">
                    <a:solidFill>
                      <a:schemeClr val="tx1"/>
                    </a:solidFill>
                    <a:effectLst/>
                    <a:latin typeface="Arial" panose="020B0604020202020204" pitchFamily="34" charset="0"/>
                  </a:rPr>
                  <a:t>dE</a:t>
                </a:r>
                <a:r>
                  <a:rPr lang="en-US" b="1" i="0">
                    <a:solidFill>
                      <a:schemeClr val="tx1"/>
                    </a:solidFill>
                    <a:effectLst/>
                    <a:latin typeface="Arial" panose="020B0604020202020204" pitchFamily="34" charset="0"/>
                  </a:rPr>
                  <a:t> = 150 MeV/u)</a:t>
                </a:r>
              </a:p>
              <a:p>
                <a:r>
                  <a:rPr lang="en-US" b="1" i="0">
                    <a:solidFill>
                      <a:schemeClr val="tx1"/>
                    </a:solidFill>
                    <a:effectLst/>
                    <a:latin typeface="Arial" panose="020B0604020202020204" pitchFamily="34" charset="0"/>
                  </a:rPr>
                  <a:t>SRF – 1.50 MeV/u to 16.0 MeV/u (</a:t>
                </a:r>
                <a:r>
                  <a:rPr lang="en-US" b="1" i="0" err="1">
                    <a:solidFill>
                      <a:schemeClr val="tx1"/>
                    </a:solidFill>
                    <a:effectLst/>
                    <a:latin typeface="Arial" panose="020B0604020202020204" pitchFamily="34" charset="0"/>
                  </a:rPr>
                  <a:t>dE</a:t>
                </a:r>
                <a:r>
                  <a:rPr lang="en-US" b="1" i="0">
                    <a:solidFill>
                      <a:schemeClr val="tx1"/>
                    </a:solidFill>
                    <a:effectLst/>
                    <a:latin typeface="Arial" panose="020B0604020202020204" pitchFamily="34" charset="0"/>
                  </a:rPr>
                  <a:t> = 15 MeV/u) – Higher accelerating field gradients compared with RFQ and DTL</a:t>
                </a:r>
              </a:p>
              <a:p>
                <a:endParaRPr lang="en-US" b="1" i="0">
                  <a:solidFill>
                    <a:schemeClr val="tx1"/>
                  </a:solidFill>
                  <a:effectLst/>
                  <a:latin typeface="Arial" panose="020B0604020202020204" pitchFamily="34" charset="0"/>
                </a:endParaRPr>
              </a:p>
              <a:p>
                <a:r>
                  <a:rPr lang="en-US" b="1" i="0">
                    <a:solidFill>
                      <a:schemeClr val="tx1"/>
                    </a:solidFill>
                    <a:effectLst/>
                    <a:latin typeface="Arial" panose="020B0604020202020204" pitchFamily="34" charset="0"/>
                  </a:rPr>
                  <a:t>Stripping using foils is less efficient for high masses after the RFQ</a:t>
                </a:r>
              </a:p>
              <a:p>
                <a:endParaRPr lang="en-US" b="1" i="0">
                  <a:solidFill>
                    <a:schemeClr val="tx1"/>
                  </a:solidFill>
                  <a:effectLst/>
                  <a:latin typeface="Arial" panose="020B0604020202020204" pitchFamily="34" charset="0"/>
                </a:endParaRPr>
              </a:p>
              <a:p>
                <a:r>
                  <a:rPr lang="en-US" b="1" i="0">
                    <a:solidFill>
                      <a:schemeClr val="tx1"/>
                    </a:solidFill>
                    <a:effectLst/>
                    <a:latin typeface="Arial" panose="020B0604020202020204" pitchFamily="34" charset="0"/>
                  </a:rPr>
                  <a:t>RFQ acceptance = 140 </a:t>
                </a:r>
                <a14:m>
                  <m:oMath xmlns:m="http://schemas.openxmlformats.org/officeDocument/2006/math">
                    <m:r>
                      <a:rPr lang="en-US" b="1" i="1" smtClean="0">
                        <a:solidFill>
                          <a:schemeClr val="tx1"/>
                        </a:solidFill>
                        <a:effectLst/>
                        <a:latin typeface="Cambria Math" panose="02040503050406030204" pitchFamily="18" charset="0"/>
                      </a:rPr>
                      <m:t>𝒎𝒎</m:t>
                    </m:r>
                    <m:r>
                      <a:rPr lang="en-US" b="1" i="1" smtClean="0">
                        <a:solidFill>
                          <a:schemeClr val="tx1"/>
                        </a:solidFill>
                        <a:effectLst/>
                        <a:latin typeface="Cambria Math" panose="02040503050406030204" pitchFamily="18" charset="0"/>
                      </a:rPr>
                      <m:t>−</m:t>
                    </m:r>
                    <m:r>
                      <a:rPr lang="en-US" b="1" i="1" smtClean="0">
                        <a:solidFill>
                          <a:schemeClr val="tx1"/>
                        </a:solidFill>
                        <a:effectLst/>
                        <a:latin typeface="Cambria Math" panose="02040503050406030204" pitchFamily="18" charset="0"/>
                      </a:rPr>
                      <m:t>𝒎𝒓𝒂𝒅</m:t>
                    </m:r>
                  </m:oMath>
                </a14:m>
                <a:endParaRPr lang="en-US" b="1" i="0">
                  <a:solidFill>
                    <a:schemeClr val="tx1"/>
                  </a:solidFill>
                  <a:effectLst/>
                  <a:latin typeface="Arial" panose="020B0604020202020204" pitchFamily="34" charset="0"/>
                </a:endParaRPr>
              </a:p>
              <a:p>
                <a:endParaRPr lang="en-US" b="1" i="0">
                  <a:solidFill>
                    <a:schemeClr val="tx1"/>
                  </a:solidFill>
                  <a:effectLst/>
                  <a:latin typeface="Arial" panose="020B0604020202020204" pitchFamily="34" charset="0"/>
                </a:endParaRPr>
              </a:p>
              <a:p>
                <a:pPr algn="just">
                  <a:buFont typeface="Wingdings" panose="05000000000000000000" pitchFamily="2" charset="2"/>
                  <a:buNone/>
                </a:pPr>
                <a:r>
                  <a:rPr lang="en-US" altLang="en-US" sz="1200">
                    <a:solidFill>
                      <a:schemeClr val="tx1"/>
                    </a:solidFill>
                    <a:latin typeface="Helvetica Neue Regular"/>
                    <a:ea typeface="ＭＳ Ｐゴシック"/>
                    <a:cs typeface="Helvetica Neue Regular" panose="02000503000000020004" pitchFamily="2" charset="0"/>
                  </a:rPr>
                  <a:t>Other reason for charge state breeding</a:t>
                </a:r>
              </a:p>
              <a:p>
                <a:pPr marL="171450" indent="-171450" algn="just">
                  <a:buFontTx/>
                  <a:buChar char="-"/>
                </a:pPr>
                <a:r>
                  <a:rPr lang="en-US" altLang="en-US" sz="1200">
                    <a:solidFill>
                      <a:schemeClr val="tx1"/>
                    </a:solidFill>
                    <a:latin typeface="Helvetica Neue Regular"/>
                    <a:ea typeface="ＭＳ Ｐゴシック"/>
                    <a:cs typeface="Helvetica Neue Regular" panose="02000503000000020004" pitchFamily="2" charset="0"/>
                  </a:rPr>
                  <a:t>Compact accelerator facility and cost-efficient – E = </a:t>
                </a:r>
                <a:r>
                  <a:rPr lang="en-US" altLang="en-US" sz="1200" err="1">
                    <a:solidFill>
                      <a:schemeClr val="tx1"/>
                    </a:solidFill>
                    <a:latin typeface="Helvetica Neue Regular"/>
                    <a:ea typeface="ＭＳ Ｐゴシック"/>
                    <a:cs typeface="Helvetica Neue Regular" panose="02000503000000020004" pitchFamily="2" charset="0"/>
                  </a:rPr>
                  <a:t>QeV</a:t>
                </a:r>
                <a:endParaRPr lang="en-US" altLang="en-US" sz="1200">
                  <a:solidFill>
                    <a:schemeClr val="tx1"/>
                  </a:solidFill>
                  <a:latin typeface="Helvetica Neue Regular"/>
                  <a:ea typeface="ＭＳ Ｐゴシック"/>
                  <a:cs typeface="Helvetica Neue Regular" panose="02000503000000020004" pitchFamily="2" charset="0"/>
                </a:endParaRPr>
              </a:p>
              <a:p>
                <a:pPr marL="171450" indent="-171450" algn="just">
                  <a:buFontTx/>
                  <a:buChar char="-"/>
                </a:pPr>
                <a:r>
                  <a:rPr lang="en-US" altLang="en-US" sz="1200">
                    <a:solidFill>
                      <a:schemeClr val="tx1"/>
                    </a:solidFill>
                    <a:latin typeface="Helvetica Neue Regular"/>
                    <a:ea typeface="ＭＳ Ｐゴシック"/>
                    <a:cs typeface="Helvetica Neue Regular" panose="02000503000000020004" pitchFamily="2" charset="0"/>
                  </a:rPr>
                  <a:t>Beam formation from extracted molecules from the target station: Oxygen beam formation from the </a:t>
                </a:r>
                <a14:m>
                  <m:oMath xmlns:m="http://schemas.openxmlformats.org/officeDocument/2006/math">
                    <m:sSubSup>
                      <m:sSubSupPr>
                        <m:ctrlPr>
                          <a:rPr lang="en-US" altLang="en-US" sz="1200" i="1" smtClean="0">
                            <a:solidFill>
                              <a:schemeClr val="tx1"/>
                            </a:solidFill>
                            <a:latin typeface="Cambria Math" panose="02040503050406030204" pitchFamily="18" charset="0"/>
                            <a:ea typeface="ＭＳ Ｐゴシック"/>
                          </a:rPr>
                        </m:ctrlPr>
                      </m:sSubSupPr>
                      <m:e>
                        <m:r>
                          <a:rPr lang="en-US" altLang="en-US" sz="1200" b="0" i="1" smtClean="0">
                            <a:solidFill>
                              <a:schemeClr val="tx1"/>
                            </a:solidFill>
                            <a:latin typeface="Cambria Math" panose="02040503050406030204" pitchFamily="18" charset="0"/>
                            <a:ea typeface="ＭＳ Ｐゴシック"/>
                          </a:rPr>
                          <m:t>𝐶𝑂</m:t>
                        </m:r>
                      </m:e>
                      <m:sub>
                        <m:r>
                          <a:rPr lang="en-US" altLang="en-US" sz="1200" b="0" i="1" smtClean="0">
                            <a:solidFill>
                              <a:schemeClr val="tx1"/>
                            </a:solidFill>
                            <a:latin typeface="Cambria Math" panose="02040503050406030204" pitchFamily="18" charset="0"/>
                            <a:ea typeface="ＭＳ Ｐゴシック"/>
                          </a:rPr>
                          <m:t>2</m:t>
                        </m:r>
                      </m:sub>
                      <m:sup>
                        <m:r>
                          <a:rPr lang="en-US" altLang="en-US" sz="1200" b="0" i="1" smtClean="0">
                            <a:solidFill>
                              <a:schemeClr val="tx1"/>
                            </a:solidFill>
                            <a:latin typeface="Cambria Math" panose="02040503050406030204" pitchFamily="18" charset="0"/>
                            <a:ea typeface="ＭＳ Ｐゴシック"/>
                          </a:rPr>
                          <m:t>+</m:t>
                        </m:r>
                      </m:sup>
                    </m:sSubSup>
                  </m:oMath>
                </a14:m>
                <a:r>
                  <a:rPr lang="en-US" altLang="en-US" sz="1200">
                    <a:solidFill>
                      <a:schemeClr val="tx1"/>
                    </a:solidFill>
                    <a:latin typeface="Helvetica Neue Regular"/>
                    <a:ea typeface="ＭＳ Ｐゴシック"/>
                    <a:cs typeface="Helvetica Neue Regular" panose="02000503000000020004" pitchFamily="2" charset="0"/>
                  </a:rPr>
                  <a:t> injected into the CSB</a:t>
                </a:r>
              </a:p>
            </p:txBody>
          </p:sp>
        </mc:Choice>
        <mc:Fallback xmlns="">
          <p:sp>
            <p:nvSpPr>
              <p:cNvPr id="3" name="Notes Placeholder 2"/>
              <p:cNvSpPr>
                <a:spLocks noGrp="1"/>
              </p:cNvSpPr>
              <p:nvPr>
                <p:ph type="body" idx="1"/>
              </p:nvPr>
            </p:nvSpPr>
            <p:spPr/>
            <p:txBody>
              <a:bodyPr/>
              <a:lstStyle/>
              <a:p>
                <a:pPr algn="just">
                  <a:buFont typeface="Wingdings" panose="05000000000000000000" pitchFamily="2" charset="2"/>
                  <a:buNone/>
                </a:pPr>
                <a:r>
                  <a:rPr lang="en-US" altLang="en-US" b="1">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Depending on the mass and energy requirements of the experiment, the selected isotope is post-accelerated using a series of linear accelerators (LINAC) to achieve higher energy levels.</a:t>
                </a:r>
              </a:p>
              <a:p>
                <a:endParaRPr lang="en-US" altLang="en-US" sz="1200">
                  <a:solidFill>
                    <a:schemeClr val="tx1"/>
                  </a:solidFill>
                  <a:latin typeface="Times New Roman" panose="02020603050405020304" pitchFamily="18" charset="0"/>
                  <a:ea typeface="ＭＳ Ｐゴシック"/>
                  <a:cs typeface="Times New Roman" panose="02020603050405020304" pitchFamily="18" charset="0"/>
                </a:endParaRPr>
              </a:p>
              <a:p>
                <a:r>
                  <a:rPr lang="en-US" b="1" i="0">
                    <a:solidFill>
                      <a:schemeClr val="tx1"/>
                    </a:solidFill>
                    <a:effectLst/>
                    <a:latin typeface="Arial" panose="020B0604020202020204" pitchFamily="34" charset="0"/>
                  </a:rPr>
                  <a:t>RFQ – 2.0 keV/u to 150 keV/u (</a:t>
                </a:r>
                <a:r>
                  <a:rPr lang="en-US" b="1" i="0" err="1">
                    <a:solidFill>
                      <a:schemeClr val="tx1"/>
                    </a:solidFill>
                    <a:effectLst/>
                    <a:latin typeface="Arial" panose="020B0604020202020204" pitchFamily="34" charset="0"/>
                  </a:rPr>
                  <a:t>dE</a:t>
                </a:r>
                <a:r>
                  <a:rPr lang="en-US" b="1" i="0">
                    <a:solidFill>
                      <a:schemeClr val="tx1"/>
                    </a:solidFill>
                    <a:effectLst/>
                    <a:latin typeface="Arial" panose="020B0604020202020204" pitchFamily="34" charset="0"/>
                  </a:rPr>
                  <a:t> = 148 keV/u)</a:t>
                </a:r>
              </a:p>
              <a:p>
                <a:r>
                  <a:rPr lang="en-US" b="1" i="0">
                    <a:solidFill>
                      <a:schemeClr val="tx1"/>
                    </a:solidFill>
                    <a:effectLst/>
                    <a:latin typeface="Arial" panose="020B0604020202020204" pitchFamily="34" charset="0"/>
                  </a:rPr>
                  <a:t>DTL – 150 keV to 1.50 MeV/u (</a:t>
                </a:r>
                <a:r>
                  <a:rPr lang="en-US" b="1" i="0" err="1">
                    <a:solidFill>
                      <a:schemeClr val="tx1"/>
                    </a:solidFill>
                    <a:effectLst/>
                    <a:latin typeface="Arial" panose="020B0604020202020204" pitchFamily="34" charset="0"/>
                  </a:rPr>
                  <a:t>dE</a:t>
                </a:r>
                <a:r>
                  <a:rPr lang="en-US" b="1" i="0">
                    <a:solidFill>
                      <a:schemeClr val="tx1"/>
                    </a:solidFill>
                    <a:effectLst/>
                    <a:latin typeface="Arial" panose="020B0604020202020204" pitchFamily="34" charset="0"/>
                  </a:rPr>
                  <a:t> = 150 MeV/u)</a:t>
                </a:r>
              </a:p>
              <a:p>
                <a:r>
                  <a:rPr lang="en-US" b="1" i="0">
                    <a:solidFill>
                      <a:schemeClr val="tx1"/>
                    </a:solidFill>
                    <a:effectLst/>
                    <a:latin typeface="Arial" panose="020B0604020202020204" pitchFamily="34" charset="0"/>
                  </a:rPr>
                  <a:t>SRF – 1.50 MeV/u to 16.0 MeV/u (</a:t>
                </a:r>
                <a:r>
                  <a:rPr lang="en-US" b="1" i="0" err="1">
                    <a:solidFill>
                      <a:schemeClr val="tx1"/>
                    </a:solidFill>
                    <a:effectLst/>
                    <a:latin typeface="Arial" panose="020B0604020202020204" pitchFamily="34" charset="0"/>
                  </a:rPr>
                  <a:t>dE</a:t>
                </a:r>
                <a:r>
                  <a:rPr lang="en-US" b="1" i="0">
                    <a:solidFill>
                      <a:schemeClr val="tx1"/>
                    </a:solidFill>
                    <a:effectLst/>
                    <a:latin typeface="Arial" panose="020B0604020202020204" pitchFamily="34" charset="0"/>
                  </a:rPr>
                  <a:t> = 15 MeV/u) – Higher accelerating field gradients compared with RFQ and DTL</a:t>
                </a:r>
              </a:p>
              <a:p>
                <a:endParaRPr lang="en-US" b="1" i="0">
                  <a:solidFill>
                    <a:schemeClr val="tx1"/>
                  </a:solidFill>
                  <a:effectLst/>
                  <a:latin typeface="Arial" panose="020B0604020202020204" pitchFamily="34" charset="0"/>
                </a:endParaRPr>
              </a:p>
              <a:p>
                <a:r>
                  <a:rPr lang="en-US" b="1" i="0">
                    <a:solidFill>
                      <a:schemeClr val="tx1"/>
                    </a:solidFill>
                    <a:effectLst/>
                    <a:latin typeface="Arial" panose="020B0604020202020204" pitchFamily="34" charset="0"/>
                  </a:rPr>
                  <a:t>Stripping using foils is less efficient for high masses after the RFQ</a:t>
                </a:r>
              </a:p>
              <a:p>
                <a:endParaRPr lang="en-US" b="1" i="0">
                  <a:solidFill>
                    <a:schemeClr val="tx1"/>
                  </a:solidFill>
                  <a:effectLst/>
                  <a:latin typeface="Arial" panose="020B0604020202020204" pitchFamily="34" charset="0"/>
                </a:endParaRPr>
              </a:p>
              <a:p>
                <a:r>
                  <a:rPr lang="en-US" b="1" i="0">
                    <a:solidFill>
                      <a:schemeClr val="tx1"/>
                    </a:solidFill>
                    <a:effectLst/>
                    <a:latin typeface="Arial" panose="020B0604020202020204" pitchFamily="34" charset="0"/>
                  </a:rPr>
                  <a:t>RFQ acceptance = 140 </a:t>
                </a:r>
                <a:r>
                  <a:rPr lang="en-US" b="1" i="0">
                    <a:solidFill>
                      <a:schemeClr val="tx1"/>
                    </a:solidFill>
                    <a:effectLst/>
                    <a:latin typeface="Cambria Math" panose="02040503050406030204" pitchFamily="18" charset="0"/>
                  </a:rPr>
                  <a:t>𝒎𝒎−𝒎𝒓𝒂𝒅</a:t>
                </a:r>
                <a:endParaRPr lang="en-US" b="1" i="0">
                  <a:solidFill>
                    <a:schemeClr val="tx1"/>
                  </a:solidFill>
                  <a:effectLst/>
                  <a:latin typeface="Arial" panose="020B0604020202020204" pitchFamily="34" charset="0"/>
                </a:endParaRPr>
              </a:p>
              <a:p>
                <a:endParaRPr lang="en-US" b="1" i="0">
                  <a:solidFill>
                    <a:schemeClr val="tx1"/>
                  </a:solidFill>
                  <a:effectLst/>
                  <a:latin typeface="Arial" panose="020B0604020202020204" pitchFamily="34" charset="0"/>
                </a:endParaRPr>
              </a:p>
              <a:p>
                <a:pPr algn="just">
                  <a:buFont typeface="Wingdings" panose="05000000000000000000" pitchFamily="2" charset="2"/>
                  <a:buNone/>
                </a:pPr>
                <a:r>
                  <a:rPr lang="en-US" altLang="en-US" sz="1200">
                    <a:solidFill>
                      <a:schemeClr val="tx1"/>
                    </a:solidFill>
                    <a:latin typeface="Helvetica Neue Regular"/>
                    <a:ea typeface="ＭＳ Ｐゴシック"/>
                    <a:cs typeface="Helvetica Neue Regular" panose="02000503000000020004" pitchFamily="2" charset="0"/>
                  </a:rPr>
                  <a:t>Other reason for charge state breeding</a:t>
                </a:r>
              </a:p>
              <a:p>
                <a:pPr marL="171450" indent="-171450" algn="just">
                  <a:buFontTx/>
                  <a:buChar char="-"/>
                </a:pPr>
                <a:r>
                  <a:rPr lang="en-US" altLang="en-US" sz="1200">
                    <a:solidFill>
                      <a:schemeClr val="tx1"/>
                    </a:solidFill>
                    <a:latin typeface="Helvetica Neue Regular"/>
                    <a:ea typeface="ＭＳ Ｐゴシック"/>
                    <a:cs typeface="Helvetica Neue Regular" panose="02000503000000020004" pitchFamily="2" charset="0"/>
                  </a:rPr>
                  <a:t>Compact accelerator facility and cost-efficient – E = </a:t>
                </a:r>
                <a:r>
                  <a:rPr lang="en-US" altLang="en-US" sz="1200" err="1">
                    <a:solidFill>
                      <a:schemeClr val="tx1"/>
                    </a:solidFill>
                    <a:latin typeface="Helvetica Neue Regular"/>
                    <a:ea typeface="ＭＳ Ｐゴシック"/>
                    <a:cs typeface="Helvetica Neue Regular" panose="02000503000000020004" pitchFamily="2" charset="0"/>
                  </a:rPr>
                  <a:t>QeV</a:t>
                </a:r>
                <a:endParaRPr lang="en-US" altLang="en-US" sz="1200">
                  <a:solidFill>
                    <a:schemeClr val="tx1"/>
                  </a:solidFill>
                  <a:latin typeface="Helvetica Neue Regular"/>
                  <a:ea typeface="ＭＳ Ｐゴシック"/>
                  <a:cs typeface="Helvetica Neue Regular" panose="02000503000000020004" pitchFamily="2" charset="0"/>
                </a:endParaRPr>
              </a:p>
              <a:p>
                <a:pPr marL="171450" indent="-171450" algn="just">
                  <a:buFontTx/>
                  <a:buChar char="-"/>
                </a:pPr>
                <a:r>
                  <a:rPr lang="en-US" altLang="en-US" sz="1200">
                    <a:solidFill>
                      <a:schemeClr val="tx1"/>
                    </a:solidFill>
                    <a:latin typeface="Helvetica Neue Regular"/>
                    <a:ea typeface="ＭＳ Ｐゴシック"/>
                    <a:cs typeface="Helvetica Neue Regular" panose="02000503000000020004" pitchFamily="2" charset="0"/>
                  </a:rPr>
                  <a:t>Beam formation from extracted molecules from the target station: Oxygen beam formation from the </a:t>
                </a:r>
                <a:r>
                  <a:rPr lang="en-US" altLang="en-US" sz="1200" i="0">
                    <a:solidFill>
                      <a:schemeClr val="tx1"/>
                    </a:solidFill>
                    <a:latin typeface="Cambria Math" panose="02040503050406030204" pitchFamily="18" charset="0"/>
                    <a:ea typeface="ＭＳ Ｐゴシック"/>
                  </a:rPr>
                  <a:t>〖</a:t>
                </a:r>
                <a:r>
                  <a:rPr lang="en-US" altLang="en-US" sz="1200" b="0" i="0">
                    <a:solidFill>
                      <a:schemeClr val="tx1"/>
                    </a:solidFill>
                    <a:latin typeface="Cambria Math" panose="02040503050406030204" pitchFamily="18" charset="0"/>
                    <a:ea typeface="ＭＳ Ｐゴシック"/>
                  </a:rPr>
                  <a:t>𝐶𝑂〗_2^+</a:t>
                </a:r>
                <a:r>
                  <a:rPr lang="en-US" altLang="en-US" sz="1200">
                    <a:solidFill>
                      <a:schemeClr val="tx1"/>
                    </a:solidFill>
                    <a:latin typeface="Helvetica Neue Regular"/>
                    <a:ea typeface="ＭＳ Ｐゴシック"/>
                    <a:cs typeface="Helvetica Neue Regular" panose="02000503000000020004" pitchFamily="2" charset="0"/>
                  </a:rPr>
                  <a:t> injected into the CSB</a:t>
                </a:r>
              </a:p>
            </p:txBody>
          </p:sp>
        </mc:Fallback>
      </mc:AlternateContent>
      <p:sp>
        <p:nvSpPr>
          <p:cNvPr id="4" name="Slide Number Placeholder 3"/>
          <p:cNvSpPr>
            <a:spLocks noGrp="1"/>
          </p:cNvSpPr>
          <p:nvPr>
            <p:ph type="sldNum" sz="quarter" idx="5"/>
          </p:nvPr>
        </p:nvSpPr>
        <p:spPr/>
        <p:txBody>
          <a:bodyPr/>
          <a:lstStyle/>
          <a:p>
            <a:fld id="{96476310-DAD6-EE4F-ABB6-4124C82A7486}" type="slidenum">
              <a:rPr lang="en-US" smtClean="0"/>
              <a:t>3</a:t>
            </a:fld>
            <a:endParaRPr lang="en-US"/>
          </a:p>
        </p:txBody>
      </p:sp>
      <p:sp>
        <p:nvSpPr>
          <p:cNvPr id="5" name="Footer Placeholder 4">
            <a:extLst>
              <a:ext uri="{FF2B5EF4-FFF2-40B4-BE49-F238E27FC236}">
                <a16:creationId xmlns:a16="http://schemas.microsoft.com/office/drawing/2014/main" id="{336CA714-2C42-13DC-4A00-824783D4ABDF}"/>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40741ED1-9DC1-BA2C-7B7E-C2C21A47D1BE}"/>
              </a:ext>
            </a:extLst>
          </p:cNvPr>
          <p:cNvSpPr>
            <a:spLocks noGrp="1"/>
          </p:cNvSpPr>
          <p:nvPr>
            <p:ph type="dt" idx="1"/>
          </p:nvPr>
        </p:nvSpPr>
        <p:spPr/>
        <p:txBody>
          <a:bodyPr/>
          <a:lstStyle/>
          <a:p>
            <a:fld id="{928228DC-C334-4A82-9A00-129228CB73DA}" type="datetime1">
              <a:rPr lang="en-US" smtClean="0"/>
              <a:t>9/20/2023</a:t>
            </a:fld>
            <a:endParaRPr lang="en-US"/>
          </a:p>
        </p:txBody>
      </p:sp>
      <p:sp>
        <p:nvSpPr>
          <p:cNvPr id="7" name="Header Placeholder 6">
            <a:extLst>
              <a:ext uri="{FF2B5EF4-FFF2-40B4-BE49-F238E27FC236}">
                <a16:creationId xmlns:a16="http://schemas.microsoft.com/office/drawing/2014/main" id="{B155978A-F92F-6EE5-E485-C433E23C0FA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83373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setup consist of BNC signal generator, CPI TWTA, WR62 Waveguide (12.4 – 18 GHz)</a:t>
            </a:r>
          </a:p>
        </p:txBody>
      </p:sp>
      <p:sp>
        <p:nvSpPr>
          <p:cNvPr id="4" name="Slide Number Placeholder 3"/>
          <p:cNvSpPr>
            <a:spLocks noGrp="1"/>
          </p:cNvSpPr>
          <p:nvPr>
            <p:ph type="sldNum" sz="quarter" idx="5"/>
          </p:nvPr>
        </p:nvSpPr>
        <p:spPr/>
        <p:txBody>
          <a:bodyPr/>
          <a:lstStyle/>
          <a:p>
            <a:fld id="{96476310-DAD6-EE4F-ABB6-4124C82A7486}" type="slidenum">
              <a:rPr lang="en-US" smtClean="0"/>
              <a:t>29</a:t>
            </a:fld>
            <a:endParaRPr lang="en-US"/>
          </a:p>
        </p:txBody>
      </p:sp>
      <p:sp>
        <p:nvSpPr>
          <p:cNvPr id="5" name="Footer Placeholder 4">
            <a:extLst>
              <a:ext uri="{FF2B5EF4-FFF2-40B4-BE49-F238E27FC236}">
                <a16:creationId xmlns:a16="http://schemas.microsoft.com/office/drawing/2014/main" id="{2B398E27-B2C2-8DA3-6518-B7BBB9D99BDA}"/>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AD1BD172-EE98-9E48-A63B-274F84DF7080}"/>
              </a:ext>
            </a:extLst>
          </p:cNvPr>
          <p:cNvSpPr>
            <a:spLocks noGrp="1"/>
          </p:cNvSpPr>
          <p:nvPr>
            <p:ph type="dt" idx="1"/>
          </p:nvPr>
        </p:nvSpPr>
        <p:spPr/>
        <p:txBody>
          <a:bodyPr/>
          <a:lstStyle/>
          <a:p>
            <a:fld id="{AAEC6010-C4A1-4AEE-A6CD-33CC2628D1E7}" type="datetime1">
              <a:rPr lang="en-US" smtClean="0"/>
              <a:t>9/20/2023</a:t>
            </a:fld>
            <a:endParaRPr lang="en-US"/>
          </a:p>
        </p:txBody>
      </p:sp>
      <p:sp>
        <p:nvSpPr>
          <p:cNvPr id="7" name="Header Placeholder 6">
            <a:extLst>
              <a:ext uri="{FF2B5EF4-FFF2-40B4-BE49-F238E27FC236}">
                <a16:creationId xmlns:a16="http://schemas.microsoft.com/office/drawing/2014/main" id="{AA41806F-CEBB-D956-828B-8D7FFE68C15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2973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1"/>
                  <a:t>I would like to summarize the alternative method that was developed for the emittance measurement of the CSB </a:t>
                </a:r>
              </a:p>
              <a:p>
                <a:endParaRPr lang="en-US" b="1"/>
              </a:p>
              <a:p>
                <a:r>
                  <a:rPr lang="en-US" b="1"/>
                  <a:t>The method is called the QST.</a:t>
                </a:r>
              </a:p>
              <a:p>
                <a:endParaRPr lang="en-US" b="1"/>
              </a:p>
              <a:p>
                <a:r>
                  <a:rPr lang="en-US" b="1"/>
                  <a:t>The </a:t>
                </a:r>
                <a:r>
                  <a:rPr lang="en-CA" sz="1800" b="1">
                    <a:effectLst/>
                    <a:latin typeface="Times New Roman" panose="02020603050405020304" pitchFamily="18" charset="0"/>
                    <a:ea typeface="Times New Roman" panose="02020603050405020304" pitchFamily="18" charset="0"/>
                  </a:rPr>
                  <a:t>technique involves scanning through a range of the strengths of a quadrupole and measuring the corresponding beam distribution on a profile monitor at a given drift length. </a:t>
                </a:r>
              </a:p>
              <a:p>
                <a:r>
                  <a:rPr lang="en-CA" sz="1800" b="1">
                    <a:effectLst/>
                    <a:latin typeface="Times New Roman" panose="02020603050405020304" pitchFamily="18" charset="0"/>
                    <a:ea typeface="Times New Roman" panose="02020603050405020304" pitchFamily="18" charset="0"/>
                  </a:rPr>
                  <a:t>By plotting the standard deviation of the distribution against the quadrupole strength, a parabolic curve is produced.</a:t>
                </a:r>
              </a:p>
              <a:p>
                <a:r>
                  <a:rPr lang="en-CA" sz="1800" b="1">
                    <a:effectLst/>
                    <a:latin typeface="Times New Roman" panose="02020603050405020304" pitchFamily="18" charset="0"/>
                  </a:rPr>
                  <a:t>The beam matrix is extracted and use to determine the beam emittance.</a:t>
                </a:r>
                <a:endParaRPr lang="en-US" b="1"/>
              </a:p>
              <a:p>
                <a:endParaRPr lang="en-US" b="1"/>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Conventional Emittance meters are not installed because of limited spaces around the CSB</a:t>
                </a:r>
              </a:p>
              <a:p>
                <a:endParaRPr lang="en-US" b="1"/>
              </a:p>
              <a:p>
                <a:r>
                  <a:rPr lang="en-US" b="1"/>
                  <a:t>Space charge effect is proportional to the beam intensity being transported, and it produces a defocusing outward electric field that spreads beam radially.</a:t>
                </a:r>
              </a:p>
              <a:p>
                <a:endParaRPr lang="en-US" b="1"/>
              </a:p>
              <a:p>
                <a:r>
                  <a:rPr lang="en-US" b="1"/>
                  <a:t>Space charge effect is canceled out at high velocity due to the magnetic effect.</a:t>
                </a:r>
              </a:p>
              <a:p>
                <a:endParaRPr lang="en-US" b="1"/>
              </a:p>
              <a:p>
                <a:r>
                  <a:rPr lang="en-US" b="1"/>
                  <a:t>In beam transport, space charge can be compensated for by collision with neutral atoms.</a:t>
                </a:r>
              </a:p>
              <a:p>
                <a:endParaRPr lang="en-US" b="1"/>
              </a:p>
              <a:p>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𝒇</m:t>
                        </m:r>
                      </m:e>
                      <m:sub>
                        <m:r>
                          <a:rPr lang="en-US" b="1" i="1" smtClean="0">
                            <a:latin typeface="Cambria Math" panose="02040503050406030204" pitchFamily="18" charset="0"/>
                          </a:rPr>
                          <m:t>𝒆</m:t>
                        </m:r>
                      </m:sub>
                    </m:sSub>
                  </m:oMath>
                </a14:m>
                <a:r>
                  <a:rPr lang="en-US" b="1"/>
                  <a:t> is the charge neutralization</a:t>
                </a:r>
                <a:r>
                  <a:rPr lang="en-US" b="1" baseline="0"/>
                  <a:t> factor – the charge has opposite sign to the beam</a:t>
                </a:r>
                <a:endParaRPr lang="en-US" b="1"/>
              </a:p>
              <a:p>
                <a:endParaRPr lang="en-US" b="1"/>
              </a:p>
              <a:p>
                <a:r>
                  <a:rPr lang="en-US" b="1"/>
                  <a:t>Elements of the sigma matrix are the moments of the particle distribution being measured. </a:t>
                </a:r>
              </a:p>
              <a:p>
                <a:r>
                  <a:rPr lang="en-US" b="1"/>
                  <a:t>The moments </a:t>
                </a:r>
                <a:r>
                  <a:rPr lang="en-US" b="1" i="0">
                    <a:solidFill>
                      <a:srgbClr val="050E17"/>
                    </a:solidFill>
                    <a:effectLst/>
                    <a:latin typeface="-apple-system"/>
                  </a:rPr>
                  <a:t>provide information about the shape, size, and orientation of the distribution.</a:t>
                </a:r>
                <a:endParaRPr lang="en-US" b="1"/>
              </a:p>
              <a:p>
                <a:endParaRPr lang="en-US" b="1"/>
              </a:p>
              <a:p>
                <a:r>
                  <a:rPr lang="en-US" b="1"/>
                  <a:t>If matrix M is simplectic (determinant = 1), the volume of the phase space is constant during transport)</a:t>
                </a:r>
              </a:p>
              <a:p>
                <a:endParaRPr lang="en-US" b="1"/>
              </a:p>
              <a:p>
                <a:r>
                  <a:rPr lang="en-US" b="1"/>
                  <a:t>With the Two-Extraction system, electrons that are generated within the beam channel are accelerated towards the plasma and may change the CSD in the emission region.</a:t>
                </a:r>
              </a:p>
              <a:p>
                <a:endParaRPr lang="en-US" b="1"/>
              </a:p>
              <a:p>
                <a:r>
                  <a:rPr lang="en-US" b="1"/>
                  <a:t>Thin lens:- the length of the quad is small compared to its focal length (</a:t>
                </a:r>
                <a14:m>
                  <m:oMath xmlns:m="http://schemas.openxmlformats.org/officeDocument/2006/math">
                    <m:r>
                      <a:rPr lang="en-US" b="1" i="1" smtClean="0">
                        <a:latin typeface="Cambria Math" panose="02040503050406030204" pitchFamily="18" charset="0"/>
                      </a:rPr>
                      <m:t>𝒍</m:t>
                    </m:r>
                    <m:r>
                      <a:rPr lang="en-US" b="1" i="1" smtClean="0">
                        <a:latin typeface="Cambria Math" panose="02040503050406030204" pitchFamily="18" charset="0"/>
                      </a:rPr>
                      <m:t>≪</m:t>
                    </m:r>
                    <m:r>
                      <a:rPr lang="en-US" b="1" i="1" smtClean="0">
                        <a:latin typeface="Cambria Math" panose="02040503050406030204" pitchFamily="18" charset="0"/>
                      </a:rPr>
                      <m:t>𝒇</m:t>
                    </m:r>
                  </m:oMath>
                </a14:m>
                <a:r>
                  <a:rPr lang="en-US" b="1"/>
                  <a:t>) or (</a:t>
                </a:r>
                <a14:m>
                  <m:oMath xmlns:m="http://schemas.openxmlformats.org/officeDocument/2006/math">
                    <m:r>
                      <a:rPr lang="en-US" b="1" i="1" smtClean="0">
                        <a:latin typeface="Cambria Math" panose="02040503050406030204" pitchFamily="18" charset="0"/>
                      </a:rPr>
                      <m:t>𝒇</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𝒍</m:t>
                    </m:r>
                  </m:oMath>
                </a14:m>
                <a:r>
                  <a:rPr lang="en-US" b="1"/>
                  <a:t>)</a:t>
                </a:r>
              </a:p>
              <a:p>
                <a:endParaRPr lang="en-US" b="1"/>
              </a:p>
              <a:p>
                <a:r>
                  <a:rPr lang="en-US" sz="1200" b="1"/>
                  <a:t>Two-Extraction System with an Einzel lens - Not as flexible as TRIUMF Three-Extraction System. </a:t>
                </a:r>
                <a:endParaRPr lang="en-US" b="1"/>
              </a:p>
            </p:txBody>
          </p:sp>
        </mc:Choice>
        <mc:Fallback xmlns="">
          <p:sp>
            <p:nvSpPr>
              <p:cNvPr id="3" name="Notes Placeholder 2"/>
              <p:cNvSpPr>
                <a:spLocks noGrp="1"/>
              </p:cNvSpPr>
              <p:nvPr>
                <p:ph type="body" idx="1"/>
              </p:nvPr>
            </p:nvSpPr>
            <p:spPr/>
            <p:txBody>
              <a:bodyPr/>
              <a:lstStyle/>
              <a:p>
                <a:r>
                  <a:rPr lang="en-US" b="1"/>
                  <a:t>I would like to summarize the alternative method that was developed for the emittance measurement of the CSB </a:t>
                </a:r>
              </a:p>
              <a:p>
                <a:endParaRPr lang="en-US" b="1"/>
              </a:p>
              <a:p>
                <a:r>
                  <a:rPr lang="en-US" b="1"/>
                  <a:t>The method is called the QST.</a:t>
                </a:r>
              </a:p>
              <a:p>
                <a:endParaRPr lang="en-US" b="1"/>
              </a:p>
              <a:p>
                <a:r>
                  <a:rPr lang="en-US" b="1"/>
                  <a:t>The </a:t>
                </a:r>
                <a:r>
                  <a:rPr lang="en-CA" sz="1800" b="1">
                    <a:effectLst/>
                    <a:latin typeface="Times New Roman" panose="02020603050405020304" pitchFamily="18" charset="0"/>
                    <a:ea typeface="Times New Roman" panose="02020603050405020304" pitchFamily="18" charset="0"/>
                  </a:rPr>
                  <a:t>technique involves scanning through a range of the strengths of a quadrupole and measuring the corresponding beam distribution on a profile monitor at a given drift length. </a:t>
                </a:r>
              </a:p>
              <a:p>
                <a:r>
                  <a:rPr lang="en-CA" sz="1800" b="1">
                    <a:effectLst/>
                    <a:latin typeface="Times New Roman" panose="02020603050405020304" pitchFamily="18" charset="0"/>
                    <a:ea typeface="Times New Roman" panose="02020603050405020304" pitchFamily="18" charset="0"/>
                  </a:rPr>
                  <a:t>By plotting the standard deviation of the distribution against the quadrupole strength, a parabolic curve is produced.</a:t>
                </a:r>
              </a:p>
              <a:p>
                <a:r>
                  <a:rPr lang="en-CA" sz="1800" b="1">
                    <a:effectLst/>
                    <a:latin typeface="Times New Roman" panose="02020603050405020304" pitchFamily="18" charset="0"/>
                  </a:rPr>
                  <a:t>The beam matrix is extracted and use to determine the beam emittance.</a:t>
                </a:r>
                <a:endParaRPr lang="en-US" b="1"/>
              </a:p>
              <a:p>
                <a:endParaRPr lang="en-US" b="1"/>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Conventional Emittance meters are not installed because of limited spaces around the CSB</a:t>
                </a:r>
              </a:p>
              <a:p>
                <a:endParaRPr lang="en-US" b="1"/>
              </a:p>
              <a:p>
                <a:r>
                  <a:rPr lang="en-US" b="1"/>
                  <a:t>Space charge effect is proportional to the beam intensity being transported, and it produces a defocusing outward electric field that spreads beam radially.</a:t>
                </a:r>
              </a:p>
              <a:p>
                <a:endParaRPr lang="en-US" b="1"/>
              </a:p>
              <a:p>
                <a:r>
                  <a:rPr lang="en-US" b="1"/>
                  <a:t>Space charge effect is canceled out at high velocity due to the magnetic effect.</a:t>
                </a:r>
              </a:p>
              <a:p>
                <a:endParaRPr lang="en-US" b="1"/>
              </a:p>
              <a:p>
                <a:r>
                  <a:rPr lang="en-US" b="1"/>
                  <a:t>In beam transport, space charge can be compensated for by collision with neutral atoms.</a:t>
                </a:r>
              </a:p>
              <a:p>
                <a:endParaRPr lang="en-US" b="1"/>
              </a:p>
              <a:p>
                <a:r>
                  <a:rPr lang="en-US" b="1" i="0">
                    <a:latin typeface="Cambria Math" panose="02040503050406030204" pitchFamily="18" charset="0"/>
                  </a:rPr>
                  <a:t>𝒇_𝒆</a:t>
                </a:r>
                <a:r>
                  <a:rPr lang="en-US" b="1"/>
                  <a:t> is the charge neutralization</a:t>
                </a:r>
                <a:r>
                  <a:rPr lang="en-US" b="1" baseline="0"/>
                  <a:t> factor – the charge has opposite sign to the beam</a:t>
                </a:r>
                <a:endParaRPr lang="en-US" b="1"/>
              </a:p>
              <a:p>
                <a:endParaRPr lang="en-US" b="1"/>
              </a:p>
              <a:p>
                <a:r>
                  <a:rPr lang="en-US" b="1"/>
                  <a:t>Elements of the sigma matrix are the moments of the particle distribution being measured. </a:t>
                </a:r>
              </a:p>
              <a:p>
                <a:r>
                  <a:rPr lang="en-US" b="1"/>
                  <a:t>The moments </a:t>
                </a:r>
                <a:r>
                  <a:rPr lang="en-US" b="1" i="0">
                    <a:solidFill>
                      <a:srgbClr val="050E17"/>
                    </a:solidFill>
                    <a:effectLst/>
                    <a:latin typeface="-apple-system"/>
                  </a:rPr>
                  <a:t>provide information about the shape, size, and orientation of the distribution.</a:t>
                </a:r>
                <a:endParaRPr lang="en-US" b="1"/>
              </a:p>
              <a:p>
                <a:endParaRPr lang="en-US" b="1"/>
              </a:p>
              <a:p>
                <a:r>
                  <a:rPr lang="en-US" b="1"/>
                  <a:t>If matrix M is simplectic (determinant = 1), the volume of the phase space is constant during transport)</a:t>
                </a:r>
              </a:p>
              <a:p>
                <a:endParaRPr lang="en-US" b="1"/>
              </a:p>
              <a:p>
                <a:r>
                  <a:rPr lang="en-US" b="1"/>
                  <a:t>With the Two-Extraction system, electrons that are generated within the beam channel are accelerated towards the plasma and may change the CSD in the emission region.</a:t>
                </a:r>
              </a:p>
              <a:p>
                <a:endParaRPr lang="en-US" b="1"/>
              </a:p>
              <a:p>
                <a:r>
                  <a:rPr lang="en-US" b="1"/>
                  <a:t>Thin lens:- the length of the quad is small compared to its focal length (</a:t>
                </a:r>
                <a:r>
                  <a:rPr lang="en-US" b="1" i="0">
                    <a:latin typeface="Cambria Math" panose="02040503050406030204" pitchFamily="18" charset="0"/>
                  </a:rPr>
                  <a:t>𝒍≪𝒇</a:t>
                </a:r>
                <a:r>
                  <a:rPr lang="en-US" b="1"/>
                  <a:t>) or (</a:t>
                </a:r>
                <a:r>
                  <a:rPr lang="en-US" b="1" i="0">
                    <a:latin typeface="Cambria Math" panose="02040503050406030204" pitchFamily="18" charset="0"/>
                  </a:rPr>
                  <a:t>𝒇</a:t>
                </a:r>
                <a:r>
                  <a:rPr lang="en-US" b="1" i="0">
                    <a:latin typeface="Cambria Math" panose="02040503050406030204" pitchFamily="18" charset="0"/>
                    <a:ea typeface="Cambria Math" panose="02040503050406030204" pitchFamily="18" charset="0"/>
                  </a:rPr>
                  <a:t>≫𝒍</a:t>
                </a:r>
                <a:r>
                  <a:rPr lang="en-US" b="1"/>
                  <a:t>)</a:t>
                </a:r>
              </a:p>
              <a:p>
                <a:endParaRPr lang="en-US" b="1"/>
              </a:p>
              <a:p>
                <a:r>
                  <a:rPr lang="en-US" sz="1200" b="1"/>
                  <a:t>Two-Extraction System with an Einzel lens - Not as flexible as TRIUMF Three-Extraction System. </a:t>
                </a:r>
                <a:endParaRPr lang="en-US" b="1"/>
              </a:p>
            </p:txBody>
          </p:sp>
        </mc:Fallback>
      </mc:AlternateContent>
      <p:sp>
        <p:nvSpPr>
          <p:cNvPr id="4" name="Slide Number Placeholder 3"/>
          <p:cNvSpPr>
            <a:spLocks noGrp="1"/>
          </p:cNvSpPr>
          <p:nvPr>
            <p:ph type="sldNum" sz="quarter" idx="5"/>
          </p:nvPr>
        </p:nvSpPr>
        <p:spPr/>
        <p:txBody>
          <a:bodyPr/>
          <a:lstStyle/>
          <a:p>
            <a:fld id="{96476310-DAD6-EE4F-ABB6-4124C82A7486}" type="slidenum">
              <a:rPr lang="en-US" smtClean="0"/>
              <a:t>30</a:t>
            </a:fld>
            <a:endParaRPr lang="en-US"/>
          </a:p>
        </p:txBody>
      </p:sp>
      <p:sp>
        <p:nvSpPr>
          <p:cNvPr id="5" name="Footer Placeholder 4">
            <a:extLst>
              <a:ext uri="{FF2B5EF4-FFF2-40B4-BE49-F238E27FC236}">
                <a16:creationId xmlns:a16="http://schemas.microsoft.com/office/drawing/2014/main" id="{EBF75D11-6AD2-6830-5198-3319247619B6}"/>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FDA6474E-F2B3-C538-A956-E6EE1F83801A}"/>
              </a:ext>
            </a:extLst>
          </p:cNvPr>
          <p:cNvSpPr>
            <a:spLocks noGrp="1"/>
          </p:cNvSpPr>
          <p:nvPr>
            <p:ph type="dt" idx="1"/>
          </p:nvPr>
        </p:nvSpPr>
        <p:spPr/>
        <p:txBody>
          <a:bodyPr/>
          <a:lstStyle/>
          <a:p>
            <a:fld id="{8DD95153-AB07-4C03-AA21-EC9D5CDE2889}" type="datetime1">
              <a:rPr lang="en-US" smtClean="0"/>
              <a:t>9/20/2023</a:t>
            </a:fld>
            <a:endParaRPr lang="en-US"/>
          </a:p>
        </p:txBody>
      </p:sp>
      <p:sp>
        <p:nvSpPr>
          <p:cNvPr id="7" name="Header Placeholder 6">
            <a:extLst>
              <a:ext uri="{FF2B5EF4-FFF2-40B4-BE49-F238E27FC236}">
                <a16:creationId xmlns:a16="http://schemas.microsoft.com/office/drawing/2014/main" id="{064AAC72-264E-34EA-87EF-3ACB7FBEFDF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720002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1"/>
                  <a:t>Space charge effect is proportional to the beam intensity being transported, and it produces a defocusing outward electric field that spreads beam radially.</a:t>
                </a:r>
              </a:p>
              <a:p>
                <a:endParaRPr lang="en-US" b="1"/>
              </a:p>
              <a:p>
                <a:r>
                  <a:rPr lang="en-US" b="1"/>
                  <a:t>Space charge effect is canceled out at high velocity due to the magnetic effect.</a:t>
                </a:r>
              </a:p>
              <a:p>
                <a:endParaRPr lang="en-US" b="1"/>
              </a:p>
              <a:p>
                <a:r>
                  <a:rPr lang="en-US" b="1"/>
                  <a:t>In beam transport, space charge can be compensated for by collision with neutral atoms.</a:t>
                </a:r>
              </a:p>
              <a:p>
                <a:endParaRPr lang="en-US" b="1"/>
              </a:p>
              <a:p>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𝒇</m:t>
                        </m:r>
                      </m:e>
                      <m:sub>
                        <m:r>
                          <a:rPr lang="en-US" b="1" i="1" smtClean="0">
                            <a:latin typeface="Cambria Math" panose="02040503050406030204" pitchFamily="18" charset="0"/>
                          </a:rPr>
                          <m:t>𝒆</m:t>
                        </m:r>
                      </m:sub>
                    </m:sSub>
                  </m:oMath>
                </a14:m>
                <a:r>
                  <a:rPr lang="en-US" b="1"/>
                  <a:t> is the charge neutralization</a:t>
                </a:r>
                <a:r>
                  <a:rPr lang="en-US" b="1" baseline="0"/>
                  <a:t> factor – the charge has opposite sign to the beam</a:t>
                </a:r>
                <a:endParaRPr lang="en-US" b="1"/>
              </a:p>
              <a:p>
                <a:endParaRPr lang="en-US" b="1"/>
              </a:p>
              <a:p>
                <a:r>
                  <a:rPr lang="en-US" b="1"/>
                  <a:t>Elements of the sigma matrix are the moments of the particle distribution being measured. </a:t>
                </a:r>
              </a:p>
              <a:p>
                <a:r>
                  <a:rPr lang="en-US" b="1"/>
                  <a:t>The moments </a:t>
                </a:r>
                <a:r>
                  <a:rPr lang="en-US" b="1" i="0">
                    <a:solidFill>
                      <a:srgbClr val="050E17"/>
                    </a:solidFill>
                    <a:effectLst/>
                    <a:latin typeface="-apple-system"/>
                  </a:rPr>
                  <a:t>provide information about the shape, size, and orientation of the distribution.</a:t>
                </a:r>
                <a:endParaRPr lang="en-US" b="1"/>
              </a:p>
              <a:p>
                <a:endParaRPr lang="en-US" b="1"/>
              </a:p>
              <a:p>
                <a:r>
                  <a:rPr lang="en-US" b="1"/>
                  <a:t>If matrix M is simplectic (determinant = 1), the volume of the phase space is constant during transport)</a:t>
                </a:r>
              </a:p>
              <a:p>
                <a:endParaRPr lang="en-US" b="1"/>
              </a:p>
              <a:p>
                <a:r>
                  <a:rPr lang="en-US" b="1"/>
                  <a:t>With the Two-Extraction system, electrons that are generated within the beam channel are accelerated towards the plasma and may change the CSD in the emission region.</a:t>
                </a:r>
              </a:p>
              <a:p>
                <a:endParaRPr lang="en-US" b="1"/>
              </a:p>
              <a:p>
                <a:r>
                  <a:rPr lang="en-US" b="1"/>
                  <a:t>Thin lens:- the length of the quad is small compared to its focal length (</a:t>
                </a:r>
                <a14:m>
                  <m:oMath xmlns:m="http://schemas.openxmlformats.org/officeDocument/2006/math">
                    <m:r>
                      <a:rPr lang="en-US" b="1" i="1" smtClean="0">
                        <a:latin typeface="Cambria Math" panose="02040503050406030204" pitchFamily="18" charset="0"/>
                      </a:rPr>
                      <m:t>𝒍</m:t>
                    </m:r>
                    <m:r>
                      <a:rPr lang="en-US" b="1" i="1" smtClean="0">
                        <a:latin typeface="Cambria Math" panose="02040503050406030204" pitchFamily="18" charset="0"/>
                      </a:rPr>
                      <m:t>≪</m:t>
                    </m:r>
                    <m:r>
                      <a:rPr lang="en-US" b="1" i="1" smtClean="0">
                        <a:latin typeface="Cambria Math" panose="02040503050406030204" pitchFamily="18" charset="0"/>
                      </a:rPr>
                      <m:t>𝒇</m:t>
                    </m:r>
                  </m:oMath>
                </a14:m>
                <a:r>
                  <a:rPr lang="en-US" b="1"/>
                  <a:t>) or (</a:t>
                </a:r>
                <a14:m>
                  <m:oMath xmlns:m="http://schemas.openxmlformats.org/officeDocument/2006/math">
                    <m:r>
                      <a:rPr lang="en-US" b="1" i="1" smtClean="0">
                        <a:latin typeface="Cambria Math" panose="02040503050406030204" pitchFamily="18" charset="0"/>
                      </a:rPr>
                      <m:t>𝒇</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𝒍</m:t>
                    </m:r>
                  </m:oMath>
                </a14:m>
                <a:r>
                  <a:rPr lang="en-US" b="1"/>
                  <a:t>)</a:t>
                </a:r>
              </a:p>
              <a:p>
                <a:endParaRPr lang="en-US" b="1"/>
              </a:p>
              <a:p>
                <a:r>
                  <a:rPr lang="en-US" sz="1200" b="1"/>
                  <a:t>Two-Extraction System with an Einzel lens - Not as flexible as TRIUMF Three-Extraction System. </a:t>
                </a:r>
                <a:endParaRPr lang="en-US" b="1"/>
              </a:p>
            </p:txBody>
          </p:sp>
        </mc:Choice>
        <mc:Fallback xmlns="">
          <p:sp>
            <p:nvSpPr>
              <p:cNvPr id="3" name="Notes Placeholder 2"/>
              <p:cNvSpPr>
                <a:spLocks noGrp="1"/>
              </p:cNvSpPr>
              <p:nvPr>
                <p:ph type="body" idx="1"/>
              </p:nvPr>
            </p:nvSpPr>
            <p:spPr/>
            <p:txBody>
              <a:bodyPr/>
              <a:lstStyle/>
              <a:p>
                <a:r>
                  <a:rPr lang="en-US" b="1"/>
                  <a:t>Space charge effect is proportional to the beam intensity being transported, and it produces a defocusing outward electric field that spreads beam radially.</a:t>
                </a:r>
              </a:p>
              <a:p>
                <a:endParaRPr lang="en-US" b="1"/>
              </a:p>
              <a:p>
                <a:r>
                  <a:rPr lang="en-US" b="1"/>
                  <a:t>Space charge effect is canceled out at high velocity due to the magnetic effect.</a:t>
                </a:r>
              </a:p>
              <a:p>
                <a:endParaRPr lang="en-US" b="1"/>
              </a:p>
              <a:p>
                <a:r>
                  <a:rPr lang="en-US" b="1"/>
                  <a:t>In beam transport, space charge can be compensated for by collision with neutral atoms.</a:t>
                </a:r>
              </a:p>
              <a:p>
                <a:endParaRPr lang="en-US" b="1"/>
              </a:p>
              <a:p>
                <a:r>
                  <a:rPr lang="en-US" b="1" i="0">
                    <a:latin typeface="Cambria Math" panose="02040503050406030204" pitchFamily="18" charset="0"/>
                  </a:rPr>
                  <a:t>𝒇_𝒆</a:t>
                </a:r>
                <a:r>
                  <a:rPr lang="en-US" b="1"/>
                  <a:t> is the charge neutralization</a:t>
                </a:r>
                <a:r>
                  <a:rPr lang="en-US" b="1" baseline="0"/>
                  <a:t> factor – the charge has opposite sign to the beam</a:t>
                </a:r>
                <a:endParaRPr lang="en-US" b="1"/>
              </a:p>
              <a:p>
                <a:endParaRPr lang="en-US" b="1"/>
              </a:p>
              <a:p>
                <a:r>
                  <a:rPr lang="en-US" b="1"/>
                  <a:t>Elements of the sigma matrix are the moments of the particle distribution being measured. </a:t>
                </a:r>
              </a:p>
              <a:p>
                <a:r>
                  <a:rPr lang="en-US" b="1"/>
                  <a:t>The moments </a:t>
                </a:r>
                <a:r>
                  <a:rPr lang="en-US" b="1" i="0">
                    <a:solidFill>
                      <a:srgbClr val="050E17"/>
                    </a:solidFill>
                    <a:effectLst/>
                    <a:latin typeface="-apple-system"/>
                  </a:rPr>
                  <a:t>provide information about the shape, size, and orientation of the distribution.</a:t>
                </a:r>
                <a:endParaRPr lang="en-US" b="1"/>
              </a:p>
              <a:p>
                <a:endParaRPr lang="en-US" b="1"/>
              </a:p>
              <a:p>
                <a:r>
                  <a:rPr lang="en-US" b="1"/>
                  <a:t>If matrix M is simplectic (determinant = 1), the volume of the phase space is constant during transport)</a:t>
                </a:r>
              </a:p>
              <a:p>
                <a:endParaRPr lang="en-US" b="1"/>
              </a:p>
              <a:p>
                <a:r>
                  <a:rPr lang="en-US" b="1"/>
                  <a:t>With the Two-Extraction system, electrons that are generated within the beam channel are accelerated towards the plasma and may change the CSD in the emission region.</a:t>
                </a:r>
              </a:p>
              <a:p>
                <a:endParaRPr lang="en-US" b="1"/>
              </a:p>
              <a:p>
                <a:r>
                  <a:rPr lang="en-US" b="1"/>
                  <a:t>Thin lens:- the length of the quad is small compared to its focal length (</a:t>
                </a:r>
                <a:r>
                  <a:rPr lang="en-US" b="1" i="0">
                    <a:latin typeface="Cambria Math" panose="02040503050406030204" pitchFamily="18" charset="0"/>
                  </a:rPr>
                  <a:t>𝒍≪𝒇</a:t>
                </a:r>
                <a:r>
                  <a:rPr lang="en-US" b="1"/>
                  <a:t>) or (</a:t>
                </a:r>
                <a:r>
                  <a:rPr lang="en-US" b="1" i="0">
                    <a:latin typeface="Cambria Math" panose="02040503050406030204" pitchFamily="18" charset="0"/>
                  </a:rPr>
                  <a:t>𝒇</a:t>
                </a:r>
                <a:r>
                  <a:rPr lang="en-US" b="1" i="0">
                    <a:latin typeface="Cambria Math" panose="02040503050406030204" pitchFamily="18" charset="0"/>
                    <a:ea typeface="Cambria Math" panose="02040503050406030204" pitchFamily="18" charset="0"/>
                  </a:rPr>
                  <a:t>≫𝒍</a:t>
                </a:r>
                <a:r>
                  <a:rPr lang="en-US" b="1"/>
                  <a:t>)</a:t>
                </a:r>
              </a:p>
              <a:p>
                <a:endParaRPr lang="en-US" b="1"/>
              </a:p>
              <a:p>
                <a:r>
                  <a:rPr lang="en-US" sz="1200" b="1"/>
                  <a:t>Two-Extraction System with an Einzel lens - Not as flexible as TRIUMF Three-Extraction System. </a:t>
                </a:r>
                <a:endParaRPr lang="en-US" b="1"/>
              </a:p>
            </p:txBody>
          </p:sp>
        </mc:Fallback>
      </mc:AlternateContent>
      <p:sp>
        <p:nvSpPr>
          <p:cNvPr id="4" name="Slide Number Placeholder 3"/>
          <p:cNvSpPr>
            <a:spLocks noGrp="1"/>
          </p:cNvSpPr>
          <p:nvPr>
            <p:ph type="sldNum" sz="quarter" idx="5"/>
          </p:nvPr>
        </p:nvSpPr>
        <p:spPr/>
        <p:txBody>
          <a:bodyPr/>
          <a:lstStyle/>
          <a:p>
            <a:fld id="{96476310-DAD6-EE4F-ABB6-4124C82A7486}" type="slidenum">
              <a:rPr lang="en-US" smtClean="0"/>
              <a:t>31</a:t>
            </a:fld>
            <a:endParaRPr lang="en-US"/>
          </a:p>
        </p:txBody>
      </p:sp>
      <p:sp>
        <p:nvSpPr>
          <p:cNvPr id="5" name="Footer Placeholder 4">
            <a:extLst>
              <a:ext uri="{FF2B5EF4-FFF2-40B4-BE49-F238E27FC236}">
                <a16:creationId xmlns:a16="http://schemas.microsoft.com/office/drawing/2014/main" id="{443F602E-5EA1-69FF-6A90-58D9AB3EC813}"/>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70111DE7-38BC-F989-B87E-E8225ACD22C0}"/>
              </a:ext>
            </a:extLst>
          </p:cNvPr>
          <p:cNvSpPr>
            <a:spLocks noGrp="1"/>
          </p:cNvSpPr>
          <p:nvPr>
            <p:ph type="dt" idx="1"/>
          </p:nvPr>
        </p:nvSpPr>
        <p:spPr/>
        <p:txBody>
          <a:bodyPr/>
          <a:lstStyle/>
          <a:p>
            <a:fld id="{158F2CEF-5DF2-483D-A0A2-1AD641B6C5A6}" type="datetime1">
              <a:rPr lang="en-US" smtClean="0"/>
              <a:t>9/20/2023</a:t>
            </a:fld>
            <a:endParaRPr lang="en-US"/>
          </a:p>
        </p:txBody>
      </p:sp>
      <p:sp>
        <p:nvSpPr>
          <p:cNvPr id="7" name="Header Placeholder 6">
            <a:extLst>
              <a:ext uri="{FF2B5EF4-FFF2-40B4-BE49-F238E27FC236}">
                <a16:creationId xmlns:a16="http://schemas.microsoft.com/office/drawing/2014/main" id="{F5B1FC76-2365-3E1C-9584-FD8BF71D034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53064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Overall lowest emittance is achieved under the TFHT.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With the TFH of the plasma, the thermal motion of electrons is directed towards the center, leading to the formation of a negative potential dip.  This negative potential induces the electrostatic attraction of ions to the plasma center, and they are extracted at a small radius resulting in low emittance.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latin typeface="Times New Roman" panose="02020603050405020304" pitchFamily="18" charset="0"/>
                  <a:cs typeface="Times New Roman" panose="02020603050405020304" pitchFamily="18" charset="0"/>
                </a:endParaRPr>
              </a:p>
              <a:p>
                <a:r>
                  <a:rPr lang="en-US" b="1">
                    <a:latin typeface="Times New Roman" panose="02020603050405020304" pitchFamily="18" charset="0"/>
                    <a:cs typeface="Times New Roman" panose="02020603050405020304" pitchFamily="18" charset="0"/>
                  </a:rPr>
                  <a:t>Emittance was compared with IGUN simulation</a:t>
                </a:r>
              </a:p>
              <a:p>
                <a:r>
                  <a:rPr lang="en-US" b="1">
                    <a:latin typeface="Times New Roman" panose="02020603050405020304" pitchFamily="18" charset="0"/>
                    <a:cs typeface="Times New Roman" panose="02020603050405020304" pitchFamily="18" charset="0"/>
                  </a:rPr>
                  <a:t>Extraction voltage was varied between </a:t>
                </a:r>
                <a14:m>
                  <m:oMath xmlns:m="http://schemas.openxmlformats.org/officeDocument/2006/math">
                    <m:r>
                      <a:rPr lang="en-US" b="1" i="1" dirty="0" smtClean="0">
                        <a:latin typeface="Cambria Math" panose="02040503050406030204" pitchFamily="18" charset="0"/>
                        <a:cs typeface="Times New Roman" panose="02020603050405020304" pitchFamily="18" charset="0"/>
                      </a:rPr>
                      <m:t>𝟐</m:t>
                    </m:r>
                    <m:r>
                      <a:rPr lang="en-US" b="1" i="1" dirty="0" smtClean="0">
                        <a:latin typeface="Cambria Math" panose="02040503050406030204" pitchFamily="18" charset="0"/>
                        <a:cs typeface="Times New Roman" panose="02020603050405020304" pitchFamily="18" charset="0"/>
                      </a:rPr>
                      <m:t>.</m:t>
                    </m:r>
                    <m:r>
                      <a:rPr lang="en-US" b="1" i="1" dirty="0" smtClean="0">
                        <a:latin typeface="Cambria Math" panose="02040503050406030204" pitchFamily="18" charset="0"/>
                        <a:cs typeface="Times New Roman" panose="02020603050405020304" pitchFamily="18" charset="0"/>
                      </a:rPr>
                      <m:t>𝟎</m:t>
                    </m:r>
                    <m:r>
                      <a:rPr lang="en-US" b="1" i="1" dirty="0" smtClean="0">
                        <a:latin typeface="Cambria Math" panose="02040503050406030204" pitchFamily="18" charset="0"/>
                        <a:cs typeface="Times New Roman" panose="02020603050405020304" pitchFamily="18" charset="0"/>
                      </a:rPr>
                      <m:t> </m:t>
                    </m:r>
                    <m:r>
                      <a:rPr lang="en-US" b="1" i="1" dirty="0" smtClean="0">
                        <a:latin typeface="Cambria Math" panose="02040503050406030204" pitchFamily="18" charset="0"/>
                        <a:cs typeface="Times New Roman" panose="02020603050405020304" pitchFamily="18" charset="0"/>
                      </a:rPr>
                      <m:t>𝒌𝑽</m:t>
                    </m:r>
                    <m:r>
                      <a:rPr lang="en-US" b="1" i="1" dirty="0" smtClean="0">
                        <a:latin typeface="Cambria Math" panose="02040503050406030204" pitchFamily="18" charset="0"/>
                        <a:cs typeface="Times New Roman" panose="02020603050405020304" pitchFamily="18" charset="0"/>
                      </a:rPr>
                      <m:t> </m:t>
                    </m:r>
                  </m:oMath>
                </a14:m>
                <a:r>
                  <a:rPr lang="en-US" b="1">
                    <a:latin typeface="Times New Roman" panose="02020603050405020304" pitchFamily="18" charset="0"/>
                    <a:cs typeface="Times New Roman" panose="02020603050405020304" pitchFamily="18" charset="0"/>
                  </a:rPr>
                  <a:t>and </a:t>
                </a:r>
                <a14:m>
                  <m:oMath xmlns:m="http://schemas.openxmlformats.org/officeDocument/2006/math">
                    <m:r>
                      <a:rPr lang="en-US" b="1" i="1" dirty="0" smtClean="0">
                        <a:latin typeface="Cambria Math" panose="02040503050406030204" pitchFamily="18" charset="0"/>
                        <a:cs typeface="Times New Roman" panose="02020603050405020304" pitchFamily="18" charset="0"/>
                      </a:rPr>
                      <m:t>𝟑</m:t>
                    </m:r>
                    <m:r>
                      <a:rPr lang="en-US" b="1" i="1" dirty="0" smtClean="0">
                        <a:latin typeface="Cambria Math" panose="02040503050406030204" pitchFamily="18" charset="0"/>
                        <a:cs typeface="Times New Roman" panose="02020603050405020304" pitchFamily="18" charset="0"/>
                      </a:rPr>
                      <m:t>.</m:t>
                    </m:r>
                    <m:r>
                      <a:rPr lang="en-US" b="1" i="1" dirty="0" smtClean="0">
                        <a:latin typeface="Cambria Math" panose="02040503050406030204" pitchFamily="18" charset="0"/>
                        <a:cs typeface="Times New Roman" panose="02020603050405020304" pitchFamily="18" charset="0"/>
                      </a:rPr>
                      <m:t>𝟓</m:t>
                    </m:r>
                    <m:r>
                      <a:rPr lang="en-US" b="1" i="1" dirty="0" smtClean="0">
                        <a:latin typeface="Cambria Math" panose="02040503050406030204" pitchFamily="18" charset="0"/>
                        <a:cs typeface="Times New Roman" panose="02020603050405020304" pitchFamily="18" charset="0"/>
                      </a:rPr>
                      <m:t> </m:t>
                    </m:r>
                    <m:r>
                      <a:rPr lang="en-US" b="1" i="1" dirty="0" smtClean="0">
                        <a:latin typeface="Cambria Math" panose="02040503050406030204" pitchFamily="18" charset="0"/>
                        <a:cs typeface="Times New Roman" panose="02020603050405020304" pitchFamily="18" charset="0"/>
                      </a:rPr>
                      <m:t>𝒌𝑽</m:t>
                    </m:r>
                  </m:oMath>
                </a14:m>
                <a:endParaRPr lang="en-US" b="1">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0000"/>
                    </a:solidFill>
                  </a:rPr>
                  <a:t>Extraction voltage at which minimum emittance is achieved varies because of the changes in the plasma density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latin typeface="Times New Roman" panose="02020603050405020304" pitchFamily="18" charset="0"/>
                  <a:cs typeface="Times New Roman" panose="02020603050405020304" pitchFamily="18" charset="0"/>
                </a:endParaRPr>
              </a:p>
              <a:p>
                <a:endParaRPr lang="en-US" b="1">
                  <a:latin typeface="Times New Roman" panose="02020603050405020304" pitchFamily="18" charset="0"/>
                  <a:cs typeface="Times New Roman" panose="02020603050405020304" pitchFamily="18" charset="0"/>
                </a:endParaRPr>
              </a:p>
              <a:p>
                <a:endParaRPr lang="en-US" b="1"/>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Overall lowest emittance is achieved under the TFHT.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With the TFH of the plasma, the thermal motion of electrons is directed towards the center, leading to the formation of a negative potential dip.  This negative potential induces the electrostatic attraction of ions to the plasma center, and they are extracted at a small radius resulting in low emittance.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latin typeface="Times New Roman" panose="02020603050405020304" pitchFamily="18" charset="0"/>
                  <a:cs typeface="Times New Roman" panose="02020603050405020304" pitchFamily="18" charset="0"/>
                </a:endParaRPr>
              </a:p>
              <a:p>
                <a:r>
                  <a:rPr lang="en-US" b="1">
                    <a:latin typeface="Times New Roman" panose="02020603050405020304" pitchFamily="18" charset="0"/>
                    <a:cs typeface="Times New Roman" panose="02020603050405020304" pitchFamily="18" charset="0"/>
                  </a:rPr>
                  <a:t>Emittance was compared with IGUN simulation</a:t>
                </a:r>
              </a:p>
              <a:p>
                <a:r>
                  <a:rPr lang="en-US" b="1">
                    <a:latin typeface="Times New Roman" panose="02020603050405020304" pitchFamily="18" charset="0"/>
                    <a:cs typeface="Times New Roman" panose="02020603050405020304" pitchFamily="18" charset="0"/>
                  </a:rPr>
                  <a:t>Extraction voltage was varied between </a:t>
                </a:r>
                <a:r>
                  <a:rPr lang="en-US" b="1" i="0" dirty="0">
                    <a:latin typeface="Cambria Math" panose="02040503050406030204" pitchFamily="18" charset="0"/>
                    <a:cs typeface="Times New Roman" panose="02020603050405020304" pitchFamily="18" charset="0"/>
                  </a:rPr>
                  <a:t>𝟐.𝟎 𝒌𝑽 </a:t>
                </a:r>
                <a:r>
                  <a:rPr lang="en-US" b="1">
                    <a:latin typeface="Times New Roman" panose="02020603050405020304" pitchFamily="18" charset="0"/>
                    <a:cs typeface="Times New Roman" panose="02020603050405020304" pitchFamily="18" charset="0"/>
                  </a:rPr>
                  <a:t>and </a:t>
                </a:r>
                <a:r>
                  <a:rPr lang="en-US" b="1" i="0" dirty="0">
                    <a:latin typeface="Cambria Math" panose="02040503050406030204" pitchFamily="18" charset="0"/>
                    <a:cs typeface="Times New Roman" panose="02020603050405020304" pitchFamily="18" charset="0"/>
                  </a:rPr>
                  <a:t>𝟑.𝟓 𝒌𝑽</a:t>
                </a:r>
                <a:endParaRPr lang="en-US" b="1">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0000"/>
                    </a:solidFill>
                  </a:rPr>
                  <a:t>Extraction voltage at which minimum emittance is achieved varies because of the changes in the plasma density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latin typeface="Times New Roman" panose="02020603050405020304" pitchFamily="18" charset="0"/>
                  <a:cs typeface="Times New Roman" panose="02020603050405020304" pitchFamily="18" charset="0"/>
                </a:endParaRPr>
              </a:p>
              <a:p>
                <a:endParaRPr lang="en-US" b="1">
                  <a:latin typeface="Times New Roman" panose="02020603050405020304" pitchFamily="18" charset="0"/>
                  <a:cs typeface="Times New Roman" panose="02020603050405020304" pitchFamily="18" charset="0"/>
                </a:endParaRPr>
              </a:p>
              <a:p>
                <a:endParaRPr lang="en-US" b="1"/>
              </a:p>
            </p:txBody>
          </p:sp>
        </mc:Fallback>
      </mc:AlternateContent>
      <p:sp>
        <p:nvSpPr>
          <p:cNvPr id="4" name="Slide Number Placeholder 3"/>
          <p:cNvSpPr>
            <a:spLocks noGrp="1"/>
          </p:cNvSpPr>
          <p:nvPr>
            <p:ph type="sldNum" sz="quarter" idx="5"/>
          </p:nvPr>
        </p:nvSpPr>
        <p:spPr/>
        <p:txBody>
          <a:bodyPr/>
          <a:lstStyle/>
          <a:p>
            <a:fld id="{96476310-DAD6-EE4F-ABB6-4124C82A7486}" type="slidenum">
              <a:rPr lang="en-US" smtClean="0"/>
              <a:t>32</a:t>
            </a:fld>
            <a:endParaRPr lang="en-US"/>
          </a:p>
        </p:txBody>
      </p:sp>
      <p:sp>
        <p:nvSpPr>
          <p:cNvPr id="5" name="Footer Placeholder 4">
            <a:extLst>
              <a:ext uri="{FF2B5EF4-FFF2-40B4-BE49-F238E27FC236}">
                <a16:creationId xmlns:a16="http://schemas.microsoft.com/office/drawing/2014/main" id="{B725808D-D0B7-8A85-FA0D-BE0F5F398F52}"/>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9B8802A8-ED0D-89FD-B28F-5BB8E1BF6B29}"/>
              </a:ext>
            </a:extLst>
          </p:cNvPr>
          <p:cNvSpPr>
            <a:spLocks noGrp="1"/>
          </p:cNvSpPr>
          <p:nvPr>
            <p:ph type="dt" idx="1"/>
          </p:nvPr>
        </p:nvSpPr>
        <p:spPr/>
        <p:txBody>
          <a:bodyPr/>
          <a:lstStyle/>
          <a:p>
            <a:fld id="{08838F49-0829-4540-8379-1C5ED11DB60C}" type="datetime1">
              <a:rPr lang="en-US" smtClean="0"/>
              <a:t>9/20/2023</a:t>
            </a:fld>
            <a:endParaRPr lang="en-US"/>
          </a:p>
        </p:txBody>
      </p:sp>
      <p:sp>
        <p:nvSpPr>
          <p:cNvPr id="7" name="Header Placeholder 6">
            <a:extLst>
              <a:ext uri="{FF2B5EF4-FFF2-40B4-BE49-F238E27FC236}">
                <a16:creationId xmlns:a16="http://schemas.microsoft.com/office/drawing/2014/main" id="{F5CECC9F-496D-7040-6797-F11BA7A9F27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31606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a:solidFill>
                      <a:schemeClr val="tx1"/>
                    </a:solidFill>
                    <a:latin typeface="Times New Roman" panose="02020603050405020304" pitchFamily="18" charset="0"/>
                    <a:cs typeface="Times New Roman" panose="02020603050405020304" pitchFamily="18" charset="0"/>
                  </a:rPr>
                  <a:t>At the plasma edge, some electrons have sufficient energy to escape the magnetic confinement leaving the plasma positively charged. </a:t>
                </a:r>
              </a:p>
              <a:p>
                <a:r>
                  <a:rPr lang="en-US">
                    <a:solidFill>
                      <a:schemeClr val="tx1"/>
                    </a:solidFill>
                    <a:latin typeface="Times New Roman" panose="02020603050405020304" pitchFamily="18" charset="0"/>
                    <a:cs typeface="Times New Roman" panose="02020603050405020304" pitchFamily="18" charset="0"/>
                  </a:rPr>
                  <a:t>The potential that the plasma acquire in this process is called the plasma potential, and it affects both the injection and extraction of ions from the charge state booster.</a:t>
                </a:r>
              </a:p>
              <a:p>
                <a:endParaRPr lang="en-US">
                  <a:solidFill>
                    <a:schemeClr val="tx1"/>
                  </a:solidFill>
                  <a:latin typeface="Times New Roman" panose="02020603050405020304" pitchFamily="18" charset="0"/>
                  <a:cs typeface="Times New Roman" panose="02020603050405020304" pitchFamily="18" charset="0"/>
                </a:endParaRPr>
              </a:p>
              <a:p>
                <a:r>
                  <a:rPr lang="en-US">
                    <a:solidFill>
                      <a:schemeClr val="tx1"/>
                    </a:solidFill>
                    <a:latin typeface="Times New Roman" panose="02020603050405020304" pitchFamily="18" charset="0"/>
                    <a:cs typeface="Times New Roman" panose="02020603050405020304" pitchFamily="18" charset="0"/>
                  </a:rPr>
                  <a:t>I measured the plasma potential by varying deltaV which is the difference between the bias voltage of the test ion source and bias voltage of the CSB between 0 and 30 V</a:t>
                </a:r>
              </a:p>
              <a:p>
                <a:endParaRPr lang="en-US">
                  <a:solidFill>
                    <a:schemeClr val="tx1"/>
                  </a:solidFill>
                  <a:latin typeface="Times New Roman" panose="02020603050405020304" pitchFamily="18" charset="0"/>
                  <a:cs typeface="Times New Roman" panose="02020603050405020304" pitchFamily="18" charset="0"/>
                </a:endParaRPr>
              </a:p>
              <a:p>
                <a:endParaRPr lang="en-US">
                  <a:solidFill>
                    <a:schemeClr val="tx1"/>
                  </a:solidFill>
                  <a:latin typeface="Times New Roman" panose="02020603050405020304" pitchFamily="18" charset="0"/>
                  <a:cs typeface="Times New Roman" panose="02020603050405020304" pitchFamily="18" charset="0"/>
                </a:endParaRPr>
              </a:p>
              <a:p>
                <a:endParaRPr lang="en-US">
                  <a:solidFill>
                    <a:schemeClr val="tx1"/>
                  </a:solidFill>
                  <a:latin typeface="Times New Roman" panose="02020603050405020304" pitchFamily="18" charset="0"/>
                  <a:cs typeface="Times New Roman" panose="02020603050405020304" pitchFamily="18" charset="0"/>
                </a:endParaRPr>
              </a:p>
              <a:p>
                <a:r>
                  <a:rPr lang="en-US">
                    <a:solidFill>
                      <a:schemeClr val="tx1"/>
                    </a:solidFill>
                    <a:latin typeface="Times New Roman" panose="02020603050405020304" pitchFamily="18" charset="0"/>
                    <a:cs typeface="Times New Roman" panose="02020603050405020304" pitchFamily="18" charset="0"/>
                  </a:rPr>
                  <a:t>The CTIS bias voltage (DeltaV) can be increased up </a:t>
                </a:r>
                <a14:m>
                  <m:oMath xmlns:m="http://schemas.openxmlformats.org/officeDocument/2006/math">
                    <m:r>
                      <a:rPr lang="en-US" b="0" i="1" dirty="0" smtClean="0">
                        <a:solidFill>
                          <a:schemeClr val="tx1"/>
                        </a:solidFill>
                        <a:latin typeface="Cambria Math" panose="02040503050406030204" pitchFamily="18" charset="0"/>
                      </a:rPr>
                      <m:t>50</m:t>
                    </m:r>
                    <m:r>
                      <a:rPr lang="en-US" i="1" dirty="0" smtClean="0">
                        <a:solidFill>
                          <a:schemeClr val="tx1"/>
                        </a:solidFill>
                        <a:latin typeface="Cambria Math" panose="02040503050406030204" pitchFamily="18" charset="0"/>
                      </a:rPr>
                      <m:t>0 </m:t>
                    </m:r>
                    <m:r>
                      <a:rPr lang="en-US" i="1" dirty="0" smtClean="0">
                        <a:solidFill>
                          <a:schemeClr val="tx1"/>
                        </a:solidFill>
                        <a:latin typeface="Cambria Math" panose="02040503050406030204" pitchFamily="18" charset="0"/>
                      </a:rPr>
                      <m:t>𝑉</m:t>
                    </m:r>
                  </m:oMath>
                </a14:m>
                <a:r>
                  <a:rPr lang="en-US">
                    <a:solidFill>
                      <a:schemeClr val="tx1"/>
                    </a:solidFill>
                    <a:latin typeface="Times New Roman" panose="02020603050405020304" pitchFamily="18" charset="0"/>
                    <a:cs typeface="Times New Roman" panose="02020603050405020304" pitchFamily="18" charset="0"/>
                  </a:rPr>
                  <a:t> above the CSB bias voltage to compensate for the plasma potential </a:t>
                </a:r>
              </a:p>
              <a:p>
                <a:pPr marL="0" indent="0">
                  <a:buNone/>
                </a:pPr>
                <a14:m>
                  <m:oMathPara xmlns:m="http://schemas.openxmlformats.org/officeDocument/2006/math">
                    <m:oMathParaPr>
                      <m:jc m:val="centerGroup"/>
                    </m:oMathParaPr>
                    <m:oMath xmlns:m="http://schemas.openxmlformats.org/officeDocument/2006/math">
                      <m:r>
                        <a:rPr lang="en-US" b="1" i="0" smtClean="0">
                          <a:solidFill>
                            <a:schemeClr val="tx1"/>
                          </a:solidFill>
                          <a:latin typeface="Cambria Math" panose="02040503050406030204" pitchFamily="18" charset="0"/>
                          <a:cs typeface="Times New Roman" panose="02020603050405020304" pitchFamily="18" charset="0"/>
                        </a:rPr>
                        <m:t>𝐃𝐞𝐥𝐭𝐚𝐕</m:t>
                      </m:r>
                      <m:r>
                        <a:rPr lang="en-US" b="1" i="0" smtClean="0">
                          <a:solidFill>
                            <a:schemeClr val="tx1"/>
                          </a:solidFill>
                          <a:latin typeface="Cambria Math" panose="02040503050406030204" pitchFamily="18" charset="0"/>
                          <a:cs typeface="Times New Roman" panose="02020603050405020304" pitchFamily="18" charset="0"/>
                        </a:rPr>
                        <m:t>= </m:t>
                      </m:r>
                      <m:sSub>
                        <m:sSubPr>
                          <m:ctrlPr>
                            <a:rPr lang="en-US" b="1" i="1" smtClean="0">
                              <a:solidFill>
                                <a:schemeClr val="tx1"/>
                              </a:solidFill>
                              <a:latin typeface="Cambria Math" panose="02040503050406030204" pitchFamily="18" charset="0"/>
                              <a:cs typeface="Times New Roman" panose="02020603050405020304" pitchFamily="18" charset="0"/>
                            </a:rPr>
                          </m:ctrlPr>
                        </m:sSubPr>
                        <m:e>
                          <m:r>
                            <a:rPr lang="en-US" b="1" i="0" smtClean="0">
                              <a:solidFill>
                                <a:schemeClr val="tx1"/>
                              </a:solidFill>
                              <a:latin typeface="Cambria Math" panose="02040503050406030204" pitchFamily="18" charset="0"/>
                              <a:cs typeface="Times New Roman" panose="02020603050405020304" pitchFamily="18" charset="0"/>
                            </a:rPr>
                            <m:t>𝐂𝐓𝐈𝐒</m:t>
                          </m:r>
                        </m:e>
                        <m:sub>
                          <m:r>
                            <a:rPr lang="en-US" b="1" i="0" smtClean="0">
                              <a:solidFill>
                                <a:schemeClr val="tx1"/>
                              </a:solidFill>
                              <a:latin typeface="Cambria Math" panose="02040503050406030204" pitchFamily="18" charset="0"/>
                              <a:cs typeface="Times New Roman" panose="02020603050405020304" pitchFamily="18" charset="0"/>
                            </a:rPr>
                            <m:t>𝐛𝐢𝐚𝐬</m:t>
                          </m:r>
                        </m:sub>
                      </m:sSub>
                      <m:r>
                        <a:rPr lang="en-US" b="1" i="0" smtClean="0">
                          <a:solidFill>
                            <a:schemeClr val="tx1"/>
                          </a:solidFill>
                          <a:latin typeface="Cambria Math" panose="02040503050406030204" pitchFamily="18" charset="0"/>
                          <a:cs typeface="Times New Roman" panose="02020603050405020304" pitchFamily="18" charset="0"/>
                        </a:rPr>
                        <m:t>−</m:t>
                      </m:r>
                      <m:sSub>
                        <m:sSubPr>
                          <m:ctrlPr>
                            <a:rPr lang="en-US" b="1" i="1" smtClean="0">
                              <a:solidFill>
                                <a:schemeClr val="tx1"/>
                              </a:solidFill>
                              <a:latin typeface="Cambria Math" panose="02040503050406030204" pitchFamily="18" charset="0"/>
                              <a:cs typeface="Times New Roman" panose="02020603050405020304" pitchFamily="18" charset="0"/>
                            </a:rPr>
                          </m:ctrlPr>
                        </m:sSubPr>
                        <m:e>
                          <m:r>
                            <a:rPr lang="en-US" b="1" i="0" smtClean="0">
                              <a:solidFill>
                                <a:schemeClr val="tx1"/>
                              </a:solidFill>
                              <a:latin typeface="Cambria Math" panose="02040503050406030204" pitchFamily="18" charset="0"/>
                              <a:cs typeface="Times New Roman" panose="02020603050405020304" pitchFamily="18" charset="0"/>
                            </a:rPr>
                            <m:t>𝐂𝐒𝐁</m:t>
                          </m:r>
                        </m:e>
                        <m:sub>
                          <m:r>
                            <a:rPr lang="en-US" b="1" i="0" smtClean="0">
                              <a:solidFill>
                                <a:schemeClr val="tx1"/>
                              </a:solidFill>
                              <a:latin typeface="Cambria Math" panose="02040503050406030204" pitchFamily="18" charset="0"/>
                              <a:cs typeface="Times New Roman" panose="02020603050405020304" pitchFamily="18" charset="0"/>
                            </a:rPr>
                            <m:t>𝐛𝐢𝐚𝐬</m:t>
                          </m:r>
                        </m:sub>
                      </m:sSub>
                    </m:oMath>
                  </m:oMathPara>
                </a14:m>
                <a:endParaRPr lang="en-US"/>
              </a:p>
              <a:p>
                <a:r>
                  <a:rPr lang="en-US"/>
                  <a:t>Low-energy electrons are found mainly at the plasma edge – Highly collisional and not perfectly confined</a:t>
                </a:r>
              </a:p>
              <a:p>
                <a:r>
                  <a:rPr lang="en-US"/>
                  <a:t>The CTIS bias voltage can be increased up </a:t>
                </a:r>
                <a14:m>
                  <m:oMath xmlns:m="http://schemas.openxmlformats.org/officeDocument/2006/math">
                    <m:r>
                      <a:rPr lang="en-US" i="1" dirty="0" smtClean="0">
                        <a:latin typeface="Cambria Math" panose="02040503050406030204" pitchFamily="18" charset="0"/>
                      </a:rPr>
                      <m:t>5</m:t>
                    </m:r>
                    <m:r>
                      <a:rPr lang="en-US" b="0" i="1" dirty="0" smtClean="0">
                        <a:latin typeface="Cambria Math" panose="02040503050406030204" pitchFamily="18" charset="0"/>
                      </a:rPr>
                      <m:t>0</m:t>
                    </m:r>
                    <m:r>
                      <a:rPr lang="en-US" i="1" dirty="0" smtClean="0">
                        <a:latin typeface="Cambria Math" panose="02040503050406030204" pitchFamily="18" charset="0"/>
                      </a:rPr>
                      <m:t>0 </m:t>
                    </m:r>
                    <m:r>
                      <a:rPr lang="en-US" i="1" dirty="0" smtClean="0">
                        <a:latin typeface="Cambria Math" panose="02040503050406030204" pitchFamily="18" charset="0"/>
                      </a:rPr>
                      <m:t>𝑉</m:t>
                    </m:r>
                  </m:oMath>
                </a14:m>
                <a:r>
                  <a:rPr lang="en-US"/>
                  <a:t> above the CSB voltage to compensate for the plasma potential.</a:t>
                </a:r>
              </a:p>
              <a:p>
                <a:r>
                  <a:rPr lang="en-US"/>
                  <a:t>Plasma potential is as a result of non-neutrality at the edge of the plasma due to the loss of low energy and highly collisional electrons.</a:t>
                </a:r>
              </a:p>
              <a:p>
                <a:r>
                  <a:rPr lang="en-US"/>
                  <a:t>Plasma potential depends solely on electron temperature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𝑝</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2.84</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𝑒</m:t>
                            </m:r>
                          </m:sub>
                        </m:sSub>
                      </m:num>
                      <m:den>
                        <m:r>
                          <a:rPr lang="en-US" b="0" i="1" smtClean="0">
                            <a:latin typeface="Cambria Math" panose="02040503050406030204" pitchFamily="18" charset="0"/>
                          </a:rPr>
                          <m:t>𝑒</m:t>
                        </m:r>
                      </m:den>
                    </m:f>
                  </m:oMath>
                </a14:m>
                <a:r>
                  <a:rPr lang="en-US"/>
                  <a:t> - It is</a:t>
                </a:r>
                <a:r>
                  <a:rPr lang="en-US" baseline="0"/>
                  <a:t> only valid at the plasma edge, assuming neutrality at the plasma center.</a:t>
                </a:r>
                <a:endParaRPr lang="en-US"/>
              </a:p>
            </p:txBody>
          </p:sp>
        </mc:Choice>
        <mc:Fallback xmlns="">
          <p:sp>
            <p:nvSpPr>
              <p:cNvPr id="3" name="Notes Placeholder 2"/>
              <p:cNvSpPr>
                <a:spLocks noGrp="1"/>
              </p:cNvSpPr>
              <p:nvPr>
                <p:ph type="body" idx="1"/>
              </p:nvPr>
            </p:nvSpPr>
            <p:spPr/>
            <p:txBody>
              <a:bodyPr/>
              <a:lstStyle/>
              <a:p>
                <a:r>
                  <a:rPr lang="en-US">
                    <a:solidFill>
                      <a:schemeClr val="tx1"/>
                    </a:solidFill>
                    <a:latin typeface="Times New Roman" panose="02020603050405020304" pitchFamily="18" charset="0"/>
                    <a:cs typeface="Times New Roman" panose="02020603050405020304" pitchFamily="18" charset="0"/>
                  </a:rPr>
                  <a:t>At the plasma edge, some electrons have sufficient energy to escape the magnetic confinement leaving the plasma positively charged. </a:t>
                </a:r>
              </a:p>
              <a:p>
                <a:r>
                  <a:rPr lang="en-US">
                    <a:solidFill>
                      <a:schemeClr val="tx1"/>
                    </a:solidFill>
                    <a:latin typeface="Times New Roman" panose="02020603050405020304" pitchFamily="18" charset="0"/>
                    <a:cs typeface="Times New Roman" panose="02020603050405020304" pitchFamily="18" charset="0"/>
                  </a:rPr>
                  <a:t>The potential that the plasma acquire in this process is called the plasma potential, and it affects both the injection and extraction of ions from the charge state booster.</a:t>
                </a:r>
              </a:p>
              <a:p>
                <a:endParaRPr lang="en-US">
                  <a:solidFill>
                    <a:schemeClr val="tx1"/>
                  </a:solidFill>
                  <a:latin typeface="Times New Roman" panose="02020603050405020304" pitchFamily="18" charset="0"/>
                  <a:cs typeface="Times New Roman" panose="02020603050405020304" pitchFamily="18" charset="0"/>
                </a:endParaRPr>
              </a:p>
              <a:p>
                <a:r>
                  <a:rPr lang="en-US">
                    <a:solidFill>
                      <a:schemeClr val="tx1"/>
                    </a:solidFill>
                    <a:latin typeface="Times New Roman" panose="02020603050405020304" pitchFamily="18" charset="0"/>
                    <a:cs typeface="Times New Roman" panose="02020603050405020304" pitchFamily="18" charset="0"/>
                  </a:rPr>
                  <a:t>I measured the plasma potential by varying deltaV which is the difference between the bias voltage of the test ion source and bias voltage of the CSB between 0 and 30 V</a:t>
                </a:r>
              </a:p>
              <a:p>
                <a:endParaRPr lang="en-US">
                  <a:solidFill>
                    <a:schemeClr val="tx1"/>
                  </a:solidFill>
                  <a:latin typeface="Times New Roman" panose="02020603050405020304" pitchFamily="18" charset="0"/>
                  <a:cs typeface="Times New Roman" panose="02020603050405020304" pitchFamily="18" charset="0"/>
                </a:endParaRPr>
              </a:p>
              <a:p>
                <a:endParaRPr lang="en-US">
                  <a:solidFill>
                    <a:schemeClr val="tx1"/>
                  </a:solidFill>
                  <a:latin typeface="Times New Roman" panose="02020603050405020304" pitchFamily="18" charset="0"/>
                  <a:cs typeface="Times New Roman" panose="02020603050405020304" pitchFamily="18" charset="0"/>
                </a:endParaRPr>
              </a:p>
              <a:p>
                <a:endParaRPr lang="en-US">
                  <a:solidFill>
                    <a:schemeClr val="tx1"/>
                  </a:solidFill>
                  <a:latin typeface="Times New Roman" panose="02020603050405020304" pitchFamily="18" charset="0"/>
                  <a:cs typeface="Times New Roman" panose="02020603050405020304" pitchFamily="18" charset="0"/>
                </a:endParaRPr>
              </a:p>
              <a:p>
                <a:r>
                  <a:rPr lang="en-US">
                    <a:solidFill>
                      <a:schemeClr val="tx1"/>
                    </a:solidFill>
                    <a:latin typeface="Times New Roman" panose="02020603050405020304" pitchFamily="18" charset="0"/>
                    <a:cs typeface="Times New Roman" panose="02020603050405020304" pitchFamily="18" charset="0"/>
                  </a:rPr>
                  <a:t>The CTIS bias voltage (DeltaV) can be increased up </a:t>
                </a:r>
                <a:r>
                  <a:rPr lang="en-US" b="0" i="0" dirty="0">
                    <a:solidFill>
                      <a:schemeClr val="tx1"/>
                    </a:solidFill>
                    <a:latin typeface="Cambria Math" panose="02040503050406030204" pitchFamily="18" charset="0"/>
                  </a:rPr>
                  <a:t>50</a:t>
                </a:r>
                <a:r>
                  <a:rPr lang="en-US" i="0" dirty="0">
                    <a:solidFill>
                      <a:schemeClr val="tx1"/>
                    </a:solidFill>
                    <a:latin typeface="Cambria Math" panose="02040503050406030204" pitchFamily="18" charset="0"/>
                  </a:rPr>
                  <a:t>0 𝑉</a:t>
                </a:r>
                <a:r>
                  <a:rPr lang="en-US">
                    <a:solidFill>
                      <a:schemeClr val="tx1"/>
                    </a:solidFill>
                    <a:latin typeface="Times New Roman" panose="02020603050405020304" pitchFamily="18" charset="0"/>
                    <a:cs typeface="Times New Roman" panose="02020603050405020304" pitchFamily="18" charset="0"/>
                  </a:rPr>
                  <a:t> above the CSB bias voltage to compensate for the plasma potential </a:t>
                </a:r>
              </a:p>
              <a:p>
                <a:pPr marL="0" indent="0">
                  <a:buNone/>
                </a:pPr>
                <a:r>
                  <a:rPr lang="en-US" b="1" i="0">
                    <a:solidFill>
                      <a:schemeClr val="tx1"/>
                    </a:solidFill>
                    <a:latin typeface="Cambria Math" panose="02040503050406030204" pitchFamily="18" charset="0"/>
                    <a:cs typeface="Times New Roman" panose="02020603050405020304" pitchFamily="18" charset="0"/>
                  </a:rPr>
                  <a:t>𝐃𝐞𝐥𝐭𝐚𝐕= 〖𝐂𝐓𝐈𝐒〗_𝐛𝐢𝐚𝐬−〖𝐂𝐒𝐁〗_𝐛𝐢𝐚𝐬</a:t>
                </a:r>
                <a:endParaRPr lang="en-US"/>
              </a:p>
              <a:p>
                <a:r>
                  <a:rPr lang="en-US"/>
                  <a:t>Low-energy electrons are found mainly at the plasma edge – Highly collisional and not perfectly confined</a:t>
                </a:r>
              </a:p>
              <a:p>
                <a:r>
                  <a:rPr lang="en-US"/>
                  <a:t>The CTIS bias voltage can be increased up </a:t>
                </a:r>
                <a:r>
                  <a:rPr lang="en-US" i="0" dirty="0">
                    <a:latin typeface="Cambria Math" panose="02040503050406030204" pitchFamily="18" charset="0"/>
                  </a:rPr>
                  <a:t>5</a:t>
                </a:r>
                <a:r>
                  <a:rPr lang="en-US" b="0" i="0" dirty="0">
                    <a:latin typeface="Cambria Math" panose="02040503050406030204" pitchFamily="18" charset="0"/>
                  </a:rPr>
                  <a:t>0</a:t>
                </a:r>
                <a:r>
                  <a:rPr lang="en-US" i="0" dirty="0">
                    <a:latin typeface="Cambria Math" panose="02040503050406030204" pitchFamily="18" charset="0"/>
                  </a:rPr>
                  <a:t>0 𝑉</a:t>
                </a:r>
                <a:r>
                  <a:rPr lang="en-US"/>
                  <a:t> above the CSB voltage to compensate for the plasma potential.</a:t>
                </a:r>
              </a:p>
              <a:p>
                <a:r>
                  <a:rPr lang="en-US"/>
                  <a:t>Plasma potential is as a result of non-neutrality at the edge of the plasma due to the loss of low energy and highly collisional electrons.</a:t>
                </a:r>
              </a:p>
              <a:p>
                <a:r>
                  <a:rPr lang="en-US"/>
                  <a:t>Plasma potential depends solely on electron temperature </a:t>
                </a:r>
                <a:r>
                  <a:rPr lang="en-US" b="0" i="0">
                    <a:latin typeface="Cambria Math" panose="02040503050406030204" pitchFamily="18" charset="0"/>
                  </a:rPr>
                  <a:t>𝑉_𝑝=(2.84𝑇_𝑒)/𝑒</a:t>
                </a:r>
                <a:r>
                  <a:rPr lang="en-US"/>
                  <a:t> - It is</a:t>
                </a:r>
                <a:r>
                  <a:rPr lang="en-US" baseline="0"/>
                  <a:t> only valid at the plasma edge, assuming neutrality at the plasma center.</a:t>
                </a:r>
                <a:endParaRPr lang="en-US"/>
              </a:p>
            </p:txBody>
          </p:sp>
        </mc:Fallback>
      </mc:AlternateContent>
      <p:sp>
        <p:nvSpPr>
          <p:cNvPr id="4" name="Slide Number Placeholder 3"/>
          <p:cNvSpPr>
            <a:spLocks noGrp="1"/>
          </p:cNvSpPr>
          <p:nvPr>
            <p:ph type="sldNum" sz="quarter" idx="5"/>
          </p:nvPr>
        </p:nvSpPr>
        <p:spPr/>
        <p:txBody>
          <a:bodyPr/>
          <a:lstStyle/>
          <a:p>
            <a:fld id="{96476310-DAD6-EE4F-ABB6-4124C82A7486}" type="slidenum">
              <a:rPr lang="en-US" smtClean="0"/>
              <a:t>33</a:t>
            </a:fld>
            <a:endParaRPr lang="en-US"/>
          </a:p>
        </p:txBody>
      </p:sp>
      <p:sp>
        <p:nvSpPr>
          <p:cNvPr id="5" name="Footer Placeholder 4">
            <a:extLst>
              <a:ext uri="{FF2B5EF4-FFF2-40B4-BE49-F238E27FC236}">
                <a16:creationId xmlns:a16="http://schemas.microsoft.com/office/drawing/2014/main" id="{BD041562-FD49-0DC7-A110-CEEF184BC2D4}"/>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EF05C88D-9865-D07F-F672-B022FB4B8A31}"/>
              </a:ext>
            </a:extLst>
          </p:cNvPr>
          <p:cNvSpPr>
            <a:spLocks noGrp="1"/>
          </p:cNvSpPr>
          <p:nvPr>
            <p:ph type="dt" idx="1"/>
          </p:nvPr>
        </p:nvSpPr>
        <p:spPr/>
        <p:txBody>
          <a:bodyPr/>
          <a:lstStyle/>
          <a:p>
            <a:fld id="{AA0F570E-AE31-4BE1-9A7C-90DE17062EBA}" type="datetime1">
              <a:rPr lang="en-US" smtClean="0"/>
              <a:t>9/20/2023</a:t>
            </a:fld>
            <a:endParaRPr lang="en-US"/>
          </a:p>
        </p:txBody>
      </p:sp>
      <p:sp>
        <p:nvSpPr>
          <p:cNvPr id="7" name="Header Placeholder 6">
            <a:extLst>
              <a:ext uri="{FF2B5EF4-FFF2-40B4-BE49-F238E27FC236}">
                <a16:creationId xmlns:a16="http://schemas.microsoft.com/office/drawing/2014/main" id="{6D409D6D-6C8C-40F5-6752-7F55B2E2B74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33246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6476310-DAD6-EE4F-ABB6-4124C82A7486}" type="slidenum">
              <a:rPr lang="en-US" smtClean="0"/>
              <a:t>34</a:t>
            </a:fld>
            <a:endParaRPr lang="en-US"/>
          </a:p>
        </p:txBody>
      </p:sp>
      <p:sp>
        <p:nvSpPr>
          <p:cNvPr id="5" name="Footer Placeholder 4">
            <a:extLst>
              <a:ext uri="{FF2B5EF4-FFF2-40B4-BE49-F238E27FC236}">
                <a16:creationId xmlns:a16="http://schemas.microsoft.com/office/drawing/2014/main" id="{2CCC85FB-2B36-826C-0B1E-9F2DB67021BD}"/>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4DC44542-C5AB-C514-CEC2-D7258F4D63EC}"/>
              </a:ext>
            </a:extLst>
          </p:cNvPr>
          <p:cNvSpPr>
            <a:spLocks noGrp="1"/>
          </p:cNvSpPr>
          <p:nvPr>
            <p:ph type="dt" idx="1"/>
          </p:nvPr>
        </p:nvSpPr>
        <p:spPr/>
        <p:txBody>
          <a:bodyPr/>
          <a:lstStyle/>
          <a:p>
            <a:fld id="{DA66D888-DDBC-4012-8143-8C7069EBDCAF}" type="datetime1">
              <a:rPr lang="en-US" smtClean="0"/>
              <a:t>9/20/2023</a:t>
            </a:fld>
            <a:endParaRPr lang="en-US"/>
          </a:p>
        </p:txBody>
      </p:sp>
      <p:sp>
        <p:nvSpPr>
          <p:cNvPr id="7" name="Header Placeholder 6">
            <a:extLst>
              <a:ext uri="{FF2B5EF4-FFF2-40B4-BE49-F238E27FC236}">
                <a16:creationId xmlns:a16="http://schemas.microsoft.com/office/drawing/2014/main" id="{F1BBF5A3-5966-9DC4-A54F-CA33E399A3F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91434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b="1">
                <a:latin typeface="Times New Roman" panose="02020603050405020304" pitchFamily="18" charset="0"/>
                <a:cs typeface="Times New Roman" panose="02020603050405020304" pitchFamily="18" charset="0"/>
              </a:rPr>
              <a:t>On this slide, I would like to talk about the optimization process of the CSB extraction system in IGUN. Since the extraction system is located in the strong magnetic field of the CSB, it is important to include the field in the simulation. The extraction system consists of the</a:t>
            </a:r>
          </a:p>
          <a:p>
            <a:pPr marL="0" indent="0">
              <a:buFont typeface="Arial" panose="020B0604020202020204" pitchFamily="34" charset="0"/>
              <a:buNone/>
            </a:pPr>
            <a:endParaRPr lang="en-US" sz="1000" b="1">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a:latin typeface="Times New Roman" panose="02020603050405020304" pitchFamily="18" charset="0"/>
                <a:cs typeface="Times New Roman" panose="02020603050405020304" pitchFamily="18" charset="0"/>
              </a:rPr>
              <a:t>The aperture where ions are extracted from the plasma is located on the plasma electrode and the electric field  for beam formation is created between the plasma electrode and the puller electrode, this region is called the extraction gap</a:t>
            </a:r>
          </a:p>
          <a:p>
            <a:pPr marL="0" indent="0">
              <a:buFont typeface="Arial" panose="020B0604020202020204" pitchFamily="34" charset="0"/>
              <a:buNone/>
            </a:pPr>
            <a:endParaRPr lang="en-US" sz="1000" b="1">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a:latin typeface="Times New Roman" panose="02020603050405020304" pitchFamily="18" charset="0"/>
                <a:cs typeface="Times New Roman" panose="02020603050405020304" pitchFamily="18" charset="0"/>
              </a:rPr>
              <a:t>In reality, the gap is not fixed during CSB operation, the length of the gap varies depending on the extraction field and ion density</a:t>
            </a:r>
          </a:p>
          <a:p>
            <a:pPr marL="0" indent="0">
              <a:buFont typeface="Arial" panose="020B0604020202020204" pitchFamily="34" charset="0"/>
              <a:buNone/>
            </a:pPr>
            <a:endParaRPr lang="en-US" sz="1000" b="1">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a:latin typeface="Times New Roman" panose="02020603050405020304" pitchFamily="18" charset="0"/>
                <a:cs typeface="Times New Roman" panose="02020603050405020304" pitchFamily="18" charset="0"/>
              </a:rPr>
              <a:t>If the extraction field is low, the shape of the plasma boundary is Convex meniscus producing large Emittance (extraction gap smaller than the designed)</a:t>
            </a:r>
          </a:p>
          <a:p>
            <a:pPr marL="0" indent="0">
              <a:buFont typeface="Arial" panose="020B0604020202020204" pitchFamily="34" charset="0"/>
              <a:buNone/>
            </a:pPr>
            <a:endParaRPr lang="en-US" sz="1000" b="1">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a:latin typeface="Times New Roman" panose="02020603050405020304" pitchFamily="18" charset="0"/>
                <a:cs typeface="Times New Roman" panose="02020603050405020304" pitchFamily="18" charset="0"/>
              </a:rPr>
              <a:t>If the extraction field is moderate, plasma boundary aligns with the extraction aperture, and the shape of the plasma boundary is Planar meniscus – lowest emittance (designed gap)</a:t>
            </a:r>
          </a:p>
          <a:p>
            <a:pPr marL="0" indent="0">
              <a:buFont typeface="Arial" panose="020B0604020202020204" pitchFamily="34" charset="0"/>
              <a:buNone/>
            </a:pPr>
            <a:endParaRPr lang="en-US" sz="1000" b="1">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a:latin typeface="Times New Roman" panose="02020603050405020304" pitchFamily="18" charset="0"/>
                <a:cs typeface="Times New Roman" panose="02020603050405020304" pitchFamily="18" charset="0"/>
              </a:rPr>
              <a:t>If the extraction field is high, the shape of the plasma boundary is  Concave meniscus  producing also large emittance (Extraction gap longer than the designed)</a:t>
            </a:r>
          </a:p>
          <a:p>
            <a:pPr marL="0" indent="0">
              <a:buFont typeface="Arial" panose="020B0604020202020204" pitchFamily="34" charset="0"/>
              <a:buNone/>
            </a:pPr>
            <a:endParaRPr lang="en-US" sz="1000" b="1">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a:latin typeface="Times New Roman" panose="02020603050405020304" pitchFamily="18" charset="0"/>
                <a:cs typeface="Times New Roman" panose="02020603050405020304" pitchFamily="18" charset="0"/>
              </a:rPr>
              <a:t>I performed systematic investigation to determined the matched extraction field</a:t>
            </a:r>
            <a:endParaRPr lang="en-US" sz="1000"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t>Magnetic field has been identified to be the main cause of large emittance in ECR ion sources because of the beam rotation induced by the field in the extraction region.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t>It also causes different focal points for the ion masses and charge states in the extracted beam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a:p>
          <a:p>
            <a:r>
              <a:rPr lang="en-US" sz="1000" b="1"/>
              <a:t>The parameters that influence the beam emittance are categorized as:</a:t>
            </a:r>
          </a:p>
          <a:p>
            <a:pPr marL="285750" indent="-285750">
              <a:buFont typeface="Arial" panose="020B0604020202020204" pitchFamily="34" charset="0"/>
              <a:buChar char="•"/>
            </a:pPr>
            <a:r>
              <a:rPr lang="en-US" sz="1000" b="1"/>
              <a:t>Ion temperature</a:t>
            </a:r>
          </a:p>
          <a:p>
            <a:pPr marL="285750" indent="-285750">
              <a:buFont typeface="Arial" panose="020B0604020202020204" pitchFamily="34" charset="0"/>
              <a:buChar char="•"/>
            </a:pPr>
            <a:r>
              <a:rPr lang="en-US" sz="1000" b="1"/>
              <a:t>Extraction gap</a:t>
            </a:r>
          </a:p>
          <a:p>
            <a:pPr marL="285750" indent="-285750">
              <a:buFont typeface="Arial" panose="020B0604020202020204" pitchFamily="34" charset="0"/>
              <a:buChar char="•"/>
            </a:pPr>
            <a:r>
              <a:rPr lang="en-US" sz="1000" b="1"/>
              <a:t>Extraction aperture</a:t>
            </a:r>
          </a:p>
          <a:p>
            <a:pPr marL="285750" indent="-285750">
              <a:buFont typeface="Arial" panose="020B0604020202020204" pitchFamily="34" charset="0"/>
              <a:buChar char="•"/>
            </a:pPr>
            <a:r>
              <a:rPr lang="en-US" sz="1000" b="1">
                <a:solidFill>
                  <a:srgbClr val="FF0000"/>
                </a:solidFill>
              </a:rPr>
              <a:t>Magnetic field</a:t>
            </a:r>
            <a:endParaRPr lang="en-US" sz="1000" b="1"/>
          </a:p>
          <a:p>
            <a:r>
              <a:rPr lang="en-US" sz="1000" b="1"/>
              <a:t>Pierce geometry minimize aberrations in the extraction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t>Ui is the ion directed energy – initial energy of the plasma</a:t>
            </a:r>
          </a:p>
        </p:txBody>
      </p:sp>
      <p:sp>
        <p:nvSpPr>
          <p:cNvPr id="4" name="Slide Number Placeholder 3"/>
          <p:cNvSpPr>
            <a:spLocks noGrp="1"/>
          </p:cNvSpPr>
          <p:nvPr>
            <p:ph type="sldNum" sz="quarter" idx="5"/>
          </p:nvPr>
        </p:nvSpPr>
        <p:spPr/>
        <p:txBody>
          <a:bodyPr/>
          <a:lstStyle/>
          <a:p>
            <a:fld id="{96476310-DAD6-EE4F-ABB6-4124C82A7486}" type="slidenum">
              <a:rPr lang="en-US" smtClean="0"/>
              <a:t>36</a:t>
            </a:fld>
            <a:endParaRPr lang="en-US"/>
          </a:p>
        </p:txBody>
      </p:sp>
      <p:sp>
        <p:nvSpPr>
          <p:cNvPr id="5" name="Footer Placeholder 4">
            <a:extLst>
              <a:ext uri="{FF2B5EF4-FFF2-40B4-BE49-F238E27FC236}">
                <a16:creationId xmlns:a16="http://schemas.microsoft.com/office/drawing/2014/main" id="{D3EC7256-DB64-6A05-2D86-230233A8E21E}"/>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20E8DB69-17E2-56AB-EB14-83619B9FB56D}"/>
              </a:ext>
            </a:extLst>
          </p:cNvPr>
          <p:cNvSpPr>
            <a:spLocks noGrp="1"/>
          </p:cNvSpPr>
          <p:nvPr>
            <p:ph type="dt" idx="1"/>
          </p:nvPr>
        </p:nvSpPr>
        <p:spPr/>
        <p:txBody>
          <a:bodyPr/>
          <a:lstStyle/>
          <a:p>
            <a:fld id="{F9348031-8128-47C8-9698-392AB599FB7D}" type="datetime1">
              <a:rPr lang="en-US" smtClean="0"/>
              <a:t>9/20/2023</a:t>
            </a:fld>
            <a:endParaRPr lang="en-US"/>
          </a:p>
        </p:txBody>
      </p:sp>
      <p:sp>
        <p:nvSpPr>
          <p:cNvPr id="7" name="Header Placeholder 6">
            <a:extLst>
              <a:ext uri="{FF2B5EF4-FFF2-40B4-BE49-F238E27FC236}">
                <a16:creationId xmlns:a16="http://schemas.microsoft.com/office/drawing/2014/main" id="{0C05A7A7-5760-5F9F-F050-661B24D966F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938216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1" i="0">
                    <a:solidFill>
                      <a:srgbClr val="050E17"/>
                    </a:solidFill>
                    <a:effectLst/>
                    <a:latin typeface="-apple-system"/>
                  </a:rPr>
                  <a:t>In addition to current, Emittance and the Twiss parameters were also used to characterized the charge-bred beam.</a:t>
                </a:r>
              </a:p>
              <a:p>
                <a:endParaRPr lang="en-US" b="0" i="0">
                  <a:solidFill>
                    <a:srgbClr val="050E17"/>
                  </a:solidFill>
                  <a:effectLst/>
                  <a:latin typeface="-apple-system"/>
                </a:endParaRPr>
              </a:p>
              <a:p>
                <a:r>
                  <a:rPr lang="en-US" b="0" i="0">
                    <a:solidFill>
                      <a:srgbClr val="050E17"/>
                    </a:solidFill>
                    <a:effectLst/>
                    <a:latin typeface="-apple-system"/>
                  </a:rPr>
                  <a:t>The Twiss parameters make the description of the beam transport effective</a:t>
                </a:r>
              </a:p>
              <a:p>
                <a:r>
                  <a:rPr lang="en-US" b="0" i="0">
                    <a:solidFill>
                      <a:srgbClr val="050E17"/>
                    </a:solidFill>
                    <a:effectLst/>
                    <a:latin typeface="-apple-system"/>
                  </a:rPr>
                  <a:t>RMS Emittance is obtained by taking the square root of the second central moment of the beam distribution.</a:t>
                </a:r>
              </a:p>
              <a:p>
                <a:r>
                  <a:rPr lang="en-US" b="0" i="0">
                    <a:solidFill>
                      <a:srgbClr val="050E17"/>
                    </a:solidFill>
                    <a:effectLst/>
                    <a:latin typeface="-apple-system"/>
                  </a:rPr>
                  <a:t>1 sigma of the distribution corresponds to the 68 % of the particles</a:t>
                </a:r>
              </a:p>
              <a:p>
                <a:r>
                  <a:rPr lang="en-US" b="0" i="0">
                    <a:solidFill>
                      <a:srgbClr val="050E17"/>
                    </a:solidFill>
                    <a:effectLst/>
                    <a:latin typeface="-apple-system"/>
                  </a:rPr>
                  <a:t>2 sigma corresponds to about 95 % of the particles </a:t>
                </a:r>
              </a:p>
              <a:p>
                <a:r>
                  <a:rPr lang="en-US" b="0" i="0">
                    <a:solidFill>
                      <a:srgbClr val="050E17"/>
                    </a:solidFill>
                    <a:effectLst/>
                    <a:latin typeface="-apple-system"/>
                  </a:rPr>
                  <a:t>Normalized Emittance remains constant with beam acceleration, but geometrical emittance shrink because longitudinal momentum increases.</a:t>
                </a:r>
              </a:p>
              <a:p>
                <a:pPr/>
                <a14:m>
                  <m:oMathPara xmlns:m="http://schemas.openxmlformats.org/officeDocument/2006/math">
                    <m:oMathParaPr>
                      <m:jc m:val="left"/>
                    </m:oMathParaPr>
                    <m:oMath xmlns:m="http://schemas.openxmlformats.org/officeDocument/2006/math">
                      <m:sSub>
                        <m:sSubPr>
                          <m:ctrlPr>
                            <a:rPr lang="en-US" sz="2400" b="1" i="1" smtClean="0">
                              <a:solidFill>
                                <a:srgbClr val="050E17"/>
                              </a:solidFill>
                              <a:effectLst/>
                              <a:latin typeface="Cambria Math" panose="02040503050406030204" pitchFamily="18" charset="0"/>
                            </a:rPr>
                          </m:ctrlPr>
                        </m:sSubPr>
                        <m:e>
                          <m:r>
                            <a:rPr lang="en-US" sz="2400" b="1" i="1" smtClean="0">
                              <a:solidFill>
                                <a:srgbClr val="050E17"/>
                              </a:solidFill>
                              <a:effectLst/>
                              <a:latin typeface="Cambria Math" panose="02040503050406030204" pitchFamily="18" charset="0"/>
                              <a:ea typeface="Cambria Math" panose="02040503050406030204" pitchFamily="18" charset="0"/>
                            </a:rPr>
                            <m:t>𝜺</m:t>
                          </m:r>
                        </m:e>
                        <m:sub>
                          <m:r>
                            <a:rPr lang="en-US" sz="2400" b="1" i="1" smtClean="0">
                              <a:solidFill>
                                <a:srgbClr val="050E17"/>
                              </a:solidFill>
                              <a:effectLst/>
                              <a:latin typeface="Cambria Math" panose="02040503050406030204" pitchFamily="18" charset="0"/>
                            </a:rPr>
                            <m:t>𝒏</m:t>
                          </m:r>
                        </m:sub>
                      </m:sSub>
                      <m:r>
                        <a:rPr lang="en-US" sz="2400" b="1" i="1" smtClean="0">
                          <a:solidFill>
                            <a:srgbClr val="050E17"/>
                          </a:solidFill>
                          <a:effectLst/>
                          <a:latin typeface="Cambria Math" panose="02040503050406030204" pitchFamily="18" charset="0"/>
                        </a:rPr>
                        <m:t>=</m:t>
                      </m:r>
                      <m:r>
                        <a:rPr lang="en-US" sz="2400" b="1" i="1" smtClean="0">
                          <a:solidFill>
                            <a:srgbClr val="050E17"/>
                          </a:solidFill>
                          <a:effectLst/>
                          <a:latin typeface="Cambria Math" panose="02040503050406030204" pitchFamily="18" charset="0"/>
                          <a:ea typeface="Cambria Math" panose="02040503050406030204" pitchFamily="18" charset="0"/>
                        </a:rPr>
                        <m:t>𝜷𝜸𝜺</m:t>
                      </m:r>
                    </m:oMath>
                  </m:oMathPara>
                </a14:m>
                <a:endParaRPr lang="en-US" sz="2400" b="1" i="0">
                  <a:solidFill>
                    <a:srgbClr val="050E17"/>
                  </a:solidFill>
                  <a:effectLst/>
                  <a:latin typeface="-apple-system"/>
                </a:endParaRPr>
              </a:p>
              <a:p>
                <a:endParaRPr lang="en-US" b="1" i="0">
                  <a:solidFill>
                    <a:srgbClr val="050E17"/>
                  </a:solidFill>
                  <a:effectLst/>
                  <a:latin typeface="-apple-system"/>
                </a:endParaRPr>
              </a:p>
              <a:p>
                <a:r>
                  <a:rPr lang="en-US" b="1" i="0">
                    <a:solidFill>
                      <a:srgbClr val="050E17"/>
                    </a:solidFill>
                    <a:effectLst/>
                    <a:latin typeface="-apple-system"/>
                  </a:rPr>
                  <a:t>The second moment, also known as the variance, is a </a:t>
                </a:r>
                <a:r>
                  <a:rPr lang="en-US" b="1" i="0" u="none" strike="noStrike">
                    <a:effectLst/>
                    <a:latin typeface="-apple-system"/>
                  </a:rPr>
                  <a:t>statistical measure</a:t>
                </a:r>
                <a:r>
                  <a:rPr lang="en-US" b="1" i="0">
                    <a:solidFill>
                      <a:srgbClr val="050E17"/>
                    </a:solidFill>
                    <a:effectLst/>
                    <a:latin typeface="-apple-system"/>
                  </a:rPr>
                  <a:t> of the spread or dispersion of a distribution of values. </a:t>
                </a:r>
              </a:p>
              <a:p>
                <a:r>
                  <a:rPr lang="en-US" b="1" i="0">
                    <a:solidFill>
                      <a:srgbClr val="050E17"/>
                    </a:solidFill>
                    <a:effectLst/>
                    <a:latin typeface="-apple-system"/>
                  </a:rPr>
                  <a:t>It is calculated by taking the average of the </a:t>
                </a:r>
                <a:r>
                  <a:rPr lang="en-US" b="1" i="0" u="none" strike="noStrike">
                    <a:effectLst/>
                    <a:latin typeface="-apple-system"/>
                  </a:rPr>
                  <a:t>squared differences</a:t>
                </a:r>
                <a:r>
                  <a:rPr lang="en-US" b="1" i="0">
                    <a:solidFill>
                      <a:srgbClr val="050E17"/>
                    </a:solidFill>
                    <a:effectLst/>
                    <a:latin typeface="-apple-system"/>
                  </a:rPr>
                  <a:t> of each value from the mean of the distribution.</a:t>
                </a:r>
              </a:p>
              <a:p>
                <a:endParaRPr lang="en-US" b="1" i="0">
                  <a:solidFill>
                    <a:srgbClr val="050E17"/>
                  </a:solidFill>
                  <a:effectLst/>
                  <a:latin typeface="-apple-system"/>
                </a:endParaRPr>
              </a:p>
              <a:p>
                <a:r>
                  <a:rPr lang="en-US" b="0" i="0">
                    <a:solidFill>
                      <a:srgbClr val="050E17"/>
                    </a:solidFill>
                    <a:effectLst/>
                    <a:latin typeface="-apple-system"/>
                  </a:rPr>
                  <a:t>The KV distribution is a Gaussian-like distribution. The waterbag distribution is a flat-top distribution.</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Beta function depends on the beam focusing. The physical dimension of the beam transport is called </a:t>
                </a:r>
                <a:r>
                  <a:rPr lang="en-US" b="1"/>
                  <a:t>acceptance</a:t>
                </a:r>
                <a:endParaRPr lang="en-US"/>
              </a:p>
              <a:p>
                <a:r>
                  <a:rPr lang="en-US"/>
                  <a:t>Beam Intensity (current) is another figure of merit to characterized a beam, it is related to emittance by the brightness, </a:t>
                </a:r>
                <a14:m>
                  <m:oMath xmlns:m="http://schemas.openxmlformats.org/officeDocument/2006/math">
                    <m:r>
                      <a:rPr lang="en-US" b="0" i="1" smtClean="0">
                        <a:latin typeface="Cambria Math" panose="02040503050406030204" pitchFamily="18" charset="0"/>
                      </a:rPr>
                      <m:t>𝐵</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𝐶𝑢𝑟𝑟𝑒𝑛𝑡</m:t>
                        </m:r>
                      </m:num>
                      <m:den>
                        <m:r>
                          <a:rPr lang="en-US" b="0" i="1" smtClean="0">
                            <a:latin typeface="Cambria Math" panose="02040503050406030204" pitchFamily="18" charset="0"/>
                          </a:rPr>
                          <m:t>𝐸𝑚𝑖𝑡𝑡𝑎𝑛𝑐𝑒</m:t>
                        </m:r>
                      </m:den>
                    </m:f>
                  </m:oMath>
                </a14:m>
                <a:endParaRPr lang="en-US"/>
              </a:p>
            </p:txBody>
          </p:sp>
        </mc:Choice>
        <mc:Fallback xmlns="">
          <p:sp>
            <p:nvSpPr>
              <p:cNvPr id="3" name="Notes Placeholder 2"/>
              <p:cNvSpPr>
                <a:spLocks noGrp="1"/>
              </p:cNvSpPr>
              <p:nvPr>
                <p:ph type="body" idx="1"/>
              </p:nvPr>
            </p:nvSpPr>
            <p:spPr/>
            <p:txBody>
              <a:bodyPr/>
              <a:lstStyle/>
              <a:p>
                <a:r>
                  <a:rPr lang="en-US" b="1" i="0">
                    <a:solidFill>
                      <a:srgbClr val="050E17"/>
                    </a:solidFill>
                    <a:effectLst/>
                    <a:latin typeface="-apple-system"/>
                  </a:rPr>
                  <a:t>In addition to current, Emittance and the Twiss parameters were also used to characterized the charge-bred beam.</a:t>
                </a:r>
              </a:p>
              <a:p>
                <a:endParaRPr lang="en-US" b="0" i="0">
                  <a:solidFill>
                    <a:srgbClr val="050E17"/>
                  </a:solidFill>
                  <a:effectLst/>
                  <a:latin typeface="-apple-system"/>
                </a:endParaRPr>
              </a:p>
              <a:p>
                <a:r>
                  <a:rPr lang="en-US" b="0" i="0">
                    <a:solidFill>
                      <a:srgbClr val="050E17"/>
                    </a:solidFill>
                    <a:effectLst/>
                    <a:latin typeface="-apple-system"/>
                  </a:rPr>
                  <a:t>The Twiss parameters make the description of the beam transport effective</a:t>
                </a:r>
              </a:p>
              <a:p>
                <a:r>
                  <a:rPr lang="en-US" b="0" i="0">
                    <a:solidFill>
                      <a:srgbClr val="050E17"/>
                    </a:solidFill>
                    <a:effectLst/>
                    <a:latin typeface="-apple-system"/>
                  </a:rPr>
                  <a:t>RMS Emittance is obtained by taking the square root of the second central moment of the beam distribution.</a:t>
                </a:r>
              </a:p>
              <a:p>
                <a:r>
                  <a:rPr lang="en-US" b="0" i="0">
                    <a:solidFill>
                      <a:srgbClr val="050E17"/>
                    </a:solidFill>
                    <a:effectLst/>
                    <a:latin typeface="-apple-system"/>
                  </a:rPr>
                  <a:t>1 sigma of the distribution corresponds to the 68 % of the particles</a:t>
                </a:r>
              </a:p>
              <a:p>
                <a:r>
                  <a:rPr lang="en-US" b="0" i="0">
                    <a:solidFill>
                      <a:srgbClr val="050E17"/>
                    </a:solidFill>
                    <a:effectLst/>
                    <a:latin typeface="-apple-system"/>
                  </a:rPr>
                  <a:t>2 sigma corresponds to about 95 % of the particles </a:t>
                </a:r>
              </a:p>
              <a:p>
                <a:r>
                  <a:rPr lang="en-US" b="0" i="0">
                    <a:solidFill>
                      <a:srgbClr val="050E17"/>
                    </a:solidFill>
                    <a:effectLst/>
                    <a:latin typeface="-apple-system"/>
                  </a:rPr>
                  <a:t>Normalized Emittance remains constant with beam acceleration, but geometrical emittance shrink because longitudinal momentum increases.</a:t>
                </a:r>
              </a:p>
              <a:p>
                <a:pPr/>
                <a:r>
                  <a:rPr lang="en-US" sz="2400" b="1" i="0">
                    <a:solidFill>
                      <a:srgbClr val="050E17"/>
                    </a:solidFill>
                    <a:effectLst/>
                    <a:latin typeface="Cambria Math" panose="02040503050406030204" pitchFamily="18" charset="0"/>
                    <a:ea typeface="Cambria Math" panose="02040503050406030204" pitchFamily="18" charset="0"/>
                  </a:rPr>
                  <a:t>𝜺_</a:t>
                </a:r>
                <a:r>
                  <a:rPr lang="en-US" sz="2400" b="1" i="0">
                    <a:solidFill>
                      <a:srgbClr val="050E17"/>
                    </a:solidFill>
                    <a:effectLst/>
                    <a:latin typeface="Cambria Math" panose="02040503050406030204" pitchFamily="18" charset="0"/>
                  </a:rPr>
                  <a:t>𝒏=</a:t>
                </a:r>
                <a:r>
                  <a:rPr lang="en-US" sz="2400" b="1" i="0">
                    <a:solidFill>
                      <a:srgbClr val="050E17"/>
                    </a:solidFill>
                    <a:effectLst/>
                    <a:latin typeface="Cambria Math" panose="02040503050406030204" pitchFamily="18" charset="0"/>
                    <a:ea typeface="Cambria Math" panose="02040503050406030204" pitchFamily="18" charset="0"/>
                  </a:rPr>
                  <a:t>𝜷𝜸𝜺</a:t>
                </a:r>
                <a:endParaRPr lang="en-US" sz="2400" b="1" i="0">
                  <a:solidFill>
                    <a:srgbClr val="050E17"/>
                  </a:solidFill>
                  <a:effectLst/>
                  <a:latin typeface="-apple-system"/>
                </a:endParaRPr>
              </a:p>
              <a:p>
                <a:endParaRPr lang="en-US" b="1" i="0">
                  <a:solidFill>
                    <a:srgbClr val="050E17"/>
                  </a:solidFill>
                  <a:effectLst/>
                  <a:latin typeface="-apple-system"/>
                </a:endParaRPr>
              </a:p>
              <a:p>
                <a:r>
                  <a:rPr lang="en-US" b="1" i="0">
                    <a:solidFill>
                      <a:srgbClr val="050E17"/>
                    </a:solidFill>
                    <a:effectLst/>
                    <a:latin typeface="-apple-system"/>
                  </a:rPr>
                  <a:t>The second moment, also known as the variance, is a </a:t>
                </a:r>
                <a:r>
                  <a:rPr lang="en-US" b="1" i="0" u="none" strike="noStrike">
                    <a:effectLst/>
                    <a:latin typeface="-apple-system"/>
                  </a:rPr>
                  <a:t>statistical measure</a:t>
                </a:r>
                <a:r>
                  <a:rPr lang="en-US" b="1" i="0">
                    <a:solidFill>
                      <a:srgbClr val="050E17"/>
                    </a:solidFill>
                    <a:effectLst/>
                    <a:latin typeface="-apple-system"/>
                  </a:rPr>
                  <a:t> of the spread or dispersion of a distribution of values. </a:t>
                </a:r>
              </a:p>
              <a:p>
                <a:r>
                  <a:rPr lang="en-US" b="1" i="0">
                    <a:solidFill>
                      <a:srgbClr val="050E17"/>
                    </a:solidFill>
                    <a:effectLst/>
                    <a:latin typeface="-apple-system"/>
                  </a:rPr>
                  <a:t>It is calculated by taking the average of the </a:t>
                </a:r>
                <a:r>
                  <a:rPr lang="en-US" b="1" i="0" u="none" strike="noStrike">
                    <a:effectLst/>
                    <a:latin typeface="-apple-system"/>
                  </a:rPr>
                  <a:t>squared differences</a:t>
                </a:r>
                <a:r>
                  <a:rPr lang="en-US" b="1" i="0">
                    <a:solidFill>
                      <a:srgbClr val="050E17"/>
                    </a:solidFill>
                    <a:effectLst/>
                    <a:latin typeface="-apple-system"/>
                  </a:rPr>
                  <a:t> of each value from the mean of the distribution.</a:t>
                </a:r>
              </a:p>
              <a:p>
                <a:endParaRPr lang="en-US" b="1" i="0">
                  <a:solidFill>
                    <a:srgbClr val="050E17"/>
                  </a:solidFill>
                  <a:effectLst/>
                  <a:latin typeface="-apple-system"/>
                </a:endParaRPr>
              </a:p>
              <a:p>
                <a:r>
                  <a:rPr lang="en-US" b="0" i="0">
                    <a:solidFill>
                      <a:srgbClr val="050E17"/>
                    </a:solidFill>
                    <a:effectLst/>
                    <a:latin typeface="-apple-system"/>
                  </a:rPr>
                  <a:t>The KV distribution is a Gaussian-like distribution. The waterbag distribution is a flat-top distribution.</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Beta function depends on the beam focusing. The physical dimension of the beam transport is called </a:t>
                </a:r>
                <a:r>
                  <a:rPr lang="en-US" b="1"/>
                  <a:t>acceptance</a:t>
                </a:r>
                <a:endParaRPr lang="en-US"/>
              </a:p>
              <a:p>
                <a:r>
                  <a:rPr lang="en-US"/>
                  <a:t>Beam Intensity (current) is another figure of merit to characterized a beam, it is related to emittance by the brightness, </a:t>
                </a:r>
                <a:r>
                  <a:rPr lang="en-US" b="0" i="0">
                    <a:latin typeface="Cambria Math" panose="02040503050406030204" pitchFamily="18" charset="0"/>
                  </a:rPr>
                  <a:t>𝐵=𝐶𝑢𝑟𝑟𝑒𝑛𝑡/𝐸𝑚𝑖𝑡𝑡𝑎𝑛𝑐𝑒</a:t>
                </a:r>
                <a:endParaRPr lang="en-US"/>
              </a:p>
            </p:txBody>
          </p:sp>
        </mc:Fallback>
      </mc:AlternateContent>
      <p:sp>
        <p:nvSpPr>
          <p:cNvPr id="4" name="Slide Number Placeholder 3"/>
          <p:cNvSpPr>
            <a:spLocks noGrp="1"/>
          </p:cNvSpPr>
          <p:nvPr>
            <p:ph type="sldNum" sz="quarter" idx="5"/>
          </p:nvPr>
        </p:nvSpPr>
        <p:spPr/>
        <p:txBody>
          <a:bodyPr/>
          <a:lstStyle/>
          <a:p>
            <a:fld id="{96476310-DAD6-EE4F-ABB6-4124C82A7486}" type="slidenum">
              <a:rPr lang="en-US" smtClean="0"/>
              <a:t>37</a:t>
            </a:fld>
            <a:endParaRPr lang="en-US"/>
          </a:p>
        </p:txBody>
      </p:sp>
      <p:sp>
        <p:nvSpPr>
          <p:cNvPr id="5" name="Footer Placeholder 4">
            <a:extLst>
              <a:ext uri="{FF2B5EF4-FFF2-40B4-BE49-F238E27FC236}">
                <a16:creationId xmlns:a16="http://schemas.microsoft.com/office/drawing/2014/main" id="{2E49210A-30BC-B719-410E-88629B825F89}"/>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93EFD4CC-4FB6-B9E1-13C2-566E376BC27E}"/>
              </a:ext>
            </a:extLst>
          </p:cNvPr>
          <p:cNvSpPr>
            <a:spLocks noGrp="1"/>
          </p:cNvSpPr>
          <p:nvPr>
            <p:ph type="dt" idx="1"/>
          </p:nvPr>
        </p:nvSpPr>
        <p:spPr/>
        <p:txBody>
          <a:bodyPr/>
          <a:lstStyle/>
          <a:p>
            <a:fld id="{2E7C6784-B11F-4803-80AE-0E9788A4EA89}" type="datetime1">
              <a:rPr lang="en-US" smtClean="0"/>
              <a:t>9/20/2023</a:t>
            </a:fld>
            <a:endParaRPr lang="en-US"/>
          </a:p>
        </p:txBody>
      </p:sp>
      <p:sp>
        <p:nvSpPr>
          <p:cNvPr id="7" name="Header Placeholder 6">
            <a:extLst>
              <a:ext uri="{FF2B5EF4-FFF2-40B4-BE49-F238E27FC236}">
                <a16:creationId xmlns:a16="http://schemas.microsoft.com/office/drawing/2014/main" id="{0587237D-FDF0-8019-B6B1-A0262631E5B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757270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Times New Roman" panose="02020603050405020304" pitchFamily="18" charset="0"/>
                <a:cs typeface="Times New Roman" panose="02020603050405020304" pitchFamily="18" charset="0"/>
              </a:rPr>
              <a:t>Global Efficiency interpolating the missing CS is about 74 %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Times New Roman" panose="02020603050405020304" pitchFamily="18" charset="0"/>
                <a:cs typeface="Times New Roman" panose="02020603050405020304" pitchFamily="18" charset="0"/>
              </a:rPr>
              <a:t>The current of the magnetic dipole was scan and the mass spectrum with and without Cs were collected.</a:t>
            </a:r>
          </a:p>
          <a:p>
            <a:endParaRPr lang="en-US"/>
          </a:p>
        </p:txBody>
      </p:sp>
      <p:sp>
        <p:nvSpPr>
          <p:cNvPr id="4" name="Slide Number Placeholder 3"/>
          <p:cNvSpPr>
            <a:spLocks noGrp="1"/>
          </p:cNvSpPr>
          <p:nvPr>
            <p:ph type="sldNum" sz="quarter" idx="5"/>
          </p:nvPr>
        </p:nvSpPr>
        <p:spPr/>
        <p:txBody>
          <a:bodyPr/>
          <a:lstStyle/>
          <a:p>
            <a:fld id="{96476310-DAD6-EE4F-ABB6-4124C82A7486}" type="slidenum">
              <a:rPr lang="en-US" smtClean="0"/>
              <a:t>38</a:t>
            </a:fld>
            <a:endParaRPr lang="en-US"/>
          </a:p>
        </p:txBody>
      </p:sp>
      <p:sp>
        <p:nvSpPr>
          <p:cNvPr id="5" name="Footer Placeholder 4">
            <a:extLst>
              <a:ext uri="{FF2B5EF4-FFF2-40B4-BE49-F238E27FC236}">
                <a16:creationId xmlns:a16="http://schemas.microsoft.com/office/drawing/2014/main" id="{7EBC97A5-487D-B2DC-B71C-3DCD8D7DA6B0}"/>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95DF0E9E-00D9-BC98-B09E-DEC0153B7D4F}"/>
              </a:ext>
            </a:extLst>
          </p:cNvPr>
          <p:cNvSpPr>
            <a:spLocks noGrp="1"/>
          </p:cNvSpPr>
          <p:nvPr>
            <p:ph type="dt" idx="1"/>
          </p:nvPr>
        </p:nvSpPr>
        <p:spPr/>
        <p:txBody>
          <a:bodyPr/>
          <a:lstStyle/>
          <a:p>
            <a:fld id="{71BC55C5-A62D-4E40-9DDE-070A6F199215}" type="datetime1">
              <a:rPr lang="en-US" smtClean="0"/>
              <a:t>9/20/2023</a:t>
            </a:fld>
            <a:endParaRPr lang="en-US"/>
          </a:p>
        </p:txBody>
      </p:sp>
      <p:sp>
        <p:nvSpPr>
          <p:cNvPr id="7" name="Header Placeholder 6">
            <a:extLst>
              <a:ext uri="{FF2B5EF4-FFF2-40B4-BE49-F238E27FC236}">
                <a16:creationId xmlns:a16="http://schemas.microsoft.com/office/drawing/2014/main" id="{8AAE2EB2-BD84-E1A6-D5E0-4C95C4BA4DA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07536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interpolation</a:t>
            </a:r>
          </a:p>
          <a:p>
            <a:r>
              <a:rPr lang="en-US"/>
              <a:t>Global Efficiency after optimization = 62.3 % </a:t>
            </a:r>
            <a:r>
              <a:rPr lang="en-US" b="1"/>
              <a:t>[ Cs</a:t>
            </a:r>
            <a:r>
              <a:rPr lang="en-US" b="1" baseline="30000"/>
              <a:t>19+</a:t>
            </a:r>
            <a:r>
              <a:rPr lang="en-US" b="1"/>
              <a:t> = 5 % Cs</a:t>
            </a:r>
            <a:r>
              <a:rPr lang="en-US" b="1" baseline="30000"/>
              <a:t>22+</a:t>
            </a:r>
            <a:r>
              <a:rPr lang="en-US" b="1"/>
              <a:t> = 8.1 % Cs</a:t>
            </a:r>
            <a:r>
              <a:rPr lang="en-US" b="1" baseline="30000"/>
              <a:t>25+</a:t>
            </a:r>
            <a:r>
              <a:rPr lang="en-US" b="1"/>
              <a:t> = 5.1 %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Global Efficiency before optimization = 41.2 %  </a:t>
            </a:r>
            <a:r>
              <a:rPr lang="en-US" b="1"/>
              <a:t>[ Cs</a:t>
            </a:r>
            <a:r>
              <a:rPr lang="en-US" b="1" baseline="30000"/>
              <a:t>19+</a:t>
            </a:r>
            <a:r>
              <a:rPr lang="en-US" b="1"/>
              <a:t> = 4.4 % Cs</a:t>
            </a:r>
            <a:r>
              <a:rPr lang="en-US" b="1" baseline="30000"/>
              <a:t>25+</a:t>
            </a:r>
            <a:r>
              <a:rPr lang="en-US" b="1"/>
              <a:t> = 1.6 % ]</a:t>
            </a:r>
          </a:p>
          <a:p>
            <a:endParaRPr lang="en-US"/>
          </a:p>
        </p:txBody>
      </p:sp>
      <p:sp>
        <p:nvSpPr>
          <p:cNvPr id="4" name="Slide Number Placeholder 3"/>
          <p:cNvSpPr>
            <a:spLocks noGrp="1"/>
          </p:cNvSpPr>
          <p:nvPr>
            <p:ph type="sldNum" sz="quarter" idx="5"/>
          </p:nvPr>
        </p:nvSpPr>
        <p:spPr/>
        <p:txBody>
          <a:bodyPr/>
          <a:lstStyle/>
          <a:p>
            <a:fld id="{96476310-DAD6-EE4F-ABB6-4124C82A7486}" type="slidenum">
              <a:rPr lang="en-US" smtClean="0"/>
              <a:t>39</a:t>
            </a:fld>
            <a:endParaRPr lang="en-US"/>
          </a:p>
        </p:txBody>
      </p:sp>
      <p:sp>
        <p:nvSpPr>
          <p:cNvPr id="5" name="Footer Placeholder 4">
            <a:extLst>
              <a:ext uri="{FF2B5EF4-FFF2-40B4-BE49-F238E27FC236}">
                <a16:creationId xmlns:a16="http://schemas.microsoft.com/office/drawing/2014/main" id="{03D15859-89B3-AFB9-1667-5345C59011DF}"/>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A71F77CA-3728-4591-238B-3A2E64B01F2E}"/>
              </a:ext>
            </a:extLst>
          </p:cNvPr>
          <p:cNvSpPr>
            <a:spLocks noGrp="1"/>
          </p:cNvSpPr>
          <p:nvPr>
            <p:ph type="dt" idx="1"/>
          </p:nvPr>
        </p:nvSpPr>
        <p:spPr/>
        <p:txBody>
          <a:bodyPr/>
          <a:lstStyle/>
          <a:p>
            <a:fld id="{D8B13073-38B4-4F07-98D6-4BC282AFE48E}" type="datetime1">
              <a:rPr lang="en-US" smtClean="0"/>
              <a:t>9/20/2023</a:t>
            </a:fld>
            <a:endParaRPr lang="en-US"/>
          </a:p>
        </p:txBody>
      </p:sp>
      <p:sp>
        <p:nvSpPr>
          <p:cNvPr id="7" name="Header Placeholder 6">
            <a:extLst>
              <a:ext uri="{FF2B5EF4-FFF2-40B4-BE49-F238E27FC236}">
                <a16:creationId xmlns:a16="http://schemas.microsoft.com/office/drawing/2014/main" id="{3ABBF3E0-DFCD-6E7D-8A0A-D965EC4A2C5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57446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Times New Roman" panose="02020603050405020304" pitchFamily="18" charset="0"/>
                <a:cs typeface="Times New Roman" panose="02020603050405020304" pitchFamily="18" charset="0"/>
              </a:rPr>
              <a:t>ECRIS uses electromagnetic waves and magnetic fields to produce and confine plasma of energetic electrons and relatively cold 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chemeClr val="tx1"/>
              </a:solidFill>
              <a:latin typeface="Times New Roman" panose="02020603050405020304" pitchFamily="18" charset="0"/>
              <a:cs typeface="Times New Roman" panose="02020603050405020304" pitchFamily="18" charset="0"/>
            </a:endParaRPr>
          </a:p>
          <a:p>
            <a:r>
              <a:rPr lang="en-US" b="1">
                <a:solidFill>
                  <a:srgbClr val="FF0000"/>
                </a:solidFill>
              </a:rPr>
              <a:t>Plasma confinement is achieved from the magnetic fields created by 3 solenoid coils and hexapole permanent magnet</a:t>
            </a:r>
          </a:p>
          <a:p>
            <a:endParaRPr lang="en-US" b="1">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higher frequency (&gt;2.5 GHz) means</a:t>
            </a:r>
            <a:r>
              <a:rPr lang="en-US" b="1" baseline="0"/>
              <a:t> </a:t>
            </a:r>
            <a:r>
              <a:rPr lang="en-US" b="1"/>
              <a:t>higher plasma density means higher charge state and current</a:t>
            </a:r>
          </a:p>
          <a:p>
            <a:endParaRPr lang="en-US" b="1">
              <a:solidFill>
                <a:srgbClr val="FF0000"/>
              </a:solidFill>
            </a:endParaRPr>
          </a:p>
          <a:p>
            <a:r>
              <a:rPr lang="en-US" b="1">
                <a:solidFill>
                  <a:srgbClr val="FF0000"/>
                </a:solidFill>
              </a:rPr>
              <a:t>TWTA: 13.75 – 14.5 GHz, rf power up to 600 W</a:t>
            </a:r>
          </a:p>
          <a:p>
            <a:endParaRPr lang="en-US" b="1">
              <a:solidFill>
                <a:srgbClr val="FF0000"/>
              </a:solidFill>
            </a:endParaRPr>
          </a:p>
          <a:p>
            <a:endParaRPr lang="en-US" b="1">
              <a:solidFill>
                <a:srgbClr val="FF0000"/>
              </a:solidFill>
            </a:endParaRPr>
          </a:p>
          <a:p>
            <a:r>
              <a:rPr lang="en-US" b="1">
                <a:solidFill>
                  <a:srgbClr val="FF0000"/>
                </a:solidFill>
              </a:rPr>
              <a:t>Injection and Extraction electrodes are Aluminum materials</a:t>
            </a:r>
          </a:p>
          <a:p>
            <a:endParaRPr lang="en-US" b="1">
              <a:solidFill>
                <a:srgbClr val="FF0000"/>
              </a:solidFill>
            </a:endParaRPr>
          </a:p>
          <a:p>
            <a:r>
              <a:rPr lang="en-US" b="1">
                <a:solidFill>
                  <a:srgbClr val="FF0000"/>
                </a:solidFill>
              </a:rPr>
              <a:t>A system of charged particles can only be called plasma if</a:t>
            </a:r>
          </a:p>
          <a:p>
            <a:pPr marL="228600" indent="-228600">
              <a:buAutoNum type="arabicPeriod"/>
            </a:pPr>
            <a:r>
              <a:rPr lang="en-US" b="1">
                <a:solidFill>
                  <a:srgbClr val="FF0000"/>
                </a:solidFill>
              </a:rPr>
              <a:t>Debye length is far less than the length of the container of the plasma</a:t>
            </a:r>
          </a:p>
          <a:p>
            <a:pPr marL="228600" indent="-228600">
              <a:buAutoNum type="arabicPeriod"/>
            </a:pPr>
            <a:r>
              <a:rPr lang="en-US" b="1">
                <a:solidFill>
                  <a:srgbClr val="FF0000"/>
                </a:solidFill>
              </a:rPr>
              <a:t>Number of particles in the Debye sphere is far greater than 1</a:t>
            </a:r>
          </a:p>
          <a:p>
            <a:pPr marL="228600" indent="-228600">
              <a:buAutoNum type="arabicPeriod"/>
            </a:pPr>
            <a:r>
              <a:rPr lang="en-US" b="1">
                <a:solidFill>
                  <a:srgbClr val="FF0000"/>
                </a:solidFill>
              </a:rPr>
              <a:t>Plasma frequency is greater than collision frequency with neutral atoms</a:t>
            </a:r>
          </a:p>
          <a:p>
            <a:endParaRPr lang="en-US" b="1">
              <a:solidFill>
                <a:srgbClr val="FF0000"/>
              </a:solidFill>
            </a:endParaRPr>
          </a:p>
          <a:p>
            <a:r>
              <a:rPr lang="en-US" b="1">
                <a:solidFill>
                  <a:srgbClr val="FF0000"/>
                </a:solidFill>
              </a:rPr>
              <a:t>Electron-impact ionization – Inelastic Collision </a:t>
            </a:r>
          </a:p>
        </p:txBody>
      </p:sp>
      <p:sp>
        <p:nvSpPr>
          <p:cNvPr id="4" name="Slide Number Placeholder 3"/>
          <p:cNvSpPr>
            <a:spLocks noGrp="1"/>
          </p:cNvSpPr>
          <p:nvPr>
            <p:ph type="sldNum" sz="quarter" idx="5"/>
          </p:nvPr>
        </p:nvSpPr>
        <p:spPr/>
        <p:txBody>
          <a:bodyPr/>
          <a:lstStyle/>
          <a:p>
            <a:fld id="{96476310-DAD6-EE4F-ABB6-4124C82A7486}" type="slidenum">
              <a:rPr lang="en-US" smtClean="0"/>
              <a:t>4</a:t>
            </a:fld>
            <a:endParaRPr lang="en-US"/>
          </a:p>
        </p:txBody>
      </p:sp>
      <p:sp>
        <p:nvSpPr>
          <p:cNvPr id="5" name="Footer Placeholder 4">
            <a:extLst>
              <a:ext uri="{FF2B5EF4-FFF2-40B4-BE49-F238E27FC236}">
                <a16:creationId xmlns:a16="http://schemas.microsoft.com/office/drawing/2014/main" id="{3253D655-EC2D-C9A6-8D2B-0718A6007A04}"/>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AF17ABD2-2B0A-3BD3-6F50-5EC4A9AFBD99}"/>
              </a:ext>
            </a:extLst>
          </p:cNvPr>
          <p:cNvSpPr>
            <a:spLocks noGrp="1"/>
          </p:cNvSpPr>
          <p:nvPr>
            <p:ph type="dt" idx="1"/>
          </p:nvPr>
        </p:nvSpPr>
        <p:spPr/>
        <p:txBody>
          <a:bodyPr/>
          <a:lstStyle/>
          <a:p>
            <a:fld id="{7256916C-2603-4E1F-A4ED-2F5BE8C56C18}" type="datetime1">
              <a:rPr lang="en-US" smtClean="0"/>
              <a:t>9/20/2023</a:t>
            </a:fld>
            <a:endParaRPr lang="en-US"/>
          </a:p>
        </p:txBody>
      </p:sp>
      <p:sp>
        <p:nvSpPr>
          <p:cNvPr id="7" name="Header Placeholder 6">
            <a:extLst>
              <a:ext uri="{FF2B5EF4-FFF2-40B4-BE49-F238E27FC236}">
                <a16:creationId xmlns:a16="http://schemas.microsoft.com/office/drawing/2014/main" id="{31E2CF86-66C5-AABE-DA27-38F4966DA0E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39609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Times New Roman" panose="02020603050405020304" pitchFamily="18" charset="0"/>
                <a:cs typeface="Times New Roman" panose="02020603050405020304" pitchFamily="18" charset="0"/>
              </a:rPr>
              <a:t>Global Efficiency interpolating the missing CS is about 53 %</a:t>
            </a:r>
          </a:p>
          <a:p>
            <a:endParaRPr lang="en-US"/>
          </a:p>
        </p:txBody>
      </p:sp>
      <p:sp>
        <p:nvSpPr>
          <p:cNvPr id="4" name="Slide Number Placeholder 3"/>
          <p:cNvSpPr>
            <a:spLocks noGrp="1"/>
          </p:cNvSpPr>
          <p:nvPr>
            <p:ph type="sldNum" sz="quarter" idx="5"/>
          </p:nvPr>
        </p:nvSpPr>
        <p:spPr/>
        <p:txBody>
          <a:bodyPr/>
          <a:lstStyle/>
          <a:p>
            <a:fld id="{96476310-DAD6-EE4F-ABB6-4124C82A7486}" type="slidenum">
              <a:rPr lang="en-US" smtClean="0"/>
              <a:t>41</a:t>
            </a:fld>
            <a:endParaRPr lang="en-US"/>
          </a:p>
        </p:txBody>
      </p:sp>
      <p:sp>
        <p:nvSpPr>
          <p:cNvPr id="5" name="Footer Placeholder 4">
            <a:extLst>
              <a:ext uri="{FF2B5EF4-FFF2-40B4-BE49-F238E27FC236}">
                <a16:creationId xmlns:a16="http://schemas.microsoft.com/office/drawing/2014/main" id="{C125B419-03EE-2856-AEC9-A26C84328500}"/>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F7004193-8718-B68B-C04F-B68E3E1BD939}"/>
              </a:ext>
            </a:extLst>
          </p:cNvPr>
          <p:cNvSpPr>
            <a:spLocks noGrp="1"/>
          </p:cNvSpPr>
          <p:nvPr>
            <p:ph type="dt" idx="1"/>
          </p:nvPr>
        </p:nvSpPr>
        <p:spPr/>
        <p:txBody>
          <a:bodyPr/>
          <a:lstStyle/>
          <a:p>
            <a:fld id="{A2FC808E-80F3-4E86-9624-014F510EBD92}" type="datetime1">
              <a:rPr lang="en-US" smtClean="0"/>
              <a:t>9/20/2023</a:t>
            </a:fld>
            <a:endParaRPr lang="en-US"/>
          </a:p>
        </p:txBody>
      </p:sp>
      <p:sp>
        <p:nvSpPr>
          <p:cNvPr id="7" name="Header Placeholder 6">
            <a:extLst>
              <a:ext uri="{FF2B5EF4-FFF2-40B4-BE49-F238E27FC236}">
                <a16:creationId xmlns:a16="http://schemas.microsoft.com/office/drawing/2014/main" id="{A82BB639-8188-230A-9BE8-F55C4716301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9058056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over 80 peaks between A/q = 1 and 60 of the mass spectrum extracted from the TRIUMF CSB</a:t>
            </a:r>
          </a:p>
        </p:txBody>
      </p:sp>
      <p:sp>
        <p:nvSpPr>
          <p:cNvPr id="4" name="Slide Number Placeholder 3"/>
          <p:cNvSpPr>
            <a:spLocks noGrp="1"/>
          </p:cNvSpPr>
          <p:nvPr>
            <p:ph type="sldNum" sz="quarter" idx="5"/>
          </p:nvPr>
        </p:nvSpPr>
        <p:spPr/>
        <p:txBody>
          <a:bodyPr/>
          <a:lstStyle/>
          <a:p>
            <a:fld id="{96476310-DAD6-EE4F-ABB6-4124C82A7486}" type="slidenum">
              <a:rPr lang="en-US" smtClean="0"/>
              <a:t>50</a:t>
            </a:fld>
            <a:endParaRPr lang="en-US"/>
          </a:p>
        </p:txBody>
      </p:sp>
      <p:sp>
        <p:nvSpPr>
          <p:cNvPr id="5" name="Footer Placeholder 4">
            <a:extLst>
              <a:ext uri="{FF2B5EF4-FFF2-40B4-BE49-F238E27FC236}">
                <a16:creationId xmlns:a16="http://schemas.microsoft.com/office/drawing/2014/main" id="{4F0AFA3E-BC05-DC3C-826A-8C6E80E06237}"/>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E65F3490-963D-7E1B-33FB-67A65CEAA7DE}"/>
              </a:ext>
            </a:extLst>
          </p:cNvPr>
          <p:cNvSpPr>
            <a:spLocks noGrp="1"/>
          </p:cNvSpPr>
          <p:nvPr>
            <p:ph type="dt" idx="1"/>
          </p:nvPr>
        </p:nvSpPr>
        <p:spPr/>
        <p:txBody>
          <a:bodyPr/>
          <a:lstStyle/>
          <a:p>
            <a:fld id="{CA724D43-43EC-419D-A1E8-0F5C41E9998F}" type="datetime1">
              <a:rPr lang="en-US" smtClean="0"/>
              <a:t>9/20/2023</a:t>
            </a:fld>
            <a:endParaRPr lang="en-US"/>
          </a:p>
        </p:txBody>
      </p:sp>
      <p:sp>
        <p:nvSpPr>
          <p:cNvPr id="7" name="Header Placeholder 6">
            <a:extLst>
              <a:ext uri="{FF2B5EF4-FFF2-40B4-BE49-F238E27FC236}">
                <a16:creationId xmlns:a16="http://schemas.microsoft.com/office/drawing/2014/main" id="{ACA3EEDE-4DAB-02D1-C663-EDFC53B640E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790853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Chemical components of Stainless Steel are iron, </a:t>
            </a:r>
            <a:r>
              <a:rPr lang="en-US" b="0" i="0">
                <a:solidFill>
                  <a:srgbClr val="050E17"/>
                </a:solidFill>
                <a:effectLst/>
                <a:latin typeface="-apple-system"/>
              </a:rPr>
              <a:t>chromium, nickel, molybdenum, carbon, nitrogen, copper, silicon, and sulfur</a:t>
            </a:r>
            <a:endParaRPr lang="en-US"/>
          </a:p>
        </p:txBody>
      </p:sp>
      <p:sp>
        <p:nvSpPr>
          <p:cNvPr id="4" name="Slide Number Placeholder 3"/>
          <p:cNvSpPr>
            <a:spLocks noGrp="1"/>
          </p:cNvSpPr>
          <p:nvPr>
            <p:ph type="sldNum" sz="quarter" idx="5"/>
          </p:nvPr>
        </p:nvSpPr>
        <p:spPr/>
        <p:txBody>
          <a:bodyPr/>
          <a:lstStyle/>
          <a:p>
            <a:fld id="{96476310-DAD6-EE4F-ABB6-4124C82A7486}" type="slidenum">
              <a:rPr lang="en-US" smtClean="0"/>
              <a:t>51</a:t>
            </a:fld>
            <a:endParaRPr lang="en-US"/>
          </a:p>
        </p:txBody>
      </p:sp>
      <p:sp>
        <p:nvSpPr>
          <p:cNvPr id="5" name="Footer Placeholder 4">
            <a:extLst>
              <a:ext uri="{FF2B5EF4-FFF2-40B4-BE49-F238E27FC236}">
                <a16:creationId xmlns:a16="http://schemas.microsoft.com/office/drawing/2014/main" id="{CC317749-D7D7-21D3-36C5-CC0E8864B691}"/>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9BB565AD-3E3A-37E3-D319-3820C23C9A6C}"/>
              </a:ext>
            </a:extLst>
          </p:cNvPr>
          <p:cNvSpPr>
            <a:spLocks noGrp="1"/>
          </p:cNvSpPr>
          <p:nvPr>
            <p:ph type="dt" idx="1"/>
          </p:nvPr>
        </p:nvSpPr>
        <p:spPr/>
        <p:txBody>
          <a:bodyPr/>
          <a:lstStyle/>
          <a:p>
            <a:fld id="{7F6E690B-7DA3-42E0-9316-CF2E91FE869E}" type="datetime1">
              <a:rPr lang="en-US" smtClean="0"/>
              <a:t>9/20/2023</a:t>
            </a:fld>
            <a:endParaRPr lang="en-US"/>
          </a:p>
        </p:txBody>
      </p:sp>
      <p:sp>
        <p:nvSpPr>
          <p:cNvPr id="7" name="Header Placeholder 6">
            <a:extLst>
              <a:ext uri="{FF2B5EF4-FFF2-40B4-BE49-F238E27FC236}">
                <a16:creationId xmlns:a16="http://schemas.microsoft.com/office/drawing/2014/main" id="{9DD6323A-3B8B-D6AE-8DE0-F8904C9E223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20346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Microwave with frequency greater than the plasma frequency can only propagate the plasma.</a:t>
            </a:r>
          </a:p>
        </p:txBody>
      </p:sp>
      <p:sp>
        <p:nvSpPr>
          <p:cNvPr id="4" name="Slide Number Placeholder 3"/>
          <p:cNvSpPr>
            <a:spLocks noGrp="1"/>
          </p:cNvSpPr>
          <p:nvPr>
            <p:ph type="sldNum" sz="quarter" idx="5"/>
          </p:nvPr>
        </p:nvSpPr>
        <p:spPr/>
        <p:txBody>
          <a:bodyPr/>
          <a:lstStyle/>
          <a:p>
            <a:fld id="{96476310-DAD6-EE4F-ABB6-4124C82A7486}" type="slidenum">
              <a:rPr lang="en-US" smtClean="0"/>
              <a:t>55</a:t>
            </a:fld>
            <a:endParaRPr lang="en-US"/>
          </a:p>
        </p:txBody>
      </p:sp>
      <p:sp>
        <p:nvSpPr>
          <p:cNvPr id="5" name="Footer Placeholder 4">
            <a:extLst>
              <a:ext uri="{FF2B5EF4-FFF2-40B4-BE49-F238E27FC236}">
                <a16:creationId xmlns:a16="http://schemas.microsoft.com/office/drawing/2014/main" id="{81F42830-2A94-3493-CCEC-DFF0930B0AB0}"/>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1803A1E3-A067-E21A-4C28-042A2883A85F}"/>
              </a:ext>
            </a:extLst>
          </p:cNvPr>
          <p:cNvSpPr>
            <a:spLocks noGrp="1"/>
          </p:cNvSpPr>
          <p:nvPr>
            <p:ph type="dt" idx="1"/>
          </p:nvPr>
        </p:nvSpPr>
        <p:spPr/>
        <p:txBody>
          <a:bodyPr/>
          <a:lstStyle/>
          <a:p>
            <a:fld id="{72406A24-74E2-4DCC-9EC7-41A4DA06D49D}" type="datetime1">
              <a:rPr lang="en-US" smtClean="0"/>
              <a:t>9/20/2023</a:t>
            </a:fld>
            <a:endParaRPr lang="en-US"/>
          </a:p>
        </p:txBody>
      </p:sp>
      <p:sp>
        <p:nvSpPr>
          <p:cNvPr id="7" name="Header Placeholder 6">
            <a:extLst>
              <a:ext uri="{FF2B5EF4-FFF2-40B4-BE49-F238E27FC236}">
                <a16:creationId xmlns:a16="http://schemas.microsoft.com/office/drawing/2014/main" id="{63719560-092E-5418-04E8-FF588F8D6ED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7897264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Summary - </a:t>
            </a:r>
            <a:r>
              <a:rPr lang="en-US" b="1">
                <a:solidFill>
                  <a:srgbClr val="FF0000"/>
                </a:solidFill>
              </a:rPr>
              <a:t>Electrons are heated mainly by absorption of the microwave power at the resonance surface</a:t>
            </a:r>
          </a:p>
        </p:txBody>
      </p:sp>
      <p:sp>
        <p:nvSpPr>
          <p:cNvPr id="4" name="Slide Number Placeholder 3"/>
          <p:cNvSpPr>
            <a:spLocks noGrp="1"/>
          </p:cNvSpPr>
          <p:nvPr>
            <p:ph type="sldNum" sz="quarter" idx="5"/>
          </p:nvPr>
        </p:nvSpPr>
        <p:spPr/>
        <p:txBody>
          <a:bodyPr/>
          <a:lstStyle/>
          <a:p>
            <a:fld id="{96476310-DAD6-EE4F-ABB6-4124C82A7486}" type="slidenum">
              <a:rPr lang="en-US" smtClean="0"/>
              <a:t>57</a:t>
            </a:fld>
            <a:endParaRPr lang="en-US"/>
          </a:p>
        </p:txBody>
      </p:sp>
      <p:sp>
        <p:nvSpPr>
          <p:cNvPr id="5" name="Footer Placeholder 4">
            <a:extLst>
              <a:ext uri="{FF2B5EF4-FFF2-40B4-BE49-F238E27FC236}">
                <a16:creationId xmlns:a16="http://schemas.microsoft.com/office/drawing/2014/main" id="{535BB0BE-A98D-1F02-4FDB-29E91DBDC2CA}"/>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4755097A-D96F-6C83-0498-FF67025A1A28}"/>
              </a:ext>
            </a:extLst>
          </p:cNvPr>
          <p:cNvSpPr>
            <a:spLocks noGrp="1"/>
          </p:cNvSpPr>
          <p:nvPr>
            <p:ph type="dt" idx="1"/>
          </p:nvPr>
        </p:nvSpPr>
        <p:spPr/>
        <p:txBody>
          <a:bodyPr/>
          <a:lstStyle/>
          <a:p>
            <a:fld id="{8EBCE4D5-6B13-42C7-BA44-D6E0D317E9ED}" type="datetime1">
              <a:rPr lang="en-US" smtClean="0"/>
              <a:t>9/20/2023</a:t>
            </a:fld>
            <a:endParaRPr lang="en-US"/>
          </a:p>
        </p:txBody>
      </p:sp>
      <p:sp>
        <p:nvSpPr>
          <p:cNvPr id="7" name="Header Placeholder 6">
            <a:extLst>
              <a:ext uri="{FF2B5EF4-FFF2-40B4-BE49-F238E27FC236}">
                <a16:creationId xmlns:a16="http://schemas.microsoft.com/office/drawing/2014/main" id="{616668E5-02C7-9D54-99D2-E04E4E88108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10332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Summary -  </a:t>
            </a:r>
            <a:r>
              <a:rPr lang="en-US" b="1">
                <a:solidFill>
                  <a:srgbClr val="FF0000"/>
                </a:solidFill>
              </a:rPr>
              <a:t>Ions are not heated by electrons</a:t>
            </a:r>
          </a:p>
        </p:txBody>
      </p:sp>
      <p:sp>
        <p:nvSpPr>
          <p:cNvPr id="4" name="Slide Number Placeholder 3"/>
          <p:cNvSpPr>
            <a:spLocks noGrp="1"/>
          </p:cNvSpPr>
          <p:nvPr>
            <p:ph type="sldNum" sz="quarter" idx="5"/>
          </p:nvPr>
        </p:nvSpPr>
        <p:spPr/>
        <p:txBody>
          <a:bodyPr/>
          <a:lstStyle/>
          <a:p>
            <a:fld id="{96476310-DAD6-EE4F-ABB6-4124C82A7486}" type="slidenum">
              <a:rPr lang="en-US" smtClean="0"/>
              <a:t>58</a:t>
            </a:fld>
            <a:endParaRPr lang="en-US"/>
          </a:p>
        </p:txBody>
      </p:sp>
      <p:sp>
        <p:nvSpPr>
          <p:cNvPr id="5" name="Footer Placeholder 4">
            <a:extLst>
              <a:ext uri="{FF2B5EF4-FFF2-40B4-BE49-F238E27FC236}">
                <a16:creationId xmlns:a16="http://schemas.microsoft.com/office/drawing/2014/main" id="{7D91CB66-4F6E-4489-FB66-10C6253F2127}"/>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89428D88-F1ED-5F86-3511-75C5BE4AE94B}"/>
              </a:ext>
            </a:extLst>
          </p:cNvPr>
          <p:cNvSpPr>
            <a:spLocks noGrp="1"/>
          </p:cNvSpPr>
          <p:nvPr>
            <p:ph type="dt" idx="1"/>
          </p:nvPr>
        </p:nvSpPr>
        <p:spPr/>
        <p:txBody>
          <a:bodyPr/>
          <a:lstStyle/>
          <a:p>
            <a:fld id="{1740759C-1D5B-4E1D-83F5-3EDA9979B872}" type="datetime1">
              <a:rPr lang="en-US" smtClean="0"/>
              <a:t>9/20/2023</a:t>
            </a:fld>
            <a:endParaRPr lang="en-US"/>
          </a:p>
        </p:txBody>
      </p:sp>
      <p:sp>
        <p:nvSpPr>
          <p:cNvPr id="7" name="Header Placeholder 6">
            <a:extLst>
              <a:ext uri="{FF2B5EF4-FFF2-40B4-BE49-F238E27FC236}">
                <a16:creationId xmlns:a16="http://schemas.microsoft.com/office/drawing/2014/main" id="{1B199BE3-1FC8-002A-8E74-5F68E9F2090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554004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b="1"/>
              <a:t>Cold electrons </a:t>
            </a:r>
            <a:r>
              <a:rPr lang="en-US"/>
              <a:t>are responsible for ionization of low charge state ions. They are not well confined. Cold electrons are the majority in the ECRIS. They are responsible for plasma potential.</a:t>
            </a:r>
          </a:p>
          <a:p>
            <a:pPr marL="171450" indent="-171450">
              <a:buFont typeface="Wingdings" panose="05000000000000000000" pitchFamily="2" charset="2"/>
              <a:buChar char="§"/>
            </a:pPr>
            <a:r>
              <a:rPr lang="en-US" b="1"/>
              <a:t>Warm electrons </a:t>
            </a:r>
            <a:r>
              <a:rPr lang="en-US"/>
              <a:t>are not many, they are responsible for ionization of highly charged ions</a:t>
            </a:r>
          </a:p>
          <a:p>
            <a:pPr marL="171450" indent="-171450">
              <a:buFont typeface="Wingdings" panose="05000000000000000000" pitchFamily="2" charset="2"/>
              <a:buChar char="§"/>
            </a:pPr>
            <a:r>
              <a:rPr lang="en-US" b="1"/>
              <a:t>Hot electrons </a:t>
            </a:r>
            <a:r>
              <a:rPr lang="en-US"/>
              <a:t>are well confined. They are responsible for the electrostatic potential in the bulk plasma. They contribute very little to ionization</a:t>
            </a:r>
          </a:p>
          <a:p>
            <a:pPr marL="171450" indent="-171450">
              <a:buFont typeface="Wingdings" panose="05000000000000000000" pitchFamily="2" charset="2"/>
              <a:buChar char="§"/>
            </a:pPr>
            <a:r>
              <a:rPr lang="en-US"/>
              <a:t>Hot electrons confines the ions electrostatically while ionization is performed by cold and warm electrons</a:t>
            </a:r>
          </a:p>
        </p:txBody>
      </p:sp>
      <p:sp>
        <p:nvSpPr>
          <p:cNvPr id="4" name="Slide Number Placeholder 3"/>
          <p:cNvSpPr>
            <a:spLocks noGrp="1"/>
          </p:cNvSpPr>
          <p:nvPr>
            <p:ph type="sldNum" sz="quarter" idx="5"/>
          </p:nvPr>
        </p:nvSpPr>
        <p:spPr/>
        <p:txBody>
          <a:bodyPr/>
          <a:lstStyle/>
          <a:p>
            <a:fld id="{96476310-DAD6-EE4F-ABB6-4124C82A7486}" type="slidenum">
              <a:rPr lang="en-US" smtClean="0"/>
              <a:t>59</a:t>
            </a:fld>
            <a:endParaRPr lang="en-US"/>
          </a:p>
        </p:txBody>
      </p:sp>
      <p:sp>
        <p:nvSpPr>
          <p:cNvPr id="5" name="Footer Placeholder 4">
            <a:extLst>
              <a:ext uri="{FF2B5EF4-FFF2-40B4-BE49-F238E27FC236}">
                <a16:creationId xmlns:a16="http://schemas.microsoft.com/office/drawing/2014/main" id="{C1204128-65A8-A26A-F87C-58BCABEA4419}"/>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D4122E9C-D0DC-1182-402B-287FB1BB12C1}"/>
              </a:ext>
            </a:extLst>
          </p:cNvPr>
          <p:cNvSpPr>
            <a:spLocks noGrp="1"/>
          </p:cNvSpPr>
          <p:nvPr>
            <p:ph type="dt" idx="1"/>
          </p:nvPr>
        </p:nvSpPr>
        <p:spPr/>
        <p:txBody>
          <a:bodyPr/>
          <a:lstStyle/>
          <a:p>
            <a:fld id="{06662FFF-0095-4F93-9742-FA51391CC6AC}" type="datetime1">
              <a:rPr lang="en-US" smtClean="0"/>
              <a:t>9/20/2023</a:t>
            </a:fld>
            <a:endParaRPr lang="en-US"/>
          </a:p>
        </p:txBody>
      </p:sp>
      <p:sp>
        <p:nvSpPr>
          <p:cNvPr id="7" name="Header Placeholder 6">
            <a:extLst>
              <a:ext uri="{FF2B5EF4-FFF2-40B4-BE49-F238E27FC236}">
                <a16:creationId xmlns:a16="http://schemas.microsoft.com/office/drawing/2014/main" id="{05D21B8C-A2DF-EADB-00B9-B34AF257F3B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76916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b="1"/>
              <a:t>Ion-ion collision frequency is greater than ion cyclotron frequency. Ions are not magnetically confined because their gyromotion is affected by collisions</a:t>
            </a:r>
          </a:p>
        </p:txBody>
      </p:sp>
      <p:sp>
        <p:nvSpPr>
          <p:cNvPr id="4" name="Slide Number Placeholder 3"/>
          <p:cNvSpPr>
            <a:spLocks noGrp="1"/>
          </p:cNvSpPr>
          <p:nvPr>
            <p:ph type="sldNum" sz="quarter" idx="5"/>
          </p:nvPr>
        </p:nvSpPr>
        <p:spPr/>
        <p:txBody>
          <a:bodyPr/>
          <a:lstStyle/>
          <a:p>
            <a:fld id="{96476310-DAD6-EE4F-ABB6-4124C82A7486}" type="slidenum">
              <a:rPr lang="en-US" smtClean="0"/>
              <a:t>60</a:t>
            </a:fld>
            <a:endParaRPr lang="en-US"/>
          </a:p>
        </p:txBody>
      </p:sp>
      <p:sp>
        <p:nvSpPr>
          <p:cNvPr id="5" name="Footer Placeholder 4">
            <a:extLst>
              <a:ext uri="{FF2B5EF4-FFF2-40B4-BE49-F238E27FC236}">
                <a16:creationId xmlns:a16="http://schemas.microsoft.com/office/drawing/2014/main" id="{90E676E1-1983-A106-D7D1-EA0A6134AA5B}"/>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1FA14A07-A235-17A0-0395-C18C43E93757}"/>
              </a:ext>
            </a:extLst>
          </p:cNvPr>
          <p:cNvSpPr>
            <a:spLocks noGrp="1"/>
          </p:cNvSpPr>
          <p:nvPr>
            <p:ph type="dt" idx="1"/>
          </p:nvPr>
        </p:nvSpPr>
        <p:spPr/>
        <p:txBody>
          <a:bodyPr/>
          <a:lstStyle/>
          <a:p>
            <a:fld id="{56C5BD89-EE40-4D56-93BB-2809F7D6BDC1}" type="datetime1">
              <a:rPr lang="en-US" smtClean="0"/>
              <a:t>9/20/2023</a:t>
            </a:fld>
            <a:endParaRPr lang="en-US"/>
          </a:p>
        </p:txBody>
      </p:sp>
      <p:sp>
        <p:nvSpPr>
          <p:cNvPr id="7" name="Header Placeholder 6">
            <a:extLst>
              <a:ext uri="{FF2B5EF4-FFF2-40B4-BE49-F238E27FC236}">
                <a16:creationId xmlns:a16="http://schemas.microsoft.com/office/drawing/2014/main" id="{E81746E4-D406-F91D-4068-6D72300B4F4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1475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Charge breeding is a process where high charge state ions are produced by electron impact ionization. RIB can reach higher charge by either a single collision, where many electrons are removed from the ion and by multistep ionization, where only one electron is removed per collision and high charge states are produced in successive different collisions.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Other atomic process going on in the plasma in addition to electron impact ionization include radiative recombination with electrons and charge exchange recombination with neutral atoms and other ions</a:t>
            </a:r>
          </a:p>
        </p:txBody>
      </p:sp>
      <p:sp>
        <p:nvSpPr>
          <p:cNvPr id="4" name="Slide Number Placeholder 3"/>
          <p:cNvSpPr>
            <a:spLocks noGrp="1"/>
          </p:cNvSpPr>
          <p:nvPr>
            <p:ph type="sldNum" sz="quarter" idx="5"/>
          </p:nvPr>
        </p:nvSpPr>
        <p:spPr/>
        <p:txBody>
          <a:bodyPr/>
          <a:lstStyle/>
          <a:p>
            <a:fld id="{96476310-DAD6-EE4F-ABB6-4124C82A7486}" type="slidenum">
              <a:rPr lang="en-US" smtClean="0"/>
              <a:t>61</a:t>
            </a:fld>
            <a:endParaRPr lang="en-US"/>
          </a:p>
        </p:txBody>
      </p:sp>
      <p:sp>
        <p:nvSpPr>
          <p:cNvPr id="5" name="Footer Placeholder 4">
            <a:extLst>
              <a:ext uri="{FF2B5EF4-FFF2-40B4-BE49-F238E27FC236}">
                <a16:creationId xmlns:a16="http://schemas.microsoft.com/office/drawing/2014/main" id="{57EF52A7-1512-1258-08DB-E30FA0D1D4AD}"/>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CC143712-3B62-7C44-DBE9-1457CFD884B7}"/>
              </a:ext>
            </a:extLst>
          </p:cNvPr>
          <p:cNvSpPr>
            <a:spLocks noGrp="1"/>
          </p:cNvSpPr>
          <p:nvPr>
            <p:ph type="dt" idx="1"/>
          </p:nvPr>
        </p:nvSpPr>
        <p:spPr/>
        <p:txBody>
          <a:bodyPr/>
          <a:lstStyle/>
          <a:p>
            <a:fld id="{B2D0261E-30DF-43AB-BEC3-E0DFD0348AA1}" type="datetime1">
              <a:rPr lang="en-US" smtClean="0"/>
              <a:t>9/20/2023</a:t>
            </a:fld>
            <a:endParaRPr lang="en-US"/>
          </a:p>
        </p:txBody>
      </p:sp>
      <p:sp>
        <p:nvSpPr>
          <p:cNvPr id="7" name="Header Placeholder 6">
            <a:extLst>
              <a:ext uri="{FF2B5EF4-FFF2-40B4-BE49-F238E27FC236}">
                <a16:creationId xmlns:a16="http://schemas.microsoft.com/office/drawing/2014/main" id="{050D3FFC-DA62-0FF3-9A98-473F3664759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73285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a:solidFill>
                      <a:srgbClr val="FF0000"/>
                    </a:solidFill>
                  </a:rPr>
                  <a:t>The coulomb barrier is the energy barrier due to electrostatic interaction that two nuclei need to overcome in order to undergo nuclear reaction. Th is energy barrier is given by the electric potential energy:</a:t>
                </a:r>
              </a:p>
              <a:p>
                <a:pPr/>
                <a14:m>
                  <m:oMathPara xmlns:m="http://schemas.openxmlformats.org/officeDocument/2006/math">
                    <m:oMathParaPr>
                      <m:jc m:val="centerGroup"/>
                    </m:oMathParaPr>
                    <m:oMath xmlns:m="http://schemas.openxmlformats.org/officeDocument/2006/math">
                      <m:sSub>
                        <m:sSubPr>
                          <m:ctrlPr>
                            <a:rPr lang="en-US" b="1" i="1" smtClean="0">
                              <a:solidFill>
                                <a:srgbClr val="C00000"/>
                              </a:solidFill>
                              <a:latin typeface="Cambria Math" panose="02040503050406030204" pitchFamily="18" charset="0"/>
                            </a:rPr>
                          </m:ctrlPr>
                        </m:sSubPr>
                        <m:e>
                          <m:r>
                            <a:rPr lang="en-US" b="1" i="1" smtClean="0">
                              <a:solidFill>
                                <a:srgbClr val="C00000"/>
                              </a:solidFill>
                              <a:latin typeface="Cambria Math" panose="02040503050406030204" pitchFamily="18" charset="0"/>
                            </a:rPr>
                            <m:t>𝑼</m:t>
                          </m:r>
                        </m:e>
                        <m:sub>
                          <m:r>
                            <a:rPr lang="en-US" b="1" i="1" smtClean="0">
                              <a:solidFill>
                                <a:srgbClr val="C00000"/>
                              </a:solidFill>
                              <a:latin typeface="Cambria Math" panose="02040503050406030204" pitchFamily="18" charset="0"/>
                            </a:rPr>
                            <m:t>𝒄𝒐𝒖𝒍</m:t>
                          </m:r>
                        </m:sub>
                      </m:sSub>
                      <m:r>
                        <a:rPr lang="en-US" b="1" i="1" smtClean="0">
                          <a:solidFill>
                            <a:srgbClr val="C00000"/>
                          </a:solidFill>
                          <a:latin typeface="Cambria Math" panose="02040503050406030204" pitchFamily="18" charset="0"/>
                        </a:rPr>
                        <m:t>=</m:t>
                      </m:r>
                      <m:r>
                        <a:rPr lang="en-US" b="1" i="1" smtClean="0">
                          <a:solidFill>
                            <a:srgbClr val="C00000"/>
                          </a:solidFill>
                          <a:latin typeface="Cambria Math" panose="02040503050406030204" pitchFamily="18" charset="0"/>
                        </a:rPr>
                        <m:t>𝒌</m:t>
                      </m:r>
                      <m:f>
                        <m:fPr>
                          <m:ctrlPr>
                            <a:rPr lang="en-US" b="1" i="1" smtClean="0">
                              <a:solidFill>
                                <a:srgbClr val="C00000"/>
                              </a:solidFill>
                              <a:latin typeface="Cambria Math" panose="02040503050406030204" pitchFamily="18" charset="0"/>
                            </a:rPr>
                          </m:ctrlPr>
                        </m:fPr>
                        <m:num>
                          <m:r>
                            <a:rPr lang="en-US" b="1" i="1" smtClean="0">
                              <a:solidFill>
                                <a:srgbClr val="C00000"/>
                              </a:solidFill>
                              <a:latin typeface="Cambria Math" panose="02040503050406030204" pitchFamily="18" charset="0"/>
                            </a:rPr>
                            <m:t>𝒒</m:t>
                          </m:r>
                          <m:r>
                            <a:rPr lang="en-US" b="1" i="1" smtClean="0">
                              <a:solidFill>
                                <a:srgbClr val="C00000"/>
                              </a:solidFill>
                              <a:latin typeface="Cambria Math" panose="02040503050406030204" pitchFamily="18" charset="0"/>
                            </a:rPr>
                            <m:t>𝟏</m:t>
                          </m:r>
                          <m:r>
                            <a:rPr lang="en-US" b="1" i="1" smtClean="0">
                              <a:solidFill>
                                <a:srgbClr val="C00000"/>
                              </a:solidFill>
                              <a:latin typeface="Cambria Math" panose="02040503050406030204" pitchFamily="18" charset="0"/>
                            </a:rPr>
                            <m:t>𝒒</m:t>
                          </m:r>
                          <m:r>
                            <a:rPr lang="en-US" b="1" i="1" smtClean="0">
                              <a:solidFill>
                                <a:srgbClr val="C00000"/>
                              </a:solidFill>
                              <a:latin typeface="Cambria Math" panose="02040503050406030204" pitchFamily="18" charset="0"/>
                            </a:rPr>
                            <m:t>𝟐</m:t>
                          </m:r>
                        </m:num>
                        <m:den>
                          <m:r>
                            <a:rPr lang="en-US" b="1" i="1" smtClean="0">
                              <a:solidFill>
                                <a:srgbClr val="C00000"/>
                              </a:solidFill>
                              <a:latin typeface="Cambria Math" panose="02040503050406030204" pitchFamily="18" charset="0"/>
                            </a:rPr>
                            <m:t>𝒓</m:t>
                          </m:r>
                        </m:den>
                      </m:f>
                    </m:oMath>
                  </m:oMathPara>
                </a14:m>
                <a:endParaRPr lang="en-US" b="1">
                  <a:solidFill>
                    <a:srgbClr val="FF0000"/>
                  </a:solidFill>
                </a:endParaRPr>
              </a:p>
            </p:txBody>
          </p:sp>
        </mc:Choice>
        <mc:Fallback xmlns="">
          <p:sp>
            <p:nvSpPr>
              <p:cNvPr id="3" name="Notes Placeholder 2"/>
              <p:cNvSpPr>
                <a:spLocks noGrp="1"/>
              </p:cNvSpPr>
              <p:nvPr>
                <p:ph type="body" idx="1"/>
              </p:nvPr>
            </p:nvSpPr>
            <p:spPr/>
            <p:txBody>
              <a:bodyPr/>
              <a:lstStyle/>
              <a:p>
                <a:r>
                  <a:rPr lang="en-US">
                    <a:solidFill>
                      <a:srgbClr val="FF0000"/>
                    </a:solidFill>
                  </a:rPr>
                  <a:t>The coulomb barrier is the energy barrier due to electrostatic interaction that two nuclei need to overcome in order to undergo nuclear reaction. Th is energy barrier is given by the electric potential energy:</a:t>
                </a:r>
              </a:p>
              <a:p>
                <a:pPr/>
                <a:r>
                  <a:rPr lang="en-US" b="1" i="0">
                    <a:solidFill>
                      <a:srgbClr val="C00000"/>
                    </a:solidFill>
                    <a:latin typeface="Cambria Math" panose="02040503050406030204" pitchFamily="18" charset="0"/>
                  </a:rPr>
                  <a:t>𝑼_𝒄𝒐𝒖𝒍=𝒌 𝒒𝟏𝒒𝟐/𝒓</a:t>
                </a:r>
                <a:endParaRPr lang="en-US" b="1">
                  <a:solidFill>
                    <a:srgbClr val="FF0000"/>
                  </a:solidFill>
                </a:endParaRPr>
              </a:p>
            </p:txBody>
          </p:sp>
        </mc:Fallback>
      </mc:AlternateContent>
      <p:sp>
        <p:nvSpPr>
          <p:cNvPr id="4" name="Slide Number Placeholder 3"/>
          <p:cNvSpPr>
            <a:spLocks noGrp="1"/>
          </p:cNvSpPr>
          <p:nvPr>
            <p:ph type="sldNum" sz="quarter" idx="5"/>
          </p:nvPr>
        </p:nvSpPr>
        <p:spPr/>
        <p:txBody>
          <a:bodyPr/>
          <a:lstStyle/>
          <a:p>
            <a:fld id="{96476310-DAD6-EE4F-ABB6-4124C82A7486}" type="slidenum">
              <a:rPr lang="en-US" smtClean="0"/>
              <a:t>66</a:t>
            </a:fld>
            <a:endParaRPr lang="en-US"/>
          </a:p>
        </p:txBody>
      </p:sp>
      <p:sp>
        <p:nvSpPr>
          <p:cNvPr id="5" name="Footer Placeholder 4">
            <a:extLst>
              <a:ext uri="{FF2B5EF4-FFF2-40B4-BE49-F238E27FC236}">
                <a16:creationId xmlns:a16="http://schemas.microsoft.com/office/drawing/2014/main" id="{DE5147FE-154C-5801-AA9F-3658CA366823}"/>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24A4B52B-70A6-EED7-B0D1-53EC39785C2E}"/>
              </a:ext>
            </a:extLst>
          </p:cNvPr>
          <p:cNvSpPr>
            <a:spLocks noGrp="1"/>
          </p:cNvSpPr>
          <p:nvPr>
            <p:ph type="dt" idx="1"/>
          </p:nvPr>
        </p:nvSpPr>
        <p:spPr/>
        <p:txBody>
          <a:bodyPr/>
          <a:lstStyle/>
          <a:p>
            <a:fld id="{76E48E8C-5DC9-4BAB-82B3-0B7814D7417B}" type="datetime1">
              <a:rPr lang="en-US" smtClean="0"/>
              <a:t>9/20/2023</a:t>
            </a:fld>
            <a:endParaRPr lang="en-US"/>
          </a:p>
        </p:txBody>
      </p:sp>
      <p:sp>
        <p:nvSpPr>
          <p:cNvPr id="7" name="Header Placeholder 6">
            <a:extLst>
              <a:ext uri="{FF2B5EF4-FFF2-40B4-BE49-F238E27FC236}">
                <a16:creationId xmlns:a16="http://schemas.microsoft.com/office/drawing/2014/main" id="{2D6A8D29-9572-5713-1C41-746FBFFABF5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6452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On this slide, I would like to briefly summarize the axial magnetic field distribution of the CSB</a:t>
            </a:r>
          </a:p>
          <a:p>
            <a:endParaRPr lang="en-US" b="1"/>
          </a:p>
          <a:p>
            <a:r>
              <a:rPr lang="en-US" b="1"/>
              <a:t>Plasma chamber length is around 320 mm</a:t>
            </a:r>
          </a:p>
          <a:p>
            <a:r>
              <a:rPr lang="en-US" b="1"/>
              <a:t>Extraction system length is around 378 mm</a:t>
            </a:r>
          </a:p>
          <a:p>
            <a:r>
              <a:rPr lang="en-US" b="1"/>
              <a:t>The whole length of the CSB from injection soft iron to the extraction soft iron is 640 mm</a:t>
            </a:r>
          </a:p>
          <a:p>
            <a:r>
              <a:rPr lang="en-US" b="1"/>
              <a:t>Axial field drops from 0.7 T to 19 mT within the first 50 mm on the extraction region</a:t>
            </a:r>
          </a:p>
          <a:p>
            <a:endParaRPr lang="en-US" b="1"/>
          </a:p>
          <a:p>
            <a:r>
              <a:rPr lang="en-US" b="1"/>
              <a:t>Number of turns in the wire = 128</a:t>
            </a:r>
          </a:p>
          <a:p>
            <a:r>
              <a:rPr lang="en-US" b="1"/>
              <a:t>Iron yoke – ARMCO</a:t>
            </a:r>
          </a:p>
          <a:p>
            <a:r>
              <a:rPr lang="en-US" b="1"/>
              <a:t>Permanent magnet material – Neodymium </a:t>
            </a:r>
          </a:p>
          <a:p>
            <a:r>
              <a:rPr lang="en-US" b="1"/>
              <a:t>Hexapole field distribution is quadratic with distances from the center.</a:t>
            </a:r>
          </a:p>
          <a:p>
            <a:r>
              <a:rPr lang="en-US" b="1"/>
              <a:t>Magnetic flux flow from positive (north) to negative (south) poles</a:t>
            </a:r>
          </a:p>
          <a:p>
            <a:r>
              <a:rPr lang="en-US" b="1"/>
              <a:t>Function of sextupole or hexapole is to correct for the chromatic aberration due to dispersion created in a dipole</a:t>
            </a:r>
          </a:p>
        </p:txBody>
      </p:sp>
      <p:sp>
        <p:nvSpPr>
          <p:cNvPr id="4" name="Slide Number Placeholder 3"/>
          <p:cNvSpPr>
            <a:spLocks noGrp="1"/>
          </p:cNvSpPr>
          <p:nvPr>
            <p:ph type="sldNum" sz="quarter" idx="5"/>
          </p:nvPr>
        </p:nvSpPr>
        <p:spPr/>
        <p:txBody>
          <a:bodyPr/>
          <a:lstStyle/>
          <a:p>
            <a:fld id="{96476310-DAD6-EE4F-ABB6-4124C82A7486}" type="slidenum">
              <a:rPr lang="en-US" smtClean="0"/>
              <a:t>5</a:t>
            </a:fld>
            <a:endParaRPr lang="en-US"/>
          </a:p>
        </p:txBody>
      </p:sp>
      <p:sp>
        <p:nvSpPr>
          <p:cNvPr id="5" name="Footer Placeholder 4">
            <a:extLst>
              <a:ext uri="{FF2B5EF4-FFF2-40B4-BE49-F238E27FC236}">
                <a16:creationId xmlns:a16="http://schemas.microsoft.com/office/drawing/2014/main" id="{0F4FB9B5-02D4-6406-A3B8-A2BC9AB064B0}"/>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568016D5-DE9D-AE82-5085-D886E124186A}"/>
              </a:ext>
            </a:extLst>
          </p:cNvPr>
          <p:cNvSpPr>
            <a:spLocks noGrp="1"/>
          </p:cNvSpPr>
          <p:nvPr>
            <p:ph type="dt" idx="1"/>
          </p:nvPr>
        </p:nvSpPr>
        <p:spPr/>
        <p:txBody>
          <a:bodyPr/>
          <a:lstStyle/>
          <a:p>
            <a:fld id="{7D584BA3-91B9-43AB-92BB-7C46247D4622}" type="datetime1">
              <a:rPr lang="en-US" smtClean="0"/>
              <a:t>9/20/2023</a:t>
            </a:fld>
            <a:endParaRPr lang="en-US"/>
          </a:p>
        </p:txBody>
      </p:sp>
      <p:sp>
        <p:nvSpPr>
          <p:cNvPr id="7" name="Header Placeholder 6">
            <a:extLst>
              <a:ext uri="{FF2B5EF4-FFF2-40B4-BE49-F238E27FC236}">
                <a16:creationId xmlns:a16="http://schemas.microsoft.com/office/drawing/2014/main" id="{8CD757E3-F0C6-4F69-F0DE-8F78C9AAE08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85601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Achromatic system - </a:t>
            </a:r>
            <a:r>
              <a:rPr lang="en-US" b="1" i="1" u="none">
                <a:solidFill>
                  <a:srgbClr val="FF0000"/>
                </a:solidFill>
              </a:rPr>
              <a:t>Nier-type spectrometer – the energy dispersion of the magnetic dipole is compensated by the energy dispersion of the electrostatic benders.</a:t>
            </a:r>
          </a:p>
          <a:p>
            <a:endParaRPr lang="en-US" b="1" i="1" u="none">
              <a:solidFill>
                <a:srgbClr val="FF0000"/>
              </a:solidFill>
            </a:endParaRPr>
          </a:p>
          <a:p>
            <a:r>
              <a:rPr lang="en-US" b="1" i="1" u="none">
                <a:solidFill>
                  <a:srgbClr val="FF0000"/>
                </a:solidFill>
              </a:rPr>
              <a:t>Achromatic system helps to filter out impurities extracted from the CSB.</a:t>
            </a:r>
          </a:p>
          <a:p>
            <a:endParaRPr lang="en-US" b="1" i="1" u="none">
              <a:solidFill>
                <a:srgbClr val="FF0000"/>
              </a:solidFill>
            </a:endParaRPr>
          </a:p>
          <a:p>
            <a:r>
              <a:rPr lang="en-US" b="1" i="0" u="none" strike="noStrike">
                <a:effectLst/>
                <a:latin typeface="-apple-system"/>
              </a:rPr>
              <a:t>Chromatic aberration</a:t>
            </a:r>
            <a:r>
              <a:rPr lang="en-US" b="1" i="0">
                <a:solidFill>
                  <a:srgbClr val="050E17"/>
                </a:solidFill>
                <a:effectLst/>
                <a:latin typeface="-apple-system"/>
              </a:rPr>
              <a:t> is a phenomenon in which particles of different energies have slightly different trajectories when passing through a magnetic field.</a:t>
            </a:r>
            <a:endParaRPr lang="en-US" b="1" i="1" u="none">
              <a:solidFill>
                <a:srgbClr val="FF0000"/>
              </a:solidFill>
            </a:endParaRPr>
          </a:p>
          <a:p>
            <a:endParaRPr lang="en-US" b="1" i="1" u="none">
              <a:solidFill>
                <a:srgbClr val="FF0000"/>
              </a:solidFill>
            </a:endParaRPr>
          </a:p>
          <a:p>
            <a:r>
              <a:rPr lang="en-US" b="1" i="0">
                <a:solidFill>
                  <a:srgbClr val="050E17"/>
                </a:solidFill>
                <a:effectLst/>
                <a:latin typeface="-apple-system"/>
              </a:rPr>
              <a:t>Electrostatic benders are preferred over sextupole for chromatic aberrations correction because it is suitable for a wider energy range, making them more versatile than sextupole magnets.</a:t>
            </a:r>
            <a:endParaRPr lang="en-US" b="1" i="1" u="none">
              <a:solidFill>
                <a:srgbClr val="FF0000"/>
              </a:solidFill>
            </a:endParaRPr>
          </a:p>
          <a:p>
            <a:endParaRPr lang="en-US" b="1" i="1" u="none">
              <a:solidFill>
                <a:srgbClr val="FF0000"/>
              </a:solidFill>
            </a:endParaRPr>
          </a:p>
          <a:p>
            <a:r>
              <a:rPr lang="en-US"/>
              <a:t>Bending angle of the magnetic dipole is 90 degrees with bending radius of 36 cm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Bending angle of the benders is 45 degrees with bending radius of 25 cm</a:t>
            </a:r>
          </a:p>
          <a:p>
            <a:r>
              <a:rPr lang="en-US"/>
              <a:t>Mass resolution scales with size. The limited space allows a resolution of 200 which also depends on the ECRIS emittance.</a:t>
            </a:r>
          </a:p>
          <a:p>
            <a:endParaRPr lang="en-US" b="1" i="1" u="none">
              <a:solidFill>
                <a:srgbClr val="FF0000"/>
              </a:solidFill>
            </a:endParaRPr>
          </a:p>
          <a:p>
            <a:r>
              <a:rPr lang="en-US"/>
              <a:t>Mass dispersions are different for the two bends. The do not cancel. </a:t>
            </a:r>
          </a:p>
          <a:p>
            <a:endParaRPr lang="en-US"/>
          </a:p>
          <a:p>
            <a:endParaRPr lang="en-US"/>
          </a:p>
          <a:p>
            <a:r>
              <a:rPr lang="en-US"/>
              <a:t>Magnetic solenoids are not used in low-energy beamlines because of high power requirements</a:t>
            </a:r>
          </a:p>
        </p:txBody>
      </p:sp>
      <p:sp>
        <p:nvSpPr>
          <p:cNvPr id="4" name="Slide Number Placeholder 3"/>
          <p:cNvSpPr>
            <a:spLocks noGrp="1"/>
          </p:cNvSpPr>
          <p:nvPr>
            <p:ph type="sldNum" sz="quarter" idx="5"/>
          </p:nvPr>
        </p:nvSpPr>
        <p:spPr/>
        <p:txBody>
          <a:bodyPr/>
          <a:lstStyle/>
          <a:p>
            <a:fld id="{96476310-DAD6-EE4F-ABB6-4124C82A7486}" type="slidenum">
              <a:rPr lang="en-US" smtClean="0"/>
              <a:t>7</a:t>
            </a:fld>
            <a:endParaRPr lang="en-US"/>
          </a:p>
        </p:txBody>
      </p:sp>
      <p:sp>
        <p:nvSpPr>
          <p:cNvPr id="5" name="Footer Placeholder 4">
            <a:extLst>
              <a:ext uri="{FF2B5EF4-FFF2-40B4-BE49-F238E27FC236}">
                <a16:creationId xmlns:a16="http://schemas.microsoft.com/office/drawing/2014/main" id="{38CDBB86-ED56-7F38-497E-EA6C9A41D24A}"/>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E13FFE02-CD96-92F5-2BD6-BC16B66F675C}"/>
              </a:ext>
            </a:extLst>
          </p:cNvPr>
          <p:cNvSpPr>
            <a:spLocks noGrp="1"/>
          </p:cNvSpPr>
          <p:nvPr>
            <p:ph type="dt" idx="1"/>
          </p:nvPr>
        </p:nvSpPr>
        <p:spPr/>
        <p:txBody>
          <a:bodyPr/>
          <a:lstStyle/>
          <a:p>
            <a:fld id="{960EC334-C0A7-4107-B023-C8620A1D531F}" type="datetime1">
              <a:rPr lang="en-US" smtClean="0"/>
              <a:t>9/20/2023</a:t>
            </a:fld>
            <a:endParaRPr lang="en-US"/>
          </a:p>
        </p:txBody>
      </p:sp>
      <p:sp>
        <p:nvSpPr>
          <p:cNvPr id="7" name="Header Placeholder 6">
            <a:extLst>
              <a:ext uri="{FF2B5EF4-FFF2-40B4-BE49-F238E27FC236}">
                <a16:creationId xmlns:a16="http://schemas.microsoft.com/office/drawing/2014/main" id="{2732EE35-33DB-0833-1E09-C1E783AD63D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439363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imes New Roman" panose="02020603050405020304" pitchFamily="18" charset="0"/>
                <a:cs typeface="Times New Roman" panose="02020603050405020304" pitchFamily="18" charset="0"/>
              </a:rPr>
              <a:t>On this slide I would like to summarize the work that I did to further optimize the transport optics of the CSB.</a:t>
            </a:r>
          </a:p>
          <a:p>
            <a:endParaRPr lang="en-US" b="1">
              <a:latin typeface="Times New Roman" panose="02020603050405020304" pitchFamily="18" charset="0"/>
              <a:cs typeface="Times New Roman" panose="02020603050405020304" pitchFamily="18" charset="0"/>
            </a:endParaRPr>
          </a:p>
          <a:p>
            <a:r>
              <a:rPr lang="en-US" b="1">
                <a:latin typeface="Times New Roman" panose="02020603050405020304" pitchFamily="18" charset="0"/>
                <a:cs typeface="Times New Roman" panose="02020603050405020304" pitchFamily="18" charset="0"/>
              </a:rPr>
              <a:t> When the optics of the CSB were designed, the electric and magnetic fields of the CSB were not considered.</a:t>
            </a:r>
          </a:p>
          <a:p>
            <a:endParaRPr lang="en-US" b="1">
              <a:latin typeface="Times New Roman" panose="02020603050405020304" pitchFamily="18" charset="0"/>
              <a:cs typeface="Times New Roman" panose="02020603050405020304" pitchFamily="18" charset="0"/>
            </a:endParaRPr>
          </a:p>
          <a:p>
            <a:r>
              <a:rPr lang="en-US" b="1">
                <a:latin typeface="Times New Roman" panose="02020603050405020304" pitchFamily="18" charset="0"/>
                <a:cs typeface="Times New Roman" panose="02020603050405020304" pitchFamily="18" charset="0"/>
              </a:rPr>
              <a:t>So, I imported these fields into TRANSOPTR, I defined minimization goals for each optics, and finally determined the settings of the optics for efficient beam transport.</a:t>
            </a:r>
          </a:p>
          <a:p>
            <a:endParaRPr lang="en-US" b="1">
              <a:latin typeface="Times New Roman" panose="02020603050405020304" pitchFamily="18" charset="0"/>
              <a:cs typeface="Times New Roman" panose="02020603050405020304" pitchFamily="18" charset="0"/>
            </a:endParaRPr>
          </a:p>
          <a:p>
            <a:r>
              <a:rPr lang="en-US" b="1">
                <a:latin typeface="Times New Roman" panose="02020603050405020304" pitchFamily="18" charset="0"/>
                <a:cs typeface="Times New Roman" panose="02020603050405020304" pitchFamily="18" charset="0"/>
              </a:rPr>
              <a:t>For the injection optics, the goal is to achieve a parallel beam with a size much smaller than the aperture radius of the injection system in the presence of the electric and magnetic fields at the injection region, and that was achieved.</a:t>
            </a:r>
          </a:p>
          <a:p>
            <a:endParaRPr lang="en-US" b="1">
              <a:latin typeface="Times New Roman" panose="02020603050405020304" pitchFamily="18" charset="0"/>
              <a:cs typeface="Times New Roman" panose="02020603050405020304" pitchFamily="18" charset="0"/>
            </a:endParaRPr>
          </a:p>
          <a:p>
            <a:r>
              <a:rPr lang="en-US" b="1">
                <a:latin typeface="Times New Roman" panose="02020603050405020304" pitchFamily="18" charset="0"/>
                <a:cs typeface="Times New Roman" panose="02020603050405020304" pitchFamily="18" charset="0"/>
              </a:rPr>
              <a:t>For the extraction optics, the goal is to achieve zero dispersion and converging beam at the point labelled FC16A with the beam starting the magnetic field of the CSB, and that was also achieved.</a:t>
            </a:r>
          </a:p>
          <a:p>
            <a:endParaRPr lang="en-US" b="1">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Axial field of the CSB drops from 0.7 T to 19 mT within the first 50 mm on the extraction region</a:t>
            </a:r>
          </a:p>
          <a:p>
            <a:endParaRPr lang="en-US" b="1">
              <a:latin typeface="Times New Roman" panose="02020603050405020304" pitchFamily="18" charset="0"/>
              <a:cs typeface="Times New Roman" panose="02020603050405020304" pitchFamily="18" charset="0"/>
            </a:endParaRPr>
          </a:p>
          <a:p>
            <a:r>
              <a:rPr lang="en-US" b="1">
                <a:latin typeface="Times New Roman" panose="02020603050405020304" pitchFamily="18" charset="0"/>
                <a:cs typeface="Times New Roman" panose="02020603050405020304" pitchFamily="18" charset="0"/>
              </a:rPr>
              <a:t>TRANSOPTR integrate the equation of motion using Runge Kunta method.</a:t>
            </a:r>
          </a:p>
          <a:p>
            <a:r>
              <a:rPr lang="en-US" b="1">
                <a:latin typeface="Times New Roman" panose="02020603050405020304" pitchFamily="18" charset="0"/>
                <a:cs typeface="Times New Roman" panose="02020603050405020304" pitchFamily="18" charset="0"/>
              </a:rPr>
              <a:t>The optimization methods in TRANSOPTR is downhill simplex and Simulated annealing</a:t>
            </a:r>
          </a:p>
          <a:p>
            <a:endParaRPr lang="en-US" b="1">
              <a:latin typeface="Times New Roman" panose="02020603050405020304" pitchFamily="18" charset="0"/>
              <a:cs typeface="Times New Roman" panose="02020603050405020304" pitchFamily="18" charset="0"/>
            </a:endParaRPr>
          </a:p>
          <a:p>
            <a:r>
              <a:rPr lang="en-US" b="1">
                <a:latin typeface="Times New Roman" panose="02020603050405020304" pitchFamily="18" charset="0"/>
                <a:cs typeface="Times New Roman" panose="02020603050405020304" pitchFamily="18" charset="0"/>
              </a:rPr>
              <a:t>Given the beam initial parameters, objective functions can be defined, and quad settings are minimized to satisfy the objectives. </a:t>
            </a:r>
          </a:p>
          <a:p>
            <a:r>
              <a:rPr lang="en-US" b="1"/>
              <a:t>The CSB is not operated in space charge regime – The total current from the CSB required before significant intensity of charged bred ions can be detected is about 50 uA</a:t>
            </a:r>
          </a:p>
          <a:p>
            <a:pPr algn="l"/>
            <a:r>
              <a:rPr lang="en-US" sz="1800" b="1" i="0" u="none" strike="noStrike" baseline="0">
                <a:latin typeface="NimbusSanL-Regu"/>
              </a:rPr>
              <a:t>It’s known that two parallel currents attract each other.</a:t>
            </a:r>
            <a:endParaRPr lang="en-US" b="1"/>
          </a:p>
        </p:txBody>
      </p:sp>
      <p:sp>
        <p:nvSpPr>
          <p:cNvPr id="4" name="Slide Number Placeholder 3"/>
          <p:cNvSpPr>
            <a:spLocks noGrp="1"/>
          </p:cNvSpPr>
          <p:nvPr>
            <p:ph type="sldNum" sz="quarter" idx="5"/>
          </p:nvPr>
        </p:nvSpPr>
        <p:spPr/>
        <p:txBody>
          <a:bodyPr/>
          <a:lstStyle/>
          <a:p>
            <a:fld id="{96476310-DAD6-EE4F-ABB6-4124C82A7486}" type="slidenum">
              <a:rPr lang="en-US" smtClean="0"/>
              <a:t>8</a:t>
            </a:fld>
            <a:endParaRPr lang="en-US"/>
          </a:p>
        </p:txBody>
      </p:sp>
      <p:sp>
        <p:nvSpPr>
          <p:cNvPr id="5" name="Footer Placeholder 4">
            <a:extLst>
              <a:ext uri="{FF2B5EF4-FFF2-40B4-BE49-F238E27FC236}">
                <a16:creationId xmlns:a16="http://schemas.microsoft.com/office/drawing/2014/main" id="{388F1405-F00D-9114-C002-4E1B35A3EA17}"/>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0C7389B9-7479-EF46-4410-0BBA021B9B3E}"/>
              </a:ext>
            </a:extLst>
          </p:cNvPr>
          <p:cNvSpPr>
            <a:spLocks noGrp="1"/>
          </p:cNvSpPr>
          <p:nvPr>
            <p:ph type="dt" idx="1"/>
          </p:nvPr>
        </p:nvSpPr>
        <p:spPr/>
        <p:txBody>
          <a:bodyPr/>
          <a:lstStyle/>
          <a:p>
            <a:fld id="{B26955ED-E09A-41BE-A335-3F8A5579A51B}" type="datetime1">
              <a:rPr lang="en-US" smtClean="0"/>
              <a:t>9/20/2023</a:t>
            </a:fld>
            <a:endParaRPr lang="en-US"/>
          </a:p>
        </p:txBody>
      </p:sp>
      <p:sp>
        <p:nvSpPr>
          <p:cNvPr id="7" name="Header Placeholder 6">
            <a:extLst>
              <a:ext uri="{FF2B5EF4-FFF2-40B4-BE49-F238E27FC236}">
                <a16:creationId xmlns:a16="http://schemas.microsoft.com/office/drawing/2014/main" id="{592284CC-28AF-FE52-A7A0-ED2BB71C552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161476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The magnetic field induces a circular motion with a Larmor radius greater that the injection aperture radius</a:t>
                </a:r>
              </a:p>
              <a:p>
                <a:r>
                  <a:rPr lang="en-US" dirty="0"/>
                  <a:t>Causing the ions to be lost to the injection electrode</a:t>
                </a:r>
              </a:p>
              <a:p>
                <a:r>
                  <a:rPr lang="en-US" dirty="0"/>
                  <a:t>At Larmor radius of 10 mm and B-field of 1 T, The Cs+ ions at that injection hole have a transverse velocity of </a:t>
                </a:r>
                <a14:m>
                  <m:oMath xmlns:m="http://schemas.openxmlformats.org/officeDocument/2006/math">
                    <m:r>
                      <a:rPr lang="en-US" b="0" i="1" smtClean="0">
                        <a:latin typeface="Cambria Math" panose="02040503050406030204" pitchFamily="18" charset="0"/>
                      </a:rPr>
                      <m:t>7.2</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3</m:t>
                        </m:r>
                      </m:sup>
                    </m:sSup>
                  </m:oMath>
                </a14:m>
                <a:r>
                  <a:rPr lang="en-US" dirty="0"/>
                  <a:t> m/s.</a:t>
                </a:r>
              </a:p>
              <a:p>
                <a:r>
                  <a:rPr lang="en-US" dirty="0"/>
                  <a:t>Since the Larmor radius is larger than 10 mm as shown here, then the beam has larger angle as they enter the extraction system.</a:t>
                </a:r>
              </a:p>
              <a:p>
                <a:endParaRPr lang="en-US" dirty="0"/>
              </a:p>
              <a:p>
                <a:r>
                  <a:rPr lang="en-US" dirty="0"/>
                  <a:t>At the location of IE2, assuming the beam parameters in both directions are equal x = 3 mm and x’ = 0.87 rad, that corresponds to a transverse velocity of about </a:t>
                </a:r>
                <a14:m>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5</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m:t>
                    </m:r>
                  </m:oMath>
                </a14:m>
                <a:endParaRPr lang="en-US" dirty="0"/>
              </a:p>
              <a:p>
                <a:endParaRPr lang="en-US" dirty="0"/>
              </a:p>
              <a:p>
                <a:r>
                  <a:rPr lang="en-US" dirty="0"/>
                  <a:t>Diameter of the IE1 is 28 mm, diameter of IE2 is 20 mm</a:t>
                </a:r>
              </a:p>
            </p:txBody>
          </p:sp>
        </mc:Choice>
        <mc:Fallback xmlns="">
          <p:sp>
            <p:nvSpPr>
              <p:cNvPr id="3" name="Notes Placeholder 2"/>
              <p:cNvSpPr>
                <a:spLocks noGrp="1"/>
              </p:cNvSpPr>
              <p:nvPr>
                <p:ph type="body" idx="1"/>
              </p:nvPr>
            </p:nvSpPr>
            <p:spPr/>
            <p:txBody>
              <a:bodyPr/>
              <a:lstStyle/>
              <a:p>
                <a:r>
                  <a:rPr lang="en-US" dirty="0"/>
                  <a:t>At Larmor radius of 10 mm and B-field of 1 T, The Cs+ ions at that injection hole have a transverse velocity of </a:t>
                </a:r>
                <a:r>
                  <a:rPr lang="en-US" b="0" i="0">
                    <a:latin typeface="Cambria Math" panose="02040503050406030204" pitchFamily="18" charset="0"/>
                  </a:rPr>
                  <a:t>7.2</a:t>
                </a:r>
                <a:r>
                  <a:rPr lang="en-US" b="0" i="0">
                    <a:latin typeface="Cambria Math" panose="02040503050406030204" pitchFamily="18" charset="0"/>
                    <a:ea typeface="Cambria Math" panose="02040503050406030204" pitchFamily="18" charset="0"/>
                  </a:rPr>
                  <a:t>×10^3</a:t>
                </a:r>
                <a:r>
                  <a:rPr lang="en-US" dirty="0"/>
                  <a:t> m/s.</a:t>
                </a:r>
              </a:p>
              <a:p>
                <a:r>
                  <a:rPr lang="en-US" dirty="0"/>
                  <a:t>Since the Larmor radius is larger than 10 mm as shown here, then the beam has larger angle as they enter the extraction system.</a:t>
                </a:r>
              </a:p>
              <a:p>
                <a:endParaRPr lang="en-US" dirty="0"/>
              </a:p>
              <a:p>
                <a:r>
                  <a:rPr lang="en-US" dirty="0"/>
                  <a:t>At the location of IE2, assuming the beam parameters in both directions are equal x = 3 mm and x’ = 0.87 rad, that corresponds to a transverse velocity of about </a:t>
                </a:r>
                <a:r>
                  <a:rPr lang="en-US" b="0" i="0">
                    <a:latin typeface="Cambria Math" panose="02040503050406030204" pitchFamily="18" charset="0"/>
                  </a:rPr>
                  <a:t>1</a:t>
                </a:r>
                <a:r>
                  <a:rPr lang="en-US" b="0" i="0">
                    <a:latin typeface="Cambria Math" panose="02040503050406030204" pitchFamily="18" charset="0"/>
                    <a:ea typeface="Cambria Math" panose="02040503050406030204" pitchFamily="18" charset="0"/>
                  </a:rPr>
                  <a:t>×10^5  𝑚/𝑠</a:t>
                </a:r>
                <a:endParaRPr lang="en-US" dirty="0"/>
              </a:p>
              <a:p>
                <a:endParaRPr lang="en-US" dirty="0"/>
              </a:p>
              <a:p>
                <a:r>
                  <a:rPr lang="en-US" dirty="0"/>
                  <a:t>Diameter of the IE1 is 28 mm, diameter of IE2 is 20 mm</a:t>
                </a:r>
              </a:p>
            </p:txBody>
          </p:sp>
        </mc:Fallback>
      </mc:AlternateContent>
      <p:sp>
        <p:nvSpPr>
          <p:cNvPr id="4" name="Slide Number Placeholder 3"/>
          <p:cNvSpPr>
            <a:spLocks noGrp="1"/>
          </p:cNvSpPr>
          <p:nvPr>
            <p:ph type="sldNum" sz="quarter" idx="5"/>
          </p:nvPr>
        </p:nvSpPr>
        <p:spPr/>
        <p:txBody>
          <a:bodyPr/>
          <a:lstStyle/>
          <a:p>
            <a:fld id="{96476310-DAD6-EE4F-ABB6-4124C82A7486}" type="slidenum">
              <a:rPr lang="en-US" smtClean="0"/>
              <a:t>9</a:t>
            </a:fld>
            <a:endParaRPr lang="en-US"/>
          </a:p>
        </p:txBody>
      </p:sp>
      <p:sp>
        <p:nvSpPr>
          <p:cNvPr id="5" name="Footer Placeholder 4">
            <a:extLst>
              <a:ext uri="{FF2B5EF4-FFF2-40B4-BE49-F238E27FC236}">
                <a16:creationId xmlns:a16="http://schemas.microsoft.com/office/drawing/2014/main" id="{EE988BC6-A5E5-96A0-E1E7-A1653E801D3D}"/>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FD109BDA-BB6A-C8CB-D46A-7022265D7191}"/>
              </a:ext>
            </a:extLst>
          </p:cNvPr>
          <p:cNvSpPr>
            <a:spLocks noGrp="1"/>
          </p:cNvSpPr>
          <p:nvPr>
            <p:ph type="dt" idx="1"/>
          </p:nvPr>
        </p:nvSpPr>
        <p:spPr/>
        <p:txBody>
          <a:bodyPr/>
          <a:lstStyle/>
          <a:p>
            <a:fld id="{81186F8B-F489-461A-81E8-B94A6D5D63A6}" type="datetime1">
              <a:rPr lang="en-US" smtClean="0"/>
              <a:t>9/20/2023</a:t>
            </a:fld>
            <a:endParaRPr lang="en-US"/>
          </a:p>
        </p:txBody>
      </p:sp>
      <p:sp>
        <p:nvSpPr>
          <p:cNvPr id="7" name="Header Placeholder 6">
            <a:extLst>
              <a:ext uri="{FF2B5EF4-FFF2-40B4-BE49-F238E27FC236}">
                <a16:creationId xmlns:a16="http://schemas.microsoft.com/office/drawing/2014/main" id="{9F8015A5-A29E-EFA1-6E5C-2CFD1715D0D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61994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b="1" dirty="0">
                <a:latin typeface="Times New Roman" panose="02020603050405020304" pitchFamily="18" charset="0"/>
                <a:cs typeface="Times New Roman" panose="02020603050405020304" pitchFamily="18" charset="0"/>
              </a:rPr>
              <a:t>The electric field for beam formation is created between the plasma electrode and the puller electrode</a:t>
            </a:r>
          </a:p>
          <a:p>
            <a:pPr marL="171450" indent="-171450">
              <a:buFont typeface="Arial" panose="020B0604020202020204" pitchFamily="34" charset="0"/>
              <a:buChar char="•"/>
            </a:pPr>
            <a:endParaRPr lang="en-US" sz="10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dirty="0">
                <a:latin typeface="Times New Roman" panose="02020603050405020304" pitchFamily="18" charset="0"/>
                <a:cs typeface="Times New Roman" panose="02020603050405020304" pitchFamily="18" charset="0"/>
              </a:rPr>
              <a:t>The electric field affects the beam divergence of the extracted ions depending on the shape of plasma meniscus</a:t>
            </a:r>
          </a:p>
          <a:p>
            <a:pPr marL="171450" indent="-171450">
              <a:buFont typeface="Arial" panose="020B0604020202020204" pitchFamily="34" charset="0"/>
              <a:buChar char="•"/>
            </a:pPr>
            <a:endParaRPr lang="en-US" sz="10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dirty="0">
                <a:latin typeface="Times New Roman" panose="02020603050405020304" pitchFamily="18" charset="0"/>
                <a:cs typeface="Times New Roman" panose="02020603050405020304" pitchFamily="18" charset="0"/>
              </a:rPr>
              <a:t>The case where the plasma meniscus is flat, the divergence is optimum, emittance is smallest</a:t>
            </a:r>
          </a:p>
          <a:p>
            <a:pPr marL="0" indent="0">
              <a:buFont typeface="Arial" panose="020B0604020202020204" pitchFamily="34" charset="0"/>
              <a:buNone/>
            </a:pPr>
            <a:endParaRPr lang="en-US" sz="10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dirty="0">
                <a:latin typeface="Times New Roman" panose="02020603050405020304" pitchFamily="18" charset="0"/>
                <a:cs typeface="Times New Roman" panose="02020603050405020304" pitchFamily="18" charset="0"/>
              </a:rPr>
              <a:t>In reality, the gap is not fixed during CSB operation, the length of the gap varies depending on the magnitude of the extraction field and the ion density</a:t>
            </a:r>
          </a:p>
          <a:p>
            <a:pPr marL="171450" indent="-171450">
              <a:buFont typeface="Arial" panose="020B0604020202020204" pitchFamily="34" charset="0"/>
              <a:buChar char="•"/>
            </a:pPr>
            <a:endParaRPr lang="en-US" sz="10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dirty="0">
                <a:latin typeface="Times New Roman" panose="02020603050405020304" pitchFamily="18" charset="0"/>
                <a:cs typeface="Times New Roman" panose="02020603050405020304" pitchFamily="18" charset="0"/>
              </a:rPr>
              <a:t>For ion extraction from the ECR plasma, optimized extraction field is achieved only when the plasma density balances the space charge density.</a:t>
            </a:r>
          </a:p>
          <a:p>
            <a:pPr marL="171450" indent="-171450">
              <a:buFont typeface="Arial" panose="020B0604020202020204" pitchFamily="34" charset="0"/>
              <a:buChar char="•"/>
            </a:pPr>
            <a:endParaRPr lang="en-US" sz="10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dirty="0">
                <a:latin typeface="Times New Roman" panose="02020603050405020304" pitchFamily="18" charset="0"/>
                <a:cs typeface="Times New Roman" panose="02020603050405020304" pitchFamily="18" charset="0"/>
              </a:rPr>
              <a:t>I systematically optimized the CSB extraction system to identify the optimized extraction field.</a:t>
            </a:r>
            <a:endParaRPr lang="en-US" sz="1000" b="1" dirty="0"/>
          </a:p>
          <a:p>
            <a:pPr marL="0" indent="0">
              <a:buFont typeface="Arial" panose="020B0604020202020204" pitchFamily="34" charset="0"/>
              <a:buNone/>
            </a:pPr>
            <a:endParaRPr lang="en-US" sz="1000" b="1" dirty="0">
              <a:latin typeface="Times New Roman" panose="02020603050405020304" pitchFamily="18" charset="0"/>
              <a:cs typeface="Times New Roman" panose="02020603050405020304" pitchFamily="18" charset="0"/>
            </a:endParaRPr>
          </a:p>
          <a:p>
            <a:r>
              <a:rPr lang="en-US" sz="1000" dirty="0"/>
              <a:t>Shape of the plasma boundary depends on Extraction E-field</a:t>
            </a:r>
          </a:p>
          <a:p>
            <a:pPr marL="285750" indent="-285750">
              <a:buFont typeface="Arial" panose="020B0604020202020204" pitchFamily="34" charset="0"/>
              <a:buChar char="•"/>
            </a:pPr>
            <a:r>
              <a:rPr lang="en-US" sz="1000" dirty="0"/>
              <a:t>Convex – ion beam forms with large angle</a:t>
            </a:r>
          </a:p>
          <a:p>
            <a:pPr marL="285750" indent="-285750">
              <a:buFont typeface="Arial" panose="020B0604020202020204" pitchFamily="34" charset="0"/>
              <a:buChar char="•"/>
            </a:pPr>
            <a:r>
              <a:rPr lang="en-US" sz="1000" dirty="0"/>
              <a:t>Planar – ion beam forms with optimum angle</a:t>
            </a:r>
          </a:p>
          <a:p>
            <a:pPr marL="285750" indent="-285750">
              <a:buFont typeface="Arial" panose="020B0604020202020204" pitchFamily="34" charset="0"/>
              <a:buChar char="•"/>
            </a:pPr>
            <a:r>
              <a:rPr lang="en-US" sz="1000" dirty="0"/>
              <a:t>Concave – ion beam forms with over focused angle</a:t>
            </a:r>
          </a:p>
          <a:p>
            <a:pPr marL="171450" indent="-171450">
              <a:buFont typeface="Arial" panose="020B0604020202020204" pitchFamily="34" charset="0"/>
              <a:buChar char="•"/>
            </a:pPr>
            <a:endParaRPr lang="en-US" sz="10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dirty="0">
                <a:latin typeface="Times New Roman" panose="02020603050405020304" pitchFamily="18" charset="0"/>
                <a:cs typeface="Times New Roman" panose="02020603050405020304" pitchFamily="18" charset="0"/>
              </a:rPr>
              <a:t>On this slide, I would like to talk about the optimization process of the CSB extraction system in IGUN. The extraction system consists of the</a:t>
            </a:r>
          </a:p>
          <a:p>
            <a:pPr marL="171450" indent="-171450">
              <a:buFont typeface="Arial" panose="020B0604020202020204" pitchFamily="34" charset="0"/>
              <a:buChar char="•"/>
            </a:pPr>
            <a:endParaRPr lang="en-US" sz="10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dirty="0">
                <a:latin typeface="Times New Roman" panose="02020603050405020304" pitchFamily="18" charset="0"/>
                <a:cs typeface="Times New Roman" panose="02020603050405020304" pitchFamily="18" charset="0"/>
              </a:rPr>
              <a:t>The whole extraction system is installed in the strong magnetic field of the CSB</a:t>
            </a:r>
          </a:p>
          <a:p>
            <a:pPr marL="0" indent="0">
              <a:buFont typeface="Arial" panose="020B0604020202020204" pitchFamily="34" charset="0"/>
              <a:buNone/>
            </a:pPr>
            <a:endParaRPr lang="en-US" sz="1000" b="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1000" b="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1000" b="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1000" b="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10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dirty="0">
                <a:latin typeface="Times New Roman" panose="02020603050405020304" pitchFamily="18" charset="0"/>
                <a:cs typeface="Times New Roman" panose="02020603050405020304" pitchFamily="18" charset="0"/>
              </a:rPr>
              <a:t>If the extraction field is low, the shape of the plasma boundary is Convex meniscus producing large Emittance (extraction gap smaller than the designed)</a:t>
            </a:r>
          </a:p>
          <a:p>
            <a:pPr marL="0" indent="0">
              <a:buFont typeface="Arial" panose="020B0604020202020204" pitchFamily="34" charset="0"/>
              <a:buNone/>
            </a:pPr>
            <a:endParaRPr lang="en-US" sz="10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dirty="0">
                <a:latin typeface="Times New Roman" panose="02020603050405020304" pitchFamily="18" charset="0"/>
                <a:cs typeface="Times New Roman" panose="02020603050405020304" pitchFamily="18" charset="0"/>
              </a:rPr>
              <a:t>If the extraction field is moderate, plasma boundary aligns with the extraction aperture, and the shape of the plasma boundary is Planar meniscus – lowest emittance (designed gap)</a:t>
            </a:r>
          </a:p>
          <a:p>
            <a:pPr marL="0" indent="0">
              <a:buFont typeface="Arial" panose="020B0604020202020204" pitchFamily="34" charset="0"/>
              <a:buNone/>
            </a:pPr>
            <a:endParaRPr lang="en-US" sz="10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000" b="1" dirty="0">
                <a:latin typeface="Times New Roman" panose="02020603050405020304" pitchFamily="18" charset="0"/>
                <a:cs typeface="Times New Roman" panose="02020603050405020304" pitchFamily="18" charset="0"/>
              </a:rPr>
              <a:t>If the extraction field is high, the shape of the plasma boundary is  Concave meniscus  producing also large emittance (Extraction gap longer than the designed)</a:t>
            </a:r>
          </a:p>
          <a:p>
            <a:pPr marL="0" indent="0">
              <a:buFont typeface="Arial" panose="020B0604020202020204" pitchFamily="34" charset="0"/>
              <a:buNone/>
            </a:pPr>
            <a:endParaRPr lang="en-US" sz="10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Magnetic field has been identified to be the main cause of large emittance in ECR ion sources because of the beam rotation induced by the field in the extraction region.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It also causes different focal points for the ion masses and charge states in the extracted beam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p>
          <a:p>
            <a:r>
              <a:rPr lang="en-US" sz="1000" b="1" dirty="0"/>
              <a:t>The parameters that influence the beam emittance are categorized as:</a:t>
            </a:r>
          </a:p>
          <a:p>
            <a:pPr marL="285750" indent="-285750">
              <a:buFont typeface="Arial" panose="020B0604020202020204" pitchFamily="34" charset="0"/>
              <a:buChar char="•"/>
            </a:pPr>
            <a:r>
              <a:rPr lang="en-US" sz="1000" b="1" dirty="0"/>
              <a:t>Ion temperature</a:t>
            </a:r>
          </a:p>
          <a:p>
            <a:pPr marL="285750" indent="-285750">
              <a:buFont typeface="Arial" panose="020B0604020202020204" pitchFamily="34" charset="0"/>
              <a:buChar char="•"/>
            </a:pPr>
            <a:r>
              <a:rPr lang="en-US" sz="1000" b="1" dirty="0"/>
              <a:t>Extraction gap</a:t>
            </a:r>
          </a:p>
          <a:p>
            <a:pPr marL="285750" indent="-285750">
              <a:buFont typeface="Arial" panose="020B0604020202020204" pitchFamily="34" charset="0"/>
              <a:buChar char="•"/>
            </a:pPr>
            <a:r>
              <a:rPr lang="en-US" sz="1000" b="1" dirty="0"/>
              <a:t>Extraction aperture</a:t>
            </a:r>
          </a:p>
          <a:p>
            <a:pPr marL="285750" indent="-285750">
              <a:buFont typeface="Arial" panose="020B0604020202020204" pitchFamily="34" charset="0"/>
              <a:buChar char="•"/>
            </a:pPr>
            <a:r>
              <a:rPr lang="en-US" sz="1000" b="1" dirty="0">
                <a:solidFill>
                  <a:srgbClr val="FF0000"/>
                </a:solidFill>
              </a:rPr>
              <a:t>Magnetic field</a:t>
            </a:r>
            <a:endParaRPr lang="en-US" sz="1000" b="1" dirty="0"/>
          </a:p>
          <a:p>
            <a:r>
              <a:rPr lang="en-US" sz="1000" b="1" dirty="0"/>
              <a:t>Pierce geometry minimize aberrations in the extraction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Ui is the ion directed energy – initial energy of the plasma</a:t>
            </a:r>
          </a:p>
        </p:txBody>
      </p:sp>
      <p:sp>
        <p:nvSpPr>
          <p:cNvPr id="4" name="Slide Number Placeholder 3"/>
          <p:cNvSpPr>
            <a:spLocks noGrp="1"/>
          </p:cNvSpPr>
          <p:nvPr>
            <p:ph type="sldNum" sz="quarter" idx="5"/>
          </p:nvPr>
        </p:nvSpPr>
        <p:spPr/>
        <p:txBody>
          <a:bodyPr/>
          <a:lstStyle/>
          <a:p>
            <a:fld id="{96476310-DAD6-EE4F-ABB6-4124C82A7486}" type="slidenum">
              <a:rPr lang="en-US" smtClean="0"/>
              <a:t>10</a:t>
            </a:fld>
            <a:endParaRPr lang="en-US"/>
          </a:p>
        </p:txBody>
      </p:sp>
      <p:sp>
        <p:nvSpPr>
          <p:cNvPr id="5" name="Footer Placeholder 4">
            <a:extLst>
              <a:ext uri="{FF2B5EF4-FFF2-40B4-BE49-F238E27FC236}">
                <a16:creationId xmlns:a16="http://schemas.microsoft.com/office/drawing/2014/main" id="{9F8B9254-2E1D-737D-BB62-D137CAB38410}"/>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BD92AC44-D9F4-0DBD-41A6-AF9184A448F8}"/>
              </a:ext>
            </a:extLst>
          </p:cNvPr>
          <p:cNvSpPr>
            <a:spLocks noGrp="1"/>
          </p:cNvSpPr>
          <p:nvPr>
            <p:ph type="dt" idx="1"/>
          </p:nvPr>
        </p:nvSpPr>
        <p:spPr/>
        <p:txBody>
          <a:bodyPr/>
          <a:lstStyle/>
          <a:p>
            <a:fld id="{BF44C194-AB02-4F9A-B61B-FC2916C38D00}" type="datetime1">
              <a:rPr lang="en-US" smtClean="0"/>
              <a:t>9/20/2023</a:t>
            </a:fld>
            <a:endParaRPr lang="en-US"/>
          </a:p>
        </p:txBody>
      </p:sp>
      <p:sp>
        <p:nvSpPr>
          <p:cNvPr id="7" name="Header Placeholder 6">
            <a:extLst>
              <a:ext uri="{FF2B5EF4-FFF2-40B4-BE49-F238E27FC236}">
                <a16:creationId xmlns:a16="http://schemas.microsoft.com/office/drawing/2014/main" id="{4C2B6296-C7F1-57B4-7314-4E30077E54B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2524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777776"/>
                    </a:solidFill>
                    <a:latin typeface="Helvetica Neue Light" panose="02000403000000020004"/>
                    <a:cs typeface="Times"/>
                  </a:rPr>
                  <a:t>Acceptance of the quad is not measured because each mass in the beam has different focal length because of the magnetic field.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777776"/>
                  </a:solidFill>
                  <a:latin typeface="Helvetica Neue Light" panose="02000403000000020004"/>
                  <a:cs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777776"/>
                  </a:solidFill>
                  <a:latin typeface="Helvetica Neue Light" panose="02000403000000020004"/>
                  <a:cs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777776"/>
                    </a:solidFill>
                    <a:latin typeface="Helvetica Neue Light" panose="02000403000000020004"/>
                    <a:cs typeface="Times"/>
                  </a:rPr>
                  <a:t>This is the plot of the results of the IGUN simulation compared with total emittance of the CSB.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777776"/>
                  </a:solidFill>
                  <a:latin typeface="Helvetica Neue Light" panose="02000403000000020004"/>
                  <a:cs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777776"/>
                    </a:solidFill>
                    <a:latin typeface="Helvetica Neue Light" panose="02000403000000020004"/>
                    <a:cs typeface="Times"/>
                  </a:rPr>
                  <a:t>The extraction field was varied between 80 and 140 kv/m. Emittance from IGUN simulation is  plotted in red and the measured emittance of the CSB using the QST is plotted in black.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777776"/>
                  </a:solidFill>
                  <a:latin typeface="Helvetica Neue Light" panose="02000403000000020004"/>
                  <a:cs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t>The trend of the plots indicates that as the extraction field is varied, the total emittance of the CSB is changed as shown in the plot.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p>
              <a:p>
                <a:pPr marL="0" indent="0">
                  <a:buNone/>
                </a:pPr>
                <a:r>
                  <a:rPr lang="en-US" sz="3200" b="1" dirty="0"/>
                  <a:t>The disagreement between the measurement and IGUN simulation is because the total extracted current from the CSB was collimated by the quadrupole in front of the CSB extraction system, removing a fraction of the low-mass ions that significantly contribute to the large emittance of the CSB included in the IGUN simulation.</a:t>
                </a:r>
                <a:endParaRPr lang="en-US" sz="2000" b="1" dirty="0"/>
              </a:p>
              <a:p>
                <a:pPr marL="0" indent="0">
                  <a:buNone/>
                </a:pPr>
                <a:endParaRPr lang="en-US" sz="2000" b="1" dirty="0"/>
              </a:p>
              <a:p>
                <a:pPr marL="0" indent="0">
                  <a:buNone/>
                </a:pPr>
                <a:endParaRPr lang="en-US" sz="2000" b="1" dirty="0"/>
              </a:p>
              <a:p>
                <a:pPr marL="0" indent="0">
                  <a:buNone/>
                </a:pPr>
                <a:r>
                  <a:rPr lang="en-US" sz="2000" b="1" dirty="0"/>
                  <a:t>So, only a fraction of the total current was present at the location where the total emittance was measured.</a:t>
                </a:r>
                <a:endParaRPr lang="en-US" sz="1400" b="1" dirty="0">
                  <a:solidFill>
                    <a:srgbClr val="777776"/>
                  </a:solidFill>
                  <a:latin typeface="Helvetica Neue Light" panose="02000403000000020004"/>
                  <a:cs typeface="Times"/>
                </a:endParaRPr>
              </a:p>
              <a:p>
                <a:pPr marL="0" indent="0">
                  <a:buNone/>
                </a:pPr>
                <a:endParaRPr lang="en-US" sz="1400" b="1" dirty="0">
                  <a:solidFill>
                    <a:srgbClr val="777776"/>
                  </a:solidFill>
                  <a:latin typeface="Helvetica Neue Light" panose="02000403000000020004"/>
                  <a:cs typeface="Times"/>
                </a:endParaRPr>
              </a:p>
              <a:p>
                <a:pPr marL="0" indent="0">
                  <a:buNone/>
                </a:pPr>
                <a:r>
                  <a:rPr lang="en-US" sz="1400" b="1" dirty="0">
                    <a:solidFill>
                      <a:srgbClr val="777776"/>
                    </a:solidFill>
                    <a:latin typeface="Helvetica Neue Light" panose="02000403000000020004"/>
                    <a:cs typeface="Times"/>
                  </a:rPr>
                  <a:t>From the measurement, the </a:t>
                </a:r>
                <a:r>
                  <a:rPr lang="en-US" sz="1400" b="1" dirty="0">
                    <a:latin typeface="Times New Roman" panose="02020603050405020304" pitchFamily="18" charset="0"/>
                    <a:cs typeface="Times New Roman" panose="02020603050405020304" pitchFamily="18" charset="0"/>
                  </a:rPr>
                  <a:t>Lowest emittance of </a:t>
                </a:r>
                <a:r>
                  <a:rPr lang="en-US" sz="1400" b="1" dirty="0">
                    <a:solidFill>
                      <a:srgbClr val="FF0000"/>
                    </a:solidFill>
                    <a:latin typeface="Times New Roman" panose="02020603050405020304" pitchFamily="18" charset="0"/>
                    <a:cs typeface="Times New Roman" panose="02020603050405020304" pitchFamily="18" charset="0"/>
                  </a:rPr>
                  <a:t>101.6 mm-mrad </a:t>
                </a:r>
                <a:r>
                  <a:rPr lang="en-US" sz="1400" b="1" dirty="0">
                    <a:latin typeface="Times New Roman" panose="02020603050405020304" pitchFamily="18" charset="0"/>
                    <a:cs typeface="Times New Roman" panose="02020603050405020304" pitchFamily="18" charset="0"/>
                  </a:rPr>
                  <a:t>was found at </a:t>
                </a:r>
                <a:r>
                  <a:rPr lang="en-US" sz="1400" b="1" dirty="0">
                    <a:solidFill>
                      <a:srgbClr val="FF0000"/>
                    </a:solidFill>
                    <a:latin typeface="Times New Roman" panose="02020603050405020304" pitchFamily="18" charset="0"/>
                    <a:cs typeface="Times New Roman" panose="02020603050405020304" pitchFamily="18" charset="0"/>
                  </a:rPr>
                  <a:t>112 Kv/m</a:t>
                </a:r>
                <a:endParaRPr lang="en-US" sz="1400" b="1" dirty="0">
                  <a:solidFill>
                    <a:srgbClr val="777776"/>
                  </a:solidFill>
                  <a:latin typeface="Helvetica Neue Light" panose="02000403000000020004"/>
                  <a:cs typeface="Times"/>
                </a:endParaRPr>
              </a:p>
              <a:p>
                <a:pPr marL="0" indent="0">
                  <a:buNone/>
                </a:pPr>
                <a:endParaRPr lang="en-US" b="1" i="0" dirty="0">
                  <a:solidFill>
                    <a:srgbClr val="050E17"/>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Times New Roman" panose="02020603050405020304" pitchFamily="18" charset="0"/>
                    <a:cs typeface="Times New Roman" panose="02020603050405020304" pitchFamily="18" charset="0"/>
                  </a:rPr>
                  <a:t>The beam rotation due to the decreasing magnetic field of the ECRIS becomes the dominating contribution to the ion beam emittance when </a:t>
                </a:r>
                <a14:m>
                  <m:oMath xmlns:m="http://schemas.openxmlformats.org/officeDocument/2006/math">
                    <m:r>
                      <a:rPr lang="en-US" b="1" i="1" smtClean="0">
                        <a:solidFill>
                          <a:srgbClr val="FF0000"/>
                        </a:solidFill>
                        <a:latin typeface="Cambria Math" panose="02040503050406030204" pitchFamily="18" charset="0"/>
                        <a:cs typeface="Times New Roman" panose="02020603050405020304" pitchFamily="18" charset="0"/>
                      </a:rPr>
                      <m:t>𝑩</m:t>
                    </m:r>
                    <m:r>
                      <a:rPr lang="en-US" b="1" i="1" smtClean="0">
                        <a:solidFill>
                          <a:srgbClr val="FF0000"/>
                        </a:solidFill>
                        <a:latin typeface="Cambria Math" panose="02040503050406030204" pitchFamily="18" charset="0"/>
                        <a:cs typeface="Times New Roman" panose="02020603050405020304" pitchFamily="18" charset="0"/>
                      </a:rPr>
                      <m:t>∗</m:t>
                    </m:r>
                    <m:r>
                      <a:rPr lang="en-US" b="1" i="1" smtClean="0">
                        <a:solidFill>
                          <a:srgbClr val="FF0000"/>
                        </a:solidFill>
                        <a:latin typeface="Cambria Math" panose="02040503050406030204" pitchFamily="18" charset="0"/>
                        <a:cs typeface="Times New Roman" panose="02020603050405020304" pitchFamily="18" charset="0"/>
                      </a:rPr>
                      <m:t>𝒓</m:t>
                    </m:r>
                    <m: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𝟎</m:t>
                    </m:r>
                    <m: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𝟓</m:t>
                    </m:r>
                    <m:rad>
                      <m:radPr>
                        <m:degHide m:val="on"/>
                        <m:ctrlP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𝒌𝑻</m:t>
                        </m:r>
                      </m:e>
                    </m:rad>
                    <m:rad>
                      <m:radPr>
                        <m:degHide m:val="on"/>
                        <m:ctrlP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𝑨</m:t>
                        </m:r>
                        <m: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𝑸</m:t>
                        </m:r>
                      </m:e>
                    </m:rad>
                  </m:oMath>
                </a14:m>
                <a:endParaRPr lang="en-US" b="1" i="0" dirty="0">
                  <a:solidFill>
                    <a:srgbClr val="050E17"/>
                  </a:solidFill>
                  <a:effectLst/>
                  <a:latin typeface="-apple-system"/>
                </a:endParaRPr>
              </a:p>
              <a:p>
                <a:pPr marL="0" indent="0">
                  <a:buNone/>
                </a:pPr>
                <a:r>
                  <a:rPr lang="en-US" b="1" dirty="0">
                    <a:latin typeface="Times New Roman" panose="02020603050405020304" pitchFamily="18" charset="0"/>
                    <a:cs typeface="Times New Roman" panose="02020603050405020304" pitchFamily="18" charset="0"/>
                  </a:rPr>
                  <a:t>CSB Bias to 10 kV</a:t>
                </a:r>
              </a:p>
              <a:p>
                <a:pPr>
                  <a:buFont typeface="Wingdings" panose="05000000000000000000" pitchFamily="2" charset="2"/>
                  <a:buChar char="§"/>
                </a:pPr>
                <a:r>
                  <a:rPr lang="en-US" b="1" dirty="0">
                    <a:solidFill>
                      <a:srgbClr val="FF0000"/>
                    </a:solidFill>
                    <a:latin typeface="Times New Roman" panose="02020603050405020304" pitchFamily="18" charset="0"/>
                    <a:cs typeface="Times New Roman" panose="02020603050405020304" pitchFamily="18" charset="0"/>
                  </a:rPr>
                  <a:t>100 % beam Emittance = 5</a:t>
                </a:r>
                <a14:m>
                  <m:oMath xmlns:m="http://schemas.openxmlformats.org/officeDocument/2006/math">
                    <m:sSub>
                      <m:sSubPr>
                        <m:ctrlPr>
                          <a:rPr lang="en-US" b="1" i="1" smtClean="0">
                            <a:solidFill>
                              <a:srgbClr val="FF0000"/>
                            </a:solidFill>
                            <a:latin typeface="Cambria Math" panose="02040503050406030204" pitchFamily="18" charset="0"/>
                            <a:cs typeface="Times New Roman" panose="02020603050405020304" pitchFamily="18" charset="0"/>
                          </a:rPr>
                        </m:ctrlPr>
                      </m:sSubPr>
                      <m:e>
                        <m: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𝜺</m:t>
                        </m:r>
                      </m:e>
                      <m:sub>
                        <m:r>
                          <a:rPr lang="en-US" b="1" i="1" smtClean="0">
                            <a:solidFill>
                              <a:srgbClr val="FF0000"/>
                            </a:solidFill>
                            <a:latin typeface="Cambria Math" panose="02040503050406030204" pitchFamily="18" charset="0"/>
                            <a:cs typeface="Times New Roman" panose="02020603050405020304" pitchFamily="18" charset="0"/>
                          </a:rPr>
                          <m:t>𝟏</m:t>
                        </m:r>
                        <m:r>
                          <a:rPr lang="en-US" b="1" i="1" smtClean="0">
                            <a:solidFill>
                              <a:srgbClr val="FF0000"/>
                            </a:solidFill>
                            <a:latin typeface="Cambria Math" panose="02040503050406030204" pitchFamily="18" charset="0"/>
                            <a:cs typeface="Times New Roman" panose="02020603050405020304" pitchFamily="18" charset="0"/>
                          </a:rPr>
                          <m:t>𝒓𝒎𝒔</m:t>
                        </m:r>
                      </m:sub>
                    </m:sSub>
                  </m:oMath>
                </a14:m>
                <a:r>
                  <a:rPr lang="en-US" b="1" dirty="0">
                    <a:solidFill>
                      <a:srgbClr val="FF0000"/>
                    </a:solidFill>
                    <a:latin typeface="Times New Roman" panose="02020603050405020304" pitchFamily="18" charset="0"/>
                    <a:cs typeface="Times New Roman" panose="02020603050405020304" pitchFamily="18" charset="0"/>
                  </a:rPr>
                  <a:t> Waterbag distribution</a:t>
                </a:r>
              </a:p>
              <a:p>
                <a:pPr>
                  <a:buFont typeface="Wingdings" panose="05000000000000000000" pitchFamily="2" charset="2"/>
                  <a:buChar char="§"/>
                </a:pPr>
                <a:r>
                  <a:rPr lang="en-US" b="1" dirty="0">
                    <a:solidFill>
                      <a:srgbClr val="FF0000"/>
                    </a:solidFill>
                    <a:latin typeface="Times New Roman" panose="02020603050405020304" pitchFamily="18" charset="0"/>
                    <a:cs typeface="Times New Roman" panose="02020603050405020304" pitchFamily="18" charset="0"/>
                  </a:rPr>
                  <a:t> 86 % beam Emittance = 4</a:t>
                </a:r>
                <a14:m>
                  <m:oMath xmlns:m="http://schemas.openxmlformats.org/officeDocument/2006/math">
                    <m:sSub>
                      <m:sSubPr>
                        <m:ctrlPr>
                          <a:rPr lang="en-US" b="1" i="1" smtClean="0">
                            <a:solidFill>
                              <a:srgbClr val="FF0000"/>
                            </a:solidFill>
                            <a:latin typeface="Cambria Math" panose="02040503050406030204" pitchFamily="18" charset="0"/>
                            <a:cs typeface="Times New Roman" panose="02020603050405020304" pitchFamily="18" charset="0"/>
                          </a:rPr>
                        </m:ctrlPr>
                      </m:sSubPr>
                      <m:e>
                        <m:r>
                          <a:rPr lang="en-US"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𝜺</m:t>
                        </m:r>
                      </m:e>
                      <m:sub>
                        <m:r>
                          <a:rPr lang="en-US" b="1" i="1" smtClean="0">
                            <a:solidFill>
                              <a:srgbClr val="FF0000"/>
                            </a:solidFill>
                            <a:latin typeface="Cambria Math" panose="02040503050406030204" pitchFamily="18" charset="0"/>
                            <a:cs typeface="Times New Roman" panose="02020603050405020304" pitchFamily="18" charset="0"/>
                          </a:rPr>
                          <m:t>𝟏</m:t>
                        </m:r>
                        <m:r>
                          <a:rPr lang="en-US" b="1" i="1" smtClean="0">
                            <a:solidFill>
                              <a:srgbClr val="FF0000"/>
                            </a:solidFill>
                            <a:latin typeface="Cambria Math" panose="02040503050406030204" pitchFamily="18" charset="0"/>
                            <a:cs typeface="Times New Roman" panose="02020603050405020304" pitchFamily="18" charset="0"/>
                          </a:rPr>
                          <m:t>𝒓𝒎𝒔</m:t>
                        </m:r>
                      </m:sub>
                    </m:sSub>
                  </m:oMath>
                </a14:m>
                <a:endParaRPr lang="en-US" b="1" dirty="0">
                  <a:solidFill>
                    <a:srgbClr val="FF0000"/>
                  </a:solidFill>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US" sz="1800" b="1" dirty="0">
                    <a:effectLst/>
                    <a:latin typeface="Segoe UI" panose="020B0502040204020203" pitchFamily="34" charset="0"/>
                  </a:rPr>
                  <a:t>When you add up all currents you should see Child-Langmuir. If it deviates then there are losses in the extraction system, which we cannot detect.</a:t>
                </a:r>
                <a:endParaRPr lang="en-US" b="1" dirty="0">
                  <a:solidFill>
                    <a:srgbClr val="FF0000"/>
                  </a:solidFill>
                  <a:latin typeface="Times New Roman" panose="02020603050405020304" pitchFamily="18" charset="0"/>
                  <a:cs typeface="Times New Roman" panose="02020603050405020304" pitchFamily="18" charset="0"/>
                </a:endParaRPr>
              </a:p>
              <a:p>
                <a:endParaRPr lang="en-US" b="1"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777776"/>
                    </a:solidFill>
                    <a:latin typeface="Helvetica Neue Light" panose="02000403000000020004"/>
                    <a:cs typeface="Times"/>
                  </a:rPr>
                  <a:t>This is the plot of the results of the IGUN simulation compared with total emittance of the CSB.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a:solidFill>
                    <a:srgbClr val="777776"/>
                  </a:solidFill>
                  <a:latin typeface="Helvetica Neue Light" panose="02000403000000020004"/>
                  <a:cs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777776"/>
                    </a:solidFill>
                    <a:latin typeface="Helvetica Neue Light" panose="02000403000000020004"/>
                    <a:cs typeface="Times"/>
                  </a:rPr>
                  <a:t>The extraction field was varied between 80 and 140 kv/m. Emittance from IGUN simulation is  plotted in red and the measured emittance of the CSB using the QST is plotted in black.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a:solidFill>
                    <a:srgbClr val="777776"/>
                  </a:solidFill>
                  <a:latin typeface="Helvetica Neue Light" panose="02000403000000020004"/>
                  <a:cs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t>The trend of the plots indicates that as the extraction field is varied, the total emittance of the CSB is changed as shown in the plot.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a:p>
              <a:p>
                <a:pPr marL="0" indent="0">
                  <a:buNone/>
                </a:pPr>
                <a:r>
                  <a:rPr lang="en-US" sz="3200" b="1"/>
                  <a:t>The disagreement between the measurement and IGUN simulation is because the total extracted current from the CSB was collimated by the quadrupole in front of the CSB extraction system, removing a fraction of the low-mass ions that significantly contribute to the large emittance of the CSB included in the IGUN simulation.</a:t>
                </a:r>
                <a:endParaRPr lang="en-US" sz="2000" b="1"/>
              </a:p>
              <a:p>
                <a:pPr marL="0" indent="0">
                  <a:buNone/>
                </a:pPr>
                <a:endParaRPr lang="en-US" sz="2000" b="1"/>
              </a:p>
              <a:p>
                <a:pPr marL="0" indent="0">
                  <a:buNone/>
                </a:pPr>
                <a:endParaRPr lang="en-US" sz="2000" b="1"/>
              </a:p>
              <a:p>
                <a:pPr marL="0" indent="0">
                  <a:buNone/>
                </a:pPr>
                <a:r>
                  <a:rPr lang="en-US" sz="2000" b="1"/>
                  <a:t>So, only a fraction of the total current was present at the location where the total emittance was measured.</a:t>
                </a:r>
                <a:endParaRPr lang="en-US" sz="1400" b="1">
                  <a:solidFill>
                    <a:srgbClr val="777776"/>
                  </a:solidFill>
                  <a:latin typeface="Helvetica Neue Light" panose="02000403000000020004"/>
                  <a:cs typeface="Times"/>
                </a:endParaRPr>
              </a:p>
              <a:p>
                <a:pPr marL="0" indent="0">
                  <a:buNone/>
                </a:pPr>
                <a:endParaRPr lang="en-US" sz="1400" b="1">
                  <a:solidFill>
                    <a:srgbClr val="777776"/>
                  </a:solidFill>
                  <a:latin typeface="Helvetica Neue Light" panose="02000403000000020004"/>
                  <a:cs typeface="Times"/>
                </a:endParaRPr>
              </a:p>
              <a:p>
                <a:pPr marL="0" indent="0">
                  <a:buNone/>
                </a:pPr>
                <a:r>
                  <a:rPr lang="en-US" sz="1400" b="1">
                    <a:solidFill>
                      <a:srgbClr val="777776"/>
                    </a:solidFill>
                    <a:latin typeface="Helvetica Neue Light" panose="02000403000000020004"/>
                    <a:cs typeface="Times"/>
                  </a:rPr>
                  <a:t>From the measurement, the </a:t>
                </a:r>
                <a:r>
                  <a:rPr lang="en-US" sz="1400" b="1">
                    <a:latin typeface="Times New Roman" panose="02020603050405020304" pitchFamily="18" charset="0"/>
                    <a:cs typeface="Times New Roman" panose="02020603050405020304" pitchFamily="18" charset="0"/>
                  </a:rPr>
                  <a:t>Lowest emittance of </a:t>
                </a:r>
                <a:r>
                  <a:rPr lang="en-US" sz="1400" b="1">
                    <a:solidFill>
                      <a:srgbClr val="FF0000"/>
                    </a:solidFill>
                    <a:latin typeface="Times New Roman" panose="02020603050405020304" pitchFamily="18" charset="0"/>
                    <a:cs typeface="Times New Roman" panose="02020603050405020304" pitchFamily="18" charset="0"/>
                  </a:rPr>
                  <a:t>101.6 mm-mrad </a:t>
                </a:r>
                <a:r>
                  <a:rPr lang="en-US" sz="1400" b="1">
                    <a:latin typeface="Times New Roman" panose="02020603050405020304" pitchFamily="18" charset="0"/>
                    <a:cs typeface="Times New Roman" panose="02020603050405020304" pitchFamily="18" charset="0"/>
                  </a:rPr>
                  <a:t>was found at </a:t>
                </a:r>
                <a:r>
                  <a:rPr lang="en-US" sz="1400" b="1">
                    <a:solidFill>
                      <a:srgbClr val="FF0000"/>
                    </a:solidFill>
                    <a:latin typeface="Times New Roman" panose="02020603050405020304" pitchFamily="18" charset="0"/>
                    <a:cs typeface="Times New Roman" panose="02020603050405020304" pitchFamily="18" charset="0"/>
                  </a:rPr>
                  <a:t>112 Kv/m</a:t>
                </a:r>
                <a:endParaRPr lang="en-US" sz="1400" b="1">
                  <a:solidFill>
                    <a:srgbClr val="777776"/>
                  </a:solidFill>
                  <a:latin typeface="Helvetica Neue Light" panose="02000403000000020004"/>
                  <a:cs typeface="Times"/>
                </a:endParaRPr>
              </a:p>
              <a:p>
                <a:pPr marL="0" indent="0">
                  <a:buNone/>
                </a:pPr>
                <a:endParaRPr lang="en-US" b="1" i="0">
                  <a:solidFill>
                    <a:srgbClr val="050E17"/>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FF0000"/>
                    </a:solidFill>
                    <a:latin typeface="Times New Roman" panose="02020603050405020304" pitchFamily="18" charset="0"/>
                    <a:cs typeface="Times New Roman" panose="02020603050405020304" pitchFamily="18" charset="0"/>
                  </a:rPr>
                  <a:t>The beam rotation due to the decreasing magnetic field of the ECRIS becomes the dominating contribution to the ion beam emittance when </a:t>
                </a:r>
                <a:r>
                  <a:rPr lang="en-US" b="1" i="0">
                    <a:solidFill>
                      <a:srgbClr val="FF0000"/>
                    </a:solidFill>
                    <a:latin typeface="Cambria Math" panose="02040503050406030204" pitchFamily="18" charset="0"/>
                    <a:cs typeface="Times New Roman" panose="02020603050405020304" pitchFamily="18" charset="0"/>
                  </a:rPr>
                  <a:t>𝑩∗𝒓</a:t>
                </a:r>
                <a:r>
                  <a:rPr lang="en-US"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≥𝟎.𝟓√𝒌𝑻 √(𝑨/𝑸)</a:t>
                </a:r>
                <a:endParaRPr lang="en-US" b="1" i="0">
                  <a:solidFill>
                    <a:srgbClr val="050E17"/>
                  </a:solidFill>
                  <a:effectLst/>
                  <a:latin typeface="-apple-system"/>
                </a:endParaRPr>
              </a:p>
              <a:p>
                <a:pPr marL="0" indent="0">
                  <a:buNone/>
                </a:pPr>
                <a:r>
                  <a:rPr lang="en-US" b="1">
                    <a:latin typeface="Times New Roman" panose="02020603050405020304" pitchFamily="18" charset="0"/>
                    <a:cs typeface="Times New Roman" panose="02020603050405020304" pitchFamily="18" charset="0"/>
                  </a:rPr>
                  <a:t>CSB Bias to 10 kV</a:t>
                </a:r>
              </a:p>
              <a:p>
                <a:pPr>
                  <a:buFont typeface="Wingdings" panose="05000000000000000000" pitchFamily="2" charset="2"/>
                  <a:buChar char="§"/>
                </a:pPr>
                <a:r>
                  <a:rPr lang="en-US" b="1">
                    <a:solidFill>
                      <a:srgbClr val="FF0000"/>
                    </a:solidFill>
                    <a:latin typeface="Times New Roman" panose="02020603050405020304" pitchFamily="18" charset="0"/>
                    <a:cs typeface="Times New Roman" panose="02020603050405020304" pitchFamily="18" charset="0"/>
                  </a:rPr>
                  <a:t>100 % beam Emittance = 5</a:t>
                </a:r>
                <a:r>
                  <a:rPr lang="en-US"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𝜺_</a:t>
                </a:r>
                <a:r>
                  <a:rPr lang="en-US" b="1" i="0">
                    <a:solidFill>
                      <a:srgbClr val="FF0000"/>
                    </a:solidFill>
                    <a:latin typeface="Cambria Math" panose="02040503050406030204" pitchFamily="18" charset="0"/>
                    <a:cs typeface="Times New Roman" panose="02020603050405020304" pitchFamily="18" charset="0"/>
                  </a:rPr>
                  <a:t>𝟏𝒓𝒎𝒔</a:t>
                </a:r>
                <a:r>
                  <a:rPr lang="en-US" b="1">
                    <a:solidFill>
                      <a:srgbClr val="FF0000"/>
                    </a:solidFill>
                    <a:latin typeface="Times New Roman" panose="02020603050405020304" pitchFamily="18" charset="0"/>
                    <a:cs typeface="Times New Roman" panose="02020603050405020304" pitchFamily="18" charset="0"/>
                  </a:rPr>
                  <a:t> Waterbag distribution</a:t>
                </a:r>
              </a:p>
              <a:p>
                <a:pPr>
                  <a:buFont typeface="Wingdings" panose="05000000000000000000" pitchFamily="2" charset="2"/>
                  <a:buChar char="§"/>
                </a:pPr>
                <a:r>
                  <a:rPr lang="en-US" b="1">
                    <a:solidFill>
                      <a:srgbClr val="FF0000"/>
                    </a:solidFill>
                    <a:latin typeface="Times New Roman" panose="02020603050405020304" pitchFamily="18" charset="0"/>
                    <a:cs typeface="Times New Roman" panose="02020603050405020304" pitchFamily="18" charset="0"/>
                  </a:rPr>
                  <a:t> 86 % beam Emittance = 4</a:t>
                </a:r>
                <a:r>
                  <a:rPr lang="en-US"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𝜺_</a:t>
                </a:r>
                <a:r>
                  <a:rPr lang="en-US" b="1" i="0">
                    <a:solidFill>
                      <a:srgbClr val="FF0000"/>
                    </a:solidFill>
                    <a:latin typeface="Cambria Math" panose="02040503050406030204" pitchFamily="18" charset="0"/>
                    <a:cs typeface="Times New Roman" panose="02020603050405020304" pitchFamily="18" charset="0"/>
                  </a:rPr>
                  <a:t>𝟏𝒓𝒎𝒔</a:t>
                </a:r>
                <a:endParaRPr lang="en-US" b="1">
                  <a:solidFill>
                    <a:srgbClr val="FF0000"/>
                  </a:solidFill>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US" sz="1800" b="1">
                    <a:effectLst/>
                    <a:latin typeface="Segoe UI" panose="020B0502040204020203" pitchFamily="34" charset="0"/>
                  </a:rPr>
                  <a:t>When you add up all currents you should see Child-Langmuir. If it deviates then there are losses in the extraction system, which we cannot detect.</a:t>
                </a:r>
                <a:endParaRPr lang="en-US" b="1">
                  <a:solidFill>
                    <a:srgbClr val="FF0000"/>
                  </a:solidFill>
                  <a:latin typeface="Times New Roman" panose="02020603050405020304" pitchFamily="18" charset="0"/>
                  <a:cs typeface="Times New Roman" panose="02020603050405020304" pitchFamily="18" charset="0"/>
                </a:endParaRPr>
              </a:p>
              <a:p>
                <a:endParaRPr lang="en-US" b="1"/>
              </a:p>
            </p:txBody>
          </p:sp>
        </mc:Fallback>
      </mc:AlternateContent>
      <p:sp>
        <p:nvSpPr>
          <p:cNvPr id="4" name="Slide Number Placeholder 3"/>
          <p:cNvSpPr>
            <a:spLocks noGrp="1"/>
          </p:cNvSpPr>
          <p:nvPr>
            <p:ph type="sldNum" sz="quarter" idx="5"/>
          </p:nvPr>
        </p:nvSpPr>
        <p:spPr/>
        <p:txBody>
          <a:bodyPr/>
          <a:lstStyle/>
          <a:p>
            <a:fld id="{96476310-DAD6-EE4F-ABB6-4124C82A7486}" type="slidenum">
              <a:rPr lang="en-US" smtClean="0"/>
              <a:t>11</a:t>
            </a:fld>
            <a:endParaRPr lang="en-US"/>
          </a:p>
        </p:txBody>
      </p:sp>
      <p:sp>
        <p:nvSpPr>
          <p:cNvPr id="5" name="Footer Placeholder 4">
            <a:extLst>
              <a:ext uri="{FF2B5EF4-FFF2-40B4-BE49-F238E27FC236}">
                <a16:creationId xmlns:a16="http://schemas.microsoft.com/office/drawing/2014/main" id="{832577F2-2F6F-4950-8BEB-46F4735C7ED6}"/>
              </a:ext>
            </a:extLst>
          </p:cNvPr>
          <p:cNvSpPr>
            <a:spLocks noGrp="1"/>
          </p:cNvSpPr>
          <p:nvPr>
            <p:ph type="ftr" sz="quarter" idx="4"/>
          </p:nvPr>
        </p:nvSpPr>
        <p:spPr/>
        <p:txBody>
          <a:bodyPr/>
          <a:lstStyle/>
          <a:p>
            <a:r>
              <a:rPr lang="en-US"/>
              <a:t>Joseph Adegun</a:t>
            </a:r>
          </a:p>
        </p:txBody>
      </p:sp>
      <p:sp>
        <p:nvSpPr>
          <p:cNvPr id="6" name="Date Placeholder 5">
            <a:extLst>
              <a:ext uri="{FF2B5EF4-FFF2-40B4-BE49-F238E27FC236}">
                <a16:creationId xmlns:a16="http://schemas.microsoft.com/office/drawing/2014/main" id="{1344E138-5C30-B41D-C258-33528EA436DB}"/>
              </a:ext>
            </a:extLst>
          </p:cNvPr>
          <p:cNvSpPr>
            <a:spLocks noGrp="1"/>
          </p:cNvSpPr>
          <p:nvPr>
            <p:ph type="dt" idx="1"/>
          </p:nvPr>
        </p:nvSpPr>
        <p:spPr/>
        <p:txBody>
          <a:bodyPr/>
          <a:lstStyle/>
          <a:p>
            <a:fld id="{13D4F1FE-EFDB-4D19-BD85-2EB63FA562C4}" type="datetime1">
              <a:rPr lang="en-US" smtClean="0"/>
              <a:t>9/20/2023</a:t>
            </a:fld>
            <a:endParaRPr lang="en-US"/>
          </a:p>
        </p:txBody>
      </p:sp>
      <p:sp>
        <p:nvSpPr>
          <p:cNvPr id="7" name="Header Placeholder 6">
            <a:extLst>
              <a:ext uri="{FF2B5EF4-FFF2-40B4-BE49-F238E27FC236}">
                <a16:creationId xmlns:a16="http://schemas.microsoft.com/office/drawing/2014/main" id="{8E6BF658-40D7-B4C7-1F74-A77944F4AA3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615586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70000" y="6346960"/>
            <a:ext cx="2743200" cy="365125"/>
          </a:xfrm>
          <a:prstGeom prst="rect">
            <a:avLst/>
          </a:prstGeom>
        </p:spPr>
        <p:txBody>
          <a:bodyPr/>
          <a:lstStyle>
            <a:lvl1pPr>
              <a:defRPr sz="900" b="0" i="1">
                <a:solidFill>
                  <a:srgbClr val="00B0F0"/>
                </a:solidFill>
                <a:latin typeface="Arial" charset="0"/>
                <a:ea typeface="Arial" charset="0"/>
                <a:cs typeface="Arial" charset="0"/>
              </a:defRPr>
            </a:lvl1pPr>
          </a:lstStyle>
          <a:p>
            <a:endParaRPr lang="en-US"/>
          </a:p>
        </p:txBody>
      </p:sp>
      <p:cxnSp>
        <p:nvCxnSpPr>
          <p:cNvPr id="14" name="Straight Connector 13"/>
          <p:cNvCxnSpPr/>
          <p:nvPr userDrawn="1"/>
        </p:nvCxnSpPr>
        <p:spPr>
          <a:xfrm>
            <a:off x="1270000" y="4906619"/>
            <a:ext cx="10083800" cy="0"/>
          </a:xfrm>
          <a:prstGeom prst="line">
            <a:avLst/>
          </a:prstGeom>
          <a:ln w="19050">
            <a:solidFill>
              <a:srgbClr val="00B0F0"/>
            </a:solidFill>
          </a:ln>
        </p:spPr>
        <p:style>
          <a:lnRef idx="1">
            <a:schemeClr val="accent6"/>
          </a:lnRef>
          <a:fillRef idx="0">
            <a:schemeClr val="accent6"/>
          </a:fillRef>
          <a:effectRef idx="0">
            <a:schemeClr val="accent6"/>
          </a:effectRef>
          <a:fontRef idx="minor">
            <a:schemeClr val="tx1"/>
          </a:fontRef>
        </p:style>
      </p:cxnSp>
      <p:sp>
        <p:nvSpPr>
          <p:cNvPr id="3" name="Content Placeholder 2"/>
          <p:cNvSpPr>
            <a:spLocks noGrp="1"/>
          </p:cNvSpPr>
          <p:nvPr>
            <p:ph sz="quarter" idx="15" hasCustomPrompt="1"/>
          </p:nvPr>
        </p:nvSpPr>
        <p:spPr>
          <a:xfrm>
            <a:off x="1270000" y="1641818"/>
            <a:ext cx="10083800" cy="3010041"/>
          </a:xfrm>
          <a:prstGeom prst="rect">
            <a:avLst/>
          </a:prstGeom>
        </p:spPr>
        <p:txBody>
          <a:bodyPr/>
          <a:lstStyle>
            <a:lvl1pPr marL="0" indent="0">
              <a:lnSpc>
                <a:spcPct val="100000"/>
              </a:lnSpc>
              <a:buNone/>
              <a:defRPr sz="3200" b="0" i="0" baseline="0">
                <a:solidFill>
                  <a:srgbClr val="00B0F0"/>
                </a:solidFill>
                <a:latin typeface="Arial" charset="0"/>
                <a:ea typeface="Arial" charset="0"/>
                <a:cs typeface="Arial" charset="0"/>
              </a:defRPr>
            </a:lvl1pPr>
            <a:lvl2pPr marL="457200" indent="0">
              <a:buNone/>
              <a:defRPr sz="3000" b="1" i="0">
                <a:solidFill>
                  <a:srgbClr val="0096FF"/>
                </a:solidFill>
                <a:latin typeface="Arial Black" charset="0"/>
                <a:ea typeface="Arial Black" charset="0"/>
                <a:cs typeface="Arial Black" charset="0"/>
              </a:defRPr>
            </a:lvl2pPr>
            <a:lvl3pPr marL="914400" indent="0">
              <a:buNone/>
              <a:defRPr sz="3000" b="1" i="0">
                <a:solidFill>
                  <a:srgbClr val="0096FF"/>
                </a:solidFill>
                <a:latin typeface="Arial Black" charset="0"/>
                <a:ea typeface="Arial Black" charset="0"/>
                <a:cs typeface="Arial Black" charset="0"/>
              </a:defRPr>
            </a:lvl3pPr>
            <a:lvl4pPr marL="1371600" indent="0">
              <a:buNone/>
              <a:defRPr sz="3000" b="1" i="0">
                <a:solidFill>
                  <a:srgbClr val="0096FF"/>
                </a:solidFill>
                <a:latin typeface="Arial Black" charset="0"/>
                <a:ea typeface="Arial Black" charset="0"/>
                <a:cs typeface="Arial Black" charset="0"/>
              </a:defRPr>
            </a:lvl4pPr>
            <a:lvl5pPr marL="1828800" indent="0">
              <a:buNone/>
              <a:defRPr sz="3000" b="1" i="0">
                <a:solidFill>
                  <a:srgbClr val="0096FF"/>
                </a:solidFill>
                <a:latin typeface="Arial Black" charset="0"/>
                <a:ea typeface="Arial Black" charset="0"/>
                <a:cs typeface="Arial Black" charset="0"/>
              </a:defRPr>
            </a:lvl5pPr>
          </a:lstStyle>
          <a:p>
            <a:pPr lvl="0"/>
            <a:r>
              <a:rPr lang="en-US"/>
              <a:t>Presentation Title. Arial Regular 32pt</a:t>
            </a:r>
          </a:p>
        </p:txBody>
      </p:sp>
      <p:sp>
        <p:nvSpPr>
          <p:cNvPr id="20"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10" name="Content Placeholder 7"/>
          <p:cNvSpPr>
            <a:spLocks noGrp="1"/>
          </p:cNvSpPr>
          <p:nvPr>
            <p:ph sz="quarter" idx="17" hasCustomPrompt="1"/>
          </p:nvPr>
        </p:nvSpPr>
        <p:spPr>
          <a:xfrm>
            <a:off x="1270000" y="5110646"/>
            <a:ext cx="10083800" cy="742466"/>
          </a:xfrm>
          <a:prstGeom prst="rect">
            <a:avLst/>
          </a:prstGeom>
          <a:noFill/>
        </p:spPr>
        <p:txBody>
          <a:bodyPr/>
          <a:lstStyle>
            <a:lvl1pPr marL="0" indent="0">
              <a:buNone/>
              <a:defRPr sz="1600" b="0" i="0">
                <a:solidFill>
                  <a:srgbClr val="00B0F0"/>
                </a:solidFill>
                <a:latin typeface="Arial" charset="0"/>
                <a:ea typeface="Arial" charset="0"/>
                <a:cs typeface="Arial" charset="0"/>
              </a:defRPr>
            </a:lvl1pPr>
            <a:lvl2pPr marL="457200" indent="0">
              <a:buNone/>
              <a:defRPr sz="2400" b="0" i="0">
                <a:solidFill>
                  <a:srgbClr val="0096FF"/>
                </a:solidFill>
                <a:latin typeface="Arial" charset="0"/>
                <a:ea typeface="Arial" charset="0"/>
                <a:cs typeface="Arial" charset="0"/>
              </a:defRPr>
            </a:lvl2pPr>
            <a:lvl3pPr marL="914400" indent="0">
              <a:buNone/>
              <a:defRPr sz="2400" b="0" i="0">
                <a:solidFill>
                  <a:srgbClr val="0096FF"/>
                </a:solidFill>
                <a:latin typeface="Arial" charset="0"/>
                <a:ea typeface="Arial" charset="0"/>
                <a:cs typeface="Arial" charset="0"/>
              </a:defRPr>
            </a:lvl3pPr>
            <a:lvl4pPr marL="1371600" indent="0">
              <a:buNone/>
              <a:defRPr sz="2400" b="0" i="0">
                <a:solidFill>
                  <a:srgbClr val="0096FF"/>
                </a:solidFill>
                <a:latin typeface="Arial" charset="0"/>
                <a:ea typeface="Arial" charset="0"/>
                <a:cs typeface="Arial" charset="0"/>
              </a:defRPr>
            </a:lvl4pPr>
            <a:lvl5pPr marL="1828800" indent="0">
              <a:buNone/>
              <a:defRPr sz="2400" b="0" i="0">
                <a:solidFill>
                  <a:srgbClr val="0096FF"/>
                </a:solidFill>
                <a:latin typeface="Arial" charset="0"/>
                <a:ea typeface="Arial" charset="0"/>
                <a:cs typeface="Arial" charset="0"/>
              </a:defRPr>
            </a:lvl5pPr>
          </a:lstStyle>
          <a:p>
            <a:pPr lvl="0"/>
            <a:r>
              <a:rPr lang="en-US"/>
              <a:t>Presentation Subtitle-Arial Regular 16-Title Case</a:t>
            </a:r>
          </a:p>
          <a:p>
            <a:pPr lvl="0"/>
            <a:endParaRPr lang="en-US"/>
          </a:p>
        </p:txBody>
      </p:sp>
      <p:sp>
        <p:nvSpPr>
          <p:cNvPr id="11"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
        <p:nvSpPr>
          <p:cNvPr id="5" name="Rectangle 4"/>
          <p:cNvSpPr/>
          <p:nvPr userDrawn="1"/>
        </p:nvSpPr>
        <p:spPr>
          <a:xfrm>
            <a:off x="0" y="-11408"/>
            <a:ext cx="12192000" cy="1034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278" y="313154"/>
            <a:ext cx="1783444" cy="324830"/>
          </a:xfrm>
          <a:prstGeom prst="rect">
            <a:avLst/>
          </a:prstGeom>
        </p:spPr>
      </p:pic>
    </p:spTree>
    <p:extLst>
      <p:ext uri="{BB962C8B-B14F-4D97-AF65-F5344CB8AC3E}">
        <p14:creationId xmlns:p14="http://schemas.microsoft.com/office/powerpoint/2010/main" val="1550932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Bold 24-Cyan Blue</a:t>
            </a:r>
          </a:p>
        </p:txBody>
      </p:sp>
      <p:sp>
        <p:nvSpPr>
          <p:cNvPr id="11"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5"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extLst>
      <p:ext uri="{BB962C8B-B14F-4D97-AF65-F5344CB8AC3E}">
        <p14:creationId xmlns:p14="http://schemas.microsoft.com/office/powerpoint/2010/main" val="1794183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text columns">
    <p:spTree>
      <p:nvGrpSpPr>
        <p:cNvPr id="1" name=""/>
        <p:cNvGrpSpPr/>
        <p:nvPr/>
      </p:nvGrpSpPr>
      <p:grpSpPr>
        <a:xfrm>
          <a:off x="0" y="0"/>
          <a:ext cx="0" cy="0"/>
          <a:chOff x="0" y="0"/>
          <a:chExt cx="0" cy="0"/>
        </a:xfrm>
      </p:grpSpPr>
      <p:sp>
        <p:nvSpPr>
          <p:cNvPr id="5"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Bold 24-Cyan Blue</a:t>
            </a:r>
          </a:p>
        </p:txBody>
      </p:sp>
      <p:sp>
        <p:nvSpPr>
          <p:cNvPr id="7" name="Text Placeholder 6"/>
          <p:cNvSpPr>
            <a:spLocks noGrp="1"/>
          </p:cNvSpPr>
          <p:nvPr>
            <p:ph type="body" sz="quarter" idx="22" hasCustomPrompt="1"/>
          </p:nvPr>
        </p:nvSpPr>
        <p:spPr>
          <a:xfrm>
            <a:off x="822325" y="1495425"/>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a:t>Bulleted List-Arial Bold 20-Cyan Blue</a:t>
            </a:r>
          </a:p>
        </p:txBody>
      </p:sp>
      <p:sp>
        <p:nvSpPr>
          <p:cNvPr id="15" name="Text Placeholder 6"/>
          <p:cNvSpPr>
            <a:spLocks noGrp="1"/>
          </p:cNvSpPr>
          <p:nvPr>
            <p:ph type="body" sz="quarter" idx="25" hasCustomPrompt="1"/>
          </p:nvPr>
        </p:nvSpPr>
        <p:spPr>
          <a:xfrm>
            <a:off x="6573838" y="1495425"/>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a:t>Bulleted List-Arial Bold 20-Cyan Blue</a:t>
            </a:r>
          </a:p>
        </p:txBody>
      </p:sp>
      <p:sp>
        <p:nvSpPr>
          <p:cNvPr id="4" name="Text Placeholder 3"/>
          <p:cNvSpPr>
            <a:spLocks noGrp="1"/>
          </p:cNvSpPr>
          <p:nvPr>
            <p:ph type="body" sz="quarter" idx="28" hasCustomPrompt="1"/>
          </p:nvPr>
        </p:nvSpPr>
        <p:spPr>
          <a:xfrm>
            <a:off x="822325" y="2570162"/>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p:txBody>
      </p:sp>
      <p:sp>
        <p:nvSpPr>
          <p:cNvPr id="16" name="Text Placeholder 3"/>
          <p:cNvSpPr>
            <a:spLocks noGrp="1"/>
          </p:cNvSpPr>
          <p:nvPr>
            <p:ph type="body" sz="quarter" idx="29" hasCustomPrompt="1"/>
          </p:nvPr>
        </p:nvSpPr>
        <p:spPr>
          <a:xfrm>
            <a:off x="6573838" y="2570161"/>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p:txBody>
      </p:sp>
      <p:sp>
        <p:nvSpPr>
          <p:cNvPr id="12"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9"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extLst>
      <p:ext uri="{BB962C8B-B14F-4D97-AF65-F5344CB8AC3E}">
        <p14:creationId xmlns:p14="http://schemas.microsoft.com/office/powerpoint/2010/main" val="358692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image with text">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10" name="Text Placeholder 8"/>
          <p:cNvSpPr>
            <a:spLocks noGrp="1"/>
          </p:cNvSpPr>
          <p:nvPr>
            <p:ph type="body" sz="quarter" idx="23" hasCustomPrompt="1"/>
          </p:nvPr>
        </p:nvSpPr>
        <p:spPr>
          <a:xfrm>
            <a:off x="822325" y="6469063"/>
            <a:ext cx="3302966" cy="388937"/>
          </a:xfrm>
          <a:prstGeom prst="rect">
            <a:avLst/>
          </a:prstGeom>
        </p:spPr>
        <p:txBody>
          <a:bodyPr/>
          <a:lstStyle>
            <a:lvl1pPr marL="0" indent="0">
              <a:buFontTx/>
              <a:buNone/>
              <a:defRPr sz="900" b="0" i="1" baseline="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Information Source-Arial Italic 9-Cyan Blue</a:t>
            </a:r>
          </a:p>
        </p:txBody>
      </p:sp>
      <p:sp>
        <p:nvSpPr>
          <p:cNvPr id="13" name="Text Placeholder 6"/>
          <p:cNvSpPr>
            <a:spLocks noGrp="1"/>
          </p:cNvSpPr>
          <p:nvPr>
            <p:ph type="body" sz="quarter" idx="25" hasCustomPrompt="1"/>
          </p:nvPr>
        </p:nvSpPr>
        <p:spPr>
          <a:xfrm>
            <a:off x="6573838" y="1316183"/>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a:t>Bulleted List-Arial Bold 20-Cyan Blue</a:t>
            </a:r>
          </a:p>
        </p:txBody>
      </p:sp>
      <p:sp>
        <p:nvSpPr>
          <p:cNvPr id="17" name="Content Placeholder 16"/>
          <p:cNvSpPr>
            <a:spLocks noGrp="1"/>
          </p:cNvSpPr>
          <p:nvPr>
            <p:ph sz="quarter" idx="26"/>
          </p:nvPr>
        </p:nvSpPr>
        <p:spPr>
          <a:xfrm>
            <a:off x="822325" y="1316183"/>
            <a:ext cx="5075238" cy="5045027"/>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0" name="Text Placeholder 3"/>
          <p:cNvSpPr>
            <a:spLocks noGrp="1"/>
          </p:cNvSpPr>
          <p:nvPr>
            <p:ph type="body" sz="quarter" idx="29" hasCustomPrompt="1"/>
          </p:nvPr>
        </p:nvSpPr>
        <p:spPr>
          <a:xfrm>
            <a:off x="6573838" y="2214976"/>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p:txBody>
      </p:sp>
      <p:sp>
        <p:nvSpPr>
          <p:cNvPr id="12"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Bold 24-Cyan Blue</a:t>
            </a:r>
          </a:p>
        </p:txBody>
      </p:sp>
      <p:sp>
        <p:nvSpPr>
          <p:cNvPr id="9"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extLst>
      <p:ext uri="{BB962C8B-B14F-4D97-AF65-F5344CB8AC3E}">
        <p14:creationId xmlns:p14="http://schemas.microsoft.com/office/powerpoint/2010/main" val="235573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8" name="Text Placeholder 8"/>
          <p:cNvSpPr>
            <a:spLocks noGrp="1"/>
          </p:cNvSpPr>
          <p:nvPr>
            <p:ph type="body" sz="quarter" idx="23" hasCustomPrompt="1"/>
          </p:nvPr>
        </p:nvSpPr>
        <p:spPr>
          <a:xfrm>
            <a:off x="822325" y="6469063"/>
            <a:ext cx="2795518" cy="388937"/>
          </a:xfrm>
          <a:prstGeom prst="rect">
            <a:avLst/>
          </a:prstGeom>
        </p:spPr>
        <p:txBody>
          <a:bodyPr/>
          <a:lstStyle>
            <a:lvl1pPr marL="0" indent="0">
              <a:buFontTx/>
              <a:buNone/>
              <a:defRPr sz="900" b="0" i="1" baseline="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Information Source-Arial Italic 9-Cyan Blue</a:t>
            </a:r>
          </a:p>
        </p:txBody>
      </p:sp>
      <p:sp>
        <p:nvSpPr>
          <p:cNvPr id="12" name="Content Placeholder 16"/>
          <p:cNvSpPr>
            <a:spLocks noGrp="1"/>
          </p:cNvSpPr>
          <p:nvPr>
            <p:ph sz="quarter" idx="26"/>
          </p:nvPr>
        </p:nvSpPr>
        <p:spPr>
          <a:xfrm>
            <a:off x="836214" y="1590784"/>
            <a:ext cx="2387539" cy="2421892"/>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8" name="Content Placeholder 16"/>
          <p:cNvSpPr>
            <a:spLocks noGrp="1"/>
          </p:cNvSpPr>
          <p:nvPr>
            <p:ph sz="quarter" idx="32"/>
          </p:nvPr>
        </p:nvSpPr>
        <p:spPr>
          <a:xfrm>
            <a:off x="9123108" y="1590784"/>
            <a:ext cx="2387539" cy="4652855"/>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0" name="Content Placeholder 16"/>
          <p:cNvSpPr>
            <a:spLocks noGrp="1"/>
          </p:cNvSpPr>
          <p:nvPr>
            <p:ph sz="quarter" idx="34"/>
          </p:nvPr>
        </p:nvSpPr>
        <p:spPr>
          <a:xfrm>
            <a:off x="6346062" y="3730001"/>
            <a:ext cx="2387539" cy="2513638"/>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6" name="Text Placeholder 4"/>
          <p:cNvSpPr>
            <a:spLocks noGrp="1"/>
          </p:cNvSpPr>
          <p:nvPr>
            <p:ph type="body" sz="quarter" idx="38" hasCustomPrompt="1"/>
          </p:nvPr>
        </p:nvSpPr>
        <p:spPr>
          <a:xfrm>
            <a:off x="3598511" y="1590783"/>
            <a:ext cx="2387539" cy="916319"/>
          </a:xfrm>
          <a:prstGeom prst="rect">
            <a:avLst/>
          </a:prstGeom>
        </p:spPr>
        <p:txBody>
          <a:bodyPr/>
          <a:lstStyle>
            <a:lvl1pPr marL="0" indent="0" algn="l">
              <a:lnSpc>
                <a:spcPct val="100000"/>
              </a:lnSpc>
              <a:buFontTx/>
              <a:buNone/>
              <a:defRPr sz="20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Section Title—Arial Bold 20-Cyan Blue</a:t>
            </a:r>
          </a:p>
        </p:txBody>
      </p:sp>
      <p:sp>
        <p:nvSpPr>
          <p:cNvPr id="25" name="Text Placeholder 3"/>
          <p:cNvSpPr>
            <a:spLocks noGrp="1"/>
          </p:cNvSpPr>
          <p:nvPr>
            <p:ph type="body" sz="quarter" idx="29" hasCustomPrompt="1"/>
          </p:nvPr>
        </p:nvSpPr>
        <p:spPr>
          <a:xfrm>
            <a:off x="3598511" y="2732526"/>
            <a:ext cx="2387539" cy="3511113"/>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a:p>
            <a:pPr lvl="0"/>
            <a:r>
              <a:rPr lang="en-US"/>
              <a:t>Type can get bigger, but no smaller.</a:t>
            </a:r>
          </a:p>
        </p:txBody>
      </p:sp>
      <p:sp>
        <p:nvSpPr>
          <p:cNvPr id="27" name="Text Placeholder 3"/>
          <p:cNvSpPr>
            <a:spLocks noGrp="1"/>
          </p:cNvSpPr>
          <p:nvPr>
            <p:ph type="body" sz="quarter" idx="39" hasCustomPrompt="1"/>
          </p:nvPr>
        </p:nvSpPr>
        <p:spPr>
          <a:xfrm>
            <a:off x="836212" y="4234195"/>
            <a:ext cx="2387539" cy="2009444"/>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p:txBody>
      </p:sp>
      <p:sp>
        <p:nvSpPr>
          <p:cNvPr id="28" name="Text Placeholder 3"/>
          <p:cNvSpPr>
            <a:spLocks noGrp="1"/>
          </p:cNvSpPr>
          <p:nvPr>
            <p:ph type="body" sz="quarter" idx="40" hasCustomPrompt="1"/>
          </p:nvPr>
        </p:nvSpPr>
        <p:spPr>
          <a:xfrm>
            <a:off x="6346060" y="1561078"/>
            <a:ext cx="2387539" cy="1893459"/>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p:txBody>
      </p:sp>
      <p:sp>
        <p:nvSpPr>
          <p:cNvPr id="15"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Bold 24-Cyan Blue</a:t>
            </a:r>
          </a:p>
        </p:txBody>
      </p:sp>
      <p:sp>
        <p:nvSpPr>
          <p:cNvPr id="13"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extLst>
      <p:ext uri="{BB962C8B-B14F-4D97-AF65-F5344CB8AC3E}">
        <p14:creationId xmlns:p14="http://schemas.microsoft.com/office/powerpoint/2010/main" val="2076445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8" name="Text Placeholder 8"/>
          <p:cNvSpPr>
            <a:spLocks noGrp="1"/>
          </p:cNvSpPr>
          <p:nvPr>
            <p:ph type="body" sz="quarter" idx="23" hasCustomPrompt="1"/>
          </p:nvPr>
        </p:nvSpPr>
        <p:spPr>
          <a:xfrm>
            <a:off x="822325" y="6469063"/>
            <a:ext cx="2782266" cy="388937"/>
          </a:xfrm>
          <a:prstGeom prst="rect">
            <a:avLst/>
          </a:prstGeom>
        </p:spPr>
        <p:txBody>
          <a:bodyPr/>
          <a:lstStyle>
            <a:lvl1pPr marL="0" indent="0">
              <a:buFontTx/>
              <a:buNone/>
              <a:defRPr sz="900" b="0" i="1" baseline="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Information Source-Arial Italic 9-Cyan Blue</a:t>
            </a:r>
          </a:p>
        </p:txBody>
      </p:sp>
      <p:sp>
        <p:nvSpPr>
          <p:cNvPr id="10" name="Content Placeholder 16"/>
          <p:cNvSpPr>
            <a:spLocks noGrp="1"/>
          </p:cNvSpPr>
          <p:nvPr>
            <p:ph sz="quarter" idx="26"/>
          </p:nvPr>
        </p:nvSpPr>
        <p:spPr>
          <a:xfrm>
            <a:off x="836214" y="1590784"/>
            <a:ext cx="2387539" cy="2421892"/>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5" name="Content Placeholder 16"/>
          <p:cNvSpPr>
            <a:spLocks noGrp="1"/>
          </p:cNvSpPr>
          <p:nvPr>
            <p:ph sz="quarter" idx="34"/>
          </p:nvPr>
        </p:nvSpPr>
        <p:spPr>
          <a:xfrm>
            <a:off x="6667342" y="1590785"/>
            <a:ext cx="4994433" cy="2421892"/>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5" name="Text Placeholder 4"/>
          <p:cNvSpPr>
            <a:spLocks noGrp="1"/>
          </p:cNvSpPr>
          <p:nvPr>
            <p:ph type="body" sz="quarter" idx="38" hasCustomPrompt="1"/>
          </p:nvPr>
        </p:nvSpPr>
        <p:spPr>
          <a:xfrm>
            <a:off x="3642755" y="1590783"/>
            <a:ext cx="2387539" cy="916443"/>
          </a:xfrm>
          <a:prstGeom prst="rect">
            <a:avLst/>
          </a:prstGeom>
        </p:spPr>
        <p:txBody>
          <a:bodyPr/>
          <a:lstStyle>
            <a:lvl1pPr marL="0" indent="0" algn="l">
              <a:lnSpc>
                <a:spcPct val="100000"/>
              </a:lnSpc>
              <a:buFontTx/>
              <a:buNone/>
              <a:defRPr sz="20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Section Title—Arial 20-Cyan Blue</a:t>
            </a:r>
          </a:p>
        </p:txBody>
      </p:sp>
      <p:sp>
        <p:nvSpPr>
          <p:cNvPr id="20" name="Text Placeholder 3"/>
          <p:cNvSpPr>
            <a:spLocks noGrp="1"/>
          </p:cNvSpPr>
          <p:nvPr>
            <p:ph type="body" sz="quarter" idx="29" hasCustomPrompt="1"/>
          </p:nvPr>
        </p:nvSpPr>
        <p:spPr>
          <a:xfrm>
            <a:off x="3642755" y="2732526"/>
            <a:ext cx="2387539" cy="3111683"/>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14 is the default type for paragraphs (in black).</a:t>
            </a:r>
          </a:p>
          <a:p>
            <a:pPr lvl="0"/>
            <a:r>
              <a:rPr lang="en-US"/>
              <a:t>Type can get bigger, but no smaller.</a:t>
            </a:r>
          </a:p>
        </p:txBody>
      </p:sp>
      <p:sp>
        <p:nvSpPr>
          <p:cNvPr id="21" name="Text Placeholder 3"/>
          <p:cNvSpPr>
            <a:spLocks noGrp="1"/>
          </p:cNvSpPr>
          <p:nvPr>
            <p:ph type="body" sz="quarter" idx="39" hasCustomPrompt="1"/>
          </p:nvPr>
        </p:nvSpPr>
        <p:spPr>
          <a:xfrm>
            <a:off x="6667341" y="4293829"/>
            <a:ext cx="4964959" cy="2062521"/>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14 is the default type for paragraphs (in black).</a:t>
            </a:r>
          </a:p>
          <a:p>
            <a:pPr lvl="0"/>
            <a:r>
              <a:rPr lang="en-US"/>
              <a:t>Type can get bigger, but no smaller.</a:t>
            </a:r>
          </a:p>
          <a:p>
            <a:pPr lvl="0"/>
            <a:r>
              <a:rPr lang="en-US"/>
              <a:t>Use two columns of text when possible, as default.</a:t>
            </a:r>
          </a:p>
        </p:txBody>
      </p:sp>
      <p:sp>
        <p:nvSpPr>
          <p:cNvPr id="22" name="Text Placeholder 3"/>
          <p:cNvSpPr>
            <a:spLocks noGrp="1"/>
          </p:cNvSpPr>
          <p:nvPr>
            <p:ph type="body" sz="quarter" idx="40" hasCustomPrompt="1"/>
          </p:nvPr>
        </p:nvSpPr>
        <p:spPr>
          <a:xfrm>
            <a:off x="836212" y="4234195"/>
            <a:ext cx="2387539" cy="2009444"/>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14 is the default type for paragraphs (in black).</a:t>
            </a:r>
          </a:p>
        </p:txBody>
      </p:sp>
      <p:sp>
        <p:nvSpPr>
          <p:cNvPr id="14"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Italic 24-Cyan Blue</a:t>
            </a:r>
          </a:p>
        </p:txBody>
      </p:sp>
      <p:sp>
        <p:nvSpPr>
          <p:cNvPr id="12"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extLst>
      <p:ext uri="{BB962C8B-B14F-4D97-AF65-F5344CB8AC3E}">
        <p14:creationId xmlns:p14="http://schemas.microsoft.com/office/powerpoint/2010/main" val="1619945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6"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63237"/>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0" r:id="rId3"/>
    <p:sldLayoutId id="2147483651" r:id="rId4"/>
    <p:sldLayoutId id="2147483652" r:id="rId5"/>
    <p:sldLayoutId id="2147483653" r:id="rId6"/>
    <p:sldLayoutId id="2147483655"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50.png"/><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microsoft.com/office/2007/relationships/media" Target="../media/media2.mp4"/><Relationship Id="rId7"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56.png"/><Relationship Id="rId5" Type="http://schemas.microsoft.com/office/2007/relationships/media" Target="../media/media3.mp4"/><Relationship Id="rId10" Type="http://schemas.openxmlformats.org/officeDocument/2006/relationships/image" Target="../media/image55.png"/><Relationship Id="rId4" Type="http://schemas.openxmlformats.org/officeDocument/2006/relationships/video" Target="../media/media2.mp4"/><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jpeg"/><Relationship Id="rId7"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63.sv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93.png"/><Relationship Id="rId7" Type="http://schemas.openxmlformats.org/officeDocument/2006/relationships/image" Target="../media/image67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60.png"/><Relationship Id="rId5" Type="http://schemas.openxmlformats.org/officeDocument/2006/relationships/image" Target="../media/image94.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67.sv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0.png"/><Relationship Id="rId4" Type="http://schemas.openxmlformats.org/officeDocument/2006/relationships/image" Target="../media/image70.svg"/></Relationships>
</file>

<file path=ppt/slides/_rels/slide3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1.png"/><Relationship Id="rId7"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9.svg"/><Relationship Id="rId5" Type="http://schemas.openxmlformats.org/officeDocument/2006/relationships/image" Target="../media/image78.png"/><Relationship Id="rId10" Type="http://schemas.openxmlformats.org/officeDocument/2006/relationships/image" Target="../media/image91.png"/><Relationship Id="rId4" Type="http://schemas.openxmlformats.org/officeDocument/2006/relationships/image" Target="../media/image42.svg"/><Relationship Id="rId9"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4.xml"/><Relationship Id="rId5" Type="http://schemas.openxmlformats.org/officeDocument/2006/relationships/image" Target="../media/image83.svg"/><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87.png"/><Relationship Id="rId7" Type="http://schemas.openxmlformats.org/officeDocument/2006/relationships/image" Target="../media/image110.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8.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3.svg"/><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97.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23.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5.xml"/><Relationship Id="rId5" Type="http://schemas.openxmlformats.org/officeDocument/2006/relationships/image" Target="../media/image114.svg"/><Relationship Id="rId4" Type="http://schemas.openxmlformats.org/officeDocument/2006/relationships/image" Target="../media/image113.png"/></Relationships>
</file>

<file path=ppt/slides/_rels/slide45.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0.svg"/></Relationships>
</file>

<file path=ppt/slides/_rels/slide5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126.svg"/></Relationships>
</file>

<file path=ppt/slides/_rels/slide5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29.svg"/><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44.png"/><Relationship Id="rId1" Type="http://schemas.openxmlformats.org/officeDocument/2006/relationships/slideLayout" Target="../slideLayouts/slideLayout4.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5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6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49.png"/><Relationship Id="rId1" Type="http://schemas.openxmlformats.org/officeDocument/2006/relationships/slideLayout" Target="../slideLayouts/slideLayout3.xml"/><Relationship Id="rId4" Type="http://schemas.openxmlformats.org/officeDocument/2006/relationships/image" Target="../media/image15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32.png"/><Relationship Id="rId4" Type="http://schemas.openxmlformats.org/officeDocument/2006/relationships/image" Target="../media/image16.sv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83029" y="1995854"/>
            <a:ext cx="11744034" cy="2708031"/>
          </a:xfrm>
        </p:spPr>
        <p:txBody>
          <a:bodyPr/>
          <a:lstStyle/>
          <a:p>
            <a:pPr algn="ctr"/>
            <a:r>
              <a:rPr lang="en-US" dirty="0"/>
              <a:t>Upgrade and Improvement of the TRIUMF ECRIS Charge State Booster</a:t>
            </a:r>
          </a:p>
          <a:p>
            <a:pPr algn="ctr"/>
            <a:endParaRPr lang="en-US" dirty="0"/>
          </a:p>
          <a:p>
            <a:pPr algn="ctr"/>
            <a:r>
              <a:rPr lang="en-US" sz="2000" i="1" dirty="0"/>
              <a:t>ICIS’23</a:t>
            </a:r>
          </a:p>
        </p:txBody>
      </p:sp>
      <p:sp>
        <p:nvSpPr>
          <p:cNvPr id="4" name="Slide Number Placeholder 3"/>
          <p:cNvSpPr>
            <a:spLocks noGrp="1"/>
          </p:cNvSpPr>
          <p:nvPr>
            <p:ph type="sldNum" sz="quarter" idx="12"/>
          </p:nvPr>
        </p:nvSpPr>
        <p:spPr/>
        <p:txBody>
          <a:bodyPr/>
          <a:lstStyle/>
          <a:p>
            <a:fld id="{72890513-E58D-2644-ACDB-E89B1349FCEB}" type="slidenum">
              <a:rPr lang="en-US" smtClean="0"/>
              <a:pPr/>
              <a:t>1</a:t>
            </a:fld>
            <a:endParaRPr lang="en-US"/>
          </a:p>
        </p:txBody>
      </p:sp>
      <p:sp>
        <p:nvSpPr>
          <p:cNvPr id="6" name="Text Placeholder 5"/>
          <p:cNvSpPr>
            <a:spLocks noGrp="1"/>
          </p:cNvSpPr>
          <p:nvPr>
            <p:ph type="body" sz="quarter" idx="18"/>
          </p:nvPr>
        </p:nvSpPr>
        <p:spPr>
          <a:xfrm>
            <a:off x="4298535" y="5343169"/>
            <a:ext cx="3085031" cy="544883"/>
          </a:xfrm>
        </p:spPr>
        <p:txBody>
          <a:bodyPr/>
          <a:lstStyle/>
          <a:p>
            <a:r>
              <a:rPr lang="en-US" sz="2800" b="1">
                <a:latin typeface="+mj-lt"/>
              </a:rPr>
              <a:t>Joseph Adegun</a:t>
            </a:r>
          </a:p>
        </p:txBody>
      </p:sp>
      <p:pic>
        <p:nvPicPr>
          <p:cNvPr id="5" name="Picture 4">
            <a:extLst>
              <a:ext uri="{FF2B5EF4-FFF2-40B4-BE49-F238E27FC236}">
                <a16:creationId xmlns:a16="http://schemas.microsoft.com/office/drawing/2014/main" id="{31E46199-B359-1D19-4A5E-44DC71628BD3}"/>
              </a:ext>
            </a:extLst>
          </p:cNvPr>
          <p:cNvPicPr>
            <a:picLocks noChangeAspect="1"/>
          </p:cNvPicPr>
          <p:nvPr/>
        </p:nvPicPr>
        <p:blipFill>
          <a:blip r:embed="rId3"/>
          <a:stretch>
            <a:fillRect/>
          </a:stretch>
        </p:blipFill>
        <p:spPr>
          <a:xfrm>
            <a:off x="10130790" y="0"/>
            <a:ext cx="2047875" cy="1000125"/>
          </a:xfrm>
          <a:prstGeom prst="rect">
            <a:avLst/>
          </a:prstGeom>
        </p:spPr>
      </p:pic>
    </p:spTree>
    <p:extLst>
      <p:ext uri="{BB962C8B-B14F-4D97-AF65-F5344CB8AC3E}">
        <p14:creationId xmlns:p14="http://schemas.microsoft.com/office/powerpoint/2010/main" val="1017016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icture containing text, screenshot, line, plot&#10;&#10;Description automatically generated">
            <a:extLst>
              <a:ext uri="{FF2B5EF4-FFF2-40B4-BE49-F238E27FC236}">
                <a16:creationId xmlns:a16="http://schemas.microsoft.com/office/drawing/2014/main" id="{FA3EE20F-1A9F-C7BB-723C-8CF7025F74CA}"/>
              </a:ext>
            </a:extLst>
          </p:cNvPr>
          <p:cNvPicPr>
            <a:picLocks noGrp="1" noChangeAspect="1"/>
          </p:cNvPicPr>
          <p:nvPr>
            <p:ph sz="quarter" idx="26"/>
          </p:nvPr>
        </p:nvPicPr>
        <p:blipFill>
          <a:blip r:embed="rId3"/>
          <a:stretch>
            <a:fillRect/>
          </a:stretch>
        </p:blipFill>
        <p:spPr>
          <a:xfrm>
            <a:off x="1" y="816990"/>
            <a:ext cx="12113890" cy="4883941"/>
          </a:xfrm>
        </p:spPr>
      </p:pic>
      <p:sp>
        <p:nvSpPr>
          <p:cNvPr id="7" name="Text Placeholder 6">
            <a:extLst>
              <a:ext uri="{FF2B5EF4-FFF2-40B4-BE49-F238E27FC236}">
                <a16:creationId xmlns:a16="http://schemas.microsoft.com/office/drawing/2014/main" id="{C18ED10D-725F-45D8-9418-E4032F0E433D}"/>
              </a:ext>
            </a:extLst>
          </p:cNvPr>
          <p:cNvSpPr>
            <a:spLocks noGrp="1"/>
          </p:cNvSpPr>
          <p:nvPr>
            <p:ph type="body" sz="quarter" idx="21"/>
          </p:nvPr>
        </p:nvSpPr>
        <p:spPr>
          <a:xfrm>
            <a:off x="877824" y="98572"/>
            <a:ext cx="11035013" cy="416197"/>
          </a:xfrm>
        </p:spPr>
        <p:txBody>
          <a:bodyPr/>
          <a:lstStyle/>
          <a:p>
            <a:pPr algn="ctr"/>
            <a:r>
              <a:rPr lang="en-US" sz="2800" dirty="0"/>
              <a:t>Simulation of the Extraction System in IGUN</a:t>
            </a:r>
          </a:p>
        </p:txBody>
      </p:sp>
      <p:cxnSp>
        <p:nvCxnSpPr>
          <p:cNvPr id="14" name="Straight Arrow Connector 13">
            <a:extLst>
              <a:ext uri="{FF2B5EF4-FFF2-40B4-BE49-F238E27FC236}">
                <a16:creationId xmlns:a16="http://schemas.microsoft.com/office/drawing/2014/main" id="{CD84DAA4-DAF1-46CD-BF4C-D604D0635EC8}"/>
              </a:ext>
            </a:extLst>
          </p:cNvPr>
          <p:cNvCxnSpPr/>
          <p:nvPr/>
        </p:nvCxnSpPr>
        <p:spPr>
          <a:xfrm flipV="1">
            <a:off x="786656" y="4374253"/>
            <a:ext cx="0" cy="148132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31400524-F736-4F86-B254-233021D9CE5D}"/>
              </a:ext>
            </a:extLst>
          </p:cNvPr>
          <p:cNvCxnSpPr>
            <a:cxnSpLocks/>
          </p:cNvCxnSpPr>
          <p:nvPr/>
        </p:nvCxnSpPr>
        <p:spPr>
          <a:xfrm flipV="1">
            <a:off x="3316404" y="3429000"/>
            <a:ext cx="0" cy="23317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DBB6080-25B9-44EE-923F-D7F27D1FC8C4}"/>
              </a:ext>
            </a:extLst>
          </p:cNvPr>
          <p:cNvCxnSpPr>
            <a:cxnSpLocks/>
          </p:cNvCxnSpPr>
          <p:nvPr/>
        </p:nvCxnSpPr>
        <p:spPr>
          <a:xfrm flipV="1">
            <a:off x="9894193" y="3381569"/>
            <a:ext cx="0" cy="24265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E759D44-B2EF-4EEA-BE3A-5FE3FF2F6A67}"/>
              </a:ext>
            </a:extLst>
          </p:cNvPr>
          <p:cNvSpPr txBox="1"/>
          <p:nvPr/>
        </p:nvSpPr>
        <p:spPr>
          <a:xfrm>
            <a:off x="4708263" y="4275564"/>
            <a:ext cx="792000" cy="324000"/>
          </a:xfrm>
          <a:prstGeom prst="rect">
            <a:avLst/>
          </a:prstGeom>
          <a:solidFill>
            <a:srgbClr val="FF0000"/>
          </a:solidFill>
        </p:spPr>
        <p:txBody>
          <a:bodyPr wrap="square" rtlCol="0">
            <a:spAutoFit/>
          </a:bodyPr>
          <a:lstStyle/>
          <a:p>
            <a:r>
              <a:rPr lang="en-US"/>
              <a:t>Beam</a:t>
            </a:r>
          </a:p>
        </p:txBody>
      </p:sp>
      <p:cxnSp>
        <p:nvCxnSpPr>
          <p:cNvPr id="21" name="Straight Arrow Connector 20">
            <a:extLst>
              <a:ext uri="{FF2B5EF4-FFF2-40B4-BE49-F238E27FC236}">
                <a16:creationId xmlns:a16="http://schemas.microsoft.com/office/drawing/2014/main" id="{43C94EE5-674F-4AF8-8A25-8E8B79E7AA68}"/>
              </a:ext>
            </a:extLst>
          </p:cNvPr>
          <p:cNvCxnSpPr>
            <a:cxnSpLocks/>
          </p:cNvCxnSpPr>
          <p:nvPr/>
        </p:nvCxnSpPr>
        <p:spPr>
          <a:xfrm flipH="1">
            <a:off x="10075705" y="2596146"/>
            <a:ext cx="255650" cy="58307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22" name="TextBox 21">
            <a:extLst>
              <a:ext uri="{FF2B5EF4-FFF2-40B4-BE49-F238E27FC236}">
                <a16:creationId xmlns:a16="http://schemas.microsoft.com/office/drawing/2014/main" id="{199F6F9B-2BD4-4D49-A90A-A8275E71A7B4}"/>
              </a:ext>
            </a:extLst>
          </p:cNvPr>
          <p:cNvSpPr txBox="1"/>
          <p:nvPr/>
        </p:nvSpPr>
        <p:spPr>
          <a:xfrm>
            <a:off x="285000" y="5994026"/>
            <a:ext cx="1159292" cy="646331"/>
          </a:xfrm>
          <a:prstGeom prst="rect">
            <a:avLst/>
          </a:prstGeom>
          <a:noFill/>
        </p:spPr>
        <p:txBody>
          <a:bodyPr wrap="none" rtlCol="0">
            <a:spAutoFit/>
          </a:bodyPr>
          <a:lstStyle/>
          <a:p>
            <a:pPr algn="ctr"/>
            <a:r>
              <a:rPr lang="en-US"/>
              <a:t>Plasma</a:t>
            </a:r>
          </a:p>
          <a:p>
            <a:pPr algn="ctr"/>
            <a:r>
              <a:rPr lang="en-US"/>
              <a:t>Electrode</a:t>
            </a:r>
          </a:p>
        </p:txBody>
      </p:sp>
      <p:sp>
        <p:nvSpPr>
          <p:cNvPr id="23" name="TextBox 22">
            <a:extLst>
              <a:ext uri="{FF2B5EF4-FFF2-40B4-BE49-F238E27FC236}">
                <a16:creationId xmlns:a16="http://schemas.microsoft.com/office/drawing/2014/main" id="{8B0A0E91-0A6D-45CB-A42B-4159614B5D86}"/>
              </a:ext>
            </a:extLst>
          </p:cNvPr>
          <p:cNvSpPr txBox="1"/>
          <p:nvPr/>
        </p:nvSpPr>
        <p:spPr>
          <a:xfrm>
            <a:off x="2766652" y="5869920"/>
            <a:ext cx="1159293" cy="646331"/>
          </a:xfrm>
          <a:prstGeom prst="rect">
            <a:avLst/>
          </a:prstGeom>
          <a:noFill/>
        </p:spPr>
        <p:txBody>
          <a:bodyPr wrap="none" rtlCol="0">
            <a:spAutoFit/>
          </a:bodyPr>
          <a:lstStyle/>
          <a:p>
            <a:pPr algn="ctr"/>
            <a:r>
              <a:rPr lang="en-US"/>
              <a:t>Puller</a:t>
            </a:r>
          </a:p>
          <a:p>
            <a:pPr algn="ctr"/>
            <a:r>
              <a:rPr lang="en-US"/>
              <a:t>Electrode</a:t>
            </a:r>
          </a:p>
        </p:txBody>
      </p:sp>
      <p:sp>
        <p:nvSpPr>
          <p:cNvPr id="24" name="TextBox 23">
            <a:extLst>
              <a:ext uri="{FF2B5EF4-FFF2-40B4-BE49-F238E27FC236}">
                <a16:creationId xmlns:a16="http://schemas.microsoft.com/office/drawing/2014/main" id="{4627C25F-E4AA-4D83-8F06-F15873073228}"/>
              </a:ext>
            </a:extLst>
          </p:cNvPr>
          <p:cNvSpPr txBox="1"/>
          <p:nvPr/>
        </p:nvSpPr>
        <p:spPr>
          <a:xfrm>
            <a:off x="9312326" y="6014452"/>
            <a:ext cx="1159292" cy="646331"/>
          </a:xfrm>
          <a:prstGeom prst="rect">
            <a:avLst/>
          </a:prstGeom>
          <a:noFill/>
        </p:spPr>
        <p:txBody>
          <a:bodyPr wrap="none" rtlCol="0">
            <a:spAutoFit/>
          </a:bodyPr>
          <a:lstStyle/>
          <a:p>
            <a:pPr algn="ctr"/>
            <a:r>
              <a:rPr lang="en-US" dirty="0"/>
              <a:t>Ground</a:t>
            </a:r>
          </a:p>
          <a:p>
            <a:pPr algn="ctr"/>
            <a:r>
              <a:rPr lang="en-US" dirty="0"/>
              <a:t>Electrode</a:t>
            </a:r>
          </a:p>
        </p:txBody>
      </p:sp>
      <p:sp>
        <p:nvSpPr>
          <p:cNvPr id="25" name="TextBox 24">
            <a:extLst>
              <a:ext uri="{FF2B5EF4-FFF2-40B4-BE49-F238E27FC236}">
                <a16:creationId xmlns:a16="http://schemas.microsoft.com/office/drawing/2014/main" id="{846C321E-899B-4D8A-B86E-FFC13E3FDFF5}"/>
              </a:ext>
            </a:extLst>
          </p:cNvPr>
          <p:cNvSpPr txBox="1"/>
          <p:nvPr/>
        </p:nvSpPr>
        <p:spPr>
          <a:xfrm>
            <a:off x="10428818" y="2411480"/>
            <a:ext cx="1685077" cy="369332"/>
          </a:xfrm>
          <a:prstGeom prst="rect">
            <a:avLst/>
          </a:prstGeom>
          <a:solidFill>
            <a:schemeClr val="bg1"/>
          </a:solidFill>
        </p:spPr>
        <p:txBody>
          <a:bodyPr wrap="none" rtlCol="0">
            <a:spAutoFit/>
          </a:bodyPr>
          <a:lstStyle/>
          <a:p>
            <a:r>
              <a:rPr lang="en-US"/>
              <a:t>Magnetic Field</a:t>
            </a:r>
          </a:p>
        </p:txBody>
      </p:sp>
      <p:sp>
        <p:nvSpPr>
          <p:cNvPr id="26" name="Oval 25">
            <a:extLst>
              <a:ext uri="{FF2B5EF4-FFF2-40B4-BE49-F238E27FC236}">
                <a16:creationId xmlns:a16="http://schemas.microsoft.com/office/drawing/2014/main" id="{F066C447-6B2A-47D2-0FD9-8469F3A772DD}"/>
              </a:ext>
            </a:extLst>
          </p:cNvPr>
          <p:cNvSpPr/>
          <p:nvPr/>
        </p:nvSpPr>
        <p:spPr>
          <a:xfrm>
            <a:off x="344414" y="4374253"/>
            <a:ext cx="810014" cy="7300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line, diagram, screenshot, text&#10;&#10;Description automatically generated">
            <a:extLst>
              <a:ext uri="{FF2B5EF4-FFF2-40B4-BE49-F238E27FC236}">
                <a16:creationId xmlns:a16="http://schemas.microsoft.com/office/drawing/2014/main" id="{2E129702-9A43-3C2A-ABE1-D57267216E8F}"/>
              </a:ext>
            </a:extLst>
          </p:cNvPr>
          <p:cNvPicPr>
            <a:picLocks noChangeAspect="1"/>
          </p:cNvPicPr>
          <p:nvPr/>
        </p:nvPicPr>
        <p:blipFill>
          <a:blip r:embed="rId4"/>
          <a:stretch>
            <a:fillRect/>
          </a:stretch>
        </p:blipFill>
        <p:spPr>
          <a:xfrm>
            <a:off x="3189082" y="757201"/>
            <a:ext cx="4190105" cy="3955503"/>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Arrow: Right 29">
            <a:extLst>
              <a:ext uri="{FF2B5EF4-FFF2-40B4-BE49-F238E27FC236}">
                <a16:creationId xmlns:a16="http://schemas.microsoft.com/office/drawing/2014/main" id="{2099876A-718C-A782-929B-B4371FF215D7}"/>
              </a:ext>
            </a:extLst>
          </p:cNvPr>
          <p:cNvSpPr/>
          <p:nvPr/>
        </p:nvSpPr>
        <p:spPr>
          <a:xfrm rot="19759701">
            <a:off x="1068206" y="3766982"/>
            <a:ext cx="2334419" cy="2550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BB07BD1-83D9-4180-22A4-EF69CF655C44}"/>
              </a:ext>
            </a:extLst>
          </p:cNvPr>
          <p:cNvSpPr txBox="1"/>
          <p:nvPr/>
        </p:nvSpPr>
        <p:spPr>
          <a:xfrm>
            <a:off x="7917345" y="3958754"/>
            <a:ext cx="3287534" cy="830997"/>
          </a:xfrm>
          <a:prstGeom prst="rect">
            <a:avLst/>
          </a:prstGeom>
          <a:solidFill>
            <a:srgbClr val="FFC000"/>
          </a:solidFill>
        </p:spPr>
        <p:txBody>
          <a:bodyPr wrap="square" rtlCol="0">
            <a:spAutoFit/>
          </a:bodyPr>
          <a:lstStyle/>
          <a:p>
            <a:pPr algn="ctr"/>
            <a:r>
              <a:rPr lang="en-US" sz="1600" b="1" dirty="0"/>
              <a:t>Simulated most intense residual ions (H,C,N O), support gas, He and Cs24+</a:t>
            </a:r>
          </a:p>
        </p:txBody>
      </p:sp>
      <p:sp>
        <p:nvSpPr>
          <p:cNvPr id="2" name="Slide Number Placeholder 1">
            <a:extLst>
              <a:ext uri="{FF2B5EF4-FFF2-40B4-BE49-F238E27FC236}">
                <a16:creationId xmlns:a16="http://schemas.microsoft.com/office/drawing/2014/main" id="{DC03E151-00E2-0DD0-E3DB-D001D4281FBE}"/>
              </a:ext>
            </a:extLst>
          </p:cNvPr>
          <p:cNvSpPr>
            <a:spLocks noGrp="1"/>
          </p:cNvSpPr>
          <p:nvPr>
            <p:ph type="sldNum" sz="quarter" idx="12"/>
          </p:nvPr>
        </p:nvSpPr>
        <p:spPr/>
        <p:txBody>
          <a:bodyPr/>
          <a:lstStyle/>
          <a:p>
            <a:fld id="{72890513-E58D-2644-ACDB-E89B1349FCEB}" type="slidenum">
              <a:rPr lang="en-US" smtClean="0"/>
              <a:pPr/>
              <a:t>10</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1AB7934-E605-F7EF-3D95-FBDA69865244}"/>
                  </a:ext>
                </a:extLst>
              </p:cNvPr>
              <p:cNvSpPr txBox="1"/>
              <p:nvPr/>
            </p:nvSpPr>
            <p:spPr>
              <a:xfrm>
                <a:off x="4461159" y="5954950"/>
                <a:ext cx="3938835" cy="646331"/>
              </a:xfrm>
              <a:prstGeom prst="rect">
                <a:avLst/>
              </a:prstGeom>
              <a:noFill/>
            </p:spPr>
            <p:txBody>
              <a:bodyPr wrap="none" rtlCol="0">
                <a:spAutoFit/>
              </a:bodyPr>
              <a:lstStyle/>
              <a:p>
                <a:pPr algn="ctr"/>
                <a:r>
                  <a:rPr lang="en-US" b="1" dirty="0">
                    <a:solidFill>
                      <a:srgbClr val="FF0000"/>
                    </a:solidFill>
                  </a:rPr>
                  <a:t>Beam rotation, </a:t>
                </a:r>
                <a14:m>
                  <m:oMath xmlns:m="http://schemas.openxmlformats.org/officeDocument/2006/math">
                    <m:sSup>
                      <m:sSupPr>
                        <m:ctrlPr>
                          <a:rPr lang="en-US" b="1" i="1" smtClean="0">
                            <a:solidFill>
                              <a:srgbClr val="FF0000"/>
                            </a:solidFill>
                            <a:latin typeface="Cambria Math" panose="02040503050406030204" pitchFamily="18" charset="0"/>
                          </a:rPr>
                        </m:ctrlPr>
                      </m:sSupPr>
                      <m:e>
                        <m:r>
                          <a:rPr lang="en-US" b="1" i="1" smtClean="0">
                            <a:solidFill>
                              <a:srgbClr val="FF0000"/>
                            </a:solidFill>
                            <a:latin typeface="Cambria Math" panose="02040503050406030204" pitchFamily="18" charset="0"/>
                            <a:ea typeface="Cambria Math" panose="02040503050406030204" pitchFamily="18" charset="0"/>
                          </a:rPr>
                          <m:t>𝜽</m:t>
                        </m:r>
                      </m:e>
                      <m:sup>
                        <m:r>
                          <a:rPr lang="en-US" b="1" i="1" smtClean="0">
                            <a:solidFill>
                              <a:srgbClr val="FF0000"/>
                            </a:solidFill>
                            <a:latin typeface="Cambria Math" panose="02040503050406030204" pitchFamily="18" charset="0"/>
                          </a:rPr>
                          <m:t>′</m:t>
                        </m:r>
                      </m:sup>
                    </m:sSup>
                    <m:r>
                      <a:rPr lang="en-US" b="1" i="1" smtClean="0">
                        <a:solidFill>
                          <a:srgbClr val="FF0000"/>
                        </a:solidFill>
                        <a:latin typeface="Cambria Math" panose="02040503050406030204" pitchFamily="18" charset="0"/>
                        <a:ea typeface="Cambria Math" panose="02040503050406030204" pitchFamily="18" charset="0"/>
                      </a:rPr>
                      <m:t>→</m:t>
                    </m:r>
                  </m:oMath>
                </a14:m>
                <a:r>
                  <a:rPr lang="en-US" b="1" dirty="0">
                    <a:solidFill>
                      <a:srgbClr val="FF0000"/>
                    </a:solidFill>
                  </a:rPr>
                  <a:t> Magnetic field</a:t>
                </a:r>
              </a:p>
              <a:p>
                <a:pPr algn="ctr"/>
                <a:r>
                  <a:rPr lang="en-US" b="1" dirty="0">
                    <a:solidFill>
                      <a:schemeClr val="tx1"/>
                    </a:solidFill>
                  </a:rPr>
                  <a:t>Divergence, </a:t>
                </a:r>
                <a14:m>
                  <m:oMath xmlns:m="http://schemas.openxmlformats.org/officeDocument/2006/math">
                    <m:sSup>
                      <m:sSupPr>
                        <m:ctrlPr>
                          <a:rPr lang="en-US" b="1" i="1" smtClean="0">
                            <a:solidFill>
                              <a:schemeClr val="tx1"/>
                            </a:solidFill>
                            <a:latin typeface="Cambria Math" panose="02040503050406030204" pitchFamily="18" charset="0"/>
                          </a:rPr>
                        </m:ctrlPr>
                      </m:sSupPr>
                      <m:e>
                        <m:r>
                          <a:rPr lang="en-US" b="1" i="1" smtClean="0">
                            <a:solidFill>
                              <a:schemeClr val="tx1"/>
                            </a:solidFill>
                            <a:latin typeface="Cambria Math" panose="02040503050406030204" pitchFamily="18" charset="0"/>
                          </a:rPr>
                          <m:t>𝒓</m:t>
                        </m:r>
                      </m:e>
                      <m:sup>
                        <m:r>
                          <a:rPr lang="en-US" b="1" i="1" smtClean="0">
                            <a:solidFill>
                              <a:schemeClr val="tx1"/>
                            </a:solidFill>
                            <a:latin typeface="Cambria Math" panose="02040503050406030204" pitchFamily="18" charset="0"/>
                          </a:rPr>
                          <m:t>′</m:t>
                        </m:r>
                      </m:sup>
                    </m:sSup>
                    <m:r>
                      <a:rPr lang="en-US" b="1" i="1" smtClean="0">
                        <a:solidFill>
                          <a:schemeClr val="tx1"/>
                        </a:solidFill>
                        <a:latin typeface="Cambria Math" panose="02040503050406030204" pitchFamily="18" charset="0"/>
                        <a:ea typeface="Cambria Math" panose="02040503050406030204" pitchFamily="18" charset="0"/>
                      </a:rPr>
                      <m:t>→</m:t>
                    </m:r>
                  </m:oMath>
                </a14:m>
                <a:r>
                  <a:rPr lang="en-US" b="1" dirty="0">
                    <a:solidFill>
                      <a:schemeClr val="tx1"/>
                    </a:solidFill>
                  </a:rPr>
                  <a:t> Electric field </a:t>
                </a:r>
              </a:p>
            </p:txBody>
          </p:sp>
        </mc:Choice>
        <mc:Fallback xmlns="">
          <p:sp>
            <p:nvSpPr>
              <p:cNvPr id="6" name="TextBox 5">
                <a:extLst>
                  <a:ext uri="{FF2B5EF4-FFF2-40B4-BE49-F238E27FC236}">
                    <a16:creationId xmlns:a16="http://schemas.microsoft.com/office/drawing/2014/main" id="{21AB7934-E605-F7EF-3D95-FBDA69865244}"/>
                  </a:ext>
                </a:extLst>
              </p:cNvPr>
              <p:cNvSpPr txBox="1">
                <a:spLocks noRot="1" noChangeAspect="1" noMove="1" noResize="1" noEditPoints="1" noAdjustHandles="1" noChangeArrowheads="1" noChangeShapeType="1" noTextEdit="1"/>
              </p:cNvSpPr>
              <p:nvPr/>
            </p:nvSpPr>
            <p:spPr>
              <a:xfrm>
                <a:off x="4461159" y="5954950"/>
                <a:ext cx="3938835" cy="646331"/>
              </a:xfrm>
              <a:prstGeom prst="rect">
                <a:avLst/>
              </a:prstGeom>
              <a:blipFill>
                <a:blip r:embed="rId5"/>
                <a:stretch>
                  <a:fillRect l="-1084" t="-5660" r="-929" b="-14151"/>
                </a:stretch>
              </a:blipFill>
            </p:spPr>
            <p:txBody>
              <a:bodyPr/>
              <a:lstStyle/>
              <a:p>
                <a:r>
                  <a:rPr lang="en-US">
                    <a:noFill/>
                  </a:rPr>
                  <a:t> </a:t>
                </a:r>
              </a:p>
            </p:txBody>
          </p:sp>
        </mc:Fallback>
      </mc:AlternateContent>
    </p:spTree>
    <p:extLst>
      <p:ext uri="{BB962C8B-B14F-4D97-AF65-F5344CB8AC3E}">
        <p14:creationId xmlns:p14="http://schemas.microsoft.com/office/powerpoint/2010/main" val="170678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317E1CC-23F7-7A6F-A95A-739DD7040ED0}"/>
              </a:ext>
            </a:extLst>
          </p:cNvPr>
          <p:cNvPicPr>
            <a:picLocks noGrp="1" noChangeAspect="1"/>
          </p:cNvPicPr>
          <p:nvPr>
            <p:ph sz="quarter" idx="26"/>
          </p:nvPr>
        </p:nvPicPr>
        <p:blipFill rotWithShape="1">
          <a:blip r:embed="rId3">
            <a:extLst>
              <a:ext uri="{96DAC541-7B7A-43D3-8B79-37D633B846F1}">
                <asvg:svgBlip xmlns:asvg="http://schemas.microsoft.com/office/drawing/2016/SVG/main" r:embed="rId4"/>
              </a:ext>
            </a:extLst>
          </a:blip>
          <a:srcRect l="6268" t="9000" r="8801"/>
          <a:stretch/>
        </p:blipFill>
        <p:spPr>
          <a:xfrm>
            <a:off x="744695" y="787400"/>
            <a:ext cx="10702610" cy="5693568"/>
          </a:xfrm>
        </p:spPr>
      </p:pic>
      <p:sp>
        <p:nvSpPr>
          <p:cNvPr id="2" name="Slide Number Placeholder 1">
            <a:extLst>
              <a:ext uri="{FF2B5EF4-FFF2-40B4-BE49-F238E27FC236}">
                <a16:creationId xmlns:a16="http://schemas.microsoft.com/office/drawing/2014/main" id="{A2BF3813-BD88-4155-05E8-1E2A2735217E}"/>
              </a:ext>
            </a:extLst>
          </p:cNvPr>
          <p:cNvSpPr>
            <a:spLocks noGrp="1"/>
          </p:cNvSpPr>
          <p:nvPr>
            <p:ph type="sldNum" sz="quarter" idx="12"/>
          </p:nvPr>
        </p:nvSpPr>
        <p:spPr/>
        <p:txBody>
          <a:bodyPr/>
          <a:lstStyle/>
          <a:p>
            <a:fld id="{72890513-E58D-2644-ACDB-E89B1349FCEB}" type="slidenum">
              <a:rPr lang="en-US" smtClean="0"/>
              <a:pPr/>
              <a:t>11</a:t>
            </a:fld>
            <a:endParaRPr lang="en-US"/>
          </a:p>
        </p:txBody>
      </p:sp>
      <p:sp>
        <p:nvSpPr>
          <p:cNvPr id="7" name="Text Placeholder 6">
            <a:extLst>
              <a:ext uri="{FF2B5EF4-FFF2-40B4-BE49-F238E27FC236}">
                <a16:creationId xmlns:a16="http://schemas.microsoft.com/office/drawing/2014/main" id="{E498B7F2-34B1-FF53-630D-956F7A863A61}"/>
              </a:ext>
            </a:extLst>
          </p:cNvPr>
          <p:cNvSpPr>
            <a:spLocks noGrp="1"/>
          </p:cNvSpPr>
          <p:nvPr>
            <p:ph type="body" sz="quarter" idx="21"/>
          </p:nvPr>
        </p:nvSpPr>
        <p:spPr>
          <a:xfrm>
            <a:off x="901700" y="114904"/>
            <a:ext cx="10947400" cy="524256"/>
          </a:xfrm>
        </p:spPr>
        <p:txBody>
          <a:bodyPr/>
          <a:lstStyle/>
          <a:p>
            <a:pPr algn="ctr"/>
            <a:r>
              <a:rPr lang="en-US" sz="2400" dirty="0">
                <a:latin typeface="+mj-lt"/>
                <a:cs typeface="Times New Roman" panose="02020603050405020304" pitchFamily="18" charset="0"/>
              </a:rPr>
              <a:t>Total Emittance of the CSB:</a:t>
            </a:r>
            <a:r>
              <a:rPr lang="en-US" dirty="0">
                <a:latin typeface="+mj-lt"/>
                <a:cs typeface="Times New Roman" panose="02020603050405020304" pitchFamily="18" charset="0"/>
              </a:rPr>
              <a:t> </a:t>
            </a:r>
            <a:r>
              <a:rPr lang="en-US" dirty="0">
                <a:latin typeface="+mj-lt"/>
              </a:rPr>
              <a:t>Measurement vs IGUN Simulation</a:t>
            </a:r>
          </a:p>
        </p:txBody>
      </p:sp>
      <p:sp>
        <p:nvSpPr>
          <p:cNvPr id="3" name="TextBox 2">
            <a:extLst>
              <a:ext uri="{FF2B5EF4-FFF2-40B4-BE49-F238E27FC236}">
                <a16:creationId xmlns:a16="http://schemas.microsoft.com/office/drawing/2014/main" id="{99C3CCAF-59C0-65C2-4439-0B574F0E38BF}"/>
              </a:ext>
            </a:extLst>
          </p:cNvPr>
          <p:cNvSpPr txBox="1"/>
          <p:nvPr/>
        </p:nvSpPr>
        <p:spPr>
          <a:xfrm>
            <a:off x="1582610" y="4680544"/>
            <a:ext cx="4272090" cy="923330"/>
          </a:xfrm>
          <a:prstGeom prst="rect">
            <a:avLst/>
          </a:prstGeom>
          <a:solidFill>
            <a:srgbClr val="FFFF00"/>
          </a:solid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Total current collimated</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Collimated ions are not needed</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Simulation approximates the CSB beam</a:t>
            </a:r>
          </a:p>
        </p:txBody>
      </p:sp>
      <p:graphicFrame>
        <p:nvGraphicFramePr>
          <p:cNvPr id="4" name="Table 4">
            <a:extLst>
              <a:ext uri="{FF2B5EF4-FFF2-40B4-BE49-F238E27FC236}">
                <a16:creationId xmlns:a16="http://schemas.microsoft.com/office/drawing/2014/main" id="{C219B8C5-4803-A045-EF4E-E39DF03E55FC}"/>
              </a:ext>
            </a:extLst>
          </p:cNvPr>
          <p:cNvGraphicFramePr>
            <a:graphicFrameLocks noGrp="1"/>
          </p:cNvGraphicFramePr>
          <p:nvPr>
            <p:extLst>
              <p:ext uri="{D42A27DB-BD31-4B8C-83A1-F6EECF244321}">
                <p14:modId xmlns:p14="http://schemas.microsoft.com/office/powerpoint/2010/main" val="1126960077"/>
              </p:ext>
            </p:extLst>
          </p:nvPr>
        </p:nvGraphicFramePr>
        <p:xfrm>
          <a:off x="6231653" y="3805554"/>
          <a:ext cx="4838699" cy="1798320"/>
        </p:xfrm>
        <a:graphic>
          <a:graphicData uri="http://schemas.openxmlformats.org/drawingml/2006/table">
            <a:tbl>
              <a:tblPr firstRow="1" bandRow="1">
                <a:tableStyleId>{5C22544A-7EE6-4342-B048-85BDC9FD1C3A}</a:tableStyleId>
              </a:tblPr>
              <a:tblGrid>
                <a:gridCol w="1592739">
                  <a:extLst>
                    <a:ext uri="{9D8B030D-6E8A-4147-A177-3AD203B41FA5}">
                      <a16:colId xmlns:a16="http://schemas.microsoft.com/office/drawing/2014/main" val="828493754"/>
                    </a:ext>
                  </a:extLst>
                </a:gridCol>
                <a:gridCol w="1607661">
                  <a:extLst>
                    <a:ext uri="{9D8B030D-6E8A-4147-A177-3AD203B41FA5}">
                      <a16:colId xmlns:a16="http://schemas.microsoft.com/office/drawing/2014/main" val="2429833277"/>
                    </a:ext>
                  </a:extLst>
                </a:gridCol>
                <a:gridCol w="1638299">
                  <a:extLst>
                    <a:ext uri="{9D8B030D-6E8A-4147-A177-3AD203B41FA5}">
                      <a16:colId xmlns:a16="http://schemas.microsoft.com/office/drawing/2014/main" val="3737296671"/>
                    </a:ext>
                  </a:extLst>
                </a:gridCol>
              </a:tblGrid>
              <a:tr h="1003354">
                <a:tc>
                  <a:txBody>
                    <a:bodyPr/>
                    <a:lstStyle/>
                    <a:p>
                      <a:pPr algn="ctr"/>
                      <a:endParaRPr lang="en-US" sz="2000">
                        <a:latin typeface="Times New Roman" panose="02020603050405020304" pitchFamily="18" charset="0"/>
                        <a:cs typeface="Times New Roman" panose="02020603050405020304" pitchFamily="18" charset="0"/>
                      </a:endParaRPr>
                    </a:p>
                  </a:txBody>
                  <a:tcPr/>
                </a:tc>
                <a:tc>
                  <a:txBody>
                    <a:bodyPr/>
                    <a:lstStyle/>
                    <a:p>
                      <a:pPr algn="ctr"/>
                      <a:r>
                        <a:rPr lang="en-US" sz="2000">
                          <a:latin typeface="Times New Roman" panose="02020603050405020304" pitchFamily="18" charset="0"/>
                          <a:cs typeface="Times New Roman" panose="02020603050405020304" pitchFamily="18" charset="0"/>
                        </a:rPr>
                        <a:t>Optimized</a:t>
                      </a:r>
                    </a:p>
                    <a:p>
                      <a:pPr algn="ctr"/>
                      <a:r>
                        <a:rPr lang="en-US" sz="2000">
                          <a:latin typeface="Times New Roman" panose="02020603050405020304" pitchFamily="18" charset="0"/>
                          <a:cs typeface="Times New Roman" panose="02020603050405020304" pitchFamily="18" charset="0"/>
                        </a:rPr>
                        <a:t>Emittance</a:t>
                      </a:r>
                    </a:p>
                    <a:p>
                      <a:pPr algn="ctr"/>
                      <a:r>
                        <a:rPr lang="en-US" sz="2000">
                          <a:latin typeface="Times New Roman" panose="02020603050405020304" pitchFamily="18" charset="0"/>
                          <a:cs typeface="Times New Roman" panose="02020603050405020304" pitchFamily="18" charset="0"/>
                        </a:rPr>
                        <a:t> [mm-mrad]</a:t>
                      </a:r>
                    </a:p>
                  </a:txBody>
                  <a:tcPr/>
                </a:tc>
                <a:tc>
                  <a:txBody>
                    <a:bodyPr/>
                    <a:lstStyle/>
                    <a:p>
                      <a:pPr algn="ctr"/>
                      <a:r>
                        <a:rPr lang="en-US" sz="2000">
                          <a:latin typeface="Times New Roman" panose="02020603050405020304" pitchFamily="18" charset="0"/>
                          <a:cs typeface="Times New Roman" panose="02020603050405020304" pitchFamily="18" charset="0"/>
                        </a:rPr>
                        <a:t>Extraction </a:t>
                      </a:r>
                    </a:p>
                    <a:p>
                      <a:pPr algn="ctr"/>
                      <a:r>
                        <a:rPr lang="en-US" sz="2000">
                          <a:latin typeface="Times New Roman" panose="02020603050405020304" pitchFamily="18" charset="0"/>
                          <a:cs typeface="Times New Roman" panose="02020603050405020304" pitchFamily="18" charset="0"/>
                        </a:rPr>
                        <a:t>field</a:t>
                      </a:r>
                    </a:p>
                    <a:p>
                      <a:pPr algn="ctr"/>
                      <a:r>
                        <a:rPr lang="en-US" sz="2000">
                          <a:latin typeface="Times New Roman" panose="02020603050405020304" pitchFamily="18" charset="0"/>
                          <a:cs typeface="Times New Roman" panose="02020603050405020304" pitchFamily="18" charset="0"/>
                        </a:rPr>
                        <a:t>[kV/m]</a:t>
                      </a:r>
                    </a:p>
                  </a:txBody>
                  <a:tcPr/>
                </a:tc>
                <a:extLst>
                  <a:ext uri="{0D108BD9-81ED-4DB2-BD59-A6C34878D82A}">
                    <a16:rowId xmlns:a16="http://schemas.microsoft.com/office/drawing/2014/main" val="984667704"/>
                  </a:ext>
                </a:extLst>
              </a:tr>
              <a:tr h="395261">
                <a:tc>
                  <a:txBody>
                    <a:bodyPr/>
                    <a:lstStyle/>
                    <a:p>
                      <a:pPr algn="ctr"/>
                      <a:r>
                        <a:rPr lang="en-US" sz="2000">
                          <a:latin typeface="Times New Roman" panose="02020603050405020304" pitchFamily="18" charset="0"/>
                          <a:cs typeface="Times New Roman" panose="02020603050405020304" pitchFamily="18" charset="0"/>
                        </a:rPr>
                        <a:t>Simulation</a:t>
                      </a:r>
                    </a:p>
                  </a:txBody>
                  <a:tcPr/>
                </a:tc>
                <a:tc>
                  <a:txBody>
                    <a:bodyPr/>
                    <a:lstStyle/>
                    <a:p>
                      <a:pPr algn="ctr"/>
                      <a:r>
                        <a:rPr lang="en-US" sz="2000">
                          <a:latin typeface="Times New Roman" panose="02020603050405020304" pitchFamily="18" charset="0"/>
                          <a:cs typeface="Times New Roman" panose="02020603050405020304" pitchFamily="18" charset="0"/>
                        </a:rPr>
                        <a:t>139.8</a:t>
                      </a:r>
                    </a:p>
                  </a:txBody>
                  <a:tcPr/>
                </a:tc>
                <a:tc>
                  <a:txBody>
                    <a:bodyPr/>
                    <a:lstStyle/>
                    <a:p>
                      <a:pPr algn="ctr"/>
                      <a:r>
                        <a:rPr lang="en-US" sz="2000">
                          <a:latin typeface="Times New Roman" panose="02020603050405020304" pitchFamily="18" charset="0"/>
                          <a:cs typeface="Times New Roman" panose="02020603050405020304" pitchFamily="18" charset="0"/>
                        </a:rPr>
                        <a:t>128.0</a:t>
                      </a:r>
                    </a:p>
                  </a:txBody>
                  <a:tcPr/>
                </a:tc>
                <a:extLst>
                  <a:ext uri="{0D108BD9-81ED-4DB2-BD59-A6C34878D82A}">
                    <a16:rowId xmlns:a16="http://schemas.microsoft.com/office/drawing/2014/main" val="2187152623"/>
                  </a:ext>
                </a:extLst>
              </a:tr>
              <a:tr h="395261">
                <a:tc>
                  <a:txBody>
                    <a:bodyPr/>
                    <a:lstStyle/>
                    <a:p>
                      <a:pPr algn="ctr"/>
                      <a:r>
                        <a:rPr lang="en-US" sz="2000">
                          <a:latin typeface="Times New Roman" panose="02020603050405020304" pitchFamily="18" charset="0"/>
                          <a:cs typeface="Times New Roman" panose="02020603050405020304" pitchFamily="18" charset="0"/>
                        </a:rPr>
                        <a:t>Measurement</a:t>
                      </a:r>
                    </a:p>
                  </a:txBody>
                  <a:tcPr/>
                </a:tc>
                <a:tc>
                  <a:txBody>
                    <a:bodyPr/>
                    <a:lstStyle/>
                    <a:p>
                      <a:pPr algn="ctr"/>
                      <a:r>
                        <a:rPr lang="en-US" sz="2000">
                          <a:latin typeface="Times New Roman" panose="02020603050405020304" pitchFamily="18" charset="0"/>
                          <a:cs typeface="Times New Roman" panose="02020603050405020304" pitchFamily="18" charset="0"/>
                        </a:rPr>
                        <a:t>101.6</a:t>
                      </a:r>
                    </a:p>
                  </a:txBody>
                  <a:tcPr/>
                </a:tc>
                <a:tc>
                  <a:txBody>
                    <a:bodyPr/>
                    <a:lstStyle/>
                    <a:p>
                      <a:pPr algn="ctr"/>
                      <a:r>
                        <a:rPr lang="en-US" sz="2000">
                          <a:latin typeface="Times New Roman" panose="02020603050405020304" pitchFamily="18" charset="0"/>
                          <a:cs typeface="Times New Roman" panose="02020603050405020304" pitchFamily="18" charset="0"/>
                        </a:rPr>
                        <a:t>112.0</a:t>
                      </a:r>
                    </a:p>
                  </a:txBody>
                  <a:tcPr/>
                </a:tc>
                <a:extLst>
                  <a:ext uri="{0D108BD9-81ED-4DB2-BD59-A6C34878D82A}">
                    <a16:rowId xmlns:a16="http://schemas.microsoft.com/office/drawing/2014/main" val="2013415761"/>
                  </a:ext>
                </a:extLst>
              </a:tr>
            </a:tbl>
          </a:graphicData>
        </a:graphic>
      </p:graphicFrame>
      <p:sp>
        <p:nvSpPr>
          <p:cNvPr id="5" name="TextBox 4">
            <a:extLst>
              <a:ext uri="{FF2B5EF4-FFF2-40B4-BE49-F238E27FC236}">
                <a16:creationId xmlns:a16="http://schemas.microsoft.com/office/drawing/2014/main" id="{71B60626-68C9-55BA-D58A-9558D88D70BA}"/>
              </a:ext>
            </a:extLst>
          </p:cNvPr>
          <p:cNvSpPr txBox="1"/>
          <p:nvPr/>
        </p:nvSpPr>
        <p:spPr>
          <a:xfrm>
            <a:off x="6529844" y="1069460"/>
            <a:ext cx="2121158" cy="369332"/>
          </a:xfrm>
          <a:prstGeom prst="rect">
            <a:avLst/>
          </a:prstGeom>
          <a:noFill/>
        </p:spPr>
        <p:txBody>
          <a:bodyPr wrap="none" rtlCol="0">
            <a:spAutoFit/>
          </a:bodyPr>
          <a:lstStyle/>
          <a:p>
            <a:r>
              <a:rPr lang="en-US" dirty="0"/>
              <a:t>10 kV Bias Voltage</a:t>
            </a:r>
          </a:p>
        </p:txBody>
      </p:sp>
    </p:spTree>
    <p:extLst>
      <p:ext uri="{BB962C8B-B14F-4D97-AF65-F5344CB8AC3E}">
        <p14:creationId xmlns:p14="http://schemas.microsoft.com/office/powerpoint/2010/main" val="3869569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7E6C86EF-F21E-EEFF-2DA4-E9DFE46E75D6}"/>
              </a:ext>
            </a:extLst>
          </p:cNvPr>
          <p:cNvPicPr>
            <a:picLocks noGrp="1" noChangeAspect="1"/>
          </p:cNvPicPr>
          <p:nvPr>
            <p:ph sz="quarter" idx="26"/>
          </p:nvPr>
        </p:nvPicPr>
        <p:blipFill rotWithShape="1">
          <a:blip r:embed="rId3">
            <a:extLst>
              <a:ext uri="{96DAC541-7B7A-43D3-8B79-37D633B846F1}">
                <asvg:svgBlip xmlns:asvg="http://schemas.microsoft.com/office/drawing/2016/SVG/main" r:embed="rId4"/>
              </a:ext>
            </a:extLst>
          </a:blip>
          <a:srcRect l="4837" t="5571" r="8363"/>
          <a:stretch/>
        </p:blipFill>
        <p:spPr>
          <a:xfrm>
            <a:off x="22533" y="969278"/>
            <a:ext cx="7292668" cy="4747921"/>
          </a:xfrm>
        </p:spPr>
      </p:pic>
      <p:sp>
        <p:nvSpPr>
          <p:cNvPr id="7" name="Text Placeholder 6">
            <a:extLst>
              <a:ext uri="{FF2B5EF4-FFF2-40B4-BE49-F238E27FC236}">
                <a16:creationId xmlns:a16="http://schemas.microsoft.com/office/drawing/2014/main" id="{EC5F9765-DA48-B373-F340-61D793618F95}"/>
              </a:ext>
            </a:extLst>
          </p:cNvPr>
          <p:cNvSpPr>
            <a:spLocks noGrp="1"/>
          </p:cNvSpPr>
          <p:nvPr>
            <p:ph type="body" sz="quarter" idx="21"/>
          </p:nvPr>
        </p:nvSpPr>
        <p:spPr>
          <a:xfrm>
            <a:off x="145447" y="158337"/>
            <a:ext cx="11137899" cy="676549"/>
          </a:xfrm>
        </p:spPr>
        <p:txBody>
          <a:bodyPr/>
          <a:lstStyle/>
          <a:p>
            <a:pPr algn="ctr"/>
            <a:r>
              <a:rPr lang="en-US"/>
              <a:t>Comparison between the Emittances of Cs charge states, residual ions and magnetic emittance</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A6D4557-4850-B507-9258-9CCD4D3A2447}"/>
                  </a:ext>
                </a:extLst>
              </p:cNvPr>
              <p:cNvSpPr txBox="1"/>
              <p:nvPr/>
            </p:nvSpPr>
            <p:spPr>
              <a:xfrm>
                <a:off x="3002116" y="1356032"/>
                <a:ext cx="2349500" cy="111537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𝜺</m:t>
                          </m:r>
                        </m:e>
                        <m:sub>
                          <m:r>
                            <a:rPr lang="en-US" b="1" i="1" smtClean="0">
                              <a:latin typeface="Cambria Math" panose="02040503050406030204" pitchFamily="18" charset="0"/>
                            </a:rPr>
                            <m:t>𝒎𝒂𝒈</m:t>
                          </m:r>
                        </m:sub>
                      </m:sSub>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𝟏𝟔</m:t>
                      </m:r>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r>
                                <a:rPr lang="en-US" b="1" i="1" smtClean="0">
                                  <a:latin typeface="Cambria Math" panose="02040503050406030204" pitchFamily="18" charset="0"/>
                                </a:rPr>
                                <m:t>𝑩</m:t>
                              </m:r>
                            </m:e>
                            <m:sub>
                              <m:r>
                                <a:rPr lang="en-US" b="1" i="1" smtClean="0">
                                  <a:latin typeface="Cambria Math" panose="02040503050406030204" pitchFamily="18" charset="0"/>
                                </a:rPr>
                                <m:t>𝟎</m:t>
                              </m:r>
                            </m:sub>
                          </m:sSub>
                          <m:sSup>
                            <m:sSupPr>
                              <m:ctrlPr>
                                <a:rPr lang="en-US" b="1" i="1" smtClean="0">
                                  <a:latin typeface="Cambria Math" panose="02040503050406030204" pitchFamily="18" charset="0"/>
                                </a:rPr>
                              </m:ctrlPr>
                            </m:sSupPr>
                            <m:e>
                              <m:r>
                                <a:rPr lang="en-US" b="1" i="1" smtClean="0">
                                  <a:latin typeface="Cambria Math" panose="02040503050406030204" pitchFamily="18" charset="0"/>
                                </a:rPr>
                                <m:t>𝒓</m:t>
                              </m:r>
                            </m:e>
                            <m:sup>
                              <m:r>
                                <a:rPr lang="en-US" b="1" i="1" smtClean="0">
                                  <a:latin typeface="Cambria Math" panose="02040503050406030204" pitchFamily="18" charset="0"/>
                                </a:rPr>
                                <m:t>𝟐</m:t>
                              </m:r>
                            </m:sup>
                          </m:sSup>
                        </m:num>
                        <m:den>
                          <m:f>
                            <m:fPr>
                              <m:type m:val="skw"/>
                              <m:ctrlPr>
                                <a:rPr lang="en-US" b="1" i="1" smtClean="0">
                                  <a:latin typeface="Cambria Math" panose="02040503050406030204" pitchFamily="18" charset="0"/>
                                </a:rPr>
                              </m:ctrlPr>
                            </m:fPr>
                            <m:num>
                              <m:r>
                                <a:rPr lang="en-US" b="1" i="1" smtClean="0">
                                  <a:latin typeface="Cambria Math" panose="02040503050406030204" pitchFamily="18" charset="0"/>
                                </a:rPr>
                                <m:t>𝑨</m:t>
                              </m:r>
                            </m:num>
                            <m:den>
                              <m:r>
                                <a:rPr lang="en-US" b="1" i="1" smtClean="0">
                                  <a:latin typeface="Cambria Math" panose="02040503050406030204" pitchFamily="18" charset="0"/>
                                </a:rPr>
                                <m:t>𝑸</m:t>
                              </m:r>
                            </m:den>
                          </m:f>
                        </m:den>
                      </m:f>
                    </m:oMath>
                  </m:oMathPara>
                </a14:m>
                <a:endParaRPr lang="en-US" b="1" dirty="0"/>
              </a:p>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𝑩</m:t>
                          </m:r>
                        </m:e>
                        <m:sub>
                          <m:r>
                            <a:rPr lang="en-US" b="1" i="1" smtClean="0">
                              <a:latin typeface="Cambria Math" panose="02040503050406030204" pitchFamily="18" charset="0"/>
                            </a:rPr>
                            <m:t>𝟎</m:t>
                          </m:r>
                        </m:sub>
                      </m:sSub>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𝟕</m:t>
                      </m:r>
                      <m:r>
                        <a:rPr lang="en-US" b="1" i="1" smtClean="0">
                          <a:latin typeface="Cambria Math" panose="02040503050406030204" pitchFamily="18" charset="0"/>
                        </a:rPr>
                        <m:t> </m:t>
                      </m:r>
                      <m:r>
                        <a:rPr lang="en-US" b="1" i="1" smtClean="0">
                          <a:latin typeface="Cambria Math" panose="02040503050406030204" pitchFamily="18" charset="0"/>
                        </a:rPr>
                        <m:t>𝑻</m:t>
                      </m:r>
                    </m:oMath>
                  </m:oMathPara>
                </a14:m>
                <a:endParaRPr lang="en-US" b="1" dirty="0"/>
              </a:p>
            </p:txBody>
          </p:sp>
        </mc:Choice>
        <mc:Fallback xmlns="">
          <p:sp>
            <p:nvSpPr>
              <p:cNvPr id="13" name="TextBox 12">
                <a:extLst>
                  <a:ext uri="{FF2B5EF4-FFF2-40B4-BE49-F238E27FC236}">
                    <a16:creationId xmlns:a16="http://schemas.microsoft.com/office/drawing/2014/main" id="{3A6D4557-4850-B507-9258-9CCD4D3A2447}"/>
                  </a:ext>
                </a:extLst>
              </p:cNvPr>
              <p:cNvSpPr txBox="1">
                <a:spLocks noRot="1" noChangeAspect="1" noMove="1" noResize="1" noEditPoints="1" noAdjustHandles="1" noChangeArrowheads="1" noChangeShapeType="1" noTextEdit="1"/>
              </p:cNvSpPr>
              <p:nvPr/>
            </p:nvSpPr>
            <p:spPr>
              <a:xfrm>
                <a:off x="3002116" y="1356032"/>
                <a:ext cx="2349500" cy="1115370"/>
              </a:xfrm>
              <a:prstGeom prst="rect">
                <a:avLst/>
              </a:prstGeom>
              <a:blipFill>
                <a:blip r:embed="rId5"/>
                <a:stretch>
                  <a:fillRect b="-546"/>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AA38DC7B-63EE-E741-55CF-2090D724310B}"/>
              </a:ext>
            </a:extLst>
          </p:cNvPr>
          <p:cNvSpPr txBox="1"/>
          <p:nvPr/>
        </p:nvSpPr>
        <p:spPr>
          <a:xfrm>
            <a:off x="7315200" y="1272312"/>
            <a:ext cx="4731353" cy="4555093"/>
          </a:xfrm>
          <a:prstGeom prst="rect">
            <a:avLst/>
          </a:prstGeom>
          <a:noFill/>
        </p:spPr>
        <p:txBody>
          <a:bodyPr wrap="square" lIns="91440" tIns="45720" rIns="91440" bIns="45720" rtlCol="0" anchor="t">
            <a:spAutoFit/>
          </a:bodyPr>
          <a:lstStyle/>
          <a:p>
            <a:r>
              <a:rPr lang="en-US" sz="1700" dirty="0"/>
              <a:t>The plots show that for a beam with different masses as the case in ECR plasma:</a:t>
            </a:r>
          </a:p>
          <a:p>
            <a:pPr marL="285750" indent="-285750">
              <a:buFont typeface="Wingdings" panose="05000000000000000000" pitchFamily="2" charset="2"/>
              <a:buChar char="§"/>
            </a:pPr>
            <a:r>
              <a:rPr lang="en-US" sz="1700" dirty="0"/>
              <a:t>Normalized emittance strongly depends on mass of the ions.</a:t>
            </a:r>
          </a:p>
          <a:p>
            <a:pPr marL="285750" indent="-285750">
              <a:buFont typeface="Wingdings" panose="05000000000000000000" pitchFamily="2" charset="2"/>
              <a:buChar char="§"/>
            </a:pPr>
            <a:r>
              <a:rPr lang="en-US" sz="1700" dirty="0"/>
              <a:t>Lighter ions cool the heavier ions, so that heavier ions are extracted closer to the axis, a phenomenon called </a:t>
            </a:r>
            <a:r>
              <a:rPr lang="en-US" sz="1700" b="1" dirty="0"/>
              <a:t>gas mixing effect</a:t>
            </a:r>
            <a:r>
              <a:rPr lang="en-US" sz="1700" dirty="0"/>
              <a:t> which is a similar </a:t>
            </a:r>
            <a:r>
              <a:rPr lang="en-US" sz="1700" b="1" dirty="0"/>
              <a:t>ion-ion cooling effect</a:t>
            </a:r>
            <a:r>
              <a:rPr lang="en-US" sz="1700" dirty="0"/>
              <a:t> like in an EBIS.</a:t>
            </a:r>
          </a:p>
          <a:p>
            <a:pPr marL="285750" indent="-285750">
              <a:buFont typeface="Wingdings" panose="05000000000000000000" pitchFamily="2" charset="2"/>
              <a:buChar char="§"/>
            </a:pPr>
            <a:r>
              <a:rPr lang="en-US" sz="1700" dirty="0"/>
              <a:t>Magnetic emittance allows estimation of the maximum radius ions of a certain mass are extracted from the plasma</a:t>
            </a:r>
          </a:p>
          <a:p>
            <a:pPr marL="742950" lvl="1" indent="-285750">
              <a:buFont typeface="Wingdings" panose="05000000000000000000" pitchFamily="2" charset="2"/>
              <a:buChar char="§"/>
            </a:pPr>
            <a:r>
              <a:rPr lang="en-US" sz="1700" b="1" dirty="0"/>
              <a:t>H, C, N, O: between 1.0 mm</a:t>
            </a:r>
            <a:br>
              <a:rPr lang="en-US" sz="1700" b="1" dirty="0"/>
            </a:br>
            <a:r>
              <a:rPr lang="en-US" sz="1700" b="1" dirty="0"/>
              <a:t>and 2.5 mm</a:t>
            </a:r>
          </a:p>
          <a:p>
            <a:pPr marL="742950" lvl="1" indent="-285750">
              <a:buFont typeface="Wingdings" panose="05000000000000000000" pitchFamily="2" charset="2"/>
              <a:buChar char="§"/>
            </a:pPr>
            <a:r>
              <a:rPr lang="en-US" sz="1700" b="1" dirty="0"/>
              <a:t>Cs charge states: between 0.5 mm and 1.0 mm</a:t>
            </a:r>
          </a:p>
          <a:p>
            <a:pPr marL="285750" indent="-285750">
              <a:buFont typeface="Wingdings" panose="05000000000000000000" pitchFamily="2" charset="2"/>
              <a:buChar char="§"/>
            </a:pPr>
            <a:endParaRPr lang="en-US" dirty="0"/>
          </a:p>
        </p:txBody>
      </p:sp>
      <p:sp>
        <p:nvSpPr>
          <p:cNvPr id="3" name="Slide Number Placeholder 2">
            <a:extLst>
              <a:ext uri="{FF2B5EF4-FFF2-40B4-BE49-F238E27FC236}">
                <a16:creationId xmlns:a16="http://schemas.microsoft.com/office/drawing/2014/main" id="{49598153-7DFC-4DE4-EA46-7FD7C7227ACD}"/>
              </a:ext>
            </a:extLst>
          </p:cNvPr>
          <p:cNvSpPr>
            <a:spLocks noGrp="1"/>
          </p:cNvSpPr>
          <p:nvPr>
            <p:ph type="sldNum" sz="quarter" idx="12"/>
          </p:nvPr>
        </p:nvSpPr>
        <p:spPr/>
        <p:txBody>
          <a:bodyPr/>
          <a:lstStyle/>
          <a:p>
            <a:fld id="{72890513-E58D-2644-ACDB-E89B1349FCEB}" type="slidenum">
              <a:rPr lang="en-US" smtClean="0"/>
              <a:pPr/>
              <a:t>12</a:t>
            </a:fld>
            <a:endParaRPr lang="en-US"/>
          </a:p>
        </p:txBody>
      </p:sp>
    </p:spTree>
    <p:extLst>
      <p:ext uri="{BB962C8B-B14F-4D97-AF65-F5344CB8AC3E}">
        <p14:creationId xmlns:p14="http://schemas.microsoft.com/office/powerpoint/2010/main" val="1010879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5662CBBA-13F4-E610-9A25-C5C308D1707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32" t="3803" r="8691"/>
          <a:stretch/>
        </p:blipFill>
        <p:spPr>
          <a:xfrm>
            <a:off x="275271" y="611455"/>
            <a:ext cx="11641454" cy="5171768"/>
          </a:xfrm>
          <a:prstGeom prst="rect">
            <a:avLst/>
          </a:prstGeom>
        </p:spPr>
      </p:pic>
      <p:sp>
        <p:nvSpPr>
          <p:cNvPr id="2" name="Slide Number Placeholder 1">
            <a:extLst>
              <a:ext uri="{FF2B5EF4-FFF2-40B4-BE49-F238E27FC236}">
                <a16:creationId xmlns:a16="http://schemas.microsoft.com/office/drawing/2014/main" id="{37693A3A-9D3C-C747-067E-983380CFC73A}"/>
              </a:ext>
            </a:extLst>
          </p:cNvPr>
          <p:cNvSpPr>
            <a:spLocks noGrp="1"/>
          </p:cNvSpPr>
          <p:nvPr>
            <p:ph type="sldNum" sz="quarter" idx="12"/>
          </p:nvPr>
        </p:nvSpPr>
        <p:spPr/>
        <p:txBody>
          <a:bodyPr/>
          <a:lstStyle/>
          <a:p>
            <a:fld id="{72890513-E58D-2644-ACDB-E89B1349FCEB}" type="slidenum">
              <a:rPr lang="en-US" smtClean="0"/>
              <a:pPr/>
              <a:t>13</a:t>
            </a:fld>
            <a:endParaRPr lang="en-US"/>
          </a:p>
        </p:txBody>
      </p:sp>
      <p:sp>
        <p:nvSpPr>
          <p:cNvPr id="7" name="Text Placeholder 6">
            <a:extLst>
              <a:ext uri="{FF2B5EF4-FFF2-40B4-BE49-F238E27FC236}">
                <a16:creationId xmlns:a16="http://schemas.microsoft.com/office/drawing/2014/main" id="{A1CA349C-6CC2-804C-04ED-4939F232938F}"/>
              </a:ext>
            </a:extLst>
          </p:cNvPr>
          <p:cNvSpPr>
            <a:spLocks noGrp="1"/>
          </p:cNvSpPr>
          <p:nvPr>
            <p:ph type="body" sz="quarter" idx="21"/>
          </p:nvPr>
        </p:nvSpPr>
        <p:spPr>
          <a:xfrm>
            <a:off x="123805" y="140873"/>
            <a:ext cx="11944387" cy="470582"/>
          </a:xfrm>
        </p:spPr>
        <p:txBody>
          <a:bodyPr/>
          <a:lstStyle/>
          <a:p>
            <a:pPr algn="ctr"/>
            <a:r>
              <a:rPr lang="en-US" dirty="0"/>
              <a:t>Beam Envelope from the CSB Nier-type Spectrometer transport optics</a:t>
            </a:r>
          </a:p>
        </p:txBody>
      </p:sp>
      <p:sp>
        <p:nvSpPr>
          <p:cNvPr id="9" name="TextBox 8">
            <a:extLst>
              <a:ext uri="{FF2B5EF4-FFF2-40B4-BE49-F238E27FC236}">
                <a16:creationId xmlns:a16="http://schemas.microsoft.com/office/drawing/2014/main" id="{60D564D7-72D7-CADC-C472-80AB58EC8462}"/>
              </a:ext>
            </a:extLst>
          </p:cNvPr>
          <p:cNvSpPr txBox="1"/>
          <p:nvPr/>
        </p:nvSpPr>
        <p:spPr>
          <a:xfrm>
            <a:off x="1628672" y="1457710"/>
            <a:ext cx="2904962" cy="369332"/>
          </a:xfrm>
          <a:prstGeom prst="rect">
            <a:avLst/>
          </a:prstGeom>
          <a:noFill/>
        </p:spPr>
        <p:txBody>
          <a:bodyPr wrap="none" rtlCol="0">
            <a:spAutoFit/>
          </a:bodyPr>
          <a:lstStyle/>
          <a:p>
            <a:r>
              <a:rPr lang="en-US" dirty="0"/>
              <a:t>Beam envelope of </a:t>
            </a:r>
            <a:r>
              <a:rPr lang="en-US" baseline="30000" dirty="0"/>
              <a:t>133</a:t>
            </a:r>
            <a:r>
              <a:rPr lang="en-US" dirty="0"/>
              <a:t>Cs</a:t>
            </a:r>
            <a:r>
              <a:rPr lang="en-US" baseline="30000" dirty="0"/>
              <a:t>24+</a:t>
            </a:r>
          </a:p>
        </p:txBody>
      </p:sp>
      <p:sp>
        <p:nvSpPr>
          <p:cNvPr id="3" name="TextBox 2">
            <a:extLst>
              <a:ext uri="{FF2B5EF4-FFF2-40B4-BE49-F238E27FC236}">
                <a16:creationId xmlns:a16="http://schemas.microsoft.com/office/drawing/2014/main" id="{864CCF73-0994-4618-598E-DD65838810C8}"/>
              </a:ext>
            </a:extLst>
          </p:cNvPr>
          <p:cNvSpPr txBox="1"/>
          <p:nvPr/>
        </p:nvSpPr>
        <p:spPr>
          <a:xfrm>
            <a:off x="8327702" y="6480968"/>
            <a:ext cx="2800767" cy="369332"/>
          </a:xfrm>
          <a:prstGeom prst="rect">
            <a:avLst/>
          </a:prstGeom>
          <a:noFill/>
        </p:spPr>
        <p:txBody>
          <a:bodyPr wrap="none" rtlCol="0">
            <a:spAutoFit/>
          </a:bodyPr>
          <a:lstStyle/>
          <a:p>
            <a:r>
              <a:rPr lang="en-US" b="1" dirty="0">
                <a:solidFill>
                  <a:srgbClr val="00B0F0"/>
                </a:solidFill>
                <a:latin typeface="Times New Roman" panose="02020603050405020304" pitchFamily="18" charset="0"/>
                <a:cs typeface="Times New Roman" panose="02020603050405020304" pitchFamily="18" charset="0"/>
              </a:rPr>
              <a:t>Optics described in Slide 7</a:t>
            </a:r>
          </a:p>
        </p:txBody>
      </p:sp>
      <p:sp>
        <p:nvSpPr>
          <p:cNvPr id="8" name="TextBox 7">
            <a:extLst>
              <a:ext uri="{FF2B5EF4-FFF2-40B4-BE49-F238E27FC236}">
                <a16:creationId xmlns:a16="http://schemas.microsoft.com/office/drawing/2014/main" id="{48832D63-97C4-9964-52F1-777F829F76D1}"/>
              </a:ext>
            </a:extLst>
          </p:cNvPr>
          <p:cNvSpPr txBox="1"/>
          <p:nvPr/>
        </p:nvSpPr>
        <p:spPr>
          <a:xfrm>
            <a:off x="201709" y="5811220"/>
            <a:ext cx="77335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extraction optics were optimized such that the dispersion of the dipole was compensated by the dispersion of the electrostatic benders by varying the voltage of the quads most especially the triplets</a:t>
            </a:r>
          </a:p>
        </p:txBody>
      </p:sp>
    </p:spTree>
    <p:extLst>
      <p:ext uri="{BB962C8B-B14F-4D97-AF65-F5344CB8AC3E}">
        <p14:creationId xmlns:p14="http://schemas.microsoft.com/office/powerpoint/2010/main" val="15364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8AC63F-97E8-470F-E94B-E2C77D716847}"/>
              </a:ext>
            </a:extLst>
          </p:cNvPr>
          <p:cNvSpPr>
            <a:spLocks noGrp="1"/>
          </p:cNvSpPr>
          <p:nvPr>
            <p:ph type="sldNum" sz="quarter" idx="12"/>
          </p:nvPr>
        </p:nvSpPr>
        <p:spPr/>
        <p:txBody>
          <a:bodyPr/>
          <a:lstStyle/>
          <a:p>
            <a:fld id="{72890513-E58D-2644-ACDB-E89B1349FCEB}" type="slidenum">
              <a:rPr lang="en-US" smtClean="0"/>
              <a:pPr/>
              <a:t>14</a:t>
            </a:fld>
            <a:endParaRPr lang="en-US"/>
          </a:p>
        </p:txBody>
      </p:sp>
      <p:sp>
        <p:nvSpPr>
          <p:cNvPr id="18" name="Text Placeholder 17">
            <a:extLst>
              <a:ext uri="{FF2B5EF4-FFF2-40B4-BE49-F238E27FC236}">
                <a16:creationId xmlns:a16="http://schemas.microsoft.com/office/drawing/2014/main" id="{59DB6225-A7D8-63F4-CC80-B50A5BB5AE5B}"/>
              </a:ext>
            </a:extLst>
          </p:cNvPr>
          <p:cNvSpPr>
            <a:spLocks noGrp="1"/>
          </p:cNvSpPr>
          <p:nvPr>
            <p:ph type="body" sz="quarter" idx="29"/>
          </p:nvPr>
        </p:nvSpPr>
        <p:spPr>
          <a:xfrm>
            <a:off x="83059" y="1340284"/>
            <a:ext cx="4820707" cy="4177431"/>
          </a:xfrm>
        </p:spPr>
        <p:txBody>
          <a:bodyPr/>
          <a:lstStyle/>
          <a:p>
            <a:r>
              <a:rPr lang="en-US" dirty="0"/>
              <a:t>As known TFHT is when two distinct frequencies are launched in ECR plasma</a:t>
            </a:r>
          </a:p>
          <a:p>
            <a:r>
              <a:rPr lang="en-US" dirty="0"/>
              <a:t>It provides additional resonance zone for electrons heating, increasing the electrons energy and density thus providing better confinement for the ions</a:t>
            </a:r>
          </a:p>
          <a:p>
            <a:r>
              <a:rPr lang="en-US" dirty="0"/>
              <a:t>Conventionally, two separate waveguides are use but implemented it using the existing waveguide. The CSB was not designed to accommodate two waveguides</a:t>
            </a:r>
          </a:p>
        </p:txBody>
      </p:sp>
      <p:sp>
        <p:nvSpPr>
          <p:cNvPr id="14" name="Text Placeholder 13">
            <a:extLst>
              <a:ext uri="{FF2B5EF4-FFF2-40B4-BE49-F238E27FC236}">
                <a16:creationId xmlns:a16="http://schemas.microsoft.com/office/drawing/2014/main" id="{1CCE3885-CAD9-8134-CE2B-A6EED929CBEB}"/>
              </a:ext>
            </a:extLst>
          </p:cNvPr>
          <p:cNvSpPr>
            <a:spLocks noGrp="1"/>
          </p:cNvSpPr>
          <p:nvPr>
            <p:ph type="body" sz="quarter" idx="21"/>
          </p:nvPr>
        </p:nvSpPr>
        <p:spPr>
          <a:xfrm>
            <a:off x="690880" y="87827"/>
            <a:ext cx="11226800" cy="457808"/>
          </a:xfrm>
        </p:spPr>
        <p:txBody>
          <a:bodyPr/>
          <a:lstStyle/>
          <a:p>
            <a:pPr algn="ctr"/>
            <a:r>
              <a:rPr lang="en-US" sz="2400" b="1" i="0" dirty="0"/>
              <a:t>Implementation of two-frequency heating technique (TFHT)</a:t>
            </a:r>
          </a:p>
        </p:txBody>
      </p:sp>
      <p:pic>
        <p:nvPicPr>
          <p:cNvPr id="22" name="Picture 21">
            <a:extLst>
              <a:ext uri="{FF2B5EF4-FFF2-40B4-BE49-F238E27FC236}">
                <a16:creationId xmlns:a16="http://schemas.microsoft.com/office/drawing/2014/main" id="{0C6719BE-1600-8456-5D05-9C172D884732}"/>
              </a:ext>
            </a:extLst>
          </p:cNvPr>
          <p:cNvPicPr>
            <a:picLocks noChangeAspect="1"/>
          </p:cNvPicPr>
          <p:nvPr/>
        </p:nvPicPr>
        <p:blipFill>
          <a:blip r:embed="rId2"/>
          <a:stretch>
            <a:fillRect/>
          </a:stretch>
        </p:blipFill>
        <p:spPr>
          <a:xfrm>
            <a:off x="4940358" y="1366686"/>
            <a:ext cx="6928064" cy="4630992"/>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0255484-2C2E-70DA-22BB-91EA9E7F09CF}"/>
                  </a:ext>
                </a:extLst>
              </p:cNvPr>
              <p:cNvSpPr txBox="1"/>
              <p:nvPr/>
            </p:nvSpPr>
            <p:spPr>
              <a:xfrm>
                <a:off x="7834118" y="6129276"/>
                <a:ext cx="1140543" cy="4741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𝒇</m:t>
                          </m:r>
                        </m:e>
                        <m:sub>
                          <m:r>
                            <a:rPr lang="en-US" sz="1200" b="1" i="1" smtClean="0">
                              <a:solidFill>
                                <a:srgbClr val="FF0000"/>
                              </a:solidFill>
                              <a:latin typeface="Cambria Math" panose="02040503050406030204" pitchFamily="18" charset="0"/>
                            </a:rPr>
                            <m:t>𝒓𝒇</m:t>
                          </m:r>
                          <m:r>
                            <a:rPr lang="en-US" sz="1200" b="1" i="1" smtClean="0">
                              <a:solidFill>
                                <a:srgbClr val="FF0000"/>
                              </a:solidFill>
                              <a:latin typeface="Cambria Math" panose="02040503050406030204" pitchFamily="18" charset="0"/>
                            </a:rPr>
                            <m:t>𝟐</m:t>
                          </m:r>
                        </m:sub>
                      </m:sSub>
                      <m:r>
                        <a:rPr lang="en-US" sz="1200" b="1" i="1" smtClean="0">
                          <a:solidFill>
                            <a:srgbClr val="FF0000"/>
                          </a:solidFill>
                          <a:latin typeface="Cambria Math" panose="02040503050406030204" pitchFamily="18" charset="0"/>
                        </a:rPr>
                        <m:t>=</m:t>
                      </m:r>
                      <m:f>
                        <m:fPr>
                          <m:ctrlPr>
                            <a:rPr lang="en-US" sz="1200" b="1" i="1" smtClean="0">
                              <a:solidFill>
                                <a:srgbClr val="FF0000"/>
                              </a:solidFill>
                              <a:latin typeface="Cambria Math" panose="02040503050406030204" pitchFamily="18" charset="0"/>
                            </a:rPr>
                          </m:ctrlPr>
                        </m:fPr>
                        <m:num>
                          <m:r>
                            <a:rPr lang="en-US" sz="1200" b="1" i="1" smtClean="0">
                              <a:solidFill>
                                <a:srgbClr val="FF0000"/>
                              </a:solidFill>
                              <a:latin typeface="Cambria Math" panose="02040503050406030204" pitchFamily="18" charset="0"/>
                            </a:rPr>
                            <m:t>|</m:t>
                          </m:r>
                          <m:r>
                            <a:rPr lang="en-US" sz="1200" b="1" i="1" smtClean="0">
                              <a:solidFill>
                                <a:srgbClr val="FF0000"/>
                              </a:solidFill>
                              <a:latin typeface="Cambria Math" panose="02040503050406030204" pitchFamily="18" charset="0"/>
                            </a:rPr>
                            <m:t>𝒆</m:t>
                          </m:r>
                          <m:r>
                            <a:rPr lang="en-US" sz="1200" b="1" i="1" smtClean="0">
                              <a:solidFill>
                                <a:srgbClr val="FF0000"/>
                              </a:solidFill>
                              <a:latin typeface="Cambria Math" panose="02040503050406030204" pitchFamily="18" charset="0"/>
                            </a:rPr>
                            <m:t>|</m:t>
                          </m:r>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𝑩</m:t>
                              </m:r>
                            </m:e>
                            <m:sub>
                              <m:r>
                                <a:rPr lang="en-US" sz="1200" b="1" i="1" smtClean="0">
                                  <a:solidFill>
                                    <a:srgbClr val="FF0000"/>
                                  </a:solidFill>
                                  <a:latin typeface="Cambria Math" panose="02040503050406030204" pitchFamily="18" charset="0"/>
                                </a:rPr>
                                <m:t>𝟐</m:t>
                              </m:r>
                            </m:sub>
                          </m:sSub>
                        </m:num>
                        <m:den>
                          <m:r>
                            <a:rPr lang="en-US" sz="1200" b="1" i="1" smtClean="0">
                              <a:solidFill>
                                <a:srgbClr val="FF0000"/>
                              </a:solidFill>
                              <a:latin typeface="Cambria Math" panose="02040503050406030204" pitchFamily="18" charset="0"/>
                            </a:rPr>
                            <m:t>𝟐</m:t>
                          </m:r>
                          <m:r>
                            <a:rPr lang="en-US" sz="1200" b="1" i="1" smtClean="0">
                              <a:solidFill>
                                <a:srgbClr val="FF0000"/>
                              </a:solidFill>
                              <a:latin typeface="Cambria Math" panose="02040503050406030204" pitchFamily="18" charset="0"/>
                              <a:ea typeface="Cambria Math" panose="02040503050406030204" pitchFamily="18" charset="0"/>
                            </a:rPr>
                            <m:t>𝝅</m:t>
                          </m:r>
                          <m:sSub>
                            <m:sSubPr>
                              <m:ctrlPr>
                                <a:rPr lang="en-US" sz="1200" b="1" i="1" smtClean="0">
                                  <a:solidFill>
                                    <a:srgbClr val="FF0000"/>
                                  </a:solidFill>
                                  <a:latin typeface="Cambria Math" panose="02040503050406030204" pitchFamily="18" charset="0"/>
                                  <a:ea typeface="Cambria Math" panose="02040503050406030204" pitchFamily="18" charset="0"/>
                                </a:rPr>
                              </m:ctrlPr>
                            </m:sSubPr>
                            <m:e>
                              <m:r>
                                <a:rPr lang="en-US" sz="1200" b="1" i="1" smtClean="0">
                                  <a:solidFill>
                                    <a:srgbClr val="FF0000"/>
                                  </a:solidFill>
                                  <a:latin typeface="Cambria Math" panose="02040503050406030204" pitchFamily="18" charset="0"/>
                                  <a:ea typeface="Cambria Math" panose="02040503050406030204" pitchFamily="18" charset="0"/>
                                </a:rPr>
                                <m:t>𝒎</m:t>
                              </m:r>
                            </m:e>
                            <m:sub>
                              <m:r>
                                <a:rPr lang="en-US" sz="1200" b="1" i="1" smtClean="0">
                                  <a:solidFill>
                                    <a:srgbClr val="FF0000"/>
                                  </a:solidFill>
                                  <a:latin typeface="Cambria Math" panose="02040503050406030204" pitchFamily="18" charset="0"/>
                                  <a:ea typeface="Cambria Math" panose="02040503050406030204" pitchFamily="18" charset="0"/>
                                </a:rPr>
                                <m:t>𝒆</m:t>
                              </m:r>
                            </m:sub>
                          </m:sSub>
                        </m:den>
                      </m:f>
                    </m:oMath>
                  </m:oMathPara>
                </a14:m>
                <a:endParaRPr lang="en-US" sz="1200" b="1" dirty="0">
                  <a:solidFill>
                    <a:srgbClr val="FF0000"/>
                  </a:solidFill>
                </a:endParaRPr>
              </a:p>
            </p:txBody>
          </p:sp>
        </mc:Choice>
        <mc:Fallback xmlns="">
          <p:sp>
            <p:nvSpPr>
              <p:cNvPr id="23" name="TextBox 22">
                <a:extLst>
                  <a:ext uri="{FF2B5EF4-FFF2-40B4-BE49-F238E27FC236}">
                    <a16:creationId xmlns:a16="http://schemas.microsoft.com/office/drawing/2014/main" id="{D0255484-2C2E-70DA-22BB-91EA9E7F09CF}"/>
                  </a:ext>
                </a:extLst>
              </p:cNvPr>
              <p:cNvSpPr txBox="1">
                <a:spLocks noRot="1" noChangeAspect="1" noMove="1" noResize="1" noEditPoints="1" noAdjustHandles="1" noChangeArrowheads="1" noChangeShapeType="1" noTextEdit="1"/>
              </p:cNvSpPr>
              <p:nvPr/>
            </p:nvSpPr>
            <p:spPr>
              <a:xfrm>
                <a:off x="7834118" y="6129276"/>
                <a:ext cx="1140543" cy="47410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D04685B-8CCC-7B4C-72B7-F710487DA4B6}"/>
                  </a:ext>
                </a:extLst>
              </p:cNvPr>
              <p:cNvSpPr txBox="1"/>
              <p:nvPr/>
            </p:nvSpPr>
            <p:spPr>
              <a:xfrm>
                <a:off x="8550351" y="786782"/>
                <a:ext cx="1140543" cy="4741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1" i="1" smtClean="0">
                              <a:solidFill>
                                <a:schemeClr val="accent1"/>
                              </a:solidFill>
                              <a:latin typeface="Cambria Math" panose="02040503050406030204" pitchFamily="18" charset="0"/>
                            </a:rPr>
                          </m:ctrlPr>
                        </m:sSubPr>
                        <m:e>
                          <m:r>
                            <a:rPr lang="en-US" sz="1200" b="1" i="1" smtClean="0">
                              <a:solidFill>
                                <a:schemeClr val="accent1"/>
                              </a:solidFill>
                              <a:latin typeface="Cambria Math" panose="02040503050406030204" pitchFamily="18" charset="0"/>
                            </a:rPr>
                            <m:t>𝒇</m:t>
                          </m:r>
                        </m:e>
                        <m:sub>
                          <m:r>
                            <a:rPr lang="en-US" sz="1200" b="1" i="1" smtClean="0">
                              <a:solidFill>
                                <a:schemeClr val="accent1"/>
                              </a:solidFill>
                              <a:latin typeface="Cambria Math" panose="02040503050406030204" pitchFamily="18" charset="0"/>
                            </a:rPr>
                            <m:t>𝒓𝒇</m:t>
                          </m:r>
                          <m:r>
                            <a:rPr lang="en-US" sz="1200" b="1" i="1" smtClean="0">
                              <a:solidFill>
                                <a:schemeClr val="accent1"/>
                              </a:solidFill>
                              <a:latin typeface="Cambria Math" panose="02040503050406030204" pitchFamily="18" charset="0"/>
                            </a:rPr>
                            <m:t>𝟏</m:t>
                          </m:r>
                        </m:sub>
                      </m:sSub>
                      <m:r>
                        <a:rPr lang="en-US" sz="1200" b="1" i="1" smtClean="0">
                          <a:solidFill>
                            <a:schemeClr val="accent1"/>
                          </a:solidFill>
                          <a:latin typeface="Cambria Math" panose="02040503050406030204" pitchFamily="18" charset="0"/>
                        </a:rPr>
                        <m:t>=</m:t>
                      </m:r>
                      <m:f>
                        <m:fPr>
                          <m:ctrlPr>
                            <a:rPr lang="en-US" sz="1200" b="1" i="1" smtClean="0">
                              <a:solidFill>
                                <a:schemeClr val="accent1"/>
                              </a:solidFill>
                              <a:latin typeface="Cambria Math" panose="02040503050406030204" pitchFamily="18" charset="0"/>
                            </a:rPr>
                          </m:ctrlPr>
                        </m:fPr>
                        <m:num>
                          <m:r>
                            <a:rPr lang="en-US" sz="1200" b="1" i="1" smtClean="0">
                              <a:solidFill>
                                <a:schemeClr val="accent1"/>
                              </a:solidFill>
                              <a:latin typeface="Cambria Math" panose="02040503050406030204" pitchFamily="18" charset="0"/>
                            </a:rPr>
                            <m:t>|</m:t>
                          </m:r>
                          <m:r>
                            <a:rPr lang="en-US" sz="1200" b="1" i="1" smtClean="0">
                              <a:solidFill>
                                <a:schemeClr val="accent1"/>
                              </a:solidFill>
                              <a:latin typeface="Cambria Math" panose="02040503050406030204" pitchFamily="18" charset="0"/>
                            </a:rPr>
                            <m:t>𝒆</m:t>
                          </m:r>
                          <m:r>
                            <a:rPr lang="en-US" sz="1200" b="1" i="1" smtClean="0">
                              <a:solidFill>
                                <a:schemeClr val="accent1"/>
                              </a:solidFill>
                              <a:latin typeface="Cambria Math" panose="02040503050406030204" pitchFamily="18" charset="0"/>
                            </a:rPr>
                            <m:t>|</m:t>
                          </m:r>
                          <m:sSub>
                            <m:sSubPr>
                              <m:ctrlPr>
                                <a:rPr lang="en-US" sz="1200" b="1" i="1" smtClean="0">
                                  <a:solidFill>
                                    <a:schemeClr val="accent1"/>
                                  </a:solidFill>
                                  <a:latin typeface="Cambria Math" panose="02040503050406030204" pitchFamily="18" charset="0"/>
                                </a:rPr>
                              </m:ctrlPr>
                            </m:sSubPr>
                            <m:e>
                              <m:r>
                                <a:rPr lang="en-US" sz="1200" b="1" i="1" smtClean="0">
                                  <a:solidFill>
                                    <a:schemeClr val="accent1"/>
                                  </a:solidFill>
                                  <a:latin typeface="Cambria Math" panose="02040503050406030204" pitchFamily="18" charset="0"/>
                                </a:rPr>
                                <m:t>𝑩</m:t>
                              </m:r>
                            </m:e>
                            <m:sub>
                              <m:r>
                                <a:rPr lang="en-US" sz="1200" b="1" i="1" smtClean="0">
                                  <a:solidFill>
                                    <a:schemeClr val="accent1"/>
                                  </a:solidFill>
                                  <a:latin typeface="Cambria Math" panose="02040503050406030204" pitchFamily="18" charset="0"/>
                                </a:rPr>
                                <m:t>𝟏</m:t>
                              </m:r>
                            </m:sub>
                          </m:sSub>
                        </m:num>
                        <m:den>
                          <m:r>
                            <a:rPr lang="en-US" sz="1200" b="1" i="1" smtClean="0">
                              <a:solidFill>
                                <a:schemeClr val="accent1"/>
                              </a:solidFill>
                              <a:latin typeface="Cambria Math" panose="02040503050406030204" pitchFamily="18" charset="0"/>
                            </a:rPr>
                            <m:t>𝟐</m:t>
                          </m:r>
                          <m:r>
                            <a:rPr lang="en-US" sz="1200" b="1" i="1" smtClean="0">
                              <a:solidFill>
                                <a:schemeClr val="accent1"/>
                              </a:solidFill>
                              <a:latin typeface="Cambria Math" panose="02040503050406030204" pitchFamily="18" charset="0"/>
                              <a:ea typeface="Cambria Math" panose="02040503050406030204" pitchFamily="18" charset="0"/>
                            </a:rPr>
                            <m:t>𝝅</m:t>
                          </m:r>
                          <m:sSub>
                            <m:sSubPr>
                              <m:ctrlPr>
                                <a:rPr lang="en-US" sz="1200" b="1" i="1" smtClean="0">
                                  <a:solidFill>
                                    <a:schemeClr val="accent1"/>
                                  </a:solidFill>
                                  <a:latin typeface="Cambria Math" panose="02040503050406030204" pitchFamily="18" charset="0"/>
                                  <a:ea typeface="Cambria Math" panose="02040503050406030204" pitchFamily="18" charset="0"/>
                                </a:rPr>
                              </m:ctrlPr>
                            </m:sSubPr>
                            <m:e>
                              <m:r>
                                <a:rPr lang="en-US" sz="1200" b="1" i="1" smtClean="0">
                                  <a:solidFill>
                                    <a:schemeClr val="accent1"/>
                                  </a:solidFill>
                                  <a:latin typeface="Cambria Math" panose="02040503050406030204" pitchFamily="18" charset="0"/>
                                  <a:ea typeface="Cambria Math" panose="02040503050406030204" pitchFamily="18" charset="0"/>
                                </a:rPr>
                                <m:t>𝒎</m:t>
                              </m:r>
                            </m:e>
                            <m:sub>
                              <m:r>
                                <a:rPr lang="en-US" sz="1200" b="1" i="1" smtClean="0">
                                  <a:solidFill>
                                    <a:schemeClr val="accent1"/>
                                  </a:solidFill>
                                  <a:latin typeface="Cambria Math" panose="02040503050406030204" pitchFamily="18" charset="0"/>
                                  <a:ea typeface="Cambria Math" panose="02040503050406030204" pitchFamily="18" charset="0"/>
                                </a:rPr>
                                <m:t>𝒆</m:t>
                              </m:r>
                            </m:sub>
                          </m:sSub>
                        </m:den>
                      </m:f>
                    </m:oMath>
                  </m:oMathPara>
                </a14:m>
                <a:endParaRPr lang="en-US" sz="1200" b="1" dirty="0">
                  <a:solidFill>
                    <a:schemeClr val="accent1"/>
                  </a:solidFill>
                </a:endParaRPr>
              </a:p>
            </p:txBody>
          </p:sp>
        </mc:Choice>
        <mc:Fallback xmlns="">
          <p:sp>
            <p:nvSpPr>
              <p:cNvPr id="24" name="TextBox 23">
                <a:extLst>
                  <a:ext uri="{FF2B5EF4-FFF2-40B4-BE49-F238E27FC236}">
                    <a16:creationId xmlns:a16="http://schemas.microsoft.com/office/drawing/2014/main" id="{5D04685B-8CCC-7B4C-72B7-F710487DA4B6}"/>
                  </a:ext>
                </a:extLst>
              </p:cNvPr>
              <p:cNvSpPr txBox="1">
                <a:spLocks noRot="1" noChangeAspect="1" noMove="1" noResize="1" noEditPoints="1" noAdjustHandles="1" noChangeArrowheads="1" noChangeShapeType="1" noTextEdit="1"/>
              </p:cNvSpPr>
              <p:nvPr/>
            </p:nvSpPr>
            <p:spPr>
              <a:xfrm>
                <a:off x="8550351" y="786782"/>
                <a:ext cx="1140543" cy="47410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0B474E9-F9C1-FEB9-63DB-EAAF1D000E50}"/>
                  </a:ext>
                </a:extLst>
              </p:cNvPr>
              <p:cNvSpPr txBox="1"/>
              <p:nvPr/>
            </p:nvSpPr>
            <p:spPr>
              <a:xfrm>
                <a:off x="5835713" y="794260"/>
                <a:ext cx="1998405" cy="395558"/>
              </a:xfrm>
              <a:prstGeom prst="rect">
                <a:avLst/>
              </a:prstGeom>
              <a:solidFill>
                <a:srgbClr val="00B0F0"/>
              </a:solid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n-US" sz="1800" b="1" i="1" smtClean="0">
                              <a:solidFill>
                                <a:schemeClr val="tx1"/>
                              </a:solidFill>
                              <a:latin typeface="Cambria Math" panose="02040503050406030204" pitchFamily="18" charset="0"/>
                            </a:rPr>
                          </m:ctrlPr>
                        </m:sSubPr>
                        <m:e>
                          <m:r>
                            <a:rPr lang="en-US" sz="1800" b="1" i="1" smtClean="0">
                              <a:solidFill>
                                <a:schemeClr val="tx1"/>
                              </a:solidFill>
                              <a:latin typeface="Cambria Math" panose="02040503050406030204" pitchFamily="18" charset="0"/>
                            </a:rPr>
                            <m:t>𝒇</m:t>
                          </m:r>
                        </m:e>
                        <m:sub>
                          <m:r>
                            <a:rPr lang="en-US" sz="1800" b="1" i="1" smtClean="0">
                              <a:solidFill>
                                <a:schemeClr val="tx1"/>
                              </a:solidFill>
                              <a:latin typeface="Cambria Math" panose="02040503050406030204" pitchFamily="18" charset="0"/>
                            </a:rPr>
                            <m:t>𝒓𝒇</m:t>
                          </m:r>
                          <m:r>
                            <a:rPr lang="en-US" sz="1800" b="1" i="1" smtClean="0">
                              <a:solidFill>
                                <a:schemeClr val="tx1"/>
                              </a:solidFill>
                              <a:latin typeface="Cambria Math" panose="02040503050406030204" pitchFamily="18" charset="0"/>
                            </a:rPr>
                            <m:t>𝟏</m:t>
                          </m:r>
                        </m:sub>
                      </m:sSub>
                      <m:r>
                        <a:rPr lang="en-US" sz="1800" b="1" i="1" smtClean="0">
                          <a:solidFill>
                            <a:schemeClr val="tx1"/>
                          </a:solidFill>
                          <a:latin typeface="Cambria Math" panose="02040503050406030204" pitchFamily="18" charset="0"/>
                          <a:ea typeface="Cambria Math" panose="02040503050406030204" pitchFamily="18" charset="0"/>
                        </a:rPr>
                        <m:t>≠</m:t>
                      </m:r>
                      <m:sSub>
                        <m:sSubPr>
                          <m:ctrlPr>
                            <a:rPr lang="en-US" sz="1800" b="1" i="1" smtClean="0">
                              <a:solidFill>
                                <a:schemeClr val="tx1"/>
                              </a:solidFill>
                              <a:latin typeface="Cambria Math" panose="02040503050406030204" pitchFamily="18" charset="0"/>
                              <a:ea typeface="Cambria Math" panose="02040503050406030204" pitchFamily="18" charset="0"/>
                            </a:rPr>
                          </m:ctrlPr>
                        </m:sSubPr>
                        <m:e>
                          <m:r>
                            <a:rPr lang="en-US" sz="1800" b="1" i="1" smtClean="0">
                              <a:solidFill>
                                <a:schemeClr val="tx1"/>
                              </a:solidFill>
                              <a:latin typeface="Cambria Math" panose="02040503050406030204" pitchFamily="18" charset="0"/>
                              <a:ea typeface="Cambria Math" panose="02040503050406030204" pitchFamily="18" charset="0"/>
                            </a:rPr>
                            <m:t>𝒇</m:t>
                          </m:r>
                        </m:e>
                        <m:sub>
                          <m:r>
                            <a:rPr lang="en-US" sz="1800" b="1" i="1" smtClean="0">
                              <a:solidFill>
                                <a:schemeClr val="tx1"/>
                              </a:solidFill>
                              <a:latin typeface="Cambria Math" panose="02040503050406030204" pitchFamily="18" charset="0"/>
                              <a:ea typeface="Cambria Math" panose="02040503050406030204" pitchFamily="18" charset="0"/>
                            </a:rPr>
                            <m:t>𝒓𝒇</m:t>
                          </m:r>
                          <m:r>
                            <a:rPr lang="en-US" sz="1800" b="1" i="1" smtClean="0">
                              <a:solidFill>
                                <a:schemeClr val="tx1"/>
                              </a:solidFill>
                              <a:latin typeface="Cambria Math" panose="02040503050406030204" pitchFamily="18" charset="0"/>
                              <a:ea typeface="Cambria Math" panose="02040503050406030204" pitchFamily="18" charset="0"/>
                            </a:rPr>
                            <m:t>𝟐</m:t>
                          </m:r>
                        </m:sub>
                      </m:sSub>
                    </m:oMath>
                  </m:oMathPara>
                </a14:m>
                <a:endParaRPr lang="en-US" b="1" dirty="0">
                  <a:solidFill>
                    <a:schemeClr val="tx1"/>
                  </a:solidFill>
                </a:endParaRPr>
              </a:p>
            </p:txBody>
          </p:sp>
        </mc:Choice>
        <mc:Fallback xmlns="">
          <p:sp>
            <p:nvSpPr>
              <p:cNvPr id="25" name="TextBox 24">
                <a:extLst>
                  <a:ext uri="{FF2B5EF4-FFF2-40B4-BE49-F238E27FC236}">
                    <a16:creationId xmlns:a16="http://schemas.microsoft.com/office/drawing/2014/main" id="{80B474E9-F9C1-FEB9-63DB-EAAF1D000E50}"/>
                  </a:ext>
                </a:extLst>
              </p:cNvPr>
              <p:cNvSpPr txBox="1">
                <a:spLocks noRot="1" noChangeAspect="1" noMove="1" noResize="1" noEditPoints="1" noAdjustHandles="1" noChangeArrowheads="1" noChangeShapeType="1" noTextEdit="1"/>
              </p:cNvSpPr>
              <p:nvPr/>
            </p:nvSpPr>
            <p:spPr>
              <a:xfrm>
                <a:off x="5835713" y="794260"/>
                <a:ext cx="1998405" cy="395558"/>
              </a:xfrm>
              <a:prstGeom prst="rect">
                <a:avLst/>
              </a:prstGeom>
              <a:blipFill>
                <a:blip r:embed="rId5"/>
                <a:stretch>
                  <a:fillRect b="-9231"/>
                </a:stretch>
              </a:blipFill>
            </p:spPr>
            <p:txBody>
              <a:bodyPr/>
              <a:lstStyle/>
              <a:p>
                <a:r>
                  <a:rPr lang="en-US">
                    <a:noFill/>
                  </a:rPr>
                  <a:t> </a:t>
                </a:r>
              </a:p>
            </p:txBody>
          </p:sp>
        </mc:Fallback>
      </mc:AlternateContent>
    </p:spTree>
    <p:extLst>
      <p:ext uri="{BB962C8B-B14F-4D97-AF65-F5344CB8AC3E}">
        <p14:creationId xmlns:p14="http://schemas.microsoft.com/office/powerpoint/2010/main" val="1149218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4447CC-F48B-B2BA-0183-B58FA604EA45}"/>
              </a:ext>
            </a:extLst>
          </p:cNvPr>
          <p:cNvSpPr>
            <a:spLocks noGrp="1"/>
          </p:cNvSpPr>
          <p:nvPr>
            <p:ph type="sldNum" sz="quarter" idx="12"/>
          </p:nvPr>
        </p:nvSpPr>
        <p:spPr/>
        <p:txBody>
          <a:bodyPr/>
          <a:lstStyle/>
          <a:p>
            <a:fld id="{72890513-E58D-2644-ACDB-E89B1349FCEB}" type="slidenum">
              <a:rPr lang="en-US" smtClean="0"/>
              <a:pPr/>
              <a:t>15</a:t>
            </a:fld>
            <a:endParaRPr lang="en-US"/>
          </a:p>
        </p:txBody>
      </p:sp>
      <p:pic>
        <p:nvPicPr>
          <p:cNvPr id="19" name="Content Placeholder 18">
            <a:extLst>
              <a:ext uri="{FF2B5EF4-FFF2-40B4-BE49-F238E27FC236}">
                <a16:creationId xmlns:a16="http://schemas.microsoft.com/office/drawing/2014/main" id="{EC5FF92D-2487-1A57-F979-3AFEF7795E6D}"/>
              </a:ext>
            </a:extLst>
          </p:cNvPr>
          <p:cNvPicPr>
            <a:picLocks noGrp="1" noChangeAspect="1"/>
          </p:cNvPicPr>
          <p:nvPr>
            <p:ph sz="quarter" idx="26"/>
          </p:nvPr>
        </p:nvPicPr>
        <p:blipFill rotWithShape="1">
          <a:blip r:embed="rId3">
            <a:extLst>
              <a:ext uri="{96DAC541-7B7A-43D3-8B79-37D633B846F1}">
                <asvg:svgBlip xmlns:asvg="http://schemas.microsoft.com/office/drawing/2016/SVG/main" r:embed="rId4"/>
              </a:ext>
            </a:extLst>
          </a:blip>
          <a:srcRect l="3888" t="19113" r="39539" b="10294"/>
          <a:stretch/>
        </p:blipFill>
        <p:spPr>
          <a:xfrm>
            <a:off x="355454" y="1646640"/>
            <a:ext cx="4095993" cy="5001140"/>
          </a:xfrm>
        </p:spPr>
      </p:pic>
      <p:pic>
        <p:nvPicPr>
          <p:cNvPr id="21" name="Content Placeholder 20">
            <a:extLst>
              <a:ext uri="{FF2B5EF4-FFF2-40B4-BE49-F238E27FC236}">
                <a16:creationId xmlns:a16="http://schemas.microsoft.com/office/drawing/2014/main" id="{77D0F8AC-5929-AC28-F535-DC4E4CB322EB}"/>
              </a:ext>
            </a:extLst>
          </p:cNvPr>
          <p:cNvPicPr>
            <a:picLocks noGrp="1" noChangeAspect="1"/>
          </p:cNvPicPr>
          <p:nvPr>
            <p:ph sz="quarter" idx="32"/>
          </p:nvPr>
        </p:nvPicPr>
        <p:blipFill rotWithShape="1">
          <a:blip r:embed="rId5">
            <a:extLst>
              <a:ext uri="{96DAC541-7B7A-43D3-8B79-37D633B846F1}">
                <asvg:svgBlip xmlns:asvg="http://schemas.microsoft.com/office/drawing/2016/SVG/main" r:embed="rId6"/>
              </a:ext>
            </a:extLst>
          </a:blip>
          <a:srcRect t="2596" r="23686" b="9729"/>
          <a:stretch/>
        </p:blipFill>
        <p:spPr>
          <a:xfrm>
            <a:off x="5113395" y="1291430"/>
            <a:ext cx="3952568" cy="5372100"/>
          </a:xfrm>
        </p:spPr>
      </p:pic>
      <p:sp>
        <p:nvSpPr>
          <p:cNvPr id="17" name="Text Placeholder 16">
            <a:extLst>
              <a:ext uri="{FF2B5EF4-FFF2-40B4-BE49-F238E27FC236}">
                <a16:creationId xmlns:a16="http://schemas.microsoft.com/office/drawing/2014/main" id="{D4F2A8ED-AE86-6C1C-6687-C579877D53CF}"/>
              </a:ext>
            </a:extLst>
          </p:cNvPr>
          <p:cNvSpPr>
            <a:spLocks noGrp="1"/>
          </p:cNvSpPr>
          <p:nvPr>
            <p:ph type="body" sz="quarter" idx="21"/>
          </p:nvPr>
        </p:nvSpPr>
        <p:spPr>
          <a:xfrm>
            <a:off x="1735252" y="187358"/>
            <a:ext cx="8721496" cy="484880"/>
          </a:xfrm>
        </p:spPr>
        <p:txBody>
          <a:bodyPr/>
          <a:lstStyle/>
          <a:p>
            <a:pPr algn="ctr"/>
            <a:r>
              <a:rPr lang="en-US" sz="2400" b="1" i="0" dirty="0"/>
              <a:t>RF Upgrade: </a:t>
            </a:r>
            <a:r>
              <a:rPr lang="en-US" dirty="0"/>
              <a:t>T</a:t>
            </a:r>
            <a:r>
              <a:rPr lang="en-US" sz="2400" b="1" i="0" dirty="0"/>
              <a:t>wo-frequency heating technique </a:t>
            </a:r>
            <a:r>
              <a:rPr lang="en-US" dirty="0"/>
              <a:t>Set up</a:t>
            </a:r>
            <a:endParaRPr lang="en-US" sz="2400" b="1" i="0" dirty="0"/>
          </a:p>
        </p:txBody>
      </p:sp>
      <p:sp>
        <p:nvSpPr>
          <p:cNvPr id="3" name="TextBox 2">
            <a:extLst>
              <a:ext uri="{FF2B5EF4-FFF2-40B4-BE49-F238E27FC236}">
                <a16:creationId xmlns:a16="http://schemas.microsoft.com/office/drawing/2014/main" id="{C5B10DFF-1024-F8FF-114C-DB72112A9B27}"/>
              </a:ext>
            </a:extLst>
          </p:cNvPr>
          <p:cNvSpPr txBox="1"/>
          <p:nvPr/>
        </p:nvSpPr>
        <p:spPr>
          <a:xfrm>
            <a:off x="86462" y="1029820"/>
            <a:ext cx="2436451" cy="523220"/>
          </a:xfrm>
          <a:prstGeom prst="rect">
            <a:avLst/>
          </a:prstGeom>
          <a:noFill/>
        </p:spPr>
        <p:txBody>
          <a:bodyPr wrap="square" rtlCol="0">
            <a:spAutoFit/>
          </a:bodyPr>
          <a:lstStyle/>
          <a:p>
            <a:pPr algn="ctr"/>
            <a:r>
              <a:rPr lang="en-US" b="1" dirty="0">
                <a:solidFill>
                  <a:srgbClr val="FF0000"/>
                </a:solidFill>
              </a:rPr>
              <a:t>First approach </a:t>
            </a:r>
          </a:p>
          <a:p>
            <a:pPr algn="ctr"/>
            <a:r>
              <a:rPr lang="en-US" sz="1000" b="1" dirty="0">
                <a:solidFill>
                  <a:srgbClr val="FF0000"/>
                </a:solidFill>
              </a:rPr>
              <a:t>(Reflected power damaged  TWTA)</a:t>
            </a:r>
          </a:p>
        </p:txBody>
      </p:sp>
      <p:sp>
        <p:nvSpPr>
          <p:cNvPr id="4" name="TextBox 3">
            <a:extLst>
              <a:ext uri="{FF2B5EF4-FFF2-40B4-BE49-F238E27FC236}">
                <a16:creationId xmlns:a16="http://schemas.microsoft.com/office/drawing/2014/main" id="{8A795C99-4E2C-B4B6-583C-D9EADBFDA806}"/>
              </a:ext>
            </a:extLst>
          </p:cNvPr>
          <p:cNvSpPr txBox="1"/>
          <p:nvPr/>
        </p:nvSpPr>
        <p:spPr>
          <a:xfrm>
            <a:off x="4984957" y="1029820"/>
            <a:ext cx="2287806" cy="369332"/>
          </a:xfrm>
          <a:prstGeom prst="rect">
            <a:avLst/>
          </a:prstGeom>
          <a:noFill/>
        </p:spPr>
        <p:txBody>
          <a:bodyPr wrap="none" rtlCol="0">
            <a:spAutoFit/>
          </a:bodyPr>
          <a:lstStyle/>
          <a:p>
            <a:r>
              <a:rPr lang="en-US" b="1" dirty="0">
                <a:solidFill>
                  <a:srgbClr val="FF0000"/>
                </a:solidFill>
              </a:rPr>
              <a:t>Implemented setup</a:t>
            </a:r>
          </a:p>
        </p:txBody>
      </p:sp>
      <p:sp>
        <p:nvSpPr>
          <p:cNvPr id="5" name="TextBox 4">
            <a:extLst>
              <a:ext uri="{FF2B5EF4-FFF2-40B4-BE49-F238E27FC236}">
                <a16:creationId xmlns:a16="http://schemas.microsoft.com/office/drawing/2014/main" id="{7A16E5F1-998D-C36D-93DC-66D51DF625C0}"/>
              </a:ext>
            </a:extLst>
          </p:cNvPr>
          <p:cNvSpPr txBox="1"/>
          <p:nvPr/>
        </p:nvSpPr>
        <p:spPr>
          <a:xfrm>
            <a:off x="4921489" y="4902747"/>
            <a:ext cx="2883602" cy="646331"/>
          </a:xfrm>
          <a:prstGeom prst="rect">
            <a:avLst/>
          </a:prstGeom>
          <a:noFill/>
        </p:spPr>
        <p:txBody>
          <a:bodyPr wrap="square" rtlCol="0">
            <a:spAutoFit/>
          </a:bodyPr>
          <a:lstStyle/>
          <a:p>
            <a:r>
              <a:rPr lang="en-US" b="1" dirty="0">
                <a:solidFill>
                  <a:srgbClr val="FF0000"/>
                </a:solidFill>
              </a:rPr>
              <a:t>Setup based on R. </a:t>
            </a:r>
            <a:r>
              <a:rPr lang="en-US" b="1" dirty="0" err="1">
                <a:solidFill>
                  <a:srgbClr val="FF0000"/>
                </a:solidFill>
              </a:rPr>
              <a:t>Racz</a:t>
            </a:r>
            <a:r>
              <a:rPr lang="en-US" b="1" dirty="0">
                <a:solidFill>
                  <a:srgbClr val="FF0000"/>
                </a:solidFill>
              </a:rPr>
              <a:t> et al, 2018.</a:t>
            </a:r>
          </a:p>
        </p:txBody>
      </p:sp>
      <p:sp>
        <p:nvSpPr>
          <p:cNvPr id="7" name="TextBox 6">
            <a:extLst>
              <a:ext uri="{FF2B5EF4-FFF2-40B4-BE49-F238E27FC236}">
                <a16:creationId xmlns:a16="http://schemas.microsoft.com/office/drawing/2014/main" id="{66BD9784-CEC6-77B4-E597-BACF309A6343}"/>
              </a:ext>
            </a:extLst>
          </p:cNvPr>
          <p:cNvSpPr txBox="1"/>
          <p:nvPr/>
        </p:nvSpPr>
        <p:spPr>
          <a:xfrm>
            <a:off x="23267" y="5535516"/>
            <a:ext cx="2651110" cy="369332"/>
          </a:xfrm>
          <a:prstGeom prst="rect">
            <a:avLst/>
          </a:prstGeom>
          <a:noFill/>
        </p:spPr>
        <p:txBody>
          <a:bodyPr wrap="none" rtlCol="0">
            <a:spAutoFit/>
          </a:bodyPr>
          <a:lstStyle/>
          <a:p>
            <a:r>
              <a:rPr lang="en-US" b="1" dirty="0">
                <a:solidFill>
                  <a:srgbClr val="FF0000"/>
                </a:solidFill>
              </a:rPr>
              <a:t>J. Adegun et al, ICIS21</a:t>
            </a:r>
          </a:p>
        </p:txBody>
      </p:sp>
      <p:sp>
        <p:nvSpPr>
          <p:cNvPr id="9" name="TextBox 8">
            <a:extLst>
              <a:ext uri="{FF2B5EF4-FFF2-40B4-BE49-F238E27FC236}">
                <a16:creationId xmlns:a16="http://schemas.microsoft.com/office/drawing/2014/main" id="{AF31C583-4F4C-8758-FE45-6E2086561C70}"/>
              </a:ext>
            </a:extLst>
          </p:cNvPr>
          <p:cNvSpPr txBox="1"/>
          <p:nvPr/>
        </p:nvSpPr>
        <p:spPr>
          <a:xfrm>
            <a:off x="631603" y="1919768"/>
            <a:ext cx="829073" cy="400110"/>
          </a:xfrm>
          <a:prstGeom prst="rect">
            <a:avLst/>
          </a:prstGeom>
          <a:noFill/>
        </p:spPr>
        <p:txBody>
          <a:bodyPr wrap="none" rtlCol="0">
            <a:spAutoFit/>
          </a:bodyPr>
          <a:lstStyle/>
          <a:p>
            <a:pPr algn="ctr"/>
            <a:r>
              <a:rPr lang="en-US" sz="1000" b="1" dirty="0"/>
              <a:t>8 – 18 GHz</a:t>
            </a:r>
          </a:p>
          <a:p>
            <a:pPr algn="ctr"/>
            <a:r>
              <a:rPr lang="en-US" sz="1000" b="1" dirty="0"/>
              <a:t>400 W</a:t>
            </a:r>
          </a:p>
        </p:txBody>
      </p:sp>
      <p:sp>
        <p:nvSpPr>
          <p:cNvPr id="10" name="TextBox 9">
            <a:extLst>
              <a:ext uri="{FF2B5EF4-FFF2-40B4-BE49-F238E27FC236}">
                <a16:creationId xmlns:a16="http://schemas.microsoft.com/office/drawing/2014/main" id="{BBE21A15-A05E-4DD5-4668-03C37FDB5000}"/>
              </a:ext>
            </a:extLst>
          </p:cNvPr>
          <p:cNvSpPr txBox="1"/>
          <p:nvPr/>
        </p:nvSpPr>
        <p:spPr>
          <a:xfrm>
            <a:off x="8675996" y="2854095"/>
            <a:ext cx="3439153" cy="2246769"/>
          </a:xfrm>
          <a:prstGeom prst="rect">
            <a:avLst/>
          </a:prstGeom>
          <a:solidFill>
            <a:srgbClr val="FF0000"/>
          </a:solidFill>
        </p:spPr>
        <p:txBody>
          <a:bodyPr wrap="square" rtlCol="0">
            <a:spAutoFit/>
          </a:bodyPr>
          <a:lstStyle/>
          <a:p>
            <a:pPr algn="ctr"/>
            <a:r>
              <a:rPr lang="en-US" sz="2000" b="1" dirty="0"/>
              <a:t>Minor improvement (currently underway) still required to further protect the TWTAs – RF isolators will be connected between the amplifiers and the combiner</a:t>
            </a:r>
          </a:p>
        </p:txBody>
      </p:sp>
    </p:spTree>
    <p:extLst>
      <p:ext uri="{BB962C8B-B14F-4D97-AF65-F5344CB8AC3E}">
        <p14:creationId xmlns:p14="http://schemas.microsoft.com/office/powerpoint/2010/main" val="3987450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8106E4-5F94-E8BF-F540-CA41EA56485E}"/>
              </a:ext>
            </a:extLst>
          </p:cNvPr>
          <p:cNvSpPr>
            <a:spLocks noGrp="1"/>
          </p:cNvSpPr>
          <p:nvPr>
            <p:ph type="sldNum" sz="quarter" idx="12"/>
          </p:nvPr>
        </p:nvSpPr>
        <p:spPr/>
        <p:txBody>
          <a:bodyPr/>
          <a:lstStyle/>
          <a:p>
            <a:fld id="{72890513-E58D-2644-ACDB-E89B1349FCEB}" type="slidenum">
              <a:rPr lang="en-US" smtClean="0"/>
              <a:pPr/>
              <a:t>16</a:t>
            </a:fld>
            <a:endParaRPr lang="en-US"/>
          </a:p>
        </p:txBody>
      </p:sp>
      <p:pic>
        <p:nvPicPr>
          <p:cNvPr id="13" name="Content Placeholder 12">
            <a:extLst>
              <a:ext uri="{FF2B5EF4-FFF2-40B4-BE49-F238E27FC236}">
                <a16:creationId xmlns:a16="http://schemas.microsoft.com/office/drawing/2014/main" id="{86445F62-217B-A620-FBC6-8ED308A42AA3}"/>
              </a:ext>
            </a:extLst>
          </p:cNvPr>
          <p:cNvPicPr>
            <a:picLocks noGrp="1" noChangeAspect="1"/>
          </p:cNvPicPr>
          <p:nvPr>
            <p:ph sz="quarter" idx="34"/>
          </p:nvPr>
        </p:nvPicPr>
        <p:blipFill rotWithShape="1">
          <a:blip r:embed="rId3">
            <a:extLst>
              <a:ext uri="{96DAC541-7B7A-43D3-8B79-37D633B846F1}">
                <asvg:svgBlip xmlns:asvg="http://schemas.microsoft.com/office/drawing/2016/SVG/main" r:embed="rId4"/>
              </a:ext>
            </a:extLst>
          </a:blip>
          <a:srcRect l="7017" t="8584" r="8527"/>
          <a:stretch/>
        </p:blipFill>
        <p:spPr>
          <a:xfrm>
            <a:off x="4498340" y="1459253"/>
            <a:ext cx="7557622" cy="4053840"/>
          </a:xfrm>
        </p:spPr>
      </p:pic>
      <p:sp>
        <p:nvSpPr>
          <p:cNvPr id="7" name="Text Placeholder 6">
            <a:extLst>
              <a:ext uri="{FF2B5EF4-FFF2-40B4-BE49-F238E27FC236}">
                <a16:creationId xmlns:a16="http://schemas.microsoft.com/office/drawing/2014/main" id="{C3122340-175E-DAD5-A998-922B1486E516}"/>
              </a:ext>
            </a:extLst>
          </p:cNvPr>
          <p:cNvSpPr>
            <a:spLocks noGrp="1"/>
          </p:cNvSpPr>
          <p:nvPr>
            <p:ph type="body" sz="quarter" idx="29"/>
          </p:nvPr>
        </p:nvSpPr>
        <p:spPr>
          <a:xfrm>
            <a:off x="136038" y="1946111"/>
            <a:ext cx="4455627" cy="2965778"/>
          </a:xfrm>
        </p:spPr>
        <p:txBody>
          <a:bodyPr/>
          <a:lstStyle/>
          <a:p>
            <a:pPr marL="0" indent="0">
              <a:buNone/>
            </a:pPr>
            <a:r>
              <a:rPr lang="en-US" dirty="0">
                <a:solidFill>
                  <a:schemeClr val="tx1"/>
                </a:solidFill>
                <a:latin typeface="Times New Roman" panose="02020603050405020304" pitchFamily="18" charset="0"/>
                <a:cs typeface="Times New Roman" panose="02020603050405020304" pitchFamily="18" charset="0"/>
              </a:rPr>
              <a:t>With the optimization of the optics and the implementation of the </a:t>
            </a:r>
            <a:r>
              <a:rPr lang="en-US" dirty="0">
                <a:latin typeface="Times New Roman" panose="02020603050405020304" pitchFamily="18" charset="0"/>
                <a:cs typeface="Times New Roman" panose="02020603050405020304" pitchFamily="18" charset="0"/>
              </a:rPr>
              <a:t>two-frequency heating technique:</a:t>
            </a:r>
            <a:endParaRPr lang="en-US" dirty="0">
              <a:solidFill>
                <a:schemeClr val="tx1"/>
              </a:solidFill>
              <a:latin typeface="Times New Roman" panose="02020603050405020304" pitchFamily="18" charset="0"/>
              <a:cs typeface="Times New Roman" panose="02020603050405020304" pitchFamily="18" charset="0"/>
            </a:endParaRPr>
          </a:p>
          <a:p>
            <a:pPr marL="622300" lvl="1">
              <a:buFont typeface="Wingdings" panose="05000000000000000000" pitchFamily="2" charset="2"/>
              <a:buChar char="Ø"/>
            </a:pPr>
            <a:r>
              <a:rPr lang="en-US" sz="1800" dirty="0">
                <a:solidFill>
                  <a:schemeClr val="tx1"/>
                </a:solidFill>
                <a:latin typeface="Times New Roman" panose="02020603050405020304" pitchFamily="18" charset="0"/>
                <a:cs typeface="Times New Roman" panose="02020603050405020304" pitchFamily="18" charset="0"/>
              </a:rPr>
              <a:t>Maximum efficiency increased from 8.5 % at SFHT for </a:t>
            </a:r>
            <a:r>
              <a:rPr lang="en-US" sz="1800" dirty="0">
                <a:solidFill>
                  <a:srgbClr val="FF0000"/>
                </a:solidFill>
                <a:latin typeface="Times New Roman" panose="02020603050405020304" pitchFamily="18" charset="0"/>
                <a:cs typeface="Times New Roman" panose="02020603050405020304" pitchFamily="18" charset="0"/>
              </a:rPr>
              <a:t>Cs</a:t>
            </a:r>
            <a:r>
              <a:rPr lang="en-US" sz="1800" baseline="30000" dirty="0">
                <a:solidFill>
                  <a:srgbClr val="FF0000"/>
                </a:solidFill>
                <a:latin typeface="Times New Roman" panose="02020603050405020304" pitchFamily="18" charset="0"/>
                <a:cs typeface="Times New Roman" panose="02020603050405020304" pitchFamily="18" charset="0"/>
              </a:rPr>
              <a:t>23+</a:t>
            </a:r>
            <a:r>
              <a:rPr lang="en-US" sz="1800" baseline="30000" dirty="0">
                <a:solidFill>
                  <a:schemeClr val="tx1"/>
                </a:solidFill>
                <a:latin typeface="Times New Roman" panose="02020603050405020304" pitchFamily="18" charset="0"/>
                <a:cs typeface="Times New Roman" panose="02020603050405020304" pitchFamily="18" charset="0"/>
              </a:rPr>
              <a:t> </a:t>
            </a:r>
            <a:r>
              <a:rPr lang="en-US" sz="1800" dirty="0">
                <a:solidFill>
                  <a:schemeClr val="tx1"/>
                </a:solidFill>
                <a:latin typeface="Times New Roman" panose="02020603050405020304" pitchFamily="18" charset="0"/>
                <a:cs typeface="Times New Roman" panose="02020603050405020304" pitchFamily="18" charset="0"/>
              </a:rPr>
              <a:t>to 9.1 % at TFHT for </a:t>
            </a:r>
            <a:r>
              <a:rPr lang="en-US" sz="1800" dirty="0">
                <a:solidFill>
                  <a:srgbClr val="FF0000"/>
                </a:solidFill>
                <a:latin typeface="Times New Roman" panose="02020603050405020304" pitchFamily="18" charset="0"/>
                <a:cs typeface="Times New Roman" panose="02020603050405020304" pitchFamily="18" charset="0"/>
              </a:rPr>
              <a:t>Cs</a:t>
            </a:r>
            <a:r>
              <a:rPr lang="en-US" sz="1800" baseline="30000" dirty="0">
                <a:solidFill>
                  <a:srgbClr val="FF0000"/>
                </a:solidFill>
                <a:latin typeface="Times New Roman" panose="02020603050405020304" pitchFamily="18" charset="0"/>
                <a:cs typeface="Times New Roman" panose="02020603050405020304" pitchFamily="18" charset="0"/>
              </a:rPr>
              <a:t>26+</a:t>
            </a:r>
          </a:p>
          <a:p>
            <a:pPr marL="622300" lvl="1">
              <a:buFont typeface="Wingdings" panose="05000000000000000000" pitchFamily="2" charset="2"/>
              <a:buChar char="Ø"/>
            </a:pPr>
            <a:r>
              <a:rPr lang="en-US" sz="1800" dirty="0">
                <a:solidFill>
                  <a:schemeClr val="tx1"/>
                </a:solidFill>
                <a:latin typeface="Times New Roman" panose="02020603050405020304" pitchFamily="18" charset="0"/>
                <a:cs typeface="Times New Roman" panose="02020603050405020304" pitchFamily="18" charset="0"/>
              </a:rPr>
              <a:t>Maximum charge that can be produced shifted from 28+ to 32+</a:t>
            </a:r>
          </a:p>
          <a:p>
            <a:pPr marL="622300" lvl="1">
              <a:buFont typeface="Wingdings" panose="05000000000000000000" pitchFamily="2" charset="2"/>
              <a:buChar char="Ø"/>
            </a:pPr>
            <a:r>
              <a:rPr lang="en-US" sz="1800" dirty="0">
                <a:solidFill>
                  <a:schemeClr val="tx1"/>
                </a:solidFill>
                <a:latin typeface="Times New Roman" panose="02020603050405020304" pitchFamily="18" charset="0"/>
                <a:cs typeface="Times New Roman" panose="02020603050405020304" pitchFamily="18" charset="0"/>
              </a:rPr>
              <a:t>Global efficiency shifted from 35.4 % to 41.1 %</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0" name="Text Placeholder 9">
            <a:extLst>
              <a:ext uri="{FF2B5EF4-FFF2-40B4-BE49-F238E27FC236}">
                <a16:creationId xmlns:a16="http://schemas.microsoft.com/office/drawing/2014/main" id="{D33E0C54-721A-F2AF-47C3-2C2D94F37B00}"/>
              </a:ext>
            </a:extLst>
          </p:cNvPr>
          <p:cNvSpPr>
            <a:spLocks noGrp="1"/>
          </p:cNvSpPr>
          <p:nvPr>
            <p:ph type="body" sz="quarter" idx="21"/>
          </p:nvPr>
        </p:nvSpPr>
        <p:spPr>
          <a:xfrm>
            <a:off x="2157021" y="205414"/>
            <a:ext cx="7416800" cy="493049"/>
          </a:xfrm>
        </p:spPr>
        <p:txBody>
          <a:bodyPr/>
          <a:lstStyle/>
          <a:p>
            <a:pPr algn="ctr"/>
            <a:r>
              <a:rPr lang="en-US" dirty="0"/>
              <a:t>Results I: SFHT vs. TFHT</a:t>
            </a:r>
          </a:p>
        </p:txBody>
      </p:sp>
      <p:sp>
        <p:nvSpPr>
          <p:cNvPr id="4" name="TextBox 3">
            <a:extLst>
              <a:ext uri="{FF2B5EF4-FFF2-40B4-BE49-F238E27FC236}">
                <a16:creationId xmlns:a16="http://schemas.microsoft.com/office/drawing/2014/main" id="{6F95C14F-2A08-ECF9-E1B3-7A1876D9055A}"/>
              </a:ext>
            </a:extLst>
          </p:cNvPr>
          <p:cNvSpPr txBox="1"/>
          <p:nvPr/>
        </p:nvSpPr>
        <p:spPr>
          <a:xfrm>
            <a:off x="5532504" y="872823"/>
            <a:ext cx="515500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Times New Roman" panose="02020603050405020304" pitchFamily="18" charset="0"/>
                <a:cs typeface="Times New Roman" panose="02020603050405020304" pitchFamily="18" charset="0"/>
              </a:rPr>
              <a:t>SFHT: - 14.500 GHz </a:t>
            </a:r>
            <a:r>
              <a:rPr lang="en-US" dirty="0">
                <a:solidFill>
                  <a:srgbClr val="FF0000"/>
                </a:solidFill>
                <a:latin typeface="Times New Roman" panose="02020603050405020304" pitchFamily="18" charset="0"/>
                <a:cs typeface="Times New Roman" panose="02020603050405020304" pitchFamily="18" charset="0"/>
              </a:rPr>
              <a:t>[</a:t>
            </a:r>
            <a:r>
              <a:rPr lang="en-US" sz="1800" dirty="0">
                <a:solidFill>
                  <a:srgbClr val="FF0000"/>
                </a:solidFill>
                <a:latin typeface="Times New Roman" panose="02020603050405020304" pitchFamily="18" charset="0"/>
                <a:cs typeface="Times New Roman" panose="02020603050405020304" pitchFamily="18" charset="0"/>
              </a:rPr>
              <a:t>350 W]</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Times New Roman" panose="02020603050405020304" pitchFamily="18" charset="0"/>
                <a:cs typeface="Times New Roman" panose="02020603050405020304" pitchFamily="18" charset="0"/>
              </a:rPr>
              <a:t>TFHT:- 14.063 GHz [300 W] + 14.354 GHz [46 W]</a:t>
            </a:r>
          </a:p>
        </p:txBody>
      </p:sp>
      <p:sp>
        <p:nvSpPr>
          <p:cNvPr id="3" name="TextBox 2">
            <a:extLst>
              <a:ext uri="{FF2B5EF4-FFF2-40B4-BE49-F238E27FC236}">
                <a16:creationId xmlns:a16="http://schemas.microsoft.com/office/drawing/2014/main" id="{5ECD8131-C57A-BC97-669D-49A69791F7B1}"/>
              </a:ext>
            </a:extLst>
          </p:cNvPr>
          <p:cNvSpPr txBox="1"/>
          <p:nvPr/>
        </p:nvSpPr>
        <p:spPr>
          <a:xfrm>
            <a:off x="580877" y="5776357"/>
            <a:ext cx="11030245" cy="646331"/>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Times New Roman" panose="02020603050405020304" pitchFamily="18" charset="0"/>
                <a:cs typeface="Times New Roman" panose="02020603050405020304" pitchFamily="18" charset="0"/>
              </a:rPr>
              <a:t>As shown, TFH of the plasma increases the electron energy, plasma density and ion confinement time,</a:t>
            </a:r>
            <a:r>
              <a:rPr lang="en-US" sz="1800" b="1" dirty="0">
                <a:latin typeface="Times New Roman" panose="02020603050405020304" pitchFamily="18" charset="0"/>
                <a:cs typeface="Times New Roman" panose="02020603050405020304" pitchFamily="18" charset="0"/>
              </a:rPr>
              <a:t> leading to the production of higher charge states.</a:t>
            </a:r>
            <a:endParaRPr lang="en-US" sz="1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9346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30856A-05B1-B86C-9D05-4DA3863AA9EA}"/>
              </a:ext>
            </a:extLst>
          </p:cNvPr>
          <p:cNvSpPr>
            <a:spLocks noGrp="1"/>
          </p:cNvSpPr>
          <p:nvPr>
            <p:ph type="sldNum" sz="quarter" idx="12"/>
          </p:nvPr>
        </p:nvSpPr>
        <p:spPr/>
        <p:txBody>
          <a:bodyPr/>
          <a:lstStyle/>
          <a:p>
            <a:fld id="{72890513-E58D-2644-ACDB-E89B1349FCEB}" type="slidenum">
              <a:rPr lang="en-US" smtClean="0"/>
              <a:pPr/>
              <a:t>17</a:t>
            </a:fld>
            <a:endParaRPr lang="en-US"/>
          </a:p>
        </p:txBody>
      </p:sp>
      <p:pic>
        <p:nvPicPr>
          <p:cNvPr id="14" name="Content Placeholder 13">
            <a:extLst>
              <a:ext uri="{FF2B5EF4-FFF2-40B4-BE49-F238E27FC236}">
                <a16:creationId xmlns:a16="http://schemas.microsoft.com/office/drawing/2014/main" id="{45C09464-99A0-4520-0F58-B89400A2CE54}"/>
              </a:ext>
            </a:extLst>
          </p:cNvPr>
          <p:cNvPicPr>
            <a:picLocks noGrp="1" noChangeAspect="1"/>
          </p:cNvPicPr>
          <p:nvPr>
            <p:ph sz="quarter" idx="34"/>
          </p:nvPr>
        </p:nvPicPr>
        <p:blipFill>
          <a:blip r:embed="rId3"/>
          <a:stretch>
            <a:fillRect/>
          </a:stretch>
        </p:blipFill>
        <p:spPr>
          <a:xfrm>
            <a:off x="4965700" y="1230204"/>
            <a:ext cx="7050496" cy="3835832"/>
          </a:xfrm>
          <a:prstGeom prst="rect">
            <a:avLst/>
          </a:prstGeom>
        </p:spPr>
      </p:pic>
      <p:sp>
        <p:nvSpPr>
          <p:cNvPr id="7" name="Text Placeholder 6">
            <a:extLst>
              <a:ext uri="{FF2B5EF4-FFF2-40B4-BE49-F238E27FC236}">
                <a16:creationId xmlns:a16="http://schemas.microsoft.com/office/drawing/2014/main" id="{4675350F-B2F5-8E2E-2D5C-FC15CC97BFB9}"/>
              </a:ext>
            </a:extLst>
          </p:cNvPr>
          <p:cNvSpPr>
            <a:spLocks noGrp="1"/>
          </p:cNvSpPr>
          <p:nvPr>
            <p:ph type="body" sz="quarter" idx="29"/>
          </p:nvPr>
        </p:nvSpPr>
        <p:spPr>
          <a:xfrm>
            <a:off x="177805" y="1230204"/>
            <a:ext cx="4787895" cy="4230796"/>
          </a:xfrm>
        </p:spPr>
        <p:txBody>
          <a:bodyPr/>
          <a:lstStyle/>
          <a:p>
            <a:pPr marL="0" indent="0">
              <a:buNone/>
            </a:pPr>
            <a:r>
              <a:rPr lang="en-US" b="1" dirty="0">
                <a:solidFill>
                  <a:schemeClr val="tx1"/>
                </a:solidFill>
                <a:latin typeface="Times New Roman" panose="02020603050405020304" pitchFamily="18" charset="0"/>
                <a:cs typeface="Times New Roman" panose="02020603050405020304" pitchFamily="18" charset="0"/>
              </a:rPr>
              <a:t>Experimental Setup:</a:t>
            </a:r>
          </a:p>
          <a:p>
            <a:r>
              <a:rPr lang="en-US" baseline="30000" dirty="0">
                <a:latin typeface="Times New Roman" panose="02020603050405020304" pitchFamily="18" charset="0"/>
                <a:cs typeface="Times New Roman" panose="02020603050405020304" pitchFamily="18" charset="0"/>
              </a:rPr>
              <a:t>238</a:t>
            </a:r>
            <a:r>
              <a:rPr lang="en-US" dirty="0">
                <a:latin typeface="Times New Roman" panose="02020603050405020304" pitchFamily="18" charset="0"/>
                <a:cs typeface="Times New Roman" panose="02020603050405020304" pitchFamily="18" charset="0"/>
              </a:rPr>
              <a:t>U</a:t>
            </a:r>
            <a:r>
              <a:rPr lang="en-US" baseline="30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isotope injected into the CSB from the target station</a:t>
            </a:r>
          </a:p>
          <a:p>
            <a:pPr marL="0" lvl="2" indent="0">
              <a:buNone/>
            </a:pPr>
            <a:r>
              <a:rPr lang="en-US" sz="2000" b="1" dirty="0">
                <a:latin typeface="Times New Roman" panose="02020603050405020304" pitchFamily="18" charset="0"/>
                <a:cs typeface="Times New Roman" panose="02020603050405020304" pitchFamily="18" charset="0"/>
              </a:rPr>
              <a:t>Results:</a:t>
            </a:r>
          </a:p>
          <a:p>
            <a:pPr marL="800100" lvl="3" indent="-342900"/>
            <a:r>
              <a:rPr lang="en-US" sz="1800" dirty="0">
                <a:latin typeface="Times New Roman" panose="02020603050405020304" pitchFamily="18" charset="0"/>
                <a:cs typeface="Times New Roman" panose="02020603050405020304" pitchFamily="18" charset="0"/>
              </a:rPr>
              <a:t>Maximum U charge state shifted from (SFHT): </a:t>
            </a:r>
            <a:r>
              <a:rPr lang="en-US" sz="1800" b="1" dirty="0">
                <a:latin typeface="Times New Roman" panose="02020603050405020304" pitchFamily="18" charset="0"/>
                <a:cs typeface="Times New Roman" panose="02020603050405020304" pitchFamily="18" charset="0"/>
              </a:rPr>
              <a:t>36+</a:t>
            </a:r>
            <a:r>
              <a:rPr lang="en-US" sz="1800" dirty="0">
                <a:latin typeface="Times New Roman" panose="02020603050405020304" pitchFamily="18" charset="0"/>
                <a:cs typeface="Times New Roman" panose="02020603050405020304" pitchFamily="18" charset="0"/>
              </a:rPr>
              <a:t> to (TFHT): </a:t>
            </a:r>
            <a:r>
              <a:rPr lang="en-US" sz="1800" b="1" dirty="0">
                <a:latin typeface="Times New Roman" panose="02020603050405020304" pitchFamily="18" charset="0"/>
                <a:cs typeface="Times New Roman" panose="02020603050405020304" pitchFamily="18" charset="0"/>
              </a:rPr>
              <a:t>39+</a:t>
            </a:r>
          </a:p>
          <a:p>
            <a:pPr marL="800100" lvl="3" indent="-342900"/>
            <a:r>
              <a:rPr lang="en-US" sz="1800" dirty="0">
                <a:latin typeface="Times New Roman" panose="02020603050405020304" pitchFamily="18" charset="0"/>
                <a:cs typeface="Times New Roman" panose="02020603050405020304" pitchFamily="18" charset="0"/>
              </a:rPr>
              <a:t>Global efficiency shifted from 12.2 % to 37.6 %</a:t>
            </a:r>
          </a:p>
          <a:p>
            <a:pPr marL="800100" lvl="3" indent="-342900"/>
            <a:r>
              <a:rPr lang="en-US" sz="1800" dirty="0">
                <a:latin typeface="Times New Roman" panose="02020603050405020304" pitchFamily="18" charset="0"/>
                <a:cs typeface="Times New Roman" panose="02020603050405020304" pitchFamily="18" charset="0"/>
              </a:rPr>
              <a:t>Under both regimes, the peak of the efficiency distribution is maximum at 28+ for both SFHT and TFHT but efficiency of </a:t>
            </a:r>
            <a:r>
              <a:rPr lang="en-US" sz="1800" b="1" dirty="0">
                <a:latin typeface="Times New Roman" panose="02020603050405020304" pitchFamily="18" charset="0"/>
                <a:cs typeface="Times New Roman" panose="02020603050405020304" pitchFamily="18" charset="0"/>
              </a:rPr>
              <a:t>28+</a:t>
            </a:r>
            <a:r>
              <a:rPr lang="en-US" sz="1800" dirty="0">
                <a:latin typeface="Times New Roman" panose="02020603050405020304" pitchFamily="18" charset="0"/>
                <a:cs typeface="Times New Roman" panose="02020603050405020304" pitchFamily="18" charset="0"/>
              </a:rPr>
              <a:t> under TFHT is more than a factor of </a:t>
            </a:r>
            <a:r>
              <a:rPr lang="en-US" sz="1800" b="1" dirty="0">
                <a:latin typeface="Times New Roman" panose="02020603050405020304" pitchFamily="18" charset="0"/>
                <a:cs typeface="Times New Roman" panose="02020603050405020304" pitchFamily="18" charset="0"/>
              </a:rPr>
              <a:t>2</a:t>
            </a:r>
            <a:r>
              <a:rPr lang="en-US" sz="1800" dirty="0">
                <a:latin typeface="Times New Roman" panose="02020603050405020304" pitchFamily="18" charset="0"/>
                <a:cs typeface="Times New Roman" panose="02020603050405020304" pitchFamily="18" charset="0"/>
              </a:rPr>
              <a:t> larger than SFHT.</a:t>
            </a:r>
          </a:p>
        </p:txBody>
      </p:sp>
      <p:sp>
        <p:nvSpPr>
          <p:cNvPr id="10" name="Text Placeholder 9">
            <a:extLst>
              <a:ext uri="{FF2B5EF4-FFF2-40B4-BE49-F238E27FC236}">
                <a16:creationId xmlns:a16="http://schemas.microsoft.com/office/drawing/2014/main" id="{64C85049-76ED-BCC1-2E57-C20FDE923991}"/>
              </a:ext>
            </a:extLst>
          </p:cNvPr>
          <p:cNvSpPr>
            <a:spLocks noGrp="1"/>
          </p:cNvSpPr>
          <p:nvPr>
            <p:ph type="body" sz="quarter" idx="21"/>
          </p:nvPr>
        </p:nvSpPr>
        <p:spPr>
          <a:xfrm>
            <a:off x="2671128" y="107259"/>
            <a:ext cx="6187441" cy="495445"/>
          </a:xfrm>
        </p:spPr>
        <p:txBody>
          <a:bodyPr/>
          <a:lstStyle/>
          <a:p>
            <a:pPr algn="ctr"/>
            <a:r>
              <a:rPr lang="en-US" dirty="0"/>
              <a:t>Results II: SFHT vs TFHT</a:t>
            </a:r>
          </a:p>
        </p:txBody>
      </p:sp>
    </p:spTree>
    <p:extLst>
      <p:ext uri="{BB962C8B-B14F-4D97-AF65-F5344CB8AC3E}">
        <p14:creationId xmlns:p14="http://schemas.microsoft.com/office/powerpoint/2010/main" val="206968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127DAC-EC28-92E7-DB0B-CFD68E922D95}"/>
              </a:ext>
            </a:extLst>
          </p:cNvPr>
          <p:cNvSpPr>
            <a:spLocks noGrp="1"/>
          </p:cNvSpPr>
          <p:nvPr>
            <p:ph type="sldNum" sz="quarter" idx="12"/>
          </p:nvPr>
        </p:nvSpPr>
        <p:spPr/>
        <p:txBody>
          <a:bodyPr/>
          <a:lstStyle/>
          <a:p>
            <a:fld id="{72890513-E58D-2644-ACDB-E89B1349FCEB}" type="slidenum">
              <a:rPr lang="en-US" smtClean="0"/>
              <a:pPr/>
              <a:t>18</a:t>
            </a:fld>
            <a:endParaRPr lang="en-US"/>
          </a:p>
        </p:txBody>
      </p:sp>
      <p:sp>
        <p:nvSpPr>
          <p:cNvPr id="6" name="Text Placeholder 5">
            <a:extLst>
              <a:ext uri="{FF2B5EF4-FFF2-40B4-BE49-F238E27FC236}">
                <a16:creationId xmlns:a16="http://schemas.microsoft.com/office/drawing/2014/main" id="{62407A0D-7CBF-09EC-004F-44AA020CD2E5}"/>
              </a:ext>
            </a:extLst>
          </p:cNvPr>
          <p:cNvSpPr>
            <a:spLocks noGrp="1"/>
          </p:cNvSpPr>
          <p:nvPr>
            <p:ph type="body" sz="quarter" idx="29"/>
          </p:nvPr>
        </p:nvSpPr>
        <p:spPr>
          <a:xfrm>
            <a:off x="354293" y="847260"/>
            <a:ext cx="11306431" cy="4934108"/>
          </a:xfrm>
        </p:spPr>
        <p:txBody>
          <a:bodyPr lIns="91440" tIns="45720" rIns="91440" bIns="45720" anchor="t"/>
          <a:lstStyle/>
          <a:p>
            <a:r>
              <a:rPr lang="en-US" dirty="0">
                <a:latin typeface="Times New Roman"/>
                <a:cs typeface="Times New Roman"/>
              </a:rPr>
              <a:t>Two-frequency heating technique was implemented on the TRIUMF CSB using single waveguide installed. – Significant efforts are currently underway to enhance the protection of the TWTAs to minimize the risk of damage.</a:t>
            </a:r>
          </a:p>
          <a:p>
            <a:r>
              <a:rPr lang="en-US" dirty="0">
                <a:latin typeface="Times New Roman"/>
                <a:cs typeface="Times New Roman"/>
              </a:rPr>
              <a:t>The injection and extraction optics of the CSB were systematically optimized in TRANSOPTR code. The magnetic field configuration was modelled in OPERA and measured to provide the correct field for the optic simulations.</a:t>
            </a:r>
          </a:p>
          <a:p>
            <a:r>
              <a:rPr lang="en-US" dirty="0">
                <a:latin typeface="Times New Roman"/>
                <a:cs typeface="Times New Roman"/>
              </a:rPr>
              <a:t>Beam formation and extraction were systematically performed in IGUN to optimize the extraction system of the CSB.</a:t>
            </a:r>
          </a:p>
          <a:p>
            <a:r>
              <a:rPr lang="en-US" dirty="0">
                <a:latin typeface="Times New Roman" panose="02020603050405020304" pitchFamily="18" charset="0"/>
                <a:cs typeface="Times New Roman" panose="02020603050405020304" pitchFamily="18" charset="0"/>
              </a:rPr>
              <a:t>The wide gap in the injection soft iron of the CSB produces an asymmetric magnetic field in the injection region, resulting in the loss of singly charged ions during injection. A plan is underway to fix the problem.</a:t>
            </a:r>
          </a:p>
          <a:p>
            <a:r>
              <a:rPr lang="en-US" dirty="0">
                <a:latin typeface="Times New Roman"/>
                <a:cs typeface="Times New Roman"/>
              </a:rPr>
              <a:t>Through the systematic improvements implemented in the charge state booster, the global efficiency between 20+ and 32+ increased to 41.1% under TFHT operation from 35.4 % under SFHT operation.</a:t>
            </a:r>
          </a:p>
        </p:txBody>
      </p:sp>
      <p:sp>
        <p:nvSpPr>
          <p:cNvPr id="7" name="Text Placeholder 6">
            <a:extLst>
              <a:ext uri="{FF2B5EF4-FFF2-40B4-BE49-F238E27FC236}">
                <a16:creationId xmlns:a16="http://schemas.microsoft.com/office/drawing/2014/main" id="{E3D97F16-CE80-0529-5EAC-0F5435A76145}"/>
              </a:ext>
            </a:extLst>
          </p:cNvPr>
          <p:cNvSpPr>
            <a:spLocks noGrp="1"/>
          </p:cNvSpPr>
          <p:nvPr>
            <p:ph type="body" sz="quarter" idx="21"/>
          </p:nvPr>
        </p:nvSpPr>
        <p:spPr>
          <a:xfrm>
            <a:off x="3519949" y="68826"/>
            <a:ext cx="4447062" cy="470781"/>
          </a:xfrm>
        </p:spPr>
        <p:txBody>
          <a:bodyPr/>
          <a:lstStyle/>
          <a:p>
            <a:pPr algn="ctr"/>
            <a:r>
              <a:rPr lang="en-US" dirty="0"/>
              <a:t>Summary and Outlook</a:t>
            </a:r>
          </a:p>
        </p:txBody>
      </p:sp>
    </p:spTree>
    <p:extLst>
      <p:ext uri="{BB962C8B-B14F-4D97-AF65-F5344CB8AC3E}">
        <p14:creationId xmlns:p14="http://schemas.microsoft.com/office/powerpoint/2010/main" val="815732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757B1F-4FA4-A698-DDB2-7A442B584478}"/>
              </a:ext>
            </a:extLst>
          </p:cNvPr>
          <p:cNvSpPr>
            <a:spLocks noGrp="1"/>
          </p:cNvSpPr>
          <p:nvPr>
            <p:ph type="sldNum" sz="quarter" idx="12"/>
          </p:nvPr>
        </p:nvSpPr>
        <p:spPr/>
        <p:txBody>
          <a:bodyPr/>
          <a:lstStyle/>
          <a:p>
            <a:fld id="{72890513-E58D-2644-ACDB-E89B1349FCEB}" type="slidenum">
              <a:rPr lang="en-US" smtClean="0"/>
              <a:pPr/>
              <a:t>19</a:t>
            </a:fld>
            <a:endParaRPr lang="en-US"/>
          </a:p>
        </p:txBody>
      </p:sp>
      <p:sp>
        <p:nvSpPr>
          <p:cNvPr id="6" name="Text Placeholder 5">
            <a:extLst>
              <a:ext uri="{FF2B5EF4-FFF2-40B4-BE49-F238E27FC236}">
                <a16:creationId xmlns:a16="http://schemas.microsoft.com/office/drawing/2014/main" id="{1EEF1FA0-AF98-9CE6-078C-D51A5E2B648D}"/>
              </a:ext>
            </a:extLst>
          </p:cNvPr>
          <p:cNvSpPr>
            <a:spLocks noGrp="1"/>
          </p:cNvSpPr>
          <p:nvPr>
            <p:ph type="body" sz="quarter" idx="29"/>
          </p:nvPr>
        </p:nvSpPr>
        <p:spPr>
          <a:xfrm>
            <a:off x="2158999" y="2677093"/>
            <a:ext cx="7649497" cy="1039502"/>
          </a:xfrm>
        </p:spPr>
        <p:txBody>
          <a:bodyPr/>
          <a:lstStyle/>
          <a:p>
            <a:pPr marL="0" indent="0" algn="ctr">
              <a:buNone/>
            </a:pPr>
            <a:r>
              <a:rPr lang="en-US" sz="3200" dirty="0"/>
              <a:t>Thank you for your attention</a:t>
            </a:r>
          </a:p>
        </p:txBody>
      </p:sp>
      <p:sp>
        <p:nvSpPr>
          <p:cNvPr id="8" name="Text Placeholder 7">
            <a:extLst>
              <a:ext uri="{FF2B5EF4-FFF2-40B4-BE49-F238E27FC236}">
                <a16:creationId xmlns:a16="http://schemas.microsoft.com/office/drawing/2014/main" id="{7871C4BA-F681-0953-A53A-E535FA32AE07}"/>
              </a:ext>
            </a:extLst>
          </p:cNvPr>
          <p:cNvSpPr>
            <a:spLocks noGrp="1"/>
          </p:cNvSpPr>
          <p:nvPr>
            <p:ph type="body" sz="quarter" idx="18"/>
          </p:nvPr>
        </p:nvSpPr>
        <p:spPr/>
        <p:txBody>
          <a:bodyPr/>
          <a:lstStyle/>
          <a:p>
            <a:r>
              <a:rPr lang="en-US" dirty="0"/>
              <a:t>JOSEPH ADEGUN</a:t>
            </a:r>
          </a:p>
        </p:txBody>
      </p:sp>
    </p:spTree>
    <p:extLst>
      <p:ext uri="{BB962C8B-B14F-4D97-AF65-F5344CB8AC3E}">
        <p14:creationId xmlns:p14="http://schemas.microsoft.com/office/powerpoint/2010/main" val="4164538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DA89F6-8918-3675-6CCD-EE2B3EF71A85}"/>
              </a:ext>
            </a:extLst>
          </p:cNvPr>
          <p:cNvSpPr>
            <a:spLocks noGrp="1"/>
          </p:cNvSpPr>
          <p:nvPr>
            <p:ph type="sldNum" sz="quarter" idx="12"/>
          </p:nvPr>
        </p:nvSpPr>
        <p:spPr/>
        <p:txBody>
          <a:bodyPr/>
          <a:lstStyle/>
          <a:p>
            <a:fld id="{72890513-E58D-2644-ACDB-E89B1349FCEB}" type="slidenum">
              <a:rPr lang="en-US" smtClean="0"/>
              <a:pPr/>
              <a:t>2</a:t>
            </a:fld>
            <a:endParaRPr lang="en-US"/>
          </a:p>
        </p:txBody>
      </p:sp>
      <p:sp>
        <p:nvSpPr>
          <p:cNvPr id="9" name="Text Placeholder 8">
            <a:extLst>
              <a:ext uri="{FF2B5EF4-FFF2-40B4-BE49-F238E27FC236}">
                <a16:creationId xmlns:a16="http://schemas.microsoft.com/office/drawing/2014/main" id="{5C5E0833-76EA-E342-5B7F-C8A189051876}"/>
              </a:ext>
            </a:extLst>
          </p:cNvPr>
          <p:cNvSpPr>
            <a:spLocks noGrp="1"/>
          </p:cNvSpPr>
          <p:nvPr>
            <p:ph type="body" sz="quarter" idx="29"/>
          </p:nvPr>
        </p:nvSpPr>
        <p:spPr>
          <a:xfrm>
            <a:off x="870997" y="1716996"/>
            <a:ext cx="10450005" cy="2796894"/>
          </a:xfrm>
        </p:spPr>
        <p:txBody>
          <a:bodyPr/>
          <a:lstStyle/>
          <a:p>
            <a:r>
              <a:rPr lang="en-US" dirty="0"/>
              <a:t>Brief introduction of the TRIUMF ECRIS CSB and transport optics</a:t>
            </a:r>
          </a:p>
          <a:p>
            <a:r>
              <a:rPr lang="en-US" dirty="0"/>
              <a:t>Optimization of the optics</a:t>
            </a:r>
          </a:p>
          <a:p>
            <a:r>
              <a:rPr lang="en-US" dirty="0"/>
              <a:t>Simulation of the extraction system</a:t>
            </a:r>
          </a:p>
          <a:p>
            <a:r>
              <a:rPr lang="en-US" dirty="0"/>
              <a:t>Implementation of two-frequency heating technique (TFHT)</a:t>
            </a:r>
          </a:p>
          <a:p>
            <a:r>
              <a:rPr lang="en-US"/>
              <a:t>Results of TFHT</a:t>
            </a:r>
            <a:endParaRPr lang="en-US" dirty="0"/>
          </a:p>
          <a:p>
            <a:r>
              <a:rPr lang="en-US" dirty="0"/>
              <a:t>Summary and Outlook</a:t>
            </a:r>
          </a:p>
          <a:p>
            <a:endParaRPr lang="en-US" dirty="0"/>
          </a:p>
        </p:txBody>
      </p:sp>
      <p:sp>
        <p:nvSpPr>
          <p:cNvPr id="5" name="Text Placeholder 4">
            <a:extLst>
              <a:ext uri="{FF2B5EF4-FFF2-40B4-BE49-F238E27FC236}">
                <a16:creationId xmlns:a16="http://schemas.microsoft.com/office/drawing/2014/main" id="{D8D822D2-9854-EFA0-E92A-117348765CDA}"/>
              </a:ext>
            </a:extLst>
          </p:cNvPr>
          <p:cNvSpPr>
            <a:spLocks noGrp="1"/>
          </p:cNvSpPr>
          <p:nvPr>
            <p:ph type="body" sz="quarter" idx="21"/>
          </p:nvPr>
        </p:nvSpPr>
        <p:spPr>
          <a:xfrm>
            <a:off x="810132" y="205595"/>
            <a:ext cx="10450005" cy="600650"/>
          </a:xfrm>
        </p:spPr>
        <p:txBody>
          <a:bodyPr/>
          <a:lstStyle/>
          <a:p>
            <a:pPr algn="ctr"/>
            <a:r>
              <a:rPr lang="en-US" dirty="0"/>
              <a:t>Outline</a:t>
            </a:r>
          </a:p>
        </p:txBody>
      </p:sp>
      <p:sp>
        <p:nvSpPr>
          <p:cNvPr id="4" name="Text Placeholder 3">
            <a:extLst>
              <a:ext uri="{FF2B5EF4-FFF2-40B4-BE49-F238E27FC236}">
                <a16:creationId xmlns:a16="http://schemas.microsoft.com/office/drawing/2014/main" id="{C09D6DC3-6559-6CCF-1C6B-E7588DCCFA92}"/>
              </a:ext>
            </a:extLst>
          </p:cNvPr>
          <p:cNvSpPr>
            <a:spLocks noGrp="1"/>
          </p:cNvSpPr>
          <p:nvPr>
            <p:ph type="body" sz="quarter" idx="18"/>
          </p:nvPr>
        </p:nvSpPr>
        <p:spPr/>
        <p:txBody>
          <a:bodyPr/>
          <a:lstStyle/>
          <a:p>
            <a:r>
              <a:rPr lang="en-US" dirty="0"/>
              <a:t>Joseph Adegun</a:t>
            </a:r>
          </a:p>
        </p:txBody>
      </p:sp>
    </p:spTree>
    <p:extLst>
      <p:ext uri="{BB962C8B-B14F-4D97-AF65-F5344CB8AC3E}">
        <p14:creationId xmlns:p14="http://schemas.microsoft.com/office/powerpoint/2010/main" val="3960281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7EE17B-7FC8-1ACE-24AE-266CDC642012}"/>
              </a:ext>
            </a:extLst>
          </p:cNvPr>
          <p:cNvSpPr>
            <a:spLocks noGrp="1"/>
          </p:cNvSpPr>
          <p:nvPr>
            <p:ph type="body" sz="quarter" idx="21"/>
          </p:nvPr>
        </p:nvSpPr>
        <p:spPr>
          <a:xfrm>
            <a:off x="1004095" y="2872595"/>
            <a:ext cx="10450005" cy="556405"/>
          </a:xfrm>
        </p:spPr>
        <p:txBody>
          <a:bodyPr/>
          <a:lstStyle/>
          <a:p>
            <a:pPr algn="ctr"/>
            <a:r>
              <a:rPr lang="en-US"/>
              <a:t>Backup Slides</a:t>
            </a:r>
          </a:p>
        </p:txBody>
      </p:sp>
      <p:sp>
        <p:nvSpPr>
          <p:cNvPr id="3" name="Slide Number Placeholder 2">
            <a:extLst>
              <a:ext uri="{FF2B5EF4-FFF2-40B4-BE49-F238E27FC236}">
                <a16:creationId xmlns:a16="http://schemas.microsoft.com/office/drawing/2014/main" id="{7C83D8C3-6ADB-6C23-1812-D4F389CFAC73}"/>
              </a:ext>
            </a:extLst>
          </p:cNvPr>
          <p:cNvSpPr>
            <a:spLocks noGrp="1"/>
          </p:cNvSpPr>
          <p:nvPr>
            <p:ph type="sldNum" sz="quarter" idx="12"/>
          </p:nvPr>
        </p:nvSpPr>
        <p:spPr/>
        <p:txBody>
          <a:bodyPr/>
          <a:lstStyle/>
          <a:p>
            <a:fld id="{72890513-E58D-2644-ACDB-E89B1349FCEB}" type="slidenum">
              <a:rPr lang="en-US" smtClean="0"/>
              <a:pPr/>
              <a:t>20</a:t>
            </a:fld>
            <a:endParaRPr lang="en-US"/>
          </a:p>
        </p:txBody>
      </p:sp>
    </p:spTree>
    <p:extLst>
      <p:ext uri="{BB962C8B-B14F-4D97-AF65-F5344CB8AC3E}">
        <p14:creationId xmlns:p14="http://schemas.microsoft.com/office/powerpoint/2010/main" val="810519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6A8115-8352-4345-8382-1A9F20BE7E9F}"/>
              </a:ext>
            </a:extLst>
          </p:cNvPr>
          <p:cNvSpPr>
            <a:spLocks noGrp="1"/>
          </p:cNvSpPr>
          <p:nvPr>
            <p:ph type="sldNum" sz="quarter" idx="12"/>
          </p:nvPr>
        </p:nvSpPr>
        <p:spPr/>
        <p:txBody>
          <a:bodyPr/>
          <a:lstStyle/>
          <a:p>
            <a:fld id="{72890513-E58D-2644-ACDB-E89B1349FCEB}" type="slidenum">
              <a:rPr lang="en-US" smtClean="0"/>
              <a:pPr/>
              <a:t>21</a:t>
            </a:fld>
            <a:endParaRPr lang="en-US"/>
          </a:p>
        </p:txBody>
      </p:sp>
      <p:sp>
        <p:nvSpPr>
          <p:cNvPr id="7" name="Text Placeholder 6">
            <a:extLst>
              <a:ext uri="{FF2B5EF4-FFF2-40B4-BE49-F238E27FC236}">
                <a16:creationId xmlns:a16="http://schemas.microsoft.com/office/drawing/2014/main" id="{6A01CE8E-88C3-C200-6E8D-6F4630269EA1}"/>
              </a:ext>
            </a:extLst>
          </p:cNvPr>
          <p:cNvSpPr>
            <a:spLocks noGrp="1"/>
          </p:cNvSpPr>
          <p:nvPr>
            <p:ph type="body" sz="quarter" idx="21"/>
          </p:nvPr>
        </p:nvSpPr>
        <p:spPr>
          <a:xfrm>
            <a:off x="893852" y="174642"/>
            <a:ext cx="10453929" cy="489349"/>
          </a:xfrm>
        </p:spPr>
        <p:txBody>
          <a:bodyPr/>
          <a:lstStyle/>
          <a:p>
            <a:pPr algn="ctr"/>
            <a:r>
              <a:rPr lang="en-US" dirty="0"/>
              <a:t>ISAC facility</a:t>
            </a:r>
          </a:p>
        </p:txBody>
      </p:sp>
      <p:pic>
        <p:nvPicPr>
          <p:cNvPr id="8" name="Picture 7" descr="Diagram&#10;&#10;Description automatically generated">
            <a:extLst>
              <a:ext uri="{FF2B5EF4-FFF2-40B4-BE49-F238E27FC236}">
                <a16:creationId xmlns:a16="http://schemas.microsoft.com/office/drawing/2014/main" id="{58ADD411-2E67-61D1-D31C-5A01524A2E9E}"/>
              </a:ext>
            </a:extLst>
          </p:cNvPr>
          <p:cNvPicPr>
            <a:picLocks noChangeAspect="1"/>
          </p:cNvPicPr>
          <p:nvPr/>
        </p:nvPicPr>
        <p:blipFill rotWithShape="1">
          <a:blip r:embed="rId3"/>
          <a:srcRect l="6850" t="43510" r="5391" b="5802"/>
          <a:stretch/>
        </p:blipFill>
        <p:spPr>
          <a:xfrm>
            <a:off x="6061424" y="1537696"/>
            <a:ext cx="6108970" cy="3152742"/>
          </a:xfrm>
          <a:prstGeom prst="rect">
            <a:avLst/>
          </a:prstGeom>
        </p:spPr>
      </p:pic>
      <p:sp>
        <p:nvSpPr>
          <p:cNvPr id="12" name="Arrow: Down 11">
            <a:extLst>
              <a:ext uri="{FF2B5EF4-FFF2-40B4-BE49-F238E27FC236}">
                <a16:creationId xmlns:a16="http://schemas.microsoft.com/office/drawing/2014/main" id="{AA8836AE-742A-5161-ECDC-4C04D6104C2F}"/>
              </a:ext>
            </a:extLst>
          </p:cNvPr>
          <p:cNvSpPr/>
          <p:nvPr/>
        </p:nvSpPr>
        <p:spPr>
          <a:xfrm rot="10800000">
            <a:off x="9591469" y="4746146"/>
            <a:ext cx="122802" cy="82875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81A8BEE-6DC1-199D-CA16-778AC1C2A3E5}"/>
              </a:ext>
            </a:extLst>
          </p:cNvPr>
          <p:cNvSpPr txBox="1"/>
          <p:nvPr/>
        </p:nvSpPr>
        <p:spPr>
          <a:xfrm>
            <a:off x="9842241" y="5138133"/>
            <a:ext cx="1505540" cy="369332"/>
          </a:xfrm>
          <a:prstGeom prst="rect">
            <a:avLst/>
          </a:prstGeom>
          <a:noFill/>
        </p:spPr>
        <p:txBody>
          <a:bodyPr wrap="none" rtlCol="0">
            <a:spAutoFit/>
          </a:bodyPr>
          <a:lstStyle/>
          <a:p>
            <a:r>
              <a:rPr lang="en-US">
                <a:solidFill>
                  <a:srgbClr val="FF0000"/>
                </a:solidFill>
              </a:rPr>
              <a:t>Proton beam</a:t>
            </a:r>
          </a:p>
        </p:txBody>
      </p:sp>
      <p:pic>
        <p:nvPicPr>
          <p:cNvPr id="15" name="Picture 14" descr="Logo, company name&#10;&#10;Description automatically generated">
            <a:extLst>
              <a:ext uri="{FF2B5EF4-FFF2-40B4-BE49-F238E27FC236}">
                <a16:creationId xmlns:a16="http://schemas.microsoft.com/office/drawing/2014/main" id="{AAE2712B-6E87-D16F-7AD7-070D85C1E34F}"/>
              </a:ext>
            </a:extLst>
          </p:cNvPr>
          <p:cNvPicPr>
            <a:picLocks noChangeAspect="1"/>
          </p:cNvPicPr>
          <p:nvPr/>
        </p:nvPicPr>
        <p:blipFill>
          <a:blip r:embed="rId4"/>
          <a:stretch>
            <a:fillRect/>
          </a:stretch>
        </p:blipFill>
        <p:spPr>
          <a:xfrm>
            <a:off x="9136939" y="5629630"/>
            <a:ext cx="1084157" cy="1080000"/>
          </a:xfrm>
          <a:prstGeom prst="rect">
            <a:avLst/>
          </a:prstGeom>
        </p:spPr>
      </p:pic>
      <p:sp>
        <p:nvSpPr>
          <p:cNvPr id="16" name="TextBox 15">
            <a:extLst>
              <a:ext uri="{FF2B5EF4-FFF2-40B4-BE49-F238E27FC236}">
                <a16:creationId xmlns:a16="http://schemas.microsoft.com/office/drawing/2014/main" id="{FF9B5236-9938-86BF-9B8B-6F912C54385B}"/>
              </a:ext>
            </a:extLst>
          </p:cNvPr>
          <p:cNvSpPr txBox="1"/>
          <p:nvPr/>
        </p:nvSpPr>
        <p:spPr>
          <a:xfrm>
            <a:off x="7910730" y="5844428"/>
            <a:ext cx="1167948" cy="646331"/>
          </a:xfrm>
          <a:prstGeom prst="rect">
            <a:avLst/>
          </a:prstGeom>
          <a:noFill/>
        </p:spPr>
        <p:txBody>
          <a:bodyPr wrap="none" rtlCol="0">
            <a:spAutoFit/>
          </a:bodyPr>
          <a:lstStyle/>
          <a:p>
            <a:pPr algn="ctr"/>
            <a:r>
              <a:rPr lang="en-US" b="1">
                <a:solidFill>
                  <a:srgbClr val="00AAFF"/>
                </a:solidFill>
                <a:latin typeface="Times New Roman" panose="02020603050405020304" pitchFamily="18" charset="0"/>
                <a:cs typeface="Times New Roman" panose="02020603050405020304" pitchFamily="18" charset="0"/>
              </a:rPr>
              <a:t>TRIUMF</a:t>
            </a:r>
          </a:p>
          <a:p>
            <a:pPr algn="ctr"/>
            <a:r>
              <a:rPr lang="en-US" b="1">
                <a:solidFill>
                  <a:srgbClr val="00AAFF"/>
                </a:solidFill>
                <a:latin typeface="Times New Roman" panose="02020603050405020304" pitchFamily="18" charset="0"/>
                <a:cs typeface="Times New Roman" panose="02020603050405020304" pitchFamily="18" charset="0"/>
              </a:rPr>
              <a:t>Cyclotron</a:t>
            </a:r>
          </a:p>
        </p:txBody>
      </p:sp>
      <p:sp>
        <p:nvSpPr>
          <p:cNvPr id="17" name="Arrow: Down 16">
            <a:extLst>
              <a:ext uri="{FF2B5EF4-FFF2-40B4-BE49-F238E27FC236}">
                <a16:creationId xmlns:a16="http://schemas.microsoft.com/office/drawing/2014/main" id="{2CA4F9A3-7380-9D20-2B6C-CB975D2F1A8B}"/>
              </a:ext>
            </a:extLst>
          </p:cNvPr>
          <p:cNvSpPr/>
          <p:nvPr/>
        </p:nvSpPr>
        <p:spPr>
          <a:xfrm rot="10800000">
            <a:off x="9461500" y="1960659"/>
            <a:ext cx="380741" cy="88954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5904C41-8890-14FF-86E4-BD0B6CB23B8F}"/>
              </a:ext>
            </a:extLst>
          </p:cNvPr>
          <p:cNvSpPr txBox="1"/>
          <p:nvPr/>
        </p:nvSpPr>
        <p:spPr>
          <a:xfrm>
            <a:off x="8867090" y="1283104"/>
            <a:ext cx="1727921" cy="646331"/>
          </a:xfrm>
          <a:prstGeom prst="rect">
            <a:avLst/>
          </a:prstGeom>
          <a:solidFill>
            <a:schemeClr val="bg1"/>
          </a:solidFill>
        </p:spPr>
        <p:txBody>
          <a:bodyPr wrap="square" rtlCol="0">
            <a:spAutoFit/>
          </a:bodyPr>
          <a:lstStyle/>
          <a:p>
            <a:pPr algn="ctr"/>
            <a:r>
              <a:rPr lang="en-US" b="1">
                <a:solidFill>
                  <a:srgbClr val="FF0000"/>
                </a:solidFill>
                <a:latin typeface="Times New Roman" panose="02020603050405020304" pitchFamily="18" charset="0"/>
                <a:cs typeface="Times New Roman" panose="02020603050405020304" pitchFamily="18" charset="0"/>
              </a:rPr>
              <a:t>To the mass</a:t>
            </a:r>
          </a:p>
          <a:p>
            <a:pPr algn="ctr"/>
            <a:r>
              <a:rPr lang="en-US" b="1">
                <a:solidFill>
                  <a:srgbClr val="FF0000"/>
                </a:solidFill>
                <a:latin typeface="Times New Roman" panose="02020603050405020304" pitchFamily="18" charset="0"/>
                <a:cs typeface="Times New Roman" panose="02020603050405020304" pitchFamily="18" charset="0"/>
              </a:rPr>
              <a:t>separator</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932FC79-6549-6432-E377-C8AD9F2C8E58}"/>
                  </a:ext>
                </a:extLst>
              </p:cNvPr>
              <p:cNvSpPr txBox="1"/>
              <p:nvPr/>
            </p:nvSpPr>
            <p:spPr>
              <a:xfrm>
                <a:off x="264324" y="1836794"/>
                <a:ext cx="5797100" cy="2554545"/>
              </a:xfrm>
              <a:prstGeom prst="rect">
                <a:avLst/>
              </a:prstGeom>
              <a:noFill/>
            </p:spPr>
            <p:txBody>
              <a:bodyPr wrap="square" rtlCol="0">
                <a:spAutoFit/>
              </a:bodyPr>
              <a:lstStyle/>
              <a:p>
                <a:pPr marL="285750" indent="-285750">
                  <a:buFont typeface="Wingdings" panose="05000000000000000000" pitchFamily="2" charset="2"/>
                  <a:buChar char="§"/>
                </a:pPr>
                <a:r>
                  <a:rPr lang="en-US" sz="2000" dirty="0">
                    <a:solidFill>
                      <a:schemeClr val="tx1"/>
                    </a:solidFill>
                    <a:latin typeface="Times New Roman" panose="02020603050405020304" pitchFamily="18" charset="0"/>
                    <a:cs typeface="Times New Roman" panose="02020603050405020304" pitchFamily="18" charset="0"/>
                  </a:rPr>
                  <a:t>ISOL method for production of exotic isotopes at TRIUMF.</a:t>
                </a:r>
              </a:p>
              <a:p>
                <a:pPr marL="285750" indent="-28575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Proton beam at 480 MeV from TRIUMF primary beam accelerator – Cyclotron.</a:t>
                </a:r>
                <a:endParaRPr lang="en-US" sz="2000" dirty="0">
                  <a:solidFill>
                    <a:schemeClr val="tx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2000" dirty="0">
                    <a:solidFill>
                      <a:schemeClr val="tx1"/>
                    </a:solidFill>
                    <a:latin typeface="Times New Roman" panose="02020603050405020304" pitchFamily="18" charset="0"/>
                    <a:cs typeface="Times New Roman" panose="02020603050405020304" pitchFamily="18" charset="0"/>
                  </a:rPr>
                  <a:t>Two target stations in the TRIUMF ISAC facility</a:t>
                </a:r>
              </a:p>
              <a:p>
                <a:pPr marL="285750" indent="-285750">
                  <a:buFont typeface="Wingdings" panose="05000000000000000000" pitchFamily="2" charset="2"/>
                  <a:buChar char="§"/>
                </a:pPr>
                <a:r>
                  <a:rPr lang="en-US" sz="2000" dirty="0">
                    <a:solidFill>
                      <a:schemeClr val="tx1"/>
                    </a:solidFill>
                    <a:latin typeface="Times New Roman" panose="02020603050405020304" pitchFamily="18" charset="0"/>
                    <a:cs typeface="Times New Roman" panose="02020603050405020304" pitchFamily="18" charset="0"/>
                  </a:rPr>
                  <a:t>The isotopes are ionized and accelerated up </a:t>
                </a:r>
                <a14:m>
                  <m:oMath xmlns:m="http://schemas.openxmlformats.org/officeDocument/2006/math">
                    <m:r>
                      <a:rPr lang="en-US" sz="2000" b="1" i="1" smtClean="0">
                        <a:solidFill>
                          <a:schemeClr val="tx1"/>
                        </a:solidFill>
                        <a:latin typeface="Cambria Math" panose="02040503050406030204" pitchFamily="18" charset="0"/>
                      </a:rPr>
                      <m:t>𝟔𝟎</m:t>
                    </m:r>
                    <m:r>
                      <a:rPr lang="en-US" sz="2000" b="1" i="1" smtClean="0">
                        <a:solidFill>
                          <a:schemeClr val="tx1"/>
                        </a:solidFill>
                        <a:latin typeface="Cambria Math" panose="02040503050406030204" pitchFamily="18" charset="0"/>
                      </a:rPr>
                      <m:t> </m:t>
                    </m:r>
                    <m:r>
                      <a:rPr lang="en-US" sz="2000" b="1" i="1" smtClean="0">
                        <a:solidFill>
                          <a:schemeClr val="tx1"/>
                        </a:solidFill>
                        <a:latin typeface="Cambria Math" panose="02040503050406030204" pitchFamily="18" charset="0"/>
                      </a:rPr>
                      <m:t>𝒌𝒆𝑽</m:t>
                    </m:r>
                  </m:oMath>
                </a14:m>
                <a:endParaRPr lang="en-US" sz="2000" dirty="0">
                  <a:solidFill>
                    <a:schemeClr val="tx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2000" dirty="0">
                    <a:solidFill>
                      <a:schemeClr val="tx1"/>
                    </a:solidFill>
                    <a:latin typeface="Times New Roman" panose="02020603050405020304" pitchFamily="18" charset="0"/>
                    <a:cs typeface="Times New Roman" panose="02020603050405020304" pitchFamily="18" charset="0"/>
                  </a:rPr>
                  <a:t>Post-accelerated isotopes are then used in nuclear physics or nuclear astrophysics experiments.</a:t>
                </a:r>
              </a:p>
            </p:txBody>
          </p:sp>
        </mc:Choice>
        <mc:Fallback xmlns="">
          <p:sp>
            <p:nvSpPr>
              <p:cNvPr id="5" name="TextBox 4">
                <a:extLst>
                  <a:ext uri="{FF2B5EF4-FFF2-40B4-BE49-F238E27FC236}">
                    <a16:creationId xmlns:a16="http://schemas.microsoft.com/office/drawing/2014/main" id="{3932FC79-6549-6432-E377-C8AD9F2C8E58}"/>
                  </a:ext>
                </a:extLst>
              </p:cNvPr>
              <p:cNvSpPr txBox="1">
                <a:spLocks noRot="1" noChangeAspect="1" noMove="1" noResize="1" noEditPoints="1" noAdjustHandles="1" noChangeArrowheads="1" noChangeShapeType="1" noTextEdit="1"/>
              </p:cNvSpPr>
              <p:nvPr/>
            </p:nvSpPr>
            <p:spPr>
              <a:xfrm>
                <a:off x="264324" y="1836794"/>
                <a:ext cx="5797100" cy="2554545"/>
              </a:xfrm>
              <a:prstGeom prst="rect">
                <a:avLst/>
              </a:prstGeom>
              <a:blipFill>
                <a:blip r:embed="rId5"/>
                <a:stretch>
                  <a:fillRect l="-946" t="-1193" b="-3341"/>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46FD54DA-0D9D-9B31-7C37-3F358212A1DA}"/>
              </a:ext>
            </a:extLst>
          </p:cNvPr>
          <p:cNvSpPr txBox="1"/>
          <p:nvPr/>
        </p:nvSpPr>
        <p:spPr>
          <a:xfrm>
            <a:off x="6850176" y="781410"/>
            <a:ext cx="5222648" cy="369332"/>
          </a:xfrm>
          <a:prstGeom prst="rect">
            <a:avLst/>
          </a:prstGeom>
          <a:noFill/>
        </p:spPr>
        <p:txBody>
          <a:bodyPr wrap="none" rtlCol="0">
            <a:spAutoFit/>
          </a:bodyPr>
          <a:lstStyle/>
          <a:p>
            <a:r>
              <a:rPr lang="en-US" b="1">
                <a:latin typeface="Times New Roman" panose="02020603050405020304" pitchFamily="18" charset="0"/>
                <a:cs typeface="Times New Roman" panose="02020603050405020304" pitchFamily="18" charset="0"/>
              </a:rPr>
              <a:t>Isotope Separator and Accelerator (ISAC) Facility</a:t>
            </a:r>
          </a:p>
        </p:txBody>
      </p:sp>
    </p:spTree>
    <p:extLst>
      <p:ext uri="{BB962C8B-B14F-4D97-AF65-F5344CB8AC3E}">
        <p14:creationId xmlns:p14="http://schemas.microsoft.com/office/powerpoint/2010/main" val="1823810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03A958-2119-C25E-AA2B-8A3D5CA4F0A0}"/>
              </a:ext>
            </a:extLst>
          </p:cNvPr>
          <p:cNvSpPr>
            <a:spLocks noGrp="1"/>
          </p:cNvSpPr>
          <p:nvPr>
            <p:ph type="sldNum" sz="quarter" idx="12"/>
          </p:nvPr>
        </p:nvSpPr>
        <p:spPr/>
        <p:txBody>
          <a:bodyPr/>
          <a:lstStyle/>
          <a:p>
            <a:fld id="{72890513-E58D-2644-ACDB-E89B1349FCEB}" type="slidenum">
              <a:rPr lang="en-US" smtClean="0"/>
              <a:pPr/>
              <a:t>22</a:t>
            </a:fld>
            <a:endParaRPr lang="en-US"/>
          </a:p>
        </p:txBody>
      </p:sp>
      <p:pic>
        <p:nvPicPr>
          <p:cNvPr id="10" name="Content Placeholder 9">
            <a:extLst>
              <a:ext uri="{FF2B5EF4-FFF2-40B4-BE49-F238E27FC236}">
                <a16:creationId xmlns:a16="http://schemas.microsoft.com/office/drawing/2014/main" id="{3D805092-9F9E-E4A1-0FDB-AA6AF099E591}"/>
              </a:ext>
            </a:extLst>
          </p:cNvPr>
          <p:cNvPicPr>
            <a:picLocks noGrp="1" noChangeAspect="1"/>
          </p:cNvPicPr>
          <p:nvPr>
            <p:ph sz="quarter" idx="26"/>
          </p:nvPr>
        </p:nvPicPr>
        <p:blipFill rotWithShape="1">
          <a:blip r:embed="rId2">
            <a:extLst>
              <a:ext uri="{96DAC541-7B7A-43D3-8B79-37D633B846F1}">
                <asvg:svgBlip xmlns:asvg="http://schemas.microsoft.com/office/drawing/2016/SVG/main" r:embed="rId3"/>
              </a:ext>
            </a:extLst>
          </a:blip>
          <a:srcRect l="7059" t="8116" r="8479"/>
          <a:stretch/>
        </p:blipFill>
        <p:spPr>
          <a:xfrm>
            <a:off x="1902941" y="691979"/>
            <a:ext cx="8427308" cy="5474042"/>
          </a:xfrm>
        </p:spPr>
      </p:pic>
      <p:sp>
        <p:nvSpPr>
          <p:cNvPr id="7" name="Text Placeholder 6">
            <a:extLst>
              <a:ext uri="{FF2B5EF4-FFF2-40B4-BE49-F238E27FC236}">
                <a16:creationId xmlns:a16="http://schemas.microsoft.com/office/drawing/2014/main" id="{C7D986A9-59B6-A3CA-EA50-519635AE9164}"/>
              </a:ext>
            </a:extLst>
          </p:cNvPr>
          <p:cNvSpPr>
            <a:spLocks noGrp="1"/>
          </p:cNvSpPr>
          <p:nvPr>
            <p:ph type="body" sz="quarter" idx="21"/>
          </p:nvPr>
        </p:nvSpPr>
        <p:spPr>
          <a:xfrm>
            <a:off x="2199503" y="205595"/>
            <a:ext cx="8291383" cy="486383"/>
          </a:xfrm>
        </p:spPr>
        <p:txBody>
          <a:bodyPr/>
          <a:lstStyle/>
          <a:p>
            <a:pPr algn="ctr"/>
            <a:r>
              <a:rPr lang="en-US"/>
              <a:t>Phase Space Ellipse of Cs CSD and Residual Ions</a:t>
            </a:r>
          </a:p>
        </p:txBody>
      </p:sp>
    </p:spTree>
    <p:extLst>
      <p:ext uri="{BB962C8B-B14F-4D97-AF65-F5344CB8AC3E}">
        <p14:creationId xmlns:p14="http://schemas.microsoft.com/office/powerpoint/2010/main" val="2284060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SFHT_no_phase_shiftt">
            <a:hlinkClick r:id="" action="ppaction://media"/>
            <a:extLst>
              <a:ext uri="{FF2B5EF4-FFF2-40B4-BE49-F238E27FC236}">
                <a16:creationId xmlns:a16="http://schemas.microsoft.com/office/drawing/2014/main" id="{A484F128-811C-9179-BEBD-DC79C302E389}"/>
              </a:ext>
            </a:extLst>
          </p:cNvPr>
          <p:cNvPicPr>
            <a:picLocks noGrp="1" noChangeAspect="1"/>
          </p:cNvPicPr>
          <p:nvPr>
            <p:ph sz="quarter" idx="32"/>
            <a:videoFile r:link="rId2"/>
            <p:extLst>
              <p:ext uri="{DAA4B4D4-6D71-4841-9C94-3DE7FCFB9230}">
                <p14:media xmlns:p14="http://schemas.microsoft.com/office/powerpoint/2010/main" r:embed="rId1"/>
              </p:ext>
            </p:extLst>
          </p:nvPr>
        </p:nvPicPr>
        <p:blipFill rotWithShape="1">
          <a:blip r:embed="rId9"/>
          <a:srcRect l="8646" r="25079"/>
          <a:stretch/>
        </p:blipFill>
        <p:spPr>
          <a:xfrm>
            <a:off x="7375347" y="995484"/>
            <a:ext cx="4603173" cy="4754153"/>
          </a:xfrm>
        </p:spPr>
      </p:pic>
      <p:pic>
        <p:nvPicPr>
          <p:cNvPr id="60" name="TFHT_180degree_phase_shifted">
            <a:hlinkClick r:id="" action="ppaction://media"/>
            <a:extLst>
              <a:ext uri="{FF2B5EF4-FFF2-40B4-BE49-F238E27FC236}">
                <a16:creationId xmlns:a16="http://schemas.microsoft.com/office/drawing/2014/main" id="{A13DD766-0CB8-93ED-3A17-7A12DDFAE40E}"/>
              </a:ext>
            </a:extLst>
          </p:cNvPr>
          <p:cNvPicPr>
            <a:picLocks noGrp="1" noChangeAspect="1"/>
          </p:cNvPicPr>
          <p:nvPr>
            <p:ph sz="quarter" idx="34"/>
            <a:videoFile r:link="rId4"/>
            <p:extLst>
              <p:ext uri="{DAA4B4D4-6D71-4841-9C94-3DE7FCFB9230}">
                <p14:media xmlns:p14="http://schemas.microsoft.com/office/powerpoint/2010/main" r:embed="rId3"/>
              </p:ext>
            </p:extLst>
          </p:nvPr>
        </p:nvPicPr>
        <p:blipFill rotWithShape="1">
          <a:blip r:embed="rId10"/>
          <a:srcRect l="11373" r="27982"/>
          <a:stretch/>
        </p:blipFill>
        <p:spPr>
          <a:xfrm>
            <a:off x="4117051" y="1310161"/>
            <a:ext cx="4121020" cy="4289666"/>
          </a:xfrm>
        </p:spPr>
      </p:pic>
      <p:pic>
        <p:nvPicPr>
          <p:cNvPr id="55" name="TFHT_no_phase_shift">
            <a:hlinkClick r:id="" action="ppaction://media"/>
            <a:extLst>
              <a:ext uri="{FF2B5EF4-FFF2-40B4-BE49-F238E27FC236}">
                <a16:creationId xmlns:a16="http://schemas.microsoft.com/office/drawing/2014/main" id="{39E5CCB4-7026-197F-88D5-420612F9730E}"/>
              </a:ext>
            </a:extLst>
          </p:cNvPr>
          <p:cNvPicPr>
            <a:picLocks noGrp="1" noChangeAspect="1"/>
          </p:cNvPicPr>
          <p:nvPr>
            <p:ph sz="quarter" idx="26"/>
            <a:videoFile r:link="rId6"/>
            <p:extLst>
              <p:ext uri="{DAA4B4D4-6D71-4841-9C94-3DE7FCFB9230}">
                <p14:media xmlns:p14="http://schemas.microsoft.com/office/powerpoint/2010/main" r:embed="rId5"/>
              </p:ext>
            </p:extLst>
          </p:nvPr>
        </p:nvPicPr>
        <p:blipFill rotWithShape="1">
          <a:blip r:embed="rId11"/>
          <a:srcRect r="28404"/>
          <a:stretch/>
        </p:blipFill>
        <p:spPr>
          <a:xfrm>
            <a:off x="100812" y="1197281"/>
            <a:ext cx="4308101" cy="4552356"/>
          </a:xfrm>
        </p:spPr>
      </p:pic>
      <p:sp>
        <p:nvSpPr>
          <p:cNvPr id="10" name="Text Placeholder 9">
            <a:extLst>
              <a:ext uri="{FF2B5EF4-FFF2-40B4-BE49-F238E27FC236}">
                <a16:creationId xmlns:a16="http://schemas.microsoft.com/office/drawing/2014/main" id="{B90414AA-C8E2-8779-C954-4352028DAF0C}"/>
              </a:ext>
            </a:extLst>
          </p:cNvPr>
          <p:cNvSpPr>
            <a:spLocks noGrp="1"/>
          </p:cNvSpPr>
          <p:nvPr>
            <p:ph type="body" sz="quarter" idx="21"/>
          </p:nvPr>
        </p:nvSpPr>
        <p:spPr>
          <a:xfrm>
            <a:off x="692902" y="242152"/>
            <a:ext cx="10450005" cy="407127"/>
          </a:xfrm>
        </p:spPr>
        <p:txBody>
          <a:bodyPr/>
          <a:lstStyle/>
          <a:p>
            <a:pPr algn="ctr"/>
            <a:r>
              <a:rPr lang="en-US" dirty="0"/>
              <a:t>Effect of Phase Shift</a:t>
            </a:r>
          </a:p>
        </p:txBody>
      </p:sp>
      <p:sp>
        <p:nvSpPr>
          <p:cNvPr id="25" name="TextBox 24">
            <a:extLst>
              <a:ext uri="{FF2B5EF4-FFF2-40B4-BE49-F238E27FC236}">
                <a16:creationId xmlns:a16="http://schemas.microsoft.com/office/drawing/2014/main" id="{D54C595A-54B8-C302-FC53-E6C510CA5722}"/>
              </a:ext>
            </a:extLst>
          </p:cNvPr>
          <p:cNvSpPr txBox="1"/>
          <p:nvPr/>
        </p:nvSpPr>
        <p:spPr>
          <a:xfrm>
            <a:off x="180109" y="6002852"/>
            <a:ext cx="3560618" cy="662782"/>
          </a:xfrm>
          <a:prstGeom prst="rect">
            <a:avLst/>
          </a:prstGeom>
          <a:noFill/>
        </p:spPr>
        <p:txBody>
          <a:bodyPr wrap="square" rtlCol="0">
            <a:spAutoFit/>
          </a:bodyPr>
          <a:lstStyle/>
          <a:p>
            <a:pPr algn="ctr"/>
            <a:r>
              <a:rPr lang="en-US"/>
              <a:t>TFHT – No phase shift between the waves</a:t>
            </a:r>
          </a:p>
        </p:txBody>
      </p:sp>
      <p:sp>
        <p:nvSpPr>
          <p:cNvPr id="26" name="TextBox 25">
            <a:extLst>
              <a:ext uri="{FF2B5EF4-FFF2-40B4-BE49-F238E27FC236}">
                <a16:creationId xmlns:a16="http://schemas.microsoft.com/office/drawing/2014/main" id="{362BA779-0E8C-5BE6-8C57-5D431564D7E6}"/>
              </a:ext>
            </a:extLst>
          </p:cNvPr>
          <p:cNvSpPr txBox="1"/>
          <p:nvPr/>
        </p:nvSpPr>
        <p:spPr>
          <a:xfrm>
            <a:off x="4137596" y="5946032"/>
            <a:ext cx="3560618" cy="646331"/>
          </a:xfrm>
          <a:prstGeom prst="rect">
            <a:avLst/>
          </a:prstGeom>
          <a:noFill/>
        </p:spPr>
        <p:txBody>
          <a:bodyPr wrap="square" rtlCol="0">
            <a:spAutoFit/>
          </a:bodyPr>
          <a:lstStyle/>
          <a:p>
            <a:pPr algn="ctr"/>
            <a:r>
              <a:rPr lang="en-US"/>
              <a:t>TFHT – 180</a:t>
            </a:r>
            <a:r>
              <a:rPr lang="en-US">
                <a:latin typeface="Arial" panose="020B0604020202020204" pitchFamily="34" charset="0"/>
                <a:cs typeface="Arial" panose="020B0604020202020204" pitchFamily="34" charset="0"/>
              </a:rPr>
              <a:t>° phase shift between the waves</a:t>
            </a:r>
            <a:endParaRPr lang="en-US"/>
          </a:p>
        </p:txBody>
      </p:sp>
      <p:sp>
        <p:nvSpPr>
          <p:cNvPr id="27" name="TextBox 26">
            <a:extLst>
              <a:ext uri="{FF2B5EF4-FFF2-40B4-BE49-F238E27FC236}">
                <a16:creationId xmlns:a16="http://schemas.microsoft.com/office/drawing/2014/main" id="{DBC76178-D1FD-45AC-FF07-089C103799AE}"/>
              </a:ext>
            </a:extLst>
          </p:cNvPr>
          <p:cNvSpPr txBox="1"/>
          <p:nvPr/>
        </p:nvSpPr>
        <p:spPr>
          <a:xfrm>
            <a:off x="9131984" y="5946032"/>
            <a:ext cx="2189018" cy="369332"/>
          </a:xfrm>
          <a:prstGeom prst="rect">
            <a:avLst/>
          </a:prstGeom>
          <a:noFill/>
        </p:spPr>
        <p:txBody>
          <a:bodyPr wrap="square" rtlCol="0">
            <a:spAutoFit/>
          </a:bodyPr>
          <a:lstStyle/>
          <a:p>
            <a:pPr algn="ctr"/>
            <a:r>
              <a:rPr lang="en-US"/>
              <a:t>SFHT</a:t>
            </a:r>
          </a:p>
        </p:txBody>
      </p:sp>
      <p:sp>
        <p:nvSpPr>
          <p:cNvPr id="37" name="TextBox 36">
            <a:extLst>
              <a:ext uri="{FF2B5EF4-FFF2-40B4-BE49-F238E27FC236}">
                <a16:creationId xmlns:a16="http://schemas.microsoft.com/office/drawing/2014/main" id="{F6F700B5-48E1-B6BD-8908-D87D7770B74C}"/>
              </a:ext>
            </a:extLst>
          </p:cNvPr>
          <p:cNvSpPr txBox="1"/>
          <p:nvPr/>
        </p:nvSpPr>
        <p:spPr>
          <a:xfrm>
            <a:off x="1597513" y="1125495"/>
            <a:ext cx="1638141" cy="369332"/>
          </a:xfrm>
          <a:prstGeom prst="rect">
            <a:avLst/>
          </a:prstGeom>
          <a:noFill/>
        </p:spPr>
        <p:txBody>
          <a:bodyPr wrap="none" rtlCol="0">
            <a:spAutoFit/>
          </a:bodyPr>
          <a:lstStyle/>
          <a:p>
            <a:r>
              <a:rPr lang="en-US"/>
              <a:t>Port1- TWTA1</a:t>
            </a:r>
          </a:p>
        </p:txBody>
      </p:sp>
      <p:sp>
        <p:nvSpPr>
          <p:cNvPr id="38" name="TextBox 37">
            <a:extLst>
              <a:ext uri="{FF2B5EF4-FFF2-40B4-BE49-F238E27FC236}">
                <a16:creationId xmlns:a16="http://schemas.microsoft.com/office/drawing/2014/main" id="{FB27872B-12F4-D637-E786-640B5CB21B0B}"/>
              </a:ext>
            </a:extLst>
          </p:cNvPr>
          <p:cNvSpPr txBox="1"/>
          <p:nvPr/>
        </p:nvSpPr>
        <p:spPr>
          <a:xfrm>
            <a:off x="1844280" y="4946163"/>
            <a:ext cx="1753557" cy="369332"/>
          </a:xfrm>
          <a:prstGeom prst="rect">
            <a:avLst/>
          </a:prstGeom>
          <a:noFill/>
        </p:spPr>
        <p:txBody>
          <a:bodyPr wrap="none" rtlCol="0">
            <a:spAutoFit/>
          </a:bodyPr>
          <a:lstStyle/>
          <a:p>
            <a:r>
              <a:rPr lang="en-US"/>
              <a:t>Port2 – TWTA2</a:t>
            </a:r>
          </a:p>
        </p:txBody>
      </p:sp>
      <p:sp>
        <p:nvSpPr>
          <p:cNvPr id="39" name="TextBox 38">
            <a:extLst>
              <a:ext uri="{FF2B5EF4-FFF2-40B4-BE49-F238E27FC236}">
                <a16:creationId xmlns:a16="http://schemas.microsoft.com/office/drawing/2014/main" id="{D60DADFF-1A67-E610-A510-CDED86495374}"/>
              </a:ext>
            </a:extLst>
          </p:cNvPr>
          <p:cNvSpPr txBox="1"/>
          <p:nvPr/>
        </p:nvSpPr>
        <p:spPr>
          <a:xfrm>
            <a:off x="788906" y="3455137"/>
            <a:ext cx="1089421" cy="923330"/>
          </a:xfrm>
          <a:prstGeom prst="rect">
            <a:avLst/>
          </a:prstGeom>
          <a:noFill/>
        </p:spPr>
        <p:txBody>
          <a:bodyPr wrap="square" rtlCol="0">
            <a:spAutoFit/>
          </a:bodyPr>
          <a:lstStyle/>
          <a:p>
            <a:pPr algn="ctr"/>
            <a:r>
              <a:rPr lang="en-US"/>
              <a:t>Port3 – to the CSB</a:t>
            </a:r>
          </a:p>
        </p:txBody>
      </p:sp>
      <p:sp>
        <p:nvSpPr>
          <p:cNvPr id="40" name="TextBox 39">
            <a:extLst>
              <a:ext uri="{FF2B5EF4-FFF2-40B4-BE49-F238E27FC236}">
                <a16:creationId xmlns:a16="http://schemas.microsoft.com/office/drawing/2014/main" id="{90D60868-21F0-91AC-7A1E-020684769003}"/>
              </a:ext>
            </a:extLst>
          </p:cNvPr>
          <p:cNvSpPr txBox="1"/>
          <p:nvPr/>
        </p:nvSpPr>
        <p:spPr>
          <a:xfrm>
            <a:off x="3244437" y="3160071"/>
            <a:ext cx="992579" cy="923330"/>
          </a:xfrm>
          <a:prstGeom prst="rect">
            <a:avLst/>
          </a:prstGeom>
          <a:noFill/>
        </p:spPr>
        <p:txBody>
          <a:bodyPr wrap="none" rtlCol="0">
            <a:spAutoFit/>
          </a:bodyPr>
          <a:lstStyle/>
          <a:p>
            <a:pPr algn="ctr"/>
            <a:r>
              <a:rPr lang="en-US"/>
              <a:t>Port4 – </a:t>
            </a:r>
          </a:p>
          <a:p>
            <a:pPr algn="ctr"/>
            <a:r>
              <a:rPr lang="en-US"/>
              <a:t>Dummy</a:t>
            </a:r>
          </a:p>
          <a:p>
            <a:pPr algn="ctr"/>
            <a:r>
              <a:rPr lang="en-US"/>
              <a:t> load</a:t>
            </a:r>
          </a:p>
        </p:txBody>
      </p:sp>
      <p:sp>
        <p:nvSpPr>
          <p:cNvPr id="41" name="TextBox 40">
            <a:extLst>
              <a:ext uri="{FF2B5EF4-FFF2-40B4-BE49-F238E27FC236}">
                <a16:creationId xmlns:a16="http://schemas.microsoft.com/office/drawing/2014/main" id="{68DD7B05-1895-1E2F-BD58-A6467847EAD1}"/>
              </a:ext>
            </a:extLst>
          </p:cNvPr>
          <p:cNvSpPr txBox="1"/>
          <p:nvPr/>
        </p:nvSpPr>
        <p:spPr>
          <a:xfrm>
            <a:off x="5441100" y="739031"/>
            <a:ext cx="1223413" cy="646331"/>
          </a:xfrm>
          <a:prstGeom prst="rect">
            <a:avLst/>
          </a:prstGeom>
          <a:noFill/>
        </p:spPr>
        <p:txBody>
          <a:bodyPr wrap="none" rtlCol="0">
            <a:spAutoFit/>
          </a:bodyPr>
          <a:lstStyle/>
          <a:p>
            <a:pPr algn="ctr"/>
            <a:r>
              <a:rPr lang="en-US" b="1"/>
              <a:t>Power</a:t>
            </a:r>
          </a:p>
          <a:p>
            <a:pPr algn="ctr"/>
            <a:r>
              <a:rPr lang="en-US" b="1"/>
              <a:t>combiner</a:t>
            </a:r>
          </a:p>
        </p:txBody>
      </p:sp>
      <p:cxnSp>
        <p:nvCxnSpPr>
          <p:cNvPr id="43" name="Straight Arrow Connector 42">
            <a:extLst>
              <a:ext uri="{FF2B5EF4-FFF2-40B4-BE49-F238E27FC236}">
                <a16:creationId xmlns:a16="http://schemas.microsoft.com/office/drawing/2014/main" id="{7C496B84-2E91-8CC8-5314-B5D9652EBAC5}"/>
              </a:ext>
            </a:extLst>
          </p:cNvPr>
          <p:cNvCxnSpPr>
            <a:cxnSpLocks/>
          </p:cNvCxnSpPr>
          <p:nvPr/>
        </p:nvCxnSpPr>
        <p:spPr>
          <a:xfrm flipH="1" flipV="1">
            <a:off x="6802582" y="1108363"/>
            <a:ext cx="2105891" cy="175952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6" name="Straight Arrow Connector 45">
            <a:extLst>
              <a:ext uri="{FF2B5EF4-FFF2-40B4-BE49-F238E27FC236}">
                <a16:creationId xmlns:a16="http://schemas.microsoft.com/office/drawing/2014/main" id="{E88C96FC-DDC3-DDAA-8ECB-BE1B86ABB8EF}"/>
              </a:ext>
            </a:extLst>
          </p:cNvPr>
          <p:cNvCxnSpPr>
            <a:cxnSpLocks/>
          </p:cNvCxnSpPr>
          <p:nvPr/>
        </p:nvCxnSpPr>
        <p:spPr>
          <a:xfrm flipV="1">
            <a:off x="2715672" y="1108363"/>
            <a:ext cx="2785797" cy="170550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 name="Slide Number Placeholder 1">
            <a:extLst>
              <a:ext uri="{FF2B5EF4-FFF2-40B4-BE49-F238E27FC236}">
                <a16:creationId xmlns:a16="http://schemas.microsoft.com/office/drawing/2014/main" id="{61A2990C-3ADC-6CF5-E786-3DF4F0A61548}"/>
              </a:ext>
            </a:extLst>
          </p:cNvPr>
          <p:cNvSpPr>
            <a:spLocks noGrp="1"/>
          </p:cNvSpPr>
          <p:nvPr>
            <p:ph type="sldNum" sz="quarter" idx="12"/>
          </p:nvPr>
        </p:nvSpPr>
        <p:spPr/>
        <p:txBody>
          <a:bodyPr/>
          <a:lstStyle/>
          <a:p>
            <a:fld id="{72890513-E58D-2644-ACDB-E89B1349FCEB}" type="slidenum">
              <a:rPr lang="en-US" smtClean="0"/>
              <a:pPr/>
              <a:t>23</a:t>
            </a:fld>
            <a:endParaRPr lang="en-US"/>
          </a:p>
        </p:txBody>
      </p:sp>
    </p:spTree>
    <p:extLst>
      <p:ext uri="{BB962C8B-B14F-4D97-AF65-F5344CB8AC3E}">
        <p14:creationId xmlns:p14="http://schemas.microsoft.com/office/powerpoint/2010/main" val="48098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1" fill="hold"/>
                                        <p:tgtEl>
                                          <p:spTgt spid="5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71" fill="hold"/>
                                        <p:tgtEl>
                                          <p:spTgt spid="5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57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5"/>
                </p:tgtEl>
              </p:cMediaNode>
            </p:video>
            <p:seq concurrent="1" nextAc="seek">
              <p:cTn id="16" restart="whenNotActive" fill="hold" evtFilter="cancelBubble" nodeType="interactiveSeq">
                <p:stCondLst>
                  <p:cond evt="onClick" delay="0">
                    <p:tgtEl>
                      <p:spTgt spid="5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5"/>
                                        </p:tgtEl>
                                      </p:cBhvr>
                                    </p:cmd>
                                  </p:childTnLst>
                                </p:cTn>
                              </p:par>
                            </p:childTnLst>
                          </p:cTn>
                        </p:par>
                      </p:childTnLst>
                    </p:cTn>
                  </p:par>
                </p:childTnLst>
              </p:cTn>
              <p:nextCondLst>
                <p:cond evt="onClick" delay="0">
                  <p:tgtEl>
                    <p:spTgt spid="55"/>
                  </p:tgtEl>
                </p:cond>
              </p:nextCondLst>
            </p:seq>
            <p:video>
              <p:cMediaNode vol="80000">
                <p:cTn id="21" fill="hold" display="0">
                  <p:stCondLst>
                    <p:cond delay="indefinite"/>
                  </p:stCondLst>
                </p:cTn>
                <p:tgtEl>
                  <p:spTgt spid="57"/>
                </p:tgtEl>
              </p:cMediaNode>
            </p:video>
            <p:seq concurrent="1" nextAc="seek">
              <p:cTn id="22" restart="whenNotActive" fill="hold" evtFilter="cancelBubble" nodeType="interactiveSeq">
                <p:stCondLst>
                  <p:cond evt="onClick" delay="0">
                    <p:tgtEl>
                      <p:spTgt spid="5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7"/>
                                        </p:tgtEl>
                                      </p:cBhvr>
                                    </p:cmd>
                                  </p:childTnLst>
                                </p:cTn>
                              </p:par>
                            </p:childTnLst>
                          </p:cTn>
                        </p:par>
                      </p:childTnLst>
                    </p:cTn>
                  </p:par>
                </p:childTnLst>
              </p:cTn>
              <p:nextCondLst>
                <p:cond evt="onClick" delay="0">
                  <p:tgtEl>
                    <p:spTgt spid="57"/>
                  </p:tgtEl>
                </p:cond>
              </p:nextCondLst>
            </p:seq>
            <p:video>
              <p:cMediaNode vol="80000">
                <p:cTn id="27" fill="hold" display="0">
                  <p:stCondLst>
                    <p:cond delay="indefinite"/>
                  </p:stCondLst>
                </p:cTn>
                <p:tgtEl>
                  <p:spTgt spid="60"/>
                </p:tgtEl>
              </p:cMediaNode>
            </p:video>
            <p:seq concurrent="1" nextAc="seek">
              <p:cTn id="28" restart="whenNotActive" fill="hold" evtFilter="cancelBubble" nodeType="interactiveSeq">
                <p:stCondLst>
                  <p:cond evt="onClick" delay="0">
                    <p:tgtEl>
                      <p:spTgt spid="60"/>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0"/>
                                        </p:tgtEl>
                                      </p:cBhvr>
                                    </p:cmd>
                                  </p:childTnLst>
                                </p:cTn>
                              </p:par>
                            </p:childTnLst>
                          </p:cTn>
                        </p:par>
                      </p:childTnLst>
                    </p:cTn>
                  </p:par>
                </p:childTnLst>
              </p:cTn>
              <p:nextCondLst>
                <p:cond evt="onClick" delay="0">
                  <p:tgtEl>
                    <p:spTgt spid="6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BE4DE6-04CA-6B86-2355-2D0C91671B41}"/>
              </a:ext>
            </a:extLst>
          </p:cNvPr>
          <p:cNvSpPr>
            <a:spLocks noGrp="1"/>
          </p:cNvSpPr>
          <p:nvPr>
            <p:ph type="sldNum" sz="quarter" idx="12"/>
          </p:nvPr>
        </p:nvSpPr>
        <p:spPr/>
        <p:txBody>
          <a:bodyPr/>
          <a:lstStyle/>
          <a:p>
            <a:fld id="{72890513-E58D-2644-ACDB-E89B1349FCEB}" type="slidenum">
              <a:rPr lang="en-US" smtClean="0"/>
              <a:pPr/>
              <a:t>24</a:t>
            </a:fld>
            <a:endParaRPr lang="en-US"/>
          </a:p>
        </p:txBody>
      </p:sp>
      <p:pic>
        <p:nvPicPr>
          <p:cNvPr id="5" name="Picture 4">
            <a:extLst>
              <a:ext uri="{FF2B5EF4-FFF2-40B4-BE49-F238E27FC236}">
                <a16:creationId xmlns:a16="http://schemas.microsoft.com/office/drawing/2014/main" id="{D873EE87-850F-712D-307F-0D37BAA3D4AE}"/>
              </a:ext>
            </a:extLst>
          </p:cNvPr>
          <p:cNvPicPr>
            <a:picLocks noChangeAspect="1"/>
          </p:cNvPicPr>
          <p:nvPr/>
        </p:nvPicPr>
        <p:blipFill>
          <a:blip r:embed="rId2"/>
          <a:stretch>
            <a:fillRect/>
          </a:stretch>
        </p:blipFill>
        <p:spPr>
          <a:xfrm>
            <a:off x="1953492" y="685802"/>
            <a:ext cx="8551718" cy="4904508"/>
          </a:xfrm>
          <a:prstGeom prst="rect">
            <a:avLst/>
          </a:prstGeom>
        </p:spPr>
      </p:pic>
      <p:sp>
        <p:nvSpPr>
          <p:cNvPr id="6" name="TextBox 5">
            <a:extLst>
              <a:ext uri="{FF2B5EF4-FFF2-40B4-BE49-F238E27FC236}">
                <a16:creationId xmlns:a16="http://schemas.microsoft.com/office/drawing/2014/main" id="{FC0DA0B8-9273-4FD0-0992-485032AA0B39}"/>
              </a:ext>
            </a:extLst>
          </p:cNvPr>
          <p:cNvSpPr txBox="1"/>
          <p:nvPr/>
        </p:nvSpPr>
        <p:spPr>
          <a:xfrm>
            <a:off x="3670556" y="5987532"/>
            <a:ext cx="5117590" cy="369332"/>
          </a:xfrm>
          <a:prstGeom prst="rect">
            <a:avLst/>
          </a:prstGeom>
          <a:noFill/>
        </p:spPr>
        <p:txBody>
          <a:bodyPr wrap="square" rtlCol="0">
            <a:spAutoFit/>
          </a:bodyPr>
          <a:lstStyle/>
          <a:p>
            <a:r>
              <a:rPr lang="en-US"/>
              <a:t>Symmetry in the B-field in the injection region</a:t>
            </a:r>
          </a:p>
        </p:txBody>
      </p:sp>
    </p:spTree>
    <p:extLst>
      <p:ext uri="{BB962C8B-B14F-4D97-AF65-F5344CB8AC3E}">
        <p14:creationId xmlns:p14="http://schemas.microsoft.com/office/powerpoint/2010/main" val="3041515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00F508-B4BD-35CE-8F6C-70CADAC0B21B}"/>
              </a:ext>
            </a:extLst>
          </p:cNvPr>
          <p:cNvSpPr>
            <a:spLocks noGrp="1"/>
          </p:cNvSpPr>
          <p:nvPr>
            <p:ph type="sldNum" sz="quarter" idx="12"/>
          </p:nvPr>
        </p:nvSpPr>
        <p:spPr/>
        <p:txBody>
          <a:bodyPr/>
          <a:lstStyle/>
          <a:p>
            <a:fld id="{72890513-E58D-2644-ACDB-E89B1349FCEB}" type="slidenum">
              <a:rPr lang="en-US" smtClean="0"/>
              <a:pPr/>
              <a:t>25</a:t>
            </a:fld>
            <a:endParaRPr lang="en-US"/>
          </a:p>
        </p:txBody>
      </p:sp>
      <p:pic>
        <p:nvPicPr>
          <p:cNvPr id="10" name="Content Placeholder 9">
            <a:extLst>
              <a:ext uri="{FF2B5EF4-FFF2-40B4-BE49-F238E27FC236}">
                <a16:creationId xmlns:a16="http://schemas.microsoft.com/office/drawing/2014/main" id="{9A31295A-487F-B8F9-D4B1-3B6F969C88A4}"/>
              </a:ext>
            </a:extLst>
          </p:cNvPr>
          <p:cNvPicPr>
            <a:picLocks noGrp="1" noChangeAspect="1"/>
          </p:cNvPicPr>
          <p:nvPr>
            <p:ph sz="quarter" idx="26"/>
          </p:nvPr>
        </p:nvPicPr>
        <p:blipFill rotWithShape="1">
          <a:blip r:embed="rId2">
            <a:extLst>
              <a:ext uri="{96DAC541-7B7A-43D3-8B79-37D633B846F1}">
                <asvg:svgBlip xmlns:asvg="http://schemas.microsoft.com/office/drawing/2016/SVG/main" r:embed="rId3"/>
              </a:ext>
            </a:extLst>
          </a:blip>
          <a:srcRect l="2210" t="9157" r="7793"/>
          <a:stretch/>
        </p:blipFill>
        <p:spPr>
          <a:xfrm>
            <a:off x="1666240" y="1066323"/>
            <a:ext cx="7569200" cy="4583113"/>
          </a:xfrm>
        </p:spPr>
      </p:pic>
      <p:sp>
        <p:nvSpPr>
          <p:cNvPr id="7" name="Text Placeholder 6">
            <a:extLst>
              <a:ext uri="{FF2B5EF4-FFF2-40B4-BE49-F238E27FC236}">
                <a16:creationId xmlns:a16="http://schemas.microsoft.com/office/drawing/2014/main" id="{C5411874-FDE1-4559-22F2-7848A234D90B}"/>
              </a:ext>
            </a:extLst>
          </p:cNvPr>
          <p:cNvSpPr>
            <a:spLocks noGrp="1"/>
          </p:cNvSpPr>
          <p:nvPr>
            <p:ph type="body" sz="quarter" idx="21"/>
          </p:nvPr>
        </p:nvSpPr>
        <p:spPr>
          <a:xfrm>
            <a:off x="111760" y="205595"/>
            <a:ext cx="12009120" cy="454805"/>
          </a:xfrm>
        </p:spPr>
        <p:txBody>
          <a:bodyPr/>
          <a:lstStyle/>
          <a:p>
            <a:pPr algn="ctr"/>
            <a:r>
              <a:rPr lang="en-US"/>
              <a:t>Plot of the current loss to the Quads and Total extracted current vs Extraction field</a:t>
            </a:r>
          </a:p>
        </p:txBody>
      </p:sp>
    </p:spTree>
    <p:extLst>
      <p:ext uri="{BB962C8B-B14F-4D97-AF65-F5344CB8AC3E}">
        <p14:creationId xmlns:p14="http://schemas.microsoft.com/office/powerpoint/2010/main" val="942725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DA2F58-8E83-6B88-B31D-37B20E8767C4}"/>
              </a:ext>
            </a:extLst>
          </p:cNvPr>
          <p:cNvSpPr>
            <a:spLocks noGrp="1"/>
          </p:cNvSpPr>
          <p:nvPr>
            <p:ph type="sldNum" sz="quarter" idx="12"/>
          </p:nvPr>
        </p:nvSpPr>
        <p:spPr/>
        <p:txBody>
          <a:bodyPr/>
          <a:lstStyle/>
          <a:p>
            <a:fld id="{72890513-E58D-2644-ACDB-E89B1349FCEB}" type="slidenum">
              <a:rPr lang="en-US" smtClean="0"/>
              <a:pPr/>
              <a:t>26</a:t>
            </a:fld>
            <a:endParaRPr lang="en-US"/>
          </a:p>
        </p:txBody>
      </p:sp>
      <p:sp>
        <p:nvSpPr>
          <p:cNvPr id="24" name="Text Placeholder 23">
            <a:extLst>
              <a:ext uri="{FF2B5EF4-FFF2-40B4-BE49-F238E27FC236}">
                <a16:creationId xmlns:a16="http://schemas.microsoft.com/office/drawing/2014/main" id="{A2206372-4DCA-4125-E41F-BBDADF474CE5}"/>
              </a:ext>
            </a:extLst>
          </p:cNvPr>
          <p:cNvSpPr>
            <a:spLocks noGrp="1"/>
          </p:cNvSpPr>
          <p:nvPr>
            <p:ph type="body" sz="quarter" idx="29"/>
          </p:nvPr>
        </p:nvSpPr>
        <p:spPr>
          <a:xfrm>
            <a:off x="245124" y="1566339"/>
            <a:ext cx="4808657" cy="3125471"/>
          </a:xfrm>
        </p:spPr>
        <p:txBody>
          <a:bodyPr/>
          <a:lstStyle/>
          <a:p>
            <a:pPr marL="0" indent="0">
              <a:buNone/>
            </a:pPr>
            <a:r>
              <a:rPr lang="en-US" b="1" dirty="0">
                <a:solidFill>
                  <a:srgbClr val="FF0000"/>
                </a:solidFill>
              </a:rPr>
              <a:t>Activities:</a:t>
            </a:r>
          </a:p>
          <a:p>
            <a:r>
              <a:rPr lang="en-US" dirty="0"/>
              <a:t>Aluminum coating of the chamber wall</a:t>
            </a:r>
          </a:p>
          <a:p>
            <a:r>
              <a:rPr lang="en-US" dirty="0"/>
              <a:t>Exchange of the injection and extraction electrodes with aluminum material</a:t>
            </a:r>
          </a:p>
          <a:p>
            <a:pPr marL="0" indent="0">
              <a:buNone/>
            </a:pPr>
            <a:r>
              <a:rPr lang="en-US" b="1" dirty="0">
                <a:solidFill>
                  <a:srgbClr val="FF0000"/>
                </a:solidFill>
              </a:rPr>
              <a:t>Results:</a:t>
            </a:r>
          </a:p>
          <a:p>
            <a:r>
              <a:rPr lang="en-US" dirty="0"/>
              <a:t>Suppression of sputtered ions</a:t>
            </a:r>
          </a:p>
          <a:p>
            <a:r>
              <a:rPr lang="en-US" dirty="0"/>
              <a:t>Enhancement of charge bred ions</a:t>
            </a:r>
          </a:p>
          <a:p>
            <a:endParaRPr lang="en-US" dirty="0"/>
          </a:p>
        </p:txBody>
      </p:sp>
      <p:sp>
        <p:nvSpPr>
          <p:cNvPr id="20" name="Text Placeholder 19">
            <a:extLst>
              <a:ext uri="{FF2B5EF4-FFF2-40B4-BE49-F238E27FC236}">
                <a16:creationId xmlns:a16="http://schemas.microsoft.com/office/drawing/2014/main" id="{715CFA3A-7B51-5553-7C95-E610BE8ABA3F}"/>
              </a:ext>
            </a:extLst>
          </p:cNvPr>
          <p:cNvSpPr>
            <a:spLocks noGrp="1"/>
          </p:cNvSpPr>
          <p:nvPr>
            <p:ph type="body" sz="quarter" idx="21"/>
          </p:nvPr>
        </p:nvSpPr>
        <p:spPr>
          <a:xfrm>
            <a:off x="3019646" y="257675"/>
            <a:ext cx="6453963" cy="549317"/>
          </a:xfrm>
        </p:spPr>
        <p:txBody>
          <a:bodyPr/>
          <a:lstStyle/>
          <a:p>
            <a:pPr algn="ctr"/>
            <a:r>
              <a:rPr lang="en-US"/>
              <a:t>Past Improvements of the CSB</a:t>
            </a:r>
          </a:p>
        </p:txBody>
      </p:sp>
      <p:sp>
        <p:nvSpPr>
          <p:cNvPr id="3" name="TextBox 2">
            <a:extLst>
              <a:ext uri="{FF2B5EF4-FFF2-40B4-BE49-F238E27FC236}">
                <a16:creationId xmlns:a16="http://schemas.microsoft.com/office/drawing/2014/main" id="{E0D28B81-0564-FA31-57AB-4213CF8C4C2F}"/>
              </a:ext>
            </a:extLst>
          </p:cNvPr>
          <p:cNvSpPr txBox="1"/>
          <p:nvPr/>
        </p:nvSpPr>
        <p:spPr>
          <a:xfrm>
            <a:off x="8072824" y="963571"/>
            <a:ext cx="1759521" cy="307777"/>
          </a:xfrm>
          <a:prstGeom prst="rect">
            <a:avLst/>
          </a:prstGeom>
          <a:noFill/>
        </p:spPr>
        <p:txBody>
          <a:bodyPr wrap="none" rtlCol="0">
            <a:spAutoFit/>
          </a:bodyPr>
          <a:lstStyle/>
          <a:p>
            <a:r>
              <a:rPr lang="en-US" sz="1400" b="1" dirty="0">
                <a:solidFill>
                  <a:srgbClr val="FF0000"/>
                </a:solidFill>
              </a:rPr>
              <a:t>F. Ames et al, 2012</a:t>
            </a:r>
          </a:p>
        </p:txBody>
      </p:sp>
      <p:sp>
        <p:nvSpPr>
          <p:cNvPr id="4" name="TextBox 3">
            <a:extLst>
              <a:ext uri="{FF2B5EF4-FFF2-40B4-BE49-F238E27FC236}">
                <a16:creationId xmlns:a16="http://schemas.microsoft.com/office/drawing/2014/main" id="{47D341CB-3D0D-6FCA-3244-77068DA1B8AA}"/>
              </a:ext>
            </a:extLst>
          </p:cNvPr>
          <p:cNvSpPr txBox="1"/>
          <p:nvPr/>
        </p:nvSpPr>
        <p:spPr>
          <a:xfrm>
            <a:off x="1528083" y="5552254"/>
            <a:ext cx="9135834" cy="369332"/>
          </a:xfrm>
          <a:prstGeom prst="rect">
            <a:avLst/>
          </a:prstGeom>
          <a:noFill/>
        </p:spPr>
        <p:txBody>
          <a:bodyPr wrap="none" rtlCol="0">
            <a:spAutoFit/>
          </a:bodyPr>
          <a:lstStyle/>
          <a:p>
            <a:r>
              <a:rPr lang="en-US" b="1"/>
              <a:t>Enhancement of beam intensity because of the production of secondary electrons</a:t>
            </a:r>
          </a:p>
        </p:txBody>
      </p:sp>
      <p:pic>
        <p:nvPicPr>
          <p:cNvPr id="7" name="Content Placeholder 6" descr="Chart&#10;&#10;Description automatically generated">
            <a:extLst>
              <a:ext uri="{FF2B5EF4-FFF2-40B4-BE49-F238E27FC236}">
                <a16:creationId xmlns:a16="http://schemas.microsoft.com/office/drawing/2014/main" id="{291BD608-8DB2-736F-F2AC-8743F976B3AD}"/>
              </a:ext>
            </a:extLst>
          </p:cNvPr>
          <p:cNvPicPr>
            <a:picLocks noGrp="1" noChangeAspect="1"/>
          </p:cNvPicPr>
          <p:nvPr>
            <p:ph sz="quarter" idx="26"/>
          </p:nvPr>
        </p:nvPicPr>
        <p:blipFill rotWithShape="1">
          <a:blip r:embed="rId3" cstate="print">
            <a:extLst>
              <a:ext uri="{28A0092B-C50C-407E-A947-70E740481C1C}">
                <a14:useLocalDpi xmlns:a14="http://schemas.microsoft.com/office/drawing/2010/main" val="0"/>
              </a:ext>
            </a:extLst>
          </a:blip>
          <a:srcRect l="4764" t="6572" r="10391" b="3848"/>
          <a:stretch/>
        </p:blipFill>
        <p:spPr bwMode="auto">
          <a:xfrm>
            <a:off x="5041729" y="1271348"/>
            <a:ext cx="7022451" cy="41013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84616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DDFEFA-F178-8FB5-9177-0ADD52761D16}"/>
              </a:ext>
            </a:extLst>
          </p:cNvPr>
          <p:cNvSpPr>
            <a:spLocks noGrp="1"/>
          </p:cNvSpPr>
          <p:nvPr>
            <p:ph type="sldNum" sz="quarter" idx="12"/>
          </p:nvPr>
        </p:nvSpPr>
        <p:spPr/>
        <p:txBody>
          <a:bodyPr/>
          <a:lstStyle/>
          <a:p>
            <a:fld id="{72890513-E58D-2644-ACDB-E89B1349FCEB}" type="slidenum">
              <a:rPr lang="en-US" smtClean="0"/>
              <a:pPr/>
              <a:t>27</a:t>
            </a:fld>
            <a:endParaRPr lang="en-US"/>
          </a:p>
        </p:txBody>
      </p:sp>
      <p:pic>
        <p:nvPicPr>
          <p:cNvPr id="20" name="Content Placeholder 19" descr="A graph with a red and blue circle&#10;&#10;Description automatically generated">
            <a:extLst>
              <a:ext uri="{FF2B5EF4-FFF2-40B4-BE49-F238E27FC236}">
                <a16:creationId xmlns:a16="http://schemas.microsoft.com/office/drawing/2014/main" id="{878F67CB-51B7-3EA7-06DA-E34E979ED0D6}"/>
              </a:ext>
            </a:extLst>
          </p:cNvPr>
          <p:cNvPicPr>
            <a:picLocks noGrp="1" noChangeAspect="1"/>
          </p:cNvPicPr>
          <p:nvPr>
            <p:ph sz="quarter" idx="26"/>
          </p:nvPr>
        </p:nvPicPr>
        <p:blipFill>
          <a:blip r:embed="rId2"/>
          <a:stretch>
            <a:fillRect/>
          </a:stretch>
        </p:blipFill>
        <p:spPr>
          <a:xfrm>
            <a:off x="558800" y="719171"/>
            <a:ext cx="11252200" cy="5643528"/>
          </a:xfrm>
        </p:spPr>
      </p:pic>
      <p:sp>
        <p:nvSpPr>
          <p:cNvPr id="14" name="Text Placeholder 13">
            <a:extLst>
              <a:ext uri="{FF2B5EF4-FFF2-40B4-BE49-F238E27FC236}">
                <a16:creationId xmlns:a16="http://schemas.microsoft.com/office/drawing/2014/main" id="{758DD873-533F-AF2C-ED30-AE73587A78E5}"/>
              </a:ext>
            </a:extLst>
          </p:cNvPr>
          <p:cNvSpPr>
            <a:spLocks noGrp="1"/>
          </p:cNvSpPr>
          <p:nvPr>
            <p:ph type="body" sz="quarter" idx="21"/>
          </p:nvPr>
        </p:nvSpPr>
        <p:spPr>
          <a:xfrm>
            <a:off x="810132" y="205595"/>
            <a:ext cx="10450005" cy="513576"/>
          </a:xfrm>
        </p:spPr>
        <p:txBody>
          <a:bodyPr/>
          <a:lstStyle/>
          <a:p>
            <a:pPr algn="ctr"/>
            <a:r>
              <a:rPr lang="en-US" dirty="0"/>
              <a:t>Br Vs. Z</a:t>
            </a:r>
          </a:p>
        </p:txBody>
      </p:sp>
    </p:spTree>
    <p:extLst>
      <p:ext uri="{BB962C8B-B14F-4D97-AF65-F5344CB8AC3E}">
        <p14:creationId xmlns:p14="http://schemas.microsoft.com/office/powerpoint/2010/main" val="3824324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0AA4436-9187-2D68-202C-A6E3715A26BA}"/>
              </a:ext>
            </a:extLst>
          </p:cNvPr>
          <p:cNvSpPr>
            <a:spLocks noGrp="1"/>
          </p:cNvSpPr>
          <p:nvPr>
            <p:ph type="sldNum" sz="quarter" idx="12"/>
          </p:nvPr>
        </p:nvSpPr>
        <p:spPr/>
        <p:txBody>
          <a:bodyPr/>
          <a:lstStyle/>
          <a:p>
            <a:fld id="{72890513-E58D-2644-ACDB-E89B1349FCEB}" type="slidenum">
              <a:rPr lang="en-US" smtClean="0"/>
              <a:pPr/>
              <a:t>28</a:t>
            </a:fld>
            <a:endParaRPr lang="en-US"/>
          </a:p>
        </p:txBody>
      </p:sp>
      <p:pic>
        <p:nvPicPr>
          <p:cNvPr id="16" name="Content Placeholder 15" descr="Diagram&#10;&#10;Description automatically generated">
            <a:extLst>
              <a:ext uri="{FF2B5EF4-FFF2-40B4-BE49-F238E27FC236}">
                <a16:creationId xmlns:a16="http://schemas.microsoft.com/office/drawing/2014/main" id="{179CF380-6895-A9E5-47C8-60072204C017}"/>
              </a:ext>
            </a:extLst>
          </p:cNvPr>
          <p:cNvPicPr>
            <a:picLocks noGrp="1" noChangeAspect="1"/>
          </p:cNvPicPr>
          <p:nvPr>
            <p:ph sz="quarter" idx="26"/>
          </p:nvPr>
        </p:nvPicPr>
        <p:blipFill>
          <a:blip r:embed="rId3"/>
          <a:stretch>
            <a:fillRect/>
          </a:stretch>
        </p:blipFill>
        <p:spPr>
          <a:xfrm>
            <a:off x="6095999" y="1272085"/>
            <a:ext cx="5949323" cy="3667112"/>
          </a:xfrm>
        </p:spPr>
      </p:pic>
      <mc:AlternateContent xmlns:mc="http://schemas.openxmlformats.org/markup-compatibility/2006" xmlns:a14="http://schemas.microsoft.com/office/drawing/2010/main">
        <mc:Choice Requires="a14">
          <p:sp>
            <p:nvSpPr>
              <p:cNvPr id="14" name="Text Placeholder 13">
                <a:extLst>
                  <a:ext uri="{FF2B5EF4-FFF2-40B4-BE49-F238E27FC236}">
                    <a16:creationId xmlns:a16="http://schemas.microsoft.com/office/drawing/2014/main" id="{06F150B7-63F8-E02D-145E-844E1ED4351B}"/>
                  </a:ext>
                </a:extLst>
              </p:cNvPr>
              <p:cNvSpPr>
                <a:spLocks noGrp="1"/>
              </p:cNvSpPr>
              <p:nvPr>
                <p:ph type="body" sz="quarter" idx="29"/>
              </p:nvPr>
            </p:nvSpPr>
            <p:spPr>
              <a:xfrm>
                <a:off x="146678" y="2006324"/>
                <a:ext cx="5671595" cy="3667112"/>
              </a:xfrm>
            </p:spPr>
            <p:txBody>
              <a:bodyPr/>
              <a:lstStyle/>
              <a:p>
                <a:pPr algn="just">
                  <a:buFont typeface="Wingdings" panose="05000000000000000000" pitchFamily="2" charset="2"/>
                  <a:buChar char="§"/>
                </a:pPr>
                <a:r>
                  <a:rPr lang="en-US" alt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Isotope post-acceleration - Linear Acce</a:t>
                </a:r>
                <a:r>
                  <a:rPr lang="en-US" altLang="en-US" dirty="0">
                    <a:latin typeface="Times New Roman" panose="02020603050405020304" pitchFamily="18" charset="0"/>
                    <a:ea typeface="Cambria Math" panose="02040503050406030204" pitchFamily="18" charset="0"/>
                    <a:cs typeface="Times New Roman" panose="02020603050405020304" pitchFamily="18" charset="0"/>
                  </a:rPr>
                  <a:t>lerators (LINACs) </a:t>
                </a:r>
              </a:p>
              <a:p>
                <a:pPr algn="just">
                  <a:buFont typeface="Wingdings" panose="05000000000000000000" pitchFamily="2" charset="2"/>
                  <a:buChar char="§"/>
                </a:pPr>
                <a:r>
                  <a:rPr lang="en-US" alt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The first section of the </a:t>
                </a:r>
                <a:r>
                  <a:rPr lang="en-US" altLang="en-US" dirty="0">
                    <a:latin typeface="Times New Roman" panose="02020603050405020304" pitchFamily="18" charset="0"/>
                    <a:ea typeface="Cambria Math" panose="02040503050406030204" pitchFamily="18" charset="0"/>
                    <a:cs typeface="Times New Roman" panose="02020603050405020304" pitchFamily="18" charset="0"/>
                  </a:rPr>
                  <a:t>LINACs </a:t>
                </a:r>
                <a:r>
                  <a:rPr lang="en-US" alt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was designed to accept isotopes at the initial energy of </a:t>
                </a:r>
                <a14:m>
                  <m:oMath xmlns:m="http://schemas.openxmlformats.org/officeDocument/2006/math">
                    <m:r>
                      <a:rPr lang="en-US" altLang="en-US"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𝟐</m:t>
                    </m:r>
                    <m:r>
                      <a:rPr lang="en-US" altLang="en-US"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en-US"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a:rPr lang="en-US" altLang="en-US"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altLang="en-US"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𝒌𝒆𝑽</m:t>
                    </m:r>
                    <m:r>
                      <a:rPr lang="en-US" altLang="en-US"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en-US"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𝒖</m:t>
                    </m:r>
                  </m:oMath>
                </a14:m>
                <a:r>
                  <a:rPr lang="en-US" altLang="en-US" b="1" dirty="0">
                    <a:solidFill>
                      <a:schemeClr val="tx1"/>
                    </a:solidFill>
                    <a:ea typeface="Cambria Math" panose="02040503050406030204" pitchFamily="18" charset="0"/>
                    <a:cs typeface="Helvetica Neue Regular" panose="02000503000000020004" pitchFamily="2" charset="0"/>
                  </a:rPr>
                  <a:t>.</a:t>
                </a:r>
              </a:p>
              <a:p>
                <a:pPr algn="just">
                  <a:buFont typeface="Wingdings" panose="05000000000000000000" pitchFamily="2" charset="2"/>
                  <a:buChar char="§"/>
                </a:pPr>
                <a:r>
                  <a:rPr lang="en-US" altLang="en-US" dirty="0">
                    <a:solidFill>
                      <a:schemeClr val="tx1"/>
                    </a:solidFill>
                    <a:latin typeface="Times New Roman" panose="02020603050405020304" pitchFamily="18" charset="0"/>
                    <a:ea typeface="ＭＳ Ｐゴシック"/>
                    <a:cs typeface="Times New Roman" panose="02020603050405020304" pitchFamily="18" charset="0"/>
                  </a:rPr>
                  <a:t>Thus, charge </a:t>
                </a:r>
                <a:r>
                  <a:rPr lang="en-US" altLang="en-US" dirty="0">
                    <a:latin typeface="Times New Roman" panose="02020603050405020304" pitchFamily="18" charset="0"/>
                    <a:ea typeface="ＭＳ Ｐゴシック"/>
                    <a:cs typeface="Times New Roman" panose="02020603050405020304" pitchFamily="18" charset="0"/>
                  </a:rPr>
                  <a:t>boost</a:t>
                </a:r>
                <a:r>
                  <a:rPr lang="en-US" altLang="en-US" dirty="0">
                    <a:solidFill>
                      <a:schemeClr val="tx1"/>
                    </a:solidFill>
                    <a:latin typeface="Times New Roman" panose="02020603050405020304" pitchFamily="18" charset="0"/>
                    <a:ea typeface="ＭＳ Ｐゴシック"/>
                    <a:cs typeface="Times New Roman" panose="02020603050405020304" pitchFamily="18" charset="0"/>
                  </a:rPr>
                  <a:t>ing is required for </a:t>
                </a:r>
                <a14:m>
                  <m:oMath xmlns:m="http://schemas.openxmlformats.org/officeDocument/2006/math">
                    <m:r>
                      <a:rPr lang="en-US" altLang="en-US" b="1" i="1" smtClean="0">
                        <a:solidFill>
                          <a:schemeClr val="tx1"/>
                        </a:solidFill>
                        <a:latin typeface="Cambria Math" panose="02040503050406030204" pitchFamily="18" charset="0"/>
                        <a:ea typeface="ＭＳ Ｐゴシック"/>
                        <a:cs typeface="Times New Roman" panose="02020603050405020304" pitchFamily="18" charset="0"/>
                      </a:rPr>
                      <m:t>𝑨</m:t>
                    </m:r>
                    <m:r>
                      <a:rPr lang="en-US" altLang="en-US" b="1" i="1" smtClean="0">
                        <a:solidFill>
                          <a:schemeClr val="tx1"/>
                        </a:solidFill>
                        <a:latin typeface="Cambria Math" panose="02040503050406030204" pitchFamily="18" charset="0"/>
                        <a:ea typeface="ＭＳ Ｐゴシック"/>
                        <a:cs typeface="Times New Roman" panose="02020603050405020304" pitchFamily="18" charset="0"/>
                      </a:rPr>
                      <m:t>&gt;</m:t>
                    </m:r>
                    <m:r>
                      <a:rPr lang="en-US" altLang="en-US" b="1" i="1" smtClean="0">
                        <a:solidFill>
                          <a:schemeClr val="tx1"/>
                        </a:solidFill>
                        <a:latin typeface="Cambria Math" panose="02040503050406030204" pitchFamily="18" charset="0"/>
                        <a:ea typeface="ＭＳ Ｐゴシック"/>
                        <a:cs typeface="Times New Roman" panose="02020603050405020304" pitchFamily="18" charset="0"/>
                      </a:rPr>
                      <m:t>𝟑𝟎</m:t>
                    </m:r>
                    <m:r>
                      <a:rPr lang="en-US" altLang="en-US" b="1" i="1" smtClean="0">
                        <a:solidFill>
                          <a:schemeClr val="tx1"/>
                        </a:solidFill>
                        <a:latin typeface="Cambria Math" panose="02040503050406030204" pitchFamily="18" charset="0"/>
                        <a:ea typeface="ＭＳ Ｐゴシック"/>
                        <a:cs typeface="Times New Roman" panose="02020603050405020304" pitchFamily="18" charset="0"/>
                      </a:rPr>
                      <m:t> </m:t>
                    </m:r>
                    <m:r>
                      <a:rPr lang="en-US" altLang="en-US" b="1" i="1" smtClean="0">
                        <a:solidFill>
                          <a:schemeClr val="tx1"/>
                        </a:solidFill>
                        <a:latin typeface="Cambria Math" panose="02040503050406030204" pitchFamily="18" charset="0"/>
                        <a:ea typeface="ＭＳ Ｐゴシック"/>
                        <a:cs typeface="Times New Roman" panose="02020603050405020304" pitchFamily="18" charset="0"/>
                      </a:rPr>
                      <m:t>𝒖</m:t>
                    </m:r>
                  </m:oMath>
                </a14:m>
                <a:r>
                  <a:rPr lang="en-US" altLang="en-US" b="1" dirty="0">
                    <a:solidFill>
                      <a:schemeClr val="tx1"/>
                    </a:solidFill>
                    <a:latin typeface="Times New Roman" panose="02020603050405020304" pitchFamily="18" charset="0"/>
                    <a:ea typeface="ＭＳ Ｐゴシック"/>
                    <a:cs typeface="Times New Roman" panose="02020603050405020304" pitchFamily="18" charset="0"/>
                  </a:rPr>
                  <a:t> </a:t>
                </a:r>
                <a:r>
                  <a:rPr lang="en-US" altLang="en-US" dirty="0">
                    <a:solidFill>
                      <a:schemeClr val="tx1"/>
                    </a:solidFill>
                    <a:latin typeface="Times New Roman" panose="02020603050405020304" pitchFamily="18" charset="0"/>
                    <a:ea typeface="ＭＳ Ｐゴシック"/>
                    <a:cs typeface="Times New Roman" panose="02020603050405020304" pitchFamily="18" charset="0"/>
                  </a:rPr>
                  <a:t>before post-acceleration</a:t>
                </a:r>
              </a:p>
              <a:p>
                <a:pPr algn="just">
                  <a:buFont typeface="Wingdings" panose="05000000000000000000" pitchFamily="2" charset="2"/>
                  <a:buChar char="§"/>
                </a:pPr>
                <a:r>
                  <a:rPr lang="en-US" altLang="en-US" dirty="0">
                    <a:solidFill>
                      <a:schemeClr val="tx1"/>
                    </a:solidFill>
                    <a:latin typeface="Times New Roman" panose="02020603050405020304" pitchFamily="18" charset="0"/>
                    <a:ea typeface="ＭＳ Ｐゴシック"/>
                    <a:cs typeface="Times New Roman" panose="02020603050405020304" pitchFamily="18" charset="0"/>
                  </a:rPr>
                  <a:t>ISAC charge breeding is based on an Electron Cyclotron Resonance Ion Source (ECRIS).</a:t>
                </a:r>
                <a:endParaRPr lang="en-US" altLang="en-US" dirty="0">
                  <a:solidFill>
                    <a:schemeClr val="tx1"/>
                  </a:solidFill>
                  <a:latin typeface="Helvetica Neue Regular"/>
                  <a:ea typeface="ＭＳ Ｐゴシック"/>
                  <a:cs typeface="Helvetica Neue Regular" panose="02000503000000020004" pitchFamily="2" charset="0"/>
                </a:endParaRPr>
              </a:p>
            </p:txBody>
          </p:sp>
        </mc:Choice>
        <mc:Fallback xmlns="">
          <p:sp>
            <p:nvSpPr>
              <p:cNvPr id="14" name="Text Placeholder 13">
                <a:extLst>
                  <a:ext uri="{FF2B5EF4-FFF2-40B4-BE49-F238E27FC236}">
                    <a16:creationId xmlns:a16="http://schemas.microsoft.com/office/drawing/2014/main" id="{06F150B7-63F8-E02D-145E-844E1ED4351B}"/>
                  </a:ext>
                </a:extLst>
              </p:cNvPr>
              <p:cNvSpPr>
                <a:spLocks noGrp="1" noRot="1" noChangeAspect="1" noMove="1" noResize="1" noEditPoints="1" noAdjustHandles="1" noChangeArrowheads="1" noChangeShapeType="1" noTextEdit="1"/>
              </p:cNvSpPr>
              <p:nvPr>
                <p:ph type="body" sz="quarter" idx="29"/>
              </p:nvPr>
            </p:nvSpPr>
            <p:spPr>
              <a:xfrm>
                <a:off x="146678" y="2006324"/>
                <a:ext cx="5671595" cy="3667112"/>
              </a:xfrm>
              <a:blipFill>
                <a:blip r:embed="rId4"/>
                <a:stretch>
                  <a:fillRect l="-968" t="-831" r="-1183"/>
                </a:stretch>
              </a:blipFill>
            </p:spPr>
            <p:txBody>
              <a:bodyPr/>
              <a:lstStyle/>
              <a:p>
                <a:r>
                  <a:rPr lang="en-US">
                    <a:noFill/>
                  </a:rPr>
                  <a:t> </a:t>
                </a:r>
              </a:p>
            </p:txBody>
          </p:sp>
        </mc:Fallback>
      </mc:AlternateContent>
      <p:sp>
        <p:nvSpPr>
          <p:cNvPr id="10" name="Text Placeholder 9">
            <a:extLst>
              <a:ext uri="{FF2B5EF4-FFF2-40B4-BE49-F238E27FC236}">
                <a16:creationId xmlns:a16="http://schemas.microsoft.com/office/drawing/2014/main" id="{723ACD8A-CD5A-B630-D8C2-4E1A6B0E7A55}"/>
              </a:ext>
            </a:extLst>
          </p:cNvPr>
          <p:cNvSpPr>
            <a:spLocks noGrp="1"/>
          </p:cNvSpPr>
          <p:nvPr>
            <p:ph type="body" sz="quarter" idx="21"/>
          </p:nvPr>
        </p:nvSpPr>
        <p:spPr>
          <a:xfrm>
            <a:off x="209052" y="134475"/>
            <a:ext cx="11589247" cy="513225"/>
          </a:xfrm>
        </p:spPr>
        <p:txBody>
          <a:bodyPr/>
          <a:lstStyle/>
          <a:p>
            <a:pPr algn="ctr"/>
            <a:r>
              <a:rPr lang="en-US" sz="2800" dirty="0"/>
              <a:t>Introduction: Charge Breeding at the ISAC Facility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8598239-BAE3-8A8E-3C1C-2003AA4EDC7C}"/>
                  </a:ext>
                </a:extLst>
              </p:cNvPr>
              <p:cNvSpPr txBox="1"/>
              <p:nvPr/>
            </p:nvSpPr>
            <p:spPr>
              <a:xfrm>
                <a:off x="9514494" y="4569865"/>
                <a:ext cx="1122423"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𝑨</m:t>
                      </m:r>
                      <m:r>
                        <a:rPr lang="en-US" b="1" i="1" smtClean="0">
                          <a:latin typeface="Cambria Math" panose="02040503050406030204" pitchFamily="18" charset="0"/>
                        </a:rPr>
                        <m:t>/</m:t>
                      </m:r>
                      <m:r>
                        <a:rPr lang="en-US" b="1" i="1" smtClean="0">
                          <a:latin typeface="Cambria Math" panose="02040503050406030204" pitchFamily="18" charset="0"/>
                        </a:rPr>
                        <m:t>𝑸</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rPr>
                        <m:t>𝟔</m:t>
                      </m:r>
                    </m:oMath>
                  </m:oMathPara>
                </a14:m>
                <a:endParaRPr lang="en-US" b="1" dirty="0"/>
              </a:p>
            </p:txBody>
          </p:sp>
        </mc:Choice>
        <mc:Fallback xmlns="">
          <p:sp>
            <p:nvSpPr>
              <p:cNvPr id="2" name="TextBox 1">
                <a:extLst>
                  <a:ext uri="{FF2B5EF4-FFF2-40B4-BE49-F238E27FC236}">
                    <a16:creationId xmlns:a16="http://schemas.microsoft.com/office/drawing/2014/main" id="{58598239-BAE3-8A8E-3C1C-2003AA4EDC7C}"/>
                  </a:ext>
                </a:extLst>
              </p:cNvPr>
              <p:cNvSpPr txBox="1">
                <a:spLocks noRot="1" noChangeAspect="1" noMove="1" noResize="1" noEditPoints="1" noAdjustHandles="1" noChangeArrowheads="1" noChangeShapeType="1" noTextEdit="1"/>
              </p:cNvSpPr>
              <p:nvPr/>
            </p:nvSpPr>
            <p:spPr>
              <a:xfrm>
                <a:off x="9514494" y="4569865"/>
                <a:ext cx="1122423" cy="369332"/>
              </a:xfrm>
              <a:prstGeom prst="rect">
                <a:avLst/>
              </a:prstGeom>
              <a:blipFill>
                <a:blip r:embed="rId5"/>
                <a:stretch>
                  <a:fillRect b="-15000"/>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0023FAA9-E106-3330-3C06-BF8457AA2CD9}"/>
              </a:ext>
            </a:extLst>
          </p:cNvPr>
          <p:cNvSpPr/>
          <p:nvPr/>
        </p:nvSpPr>
        <p:spPr>
          <a:xfrm>
            <a:off x="7730836" y="5216236"/>
            <a:ext cx="1496291" cy="45720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811EEC-608B-BF02-8E99-3F126C890BEF}"/>
              </a:ext>
            </a:extLst>
          </p:cNvPr>
          <p:cNvSpPr/>
          <p:nvPr/>
        </p:nvSpPr>
        <p:spPr>
          <a:xfrm>
            <a:off x="7730836" y="6089073"/>
            <a:ext cx="1496291" cy="4572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A0E168-D7CA-BFB5-E28B-B0E2738A0985}"/>
              </a:ext>
            </a:extLst>
          </p:cNvPr>
          <p:cNvSpPr/>
          <p:nvPr/>
        </p:nvSpPr>
        <p:spPr>
          <a:xfrm>
            <a:off x="7928880" y="4260685"/>
            <a:ext cx="1007918"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44059FE-4FDA-292B-EC63-88E91DE13354}"/>
              </a:ext>
            </a:extLst>
          </p:cNvPr>
          <p:cNvSpPr txBox="1"/>
          <p:nvPr/>
        </p:nvSpPr>
        <p:spPr>
          <a:xfrm>
            <a:off x="8106088" y="4283837"/>
            <a:ext cx="671979" cy="369332"/>
          </a:xfrm>
          <a:prstGeom prst="rect">
            <a:avLst/>
          </a:prstGeom>
          <a:noFill/>
        </p:spPr>
        <p:txBody>
          <a:bodyPr wrap="none" rtlCol="0">
            <a:spAutoFit/>
          </a:bodyPr>
          <a:lstStyle/>
          <a:p>
            <a:r>
              <a:rPr lang="en-US"/>
              <a:t>RFQ</a:t>
            </a:r>
          </a:p>
        </p:txBody>
      </p:sp>
      <p:sp>
        <p:nvSpPr>
          <p:cNvPr id="12" name="TextBox 11">
            <a:extLst>
              <a:ext uri="{FF2B5EF4-FFF2-40B4-BE49-F238E27FC236}">
                <a16:creationId xmlns:a16="http://schemas.microsoft.com/office/drawing/2014/main" id="{F31F914A-D539-9CBA-BDC5-C9A66B5F1443}"/>
              </a:ext>
            </a:extLst>
          </p:cNvPr>
          <p:cNvSpPr txBox="1"/>
          <p:nvPr/>
        </p:nvSpPr>
        <p:spPr>
          <a:xfrm>
            <a:off x="8157384" y="5276035"/>
            <a:ext cx="620683" cy="369332"/>
          </a:xfrm>
          <a:prstGeom prst="rect">
            <a:avLst/>
          </a:prstGeom>
          <a:noFill/>
        </p:spPr>
        <p:txBody>
          <a:bodyPr wrap="none" rtlCol="0">
            <a:spAutoFit/>
          </a:bodyPr>
          <a:lstStyle/>
          <a:p>
            <a:r>
              <a:rPr lang="en-US"/>
              <a:t>DTL</a:t>
            </a:r>
          </a:p>
        </p:txBody>
      </p:sp>
      <p:sp>
        <p:nvSpPr>
          <p:cNvPr id="13" name="TextBox 12">
            <a:extLst>
              <a:ext uri="{FF2B5EF4-FFF2-40B4-BE49-F238E27FC236}">
                <a16:creationId xmlns:a16="http://schemas.microsoft.com/office/drawing/2014/main" id="{0737B0AB-4965-C22D-9AD9-3F8DF97CBC5F}"/>
              </a:ext>
            </a:extLst>
          </p:cNvPr>
          <p:cNvSpPr txBox="1"/>
          <p:nvPr/>
        </p:nvSpPr>
        <p:spPr>
          <a:xfrm>
            <a:off x="8173587" y="6156159"/>
            <a:ext cx="646331" cy="369332"/>
          </a:xfrm>
          <a:prstGeom prst="rect">
            <a:avLst/>
          </a:prstGeom>
          <a:noFill/>
        </p:spPr>
        <p:txBody>
          <a:bodyPr wrap="none" rtlCol="0">
            <a:spAutoFit/>
          </a:bodyPr>
          <a:lstStyle/>
          <a:p>
            <a:r>
              <a:rPr lang="en-US" dirty="0"/>
              <a:t>SRF</a:t>
            </a:r>
          </a:p>
        </p:txBody>
      </p:sp>
      <p:cxnSp>
        <p:nvCxnSpPr>
          <p:cNvPr id="17" name="Straight Arrow Connector 16">
            <a:extLst>
              <a:ext uri="{FF2B5EF4-FFF2-40B4-BE49-F238E27FC236}">
                <a16:creationId xmlns:a16="http://schemas.microsoft.com/office/drawing/2014/main" id="{4E2E2AAD-8E70-1AB3-83F6-158DCCA3F7D3}"/>
              </a:ext>
            </a:extLst>
          </p:cNvPr>
          <p:cNvCxnSpPr>
            <a:cxnSpLocks/>
            <a:endCxn id="6" idx="0"/>
          </p:cNvCxnSpPr>
          <p:nvPr/>
        </p:nvCxnSpPr>
        <p:spPr>
          <a:xfrm>
            <a:off x="8467725" y="4842164"/>
            <a:ext cx="11257" cy="374072"/>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B0DB5797-18C3-F6B0-BEAB-C2447A408313}"/>
              </a:ext>
            </a:extLst>
          </p:cNvPr>
          <p:cNvCxnSpPr>
            <a:cxnSpLocks/>
            <a:stCxn id="6" idx="2"/>
            <a:endCxn id="8" idx="0"/>
          </p:cNvCxnSpPr>
          <p:nvPr/>
        </p:nvCxnSpPr>
        <p:spPr>
          <a:xfrm>
            <a:off x="8478982" y="5673436"/>
            <a:ext cx="0" cy="415637"/>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9E9BCD1-5BE5-947D-21F2-C7B610B63AD6}"/>
                  </a:ext>
                </a:extLst>
              </p:cNvPr>
              <p:cNvSpPr txBox="1"/>
              <p:nvPr/>
            </p:nvSpPr>
            <p:spPr>
              <a:xfrm>
                <a:off x="6420611" y="4307077"/>
                <a:ext cx="1140056" cy="369332"/>
              </a:xfrm>
              <a:prstGeom prst="rect">
                <a:avLst/>
              </a:prstGeom>
              <a:noFill/>
            </p:spPr>
            <p:txBody>
              <a:bodyPr wrap="none" rtlCol="0">
                <a:spAutoFit/>
              </a:bodyPr>
              <a:lstStyle/>
              <a:p>
                <a:r>
                  <a:rPr lang="en-US" dirty="0"/>
                  <a:t>A/Q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30</m:t>
                    </m:r>
                  </m:oMath>
                </a14:m>
                <a:endParaRPr lang="en-US" dirty="0"/>
              </a:p>
            </p:txBody>
          </p:sp>
        </mc:Choice>
        <mc:Fallback xmlns="">
          <p:sp>
            <p:nvSpPr>
              <p:cNvPr id="22" name="TextBox 21">
                <a:extLst>
                  <a:ext uri="{FF2B5EF4-FFF2-40B4-BE49-F238E27FC236}">
                    <a16:creationId xmlns:a16="http://schemas.microsoft.com/office/drawing/2014/main" id="{C9E9BCD1-5BE5-947D-21F2-C7B610B63AD6}"/>
                  </a:ext>
                </a:extLst>
              </p:cNvPr>
              <p:cNvSpPr txBox="1">
                <a:spLocks noRot="1" noChangeAspect="1" noMove="1" noResize="1" noEditPoints="1" noAdjustHandles="1" noChangeArrowheads="1" noChangeShapeType="1" noTextEdit="1"/>
              </p:cNvSpPr>
              <p:nvPr/>
            </p:nvSpPr>
            <p:spPr>
              <a:xfrm>
                <a:off x="6420611" y="4307077"/>
                <a:ext cx="1140056" cy="369332"/>
              </a:xfrm>
              <a:prstGeom prst="rect">
                <a:avLst/>
              </a:prstGeom>
              <a:blipFill>
                <a:blip r:embed="rId6"/>
                <a:stretch>
                  <a:fillRect l="-4278"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BD61524-6735-652E-9CE7-48240D6FA6DF}"/>
                  </a:ext>
                </a:extLst>
              </p:cNvPr>
              <p:cNvSpPr txBox="1"/>
              <p:nvPr/>
            </p:nvSpPr>
            <p:spPr>
              <a:xfrm>
                <a:off x="6329416" y="5260170"/>
                <a:ext cx="1188146" cy="369332"/>
              </a:xfrm>
              <a:prstGeom prst="rect">
                <a:avLst/>
              </a:prstGeom>
              <a:noFill/>
            </p:spPr>
            <p:txBody>
              <a:bodyPr wrap="none" rtlCol="0">
                <a:spAutoFit/>
              </a:bodyPr>
              <a:lstStyle/>
              <a:p>
                <a:r>
                  <a:rPr lang="en-US" dirty="0"/>
                  <a:t>A/Q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6.0</m:t>
                    </m:r>
                  </m:oMath>
                </a14:m>
                <a:endParaRPr lang="en-US" dirty="0"/>
              </a:p>
            </p:txBody>
          </p:sp>
        </mc:Choice>
        <mc:Fallback xmlns="">
          <p:sp>
            <p:nvSpPr>
              <p:cNvPr id="23" name="TextBox 22">
                <a:extLst>
                  <a:ext uri="{FF2B5EF4-FFF2-40B4-BE49-F238E27FC236}">
                    <a16:creationId xmlns:a16="http://schemas.microsoft.com/office/drawing/2014/main" id="{FBD61524-6735-652E-9CE7-48240D6FA6DF}"/>
                  </a:ext>
                </a:extLst>
              </p:cNvPr>
              <p:cNvSpPr txBox="1">
                <a:spLocks noRot="1" noChangeAspect="1" noMove="1" noResize="1" noEditPoints="1" noAdjustHandles="1" noChangeArrowheads="1" noChangeShapeType="1" noTextEdit="1"/>
              </p:cNvSpPr>
              <p:nvPr/>
            </p:nvSpPr>
            <p:spPr>
              <a:xfrm>
                <a:off x="6329416" y="5260170"/>
                <a:ext cx="1188146" cy="369332"/>
              </a:xfrm>
              <a:prstGeom prst="rect">
                <a:avLst/>
              </a:prstGeom>
              <a:blipFill>
                <a:blip r:embed="rId7"/>
                <a:stretch>
                  <a:fillRect l="-4103"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4506058-41DE-A1B6-C3BF-DDB115591C18}"/>
                  </a:ext>
                </a:extLst>
              </p:cNvPr>
              <p:cNvSpPr txBox="1"/>
              <p:nvPr/>
            </p:nvSpPr>
            <p:spPr>
              <a:xfrm>
                <a:off x="6396566" y="6127866"/>
                <a:ext cx="1188146" cy="369332"/>
              </a:xfrm>
              <a:prstGeom prst="rect">
                <a:avLst/>
              </a:prstGeom>
              <a:noFill/>
            </p:spPr>
            <p:txBody>
              <a:bodyPr wrap="none" rtlCol="0">
                <a:spAutoFit/>
              </a:bodyPr>
              <a:lstStyle/>
              <a:p>
                <a:r>
                  <a:rPr lang="en-US"/>
                  <a:t>A/Q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6.0</m:t>
                    </m:r>
                  </m:oMath>
                </a14:m>
                <a:endParaRPr lang="en-US"/>
              </a:p>
            </p:txBody>
          </p:sp>
        </mc:Choice>
        <mc:Fallback xmlns="">
          <p:sp>
            <p:nvSpPr>
              <p:cNvPr id="24" name="TextBox 23">
                <a:extLst>
                  <a:ext uri="{FF2B5EF4-FFF2-40B4-BE49-F238E27FC236}">
                    <a16:creationId xmlns:a16="http://schemas.microsoft.com/office/drawing/2014/main" id="{D4506058-41DE-A1B6-C3BF-DDB115591C18}"/>
                  </a:ext>
                </a:extLst>
              </p:cNvPr>
              <p:cNvSpPr txBox="1">
                <a:spLocks noRot="1" noChangeAspect="1" noMove="1" noResize="1" noEditPoints="1" noAdjustHandles="1" noChangeArrowheads="1" noChangeShapeType="1" noTextEdit="1"/>
              </p:cNvSpPr>
              <p:nvPr/>
            </p:nvSpPr>
            <p:spPr>
              <a:xfrm>
                <a:off x="6396566" y="6127866"/>
                <a:ext cx="1188146" cy="369332"/>
              </a:xfrm>
              <a:prstGeom prst="rect">
                <a:avLst/>
              </a:prstGeom>
              <a:blipFill>
                <a:blip r:embed="rId8"/>
                <a:stretch>
                  <a:fillRect l="-4103"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F2722D7-0C24-FD28-6890-AB23D40D1C36}"/>
                  </a:ext>
                </a:extLst>
              </p:cNvPr>
              <p:cNvSpPr txBox="1"/>
              <p:nvPr/>
            </p:nvSpPr>
            <p:spPr>
              <a:xfrm>
                <a:off x="7035089" y="2714293"/>
                <a:ext cx="112229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1" i="0" smtClean="0">
                          <a:latin typeface="Cambria Math" panose="02040503050406030204" pitchFamily="18" charset="0"/>
                        </a:rPr>
                        <m:t>𝐄</m:t>
                      </m:r>
                      <m:r>
                        <a:rPr lang="en-US" sz="1600" b="1" i="0" smtClean="0">
                          <a:latin typeface="Cambria Math" panose="02040503050406030204" pitchFamily="18" charset="0"/>
                          <a:ea typeface="Cambria Math" panose="02040503050406030204" pitchFamily="18" charset="0"/>
                        </a:rPr>
                        <m:t>≤</m:t>
                      </m:r>
                      <m:r>
                        <a:rPr lang="en-US" sz="1600" b="1" i="0" smtClean="0">
                          <a:latin typeface="Cambria Math" panose="02040503050406030204" pitchFamily="18" charset="0"/>
                          <a:ea typeface="Cambria Math" panose="02040503050406030204" pitchFamily="18" charset="0"/>
                        </a:rPr>
                        <m:t>𝟔𝟎</m:t>
                      </m:r>
                      <m:r>
                        <a:rPr lang="en-US" sz="1600" b="1" i="0" smtClean="0">
                          <a:latin typeface="Cambria Math" panose="02040503050406030204" pitchFamily="18" charset="0"/>
                          <a:ea typeface="Cambria Math" panose="02040503050406030204" pitchFamily="18" charset="0"/>
                        </a:rPr>
                        <m:t> </m:t>
                      </m:r>
                      <m:r>
                        <a:rPr lang="en-US" sz="1600" b="1" i="0" smtClean="0">
                          <a:latin typeface="Cambria Math" panose="02040503050406030204" pitchFamily="18" charset="0"/>
                          <a:ea typeface="Cambria Math" panose="02040503050406030204" pitchFamily="18" charset="0"/>
                        </a:rPr>
                        <m:t>𝐤𝐞𝐕</m:t>
                      </m:r>
                    </m:oMath>
                  </m:oMathPara>
                </a14:m>
                <a:endParaRPr lang="en-US" sz="1600" b="1" dirty="0"/>
              </a:p>
            </p:txBody>
          </p:sp>
        </mc:Choice>
        <mc:Fallback xmlns="">
          <p:sp>
            <p:nvSpPr>
              <p:cNvPr id="3" name="TextBox 2">
                <a:extLst>
                  <a:ext uri="{FF2B5EF4-FFF2-40B4-BE49-F238E27FC236}">
                    <a16:creationId xmlns:a16="http://schemas.microsoft.com/office/drawing/2014/main" id="{FF2722D7-0C24-FD28-6890-AB23D40D1C36}"/>
                  </a:ext>
                </a:extLst>
              </p:cNvPr>
              <p:cNvSpPr txBox="1">
                <a:spLocks noRot="1" noChangeAspect="1" noMove="1" noResize="1" noEditPoints="1" noAdjustHandles="1" noChangeArrowheads="1" noChangeShapeType="1" noTextEdit="1"/>
              </p:cNvSpPr>
              <p:nvPr/>
            </p:nvSpPr>
            <p:spPr>
              <a:xfrm>
                <a:off x="7035089" y="2714293"/>
                <a:ext cx="1122295" cy="246221"/>
              </a:xfrm>
              <a:prstGeom prst="rect">
                <a:avLst/>
              </a:prstGeom>
              <a:blipFill>
                <a:blip r:embed="rId9"/>
                <a:stretch>
                  <a:fillRect l="-2717" r="-2717" b="-97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F928A95-A969-245C-2862-80D514FC62D7}"/>
                  </a:ext>
                </a:extLst>
              </p:cNvPr>
              <p:cNvSpPr txBox="1"/>
              <p:nvPr/>
            </p:nvSpPr>
            <p:spPr>
              <a:xfrm>
                <a:off x="9413212" y="4045037"/>
                <a:ext cx="1206292" cy="338554"/>
              </a:xfrm>
              <a:prstGeom prst="rect">
                <a:avLst/>
              </a:prstGeom>
              <a:solidFill>
                <a:schemeClr val="bg1"/>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1" i="0" smtClean="0">
                          <a:latin typeface="Cambria Math" panose="02040503050406030204" pitchFamily="18" charset="0"/>
                        </a:rPr>
                        <m:t>𝟐</m:t>
                      </m:r>
                      <m:r>
                        <a:rPr lang="en-US" sz="1600" b="1" i="0" smtClean="0">
                          <a:latin typeface="Cambria Math" panose="02040503050406030204" pitchFamily="18" charset="0"/>
                        </a:rPr>
                        <m:t>.</m:t>
                      </m:r>
                      <m:r>
                        <a:rPr lang="en-US" sz="1600" b="1" i="0" smtClean="0">
                          <a:latin typeface="Cambria Math" panose="02040503050406030204" pitchFamily="18" charset="0"/>
                        </a:rPr>
                        <m:t>𝟎</m:t>
                      </m:r>
                      <m:r>
                        <a:rPr lang="en-US" sz="1600" b="1" i="0" smtClean="0">
                          <a:latin typeface="Cambria Math" panose="02040503050406030204" pitchFamily="18" charset="0"/>
                        </a:rPr>
                        <m:t> </m:t>
                      </m:r>
                      <m:r>
                        <a:rPr lang="en-US" sz="1600" b="1" i="0" smtClean="0">
                          <a:latin typeface="Cambria Math" panose="02040503050406030204" pitchFamily="18" charset="0"/>
                        </a:rPr>
                        <m:t>𝐤𝐞𝐕</m:t>
                      </m:r>
                      <m:r>
                        <a:rPr lang="en-US" sz="1600" b="1" i="0" smtClean="0">
                          <a:latin typeface="Cambria Math" panose="02040503050406030204" pitchFamily="18" charset="0"/>
                        </a:rPr>
                        <m:t>/</m:t>
                      </m:r>
                      <m:r>
                        <a:rPr lang="en-US" sz="1600" b="1" i="0" smtClean="0">
                          <a:latin typeface="Cambria Math" panose="02040503050406030204" pitchFamily="18" charset="0"/>
                        </a:rPr>
                        <m:t>𝐮</m:t>
                      </m:r>
                    </m:oMath>
                  </m:oMathPara>
                </a14:m>
                <a:endParaRPr lang="en-US" sz="1600" b="1"/>
              </a:p>
            </p:txBody>
          </p:sp>
        </mc:Choice>
        <mc:Fallback xmlns="">
          <p:sp>
            <p:nvSpPr>
              <p:cNvPr id="4" name="TextBox 3">
                <a:extLst>
                  <a:ext uri="{FF2B5EF4-FFF2-40B4-BE49-F238E27FC236}">
                    <a16:creationId xmlns:a16="http://schemas.microsoft.com/office/drawing/2014/main" id="{FF928A95-A969-245C-2862-80D514FC62D7}"/>
                  </a:ext>
                </a:extLst>
              </p:cNvPr>
              <p:cNvSpPr txBox="1">
                <a:spLocks noRot="1" noChangeAspect="1" noMove="1" noResize="1" noEditPoints="1" noAdjustHandles="1" noChangeArrowheads="1" noChangeShapeType="1" noTextEdit="1"/>
              </p:cNvSpPr>
              <p:nvPr/>
            </p:nvSpPr>
            <p:spPr>
              <a:xfrm>
                <a:off x="9413212" y="4045037"/>
                <a:ext cx="1206292" cy="338554"/>
              </a:xfrm>
              <a:prstGeom prst="rect">
                <a:avLst/>
              </a:prstGeom>
              <a:blipFill>
                <a:blip r:embed="rId10"/>
                <a:stretch>
                  <a:fillRect b="-1272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079004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09286F-9C0F-D249-BF14-4006FCED4A9C}"/>
              </a:ext>
            </a:extLst>
          </p:cNvPr>
          <p:cNvSpPr>
            <a:spLocks noGrp="1"/>
          </p:cNvSpPr>
          <p:nvPr>
            <p:ph type="sldNum" sz="quarter" idx="12"/>
          </p:nvPr>
        </p:nvSpPr>
        <p:spPr/>
        <p:txBody>
          <a:bodyPr/>
          <a:lstStyle/>
          <a:p>
            <a:fld id="{72890513-E58D-2644-ACDB-E89B1349FCEB}" type="slidenum">
              <a:rPr lang="en-US" smtClean="0"/>
              <a:pPr/>
              <a:t>29</a:t>
            </a:fld>
            <a:endParaRPr lang="en-US"/>
          </a:p>
        </p:txBody>
      </p:sp>
      <p:pic>
        <p:nvPicPr>
          <p:cNvPr id="19" name="Content Placeholder 18">
            <a:extLst>
              <a:ext uri="{FF2B5EF4-FFF2-40B4-BE49-F238E27FC236}">
                <a16:creationId xmlns:a16="http://schemas.microsoft.com/office/drawing/2014/main" id="{A4EF7D6D-D3B1-3897-E927-3742BCE3FD96}"/>
              </a:ext>
            </a:extLst>
          </p:cNvPr>
          <p:cNvPicPr>
            <a:picLocks noGrp="1" noChangeAspect="1"/>
          </p:cNvPicPr>
          <p:nvPr>
            <p:ph sz="quarter" idx="26"/>
          </p:nvPr>
        </p:nvPicPr>
        <p:blipFill rotWithShape="1">
          <a:blip r:embed="rId3">
            <a:extLst>
              <a:ext uri="{96DAC541-7B7A-43D3-8B79-37D633B846F1}">
                <asvg:svgBlip xmlns:asvg="http://schemas.microsoft.com/office/drawing/2016/SVG/main" r:embed="rId4"/>
              </a:ext>
            </a:extLst>
          </a:blip>
          <a:srcRect l="3025" t="18136" r="34579" b="18509"/>
          <a:stretch/>
        </p:blipFill>
        <p:spPr>
          <a:xfrm>
            <a:off x="4838408" y="640080"/>
            <a:ext cx="4610392" cy="6118546"/>
          </a:xfrm>
        </p:spPr>
      </p:pic>
      <p:sp>
        <p:nvSpPr>
          <p:cNvPr id="10" name="Text Placeholder 9">
            <a:extLst>
              <a:ext uri="{FF2B5EF4-FFF2-40B4-BE49-F238E27FC236}">
                <a16:creationId xmlns:a16="http://schemas.microsoft.com/office/drawing/2014/main" id="{5E0D86A3-AA9A-E00B-12E0-7E8BBF373E23}"/>
              </a:ext>
            </a:extLst>
          </p:cNvPr>
          <p:cNvSpPr>
            <a:spLocks noGrp="1"/>
          </p:cNvSpPr>
          <p:nvPr>
            <p:ph type="body" sz="quarter" idx="21"/>
          </p:nvPr>
        </p:nvSpPr>
        <p:spPr>
          <a:xfrm>
            <a:off x="3088641" y="99374"/>
            <a:ext cx="5750560" cy="434485"/>
          </a:xfrm>
        </p:spPr>
        <p:txBody>
          <a:bodyPr/>
          <a:lstStyle/>
          <a:p>
            <a:pPr algn="ctr"/>
            <a:r>
              <a:rPr lang="en-US"/>
              <a:t>The Single-Frequency heating setup</a:t>
            </a:r>
          </a:p>
        </p:txBody>
      </p:sp>
      <p:sp>
        <p:nvSpPr>
          <p:cNvPr id="3" name="TextBox 2">
            <a:extLst>
              <a:ext uri="{FF2B5EF4-FFF2-40B4-BE49-F238E27FC236}">
                <a16:creationId xmlns:a16="http://schemas.microsoft.com/office/drawing/2014/main" id="{B5F36E75-6EA2-7B34-DC0B-134ABF748BC0}"/>
              </a:ext>
            </a:extLst>
          </p:cNvPr>
          <p:cNvSpPr txBox="1"/>
          <p:nvPr/>
        </p:nvSpPr>
        <p:spPr>
          <a:xfrm>
            <a:off x="230263" y="2459503"/>
            <a:ext cx="4262705" cy="646331"/>
          </a:xfrm>
          <a:prstGeom prst="rect">
            <a:avLst/>
          </a:prstGeom>
          <a:noFill/>
        </p:spPr>
        <p:txBody>
          <a:bodyPr wrap="none" rtlCol="0">
            <a:spAutoFit/>
          </a:bodyPr>
          <a:lstStyle/>
          <a:p>
            <a:r>
              <a:rPr lang="en-US">
                <a:solidFill>
                  <a:srgbClr val="FF0000"/>
                </a:solidFill>
              </a:rPr>
              <a:t>Travelling wave tube amplifier</a:t>
            </a:r>
          </a:p>
          <a:p>
            <a:r>
              <a:rPr lang="en-US">
                <a:solidFill>
                  <a:srgbClr val="FF0000"/>
                </a:solidFill>
              </a:rPr>
              <a:t>13.75 – 14.5 GHz, rf power up to 600 W</a:t>
            </a:r>
          </a:p>
        </p:txBody>
      </p:sp>
    </p:spTree>
    <p:extLst>
      <p:ext uri="{BB962C8B-B14F-4D97-AF65-F5344CB8AC3E}">
        <p14:creationId xmlns:p14="http://schemas.microsoft.com/office/powerpoint/2010/main" val="3439654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0AA4436-9187-2D68-202C-A6E3715A26BA}"/>
              </a:ext>
            </a:extLst>
          </p:cNvPr>
          <p:cNvSpPr>
            <a:spLocks noGrp="1"/>
          </p:cNvSpPr>
          <p:nvPr>
            <p:ph type="sldNum" sz="quarter" idx="12"/>
          </p:nvPr>
        </p:nvSpPr>
        <p:spPr/>
        <p:txBody>
          <a:bodyPr/>
          <a:lstStyle/>
          <a:p>
            <a:fld id="{72890513-E58D-2644-ACDB-E89B1349FCEB}" type="slidenum">
              <a:rPr lang="en-US" smtClean="0"/>
              <a:pPr/>
              <a:t>3</a:t>
            </a:fld>
            <a:endParaRPr lang="en-US"/>
          </a:p>
        </p:txBody>
      </p:sp>
      <p:pic>
        <p:nvPicPr>
          <p:cNvPr id="16" name="Content Placeholder 15" descr="Diagram&#10;&#10;Description automatically generated">
            <a:extLst>
              <a:ext uri="{FF2B5EF4-FFF2-40B4-BE49-F238E27FC236}">
                <a16:creationId xmlns:a16="http://schemas.microsoft.com/office/drawing/2014/main" id="{179CF380-6895-A9E5-47C8-60072204C017}"/>
              </a:ext>
            </a:extLst>
          </p:cNvPr>
          <p:cNvPicPr>
            <a:picLocks noGrp="1" noChangeAspect="1"/>
          </p:cNvPicPr>
          <p:nvPr>
            <p:ph sz="quarter" idx="26"/>
          </p:nvPr>
        </p:nvPicPr>
        <p:blipFill>
          <a:blip r:embed="rId3"/>
          <a:stretch>
            <a:fillRect/>
          </a:stretch>
        </p:blipFill>
        <p:spPr>
          <a:xfrm>
            <a:off x="1998034" y="1292339"/>
            <a:ext cx="5949323" cy="3667112"/>
          </a:xfrm>
        </p:spPr>
      </p:pic>
      <p:sp>
        <p:nvSpPr>
          <p:cNvPr id="10" name="Text Placeholder 9">
            <a:extLst>
              <a:ext uri="{FF2B5EF4-FFF2-40B4-BE49-F238E27FC236}">
                <a16:creationId xmlns:a16="http://schemas.microsoft.com/office/drawing/2014/main" id="{723ACD8A-CD5A-B630-D8C2-4E1A6B0E7A55}"/>
              </a:ext>
            </a:extLst>
          </p:cNvPr>
          <p:cNvSpPr>
            <a:spLocks noGrp="1"/>
          </p:cNvSpPr>
          <p:nvPr>
            <p:ph type="body" sz="quarter" idx="21"/>
          </p:nvPr>
        </p:nvSpPr>
        <p:spPr>
          <a:xfrm>
            <a:off x="209052" y="134475"/>
            <a:ext cx="11589247" cy="513225"/>
          </a:xfrm>
        </p:spPr>
        <p:txBody>
          <a:bodyPr/>
          <a:lstStyle/>
          <a:p>
            <a:pPr algn="ctr"/>
            <a:r>
              <a:rPr lang="en-US" sz="2800" dirty="0"/>
              <a:t>Why charge breeding is required at TRIUMF ISAC Facility</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8598239-BAE3-8A8E-3C1C-2003AA4EDC7C}"/>
                  </a:ext>
                </a:extLst>
              </p:cNvPr>
              <p:cNvSpPr txBox="1"/>
              <p:nvPr/>
            </p:nvSpPr>
            <p:spPr>
              <a:xfrm>
                <a:off x="5368947" y="4510040"/>
                <a:ext cx="1122423"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𝑨</m:t>
                      </m:r>
                      <m:r>
                        <a:rPr lang="en-US" b="1" i="1" smtClean="0">
                          <a:latin typeface="Cambria Math" panose="02040503050406030204" pitchFamily="18" charset="0"/>
                        </a:rPr>
                        <m:t>/</m:t>
                      </m:r>
                      <m:r>
                        <a:rPr lang="en-US" b="1" i="1" smtClean="0">
                          <a:latin typeface="Cambria Math" panose="02040503050406030204" pitchFamily="18" charset="0"/>
                        </a:rPr>
                        <m:t>𝑸</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rPr>
                        <m:t>𝟔</m:t>
                      </m:r>
                    </m:oMath>
                  </m:oMathPara>
                </a14:m>
                <a:endParaRPr lang="en-US" b="1" dirty="0"/>
              </a:p>
            </p:txBody>
          </p:sp>
        </mc:Choice>
        <mc:Fallback xmlns="">
          <p:sp>
            <p:nvSpPr>
              <p:cNvPr id="2" name="TextBox 1">
                <a:extLst>
                  <a:ext uri="{FF2B5EF4-FFF2-40B4-BE49-F238E27FC236}">
                    <a16:creationId xmlns:a16="http://schemas.microsoft.com/office/drawing/2014/main" id="{58598239-BAE3-8A8E-3C1C-2003AA4EDC7C}"/>
                  </a:ext>
                </a:extLst>
              </p:cNvPr>
              <p:cNvSpPr txBox="1">
                <a:spLocks noRot="1" noChangeAspect="1" noMove="1" noResize="1" noEditPoints="1" noAdjustHandles="1" noChangeArrowheads="1" noChangeShapeType="1" noTextEdit="1"/>
              </p:cNvSpPr>
              <p:nvPr/>
            </p:nvSpPr>
            <p:spPr>
              <a:xfrm>
                <a:off x="5368947" y="4510040"/>
                <a:ext cx="1122423" cy="369332"/>
              </a:xfrm>
              <a:prstGeom prst="rect">
                <a:avLst/>
              </a:prstGeom>
              <a:blipFill>
                <a:blip r:embed="rId4"/>
                <a:stretch>
                  <a:fillRect b="-15000"/>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85A0E168-D7CA-BFB5-E28B-B0E2738A0985}"/>
              </a:ext>
            </a:extLst>
          </p:cNvPr>
          <p:cNvSpPr/>
          <p:nvPr/>
        </p:nvSpPr>
        <p:spPr>
          <a:xfrm>
            <a:off x="7928880" y="4260685"/>
            <a:ext cx="1007918"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F2722D7-0C24-FD28-6890-AB23D40D1C36}"/>
                  </a:ext>
                </a:extLst>
              </p:cNvPr>
              <p:cNvSpPr txBox="1"/>
              <p:nvPr/>
            </p:nvSpPr>
            <p:spPr>
              <a:xfrm>
                <a:off x="2905540" y="2733958"/>
                <a:ext cx="112229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1" i="0" smtClean="0">
                          <a:latin typeface="Cambria Math" panose="02040503050406030204" pitchFamily="18" charset="0"/>
                        </a:rPr>
                        <m:t>𝐄</m:t>
                      </m:r>
                      <m:r>
                        <a:rPr lang="en-US" sz="1600" b="1" i="0" smtClean="0">
                          <a:latin typeface="Cambria Math" panose="02040503050406030204" pitchFamily="18" charset="0"/>
                          <a:ea typeface="Cambria Math" panose="02040503050406030204" pitchFamily="18" charset="0"/>
                        </a:rPr>
                        <m:t>≤</m:t>
                      </m:r>
                      <m:r>
                        <a:rPr lang="en-US" sz="1600" b="1" i="0" smtClean="0">
                          <a:latin typeface="Cambria Math" panose="02040503050406030204" pitchFamily="18" charset="0"/>
                          <a:ea typeface="Cambria Math" panose="02040503050406030204" pitchFamily="18" charset="0"/>
                        </a:rPr>
                        <m:t>𝟔𝟎</m:t>
                      </m:r>
                      <m:r>
                        <a:rPr lang="en-US" sz="1600" b="1" i="0" smtClean="0">
                          <a:latin typeface="Cambria Math" panose="02040503050406030204" pitchFamily="18" charset="0"/>
                          <a:ea typeface="Cambria Math" panose="02040503050406030204" pitchFamily="18" charset="0"/>
                        </a:rPr>
                        <m:t> </m:t>
                      </m:r>
                      <m:r>
                        <a:rPr lang="en-US" sz="1600" b="1" i="0" smtClean="0">
                          <a:latin typeface="Cambria Math" panose="02040503050406030204" pitchFamily="18" charset="0"/>
                          <a:ea typeface="Cambria Math" panose="02040503050406030204" pitchFamily="18" charset="0"/>
                        </a:rPr>
                        <m:t>𝐤𝐞𝐕</m:t>
                      </m:r>
                    </m:oMath>
                  </m:oMathPara>
                </a14:m>
                <a:endParaRPr lang="en-US" sz="1600" b="1" dirty="0"/>
              </a:p>
            </p:txBody>
          </p:sp>
        </mc:Choice>
        <mc:Fallback xmlns="">
          <p:sp>
            <p:nvSpPr>
              <p:cNvPr id="3" name="TextBox 2">
                <a:extLst>
                  <a:ext uri="{FF2B5EF4-FFF2-40B4-BE49-F238E27FC236}">
                    <a16:creationId xmlns:a16="http://schemas.microsoft.com/office/drawing/2014/main" id="{FF2722D7-0C24-FD28-6890-AB23D40D1C36}"/>
                  </a:ext>
                </a:extLst>
              </p:cNvPr>
              <p:cNvSpPr txBox="1">
                <a:spLocks noRot="1" noChangeAspect="1" noMove="1" noResize="1" noEditPoints="1" noAdjustHandles="1" noChangeArrowheads="1" noChangeShapeType="1" noTextEdit="1"/>
              </p:cNvSpPr>
              <p:nvPr/>
            </p:nvSpPr>
            <p:spPr>
              <a:xfrm>
                <a:off x="2905540" y="2733958"/>
                <a:ext cx="1122295" cy="246221"/>
              </a:xfrm>
              <a:prstGeom prst="rect">
                <a:avLst/>
              </a:prstGeom>
              <a:blipFill>
                <a:blip r:embed="rId5"/>
                <a:stretch>
                  <a:fillRect l="-3261" r="-2174" b="-97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F928A95-A969-245C-2862-80D514FC62D7}"/>
                  </a:ext>
                </a:extLst>
              </p:cNvPr>
              <p:cNvSpPr txBox="1"/>
              <p:nvPr/>
            </p:nvSpPr>
            <p:spPr>
              <a:xfrm>
                <a:off x="5400529" y="4091408"/>
                <a:ext cx="1206292" cy="338554"/>
              </a:xfrm>
              <a:prstGeom prst="rect">
                <a:avLst/>
              </a:prstGeom>
              <a:solidFill>
                <a:schemeClr val="bg1"/>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1" i="0" smtClean="0">
                          <a:latin typeface="Cambria Math" panose="02040503050406030204" pitchFamily="18" charset="0"/>
                        </a:rPr>
                        <m:t>𝟐</m:t>
                      </m:r>
                      <m:r>
                        <a:rPr lang="en-US" sz="1600" b="1" i="0" smtClean="0">
                          <a:latin typeface="Cambria Math" panose="02040503050406030204" pitchFamily="18" charset="0"/>
                        </a:rPr>
                        <m:t>.</m:t>
                      </m:r>
                      <m:r>
                        <a:rPr lang="en-US" sz="1600" b="1" i="0" smtClean="0">
                          <a:latin typeface="Cambria Math" panose="02040503050406030204" pitchFamily="18" charset="0"/>
                        </a:rPr>
                        <m:t>𝟎</m:t>
                      </m:r>
                      <m:r>
                        <a:rPr lang="en-US" sz="1600" b="1" i="0" smtClean="0">
                          <a:latin typeface="Cambria Math" panose="02040503050406030204" pitchFamily="18" charset="0"/>
                        </a:rPr>
                        <m:t> </m:t>
                      </m:r>
                      <m:r>
                        <a:rPr lang="en-US" sz="1600" b="1" i="0" smtClean="0">
                          <a:latin typeface="Cambria Math" panose="02040503050406030204" pitchFamily="18" charset="0"/>
                        </a:rPr>
                        <m:t>𝐤𝐞𝐕</m:t>
                      </m:r>
                      <m:r>
                        <a:rPr lang="en-US" sz="1600" b="1" i="0" smtClean="0">
                          <a:latin typeface="Cambria Math" panose="02040503050406030204" pitchFamily="18" charset="0"/>
                        </a:rPr>
                        <m:t>/</m:t>
                      </m:r>
                      <m:r>
                        <a:rPr lang="en-US" sz="1600" b="1" i="0" smtClean="0">
                          <a:latin typeface="Cambria Math" panose="02040503050406030204" pitchFamily="18" charset="0"/>
                        </a:rPr>
                        <m:t>𝐮</m:t>
                      </m:r>
                    </m:oMath>
                  </m:oMathPara>
                </a14:m>
                <a:endParaRPr lang="en-US" sz="1600" b="1" dirty="0"/>
              </a:p>
            </p:txBody>
          </p:sp>
        </mc:Choice>
        <mc:Fallback xmlns="">
          <p:sp>
            <p:nvSpPr>
              <p:cNvPr id="4" name="TextBox 3">
                <a:extLst>
                  <a:ext uri="{FF2B5EF4-FFF2-40B4-BE49-F238E27FC236}">
                    <a16:creationId xmlns:a16="http://schemas.microsoft.com/office/drawing/2014/main" id="{FF928A95-A969-245C-2862-80D514FC62D7}"/>
                  </a:ext>
                </a:extLst>
              </p:cNvPr>
              <p:cNvSpPr txBox="1">
                <a:spLocks noRot="1" noChangeAspect="1" noMove="1" noResize="1" noEditPoints="1" noAdjustHandles="1" noChangeArrowheads="1" noChangeShapeType="1" noTextEdit="1"/>
              </p:cNvSpPr>
              <p:nvPr/>
            </p:nvSpPr>
            <p:spPr>
              <a:xfrm>
                <a:off x="5400529" y="4091408"/>
                <a:ext cx="1206292" cy="338554"/>
              </a:xfrm>
              <a:prstGeom prst="rect">
                <a:avLst/>
              </a:prstGeom>
              <a:blipFill>
                <a:blip r:embed="rId6"/>
                <a:stretch>
                  <a:fillRect b="-1071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701B1C9-0D78-3C05-D02C-5259884AEA93}"/>
                  </a:ext>
                </a:extLst>
              </p:cNvPr>
              <p:cNvSpPr txBox="1"/>
              <p:nvPr/>
            </p:nvSpPr>
            <p:spPr>
              <a:xfrm>
                <a:off x="8392975" y="2597315"/>
                <a:ext cx="3365460" cy="646331"/>
              </a:xfrm>
              <a:prstGeom prst="rect">
                <a:avLst/>
              </a:prstGeom>
              <a:noFill/>
            </p:spPr>
            <p:txBody>
              <a:bodyPr wrap="square" rtlCol="0">
                <a:spAutoFit/>
              </a:bodyPr>
              <a:lstStyle/>
              <a:p>
                <a:r>
                  <a:rPr lang="en-US" dirty="0"/>
                  <a:t>Charge breeding required for isotopes with </a:t>
                </a: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ea typeface="Cambria Math" panose="02040503050406030204" pitchFamily="18" charset="0"/>
                      </a:rPr>
                      <m:t>&gt;30 </m:t>
                    </m:r>
                    <m:r>
                      <a:rPr lang="en-US" b="0" i="1" smtClean="0">
                        <a:latin typeface="Cambria Math" panose="02040503050406030204" pitchFamily="18" charset="0"/>
                        <a:ea typeface="Cambria Math" panose="02040503050406030204" pitchFamily="18" charset="0"/>
                      </a:rPr>
                      <m:t>𝑢</m:t>
                    </m:r>
                  </m:oMath>
                </a14:m>
                <a:endParaRPr lang="en-US" dirty="0"/>
              </a:p>
            </p:txBody>
          </p:sp>
        </mc:Choice>
        <mc:Fallback xmlns="">
          <p:sp>
            <p:nvSpPr>
              <p:cNvPr id="21" name="TextBox 20">
                <a:extLst>
                  <a:ext uri="{FF2B5EF4-FFF2-40B4-BE49-F238E27FC236}">
                    <a16:creationId xmlns:a16="http://schemas.microsoft.com/office/drawing/2014/main" id="{8701B1C9-0D78-3C05-D02C-5259884AEA93}"/>
                  </a:ext>
                </a:extLst>
              </p:cNvPr>
              <p:cNvSpPr txBox="1">
                <a:spLocks noRot="1" noChangeAspect="1" noMove="1" noResize="1" noEditPoints="1" noAdjustHandles="1" noChangeArrowheads="1" noChangeShapeType="1" noTextEdit="1"/>
              </p:cNvSpPr>
              <p:nvPr/>
            </p:nvSpPr>
            <p:spPr>
              <a:xfrm>
                <a:off x="8392975" y="2597315"/>
                <a:ext cx="3365460" cy="646331"/>
              </a:xfrm>
              <a:prstGeom prst="rect">
                <a:avLst/>
              </a:prstGeom>
              <a:blipFill>
                <a:blip r:embed="rId7"/>
                <a:stretch>
                  <a:fillRect l="-1630" t="-4717" b="-14151"/>
                </a:stretch>
              </a:blipFill>
            </p:spPr>
            <p:txBody>
              <a:bodyPr/>
              <a:lstStyle/>
              <a:p>
                <a:r>
                  <a:rPr lang="en-CA">
                    <a:noFill/>
                  </a:rPr>
                  <a:t> </a:t>
                </a:r>
              </a:p>
            </p:txBody>
          </p:sp>
        </mc:Fallback>
      </mc:AlternateContent>
    </p:spTree>
    <p:extLst>
      <p:ext uri="{BB962C8B-B14F-4D97-AF65-F5344CB8AC3E}">
        <p14:creationId xmlns:p14="http://schemas.microsoft.com/office/powerpoint/2010/main" val="1113210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CF6A50-DFAD-4BDB-BEA3-7F32A22622F9}"/>
              </a:ext>
            </a:extLst>
          </p:cNvPr>
          <p:cNvSpPr>
            <a:spLocks noGrp="1"/>
          </p:cNvSpPr>
          <p:nvPr>
            <p:ph type="sldNum" sz="quarter" idx="12"/>
          </p:nvPr>
        </p:nvSpPr>
        <p:spPr/>
        <p:txBody>
          <a:bodyPr/>
          <a:lstStyle/>
          <a:p>
            <a:fld id="{72890513-E58D-2644-ACDB-E89B1349FCEB}" type="slidenum">
              <a:rPr lang="en-US" smtClean="0"/>
              <a:pPr/>
              <a:t>30</a:t>
            </a:fld>
            <a:endParaRPr lang="en-US"/>
          </a:p>
        </p:txBody>
      </p:sp>
      <p:sp>
        <p:nvSpPr>
          <p:cNvPr id="7" name="Text Placeholder 6">
            <a:extLst>
              <a:ext uri="{FF2B5EF4-FFF2-40B4-BE49-F238E27FC236}">
                <a16:creationId xmlns:a16="http://schemas.microsoft.com/office/drawing/2014/main" id="{06935C9F-7C2E-448A-8C10-B36A851D5428}"/>
              </a:ext>
            </a:extLst>
          </p:cNvPr>
          <p:cNvSpPr>
            <a:spLocks noGrp="1"/>
          </p:cNvSpPr>
          <p:nvPr>
            <p:ph type="body" sz="quarter" idx="29"/>
          </p:nvPr>
        </p:nvSpPr>
        <p:spPr>
          <a:xfrm>
            <a:off x="231642" y="708210"/>
            <a:ext cx="5487377" cy="1253209"/>
          </a:xfrm>
        </p:spPr>
        <p:txBody>
          <a:bodyPr/>
          <a:lstStyle/>
          <a:p>
            <a:pPr algn="just">
              <a:lnSpc>
                <a:spcPct val="150000"/>
              </a:lnSpc>
              <a:buFont typeface="Wingdings" panose="05000000000000000000" pitchFamily="2" charset="2"/>
              <a:buChar char="Ø"/>
            </a:pPr>
            <a:r>
              <a:rPr lang="en-US" sz="1600" dirty="0">
                <a:solidFill>
                  <a:schemeClr val="tx1"/>
                </a:solidFill>
                <a:latin typeface="Times New Roman" panose="02020603050405020304" pitchFamily="18" charset="0"/>
                <a:cs typeface="Times New Roman" panose="02020603050405020304" pitchFamily="18" charset="0"/>
              </a:rPr>
              <a:t>Limited space to install conventional Emittance meter</a:t>
            </a:r>
          </a:p>
          <a:p>
            <a:pPr algn="just">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QST is more flexible in terms of using the installed quadrupole optics – </a:t>
            </a:r>
            <a:r>
              <a:rPr lang="en-US" sz="1600" dirty="0">
                <a:solidFill>
                  <a:srgbClr val="FF0000"/>
                </a:solidFill>
                <a:latin typeface="Times New Roman" panose="02020603050405020304" pitchFamily="18" charset="0"/>
                <a:cs typeface="Times New Roman" panose="02020603050405020304" pitchFamily="18" charset="0"/>
              </a:rPr>
              <a:t>there is no need to install any device.</a:t>
            </a:r>
          </a:p>
        </p:txBody>
      </p:sp>
      <p:sp>
        <p:nvSpPr>
          <p:cNvPr id="8" name="Text Placeholder 7">
            <a:extLst>
              <a:ext uri="{FF2B5EF4-FFF2-40B4-BE49-F238E27FC236}">
                <a16:creationId xmlns:a16="http://schemas.microsoft.com/office/drawing/2014/main" id="{2F2D0726-6FBE-4445-8913-E67E41D2C9EF}"/>
              </a:ext>
            </a:extLst>
          </p:cNvPr>
          <p:cNvSpPr>
            <a:spLocks noGrp="1"/>
          </p:cNvSpPr>
          <p:nvPr>
            <p:ph type="body" sz="quarter" idx="21"/>
          </p:nvPr>
        </p:nvSpPr>
        <p:spPr>
          <a:xfrm>
            <a:off x="545123" y="134329"/>
            <a:ext cx="10802937" cy="425462"/>
          </a:xfrm>
        </p:spPr>
        <p:txBody>
          <a:bodyPr/>
          <a:lstStyle/>
          <a:p>
            <a:pPr>
              <a:lnSpc>
                <a:spcPct val="150000"/>
              </a:lnSpc>
            </a:pPr>
            <a:endParaRPr lang="en-US"/>
          </a:p>
          <a:p>
            <a:pPr>
              <a:lnSpc>
                <a:spcPct val="150000"/>
              </a:lnSpc>
              <a:buFont typeface="Wingdings" panose="05000000000000000000" pitchFamily="2" charset="2"/>
              <a:buChar char="Ø"/>
            </a:pPr>
            <a:endParaRPr lang="en-US"/>
          </a:p>
        </p:txBody>
      </p:sp>
      <p:sp>
        <p:nvSpPr>
          <p:cNvPr id="5" name="Text Placeholder 4">
            <a:extLst>
              <a:ext uri="{FF2B5EF4-FFF2-40B4-BE49-F238E27FC236}">
                <a16:creationId xmlns:a16="http://schemas.microsoft.com/office/drawing/2014/main" id="{D8C4EFC8-EEDC-45D6-9041-375DAF043BEA}"/>
              </a:ext>
            </a:extLst>
          </p:cNvPr>
          <p:cNvSpPr>
            <a:spLocks noGrp="1"/>
          </p:cNvSpPr>
          <p:nvPr>
            <p:ph type="body" sz="quarter" idx="18"/>
          </p:nvPr>
        </p:nvSpPr>
        <p:spPr>
          <a:xfrm>
            <a:off x="461010" y="134329"/>
            <a:ext cx="11269980" cy="534823"/>
          </a:xfrm>
        </p:spPr>
        <p:txBody>
          <a:bodyPr/>
          <a:lstStyle/>
          <a:p>
            <a:r>
              <a:rPr lang="en-US" sz="2800" b="1" i="0" dirty="0"/>
              <a:t>Quadrupole Scan Technique</a:t>
            </a:r>
          </a:p>
        </p:txBody>
      </p:sp>
      <p:pic>
        <p:nvPicPr>
          <p:cNvPr id="6" name="Content Placeholder 5">
            <a:extLst>
              <a:ext uri="{FF2B5EF4-FFF2-40B4-BE49-F238E27FC236}">
                <a16:creationId xmlns:a16="http://schemas.microsoft.com/office/drawing/2014/main" id="{633913A7-2162-4EB0-A8E4-A8644F70C10F}"/>
              </a:ext>
            </a:extLst>
          </p:cNvPr>
          <p:cNvPicPr>
            <a:picLocks noGrp="1" noChangeAspect="1"/>
          </p:cNvPicPr>
          <p:nvPr>
            <p:ph sz="quarter" idx="26"/>
          </p:nvPr>
        </p:nvPicPr>
        <p:blipFill rotWithShape="1">
          <a:blip r:embed="rId3"/>
          <a:srcRect l="5180" t="36350" r="13263"/>
          <a:stretch/>
        </p:blipFill>
        <p:spPr>
          <a:xfrm>
            <a:off x="120227" y="2258280"/>
            <a:ext cx="6270704" cy="3042138"/>
          </a:xfrm>
          <a:prstGeom prst="rect">
            <a:avLst/>
          </a:prstGeom>
        </p:spPr>
      </p:pic>
      <p:sp>
        <p:nvSpPr>
          <p:cNvPr id="2" name="TextBox 1">
            <a:extLst>
              <a:ext uri="{FF2B5EF4-FFF2-40B4-BE49-F238E27FC236}">
                <a16:creationId xmlns:a16="http://schemas.microsoft.com/office/drawing/2014/main" id="{5A5EB462-E0B7-48C7-A803-34DB7ECD943C}"/>
              </a:ext>
            </a:extLst>
          </p:cNvPr>
          <p:cNvSpPr txBox="1"/>
          <p:nvPr/>
        </p:nvSpPr>
        <p:spPr>
          <a:xfrm>
            <a:off x="253460" y="4562095"/>
            <a:ext cx="2822330" cy="646331"/>
          </a:xfrm>
          <a:prstGeom prst="rect">
            <a:avLst/>
          </a:prstGeom>
          <a:solidFill>
            <a:schemeClr val="bg1"/>
          </a:solidFill>
        </p:spPr>
        <p:txBody>
          <a:bodyPr wrap="square" rtlCol="0">
            <a:spAutoFit/>
          </a:bodyPr>
          <a:lstStyle/>
          <a:p>
            <a:pPr algn="ctr"/>
            <a:r>
              <a:rPr lang="en-US">
                <a:latin typeface="Times New Roman" panose="02020603050405020304" pitchFamily="18" charset="0"/>
                <a:cs typeface="Times New Roman" panose="02020603050405020304" pitchFamily="18" charset="0"/>
              </a:rPr>
              <a:t>Point where emittance is determined</a:t>
            </a:r>
          </a:p>
        </p:txBody>
      </p:sp>
      <p:sp>
        <p:nvSpPr>
          <p:cNvPr id="13" name="TextBox 12">
            <a:extLst>
              <a:ext uri="{FF2B5EF4-FFF2-40B4-BE49-F238E27FC236}">
                <a16:creationId xmlns:a16="http://schemas.microsoft.com/office/drawing/2014/main" id="{DB09AFD5-4967-677B-1E6F-879AF480DED3}"/>
              </a:ext>
            </a:extLst>
          </p:cNvPr>
          <p:cNvSpPr txBox="1"/>
          <p:nvPr/>
        </p:nvSpPr>
        <p:spPr>
          <a:xfrm>
            <a:off x="382521" y="5715231"/>
            <a:ext cx="11426958" cy="417422"/>
          </a:xfrm>
          <a:prstGeom prst="rect">
            <a:avLst/>
          </a:prstGeom>
          <a:solidFill>
            <a:srgbClr val="FFFF00"/>
          </a:solidFill>
        </p:spPr>
        <p:txBody>
          <a:bodyPr wrap="square">
            <a:spAutoFit/>
          </a:bodyPr>
          <a:lstStyle/>
          <a:p>
            <a:pPr algn="ctr">
              <a:lnSpc>
                <a:spcPct val="150000"/>
              </a:lnSpc>
            </a:pPr>
            <a:r>
              <a:rPr lang="en-US" sz="1600" b="1">
                <a:latin typeface="Times New Roman" panose="02020603050405020304" pitchFamily="18" charset="0"/>
                <a:cs typeface="Times New Roman" panose="02020603050405020304" pitchFamily="18" charset="0"/>
              </a:rPr>
              <a:t>Python code was developed to automatically scan the quad and process the mathematics involves in the Emittance measurement</a:t>
            </a:r>
          </a:p>
        </p:txBody>
      </p:sp>
      <p:pic>
        <p:nvPicPr>
          <p:cNvPr id="12" name="Picture 11">
            <a:extLst>
              <a:ext uri="{FF2B5EF4-FFF2-40B4-BE49-F238E27FC236}">
                <a16:creationId xmlns:a16="http://schemas.microsoft.com/office/drawing/2014/main" id="{E91392DF-31C4-155F-25FB-C1B2965CA58C}"/>
              </a:ext>
            </a:extLst>
          </p:cNvPr>
          <p:cNvPicPr>
            <a:picLocks noChangeAspect="1"/>
          </p:cNvPicPr>
          <p:nvPr/>
        </p:nvPicPr>
        <p:blipFill>
          <a:blip r:embed="rId4"/>
          <a:stretch>
            <a:fillRect/>
          </a:stretch>
        </p:blipFill>
        <p:spPr>
          <a:xfrm>
            <a:off x="6472223" y="708210"/>
            <a:ext cx="5599550" cy="3932261"/>
          </a:xfrm>
          <a:prstGeom prst="rect">
            <a:avLst/>
          </a:prstGeom>
        </p:spPr>
      </p:pic>
    </p:spTree>
    <p:extLst>
      <p:ext uri="{BB962C8B-B14F-4D97-AF65-F5344CB8AC3E}">
        <p14:creationId xmlns:p14="http://schemas.microsoft.com/office/powerpoint/2010/main" val="2517669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CF6A50-DFAD-4BDB-BEA3-7F32A22622F9}"/>
              </a:ext>
            </a:extLst>
          </p:cNvPr>
          <p:cNvSpPr>
            <a:spLocks noGrp="1"/>
          </p:cNvSpPr>
          <p:nvPr>
            <p:ph type="sldNum" sz="quarter" idx="12"/>
          </p:nvPr>
        </p:nvSpPr>
        <p:spPr/>
        <p:txBody>
          <a:bodyPr/>
          <a:lstStyle/>
          <a:p>
            <a:fld id="{72890513-E58D-2644-ACDB-E89B1349FCEB}" type="slidenum">
              <a:rPr lang="en-US" smtClean="0"/>
              <a:pPr/>
              <a:t>31</a:t>
            </a:fld>
            <a:endParaRPr lang="en-US"/>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06935C9F-7C2E-448A-8C10-B36A851D5428}"/>
                  </a:ext>
                </a:extLst>
              </p:cNvPr>
              <p:cNvSpPr>
                <a:spLocks noGrp="1"/>
              </p:cNvSpPr>
              <p:nvPr>
                <p:ph type="body" sz="quarter" idx="29"/>
              </p:nvPr>
            </p:nvSpPr>
            <p:spPr>
              <a:xfrm>
                <a:off x="134" y="654575"/>
                <a:ext cx="5735191" cy="5811815"/>
              </a:xfrm>
            </p:spPr>
            <p:txBody>
              <a:bodyPr/>
              <a:lstStyle/>
              <a:p>
                <a:pPr algn="just">
                  <a:lnSpc>
                    <a:spcPct val="150000"/>
                  </a:lnSpc>
                  <a:buFont typeface="Wingdings" panose="05000000000000000000" pitchFamily="2" charset="2"/>
                  <a:buChar char="Ø"/>
                </a:pPr>
                <a:r>
                  <a:rPr lang="en-US" sz="1900" dirty="0">
                    <a:solidFill>
                      <a:schemeClr val="tx1"/>
                    </a:solidFill>
                    <a:latin typeface="Times New Roman" panose="02020603050405020304" pitchFamily="18" charset="0"/>
                    <a:cs typeface="Times New Roman" panose="02020603050405020304" pitchFamily="18" charset="0"/>
                  </a:rPr>
                  <a:t>QST involves scanning through a range of the strength </a:t>
                </a:r>
                <a14:m>
                  <m:oMath xmlns:m="http://schemas.openxmlformats.org/officeDocument/2006/math">
                    <m:r>
                      <a:rPr lang="en-US" sz="1900" b="1" i="1" smtClean="0">
                        <a:solidFill>
                          <a:schemeClr val="tx1"/>
                        </a:solidFill>
                        <a:latin typeface="Cambria Math" panose="02040503050406030204" pitchFamily="18" charset="0"/>
                        <a:cs typeface="Times New Roman" panose="02020603050405020304" pitchFamily="18" charset="0"/>
                      </a:rPr>
                      <m:t>𝒌</m:t>
                    </m:r>
                  </m:oMath>
                </a14:m>
                <a:r>
                  <a:rPr lang="en-US" sz="1900" dirty="0">
                    <a:solidFill>
                      <a:schemeClr val="tx1"/>
                    </a:solidFill>
                    <a:latin typeface="Times New Roman" panose="02020603050405020304" pitchFamily="18" charset="0"/>
                    <a:cs typeface="Times New Roman" panose="02020603050405020304" pitchFamily="18" charset="0"/>
                  </a:rPr>
                  <a:t> of a quad and measuring the spread of the beam distribution </a:t>
                </a:r>
                <a14:m>
                  <m:oMath xmlns:m="http://schemas.openxmlformats.org/officeDocument/2006/math">
                    <m:sSub>
                      <m:sSubPr>
                        <m:ctrlPr>
                          <a:rPr lang="en-US" sz="1900" b="1" i="1" smtClean="0">
                            <a:solidFill>
                              <a:schemeClr val="tx1"/>
                            </a:solidFill>
                            <a:latin typeface="Cambria Math" panose="02040503050406030204" pitchFamily="18" charset="0"/>
                            <a:cs typeface="Times New Roman" panose="02020603050405020304" pitchFamily="18" charset="0"/>
                          </a:rPr>
                        </m:ctrlPr>
                      </m:sSubPr>
                      <m:e>
                        <m:r>
                          <a:rPr lang="en-US" sz="1900" b="1" i="1" smtClean="0">
                            <a:solidFill>
                              <a:schemeClr val="tx1"/>
                            </a:solidFill>
                            <a:latin typeface="Cambria Math" panose="02040503050406030204" pitchFamily="18" charset="0"/>
                            <a:cs typeface="Times New Roman" panose="02020603050405020304" pitchFamily="18" charset="0"/>
                          </a:rPr>
                          <m:t>𝒙</m:t>
                        </m:r>
                      </m:e>
                      <m:sub>
                        <m:r>
                          <a:rPr lang="en-US" sz="1900" b="1" i="1" smtClean="0">
                            <a:solidFill>
                              <a:schemeClr val="tx1"/>
                            </a:solidFill>
                            <a:latin typeface="Cambria Math" panose="02040503050406030204" pitchFamily="18" charset="0"/>
                            <a:cs typeface="Times New Roman" panose="02020603050405020304" pitchFamily="18" charset="0"/>
                          </a:rPr>
                          <m:t>𝒔</m:t>
                        </m:r>
                      </m:sub>
                    </m:sSub>
                  </m:oMath>
                </a14:m>
                <a:r>
                  <a:rPr lang="en-US" sz="1900" dirty="0">
                    <a:solidFill>
                      <a:schemeClr val="tx1"/>
                    </a:solidFill>
                    <a:latin typeface="Times New Roman" panose="02020603050405020304" pitchFamily="18" charset="0"/>
                    <a:cs typeface="Times New Roman" panose="02020603050405020304" pitchFamily="18" charset="0"/>
                  </a:rPr>
                  <a:t> at a given drift length on a profile monitor - </a:t>
                </a:r>
                <a:r>
                  <a:rPr lang="en-US" sz="1900" b="1" dirty="0">
                    <a:solidFill>
                      <a:schemeClr val="tx1"/>
                    </a:solidFill>
                    <a:latin typeface="Times New Roman" panose="02020603050405020304" pitchFamily="18" charset="0"/>
                    <a:cs typeface="Times New Roman" panose="02020603050405020304" pitchFamily="18" charset="0"/>
                  </a:rPr>
                  <a:t>Plot of </a:t>
                </a:r>
                <a14:m>
                  <m:oMath xmlns:m="http://schemas.openxmlformats.org/officeDocument/2006/math">
                    <m:sSup>
                      <m:sSupPr>
                        <m:ctrlPr>
                          <a:rPr lang="en-US" sz="1900" b="1" i="1" smtClean="0">
                            <a:solidFill>
                              <a:schemeClr val="tx1"/>
                            </a:solidFill>
                            <a:latin typeface="Cambria Math" panose="02040503050406030204" pitchFamily="18" charset="0"/>
                            <a:cs typeface="Times New Roman" panose="02020603050405020304" pitchFamily="18" charset="0"/>
                          </a:rPr>
                        </m:ctrlPr>
                      </m:sSupPr>
                      <m:e>
                        <m:r>
                          <a:rPr lang="en-US" sz="1900" b="1" i="1" smtClean="0">
                            <a:solidFill>
                              <a:schemeClr val="tx1"/>
                            </a:solidFill>
                            <a:latin typeface="Cambria Math" panose="02040503050406030204" pitchFamily="18" charset="0"/>
                            <a:cs typeface="Times New Roman" panose="02020603050405020304" pitchFamily="18" charset="0"/>
                          </a:rPr>
                          <m:t>𝒙</m:t>
                        </m:r>
                      </m:e>
                      <m:sup>
                        <m:r>
                          <a:rPr lang="en-US" sz="1900" b="1" i="1" smtClean="0">
                            <a:solidFill>
                              <a:schemeClr val="tx1"/>
                            </a:solidFill>
                            <a:latin typeface="Cambria Math" panose="02040503050406030204" pitchFamily="18" charset="0"/>
                            <a:cs typeface="Times New Roman" panose="02020603050405020304" pitchFamily="18" charset="0"/>
                          </a:rPr>
                          <m:t>𝟐</m:t>
                        </m:r>
                      </m:sup>
                    </m:sSup>
                  </m:oMath>
                </a14:m>
                <a:r>
                  <a:rPr lang="en-US" sz="1900" b="1" dirty="0">
                    <a:solidFill>
                      <a:schemeClr val="tx1"/>
                    </a:solidFill>
                    <a:latin typeface="Times New Roman" panose="02020603050405020304" pitchFamily="18" charset="0"/>
                    <a:cs typeface="Times New Roman" panose="02020603050405020304" pitchFamily="18" charset="0"/>
                  </a:rPr>
                  <a:t>vs </a:t>
                </a:r>
                <a14:m>
                  <m:oMath xmlns:m="http://schemas.openxmlformats.org/officeDocument/2006/math">
                    <m:sSup>
                      <m:sSupPr>
                        <m:ctrlPr>
                          <a:rPr lang="en-US" sz="1900" b="1" i="1" smtClean="0">
                            <a:solidFill>
                              <a:schemeClr val="tx1"/>
                            </a:solidFill>
                            <a:latin typeface="Cambria Math" panose="02040503050406030204" pitchFamily="18" charset="0"/>
                          </a:rPr>
                        </m:ctrlPr>
                      </m:sSupPr>
                      <m:e>
                        <m:r>
                          <a:rPr lang="en-US" sz="1900" b="1" i="1" smtClean="0">
                            <a:solidFill>
                              <a:schemeClr val="tx1"/>
                            </a:solidFill>
                            <a:latin typeface="Cambria Math" panose="02040503050406030204" pitchFamily="18" charset="0"/>
                          </a:rPr>
                          <m:t>𝒌</m:t>
                        </m:r>
                      </m:e>
                      <m:sup>
                        <m:r>
                          <a:rPr lang="en-US" sz="1900" b="1" i="1" smtClean="0">
                            <a:solidFill>
                              <a:schemeClr val="tx1"/>
                            </a:solidFill>
                            <a:latin typeface="Cambria Math" panose="02040503050406030204" pitchFamily="18" charset="0"/>
                          </a:rPr>
                          <m:t>𝟐</m:t>
                        </m:r>
                      </m:sup>
                    </m:sSup>
                  </m:oMath>
                </a14:m>
                <a:r>
                  <a:rPr lang="en-US" sz="1900" b="1" dirty="0">
                    <a:solidFill>
                      <a:schemeClr val="tx1"/>
                    </a:solidFill>
                    <a:latin typeface="Times New Roman" panose="02020603050405020304" pitchFamily="18" charset="0"/>
                    <a:cs typeface="Times New Roman" panose="02020603050405020304" pitchFamily="18" charset="0"/>
                  </a:rPr>
                  <a:t> gives a parabolic curve.</a:t>
                </a:r>
              </a:p>
              <a:p>
                <a:pPr algn="just">
                  <a:lnSpc>
                    <a:spcPct val="150000"/>
                  </a:lnSpc>
                  <a:buFont typeface="Wingdings" panose="05000000000000000000" pitchFamily="2" charset="2"/>
                  <a:buChar char="Ø"/>
                </a:pPr>
                <a:r>
                  <a:rPr lang="en-US" sz="1900" dirty="0">
                    <a:latin typeface="Times New Roman" panose="02020603050405020304" pitchFamily="18" charset="0"/>
                    <a:cs typeface="Times New Roman" panose="02020603050405020304" pitchFamily="18" charset="0"/>
                  </a:rPr>
                  <a:t>Fitting the beam transfer matrix to the parabolic curve yields t</a:t>
                </a:r>
                <a:r>
                  <a:rPr lang="en-US" sz="1900" dirty="0">
                    <a:solidFill>
                      <a:schemeClr val="tx1"/>
                    </a:solidFill>
                    <a:latin typeface="Times New Roman" panose="02020603050405020304" pitchFamily="18" charset="0"/>
                    <a:cs typeface="Times New Roman" panose="02020603050405020304" pitchFamily="18" charset="0"/>
                  </a:rPr>
                  <a:t>he sigma matrix at the entrance of the quadrupole, given as</a:t>
                </a:r>
              </a:p>
              <a:p>
                <a:pPr marL="0" indent="0">
                  <a:buNone/>
                </a:pPr>
                <a:r>
                  <a:rPr lang="en-US" sz="1800" b="0"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Beam matrix</a:t>
                </a:r>
                <a:r>
                  <a:rPr lang="en-US" sz="1800" dirty="0">
                    <a:ea typeface="Cambria Math" panose="02040503050406030204" pitchFamily="18" charset="0"/>
                  </a:rPr>
                  <a:t> </a:t>
                </a:r>
                <a14:m>
                  <m:oMath xmlns:m="http://schemas.openxmlformats.org/officeDocument/2006/math">
                    <m:r>
                      <a:rPr lang="en-US" sz="1800" b="0" i="1" smtClean="0">
                        <a:solidFill>
                          <a:schemeClr val="tx1"/>
                        </a:solidFill>
                        <a:latin typeface="Cambria Math" panose="02040503050406030204" pitchFamily="18" charset="0"/>
                        <a:ea typeface="Cambria Math" panose="02040503050406030204" pitchFamily="18" charset="0"/>
                      </a:rPr>
                      <m:t>𝜎</m:t>
                    </m:r>
                    <m:r>
                      <a:rPr lang="en-US" sz="1800" b="0" i="1" smtClean="0">
                        <a:solidFill>
                          <a:schemeClr val="tx1"/>
                        </a:solidFill>
                        <a:latin typeface="Cambria Math" panose="02040503050406030204" pitchFamily="18" charset="0"/>
                      </a:rPr>
                      <m:t>=</m:t>
                    </m:r>
                    <m:d>
                      <m:dPr>
                        <m:begChr m:val="["/>
                        <m:endChr m:val="]"/>
                        <m:ctrlPr>
                          <a:rPr lang="en-US" sz="1800" b="0" i="1" smtClean="0">
                            <a:solidFill>
                              <a:schemeClr val="tx1"/>
                            </a:solidFill>
                            <a:latin typeface="Cambria Math" panose="02040503050406030204" pitchFamily="18" charset="0"/>
                          </a:rPr>
                        </m:ctrlPr>
                      </m:dPr>
                      <m:e>
                        <m:m>
                          <m:mPr>
                            <m:mcs>
                              <m:mc>
                                <m:mcPr>
                                  <m:count m:val="2"/>
                                  <m:mcJc m:val="center"/>
                                </m:mcPr>
                              </m:mc>
                            </m:mcs>
                            <m:ctrlPr>
                              <a:rPr lang="en-US" sz="1800" b="0" i="1" smtClean="0">
                                <a:solidFill>
                                  <a:schemeClr val="tx1"/>
                                </a:solidFill>
                                <a:latin typeface="Cambria Math" panose="02040503050406030204" pitchFamily="18" charset="0"/>
                              </a:rPr>
                            </m:ctrlPr>
                          </m:mPr>
                          <m:mr>
                            <m:e>
                              <m:r>
                                <m:rPr>
                                  <m:brk m:alnAt="7"/>
                                </m:rPr>
                                <a:rPr lang="en-US" sz="1800" b="0" i="1" smtClean="0">
                                  <a:solidFill>
                                    <a:schemeClr val="tx1"/>
                                  </a:solidFill>
                                  <a:latin typeface="Cambria Math" panose="02040503050406030204" pitchFamily="18" charset="0"/>
                                  <a:ea typeface="Cambria Math" panose="02040503050406030204" pitchFamily="18" charset="0"/>
                                </a:rPr>
                                <m:t>𝜎</m:t>
                              </m:r>
                              <m:r>
                                <a:rPr lang="en-US" sz="1800" b="0" i="1" smtClean="0">
                                  <a:solidFill>
                                    <a:schemeClr val="tx1"/>
                                  </a:solidFill>
                                  <a:latin typeface="Cambria Math" panose="02040503050406030204" pitchFamily="18" charset="0"/>
                                  <a:ea typeface="Cambria Math" panose="02040503050406030204" pitchFamily="18" charset="0"/>
                                </a:rPr>
                                <m:t>11</m:t>
                              </m:r>
                            </m:e>
                            <m:e>
                              <m:r>
                                <a:rPr lang="en-US" sz="1800" b="0" i="1" smtClean="0">
                                  <a:solidFill>
                                    <a:schemeClr val="tx1"/>
                                  </a:solidFill>
                                  <a:latin typeface="Cambria Math" panose="02040503050406030204" pitchFamily="18" charset="0"/>
                                  <a:ea typeface="Cambria Math" panose="02040503050406030204" pitchFamily="18" charset="0"/>
                                </a:rPr>
                                <m:t>𝜎</m:t>
                              </m:r>
                              <m:r>
                                <a:rPr lang="en-US" sz="1800" b="0" i="1" smtClean="0">
                                  <a:solidFill>
                                    <a:schemeClr val="tx1"/>
                                  </a:solidFill>
                                  <a:latin typeface="Cambria Math" panose="02040503050406030204" pitchFamily="18" charset="0"/>
                                  <a:ea typeface="Cambria Math" panose="02040503050406030204" pitchFamily="18" charset="0"/>
                                </a:rPr>
                                <m:t>12</m:t>
                              </m:r>
                            </m:e>
                          </m:mr>
                          <m:mr>
                            <m:e>
                              <m:r>
                                <a:rPr lang="en-US" sz="1800" b="0" i="1" smtClean="0">
                                  <a:solidFill>
                                    <a:schemeClr val="tx1"/>
                                  </a:solidFill>
                                  <a:latin typeface="Cambria Math" panose="02040503050406030204" pitchFamily="18" charset="0"/>
                                  <a:ea typeface="Cambria Math" panose="02040503050406030204" pitchFamily="18" charset="0"/>
                                </a:rPr>
                                <m:t>𝜎</m:t>
                              </m:r>
                              <m:r>
                                <a:rPr lang="en-US" sz="1800" b="0" i="1" smtClean="0">
                                  <a:solidFill>
                                    <a:schemeClr val="tx1"/>
                                  </a:solidFill>
                                  <a:latin typeface="Cambria Math" panose="02040503050406030204" pitchFamily="18" charset="0"/>
                                  <a:ea typeface="Cambria Math" panose="02040503050406030204" pitchFamily="18" charset="0"/>
                                </a:rPr>
                                <m:t>21</m:t>
                              </m:r>
                            </m:e>
                            <m:e>
                              <m:r>
                                <a:rPr lang="en-US" sz="1800" b="0" i="1" smtClean="0">
                                  <a:solidFill>
                                    <a:schemeClr val="tx1"/>
                                  </a:solidFill>
                                  <a:latin typeface="Cambria Math" panose="02040503050406030204" pitchFamily="18" charset="0"/>
                                  <a:ea typeface="Cambria Math" panose="02040503050406030204" pitchFamily="18" charset="0"/>
                                </a:rPr>
                                <m:t>𝜎</m:t>
                              </m:r>
                              <m:r>
                                <a:rPr lang="en-US" sz="1800" b="0" i="1" smtClean="0">
                                  <a:solidFill>
                                    <a:schemeClr val="tx1"/>
                                  </a:solidFill>
                                  <a:latin typeface="Cambria Math" panose="02040503050406030204" pitchFamily="18" charset="0"/>
                                  <a:ea typeface="Cambria Math" panose="02040503050406030204" pitchFamily="18" charset="0"/>
                                </a:rPr>
                                <m:t>22</m:t>
                              </m:r>
                            </m:e>
                          </m:mr>
                        </m:m>
                      </m:e>
                    </m:d>
                    <m:r>
                      <a:rPr lang="en-US" sz="1800" b="0" i="1" smtClean="0">
                        <a:solidFill>
                          <a:schemeClr val="tx1"/>
                        </a:solidFill>
                        <a:latin typeface="Cambria Math" panose="02040503050406030204" pitchFamily="18" charset="0"/>
                        <a:ea typeface="Cambria Math" panose="02040503050406030204" pitchFamily="18" charset="0"/>
                      </a:rPr>
                      <m:t>=</m:t>
                    </m:r>
                    <m:d>
                      <m:dPr>
                        <m:begChr m:val="["/>
                        <m:endChr m:val="]"/>
                        <m:ctrlPr>
                          <a:rPr lang="en-US" sz="1800"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d>
                                <m:dPr>
                                  <m:begChr m:val="⟨"/>
                                  <m:endChr m:val="⟩"/>
                                  <m:ctrlPr>
                                    <a:rPr lang="en-US" sz="1800" b="1" i="1">
                                      <a:latin typeface="Cambria Math" panose="02040503050406030204" pitchFamily="18" charset="0"/>
                                      <a:ea typeface="Cambria Math" panose="02040503050406030204" pitchFamily="18" charset="0"/>
                                    </a:rPr>
                                  </m:ctrlPr>
                                </m:dPr>
                                <m:e>
                                  <m:sSup>
                                    <m:sSupPr>
                                      <m:ctrlPr>
                                        <a:rPr lang="en-US" sz="1800" b="1" i="1">
                                          <a:latin typeface="Cambria Math" panose="02040503050406030204" pitchFamily="18" charset="0"/>
                                          <a:ea typeface="Cambria Math" panose="02040503050406030204" pitchFamily="18" charset="0"/>
                                        </a:rPr>
                                      </m:ctrlPr>
                                    </m:sSupPr>
                                    <m:e>
                                      <m:r>
                                        <a:rPr lang="en-US" sz="1800" b="1" i="1">
                                          <a:latin typeface="Cambria Math" panose="02040503050406030204" pitchFamily="18" charset="0"/>
                                          <a:ea typeface="Cambria Math" panose="02040503050406030204" pitchFamily="18" charset="0"/>
                                        </a:rPr>
                                        <m:t>𝒙</m:t>
                                      </m:r>
                                    </m:e>
                                    <m:sup>
                                      <m:r>
                                        <a:rPr lang="en-US" sz="1800" b="1" i="1">
                                          <a:latin typeface="Cambria Math" panose="02040503050406030204" pitchFamily="18" charset="0"/>
                                          <a:ea typeface="Cambria Math" panose="02040503050406030204" pitchFamily="18" charset="0"/>
                                        </a:rPr>
                                        <m:t>𝟐</m:t>
                                      </m:r>
                                    </m:sup>
                                  </m:sSup>
                                </m:e>
                              </m:d>
                            </m:e>
                            <m:e>
                              <m:d>
                                <m:dPr>
                                  <m:begChr m:val="⟨"/>
                                  <m:endChr m:val="⟩"/>
                                  <m:ctrlPr>
                                    <a:rPr lang="en-US" sz="1800" b="1" i="1">
                                      <a:latin typeface="Cambria Math" panose="02040503050406030204" pitchFamily="18" charset="0"/>
                                      <a:ea typeface="Cambria Math" panose="02040503050406030204" pitchFamily="18" charset="0"/>
                                    </a:rPr>
                                  </m:ctrlPr>
                                </m:dPr>
                                <m:e>
                                  <m:r>
                                    <a:rPr lang="en-US" sz="1800" b="1" i="1">
                                      <a:latin typeface="Cambria Math" panose="02040503050406030204" pitchFamily="18" charset="0"/>
                                      <a:ea typeface="Cambria Math" panose="02040503050406030204" pitchFamily="18" charset="0"/>
                                    </a:rPr>
                                    <m:t>𝒙𝒙</m:t>
                                  </m:r>
                                  <m:r>
                                    <a:rPr lang="en-US" sz="1800" b="1" i="1">
                                      <a:latin typeface="Cambria Math" panose="02040503050406030204" pitchFamily="18" charset="0"/>
                                      <a:ea typeface="Cambria Math" panose="02040503050406030204" pitchFamily="18" charset="0"/>
                                    </a:rPr>
                                    <m:t>′</m:t>
                                  </m:r>
                                </m:e>
                              </m:d>
                            </m:e>
                          </m:mr>
                          <m:mr>
                            <m:e>
                              <m:d>
                                <m:dPr>
                                  <m:begChr m:val="⟨"/>
                                  <m:endChr m:val="⟩"/>
                                  <m:ctrlPr>
                                    <a:rPr lang="en-US" sz="1800" b="1" i="1">
                                      <a:latin typeface="Cambria Math" panose="02040503050406030204" pitchFamily="18" charset="0"/>
                                      <a:ea typeface="Cambria Math" panose="02040503050406030204" pitchFamily="18" charset="0"/>
                                    </a:rPr>
                                  </m:ctrlPr>
                                </m:dPr>
                                <m:e>
                                  <m:r>
                                    <a:rPr lang="en-US" sz="1800" b="1" i="1">
                                      <a:latin typeface="Cambria Math" panose="02040503050406030204" pitchFamily="18" charset="0"/>
                                      <a:ea typeface="Cambria Math" panose="02040503050406030204" pitchFamily="18" charset="0"/>
                                    </a:rPr>
                                    <m:t>𝒙𝒙</m:t>
                                  </m:r>
                                  <m:r>
                                    <a:rPr lang="en-US" sz="1800" b="1" i="1">
                                      <a:latin typeface="Cambria Math" panose="02040503050406030204" pitchFamily="18" charset="0"/>
                                      <a:ea typeface="Cambria Math" panose="02040503050406030204" pitchFamily="18" charset="0"/>
                                    </a:rPr>
                                    <m:t>′</m:t>
                                  </m:r>
                                </m:e>
                              </m:d>
                            </m:e>
                            <m:e>
                              <m:d>
                                <m:dPr>
                                  <m:begChr m:val="⟨"/>
                                  <m:endChr m:val="⟩"/>
                                  <m:ctrlPr>
                                    <a:rPr lang="en-US" sz="1800" b="1" i="1">
                                      <a:latin typeface="Cambria Math" panose="02040503050406030204" pitchFamily="18" charset="0"/>
                                      <a:ea typeface="Cambria Math" panose="02040503050406030204" pitchFamily="18" charset="0"/>
                                    </a:rPr>
                                  </m:ctrlPr>
                                </m:dPr>
                                <m:e>
                                  <m:sSup>
                                    <m:sSupPr>
                                      <m:ctrlPr>
                                        <a:rPr lang="en-US" sz="1800" b="1" i="1">
                                          <a:latin typeface="Cambria Math" panose="02040503050406030204" pitchFamily="18" charset="0"/>
                                          <a:ea typeface="Cambria Math" panose="02040503050406030204" pitchFamily="18" charset="0"/>
                                        </a:rPr>
                                      </m:ctrlPr>
                                    </m:sSupPr>
                                    <m:e>
                                      <m:r>
                                        <a:rPr lang="en-US" sz="1800" b="1" i="1">
                                          <a:latin typeface="Cambria Math" panose="02040503050406030204" pitchFamily="18" charset="0"/>
                                          <a:ea typeface="Cambria Math" panose="02040503050406030204" pitchFamily="18" charset="0"/>
                                        </a:rPr>
                                        <m:t>𝒙</m:t>
                                      </m:r>
                                      <m:r>
                                        <a:rPr lang="en-US" sz="1800" b="1" i="1">
                                          <a:latin typeface="Cambria Math" panose="02040503050406030204" pitchFamily="18" charset="0"/>
                                          <a:ea typeface="Cambria Math" panose="02040503050406030204" pitchFamily="18" charset="0"/>
                                        </a:rPr>
                                        <m:t>′</m:t>
                                      </m:r>
                                    </m:e>
                                    <m:sup>
                                      <m:r>
                                        <a:rPr lang="en-US" sz="1800" b="1" i="1">
                                          <a:latin typeface="Cambria Math" panose="02040503050406030204" pitchFamily="18" charset="0"/>
                                          <a:ea typeface="Cambria Math" panose="02040503050406030204" pitchFamily="18" charset="0"/>
                                        </a:rPr>
                                        <m:t>𝟐</m:t>
                                      </m:r>
                                    </m:sup>
                                  </m:sSup>
                                </m:e>
                              </m:d>
                            </m:e>
                          </m:mr>
                        </m:m>
                      </m:e>
                    </m:d>
                  </m:oMath>
                </a14:m>
                <a:endParaRPr lang="en-US" sz="1800" b="1"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a:p>
                <a:pPr marL="0" indent="0">
                  <a:buNone/>
                </a:pPr>
                <a:endParaRPr lang="en-US" sz="1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7" name="Text Placeholder 6">
                <a:extLst>
                  <a:ext uri="{FF2B5EF4-FFF2-40B4-BE49-F238E27FC236}">
                    <a16:creationId xmlns:a16="http://schemas.microsoft.com/office/drawing/2014/main" id="{06935C9F-7C2E-448A-8C10-B36A851D5428}"/>
                  </a:ext>
                </a:extLst>
              </p:cNvPr>
              <p:cNvSpPr>
                <a:spLocks noGrp="1" noRot="1" noChangeAspect="1" noMove="1" noResize="1" noEditPoints="1" noAdjustHandles="1" noChangeArrowheads="1" noChangeShapeType="1" noTextEdit="1"/>
              </p:cNvSpPr>
              <p:nvPr>
                <p:ph type="body" sz="quarter" idx="29"/>
              </p:nvPr>
            </p:nvSpPr>
            <p:spPr>
              <a:xfrm>
                <a:off x="134" y="654575"/>
                <a:ext cx="5735191" cy="5811815"/>
              </a:xfrm>
              <a:blipFill>
                <a:blip r:embed="rId3"/>
                <a:stretch>
                  <a:fillRect l="-850" r="-1063"/>
                </a:stretch>
              </a:blipFill>
            </p:spPr>
            <p:txBody>
              <a:bodyPr/>
              <a:lstStyle/>
              <a:p>
                <a:r>
                  <a:rPr lang="en-US">
                    <a:noFill/>
                  </a:rPr>
                  <a:t> </a:t>
                </a:r>
              </a:p>
            </p:txBody>
          </p:sp>
        </mc:Fallback>
      </mc:AlternateContent>
      <p:sp>
        <p:nvSpPr>
          <p:cNvPr id="8" name="Text Placeholder 7">
            <a:extLst>
              <a:ext uri="{FF2B5EF4-FFF2-40B4-BE49-F238E27FC236}">
                <a16:creationId xmlns:a16="http://schemas.microsoft.com/office/drawing/2014/main" id="{2F2D0726-6FBE-4445-8913-E67E41D2C9EF}"/>
              </a:ext>
            </a:extLst>
          </p:cNvPr>
          <p:cNvSpPr>
            <a:spLocks noGrp="1"/>
          </p:cNvSpPr>
          <p:nvPr>
            <p:ph type="body" sz="quarter" idx="21"/>
          </p:nvPr>
        </p:nvSpPr>
        <p:spPr>
          <a:xfrm>
            <a:off x="545123" y="134329"/>
            <a:ext cx="10802937" cy="425462"/>
          </a:xfrm>
        </p:spPr>
        <p:txBody>
          <a:bodyPr/>
          <a:lstStyle/>
          <a:p>
            <a:pPr>
              <a:lnSpc>
                <a:spcPct val="150000"/>
              </a:lnSpc>
            </a:pPr>
            <a:endParaRPr lang="en-US"/>
          </a:p>
          <a:p>
            <a:pPr>
              <a:lnSpc>
                <a:spcPct val="150000"/>
              </a:lnSpc>
              <a:buFont typeface="Wingdings" panose="05000000000000000000" pitchFamily="2" charset="2"/>
              <a:buChar char="Ø"/>
            </a:pPr>
            <a:endParaRPr lang="en-US"/>
          </a:p>
        </p:txBody>
      </p:sp>
      <p:sp>
        <p:nvSpPr>
          <p:cNvPr id="5" name="Text Placeholder 4">
            <a:extLst>
              <a:ext uri="{FF2B5EF4-FFF2-40B4-BE49-F238E27FC236}">
                <a16:creationId xmlns:a16="http://schemas.microsoft.com/office/drawing/2014/main" id="{D8C4EFC8-EEDC-45D6-9041-375DAF043BEA}"/>
              </a:ext>
            </a:extLst>
          </p:cNvPr>
          <p:cNvSpPr>
            <a:spLocks noGrp="1"/>
          </p:cNvSpPr>
          <p:nvPr>
            <p:ph type="body" sz="quarter" idx="18"/>
          </p:nvPr>
        </p:nvSpPr>
        <p:spPr>
          <a:xfrm>
            <a:off x="0" y="104634"/>
            <a:ext cx="12192000" cy="534823"/>
          </a:xfrm>
        </p:spPr>
        <p:txBody>
          <a:bodyPr/>
          <a:lstStyle/>
          <a:p>
            <a:r>
              <a:rPr lang="en-US" sz="2800" b="1" i="0"/>
              <a:t>Quadrupole Scan Technique (QST) for Beam Emittance Measurement</a:t>
            </a:r>
          </a:p>
        </p:txBody>
      </p:sp>
      <p:pic>
        <p:nvPicPr>
          <p:cNvPr id="6" name="Content Placeholder 5">
            <a:extLst>
              <a:ext uri="{FF2B5EF4-FFF2-40B4-BE49-F238E27FC236}">
                <a16:creationId xmlns:a16="http://schemas.microsoft.com/office/drawing/2014/main" id="{633913A7-2162-4EB0-A8E4-A8644F70C10F}"/>
              </a:ext>
            </a:extLst>
          </p:cNvPr>
          <p:cNvPicPr>
            <a:picLocks noGrp="1" noChangeAspect="1"/>
          </p:cNvPicPr>
          <p:nvPr>
            <p:ph sz="quarter" idx="26"/>
          </p:nvPr>
        </p:nvPicPr>
        <p:blipFill rotWithShape="1">
          <a:blip r:embed="rId4"/>
          <a:srcRect l="5180" t="36350" r="13263"/>
          <a:stretch/>
        </p:blipFill>
        <p:spPr>
          <a:xfrm>
            <a:off x="5871803" y="674237"/>
            <a:ext cx="6270704" cy="3042138"/>
          </a:xfrm>
          <a:prstGeom prst="rect">
            <a:avLst/>
          </a:prstGeom>
        </p:spPr>
      </p:pic>
      <p:sp>
        <p:nvSpPr>
          <p:cNvPr id="2" name="TextBox 1">
            <a:extLst>
              <a:ext uri="{FF2B5EF4-FFF2-40B4-BE49-F238E27FC236}">
                <a16:creationId xmlns:a16="http://schemas.microsoft.com/office/drawing/2014/main" id="{5A5EB462-E0B7-48C7-A803-34DB7ECD943C}"/>
              </a:ext>
            </a:extLst>
          </p:cNvPr>
          <p:cNvSpPr txBox="1"/>
          <p:nvPr/>
        </p:nvSpPr>
        <p:spPr>
          <a:xfrm>
            <a:off x="6147754" y="2958737"/>
            <a:ext cx="2822330" cy="923330"/>
          </a:xfrm>
          <a:prstGeom prst="rect">
            <a:avLst/>
          </a:prstGeom>
          <a:solidFill>
            <a:schemeClr val="bg1"/>
          </a:solidFill>
        </p:spPr>
        <p:txBody>
          <a:bodyPr wrap="square" rtlCol="0">
            <a:spAutoFit/>
          </a:bodyPr>
          <a:lstStyle/>
          <a:p>
            <a:r>
              <a:rPr lang="en-US">
                <a:latin typeface="Times New Roman" panose="02020603050405020304" pitchFamily="18" charset="0"/>
                <a:cs typeface="Times New Roman" panose="02020603050405020304" pitchFamily="18" charset="0"/>
              </a:rPr>
              <a:t>Point where emittance and the Twiss parameters are determined.</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46CA44F-3A24-DB55-F835-02508469A70C}"/>
                  </a:ext>
                </a:extLst>
              </p:cNvPr>
              <p:cNvSpPr txBox="1"/>
              <p:nvPr/>
            </p:nvSpPr>
            <p:spPr>
              <a:xfrm>
                <a:off x="1120624" y="4910270"/>
                <a:ext cx="2512833" cy="13967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𝜀</m:t>
                      </m:r>
                      <m:r>
                        <a:rPr kumimoji="0" lang="en-US" sz="20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m:t>
                      </m:r>
                      <m:rad>
                        <m:radPr>
                          <m:degHide m:val="on"/>
                          <m:ctrlPr>
                            <a:rPr kumimoji="0" lang="en-US" sz="200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ctrlPr>
                        </m:radPr>
                        <m:deg/>
                        <m:e>
                          <m:d>
                            <m:dPr>
                              <m:begChr m:val="|"/>
                              <m:endChr m:val="|"/>
                              <m:ctrlPr>
                                <a:rPr kumimoji="0" lang="en-US" sz="200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ctrlPr>
                            </m:dPr>
                            <m:e>
                              <m:r>
                                <a:rPr kumimoji="0" lang="en-US" sz="20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𝜎</m:t>
                              </m:r>
                            </m:e>
                          </m:d>
                        </m:e>
                      </m:rad>
                    </m:oMath>
                  </m:oMathPara>
                </a14:m>
                <a:endParaRPr lang="en-US" i="1">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𝑥</m:t>
                          </m:r>
                        </m:e>
                        <m:sub>
                          <m:r>
                            <a:rPr lang="en-US" b="0" i="1" smtClean="0">
                              <a:solidFill>
                                <a:schemeClr val="tx1"/>
                              </a:solidFill>
                              <a:latin typeface="Cambria Math" panose="02040503050406030204" pitchFamily="18" charset="0"/>
                            </a:rPr>
                            <m:t>𝑚</m:t>
                          </m:r>
                        </m:sub>
                      </m:sSub>
                      <m:r>
                        <a:rPr lang="en-US" b="0" i="1" smtClean="0">
                          <a:solidFill>
                            <a:schemeClr val="tx1"/>
                          </a:solidFill>
                          <a:latin typeface="Cambria Math" panose="02040503050406030204" pitchFamily="18" charset="0"/>
                        </a:rPr>
                        <m:t>=</m:t>
                      </m:r>
                      <m:rad>
                        <m:radPr>
                          <m:degHide m:val="on"/>
                          <m:ctrlPr>
                            <a:rPr lang="en-US" i="1" smtClean="0">
                              <a:solidFill>
                                <a:schemeClr val="tx1"/>
                              </a:solidFill>
                              <a:latin typeface="Cambria Math" panose="02040503050406030204" pitchFamily="18" charset="0"/>
                            </a:rPr>
                          </m:ctrlPr>
                        </m:radPr>
                        <m:deg/>
                        <m:e>
                          <m:r>
                            <a:rPr lang="en-US" b="0" i="1" smtClean="0">
                              <a:solidFill>
                                <a:schemeClr val="tx1"/>
                              </a:solidFill>
                              <a:latin typeface="Cambria Math" panose="02040503050406030204" pitchFamily="18" charset="0"/>
                              <a:ea typeface="Cambria Math" panose="02040503050406030204" pitchFamily="18" charset="0"/>
                            </a:rPr>
                            <m:t>𝜎</m:t>
                          </m:r>
                          <m:r>
                            <a:rPr lang="en-US" b="0" i="1" smtClean="0">
                              <a:solidFill>
                                <a:schemeClr val="tx1"/>
                              </a:solidFill>
                              <a:latin typeface="Cambria Math" panose="02040503050406030204" pitchFamily="18" charset="0"/>
                              <a:ea typeface="Cambria Math" panose="02040503050406030204" pitchFamily="18" charset="0"/>
                            </a:rPr>
                            <m:t>11</m:t>
                          </m:r>
                        </m:e>
                      </m:rad>
                      <m:r>
                        <a:rPr lang="en-US" b="0" i="1" smtClean="0">
                          <a:solidFill>
                            <a:schemeClr val="tx1"/>
                          </a:solidFill>
                          <a:latin typeface="Cambria Math" panose="02040503050406030204" pitchFamily="18" charset="0"/>
                        </a:rPr>
                        <m:t>=</m:t>
                      </m:r>
                      <m:rad>
                        <m:radPr>
                          <m:degHide m:val="on"/>
                          <m:ctrlPr>
                            <a:rPr lang="en-US" i="1" smtClean="0">
                              <a:solidFill>
                                <a:schemeClr val="tx1"/>
                              </a:solidFill>
                              <a:latin typeface="Cambria Math" panose="02040503050406030204" pitchFamily="18" charset="0"/>
                            </a:rPr>
                          </m:ctrlPr>
                        </m:radPr>
                        <m:deg/>
                        <m:e>
                          <m:r>
                            <a:rPr lang="en-US" b="0" i="1" smtClean="0">
                              <a:solidFill>
                                <a:schemeClr val="tx1"/>
                              </a:solidFill>
                              <a:latin typeface="Cambria Math" panose="02040503050406030204" pitchFamily="18" charset="0"/>
                              <a:ea typeface="Cambria Math" panose="02040503050406030204" pitchFamily="18" charset="0"/>
                            </a:rPr>
                            <m:t>𝛽𝜀</m:t>
                          </m:r>
                        </m:e>
                      </m:rad>
                    </m:oMath>
                  </m:oMathPara>
                </a14:m>
                <a:endParaRPr lang="en-US">
                  <a:solidFill>
                    <a:schemeClr val="tx1"/>
                  </a:solidFill>
                </a:endParaRPr>
              </a:p>
              <a:p>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𝑥</m:t>
                          </m:r>
                          <m:r>
                            <a:rPr lang="en-US" b="0" i="1" smtClean="0">
                              <a:solidFill>
                                <a:schemeClr val="tx1"/>
                              </a:solidFill>
                              <a:latin typeface="Cambria Math" panose="02040503050406030204" pitchFamily="18" charset="0"/>
                            </a:rPr>
                            <m:t>′</m:t>
                          </m:r>
                        </m:e>
                        <m:sub>
                          <m:r>
                            <a:rPr lang="en-US" b="0" i="1" smtClean="0">
                              <a:solidFill>
                                <a:schemeClr val="tx1"/>
                              </a:solidFill>
                              <a:latin typeface="Cambria Math" panose="02040503050406030204" pitchFamily="18" charset="0"/>
                            </a:rPr>
                            <m:t>𝑚</m:t>
                          </m:r>
                        </m:sub>
                      </m:sSub>
                      <m:r>
                        <a:rPr lang="en-US" b="0" i="1" smtClean="0">
                          <a:solidFill>
                            <a:schemeClr val="tx1"/>
                          </a:solidFill>
                          <a:latin typeface="Cambria Math" panose="02040503050406030204" pitchFamily="18" charset="0"/>
                        </a:rPr>
                        <m:t>=</m:t>
                      </m:r>
                      <m:rad>
                        <m:radPr>
                          <m:degHide m:val="on"/>
                          <m:ctrlPr>
                            <a:rPr lang="en-US" i="1" smtClean="0">
                              <a:solidFill>
                                <a:schemeClr val="tx1"/>
                              </a:solidFill>
                              <a:latin typeface="Cambria Math" panose="02040503050406030204" pitchFamily="18" charset="0"/>
                            </a:rPr>
                          </m:ctrlPr>
                        </m:radPr>
                        <m:deg/>
                        <m:e>
                          <m:r>
                            <a:rPr lang="en-US" b="0" i="1" smtClean="0">
                              <a:solidFill>
                                <a:schemeClr val="tx1"/>
                              </a:solidFill>
                              <a:latin typeface="Cambria Math" panose="02040503050406030204" pitchFamily="18" charset="0"/>
                              <a:ea typeface="Cambria Math" panose="02040503050406030204" pitchFamily="18" charset="0"/>
                            </a:rPr>
                            <m:t>𝜎</m:t>
                          </m:r>
                          <m:r>
                            <a:rPr lang="en-US" b="0" i="1" smtClean="0">
                              <a:solidFill>
                                <a:schemeClr val="tx1"/>
                              </a:solidFill>
                              <a:latin typeface="Cambria Math" panose="02040503050406030204" pitchFamily="18" charset="0"/>
                              <a:ea typeface="Cambria Math" panose="02040503050406030204" pitchFamily="18" charset="0"/>
                            </a:rPr>
                            <m:t>22</m:t>
                          </m:r>
                        </m:e>
                      </m:rad>
                      <m:r>
                        <a:rPr lang="en-US" b="0" i="1" smtClean="0">
                          <a:solidFill>
                            <a:schemeClr val="tx1"/>
                          </a:solidFill>
                          <a:latin typeface="Cambria Math" panose="02040503050406030204" pitchFamily="18" charset="0"/>
                        </a:rPr>
                        <m:t>=</m:t>
                      </m:r>
                      <m:rad>
                        <m:radPr>
                          <m:degHide m:val="on"/>
                          <m:ctrlPr>
                            <a:rPr lang="en-US" i="1" smtClean="0">
                              <a:solidFill>
                                <a:schemeClr val="tx1"/>
                              </a:solidFill>
                              <a:latin typeface="Cambria Math" panose="02040503050406030204" pitchFamily="18" charset="0"/>
                            </a:rPr>
                          </m:ctrlPr>
                        </m:radPr>
                        <m:deg/>
                        <m:e>
                          <m:r>
                            <a:rPr lang="en-US" b="0" i="1" smtClean="0">
                              <a:solidFill>
                                <a:schemeClr val="tx1"/>
                              </a:solidFill>
                              <a:latin typeface="Cambria Math" panose="02040503050406030204" pitchFamily="18" charset="0"/>
                              <a:ea typeface="Cambria Math" panose="02040503050406030204" pitchFamily="18" charset="0"/>
                            </a:rPr>
                            <m:t>𝛾𝜀</m:t>
                          </m:r>
                        </m:e>
                      </m:rad>
                    </m:oMath>
                  </m:oMathPara>
                </a14:m>
                <a:endParaRPr lang="en-US">
                  <a:solidFill>
                    <a:schemeClr val="tx1"/>
                  </a:solidFill>
                </a:endParaRPr>
              </a:p>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𝛽𝛾</m:t>
                      </m:r>
                      <m:r>
                        <a:rPr lang="en-US" b="0" i="1" smtClean="0">
                          <a:solidFill>
                            <a:schemeClr val="tx1"/>
                          </a:solidFill>
                          <a:latin typeface="Cambria Math" panose="02040503050406030204" pitchFamily="18" charset="0"/>
                          <a:ea typeface="Cambria Math" panose="02040503050406030204" pitchFamily="18" charset="0"/>
                        </a:rPr>
                        <m:t>−</m:t>
                      </m:r>
                      <m:sSup>
                        <m:sSupPr>
                          <m:ctrlPr>
                            <a:rPr lang="en-US" i="1" smtClean="0">
                              <a:solidFill>
                                <a:schemeClr val="tx1"/>
                              </a:solidFill>
                              <a:latin typeface="Cambria Math" panose="02040503050406030204" pitchFamily="18" charset="0"/>
                              <a:ea typeface="Cambria Math" panose="02040503050406030204" pitchFamily="18" charset="0"/>
                            </a:rPr>
                          </m:ctrlPr>
                        </m:sSupPr>
                        <m:e>
                          <m:r>
                            <a:rPr lang="en-US" b="0" i="1" smtClean="0">
                              <a:solidFill>
                                <a:schemeClr val="tx1"/>
                              </a:solidFill>
                              <a:latin typeface="Cambria Math" panose="02040503050406030204" pitchFamily="18" charset="0"/>
                              <a:ea typeface="Cambria Math" panose="02040503050406030204" pitchFamily="18" charset="0"/>
                            </a:rPr>
                            <m:t>𝛼</m:t>
                          </m:r>
                        </m:e>
                        <m:sup>
                          <m:r>
                            <a:rPr lang="en-US" b="0" i="1" smtClean="0">
                              <a:solidFill>
                                <a:schemeClr val="tx1"/>
                              </a:solidFill>
                              <a:latin typeface="Cambria Math" panose="02040503050406030204" pitchFamily="18" charset="0"/>
                              <a:ea typeface="Cambria Math" panose="02040503050406030204" pitchFamily="18" charset="0"/>
                            </a:rPr>
                            <m:t>2</m:t>
                          </m:r>
                        </m:sup>
                      </m:sSup>
                      <m:r>
                        <a:rPr lang="en-US" b="0" i="1" smtClean="0">
                          <a:solidFill>
                            <a:schemeClr val="tx1"/>
                          </a:solidFill>
                          <a:latin typeface="Cambria Math" panose="02040503050406030204" pitchFamily="18" charset="0"/>
                          <a:ea typeface="Cambria Math" panose="02040503050406030204" pitchFamily="18" charset="0"/>
                        </a:rPr>
                        <m:t>=1</m:t>
                      </m:r>
                    </m:oMath>
                  </m:oMathPara>
                </a14:m>
                <a:endParaRPr lang="en-US">
                  <a:solidFill>
                    <a:schemeClr val="tx1"/>
                  </a:solidFill>
                </a:endParaRPr>
              </a:p>
            </p:txBody>
          </p:sp>
        </mc:Choice>
        <mc:Fallback xmlns="">
          <p:sp>
            <p:nvSpPr>
              <p:cNvPr id="4" name="TextBox 3">
                <a:extLst>
                  <a:ext uri="{FF2B5EF4-FFF2-40B4-BE49-F238E27FC236}">
                    <a16:creationId xmlns:a16="http://schemas.microsoft.com/office/drawing/2014/main" id="{146CA44F-3A24-DB55-F835-02508469A70C}"/>
                  </a:ext>
                </a:extLst>
              </p:cNvPr>
              <p:cNvSpPr txBox="1">
                <a:spLocks noRot="1" noChangeAspect="1" noMove="1" noResize="1" noEditPoints="1" noAdjustHandles="1" noChangeArrowheads="1" noChangeShapeType="1" noTextEdit="1"/>
              </p:cNvSpPr>
              <p:nvPr/>
            </p:nvSpPr>
            <p:spPr>
              <a:xfrm>
                <a:off x="1120624" y="4910270"/>
                <a:ext cx="2512833" cy="1396729"/>
              </a:xfrm>
              <a:prstGeom prst="rect">
                <a:avLst/>
              </a:prstGeom>
              <a:blipFill>
                <a:blip r:embed="rId5"/>
                <a:stretch>
                  <a:fillRect b="-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85DF0E4-500A-BB45-F8CC-297FC86E5AC3}"/>
                  </a:ext>
                </a:extLst>
              </p:cNvPr>
              <p:cNvSpPr txBox="1"/>
              <p:nvPr/>
            </p:nvSpPr>
            <p:spPr>
              <a:xfrm>
                <a:off x="4753947" y="5843401"/>
                <a:ext cx="6786594" cy="64633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M = product of the beam</a:t>
                </a:r>
                <a:r>
                  <a:rPr lang="en-US" b="1" dirty="0">
                    <a:solidFill>
                      <a:srgbClr val="FF0000"/>
                    </a:solidFill>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transfer matrix</a:t>
                </a:r>
              </a:p>
              <a:p>
                <a:pPr algn="ctr"/>
                <a14:m>
                  <m:oMath xmlns:m="http://schemas.openxmlformats.org/officeDocument/2006/math">
                    <m:r>
                      <a:rPr lang="en-US" b="1" i="1" smtClean="0">
                        <a:latin typeface="Cambria Math" panose="02040503050406030204" pitchFamily="18" charset="0"/>
                        <a:ea typeface="Cambria Math" panose="02040503050406030204" pitchFamily="18" charset="0"/>
                        <a:cs typeface="Times New Roman" panose="02020603050405020304" pitchFamily="18" charset="0"/>
                      </a:rPr>
                      <m:t>𝝈</m:t>
                    </m:r>
                    <m:r>
                      <a:rPr lang="en-US" b="1"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b="1" dirty="0">
                    <a:latin typeface="Times New Roman" panose="02020603050405020304" pitchFamily="18" charset="0"/>
                    <a:cs typeface="Times New Roman" panose="02020603050405020304" pitchFamily="18" charset="0"/>
                  </a:rPr>
                  <a:t> unknown beam matrix at the entrance of the quad </a:t>
                </a:r>
              </a:p>
            </p:txBody>
          </p:sp>
        </mc:Choice>
        <mc:Fallback xmlns="">
          <p:sp>
            <p:nvSpPr>
              <p:cNvPr id="10" name="TextBox 9">
                <a:extLst>
                  <a:ext uri="{FF2B5EF4-FFF2-40B4-BE49-F238E27FC236}">
                    <a16:creationId xmlns:a16="http://schemas.microsoft.com/office/drawing/2014/main" id="{F85DF0E4-500A-BB45-F8CC-297FC86E5AC3}"/>
                  </a:ext>
                </a:extLst>
              </p:cNvPr>
              <p:cNvSpPr txBox="1">
                <a:spLocks noRot="1" noChangeAspect="1" noMove="1" noResize="1" noEditPoints="1" noAdjustHandles="1" noChangeArrowheads="1" noChangeShapeType="1" noTextEdit="1"/>
              </p:cNvSpPr>
              <p:nvPr/>
            </p:nvSpPr>
            <p:spPr>
              <a:xfrm>
                <a:off x="4753947" y="5843401"/>
                <a:ext cx="6786594" cy="646331"/>
              </a:xfrm>
              <a:prstGeom prst="rect">
                <a:avLst/>
              </a:prstGeom>
              <a:blipFill>
                <a:blip r:embed="rId6"/>
                <a:stretch>
                  <a:fillRect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440FDA3-F333-C528-79B7-00FA81D42BC5}"/>
                  </a:ext>
                </a:extLst>
              </p:cNvPr>
              <p:cNvSpPr txBox="1"/>
              <p:nvPr/>
            </p:nvSpPr>
            <p:spPr>
              <a:xfrm>
                <a:off x="6665458" y="4481503"/>
                <a:ext cx="3196238" cy="839845"/>
              </a:xfrm>
              <a:prstGeom prst="rect">
                <a:avLst/>
              </a:prstGeom>
              <a:noFill/>
            </p:spPr>
            <p:txBody>
              <a:bodyPr wrap="square">
                <a:spAutoFit/>
              </a:bodyPr>
              <a:lstStyle/>
              <a:p>
                <a:pPr algn="ctr"/>
                <a:r>
                  <a:rPr lang="en-US" sz="2400" b="1" i="1" dirty="0">
                    <a:solidFill>
                      <a:srgbClr val="FF0000"/>
                    </a:solidFill>
                    <a:latin typeface="Cambria Math" panose="02040503050406030204" pitchFamily="18" charset="0"/>
                  </a:rPr>
                  <a:t>Beam matrix</a:t>
                </a:r>
              </a:p>
              <a:p>
                <a:pPr/>
                <a14:m>
                  <m:oMathPara xmlns:m="http://schemas.openxmlformats.org/officeDocument/2006/math">
                    <m:oMathParaPr>
                      <m:jc m:val="centerGroup"/>
                    </m:oMathParaPr>
                    <m:oMath xmlns:m="http://schemas.openxmlformats.org/officeDocument/2006/math">
                      <m:sSubSup>
                        <m:sSubSupPr>
                          <m:ctrlPr>
                            <a:rPr lang="en-US" sz="2400" b="1" i="1" smtClean="0">
                              <a:solidFill>
                                <a:srgbClr val="FF0000"/>
                              </a:solidFill>
                              <a:latin typeface="Cambria Math" panose="02040503050406030204" pitchFamily="18" charset="0"/>
                            </a:rPr>
                          </m:ctrlPr>
                        </m:sSubSupPr>
                        <m:e>
                          <m:r>
                            <a:rPr lang="en-US" sz="2400" b="1" i="1" smtClean="0">
                              <a:solidFill>
                                <a:srgbClr val="FF0000"/>
                              </a:solidFill>
                              <a:latin typeface="Cambria Math" panose="02040503050406030204" pitchFamily="18" charset="0"/>
                            </a:rPr>
                            <m:t>𝒙</m:t>
                          </m:r>
                        </m:e>
                        <m:sub>
                          <m:r>
                            <a:rPr lang="en-US" sz="2400" b="1" i="1" smtClean="0">
                              <a:solidFill>
                                <a:srgbClr val="FF0000"/>
                              </a:solidFill>
                              <a:latin typeface="Cambria Math" panose="02040503050406030204" pitchFamily="18" charset="0"/>
                            </a:rPr>
                            <m:t>𝒔</m:t>
                          </m:r>
                        </m:sub>
                        <m:sup>
                          <m:r>
                            <a:rPr lang="en-US" sz="2400" b="1" i="1" smtClean="0">
                              <a:solidFill>
                                <a:srgbClr val="FF0000"/>
                              </a:solidFill>
                              <a:latin typeface="Cambria Math" panose="02040503050406030204" pitchFamily="18" charset="0"/>
                            </a:rPr>
                            <m:t>𝟐</m:t>
                          </m:r>
                        </m:sup>
                      </m:sSubSup>
                      <m:r>
                        <a:rPr lang="en-US" sz="2400" b="1" i="1" smtClean="0">
                          <a:solidFill>
                            <a:srgbClr val="FF0000"/>
                          </a:solidFill>
                          <a:latin typeface="Cambria Math" panose="02040503050406030204" pitchFamily="18" charset="0"/>
                        </a:rPr>
                        <m:t>=</m:t>
                      </m:r>
                      <m:sSub>
                        <m:sSubPr>
                          <m:ctrlPr>
                            <a:rPr lang="en-US" sz="2400" b="1" i="1" smtClean="0">
                              <a:solidFill>
                                <a:srgbClr val="FF0000"/>
                              </a:solidFill>
                              <a:latin typeface="Cambria Math" panose="02040503050406030204" pitchFamily="18" charset="0"/>
                            </a:rPr>
                          </m:ctrlPr>
                        </m:sSubPr>
                        <m:e>
                          <m:r>
                            <a:rPr lang="en-US" sz="2400" b="1" i="1" smtClean="0">
                              <a:solidFill>
                                <a:srgbClr val="FF0000"/>
                              </a:solidFill>
                              <a:latin typeface="Cambria Math" panose="02040503050406030204" pitchFamily="18" charset="0"/>
                            </a:rPr>
                            <m:t>[</m:t>
                          </m:r>
                          <m:r>
                            <a:rPr lang="en-US" sz="2400" b="1" i="1" smtClean="0">
                              <a:solidFill>
                                <a:srgbClr val="FF0000"/>
                              </a:solidFill>
                              <a:latin typeface="Cambria Math" panose="02040503050406030204" pitchFamily="18" charset="0"/>
                            </a:rPr>
                            <m:t>𝑴</m:t>
                          </m:r>
                          <m:r>
                            <a:rPr lang="en-US" sz="2400" b="1" i="1" smtClean="0">
                              <a:solidFill>
                                <a:srgbClr val="FF0000"/>
                              </a:solidFill>
                              <a:latin typeface="Cambria Math" panose="02040503050406030204" pitchFamily="18" charset="0"/>
                              <a:ea typeface="Cambria Math" panose="02040503050406030204" pitchFamily="18" charset="0"/>
                            </a:rPr>
                            <m:t>𝝈</m:t>
                          </m:r>
                          <m:sSup>
                            <m:sSupPr>
                              <m:ctrlPr>
                                <a:rPr lang="en-US" sz="2400" b="1" i="1" smtClean="0">
                                  <a:solidFill>
                                    <a:srgbClr val="FF0000"/>
                                  </a:solidFill>
                                  <a:latin typeface="Cambria Math" panose="02040503050406030204" pitchFamily="18" charset="0"/>
                                  <a:ea typeface="Cambria Math" panose="02040503050406030204" pitchFamily="18" charset="0"/>
                                </a:rPr>
                              </m:ctrlPr>
                            </m:sSupPr>
                            <m:e>
                              <m:r>
                                <a:rPr lang="en-US" sz="2400" b="1" i="1" smtClean="0">
                                  <a:solidFill>
                                    <a:srgbClr val="FF0000"/>
                                  </a:solidFill>
                                  <a:latin typeface="Cambria Math" panose="02040503050406030204" pitchFamily="18" charset="0"/>
                                  <a:ea typeface="Cambria Math" panose="02040503050406030204" pitchFamily="18" charset="0"/>
                                </a:rPr>
                                <m:t>𝑴</m:t>
                              </m:r>
                            </m:e>
                            <m:sup>
                              <m:r>
                                <a:rPr lang="en-US" sz="2400" b="1" i="1" smtClean="0">
                                  <a:solidFill>
                                    <a:srgbClr val="FF0000"/>
                                  </a:solidFill>
                                  <a:latin typeface="Cambria Math" panose="02040503050406030204" pitchFamily="18" charset="0"/>
                                  <a:ea typeface="Cambria Math" panose="02040503050406030204" pitchFamily="18" charset="0"/>
                                </a:rPr>
                                <m:t>𝑻</m:t>
                              </m:r>
                            </m:sup>
                          </m:sSup>
                          <m:r>
                            <a:rPr lang="en-US" sz="2400" b="1" i="1" smtClean="0">
                              <a:solidFill>
                                <a:srgbClr val="FF0000"/>
                              </a:solidFill>
                              <a:latin typeface="Cambria Math" panose="02040503050406030204" pitchFamily="18" charset="0"/>
                              <a:ea typeface="Cambria Math" panose="02040503050406030204" pitchFamily="18" charset="0"/>
                            </a:rPr>
                            <m:t>]</m:t>
                          </m:r>
                        </m:e>
                        <m:sub>
                          <m:r>
                            <a:rPr lang="en-US" sz="2400" b="1" i="1" smtClean="0">
                              <a:solidFill>
                                <a:srgbClr val="FF0000"/>
                              </a:solidFill>
                              <a:latin typeface="Cambria Math" panose="02040503050406030204" pitchFamily="18" charset="0"/>
                            </a:rPr>
                            <m:t>𝟏𝟏</m:t>
                          </m:r>
                        </m:sub>
                      </m:sSub>
                    </m:oMath>
                  </m:oMathPara>
                </a14:m>
                <a:endParaRPr lang="en-US" b="1" dirty="0"/>
              </a:p>
            </p:txBody>
          </p:sp>
        </mc:Choice>
        <mc:Fallback xmlns="">
          <p:sp>
            <p:nvSpPr>
              <p:cNvPr id="11" name="TextBox 10">
                <a:extLst>
                  <a:ext uri="{FF2B5EF4-FFF2-40B4-BE49-F238E27FC236}">
                    <a16:creationId xmlns:a16="http://schemas.microsoft.com/office/drawing/2014/main" id="{5440FDA3-F333-C528-79B7-00FA81D42BC5}"/>
                  </a:ext>
                </a:extLst>
              </p:cNvPr>
              <p:cNvSpPr txBox="1">
                <a:spLocks noRot="1" noChangeAspect="1" noMove="1" noResize="1" noEditPoints="1" noAdjustHandles="1" noChangeArrowheads="1" noChangeShapeType="1" noTextEdit="1"/>
              </p:cNvSpPr>
              <p:nvPr/>
            </p:nvSpPr>
            <p:spPr>
              <a:xfrm>
                <a:off x="6665458" y="4481503"/>
                <a:ext cx="3196238" cy="839845"/>
              </a:xfrm>
              <a:prstGeom prst="rect">
                <a:avLst/>
              </a:prstGeom>
              <a:blipFill>
                <a:blip r:embed="rId7"/>
                <a:stretch>
                  <a:fillRect t="-5797" b="-101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0F85037-6224-4930-8100-DD47E0D99313}"/>
                  </a:ext>
                </a:extLst>
              </p:cNvPr>
              <p:cNvSpPr txBox="1"/>
              <p:nvPr/>
            </p:nvSpPr>
            <p:spPr>
              <a:xfrm>
                <a:off x="4931264" y="5487040"/>
                <a:ext cx="6998924" cy="276999"/>
              </a:xfrm>
              <a:prstGeom prst="rect">
                <a:avLst/>
              </a:prstGeom>
              <a:noFill/>
            </p:spPr>
            <p:txBody>
              <a:bodyPr wrap="square" lIns="0" tIns="0" rIns="0" bIns="0" rtlCol="0">
                <a:spAutoFit/>
              </a:bodyPr>
              <a:lstStyle/>
              <a:p>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𝒙</m:t>
                        </m:r>
                      </m:e>
                      <m:sub>
                        <m:r>
                          <a:rPr lang="en-US" b="1" i="1" smtClean="0">
                            <a:latin typeface="Cambria Math" panose="02040503050406030204" pitchFamily="18" charset="0"/>
                          </a:rPr>
                          <m:t>𝒔</m:t>
                        </m:r>
                      </m:sub>
                    </m:sSub>
                  </m:oMath>
                </a14:m>
                <a:r>
                  <a:rPr lang="en-US" b="1" dirty="0">
                    <a:latin typeface="Times New Roman" panose="02020603050405020304" pitchFamily="18" charset="0"/>
                    <a:cs typeface="Times New Roman" panose="02020603050405020304" pitchFamily="18" charset="0"/>
                  </a:rPr>
                  <a:t> = standard deviation of the beam distribution at the profile monitor</a:t>
                </a:r>
              </a:p>
            </p:txBody>
          </p:sp>
        </mc:Choice>
        <mc:Fallback xmlns="">
          <p:sp>
            <p:nvSpPr>
              <p:cNvPr id="9" name="TextBox 8">
                <a:extLst>
                  <a:ext uri="{FF2B5EF4-FFF2-40B4-BE49-F238E27FC236}">
                    <a16:creationId xmlns:a16="http://schemas.microsoft.com/office/drawing/2014/main" id="{C0F85037-6224-4930-8100-DD47E0D99313}"/>
                  </a:ext>
                </a:extLst>
              </p:cNvPr>
              <p:cNvSpPr txBox="1">
                <a:spLocks noRot="1" noChangeAspect="1" noMove="1" noResize="1" noEditPoints="1" noAdjustHandles="1" noChangeArrowheads="1" noChangeShapeType="1" noTextEdit="1"/>
              </p:cNvSpPr>
              <p:nvPr/>
            </p:nvSpPr>
            <p:spPr>
              <a:xfrm>
                <a:off x="4931264" y="5487040"/>
                <a:ext cx="6998924" cy="276999"/>
              </a:xfrm>
              <a:prstGeom prst="rect">
                <a:avLst/>
              </a:prstGeom>
              <a:blipFill>
                <a:blip r:embed="rId8"/>
                <a:stretch>
                  <a:fillRect l="-871" t="-28261" r="-174" b="-50000"/>
                </a:stretch>
              </a:blipFill>
            </p:spPr>
            <p:txBody>
              <a:bodyPr/>
              <a:lstStyle/>
              <a:p>
                <a:r>
                  <a:rPr lang="en-US">
                    <a:noFill/>
                  </a:rPr>
                  <a:t> </a:t>
                </a:r>
              </a:p>
            </p:txBody>
          </p:sp>
        </mc:Fallback>
      </mc:AlternateContent>
    </p:spTree>
    <p:extLst>
      <p:ext uri="{BB962C8B-B14F-4D97-AF65-F5344CB8AC3E}">
        <p14:creationId xmlns:p14="http://schemas.microsoft.com/office/powerpoint/2010/main" val="2643784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D2816D6-7BFA-D091-2B64-74779BD4602F}"/>
              </a:ext>
            </a:extLst>
          </p:cNvPr>
          <p:cNvPicPr>
            <a:picLocks noGrp="1" noChangeAspect="1"/>
          </p:cNvPicPr>
          <p:nvPr>
            <p:ph sz="quarter" idx="26"/>
          </p:nvPr>
        </p:nvPicPr>
        <p:blipFill rotWithShape="1">
          <a:blip r:embed="rId3">
            <a:extLst>
              <a:ext uri="{96DAC541-7B7A-43D3-8B79-37D633B846F1}">
                <asvg:svgBlip xmlns:asvg="http://schemas.microsoft.com/office/drawing/2016/SVG/main" r:embed="rId4"/>
              </a:ext>
            </a:extLst>
          </a:blip>
          <a:srcRect l="5778" t="9994" r="8570"/>
          <a:stretch/>
        </p:blipFill>
        <p:spPr>
          <a:xfrm>
            <a:off x="941833" y="758952"/>
            <a:ext cx="9994391" cy="5632704"/>
          </a:xfrm>
        </p:spPr>
      </p:pic>
      <p:sp>
        <p:nvSpPr>
          <p:cNvPr id="2" name="Slide Number Placeholder 1">
            <a:extLst>
              <a:ext uri="{FF2B5EF4-FFF2-40B4-BE49-F238E27FC236}">
                <a16:creationId xmlns:a16="http://schemas.microsoft.com/office/drawing/2014/main" id="{AE30245E-DEF6-558A-183A-7E58DEF20994}"/>
              </a:ext>
            </a:extLst>
          </p:cNvPr>
          <p:cNvSpPr>
            <a:spLocks noGrp="1"/>
          </p:cNvSpPr>
          <p:nvPr>
            <p:ph type="sldNum" sz="quarter" idx="12"/>
          </p:nvPr>
        </p:nvSpPr>
        <p:spPr/>
        <p:txBody>
          <a:bodyPr/>
          <a:lstStyle/>
          <a:p>
            <a:fld id="{72890513-E58D-2644-ACDB-E89B1349FCEB}" type="slidenum">
              <a:rPr lang="en-US" smtClean="0"/>
              <a:pPr/>
              <a:t>32</a:t>
            </a:fld>
            <a:endParaRPr lang="en-US"/>
          </a:p>
        </p:txBody>
      </p:sp>
      <p:sp>
        <p:nvSpPr>
          <p:cNvPr id="13" name="Text Placeholder 12">
            <a:extLst>
              <a:ext uri="{FF2B5EF4-FFF2-40B4-BE49-F238E27FC236}">
                <a16:creationId xmlns:a16="http://schemas.microsoft.com/office/drawing/2014/main" id="{AF3877C4-F5C8-A075-D34F-FCE59B446064}"/>
              </a:ext>
            </a:extLst>
          </p:cNvPr>
          <p:cNvSpPr>
            <a:spLocks noGrp="1"/>
          </p:cNvSpPr>
          <p:nvPr>
            <p:ph type="body" sz="quarter" idx="21"/>
          </p:nvPr>
        </p:nvSpPr>
        <p:spPr>
          <a:xfrm>
            <a:off x="680484" y="124868"/>
            <a:ext cx="10441172" cy="468031"/>
          </a:xfrm>
        </p:spPr>
        <p:txBody>
          <a:bodyPr/>
          <a:lstStyle/>
          <a:p>
            <a:pPr algn="ctr"/>
            <a:r>
              <a:rPr lang="en-US"/>
              <a:t>Total Emittance – SFHT vs TFHT</a:t>
            </a:r>
          </a:p>
        </p:txBody>
      </p:sp>
      <p:sp>
        <p:nvSpPr>
          <p:cNvPr id="3" name="TextBox 2">
            <a:extLst>
              <a:ext uri="{FF2B5EF4-FFF2-40B4-BE49-F238E27FC236}">
                <a16:creationId xmlns:a16="http://schemas.microsoft.com/office/drawing/2014/main" id="{B1F7669C-5459-4D30-AA3A-FAE2834B4774}"/>
              </a:ext>
            </a:extLst>
          </p:cNvPr>
          <p:cNvSpPr txBox="1"/>
          <p:nvPr/>
        </p:nvSpPr>
        <p:spPr>
          <a:xfrm>
            <a:off x="2583830" y="4555125"/>
            <a:ext cx="2502934" cy="923330"/>
          </a:xfrm>
          <a:prstGeom prst="rect">
            <a:avLst/>
          </a:prstGeom>
          <a:solidFill>
            <a:srgbClr val="FFFF00"/>
          </a:solidFill>
        </p:spPr>
        <p:txBody>
          <a:bodyPr wrap="square" rtlCol="0">
            <a:spAutoFit/>
          </a:bodyPr>
          <a:lstStyle/>
          <a:p>
            <a:pPr algn="ctr"/>
            <a:r>
              <a:rPr lang="en-US">
                <a:latin typeface="Times New Roman" panose="02020603050405020304" pitchFamily="18" charset="0"/>
                <a:cs typeface="Times New Roman" panose="02020603050405020304" pitchFamily="18" charset="0"/>
              </a:rPr>
              <a:t>Ions are attracted to the plasma center due to negative potential dip</a:t>
            </a:r>
          </a:p>
        </p:txBody>
      </p:sp>
    </p:spTree>
    <p:extLst>
      <p:ext uri="{BB962C8B-B14F-4D97-AF65-F5344CB8AC3E}">
        <p14:creationId xmlns:p14="http://schemas.microsoft.com/office/powerpoint/2010/main" val="809513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E75106-1F09-CE62-3928-8ED951EF88DD}"/>
              </a:ext>
            </a:extLst>
          </p:cNvPr>
          <p:cNvSpPr>
            <a:spLocks noGrp="1"/>
          </p:cNvSpPr>
          <p:nvPr>
            <p:ph type="sldNum" sz="quarter" idx="12"/>
          </p:nvPr>
        </p:nvSpPr>
        <p:spPr/>
        <p:txBody>
          <a:bodyPr/>
          <a:lstStyle/>
          <a:p>
            <a:fld id="{72890513-E58D-2644-ACDB-E89B1349FCEB}" type="slidenum">
              <a:rPr lang="en-US" smtClean="0"/>
              <a:pPr/>
              <a:t>33</a:t>
            </a:fld>
            <a:endParaRPr lang="en-US"/>
          </a:p>
        </p:txBody>
      </p:sp>
      <p:pic>
        <p:nvPicPr>
          <p:cNvPr id="10" name="Content Placeholder 9">
            <a:extLst>
              <a:ext uri="{FF2B5EF4-FFF2-40B4-BE49-F238E27FC236}">
                <a16:creationId xmlns:a16="http://schemas.microsoft.com/office/drawing/2014/main" id="{2E29D80A-35BF-58C6-D10E-F3EEE890F47C}"/>
              </a:ext>
            </a:extLst>
          </p:cNvPr>
          <p:cNvPicPr>
            <a:picLocks noGrp="1" noChangeAspect="1"/>
          </p:cNvPicPr>
          <p:nvPr>
            <p:ph sz="quarter" idx="26"/>
          </p:nvPr>
        </p:nvPicPr>
        <p:blipFill rotWithShape="1">
          <a:blip r:embed="rId3">
            <a:extLst>
              <a:ext uri="{96DAC541-7B7A-43D3-8B79-37D633B846F1}">
                <asvg:svgBlip xmlns:asvg="http://schemas.microsoft.com/office/drawing/2016/SVG/main" r:embed="rId4"/>
              </a:ext>
            </a:extLst>
          </a:blip>
          <a:srcRect l="4655" t="9664" r="7864"/>
          <a:stretch/>
        </p:blipFill>
        <p:spPr>
          <a:xfrm>
            <a:off x="4531360" y="673626"/>
            <a:ext cx="7609839" cy="4775200"/>
          </a:xfrm>
        </p:spPr>
      </p:pic>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E47FD090-A23F-13A8-1683-B71AB77B3FD4}"/>
                  </a:ext>
                </a:extLst>
              </p:cNvPr>
              <p:cNvSpPr>
                <a:spLocks noGrp="1"/>
              </p:cNvSpPr>
              <p:nvPr>
                <p:ph type="body" sz="quarter" idx="29"/>
              </p:nvPr>
            </p:nvSpPr>
            <p:spPr>
              <a:xfrm>
                <a:off x="152401" y="1409174"/>
                <a:ext cx="4648199" cy="3594626"/>
              </a:xfrm>
            </p:spPr>
            <p:txBody>
              <a:bodyPr/>
              <a:lstStyle/>
              <a:p>
                <a:r>
                  <a:rPr lang="en-US">
                    <a:solidFill>
                      <a:schemeClr val="tx1"/>
                    </a:solidFill>
                    <a:latin typeface="Times New Roman" panose="02020603050405020304" pitchFamily="18" charset="0"/>
                    <a:cs typeface="Times New Roman" panose="02020603050405020304" pitchFamily="18" charset="0"/>
                  </a:rPr>
                  <a:t>Microscopically, plasma is not neutral</a:t>
                </a:r>
              </a:p>
              <a:p>
                <a:r>
                  <a:rPr lang="en-US">
                    <a:solidFill>
                      <a:schemeClr val="tx1"/>
                    </a:solidFill>
                    <a:latin typeface="Times New Roman" panose="02020603050405020304" pitchFamily="18" charset="0"/>
                    <a:cs typeface="Times New Roman" panose="02020603050405020304" pitchFamily="18" charset="0"/>
                  </a:rPr>
                  <a:t>Loss of low-energy electrons creates positively charged plasma</a:t>
                </a:r>
                <a:r>
                  <a:rPr lang="en-US">
                    <a:latin typeface="Times New Roman" panose="02020603050405020304" pitchFamily="18" charset="0"/>
                    <a:cs typeface="Times New Roman" panose="02020603050405020304" pitchFamily="18" charset="0"/>
                  </a:rPr>
                  <a:t> called </a:t>
                </a:r>
                <a:r>
                  <a:rPr lang="en-US">
                    <a:solidFill>
                      <a:schemeClr val="tx1"/>
                    </a:solidFill>
                    <a:latin typeface="Times New Roman" panose="02020603050405020304" pitchFamily="18" charset="0"/>
                    <a:cs typeface="Times New Roman" panose="02020603050405020304" pitchFamily="18" charset="0"/>
                  </a:rPr>
                  <a:t>plasma potential </a:t>
                </a:r>
                <a14:m>
                  <m:oMath xmlns:m="http://schemas.openxmlformats.org/officeDocument/2006/math">
                    <m:r>
                      <a:rPr lang="en-US" b="1" i="1" dirty="0" smtClean="0">
                        <a:solidFill>
                          <a:schemeClr val="tx1"/>
                        </a:solidFill>
                        <a:latin typeface="Cambria Math" panose="02040503050406030204" pitchFamily="18" charset="0"/>
                        <a:cs typeface="Times New Roman" panose="02020603050405020304" pitchFamily="18" charset="0"/>
                      </a:rPr>
                      <m:t>𝑽𝒑</m:t>
                    </m:r>
                  </m:oMath>
                </a14:m>
                <a:r>
                  <a:rPr lang="en-US">
                    <a:solidFill>
                      <a:schemeClr val="tx1"/>
                    </a:solidFill>
                    <a:latin typeface="Times New Roman" panose="02020603050405020304" pitchFamily="18" charset="0"/>
                    <a:cs typeface="Times New Roman" panose="02020603050405020304" pitchFamily="18" charset="0"/>
                  </a:rPr>
                  <a:t>, </a:t>
                </a:r>
              </a:p>
              <a:p>
                <a:r>
                  <a:rPr lang="en-US">
                    <a:latin typeface="Times New Roman" panose="02020603050405020304" pitchFamily="18" charset="0"/>
                    <a:cs typeface="Times New Roman" panose="02020603050405020304" pitchFamily="18" charset="0"/>
                  </a:rPr>
                  <a:t>Plasma potential</a:t>
                </a:r>
                <a:r>
                  <a:rPr lang="en-US">
                    <a:solidFill>
                      <a:schemeClr val="tx1"/>
                    </a:solidFill>
                    <a:latin typeface="Times New Roman" panose="02020603050405020304" pitchFamily="18" charset="0"/>
                    <a:cs typeface="Times New Roman" panose="02020603050405020304" pitchFamily="18" charset="0"/>
                  </a:rPr>
                  <a:t> affects injection of singly charge ions and affects the efficiency of the HCIs from the CSB</a:t>
                </a:r>
              </a:p>
              <a:p>
                <a:pPr marL="0" indent="0">
                  <a:buNone/>
                </a:pPr>
                <a:endParaRPr lang="en-US">
                  <a:solidFill>
                    <a:schemeClr val="tx1"/>
                  </a:solidFill>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b="1" i="0" smtClean="0">
                          <a:solidFill>
                            <a:schemeClr val="tx1"/>
                          </a:solidFill>
                          <a:latin typeface="Cambria Math" panose="02040503050406030204" pitchFamily="18" charset="0"/>
                          <a:cs typeface="Times New Roman" panose="02020603050405020304" pitchFamily="18" charset="0"/>
                        </a:rPr>
                        <m:t>𝐃𝐞𝐥𝐭𝐚𝐕</m:t>
                      </m:r>
                      <m:r>
                        <a:rPr lang="en-US" b="1" i="0" smtClean="0">
                          <a:solidFill>
                            <a:schemeClr val="tx1"/>
                          </a:solidFill>
                          <a:latin typeface="Cambria Math" panose="02040503050406030204" pitchFamily="18" charset="0"/>
                          <a:cs typeface="Times New Roman" panose="02020603050405020304" pitchFamily="18" charset="0"/>
                        </a:rPr>
                        <m:t>= </m:t>
                      </m:r>
                      <m:sSub>
                        <m:sSubPr>
                          <m:ctrlPr>
                            <a:rPr lang="en-US" b="1" i="1" smtClean="0">
                              <a:solidFill>
                                <a:schemeClr val="tx1"/>
                              </a:solidFill>
                              <a:latin typeface="Cambria Math" panose="02040503050406030204" pitchFamily="18" charset="0"/>
                              <a:cs typeface="Times New Roman" panose="02020603050405020304" pitchFamily="18" charset="0"/>
                            </a:rPr>
                          </m:ctrlPr>
                        </m:sSubPr>
                        <m:e>
                          <m:r>
                            <a:rPr lang="en-US" b="1" i="0" smtClean="0">
                              <a:solidFill>
                                <a:schemeClr val="tx1"/>
                              </a:solidFill>
                              <a:latin typeface="Cambria Math" panose="02040503050406030204" pitchFamily="18" charset="0"/>
                              <a:cs typeface="Times New Roman" panose="02020603050405020304" pitchFamily="18" charset="0"/>
                            </a:rPr>
                            <m:t>𝐂𝐓𝐈𝐒</m:t>
                          </m:r>
                        </m:e>
                        <m:sub>
                          <m:r>
                            <a:rPr lang="en-US" b="1" i="0" smtClean="0">
                              <a:solidFill>
                                <a:schemeClr val="tx1"/>
                              </a:solidFill>
                              <a:latin typeface="Cambria Math" panose="02040503050406030204" pitchFamily="18" charset="0"/>
                              <a:cs typeface="Times New Roman" panose="02020603050405020304" pitchFamily="18" charset="0"/>
                            </a:rPr>
                            <m:t>𝐛𝐢𝐚𝐬</m:t>
                          </m:r>
                        </m:sub>
                      </m:sSub>
                      <m:r>
                        <a:rPr lang="en-US" b="1" i="0" smtClean="0">
                          <a:solidFill>
                            <a:schemeClr val="tx1"/>
                          </a:solidFill>
                          <a:latin typeface="Cambria Math" panose="02040503050406030204" pitchFamily="18" charset="0"/>
                          <a:cs typeface="Times New Roman" panose="02020603050405020304" pitchFamily="18" charset="0"/>
                        </a:rPr>
                        <m:t>−</m:t>
                      </m:r>
                      <m:sSub>
                        <m:sSubPr>
                          <m:ctrlPr>
                            <a:rPr lang="en-US" b="1" i="1" smtClean="0">
                              <a:solidFill>
                                <a:schemeClr val="tx1"/>
                              </a:solidFill>
                              <a:latin typeface="Cambria Math" panose="02040503050406030204" pitchFamily="18" charset="0"/>
                              <a:cs typeface="Times New Roman" panose="02020603050405020304" pitchFamily="18" charset="0"/>
                            </a:rPr>
                          </m:ctrlPr>
                        </m:sSubPr>
                        <m:e>
                          <m:r>
                            <a:rPr lang="en-US" b="1" i="0" smtClean="0">
                              <a:solidFill>
                                <a:schemeClr val="tx1"/>
                              </a:solidFill>
                              <a:latin typeface="Cambria Math" panose="02040503050406030204" pitchFamily="18" charset="0"/>
                              <a:cs typeface="Times New Roman" panose="02020603050405020304" pitchFamily="18" charset="0"/>
                            </a:rPr>
                            <m:t>𝐂𝐒𝐁</m:t>
                          </m:r>
                        </m:e>
                        <m:sub>
                          <m:r>
                            <a:rPr lang="en-US" b="1" i="0" smtClean="0">
                              <a:solidFill>
                                <a:schemeClr val="tx1"/>
                              </a:solidFill>
                              <a:latin typeface="Cambria Math" panose="02040503050406030204" pitchFamily="18" charset="0"/>
                              <a:cs typeface="Times New Roman" panose="02020603050405020304" pitchFamily="18" charset="0"/>
                            </a:rPr>
                            <m:t>𝐛𝐢𝐚𝐬</m:t>
                          </m:r>
                        </m:sub>
                      </m:sSub>
                    </m:oMath>
                  </m:oMathPara>
                </a14:m>
                <a:endParaRPr lang="en-US">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Text Placeholder 5">
                <a:extLst>
                  <a:ext uri="{FF2B5EF4-FFF2-40B4-BE49-F238E27FC236}">
                    <a16:creationId xmlns:a16="http://schemas.microsoft.com/office/drawing/2014/main" id="{E47FD090-A23F-13A8-1683-B71AB77B3FD4}"/>
                  </a:ext>
                </a:extLst>
              </p:cNvPr>
              <p:cNvSpPr>
                <a:spLocks noGrp="1" noRot="1" noChangeAspect="1" noMove="1" noResize="1" noEditPoints="1" noAdjustHandles="1" noChangeArrowheads="1" noChangeShapeType="1" noTextEdit="1"/>
              </p:cNvSpPr>
              <p:nvPr>
                <p:ph type="body" sz="quarter" idx="29"/>
              </p:nvPr>
            </p:nvSpPr>
            <p:spPr>
              <a:xfrm>
                <a:off x="152401" y="1409174"/>
                <a:ext cx="4648199" cy="3594626"/>
              </a:xfrm>
              <a:blipFill>
                <a:blip r:embed="rId5"/>
                <a:stretch>
                  <a:fillRect l="-1180" t="-847"/>
                </a:stretch>
              </a:blipFill>
            </p:spPr>
            <p:txBody>
              <a:bodyPr/>
              <a:lstStyle/>
              <a:p>
                <a:r>
                  <a:rPr lang="en-US">
                    <a:noFill/>
                  </a:rPr>
                  <a:t> </a:t>
                </a:r>
              </a:p>
            </p:txBody>
          </p:sp>
        </mc:Fallback>
      </mc:AlternateContent>
      <p:sp>
        <p:nvSpPr>
          <p:cNvPr id="7" name="Text Placeholder 6">
            <a:extLst>
              <a:ext uri="{FF2B5EF4-FFF2-40B4-BE49-F238E27FC236}">
                <a16:creationId xmlns:a16="http://schemas.microsoft.com/office/drawing/2014/main" id="{749586C4-4B92-C638-B4D3-381ED16E4F84}"/>
              </a:ext>
            </a:extLst>
          </p:cNvPr>
          <p:cNvSpPr>
            <a:spLocks noGrp="1"/>
          </p:cNvSpPr>
          <p:nvPr>
            <p:ph type="body" sz="quarter" idx="21"/>
          </p:nvPr>
        </p:nvSpPr>
        <p:spPr>
          <a:xfrm>
            <a:off x="0" y="205595"/>
            <a:ext cx="12192000" cy="468031"/>
          </a:xfrm>
        </p:spPr>
        <p:txBody>
          <a:bodyPr/>
          <a:lstStyle/>
          <a:p>
            <a:pPr algn="ctr"/>
            <a:r>
              <a:rPr lang="en-US"/>
              <a:t>Plasma Potential Measurement: DeltaV Variation</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0A050DB-962D-3F76-F79A-32E00B090A5E}"/>
                  </a:ext>
                </a:extLst>
              </p:cNvPr>
              <p:cNvSpPr txBox="1"/>
              <p:nvPr/>
            </p:nvSpPr>
            <p:spPr>
              <a:xfrm>
                <a:off x="6096000" y="5916857"/>
                <a:ext cx="4768516" cy="369332"/>
              </a:xfrm>
              <a:prstGeom prst="rect">
                <a:avLst/>
              </a:prstGeom>
              <a:solidFill>
                <a:srgbClr val="FFFF00"/>
              </a:solidFill>
            </p:spPr>
            <p:txBody>
              <a:bodyPr wrap="square" rtlCol="0">
                <a:spAutoFit/>
              </a:bodyPr>
              <a:lstStyle/>
              <a:p>
                <a:pPr algn="ctr"/>
                <a:r>
                  <a:rPr lang="en-US" b="1">
                    <a:solidFill>
                      <a:schemeClr val="tx1"/>
                    </a:solidFill>
                    <a:latin typeface="Times New Roman" panose="02020603050405020304" pitchFamily="18" charset="0"/>
                    <a:cs typeface="Times New Roman" panose="02020603050405020304" pitchFamily="18" charset="0"/>
                  </a:rPr>
                  <a:t>Plasma potential </a:t>
                </a:r>
                <a:r>
                  <a:rPr lang="en-US" b="1">
                    <a:latin typeface="Times New Roman" panose="02020603050405020304" pitchFamily="18" charset="0"/>
                    <a:cs typeface="Times New Roman" panose="02020603050405020304" pitchFamily="18" charset="0"/>
                  </a:rPr>
                  <a:t>seems</a:t>
                </a:r>
                <a:r>
                  <a:rPr lang="en-US" b="1">
                    <a:solidFill>
                      <a:schemeClr val="tx1"/>
                    </a:solidFill>
                    <a:latin typeface="Times New Roman" panose="02020603050405020304" pitchFamily="18" charset="0"/>
                    <a:cs typeface="Times New Roman" panose="02020603050405020304" pitchFamily="18" charset="0"/>
                  </a:rPr>
                  <a:t> </a:t>
                </a:r>
                <a:r>
                  <a:rPr lang="en-US" b="1">
                    <a:latin typeface="Times New Roman" panose="02020603050405020304" pitchFamily="18" charset="0"/>
                    <a:cs typeface="Times New Roman" panose="02020603050405020304" pitchFamily="18" charset="0"/>
                  </a:rPr>
                  <a:t>to be </a:t>
                </a:r>
                <a:r>
                  <a:rPr lang="en-US" b="1">
                    <a:solidFill>
                      <a:schemeClr val="tx1"/>
                    </a:solidFill>
                    <a:latin typeface="Times New Roman" panose="02020603050405020304" pitchFamily="18" charset="0"/>
                    <a:cs typeface="Times New Roman" panose="02020603050405020304" pitchFamily="18" charset="0"/>
                  </a:rPr>
                  <a:t>order of </a:t>
                </a:r>
                <a14:m>
                  <m:oMath xmlns:m="http://schemas.openxmlformats.org/officeDocument/2006/math">
                    <m:r>
                      <a:rPr lang="en-US" b="1" i="1" dirty="0" smtClean="0">
                        <a:solidFill>
                          <a:schemeClr val="tx1"/>
                        </a:solidFill>
                        <a:latin typeface="Cambria Math" panose="02040503050406030204" pitchFamily="18" charset="0"/>
                      </a:rPr>
                      <m:t>𝟏𝟕</m:t>
                    </m:r>
                    <m:r>
                      <a:rPr lang="en-US" b="1" i="1" dirty="0" smtClean="0">
                        <a:solidFill>
                          <a:schemeClr val="tx1"/>
                        </a:solidFill>
                        <a:latin typeface="Cambria Math" panose="02040503050406030204" pitchFamily="18" charset="0"/>
                      </a:rPr>
                      <m:t> </m:t>
                    </m:r>
                    <m:r>
                      <a:rPr lang="en-US" b="1" i="1" dirty="0" smtClean="0">
                        <a:solidFill>
                          <a:schemeClr val="tx1"/>
                        </a:solidFill>
                        <a:latin typeface="Cambria Math" panose="02040503050406030204" pitchFamily="18" charset="0"/>
                      </a:rPr>
                      <m:t>𝑽</m:t>
                    </m:r>
                  </m:oMath>
                </a14:m>
                <a:endParaRPr lang="en-US" b="1">
                  <a:solidFill>
                    <a:schemeClr val="tx1"/>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D0A050DB-962D-3F76-F79A-32E00B090A5E}"/>
                  </a:ext>
                </a:extLst>
              </p:cNvPr>
              <p:cNvSpPr txBox="1">
                <a:spLocks noRot="1" noChangeAspect="1" noMove="1" noResize="1" noEditPoints="1" noAdjustHandles="1" noChangeArrowheads="1" noChangeShapeType="1" noTextEdit="1"/>
              </p:cNvSpPr>
              <p:nvPr/>
            </p:nvSpPr>
            <p:spPr>
              <a:xfrm>
                <a:off x="6096000" y="5916857"/>
                <a:ext cx="4768516" cy="369332"/>
              </a:xfrm>
              <a:prstGeom prst="rect">
                <a:avLst/>
              </a:prstGeom>
              <a:blipFill>
                <a:blip r:embed="rId6"/>
                <a:stretch>
                  <a:fillRect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924650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C282AB-3768-8C1F-D6A0-00C506E68613}"/>
              </a:ext>
            </a:extLst>
          </p:cNvPr>
          <p:cNvSpPr>
            <a:spLocks noGrp="1"/>
          </p:cNvSpPr>
          <p:nvPr>
            <p:ph type="sldNum" sz="quarter" idx="12"/>
          </p:nvPr>
        </p:nvSpPr>
        <p:spPr/>
        <p:txBody>
          <a:bodyPr/>
          <a:lstStyle/>
          <a:p>
            <a:fld id="{72890513-E58D-2644-ACDB-E89B1349FCEB}" type="slidenum">
              <a:rPr lang="en-US" smtClean="0"/>
              <a:pPr/>
              <a:t>34</a:t>
            </a:fld>
            <a:endParaRPr lang="en-US"/>
          </a:p>
        </p:txBody>
      </p:sp>
      <p:pic>
        <p:nvPicPr>
          <p:cNvPr id="14" name="Content Placeholder 13">
            <a:extLst>
              <a:ext uri="{FF2B5EF4-FFF2-40B4-BE49-F238E27FC236}">
                <a16:creationId xmlns:a16="http://schemas.microsoft.com/office/drawing/2014/main" id="{25F650C2-B306-10B8-85C9-D5DA646FCAD1}"/>
              </a:ext>
            </a:extLst>
          </p:cNvPr>
          <p:cNvPicPr>
            <a:picLocks noGrp="1" noChangeAspect="1"/>
          </p:cNvPicPr>
          <p:nvPr>
            <p:ph sz="quarter" idx="26"/>
          </p:nvPr>
        </p:nvPicPr>
        <p:blipFill rotWithShape="1">
          <a:blip r:embed="rId3">
            <a:extLst>
              <a:ext uri="{96DAC541-7B7A-43D3-8B79-37D633B846F1}">
                <asvg:svgBlip xmlns:asvg="http://schemas.microsoft.com/office/drawing/2016/SVG/main" r:embed="rId4"/>
              </a:ext>
            </a:extLst>
          </a:blip>
          <a:srcRect t="4479" r="24521" b="8361"/>
          <a:stretch/>
        </p:blipFill>
        <p:spPr>
          <a:xfrm>
            <a:off x="6360161" y="603419"/>
            <a:ext cx="5677618" cy="6103936"/>
          </a:xfrm>
        </p:spPr>
      </p:pic>
      <p:sp>
        <p:nvSpPr>
          <p:cNvPr id="7" name="Text Placeholder 6">
            <a:extLst>
              <a:ext uri="{FF2B5EF4-FFF2-40B4-BE49-F238E27FC236}">
                <a16:creationId xmlns:a16="http://schemas.microsoft.com/office/drawing/2014/main" id="{62B32328-79AF-A421-7BC1-9EBBD5AC6393}"/>
              </a:ext>
            </a:extLst>
          </p:cNvPr>
          <p:cNvSpPr>
            <a:spLocks noGrp="1"/>
          </p:cNvSpPr>
          <p:nvPr>
            <p:ph type="body" sz="quarter" idx="21"/>
          </p:nvPr>
        </p:nvSpPr>
        <p:spPr>
          <a:xfrm>
            <a:off x="685800" y="150645"/>
            <a:ext cx="10642600" cy="452773"/>
          </a:xfrm>
        </p:spPr>
        <p:txBody>
          <a:bodyPr/>
          <a:lstStyle/>
          <a:p>
            <a:pPr algn="ctr"/>
            <a:r>
              <a:rPr lang="en-US"/>
              <a:t>Implementation of the Two-Frequency Heating Technique (TFHT)</a:t>
            </a:r>
          </a:p>
        </p:txBody>
      </p:sp>
      <p:pic>
        <p:nvPicPr>
          <p:cNvPr id="11" name="Graphic 10">
            <a:extLst>
              <a:ext uri="{FF2B5EF4-FFF2-40B4-BE49-F238E27FC236}">
                <a16:creationId xmlns:a16="http://schemas.microsoft.com/office/drawing/2014/main" id="{EB885900-8600-4B04-19D9-AF79A185B46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6108" t="10102" r="8436" b="1335"/>
          <a:stretch/>
        </p:blipFill>
        <p:spPr>
          <a:xfrm>
            <a:off x="0" y="1453520"/>
            <a:ext cx="5143500" cy="3300003"/>
          </a:xfrm>
          <a:prstGeom prst="rect">
            <a:avLst/>
          </a:prstGeom>
        </p:spPr>
      </p:pic>
      <p:cxnSp>
        <p:nvCxnSpPr>
          <p:cNvPr id="13" name="Straight Connector 12">
            <a:extLst>
              <a:ext uri="{FF2B5EF4-FFF2-40B4-BE49-F238E27FC236}">
                <a16:creationId xmlns:a16="http://schemas.microsoft.com/office/drawing/2014/main" id="{0562DFDB-50CC-BC64-77E4-6C9364F89A32}"/>
              </a:ext>
            </a:extLst>
          </p:cNvPr>
          <p:cNvCxnSpPr>
            <a:cxnSpLocks/>
          </p:cNvCxnSpPr>
          <p:nvPr/>
        </p:nvCxnSpPr>
        <p:spPr>
          <a:xfrm>
            <a:off x="2103862" y="3019872"/>
            <a:ext cx="1527067"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0D9CF3FF-C5BD-216D-F30D-B07083CF0766}"/>
              </a:ext>
            </a:extLst>
          </p:cNvPr>
          <p:cNvCxnSpPr>
            <a:cxnSpLocks/>
          </p:cNvCxnSpPr>
          <p:nvPr/>
        </p:nvCxnSpPr>
        <p:spPr>
          <a:xfrm>
            <a:off x="2159000" y="3263900"/>
            <a:ext cx="1459259" cy="0"/>
          </a:xfrm>
          <a:prstGeom prst="line">
            <a:avLst/>
          </a:prstGeom>
          <a:ln w="38100">
            <a:solidFill>
              <a:srgbClr val="00B0F0"/>
            </a:solidFill>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449719F-7A46-493A-18FE-E163697FF00C}"/>
                  </a:ext>
                </a:extLst>
              </p:cNvPr>
              <p:cNvSpPr txBox="1"/>
              <p:nvPr/>
            </p:nvSpPr>
            <p:spPr>
              <a:xfrm>
                <a:off x="2029491" y="788530"/>
                <a:ext cx="1588768" cy="6649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𝒇</m:t>
                          </m:r>
                        </m:e>
                        <m:sub>
                          <m:r>
                            <a:rPr lang="en-US" b="1" i="1" smtClean="0">
                              <a:solidFill>
                                <a:srgbClr val="FF0000"/>
                              </a:solidFill>
                              <a:latin typeface="Cambria Math" panose="02040503050406030204" pitchFamily="18" charset="0"/>
                            </a:rPr>
                            <m:t>𝒓𝒇</m:t>
                          </m:r>
                          <m:r>
                            <a:rPr lang="en-US" b="1" i="1" smtClean="0">
                              <a:solidFill>
                                <a:srgbClr val="FF0000"/>
                              </a:solidFill>
                              <a:latin typeface="Cambria Math" panose="02040503050406030204" pitchFamily="18" charset="0"/>
                            </a:rPr>
                            <m:t>𝟏</m:t>
                          </m:r>
                        </m:sub>
                      </m:sSub>
                      <m:r>
                        <a:rPr lang="en-US" b="1" i="1" smtClean="0">
                          <a:solidFill>
                            <a:srgbClr val="FF0000"/>
                          </a:solidFill>
                          <a:latin typeface="Cambria Math" panose="02040503050406030204" pitchFamily="18" charset="0"/>
                        </a:rPr>
                        <m:t>=</m:t>
                      </m:r>
                      <m:f>
                        <m:fPr>
                          <m:ctrlPr>
                            <a:rPr lang="en-US" b="1" i="1" smtClean="0">
                              <a:solidFill>
                                <a:srgbClr val="FF0000"/>
                              </a:solidFill>
                              <a:latin typeface="Cambria Math" panose="02040503050406030204" pitchFamily="18" charset="0"/>
                            </a:rPr>
                          </m:ctrlPr>
                        </m:fPr>
                        <m:num>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𝒆</m:t>
                          </m:r>
                          <m:r>
                            <a:rPr lang="en-US" b="1" i="1" smtClean="0">
                              <a:solidFill>
                                <a:srgbClr val="FF0000"/>
                              </a:solidFill>
                              <a:latin typeface="Cambria Math" panose="02040503050406030204" pitchFamily="18" charset="0"/>
                            </a:rPr>
                            <m:t>|</m:t>
                          </m:r>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𝑩</m:t>
                              </m:r>
                            </m:e>
                            <m:sub>
                              <m:r>
                                <a:rPr lang="en-US" b="1" i="1" smtClean="0">
                                  <a:solidFill>
                                    <a:srgbClr val="FF0000"/>
                                  </a:solidFill>
                                  <a:latin typeface="Cambria Math" panose="02040503050406030204" pitchFamily="18" charset="0"/>
                                </a:rPr>
                                <m:t>𝟏</m:t>
                              </m:r>
                            </m:sub>
                          </m:sSub>
                        </m:num>
                        <m:den>
                          <m:r>
                            <a:rPr lang="en-US" b="1" i="1" smtClean="0">
                              <a:solidFill>
                                <a:srgbClr val="FF0000"/>
                              </a:solidFill>
                              <a:latin typeface="Cambria Math" panose="02040503050406030204" pitchFamily="18" charset="0"/>
                            </a:rPr>
                            <m:t>𝟐</m:t>
                          </m:r>
                          <m:r>
                            <a:rPr lang="en-US" b="1" i="1" smtClean="0">
                              <a:solidFill>
                                <a:srgbClr val="FF0000"/>
                              </a:solidFill>
                              <a:latin typeface="Cambria Math" panose="02040503050406030204" pitchFamily="18" charset="0"/>
                              <a:ea typeface="Cambria Math" panose="02040503050406030204" pitchFamily="18" charset="0"/>
                            </a:rPr>
                            <m:t>𝝅</m:t>
                          </m:r>
                          <m:sSub>
                            <m:sSubPr>
                              <m:ctrlPr>
                                <a:rPr lang="en-US" b="1" i="1" smtClean="0">
                                  <a:solidFill>
                                    <a:srgbClr val="FF0000"/>
                                  </a:solidFill>
                                  <a:latin typeface="Cambria Math" panose="02040503050406030204" pitchFamily="18" charset="0"/>
                                  <a:ea typeface="Cambria Math" panose="02040503050406030204" pitchFamily="18" charset="0"/>
                                </a:rPr>
                              </m:ctrlPr>
                            </m:sSubPr>
                            <m:e>
                              <m:r>
                                <a:rPr lang="en-US" b="1" i="1" smtClean="0">
                                  <a:solidFill>
                                    <a:srgbClr val="FF0000"/>
                                  </a:solidFill>
                                  <a:latin typeface="Cambria Math" panose="02040503050406030204" pitchFamily="18" charset="0"/>
                                  <a:ea typeface="Cambria Math" panose="02040503050406030204" pitchFamily="18" charset="0"/>
                                </a:rPr>
                                <m:t>𝒎</m:t>
                              </m:r>
                            </m:e>
                            <m:sub>
                              <m:r>
                                <a:rPr lang="en-US" b="1" i="1" smtClean="0">
                                  <a:solidFill>
                                    <a:srgbClr val="FF0000"/>
                                  </a:solidFill>
                                  <a:latin typeface="Cambria Math" panose="02040503050406030204" pitchFamily="18" charset="0"/>
                                  <a:ea typeface="Cambria Math" panose="02040503050406030204" pitchFamily="18" charset="0"/>
                                </a:rPr>
                                <m:t>𝒆</m:t>
                              </m:r>
                            </m:sub>
                          </m:sSub>
                        </m:den>
                      </m:f>
                    </m:oMath>
                  </m:oMathPara>
                </a14:m>
                <a:endParaRPr lang="en-US" b="1"/>
              </a:p>
            </p:txBody>
          </p:sp>
        </mc:Choice>
        <mc:Fallback xmlns="">
          <p:sp>
            <p:nvSpPr>
              <p:cNvPr id="3" name="TextBox 2">
                <a:extLst>
                  <a:ext uri="{FF2B5EF4-FFF2-40B4-BE49-F238E27FC236}">
                    <a16:creationId xmlns:a16="http://schemas.microsoft.com/office/drawing/2014/main" id="{A449719F-7A46-493A-18FE-E163697FF00C}"/>
                  </a:ext>
                </a:extLst>
              </p:cNvPr>
              <p:cNvSpPr txBox="1">
                <a:spLocks noRot="1" noChangeAspect="1" noMove="1" noResize="1" noEditPoints="1" noAdjustHandles="1" noChangeArrowheads="1" noChangeShapeType="1" noTextEdit="1"/>
              </p:cNvSpPr>
              <p:nvPr/>
            </p:nvSpPr>
            <p:spPr>
              <a:xfrm>
                <a:off x="2029491" y="788530"/>
                <a:ext cx="1588768" cy="66499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02D13C0-321C-3DFE-3225-1DA58EF9C98F}"/>
                  </a:ext>
                </a:extLst>
              </p:cNvPr>
              <p:cNvSpPr txBox="1"/>
              <p:nvPr/>
            </p:nvSpPr>
            <p:spPr>
              <a:xfrm>
                <a:off x="2067154" y="5154101"/>
                <a:ext cx="1780945" cy="96821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00B0F0"/>
                              </a:solidFill>
                              <a:latin typeface="Cambria Math" panose="02040503050406030204" pitchFamily="18" charset="0"/>
                            </a:rPr>
                          </m:ctrlPr>
                        </m:sSubPr>
                        <m:e>
                          <m:r>
                            <a:rPr lang="en-US" b="1" i="1" smtClean="0">
                              <a:solidFill>
                                <a:srgbClr val="00B0F0"/>
                              </a:solidFill>
                              <a:latin typeface="Cambria Math" panose="02040503050406030204" pitchFamily="18" charset="0"/>
                            </a:rPr>
                            <m:t>𝒇</m:t>
                          </m:r>
                        </m:e>
                        <m:sub>
                          <m:r>
                            <a:rPr lang="en-US" b="1" i="1" smtClean="0">
                              <a:solidFill>
                                <a:srgbClr val="00B0F0"/>
                              </a:solidFill>
                              <a:latin typeface="Cambria Math" panose="02040503050406030204" pitchFamily="18" charset="0"/>
                            </a:rPr>
                            <m:t>𝒓𝒇</m:t>
                          </m:r>
                          <m:r>
                            <a:rPr lang="en-US" b="1" i="1" smtClean="0">
                              <a:solidFill>
                                <a:srgbClr val="00B0F0"/>
                              </a:solidFill>
                              <a:latin typeface="Cambria Math" panose="02040503050406030204" pitchFamily="18" charset="0"/>
                            </a:rPr>
                            <m:t>𝟐</m:t>
                          </m:r>
                        </m:sub>
                      </m:sSub>
                      <m:r>
                        <a:rPr lang="en-US" b="1" i="1" smtClean="0">
                          <a:solidFill>
                            <a:srgbClr val="00B0F0"/>
                          </a:solidFill>
                          <a:latin typeface="Cambria Math" panose="02040503050406030204" pitchFamily="18" charset="0"/>
                        </a:rPr>
                        <m:t>=</m:t>
                      </m:r>
                      <m:f>
                        <m:fPr>
                          <m:ctrlPr>
                            <a:rPr lang="en-US" b="1" i="1" smtClean="0">
                              <a:solidFill>
                                <a:srgbClr val="00B0F0"/>
                              </a:solidFill>
                              <a:latin typeface="Cambria Math" panose="02040503050406030204" pitchFamily="18" charset="0"/>
                            </a:rPr>
                          </m:ctrlPr>
                        </m:fPr>
                        <m:num>
                          <m:r>
                            <a:rPr lang="en-US" b="1" i="1" smtClean="0">
                              <a:solidFill>
                                <a:srgbClr val="00B0F0"/>
                              </a:solidFill>
                              <a:latin typeface="Cambria Math" panose="02040503050406030204" pitchFamily="18" charset="0"/>
                            </a:rPr>
                            <m:t>|</m:t>
                          </m:r>
                          <m:r>
                            <a:rPr lang="en-US" b="1" i="1" smtClean="0">
                              <a:solidFill>
                                <a:srgbClr val="00B0F0"/>
                              </a:solidFill>
                              <a:latin typeface="Cambria Math" panose="02040503050406030204" pitchFamily="18" charset="0"/>
                            </a:rPr>
                            <m:t>𝒆</m:t>
                          </m:r>
                          <m:r>
                            <a:rPr lang="en-US" b="1" i="1" smtClean="0">
                              <a:solidFill>
                                <a:srgbClr val="00B0F0"/>
                              </a:solidFill>
                              <a:latin typeface="Cambria Math" panose="02040503050406030204" pitchFamily="18" charset="0"/>
                            </a:rPr>
                            <m:t>|</m:t>
                          </m:r>
                          <m:sSub>
                            <m:sSubPr>
                              <m:ctrlPr>
                                <a:rPr lang="en-US" b="1" i="1" smtClean="0">
                                  <a:solidFill>
                                    <a:srgbClr val="00B0F0"/>
                                  </a:solidFill>
                                  <a:latin typeface="Cambria Math" panose="02040503050406030204" pitchFamily="18" charset="0"/>
                                </a:rPr>
                              </m:ctrlPr>
                            </m:sSubPr>
                            <m:e>
                              <m:r>
                                <a:rPr lang="en-US" b="1" i="1" smtClean="0">
                                  <a:solidFill>
                                    <a:srgbClr val="00B0F0"/>
                                  </a:solidFill>
                                  <a:latin typeface="Cambria Math" panose="02040503050406030204" pitchFamily="18" charset="0"/>
                                </a:rPr>
                                <m:t>𝑩</m:t>
                              </m:r>
                            </m:e>
                            <m:sub>
                              <m:r>
                                <a:rPr lang="en-US" b="1" i="1" smtClean="0">
                                  <a:solidFill>
                                    <a:srgbClr val="00B0F0"/>
                                  </a:solidFill>
                                  <a:latin typeface="Cambria Math" panose="02040503050406030204" pitchFamily="18" charset="0"/>
                                </a:rPr>
                                <m:t>𝟐</m:t>
                              </m:r>
                            </m:sub>
                          </m:sSub>
                        </m:num>
                        <m:den>
                          <m:r>
                            <a:rPr lang="en-US" b="1" i="1" smtClean="0">
                              <a:solidFill>
                                <a:srgbClr val="00B0F0"/>
                              </a:solidFill>
                              <a:latin typeface="Cambria Math" panose="02040503050406030204" pitchFamily="18" charset="0"/>
                            </a:rPr>
                            <m:t>𝟐</m:t>
                          </m:r>
                          <m:r>
                            <a:rPr lang="en-US" b="1" i="1" smtClean="0">
                              <a:solidFill>
                                <a:srgbClr val="00B0F0"/>
                              </a:solidFill>
                              <a:latin typeface="Cambria Math" panose="02040503050406030204" pitchFamily="18" charset="0"/>
                              <a:ea typeface="Cambria Math" panose="02040503050406030204" pitchFamily="18" charset="0"/>
                            </a:rPr>
                            <m:t>𝝅</m:t>
                          </m:r>
                          <m:sSub>
                            <m:sSubPr>
                              <m:ctrlPr>
                                <a:rPr lang="en-US" b="1" i="1" smtClean="0">
                                  <a:solidFill>
                                    <a:srgbClr val="00B0F0"/>
                                  </a:solidFill>
                                  <a:latin typeface="Cambria Math" panose="02040503050406030204" pitchFamily="18" charset="0"/>
                                  <a:ea typeface="Cambria Math" panose="02040503050406030204" pitchFamily="18" charset="0"/>
                                </a:rPr>
                              </m:ctrlPr>
                            </m:sSubPr>
                            <m:e>
                              <m:r>
                                <a:rPr lang="en-US" b="1" i="1" smtClean="0">
                                  <a:solidFill>
                                    <a:srgbClr val="00B0F0"/>
                                  </a:solidFill>
                                  <a:latin typeface="Cambria Math" panose="02040503050406030204" pitchFamily="18" charset="0"/>
                                  <a:ea typeface="Cambria Math" panose="02040503050406030204" pitchFamily="18" charset="0"/>
                                </a:rPr>
                                <m:t>𝒎</m:t>
                              </m:r>
                            </m:e>
                            <m:sub>
                              <m:r>
                                <a:rPr lang="en-US" b="1" i="1" smtClean="0">
                                  <a:solidFill>
                                    <a:srgbClr val="00B0F0"/>
                                  </a:solidFill>
                                  <a:latin typeface="Cambria Math" panose="02040503050406030204" pitchFamily="18" charset="0"/>
                                  <a:ea typeface="Cambria Math" panose="02040503050406030204" pitchFamily="18" charset="0"/>
                                </a:rPr>
                                <m:t>𝒆</m:t>
                              </m:r>
                            </m:sub>
                          </m:sSub>
                        </m:den>
                      </m:f>
                    </m:oMath>
                  </m:oMathPara>
                </a14:m>
                <a:endParaRPr lang="en-US" b="1" dirty="0"/>
              </a:p>
              <a:p>
                <a:pPr/>
                <a14:m>
                  <m:oMathPara xmlns:m="http://schemas.openxmlformats.org/officeDocument/2006/math">
                    <m:oMathParaPr>
                      <m:jc m:val="center"/>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𝒇</m:t>
                          </m:r>
                        </m:e>
                        <m:sub>
                          <m:r>
                            <a:rPr lang="en-US" b="1" i="1" smtClean="0">
                              <a:latin typeface="Cambria Math" panose="02040503050406030204" pitchFamily="18" charset="0"/>
                            </a:rPr>
                            <m:t>𝒓𝒇</m:t>
                          </m:r>
                          <m:r>
                            <a:rPr lang="en-US" b="1" i="1" smtClean="0">
                              <a:latin typeface="Cambria Math" panose="02040503050406030204" pitchFamily="18" charset="0"/>
                            </a:rPr>
                            <m:t>𝟏</m:t>
                          </m:r>
                        </m:sub>
                      </m:sSub>
                      <m:r>
                        <a:rPr lang="en-US" b="1" i="1" smtClean="0">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𝒇</m:t>
                          </m:r>
                        </m:e>
                        <m:sub>
                          <m:r>
                            <a:rPr lang="en-US" b="1" i="1" smtClean="0">
                              <a:latin typeface="Cambria Math" panose="02040503050406030204" pitchFamily="18" charset="0"/>
                              <a:ea typeface="Cambria Math" panose="02040503050406030204" pitchFamily="18" charset="0"/>
                            </a:rPr>
                            <m:t>𝒓𝒇</m:t>
                          </m:r>
                          <m:r>
                            <a:rPr lang="en-US" b="1" i="1" smtClean="0">
                              <a:latin typeface="Cambria Math" panose="02040503050406030204" pitchFamily="18" charset="0"/>
                              <a:ea typeface="Cambria Math" panose="02040503050406030204" pitchFamily="18" charset="0"/>
                            </a:rPr>
                            <m:t>𝟐</m:t>
                          </m:r>
                        </m:sub>
                      </m:sSub>
                    </m:oMath>
                  </m:oMathPara>
                </a14:m>
                <a:endParaRPr lang="en-US" b="1" dirty="0"/>
              </a:p>
            </p:txBody>
          </p:sp>
        </mc:Choice>
        <mc:Fallback xmlns="">
          <p:sp>
            <p:nvSpPr>
              <p:cNvPr id="4" name="TextBox 3">
                <a:extLst>
                  <a:ext uri="{FF2B5EF4-FFF2-40B4-BE49-F238E27FC236}">
                    <a16:creationId xmlns:a16="http://schemas.microsoft.com/office/drawing/2014/main" id="{202D13C0-321C-3DFE-3225-1DA58EF9C98F}"/>
                  </a:ext>
                </a:extLst>
              </p:cNvPr>
              <p:cNvSpPr txBox="1">
                <a:spLocks noRot="1" noChangeAspect="1" noMove="1" noResize="1" noEditPoints="1" noAdjustHandles="1" noChangeArrowheads="1" noChangeShapeType="1" noTextEdit="1"/>
              </p:cNvSpPr>
              <p:nvPr/>
            </p:nvSpPr>
            <p:spPr>
              <a:xfrm>
                <a:off x="2067154" y="5154101"/>
                <a:ext cx="1780945" cy="968214"/>
              </a:xfrm>
              <a:prstGeom prst="rect">
                <a:avLst/>
              </a:prstGeom>
              <a:blipFill>
                <a:blip r:embed="rId8"/>
                <a:stretch>
                  <a:fillRect b="-3145"/>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7E6CF45C-E82D-0959-4D24-D2A70A7E597B}"/>
              </a:ext>
            </a:extLst>
          </p:cNvPr>
          <p:cNvCxnSpPr>
            <a:cxnSpLocks/>
            <a:stCxn id="3" idx="2"/>
          </p:cNvCxnSpPr>
          <p:nvPr/>
        </p:nvCxnSpPr>
        <p:spPr>
          <a:xfrm>
            <a:off x="2823875" y="1453520"/>
            <a:ext cx="30850" cy="156635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D837E129-0C04-BD93-92C7-CFDF12D3CAD4}"/>
              </a:ext>
            </a:extLst>
          </p:cNvPr>
          <p:cNvCxnSpPr>
            <a:cxnSpLocks/>
          </p:cNvCxnSpPr>
          <p:nvPr/>
        </p:nvCxnSpPr>
        <p:spPr>
          <a:xfrm flipH="1" flipV="1">
            <a:off x="2861539" y="3263899"/>
            <a:ext cx="60994" cy="181038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20C4381-17D3-B6CF-96F9-9A900E0E29C7}"/>
                  </a:ext>
                </a:extLst>
              </p:cNvPr>
              <p:cNvSpPr txBox="1"/>
              <p:nvPr/>
            </p:nvSpPr>
            <p:spPr>
              <a:xfrm>
                <a:off x="5777259" y="1387416"/>
                <a:ext cx="631070" cy="3955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1" i="1" smtClean="0">
                              <a:latin typeface="Cambria Math" panose="02040503050406030204" pitchFamily="18" charset="0"/>
                            </a:rPr>
                            <m:t>𝒓𝒇</m:t>
                          </m:r>
                          <m:r>
                            <a:rPr lang="en-US" b="0" i="1" smtClean="0">
                              <a:latin typeface="Cambria Math" panose="02040503050406030204" pitchFamily="18" charset="0"/>
                            </a:rPr>
                            <m:t>1</m:t>
                          </m:r>
                        </m:sub>
                      </m:sSub>
                    </m:oMath>
                  </m:oMathPara>
                </a14:m>
                <a:endParaRPr lang="en-US"/>
              </a:p>
            </p:txBody>
          </p:sp>
        </mc:Choice>
        <mc:Fallback xmlns="">
          <p:sp>
            <p:nvSpPr>
              <p:cNvPr id="21" name="TextBox 20">
                <a:extLst>
                  <a:ext uri="{FF2B5EF4-FFF2-40B4-BE49-F238E27FC236}">
                    <a16:creationId xmlns:a16="http://schemas.microsoft.com/office/drawing/2014/main" id="{D20C4381-17D3-B6CF-96F9-9A900E0E29C7}"/>
                  </a:ext>
                </a:extLst>
              </p:cNvPr>
              <p:cNvSpPr txBox="1">
                <a:spLocks noRot="1" noChangeAspect="1" noMove="1" noResize="1" noEditPoints="1" noAdjustHandles="1" noChangeArrowheads="1" noChangeShapeType="1" noTextEdit="1"/>
              </p:cNvSpPr>
              <p:nvPr/>
            </p:nvSpPr>
            <p:spPr>
              <a:xfrm>
                <a:off x="5777259" y="1387416"/>
                <a:ext cx="631070" cy="395558"/>
              </a:xfrm>
              <a:prstGeom prst="rect">
                <a:avLst/>
              </a:prstGeom>
              <a:blipFill>
                <a:blip r:embed="rId9"/>
                <a:stretch>
                  <a:fillRect b="-10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9FF4D86-FA76-0E6F-9104-798D75607145}"/>
                  </a:ext>
                </a:extLst>
              </p:cNvPr>
              <p:cNvSpPr txBox="1"/>
              <p:nvPr/>
            </p:nvSpPr>
            <p:spPr>
              <a:xfrm>
                <a:off x="5749969" y="2472745"/>
                <a:ext cx="631070" cy="3955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1" i="1" smtClean="0">
                              <a:latin typeface="Cambria Math" panose="02040503050406030204" pitchFamily="18" charset="0"/>
                            </a:rPr>
                            <m:t>𝒓𝒇</m:t>
                          </m:r>
                          <m:r>
                            <a:rPr lang="en-US" b="0" i="1" smtClean="0">
                              <a:latin typeface="Cambria Math" panose="02040503050406030204" pitchFamily="18" charset="0"/>
                            </a:rPr>
                            <m:t>2</m:t>
                          </m:r>
                        </m:sub>
                      </m:sSub>
                    </m:oMath>
                  </m:oMathPara>
                </a14:m>
                <a:endParaRPr lang="en-US"/>
              </a:p>
            </p:txBody>
          </p:sp>
        </mc:Choice>
        <mc:Fallback xmlns="">
          <p:sp>
            <p:nvSpPr>
              <p:cNvPr id="22" name="TextBox 21">
                <a:extLst>
                  <a:ext uri="{FF2B5EF4-FFF2-40B4-BE49-F238E27FC236}">
                    <a16:creationId xmlns:a16="http://schemas.microsoft.com/office/drawing/2014/main" id="{E9FF4D86-FA76-0E6F-9104-798D75607145}"/>
                  </a:ext>
                </a:extLst>
              </p:cNvPr>
              <p:cNvSpPr txBox="1">
                <a:spLocks noRot="1" noChangeAspect="1" noMove="1" noResize="1" noEditPoints="1" noAdjustHandles="1" noChangeArrowheads="1" noChangeShapeType="1" noTextEdit="1"/>
              </p:cNvSpPr>
              <p:nvPr/>
            </p:nvSpPr>
            <p:spPr>
              <a:xfrm>
                <a:off x="5749969" y="2472745"/>
                <a:ext cx="631070" cy="395558"/>
              </a:xfrm>
              <a:prstGeom prst="rect">
                <a:avLst/>
              </a:prstGeom>
              <a:blipFill>
                <a:blip r:embed="rId10"/>
                <a:stretch>
                  <a:fillRect b="-9231"/>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FFAE5FAB-BB01-0FB6-FD87-32C1D261EACA}"/>
              </a:ext>
            </a:extLst>
          </p:cNvPr>
          <p:cNvSpPr txBox="1"/>
          <p:nvPr/>
        </p:nvSpPr>
        <p:spPr>
          <a:xfrm>
            <a:off x="4431001" y="5183224"/>
            <a:ext cx="2743200" cy="923330"/>
          </a:xfrm>
          <a:prstGeom prst="rect">
            <a:avLst/>
          </a:prstGeom>
          <a:solidFill>
            <a:srgbClr val="FFFF00"/>
          </a:solidFill>
        </p:spPr>
        <p:txBody>
          <a:bodyPr wrap="square" rtlCol="0">
            <a:spAutoFit/>
          </a:bodyPr>
          <a:lstStyle/>
          <a:p>
            <a:pPr algn="ctr"/>
            <a:r>
              <a:rPr lang="en-US" b="1">
                <a:latin typeface="Times New Roman" panose="02020603050405020304" pitchFamily="18" charset="0"/>
                <a:cs typeface="Times New Roman" panose="02020603050405020304" pitchFamily="18" charset="0"/>
              </a:rPr>
              <a:t>TFHT creates additional resonance surface for electron heating</a:t>
            </a:r>
          </a:p>
        </p:txBody>
      </p:sp>
      <p:sp>
        <p:nvSpPr>
          <p:cNvPr id="5" name="TextBox 4">
            <a:extLst>
              <a:ext uri="{FF2B5EF4-FFF2-40B4-BE49-F238E27FC236}">
                <a16:creationId xmlns:a16="http://schemas.microsoft.com/office/drawing/2014/main" id="{BAA3E2E6-CA7E-40D3-6E6C-BF8EEAFF5998}"/>
              </a:ext>
            </a:extLst>
          </p:cNvPr>
          <p:cNvSpPr txBox="1"/>
          <p:nvPr/>
        </p:nvSpPr>
        <p:spPr>
          <a:xfrm>
            <a:off x="8803880" y="1058530"/>
            <a:ext cx="1510350" cy="246221"/>
          </a:xfrm>
          <a:prstGeom prst="rect">
            <a:avLst/>
          </a:prstGeom>
          <a:solidFill>
            <a:schemeClr val="bg1"/>
          </a:solidFill>
        </p:spPr>
        <p:txBody>
          <a:bodyPr wrap="none" rtlCol="0">
            <a:spAutoFit/>
          </a:bodyPr>
          <a:lstStyle/>
          <a:p>
            <a:r>
              <a:rPr lang="en-US" sz="1000" b="1">
                <a:latin typeface="Times New Roman" panose="02020603050405020304" pitchFamily="18" charset="0"/>
                <a:cs typeface="Times New Roman" panose="02020603050405020304" pitchFamily="18" charset="0"/>
              </a:rPr>
              <a:t>Wave guide termination</a:t>
            </a:r>
          </a:p>
        </p:txBody>
      </p:sp>
      <p:sp>
        <p:nvSpPr>
          <p:cNvPr id="6" name="TextBox 5">
            <a:extLst>
              <a:ext uri="{FF2B5EF4-FFF2-40B4-BE49-F238E27FC236}">
                <a16:creationId xmlns:a16="http://schemas.microsoft.com/office/drawing/2014/main" id="{E2F9F056-DA42-DDBB-E523-242B3A16A035}"/>
              </a:ext>
            </a:extLst>
          </p:cNvPr>
          <p:cNvSpPr txBox="1"/>
          <p:nvPr/>
        </p:nvSpPr>
        <p:spPr>
          <a:xfrm>
            <a:off x="10419408" y="994286"/>
            <a:ext cx="1433406" cy="400110"/>
          </a:xfrm>
          <a:prstGeom prst="rect">
            <a:avLst/>
          </a:prstGeom>
          <a:solidFill>
            <a:srgbClr val="FF0000"/>
          </a:solidFill>
        </p:spPr>
        <p:txBody>
          <a:bodyPr wrap="none" rtlCol="0">
            <a:spAutoFit/>
          </a:bodyPr>
          <a:lstStyle/>
          <a:p>
            <a:pPr algn="ctr"/>
            <a:r>
              <a:rPr lang="en-US" sz="1000" b="1">
                <a:latin typeface="Times New Roman" panose="02020603050405020304" pitchFamily="18" charset="0"/>
                <a:cs typeface="Times New Roman" panose="02020603050405020304" pitchFamily="18" charset="0"/>
              </a:rPr>
              <a:t>Old: 14 – 14.5 GHz</a:t>
            </a:r>
          </a:p>
          <a:p>
            <a:pPr algn="ctr"/>
            <a:r>
              <a:rPr lang="en-US" sz="1000" b="1">
                <a:latin typeface="Times New Roman" panose="02020603050405020304" pitchFamily="18" charset="0"/>
                <a:cs typeface="Times New Roman" panose="02020603050405020304" pitchFamily="18" charset="0"/>
              </a:rPr>
              <a:t>New: 12.75 – 14.5 GHz</a:t>
            </a:r>
          </a:p>
        </p:txBody>
      </p:sp>
      <p:sp>
        <p:nvSpPr>
          <p:cNvPr id="8" name="Left Brace 7">
            <a:extLst>
              <a:ext uri="{FF2B5EF4-FFF2-40B4-BE49-F238E27FC236}">
                <a16:creationId xmlns:a16="http://schemas.microsoft.com/office/drawing/2014/main" id="{FCA2CCA6-AA8C-156C-2D8C-B241A3679020}"/>
              </a:ext>
            </a:extLst>
          </p:cNvPr>
          <p:cNvSpPr/>
          <p:nvPr/>
        </p:nvSpPr>
        <p:spPr>
          <a:xfrm>
            <a:off x="10238709" y="911114"/>
            <a:ext cx="256899" cy="567806"/>
          </a:xfrm>
          <a:prstGeom prst="leftBrace">
            <a:avLst/>
          </a:prstGeom>
          <a:ln w="381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0555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50BE9F-F048-009F-01F5-825D56A0BD23}"/>
              </a:ext>
            </a:extLst>
          </p:cNvPr>
          <p:cNvSpPr>
            <a:spLocks noGrp="1"/>
          </p:cNvSpPr>
          <p:nvPr>
            <p:ph type="sldNum" sz="quarter" idx="12"/>
          </p:nvPr>
        </p:nvSpPr>
        <p:spPr/>
        <p:txBody>
          <a:bodyPr/>
          <a:lstStyle/>
          <a:p>
            <a:fld id="{72890513-E58D-2644-ACDB-E89B1349FCEB}" type="slidenum">
              <a:rPr lang="en-US" smtClean="0"/>
              <a:pPr/>
              <a:t>35</a:t>
            </a:fld>
            <a:endParaRPr lang="en-US"/>
          </a:p>
        </p:txBody>
      </p:sp>
      <p:sp>
        <p:nvSpPr>
          <p:cNvPr id="6" name="Text Placeholder 5">
            <a:extLst>
              <a:ext uri="{FF2B5EF4-FFF2-40B4-BE49-F238E27FC236}">
                <a16:creationId xmlns:a16="http://schemas.microsoft.com/office/drawing/2014/main" id="{FDAEBEA7-FD85-FE58-2D08-5B21DAB02383}"/>
              </a:ext>
            </a:extLst>
          </p:cNvPr>
          <p:cNvSpPr>
            <a:spLocks noGrp="1"/>
          </p:cNvSpPr>
          <p:nvPr>
            <p:ph type="body" sz="quarter" idx="21"/>
          </p:nvPr>
        </p:nvSpPr>
        <p:spPr>
          <a:xfrm>
            <a:off x="810132" y="205596"/>
            <a:ext cx="10450005" cy="494316"/>
          </a:xfrm>
        </p:spPr>
        <p:txBody>
          <a:bodyPr/>
          <a:lstStyle/>
          <a:p>
            <a:pPr algn="ctr"/>
            <a:r>
              <a:rPr lang="en-US"/>
              <a:t>Efficiency: Actual vs interpolation</a:t>
            </a:r>
          </a:p>
          <a:p>
            <a:endParaRPr lang="en-US"/>
          </a:p>
        </p:txBody>
      </p:sp>
      <p:pic>
        <p:nvPicPr>
          <p:cNvPr id="7" name="Graphic 6">
            <a:extLst>
              <a:ext uri="{FF2B5EF4-FFF2-40B4-BE49-F238E27FC236}">
                <a16:creationId xmlns:a16="http://schemas.microsoft.com/office/drawing/2014/main" id="{B91CCBF2-F6E3-A9FB-54BF-F739E5A53D4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8373" t="9056" r="8953" b="1334"/>
          <a:stretch/>
        </p:blipFill>
        <p:spPr>
          <a:xfrm>
            <a:off x="6096000" y="2796363"/>
            <a:ext cx="5915247" cy="3867167"/>
          </a:xfrm>
          <a:prstGeom prst="rect">
            <a:avLst/>
          </a:prstGeom>
        </p:spPr>
      </p:pic>
      <p:pic>
        <p:nvPicPr>
          <p:cNvPr id="16" name="Content Placeholder 15">
            <a:extLst>
              <a:ext uri="{FF2B5EF4-FFF2-40B4-BE49-F238E27FC236}">
                <a16:creationId xmlns:a16="http://schemas.microsoft.com/office/drawing/2014/main" id="{BACBFDAF-C5A6-998C-2722-15B53A467A3C}"/>
              </a:ext>
            </a:extLst>
          </p:cNvPr>
          <p:cNvPicPr>
            <a:picLocks noGrp="1" noChangeAspect="1"/>
          </p:cNvPicPr>
          <p:nvPr>
            <p:ph sz="quarter" idx="26"/>
          </p:nvPr>
        </p:nvPicPr>
        <p:blipFill rotWithShape="1">
          <a:blip r:embed="rId4">
            <a:extLst>
              <a:ext uri="{96DAC541-7B7A-43D3-8B79-37D633B846F1}">
                <asvg:svgBlip xmlns:asvg="http://schemas.microsoft.com/office/drawing/2016/SVG/main" r:embed="rId5"/>
              </a:ext>
            </a:extLst>
          </a:blip>
          <a:srcRect l="8309" t="4376" r="7892"/>
          <a:stretch/>
        </p:blipFill>
        <p:spPr>
          <a:xfrm>
            <a:off x="106325" y="699912"/>
            <a:ext cx="6081824" cy="3180972"/>
          </a:xfrm>
        </p:spPr>
      </p:pic>
    </p:spTree>
    <p:extLst>
      <p:ext uri="{BB962C8B-B14F-4D97-AF65-F5344CB8AC3E}">
        <p14:creationId xmlns:p14="http://schemas.microsoft.com/office/powerpoint/2010/main" val="2000058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Content Placeholder 28" descr="Application&#10;&#10;Description automatically generated with low confidence">
            <a:extLst>
              <a:ext uri="{FF2B5EF4-FFF2-40B4-BE49-F238E27FC236}">
                <a16:creationId xmlns:a16="http://schemas.microsoft.com/office/drawing/2014/main" id="{B48E8695-3C18-42D4-9D7B-B82AE0E9FF30}"/>
              </a:ext>
            </a:extLst>
          </p:cNvPr>
          <p:cNvPicPr>
            <a:picLocks noGrp="1" noChangeAspect="1"/>
          </p:cNvPicPr>
          <p:nvPr>
            <p:ph sz="quarter" idx="26"/>
          </p:nvPr>
        </p:nvPicPr>
        <p:blipFill rotWithShape="1">
          <a:blip r:embed="rId3"/>
          <a:srcRect l="1692" t="1878" r="3624" b="53765"/>
          <a:stretch/>
        </p:blipFill>
        <p:spPr>
          <a:xfrm>
            <a:off x="0" y="863876"/>
            <a:ext cx="12191999" cy="4136213"/>
          </a:xfrm>
        </p:spPr>
      </p:pic>
      <p:sp>
        <p:nvSpPr>
          <p:cNvPr id="2" name="Slide Number Placeholder 1">
            <a:extLst>
              <a:ext uri="{FF2B5EF4-FFF2-40B4-BE49-F238E27FC236}">
                <a16:creationId xmlns:a16="http://schemas.microsoft.com/office/drawing/2014/main" id="{729947FA-28C0-4833-A902-F1CCC11DDDF4}"/>
              </a:ext>
            </a:extLst>
          </p:cNvPr>
          <p:cNvSpPr>
            <a:spLocks noGrp="1"/>
          </p:cNvSpPr>
          <p:nvPr>
            <p:ph type="sldNum" sz="quarter" idx="12"/>
          </p:nvPr>
        </p:nvSpPr>
        <p:spPr/>
        <p:txBody>
          <a:bodyPr/>
          <a:lstStyle/>
          <a:p>
            <a:fld id="{72890513-E58D-2644-ACDB-E89B1349FCEB}" type="slidenum">
              <a:rPr lang="en-US" smtClean="0"/>
              <a:pPr/>
              <a:t>36</a:t>
            </a:fld>
            <a:endParaRPr lang="en-US"/>
          </a:p>
        </p:txBody>
      </p:sp>
      <p:sp>
        <p:nvSpPr>
          <p:cNvPr id="7" name="Text Placeholder 6">
            <a:extLst>
              <a:ext uri="{FF2B5EF4-FFF2-40B4-BE49-F238E27FC236}">
                <a16:creationId xmlns:a16="http://schemas.microsoft.com/office/drawing/2014/main" id="{C18ED10D-725F-45D8-9418-E4032F0E433D}"/>
              </a:ext>
            </a:extLst>
          </p:cNvPr>
          <p:cNvSpPr>
            <a:spLocks noGrp="1"/>
          </p:cNvSpPr>
          <p:nvPr>
            <p:ph type="body" sz="quarter" idx="21"/>
          </p:nvPr>
        </p:nvSpPr>
        <p:spPr>
          <a:xfrm>
            <a:off x="877824" y="98572"/>
            <a:ext cx="11035013" cy="416197"/>
          </a:xfrm>
        </p:spPr>
        <p:txBody>
          <a:bodyPr/>
          <a:lstStyle/>
          <a:p>
            <a:pPr algn="ctr"/>
            <a:r>
              <a:rPr lang="en-US" sz="2800"/>
              <a:t>Optimization of the Extraction System: IGUN Simulation</a:t>
            </a:r>
          </a:p>
        </p:txBody>
      </p:sp>
      <p:cxnSp>
        <p:nvCxnSpPr>
          <p:cNvPr id="14" name="Straight Arrow Connector 13">
            <a:extLst>
              <a:ext uri="{FF2B5EF4-FFF2-40B4-BE49-F238E27FC236}">
                <a16:creationId xmlns:a16="http://schemas.microsoft.com/office/drawing/2014/main" id="{CD84DAA4-DAF1-46CD-BF4C-D604D0635EC8}"/>
              </a:ext>
            </a:extLst>
          </p:cNvPr>
          <p:cNvCxnSpPr/>
          <p:nvPr/>
        </p:nvCxnSpPr>
        <p:spPr>
          <a:xfrm flipV="1">
            <a:off x="877824" y="3566160"/>
            <a:ext cx="0" cy="148132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31400524-F736-4F86-B254-233021D9CE5D}"/>
              </a:ext>
            </a:extLst>
          </p:cNvPr>
          <p:cNvCxnSpPr/>
          <p:nvPr/>
        </p:nvCxnSpPr>
        <p:spPr>
          <a:xfrm flipV="1">
            <a:off x="3657600" y="3511296"/>
            <a:ext cx="0" cy="17007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DBB6080-25B9-44EE-923F-D7F27D1FC8C4}"/>
              </a:ext>
            </a:extLst>
          </p:cNvPr>
          <p:cNvCxnSpPr>
            <a:cxnSpLocks/>
            <a:stCxn id="24" idx="0"/>
          </p:cNvCxnSpPr>
          <p:nvPr/>
        </p:nvCxnSpPr>
        <p:spPr>
          <a:xfrm flipV="1">
            <a:off x="8229600" y="3072384"/>
            <a:ext cx="0" cy="210807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E759D44-B2EF-4EEA-BE3A-5FE3FF2F6A67}"/>
              </a:ext>
            </a:extLst>
          </p:cNvPr>
          <p:cNvSpPr txBox="1"/>
          <p:nvPr/>
        </p:nvSpPr>
        <p:spPr>
          <a:xfrm>
            <a:off x="4568427" y="4059936"/>
            <a:ext cx="792000" cy="324000"/>
          </a:xfrm>
          <a:prstGeom prst="rect">
            <a:avLst/>
          </a:prstGeom>
          <a:solidFill>
            <a:srgbClr val="FF0000"/>
          </a:solidFill>
        </p:spPr>
        <p:txBody>
          <a:bodyPr wrap="square" rtlCol="0">
            <a:spAutoFit/>
          </a:bodyPr>
          <a:lstStyle/>
          <a:p>
            <a:r>
              <a:rPr lang="en-US"/>
              <a:t>Beam</a:t>
            </a:r>
          </a:p>
        </p:txBody>
      </p:sp>
      <p:cxnSp>
        <p:nvCxnSpPr>
          <p:cNvPr id="21" name="Straight Arrow Connector 20">
            <a:extLst>
              <a:ext uri="{FF2B5EF4-FFF2-40B4-BE49-F238E27FC236}">
                <a16:creationId xmlns:a16="http://schemas.microsoft.com/office/drawing/2014/main" id="{43C94EE5-674F-4AF8-8A25-8E8B79E7AA68}"/>
              </a:ext>
            </a:extLst>
          </p:cNvPr>
          <p:cNvCxnSpPr>
            <a:cxnSpLocks/>
          </p:cNvCxnSpPr>
          <p:nvPr/>
        </p:nvCxnSpPr>
        <p:spPr>
          <a:xfrm flipH="1">
            <a:off x="9607296" y="3429000"/>
            <a:ext cx="578695" cy="452628"/>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22" name="TextBox 21">
            <a:extLst>
              <a:ext uri="{FF2B5EF4-FFF2-40B4-BE49-F238E27FC236}">
                <a16:creationId xmlns:a16="http://schemas.microsoft.com/office/drawing/2014/main" id="{199F6F9B-2BD4-4D49-A90A-A8275E71A7B4}"/>
              </a:ext>
            </a:extLst>
          </p:cNvPr>
          <p:cNvSpPr txBox="1"/>
          <p:nvPr/>
        </p:nvSpPr>
        <p:spPr>
          <a:xfrm>
            <a:off x="298178" y="5117896"/>
            <a:ext cx="1159292" cy="646331"/>
          </a:xfrm>
          <a:prstGeom prst="rect">
            <a:avLst/>
          </a:prstGeom>
          <a:noFill/>
        </p:spPr>
        <p:txBody>
          <a:bodyPr wrap="none" rtlCol="0">
            <a:spAutoFit/>
          </a:bodyPr>
          <a:lstStyle/>
          <a:p>
            <a:pPr algn="ctr"/>
            <a:r>
              <a:rPr lang="en-US"/>
              <a:t>Plasma</a:t>
            </a:r>
          </a:p>
          <a:p>
            <a:pPr algn="ctr"/>
            <a:r>
              <a:rPr lang="en-US"/>
              <a:t>Electrode</a:t>
            </a:r>
          </a:p>
        </p:txBody>
      </p:sp>
      <p:sp>
        <p:nvSpPr>
          <p:cNvPr id="23" name="TextBox 22">
            <a:extLst>
              <a:ext uri="{FF2B5EF4-FFF2-40B4-BE49-F238E27FC236}">
                <a16:creationId xmlns:a16="http://schemas.microsoft.com/office/drawing/2014/main" id="{8B0A0E91-0A6D-45CB-A42B-4159614B5D86}"/>
              </a:ext>
            </a:extLst>
          </p:cNvPr>
          <p:cNvSpPr txBox="1"/>
          <p:nvPr/>
        </p:nvSpPr>
        <p:spPr>
          <a:xfrm>
            <a:off x="3077953" y="5282107"/>
            <a:ext cx="1159293" cy="646331"/>
          </a:xfrm>
          <a:prstGeom prst="rect">
            <a:avLst/>
          </a:prstGeom>
          <a:noFill/>
        </p:spPr>
        <p:txBody>
          <a:bodyPr wrap="none" rtlCol="0">
            <a:spAutoFit/>
          </a:bodyPr>
          <a:lstStyle/>
          <a:p>
            <a:pPr algn="ctr"/>
            <a:r>
              <a:rPr lang="en-US"/>
              <a:t>Puller</a:t>
            </a:r>
          </a:p>
          <a:p>
            <a:pPr algn="ctr"/>
            <a:r>
              <a:rPr lang="en-US"/>
              <a:t>Electrode</a:t>
            </a:r>
          </a:p>
        </p:txBody>
      </p:sp>
      <p:sp>
        <p:nvSpPr>
          <p:cNvPr id="24" name="TextBox 23">
            <a:extLst>
              <a:ext uri="{FF2B5EF4-FFF2-40B4-BE49-F238E27FC236}">
                <a16:creationId xmlns:a16="http://schemas.microsoft.com/office/drawing/2014/main" id="{4627C25F-E4AA-4D83-8F06-F15873073228}"/>
              </a:ext>
            </a:extLst>
          </p:cNvPr>
          <p:cNvSpPr txBox="1"/>
          <p:nvPr/>
        </p:nvSpPr>
        <p:spPr>
          <a:xfrm>
            <a:off x="7649954" y="5180458"/>
            <a:ext cx="1159292" cy="646331"/>
          </a:xfrm>
          <a:prstGeom prst="rect">
            <a:avLst/>
          </a:prstGeom>
          <a:noFill/>
        </p:spPr>
        <p:txBody>
          <a:bodyPr wrap="none" rtlCol="0">
            <a:spAutoFit/>
          </a:bodyPr>
          <a:lstStyle/>
          <a:p>
            <a:pPr algn="ctr"/>
            <a:r>
              <a:rPr lang="en-US"/>
              <a:t>Ground</a:t>
            </a:r>
          </a:p>
          <a:p>
            <a:pPr algn="ctr"/>
            <a:r>
              <a:rPr lang="en-US"/>
              <a:t>Electrode</a:t>
            </a:r>
          </a:p>
        </p:txBody>
      </p:sp>
      <p:sp>
        <p:nvSpPr>
          <p:cNvPr id="25" name="TextBox 24">
            <a:extLst>
              <a:ext uri="{FF2B5EF4-FFF2-40B4-BE49-F238E27FC236}">
                <a16:creationId xmlns:a16="http://schemas.microsoft.com/office/drawing/2014/main" id="{846C321E-899B-4D8A-B86E-FFC13E3FDFF5}"/>
              </a:ext>
            </a:extLst>
          </p:cNvPr>
          <p:cNvSpPr txBox="1"/>
          <p:nvPr/>
        </p:nvSpPr>
        <p:spPr>
          <a:xfrm>
            <a:off x="9896643" y="3126527"/>
            <a:ext cx="1685077" cy="369332"/>
          </a:xfrm>
          <a:prstGeom prst="rect">
            <a:avLst/>
          </a:prstGeom>
          <a:noFill/>
        </p:spPr>
        <p:txBody>
          <a:bodyPr wrap="none" rtlCol="0">
            <a:spAutoFit/>
          </a:bodyPr>
          <a:lstStyle/>
          <a:p>
            <a:r>
              <a:rPr lang="en-US"/>
              <a:t>Magnetic Field</a:t>
            </a:r>
          </a:p>
        </p:txBody>
      </p:sp>
      <p:pic>
        <p:nvPicPr>
          <p:cNvPr id="3" name="Picture 2">
            <a:extLst>
              <a:ext uri="{FF2B5EF4-FFF2-40B4-BE49-F238E27FC236}">
                <a16:creationId xmlns:a16="http://schemas.microsoft.com/office/drawing/2014/main" id="{349073E9-3038-3966-A154-E11B6234AF4A}"/>
              </a:ext>
            </a:extLst>
          </p:cNvPr>
          <p:cNvPicPr>
            <a:picLocks noChangeAspect="1"/>
          </p:cNvPicPr>
          <p:nvPr/>
        </p:nvPicPr>
        <p:blipFill rotWithShape="1">
          <a:blip r:embed="rId4"/>
          <a:srcRect l="2515" t="3594" b="1062"/>
          <a:stretch/>
        </p:blipFill>
        <p:spPr>
          <a:xfrm>
            <a:off x="2254755" y="855687"/>
            <a:ext cx="5610385" cy="3063240"/>
          </a:xfrm>
          <a:prstGeom prst="rect">
            <a:avLst/>
          </a:prstGeom>
        </p:spPr>
      </p:pic>
      <p:sp>
        <p:nvSpPr>
          <p:cNvPr id="4" name="TextBox 3">
            <a:extLst>
              <a:ext uri="{FF2B5EF4-FFF2-40B4-BE49-F238E27FC236}">
                <a16:creationId xmlns:a16="http://schemas.microsoft.com/office/drawing/2014/main" id="{B81B8EB0-5FB3-600D-F58D-A17F3EB3A24B}"/>
              </a:ext>
            </a:extLst>
          </p:cNvPr>
          <p:cNvSpPr txBox="1"/>
          <p:nvPr/>
        </p:nvSpPr>
        <p:spPr>
          <a:xfrm>
            <a:off x="3269977" y="843969"/>
            <a:ext cx="576000" cy="338554"/>
          </a:xfrm>
          <a:prstGeom prst="rect">
            <a:avLst/>
          </a:prstGeom>
          <a:solidFill>
            <a:schemeClr val="bg1"/>
          </a:solidFill>
        </p:spPr>
        <p:txBody>
          <a:bodyPr wrap="square" rtlCol="0">
            <a:spAutoFit/>
          </a:bodyPr>
          <a:lstStyle/>
          <a:p>
            <a:pPr algn="ctr"/>
            <a:r>
              <a:rPr lang="en-US" sz="800" b="1">
                <a:latin typeface="Times New Roman" panose="02020603050405020304" pitchFamily="18" charset="0"/>
                <a:cs typeface="Times New Roman" panose="02020603050405020304" pitchFamily="18" charset="0"/>
              </a:rPr>
              <a:t>Puller</a:t>
            </a:r>
          </a:p>
          <a:p>
            <a:pPr algn="ctr"/>
            <a:r>
              <a:rPr lang="en-US" sz="800" b="1">
                <a:latin typeface="Times New Roman" panose="02020603050405020304" pitchFamily="18" charset="0"/>
                <a:cs typeface="Times New Roman" panose="02020603050405020304" pitchFamily="18" charset="0"/>
              </a:rPr>
              <a:t>electrode</a:t>
            </a:r>
          </a:p>
        </p:txBody>
      </p:sp>
    </p:spTree>
    <p:extLst>
      <p:ext uri="{BB962C8B-B14F-4D97-AF65-F5344CB8AC3E}">
        <p14:creationId xmlns:p14="http://schemas.microsoft.com/office/powerpoint/2010/main" val="408135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70DC9-0180-7B2A-30BA-83A831FB207A}"/>
              </a:ext>
            </a:extLst>
          </p:cNvPr>
          <p:cNvSpPr>
            <a:spLocks noGrp="1"/>
          </p:cNvSpPr>
          <p:nvPr>
            <p:ph type="sldNum" sz="quarter" idx="12"/>
          </p:nvPr>
        </p:nvSpPr>
        <p:spPr/>
        <p:txBody>
          <a:bodyPr/>
          <a:lstStyle/>
          <a:p>
            <a:fld id="{72890513-E58D-2644-ACDB-E89B1349FCEB}" type="slidenum">
              <a:rPr lang="en-US" smtClean="0"/>
              <a:pPr/>
              <a:t>37</a:t>
            </a:fld>
            <a:endParaRPr lang="en-US"/>
          </a:p>
        </p:txBody>
      </p:sp>
      <p:pic>
        <p:nvPicPr>
          <p:cNvPr id="29" name="Content Placeholder 28">
            <a:extLst>
              <a:ext uri="{FF2B5EF4-FFF2-40B4-BE49-F238E27FC236}">
                <a16:creationId xmlns:a16="http://schemas.microsoft.com/office/drawing/2014/main" id="{EF7D6A31-1D09-37E0-7A9E-39C332AABC37}"/>
              </a:ext>
            </a:extLst>
          </p:cNvPr>
          <p:cNvPicPr>
            <a:picLocks noGrp="1" noChangeAspect="1"/>
          </p:cNvPicPr>
          <p:nvPr>
            <p:ph sz="quarter" idx="32"/>
          </p:nvPr>
        </p:nvPicPr>
        <p:blipFill>
          <a:blip r:embed="rId3"/>
          <a:stretch>
            <a:fillRect/>
          </a:stretch>
        </p:blipFill>
        <p:spPr>
          <a:xfrm>
            <a:off x="7182157" y="505707"/>
            <a:ext cx="4893111" cy="3690257"/>
          </a:xfrm>
          <a:prstGeom prst="rect">
            <a:avLst/>
          </a:prstGeom>
        </p:spPr>
      </p:pic>
      <mc:AlternateContent xmlns:mc="http://schemas.openxmlformats.org/markup-compatibility/2006" xmlns:a14="http://schemas.microsoft.com/office/drawing/2010/main">
        <mc:Choice Requires="a14">
          <p:sp>
            <p:nvSpPr>
              <p:cNvPr id="27" name="Text Placeholder 26">
                <a:extLst>
                  <a:ext uri="{FF2B5EF4-FFF2-40B4-BE49-F238E27FC236}">
                    <a16:creationId xmlns:a16="http://schemas.microsoft.com/office/drawing/2014/main" id="{70898D4D-B3FE-A256-AE06-9D7E146B9059}"/>
                  </a:ext>
                </a:extLst>
              </p:cNvPr>
              <p:cNvSpPr>
                <a:spLocks noGrp="1"/>
              </p:cNvSpPr>
              <p:nvPr>
                <p:ph type="body" sz="quarter" idx="40"/>
              </p:nvPr>
            </p:nvSpPr>
            <p:spPr>
              <a:xfrm>
                <a:off x="155171" y="649823"/>
                <a:ext cx="6923106" cy="3954933"/>
              </a:xfrm>
            </p:spPr>
            <p:txBody>
              <a:bodyPr/>
              <a:lstStyle/>
              <a:p>
                <a:pPr algn="just">
                  <a:buFont typeface="Arial" panose="020B0604020202020204" pitchFamily="34" charset="0"/>
                  <a:buChar char="•"/>
                </a:pPr>
                <a:r>
                  <a:rPr lang="en-US">
                    <a:solidFill>
                      <a:schemeClr val="tx1"/>
                    </a:solidFill>
                    <a:latin typeface="Times New Roman" panose="02020603050405020304" pitchFamily="18" charset="0"/>
                    <a:cs typeface="Times New Roman" panose="02020603050405020304" pitchFamily="18" charset="0"/>
                  </a:rPr>
                  <a:t>Emittance describes the area occupied by a beam of particles in </a:t>
                </a:r>
                <a:r>
                  <a:rPr lang="en-US" b="1">
                    <a:solidFill>
                      <a:schemeClr val="tx1"/>
                    </a:solidFill>
                    <a:latin typeface="Times New Roman" panose="02020603050405020304" pitchFamily="18" charset="0"/>
                    <a:cs typeface="Times New Roman" panose="02020603050405020304" pitchFamily="18" charset="0"/>
                  </a:rPr>
                  <a:t>phase space </a:t>
                </a:r>
                <a:r>
                  <a:rPr lang="en-US">
                    <a:solidFill>
                      <a:schemeClr val="tx1"/>
                    </a:solidFill>
                    <a:latin typeface="Times New Roman" panose="02020603050405020304" pitchFamily="18" charset="0"/>
                    <a:cs typeface="Times New Roman" panose="02020603050405020304" pitchFamily="18" charset="0"/>
                  </a:rPr>
                  <a:t>(</a:t>
                </a:r>
                <a14:m>
                  <m:oMath xmlns:m="http://schemas.openxmlformats.org/officeDocument/2006/math">
                    <m:r>
                      <a:rPr lang="en-US" b="0" i="1" smtClean="0">
                        <a:solidFill>
                          <a:schemeClr val="tx1"/>
                        </a:solidFill>
                        <a:latin typeface="Cambria Math" panose="02040503050406030204" pitchFamily="18" charset="0"/>
                        <a:cs typeface="Times New Roman" panose="02020603050405020304" pitchFamily="18" charset="0"/>
                      </a:rPr>
                      <m:t>𝑥</m:t>
                    </m:r>
                    <m:r>
                      <a:rPr lang="en-US" b="0" i="1" smtClean="0">
                        <a:solidFill>
                          <a:schemeClr val="tx1"/>
                        </a:solidFill>
                        <a:latin typeface="Cambria Math" panose="02040503050406030204" pitchFamily="18" charset="0"/>
                        <a:cs typeface="Times New Roman" panose="02020603050405020304" pitchFamily="18" charset="0"/>
                      </a:rPr>
                      <m:t>,</m:t>
                    </m:r>
                    <m:sSup>
                      <m:sSupPr>
                        <m:ctrlPr>
                          <a:rPr lang="en-US" b="0" i="1" smtClean="0">
                            <a:solidFill>
                              <a:schemeClr val="tx1"/>
                            </a:solidFill>
                            <a:latin typeface="Cambria Math" panose="02040503050406030204" pitchFamily="18" charset="0"/>
                            <a:cs typeface="Times New Roman" panose="02020603050405020304" pitchFamily="18" charset="0"/>
                          </a:rPr>
                        </m:ctrlPr>
                      </m:sSupPr>
                      <m:e>
                        <m:r>
                          <a:rPr lang="en-US" b="0" i="1" smtClean="0">
                            <a:solidFill>
                              <a:schemeClr val="tx1"/>
                            </a:solidFill>
                            <a:latin typeface="Cambria Math" panose="02040503050406030204" pitchFamily="18" charset="0"/>
                            <a:cs typeface="Times New Roman" panose="02020603050405020304" pitchFamily="18" charset="0"/>
                          </a:rPr>
                          <m:t>𝑥</m:t>
                        </m:r>
                      </m:e>
                      <m:sup>
                        <m:r>
                          <a:rPr lang="en-US" b="0" i="1" smtClean="0">
                            <a:solidFill>
                              <a:schemeClr val="tx1"/>
                            </a:solidFill>
                            <a:latin typeface="Cambria Math" panose="02040503050406030204" pitchFamily="18" charset="0"/>
                            <a:cs typeface="Times New Roman" panose="02020603050405020304" pitchFamily="18" charset="0"/>
                          </a:rPr>
                          <m:t>′</m:t>
                        </m:r>
                      </m:sup>
                    </m:sSup>
                  </m:oMath>
                </a14:m>
                <a:r>
                  <a:rPr lang="en-US">
                    <a:solidFill>
                      <a:schemeClr val="tx1"/>
                    </a:solidFill>
                    <a:latin typeface="Times New Roman" panose="02020603050405020304" pitchFamily="18" charset="0"/>
                    <a:cs typeface="Times New Roman" panose="02020603050405020304" pitchFamily="18" charset="0"/>
                  </a:rPr>
                  <a:t>) at a given location along the beam transport. According to Liouville’s theorem, a beam of particles under linear forces is conserved.</a:t>
                </a:r>
              </a:p>
              <a:p>
                <a:pPr algn="just">
                  <a:buFont typeface="Arial" panose="020B0604020202020204" pitchFamily="34" charset="0"/>
                  <a:buChar char="•"/>
                </a:pPr>
                <a:r>
                  <a:rPr lang="en-US">
                    <a:solidFill>
                      <a:schemeClr val="tx1"/>
                    </a:solidFill>
                    <a:latin typeface="Times New Roman" panose="02020603050405020304" pitchFamily="18" charset="0"/>
                    <a:cs typeface="Times New Roman" panose="02020603050405020304" pitchFamily="18" charset="0"/>
                  </a:rPr>
                  <a:t>If the area under the phase space ellipse is known, which is the same as the beam emittance, then the </a:t>
                </a:r>
                <a:r>
                  <a:rPr lang="en-US" b="1">
                    <a:solidFill>
                      <a:schemeClr val="tx1"/>
                    </a:solidFill>
                    <a:latin typeface="Times New Roman" panose="02020603050405020304" pitchFamily="18" charset="0"/>
                    <a:cs typeface="Times New Roman" panose="02020603050405020304" pitchFamily="18" charset="0"/>
                  </a:rPr>
                  <a:t>Twiss parameters</a:t>
                </a:r>
                <a:r>
                  <a:rPr lang="en-US">
                    <a:solidFill>
                      <a:schemeClr val="tx1"/>
                    </a:solidFill>
                    <a:latin typeface="Times New Roman" panose="02020603050405020304" pitchFamily="18" charset="0"/>
                    <a:cs typeface="Times New Roman" panose="02020603050405020304" pitchFamily="18" charset="0"/>
                  </a:rPr>
                  <a:t> can be determined.</a:t>
                </a:r>
              </a:p>
              <a:p>
                <a:pPr algn="just">
                  <a:buFont typeface="Arial" panose="020B0604020202020204" pitchFamily="34" charset="0"/>
                  <a:buChar char="•"/>
                </a:pPr>
                <a:r>
                  <a:rPr lang="en-US">
                    <a:solidFill>
                      <a:schemeClr val="tx1"/>
                    </a:solidFill>
                    <a:latin typeface="Times New Roman" panose="02020603050405020304" pitchFamily="18" charset="0"/>
                    <a:cs typeface="Times New Roman" panose="02020603050405020304" pitchFamily="18" charset="0"/>
                  </a:rPr>
                  <a:t>Statistically, the area of the phase space can be evaluated – This produces </a:t>
                </a:r>
                <a:r>
                  <a:rPr lang="en-US" b="1">
                    <a:solidFill>
                      <a:schemeClr val="tx1"/>
                    </a:solidFill>
                    <a:latin typeface="Times New Roman" panose="02020603050405020304" pitchFamily="18" charset="0"/>
                    <a:cs typeface="Times New Roman" panose="02020603050405020304" pitchFamily="18" charset="0"/>
                  </a:rPr>
                  <a:t>RMS Emittance:</a:t>
                </a:r>
              </a:p>
            </p:txBody>
          </p:sp>
        </mc:Choice>
        <mc:Fallback xmlns="">
          <p:sp>
            <p:nvSpPr>
              <p:cNvPr id="27" name="Text Placeholder 26">
                <a:extLst>
                  <a:ext uri="{FF2B5EF4-FFF2-40B4-BE49-F238E27FC236}">
                    <a16:creationId xmlns:a16="http://schemas.microsoft.com/office/drawing/2014/main" id="{70898D4D-B3FE-A256-AE06-9D7E146B9059}"/>
                  </a:ext>
                </a:extLst>
              </p:cNvPr>
              <p:cNvSpPr>
                <a:spLocks noGrp="1" noRot="1" noChangeAspect="1" noMove="1" noResize="1" noEditPoints="1" noAdjustHandles="1" noChangeArrowheads="1" noChangeShapeType="1" noTextEdit="1"/>
              </p:cNvSpPr>
              <p:nvPr>
                <p:ph type="body" sz="quarter" idx="40"/>
              </p:nvPr>
            </p:nvSpPr>
            <p:spPr>
              <a:xfrm>
                <a:off x="155171" y="649823"/>
                <a:ext cx="6923106" cy="3954933"/>
              </a:xfrm>
              <a:blipFill>
                <a:blip r:embed="rId4"/>
                <a:stretch>
                  <a:fillRect l="-792" t="-926" r="-880"/>
                </a:stretch>
              </a:blipFill>
            </p:spPr>
            <p:txBody>
              <a:bodyPr/>
              <a:lstStyle/>
              <a:p>
                <a:r>
                  <a:rPr lang="en-US">
                    <a:noFill/>
                  </a:rPr>
                  <a:t> </a:t>
                </a:r>
              </a:p>
            </p:txBody>
          </p:sp>
        </mc:Fallback>
      </mc:AlternateContent>
      <p:sp>
        <p:nvSpPr>
          <p:cNvPr id="18" name="Text Placeholder 17">
            <a:extLst>
              <a:ext uri="{FF2B5EF4-FFF2-40B4-BE49-F238E27FC236}">
                <a16:creationId xmlns:a16="http://schemas.microsoft.com/office/drawing/2014/main" id="{71CBE213-7D1F-7818-ED35-3190171A9B61}"/>
              </a:ext>
            </a:extLst>
          </p:cNvPr>
          <p:cNvSpPr>
            <a:spLocks noGrp="1"/>
          </p:cNvSpPr>
          <p:nvPr>
            <p:ph type="body" sz="quarter" idx="21"/>
          </p:nvPr>
        </p:nvSpPr>
        <p:spPr>
          <a:xfrm>
            <a:off x="116732" y="77221"/>
            <a:ext cx="11935838" cy="567291"/>
          </a:xfrm>
        </p:spPr>
        <p:txBody>
          <a:bodyPr/>
          <a:lstStyle/>
          <a:p>
            <a:pPr algn="ctr"/>
            <a:r>
              <a:rPr lang="en-US"/>
              <a:t>Characterization of the Charge Bred beam: Emittance and the Twiss Parameters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9CB0CB2-C6A3-BE00-90AF-E32B48923FD1}"/>
                  </a:ext>
                </a:extLst>
              </p:cNvPr>
              <p:cNvSpPr txBox="1"/>
              <p:nvPr/>
            </p:nvSpPr>
            <p:spPr>
              <a:xfrm>
                <a:off x="2176335" y="3772184"/>
                <a:ext cx="3375999" cy="4667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𝜺</m:t>
                          </m:r>
                        </m:e>
                        <m:sub>
                          <m:r>
                            <a:rPr lang="en-US" sz="2000" b="1" i="1" smtClean="0">
                              <a:latin typeface="Cambria Math" panose="02040503050406030204" pitchFamily="18" charset="0"/>
                            </a:rPr>
                            <m:t>𝑹𝑴𝑺</m:t>
                          </m:r>
                        </m:sub>
                      </m:sSub>
                      <m:r>
                        <a:rPr lang="en-US" sz="2000" b="1" i="1" smtClean="0">
                          <a:latin typeface="Cambria Math" panose="02040503050406030204" pitchFamily="18" charset="0"/>
                        </a:rPr>
                        <m:t>=</m:t>
                      </m:r>
                      <m:rad>
                        <m:radPr>
                          <m:degHide m:val="on"/>
                          <m:ctrlPr>
                            <a:rPr lang="en-US" sz="2000" b="1" i="1" smtClean="0">
                              <a:latin typeface="Cambria Math" panose="02040503050406030204" pitchFamily="18" charset="0"/>
                            </a:rPr>
                          </m:ctrlPr>
                        </m:radPr>
                        <m:deg/>
                        <m:e>
                          <m:d>
                            <m:dPr>
                              <m:begChr m:val="⟨"/>
                              <m:endChr m:val="⟩"/>
                              <m:ctrlPr>
                                <a:rPr lang="en-US" sz="2000" b="1" i="1" smtClean="0">
                                  <a:latin typeface="Cambria Math" panose="02040503050406030204" pitchFamily="18" charset="0"/>
                                </a:rPr>
                              </m:ctrlPr>
                            </m:dPr>
                            <m:e>
                              <m:sSup>
                                <m:sSupPr>
                                  <m:ctrlPr>
                                    <a:rPr lang="en-US" sz="2000" b="1" i="1" smtClean="0">
                                      <a:latin typeface="Cambria Math" panose="02040503050406030204" pitchFamily="18" charset="0"/>
                                    </a:rPr>
                                  </m:ctrlPr>
                                </m:sSupPr>
                                <m:e>
                                  <m:r>
                                    <a:rPr lang="en-US" sz="2000" b="1" i="1" smtClean="0">
                                      <a:latin typeface="Cambria Math" panose="02040503050406030204" pitchFamily="18" charset="0"/>
                                    </a:rPr>
                                    <m:t>𝒙</m:t>
                                  </m:r>
                                </m:e>
                                <m:sup>
                                  <m:r>
                                    <a:rPr lang="en-US" sz="2000" b="1" i="1" smtClean="0">
                                      <a:latin typeface="Cambria Math" panose="02040503050406030204" pitchFamily="18" charset="0"/>
                                    </a:rPr>
                                    <m:t>𝟐</m:t>
                                  </m:r>
                                </m:sup>
                              </m:sSup>
                            </m:e>
                          </m:d>
                          <m:d>
                            <m:dPr>
                              <m:begChr m:val="⟨"/>
                              <m:endChr m:val="⟩"/>
                              <m:ctrlPr>
                                <a:rPr lang="en-US" sz="2000" b="1" i="1" smtClean="0">
                                  <a:latin typeface="Cambria Math" panose="02040503050406030204" pitchFamily="18" charset="0"/>
                                </a:rPr>
                              </m:ctrlPr>
                            </m:dPr>
                            <m:e>
                              <m:sSup>
                                <m:sSupPr>
                                  <m:ctrlPr>
                                    <a:rPr lang="en-US" sz="2000" b="1" i="1" smtClean="0">
                                      <a:latin typeface="Cambria Math" panose="02040503050406030204" pitchFamily="18" charset="0"/>
                                    </a:rPr>
                                  </m:ctrlPr>
                                </m:sSupPr>
                                <m:e>
                                  <m:r>
                                    <a:rPr lang="en-US" sz="2000" b="1" i="1" smtClean="0">
                                      <a:latin typeface="Cambria Math" panose="02040503050406030204" pitchFamily="18" charset="0"/>
                                    </a:rPr>
                                    <m:t>𝒙</m:t>
                                  </m:r>
                                  <m:r>
                                    <a:rPr lang="en-US" sz="2000" b="1" i="1" smtClean="0">
                                      <a:latin typeface="Cambria Math" panose="02040503050406030204" pitchFamily="18" charset="0"/>
                                    </a:rPr>
                                    <m:t>′</m:t>
                                  </m:r>
                                </m:e>
                                <m:sup>
                                  <m:r>
                                    <a:rPr lang="en-US" sz="2000" b="1" i="1" smtClean="0">
                                      <a:latin typeface="Cambria Math" panose="02040503050406030204" pitchFamily="18" charset="0"/>
                                    </a:rPr>
                                    <m:t>𝟐</m:t>
                                  </m:r>
                                </m:sup>
                              </m:sSup>
                            </m:e>
                          </m:d>
                          <m:r>
                            <a:rPr lang="en-US" sz="2000" b="1" i="1" smtClean="0">
                              <a:latin typeface="Cambria Math" panose="02040503050406030204" pitchFamily="18" charset="0"/>
                            </a:rPr>
                            <m:t>−</m:t>
                          </m:r>
                          <m:sSup>
                            <m:sSupPr>
                              <m:ctrlPr>
                                <a:rPr lang="en-US" sz="2000" b="1" i="1" smtClean="0">
                                  <a:latin typeface="Cambria Math" panose="02040503050406030204" pitchFamily="18" charset="0"/>
                                </a:rPr>
                              </m:ctrlPr>
                            </m:sSupPr>
                            <m:e>
                              <m:d>
                                <m:dPr>
                                  <m:begChr m:val="⟨"/>
                                  <m:endChr m:val="⟩"/>
                                  <m:ctrlPr>
                                    <a:rPr lang="en-US" sz="2000" b="1" i="1" smtClean="0">
                                      <a:latin typeface="Cambria Math" panose="02040503050406030204" pitchFamily="18" charset="0"/>
                                    </a:rPr>
                                  </m:ctrlPr>
                                </m:dPr>
                                <m:e>
                                  <m:r>
                                    <a:rPr lang="en-US" sz="2000" b="1" i="1" smtClean="0">
                                      <a:latin typeface="Cambria Math" panose="02040503050406030204" pitchFamily="18" charset="0"/>
                                    </a:rPr>
                                    <m:t>𝒙𝒙</m:t>
                                  </m:r>
                                  <m:r>
                                    <a:rPr lang="en-US" sz="2000" b="1" i="1" smtClean="0">
                                      <a:latin typeface="Cambria Math" panose="02040503050406030204" pitchFamily="18" charset="0"/>
                                    </a:rPr>
                                    <m:t>′</m:t>
                                  </m:r>
                                </m:e>
                              </m:d>
                            </m:e>
                            <m:sup>
                              <m:r>
                                <a:rPr lang="en-US" sz="2000" b="1" i="1" smtClean="0">
                                  <a:latin typeface="Cambria Math" panose="02040503050406030204" pitchFamily="18" charset="0"/>
                                </a:rPr>
                                <m:t>𝟐</m:t>
                              </m:r>
                            </m:sup>
                          </m:sSup>
                        </m:e>
                      </m:rad>
                    </m:oMath>
                  </m:oMathPara>
                </a14:m>
                <a:endParaRPr lang="en-US" sz="2000" b="1"/>
              </a:p>
            </p:txBody>
          </p:sp>
        </mc:Choice>
        <mc:Fallback xmlns="">
          <p:sp>
            <p:nvSpPr>
              <p:cNvPr id="4" name="TextBox 3">
                <a:extLst>
                  <a:ext uri="{FF2B5EF4-FFF2-40B4-BE49-F238E27FC236}">
                    <a16:creationId xmlns:a16="http://schemas.microsoft.com/office/drawing/2014/main" id="{49CB0CB2-C6A3-BE00-90AF-E32B48923FD1}"/>
                  </a:ext>
                </a:extLst>
              </p:cNvPr>
              <p:cNvSpPr txBox="1">
                <a:spLocks noRot="1" noChangeAspect="1" noMove="1" noResize="1" noEditPoints="1" noAdjustHandles="1" noChangeArrowheads="1" noChangeShapeType="1" noTextEdit="1"/>
              </p:cNvSpPr>
              <p:nvPr/>
            </p:nvSpPr>
            <p:spPr>
              <a:xfrm>
                <a:off x="2176335" y="3772184"/>
                <a:ext cx="3375999" cy="46673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FF137CB-54DC-4F60-925D-7D1AD532A56D}"/>
                  </a:ext>
                </a:extLst>
              </p:cNvPr>
              <p:cNvSpPr txBox="1"/>
              <p:nvPr/>
            </p:nvSpPr>
            <p:spPr>
              <a:xfrm>
                <a:off x="292961" y="4350021"/>
                <a:ext cx="7142746" cy="589585"/>
              </a:xfrm>
              <a:prstGeom prst="rect">
                <a:avLst/>
              </a:prstGeom>
              <a:noFill/>
            </p:spPr>
            <p:txBody>
              <a:bodyPr wrap="square" rtlCol="0">
                <a:spAutoFit/>
              </a:bodyPr>
              <a:lstStyle/>
              <a:p>
                <a:r>
                  <a:rPr lang="en-US" sz="2400">
                    <a:latin typeface="Times New Roman" panose="02020603050405020304" pitchFamily="18" charset="0"/>
                    <a:ea typeface="Cambria Math" panose="02040503050406030204" pitchFamily="18" charset="0"/>
                    <a:cs typeface="Times New Roman" panose="02020603050405020304" pitchFamily="18" charset="0"/>
                  </a:rPr>
                  <a:t>RMS Twiss Parameters:</a:t>
                </a:r>
                <a:r>
                  <a:rPr lang="en-US" sz="2400" b="1">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000" b="1" i="1" smtClean="0">
                        <a:latin typeface="Cambria Math" panose="02040503050406030204" pitchFamily="18" charset="0"/>
                        <a:ea typeface="Cambria Math" panose="02040503050406030204" pitchFamily="18" charset="0"/>
                      </a:rPr>
                      <m:t>𝜶</m:t>
                    </m:r>
                    <m:r>
                      <a:rPr lang="en-US" sz="2000" b="1" i="1" smtClean="0">
                        <a:latin typeface="Cambria Math" panose="02040503050406030204" pitchFamily="18" charset="0"/>
                        <a:ea typeface="Cambria Math" panose="02040503050406030204" pitchFamily="18" charset="0"/>
                      </a:rPr>
                      <m:t>=</m:t>
                    </m:r>
                    <m:f>
                      <m:fPr>
                        <m:ctrlPr>
                          <a:rPr lang="en-US" sz="2000" b="1" i="1" smtClean="0">
                            <a:latin typeface="Cambria Math" panose="02040503050406030204" pitchFamily="18" charset="0"/>
                            <a:ea typeface="Cambria Math" panose="02040503050406030204" pitchFamily="18" charset="0"/>
                          </a:rPr>
                        </m:ctrlPr>
                      </m:fPr>
                      <m:num>
                        <m:r>
                          <a:rPr lang="en-US" sz="2000" b="1" i="1" smtClean="0">
                            <a:latin typeface="Cambria Math" panose="02040503050406030204" pitchFamily="18" charset="0"/>
                            <a:ea typeface="Cambria Math" panose="02040503050406030204" pitchFamily="18" charset="0"/>
                          </a:rPr>
                          <m:t>−</m:t>
                        </m:r>
                        <m:d>
                          <m:dPr>
                            <m:begChr m:val="⟨"/>
                            <m:endChr m:val="⟩"/>
                            <m:ctrlPr>
                              <a:rPr lang="en-US" sz="2000" b="1" i="1" smtClean="0">
                                <a:latin typeface="Cambria Math" panose="02040503050406030204" pitchFamily="18" charset="0"/>
                                <a:ea typeface="Cambria Math" panose="02040503050406030204" pitchFamily="18" charset="0"/>
                              </a:rPr>
                            </m:ctrlPr>
                          </m:dPr>
                          <m:e>
                            <m:r>
                              <a:rPr lang="en-US" sz="2000" b="1" i="1" smtClean="0">
                                <a:latin typeface="Cambria Math" panose="02040503050406030204" pitchFamily="18" charset="0"/>
                                <a:ea typeface="Cambria Math" panose="02040503050406030204" pitchFamily="18" charset="0"/>
                              </a:rPr>
                              <m:t>𝒙𝒙</m:t>
                            </m:r>
                            <m:r>
                              <a:rPr lang="en-US" sz="2000" b="1" i="1" smtClean="0">
                                <a:latin typeface="Cambria Math" panose="02040503050406030204" pitchFamily="18" charset="0"/>
                                <a:ea typeface="Cambria Math" panose="02040503050406030204" pitchFamily="18" charset="0"/>
                              </a:rPr>
                              <m:t>′</m:t>
                            </m:r>
                          </m:e>
                        </m:d>
                      </m:num>
                      <m:den>
                        <m:r>
                          <a:rPr lang="en-US" sz="2000" b="1" i="1" smtClean="0">
                            <a:latin typeface="Cambria Math" panose="02040503050406030204" pitchFamily="18" charset="0"/>
                            <a:ea typeface="Cambria Math" panose="02040503050406030204" pitchFamily="18" charset="0"/>
                          </a:rPr>
                          <m:t>𝜺</m:t>
                        </m:r>
                      </m:den>
                    </m:f>
                    <m:r>
                      <a:rPr lang="en-US" sz="2000" b="1" i="0" smtClean="0">
                        <a:latin typeface="Cambria Math" panose="02040503050406030204" pitchFamily="18" charset="0"/>
                        <a:ea typeface="Cambria Math" panose="02040503050406030204" pitchFamily="18" charset="0"/>
                      </a:rPr>
                      <m:t>, </m:t>
                    </m:r>
                    <m:r>
                      <a:rPr lang="en-US" sz="2000" b="1" i="1" dirty="0" smtClean="0">
                        <a:latin typeface="Cambria Math" panose="02040503050406030204" pitchFamily="18" charset="0"/>
                        <a:ea typeface="Cambria Math" panose="02040503050406030204" pitchFamily="18" charset="0"/>
                      </a:rPr>
                      <m:t>𝜷</m:t>
                    </m:r>
                    <m:r>
                      <a:rPr lang="en-US" sz="2000" b="1" i="1" dirty="0" smtClean="0">
                        <a:latin typeface="Cambria Math" panose="02040503050406030204" pitchFamily="18" charset="0"/>
                        <a:ea typeface="Cambria Math" panose="02040503050406030204" pitchFamily="18" charset="0"/>
                      </a:rPr>
                      <m:t>=</m:t>
                    </m:r>
                    <m:f>
                      <m:fPr>
                        <m:ctrlPr>
                          <a:rPr lang="en-US" sz="2000" b="1" i="1" dirty="0" smtClean="0">
                            <a:latin typeface="Cambria Math" panose="02040503050406030204" pitchFamily="18" charset="0"/>
                            <a:ea typeface="Cambria Math" panose="02040503050406030204" pitchFamily="18" charset="0"/>
                          </a:rPr>
                        </m:ctrlPr>
                      </m:fPr>
                      <m:num>
                        <m:d>
                          <m:dPr>
                            <m:begChr m:val="⟨"/>
                            <m:endChr m:val="⟩"/>
                            <m:ctrlPr>
                              <a:rPr lang="en-US" sz="2000" b="1" i="1" dirty="0" smtClean="0">
                                <a:latin typeface="Cambria Math" panose="02040503050406030204" pitchFamily="18" charset="0"/>
                                <a:ea typeface="Cambria Math" panose="02040503050406030204" pitchFamily="18" charset="0"/>
                              </a:rPr>
                            </m:ctrlPr>
                          </m:dPr>
                          <m:e>
                            <m:sSup>
                              <m:sSupPr>
                                <m:ctrlPr>
                                  <a:rPr lang="en-US" sz="2000" b="1" i="1" dirty="0" smtClean="0">
                                    <a:latin typeface="Cambria Math" panose="02040503050406030204" pitchFamily="18" charset="0"/>
                                    <a:ea typeface="Cambria Math" panose="02040503050406030204" pitchFamily="18" charset="0"/>
                                  </a:rPr>
                                </m:ctrlPr>
                              </m:sSupPr>
                              <m:e>
                                <m:r>
                                  <a:rPr lang="en-US" sz="2000" b="1" i="1" dirty="0" smtClean="0">
                                    <a:latin typeface="Cambria Math" panose="02040503050406030204" pitchFamily="18" charset="0"/>
                                    <a:ea typeface="Cambria Math" panose="02040503050406030204" pitchFamily="18" charset="0"/>
                                  </a:rPr>
                                  <m:t>𝒙</m:t>
                                </m:r>
                              </m:e>
                              <m:sup>
                                <m:r>
                                  <a:rPr lang="en-US" sz="2000" b="1" i="1" dirty="0" smtClean="0">
                                    <a:latin typeface="Cambria Math" panose="02040503050406030204" pitchFamily="18" charset="0"/>
                                    <a:ea typeface="Cambria Math" panose="02040503050406030204" pitchFamily="18" charset="0"/>
                                  </a:rPr>
                                  <m:t>𝟐</m:t>
                                </m:r>
                              </m:sup>
                            </m:sSup>
                          </m:e>
                        </m:d>
                      </m:num>
                      <m:den>
                        <m:r>
                          <a:rPr lang="en-US" sz="2000" b="1" i="1" dirty="0" smtClean="0">
                            <a:latin typeface="Cambria Math" panose="02040503050406030204" pitchFamily="18" charset="0"/>
                            <a:ea typeface="Cambria Math" panose="02040503050406030204" pitchFamily="18" charset="0"/>
                          </a:rPr>
                          <m:t>𝜺</m:t>
                        </m:r>
                      </m:den>
                    </m:f>
                    <m:r>
                      <a:rPr lang="en-US" sz="2000" b="1" i="0" dirty="0" smtClean="0">
                        <a:latin typeface="Cambria Math" panose="02040503050406030204" pitchFamily="18" charset="0"/>
                        <a:ea typeface="Cambria Math" panose="02040503050406030204" pitchFamily="18" charset="0"/>
                      </a:rPr>
                      <m:t>, </m:t>
                    </m:r>
                    <m:r>
                      <a:rPr lang="en-US" sz="2000" b="1" i="1" dirty="0" smtClean="0">
                        <a:latin typeface="Cambria Math" panose="02040503050406030204" pitchFamily="18" charset="0"/>
                        <a:ea typeface="Cambria Math" panose="02040503050406030204" pitchFamily="18" charset="0"/>
                      </a:rPr>
                      <m:t>𝜸</m:t>
                    </m:r>
                    <m:r>
                      <a:rPr lang="en-US" sz="2000" b="1" i="1" dirty="0" smtClean="0">
                        <a:latin typeface="Cambria Math" panose="02040503050406030204" pitchFamily="18" charset="0"/>
                        <a:ea typeface="Cambria Math" panose="02040503050406030204" pitchFamily="18" charset="0"/>
                      </a:rPr>
                      <m:t>=</m:t>
                    </m:r>
                    <m:f>
                      <m:fPr>
                        <m:ctrlPr>
                          <a:rPr lang="en-US" sz="2000" b="1" i="1" dirty="0" smtClean="0">
                            <a:latin typeface="Cambria Math" panose="02040503050406030204" pitchFamily="18" charset="0"/>
                            <a:ea typeface="Cambria Math" panose="02040503050406030204" pitchFamily="18" charset="0"/>
                          </a:rPr>
                        </m:ctrlPr>
                      </m:fPr>
                      <m:num>
                        <m:d>
                          <m:dPr>
                            <m:begChr m:val="⟨"/>
                            <m:endChr m:val="⟩"/>
                            <m:ctrlPr>
                              <a:rPr lang="en-US" sz="2000" b="1" i="1" dirty="0" smtClean="0">
                                <a:latin typeface="Cambria Math" panose="02040503050406030204" pitchFamily="18" charset="0"/>
                                <a:ea typeface="Cambria Math" panose="02040503050406030204" pitchFamily="18" charset="0"/>
                              </a:rPr>
                            </m:ctrlPr>
                          </m:dPr>
                          <m:e>
                            <m:sSup>
                              <m:sSupPr>
                                <m:ctrlPr>
                                  <a:rPr lang="en-US" sz="2000" b="1" i="1" dirty="0" smtClean="0">
                                    <a:latin typeface="Cambria Math" panose="02040503050406030204" pitchFamily="18" charset="0"/>
                                    <a:ea typeface="Cambria Math" panose="02040503050406030204" pitchFamily="18" charset="0"/>
                                  </a:rPr>
                                </m:ctrlPr>
                              </m:sSupPr>
                              <m:e>
                                <m:r>
                                  <a:rPr lang="en-US" sz="2000" b="1" i="1" dirty="0" smtClean="0">
                                    <a:latin typeface="Cambria Math" panose="02040503050406030204" pitchFamily="18" charset="0"/>
                                    <a:ea typeface="Cambria Math" panose="02040503050406030204" pitchFamily="18" charset="0"/>
                                  </a:rPr>
                                  <m:t>𝒙</m:t>
                                </m:r>
                                <m:r>
                                  <a:rPr lang="en-US" sz="2000" b="1" i="1" dirty="0" smtClean="0">
                                    <a:latin typeface="Cambria Math" panose="02040503050406030204" pitchFamily="18" charset="0"/>
                                    <a:ea typeface="Cambria Math" panose="02040503050406030204" pitchFamily="18" charset="0"/>
                                  </a:rPr>
                                  <m:t>′</m:t>
                                </m:r>
                              </m:e>
                              <m:sup>
                                <m:r>
                                  <a:rPr lang="en-US" sz="2000" b="1" i="1" dirty="0" smtClean="0">
                                    <a:latin typeface="Cambria Math" panose="02040503050406030204" pitchFamily="18" charset="0"/>
                                    <a:ea typeface="Cambria Math" panose="02040503050406030204" pitchFamily="18" charset="0"/>
                                  </a:rPr>
                                  <m:t>𝟐</m:t>
                                </m:r>
                              </m:sup>
                            </m:sSup>
                          </m:e>
                        </m:d>
                      </m:num>
                      <m:den>
                        <m:r>
                          <a:rPr lang="en-US" sz="2000" b="1" i="1" dirty="0" smtClean="0">
                            <a:latin typeface="Cambria Math" panose="02040503050406030204" pitchFamily="18" charset="0"/>
                            <a:ea typeface="Cambria Math" panose="02040503050406030204" pitchFamily="18" charset="0"/>
                          </a:rPr>
                          <m:t>𝜺</m:t>
                        </m:r>
                      </m:den>
                    </m:f>
                  </m:oMath>
                </a14:m>
                <a:endParaRPr lang="en-US" sz="2000" b="1">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8FF137CB-54DC-4F60-925D-7D1AD532A56D}"/>
                  </a:ext>
                </a:extLst>
              </p:cNvPr>
              <p:cNvSpPr txBox="1">
                <a:spLocks noRot="1" noChangeAspect="1" noMove="1" noResize="1" noEditPoints="1" noAdjustHandles="1" noChangeArrowheads="1" noChangeShapeType="1" noTextEdit="1"/>
              </p:cNvSpPr>
              <p:nvPr/>
            </p:nvSpPr>
            <p:spPr>
              <a:xfrm>
                <a:off x="292961" y="4350021"/>
                <a:ext cx="7142746" cy="589585"/>
              </a:xfrm>
              <a:prstGeom prst="rect">
                <a:avLst/>
              </a:prstGeom>
              <a:blipFill>
                <a:blip r:embed="rId6"/>
                <a:stretch>
                  <a:fillRect l="-1280" b="-14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1BB8540-FBDA-0642-98F8-0B5834B781EC}"/>
                  </a:ext>
                </a:extLst>
              </p:cNvPr>
              <p:cNvSpPr txBox="1"/>
              <p:nvPr/>
            </p:nvSpPr>
            <p:spPr>
              <a:xfrm>
                <a:off x="7335759" y="4371284"/>
                <a:ext cx="4056608" cy="3147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𝜀</m:t>
                          </m:r>
                        </m:e>
                        <m:sub>
                          <m:r>
                            <a:rPr lang="en-US" sz="2000" b="0" i="1" smtClean="0">
                              <a:latin typeface="Cambria Math" panose="02040503050406030204" pitchFamily="18" charset="0"/>
                            </a:rPr>
                            <m:t>𝑟𝑚𝑠</m:t>
                          </m:r>
                        </m:sub>
                      </m:sSub>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𝛾</m:t>
                      </m:r>
                      <m:sSup>
                        <m:sSupPr>
                          <m:ctrlPr>
                            <a:rPr lang="en-US" sz="200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𝑥</m:t>
                          </m:r>
                        </m:e>
                        <m:sup>
                          <m:r>
                            <a:rPr lang="en-US" sz="2000" b="0" i="1" smtClean="0">
                              <a:latin typeface="Cambria Math" panose="02040503050406030204" pitchFamily="18" charset="0"/>
                              <a:ea typeface="Cambria Math" panose="02040503050406030204" pitchFamily="18" charset="0"/>
                            </a:rPr>
                            <m:t>2</m:t>
                          </m:r>
                        </m:sup>
                      </m:sSup>
                      <m:r>
                        <a:rPr lang="en-US" sz="2000" b="0" i="1" smtClean="0">
                          <a:latin typeface="Cambria Math" panose="02040503050406030204" pitchFamily="18" charset="0"/>
                          <a:ea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𝛼</m:t>
                      </m:r>
                      <m:r>
                        <a:rPr lang="en-US" sz="2000" b="0" i="1" smtClean="0">
                          <a:latin typeface="Cambria Math" panose="02040503050406030204" pitchFamily="18" charset="0"/>
                          <a:ea typeface="Cambria Math" panose="02040503050406030204" pitchFamily="18" charset="0"/>
                        </a:rPr>
                        <m:t>𝑥</m:t>
                      </m:r>
                      <m:sSup>
                        <m:sSupPr>
                          <m:ctrlPr>
                            <a:rPr lang="en-US" sz="200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𝑥</m:t>
                          </m:r>
                        </m:e>
                        <m:sup>
                          <m:r>
                            <a:rPr lang="en-US" sz="2000" b="0" i="1" smtClean="0">
                              <a:latin typeface="Cambria Math" panose="02040503050406030204" pitchFamily="18" charset="0"/>
                              <a:ea typeface="Cambria Math" panose="02040503050406030204" pitchFamily="18" charset="0"/>
                            </a:rPr>
                            <m:t>′</m:t>
                          </m:r>
                        </m:sup>
                      </m:sSup>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𝛽</m:t>
                      </m:r>
                      <m:sSup>
                        <m:sSupPr>
                          <m:ctrlPr>
                            <a:rPr lang="en-US" sz="200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𝑥</m:t>
                          </m:r>
                          <m:r>
                            <a:rPr lang="en-US" sz="2000" b="0" i="1" smtClean="0">
                              <a:latin typeface="Cambria Math" panose="02040503050406030204" pitchFamily="18" charset="0"/>
                              <a:ea typeface="Cambria Math" panose="02040503050406030204" pitchFamily="18" charset="0"/>
                            </a:rPr>
                            <m:t>′</m:t>
                          </m:r>
                        </m:e>
                        <m:sup>
                          <m:r>
                            <a:rPr lang="en-US" sz="2000" b="0" i="1" smtClean="0">
                              <a:latin typeface="Cambria Math" panose="02040503050406030204" pitchFamily="18" charset="0"/>
                              <a:ea typeface="Cambria Math" panose="02040503050406030204" pitchFamily="18" charset="0"/>
                            </a:rPr>
                            <m:t>2</m:t>
                          </m:r>
                        </m:sup>
                      </m:sSup>
                    </m:oMath>
                  </m:oMathPara>
                </a14:m>
                <a:endParaRPr lang="en-US" sz="2000"/>
              </a:p>
            </p:txBody>
          </p:sp>
        </mc:Choice>
        <mc:Fallback xmlns="">
          <p:sp>
            <p:nvSpPr>
              <p:cNvPr id="6" name="TextBox 5">
                <a:extLst>
                  <a:ext uri="{FF2B5EF4-FFF2-40B4-BE49-F238E27FC236}">
                    <a16:creationId xmlns:a16="http://schemas.microsoft.com/office/drawing/2014/main" id="{61BB8540-FBDA-0642-98F8-0B5834B781EC}"/>
                  </a:ext>
                </a:extLst>
              </p:cNvPr>
              <p:cNvSpPr txBox="1">
                <a:spLocks noRot="1" noChangeAspect="1" noMove="1" noResize="1" noEditPoints="1" noAdjustHandles="1" noChangeArrowheads="1" noChangeShapeType="1" noTextEdit="1"/>
              </p:cNvSpPr>
              <p:nvPr/>
            </p:nvSpPr>
            <p:spPr>
              <a:xfrm>
                <a:off x="7335759" y="4371284"/>
                <a:ext cx="4056608" cy="314766"/>
              </a:xfrm>
              <a:prstGeom prst="rect">
                <a:avLst/>
              </a:prstGeom>
              <a:blipFill>
                <a:blip r:embed="rId7"/>
                <a:stretch>
                  <a:fillRect b="-3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0083936-C244-1F80-DD83-0158FA1F113C}"/>
                  </a:ext>
                </a:extLst>
              </p:cNvPr>
              <p:cNvSpPr txBox="1"/>
              <p:nvPr/>
            </p:nvSpPr>
            <p:spPr>
              <a:xfrm>
                <a:off x="487876" y="5026835"/>
                <a:ext cx="6590401" cy="307777"/>
              </a:xfrm>
              <a:prstGeom prst="rect">
                <a:avLst/>
              </a:prstGeom>
              <a:noFill/>
            </p:spPr>
            <p:txBody>
              <a:bodyPr wrap="square" lIns="0" tIns="0" rIns="0" bIns="0" rtlCol="0">
                <a:spAutoFit/>
              </a:bodyPr>
              <a:lstStyle/>
              <a:p>
                <a:pPr algn="ctr"/>
                <a14:m>
                  <m:oMath xmlns:m="http://schemas.openxmlformats.org/officeDocument/2006/math">
                    <m:r>
                      <a:rPr lang="en-US" sz="2000" b="0" i="1" smtClean="0">
                        <a:latin typeface="Cambria Math" panose="02040503050406030204" pitchFamily="18" charset="0"/>
                      </a:rPr>
                      <m:t>𝑥</m:t>
                    </m:r>
                  </m:oMath>
                </a14:m>
                <a:r>
                  <a:rPr lang="en-US" sz="2000"/>
                  <a:t> = transverse beam size and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m:t>
                    </m:r>
                  </m:oMath>
                </a14:m>
                <a:r>
                  <a:rPr lang="en-US" sz="2000"/>
                  <a:t> = beam divergence</a:t>
                </a:r>
              </a:p>
            </p:txBody>
          </p:sp>
        </mc:Choice>
        <mc:Fallback xmlns="">
          <p:sp>
            <p:nvSpPr>
              <p:cNvPr id="7" name="TextBox 6">
                <a:extLst>
                  <a:ext uri="{FF2B5EF4-FFF2-40B4-BE49-F238E27FC236}">
                    <a16:creationId xmlns:a16="http://schemas.microsoft.com/office/drawing/2014/main" id="{A0083936-C244-1F80-DD83-0158FA1F113C}"/>
                  </a:ext>
                </a:extLst>
              </p:cNvPr>
              <p:cNvSpPr txBox="1">
                <a:spLocks noRot="1" noChangeAspect="1" noMove="1" noResize="1" noEditPoints="1" noAdjustHandles="1" noChangeArrowheads="1" noChangeShapeType="1" noTextEdit="1"/>
              </p:cNvSpPr>
              <p:nvPr/>
            </p:nvSpPr>
            <p:spPr>
              <a:xfrm>
                <a:off x="487876" y="5026835"/>
                <a:ext cx="6590401" cy="307777"/>
              </a:xfrm>
              <a:prstGeom prst="rect">
                <a:avLst/>
              </a:prstGeom>
              <a:blipFill>
                <a:blip r:embed="rId8"/>
                <a:stretch>
                  <a:fillRect t="-24000" b="-52000"/>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755AAA22-C59B-DEA6-4732-E8F81FB12C8F}"/>
              </a:ext>
            </a:extLst>
          </p:cNvPr>
          <p:cNvSpPr txBox="1"/>
          <p:nvPr/>
        </p:nvSpPr>
        <p:spPr>
          <a:xfrm>
            <a:off x="372744" y="5627859"/>
            <a:ext cx="11446511" cy="1015663"/>
          </a:xfrm>
          <a:prstGeom prst="rect">
            <a:avLst/>
          </a:prstGeom>
          <a:noFill/>
        </p:spPr>
        <p:txBody>
          <a:bodyPr wrap="square" rtlCol="0">
            <a:spAutoFit/>
          </a:bodyPr>
          <a:lstStyle/>
          <a:p>
            <a:pPr algn="ctr"/>
            <a:r>
              <a:rPr lang="en-US" sz="2000" b="1">
                <a:solidFill>
                  <a:srgbClr val="FF0000"/>
                </a:solidFill>
                <a:latin typeface="Times New Roman" panose="02020603050405020304" pitchFamily="18" charset="0"/>
                <a:cs typeface="Times New Roman" panose="02020603050405020304" pitchFamily="18" charset="0"/>
              </a:rPr>
              <a:t>Along the beamline, the emittance is constant, but the Twiss parameters vary. So, using the Twiss parameters transformation, the shape and the orientation of the ellipse can be determined at any other points along the beamline</a:t>
            </a:r>
          </a:p>
        </p:txBody>
      </p:sp>
    </p:spTree>
    <p:extLst>
      <p:ext uri="{BB962C8B-B14F-4D97-AF65-F5344CB8AC3E}">
        <p14:creationId xmlns:p14="http://schemas.microsoft.com/office/powerpoint/2010/main" val="97060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6C9A84-D6D5-7FC3-6322-79B9160CF1CF}"/>
              </a:ext>
            </a:extLst>
          </p:cNvPr>
          <p:cNvSpPr>
            <a:spLocks noGrp="1"/>
          </p:cNvSpPr>
          <p:nvPr>
            <p:ph type="sldNum" sz="quarter" idx="12"/>
          </p:nvPr>
        </p:nvSpPr>
        <p:spPr/>
        <p:txBody>
          <a:bodyPr/>
          <a:lstStyle/>
          <a:p>
            <a:fld id="{72890513-E58D-2644-ACDB-E89B1349FCEB}" type="slidenum">
              <a:rPr lang="en-US" smtClean="0"/>
              <a:pPr/>
              <a:t>38</a:t>
            </a:fld>
            <a:endParaRPr lang="en-US"/>
          </a:p>
        </p:txBody>
      </p:sp>
      <mc:AlternateContent xmlns:mc="http://schemas.openxmlformats.org/markup-compatibility/2006" xmlns:a14="http://schemas.microsoft.com/office/drawing/2010/main">
        <mc:Choice Requires="a14">
          <p:sp>
            <p:nvSpPr>
              <p:cNvPr id="22" name="Text Placeholder 21">
                <a:extLst>
                  <a:ext uri="{FF2B5EF4-FFF2-40B4-BE49-F238E27FC236}">
                    <a16:creationId xmlns:a16="http://schemas.microsoft.com/office/drawing/2014/main" id="{6786439F-B7B2-84A2-4D92-A1264A2C5689}"/>
                  </a:ext>
                </a:extLst>
              </p:cNvPr>
              <p:cNvSpPr>
                <a:spLocks noGrp="1"/>
              </p:cNvSpPr>
              <p:nvPr>
                <p:ph type="body" sz="quarter" idx="29"/>
              </p:nvPr>
            </p:nvSpPr>
            <p:spPr>
              <a:xfrm>
                <a:off x="153939" y="339288"/>
                <a:ext cx="4592320" cy="6324242"/>
              </a:xfrm>
            </p:spPr>
            <p:txBody>
              <a:bodyPr/>
              <a:lstStyle/>
              <a:p>
                <a:pPr marL="0" indent="0">
                  <a:buNone/>
                </a:pPr>
                <a:r>
                  <a:rPr lang="en-US" sz="1800" b="1">
                    <a:latin typeface="Times New Roman" panose="02020603050405020304" pitchFamily="18" charset="0"/>
                    <a:cs typeface="Times New Roman" panose="02020603050405020304" pitchFamily="18" charset="0"/>
                  </a:rPr>
                  <a:t>Experimental Setup</a:t>
                </a:r>
              </a:p>
              <a:p>
                <a:r>
                  <a:rPr lang="en-US" sz="1800">
                    <a:latin typeface="Times New Roman" panose="02020603050405020304" pitchFamily="18" charset="0"/>
                    <a:cs typeface="Times New Roman" panose="02020603050405020304" pitchFamily="18" charset="0"/>
                  </a:rPr>
                  <a:t>Cs</a:t>
                </a:r>
                <a:r>
                  <a:rPr lang="en-US" sz="1800" baseline="30000">
                    <a:latin typeface="Times New Roman" panose="02020603050405020304" pitchFamily="18" charset="0"/>
                    <a:cs typeface="Times New Roman" panose="02020603050405020304" pitchFamily="18" charset="0"/>
                  </a:rPr>
                  <a:t>+</a:t>
                </a:r>
                <a:r>
                  <a:rPr lang="en-US" sz="1800">
                    <a:latin typeface="Times New Roman" panose="02020603050405020304" pitchFamily="18" charset="0"/>
                    <a:cs typeface="Times New Roman" panose="02020603050405020304" pitchFamily="18" charset="0"/>
                  </a:rPr>
                  <a:t> injected current </a:t>
                </a:r>
                <a14:m>
                  <m:oMath xmlns:m="http://schemas.openxmlformats.org/officeDocument/2006/math">
                    <m:r>
                      <a:rPr lang="en-US" sz="1800" i="1" smtClean="0">
                        <a:latin typeface="Cambria Math" panose="02040503050406030204" pitchFamily="18" charset="0"/>
                        <a:ea typeface="Cambria Math" panose="02040503050406030204" pitchFamily="18" charset="0"/>
                        <a:cs typeface="Times New Roman" panose="02020603050405020304" pitchFamily="18" charset="0"/>
                      </a:rPr>
                      <m:t>~</m:t>
                    </m:r>
                    <m:r>
                      <a:rPr lang="en-US" sz="1800" b="0" i="1" smtClean="0">
                        <a:latin typeface="Cambria Math" panose="02040503050406030204" pitchFamily="18" charset="0"/>
                        <a:ea typeface="Cambria Math" panose="02040503050406030204" pitchFamily="18" charset="0"/>
                        <a:cs typeface="Times New Roman" panose="02020603050405020304" pitchFamily="18" charset="0"/>
                      </a:rPr>
                      <m:t>10 </m:t>
                    </m:r>
                    <m:r>
                      <a:rPr lang="en-US" sz="1800" b="0" i="1" smtClean="0">
                        <a:latin typeface="Cambria Math" panose="02040503050406030204" pitchFamily="18" charset="0"/>
                        <a:ea typeface="Cambria Math" panose="02040503050406030204" pitchFamily="18" charset="0"/>
                        <a:cs typeface="Times New Roman" panose="02020603050405020304" pitchFamily="18" charset="0"/>
                      </a:rPr>
                      <m:t>𝑛𝐴</m:t>
                    </m:r>
                  </m:oMath>
                </a14:m>
                <a:endParaRPr lang="en-US" sz="1800" baseline="30000">
                  <a:latin typeface="Times New Roman" panose="02020603050405020304" pitchFamily="18" charset="0"/>
                  <a:cs typeface="Times New Roman" panose="02020603050405020304" pitchFamily="18" charset="0"/>
                </a:endParaRPr>
              </a:p>
              <a:p>
                <a:r>
                  <a:rPr lang="en-US" sz="1800">
                    <a:latin typeface="Times New Roman" panose="02020603050405020304" pitchFamily="18" charset="0"/>
                    <a:cs typeface="Times New Roman" panose="02020603050405020304" pitchFamily="18" charset="0"/>
                  </a:rPr>
                  <a:t>Plasma and optics optimized for Cs</a:t>
                </a:r>
                <a:r>
                  <a:rPr lang="en-US" sz="1800" baseline="30000">
                    <a:latin typeface="Times New Roman" panose="02020603050405020304" pitchFamily="18" charset="0"/>
                    <a:cs typeface="Times New Roman" panose="02020603050405020304" pitchFamily="18" charset="0"/>
                  </a:rPr>
                  <a:t>24+ </a:t>
                </a:r>
                <a:endParaRPr lang="en-US" sz="1800">
                  <a:latin typeface="Times New Roman" panose="02020603050405020304" pitchFamily="18" charset="0"/>
                  <a:cs typeface="Times New Roman" panose="02020603050405020304" pitchFamily="18" charset="0"/>
                </a:endParaRPr>
              </a:p>
              <a:p>
                <a:r>
                  <a:rPr lang="en-US" sz="1800">
                    <a:latin typeface="Times New Roman" panose="02020603050405020304" pitchFamily="18" charset="0"/>
                    <a:cs typeface="Times New Roman" panose="02020603050405020304" pitchFamily="18" charset="0"/>
                  </a:rPr>
                  <a:t>Optimized parameters :</a:t>
                </a:r>
              </a:p>
              <a:p>
                <a:pPr lvl="1"/>
                <a:r>
                  <a:rPr lang="en-US" sz="1600">
                    <a:solidFill>
                      <a:srgbClr val="FF0000"/>
                    </a:solidFill>
                    <a:latin typeface="Times New Roman" panose="02020603050405020304" pitchFamily="18" charset="0"/>
                    <a:cs typeface="Times New Roman" panose="02020603050405020304" pitchFamily="18" charset="0"/>
                  </a:rPr>
                  <a:t>Freq. = 14.5 GHz, TWTA power = 350 W</a:t>
                </a:r>
              </a:p>
              <a:p>
                <a:pPr lvl="1"/>
                <a14:m>
                  <m:oMath xmlns:m="http://schemas.openxmlformats.org/officeDocument/2006/math">
                    <m:r>
                      <a:rPr lang="en-US" sz="1600" b="0" i="1" smtClean="0">
                        <a:solidFill>
                          <a:srgbClr val="FF0000"/>
                        </a:solidFill>
                        <a:latin typeface="Cambria Math" panose="02040503050406030204" pitchFamily="18" charset="0"/>
                        <a:cs typeface="Times New Roman" panose="02020603050405020304" pitchFamily="18" charset="0"/>
                      </a:rPr>
                      <m:t>1050 </m:t>
                    </m:r>
                    <m:r>
                      <a:rPr lang="en-US" sz="1600" b="0" i="1" smtClean="0">
                        <a:solidFill>
                          <a:srgbClr val="FF0000"/>
                        </a:solidFill>
                        <a:latin typeface="Cambria Math" panose="02040503050406030204" pitchFamily="18" charset="0"/>
                        <a:cs typeface="Times New Roman" panose="02020603050405020304" pitchFamily="18" charset="0"/>
                      </a:rPr>
                      <m:t>𝐴</m:t>
                    </m:r>
                  </m:oMath>
                </a14:m>
                <a:r>
                  <a:rPr lang="en-US" sz="160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r>
                      <a:rPr lang="en-US" sz="1600" b="0" i="0" dirty="0" smtClean="0">
                        <a:solidFill>
                          <a:srgbClr val="FF0000"/>
                        </a:solidFill>
                        <a:latin typeface="Cambria Math" panose="02040503050406030204" pitchFamily="18" charset="0"/>
                        <a:cs typeface="Times New Roman" panose="02020603050405020304" pitchFamily="18" charset="0"/>
                      </a:rPr>
                      <m:t> </m:t>
                    </m:r>
                    <m:r>
                      <a:rPr lang="en-US" sz="1600" b="0" i="1" dirty="0" smtClean="0">
                        <a:solidFill>
                          <a:srgbClr val="FF0000"/>
                        </a:solidFill>
                        <a:latin typeface="Cambria Math" panose="02040503050406030204" pitchFamily="18" charset="0"/>
                        <a:cs typeface="Times New Roman" panose="02020603050405020304" pitchFamily="18" charset="0"/>
                      </a:rPr>
                      <m:t>762 </m:t>
                    </m:r>
                    <m:r>
                      <a:rPr lang="en-US" sz="1600" b="0" i="1" dirty="0" smtClean="0">
                        <a:solidFill>
                          <a:srgbClr val="FF0000"/>
                        </a:solidFill>
                        <a:latin typeface="Cambria Math" panose="02040503050406030204" pitchFamily="18" charset="0"/>
                        <a:cs typeface="Times New Roman" panose="02020603050405020304" pitchFamily="18" charset="0"/>
                      </a:rPr>
                      <m:t>𝐴</m:t>
                    </m:r>
                    <m:r>
                      <a:rPr lang="en-US" sz="1600" b="0" i="1" dirty="0" smtClean="0">
                        <a:solidFill>
                          <a:srgbClr val="FF0000"/>
                        </a:solidFill>
                        <a:latin typeface="Cambria Math" panose="02040503050406030204" pitchFamily="18" charset="0"/>
                        <a:cs typeface="Times New Roman" panose="02020603050405020304" pitchFamily="18" charset="0"/>
                      </a:rPr>
                      <m:t> </m:t>
                    </m:r>
                  </m:oMath>
                </a14:m>
                <a:r>
                  <a:rPr lang="en-US" sz="1600">
                    <a:solidFill>
                      <a:srgbClr val="FF0000"/>
                    </a:solidFill>
                    <a:latin typeface="Times New Roman" panose="02020603050405020304" pitchFamily="18" charset="0"/>
                    <a:cs typeface="Times New Roman" panose="02020603050405020304" pitchFamily="18" charset="0"/>
                  </a:rPr>
                  <a:t>/200 A</a:t>
                </a:r>
              </a:p>
              <a:p>
                <a:pPr lvl="1"/>
                <a:r>
                  <a:rPr lang="en-US" sz="1600">
                    <a:solidFill>
                      <a:srgbClr val="FF0000"/>
                    </a:solidFill>
                    <a:latin typeface="Times New Roman" panose="02020603050405020304" pitchFamily="18" charset="0"/>
                    <a:cs typeface="Times New Roman" panose="02020603050405020304" pitchFamily="18" charset="0"/>
                  </a:rPr>
                  <a:t>Helium support gas valve = 6.0 V</a:t>
                </a:r>
                <a:endParaRPr lang="en-US" sz="1800">
                  <a:latin typeface="Times New Roman" panose="02020603050405020304" pitchFamily="18" charset="0"/>
                  <a:cs typeface="Times New Roman" panose="02020603050405020304" pitchFamily="18" charset="0"/>
                </a:endParaRPr>
              </a:p>
              <a:p>
                <a:pPr marL="0" indent="0">
                  <a:buNone/>
                </a:pPr>
                <a:r>
                  <a:rPr lang="en-US" sz="1800" b="1">
                    <a:latin typeface="Times New Roman" panose="02020603050405020304" pitchFamily="18" charset="0"/>
                    <a:cs typeface="Times New Roman" panose="02020603050405020304" pitchFamily="18" charset="0"/>
                  </a:rPr>
                  <a:t>Results:</a:t>
                </a:r>
              </a:p>
              <a:p>
                <a:pPr lvl="1">
                  <a:buFont typeface="Wingdings" panose="05000000000000000000" pitchFamily="2" charset="2"/>
                  <a:buChar char="§"/>
                </a:pPr>
                <a:r>
                  <a:rPr lang="en-US" sz="1600">
                    <a:solidFill>
                      <a:srgbClr val="FF0000"/>
                    </a:solidFill>
                    <a:latin typeface="Times New Roman" panose="02020603050405020304" pitchFamily="18" charset="0"/>
                    <a:cs typeface="Times New Roman" panose="02020603050405020304" pitchFamily="18" charset="0"/>
                  </a:rPr>
                  <a:t>Maximum Cs charge state is 27+ with an efficiency of 1.4 %</a:t>
                </a:r>
              </a:p>
              <a:p>
                <a:pPr lvl="1">
                  <a:buFont typeface="Wingdings" panose="05000000000000000000" pitchFamily="2" charset="2"/>
                  <a:buChar char="§"/>
                </a:pPr>
                <a:r>
                  <a:rPr lang="en-US" sz="1600">
                    <a:solidFill>
                      <a:srgbClr val="FF0000"/>
                    </a:solidFill>
                    <a:latin typeface="Times New Roman" panose="02020603050405020304" pitchFamily="18" charset="0"/>
                    <a:cs typeface="Times New Roman" panose="02020603050405020304" pitchFamily="18" charset="0"/>
                  </a:rPr>
                  <a:t>Peak is at 23+ with an efficiency of 8.5 %</a:t>
                </a:r>
              </a:p>
              <a:p>
                <a:pPr lvl="1">
                  <a:buFont typeface="Wingdings" panose="05000000000000000000" pitchFamily="2" charset="2"/>
                  <a:buChar char="§"/>
                </a:pPr>
                <a:r>
                  <a:rPr lang="en-US" sz="1600">
                    <a:solidFill>
                      <a:srgbClr val="FF0000"/>
                    </a:solidFill>
                    <a:latin typeface="Times New Roman" panose="02020603050405020304" pitchFamily="18" charset="0"/>
                    <a:cs typeface="Times New Roman" panose="02020603050405020304" pitchFamily="18" charset="0"/>
                  </a:rPr>
                  <a:t>Global efficiency is 54%</a:t>
                </a:r>
              </a:p>
              <a:p>
                <a:pPr marL="0" indent="0">
                  <a:buNone/>
                </a:pPr>
                <a:endParaRPr lang="en-US" sz="1800">
                  <a:latin typeface="Times New Roman" panose="02020603050405020304" pitchFamily="18" charset="0"/>
                  <a:cs typeface="Times New Roman" panose="02020603050405020304" pitchFamily="18" charset="0"/>
                </a:endParaRPr>
              </a:p>
            </p:txBody>
          </p:sp>
        </mc:Choice>
        <mc:Fallback xmlns="">
          <p:sp>
            <p:nvSpPr>
              <p:cNvPr id="22" name="Text Placeholder 21">
                <a:extLst>
                  <a:ext uri="{FF2B5EF4-FFF2-40B4-BE49-F238E27FC236}">
                    <a16:creationId xmlns:a16="http://schemas.microsoft.com/office/drawing/2014/main" id="{6786439F-B7B2-84A2-4D92-A1264A2C5689}"/>
                  </a:ext>
                </a:extLst>
              </p:cNvPr>
              <p:cNvSpPr>
                <a:spLocks noGrp="1" noRot="1" noChangeAspect="1" noMove="1" noResize="1" noEditPoints="1" noAdjustHandles="1" noChangeArrowheads="1" noChangeShapeType="1" noTextEdit="1"/>
              </p:cNvSpPr>
              <p:nvPr>
                <p:ph type="body" sz="quarter" idx="29"/>
              </p:nvPr>
            </p:nvSpPr>
            <p:spPr>
              <a:xfrm>
                <a:off x="153939" y="339288"/>
                <a:ext cx="4592320" cy="6324242"/>
              </a:xfrm>
              <a:blipFill>
                <a:blip r:embed="rId3"/>
                <a:stretch>
                  <a:fillRect l="-1061" t="-579"/>
                </a:stretch>
              </a:blipFill>
            </p:spPr>
            <p:txBody>
              <a:bodyPr/>
              <a:lstStyle/>
              <a:p>
                <a:r>
                  <a:rPr lang="en-US">
                    <a:noFill/>
                  </a:rPr>
                  <a:t> </a:t>
                </a:r>
              </a:p>
            </p:txBody>
          </p:sp>
        </mc:Fallback>
      </mc:AlternateContent>
      <p:sp>
        <p:nvSpPr>
          <p:cNvPr id="19" name="Text Placeholder 18">
            <a:extLst>
              <a:ext uri="{FF2B5EF4-FFF2-40B4-BE49-F238E27FC236}">
                <a16:creationId xmlns:a16="http://schemas.microsoft.com/office/drawing/2014/main" id="{9C9E7041-74F6-9667-2934-204601EAFD19}"/>
              </a:ext>
            </a:extLst>
          </p:cNvPr>
          <p:cNvSpPr>
            <a:spLocks noGrp="1"/>
          </p:cNvSpPr>
          <p:nvPr>
            <p:ph type="body" sz="quarter" idx="21"/>
          </p:nvPr>
        </p:nvSpPr>
        <p:spPr>
          <a:xfrm>
            <a:off x="2846692" y="73842"/>
            <a:ext cx="6736080" cy="395216"/>
          </a:xfrm>
        </p:spPr>
        <p:txBody>
          <a:bodyPr/>
          <a:lstStyle/>
          <a:p>
            <a:pPr algn="ctr"/>
            <a:r>
              <a:rPr lang="en-US"/>
              <a:t>Efficiency of the CSB under SFHT</a:t>
            </a:r>
          </a:p>
        </p:txBody>
      </p:sp>
      <p:pic>
        <p:nvPicPr>
          <p:cNvPr id="33" name="Content Placeholder 32">
            <a:extLst>
              <a:ext uri="{FF2B5EF4-FFF2-40B4-BE49-F238E27FC236}">
                <a16:creationId xmlns:a16="http://schemas.microsoft.com/office/drawing/2014/main" id="{0A784CBC-214A-A8AB-2E1E-601114EB7E8C}"/>
              </a:ext>
            </a:extLst>
          </p:cNvPr>
          <p:cNvPicPr>
            <a:picLocks noGrp="1" noChangeAspect="1"/>
          </p:cNvPicPr>
          <p:nvPr>
            <p:ph sz="quarter" idx="26"/>
          </p:nvPr>
        </p:nvPicPr>
        <p:blipFill rotWithShape="1">
          <a:blip r:embed="rId4">
            <a:extLst>
              <a:ext uri="{96DAC541-7B7A-43D3-8B79-37D633B846F1}">
                <asvg:svgBlip xmlns:asvg="http://schemas.microsoft.com/office/drawing/2016/SVG/main" r:embed="rId5"/>
              </a:ext>
            </a:extLst>
          </a:blip>
          <a:srcRect l="1889" t="3499" r="5669"/>
          <a:stretch/>
        </p:blipFill>
        <p:spPr>
          <a:xfrm>
            <a:off x="5018567" y="502689"/>
            <a:ext cx="6963498" cy="3319925"/>
          </a:xfrm>
        </p:spPr>
      </p:pic>
      <p:pic>
        <p:nvPicPr>
          <p:cNvPr id="50" name="Content Placeholder 49">
            <a:extLst>
              <a:ext uri="{FF2B5EF4-FFF2-40B4-BE49-F238E27FC236}">
                <a16:creationId xmlns:a16="http://schemas.microsoft.com/office/drawing/2014/main" id="{74D3F625-C304-AFC7-F7C3-4C260BD096F2}"/>
              </a:ext>
            </a:extLst>
          </p:cNvPr>
          <p:cNvPicPr>
            <a:picLocks noGrp="1" noChangeAspect="1"/>
          </p:cNvPicPr>
          <p:nvPr>
            <p:ph sz="quarter" idx="34"/>
          </p:nvPr>
        </p:nvPicPr>
        <p:blipFill>
          <a:blip r:embed="rId6"/>
          <a:stretch>
            <a:fillRect/>
          </a:stretch>
        </p:blipFill>
        <p:spPr>
          <a:xfrm>
            <a:off x="4622800" y="2884010"/>
            <a:ext cx="7538720" cy="3779520"/>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134FB8DB-DA7D-8580-571B-B8BCD45398C5}"/>
                  </a:ext>
                </a:extLst>
              </p:cNvPr>
              <p:cNvSpPr txBox="1"/>
              <p:nvPr/>
            </p:nvSpPr>
            <p:spPr>
              <a:xfrm flipH="1">
                <a:off x="347070" y="4347499"/>
                <a:ext cx="3897126" cy="852541"/>
              </a:xfrm>
              <a:prstGeom prst="rect">
                <a:avLst/>
              </a:prstGeom>
              <a:noFill/>
            </p:spPr>
            <p:txBody>
              <a:bodyPr wrap="square" rtlCol="0">
                <a:spAutoFit/>
              </a:bodyPr>
              <a:lstStyle/>
              <a:p>
                <a:pPr algn="ctr">
                  <a:lnSpc>
                    <a:spcPct val="150000"/>
                  </a:lnSpc>
                </a:pPr>
                <a14:m>
                  <m:oMath xmlns:m="http://schemas.openxmlformats.org/officeDocument/2006/math">
                    <m:sSub>
                      <m:sSubPr>
                        <m:ctrlPr>
                          <a:rPr lang="en-CA" sz="1400" b="1" i="1" smtClean="0">
                            <a:solidFill>
                              <a:schemeClr val="tx1"/>
                            </a:solidFill>
                            <a:effectLst/>
                            <a:latin typeface="Cambria Math" panose="02040503050406030204" pitchFamily="18" charset="0"/>
                          </a:rPr>
                        </m:ctrlPr>
                      </m:sSubPr>
                      <m:e>
                        <m:r>
                          <a:rPr lang="en-CA" sz="1400" b="1" i="1">
                            <a:latin typeface="Cambria Math" panose="02040503050406030204" pitchFamily="18" charset="0"/>
                            <a:ea typeface="Times New Roman" panose="02020603050405020304" pitchFamily="18" charset="0"/>
                          </a:rPr>
                          <m:t>𝑬𝒇𝒇𝒊𝒄𝒊𝒆𝒏𝒄𝒚</m:t>
                        </m:r>
                      </m:e>
                      <m:sub>
                        <m:r>
                          <a:rPr lang="en-US" sz="1400" b="1" i="1" smtClean="0">
                            <a:solidFill>
                              <a:schemeClr val="tx1"/>
                            </a:solidFill>
                            <a:effectLst/>
                            <a:latin typeface="Cambria Math" panose="02040503050406030204" pitchFamily="18" charset="0"/>
                          </a:rPr>
                          <m:t>𝑸</m:t>
                        </m:r>
                      </m:sub>
                    </m:sSub>
                    <m:r>
                      <a:rPr lang="en-CA" sz="1400" b="1" smtClean="0">
                        <a:solidFill>
                          <a:schemeClr val="tx1"/>
                        </a:solidFill>
                        <a:effectLst/>
                        <a:latin typeface="Cambria Math" panose="02040503050406030204" pitchFamily="18" charset="0"/>
                        <a:ea typeface="Times New Roman" panose="02020603050405020304" pitchFamily="18" charset="0"/>
                      </a:rPr>
                      <m:t>= </m:t>
                    </m:r>
                    <m:f>
                      <m:fPr>
                        <m:ctrlPr>
                          <a:rPr lang="en-US" sz="1400" b="1" i="1">
                            <a:solidFill>
                              <a:schemeClr val="tx1"/>
                            </a:solidFill>
                            <a:effectLst/>
                            <a:latin typeface="Cambria Math" panose="02040503050406030204" pitchFamily="18" charset="0"/>
                            <a:ea typeface="Times New Roman" panose="02020603050405020304" pitchFamily="18" charset="0"/>
                          </a:rPr>
                        </m:ctrlPr>
                      </m:fPr>
                      <m:num>
                        <m:sSub>
                          <m:sSubPr>
                            <m:ctrlPr>
                              <a:rPr lang="en-US" sz="1400" b="1" i="1">
                                <a:solidFill>
                                  <a:schemeClr val="tx1"/>
                                </a:solidFill>
                                <a:effectLst/>
                                <a:latin typeface="Cambria Math" panose="02040503050406030204" pitchFamily="18" charset="0"/>
                                <a:ea typeface="Times New Roman" panose="02020603050405020304" pitchFamily="18" charset="0"/>
                              </a:rPr>
                            </m:ctrlPr>
                          </m:sSubPr>
                          <m:e>
                            <m:r>
                              <a:rPr lang="en-CA" sz="1400" b="1" i="1">
                                <a:solidFill>
                                  <a:schemeClr val="tx1"/>
                                </a:solidFill>
                                <a:effectLst/>
                                <a:latin typeface="Cambria Math" panose="02040503050406030204" pitchFamily="18" charset="0"/>
                                <a:ea typeface="Times New Roman" panose="02020603050405020304" pitchFamily="18" charset="0"/>
                              </a:rPr>
                              <m:t>𝑰</m:t>
                            </m:r>
                          </m:e>
                          <m:sub>
                            <m:r>
                              <a:rPr lang="en-CA" sz="1400" b="1" i="1">
                                <a:solidFill>
                                  <a:schemeClr val="tx1"/>
                                </a:solidFill>
                                <a:effectLst/>
                                <a:latin typeface="Cambria Math" panose="02040503050406030204" pitchFamily="18" charset="0"/>
                                <a:ea typeface="Times New Roman" panose="02020603050405020304" pitchFamily="18" charset="0"/>
                              </a:rPr>
                              <m:t>𝑸</m:t>
                            </m:r>
                            <m:r>
                              <a:rPr lang="en-CA" sz="1400" b="1">
                                <a:solidFill>
                                  <a:schemeClr val="tx1"/>
                                </a:solidFill>
                                <a:effectLst/>
                                <a:latin typeface="Cambria Math" panose="02040503050406030204" pitchFamily="18" charset="0"/>
                                <a:ea typeface="Times New Roman" panose="02020603050405020304" pitchFamily="18" charset="0"/>
                              </a:rPr>
                              <m:t>+</m:t>
                            </m:r>
                          </m:sub>
                        </m:sSub>
                      </m:num>
                      <m:den>
                        <m:r>
                          <a:rPr lang="en-CA" sz="1400" b="1" i="1">
                            <a:solidFill>
                              <a:schemeClr val="tx1"/>
                            </a:solidFill>
                            <a:effectLst/>
                            <a:latin typeface="Cambria Math" panose="02040503050406030204" pitchFamily="18" charset="0"/>
                            <a:ea typeface="Times New Roman" panose="02020603050405020304" pitchFamily="18" charset="0"/>
                          </a:rPr>
                          <m:t>𝑸</m:t>
                        </m:r>
                        <m:r>
                          <a:rPr lang="en-CA" sz="1400" b="1" i="1">
                            <a:solidFill>
                              <a:schemeClr val="tx1"/>
                            </a:solidFill>
                            <a:effectLst/>
                            <a:latin typeface="Cambria Math" panose="02040503050406030204" pitchFamily="18" charset="0"/>
                            <a:ea typeface="Times New Roman" panose="02020603050405020304" pitchFamily="18" charset="0"/>
                          </a:rPr>
                          <m:t>∗</m:t>
                        </m:r>
                        <m:sSub>
                          <m:sSubPr>
                            <m:ctrlPr>
                              <a:rPr lang="en-US" sz="1400" b="1" i="1">
                                <a:solidFill>
                                  <a:schemeClr val="tx1"/>
                                </a:solidFill>
                                <a:effectLst/>
                                <a:latin typeface="Cambria Math" panose="02040503050406030204" pitchFamily="18" charset="0"/>
                                <a:ea typeface="Times New Roman" panose="02020603050405020304" pitchFamily="18" charset="0"/>
                              </a:rPr>
                            </m:ctrlPr>
                          </m:sSubPr>
                          <m:e>
                            <m:r>
                              <a:rPr lang="en-CA" sz="1400" b="1" i="1">
                                <a:solidFill>
                                  <a:schemeClr val="tx1"/>
                                </a:solidFill>
                                <a:effectLst/>
                                <a:latin typeface="Cambria Math" panose="02040503050406030204" pitchFamily="18" charset="0"/>
                                <a:ea typeface="Times New Roman" panose="02020603050405020304" pitchFamily="18" charset="0"/>
                              </a:rPr>
                              <m:t>𝑰</m:t>
                            </m:r>
                          </m:e>
                          <m:sub>
                            <m:r>
                              <a:rPr lang="en-CA" sz="1400" b="1">
                                <a:solidFill>
                                  <a:schemeClr val="tx1"/>
                                </a:solidFill>
                                <a:effectLst/>
                                <a:latin typeface="Cambria Math" panose="02040503050406030204" pitchFamily="18" charset="0"/>
                                <a:ea typeface="Times New Roman" panose="02020603050405020304" pitchFamily="18" charset="0"/>
                              </a:rPr>
                              <m:t>+</m:t>
                            </m:r>
                          </m:sub>
                        </m:sSub>
                      </m:den>
                    </m:f>
                    <m:r>
                      <a:rPr lang="en-CA" sz="1400" b="1">
                        <a:solidFill>
                          <a:schemeClr val="tx1"/>
                        </a:solidFill>
                        <a:effectLst/>
                        <a:latin typeface="Cambria Math" panose="02040503050406030204" pitchFamily="18" charset="0"/>
                        <a:ea typeface="Times New Roman" panose="02020603050405020304" pitchFamily="18" charset="0"/>
                      </a:rPr>
                      <m:t>×</m:t>
                    </m:r>
                    <m:r>
                      <a:rPr lang="en-CA" sz="1400" b="1" i="1">
                        <a:solidFill>
                          <a:schemeClr val="tx1"/>
                        </a:solidFill>
                        <a:effectLst/>
                        <a:latin typeface="Cambria Math" panose="02040503050406030204" pitchFamily="18" charset="0"/>
                        <a:ea typeface="Times New Roman" panose="02020603050405020304" pitchFamily="18" charset="0"/>
                      </a:rPr>
                      <m:t>𝟏𝟎𝟎</m:t>
                    </m:r>
                  </m:oMath>
                </a14:m>
                <a:r>
                  <a:rPr lang="en-CA" sz="1400" b="1">
                    <a:solidFill>
                      <a:schemeClr val="tx1"/>
                    </a:solidFill>
                    <a:effectLst/>
                    <a:latin typeface="Times New Roman" panose="02020603050405020304" pitchFamily="18" charset="0"/>
                    <a:ea typeface="Times New Roman" panose="02020603050405020304" pitchFamily="18" charset="0"/>
                  </a:rPr>
                  <a:t>   </a:t>
                </a:r>
                <a:endParaRPr lang="en-US" sz="1400" b="1">
                  <a:solidFill>
                    <a:schemeClr val="tx1"/>
                  </a:solidFill>
                  <a:effectLst/>
                  <a:latin typeface="Times New Roman" panose="02020603050405020304" pitchFamily="18" charset="0"/>
                  <a:ea typeface="Times New Roman" panose="02020603050405020304" pitchFamily="18" charset="0"/>
                </a:endParaRPr>
              </a:p>
              <a:p>
                <a:pPr marL="0" indent="0">
                  <a:buNone/>
                </a:pPr>
                <a:r>
                  <a:rPr lang="en-CA" sz="1400" b="1">
                    <a:solidFill>
                      <a:schemeClr val="tx1"/>
                    </a:solidFill>
                    <a:effectLst/>
                    <a:latin typeface="Times New Roman" panose="02020603050405020304" pitchFamily="18" charset="0"/>
                    <a:ea typeface="Times New Roman" panose="02020603050405020304" pitchFamily="18" charset="0"/>
                  </a:rPr>
                  <a:t>  </a:t>
                </a:r>
                <a14:m>
                  <m:oMath xmlns:m="http://schemas.openxmlformats.org/officeDocument/2006/math">
                    <m:r>
                      <a:rPr lang="en-CA" sz="1400" b="1"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𝑮𝒍𝒐𝒃𝒂𝒍</m:t>
                    </m:r>
                    <m:r>
                      <a:rPr lang="en-CA" sz="1400" b="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CA" sz="1400" b="1"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𝑬𝒇𝒇𝒊𝒄𝒊𝒆𝒏𝒄𝒚</m:t>
                    </m:r>
                    <m:r>
                      <a:rPr lang="en-CA" sz="1400" b="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nary>
                      <m:naryPr>
                        <m:chr m:val="∑"/>
                        <m:limLoc m:val="undOvr"/>
                        <m:supHide m:val="on"/>
                        <m:ctrlPr>
                          <a:rPr lang="en-US" sz="1400" b="1" i="1">
                            <a:solidFill>
                              <a:schemeClr val="tx1"/>
                            </a:solidFill>
                            <a:effectLst/>
                            <a:latin typeface="Cambria Math" panose="02040503050406030204" pitchFamily="18" charset="0"/>
                          </a:rPr>
                        </m:ctrlPr>
                      </m:naryPr>
                      <m:sub>
                        <m:r>
                          <a:rPr lang="en-CA" sz="1400" b="1"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𝑸</m:t>
                        </m:r>
                        <m:r>
                          <a:rPr lang="en-CA" sz="1400" b="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CA" sz="1400" b="1"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𝟏</m:t>
                        </m:r>
                      </m:sub>
                      <m:sup/>
                      <m:e>
                        <m:sSub>
                          <m:sSubPr>
                            <m:ctrlPr>
                              <a:rPr lang="en-US" sz="1400" b="1" i="1">
                                <a:solidFill>
                                  <a:schemeClr val="tx1"/>
                                </a:solidFill>
                                <a:effectLst/>
                                <a:latin typeface="Cambria Math" panose="02040503050406030204" pitchFamily="18" charset="0"/>
                              </a:rPr>
                            </m:ctrlPr>
                          </m:sSubPr>
                          <m:e>
                            <m:r>
                              <a:rPr lang="en-CA" sz="1400" b="1"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𝑬𝒇𝒇𝒊𝒄𝒊𝒆𝒏𝒄𝒚</m:t>
                            </m:r>
                          </m:e>
                          <m:sub>
                            <m:r>
                              <a:rPr lang="en-CA" sz="1400" b="1"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𝑸</m:t>
                            </m:r>
                          </m:sub>
                        </m:sSub>
                      </m:e>
                    </m:nary>
                  </m:oMath>
                </a14:m>
                <a:endParaRPr lang="en-US" sz="1400" b="1">
                  <a:latin typeface="Times New Roman" panose="02020603050405020304" pitchFamily="18" charset="0"/>
                  <a:cs typeface="Times New Roman" panose="02020603050405020304" pitchFamily="18" charset="0"/>
                </a:endParaRPr>
              </a:p>
            </p:txBody>
          </p:sp>
        </mc:Choice>
        <mc:Fallback xmlns="">
          <p:sp>
            <p:nvSpPr>
              <p:cNvPr id="51" name="TextBox 50">
                <a:extLst>
                  <a:ext uri="{FF2B5EF4-FFF2-40B4-BE49-F238E27FC236}">
                    <a16:creationId xmlns:a16="http://schemas.microsoft.com/office/drawing/2014/main" id="{134FB8DB-DA7D-8580-571B-B8BCD45398C5}"/>
                  </a:ext>
                </a:extLst>
              </p:cNvPr>
              <p:cNvSpPr txBox="1">
                <a:spLocks noRot="1" noChangeAspect="1" noMove="1" noResize="1" noEditPoints="1" noAdjustHandles="1" noChangeArrowheads="1" noChangeShapeType="1" noTextEdit="1"/>
              </p:cNvSpPr>
              <p:nvPr/>
            </p:nvSpPr>
            <p:spPr>
              <a:xfrm flipH="1">
                <a:off x="347070" y="4347499"/>
                <a:ext cx="3897126" cy="852541"/>
              </a:xfrm>
              <a:prstGeom prst="rect">
                <a:avLst/>
              </a:prstGeom>
              <a:blipFill>
                <a:blip r:embed="rId7"/>
                <a:stretch>
                  <a:fillRect b="-55000"/>
                </a:stretch>
              </a:blipFill>
            </p:spPr>
            <p:txBody>
              <a:bodyPr/>
              <a:lstStyle/>
              <a:p>
                <a:r>
                  <a:rPr lang="en-US">
                    <a:noFill/>
                  </a:rPr>
                  <a:t> </a:t>
                </a:r>
              </a:p>
            </p:txBody>
          </p:sp>
        </mc:Fallback>
      </mc:AlternateContent>
    </p:spTree>
    <p:extLst>
      <p:ext uri="{BB962C8B-B14F-4D97-AF65-F5344CB8AC3E}">
        <p14:creationId xmlns:p14="http://schemas.microsoft.com/office/powerpoint/2010/main" val="83787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148241-12FD-1B2E-D2A5-6FBFAABE375B}"/>
              </a:ext>
            </a:extLst>
          </p:cNvPr>
          <p:cNvSpPr>
            <a:spLocks noGrp="1"/>
          </p:cNvSpPr>
          <p:nvPr>
            <p:ph type="sldNum" sz="quarter" idx="12"/>
          </p:nvPr>
        </p:nvSpPr>
        <p:spPr/>
        <p:txBody>
          <a:bodyPr/>
          <a:lstStyle/>
          <a:p>
            <a:fld id="{72890513-E58D-2644-ACDB-E89B1349FCEB}" type="slidenum">
              <a:rPr lang="en-US" smtClean="0"/>
              <a:pPr/>
              <a:t>39</a:t>
            </a:fld>
            <a:endParaRPr lang="en-US"/>
          </a:p>
        </p:txBody>
      </p:sp>
      <p:pic>
        <p:nvPicPr>
          <p:cNvPr id="28" name="Content Placeholder 27">
            <a:extLst>
              <a:ext uri="{FF2B5EF4-FFF2-40B4-BE49-F238E27FC236}">
                <a16:creationId xmlns:a16="http://schemas.microsoft.com/office/drawing/2014/main" id="{1AAC5F54-A91A-5D99-0556-DAEF08EE275D}"/>
              </a:ext>
            </a:extLst>
          </p:cNvPr>
          <p:cNvPicPr>
            <a:picLocks noGrp="1" noChangeAspect="1"/>
          </p:cNvPicPr>
          <p:nvPr>
            <p:ph sz="quarter" idx="26"/>
          </p:nvPr>
        </p:nvPicPr>
        <p:blipFill rotWithShape="1">
          <a:blip r:embed="rId3">
            <a:extLst>
              <a:ext uri="{96DAC541-7B7A-43D3-8B79-37D633B846F1}">
                <asvg:svgBlip xmlns:asvg="http://schemas.microsoft.com/office/drawing/2016/SVG/main" r:embed="rId4"/>
              </a:ext>
            </a:extLst>
          </a:blip>
          <a:srcRect l="5156" t="6122" r="6363"/>
          <a:stretch/>
        </p:blipFill>
        <p:spPr>
          <a:xfrm>
            <a:off x="5503705" y="737081"/>
            <a:ext cx="6400800" cy="4169664"/>
          </a:xfrm>
        </p:spPr>
      </p:pic>
      <p:sp>
        <p:nvSpPr>
          <p:cNvPr id="18" name="Text Placeholder 17">
            <a:extLst>
              <a:ext uri="{FF2B5EF4-FFF2-40B4-BE49-F238E27FC236}">
                <a16:creationId xmlns:a16="http://schemas.microsoft.com/office/drawing/2014/main" id="{E46FAD71-189D-6E02-54BE-A849576FD53A}"/>
              </a:ext>
            </a:extLst>
          </p:cNvPr>
          <p:cNvSpPr>
            <a:spLocks noGrp="1"/>
          </p:cNvSpPr>
          <p:nvPr>
            <p:ph type="body" sz="quarter" idx="29"/>
          </p:nvPr>
        </p:nvSpPr>
        <p:spPr>
          <a:xfrm>
            <a:off x="287495" y="838808"/>
            <a:ext cx="4254691" cy="4169664"/>
          </a:xfrm>
        </p:spPr>
        <p:txBody>
          <a:bodyPr/>
          <a:lstStyle/>
          <a:p>
            <a:pPr>
              <a:buFont typeface="Wingdings" panose="05000000000000000000" pitchFamily="2" charset="2"/>
              <a:buChar char="Ø"/>
            </a:pPr>
            <a:r>
              <a:rPr lang="en-US">
                <a:latin typeface="Times New Roman" panose="02020603050405020304" pitchFamily="18" charset="0"/>
                <a:cs typeface="Times New Roman" panose="02020603050405020304" pitchFamily="18" charset="0"/>
              </a:rPr>
              <a:t>Optimization of the CSB involves</a:t>
            </a:r>
          </a:p>
          <a:p>
            <a:pPr marL="447675" indent="0"/>
            <a:r>
              <a:rPr lang="en-US">
                <a:latin typeface="Times New Roman" panose="02020603050405020304" pitchFamily="18" charset="0"/>
                <a:cs typeface="Times New Roman" panose="02020603050405020304" pitchFamily="18" charset="0"/>
              </a:rPr>
              <a:t>Injection beamline</a:t>
            </a:r>
          </a:p>
          <a:p>
            <a:pPr marL="447675" indent="0"/>
            <a:r>
              <a:rPr lang="en-US">
                <a:latin typeface="Times New Roman" panose="02020603050405020304" pitchFamily="18" charset="0"/>
                <a:cs typeface="Times New Roman" panose="02020603050405020304" pitchFamily="18" charset="0"/>
              </a:rPr>
              <a:t>Injection system</a:t>
            </a:r>
          </a:p>
          <a:p>
            <a:pPr marL="447675" indent="0"/>
            <a:r>
              <a:rPr lang="en-US">
                <a:latin typeface="Times New Roman" panose="02020603050405020304" pitchFamily="18" charset="0"/>
                <a:cs typeface="Times New Roman" panose="02020603050405020304" pitchFamily="18" charset="0"/>
              </a:rPr>
              <a:t>Extraction system</a:t>
            </a:r>
          </a:p>
          <a:p>
            <a:pPr marL="447675" indent="0"/>
            <a:r>
              <a:rPr lang="en-US">
                <a:latin typeface="Times New Roman" panose="02020603050405020304" pitchFamily="18" charset="0"/>
                <a:cs typeface="Times New Roman" panose="02020603050405020304" pitchFamily="18" charset="0"/>
              </a:rPr>
              <a:t>Extraction beamline</a:t>
            </a:r>
          </a:p>
          <a:p>
            <a:pPr marL="355600" indent="-355600">
              <a:buFont typeface="Wingdings" panose="05000000000000000000" pitchFamily="2" charset="2"/>
              <a:buChar char="Ø"/>
            </a:pPr>
            <a:r>
              <a:rPr lang="en-US">
                <a:latin typeface="Times New Roman" panose="02020603050405020304" pitchFamily="18" charset="0"/>
                <a:cs typeface="Times New Roman" panose="02020603050405020304" pitchFamily="18" charset="0"/>
              </a:rPr>
              <a:t>Increase in global efficiency for charge states between 12+ and 27+ increased to 44.2 % after optimization</a:t>
            </a:r>
          </a:p>
          <a:p>
            <a:pPr marL="355600" indent="-355600">
              <a:buFont typeface="Wingdings" panose="05000000000000000000" pitchFamily="2" charset="2"/>
              <a:buChar char="Ø"/>
            </a:pPr>
            <a:r>
              <a:rPr lang="en-US">
                <a:latin typeface="Times New Roman" panose="02020603050405020304" pitchFamily="18" charset="0"/>
                <a:cs typeface="Times New Roman" panose="02020603050405020304" pitchFamily="18" charset="0"/>
              </a:rPr>
              <a:t>Charge state with maximum efficiency shifted from 21+ to 23+.</a:t>
            </a:r>
          </a:p>
        </p:txBody>
      </p:sp>
      <p:sp>
        <p:nvSpPr>
          <p:cNvPr id="14" name="Text Placeholder 13">
            <a:extLst>
              <a:ext uri="{FF2B5EF4-FFF2-40B4-BE49-F238E27FC236}">
                <a16:creationId xmlns:a16="http://schemas.microsoft.com/office/drawing/2014/main" id="{60B1A630-34BB-8875-844E-7F2BE8F25A23}"/>
              </a:ext>
            </a:extLst>
          </p:cNvPr>
          <p:cNvSpPr>
            <a:spLocks noGrp="1"/>
          </p:cNvSpPr>
          <p:nvPr>
            <p:ph type="body" sz="quarter" idx="21"/>
          </p:nvPr>
        </p:nvSpPr>
        <p:spPr>
          <a:xfrm>
            <a:off x="810132" y="205595"/>
            <a:ext cx="10811892" cy="468031"/>
          </a:xfrm>
        </p:spPr>
        <p:txBody>
          <a:bodyPr/>
          <a:lstStyle/>
          <a:p>
            <a:r>
              <a:rPr lang="en-US"/>
              <a:t>Overall Optimization of the CSB under Single frequency heating Regime</a:t>
            </a:r>
          </a:p>
        </p:txBody>
      </p:sp>
    </p:spTree>
    <p:extLst>
      <p:ext uri="{BB962C8B-B14F-4D97-AF65-F5344CB8AC3E}">
        <p14:creationId xmlns:p14="http://schemas.microsoft.com/office/powerpoint/2010/main" val="2007991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033285-230E-4E52-BA45-A8EF0CD583CE}"/>
              </a:ext>
            </a:extLst>
          </p:cNvPr>
          <p:cNvSpPr>
            <a:spLocks noGrp="1"/>
          </p:cNvSpPr>
          <p:nvPr>
            <p:ph type="body" sz="quarter" idx="21"/>
          </p:nvPr>
        </p:nvSpPr>
        <p:spPr>
          <a:xfrm>
            <a:off x="258336" y="86738"/>
            <a:ext cx="11675327" cy="430025"/>
          </a:xfrm>
        </p:spPr>
        <p:txBody>
          <a:bodyPr/>
          <a:lstStyle/>
          <a:p>
            <a:pPr algn="ctr"/>
            <a:r>
              <a:rPr lang="en-US" sz="3000"/>
              <a:t>TRIUMF ECRIS Charge State Booster</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963ECE7F-5C89-4D4F-AC3D-82947E424EBE}"/>
                  </a:ext>
                </a:extLst>
              </p:cNvPr>
              <p:cNvSpPr>
                <a:spLocks noGrp="1"/>
              </p:cNvSpPr>
              <p:nvPr>
                <p:ph type="body" sz="quarter" idx="28"/>
              </p:nvPr>
            </p:nvSpPr>
            <p:spPr>
              <a:xfrm>
                <a:off x="146675" y="642796"/>
                <a:ext cx="5733466" cy="5442765"/>
              </a:xfrm>
            </p:spPr>
            <p:txBody>
              <a:bodyPr/>
              <a:lstStyle/>
              <a:p>
                <a:pPr marL="228600" lvl="2" indent="-136525">
                  <a:lnSpc>
                    <a:spcPct val="10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ECR ion source: EM waves + Magnetic fields</a:t>
                </a:r>
              </a:p>
              <a:p>
                <a:pPr marL="228600" lvl="2" indent="-136525">
                  <a:lnSpc>
                    <a:spcPct val="10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Designed by PANTECHNIK for single frequency heating operation</a:t>
                </a:r>
              </a:p>
              <a:p>
                <a:pPr marL="228600" lvl="2" indent="-136525">
                  <a:lnSpc>
                    <a:spcPct val="10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Plasma confinement is by </a:t>
                </a:r>
                <a:r>
                  <a:rPr lang="en-CA" sz="2000" dirty="0">
                    <a:latin typeface="Times New Roman" panose="02020603050405020304" pitchFamily="18" charset="0"/>
                    <a:cs typeface="Times New Roman" panose="02020603050405020304" pitchFamily="18" charset="0"/>
                  </a:rPr>
                  <a:t>magnetic mirror effect</a:t>
                </a:r>
                <a:r>
                  <a:rPr lang="en-US" sz="2000" dirty="0">
                    <a:latin typeface="Times New Roman" panose="02020603050405020304" pitchFamily="18" charset="0"/>
                    <a:cs typeface="Times New Roman" panose="02020603050405020304" pitchFamily="18" charset="0"/>
                  </a:rPr>
                  <a:t>: Solenoid and Hexapole fields</a:t>
                </a:r>
              </a:p>
              <a:p>
                <a:pPr marL="265113" lvl="2" indent="-173038">
                  <a:lnSpc>
                    <a:spcPct val="10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Three – electrode injection and extraction systems</a:t>
                </a:r>
              </a:p>
              <a:p>
                <a:pPr marL="265113" lvl="2" indent="-173038">
                  <a:lnSpc>
                    <a:spcPct val="10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Two cryopumps installed to achieve background pressure </a:t>
                </a:r>
                <a14:m>
                  <m:oMath xmlns:m="http://schemas.openxmlformats.org/officeDocument/2006/math">
                    <m:r>
                      <a:rPr lang="en-US" sz="200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00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sz="2000" b="0" i="1" smtClean="0">
                            <a:latin typeface="Cambria Math" panose="02040503050406030204" pitchFamily="18" charset="0"/>
                            <a:ea typeface="Cambria Math" panose="02040503050406030204" pitchFamily="18" charset="0"/>
                            <a:cs typeface="Times New Roman" panose="02020603050405020304" pitchFamily="18" charset="0"/>
                          </a:rPr>
                          <m:t>10</m:t>
                        </m:r>
                      </m:e>
                      <m:sup>
                        <m:r>
                          <a:rPr lang="en-US" sz="2000" b="0" i="1" smtClean="0">
                            <a:latin typeface="Cambria Math" panose="02040503050406030204" pitchFamily="18" charset="0"/>
                            <a:ea typeface="Cambria Math" panose="02040503050406030204" pitchFamily="18" charset="0"/>
                            <a:cs typeface="Times New Roman" panose="02020603050405020304" pitchFamily="18" charset="0"/>
                          </a:rPr>
                          <m:t>−8</m:t>
                        </m:r>
                      </m:sup>
                    </m:sSup>
                    <m:r>
                      <a:rPr lang="en-US" sz="20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𝑇𝑜𝑟𝑟</m:t>
                    </m:r>
                  </m:oMath>
                </a14:m>
                <a:r>
                  <a:rPr lang="en-US" sz="2000" dirty="0">
                    <a:latin typeface="Times New Roman" panose="02020603050405020304" pitchFamily="18" charset="0"/>
                    <a:cs typeface="Times New Roman" panose="02020603050405020304" pitchFamily="18" charset="0"/>
                  </a:rPr>
                  <a:t> (lowest gas pressure for ECRIS charge breeder operation worldwide)</a:t>
                </a:r>
              </a:p>
              <a:p>
                <a:pPr marL="265113" lvl="2" indent="-173038">
                  <a:lnSpc>
                    <a:spcPct val="10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Because of the limited </a:t>
                </a:r>
                <a:r>
                  <a:rPr lang="en-US" sz="2000" dirty="0">
                    <a:solidFill>
                      <a:schemeClr val="tx1"/>
                    </a:solidFill>
                    <a:latin typeface="Times New Roman" panose="02020603050405020304" pitchFamily="18" charset="0"/>
                    <a:cs typeface="Times New Roman" panose="02020603050405020304" pitchFamily="18" charset="0"/>
                  </a:rPr>
                  <a:t>space around the CSB to install conventional Emittance meter, we use quadrupole scan technique to measure emittance</a:t>
                </a:r>
                <a:endParaRPr lang="en-US" sz="2000" dirty="0">
                  <a:latin typeface="Times New Roman" panose="02020603050405020304" pitchFamily="18" charset="0"/>
                  <a:cs typeface="Times New Roman" panose="02020603050405020304" pitchFamily="18" charset="0"/>
                </a:endParaRPr>
              </a:p>
              <a:p>
                <a:pPr marL="265113" lvl="2" indent="-173038">
                  <a:lnSpc>
                    <a:spcPct val="10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With the single-frequency heating of the charge state booster, the global efficiency for Cs charge states between 20+ and 28+ is 35.4 %</a:t>
                </a:r>
              </a:p>
            </p:txBody>
          </p:sp>
        </mc:Choice>
        <mc:Fallback xmlns="">
          <p:sp>
            <p:nvSpPr>
              <p:cNvPr id="5" name="Text Placeholder 4">
                <a:extLst>
                  <a:ext uri="{FF2B5EF4-FFF2-40B4-BE49-F238E27FC236}">
                    <a16:creationId xmlns:a16="http://schemas.microsoft.com/office/drawing/2014/main" id="{963ECE7F-5C89-4D4F-AC3D-82947E424EBE}"/>
                  </a:ext>
                </a:extLst>
              </p:cNvPr>
              <p:cNvSpPr>
                <a:spLocks noGrp="1" noRot="1" noChangeAspect="1" noMove="1" noResize="1" noEditPoints="1" noAdjustHandles="1" noChangeArrowheads="1" noChangeShapeType="1" noTextEdit="1"/>
              </p:cNvSpPr>
              <p:nvPr>
                <p:ph type="body" sz="quarter" idx="28"/>
              </p:nvPr>
            </p:nvSpPr>
            <p:spPr>
              <a:xfrm>
                <a:off x="146675" y="642796"/>
                <a:ext cx="5733466" cy="5442765"/>
              </a:xfrm>
              <a:blipFill>
                <a:blip r:embed="rId3"/>
                <a:stretch>
                  <a:fillRect t="-560"/>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6B3F1232-80B1-4A58-8AC8-6253496FB50F}"/>
              </a:ext>
            </a:extLst>
          </p:cNvPr>
          <p:cNvSpPr>
            <a:spLocks noGrp="1"/>
          </p:cNvSpPr>
          <p:nvPr>
            <p:ph type="sldNum" sz="quarter" idx="12"/>
          </p:nvPr>
        </p:nvSpPr>
        <p:spPr>
          <a:xfrm>
            <a:off x="9029979" y="6276061"/>
            <a:ext cx="2743200" cy="365125"/>
          </a:xfrm>
        </p:spPr>
        <p:txBody>
          <a:bodyPr/>
          <a:lstStyle/>
          <a:p>
            <a:fld id="{72890513-E58D-2644-ACDB-E89B1349FCEB}" type="slidenum">
              <a:rPr lang="en-US" smtClean="0"/>
              <a:pPr/>
              <a:t>4</a:t>
            </a:fld>
            <a:endParaRPr lang="en-US" dirty="0"/>
          </a:p>
        </p:txBody>
      </p:sp>
      <p:pic>
        <p:nvPicPr>
          <p:cNvPr id="4" name="Picture 3" descr="Diagram&#10;&#10;Description automatically generated">
            <a:extLst>
              <a:ext uri="{FF2B5EF4-FFF2-40B4-BE49-F238E27FC236}">
                <a16:creationId xmlns:a16="http://schemas.microsoft.com/office/drawing/2014/main" id="{3C02E631-ED42-941F-AF3D-8AB26FD5288D}"/>
              </a:ext>
            </a:extLst>
          </p:cNvPr>
          <p:cNvPicPr>
            <a:picLocks/>
          </p:cNvPicPr>
          <p:nvPr/>
        </p:nvPicPr>
        <p:blipFill>
          <a:blip r:embed="rId4"/>
          <a:stretch>
            <a:fillRect/>
          </a:stretch>
        </p:blipFill>
        <p:spPr>
          <a:xfrm>
            <a:off x="5880141" y="962678"/>
            <a:ext cx="6299677" cy="3948956"/>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F0C9619-F577-95F5-3F1E-485B724A9B31}"/>
                  </a:ext>
                </a:extLst>
              </p:cNvPr>
              <p:cNvSpPr txBox="1"/>
              <p:nvPr/>
            </p:nvSpPr>
            <p:spPr>
              <a:xfrm>
                <a:off x="11581970" y="2057400"/>
                <a:ext cx="635430"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𝑸</m:t>
                      </m:r>
                      <m:r>
                        <a:rPr lang="en-US" b="1" i="1" smtClean="0">
                          <a:latin typeface="Cambria Math" panose="02040503050406030204" pitchFamily="18" charset="0"/>
                        </a:rPr>
                        <m:t>+</m:t>
                      </m:r>
                    </m:oMath>
                  </m:oMathPara>
                </a14:m>
                <a:endParaRPr lang="en-US" b="1"/>
              </a:p>
            </p:txBody>
          </p:sp>
        </mc:Choice>
        <mc:Fallback xmlns="">
          <p:sp>
            <p:nvSpPr>
              <p:cNvPr id="3" name="TextBox 2">
                <a:extLst>
                  <a:ext uri="{FF2B5EF4-FFF2-40B4-BE49-F238E27FC236}">
                    <a16:creationId xmlns:a16="http://schemas.microsoft.com/office/drawing/2014/main" id="{1F0C9619-F577-95F5-3F1E-485B724A9B31}"/>
                  </a:ext>
                </a:extLst>
              </p:cNvPr>
              <p:cNvSpPr txBox="1">
                <a:spLocks noRot="1" noChangeAspect="1" noMove="1" noResize="1" noEditPoints="1" noAdjustHandles="1" noChangeArrowheads="1" noChangeShapeType="1" noTextEdit="1"/>
              </p:cNvSpPr>
              <p:nvPr/>
            </p:nvSpPr>
            <p:spPr>
              <a:xfrm>
                <a:off x="11581970" y="2057400"/>
                <a:ext cx="635430" cy="369332"/>
              </a:xfrm>
              <a:prstGeom prst="rect">
                <a:avLst/>
              </a:prstGeom>
              <a:blipFill>
                <a:blip r:embed="rId5"/>
                <a:stretch>
                  <a:fillRect b="-1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517FC80-684A-88E4-A8D4-CE29A1F1F6FF}"/>
                  </a:ext>
                </a:extLst>
              </p:cNvPr>
              <p:cNvSpPr txBox="1"/>
              <p:nvPr/>
            </p:nvSpPr>
            <p:spPr>
              <a:xfrm>
                <a:off x="5790466" y="2082800"/>
                <a:ext cx="611065"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𝟏</m:t>
                      </m:r>
                      <m:r>
                        <a:rPr lang="en-US" b="1" i="1" smtClean="0">
                          <a:latin typeface="Cambria Math" panose="02040503050406030204" pitchFamily="18" charset="0"/>
                        </a:rPr>
                        <m:t>+</m:t>
                      </m:r>
                    </m:oMath>
                  </m:oMathPara>
                </a14:m>
                <a:endParaRPr lang="en-US" b="1"/>
              </a:p>
            </p:txBody>
          </p:sp>
        </mc:Choice>
        <mc:Fallback xmlns="">
          <p:sp>
            <p:nvSpPr>
              <p:cNvPr id="6" name="TextBox 5">
                <a:extLst>
                  <a:ext uri="{FF2B5EF4-FFF2-40B4-BE49-F238E27FC236}">
                    <a16:creationId xmlns:a16="http://schemas.microsoft.com/office/drawing/2014/main" id="{F517FC80-684A-88E4-A8D4-CE29A1F1F6FF}"/>
                  </a:ext>
                </a:extLst>
              </p:cNvPr>
              <p:cNvSpPr txBox="1">
                <a:spLocks noRot="1" noChangeAspect="1" noMove="1" noResize="1" noEditPoints="1" noAdjustHandles="1" noChangeArrowheads="1" noChangeShapeType="1" noTextEdit="1"/>
              </p:cNvSpPr>
              <p:nvPr/>
            </p:nvSpPr>
            <p:spPr>
              <a:xfrm>
                <a:off x="5790466" y="2082800"/>
                <a:ext cx="611065"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415396F-DE29-EB71-9E6E-AD91DEEE80D6}"/>
                  </a:ext>
                </a:extLst>
              </p:cNvPr>
              <p:cNvSpPr txBox="1"/>
              <p:nvPr/>
            </p:nvSpPr>
            <p:spPr>
              <a:xfrm>
                <a:off x="7069394" y="5415126"/>
                <a:ext cx="3506088" cy="960391"/>
              </a:xfrm>
              <a:prstGeom prst="rect">
                <a:avLst/>
              </a:prstGeom>
              <a:noFill/>
            </p:spPr>
            <p:txBody>
              <a:bodyPr wrap="none" rtlCol="0">
                <a:spAutoFit/>
              </a:bodyPr>
              <a:lstStyle/>
              <a:p>
                <a:pPr algn="ctr"/>
                <a:r>
                  <a:rPr lang="en-US" dirty="0">
                    <a:solidFill>
                      <a:srgbClr val="FF0000"/>
                    </a:solidFill>
                  </a:rPr>
                  <a:t>Resonance heating for electrons</a:t>
                </a:r>
              </a:p>
              <a:p>
                <a:pPr algn="ct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𝑓</m:t>
                          </m:r>
                        </m:e>
                        <m:sub>
                          <m:r>
                            <a:rPr lang="en-US" b="0" i="1" smtClean="0">
                              <a:solidFill>
                                <a:srgbClr val="FF0000"/>
                              </a:solidFill>
                              <a:latin typeface="Cambria Math" panose="02040503050406030204" pitchFamily="18" charset="0"/>
                            </a:rPr>
                            <m:t>𝑟𝑓</m:t>
                          </m:r>
                        </m:sub>
                      </m:sSub>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𝑓</m:t>
                          </m:r>
                        </m:e>
                        <m:sub>
                          <m:r>
                            <a:rPr lang="en-US" b="0" i="1" smtClean="0">
                              <a:solidFill>
                                <a:srgbClr val="FF0000"/>
                              </a:solidFill>
                              <a:latin typeface="Cambria Math" panose="02040503050406030204" pitchFamily="18" charset="0"/>
                            </a:rPr>
                            <m:t>𝑐𝑦𝑐</m:t>
                          </m:r>
                        </m:sub>
                      </m:sSub>
                      <m:r>
                        <a:rPr lang="en-US" b="0" i="1" smtClean="0">
                          <a:solidFill>
                            <a:srgbClr val="FF0000"/>
                          </a:solidFill>
                          <a:latin typeface="Cambria Math" panose="02040503050406030204" pitchFamily="18" charset="0"/>
                        </a:rPr>
                        <m:t>=</m:t>
                      </m:r>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𝑒</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𝐵</m:t>
                              </m:r>
                            </m:e>
                            <m:sub>
                              <m:r>
                                <a:rPr lang="en-US" b="0" i="1" smtClean="0">
                                  <a:solidFill>
                                    <a:srgbClr val="FF0000"/>
                                  </a:solidFill>
                                  <a:latin typeface="Cambria Math" panose="02040503050406030204" pitchFamily="18" charset="0"/>
                                </a:rPr>
                                <m:t>𝑒𝑐𝑟</m:t>
                              </m:r>
                            </m:sub>
                          </m:sSub>
                        </m:num>
                        <m:den>
                          <m:r>
                            <a:rPr lang="en-US" b="0" i="1" smtClean="0">
                              <a:solidFill>
                                <a:srgbClr val="FF0000"/>
                              </a:solidFill>
                              <a:latin typeface="Cambria Math" panose="02040503050406030204" pitchFamily="18" charset="0"/>
                            </a:rPr>
                            <m:t>2</m:t>
                          </m:r>
                          <m:r>
                            <a:rPr lang="en-US" b="0" i="1" smtClean="0">
                              <a:solidFill>
                                <a:srgbClr val="FF0000"/>
                              </a:solidFill>
                              <a:latin typeface="Cambria Math" panose="02040503050406030204" pitchFamily="18" charset="0"/>
                              <a:ea typeface="Cambria Math" panose="02040503050406030204" pitchFamily="18" charset="0"/>
                            </a:rPr>
                            <m:t>𝜋</m:t>
                          </m:r>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𝑚</m:t>
                              </m:r>
                            </m:e>
                            <m:sub>
                              <m:r>
                                <a:rPr lang="en-US" b="0" i="1" smtClean="0">
                                  <a:solidFill>
                                    <a:srgbClr val="FF0000"/>
                                  </a:solidFill>
                                  <a:latin typeface="Cambria Math" panose="02040503050406030204" pitchFamily="18" charset="0"/>
                                  <a:ea typeface="Cambria Math" panose="02040503050406030204" pitchFamily="18" charset="0"/>
                                </a:rPr>
                                <m:t>𝑒</m:t>
                              </m:r>
                            </m:sub>
                          </m:sSub>
                        </m:den>
                      </m:f>
                    </m:oMath>
                  </m:oMathPara>
                </a14:m>
                <a:endParaRPr lang="en-US" dirty="0"/>
              </a:p>
            </p:txBody>
          </p:sp>
        </mc:Choice>
        <mc:Fallback xmlns="">
          <p:sp>
            <p:nvSpPr>
              <p:cNvPr id="8" name="TextBox 7">
                <a:extLst>
                  <a:ext uri="{FF2B5EF4-FFF2-40B4-BE49-F238E27FC236}">
                    <a16:creationId xmlns:a16="http://schemas.microsoft.com/office/drawing/2014/main" id="{3415396F-DE29-EB71-9E6E-AD91DEEE80D6}"/>
                  </a:ext>
                </a:extLst>
              </p:cNvPr>
              <p:cNvSpPr txBox="1">
                <a:spLocks noRot="1" noChangeAspect="1" noMove="1" noResize="1" noEditPoints="1" noAdjustHandles="1" noChangeArrowheads="1" noChangeShapeType="1" noTextEdit="1"/>
              </p:cNvSpPr>
              <p:nvPr/>
            </p:nvSpPr>
            <p:spPr>
              <a:xfrm>
                <a:off x="7069394" y="5415126"/>
                <a:ext cx="3506088" cy="960391"/>
              </a:xfrm>
              <a:prstGeom prst="rect">
                <a:avLst/>
              </a:prstGeom>
              <a:blipFill>
                <a:blip r:embed="rId7"/>
                <a:stretch>
                  <a:fillRect l="-1217" t="-3165" r="-870"/>
                </a:stretch>
              </a:blipFill>
            </p:spPr>
            <p:txBody>
              <a:bodyPr/>
              <a:lstStyle/>
              <a:p>
                <a:r>
                  <a:rPr lang="en-US">
                    <a:noFill/>
                  </a:rPr>
                  <a:t> </a:t>
                </a:r>
              </a:p>
            </p:txBody>
          </p:sp>
        </mc:Fallback>
      </mc:AlternateContent>
    </p:spTree>
    <p:extLst>
      <p:ext uri="{BB962C8B-B14F-4D97-AF65-F5344CB8AC3E}">
        <p14:creationId xmlns:p14="http://schemas.microsoft.com/office/powerpoint/2010/main" val="1304256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8AC63F-97E8-470F-E94B-E2C77D716847}"/>
              </a:ext>
            </a:extLst>
          </p:cNvPr>
          <p:cNvSpPr>
            <a:spLocks noGrp="1"/>
          </p:cNvSpPr>
          <p:nvPr>
            <p:ph type="sldNum" sz="quarter" idx="12"/>
          </p:nvPr>
        </p:nvSpPr>
        <p:spPr/>
        <p:txBody>
          <a:bodyPr/>
          <a:lstStyle/>
          <a:p>
            <a:fld id="{72890513-E58D-2644-ACDB-E89B1349FCEB}" type="slidenum">
              <a:rPr lang="en-US" smtClean="0"/>
              <a:pPr/>
              <a:t>40</a:t>
            </a:fld>
            <a:endParaRPr lang="en-US"/>
          </a:p>
        </p:txBody>
      </p:sp>
      <p:pic>
        <p:nvPicPr>
          <p:cNvPr id="20" name="Content Placeholder 19" descr="A screen shot of a computer&#10;&#10;Description automatically generated">
            <a:extLst>
              <a:ext uri="{FF2B5EF4-FFF2-40B4-BE49-F238E27FC236}">
                <a16:creationId xmlns:a16="http://schemas.microsoft.com/office/drawing/2014/main" id="{BF3FEDA1-7A44-055E-011D-5FBE9C6FFA8F}"/>
              </a:ext>
            </a:extLst>
          </p:cNvPr>
          <p:cNvPicPr>
            <a:picLocks noGrp="1" noChangeAspect="1"/>
          </p:cNvPicPr>
          <p:nvPr>
            <p:ph sz="quarter" idx="26"/>
          </p:nvPr>
        </p:nvPicPr>
        <p:blipFill>
          <a:blip r:embed="rId2"/>
          <a:stretch>
            <a:fillRect/>
          </a:stretch>
        </p:blipFill>
        <p:spPr>
          <a:xfrm>
            <a:off x="1191245" y="1258529"/>
            <a:ext cx="9645188" cy="5297595"/>
          </a:xfrm>
        </p:spPr>
      </p:pic>
      <p:sp>
        <p:nvSpPr>
          <p:cNvPr id="14" name="Text Placeholder 13">
            <a:extLst>
              <a:ext uri="{FF2B5EF4-FFF2-40B4-BE49-F238E27FC236}">
                <a16:creationId xmlns:a16="http://schemas.microsoft.com/office/drawing/2014/main" id="{1CCE3885-CAD9-8134-CE2B-A6EED929CBEB}"/>
              </a:ext>
            </a:extLst>
          </p:cNvPr>
          <p:cNvSpPr>
            <a:spLocks noGrp="1"/>
          </p:cNvSpPr>
          <p:nvPr>
            <p:ph type="body" sz="quarter" idx="21"/>
          </p:nvPr>
        </p:nvSpPr>
        <p:spPr>
          <a:xfrm>
            <a:off x="690880" y="87827"/>
            <a:ext cx="11226800" cy="457808"/>
          </a:xfrm>
        </p:spPr>
        <p:txBody>
          <a:bodyPr/>
          <a:lstStyle/>
          <a:p>
            <a:pPr algn="ctr"/>
            <a:r>
              <a:rPr lang="en-US" sz="2400" b="1" i="0" dirty="0"/>
              <a:t>TFHT Bench test</a:t>
            </a:r>
          </a:p>
        </p:txBody>
      </p:sp>
      <p:sp>
        <p:nvSpPr>
          <p:cNvPr id="26" name="TextBox 25">
            <a:extLst>
              <a:ext uri="{FF2B5EF4-FFF2-40B4-BE49-F238E27FC236}">
                <a16:creationId xmlns:a16="http://schemas.microsoft.com/office/drawing/2014/main" id="{94CEB54F-0D68-A905-E6CE-8FFB6CB8BE33}"/>
              </a:ext>
            </a:extLst>
          </p:cNvPr>
          <p:cNvSpPr txBox="1"/>
          <p:nvPr/>
        </p:nvSpPr>
        <p:spPr>
          <a:xfrm>
            <a:off x="3713100" y="545635"/>
            <a:ext cx="4393714" cy="584775"/>
          </a:xfrm>
          <a:prstGeom prst="rect">
            <a:avLst/>
          </a:prstGeom>
          <a:solidFill>
            <a:srgbClr val="FFFF00"/>
          </a:solidFill>
        </p:spPr>
        <p:txBody>
          <a:bodyPr wrap="square" rtlCol="0">
            <a:spAutoFit/>
          </a:bodyPr>
          <a:lstStyle/>
          <a:p>
            <a:pPr algn="ctr"/>
            <a:r>
              <a:rPr lang="en-US" sz="1600" b="1" dirty="0"/>
              <a:t>Spectrum of two frequencies through the TWTA: 13.65 GHz + 14.5 GHz </a:t>
            </a:r>
          </a:p>
        </p:txBody>
      </p:sp>
    </p:spTree>
    <p:extLst>
      <p:ext uri="{BB962C8B-B14F-4D97-AF65-F5344CB8AC3E}">
        <p14:creationId xmlns:p14="http://schemas.microsoft.com/office/powerpoint/2010/main" val="1942067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D2477-5517-B1C0-069C-49A37BD77E92}"/>
              </a:ext>
            </a:extLst>
          </p:cNvPr>
          <p:cNvSpPr>
            <a:spLocks noGrp="1"/>
          </p:cNvSpPr>
          <p:nvPr>
            <p:ph type="sldNum" sz="quarter" idx="12"/>
          </p:nvPr>
        </p:nvSpPr>
        <p:spPr/>
        <p:txBody>
          <a:bodyPr/>
          <a:lstStyle/>
          <a:p>
            <a:fld id="{72890513-E58D-2644-ACDB-E89B1349FCEB}" type="slidenum">
              <a:rPr lang="en-US" smtClean="0"/>
              <a:pPr/>
              <a:t>41</a:t>
            </a:fld>
            <a:endParaRPr lang="en-US"/>
          </a:p>
        </p:txBody>
      </p:sp>
      <p:pic>
        <p:nvPicPr>
          <p:cNvPr id="6" name="Content Placeholder 5">
            <a:extLst>
              <a:ext uri="{FF2B5EF4-FFF2-40B4-BE49-F238E27FC236}">
                <a16:creationId xmlns:a16="http://schemas.microsoft.com/office/drawing/2014/main" id="{FCAC4BB8-4E5D-7A84-FF35-BB81C4AF9BA7}"/>
              </a:ext>
            </a:extLst>
          </p:cNvPr>
          <p:cNvPicPr>
            <a:picLocks noGrp="1" noChangeAspect="1"/>
          </p:cNvPicPr>
          <p:nvPr>
            <p:ph sz="quarter" idx="26"/>
          </p:nvPr>
        </p:nvPicPr>
        <p:blipFill rotWithShape="1">
          <a:blip r:embed="rId3">
            <a:extLst>
              <a:ext uri="{96DAC541-7B7A-43D3-8B79-37D633B846F1}">
                <asvg:svgBlip xmlns:asvg="http://schemas.microsoft.com/office/drawing/2016/SVG/main" r:embed="rId4"/>
              </a:ext>
            </a:extLst>
          </a:blip>
          <a:srcRect l="6248" t="8543" r="7895"/>
          <a:stretch/>
        </p:blipFill>
        <p:spPr>
          <a:xfrm>
            <a:off x="5273039" y="3429000"/>
            <a:ext cx="6559731" cy="3234530"/>
          </a:xfrm>
        </p:spPr>
      </p:pic>
      <p:pic>
        <p:nvPicPr>
          <p:cNvPr id="4" name="Content Placeholder 3">
            <a:extLst>
              <a:ext uri="{FF2B5EF4-FFF2-40B4-BE49-F238E27FC236}">
                <a16:creationId xmlns:a16="http://schemas.microsoft.com/office/drawing/2014/main" id="{83CBC9C2-F7BB-22C0-58C2-9BEC6B07EF3E}"/>
              </a:ext>
            </a:extLst>
          </p:cNvPr>
          <p:cNvPicPr>
            <a:picLocks noGrp="1" noChangeAspect="1"/>
          </p:cNvPicPr>
          <p:nvPr>
            <p:ph sz="quarter" idx="34"/>
          </p:nvPr>
        </p:nvPicPr>
        <p:blipFill rotWithShape="1">
          <a:blip r:embed="rId5">
            <a:extLst>
              <a:ext uri="{96DAC541-7B7A-43D3-8B79-37D633B846F1}">
                <asvg:svgBlip xmlns:asvg="http://schemas.microsoft.com/office/drawing/2016/SVG/main" r:embed="rId6"/>
              </a:ext>
            </a:extLst>
          </a:blip>
          <a:srcRect l="3357" t="4152" r="8496"/>
          <a:stretch/>
        </p:blipFill>
        <p:spPr>
          <a:xfrm>
            <a:off x="5273040" y="618069"/>
            <a:ext cx="6377465" cy="2887131"/>
          </a:xfrm>
        </p:spPr>
      </p:pic>
      <mc:AlternateContent xmlns:mc="http://schemas.openxmlformats.org/markup-compatibility/2006" xmlns:a14="http://schemas.microsoft.com/office/drawing/2010/main">
        <mc:Choice Requires="a14">
          <p:sp>
            <p:nvSpPr>
              <p:cNvPr id="16" name="Text Placeholder 15">
                <a:extLst>
                  <a:ext uri="{FF2B5EF4-FFF2-40B4-BE49-F238E27FC236}">
                    <a16:creationId xmlns:a16="http://schemas.microsoft.com/office/drawing/2014/main" id="{1B98AC75-D39F-8CF5-BD66-876CC7DA4B77}"/>
                  </a:ext>
                </a:extLst>
              </p:cNvPr>
              <p:cNvSpPr>
                <a:spLocks noGrp="1"/>
              </p:cNvSpPr>
              <p:nvPr>
                <p:ph type="body" sz="quarter" idx="29"/>
              </p:nvPr>
            </p:nvSpPr>
            <p:spPr>
              <a:xfrm>
                <a:off x="134140" y="570364"/>
                <a:ext cx="4569622" cy="5910604"/>
              </a:xfrm>
            </p:spPr>
            <p:txBody>
              <a:bodyPr/>
              <a:lstStyle/>
              <a:p>
                <a:pPr marL="0" indent="0">
                  <a:buNone/>
                </a:pPr>
                <a:r>
                  <a:rPr lang="en-US" sz="1800" b="1">
                    <a:latin typeface="Times New Roman" panose="02020603050405020304" pitchFamily="18" charset="0"/>
                    <a:cs typeface="Times New Roman" panose="02020603050405020304" pitchFamily="18" charset="0"/>
                  </a:rPr>
                  <a:t>Experimental Setup:</a:t>
                </a:r>
              </a:p>
              <a:p>
                <a:r>
                  <a:rPr lang="en-US" sz="1800">
                    <a:latin typeface="Times New Roman" panose="02020603050405020304" pitchFamily="18" charset="0"/>
                    <a:cs typeface="Times New Roman" panose="02020603050405020304" pitchFamily="18" charset="0"/>
                  </a:rPr>
                  <a:t>Cs</a:t>
                </a:r>
                <a:r>
                  <a:rPr lang="en-US" sz="1800" baseline="30000">
                    <a:latin typeface="Times New Roman" panose="02020603050405020304" pitchFamily="18" charset="0"/>
                    <a:cs typeface="Times New Roman" panose="02020603050405020304" pitchFamily="18" charset="0"/>
                  </a:rPr>
                  <a:t>+</a:t>
                </a:r>
                <a:r>
                  <a:rPr lang="en-US" sz="1800">
                    <a:latin typeface="Times New Roman" panose="02020603050405020304" pitchFamily="18" charset="0"/>
                    <a:cs typeface="Times New Roman" panose="02020603050405020304" pitchFamily="18" charset="0"/>
                  </a:rPr>
                  <a:t> injected current </a:t>
                </a:r>
                <a14:m>
                  <m:oMath xmlns:m="http://schemas.openxmlformats.org/officeDocument/2006/math">
                    <m:r>
                      <a:rPr lang="en-US" sz="1800" i="1">
                        <a:latin typeface="Cambria Math" panose="02040503050406030204" pitchFamily="18" charset="0"/>
                        <a:ea typeface="Cambria Math" panose="02040503050406030204" pitchFamily="18" charset="0"/>
                        <a:cs typeface="Times New Roman" panose="02020603050405020304" pitchFamily="18" charset="0"/>
                      </a:rPr>
                      <m:t>~</m:t>
                    </m:r>
                    <m:r>
                      <a:rPr lang="en-US" sz="1800" b="0" i="1" smtClean="0">
                        <a:latin typeface="Cambria Math" panose="02040503050406030204" pitchFamily="18" charset="0"/>
                        <a:ea typeface="Cambria Math" panose="02040503050406030204" pitchFamily="18" charset="0"/>
                        <a:cs typeface="Times New Roman" panose="02020603050405020304" pitchFamily="18" charset="0"/>
                      </a:rPr>
                      <m:t>8</m:t>
                    </m:r>
                    <m:r>
                      <a:rPr lang="en-US" sz="1800" i="1">
                        <a:latin typeface="Cambria Math" panose="02040503050406030204" pitchFamily="18" charset="0"/>
                        <a:ea typeface="Cambria Math" panose="02040503050406030204" pitchFamily="18" charset="0"/>
                        <a:cs typeface="Times New Roman" panose="02020603050405020304" pitchFamily="18" charset="0"/>
                      </a:rPr>
                      <m:t> </m:t>
                    </m:r>
                    <m:r>
                      <a:rPr lang="en-US" sz="1800" i="1">
                        <a:latin typeface="Cambria Math" panose="02040503050406030204" pitchFamily="18" charset="0"/>
                        <a:ea typeface="Cambria Math" panose="02040503050406030204" pitchFamily="18" charset="0"/>
                        <a:cs typeface="Times New Roman" panose="02020603050405020304" pitchFamily="18" charset="0"/>
                      </a:rPr>
                      <m:t>𝑛𝐴</m:t>
                    </m:r>
                  </m:oMath>
                </a14:m>
                <a:endParaRPr lang="en-US" sz="1800" baseline="30000">
                  <a:latin typeface="Times New Roman" panose="02020603050405020304" pitchFamily="18" charset="0"/>
                  <a:cs typeface="Times New Roman" panose="02020603050405020304" pitchFamily="18" charset="0"/>
                </a:endParaRPr>
              </a:p>
              <a:p>
                <a:r>
                  <a:rPr lang="en-US" sz="1800">
                    <a:latin typeface="Times New Roman" panose="02020603050405020304" pitchFamily="18" charset="0"/>
                    <a:cs typeface="Times New Roman" panose="02020603050405020304" pitchFamily="18" charset="0"/>
                  </a:rPr>
                  <a:t>Plasma and transport optimization for Cs</a:t>
                </a:r>
                <a:r>
                  <a:rPr lang="en-US" sz="1800" baseline="30000">
                    <a:latin typeface="Times New Roman" panose="02020603050405020304" pitchFamily="18" charset="0"/>
                    <a:cs typeface="Times New Roman" panose="02020603050405020304" pitchFamily="18" charset="0"/>
                  </a:rPr>
                  <a:t>28+ </a:t>
                </a:r>
                <a:endParaRPr lang="en-US" sz="1800">
                  <a:latin typeface="Times New Roman" panose="02020603050405020304" pitchFamily="18" charset="0"/>
                  <a:cs typeface="Times New Roman" panose="02020603050405020304" pitchFamily="18" charset="0"/>
                </a:endParaRPr>
              </a:p>
              <a:p>
                <a:r>
                  <a:rPr lang="en-US" sz="1800">
                    <a:latin typeface="Times New Roman" panose="02020603050405020304" pitchFamily="18" charset="0"/>
                    <a:cs typeface="Times New Roman" panose="02020603050405020304" pitchFamily="18" charset="0"/>
                  </a:rPr>
                  <a:t>Optimized parameters :</a:t>
                </a:r>
              </a:p>
              <a:p>
                <a:pPr lvl="1">
                  <a:buFont typeface="Wingdings" panose="05000000000000000000" pitchFamily="2" charset="2"/>
                  <a:buChar char="§"/>
                </a:pPr>
                <a14:m>
                  <m:oMath xmlns:m="http://schemas.openxmlformats.org/officeDocument/2006/math">
                    <m:r>
                      <a:rPr lang="en-CA" sz="16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1200 </m:t>
                    </m:r>
                    <m:r>
                      <a:rPr lang="en-CA" sz="16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1600" b="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CA" sz="1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CA" sz="16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263</m:t>
                    </m:r>
                    <m:r>
                      <a:rPr lang="en-US" sz="1600" b="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1600" b="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/801 </m:t>
                    </m:r>
                    <m:r>
                      <a:rPr lang="en-CA" sz="16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𝐴</m:t>
                    </m:r>
                  </m:oMath>
                </a14:m>
                <a:endParaRPr lang="en-US" sz="1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CA" sz="1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W</a:t>
                </a:r>
                <a14:m>
                  <m:oMath xmlns:m="http://schemas.openxmlformats.org/officeDocument/2006/math">
                    <m:r>
                      <m:rPr>
                        <m:sty m:val="p"/>
                      </m:rPr>
                      <a:rPr lang="en-US" sz="1600" b="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ith</m:t>
                    </m:r>
                    <m:r>
                      <a:rPr lang="en-US" sz="1600" b="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1600" b="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frequency</m:t>
                    </m:r>
                    <m:r>
                      <a:rPr lang="en-US" sz="1600" b="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1600" b="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tuning</m:t>
                    </m:r>
                    <m:r>
                      <a:rPr lang="en-US" sz="1600" b="0" i="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CA" sz="16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𝑓</m:t>
                    </m:r>
                    <m:r>
                      <a:rPr lang="en-CA" sz="16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1=14.0631 </m:t>
                    </m:r>
                    <m:r>
                      <a:rPr lang="en-CA" sz="16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𝐺𝐻𝑧</m:t>
                    </m:r>
                  </m:oMath>
                </a14:m>
                <a:r>
                  <a:rPr lang="en-CA" sz="1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and </a:t>
                </a:r>
                <a14:m>
                  <m:oMath xmlns:m="http://schemas.openxmlformats.org/officeDocument/2006/math">
                    <m:r>
                      <a:rPr lang="en-CA" sz="16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𝑓</m:t>
                    </m:r>
                    <m:r>
                      <a:rPr lang="en-CA" sz="16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2=14.3536 </m:t>
                    </m:r>
                    <m:r>
                      <a:rPr lang="en-CA" sz="16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𝐺𝐻𝑧</m:t>
                    </m:r>
                  </m:oMath>
                </a14:m>
                <a:endParaRPr lang="en-CA" sz="1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CA" sz="1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TWTA power1 = </a:t>
                </a:r>
                <a14:m>
                  <m:oMath xmlns:m="http://schemas.openxmlformats.org/officeDocument/2006/math">
                    <m:r>
                      <a:rPr lang="en-CA" sz="16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300 </m:t>
                    </m:r>
                    <m:r>
                      <a:rPr lang="en-CA" sz="16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𝑊</m:t>
                    </m:r>
                  </m:oMath>
                </a14:m>
                <a:r>
                  <a:rPr lang="en-CA" sz="1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TWTA power2 = </a:t>
                </a:r>
                <a14:m>
                  <m:oMath xmlns:m="http://schemas.openxmlformats.org/officeDocument/2006/math">
                    <m:r>
                      <a:rPr lang="en-CA" sz="16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46 </m:t>
                    </m:r>
                    <m:r>
                      <a:rPr lang="en-CA" sz="16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𝑊</m:t>
                    </m:r>
                  </m:oMath>
                </a14:m>
                <a:endParaRPr lang="en-CA" sz="1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CA" sz="16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Helium </a:t>
                </a:r>
                <a:r>
                  <a:rPr lang="en-CA" sz="1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gas valve voltage </a:t>
                </a:r>
                <a14:m>
                  <m:oMath xmlns:m="http://schemas.openxmlformats.org/officeDocument/2006/math">
                    <m:r>
                      <a:rPr lang="en-CA" sz="16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600" b="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6.5 </m:t>
                    </m:r>
                    <m:r>
                      <a:rPr lang="en-US" sz="1600" b="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𝑉</m:t>
                    </m:r>
                  </m:oMath>
                </a14:m>
                <a:endParaRPr lang="en-US" sz="1600">
                  <a:latin typeface="Times New Roman" panose="02020603050405020304" pitchFamily="18" charset="0"/>
                  <a:cs typeface="Times New Roman" panose="02020603050405020304" pitchFamily="18" charset="0"/>
                </a:endParaRPr>
              </a:p>
              <a:p>
                <a:pPr marL="0" lvl="1" indent="0">
                  <a:buNone/>
                </a:pPr>
                <a:r>
                  <a:rPr lang="en-US" sz="1800" b="1">
                    <a:latin typeface="Times New Roman" panose="02020603050405020304" pitchFamily="18" charset="0"/>
                    <a:cs typeface="Times New Roman" panose="02020603050405020304" pitchFamily="18" charset="0"/>
                  </a:rPr>
                  <a:t>Results:</a:t>
                </a:r>
              </a:p>
              <a:p>
                <a:pPr marL="742950" lvl="2" indent="-285750">
                  <a:buFont typeface="Wingdings" panose="05000000000000000000" pitchFamily="2" charset="2"/>
                  <a:buChar char="Ø"/>
                </a:pPr>
                <a:r>
                  <a:rPr lang="en-US" sz="1600">
                    <a:solidFill>
                      <a:srgbClr val="FF0000"/>
                    </a:solidFill>
                    <a:latin typeface="Times New Roman" panose="02020603050405020304" pitchFamily="18" charset="0"/>
                    <a:cs typeface="Times New Roman" panose="02020603050405020304" pitchFamily="18" charset="0"/>
                  </a:rPr>
                  <a:t>Maximum charge state is 32+ with an efficiency of 0.02 %</a:t>
                </a:r>
              </a:p>
              <a:p>
                <a:pPr marL="742950" lvl="2" indent="-285750">
                  <a:buFont typeface="Wingdings" panose="05000000000000000000" pitchFamily="2" charset="2"/>
                  <a:buChar char="Ø"/>
                </a:pPr>
                <a:r>
                  <a:rPr lang="en-US" sz="1600">
                    <a:solidFill>
                      <a:srgbClr val="FF0000"/>
                    </a:solidFill>
                    <a:latin typeface="Times New Roman" panose="02020603050405020304" pitchFamily="18" charset="0"/>
                    <a:cs typeface="Times New Roman" panose="02020603050405020304" pitchFamily="18" charset="0"/>
                  </a:rPr>
                  <a:t>Peak was at 26+ with an efficiency of 9.1 %</a:t>
                </a:r>
              </a:p>
              <a:p>
                <a:pPr marL="742950" lvl="2" indent="-285750">
                  <a:buFont typeface="Wingdings" panose="05000000000000000000" pitchFamily="2" charset="2"/>
                  <a:buChar char="Ø"/>
                </a:pPr>
                <a:r>
                  <a:rPr lang="en-US" sz="1600">
                    <a:solidFill>
                      <a:srgbClr val="FF0000"/>
                    </a:solidFill>
                    <a:latin typeface="Times New Roman" panose="02020603050405020304" pitchFamily="18" charset="0"/>
                    <a:cs typeface="Times New Roman" panose="02020603050405020304" pitchFamily="18" charset="0"/>
                  </a:rPr>
                  <a:t>Global Efficiency was 43 %</a:t>
                </a:r>
              </a:p>
            </p:txBody>
          </p:sp>
        </mc:Choice>
        <mc:Fallback xmlns="">
          <p:sp>
            <p:nvSpPr>
              <p:cNvPr id="16" name="Text Placeholder 15">
                <a:extLst>
                  <a:ext uri="{FF2B5EF4-FFF2-40B4-BE49-F238E27FC236}">
                    <a16:creationId xmlns:a16="http://schemas.microsoft.com/office/drawing/2014/main" id="{1B98AC75-D39F-8CF5-BD66-876CC7DA4B77}"/>
                  </a:ext>
                </a:extLst>
              </p:cNvPr>
              <p:cNvSpPr>
                <a:spLocks noGrp="1" noRot="1" noChangeAspect="1" noMove="1" noResize="1" noEditPoints="1" noAdjustHandles="1" noChangeArrowheads="1" noChangeShapeType="1" noTextEdit="1"/>
              </p:cNvSpPr>
              <p:nvPr>
                <p:ph type="body" sz="quarter" idx="29"/>
              </p:nvPr>
            </p:nvSpPr>
            <p:spPr>
              <a:xfrm>
                <a:off x="134140" y="570364"/>
                <a:ext cx="4569622" cy="5910604"/>
              </a:xfrm>
              <a:blipFill>
                <a:blip r:embed="rId7"/>
                <a:stretch>
                  <a:fillRect l="-1067" t="-619"/>
                </a:stretch>
              </a:blipFill>
            </p:spPr>
            <p:txBody>
              <a:bodyPr/>
              <a:lstStyle/>
              <a:p>
                <a:r>
                  <a:rPr lang="en-US">
                    <a:noFill/>
                  </a:rPr>
                  <a:t> </a:t>
                </a:r>
              </a:p>
            </p:txBody>
          </p:sp>
        </mc:Fallback>
      </mc:AlternateContent>
      <p:sp>
        <p:nvSpPr>
          <p:cNvPr id="13" name="Text Placeholder 12">
            <a:extLst>
              <a:ext uri="{FF2B5EF4-FFF2-40B4-BE49-F238E27FC236}">
                <a16:creationId xmlns:a16="http://schemas.microsoft.com/office/drawing/2014/main" id="{4FE8B9BE-AD16-9F45-9738-5795F2C91C41}"/>
              </a:ext>
            </a:extLst>
          </p:cNvPr>
          <p:cNvSpPr>
            <a:spLocks noGrp="1"/>
          </p:cNvSpPr>
          <p:nvPr>
            <p:ph type="body" sz="quarter" idx="21"/>
          </p:nvPr>
        </p:nvSpPr>
        <p:spPr>
          <a:xfrm>
            <a:off x="3223753" y="132237"/>
            <a:ext cx="6248400" cy="434485"/>
          </a:xfrm>
        </p:spPr>
        <p:txBody>
          <a:bodyPr/>
          <a:lstStyle/>
          <a:p>
            <a:pPr algn="ctr"/>
            <a:r>
              <a:rPr lang="en-US"/>
              <a:t>Efficiency of the CSB under TFHT Regime</a:t>
            </a:r>
          </a:p>
        </p:txBody>
      </p:sp>
    </p:spTree>
    <p:extLst>
      <p:ext uri="{BB962C8B-B14F-4D97-AF65-F5344CB8AC3E}">
        <p14:creationId xmlns:p14="http://schemas.microsoft.com/office/powerpoint/2010/main" val="1911224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DE0B1B-3A69-0B68-3A2B-3D37C7247C37}"/>
              </a:ext>
            </a:extLst>
          </p:cNvPr>
          <p:cNvSpPr>
            <a:spLocks noGrp="1"/>
          </p:cNvSpPr>
          <p:nvPr>
            <p:ph type="sldNum" sz="quarter" idx="12"/>
          </p:nvPr>
        </p:nvSpPr>
        <p:spPr/>
        <p:txBody>
          <a:bodyPr/>
          <a:lstStyle/>
          <a:p>
            <a:fld id="{72890513-E58D-2644-ACDB-E89B1349FCEB}" type="slidenum">
              <a:rPr lang="en-US" smtClean="0"/>
              <a:pPr/>
              <a:t>42</a:t>
            </a:fld>
            <a:endParaRPr lang="en-US"/>
          </a:p>
        </p:txBody>
      </p:sp>
      <p:sp>
        <p:nvSpPr>
          <p:cNvPr id="6" name="Text Placeholder 5">
            <a:extLst>
              <a:ext uri="{FF2B5EF4-FFF2-40B4-BE49-F238E27FC236}">
                <a16:creationId xmlns:a16="http://schemas.microsoft.com/office/drawing/2014/main" id="{DB29A118-4195-2545-A882-C71BC9C0E31E}"/>
              </a:ext>
            </a:extLst>
          </p:cNvPr>
          <p:cNvSpPr>
            <a:spLocks noGrp="1"/>
          </p:cNvSpPr>
          <p:nvPr>
            <p:ph type="body" sz="quarter" idx="29"/>
          </p:nvPr>
        </p:nvSpPr>
        <p:spPr>
          <a:xfrm>
            <a:off x="810132" y="1978130"/>
            <a:ext cx="10732581" cy="2774623"/>
          </a:xfrm>
        </p:spPr>
        <p:txBody>
          <a:bodyPr/>
          <a:lstStyle/>
          <a:p>
            <a:r>
              <a:rPr lang="en-US" sz="2500">
                <a:latin typeface="Times New Roman" panose="02020603050405020304" pitchFamily="18" charset="0"/>
                <a:cs typeface="Times New Roman" panose="02020603050405020304" pitchFamily="18" charset="0"/>
              </a:rPr>
              <a:t>Optimization of the injection and extraction optics – </a:t>
            </a:r>
            <a:r>
              <a:rPr lang="en-US" sz="2500">
                <a:solidFill>
                  <a:srgbClr val="FF0000"/>
                </a:solidFill>
                <a:latin typeface="Times New Roman" panose="02020603050405020304" pitchFamily="18" charset="0"/>
                <a:cs typeface="Times New Roman" panose="02020603050405020304" pitchFamily="18" charset="0"/>
              </a:rPr>
              <a:t>Prevents beam loss and increase efficiency </a:t>
            </a:r>
          </a:p>
          <a:p>
            <a:r>
              <a:rPr lang="en-US" sz="2500">
                <a:latin typeface="Times New Roman" panose="02020603050405020304" pitchFamily="18" charset="0"/>
                <a:cs typeface="Times New Roman" panose="02020603050405020304" pitchFamily="18" charset="0"/>
              </a:rPr>
              <a:t>Optimization of the extraction system – </a:t>
            </a:r>
            <a:r>
              <a:rPr lang="en-US" sz="2500">
                <a:solidFill>
                  <a:srgbClr val="FF0000"/>
                </a:solidFill>
                <a:latin typeface="Times New Roman" panose="02020603050405020304" pitchFamily="18" charset="0"/>
                <a:cs typeface="Times New Roman" panose="02020603050405020304" pitchFamily="18" charset="0"/>
              </a:rPr>
              <a:t>improves beam quality and increase efficiency </a:t>
            </a:r>
          </a:p>
          <a:p>
            <a:r>
              <a:rPr lang="en-US" sz="2500">
                <a:latin typeface="Times New Roman" panose="02020603050405020304" pitchFamily="18" charset="0"/>
                <a:cs typeface="Times New Roman" panose="02020603050405020304" pitchFamily="18" charset="0"/>
              </a:rPr>
              <a:t>Optimization of the plasma – </a:t>
            </a:r>
            <a:r>
              <a:rPr lang="en-US" sz="2500">
                <a:solidFill>
                  <a:srgbClr val="FF0000"/>
                </a:solidFill>
                <a:latin typeface="Times New Roman" panose="02020603050405020304" pitchFamily="18" charset="0"/>
                <a:cs typeface="Times New Roman" panose="02020603050405020304" pitchFamily="18" charset="0"/>
              </a:rPr>
              <a:t>increases efficiency</a:t>
            </a:r>
          </a:p>
        </p:txBody>
      </p:sp>
      <p:sp>
        <p:nvSpPr>
          <p:cNvPr id="7" name="Text Placeholder 6">
            <a:extLst>
              <a:ext uri="{FF2B5EF4-FFF2-40B4-BE49-F238E27FC236}">
                <a16:creationId xmlns:a16="http://schemas.microsoft.com/office/drawing/2014/main" id="{17ACA0E4-1F5C-985A-83F8-75D936B721C0}"/>
              </a:ext>
            </a:extLst>
          </p:cNvPr>
          <p:cNvSpPr>
            <a:spLocks noGrp="1"/>
          </p:cNvSpPr>
          <p:nvPr>
            <p:ph type="body" sz="quarter" idx="21"/>
          </p:nvPr>
        </p:nvSpPr>
        <p:spPr>
          <a:xfrm>
            <a:off x="810132" y="205595"/>
            <a:ext cx="10732581" cy="474889"/>
          </a:xfrm>
        </p:spPr>
        <p:txBody>
          <a:bodyPr/>
          <a:lstStyle/>
          <a:p>
            <a:pPr algn="ctr"/>
            <a:r>
              <a:rPr lang="en-US"/>
              <a:t>Overall Improvement of the Performance of the CSB</a:t>
            </a:r>
          </a:p>
        </p:txBody>
      </p:sp>
    </p:spTree>
    <p:extLst>
      <p:ext uri="{BB962C8B-B14F-4D97-AF65-F5344CB8AC3E}">
        <p14:creationId xmlns:p14="http://schemas.microsoft.com/office/powerpoint/2010/main" val="27434928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ECAD01-3125-6E02-C4F7-4AD4DF40F550}"/>
              </a:ext>
            </a:extLst>
          </p:cNvPr>
          <p:cNvSpPr>
            <a:spLocks noGrp="1"/>
          </p:cNvSpPr>
          <p:nvPr>
            <p:ph type="sldNum" sz="quarter" idx="12"/>
          </p:nvPr>
        </p:nvSpPr>
        <p:spPr/>
        <p:txBody>
          <a:bodyPr/>
          <a:lstStyle/>
          <a:p>
            <a:fld id="{72890513-E58D-2644-ACDB-E89B1349FCEB}" type="slidenum">
              <a:rPr lang="en-US" smtClean="0"/>
              <a:pPr/>
              <a:t>43</a:t>
            </a:fld>
            <a:endParaRPr lang="en-US"/>
          </a:p>
        </p:txBody>
      </p:sp>
      <p:pic>
        <p:nvPicPr>
          <p:cNvPr id="10" name="Content Placeholder 9">
            <a:extLst>
              <a:ext uri="{FF2B5EF4-FFF2-40B4-BE49-F238E27FC236}">
                <a16:creationId xmlns:a16="http://schemas.microsoft.com/office/drawing/2014/main" id="{4C412194-63B6-7A6E-8839-6265BE8474F2}"/>
              </a:ext>
            </a:extLst>
          </p:cNvPr>
          <p:cNvPicPr>
            <a:picLocks noGrp="1" noChangeAspect="1"/>
          </p:cNvPicPr>
          <p:nvPr>
            <p:ph sz="quarter" idx="26"/>
          </p:nvPr>
        </p:nvPicPr>
        <p:blipFill rotWithShape="1">
          <a:blip r:embed="rId2">
            <a:extLst>
              <a:ext uri="{96DAC541-7B7A-43D3-8B79-37D633B846F1}">
                <asvg:svgBlip xmlns:asvg="http://schemas.microsoft.com/office/drawing/2016/SVG/main" r:embed="rId3"/>
              </a:ext>
            </a:extLst>
          </a:blip>
          <a:srcRect l="8659" t="6633" r="8488" b="4094"/>
          <a:stretch/>
        </p:blipFill>
        <p:spPr>
          <a:xfrm>
            <a:off x="1286933" y="767644"/>
            <a:ext cx="9798756" cy="5463823"/>
          </a:xfrm>
        </p:spPr>
      </p:pic>
      <p:sp>
        <p:nvSpPr>
          <p:cNvPr id="7" name="Text Placeholder 6">
            <a:extLst>
              <a:ext uri="{FF2B5EF4-FFF2-40B4-BE49-F238E27FC236}">
                <a16:creationId xmlns:a16="http://schemas.microsoft.com/office/drawing/2014/main" id="{DAE39A99-B2A2-F855-BD6E-BB9BAFA6AC2E}"/>
              </a:ext>
            </a:extLst>
          </p:cNvPr>
          <p:cNvSpPr>
            <a:spLocks noGrp="1"/>
          </p:cNvSpPr>
          <p:nvPr>
            <p:ph type="body" sz="quarter" idx="21"/>
          </p:nvPr>
        </p:nvSpPr>
        <p:spPr>
          <a:xfrm>
            <a:off x="810132" y="205595"/>
            <a:ext cx="10450005" cy="483027"/>
          </a:xfrm>
        </p:spPr>
        <p:txBody>
          <a:bodyPr/>
          <a:lstStyle/>
          <a:p>
            <a:pPr algn="ctr"/>
            <a:r>
              <a:rPr lang="en-US"/>
              <a:t>RPM Profile</a:t>
            </a:r>
          </a:p>
        </p:txBody>
      </p:sp>
    </p:spTree>
    <p:extLst>
      <p:ext uri="{BB962C8B-B14F-4D97-AF65-F5344CB8AC3E}">
        <p14:creationId xmlns:p14="http://schemas.microsoft.com/office/powerpoint/2010/main" val="37213416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44C913-159C-908D-9A27-A9EC9C9EDB5E}"/>
              </a:ext>
            </a:extLst>
          </p:cNvPr>
          <p:cNvSpPr>
            <a:spLocks noGrp="1"/>
          </p:cNvSpPr>
          <p:nvPr>
            <p:ph type="sldNum" sz="quarter" idx="12"/>
          </p:nvPr>
        </p:nvSpPr>
        <p:spPr/>
        <p:txBody>
          <a:bodyPr/>
          <a:lstStyle/>
          <a:p>
            <a:fld id="{72890513-E58D-2644-ACDB-E89B1349FCEB}" type="slidenum">
              <a:rPr lang="en-US" smtClean="0"/>
              <a:pPr/>
              <a:t>44</a:t>
            </a:fld>
            <a:endParaRPr lang="en-US"/>
          </a:p>
        </p:txBody>
      </p:sp>
      <p:pic>
        <p:nvPicPr>
          <p:cNvPr id="16" name="Content Placeholder 15">
            <a:extLst>
              <a:ext uri="{FF2B5EF4-FFF2-40B4-BE49-F238E27FC236}">
                <a16:creationId xmlns:a16="http://schemas.microsoft.com/office/drawing/2014/main" id="{387D902A-478D-C36B-E9B2-DB06C5958A73}"/>
              </a:ext>
            </a:extLst>
          </p:cNvPr>
          <p:cNvPicPr>
            <a:picLocks noGrp="1" noChangeAspect="1"/>
          </p:cNvPicPr>
          <p:nvPr>
            <p:ph sz="quarter" idx="26"/>
          </p:nvPr>
        </p:nvPicPr>
        <p:blipFill rotWithShape="1">
          <a:blip r:embed="rId2">
            <a:extLst>
              <a:ext uri="{96DAC541-7B7A-43D3-8B79-37D633B846F1}">
                <asvg:svgBlip xmlns:asvg="http://schemas.microsoft.com/office/drawing/2016/SVG/main" r:embed="rId3"/>
              </a:ext>
            </a:extLst>
          </a:blip>
          <a:srcRect l="6088" t="7514" r="7778"/>
          <a:stretch/>
        </p:blipFill>
        <p:spPr>
          <a:xfrm>
            <a:off x="199715" y="776177"/>
            <a:ext cx="5896285" cy="3928582"/>
          </a:xfrm>
        </p:spPr>
      </p:pic>
      <p:pic>
        <p:nvPicPr>
          <p:cNvPr id="18" name="Content Placeholder 17">
            <a:extLst>
              <a:ext uri="{FF2B5EF4-FFF2-40B4-BE49-F238E27FC236}">
                <a16:creationId xmlns:a16="http://schemas.microsoft.com/office/drawing/2014/main" id="{A68F229F-BE36-460D-E728-DD72591F270C}"/>
              </a:ext>
            </a:extLst>
          </p:cNvPr>
          <p:cNvPicPr>
            <a:picLocks noGrp="1" noChangeAspect="1"/>
          </p:cNvPicPr>
          <p:nvPr>
            <p:ph sz="quarter" idx="34"/>
          </p:nvPr>
        </p:nvPicPr>
        <p:blipFill rotWithShape="1">
          <a:blip r:embed="rId4">
            <a:extLst>
              <a:ext uri="{96DAC541-7B7A-43D3-8B79-37D633B846F1}">
                <asvg:svgBlip xmlns:asvg="http://schemas.microsoft.com/office/drawing/2016/SVG/main" r:embed="rId5"/>
              </a:ext>
            </a:extLst>
          </a:blip>
          <a:srcRect l="6380" t="11936" r="5945" b="2002"/>
          <a:stretch/>
        </p:blipFill>
        <p:spPr>
          <a:xfrm>
            <a:off x="6096000" y="2488019"/>
            <a:ext cx="5727404" cy="3817088"/>
          </a:xfrm>
        </p:spPr>
      </p:pic>
      <p:sp>
        <p:nvSpPr>
          <p:cNvPr id="6" name="Text Placeholder 5">
            <a:extLst>
              <a:ext uri="{FF2B5EF4-FFF2-40B4-BE49-F238E27FC236}">
                <a16:creationId xmlns:a16="http://schemas.microsoft.com/office/drawing/2014/main" id="{EF525D0E-F157-97EE-A12E-5D49771C589A}"/>
              </a:ext>
            </a:extLst>
          </p:cNvPr>
          <p:cNvSpPr>
            <a:spLocks noGrp="1"/>
          </p:cNvSpPr>
          <p:nvPr>
            <p:ph type="body" sz="quarter" idx="21"/>
          </p:nvPr>
        </p:nvSpPr>
        <p:spPr>
          <a:xfrm>
            <a:off x="810132" y="205595"/>
            <a:ext cx="10450005" cy="365125"/>
          </a:xfrm>
        </p:spPr>
        <p:txBody>
          <a:bodyPr/>
          <a:lstStyle/>
          <a:p>
            <a:pPr algn="ctr"/>
            <a:r>
              <a:rPr lang="en-US"/>
              <a:t>QST: Parabolic curve and Phase Space</a:t>
            </a:r>
          </a:p>
        </p:txBody>
      </p:sp>
    </p:spTree>
    <p:extLst>
      <p:ext uri="{BB962C8B-B14F-4D97-AF65-F5344CB8AC3E}">
        <p14:creationId xmlns:p14="http://schemas.microsoft.com/office/powerpoint/2010/main" val="2844779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8E2356-9077-F3D6-7501-B8DE30F118F3}"/>
              </a:ext>
            </a:extLst>
          </p:cNvPr>
          <p:cNvSpPr>
            <a:spLocks noGrp="1"/>
          </p:cNvSpPr>
          <p:nvPr>
            <p:ph type="sldNum" sz="quarter" idx="12"/>
          </p:nvPr>
        </p:nvSpPr>
        <p:spPr/>
        <p:txBody>
          <a:bodyPr/>
          <a:lstStyle/>
          <a:p>
            <a:fld id="{72890513-E58D-2644-ACDB-E89B1349FCEB}" type="slidenum">
              <a:rPr lang="en-US" smtClean="0"/>
              <a:pPr/>
              <a:t>45</a:t>
            </a:fld>
            <a:endParaRPr lang="en-US"/>
          </a:p>
        </p:txBody>
      </p:sp>
      <p:sp>
        <p:nvSpPr>
          <p:cNvPr id="7" name="Text Placeholder 6">
            <a:extLst>
              <a:ext uri="{FF2B5EF4-FFF2-40B4-BE49-F238E27FC236}">
                <a16:creationId xmlns:a16="http://schemas.microsoft.com/office/drawing/2014/main" id="{57056C26-91D6-CDE3-317D-3EA3DCDF6E6F}"/>
              </a:ext>
            </a:extLst>
          </p:cNvPr>
          <p:cNvSpPr>
            <a:spLocks noGrp="1"/>
          </p:cNvSpPr>
          <p:nvPr>
            <p:ph type="body" sz="quarter" idx="21"/>
          </p:nvPr>
        </p:nvSpPr>
        <p:spPr>
          <a:xfrm>
            <a:off x="810132" y="205596"/>
            <a:ext cx="10450005" cy="477384"/>
          </a:xfrm>
        </p:spPr>
        <p:txBody>
          <a:bodyPr/>
          <a:lstStyle/>
          <a:p>
            <a:pPr algn="ctr"/>
            <a:r>
              <a:rPr lang="en-US"/>
              <a:t>Cs Charge States Geometrical Emittance SFHT</a:t>
            </a:r>
          </a:p>
        </p:txBody>
      </p:sp>
      <p:pic>
        <p:nvPicPr>
          <p:cNvPr id="14" name="Content Placeholder 13">
            <a:extLst>
              <a:ext uri="{FF2B5EF4-FFF2-40B4-BE49-F238E27FC236}">
                <a16:creationId xmlns:a16="http://schemas.microsoft.com/office/drawing/2014/main" id="{19B6898E-D9AE-48A0-F8DB-620614BE7F22}"/>
              </a:ext>
            </a:extLst>
          </p:cNvPr>
          <p:cNvPicPr>
            <a:picLocks noGrp="1" noChangeAspect="1"/>
          </p:cNvPicPr>
          <p:nvPr>
            <p:ph sz="quarter" idx="26"/>
          </p:nvPr>
        </p:nvPicPr>
        <p:blipFill rotWithShape="1">
          <a:blip r:embed="rId2">
            <a:extLst>
              <a:ext uri="{96DAC541-7B7A-43D3-8B79-37D633B846F1}">
                <asvg:svgBlip xmlns:asvg="http://schemas.microsoft.com/office/drawing/2016/SVG/main" r:embed="rId3"/>
              </a:ext>
            </a:extLst>
          </a:blip>
          <a:srcRect l="6853" t="6584" r="9221"/>
          <a:stretch/>
        </p:blipFill>
        <p:spPr>
          <a:xfrm>
            <a:off x="997300" y="654756"/>
            <a:ext cx="10450005" cy="5520265"/>
          </a:xfrm>
        </p:spPr>
      </p:pic>
    </p:spTree>
    <p:extLst>
      <p:ext uri="{BB962C8B-B14F-4D97-AF65-F5344CB8AC3E}">
        <p14:creationId xmlns:p14="http://schemas.microsoft.com/office/powerpoint/2010/main" val="31315832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AE6310-F251-88C3-D8EB-E67D3016B677}"/>
              </a:ext>
            </a:extLst>
          </p:cNvPr>
          <p:cNvSpPr>
            <a:spLocks noGrp="1"/>
          </p:cNvSpPr>
          <p:nvPr>
            <p:ph type="sldNum" sz="quarter" idx="12"/>
          </p:nvPr>
        </p:nvSpPr>
        <p:spPr/>
        <p:txBody>
          <a:bodyPr/>
          <a:lstStyle/>
          <a:p>
            <a:fld id="{72890513-E58D-2644-ACDB-E89B1349FCEB}" type="slidenum">
              <a:rPr lang="en-US" smtClean="0"/>
              <a:pPr/>
              <a:t>46</a:t>
            </a:fld>
            <a:endParaRPr lang="en-US"/>
          </a:p>
        </p:txBody>
      </p:sp>
      <p:pic>
        <p:nvPicPr>
          <p:cNvPr id="10" name="Content Placeholder 9">
            <a:extLst>
              <a:ext uri="{FF2B5EF4-FFF2-40B4-BE49-F238E27FC236}">
                <a16:creationId xmlns:a16="http://schemas.microsoft.com/office/drawing/2014/main" id="{7653AD88-712C-0B47-3183-915F31E88ADD}"/>
              </a:ext>
            </a:extLst>
          </p:cNvPr>
          <p:cNvPicPr>
            <a:picLocks noGrp="1" noChangeAspect="1"/>
          </p:cNvPicPr>
          <p:nvPr>
            <p:ph sz="quarter" idx="26"/>
          </p:nvPr>
        </p:nvPicPr>
        <p:blipFill rotWithShape="1">
          <a:blip r:embed="rId2">
            <a:extLst>
              <a:ext uri="{96DAC541-7B7A-43D3-8B79-37D633B846F1}">
                <asvg:svgBlip xmlns:asvg="http://schemas.microsoft.com/office/drawing/2016/SVG/main" r:embed="rId3"/>
              </a:ext>
            </a:extLst>
          </a:blip>
          <a:srcRect l="4980" t="5884" r="9302" b="1730"/>
          <a:stretch/>
        </p:blipFill>
        <p:spPr>
          <a:xfrm>
            <a:off x="810133" y="800100"/>
            <a:ext cx="10450004" cy="5588000"/>
          </a:xfrm>
        </p:spPr>
      </p:pic>
      <p:sp>
        <p:nvSpPr>
          <p:cNvPr id="7" name="Text Placeholder 6">
            <a:extLst>
              <a:ext uri="{FF2B5EF4-FFF2-40B4-BE49-F238E27FC236}">
                <a16:creationId xmlns:a16="http://schemas.microsoft.com/office/drawing/2014/main" id="{62DE9D7F-D243-1A96-5B41-030522F6703C}"/>
              </a:ext>
            </a:extLst>
          </p:cNvPr>
          <p:cNvSpPr>
            <a:spLocks noGrp="1"/>
          </p:cNvSpPr>
          <p:nvPr>
            <p:ph type="body" sz="quarter" idx="21"/>
          </p:nvPr>
        </p:nvSpPr>
        <p:spPr>
          <a:xfrm>
            <a:off x="810132" y="205595"/>
            <a:ext cx="10450005" cy="594505"/>
          </a:xfrm>
        </p:spPr>
        <p:txBody>
          <a:bodyPr/>
          <a:lstStyle/>
          <a:p>
            <a:pPr algn="ctr"/>
            <a:r>
              <a:rPr lang="en-US"/>
              <a:t>Normalized Emittance of Cs Charge States and Residual ions</a:t>
            </a:r>
          </a:p>
        </p:txBody>
      </p:sp>
    </p:spTree>
    <p:extLst>
      <p:ext uri="{BB962C8B-B14F-4D97-AF65-F5344CB8AC3E}">
        <p14:creationId xmlns:p14="http://schemas.microsoft.com/office/powerpoint/2010/main" val="18642119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247494-D1F5-53D0-9C0B-0B484E1ADC3E}"/>
              </a:ext>
            </a:extLst>
          </p:cNvPr>
          <p:cNvSpPr>
            <a:spLocks noGrp="1"/>
          </p:cNvSpPr>
          <p:nvPr>
            <p:ph type="sldNum" sz="quarter" idx="12"/>
          </p:nvPr>
        </p:nvSpPr>
        <p:spPr/>
        <p:txBody>
          <a:bodyPr/>
          <a:lstStyle/>
          <a:p>
            <a:fld id="{72890513-E58D-2644-ACDB-E89B1349FCEB}" type="slidenum">
              <a:rPr lang="en-US" smtClean="0"/>
              <a:pPr/>
              <a:t>47</a:t>
            </a:fld>
            <a:endParaRPr lang="en-US"/>
          </a:p>
        </p:txBody>
      </p:sp>
      <p:pic>
        <p:nvPicPr>
          <p:cNvPr id="10" name="Content Placeholder 9">
            <a:extLst>
              <a:ext uri="{FF2B5EF4-FFF2-40B4-BE49-F238E27FC236}">
                <a16:creationId xmlns:a16="http://schemas.microsoft.com/office/drawing/2014/main" id="{F93D36B1-809F-ECB3-4E82-5C7C78CD8A2C}"/>
              </a:ext>
            </a:extLst>
          </p:cNvPr>
          <p:cNvPicPr>
            <a:picLocks noGrp="1" noChangeAspect="1"/>
          </p:cNvPicPr>
          <p:nvPr>
            <p:ph sz="quarter" idx="26"/>
          </p:nvPr>
        </p:nvPicPr>
        <p:blipFill rotWithShape="1">
          <a:blip r:embed="rId2">
            <a:extLst>
              <a:ext uri="{96DAC541-7B7A-43D3-8B79-37D633B846F1}">
                <asvg:svgBlip xmlns:asvg="http://schemas.microsoft.com/office/drawing/2016/SVG/main" r:embed="rId3"/>
              </a:ext>
            </a:extLst>
          </a:blip>
          <a:srcRect l="12091" t="6143" r="8653" b="8263"/>
          <a:stretch/>
        </p:blipFill>
        <p:spPr>
          <a:xfrm>
            <a:off x="2201333" y="993423"/>
            <a:ext cx="7890934" cy="4752622"/>
          </a:xfrm>
        </p:spPr>
      </p:pic>
      <p:sp>
        <p:nvSpPr>
          <p:cNvPr id="7" name="Text Placeholder 6">
            <a:extLst>
              <a:ext uri="{FF2B5EF4-FFF2-40B4-BE49-F238E27FC236}">
                <a16:creationId xmlns:a16="http://schemas.microsoft.com/office/drawing/2014/main" id="{BA749F85-DDAB-8688-45A3-138EB706C7A7}"/>
              </a:ext>
            </a:extLst>
          </p:cNvPr>
          <p:cNvSpPr>
            <a:spLocks noGrp="1"/>
          </p:cNvSpPr>
          <p:nvPr>
            <p:ph type="body" sz="quarter" idx="21"/>
          </p:nvPr>
        </p:nvSpPr>
        <p:spPr>
          <a:xfrm>
            <a:off x="810132" y="205595"/>
            <a:ext cx="10450005" cy="652361"/>
          </a:xfrm>
        </p:spPr>
        <p:txBody>
          <a:bodyPr/>
          <a:lstStyle/>
          <a:p>
            <a:pPr algn="ctr"/>
            <a:r>
              <a:rPr lang="en-CA">
                <a:effectLst/>
                <a:latin typeface="+mj-lt"/>
                <a:ea typeface="Times New Roman" panose="02020603050405020304" pitchFamily="18" charset="0"/>
              </a:rPr>
              <a:t>The phase space of the ion beam simulated in IGUN</a:t>
            </a:r>
            <a:endParaRPr lang="en-US">
              <a:latin typeface="+mj-lt"/>
            </a:endParaRPr>
          </a:p>
        </p:txBody>
      </p:sp>
    </p:spTree>
    <p:extLst>
      <p:ext uri="{BB962C8B-B14F-4D97-AF65-F5344CB8AC3E}">
        <p14:creationId xmlns:p14="http://schemas.microsoft.com/office/powerpoint/2010/main" val="15304002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1C34-159E-30D2-6090-CA42171604D6}"/>
              </a:ext>
            </a:extLst>
          </p:cNvPr>
          <p:cNvSpPr>
            <a:spLocks noGrp="1"/>
          </p:cNvSpPr>
          <p:nvPr>
            <p:ph type="sldNum" sz="quarter" idx="12"/>
          </p:nvPr>
        </p:nvSpPr>
        <p:spPr/>
        <p:txBody>
          <a:bodyPr/>
          <a:lstStyle/>
          <a:p>
            <a:fld id="{72890513-E58D-2644-ACDB-E89B1349FCEB}" type="slidenum">
              <a:rPr lang="en-US" smtClean="0"/>
              <a:pPr/>
              <a:t>48</a:t>
            </a:fld>
            <a:endParaRPr lang="en-US"/>
          </a:p>
        </p:txBody>
      </p:sp>
      <p:pic>
        <p:nvPicPr>
          <p:cNvPr id="10" name="Content Placeholder 9">
            <a:extLst>
              <a:ext uri="{FF2B5EF4-FFF2-40B4-BE49-F238E27FC236}">
                <a16:creationId xmlns:a16="http://schemas.microsoft.com/office/drawing/2014/main" id="{F3A43030-AFAF-0186-4196-3F67D6554F8C}"/>
              </a:ext>
            </a:extLst>
          </p:cNvPr>
          <p:cNvPicPr>
            <a:picLocks noGrp="1" noChangeAspect="1"/>
          </p:cNvPicPr>
          <p:nvPr>
            <p:ph sz="quarter" idx="26"/>
          </p:nvPr>
        </p:nvPicPr>
        <p:blipFill rotWithShape="1">
          <a:blip r:embed="rId2">
            <a:extLst>
              <a:ext uri="{96DAC541-7B7A-43D3-8B79-37D633B846F1}">
                <asvg:svgBlip xmlns:asvg="http://schemas.microsoft.com/office/drawing/2016/SVG/main" r:embed="rId3"/>
              </a:ext>
            </a:extLst>
          </a:blip>
          <a:srcRect t="5235" r="6861"/>
          <a:stretch/>
        </p:blipFill>
        <p:spPr>
          <a:xfrm>
            <a:off x="1385821" y="666044"/>
            <a:ext cx="9191868" cy="5695069"/>
          </a:xfrm>
        </p:spPr>
      </p:pic>
      <p:sp>
        <p:nvSpPr>
          <p:cNvPr id="7" name="Text Placeholder 6">
            <a:extLst>
              <a:ext uri="{FF2B5EF4-FFF2-40B4-BE49-F238E27FC236}">
                <a16:creationId xmlns:a16="http://schemas.microsoft.com/office/drawing/2014/main" id="{32C0A898-A0A4-9FF2-CD4C-511F8344FE6C}"/>
              </a:ext>
            </a:extLst>
          </p:cNvPr>
          <p:cNvSpPr>
            <a:spLocks noGrp="1"/>
          </p:cNvSpPr>
          <p:nvPr>
            <p:ph type="body" sz="quarter" idx="21"/>
          </p:nvPr>
        </p:nvSpPr>
        <p:spPr>
          <a:xfrm>
            <a:off x="810132" y="205595"/>
            <a:ext cx="10450005" cy="460449"/>
          </a:xfrm>
        </p:spPr>
        <p:txBody>
          <a:bodyPr/>
          <a:lstStyle/>
          <a:p>
            <a:pPr algn="ctr"/>
            <a:r>
              <a:rPr lang="en-US"/>
              <a:t>Effect of Minimum Magnetic Field on Total Emittance</a:t>
            </a:r>
          </a:p>
        </p:txBody>
      </p:sp>
      <p:sp>
        <p:nvSpPr>
          <p:cNvPr id="11" name="Rectangle 10">
            <a:extLst>
              <a:ext uri="{FF2B5EF4-FFF2-40B4-BE49-F238E27FC236}">
                <a16:creationId xmlns:a16="http://schemas.microsoft.com/office/drawing/2014/main" id="{4FA217A9-41F6-3687-6A8D-5547A6BFB2C8}"/>
              </a:ext>
            </a:extLst>
          </p:cNvPr>
          <p:cNvSpPr/>
          <p:nvPr/>
        </p:nvSpPr>
        <p:spPr>
          <a:xfrm>
            <a:off x="1580444" y="4560711"/>
            <a:ext cx="485423" cy="1027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145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389C31-999F-AA90-D10E-DBC9B9CE10CC}"/>
              </a:ext>
            </a:extLst>
          </p:cNvPr>
          <p:cNvSpPr>
            <a:spLocks noGrp="1"/>
          </p:cNvSpPr>
          <p:nvPr>
            <p:ph type="sldNum" sz="quarter" idx="12"/>
          </p:nvPr>
        </p:nvSpPr>
        <p:spPr/>
        <p:txBody>
          <a:bodyPr/>
          <a:lstStyle/>
          <a:p>
            <a:fld id="{72890513-E58D-2644-ACDB-E89B1349FCEB}" type="slidenum">
              <a:rPr lang="en-US" smtClean="0"/>
              <a:pPr/>
              <a:t>49</a:t>
            </a:fld>
            <a:endParaRPr lang="en-US"/>
          </a:p>
        </p:txBody>
      </p:sp>
      <p:pic>
        <p:nvPicPr>
          <p:cNvPr id="9" name="Content Placeholder 8">
            <a:extLst>
              <a:ext uri="{FF2B5EF4-FFF2-40B4-BE49-F238E27FC236}">
                <a16:creationId xmlns:a16="http://schemas.microsoft.com/office/drawing/2014/main" id="{CF679E8F-642E-6B38-856C-504EA4A5382A}"/>
              </a:ext>
            </a:extLst>
          </p:cNvPr>
          <p:cNvPicPr>
            <a:picLocks noGrp="1" noChangeAspect="1"/>
          </p:cNvPicPr>
          <p:nvPr>
            <p:ph sz="quarter" idx="26"/>
          </p:nvPr>
        </p:nvPicPr>
        <p:blipFill>
          <a:blip r:embed="rId2"/>
          <a:stretch>
            <a:fillRect/>
          </a:stretch>
        </p:blipFill>
        <p:spPr>
          <a:xfrm>
            <a:off x="970844" y="733778"/>
            <a:ext cx="10588978" cy="5463822"/>
          </a:xfrm>
          <a:prstGeom prst="rect">
            <a:avLst/>
          </a:prstGeom>
        </p:spPr>
      </p:pic>
      <p:sp>
        <p:nvSpPr>
          <p:cNvPr id="7" name="Text Placeholder 6">
            <a:extLst>
              <a:ext uri="{FF2B5EF4-FFF2-40B4-BE49-F238E27FC236}">
                <a16:creationId xmlns:a16="http://schemas.microsoft.com/office/drawing/2014/main" id="{0B126EDA-79B9-4CB5-D8F7-4086808DDEF7}"/>
              </a:ext>
            </a:extLst>
          </p:cNvPr>
          <p:cNvSpPr>
            <a:spLocks noGrp="1"/>
          </p:cNvSpPr>
          <p:nvPr>
            <p:ph type="body" sz="quarter" idx="21"/>
          </p:nvPr>
        </p:nvSpPr>
        <p:spPr>
          <a:xfrm>
            <a:off x="810132" y="205595"/>
            <a:ext cx="10450005" cy="528183"/>
          </a:xfrm>
        </p:spPr>
        <p:txBody>
          <a:bodyPr/>
          <a:lstStyle/>
          <a:p>
            <a:pPr algn="ctr"/>
            <a:r>
              <a:rPr lang="en-US"/>
              <a:t>Emittance Vs </a:t>
            </a:r>
            <a:r>
              <a:rPr lang="en-US" err="1"/>
              <a:t>Bmin</a:t>
            </a:r>
            <a:r>
              <a:rPr lang="en-US"/>
              <a:t>: Phase Space</a:t>
            </a:r>
          </a:p>
        </p:txBody>
      </p:sp>
    </p:spTree>
    <p:extLst>
      <p:ext uri="{BB962C8B-B14F-4D97-AF65-F5344CB8AC3E}">
        <p14:creationId xmlns:p14="http://schemas.microsoft.com/office/powerpoint/2010/main" val="3132263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93E20C4-968C-A7FB-2D2F-9F6E75BBF100}"/>
              </a:ext>
            </a:extLst>
          </p:cNvPr>
          <p:cNvSpPr>
            <a:spLocks noGrp="1"/>
          </p:cNvSpPr>
          <p:nvPr>
            <p:ph type="sldNum" sz="quarter" idx="12"/>
          </p:nvPr>
        </p:nvSpPr>
        <p:spPr/>
        <p:txBody>
          <a:bodyPr/>
          <a:lstStyle/>
          <a:p>
            <a:fld id="{72890513-E58D-2644-ACDB-E89B1349FCEB}" type="slidenum">
              <a:rPr lang="en-US" smtClean="0"/>
              <a:pPr/>
              <a:t>5</a:t>
            </a:fld>
            <a:endParaRPr lang="en-US"/>
          </a:p>
        </p:txBody>
      </p:sp>
      <p:sp>
        <p:nvSpPr>
          <p:cNvPr id="4" name="Text Placeholder 3">
            <a:extLst>
              <a:ext uri="{FF2B5EF4-FFF2-40B4-BE49-F238E27FC236}">
                <a16:creationId xmlns:a16="http://schemas.microsoft.com/office/drawing/2014/main" id="{17998A5F-9C72-834A-C856-5B4571CB8C8D}"/>
              </a:ext>
            </a:extLst>
          </p:cNvPr>
          <p:cNvSpPr>
            <a:spLocks noGrp="1"/>
          </p:cNvSpPr>
          <p:nvPr>
            <p:ph type="body" sz="quarter" idx="21"/>
          </p:nvPr>
        </p:nvSpPr>
        <p:spPr>
          <a:xfrm>
            <a:off x="810132" y="169949"/>
            <a:ext cx="10450005" cy="409171"/>
          </a:xfrm>
        </p:spPr>
        <p:txBody>
          <a:bodyPr/>
          <a:lstStyle/>
          <a:p>
            <a:pPr algn="ctr"/>
            <a:r>
              <a:rPr lang="en-CA" sz="2400">
                <a:effectLst/>
                <a:latin typeface="+mn-lt"/>
                <a:cs typeface="Arial" panose="020B0604020202020204" pitchFamily="34" charset="0"/>
              </a:rPr>
              <a:t>Axial Magnetic Field Distribution of the CSB</a:t>
            </a:r>
          </a:p>
          <a:p>
            <a:endParaRPr lang="en-US"/>
          </a:p>
        </p:txBody>
      </p:sp>
      <p:pic>
        <p:nvPicPr>
          <p:cNvPr id="20" name="Content Placeholder 19">
            <a:extLst>
              <a:ext uri="{FF2B5EF4-FFF2-40B4-BE49-F238E27FC236}">
                <a16:creationId xmlns:a16="http://schemas.microsoft.com/office/drawing/2014/main" id="{1E9907AB-1545-4281-8D99-78B2E6DB9470}"/>
              </a:ext>
            </a:extLst>
          </p:cNvPr>
          <p:cNvPicPr>
            <a:picLocks noGrp="1" noChangeAspect="1"/>
          </p:cNvPicPr>
          <p:nvPr>
            <p:ph sz="quarter" idx="32"/>
          </p:nvPr>
        </p:nvPicPr>
        <p:blipFill rotWithShape="1">
          <a:blip r:embed="rId3">
            <a:extLst>
              <a:ext uri="{96DAC541-7B7A-43D3-8B79-37D633B846F1}">
                <asvg:svgBlip xmlns:asvg="http://schemas.microsoft.com/office/drawing/2016/SVG/main" r:embed="rId4"/>
              </a:ext>
            </a:extLst>
          </a:blip>
          <a:srcRect l="6570" t="7581" r="9242" b="1845"/>
          <a:stretch/>
        </p:blipFill>
        <p:spPr>
          <a:xfrm>
            <a:off x="0" y="710088"/>
            <a:ext cx="8102009" cy="5770880"/>
          </a:xfrm>
        </p:spPr>
      </p:pic>
      <mc:AlternateContent xmlns:mc="http://schemas.openxmlformats.org/markup-compatibility/2006" xmlns:a14="http://schemas.microsoft.com/office/drawing/2010/main">
        <mc:Choice Requires="a14">
          <p:graphicFrame>
            <p:nvGraphicFramePr>
              <p:cNvPr id="2" name="Table 2">
                <a:extLst>
                  <a:ext uri="{FF2B5EF4-FFF2-40B4-BE49-F238E27FC236}">
                    <a16:creationId xmlns:a16="http://schemas.microsoft.com/office/drawing/2014/main" id="{A90F8ECF-324F-F44A-865B-FE0DB857D8CF}"/>
                  </a:ext>
                </a:extLst>
              </p:cNvPr>
              <p:cNvGraphicFramePr>
                <a:graphicFrameLocks noGrp="1"/>
              </p:cNvGraphicFramePr>
              <p:nvPr>
                <p:extLst>
                  <p:ext uri="{D42A27DB-BD31-4B8C-83A1-F6EECF244321}">
                    <p14:modId xmlns:p14="http://schemas.microsoft.com/office/powerpoint/2010/main" val="361853213"/>
                  </p:ext>
                </p:extLst>
              </p:nvPr>
            </p:nvGraphicFramePr>
            <p:xfrm>
              <a:off x="8189014" y="2720173"/>
              <a:ext cx="3773377" cy="2259013"/>
            </p:xfrm>
            <a:graphic>
              <a:graphicData uri="http://schemas.openxmlformats.org/drawingml/2006/table">
                <a:tbl>
                  <a:tblPr firstRow="1" bandRow="1">
                    <a:tableStyleId>{5C22544A-7EE6-4342-B048-85BDC9FD1C3A}</a:tableStyleId>
                  </a:tblPr>
                  <a:tblGrid>
                    <a:gridCol w="2321442">
                      <a:extLst>
                        <a:ext uri="{9D8B030D-6E8A-4147-A177-3AD203B41FA5}">
                          <a16:colId xmlns:a16="http://schemas.microsoft.com/office/drawing/2014/main" val="883783740"/>
                        </a:ext>
                      </a:extLst>
                    </a:gridCol>
                    <a:gridCol w="1451935">
                      <a:extLst>
                        <a:ext uri="{9D8B030D-6E8A-4147-A177-3AD203B41FA5}">
                          <a16:colId xmlns:a16="http://schemas.microsoft.com/office/drawing/2014/main" val="3115004280"/>
                        </a:ext>
                      </a:extLst>
                    </a:gridCol>
                  </a:tblGrid>
                  <a:tr h="370840">
                    <a:tc>
                      <a:txBody>
                        <a:bodyPr/>
                        <a:lstStyle/>
                        <a:p>
                          <a:pPr algn="ctr"/>
                          <a:r>
                            <a:rPr lang="en-US"/>
                            <a:t>Magnetic Fields</a:t>
                          </a:r>
                        </a:p>
                      </a:txBody>
                      <a:tcPr/>
                    </a:tc>
                    <a:tc>
                      <a:txBody>
                        <a:bodyPr/>
                        <a:lstStyle/>
                        <a:p>
                          <a:pPr algn="ctr"/>
                          <a:r>
                            <a:rPr lang="en-US"/>
                            <a:t>Values [T]</a:t>
                          </a:r>
                        </a:p>
                      </a:txBody>
                      <a:tcPr/>
                    </a:tc>
                    <a:extLst>
                      <a:ext uri="{0D108BD9-81ED-4DB2-BD59-A6C34878D82A}">
                        <a16:rowId xmlns:a16="http://schemas.microsoft.com/office/drawing/2014/main" val="2605210905"/>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𝑖𝑛𝑗</m:t>
                                    </m:r>
                                  </m:sub>
                                </m:sSub>
                              </m:oMath>
                            </m:oMathPara>
                          </a14:m>
                          <a:endParaRPr lang="en-US"/>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1.0</m:t>
                                </m:r>
                              </m:oMath>
                            </m:oMathPara>
                          </a14:m>
                          <a:endParaRPr lang="en-US"/>
                        </a:p>
                      </a:txBody>
                      <a:tcPr/>
                    </a:tc>
                    <a:extLst>
                      <a:ext uri="{0D108BD9-81ED-4DB2-BD59-A6C34878D82A}">
                        <a16:rowId xmlns:a16="http://schemas.microsoft.com/office/drawing/2014/main" val="1261598433"/>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𝑚𝑖𝑛</m:t>
                                    </m:r>
                                  </m:sub>
                                </m:sSub>
                              </m:oMath>
                            </m:oMathPara>
                          </a14:m>
                          <a:endParaRPr lang="en-US"/>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0.3</m:t>
                                </m:r>
                              </m:oMath>
                            </m:oMathPara>
                          </a14:m>
                          <a:endParaRPr lang="en-US"/>
                        </a:p>
                      </a:txBody>
                      <a:tcPr/>
                    </a:tc>
                    <a:extLst>
                      <a:ext uri="{0D108BD9-81ED-4DB2-BD59-A6C34878D82A}">
                        <a16:rowId xmlns:a16="http://schemas.microsoft.com/office/drawing/2014/main" val="427224785"/>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𝑒𝑥𝑡</m:t>
                                    </m:r>
                                  </m:sub>
                                </m:sSub>
                              </m:oMath>
                            </m:oMathPara>
                          </a14:m>
                          <a:endParaRPr lang="en-US"/>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0.7</m:t>
                                </m:r>
                              </m:oMath>
                            </m:oMathPara>
                          </a14:m>
                          <a:endParaRPr lang="en-US"/>
                        </a:p>
                      </a:txBody>
                      <a:tcPr/>
                    </a:tc>
                    <a:extLst>
                      <a:ext uri="{0D108BD9-81ED-4DB2-BD59-A6C34878D82A}">
                        <a16:rowId xmlns:a16="http://schemas.microsoft.com/office/drawing/2014/main" val="1402206506"/>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𝑟</m:t>
                                    </m:r>
                                  </m:sub>
                                </m:sSub>
                                <m:r>
                                  <a:rPr lang="en-US" b="0" i="1" smtClean="0">
                                    <a:latin typeface="Cambria Math" panose="02040503050406030204" pitchFamily="18" charset="0"/>
                                  </a:rPr>
                                  <m:t>(</m:t>
                                </m:r>
                                <m:r>
                                  <a:rPr lang="en-US" b="0" i="1" smtClean="0">
                                    <a:latin typeface="Cambria Math" panose="02040503050406030204" pitchFamily="18" charset="0"/>
                                  </a:rPr>
                                  <m:t>𝑟</m:t>
                                </m:r>
                                <m:r>
                                  <a:rPr lang="en-US" b="0" i="1" smtClean="0">
                                    <a:latin typeface="Cambria Math" panose="02040503050406030204" pitchFamily="18" charset="0"/>
                                  </a:rPr>
                                  <m:t>=32 </m:t>
                                </m:r>
                                <m:r>
                                  <a:rPr lang="en-US" b="0" i="1" smtClean="0">
                                    <a:latin typeface="Cambria Math" panose="02040503050406030204" pitchFamily="18" charset="0"/>
                                  </a:rPr>
                                  <m:t>𝑚𝑚</m:t>
                                </m:r>
                                <m:r>
                                  <a:rPr lang="en-US" b="0" i="1" smtClean="0">
                                    <a:latin typeface="Cambria Math" panose="02040503050406030204" pitchFamily="18" charset="0"/>
                                  </a:rPr>
                                  <m:t>) </m:t>
                                </m:r>
                              </m:oMath>
                            </m:oMathPara>
                          </a14:m>
                          <a:endParaRPr lang="en-US"/>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0.7</m:t>
                                </m:r>
                              </m:oMath>
                            </m:oMathPara>
                          </a14:m>
                          <a:endParaRPr lang="en-US"/>
                        </a:p>
                      </a:txBody>
                      <a:tcPr/>
                    </a:tc>
                    <a:extLst>
                      <a:ext uri="{0D108BD9-81ED-4DB2-BD59-A6C34878D82A}">
                        <a16:rowId xmlns:a16="http://schemas.microsoft.com/office/drawing/2014/main" val="2927295626"/>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𝑒𝑐𝑟</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𝑟𝑓</m:t>
                                    </m:r>
                                  </m:sub>
                                </m:sSub>
                                <m:r>
                                  <a:rPr lang="en-US" b="0" i="1" smtClean="0">
                                    <a:latin typeface="Cambria Math" panose="02040503050406030204" pitchFamily="18" charset="0"/>
                                  </a:rPr>
                                  <m:t>=14.5 </m:t>
                                </m:r>
                                <m:r>
                                  <a:rPr lang="en-US" b="0" i="1" smtClean="0">
                                    <a:latin typeface="Cambria Math" panose="02040503050406030204" pitchFamily="18" charset="0"/>
                                  </a:rPr>
                                  <m:t>𝐺𝐻𝑧</m:t>
                                </m:r>
                                <m:r>
                                  <a:rPr lang="en-US" b="0" i="1" smtClean="0">
                                    <a:latin typeface="Cambria Math" panose="02040503050406030204" pitchFamily="18" charset="0"/>
                                  </a:rPr>
                                  <m:t>)</m:t>
                                </m:r>
                              </m:oMath>
                            </m:oMathPara>
                          </a14:m>
                          <a:endParaRPr lang="en-US"/>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0.5</m:t>
                                </m:r>
                              </m:oMath>
                            </m:oMathPara>
                          </a14:m>
                          <a:endParaRPr lang="en-US"/>
                        </a:p>
                      </a:txBody>
                      <a:tcPr/>
                    </a:tc>
                    <a:extLst>
                      <a:ext uri="{0D108BD9-81ED-4DB2-BD59-A6C34878D82A}">
                        <a16:rowId xmlns:a16="http://schemas.microsoft.com/office/drawing/2014/main" val="3118262497"/>
                      </a:ext>
                    </a:extLst>
                  </a:tr>
                </a:tbl>
              </a:graphicData>
            </a:graphic>
          </p:graphicFrame>
        </mc:Choice>
        <mc:Fallback xmlns="">
          <p:graphicFrame>
            <p:nvGraphicFramePr>
              <p:cNvPr id="2" name="Table 2">
                <a:extLst>
                  <a:ext uri="{FF2B5EF4-FFF2-40B4-BE49-F238E27FC236}">
                    <a16:creationId xmlns:a16="http://schemas.microsoft.com/office/drawing/2014/main" id="{A90F8ECF-324F-F44A-865B-FE0DB857D8CF}"/>
                  </a:ext>
                </a:extLst>
              </p:cNvPr>
              <p:cNvGraphicFramePr>
                <a:graphicFrameLocks noGrp="1"/>
              </p:cNvGraphicFramePr>
              <p:nvPr>
                <p:extLst>
                  <p:ext uri="{D42A27DB-BD31-4B8C-83A1-F6EECF244321}">
                    <p14:modId xmlns:p14="http://schemas.microsoft.com/office/powerpoint/2010/main" val="361853213"/>
                  </p:ext>
                </p:extLst>
              </p:nvPr>
            </p:nvGraphicFramePr>
            <p:xfrm>
              <a:off x="8189014" y="2720173"/>
              <a:ext cx="3773377" cy="2259013"/>
            </p:xfrm>
            <a:graphic>
              <a:graphicData uri="http://schemas.openxmlformats.org/drawingml/2006/table">
                <a:tbl>
                  <a:tblPr firstRow="1" bandRow="1">
                    <a:tableStyleId>{5C22544A-7EE6-4342-B048-85BDC9FD1C3A}</a:tableStyleId>
                  </a:tblPr>
                  <a:tblGrid>
                    <a:gridCol w="2321442">
                      <a:extLst>
                        <a:ext uri="{9D8B030D-6E8A-4147-A177-3AD203B41FA5}">
                          <a16:colId xmlns:a16="http://schemas.microsoft.com/office/drawing/2014/main" val="883783740"/>
                        </a:ext>
                      </a:extLst>
                    </a:gridCol>
                    <a:gridCol w="1451935">
                      <a:extLst>
                        <a:ext uri="{9D8B030D-6E8A-4147-A177-3AD203B41FA5}">
                          <a16:colId xmlns:a16="http://schemas.microsoft.com/office/drawing/2014/main" val="3115004280"/>
                        </a:ext>
                      </a:extLst>
                    </a:gridCol>
                  </a:tblGrid>
                  <a:tr h="370840">
                    <a:tc>
                      <a:txBody>
                        <a:bodyPr/>
                        <a:lstStyle/>
                        <a:p>
                          <a:pPr algn="ctr"/>
                          <a:r>
                            <a:rPr lang="en-US"/>
                            <a:t>Magnetic Fields</a:t>
                          </a:r>
                        </a:p>
                      </a:txBody>
                      <a:tcPr/>
                    </a:tc>
                    <a:tc>
                      <a:txBody>
                        <a:bodyPr/>
                        <a:lstStyle/>
                        <a:p>
                          <a:pPr algn="ctr"/>
                          <a:r>
                            <a:rPr lang="en-US"/>
                            <a:t>Values [T]</a:t>
                          </a:r>
                        </a:p>
                      </a:txBody>
                      <a:tcPr/>
                    </a:tc>
                    <a:extLst>
                      <a:ext uri="{0D108BD9-81ED-4DB2-BD59-A6C34878D82A}">
                        <a16:rowId xmlns:a16="http://schemas.microsoft.com/office/drawing/2014/main" val="2605210905"/>
                      </a:ext>
                    </a:extLst>
                  </a:tr>
                  <a:tr h="387858">
                    <a:tc>
                      <a:txBody>
                        <a:bodyPr/>
                        <a:lstStyle/>
                        <a:p>
                          <a:endParaRPr lang="en-US"/>
                        </a:p>
                      </a:txBody>
                      <a:tcPr>
                        <a:blipFill>
                          <a:blip r:embed="rId5"/>
                          <a:stretch>
                            <a:fillRect l="-262" t="-103125" r="-63780" b="-395313"/>
                          </a:stretch>
                        </a:blipFill>
                      </a:tcPr>
                    </a:tc>
                    <a:tc>
                      <a:txBody>
                        <a:bodyPr/>
                        <a:lstStyle/>
                        <a:p>
                          <a:endParaRPr lang="en-US"/>
                        </a:p>
                      </a:txBody>
                      <a:tcPr>
                        <a:blipFill>
                          <a:blip r:embed="rId5"/>
                          <a:stretch>
                            <a:fillRect l="-159833" t="-103125" r="-1674" b="-395313"/>
                          </a:stretch>
                        </a:blipFill>
                      </a:tcPr>
                    </a:tc>
                    <a:extLst>
                      <a:ext uri="{0D108BD9-81ED-4DB2-BD59-A6C34878D82A}">
                        <a16:rowId xmlns:a16="http://schemas.microsoft.com/office/drawing/2014/main" val="1261598433"/>
                      </a:ext>
                    </a:extLst>
                  </a:tr>
                  <a:tr h="370840">
                    <a:tc>
                      <a:txBody>
                        <a:bodyPr/>
                        <a:lstStyle/>
                        <a:p>
                          <a:endParaRPr lang="en-US"/>
                        </a:p>
                      </a:txBody>
                      <a:tcPr>
                        <a:blipFill>
                          <a:blip r:embed="rId5"/>
                          <a:stretch>
                            <a:fillRect l="-262" t="-213115" r="-63780" b="-314754"/>
                          </a:stretch>
                        </a:blipFill>
                      </a:tcPr>
                    </a:tc>
                    <a:tc>
                      <a:txBody>
                        <a:bodyPr/>
                        <a:lstStyle/>
                        <a:p>
                          <a:endParaRPr lang="en-US"/>
                        </a:p>
                      </a:txBody>
                      <a:tcPr>
                        <a:blipFill>
                          <a:blip r:embed="rId5"/>
                          <a:stretch>
                            <a:fillRect l="-159833" t="-213115" r="-1674" b="-314754"/>
                          </a:stretch>
                        </a:blipFill>
                      </a:tcPr>
                    </a:tc>
                    <a:extLst>
                      <a:ext uri="{0D108BD9-81ED-4DB2-BD59-A6C34878D82A}">
                        <a16:rowId xmlns:a16="http://schemas.microsoft.com/office/drawing/2014/main" val="427224785"/>
                      </a:ext>
                    </a:extLst>
                  </a:tr>
                  <a:tr h="370840">
                    <a:tc>
                      <a:txBody>
                        <a:bodyPr/>
                        <a:lstStyle/>
                        <a:p>
                          <a:endParaRPr lang="en-US"/>
                        </a:p>
                      </a:txBody>
                      <a:tcPr>
                        <a:blipFill>
                          <a:blip r:embed="rId5"/>
                          <a:stretch>
                            <a:fillRect l="-262" t="-318333" r="-63780" b="-220000"/>
                          </a:stretch>
                        </a:blipFill>
                      </a:tcPr>
                    </a:tc>
                    <a:tc>
                      <a:txBody>
                        <a:bodyPr/>
                        <a:lstStyle/>
                        <a:p>
                          <a:endParaRPr lang="en-US"/>
                        </a:p>
                      </a:txBody>
                      <a:tcPr>
                        <a:blipFill>
                          <a:blip r:embed="rId5"/>
                          <a:stretch>
                            <a:fillRect l="-159833" t="-318333" r="-1674" b="-220000"/>
                          </a:stretch>
                        </a:blipFill>
                      </a:tcPr>
                    </a:tc>
                    <a:extLst>
                      <a:ext uri="{0D108BD9-81ED-4DB2-BD59-A6C34878D82A}">
                        <a16:rowId xmlns:a16="http://schemas.microsoft.com/office/drawing/2014/main" val="1402206506"/>
                      </a:ext>
                    </a:extLst>
                  </a:tr>
                  <a:tr h="370840">
                    <a:tc>
                      <a:txBody>
                        <a:bodyPr/>
                        <a:lstStyle/>
                        <a:p>
                          <a:endParaRPr lang="en-US"/>
                        </a:p>
                      </a:txBody>
                      <a:tcPr>
                        <a:blipFill>
                          <a:blip r:embed="rId5"/>
                          <a:stretch>
                            <a:fillRect l="-262" t="-411475" r="-63780" b="-116393"/>
                          </a:stretch>
                        </a:blipFill>
                      </a:tcPr>
                    </a:tc>
                    <a:tc>
                      <a:txBody>
                        <a:bodyPr/>
                        <a:lstStyle/>
                        <a:p>
                          <a:endParaRPr lang="en-US"/>
                        </a:p>
                      </a:txBody>
                      <a:tcPr>
                        <a:blipFill>
                          <a:blip r:embed="rId5"/>
                          <a:stretch>
                            <a:fillRect l="-159833" t="-411475" r="-1674" b="-116393"/>
                          </a:stretch>
                        </a:blipFill>
                      </a:tcPr>
                    </a:tc>
                    <a:extLst>
                      <a:ext uri="{0D108BD9-81ED-4DB2-BD59-A6C34878D82A}">
                        <a16:rowId xmlns:a16="http://schemas.microsoft.com/office/drawing/2014/main" val="2927295626"/>
                      </a:ext>
                    </a:extLst>
                  </a:tr>
                  <a:tr h="387795">
                    <a:tc>
                      <a:txBody>
                        <a:bodyPr/>
                        <a:lstStyle/>
                        <a:p>
                          <a:endParaRPr lang="en-US"/>
                        </a:p>
                      </a:txBody>
                      <a:tcPr>
                        <a:blipFill>
                          <a:blip r:embed="rId5"/>
                          <a:stretch>
                            <a:fillRect l="-262" t="-487500" r="-63780" b="-10938"/>
                          </a:stretch>
                        </a:blipFill>
                      </a:tcPr>
                    </a:tc>
                    <a:tc>
                      <a:txBody>
                        <a:bodyPr/>
                        <a:lstStyle/>
                        <a:p>
                          <a:endParaRPr lang="en-US"/>
                        </a:p>
                      </a:txBody>
                      <a:tcPr>
                        <a:blipFill>
                          <a:blip r:embed="rId5"/>
                          <a:stretch>
                            <a:fillRect l="-159833" t="-487500" r="-1674" b="-10938"/>
                          </a:stretch>
                        </a:blipFill>
                      </a:tcPr>
                    </a:tc>
                    <a:extLst>
                      <a:ext uri="{0D108BD9-81ED-4DB2-BD59-A6C34878D82A}">
                        <a16:rowId xmlns:a16="http://schemas.microsoft.com/office/drawing/2014/main" val="3118262497"/>
                      </a:ext>
                    </a:extLst>
                  </a:tr>
                </a:tbl>
              </a:graphicData>
            </a:graphic>
          </p:graphicFrame>
        </mc:Fallback>
      </mc:AlternateContent>
      <p:sp>
        <p:nvSpPr>
          <p:cNvPr id="3" name="TextBox 2">
            <a:extLst>
              <a:ext uri="{FF2B5EF4-FFF2-40B4-BE49-F238E27FC236}">
                <a16:creationId xmlns:a16="http://schemas.microsoft.com/office/drawing/2014/main" id="{77BB3B0C-02EB-B2A9-34EF-2DBC430F4009}"/>
              </a:ext>
            </a:extLst>
          </p:cNvPr>
          <p:cNvSpPr txBox="1"/>
          <p:nvPr/>
        </p:nvSpPr>
        <p:spPr>
          <a:xfrm>
            <a:off x="8189014" y="1218391"/>
            <a:ext cx="3773377" cy="1323439"/>
          </a:xfrm>
          <a:prstGeom prst="rect">
            <a:avLst/>
          </a:prstGeom>
          <a:noFill/>
        </p:spPr>
        <p:txBody>
          <a:bodyPr wrap="square" rtlCol="0">
            <a:spAutoFit/>
          </a:bodyPr>
          <a:lstStyle/>
          <a:p>
            <a:pPr algn="ctr"/>
            <a:r>
              <a:rPr lang="en-US" sz="1600" b="1" dirty="0"/>
              <a:t>The magnetic field of the CSB was modelled and mapped to have up-to-date information about the CSB and correct field for injection and extraction simulations.</a:t>
            </a:r>
          </a:p>
        </p:txBody>
      </p:sp>
    </p:spTree>
    <p:extLst>
      <p:ext uri="{BB962C8B-B14F-4D97-AF65-F5344CB8AC3E}">
        <p14:creationId xmlns:p14="http://schemas.microsoft.com/office/powerpoint/2010/main" val="27195375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9A4727D-2D7A-F888-E324-17AD99EB3A11}"/>
              </a:ext>
            </a:extLst>
          </p:cNvPr>
          <p:cNvSpPr>
            <a:spLocks noGrp="1"/>
          </p:cNvSpPr>
          <p:nvPr>
            <p:ph type="sldNum" sz="quarter" idx="12"/>
          </p:nvPr>
        </p:nvSpPr>
        <p:spPr/>
        <p:txBody>
          <a:bodyPr/>
          <a:lstStyle/>
          <a:p>
            <a:fld id="{72890513-E58D-2644-ACDB-E89B1349FCEB}" type="slidenum">
              <a:rPr lang="en-US" smtClean="0"/>
              <a:pPr/>
              <a:t>50</a:t>
            </a:fld>
            <a:endParaRPr lang="en-US"/>
          </a:p>
        </p:txBody>
      </p:sp>
      <p:pic>
        <p:nvPicPr>
          <p:cNvPr id="16" name="Content Placeholder 15">
            <a:extLst>
              <a:ext uri="{FF2B5EF4-FFF2-40B4-BE49-F238E27FC236}">
                <a16:creationId xmlns:a16="http://schemas.microsoft.com/office/drawing/2014/main" id="{FC79F746-8791-E950-1C9E-45A9EC2FC232}"/>
              </a:ext>
            </a:extLst>
          </p:cNvPr>
          <p:cNvPicPr>
            <a:picLocks noGrp="1" noChangeAspect="1"/>
          </p:cNvPicPr>
          <p:nvPr>
            <p:ph sz="quarter" idx="26"/>
          </p:nvPr>
        </p:nvPicPr>
        <p:blipFill rotWithShape="1">
          <a:blip r:embed="rId3">
            <a:extLst>
              <a:ext uri="{96DAC541-7B7A-43D3-8B79-37D633B846F1}">
                <asvg:svgBlip xmlns:asvg="http://schemas.microsoft.com/office/drawing/2016/SVG/main" r:embed="rId4"/>
              </a:ext>
            </a:extLst>
          </a:blip>
          <a:srcRect l="4442" t="3505" r="7275"/>
          <a:stretch/>
        </p:blipFill>
        <p:spPr>
          <a:xfrm>
            <a:off x="294640" y="722893"/>
            <a:ext cx="7498080" cy="4162534"/>
          </a:xfrm>
        </p:spPr>
      </p:pic>
      <p:sp>
        <p:nvSpPr>
          <p:cNvPr id="14" name="Text Placeholder 13">
            <a:extLst>
              <a:ext uri="{FF2B5EF4-FFF2-40B4-BE49-F238E27FC236}">
                <a16:creationId xmlns:a16="http://schemas.microsoft.com/office/drawing/2014/main" id="{CC19A6A5-70EA-AF82-6A37-44BDE2D6C2C7}"/>
              </a:ext>
            </a:extLst>
          </p:cNvPr>
          <p:cNvSpPr>
            <a:spLocks noGrp="1"/>
          </p:cNvSpPr>
          <p:nvPr>
            <p:ph type="body" sz="quarter" idx="29"/>
          </p:nvPr>
        </p:nvSpPr>
        <p:spPr>
          <a:xfrm>
            <a:off x="8110695" y="782320"/>
            <a:ext cx="3786665" cy="3623435"/>
          </a:xfrm>
        </p:spPr>
        <p:txBody>
          <a:bodyPr/>
          <a:lstStyle/>
          <a:p>
            <a:r>
              <a:rPr lang="en-US"/>
              <a:t>Only one A/q (A/q &lt; 6.0) will be selected and post-accelerated.</a:t>
            </a:r>
          </a:p>
          <a:p>
            <a:r>
              <a:rPr lang="en-US"/>
              <a:t>This region of interest is largely dominated by residual ions.</a:t>
            </a:r>
          </a:p>
          <a:p>
            <a:endParaRPr lang="en-US"/>
          </a:p>
        </p:txBody>
      </p:sp>
      <p:sp>
        <p:nvSpPr>
          <p:cNvPr id="10" name="Text Placeholder 9">
            <a:extLst>
              <a:ext uri="{FF2B5EF4-FFF2-40B4-BE49-F238E27FC236}">
                <a16:creationId xmlns:a16="http://schemas.microsoft.com/office/drawing/2014/main" id="{C13D9240-3964-FD5B-652C-7A653527EDCD}"/>
              </a:ext>
            </a:extLst>
          </p:cNvPr>
          <p:cNvSpPr>
            <a:spLocks noGrp="1"/>
          </p:cNvSpPr>
          <p:nvPr>
            <p:ph type="body" sz="quarter" idx="21"/>
          </p:nvPr>
        </p:nvSpPr>
        <p:spPr>
          <a:xfrm>
            <a:off x="261145" y="205595"/>
            <a:ext cx="11602720" cy="468031"/>
          </a:xfrm>
        </p:spPr>
        <p:txBody>
          <a:bodyPr/>
          <a:lstStyle/>
          <a:p>
            <a:pPr algn="ctr"/>
            <a:r>
              <a:rPr lang="en-US"/>
              <a:t>A typical Mass Spectrum of the TRIUMF ECRIS CSB between A/q = 1 and 10.0</a:t>
            </a:r>
          </a:p>
        </p:txBody>
      </p:sp>
    </p:spTree>
    <p:extLst>
      <p:ext uri="{BB962C8B-B14F-4D97-AF65-F5344CB8AC3E}">
        <p14:creationId xmlns:p14="http://schemas.microsoft.com/office/powerpoint/2010/main" val="37427289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08317E-84D6-CBB5-A08A-F7350C1C00BC}"/>
              </a:ext>
            </a:extLst>
          </p:cNvPr>
          <p:cNvSpPr>
            <a:spLocks noGrp="1"/>
          </p:cNvSpPr>
          <p:nvPr>
            <p:ph type="sldNum" sz="quarter" idx="12"/>
          </p:nvPr>
        </p:nvSpPr>
        <p:spPr/>
        <p:txBody>
          <a:bodyPr/>
          <a:lstStyle/>
          <a:p>
            <a:fld id="{72890513-E58D-2644-ACDB-E89B1349FCEB}" type="slidenum">
              <a:rPr lang="en-US" smtClean="0"/>
              <a:pPr/>
              <a:t>51</a:t>
            </a:fld>
            <a:endParaRPr lang="en-US"/>
          </a:p>
        </p:txBody>
      </p:sp>
      <p:pic>
        <p:nvPicPr>
          <p:cNvPr id="10" name="Content Placeholder 9" descr="A picture containing text, screenshot, diagram, plot&#10;&#10;Description automatically generated">
            <a:extLst>
              <a:ext uri="{FF2B5EF4-FFF2-40B4-BE49-F238E27FC236}">
                <a16:creationId xmlns:a16="http://schemas.microsoft.com/office/drawing/2014/main" id="{049C6CCE-AC5C-C97F-18A3-929ECEB64754}"/>
              </a:ext>
            </a:extLst>
          </p:cNvPr>
          <p:cNvPicPr>
            <a:picLocks noGrp="1" noChangeAspect="1"/>
          </p:cNvPicPr>
          <p:nvPr>
            <p:ph sz="quarter" idx="26"/>
          </p:nvPr>
        </p:nvPicPr>
        <p:blipFill>
          <a:blip r:embed="rId3"/>
          <a:stretch>
            <a:fillRect/>
          </a:stretch>
        </p:blipFill>
        <p:spPr>
          <a:xfrm>
            <a:off x="2184400" y="1016602"/>
            <a:ext cx="7670800" cy="4812698"/>
          </a:xfrm>
        </p:spPr>
      </p:pic>
      <p:sp>
        <p:nvSpPr>
          <p:cNvPr id="7" name="Text Placeholder 6">
            <a:extLst>
              <a:ext uri="{FF2B5EF4-FFF2-40B4-BE49-F238E27FC236}">
                <a16:creationId xmlns:a16="http://schemas.microsoft.com/office/drawing/2014/main" id="{43635FD6-D8B2-6E1C-81AC-2D7A3DA23A43}"/>
              </a:ext>
            </a:extLst>
          </p:cNvPr>
          <p:cNvSpPr>
            <a:spLocks noGrp="1"/>
          </p:cNvSpPr>
          <p:nvPr>
            <p:ph type="body" sz="quarter" idx="21"/>
          </p:nvPr>
        </p:nvSpPr>
        <p:spPr>
          <a:xfrm>
            <a:off x="810132" y="205595"/>
            <a:ext cx="10450005" cy="465737"/>
          </a:xfrm>
        </p:spPr>
        <p:txBody>
          <a:bodyPr/>
          <a:lstStyle/>
          <a:p>
            <a:pPr algn="ctr"/>
            <a:r>
              <a:rPr lang="en-US"/>
              <a:t>Aluminum Coating of the Plasma Chamber</a:t>
            </a:r>
          </a:p>
        </p:txBody>
      </p:sp>
    </p:spTree>
    <p:extLst>
      <p:ext uri="{BB962C8B-B14F-4D97-AF65-F5344CB8AC3E}">
        <p14:creationId xmlns:p14="http://schemas.microsoft.com/office/powerpoint/2010/main" val="3436695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817A55-FD09-9056-9E6B-373B05E8F4BD}"/>
              </a:ext>
            </a:extLst>
          </p:cNvPr>
          <p:cNvSpPr>
            <a:spLocks noGrp="1"/>
          </p:cNvSpPr>
          <p:nvPr>
            <p:ph type="sldNum" sz="quarter" idx="12"/>
          </p:nvPr>
        </p:nvSpPr>
        <p:spPr/>
        <p:txBody>
          <a:bodyPr/>
          <a:lstStyle/>
          <a:p>
            <a:fld id="{72890513-E58D-2644-ACDB-E89B1349FCEB}" type="slidenum">
              <a:rPr lang="en-US" smtClean="0"/>
              <a:pPr/>
              <a:t>52</a:t>
            </a:fld>
            <a:endParaRPr lang="en-US"/>
          </a:p>
        </p:txBody>
      </p:sp>
      <p:sp>
        <p:nvSpPr>
          <p:cNvPr id="14" name="Text Placeholder 13">
            <a:extLst>
              <a:ext uri="{FF2B5EF4-FFF2-40B4-BE49-F238E27FC236}">
                <a16:creationId xmlns:a16="http://schemas.microsoft.com/office/drawing/2014/main" id="{607F4885-5873-1565-0B52-78DEF5E83145}"/>
              </a:ext>
            </a:extLst>
          </p:cNvPr>
          <p:cNvSpPr>
            <a:spLocks noGrp="1"/>
          </p:cNvSpPr>
          <p:nvPr>
            <p:ph type="body" sz="quarter" idx="21"/>
          </p:nvPr>
        </p:nvSpPr>
        <p:spPr>
          <a:xfrm>
            <a:off x="863600" y="205595"/>
            <a:ext cx="10326914" cy="525925"/>
          </a:xfrm>
        </p:spPr>
        <p:txBody>
          <a:bodyPr/>
          <a:lstStyle/>
          <a:p>
            <a:pPr algn="ctr"/>
            <a:r>
              <a:rPr lang="en-US"/>
              <a:t>Electric Field and Electric Potential Distribution of the ECRIS</a:t>
            </a:r>
          </a:p>
        </p:txBody>
      </p:sp>
      <p:pic>
        <p:nvPicPr>
          <p:cNvPr id="24" name="Content Placeholder 23">
            <a:extLst>
              <a:ext uri="{FF2B5EF4-FFF2-40B4-BE49-F238E27FC236}">
                <a16:creationId xmlns:a16="http://schemas.microsoft.com/office/drawing/2014/main" id="{2131D3EB-36AB-FEF7-1669-81E26E91AFFB}"/>
              </a:ext>
            </a:extLst>
          </p:cNvPr>
          <p:cNvPicPr>
            <a:picLocks noGrp="1" noChangeAspect="1"/>
          </p:cNvPicPr>
          <p:nvPr>
            <p:ph sz="quarter" idx="26"/>
          </p:nvPr>
        </p:nvPicPr>
        <p:blipFill rotWithShape="1">
          <a:blip r:embed="rId2">
            <a:extLst>
              <a:ext uri="{96DAC541-7B7A-43D3-8B79-37D633B846F1}">
                <asvg:svgBlip xmlns:asvg="http://schemas.microsoft.com/office/drawing/2016/SVG/main" r:embed="rId3"/>
              </a:ext>
            </a:extLst>
          </a:blip>
          <a:srcRect l="6070" t="7724" r="9154" b="2643"/>
          <a:stretch/>
        </p:blipFill>
        <p:spPr>
          <a:xfrm>
            <a:off x="243839" y="731520"/>
            <a:ext cx="8900161" cy="5242560"/>
          </a:xfrm>
        </p:spPr>
      </p:pic>
      <p:sp>
        <p:nvSpPr>
          <p:cNvPr id="25" name="TextBox 24">
            <a:extLst>
              <a:ext uri="{FF2B5EF4-FFF2-40B4-BE49-F238E27FC236}">
                <a16:creationId xmlns:a16="http://schemas.microsoft.com/office/drawing/2014/main" id="{5E5D1D7B-4FF2-F254-47EE-F7A788E0B21E}"/>
              </a:ext>
            </a:extLst>
          </p:cNvPr>
          <p:cNvSpPr txBox="1"/>
          <p:nvPr/>
        </p:nvSpPr>
        <p:spPr>
          <a:xfrm>
            <a:off x="9204961" y="1020920"/>
            <a:ext cx="2743200" cy="2585323"/>
          </a:xfrm>
          <a:prstGeom prst="rect">
            <a:avLst/>
          </a:prstGeom>
          <a:noFill/>
        </p:spPr>
        <p:txBody>
          <a:bodyPr wrap="square" rtlCol="0">
            <a:spAutoFit/>
          </a:bodyPr>
          <a:lstStyle/>
          <a:p>
            <a:r>
              <a:rPr lang="en-US" b="1">
                <a:solidFill>
                  <a:srgbClr val="FF0000"/>
                </a:solidFill>
              </a:rPr>
              <a:t>With the CSB Bias to 10 kV, typical injection electrode voltage values are</a:t>
            </a:r>
          </a:p>
          <a:p>
            <a:pPr marL="285750" indent="-285750">
              <a:buFontTx/>
              <a:buChar char="-"/>
            </a:pPr>
            <a:r>
              <a:rPr lang="en-US" b="1">
                <a:solidFill>
                  <a:srgbClr val="FF0000"/>
                </a:solidFill>
              </a:rPr>
              <a:t>IE1 ~ 7.1 kV</a:t>
            </a:r>
          </a:p>
          <a:p>
            <a:pPr marL="285750" indent="-285750">
              <a:buFontTx/>
              <a:buChar char="-"/>
            </a:pPr>
            <a:r>
              <a:rPr lang="en-US" b="1">
                <a:solidFill>
                  <a:srgbClr val="FF0000"/>
                </a:solidFill>
              </a:rPr>
              <a:t>IE2 ~ 9.2 kV</a:t>
            </a:r>
          </a:p>
          <a:p>
            <a:r>
              <a:rPr lang="en-US" b="1">
                <a:solidFill>
                  <a:srgbClr val="FF0000"/>
                </a:solidFill>
              </a:rPr>
              <a:t>And typical puller electrode voltage is</a:t>
            </a:r>
          </a:p>
          <a:p>
            <a:r>
              <a:rPr lang="en-US" b="1">
                <a:solidFill>
                  <a:srgbClr val="FF0000"/>
                </a:solidFill>
              </a:rPr>
              <a:t>- EE ~ 7.5 kV</a:t>
            </a:r>
          </a:p>
        </p:txBody>
      </p:sp>
    </p:spTree>
    <p:extLst>
      <p:ext uri="{BB962C8B-B14F-4D97-AF65-F5344CB8AC3E}">
        <p14:creationId xmlns:p14="http://schemas.microsoft.com/office/powerpoint/2010/main" val="13171623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2A2B3E-89F3-4F1C-B69A-602578E92EDB}"/>
              </a:ext>
            </a:extLst>
          </p:cNvPr>
          <p:cNvSpPr>
            <a:spLocks noGrp="1"/>
          </p:cNvSpPr>
          <p:nvPr>
            <p:ph type="sldNum" sz="quarter" idx="12"/>
          </p:nvPr>
        </p:nvSpPr>
        <p:spPr/>
        <p:txBody>
          <a:bodyPr/>
          <a:lstStyle/>
          <a:p>
            <a:fld id="{72890513-E58D-2644-ACDB-E89B1349FCEB}" type="slidenum">
              <a:rPr lang="en-US" dirty="0" smtClean="0"/>
              <a:pPr/>
              <a:t>53</a:t>
            </a:fld>
            <a:endParaRPr lang="en-US"/>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48A47B8-2A0A-45B3-86AB-BA2856CFC0DB}"/>
                  </a:ext>
                </a:extLst>
              </p:cNvPr>
              <p:cNvSpPr>
                <a:spLocks noGrp="1"/>
              </p:cNvSpPr>
              <p:nvPr>
                <p:ph type="body" sz="quarter" idx="29"/>
              </p:nvPr>
            </p:nvSpPr>
            <p:spPr>
              <a:xfrm>
                <a:off x="211277" y="499953"/>
                <a:ext cx="5494929" cy="6157436"/>
              </a:xfrm>
            </p:spPr>
            <p:txBody>
              <a:bodyPr/>
              <a:lstStyle/>
              <a:p>
                <a:pPr marL="0" indent="0">
                  <a:lnSpc>
                    <a:spcPct val="150000"/>
                  </a:lnSpc>
                  <a:buNone/>
                </a:pPr>
                <a:r>
                  <a:rPr lang="en-US" sz="1500" b="1">
                    <a:solidFill>
                      <a:schemeClr val="tx1"/>
                    </a:solidFill>
                    <a:latin typeface="+mn-lt"/>
                  </a:rPr>
                  <a:t>The electrons performing the ionization are selectively heated </a:t>
                </a:r>
                <a:r>
                  <a:rPr lang="en-US" sz="1500">
                    <a:solidFill>
                      <a:schemeClr val="tx1"/>
                    </a:solidFill>
                    <a:latin typeface="+mn-lt"/>
                  </a:rPr>
                  <a:t>in a small resonance surface in the center of the plasma </a:t>
                </a:r>
                <a:r>
                  <a:rPr lang="en-US" sz="1500" b="1"/>
                  <a:t>by the applied electromagnetic wave of a defined frequency </a:t>
                </a:r>
                <a14:m>
                  <m:oMath xmlns:m="http://schemas.openxmlformats.org/officeDocument/2006/math">
                    <m:sSub>
                      <m:sSubPr>
                        <m:ctrlPr>
                          <a:rPr lang="en-US" sz="1500" i="1">
                            <a:latin typeface="Cambria Math" panose="02040503050406030204" pitchFamily="18" charset="0"/>
                          </a:rPr>
                        </m:ctrlPr>
                      </m:sSubPr>
                      <m:e>
                        <m:r>
                          <a:rPr lang="en-US" sz="1500" b="1" i="1">
                            <a:latin typeface="Cambria Math" panose="02040503050406030204" pitchFamily="18" charset="0"/>
                          </a:rPr>
                          <m:t>𝒇</m:t>
                        </m:r>
                      </m:e>
                      <m:sub>
                        <m:r>
                          <a:rPr lang="en-US" sz="1500" b="1" i="1">
                            <a:latin typeface="Cambria Math" panose="02040503050406030204" pitchFamily="18" charset="0"/>
                          </a:rPr>
                          <m:t>𝒓𝒇</m:t>
                        </m:r>
                      </m:sub>
                    </m:sSub>
                  </m:oMath>
                </a14:m>
                <a:r>
                  <a:rPr lang="en-US" sz="1500">
                    <a:solidFill>
                      <a:schemeClr val="tx1"/>
                    </a:solidFill>
                    <a:latin typeface="+mn-lt"/>
                  </a:rPr>
                  <a:t> where </a:t>
                </a:r>
                <a14:m>
                  <m:oMath xmlns:m="http://schemas.openxmlformats.org/officeDocument/2006/math">
                    <m:sSub>
                      <m:sSubPr>
                        <m:ctrlPr>
                          <a:rPr lang="en-US" sz="1500" b="1" i="1" smtClean="0">
                            <a:solidFill>
                              <a:srgbClr val="C00000"/>
                            </a:solidFill>
                            <a:latin typeface="Cambria Math" panose="02040503050406030204" pitchFamily="18" charset="0"/>
                          </a:rPr>
                        </m:ctrlPr>
                      </m:sSubPr>
                      <m:e>
                        <m:r>
                          <a:rPr lang="en-US" sz="1500" b="1" i="1" smtClean="0">
                            <a:solidFill>
                              <a:srgbClr val="C00000"/>
                            </a:solidFill>
                            <a:latin typeface="Cambria Math" panose="02040503050406030204" pitchFamily="18" charset="0"/>
                          </a:rPr>
                          <m:t>𝒇</m:t>
                        </m:r>
                      </m:e>
                      <m:sub>
                        <m:r>
                          <a:rPr lang="en-US" sz="1500" b="1" i="1" smtClean="0">
                            <a:solidFill>
                              <a:srgbClr val="C00000"/>
                            </a:solidFill>
                            <a:latin typeface="Cambria Math" panose="02040503050406030204" pitchFamily="18" charset="0"/>
                          </a:rPr>
                          <m:t>𝒓𝒇</m:t>
                        </m:r>
                      </m:sub>
                    </m:sSub>
                    <m:r>
                      <a:rPr lang="en-US" sz="1500" b="1" i="1" smtClean="0">
                        <a:solidFill>
                          <a:srgbClr val="C00000"/>
                        </a:solidFill>
                        <a:latin typeface="Cambria Math" panose="02040503050406030204" pitchFamily="18" charset="0"/>
                      </a:rPr>
                      <m:t>=</m:t>
                    </m:r>
                    <m:sSub>
                      <m:sSubPr>
                        <m:ctrlPr>
                          <a:rPr lang="en-US" sz="1500" b="1" i="1" smtClean="0">
                            <a:solidFill>
                              <a:srgbClr val="C00000"/>
                            </a:solidFill>
                            <a:latin typeface="Cambria Math" panose="02040503050406030204" pitchFamily="18" charset="0"/>
                          </a:rPr>
                        </m:ctrlPr>
                      </m:sSubPr>
                      <m:e>
                        <m:r>
                          <a:rPr lang="en-US" sz="1500" b="1" i="1" smtClean="0">
                            <a:solidFill>
                              <a:srgbClr val="C00000"/>
                            </a:solidFill>
                            <a:latin typeface="Cambria Math" panose="02040503050406030204" pitchFamily="18" charset="0"/>
                          </a:rPr>
                          <m:t>𝒇</m:t>
                        </m:r>
                      </m:e>
                      <m:sub>
                        <m:r>
                          <a:rPr lang="en-US" sz="1500" b="1" i="1" smtClean="0">
                            <a:solidFill>
                              <a:srgbClr val="C00000"/>
                            </a:solidFill>
                            <a:latin typeface="Cambria Math" panose="02040503050406030204" pitchFamily="18" charset="0"/>
                          </a:rPr>
                          <m:t>𝒆𝒄𝒓</m:t>
                        </m:r>
                      </m:sub>
                    </m:sSub>
                    <m:r>
                      <a:rPr lang="en-US" sz="1500" b="1" i="1" smtClean="0">
                        <a:solidFill>
                          <a:srgbClr val="C00000"/>
                        </a:solidFill>
                        <a:latin typeface="Cambria Math" panose="02040503050406030204" pitchFamily="18" charset="0"/>
                      </a:rPr>
                      <m:t>=</m:t>
                    </m:r>
                    <m:f>
                      <m:fPr>
                        <m:ctrlPr>
                          <a:rPr lang="en-US" sz="1500" b="1" i="1" smtClean="0">
                            <a:solidFill>
                              <a:srgbClr val="C00000"/>
                            </a:solidFill>
                            <a:latin typeface="Cambria Math" panose="02040503050406030204" pitchFamily="18" charset="0"/>
                          </a:rPr>
                        </m:ctrlPr>
                      </m:fPr>
                      <m:num>
                        <m:r>
                          <a:rPr lang="en-US" sz="1500" b="1" i="1" smtClean="0">
                            <a:solidFill>
                              <a:srgbClr val="C00000"/>
                            </a:solidFill>
                            <a:latin typeface="Cambria Math" panose="02040503050406030204" pitchFamily="18" charset="0"/>
                          </a:rPr>
                          <m:t>𝒆</m:t>
                        </m:r>
                        <m:sSub>
                          <m:sSubPr>
                            <m:ctrlPr>
                              <a:rPr lang="en-US" sz="1500" b="1" i="1" smtClean="0">
                                <a:solidFill>
                                  <a:srgbClr val="C00000"/>
                                </a:solidFill>
                                <a:latin typeface="Cambria Math" panose="02040503050406030204" pitchFamily="18" charset="0"/>
                              </a:rPr>
                            </m:ctrlPr>
                          </m:sSubPr>
                          <m:e>
                            <m:r>
                              <a:rPr lang="en-US" sz="1500" b="1" i="1" smtClean="0">
                                <a:solidFill>
                                  <a:srgbClr val="C00000"/>
                                </a:solidFill>
                                <a:latin typeface="Cambria Math" panose="02040503050406030204" pitchFamily="18" charset="0"/>
                              </a:rPr>
                              <m:t>𝑩</m:t>
                            </m:r>
                          </m:e>
                          <m:sub>
                            <m:r>
                              <a:rPr lang="en-US" sz="1500" b="1" i="1" smtClean="0">
                                <a:solidFill>
                                  <a:srgbClr val="C00000"/>
                                </a:solidFill>
                                <a:latin typeface="Cambria Math" panose="02040503050406030204" pitchFamily="18" charset="0"/>
                              </a:rPr>
                              <m:t>𝒆𝒄𝒓</m:t>
                            </m:r>
                          </m:sub>
                        </m:sSub>
                      </m:num>
                      <m:den>
                        <m:r>
                          <a:rPr lang="en-US" sz="1500" b="1" i="1" smtClean="0">
                            <a:solidFill>
                              <a:srgbClr val="C00000"/>
                            </a:solidFill>
                            <a:latin typeface="Cambria Math" panose="02040503050406030204" pitchFamily="18" charset="0"/>
                          </a:rPr>
                          <m:t>𝟐</m:t>
                        </m:r>
                        <m:r>
                          <a:rPr lang="en-US" sz="1500" b="1" i="1" smtClean="0">
                            <a:solidFill>
                              <a:srgbClr val="C00000"/>
                            </a:solidFill>
                            <a:latin typeface="Cambria Math" panose="02040503050406030204" pitchFamily="18" charset="0"/>
                            <a:ea typeface="Cambria Math" panose="02040503050406030204" pitchFamily="18" charset="0"/>
                          </a:rPr>
                          <m:t>𝝅</m:t>
                        </m:r>
                        <m:sSub>
                          <m:sSubPr>
                            <m:ctrlPr>
                              <a:rPr lang="en-US" sz="1500" b="1" i="1" smtClean="0">
                                <a:solidFill>
                                  <a:srgbClr val="C00000"/>
                                </a:solidFill>
                                <a:latin typeface="Cambria Math" panose="02040503050406030204" pitchFamily="18" charset="0"/>
                                <a:ea typeface="Cambria Math" panose="02040503050406030204" pitchFamily="18" charset="0"/>
                              </a:rPr>
                            </m:ctrlPr>
                          </m:sSubPr>
                          <m:e>
                            <m:r>
                              <a:rPr lang="en-US" sz="1500" b="1" i="1" smtClean="0">
                                <a:solidFill>
                                  <a:srgbClr val="C00000"/>
                                </a:solidFill>
                                <a:latin typeface="Cambria Math" panose="02040503050406030204" pitchFamily="18" charset="0"/>
                                <a:ea typeface="Cambria Math" panose="02040503050406030204" pitchFamily="18" charset="0"/>
                              </a:rPr>
                              <m:t>𝒎</m:t>
                            </m:r>
                          </m:e>
                          <m:sub>
                            <m:r>
                              <a:rPr lang="en-US" sz="1500" b="1" i="1" smtClean="0">
                                <a:solidFill>
                                  <a:srgbClr val="C00000"/>
                                </a:solidFill>
                                <a:latin typeface="Cambria Math" panose="02040503050406030204" pitchFamily="18" charset="0"/>
                                <a:ea typeface="Cambria Math" panose="02040503050406030204" pitchFamily="18" charset="0"/>
                              </a:rPr>
                              <m:t>𝒆</m:t>
                            </m:r>
                          </m:sub>
                        </m:sSub>
                      </m:den>
                    </m:f>
                  </m:oMath>
                </a14:m>
                <a:r>
                  <a:rPr lang="en-US" sz="1500" b="1">
                    <a:latin typeface="+mn-lt"/>
                  </a:rPr>
                  <a:t> </a:t>
                </a:r>
                <a:r>
                  <a:rPr lang="en-US" sz="1500">
                    <a:solidFill>
                      <a:schemeClr val="tx1"/>
                    </a:solidFill>
                    <a:latin typeface="+mn-lt"/>
                  </a:rPr>
                  <a:t>while the electrons are confined through conservation of magnetic moment:</a:t>
                </a:r>
              </a:p>
            </p:txBody>
          </p:sp>
        </mc:Choice>
        <mc:Fallback xmlns="">
          <p:sp>
            <p:nvSpPr>
              <p:cNvPr id="6" name="Text Placeholder 5">
                <a:extLst>
                  <a:ext uri="{FF2B5EF4-FFF2-40B4-BE49-F238E27FC236}">
                    <a16:creationId xmlns:a16="http://schemas.microsoft.com/office/drawing/2014/main" id="{748A47B8-2A0A-45B3-86AB-BA2856CFC0DB}"/>
                  </a:ext>
                </a:extLst>
              </p:cNvPr>
              <p:cNvSpPr>
                <a:spLocks noGrp="1" noRot="1" noChangeAspect="1" noMove="1" noResize="1" noEditPoints="1" noAdjustHandles="1" noChangeArrowheads="1" noChangeShapeType="1" noTextEdit="1"/>
              </p:cNvSpPr>
              <p:nvPr>
                <p:ph type="body" sz="quarter" idx="29"/>
              </p:nvPr>
            </p:nvSpPr>
            <p:spPr>
              <a:xfrm>
                <a:off x="211277" y="499953"/>
                <a:ext cx="5494929" cy="6157436"/>
              </a:xfrm>
              <a:blipFill>
                <a:blip r:embed="rId2"/>
                <a:stretch>
                  <a:fillRect l="-444" r="-1110"/>
                </a:stretch>
              </a:blipFill>
            </p:spPr>
            <p:txBody>
              <a:bodyPr/>
              <a:lstStyle/>
              <a:p>
                <a:r>
                  <a:rPr lang="en-US">
                    <a:noFill/>
                  </a:rPr>
                  <a:t> </a:t>
                </a:r>
              </a:p>
            </p:txBody>
          </p:sp>
        </mc:Fallback>
      </mc:AlternateContent>
      <p:sp>
        <p:nvSpPr>
          <p:cNvPr id="7" name="Text Placeholder 6">
            <a:extLst>
              <a:ext uri="{FF2B5EF4-FFF2-40B4-BE49-F238E27FC236}">
                <a16:creationId xmlns:a16="http://schemas.microsoft.com/office/drawing/2014/main" id="{40216BC3-E2C8-4257-8D69-529FD8A53832}"/>
              </a:ext>
            </a:extLst>
          </p:cNvPr>
          <p:cNvSpPr>
            <a:spLocks noGrp="1"/>
          </p:cNvSpPr>
          <p:nvPr>
            <p:ph type="body" sz="quarter" idx="21"/>
          </p:nvPr>
        </p:nvSpPr>
        <p:spPr>
          <a:xfrm>
            <a:off x="997300" y="92175"/>
            <a:ext cx="10450005" cy="420430"/>
          </a:xfrm>
        </p:spPr>
        <p:txBody>
          <a:bodyPr/>
          <a:lstStyle/>
          <a:p>
            <a:pPr algn="ctr"/>
            <a:r>
              <a:rPr lang="en-CA"/>
              <a:t>M</a:t>
            </a:r>
            <a:r>
              <a:rPr lang="en-CA" sz="2400" b="1">
                <a:solidFill>
                  <a:srgbClr val="00B0F0"/>
                </a:solidFill>
              </a:rPr>
              <a:t>agnetic mirror effect</a:t>
            </a:r>
            <a:endParaRPr lang="en-US" sz="2400"/>
          </a:p>
        </p:txBody>
      </p:sp>
      <p:pic>
        <p:nvPicPr>
          <p:cNvPr id="4" name="Picture 3" descr="Diagram, schematic&#10;&#10;Description automatically generated">
            <a:extLst>
              <a:ext uri="{FF2B5EF4-FFF2-40B4-BE49-F238E27FC236}">
                <a16:creationId xmlns:a16="http://schemas.microsoft.com/office/drawing/2014/main" id="{473A871D-B17C-44A2-8515-77308345F721}"/>
              </a:ext>
            </a:extLst>
          </p:cNvPr>
          <p:cNvPicPr>
            <a:picLocks noChangeAspect="1"/>
          </p:cNvPicPr>
          <p:nvPr/>
        </p:nvPicPr>
        <p:blipFill>
          <a:blip r:embed="rId3"/>
          <a:stretch>
            <a:fillRect/>
          </a:stretch>
        </p:blipFill>
        <p:spPr>
          <a:xfrm>
            <a:off x="5815785" y="758045"/>
            <a:ext cx="6055359" cy="332244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7E767B1-4A6A-4B7F-B66F-2E6EA57BF34C}"/>
                  </a:ext>
                </a:extLst>
              </p:cNvPr>
              <p:cNvSpPr txBox="1"/>
              <p:nvPr/>
            </p:nvSpPr>
            <p:spPr>
              <a:xfrm>
                <a:off x="5815785" y="5613202"/>
                <a:ext cx="5884722" cy="1152623"/>
              </a:xfrm>
              <a:prstGeom prst="rect">
                <a:avLst/>
              </a:prstGeom>
              <a:noFill/>
            </p:spPr>
            <p:txBody>
              <a:bodyPr wrap="square" rtlCol="0">
                <a:spAutoFit/>
              </a:bodyPr>
              <a:lstStyle/>
              <a:p>
                <a:pPr marL="0" indent="0">
                  <a:lnSpc>
                    <a:spcPct val="150000"/>
                  </a:lnSpc>
                  <a:buNone/>
                </a:pPr>
                <a14:m>
                  <m:oMath xmlns:m="http://schemas.openxmlformats.org/officeDocument/2006/math">
                    <m:r>
                      <a:rPr lang="en-US" sz="1400" b="1" i="1" smtClean="0">
                        <a:solidFill>
                          <a:srgbClr val="0096FF"/>
                        </a:solidFill>
                        <a:latin typeface="Cambria Math" panose="02040503050406030204" pitchFamily="18" charset="0"/>
                        <a:ea typeface="Cambria Math" panose="02040503050406030204" pitchFamily="18" charset="0"/>
                      </a:rPr>
                      <m:t>𝜽</m:t>
                    </m:r>
                    <m:r>
                      <a:rPr lang="en-US" sz="1400" b="1" i="1" smtClean="0">
                        <a:solidFill>
                          <a:srgbClr val="0096FF"/>
                        </a:solidFill>
                        <a:latin typeface="Cambria Math" panose="02040503050406030204" pitchFamily="18" charset="0"/>
                        <a:ea typeface="Cambria Math" panose="02040503050406030204" pitchFamily="18" charset="0"/>
                      </a:rPr>
                      <m:t>=</m:t>
                    </m:r>
                    <m:r>
                      <a:rPr lang="en-US" sz="1400" b="1" i="1" smtClean="0">
                        <a:solidFill>
                          <a:srgbClr val="0096FF"/>
                        </a:solidFill>
                        <a:latin typeface="Cambria Math" panose="02040503050406030204" pitchFamily="18" charset="0"/>
                        <a:ea typeface="Cambria Math" panose="02040503050406030204" pitchFamily="18" charset="0"/>
                      </a:rPr>
                      <m:t>𝟗𝟎</m:t>
                    </m:r>
                    <m:r>
                      <a:rPr lang="en-US" sz="1400" b="1" i="1" smtClean="0">
                        <a:solidFill>
                          <a:srgbClr val="0096FF"/>
                        </a:solidFill>
                        <a:latin typeface="Cambria Math" panose="02040503050406030204" pitchFamily="18" charset="0"/>
                        <a:ea typeface="Cambria Math" panose="02040503050406030204" pitchFamily="18" charset="0"/>
                      </a:rPr>
                      <m:t>°</m:t>
                    </m:r>
                  </m:oMath>
                </a14:m>
                <a:r>
                  <a:rPr lang="en-US" sz="1400" b="1">
                    <a:solidFill>
                      <a:srgbClr val="0096FF"/>
                    </a:solidFill>
                  </a:rPr>
                  <a:t> - particle is confined at the </a:t>
                </a:r>
                <a14:m>
                  <m:oMath xmlns:m="http://schemas.openxmlformats.org/officeDocument/2006/math">
                    <m:sSub>
                      <m:sSubPr>
                        <m:ctrlPr>
                          <a:rPr lang="en-US" sz="1400" b="1" i="1" smtClean="0">
                            <a:solidFill>
                              <a:srgbClr val="0096FF"/>
                            </a:solidFill>
                            <a:latin typeface="Cambria Math" panose="02040503050406030204" pitchFamily="18" charset="0"/>
                          </a:rPr>
                        </m:ctrlPr>
                      </m:sSubPr>
                      <m:e>
                        <m:r>
                          <a:rPr lang="en-US" sz="1400" b="1" i="1" smtClean="0">
                            <a:solidFill>
                              <a:srgbClr val="0096FF"/>
                            </a:solidFill>
                            <a:latin typeface="Cambria Math" panose="02040503050406030204" pitchFamily="18" charset="0"/>
                          </a:rPr>
                          <m:t>𝑩</m:t>
                        </m:r>
                      </m:e>
                      <m:sub>
                        <m:r>
                          <a:rPr lang="en-US" sz="1400" b="1" i="1" smtClean="0">
                            <a:solidFill>
                              <a:srgbClr val="0096FF"/>
                            </a:solidFill>
                            <a:latin typeface="Cambria Math" panose="02040503050406030204" pitchFamily="18" charset="0"/>
                          </a:rPr>
                          <m:t>𝒎𝒂𝒙</m:t>
                        </m:r>
                      </m:sub>
                    </m:sSub>
                  </m:oMath>
                </a14:m>
                <a:endParaRPr lang="en-US" sz="1400" b="1">
                  <a:solidFill>
                    <a:srgbClr val="0096FF"/>
                  </a:solidFill>
                </a:endParaRPr>
              </a:p>
              <a:p>
                <a:pPr marL="0" indent="0">
                  <a:lnSpc>
                    <a:spcPct val="150000"/>
                  </a:lnSpc>
                  <a:buNone/>
                </a:pPr>
                <a14:m>
                  <m:oMath xmlns:m="http://schemas.openxmlformats.org/officeDocument/2006/math">
                    <m:r>
                      <a:rPr lang="en-US" sz="1400" b="1" i="1" smtClean="0">
                        <a:solidFill>
                          <a:srgbClr val="0096FF"/>
                        </a:solidFill>
                        <a:latin typeface="Cambria Math" panose="02040503050406030204" pitchFamily="18" charset="0"/>
                        <a:ea typeface="Cambria Math" panose="02040503050406030204" pitchFamily="18" charset="0"/>
                      </a:rPr>
                      <m:t>𝜽</m:t>
                    </m:r>
                    <m:r>
                      <a:rPr lang="en-US" sz="1400" b="1" i="1" smtClean="0">
                        <a:solidFill>
                          <a:srgbClr val="0096FF"/>
                        </a:solidFill>
                        <a:latin typeface="Cambria Math" panose="02040503050406030204" pitchFamily="18" charset="0"/>
                        <a:ea typeface="Cambria Math" panose="02040503050406030204" pitchFamily="18" charset="0"/>
                      </a:rPr>
                      <m:t>&gt;</m:t>
                    </m:r>
                    <m:func>
                      <m:funcPr>
                        <m:ctrlPr>
                          <a:rPr lang="en-US" sz="1400" b="1" i="1" smtClean="0">
                            <a:solidFill>
                              <a:srgbClr val="0096FF"/>
                            </a:solidFill>
                            <a:latin typeface="Cambria Math" panose="02040503050406030204" pitchFamily="18" charset="0"/>
                            <a:ea typeface="Cambria Math" panose="02040503050406030204" pitchFamily="18" charset="0"/>
                          </a:rPr>
                        </m:ctrlPr>
                      </m:funcPr>
                      <m:fName>
                        <m:sSup>
                          <m:sSupPr>
                            <m:ctrlPr>
                              <a:rPr lang="en-US" sz="1400" b="1" i="1" smtClean="0">
                                <a:solidFill>
                                  <a:srgbClr val="0096FF"/>
                                </a:solidFill>
                                <a:latin typeface="Cambria Math" panose="02040503050406030204" pitchFamily="18" charset="0"/>
                                <a:ea typeface="Cambria Math" panose="02040503050406030204" pitchFamily="18" charset="0"/>
                              </a:rPr>
                            </m:ctrlPr>
                          </m:sSupPr>
                          <m:e>
                            <m:r>
                              <a:rPr lang="en-US" sz="1400" b="1" i="0" smtClean="0">
                                <a:solidFill>
                                  <a:srgbClr val="0096FF"/>
                                </a:solidFill>
                                <a:latin typeface="Cambria Math" panose="02040503050406030204" pitchFamily="18" charset="0"/>
                                <a:ea typeface="Cambria Math" panose="02040503050406030204" pitchFamily="18" charset="0"/>
                              </a:rPr>
                              <m:t>𝐬𝐢𝐧</m:t>
                            </m:r>
                          </m:e>
                          <m:sup>
                            <m:r>
                              <a:rPr lang="en-US" sz="1400" b="1" i="1" smtClean="0">
                                <a:solidFill>
                                  <a:srgbClr val="0096FF"/>
                                </a:solidFill>
                                <a:latin typeface="Cambria Math" panose="02040503050406030204" pitchFamily="18" charset="0"/>
                                <a:ea typeface="Cambria Math" panose="02040503050406030204" pitchFamily="18" charset="0"/>
                              </a:rPr>
                              <m:t>−</m:t>
                            </m:r>
                            <m:r>
                              <a:rPr lang="en-US" sz="1400" b="1" i="1" smtClean="0">
                                <a:solidFill>
                                  <a:srgbClr val="0096FF"/>
                                </a:solidFill>
                                <a:latin typeface="Cambria Math" panose="02040503050406030204" pitchFamily="18" charset="0"/>
                                <a:ea typeface="Cambria Math" panose="02040503050406030204" pitchFamily="18" charset="0"/>
                              </a:rPr>
                              <m:t>𝟏</m:t>
                            </m:r>
                          </m:sup>
                        </m:sSup>
                      </m:fName>
                      <m:e>
                        <m:rad>
                          <m:radPr>
                            <m:degHide m:val="on"/>
                            <m:ctrlPr>
                              <a:rPr lang="en-US" sz="1400" b="1" i="1" smtClean="0">
                                <a:solidFill>
                                  <a:srgbClr val="0096FF"/>
                                </a:solidFill>
                                <a:latin typeface="Cambria Math" panose="02040503050406030204" pitchFamily="18" charset="0"/>
                                <a:ea typeface="Cambria Math" panose="02040503050406030204" pitchFamily="18" charset="0"/>
                              </a:rPr>
                            </m:ctrlPr>
                          </m:radPr>
                          <m:deg/>
                          <m:e>
                            <m:f>
                              <m:fPr>
                                <m:type m:val="lin"/>
                                <m:ctrlPr>
                                  <a:rPr lang="en-US" sz="1400" b="1" i="1" smtClean="0">
                                    <a:solidFill>
                                      <a:srgbClr val="0096FF"/>
                                    </a:solidFill>
                                    <a:latin typeface="Cambria Math" panose="02040503050406030204" pitchFamily="18" charset="0"/>
                                    <a:ea typeface="Cambria Math" panose="02040503050406030204" pitchFamily="18" charset="0"/>
                                  </a:rPr>
                                </m:ctrlPr>
                              </m:fPr>
                              <m:num>
                                <m:sSub>
                                  <m:sSubPr>
                                    <m:ctrlPr>
                                      <a:rPr lang="en-US" sz="1400" b="1" i="1" smtClean="0">
                                        <a:solidFill>
                                          <a:srgbClr val="0096FF"/>
                                        </a:solidFill>
                                        <a:latin typeface="Cambria Math" panose="02040503050406030204" pitchFamily="18" charset="0"/>
                                        <a:ea typeface="Cambria Math" panose="02040503050406030204" pitchFamily="18" charset="0"/>
                                      </a:rPr>
                                    </m:ctrlPr>
                                  </m:sSubPr>
                                  <m:e>
                                    <m:r>
                                      <a:rPr lang="en-US" sz="1400" b="1" i="1" smtClean="0">
                                        <a:solidFill>
                                          <a:srgbClr val="0096FF"/>
                                        </a:solidFill>
                                        <a:latin typeface="Cambria Math" panose="02040503050406030204" pitchFamily="18" charset="0"/>
                                        <a:ea typeface="Cambria Math" panose="02040503050406030204" pitchFamily="18" charset="0"/>
                                      </a:rPr>
                                      <m:t>𝑩</m:t>
                                    </m:r>
                                  </m:e>
                                  <m:sub>
                                    <m:r>
                                      <a:rPr lang="en-US" sz="1400" b="1" i="1" smtClean="0">
                                        <a:solidFill>
                                          <a:srgbClr val="0096FF"/>
                                        </a:solidFill>
                                        <a:latin typeface="Cambria Math" panose="02040503050406030204" pitchFamily="18" charset="0"/>
                                        <a:ea typeface="Cambria Math" panose="02040503050406030204" pitchFamily="18" charset="0"/>
                                      </a:rPr>
                                      <m:t>𝒎𝒊𝒏</m:t>
                                    </m:r>
                                  </m:sub>
                                </m:sSub>
                              </m:num>
                              <m:den>
                                <m:sSub>
                                  <m:sSubPr>
                                    <m:ctrlPr>
                                      <a:rPr lang="en-US" sz="1400" b="1" i="1" smtClean="0">
                                        <a:solidFill>
                                          <a:srgbClr val="0096FF"/>
                                        </a:solidFill>
                                        <a:latin typeface="Cambria Math" panose="02040503050406030204" pitchFamily="18" charset="0"/>
                                        <a:ea typeface="Cambria Math" panose="02040503050406030204" pitchFamily="18" charset="0"/>
                                      </a:rPr>
                                    </m:ctrlPr>
                                  </m:sSubPr>
                                  <m:e>
                                    <m:r>
                                      <a:rPr lang="en-US" sz="1400" b="1" i="1" smtClean="0">
                                        <a:solidFill>
                                          <a:srgbClr val="0096FF"/>
                                        </a:solidFill>
                                        <a:latin typeface="Cambria Math" panose="02040503050406030204" pitchFamily="18" charset="0"/>
                                        <a:ea typeface="Cambria Math" panose="02040503050406030204" pitchFamily="18" charset="0"/>
                                      </a:rPr>
                                      <m:t>𝑩</m:t>
                                    </m:r>
                                  </m:e>
                                  <m:sub>
                                    <m:r>
                                      <a:rPr lang="en-US" sz="1400" b="1" i="1" smtClean="0">
                                        <a:solidFill>
                                          <a:srgbClr val="0096FF"/>
                                        </a:solidFill>
                                        <a:latin typeface="Cambria Math" panose="02040503050406030204" pitchFamily="18" charset="0"/>
                                        <a:ea typeface="Cambria Math" panose="02040503050406030204" pitchFamily="18" charset="0"/>
                                      </a:rPr>
                                      <m:t>𝒎𝒂𝒙</m:t>
                                    </m:r>
                                  </m:sub>
                                </m:sSub>
                              </m:den>
                            </m:f>
                          </m:e>
                        </m:rad>
                      </m:e>
                    </m:func>
                  </m:oMath>
                </a14:m>
                <a:r>
                  <a:rPr lang="en-US" sz="1400" b="1">
                    <a:solidFill>
                      <a:srgbClr val="0096FF"/>
                    </a:solidFill>
                  </a:rPr>
                  <a:t> - particle is trapped between </a:t>
                </a:r>
                <a14:m>
                  <m:oMath xmlns:m="http://schemas.openxmlformats.org/officeDocument/2006/math">
                    <m:sSub>
                      <m:sSubPr>
                        <m:ctrlPr>
                          <a:rPr lang="en-US" sz="1400" b="1" i="1" smtClean="0">
                            <a:solidFill>
                              <a:srgbClr val="0096FF"/>
                            </a:solidFill>
                            <a:latin typeface="Cambria Math" panose="02040503050406030204" pitchFamily="18" charset="0"/>
                          </a:rPr>
                        </m:ctrlPr>
                      </m:sSubPr>
                      <m:e>
                        <m:r>
                          <a:rPr lang="en-US" sz="1400" b="1" i="1" smtClean="0">
                            <a:solidFill>
                              <a:srgbClr val="0096FF"/>
                            </a:solidFill>
                            <a:latin typeface="Cambria Math" panose="02040503050406030204" pitchFamily="18" charset="0"/>
                          </a:rPr>
                          <m:t>𝑩</m:t>
                        </m:r>
                      </m:e>
                      <m:sub>
                        <m:r>
                          <a:rPr lang="en-US" sz="1400" b="1" i="1" smtClean="0">
                            <a:solidFill>
                              <a:srgbClr val="0096FF"/>
                            </a:solidFill>
                            <a:latin typeface="Cambria Math" panose="02040503050406030204" pitchFamily="18" charset="0"/>
                          </a:rPr>
                          <m:t>𝒎𝒊𝒏</m:t>
                        </m:r>
                      </m:sub>
                    </m:sSub>
                  </m:oMath>
                </a14:m>
                <a:r>
                  <a:rPr lang="en-US" sz="1400" b="1">
                    <a:solidFill>
                      <a:srgbClr val="0096FF"/>
                    </a:solidFill>
                  </a:rPr>
                  <a:t> and </a:t>
                </a:r>
                <a14:m>
                  <m:oMath xmlns:m="http://schemas.openxmlformats.org/officeDocument/2006/math">
                    <m:sSub>
                      <m:sSubPr>
                        <m:ctrlPr>
                          <a:rPr lang="en-US" sz="1400" b="1" i="1" smtClean="0">
                            <a:solidFill>
                              <a:srgbClr val="0096FF"/>
                            </a:solidFill>
                            <a:latin typeface="Cambria Math" panose="02040503050406030204" pitchFamily="18" charset="0"/>
                          </a:rPr>
                        </m:ctrlPr>
                      </m:sSubPr>
                      <m:e>
                        <m:r>
                          <a:rPr lang="en-US" sz="1400" b="1" i="1" smtClean="0">
                            <a:solidFill>
                              <a:srgbClr val="0096FF"/>
                            </a:solidFill>
                            <a:latin typeface="Cambria Math" panose="02040503050406030204" pitchFamily="18" charset="0"/>
                          </a:rPr>
                          <m:t>𝑩</m:t>
                        </m:r>
                      </m:e>
                      <m:sub>
                        <m:r>
                          <a:rPr lang="en-US" sz="1400" b="1" i="1" smtClean="0">
                            <a:solidFill>
                              <a:srgbClr val="0096FF"/>
                            </a:solidFill>
                            <a:latin typeface="Cambria Math" panose="02040503050406030204" pitchFamily="18" charset="0"/>
                          </a:rPr>
                          <m:t>𝒎𝒂𝒙</m:t>
                        </m:r>
                      </m:sub>
                    </m:sSub>
                  </m:oMath>
                </a14:m>
                <a:endParaRPr lang="en-US" sz="1400" b="1">
                  <a:solidFill>
                    <a:srgbClr val="0096FF"/>
                  </a:solidFill>
                </a:endParaRPr>
              </a:p>
              <a:p>
                <a:pPr marL="0" indent="0">
                  <a:lnSpc>
                    <a:spcPct val="150000"/>
                  </a:lnSpc>
                  <a:buNone/>
                </a:pPr>
                <a14:m>
                  <m:oMath xmlns:m="http://schemas.openxmlformats.org/officeDocument/2006/math">
                    <m:r>
                      <a:rPr lang="en-US" sz="1400" b="1" i="1" smtClean="0">
                        <a:solidFill>
                          <a:srgbClr val="0096FF"/>
                        </a:solidFill>
                        <a:latin typeface="Cambria Math" panose="02040503050406030204" pitchFamily="18" charset="0"/>
                        <a:ea typeface="Cambria Math" panose="02040503050406030204" pitchFamily="18" charset="0"/>
                      </a:rPr>
                      <m:t>𝜽</m:t>
                    </m:r>
                    <m:r>
                      <a:rPr lang="en-US" sz="1400" b="1" i="1" smtClean="0">
                        <a:solidFill>
                          <a:srgbClr val="0096FF"/>
                        </a:solidFill>
                        <a:latin typeface="Cambria Math" panose="02040503050406030204" pitchFamily="18" charset="0"/>
                        <a:ea typeface="Cambria Math" panose="02040503050406030204" pitchFamily="18" charset="0"/>
                      </a:rPr>
                      <m:t>&lt;</m:t>
                    </m:r>
                    <m:func>
                      <m:funcPr>
                        <m:ctrlPr>
                          <a:rPr lang="en-US" sz="1400" b="1" i="1">
                            <a:solidFill>
                              <a:srgbClr val="0096FF"/>
                            </a:solidFill>
                            <a:latin typeface="Cambria Math" panose="02040503050406030204" pitchFamily="18" charset="0"/>
                            <a:ea typeface="Cambria Math" panose="02040503050406030204" pitchFamily="18" charset="0"/>
                          </a:rPr>
                        </m:ctrlPr>
                      </m:funcPr>
                      <m:fName>
                        <m:sSup>
                          <m:sSupPr>
                            <m:ctrlPr>
                              <a:rPr lang="en-US" sz="1400" b="1" i="1">
                                <a:solidFill>
                                  <a:srgbClr val="0096FF"/>
                                </a:solidFill>
                                <a:latin typeface="Cambria Math" panose="02040503050406030204" pitchFamily="18" charset="0"/>
                                <a:ea typeface="Cambria Math" panose="02040503050406030204" pitchFamily="18" charset="0"/>
                              </a:rPr>
                            </m:ctrlPr>
                          </m:sSupPr>
                          <m:e>
                            <m:r>
                              <a:rPr lang="en-US" sz="1400" b="1" i="1">
                                <a:solidFill>
                                  <a:srgbClr val="0096FF"/>
                                </a:solidFill>
                                <a:latin typeface="Cambria Math" panose="02040503050406030204" pitchFamily="18" charset="0"/>
                                <a:ea typeface="Cambria Math" panose="02040503050406030204" pitchFamily="18" charset="0"/>
                              </a:rPr>
                              <m:t>𝒔𝒊𝒏</m:t>
                            </m:r>
                          </m:e>
                          <m:sup>
                            <m:r>
                              <a:rPr lang="en-US" sz="1400" b="1" i="1">
                                <a:solidFill>
                                  <a:srgbClr val="0096FF"/>
                                </a:solidFill>
                                <a:latin typeface="Cambria Math" panose="02040503050406030204" pitchFamily="18" charset="0"/>
                                <a:ea typeface="Cambria Math" panose="02040503050406030204" pitchFamily="18" charset="0"/>
                              </a:rPr>
                              <m:t>−</m:t>
                            </m:r>
                            <m:r>
                              <a:rPr lang="en-US" sz="1400" b="1" i="1">
                                <a:solidFill>
                                  <a:srgbClr val="0096FF"/>
                                </a:solidFill>
                                <a:latin typeface="Cambria Math" panose="02040503050406030204" pitchFamily="18" charset="0"/>
                                <a:ea typeface="Cambria Math" panose="02040503050406030204" pitchFamily="18" charset="0"/>
                              </a:rPr>
                              <m:t>𝟏</m:t>
                            </m:r>
                          </m:sup>
                        </m:sSup>
                      </m:fName>
                      <m:e>
                        <m:rad>
                          <m:radPr>
                            <m:degHide m:val="on"/>
                            <m:ctrlPr>
                              <a:rPr lang="en-US" sz="1400" b="1" i="1">
                                <a:solidFill>
                                  <a:srgbClr val="0096FF"/>
                                </a:solidFill>
                                <a:latin typeface="Cambria Math" panose="02040503050406030204" pitchFamily="18" charset="0"/>
                                <a:ea typeface="Cambria Math" panose="02040503050406030204" pitchFamily="18" charset="0"/>
                              </a:rPr>
                            </m:ctrlPr>
                          </m:radPr>
                          <m:deg/>
                          <m:e>
                            <m:f>
                              <m:fPr>
                                <m:type m:val="lin"/>
                                <m:ctrlPr>
                                  <a:rPr lang="en-US" sz="1400" b="1" i="1">
                                    <a:solidFill>
                                      <a:srgbClr val="0096FF"/>
                                    </a:solidFill>
                                    <a:latin typeface="Cambria Math" panose="02040503050406030204" pitchFamily="18" charset="0"/>
                                    <a:ea typeface="Cambria Math" panose="02040503050406030204" pitchFamily="18" charset="0"/>
                                  </a:rPr>
                                </m:ctrlPr>
                              </m:fPr>
                              <m:num>
                                <m:sSub>
                                  <m:sSubPr>
                                    <m:ctrlPr>
                                      <a:rPr lang="en-US" sz="1400" b="1" i="1">
                                        <a:solidFill>
                                          <a:srgbClr val="0096FF"/>
                                        </a:solidFill>
                                        <a:latin typeface="Cambria Math" panose="02040503050406030204" pitchFamily="18" charset="0"/>
                                        <a:ea typeface="Cambria Math" panose="02040503050406030204" pitchFamily="18" charset="0"/>
                                      </a:rPr>
                                    </m:ctrlPr>
                                  </m:sSubPr>
                                  <m:e>
                                    <m:r>
                                      <a:rPr lang="en-US" sz="1400" b="1" i="1">
                                        <a:solidFill>
                                          <a:srgbClr val="0096FF"/>
                                        </a:solidFill>
                                        <a:latin typeface="Cambria Math" panose="02040503050406030204" pitchFamily="18" charset="0"/>
                                        <a:ea typeface="Cambria Math" panose="02040503050406030204" pitchFamily="18" charset="0"/>
                                      </a:rPr>
                                      <m:t>𝑩</m:t>
                                    </m:r>
                                  </m:e>
                                  <m:sub>
                                    <m:r>
                                      <a:rPr lang="en-US" sz="1400" b="1" i="1">
                                        <a:solidFill>
                                          <a:srgbClr val="0096FF"/>
                                        </a:solidFill>
                                        <a:latin typeface="Cambria Math" panose="02040503050406030204" pitchFamily="18" charset="0"/>
                                        <a:ea typeface="Cambria Math" panose="02040503050406030204" pitchFamily="18" charset="0"/>
                                      </a:rPr>
                                      <m:t>𝒎𝒊𝒏</m:t>
                                    </m:r>
                                  </m:sub>
                                </m:sSub>
                              </m:num>
                              <m:den>
                                <m:sSub>
                                  <m:sSubPr>
                                    <m:ctrlPr>
                                      <a:rPr lang="en-US" sz="1400" b="1" i="1">
                                        <a:solidFill>
                                          <a:srgbClr val="0096FF"/>
                                        </a:solidFill>
                                        <a:latin typeface="Cambria Math" panose="02040503050406030204" pitchFamily="18" charset="0"/>
                                        <a:ea typeface="Cambria Math" panose="02040503050406030204" pitchFamily="18" charset="0"/>
                                      </a:rPr>
                                    </m:ctrlPr>
                                  </m:sSubPr>
                                  <m:e>
                                    <m:r>
                                      <a:rPr lang="en-US" sz="1400" b="1" i="1">
                                        <a:solidFill>
                                          <a:srgbClr val="0096FF"/>
                                        </a:solidFill>
                                        <a:latin typeface="Cambria Math" panose="02040503050406030204" pitchFamily="18" charset="0"/>
                                        <a:ea typeface="Cambria Math" panose="02040503050406030204" pitchFamily="18" charset="0"/>
                                      </a:rPr>
                                      <m:t>𝑩</m:t>
                                    </m:r>
                                  </m:e>
                                  <m:sub>
                                    <m:r>
                                      <a:rPr lang="en-US" sz="1400" b="1" i="1">
                                        <a:solidFill>
                                          <a:srgbClr val="0096FF"/>
                                        </a:solidFill>
                                        <a:latin typeface="Cambria Math" panose="02040503050406030204" pitchFamily="18" charset="0"/>
                                        <a:ea typeface="Cambria Math" panose="02040503050406030204" pitchFamily="18" charset="0"/>
                                      </a:rPr>
                                      <m:t>𝒎𝒂𝒙</m:t>
                                    </m:r>
                                  </m:sub>
                                </m:sSub>
                              </m:den>
                            </m:f>
                          </m:e>
                        </m:rad>
                      </m:e>
                    </m:func>
                  </m:oMath>
                </a14:m>
                <a:r>
                  <a:rPr lang="en-US" sz="1400" b="1">
                    <a:solidFill>
                      <a:srgbClr val="0096FF"/>
                    </a:solidFill>
                  </a:rPr>
                  <a:t> - particle is lost</a:t>
                </a:r>
              </a:p>
            </p:txBody>
          </p:sp>
        </mc:Choice>
        <mc:Fallback xmlns="">
          <p:sp>
            <p:nvSpPr>
              <p:cNvPr id="8" name="TextBox 7">
                <a:extLst>
                  <a:ext uri="{FF2B5EF4-FFF2-40B4-BE49-F238E27FC236}">
                    <a16:creationId xmlns:a16="http://schemas.microsoft.com/office/drawing/2014/main" id="{37E767B1-4A6A-4B7F-B66F-2E6EA57BF34C}"/>
                  </a:ext>
                </a:extLst>
              </p:cNvPr>
              <p:cNvSpPr txBox="1">
                <a:spLocks noRot="1" noChangeAspect="1" noMove="1" noResize="1" noEditPoints="1" noAdjustHandles="1" noChangeArrowheads="1" noChangeShapeType="1" noTextEdit="1"/>
              </p:cNvSpPr>
              <p:nvPr/>
            </p:nvSpPr>
            <p:spPr>
              <a:xfrm>
                <a:off x="5815785" y="5613202"/>
                <a:ext cx="5884722" cy="1152623"/>
              </a:xfrm>
              <a:prstGeom prst="rect">
                <a:avLst/>
              </a:prstGeom>
              <a:blipFill>
                <a:blip r:embed="rId4"/>
                <a:stretch>
                  <a:fillRect b="-40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D77E0F0-741E-4AE3-AB3F-4375081B5DFA}"/>
                  </a:ext>
                </a:extLst>
              </p:cNvPr>
              <p:cNvSpPr txBox="1"/>
              <p:nvPr/>
            </p:nvSpPr>
            <p:spPr>
              <a:xfrm>
                <a:off x="445194" y="3337212"/>
                <a:ext cx="4435367" cy="14865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rgbClr val="0096FF"/>
                              </a:solidFill>
                              <a:latin typeface="Cambria Math" panose="02040503050406030204" pitchFamily="18" charset="0"/>
                            </a:rPr>
                          </m:ctrlPr>
                        </m:sSubPr>
                        <m:e>
                          <m:r>
                            <a:rPr lang="en-US" sz="1600" b="1" i="1" smtClean="0">
                              <a:solidFill>
                                <a:srgbClr val="0096FF"/>
                              </a:solidFill>
                              <a:latin typeface="Cambria Math" panose="02040503050406030204" pitchFamily="18" charset="0"/>
                              <a:ea typeface="Cambria Math" panose="02040503050406030204" pitchFamily="18" charset="0"/>
                            </a:rPr>
                            <m:t>𝝁</m:t>
                          </m:r>
                        </m:e>
                        <m:sub>
                          <m:r>
                            <a:rPr lang="en-US" sz="1600" b="1" i="1" smtClean="0">
                              <a:solidFill>
                                <a:srgbClr val="0096FF"/>
                              </a:solidFill>
                              <a:latin typeface="Cambria Math" panose="02040503050406030204" pitchFamily="18" charset="0"/>
                            </a:rPr>
                            <m:t>𝒎</m:t>
                          </m:r>
                        </m:sub>
                      </m:sSub>
                      <m:r>
                        <a:rPr lang="en-US" sz="1600" b="1" i="1" smtClean="0">
                          <a:solidFill>
                            <a:srgbClr val="0096FF"/>
                          </a:solidFill>
                          <a:latin typeface="Cambria Math" panose="02040503050406030204" pitchFamily="18" charset="0"/>
                        </a:rPr>
                        <m:t>=</m:t>
                      </m:r>
                      <m:f>
                        <m:fPr>
                          <m:ctrlPr>
                            <a:rPr lang="en-US" sz="1600" b="1" i="1" smtClean="0">
                              <a:solidFill>
                                <a:srgbClr val="0096FF"/>
                              </a:solidFill>
                              <a:latin typeface="Cambria Math" panose="02040503050406030204" pitchFamily="18" charset="0"/>
                            </a:rPr>
                          </m:ctrlPr>
                        </m:fPr>
                        <m:num>
                          <m:r>
                            <a:rPr lang="en-US" sz="1600" b="1" i="1" smtClean="0">
                              <a:solidFill>
                                <a:srgbClr val="0096FF"/>
                              </a:solidFill>
                              <a:latin typeface="Cambria Math" panose="02040503050406030204" pitchFamily="18" charset="0"/>
                            </a:rPr>
                            <m:t>𝒎</m:t>
                          </m:r>
                          <m:sSup>
                            <m:sSupPr>
                              <m:ctrlPr>
                                <a:rPr lang="en-US" sz="1600" b="1" i="1" smtClean="0">
                                  <a:solidFill>
                                    <a:srgbClr val="0096FF"/>
                                  </a:solidFill>
                                  <a:latin typeface="Cambria Math" panose="02040503050406030204" pitchFamily="18" charset="0"/>
                                </a:rPr>
                              </m:ctrlPr>
                            </m:sSupPr>
                            <m:e>
                              <m:r>
                                <a:rPr lang="en-US" sz="1600" b="1" i="1" smtClean="0">
                                  <a:solidFill>
                                    <a:srgbClr val="0096FF"/>
                                  </a:solidFill>
                                  <a:latin typeface="Cambria Math" panose="02040503050406030204" pitchFamily="18" charset="0"/>
                                </a:rPr>
                                <m:t>𝒗</m:t>
                              </m:r>
                            </m:e>
                            <m:sup>
                              <m:r>
                                <a:rPr lang="en-US" sz="1600" b="1" i="1" smtClean="0">
                                  <a:solidFill>
                                    <a:srgbClr val="0096FF"/>
                                  </a:solidFill>
                                  <a:latin typeface="Cambria Math" panose="02040503050406030204" pitchFamily="18" charset="0"/>
                                </a:rPr>
                                <m:t>𝟐</m:t>
                              </m:r>
                            </m:sup>
                          </m:sSup>
                          <m:sSup>
                            <m:sSupPr>
                              <m:ctrlPr>
                                <a:rPr lang="en-US" sz="1600" b="1" i="1" smtClean="0">
                                  <a:solidFill>
                                    <a:srgbClr val="0096FF"/>
                                  </a:solidFill>
                                  <a:latin typeface="Cambria Math" panose="02040503050406030204" pitchFamily="18" charset="0"/>
                                </a:rPr>
                              </m:ctrlPr>
                            </m:sSupPr>
                            <m:e>
                              <m:r>
                                <a:rPr lang="en-US" sz="1600" b="1" i="1" smtClean="0">
                                  <a:solidFill>
                                    <a:srgbClr val="0096FF"/>
                                  </a:solidFill>
                                  <a:latin typeface="Cambria Math" panose="02040503050406030204" pitchFamily="18" charset="0"/>
                                </a:rPr>
                                <m:t>𝒔𝒊𝒏</m:t>
                              </m:r>
                            </m:e>
                            <m:sup>
                              <m:r>
                                <a:rPr lang="en-US" sz="1600" b="1" i="1" smtClean="0">
                                  <a:solidFill>
                                    <a:srgbClr val="0096FF"/>
                                  </a:solidFill>
                                  <a:latin typeface="Cambria Math" panose="02040503050406030204" pitchFamily="18" charset="0"/>
                                </a:rPr>
                                <m:t>𝟐</m:t>
                              </m:r>
                            </m:sup>
                          </m:sSup>
                          <m:r>
                            <a:rPr lang="en-US" sz="1600" b="1" i="1" smtClean="0">
                              <a:solidFill>
                                <a:srgbClr val="0096FF"/>
                              </a:solidFill>
                              <a:latin typeface="Cambria Math" panose="02040503050406030204" pitchFamily="18" charset="0"/>
                              <a:ea typeface="Cambria Math" panose="02040503050406030204" pitchFamily="18" charset="0"/>
                            </a:rPr>
                            <m:t>𝜽</m:t>
                          </m:r>
                        </m:num>
                        <m:den>
                          <m:r>
                            <a:rPr lang="en-US" sz="1600" b="1" i="1" smtClean="0">
                              <a:solidFill>
                                <a:srgbClr val="0096FF"/>
                              </a:solidFill>
                              <a:latin typeface="Cambria Math" panose="02040503050406030204" pitchFamily="18" charset="0"/>
                            </a:rPr>
                            <m:t>𝟐</m:t>
                          </m:r>
                          <m:sSub>
                            <m:sSubPr>
                              <m:ctrlPr>
                                <a:rPr lang="en-US" sz="1600" b="1" i="1" smtClean="0">
                                  <a:solidFill>
                                    <a:srgbClr val="0096FF"/>
                                  </a:solidFill>
                                  <a:latin typeface="Cambria Math" panose="02040503050406030204" pitchFamily="18" charset="0"/>
                                </a:rPr>
                              </m:ctrlPr>
                            </m:sSubPr>
                            <m:e>
                              <m:r>
                                <a:rPr lang="en-US" sz="1600" b="1" i="1" smtClean="0">
                                  <a:solidFill>
                                    <a:srgbClr val="0096FF"/>
                                  </a:solidFill>
                                  <a:latin typeface="Cambria Math" panose="02040503050406030204" pitchFamily="18" charset="0"/>
                                </a:rPr>
                                <m:t>𝑩</m:t>
                              </m:r>
                            </m:e>
                            <m:sub>
                              <m:r>
                                <a:rPr lang="en-US" sz="1600" b="1" i="1" smtClean="0">
                                  <a:solidFill>
                                    <a:srgbClr val="0096FF"/>
                                  </a:solidFill>
                                  <a:latin typeface="Cambria Math" panose="02040503050406030204" pitchFamily="18" charset="0"/>
                                </a:rPr>
                                <m:t>𝒎𝒊𝒏</m:t>
                              </m:r>
                            </m:sub>
                          </m:sSub>
                        </m:den>
                      </m:f>
                      <m:r>
                        <a:rPr lang="en-US" sz="1600" b="1" i="1" smtClean="0">
                          <a:solidFill>
                            <a:srgbClr val="0096FF"/>
                          </a:solidFill>
                          <a:latin typeface="Cambria Math" panose="02040503050406030204" pitchFamily="18" charset="0"/>
                        </a:rPr>
                        <m:t>=</m:t>
                      </m:r>
                      <m:f>
                        <m:fPr>
                          <m:ctrlPr>
                            <a:rPr lang="en-US" sz="1600" b="1" i="1" smtClean="0">
                              <a:solidFill>
                                <a:srgbClr val="0096FF"/>
                              </a:solidFill>
                              <a:latin typeface="Cambria Math" panose="02040503050406030204" pitchFamily="18" charset="0"/>
                            </a:rPr>
                          </m:ctrlPr>
                        </m:fPr>
                        <m:num>
                          <m:r>
                            <a:rPr lang="en-US" sz="1600" b="1" i="1" smtClean="0">
                              <a:solidFill>
                                <a:srgbClr val="0096FF"/>
                              </a:solidFill>
                              <a:latin typeface="Cambria Math" panose="02040503050406030204" pitchFamily="18" charset="0"/>
                            </a:rPr>
                            <m:t>𝒎</m:t>
                          </m:r>
                          <m:sSup>
                            <m:sSupPr>
                              <m:ctrlPr>
                                <a:rPr lang="en-US" sz="1600" b="1" i="1" smtClean="0">
                                  <a:solidFill>
                                    <a:srgbClr val="0096FF"/>
                                  </a:solidFill>
                                  <a:latin typeface="Cambria Math" panose="02040503050406030204" pitchFamily="18" charset="0"/>
                                </a:rPr>
                              </m:ctrlPr>
                            </m:sSupPr>
                            <m:e>
                              <m:r>
                                <a:rPr lang="en-US" sz="1600" b="1" i="1" smtClean="0">
                                  <a:solidFill>
                                    <a:srgbClr val="0096FF"/>
                                  </a:solidFill>
                                  <a:latin typeface="Cambria Math" panose="02040503050406030204" pitchFamily="18" charset="0"/>
                                </a:rPr>
                                <m:t>𝒗</m:t>
                              </m:r>
                            </m:e>
                            <m:sup>
                              <m:r>
                                <a:rPr lang="en-US" sz="1600" b="1" i="1" smtClean="0">
                                  <a:solidFill>
                                    <a:srgbClr val="0096FF"/>
                                  </a:solidFill>
                                  <a:latin typeface="Cambria Math" panose="02040503050406030204" pitchFamily="18" charset="0"/>
                                </a:rPr>
                                <m:t>𝟐</m:t>
                              </m:r>
                            </m:sup>
                          </m:sSup>
                        </m:num>
                        <m:den>
                          <m:r>
                            <a:rPr lang="en-US" sz="1600" b="1" i="1" smtClean="0">
                              <a:solidFill>
                                <a:srgbClr val="0096FF"/>
                              </a:solidFill>
                              <a:latin typeface="Cambria Math" panose="02040503050406030204" pitchFamily="18" charset="0"/>
                            </a:rPr>
                            <m:t>𝟐</m:t>
                          </m:r>
                          <m:sSub>
                            <m:sSubPr>
                              <m:ctrlPr>
                                <a:rPr lang="en-US" sz="1600" b="1" i="1" smtClean="0">
                                  <a:solidFill>
                                    <a:srgbClr val="0096FF"/>
                                  </a:solidFill>
                                  <a:latin typeface="Cambria Math" panose="02040503050406030204" pitchFamily="18" charset="0"/>
                                </a:rPr>
                              </m:ctrlPr>
                            </m:sSubPr>
                            <m:e>
                              <m:r>
                                <a:rPr lang="en-US" sz="1600" b="1" i="1" smtClean="0">
                                  <a:solidFill>
                                    <a:srgbClr val="0096FF"/>
                                  </a:solidFill>
                                  <a:latin typeface="Cambria Math" panose="02040503050406030204" pitchFamily="18" charset="0"/>
                                </a:rPr>
                                <m:t>𝑩</m:t>
                              </m:r>
                            </m:e>
                            <m:sub>
                              <m:r>
                                <a:rPr lang="en-US" sz="1600" b="1" i="1" smtClean="0">
                                  <a:solidFill>
                                    <a:srgbClr val="0096FF"/>
                                  </a:solidFill>
                                  <a:latin typeface="Cambria Math" panose="02040503050406030204" pitchFamily="18" charset="0"/>
                                </a:rPr>
                                <m:t>𝒎𝒂𝒙</m:t>
                              </m:r>
                            </m:sub>
                          </m:sSub>
                        </m:den>
                      </m:f>
                    </m:oMath>
                  </m:oMathPara>
                </a14:m>
                <a:endParaRPr lang="en-US"/>
              </a:p>
              <a:p>
                <a:r>
                  <a:rPr lang="en-US"/>
                  <a:t>Where,</a:t>
                </a:r>
                <a:endParaRPr lang="en-US" b="0" i="1">
                  <a:solidFill>
                    <a:srgbClr val="0096FF"/>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solidFill>
                            <a:srgbClr val="0096FF"/>
                          </a:solidFill>
                          <a:latin typeface="Cambria Math" panose="02040503050406030204" pitchFamily="18" charset="0"/>
                        </a:rPr>
                        <m:t>𝑣</m:t>
                      </m:r>
                      <m:r>
                        <a:rPr lang="en-US" b="0" i="1" smtClean="0">
                          <a:solidFill>
                            <a:srgbClr val="0096FF"/>
                          </a:solidFill>
                          <a:latin typeface="Cambria Math" panose="02040503050406030204" pitchFamily="18" charset="0"/>
                        </a:rPr>
                        <m:t>=</m:t>
                      </m:r>
                      <m:sSub>
                        <m:sSubPr>
                          <m:ctrlPr>
                            <a:rPr lang="en-US" b="0" i="1" smtClean="0">
                              <a:solidFill>
                                <a:srgbClr val="0096FF"/>
                              </a:solidFill>
                              <a:latin typeface="Cambria Math" panose="02040503050406030204" pitchFamily="18" charset="0"/>
                            </a:rPr>
                          </m:ctrlPr>
                        </m:sSubPr>
                        <m:e>
                          <m:r>
                            <a:rPr lang="en-US" b="0" i="1" smtClean="0">
                              <a:solidFill>
                                <a:srgbClr val="0096FF"/>
                              </a:solidFill>
                              <a:latin typeface="Cambria Math" panose="02040503050406030204" pitchFamily="18" charset="0"/>
                            </a:rPr>
                            <m:t>𝑣</m:t>
                          </m:r>
                        </m:e>
                        <m:sub>
                          <m:r>
                            <a:rPr lang="en-US" b="0" i="1" smtClean="0">
                              <a:solidFill>
                                <a:srgbClr val="0096FF"/>
                              </a:solidFill>
                              <a:latin typeface="Cambria Math" panose="02040503050406030204" pitchFamily="18" charset="0"/>
                            </a:rPr>
                            <m:t>𝑡</m:t>
                          </m:r>
                        </m:sub>
                      </m:sSub>
                      <m:r>
                        <a:rPr lang="en-US" b="0" i="1" smtClean="0">
                          <a:solidFill>
                            <a:srgbClr val="0096FF"/>
                          </a:solidFill>
                          <a:latin typeface="Cambria Math" panose="02040503050406030204" pitchFamily="18" charset="0"/>
                        </a:rPr>
                        <m:t>+</m:t>
                      </m:r>
                      <m:sSub>
                        <m:sSubPr>
                          <m:ctrlPr>
                            <a:rPr lang="en-US" b="0" i="1" smtClean="0">
                              <a:solidFill>
                                <a:srgbClr val="0096FF"/>
                              </a:solidFill>
                              <a:latin typeface="Cambria Math" panose="02040503050406030204" pitchFamily="18" charset="0"/>
                            </a:rPr>
                          </m:ctrlPr>
                        </m:sSubPr>
                        <m:e>
                          <m:r>
                            <a:rPr lang="en-US" b="0" i="1" smtClean="0">
                              <a:solidFill>
                                <a:srgbClr val="0096FF"/>
                              </a:solidFill>
                              <a:latin typeface="Cambria Math" panose="02040503050406030204" pitchFamily="18" charset="0"/>
                            </a:rPr>
                            <m:t>𝑣</m:t>
                          </m:r>
                        </m:e>
                        <m:sub>
                          <m:r>
                            <a:rPr lang="en-US" b="0" i="1" smtClean="0">
                              <a:solidFill>
                                <a:srgbClr val="0096FF"/>
                              </a:solidFill>
                              <a:latin typeface="Cambria Math" panose="02040503050406030204" pitchFamily="18" charset="0"/>
                            </a:rPr>
                            <m:t>𝑝</m:t>
                          </m:r>
                        </m:sub>
                      </m:sSub>
                    </m:oMath>
                  </m:oMathPara>
                </a14:m>
                <a:endParaRPr lang="en-US" b="0">
                  <a:solidFill>
                    <a:srgbClr val="0096FF"/>
                  </a:solidFill>
                </a:endParaRPr>
              </a:p>
              <a:p>
                <a:pPr/>
                <a14:m>
                  <m:oMathPara xmlns:m="http://schemas.openxmlformats.org/officeDocument/2006/math">
                    <m:oMathParaPr>
                      <m:jc m:val="centerGroup"/>
                    </m:oMathParaPr>
                    <m:oMath xmlns:m="http://schemas.openxmlformats.org/officeDocument/2006/math">
                      <m:sSub>
                        <m:sSubPr>
                          <m:ctrlPr>
                            <a:rPr lang="en-US" i="1" smtClean="0">
                              <a:solidFill>
                                <a:srgbClr val="0096FF"/>
                              </a:solidFill>
                              <a:latin typeface="Cambria Math" panose="02040503050406030204" pitchFamily="18" charset="0"/>
                            </a:rPr>
                          </m:ctrlPr>
                        </m:sSubPr>
                        <m:e>
                          <m:r>
                            <a:rPr lang="en-US" b="0" i="1" smtClean="0">
                              <a:solidFill>
                                <a:srgbClr val="0096FF"/>
                              </a:solidFill>
                              <a:latin typeface="Cambria Math" panose="02040503050406030204" pitchFamily="18" charset="0"/>
                            </a:rPr>
                            <m:t>𝑣</m:t>
                          </m:r>
                        </m:e>
                        <m:sub>
                          <m:r>
                            <a:rPr lang="en-US" b="0" i="1" smtClean="0">
                              <a:solidFill>
                                <a:srgbClr val="0096FF"/>
                              </a:solidFill>
                              <a:latin typeface="Cambria Math" panose="02040503050406030204" pitchFamily="18" charset="0"/>
                            </a:rPr>
                            <m:t>𝑡</m:t>
                          </m:r>
                        </m:sub>
                      </m:sSub>
                      <m:r>
                        <a:rPr lang="en-US" b="0" i="1" smtClean="0">
                          <a:solidFill>
                            <a:srgbClr val="0096FF"/>
                          </a:solidFill>
                          <a:latin typeface="Cambria Math" panose="02040503050406030204" pitchFamily="18" charset="0"/>
                        </a:rPr>
                        <m:t>=</m:t>
                      </m:r>
                      <m:r>
                        <a:rPr lang="en-US" b="0" i="1" smtClean="0">
                          <a:solidFill>
                            <a:srgbClr val="0096FF"/>
                          </a:solidFill>
                          <a:latin typeface="Cambria Math" panose="02040503050406030204" pitchFamily="18" charset="0"/>
                        </a:rPr>
                        <m:t>𝑣</m:t>
                      </m:r>
                      <m:func>
                        <m:funcPr>
                          <m:ctrlPr>
                            <a:rPr lang="en-US" b="0" i="1" smtClean="0">
                              <a:solidFill>
                                <a:srgbClr val="0096FF"/>
                              </a:solidFill>
                              <a:latin typeface="Cambria Math" panose="02040503050406030204" pitchFamily="18" charset="0"/>
                            </a:rPr>
                          </m:ctrlPr>
                        </m:funcPr>
                        <m:fName>
                          <m:r>
                            <m:rPr>
                              <m:sty m:val="p"/>
                            </m:rPr>
                            <a:rPr lang="en-US" b="0" i="0" smtClean="0">
                              <a:solidFill>
                                <a:srgbClr val="0096FF"/>
                              </a:solidFill>
                              <a:latin typeface="Cambria Math" panose="02040503050406030204" pitchFamily="18" charset="0"/>
                            </a:rPr>
                            <m:t>sin</m:t>
                          </m:r>
                        </m:fName>
                        <m:e>
                          <m:r>
                            <a:rPr lang="en-US" b="0" i="1" smtClean="0">
                              <a:solidFill>
                                <a:srgbClr val="0096FF"/>
                              </a:solidFill>
                              <a:latin typeface="Cambria Math" panose="02040503050406030204" pitchFamily="18" charset="0"/>
                              <a:ea typeface="Cambria Math" panose="02040503050406030204" pitchFamily="18" charset="0"/>
                            </a:rPr>
                            <m:t>𝜃</m:t>
                          </m:r>
                        </m:e>
                      </m:func>
                    </m:oMath>
                  </m:oMathPara>
                </a14:m>
                <a:endParaRPr lang="en-US">
                  <a:solidFill>
                    <a:srgbClr val="0096FF"/>
                  </a:solidFill>
                </a:endParaRPr>
              </a:p>
            </p:txBody>
          </p:sp>
        </mc:Choice>
        <mc:Fallback xmlns="">
          <p:sp>
            <p:nvSpPr>
              <p:cNvPr id="9" name="TextBox 8">
                <a:extLst>
                  <a:ext uri="{FF2B5EF4-FFF2-40B4-BE49-F238E27FC236}">
                    <a16:creationId xmlns:a16="http://schemas.microsoft.com/office/drawing/2014/main" id="{2D77E0F0-741E-4AE3-AB3F-4375081B5DFA}"/>
                  </a:ext>
                </a:extLst>
              </p:cNvPr>
              <p:cNvSpPr txBox="1">
                <a:spLocks noRot="1" noChangeAspect="1" noMove="1" noResize="1" noEditPoints="1" noAdjustHandles="1" noChangeArrowheads="1" noChangeShapeType="1" noTextEdit="1"/>
              </p:cNvSpPr>
              <p:nvPr/>
            </p:nvSpPr>
            <p:spPr>
              <a:xfrm>
                <a:off x="445194" y="3337212"/>
                <a:ext cx="4435367" cy="1486561"/>
              </a:xfrm>
              <a:prstGeom prst="rect">
                <a:avLst/>
              </a:prstGeom>
              <a:blipFill>
                <a:blip r:embed="rId5"/>
                <a:stretch>
                  <a:fillRect l="-10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91088AB-EBF2-4514-9B6D-7F8E62C18A80}"/>
                  </a:ext>
                </a:extLst>
              </p:cNvPr>
              <p:cNvSpPr txBox="1"/>
              <p:nvPr/>
            </p:nvSpPr>
            <p:spPr>
              <a:xfrm>
                <a:off x="7242587" y="4369794"/>
                <a:ext cx="3251747" cy="738664"/>
              </a:xfrm>
              <a:prstGeom prst="rect">
                <a:avLst/>
              </a:prstGeom>
              <a:noFill/>
            </p:spPr>
            <p:txBody>
              <a:bodyPr wrap="square" rtlCol="0">
                <a:spAutoFit/>
              </a:bodyPr>
              <a:lstStyle/>
              <a:p>
                <a14:m>
                  <m:oMath xmlns:m="http://schemas.openxmlformats.org/officeDocument/2006/math">
                    <m:r>
                      <a:rPr lang="en-US" sz="1400" b="1" i="1" smtClean="0">
                        <a:solidFill>
                          <a:schemeClr val="tx1"/>
                        </a:solidFill>
                        <a:latin typeface="Cambria Math" panose="02040503050406030204" pitchFamily="18" charset="0"/>
                        <a:ea typeface="Cambria Math" panose="02040503050406030204" pitchFamily="18" charset="0"/>
                      </a:rPr>
                      <m:t>𝜽</m:t>
                    </m:r>
                  </m:oMath>
                </a14:m>
                <a:r>
                  <a:rPr lang="en-US" sz="1400" b="1">
                    <a:solidFill>
                      <a:schemeClr val="tx1"/>
                    </a:solidFill>
                  </a:rPr>
                  <a:t> is the angle between the particle’s velocity components and magnetic field.</a:t>
                </a:r>
              </a:p>
            </p:txBody>
          </p:sp>
        </mc:Choice>
        <mc:Fallback xmlns="">
          <p:sp>
            <p:nvSpPr>
              <p:cNvPr id="10" name="TextBox 9">
                <a:extLst>
                  <a:ext uri="{FF2B5EF4-FFF2-40B4-BE49-F238E27FC236}">
                    <a16:creationId xmlns:a16="http://schemas.microsoft.com/office/drawing/2014/main" id="{F91088AB-EBF2-4514-9B6D-7F8E62C18A80}"/>
                  </a:ext>
                </a:extLst>
              </p:cNvPr>
              <p:cNvSpPr txBox="1">
                <a:spLocks noRot="1" noChangeAspect="1" noMove="1" noResize="1" noEditPoints="1" noAdjustHandles="1" noChangeArrowheads="1" noChangeShapeType="1" noTextEdit="1"/>
              </p:cNvSpPr>
              <p:nvPr/>
            </p:nvSpPr>
            <p:spPr>
              <a:xfrm>
                <a:off x="7242587" y="4369794"/>
                <a:ext cx="3251747" cy="738664"/>
              </a:xfrm>
              <a:prstGeom prst="rect">
                <a:avLst/>
              </a:prstGeom>
              <a:blipFill>
                <a:blip r:embed="rId6"/>
                <a:stretch>
                  <a:fillRect l="-562" t="-1653" r="-562" b="-7438"/>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FA82DD6E-38CF-493E-99DE-10AF4E3107A0}"/>
              </a:ext>
            </a:extLst>
          </p:cNvPr>
          <p:cNvSpPr txBox="1"/>
          <p:nvPr/>
        </p:nvSpPr>
        <p:spPr>
          <a:xfrm>
            <a:off x="370764" y="5320814"/>
            <a:ext cx="2840267" cy="584775"/>
          </a:xfrm>
          <a:prstGeom prst="rect">
            <a:avLst/>
          </a:prstGeom>
          <a:noFill/>
        </p:spPr>
        <p:txBody>
          <a:bodyPr wrap="square" rtlCol="0">
            <a:spAutoFit/>
          </a:bodyPr>
          <a:lstStyle/>
          <a:p>
            <a:r>
              <a:rPr lang="en-CA" sz="1600" b="1">
                <a:solidFill>
                  <a:srgbClr val="00B0F0"/>
                </a:solidFill>
              </a:rPr>
              <a:t>Confinement relies on the magnetic mirror effect.</a:t>
            </a:r>
          </a:p>
        </p:txBody>
      </p:sp>
    </p:spTree>
    <p:extLst>
      <p:ext uri="{BB962C8B-B14F-4D97-AF65-F5344CB8AC3E}">
        <p14:creationId xmlns:p14="http://schemas.microsoft.com/office/powerpoint/2010/main" val="1072864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F8A5B7-701E-CB57-6812-862561980A7E}"/>
              </a:ext>
            </a:extLst>
          </p:cNvPr>
          <p:cNvSpPr>
            <a:spLocks noGrp="1"/>
          </p:cNvSpPr>
          <p:nvPr>
            <p:ph type="sldNum" sz="quarter" idx="12"/>
          </p:nvPr>
        </p:nvSpPr>
        <p:spPr/>
        <p:txBody>
          <a:bodyPr/>
          <a:lstStyle/>
          <a:p>
            <a:fld id="{72890513-E58D-2644-ACDB-E89B1349FCEB}" type="slidenum">
              <a:rPr lang="en-US" smtClean="0"/>
              <a:pPr/>
              <a:t>54</a:t>
            </a:fld>
            <a:endParaRPr lang="en-US"/>
          </a:p>
        </p:txBody>
      </p:sp>
      <p:pic>
        <p:nvPicPr>
          <p:cNvPr id="11" name="Content Placeholder 10">
            <a:extLst>
              <a:ext uri="{FF2B5EF4-FFF2-40B4-BE49-F238E27FC236}">
                <a16:creationId xmlns:a16="http://schemas.microsoft.com/office/drawing/2014/main" id="{E1B4CB8B-4B3B-7A0A-B1F6-6F05160922B3}"/>
              </a:ext>
            </a:extLst>
          </p:cNvPr>
          <p:cNvPicPr>
            <a:picLocks noGrp="1" noChangeAspect="1"/>
          </p:cNvPicPr>
          <p:nvPr>
            <p:ph sz="quarter" idx="26"/>
          </p:nvPr>
        </p:nvPicPr>
        <p:blipFill>
          <a:blip r:embed="rId2"/>
          <a:stretch>
            <a:fillRect/>
          </a:stretch>
        </p:blipFill>
        <p:spPr>
          <a:xfrm>
            <a:off x="2313458" y="1580444"/>
            <a:ext cx="7468247" cy="4141959"/>
          </a:xfrm>
          <a:prstGeom prst="rect">
            <a:avLst/>
          </a:prstGeom>
        </p:spPr>
      </p:pic>
      <p:sp>
        <p:nvSpPr>
          <p:cNvPr id="6" name="Text Placeholder 5">
            <a:extLst>
              <a:ext uri="{FF2B5EF4-FFF2-40B4-BE49-F238E27FC236}">
                <a16:creationId xmlns:a16="http://schemas.microsoft.com/office/drawing/2014/main" id="{A43BAC7A-5439-F184-792C-0B79FB715148}"/>
              </a:ext>
            </a:extLst>
          </p:cNvPr>
          <p:cNvSpPr>
            <a:spLocks noGrp="1"/>
          </p:cNvSpPr>
          <p:nvPr>
            <p:ph type="body" sz="quarter" idx="21"/>
          </p:nvPr>
        </p:nvSpPr>
        <p:spPr>
          <a:xfrm>
            <a:off x="810132" y="205595"/>
            <a:ext cx="10450005" cy="483027"/>
          </a:xfrm>
        </p:spPr>
        <p:txBody>
          <a:bodyPr/>
          <a:lstStyle/>
          <a:p>
            <a:pPr algn="ctr"/>
            <a:r>
              <a:rPr lang="en-US"/>
              <a:t>Beam Envelope</a:t>
            </a:r>
          </a:p>
        </p:txBody>
      </p:sp>
    </p:spTree>
    <p:extLst>
      <p:ext uri="{BB962C8B-B14F-4D97-AF65-F5344CB8AC3E}">
        <p14:creationId xmlns:p14="http://schemas.microsoft.com/office/powerpoint/2010/main" val="9725620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237F6E-559E-47BF-809E-951AD909DB76}"/>
              </a:ext>
            </a:extLst>
          </p:cNvPr>
          <p:cNvSpPr>
            <a:spLocks noGrp="1"/>
          </p:cNvSpPr>
          <p:nvPr>
            <p:ph type="body" sz="quarter" idx="21"/>
          </p:nvPr>
        </p:nvSpPr>
        <p:spPr>
          <a:xfrm>
            <a:off x="535260" y="180975"/>
            <a:ext cx="10724878" cy="458808"/>
          </a:xfrm>
        </p:spPr>
        <p:txBody>
          <a:bodyPr/>
          <a:lstStyle/>
          <a:p>
            <a:pPr algn="ctr"/>
            <a:r>
              <a:rPr lang="en-US"/>
              <a:t>Charge exchange with residual gas</a:t>
            </a:r>
          </a:p>
          <a:p>
            <a:endParaRPr lang="en-US"/>
          </a:p>
        </p:txBody>
      </p:sp>
      <mc:AlternateContent xmlns:mc="http://schemas.openxmlformats.org/markup-compatibility/2006" xmlns:a14="http://schemas.microsoft.com/office/drawing/2010/main">
        <mc:Choice Requires="a14">
          <p:sp>
            <p:nvSpPr>
              <p:cNvPr id="10" name="Text Placeholder 9">
                <a:extLst>
                  <a:ext uri="{FF2B5EF4-FFF2-40B4-BE49-F238E27FC236}">
                    <a16:creationId xmlns:a16="http://schemas.microsoft.com/office/drawing/2014/main" id="{3891F10E-EF07-40C3-B887-4EE485AA6F5F}"/>
                  </a:ext>
                </a:extLst>
              </p:cNvPr>
              <p:cNvSpPr>
                <a:spLocks noGrp="1"/>
              </p:cNvSpPr>
              <p:nvPr>
                <p:ph type="body" sz="quarter" idx="28"/>
              </p:nvPr>
            </p:nvSpPr>
            <p:spPr>
              <a:xfrm>
                <a:off x="121920" y="639784"/>
                <a:ext cx="11968480" cy="5811816"/>
              </a:xfrm>
            </p:spPr>
            <p:txBody>
              <a:bodyPr/>
              <a:lstStyle/>
              <a:p>
                <a:pPr>
                  <a:buFont typeface="Wingdings" panose="05000000000000000000" pitchFamily="2" charset="2"/>
                  <a:buChar char="§"/>
                </a:pPr>
                <a:r>
                  <a:rPr lang="en-US" sz="2300"/>
                  <a:t>The cross section for charge exchange from initial charge state Q to final charge state Q-1 is given by</a:t>
                </a:r>
              </a:p>
              <a:p>
                <a:pPr marL="0" indent="0">
                  <a:buNone/>
                </a:pPr>
                <a14:m>
                  <m:oMathPara xmlns:m="http://schemas.openxmlformats.org/officeDocument/2006/math">
                    <m:oMathParaPr>
                      <m:jc m:val="centerGroup"/>
                    </m:oMathParaPr>
                    <m:oMath xmlns:m="http://schemas.openxmlformats.org/officeDocument/2006/math">
                      <m:sSub>
                        <m:sSubPr>
                          <m:ctrlPr>
                            <a:rPr lang="en-US" sz="2300" i="1" smtClean="0">
                              <a:latin typeface="Cambria Math" panose="02040503050406030204" pitchFamily="18" charset="0"/>
                            </a:rPr>
                          </m:ctrlPr>
                        </m:sSubPr>
                        <m:e>
                          <m:r>
                            <a:rPr lang="en-US" sz="2300" i="1" smtClean="0">
                              <a:latin typeface="Cambria Math" panose="02040503050406030204" pitchFamily="18" charset="0"/>
                              <a:ea typeface="Cambria Math" panose="02040503050406030204" pitchFamily="18" charset="0"/>
                            </a:rPr>
                            <m:t>𝜎</m:t>
                          </m:r>
                        </m:e>
                        <m:sub>
                          <m:r>
                            <a:rPr lang="en-US" sz="2300" b="0" i="1" smtClean="0">
                              <a:latin typeface="Cambria Math" panose="02040503050406030204" pitchFamily="18" charset="0"/>
                            </a:rPr>
                            <m:t>𝑄</m:t>
                          </m:r>
                          <m:r>
                            <a:rPr lang="en-US" sz="2300" b="0" i="1" smtClean="0">
                              <a:latin typeface="Cambria Math" panose="02040503050406030204" pitchFamily="18" charset="0"/>
                              <a:ea typeface="Cambria Math" panose="02040503050406030204" pitchFamily="18" charset="0"/>
                            </a:rPr>
                            <m:t>→</m:t>
                          </m:r>
                          <m:r>
                            <a:rPr lang="en-US" sz="2300" b="0" i="1" smtClean="0">
                              <a:latin typeface="Cambria Math" panose="02040503050406030204" pitchFamily="18" charset="0"/>
                              <a:ea typeface="Cambria Math" panose="02040503050406030204" pitchFamily="18" charset="0"/>
                            </a:rPr>
                            <m:t>𝑄</m:t>
                          </m:r>
                          <m:r>
                            <a:rPr lang="en-US" sz="2300" b="0" i="1" smtClean="0">
                              <a:latin typeface="Cambria Math" panose="02040503050406030204" pitchFamily="18" charset="0"/>
                              <a:ea typeface="Cambria Math" panose="02040503050406030204" pitchFamily="18" charset="0"/>
                            </a:rPr>
                            <m:t>−1</m:t>
                          </m:r>
                        </m:sub>
                      </m:sSub>
                      <m:r>
                        <a:rPr lang="en-US" sz="2300" b="0" i="1" smtClean="0">
                          <a:latin typeface="Cambria Math" panose="02040503050406030204" pitchFamily="18" charset="0"/>
                        </a:rPr>
                        <m:t>=1.43</m:t>
                      </m:r>
                      <m:r>
                        <a:rPr lang="en-US" sz="2300" b="0" i="1" smtClean="0">
                          <a:latin typeface="Cambria Math" panose="02040503050406030204" pitchFamily="18" charset="0"/>
                          <a:ea typeface="Cambria Math" panose="02040503050406030204" pitchFamily="18" charset="0"/>
                        </a:rPr>
                        <m:t>×</m:t>
                      </m:r>
                      <m:sSup>
                        <m:sSupPr>
                          <m:ctrlPr>
                            <a:rPr lang="en-US" sz="2300" b="0" i="1" smtClean="0">
                              <a:latin typeface="Cambria Math" panose="02040503050406030204" pitchFamily="18" charset="0"/>
                              <a:ea typeface="Cambria Math" panose="02040503050406030204" pitchFamily="18" charset="0"/>
                            </a:rPr>
                          </m:ctrlPr>
                        </m:sSupPr>
                        <m:e>
                          <m:r>
                            <a:rPr lang="en-US" sz="2300" b="0" i="1" smtClean="0">
                              <a:latin typeface="Cambria Math" panose="02040503050406030204" pitchFamily="18" charset="0"/>
                              <a:ea typeface="Cambria Math" panose="02040503050406030204" pitchFamily="18" charset="0"/>
                            </a:rPr>
                            <m:t>10</m:t>
                          </m:r>
                        </m:e>
                        <m:sup>
                          <m:r>
                            <a:rPr lang="en-US" sz="2300" b="0" i="1" smtClean="0">
                              <a:latin typeface="Cambria Math" panose="02040503050406030204" pitchFamily="18" charset="0"/>
                              <a:ea typeface="Cambria Math" panose="02040503050406030204" pitchFamily="18" charset="0"/>
                            </a:rPr>
                            <m:t>−12</m:t>
                          </m:r>
                        </m:sup>
                      </m:sSup>
                      <m:sSup>
                        <m:sSupPr>
                          <m:ctrlPr>
                            <a:rPr lang="en-US" sz="2300" b="0" i="1" smtClean="0">
                              <a:latin typeface="Cambria Math" panose="02040503050406030204" pitchFamily="18" charset="0"/>
                              <a:ea typeface="Cambria Math" panose="02040503050406030204" pitchFamily="18" charset="0"/>
                            </a:rPr>
                          </m:ctrlPr>
                        </m:sSupPr>
                        <m:e>
                          <m:r>
                            <a:rPr lang="en-US" sz="2300" b="0" i="1" smtClean="0">
                              <a:latin typeface="Cambria Math" panose="02040503050406030204" pitchFamily="18" charset="0"/>
                              <a:ea typeface="Cambria Math" panose="02040503050406030204" pitchFamily="18" charset="0"/>
                            </a:rPr>
                            <m:t>𝑄</m:t>
                          </m:r>
                        </m:e>
                        <m:sup>
                          <m:r>
                            <a:rPr lang="en-US" sz="2300" b="0" i="1" smtClean="0">
                              <a:latin typeface="Cambria Math" panose="02040503050406030204" pitchFamily="18" charset="0"/>
                              <a:ea typeface="Cambria Math" panose="02040503050406030204" pitchFamily="18" charset="0"/>
                            </a:rPr>
                            <m:t>1.17</m:t>
                          </m:r>
                        </m:sup>
                      </m:sSup>
                      <m:sSub>
                        <m:sSubPr>
                          <m:ctrlPr>
                            <a:rPr lang="en-US" sz="2300" b="0" i="1" smtClean="0">
                              <a:latin typeface="Cambria Math" panose="02040503050406030204" pitchFamily="18" charset="0"/>
                              <a:ea typeface="Cambria Math" panose="02040503050406030204" pitchFamily="18" charset="0"/>
                            </a:rPr>
                          </m:ctrlPr>
                        </m:sSubPr>
                        <m:e>
                          <m:sSup>
                            <m:sSupPr>
                              <m:ctrlPr>
                                <a:rPr lang="en-US" sz="2300" b="0" i="1" smtClean="0">
                                  <a:latin typeface="Cambria Math" panose="02040503050406030204" pitchFamily="18" charset="0"/>
                                  <a:ea typeface="Cambria Math" panose="02040503050406030204" pitchFamily="18" charset="0"/>
                                </a:rPr>
                              </m:ctrlPr>
                            </m:sSupPr>
                            <m:e>
                              <m:r>
                                <a:rPr lang="en-US" sz="2300" b="0" i="1" smtClean="0">
                                  <a:latin typeface="Cambria Math" panose="02040503050406030204" pitchFamily="18" charset="0"/>
                                  <a:ea typeface="Cambria Math" panose="02040503050406030204" pitchFamily="18" charset="0"/>
                                </a:rPr>
                                <m:t>𝑈</m:t>
                              </m:r>
                            </m:e>
                            <m:sup>
                              <m:r>
                                <a:rPr lang="en-US" sz="2300" b="0" i="1" smtClean="0">
                                  <a:latin typeface="Cambria Math" panose="02040503050406030204" pitchFamily="18" charset="0"/>
                                  <a:ea typeface="Cambria Math" panose="02040503050406030204" pitchFamily="18" charset="0"/>
                                </a:rPr>
                                <m:t>−2.76</m:t>
                              </m:r>
                            </m:sup>
                          </m:sSup>
                        </m:e>
                        <m:sub>
                          <m:r>
                            <a:rPr lang="en-US" sz="2300" b="0" i="1" smtClean="0">
                              <a:latin typeface="Cambria Math" panose="02040503050406030204" pitchFamily="18" charset="0"/>
                              <a:ea typeface="Cambria Math" panose="02040503050406030204" pitchFamily="18" charset="0"/>
                            </a:rPr>
                            <m:t>0→1</m:t>
                          </m:r>
                        </m:sub>
                      </m:sSub>
                      <m:d>
                        <m:dPr>
                          <m:ctrlPr>
                            <a:rPr lang="en-US" sz="2300" b="0" i="1" smtClean="0">
                              <a:latin typeface="Cambria Math" panose="02040503050406030204" pitchFamily="18" charset="0"/>
                              <a:ea typeface="Cambria Math" panose="02040503050406030204" pitchFamily="18" charset="0"/>
                            </a:rPr>
                          </m:ctrlPr>
                        </m:dPr>
                        <m:e>
                          <m:sSup>
                            <m:sSupPr>
                              <m:ctrlPr>
                                <a:rPr lang="en-US" sz="2300" b="0" i="1" smtClean="0">
                                  <a:latin typeface="Cambria Math" panose="02040503050406030204" pitchFamily="18" charset="0"/>
                                  <a:ea typeface="Cambria Math" panose="02040503050406030204" pitchFamily="18" charset="0"/>
                                </a:rPr>
                              </m:ctrlPr>
                            </m:sSupPr>
                            <m:e>
                              <m:r>
                                <a:rPr lang="en-US" sz="2300" b="0" i="1" smtClean="0">
                                  <a:latin typeface="Cambria Math" panose="02040503050406030204" pitchFamily="18" charset="0"/>
                                  <a:ea typeface="Cambria Math" panose="02040503050406030204" pitchFamily="18" charset="0"/>
                                </a:rPr>
                                <m:t>𝑐𝑚</m:t>
                              </m:r>
                            </m:e>
                            <m:sup>
                              <m:r>
                                <a:rPr lang="en-US" sz="2300" b="0" i="1" smtClean="0">
                                  <a:latin typeface="Cambria Math" panose="02040503050406030204" pitchFamily="18" charset="0"/>
                                  <a:ea typeface="Cambria Math" panose="02040503050406030204" pitchFamily="18" charset="0"/>
                                </a:rPr>
                                <m:t>2</m:t>
                              </m:r>
                            </m:sup>
                          </m:sSup>
                        </m:e>
                      </m:d>
                    </m:oMath>
                  </m:oMathPara>
                </a14:m>
                <a:endParaRPr lang="en-US" sz="2300" b="0">
                  <a:ea typeface="Cambria Math" panose="02040503050406030204" pitchFamily="18" charset="0"/>
                </a:endParaRPr>
              </a:p>
              <a:p>
                <a:pPr marL="0" indent="0">
                  <a:buNone/>
                </a:pPr>
                <a:r>
                  <a:rPr lang="en-US" sz="2300" i="1"/>
                  <a:t>U</a:t>
                </a:r>
                <a:r>
                  <a:rPr lang="en-US" sz="2300"/>
                  <a:t>= first ionization energy of the neutral atom in eV</a:t>
                </a:r>
              </a:p>
              <a:p>
                <a:pPr marL="0" indent="0">
                  <a:buNone/>
                </a:pPr>
                <a:endParaRPr lang="en-US" sz="2300"/>
              </a:p>
              <a:p>
                <a:pPr>
                  <a:buFont typeface="Wingdings" panose="05000000000000000000" pitchFamily="2" charset="2"/>
                  <a:buChar char="§"/>
                </a:pPr>
                <a:r>
                  <a:rPr lang="en-US" sz="2300"/>
                  <a:t> The lower the neutral pressure in the plasma the higher the charge state that can be achieved -  The density of the neutral atoms must be far lower than the plasma density to keep the charge exchange recombination rate low.</a:t>
                </a:r>
              </a:p>
              <a:p>
                <a:pPr marL="0" indent="0">
                  <a:buNone/>
                </a:pPr>
                <a14:m>
                  <m:oMathPara xmlns:m="http://schemas.openxmlformats.org/officeDocument/2006/math">
                    <m:oMathParaPr>
                      <m:jc m:val="centerGroup"/>
                    </m:oMathParaPr>
                    <m:oMath xmlns:m="http://schemas.openxmlformats.org/officeDocument/2006/math">
                      <m:sSub>
                        <m:sSubPr>
                          <m:ctrlPr>
                            <a:rPr lang="en-US" sz="2300" i="1" smtClean="0">
                              <a:latin typeface="Cambria Math" panose="02040503050406030204" pitchFamily="18" charset="0"/>
                            </a:rPr>
                          </m:ctrlPr>
                        </m:sSubPr>
                        <m:e>
                          <m:r>
                            <a:rPr lang="en-US" sz="2300" b="0" i="1" smtClean="0">
                              <a:latin typeface="Cambria Math"/>
                            </a:rPr>
                            <m:t>𝑛</m:t>
                          </m:r>
                        </m:e>
                        <m:sub>
                          <m:r>
                            <a:rPr lang="en-US" sz="2300" b="0" i="1" smtClean="0">
                              <a:latin typeface="Cambria Math"/>
                            </a:rPr>
                            <m:t>𝑒</m:t>
                          </m:r>
                        </m:sub>
                      </m:sSub>
                      <m:r>
                        <a:rPr lang="en-US" sz="2300" i="1" smtClean="0">
                          <a:latin typeface="Cambria Math"/>
                          <a:ea typeface="Cambria Math"/>
                        </a:rPr>
                        <m:t>≫</m:t>
                      </m:r>
                      <m:sSub>
                        <m:sSubPr>
                          <m:ctrlPr>
                            <a:rPr lang="en-US" sz="2300" i="1" smtClean="0">
                              <a:latin typeface="Cambria Math" panose="02040503050406030204" pitchFamily="18" charset="0"/>
                              <a:ea typeface="Cambria Math"/>
                            </a:rPr>
                          </m:ctrlPr>
                        </m:sSubPr>
                        <m:e>
                          <m:r>
                            <a:rPr lang="en-US" sz="2300" b="0" i="1" smtClean="0">
                              <a:latin typeface="Cambria Math"/>
                              <a:ea typeface="Cambria Math"/>
                            </a:rPr>
                            <m:t>𝑛</m:t>
                          </m:r>
                        </m:e>
                        <m:sub>
                          <m:r>
                            <a:rPr lang="en-US" sz="2300" b="0" i="1" smtClean="0">
                              <a:latin typeface="Cambria Math"/>
                              <a:ea typeface="Cambria Math"/>
                            </a:rPr>
                            <m:t>0</m:t>
                          </m:r>
                        </m:sub>
                      </m:sSub>
                    </m:oMath>
                  </m:oMathPara>
                </a14:m>
                <a:endParaRPr lang="en-US" sz="2300"/>
              </a:p>
              <a:p>
                <a:pPr marL="0" indent="0">
                  <a:buNone/>
                </a:pPr>
                <a:r>
                  <a:rPr lang="en-US" sz="2200" b="1">
                    <a:solidFill>
                      <a:srgbClr val="FF0000"/>
                    </a:solidFill>
                  </a:rPr>
                  <a:t>In TRIUMF ECRIS CSB at Vacuum pressure of </a:t>
                </a:r>
                <a14:m>
                  <m:oMath xmlns:m="http://schemas.openxmlformats.org/officeDocument/2006/math">
                    <m:r>
                      <a:rPr lang="en-US" sz="2200" b="1" i="1" smtClean="0">
                        <a:solidFill>
                          <a:srgbClr val="FF0000"/>
                        </a:solidFill>
                        <a:latin typeface="Cambria Math"/>
                      </a:rPr>
                      <m:t>𝟓</m:t>
                    </m:r>
                    <m:r>
                      <a:rPr lang="en-US" sz="2200" b="1" i="1" smtClean="0">
                        <a:solidFill>
                          <a:srgbClr val="FF0000"/>
                        </a:solidFill>
                        <a:latin typeface="Cambria Math"/>
                        <a:ea typeface="Cambria Math"/>
                      </a:rPr>
                      <m:t>×</m:t>
                    </m:r>
                    <m:sSup>
                      <m:sSupPr>
                        <m:ctrlPr>
                          <a:rPr lang="en-US" sz="2200" b="1" i="1" smtClean="0">
                            <a:solidFill>
                              <a:srgbClr val="FF0000"/>
                            </a:solidFill>
                            <a:latin typeface="Cambria Math" panose="02040503050406030204" pitchFamily="18" charset="0"/>
                            <a:ea typeface="Cambria Math"/>
                          </a:rPr>
                        </m:ctrlPr>
                      </m:sSupPr>
                      <m:e>
                        <m:r>
                          <a:rPr lang="en-US" sz="2200" b="1" i="1" smtClean="0">
                            <a:solidFill>
                              <a:srgbClr val="FF0000"/>
                            </a:solidFill>
                            <a:latin typeface="Cambria Math"/>
                            <a:ea typeface="Cambria Math"/>
                          </a:rPr>
                          <m:t>𝟏𝟎</m:t>
                        </m:r>
                      </m:e>
                      <m:sup>
                        <m:r>
                          <a:rPr lang="en-US" sz="2200" b="1" i="1" smtClean="0">
                            <a:solidFill>
                              <a:srgbClr val="FF0000"/>
                            </a:solidFill>
                            <a:latin typeface="Cambria Math"/>
                            <a:ea typeface="Cambria Math"/>
                          </a:rPr>
                          <m:t>−</m:t>
                        </m:r>
                        <m:r>
                          <a:rPr lang="en-US" sz="2200" b="1" i="1" smtClean="0">
                            <a:solidFill>
                              <a:srgbClr val="FF0000"/>
                            </a:solidFill>
                            <a:latin typeface="Cambria Math"/>
                            <a:ea typeface="Cambria Math"/>
                          </a:rPr>
                          <m:t>𝟖</m:t>
                        </m:r>
                      </m:sup>
                    </m:sSup>
                    <m:r>
                      <a:rPr lang="en-US" sz="2200" b="1" i="1" smtClean="0">
                        <a:solidFill>
                          <a:srgbClr val="FF0000"/>
                        </a:solidFill>
                        <a:latin typeface="Cambria Math"/>
                        <a:ea typeface="Cambria Math"/>
                      </a:rPr>
                      <m:t> </m:t>
                    </m:r>
                    <m:r>
                      <a:rPr lang="en-US" sz="2200" b="1" i="1" smtClean="0">
                        <a:solidFill>
                          <a:srgbClr val="FF0000"/>
                        </a:solidFill>
                        <a:latin typeface="Cambria Math"/>
                        <a:ea typeface="Cambria Math"/>
                      </a:rPr>
                      <m:t>𝑻𝒐𝒓𝒓</m:t>
                    </m:r>
                  </m:oMath>
                </a14:m>
                <a:r>
                  <a:rPr lang="en-US" sz="2200" b="1">
                    <a:solidFill>
                      <a:srgbClr val="FF0000"/>
                    </a:solidFill>
                  </a:rPr>
                  <a:t>, room temperature 293 K, and microwave frequency of 14.46 GHz. Using </a:t>
                </a:r>
                <a14:m>
                  <m:oMath xmlns:m="http://schemas.openxmlformats.org/officeDocument/2006/math">
                    <m:r>
                      <a:rPr lang="en-US" sz="2200" b="1" i="1" smtClean="0">
                        <a:solidFill>
                          <a:srgbClr val="FF0000"/>
                        </a:solidFill>
                        <a:latin typeface="Cambria Math"/>
                      </a:rPr>
                      <m:t>𝑷</m:t>
                    </m:r>
                    <m:r>
                      <a:rPr lang="en-US" sz="2200" b="1" i="1" smtClean="0">
                        <a:solidFill>
                          <a:srgbClr val="FF0000"/>
                        </a:solidFill>
                        <a:latin typeface="Cambria Math"/>
                      </a:rPr>
                      <m:t>=</m:t>
                    </m:r>
                    <m:r>
                      <a:rPr lang="en-US" sz="2200" b="1" i="1" smtClean="0">
                        <a:solidFill>
                          <a:srgbClr val="FF0000"/>
                        </a:solidFill>
                        <a:latin typeface="Cambria Math"/>
                      </a:rPr>
                      <m:t>𝒏𝒌𝑻</m:t>
                    </m:r>
                    <m:r>
                      <a:rPr lang="en-US" sz="2200" b="1" i="1" smtClean="0">
                        <a:solidFill>
                          <a:srgbClr val="FF0000"/>
                        </a:solidFill>
                        <a:latin typeface="Cambria Math"/>
                      </a:rPr>
                      <m:t> </m:t>
                    </m:r>
                    <m:r>
                      <a:rPr lang="en-US" sz="2200" b="1" i="1" smtClean="0">
                        <a:solidFill>
                          <a:srgbClr val="FF0000"/>
                        </a:solidFill>
                        <a:latin typeface="Cambria Math"/>
                      </a:rPr>
                      <m:t>𝒂𝒏𝒅</m:t>
                    </m:r>
                    <m:r>
                      <a:rPr lang="en-US" sz="2200" b="1" i="1" smtClean="0">
                        <a:solidFill>
                          <a:srgbClr val="FF0000"/>
                        </a:solidFill>
                        <a:latin typeface="Cambria Math"/>
                      </a:rPr>
                      <m:t> </m:t>
                    </m:r>
                    <m:sSub>
                      <m:sSubPr>
                        <m:ctrlPr>
                          <a:rPr lang="en-US" sz="2200" b="1" i="1" smtClean="0">
                            <a:solidFill>
                              <a:srgbClr val="FF0000"/>
                            </a:solidFill>
                            <a:latin typeface="Cambria Math" panose="02040503050406030204" pitchFamily="18" charset="0"/>
                          </a:rPr>
                        </m:ctrlPr>
                      </m:sSubPr>
                      <m:e>
                        <m:r>
                          <a:rPr lang="en-US" sz="2200" b="1" i="1" smtClean="0">
                            <a:solidFill>
                              <a:srgbClr val="FF0000"/>
                            </a:solidFill>
                            <a:latin typeface="Cambria Math"/>
                          </a:rPr>
                          <m:t>𝒇</m:t>
                        </m:r>
                      </m:e>
                      <m:sub>
                        <m:r>
                          <a:rPr lang="en-US" sz="2200" b="1" i="1" smtClean="0">
                            <a:solidFill>
                              <a:srgbClr val="FF0000"/>
                            </a:solidFill>
                            <a:latin typeface="Cambria Math"/>
                          </a:rPr>
                          <m:t>𝒓𝒇</m:t>
                        </m:r>
                      </m:sub>
                    </m:sSub>
                    <m:r>
                      <a:rPr lang="en-US" sz="2200" b="1" i="1">
                        <a:solidFill>
                          <a:srgbClr val="FF0000"/>
                        </a:solidFill>
                        <a:latin typeface="Cambria Math"/>
                        <a:ea typeface="Cambria Math"/>
                      </a:rPr>
                      <m:t>≥</m:t>
                    </m:r>
                    <m:f>
                      <m:fPr>
                        <m:ctrlPr>
                          <a:rPr lang="en-US" sz="2200" b="1" i="1" smtClean="0">
                            <a:solidFill>
                              <a:srgbClr val="FF0000"/>
                            </a:solidFill>
                            <a:latin typeface="Cambria Math" panose="02040503050406030204" pitchFamily="18" charset="0"/>
                          </a:rPr>
                        </m:ctrlPr>
                      </m:fPr>
                      <m:num>
                        <m:r>
                          <a:rPr lang="en-US" sz="2200" b="1" i="1" smtClean="0">
                            <a:solidFill>
                              <a:srgbClr val="FF0000"/>
                            </a:solidFill>
                            <a:latin typeface="Cambria Math"/>
                          </a:rPr>
                          <m:t>𝟏</m:t>
                        </m:r>
                      </m:num>
                      <m:den>
                        <m:r>
                          <a:rPr lang="en-US" sz="2200" b="1" i="1" smtClean="0">
                            <a:solidFill>
                              <a:srgbClr val="FF0000"/>
                            </a:solidFill>
                            <a:latin typeface="Cambria Math"/>
                          </a:rPr>
                          <m:t>𝟐</m:t>
                        </m:r>
                        <m:r>
                          <a:rPr lang="en-US" sz="2200" b="1" i="1" smtClean="0">
                            <a:solidFill>
                              <a:srgbClr val="FF0000"/>
                            </a:solidFill>
                            <a:latin typeface="Cambria Math"/>
                            <a:ea typeface="Cambria Math"/>
                          </a:rPr>
                          <m:t>𝝅</m:t>
                        </m:r>
                      </m:den>
                    </m:f>
                    <m:rad>
                      <m:radPr>
                        <m:degHide m:val="on"/>
                        <m:ctrlPr>
                          <a:rPr lang="en-US" sz="2200" b="1" i="1" smtClean="0">
                            <a:solidFill>
                              <a:srgbClr val="FF0000"/>
                            </a:solidFill>
                            <a:latin typeface="Cambria Math" panose="02040503050406030204" pitchFamily="18" charset="0"/>
                          </a:rPr>
                        </m:ctrlPr>
                      </m:radPr>
                      <m:deg/>
                      <m:e>
                        <m:f>
                          <m:fPr>
                            <m:ctrlPr>
                              <a:rPr lang="en-US" sz="2200" b="1" i="1" smtClean="0">
                                <a:solidFill>
                                  <a:srgbClr val="FF0000"/>
                                </a:solidFill>
                                <a:latin typeface="Cambria Math" panose="02040503050406030204" pitchFamily="18" charset="0"/>
                              </a:rPr>
                            </m:ctrlPr>
                          </m:fPr>
                          <m:num>
                            <m:sSub>
                              <m:sSubPr>
                                <m:ctrlPr>
                                  <a:rPr lang="en-US" sz="2200" b="1" i="1" smtClean="0">
                                    <a:solidFill>
                                      <a:srgbClr val="FF0000"/>
                                    </a:solidFill>
                                    <a:latin typeface="Cambria Math" panose="02040503050406030204" pitchFamily="18" charset="0"/>
                                  </a:rPr>
                                </m:ctrlPr>
                              </m:sSubPr>
                              <m:e>
                                <m:r>
                                  <a:rPr lang="en-US" sz="2200" b="1" i="1" smtClean="0">
                                    <a:solidFill>
                                      <a:srgbClr val="FF0000"/>
                                    </a:solidFill>
                                    <a:latin typeface="Cambria Math"/>
                                  </a:rPr>
                                  <m:t>𝒏</m:t>
                                </m:r>
                              </m:e>
                              <m:sub>
                                <m:r>
                                  <a:rPr lang="en-US" sz="2200" b="1" i="1" smtClean="0">
                                    <a:solidFill>
                                      <a:srgbClr val="FF0000"/>
                                    </a:solidFill>
                                    <a:latin typeface="Cambria Math"/>
                                  </a:rPr>
                                  <m:t>𝒆</m:t>
                                </m:r>
                              </m:sub>
                            </m:sSub>
                            <m:sSup>
                              <m:sSupPr>
                                <m:ctrlPr>
                                  <a:rPr lang="en-US" sz="2200" b="1" i="1" smtClean="0">
                                    <a:solidFill>
                                      <a:srgbClr val="FF0000"/>
                                    </a:solidFill>
                                    <a:latin typeface="Cambria Math" panose="02040503050406030204" pitchFamily="18" charset="0"/>
                                  </a:rPr>
                                </m:ctrlPr>
                              </m:sSupPr>
                              <m:e>
                                <m:r>
                                  <a:rPr lang="en-US" sz="2200" b="1" i="1" smtClean="0">
                                    <a:solidFill>
                                      <a:srgbClr val="FF0000"/>
                                    </a:solidFill>
                                    <a:latin typeface="Cambria Math"/>
                                  </a:rPr>
                                  <m:t>𝒆</m:t>
                                </m:r>
                              </m:e>
                              <m:sup>
                                <m:r>
                                  <a:rPr lang="en-US" sz="2200" b="1" i="1" smtClean="0">
                                    <a:solidFill>
                                      <a:srgbClr val="FF0000"/>
                                    </a:solidFill>
                                    <a:latin typeface="Cambria Math"/>
                                  </a:rPr>
                                  <m:t>𝟐</m:t>
                                </m:r>
                              </m:sup>
                            </m:sSup>
                          </m:num>
                          <m:den>
                            <m:sSub>
                              <m:sSubPr>
                                <m:ctrlPr>
                                  <a:rPr lang="en-US" sz="2200" b="1" i="1" smtClean="0">
                                    <a:solidFill>
                                      <a:srgbClr val="FF0000"/>
                                    </a:solidFill>
                                    <a:latin typeface="Cambria Math" panose="02040503050406030204" pitchFamily="18" charset="0"/>
                                  </a:rPr>
                                </m:ctrlPr>
                              </m:sSubPr>
                              <m:e>
                                <m:r>
                                  <a:rPr lang="en-US" sz="2200" b="1" i="1" smtClean="0">
                                    <a:solidFill>
                                      <a:srgbClr val="FF0000"/>
                                    </a:solidFill>
                                    <a:latin typeface="Cambria Math"/>
                                    <a:ea typeface="Cambria Math"/>
                                  </a:rPr>
                                  <m:t>𝜺</m:t>
                                </m:r>
                              </m:e>
                              <m:sub>
                                <m:r>
                                  <a:rPr lang="en-US" sz="2200" b="1" i="1" smtClean="0">
                                    <a:solidFill>
                                      <a:srgbClr val="FF0000"/>
                                    </a:solidFill>
                                    <a:latin typeface="Cambria Math"/>
                                  </a:rPr>
                                  <m:t>𝟎</m:t>
                                </m:r>
                              </m:sub>
                            </m:sSub>
                            <m:sSub>
                              <m:sSubPr>
                                <m:ctrlPr>
                                  <a:rPr lang="en-US" sz="2200" b="1" i="1" smtClean="0">
                                    <a:solidFill>
                                      <a:srgbClr val="FF0000"/>
                                    </a:solidFill>
                                    <a:latin typeface="Cambria Math" panose="02040503050406030204" pitchFamily="18" charset="0"/>
                                  </a:rPr>
                                </m:ctrlPr>
                              </m:sSubPr>
                              <m:e>
                                <m:r>
                                  <a:rPr lang="en-US" sz="2200" b="1" i="1" smtClean="0">
                                    <a:solidFill>
                                      <a:srgbClr val="FF0000"/>
                                    </a:solidFill>
                                    <a:latin typeface="Cambria Math"/>
                                  </a:rPr>
                                  <m:t>𝒎</m:t>
                                </m:r>
                              </m:e>
                              <m:sub>
                                <m:r>
                                  <a:rPr lang="en-US" sz="2200" b="1" i="1" smtClean="0">
                                    <a:solidFill>
                                      <a:srgbClr val="FF0000"/>
                                    </a:solidFill>
                                    <a:latin typeface="Cambria Math"/>
                                  </a:rPr>
                                  <m:t>𝒆</m:t>
                                </m:r>
                              </m:sub>
                            </m:sSub>
                          </m:den>
                        </m:f>
                      </m:e>
                    </m:rad>
                    <m:r>
                      <a:rPr lang="en-US" sz="2200" b="1" i="1" smtClean="0">
                        <a:solidFill>
                          <a:srgbClr val="FF0000"/>
                        </a:solidFill>
                        <a:latin typeface="Cambria Math"/>
                      </a:rPr>
                      <m:t> (</m:t>
                    </m:r>
                    <m:sSub>
                      <m:sSubPr>
                        <m:ctrlPr>
                          <a:rPr lang="en-US" sz="2200" b="1" i="1" smtClean="0">
                            <a:solidFill>
                              <a:srgbClr val="FF0000"/>
                            </a:solidFill>
                            <a:latin typeface="Cambria Math" panose="02040503050406030204" pitchFamily="18" charset="0"/>
                          </a:rPr>
                        </m:ctrlPr>
                      </m:sSubPr>
                      <m:e>
                        <m:r>
                          <a:rPr lang="en-US" sz="2200" b="1" i="1" smtClean="0">
                            <a:solidFill>
                              <a:srgbClr val="FF0000"/>
                            </a:solidFill>
                            <a:latin typeface="Cambria Math"/>
                          </a:rPr>
                          <m:t>𝒇</m:t>
                        </m:r>
                      </m:e>
                      <m:sub>
                        <m:r>
                          <a:rPr lang="en-US" sz="2200" b="1" i="1" smtClean="0">
                            <a:solidFill>
                              <a:srgbClr val="FF0000"/>
                            </a:solidFill>
                            <a:latin typeface="Cambria Math"/>
                          </a:rPr>
                          <m:t>𝒓𝒇</m:t>
                        </m:r>
                      </m:sub>
                    </m:sSub>
                    <m:r>
                      <a:rPr lang="en-US" sz="2200" b="1" i="1" smtClean="0">
                        <a:solidFill>
                          <a:srgbClr val="FF0000"/>
                        </a:solidFill>
                        <a:latin typeface="Cambria Math"/>
                        <a:ea typeface="Cambria Math"/>
                      </a:rPr>
                      <m:t>≥</m:t>
                    </m:r>
                    <m:sSub>
                      <m:sSubPr>
                        <m:ctrlPr>
                          <a:rPr lang="en-US" sz="2200" b="1" i="1" smtClean="0">
                            <a:solidFill>
                              <a:srgbClr val="FF0000"/>
                            </a:solidFill>
                            <a:latin typeface="Cambria Math" panose="02040503050406030204" pitchFamily="18" charset="0"/>
                            <a:ea typeface="Cambria Math"/>
                          </a:rPr>
                        </m:ctrlPr>
                      </m:sSubPr>
                      <m:e>
                        <m:r>
                          <a:rPr lang="en-US" sz="2200" b="1" i="1" smtClean="0">
                            <a:solidFill>
                              <a:srgbClr val="FF0000"/>
                            </a:solidFill>
                            <a:latin typeface="Cambria Math"/>
                            <a:ea typeface="Cambria Math"/>
                          </a:rPr>
                          <m:t>𝒇</m:t>
                        </m:r>
                      </m:e>
                      <m:sub>
                        <m:r>
                          <a:rPr lang="en-US" sz="2200" b="1" i="1" smtClean="0">
                            <a:solidFill>
                              <a:srgbClr val="FF0000"/>
                            </a:solidFill>
                            <a:latin typeface="Cambria Math"/>
                            <a:ea typeface="Cambria Math"/>
                          </a:rPr>
                          <m:t>𝒑</m:t>
                        </m:r>
                      </m:sub>
                    </m:sSub>
                    <m:r>
                      <a:rPr lang="en-US" sz="2200" b="1" i="1" smtClean="0">
                        <a:solidFill>
                          <a:srgbClr val="FF0000"/>
                        </a:solidFill>
                        <a:latin typeface="Cambria Math"/>
                        <a:ea typeface="Cambria Math"/>
                      </a:rPr>
                      <m:t>)</m:t>
                    </m:r>
                  </m:oMath>
                </a14:m>
                <a:endParaRPr lang="en-US" sz="2200" b="1">
                  <a:solidFill>
                    <a:srgbClr val="FF0000"/>
                  </a:solidFill>
                </a:endParaRPr>
              </a:p>
              <a:p>
                <a:pPr marL="0" indent="0">
                  <a:buNone/>
                </a:pPr>
                <a:r>
                  <a:rPr lang="en-US" sz="2200" b="1">
                    <a:solidFill>
                      <a:srgbClr val="FF0000"/>
                    </a:solidFill>
                  </a:rPr>
                  <a:t>Plasma density, </a:t>
                </a:r>
                <a14:m>
                  <m:oMath xmlns:m="http://schemas.openxmlformats.org/officeDocument/2006/math">
                    <m:sSub>
                      <m:sSubPr>
                        <m:ctrlPr>
                          <a:rPr lang="en-US" sz="2200" b="1" i="1" smtClean="0">
                            <a:solidFill>
                              <a:srgbClr val="FF0000"/>
                            </a:solidFill>
                            <a:latin typeface="Cambria Math" panose="02040503050406030204" pitchFamily="18" charset="0"/>
                          </a:rPr>
                        </m:ctrlPr>
                      </m:sSubPr>
                      <m:e>
                        <m:r>
                          <a:rPr lang="en-US" sz="2200" b="1" i="1" smtClean="0">
                            <a:solidFill>
                              <a:srgbClr val="FF0000"/>
                            </a:solidFill>
                            <a:latin typeface="Cambria Math"/>
                          </a:rPr>
                          <m:t>𝒏</m:t>
                        </m:r>
                      </m:e>
                      <m:sub>
                        <m:r>
                          <a:rPr lang="en-US" sz="2200" b="1" i="1" smtClean="0">
                            <a:solidFill>
                              <a:srgbClr val="FF0000"/>
                            </a:solidFill>
                            <a:latin typeface="Cambria Math"/>
                          </a:rPr>
                          <m:t>𝒆</m:t>
                        </m:r>
                      </m:sub>
                    </m:sSub>
                    <m:r>
                      <a:rPr lang="en-US" sz="2200" b="1" i="1" smtClean="0">
                        <a:solidFill>
                          <a:srgbClr val="FF0000"/>
                        </a:solidFill>
                        <a:latin typeface="Cambria Math"/>
                      </a:rPr>
                      <m:t>=</m:t>
                    </m:r>
                    <m:r>
                      <a:rPr lang="en-US" sz="2200" b="1" i="1" smtClean="0">
                        <a:solidFill>
                          <a:srgbClr val="FF0000"/>
                        </a:solidFill>
                        <a:latin typeface="Cambria Math" panose="02040503050406030204" pitchFamily="18" charset="0"/>
                      </a:rPr>
                      <m:t>𝟐</m:t>
                    </m:r>
                    <m:r>
                      <a:rPr lang="en-US" sz="2200" b="1" i="1" smtClean="0">
                        <a:solidFill>
                          <a:srgbClr val="FF0000"/>
                        </a:solidFill>
                        <a:latin typeface="Cambria Math"/>
                      </a:rPr>
                      <m:t>.</m:t>
                    </m:r>
                    <m:r>
                      <a:rPr lang="en-US" sz="2200" b="1" i="1" smtClean="0">
                        <a:solidFill>
                          <a:srgbClr val="FF0000"/>
                        </a:solidFill>
                        <a:latin typeface="Cambria Math" panose="02040503050406030204" pitchFamily="18" charset="0"/>
                      </a:rPr>
                      <m:t>𝟔𝟎</m:t>
                    </m:r>
                    <m:r>
                      <a:rPr lang="en-US" sz="2200" b="1" i="1" smtClean="0">
                        <a:solidFill>
                          <a:srgbClr val="FF0000"/>
                        </a:solidFill>
                        <a:latin typeface="Cambria Math"/>
                        <a:ea typeface="Cambria Math"/>
                      </a:rPr>
                      <m:t>×</m:t>
                    </m:r>
                    <m:sSup>
                      <m:sSupPr>
                        <m:ctrlPr>
                          <a:rPr lang="en-US" sz="2200" b="1" i="1" smtClean="0">
                            <a:solidFill>
                              <a:srgbClr val="FF0000"/>
                            </a:solidFill>
                            <a:latin typeface="Cambria Math" panose="02040503050406030204" pitchFamily="18" charset="0"/>
                            <a:ea typeface="Cambria Math"/>
                          </a:rPr>
                        </m:ctrlPr>
                      </m:sSupPr>
                      <m:e>
                        <m:r>
                          <a:rPr lang="en-US" sz="2200" b="1" i="1" smtClean="0">
                            <a:solidFill>
                              <a:srgbClr val="FF0000"/>
                            </a:solidFill>
                            <a:latin typeface="Cambria Math"/>
                            <a:ea typeface="Cambria Math"/>
                          </a:rPr>
                          <m:t>𝟏𝟎</m:t>
                        </m:r>
                      </m:e>
                      <m:sup>
                        <m:r>
                          <a:rPr lang="en-US" sz="2200" b="1" i="1" smtClean="0">
                            <a:solidFill>
                              <a:srgbClr val="FF0000"/>
                            </a:solidFill>
                            <a:latin typeface="Cambria Math"/>
                            <a:ea typeface="Cambria Math"/>
                          </a:rPr>
                          <m:t>𝟏</m:t>
                        </m:r>
                        <m:r>
                          <a:rPr lang="en-US" sz="2200" b="1" i="1" smtClean="0">
                            <a:solidFill>
                              <a:srgbClr val="FF0000"/>
                            </a:solidFill>
                            <a:latin typeface="Cambria Math" panose="02040503050406030204" pitchFamily="18" charset="0"/>
                            <a:ea typeface="Cambria Math"/>
                          </a:rPr>
                          <m:t>𝟐</m:t>
                        </m:r>
                      </m:sup>
                    </m:sSup>
                    <m:sSup>
                      <m:sSupPr>
                        <m:ctrlPr>
                          <a:rPr lang="en-US" sz="2200" b="1" i="1" smtClean="0">
                            <a:solidFill>
                              <a:srgbClr val="FF0000"/>
                            </a:solidFill>
                            <a:latin typeface="Cambria Math" panose="02040503050406030204" pitchFamily="18" charset="0"/>
                            <a:ea typeface="Cambria Math"/>
                          </a:rPr>
                        </m:ctrlPr>
                      </m:sSupPr>
                      <m:e>
                        <m:r>
                          <a:rPr lang="en-US" sz="2200" b="1" i="1" smtClean="0">
                            <a:solidFill>
                              <a:srgbClr val="FF0000"/>
                            </a:solidFill>
                            <a:latin typeface="Cambria Math"/>
                            <a:ea typeface="Cambria Math"/>
                          </a:rPr>
                          <m:t>𝒄𝒎</m:t>
                        </m:r>
                      </m:e>
                      <m:sup>
                        <m:r>
                          <a:rPr lang="en-US" sz="2200" b="1" i="1" smtClean="0">
                            <a:solidFill>
                              <a:srgbClr val="FF0000"/>
                            </a:solidFill>
                            <a:latin typeface="Cambria Math"/>
                            <a:ea typeface="Cambria Math"/>
                          </a:rPr>
                          <m:t>−</m:t>
                        </m:r>
                        <m:r>
                          <a:rPr lang="en-US" sz="2200" b="1" i="1" smtClean="0">
                            <a:solidFill>
                              <a:srgbClr val="FF0000"/>
                            </a:solidFill>
                            <a:latin typeface="Cambria Math"/>
                            <a:ea typeface="Cambria Math"/>
                          </a:rPr>
                          <m:t>𝟑</m:t>
                        </m:r>
                      </m:sup>
                    </m:sSup>
                    <m:r>
                      <a:rPr lang="en-US" sz="2200" b="1" i="1" smtClean="0">
                        <a:solidFill>
                          <a:srgbClr val="FF0000"/>
                        </a:solidFill>
                        <a:latin typeface="Cambria Math"/>
                        <a:ea typeface="Cambria Math"/>
                      </a:rPr>
                      <m:t> </m:t>
                    </m:r>
                  </m:oMath>
                </a14:m>
                <a:r>
                  <a:rPr lang="en-US" sz="2200" b="1">
                    <a:solidFill>
                      <a:srgbClr val="FF0000"/>
                    </a:solidFill>
                  </a:rPr>
                  <a:t>and Density of neutral atom, </a:t>
                </a:r>
                <a14:m>
                  <m:oMath xmlns:m="http://schemas.openxmlformats.org/officeDocument/2006/math">
                    <m:sSub>
                      <m:sSubPr>
                        <m:ctrlPr>
                          <a:rPr lang="en-US" sz="2200" b="1" i="1" smtClean="0">
                            <a:solidFill>
                              <a:srgbClr val="FF0000"/>
                            </a:solidFill>
                            <a:latin typeface="Cambria Math" panose="02040503050406030204" pitchFamily="18" charset="0"/>
                          </a:rPr>
                        </m:ctrlPr>
                      </m:sSubPr>
                      <m:e>
                        <m:r>
                          <a:rPr lang="en-US" sz="2200" b="1" i="1" smtClean="0">
                            <a:solidFill>
                              <a:srgbClr val="FF0000"/>
                            </a:solidFill>
                            <a:latin typeface="Cambria Math"/>
                          </a:rPr>
                          <m:t>𝒏</m:t>
                        </m:r>
                      </m:e>
                      <m:sub>
                        <m:r>
                          <a:rPr lang="en-US" sz="2200" b="1" i="1" smtClean="0">
                            <a:solidFill>
                              <a:srgbClr val="FF0000"/>
                            </a:solidFill>
                            <a:latin typeface="Cambria Math"/>
                          </a:rPr>
                          <m:t>𝟎</m:t>
                        </m:r>
                      </m:sub>
                    </m:sSub>
                    <m:r>
                      <a:rPr lang="en-US" sz="2200" b="1" i="1" smtClean="0">
                        <a:solidFill>
                          <a:srgbClr val="FF0000"/>
                        </a:solidFill>
                        <a:latin typeface="Cambria Math"/>
                      </a:rPr>
                      <m:t>=</m:t>
                    </m:r>
                    <m:r>
                      <a:rPr lang="en-US" sz="2200" b="1" i="1" smtClean="0">
                        <a:solidFill>
                          <a:srgbClr val="FF0000"/>
                        </a:solidFill>
                        <a:latin typeface="Cambria Math"/>
                      </a:rPr>
                      <m:t>𝟏</m:t>
                    </m:r>
                    <m:r>
                      <a:rPr lang="en-US" sz="2200" b="1" i="1" smtClean="0">
                        <a:solidFill>
                          <a:srgbClr val="FF0000"/>
                        </a:solidFill>
                        <a:latin typeface="Cambria Math"/>
                      </a:rPr>
                      <m:t>.</m:t>
                    </m:r>
                    <m:r>
                      <a:rPr lang="en-US" sz="2200" b="1" i="1" smtClean="0">
                        <a:solidFill>
                          <a:srgbClr val="FF0000"/>
                        </a:solidFill>
                        <a:latin typeface="Cambria Math" panose="02040503050406030204" pitchFamily="18" charset="0"/>
                      </a:rPr>
                      <m:t>𝟔𝟓</m:t>
                    </m:r>
                    <m:r>
                      <a:rPr lang="en-US" sz="2200" b="1" i="1" smtClean="0">
                        <a:solidFill>
                          <a:srgbClr val="FF0000"/>
                        </a:solidFill>
                        <a:latin typeface="Cambria Math"/>
                        <a:ea typeface="Cambria Math"/>
                      </a:rPr>
                      <m:t>×</m:t>
                    </m:r>
                    <m:sSup>
                      <m:sSupPr>
                        <m:ctrlPr>
                          <a:rPr lang="en-US" sz="2200" b="1" i="1" smtClean="0">
                            <a:solidFill>
                              <a:srgbClr val="FF0000"/>
                            </a:solidFill>
                            <a:latin typeface="Cambria Math" panose="02040503050406030204" pitchFamily="18" charset="0"/>
                            <a:ea typeface="Cambria Math"/>
                          </a:rPr>
                        </m:ctrlPr>
                      </m:sSupPr>
                      <m:e>
                        <m:r>
                          <a:rPr lang="en-US" sz="2200" b="1" i="1" smtClean="0">
                            <a:solidFill>
                              <a:srgbClr val="FF0000"/>
                            </a:solidFill>
                            <a:latin typeface="Cambria Math"/>
                            <a:ea typeface="Cambria Math"/>
                          </a:rPr>
                          <m:t>𝟏𝟎</m:t>
                        </m:r>
                      </m:e>
                      <m:sup>
                        <m:r>
                          <a:rPr lang="en-US" sz="2200" b="1" i="1" smtClean="0">
                            <a:solidFill>
                              <a:srgbClr val="FF0000"/>
                            </a:solidFill>
                            <a:latin typeface="Cambria Math"/>
                            <a:ea typeface="Cambria Math"/>
                          </a:rPr>
                          <m:t>𝟗</m:t>
                        </m:r>
                      </m:sup>
                    </m:sSup>
                    <m:sSup>
                      <m:sSupPr>
                        <m:ctrlPr>
                          <a:rPr lang="en-US" sz="2200" b="1" i="1" smtClean="0">
                            <a:solidFill>
                              <a:srgbClr val="FF0000"/>
                            </a:solidFill>
                            <a:latin typeface="Cambria Math" panose="02040503050406030204" pitchFamily="18" charset="0"/>
                            <a:ea typeface="Cambria Math"/>
                          </a:rPr>
                        </m:ctrlPr>
                      </m:sSupPr>
                      <m:e>
                        <m:r>
                          <a:rPr lang="en-US" sz="2200" b="1" i="1" smtClean="0">
                            <a:solidFill>
                              <a:srgbClr val="FF0000"/>
                            </a:solidFill>
                            <a:latin typeface="Cambria Math"/>
                            <a:ea typeface="Cambria Math"/>
                          </a:rPr>
                          <m:t>𝒄𝒎</m:t>
                        </m:r>
                      </m:e>
                      <m:sup>
                        <m:r>
                          <a:rPr lang="en-US" sz="2200" b="1" i="1" smtClean="0">
                            <a:solidFill>
                              <a:srgbClr val="FF0000"/>
                            </a:solidFill>
                            <a:latin typeface="Cambria Math"/>
                            <a:ea typeface="Cambria Math"/>
                          </a:rPr>
                          <m:t>−</m:t>
                        </m:r>
                        <m:r>
                          <a:rPr lang="en-US" sz="2200" b="1" i="1" smtClean="0">
                            <a:solidFill>
                              <a:srgbClr val="FF0000"/>
                            </a:solidFill>
                            <a:latin typeface="Cambria Math"/>
                            <a:ea typeface="Cambria Math"/>
                          </a:rPr>
                          <m:t>𝟑</m:t>
                        </m:r>
                      </m:sup>
                    </m:sSup>
                  </m:oMath>
                </a14:m>
                <a:endParaRPr lang="en-US" sz="2200" b="1">
                  <a:solidFill>
                    <a:srgbClr val="FF0000"/>
                  </a:solidFill>
                </a:endParaRPr>
              </a:p>
              <a:p>
                <a:pPr marL="0" indent="0">
                  <a:buNone/>
                </a:pPr>
                <a:endParaRPr lang="en-US" sz="3600"/>
              </a:p>
              <a:p>
                <a:pPr marL="0" indent="0">
                  <a:buNone/>
                </a:pPr>
                <a:endParaRPr lang="en-US"/>
              </a:p>
            </p:txBody>
          </p:sp>
        </mc:Choice>
        <mc:Fallback xmlns="">
          <p:sp>
            <p:nvSpPr>
              <p:cNvPr id="10" name="Text Placeholder 9">
                <a:extLst>
                  <a:ext uri="{FF2B5EF4-FFF2-40B4-BE49-F238E27FC236}">
                    <a16:creationId xmlns:a16="http://schemas.microsoft.com/office/drawing/2014/main" id="{3891F10E-EF07-40C3-B887-4EE485AA6F5F}"/>
                  </a:ext>
                </a:extLst>
              </p:cNvPr>
              <p:cNvSpPr>
                <a:spLocks noGrp="1" noRot="1" noChangeAspect="1" noMove="1" noResize="1" noEditPoints="1" noAdjustHandles="1" noChangeArrowheads="1" noChangeShapeType="1" noTextEdit="1"/>
              </p:cNvSpPr>
              <p:nvPr>
                <p:ph type="body" sz="quarter" idx="28"/>
              </p:nvPr>
            </p:nvSpPr>
            <p:spPr>
              <a:xfrm>
                <a:off x="121920" y="639784"/>
                <a:ext cx="11968480" cy="5811816"/>
              </a:xfrm>
              <a:blipFill>
                <a:blip r:embed="rId3"/>
                <a:stretch>
                  <a:fillRect l="-713" t="-839" r="-662"/>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432CCF72-E507-F61C-A9EA-A4C592E291E4}"/>
              </a:ext>
            </a:extLst>
          </p:cNvPr>
          <p:cNvSpPr>
            <a:spLocks noGrp="1"/>
          </p:cNvSpPr>
          <p:nvPr>
            <p:ph type="sldNum" sz="quarter" idx="12"/>
          </p:nvPr>
        </p:nvSpPr>
        <p:spPr/>
        <p:txBody>
          <a:bodyPr/>
          <a:lstStyle/>
          <a:p>
            <a:fld id="{72890513-E58D-2644-ACDB-E89B1349FCEB}" type="slidenum">
              <a:rPr lang="en-US" smtClean="0"/>
              <a:pPr/>
              <a:t>55</a:t>
            </a:fld>
            <a:endParaRPr lang="en-US"/>
          </a:p>
        </p:txBody>
      </p:sp>
    </p:spTree>
    <p:extLst>
      <p:ext uri="{BB962C8B-B14F-4D97-AF65-F5344CB8AC3E}">
        <p14:creationId xmlns:p14="http://schemas.microsoft.com/office/powerpoint/2010/main" val="20468307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72890513-E58D-2644-ACDB-E89B1349FCEB}" type="slidenum">
              <a:rPr lang="en-US" smtClean="0"/>
              <a:pPr/>
              <a:t>56</a:t>
            </a:fld>
            <a:endParaRPr lang="en-US"/>
          </a:p>
        </p:txBody>
      </p:sp>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11715" y="441744"/>
            <a:ext cx="10168569" cy="5974512"/>
          </a:xfrm>
          <a:prstGeom prst="rect">
            <a:avLst/>
          </a:prstGeom>
        </p:spPr>
      </p:pic>
    </p:spTree>
    <p:extLst>
      <p:ext uri="{BB962C8B-B14F-4D97-AF65-F5344CB8AC3E}">
        <p14:creationId xmlns:p14="http://schemas.microsoft.com/office/powerpoint/2010/main" val="447492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204C65-9792-475B-933F-885F2EDA2748}"/>
              </a:ext>
            </a:extLst>
          </p:cNvPr>
          <p:cNvPicPr>
            <a:picLocks noChangeAspect="1"/>
          </p:cNvPicPr>
          <p:nvPr/>
        </p:nvPicPr>
        <p:blipFill>
          <a:blip r:embed="rId3"/>
          <a:stretch>
            <a:fillRect/>
          </a:stretch>
        </p:blipFill>
        <p:spPr>
          <a:xfrm>
            <a:off x="477012" y="548323"/>
            <a:ext cx="11237976" cy="5897880"/>
          </a:xfrm>
          <a:prstGeom prst="rect">
            <a:avLst/>
          </a:prstGeom>
        </p:spPr>
      </p:pic>
      <p:sp>
        <p:nvSpPr>
          <p:cNvPr id="7" name="Slide Number Placeholder 6">
            <a:extLst>
              <a:ext uri="{FF2B5EF4-FFF2-40B4-BE49-F238E27FC236}">
                <a16:creationId xmlns:a16="http://schemas.microsoft.com/office/drawing/2014/main" id="{48C2A064-6CB6-417E-900D-A72AC1E40DE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2890513-E58D-2644-ACDB-E89B1349FCEB}" type="slidenum">
              <a:rPr lang="en-US" sz="1200" smtClean="0">
                <a:solidFill>
                  <a:schemeClr val="tx1">
                    <a:tint val="75000"/>
                  </a:schemeClr>
                </a:solidFill>
                <a:ea typeface="+mn-ea"/>
                <a:cs typeface="+mn-cs"/>
              </a:rPr>
              <a:pPr>
                <a:spcAft>
                  <a:spcPts val="600"/>
                </a:spcAft>
              </a:pPr>
              <a:t>57</a:t>
            </a:fld>
            <a:endParaRPr lang="en-US" sz="1200">
              <a:solidFill>
                <a:schemeClr val="tx1">
                  <a:tint val="75000"/>
                </a:schemeClr>
              </a:solidFill>
              <a:ea typeface="+mn-ea"/>
              <a:cs typeface="+mn-cs"/>
            </a:endParaRPr>
          </a:p>
        </p:txBody>
      </p:sp>
    </p:spTree>
    <p:extLst>
      <p:ext uri="{BB962C8B-B14F-4D97-AF65-F5344CB8AC3E}">
        <p14:creationId xmlns:p14="http://schemas.microsoft.com/office/powerpoint/2010/main" val="42464095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6D321E-803C-4B1C-AB75-E0F566CE0EDF}"/>
              </a:ext>
            </a:extLst>
          </p:cNvPr>
          <p:cNvPicPr>
            <a:picLocks noChangeAspect="1"/>
          </p:cNvPicPr>
          <p:nvPr/>
        </p:nvPicPr>
        <p:blipFill>
          <a:blip r:embed="rId3"/>
          <a:stretch>
            <a:fillRect/>
          </a:stretch>
        </p:blipFill>
        <p:spPr>
          <a:xfrm>
            <a:off x="579863" y="480060"/>
            <a:ext cx="11039707" cy="5897880"/>
          </a:xfrm>
          <a:prstGeom prst="rect">
            <a:avLst/>
          </a:prstGeom>
        </p:spPr>
      </p:pic>
      <p:sp>
        <p:nvSpPr>
          <p:cNvPr id="7" name="Slide Number Placeholder 6">
            <a:extLst>
              <a:ext uri="{FF2B5EF4-FFF2-40B4-BE49-F238E27FC236}">
                <a16:creationId xmlns:a16="http://schemas.microsoft.com/office/drawing/2014/main" id="{A71069BE-330B-44B0-9399-8BFC61359D8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2890513-E58D-2644-ACDB-E89B1349FCEB}" type="slidenum">
              <a:rPr lang="en-US" sz="1200" smtClean="0">
                <a:solidFill>
                  <a:schemeClr val="tx1">
                    <a:tint val="75000"/>
                  </a:schemeClr>
                </a:solidFill>
                <a:ea typeface="+mn-ea"/>
                <a:cs typeface="+mn-cs"/>
              </a:rPr>
              <a:pPr>
                <a:spcAft>
                  <a:spcPts val="600"/>
                </a:spcAft>
              </a:pPr>
              <a:t>58</a:t>
            </a:fld>
            <a:endParaRPr lang="en-US" sz="1200">
              <a:solidFill>
                <a:schemeClr val="tx1">
                  <a:tint val="75000"/>
                </a:schemeClr>
              </a:solidFill>
              <a:ea typeface="+mn-ea"/>
              <a:cs typeface="+mn-cs"/>
            </a:endParaRPr>
          </a:p>
        </p:txBody>
      </p:sp>
    </p:spTree>
    <p:extLst>
      <p:ext uri="{BB962C8B-B14F-4D97-AF65-F5344CB8AC3E}">
        <p14:creationId xmlns:p14="http://schemas.microsoft.com/office/powerpoint/2010/main" val="21673908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724E5A-A750-4D29-9DB7-65F080130A17}"/>
              </a:ext>
            </a:extLst>
          </p:cNvPr>
          <p:cNvPicPr>
            <a:picLocks noChangeAspect="1"/>
          </p:cNvPicPr>
          <p:nvPr/>
        </p:nvPicPr>
        <p:blipFill>
          <a:blip r:embed="rId3"/>
          <a:stretch>
            <a:fillRect/>
          </a:stretch>
        </p:blipFill>
        <p:spPr>
          <a:xfrm>
            <a:off x="698134" y="352139"/>
            <a:ext cx="10795731" cy="5903668"/>
          </a:xfrm>
          <a:prstGeom prst="rect">
            <a:avLst/>
          </a:prstGeom>
        </p:spPr>
      </p:pic>
      <p:sp>
        <p:nvSpPr>
          <p:cNvPr id="2" name="Slide Number Placeholder 1">
            <a:extLst>
              <a:ext uri="{FF2B5EF4-FFF2-40B4-BE49-F238E27FC236}">
                <a16:creationId xmlns:a16="http://schemas.microsoft.com/office/drawing/2014/main" id="{6393A7DB-D27F-4065-9399-6D60CF891E9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2890513-E58D-2644-ACDB-E89B1349FCEB}" type="slidenum">
              <a:rPr lang="en-US" sz="1200" smtClean="0">
                <a:solidFill>
                  <a:schemeClr val="tx1">
                    <a:tint val="75000"/>
                  </a:schemeClr>
                </a:solidFill>
                <a:ea typeface="+mn-ea"/>
                <a:cs typeface="+mn-cs"/>
              </a:rPr>
              <a:pPr>
                <a:spcAft>
                  <a:spcPts val="600"/>
                </a:spcAft>
              </a:pPr>
              <a:t>59</a:t>
            </a:fld>
            <a:endParaRPr lang="en-US" sz="1200">
              <a:solidFill>
                <a:schemeClr val="tx1">
                  <a:tint val="75000"/>
                </a:schemeClr>
              </a:solidFill>
              <a:ea typeface="+mn-ea"/>
              <a:cs typeface="+mn-cs"/>
            </a:endParaRPr>
          </a:p>
        </p:txBody>
      </p:sp>
    </p:spTree>
    <p:extLst>
      <p:ext uri="{BB962C8B-B14F-4D97-AF65-F5344CB8AC3E}">
        <p14:creationId xmlns:p14="http://schemas.microsoft.com/office/powerpoint/2010/main" val="3480709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856C4A-6414-2C68-C3CB-E5583A301DA9}"/>
              </a:ext>
            </a:extLst>
          </p:cNvPr>
          <p:cNvSpPr>
            <a:spLocks noGrp="1"/>
          </p:cNvSpPr>
          <p:nvPr>
            <p:ph type="sldNum" sz="quarter" idx="12"/>
          </p:nvPr>
        </p:nvSpPr>
        <p:spPr/>
        <p:txBody>
          <a:bodyPr/>
          <a:lstStyle/>
          <a:p>
            <a:fld id="{72890513-E58D-2644-ACDB-E89B1349FCEB}" type="slidenum">
              <a:rPr lang="en-US" smtClean="0"/>
              <a:pPr/>
              <a:t>6</a:t>
            </a:fld>
            <a:endParaRPr lang="en-US"/>
          </a:p>
        </p:txBody>
      </p:sp>
      <p:sp>
        <p:nvSpPr>
          <p:cNvPr id="6" name="Text Placeholder 5">
            <a:extLst>
              <a:ext uri="{FF2B5EF4-FFF2-40B4-BE49-F238E27FC236}">
                <a16:creationId xmlns:a16="http://schemas.microsoft.com/office/drawing/2014/main" id="{1B20F61F-AC08-427E-7573-8CC72527A7FE}"/>
              </a:ext>
            </a:extLst>
          </p:cNvPr>
          <p:cNvSpPr>
            <a:spLocks noGrp="1"/>
          </p:cNvSpPr>
          <p:nvPr>
            <p:ph type="body" sz="quarter" idx="29"/>
          </p:nvPr>
        </p:nvSpPr>
        <p:spPr>
          <a:xfrm>
            <a:off x="481782" y="1072471"/>
            <a:ext cx="11060932" cy="5171767"/>
          </a:xfrm>
        </p:spPr>
        <p:txBody>
          <a:bodyPr/>
          <a:lstStyle/>
          <a:p>
            <a:pPr marL="0" indent="0">
              <a:buNone/>
            </a:pPr>
            <a:r>
              <a:rPr lang="en-US" sz="2400" dirty="0"/>
              <a:t>The performance of the ECRIS CSB strongly depends on:</a:t>
            </a:r>
          </a:p>
          <a:p>
            <a:pPr marL="457200" indent="-457200">
              <a:buFont typeface="+mj-lt"/>
              <a:buAutoNum type="arabicPeriod"/>
            </a:pPr>
            <a:r>
              <a:rPr lang="en-US" b="1" dirty="0"/>
              <a:t>Injection optics and injection system - distinguish an ECRIS charge state booster from an ordinary ECR ion source – crucial</a:t>
            </a:r>
          </a:p>
          <a:p>
            <a:pPr lvl="1"/>
            <a:r>
              <a:rPr lang="en-US" b="1" dirty="0"/>
              <a:t>Optimization enhances efficient injection of singly charged ions (prevents beam loss)</a:t>
            </a:r>
            <a:endParaRPr lang="en-US" b="1" dirty="0">
              <a:solidFill>
                <a:srgbClr val="FF0000"/>
              </a:solidFill>
            </a:endParaRPr>
          </a:p>
          <a:p>
            <a:pPr marL="457200" indent="-457200">
              <a:buFont typeface="+mj-lt"/>
              <a:buAutoNum type="arabicPeriod"/>
            </a:pPr>
            <a:r>
              <a:rPr lang="en-US" dirty="0"/>
              <a:t>Plasma parameters (rf power, frequency and B-field): plasma density, electron energy and ion confinement time</a:t>
            </a:r>
          </a:p>
          <a:p>
            <a:pPr lvl="1"/>
            <a:r>
              <a:rPr lang="en-US" dirty="0"/>
              <a:t>Optimized parameters enhances intensity and charge state</a:t>
            </a:r>
          </a:p>
          <a:p>
            <a:pPr marL="457200" indent="-457200">
              <a:buFont typeface="+mj-lt"/>
              <a:buAutoNum type="arabicPeriod"/>
            </a:pPr>
            <a:r>
              <a:rPr lang="en-US" dirty="0"/>
              <a:t>Extraction system and extraction optics</a:t>
            </a:r>
          </a:p>
          <a:p>
            <a:pPr lvl="1"/>
            <a:r>
              <a:rPr lang="en-US" dirty="0"/>
              <a:t>Optimization prevents unnecessarily emittance growth</a:t>
            </a:r>
          </a:p>
          <a:p>
            <a:pPr marL="457200" lvl="1" indent="0">
              <a:buNone/>
            </a:pPr>
            <a:endParaRPr lang="en-US" dirty="0"/>
          </a:p>
          <a:p>
            <a:pPr marL="0" indent="0" algn="ctr">
              <a:buNone/>
            </a:pPr>
            <a:endParaRPr lang="en-US" dirty="0"/>
          </a:p>
          <a:p>
            <a:pPr marL="0" indent="0" algn="ctr">
              <a:buNone/>
            </a:pPr>
            <a:r>
              <a:rPr lang="en-US" dirty="0"/>
              <a:t>It is important to optimize all the above simultaneously to improve the efficiency and beam quality of a charge state booster</a:t>
            </a:r>
          </a:p>
        </p:txBody>
      </p:sp>
      <p:sp>
        <p:nvSpPr>
          <p:cNvPr id="7" name="Text Placeholder 6">
            <a:extLst>
              <a:ext uri="{FF2B5EF4-FFF2-40B4-BE49-F238E27FC236}">
                <a16:creationId xmlns:a16="http://schemas.microsoft.com/office/drawing/2014/main" id="{8D1140C6-28C5-B4AC-8D00-EB4ECDDE9D0C}"/>
              </a:ext>
            </a:extLst>
          </p:cNvPr>
          <p:cNvSpPr>
            <a:spLocks noGrp="1"/>
          </p:cNvSpPr>
          <p:nvPr>
            <p:ph type="body" sz="quarter" idx="21"/>
          </p:nvPr>
        </p:nvSpPr>
        <p:spPr>
          <a:xfrm>
            <a:off x="481782" y="205595"/>
            <a:ext cx="11060932" cy="630147"/>
          </a:xfrm>
        </p:spPr>
        <p:txBody>
          <a:bodyPr/>
          <a:lstStyle/>
          <a:p>
            <a:pPr algn="ctr"/>
            <a:r>
              <a:rPr lang="en-US" dirty="0"/>
              <a:t>Improvement of an ECRIS Charge State Booster</a:t>
            </a:r>
          </a:p>
        </p:txBody>
      </p:sp>
    </p:spTree>
    <p:extLst>
      <p:ext uri="{BB962C8B-B14F-4D97-AF65-F5344CB8AC3E}">
        <p14:creationId xmlns:p14="http://schemas.microsoft.com/office/powerpoint/2010/main" val="13069222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7C578-7225-4EBE-8145-0AE66CB277B8}"/>
              </a:ext>
            </a:extLst>
          </p:cNvPr>
          <p:cNvPicPr>
            <a:picLocks noChangeAspect="1"/>
          </p:cNvPicPr>
          <p:nvPr/>
        </p:nvPicPr>
        <p:blipFill>
          <a:blip r:embed="rId3"/>
          <a:stretch>
            <a:fillRect/>
          </a:stretch>
        </p:blipFill>
        <p:spPr>
          <a:xfrm>
            <a:off x="430583" y="371819"/>
            <a:ext cx="11115093" cy="6114361"/>
          </a:xfrm>
          <a:prstGeom prst="rect">
            <a:avLst/>
          </a:prstGeom>
        </p:spPr>
      </p:pic>
      <p:sp>
        <p:nvSpPr>
          <p:cNvPr id="2" name="Slide Number Placeholder 1">
            <a:extLst>
              <a:ext uri="{FF2B5EF4-FFF2-40B4-BE49-F238E27FC236}">
                <a16:creationId xmlns:a16="http://schemas.microsoft.com/office/drawing/2014/main" id="{7CDB4A30-DEBB-4A86-AA68-A629209441F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2890513-E58D-2644-ACDB-E89B1349FCEB}" type="slidenum">
              <a:rPr lang="en-US" sz="1200" smtClean="0">
                <a:solidFill>
                  <a:schemeClr val="tx1">
                    <a:tint val="75000"/>
                  </a:schemeClr>
                </a:solidFill>
                <a:ea typeface="+mn-ea"/>
                <a:cs typeface="+mn-cs"/>
              </a:rPr>
              <a:pPr>
                <a:spcAft>
                  <a:spcPts val="600"/>
                </a:spcAft>
              </a:pPr>
              <a:t>60</a:t>
            </a:fld>
            <a:endParaRPr lang="en-US" sz="1200">
              <a:solidFill>
                <a:schemeClr val="tx1">
                  <a:tint val="75000"/>
                </a:schemeClr>
              </a:solidFill>
              <a:ea typeface="+mn-ea"/>
              <a:cs typeface="+mn-cs"/>
            </a:endParaRPr>
          </a:p>
        </p:txBody>
      </p:sp>
    </p:spTree>
    <p:extLst>
      <p:ext uri="{BB962C8B-B14F-4D97-AF65-F5344CB8AC3E}">
        <p14:creationId xmlns:p14="http://schemas.microsoft.com/office/powerpoint/2010/main" val="34990456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2"/>
          </p:nvPr>
        </p:nvSpPr>
        <p:spPr>
          <a:xfrm>
            <a:off x="812726" y="335213"/>
            <a:ext cx="10351168" cy="445296"/>
          </a:xfrm>
        </p:spPr>
        <p:txBody>
          <a:bodyPr/>
          <a:lstStyle/>
          <a:p>
            <a:pPr algn="ctr"/>
            <a:r>
              <a:rPr lang="en-US" sz="2400"/>
              <a:t>Concept of Charge Breeding</a:t>
            </a:r>
          </a:p>
        </p:txBody>
      </p:sp>
      <mc:AlternateContent xmlns:mc="http://schemas.openxmlformats.org/markup-compatibility/2006" xmlns:a14="http://schemas.microsoft.com/office/drawing/2010/main">
        <mc:Choice Requires="a14">
          <p:sp>
            <p:nvSpPr>
              <p:cNvPr id="5" name="Text Placeholder 4"/>
              <p:cNvSpPr>
                <a:spLocks noGrp="1"/>
              </p:cNvSpPr>
              <p:nvPr>
                <p:ph type="body" sz="quarter" idx="28"/>
              </p:nvPr>
            </p:nvSpPr>
            <p:spPr>
              <a:xfrm>
                <a:off x="653909" y="868644"/>
                <a:ext cx="10884182" cy="4044879"/>
              </a:xfrm>
            </p:spPr>
            <p:txBody>
              <a:bodyPr/>
              <a:lstStyle/>
              <a:p>
                <a:pPr>
                  <a:buFont typeface="Arial" panose="020B0604020202020204" pitchFamily="34" charset="0"/>
                  <a:buChar char="•"/>
                </a:pPr>
                <a:r>
                  <a:rPr lang="en-US"/>
                  <a:t>Injection of a 1+ beam into an Ion sources and extraction of n+ beam after a certain confinement time.</a:t>
                </a:r>
              </a:p>
              <a:p>
                <a:pPr>
                  <a:buFont typeface="Arial" panose="020B0604020202020204" pitchFamily="34" charset="0"/>
                  <a:buChar char="•"/>
                </a:pPr>
                <a:r>
                  <a:rPr lang="en-US"/>
                  <a:t>Production of high charge state ions by electron impact ionization – Single collision and Multi- step ionization</a:t>
                </a:r>
              </a:p>
              <a:p>
                <a:pPr>
                  <a:buFont typeface="Arial" panose="020B0604020202020204" pitchFamily="34" charset="0"/>
                  <a:buChar char="•"/>
                </a:pPr>
                <a:r>
                  <a:rPr lang="en-US"/>
                  <a:t>Ionization Cross-section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m:t>
                        </m:r>
                        <m:r>
                          <a:rPr lang="en-US" b="0" i="1" smtClean="0">
                            <a:latin typeface="Cambria Math" panose="02040503050406030204" pitchFamily="18" charset="0"/>
                          </a:rPr>
                          <m:t>𝑐𝑚</m:t>
                        </m:r>
                      </m:e>
                      <m:sup>
                        <m:r>
                          <a:rPr lang="en-US" b="0" i="1" smtClean="0">
                            <a:latin typeface="Cambria Math" panose="02040503050406030204" pitchFamily="18" charset="0"/>
                          </a:rPr>
                          <m:t>2</m:t>
                        </m:r>
                      </m:sup>
                    </m:sSup>
                    <m:r>
                      <a:rPr lang="en-US" b="0" i="1" smtClean="0">
                        <a:latin typeface="Cambria Math" panose="02040503050406030204" pitchFamily="18" charset="0"/>
                      </a:rPr>
                      <m:t>)</m:t>
                    </m:r>
                  </m:oMath>
                </a14:m>
                <a:r>
                  <a:rPr lang="en-US"/>
                  <a:t>: Lotz’s semi-empirical formula. </a:t>
                </a:r>
              </a:p>
              <a:p>
                <a:pPr marL="0" indent="0">
                  <a:buNone/>
                </a:pPr>
                <a:endParaRPr lang="en-US"/>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rPr>
                        <m:t>=4.5</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−14</m:t>
                          </m:r>
                        </m:sup>
                      </m:sSup>
                      <m:nary>
                        <m:naryPr>
                          <m:chr m:val="∑"/>
                          <m:supHide m:val="on"/>
                          <m:ctrlPr>
                            <a:rPr lang="en-US" b="0" i="1" smtClean="0">
                              <a:latin typeface="Cambria Math" panose="02040503050406030204" pitchFamily="18" charset="0"/>
                              <a:ea typeface="Cambria Math" panose="02040503050406030204" pitchFamily="18" charset="0"/>
                            </a:rPr>
                          </m:ctrlPr>
                        </m:naryPr>
                        <m:sub>
                          <m:r>
                            <a:rPr lang="en-US" b="0" i="1" smtClean="0">
                              <a:latin typeface="Cambria Math"/>
                              <a:ea typeface="Cambria Math" panose="02040503050406030204" pitchFamily="18" charset="0"/>
                            </a:rPr>
                            <m:t>𝑛</m:t>
                          </m:r>
                        </m:sub>
                        <m:sup/>
                        <m:e>
                          <m:f>
                            <m:fPr>
                              <m:ctrlPr>
                                <a:rPr lang="en-US" b="0" i="1" smtClean="0">
                                  <a:latin typeface="Cambria Math" panose="02040503050406030204" pitchFamily="18" charset="0"/>
                                  <a:ea typeface="Cambria Math" panose="02040503050406030204" pitchFamily="18" charset="0"/>
                                </a:rPr>
                              </m:ctrlPr>
                            </m:fPr>
                            <m:num>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ln</m:t>
                                  </m:r>
                                </m:fName>
                                <m:e>
                                  <m:r>
                                    <a:rPr lang="en-US" b="0" i="1" smtClean="0">
                                      <a:latin typeface="Cambria Math" panose="02040503050406030204" pitchFamily="18" charset="0"/>
                                      <a:ea typeface="Cambria Math" panose="02040503050406030204" pitchFamily="18" charset="0"/>
                                    </a:rPr>
                                    <m:t>(</m:t>
                                  </m:r>
                                  <m:f>
                                    <m:fPr>
                                      <m:type m:val="lin"/>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𝑘</m:t>
                                          </m:r>
                                        </m:sub>
                                      </m:sSub>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𝑏𝑛</m:t>
                                          </m:r>
                                        </m:sub>
                                      </m:sSub>
                                      <m:r>
                                        <a:rPr lang="en-US" b="0" i="1" smtClean="0">
                                          <a:latin typeface="Cambria Math" panose="02040503050406030204" pitchFamily="18" charset="0"/>
                                          <a:ea typeface="Cambria Math" panose="02040503050406030204" pitchFamily="18" charset="0"/>
                                        </a:rPr>
                                        <m:t>)</m:t>
                                      </m:r>
                                    </m:den>
                                  </m:f>
                                </m:e>
                              </m:func>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𝑘</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𝑏𝑛</m:t>
                                  </m:r>
                                </m:sub>
                              </m:sSub>
                            </m:den>
                          </m:f>
                        </m:e>
                      </m:nary>
                    </m:oMath>
                  </m:oMathPara>
                </a14:m>
                <a:endParaRPr lang="en-US"/>
              </a:p>
              <a:p>
                <a:pPr marL="0" indent="0">
                  <a:buNone/>
                </a:pP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𝑘</m:t>
                        </m:r>
                      </m:sub>
                    </m:sSub>
                  </m:oMath>
                </a14:m>
                <a:r>
                  <a:rPr lang="en-US"/>
                  <a:t>= Electron beam energy,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𝑏𝑛</m:t>
                        </m:r>
                      </m:sub>
                    </m:sSub>
                  </m:oMath>
                </a14:m>
                <a:r>
                  <a:rPr lang="en-US"/>
                  <a:t>= electron binding energy in the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𝑡h</m:t>
                        </m:r>
                      </m:sub>
                    </m:sSub>
                  </m:oMath>
                </a14:m>
                <a:r>
                  <a:rPr lang="en-US"/>
                  <a:t> shell</a:t>
                </a:r>
              </a:p>
              <a:p>
                <a:pPr marL="0" indent="0">
                  <a:buNone/>
                </a:pPr>
                <a:endParaRPr lang="en-US"/>
              </a:p>
              <a:p>
                <a:pPr marL="0" indent="0">
                  <a:buNone/>
                </a:pPr>
                <a:endParaRPr lang="en-US"/>
              </a:p>
            </p:txBody>
          </p:sp>
        </mc:Choice>
        <mc:Fallback xmlns="">
          <p:sp>
            <p:nvSpPr>
              <p:cNvPr id="5" name="Text Placeholder 4"/>
              <p:cNvSpPr>
                <a:spLocks noGrp="1" noRot="1" noChangeAspect="1" noMove="1" noResize="1" noEditPoints="1" noAdjustHandles="1" noChangeArrowheads="1" noChangeShapeType="1" noTextEdit="1"/>
              </p:cNvSpPr>
              <p:nvPr>
                <p:ph type="body" sz="quarter" idx="28"/>
              </p:nvPr>
            </p:nvSpPr>
            <p:spPr>
              <a:xfrm>
                <a:off x="653909" y="868644"/>
                <a:ext cx="10884182" cy="4044879"/>
              </a:xfrm>
              <a:blipFill>
                <a:blip r:embed="rId3"/>
                <a:stretch>
                  <a:fillRect l="-504" t="-602" r="-560"/>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72890513-E58D-2644-ACDB-E89B1349FCEB}" type="slidenum">
              <a:rPr lang="en-US" smtClean="0"/>
              <a:pPr/>
              <a:t>61</a:t>
            </a:fld>
            <a:endParaRPr lang="en-US"/>
          </a:p>
        </p:txBody>
      </p:sp>
    </p:spTree>
    <p:extLst>
      <p:ext uri="{BB962C8B-B14F-4D97-AF65-F5344CB8AC3E}">
        <p14:creationId xmlns:p14="http://schemas.microsoft.com/office/powerpoint/2010/main" val="11011777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890513-E58D-2644-ACDB-E89B1349FCEB}" type="slidenum">
              <a:rPr lang="en-US" smtClean="0"/>
              <a:pPr/>
              <a:t>62</a:t>
            </a:fld>
            <a:endParaRPr lang="en-US"/>
          </a:p>
        </p:txBody>
      </p:sp>
      <p:sp>
        <p:nvSpPr>
          <p:cNvPr id="7" name="Text Placeholder 6"/>
          <p:cNvSpPr>
            <a:spLocks noGrp="1"/>
          </p:cNvSpPr>
          <p:nvPr>
            <p:ph type="body" sz="quarter" idx="21"/>
          </p:nvPr>
        </p:nvSpPr>
        <p:spPr>
          <a:xfrm>
            <a:off x="810132" y="205596"/>
            <a:ext cx="10450005" cy="387792"/>
          </a:xfrm>
        </p:spPr>
        <p:txBody>
          <a:bodyPr/>
          <a:lstStyle/>
          <a:p>
            <a:pPr algn="ctr"/>
            <a:r>
              <a:rPr lang="en-US"/>
              <a:t>Emittance Ellipse</a:t>
            </a:r>
          </a:p>
        </p:txBody>
      </p:sp>
      <p:pic>
        <p:nvPicPr>
          <p:cNvPr id="2050" name="Picture 2"/>
          <p:cNvPicPr>
            <a:picLocks noGrp="1" noChangeAspect="1" noChangeArrowheads="1"/>
          </p:cNvPicPr>
          <p:nvPr>
            <p:ph sz="quarter" idx="26"/>
          </p:nvPr>
        </p:nvPicPr>
        <p:blipFill>
          <a:blip r:embed="rId2">
            <a:extLst>
              <a:ext uri="{28A0092B-C50C-407E-A947-70E740481C1C}">
                <a14:useLocalDpi xmlns:a14="http://schemas.microsoft.com/office/drawing/2010/main" val="0"/>
              </a:ext>
            </a:extLst>
          </a:blip>
          <a:srcRect/>
          <a:stretch>
            <a:fillRect/>
          </a:stretch>
        </p:blipFill>
        <p:spPr bwMode="auto">
          <a:xfrm>
            <a:off x="574117" y="1124351"/>
            <a:ext cx="4950381" cy="357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3983" y="2334839"/>
            <a:ext cx="3633787"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906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890513-E58D-2644-ACDB-E89B1349FCEB}" type="slidenum">
              <a:rPr lang="en-US" smtClean="0"/>
              <a:pPr/>
              <a:t>63</a:t>
            </a:fld>
            <a:endParaRPr lang="en-US"/>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4968" t="10829" r="2699"/>
          <a:stretch/>
        </p:blipFill>
        <p:spPr>
          <a:xfrm>
            <a:off x="1018308" y="872836"/>
            <a:ext cx="10428997" cy="5818932"/>
          </a:xfrm>
          <a:prstGeom prst="rect">
            <a:avLst/>
          </a:prstGeom>
        </p:spPr>
      </p:pic>
      <p:sp>
        <p:nvSpPr>
          <p:cNvPr id="11" name="Rectangle 10"/>
          <p:cNvSpPr/>
          <p:nvPr/>
        </p:nvSpPr>
        <p:spPr>
          <a:xfrm>
            <a:off x="820882" y="768927"/>
            <a:ext cx="1018309" cy="90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8746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890513-E58D-2644-ACDB-E89B1349FCEB}" type="slidenum">
              <a:rPr lang="en-US" smtClean="0"/>
              <a:pPr/>
              <a:t>64</a:t>
            </a:fld>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4966"/>
          <a:stretch/>
        </p:blipFill>
        <p:spPr>
          <a:xfrm>
            <a:off x="457199" y="696190"/>
            <a:ext cx="11378045" cy="5766945"/>
          </a:xfrm>
          <a:prstGeom prst="rect">
            <a:avLst/>
          </a:prstGeom>
        </p:spPr>
      </p:pic>
    </p:spTree>
    <p:extLst>
      <p:ext uri="{BB962C8B-B14F-4D97-AF65-F5344CB8AC3E}">
        <p14:creationId xmlns:p14="http://schemas.microsoft.com/office/powerpoint/2010/main" val="19606575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 letter&#10;&#10;Description automatically generated">
            <a:extLst>
              <a:ext uri="{FF2B5EF4-FFF2-40B4-BE49-F238E27FC236}">
                <a16:creationId xmlns:a16="http://schemas.microsoft.com/office/drawing/2014/main" id="{36E70D54-EC16-FE29-BEED-51E21044997D}"/>
              </a:ext>
            </a:extLst>
          </p:cNvPr>
          <p:cNvPicPr>
            <a:picLocks noChangeAspect="1"/>
          </p:cNvPicPr>
          <p:nvPr/>
        </p:nvPicPr>
        <p:blipFill rotWithShape="1">
          <a:blip r:embed="rId2"/>
          <a:srcRect l="5253" t="3183" b="1651"/>
          <a:stretch/>
        </p:blipFill>
        <p:spPr>
          <a:xfrm>
            <a:off x="6748272" y="639784"/>
            <a:ext cx="5065776" cy="6154207"/>
          </a:xfrm>
          <a:prstGeom prst="rect">
            <a:avLst/>
          </a:prstGeom>
        </p:spPr>
      </p:pic>
      <p:sp>
        <p:nvSpPr>
          <p:cNvPr id="2" name="Text Placeholder 1">
            <a:extLst>
              <a:ext uri="{FF2B5EF4-FFF2-40B4-BE49-F238E27FC236}">
                <a16:creationId xmlns:a16="http://schemas.microsoft.com/office/drawing/2014/main" id="{22CBC5E2-90BE-7076-EC75-6236AD2DB674}"/>
              </a:ext>
            </a:extLst>
          </p:cNvPr>
          <p:cNvSpPr>
            <a:spLocks noGrp="1"/>
          </p:cNvSpPr>
          <p:nvPr>
            <p:ph type="body" sz="quarter" idx="21"/>
          </p:nvPr>
        </p:nvSpPr>
        <p:spPr>
          <a:xfrm>
            <a:off x="810132" y="205595"/>
            <a:ext cx="10450005" cy="458808"/>
          </a:xfrm>
        </p:spPr>
        <p:txBody>
          <a:bodyPr/>
          <a:lstStyle/>
          <a:p>
            <a:pPr algn="ctr">
              <a:lnSpc>
                <a:spcPct val="100000"/>
              </a:lnSpc>
              <a:buFontTx/>
              <a:buNone/>
            </a:pPr>
            <a:r>
              <a:rPr lang="en-US" sz="2400">
                <a:latin typeface="+mn-lt"/>
                <a:cs typeface="Arial" panose="020B0604020202020204" pitchFamily="34" charset="0"/>
              </a:rPr>
              <a:t>USPAS:MATLAB and Python for Beam and Accelerator Physics</a:t>
            </a:r>
          </a:p>
        </p:txBody>
      </p:sp>
      <p:sp>
        <p:nvSpPr>
          <p:cNvPr id="5" name="Text Placeholder 4">
            <a:extLst>
              <a:ext uri="{FF2B5EF4-FFF2-40B4-BE49-F238E27FC236}">
                <a16:creationId xmlns:a16="http://schemas.microsoft.com/office/drawing/2014/main" id="{A128B5BC-3674-183F-1427-67C8E433AC39}"/>
              </a:ext>
            </a:extLst>
          </p:cNvPr>
          <p:cNvSpPr>
            <a:spLocks noGrp="1"/>
          </p:cNvSpPr>
          <p:nvPr>
            <p:ph type="body" sz="quarter" idx="28"/>
          </p:nvPr>
        </p:nvSpPr>
        <p:spPr>
          <a:xfrm>
            <a:off x="649224" y="822960"/>
            <a:ext cx="5446776" cy="4767612"/>
          </a:xfrm>
        </p:spPr>
        <p:txBody>
          <a:bodyPr/>
          <a:lstStyle/>
          <a:p>
            <a:pPr marL="0" indent="0">
              <a:buNone/>
            </a:pPr>
            <a:r>
              <a:rPr lang="en-US" b="1"/>
              <a:t>US Particle Accelerator School (USPAS) lasted for two weeks (February 7 – 18, 2022)</a:t>
            </a:r>
          </a:p>
          <a:p>
            <a:pPr>
              <a:buFont typeface="Wingdings" panose="05000000000000000000" pitchFamily="2" charset="2"/>
              <a:buChar char="§"/>
            </a:pPr>
            <a:r>
              <a:rPr lang="en-US"/>
              <a:t>I received the </a:t>
            </a:r>
            <a:r>
              <a:rPr lang="en-US" b="0" i="0" err="1">
                <a:solidFill>
                  <a:srgbClr val="000000"/>
                </a:solidFill>
                <a:effectLst/>
                <a:latin typeface="Calibri" panose="020F0502020204030204" pitchFamily="34" charset="0"/>
              </a:rPr>
              <a:t>Sekazi</a:t>
            </a:r>
            <a:r>
              <a:rPr lang="en-US" b="0" i="0">
                <a:solidFill>
                  <a:srgbClr val="000000"/>
                </a:solidFill>
                <a:effectLst/>
                <a:latin typeface="Calibri" panose="020F0502020204030204" pitchFamily="34" charset="0"/>
              </a:rPr>
              <a:t> K. </a:t>
            </a:r>
            <a:r>
              <a:rPr lang="en-US" b="0" i="0" err="1">
                <a:solidFill>
                  <a:srgbClr val="000000"/>
                </a:solidFill>
                <a:effectLst/>
                <a:latin typeface="Calibri" panose="020F0502020204030204" pitchFamily="34" charset="0"/>
              </a:rPr>
              <a:t>Mtingwa</a:t>
            </a:r>
            <a:r>
              <a:rPr lang="en-US" b="0" i="0">
                <a:solidFill>
                  <a:srgbClr val="000000"/>
                </a:solidFill>
                <a:effectLst/>
                <a:latin typeface="Calibri" panose="020F0502020204030204" pitchFamily="34" charset="0"/>
              </a:rPr>
              <a:t> Scholarship to Attend the program.</a:t>
            </a:r>
            <a:endParaRPr lang="en-US"/>
          </a:p>
          <a:p>
            <a:pPr>
              <a:buFont typeface="Wingdings" panose="05000000000000000000" pitchFamily="2" charset="2"/>
              <a:buChar char="§"/>
            </a:pPr>
            <a:r>
              <a:rPr lang="en-US"/>
              <a:t>6 hours of lecture, followed by additional 6 hours of group assignments, lab work and homework everyday.</a:t>
            </a:r>
          </a:p>
          <a:p>
            <a:pPr>
              <a:buFont typeface="Wingdings" panose="05000000000000000000" pitchFamily="2" charset="2"/>
              <a:buChar char="§"/>
            </a:pPr>
            <a:r>
              <a:rPr lang="en-US"/>
              <a:t>Involved Individual project and project defense.</a:t>
            </a:r>
          </a:p>
          <a:p>
            <a:pPr>
              <a:buFont typeface="Wingdings" panose="05000000000000000000" pitchFamily="2" charset="2"/>
              <a:buChar char="§"/>
            </a:pPr>
            <a:r>
              <a:rPr lang="en-US" b="1">
                <a:solidFill>
                  <a:srgbClr val="FF0000"/>
                </a:solidFill>
              </a:rPr>
              <a:t>Learned how to use Python to design and optimize beamlines</a:t>
            </a:r>
          </a:p>
          <a:p>
            <a:pPr marL="0" indent="0">
              <a:buNone/>
            </a:pPr>
            <a:endParaRPr lang="en-US" b="1"/>
          </a:p>
          <a:p>
            <a:pPr marL="0" indent="0">
              <a:buNone/>
            </a:pPr>
            <a:endParaRPr lang="en-US" b="1"/>
          </a:p>
        </p:txBody>
      </p:sp>
      <p:sp>
        <p:nvSpPr>
          <p:cNvPr id="7" name="Slide Number Placeholder 6">
            <a:extLst>
              <a:ext uri="{FF2B5EF4-FFF2-40B4-BE49-F238E27FC236}">
                <a16:creationId xmlns:a16="http://schemas.microsoft.com/office/drawing/2014/main" id="{142418C8-DE13-3988-B2EE-B9AB6CFB5C80}"/>
              </a:ext>
            </a:extLst>
          </p:cNvPr>
          <p:cNvSpPr>
            <a:spLocks noGrp="1"/>
          </p:cNvSpPr>
          <p:nvPr>
            <p:ph type="sldNum" sz="quarter" idx="12"/>
          </p:nvPr>
        </p:nvSpPr>
        <p:spPr/>
        <p:txBody>
          <a:bodyPr/>
          <a:lstStyle/>
          <a:p>
            <a:fld id="{72890513-E58D-2644-ACDB-E89B1349FCEB}" type="slidenum">
              <a:rPr lang="en-US" smtClean="0"/>
              <a:pPr/>
              <a:t>65</a:t>
            </a:fld>
            <a:endParaRPr lang="en-US"/>
          </a:p>
        </p:txBody>
      </p:sp>
      <p:sp>
        <p:nvSpPr>
          <p:cNvPr id="11" name="TextBox 10">
            <a:extLst>
              <a:ext uri="{FF2B5EF4-FFF2-40B4-BE49-F238E27FC236}">
                <a16:creationId xmlns:a16="http://schemas.microsoft.com/office/drawing/2014/main" id="{478802DD-ECE2-2982-1B9D-6BB269CF0144}"/>
              </a:ext>
            </a:extLst>
          </p:cNvPr>
          <p:cNvSpPr txBox="1"/>
          <p:nvPr/>
        </p:nvSpPr>
        <p:spPr>
          <a:xfrm>
            <a:off x="7985932" y="581552"/>
            <a:ext cx="1505540" cy="369332"/>
          </a:xfrm>
          <a:prstGeom prst="rect">
            <a:avLst/>
          </a:prstGeom>
          <a:noFill/>
        </p:spPr>
        <p:txBody>
          <a:bodyPr wrap="none" rtlCol="0">
            <a:spAutoFit/>
          </a:bodyPr>
          <a:lstStyle/>
          <a:p>
            <a:r>
              <a:rPr lang="en-US" b="1">
                <a:solidFill>
                  <a:srgbClr val="FF0000"/>
                </a:solidFill>
              </a:rPr>
              <a:t>Final Rating</a:t>
            </a:r>
          </a:p>
        </p:txBody>
      </p:sp>
    </p:spTree>
    <p:extLst>
      <p:ext uri="{BB962C8B-B14F-4D97-AF65-F5344CB8AC3E}">
        <p14:creationId xmlns:p14="http://schemas.microsoft.com/office/powerpoint/2010/main" val="124319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13D6DF-A40B-5040-8859-61D5562037C1}"/>
              </a:ext>
            </a:extLst>
          </p:cNvPr>
          <p:cNvSpPr>
            <a:spLocks noGrp="1"/>
          </p:cNvSpPr>
          <p:nvPr>
            <p:ph type="body" sz="quarter" idx="21"/>
          </p:nvPr>
        </p:nvSpPr>
        <p:spPr>
          <a:xfrm>
            <a:off x="6044331" y="3283491"/>
            <a:ext cx="2087908" cy="2758685"/>
          </a:xfrm>
          <a:solidFill>
            <a:schemeClr val="bg1"/>
          </a:solidFill>
        </p:spPr>
        <p:txBody>
          <a:bodyPr/>
          <a:lstStyle/>
          <a:p>
            <a:pPr algn="ctr"/>
            <a:r>
              <a:rPr lang="en-US" sz="5400">
                <a:latin typeface="Ink Free" panose="03080402000500000000" pitchFamily="66" charset="0"/>
              </a:rPr>
              <a:t>Thank</a:t>
            </a:r>
          </a:p>
          <a:p>
            <a:pPr algn="ctr"/>
            <a:r>
              <a:rPr lang="en-US" sz="5400">
                <a:latin typeface="Ink Free" panose="03080402000500000000" pitchFamily="66" charset="0"/>
              </a:rPr>
              <a:t> you</a:t>
            </a:r>
          </a:p>
          <a:p>
            <a:pPr algn="ctr"/>
            <a:r>
              <a:rPr lang="en-US" sz="5400">
                <a:latin typeface="Ink Free" panose="03080402000500000000" pitchFamily="66" charset="0"/>
              </a:rPr>
              <a:t>Merci</a:t>
            </a:r>
          </a:p>
        </p:txBody>
      </p:sp>
      <p:sp>
        <p:nvSpPr>
          <p:cNvPr id="3" name="Slide Number Placeholder 2">
            <a:extLst>
              <a:ext uri="{FF2B5EF4-FFF2-40B4-BE49-F238E27FC236}">
                <a16:creationId xmlns:a16="http://schemas.microsoft.com/office/drawing/2014/main" id="{22983072-E7D5-4048-81FB-AB59D9A74CA2}"/>
              </a:ext>
            </a:extLst>
          </p:cNvPr>
          <p:cNvSpPr>
            <a:spLocks noGrp="1"/>
          </p:cNvSpPr>
          <p:nvPr>
            <p:ph type="sldNum" sz="quarter" idx="12"/>
          </p:nvPr>
        </p:nvSpPr>
        <p:spPr/>
        <p:txBody>
          <a:bodyPr/>
          <a:lstStyle/>
          <a:p>
            <a:fld id="{72890513-E58D-2644-ACDB-E89B1349FCEB}" type="slidenum">
              <a:rPr lang="en-US" smtClean="0"/>
              <a:pPr/>
              <a:t>66</a:t>
            </a:fld>
            <a:endParaRPr lang="en-US"/>
          </a:p>
        </p:txBody>
      </p:sp>
      <p:pic>
        <p:nvPicPr>
          <p:cNvPr id="7" name="Picture 6" descr="A close-up of a metal cylinder&#10;&#10;Description automatically generated with low confidence">
            <a:extLst>
              <a:ext uri="{FF2B5EF4-FFF2-40B4-BE49-F238E27FC236}">
                <a16:creationId xmlns:a16="http://schemas.microsoft.com/office/drawing/2014/main" id="{85E0CC30-D9E4-C1A1-39D1-A4ADEA37873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2897254" y="3797759"/>
            <a:ext cx="3076272" cy="2595170"/>
          </a:xfrm>
          <a:prstGeom prst="rect">
            <a:avLst/>
          </a:prstGeom>
        </p:spPr>
      </p:pic>
      <p:pic>
        <p:nvPicPr>
          <p:cNvPr id="9" name="Picture 8" descr="A person working on a piece of wood&#10;&#10;Description automatically generated with medium confidence">
            <a:extLst>
              <a:ext uri="{FF2B5EF4-FFF2-40B4-BE49-F238E27FC236}">
                <a16:creationId xmlns:a16="http://schemas.microsoft.com/office/drawing/2014/main" id="{1EB04748-658E-236A-3963-2359BC2B8771}"/>
              </a:ext>
            </a:extLst>
          </p:cNvPr>
          <p:cNvPicPr>
            <a:picLocks/>
          </p:cNvPicPr>
          <p:nvPr/>
        </p:nvPicPr>
        <p:blipFill rotWithShape="1">
          <a:blip r:embed="rId4" cstate="hqprint">
            <a:extLst>
              <a:ext uri="{28A0092B-C50C-407E-A947-70E740481C1C}">
                <a14:useLocalDpi xmlns:a14="http://schemas.microsoft.com/office/drawing/2010/main"/>
              </a:ext>
            </a:extLst>
          </a:blip>
          <a:srcRect/>
          <a:stretch/>
        </p:blipFill>
        <p:spPr>
          <a:xfrm rot="5400000">
            <a:off x="-68038" y="3573234"/>
            <a:ext cx="3287490" cy="3151414"/>
          </a:xfrm>
          <a:prstGeom prst="rect">
            <a:avLst/>
          </a:prstGeom>
        </p:spPr>
      </p:pic>
      <p:pic>
        <p:nvPicPr>
          <p:cNvPr id="11" name="Picture 10" descr="A picture containing machine, engineering, steel, indoor&#10;&#10;Description automatically generated">
            <a:extLst>
              <a:ext uri="{FF2B5EF4-FFF2-40B4-BE49-F238E27FC236}">
                <a16:creationId xmlns:a16="http://schemas.microsoft.com/office/drawing/2014/main" id="{CF068FE6-459D-914D-A6DF-BE16114375C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0" y="65314"/>
            <a:ext cx="4691747" cy="3200400"/>
          </a:xfrm>
          <a:prstGeom prst="rect">
            <a:avLst/>
          </a:prstGeom>
        </p:spPr>
      </p:pic>
      <p:pic>
        <p:nvPicPr>
          <p:cNvPr id="13" name="Picture 12" descr="A picture containing auto part, machine, engineering, wheel&#10;&#10;Description automatically generated">
            <a:extLst>
              <a:ext uri="{FF2B5EF4-FFF2-40B4-BE49-F238E27FC236}">
                <a16:creationId xmlns:a16="http://schemas.microsoft.com/office/drawing/2014/main" id="{51D7E8F1-EA3C-80A3-07F9-E0358D58327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166070" y="65314"/>
            <a:ext cx="2873232" cy="2356309"/>
          </a:xfrm>
          <a:prstGeom prst="rect">
            <a:avLst/>
          </a:prstGeom>
        </p:spPr>
      </p:pic>
      <p:pic>
        <p:nvPicPr>
          <p:cNvPr id="15" name="Picture 14" descr="A picture containing circle, art, auto part&#10;&#10;Description automatically generated">
            <a:extLst>
              <a:ext uri="{FF2B5EF4-FFF2-40B4-BE49-F238E27FC236}">
                <a16:creationId xmlns:a16="http://schemas.microsoft.com/office/drawing/2014/main" id="{2E26E44D-2D39-C89E-EA3B-3B020C52280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845200" y="245378"/>
            <a:ext cx="3646248" cy="2758685"/>
          </a:xfrm>
          <a:prstGeom prst="rect">
            <a:avLst/>
          </a:prstGeom>
        </p:spPr>
      </p:pic>
      <p:pic>
        <p:nvPicPr>
          <p:cNvPr id="17" name="Picture 16" descr="A picture containing engineering, machine, industry, clothing&#10;&#10;Description automatically generated">
            <a:extLst>
              <a:ext uri="{FF2B5EF4-FFF2-40B4-BE49-F238E27FC236}">
                <a16:creationId xmlns:a16="http://schemas.microsoft.com/office/drawing/2014/main" id="{7E1BAF7B-520E-D468-02B1-3ED14731CFA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610600" y="2601687"/>
            <a:ext cx="3422948" cy="4031792"/>
          </a:xfrm>
          <a:prstGeom prst="rect">
            <a:avLst/>
          </a:prstGeom>
        </p:spPr>
      </p:pic>
      <p:sp>
        <p:nvSpPr>
          <p:cNvPr id="18" name="TextBox 17">
            <a:extLst>
              <a:ext uri="{FF2B5EF4-FFF2-40B4-BE49-F238E27FC236}">
                <a16:creationId xmlns:a16="http://schemas.microsoft.com/office/drawing/2014/main" id="{576CC5A0-7571-5069-081C-50A1FC857BA3}"/>
              </a:ext>
            </a:extLst>
          </p:cNvPr>
          <p:cNvSpPr txBox="1"/>
          <p:nvPr/>
        </p:nvSpPr>
        <p:spPr>
          <a:xfrm>
            <a:off x="9736662" y="5762502"/>
            <a:ext cx="774571" cy="369332"/>
          </a:xfrm>
          <a:prstGeom prst="rect">
            <a:avLst/>
          </a:prstGeom>
          <a:solidFill>
            <a:srgbClr val="FFC000"/>
          </a:solidFill>
        </p:spPr>
        <p:txBody>
          <a:bodyPr wrap="none" rtlCol="0">
            <a:spAutoFit/>
          </a:bodyPr>
          <a:lstStyle/>
          <a:p>
            <a:r>
              <a:rPr lang="en-US" b="1"/>
              <a:t>Brian</a:t>
            </a:r>
          </a:p>
        </p:txBody>
      </p:sp>
      <p:sp>
        <p:nvSpPr>
          <p:cNvPr id="19" name="TextBox 18">
            <a:extLst>
              <a:ext uri="{FF2B5EF4-FFF2-40B4-BE49-F238E27FC236}">
                <a16:creationId xmlns:a16="http://schemas.microsoft.com/office/drawing/2014/main" id="{4A89CD24-FD03-07E0-7823-1FA813726232}"/>
              </a:ext>
            </a:extLst>
          </p:cNvPr>
          <p:cNvSpPr txBox="1"/>
          <p:nvPr/>
        </p:nvSpPr>
        <p:spPr>
          <a:xfrm>
            <a:off x="10787743" y="5009734"/>
            <a:ext cx="864339" cy="369332"/>
          </a:xfrm>
          <a:prstGeom prst="rect">
            <a:avLst/>
          </a:prstGeom>
          <a:solidFill>
            <a:srgbClr val="FFC000"/>
          </a:solidFill>
        </p:spPr>
        <p:txBody>
          <a:bodyPr wrap="none" rtlCol="0">
            <a:spAutoFit/>
          </a:bodyPr>
          <a:lstStyle/>
          <a:p>
            <a:r>
              <a:rPr lang="en-US" b="1"/>
              <a:t>Marco</a:t>
            </a:r>
          </a:p>
        </p:txBody>
      </p:sp>
      <p:sp>
        <p:nvSpPr>
          <p:cNvPr id="20" name="TextBox 19">
            <a:extLst>
              <a:ext uri="{FF2B5EF4-FFF2-40B4-BE49-F238E27FC236}">
                <a16:creationId xmlns:a16="http://schemas.microsoft.com/office/drawing/2014/main" id="{2075971A-7A2C-60EF-1B44-6950254A40D3}"/>
              </a:ext>
            </a:extLst>
          </p:cNvPr>
          <p:cNvSpPr txBox="1"/>
          <p:nvPr/>
        </p:nvSpPr>
        <p:spPr>
          <a:xfrm>
            <a:off x="0" y="120521"/>
            <a:ext cx="2749471" cy="369332"/>
          </a:xfrm>
          <a:prstGeom prst="rect">
            <a:avLst/>
          </a:prstGeom>
          <a:solidFill>
            <a:srgbClr val="FFC000"/>
          </a:solidFill>
        </p:spPr>
        <p:txBody>
          <a:bodyPr wrap="none" rtlCol="0">
            <a:spAutoFit/>
          </a:bodyPr>
          <a:lstStyle/>
          <a:p>
            <a:r>
              <a:rPr lang="en-US" b="1"/>
              <a:t>Magnetic field mapping</a:t>
            </a:r>
          </a:p>
        </p:txBody>
      </p:sp>
      <p:sp>
        <p:nvSpPr>
          <p:cNvPr id="21" name="TextBox 20">
            <a:extLst>
              <a:ext uri="{FF2B5EF4-FFF2-40B4-BE49-F238E27FC236}">
                <a16:creationId xmlns:a16="http://schemas.microsoft.com/office/drawing/2014/main" id="{65B87E39-6625-35EC-C8DF-A238B3DA0308}"/>
              </a:ext>
            </a:extLst>
          </p:cNvPr>
          <p:cNvSpPr txBox="1"/>
          <p:nvPr/>
        </p:nvSpPr>
        <p:spPr>
          <a:xfrm>
            <a:off x="9290297" y="326960"/>
            <a:ext cx="2749471" cy="369332"/>
          </a:xfrm>
          <a:prstGeom prst="rect">
            <a:avLst/>
          </a:prstGeom>
          <a:solidFill>
            <a:srgbClr val="FFC000"/>
          </a:solidFill>
        </p:spPr>
        <p:txBody>
          <a:bodyPr wrap="none" rtlCol="0">
            <a:spAutoFit/>
          </a:bodyPr>
          <a:lstStyle/>
          <a:p>
            <a:r>
              <a:rPr lang="en-US" b="1"/>
              <a:t>Magnetic field mapping</a:t>
            </a:r>
          </a:p>
        </p:txBody>
      </p:sp>
      <p:sp>
        <p:nvSpPr>
          <p:cNvPr id="22" name="TextBox 21">
            <a:extLst>
              <a:ext uri="{FF2B5EF4-FFF2-40B4-BE49-F238E27FC236}">
                <a16:creationId xmlns:a16="http://schemas.microsoft.com/office/drawing/2014/main" id="{6950FA26-342C-201C-5851-B53D6EBAC303}"/>
              </a:ext>
            </a:extLst>
          </p:cNvPr>
          <p:cNvSpPr txBox="1"/>
          <p:nvPr/>
        </p:nvSpPr>
        <p:spPr>
          <a:xfrm>
            <a:off x="0" y="3557205"/>
            <a:ext cx="1479892" cy="369332"/>
          </a:xfrm>
          <a:prstGeom prst="rect">
            <a:avLst/>
          </a:prstGeom>
          <a:solidFill>
            <a:srgbClr val="FFC000"/>
          </a:solidFill>
        </p:spPr>
        <p:txBody>
          <a:bodyPr wrap="none" rtlCol="0">
            <a:spAutoFit/>
          </a:bodyPr>
          <a:lstStyle/>
          <a:p>
            <a:r>
              <a:rPr lang="en-US" b="1"/>
              <a:t>TFHT Setup</a:t>
            </a:r>
          </a:p>
        </p:txBody>
      </p:sp>
      <p:sp>
        <p:nvSpPr>
          <p:cNvPr id="23" name="TextBox 22">
            <a:extLst>
              <a:ext uri="{FF2B5EF4-FFF2-40B4-BE49-F238E27FC236}">
                <a16:creationId xmlns:a16="http://schemas.microsoft.com/office/drawing/2014/main" id="{492D6B0F-99E0-8E32-0C07-546CF64279EE}"/>
              </a:ext>
            </a:extLst>
          </p:cNvPr>
          <p:cNvSpPr txBox="1"/>
          <p:nvPr/>
        </p:nvSpPr>
        <p:spPr>
          <a:xfrm>
            <a:off x="5736255" y="2403899"/>
            <a:ext cx="1764000" cy="600164"/>
          </a:xfrm>
          <a:prstGeom prst="rect">
            <a:avLst/>
          </a:prstGeom>
          <a:solidFill>
            <a:srgbClr val="FFC000"/>
          </a:solidFill>
        </p:spPr>
        <p:txBody>
          <a:bodyPr wrap="square" rtlCol="0">
            <a:spAutoFit/>
          </a:bodyPr>
          <a:lstStyle/>
          <a:p>
            <a:pPr algn="ctr"/>
            <a:r>
              <a:rPr lang="en-US" sz="1100" b="1"/>
              <a:t>Hexapole signature and skimmer collimating the CSB beam</a:t>
            </a:r>
          </a:p>
        </p:txBody>
      </p:sp>
      <p:sp>
        <p:nvSpPr>
          <p:cNvPr id="24" name="TextBox 23">
            <a:extLst>
              <a:ext uri="{FF2B5EF4-FFF2-40B4-BE49-F238E27FC236}">
                <a16:creationId xmlns:a16="http://schemas.microsoft.com/office/drawing/2014/main" id="{C6CC9634-C803-9FB8-31FF-942C06C96F2C}"/>
              </a:ext>
            </a:extLst>
          </p:cNvPr>
          <p:cNvSpPr txBox="1"/>
          <p:nvPr/>
        </p:nvSpPr>
        <p:spPr>
          <a:xfrm>
            <a:off x="3261326" y="5556261"/>
            <a:ext cx="1487653" cy="1077218"/>
          </a:xfrm>
          <a:prstGeom prst="rect">
            <a:avLst/>
          </a:prstGeom>
          <a:solidFill>
            <a:srgbClr val="FFC000"/>
          </a:solidFill>
        </p:spPr>
        <p:txBody>
          <a:bodyPr wrap="square" rtlCol="0">
            <a:spAutoFit/>
          </a:bodyPr>
          <a:lstStyle/>
          <a:p>
            <a:pPr algn="ctr"/>
            <a:r>
              <a:rPr lang="en-US" sz="1600" b="1"/>
              <a:t>Chipping of the injection tube by the plasma</a:t>
            </a:r>
          </a:p>
        </p:txBody>
      </p:sp>
      <p:cxnSp>
        <p:nvCxnSpPr>
          <p:cNvPr id="29" name="Straight Arrow Connector 28">
            <a:extLst>
              <a:ext uri="{FF2B5EF4-FFF2-40B4-BE49-F238E27FC236}">
                <a16:creationId xmlns:a16="http://schemas.microsoft.com/office/drawing/2014/main" id="{93844FA5-F838-5F43-A6F2-F008BD39FF25}"/>
              </a:ext>
            </a:extLst>
          </p:cNvPr>
          <p:cNvCxnSpPr>
            <a:cxnSpLocks/>
            <a:stCxn id="24" idx="0"/>
          </p:cNvCxnSpPr>
          <p:nvPr/>
        </p:nvCxnSpPr>
        <p:spPr>
          <a:xfrm flipV="1">
            <a:off x="4005153" y="3926537"/>
            <a:ext cx="743826" cy="1629724"/>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
        <p:nvSpPr>
          <p:cNvPr id="30" name="TextBox 29">
            <a:extLst>
              <a:ext uri="{FF2B5EF4-FFF2-40B4-BE49-F238E27FC236}">
                <a16:creationId xmlns:a16="http://schemas.microsoft.com/office/drawing/2014/main" id="{8CC846D7-BC7D-EC7E-E278-48B928E61C34}"/>
              </a:ext>
            </a:extLst>
          </p:cNvPr>
          <p:cNvSpPr txBox="1"/>
          <p:nvPr/>
        </p:nvSpPr>
        <p:spPr>
          <a:xfrm>
            <a:off x="8623709" y="2634731"/>
            <a:ext cx="1479892" cy="369332"/>
          </a:xfrm>
          <a:prstGeom prst="rect">
            <a:avLst/>
          </a:prstGeom>
          <a:solidFill>
            <a:srgbClr val="FFC000"/>
          </a:solidFill>
        </p:spPr>
        <p:txBody>
          <a:bodyPr wrap="none" rtlCol="0">
            <a:spAutoFit/>
          </a:bodyPr>
          <a:lstStyle/>
          <a:p>
            <a:r>
              <a:rPr lang="en-US" b="1"/>
              <a:t>TFHT Setup</a:t>
            </a:r>
          </a:p>
        </p:txBody>
      </p:sp>
    </p:spTree>
    <p:extLst>
      <p:ext uri="{BB962C8B-B14F-4D97-AF65-F5344CB8AC3E}">
        <p14:creationId xmlns:p14="http://schemas.microsoft.com/office/powerpoint/2010/main" val="17166816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810132" y="205595"/>
            <a:ext cx="10450005" cy="552051"/>
          </a:xfrm>
        </p:spPr>
        <p:txBody>
          <a:bodyPr/>
          <a:lstStyle/>
          <a:p>
            <a:pPr algn="ctr"/>
            <a:r>
              <a:rPr lang="en-US" sz="3000"/>
              <a:t>Acknowledgement</a:t>
            </a:r>
          </a:p>
        </p:txBody>
      </p:sp>
      <p:sp>
        <p:nvSpPr>
          <p:cNvPr id="5" name="Text Placeholder 4"/>
          <p:cNvSpPr>
            <a:spLocks noGrp="1"/>
          </p:cNvSpPr>
          <p:nvPr>
            <p:ph type="body" sz="quarter" idx="28"/>
          </p:nvPr>
        </p:nvSpPr>
        <p:spPr>
          <a:xfrm>
            <a:off x="822325" y="837297"/>
            <a:ext cx="10437812" cy="5509527"/>
          </a:xfrm>
        </p:spPr>
        <p:txBody>
          <a:bodyPr/>
          <a:lstStyle/>
          <a:p>
            <a:pPr marL="0" indent="0" algn="just">
              <a:buNone/>
            </a:pPr>
            <a:r>
              <a:rPr lang="en-US" dirty="0"/>
              <a:t>Funding for the project was provided by the Natural Sciences and Engineering Research Council of Canada (NSERC) in collaboration with TRIUMF and the University of Victoria.</a:t>
            </a:r>
          </a:p>
        </p:txBody>
      </p:sp>
      <p:sp>
        <p:nvSpPr>
          <p:cNvPr id="7" name="Slide Number Placeholder 6"/>
          <p:cNvSpPr>
            <a:spLocks noGrp="1"/>
          </p:cNvSpPr>
          <p:nvPr>
            <p:ph type="sldNum" sz="quarter" idx="12"/>
          </p:nvPr>
        </p:nvSpPr>
        <p:spPr/>
        <p:txBody>
          <a:bodyPr/>
          <a:lstStyle/>
          <a:p>
            <a:fld id="{72890513-E58D-2644-ACDB-E89B1349FCEB}" type="slidenum">
              <a:rPr lang="en-US" smtClean="0"/>
              <a:pPr/>
              <a:t>67</a:t>
            </a:fld>
            <a:endParaRPr lang="en-US"/>
          </a:p>
        </p:txBody>
      </p:sp>
      <p:sp>
        <p:nvSpPr>
          <p:cNvPr id="8" name="Text Placeholder 7"/>
          <p:cNvSpPr>
            <a:spLocks noGrp="1"/>
          </p:cNvSpPr>
          <p:nvPr>
            <p:ph type="body" sz="quarter" idx="18"/>
          </p:nvPr>
        </p:nvSpPr>
        <p:spPr/>
        <p:txBody>
          <a:bodyPr/>
          <a:lstStyle/>
          <a:p>
            <a:r>
              <a:rPr lang="en-US" sz="2000"/>
              <a:t>Joseph Adegun</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9860" y="1547673"/>
            <a:ext cx="17192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5834" y="2590938"/>
            <a:ext cx="5791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396" y="3606036"/>
            <a:ext cx="1895475"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40DD13BA-CAE6-EE87-A3B0-FD8720A050D5}"/>
              </a:ext>
            </a:extLst>
          </p:cNvPr>
          <p:cNvSpPr txBox="1"/>
          <p:nvPr/>
        </p:nvSpPr>
        <p:spPr>
          <a:xfrm>
            <a:off x="1645594" y="4663996"/>
            <a:ext cx="8900809" cy="1477328"/>
          </a:xfrm>
          <a:prstGeom prst="rect">
            <a:avLst/>
          </a:prstGeom>
          <a:noFill/>
        </p:spPr>
        <p:txBody>
          <a:bodyPr wrap="square" rtlCol="0">
            <a:spAutoFit/>
          </a:bodyPr>
          <a:lstStyle/>
          <a:p>
            <a:pPr algn="ctr"/>
            <a:r>
              <a:rPr lang="en-US" b="1" dirty="0"/>
              <a:t>Special appreciation to Brian Minato and Marco Lovera for helping with the remodification of the CSB RF rack.</a:t>
            </a:r>
          </a:p>
          <a:p>
            <a:pPr algn="ctr"/>
            <a:endParaRPr lang="en-US" b="1" dirty="0"/>
          </a:p>
          <a:p>
            <a:pPr algn="ctr"/>
            <a:r>
              <a:rPr lang="en-US" b="1" dirty="0"/>
              <a:t>Finally, I would like to thank Rick Baartman for engaging in a meaningful discussion with me about the transport optics of the CSB.</a:t>
            </a:r>
            <a:endParaRPr lang="en-CA" b="1" dirty="0"/>
          </a:p>
        </p:txBody>
      </p:sp>
    </p:spTree>
    <p:extLst>
      <p:ext uri="{BB962C8B-B14F-4D97-AF65-F5344CB8AC3E}">
        <p14:creationId xmlns:p14="http://schemas.microsoft.com/office/powerpoint/2010/main" val="1325620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379C0E2-282C-B021-651C-69D4051B683C}"/>
              </a:ext>
            </a:extLst>
          </p:cNvPr>
          <p:cNvSpPr>
            <a:spLocks noGrp="1"/>
          </p:cNvSpPr>
          <p:nvPr>
            <p:ph type="sldNum" sz="quarter" idx="12"/>
          </p:nvPr>
        </p:nvSpPr>
        <p:spPr/>
        <p:txBody>
          <a:bodyPr/>
          <a:lstStyle/>
          <a:p>
            <a:fld id="{72890513-E58D-2644-ACDB-E89B1349FCEB}" type="slidenum">
              <a:rPr lang="en-US" smtClean="0"/>
              <a:pPr/>
              <a:t>7</a:t>
            </a:fld>
            <a:endParaRPr lang="en-US"/>
          </a:p>
        </p:txBody>
      </p:sp>
      <p:pic>
        <p:nvPicPr>
          <p:cNvPr id="26" name="Content Placeholder 25">
            <a:extLst>
              <a:ext uri="{FF2B5EF4-FFF2-40B4-BE49-F238E27FC236}">
                <a16:creationId xmlns:a16="http://schemas.microsoft.com/office/drawing/2014/main" id="{33D71642-D246-BC7C-6D86-4FB20FCB1CAD}"/>
              </a:ext>
            </a:extLst>
          </p:cNvPr>
          <p:cNvPicPr>
            <a:picLocks noGrp="1" noChangeAspect="1"/>
          </p:cNvPicPr>
          <p:nvPr>
            <p:ph sz="quarter" idx="26"/>
          </p:nvPr>
        </p:nvPicPr>
        <p:blipFill rotWithShape="1">
          <a:blip r:embed="rId3">
            <a:extLst>
              <a:ext uri="{96DAC541-7B7A-43D3-8B79-37D633B846F1}">
                <asvg:svgBlip xmlns:asvg="http://schemas.microsoft.com/office/drawing/2016/SVG/main" r:embed="rId4"/>
              </a:ext>
            </a:extLst>
          </a:blip>
          <a:srcRect t="12282" r="8902" b="21617"/>
          <a:stretch/>
        </p:blipFill>
        <p:spPr>
          <a:xfrm>
            <a:off x="1130754" y="781307"/>
            <a:ext cx="10805048" cy="3017142"/>
          </a:xfrm>
        </p:spPr>
      </p:pic>
      <p:pic>
        <p:nvPicPr>
          <p:cNvPr id="28" name="Content Placeholder 27">
            <a:extLst>
              <a:ext uri="{FF2B5EF4-FFF2-40B4-BE49-F238E27FC236}">
                <a16:creationId xmlns:a16="http://schemas.microsoft.com/office/drawing/2014/main" id="{F11D1F71-44AC-C899-8FAA-0D8459783D97}"/>
              </a:ext>
            </a:extLst>
          </p:cNvPr>
          <p:cNvPicPr>
            <a:picLocks noGrp="1" noChangeAspect="1"/>
          </p:cNvPicPr>
          <p:nvPr>
            <p:ph sz="quarter" idx="34"/>
          </p:nvPr>
        </p:nvPicPr>
        <p:blipFill rotWithShape="1">
          <a:blip r:embed="rId5">
            <a:extLst>
              <a:ext uri="{96DAC541-7B7A-43D3-8B79-37D633B846F1}">
                <asvg:svgBlip xmlns:asvg="http://schemas.microsoft.com/office/drawing/2016/SVG/main" r:embed="rId6"/>
              </a:ext>
            </a:extLst>
          </a:blip>
          <a:srcRect l="28172" t="16226" r="32135" b="26227"/>
          <a:stretch/>
        </p:blipFill>
        <p:spPr>
          <a:xfrm>
            <a:off x="500742" y="3574545"/>
            <a:ext cx="11190513" cy="2931880"/>
          </a:xfrm>
        </p:spPr>
      </p:pic>
      <p:sp>
        <p:nvSpPr>
          <p:cNvPr id="16" name="Text Placeholder 15">
            <a:extLst>
              <a:ext uri="{FF2B5EF4-FFF2-40B4-BE49-F238E27FC236}">
                <a16:creationId xmlns:a16="http://schemas.microsoft.com/office/drawing/2014/main" id="{7E7E6E88-303D-95D0-54FF-38E55D3E8A68}"/>
              </a:ext>
            </a:extLst>
          </p:cNvPr>
          <p:cNvSpPr>
            <a:spLocks noGrp="1"/>
          </p:cNvSpPr>
          <p:nvPr>
            <p:ph type="body" sz="quarter" idx="21"/>
          </p:nvPr>
        </p:nvSpPr>
        <p:spPr>
          <a:xfrm>
            <a:off x="870997" y="181372"/>
            <a:ext cx="10450005" cy="567291"/>
          </a:xfrm>
        </p:spPr>
        <p:txBody>
          <a:bodyPr/>
          <a:lstStyle/>
          <a:p>
            <a:pPr algn="ctr"/>
            <a:r>
              <a:rPr lang="en-US"/>
              <a:t>Schematic of the injection and extraction optics of the TRIUMF CSB</a:t>
            </a:r>
          </a:p>
        </p:txBody>
      </p:sp>
      <p:sp>
        <p:nvSpPr>
          <p:cNvPr id="29" name="TextBox 28">
            <a:extLst>
              <a:ext uri="{FF2B5EF4-FFF2-40B4-BE49-F238E27FC236}">
                <a16:creationId xmlns:a16="http://schemas.microsoft.com/office/drawing/2014/main" id="{BC76496B-34B3-1D28-DAEC-B720B58F400D}"/>
              </a:ext>
            </a:extLst>
          </p:cNvPr>
          <p:cNvSpPr txBox="1"/>
          <p:nvPr/>
        </p:nvSpPr>
        <p:spPr>
          <a:xfrm>
            <a:off x="1658201" y="812638"/>
            <a:ext cx="2917232" cy="461665"/>
          </a:xfrm>
          <a:prstGeom prst="rect">
            <a:avLst/>
          </a:prstGeom>
          <a:noFill/>
        </p:spPr>
        <p:txBody>
          <a:bodyPr wrap="square" rtlCol="0">
            <a:spAutoFit/>
          </a:bodyPr>
          <a:lstStyle/>
          <a:p>
            <a:r>
              <a:rPr lang="en-US" sz="2400" b="1" dirty="0">
                <a:solidFill>
                  <a:srgbClr val="FF0000"/>
                </a:solidFill>
              </a:rPr>
              <a:t>Injection Optics</a:t>
            </a:r>
          </a:p>
        </p:txBody>
      </p:sp>
      <p:sp>
        <p:nvSpPr>
          <p:cNvPr id="30" name="TextBox 29">
            <a:extLst>
              <a:ext uri="{FF2B5EF4-FFF2-40B4-BE49-F238E27FC236}">
                <a16:creationId xmlns:a16="http://schemas.microsoft.com/office/drawing/2014/main" id="{542B0CF6-D218-F8FA-4F0C-73917E9DE82B}"/>
              </a:ext>
            </a:extLst>
          </p:cNvPr>
          <p:cNvSpPr txBox="1"/>
          <p:nvPr/>
        </p:nvSpPr>
        <p:spPr>
          <a:xfrm>
            <a:off x="2256304" y="4008374"/>
            <a:ext cx="2680542" cy="461665"/>
          </a:xfrm>
          <a:prstGeom prst="rect">
            <a:avLst/>
          </a:prstGeom>
          <a:noFill/>
        </p:spPr>
        <p:txBody>
          <a:bodyPr wrap="none" rtlCol="0">
            <a:spAutoFit/>
          </a:bodyPr>
          <a:lstStyle/>
          <a:p>
            <a:r>
              <a:rPr lang="en-US" sz="2400" b="1" dirty="0">
                <a:solidFill>
                  <a:srgbClr val="FF0000"/>
                </a:solidFill>
              </a:rPr>
              <a:t>Extraction optics</a:t>
            </a:r>
          </a:p>
        </p:txBody>
      </p:sp>
      <p:sp>
        <p:nvSpPr>
          <p:cNvPr id="2" name="TextBox 1">
            <a:extLst>
              <a:ext uri="{FF2B5EF4-FFF2-40B4-BE49-F238E27FC236}">
                <a16:creationId xmlns:a16="http://schemas.microsoft.com/office/drawing/2014/main" id="{F92DA82E-D9C1-EF91-B2A2-0ADDAAEF70A1}"/>
              </a:ext>
            </a:extLst>
          </p:cNvPr>
          <p:cNvSpPr txBox="1"/>
          <p:nvPr/>
        </p:nvSpPr>
        <p:spPr>
          <a:xfrm>
            <a:off x="3380265" y="5817752"/>
            <a:ext cx="671979" cy="369332"/>
          </a:xfrm>
          <a:prstGeom prst="rect">
            <a:avLst/>
          </a:prstGeom>
          <a:noFill/>
        </p:spPr>
        <p:txBody>
          <a:bodyPr wrap="none" rtlCol="0">
            <a:spAutoFit/>
          </a:bodyPr>
          <a:lstStyle/>
          <a:p>
            <a:r>
              <a:rPr lang="en-US" b="1" dirty="0"/>
              <a:t>CSB</a:t>
            </a:r>
          </a:p>
        </p:txBody>
      </p:sp>
      <p:sp>
        <p:nvSpPr>
          <p:cNvPr id="4" name="TextBox 3">
            <a:extLst>
              <a:ext uri="{FF2B5EF4-FFF2-40B4-BE49-F238E27FC236}">
                <a16:creationId xmlns:a16="http://schemas.microsoft.com/office/drawing/2014/main" id="{B049211B-BBF8-800D-4A81-3153B31404BA}"/>
              </a:ext>
            </a:extLst>
          </p:cNvPr>
          <p:cNvSpPr txBox="1"/>
          <p:nvPr/>
        </p:nvSpPr>
        <p:spPr>
          <a:xfrm>
            <a:off x="0" y="1196071"/>
            <a:ext cx="1378424" cy="1384995"/>
          </a:xfrm>
          <a:prstGeom prst="rect">
            <a:avLst/>
          </a:prstGeom>
          <a:noFill/>
        </p:spPr>
        <p:txBody>
          <a:bodyPr wrap="square">
            <a:spAutoFit/>
          </a:bodyPr>
          <a:lstStyle/>
          <a:p>
            <a:pPr algn="ctr"/>
            <a:r>
              <a:rPr lang="en-US" sz="1400" b="1" dirty="0">
                <a:latin typeface="Times New Roman" panose="02020603050405020304" pitchFamily="18" charset="0"/>
                <a:cs typeface="Times New Roman" panose="02020603050405020304" pitchFamily="18" charset="0"/>
              </a:rPr>
              <a:t>Cesium surface test ion source to facilitate tuning of plasma and optics</a:t>
            </a:r>
          </a:p>
        </p:txBody>
      </p:sp>
      <p:sp>
        <p:nvSpPr>
          <p:cNvPr id="3" name="TextBox 2">
            <a:extLst>
              <a:ext uri="{FF2B5EF4-FFF2-40B4-BE49-F238E27FC236}">
                <a16:creationId xmlns:a16="http://schemas.microsoft.com/office/drawing/2014/main" id="{D0841CDA-2E62-FB5D-5FAE-440F72D33559}"/>
              </a:ext>
            </a:extLst>
          </p:cNvPr>
          <p:cNvSpPr txBox="1"/>
          <p:nvPr/>
        </p:nvSpPr>
        <p:spPr>
          <a:xfrm>
            <a:off x="126536" y="2872956"/>
            <a:ext cx="1378424" cy="1246495"/>
          </a:xfrm>
          <a:prstGeom prst="rect">
            <a:avLst/>
          </a:prstGeom>
          <a:noFill/>
        </p:spPr>
        <p:txBody>
          <a:bodyPr wrap="square" rtlCol="0">
            <a:spAutoFit/>
          </a:bodyPr>
          <a:lstStyle/>
          <a:p>
            <a:pPr algn="ctr"/>
            <a:r>
              <a:rPr lang="en-US" sz="1500" b="1" dirty="0">
                <a:latin typeface="Times New Roman" panose="02020603050405020304" pitchFamily="18" charset="0"/>
                <a:cs typeface="Times New Roman" panose="02020603050405020304" pitchFamily="18" charset="0"/>
              </a:rPr>
              <a:t>CTIS and CSB are approximately biased to the same Voltage</a:t>
            </a:r>
          </a:p>
        </p:txBody>
      </p:sp>
      <p:sp>
        <p:nvSpPr>
          <p:cNvPr id="5" name="TextBox 4">
            <a:extLst>
              <a:ext uri="{FF2B5EF4-FFF2-40B4-BE49-F238E27FC236}">
                <a16:creationId xmlns:a16="http://schemas.microsoft.com/office/drawing/2014/main" id="{863B49A2-168B-5757-491D-8593705AFB74}"/>
              </a:ext>
            </a:extLst>
          </p:cNvPr>
          <p:cNvSpPr txBox="1"/>
          <p:nvPr/>
        </p:nvSpPr>
        <p:spPr>
          <a:xfrm>
            <a:off x="6223091" y="3098789"/>
            <a:ext cx="5596404" cy="369332"/>
          </a:xfrm>
          <a:prstGeom prst="rect">
            <a:avLst/>
          </a:prstGeom>
          <a:noFill/>
        </p:spPr>
        <p:txBody>
          <a:bodyPr wrap="none" rtlCol="0">
            <a:spAutoFit/>
          </a:bodyPr>
          <a:lstStyle/>
          <a:p>
            <a:r>
              <a:rPr lang="en-US" b="1" dirty="0">
                <a:solidFill>
                  <a:srgbClr val="FF0000"/>
                </a:solidFill>
              </a:rPr>
              <a:t>Optics designed by R. Baartman, TRIUMF, (2007)</a:t>
            </a:r>
          </a:p>
        </p:txBody>
      </p:sp>
      <p:sp>
        <p:nvSpPr>
          <p:cNvPr id="6" name="TextBox 5">
            <a:extLst>
              <a:ext uri="{FF2B5EF4-FFF2-40B4-BE49-F238E27FC236}">
                <a16:creationId xmlns:a16="http://schemas.microsoft.com/office/drawing/2014/main" id="{27426006-26D8-F657-5867-8BD14BFAC96F}"/>
              </a:ext>
            </a:extLst>
          </p:cNvPr>
          <p:cNvSpPr txBox="1"/>
          <p:nvPr/>
        </p:nvSpPr>
        <p:spPr>
          <a:xfrm>
            <a:off x="267521" y="6353212"/>
            <a:ext cx="7968848" cy="369332"/>
          </a:xfrm>
          <a:prstGeom prst="rect">
            <a:avLst/>
          </a:prstGeom>
          <a:noFill/>
        </p:spPr>
        <p:txBody>
          <a:bodyPr wrap="none" rtlCol="0">
            <a:spAutoFit/>
          </a:bodyPr>
          <a:lstStyle/>
          <a:p>
            <a:r>
              <a:rPr lang="en-US" b="1" dirty="0">
                <a:solidFill>
                  <a:srgbClr val="FF0000"/>
                </a:solidFill>
              </a:rPr>
              <a:t>Combination of the dipole and benders act as a Nier-type spectrometer</a:t>
            </a:r>
          </a:p>
        </p:txBody>
      </p:sp>
    </p:spTree>
    <p:extLst>
      <p:ext uri="{BB962C8B-B14F-4D97-AF65-F5344CB8AC3E}">
        <p14:creationId xmlns:p14="http://schemas.microsoft.com/office/powerpoint/2010/main" val="3383236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Content Placeholder 46">
            <a:extLst>
              <a:ext uri="{FF2B5EF4-FFF2-40B4-BE49-F238E27FC236}">
                <a16:creationId xmlns:a16="http://schemas.microsoft.com/office/drawing/2014/main" id="{E76FBCDB-ED54-F7C2-9DDA-44C4C03C291B}"/>
              </a:ext>
            </a:extLst>
          </p:cNvPr>
          <p:cNvPicPr>
            <a:picLocks noGrp="1" noChangeAspect="1"/>
          </p:cNvPicPr>
          <p:nvPr>
            <p:ph sz="quarter" idx="26"/>
          </p:nvPr>
        </p:nvPicPr>
        <p:blipFill rotWithShape="1">
          <a:blip r:embed="rId3">
            <a:extLst>
              <a:ext uri="{96DAC541-7B7A-43D3-8B79-37D633B846F1}">
                <asvg:svgBlip xmlns:asvg="http://schemas.microsoft.com/office/drawing/2016/SVG/main" r:embed="rId4"/>
              </a:ext>
            </a:extLst>
          </a:blip>
          <a:srcRect l="4823" r="5414"/>
          <a:stretch/>
        </p:blipFill>
        <p:spPr>
          <a:xfrm>
            <a:off x="107234" y="1619671"/>
            <a:ext cx="5612414" cy="3070885"/>
          </a:xfrm>
        </p:spPr>
      </p:pic>
      <p:pic>
        <p:nvPicPr>
          <p:cNvPr id="43" name="Content Placeholder 42">
            <a:extLst>
              <a:ext uri="{FF2B5EF4-FFF2-40B4-BE49-F238E27FC236}">
                <a16:creationId xmlns:a16="http://schemas.microsoft.com/office/drawing/2014/main" id="{C06F87D1-3620-AD13-F81B-E60BF1D7B502}"/>
              </a:ext>
            </a:extLst>
          </p:cNvPr>
          <p:cNvPicPr>
            <a:picLocks noGrp="1" noChangeAspect="1"/>
          </p:cNvPicPr>
          <p:nvPr>
            <p:ph sz="quarter" idx="34"/>
          </p:nvPr>
        </p:nvPicPr>
        <p:blipFill rotWithShape="1">
          <a:blip r:embed="rId5">
            <a:extLst>
              <a:ext uri="{96DAC541-7B7A-43D3-8B79-37D633B846F1}">
                <asvg:svgBlip xmlns:asvg="http://schemas.microsoft.com/office/drawing/2016/SVG/main" r:embed="rId6"/>
              </a:ext>
            </a:extLst>
          </a:blip>
          <a:srcRect l="5502" r="5561"/>
          <a:stretch/>
        </p:blipFill>
        <p:spPr>
          <a:xfrm>
            <a:off x="5719648" y="3780819"/>
            <a:ext cx="6472352" cy="2915020"/>
          </a:xfrm>
        </p:spPr>
      </p:pic>
      <p:pic>
        <p:nvPicPr>
          <p:cNvPr id="31" name="Content Placeholder 30">
            <a:extLst>
              <a:ext uri="{FF2B5EF4-FFF2-40B4-BE49-F238E27FC236}">
                <a16:creationId xmlns:a16="http://schemas.microsoft.com/office/drawing/2014/main" id="{59BE2CBF-93DE-14D2-91B8-0B244CC4ED8A}"/>
              </a:ext>
            </a:extLst>
          </p:cNvPr>
          <p:cNvPicPr>
            <a:picLocks noGrp="1" noChangeAspect="1"/>
          </p:cNvPicPr>
          <p:nvPr>
            <p:ph sz="quarter" idx="32"/>
          </p:nvPr>
        </p:nvPicPr>
        <p:blipFill rotWithShape="1">
          <a:blip r:embed="rId7">
            <a:extLst>
              <a:ext uri="{96DAC541-7B7A-43D3-8B79-37D633B846F1}">
                <asvg:svgBlip xmlns:asvg="http://schemas.microsoft.com/office/drawing/2016/SVG/main" r:embed="rId8"/>
              </a:ext>
            </a:extLst>
          </a:blip>
          <a:srcRect l="3097" r="5313"/>
          <a:stretch/>
        </p:blipFill>
        <p:spPr>
          <a:xfrm>
            <a:off x="6325935" y="1132178"/>
            <a:ext cx="5742256" cy="2523082"/>
          </a:xfrm>
        </p:spPr>
      </p:pic>
      <p:sp>
        <p:nvSpPr>
          <p:cNvPr id="2" name="Slide Number Placeholder 1">
            <a:extLst>
              <a:ext uri="{FF2B5EF4-FFF2-40B4-BE49-F238E27FC236}">
                <a16:creationId xmlns:a16="http://schemas.microsoft.com/office/drawing/2014/main" id="{37693A3A-9D3C-C747-067E-983380CFC73A}"/>
              </a:ext>
            </a:extLst>
          </p:cNvPr>
          <p:cNvSpPr>
            <a:spLocks noGrp="1"/>
          </p:cNvSpPr>
          <p:nvPr>
            <p:ph type="sldNum" sz="quarter" idx="12"/>
          </p:nvPr>
        </p:nvSpPr>
        <p:spPr/>
        <p:txBody>
          <a:bodyPr/>
          <a:lstStyle/>
          <a:p>
            <a:fld id="{72890513-E58D-2644-ACDB-E89B1349FCEB}" type="slidenum">
              <a:rPr lang="en-US" smtClean="0"/>
              <a:pPr/>
              <a:t>8</a:t>
            </a:fld>
            <a:endParaRPr lang="en-US"/>
          </a:p>
        </p:txBody>
      </p:sp>
      <p:sp>
        <p:nvSpPr>
          <p:cNvPr id="7" name="Text Placeholder 6">
            <a:extLst>
              <a:ext uri="{FF2B5EF4-FFF2-40B4-BE49-F238E27FC236}">
                <a16:creationId xmlns:a16="http://schemas.microsoft.com/office/drawing/2014/main" id="{A1CA349C-6CC2-804C-04ED-4939F232938F}"/>
              </a:ext>
            </a:extLst>
          </p:cNvPr>
          <p:cNvSpPr>
            <a:spLocks noGrp="1"/>
          </p:cNvSpPr>
          <p:nvPr>
            <p:ph type="body" sz="quarter" idx="18"/>
          </p:nvPr>
        </p:nvSpPr>
        <p:spPr>
          <a:xfrm>
            <a:off x="1551137" y="53706"/>
            <a:ext cx="8740878" cy="330200"/>
          </a:xfrm>
        </p:spPr>
        <p:txBody>
          <a:bodyPr/>
          <a:lstStyle/>
          <a:p>
            <a:pPr algn="ctr"/>
            <a:r>
              <a:rPr lang="en-US" sz="2400" i="0" dirty="0"/>
              <a:t>Optimization of the CSB Injection optics in TRANSOPTR</a:t>
            </a:r>
          </a:p>
        </p:txBody>
      </p:sp>
      <p:sp>
        <p:nvSpPr>
          <p:cNvPr id="8" name="TextBox 7">
            <a:extLst>
              <a:ext uri="{FF2B5EF4-FFF2-40B4-BE49-F238E27FC236}">
                <a16:creationId xmlns:a16="http://schemas.microsoft.com/office/drawing/2014/main" id="{529AE9D5-A8AB-13CD-FBDE-6AD619590EAA}"/>
              </a:ext>
            </a:extLst>
          </p:cNvPr>
          <p:cNvSpPr txBox="1"/>
          <p:nvPr/>
        </p:nvSpPr>
        <p:spPr>
          <a:xfrm>
            <a:off x="3186227" y="1197632"/>
            <a:ext cx="2779928" cy="369332"/>
          </a:xfrm>
          <a:prstGeom prst="rect">
            <a:avLst/>
          </a:prstGeom>
          <a:noFill/>
        </p:spPr>
        <p:txBody>
          <a:bodyPr wrap="none" rtlCol="0">
            <a:spAutoFit/>
          </a:bodyPr>
          <a:lstStyle/>
          <a:p>
            <a:r>
              <a:rPr lang="en-US" dirty="0"/>
              <a:t>Beam envelope of </a:t>
            </a:r>
            <a:r>
              <a:rPr lang="en-US" baseline="30000" dirty="0"/>
              <a:t>133</a:t>
            </a:r>
            <a:r>
              <a:rPr lang="en-US" dirty="0"/>
              <a:t>Cs</a:t>
            </a:r>
            <a:r>
              <a:rPr lang="en-US" baseline="30000" dirty="0"/>
              <a:t>+</a:t>
            </a:r>
          </a:p>
        </p:txBody>
      </p:sp>
      <p:sp>
        <p:nvSpPr>
          <p:cNvPr id="3" name="TextBox 2">
            <a:extLst>
              <a:ext uri="{FF2B5EF4-FFF2-40B4-BE49-F238E27FC236}">
                <a16:creationId xmlns:a16="http://schemas.microsoft.com/office/drawing/2014/main" id="{864CCF73-0994-4618-598E-DD65838810C8}"/>
              </a:ext>
            </a:extLst>
          </p:cNvPr>
          <p:cNvSpPr txBox="1"/>
          <p:nvPr/>
        </p:nvSpPr>
        <p:spPr>
          <a:xfrm>
            <a:off x="2843202" y="6403067"/>
            <a:ext cx="2800767" cy="369332"/>
          </a:xfrm>
          <a:prstGeom prst="rect">
            <a:avLst/>
          </a:prstGeom>
          <a:noFill/>
        </p:spPr>
        <p:txBody>
          <a:bodyPr wrap="none" rtlCol="0">
            <a:spAutoFit/>
          </a:bodyPr>
          <a:lstStyle/>
          <a:p>
            <a:r>
              <a:rPr lang="en-US" b="1" dirty="0">
                <a:solidFill>
                  <a:srgbClr val="00B0F0"/>
                </a:solidFill>
                <a:latin typeface="Times New Roman" panose="02020603050405020304" pitchFamily="18" charset="0"/>
                <a:cs typeface="Times New Roman" panose="02020603050405020304" pitchFamily="18" charset="0"/>
              </a:rPr>
              <a:t>Optics described in Slide 7</a:t>
            </a:r>
          </a:p>
        </p:txBody>
      </p:sp>
      <p:sp>
        <p:nvSpPr>
          <p:cNvPr id="4" name="TextBox 3">
            <a:extLst>
              <a:ext uri="{FF2B5EF4-FFF2-40B4-BE49-F238E27FC236}">
                <a16:creationId xmlns:a16="http://schemas.microsoft.com/office/drawing/2014/main" id="{19B6E4C7-1338-51EB-60AC-FC78E6C18169}"/>
              </a:ext>
            </a:extLst>
          </p:cNvPr>
          <p:cNvSpPr txBox="1"/>
          <p:nvPr/>
        </p:nvSpPr>
        <p:spPr>
          <a:xfrm>
            <a:off x="123805" y="454933"/>
            <a:ext cx="11944386" cy="646331"/>
          </a:xfrm>
          <a:prstGeom prst="rect">
            <a:avLst/>
          </a:prstGeom>
          <a:noFill/>
        </p:spPr>
        <p:txBody>
          <a:bodyPr wrap="square" rtlCol="0">
            <a:spAutoFit/>
          </a:bodyPr>
          <a:lstStyle/>
          <a:p>
            <a:r>
              <a:rPr lang="en-US" dirty="0"/>
              <a:t>TRANSOPTR is a beam envelope code. It is maintained by the TRIUMF’s beam physics group. </a:t>
            </a:r>
          </a:p>
          <a:p>
            <a:r>
              <a:rPr lang="en-US" dirty="0"/>
              <a:t>It was used to simulate the optics of the CSB to optimize the envelope of injected and extracted beam from the CSB.</a:t>
            </a:r>
            <a:endParaRPr lang="en-US" b="1" dirty="0"/>
          </a:p>
        </p:txBody>
      </p:sp>
      <p:sp>
        <p:nvSpPr>
          <p:cNvPr id="19" name="TextBox 18">
            <a:extLst>
              <a:ext uri="{FF2B5EF4-FFF2-40B4-BE49-F238E27FC236}">
                <a16:creationId xmlns:a16="http://schemas.microsoft.com/office/drawing/2014/main" id="{727E9CFB-2121-72C1-C0F4-4E95BA16EA64}"/>
              </a:ext>
            </a:extLst>
          </p:cNvPr>
          <p:cNvSpPr txBox="1"/>
          <p:nvPr/>
        </p:nvSpPr>
        <p:spPr>
          <a:xfrm>
            <a:off x="194043" y="5009990"/>
            <a:ext cx="5438795" cy="923330"/>
          </a:xfrm>
          <a:prstGeom prst="rect">
            <a:avLst/>
          </a:prstGeom>
          <a:noFill/>
        </p:spPr>
        <p:txBody>
          <a:bodyPr wrap="square" rtlCol="0">
            <a:spAutoFit/>
          </a:bodyPr>
          <a:lstStyle/>
          <a:p>
            <a:pPr algn="ctr"/>
            <a:r>
              <a:rPr lang="en-US" b="1" dirty="0">
                <a:solidFill>
                  <a:srgbClr val="FF0000"/>
                </a:solidFill>
              </a:rPr>
              <a:t>This is the first-time investigating and optimizing the injection optics by including the magnetic and electric fields has been done</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2A3DB28-DDDD-2AAC-23FB-8AFC3246FF06}"/>
                  </a:ext>
                </a:extLst>
              </p:cNvPr>
              <p:cNvSpPr txBox="1"/>
              <p:nvPr/>
            </p:nvSpPr>
            <p:spPr>
              <a:xfrm>
                <a:off x="1818967" y="2227479"/>
                <a:ext cx="1778179"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𝑖𝑛𝑗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𝑖𝑛𝑗</m:t>
                          </m:r>
                        </m:sub>
                      </m:sSub>
                      <m:r>
                        <a:rPr lang="en-US" b="0" i="1" smtClean="0">
                          <a:latin typeface="Cambria Math" panose="02040503050406030204" pitchFamily="18" charset="0"/>
                        </a:rPr>
                        <m:t>=0</m:t>
                      </m:r>
                    </m:oMath>
                  </m:oMathPara>
                </a14:m>
                <a:endParaRPr lang="en-US" dirty="0"/>
              </a:p>
            </p:txBody>
          </p:sp>
        </mc:Choice>
        <mc:Fallback xmlns="">
          <p:sp>
            <p:nvSpPr>
              <p:cNvPr id="33" name="TextBox 32">
                <a:extLst>
                  <a:ext uri="{FF2B5EF4-FFF2-40B4-BE49-F238E27FC236}">
                    <a16:creationId xmlns:a16="http://schemas.microsoft.com/office/drawing/2014/main" id="{B2A3DB28-DDDD-2AAC-23FB-8AFC3246FF06}"/>
                  </a:ext>
                </a:extLst>
              </p:cNvPr>
              <p:cNvSpPr txBox="1">
                <a:spLocks noRot="1" noChangeAspect="1" noMove="1" noResize="1" noEditPoints="1" noAdjustHandles="1" noChangeArrowheads="1" noChangeShapeType="1" noTextEdit="1"/>
              </p:cNvSpPr>
              <p:nvPr/>
            </p:nvSpPr>
            <p:spPr>
              <a:xfrm>
                <a:off x="1818967" y="2227479"/>
                <a:ext cx="1778179" cy="391646"/>
              </a:xfrm>
              <a:prstGeom prst="rect">
                <a:avLst/>
              </a:prstGeom>
              <a:blipFill>
                <a:blip r:embed="rId9"/>
                <a:stretch>
                  <a:fillRect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1D5777B-D70A-7808-0C73-A99F72257746}"/>
                  </a:ext>
                </a:extLst>
              </p:cNvPr>
              <p:cNvSpPr txBox="1"/>
              <p:nvPr/>
            </p:nvSpPr>
            <p:spPr>
              <a:xfrm>
                <a:off x="6930097" y="1619671"/>
                <a:ext cx="1992981"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𝑖𝑛𝑗</m:t>
                          </m:r>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𝑖𝑛𝑗</m:t>
                          </m:r>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0</m:t>
                      </m:r>
                    </m:oMath>
                  </m:oMathPara>
                </a14:m>
                <a:endParaRPr lang="en-US" dirty="0"/>
              </a:p>
            </p:txBody>
          </p:sp>
        </mc:Choice>
        <mc:Fallback xmlns="">
          <p:sp>
            <p:nvSpPr>
              <p:cNvPr id="34" name="TextBox 33">
                <a:extLst>
                  <a:ext uri="{FF2B5EF4-FFF2-40B4-BE49-F238E27FC236}">
                    <a16:creationId xmlns:a16="http://schemas.microsoft.com/office/drawing/2014/main" id="{11D5777B-D70A-7808-0C73-A99F72257746}"/>
                  </a:ext>
                </a:extLst>
              </p:cNvPr>
              <p:cNvSpPr txBox="1">
                <a:spLocks noRot="1" noChangeAspect="1" noMove="1" noResize="1" noEditPoints="1" noAdjustHandles="1" noChangeArrowheads="1" noChangeShapeType="1" noTextEdit="1"/>
              </p:cNvSpPr>
              <p:nvPr/>
            </p:nvSpPr>
            <p:spPr>
              <a:xfrm>
                <a:off x="6930097" y="1619671"/>
                <a:ext cx="1992981" cy="391646"/>
              </a:xfrm>
              <a:prstGeom prst="rect">
                <a:avLst/>
              </a:prstGeom>
              <a:blipFill>
                <a:blip r:embed="rId10"/>
                <a:stretch>
                  <a:fillRect b="-78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6E3E295-0042-717C-87AA-E5DE0435D3AD}"/>
                  </a:ext>
                </a:extLst>
              </p:cNvPr>
              <p:cNvSpPr txBox="1"/>
              <p:nvPr/>
            </p:nvSpPr>
            <p:spPr>
              <a:xfrm>
                <a:off x="6813753" y="4534439"/>
                <a:ext cx="1992981"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𝑖𝑛𝑗</m:t>
                          </m:r>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𝑖𝑛𝑗</m:t>
                          </m:r>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0</m:t>
                      </m:r>
                    </m:oMath>
                  </m:oMathPara>
                </a14:m>
                <a:endParaRPr lang="en-US" dirty="0"/>
              </a:p>
            </p:txBody>
          </p:sp>
        </mc:Choice>
        <mc:Fallback xmlns="">
          <p:sp>
            <p:nvSpPr>
              <p:cNvPr id="35" name="TextBox 34">
                <a:extLst>
                  <a:ext uri="{FF2B5EF4-FFF2-40B4-BE49-F238E27FC236}">
                    <a16:creationId xmlns:a16="http://schemas.microsoft.com/office/drawing/2014/main" id="{66E3E295-0042-717C-87AA-E5DE0435D3AD}"/>
                  </a:ext>
                </a:extLst>
              </p:cNvPr>
              <p:cNvSpPr txBox="1">
                <a:spLocks noRot="1" noChangeAspect="1" noMove="1" noResize="1" noEditPoints="1" noAdjustHandles="1" noChangeArrowheads="1" noChangeShapeType="1" noTextEdit="1"/>
              </p:cNvSpPr>
              <p:nvPr/>
            </p:nvSpPr>
            <p:spPr>
              <a:xfrm>
                <a:off x="6813753" y="4534439"/>
                <a:ext cx="1992981" cy="391646"/>
              </a:xfrm>
              <a:prstGeom prst="rect">
                <a:avLst/>
              </a:prstGeom>
              <a:blipFill>
                <a:blip r:embed="rId10"/>
                <a:stretch>
                  <a:fillRect b="-7813"/>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5177D682-4BC1-C01E-4326-E12C0221E897}"/>
              </a:ext>
            </a:extLst>
          </p:cNvPr>
          <p:cNvSpPr txBox="1"/>
          <p:nvPr/>
        </p:nvSpPr>
        <p:spPr>
          <a:xfrm>
            <a:off x="6610447" y="5972525"/>
            <a:ext cx="3833101" cy="307777"/>
          </a:xfrm>
          <a:prstGeom prst="rect">
            <a:avLst/>
          </a:prstGeom>
          <a:noFill/>
        </p:spPr>
        <p:txBody>
          <a:bodyPr wrap="none" rtlCol="0">
            <a:spAutoFit/>
          </a:bodyPr>
          <a:lstStyle/>
          <a:p>
            <a:r>
              <a:rPr lang="en-US" sz="1400" b="1" dirty="0"/>
              <a:t>Envelope optimized with B and E-fields ON</a:t>
            </a:r>
          </a:p>
        </p:txBody>
      </p:sp>
      <p:sp>
        <p:nvSpPr>
          <p:cNvPr id="37" name="Arrow: Right 36">
            <a:extLst>
              <a:ext uri="{FF2B5EF4-FFF2-40B4-BE49-F238E27FC236}">
                <a16:creationId xmlns:a16="http://schemas.microsoft.com/office/drawing/2014/main" id="{45978A27-3B83-1903-F679-1B95FADFCD75}"/>
              </a:ext>
            </a:extLst>
          </p:cNvPr>
          <p:cNvSpPr/>
          <p:nvPr/>
        </p:nvSpPr>
        <p:spPr>
          <a:xfrm>
            <a:off x="5727225" y="1750971"/>
            <a:ext cx="753072" cy="1940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Down 37">
            <a:extLst>
              <a:ext uri="{FF2B5EF4-FFF2-40B4-BE49-F238E27FC236}">
                <a16:creationId xmlns:a16="http://schemas.microsoft.com/office/drawing/2014/main" id="{D0B62DE7-D76A-B3F9-EA7E-74C64983B9CC}"/>
              </a:ext>
            </a:extLst>
          </p:cNvPr>
          <p:cNvSpPr/>
          <p:nvPr/>
        </p:nvSpPr>
        <p:spPr>
          <a:xfrm>
            <a:off x="9765883" y="3472648"/>
            <a:ext cx="235975" cy="36522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5979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7E6AC01-5FA6-9135-B879-D5D8B7B1EFF1}"/>
              </a:ext>
            </a:extLst>
          </p:cNvPr>
          <p:cNvSpPr>
            <a:spLocks noGrp="1"/>
          </p:cNvSpPr>
          <p:nvPr>
            <p:ph type="body" sz="quarter" idx="29"/>
          </p:nvPr>
        </p:nvSpPr>
        <p:spPr>
          <a:xfrm>
            <a:off x="127819" y="1367345"/>
            <a:ext cx="4853334" cy="1526160"/>
          </a:xfrm>
        </p:spPr>
        <p:txBody>
          <a:bodyPr/>
          <a:lstStyle/>
          <a:p>
            <a:pPr marL="0" indent="0">
              <a:buNone/>
            </a:pPr>
            <a:r>
              <a:rPr lang="en-US" sz="1600" dirty="0">
                <a:latin typeface="Times New Roman" panose="02020603050405020304" pitchFamily="18" charset="0"/>
                <a:cs typeface="Times New Roman" panose="02020603050405020304" pitchFamily="18" charset="0"/>
              </a:rPr>
              <a:t>There is a gap in the injection soft iron of the CSB. The presence of the gap creates an asymmetric magnetic field in the injection region that affects efficient injection of ions into the CSB.</a:t>
            </a:r>
            <a:endParaRPr lang="en-US" sz="1600" b="1" dirty="0">
              <a:latin typeface="Times New Roman" panose="02020603050405020304" pitchFamily="18" charset="0"/>
              <a:cs typeface="Times New Roman" panose="02020603050405020304" pitchFamily="18" charset="0"/>
            </a:endParaRPr>
          </a:p>
        </p:txBody>
      </p:sp>
      <p:pic>
        <p:nvPicPr>
          <p:cNvPr id="18" name="Picture 17" descr="A picture containing metalware&#10;&#10;Description automatically generated">
            <a:extLst>
              <a:ext uri="{FF2B5EF4-FFF2-40B4-BE49-F238E27FC236}">
                <a16:creationId xmlns:a16="http://schemas.microsoft.com/office/drawing/2014/main" id="{DF561F05-1198-C85B-1CBB-33B7BC63FE0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1094088" y="-158760"/>
            <a:ext cx="2991359" cy="4521168"/>
          </a:xfrm>
          <a:prstGeom prst="rect">
            <a:avLst/>
          </a:prstGeom>
        </p:spPr>
      </p:pic>
      <p:sp>
        <p:nvSpPr>
          <p:cNvPr id="2" name="Slide Number Placeholder 1">
            <a:extLst>
              <a:ext uri="{FF2B5EF4-FFF2-40B4-BE49-F238E27FC236}">
                <a16:creationId xmlns:a16="http://schemas.microsoft.com/office/drawing/2014/main" id="{B8312575-134C-26C3-9685-889253B55FA0}"/>
              </a:ext>
            </a:extLst>
          </p:cNvPr>
          <p:cNvSpPr>
            <a:spLocks noGrp="1"/>
          </p:cNvSpPr>
          <p:nvPr>
            <p:ph type="sldNum" sz="quarter" idx="12"/>
          </p:nvPr>
        </p:nvSpPr>
        <p:spPr/>
        <p:txBody>
          <a:bodyPr/>
          <a:lstStyle/>
          <a:p>
            <a:fld id="{72890513-E58D-2644-ACDB-E89B1349FCEB}" type="slidenum">
              <a:rPr lang="en-US" smtClean="0"/>
              <a:pPr/>
              <a:t>9</a:t>
            </a:fld>
            <a:endParaRPr lang="en-US"/>
          </a:p>
        </p:txBody>
      </p:sp>
      <p:pic>
        <p:nvPicPr>
          <p:cNvPr id="10" name="Content Placeholder 9">
            <a:extLst>
              <a:ext uri="{FF2B5EF4-FFF2-40B4-BE49-F238E27FC236}">
                <a16:creationId xmlns:a16="http://schemas.microsoft.com/office/drawing/2014/main" id="{F9391A19-43A3-D385-7187-B75669C3B1EA}"/>
              </a:ext>
            </a:extLst>
          </p:cNvPr>
          <p:cNvPicPr>
            <a:picLocks noGrp="1" noChangeAspect="1"/>
          </p:cNvPicPr>
          <p:nvPr>
            <p:ph sz="quarter" idx="26"/>
          </p:nvPr>
        </p:nvPicPr>
        <p:blipFill rotWithShape="1">
          <a:blip r:embed="rId4" cstate="hqprint">
            <a:extLst>
              <a:ext uri="{28A0092B-C50C-407E-A947-70E740481C1C}">
                <a14:useLocalDpi xmlns:a14="http://schemas.microsoft.com/office/drawing/2010/main"/>
              </a:ext>
            </a:extLst>
          </a:blip>
          <a:srcRect/>
          <a:stretch/>
        </p:blipFill>
        <p:spPr>
          <a:xfrm>
            <a:off x="329184" y="3650283"/>
            <a:ext cx="4521167" cy="3121591"/>
          </a:xfrm>
        </p:spPr>
      </p:pic>
      <p:sp>
        <p:nvSpPr>
          <p:cNvPr id="7" name="Text Placeholder 6">
            <a:extLst>
              <a:ext uri="{FF2B5EF4-FFF2-40B4-BE49-F238E27FC236}">
                <a16:creationId xmlns:a16="http://schemas.microsoft.com/office/drawing/2014/main" id="{45AB9D38-9845-9498-1A63-40AA11D0B77E}"/>
              </a:ext>
            </a:extLst>
          </p:cNvPr>
          <p:cNvSpPr>
            <a:spLocks noGrp="1"/>
          </p:cNvSpPr>
          <p:nvPr>
            <p:ph type="body" sz="quarter" idx="21"/>
          </p:nvPr>
        </p:nvSpPr>
        <p:spPr>
          <a:xfrm>
            <a:off x="127819" y="86126"/>
            <a:ext cx="11946194" cy="441843"/>
          </a:xfrm>
        </p:spPr>
        <p:txBody>
          <a:bodyPr/>
          <a:lstStyle/>
          <a:p>
            <a:pPr algn="ctr"/>
            <a:r>
              <a:rPr lang="en-US" dirty="0"/>
              <a:t>Asymmetry Magnetic Field in the Injection Region of the CSB</a:t>
            </a:r>
          </a:p>
        </p:txBody>
      </p:sp>
      <p:pic>
        <p:nvPicPr>
          <p:cNvPr id="12" name="Picture 11" descr="A picture containing text, stationary&#10;&#10;Description automatically generated">
            <a:extLst>
              <a:ext uri="{FF2B5EF4-FFF2-40B4-BE49-F238E27FC236}">
                <a16:creationId xmlns:a16="http://schemas.microsoft.com/office/drawing/2014/main" id="{ECAC3944-583F-EF26-897D-627416A5BCDF}"/>
              </a:ext>
            </a:extLst>
          </p:cNvPr>
          <p:cNvPicPr>
            <a:picLocks noChangeAspect="1"/>
          </p:cNvPicPr>
          <p:nvPr/>
        </p:nvPicPr>
        <p:blipFill rotWithShape="1">
          <a:blip r:embed="rId5"/>
          <a:srcRect l="11035" t="6718" r="9119" b="9953"/>
          <a:stretch/>
        </p:blipFill>
        <p:spPr>
          <a:xfrm>
            <a:off x="5864352" y="784184"/>
            <a:ext cx="5998464" cy="2991359"/>
          </a:xfrm>
          <a:prstGeom prst="rect">
            <a:avLst/>
          </a:prstGeom>
        </p:spPr>
      </p:pic>
      <p:sp>
        <p:nvSpPr>
          <p:cNvPr id="15" name="TextBox 14">
            <a:extLst>
              <a:ext uri="{FF2B5EF4-FFF2-40B4-BE49-F238E27FC236}">
                <a16:creationId xmlns:a16="http://schemas.microsoft.com/office/drawing/2014/main" id="{34BF53DD-2B94-994F-D184-3273609FB1C9}"/>
              </a:ext>
            </a:extLst>
          </p:cNvPr>
          <p:cNvSpPr txBox="1"/>
          <p:nvPr/>
        </p:nvSpPr>
        <p:spPr>
          <a:xfrm>
            <a:off x="6422940" y="439454"/>
            <a:ext cx="5115370" cy="369332"/>
          </a:xfrm>
          <a:prstGeom prst="rect">
            <a:avLst/>
          </a:prstGeom>
          <a:noFill/>
        </p:spPr>
        <p:txBody>
          <a:bodyPr wrap="square" rtlCol="0">
            <a:spAutoFit/>
          </a:bodyPr>
          <a:lstStyle/>
          <a:p>
            <a:r>
              <a:rPr lang="en-US" dirty="0"/>
              <a:t>Asymmetry in the B-field in the injection region </a:t>
            </a:r>
          </a:p>
        </p:txBody>
      </p:sp>
      <p:sp>
        <p:nvSpPr>
          <p:cNvPr id="3" name="TextBox 2">
            <a:extLst>
              <a:ext uri="{FF2B5EF4-FFF2-40B4-BE49-F238E27FC236}">
                <a16:creationId xmlns:a16="http://schemas.microsoft.com/office/drawing/2014/main" id="{9FC48BF2-34EA-493B-BD76-81C5348A9790}"/>
              </a:ext>
            </a:extLst>
          </p:cNvPr>
          <p:cNvSpPr txBox="1"/>
          <p:nvPr/>
        </p:nvSpPr>
        <p:spPr>
          <a:xfrm>
            <a:off x="1842138" y="5163840"/>
            <a:ext cx="2343476" cy="1477328"/>
          </a:xfrm>
          <a:prstGeom prst="rect">
            <a:avLst/>
          </a:prstGeom>
          <a:solidFill>
            <a:srgbClr val="FF0000"/>
          </a:solid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Reducing the size of the gap in the soft iron is necessary to enhance the injection of singly charged ions.</a:t>
            </a:r>
          </a:p>
        </p:txBody>
      </p:sp>
      <p:cxnSp>
        <p:nvCxnSpPr>
          <p:cNvPr id="20" name="Straight Arrow Connector 19">
            <a:extLst>
              <a:ext uri="{FF2B5EF4-FFF2-40B4-BE49-F238E27FC236}">
                <a16:creationId xmlns:a16="http://schemas.microsoft.com/office/drawing/2014/main" id="{B9F8F523-A8C0-12B2-9C8F-3EBCDD43E014}"/>
              </a:ext>
            </a:extLst>
          </p:cNvPr>
          <p:cNvCxnSpPr>
            <a:cxnSpLocks/>
          </p:cNvCxnSpPr>
          <p:nvPr/>
        </p:nvCxnSpPr>
        <p:spPr>
          <a:xfrm>
            <a:off x="2218976" y="1210720"/>
            <a:ext cx="504936" cy="1349373"/>
          </a:xfrm>
          <a:prstGeom prst="straightConnector1">
            <a:avLst/>
          </a:prstGeom>
          <a:ln w="7620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8F9D06AE-59E3-665C-A570-6EE394F135D8}"/>
              </a:ext>
            </a:extLst>
          </p:cNvPr>
          <p:cNvSpPr txBox="1"/>
          <p:nvPr/>
        </p:nvSpPr>
        <p:spPr>
          <a:xfrm>
            <a:off x="635066" y="721692"/>
            <a:ext cx="3185487" cy="369332"/>
          </a:xfrm>
          <a:prstGeom prst="rect">
            <a:avLst/>
          </a:prstGeom>
          <a:solidFill>
            <a:schemeClr val="accent2"/>
          </a:solidFill>
        </p:spPr>
        <p:txBody>
          <a:bodyPr wrap="none" rtlCol="0">
            <a:spAutoFit/>
          </a:bodyPr>
          <a:lstStyle/>
          <a:p>
            <a:r>
              <a:rPr lang="en-US" dirty="0"/>
              <a:t>Footprint of lost injected ions</a:t>
            </a:r>
          </a:p>
        </p:txBody>
      </p:sp>
      <p:pic>
        <p:nvPicPr>
          <p:cNvPr id="5" name="Picture 4" descr="A graph of a graph of a number of objects&#10;&#10;Description automatically generated with medium confidence">
            <a:extLst>
              <a:ext uri="{FF2B5EF4-FFF2-40B4-BE49-F238E27FC236}">
                <a16:creationId xmlns:a16="http://schemas.microsoft.com/office/drawing/2014/main" id="{CF62C6B3-EFE0-054D-0C26-3B37C31055E8}"/>
              </a:ext>
            </a:extLst>
          </p:cNvPr>
          <p:cNvPicPr>
            <a:picLocks noChangeAspect="1"/>
          </p:cNvPicPr>
          <p:nvPr/>
        </p:nvPicPr>
        <p:blipFill rotWithShape="1">
          <a:blip r:embed="rId6"/>
          <a:srcRect l="4928" t="8832" r="8892"/>
          <a:stretch/>
        </p:blipFill>
        <p:spPr>
          <a:xfrm>
            <a:off x="5561658" y="3924581"/>
            <a:ext cx="5618005" cy="2884103"/>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4FFF742-5FF9-9987-1A40-D85C7AB0A0AE}"/>
                  </a:ext>
                </a:extLst>
              </p:cNvPr>
              <p:cNvSpPr txBox="1"/>
              <p:nvPr/>
            </p:nvSpPr>
            <p:spPr>
              <a:xfrm>
                <a:off x="6422940" y="4961184"/>
                <a:ext cx="2398942" cy="671787"/>
              </a:xfrm>
              <a:prstGeom prst="rect">
                <a:avLst/>
              </a:prstGeom>
              <a:noFill/>
            </p:spPr>
            <p:txBody>
              <a:bodyPr wrap="square" rtlCol="0">
                <a:spAutoFit/>
              </a:bodyPr>
              <a:lstStyle/>
              <a:p>
                <a14:m>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𝑩</m:t>
                        </m:r>
                      </m:e>
                      <m:sub>
                        <m:r>
                          <a:rPr lang="en-US" b="1" i="1" smtClean="0">
                            <a:solidFill>
                              <a:srgbClr val="FF0000"/>
                            </a:solidFill>
                            <a:latin typeface="Cambria Math" panose="02040503050406030204" pitchFamily="18" charset="0"/>
                          </a:rPr>
                          <m:t>𝒚</m:t>
                        </m:r>
                      </m:sub>
                    </m:sSub>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𝟏𝟎</m:t>
                    </m:r>
                    <m:r>
                      <a:rPr lang="en-US" b="1" i="1" smtClean="0">
                        <a:solidFill>
                          <a:srgbClr val="FF0000"/>
                        </a:solidFill>
                        <a:latin typeface="Cambria Math" panose="02040503050406030204" pitchFamily="18" charset="0"/>
                        <a:ea typeface="Cambria Math" panose="02040503050406030204" pitchFamily="18" charset="0"/>
                      </a:rPr>
                      <m:t>%</m:t>
                    </m:r>
                  </m:oMath>
                </a14:m>
                <a:r>
                  <a:rPr lang="en-US" b="1">
                    <a:solidFill>
                      <a:srgbClr val="FF0000"/>
                    </a:solidFill>
                  </a:rPr>
                  <a:t> of </a:t>
                </a:r>
                <a14:m>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𝑩</m:t>
                        </m:r>
                      </m:e>
                      <m:sub>
                        <m:r>
                          <a:rPr lang="en-US" b="1" i="1" smtClean="0">
                            <a:solidFill>
                              <a:srgbClr val="FF0000"/>
                            </a:solidFill>
                            <a:latin typeface="Cambria Math" panose="02040503050406030204" pitchFamily="18" charset="0"/>
                          </a:rPr>
                          <m:t>𝒛</m:t>
                        </m:r>
                      </m:sub>
                    </m:sSub>
                  </m:oMath>
                </a14:m>
                <a:r>
                  <a:rPr lang="en-US" b="1">
                    <a:solidFill>
                      <a:srgbClr val="FF0000"/>
                    </a:solidFill>
                  </a:rPr>
                  <a:t> at the injection region</a:t>
                </a:r>
                <a:endParaRPr lang="en-US" b="1"/>
              </a:p>
            </p:txBody>
          </p:sp>
        </mc:Choice>
        <mc:Fallback xmlns="">
          <p:sp>
            <p:nvSpPr>
              <p:cNvPr id="8" name="TextBox 7">
                <a:extLst>
                  <a:ext uri="{FF2B5EF4-FFF2-40B4-BE49-F238E27FC236}">
                    <a16:creationId xmlns:a16="http://schemas.microsoft.com/office/drawing/2014/main" id="{04FFF742-5FF9-9987-1A40-D85C7AB0A0AE}"/>
                  </a:ext>
                </a:extLst>
              </p:cNvPr>
              <p:cNvSpPr txBox="1">
                <a:spLocks noRot="1" noChangeAspect="1" noMove="1" noResize="1" noEditPoints="1" noAdjustHandles="1" noChangeArrowheads="1" noChangeShapeType="1" noTextEdit="1"/>
              </p:cNvSpPr>
              <p:nvPr/>
            </p:nvSpPr>
            <p:spPr>
              <a:xfrm>
                <a:off x="6422940" y="4961184"/>
                <a:ext cx="2398942" cy="671787"/>
              </a:xfrm>
              <a:prstGeom prst="rect">
                <a:avLst/>
              </a:prstGeom>
              <a:blipFill>
                <a:blip r:embed="rId7"/>
                <a:stretch>
                  <a:fillRect l="-2290" t="-5455" b="-14545"/>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5542C79E-247C-83A8-15D0-50ADB3639F27}"/>
              </a:ext>
            </a:extLst>
          </p:cNvPr>
          <p:cNvCxnSpPr/>
          <p:nvPr/>
        </p:nvCxnSpPr>
        <p:spPr>
          <a:xfrm flipV="1">
            <a:off x="3003970" y="2279863"/>
            <a:ext cx="1012723" cy="447404"/>
          </a:xfrm>
          <a:prstGeom prst="straightConnector1">
            <a:avLst/>
          </a:prstGeom>
          <a:ln w="38100">
            <a:headEnd type="triangle"/>
            <a:tailEnd type="triangle"/>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54A70A6B-77F1-2B0C-42A5-0A088D11EB88}"/>
              </a:ext>
            </a:extLst>
          </p:cNvPr>
          <p:cNvSpPr txBox="1"/>
          <p:nvPr/>
        </p:nvSpPr>
        <p:spPr>
          <a:xfrm>
            <a:off x="2930566" y="1928959"/>
            <a:ext cx="889987" cy="369332"/>
          </a:xfrm>
          <a:prstGeom prst="rect">
            <a:avLst/>
          </a:prstGeom>
          <a:solidFill>
            <a:srgbClr val="FFFF00"/>
          </a:solidFill>
        </p:spPr>
        <p:txBody>
          <a:bodyPr wrap="none" rtlCol="0">
            <a:spAutoFit/>
          </a:bodyPr>
          <a:lstStyle/>
          <a:p>
            <a:r>
              <a:rPr lang="en-US" dirty="0"/>
              <a:t>20 mm</a:t>
            </a:r>
          </a:p>
        </p:txBody>
      </p:sp>
    </p:spTree>
    <p:extLst>
      <p:ext uri="{BB962C8B-B14F-4D97-AF65-F5344CB8AC3E}">
        <p14:creationId xmlns:p14="http://schemas.microsoft.com/office/powerpoint/2010/main" val="236189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11" grpId="0" animBg="1"/>
    </p:bldLst>
  </p:timing>
</p:sld>
</file>

<file path=ppt/theme/theme1.xml><?xml version="1.0" encoding="utf-8"?>
<a:theme xmlns:a="http://schemas.openxmlformats.org/drawingml/2006/main" name="Office Theme">
  <a:themeElements>
    <a:clrScheme name="Custom 5">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FF5D1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Scientific_Presentation_02" id="{C6E3CFC5-42D0-D84D-8CA2-7369E6D9B4BD}" vid="{5122411F-217A-8C42-B94E-36C0DAABB6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B347C23-11AE-4EE6-BCDC-485C25209EA1}">
  <we:reference id="cdbb5c38-15c9-4da0-8eab-5227ff292266" version="3.1.0.0" store="EXCatalog" storeType="EXCatalog"/>
  <we:alternateReferences>
    <we:reference id="WA104380449" version="3.1.0.0" store="en-CA"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4875</TotalTime>
  <Words>8165</Words>
  <Application>Microsoft Office PowerPoint</Application>
  <PresentationFormat>Widescreen</PresentationFormat>
  <Paragraphs>983</Paragraphs>
  <Slides>67</Slides>
  <Notes>39</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67</vt:i4>
      </vt:variant>
    </vt:vector>
  </HeadingPairs>
  <TitlesOfParts>
    <vt:vector size="80" baseType="lpstr">
      <vt:lpstr>-apple-system</vt:lpstr>
      <vt:lpstr>Arial</vt:lpstr>
      <vt:lpstr>Arial Black</vt:lpstr>
      <vt:lpstr>Calibri</vt:lpstr>
      <vt:lpstr>Cambria Math</vt:lpstr>
      <vt:lpstr>Helvetica Neue Light</vt:lpstr>
      <vt:lpstr>Helvetica Neue Regular</vt:lpstr>
      <vt:lpstr>Ink Free</vt:lpstr>
      <vt:lpstr>NimbusSanL-Regu</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Adegun</dc:creator>
  <cp:lastModifiedBy>Joseph Adegun</cp:lastModifiedBy>
  <cp:revision>3</cp:revision>
  <dcterms:created xsi:type="dcterms:W3CDTF">2019-07-28T21:26:55Z</dcterms:created>
  <dcterms:modified xsi:type="dcterms:W3CDTF">2023-09-20T15:38:20Z</dcterms:modified>
</cp:coreProperties>
</file>