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Lst>
  <p:notesMasterIdLst>
    <p:notesMasterId r:id="rId39"/>
  </p:notesMasterIdLst>
  <p:sldIdLst>
    <p:sldId id="257" r:id="rId6"/>
    <p:sldId id="543" r:id="rId7"/>
    <p:sldId id="565" r:id="rId8"/>
    <p:sldId id="400" r:id="rId9"/>
    <p:sldId id="536" r:id="rId10"/>
    <p:sldId id="566" r:id="rId11"/>
    <p:sldId id="537" r:id="rId12"/>
    <p:sldId id="538" r:id="rId13"/>
    <p:sldId id="542" r:id="rId14"/>
    <p:sldId id="541" r:id="rId15"/>
    <p:sldId id="544" r:id="rId16"/>
    <p:sldId id="545" r:id="rId17"/>
    <p:sldId id="567" r:id="rId18"/>
    <p:sldId id="546" r:id="rId19"/>
    <p:sldId id="549" r:id="rId20"/>
    <p:sldId id="550" r:id="rId21"/>
    <p:sldId id="555" r:id="rId22"/>
    <p:sldId id="553" r:id="rId23"/>
    <p:sldId id="554" r:id="rId24"/>
    <p:sldId id="552" r:id="rId25"/>
    <p:sldId id="556" r:id="rId26"/>
    <p:sldId id="557" r:id="rId27"/>
    <p:sldId id="558" r:id="rId28"/>
    <p:sldId id="559" r:id="rId29"/>
    <p:sldId id="561" r:id="rId30"/>
    <p:sldId id="562" r:id="rId31"/>
    <p:sldId id="563" r:id="rId32"/>
    <p:sldId id="564" r:id="rId33"/>
    <p:sldId id="547" r:id="rId34"/>
    <p:sldId id="548" r:id="rId35"/>
    <p:sldId id="569" r:id="rId36"/>
    <p:sldId id="570" r:id="rId37"/>
    <p:sldId id="5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5DF8"/>
    <a:srgbClr val="00BED5"/>
    <a:srgbClr val="FF6900"/>
    <a:srgbClr val="7E7D83"/>
    <a:srgbClr val="F08900"/>
    <a:srgbClr val="003088"/>
    <a:srgbClr val="626262"/>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65" autoAdjust="0"/>
    <p:restoredTop sz="93848" autoAdjust="0"/>
  </p:normalViewPr>
  <p:slideViewPr>
    <p:cSldViewPr snapToGrid="0" snapToObjects="1">
      <p:cViewPr varScale="1">
        <p:scale>
          <a:sx n="64" d="100"/>
          <a:sy n="64" d="100"/>
        </p:scale>
        <p:origin x="424" y="56"/>
      </p:cViewPr>
      <p:guideLst>
        <p:guide orient="horz" pos="323"/>
        <p:guide pos="325"/>
        <p:guide orient="horz" pos="3974"/>
        <p:guide pos="7355"/>
        <p:guide pos="3840"/>
        <p:guide orient="horz" pos="867"/>
        <p:guide orient="horz" pos="3634"/>
        <p:guide pos="86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one is invasive versus non-invasive</a:t>
            </a:r>
            <a:r>
              <a:rPr lang="en-GB" baseline="0" dirty="0" smtClean="0"/>
              <a:t>. The classic example of invasive (some may call it perturbative) is the Langmuir probe. This works in… but is a poor choice for…</a:t>
            </a:r>
          </a:p>
          <a:p>
            <a:r>
              <a:rPr lang="en-GB" baseline="0" dirty="0" smtClean="0"/>
              <a:t>Another classic example – this time non-invasive is optical emission spectroscopy – measurement of the plasma light emission. This technique is pretty much universal but …</a:t>
            </a:r>
          </a:p>
          <a:p>
            <a:endParaRPr lang="en-GB" baseline="0" dirty="0" smtClean="0"/>
          </a:p>
        </p:txBody>
      </p:sp>
      <p:sp>
        <p:nvSpPr>
          <p:cNvPr id="4" name="Slide Number Placeholder 3"/>
          <p:cNvSpPr>
            <a:spLocks noGrp="1"/>
          </p:cNvSpPr>
          <p:nvPr>
            <p:ph type="sldNum" sz="quarter" idx="10"/>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76085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comparison of direct versus indirect methods. In this case electron spectroscopy of the electrons escaping from an ECR ion source by using the beamline bending magnet to probe the electron energy distribution.</a:t>
            </a:r>
          </a:p>
          <a:p>
            <a:r>
              <a:rPr lang="en-GB" baseline="0" dirty="0" smtClean="0"/>
              <a:t>The same thing can be probed with wall bremsstrahlung measurements, which is indirect method but allows ion source operation. Not easy to convert the measured spectrum to EED though.</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173224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ion sources producing continuous</a:t>
            </a:r>
            <a:r>
              <a:rPr lang="en-GB" baseline="0" dirty="0" smtClean="0"/>
              <a:t> beams time-averaged diagnostic methods such as optical emission are most often sufficient. One can probe for example the effect of various control parameters on the electron energies. This example here shows how the intensity of a high charge state ion optical emission is affected by switching off the extraction voltage. I wanted to highlight this to stress the importance of always doing diagnostics at relevant conditions.</a:t>
            </a:r>
          </a:p>
          <a:p>
            <a:r>
              <a:rPr lang="en-GB" baseline="0" dirty="0" smtClean="0"/>
              <a:t>For pulsed ion sources the diagnostics should be time-resolved. Here is an example from the ISIS penning ion source where we know how the emission spectrum looks like and can then use </a:t>
            </a:r>
            <a:r>
              <a:rPr lang="en-GB" baseline="0" dirty="0" err="1" smtClean="0"/>
              <a:t>bandpass</a:t>
            </a:r>
            <a:r>
              <a:rPr lang="en-GB" baseline="0" dirty="0" smtClean="0"/>
              <a:t> filters to monitor several emission lines of hydrogen and caesium within the discharge pulse.</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12</a:t>
            </a:fld>
            <a:endParaRPr lang="en-US"/>
          </a:p>
        </p:txBody>
      </p:sp>
    </p:spTree>
    <p:extLst>
      <p:ext uri="{BB962C8B-B14F-4D97-AF65-F5344CB8AC3E}">
        <p14:creationId xmlns:p14="http://schemas.microsoft.com/office/powerpoint/2010/main" val="369134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Sometimes</a:t>
            </a:r>
            <a:r>
              <a:rPr lang="en-GB" baseline="0" dirty="0" smtClean="0"/>
              <a:t> you have the luxury to implement several diagnostics techniques into a single ion source, for example the large area ITER neutral beam injection negative ion source…</a:t>
            </a:r>
          </a:p>
          <a:p>
            <a:r>
              <a:rPr lang="en-GB" baseline="0" dirty="0" smtClean="0"/>
              <a:t>… whereas sometimes your ion source is so small that you can just measure the light emitted through the extraction aperture (this is the ISIS penning source).</a:t>
            </a:r>
          </a:p>
          <a:p>
            <a:r>
              <a:rPr lang="en-GB" baseline="0" dirty="0" smtClean="0"/>
              <a:t>Just to give you an idea of the difference: asked </a:t>
            </a:r>
            <a:r>
              <a:rPr lang="en-GB" baseline="0" dirty="0" err="1" smtClean="0"/>
              <a:t>chatGPT</a:t>
            </a:r>
            <a:r>
              <a:rPr lang="en-GB" baseline="0" dirty="0" smtClean="0"/>
              <a:t> to name objects with the same size and these are the answers.</a:t>
            </a:r>
          </a:p>
          <a:p>
            <a:r>
              <a:rPr lang="en-GB" baseline="0" dirty="0" smtClean="0"/>
              <a:t>Bottom line is …. (read)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13</a:t>
            </a:fld>
            <a:endParaRPr lang="en-US"/>
          </a:p>
        </p:txBody>
      </p:sp>
    </p:spTree>
    <p:extLst>
      <p:ext uri="{BB962C8B-B14F-4D97-AF65-F5344CB8AC3E}">
        <p14:creationId xmlns:p14="http://schemas.microsoft.com/office/powerpoint/2010/main" val="411317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Presenting techniques and highlighting</a:t>
            </a:r>
            <a:r>
              <a:rPr lang="en-GB" baseline="0" dirty="0" smtClean="0"/>
              <a:t> some (subjectively) interesting results achieved with them</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99278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Langmuir probe is one of the most commonly</a:t>
            </a:r>
            <a:r>
              <a:rPr lang="en-GB" baseline="0" dirty="0" smtClean="0"/>
              <a:t> used in light ion sources (and plasma generators).</a:t>
            </a:r>
          </a:p>
          <a:p>
            <a:r>
              <a:rPr lang="en-GB" baseline="0" dirty="0" smtClean="0"/>
              <a:t>Read the text and note the difficulties.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15</a:t>
            </a:fld>
            <a:endParaRPr lang="en-US"/>
          </a:p>
        </p:txBody>
      </p:sp>
    </p:spTree>
    <p:extLst>
      <p:ext uri="{BB962C8B-B14F-4D97-AF65-F5344CB8AC3E}">
        <p14:creationId xmlns:p14="http://schemas.microsoft.com/office/powerpoint/2010/main" val="337691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Couple of examples of using</a:t>
            </a:r>
            <a:r>
              <a:rPr lang="en-GB" baseline="0" dirty="0" smtClean="0"/>
              <a:t> Langmuir probes in negative ion sources.</a:t>
            </a:r>
          </a:p>
          <a:p>
            <a:r>
              <a:rPr lang="en-GB" baseline="0" dirty="0" smtClean="0"/>
              <a:t>Have been used to confirm the existence of ion-ion electronegative plasma near the extraction (symmetric IV-curve, electrons replaced by neg. ions)</a:t>
            </a:r>
          </a:p>
          <a:p>
            <a:r>
              <a:rPr lang="en-GB" baseline="0" dirty="0" smtClean="0"/>
              <a:t>Langmuir probe used in laser </a:t>
            </a:r>
            <a:r>
              <a:rPr lang="en-GB" baseline="0" dirty="0" err="1" smtClean="0"/>
              <a:t>photodetachement</a:t>
            </a:r>
            <a:r>
              <a:rPr lang="en-GB" baseline="0" dirty="0" smtClean="0"/>
              <a:t> measurements to directly measure the density by stripping H- with a laser pulse and then collecting the excess charge and working out the density.</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85770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Optical emission spectroscopy</a:t>
            </a:r>
            <a:r>
              <a:rPr lang="en-GB" baseline="0" dirty="0" smtClean="0"/>
              <a:t> can be used to measure… (read)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429129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an</a:t>
            </a:r>
            <a:r>
              <a:rPr lang="en-GB" baseline="0" dirty="0" smtClean="0"/>
              <a:t> example from high charge state ECR ion sources where the ion temperatures were measured with a high-resolution spectrometer. The line width in this case is affected by… </a:t>
            </a:r>
          </a:p>
          <a:p>
            <a:r>
              <a:rPr lang="en-GB" baseline="0" dirty="0" smtClean="0"/>
              <a:t>The result is that the ion temperatures seem to be an order of magnitude higher than was thought, which has some implications (happy to discuss more). We saw a talk by </a:t>
            </a:r>
            <a:r>
              <a:rPr lang="en-GB" baseline="0" dirty="0" err="1" smtClean="0"/>
              <a:t>Oskari</a:t>
            </a:r>
            <a:r>
              <a:rPr lang="en-GB" baseline="0" dirty="0" smtClean="0"/>
              <a:t> Timonen where this technique is developed further to enable time-resolved </a:t>
            </a:r>
            <a:r>
              <a:rPr lang="en-GB" baseline="0" dirty="0" err="1" smtClean="0"/>
              <a:t>measurments</a:t>
            </a:r>
            <a:r>
              <a:rPr lang="en-GB" baseline="0" dirty="0" smtClean="0"/>
              <a:t>. Looking forward to seeing more results.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18</a:t>
            </a:fld>
            <a:endParaRPr lang="en-US"/>
          </a:p>
        </p:txBody>
      </p:sp>
    </p:spTree>
    <p:extLst>
      <p:ext uri="{BB962C8B-B14F-4D97-AF65-F5344CB8AC3E}">
        <p14:creationId xmlns:p14="http://schemas.microsoft.com/office/powerpoint/2010/main" val="731862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an</a:t>
            </a:r>
            <a:r>
              <a:rPr lang="en-GB" baseline="0" dirty="0" smtClean="0"/>
              <a:t> example of using a VUV-spectrometer to measure to measure the emission of hydrogen plasmas and then using a </a:t>
            </a:r>
            <a:r>
              <a:rPr lang="en-GB" baseline="0" dirty="0" err="1" smtClean="0"/>
              <a:t>bandpass</a:t>
            </a:r>
            <a:r>
              <a:rPr lang="en-GB" baseline="0" dirty="0" smtClean="0"/>
              <a:t>-filtered spectral irradiance meter selecting a range of wavelengths into an absolutely calibrated diode to work out different reaction rates in the plasma</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19</a:t>
            </a:fld>
            <a:endParaRPr lang="en-US"/>
          </a:p>
        </p:txBody>
      </p:sp>
    </p:spTree>
    <p:extLst>
      <p:ext uri="{BB962C8B-B14F-4D97-AF65-F5344CB8AC3E}">
        <p14:creationId xmlns:p14="http://schemas.microsoft.com/office/powerpoint/2010/main" val="313174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Had to</a:t>
            </a:r>
            <a:r>
              <a:rPr lang="fi-FI" baseline="0" dirty="0" smtClean="0"/>
              <a:t> be selective and leave out a lot</a:t>
            </a:r>
          </a:p>
          <a:p>
            <a:r>
              <a:rPr lang="fi-FI" baseline="0" dirty="0" smtClean="0"/>
              <a:t>Focusing on how to choose the right technique</a:t>
            </a:r>
          </a:p>
          <a:p>
            <a:r>
              <a:rPr lang="fi-FI" baseline="0" dirty="0" smtClean="0"/>
              <a:t>Plenty of examples and what they can tell us</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4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an example of absorption spectroscopy. Instead of measuring what the plasma emits, one can direct a probe light signal into the plasma and measure how much it is attenuated. This technique can be used for example to measure the caesium density in negative hydrogen ion sources.</a:t>
            </a:r>
          </a:p>
        </p:txBody>
      </p:sp>
      <p:sp>
        <p:nvSpPr>
          <p:cNvPr id="4" name="Slide Number Placeholder 3"/>
          <p:cNvSpPr>
            <a:spLocks noGrp="1"/>
          </p:cNvSpPr>
          <p:nvPr>
            <p:ph type="sldNum" sz="quarter" idx="10"/>
          </p:nvPr>
        </p:nvSpPr>
        <p:spPr/>
        <p:txBody>
          <a:bodyPr/>
          <a:lstStyle/>
          <a:p>
            <a:fld id="{C0F3BA1D-A00F-DB41-84DA-BE26C4853B35}" type="slidenum">
              <a:rPr lang="en-US" smtClean="0"/>
              <a:t>20</a:t>
            </a:fld>
            <a:endParaRPr lang="en-US"/>
          </a:p>
        </p:txBody>
      </p:sp>
    </p:spTree>
    <p:extLst>
      <p:ext uri="{BB962C8B-B14F-4D97-AF65-F5344CB8AC3E}">
        <p14:creationId xmlns:p14="http://schemas.microsoft.com/office/powerpoint/2010/main" val="3344178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out loud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21</a:t>
            </a:fld>
            <a:endParaRPr lang="en-US"/>
          </a:p>
        </p:txBody>
      </p:sp>
    </p:spTree>
    <p:extLst>
      <p:ext uri="{BB962C8B-B14F-4D97-AF65-F5344CB8AC3E}">
        <p14:creationId xmlns:p14="http://schemas.microsoft.com/office/powerpoint/2010/main" val="3461653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Electrostatic quadrupole</a:t>
            </a:r>
            <a:r>
              <a:rPr lang="en-GB" baseline="0" dirty="0" smtClean="0"/>
              <a:t> analyser to measure the plasma species and their energies.</a:t>
            </a:r>
          </a:p>
          <a:p>
            <a:r>
              <a:rPr lang="en-GB" baseline="0" dirty="0" smtClean="0"/>
              <a:t>Here’s an example of a microwave proton source. Knowing the ion energy (temperature) helps to quantify the contributions of magnetic and total emittances. Can be time-resolved.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22</a:t>
            </a:fld>
            <a:endParaRPr lang="en-US"/>
          </a:p>
        </p:txBody>
      </p:sp>
    </p:spTree>
    <p:extLst>
      <p:ext uri="{BB962C8B-B14F-4D97-AF65-F5344CB8AC3E}">
        <p14:creationId xmlns:p14="http://schemas.microsoft.com/office/powerpoint/2010/main" val="2542948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ECR</a:t>
            </a:r>
            <a:r>
              <a:rPr lang="en-GB" baseline="0" dirty="0" smtClean="0"/>
              <a:t> ion sources with high charge state ion require specialised diagnostics. That’s because….</a:t>
            </a:r>
          </a:p>
          <a:p>
            <a:r>
              <a:rPr lang="en-GB" baseline="0" dirty="0" smtClean="0"/>
              <a:t>If we look at the ion balance equation, which tells what processes affect the density of a high charge state ions, we can see that the relevant parameters are… (that is if we can trust the cross sections)… and the question becomes how to measure these.</a:t>
            </a:r>
          </a:p>
        </p:txBody>
      </p:sp>
      <p:sp>
        <p:nvSpPr>
          <p:cNvPr id="4" name="Slide Number Placeholder 3"/>
          <p:cNvSpPr>
            <a:spLocks noGrp="1"/>
          </p:cNvSpPr>
          <p:nvPr>
            <p:ph type="sldNum" sz="quarter" idx="10"/>
          </p:nvPr>
        </p:nvSpPr>
        <p:spPr/>
        <p:txBody>
          <a:bodyPr/>
          <a:lstStyle/>
          <a:p>
            <a:fld id="{C0F3BA1D-A00F-DB41-84DA-BE26C4853B35}" type="slidenum">
              <a:rPr lang="en-US" smtClean="0"/>
              <a:t>23</a:t>
            </a:fld>
            <a:endParaRPr lang="en-US"/>
          </a:p>
        </p:txBody>
      </p:sp>
    </p:spTree>
    <p:extLst>
      <p:ext uri="{BB962C8B-B14F-4D97-AF65-F5344CB8AC3E}">
        <p14:creationId xmlns:p14="http://schemas.microsoft.com/office/powerpoint/2010/main" val="16815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technique is to measure the plasma diamagnetism with </a:t>
            </a:r>
            <a:r>
              <a:rPr lang="en-GB" baseline="0" dirty="0" err="1" smtClean="0"/>
              <a:t>tha</a:t>
            </a:r>
            <a:r>
              <a:rPr lang="en-GB" baseline="0" dirty="0" smtClean="0"/>
              <a:t> pick-up loop. The voltage induced in the loop is proportional to the rate of change in the plasma energy content.</a:t>
            </a:r>
          </a:p>
          <a:p>
            <a:r>
              <a:rPr lang="en-GB" baseline="0" dirty="0" smtClean="0"/>
              <a:t>So, this is a pulsed technique where the integral of the signal yields the energy content in relative terms, not absolute.</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24</a:t>
            </a:fld>
            <a:endParaRPr lang="en-US"/>
          </a:p>
        </p:txBody>
      </p:sp>
    </p:spTree>
    <p:extLst>
      <p:ext uri="{BB962C8B-B14F-4D97-AF65-F5344CB8AC3E}">
        <p14:creationId xmlns:p14="http://schemas.microsoft.com/office/powerpoint/2010/main" val="2473313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electron density can be measured using</a:t>
            </a:r>
            <a:r>
              <a:rPr lang="en-GB" baseline="0" dirty="0" smtClean="0"/>
              <a:t> microwave techniques. Interferometry is based on measuring the phase shift of a probe microwave signal … and polarimetry on measuring the change of its polarisation angle. These techniques require a signal source and a receiver, which is very difficult to arrange in high frequency sources at least.</a:t>
            </a:r>
          </a:p>
          <a:p>
            <a:r>
              <a:rPr lang="en-GB" baseline="0" dirty="0" smtClean="0"/>
              <a:t>Another microwave technique is an RF probe measuring the plasma self-emission, which can be used for quantifying the stability of the plasma.</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25</a:t>
            </a:fld>
            <a:endParaRPr lang="en-US"/>
          </a:p>
        </p:txBody>
      </p:sp>
    </p:spTree>
    <p:extLst>
      <p:ext uri="{BB962C8B-B14F-4D97-AF65-F5344CB8AC3E}">
        <p14:creationId xmlns:p14="http://schemas.microsoft.com/office/powerpoint/2010/main" val="301249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Examples of x-ray diagnostics. I won’t spend too </a:t>
            </a:r>
            <a:r>
              <a:rPr lang="en-GB" dirty="0" err="1" smtClean="0"/>
              <a:t>mich</a:t>
            </a:r>
            <a:r>
              <a:rPr lang="en-GB" dirty="0" smtClean="0"/>
              <a:t> time on this as there is another talk dedicated to</a:t>
            </a:r>
            <a:r>
              <a:rPr lang="en-GB" baseline="0" dirty="0" smtClean="0"/>
              <a:t> the topic.</a:t>
            </a:r>
          </a:p>
          <a:p>
            <a:r>
              <a:rPr lang="en-GB" baseline="0" dirty="0" smtClean="0"/>
              <a:t>Just want to highlight that measuring x-rays does not give direct information on electrons and great care is required to interpret the results, also during the </a:t>
            </a:r>
            <a:r>
              <a:rPr lang="en-GB" baseline="0" dirty="0" err="1" smtClean="0"/>
              <a:t>measurments</a:t>
            </a:r>
            <a:r>
              <a:rPr lang="en-GB" baseline="0" dirty="0" smtClean="0"/>
              <a:t> because it is easy to artificially inflate the high energy part of the spectrum through pile-up events if the count rate is too high</a:t>
            </a:r>
            <a:r>
              <a:rPr lang="en-GB" baseline="0" dirty="0" smtClean="0"/>
              <a:t>.</a:t>
            </a:r>
          </a:p>
          <a:p>
            <a:r>
              <a:rPr lang="en-GB" baseline="0" dirty="0" smtClean="0"/>
              <a:t>Spatial information on X-ray emission can be acquired by using a pinhole and CCD camera.</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26</a:t>
            </a:fld>
            <a:endParaRPr lang="en-US"/>
          </a:p>
        </p:txBody>
      </p:sp>
    </p:spTree>
    <p:extLst>
      <p:ext uri="{BB962C8B-B14F-4D97-AF65-F5344CB8AC3E}">
        <p14:creationId xmlns:p14="http://schemas.microsoft.com/office/powerpoint/2010/main" val="1502087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energies</a:t>
            </a:r>
            <a:r>
              <a:rPr lang="en-GB" baseline="0" dirty="0" smtClean="0"/>
              <a:t> of the escaping electrons can be measured by using the beamline dipole magnet as a spectrometer in </a:t>
            </a:r>
            <a:r>
              <a:rPr lang="en-GB" baseline="0" dirty="0" err="1" smtClean="0"/>
              <a:t>cw</a:t>
            </a:r>
            <a:r>
              <a:rPr lang="en-GB" baseline="0" dirty="0" smtClean="0"/>
              <a:t> or pulsed mode. In this case it is important to know the transport efficiency.</a:t>
            </a:r>
          </a:p>
          <a:p>
            <a:r>
              <a:rPr lang="en-GB" baseline="0" dirty="0" smtClean="0"/>
              <a:t>What this technique has revealed is for example the dependence of the escaping EED on magnetic field parameters and a high energy component being the source of kinetic instabilities.</a:t>
            </a:r>
          </a:p>
          <a:p>
            <a:r>
              <a:rPr lang="en-GB" baseline="0" dirty="0" smtClean="0"/>
              <a:t>Want to emphasise that the escaping EED is not the same as the confined EED.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27</a:t>
            </a:fld>
            <a:endParaRPr lang="en-US"/>
          </a:p>
        </p:txBody>
      </p:sp>
    </p:spTree>
    <p:extLst>
      <p:ext uri="{BB962C8B-B14F-4D97-AF65-F5344CB8AC3E}">
        <p14:creationId xmlns:p14="http://schemas.microsoft.com/office/powerpoint/2010/main" val="2639296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plasma parameters can be probed</a:t>
            </a:r>
            <a:r>
              <a:rPr lang="en-GB" baseline="0" dirty="0" smtClean="0"/>
              <a:t> with 1+ beam injection. This is especially useful in charge breeder ion sources, where the 1+ beam is required anyways. This technique is based on injecting a pulse of the 1+ ions and then measuring the transient N+ beam currents. These transients can then be reproduced by fitting parameters and converted into a range of possible </a:t>
            </a:r>
            <a:r>
              <a:rPr lang="en-GB" baseline="0" dirty="0" err="1" smtClean="0"/>
              <a:t>Ee</a:t>
            </a:r>
            <a:r>
              <a:rPr lang="en-GB" baseline="0" dirty="0" smtClean="0"/>
              <a:t> ne –values and ion confinement times.</a:t>
            </a:r>
          </a:p>
          <a:p>
            <a:r>
              <a:rPr lang="en-GB" baseline="0" dirty="0" smtClean="0"/>
              <a:t>This method has quite large uncertainties defined by the cross section data.</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28</a:t>
            </a:fld>
            <a:endParaRPr lang="en-US"/>
          </a:p>
        </p:txBody>
      </p:sp>
    </p:spTree>
    <p:extLst>
      <p:ext uri="{BB962C8B-B14F-4D97-AF65-F5344CB8AC3E}">
        <p14:creationId xmlns:p14="http://schemas.microsoft.com/office/powerpoint/2010/main" val="82378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29</a:t>
            </a:fld>
            <a:endParaRPr lang="en-US"/>
          </a:p>
        </p:txBody>
      </p:sp>
    </p:spTree>
    <p:extLst>
      <p:ext uri="{BB962C8B-B14F-4D97-AF65-F5344CB8AC3E}">
        <p14:creationId xmlns:p14="http://schemas.microsoft.com/office/powerpoint/2010/main" val="62904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3858493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example</a:t>
            </a:r>
            <a:r>
              <a:rPr lang="en-GB" baseline="0" dirty="0" smtClean="0"/>
              <a:t> is the detection of kinetic instabilities in ECRIS plasmas. Here we see that the combination of microwave techniques measuring the microwave emission spectrum and detection of electrons either through </a:t>
            </a:r>
            <a:r>
              <a:rPr lang="en-GB" baseline="0" dirty="0" err="1" smtClean="0"/>
              <a:t>xrays</a:t>
            </a:r>
            <a:r>
              <a:rPr lang="en-GB" baseline="0" dirty="0" smtClean="0"/>
              <a:t> or escaping electron EED can be really helpful in understanding what causes the instabilities. This can then be combined with the measurement of the beam current to look at methods to stabilise the plasma – two frequency heating in this case. This is with single frequency, this with two at the same total power.</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30</a:t>
            </a:fld>
            <a:endParaRPr lang="en-US"/>
          </a:p>
        </p:txBody>
      </p:sp>
    </p:spTree>
    <p:extLst>
      <p:ext uri="{BB962C8B-B14F-4D97-AF65-F5344CB8AC3E}">
        <p14:creationId xmlns:p14="http://schemas.microsoft.com/office/powerpoint/2010/main" val="4282899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example is the large are negative ion source for NBI at NIFS where they</a:t>
            </a:r>
            <a:r>
              <a:rPr lang="en-GB" baseline="0" dirty="0" smtClean="0"/>
              <a:t> have used this range of diagnostics to form a comprehensive picture of what is going on in the plasma.</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31</a:t>
            </a:fld>
            <a:endParaRPr lang="en-US"/>
          </a:p>
        </p:txBody>
      </p:sp>
    </p:spTree>
    <p:extLst>
      <p:ext uri="{BB962C8B-B14F-4D97-AF65-F5344CB8AC3E}">
        <p14:creationId xmlns:p14="http://schemas.microsoft.com/office/powerpoint/2010/main" val="420227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32</a:t>
            </a:fld>
            <a:endParaRPr lang="en-US"/>
          </a:p>
        </p:txBody>
      </p:sp>
    </p:spTree>
    <p:extLst>
      <p:ext uri="{BB962C8B-B14F-4D97-AF65-F5344CB8AC3E}">
        <p14:creationId xmlns:p14="http://schemas.microsoft.com/office/powerpoint/2010/main" val="525800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33</a:t>
            </a:fld>
            <a:endParaRPr lang="en-US"/>
          </a:p>
        </p:txBody>
      </p:sp>
    </p:spTree>
    <p:extLst>
      <p:ext uri="{BB962C8B-B14F-4D97-AF65-F5344CB8AC3E}">
        <p14:creationId xmlns:p14="http://schemas.microsoft.com/office/powerpoint/2010/main" val="82086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ion source. It</a:t>
            </a:r>
            <a:r>
              <a:rPr lang="en-GB" baseline="0" dirty="0" smtClean="0"/>
              <a:t> takes in material to be ionised and energy and outputs an ion beam. The purpose of diagnostics is to reveal how this happens and how to </a:t>
            </a:r>
            <a:r>
              <a:rPr lang="en-GB" baseline="0" smtClean="0"/>
              <a:t>make more beam.</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149899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caveats: read them</a:t>
            </a:r>
            <a:r>
              <a:rPr lang="en-GB" baseline="0" dirty="0" smtClean="0"/>
              <a:t> out loud.</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49943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Want to take this opportunity to thank</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141409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plenty of different types</a:t>
            </a:r>
            <a:r>
              <a:rPr lang="en-GB" baseline="0" dirty="0" smtClean="0"/>
              <a:t> of ion sources, sometimes difficult to classify. The bottom line is that each of them requires a bespoke set of diagnostics.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3868925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first question that needs to be asked is what to measure – typically</a:t>
            </a:r>
            <a:r>
              <a:rPr lang="en-GB" baseline="0" dirty="0" smtClean="0"/>
              <a:t> plasma properties or reaction rates</a:t>
            </a:r>
          </a:p>
          <a:p>
            <a:r>
              <a:rPr lang="en-GB" baseline="0" dirty="0" smtClean="0"/>
              <a:t>Then the question becomes how to do that – which means selecting the diagnostic techniques</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372080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examples of the importance of choosing the right technique… I’m going to do this through comparison</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265351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2.png"/><Relationship Id="rId7" Type="http://schemas.openxmlformats.org/officeDocument/2006/relationships/image" Target="../media/image13.png"/><Relationship Id="rId12"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97073" y="2653089"/>
            <a:ext cx="6233652" cy="1938992"/>
          </a:xfrm>
          <a:prstGeom prst="rect">
            <a:avLst/>
          </a:prstGeom>
          <a:noFill/>
        </p:spPr>
        <p:txBody>
          <a:bodyPr wrap="square" rtlCol="0" anchor="t">
            <a:spAutoFit/>
          </a:bodyPr>
          <a:lstStyle/>
          <a:p>
            <a:pPr algn="ctr"/>
            <a:r>
              <a:rPr lang="en-US" sz="4000" b="1" spc="-150" dirty="0" smtClean="0">
                <a:solidFill>
                  <a:srgbClr val="002060"/>
                </a:solidFill>
                <a:latin typeface="Arial" panose="020B0604020202020204" pitchFamily="34" charset="0"/>
                <a:cs typeface="Arial" panose="020B0604020202020204" pitchFamily="34" charset="0"/>
              </a:rPr>
              <a:t>A review of state-of-the-art ion source plasma diagnostics</a:t>
            </a:r>
            <a:endParaRPr lang="en-US" sz="40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8492" y="4718072"/>
            <a:ext cx="6390813" cy="1692771"/>
          </a:xfrm>
          <a:prstGeom prst="rect">
            <a:avLst/>
          </a:prstGeom>
        </p:spPr>
        <p:txBody>
          <a:bodyPr wrap="square">
            <a:spAutoFit/>
          </a:bodyPr>
          <a:lstStyle/>
          <a:p>
            <a:pPr algn="ctr"/>
            <a:r>
              <a:rPr lang="en-GB" sz="2400" dirty="0" smtClean="0">
                <a:solidFill>
                  <a:srgbClr val="626262"/>
                </a:solidFill>
                <a:latin typeface="Arial" panose="020B0604020202020204" pitchFamily="34" charset="0"/>
                <a:cs typeface="Arial" panose="020B0604020202020204" pitchFamily="34" charset="0"/>
              </a:rPr>
              <a:t>Olli Tarvainen</a:t>
            </a:r>
            <a:r>
              <a:rPr lang="en-GB" sz="2400" baseline="30000" dirty="0" smtClean="0">
                <a:solidFill>
                  <a:srgbClr val="626262"/>
                </a:solidFill>
                <a:latin typeface="Arial" panose="020B0604020202020204" pitchFamily="34" charset="0"/>
                <a:cs typeface="Arial" panose="020B0604020202020204" pitchFamily="34" charset="0"/>
              </a:rPr>
              <a:t>1</a:t>
            </a:r>
            <a:r>
              <a:rPr lang="en-GB" sz="2400" dirty="0" smtClean="0">
                <a:solidFill>
                  <a:srgbClr val="626262"/>
                </a:solidFill>
                <a:latin typeface="Arial" panose="020B0604020202020204" pitchFamily="34" charset="0"/>
                <a:cs typeface="Arial" panose="020B0604020202020204" pitchFamily="34" charset="0"/>
              </a:rPr>
              <a:t> and Ursel Fantz</a:t>
            </a:r>
            <a:r>
              <a:rPr lang="en-GB" sz="2400" baseline="30000" dirty="0" smtClean="0">
                <a:solidFill>
                  <a:srgbClr val="626262"/>
                </a:solidFill>
                <a:latin typeface="Arial" panose="020B0604020202020204" pitchFamily="34" charset="0"/>
                <a:cs typeface="Arial" panose="020B0604020202020204" pitchFamily="34" charset="0"/>
              </a:rPr>
              <a:t>2</a:t>
            </a:r>
            <a:endParaRPr lang="en-GB" sz="2400" baseline="30000" dirty="0">
              <a:solidFill>
                <a:srgbClr val="626262"/>
              </a:solidFill>
              <a:latin typeface="Arial" panose="020B0604020202020204" pitchFamily="34" charset="0"/>
              <a:cs typeface="Arial" panose="020B0604020202020204" pitchFamily="34" charset="0"/>
            </a:endParaRPr>
          </a:p>
          <a:p>
            <a:pPr algn="ctr"/>
            <a:r>
              <a:rPr lang="en-GB" sz="1600" baseline="30000" dirty="0" smtClean="0">
                <a:solidFill>
                  <a:srgbClr val="626262"/>
                </a:solidFill>
                <a:latin typeface="Arial" panose="020B0604020202020204" pitchFamily="34" charset="0"/>
                <a:cs typeface="Arial" panose="020B0604020202020204" pitchFamily="34" charset="0"/>
              </a:rPr>
              <a:t>1</a:t>
            </a:r>
            <a:r>
              <a:rPr lang="en-GB" sz="1600" dirty="0" smtClean="0">
                <a:solidFill>
                  <a:srgbClr val="626262"/>
                </a:solidFill>
                <a:latin typeface="Arial" panose="020B0604020202020204" pitchFamily="34" charset="0"/>
                <a:cs typeface="Arial" panose="020B0604020202020204" pitchFamily="34" charset="0"/>
              </a:rPr>
              <a:t>UK Science and Technology Facilities Council</a:t>
            </a:r>
          </a:p>
          <a:p>
            <a:pPr algn="ctr"/>
            <a:r>
              <a:rPr lang="en-GB" sz="1600" baseline="30000" dirty="0" smtClean="0">
                <a:solidFill>
                  <a:srgbClr val="626262"/>
                </a:solidFill>
                <a:latin typeface="Arial" panose="020B0604020202020204" pitchFamily="34" charset="0"/>
                <a:cs typeface="Arial" panose="020B0604020202020204" pitchFamily="34" charset="0"/>
              </a:rPr>
              <a:t>2</a:t>
            </a:r>
            <a:r>
              <a:rPr lang="en-GB" sz="1600" dirty="0" smtClean="0">
                <a:solidFill>
                  <a:srgbClr val="626262"/>
                </a:solidFill>
                <a:latin typeface="Arial" panose="020B0604020202020204" pitchFamily="34" charset="0"/>
                <a:cs typeface="Arial" panose="020B0604020202020204" pitchFamily="34" charset="0"/>
              </a:rPr>
              <a:t>Max-Planck-Institut </a:t>
            </a:r>
            <a:r>
              <a:rPr lang="en-GB" sz="1600" dirty="0" err="1">
                <a:solidFill>
                  <a:srgbClr val="626262"/>
                </a:solidFill>
                <a:latin typeface="Arial" panose="020B0604020202020204" pitchFamily="34" charset="0"/>
                <a:cs typeface="Arial" panose="020B0604020202020204" pitchFamily="34" charset="0"/>
              </a:rPr>
              <a:t>für</a:t>
            </a:r>
            <a:r>
              <a:rPr lang="en-GB" sz="1600" dirty="0">
                <a:solidFill>
                  <a:srgbClr val="626262"/>
                </a:solidFill>
                <a:latin typeface="Arial" panose="020B0604020202020204" pitchFamily="34" charset="0"/>
                <a:cs typeface="Arial" panose="020B0604020202020204" pitchFamily="34" charset="0"/>
              </a:rPr>
              <a:t> </a:t>
            </a:r>
            <a:r>
              <a:rPr lang="en-GB" sz="1600" dirty="0" err="1" smtClean="0">
                <a:solidFill>
                  <a:srgbClr val="626262"/>
                </a:solidFill>
                <a:latin typeface="Arial" panose="020B0604020202020204" pitchFamily="34" charset="0"/>
                <a:cs typeface="Arial" panose="020B0604020202020204" pitchFamily="34" charset="0"/>
              </a:rPr>
              <a:t>Plasmaphysik</a:t>
            </a:r>
            <a:endParaRPr lang="en-GB" sz="1600" dirty="0" smtClean="0">
              <a:solidFill>
                <a:srgbClr val="626262"/>
              </a:solidFill>
              <a:latin typeface="Arial" panose="020B0604020202020204" pitchFamily="34" charset="0"/>
              <a:cs typeface="Arial" panose="020B0604020202020204" pitchFamily="34" charset="0"/>
            </a:endParaRPr>
          </a:p>
          <a:p>
            <a:pPr algn="ctr"/>
            <a:endParaRPr lang="en-GB" sz="1600" dirty="0">
              <a:solidFill>
                <a:srgbClr val="626262"/>
              </a:solidFill>
              <a:latin typeface="Arial" panose="020B0604020202020204" pitchFamily="34" charset="0"/>
              <a:cs typeface="Arial" panose="020B0604020202020204" pitchFamily="34" charset="0"/>
            </a:endParaRPr>
          </a:p>
          <a:p>
            <a:pPr algn="ctr"/>
            <a:r>
              <a:rPr lang="en-GB" sz="1600" dirty="0" smtClean="0">
                <a:solidFill>
                  <a:srgbClr val="626262"/>
                </a:solidFill>
                <a:latin typeface="Arial" panose="020B0604020202020204" pitchFamily="34" charset="0"/>
                <a:cs typeface="Arial" panose="020B0604020202020204" pitchFamily="34" charset="0"/>
              </a:rPr>
              <a:t>International Conference on Ion Sources</a:t>
            </a:r>
          </a:p>
          <a:p>
            <a:pPr algn="ctr"/>
            <a:r>
              <a:rPr lang="en-GB" sz="1600" dirty="0" smtClean="0">
                <a:solidFill>
                  <a:srgbClr val="626262"/>
                </a:solidFill>
                <a:latin typeface="Arial" panose="020B0604020202020204" pitchFamily="34" charset="0"/>
                <a:cs typeface="Arial" panose="020B0604020202020204" pitchFamily="34" charset="0"/>
              </a:rPr>
              <a:t>September 17</a:t>
            </a:r>
            <a:r>
              <a:rPr lang="en-GB" sz="1600" baseline="30000" dirty="0" smtClean="0">
                <a:solidFill>
                  <a:srgbClr val="626262"/>
                </a:solidFill>
                <a:latin typeface="Arial" panose="020B0604020202020204" pitchFamily="34" charset="0"/>
                <a:cs typeface="Arial" panose="020B0604020202020204" pitchFamily="34" charset="0"/>
              </a:rPr>
              <a:t>th</a:t>
            </a:r>
            <a:r>
              <a:rPr lang="en-GB" sz="1600" dirty="0" smtClean="0">
                <a:solidFill>
                  <a:srgbClr val="626262"/>
                </a:solidFill>
                <a:latin typeface="Arial" panose="020B0604020202020204" pitchFamily="34" charset="0"/>
                <a:cs typeface="Arial" panose="020B0604020202020204" pitchFamily="34" charset="0"/>
              </a:rPr>
              <a:t> – 22</a:t>
            </a:r>
            <a:r>
              <a:rPr lang="en-GB" sz="1600" baseline="30000" dirty="0" smtClean="0">
                <a:solidFill>
                  <a:srgbClr val="626262"/>
                </a:solidFill>
                <a:latin typeface="Arial" panose="020B0604020202020204" pitchFamily="34" charset="0"/>
                <a:cs typeface="Arial" panose="020B0604020202020204" pitchFamily="34" charset="0"/>
              </a:rPr>
              <a:t>nd</a:t>
            </a:r>
            <a:r>
              <a:rPr lang="en-GB" sz="1600" dirty="0" smtClean="0">
                <a:solidFill>
                  <a:srgbClr val="626262"/>
                </a:solidFill>
                <a:latin typeface="Arial" panose="020B0604020202020204" pitchFamily="34" charset="0"/>
                <a:cs typeface="Arial" panose="020B0604020202020204" pitchFamily="34" charset="0"/>
              </a:rPr>
              <a:t>, 2023, Victoria, BC, Canada</a:t>
            </a:r>
            <a:endParaRPr lang="en-GB" sz="1600" dirty="0">
              <a:solidFill>
                <a:srgbClr val="6262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50781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3" name="Rectangle 2"/>
          <p:cNvSpPr/>
          <p:nvPr/>
        </p:nvSpPr>
        <p:spPr>
          <a:xfrm>
            <a:off x="535858" y="566021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Invasive vs. non-invasive</a:t>
            </a:r>
            <a:endParaRPr lang="en-US" sz="3600" b="1" spc="-150" dirty="0">
              <a:solidFill>
                <a:srgbClr val="2E2D62"/>
              </a:solidFill>
              <a:latin typeface="Arial" panose="020B0604020202020204" pitchFamily="34" charset="0"/>
              <a:cs typeface="Arial" panose="020B0604020202020204" pitchFamily="34" charset="0"/>
            </a:endParaRPr>
          </a:p>
        </p:txBody>
      </p:sp>
      <p:cxnSp>
        <p:nvCxnSpPr>
          <p:cNvPr id="5" name="Straight Connector 4"/>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41694" y="856021"/>
            <a:ext cx="2202270" cy="461665"/>
          </a:xfrm>
          <a:prstGeom prst="rect">
            <a:avLst/>
          </a:prstGeom>
          <a:noFill/>
          <a:ln w="25400">
            <a:noFill/>
          </a:ln>
        </p:spPr>
        <p:txBody>
          <a:bodyPr wrap="none" rtlCol="0">
            <a:spAutoFit/>
          </a:bodyPr>
          <a:lstStyle/>
          <a:p>
            <a:r>
              <a:rPr lang="en-GB" sz="2400" b="1" dirty="0" smtClean="0"/>
              <a:t>Langmuir probe</a:t>
            </a:r>
            <a:endParaRPr lang="en-GB" sz="2400" b="1" dirty="0"/>
          </a:p>
        </p:txBody>
      </p:sp>
      <p:sp>
        <p:nvSpPr>
          <p:cNvPr id="9" name="TextBox 8"/>
          <p:cNvSpPr txBox="1"/>
          <p:nvPr/>
        </p:nvSpPr>
        <p:spPr>
          <a:xfrm>
            <a:off x="6939247" y="845003"/>
            <a:ext cx="4802790" cy="461665"/>
          </a:xfrm>
          <a:prstGeom prst="rect">
            <a:avLst/>
          </a:prstGeom>
          <a:noFill/>
          <a:ln w="25400">
            <a:noFill/>
          </a:ln>
        </p:spPr>
        <p:txBody>
          <a:bodyPr wrap="none" rtlCol="0">
            <a:spAutoFit/>
          </a:bodyPr>
          <a:lstStyle/>
          <a:p>
            <a:r>
              <a:rPr lang="en-GB" sz="2400" b="1" dirty="0" smtClean="0"/>
              <a:t>Optical emission spectroscopy (OES)</a:t>
            </a:r>
            <a:endParaRPr lang="en-GB" sz="2400" b="1" dirty="0"/>
          </a:p>
        </p:txBody>
      </p:sp>
      <p:grpSp>
        <p:nvGrpSpPr>
          <p:cNvPr id="15" name="Group 14"/>
          <p:cNvGrpSpPr/>
          <p:nvPr/>
        </p:nvGrpSpPr>
        <p:grpSpPr>
          <a:xfrm>
            <a:off x="991031" y="1425059"/>
            <a:ext cx="4178452" cy="2915357"/>
            <a:chOff x="515604" y="1472659"/>
            <a:chExt cx="4178452" cy="2915357"/>
          </a:xfrm>
        </p:grpSpPr>
        <p:pic>
          <p:nvPicPr>
            <p:cNvPr id="6" name="Picture 5"/>
            <p:cNvPicPr>
              <a:picLocks noChangeAspect="1"/>
            </p:cNvPicPr>
            <p:nvPr/>
          </p:nvPicPr>
          <p:blipFill>
            <a:blip r:embed="rId3"/>
            <a:stretch>
              <a:fillRect/>
            </a:stretch>
          </p:blipFill>
          <p:spPr>
            <a:xfrm>
              <a:off x="515604" y="1703387"/>
              <a:ext cx="4178452" cy="2684629"/>
            </a:xfrm>
            <a:prstGeom prst="rect">
              <a:avLst/>
            </a:prstGeom>
          </p:spPr>
        </p:pic>
        <p:pic>
          <p:nvPicPr>
            <p:cNvPr id="7" name="Picture 6"/>
            <p:cNvPicPr>
              <a:picLocks noChangeAspect="1"/>
            </p:cNvPicPr>
            <p:nvPr/>
          </p:nvPicPr>
          <p:blipFill>
            <a:blip r:embed="rId4"/>
            <a:stretch>
              <a:fillRect/>
            </a:stretch>
          </p:blipFill>
          <p:spPr>
            <a:xfrm>
              <a:off x="515606" y="1472659"/>
              <a:ext cx="4178450" cy="981027"/>
            </a:xfrm>
            <a:prstGeom prst="rect">
              <a:avLst/>
            </a:prstGeom>
          </p:spPr>
        </p:pic>
      </p:grpSp>
      <p:sp>
        <p:nvSpPr>
          <p:cNvPr id="16" name="TextBox 15"/>
          <p:cNvSpPr txBox="1"/>
          <p:nvPr/>
        </p:nvSpPr>
        <p:spPr>
          <a:xfrm>
            <a:off x="621314" y="4478582"/>
            <a:ext cx="4917885" cy="2215991"/>
          </a:xfrm>
          <a:prstGeom prst="rect">
            <a:avLst/>
          </a:prstGeom>
          <a:noFill/>
        </p:spPr>
        <p:txBody>
          <a:bodyPr wrap="square" rtlCol="0">
            <a:spAutoFit/>
          </a:bodyPr>
          <a:lstStyle/>
          <a:p>
            <a:pPr algn="ctr"/>
            <a:r>
              <a:rPr lang="en-GB" b="1" dirty="0" smtClean="0"/>
              <a:t>Perturbative: can affect the plasma properties</a:t>
            </a:r>
          </a:p>
          <a:p>
            <a:pPr algn="ctr"/>
            <a:endParaRPr lang="en-GB" b="1" dirty="0" smtClean="0"/>
          </a:p>
          <a:p>
            <a:r>
              <a:rPr lang="en-GB" b="1" dirty="0"/>
              <a:t> </a:t>
            </a:r>
            <a:r>
              <a:rPr lang="en-GB" b="1" dirty="0" smtClean="0"/>
              <a:t>            Light ion sources, singly charged ions </a:t>
            </a:r>
          </a:p>
          <a:p>
            <a:endParaRPr lang="en-GB" sz="1000" b="1" dirty="0" smtClean="0"/>
          </a:p>
          <a:p>
            <a:r>
              <a:rPr lang="en-GB" b="1" dirty="0" smtClean="0"/>
              <a:t>             Large volume ion sources</a:t>
            </a:r>
          </a:p>
          <a:p>
            <a:pPr algn="ctr"/>
            <a:endParaRPr lang="en-GB" sz="1000" b="1" dirty="0"/>
          </a:p>
          <a:p>
            <a:r>
              <a:rPr lang="en-GB" b="1" dirty="0"/>
              <a:t>             </a:t>
            </a:r>
            <a:r>
              <a:rPr lang="en-GB" b="1" dirty="0" smtClean="0"/>
              <a:t>High charge state ion sources</a:t>
            </a:r>
            <a:endParaRPr lang="en-GB" b="1" dirty="0"/>
          </a:p>
          <a:p>
            <a:endParaRPr lang="en-GB" sz="1000" b="1" dirty="0"/>
          </a:p>
          <a:p>
            <a:r>
              <a:rPr lang="en-GB" b="1" dirty="0"/>
              <a:t>             </a:t>
            </a:r>
            <a:r>
              <a:rPr lang="en-GB" b="1" dirty="0" smtClean="0"/>
              <a:t>Small </a:t>
            </a:r>
            <a:r>
              <a:rPr lang="en-GB" b="1" dirty="0"/>
              <a:t>volume ion </a:t>
            </a:r>
            <a:r>
              <a:rPr lang="en-GB" b="1" dirty="0" smtClean="0"/>
              <a:t>sources</a:t>
            </a:r>
            <a:endParaRPr lang="en-GB" b="1" dirty="0"/>
          </a:p>
        </p:txBody>
      </p:sp>
      <p:pic>
        <p:nvPicPr>
          <p:cNvPr id="17" name="Picture 16"/>
          <p:cNvPicPr>
            <a:picLocks noChangeAspect="1"/>
          </p:cNvPicPr>
          <p:nvPr/>
        </p:nvPicPr>
        <p:blipFill>
          <a:blip r:embed="rId5"/>
          <a:stretch>
            <a:fillRect/>
          </a:stretch>
        </p:blipFill>
        <p:spPr>
          <a:xfrm>
            <a:off x="814062" y="5046296"/>
            <a:ext cx="353938" cy="355616"/>
          </a:xfrm>
          <a:prstGeom prst="rect">
            <a:avLst/>
          </a:prstGeom>
        </p:spPr>
      </p:pic>
      <p:pic>
        <p:nvPicPr>
          <p:cNvPr id="18" name="Picture 17"/>
          <p:cNvPicPr>
            <a:picLocks noChangeAspect="1"/>
          </p:cNvPicPr>
          <p:nvPr/>
        </p:nvPicPr>
        <p:blipFill>
          <a:blip r:embed="rId5"/>
          <a:stretch>
            <a:fillRect/>
          </a:stretch>
        </p:blipFill>
        <p:spPr>
          <a:xfrm>
            <a:off x="814064" y="5475871"/>
            <a:ext cx="353938" cy="355616"/>
          </a:xfrm>
          <a:prstGeom prst="rect">
            <a:avLst/>
          </a:prstGeom>
        </p:spPr>
      </p:pic>
      <p:pic>
        <p:nvPicPr>
          <p:cNvPr id="19" name="Picture 18"/>
          <p:cNvPicPr>
            <a:picLocks noChangeAspect="1"/>
          </p:cNvPicPr>
          <p:nvPr/>
        </p:nvPicPr>
        <p:blipFill>
          <a:blip r:embed="rId6"/>
          <a:stretch>
            <a:fillRect/>
          </a:stretch>
        </p:blipFill>
        <p:spPr>
          <a:xfrm>
            <a:off x="814063" y="5903998"/>
            <a:ext cx="353938" cy="347384"/>
          </a:xfrm>
          <a:prstGeom prst="rect">
            <a:avLst/>
          </a:prstGeom>
        </p:spPr>
      </p:pic>
      <p:pic>
        <p:nvPicPr>
          <p:cNvPr id="20" name="Picture 19"/>
          <p:cNvPicPr>
            <a:picLocks noChangeAspect="1"/>
          </p:cNvPicPr>
          <p:nvPr/>
        </p:nvPicPr>
        <p:blipFill>
          <a:blip r:embed="rId6"/>
          <a:stretch>
            <a:fillRect/>
          </a:stretch>
        </p:blipFill>
        <p:spPr>
          <a:xfrm>
            <a:off x="814063" y="6321472"/>
            <a:ext cx="353938" cy="347384"/>
          </a:xfrm>
          <a:prstGeom prst="rect">
            <a:avLst/>
          </a:prstGeom>
        </p:spPr>
      </p:pic>
      <p:pic>
        <p:nvPicPr>
          <p:cNvPr id="21" name="Picture 20"/>
          <p:cNvPicPr>
            <a:picLocks noChangeAspect="1"/>
          </p:cNvPicPr>
          <p:nvPr/>
        </p:nvPicPr>
        <p:blipFill rotWithShape="1">
          <a:blip r:embed="rId7"/>
          <a:srcRect r="33600"/>
          <a:stretch/>
        </p:blipFill>
        <p:spPr>
          <a:xfrm>
            <a:off x="6144985" y="1310618"/>
            <a:ext cx="3831772" cy="3244644"/>
          </a:xfrm>
          <a:prstGeom prst="rect">
            <a:avLst/>
          </a:prstGeom>
        </p:spPr>
      </p:pic>
      <p:pic>
        <p:nvPicPr>
          <p:cNvPr id="22" name="Picture 21"/>
          <p:cNvPicPr>
            <a:picLocks noChangeAspect="1"/>
          </p:cNvPicPr>
          <p:nvPr/>
        </p:nvPicPr>
        <p:blipFill rotWithShape="1">
          <a:blip r:embed="rId7"/>
          <a:srcRect l="72236" b="26393"/>
          <a:stretch/>
        </p:blipFill>
        <p:spPr>
          <a:xfrm>
            <a:off x="9976757" y="1349631"/>
            <a:ext cx="2061889" cy="3073537"/>
          </a:xfrm>
          <a:prstGeom prst="rect">
            <a:avLst/>
          </a:prstGeom>
        </p:spPr>
      </p:pic>
      <p:sp>
        <p:nvSpPr>
          <p:cNvPr id="23" name="TextBox 22"/>
          <p:cNvSpPr txBox="1"/>
          <p:nvPr/>
        </p:nvSpPr>
        <p:spPr>
          <a:xfrm>
            <a:off x="6722893" y="4478582"/>
            <a:ext cx="5235498" cy="2215991"/>
          </a:xfrm>
          <a:prstGeom prst="rect">
            <a:avLst/>
          </a:prstGeom>
          <a:noFill/>
        </p:spPr>
        <p:txBody>
          <a:bodyPr wrap="square" rtlCol="0">
            <a:spAutoFit/>
          </a:bodyPr>
          <a:lstStyle/>
          <a:p>
            <a:pPr algn="ctr"/>
            <a:r>
              <a:rPr lang="en-GB" b="1" dirty="0" smtClean="0"/>
              <a:t>“Parasitic”: no effect on the plasma properties</a:t>
            </a:r>
          </a:p>
          <a:p>
            <a:pPr algn="ctr"/>
            <a:endParaRPr lang="en-GB" b="1" dirty="0" smtClean="0"/>
          </a:p>
          <a:p>
            <a:r>
              <a:rPr lang="en-GB" b="1" dirty="0"/>
              <a:t> </a:t>
            </a:r>
            <a:r>
              <a:rPr lang="en-GB" b="1" dirty="0" smtClean="0"/>
              <a:t>            All types of plasma ion sources </a:t>
            </a:r>
          </a:p>
          <a:p>
            <a:endParaRPr lang="en-GB" sz="1000" b="1" dirty="0" smtClean="0"/>
          </a:p>
          <a:p>
            <a:r>
              <a:rPr lang="en-GB" b="1" dirty="0" smtClean="0"/>
              <a:t>             Data analysis can be arduous</a:t>
            </a:r>
          </a:p>
          <a:p>
            <a:pPr algn="ctr"/>
            <a:endParaRPr lang="en-GB" sz="1000" b="1" dirty="0"/>
          </a:p>
          <a:p>
            <a:r>
              <a:rPr lang="en-GB" b="1" dirty="0"/>
              <a:t>             </a:t>
            </a:r>
            <a:r>
              <a:rPr lang="en-GB" b="1" dirty="0" smtClean="0"/>
              <a:t>Uncertainties can be large</a:t>
            </a:r>
            <a:endParaRPr lang="en-GB" b="1" dirty="0"/>
          </a:p>
          <a:p>
            <a:endParaRPr lang="en-GB" sz="1000" b="1" dirty="0"/>
          </a:p>
          <a:p>
            <a:r>
              <a:rPr lang="en-GB" b="1" dirty="0"/>
              <a:t>             </a:t>
            </a:r>
            <a:r>
              <a:rPr lang="en-GB" b="1" dirty="0" smtClean="0"/>
              <a:t>Absolute (vs. relative) measurements difficult</a:t>
            </a:r>
            <a:endParaRPr lang="en-GB" b="1" dirty="0"/>
          </a:p>
        </p:txBody>
      </p:sp>
      <p:pic>
        <p:nvPicPr>
          <p:cNvPr id="24" name="Picture 23"/>
          <p:cNvPicPr>
            <a:picLocks noChangeAspect="1"/>
          </p:cNvPicPr>
          <p:nvPr/>
        </p:nvPicPr>
        <p:blipFill>
          <a:blip r:embed="rId5"/>
          <a:stretch>
            <a:fillRect/>
          </a:stretch>
        </p:blipFill>
        <p:spPr>
          <a:xfrm>
            <a:off x="6925756" y="5041804"/>
            <a:ext cx="353938" cy="355616"/>
          </a:xfrm>
          <a:prstGeom prst="rect">
            <a:avLst/>
          </a:prstGeom>
        </p:spPr>
      </p:pic>
      <p:pic>
        <p:nvPicPr>
          <p:cNvPr id="25" name="Picture 24"/>
          <p:cNvPicPr>
            <a:picLocks noChangeAspect="1"/>
          </p:cNvPicPr>
          <p:nvPr/>
        </p:nvPicPr>
        <p:blipFill>
          <a:blip r:embed="rId8"/>
          <a:stretch>
            <a:fillRect/>
          </a:stretch>
        </p:blipFill>
        <p:spPr>
          <a:xfrm>
            <a:off x="6932103" y="5488441"/>
            <a:ext cx="347591" cy="336101"/>
          </a:xfrm>
          <a:prstGeom prst="rect">
            <a:avLst/>
          </a:prstGeom>
        </p:spPr>
      </p:pic>
      <p:pic>
        <p:nvPicPr>
          <p:cNvPr id="26" name="Picture 25"/>
          <p:cNvPicPr>
            <a:picLocks noChangeAspect="1"/>
          </p:cNvPicPr>
          <p:nvPr/>
        </p:nvPicPr>
        <p:blipFill>
          <a:blip r:embed="rId8"/>
          <a:stretch>
            <a:fillRect/>
          </a:stretch>
        </p:blipFill>
        <p:spPr>
          <a:xfrm>
            <a:off x="6932103" y="5900204"/>
            <a:ext cx="347591" cy="336101"/>
          </a:xfrm>
          <a:prstGeom prst="rect">
            <a:avLst/>
          </a:prstGeom>
        </p:spPr>
      </p:pic>
      <p:pic>
        <p:nvPicPr>
          <p:cNvPr id="27" name="Picture 26"/>
          <p:cNvPicPr>
            <a:picLocks noChangeAspect="1"/>
          </p:cNvPicPr>
          <p:nvPr/>
        </p:nvPicPr>
        <p:blipFill>
          <a:blip r:embed="rId8"/>
          <a:stretch>
            <a:fillRect/>
          </a:stretch>
        </p:blipFill>
        <p:spPr>
          <a:xfrm>
            <a:off x="6932103" y="6323894"/>
            <a:ext cx="347591" cy="336101"/>
          </a:xfrm>
          <a:prstGeom prst="rect">
            <a:avLst/>
          </a:prstGeom>
        </p:spPr>
      </p:pic>
      <p:sp>
        <p:nvSpPr>
          <p:cNvPr id="28" name="TextBox 27"/>
          <p:cNvSpPr txBox="1"/>
          <p:nvPr/>
        </p:nvSpPr>
        <p:spPr>
          <a:xfrm>
            <a:off x="991033" y="4047111"/>
            <a:ext cx="1711431" cy="276999"/>
          </a:xfrm>
          <a:prstGeom prst="rect">
            <a:avLst/>
          </a:prstGeom>
          <a:noFill/>
        </p:spPr>
        <p:txBody>
          <a:bodyPr wrap="none" rtlCol="0">
            <a:spAutoFit/>
          </a:bodyPr>
          <a:lstStyle/>
          <a:p>
            <a:r>
              <a:rPr lang="en-GB" sz="1200" dirty="0" smtClean="0"/>
              <a:t>Figure credit: Ana </a:t>
            </a:r>
            <a:r>
              <a:rPr lang="en-GB" sz="1200" dirty="0" err="1" smtClean="0"/>
              <a:t>Megia</a:t>
            </a:r>
            <a:endParaRPr lang="en-GB" sz="1200" dirty="0"/>
          </a:p>
        </p:txBody>
      </p:sp>
      <p:sp>
        <p:nvSpPr>
          <p:cNvPr id="29" name="TextBox 28"/>
          <p:cNvSpPr txBox="1"/>
          <p:nvPr/>
        </p:nvSpPr>
        <p:spPr>
          <a:xfrm>
            <a:off x="8265326" y="4178114"/>
            <a:ext cx="1949123" cy="276999"/>
          </a:xfrm>
          <a:prstGeom prst="rect">
            <a:avLst/>
          </a:prstGeom>
          <a:noFill/>
        </p:spPr>
        <p:txBody>
          <a:bodyPr wrap="none" rtlCol="0">
            <a:spAutoFit/>
          </a:bodyPr>
          <a:lstStyle/>
          <a:p>
            <a:r>
              <a:rPr lang="en-GB" sz="1200" dirty="0" smtClean="0"/>
              <a:t>Figure credit: Jani Komppula</a:t>
            </a:r>
            <a:endParaRPr lang="en-GB" sz="1200" dirty="0"/>
          </a:p>
        </p:txBody>
      </p:sp>
    </p:spTree>
    <p:extLst>
      <p:ext uri="{BB962C8B-B14F-4D97-AF65-F5344CB8AC3E}">
        <p14:creationId xmlns:p14="http://schemas.microsoft.com/office/powerpoint/2010/main" val="42939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56491"/>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Direct vs. indirect</a:t>
            </a:r>
            <a:endParaRPr lang="en-US" sz="3600" b="1" spc="-150" dirty="0">
              <a:solidFill>
                <a:srgbClr val="2E2D62"/>
              </a:solidFill>
              <a:latin typeface="Arial" panose="020B0604020202020204" pitchFamily="34" charset="0"/>
              <a:cs typeface="Arial" panose="020B0604020202020204" pitchFamily="34" charset="0"/>
            </a:endParaRPr>
          </a:p>
        </p:txBody>
      </p:sp>
      <p:cxnSp>
        <p:nvCxnSpPr>
          <p:cNvPr id="5" name="Straight Connector 4"/>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04660" y="856021"/>
            <a:ext cx="4351191" cy="461665"/>
          </a:xfrm>
          <a:prstGeom prst="rect">
            <a:avLst/>
          </a:prstGeom>
          <a:noFill/>
          <a:ln w="25400">
            <a:noFill/>
          </a:ln>
        </p:spPr>
        <p:txBody>
          <a:bodyPr wrap="none" rtlCol="0">
            <a:spAutoFit/>
          </a:bodyPr>
          <a:lstStyle/>
          <a:p>
            <a:r>
              <a:rPr lang="en-GB" sz="2400" b="1" dirty="0" smtClean="0"/>
              <a:t>(escaping) Electron spectroscopy</a:t>
            </a:r>
            <a:endParaRPr lang="en-GB" sz="2400" b="1" dirty="0"/>
          </a:p>
        </p:txBody>
      </p:sp>
      <p:sp>
        <p:nvSpPr>
          <p:cNvPr id="9" name="TextBox 8"/>
          <p:cNvSpPr txBox="1"/>
          <p:nvPr/>
        </p:nvSpPr>
        <p:spPr>
          <a:xfrm>
            <a:off x="6956858" y="856021"/>
            <a:ext cx="4566058" cy="461665"/>
          </a:xfrm>
          <a:prstGeom prst="rect">
            <a:avLst/>
          </a:prstGeom>
          <a:noFill/>
          <a:ln w="25400">
            <a:noFill/>
          </a:ln>
        </p:spPr>
        <p:txBody>
          <a:bodyPr wrap="none" rtlCol="0">
            <a:spAutoFit/>
          </a:bodyPr>
          <a:lstStyle/>
          <a:p>
            <a:r>
              <a:rPr lang="en-GB" sz="2400" b="1" dirty="0" smtClean="0"/>
              <a:t>Wall bremsstrahlung spectroscopy</a:t>
            </a:r>
            <a:endParaRPr lang="en-GB" sz="2400" b="1" dirty="0"/>
          </a:p>
        </p:txBody>
      </p:sp>
      <p:pic>
        <p:nvPicPr>
          <p:cNvPr id="10" name="Picture 9"/>
          <p:cNvPicPr>
            <a:picLocks noChangeAspect="1"/>
          </p:cNvPicPr>
          <p:nvPr/>
        </p:nvPicPr>
        <p:blipFill>
          <a:blip r:embed="rId3"/>
          <a:stretch>
            <a:fillRect/>
          </a:stretch>
        </p:blipFill>
        <p:spPr>
          <a:xfrm>
            <a:off x="126064" y="1470086"/>
            <a:ext cx="5787290" cy="2168030"/>
          </a:xfrm>
          <a:prstGeom prst="rect">
            <a:avLst/>
          </a:prstGeom>
        </p:spPr>
      </p:pic>
      <p:sp>
        <p:nvSpPr>
          <p:cNvPr id="28" name="TextBox 27"/>
          <p:cNvSpPr txBox="1"/>
          <p:nvPr/>
        </p:nvSpPr>
        <p:spPr>
          <a:xfrm>
            <a:off x="4120685" y="1682168"/>
            <a:ext cx="1714828" cy="276999"/>
          </a:xfrm>
          <a:prstGeom prst="rect">
            <a:avLst/>
          </a:prstGeom>
          <a:noFill/>
        </p:spPr>
        <p:txBody>
          <a:bodyPr wrap="none" rtlCol="0">
            <a:spAutoFit/>
          </a:bodyPr>
          <a:lstStyle/>
          <a:p>
            <a:r>
              <a:rPr lang="en-GB" sz="1200" dirty="0" smtClean="0"/>
              <a:t>Figure credit: Ivan Izotov</a:t>
            </a:r>
            <a:endParaRPr lang="en-GB" sz="1200" dirty="0"/>
          </a:p>
        </p:txBody>
      </p:sp>
      <p:pic>
        <p:nvPicPr>
          <p:cNvPr id="11" name="Picture 10"/>
          <p:cNvPicPr>
            <a:picLocks noChangeAspect="1"/>
          </p:cNvPicPr>
          <p:nvPr/>
        </p:nvPicPr>
        <p:blipFill>
          <a:blip r:embed="rId4"/>
          <a:stretch>
            <a:fillRect/>
          </a:stretch>
        </p:blipFill>
        <p:spPr>
          <a:xfrm>
            <a:off x="126064" y="3893446"/>
            <a:ext cx="3287800" cy="2579123"/>
          </a:xfrm>
          <a:prstGeom prst="rect">
            <a:avLst/>
          </a:prstGeom>
        </p:spPr>
      </p:pic>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900494" y="4236454"/>
            <a:ext cx="2071174" cy="1754326"/>
          </a:xfrm>
          <a:prstGeom prst="rect">
            <a:avLst/>
          </a:prstGeom>
          <a:noFill/>
        </p:spPr>
        <p:txBody>
          <a:bodyPr wrap="square" rtlCol="0">
            <a:spAutoFit/>
          </a:bodyPr>
          <a:lstStyle/>
          <a:p>
            <a:r>
              <a:rPr lang="en-GB" b="1" dirty="0" smtClean="0"/>
              <a:t>Measures the (escaping) Electron Energy Distribution</a:t>
            </a:r>
          </a:p>
          <a:p>
            <a:endParaRPr lang="en-GB" b="1" dirty="0"/>
          </a:p>
          <a:p>
            <a:r>
              <a:rPr lang="en-GB" b="1" dirty="0" smtClean="0"/>
              <a:t>Prohibits ion source operation</a:t>
            </a:r>
            <a:endParaRPr lang="en-GB" b="1" dirty="0"/>
          </a:p>
        </p:txBody>
      </p:sp>
      <p:pic>
        <p:nvPicPr>
          <p:cNvPr id="31" name="Picture 30"/>
          <p:cNvPicPr>
            <a:picLocks noChangeAspect="1"/>
          </p:cNvPicPr>
          <p:nvPr/>
        </p:nvPicPr>
        <p:blipFill>
          <a:blip r:embed="rId5"/>
          <a:stretch>
            <a:fillRect/>
          </a:stretch>
        </p:blipFill>
        <p:spPr>
          <a:xfrm>
            <a:off x="3534619" y="5458074"/>
            <a:ext cx="353938" cy="347384"/>
          </a:xfrm>
          <a:prstGeom prst="rect">
            <a:avLst/>
          </a:prstGeom>
        </p:spPr>
      </p:pic>
      <p:pic>
        <p:nvPicPr>
          <p:cNvPr id="32" name="Picture 31"/>
          <p:cNvPicPr>
            <a:picLocks noChangeAspect="1"/>
          </p:cNvPicPr>
          <p:nvPr/>
        </p:nvPicPr>
        <p:blipFill>
          <a:blip r:embed="rId6"/>
          <a:stretch>
            <a:fillRect/>
          </a:stretch>
        </p:blipFill>
        <p:spPr>
          <a:xfrm>
            <a:off x="3538667" y="4512558"/>
            <a:ext cx="353938" cy="355616"/>
          </a:xfrm>
          <a:prstGeom prst="rect">
            <a:avLst/>
          </a:prstGeom>
        </p:spPr>
      </p:pic>
      <p:pic>
        <p:nvPicPr>
          <p:cNvPr id="14" name="Picture 13"/>
          <p:cNvPicPr>
            <a:picLocks noChangeAspect="1"/>
          </p:cNvPicPr>
          <p:nvPr/>
        </p:nvPicPr>
        <p:blipFill>
          <a:blip r:embed="rId7"/>
          <a:stretch>
            <a:fillRect/>
          </a:stretch>
        </p:blipFill>
        <p:spPr>
          <a:xfrm>
            <a:off x="8360828" y="1470086"/>
            <a:ext cx="3627100" cy="2618123"/>
          </a:xfrm>
          <a:prstGeom prst="rect">
            <a:avLst/>
          </a:prstGeom>
        </p:spPr>
      </p:pic>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8"/>
          <a:stretch>
            <a:fillRect/>
          </a:stretch>
        </p:blipFill>
        <p:spPr>
          <a:xfrm>
            <a:off x="6362211" y="1349631"/>
            <a:ext cx="2008089" cy="2528704"/>
          </a:xfrm>
          <a:prstGeom prst="rect">
            <a:avLst/>
          </a:prstGeom>
        </p:spPr>
      </p:pic>
      <p:sp>
        <p:nvSpPr>
          <p:cNvPr id="35" name="TextBox 34"/>
          <p:cNvSpPr txBox="1"/>
          <p:nvPr/>
        </p:nvSpPr>
        <p:spPr>
          <a:xfrm>
            <a:off x="6702286" y="4208664"/>
            <a:ext cx="5489714" cy="2308324"/>
          </a:xfrm>
          <a:prstGeom prst="rect">
            <a:avLst/>
          </a:prstGeom>
          <a:noFill/>
        </p:spPr>
        <p:txBody>
          <a:bodyPr wrap="square" rtlCol="0">
            <a:spAutoFit/>
          </a:bodyPr>
          <a:lstStyle/>
          <a:p>
            <a:r>
              <a:rPr lang="en-GB" b="1" dirty="0" smtClean="0"/>
              <a:t>Measures the bremsstrahlung photons (spectrum) emitted by the electron – thick target (wall) interaction, not electron energies</a:t>
            </a:r>
          </a:p>
          <a:p>
            <a:endParaRPr lang="en-GB" b="1" dirty="0"/>
          </a:p>
          <a:p>
            <a:r>
              <a:rPr lang="en-GB" b="1" dirty="0" smtClean="0"/>
              <a:t>Allows ion source operation</a:t>
            </a:r>
          </a:p>
          <a:p>
            <a:endParaRPr lang="en-GB" b="1" dirty="0"/>
          </a:p>
          <a:p>
            <a:r>
              <a:rPr lang="en-GB" b="1" dirty="0" smtClean="0"/>
              <a:t>Deconvolution of the (escaping) Electron </a:t>
            </a:r>
            <a:r>
              <a:rPr lang="en-GB" b="1" dirty="0"/>
              <a:t>E</a:t>
            </a:r>
            <a:r>
              <a:rPr lang="en-GB" b="1" dirty="0" smtClean="0"/>
              <a:t>nergy Distribution is very challenging</a:t>
            </a:r>
            <a:endParaRPr lang="en-GB" b="1" dirty="0"/>
          </a:p>
        </p:txBody>
      </p:sp>
      <p:pic>
        <p:nvPicPr>
          <p:cNvPr id="36" name="Picture 35"/>
          <p:cNvPicPr>
            <a:picLocks noChangeAspect="1"/>
          </p:cNvPicPr>
          <p:nvPr/>
        </p:nvPicPr>
        <p:blipFill>
          <a:blip r:embed="rId5"/>
          <a:stretch>
            <a:fillRect/>
          </a:stretch>
        </p:blipFill>
        <p:spPr>
          <a:xfrm>
            <a:off x="6281329" y="4439919"/>
            <a:ext cx="353938" cy="347384"/>
          </a:xfrm>
          <a:prstGeom prst="rect">
            <a:avLst/>
          </a:prstGeom>
        </p:spPr>
      </p:pic>
      <p:pic>
        <p:nvPicPr>
          <p:cNvPr id="37" name="Picture 36"/>
          <p:cNvPicPr>
            <a:picLocks noChangeAspect="1"/>
          </p:cNvPicPr>
          <p:nvPr/>
        </p:nvPicPr>
        <p:blipFill>
          <a:blip r:embed="rId6"/>
          <a:stretch>
            <a:fillRect/>
          </a:stretch>
        </p:blipFill>
        <p:spPr>
          <a:xfrm>
            <a:off x="6281329" y="5300875"/>
            <a:ext cx="353938" cy="355616"/>
          </a:xfrm>
          <a:prstGeom prst="rect">
            <a:avLst/>
          </a:prstGeom>
        </p:spPr>
      </p:pic>
      <p:pic>
        <p:nvPicPr>
          <p:cNvPr id="38" name="Picture 37"/>
          <p:cNvPicPr>
            <a:picLocks noChangeAspect="1"/>
          </p:cNvPicPr>
          <p:nvPr/>
        </p:nvPicPr>
        <p:blipFill>
          <a:blip r:embed="rId9"/>
          <a:stretch>
            <a:fillRect/>
          </a:stretch>
        </p:blipFill>
        <p:spPr>
          <a:xfrm>
            <a:off x="6278645" y="5987793"/>
            <a:ext cx="347591" cy="336101"/>
          </a:xfrm>
          <a:prstGeom prst="rect">
            <a:avLst/>
          </a:prstGeom>
        </p:spPr>
      </p:pic>
      <p:sp>
        <p:nvSpPr>
          <p:cNvPr id="39" name="TextBox 38"/>
          <p:cNvSpPr txBox="1"/>
          <p:nvPr/>
        </p:nvSpPr>
        <p:spPr>
          <a:xfrm>
            <a:off x="6299936" y="3923125"/>
            <a:ext cx="2145074" cy="276999"/>
          </a:xfrm>
          <a:prstGeom prst="rect">
            <a:avLst/>
          </a:prstGeom>
          <a:noFill/>
        </p:spPr>
        <p:txBody>
          <a:bodyPr wrap="none" rtlCol="0">
            <a:spAutoFit/>
          </a:bodyPr>
          <a:lstStyle/>
          <a:p>
            <a:r>
              <a:rPr lang="en-GB" sz="1200" dirty="0" smtClean="0"/>
              <a:t>Figure credit: </a:t>
            </a:r>
            <a:r>
              <a:rPr lang="en-GB" sz="1200" dirty="0" err="1" smtClean="0"/>
              <a:t>Tommi</a:t>
            </a:r>
            <a:r>
              <a:rPr lang="en-GB" sz="1200" dirty="0" smtClean="0"/>
              <a:t> </a:t>
            </a:r>
            <a:r>
              <a:rPr lang="en-GB" sz="1200" dirty="0" err="1" smtClean="0"/>
              <a:t>Ropponen</a:t>
            </a:r>
            <a:endParaRPr lang="en-GB" sz="1200" dirty="0"/>
          </a:p>
        </p:txBody>
      </p:sp>
    </p:spTree>
    <p:extLst>
      <p:ext uri="{BB962C8B-B14F-4D97-AF65-F5344CB8AC3E}">
        <p14:creationId xmlns:p14="http://schemas.microsoft.com/office/powerpoint/2010/main" val="290669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animBg="1"/>
      <p:bldP spid="3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56491"/>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Time-averaged vs. time-resolved</a:t>
            </a:r>
            <a:endParaRPr lang="en-US" sz="3600" b="1" spc="-150" dirty="0">
              <a:solidFill>
                <a:srgbClr val="2E2D62"/>
              </a:solidFill>
              <a:latin typeface="Arial" panose="020B0604020202020204" pitchFamily="34" charset="0"/>
              <a:cs typeface="Arial" panose="020B0604020202020204" pitchFamily="34" charset="0"/>
            </a:endParaRPr>
          </a:p>
        </p:txBody>
      </p:sp>
      <p:cxnSp>
        <p:nvCxnSpPr>
          <p:cNvPr id="5" name="Straight Connector 4"/>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8093" y="3532529"/>
            <a:ext cx="6076985" cy="646331"/>
          </a:xfrm>
          <a:prstGeom prst="rect">
            <a:avLst/>
          </a:prstGeom>
          <a:noFill/>
        </p:spPr>
        <p:txBody>
          <a:bodyPr wrap="square" rtlCol="0">
            <a:spAutoFit/>
          </a:bodyPr>
          <a:lstStyle/>
          <a:p>
            <a:pPr algn="ctr"/>
            <a:r>
              <a:rPr lang="en-GB" b="1" dirty="0" smtClean="0"/>
              <a:t>Cold electron average energy from emission line ratio</a:t>
            </a:r>
          </a:p>
          <a:p>
            <a:pPr algn="ctr"/>
            <a:r>
              <a:rPr lang="en-GB" b="1" dirty="0"/>
              <a:t>(</a:t>
            </a:r>
            <a:r>
              <a:rPr lang="en-GB" b="1" dirty="0" smtClean="0"/>
              <a:t>known cross sections and assumed EED)</a:t>
            </a:r>
            <a:endParaRPr lang="en-GB" b="1" dirty="0"/>
          </a:p>
        </p:txBody>
      </p:sp>
      <p:pic>
        <p:nvPicPr>
          <p:cNvPr id="7" name="Picture 6"/>
          <p:cNvPicPr>
            <a:picLocks noChangeAspect="1"/>
          </p:cNvPicPr>
          <p:nvPr/>
        </p:nvPicPr>
        <p:blipFill>
          <a:blip r:embed="rId3"/>
          <a:stretch>
            <a:fillRect/>
          </a:stretch>
        </p:blipFill>
        <p:spPr>
          <a:xfrm>
            <a:off x="23843" y="837198"/>
            <a:ext cx="6011659" cy="2682208"/>
          </a:xfrm>
          <a:prstGeom prst="rect">
            <a:avLst/>
          </a:prstGeom>
        </p:spPr>
      </p:pic>
      <p:sp>
        <p:nvSpPr>
          <p:cNvPr id="28" name="TextBox 27"/>
          <p:cNvSpPr txBox="1"/>
          <p:nvPr/>
        </p:nvSpPr>
        <p:spPr>
          <a:xfrm>
            <a:off x="3736203" y="1109656"/>
            <a:ext cx="1998239" cy="492443"/>
          </a:xfrm>
          <a:prstGeom prst="rect">
            <a:avLst/>
          </a:prstGeom>
          <a:noFill/>
        </p:spPr>
        <p:txBody>
          <a:bodyPr wrap="none" rtlCol="0">
            <a:spAutoFit/>
          </a:bodyPr>
          <a:lstStyle/>
          <a:p>
            <a:r>
              <a:rPr lang="en-GB" sz="1400" b="1" dirty="0" smtClean="0"/>
              <a:t>JYFL 14 GHz A-ECR (CW)</a:t>
            </a:r>
          </a:p>
          <a:p>
            <a:r>
              <a:rPr lang="en-GB" sz="1200" dirty="0" smtClean="0"/>
              <a:t>Figure credit: Risto Kronholm</a:t>
            </a:r>
          </a:p>
        </p:txBody>
      </p:sp>
      <p:pic>
        <p:nvPicPr>
          <p:cNvPr id="13" name="Picture 12"/>
          <p:cNvPicPr>
            <a:picLocks noChangeAspect="1"/>
          </p:cNvPicPr>
          <p:nvPr/>
        </p:nvPicPr>
        <p:blipFill>
          <a:blip r:embed="rId4"/>
          <a:stretch>
            <a:fillRect/>
          </a:stretch>
        </p:blipFill>
        <p:spPr>
          <a:xfrm>
            <a:off x="227341" y="4313721"/>
            <a:ext cx="3081140" cy="2452648"/>
          </a:xfrm>
          <a:prstGeom prst="rect">
            <a:avLst/>
          </a:prstGeom>
        </p:spPr>
      </p:pic>
      <p:sp>
        <p:nvSpPr>
          <p:cNvPr id="29" name="TextBox 28"/>
          <p:cNvSpPr txBox="1"/>
          <p:nvPr/>
        </p:nvSpPr>
        <p:spPr>
          <a:xfrm>
            <a:off x="3435141" y="4310552"/>
            <a:ext cx="2600361" cy="2308324"/>
          </a:xfrm>
          <a:prstGeom prst="rect">
            <a:avLst/>
          </a:prstGeom>
          <a:noFill/>
        </p:spPr>
        <p:txBody>
          <a:bodyPr wrap="square" rtlCol="0">
            <a:spAutoFit/>
          </a:bodyPr>
          <a:lstStyle/>
          <a:p>
            <a:r>
              <a:rPr lang="en-GB" b="1" dirty="0" smtClean="0"/>
              <a:t>The effect of ion source high voltage on high charge state ion (Ar</a:t>
            </a:r>
            <a:r>
              <a:rPr lang="en-GB" b="1" baseline="30000" dirty="0" smtClean="0"/>
              <a:t>9+</a:t>
            </a:r>
            <a:r>
              <a:rPr lang="en-GB" b="1" dirty="0" smtClean="0"/>
              <a:t>) emission.</a:t>
            </a:r>
          </a:p>
          <a:p>
            <a:endParaRPr lang="en-GB" b="1" dirty="0"/>
          </a:p>
          <a:p>
            <a:r>
              <a:rPr lang="en-GB" b="1" u="sng" dirty="0" smtClean="0"/>
              <a:t>Always do diagnostics at ion source relevant conditions</a:t>
            </a:r>
            <a:endParaRPr lang="en-GB" b="1" u="sng" dirty="0"/>
          </a:p>
        </p:txBody>
      </p:sp>
      <p:pic>
        <p:nvPicPr>
          <p:cNvPr id="15" name="Picture 14"/>
          <p:cNvPicPr>
            <a:picLocks noChangeAspect="1"/>
          </p:cNvPicPr>
          <p:nvPr/>
        </p:nvPicPr>
        <p:blipFill>
          <a:blip r:embed="rId5"/>
          <a:stretch>
            <a:fillRect/>
          </a:stretch>
        </p:blipFill>
        <p:spPr>
          <a:xfrm>
            <a:off x="6156497" y="4162625"/>
            <a:ext cx="3513906" cy="2397017"/>
          </a:xfrm>
          <a:prstGeom prst="rect">
            <a:avLst/>
          </a:prstGeom>
        </p:spPr>
      </p:pic>
      <p:pic>
        <p:nvPicPr>
          <p:cNvPr id="16" name="Picture 15"/>
          <p:cNvPicPr>
            <a:picLocks noChangeAspect="1"/>
          </p:cNvPicPr>
          <p:nvPr/>
        </p:nvPicPr>
        <p:blipFill rotWithShape="1">
          <a:blip r:embed="rId6"/>
          <a:srcRect r="19017"/>
          <a:stretch/>
        </p:blipFill>
        <p:spPr>
          <a:xfrm>
            <a:off x="6331301" y="968015"/>
            <a:ext cx="5471047" cy="2887679"/>
          </a:xfrm>
          <a:prstGeom prst="rect">
            <a:avLst/>
          </a:prstGeom>
        </p:spPr>
      </p:pic>
      <p:sp>
        <p:nvSpPr>
          <p:cNvPr id="3" name="TextBox 2"/>
          <p:cNvSpPr txBox="1"/>
          <p:nvPr/>
        </p:nvSpPr>
        <p:spPr>
          <a:xfrm>
            <a:off x="8944739" y="810877"/>
            <a:ext cx="1085554" cy="369332"/>
          </a:xfrm>
          <a:prstGeom prst="rect">
            <a:avLst/>
          </a:prstGeom>
          <a:noFill/>
        </p:spPr>
        <p:txBody>
          <a:bodyPr wrap="none" rtlCol="0">
            <a:spAutoFit/>
          </a:bodyPr>
          <a:lstStyle/>
          <a:p>
            <a:r>
              <a:rPr lang="en-GB" b="1" dirty="0" err="1" smtClean="0"/>
              <a:t>Balmer</a:t>
            </a:r>
            <a:r>
              <a:rPr lang="en-GB" b="1" dirty="0" smtClean="0"/>
              <a:t>-</a:t>
            </a:r>
            <a:r>
              <a:rPr lang="en-GB" b="1" dirty="0" smtClean="0">
                <a:sym typeface="Symbol" panose="05050102010706020507" pitchFamily="18" charset="2"/>
              </a:rPr>
              <a:t></a:t>
            </a:r>
            <a:endParaRPr lang="en-GB" b="1" dirty="0"/>
          </a:p>
        </p:txBody>
      </p:sp>
      <p:sp>
        <p:nvSpPr>
          <p:cNvPr id="21" name="TextBox 20"/>
          <p:cNvSpPr txBox="1"/>
          <p:nvPr/>
        </p:nvSpPr>
        <p:spPr>
          <a:xfrm>
            <a:off x="10733328" y="1582716"/>
            <a:ext cx="476412" cy="369332"/>
          </a:xfrm>
          <a:prstGeom prst="rect">
            <a:avLst/>
          </a:prstGeom>
          <a:noFill/>
        </p:spPr>
        <p:txBody>
          <a:bodyPr wrap="none" rtlCol="0">
            <a:spAutoFit/>
          </a:bodyPr>
          <a:lstStyle/>
          <a:p>
            <a:r>
              <a:rPr lang="en-GB" b="1" dirty="0" smtClean="0"/>
              <a:t>Cs</a:t>
            </a:r>
            <a:r>
              <a:rPr lang="en-GB" b="1" baseline="30000" dirty="0" smtClean="0"/>
              <a:t>0</a:t>
            </a:r>
            <a:endParaRPr lang="en-GB" b="1" baseline="30000" dirty="0"/>
          </a:p>
        </p:txBody>
      </p:sp>
      <p:cxnSp>
        <p:nvCxnSpPr>
          <p:cNvPr id="18" name="Straight Arrow Connector 17"/>
          <p:cNvCxnSpPr/>
          <p:nvPr/>
        </p:nvCxnSpPr>
        <p:spPr>
          <a:xfrm flipH="1">
            <a:off x="10449714" y="1926060"/>
            <a:ext cx="383975" cy="4358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8884241" y="1180209"/>
            <a:ext cx="383975" cy="4358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30900" y="4156021"/>
            <a:ext cx="2363740" cy="2308324"/>
          </a:xfrm>
          <a:prstGeom prst="rect">
            <a:avLst/>
          </a:prstGeom>
          <a:noFill/>
        </p:spPr>
        <p:txBody>
          <a:bodyPr wrap="square" rtlCol="0">
            <a:spAutoFit/>
          </a:bodyPr>
          <a:lstStyle/>
          <a:p>
            <a:r>
              <a:rPr lang="en-GB" b="1" dirty="0" smtClean="0"/>
              <a:t>ISIS Penning ion source</a:t>
            </a:r>
          </a:p>
          <a:p>
            <a:endParaRPr lang="en-GB" b="1" dirty="0"/>
          </a:p>
          <a:p>
            <a:r>
              <a:rPr lang="en-GB" b="1" dirty="0" smtClean="0"/>
              <a:t>Optical filters and diode detector (</a:t>
            </a:r>
            <a:r>
              <a:rPr lang="en-GB" b="1" dirty="0" err="1" smtClean="0"/>
              <a:t>SiPM</a:t>
            </a:r>
            <a:r>
              <a:rPr lang="en-GB" b="1" dirty="0" smtClean="0"/>
              <a:t>) allow measuring several emission lines of a pulsed discharge simultaneously</a:t>
            </a:r>
          </a:p>
        </p:txBody>
      </p:sp>
      <p:sp>
        <p:nvSpPr>
          <p:cNvPr id="30" name="TextBox 29"/>
          <p:cNvSpPr txBox="1"/>
          <p:nvPr/>
        </p:nvSpPr>
        <p:spPr>
          <a:xfrm>
            <a:off x="11001824" y="2632624"/>
            <a:ext cx="1101584" cy="369332"/>
          </a:xfrm>
          <a:prstGeom prst="rect">
            <a:avLst/>
          </a:prstGeom>
          <a:noFill/>
        </p:spPr>
        <p:txBody>
          <a:bodyPr wrap="none" rtlCol="0">
            <a:spAutoFit/>
          </a:bodyPr>
          <a:lstStyle/>
          <a:p>
            <a:r>
              <a:rPr lang="en-GB" b="1" dirty="0" smtClean="0">
                <a:solidFill>
                  <a:schemeClr val="accent3"/>
                </a:solidFill>
              </a:rPr>
              <a:t>Spectrum</a:t>
            </a:r>
            <a:endParaRPr lang="en-GB" b="1" dirty="0">
              <a:solidFill>
                <a:schemeClr val="accent3"/>
              </a:solidFill>
            </a:endParaRPr>
          </a:p>
        </p:txBody>
      </p:sp>
      <p:sp>
        <p:nvSpPr>
          <p:cNvPr id="31" name="TextBox 30"/>
          <p:cNvSpPr txBox="1"/>
          <p:nvPr/>
        </p:nvSpPr>
        <p:spPr>
          <a:xfrm>
            <a:off x="11028754" y="2004355"/>
            <a:ext cx="1047723" cy="646331"/>
          </a:xfrm>
          <a:prstGeom prst="rect">
            <a:avLst/>
          </a:prstGeom>
          <a:noFill/>
        </p:spPr>
        <p:txBody>
          <a:bodyPr wrap="none" rtlCol="0">
            <a:spAutoFit/>
          </a:bodyPr>
          <a:lstStyle/>
          <a:p>
            <a:pPr algn="ctr"/>
            <a:r>
              <a:rPr lang="en-GB" b="1" dirty="0" smtClean="0">
                <a:solidFill>
                  <a:schemeClr val="accent6">
                    <a:lumMod val="60000"/>
                    <a:lumOff val="40000"/>
                  </a:schemeClr>
                </a:solidFill>
              </a:rPr>
              <a:t>Diode </a:t>
            </a:r>
          </a:p>
          <a:p>
            <a:pPr algn="ctr"/>
            <a:r>
              <a:rPr lang="en-GB" b="1" dirty="0" smtClean="0">
                <a:solidFill>
                  <a:schemeClr val="accent6">
                    <a:lumMod val="60000"/>
                    <a:lumOff val="40000"/>
                  </a:schemeClr>
                </a:solidFill>
              </a:rPr>
              <a:t>response</a:t>
            </a:r>
            <a:endParaRPr lang="en-GB" b="1" dirty="0">
              <a:solidFill>
                <a:schemeClr val="accent6">
                  <a:lumMod val="60000"/>
                  <a:lumOff val="40000"/>
                </a:schemeClr>
              </a:solidFill>
            </a:endParaRPr>
          </a:p>
        </p:txBody>
      </p:sp>
    </p:spTree>
    <p:extLst>
      <p:ext uri="{BB962C8B-B14F-4D97-AF65-F5344CB8AC3E}">
        <p14:creationId xmlns:p14="http://schemas.microsoft.com/office/powerpoint/2010/main" val="22024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21" grpId="0"/>
      <p:bldP spid="27"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6350574" y="4585339"/>
            <a:ext cx="2619375" cy="1743075"/>
          </a:xfrm>
          <a:prstGeom prst="rect">
            <a:avLst/>
          </a:prstGeom>
        </p:spPr>
      </p:pic>
      <p:sp>
        <p:nvSpPr>
          <p:cNvPr id="2" name="Rectangle 1"/>
          <p:cNvSpPr/>
          <p:nvPr/>
        </p:nvSpPr>
        <p:spPr>
          <a:xfrm>
            <a:off x="383458" y="5656491"/>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Choice vs. no choice</a:t>
            </a:r>
            <a:endParaRPr lang="en-US" sz="3600" b="1" spc="-150" dirty="0">
              <a:solidFill>
                <a:srgbClr val="2E2D62"/>
              </a:solidFill>
              <a:latin typeface="Arial" panose="020B0604020202020204" pitchFamily="34" charset="0"/>
              <a:cs typeface="Arial" panose="020B0604020202020204" pitchFamily="34" charset="0"/>
            </a:endParaRPr>
          </a:p>
        </p:txBody>
      </p:sp>
      <p:cxnSp>
        <p:nvCxnSpPr>
          <p:cNvPr id="5" name="Straight Connector 4"/>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86032" y="1794230"/>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stretch>
            <a:fillRect/>
          </a:stretch>
        </p:blipFill>
        <p:spPr>
          <a:xfrm>
            <a:off x="109253" y="1414792"/>
            <a:ext cx="5935564" cy="3847642"/>
          </a:xfrm>
          <a:prstGeom prst="rect">
            <a:avLst/>
          </a:prstGeom>
        </p:spPr>
      </p:pic>
      <p:sp>
        <p:nvSpPr>
          <p:cNvPr id="23" name="TextBox 22"/>
          <p:cNvSpPr txBox="1"/>
          <p:nvPr/>
        </p:nvSpPr>
        <p:spPr>
          <a:xfrm>
            <a:off x="2615" y="934768"/>
            <a:ext cx="6290135" cy="369332"/>
          </a:xfrm>
          <a:prstGeom prst="rect">
            <a:avLst/>
          </a:prstGeom>
          <a:noFill/>
        </p:spPr>
        <p:txBody>
          <a:bodyPr wrap="square" rtlCol="0">
            <a:spAutoFit/>
          </a:bodyPr>
          <a:lstStyle/>
          <a:p>
            <a:r>
              <a:rPr lang="en-GB" b="1" dirty="0" smtClean="0"/>
              <a:t>The ITER neutral beam injection ion source and its prototypes</a:t>
            </a:r>
          </a:p>
        </p:txBody>
      </p:sp>
      <p:pic>
        <p:nvPicPr>
          <p:cNvPr id="10" name="Picture 9"/>
          <p:cNvPicPr>
            <a:picLocks noChangeAspect="1"/>
          </p:cNvPicPr>
          <p:nvPr/>
        </p:nvPicPr>
        <p:blipFill>
          <a:blip r:embed="rId5"/>
          <a:stretch>
            <a:fillRect/>
          </a:stretch>
        </p:blipFill>
        <p:spPr>
          <a:xfrm>
            <a:off x="882572" y="5456877"/>
            <a:ext cx="3937566" cy="1404059"/>
          </a:xfrm>
          <a:prstGeom prst="rect">
            <a:avLst/>
          </a:prstGeom>
        </p:spPr>
      </p:pic>
      <p:pic>
        <p:nvPicPr>
          <p:cNvPr id="26" name="Picture 3" descr="C:\Users\wvx45968\Pictures\Ion Source and RFQ\Scaled Source\P1060051.JPG">
            <a:extLst>
              <a:ext uri="{FF2B5EF4-FFF2-40B4-BE49-F238E27FC236}">
                <a16:creationId xmlns:a16="http://schemas.microsoft.com/office/drawing/2014/main" id="{088122AD-0C38-4ECC-A9B5-D3FB7F69D26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559031" y="1363932"/>
            <a:ext cx="2436676" cy="313143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F1A6A5E3-5F4D-48E1-87D4-E17C90A9CFA2}"/>
              </a:ext>
            </a:extLst>
          </p:cNvPr>
          <p:cNvCxnSpPr>
            <a:cxnSpLocks/>
          </p:cNvCxnSpPr>
          <p:nvPr/>
        </p:nvCxnSpPr>
        <p:spPr>
          <a:xfrm>
            <a:off x="10662562" y="2629215"/>
            <a:ext cx="310600" cy="35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89D0092-F29B-44F6-B655-A7E897DE3AA2}"/>
              </a:ext>
            </a:extLst>
          </p:cNvPr>
          <p:cNvCxnSpPr>
            <a:cxnSpLocks/>
          </p:cNvCxnSpPr>
          <p:nvPr/>
        </p:nvCxnSpPr>
        <p:spPr>
          <a:xfrm flipH="1">
            <a:off x="10614574" y="2063567"/>
            <a:ext cx="8966" cy="414895"/>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08B829F-0E92-4588-8159-DDFB32F2FE51}"/>
              </a:ext>
            </a:extLst>
          </p:cNvPr>
          <p:cNvSpPr txBox="1"/>
          <p:nvPr/>
        </p:nvSpPr>
        <p:spPr>
          <a:xfrm>
            <a:off x="10392970" y="2659678"/>
            <a:ext cx="995447" cy="330669"/>
          </a:xfrm>
          <a:prstGeom prst="rect">
            <a:avLst/>
          </a:prstGeom>
          <a:noFill/>
        </p:spPr>
        <p:txBody>
          <a:bodyPr wrap="square" rtlCol="0">
            <a:spAutoFit/>
          </a:bodyPr>
          <a:lstStyle/>
          <a:p>
            <a:pPr algn="ctr"/>
            <a:r>
              <a:rPr lang="en-GB" sz="2000" b="1" dirty="0">
                <a:ln w="12700">
                  <a:solidFill>
                    <a:srgbClr val="002060"/>
                  </a:solidFill>
                  <a:prstDash val="solid"/>
                  <a:miter lim="800000"/>
                </a:ln>
                <a:solidFill>
                  <a:srgbClr val="FFFF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5 mm</a:t>
            </a:r>
          </a:p>
        </p:txBody>
      </p:sp>
      <p:sp>
        <p:nvSpPr>
          <p:cNvPr id="36" name="TextBox 35">
            <a:extLst>
              <a:ext uri="{FF2B5EF4-FFF2-40B4-BE49-F238E27FC236}">
                <a16:creationId xmlns:a16="http://schemas.microsoft.com/office/drawing/2014/main" id="{CCB63F45-760A-45A3-9B7B-60EFDF724813}"/>
              </a:ext>
            </a:extLst>
          </p:cNvPr>
          <p:cNvSpPr txBox="1"/>
          <p:nvPr/>
        </p:nvSpPr>
        <p:spPr>
          <a:xfrm>
            <a:off x="9785096" y="1978499"/>
            <a:ext cx="749878" cy="585030"/>
          </a:xfrm>
          <a:prstGeom prst="rect">
            <a:avLst/>
          </a:prstGeom>
          <a:noFill/>
        </p:spPr>
        <p:txBody>
          <a:bodyPr wrap="square" rtlCol="0">
            <a:spAutoFit/>
          </a:bodyPr>
          <a:lstStyle/>
          <a:p>
            <a:pPr algn="ctr"/>
            <a:r>
              <a:rPr lang="en-GB" sz="2000" b="1" dirty="0">
                <a:ln w="12700">
                  <a:solidFill>
                    <a:srgbClr val="002060"/>
                  </a:solidFill>
                  <a:prstDash val="solid"/>
                  <a:miter lim="800000"/>
                </a:ln>
                <a:solidFill>
                  <a:srgbClr val="FFFF00"/>
                </a:solidFill>
                <a:effectLst>
                  <a:outerShdw blurRad="25500" dist="23000" dir="7020000" algn="tl">
                    <a:srgbClr val="000000">
                      <a:alpha val="50000"/>
                    </a:srgbClr>
                  </a:outerShdw>
                </a:effectLst>
                <a:latin typeface="Calibri" panose="020F0502020204030204" pitchFamily="34" charset="0"/>
                <a:cs typeface="Calibri" panose="020F0502020204030204" pitchFamily="34" charset="0"/>
              </a:rPr>
              <a:t>10 mm</a:t>
            </a:r>
          </a:p>
        </p:txBody>
      </p:sp>
      <p:pic>
        <p:nvPicPr>
          <p:cNvPr id="37" name="Picture 4" descr="C:\Users\wvx45968\Pictures\Ion Source and RFQ\sourceinhand.png">
            <a:extLst>
              <a:ext uri="{FF2B5EF4-FFF2-40B4-BE49-F238E27FC236}">
                <a16:creationId xmlns:a16="http://schemas.microsoft.com/office/drawing/2014/main" id="{48639014-A598-4F8F-9B74-0AC7C60B167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240191" y="1726068"/>
            <a:ext cx="3603812" cy="203787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911506" y="938934"/>
            <a:ext cx="2787806" cy="369332"/>
          </a:xfrm>
          <a:prstGeom prst="rect">
            <a:avLst/>
          </a:prstGeom>
          <a:noFill/>
        </p:spPr>
        <p:txBody>
          <a:bodyPr wrap="square" rtlCol="0">
            <a:spAutoFit/>
          </a:bodyPr>
          <a:lstStyle/>
          <a:p>
            <a:r>
              <a:rPr lang="en-GB" b="1" dirty="0" smtClean="0"/>
              <a:t>The ISIS Penning ion source</a:t>
            </a:r>
          </a:p>
        </p:txBody>
      </p:sp>
      <p:sp>
        <p:nvSpPr>
          <p:cNvPr id="39" name="TextBox 38"/>
          <p:cNvSpPr txBox="1"/>
          <p:nvPr/>
        </p:nvSpPr>
        <p:spPr>
          <a:xfrm>
            <a:off x="6973106" y="6149403"/>
            <a:ext cx="4776051" cy="646331"/>
          </a:xfrm>
          <a:prstGeom prst="rect">
            <a:avLst/>
          </a:prstGeom>
          <a:noFill/>
        </p:spPr>
        <p:txBody>
          <a:bodyPr wrap="square" rtlCol="0">
            <a:spAutoFit/>
          </a:bodyPr>
          <a:lstStyle/>
          <a:p>
            <a:pPr algn="ctr"/>
            <a:r>
              <a:rPr lang="en-GB" b="1" dirty="0" smtClean="0"/>
              <a:t>The selection of available diagnostics depends on the size of the ion source and its plasma</a:t>
            </a:r>
          </a:p>
        </p:txBody>
      </p:sp>
      <p:sp>
        <p:nvSpPr>
          <p:cNvPr id="40" name="TextBox 39"/>
          <p:cNvSpPr txBox="1"/>
          <p:nvPr/>
        </p:nvSpPr>
        <p:spPr>
          <a:xfrm>
            <a:off x="6840989" y="4665930"/>
            <a:ext cx="1633938" cy="369332"/>
          </a:xfrm>
          <a:prstGeom prst="rect">
            <a:avLst/>
          </a:prstGeom>
          <a:noFill/>
        </p:spPr>
        <p:txBody>
          <a:bodyPr wrap="square" rtlCol="0">
            <a:spAutoFit/>
          </a:bodyPr>
          <a:lstStyle/>
          <a:p>
            <a:r>
              <a:rPr lang="en-GB" b="1" dirty="0" smtClean="0"/>
              <a:t>Futon mattress</a:t>
            </a:r>
          </a:p>
        </p:txBody>
      </p:sp>
      <p:sp>
        <p:nvSpPr>
          <p:cNvPr id="41" name="TextBox 40"/>
          <p:cNvSpPr txBox="1"/>
          <p:nvPr/>
        </p:nvSpPr>
        <p:spPr>
          <a:xfrm>
            <a:off x="9124690" y="5276621"/>
            <a:ext cx="462366" cy="369332"/>
          </a:xfrm>
          <a:prstGeom prst="rect">
            <a:avLst/>
          </a:prstGeom>
          <a:noFill/>
        </p:spPr>
        <p:txBody>
          <a:bodyPr wrap="square" rtlCol="0">
            <a:spAutoFit/>
          </a:bodyPr>
          <a:lstStyle/>
          <a:p>
            <a:r>
              <a:rPr lang="en-GB" b="1" dirty="0" smtClean="0"/>
              <a:t>vs.</a:t>
            </a:r>
          </a:p>
        </p:txBody>
      </p:sp>
      <p:pic>
        <p:nvPicPr>
          <p:cNvPr id="14" name="Picture 13"/>
          <p:cNvPicPr>
            <a:picLocks noChangeAspect="1"/>
          </p:cNvPicPr>
          <p:nvPr/>
        </p:nvPicPr>
        <p:blipFill>
          <a:blip r:embed="rId9"/>
          <a:stretch>
            <a:fillRect/>
          </a:stretch>
        </p:blipFill>
        <p:spPr>
          <a:xfrm>
            <a:off x="9752314" y="4963493"/>
            <a:ext cx="2131096" cy="995588"/>
          </a:xfrm>
          <a:prstGeom prst="rect">
            <a:avLst/>
          </a:prstGeom>
        </p:spPr>
      </p:pic>
      <p:sp>
        <p:nvSpPr>
          <p:cNvPr id="42" name="TextBox 41"/>
          <p:cNvSpPr txBox="1"/>
          <p:nvPr/>
        </p:nvSpPr>
        <p:spPr>
          <a:xfrm>
            <a:off x="9986032" y="4664912"/>
            <a:ext cx="1525356" cy="369332"/>
          </a:xfrm>
          <a:prstGeom prst="rect">
            <a:avLst/>
          </a:prstGeom>
          <a:noFill/>
        </p:spPr>
        <p:txBody>
          <a:bodyPr wrap="square" rtlCol="0">
            <a:spAutoFit/>
          </a:bodyPr>
          <a:lstStyle/>
          <a:p>
            <a:r>
              <a:rPr lang="en-GB" b="1" dirty="0" smtClean="0"/>
              <a:t>Half a peanut</a:t>
            </a:r>
          </a:p>
        </p:txBody>
      </p:sp>
    </p:spTree>
    <p:extLst>
      <p:ext uri="{BB962C8B-B14F-4D97-AF65-F5344CB8AC3E}">
        <p14:creationId xmlns:p14="http://schemas.microsoft.com/office/powerpoint/2010/main" val="422296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2950028" y="2576323"/>
            <a:ext cx="6150428" cy="1200329"/>
          </a:xfrm>
          <a:prstGeom prst="rect">
            <a:avLst/>
          </a:prstGeom>
          <a:noFill/>
          <a:ln w="63500">
            <a:solidFill>
              <a:schemeClr val="tx1"/>
            </a:solid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Ion source plasma diagnostics examples</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596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Langmuir probe</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DF753E-8022-746D-383C-4DA6FA4154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3720" y="1393575"/>
            <a:ext cx="6572198" cy="4670955"/>
          </a:xfrm>
          <a:prstGeom prst="rect">
            <a:avLst/>
          </a:prstGeom>
        </p:spPr>
      </p:pic>
      <p:pic>
        <p:nvPicPr>
          <p:cNvPr id="23" name="Picture 22">
            <a:extLst>
              <a:ext uri="{FF2B5EF4-FFF2-40B4-BE49-F238E27FC236}">
                <a16:creationId xmlns:a16="http://schemas.microsoft.com/office/drawing/2014/main" id="{A48D032D-B97C-33BD-CE6C-BBC8EAA2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828770"/>
            <a:ext cx="2383338" cy="2383338"/>
          </a:xfrm>
          <a:prstGeom prst="rect">
            <a:avLst/>
          </a:prstGeom>
        </p:spPr>
      </p:pic>
      <p:sp>
        <p:nvSpPr>
          <p:cNvPr id="24" name="Content Placeholder 2">
            <a:extLst>
              <a:ext uri="{FF2B5EF4-FFF2-40B4-BE49-F238E27FC236}">
                <a16:creationId xmlns:a16="http://schemas.microsoft.com/office/drawing/2014/main" id="{F19D553D-F982-148E-4E1F-D1194518950D}"/>
              </a:ext>
            </a:extLst>
          </p:cNvPr>
          <p:cNvSpPr txBox="1">
            <a:spLocks/>
          </p:cNvSpPr>
          <p:nvPr/>
        </p:nvSpPr>
        <p:spPr>
          <a:xfrm>
            <a:off x="327552" y="1641031"/>
            <a:ext cx="5000262" cy="417604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Isolated conductor (wire, planar) introduced to the plasma</a:t>
            </a:r>
          </a:p>
          <a:p>
            <a:pPr>
              <a:buFont typeface="Wingdings" panose="05000000000000000000" pitchFamily="2" charset="2"/>
              <a:buChar char="Ø"/>
            </a:pPr>
            <a:r>
              <a:rPr lang="en-GB" sz="2000" dirty="0" smtClean="0"/>
              <a:t>Collects ions end electrons by sweeping the probe tip voltage</a:t>
            </a:r>
          </a:p>
          <a:p>
            <a:pPr>
              <a:buFont typeface="Wingdings" panose="05000000000000000000" pitchFamily="2" charset="2"/>
              <a:buChar char="Ø"/>
            </a:pPr>
            <a:r>
              <a:rPr lang="en-GB" sz="2000" dirty="0" smtClean="0"/>
              <a:t>From the I-V curve it is possible to determine:</a:t>
            </a:r>
          </a:p>
          <a:p>
            <a:pPr lvl="1">
              <a:spcBef>
                <a:spcPts val="0"/>
              </a:spcBef>
            </a:pPr>
            <a:r>
              <a:rPr lang="en-GB" sz="2000" dirty="0" smtClean="0"/>
              <a:t>Floating Potential, </a:t>
            </a:r>
            <a:r>
              <a:rPr lang="en-GB" sz="2000" dirty="0" err="1" smtClean="0"/>
              <a:t>Vf</a:t>
            </a:r>
            <a:r>
              <a:rPr lang="en-GB" sz="2000" dirty="0" smtClean="0"/>
              <a:t> </a:t>
            </a:r>
          </a:p>
          <a:p>
            <a:pPr lvl="1">
              <a:spcBef>
                <a:spcPts val="0"/>
              </a:spcBef>
            </a:pPr>
            <a:r>
              <a:rPr lang="en-GB" sz="2000" dirty="0" smtClean="0"/>
              <a:t>Plasma Potential, </a:t>
            </a:r>
            <a:r>
              <a:rPr lang="en-GB" sz="2000" dirty="0" err="1" smtClean="0"/>
              <a:t>Vp</a:t>
            </a:r>
            <a:endParaRPr lang="en-GB" sz="2000" dirty="0" smtClean="0"/>
          </a:p>
          <a:p>
            <a:pPr lvl="1">
              <a:spcBef>
                <a:spcPts val="0"/>
              </a:spcBef>
            </a:pPr>
            <a:r>
              <a:rPr lang="en-GB" sz="2000" dirty="0" smtClean="0"/>
              <a:t>Electron Temperature, </a:t>
            </a:r>
            <a:r>
              <a:rPr lang="en-GB" sz="2000" dirty="0" err="1" smtClean="0"/>
              <a:t>Te</a:t>
            </a:r>
            <a:endParaRPr lang="en-GB" sz="2000" dirty="0" smtClean="0"/>
          </a:p>
          <a:p>
            <a:pPr lvl="1">
              <a:spcBef>
                <a:spcPts val="0"/>
              </a:spcBef>
            </a:pPr>
            <a:r>
              <a:rPr lang="en-GB" sz="2000" dirty="0"/>
              <a:t>E</a:t>
            </a:r>
            <a:r>
              <a:rPr lang="en-GB" sz="2000" dirty="0" smtClean="0"/>
              <a:t>lectron (and ion) density, ne</a:t>
            </a:r>
          </a:p>
          <a:p>
            <a:pPr lvl="1">
              <a:spcBef>
                <a:spcPts val="0"/>
              </a:spcBef>
            </a:pPr>
            <a:endParaRPr lang="en-GB" sz="2000" dirty="0" smtClean="0"/>
          </a:p>
          <a:p>
            <a:pPr>
              <a:spcBef>
                <a:spcPts val="0"/>
              </a:spcBef>
              <a:buFont typeface="Wingdings" panose="05000000000000000000" pitchFamily="2" charset="2"/>
              <a:buChar char="Ø"/>
            </a:pPr>
            <a:r>
              <a:rPr lang="en-GB" sz="2000" dirty="0" smtClean="0"/>
              <a:t>Note: 4-quadrant power supply, RF compensation, magnetic field, plasma composition,  negative ions,…</a:t>
            </a:r>
            <a:endParaRPr lang="en-GB" sz="2000" dirty="0"/>
          </a:p>
        </p:txBody>
      </p:sp>
      <p:sp>
        <p:nvSpPr>
          <p:cNvPr id="26" name="TextBox 25"/>
          <p:cNvSpPr txBox="1"/>
          <p:nvPr/>
        </p:nvSpPr>
        <p:spPr>
          <a:xfrm>
            <a:off x="7067553" y="6388292"/>
            <a:ext cx="3204532" cy="276999"/>
          </a:xfrm>
          <a:prstGeom prst="rect">
            <a:avLst/>
          </a:prstGeom>
          <a:noFill/>
        </p:spPr>
        <p:txBody>
          <a:bodyPr wrap="none" rtlCol="0">
            <a:spAutoFit/>
          </a:bodyPr>
          <a:lstStyle/>
          <a:p>
            <a:r>
              <a:rPr lang="en-GB" sz="1200" dirty="0" smtClean="0"/>
              <a:t>Figure credit: Mari Napari, King’s college London</a:t>
            </a:r>
            <a:endParaRPr lang="en-GB" sz="1200" dirty="0"/>
          </a:p>
        </p:txBody>
      </p:sp>
    </p:spTree>
    <p:extLst>
      <p:ext uri="{BB962C8B-B14F-4D97-AF65-F5344CB8AC3E}">
        <p14:creationId xmlns:p14="http://schemas.microsoft.com/office/powerpoint/2010/main" val="153379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Langmuir probe – negative (H</a:t>
            </a:r>
            <a:r>
              <a:rPr lang="en-US" sz="3600" b="1" spc="-150" baseline="30000" dirty="0" smtClean="0">
                <a:solidFill>
                  <a:srgbClr val="2E2D62"/>
                </a:solidFill>
                <a:latin typeface="Arial" panose="020B0604020202020204" pitchFamily="34" charset="0"/>
                <a:cs typeface="Arial" panose="020B0604020202020204" pitchFamily="34" charset="0"/>
              </a:rPr>
              <a:t>-</a:t>
            </a:r>
            <a:r>
              <a:rPr lang="en-US" sz="3600" b="1" spc="-150" dirty="0" smtClean="0">
                <a:solidFill>
                  <a:srgbClr val="2E2D62"/>
                </a:solidFill>
                <a:latin typeface="Arial" panose="020B0604020202020204" pitchFamily="34" charset="0"/>
                <a:cs typeface="Arial" panose="020B0604020202020204" pitchFamily="34" charset="0"/>
              </a:rPr>
              <a:t>) ions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cxnSp>
        <p:nvCxnSpPr>
          <p:cNvPr id="9" name="Straight Connector 8"/>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907825"/>
            <a:ext cx="5987143" cy="646331"/>
          </a:xfrm>
          <a:prstGeom prst="rect">
            <a:avLst/>
          </a:prstGeom>
          <a:noFill/>
          <a:ln w="25400">
            <a:noFill/>
          </a:ln>
        </p:spPr>
        <p:txBody>
          <a:bodyPr wrap="square" rtlCol="0">
            <a:spAutoFit/>
          </a:bodyPr>
          <a:lstStyle/>
          <a:p>
            <a:pPr algn="ctr"/>
            <a:r>
              <a:rPr lang="en-GB" b="1" dirty="0" smtClean="0"/>
              <a:t>Symmetric Langmuir probe IV-curve of an electronegative  (ion-ion) plasma in the filter field of a negative ion source</a:t>
            </a:r>
            <a:endParaRPr lang="en-GB" b="1" dirty="0"/>
          </a:p>
        </p:txBody>
      </p:sp>
      <p:pic>
        <p:nvPicPr>
          <p:cNvPr id="2" name="Picture 1"/>
          <p:cNvPicPr>
            <a:picLocks noChangeAspect="1"/>
          </p:cNvPicPr>
          <p:nvPr/>
        </p:nvPicPr>
        <p:blipFill>
          <a:blip r:embed="rId3"/>
          <a:stretch>
            <a:fillRect/>
          </a:stretch>
        </p:blipFill>
        <p:spPr>
          <a:xfrm>
            <a:off x="658151" y="1608654"/>
            <a:ext cx="4609164" cy="3882436"/>
          </a:xfrm>
          <a:prstGeom prst="rect">
            <a:avLst/>
          </a:prstGeom>
        </p:spPr>
      </p:pic>
      <p:pic>
        <p:nvPicPr>
          <p:cNvPr id="3" name="Picture 2"/>
          <p:cNvPicPr>
            <a:picLocks noChangeAspect="1"/>
          </p:cNvPicPr>
          <p:nvPr/>
        </p:nvPicPr>
        <p:blipFill>
          <a:blip r:embed="rId4"/>
          <a:stretch>
            <a:fillRect/>
          </a:stretch>
        </p:blipFill>
        <p:spPr>
          <a:xfrm>
            <a:off x="923893" y="5608347"/>
            <a:ext cx="4343422" cy="1180595"/>
          </a:xfrm>
          <a:prstGeom prst="rect">
            <a:avLst/>
          </a:prstGeom>
        </p:spPr>
      </p:pic>
      <p:pic>
        <p:nvPicPr>
          <p:cNvPr id="5" name="Picture 4"/>
          <p:cNvPicPr>
            <a:picLocks noChangeAspect="1"/>
          </p:cNvPicPr>
          <p:nvPr/>
        </p:nvPicPr>
        <p:blipFill>
          <a:blip r:embed="rId5"/>
          <a:stretch>
            <a:fillRect/>
          </a:stretch>
        </p:blipFill>
        <p:spPr>
          <a:xfrm>
            <a:off x="6204856" y="1365206"/>
            <a:ext cx="3714603" cy="3647065"/>
          </a:xfrm>
          <a:prstGeom prst="rect">
            <a:avLst/>
          </a:prstGeom>
        </p:spPr>
      </p:pic>
      <p:sp>
        <p:nvSpPr>
          <p:cNvPr id="16" name="TextBox 15"/>
          <p:cNvSpPr txBox="1"/>
          <p:nvPr/>
        </p:nvSpPr>
        <p:spPr>
          <a:xfrm>
            <a:off x="6204856" y="909975"/>
            <a:ext cx="5987143" cy="369332"/>
          </a:xfrm>
          <a:prstGeom prst="rect">
            <a:avLst/>
          </a:prstGeom>
          <a:noFill/>
          <a:ln w="25400">
            <a:noFill/>
          </a:ln>
        </p:spPr>
        <p:txBody>
          <a:bodyPr wrap="square" rtlCol="0">
            <a:spAutoFit/>
          </a:bodyPr>
          <a:lstStyle/>
          <a:p>
            <a:pPr algn="ctr"/>
            <a:r>
              <a:rPr lang="en-GB" b="1" dirty="0" smtClean="0"/>
              <a:t>Laser </a:t>
            </a:r>
            <a:r>
              <a:rPr lang="en-GB" b="1" dirty="0" err="1" smtClean="0"/>
              <a:t>photodetachment</a:t>
            </a:r>
            <a:r>
              <a:rPr lang="en-GB" b="1" dirty="0" smtClean="0"/>
              <a:t>: 1064 nm laser stripping H</a:t>
            </a:r>
            <a:r>
              <a:rPr lang="en-GB" b="1" baseline="30000" dirty="0" smtClean="0"/>
              <a:t>-</a:t>
            </a:r>
            <a:r>
              <a:rPr lang="en-GB" b="1" dirty="0" smtClean="0"/>
              <a:t> ions</a:t>
            </a:r>
            <a:endParaRPr lang="en-GB" b="1" dirty="0"/>
          </a:p>
        </p:txBody>
      </p:sp>
      <p:sp>
        <p:nvSpPr>
          <p:cNvPr id="17" name="Rectangle 16"/>
          <p:cNvSpPr/>
          <p:nvPr/>
        </p:nvSpPr>
        <p:spPr>
          <a:xfrm>
            <a:off x="7753087" y="3884499"/>
            <a:ext cx="2467897" cy="11277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18" name="Rectangle 17"/>
          <p:cNvSpPr/>
          <p:nvPr/>
        </p:nvSpPr>
        <p:spPr>
          <a:xfrm>
            <a:off x="8525972" y="3782083"/>
            <a:ext cx="2467897" cy="11277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pic>
        <p:nvPicPr>
          <p:cNvPr id="7" name="Picture 6"/>
          <p:cNvPicPr>
            <a:picLocks noChangeAspect="1"/>
          </p:cNvPicPr>
          <p:nvPr/>
        </p:nvPicPr>
        <p:blipFill>
          <a:blip r:embed="rId6"/>
          <a:stretch>
            <a:fillRect/>
          </a:stretch>
        </p:blipFill>
        <p:spPr>
          <a:xfrm>
            <a:off x="8837311" y="4142253"/>
            <a:ext cx="3161470" cy="2247310"/>
          </a:xfrm>
          <a:prstGeom prst="rect">
            <a:avLst/>
          </a:prstGeom>
        </p:spPr>
      </p:pic>
      <p:sp>
        <p:nvSpPr>
          <p:cNvPr id="20" name="TextBox 19"/>
          <p:cNvSpPr txBox="1"/>
          <p:nvPr/>
        </p:nvSpPr>
        <p:spPr>
          <a:xfrm>
            <a:off x="10028315" y="2184041"/>
            <a:ext cx="2079321" cy="646331"/>
          </a:xfrm>
          <a:prstGeom prst="rect">
            <a:avLst/>
          </a:prstGeom>
          <a:noFill/>
        </p:spPr>
        <p:txBody>
          <a:bodyPr wrap="square" rtlCol="0">
            <a:spAutoFit/>
          </a:bodyPr>
          <a:lstStyle/>
          <a:p>
            <a:pPr algn="ctr"/>
            <a:r>
              <a:rPr lang="en-GB" b="1" dirty="0"/>
              <a:t>H</a:t>
            </a:r>
            <a:r>
              <a:rPr lang="en-GB" b="1" dirty="0" smtClean="0"/>
              <a:t>igh laser power to detach all H</a:t>
            </a:r>
            <a:r>
              <a:rPr lang="en-GB" b="1" baseline="30000" dirty="0" smtClean="0"/>
              <a:t>-</a:t>
            </a:r>
            <a:r>
              <a:rPr lang="en-GB" b="1" dirty="0" smtClean="0"/>
              <a:t> ions</a:t>
            </a:r>
            <a:endParaRPr lang="en-GB" b="1" u="sng" dirty="0"/>
          </a:p>
        </p:txBody>
      </p:sp>
      <p:sp>
        <p:nvSpPr>
          <p:cNvPr id="21" name="TextBox 20"/>
          <p:cNvSpPr txBox="1"/>
          <p:nvPr/>
        </p:nvSpPr>
        <p:spPr>
          <a:xfrm>
            <a:off x="6481423" y="5167924"/>
            <a:ext cx="2079321" cy="923330"/>
          </a:xfrm>
          <a:prstGeom prst="rect">
            <a:avLst/>
          </a:prstGeom>
          <a:noFill/>
        </p:spPr>
        <p:txBody>
          <a:bodyPr wrap="square" rtlCol="0">
            <a:spAutoFit/>
          </a:bodyPr>
          <a:lstStyle/>
          <a:p>
            <a:pPr algn="ctr"/>
            <a:r>
              <a:rPr lang="en-GB" b="1" dirty="0" smtClean="0"/>
              <a:t>H</a:t>
            </a:r>
            <a:r>
              <a:rPr lang="en-GB" b="1" baseline="30000" dirty="0" smtClean="0"/>
              <a:t>-</a:t>
            </a:r>
            <a:r>
              <a:rPr lang="en-GB" b="1" dirty="0" smtClean="0"/>
              <a:t> ion density from the probe signal (spatially resolved)</a:t>
            </a:r>
            <a:endParaRPr lang="en-GB" b="1" u="sng" dirty="0"/>
          </a:p>
        </p:txBody>
      </p:sp>
      <p:sp>
        <p:nvSpPr>
          <p:cNvPr id="25" name="TextBox 24"/>
          <p:cNvSpPr txBox="1"/>
          <p:nvPr/>
        </p:nvSpPr>
        <p:spPr>
          <a:xfrm>
            <a:off x="8087771" y="6472734"/>
            <a:ext cx="2133213" cy="276999"/>
          </a:xfrm>
          <a:prstGeom prst="rect">
            <a:avLst/>
          </a:prstGeom>
          <a:noFill/>
        </p:spPr>
        <p:txBody>
          <a:bodyPr wrap="none" rtlCol="0">
            <a:spAutoFit/>
          </a:bodyPr>
          <a:lstStyle/>
          <a:p>
            <a:r>
              <a:rPr lang="en-GB" sz="1200" dirty="0" smtClean="0"/>
              <a:t>Figure credit: Spyridon </a:t>
            </a:r>
            <a:r>
              <a:rPr lang="en-GB" sz="1200" dirty="0" err="1" smtClean="0"/>
              <a:t>Aleiferis</a:t>
            </a:r>
            <a:endParaRPr lang="en-GB" sz="1200" dirty="0"/>
          </a:p>
        </p:txBody>
      </p:sp>
    </p:spTree>
    <p:extLst>
      <p:ext uri="{BB962C8B-B14F-4D97-AF65-F5344CB8AC3E}">
        <p14:creationId xmlns:p14="http://schemas.microsoft.com/office/powerpoint/2010/main" val="730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6" grpId="0"/>
      <p:bldP spid="17" grpId="0" animBg="1"/>
      <p:bldP spid="18" grpId="0" animBg="1"/>
      <p:bldP spid="20" grpId="0"/>
      <p:bldP spid="21"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Optical Emission Spectroscopy (OES)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195001" y="6093359"/>
            <a:ext cx="3204532" cy="276999"/>
          </a:xfrm>
          <a:prstGeom prst="rect">
            <a:avLst/>
          </a:prstGeom>
          <a:noFill/>
        </p:spPr>
        <p:txBody>
          <a:bodyPr wrap="none" rtlCol="0">
            <a:spAutoFit/>
          </a:bodyPr>
          <a:lstStyle/>
          <a:p>
            <a:r>
              <a:rPr lang="en-GB" sz="1200" dirty="0" smtClean="0"/>
              <a:t>Figure credit: Mari Napari, King’s college London</a:t>
            </a:r>
            <a:endParaRPr lang="en-GB" sz="1200" dirty="0"/>
          </a:p>
        </p:txBody>
      </p:sp>
      <p:pic>
        <p:nvPicPr>
          <p:cNvPr id="9" name="Picture 8" descr="A picture containing circle, art&#10;&#10;Description automatically generated">
            <a:extLst>
              <a:ext uri="{FF2B5EF4-FFF2-40B4-BE49-F238E27FC236}">
                <a16:creationId xmlns:a16="http://schemas.microsoft.com/office/drawing/2014/main" id="{90D9BE67-EFA8-B071-A4B6-EA04FD2F3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5" y="1139683"/>
            <a:ext cx="2462405" cy="2332182"/>
          </a:xfrm>
          <a:prstGeom prst="rect">
            <a:avLst/>
          </a:prstGeom>
        </p:spPr>
      </p:pic>
      <p:pic>
        <p:nvPicPr>
          <p:cNvPr id="10" name="Picture 9" descr="A close-up of a pink light&#10;&#10;Description automatically generated with medium confidence">
            <a:extLst>
              <a:ext uri="{FF2B5EF4-FFF2-40B4-BE49-F238E27FC236}">
                <a16:creationId xmlns:a16="http://schemas.microsoft.com/office/drawing/2014/main" id="{88CF91CC-C64B-B6C8-B9C2-3CA1784FD4B6}"/>
              </a:ext>
            </a:extLst>
          </p:cNvPr>
          <p:cNvPicPr>
            <a:picLocks noChangeAspect="1"/>
          </p:cNvPicPr>
          <p:nvPr/>
        </p:nvPicPr>
        <p:blipFill rotWithShape="1">
          <a:blip r:embed="rId4">
            <a:extLst>
              <a:ext uri="{28A0092B-C50C-407E-A947-70E740481C1C}">
                <a14:useLocalDpi xmlns:a14="http://schemas.microsoft.com/office/drawing/2010/main" val="0"/>
              </a:ext>
            </a:extLst>
          </a:blip>
          <a:srcRect l="2355" r="652"/>
          <a:stretch/>
        </p:blipFill>
        <p:spPr>
          <a:xfrm>
            <a:off x="2797267" y="1142655"/>
            <a:ext cx="2445947" cy="2332182"/>
          </a:xfrm>
          <a:prstGeom prst="rect">
            <a:avLst/>
          </a:prstGeom>
        </p:spPr>
      </p:pic>
      <p:pic>
        <p:nvPicPr>
          <p:cNvPr id="11" name="Picture 10" descr="A close-up of a red light&#10;&#10;Description automatically generated with medium confidence">
            <a:extLst>
              <a:ext uri="{FF2B5EF4-FFF2-40B4-BE49-F238E27FC236}">
                <a16:creationId xmlns:a16="http://schemas.microsoft.com/office/drawing/2014/main" id="{E4D302B1-6F87-39BA-0BBF-11A2EA46567B}"/>
              </a:ext>
            </a:extLst>
          </p:cNvPr>
          <p:cNvPicPr>
            <a:picLocks noChangeAspect="1"/>
          </p:cNvPicPr>
          <p:nvPr/>
        </p:nvPicPr>
        <p:blipFill rotWithShape="1">
          <a:blip r:embed="rId5">
            <a:extLst>
              <a:ext uri="{28A0092B-C50C-407E-A947-70E740481C1C}">
                <a14:useLocalDpi xmlns:a14="http://schemas.microsoft.com/office/drawing/2010/main" val="0"/>
              </a:ext>
            </a:extLst>
          </a:blip>
          <a:srcRect l="2005" r="656"/>
          <a:stretch/>
        </p:blipFill>
        <p:spPr>
          <a:xfrm>
            <a:off x="257485" y="3551037"/>
            <a:ext cx="2445947" cy="2332182"/>
          </a:xfrm>
          <a:prstGeom prst="rect">
            <a:avLst/>
          </a:prstGeom>
        </p:spPr>
      </p:pic>
      <p:pic>
        <p:nvPicPr>
          <p:cNvPr id="13" name="Picture 12" descr="Close-up of a purple light&#10;&#10;Description automatically generated with low confidence">
            <a:extLst>
              <a:ext uri="{FF2B5EF4-FFF2-40B4-BE49-F238E27FC236}">
                <a16:creationId xmlns:a16="http://schemas.microsoft.com/office/drawing/2014/main" id="{73C3D094-84EC-DDD9-FE44-2E3003AC58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5908" y="3551037"/>
            <a:ext cx="2445947" cy="2332182"/>
          </a:xfrm>
          <a:prstGeom prst="rect">
            <a:avLst/>
          </a:prstGeom>
        </p:spPr>
      </p:pic>
      <p:pic>
        <p:nvPicPr>
          <p:cNvPr id="14" name="Picture 13" descr="A picture containing text, screenshot, diagram, line&#10;&#10;Description automatically generated">
            <a:extLst>
              <a:ext uri="{FF2B5EF4-FFF2-40B4-BE49-F238E27FC236}">
                <a16:creationId xmlns:a16="http://schemas.microsoft.com/office/drawing/2014/main" id="{846427D4-15D4-E344-4415-539371B59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52" y="1142655"/>
            <a:ext cx="5567036" cy="3954833"/>
          </a:xfrm>
          <a:prstGeom prst="rect">
            <a:avLst/>
          </a:prstGeom>
        </p:spPr>
      </p:pic>
      <p:sp>
        <p:nvSpPr>
          <p:cNvPr id="16" name="Content Placeholder 2">
            <a:extLst>
              <a:ext uri="{FF2B5EF4-FFF2-40B4-BE49-F238E27FC236}">
                <a16:creationId xmlns:a16="http://schemas.microsoft.com/office/drawing/2014/main" id="{F19D553D-F982-148E-4E1F-D1194518950D}"/>
              </a:ext>
            </a:extLst>
          </p:cNvPr>
          <p:cNvSpPr txBox="1">
            <a:spLocks/>
          </p:cNvSpPr>
          <p:nvPr/>
        </p:nvSpPr>
        <p:spPr>
          <a:xfrm>
            <a:off x="5538090" y="5317741"/>
            <a:ext cx="6220457" cy="129907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From the emission spectrum and power:</a:t>
            </a:r>
          </a:p>
          <a:p>
            <a:pPr lvl="1">
              <a:spcBef>
                <a:spcPts val="0"/>
              </a:spcBef>
            </a:pPr>
            <a:r>
              <a:rPr lang="en-GB" sz="2000" dirty="0" smtClean="0"/>
              <a:t>Plasma species (elements, ion charge states)</a:t>
            </a:r>
          </a:p>
          <a:p>
            <a:pPr lvl="1">
              <a:spcBef>
                <a:spcPts val="0"/>
              </a:spcBef>
            </a:pPr>
            <a:r>
              <a:rPr lang="en-GB" sz="2000" dirty="0"/>
              <a:t>Electron temperature (average energy</a:t>
            </a:r>
            <a:r>
              <a:rPr lang="en-GB" sz="2000" dirty="0" smtClean="0"/>
              <a:t>) – line ratios</a:t>
            </a:r>
          </a:p>
          <a:p>
            <a:pPr lvl="1">
              <a:spcBef>
                <a:spcPts val="0"/>
              </a:spcBef>
            </a:pPr>
            <a:r>
              <a:rPr lang="en-GB" sz="2000" dirty="0" smtClean="0"/>
              <a:t>Neutral and ion temperatures – Doppler broadening</a:t>
            </a:r>
            <a:endParaRPr lang="en-GB" sz="2000" dirty="0"/>
          </a:p>
          <a:p>
            <a:pPr lvl="1">
              <a:spcBef>
                <a:spcPts val="0"/>
              </a:spcBef>
            </a:pPr>
            <a:r>
              <a:rPr lang="en-GB" sz="2000" dirty="0" smtClean="0"/>
              <a:t>Excitation rates – absolute light emission</a:t>
            </a:r>
            <a:endParaRPr lang="en-GB" sz="2000" dirty="0"/>
          </a:p>
        </p:txBody>
      </p:sp>
    </p:spTree>
    <p:extLst>
      <p:ext uri="{BB962C8B-B14F-4D97-AF65-F5344CB8AC3E}">
        <p14:creationId xmlns:p14="http://schemas.microsoft.com/office/powerpoint/2010/main" val="699725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9436" y="5726401"/>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OES – Ion temperature from Doppler broadening</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728804" y="1532763"/>
            <a:ext cx="3409950" cy="876300"/>
          </a:xfrm>
          <a:prstGeom prst="rect">
            <a:avLst/>
          </a:prstGeom>
        </p:spPr>
      </p:pic>
      <p:sp>
        <p:nvSpPr>
          <p:cNvPr id="17" name="TextBox 16"/>
          <p:cNvSpPr txBox="1"/>
          <p:nvPr/>
        </p:nvSpPr>
        <p:spPr>
          <a:xfrm>
            <a:off x="157016" y="1104900"/>
            <a:ext cx="4553527" cy="369332"/>
          </a:xfrm>
          <a:prstGeom prst="rect">
            <a:avLst/>
          </a:prstGeom>
          <a:noFill/>
        </p:spPr>
        <p:txBody>
          <a:bodyPr wrap="square" rtlCol="0">
            <a:spAutoFit/>
          </a:bodyPr>
          <a:lstStyle/>
          <a:p>
            <a:pPr algn="ctr"/>
            <a:r>
              <a:rPr lang="en-GB" b="1" dirty="0" smtClean="0"/>
              <a:t>Doppler broadening due to ion temperature</a:t>
            </a:r>
            <a:endParaRPr lang="en-GB" b="1" u="sng" dirty="0"/>
          </a:p>
        </p:txBody>
      </p:sp>
      <p:pic>
        <p:nvPicPr>
          <p:cNvPr id="3" name="Picture 2"/>
          <p:cNvPicPr>
            <a:picLocks noChangeAspect="1"/>
          </p:cNvPicPr>
          <p:nvPr/>
        </p:nvPicPr>
        <p:blipFill>
          <a:blip r:embed="rId4"/>
          <a:stretch>
            <a:fillRect/>
          </a:stretch>
        </p:blipFill>
        <p:spPr>
          <a:xfrm>
            <a:off x="1262204" y="2759771"/>
            <a:ext cx="2343150" cy="914400"/>
          </a:xfrm>
          <a:prstGeom prst="rect">
            <a:avLst/>
          </a:prstGeom>
        </p:spPr>
      </p:pic>
      <p:sp>
        <p:nvSpPr>
          <p:cNvPr id="18" name="TextBox 17"/>
          <p:cNvSpPr txBox="1"/>
          <p:nvPr/>
        </p:nvSpPr>
        <p:spPr>
          <a:xfrm>
            <a:off x="157016" y="2467334"/>
            <a:ext cx="4553527" cy="369332"/>
          </a:xfrm>
          <a:prstGeom prst="rect">
            <a:avLst/>
          </a:prstGeom>
          <a:noFill/>
        </p:spPr>
        <p:txBody>
          <a:bodyPr wrap="square" rtlCol="0">
            <a:spAutoFit/>
          </a:bodyPr>
          <a:lstStyle/>
          <a:p>
            <a:pPr algn="ctr"/>
            <a:r>
              <a:rPr lang="en-GB" b="1" dirty="0" smtClean="0"/>
              <a:t>Pressure broadening (collisions)</a:t>
            </a:r>
            <a:endParaRPr lang="en-GB" b="1" u="sng" dirty="0"/>
          </a:p>
        </p:txBody>
      </p:sp>
      <p:pic>
        <p:nvPicPr>
          <p:cNvPr id="5" name="Picture 4"/>
          <p:cNvPicPr>
            <a:picLocks noChangeAspect="1"/>
          </p:cNvPicPr>
          <p:nvPr/>
        </p:nvPicPr>
        <p:blipFill>
          <a:blip r:embed="rId5"/>
          <a:stretch>
            <a:fillRect/>
          </a:stretch>
        </p:blipFill>
        <p:spPr>
          <a:xfrm>
            <a:off x="90918" y="4330939"/>
            <a:ext cx="4619625" cy="819150"/>
          </a:xfrm>
          <a:prstGeom prst="rect">
            <a:avLst/>
          </a:prstGeom>
        </p:spPr>
      </p:pic>
      <p:sp>
        <p:nvSpPr>
          <p:cNvPr id="19" name="TextBox 18"/>
          <p:cNvSpPr txBox="1"/>
          <p:nvPr/>
        </p:nvSpPr>
        <p:spPr>
          <a:xfrm>
            <a:off x="0" y="3657721"/>
            <a:ext cx="4553527" cy="646331"/>
          </a:xfrm>
          <a:prstGeom prst="rect">
            <a:avLst/>
          </a:prstGeom>
          <a:noFill/>
        </p:spPr>
        <p:txBody>
          <a:bodyPr wrap="square" rtlCol="0">
            <a:spAutoFit/>
          </a:bodyPr>
          <a:lstStyle/>
          <a:p>
            <a:pPr algn="ctr"/>
            <a:r>
              <a:rPr lang="en-GB" b="1" dirty="0" smtClean="0"/>
              <a:t>Instrumental broadening </a:t>
            </a:r>
          </a:p>
          <a:p>
            <a:pPr algn="ctr"/>
            <a:r>
              <a:rPr lang="en-GB" b="1" dirty="0" smtClean="0"/>
              <a:t>(</a:t>
            </a:r>
            <a:r>
              <a:rPr lang="en-GB" b="1" dirty="0" err="1" smtClean="0"/>
              <a:t>Fastie</a:t>
            </a:r>
            <a:r>
              <a:rPr lang="en-GB" b="1" dirty="0" smtClean="0"/>
              <a:t>-Ebert </a:t>
            </a:r>
            <a:r>
              <a:rPr lang="en-GB" b="1" dirty="0" err="1" smtClean="0"/>
              <a:t>monochromator</a:t>
            </a:r>
            <a:r>
              <a:rPr lang="en-GB" b="1" dirty="0" smtClean="0"/>
              <a:t>)</a:t>
            </a:r>
            <a:endParaRPr lang="en-GB" b="1" u="sng" dirty="0"/>
          </a:p>
        </p:txBody>
      </p:sp>
      <p:pic>
        <p:nvPicPr>
          <p:cNvPr id="20" name="Picture 19"/>
          <p:cNvPicPr>
            <a:picLocks noChangeAspect="1"/>
          </p:cNvPicPr>
          <p:nvPr/>
        </p:nvPicPr>
        <p:blipFill>
          <a:blip r:embed="rId6"/>
          <a:stretch>
            <a:fillRect/>
          </a:stretch>
        </p:blipFill>
        <p:spPr>
          <a:xfrm>
            <a:off x="4704196" y="2899809"/>
            <a:ext cx="353938" cy="347384"/>
          </a:xfrm>
          <a:prstGeom prst="rect">
            <a:avLst/>
          </a:prstGeom>
        </p:spPr>
      </p:pic>
      <p:pic>
        <p:nvPicPr>
          <p:cNvPr id="21" name="Picture 20"/>
          <p:cNvPicPr>
            <a:picLocks noChangeAspect="1"/>
          </p:cNvPicPr>
          <p:nvPr/>
        </p:nvPicPr>
        <p:blipFill>
          <a:blip r:embed="rId7"/>
          <a:stretch>
            <a:fillRect/>
          </a:stretch>
        </p:blipFill>
        <p:spPr>
          <a:xfrm>
            <a:off x="4710543" y="1606700"/>
            <a:ext cx="353938" cy="355616"/>
          </a:xfrm>
          <a:prstGeom prst="rect">
            <a:avLst/>
          </a:prstGeom>
        </p:spPr>
      </p:pic>
      <p:pic>
        <p:nvPicPr>
          <p:cNvPr id="22" name="Picture 21"/>
          <p:cNvPicPr>
            <a:picLocks noChangeAspect="1"/>
          </p:cNvPicPr>
          <p:nvPr/>
        </p:nvPicPr>
        <p:blipFill>
          <a:blip r:embed="rId8"/>
          <a:stretch>
            <a:fillRect/>
          </a:stretch>
        </p:blipFill>
        <p:spPr>
          <a:xfrm>
            <a:off x="4704196" y="4200829"/>
            <a:ext cx="347591" cy="336101"/>
          </a:xfrm>
          <a:prstGeom prst="rect">
            <a:avLst/>
          </a:prstGeom>
        </p:spPr>
      </p:pic>
      <p:pic>
        <p:nvPicPr>
          <p:cNvPr id="7" name="Picture 6"/>
          <p:cNvPicPr>
            <a:picLocks noChangeAspect="1"/>
          </p:cNvPicPr>
          <p:nvPr/>
        </p:nvPicPr>
        <p:blipFill>
          <a:blip r:embed="rId9"/>
          <a:stretch>
            <a:fillRect/>
          </a:stretch>
        </p:blipFill>
        <p:spPr>
          <a:xfrm>
            <a:off x="5465338" y="1104900"/>
            <a:ext cx="3373633" cy="2737887"/>
          </a:xfrm>
          <a:prstGeom prst="rect">
            <a:avLst/>
          </a:prstGeom>
        </p:spPr>
      </p:pic>
      <p:pic>
        <p:nvPicPr>
          <p:cNvPr id="8" name="Picture 7"/>
          <p:cNvPicPr>
            <a:picLocks noChangeAspect="1"/>
          </p:cNvPicPr>
          <p:nvPr/>
        </p:nvPicPr>
        <p:blipFill>
          <a:blip r:embed="rId10"/>
          <a:stretch>
            <a:fillRect/>
          </a:stretch>
        </p:blipFill>
        <p:spPr>
          <a:xfrm>
            <a:off x="8838971" y="1111758"/>
            <a:ext cx="3304619" cy="2693983"/>
          </a:xfrm>
          <a:prstGeom prst="rect">
            <a:avLst/>
          </a:prstGeom>
        </p:spPr>
      </p:pic>
      <p:pic>
        <p:nvPicPr>
          <p:cNvPr id="23" name="Picture 22"/>
          <p:cNvPicPr>
            <a:picLocks noChangeAspect="1"/>
          </p:cNvPicPr>
          <p:nvPr/>
        </p:nvPicPr>
        <p:blipFill>
          <a:blip r:embed="rId11"/>
          <a:stretch>
            <a:fillRect/>
          </a:stretch>
        </p:blipFill>
        <p:spPr>
          <a:xfrm>
            <a:off x="5507141" y="3965309"/>
            <a:ext cx="3331830" cy="2817491"/>
          </a:xfrm>
          <a:prstGeom prst="rect">
            <a:avLst/>
          </a:prstGeom>
        </p:spPr>
      </p:pic>
      <p:pic>
        <p:nvPicPr>
          <p:cNvPr id="24" name="Picture 23"/>
          <p:cNvPicPr>
            <a:picLocks noChangeAspect="1"/>
          </p:cNvPicPr>
          <p:nvPr/>
        </p:nvPicPr>
        <p:blipFill>
          <a:blip r:embed="rId12"/>
          <a:stretch>
            <a:fillRect/>
          </a:stretch>
        </p:blipFill>
        <p:spPr>
          <a:xfrm>
            <a:off x="235523" y="5242708"/>
            <a:ext cx="4958186" cy="1540092"/>
          </a:xfrm>
          <a:prstGeom prst="rect">
            <a:avLst/>
          </a:prstGeom>
        </p:spPr>
      </p:pic>
      <p:cxnSp>
        <p:nvCxnSpPr>
          <p:cNvPr id="27" name="Straight Connector 26"/>
          <p:cNvCxnSpPr/>
          <p:nvPr/>
        </p:nvCxnSpPr>
        <p:spPr>
          <a:xfrm>
            <a:off x="235523" y="2467334"/>
            <a:ext cx="43965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5523" y="3640357"/>
            <a:ext cx="43965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5523" y="5165168"/>
            <a:ext cx="43965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32480" y="4304052"/>
            <a:ext cx="561372" cy="369332"/>
          </a:xfrm>
          <a:prstGeom prst="rect">
            <a:avLst/>
          </a:prstGeom>
          <a:noFill/>
        </p:spPr>
        <p:txBody>
          <a:bodyPr wrap="none" rtlCol="0">
            <a:spAutoFit/>
          </a:bodyPr>
          <a:lstStyle/>
          <a:p>
            <a:r>
              <a:rPr lang="en-GB" b="1" dirty="0" smtClean="0"/>
              <a:t>Ar</a:t>
            </a:r>
            <a:r>
              <a:rPr lang="en-GB" b="1" baseline="30000" dirty="0" smtClean="0"/>
              <a:t>9+</a:t>
            </a:r>
            <a:endParaRPr lang="en-GB" b="1" baseline="30000" dirty="0"/>
          </a:p>
        </p:txBody>
      </p:sp>
      <p:sp>
        <p:nvSpPr>
          <p:cNvPr id="34" name="TextBox 33"/>
          <p:cNvSpPr txBox="1"/>
          <p:nvPr/>
        </p:nvSpPr>
        <p:spPr>
          <a:xfrm>
            <a:off x="8226468" y="5467526"/>
            <a:ext cx="639919" cy="369332"/>
          </a:xfrm>
          <a:prstGeom prst="rect">
            <a:avLst/>
          </a:prstGeom>
          <a:noFill/>
        </p:spPr>
        <p:txBody>
          <a:bodyPr wrap="none" rtlCol="0">
            <a:spAutoFit/>
          </a:bodyPr>
          <a:lstStyle/>
          <a:p>
            <a:r>
              <a:rPr lang="en-GB" b="1" dirty="0" smtClean="0"/>
              <a:t>Ar</a:t>
            </a:r>
            <a:r>
              <a:rPr lang="en-GB" b="1" baseline="30000" dirty="0" smtClean="0"/>
              <a:t>13+</a:t>
            </a:r>
            <a:endParaRPr lang="en-GB" b="1" baseline="30000" dirty="0"/>
          </a:p>
        </p:txBody>
      </p:sp>
      <p:sp>
        <p:nvSpPr>
          <p:cNvPr id="35" name="TextBox 34"/>
          <p:cNvSpPr txBox="1"/>
          <p:nvPr/>
        </p:nvSpPr>
        <p:spPr>
          <a:xfrm>
            <a:off x="9342917" y="4607050"/>
            <a:ext cx="2284600" cy="1200329"/>
          </a:xfrm>
          <a:prstGeom prst="rect">
            <a:avLst/>
          </a:prstGeom>
          <a:noFill/>
          <a:ln w="25400">
            <a:solidFill>
              <a:schemeClr val="tx1"/>
            </a:solidFill>
          </a:ln>
        </p:spPr>
        <p:txBody>
          <a:bodyPr wrap="none" rtlCol="0">
            <a:spAutoFit/>
          </a:bodyPr>
          <a:lstStyle/>
          <a:p>
            <a:pPr algn="ctr"/>
            <a:r>
              <a:rPr lang="en-GB" b="1" dirty="0" smtClean="0"/>
              <a:t>Higher than expected </a:t>
            </a:r>
          </a:p>
          <a:p>
            <a:pPr algn="ctr"/>
            <a:r>
              <a:rPr lang="en-GB" b="1" dirty="0" smtClean="0"/>
              <a:t>ion temperature </a:t>
            </a:r>
          </a:p>
          <a:p>
            <a:pPr algn="ctr"/>
            <a:r>
              <a:rPr lang="en-GB" b="1" dirty="0" smtClean="0"/>
              <a:t>in ECR ion sources </a:t>
            </a:r>
          </a:p>
          <a:p>
            <a:pPr algn="ctr"/>
            <a:r>
              <a:rPr lang="en-GB" b="1" dirty="0" smtClean="0"/>
              <a:t>(10 eV vs. 1 eV)</a:t>
            </a:r>
            <a:endParaRPr lang="en-GB" b="1" baseline="30000" dirty="0"/>
          </a:p>
        </p:txBody>
      </p:sp>
    </p:spTree>
    <p:extLst>
      <p:ext uri="{BB962C8B-B14F-4D97-AF65-F5344CB8AC3E}">
        <p14:creationId xmlns:p14="http://schemas.microsoft.com/office/powerpoint/2010/main" val="31047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OES</a:t>
            </a:r>
            <a:r>
              <a:rPr lang="en-US" sz="3600" b="1" spc="-150" dirty="0">
                <a:solidFill>
                  <a:srgbClr val="2E2D62"/>
                </a:solidFill>
                <a:latin typeface="Arial" panose="020B0604020202020204" pitchFamily="34" charset="0"/>
                <a:cs typeface="Arial" panose="020B0604020202020204" pitchFamily="34" charset="0"/>
              </a:rPr>
              <a:t> </a:t>
            </a:r>
            <a:r>
              <a:rPr lang="en-US" sz="3600" b="1" spc="-150" dirty="0" smtClean="0">
                <a:solidFill>
                  <a:srgbClr val="2E2D62"/>
                </a:solidFill>
                <a:latin typeface="Arial" panose="020B0604020202020204" pitchFamily="34" charset="0"/>
                <a:cs typeface="Arial" panose="020B0604020202020204" pitchFamily="34" charset="0"/>
              </a:rPr>
              <a:t>– VUV emission of hydrogen plasmas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stretch>
            <a:fillRect/>
          </a:stretch>
        </p:blipFill>
        <p:spPr>
          <a:xfrm>
            <a:off x="325248" y="849291"/>
            <a:ext cx="5770752" cy="3244644"/>
          </a:xfrm>
          <a:prstGeom prst="rect">
            <a:avLst/>
          </a:prstGeom>
        </p:spPr>
      </p:pic>
      <p:pic>
        <p:nvPicPr>
          <p:cNvPr id="2" name="Picture 1"/>
          <p:cNvPicPr>
            <a:picLocks noChangeAspect="1"/>
          </p:cNvPicPr>
          <p:nvPr/>
        </p:nvPicPr>
        <p:blipFill>
          <a:blip r:embed="rId4"/>
          <a:stretch>
            <a:fillRect/>
          </a:stretch>
        </p:blipFill>
        <p:spPr>
          <a:xfrm>
            <a:off x="7020055" y="1124139"/>
            <a:ext cx="3956649" cy="3834221"/>
          </a:xfrm>
          <a:prstGeom prst="rect">
            <a:avLst/>
          </a:prstGeom>
        </p:spPr>
      </p:pic>
      <p:sp>
        <p:nvSpPr>
          <p:cNvPr id="20" name="TextBox 19"/>
          <p:cNvSpPr txBox="1"/>
          <p:nvPr/>
        </p:nvSpPr>
        <p:spPr>
          <a:xfrm>
            <a:off x="6561933" y="5361887"/>
            <a:ext cx="5196614" cy="923330"/>
          </a:xfrm>
          <a:prstGeom prst="rect">
            <a:avLst/>
          </a:prstGeom>
          <a:noFill/>
          <a:ln w="25400">
            <a:solidFill>
              <a:schemeClr val="tx1"/>
            </a:solidFill>
          </a:ln>
        </p:spPr>
        <p:txBody>
          <a:bodyPr wrap="none" rtlCol="0">
            <a:spAutoFit/>
          </a:bodyPr>
          <a:lstStyle/>
          <a:p>
            <a:pPr algn="ctr"/>
            <a:r>
              <a:rPr lang="en-GB" b="1" dirty="0" smtClean="0"/>
              <a:t>Vibrational excitation rates (via B and C states), </a:t>
            </a:r>
          </a:p>
          <a:p>
            <a:pPr algn="ctr"/>
            <a:r>
              <a:rPr lang="en-GB" b="1" dirty="0" smtClean="0"/>
              <a:t>dissociation rate, absolute VUV power, </a:t>
            </a:r>
            <a:r>
              <a:rPr lang="en-GB" b="1" dirty="0" err="1" smtClean="0"/>
              <a:t>metastables</a:t>
            </a:r>
            <a:r>
              <a:rPr lang="en-GB" b="1" dirty="0" smtClean="0"/>
              <a:t>, </a:t>
            </a:r>
          </a:p>
          <a:p>
            <a:pPr algn="ctr"/>
            <a:r>
              <a:rPr lang="en-GB" b="1" dirty="0" smtClean="0"/>
              <a:t>comparison between hydrogen and deuterium,…</a:t>
            </a:r>
            <a:endParaRPr lang="en-GB" b="1" baseline="30000" dirty="0"/>
          </a:p>
        </p:txBody>
      </p:sp>
      <p:pic>
        <p:nvPicPr>
          <p:cNvPr id="21" name="Picture 20"/>
          <p:cNvPicPr>
            <a:picLocks noChangeAspect="1"/>
          </p:cNvPicPr>
          <p:nvPr/>
        </p:nvPicPr>
        <p:blipFill>
          <a:blip r:embed="rId5"/>
          <a:stretch>
            <a:fillRect/>
          </a:stretch>
        </p:blipFill>
        <p:spPr>
          <a:xfrm>
            <a:off x="218964" y="4173091"/>
            <a:ext cx="3755554" cy="2603601"/>
          </a:xfrm>
          <a:prstGeom prst="rect">
            <a:avLst/>
          </a:prstGeom>
        </p:spPr>
      </p:pic>
      <p:pic>
        <p:nvPicPr>
          <p:cNvPr id="22" name="Picture 21"/>
          <p:cNvPicPr>
            <a:picLocks noChangeAspect="1"/>
          </p:cNvPicPr>
          <p:nvPr/>
        </p:nvPicPr>
        <p:blipFill>
          <a:blip r:embed="rId6"/>
          <a:stretch>
            <a:fillRect/>
          </a:stretch>
        </p:blipFill>
        <p:spPr>
          <a:xfrm>
            <a:off x="3974518" y="4631420"/>
            <a:ext cx="2349669" cy="1686942"/>
          </a:xfrm>
          <a:prstGeom prst="rect">
            <a:avLst/>
          </a:prstGeom>
        </p:spPr>
      </p:pic>
      <p:sp>
        <p:nvSpPr>
          <p:cNvPr id="23" name="TextBox 22"/>
          <p:cNvSpPr txBox="1"/>
          <p:nvPr/>
        </p:nvSpPr>
        <p:spPr>
          <a:xfrm>
            <a:off x="4721921" y="6499693"/>
            <a:ext cx="1949123" cy="276999"/>
          </a:xfrm>
          <a:prstGeom prst="rect">
            <a:avLst/>
          </a:prstGeom>
          <a:noFill/>
        </p:spPr>
        <p:txBody>
          <a:bodyPr wrap="none" rtlCol="0">
            <a:spAutoFit/>
          </a:bodyPr>
          <a:lstStyle/>
          <a:p>
            <a:r>
              <a:rPr lang="en-GB" sz="1200" dirty="0" smtClean="0"/>
              <a:t>Figure credit: Jani Komppula</a:t>
            </a:r>
            <a:endParaRPr lang="en-GB" sz="1200" dirty="0"/>
          </a:p>
        </p:txBody>
      </p:sp>
      <p:sp>
        <p:nvSpPr>
          <p:cNvPr id="3" name="Rectangle 2"/>
          <p:cNvSpPr/>
          <p:nvPr/>
        </p:nvSpPr>
        <p:spPr>
          <a:xfrm>
            <a:off x="4422913" y="849291"/>
            <a:ext cx="1673087" cy="2390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94238" y="4247326"/>
            <a:ext cx="592124" cy="1896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2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Outline</a:t>
            </a:r>
          </a:p>
        </p:txBody>
      </p:sp>
      <p:sp>
        <p:nvSpPr>
          <p:cNvPr id="2" name="TextBox 2">
            <a:extLst>
              <a:ext uri="{FF2B5EF4-FFF2-40B4-BE49-F238E27FC236}">
                <a16:creationId xmlns:a16="http://schemas.microsoft.com/office/drawing/2014/main" id="{21680B0D-656B-4595-97B7-BD9C45E44032}"/>
              </a:ext>
            </a:extLst>
          </p:cNvPr>
          <p:cNvSpPr txBox="1"/>
          <p:nvPr/>
        </p:nvSpPr>
        <p:spPr>
          <a:xfrm>
            <a:off x="423748" y="1565757"/>
            <a:ext cx="4561909" cy="351891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400" b="1" i="0" u="none" strike="noStrike" kern="1200" cap="none" spc="-10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Introduction – why</a:t>
            </a:r>
            <a:r>
              <a:rPr kumimoji="0" lang="en-GB" sz="2400" b="1" i="0" u="none" strike="noStrike" kern="1200" cap="none" spc="-10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 this should be a 25 hour talk</a:t>
            </a:r>
            <a:endParaRPr kumimoji="0" lang="en-GB" sz="2400" b="1" i="0" u="none" strike="noStrike" kern="1200" cap="none" spc="-10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1" i="0" u="none" strike="noStrike" kern="1200" cap="none" spc="-10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400" b="1" i="0" u="none" strike="noStrike" kern="1200" cap="none" spc="-10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The importance of choosing the right diagnostics technique</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GB" sz="2400" b="1" i="0" u="none" strike="noStrike" kern="1200" cap="none" spc="-10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2400" b="1" i="0" u="none" strike="noStrike" kern="1200" cap="none" spc="-10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Examples of ion source plasma diagnostics methods</a:t>
            </a:r>
            <a:r>
              <a:rPr kumimoji="0" lang="en-GB" sz="2400" b="1" i="0" u="none" strike="noStrike" kern="1200" cap="none" spc="-10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 and what they can tell us</a:t>
            </a:r>
          </a:p>
        </p:txBody>
      </p:sp>
    </p:spTree>
    <p:extLst>
      <p:ext uri="{BB962C8B-B14F-4D97-AF65-F5344CB8AC3E}">
        <p14:creationId xmlns:p14="http://schemas.microsoft.com/office/powerpoint/2010/main" val="4294252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Laser absorption spectroscopy</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F19D553D-F982-148E-4E1F-D1194518950D}"/>
              </a:ext>
            </a:extLst>
          </p:cNvPr>
          <p:cNvSpPr txBox="1">
            <a:spLocks/>
          </p:cNvSpPr>
          <p:nvPr/>
        </p:nvSpPr>
        <p:spPr>
          <a:xfrm>
            <a:off x="490005" y="1084286"/>
            <a:ext cx="11073921" cy="12990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The technique is based on the attenuation of (laser) light signal by absorption in the plasma volume</a:t>
            </a:r>
          </a:p>
          <a:p>
            <a:pPr lvl="1">
              <a:buFont typeface="Wingdings" panose="05000000000000000000" pitchFamily="2" charset="2"/>
              <a:buChar char="Ø"/>
            </a:pPr>
            <a:r>
              <a:rPr lang="en-GB" sz="1600" dirty="0" smtClean="0"/>
              <a:t>Average density of e.g. neutral Caesium atoms along the laser path length </a:t>
            </a:r>
          </a:p>
          <a:p>
            <a:pPr lvl="1">
              <a:buFont typeface="Wingdings" panose="05000000000000000000" pitchFamily="2" charset="2"/>
              <a:buChar char="Ø"/>
            </a:pPr>
            <a:r>
              <a:rPr lang="en-GB" sz="1600" dirty="0" smtClean="0"/>
              <a:t>Caesium dynamics of long pulse ion sources</a:t>
            </a:r>
            <a:endParaRPr lang="en-GB" sz="1600" dirty="0"/>
          </a:p>
        </p:txBody>
      </p:sp>
      <p:pic>
        <p:nvPicPr>
          <p:cNvPr id="2" name="Picture 1"/>
          <p:cNvPicPr>
            <a:picLocks noChangeAspect="1"/>
          </p:cNvPicPr>
          <p:nvPr/>
        </p:nvPicPr>
        <p:blipFill>
          <a:blip r:embed="rId3"/>
          <a:stretch>
            <a:fillRect/>
          </a:stretch>
        </p:blipFill>
        <p:spPr>
          <a:xfrm>
            <a:off x="48430" y="2073069"/>
            <a:ext cx="6777243" cy="3248192"/>
          </a:xfrm>
          <a:prstGeom prst="rect">
            <a:avLst/>
          </a:prstGeom>
        </p:spPr>
      </p:pic>
      <p:pic>
        <p:nvPicPr>
          <p:cNvPr id="3" name="Picture 2"/>
          <p:cNvPicPr>
            <a:picLocks noChangeAspect="1"/>
          </p:cNvPicPr>
          <p:nvPr/>
        </p:nvPicPr>
        <p:blipFill>
          <a:blip r:embed="rId4"/>
          <a:stretch>
            <a:fillRect/>
          </a:stretch>
        </p:blipFill>
        <p:spPr>
          <a:xfrm>
            <a:off x="1291663" y="5359341"/>
            <a:ext cx="4290776" cy="1439607"/>
          </a:xfrm>
          <a:prstGeom prst="rect">
            <a:avLst/>
          </a:prstGeom>
        </p:spPr>
      </p:pic>
      <p:sp>
        <p:nvSpPr>
          <p:cNvPr id="5" name="TextBox 4"/>
          <p:cNvSpPr txBox="1"/>
          <p:nvPr/>
        </p:nvSpPr>
        <p:spPr>
          <a:xfrm>
            <a:off x="2078128" y="4374823"/>
            <a:ext cx="1069524" cy="369332"/>
          </a:xfrm>
          <a:prstGeom prst="rect">
            <a:avLst/>
          </a:prstGeom>
          <a:noFill/>
        </p:spPr>
        <p:txBody>
          <a:bodyPr wrap="none" rtlCol="0">
            <a:spAutoFit/>
          </a:bodyPr>
          <a:lstStyle/>
          <a:p>
            <a:r>
              <a:rPr lang="en-GB" b="1" dirty="0" smtClean="0"/>
              <a:t>852.1 nm</a:t>
            </a:r>
            <a:endParaRPr lang="en-GB" b="1" dirty="0"/>
          </a:p>
        </p:txBody>
      </p:sp>
      <p:pic>
        <p:nvPicPr>
          <p:cNvPr id="6" name="Picture 5"/>
          <p:cNvPicPr>
            <a:picLocks noChangeAspect="1"/>
          </p:cNvPicPr>
          <p:nvPr/>
        </p:nvPicPr>
        <p:blipFill>
          <a:blip r:embed="rId5"/>
          <a:stretch>
            <a:fillRect/>
          </a:stretch>
        </p:blipFill>
        <p:spPr>
          <a:xfrm>
            <a:off x="6919269" y="2646504"/>
            <a:ext cx="5185153" cy="2553241"/>
          </a:xfrm>
          <a:prstGeom prst="rect">
            <a:avLst/>
          </a:prstGeom>
        </p:spPr>
      </p:pic>
      <p:pic>
        <p:nvPicPr>
          <p:cNvPr id="7" name="Picture 6"/>
          <p:cNvPicPr>
            <a:picLocks noChangeAspect="1"/>
          </p:cNvPicPr>
          <p:nvPr/>
        </p:nvPicPr>
        <p:blipFill>
          <a:blip r:embed="rId6"/>
          <a:stretch>
            <a:fillRect/>
          </a:stretch>
        </p:blipFill>
        <p:spPr>
          <a:xfrm>
            <a:off x="6997461" y="5560313"/>
            <a:ext cx="5028767" cy="926871"/>
          </a:xfrm>
          <a:prstGeom prst="rect">
            <a:avLst/>
          </a:prstGeom>
        </p:spPr>
      </p:pic>
    </p:spTree>
    <p:extLst>
      <p:ext uri="{BB962C8B-B14F-4D97-AF65-F5344CB8AC3E}">
        <p14:creationId xmlns:p14="http://schemas.microsoft.com/office/powerpoint/2010/main" val="3422836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Laser absorption spectroscopy – cavity ring down</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F19D553D-F982-148E-4E1F-D1194518950D}"/>
              </a:ext>
            </a:extLst>
          </p:cNvPr>
          <p:cNvSpPr txBox="1">
            <a:spLocks/>
          </p:cNvSpPr>
          <p:nvPr/>
        </p:nvSpPr>
        <p:spPr>
          <a:xfrm>
            <a:off x="1061938" y="1416709"/>
            <a:ext cx="10068124" cy="12990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The sensitivity of single-pass absorption spectroscopy is often not good enough</a:t>
            </a:r>
          </a:p>
          <a:p>
            <a:pPr>
              <a:buFont typeface="Wingdings" panose="05000000000000000000" pitchFamily="2" charset="2"/>
              <a:buChar char="Ø"/>
            </a:pPr>
            <a:r>
              <a:rPr lang="en-GB" sz="2000" dirty="0" smtClean="0"/>
              <a:t>Cavity ring down spectroscopy is based on reflecting a laser pulse with semi-transparent mirrors and measuring the decay time of the signal with an empty ‘cavity’ and with the absorbing ‘medium’, e.g. H</a:t>
            </a:r>
            <a:r>
              <a:rPr lang="en-GB" sz="2000" baseline="30000" dirty="0" smtClean="0"/>
              <a:t>-</a:t>
            </a:r>
            <a:r>
              <a:rPr lang="en-GB" sz="2000" dirty="0" smtClean="0"/>
              <a:t> ions </a:t>
            </a:r>
          </a:p>
        </p:txBody>
      </p:sp>
      <p:pic>
        <p:nvPicPr>
          <p:cNvPr id="10" name="Picture 9"/>
          <p:cNvPicPr>
            <a:picLocks noChangeAspect="1"/>
          </p:cNvPicPr>
          <p:nvPr/>
        </p:nvPicPr>
        <p:blipFill>
          <a:blip r:embed="rId3"/>
          <a:stretch>
            <a:fillRect/>
          </a:stretch>
        </p:blipFill>
        <p:spPr>
          <a:xfrm>
            <a:off x="1294018" y="3330624"/>
            <a:ext cx="4801982" cy="2173374"/>
          </a:xfrm>
          <a:prstGeom prst="rect">
            <a:avLst/>
          </a:prstGeom>
        </p:spPr>
      </p:pic>
      <p:pic>
        <p:nvPicPr>
          <p:cNvPr id="13" name="Picture 12"/>
          <p:cNvPicPr>
            <a:picLocks noChangeAspect="1"/>
          </p:cNvPicPr>
          <p:nvPr/>
        </p:nvPicPr>
        <p:blipFill>
          <a:blip r:embed="rId4"/>
          <a:stretch>
            <a:fillRect/>
          </a:stretch>
        </p:blipFill>
        <p:spPr>
          <a:xfrm>
            <a:off x="6803144" y="2836473"/>
            <a:ext cx="3249908" cy="3161675"/>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9272844" y="3006127"/>
                <a:ext cx="1560417" cy="6989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𝜏</m:t>
                          </m:r>
                        </m:e>
                        <m:sub>
                          <m:r>
                            <a:rPr lang="en-GB" sz="2400" b="0" i="1" smtClean="0">
                              <a:latin typeface="Cambria Math" panose="02040503050406030204" pitchFamily="18" charset="0"/>
                            </a:rPr>
                            <m:t>0</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𝑛𝐿</m:t>
                          </m:r>
                          <m:r>
                            <a:rPr lang="en-GB" sz="2400" b="0" i="1" smtClean="0">
                              <a:latin typeface="Cambria Math" panose="02040503050406030204" pitchFamily="18" charset="0"/>
                            </a:rPr>
                            <m:t>/</m:t>
                          </m:r>
                          <m:r>
                            <a:rPr lang="en-GB" sz="2400" b="0" i="1" smtClean="0">
                              <a:latin typeface="Cambria Math" panose="02040503050406030204" pitchFamily="18" charset="0"/>
                            </a:rPr>
                            <m:t>𝑐</m:t>
                          </m:r>
                        </m:num>
                        <m:den>
                          <m:r>
                            <a:rPr lang="en-GB" sz="2400" b="0" i="1" smtClean="0">
                              <a:latin typeface="Cambria Math" panose="02040503050406030204" pitchFamily="18" charset="0"/>
                            </a:rPr>
                            <m:t>1−</m:t>
                          </m:r>
                          <m:r>
                            <a:rPr lang="en-GB" sz="2400" b="0" i="1" smtClean="0">
                              <a:latin typeface="Cambria Math" panose="02040503050406030204" pitchFamily="18" charset="0"/>
                            </a:rPr>
                            <m:t>𝑅</m:t>
                          </m:r>
                        </m:den>
                      </m:f>
                    </m:oMath>
                  </m:oMathPara>
                </a14:m>
                <a:endParaRPr lang="en-GB"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9272844" y="3006127"/>
                <a:ext cx="1560417" cy="69897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867554" y="4014586"/>
                <a:ext cx="2785730" cy="753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ea typeface="Cambria Math" panose="02040503050406030204" pitchFamily="18" charset="0"/>
                        </a:rPr>
                        <m:t>𝜏</m:t>
                      </m:r>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𝑛𝐿</m:t>
                          </m:r>
                          <m:r>
                            <a:rPr lang="en-GB" sz="2400" b="0" i="1" smtClean="0">
                              <a:latin typeface="Cambria Math" panose="02040503050406030204" pitchFamily="18" charset="0"/>
                            </a:rPr>
                            <m:t>/</m:t>
                          </m:r>
                          <m:r>
                            <a:rPr lang="en-GB" sz="2400" b="0" i="1" smtClean="0">
                              <a:latin typeface="Cambria Math" panose="02040503050406030204" pitchFamily="18" charset="0"/>
                            </a:rPr>
                            <m:t>𝑐</m:t>
                          </m:r>
                        </m:num>
                        <m:den>
                          <m:d>
                            <m:dPr>
                              <m:ctrlPr>
                                <a:rPr lang="en-GB" sz="2400" b="0" i="1" smtClean="0">
                                  <a:latin typeface="Cambria Math" panose="02040503050406030204" pitchFamily="18" charset="0"/>
                                </a:rPr>
                              </m:ctrlPr>
                            </m:dPr>
                            <m:e>
                              <m:r>
                                <a:rPr lang="en-GB" sz="2400" b="0" i="1" smtClean="0">
                                  <a:latin typeface="Cambria Math" panose="02040503050406030204" pitchFamily="18" charset="0"/>
                                </a:rPr>
                                <m:t>1−</m:t>
                              </m:r>
                              <m:r>
                                <a:rPr lang="en-GB" sz="2400" b="0" i="1" smtClean="0">
                                  <a:latin typeface="Cambria Math" panose="02040503050406030204" pitchFamily="18" charset="0"/>
                                </a:rPr>
                                <m:t>𝑅</m:t>
                              </m:r>
                            </m:e>
                          </m:d>
                          <m:r>
                            <a:rPr lang="en-GB" sz="2400" b="0" i="1" smtClean="0">
                              <a:latin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𝜎</m:t>
                          </m:r>
                          <m:r>
                            <a:rPr lang="en-GB" sz="2400" b="0" i="1" smtClean="0">
                              <a:latin typeface="Cambria Math" panose="02040503050406030204" pitchFamily="18" charset="0"/>
                              <a:ea typeface="Cambria Math" panose="02040503050406030204" pitchFamily="18" charset="0"/>
                            </a:rPr>
                            <m:t>𝑛𝐿</m:t>
                          </m:r>
                        </m:den>
                      </m:f>
                    </m:oMath>
                  </m:oMathPara>
                </a14:m>
                <a:endParaRPr lang="en-GB"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8867554" y="4014586"/>
                <a:ext cx="2785730" cy="753604"/>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24099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30942"/>
          </a:xfrm>
          <a:prstGeom prst="rect">
            <a:avLst/>
          </a:prstGeom>
          <a:noFill/>
        </p:spPr>
        <p:txBody>
          <a:bodyPr wrap="square" rtlCol="0" anchor="t">
            <a:spAutoFit/>
          </a:bodyPr>
          <a:lstStyle/>
          <a:p>
            <a:pPr algn="ctr"/>
            <a:r>
              <a:rPr lang="en-US" sz="3500" b="1" spc="-150" dirty="0" smtClean="0">
                <a:solidFill>
                  <a:srgbClr val="2E2D62"/>
                </a:solidFill>
                <a:latin typeface="Arial" panose="020B0604020202020204" pitchFamily="34" charset="0"/>
                <a:cs typeface="Arial" panose="020B0604020202020204" pitchFamily="34" charset="0"/>
              </a:rPr>
              <a:t>Energy-resolved mass spectrometry –  H</a:t>
            </a:r>
            <a:r>
              <a:rPr lang="en-US" sz="3500" b="1" spc="-150" baseline="30000" dirty="0" smtClean="0">
                <a:solidFill>
                  <a:srgbClr val="2E2D62"/>
                </a:solidFill>
                <a:latin typeface="Arial" panose="020B0604020202020204" pitchFamily="34" charset="0"/>
                <a:cs typeface="Arial" panose="020B0604020202020204" pitchFamily="34" charset="0"/>
              </a:rPr>
              <a:t>+</a:t>
            </a:r>
            <a:r>
              <a:rPr lang="en-US" sz="3500" b="1" spc="-150" dirty="0" smtClean="0">
                <a:solidFill>
                  <a:srgbClr val="2E2D62"/>
                </a:solidFill>
                <a:latin typeface="Arial" panose="020B0604020202020204" pitchFamily="34" charset="0"/>
                <a:cs typeface="Arial" panose="020B0604020202020204" pitchFamily="34" charset="0"/>
              </a:rPr>
              <a:t> microwave source</a:t>
            </a:r>
            <a:endParaRPr lang="en-US" sz="35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Content Placeholder 5" descr="A diagram of a machine&#10;&#10;Description automatically generated">
            <a:extLst>
              <a:ext uri="{FF2B5EF4-FFF2-40B4-BE49-F238E27FC236}">
                <a16:creationId xmlns:a16="http://schemas.microsoft.com/office/drawing/2014/main" id="{08A685BC-F26A-3535-BBC2-AA70A19B826E}"/>
              </a:ext>
            </a:extLst>
          </p:cNvPr>
          <p:cNvPicPr>
            <a:picLocks noChangeAspect="1"/>
          </p:cNvPicPr>
          <p:nvPr/>
        </p:nvPicPr>
        <p:blipFill rotWithShape="1">
          <a:blip r:embed="rId3">
            <a:extLst>
              <a:ext uri="{28A0092B-C50C-407E-A947-70E740481C1C}">
                <a14:useLocalDpi xmlns:a14="http://schemas.microsoft.com/office/drawing/2010/main" val="0"/>
              </a:ext>
            </a:extLst>
          </a:blip>
          <a:srcRect l="2216" r="1930"/>
          <a:stretch/>
        </p:blipFill>
        <p:spPr>
          <a:xfrm>
            <a:off x="81923" y="3494994"/>
            <a:ext cx="5843239" cy="3076937"/>
          </a:xfrm>
          <a:prstGeom prst="rect">
            <a:avLst/>
          </a:prstGeom>
        </p:spPr>
      </p:pic>
      <p:sp>
        <p:nvSpPr>
          <p:cNvPr id="17" name="TextBox 16">
            <a:extLst>
              <a:ext uri="{FF2B5EF4-FFF2-40B4-BE49-F238E27FC236}">
                <a16:creationId xmlns:a16="http://schemas.microsoft.com/office/drawing/2014/main" id="{6E8EF4B2-88C4-76E7-7AEC-3A599B6308B6}"/>
              </a:ext>
            </a:extLst>
          </p:cNvPr>
          <p:cNvSpPr txBox="1"/>
          <p:nvPr/>
        </p:nvSpPr>
        <p:spPr>
          <a:xfrm>
            <a:off x="545737" y="982636"/>
            <a:ext cx="11297073"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onsolas"/>
                <a:ea typeface="+mn-ea"/>
                <a:cs typeface="+mn-cs"/>
              </a:rPr>
              <a:t>Electrostatic quadrupole plasma (EQP) analyzer</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Consolas"/>
                <a:ea typeface="+mn-ea"/>
                <a:cs typeface="+mn-cs"/>
              </a:rPr>
              <a:t>Combination of </a:t>
            </a:r>
            <a:r>
              <a:rPr kumimoji="0" lang="en-GB" sz="1400" b="0" i="0" u="none" strike="noStrike" kern="1200" cap="none" spc="0" normalizeH="0" baseline="0" noProof="0" dirty="0" smtClean="0">
                <a:ln>
                  <a:noFill/>
                </a:ln>
                <a:solidFill>
                  <a:srgbClr val="000000"/>
                </a:solidFill>
                <a:effectLst/>
                <a:uLnTx/>
                <a:uFillTx/>
                <a:latin typeface="Consolas"/>
                <a:ea typeface="+mn-ea"/>
                <a:cs typeface="+mn-cs"/>
              </a:rPr>
              <a:t>an energy analyser and quadrupole </a:t>
            </a:r>
            <a:r>
              <a:rPr kumimoji="0" lang="en-GB" sz="1400" b="0" i="0" u="none" strike="noStrike" kern="1200" cap="none" spc="0" normalizeH="0" baseline="0" noProof="0" dirty="0">
                <a:ln>
                  <a:noFill/>
                </a:ln>
                <a:solidFill>
                  <a:srgbClr val="000000"/>
                </a:solidFill>
                <a:effectLst/>
                <a:uLnTx/>
                <a:uFillTx/>
                <a:latin typeface="Consolas"/>
                <a:ea typeface="+mn-ea"/>
                <a:cs typeface="+mn-cs"/>
              </a:rPr>
              <a:t>mass </a:t>
            </a:r>
            <a:r>
              <a:rPr kumimoji="0" lang="en-GB" sz="1400" b="0" i="0" u="none" strike="noStrike" kern="1200" cap="none" spc="0" normalizeH="0" baseline="0" noProof="0" dirty="0" smtClean="0">
                <a:ln>
                  <a:noFill/>
                </a:ln>
                <a:solidFill>
                  <a:srgbClr val="000000"/>
                </a:solidFill>
                <a:effectLst/>
                <a:uLnTx/>
                <a:uFillTx/>
                <a:latin typeface="Consolas"/>
                <a:ea typeface="+mn-ea"/>
                <a:cs typeface="+mn-cs"/>
              </a:rPr>
              <a:t>spectrometer</a:t>
            </a:r>
            <a:endParaRPr kumimoji="0" lang="en-GB" sz="1400" b="0" i="0" u="none" strike="noStrike" kern="1200" cap="none" spc="0" normalizeH="0" baseline="0" noProof="0" dirty="0">
              <a:ln>
                <a:noFill/>
              </a:ln>
              <a:solidFill>
                <a:srgbClr val="000000"/>
              </a:solidFill>
              <a:effectLst/>
              <a:uLnTx/>
              <a:uFillTx/>
              <a:latin typeface="Consolas"/>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onsolas"/>
                <a:ea typeface="+mn-ea"/>
                <a:cs typeface="+mn-cs"/>
              </a:rPr>
              <a:t>Detection of neutral, positive, and negative ion species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Ions pass </a:t>
            </a:r>
            <a:r>
              <a:rPr kumimoji="0" lang="en-GB" sz="1600" b="0" i="0" u="none" strike="noStrike" kern="1200" cap="none" spc="0" normalizeH="0" baseline="0" noProof="0" dirty="0">
                <a:ln>
                  <a:noFill/>
                </a:ln>
                <a:solidFill>
                  <a:srgbClr val="000000"/>
                </a:solidFill>
                <a:effectLst/>
                <a:uLnTx/>
                <a:uFillTx/>
                <a:latin typeface="Consolas"/>
                <a:ea typeface="+mn-ea"/>
                <a:cs typeface="+mn-cs"/>
              </a:rPr>
              <a:t>an electrostatic analyzer, selects ions with </a:t>
            </a: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certain energy by electrostatic deflection</a:t>
            </a:r>
            <a:endParaRPr kumimoji="0" lang="en-GB" sz="1600" b="0" i="0" u="none" strike="noStrike" kern="1200" cap="none" spc="0" normalizeH="0" baseline="0" noProof="0" dirty="0">
              <a:ln>
                <a:noFill/>
              </a:ln>
              <a:solidFill>
                <a:srgbClr val="000000"/>
              </a:solidFill>
              <a:effectLst/>
              <a:uLnTx/>
              <a:uFillTx/>
              <a:latin typeface="Consolas"/>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onsolas"/>
                <a:ea typeface="+mn-ea"/>
                <a:cs typeface="+mn-cs"/>
              </a:rPr>
              <a:t>Ions with selected energy move to QMS that filters ions with specific </a:t>
            </a: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m/q </a:t>
            </a:r>
            <a:r>
              <a:rPr kumimoji="0" lang="en-GB" sz="1600" b="0" i="0" u="none" strike="noStrike" kern="1200" cap="none" spc="0" normalizeH="0" baseline="0" noProof="0" dirty="0">
                <a:ln>
                  <a:noFill/>
                </a:ln>
                <a:solidFill>
                  <a:srgbClr val="000000"/>
                </a:solidFill>
                <a:effectLst/>
                <a:uLnTx/>
                <a:uFillTx/>
                <a:latin typeface="Consolas"/>
                <a:ea typeface="+mn-ea"/>
                <a:cs typeface="+mn-cs"/>
              </a:rPr>
              <a:t>ratio</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onsolas"/>
                <a:ea typeface="+mn-ea"/>
                <a:cs typeface="+mn-cs"/>
              </a:rPr>
              <a:t>These ions measured with a secondary electron multiplier / microchannel plate detector.</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Information </a:t>
            </a:r>
            <a:r>
              <a:rPr kumimoji="0" lang="en-GB" sz="1600" b="0" i="0" u="none" strike="noStrike" kern="1200" cap="none" spc="0" normalizeH="0" baseline="0" noProof="0" dirty="0">
                <a:ln>
                  <a:noFill/>
                </a:ln>
                <a:solidFill>
                  <a:srgbClr val="000000"/>
                </a:solidFill>
                <a:effectLst/>
                <a:uLnTx/>
                <a:uFillTx/>
                <a:latin typeface="Consolas"/>
                <a:ea typeface="+mn-ea"/>
                <a:cs typeface="+mn-cs"/>
              </a:rPr>
              <a:t>on the ion species </a:t>
            </a: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a:t>
            </a:r>
            <a:r>
              <a:rPr lang="en-GB" sz="1600" dirty="0" smtClean="0">
                <a:solidFill>
                  <a:srgbClr val="000000"/>
                </a:solidFill>
                <a:latin typeface="Consolas"/>
              </a:rPr>
              <a:t>m/q</a:t>
            </a: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 </a:t>
            </a:r>
            <a:r>
              <a:rPr kumimoji="0" lang="en-GB" sz="1600" b="0" i="0" u="none" strike="noStrike" kern="1200" cap="none" spc="0" normalizeH="0" baseline="0" noProof="0" dirty="0">
                <a:ln>
                  <a:noFill/>
                </a:ln>
                <a:solidFill>
                  <a:srgbClr val="000000"/>
                </a:solidFill>
                <a:effectLst/>
                <a:uLnTx/>
                <a:uFillTx/>
                <a:latin typeface="Consolas"/>
                <a:ea typeface="+mn-ea"/>
                <a:cs typeface="+mn-cs"/>
              </a:rPr>
              <a:t>and their energy (plasma potential V</a:t>
            </a:r>
            <a:r>
              <a:rPr kumimoji="0" lang="en-GB" sz="1600" b="0" i="0" u="none" strike="noStrike" kern="1200" cap="none" spc="0" normalizeH="0" baseline="-25000" noProof="0" dirty="0">
                <a:ln>
                  <a:noFill/>
                </a:ln>
                <a:solidFill>
                  <a:srgbClr val="000000"/>
                </a:solidFill>
                <a:effectLst/>
                <a:uLnTx/>
                <a:uFillTx/>
                <a:latin typeface="Consolas"/>
                <a:ea typeface="+mn-ea"/>
                <a:cs typeface="+mn-cs"/>
              </a:rPr>
              <a:t>p</a:t>
            </a:r>
            <a:r>
              <a:rPr kumimoji="0" lang="en-GB" sz="1600" b="0" i="0" u="none" strike="noStrike" kern="1200" cap="none" spc="0" normalizeH="0" baseline="0" noProof="0" dirty="0">
                <a:ln>
                  <a:noFill/>
                </a:ln>
                <a:solidFill>
                  <a:srgbClr val="000000"/>
                </a:solidFill>
                <a:effectLst/>
                <a:uLnTx/>
                <a:uFillTx/>
                <a:latin typeface="Consolas"/>
                <a:ea typeface="+mn-ea"/>
                <a:cs typeface="+mn-cs"/>
              </a:rPr>
              <a:t>, IEDF, </a:t>
            </a:r>
            <a:r>
              <a:rPr kumimoji="0" lang="en-GB" sz="1600" b="0" i="0" u="none" strike="noStrike" kern="1200" cap="none" spc="0" normalizeH="0" baseline="0" noProof="0" dirty="0" err="1">
                <a:ln>
                  <a:noFill/>
                </a:ln>
                <a:solidFill>
                  <a:srgbClr val="000000"/>
                </a:solidFill>
                <a:effectLst/>
                <a:uLnTx/>
                <a:uFillTx/>
                <a:latin typeface="Consolas"/>
                <a:ea typeface="+mn-ea"/>
                <a:cs typeface="+mn-cs"/>
              </a:rPr>
              <a:t>T</a:t>
            </a:r>
            <a:r>
              <a:rPr kumimoji="0" lang="en-GB" sz="1600" b="0" i="0" u="none" strike="noStrike" kern="1200" cap="none" spc="0" normalizeH="0" baseline="-25000" noProof="0" dirty="0" err="1">
                <a:ln>
                  <a:noFill/>
                </a:ln>
                <a:solidFill>
                  <a:srgbClr val="000000"/>
                </a:solidFill>
                <a:effectLst/>
                <a:uLnTx/>
                <a:uFillTx/>
                <a:latin typeface="Consolas"/>
                <a:ea typeface="+mn-ea"/>
                <a:cs typeface="+mn-cs"/>
              </a:rPr>
              <a:t>i</a:t>
            </a:r>
            <a:r>
              <a:rPr kumimoji="0" lang="en-GB" sz="1600" b="0" i="0" u="none" strike="noStrike" kern="1200" cap="none" spc="0" normalizeH="0" baseline="0" noProof="0" dirty="0" smtClean="0">
                <a:ln>
                  <a:noFill/>
                </a:ln>
                <a:solidFill>
                  <a:srgbClr val="000000"/>
                </a:solidFill>
                <a:effectLst/>
                <a:uLnTx/>
                <a:uFillTx/>
                <a:latin typeface="Consolas"/>
                <a:ea typeface="+mn-ea"/>
                <a:cs typeface="+mn-cs"/>
              </a:rPr>
              <a:t>)</a:t>
            </a:r>
            <a:endParaRPr kumimoji="0" lang="en-GB" sz="1600" b="0" i="0" u="none" strike="noStrike" kern="1200" cap="none" spc="0" normalizeH="0" baseline="0" noProof="0" dirty="0">
              <a:ln>
                <a:noFill/>
              </a:ln>
              <a:solidFill>
                <a:srgbClr val="000000"/>
              </a:solidFill>
              <a:effectLst/>
              <a:uLnTx/>
              <a:uFillTx/>
              <a:latin typeface="Consolas"/>
              <a:ea typeface="+mn-ea"/>
              <a:cs typeface="+mn-cs"/>
            </a:endParaRPr>
          </a:p>
        </p:txBody>
      </p:sp>
      <p:pic>
        <p:nvPicPr>
          <p:cNvPr id="19" name="Picture 18" descr="A graph of a normal distribution&#10;&#10;Description automatically generated">
            <a:extLst>
              <a:ext uri="{FF2B5EF4-FFF2-40B4-BE49-F238E27FC236}">
                <a16:creationId xmlns:a16="http://schemas.microsoft.com/office/drawing/2014/main" id="{2BD4BF50-F505-838D-A333-C574BBFE6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259" y="3559720"/>
            <a:ext cx="2684368" cy="2572814"/>
          </a:xfrm>
          <a:prstGeom prst="rect">
            <a:avLst/>
          </a:prstGeom>
        </p:spPr>
      </p:pic>
      <p:sp>
        <p:nvSpPr>
          <p:cNvPr id="20" name="TextBox 19">
            <a:extLst>
              <a:ext uri="{FF2B5EF4-FFF2-40B4-BE49-F238E27FC236}">
                <a16:creationId xmlns:a16="http://schemas.microsoft.com/office/drawing/2014/main" id="{C7CFE3BF-7590-8EAC-AF65-0C9363630746}"/>
              </a:ext>
            </a:extLst>
          </p:cNvPr>
          <p:cNvSpPr txBox="1"/>
          <p:nvPr/>
        </p:nvSpPr>
        <p:spPr>
          <a:xfrm>
            <a:off x="6094621" y="6132534"/>
            <a:ext cx="2784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1A1A1A"/>
                </a:solidFill>
                <a:effectLst/>
                <a:uLnTx/>
                <a:uFillTx/>
                <a:latin typeface="Consolas"/>
                <a:ea typeface="+mn-ea"/>
                <a:cs typeface="+mn-cs"/>
              </a:rPr>
              <a:t>Megia</a:t>
            </a:r>
            <a:r>
              <a:rPr kumimoji="0" lang="en-GB" sz="1000" b="0" i="0" u="none" strike="noStrike" kern="1200" cap="none" spc="0" normalizeH="0" baseline="0" noProof="0" dirty="0">
                <a:ln>
                  <a:noFill/>
                </a:ln>
                <a:solidFill>
                  <a:srgbClr val="1A1A1A"/>
                </a:solidFill>
                <a:effectLst/>
                <a:uLnTx/>
                <a:uFillTx/>
                <a:latin typeface="Consolas"/>
                <a:ea typeface="+mn-ea"/>
                <a:cs typeface="+mn-cs"/>
              </a:rPr>
              <a:t>-Macias et al. </a:t>
            </a:r>
            <a:r>
              <a:rPr kumimoji="0" lang="en-GB" sz="1000" b="0" i="1" u="none" strike="noStrike" kern="1200" cap="none" spc="0" normalizeH="0" baseline="0" noProof="0" dirty="0">
                <a:ln>
                  <a:noFill/>
                </a:ln>
                <a:solidFill>
                  <a:srgbClr val="1A1A1A"/>
                </a:solidFill>
                <a:effectLst/>
                <a:uLnTx/>
                <a:uFillTx/>
                <a:latin typeface="Consolas"/>
                <a:ea typeface="+mn-ea"/>
                <a:cs typeface="+mn-cs"/>
              </a:rPr>
              <a:t>Rev Sci </a:t>
            </a:r>
            <a:r>
              <a:rPr kumimoji="0" lang="en-GB" sz="1000" b="0" i="1" u="none" strike="noStrike" kern="1200" cap="none" spc="0" normalizeH="0" baseline="0" noProof="0" dirty="0" err="1">
                <a:ln>
                  <a:noFill/>
                </a:ln>
                <a:solidFill>
                  <a:srgbClr val="1A1A1A"/>
                </a:solidFill>
                <a:effectLst/>
                <a:uLnTx/>
                <a:uFillTx/>
                <a:latin typeface="Consolas"/>
                <a:ea typeface="+mn-ea"/>
                <a:cs typeface="+mn-cs"/>
              </a:rPr>
              <a:t>Instrum</a:t>
            </a:r>
            <a:r>
              <a:rPr kumimoji="0" lang="en-GB" sz="1000" b="0" i="0" u="none" strike="noStrike" kern="1200" cap="none" spc="0" normalizeH="0" baseline="0" noProof="0" dirty="0">
                <a:ln>
                  <a:noFill/>
                </a:ln>
                <a:solidFill>
                  <a:srgbClr val="1A1A1A"/>
                </a:solidFill>
                <a:effectLst/>
                <a:uLnTx/>
                <a:uFillTx/>
                <a:latin typeface="Consolas"/>
                <a:ea typeface="+mn-ea"/>
                <a:cs typeface="+mn-cs"/>
              </a:rPr>
              <a:t> 92 (2021)113301</a:t>
            </a:r>
            <a:endParaRPr kumimoji="0" lang="en-GB" sz="1000" b="0" i="0" u="none" strike="noStrike" kern="1200" cap="none" spc="0" normalizeH="0" baseline="0" noProof="0" dirty="0">
              <a:ln>
                <a:noFill/>
              </a:ln>
              <a:solidFill>
                <a:srgbClr val="FFFFFF"/>
              </a:solidFill>
              <a:effectLst/>
              <a:uLnTx/>
              <a:uFillTx/>
              <a:latin typeface="Consolas"/>
              <a:ea typeface="+mn-ea"/>
              <a:cs typeface="+mn-cs"/>
            </a:endParaRPr>
          </a:p>
        </p:txBody>
      </p:sp>
      <p:sp>
        <p:nvSpPr>
          <p:cNvPr id="2" name="TextBox 1"/>
          <p:cNvSpPr txBox="1"/>
          <p:nvPr/>
        </p:nvSpPr>
        <p:spPr>
          <a:xfrm>
            <a:off x="7575302" y="3727205"/>
            <a:ext cx="1071418" cy="646331"/>
          </a:xfrm>
          <a:prstGeom prst="rect">
            <a:avLst/>
          </a:prstGeom>
          <a:noFill/>
        </p:spPr>
        <p:txBody>
          <a:bodyPr wrap="square" rtlCol="0">
            <a:spAutoFit/>
          </a:bodyPr>
          <a:lstStyle/>
          <a:p>
            <a:r>
              <a:rPr lang="en-GB" b="1" dirty="0" err="1" smtClean="0"/>
              <a:t>V</a:t>
            </a:r>
            <a:r>
              <a:rPr lang="en-GB" b="1" baseline="-25000" dirty="0" err="1" smtClean="0"/>
              <a:t>p</a:t>
            </a:r>
            <a:r>
              <a:rPr lang="en-GB" b="1" dirty="0" smtClean="0"/>
              <a:t> 17.3 V</a:t>
            </a:r>
          </a:p>
          <a:p>
            <a:r>
              <a:rPr lang="en-GB" b="1" dirty="0" err="1" smtClean="0"/>
              <a:t>T</a:t>
            </a:r>
            <a:r>
              <a:rPr lang="en-GB" b="1" baseline="-25000" dirty="0" err="1" smtClean="0"/>
              <a:t>i</a:t>
            </a:r>
            <a:r>
              <a:rPr lang="en-GB" b="1" dirty="0" smtClean="0"/>
              <a:t> 0.3 eV</a:t>
            </a:r>
            <a:endParaRPr lang="en-GB" b="1" dirty="0"/>
          </a:p>
        </p:txBody>
      </p:sp>
      <p:sp>
        <p:nvSpPr>
          <p:cNvPr id="3" name="Rectangle 2"/>
          <p:cNvSpPr/>
          <p:nvPr/>
        </p:nvSpPr>
        <p:spPr>
          <a:xfrm>
            <a:off x="7605131" y="4522742"/>
            <a:ext cx="646771" cy="3902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a:stretch>
            <a:fillRect/>
          </a:stretch>
        </p:blipFill>
        <p:spPr>
          <a:xfrm>
            <a:off x="8817724" y="3494994"/>
            <a:ext cx="3193359" cy="3184586"/>
          </a:xfrm>
          <a:prstGeom prst="rect">
            <a:avLst/>
          </a:prstGeom>
        </p:spPr>
      </p:pic>
      <p:sp>
        <p:nvSpPr>
          <p:cNvPr id="6" name="TextBox 5"/>
          <p:cNvSpPr txBox="1"/>
          <p:nvPr/>
        </p:nvSpPr>
        <p:spPr>
          <a:xfrm>
            <a:off x="10358611" y="3727205"/>
            <a:ext cx="949299" cy="369332"/>
          </a:xfrm>
          <a:prstGeom prst="rect">
            <a:avLst/>
          </a:prstGeom>
          <a:noFill/>
        </p:spPr>
        <p:txBody>
          <a:bodyPr wrap="none" rtlCol="0">
            <a:spAutoFit/>
          </a:bodyPr>
          <a:lstStyle/>
          <a:p>
            <a:r>
              <a:rPr lang="en-GB" b="1" dirty="0" smtClean="0">
                <a:sym typeface="Symbol" panose="05050102010706020507" pitchFamily="18" charset="2"/>
              </a:rPr>
              <a:t> </a:t>
            </a:r>
            <a:r>
              <a:rPr lang="en-GB" b="1" dirty="0" smtClean="0"/>
              <a:t>6 mm </a:t>
            </a:r>
            <a:endParaRPr lang="en-GB" b="1" dirty="0"/>
          </a:p>
        </p:txBody>
      </p:sp>
      <p:sp>
        <p:nvSpPr>
          <p:cNvPr id="21" name="TextBox 20"/>
          <p:cNvSpPr txBox="1"/>
          <p:nvPr/>
        </p:nvSpPr>
        <p:spPr>
          <a:xfrm>
            <a:off x="10300101" y="5096231"/>
            <a:ext cx="1066318" cy="369332"/>
          </a:xfrm>
          <a:prstGeom prst="rect">
            <a:avLst/>
          </a:prstGeom>
          <a:noFill/>
        </p:spPr>
        <p:txBody>
          <a:bodyPr wrap="none" rtlCol="0">
            <a:spAutoFit/>
          </a:bodyPr>
          <a:lstStyle/>
          <a:p>
            <a:r>
              <a:rPr lang="en-GB" b="1" dirty="0" smtClean="0">
                <a:sym typeface="Symbol" panose="05050102010706020507" pitchFamily="18" charset="2"/>
              </a:rPr>
              <a:t> 10</a:t>
            </a:r>
            <a:r>
              <a:rPr lang="en-GB" b="1" dirty="0" smtClean="0"/>
              <a:t> mm </a:t>
            </a:r>
            <a:endParaRPr lang="en-GB" b="1" dirty="0"/>
          </a:p>
        </p:txBody>
      </p:sp>
    </p:spTree>
    <p:extLst>
      <p:ext uri="{BB962C8B-B14F-4D97-AF65-F5344CB8AC3E}">
        <p14:creationId xmlns:p14="http://schemas.microsoft.com/office/powerpoint/2010/main" val="2699242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7" y="5756209"/>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ECR plasmas with high charge state ions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99531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F19D553D-F982-148E-4E1F-D1194518950D}"/>
              </a:ext>
            </a:extLst>
          </p:cNvPr>
          <p:cNvSpPr txBox="1">
            <a:spLocks/>
          </p:cNvSpPr>
          <p:nvPr/>
        </p:nvSpPr>
        <p:spPr>
          <a:xfrm>
            <a:off x="1617406" y="1377622"/>
            <a:ext cx="8987226" cy="1028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Invasive methods perturb the plasma</a:t>
            </a:r>
          </a:p>
          <a:p>
            <a:pPr>
              <a:buFont typeface="Wingdings" panose="05000000000000000000" pitchFamily="2" charset="2"/>
              <a:buChar char="Ø"/>
            </a:pPr>
            <a:r>
              <a:rPr lang="en-GB" sz="2000" dirty="0" smtClean="0"/>
              <a:t>OES often limited to neutrals and low charge state ions (‘cold’ electron population)</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l="19592" t="26395" r="21556" b="63945"/>
          <a:stretch>
            <a:fillRect/>
          </a:stretch>
        </p:blipFill>
        <p:spPr bwMode="auto">
          <a:xfrm>
            <a:off x="1821594" y="3203148"/>
            <a:ext cx="8578850" cy="79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67709" y="3203148"/>
            <a:ext cx="1265382" cy="79216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355407" y="3206916"/>
            <a:ext cx="1265382" cy="79216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040352" y="2564067"/>
            <a:ext cx="1843262" cy="369332"/>
          </a:xfrm>
          <a:prstGeom prst="rect">
            <a:avLst/>
          </a:prstGeom>
          <a:noFill/>
        </p:spPr>
        <p:txBody>
          <a:bodyPr wrap="none" rtlCol="0">
            <a:spAutoFit/>
          </a:bodyPr>
          <a:lstStyle/>
          <a:p>
            <a:r>
              <a:rPr lang="en-GB" b="1" dirty="0" smtClean="0"/>
              <a:t>Balance equation</a:t>
            </a:r>
            <a:endParaRPr lang="en-GB" b="1" dirty="0"/>
          </a:p>
        </p:txBody>
      </p:sp>
      <p:sp>
        <p:nvSpPr>
          <p:cNvPr id="19" name="TextBox 18"/>
          <p:cNvSpPr txBox="1"/>
          <p:nvPr/>
        </p:nvSpPr>
        <p:spPr>
          <a:xfrm>
            <a:off x="1483566" y="4531479"/>
            <a:ext cx="9254906" cy="923330"/>
          </a:xfrm>
          <a:prstGeom prst="rect">
            <a:avLst/>
          </a:prstGeom>
          <a:noFill/>
        </p:spPr>
        <p:txBody>
          <a:bodyPr wrap="none" rtlCol="0">
            <a:spAutoFit/>
          </a:bodyPr>
          <a:lstStyle/>
          <a:p>
            <a:r>
              <a:rPr lang="en-GB" b="1" dirty="0" smtClean="0"/>
              <a:t>We would like to know the electron density, average electron energy and ion confinement time</a:t>
            </a:r>
          </a:p>
          <a:p>
            <a:endParaRPr lang="en-GB" b="1" dirty="0" smtClean="0"/>
          </a:p>
          <a:p>
            <a:r>
              <a:rPr lang="en-GB" b="1" dirty="0" smtClean="0"/>
              <a:t>*</a:t>
            </a:r>
            <a:r>
              <a:rPr lang="en-GB" b="1" dirty="0"/>
              <a:t>C</a:t>
            </a:r>
            <a:r>
              <a:rPr lang="en-GB" b="1" dirty="0" smtClean="0"/>
              <a:t>ross sections are assumed to be known</a:t>
            </a:r>
            <a:endParaRPr lang="en-GB" b="1" dirty="0"/>
          </a:p>
        </p:txBody>
      </p:sp>
      <p:sp>
        <p:nvSpPr>
          <p:cNvPr id="20" name="Rectangle 19"/>
          <p:cNvSpPr/>
          <p:nvPr/>
        </p:nvSpPr>
        <p:spPr>
          <a:xfrm>
            <a:off x="9881177" y="3274229"/>
            <a:ext cx="519267" cy="79216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355427" y="5769042"/>
            <a:ext cx="3205686" cy="461665"/>
          </a:xfrm>
          <a:prstGeom prst="rect">
            <a:avLst/>
          </a:prstGeom>
          <a:solidFill>
            <a:srgbClr val="FFFF00"/>
          </a:solidFill>
          <a:ln w="38100">
            <a:solidFill>
              <a:schemeClr val="tx1"/>
            </a:solidFill>
          </a:ln>
          <a:effectLst>
            <a:outerShdw blurRad="76200" dir="18900000" sy="23000" kx="-1200000" algn="bl" rotWithShape="0">
              <a:prstClr val="black">
                <a:alpha val="20000"/>
              </a:prstClr>
            </a:outerShdw>
          </a:effectLst>
        </p:spPr>
        <p:txBody>
          <a:bodyPr wrap="none" rtlCol="0">
            <a:spAutoFit/>
          </a:bodyPr>
          <a:lstStyle/>
          <a:p>
            <a:r>
              <a:rPr lang="en-GB" sz="2400" b="1" dirty="0" smtClean="0"/>
              <a:t>How to measure these?</a:t>
            </a:r>
            <a:endParaRPr lang="en-GB" sz="2400" b="1" dirty="0"/>
          </a:p>
        </p:txBody>
      </p:sp>
    </p:spTree>
    <p:extLst>
      <p:ext uri="{BB962C8B-B14F-4D97-AF65-F5344CB8AC3E}">
        <p14:creationId xmlns:p14="http://schemas.microsoft.com/office/powerpoint/2010/main" val="7106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3" grpId="0"/>
      <p:bldP spid="19" grpId="0"/>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Plasma diamagnetism</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F19D553D-F982-148E-4E1F-D1194518950D}"/>
                  </a:ext>
                </a:extLst>
              </p:cNvPr>
              <p:cNvSpPr txBox="1">
                <a:spLocks/>
              </p:cNvSpPr>
              <p:nvPr/>
            </p:nvSpPr>
            <p:spPr>
              <a:xfrm>
                <a:off x="691844" y="1595146"/>
                <a:ext cx="5843887" cy="12990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000" dirty="0" smtClean="0"/>
                  <a:t>The </a:t>
                </a:r>
                <a:r>
                  <a:rPr lang="en-GB" sz="2000" dirty="0" err="1" smtClean="0"/>
                  <a:t>the</a:t>
                </a:r>
                <a:r>
                  <a:rPr lang="en-GB" sz="2000" dirty="0" smtClean="0"/>
                  <a:t> diamagnetic effect of the plasma electrons induces a voltage on a pick-up loop</a:t>
                </a:r>
              </a:p>
              <a:p>
                <a:pPr>
                  <a:buFont typeface="Wingdings" panose="05000000000000000000" pitchFamily="2" charset="2"/>
                  <a:buChar char="Ø"/>
                </a:pPr>
                <a:r>
                  <a:rPr lang="en-GB" sz="2000" dirty="0" smtClean="0"/>
                  <a:t>The voltage is proportional to: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𝑒</m:t>
                            </m:r>
                          </m:sub>
                        </m:sSub>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𝐸</m:t>
                                </m:r>
                              </m:e>
                              <m:sub>
                                <m:r>
                                  <a:rPr lang="en-GB" b="0" i="1" smtClean="0">
                                    <a:latin typeface="Cambria Math" panose="02040503050406030204" pitchFamily="18" charset="0"/>
                                  </a:rPr>
                                  <m:t>𝑒</m:t>
                                </m:r>
                              </m:sub>
                            </m:sSub>
                          </m:e>
                        </m:d>
                      </m:num>
                      <m:den>
                        <m:r>
                          <a:rPr lang="en-GB" b="0" i="1" smtClean="0">
                            <a:latin typeface="Cambria Math" panose="02040503050406030204" pitchFamily="18" charset="0"/>
                          </a:rPr>
                          <m:t>𝑑𝑡</m:t>
                        </m:r>
                      </m:den>
                    </m:f>
                  </m:oMath>
                </a14:m>
                <a:endParaRPr lang="en-GB" dirty="0" smtClean="0"/>
              </a:p>
            </p:txBody>
          </p:sp>
        </mc:Choice>
        <mc:Fallback xmlns="">
          <p:sp>
            <p:nvSpPr>
              <p:cNvPr id="16" name="Content Placeholder 2">
                <a:extLst>
                  <a:ext uri="{FF2B5EF4-FFF2-40B4-BE49-F238E27FC236}">
                    <a16:creationId xmlns:a16="http://schemas.microsoft.com/office/drawing/2014/main" id="{F19D553D-F982-148E-4E1F-D1194518950D}"/>
                  </a:ext>
                </a:extLst>
              </p:cNvPr>
              <p:cNvSpPr txBox="1">
                <a:spLocks noRot="1" noChangeAspect="1" noMove="1" noResize="1" noEditPoints="1" noAdjustHandles="1" noChangeArrowheads="1" noChangeShapeType="1" noTextEdit="1"/>
              </p:cNvSpPr>
              <p:nvPr/>
            </p:nvSpPr>
            <p:spPr>
              <a:xfrm>
                <a:off x="691844" y="1595146"/>
                <a:ext cx="5843887" cy="1299075"/>
              </a:xfrm>
              <a:prstGeom prst="rect">
                <a:avLst/>
              </a:prstGeom>
              <a:blipFill>
                <a:blip r:embed="rId3"/>
                <a:stretch>
                  <a:fillRect l="-938" t="-7042"/>
                </a:stretch>
              </a:blipFill>
            </p:spPr>
            <p:txBody>
              <a:bodyPr/>
              <a:lstStyle/>
              <a:p>
                <a:r>
                  <a:rPr lang="en-GB">
                    <a:noFill/>
                  </a:rPr>
                  <a:t> </a:t>
                </a:r>
              </a:p>
            </p:txBody>
          </p:sp>
        </mc:Fallback>
      </mc:AlternateContent>
      <p:pic>
        <p:nvPicPr>
          <p:cNvPr id="8" name="Picture 7"/>
          <p:cNvPicPr>
            <a:picLocks noChangeAspect="1"/>
          </p:cNvPicPr>
          <p:nvPr/>
        </p:nvPicPr>
        <p:blipFill>
          <a:blip r:embed="rId4"/>
          <a:stretch>
            <a:fillRect/>
          </a:stretch>
        </p:blipFill>
        <p:spPr>
          <a:xfrm>
            <a:off x="7075211" y="1012052"/>
            <a:ext cx="3782132" cy="2701523"/>
          </a:xfrm>
          <a:prstGeom prst="rect">
            <a:avLst/>
          </a:prstGeom>
        </p:spPr>
      </p:pic>
      <p:grpSp>
        <p:nvGrpSpPr>
          <p:cNvPr id="13" name="Group 18"/>
          <p:cNvGrpSpPr>
            <a:grpSpLocks/>
          </p:cNvGrpSpPr>
          <p:nvPr/>
        </p:nvGrpSpPr>
        <p:grpSpPr bwMode="auto">
          <a:xfrm>
            <a:off x="758207" y="3935681"/>
            <a:ext cx="3614738" cy="2829790"/>
            <a:chOff x="2485" y="1207"/>
            <a:chExt cx="2604" cy="2104"/>
          </a:xfrm>
        </p:grpSpPr>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 y="1207"/>
              <a:ext cx="2604" cy="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7"/>
            <p:cNvSpPr>
              <a:spLocks/>
            </p:cNvSpPr>
            <p:nvPr/>
          </p:nvSpPr>
          <p:spPr bwMode="auto">
            <a:xfrm>
              <a:off x="4415" y="1353"/>
              <a:ext cx="34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US" altLang="en-US" sz="1500">
                  <a:latin typeface="Gill Sans" charset="0"/>
                  <a:cs typeface="ヒラギノ角ゴ Pro W3"/>
                  <a:sym typeface="Gill Sans" charset="0"/>
                </a:rPr>
                <a:t>305 W</a:t>
              </a:r>
            </a:p>
          </p:txBody>
        </p:sp>
        <p:sp>
          <p:nvSpPr>
            <p:cNvPr id="18" name="Rectangle 8"/>
            <p:cNvSpPr>
              <a:spLocks/>
            </p:cNvSpPr>
            <p:nvPr/>
          </p:nvSpPr>
          <p:spPr bwMode="auto">
            <a:xfrm>
              <a:off x="3195" y="1799"/>
              <a:ext cx="74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US" altLang="en-US" sz="1500" dirty="0">
                  <a:latin typeface="Gill Sans" charset="0"/>
                  <a:cs typeface="ヒラギノ角ゴ Pro W3"/>
                  <a:sym typeface="Gill Sans" charset="0"/>
                </a:rPr>
                <a:t>Microwave on</a:t>
              </a:r>
            </a:p>
          </p:txBody>
        </p:sp>
        <p:sp>
          <p:nvSpPr>
            <p:cNvPr id="19" name="Rectangle 9"/>
            <p:cNvSpPr>
              <a:spLocks/>
            </p:cNvSpPr>
            <p:nvPr/>
          </p:nvSpPr>
          <p:spPr bwMode="auto">
            <a:xfrm>
              <a:off x="4218" y="2385"/>
              <a:ext cx="74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US" altLang="en-US" sz="1500">
                  <a:latin typeface="Gill Sans" charset="0"/>
                  <a:cs typeface="ヒラギノ角ゴ Pro W3"/>
                  <a:sym typeface="Gill Sans" charset="0"/>
                </a:rPr>
                <a:t>Microwave off</a:t>
              </a:r>
            </a:p>
          </p:txBody>
        </p:sp>
      </p:grpSp>
      <p:grpSp>
        <p:nvGrpSpPr>
          <p:cNvPr id="24" name="Group 11"/>
          <p:cNvGrpSpPr>
            <a:grpSpLocks/>
          </p:cNvGrpSpPr>
          <p:nvPr/>
        </p:nvGrpSpPr>
        <p:grpSpPr bwMode="auto">
          <a:xfrm>
            <a:off x="4621706" y="3901552"/>
            <a:ext cx="3184151" cy="2863920"/>
            <a:chOff x="181" y="1026"/>
            <a:chExt cx="2880" cy="2792"/>
          </a:xfrm>
        </p:grpSpPr>
        <p:pic>
          <p:nvPicPr>
            <p:cNvPr id="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 y="1026"/>
              <a:ext cx="2880" cy="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9"/>
            <p:cNvSpPr>
              <a:spLocks/>
            </p:cNvSpPr>
            <p:nvPr/>
          </p:nvSpPr>
          <p:spPr bwMode="auto">
            <a:xfrm>
              <a:off x="1835" y="1295"/>
              <a:ext cx="3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US" altLang="en-US" sz="1500" dirty="0">
                  <a:latin typeface="Gill Sans" charset="0"/>
                  <a:cs typeface="ヒラギノ角ゴ Pro W3"/>
                  <a:sym typeface="Gill Sans" charset="0"/>
                </a:rPr>
                <a:t>305 W</a:t>
              </a:r>
            </a:p>
          </p:txBody>
        </p:sp>
        <p:sp>
          <p:nvSpPr>
            <p:cNvPr id="27" name="Rectangle 10"/>
            <p:cNvSpPr>
              <a:spLocks/>
            </p:cNvSpPr>
            <p:nvPr/>
          </p:nvSpPr>
          <p:spPr bwMode="auto">
            <a:xfrm>
              <a:off x="1457" y="3112"/>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lgn="ctr" eaLnBrk="1" hangingPunct="1">
                <a:spcBef>
                  <a:spcPct val="0"/>
                </a:spcBef>
                <a:buFontTx/>
                <a:buNone/>
              </a:pPr>
              <a:r>
                <a:rPr lang="en-US" altLang="en-US" sz="1500">
                  <a:latin typeface="Gill Sans" charset="0"/>
                  <a:cs typeface="ヒラギノ角ゴ Pro W3"/>
                  <a:sym typeface="Gill Sans" charset="0"/>
                </a:rPr>
                <a:t>62 W</a:t>
              </a:r>
            </a:p>
          </p:txBody>
        </p:sp>
      </p:grpSp>
      <p:sp>
        <p:nvSpPr>
          <p:cNvPr id="9" name="TextBox 8"/>
          <p:cNvSpPr txBox="1"/>
          <p:nvPr/>
        </p:nvSpPr>
        <p:spPr>
          <a:xfrm>
            <a:off x="7805857" y="4648868"/>
            <a:ext cx="4055606" cy="647697"/>
          </a:xfrm>
          <a:prstGeom prst="rect">
            <a:avLst/>
          </a:prstGeom>
          <a:noFill/>
        </p:spPr>
        <p:txBody>
          <a:bodyPr wrap="square" rtlCol="0">
            <a:spAutoFit/>
          </a:bodyPr>
          <a:lstStyle/>
          <a:p>
            <a:pPr algn="ctr"/>
            <a:r>
              <a:rPr lang="en-GB" b="1" dirty="0" smtClean="0"/>
              <a:t>The integral of the signal is proportional to the plasma energy density</a:t>
            </a:r>
            <a:endParaRPr lang="en-GB" b="1" dirty="0"/>
          </a:p>
        </p:txBody>
      </p:sp>
      <p:sp>
        <p:nvSpPr>
          <p:cNvPr id="28" name="TextBox 27"/>
          <p:cNvSpPr txBox="1"/>
          <p:nvPr/>
        </p:nvSpPr>
        <p:spPr>
          <a:xfrm>
            <a:off x="8784686" y="6231858"/>
            <a:ext cx="2097947" cy="276999"/>
          </a:xfrm>
          <a:prstGeom prst="rect">
            <a:avLst/>
          </a:prstGeom>
          <a:noFill/>
        </p:spPr>
        <p:txBody>
          <a:bodyPr wrap="none" rtlCol="0">
            <a:spAutoFit/>
          </a:bodyPr>
          <a:lstStyle/>
          <a:p>
            <a:r>
              <a:rPr lang="en-GB" sz="1200" dirty="0" smtClean="0"/>
              <a:t>Figure credit: Jonathan Noland</a:t>
            </a:r>
            <a:endParaRPr lang="en-GB" sz="1200" dirty="0"/>
          </a:p>
        </p:txBody>
      </p:sp>
    </p:spTree>
    <p:extLst>
      <p:ext uri="{BB962C8B-B14F-4D97-AF65-F5344CB8AC3E}">
        <p14:creationId xmlns:p14="http://schemas.microsoft.com/office/powerpoint/2010/main" val="5034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302105" y="1043319"/>
            <a:ext cx="3705774" cy="4043943"/>
          </a:xfrm>
          <a:prstGeom prst="rect">
            <a:avLst/>
          </a:prstGeom>
        </p:spPr>
      </p:pic>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282149" y="177745"/>
            <a:ext cx="11745686" cy="646331"/>
          </a:xfrm>
          <a:prstGeom prst="rect">
            <a:avLst/>
          </a:prstGeom>
          <a:noFill/>
        </p:spPr>
        <p:txBody>
          <a:bodyPr wrap="square" rtlCol="0" anchor="t">
            <a:spAutoFit/>
          </a:bodyPr>
          <a:lstStyle/>
          <a:p>
            <a:pPr algn="ctr"/>
            <a:r>
              <a:rPr lang="en-US" sz="3600" b="1" spc="-150" dirty="0" smtClean="0">
                <a:solidFill>
                  <a:srgbClr val="002060"/>
                </a:solidFill>
                <a:latin typeface="Arial" panose="020B0604020202020204" pitchFamily="34" charset="0"/>
                <a:cs typeface="Arial" panose="020B0604020202020204" pitchFamily="34" charset="0"/>
              </a:rPr>
              <a:t>Microwave techniques</a:t>
            </a:r>
            <a:endParaRPr lang="en-US" sz="3600" b="1" spc="-150" dirty="0">
              <a:solidFill>
                <a:srgbClr val="002060"/>
              </a:solidFill>
              <a:latin typeface="Arial" panose="020B0604020202020204" pitchFamily="34" charset="0"/>
              <a:cs typeface="Arial" panose="020B0604020202020204" pitchFamily="34" charset="0"/>
            </a:endParaRPr>
          </a:p>
        </p:txBody>
      </p:sp>
      <p:cxnSp>
        <p:nvCxnSpPr>
          <p:cNvPr id="6" name="Straight Connector 5"/>
          <p:cNvCxnSpPr/>
          <p:nvPr/>
        </p:nvCxnSpPr>
        <p:spPr>
          <a:xfrm flipH="1">
            <a:off x="422365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0223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34216" y="1011045"/>
            <a:ext cx="1626686" cy="369332"/>
          </a:xfrm>
          <a:prstGeom prst="rect">
            <a:avLst/>
          </a:prstGeom>
          <a:noFill/>
        </p:spPr>
        <p:txBody>
          <a:bodyPr wrap="square" rtlCol="0">
            <a:spAutoFit/>
          </a:bodyPr>
          <a:lstStyle/>
          <a:p>
            <a:r>
              <a:rPr lang="en-GB" b="1" dirty="0" smtClean="0"/>
              <a:t>Interferometry</a:t>
            </a:r>
          </a:p>
        </p:txBody>
      </p:sp>
      <p:sp>
        <p:nvSpPr>
          <p:cNvPr id="12" name="TextBox 11"/>
          <p:cNvSpPr txBox="1"/>
          <p:nvPr/>
        </p:nvSpPr>
        <p:spPr>
          <a:xfrm>
            <a:off x="5502661" y="1011045"/>
            <a:ext cx="1334435" cy="369332"/>
          </a:xfrm>
          <a:prstGeom prst="rect">
            <a:avLst/>
          </a:prstGeom>
          <a:noFill/>
        </p:spPr>
        <p:txBody>
          <a:bodyPr wrap="square" rtlCol="0">
            <a:spAutoFit/>
          </a:bodyPr>
          <a:lstStyle/>
          <a:p>
            <a:r>
              <a:rPr lang="en-GB" b="1" dirty="0" smtClean="0"/>
              <a:t>Polarimetry</a:t>
            </a:r>
          </a:p>
        </p:txBody>
      </p:sp>
      <p:sp>
        <p:nvSpPr>
          <p:cNvPr id="13" name="TextBox 12"/>
          <p:cNvSpPr txBox="1"/>
          <p:nvPr/>
        </p:nvSpPr>
        <p:spPr>
          <a:xfrm>
            <a:off x="8985962" y="1010848"/>
            <a:ext cx="2867840" cy="369332"/>
          </a:xfrm>
          <a:prstGeom prst="rect">
            <a:avLst/>
          </a:prstGeom>
          <a:noFill/>
        </p:spPr>
        <p:txBody>
          <a:bodyPr wrap="square" rtlCol="0">
            <a:spAutoFit/>
          </a:bodyPr>
          <a:lstStyle/>
          <a:p>
            <a:r>
              <a:rPr lang="en-GB" b="1" dirty="0" smtClean="0"/>
              <a:t>Plasma immersed RF probe</a:t>
            </a:r>
          </a:p>
        </p:txBody>
      </p:sp>
      <p:sp>
        <p:nvSpPr>
          <p:cNvPr id="95" name="TextBox 94"/>
          <p:cNvSpPr txBox="1"/>
          <p:nvPr/>
        </p:nvSpPr>
        <p:spPr>
          <a:xfrm>
            <a:off x="4405219" y="5099539"/>
            <a:ext cx="3548113" cy="646331"/>
          </a:xfrm>
          <a:prstGeom prst="rect">
            <a:avLst/>
          </a:prstGeom>
          <a:noFill/>
        </p:spPr>
        <p:txBody>
          <a:bodyPr wrap="square" rtlCol="0">
            <a:spAutoFit/>
          </a:bodyPr>
          <a:lstStyle/>
          <a:p>
            <a:pPr algn="ctr"/>
            <a:r>
              <a:rPr lang="en-GB" b="1" dirty="0"/>
              <a:t>n</a:t>
            </a:r>
            <a:r>
              <a:rPr lang="en-GB" b="1" baseline="-25000" dirty="0" smtClean="0"/>
              <a:t>e</a:t>
            </a:r>
            <a:r>
              <a:rPr lang="en-GB" b="1" dirty="0" smtClean="0"/>
              <a:t> from the Faraday rotation of the polarisation angle </a:t>
            </a:r>
          </a:p>
        </p:txBody>
      </p:sp>
      <p:sp>
        <p:nvSpPr>
          <p:cNvPr id="96" name="TextBox 95"/>
          <p:cNvSpPr txBox="1"/>
          <p:nvPr/>
        </p:nvSpPr>
        <p:spPr>
          <a:xfrm>
            <a:off x="8391425" y="1431906"/>
            <a:ext cx="3548113" cy="646331"/>
          </a:xfrm>
          <a:prstGeom prst="rect">
            <a:avLst/>
          </a:prstGeom>
          <a:noFill/>
        </p:spPr>
        <p:txBody>
          <a:bodyPr wrap="square" rtlCol="0">
            <a:spAutoFit/>
          </a:bodyPr>
          <a:lstStyle/>
          <a:p>
            <a:pPr algn="ctr"/>
            <a:r>
              <a:rPr lang="en-GB" b="1" dirty="0" smtClean="0"/>
              <a:t>Two-pin probe for measuring the plasma (self-)emission</a:t>
            </a:r>
            <a:endParaRPr lang="en-GB" b="1" dirty="0"/>
          </a:p>
        </p:txBody>
      </p:sp>
      <p:pic>
        <p:nvPicPr>
          <p:cNvPr id="8" name="Picture 7"/>
          <p:cNvPicPr>
            <a:picLocks noChangeAspect="1"/>
          </p:cNvPicPr>
          <p:nvPr/>
        </p:nvPicPr>
        <p:blipFill>
          <a:blip r:embed="rId4"/>
          <a:stretch>
            <a:fillRect/>
          </a:stretch>
        </p:blipFill>
        <p:spPr>
          <a:xfrm>
            <a:off x="54365" y="1611033"/>
            <a:ext cx="4155270" cy="1234537"/>
          </a:xfrm>
          <a:prstGeom prst="rect">
            <a:avLst/>
          </a:prstGeom>
        </p:spPr>
      </p:pic>
      <p:pic>
        <p:nvPicPr>
          <p:cNvPr id="9" name="Picture 8"/>
          <p:cNvPicPr>
            <a:picLocks noChangeAspect="1"/>
          </p:cNvPicPr>
          <p:nvPr/>
        </p:nvPicPr>
        <p:blipFill>
          <a:blip r:embed="rId5"/>
          <a:stretch>
            <a:fillRect/>
          </a:stretch>
        </p:blipFill>
        <p:spPr>
          <a:xfrm>
            <a:off x="496426" y="3832820"/>
            <a:ext cx="3267075" cy="1133475"/>
          </a:xfrm>
          <a:prstGeom prst="rect">
            <a:avLst/>
          </a:prstGeom>
        </p:spPr>
      </p:pic>
      <p:sp>
        <p:nvSpPr>
          <p:cNvPr id="42" name="TextBox 41"/>
          <p:cNvSpPr txBox="1"/>
          <p:nvPr/>
        </p:nvSpPr>
        <p:spPr>
          <a:xfrm>
            <a:off x="315449" y="3073162"/>
            <a:ext cx="3632810" cy="646331"/>
          </a:xfrm>
          <a:prstGeom prst="rect">
            <a:avLst/>
          </a:prstGeom>
          <a:noFill/>
        </p:spPr>
        <p:txBody>
          <a:bodyPr wrap="square" rtlCol="0">
            <a:spAutoFit/>
          </a:bodyPr>
          <a:lstStyle/>
          <a:p>
            <a:pPr algn="ctr"/>
            <a:r>
              <a:rPr lang="en-GB" b="1" dirty="0"/>
              <a:t>n</a:t>
            </a:r>
            <a:r>
              <a:rPr lang="en-GB" b="1" baseline="-25000" dirty="0" smtClean="0"/>
              <a:t>e</a:t>
            </a:r>
            <a:r>
              <a:rPr lang="en-GB" b="1" dirty="0" smtClean="0"/>
              <a:t> from the phase shift, which  depends on the plasma frequency</a:t>
            </a:r>
          </a:p>
        </p:txBody>
      </p:sp>
      <p:pic>
        <p:nvPicPr>
          <p:cNvPr id="16" name="Picture 15"/>
          <p:cNvPicPr>
            <a:picLocks noChangeAspect="1"/>
          </p:cNvPicPr>
          <p:nvPr/>
        </p:nvPicPr>
        <p:blipFill>
          <a:blip r:embed="rId6"/>
          <a:stretch>
            <a:fillRect/>
          </a:stretch>
        </p:blipFill>
        <p:spPr>
          <a:xfrm>
            <a:off x="78154" y="5512723"/>
            <a:ext cx="4135416" cy="1176385"/>
          </a:xfrm>
          <a:prstGeom prst="rect">
            <a:avLst/>
          </a:prstGeom>
        </p:spPr>
      </p:pic>
      <p:pic>
        <p:nvPicPr>
          <p:cNvPr id="19" name="Picture 18"/>
          <p:cNvPicPr>
            <a:picLocks noChangeAspect="1"/>
          </p:cNvPicPr>
          <p:nvPr/>
        </p:nvPicPr>
        <p:blipFill>
          <a:blip r:embed="rId7"/>
          <a:stretch>
            <a:fillRect/>
          </a:stretch>
        </p:blipFill>
        <p:spPr>
          <a:xfrm>
            <a:off x="4483825" y="5856948"/>
            <a:ext cx="3390900" cy="742950"/>
          </a:xfrm>
          <a:prstGeom prst="rect">
            <a:avLst/>
          </a:prstGeom>
        </p:spPr>
      </p:pic>
      <p:pic>
        <p:nvPicPr>
          <p:cNvPr id="20" name="Picture 19"/>
          <p:cNvPicPr>
            <a:picLocks noChangeAspect="1"/>
          </p:cNvPicPr>
          <p:nvPr/>
        </p:nvPicPr>
        <p:blipFill>
          <a:blip r:embed="rId8"/>
          <a:stretch>
            <a:fillRect/>
          </a:stretch>
        </p:blipFill>
        <p:spPr>
          <a:xfrm>
            <a:off x="8157196" y="2174567"/>
            <a:ext cx="4019956" cy="1185185"/>
          </a:xfrm>
          <a:prstGeom prst="rect">
            <a:avLst/>
          </a:prstGeom>
        </p:spPr>
      </p:pic>
      <p:pic>
        <p:nvPicPr>
          <p:cNvPr id="21" name="Picture 20"/>
          <p:cNvPicPr>
            <a:picLocks noChangeAspect="1"/>
          </p:cNvPicPr>
          <p:nvPr/>
        </p:nvPicPr>
        <p:blipFill>
          <a:blip r:embed="rId9"/>
          <a:stretch>
            <a:fillRect/>
          </a:stretch>
        </p:blipFill>
        <p:spPr>
          <a:xfrm>
            <a:off x="8157196" y="3862013"/>
            <a:ext cx="4048223" cy="2450498"/>
          </a:xfrm>
          <a:prstGeom prst="rect">
            <a:avLst/>
          </a:prstGeom>
        </p:spPr>
      </p:pic>
      <p:sp>
        <p:nvSpPr>
          <p:cNvPr id="49" name="TextBox 48"/>
          <p:cNvSpPr txBox="1"/>
          <p:nvPr/>
        </p:nvSpPr>
        <p:spPr>
          <a:xfrm>
            <a:off x="8234302" y="6312511"/>
            <a:ext cx="1585030" cy="369332"/>
          </a:xfrm>
          <a:prstGeom prst="rect">
            <a:avLst/>
          </a:prstGeom>
          <a:noFill/>
        </p:spPr>
        <p:txBody>
          <a:bodyPr wrap="square" rtlCol="0">
            <a:spAutoFit/>
          </a:bodyPr>
          <a:lstStyle/>
          <a:p>
            <a:pPr algn="ctr"/>
            <a:r>
              <a:rPr lang="en-GB" b="1" dirty="0" smtClean="0"/>
              <a:t>Stable plasma</a:t>
            </a:r>
          </a:p>
        </p:txBody>
      </p:sp>
      <p:sp>
        <p:nvSpPr>
          <p:cNvPr id="50" name="TextBox 49"/>
          <p:cNvSpPr txBox="1"/>
          <p:nvPr/>
        </p:nvSpPr>
        <p:spPr>
          <a:xfrm>
            <a:off x="9911651" y="3569500"/>
            <a:ext cx="1942151" cy="369332"/>
          </a:xfrm>
          <a:prstGeom prst="rect">
            <a:avLst/>
          </a:prstGeom>
          <a:noFill/>
        </p:spPr>
        <p:txBody>
          <a:bodyPr wrap="square" rtlCol="0">
            <a:spAutoFit/>
          </a:bodyPr>
          <a:lstStyle/>
          <a:p>
            <a:pPr algn="ctr"/>
            <a:r>
              <a:rPr lang="en-GB" b="1" dirty="0" smtClean="0"/>
              <a:t>Unstable plasma</a:t>
            </a:r>
          </a:p>
        </p:txBody>
      </p:sp>
    </p:spTree>
    <p:extLst>
      <p:ext uri="{BB962C8B-B14F-4D97-AF65-F5344CB8AC3E}">
        <p14:creationId xmlns:p14="http://schemas.microsoft.com/office/powerpoint/2010/main" val="30054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5" grpId="0"/>
      <p:bldP spid="96"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282149" y="177745"/>
            <a:ext cx="11745686" cy="646331"/>
          </a:xfrm>
          <a:prstGeom prst="rect">
            <a:avLst/>
          </a:prstGeom>
          <a:noFill/>
        </p:spPr>
        <p:txBody>
          <a:bodyPr wrap="square" rtlCol="0" anchor="t">
            <a:spAutoFit/>
          </a:bodyPr>
          <a:lstStyle/>
          <a:p>
            <a:pPr algn="ctr"/>
            <a:r>
              <a:rPr lang="en-US" sz="3600" b="1" spc="-150" dirty="0" smtClean="0">
                <a:solidFill>
                  <a:srgbClr val="002060"/>
                </a:solidFill>
                <a:latin typeface="Arial" panose="020B0604020202020204" pitchFamily="34" charset="0"/>
                <a:cs typeface="Arial" panose="020B0604020202020204" pitchFamily="34" charset="0"/>
              </a:rPr>
              <a:t>X-ray diagnostics</a:t>
            </a:r>
            <a:endParaRPr lang="en-US" sz="3600" b="1" spc="-150" dirty="0">
              <a:solidFill>
                <a:srgbClr val="002060"/>
              </a:solidFill>
              <a:latin typeface="Arial" panose="020B0604020202020204" pitchFamily="34" charset="0"/>
              <a:cs typeface="Arial" panose="020B0604020202020204" pitchFamily="34" charset="0"/>
            </a:endParaRPr>
          </a:p>
        </p:txBody>
      </p:sp>
      <p:cxnSp>
        <p:nvCxnSpPr>
          <p:cNvPr id="6" name="Straight Connector 5"/>
          <p:cNvCxnSpPr/>
          <p:nvPr/>
        </p:nvCxnSpPr>
        <p:spPr>
          <a:xfrm flipH="1">
            <a:off x="422365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0223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4031" y="777101"/>
            <a:ext cx="2619764" cy="369332"/>
          </a:xfrm>
          <a:prstGeom prst="rect">
            <a:avLst/>
          </a:prstGeom>
          <a:noFill/>
        </p:spPr>
        <p:txBody>
          <a:bodyPr wrap="square" rtlCol="0">
            <a:spAutoFit/>
          </a:bodyPr>
          <a:lstStyle/>
          <a:p>
            <a:r>
              <a:rPr lang="en-GB" b="1" dirty="0" smtClean="0"/>
              <a:t>Volumetric measurement</a:t>
            </a:r>
          </a:p>
        </p:txBody>
      </p:sp>
      <p:sp>
        <p:nvSpPr>
          <p:cNvPr id="13" name="TextBox 12"/>
          <p:cNvSpPr txBox="1"/>
          <p:nvPr/>
        </p:nvSpPr>
        <p:spPr>
          <a:xfrm>
            <a:off x="9040165" y="777128"/>
            <a:ext cx="2282284" cy="369332"/>
          </a:xfrm>
          <a:prstGeom prst="rect">
            <a:avLst/>
          </a:prstGeom>
          <a:noFill/>
        </p:spPr>
        <p:txBody>
          <a:bodyPr wrap="square" rtlCol="0">
            <a:spAutoFit/>
          </a:bodyPr>
          <a:lstStyle/>
          <a:p>
            <a:r>
              <a:rPr lang="en-GB" b="1" dirty="0" smtClean="0"/>
              <a:t>X-ray plasma imaging</a:t>
            </a:r>
          </a:p>
        </p:txBody>
      </p:sp>
      <p:pic>
        <p:nvPicPr>
          <p:cNvPr id="3" name="Picture 2"/>
          <p:cNvPicPr>
            <a:picLocks noChangeAspect="1"/>
          </p:cNvPicPr>
          <p:nvPr/>
        </p:nvPicPr>
        <p:blipFill>
          <a:blip r:embed="rId3"/>
          <a:stretch>
            <a:fillRect/>
          </a:stretch>
        </p:blipFill>
        <p:spPr>
          <a:xfrm>
            <a:off x="43600" y="5820467"/>
            <a:ext cx="4136973" cy="1099137"/>
          </a:xfrm>
          <a:prstGeom prst="rect">
            <a:avLst/>
          </a:prstGeom>
        </p:spPr>
      </p:pic>
      <p:pic>
        <p:nvPicPr>
          <p:cNvPr id="4" name="Picture 3"/>
          <p:cNvPicPr>
            <a:picLocks noChangeAspect="1"/>
          </p:cNvPicPr>
          <p:nvPr/>
        </p:nvPicPr>
        <p:blipFill>
          <a:blip r:embed="rId4"/>
          <a:stretch>
            <a:fillRect/>
          </a:stretch>
        </p:blipFill>
        <p:spPr>
          <a:xfrm>
            <a:off x="44201" y="1090188"/>
            <a:ext cx="4061179" cy="2505713"/>
          </a:xfrm>
          <a:prstGeom prst="rect">
            <a:avLst/>
          </a:prstGeom>
        </p:spPr>
      </p:pic>
      <p:pic>
        <p:nvPicPr>
          <p:cNvPr id="5" name="Picture 4"/>
          <p:cNvPicPr>
            <a:picLocks noChangeAspect="1"/>
          </p:cNvPicPr>
          <p:nvPr/>
        </p:nvPicPr>
        <p:blipFill>
          <a:blip r:embed="rId5"/>
          <a:stretch>
            <a:fillRect/>
          </a:stretch>
        </p:blipFill>
        <p:spPr>
          <a:xfrm>
            <a:off x="155947" y="3706207"/>
            <a:ext cx="2496439" cy="1986670"/>
          </a:xfrm>
          <a:prstGeom prst="rect">
            <a:avLst/>
          </a:prstGeom>
        </p:spPr>
      </p:pic>
      <p:sp>
        <p:nvSpPr>
          <p:cNvPr id="24" name="TextBox 23"/>
          <p:cNvSpPr txBox="1"/>
          <p:nvPr/>
        </p:nvSpPr>
        <p:spPr>
          <a:xfrm>
            <a:off x="2549273" y="3446054"/>
            <a:ext cx="1525479" cy="1754326"/>
          </a:xfrm>
          <a:prstGeom prst="rect">
            <a:avLst/>
          </a:prstGeom>
          <a:noFill/>
        </p:spPr>
        <p:txBody>
          <a:bodyPr wrap="square" rtlCol="0">
            <a:spAutoFit/>
          </a:bodyPr>
          <a:lstStyle/>
          <a:p>
            <a:pPr algn="ctr"/>
            <a:endParaRPr lang="en-GB" b="1" dirty="0" smtClean="0"/>
          </a:p>
          <a:p>
            <a:pPr algn="ctr"/>
            <a:endParaRPr lang="en-GB" b="1" dirty="0" smtClean="0"/>
          </a:p>
          <a:p>
            <a:pPr algn="ctr"/>
            <a:endParaRPr lang="en-GB" b="1" dirty="0" smtClean="0"/>
          </a:p>
          <a:p>
            <a:pPr algn="ctr"/>
            <a:r>
              <a:rPr lang="en-GB" b="1" dirty="0" smtClean="0"/>
              <a:t> </a:t>
            </a:r>
            <a:r>
              <a:rPr lang="en-GB" b="1" dirty="0" err="1" smtClean="0"/>
              <a:t>T</a:t>
            </a:r>
            <a:r>
              <a:rPr lang="en-GB" b="1" baseline="-25000" dirty="0" err="1" smtClean="0"/>
              <a:t>s</a:t>
            </a:r>
            <a:r>
              <a:rPr lang="en-GB" b="1" dirty="0" smtClean="0"/>
              <a:t> not </a:t>
            </a:r>
            <a:r>
              <a:rPr lang="en-GB" b="1" dirty="0" err="1" smtClean="0"/>
              <a:t>T</a:t>
            </a:r>
            <a:r>
              <a:rPr lang="en-GB" b="1" baseline="-25000" dirty="0" err="1" smtClean="0"/>
              <a:t>e</a:t>
            </a:r>
            <a:r>
              <a:rPr lang="en-GB" b="1" dirty="0" smtClean="0"/>
              <a:t>!</a:t>
            </a:r>
            <a:endParaRPr lang="en-GB" b="1" dirty="0">
              <a:sym typeface="Symbol" panose="05050102010706020507" pitchFamily="18" charset="2"/>
            </a:endParaRPr>
          </a:p>
          <a:p>
            <a:pPr algn="ctr"/>
            <a:endParaRPr lang="en-GB" b="1" dirty="0" smtClean="0">
              <a:sym typeface="Symbol" panose="05050102010706020507" pitchFamily="18" charset="2"/>
            </a:endParaRPr>
          </a:p>
          <a:p>
            <a:pPr algn="ctr"/>
            <a:r>
              <a:rPr lang="en-GB" b="1" dirty="0" smtClean="0">
                <a:sym typeface="Symbol" panose="05050102010706020507" pitchFamily="18" charset="2"/>
              </a:rPr>
              <a:t>Pile-ups</a:t>
            </a:r>
            <a:endParaRPr lang="en-GB" b="1" dirty="0" smtClean="0"/>
          </a:p>
        </p:txBody>
      </p:sp>
      <p:pic>
        <p:nvPicPr>
          <p:cNvPr id="25" name="Picture 24"/>
          <p:cNvPicPr>
            <a:picLocks noChangeAspect="1"/>
          </p:cNvPicPr>
          <p:nvPr/>
        </p:nvPicPr>
        <p:blipFill>
          <a:blip r:embed="rId6"/>
          <a:stretch>
            <a:fillRect/>
          </a:stretch>
        </p:blipFill>
        <p:spPr>
          <a:xfrm>
            <a:off x="3789605" y="4814918"/>
            <a:ext cx="347591" cy="336101"/>
          </a:xfrm>
          <a:prstGeom prst="rect">
            <a:avLst/>
          </a:prstGeom>
        </p:spPr>
      </p:pic>
      <p:pic>
        <p:nvPicPr>
          <p:cNvPr id="8" name="Picture 7"/>
          <p:cNvPicPr>
            <a:picLocks noChangeAspect="1"/>
          </p:cNvPicPr>
          <p:nvPr/>
        </p:nvPicPr>
        <p:blipFill>
          <a:blip r:embed="rId7"/>
          <a:stretch>
            <a:fillRect/>
          </a:stretch>
        </p:blipFill>
        <p:spPr>
          <a:xfrm>
            <a:off x="4490660" y="1090188"/>
            <a:ext cx="3201228" cy="3067652"/>
          </a:xfrm>
          <a:prstGeom prst="rect">
            <a:avLst/>
          </a:prstGeom>
        </p:spPr>
      </p:pic>
      <p:sp>
        <p:nvSpPr>
          <p:cNvPr id="23" name="TextBox 22"/>
          <p:cNvSpPr txBox="1"/>
          <p:nvPr/>
        </p:nvSpPr>
        <p:spPr>
          <a:xfrm>
            <a:off x="4913911" y="1146460"/>
            <a:ext cx="2059544" cy="369332"/>
          </a:xfrm>
          <a:prstGeom prst="rect">
            <a:avLst/>
          </a:prstGeom>
          <a:noFill/>
        </p:spPr>
        <p:txBody>
          <a:bodyPr wrap="square" rtlCol="0">
            <a:spAutoFit/>
          </a:bodyPr>
          <a:lstStyle/>
          <a:p>
            <a:pPr algn="ctr"/>
            <a:r>
              <a:rPr lang="en-GB" b="1" dirty="0" smtClean="0"/>
              <a:t>Bremsstrahlung </a:t>
            </a:r>
            <a:r>
              <a:rPr lang="en-GB" b="1" dirty="0" err="1" smtClean="0"/>
              <a:t>T</a:t>
            </a:r>
            <a:r>
              <a:rPr lang="en-GB" b="1" baseline="-25000" dirty="0" err="1" smtClean="0"/>
              <a:t>s</a:t>
            </a:r>
            <a:endParaRPr lang="en-GB" b="1" dirty="0" smtClean="0"/>
          </a:p>
        </p:txBody>
      </p:sp>
      <p:cxnSp>
        <p:nvCxnSpPr>
          <p:cNvPr id="14" name="Straight Connector 13"/>
          <p:cNvCxnSpPr/>
          <p:nvPr/>
        </p:nvCxnSpPr>
        <p:spPr>
          <a:xfrm flipV="1">
            <a:off x="5130552" y="1195514"/>
            <a:ext cx="2291771" cy="24003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8"/>
          <a:stretch>
            <a:fillRect/>
          </a:stretch>
        </p:blipFill>
        <p:spPr>
          <a:xfrm>
            <a:off x="4700874" y="4332379"/>
            <a:ext cx="3151126" cy="2402630"/>
          </a:xfrm>
          <a:prstGeom prst="rect">
            <a:avLst/>
          </a:prstGeom>
        </p:spPr>
      </p:pic>
      <p:sp>
        <p:nvSpPr>
          <p:cNvPr id="28" name="TextBox 27"/>
          <p:cNvSpPr txBox="1"/>
          <p:nvPr/>
        </p:nvSpPr>
        <p:spPr>
          <a:xfrm>
            <a:off x="5035248" y="4636106"/>
            <a:ext cx="2123834" cy="523220"/>
          </a:xfrm>
          <a:prstGeom prst="rect">
            <a:avLst/>
          </a:prstGeom>
          <a:solidFill>
            <a:srgbClr val="FFFFFF"/>
          </a:solidFill>
        </p:spPr>
        <p:txBody>
          <a:bodyPr wrap="square" rtlCol="0">
            <a:spAutoFit/>
          </a:bodyPr>
          <a:lstStyle/>
          <a:p>
            <a:pPr algn="ctr"/>
            <a:r>
              <a:rPr lang="en-GB" sz="1400" b="1" dirty="0" smtClean="0"/>
              <a:t>Characteristic x-rays: </a:t>
            </a:r>
          </a:p>
          <a:p>
            <a:pPr algn="ctr"/>
            <a:r>
              <a:rPr lang="en-GB" sz="1400" b="1" dirty="0" smtClean="0"/>
              <a:t>inner shell ionisation rate</a:t>
            </a:r>
          </a:p>
        </p:txBody>
      </p:sp>
      <p:pic>
        <p:nvPicPr>
          <p:cNvPr id="18" name="Picture 17"/>
          <p:cNvPicPr>
            <a:picLocks noChangeAspect="1"/>
          </p:cNvPicPr>
          <p:nvPr/>
        </p:nvPicPr>
        <p:blipFill>
          <a:blip r:embed="rId9"/>
          <a:stretch>
            <a:fillRect/>
          </a:stretch>
        </p:blipFill>
        <p:spPr>
          <a:xfrm>
            <a:off x="8237562" y="1195514"/>
            <a:ext cx="3887490" cy="1949130"/>
          </a:xfrm>
          <a:prstGeom prst="rect">
            <a:avLst/>
          </a:prstGeom>
        </p:spPr>
      </p:pic>
      <p:pic>
        <p:nvPicPr>
          <p:cNvPr id="22" name="Picture 21"/>
          <p:cNvPicPr>
            <a:picLocks noChangeAspect="1"/>
          </p:cNvPicPr>
          <p:nvPr/>
        </p:nvPicPr>
        <p:blipFill>
          <a:blip r:embed="rId10"/>
          <a:stretch>
            <a:fillRect/>
          </a:stretch>
        </p:blipFill>
        <p:spPr>
          <a:xfrm>
            <a:off x="8479790" y="3368618"/>
            <a:ext cx="3403033" cy="3299483"/>
          </a:xfrm>
          <a:prstGeom prst="rect">
            <a:avLst/>
          </a:prstGeom>
        </p:spPr>
      </p:pic>
    </p:spTree>
    <p:extLst>
      <p:ext uri="{BB962C8B-B14F-4D97-AF65-F5344CB8AC3E}">
        <p14:creationId xmlns:p14="http://schemas.microsoft.com/office/powerpoint/2010/main" val="1519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7391299" y="3014196"/>
            <a:ext cx="3938534" cy="3089593"/>
          </a:xfrm>
          <a:prstGeom prst="rect">
            <a:avLst/>
          </a:prstGeom>
        </p:spPr>
      </p:pic>
      <p:pic>
        <p:nvPicPr>
          <p:cNvPr id="2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453" y="871856"/>
            <a:ext cx="6764106" cy="251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(escaping) </a:t>
            </a:r>
            <a:r>
              <a:rPr lang="en-US" sz="3600" b="1" spc="-150" dirty="0">
                <a:solidFill>
                  <a:srgbClr val="2E2D62"/>
                </a:solidFill>
                <a:latin typeface="Arial" panose="020B0604020202020204" pitchFamily="34" charset="0"/>
                <a:cs typeface="Arial" panose="020B0604020202020204" pitchFamily="34" charset="0"/>
              </a:rPr>
              <a:t>E</a:t>
            </a:r>
            <a:r>
              <a:rPr lang="en-US" sz="3600" b="1" spc="-150" dirty="0" smtClean="0">
                <a:solidFill>
                  <a:srgbClr val="2E2D62"/>
                </a:solidFill>
                <a:latin typeface="Arial" panose="020B0604020202020204" pitchFamily="34" charset="0"/>
                <a:cs typeface="Arial" panose="020B0604020202020204" pitchFamily="34" charset="0"/>
              </a:rPr>
              <a:t>lectron spectroscopy</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979915" y="3533189"/>
            <a:ext cx="2119010" cy="646331"/>
          </a:xfrm>
          <a:prstGeom prst="rect">
            <a:avLst/>
          </a:prstGeom>
          <a:noFill/>
        </p:spPr>
        <p:txBody>
          <a:bodyPr wrap="square" rtlCol="0">
            <a:spAutoFit/>
          </a:bodyPr>
          <a:lstStyle/>
          <a:p>
            <a:pPr algn="ctr"/>
            <a:r>
              <a:rPr lang="en-GB" b="1" dirty="0" smtClean="0"/>
              <a:t>“Source” of kinetic instabilities</a:t>
            </a:r>
            <a:endParaRPr lang="en-GB" b="1" dirty="0"/>
          </a:p>
        </p:txBody>
      </p:sp>
      <p:sp>
        <p:nvSpPr>
          <p:cNvPr id="28" name="TextBox 27"/>
          <p:cNvSpPr txBox="1"/>
          <p:nvPr/>
        </p:nvSpPr>
        <p:spPr>
          <a:xfrm>
            <a:off x="896434" y="1071902"/>
            <a:ext cx="1714828" cy="276999"/>
          </a:xfrm>
          <a:prstGeom prst="rect">
            <a:avLst/>
          </a:prstGeom>
          <a:noFill/>
        </p:spPr>
        <p:txBody>
          <a:bodyPr wrap="none" rtlCol="0">
            <a:spAutoFit/>
          </a:bodyPr>
          <a:lstStyle/>
          <a:p>
            <a:r>
              <a:rPr lang="en-GB" sz="1200" dirty="0" smtClean="0"/>
              <a:t>Figure credit: Ivan Izotov</a:t>
            </a:r>
            <a:endParaRPr lang="en-GB" sz="1200" dirty="0"/>
          </a:p>
        </p:txBody>
      </p:sp>
      <p:pic>
        <p:nvPicPr>
          <p:cNvPr id="2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724" y="3147885"/>
            <a:ext cx="641032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7495101" y="1094634"/>
            <a:ext cx="4090029" cy="1754326"/>
          </a:xfrm>
          <a:prstGeom prst="rect">
            <a:avLst/>
          </a:prstGeom>
          <a:noFill/>
        </p:spPr>
        <p:txBody>
          <a:bodyPr wrap="square" rtlCol="0">
            <a:spAutoFit/>
          </a:bodyPr>
          <a:lstStyle/>
          <a:p>
            <a:pPr algn="ctr"/>
            <a:r>
              <a:rPr lang="en-GB" b="1" dirty="0" smtClean="0"/>
              <a:t>Sweep of the dipole magnet field </a:t>
            </a:r>
            <a:r>
              <a:rPr lang="en-GB" b="1" dirty="0" smtClean="0">
                <a:sym typeface="Wingdings" panose="05000000000000000000" pitchFamily="2" charset="2"/>
              </a:rPr>
              <a:t> EED</a:t>
            </a:r>
          </a:p>
          <a:p>
            <a:pPr algn="ctr"/>
            <a:endParaRPr lang="en-GB" b="1" dirty="0">
              <a:sym typeface="Wingdings" panose="05000000000000000000" pitchFamily="2" charset="2"/>
            </a:endParaRPr>
          </a:p>
          <a:p>
            <a:pPr algn="ctr"/>
            <a:r>
              <a:rPr lang="en-GB" b="1" dirty="0" smtClean="0">
                <a:sym typeface="Wingdings" panose="05000000000000000000" pitchFamily="2" charset="2"/>
              </a:rPr>
              <a:t>CW or pulsed mode measurements</a:t>
            </a:r>
          </a:p>
          <a:p>
            <a:pPr algn="ctr"/>
            <a:endParaRPr lang="en-GB" b="1" dirty="0">
              <a:sym typeface="Wingdings" panose="05000000000000000000" pitchFamily="2" charset="2"/>
            </a:endParaRPr>
          </a:p>
          <a:p>
            <a:pPr algn="ctr"/>
            <a:r>
              <a:rPr lang="en-GB" b="1" dirty="0" smtClean="0">
                <a:sym typeface="Wingdings" panose="05000000000000000000" pitchFamily="2" charset="2"/>
              </a:rPr>
              <a:t>Important to know the transport efficiency vs. electron energy</a:t>
            </a:r>
            <a:endParaRPr lang="en-GB" b="1" dirty="0"/>
          </a:p>
        </p:txBody>
      </p:sp>
      <p:sp>
        <p:nvSpPr>
          <p:cNvPr id="2" name="Rectangle 1"/>
          <p:cNvSpPr/>
          <p:nvPr/>
        </p:nvSpPr>
        <p:spPr>
          <a:xfrm>
            <a:off x="8292662" y="2895761"/>
            <a:ext cx="2806263" cy="2942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flipH="1">
            <a:off x="8979915" y="4032153"/>
            <a:ext cx="380651" cy="357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950857" y="6302518"/>
            <a:ext cx="3178515" cy="369332"/>
          </a:xfrm>
          <a:prstGeom prst="rect">
            <a:avLst/>
          </a:prstGeom>
          <a:noFill/>
        </p:spPr>
        <p:txBody>
          <a:bodyPr wrap="square" rtlCol="0">
            <a:spAutoFit/>
          </a:bodyPr>
          <a:lstStyle/>
          <a:p>
            <a:pPr algn="ctr"/>
            <a:r>
              <a:rPr lang="en-GB" b="1" dirty="0" smtClean="0"/>
              <a:t>Escaping EED </a:t>
            </a:r>
            <a:r>
              <a:rPr lang="en-GB" b="1" dirty="0" smtClean="0">
                <a:sym typeface="Symbol" panose="05050102010706020507" pitchFamily="18" charset="2"/>
              </a:rPr>
              <a:t> confined EED</a:t>
            </a:r>
            <a:endParaRPr lang="en-GB" b="1" dirty="0"/>
          </a:p>
        </p:txBody>
      </p:sp>
      <p:pic>
        <p:nvPicPr>
          <p:cNvPr id="30" name="Picture 29"/>
          <p:cNvPicPr>
            <a:picLocks noChangeAspect="1"/>
          </p:cNvPicPr>
          <p:nvPr/>
        </p:nvPicPr>
        <p:blipFill>
          <a:blip r:embed="rId6"/>
          <a:stretch>
            <a:fillRect/>
          </a:stretch>
        </p:blipFill>
        <p:spPr>
          <a:xfrm>
            <a:off x="11329833" y="2368209"/>
            <a:ext cx="347591" cy="336101"/>
          </a:xfrm>
          <a:prstGeom prst="rect">
            <a:avLst/>
          </a:prstGeom>
        </p:spPr>
      </p:pic>
      <p:pic>
        <p:nvPicPr>
          <p:cNvPr id="31" name="Picture 30"/>
          <p:cNvPicPr>
            <a:picLocks noChangeAspect="1"/>
          </p:cNvPicPr>
          <p:nvPr/>
        </p:nvPicPr>
        <p:blipFill>
          <a:blip r:embed="rId6"/>
          <a:stretch>
            <a:fillRect/>
          </a:stretch>
        </p:blipFill>
        <p:spPr>
          <a:xfrm>
            <a:off x="11331923" y="6302518"/>
            <a:ext cx="347591" cy="336101"/>
          </a:xfrm>
          <a:prstGeom prst="rect">
            <a:avLst/>
          </a:prstGeom>
        </p:spPr>
      </p:pic>
    </p:spTree>
    <p:extLst>
      <p:ext uri="{BB962C8B-B14F-4D97-AF65-F5344CB8AC3E}">
        <p14:creationId xmlns:p14="http://schemas.microsoft.com/office/powerpoint/2010/main" val="27863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3458" y="5671106"/>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1+ beam probe – charge breeder ECRIS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12" name="Rectangle 11"/>
          <p:cNvSpPr/>
          <p:nvPr/>
        </p:nvSpPr>
        <p:spPr>
          <a:xfrm>
            <a:off x="754795" y="3805741"/>
            <a:ext cx="2392857" cy="2347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90755" y="6487184"/>
            <a:ext cx="1945661" cy="276999"/>
          </a:xfrm>
          <a:prstGeom prst="rect">
            <a:avLst/>
          </a:prstGeom>
          <a:noFill/>
        </p:spPr>
        <p:txBody>
          <a:bodyPr wrap="none" rtlCol="0">
            <a:spAutoFit/>
          </a:bodyPr>
          <a:lstStyle/>
          <a:p>
            <a:r>
              <a:rPr lang="en-GB" sz="1200" dirty="0" smtClean="0"/>
              <a:t>Figure credit: Miha </a:t>
            </a:r>
            <a:r>
              <a:rPr lang="en-GB" sz="1200" dirty="0" err="1" smtClean="0"/>
              <a:t>Luntinen</a:t>
            </a:r>
            <a:endParaRPr lang="en-GB" sz="1200"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l="19592" t="26395" r="21556" b="63945"/>
          <a:stretch>
            <a:fillRect/>
          </a:stretch>
        </p:blipFill>
        <p:spPr bwMode="auto">
          <a:xfrm>
            <a:off x="190755" y="4911973"/>
            <a:ext cx="6241774" cy="57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781533" y="5700828"/>
            <a:ext cx="5060217" cy="369332"/>
          </a:xfrm>
          <a:prstGeom prst="rect">
            <a:avLst/>
          </a:prstGeom>
          <a:noFill/>
        </p:spPr>
        <p:txBody>
          <a:bodyPr wrap="square" rtlCol="0">
            <a:spAutoFit/>
          </a:bodyPr>
          <a:lstStyle/>
          <a:p>
            <a:pPr algn="ctr"/>
            <a:r>
              <a:rPr lang="en-GB" b="1" dirty="0" smtClean="0"/>
              <a:t>+ fitting to experimental data</a:t>
            </a:r>
          </a:p>
        </p:txBody>
      </p:sp>
      <p:pic>
        <p:nvPicPr>
          <p:cNvPr id="6" name="Picture 5"/>
          <p:cNvPicPr>
            <a:picLocks noChangeAspect="1"/>
          </p:cNvPicPr>
          <p:nvPr/>
        </p:nvPicPr>
        <p:blipFill>
          <a:blip r:embed="rId4"/>
          <a:stretch>
            <a:fillRect/>
          </a:stretch>
        </p:blipFill>
        <p:spPr>
          <a:xfrm>
            <a:off x="7120509" y="697234"/>
            <a:ext cx="4619625" cy="3343275"/>
          </a:xfrm>
          <a:prstGeom prst="rect">
            <a:avLst/>
          </a:prstGeom>
        </p:spPr>
      </p:pic>
      <p:sp>
        <p:nvSpPr>
          <p:cNvPr id="7" name="TextBox 6"/>
          <p:cNvSpPr txBox="1"/>
          <p:nvPr/>
        </p:nvSpPr>
        <p:spPr>
          <a:xfrm>
            <a:off x="8037784" y="1271752"/>
            <a:ext cx="545342" cy="369332"/>
          </a:xfrm>
          <a:prstGeom prst="rect">
            <a:avLst/>
          </a:prstGeom>
          <a:noFill/>
        </p:spPr>
        <p:txBody>
          <a:bodyPr wrap="none" rtlCol="0">
            <a:spAutoFit/>
          </a:bodyPr>
          <a:lstStyle/>
          <a:p>
            <a:r>
              <a:rPr lang="en-GB" b="1" dirty="0" smtClean="0">
                <a:solidFill>
                  <a:srgbClr val="FFFFFF"/>
                </a:solidFill>
              </a:rPr>
              <a:t>K</a:t>
            </a:r>
            <a:r>
              <a:rPr lang="en-GB" b="1" baseline="30000" dirty="0" smtClean="0">
                <a:solidFill>
                  <a:srgbClr val="FFFFFF"/>
                </a:solidFill>
              </a:rPr>
              <a:t>10+</a:t>
            </a:r>
            <a:endParaRPr lang="en-GB" b="1" baseline="30000" dirty="0">
              <a:solidFill>
                <a:srgbClr val="FFFFFF"/>
              </a:solidFill>
            </a:endParaRPr>
          </a:p>
        </p:txBody>
      </p:sp>
      <p:pic>
        <p:nvPicPr>
          <p:cNvPr id="10" name="Picture 9"/>
          <p:cNvPicPr>
            <a:picLocks noChangeAspect="1"/>
          </p:cNvPicPr>
          <p:nvPr/>
        </p:nvPicPr>
        <p:blipFill>
          <a:blip r:embed="rId5"/>
          <a:stretch>
            <a:fillRect/>
          </a:stretch>
        </p:blipFill>
        <p:spPr>
          <a:xfrm>
            <a:off x="7606479" y="4126518"/>
            <a:ext cx="3647684" cy="2731482"/>
          </a:xfrm>
          <a:prstGeom prst="rect">
            <a:avLst/>
          </a:prstGeom>
        </p:spPr>
      </p:pic>
      <p:sp>
        <p:nvSpPr>
          <p:cNvPr id="11" name="TextBox 10"/>
          <p:cNvSpPr txBox="1"/>
          <p:nvPr/>
        </p:nvSpPr>
        <p:spPr>
          <a:xfrm>
            <a:off x="8501740" y="4236331"/>
            <a:ext cx="2598055" cy="923330"/>
          </a:xfrm>
          <a:prstGeom prst="rect">
            <a:avLst/>
          </a:prstGeom>
          <a:solidFill>
            <a:srgbClr val="FFFFFF"/>
          </a:solidFill>
        </p:spPr>
        <p:txBody>
          <a:bodyPr wrap="square" rtlCol="0">
            <a:spAutoFit/>
          </a:bodyPr>
          <a:lstStyle/>
          <a:p>
            <a:r>
              <a:rPr lang="en-GB" b="1" dirty="0" smtClean="0"/>
              <a:t>Confinement time 15 </a:t>
            </a:r>
            <a:r>
              <a:rPr lang="en-GB" b="1" dirty="0" err="1" smtClean="0"/>
              <a:t>ms</a:t>
            </a:r>
            <a:endParaRPr lang="en-GB" b="1" dirty="0" smtClean="0"/>
          </a:p>
          <a:p>
            <a:r>
              <a:rPr lang="en-GB" b="1" dirty="0" smtClean="0"/>
              <a:t>(ionisation time, </a:t>
            </a:r>
          </a:p>
          <a:p>
            <a:r>
              <a:rPr lang="en-GB" b="1" dirty="0" smtClean="0"/>
              <a:t>charge exchange time)</a:t>
            </a:r>
            <a:endParaRPr lang="en-GB" b="1" dirty="0"/>
          </a:p>
        </p:txBody>
      </p:sp>
      <p:sp>
        <p:nvSpPr>
          <p:cNvPr id="26" name="TextBox 25"/>
          <p:cNvSpPr txBox="1"/>
          <p:nvPr/>
        </p:nvSpPr>
        <p:spPr>
          <a:xfrm>
            <a:off x="7821626" y="2020439"/>
            <a:ext cx="1867819" cy="369332"/>
          </a:xfrm>
          <a:prstGeom prst="rect">
            <a:avLst/>
          </a:prstGeom>
          <a:noFill/>
        </p:spPr>
        <p:txBody>
          <a:bodyPr wrap="none" rtlCol="0">
            <a:spAutoFit/>
          </a:bodyPr>
          <a:lstStyle/>
          <a:p>
            <a:r>
              <a:rPr lang="en-GB" b="1" dirty="0">
                <a:solidFill>
                  <a:srgbClr val="FFFFFF"/>
                </a:solidFill>
              </a:rPr>
              <a:t>n</a:t>
            </a:r>
            <a:r>
              <a:rPr lang="en-GB" b="1" baseline="-25000" dirty="0" smtClean="0">
                <a:solidFill>
                  <a:srgbClr val="FFFFFF"/>
                </a:solidFill>
              </a:rPr>
              <a:t>e</a:t>
            </a:r>
            <a:r>
              <a:rPr lang="en-GB" b="1" dirty="0" smtClean="0">
                <a:solidFill>
                  <a:srgbClr val="FFFFFF"/>
                </a:solidFill>
              </a:rPr>
              <a:t> 10</a:t>
            </a:r>
            <a:r>
              <a:rPr lang="en-GB" b="1" baseline="30000" dirty="0" smtClean="0">
                <a:solidFill>
                  <a:srgbClr val="FFFFFF"/>
                </a:solidFill>
              </a:rPr>
              <a:t>11</a:t>
            </a:r>
            <a:r>
              <a:rPr lang="en-GB" b="1" dirty="0" smtClean="0">
                <a:solidFill>
                  <a:srgbClr val="FFFFFF"/>
                </a:solidFill>
              </a:rPr>
              <a:t> -10</a:t>
            </a:r>
            <a:r>
              <a:rPr lang="en-GB" b="1" baseline="30000" dirty="0" smtClean="0">
                <a:solidFill>
                  <a:srgbClr val="FFFFFF"/>
                </a:solidFill>
              </a:rPr>
              <a:t>12</a:t>
            </a:r>
            <a:r>
              <a:rPr lang="en-GB" b="1" dirty="0" smtClean="0">
                <a:solidFill>
                  <a:srgbClr val="FFFFFF"/>
                </a:solidFill>
              </a:rPr>
              <a:t> cm</a:t>
            </a:r>
            <a:r>
              <a:rPr lang="en-GB" b="1" baseline="30000" dirty="0" smtClean="0">
                <a:solidFill>
                  <a:srgbClr val="FFFFFF"/>
                </a:solidFill>
              </a:rPr>
              <a:t>-3</a:t>
            </a:r>
            <a:endParaRPr lang="en-GB" b="1" baseline="30000" dirty="0">
              <a:solidFill>
                <a:srgbClr val="FFFFFF"/>
              </a:solidFill>
            </a:endParaRPr>
          </a:p>
        </p:txBody>
      </p:sp>
      <p:sp>
        <p:nvSpPr>
          <p:cNvPr id="27" name="TextBox 26"/>
          <p:cNvSpPr txBox="1"/>
          <p:nvPr/>
        </p:nvSpPr>
        <p:spPr>
          <a:xfrm>
            <a:off x="7807711" y="2475780"/>
            <a:ext cx="1881734" cy="369332"/>
          </a:xfrm>
          <a:prstGeom prst="rect">
            <a:avLst/>
          </a:prstGeom>
          <a:noFill/>
        </p:spPr>
        <p:txBody>
          <a:bodyPr wrap="none" rtlCol="0">
            <a:spAutoFit/>
          </a:bodyPr>
          <a:lstStyle/>
          <a:p>
            <a:r>
              <a:rPr lang="en-GB" b="1" dirty="0" smtClean="0">
                <a:solidFill>
                  <a:srgbClr val="FFFFFF"/>
                </a:solidFill>
                <a:sym typeface="Symbol" panose="05050102010706020507" pitchFamily="18" charset="2"/>
              </a:rPr>
              <a:t></a:t>
            </a:r>
            <a:r>
              <a:rPr lang="en-GB" b="1" dirty="0">
                <a:solidFill>
                  <a:srgbClr val="FFFFFF"/>
                </a:solidFill>
              </a:rPr>
              <a:t> </a:t>
            </a:r>
            <a:r>
              <a:rPr lang="en-GB" b="1" dirty="0" err="1">
                <a:solidFill>
                  <a:srgbClr val="FFFFFF"/>
                </a:solidFill>
              </a:rPr>
              <a:t>E</a:t>
            </a:r>
            <a:r>
              <a:rPr lang="en-GB" b="1" baseline="-25000" dirty="0" err="1">
                <a:solidFill>
                  <a:srgbClr val="FFFFFF"/>
                </a:solidFill>
              </a:rPr>
              <a:t>e</a:t>
            </a:r>
            <a:r>
              <a:rPr lang="en-GB" b="1" baseline="-25000" dirty="0">
                <a:solidFill>
                  <a:srgbClr val="FFFFFF"/>
                </a:solidFill>
              </a:rPr>
              <a:t> </a:t>
            </a:r>
            <a:r>
              <a:rPr lang="en-GB" b="1" dirty="0" smtClean="0">
                <a:solidFill>
                  <a:srgbClr val="FFFFFF"/>
                </a:solidFill>
                <a:sym typeface="Symbol" panose="05050102010706020507" pitchFamily="18" charset="2"/>
              </a:rPr>
              <a:t></a:t>
            </a:r>
            <a:r>
              <a:rPr lang="en-GB" b="1" dirty="0" smtClean="0">
                <a:solidFill>
                  <a:srgbClr val="FFFFFF"/>
                </a:solidFill>
              </a:rPr>
              <a:t> 0.4 – 1.1 </a:t>
            </a:r>
            <a:r>
              <a:rPr lang="en-GB" b="1" dirty="0" err="1" smtClean="0">
                <a:solidFill>
                  <a:srgbClr val="FFFFFF"/>
                </a:solidFill>
              </a:rPr>
              <a:t>keV</a:t>
            </a:r>
            <a:endParaRPr lang="en-GB" b="1" baseline="30000" dirty="0">
              <a:solidFill>
                <a:srgbClr val="FFFFFF"/>
              </a:solidFill>
            </a:endParaRPr>
          </a:p>
        </p:txBody>
      </p:sp>
      <p:pic>
        <p:nvPicPr>
          <p:cNvPr id="13" name="Picture 12"/>
          <p:cNvPicPr>
            <a:picLocks noChangeAspect="1"/>
          </p:cNvPicPr>
          <p:nvPr/>
        </p:nvPicPr>
        <p:blipFill>
          <a:blip r:embed="rId6"/>
          <a:stretch>
            <a:fillRect/>
          </a:stretch>
        </p:blipFill>
        <p:spPr>
          <a:xfrm>
            <a:off x="0" y="1006850"/>
            <a:ext cx="6576365" cy="3641151"/>
          </a:xfrm>
          <a:prstGeom prst="rect">
            <a:avLst/>
          </a:prstGeom>
        </p:spPr>
      </p:pic>
      <p:sp>
        <p:nvSpPr>
          <p:cNvPr id="32" name="TextBox 31"/>
          <p:cNvSpPr txBox="1"/>
          <p:nvPr/>
        </p:nvSpPr>
        <p:spPr>
          <a:xfrm>
            <a:off x="4726412" y="6117852"/>
            <a:ext cx="2394097" cy="646331"/>
          </a:xfrm>
          <a:prstGeom prst="rect">
            <a:avLst/>
          </a:prstGeom>
          <a:noFill/>
          <a:ln w="38100">
            <a:solidFill>
              <a:schemeClr val="tx1"/>
            </a:solidFill>
          </a:ln>
        </p:spPr>
        <p:txBody>
          <a:bodyPr wrap="square" rtlCol="0">
            <a:spAutoFit/>
          </a:bodyPr>
          <a:lstStyle/>
          <a:p>
            <a:pPr algn="ctr"/>
            <a:r>
              <a:rPr lang="en-GB" b="1" dirty="0" smtClean="0"/>
              <a:t>Uncertainties defined by cross section data</a:t>
            </a:r>
            <a:endParaRPr lang="en-GB" b="1" dirty="0"/>
          </a:p>
        </p:txBody>
      </p:sp>
      <p:pic>
        <p:nvPicPr>
          <p:cNvPr id="34" name="Picture 33"/>
          <p:cNvPicPr>
            <a:picLocks noChangeAspect="1"/>
          </p:cNvPicPr>
          <p:nvPr/>
        </p:nvPicPr>
        <p:blipFill>
          <a:blip r:embed="rId7"/>
          <a:stretch>
            <a:fillRect/>
          </a:stretch>
        </p:blipFill>
        <p:spPr>
          <a:xfrm>
            <a:off x="4176265" y="6272966"/>
            <a:ext cx="347591" cy="336101"/>
          </a:xfrm>
          <a:prstGeom prst="rect">
            <a:avLst/>
          </a:prstGeom>
        </p:spPr>
      </p:pic>
    </p:spTree>
    <p:extLst>
      <p:ext uri="{BB962C8B-B14F-4D97-AF65-F5344CB8AC3E}">
        <p14:creationId xmlns:p14="http://schemas.microsoft.com/office/powerpoint/2010/main" val="22643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26" grpId="0"/>
      <p:bldP spid="27" grpId="0"/>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2394858" y="2550960"/>
            <a:ext cx="7043056" cy="1200329"/>
          </a:xfrm>
          <a:prstGeom prst="rect">
            <a:avLst/>
          </a:prstGeom>
          <a:noFill/>
          <a:ln w="63500">
            <a:solidFill>
              <a:schemeClr val="tx1"/>
            </a:solid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It is important to combine different diagnostics techniques</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063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25348" y="2968681"/>
            <a:ext cx="3836030" cy="646331"/>
          </a:xfrm>
          <a:prstGeom prst="rect">
            <a:avLst/>
          </a:prstGeom>
          <a:noFill/>
          <a:ln w="63500">
            <a:solidFill>
              <a:schemeClr val="tx1"/>
            </a:solid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Introduction</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54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282149" y="177745"/>
            <a:ext cx="11745686" cy="646331"/>
          </a:xfrm>
          <a:prstGeom prst="rect">
            <a:avLst/>
          </a:prstGeom>
          <a:noFill/>
        </p:spPr>
        <p:txBody>
          <a:bodyPr wrap="square" rtlCol="0" anchor="t">
            <a:spAutoFit/>
          </a:bodyPr>
          <a:lstStyle/>
          <a:p>
            <a:pPr algn="ctr"/>
            <a:r>
              <a:rPr lang="en-US" sz="3600" b="1" spc="-150" dirty="0" smtClean="0">
                <a:solidFill>
                  <a:srgbClr val="002060"/>
                </a:solidFill>
                <a:latin typeface="Arial" panose="020B0604020202020204" pitchFamily="34" charset="0"/>
                <a:cs typeface="Arial" panose="020B0604020202020204" pitchFamily="34" charset="0"/>
              </a:rPr>
              <a:t>Case #1 – ECR ion source kinetic plasma instabilities</a:t>
            </a:r>
            <a:endParaRPr lang="en-US" sz="3600" b="1" spc="-150" dirty="0">
              <a:solidFill>
                <a:srgbClr val="002060"/>
              </a:solidFill>
              <a:latin typeface="Arial" panose="020B0604020202020204" pitchFamily="34" charset="0"/>
              <a:cs typeface="Arial" panose="020B0604020202020204" pitchFamily="34" charset="0"/>
            </a:endParaRPr>
          </a:p>
        </p:txBody>
      </p:sp>
      <p:cxnSp>
        <p:nvCxnSpPr>
          <p:cNvPr id="6" name="Straight Connector 5"/>
          <p:cNvCxnSpPr/>
          <p:nvPr/>
        </p:nvCxnSpPr>
        <p:spPr>
          <a:xfrm flipH="1">
            <a:off x="422365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134895" y="1099457"/>
            <a:ext cx="14352" cy="455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79720" y="1011045"/>
            <a:ext cx="2186109" cy="369332"/>
          </a:xfrm>
          <a:prstGeom prst="rect">
            <a:avLst/>
          </a:prstGeom>
          <a:noFill/>
        </p:spPr>
        <p:txBody>
          <a:bodyPr wrap="square" rtlCol="0">
            <a:spAutoFit/>
          </a:bodyPr>
          <a:lstStyle/>
          <a:p>
            <a:r>
              <a:rPr lang="en-GB" b="1" dirty="0" smtClean="0"/>
              <a:t>Microwave emission </a:t>
            </a:r>
          </a:p>
        </p:txBody>
      </p:sp>
      <p:sp>
        <p:nvSpPr>
          <p:cNvPr id="12" name="TextBox 11"/>
          <p:cNvSpPr txBox="1"/>
          <p:nvPr/>
        </p:nvSpPr>
        <p:spPr>
          <a:xfrm>
            <a:off x="4718449" y="1011045"/>
            <a:ext cx="2986294" cy="369332"/>
          </a:xfrm>
          <a:prstGeom prst="rect">
            <a:avLst/>
          </a:prstGeom>
          <a:noFill/>
        </p:spPr>
        <p:txBody>
          <a:bodyPr wrap="square" rtlCol="0">
            <a:spAutoFit/>
          </a:bodyPr>
          <a:lstStyle/>
          <a:p>
            <a:r>
              <a:rPr lang="en-GB" b="1" dirty="0" smtClean="0"/>
              <a:t>X-rays and escaping electrons</a:t>
            </a:r>
          </a:p>
        </p:txBody>
      </p:sp>
      <p:sp>
        <p:nvSpPr>
          <p:cNvPr id="13" name="TextBox 12"/>
          <p:cNvSpPr txBox="1"/>
          <p:nvPr/>
        </p:nvSpPr>
        <p:spPr>
          <a:xfrm>
            <a:off x="9298939" y="1010848"/>
            <a:ext cx="1514747" cy="369332"/>
          </a:xfrm>
          <a:prstGeom prst="rect">
            <a:avLst/>
          </a:prstGeom>
          <a:noFill/>
        </p:spPr>
        <p:txBody>
          <a:bodyPr wrap="square" rtlCol="0">
            <a:spAutoFit/>
          </a:bodyPr>
          <a:lstStyle/>
          <a:p>
            <a:r>
              <a:rPr lang="en-GB" b="1" dirty="0" smtClean="0"/>
              <a:t>Beam current</a:t>
            </a:r>
          </a:p>
        </p:txBody>
      </p:sp>
      <p:pic>
        <p:nvPicPr>
          <p:cNvPr id="9" name="Picture 8"/>
          <p:cNvPicPr>
            <a:picLocks noChangeAspect="1"/>
          </p:cNvPicPr>
          <p:nvPr/>
        </p:nvPicPr>
        <p:blipFill>
          <a:blip r:embed="rId3"/>
          <a:stretch>
            <a:fillRect/>
          </a:stretch>
        </p:blipFill>
        <p:spPr>
          <a:xfrm>
            <a:off x="573768" y="1491146"/>
            <a:ext cx="3017464" cy="2237013"/>
          </a:xfrm>
          <a:prstGeom prst="rect">
            <a:avLst/>
          </a:prstGeom>
        </p:spPr>
      </p:pic>
      <p:pic>
        <p:nvPicPr>
          <p:cNvPr id="42" name="Picture 2" descr="http://users.jyu.fi/~tvkalvas/files/DSC_0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5158" y="1570070"/>
            <a:ext cx="1407955" cy="9329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691719" y="3876577"/>
            <a:ext cx="3017464" cy="2632378"/>
          </a:xfrm>
          <a:prstGeom prst="rect">
            <a:avLst/>
          </a:prstGeom>
        </p:spPr>
      </p:pic>
      <p:pic>
        <p:nvPicPr>
          <p:cNvPr id="20" name="Picture 19"/>
          <p:cNvPicPr>
            <a:picLocks noChangeAspect="1"/>
          </p:cNvPicPr>
          <p:nvPr/>
        </p:nvPicPr>
        <p:blipFill>
          <a:blip r:embed="rId6"/>
          <a:stretch>
            <a:fillRect/>
          </a:stretch>
        </p:blipFill>
        <p:spPr>
          <a:xfrm>
            <a:off x="1600199" y="4003605"/>
            <a:ext cx="1667658" cy="928329"/>
          </a:xfrm>
          <a:prstGeom prst="rect">
            <a:avLst/>
          </a:prstGeom>
        </p:spPr>
      </p:pic>
      <p:sp>
        <p:nvSpPr>
          <p:cNvPr id="21" name="TextBox 20"/>
          <p:cNvSpPr txBox="1"/>
          <p:nvPr/>
        </p:nvSpPr>
        <p:spPr>
          <a:xfrm>
            <a:off x="1043170" y="6550223"/>
            <a:ext cx="2300886" cy="307777"/>
          </a:xfrm>
          <a:prstGeom prst="rect">
            <a:avLst/>
          </a:prstGeom>
          <a:noFill/>
        </p:spPr>
        <p:txBody>
          <a:bodyPr wrap="none" rtlCol="0">
            <a:spAutoFit/>
          </a:bodyPr>
          <a:lstStyle/>
          <a:p>
            <a:r>
              <a:rPr lang="en-GB" sz="1400" b="1" dirty="0" smtClean="0"/>
              <a:t>Other products are available</a:t>
            </a:r>
            <a:endParaRPr lang="en-GB" sz="1400" b="1" dirty="0"/>
          </a:p>
        </p:txBody>
      </p:sp>
      <p:pic>
        <p:nvPicPr>
          <p:cNvPr id="22" name="Picture 21"/>
          <p:cNvPicPr>
            <a:picLocks noChangeAspect="1"/>
          </p:cNvPicPr>
          <p:nvPr/>
        </p:nvPicPr>
        <p:blipFill>
          <a:blip r:embed="rId7"/>
          <a:stretch>
            <a:fillRect/>
          </a:stretch>
        </p:blipFill>
        <p:spPr>
          <a:xfrm>
            <a:off x="4656893" y="1543667"/>
            <a:ext cx="3047850" cy="2253821"/>
          </a:xfrm>
          <a:prstGeom prst="rect">
            <a:avLst/>
          </a:prstGeom>
        </p:spPr>
      </p:pic>
      <p:pic>
        <p:nvPicPr>
          <p:cNvPr id="5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4362" y="2425439"/>
            <a:ext cx="1225766" cy="977256"/>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9"/>
          <a:stretch>
            <a:fillRect/>
          </a:stretch>
        </p:blipFill>
        <p:spPr>
          <a:xfrm>
            <a:off x="4401943" y="4301464"/>
            <a:ext cx="3557750" cy="1923223"/>
          </a:xfrm>
          <a:prstGeom prst="rect">
            <a:avLst/>
          </a:prstGeom>
        </p:spPr>
      </p:pic>
      <p:sp>
        <p:nvSpPr>
          <p:cNvPr id="53" name="TextBox 52"/>
          <p:cNvSpPr txBox="1"/>
          <p:nvPr/>
        </p:nvSpPr>
        <p:spPr>
          <a:xfrm>
            <a:off x="5092846" y="4045914"/>
            <a:ext cx="847796" cy="307777"/>
          </a:xfrm>
          <a:prstGeom prst="rect">
            <a:avLst/>
          </a:prstGeom>
          <a:noFill/>
        </p:spPr>
        <p:txBody>
          <a:bodyPr wrap="none" rtlCol="0">
            <a:spAutoFit/>
          </a:bodyPr>
          <a:lstStyle/>
          <a:p>
            <a:r>
              <a:rPr lang="en-GB" sz="1400" b="1" dirty="0" smtClean="0"/>
              <a:t>Unstable</a:t>
            </a:r>
            <a:endParaRPr lang="en-GB" sz="1400" b="1" dirty="0"/>
          </a:p>
        </p:txBody>
      </p:sp>
      <p:sp>
        <p:nvSpPr>
          <p:cNvPr id="55" name="TextBox 54"/>
          <p:cNvSpPr txBox="1"/>
          <p:nvPr/>
        </p:nvSpPr>
        <p:spPr>
          <a:xfrm>
            <a:off x="6524388" y="4060056"/>
            <a:ext cx="649409" cy="307777"/>
          </a:xfrm>
          <a:prstGeom prst="rect">
            <a:avLst/>
          </a:prstGeom>
          <a:noFill/>
        </p:spPr>
        <p:txBody>
          <a:bodyPr wrap="none" rtlCol="0">
            <a:spAutoFit/>
          </a:bodyPr>
          <a:lstStyle/>
          <a:p>
            <a:r>
              <a:rPr lang="en-GB" sz="1400" b="1" dirty="0" smtClean="0"/>
              <a:t>Stable</a:t>
            </a:r>
            <a:endParaRPr lang="en-GB" sz="1400" b="1" dirty="0"/>
          </a:p>
        </p:txBody>
      </p:sp>
      <p:pic>
        <p:nvPicPr>
          <p:cNvPr id="24" name="Picture 23"/>
          <p:cNvPicPr>
            <a:picLocks noChangeAspect="1"/>
          </p:cNvPicPr>
          <p:nvPr/>
        </p:nvPicPr>
        <p:blipFill>
          <a:blip r:embed="rId10"/>
          <a:stretch>
            <a:fillRect/>
          </a:stretch>
        </p:blipFill>
        <p:spPr>
          <a:xfrm>
            <a:off x="8320881" y="1380377"/>
            <a:ext cx="3522514" cy="3630801"/>
          </a:xfrm>
          <a:prstGeom prst="rect">
            <a:avLst/>
          </a:prstGeom>
        </p:spPr>
      </p:pic>
      <p:pic>
        <p:nvPicPr>
          <p:cNvPr id="26" name="Picture 25"/>
          <p:cNvPicPr>
            <a:picLocks noChangeAspect="1"/>
          </p:cNvPicPr>
          <p:nvPr/>
        </p:nvPicPr>
        <p:blipFill>
          <a:blip r:embed="rId11"/>
          <a:stretch>
            <a:fillRect/>
          </a:stretch>
        </p:blipFill>
        <p:spPr>
          <a:xfrm>
            <a:off x="8105322" y="5654735"/>
            <a:ext cx="4066593" cy="1081128"/>
          </a:xfrm>
          <a:prstGeom prst="rect">
            <a:avLst/>
          </a:prstGeom>
        </p:spPr>
      </p:pic>
      <p:sp>
        <p:nvSpPr>
          <p:cNvPr id="61" name="TextBox 60"/>
          <p:cNvSpPr txBox="1"/>
          <p:nvPr/>
        </p:nvSpPr>
        <p:spPr>
          <a:xfrm>
            <a:off x="8425279" y="4939909"/>
            <a:ext cx="3262066" cy="646331"/>
          </a:xfrm>
          <a:prstGeom prst="rect">
            <a:avLst/>
          </a:prstGeom>
          <a:noFill/>
        </p:spPr>
        <p:txBody>
          <a:bodyPr wrap="square" rtlCol="0">
            <a:spAutoFit/>
          </a:bodyPr>
          <a:lstStyle/>
          <a:p>
            <a:pPr algn="ctr"/>
            <a:r>
              <a:rPr lang="en-GB" b="1" u="sng" dirty="0" smtClean="0"/>
              <a:t>2-frequency heating stabilises the ECRIS plasma</a:t>
            </a:r>
          </a:p>
        </p:txBody>
      </p:sp>
    </p:spTree>
    <p:extLst>
      <p:ext uri="{BB962C8B-B14F-4D97-AF65-F5344CB8AC3E}">
        <p14:creationId xmlns:p14="http://schemas.microsoft.com/office/powerpoint/2010/main" val="40706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3" grpId="0"/>
      <p:bldP spid="55" grpId="0"/>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282149" y="177745"/>
            <a:ext cx="11745686" cy="646331"/>
          </a:xfrm>
          <a:prstGeom prst="rect">
            <a:avLst/>
          </a:prstGeom>
          <a:noFill/>
        </p:spPr>
        <p:txBody>
          <a:bodyPr wrap="square" rtlCol="0" anchor="t">
            <a:spAutoFit/>
          </a:bodyPr>
          <a:lstStyle/>
          <a:p>
            <a:pPr algn="ctr"/>
            <a:r>
              <a:rPr lang="en-US" sz="3600" b="1" spc="-150" dirty="0" smtClean="0">
                <a:solidFill>
                  <a:srgbClr val="002060"/>
                </a:solidFill>
                <a:latin typeface="Arial" panose="020B0604020202020204" pitchFamily="34" charset="0"/>
                <a:cs typeface="Arial" panose="020B0604020202020204" pitchFamily="34" charset="0"/>
              </a:rPr>
              <a:t>Case #2 – Large area negative ion source for NBI at NIFS</a:t>
            </a:r>
            <a:endParaRPr lang="en-US" sz="3600" b="1" spc="-150"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381" y="858643"/>
            <a:ext cx="3662765" cy="5999357"/>
          </a:xfrm>
          <a:prstGeom prst="rect">
            <a:avLst/>
          </a:prstGeom>
        </p:spPr>
      </p:pic>
      <p:pic>
        <p:nvPicPr>
          <p:cNvPr id="5" name="Picture 4"/>
          <p:cNvPicPr>
            <a:picLocks noChangeAspect="1"/>
          </p:cNvPicPr>
          <p:nvPr/>
        </p:nvPicPr>
        <p:blipFill>
          <a:blip r:embed="rId4"/>
          <a:stretch>
            <a:fillRect/>
          </a:stretch>
        </p:blipFill>
        <p:spPr>
          <a:xfrm>
            <a:off x="5720574" y="1272905"/>
            <a:ext cx="5192287" cy="1718500"/>
          </a:xfrm>
          <a:prstGeom prst="rect">
            <a:avLst/>
          </a:prstGeom>
        </p:spPr>
      </p:pic>
      <p:sp>
        <p:nvSpPr>
          <p:cNvPr id="25" name="TextBox 24"/>
          <p:cNvSpPr txBox="1"/>
          <p:nvPr/>
        </p:nvSpPr>
        <p:spPr>
          <a:xfrm>
            <a:off x="5519854" y="3684797"/>
            <a:ext cx="6311589" cy="2862322"/>
          </a:xfrm>
          <a:prstGeom prst="rect">
            <a:avLst/>
          </a:prstGeom>
          <a:noFill/>
        </p:spPr>
        <p:txBody>
          <a:bodyPr wrap="square" rtlCol="0">
            <a:spAutoFit/>
          </a:bodyPr>
          <a:lstStyle/>
          <a:p>
            <a:r>
              <a:rPr lang="en-GB" b="1" dirty="0" smtClean="0"/>
              <a:t>mm-IF: 		</a:t>
            </a:r>
            <a:r>
              <a:rPr lang="en-GB" b="1" dirty="0"/>
              <a:t>M</a:t>
            </a:r>
            <a:r>
              <a:rPr lang="en-GB" b="1" dirty="0" smtClean="0"/>
              <a:t>illimetre-wave Interferometer</a:t>
            </a:r>
          </a:p>
          <a:p>
            <a:r>
              <a:rPr lang="en-GB" b="1" dirty="0" smtClean="0"/>
              <a:t>H</a:t>
            </a:r>
            <a:r>
              <a:rPr lang="en-GB" b="1" dirty="0" smtClean="0">
                <a:sym typeface="Symbol" panose="05050102010706020507" pitchFamily="18" charset="2"/>
              </a:rPr>
              <a:t> / Cs LAS:	Laser </a:t>
            </a:r>
            <a:r>
              <a:rPr lang="en-GB" b="1" dirty="0">
                <a:sym typeface="Symbol" panose="05050102010706020507" pitchFamily="18" charset="2"/>
              </a:rPr>
              <a:t>A</a:t>
            </a:r>
            <a:r>
              <a:rPr lang="en-GB" b="1" dirty="0" smtClean="0">
                <a:sym typeface="Symbol" panose="05050102010706020507" pitchFamily="18" charset="2"/>
              </a:rPr>
              <a:t>bsorption </a:t>
            </a:r>
            <a:r>
              <a:rPr lang="en-GB" b="1" dirty="0">
                <a:sym typeface="Symbol" panose="05050102010706020507" pitchFamily="18" charset="2"/>
              </a:rPr>
              <a:t>S</a:t>
            </a:r>
            <a:r>
              <a:rPr lang="en-GB" b="1" dirty="0" smtClean="0">
                <a:sym typeface="Symbol" panose="05050102010706020507" pitchFamily="18" charset="2"/>
              </a:rPr>
              <a:t>pectroscopy</a:t>
            </a:r>
          </a:p>
          <a:p>
            <a:r>
              <a:rPr lang="en-GB" b="1" dirty="0" smtClean="0">
                <a:sym typeface="Symbol" panose="05050102010706020507" pitchFamily="18" charset="2"/>
              </a:rPr>
              <a:t>DLP:		Directional Langmuir Probe</a:t>
            </a:r>
          </a:p>
          <a:p>
            <a:r>
              <a:rPr lang="en-GB" b="1" dirty="0" smtClean="0">
                <a:sym typeface="Symbol" panose="05050102010706020507" pitchFamily="18" charset="2"/>
              </a:rPr>
              <a:t>DPP:		Directional </a:t>
            </a:r>
            <a:r>
              <a:rPr lang="en-GB" b="1" dirty="0" err="1" smtClean="0">
                <a:sym typeface="Symbol" panose="05050102010706020507" pitchFamily="18" charset="2"/>
              </a:rPr>
              <a:t>Photodetachment</a:t>
            </a:r>
            <a:r>
              <a:rPr lang="en-GB" b="1" dirty="0" smtClean="0">
                <a:sym typeface="Symbol" panose="05050102010706020507" pitchFamily="18" charset="2"/>
              </a:rPr>
              <a:t> probe</a:t>
            </a:r>
          </a:p>
          <a:p>
            <a:r>
              <a:rPr lang="en-GB" b="1" dirty="0" smtClean="0">
                <a:sym typeface="Symbol" panose="05050102010706020507" pitchFamily="18" charset="2"/>
              </a:rPr>
              <a:t>CRD:		Cavity Ring Down spectroscopy</a:t>
            </a:r>
          </a:p>
          <a:p>
            <a:r>
              <a:rPr lang="en-GB" b="1" dirty="0" smtClean="0">
                <a:sym typeface="Symbol" panose="05050102010706020507" pitchFamily="18" charset="2"/>
              </a:rPr>
              <a:t>OES:		Optical emission spectroscopy</a:t>
            </a:r>
          </a:p>
          <a:p>
            <a:r>
              <a:rPr lang="en-GB" b="1" dirty="0" smtClean="0"/>
              <a:t>H</a:t>
            </a:r>
            <a:r>
              <a:rPr lang="en-GB" b="1" dirty="0" smtClean="0">
                <a:sym typeface="Symbol" panose="05050102010706020507" pitchFamily="18" charset="2"/>
              </a:rPr>
              <a:t> CCD:		CCD spatial imaging (filtered)</a:t>
            </a:r>
          </a:p>
          <a:p>
            <a:r>
              <a:rPr lang="en-GB" b="1" dirty="0" smtClean="0">
                <a:sym typeface="Symbol" panose="05050102010706020507" pitchFamily="18" charset="2"/>
              </a:rPr>
              <a:t>SWP:		Surface wave probe</a:t>
            </a:r>
          </a:p>
          <a:p>
            <a:r>
              <a:rPr lang="en-GB" b="1" dirty="0">
                <a:sym typeface="Symbol" panose="05050102010706020507" pitchFamily="18" charset="2"/>
              </a:rPr>
              <a:t>	</a:t>
            </a:r>
            <a:r>
              <a:rPr lang="en-GB" b="1" dirty="0" smtClean="0">
                <a:sym typeface="Symbol" panose="05050102010706020507" pitchFamily="18" charset="2"/>
              </a:rPr>
              <a:t>	(</a:t>
            </a:r>
            <a:r>
              <a:rPr lang="en-GB" sz="1400" b="1" dirty="0" smtClean="0">
                <a:sym typeface="Symbol" panose="05050102010706020507" pitchFamily="18" charset="2"/>
              </a:rPr>
              <a:t>electron density from the plasma dielectric constant)</a:t>
            </a:r>
            <a:endParaRPr lang="en-GB" sz="1400" b="1" dirty="0" smtClean="0"/>
          </a:p>
          <a:p>
            <a:pPr algn="ctr"/>
            <a:endParaRPr lang="en-GB" b="1" dirty="0"/>
          </a:p>
        </p:txBody>
      </p:sp>
    </p:spTree>
    <p:extLst>
      <p:ext uri="{BB962C8B-B14F-4D97-AF65-F5344CB8AC3E}">
        <p14:creationId xmlns:p14="http://schemas.microsoft.com/office/powerpoint/2010/main" val="4262253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0" y="126147"/>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Summary</a:t>
            </a:r>
            <a:endParaRPr lang="en-US" sz="3600" b="1" spc="-150" dirty="0">
              <a:solidFill>
                <a:srgbClr val="2E2D62"/>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260"/>
          <a:stretch/>
        </p:blipFill>
        <p:spPr bwMode="auto">
          <a:xfrm>
            <a:off x="547029" y="1498012"/>
            <a:ext cx="6122439" cy="276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014619" y="5074092"/>
            <a:ext cx="4434804" cy="461665"/>
          </a:xfrm>
          <a:prstGeom prst="rect">
            <a:avLst/>
          </a:prstGeom>
          <a:solidFill>
            <a:srgbClr val="FFFF00"/>
          </a:solidFill>
          <a:ln w="38100">
            <a:solidFill>
              <a:schemeClr val="tx1"/>
            </a:solidFill>
          </a:ln>
          <a:effectLst>
            <a:outerShdw blurRad="76200" dir="18900000" sy="23000" kx="-1200000" algn="bl" rotWithShape="0">
              <a:prstClr val="black">
                <a:alpha val="20000"/>
              </a:prstClr>
            </a:outerShdw>
          </a:effectLst>
        </p:spPr>
        <p:txBody>
          <a:bodyPr wrap="none" rtlCol="0">
            <a:spAutoFit/>
          </a:bodyPr>
          <a:lstStyle/>
          <a:p>
            <a:r>
              <a:rPr lang="en-GB" sz="2400" b="1" dirty="0" smtClean="0"/>
              <a:t>What happens between A and B?</a:t>
            </a:r>
          </a:p>
        </p:txBody>
      </p:sp>
      <p:sp>
        <p:nvSpPr>
          <p:cNvPr id="13" name="TextBox 12"/>
          <p:cNvSpPr txBox="1"/>
          <p:nvPr/>
        </p:nvSpPr>
        <p:spPr>
          <a:xfrm>
            <a:off x="72950" y="2855746"/>
            <a:ext cx="374757" cy="584775"/>
          </a:xfrm>
          <a:prstGeom prst="rect">
            <a:avLst/>
          </a:prstGeom>
          <a:noFill/>
        </p:spPr>
        <p:txBody>
          <a:bodyPr wrap="square" rtlCol="0">
            <a:spAutoFit/>
          </a:bodyPr>
          <a:lstStyle/>
          <a:p>
            <a:r>
              <a:rPr lang="en-GB" sz="3200" b="1" dirty="0" smtClean="0"/>
              <a:t>A</a:t>
            </a:r>
            <a:endParaRPr lang="en-GB" sz="3200" b="1" dirty="0"/>
          </a:p>
        </p:txBody>
      </p:sp>
      <p:sp>
        <p:nvSpPr>
          <p:cNvPr id="17" name="TextBox 16"/>
          <p:cNvSpPr txBox="1"/>
          <p:nvPr/>
        </p:nvSpPr>
        <p:spPr>
          <a:xfrm>
            <a:off x="5930234" y="2855745"/>
            <a:ext cx="359499" cy="584775"/>
          </a:xfrm>
          <a:prstGeom prst="rect">
            <a:avLst/>
          </a:prstGeom>
          <a:noFill/>
        </p:spPr>
        <p:txBody>
          <a:bodyPr wrap="square" rtlCol="0">
            <a:spAutoFit/>
          </a:bodyPr>
          <a:lstStyle/>
          <a:p>
            <a:r>
              <a:rPr lang="en-GB" sz="3200" b="1" dirty="0" smtClean="0"/>
              <a:t>B</a:t>
            </a:r>
            <a:endParaRPr lang="en-GB" sz="3200" b="1" dirty="0"/>
          </a:p>
        </p:txBody>
      </p:sp>
      <p:cxnSp>
        <p:nvCxnSpPr>
          <p:cNvPr id="12" name="Straight Connector 11"/>
          <p:cNvCxnSpPr/>
          <p:nvPr/>
        </p:nvCxnSpPr>
        <p:spPr>
          <a:xfrm flipH="1">
            <a:off x="6669468" y="772478"/>
            <a:ext cx="32658" cy="59851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68790" y="1200418"/>
            <a:ext cx="5423210" cy="5355312"/>
          </a:xfrm>
          <a:prstGeom prst="rect">
            <a:avLst/>
          </a:prstGeom>
          <a:noFill/>
        </p:spPr>
        <p:txBody>
          <a:bodyPr wrap="square" rtlCol="0">
            <a:spAutoFit/>
          </a:bodyPr>
          <a:lstStyle/>
          <a:p>
            <a:r>
              <a:rPr lang="en-GB" b="1" dirty="0" smtClean="0"/>
              <a:t>Vast choice of diagnostics methods</a:t>
            </a:r>
          </a:p>
          <a:p>
            <a:endParaRPr lang="en-GB" b="1" dirty="0"/>
          </a:p>
          <a:p>
            <a:r>
              <a:rPr lang="en-GB" b="1" dirty="0" smtClean="0"/>
              <a:t>Choosing the correct technique depends on what you want to measure and what kind of ion source you want to probe</a:t>
            </a:r>
          </a:p>
          <a:p>
            <a:endParaRPr lang="en-GB" b="1" dirty="0"/>
          </a:p>
          <a:p>
            <a:r>
              <a:rPr lang="en-GB" b="1" dirty="0" smtClean="0"/>
              <a:t>Make sure the diagnostic is not perturbing the plasma</a:t>
            </a:r>
          </a:p>
          <a:p>
            <a:endParaRPr lang="en-GB" b="1" dirty="0"/>
          </a:p>
          <a:p>
            <a:r>
              <a:rPr lang="en-GB" b="1" dirty="0" smtClean="0"/>
              <a:t>Use as many diagnostics techniques as possible</a:t>
            </a:r>
          </a:p>
          <a:p>
            <a:endParaRPr lang="en-GB" b="1" dirty="0"/>
          </a:p>
          <a:p>
            <a:r>
              <a:rPr lang="en-GB" b="1" dirty="0" smtClean="0"/>
              <a:t>Diagnostics allows quantifying ions source performance, monitoring them in long-term use and guiding their R&amp;D.</a:t>
            </a:r>
          </a:p>
          <a:p>
            <a:endParaRPr lang="en-GB" b="1" dirty="0"/>
          </a:p>
          <a:p>
            <a:endParaRPr lang="en-GB" b="1" dirty="0" smtClean="0"/>
          </a:p>
          <a:p>
            <a:pPr algn="ctr"/>
            <a:r>
              <a:rPr lang="en-GB" sz="3600" b="1" dirty="0" smtClean="0"/>
              <a:t>THANK YOU!</a:t>
            </a:r>
          </a:p>
          <a:p>
            <a:endParaRPr lang="en-GB" b="1" dirty="0"/>
          </a:p>
          <a:p>
            <a:endParaRPr lang="en-GB" b="1" dirty="0"/>
          </a:p>
        </p:txBody>
      </p:sp>
    </p:spTree>
    <p:extLst>
      <p:ext uri="{BB962C8B-B14F-4D97-AF65-F5344CB8AC3E}">
        <p14:creationId xmlns:p14="http://schemas.microsoft.com/office/powerpoint/2010/main" val="3841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06192" y="5620970"/>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1+ beam capture – charge breeder ECRIS</a:t>
            </a:r>
            <a:endParaRPr lang="en-US" sz="3600" b="1" spc="-150" dirty="0">
              <a:solidFill>
                <a:srgbClr val="2E2D62"/>
              </a:solidFill>
              <a:latin typeface="Arial" panose="020B0604020202020204" pitchFamily="34" charset="0"/>
              <a:cs typeface="Arial" panose="020B0604020202020204" pitchFamily="34" charset="0"/>
            </a:endParaRPr>
          </a:p>
        </p:txBody>
      </p:sp>
      <p:sp>
        <p:nvSpPr>
          <p:cNvPr id="33" name="Rectangle 32"/>
          <p:cNvSpPr/>
          <p:nvPr/>
        </p:nvSpPr>
        <p:spPr>
          <a:xfrm>
            <a:off x="9907975" y="1693867"/>
            <a:ext cx="1850572" cy="326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2" descr="PA102147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096" y="4277019"/>
            <a:ext cx="2112963" cy="22066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 y="1052925"/>
            <a:ext cx="5965008" cy="3139321"/>
          </a:xfrm>
          <a:prstGeom prst="rect">
            <a:avLst/>
          </a:prstGeom>
          <a:noFill/>
        </p:spPr>
        <p:txBody>
          <a:bodyPr wrap="square" rtlCol="0">
            <a:spAutoFit/>
          </a:bodyPr>
          <a:lstStyle/>
          <a:p>
            <a:pPr algn="ctr"/>
            <a:r>
              <a:rPr lang="en-GB" b="1" dirty="0" smtClean="0"/>
              <a:t>Collisional or electrostatic capture of the 1+ beam?</a:t>
            </a:r>
          </a:p>
          <a:p>
            <a:pPr algn="ctr"/>
            <a:r>
              <a:rPr lang="en-GB" b="1" dirty="0" smtClean="0"/>
              <a:t>(strong m</a:t>
            </a:r>
            <a:r>
              <a:rPr lang="en-GB" b="1" baseline="-25000" dirty="0" smtClean="0"/>
              <a:t>1+</a:t>
            </a:r>
            <a:r>
              <a:rPr lang="en-GB" b="1" dirty="0" smtClean="0"/>
              <a:t> and </a:t>
            </a:r>
            <a:r>
              <a:rPr lang="en-GB" b="1" dirty="0" err="1" smtClean="0"/>
              <a:t>T</a:t>
            </a:r>
            <a:r>
              <a:rPr lang="en-GB" b="1" baseline="-25000" dirty="0" err="1" smtClean="0"/>
              <a:t>i</a:t>
            </a:r>
            <a:r>
              <a:rPr lang="en-GB" b="1" dirty="0" smtClean="0"/>
              <a:t>-dependence or no </a:t>
            </a:r>
            <a:r>
              <a:rPr lang="en-GB" b="1" dirty="0"/>
              <a:t>m</a:t>
            </a:r>
            <a:r>
              <a:rPr lang="en-GB" b="1" baseline="-25000" dirty="0"/>
              <a:t>1+</a:t>
            </a:r>
            <a:r>
              <a:rPr lang="en-GB" b="1" dirty="0"/>
              <a:t> and </a:t>
            </a:r>
            <a:r>
              <a:rPr lang="en-GB" b="1" dirty="0" err="1"/>
              <a:t>T</a:t>
            </a:r>
            <a:r>
              <a:rPr lang="en-GB" b="1" baseline="-25000" dirty="0" err="1"/>
              <a:t>i</a:t>
            </a:r>
            <a:r>
              <a:rPr lang="en-GB" b="1" dirty="0"/>
              <a:t>-dependence)</a:t>
            </a:r>
            <a:endParaRPr lang="en-GB" b="1" dirty="0" smtClean="0"/>
          </a:p>
          <a:p>
            <a:pPr algn="ctr"/>
            <a:endParaRPr lang="en-GB" b="1" dirty="0"/>
          </a:p>
          <a:p>
            <a:pPr algn="ctr"/>
            <a:r>
              <a:rPr lang="en-GB" b="1" dirty="0" smtClean="0"/>
              <a:t>In practice the capture is optimised by adjusting the potential difference </a:t>
            </a:r>
            <a:r>
              <a:rPr lang="en-GB" b="1" dirty="0" smtClean="0">
                <a:sym typeface="Symbol" panose="05050102010706020507" pitchFamily="18" charset="2"/>
              </a:rPr>
              <a:t>V </a:t>
            </a:r>
            <a:r>
              <a:rPr lang="en-GB" b="1" dirty="0" smtClean="0"/>
              <a:t>between the charge breeder and the 1+ ion source</a:t>
            </a:r>
          </a:p>
          <a:p>
            <a:pPr algn="ctr"/>
            <a:endParaRPr lang="en-GB" b="1" dirty="0" smtClean="0"/>
          </a:p>
          <a:p>
            <a:pPr algn="ctr"/>
            <a:r>
              <a:rPr lang="en-GB" b="1" dirty="0" smtClean="0"/>
              <a:t>In-beam Retarding Field Analyser to measure the plasma potential (from the IV-curve)</a:t>
            </a:r>
          </a:p>
          <a:p>
            <a:pPr algn="ctr"/>
            <a:endParaRPr lang="en-GB" b="1" dirty="0" smtClean="0"/>
          </a:p>
          <a:p>
            <a:pPr algn="ctr"/>
            <a:endParaRPr lang="en-GB" b="1" dirty="0"/>
          </a:p>
        </p:txBody>
      </p:sp>
      <p:sp>
        <p:nvSpPr>
          <p:cNvPr id="21" name="Text Box 36"/>
          <p:cNvSpPr txBox="1">
            <a:spLocks noChangeArrowheads="1"/>
          </p:cNvSpPr>
          <p:nvPr/>
        </p:nvSpPr>
        <p:spPr bwMode="auto">
          <a:xfrm>
            <a:off x="1617406" y="3875968"/>
            <a:ext cx="28237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i-FI" altLang="en-US" sz="1600" dirty="0" smtClean="0">
                <a:latin typeface="Tahoma" panose="020B0604030504040204" pitchFamily="34" charset="0"/>
              </a:rPr>
              <a:t>Double grid V</a:t>
            </a:r>
            <a:r>
              <a:rPr lang="fi-FI" altLang="en-US" sz="1600" baseline="-25000" dirty="0" smtClean="0">
                <a:latin typeface="Tahoma" panose="020B0604030504040204" pitchFamily="34" charset="0"/>
              </a:rPr>
              <a:t>source</a:t>
            </a:r>
            <a:r>
              <a:rPr lang="fi-FI" altLang="en-US" sz="1600" dirty="0" smtClean="0">
                <a:latin typeface="Tahoma" panose="020B0604030504040204" pitchFamily="34" charset="0"/>
              </a:rPr>
              <a:t> </a:t>
            </a:r>
            <a:r>
              <a:rPr lang="fi-FI" altLang="en-US" sz="1600" dirty="0">
                <a:latin typeface="Tahoma" panose="020B0604030504040204" pitchFamily="34" charset="0"/>
              </a:rPr>
              <a:t>+ </a:t>
            </a:r>
            <a:r>
              <a:rPr lang="fi-FI" altLang="en-US" sz="1600" dirty="0" smtClean="0">
                <a:latin typeface="Tahoma" panose="020B0604030504040204" pitchFamily="34" charset="0"/>
              </a:rPr>
              <a:t>V</a:t>
            </a:r>
            <a:r>
              <a:rPr lang="fi-FI" altLang="en-US" sz="1600" baseline="-25000" dirty="0" smtClean="0">
                <a:latin typeface="Tahoma" panose="020B0604030504040204" pitchFamily="34" charset="0"/>
              </a:rPr>
              <a:t>adjustable</a:t>
            </a:r>
            <a:endParaRPr lang="en-GB" altLang="en-US" sz="1600" dirty="0">
              <a:latin typeface="Tahoma" panose="020B0604030504040204" pitchFamily="34" charset="0"/>
            </a:endParaRPr>
          </a:p>
        </p:txBody>
      </p:sp>
      <p:cxnSp>
        <p:nvCxnSpPr>
          <p:cNvPr id="5" name="Straight Arrow Connector 4"/>
          <p:cNvCxnSpPr/>
          <p:nvPr/>
        </p:nvCxnSpPr>
        <p:spPr>
          <a:xfrm>
            <a:off x="602253" y="5425420"/>
            <a:ext cx="1117217"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 Box 36"/>
          <p:cNvSpPr txBox="1">
            <a:spLocks noChangeArrowheads="1"/>
          </p:cNvSpPr>
          <p:nvPr/>
        </p:nvSpPr>
        <p:spPr bwMode="auto">
          <a:xfrm>
            <a:off x="776736" y="4921321"/>
            <a:ext cx="768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i-FI" altLang="en-US" sz="1600" dirty="0" smtClean="0">
                <a:latin typeface="Tahoma" panose="020B0604030504040204" pitchFamily="34" charset="0"/>
              </a:rPr>
              <a:t>Beam</a:t>
            </a:r>
            <a:endParaRPr lang="en-GB" altLang="en-US" sz="1600" dirty="0">
              <a:latin typeface="Tahoma" panose="020B0604030504040204" pitchFamily="34" charset="0"/>
            </a:endParaRPr>
          </a:p>
        </p:txBody>
      </p:sp>
      <p:sp>
        <p:nvSpPr>
          <p:cNvPr id="29" name="Line 31"/>
          <p:cNvSpPr>
            <a:spLocks noChangeShapeType="1"/>
          </p:cNvSpPr>
          <p:nvPr/>
        </p:nvSpPr>
        <p:spPr bwMode="auto">
          <a:xfrm>
            <a:off x="3778974" y="5389195"/>
            <a:ext cx="685800"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0" name="Oval 32"/>
          <p:cNvSpPr>
            <a:spLocks noChangeArrowheads="1"/>
          </p:cNvSpPr>
          <p:nvPr/>
        </p:nvSpPr>
        <p:spPr bwMode="auto">
          <a:xfrm>
            <a:off x="4467949" y="5112970"/>
            <a:ext cx="457200" cy="508000"/>
          </a:xfrm>
          <a:prstGeom prst="ellipse">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 name="Text Box 33"/>
          <p:cNvSpPr txBox="1">
            <a:spLocks noChangeArrowheads="1"/>
          </p:cNvSpPr>
          <p:nvPr/>
        </p:nvSpPr>
        <p:spPr bwMode="auto">
          <a:xfrm>
            <a:off x="4547324" y="5212982"/>
            <a:ext cx="377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i-FI" altLang="en-US" sz="1600">
                <a:latin typeface="Tahoma" panose="020B0604030504040204" pitchFamily="34" charset="0"/>
              </a:rPr>
              <a:t>A</a:t>
            </a:r>
            <a:endParaRPr lang="en-GB" altLang="en-US" sz="1600">
              <a:latin typeface="Tahoma" panose="020B0604030504040204" pitchFamily="34" charset="0"/>
            </a:endParaRPr>
          </a:p>
        </p:txBody>
      </p:sp>
      <p:sp>
        <p:nvSpPr>
          <p:cNvPr id="35" name="Line 34"/>
          <p:cNvSpPr>
            <a:spLocks noChangeShapeType="1"/>
          </p:cNvSpPr>
          <p:nvPr/>
        </p:nvSpPr>
        <p:spPr bwMode="auto">
          <a:xfrm>
            <a:off x="4693374" y="5620970"/>
            <a:ext cx="0" cy="1033462"/>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6" name="Line 38"/>
          <p:cNvSpPr>
            <a:spLocks noChangeShapeType="1"/>
          </p:cNvSpPr>
          <p:nvPr/>
        </p:nvSpPr>
        <p:spPr bwMode="auto">
          <a:xfrm>
            <a:off x="4463126" y="6647287"/>
            <a:ext cx="5032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7" name="Line 39"/>
          <p:cNvSpPr>
            <a:spLocks noChangeShapeType="1"/>
          </p:cNvSpPr>
          <p:nvPr/>
        </p:nvSpPr>
        <p:spPr bwMode="auto">
          <a:xfrm>
            <a:off x="4534564" y="6718725"/>
            <a:ext cx="3587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8" name="Line 40"/>
          <p:cNvSpPr>
            <a:spLocks noChangeShapeType="1"/>
          </p:cNvSpPr>
          <p:nvPr/>
        </p:nvSpPr>
        <p:spPr bwMode="auto">
          <a:xfrm>
            <a:off x="4607589" y="6790162"/>
            <a:ext cx="2143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16" name="Picture 15"/>
          <p:cNvPicPr>
            <a:picLocks noChangeAspect="1"/>
          </p:cNvPicPr>
          <p:nvPr/>
        </p:nvPicPr>
        <p:blipFill>
          <a:blip r:embed="rId4"/>
          <a:stretch>
            <a:fillRect/>
          </a:stretch>
        </p:blipFill>
        <p:spPr>
          <a:xfrm>
            <a:off x="6191369" y="919113"/>
            <a:ext cx="2521375" cy="3337990"/>
          </a:xfrm>
          <a:prstGeom prst="rect">
            <a:avLst/>
          </a:prstGeom>
        </p:spPr>
      </p:pic>
      <p:pic>
        <p:nvPicPr>
          <p:cNvPr id="17" name="Picture 16"/>
          <p:cNvPicPr>
            <a:picLocks noChangeAspect="1"/>
          </p:cNvPicPr>
          <p:nvPr/>
        </p:nvPicPr>
        <p:blipFill>
          <a:blip r:embed="rId5"/>
          <a:stretch>
            <a:fillRect/>
          </a:stretch>
        </p:blipFill>
        <p:spPr>
          <a:xfrm>
            <a:off x="9142826" y="919113"/>
            <a:ext cx="2389360" cy="3337990"/>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75163"/>
          <a:stretch/>
        </p:blipFill>
        <p:spPr>
          <a:xfrm>
            <a:off x="6191369" y="4352140"/>
            <a:ext cx="2523091" cy="2485346"/>
          </a:xfrm>
          <a:prstGeom prst="rect">
            <a:avLst/>
          </a:prstGeom>
        </p:spPr>
      </p:pic>
      <p:sp>
        <p:nvSpPr>
          <p:cNvPr id="22" name="TextBox 21"/>
          <p:cNvSpPr txBox="1"/>
          <p:nvPr/>
        </p:nvSpPr>
        <p:spPr>
          <a:xfrm>
            <a:off x="8600604" y="4856149"/>
            <a:ext cx="3664283" cy="1661993"/>
          </a:xfrm>
          <a:prstGeom prst="rect">
            <a:avLst/>
          </a:prstGeom>
          <a:noFill/>
        </p:spPr>
        <p:txBody>
          <a:bodyPr wrap="square" rtlCol="0">
            <a:spAutoFit/>
          </a:bodyPr>
          <a:lstStyle/>
          <a:p>
            <a:pPr algn="ctr"/>
            <a:r>
              <a:rPr lang="en-GB" sz="1600" b="1" dirty="0" smtClean="0"/>
              <a:t>Experiment with multi-species injection:</a:t>
            </a:r>
          </a:p>
          <a:p>
            <a:pPr algn="ctr"/>
            <a:endParaRPr lang="en-GB" b="1" dirty="0"/>
          </a:p>
          <a:p>
            <a:pPr algn="ctr"/>
            <a:r>
              <a:rPr lang="en-GB" b="1" dirty="0" smtClean="0"/>
              <a:t>No mass dependence</a:t>
            </a:r>
          </a:p>
          <a:p>
            <a:pPr algn="ctr"/>
            <a:endParaRPr lang="en-GB" b="1" dirty="0"/>
          </a:p>
          <a:p>
            <a:pPr algn="ctr"/>
            <a:r>
              <a:rPr lang="en-GB" sz="1600" b="1" dirty="0" smtClean="0"/>
              <a:t>Favours the </a:t>
            </a:r>
            <a:r>
              <a:rPr lang="en-GB" sz="1600" b="1" u="sng" dirty="0" smtClean="0"/>
              <a:t>electrostatic stopping</a:t>
            </a:r>
            <a:r>
              <a:rPr lang="en-GB" sz="1600" b="1" dirty="0" smtClean="0"/>
              <a:t> model,</a:t>
            </a:r>
          </a:p>
          <a:p>
            <a:pPr algn="ctr"/>
            <a:r>
              <a:rPr lang="en-GB" sz="1600" b="1" dirty="0" smtClean="0"/>
              <a:t>i.e. no </a:t>
            </a:r>
            <a:r>
              <a:rPr lang="en-GB" sz="1600" b="1" dirty="0" err="1" smtClean="0"/>
              <a:t>Ti</a:t>
            </a:r>
            <a:r>
              <a:rPr lang="en-GB" sz="1600" b="1" dirty="0" smtClean="0"/>
              <a:t>-dependence expected</a:t>
            </a:r>
            <a:endParaRPr lang="en-GB" sz="1600" b="1" dirty="0"/>
          </a:p>
        </p:txBody>
      </p:sp>
      <p:sp>
        <p:nvSpPr>
          <p:cNvPr id="3" name="Rectangle 2"/>
          <p:cNvSpPr/>
          <p:nvPr/>
        </p:nvSpPr>
        <p:spPr>
          <a:xfrm>
            <a:off x="9342783" y="5366970"/>
            <a:ext cx="2189403" cy="417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68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9" grpId="0" animBg="1"/>
      <p:bldP spid="30" grpId="0" animBg="1"/>
      <p:bldP spid="31" grpId="0"/>
      <p:bldP spid="35" grpId="0" animBg="1"/>
      <p:bldP spid="36" grpId="0" animBg="1"/>
      <p:bldP spid="37" grpId="0" animBg="1"/>
      <p:bldP spid="38" grpId="0" animBg="1"/>
      <p:bldP spid="2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3101728" y="126147"/>
            <a:ext cx="2924394" cy="646331"/>
          </a:xfrm>
          <a:prstGeom prst="rect">
            <a:avLst/>
          </a:prstGeom>
          <a:noFill/>
        </p:spPr>
        <p:txBody>
          <a:bodyPr wrap="square" rtlCol="0" anchor="t">
            <a:spAutoFit/>
          </a:bodyPr>
          <a:lstStyle/>
          <a:p>
            <a:pPr algn="r"/>
            <a:r>
              <a:rPr lang="en-US" sz="3600" b="1" spc="-150" dirty="0" smtClean="0">
                <a:solidFill>
                  <a:srgbClr val="2E2D62"/>
                </a:solidFill>
                <a:latin typeface="Arial" panose="020B0604020202020204" pitchFamily="34" charset="0"/>
                <a:cs typeface="Arial" panose="020B0604020202020204" pitchFamily="34" charset="0"/>
              </a:rPr>
              <a:t>Ion source</a:t>
            </a:r>
            <a:endParaRPr lang="en-US" sz="3600" b="1" spc="-150" dirty="0">
              <a:solidFill>
                <a:srgbClr val="2E2D62"/>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260"/>
          <a:stretch/>
        </p:blipFill>
        <p:spPr bwMode="auto">
          <a:xfrm>
            <a:off x="3400703" y="1837255"/>
            <a:ext cx="7076119" cy="319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4428" y="1265204"/>
            <a:ext cx="3931919" cy="1446550"/>
          </a:xfrm>
          <a:prstGeom prst="rect">
            <a:avLst/>
          </a:prstGeom>
          <a:noFill/>
          <a:ln w="38100">
            <a:solidFill>
              <a:schemeClr val="tx1"/>
            </a:solidFill>
          </a:ln>
        </p:spPr>
        <p:txBody>
          <a:bodyPr wrap="square" rtlCol="0">
            <a:spAutoFit/>
          </a:bodyPr>
          <a:lstStyle/>
          <a:p>
            <a:endParaRPr lang="en-GB" sz="400" b="1" dirty="0" smtClean="0"/>
          </a:p>
          <a:p>
            <a:pPr algn="ctr"/>
            <a:r>
              <a:rPr lang="en-GB" sz="2400" b="1" dirty="0" smtClean="0"/>
              <a:t>Material to be ionised</a:t>
            </a:r>
          </a:p>
          <a:p>
            <a:pPr algn="ctr"/>
            <a:r>
              <a:rPr lang="en-GB" sz="2400" b="1" dirty="0" smtClean="0"/>
              <a:t>+ additives (buffer gas, Cs,…)</a:t>
            </a:r>
          </a:p>
          <a:p>
            <a:pPr algn="ctr"/>
            <a:endParaRPr lang="en-GB" sz="1200" b="1" dirty="0"/>
          </a:p>
          <a:p>
            <a:pPr algn="ctr"/>
            <a:r>
              <a:rPr lang="en-GB" sz="2400" b="1" dirty="0" smtClean="0"/>
              <a:t>Energy</a:t>
            </a:r>
          </a:p>
        </p:txBody>
      </p:sp>
      <p:cxnSp>
        <p:nvCxnSpPr>
          <p:cNvPr id="11" name="Elbow Connector 10"/>
          <p:cNvCxnSpPr/>
          <p:nvPr/>
        </p:nvCxnSpPr>
        <p:spPr>
          <a:xfrm rot="16200000" flipH="1">
            <a:off x="2112965" y="2657623"/>
            <a:ext cx="1233259" cy="1551214"/>
          </a:xfrm>
          <a:prstGeom prst="bentConnector2">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919210" y="2188534"/>
            <a:ext cx="2072639" cy="523220"/>
          </a:xfrm>
          <a:prstGeom prst="rect">
            <a:avLst/>
          </a:prstGeom>
          <a:noFill/>
          <a:ln w="38100">
            <a:solidFill>
              <a:schemeClr val="tx1"/>
            </a:solidFill>
          </a:ln>
        </p:spPr>
        <p:txBody>
          <a:bodyPr wrap="square" rtlCol="0">
            <a:spAutoFit/>
          </a:bodyPr>
          <a:lstStyle/>
          <a:p>
            <a:endParaRPr lang="en-GB" sz="400" b="1" dirty="0" smtClean="0"/>
          </a:p>
          <a:p>
            <a:pPr algn="ctr"/>
            <a:r>
              <a:rPr lang="en-GB" sz="2400" b="1" dirty="0" smtClean="0"/>
              <a:t>Ion beam</a:t>
            </a:r>
          </a:p>
        </p:txBody>
      </p:sp>
      <p:sp>
        <p:nvSpPr>
          <p:cNvPr id="16" name="TextBox 15"/>
          <p:cNvSpPr txBox="1"/>
          <p:nvPr/>
        </p:nvSpPr>
        <p:spPr>
          <a:xfrm>
            <a:off x="3505202" y="5634997"/>
            <a:ext cx="4567854" cy="830997"/>
          </a:xfrm>
          <a:prstGeom prst="rect">
            <a:avLst/>
          </a:prstGeom>
          <a:solidFill>
            <a:srgbClr val="FFFF00"/>
          </a:solidFill>
          <a:ln w="38100">
            <a:solidFill>
              <a:schemeClr val="tx1"/>
            </a:solidFill>
          </a:ln>
          <a:effectLst>
            <a:outerShdw blurRad="76200" dir="18900000" sy="23000" kx="-1200000" algn="bl" rotWithShape="0">
              <a:prstClr val="black">
                <a:alpha val="20000"/>
              </a:prstClr>
            </a:outerShdw>
          </a:effectLst>
        </p:spPr>
        <p:txBody>
          <a:bodyPr wrap="none" rtlCol="0">
            <a:spAutoFit/>
          </a:bodyPr>
          <a:lstStyle/>
          <a:p>
            <a:r>
              <a:rPr lang="en-GB" sz="2400" b="1" dirty="0" smtClean="0"/>
              <a:t>What happens between A and B?</a:t>
            </a:r>
          </a:p>
          <a:p>
            <a:r>
              <a:rPr lang="en-GB" sz="2400" b="1" dirty="0" smtClean="0"/>
              <a:t>… and how to make more B(</a:t>
            </a:r>
            <a:r>
              <a:rPr lang="en-GB" sz="2400" b="1" dirty="0" err="1" smtClean="0"/>
              <a:t>eam</a:t>
            </a:r>
            <a:r>
              <a:rPr lang="en-GB" sz="2400" b="1" dirty="0" smtClean="0"/>
              <a:t>)?</a:t>
            </a:r>
            <a:endParaRPr lang="en-GB" sz="2400" b="1" dirty="0"/>
          </a:p>
        </p:txBody>
      </p:sp>
      <p:sp>
        <p:nvSpPr>
          <p:cNvPr id="13" name="TextBox 12"/>
          <p:cNvSpPr txBox="1"/>
          <p:nvPr/>
        </p:nvSpPr>
        <p:spPr>
          <a:xfrm>
            <a:off x="594964" y="3710069"/>
            <a:ext cx="433132" cy="584775"/>
          </a:xfrm>
          <a:prstGeom prst="rect">
            <a:avLst/>
          </a:prstGeom>
          <a:noFill/>
        </p:spPr>
        <p:txBody>
          <a:bodyPr wrap="none" rtlCol="0">
            <a:spAutoFit/>
          </a:bodyPr>
          <a:lstStyle/>
          <a:p>
            <a:r>
              <a:rPr lang="en-GB" sz="3200" b="1" dirty="0" smtClean="0"/>
              <a:t>A</a:t>
            </a:r>
            <a:endParaRPr lang="en-GB" sz="3200" b="1" dirty="0"/>
          </a:p>
        </p:txBody>
      </p:sp>
      <p:sp>
        <p:nvSpPr>
          <p:cNvPr id="17" name="TextBox 16"/>
          <p:cNvSpPr txBox="1"/>
          <p:nvPr/>
        </p:nvSpPr>
        <p:spPr>
          <a:xfrm>
            <a:off x="10991849" y="3710068"/>
            <a:ext cx="415498" cy="584775"/>
          </a:xfrm>
          <a:prstGeom prst="rect">
            <a:avLst/>
          </a:prstGeom>
          <a:noFill/>
        </p:spPr>
        <p:txBody>
          <a:bodyPr wrap="none" rtlCol="0">
            <a:spAutoFit/>
          </a:bodyPr>
          <a:lstStyle/>
          <a:p>
            <a:r>
              <a:rPr lang="en-GB" sz="3200" b="1" dirty="0" smtClean="0"/>
              <a:t>B</a:t>
            </a:r>
            <a:endParaRPr lang="en-GB" sz="3200" b="1" dirty="0"/>
          </a:p>
        </p:txBody>
      </p:sp>
      <p:sp>
        <p:nvSpPr>
          <p:cNvPr id="19" name="TextBox 18">
            <a:extLst>
              <a:ext uri="{FF2B5EF4-FFF2-40B4-BE49-F238E27FC236}">
                <a16:creationId xmlns:a16="http://schemas.microsoft.com/office/drawing/2014/main" id="{67B54F19-1212-9345-95FF-9D2815FD6E96}"/>
              </a:ext>
            </a:extLst>
          </p:cNvPr>
          <p:cNvSpPr txBox="1"/>
          <p:nvPr/>
        </p:nvSpPr>
        <p:spPr>
          <a:xfrm>
            <a:off x="5917438" y="126147"/>
            <a:ext cx="2543394"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diagnostics</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06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7B54F19-1212-9345-95FF-9D2815FD6E96}"/>
              </a:ext>
            </a:extLst>
          </p:cNvPr>
          <p:cNvSpPr txBox="1"/>
          <p:nvPr/>
        </p:nvSpPr>
        <p:spPr>
          <a:xfrm>
            <a:off x="282149" y="177745"/>
            <a:ext cx="11745686" cy="646331"/>
          </a:xfrm>
          <a:prstGeom prst="rect">
            <a:avLst/>
          </a:prstGeom>
          <a:noFill/>
        </p:spPr>
        <p:txBody>
          <a:bodyPr wrap="square" rtlCol="0" anchor="t">
            <a:spAutoFit/>
          </a:bodyPr>
          <a:lstStyle/>
          <a:p>
            <a:pPr algn="ctr"/>
            <a:r>
              <a:rPr lang="en-US" sz="3600" b="1" spc="-150" dirty="0">
                <a:solidFill>
                  <a:srgbClr val="002060"/>
                </a:solidFill>
                <a:latin typeface="Arial" panose="020B0604020202020204" pitchFamily="34" charset="0"/>
                <a:cs typeface="Arial" panose="020B0604020202020204" pitchFamily="34" charset="0"/>
              </a:rPr>
              <a:t>A review of state-of-the-art ion source plasma diagnostics</a:t>
            </a:r>
          </a:p>
        </p:txBody>
      </p:sp>
      <p:cxnSp>
        <p:nvCxnSpPr>
          <p:cNvPr id="6" name="Straight Connector 5"/>
          <p:cNvCxnSpPr/>
          <p:nvPr/>
        </p:nvCxnSpPr>
        <p:spPr>
          <a:xfrm flipH="1">
            <a:off x="422365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02237" y="1099457"/>
            <a:ext cx="32657" cy="575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0489" y="1011045"/>
            <a:ext cx="1210866" cy="369332"/>
          </a:xfrm>
          <a:prstGeom prst="rect">
            <a:avLst/>
          </a:prstGeom>
          <a:noFill/>
        </p:spPr>
        <p:txBody>
          <a:bodyPr wrap="square" rtlCol="0">
            <a:spAutoFit/>
          </a:bodyPr>
          <a:lstStyle/>
          <a:p>
            <a:r>
              <a:rPr lang="en-GB" b="1" dirty="0" smtClean="0"/>
              <a:t>Caveat #1</a:t>
            </a:r>
          </a:p>
        </p:txBody>
      </p:sp>
      <p:sp>
        <p:nvSpPr>
          <p:cNvPr id="12" name="TextBox 11"/>
          <p:cNvSpPr txBox="1"/>
          <p:nvPr/>
        </p:nvSpPr>
        <p:spPr>
          <a:xfrm>
            <a:off x="5628616" y="1011045"/>
            <a:ext cx="1210866" cy="369332"/>
          </a:xfrm>
          <a:prstGeom prst="rect">
            <a:avLst/>
          </a:prstGeom>
          <a:noFill/>
        </p:spPr>
        <p:txBody>
          <a:bodyPr wrap="square" rtlCol="0">
            <a:spAutoFit/>
          </a:bodyPr>
          <a:lstStyle/>
          <a:p>
            <a:r>
              <a:rPr lang="en-GB" b="1" dirty="0" smtClean="0"/>
              <a:t>Caveat #2</a:t>
            </a:r>
          </a:p>
        </p:txBody>
      </p:sp>
      <p:sp>
        <p:nvSpPr>
          <p:cNvPr id="13" name="TextBox 12"/>
          <p:cNvSpPr txBox="1"/>
          <p:nvPr/>
        </p:nvSpPr>
        <p:spPr>
          <a:xfrm>
            <a:off x="9616743" y="1010848"/>
            <a:ext cx="1210866" cy="369332"/>
          </a:xfrm>
          <a:prstGeom prst="rect">
            <a:avLst/>
          </a:prstGeom>
          <a:noFill/>
        </p:spPr>
        <p:txBody>
          <a:bodyPr wrap="square" rtlCol="0">
            <a:spAutoFit/>
          </a:bodyPr>
          <a:lstStyle/>
          <a:p>
            <a:r>
              <a:rPr lang="en-GB" b="1" dirty="0" smtClean="0"/>
              <a:t>Caveat #3</a:t>
            </a: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260"/>
          <a:stretch/>
        </p:blipFill>
        <p:spPr bwMode="auto">
          <a:xfrm>
            <a:off x="135571" y="1731958"/>
            <a:ext cx="4075831" cy="183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35571" y="3794062"/>
            <a:ext cx="4075830" cy="1415772"/>
          </a:xfrm>
          <a:prstGeom prst="rect">
            <a:avLst/>
          </a:prstGeom>
          <a:noFill/>
        </p:spPr>
        <p:txBody>
          <a:bodyPr wrap="square" rtlCol="0">
            <a:spAutoFit/>
          </a:bodyPr>
          <a:lstStyle/>
          <a:p>
            <a:pPr algn="ctr"/>
            <a:r>
              <a:rPr lang="en-GB" b="1" dirty="0" smtClean="0"/>
              <a:t>The most important diagnostic of an ion source is the </a:t>
            </a:r>
            <a:r>
              <a:rPr lang="en-GB" b="1" u="sng" dirty="0" smtClean="0"/>
              <a:t>beam</a:t>
            </a:r>
            <a:r>
              <a:rPr lang="en-GB" b="1" dirty="0" smtClean="0"/>
              <a:t>.</a:t>
            </a:r>
          </a:p>
          <a:p>
            <a:pPr algn="ctr"/>
            <a:endParaRPr lang="en-GB" b="1" dirty="0"/>
          </a:p>
          <a:p>
            <a:pPr algn="ctr"/>
            <a:r>
              <a:rPr lang="en-GB" b="1" u="sng" dirty="0" smtClean="0"/>
              <a:t>Not discussed in this presentation</a:t>
            </a:r>
          </a:p>
          <a:p>
            <a:pPr algn="ctr"/>
            <a:r>
              <a:rPr lang="en-GB" sz="1400" b="1" u="sng" dirty="0" smtClean="0"/>
              <a:t>(just one exception)</a:t>
            </a:r>
          </a:p>
        </p:txBody>
      </p:sp>
      <p:pic>
        <p:nvPicPr>
          <p:cNvPr id="3" name="Picture 2"/>
          <p:cNvPicPr>
            <a:picLocks noChangeAspect="1"/>
          </p:cNvPicPr>
          <p:nvPr/>
        </p:nvPicPr>
        <p:blipFill>
          <a:blip r:embed="rId4"/>
          <a:stretch>
            <a:fillRect/>
          </a:stretch>
        </p:blipFill>
        <p:spPr>
          <a:xfrm>
            <a:off x="217831" y="5228473"/>
            <a:ext cx="3911309" cy="1295238"/>
          </a:xfrm>
          <a:prstGeom prst="rect">
            <a:avLst/>
          </a:prstGeom>
        </p:spPr>
      </p:pic>
      <p:grpSp>
        <p:nvGrpSpPr>
          <p:cNvPr id="73" name="Group 72">
            <a:extLst>
              <a:ext uri="{FF2B5EF4-FFF2-40B4-BE49-F238E27FC236}">
                <a16:creationId xmlns:a16="http://schemas.microsoft.com/office/drawing/2014/main" id="{27E9B705-3AE0-4FE0-A14B-76086DC843A4}"/>
              </a:ext>
            </a:extLst>
          </p:cNvPr>
          <p:cNvGrpSpPr/>
          <p:nvPr/>
        </p:nvGrpSpPr>
        <p:grpSpPr>
          <a:xfrm>
            <a:off x="4530688" y="1646689"/>
            <a:ext cx="4007341" cy="1865816"/>
            <a:chOff x="989431" y="2878183"/>
            <a:chExt cx="4007341" cy="1865816"/>
          </a:xfrm>
        </p:grpSpPr>
        <p:sp>
          <p:nvSpPr>
            <p:cNvPr id="74" name="Rectangle 73">
              <a:extLst>
                <a:ext uri="{FF2B5EF4-FFF2-40B4-BE49-F238E27FC236}">
                  <a16:creationId xmlns:a16="http://schemas.microsoft.com/office/drawing/2014/main" id="{241D1058-04A1-4A00-8088-A9B41D64AF99}"/>
                </a:ext>
              </a:extLst>
            </p:cNvPr>
            <p:cNvSpPr/>
            <p:nvPr/>
          </p:nvSpPr>
          <p:spPr>
            <a:xfrm>
              <a:off x="1180011" y="2878183"/>
              <a:ext cx="2325189" cy="1419497"/>
            </a:xfrm>
            <a:prstGeom prst="rect">
              <a:avLst/>
            </a:prstGeom>
            <a:solidFill>
              <a:srgbClr val="FF66FF">
                <a:alpha val="21176"/>
              </a:srgbClr>
            </a:solid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5" name="TextBox 74">
              <a:extLst>
                <a:ext uri="{FF2B5EF4-FFF2-40B4-BE49-F238E27FC236}">
                  <a16:creationId xmlns:a16="http://schemas.microsoft.com/office/drawing/2014/main" id="{1C7283F5-2AE7-4602-B1AB-97998B8C4C36}"/>
                </a:ext>
              </a:extLst>
            </p:cNvPr>
            <p:cNvSpPr txBox="1"/>
            <p:nvPr/>
          </p:nvSpPr>
          <p:spPr>
            <a:xfrm>
              <a:off x="989431" y="4402367"/>
              <a:ext cx="1855893" cy="341632"/>
            </a:xfrm>
            <a:prstGeom prst="rect">
              <a:avLst/>
            </a:prstGeom>
            <a:noFill/>
          </p:spPr>
          <p:txBody>
            <a:bodyPr wrap="none" rtlCol="0">
              <a:spAutoFit/>
            </a:bodyPr>
            <a:lstStyle/>
            <a:p>
              <a:pPr algn="l">
                <a:lnSpc>
                  <a:spcPct val="90000"/>
                </a:lnSpc>
              </a:pPr>
              <a:r>
                <a:rPr lang="en-US" b="1" dirty="0">
                  <a:latin typeface="+mn-lt"/>
                </a:rPr>
                <a:t>Plasma generator</a:t>
              </a:r>
            </a:p>
          </p:txBody>
        </p:sp>
        <p:sp>
          <p:nvSpPr>
            <p:cNvPr id="76" name="Oval 10">
              <a:extLst>
                <a:ext uri="{FF2B5EF4-FFF2-40B4-BE49-F238E27FC236}">
                  <a16:creationId xmlns:a16="http://schemas.microsoft.com/office/drawing/2014/main" id="{0E25B31E-3AA4-4074-9C5D-464DCF6A5C0A}"/>
                </a:ext>
              </a:extLst>
            </p:cNvPr>
            <p:cNvSpPr>
              <a:spLocks noChangeArrowheads="1"/>
            </p:cNvSpPr>
            <p:nvPr/>
          </p:nvSpPr>
          <p:spPr bwMode="auto">
            <a:xfrm rot="19734749">
              <a:off x="2633710" y="3623029"/>
              <a:ext cx="119324" cy="131061"/>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10">
              <a:extLst>
                <a:ext uri="{FF2B5EF4-FFF2-40B4-BE49-F238E27FC236}">
                  <a16:creationId xmlns:a16="http://schemas.microsoft.com/office/drawing/2014/main" id="{CAE782D9-4E65-4BC1-8B7F-29A2D32B477D}"/>
                </a:ext>
              </a:extLst>
            </p:cNvPr>
            <p:cNvSpPr>
              <a:spLocks noChangeArrowheads="1"/>
            </p:cNvSpPr>
            <p:nvPr/>
          </p:nvSpPr>
          <p:spPr bwMode="auto">
            <a:xfrm rot="19734749">
              <a:off x="2058945" y="3318229"/>
              <a:ext cx="119324" cy="131061"/>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Oval 10">
              <a:extLst>
                <a:ext uri="{FF2B5EF4-FFF2-40B4-BE49-F238E27FC236}">
                  <a16:creationId xmlns:a16="http://schemas.microsoft.com/office/drawing/2014/main" id="{37F926BF-6A8E-40AE-BFBC-B828EFB04F87}"/>
                </a:ext>
              </a:extLst>
            </p:cNvPr>
            <p:cNvSpPr>
              <a:spLocks noChangeArrowheads="1"/>
            </p:cNvSpPr>
            <p:nvPr/>
          </p:nvSpPr>
          <p:spPr bwMode="auto">
            <a:xfrm rot="19734749">
              <a:off x="1836876" y="3740594"/>
              <a:ext cx="119324" cy="131061"/>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Oval 78">
              <a:extLst>
                <a:ext uri="{FF2B5EF4-FFF2-40B4-BE49-F238E27FC236}">
                  <a16:creationId xmlns:a16="http://schemas.microsoft.com/office/drawing/2014/main" id="{D0256481-8071-4223-9B5A-848DA0EC1DA1}"/>
                </a:ext>
              </a:extLst>
            </p:cNvPr>
            <p:cNvSpPr>
              <a:spLocks noChangeArrowheads="1"/>
            </p:cNvSpPr>
            <p:nvPr/>
          </p:nvSpPr>
          <p:spPr bwMode="auto">
            <a:xfrm rot="19734749">
              <a:off x="2359391" y="3614319"/>
              <a:ext cx="119324" cy="131061"/>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Oval 5">
              <a:extLst>
                <a:ext uri="{FF2B5EF4-FFF2-40B4-BE49-F238E27FC236}">
                  <a16:creationId xmlns:a16="http://schemas.microsoft.com/office/drawing/2014/main" id="{D9E1BAA3-AFBC-4789-A369-C26B397CD872}"/>
                </a:ext>
              </a:extLst>
            </p:cNvPr>
            <p:cNvSpPr>
              <a:spLocks noChangeArrowheads="1"/>
            </p:cNvSpPr>
            <p:nvPr/>
          </p:nvSpPr>
          <p:spPr bwMode="auto">
            <a:xfrm>
              <a:off x="2573600" y="3114179"/>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Oval 5">
              <a:extLst>
                <a:ext uri="{FF2B5EF4-FFF2-40B4-BE49-F238E27FC236}">
                  <a16:creationId xmlns:a16="http://schemas.microsoft.com/office/drawing/2014/main" id="{F716F429-72B0-4AEB-96EF-7321BC83FDDF}"/>
                </a:ext>
              </a:extLst>
            </p:cNvPr>
            <p:cNvSpPr>
              <a:spLocks noChangeArrowheads="1"/>
            </p:cNvSpPr>
            <p:nvPr/>
          </p:nvSpPr>
          <p:spPr bwMode="auto">
            <a:xfrm>
              <a:off x="2726000" y="3375436"/>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Oval 5">
              <a:extLst>
                <a:ext uri="{FF2B5EF4-FFF2-40B4-BE49-F238E27FC236}">
                  <a16:creationId xmlns:a16="http://schemas.microsoft.com/office/drawing/2014/main" id="{B75961E0-789C-4296-A39D-CAC4BD4DAE0B}"/>
                </a:ext>
              </a:extLst>
            </p:cNvPr>
            <p:cNvSpPr>
              <a:spLocks noChangeArrowheads="1"/>
            </p:cNvSpPr>
            <p:nvPr/>
          </p:nvSpPr>
          <p:spPr bwMode="auto">
            <a:xfrm>
              <a:off x="2103337" y="3675881"/>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Oval 10">
              <a:extLst>
                <a:ext uri="{FF2B5EF4-FFF2-40B4-BE49-F238E27FC236}">
                  <a16:creationId xmlns:a16="http://schemas.microsoft.com/office/drawing/2014/main" id="{4DC216BC-48E9-4A1F-84BC-804367305A29}"/>
                </a:ext>
              </a:extLst>
            </p:cNvPr>
            <p:cNvSpPr>
              <a:spLocks noChangeArrowheads="1"/>
            </p:cNvSpPr>
            <p:nvPr/>
          </p:nvSpPr>
          <p:spPr bwMode="auto">
            <a:xfrm rot="19734749">
              <a:off x="3064787" y="3496754"/>
              <a:ext cx="119324" cy="131061"/>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Oval 5">
              <a:extLst>
                <a:ext uri="{FF2B5EF4-FFF2-40B4-BE49-F238E27FC236}">
                  <a16:creationId xmlns:a16="http://schemas.microsoft.com/office/drawing/2014/main" id="{4015DD6B-5D5F-4FF3-A96E-1626CD113B0C}"/>
                </a:ext>
              </a:extLst>
            </p:cNvPr>
            <p:cNvSpPr>
              <a:spLocks noChangeArrowheads="1"/>
            </p:cNvSpPr>
            <p:nvPr/>
          </p:nvSpPr>
          <p:spPr bwMode="auto">
            <a:xfrm>
              <a:off x="1842080" y="3440750"/>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Oval 5">
              <a:extLst>
                <a:ext uri="{FF2B5EF4-FFF2-40B4-BE49-F238E27FC236}">
                  <a16:creationId xmlns:a16="http://schemas.microsoft.com/office/drawing/2014/main" id="{748BA410-D257-44BD-8396-B5AEA3620B2D}"/>
                </a:ext>
              </a:extLst>
            </p:cNvPr>
            <p:cNvSpPr>
              <a:spLocks noChangeArrowheads="1"/>
            </p:cNvSpPr>
            <p:nvPr/>
          </p:nvSpPr>
          <p:spPr bwMode="auto">
            <a:xfrm>
              <a:off x="1463257" y="3998098"/>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Oval 5">
              <a:extLst>
                <a:ext uri="{FF2B5EF4-FFF2-40B4-BE49-F238E27FC236}">
                  <a16:creationId xmlns:a16="http://schemas.microsoft.com/office/drawing/2014/main" id="{07730209-0F4F-4146-BA46-64127BF1D927}"/>
                </a:ext>
              </a:extLst>
            </p:cNvPr>
            <p:cNvSpPr>
              <a:spLocks noChangeArrowheads="1"/>
            </p:cNvSpPr>
            <p:nvPr/>
          </p:nvSpPr>
          <p:spPr bwMode="auto">
            <a:xfrm>
              <a:off x="2216548" y="3053218"/>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5">
              <a:extLst>
                <a:ext uri="{FF2B5EF4-FFF2-40B4-BE49-F238E27FC236}">
                  <a16:creationId xmlns:a16="http://schemas.microsoft.com/office/drawing/2014/main" id="{0FD90C97-3E2D-491E-AE5F-14B9F0CE2B55}"/>
                </a:ext>
              </a:extLst>
            </p:cNvPr>
            <p:cNvSpPr>
              <a:spLocks noChangeArrowheads="1"/>
            </p:cNvSpPr>
            <p:nvPr/>
          </p:nvSpPr>
          <p:spPr bwMode="auto">
            <a:xfrm>
              <a:off x="2342823" y="3366728"/>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5">
              <a:extLst>
                <a:ext uri="{FF2B5EF4-FFF2-40B4-BE49-F238E27FC236}">
                  <a16:creationId xmlns:a16="http://schemas.microsoft.com/office/drawing/2014/main" id="{3E2B03B2-5425-4566-8EE1-65537E9EED35}"/>
                </a:ext>
              </a:extLst>
            </p:cNvPr>
            <p:cNvSpPr>
              <a:spLocks noChangeArrowheads="1"/>
            </p:cNvSpPr>
            <p:nvPr/>
          </p:nvSpPr>
          <p:spPr bwMode="auto">
            <a:xfrm>
              <a:off x="2760835" y="3828283"/>
              <a:ext cx="119324" cy="131061"/>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TextBox 88">
              <a:extLst>
                <a:ext uri="{FF2B5EF4-FFF2-40B4-BE49-F238E27FC236}">
                  <a16:creationId xmlns:a16="http://schemas.microsoft.com/office/drawing/2014/main" id="{0E558DCF-05AF-4C68-B08F-4A849A7A97B0}"/>
                </a:ext>
              </a:extLst>
            </p:cNvPr>
            <p:cNvSpPr txBox="1"/>
            <p:nvPr/>
          </p:nvSpPr>
          <p:spPr>
            <a:xfrm>
              <a:off x="3776615" y="2898562"/>
              <a:ext cx="1220157" cy="590931"/>
            </a:xfrm>
            <a:prstGeom prst="rect">
              <a:avLst/>
            </a:prstGeom>
            <a:noFill/>
          </p:spPr>
          <p:txBody>
            <a:bodyPr wrap="square" rtlCol="0">
              <a:spAutoFit/>
            </a:bodyPr>
            <a:lstStyle/>
            <a:p>
              <a:pPr algn="l">
                <a:lnSpc>
                  <a:spcPct val="90000"/>
                </a:lnSpc>
              </a:pPr>
              <a:r>
                <a:rPr lang="en-US" b="1" dirty="0" smtClean="0">
                  <a:latin typeface="+mn-lt"/>
                </a:rPr>
                <a:t>Ion </a:t>
              </a:r>
            </a:p>
            <a:p>
              <a:pPr algn="l">
                <a:lnSpc>
                  <a:spcPct val="90000"/>
                </a:lnSpc>
              </a:pPr>
              <a:r>
                <a:rPr lang="en-US" b="1" dirty="0" smtClean="0">
                  <a:latin typeface="+mn-lt"/>
                </a:rPr>
                <a:t>beam</a:t>
              </a:r>
              <a:endParaRPr lang="en-US" b="1" dirty="0">
                <a:latin typeface="+mn-lt"/>
              </a:endParaRPr>
            </a:p>
          </p:txBody>
        </p:sp>
        <p:sp>
          <p:nvSpPr>
            <p:cNvPr id="90" name="TextBox 89">
              <a:extLst>
                <a:ext uri="{FF2B5EF4-FFF2-40B4-BE49-F238E27FC236}">
                  <a16:creationId xmlns:a16="http://schemas.microsoft.com/office/drawing/2014/main" id="{77DF7703-7A10-4D0F-8C51-C8CE554E1F3A}"/>
                </a:ext>
              </a:extLst>
            </p:cNvPr>
            <p:cNvSpPr txBox="1"/>
            <p:nvPr/>
          </p:nvSpPr>
          <p:spPr>
            <a:xfrm>
              <a:off x="1250831" y="3005378"/>
              <a:ext cx="878311" cy="341632"/>
            </a:xfrm>
            <a:prstGeom prst="rect">
              <a:avLst/>
            </a:prstGeom>
            <a:noFill/>
          </p:spPr>
          <p:txBody>
            <a:bodyPr wrap="square" rtlCol="0">
              <a:spAutoFit/>
            </a:bodyPr>
            <a:lstStyle/>
            <a:p>
              <a:pPr algn="l">
                <a:lnSpc>
                  <a:spcPct val="90000"/>
                </a:lnSpc>
              </a:pPr>
              <a:r>
                <a:rPr lang="en-US" b="1" dirty="0"/>
                <a:t>P</a:t>
              </a:r>
              <a:r>
                <a:rPr lang="en-US" b="1" dirty="0" smtClean="0"/>
                <a:t>lasma</a:t>
              </a:r>
              <a:endParaRPr lang="en-US" b="1" dirty="0"/>
            </a:p>
          </p:txBody>
        </p:sp>
        <p:cxnSp>
          <p:nvCxnSpPr>
            <p:cNvPr id="91" name="Straight Arrow Connector 90">
              <a:extLst>
                <a:ext uri="{FF2B5EF4-FFF2-40B4-BE49-F238E27FC236}">
                  <a16:creationId xmlns:a16="http://schemas.microsoft.com/office/drawing/2014/main" id="{A845B2C4-B605-4EA3-915B-B9B24A7047A3}"/>
                </a:ext>
              </a:extLst>
            </p:cNvPr>
            <p:cNvCxnSpPr>
              <a:cxnSpLocks/>
            </p:cNvCxnSpPr>
            <p:nvPr/>
          </p:nvCxnSpPr>
          <p:spPr>
            <a:xfrm>
              <a:off x="3197564" y="3558413"/>
              <a:ext cx="1214511"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grpSp>
      <p:cxnSp>
        <p:nvCxnSpPr>
          <p:cNvPr id="92" name="Straight Connector 91">
            <a:extLst>
              <a:ext uri="{FF2B5EF4-FFF2-40B4-BE49-F238E27FC236}">
                <a16:creationId xmlns:a16="http://schemas.microsoft.com/office/drawing/2014/main" id="{82F315AD-39CC-471D-8898-C7EA3EECB4B7}"/>
              </a:ext>
            </a:extLst>
          </p:cNvPr>
          <p:cNvCxnSpPr>
            <a:cxnSpLocks/>
          </p:cNvCxnSpPr>
          <p:nvPr/>
        </p:nvCxnSpPr>
        <p:spPr>
          <a:xfrm flipV="1">
            <a:off x="7207567" y="1627411"/>
            <a:ext cx="0" cy="600891"/>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2F315AD-39CC-471D-8898-C7EA3EECB4B7}"/>
              </a:ext>
            </a:extLst>
          </p:cNvPr>
          <p:cNvCxnSpPr>
            <a:cxnSpLocks/>
          </p:cNvCxnSpPr>
          <p:nvPr/>
        </p:nvCxnSpPr>
        <p:spPr>
          <a:xfrm flipV="1">
            <a:off x="7207567" y="2416516"/>
            <a:ext cx="0" cy="638781"/>
          </a:xfrm>
          <a:prstGeom prst="line">
            <a:avLst/>
          </a:prstGeom>
          <a:ln w="28575">
            <a:solidFill>
              <a:srgbClr val="00B050"/>
            </a:solidFill>
            <a:miter lim="800000"/>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1C7283F5-2AE7-4602-B1AB-97998B8C4C36}"/>
              </a:ext>
            </a:extLst>
          </p:cNvPr>
          <p:cNvSpPr txBox="1"/>
          <p:nvPr/>
        </p:nvSpPr>
        <p:spPr>
          <a:xfrm>
            <a:off x="6580776" y="3164803"/>
            <a:ext cx="1152623" cy="341632"/>
          </a:xfrm>
          <a:prstGeom prst="rect">
            <a:avLst/>
          </a:prstGeom>
          <a:noFill/>
        </p:spPr>
        <p:txBody>
          <a:bodyPr wrap="none" rtlCol="0">
            <a:spAutoFit/>
          </a:bodyPr>
          <a:lstStyle/>
          <a:p>
            <a:pPr algn="l">
              <a:lnSpc>
                <a:spcPct val="90000"/>
              </a:lnSpc>
            </a:pPr>
            <a:r>
              <a:rPr lang="en-US" b="1" dirty="0" smtClean="0">
                <a:latin typeface="+mn-lt"/>
              </a:rPr>
              <a:t>Extraction</a:t>
            </a:r>
            <a:endParaRPr lang="en-US" b="1" dirty="0">
              <a:latin typeface="+mn-lt"/>
            </a:endParaRPr>
          </a:p>
        </p:txBody>
      </p:sp>
      <p:sp>
        <p:nvSpPr>
          <p:cNvPr id="95" name="TextBox 94"/>
          <p:cNvSpPr txBox="1"/>
          <p:nvPr/>
        </p:nvSpPr>
        <p:spPr>
          <a:xfrm>
            <a:off x="4394879" y="3796620"/>
            <a:ext cx="3548113" cy="1754326"/>
          </a:xfrm>
          <a:prstGeom prst="rect">
            <a:avLst/>
          </a:prstGeom>
          <a:noFill/>
        </p:spPr>
        <p:txBody>
          <a:bodyPr wrap="square" rtlCol="0">
            <a:spAutoFit/>
          </a:bodyPr>
          <a:lstStyle/>
          <a:p>
            <a:pPr algn="ctr"/>
            <a:r>
              <a:rPr lang="en-GB" b="1" dirty="0" smtClean="0"/>
              <a:t>Not all ion sources are plasma ion sources</a:t>
            </a:r>
          </a:p>
          <a:p>
            <a:pPr algn="ctr"/>
            <a:endParaRPr lang="en-GB" b="1" u="sng" dirty="0"/>
          </a:p>
          <a:p>
            <a:pPr algn="ctr"/>
            <a:r>
              <a:rPr lang="en-GB" b="1" dirty="0" smtClean="0"/>
              <a:t>Cs sputter ion sources, laser ion sources, surface properties etc. not discussed in this presentation</a:t>
            </a:r>
            <a:endParaRPr lang="en-GB" b="1" dirty="0"/>
          </a:p>
        </p:txBody>
      </p:sp>
      <p:sp>
        <p:nvSpPr>
          <p:cNvPr id="96" name="TextBox 95"/>
          <p:cNvSpPr txBox="1"/>
          <p:nvPr/>
        </p:nvSpPr>
        <p:spPr>
          <a:xfrm>
            <a:off x="8391425" y="1431906"/>
            <a:ext cx="3548113" cy="923330"/>
          </a:xfrm>
          <a:prstGeom prst="rect">
            <a:avLst/>
          </a:prstGeom>
          <a:noFill/>
        </p:spPr>
        <p:txBody>
          <a:bodyPr wrap="square" rtlCol="0">
            <a:spAutoFit/>
          </a:bodyPr>
          <a:lstStyle/>
          <a:p>
            <a:pPr algn="ctr"/>
            <a:r>
              <a:rPr lang="en-GB" b="1" dirty="0" smtClean="0"/>
              <a:t>This talk is largely based on a recent Special Topic of Review of Scientific Instruments</a:t>
            </a:r>
            <a:endParaRPr lang="en-GB" b="1" dirty="0"/>
          </a:p>
        </p:txBody>
      </p:sp>
      <p:pic>
        <p:nvPicPr>
          <p:cNvPr id="4" name="Picture 3"/>
          <p:cNvPicPr>
            <a:picLocks noChangeAspect="1"/>
          </p:cNvPicPr>
          <p:nvPr/>
        </p:nvPicPr>
        <p:blipFill>
          <a:blip r:embed="rId5"/>
          <a:stretch>
            <a:fillRect/>
          </a:stretch>
        </p:blipFill>
        <p:spPr>
          <a:xfrm>
            <a:off x="8226471" y="2622090"/>
            <a:ext cx="3873815" cy="313708"/>
          </a:xfrm>
          <a:prstGeom prst="rect">
            <a:avLst/>
          </a:prstGeom>
        </p:spPr>
      </p:pic>
      <p:pic>
        <p:nvPicPr>
          <p:cNvPr id="5" name="Picture 4"/>
          <p:cNvPicPr>
            <a:picLocks noChangeAspect="1"/>
          </p:cNvPicPr>
          <p:nvPr/>
        </p:nvPicPr>
        <p:blipFill>
          <a:blip r:embed="rId6"/>
          <a:stretch>
            <a:fillRect/>
          </a:stretch>
        </p:blipFill>
        <p:spPr>
          <a:xfrm>
            <a:off x="8853116" y="3065291"/>
            <a:ext cx="2620524" cy="270328"/>
          </a:xfrm>
          <a:prstGeom prst="rect">
            <a:avLst/>
          </a:prstGeom>
        </p:spPr>
      </p:pic>
      <p:sp>
        <p:nvSpPr>
          <p:cNvPr id="97" name="TextBox 96"/>
          <p:cNvSpPr txBox="1"/>
          <p:nvPr/>
        </p:nvSpPr>
        <p:spPr>
          <a:xfrm>
            <a:off x="8394891" y="3832820"/>
            <a:ext cx="3548113" cy="2677656"/>
          </a:xfrm>
          <a:prstGeom prst="rect">
            <a:avLst/>
          </a:prstGeom>
          <a:noFill/>
        </p:spPr>
        <p:txBody>
          <a:bodyPr wrap="square" rtlCol="0">
            <a:spAutoFit/>
          </a:bodyPr>
          <a:lstStyle/>
          <a:p>
            <a:pPr algn="ctr"/>
            <a:r>
              <a:rPr lang="en-GB" b="1" dirty="0" smtClean="0"/>
              <a:t>We have included certain examples of ion source plasma diagnostics not covered in the special topic</a:t>
            </a:r>
          </a:p>
          <a:p>
            <a:pPr algn="ctr"/>
            <a:endParaRPr lang="en-GB" sz="600" b="1" u="sng" dirty="0" smtClean="0"/>
          </a:p>
          <a:p>
            <a:pPr algn="ctr"/>
            <a:r>
              <a:rPr lang="en-GB" b="1" dirty="0" smtClean="0"/>
              <a:t>BUT</a:t>
            </a:r>
          </a:p>
          <a:p>
            <a:pPr algn="ctr"/>
            <a:endParaRPr lang="en-GB" sz="600" b="1" u="sng" dirty="0"/>
          </a:p>
          <a:p>
            <a:pPr algn="ctr"/>
            <a:r>
              <a:rPr lang="en-GB" b="1" dirty="0" smtClean="0"/>
              <a:t>Some techniques are not introduced here</a:t>
            </a:r>
          </a:p>
          <a:p>
            <a:pPr algn="ctr"/>
            <a:endParaRPr lang="en-GB" sz="600" b="1" dirty="0"/>
          </a:p>
          <a:p>
            <a:pPr algn="ctr"/>
            <a:r>
              <a:rPr lang="en-GB" b="1" dirty="0" smtClean="0"/>
              <a:t>AND</a:t>
            </a:r>
          </a:p>
          <a:p>
            <a:pPr algn="ctr"/>
            <a:endParaRPr lang="en-GB" sz="600" b="1" dirty="0" smtClean="0"/>
          </a:p>
          <a:p>
            <a:pPr algn="ctr"/>
            <a:r>
              <a:rPr lang="en-GB" b="1" dirty="0" smtClean="0"/>
              <a:t>We apologise for those left out</a:t>
            </a:r>
            <a:endParaRPr lang="en-GB" b="1" dirty="0"/>
          </a:p>
        </p:txBody>
      </p:sp>
      <p:sp>
        <p:nvSpPr>
          <p:cNvPr id="98" name="Rectangle 97"/>
          <p:cNvSpPr/>
          <p:nvPr/>
        </p:nvSpPr>
        <p:spPr>
          <a:xfrm>
            <a:off x="8178437" y="2476819"/>
            <a:ext cx="3965392" cy="108280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99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1973765" y="1001104"/>
            <a:ext cx="8289235" cy="646331"/>
          </a:xfrm>
          <a:prstGeom prst="rect">
            <a:avLst/>
          </a:prstGeom>
          <a:noFill/>
          <a:ln w="63500">
            <a:no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A massive thank you to the authors of </a:t>
            </a:r>
            <a:endParaRPr lang="en-US" sz="3600" b="1" spc="-150" dirty="0">
              <a:solidFill>
                <a:srgbClr val="2E2D6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939380" y="2269727"/>
            <a:ext cx="6407808" cy="518915"/>
          </a:xfrm>
          <a:prstGeom prst="rect">
            <a:avLst/>
          </a:prstGeom>
        </p:spPr>
      </p:pic>
      <p:pic>
        <p:nvPicPr>
          <p:cNvPr id="5" name="Picture 4"/>
          <p:cNvPicPr>
            <a:picLocks noChangeAspect="1"/>
          </p:cNvPicPr>
          <p:nvPr/>
        </p:nvPicPr>
        <p:blipFill>
          <a:blip r:embed="rId4"/>
          <a:stretch>
            <a:fillRect/>
          </a:stretch>
        </p:blipFill>
        <p:spPr>
          <a:xfrm>
            <a:off x="3187376" y="3082614"/>
            <a:ext cx="5863782" cy="604896"/>
          </a:xfrm>
          <a:prstGeom prst="rect">
            <a:avLst/>
          </a:prstGeom>
        </p:spPr>
      </p:pic>
      <p:sp>
        <p:nvSpPr>
          <p:cNvPr id="6" name="Rectangle 5"/>
          <p:cNvSpPr/>
          <p:nvPr/>
        </p:nvSpPr>
        <p:spPr>
          <a:xfrm>
            <a:off x="2891346" y="1941407"/>
            <a:ext cx="6455842" cy="24229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7B54F19-1212-9345-95FF-9D2815FD6E96}"/>
              </a:ext>
            </a:extLst>
          </p:cNvPr>
          <p:cNvSpPr txBox="1"/>
          <p:nvPr/>
        </p:nvSpPr>
        <p:spPr>
          <a:xfrm>
            <a:off x="1469064" y="4658313"/>
            <a:ext cx="9348440" cy="646331"/>
          </a:xfrm>
          <a:prstGeom prst="rect">
            <a:avLst/>
          </a:prstGeom>
          <a:noFill/>
          <a:ln w="63500">
            <a:no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and everyone else helping to prepare this talk</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970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535858" y="58452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The web of plasma ion source classification</a:t>
            </a:r>
            <a:endParaRPr lang="en-US" sz="3600" b="1" spc="-150" dirty="0">
              <a:solidFill>
                <a:srgbClr val="2E2D62"/>
              </a:solidFill>
              <a:latin typeface="Arial" panose="020B0604020202020204" pitchFamily="34" charset="0"/>
              <a:cs typeface="Arial" panose="020B0604020202020204" pitchFamily="34" charset="0"/>
            </a:endParaRPr>
          </a:p>
        </p:txBody>
      </p:sp>
      <p:sp>
        <p:nvSpPr>
          <p:cNvPr id="3" name="TextBox 2"/>
          <p:cNvSpPr txBox="1"/>
          <p:nvPr/>
        </p:nvSpPr>
        <p:spPr>
          <a:xfrm>
            <a:off x="1437191" y="1338005"/>
            <a:ext cx="1338828" cy="461665"/>
          </a:xfrm>
          <a:prstGeom prst="rect">
            <a:avLst/>
          </a:prstGeom>
          <a:noFill/>
        </p:spPr>
        <p:txBody>
          <a:bodyPr wrap="none" rtlCol="0">
            <a:spAutoFit/>
          </a:bodyPr>
          <a:lstStyle/>
          <a:p>
            <a:r>
              <a:rPr lang="en-GB" sz="2400" b="1" dirty="0" smtClean="0">
                <a:latin typeface="Tempus Sans ITC" panose="04020404030D07020202" pitchFamily="82" charset="0"/>
              </a:rPr>
              <a:t>Negative</a:t>
            </a:r>
            <a:endParaRPr lang="en-GB" sz="2400" b="1" dirty="0">
              <a:latin typeface="Tempus Sans ITC" panose="04020404030D07020202" pitchFamily="82" charset="0"/>
            </a:endParaRPr>
          </a:p>
        </p:txBody>
      </p:sp>
      <p:sp>
        <p:nvSpPr>
          <p:cNvPr id="8" name="TextBox 7"/>
          <p:cNvSpPr txBox="1"/>
          <p:nvPr/>
        </p:nvSpPr>
        <p:spPr>
          <a:xfrm>
            <a:off x="6450284" y="2620649"/>
            <a:ext cx="684803" cy="461665"/>
          </a:xfrm>
          <a:prstGeom prst="rect">
            <a:avLst/>
          </a:prstGeom>
          <a:noFill/>
        </p:spPr>
        <p:txBody>
          <a:bodyPr wrap="none" rtlCol="0">
            <a:spAutoFit/>
          </a:bodyPr>
          <a:lstStyle/>
          <a:p>
            <a:r>
              <a:rPr lang="en-GB" sz="2400" b="1" dirty="0" smtClean="0">
                <a:latin typeface="Tempus Sans ITC" panose="04020404030D07020202" pitchFamily="82" charset="0"/>
              </a:rPr>
              <a:t>CW</a:t>
            </a:r>
            <a:endParaRPr lang="en-GB" sz="2400" b="1" dirty="0">
              <a:latin typeface="Tempus Sans ITC" panose="04020404030D07020202" pitchFamily="82" charset="0"/>
            </a:endParaRPr>
          </a:p>
        </p:txBody>
      </p:sp>
      <p:sp>
        <p:nvSpPr>
          <p:cNvPr id="9" name="TextBox 8"/>
          <p:cNvSpPr txBox="1"/>
          <p:nvPr/>
        </p:nvSpPr>
        <p:spPr>
          <a:xfrm>
            <a:off x="4302441" y="1235678"/>
            <a:ext cx="1032655" cy="461665"/>
          </a:xfrm>
          <a:prstGeom prst="rect">
            <a:avLst/>
          </a:prstGeom>
          <a:noFill/>
        </p:spPr>
        <p:txBody>
          <a:bodyPr wrap="none" rtlCol="0">
            <a:spAutoFit/>
          </a:bodyPr>
          <a:lstStyle/>
          <a:p>
            <a:r>
              <a:rPr lang="en-GB" sz="2400" b="1" dirty="0" smtClean="0">
                <a:latin typeface="Tempus Sans ITC" panose="04020404030D07020202" pitchFamily="82" charset="0"/>
              </a:rPr>
              <a:t>Pulsed</a:t>
            </a:r>
            <a:endParaRPr lang="en-GB" sz="2400" b="1" dirty="0">
              <a:latin typeface="Tempus Sans ITC" panose="04020404030D07020202" pitchFamily="82" charset="0"/>
            </a:endParaRPr>
          </a:p>
        </p:txBody>
      </p:sp>
      <p:sp>
        <p:nvSpPr>
          <p:cNvPr id="10" name="TextBox 9"/>
          <p:cNvSpPr txBox="1"/>
          <p:nvPr/>
        </p:nvSpPr>
        <p:spPr>
          <a:xfrm>
            <a:off x="8196943" y="2674096"/>
            <a:ext cx="1865704" cy="461665"/>
          </a:xfrm>
          <a:prstGeom prst="rect">
            <a:avLst/>
          </a:prstGeom>
          <a:noFill/>
        </p:spPr>
        <p:txBody>
          <a:bodyPr wrap="none" rtlCol="0">
            <a:spAutoFit/>
          </a:bodyPr>
          <a:lstStyle/>
          <a:p>
            <a:r>
              <a:rPr lang="en-GB" sz="2400" b="1" dirty="0" smtClean="0">
                <a:latin typeface="Tempus Sans ITC" panose="04020404030D07020202" pitchFamily="82" charset="0"/>
              </a:rPr>
              <a:t>Single charge</a:t>
            </a:r>
            <a:endParaRPr lang="en-GB" sz="2400" b="1" dirty="0">
              <a:latin typeface="Tempus Sans ITC" panose="04020404030D07020202" pitchFamily="82" charset="0"/>
            </a:endParaRPr>
          </a:p>
        </p:txBody>
      </p:sp>
      <p:sp>
        <p:nvSpPr>
          <p:cNvPr id="11" name="TextBox 10"/>
          <p:cNvSpPr txBox="1"/>
          <p:nvPr/>
        </p:nvSpPr>
        <p:spPr>
          <a:xfrm>
            <a:off x="8064289" y="1789049"/>
            <a:ext cx="2420856" cy="461665"/>
          </a:xfrm>
          <a:prstGeom prst="rect">
            <a:avLst/>
          </a:prstGeom>
          <a:noFill/>
        </p:spPr>
        <p:txBody>
          <a:bodyPr wrap="none" rtlCol="0">
            <a:spAutoFit/>
          </a:bodyPr>
          <a:lstStyle/>
          <a:p>
            <a:r>
              <a:rPr lang="en-GB" sz="2400" b="1" dirty="0" smtClean="0">
                <a:latin typeface="Tempus Sans ITC" panose="04020404030D07020202" pitchFamily="82" charset="0"/>
              </a:rPr>
              <a:t>High charge state</a:t>
            </a:r>
            <a:endParaRPr lang="en-GB" sz="2400" b="1" dirty="0">
              <a:latin typeface="Tempus Sans ITC" panose="04020404030D07020202" pitchFamily="82" charset="0"/>
            </a:endParaRPr>
          </a:p>
        </p:txBody>
      </p:sp>
      <p:sp>
        <p:nvSpPr>
          <p:cNvPr id="12" name="TextBox 11"/>
          <p:cNvSpPr txBox="1"/>
          <p:nvPr/>
        </p:nvSpPr>
        <p:spPr>
          <a:xfrm>
            <a:off x="3145971" y="2449286"/>
            <a:ext cx="2006062" cy="461665"/>
          </a:xfrm>
          <a:prstGeom prst="rect">
            <a:avLst/>
          </a:prstGeom>
          <a:noFill/>
        </p:spPr>
        <p:txBody>
          <a:bodyPr wrap="none" rtlCol="0">
            <a:spAutoFit/>
          </a:bodyPr>
          <a:lstStyle/>
          <a:p>
            <a:r>
              <a:rPr lang="en-GB" sz="2400" b="1" dirty="0" smtClean="0">
                <a:latin typeface="Tempus Sans ITC" panose="04020404030D07020202" pitchFamily="82" charset="0"/>
              </a:rPr>
              <a:t>Stable isotope</a:t>
            </a:r>
            <a:endParaRPr lang="en-GB" sz="2400" b="1" dirty="0">
              <a:latin typeface="Tempus Sans ITC" panose="04020404030D07020202" pitchFamily="82" charset="0"/>
            </a:endParaRPr>
          </a:p>
        </p:txBody>
      </p:sp>
      <p:sp>
        <p:nvSpPr>
          <p:cNvPr id="13" name="TextBox 12"/>
          <p:cNvSpPr txBox="1"/>
          <p:nvPr/>
        </p:nvSpPr>
        <p:spPr>
          <a:xfrm>
            <a:off x="292352" y="2647048"/>
            <a:ext cx="1914307" cy="461665"/>
          </a:xfrm>
          <a:prstGeom prst="rect">
            <a:avLst/>
          </a:prstGeom>
          <a:noFill/>
        </p:spPr>
        <p:txBody>
          <a:bodyPr wrap="none" rtlCol="0">
            <a:spAutoFit/>
          </a:bodyPr>
          <a:lstStyle/>
          <a:p>
            <a:r>
              <a:rPr lang="en-GB" sz="2400" b="1" dirty="0" smtClean="0">
                <a:latin typeface="Tempus Sans ITC" panose="04020404030D07020202" pitchFamily="82" charset="0"/>
              </a:rPr>
              <a:t>High-current</a:t>
            </a:r>
            <a:endParaRPr lang="en-GB" sz="2400" b="1" dirty="0">
              <a:latin typeface="Tempus Sans ITC" panose="04020404030D07020202" pitchFamily="82" charset="0"/>
            </a:endParaRPr>
          </a:p>
        </p:txBody>
      </p:sp>
      <p:sp>
        <p:nvSpPr>
          <p:cNvPr id="14" name="TextBox 13"/>
          <p:cNvSpPr txBox="1"/>
          <p:nvPr/>
        </p:nvSpPr>
        <p:spPr>
          <a:xfrm>
            <a:off x="6429584" y="5242223"/>
            <a:ext cx="2700291" cy="461665"/>
          </a:xfrm>
          <a:prstGeom prst="rect">
            <a:avLst/>
          </a:prstGeom>
          <a:noFill/>
        </p:spPr>
        <p:txBody>
          <a:bodyPr wrap="none" rtlCol="0">
            <a:spAutoFit/>
          </a:bodyPr>
          <a:lstStyle/>
          <a:p>
            <a:r>
              <a:rPr lang="en-GB" sz="2400" b="1" dirty="0" smtClean="0">
                <a:latin typeface="Tempus Sans ITC" panose="04020404030D07020202" pitchFamily="82" charset="0"/>
              </a:rPr>
              <a:t>Radioactive isotope</a:t>
            </a:r>
            <a:endParaRPr lang="en-GB" sz="2400" b="1" dirty="0">
              <a:latin typeface="Tempus Sans ITC" panose="04020404030D07020202" pitchFamily="82" charset="0"/>
            </a:endParaRPr>
          </a:p>
        </p:txBody>
      </p:sp>
      <p:sp>
        <p:nvSpPr>
          <p:cNvPr id="15" name="TextBox 14"/>
          <p:cNvSpPr txBox="1"/>
          <p:nvPr/>
        </p:nvSpPr>
        <p:spPr>
          <a:xfrm>
            <a:off x="4023423" y="3523773"/>
            <a:ext cx="2132059" cy="461665"/>
          </a:xfrm>
          <a:prstGeom prst="rect">
            <a:avLst/>
          </a:prstGeom>
          <a:noFill/>
        </p:spPr>
        <p:txBody>
          <a:bodyPr wrap="none" rtlCol="0">
            <a:spAutoFit/>
          </a:bodyPr>
          <a:lstStyle/>
          <a:p>
            <a:r>
              <a:rPr lang="en-GB" sz="2400" b="1" dirty="0" smtClean="0">
                <a:latin typeface="Tempus Sans ITC" panose="04020404030D07020202" pitchFamily="82" charset="0"/>
              </a:rPr>
              <a:t>Single aperture</a:t>
            </a:r>
            <a:endParaRPr lang="en-GB" sz="2400" b="1" dirty="0">
              <a:latin typeface="Tempus Sans ITC" panose="04020404030D07020202" pitchFamily="82" charset="0"/>
            </a:endParaRPr>
          </a:p>
        </p:txBody>
      </p:sp>
      <p:sp>
        <p:nvSpPr>
          <p:cNvPr id="16" name="TextBox 15"/>
          <p:cNvSpPr txBox="1"/>
          <p:nvPr/>
        </p:nvSpPr>
        <p:spPr>
          <a:xfrm>
            <a:off x="4243870" y="4036882"/>
            <a:ext cx="1504771" cy="461665"/>
          </a:xfrm>
          <a:prstGeom prst="rect">
            <a:avLst/>
          </a:prstGeom>
          <a:noFill/>
        </p:spPr>
        <p:txBody>
          <a:bodyPr wrap="none" rtlCol="0">
            <a:spAutoFit/>
          </a:bodyPr>
          <a:lstStyle/>
          <a:p>
            <a:r>
              <a:rPr lang="en-GB" sz="2400" b="1" dirty="0" smtClean="0">
                <a:latin typeface="Tempus Sans ITC" panose="04020404030D07020202" pitchFamily="82" charset="0"/>
              </a:rPr>
              <a:t>Large area</a:t>
            </a:r>
            <a:endParaRPr lang="en-GB" sz="2400" b="1" dirty="0">
              <a:latin typeface="Tempus Sans ITC" panose="04020404030D07020202" pitchFamily="82" charset="0"/>
            </a:endParaRPr>
          </a:p>
        </p:txBody>
      </p:sp>
      <p:sp>
        <p:nvSpPr>
          <p:cNvPr id="17" name="TextBox 16"/>
          <p:cNvSpPr txBox="1"/>
          <p:nvPr/>
        </p:nvSpPr>
        <p:spPr>
          <a:xfrm>
            <a:off x="2334948" y="5208936"/>
            <a:ext cx="2111475" cy="461665"/>
          </a:xfrm>
          <a:prstGeom prst="rect">
            <a:avLst/>
          </a:prstGeom>
          <a:noFill/>
        </p:spPr>
        <p:txBody>
          <a:bodyPr wrap="none" rtlCol="0">
            <a:spAutoFit/>
          </a:bodyPr>
          <a:lstStyle/>
          <a:p>
            <a:r>
              <a:rPr lang="en-GB" sz="2400" b="1" dirty="0" smtClean="0">
                <a:latin typeface="Tempus Sans ITC" panose="04020404030D07020202" pitchFamily="82" charset="0"/>
              </a:rPr>
              <a:t>Multi-aperture</a:t>
            </a:r>
            <a:endParaRPr lang="en-GB" sz="2400" b="1" dirty="0">
              <a:latin typeface="Tempus Sans ITC" panose="04020404030D07020202" pitchFamily="82" charset="0"/>
            </a:endParaRPr>
          </a:p>
        </p:txBody>
      </p:sp>
      <p:sp>
        <p:nvSpPr>
          <p:cNvPr id="18" name="TextBox 17"/>
          <p:cNvSpPr txBox="1"/>
          <p:nvPr/>
        </p:nvSpPr>
        <p:spPr>
          <a:xfrm>
            <a:off x="8874308" y="3769018"/>
            <a:ext cx="1188339" cy="461665"/>
          </a:xfrm>
          <a:prstGeom prst="rect">
            <a:avLst/>
          </a:prstGeom>
          <a:noFill/>
        </p:spPr>
        <p:txBody>
          <a:bodyPr wrap="none" rtlCol="0">
            <a:spAutoFit/>
          </a:bodyPr>
          <a:lstStyle/>
          <a:p>
            <a:r>
              <a:rPr lang="en-GB" sz="2400" b="1" dirty="0" smtClean="0">
                <a:latin typeface="Tempus Sans ITC" panose="04020404030D07020202" pitchFamily="82" charset="0"/>
              </a:rPr>
              <a:t>Positive</a:t>
            </a:r>
            <a:endParaRPr lang="en-GB" sz="2400" b="1" dirty="0">
              <a:latin typeface="Tempus Sans ITC" panose="04020404030D07020202" pitchFamily="82" charset="0"/>
            </a:endParaRPr>
          </a:p>
        </p:txBody>
      </p:sp>
      <p:sp>
        <p:nvSpPr>
          <p:cNvPr id="19" name="TextBox 18"/>
          <p:cNvSpPr txBox="1"/>
          <p:nvPr/>
        </p:nvSpPr>
        <p:spPr>
          <a:xfrm>
            <a:off x="1430153" y="1987621"/>
            <a:ext cx="3962944" cy="461665"/>
          </a:xfrm>
          <a:prstGeom prst="rect">
            <a:avLst/>
          </a:prstGeom>
          <a:noFill/>
        </p:spPr>
        <p:txBody>
          <a:bodyPr wrap="none" rtlCol="0">
            <a:spAutoFit/>
          </a:bodyPr>
          <a:lstStyle/>
          <a:p>
            <a:r>
              <a:rPr lang="en-GB" sz="2400" b="1" dirty="0" smtClean="0">
                <a:latin typeface="Tempus Sans ITC" panose="04020404030D07020202" pitchFamily="82" charset="0"/>
              </a:rPr>
              <a:t>Electron cyclotron resonance</a:t>
            </a:r>
            <a:endParaRPr lang="en-GB" sz="2400" b="1" dirty="0">
              <a:latin typeface="Tempus Sans ITC" panose="04020404030D07020202" pitchFamily="82" charset="0"/>
            </a:endParaRPr>
          </a:p>
        </p:txBody>
      </p:sp>
      <p:sp>
        <p:nvSpPr>
          <p:cNvPr id="20" name="TextBox 19"/>
          <p:cNvSpPr txBox="1"/>
          <p:nvPr/>
        </p:nvSpPr>
        <p:spPr>
          <a:xfrm>
            <a:off x="6839206" y="3150573"/>
            <a:ext cx="1599605" cy="461665"/>
          </a:xfrm>
          <a:prstGeom prst="rect">
            <a:avLst/>
          </a:prstGeom>
          <a:noFill/>
        </p:spPr>
        <p:txBody>
          <a:bodyPr wrap="none" rtlCol="0">
            <a:spAutoFit/>
          </a:bodyPr>
          <a:lstStyle/>
          <a:p>
            <a:r>
              <a:rPr lang="en-GB" sz="2400" b="1" dirty="0" smtClean="0">
                <a:latin typeface="Tempus Sans ITC" panose="04020404030D07020202" pitchFamily="82" charset="0"/>
              </a:rPr>
              <a:t>Microwave</a:t>
            </a:r>
            <a:endParaRPr lang="en-GB" sz="2400" b="1" dirty="0">
              <a:latin typeface="Tempus Sans ITC" panose="04020404030D07020202" pitchFamily="82" charset="0"/>
            </a:endParaRPr>
          </a:p>
        </p:txBody>
      </p:sp>
      <p:sp>
        <p:nvSpPr>
          <p:cNvPr id="21" name="TextBox 20"/>
          <p:cNvSpPr txBox="1"/>
          <p:nvPr/>
        </p:nvSpPr>
        <p:spPr>
          <a:xfrm>
            <a:off x="1502748" y="3076180"/>
            <a:ext cx="2055371" cy="461665"/>
          </a:xfrm>
          <a:prstGeom prst="rect">
            <a:avLst/>
          </a:prstGeom>
          <a:noFill/>
        </p:spPr>
        <p:txBody>
          <a:bodyPr wrap="none" rtlCol="0">
            <a:spAutoFit/>
          </a:bodyPr>
          <a:lstStyle/>
          <a:p>
            <a:r>
              <a:rPr lang="en-GB" sz="2400" b="1" dirty="0" smtClean="0">
                <a:latin typeface="Tempus Sans ITC" panose="04020404030D07020202" pitchFamily="82" charset="0"/>
              </a:rPr>
              <a:t>Electron beam</a:t>
            </a:r>
            <a:endParaRPr lang="en-GB" sz="2400" b="1" dirty="0">
              <a:latin typeface="Tempus Sans ITC" panose="04020404030D07020202" pitchFamily="82" charset="0"/>
            </a:endParaRPr>
          </a:p>
        </p:txBody>
      </p:sp>
      <p:sp>
        <p:nvSpPr>
          <p:cNvPr id="22" name="TextBox 21"/>
          <p:cNvSpPr txBox="1"/>
          <p:nvPr/>
        </p:nvSpPr>
        <p:spPr>
          <a:xfrm>
            <a:off x="6559228" y="4548142"/>
            <a:ext cx="1814920" cy="461665"/>
          </a:xfrm>
          <a:prstGeom prst="rect">
            <a:avLst/>
          </a:prstGeom>
          <a:noFill/>
        </p:spPr>
        <p:txBody>
          <a:bodyPr wrap="none" rtlCol="0">
            <a:spAutoFit/>
          </a:bodyPr>
          <a:lstStyle/>
          <a:p>
            <a:r>
              <a:rPr lang="en-GB" sz="2400" b="1" dirty="0" smtClean="0">
                <a:latin typeface="Tempus Sans ITC" panose="04020404030D07020202" pitchFamily="82" charset="0"/>
              </a:rPr>
              <a:t>Inductive RF</a:t>
            </a:r>
            <a:endParaRPr lang="en-GB" sz="2400" b="1" dirty="0">
              <a:latin typeface="Tempus Sans ITC" panose="04020404030D07020202" pitchFamily="82" charset="0"/>
            </a:endParaRPr>
          </a:p>
        </p:txBody>
      </p:sp>
      <p:sp>
        <p:nvSpPr>
          <p:cNvPr id="23" name="TextBox 22"/>
          <p:cNvSpPr txBox="1"/>
          <p:nvPr/>
        </p:nvSpPr>
        <p:spPr>
          <a:xfrm>
            <a:off x="1232593" y="4167787"/>
            <a:ext cx="2497158" cy="461665"/>
          </a:xfrm>
          <a:prstGeom prst="rect">
            <a:avLst/>
          </a:prstGeom>
          <a:noFill/>
        </p:spPr>
        <p:txBody>
          <a:bodyPr wrap="none" rtlCol="0">
            <a:spAutoFit/>
          </a:bodyPr>
          <a:lstStyle/>
          <a:p>
            <a:r>
              <a:rPr lang="en-GB" sz="2400" b="1" dirty="0" smtClean="0">
                <a:latin typeface="Tempus Sans ITC" panose="04020404030D07020202" pitchFamily="82" charset="0"/>
              </a:rPr>
              <a:t>Penning discharge</a:t>
            </a:r>
            <a:endParaRPr lang="en-GB" sz="2400" b="1" dirty="0">
              <a:latin typeface="Tempus Sans ITC" panose="04020404030D07020202" pitchFamily="82" charset="0"/>
            </a:endParaRPr>
          </a:p>
        </p:txBody>
      </p:sp>
      <p:sp>
        <p:nvSpPr>
          <p:cNvPr id="24" name="TextBox 23"/>
          <p:cNvSpPr txBox="1"/>
          <p:nvPr/>
        </p:nvSpPr>
        <p:spPr>
          <a:xfrm>
            <a:off x="478312" y="4662489"/>
            <a:ext cx="2278188" cy="461665"/>
          </a:xfrm>
          <a:prstGeom prst="rect">
            <a:avLst/>
          </a:prstGeom>
          <a:noFill/>
        </p:spPr>
        <p:txBody>
          <a:bodyPr wrap="none" rtlCol="0">
            <a:spAutoFit/>
          </a:bodyPr>
          <a:lstStyle/>
          <a:p>
            <a:r>
              <a:rPr lang="en-GB" sz="2400" b="1" dirty="0" smtClean="0">
                <a:latin typeface="Tempus Sans ITC" panose="04020404030D07020202" pitchFamily="82" charset="0"/>
              </a:rPr>
              <a:t>Filament-driven</a:t>
            </a:r>
            <a:endParaRPr lang="en-GB" sz="2400" b="1" dirty="0">
              <a:latin typeface="Tempus Sans ITC" panose="04020404030D07020202" pitchFamily="82" charset="0"/>
            </a:endParaRPr>
          </a:p>
        </p:txBody>
      </p:sp>
      <p:sp>
        <p:nvSpPr>
          <p:cNvPr id="25" name="TextBox 24"/>
          <p:cNvSpPr txBox="1"/>
          <p:nvPr/>
        </p:nvSpPr>
        <p:spPr>
          <a:xfrm>
            <a:off x="37912" y="5289383"/>
            <a:ext cx="1810111" cy="461665"/>
          </a:xfrm>
          <a:prstGeom prst="rect">
            <a:avLst/>
          </a:prstGeom>
          <a:noFill/>
        </p:spPr>
        <p:txBody>
          <a:bodyPr wrap="none" rtlCol="0">
            <a:spAutoFit/>
          </a:bodyPr>
          <a:lstStyle/>
          <a:p>
            <a:r>
              <a:rPr lang="en-GB" sz="2400" b="1" dirty="0" smtClean="0">
                <a:latin typeface="Tempus Sans ITC" panose="04020404030D07020202" pitchFamily="82" charset="0"/>
              </a:rPr>
              <a:t>Minimum-B</a:t>
            </a:r>
            <a:endParaRPr lang="en-GB" sz="2400" b="1" dirty="0">
              <a:latin typeface="Tempus Sans ITC" panose="04020404030D07020202" pitchFamily="82" charset="0"/>
            </a:endParaRPr>
          </a:p>
        </p:txBody>
      </p:sp>
      <p:sp>
        <p:nvSpPr>
          <p:cNvPr id="26" name="TextBox 25"/>
          <p:cNvSpPr txBox="1"/>
          <p:nvPr/>
        </p:nvSpPr>
        <p:spPr>
          <a:xfrm>
            <a:off x="5923697" y="4026745"/>
            <a:ext cx="1737976" cy="461665"/>
          </a:xfrm>
          <a:prstGeom prst="rect">
            <a:avLst/>
          </a:prstGeom>
          <a:noFill/>
        </p:spPr>
        <p:txBody>
          <a:bodyPr wrap="none" rtlCol="0">
            <a:spAutoFit/>
          </a:bodyPr>
          <a:lstStyle/>
          <a:p>
            <a:r>
              <a:rPr lang="en-GB" sz="2400" b="1" dirty="0" err="1" smtClean="0">
                <a:latin typeface="Tempus Sans ITC" panose="04020404030D07020202" pitchFamily="82" charset="0"/>
              </a:rPr>
              <a:t>Gasdynamic</a:t>
            </a:r>
            <a:endParaRPr lang="en-GB" sz="2400" b="1" dirty="0">
              <a:latin typeface="Tempus Sans ITC" panose="04020404030D07020202" pitchFamily="82" charset="0"/>
            </a:endParaRPr>
          </a:p>
        </p:txBody>
      </p:sp>
      <p:sp>
        <p:nvSpPr>
          <p:cNvPr id="27" name="TextBox 26"/>
          <p:cNvSpPr txBox="1"/>
          <p:nvPr/>
        </p:nvSpPr>
        <p:spPr>
          <a:xfrm>
            <a:off x="5634668" y="1983119"/>
            <a:ext cx="1511952" cy="461665"/>
          </a:xfrm>
          <a:prstGeom prst="rect">
            <a:avLst/>
          </a:prstGeom>
          <a:noFill/>
        </p:spPr>
        <p:txBody>
          <a:bodyPr wrap="none" rtlCol="0">
            <a:spAutoFit/>
          </a:bodyPr>
          <a:lstStyle/>
          <a:p>
            <a:r>
              <a:rPr lang="en-GB" sz="2400" b="1" dirty="0" smtClean="0">
                <a:latin typeface="Tempus Sans ITC" panose="04020404030D07020202" pitchFamily="82" charset="0"/>
              </a:rPr>
              <a:t>Cusp-field</a:t>
            </a:r>
            <a:endParaRPr lang="en-GB" sz="2400" b="1" dirty="0">
              <a:latin typeface="Tempus Sans ITC" panose="04020404030D07020202" pitchFamily="82" charset="0"/>
            </a:endParaRPr>
          </a:p>
        </p:txBody>
      </p:sp>
      <p:sp>
        <p:nvSpPr>
          <p:cNvPr id="28" name="TextBox 27"/>
          <p:cNvSpPr txBox="1"/>
          <p:nvPr/>
        </p:nvSpPr>
        <p:spPr>
          <a:xfrm>
            <a:off x="4933348" y="5159951"/>
            <a:ext cx="1428340" cy="461665"/>
          </a:xfrm>
          <a:prstGeom prst="rect">
            <a:avLst/>
          </a:prstGeom>
          <a:noFill/>
        </p:spPr>
        <p:txBody>
          <a:bodyPr wrap="none" rtlCol="0">
            <a:spAutoFit/>
          </a:bodyPr>
          <a:lstStyle/>
          <a:p>
            <a:r>
              <a:rPr lang="en-GB" sz="2400" b="1" dirty="0" err="1" smtClean="0">
                <a:latin typeface="Tempus Sans ITC" panose="04020404030D07020202" pitchFamily="82" charset="0"/>
              </a:rPr>
              <a:t>Caesiated</a:t>
            </a:r>
            <a:endParaRPr lang="en-GB" sz="2400" b="1" dirty="0">
              <a:latin typeface="Tempus Sans ITC" panose="04020404030D07020202" pitchFamily="82" charset="0"/>
            </a:endParaRPr>
          </a:p>
        </p:txBody>
      </p:sp>
      <p:sp>
        <p:nvSpPr>
          <p:cNvPr id="29" name="TextBox 28"/>
          <p:cNvSpPr txBox="1"/>
          <p:nvPr/>
        </p:nvSpPr>
        <p:spPr>
          <a:xfrm>
            <a:off x="8544374" y="4621037"/>
            <a:ext cx="2469137" cy="461665"/>
          </a:xfrm>
          <a:prstGeom prst="rect">
            <a:avLst/>
          </a:prstGeom>
          <a:noFill/>
        </p:spPr>
        <p:txBody>
          <a:bodyPr wrap="none" rtlCol="0">
            <a:spAutoFit/>
          </a:bodyPr>
          <a:lstStyle/>
          <a:p>
            <a:r>
              <a:rPr lang="en-GB" sz="2400" b="1" dirty="0" smtClean="0">
                <a:latin typeface="Tempus Sans ITC" panose="04020404030D07020202" pitchFamily="82" charset="0"/>
              </a:rPr>
              <a:t>Surface ionisation</a:t>
            </a:r>
            <a:endParaRPr lang="en-GB" sz="2400" b="1" dirty="0">
              <a:latin typeface="Tempus Sans ITC" panose="04020404030D07020202" pitchFamily="82" charset="0"/>
            </a:endParaRPr>
          </a:p>
        </p:txBody>
      </p:sp>
      <p:sp>
        <p:nvSpPr>
          <p:cNvPr id="30" name="TextBox 29"/>
          <p:cNvSpPr txBox="1"/>
          <p:nvPr/>
        </p:nvSpPr>
        <p:spPr>
          <a:xfrm>
            <a:off x="3853440" y="2995733"/>
            <a:ext cx="2597186" cy="461665"/>
          </a:xfrm>
          <a:prstGeom prst="rect">
            <a:avLst/>
          </a:prstGeom>
          <a:noFill/>
        </p:spPr>
        <p:txBody>
          <a:bodyPr wrap="none" rtlCol="0">
            <a:spAutoFit/>
          </a:bodyPr>
          <a:lstStyle/>
          <a:p>
            <a:r>
              <a:rPr lang="en-GB" sz="2400" b="1" dirty="0" smtClean="0">
                <a:latin typeface="Tempus Sans ITC" panose="04020404030D07020202" pitchFamily="82" charset="0"/>
              </a:rPr>
              <a:t>Volume ionisation</a:t>
            </a:r>
            <a:endParaRPr lang="en-GB" sz="2400" b="1" dirty="0">
              <a:latin typeface="Tempus Sans ITC" panose="04020404030D07020202" pitchFamily="82" charset="0"/>
            </a:endParaRPr>
          </a:p>
        </p:txBody>
      </p:sp>
      <p:sp>
        <p:nvSpPr>
          <p:cNvPr id="31" name="TextBox 30"/>
          <p:cNvSpPr txBox="1"/>
          <p:nvPr/>
        </p:nvSpPr>
        <p:spPr>
          <a:xfrm>
            <a:off x="6096000" y="1144074"/>
            <a:ext cx="3595856" cy="461665"/>
          </a:xfrm>
          <a:prstGeom prst="rect">
            <a:avLst/>
          </a:prstGeom>
          <a:noFill/>
        </p:spPr>
        <p:txBody>
          <a:bodyPr wrap="none" rtlCol="0">
            <a:spAutoFit/>
          </a:bodyPr>
          <a:lstStyle/>
          <a:p>
            <a:r>
              <a:rPr lang="en-GB" sz="2400" b="1" dirty="0" smtClean="0">
                <a:latin typeface="Tempus Sans ITC" panose="04020404030D07020202" pitchFamily="82" charset="0"/>
              </a:rPr>
              <a:t>Electron impact ionisation</a:t>
            </a:r>
            <a:endParaRPr lang="en-GB" sz="2400" b="1" dirty="0">
              <a:latin typeface="Tempus Sans ITC" panose="04020404030D07020202" pitchFamily="82" charset="0"/>
            </a:endParaRPr>
          </a:p>
        </p:txBody>
      </p:sp>
      <p:sp>
        <p:nvSpPr>
          <p:cNvPr id="32" name="TextBox 31"/>
          <p:cNvSpPr txBox="1"/>
          <p:nvPr/>
        </p:nvSpPr>
        <p:spPr>
          <a:xfrm>
            <a:off x="2704508" y="6037950"/>
            <a:ext cx="6947671" cy="461665"/>
          </a:xfrm>
          <a:prstGeom prst="rect">
            <a:avLst/>
          </a:prstGeom>
          <a:solidFill>
            <a:srgbClr val="FFFF00"/>
          </a:solidFill>
          <a:ln w="38100">
            <a:solidFill>
              <a:schemeClr val="tx1"/>
            </a:solidFill>
          </a:ln>
          <a:effectLst>
            <a:outerShdw blurRad="76200" dir="18900000" sy="23000" kx="-1200000" algn="bl" rotWithShape="0">
              <a:prstClr val="black">
                <a:alpha val="20000"/>
              </a:prstClr>
            </a:outerShdw>
          </a:effectLst>
        </p:spPr>
        <p:txBody>
          <a:bodyPr wrap="none" rtlCol="0">
            <a:spAutoFit/>
          </a:bodyPr>
          <a:lstStyle/>
          <a:p>
            <a:r>
              <a:rPr lang="en-GB" sz="2400" b="1" dirty="0" smtClean="0"/>
              <a:t>Each plasma ion source requires different diagnostics</a:t>
            </a:r>
            <a:endParaRPr lang="en-GB" sz="2400" b="1" dirty="0"/>
          </a:p>
        </p:txBody>
      </p:sp>
      <p:pic>
        <p:nvPicPr>
          <p:cNvPr id="33" name="Picture 32"/>
          <p:cNvPicPr>
            <a:picLocks noChangeAspect="1"/>
          </p:cNvPicPr>
          <p:nvPr/>
        </p:nvPicPr>
        <p:blipFill>
          <a:blip r:embed="rId3"/>
          <a:stretch>
            <a:fillRect/>
          </a:stretch>
        </p:blipFill>
        <p:spPr>
          <a:xfrm>
            <a:off x="-12826" y="1049501"/>
            <a:ext cx="1454428" cy="1447964"/>
          </a:xfrm>
          <a:prstGeom prst="rect">
            <a:avLst/>
          </a:prstGeom>
        </p:spPr>
      </p:pic>
      <p:pic>
        <p:nvPicPr>
          <p:cNvPr id="34" name="Picture 33"/>
          <p:cNvPicPr>
            <a:picLocks noChangeAspect="1"/>
          </p:cNvPicPr>
          <p:nvPr/>
        </p:nvPicPr>
        <p:blipFill>
          <a:blip r:embed="rId3"/>
          <a:stretch>
            <a:fillRect/>
          </a:stretch>
        </p:blipFill>
        <p:spPr>
          <a:xfrm>
            <a:off x="10286297" y="2322873"/>
            <a:ext cx="1454428" cy="1447964"/>
          </a:xfrm>
          <a:prstGeom prst="rect">
            <a:avLst/>
          </a:prstGeom>
        </p:spPr>
      </p:pic>
      <p:pic>
        <p:nvPicPr>
          <p:cNvPr id="35" name="Picture 34"/>
          <p:cNvPicPr>
            <a:picLocks noChangeAspect="1"/>
          </p:cNvPicPr>
          <p:nvPr/>
        </p:nvPicPr>
        <p:blipFill>
          <a:blip r:embed="rId3"/>
          <a:stretch>
            <a:fillRect/>
          </a:stretch>
        </p:blipFill>
        <p:spPr>
          <a:xfrm>
            <a:off x="315184" y="3398819"/>
            <a:ext cx="975504" cy="971168"/>
          </a:xfrm>
          <a:prstGeom prst="rect">
            <a:avLst/>
          </a:prstGeom>
        </p:spPr>
      </p:pic>
      <p:pic>
        <p:nvPicPr>
          <p:cNvPr id="36" name="Picture 35"/>
          <p:cNvPicPr>
            <a:picLocks noChangeAspect="1"/>
          </p:cNvPicPr>
          <p:nvPr/>
        </p:nvPicPr>
        <p:blipFill>
          <a:blip r:embed="rId3"/>
          <a:stretch>
            <a:fillRect/>
          </a:stretch>
        </p:blipFill>
        <p:spPr>
          <a:xfrm>
            <a:off x="10169664" y="5094326"/>
            <a:ext cx="1702718" cy="1695150"/>
          </a:xfrm>
          <a:prstGeom prst="rect">
            <a:avLst/>
          </a:prstGeom>
        </p:spPr>
      </p:pic>
      <p:sp>
        <p:nvSpPr>
          <p:cNvPr id="37" name="TextBox 36"/>
          <p:cNvSpPr txBox="1"/>
          <p:nvPr/>
        </p:nvSpPr>
        <p:spPr>
          <a:xfrm>
            <a:off x="3661112" y="4614932"/>
            <a:ext cx="2121093" cy="461665"/>
          </a:xfrm>
          <a:prstGeom prst="rect">
            <a:avLst/>
          </a:prstGeom>
          <a:noFill/>
        </p:spPr>
        <p:txBody>
          <a:bodyPr wrap="none" rtlCol="0">
            <a:spAutoFit/>
          </a:bodyPr>
          <a:lstStyle/>
          <a:p>
            <a:r>
              <a:rPr lang="en-GB" sz="2400" b="1" dirty="0" smtClean="0">
                <a:latin typeface="Tempus Sans ITC" panose="04020404030D07020202" pitchFamily="82" charset="0"/>
              </a:rPr>
              <a:t>Charge breeder</a:t>
            </a:r>
            <a:endParaRPr lang="en-GB" sz="2400" b="1" dirty="0">
              <a:latin typeface="Tempus Sans ITC" panose="04020404030D07020202" pitchFamily="82" charset="0"/>
            </a:endParaRPr>
          </a:p>
        </p:txBody>
      </p:sp>
      <p:sp>
        <p:nvSpPr>
          <p:cNvPr id="38" name="TextBox 37"/>
          <p:cNvSpPr txBox="1"/>
          <p:nvPr/>
        </p:nvSpPr>
        <p:spPr>
          <a:xfrm>
            <a:off x="1617406" y="3608128"/>
            <a:ext cx="1361270" cy="461665"/>
          </a:xfrm>
          <a:prstGeom prst="rect">
            <a:avLst/>
          </a:prstGeom>
          <a:noFill/>
        </p:spPr>
        <p:txBody>
          <a:bodyPr wrap="none" rtlCol="0">
            <a:spAutoFit/>
          </a:bodyPr>
          <a:lstStyle/>
          <a:p>
            <a:r>
              <a:rPr lang="en-GB" sz="2400" b="1" dirty="0" smtClean="0">
                <a:latin typeface="Tempus Sans ITC" panose="04020404030D07020202" pitchFamily="82" charset="0"/>
              </a:rPr>
              <a:t>Light ion</a:t>
            </a:r>
            <a:endParaRPr lang="en-GB" sz="2400" b="1" dirty="0">
              <a:latin typeface="Tempus Sans ITC" panose="04020404030D07020202" pitchFamily="82" charset="0"/>
            </a:endParaRPr>
          </a:p>
        </p:txBody>
      </p:sp>
      <p:sp>
        <p:nvSpPr>
          <p:cNvPr id="39" name="TextBox 38"/>
          <p:cNvSpPr txBox="1"/>
          <p:nvPr/>
        </p:nvSpPr>
        <p:spPr>
          <a:xfrm>
            <a:off x="7250198" y="3651443"/>
            <a:ext cx="1505540" cy="461665"/>
          </a:xfrm>
          <a:prstGeom prst="rect">
            <a:avLst/>
          </a:prstGeom>
          <a:noFill/>
        </p:spPr>
        <p:txBody>
          <a:bodyPr wrap="none" rtlCol="0">
            <a:spAutoFit/>
          </a:bodyPr>
          <a:lstStyle/>
          <a:p>
            <a:r>
              <a:rPr lang="en-GB" sz="2400" b="1" dirty="0" smtClean="0">
                <a:latin typeface="Tempus Sans ITC" panose="04020404030D07020202" pitchFamily="82" charset="0"/>
              </a:rPr>
              <a:t>Heavy ion</a:t>
            </a:r>
            <a:endParaRPr lang="en-GB" sz="2400" b="1" dirty="0">
              <a:latin typeface="Tempus Sans ITC" panose="04020404030D07020202" pitchFamily="82" charset="0"/>
            </a:endParaRPr>
          </a:p>
        </p:txBody>
      </p:sp>
    </p:spTree>
    <p:extLst>
      <p:ext uri="{BB962C8B-B14F-4D97-AF65-F5344CB8AC3E}">
        <p14:creationId xmlns:p14="http://schemas.microsoft.com/office/powerpoint/2010/main" val="2565742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58" y="56928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3" name="Rectangle 2"/>
          <p:cNvSpPr/>
          <p:nvPr/>
        </p:nvSpPr>
        <p:spPr>
          <a:xfrm>
            <a:off x="535858" y="5845277"/>
            <a:ext cx="2467897" cy="8160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empus Sans ITC" panose="04020404030D07020202" pitchFamily="82" charset="0"/>
            </a:endParaRPr>
          </a:p>
        </p:txBody>
      </p:sp>
      <p:sp>
        <p:nvSpPr>
          <p:cNvPr id="4" name="TextBox 3">
            <a:extLst>
              <a:ext uri="{FF2B5EF4-FFF2-40B4-BE49-F238E27FC236}">
                <a16:creationId xmlns:a16="http://schemas.microsoft.com/office/drawing/2014/main" id="{67B54F19-1212-9345-95FF-9D2815FD6E96}"/>
              </a:ext>
            </a:extLst>
          </p:cNvPr>
          <p:cNvSpPr txBox="1"/>
          <p:nvPr/>
        </p:nvSpPr>
        <p:spPr>
          <a:xfrm>
            <a:off x="0" y="177745"/>
            <a:ext cx="12192000" cy="646331"/>
          </a:xfrm>
          <a:prstGeom prst="rect">
            <a:avLst/>
          </a:prstGeom>
          <a:noFill/>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Ion source plasma diagnostics</a:t>
            </a:r>
            <a:endParaRPr lang="en-US" sz="3600" b="1" spc="-150" dirty="0">
              <a:solidFill>
                <a:srgbClr val="2E2D62"/>
              </a:solidFill>
              <a:latin typeface="Arial" panose="020B0604020202020204" pitchFamily="34" charset="0"/>
              <a:cs typeface="Arial" panose="020B0604020202020204" pitchFamily="34" charset="0"/>
            </a:endParaRPr>
          </a:p>
        </p:txBody>
      </p:sp>
      <p:cxnSp>
        <p:nvCxnSpPr>
          <p:cNvPr id="5" name="Straight Connector 4"/>
          <p:cNvCxnSpPr/>
          <p:nvPr/>
        </p:nvCxnSpPr>
        <p:spPr>
          <a:xfrm flipH="1">
            <a:off x="6095999" y="902812"/>
            <a:ext cx="1" cy="5758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7406" y="1022001"/>
            <a:ext cx="2542940" cy="461665"/>
          </a:xfrm>
          <a:prstGeom prst="rect">
            <a:avLst/>
          </a:prstGeom>
          <a:noFill/>
          <a:ln w="25400">
            <a:solidFill>
              <a:schemeClr val="tx1"/>
            </a:solidFill>
          </a:ln>
        </p:spPr>
        <p:txBody>
          <a:bodyPr wrap="none" rtlCol="0">
            <a:spAutoFit/>
          </a:bodyPr>
          <a:lstStyle/>
          <a:p>
            <a:r>
              <a:rPr lang="en-GB" sz="2400" b="1" dirty="0" smtClean="0"/>
              <a:t>What to measure?</a:t>
            </a:r>
            <a:endParaRPr lang="en-GB" sz="2400" b="1" dirty="0"/>
          </a:p>
        </p:txBody>
      </p:sp>
      <p:sp>
        <p:nvSpPr>
          <p:cNvPr id="9" name="TextBox 8"/>
          <p:cNvSpPr txBox="1"/>
          <p:nvPr/>
        </p:nvSpPr>
        <p:spPr>
          <a:xfrm>
            <a:off x="8091263" y="1022001"/>
            <a:ext cx="2498761" cy="461665"/>
          </a:xfrm>
          <a:prstGeom prst="rect">
            <a:avLst/>
          </a:prstGeom>
          <a:noFill/>
          <a:ln w="25400">
            <a:solidFill>
              <a:schemeClr val="tx1"/>
            </a:solidFill>
          </a:ln>
        </p:spPr>
        <p:txBody>
          <a:bodyPr wrap="none" rtlCol="0">
            <a:spAutoFit/>
          </a:bodyPr>
          <a:lstStyle/>
          <a:p>
            <a:r>
              <a:rPr lang="en-GB" sz="2400" b="1" dirty="0" smtClean="0"/>
              <a:t>How to measure?</a:t>
            </a:r>
            <a:endParaRPr lang="en-GB" sz="2400" b="1" dirty="0"/>
          </a:p>
        </p:txBody>
      </p:sp>
      <p:sp>
        <p:nvSpPr>
          <p:cNvPr id="10" name="TextBox 9"/>
          <p:cNvSpPr txBox="1"/>
          <p:nvPr/>
        </p:nvSpPr>
        <p:spPr>
          <a:xfrm>
            <a:off x="813440" y="1665854"/>
            <a:ext cx="4075830" cy="4247317"/>
          </a:xfrm>
          <a:prstGeom prst="rect">
            <a:avLst/>
          </a:prstGeom>
          <a:noFill/>
        </p:spPr>
        <p:txBody>
          <a:bodyPr wrap="square" rtlCol="0">
            <a:spAutoFit/>
          </a:bodyPr>
          <a:lstStyle/>
          <a:p>
            <a:pPr algn="ctr"/>
            <a:r>
              <a:rPr lang="en-GB" b="1" dirty="0" smtClean="0"/>
              <a:t>Plasma density</a:t>
            </a:r>
          </a:p>
          <a:p>
            <a:pPr algn="ctr"/>
            <a:r>
              <a:rPr lang="en-GB" b="1" dirty="0" smtClean="0"/>
              <a:t>Ion density </a:t>
            </a:r>
          </a:p>
          <a:p>
            <a:pPr algn="ctr"/>
            <a:r>
              <a:rPr lang="en-GB" b="1" dirty="0" smtClean="0"/>
              <a:t>Electron density</a:t>
            </a:r>
          </a:p>
          <a:p>
            <a:pPr algn="ctr"/>
            <a:r>
              <a:rPr lang="en-GB" b="1" dirty="0" smtClean="0"/>
              <a:t>Positive ion density</a:t>
            </a:r>
          </a:p>
          <a:p>
            <a:pPr algn="ctr"/>
            <a:r>
              <a:rPr lang="en-GB" b="1" dirty="0" smtClean="0"/>
              <a:t>Negative ion density</a:t>
            </a:r>
          </a:p>
          <a:p>
            <a:pPr algn="ctr"/>
            <a:r>
              <a:rPr lang="en-GB" b="1" dirty="0" smtClean="0"/>
              <a:t>Neutral particle density</a:t>
            </a:r>
          </a:p>
          <a:p>
            <a:pPr algn="ctr"/>
            <a:r>
              <a:rPr lang="en-GB" b="1" dirty="0" smtClean="0"/>
              <a:t>Electron energy distribution</a:t>
            </a:r>
          </a:p>
          <a:p>
            <a:pPr algn="ctr"/>
            <a:r>
              <a:rPr lang="en-GB" b="1" dirty="0" smtClean="0"/>
              <a:t>(temperature)</a:t>
            </a:r>
          </a:p>
          <a:p>
            <a:pPr algn="ctr"/>
            <a:r>
              <a:rPr lang="en-GB" b="1" dirty="0" smtClean="0"/>
              <a:t>Ion energy distribution</a:t>
            </a:r>
          </a:p>
          <a:p>
            <a:pPr algn="ctr"/>
            <a:r>
              <a:rPr lang="en-GB" b="1" dirty="0" smtClean="0"/>
              <a:t>Ion species distribution</a:t>
            </a:r>
          </a:p>
          <a:p>
            <a:pPr algn="ctr"/>
            <a:r>
              <a:rPr lang="en-GB" b="1" dirty="0" smtClean="0"/>
              <a:t>Plasma potential</a:t>
            </a:r>
          </a:p>
          <a:p>
            <a:pPr algn="ctr"/>
            <a:r>
              <a:rPr lang="en-GB" b="1" dirty="0" smtClean="0"/>
              <a:t>Ionisation rate</a:t>
            </a:r>
          </a:p>
          <a:p>
            <a:pPr algn="ctr"/>
            <a:r>
              <a:rPr lang="en-GB" b="1" dirty="0" smtClean="0"/>
              <a:t>Electron loss rate</a:t>
            </a:r>
          </a:p>
          <a:p>
            <a:pPr algn="ctr"/>
            <a:r>
              <a:rPr lang="en-GB" b="1" dirty="0" smtClean="0"/>
              <a:t>Charge exchange rate</a:t>
            </a:r>
          </a:p>
          <a:p>
            <a:pPr algn="ctr"/>
            <a:r>
              <a:rPr lang="en-GB" b="1" dirty="0" smtClean="0"/>
              <a:t>….</a:t>
            </a:r>
          </a:p>
        </p:txBody>
      </p:sp>
      <p:sp>
        <p:nvSpPr>
          <p:cNvPr id="11" name="TextBox 10"/>
          <p:cNvSpPr txBox="1"/>
          <p:nvPr/>
        </p:nvSpPr>
        <p:spPr>
          <a:xfrm>
            <a:off x="450452" y="6190169"/>
            <a:ext cx="4876848" cy="461665"/>
          </a:xfrm>
          <a:prstGeom prst="rect">
            <a:avLst/>
          </a:prstGeom>
          <a:noFill/>
          <a:ln w="25400">
            <a:solidFill>
              <a:schemeClr val="tx1"/>
            </a:solidFill>
          </a:ln>
        </p:spPr>
        <p:txBody>
          <a:bodyPr wrap="none" rtlCol="0">
            <a:spAutoFit/>
          </a:bodyPr>
          <a:lstStyle/>
          <a:p>
            <a:r>
              <a:rPr lang="en-GB" sz="2400" b="1" dirty="0"/>
              <a:t>P</a:t>
            </a:r>
            <a:r>
              <a:rPr lang="en-GB" sz="2400" b="1" dirty="0" smtClean="0"/>
              <a:t>lasma properties and reaction rates</a:t>
            </a:r>
            <a:endParaRPr lang="en-GB" sz="2400" b="1" dirty="0"/>
          </a:p>
        </p:txBody>
      </p:sp>
      <p:sp>
        <p:nvSpPr>
          <p:cNvPr id="12" name="TextBox 11"/>
          <p:cNvSpPr txBox="1"/>
          <p:nvPr/>
        </p:nvSpPr>
        <p:spPr>
          <a:xfrm>
            <a:off x="7302729" y="1573521"/>
            <a:ext cx="4075830" cy="5078313"/>
          </a:xfrm>
          <a:prstGeom prst="rect">
            <a:avLst/>
          </a:prstGeom>
          <a:noFill/>
        </p:spPr>
        <p:txBody>
          <a:bodyPr wrap="square" rtlCol="0">
            <a:spAutoFit/>
          </a:bodyPr>
          <a:lstStyle/>
          <a:p>
            <a:pPr algn="ctr"/>
            <a:r>
              <a:rPr lang="en-GB" b="1" dirty="0" smtClean="0"/>
              <a:t>Langmuir probe</a:t>
            </a:r>
          </a:p>
          <a:p>
            <a:pPr algn="ctr"/>
            <a:r>
              <a:rPr lang="en-GB" b="1" dirty="0" smtClean="0"/>
              <a:t>Directional ion velocity probe</a:t>
            </a:r>
          </a:p>
          <a:p>
            <a:pPr algn="ctr"/>
            <a:r>
              <a:rPr lang="en-GB" b="1" dirty="0" smtClean="0"/>
              <a:t>Retarding field analyser</a:t>
            </a:r>
          </a:p>
          <a:p>
            <a:pPr algn="ctr"/>
            <a:r>
              <a:rPr lang="en-GB" b="1" dirty="0" smtClean="0"/>
              <a:t>Optical emission spectroscopy</a:t>
            </a:r>
          </a:p>
          <a:p>
            <a:pPr algn="ctr"/>
            <a:r>
              <a:rPr lang="en-GB" b="1" dirty="0" smtClean="0"/>
              <a:t>X-ray and bremsstrahlung spectroscopy</a:t>
            </a:r>
          </a:p>
          <a:p>
            <a:pPr algn="ctr"/>
            <a:r>
              <a:rPr lang="en-GB" b="1" dirty="0" smtClean="0"/>
              <a:t>Absorption spectroscopy</a:t>
            </a:r>
          </a:p>
          <a:p>
            <a:pPr algn="ctr"/>
            <a:r>
              <a:rPr lang="en-GB" b="1" dirty="0" smtClean="0"/>
              <a:t>Microwave interferometry</a:t>
            </a:r>
          </a:p>
          <a:p>
            <a:pPr algn="ctr"/>
            <a:r>
              <a:rPr lang="en-GB" b="1" dirty="0" smtClean="0"/>
              <a:t>Microwave polarimetry</a:t>
            </a:r>
          </a:p>
          <a:p>
            <a:pPr algn="ctr"/>
            <a:r>
              <a:rPr lang="en-GB" b="1" dirty="0" smtClean="0"/>
              <a:t>Electron spectroscopy</a:t>
            </a:r>
          </a:p>
          <a:p>
            <a:pPr algn="ctr"/>
            <a:r>
              <a:rPr lang="en-GB" b="1" dirty="0" smtClean="0"/>
              <a:t>Diamagnetic loop</a:t>
            </a:r>
          </a:p>
          <a:p>
            <a:pPr algn="ctr"/>
            <a:r>
              <a:rPr lang="en-GB" b="1" dirty="0" smtClean="0"/>
              <a:t>RF probe</a:t>
            </a:r>
          </a:p>
          <a:p>
            <a:pPr algn="ctr"/>
            <a:r>
              <a:rPr lang="en-GB" b="1" dirty="0" smtClean="0"/>
              <a:t>Pulsed material injection</a:t>
            </a:r>
          </a:p>
          <a:p>
            <a:pPr algn="ctr"/>
            <a:r>
              <a:rPr lang="en-GB" b="1" dirty="0" smtClean="0"/>
              <a:t>Laser-</a:t>
            </a:r>
            <a:r>
              <a:rPr lang="en-GB" b="1" dirty="0" err="1" smtClean="0"/>
              <a:t>photodetachment</a:t>
            </a:r>
            <a:endParaRPr lang="en-GB" b="1" dirty="0" smtClean="0"/>
          </a:p>
          <a:p>
            <a:pPr algn="ctr"/>
            <a:r>
              <a:rPr lang="en-GB" b="1" dirty="0" smtClean="0"/>
              <a:t>Microwave emission</a:t>
            </a:r>
          </a:p>
          <a:p>
            <a:pPr algn="ctr"/>
            <a:r>
              <a:rPr lang="en-GB" b="1" dirty="0" smtClean="0"/>
              <a:t>Cavity ring down</a:t>
            </a:r>
            <a:endParaRPr lang="en-GB" b="1" dirty="0"/>
          </a:p>
          <a:p>
            <a:pPr algn="ctr"/>
            <a:r>
              <a:rPr lang="en-GB" b="1" dirty="0" smtClean="0"/>
              <a:t>…</a:t>
            </a:r>
          </a:p>
          <a:p>
            <a:pPr algn="ctr"/>
            <a:endParaRPr lang="en-GB" b="1" dirty="0" smtClean="0"/>
          </a:p>
          <a:p>
            <a:pPr algn="ctr"/>
            <a:endParaRPr lang="en-GB" b="1" dirty="0" smtClean="0"/>
          </a:p>
        </p:txBody>
      </p:sp>
      <p:sp>
        <p:nvSpPr>
          <p:cNvPr id="13" name="TextBox 12"/>
          <p:cNvSpPr txBox="1"/>
          <p:nvPr/>
        </p:nvSpPr>
        <p:spPr>
          <a:xfrm>
            <a:off x="7786788" y="6190169"/>
            <a:ext cx="3107710" cy="461665"/>
          </a:xfrm>
          <a:prstGeom prst="rect">
            <a:avLst/>
          </a:prstGeom>
          <a:noFill/>
          <a:ln w="25400">
            <a:solidFill>
              <a:schemeClr val="tx1"/>
            </a:solidFill>
          </a:ln>
        </p:spPr>
        <p:txBody>
          <a:bodyPr wrap="none" rtlCol="0">
            <a:spAutoFit/>
          </a:bodyPr>
          <a:lstStyle/>
          <a:p>
            <a:r>
              <a:rPr lang="en-GB" sz="2400" b="1" dirty="0" smtClean="0"/>
              <a:t>Diagnostics techniques</a:t>
            </a:r>
            <a:endParaRPr lang="en-GB" sz="2400" b="1" dirty="0"/>
          </a:p>
        </p:txBody>
      </p:sp>
    </p:spTree>
    <p:extLst>
      <p:ext uri="{BB962C8B-B14F-4D97-AF65-F5344CB8AC3E}">
        <p14:creationId xmlns:p14="http://schemas.microsoft.com/office/powerpoint/2010/main" val="128655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2873828" y="2859351"/>
            <a:ext cx="6150428" cy="646331"/>
          </a:xfrm>
          <a:prstGeom prst="rect">
            <a:avLst/>
          </a:prstGeom>
          <a:noFill/>
          <a:ln w="63500">
            <a:solidFill>
              <a:schemeClr val="tx1"/>
            </a:solidFill>
          </a:ln>
        </p:spPr>
        <p:txBody>
          <a:bodyPr wrap="square" rtlCol="0" anchor="t">
            <a:spAutoFit/>
          </a:bodyPr>
          <a:lstStyle/>
          <a:p>
            <a:pPr algn="ctr"/>
            <a:r>
              <a:rPr lang="en-US" sz="3600" b="1" spc="-150" dirty="0" smtClean="0">
                <a:solidFill>
                  <a:srgbClr val="2E2D62"/>
                </a:solidFill>
                <a:latin typeface="Arial" panose="020B0604020202020204" pitchFamily="34" charset="0"/>
                <a:cs typeface="Arial" panose="020B0604020202020204" pitchFamily="34" charset="0"/>
              </a:rPr>
              <a:t>Choose the right technique!</a:t>
            </a:r>
            <a:endParaRPr lang="en-US" sz="3600" b="1" spc="-15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293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1a6052-eee7-4130-8bc0-8a46a91150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CC6B7050712446AF351FC0FB28451D" ma:contentTypeVersion="15" ma:contentTypeDescription="Create a new document." ma:contentTypeScope="" ma:versionID="9a90885c641ca78ee233619c7def305e">
  <xsd:schema xmlns:xsd="http://www.w3.org/2001/XMLSchema" xmlns:xs="http://www.w3.org/2001/XMLSchema" xmlns:p="http://schemas.microsoft.com/office/2006/metadata/properties" xmlns:ns3="dbf97efa-71de-4ab8-9b95-f6bd4ed50060" xmlns:ns4="b61a6052-eee7-4130-8bc0-8a46a91150a3" targetNamespace="http://schemas.microsoft.com/office/2006/metadata/properties" ma:root="true" ma:fieldsID="b203a1f21d1ae0b511751fa88f2285bd" ns3:_="" ns4:_="">
    <xsd:import namespace="dbf97efa-71de-4ab8-9b95-f6bd4ed50060"/>
    <xsd:import namespace="b61a6052-eee7-4130-8bc0-8a46a91150a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97efa-71de-4ab8-9b95-f6bd4ed500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a6052-eee7-4130-8bc0-8a46a91150a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6F84B4-175E-4699-855D-6542591835AD}">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b61a6052-eee7-4130-8bc0-8a46a91150a3"/>
    <ds:schemaRef ds:uri="http://purl.org/dc/dcmitype/"/>
    <ds:schemaRef ds:uri="dbf97efa-71de-4ab8-9b95-f6bd4ed50060"/>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E4A54004-BAA1-4FBC-AB0B-D0F565FDEB20}">
  <ds:schemaRefs>
    <ds:schemaRef ds:uri="http://schemas.microsoft.com/sharepoint/v3/contenttype/forms"/>
  </ds:schemaRefs>
</ds:datastoreItem>
</file>

<file path=customXml/itemProps3.xml><?xml version="1.0" encoding="utf-8"?>
<ds:datastoreItem xmlns:ds="http://schemas.openxmlformats.org/officeDocument/2006/customXml" ds:itemID="{511BA0E2-B2D4-473C-A4C7-027FB57A0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97efa-71de-4ab8-9b95-f6bd4ed50060"/>
    <ds:schemaRef ds:uri="b61a6052-eee7-4130-8bc0-8a46a9115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88300</TotalTime>
  <Words>3285</Words>
  <Application>Microsoft Office PowerPoint</Application>
  <PresentationFormat>Widescreen</PresentationFormat>
  <Paragraphs>439</Paragraphs>
  <Slides>33</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Arial</vt:lpstr>
      <vt:lpstr>Calibri</vt:lpstr>
      <vt:lpstr>Cambria Math</vt:lpstr>
      <vt:lpstr>Consolas</vt:lpstr>
      <vt:lpstr>Gill Sans</vt:lpstr>
      <vt:lpstr>Symbol</vt:lpstr>
      <vt:lpstr>Tahoma</vt:lpstr>
      <vt:lpstr>Tempus Sans ITC</vt:lpstr>
      <vt:lpstr>Wingdings</vt:lpstr>
      <vt:lpstr>ヒラギノ角ゴ Pro W3</vt:lpstr>
      <vt:lpstr>Office Theme</vt:lpstr>
      <vt:lpstr>MASTER 2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Tarvainen, Olli (STFC,RAL,ISIS)</cp:lastModifiedBy>
  <cp:revision>1238</cp:revision>
  <cp:lastPrinted>2019-10-02T08:27:37Z</cp:lastPrinted>
  <dcterms:created xsi:type="dcterms:W3CDTF">2019-09-17T08:04:08Z</dcterms:created>
  <dcterms:modified xsi:type="dcterms:W3CDTF">2023-09-08T11:23:00Z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0x010100ADCC6B7050712446AF351FC0FB28451D</vt:lpwstr>
  </property>
</Properties>
</file>