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6" r:id="rId1"/>
  </p:sldMasterIdLst>
  <p:notesMasterIdLst>
    <p:notesMasterId r:id="rId33"/>
  </p:notesMasterIdLst>
  <p:handoutMasterIdLst>
    <p:handoutMasterId r:id="rId34"/>
  </p:handoutMasterIdLst>
  <p:sldIdLst>
    <p:sldId id="256" r:id="rId2"/>
    <p:sldId id="257" r:id="rId3"/>
    <p:sldId id="282" r:id="rId4"/>
    <p:sldId id="283" r:id="rId5"/>
    <p:sldId id="330" r:id="rId6"/>
    <p:sldId id="267" r:id="rId7"/>
    <p:sldId id="302" r:id="rId8"/>
    <p:sldId id="274" r:id="rId9"/>
    <p:sldId id="276" r:id="rId10"/>
    <p:sldId id="275" r:id="rId11"/>
    <p:sldId id="278" r:id="rId12"/>
    <p:sldId id="313" r:id="rId13"/>
    <p:sldId id="310" r:id="rId14"/>
    <p:sldId id="303" r:id="rId15"/>
    <p:sldId id="305" r:id="rId16"/>
    <p:sldId id="315" r:id="rId17"/>
    <p:sldId id="287" r:id="rId18"/>
    <p:sldId id="289" r:id="rId19"/>
    <p:sldId id="314" r:id="rId20"/>
    <p:sldId id="317" r:id="rId21"/>
    <p:sldId id="316" r:id="rId22"/>
    <p:sldId id="290" r:id="rId23"/>
    <p:sldId id="323" r:id="rId24"/>
    <p:sldId id="328" r:id="rId25"/>
    <p:sldId id="291" r:id="rId26"/>
    <p:sldId id="324" r:id="rId27"/>
    <p:sldId id="318" r:id="rId28"/>
    <p:sldId id="325" r:id="rId29"/>
    <p:sldId id="329" r:id="rId30"/>
    <p:sldId id="284" r:id="rId31"/>
    <p:sldId id="327" r:id="rId32"/>
  </p:sldIdLst>
  <p:sldSz cx="12192000" cy="6858000"/>
  <p:notesSz cx="6858000" cy="9144000"/>
  <p:defaultTextStyle>
    <a:defPPr>
      <a:defRPr lang="en-US"/>
    </a:defPPr>
    <a:lvl1pPr marL="0" algn="l" defTabSz="638617" rtl="0" eaLnBrk="1" latinLnBrk="0" hangingPunct="1">
      <a:defRPr sz="2500" kern="1200">
        <a:solidFill>
          <a:schemeClr val="tx1"/>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BF"/>
    <a:srgbClr val="0FA184"/>
    <a:srgbClr val="0093A7"/>
    <a:srgbClr val="1212FF"/>
    <a:srgbClr val="007400"/>
    <a:srgbClr val="E4AD00"/>
    <a:srgbClr val="7C06FF"/>
    <a:srgbClr val="7E9CBB"/>
    <a:srgbClr val="BFBF00"/>
    <a:srgbClr val="3E4A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8" autoAdjust="0"/>
    <p:restoredTop sz="94009" autoAdjust="0"/>
  </p:normalViewPr>
  <p:slideViewPr>
    <p:cSldViewPr>
      <p:cViewPr>
        <p:scale>
          <a:sx n="100" d="100"/>
          <a:sy n="100" d="100"/>
        </p:scale>
        <p:origin x="426" y="29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91" d="100"/>
          <a:sy n="91" d="100"/>
        </p:scale>
        <p:origin x="375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3EC039-F6C6-4178-A410-08A6CF309D8D}" type="datetimeFigureOut">
              <a:rPr lang="en-US" smtClean="0"/>
              <a:t>9/17/2023</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4B394F-C043-4C2E-8860-CA614CD2A4A1}" type="slidenum">
              <a:rPr lang="en-US" smtClean="0"/>
              <a:t>‹N°›</a:t>
            </a:fld>
            <a:endParaRPr lang="en-US"/>
          </a:p>
        </p:txBody>
      </p:sp>
    </p:spTree>
    <p:extLst>
      <p:ext uri="{BB962C8B-B14F-4D97-AF65-F5344CB8AC3E}">
        <p14:creationId xmlns:p14="http://schemas.microsoft.com/office/powerpoint/2010/main" val="1016572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1C4393-E579-41E6-9C97-5C21DF3CD11B}" type="datetimeFigureOut">
              <a:rPr lang="fr-FR" smtClean="0"/>
              <a:t>17/09/2023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81B0C-E509-469F-9E26-EB84D00B6FF6}" type="slidenum">
              <a:rPr lang="fr-FR" smtClean="0"/>
              <a:t>‹N°›</a:t>
            </a:fld>
            <a:endParaRPr lang="fr-FR"/>
          </a:p>
        </p:txBody>
      </p:sp>
    </p:spTree>
    <p:extLst>
      <p:ext uri="{BB962C8B-B14F-4D97-AF65-F5344CB8AC3E}">
        <p14:creationId xmlns:p14="http://schemas.microsoft.com/office/powerpoint/2010/main" val="132179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3</a:t>
            </a:fld>
            <a:endParaRPr lang="fr-FR"/>
          </a:p>
        </p:txBody>
      </p:sp>
    </p:spTree>
    <p:extLst>
      <p:ext uri="{BB962C8B-B14F-4D97-AF65-F5344CB8AC3E}">
        <p14:creationId xmlns:p14="http://schemas.microsoft.com/office/powerpoint/2010/main" val="69104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22</a:t>
            </a:fld>
            <a:endParaRPr lang="fr-FR"/>
          </a:p>
        </p:txBody>
      </p:sp>
    </p:spTree>
    <p:extLst>
      <p:ext uri="{BB962C8B-B14F-4D97-AF65-F5344CB8AC3E}">
        <p14:creationId xmlns:p14="http://schemas.microsoft.com/office/powerpoint/2010/main" val="93495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24</a:t>
            </a:fld>
            <a:endParaRPr lang="fr-FR"/>
          </a:p>
        </p:txBody>
      </p:sp>
    </p:spTree>
    <p:extLst>
      <p:ext uri="{BB962C8B-B14F-4D97-AF65-F5344CB8AC3E}">
        <p14:creationId xmlns:p14="http://schemas.microsoft.com/office/powerpoint/2010/main" val="233733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25</a:t>
            </a:fld>
            <a:endParaRPr lang="fr-FR"/>
          </a:p>
        </p:txBody>
      </p:sp>
    </p:spTree>
    <p:extLst>
      <p:ext uri="{BB962C8B-B14F-4D97-AF65-F5344CB8AC3E}">
        <p14:creationId xmlns:p14="http://schemas.microsoft.com/office/powerpoint/2010/main" val="2008477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4</a:t>
            </a:fld>
            <a:endParaRPr lang="fr-FR"/>
          </a:p>
        </p:txBody>
      </p:sp>
    </p:spTree>
    <p:extLst>
      <p:ext uri="{BB962C8B-B14F-4D97-AF65-F5344CB8AC3E}">
        <p14:creationId xmlns:p14="http://schemas.microsoft.com/office/powerpoint/2010/main" val="269890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we call a good or stable ion source ?</a:t>
            </a:r>
          </a:p>
          <a:p>
            <a:r>
              <a:rPr lang="en-US" sz="1200" kern="1200" dirty="0" smtClean="0">
                <a:solidFill>
                  <a:schemeClr val="tx1"/>
                </a:solidFill>
                <a:effectLst/>
                <a:latin typeface="+mn-lt"/>
                <a:ea typeface="+mn-ea"/>
                <a:cs typeface="+mn-cs"/>
              </a:rPr>
              <a:t>The source must fulfill the project requested value for extracted current, energy and emittance.</a:t>
            </a:r>
          </a:p>
          <a:p>
            <a:r>
              <a:rPr lang="en-US" sz="1200" kern="1200" dirty="0" smtClean="0">
                <a:solidFill>
                  <a:schemeClr val="tx1"/>
                </a:solidFill>
                <a:effectLst/>
                <a:latin typeface="+mn-lt"/>
                <a:ea typeface="+mn-ea"/>
                <a:cs typeface="+mn-cs"/>
              </a:rPr>
              <a:t>Naturally those measurements must be reproducible in time</a:t>
            </a:r>
          </a:p>
          <a:p>
            <a:r>
              <a:rPr lang="en-US" sz="1200" kern="1200" dirty="0" smtClean="0">
                <a:solidFill>
                  <a:schemeClr val="tx1"/>
                </a:solidFill>
                <a:effectLst/>
                <a:latin typeface="+mn-lt"/>
                <a:ea typeface="+mn-ea"/>
                <a:cs typeface="+mn-cs"/>
              </a:rPr>
              <a:t>The ion source must be reliable, so that meantime between failure must be the highest</a:t>
            </a:r>
          </a:p>
          <a:p>
            <a:r>
              <a:rPr lang="en-US" sz="1200" kern="1200" dirty="0" smtClean="0">
                <a:solidFill>
                  <a:schemeClr val="tx1"/>
                </a:solidFill>
                <a:effectLst/>
                <a:latin typeface="+mn-lt"/>
                <a:ea typeface="+mn-ea"/>
                <a:cs typeface="+mn-cs"/>
              </a:rPr>
              <a:t>And must have easy maintenance with the shortest the mean time to repair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context is to inject the beam into the RFQ so we must control the size and angle of the beam: this is done with a pair of solenoid in the LEBT</a:t>
            </a:r>
          </a:p>
          <a:p>
            <a:r>
              <a:rPr lang="en-US" sz="1200" kern="1200" dirty="0" smtClean="0">
                <a:solidFill>
                  <a:schemeClr val="tx1"/>
                </a:solidFill>
                <a:effectLst/>
                <a:latin typeface="+mn-lt"/>
                <a:ea typeface="+mn-ea"/>
                <a:cs typeface="+mn-cs"/>
              </a:rPr>
              <a:t>The intense beam interacts with the residual gas in the LEBT, it ionize the gas and free electrons are produced. Those electrons remain trapped by the transverse potential of the beam and so reduce the space charge of the beam. We called the process the Space charge compensation </a:t>
            </a:r>
          </a:p>
          <a:p>
            <a:r>
              <a:rPr lang="en-US" sz="1200" kern="1200" dirty="0" smtClean="0">
                <a:solidFill>
                  <a:schemeClr val="tx1"/>
                </a:solidFill>
                <a:effectLst/>
                <a:latin typeface="+mn-lt"/>
                <a:ea typeface="+mn-ea"/>
                <a:cs typeface="+mn-cs"/>
              </a:rPr>
              <a:t>There will be emittance growth in the LEBT if this space charge compensation process is perturbed</a:t>
            </a:r>
          </a:p>
          <a:p>
            <a:r>
              <a:rPr lang="en-US" sz="1200" kern="1200" dirty="0" smtClean="0">
                <a:solidFill>
                  <a:schemeClr val="tx1"/>
                </a:solidFill>
                <a:effectLst/>
                <a:latin typeface="+mn-lt"/>
                <a:ea typeface="+mn-ea"/>
                <a:cs typeface="+mn-cs"/>
              </a:rPr>
              <a:t>This perturbation is </a:t>
            </a:r>
            <a:r>
              <a:rPr lang="en-US" sz="1200" kern="1200" dirty="0" err="1" smtClean="0">
                <a:solidFill>
                  <a:schemeClr val="tx1"/>
                </a:solidFill>
                <a:effectLst/>
                <a:latin typeface="+mn-lt"/>
                <a:ea typeface="+mn-ea"/>
                <a:cs typeface="+mn-cs"/>
              </a:rPr>
              <a:t>effectif</a:t>
            </a:r>
            <a:r>
              <a:rPr lang="en-US" sz="1200" kern="1200" dirty="0" smtClean="0">
                <a:solidFill>
                  <a:schemeClr val="tx1"/>
                </a:solidFill>
                <a:effectLst/>
                <a:latin typeface="+mn-lt"/>
                <a:ea typeface="+mn-ea"/>
                <a:cs typeface="+mn-cs"/>
              </a:rPr>
              <a:t> if electric field is applied, but even with magnetic field, where the electron motion is diverted</a:t>
            </a:r>
          </a:p>
          <a:p>
            <a:r>
              <a:rPr lang="en-US" sz="1200" kern="1200" dirty="0" smtClean="0">
                <a:solidFill>
                  <a:schemeClr val="tx1"/>
                </a:solidFill>
                <a:effectLst/>
                <a:latin typeface="+mn-lt"/>
                <a:ea typeface="+mn-ea"/>
                <a:cs typeface="+mn-cs"/>
              </a:rPr>
              <a:t>Strong focalization and a cross over introduce an huge electric field that destroy this compensation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the simple solution to reduce as much as possible this emittance growth is to leave the SCC to be effective as soon as possible</a:t>
            </a:r>
          </a:p>
          <a:p>
            <a:r>
              <a:rPr lang="en-US" sz="1200" kern="1200" dirty="0" smtClean="0">
                <a:solidFill>
                  <a:schemeClr val="tx1"/>
                </a:solidFill>
                <a:effectLst/>
                <a:latin typeface="+mn-lt"/>
                <a:ea typeface="+mn-ea"/>
                <a:cs typeface="+mn-cs"/>
              </a:rPr>
              <a:t>Reduce the Solenoid length </a:t>
            </a:r>
          </a:p>
          <a:p>
            <a:r>
              <a:rPr lang="en-US" sz="1200" kern="1200" dirty="0" smtClean="0">
                <a:solidFill>
                  <a:schemeClr val="tx1"/>
                </a:solidFill>
                <a:effectLst/>
                <a:latin typeface="+mn-lt"/>
                <a:ea typeface="+mn-ea"/>
                <a:cs typeface="+mn-cs"/>
              </a:rPr>
              <a:t>And transport the beam smoothly</a:t>
            </a:r>
          </a:p>
          <a:p>
            <a:r>
              <a:rPr lang="en-US" sz="1200" kern="1200" dirty="0" smtClean="0">
                <a:solidFill>
                  <a:schemeClr val="tx1"/>
                </a:solidFill>
                <a:effectLst/>
                <a:latin typeface="+mn-lt"/>
                <a:ea typeface="+mn-ea"/>
                <a:cs typeface="+mn-cs"/>
              </a:rPr>
              <a:t>In other word : the shorter LEBT, the better</a:t>
            </a: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5</a:t>
            </a:fld>
            <a:endParaRPr lang="fr-FR"/>
          </a:p>
        </p:txBody>
      </p:sp>
    </p:spTree>
    <p:extLst>
      <p:ext uri="{BB962C8B-B14F-4D97-AF65-F5344CB8AC3E}">
        <p14:creationId xmlns:p14="http://schemas.microsoft.com/office/powerpoint/2010/main" val="273638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On BETSI, we had only a 50kV high voltage power supply and for a start we were really confident that is will be high enough.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at first we tested the ECR process, without high voltage: as the magnetron was turned on the pink color of the plasma was visible : proving that Hydrogen was ionized with 500 watt of µwave and a reasonable Hydrogen flux.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high voltage and the magnetic field was set simultaneously on, the power supply voltage dropped down with a maximum current flow. This behavior was systematic and occurs even without sparks. We suggested that it could be a Penning discharge occurring inside the accelerating column. </a:t>
            </a:r>
          </a:p>
          <a:p>
            <a:endParaRPr lang="en-US"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10</a:t>
            </a:fld>
            <a:endParaRPr lang="fr-FR"/>
          </a:p>
        </p:txBody>
      </p:sp>
    </p:spTree>
    <p:extLst>
      <p:ext uri="{BB962C8B-B14F-4D97-AF65-F5344CB8AC3E}">
        <p14:creationId xmlns:p14="http://schemas.microsoft.com/office/powerpoint/2010/main" val="32640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I need your help </a:t>
            </a:r>
            <a:r>
              <a:rPr lang="en-US" dirty="0" err="1" smtClean="0"/>
              <a:t>ti</a:t>
            </a:r>
            <a:r>
              <a:rPr lang="en-US" dirty="0" smtClean="0"/>
              <a:t> imagine an very long plasma chamber…</a:t>
            </a:r>
            <a:endParaRPr lang="en-US"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14</a:t>
            </a:fld>
            <a:endParaRPr lang="fr-FR"/>
          </a:p>
        </p:txBody>
      </p:sp>
    </p:spTree>
    <p:extLst>
      <p:ext uri="{BB962C8B-B14F-4D97-AF65-F5344CB8AC3E}">
        <p14:creationId xmlns:p14="http://schemas.microsoft.com/office/powerpoint/2010/main" val="39026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16</a:t>
            </a:fld>
            <a:endParaRPr lang="fr-FR"/>
          </a:p>
        </p:txBody>
      </p:sp>
    </p:spTree>
    <p:extLst>
      <p:ext uri="{BB962C8B-B14F-4D97-AF65-F5344CB8AC3E}">
        <p14:creationId xmlns:p14="http://schemas.microsoft.com/office/powerpoint/2010/main" val="369755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17</a:t>
            </a:fld>
            <a:endParaRPr lang="fr-FR"/>
          </a:p>
        </p:txBody>
      </p:sp>
    </p:spTree>
    <p:extLst>
      <p:ext uri="{BB962C8B-B14F-4D97-AF65-F5344CB8AC3E}">
        <p14:creationId xmlns:p14="http://schemas.microsoft.com/office/powerpoint/2010/main" val="1601385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20</a:t>
            </a:fld>
            <a:endParaRPr lang="fr-FR"/>
          </a:p>
        </p:txBody>
      </p:sp>
    </p:spTree>
    <p:extLst>
      <p:ext uri="{BB962C8B-B14F-4D97-AF65-F5344CB8AC3E}">
        <p14:creationId xmlns:p14="http://schemas.microsoft.com/office/powerpoint/2010/main" val="182251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B81B0C-E509-469F-9E26-EB84D00B6FF6}" type="slidenum">
              <a:rPr lang="fr-FR" smtClean="0"/>
              <a:t>21</a:t>
            </a:fld>
            <a:endParaRPr lang="fr-FR"/>
          </a:p>
        </p:txBody>
      </p:sp>
    </p:spTree>
    <p:extLst>
      <p:ext uri="{BB962C8B-B14F-4D97-AF65-F5344CB8AC3E}">
        <p14:creationId xmlns:p14="http://schemas.microsoft.com/office/powerpoint/2010/main" val="2594929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p:nvSpPr>
        <p:spPr>
          <a:xfrm>
            <a:off x="11182349" y="3189307"/>
            <a:ext cx="1009651"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9" y="2654302"/>
            <a:ext cx="5294312" cy="1587501"/>
          </a:xfrm>
        </p:spPr>
        <p:txBody>
          <a:bodyPr anchor="b">
            <a:normAutofit/>
          </a:bodyPr>
          <a:lstStyle>
            <a:lvl1pPr algn="l">
              <a:defRPr sz="2100">
                <a:solidFill>
                  <a:schemeClr val="tx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9" y="4262438"/>
            <a:ext cx="5294312" cy="165576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FR" dirty="0"/>
          </a:p>
        </p:txBody>
      </p:sp>
      <p:sp>
        <p:nvSpPr>
          <p:cNvPr id="10" name="ZoneTexte 9">
            <a:extLst>
              <a:ext uri="{FF2B5EF4-FFF2-40B4-BE49-F238E27FC236}">
                <a16:creationId xmlns:a16="http://schemas.microsoft.com/office/drawing/2014/main" id="{931EACC6-5472-4DD6-3DB8-DB3936803B32}"/>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900" i="1">
                <a:solidFill>
                  <a:schemeClr val="tx1"/>
                </a:solidFill>
              </a:defRPr>
            </a:lvl1pPr>
          </a:lstStyle>
          <a:p>
            <a:pPr lvl="0"/>
            <a:r>
              <a:rPr lang="fr-FR" dirty="0"/>
              <a:t>Emplacement logotypes financeurs/partenaires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45" y="728667"/>
            <a:ext cx="3778331" cy="1801985"/>
          </a:xfrm>
          <a:prstGeom prst="rect">
            <a:avLst/>
          </a:prstGeom>
        </p:spPr>
      </p:pic>
    </p:spTree>
    <p:extLst>
      <p:ext uri="{BB962C8B-B14F-4D97-AF65-F5344CB8AC3E}">
        <p14:creationId xmlns:p14="http://schemas.microsoft.com/office/powerpoint/2010/main" val="27492056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
        <p:nvSpPr>
          <p:cNvPr id="25" name="Rectangle 24">
            <a:extLst>
              <a:ext uri="{FF2B5EF4-FFF2-40B4-BE49-F238E27FC236}">
                <a16:creationId xmlns:a16="http://schemas.microsoft.com/office/drawing/2014/main" id="{2E988CD6-F875-5F20-CB25-53D3006C5582}"/>
              </a:ext>
            </a:extLst>
          </p:cNvPr>
          <p:cNvSpPr/>
          <p:nvPr/>
        </p:nvSpPr>
        <p:spPr>
          <a:xfrm>
            <a:off x="3151189" y="3987800"/>
            <a:ext cx="349251"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42" t="81597" r="4284" b="-1066"/>
          <a:stretch/>
        </p:blipFill>
        <p:spPr>
          <a:xfrm>
            <a:off x="2"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3" y="2171704"/>
            <a:ext cx="7688263" cy="2390775"/>
          </a:xfrm>
        </p:spPr>
        <p:txBody>
          <a:bodyPr anchor="b">
            <a:normAutofit/>
          </a:bodyPr>
          <a:lstStyle>
            <a:lvl1pPr>
              <a:defRPr sz="405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3" y="4702632"/>
            <a:ext cx="7688263" cy="1387021"/>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90" y="2159000"/>
            <a:ext cx="2546351" cy="2673350"/>
          </a:xfrm>
        </p:spPr>
        <p:txBody>
          <a:bodyPr anchor="b">
            <a:noAutofit/>
          </a:bodyPr>
          <a:lstStyle>
            <a:lvl1pPr marL="0" indent="0" algn="r">
              <a:buNone/>
              <a:defRPr sz="10125">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36822320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en-US" noProof="0" dirty="0" smtClean="0"/>
              <a:t>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en-US" noProof="0"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en-US" noProof="0" smtClean="0"/>
              <a:pPr algn="ctr"/>
              <a:t>‹N°›</a:t>
            </a:fld>
            <a:endParaRPr lang="en-US" noProof="0"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a:t>
            </a:r>
            <a:r>
              <a:rPr lang="en-US" sz="900" noProof="0" dirty="0" err="1" smtClean="0">
                <a:solidFill>
                  <a:schemeClr val="bg1">
                    <a:lumMod val="50000"/>
                  </a:schemeClr>
                </a:solidFill>
              </a:rPr>
              <a:t>Titre</a:t>
            </a:r>
            <a:r>
              <a:rPr lang="en-US" sz="900" noProof="0" dirty="0" smtClean="0">
                <a:solidFill>
                  <a:schemeClr val="bg1">
                    <a:lumMod val="50000"/>
                  </a:schemeClr>
                </a:solidFill>
              </a:rPr>
              <a:t> et </a:t>
            </a:r>
            <a:r>
              <a:rPr lang="en-US" sz="900" noProof="0" dirty="0" err="1" smtClean="0">
                <a:solidFill>
                  <a:schemeClr val="bg1">
                    <a:lumMod val="50000"/>
                  </a:schemeClr>
                </a:solidFill>
              </a:rPr>
              <a:t>contenu</a:t>
            </a:r>
            <a:endParaRPr lang="en-US" sz="900" noProof="0" dirty="0">
              <a:solidFill>
                <a:schemeClr val="bg1">
                  <a:lumMod val="50000"/>
                </a:schemeClr>
              </a:solidFill>
            </a:endParaRP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Tree>
    <p:extLst>
      <p:ext uri="{BB962C8B-B14F-4D97-AF65-F5344CB8AC3E}">
        <p14:creationId xmlns:p14="http://schemas.microsoft.com/office/powerpoint/2010/main" val="34013830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en-US" noProof="0" dirty="0" smtClean="0"/>
              <a:t>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en-US" noProof="0"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en-US" noProof="0" smtClean="0"/>
              <a:pPr algn="ctr"/>
              <a:t>‹N°›</a:t>
            </a:fld>
            <a:endParaRPr lang="en-US" noProof="0"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a:t>
            </a:r>
            <a:r>
              <a:rPr lang="en-US" sz="900" noProof="0" dirty="0" err="1" smtClean="0">
                <a:solidFill>
                  <a:schemeClr val="bg1">
                    <a:lumMod val="50000"/>
                  </a:schemeClr>
                </a:solidFill>
              </a:rPr>
              <a:t>Titre</a:t>
            </a:r>
            <a:r>
              <a:rPr lang="en-US" sz="900" noProof="0" dirty="0" smtClean="0">
                <a:solidFill>
                  <a:schemeClr val="bg1">
                    <a:lumMod val="50000"/>
                  </a:schemeClr>
                </a:solidFill>
              </a:rPr>
              <a:t> et </a:t>
            </a:r>
            <a:r>
              <a:rPr lang="en-US" sz="900" noProof="0" dirty="0" err="1" smtClean="0">
                <a:solidFill>
                  <a:schemeClr val="bg1">
                    <a:lumMod val="50000"/>
                  </a:schemeClr>
                </a:solidFill>
              </a:rPr>
              <a:t>contenu</a:t>
            </a:r>
            <a:r>
              <a:rPr lang="en-US" sz="900" noProof="0" dirty="0" smtClean="0">
                <a:solidFill>
                  <a:schemeClr val="bg1">
                    <a:lumMod val="50000"/>
                  </a:schemeClr>
                </a:solidFill>
              </a:rPr>
              <a:t> 2 </a:t>
            </a:r>
            <a:r>
              <a:rPr lang="en-US" sz="900" noProof="0" dirty="0" err="1" smtClean="0">
                <a:solidFill>
                  <a:schemeClr val="bg1">
                    <a:lumMod val="50000"/>
                  </a:schemeClr>
                </a:solidFill>
              </a:rPr>
              <a:t>colonnes</a:t>
            </a:r>
            <a:endParaRPr lang="en-US" sz="900" noProof="0" dirty="0">
              <a:solidFill>
                <a:schemeClr val="bg1">
                  <a:lumMod val="50000"/>
                </a:schemeClr>
              </a:solidFill>
            </a:endParaRP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Tree>
    <p:extLst>
      <p:ext uri="{BB962C8B-B14F-4D97-AF65-F5344CB8AC3E}">
        <p14:creationId xmlns:p14="http://schemas.microsoft.com/office/powerpoint/2010/main" val="18475720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a:t>
            </a:r>
            <a:r>
              <a:rPr lang="en-US" sz="900" noProof="0" dirty="0" err="1" smtClean="0">
                <a:solidFill>
                  <a:schemeClr val="bg1">
                    <a:lumMod val="50000"/>
                  </a:schemeClr>
                </a:solidFill>
              </a:rPr>
              <a:t>Deux</a:t>
            </a:r>
            <a:r>
              <a:rPr lang="en-US" sz="900" noProof="0" dirty="0" smtClean="0">
                <a:solidFill>
                  <a:schemeClr val="bg1">
                    <a:lumMod val="50000"/>
                  </a:schemeClr>
                </a:solidFill>
              </a:rPr>
              <a:t> </a:t>
            </a:r>
            <a:r>
              <a:rPr lang="en-US" sz="900" noProof="0" dirty="0" err="1" smtClean="0">
                <a:solidFill>
                  <a:schemeClr val="bg1">
                    <a:lumMod val="50000"/>
                  </a:schemeClr>
                </a:solidFill>
              </a:rPr>
              <a:t>contenus</a:t>
            </a:r>
            <a:endParaRPr lang="en-US" sz="900" noProof="0" dirty="0">
              <a:solidFill>
                <a:schemeClr val="bg1">
                  <a:lumMod val="50000"/>
                </a:schemeClr>
              </a:solidFill>
            </a:endParaRP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9" y="1381125"/>
            <a:ext cx="5220000" cy="4532313"/>
          </a:xfrm>
        </p:spPr>
        <p:txBody>
          <a:bodyPr numCol="1" spcCol="360000"/>
          <a:lstStyle/>
          <a:p>
            <a:pPr lvl="0"/>
            <a:r>
              <a:rPr lang="en-US" noProof="0" dirty="0" smtClean="0"/>
              <a:t>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en-US" noProof="0" dirty="0" smtClean="0"/>
              <a:t>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endParaRPr lang="en-US" noProof="0"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endParaRPr lang="en-US" noProof="0"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pPr algn="ctr"/>
            <a:fld id="{B6F15528-21DE-4FAA-801E-634DDDAF4B2B}" type="slidenum">
              <a:rPr lang="en-US" noProof="0" smtClean="0"/>
              <a:pPr algn="ctr"/>
              <a:t>‹N°›</a:t>
            </a:fld>
            <a:endParaRPr lang="en-US" noProof="0"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Tree>
    <p:extLst>
      <p:ext uri="{BB962C8B-B14F-4D97-AF65-F5344CB8AC3E}">
        <p14:creationId xmlns:p14="http://schemas.microsoft.com/office/powerpoint/2010/main" val="6520538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9" y="1350963"/>
            <a:ext cx="5220000" cy="823912"/>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9" y="2298704"/>
            <a:ext cx="5220000" cy="3890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4"/>
            <a:ext cx="5220000" cy="3890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10" name="ZoneTexte 9">
            <a:extLst>
              <a:ext uri="{FF2B5EF4-FFF2-40B4-BE49-F238E27FC236}">
                <a16:creationId xmlns:a16="http://schemas.microsoft.com/office/drawing/2014/main" id="{173701A9-B73D-CA83-ABED-FAE572A2B991}"/>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76216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p:nvSpPr>
        <p:spPr>
          <a:xfrm>
            <a:off x="0" y="3189307"/>
            <a:ext cx="12192000" cy="4793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sp>
        <p:nvSpPr>
          <p:cNvPr id="8" name="ZoneTexte 7">
            <a:extLst>
              <a:ext uri="{FF2B5EF4-FFF2-40B4-BE49-F238E27FC236}">
                <a16:creationId xmlns:a16="http://schemas.microsoft.com/office/drawing/2014/main" id="{0A0EC86F-304E-3536-3F67-83FB88AE19A8}"/>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9"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smtClean="0"/>
              <a:t>Modifiez le style du titre</a:t>
            </a:r>
            <a:endParaRPr lang="fr-FR" dirty="0"/>
          </a:p>
        </p:txBody>
      </p:sp>
    </p:spTree>
    <p:extLst>
      <p:ext uri="{BB962C8B-B14F-4D97-AF65-F5344CB8AC3E}">
        <p14:creationId xmlns:p14="http://schemas.microsoft.com/office/powerpoint/2010/main" val="2594260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p:nvSpPr>
        <p:spPr>
          <a:xfrm>
            <a:off x="0" y="3189307"/>
            <a:ext cx="12192000" cy="4793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sp>
        <p:nvSpPr>
          <p:cNvPr id="8" name="ZoneTexte 7">
            <a:extLst>
              <a:ext uri="{FF2B5EF4-FFF2-40B4-BE49-F238E27FC236}">
                <a16:creationId xmlns:a16="http://schemas.microsoft.com/office/drawing/2014/main" id="{0A0EC86F-304E-3536-3F67-83FB88AE19A8}"/>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p:nvGrpSpPr>
        <p:grpSpPr bwMode="auto">
          <a:xfrm>
            <a:off x="266861" y="6343654"/>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1" name="Freeform 15">
              <a:extLst>
                <a:ext uri="{FF2B5EF4-FFF2-40B4-BE49-F238E27FC236}">
                  <a16:creationId xmlns:a16="http://schemas.microsoft.com/office/drawing/2014/main" id="{485E328D-5058-4023-75AE-4DF8C1BAEBCA}"/>
                </a:ext>
              </a:extLst>
            </p:cNvPr>
            <p:cNvSpPr>
              <a:spLocks noEditPoints="1"/>
            </p:cNvSpPr>
            <p:nvPr/>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9"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40" y="314040"/>
            <a:ext cx="10728325" cy="871827"/>
          </a:xfrm>
        </p:spPr>
        <p:txBody>
          <a:bodyPr/>
          <a:lstStyle>
            <a:lvl1pPr>
              <a:defRPr>
                <a:solidFill>
                  <a:schemeClr val="bg1"/>
                </a:solidFill>
              </a:defRPr>
            </a:lvl1pPr>
          </a:lstStyle>
          <a:p>
            <a:r>
              <a:rPr lang="fr-FR" smtClean="0"/>
              <a:t>Modifiez le style du titre</a:t>
            </a:r>
            <a:endParaRPr lang="fr-FR" dirty="0"/>
          </a:p>
        </p:txBody>
      </p:sp>
    </p:spTree>
    <p:extLst>
      <p:ext uri="{BB962C8B-B14F-4D97-AF65-F5344CB8AC3E}">
        <p14:creationId xmlns:p14="http://schemas.microsoft.com/office/powerpoint/2010/main" val="873696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Contenu + visuel</a:t>
            </a:r>
          </a:p>
          <a:p>
            <a:endParaRPr lang="fr-FR" sz="9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6"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41" y="1381125"/>
            <a:ext cx="6118657" cy="453231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40"/>
            <a:ext cx="6118656" cy="871827"/>
          </a:xfrm>
        </p:spPr>
        <p:txBody>
          <a:bodyPr/>
          <a:lstStyle>
            <a:lvl1pPr>
              <a:defRPr>
                <a:solidFill>
                  <a:schemeClr val="tx2"/>
                </a:solidFill>
              </a:defRPr>
            </a:lvl1pPr>
          </a:lstStyle>
          <a:p>
            <a:r>
              <a:rPr lang="fr-FR" smtClean="0"/>
              <a:t>Modifiez le style du titre</a:t>
            </a:r>
            <a:endParaRPr lang="fr-FR" dirty="0"/>
          </a:p>
        </p:txBody>
      </p:sp>
    </p:spTree>
    <p:extLst>
      <p:ext uri="{BB962C8B-B14F-4D97-AF65-F5344CB8AC3E}">
        <p14:creationId xmlns:p14="http://schemas.microsoft.com/office/powerpoint/2010/main" val="379849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p:nvGrpSpPr>
        <p:grpSpPr>
          <a:xfrm>
            <a:off x="206373" y="6258528"/>
            <a:ext cx="468000" cy="543001"/>
            <a:chOff x="206373" y="6258524"/>
            <a:chExt cx="468000" cy="543001"/>
          </a:xfrm>
        </p:grpSpPr>
        <p:sp>
          <p:nvSpPr>
            <p:cNvPr id="21" name="Rectangle 20">
              <a:extLst>
                <a:ext uri="{FF2B5EF4-FFF2-40B4-BE49-F238E27FC236}">
                  <a16:creationId xmlns:a16="http://schemas.microsoft.com/office/drawing/2014/main" id="{9EBA0BEC-B644-623E-6D5F-4028774EC28B}"/>
                </a:ext>
              </a:extLst>
            </p:cNvPr>
            <p:cNvSpPr/>
            <p:nvPr/>
          </p:nvSpPr>
          <p:spPr>
            <a:xfrm>
              <a:off x="206373" y="6258524"/>
              <a:ext cx="468000" cy="54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875"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2"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p:nvSpPr>
        <p:spPr>
          <a:xfrm>
            <a:off x="7170059" y="3189307"/>
            <a:ext cx="5021943"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81000" rIns="108000" bIns="108000" rtlCol="0" anchor="ctr">
            <a:spAutoFit/>
          </a:bodyPr>
          <a:lstStyle/>
          <a:p>
            <a:pPr algn="ctr"/>
            <a:endParaRPr lang="fr-FR" sz="1875"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 contenu</a:t>
            </a:r>
          </a:p>
          <a:p>
            <a:endParaRPr lang="fr-FR" sz="9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9" y="1381125"/>
            <a:ext cx="5979247" cy="453231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4" y="314040"/>
            <a:ext cx="5976441" cy="871827"/>
          </a:xfrm>
        </p:spPr>
        <p:txBody>
          <a:bodyPr/>
          <a:lstStyle>
            <a:lvl1pPr>
              <a:defRPr>
                <a:solidFill>
                  <a:schemeClr val="tx2"/>
                </a:solidFill>
              </a:defRPr>
            </a:lvl1pPr>
          </a:lstStyle>
          <a:p>
            <a:r>
              <a:rPr lang="fr-FR" smtClean="0"/>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51282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0"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haut + contenu</a:t>
            </a:r>
          </a:p>
          <a:p>
            <a:endParaRPr lang="fr-FR" sz="9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40" y="3381833"/>
            <a:ext cx="10836275" cy="2531609"/>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p:nvSpPr>
        <p:spPr>
          <a:xfrm>
            <a:off x="-101600" y="6858004"/>
            <a:ext cx="12192000" cy="507831"/>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:Après avoir insérez votre image, adaptez si besoin la couleur du texte en fonction de celle-ci</a:t>
            </a:r>
          </a:p>
          <a:p>
            <a:endParaRPr lang="fr-FR" sz="9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40" y="319318"/>
            <a:ext cx="10728325" cy="1084263"/>
          </a:xfrm>
        </p:spPr>
        <p:txBody>
          <a:bodyPr/>
          <a:lstStyle>
            <a:lvl1pPr>
              <a:defRPr>
                <a:solidFill>
                  <a:schemeClr val="bg1"/>
                </a:solidFill>
              </a:defRPr>
            </a:lvl1pPr>
          </a:lstStyle>
          <a:p>
            <a:r>
              <a:rPr lang="fr-FR" smtClean="0"/>
              <a:t>Modifiez le style du titre</a:t>
            </a:r>
            <a:endParaRPr lang="fr-FR" dirty="0"/>
          </a:p>
        </p:txBody>
      </p:sp>
    </p:spTree>
    <p:extLst>
      <p:ext uri="{BB962C8B-B14F-4D97-AF65-F5344CB8AC3E}">
        <p14:creationId xmlns:p14="http://schemas.microsoft.com/office/powerpoint/2010/main" val="307795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9" y="2654302"/>
            <a:ext cx="5294312" cy="1587501"/>
          </a:xfrm>
        </p:spPr>
        <p:txBody>
          <a:bodyPr lIns="0" anchor="b">
            <a:normAutofit/>
          </a:bodyPr>
          <a:lstStyle>
            <a:lvl1pPr algn="l">
              <a:defRPr sz="2100">
                <a:solidFill>
                  <a:schemeClr val="tx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9" y="4262438"/>
            <a:ext cx="5294312" cy="1655762"/>
          </a:xfrm>
        </p:spPr>
        <p:txBody>
          <a:bodyPr rIns="0">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Modifier le style des sous-titres du masque</a:t>
            </a:r>
          </a:p>
        </p:txBody>
      </p:sp>
      <p:sp>
        <p:nvSpPr>
          <p:cNvPr id="10" name="ZoneTexte 9">
            <a:extLst>
              <a:ext uri="{FF2B5EF4-FFF2-40B4-BE49-F238E27FC236}">
                <a16:creationId xmlns:a16="http://schemas.microsoft.com/office/drawing/2014/main" id="{931EACC6-5472-4DD6-3DB8-DB3936803B32}"/>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p:nvSpPr>
        <p:spPr bwMode="auto">
          <a:xfrm>
            <a:off x="7110587" y="-1588"/>
            <a:ext cx="20639"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fr-FR" sz="1875"/>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900" i="1">
                <a:solidFill>
                  <a:schemeClr val="tx1"/>
                </a:solidFill>
              </a:defRPr>
            </a:lvl1pPr>
          </a:lstStyle>
          <a:p>
            <a:pPr lvl="0"/>
            <a:r>
              <a:rPr lang="fr-FR" dirty="0"/>
              <a:t>Emplacement logotypes financeurs/partenaires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52" y="726026"/>
            <a:ext cx="3778331" cy="1801985"/>
          </a:xfrm>
          <a:prstGeom prst="rect">
            <a:avLst/>
          </a:prstGeom>
        </p:spPr>
      </p:pic>
    </p:spTree>
    <p:extLst>
      <p:ext uri="{BB962C8B-B14F-4D97-AF65-F5344CB8AC3E}">
        <p14:creationId xmlns:p14="http://schemas.microsoft.com/office/powerpoint/2010/main" val="334329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Bas+ contenu</a:t>
            </a:r>
          </a:p>
          <a:p>
            <a:endParaRPr lang="fr-FR" sz="9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8" y="1381129"/>
            <a:ext cx="10744517" cy="20732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p:nvSpPr>
        <p:spPr>
          <a:xfrm>
            <a:off x="-101600" y="6858000"/>
            <a:ext cx="12192000" cy="2308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9"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smtClean="0"/>
              <a:t>Modifiez le style du titre</a:t>
            </a:r>
            <a:endParaRPr lang="fr-FR"/>
          </a:p>
        </p:txBody>
      </p:sp>
    </p:spTree>
    <p:extLst>
      <p:ext uri="{BB962C8B-B14F-4D97-AF65-F5344CB8AC3E}">
        <p14:creationId xmlns:p14="http://schemas.microsoft.com/office/powerpoint/2010/main" val="275593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en-US" noProof="0" dirty="0" smtClean="0"/>
              <a:t>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en-US" noProof="0"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pPr algn="ctr"/>
            <a:fld id="{B6F15528-21DE-4FAA-801E-634DDDAF4B2B}" type="slidenum">
              <a:rPr lang="en-US" noProof="0" smtClean="0"/>
              <a:pPr algn="ctr"/>
              <a:t>‹N°›</a:t>
            </a:fld>
            <a:endParaRPr lang="en-US" noProof="0" dirty="0"/>
          </a:p>
        </p:txBody>
      </p:sp>
      <p:sp>
        <p:nvSpPr>
          <p:cNvPr id="7" name="ZoneTexte 6">
            <a:extLst>
              <a:ext uri="{FF2B5EF4-FFF2-40B4-BE49-F238E27FC236}">
                <a16:creationId xmlns:a16="http://schemas.microsoft.com/office/drawing/2014/main" id="{31680F71-13D8-7F13-2E1C-1B43E34B35C6}"/>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a:t>
            </a:r>
            <a:r>
              <a:rPr lang="en-US" sz="900" noProof="0" dirty="0" err="1" smtClean="0">
                <a:solidFill>
                  <a:schemeClr val="bg1">
                    <a:lumMod val="50000"/>
                  </a:schemeClr>
                </a:solidFill>
              </a:rPr>
              <a:t>Titre</a:t>
            </a:r>
            <a:r>
              <a:rPr lang="en-US" sz="900" noProof="0" dirty="0" smtClean="0">
                <a:solidFill>
                  <a:schemeClr val="bg1">
                    <a:lumMod val="50000"/>
                  </a:schemeClr>
                </a:solidFill>
              </a:rPr>
              <a:t> et </a:t>
            </a:r>
            <a:r>
              <a:rPr lang="en-US" sz="900" noProof="0" dirty="0" err="1" smtClean="0">
                <a:solidFill>
                  <a:schemeClr val="bg1">
                    <a:lumMod val="50000"/>
                  </a:schemeClr>
                </a:solidFill>
              </a:rPr>
              <a:t>contenu</a:t>
            </a:r>
            <a:endParaRPr lang="en-US" sz="900" noProof="0" dirty="0">
              <a:solidFill>
                <a:schemeClr val="bg1">
                  <a:lumMod val="50000"/>
                </a:schemeClr>
              </a:solidFill>
            </a:endParaRP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Tree>
    <p:extLst>
      <p:ext uri="{BB962C8B-B14F-4D97-AF65-F5344CB8AC3E}">
        <p14:creationId xmlns:p14="http://schemas.microsoft.com/office/powerpoint/2010/main" val="21655882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en-US" noProof="0" dirty="0"/>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endParaRPr lang="en-US" noProof="0" dirty="0"/>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pPr algn="ctr"/>
            <a:fld id="{B6F15528-21DE-4FAA-801E-634DDDAF4B2B}" type="slidenum">
              <a:rPr lang="en-US" noProof="0" smtClean="0"/>
              <a:pPr algn="ctr"/>
              <a:t>‹N°›</a:t>
            </a:fld>
            <a:endParaRPr lang="en-US" noProof="0" dirty="0"/>
          </a:p>
        </p:txBody>
      </p:sp>
      <p:sp>
        <p:nvSpPr>
          <p:cNvPr id="6" name="ZoneTexte 5">
            <a:extLst>
              <a:ext uri="{FF2B5EF4-FFF2-40B4-BE49-F238E27FC236}">
                <a16:creationId xmlns:a16="http://schemas.microsoft.com/office/drawing/2014/main" id="{1FD8FB8A-BB4D-ADF0-708B-34954439AF19}"/>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a:t>
            </a:r>
            <a:r>
              <a:rPr lang="en-US" sz="900" noProof="0" dirty="0" err="1" smtClean="0">
                <a:solidFill>
                  <a:schemeClr val="bg1">
                    <a:lumMod val="50000"/>
                  </a:schemeClr>
                </a:solidFill>
              </a:rPr>
              <a:t>Titre</a:t>
            </a:r>
            <a:r>
              <a:rPr lang="en-US" sz="900" noProof="0" dirty="0" smtClean="0">
                <a:solidFill>
                  <a:schemeClr val="bg1">
                    <a:lumMod val="50000"/>
                  </a:schemeClr>
                </a:solidFill>
              </a:rPr>
              <a:t> </a:t>
            </a:r>
            <a:r>
              <a:rPr lang="en-US" sz="900" noProof="0" dirty="0" err="1" smtClean="0">
                <a:solidFill>
                  <a:schemeClr val="bg1">
                    <a:lumMod val="50000"/>
                  </a:schemeClr>
                </a:solidFill>
              </a:rPr>
              <a:t>seul</a:t>
            </a:r>
            <a:endParaRPr lang="en-US" sz="900" noProof="0" dirty="0">
              <a:solidFill>
                <a:schemeClr val="bg1">
                  <a:lumMod val="50000"/>
                </a:schemeClr>
              </a:solidFill>
            </a:endParaRP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Tree>
    <p:extLst>
      <p:ext uri="{BB962C8B-B14F-4D97-AF65-F5344CB8AC3E}">
        <p14:creationId xmlns:p14="http://schemas.microsoft.com/office/powerpoint/2010/main" val="35319749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endParaRPr lang="en-US" noProof="0" dirty="0"/>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endParaRPr lang="en-US" noProof="0" dirty="0"/>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pPr algn="ctr"/>
            <a:fld id="{B6F15528-21DE-4FAA-801E-634DDDAF4B2B}" type="slidenum">
              <a:rPr lang="en-US" noProof="0" smtClean="0"/>
              <a:pPr algn="ctr"/>
              <a:t>‹N°›</a:t>
            </a:fld>
            <a:endParaRPr lang="en-US" noProof="0" dirty="0"/>
          </a:p>
        </p:txBody>
      </p:sp>
      <p:sp>
        <p:nvSpPr>
          <p:cNvPr id="5" name="ZoneTexte 4">
            <a:extLst>
              <a:ext uri="{FF2B5EF4-FFF2-40B4-BE49-F238E27FC236}">
                <a16:creationId xmlns:a16="http://schemas.microsoft.com/office/drawing/2014/main" id="{F661E88D-94E7-20B9-0926-4E18EFBC1BA0}"/>
              </a:ext>
            </a:extLst>
          </p:cNvPr>
          <p:cNvSpPr txBox="1"/>
          <p:nvPr/>
        </p:nvSpPr>
        <p:spPr>
          <a:xfrm>
            <a:off x="-101600" y="-276999"/>
            <a:ext cx="12192000" cy="230832"/>
          </a:xfrm>
          <a:prstGeom prst="rect">
            <a:avLst/>
          </a:prstGeom>
          <a:noFill/>
        </p:spPr>
        <p:txBody>
          <a:bodyPr wrap="square" rtlCol="0">
            <a:spAutoFit/>
          </a:bodyPr>
          <a:lstStyle/>
          <a:p>
            <a:r>
              <a:rPr lang="en-US" sz="900" noProof="0" dirty="0" smtClean="0">
                <a:solidFill>
                  <a:schemeClr val="bg1">
                    <a:lumMod val="50000"/>
                  </a:schemeClr>
                </a:solidFill>
              </a:rPr>
              <a:t>Disposition : Vide</a:t>
            </a:r>
            <a:endParaRPr lang="en-US" sz="900" noProof="0" dirty="0">
              <a:solidFill>
                <a:schemeClr val="bg1">
                  <a:lumMod val="50000"/>
                </a:schemeClr>
              </a:solidFill>
            </a:endParaRP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42779082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p:nvSpPr>
        <p:spPr>
          <a:xfrm>
            <a:off x="11460164" y="3189307"/>
            <a:ext cx="731837"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sp>
        <p:nvSpPr>
          <p:cNvPr id="6" name="ZoneTexte 5">
            <a:extLst>
              <a:ext uri="{FF2B5EF4-FFF2-40B4-BE49-F238E27FC236}">
                <a16:creationId xmlns:a16="http://schemas.microsoft.com/office/drawing/2014/main" id="{1FD8FB8A-BB4D-ADF0-708B-34954439AF19}"/>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9" y="6343654"/>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41"/>
            <a:ext cx="2592288" cy="909613"/>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41"/>
            <a:ext cx="2592288" cy="909613"/>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41"/>
            <a:ext cx="2592288" cy="909613"/>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5" y="4583141"/>
            <a:ext cx="2592288" cy="909613"/>
          </a:xfrm>
        </p:spPr>
        <p:txBody>
          <a:bodyPr lIns="72000" rIns="72000">
            <a:normAutofit/>
          </a:bodyPr>
          <a:lstStyle>
            <a:lvl1pPr algn="ctr">
              <a:lnSpc>
                <a:spcPts val="1500"/>
              </a:lnSpc>
              <a:defRPr sz="1350" b="1">
                <a:solidFill>
                  <a:schemeClr val="tx2"/>
                </a:solidFill>
              </a:defRPr>
            </a:lvl1pPr>
            <a:lvl2pPr marL="0" indent="0" algn="ctr">
              <a:lnSpc>
                <a:spcPts val="1500"/>
              </a:lnSpc>
              <a:buNone/>
              <a:defRPr sz="12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800"/>
            <a:ext cx="2575952" cy="2576175"/>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800"/>
            <a:ext cx="2575952" cy="2576175"/>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800"/>
            <a:ext cx="2575952" cy="2576175"/>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5" y="1819800"/>
            <a:ext cx="2575952" cy="2576175"/>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p:nvSpPr>
        <p:spPr>
          <a:xfrm>
            <a:off x="-101600" y="6858000"/>
            <a:ext cx="12192000" cy="230832"/>
          </a:xfrm>
          <a:prstGeom prst="rect">
            <a:avLst/>
          </a:prstGeom>
          <a:noFill/>
        </p:spPr>
        <p:txBody>
          <a:bodyPr wrap="square" rtlCol="0">
            <a:spAutoFit/>
          </a:bodyPr>
          <a:lstStyle/>
          <a:p>
            <a:r>
              <a:rPr lang="fr-FR" sz="9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smtClean="0"/>
              <a:t>Modifiez le style du titre</a:t>
            </a:r>
            <a:endParaRPr lang="fr-FR"/>
          </a:p>
        </p:txBody>
      </p:sp>
    </p:spTree>
    <p:extLst>
      <p:ext uri="{BB962C8B-B14F-4D97-AF65-F5344CB8AC3E}">
        <p14:creationId xmlns:p14="http://schemas.microsoft.com/office/powerpoint/2010/main" val="4055220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p:nvSpPr>
        <p:spPr>
          <a:xfrm>
            <a:off x="7199085" y="3189307"/>
            <a:ext cx="4992915"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sp>
        <p:nvSpPr>
          <p:cNvPr id="6" name="ZoneTexte 5">
            <a:extLst>
              <a:ext uri="{FF2B5EF4-FFF2-40B4-BE49-F238E27FC236}">
                <a16:creationId xmlns:a16="http://schemas.microsoft.com/office/drawing/2014/main" id="{1FD8FB8A-BB4D-ADF0-708B-34954439AF19}"/>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9" y="6343654"/>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p:nvSpPr>
        <p:spPr>
          <a:xfrm>
            <a:off x="-101600" y="6858000"/>
            <a:ext cx="12192000" cy="230832"/>
          </a:xfrm>
          <a:prstGeom prst="rect">
            <a:avLst/>
          </a:prstGeom>
          <a:noFill/>
        </p:spPr>
        <p:txBody>
          <a:bodyPr wrap="square" rtlCol="0">
            <a:spAutoFit/>
          </a:bodyPr>
          <a:lstStyle/>
          <a:p>
            <a:r>
              <a:rPr lang="fr-FR" sz="9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3" y="1541463"/>
            <a:ext cx="7993063" cy="823912"/>
          </a:xfrm>
        </p:spPr>
        <p:txBody>
          <a:bodyPr anchor="b">
            <a:normAutofit/>
          </a:bodyPr>
          <a:lstStyle>
            <a:lvl1pPr marL="0" indent="0">
              <a:spcBef>
                <a:spcPts val="0"/>
              </a:spcBef>
              <a:buNone/>
              <a:defRPr sz="1500" b="1">
                <a:solidFill>
                  <a:schemeClr val="tx2"/>
                </a:solidFill>
                <a:latin typeface="+mj-lt"/>
              </a:defRPr>
            </a:lvl1pPr>
            <a:lvl2pPr marL="0" indent="0">
              <a:spcBef>
                <a:spcPts val="0"/>
              </a:spcBef>
              <a:buNone/>
              <a:defRPr sz="1200" b="0" i="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3" y="2413000"/>
            <a:ext cx="7993063" cy="35004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9"/>
            <a:ext cx="2575952" cy="2576175"/>
          </a:xfrm>
          <a:prstGeom prst="ellipse">
            <a:avLst/>
          </a:prstGeom>
          <a:solidFill>
            <a:schemeClr val="bg1">
              <a:lumMod val="65000"/>
            </a:schemeClr>
          </a:solidFill>
        </p:spPr>
        <p:txBody>
          <a:bodyPr>
            <a:normAutofit/>
          </a:bodyPr>
          <a:lstStyle>
            <a:lvl1pPr algn="ctr">
              <a:defRPr sz="9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smtClean="0"/>
              <a:t>Modifiez le style du titre</a:t>
            </a:r>
            <a:endParaRPr lang="fr-FR"/>
          </a:p>
        </p:txBody>
      </p:sp>
    </p:spTree>
    <p:extLst>
      <p:ext uri="{BB962C8B-B14F-4D97-AF65-F5344CB8AC3E}">
        <p14:creationId xmlns:p14="http://schemas.microsoft.com/office/powerpoint/2010/main" val="2529087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p:nvGrpSpPr>
        <p:grpSpPr bwMode="auto">
          <a:xfrm>
            <a:off x="266861" y="6343654"/>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1" name="Freeform 15">
              <a:extLst>
                <a:ext uri="{FF2B5EF4-FFF2-40B4-BE49-F238E27FC236}">
                  <a16:creationId xmlns:a16="http://schemas.microsoft.com/office/drawing/2014/main" id="{485E328D-5058-4023-75AE-4DF8C1BAEBCA}"/>
                </a:ext>
              </a:extLst>
            </p:cNvPr>
            <p:cNvSpPr>
              <a:spLocks noEditPoints="1"/>
            </p:cNvSpPr>
            <p:nvPr/>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gr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Citation</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p:nvSpPr>
        <p:spPr>
          <a:xfrm>
            <a:off x="327694" y="1548040"/>
            <a:ext cx="1325468" cy="1650452"/>
          </a:xfrm>
          <a:prstGeom prst="rect">
            <a:avLst/>
          </a:prstGeom>
          <a:noFill/>
        </p:spPr>
        <p:txBody>
          <a:bodyPr wrap="square" rtlCol="0">
            <a:spAutoFit/>
          </a:bodyPr>
          <a:lstStyle/>
          <a:p>
            <a:pPr algn="r"/>
            <a:r>
              <a:rPr lang="fr-FR" sz="10125" dirty="0" smtClean="0">
                <a:solidFill>
                  <a:schemeClr val="bg1"/>
                </a:solidFill>
                <a:latin typeface="+mj-lt"/>
              </a:rPr>
              <a:t>“</a:t>
            </a:r>
            <a:endParaRPr lang="fr-FR" sz="10125" dirty="0">
              <a:solidFill>
                <a:schemeClr val="bg1"/>
              </a:solidFill>
              <a:latin typeface="+mj-lt"/>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3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91" r="39816"/>
          <a:stretch/>
        </p:blipFill>
        <p:spPr>
          <a:xfrm>
            <a:off x="9369602" y="4"/>
            <a:ext cx="2822401" cy="2475345"/>
          </a:xfrm>
          <a:prstGeom prst="rect">
            <a:avLst/>
          </a:prstGeom>
        </p:spPr>
      </p:pic>
    </p:spTree>
    <p:extLst>
      <p:ext uri="{BB962C8B-B14F-4D97-AF65-F5344CB8AC3E}">
        <p14:creationId xmlns:p14="http://schemas.microsoft.com/office/powerpoint/2010/main" val="33666672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Citation Bleu foncé</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p:nvSpPr>
        <p:spPr>
          <a:xfrm>
            <a:off x="327694" y="1548040"/>
            <a:ext cx="1325468" cy="1650452"/>
          </a:xfrm>
          <a:prstGeom prst="rect">
            <a:avLst/>
          </a:prstGeom>
          <a:noFill/>
        </p:spPr>
        <p:txBody>
          <a:bodyPr wrap="square" rtlCol="0">
            <a:spAutoFit/>
          </a:bodyPr>
          <a:lstStyle/>
          <a:p>
            <a:pPr algn="r"/>
            <a:r>
              <a:rPr lang="fr-FR" sz="10125"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91" r="39816"/>
          <a:stretch/>
        </p:blipFill>
        <p:spPr>
          <a:xfrm>
            <a:off x="9369602" y="4"/>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3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23864165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p:nvSpPr>
        <p:spPr>
          <a:xfrm>
            <a:off x="327694" y="1548040"/>
            <a:ext cx="1325468" cy="1650452"/>
          </a:xfrm>
          <a:prstGeom prst="rect">
            <a:avLst/>
          </a:prstGeom>
          <a:noFill/>
        </p:spPr>
        <p:txBody>
          <a:bodyPr wrap="square" rtlCol="0">
            <a:spAutoFit/>
          </a:bodyPr>
          <a:lstStyle/>
          <a:p>
            <a:pPr algn="r"/>
            <a:r>
              <a:rPr lang="fr-FR" sz="10125"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350" i="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3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2222380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Citation Gris</a:t>
            </a:r>
          </a:p>
          <a:p>
            <a:endParaRPr lang="fr-FR" sz="9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p:nvSpPr>
        <p:spPr>
          <a:xfrm>
            <a:off x="327694" y="1548040"/>
            <a:ext cx="1325468" cy="1650452"/>
          </a:xfrm>
          <a:prstGeom prst="rect">
            <a:avLst/>
          </a:prstGeom>
          <a:noFill/>
        </p:spPr>
        <p:txBody>
          <a:bodyPr wrap="square" rtlCol="0">
            <a:spAutoFit/>
          </a:bodyPr>
          <a:lstStyle/>
          <a:p>
            <a:pPr algn="r"/>
            <a:r>
              <a:rPr lang="fr-FR" sz="10125"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endParaRPr lang="fr-FR" sz="9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91" r="39816"/>
          <a:stretch/>
        </p:blipFill>
        <p:spPr>
          <a:xfrm>
            <a:off x="9369602" y="4"/>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3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5506560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9" y="2654302"/>
            <a:ext cx="5294312" cy="1587501"/>
          </a:xfrm>
        </p:spPr>
        <p:txBody>
          <a:bodyPr anchor="b">
            <a:normAutofit/>
          </a:bodyPr>
          <a:lstStyle>
            <a:lvl1pPr algn="l">
              <a:defRPr sz="2100">
                <a:solidFill>
                  <a:schemeClr val="tx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9" y="4262438"/>
            <a:ext cx="5294312" cy="165576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CEA </a:t>
            </a:r>
            <a:r>
              <a:rPr lang="fr-FR" sz="900" dirty="0" err="1">
                <a:solidFill>
                  <a:schemeClr val="bg1">
                    <a:lumMod val="50000"/>
                  </a:schemeClr>
                </a:solidFill>
              </a:rPr>
              <a:t>liten</a:t>
            </a:r>
            <a:endParaRPr lang="fr-FR" sz="9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p:nvSpPr>
        <p:spPr>
          <a:xfrm>
            <a:off x="11182349" y="3189307"/>
            <a:ext cx="1009651"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40" y="716477"/>
            <a:ext cx="3778331" cy="1801985"/>
          </a:xfrm>
          <a:prstGeom prst="rect">
            <a:avLst/>
          </a:prstGeom>
        </p:spPr>
      </p:pic>
    </p:spTree>
    <p:extLst>
      <p:ext uri="{BB962C8B-B14F-4D97-AF65-F5344CB8AC3E}">
        <p14:creationId xmlns:p14="http://schemas.microsoft.com/office/powerpoint/2010/main" val="194369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p:nvGrpSpPr>
        <p:grpSpPr>
          <a:xfrm>
            <a:off x="206373" y="6258528"/>
            <a:ext cx="468000" cy="543001"/>
            <a:chOff x="206373" y="6258524"/>
            <a:chExt cx="468000" cy="543001"/>
          </a:xfrm>
        </p:grpSpPr>
        <p:sp>
          <p:nvSpPr>
            <p:cNvPr id="20" name="Rectangle 19">
              <a:extLst>
                <a:ext uri="{FF2B5EF4-FFF2-40B4-BE49-F238E27FC236}">
                  <a16:creationId xmlns:a16="http://schemas.microsoft.com/office/drawing/2014/main" id="{26D7E0A0-6204-A96D-17C4-F1F3019C9994}"/>
                </a:ext>
              </a:extLst>
            </p:cNvPr>
            <p:cNvSpPr/>
            <p:nvPr/>
          </p:nvSpPr>
          <p:spPr>
            <a:xfrm>
              <a:off x="206373" y="6258524"/>
              <a:ext cx="468000" cy="54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875"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60" y="4702629"/>
            <a:ext cx="8323941" cy="504372"/>
          </a:xfrm>
        </p:spPr>
        <p:txBody>
          <a:bodyPr anchor="t">
            <a:normAutofit/>
          </a:bodyPr>
          <a:lstStyle>
            <a:lvl1pPr marL="0" indent="0" algn="r">
              <a:buNone/>
              <a:defRPr sz="135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citation</a:t>
            </a:r>
          </a:p>
          <a:p>
            <a:endParaRPr lang="fr-FR" sz="9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60" y="1714500"/>
            <a:ext cx="8323941" cy="2857500"/>
          </a:xfrm>
        </p:spPr>
        <p:txBody>
          <a:bodyPr tIns="468000" anchor="b">
            <a:normAutofit/>
          </a:bodyPr>
          <a:lstStyle>
            <a:lvl1pPr marL="428625" indent="-428625">
              <a:buSzPct val="200000"/>
              <a:buFont typeface="Arial Black" panose="020B0A04020102020204" pitchFamily="34" charset="0"/>
              <a:buChar char="“"/>
              <a:defRPr sz="3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4"/>
            <a:ext cx="12192000" cy="507831"/>
          </a:xfrm>
          <a:prstGeom prst="rect">
            <a:avLst/>
          </a:prstGeom>
          <a:noFill/>
        </p:spPr>
        <p:txBody>
          <a:bodyPr wrap="square" rtlCol="0">
            <a:spAutoFit/>
          </a:bodyPr>
          <a:lstStyle/>
          <a:p>
            <a:r>
              <a:rPr lang="fr-FR" sz="900" dirty="0">
                <a:solidFill>
                  <a:schemeClr val="bg1">
                    <a:lumMod val="50000"/>
                  </a:schemeClr>
                </a:solidFill>
              </a:rPr>
              <a:t>Astuce :Pour fermer les guillemets de fin de citation ajoutez 2 apostrophes à la fin de votre texte (touche [4] du clavier)</a:t>
            </a:r>
          </a:p>
          <a:p>
            <a:r>
              <a:rPr lang="fr-FR" sz="900" dirty="0">
                <a:solidFill>
                  <a:schemeClr val="bg1">
                    <a:lumMod val="50000"/>
                  </a:schemeClr>
                </a:solidFill>
              </a:rPr>
              <a:t>Astuce :Après avoir insérez votre image, placez celle-ci en arrière plan : Clic droit + « Arrière plan »</a:t>
            </a:r>
          </a:p>
          <a:p>
            <a:r>
              <a:rPr lang="fr-FR" sz="9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39897193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p:nvGrpSpPr>
        <p:grpSpPr>
          <a:xfrm>
            <a:off x="206373" y="6258528"/>
            <a:ext cx="468000" cy="543001"/>
            <a:chOff x="206373" y="6258524"/>
            <a:chExt cx="468000" cy="543001"/>
          </a:xfrm>
        </p:grpSpPr>
        <p:sp>
          <p:nvSpPr>
            <p:cNvPr id="12" name="Rectangle 11">
              <a:extLst>
                <a:ext uri="{FF2B5EF4-FFF2-40B4-BE49-F238E27FC236}">
                  <a16:creationId xmlns:a16="http://schemas.microsoft.com/office/drawing/2014/main" id="{19AF48E4-0EE8-3CC7-27AA-1591F5F46EA9}"/>
                </a:ext>
              </a:extLst>
            </p:cNvPr>
            <p:cNvSpPr/>
            <p:nvPr/>
          </p:nvSpPr>
          <p:spPr>
            <a:xfrm>
              <a:off x="206373" y="6258524"/>
              <a:ext cx="468000" cy="54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875"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pleine page</a:t>
            </a:r>
          </a:p>
          <a:p>
            <a:endParaRPr lang="fr-FR" sz="9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endParaRPr lang="fr-FR" sz="900" dirty="0">
              <a:solidFill>
                <a:schemeClr val="bg1">
                  <a:lumMod val="50000"/>
                </a:schemeClr>
              </a:solidFill>
            </a:endParaRPr>
          </a:p>
        </p:txBody>
      </p:sp>
    </p:spTree>
    <p:extLst>
      <p:ext uri="{BB962C8B-B14F-4D97-AF65-F5344CB8AC3E}">
        <p14:creationId xmlns:p14="http://schemas.microsoft.com/office/powerpoint/2010/main" val="220253056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p:nvGrpSpPr>
        <p:grpSpPr>
          <a:xfrm>
            <a:off x="206373" y="6258528"/>
            <a:ext cx="468000" cy="543001"/>
            <a:chOff x="206373" y="6258524"/>
            <a:chExt cx="468000" cy="543001"/>
          </a:xfrm>
        </p:grpSpPr>
        <p:sp>
          <p:nvSpPr>
            <p:cNvPr id="12" name="Rectangle 11">
              <a:extLst>
                <a:ext uri="{FF2B5EF4-FFF2-40B4-BE49-F238E27FC236}">
                  <a16:creationId xmlns:a16="http://schemas.microsoft.com/office/drawing/2014/main" id="{D16ABDD6-A390-2C6E-2047-D4A9A9710027}"/>
                </a:ext>
              </a:extLst>
            </p:cNvPr>
            <p:cNvSpPr/>
            <p:nvPr/>
          </p:nvSpPr>
          <p:spPr>
            <a:xfrm>
              <a:off x="206373" y="6258524"/>
              <a:ext cx="468000" cy="54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sz="1875"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pPr algn="ctr"/>
            <a:fld id="{B6F15528-21DE-4FAA-801E-634DDDAF4B2B}" type="slidenum">
              <a:rPr lang="fr-FR" smtClean="0"/>
              <a:pPr algn="ct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Visuel pleine page + texte</a:t>
            </a:r>
          </a:p>
          <a:p>
            <a:endParaRPr lang="fr-FR" sz="9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:Après avoir insérez votre image, placez celle-ci en arrière plan : Clic droit + « Arrière plan »</a:t>
            </a:r>
          </a:p>
          <a:p>
            <a:endParaRPr lang="fr-FR" sz="9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3"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smtClean="0"/>
              <a:t>Modifiez le style du titre</a:t>
            </a:r>
            <a:endParaRPr lang="fr-FR" dirty="0"/>
          </a:p>
        </p:txBody>
      </p:sp>
    </p:spTree>
    <p:extLst>
      <p:ext uri="{BB962C8B-B14F-4D97-AF65-F5344CB8AC3E}">
        <p14:creationId xmlns:p14="http://schemas.microsoft.com/office/powerpoint/2010/main" val="4676495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6" name="ZoneTexte 5">
            <a:extLst>
              <a:ext uri="{FF2B5EF4-FFF2-40B4-BE49-F238E27FC236}">
                <a16:creationId xmlns:a16="http://schemas.microsoft.com/office/drawing/2014/main" id="{1FD8FB8A-BB4D-ADF0-708B-34954439AF19}"/>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41" y="1866901"/>
            <a:ext cx="1409699" cy="1409700"/>
          </a:xfrm>
          <a:solidFill>
            <a:srgbClr val="000000"/>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8"/>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9" y="1866901"/>
            <a:ext cx="1409699" cy="14097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8"/>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7" y="3527428"/>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8" y="1866901"/>
            <a:ext cx="1409699" cy="14097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8"/>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6" y="1866901"/>
            <a:ext cx="1409699" cy="14097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8"/>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p:nvSpPr>
        <p:spPr>
          <a:xfrm>
            <a:off x="-101600" y="6858004"/>
            <a:ext cx="12192000" cy="507831"/>
          </a:xfrm>
          <a:prstGeom prst="rect">
            <a:avLst/>
          </a:prstGeom>
          <a:noFill/>
        </p:spPr>
        <p:txBody>
          <a:bodyPr wrap="square" rtlCol="0">
            <a:spAutoFit/>
          </a:bodyPr>
          <a:lstStyle/>
          <a:p>
            <a:r>
              <a:rPr lang="fr-FR" sz="900" dirty="0">
                <a:solidFill>
                  <a:schemeClr val="bg1">
                    <a:lumMod val="50000"/>
                  </a:schemeClr>
                </a:solidFill>
              </a:rPr>
              <a:t>Astuce : 2 niveaux de textes sont utilisés dans le carré de couleur, le 2</a:t>
            </a:r>
            <a:r>
              <a:rPr lang="fr-FR" sz="900" baseline="30000" dirty="0">
                <a:solidFill>
                  <a:schemeClr val="bg1">
                    <a:lumMod val="50000"/>
                  </a:schemeClr>
                </a:solidFill>
              </a:rPr>
              <a:t>ème</a:t>
            </a:r>
            <a:r>
              <a:rPr lang="fr-FR" sz="900" dirty="0">
                <a:solidFill>
                  <a:schemeClr val="bg1">
                    <a:lumMod val="50000"/>
                  </a:schemeClr>
                </a:solidFill>
              </a:rPr>
              <a:t> niveau est réservé au chiffre</a:t>
            </a:r>
          </a:p>
          <a:p>
            <a:r>
              <a:rPr lang="fr-FR" sz="900" dirty="0">
                <a:solidFill>
                  <a:schemeClr val="bg1">
                    <a:lumMod val="50000"/>
                  </a:schemeClr>
                </a:solidFill>
              </a:rPr>
              <a:t>Astuce : A tout moment vous pouvez changer la couleur de 1 ou plusieurs carré(s) : « Format de la forme » / « Remplissage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smtClean="0"/>
              <a:t>Modifiez le style du titre</a:t>
            </a:r>
            <a:endParaRPr lang="fr-FR"/>
          </a:p>
        </p:txBody>
      </p:sp>
    </p:spTree>
    <p:extLst>
      <p:ext uri="{BB962C8B-B14F-4D97-AF65-F5344CB8AC3E}">
        <p14:creationId xmlns:p14="http://schemas.microsoft.com/office/powerpoint/2010/main" val="3362113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
        <p:nvSpPr>
          <p:cNvPr id="6" name="ZoneTexte 5">
            <a:extLst>
              <a:ext uri="{FF2B5EF4-FFF2-40B4-BE49-F238E27FC236}">
                <a16:creationId xmlns:a16="http://schemas.microsoft.com/office/drawing/2014/main" id="{1FD8FB8A-BB4D-ADF0-708B-34954439AF19}"/>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Process 2</a:t>
            </a:r>
          </a:p>
          <a:p>
            <a:endParaRPr lang="fr-FR" sz="9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7"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p:nvSpPr>
        <p:spPr>
          <a:xfrm>
            <a:off x="-101600" y="6858004"/>
            <a:ext cx="12192000" cy="507831"/>
          </a:xfrm>
          <a:prstGeom prst="rect">
            <a:avLst/>
          </a:prstGeom>
          <a:noFill/>
        </p:spPr>
        <p:txBody>
          <a:bodyPr wrap="square" rtlCol="0">
            <a:spAutoFit/>
          </a:bodyPr>
          <a:lstStyle/>
          <a:p>
            <a:r>
              <a:rPr lang="fr-FR" sz="900" dirty="0">
                <a:solidFill>
                  <a:schemeClr val="bg1">
                    <a:lumMod val="50000"/>
                  </a:schemeClr>
                </a:solidFill>
              </a:rPr>
              <a:t>Astuce : 2 niveaux de textes sont utilisés dans le carré de couleur, le 2</a:t>
            </a:r>
            <a:r>
              <a:rPr lang="fr-FR" sz="900" baseline="30000" dirty="0">
                <a:solidFill>
                  <a:schemeClr val="bg1">
                    <a:lumMod val="50000"/>
                  </a:schemeClr>
                </a:solidFill>
              </a:rPr>
              <a:t>ème</a:t>
            </a:r>
            <a:r>
              <a:rPr lang="fr-FR" sz="900" dirty="0">
                <a:solidFill>
                  <a:schemeClr val="bg1">
                    <a:lumMod val="50000"/>
                  </a:schemeClr>
                </a:solidFill>
              </a:rPr>
              <a:t> niveau est réservé au chiffre</a:t>
            </a:r>
          </a:p>
          <a:p>
            <a:r>
              <a:rPr lang="fr-FR" sz="900" dirty="0">
                <a:solidFill>
                  <a:schemeClr val="bg1">
                    <a:lumMod val="50000"/>
                  </a:schemeClr>
                </a:solidFill>
              </a:rPr>
              <a:t>Astuce : A tout moment vous pouvez changer la couleur de 1 ou plusieurs carré(s) : « Format de la forme » / « Remplissage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8"/>
            <a:ext cx="1980000" cy="2386013"/>
          </a:xfrm>
        </p:spPr>
        <p:txBody>
          <a:bodyPr/>
          <a:lstStyle>
            <a:lvl1pPr algn="l">
              <a:defRPr/>
            </a:lvl1pPr>
            <a:lvl2pPr algn="l">
              <a:defRPr/>
            </a:lvl2pPr>
            <a:lvl3pPr algn="l">
              <a:defRPr/>
            </a:lvl3pPr>
            <a:lvl4pPr algn="l">
              <a:defRPr/>
            </a:lvl4pPr>
            <a:lvl5pPr algn="l">
              <a:defRPr/>
            </a:lvl5pPr>
          </a:lstStyle>
          <a:p>
            <a:pPr lvl="0"/>
            <a:r>
              <a:rPr lang="fr-FR" smtClean="0"/>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9" y="3527428"/>
            <a:ext cx="1980000" cy="2386013"/>
          </a:xfrm>
        </p:spPr>
        <p:txBody>
          <a:bodyPr/>
          <a:lstStyle>
            <a:lvl1pPr algn="l">
              <a:defRPr/>
            </a:lvl1pPr>
            <a:lvl2pPr algn="l">
              <a:defRPr/>
            </a:lvl2pPr>
            <a:lvl3pPr algn="l">
              <a:defRPr/>
            </a:lvl3pPr>
            <a:lvl4pPr algn="l">
              <a:defRPr/>
            </a:lvl4pPr>
            <a:lvl5pPr algn="l">
              <a:defRPr/>
            </a:lvl5pPr>
          </a:lstStyle>
          <a:p>
            <a:pPr lvl="0"/>
            <a:r>
              <a:rPr lang="fr-FR" smtClean="0"/>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8"/>
            <a:ext cx="1980000" cy="2386013"/>
          </a:xfrm>
        </p:spPr>
        <p:txBody>
          <a:bodyPr/>
          <a:lstStyle>
            <a:lvl1pPr algn="l">
              <a:defRPr/>
            </a:lvl1pPr>
            <a:lvl2pPr algn="l">
              <a:defRPr/>
            </a:lvl2pPr>
            <a:lvl3pPr algn="l">
              <a:defRPr/>
            </a:lvl3pPr>
            <a:lvl4pPr algn="l">
              <a:defRPr/>
            </a:lvl4pPr>
            <a:lvl5pPr algn="l">
              <a:defRPr/>
            </a:lvl5pPr>
          </a:lstStyle>
          <a:p>
            <a:pPr lvl="0"/>
            <a:r>
              <a:rPr lang="fr-FR" smtClean="0"/>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8"/>
            <a:ext cx="1980000" cy="2386013"/>
          </a:xfrm>
        </p:spPr>
        <p:txBody>
          <a:bodyPr/>
          <a:lstStyle>
            <a:lvl1pPr algn="l">
              <a:defRPr/>
            </a:lvl1pPr>
            <a:lvl2pPr algn="l">
              <a:defRPr/>
            </a:lvl2pPr>
            <a:lvl3pPr algn="l">
              <a:defRPr/>
            </a:lvl3pPr>
            <a:lvl4pPr algn="l">
              <a:defRPr/>
            </a:lvl4pPr>
            <a:lvl5pPr algn="l">
              <a:defRPr/>
            </a:lvl5pPr>
          </a:lstStyle>
          <a:p>
            <a:pPr lvl="0"/>
            <a:r>
              <a:rPr lang="fr-FR" smtClean="0"/>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8"/>
            <a:ext cx="1980000" cy="2386013"/>
          </a:xfrm>
        </p:spPr>
        <p:txBody>
          <a:bodyPr/>
          <a:lstStyle>
            <a:lvl1pPr algn="l">
              <a:defRPr/>
            </a:lvl1pPr>
            <a:lvl2pPr algn="l">
              <a:defRPr/>
            </a:lvl2pPr>
            <a:lvl3pPr algn="l">
              <a:defRPr/>
            </a:lvl3pPr>
            <a:lvl4pPr algn="l">
              <a:defRPr/>
            </a:lvl4pPr>
            <a:lvl5pPr algn="l">
              <a:defRPr/>
            </a:lvl5pPr>
          </a:lstStyle>
          <a:p>
            <a:pPr lvl="0"/>
            <a:r>
              <a:rPr lang="fr-FR" smtClean="0"/>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9"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8" y="1583490"/>
            <a:ext cx="1652399" cy="1652400"/>
          </a:xfrm>
          <a:solidFill>
            <a:schemeClr val="tx2"/>
          </a:solidFill>
        </p:spPr>
        <p:txBody>
          <a:bodyPr lIns="36000" tIns="36000" rIns="36000" bIns="36000" anchor="ctr">
            <a:normAutofit/>
          </a:bodyPr>
          <a:lstStyle>
            <a:lvl1pPr algn="ctr">
              <a:lnSpc>
                <a:spcPct val="90000"/>
              </a:lnSpc>
              <a:defRPr sz="1050">
                <a:solidFill>
                  <a:schemeClr val="bg1"/>
                </a:solidFill>
              </a:defRPr>
            </a:lvl1pPr>
            <a:lvl2pPr marL="0" indent="0" algn="ctr">
              <a:lnSpc>
                <a:spcPct val="90000"/>
              </a:lnSpc>
              <a:buNone/>
              <a:defRPr sz="3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smtClean="0"/>
              <a:t>Modifiez le style du titre</a:t>
            </a:r>
            <a:endParaRPr lang="fr-FR"/>
          </a:p>
        </p:txBody>
      </p:sp>
    </p:spTree>
    <p:extLst>
      <p:ext uri="{BB962C8B-B14F-4D97-AF65-F5344CB8AC3E}">
        <p14:creationId xmlns:p14="http://schemas.microsoft.com/office/powerpoint/2010/main" val="95024594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9" y="3449638"/>
            <a:ext cx="2425700" cy="703262"/>
          </a:xfrm>
        </p:spPr>
        <p:txBody>
          <a:bodyPr anchor="t">
            <a:normAutofit/>
          </a:bodyPr>
          <a:lstStyle>
            <a:lvl1pPr algn="l">
              <a:defRPr sz="3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9" y="4568370"/>
            <a:ext cx="6564312" cy="480060"/>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1" y="4508500"/>
            <a:ext cx="3001963" cy="1930400"/>
          </a:xfrm>
        </p:spPr>
        <p:txBody>
          <a:bodyPr>
            <a:normAutofit/>
          </a:bodyPr>
          <a:lstStyle>
            <a:lvl1pPr>
              <a:spcBef>
                <a:spcPts val="450"/>
              </a:spcBef>
              <a:defRPr sz="105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900" i="1"/>
            </a:lvl1pPr>
          </a:lstStyle>
          <a:p>
            <a:pPr lvl="0"/>
            <a:r>
              <a:rPr lang="fr-FR" dirty="0"/>
              <a:t>Emplacement logotypes financeurs/partenaires</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33" y="720982"/>
            <a:ext cx="3778331" cy="1801985"/>
          </a:xfrm>
          <a:prstGeom prst="rect">
            <a:avLst/>
          </a:prstGeom>
        </p:spPr>
      </p:pic>
    </p:spTree>
    <p:extLst>
      <p:ext uri="{BB962C8B-B14F-4D97-AF65-F5344CB8AC3E}">
        <p14:creationId xmlns:p14="http://schemas.microsoft.com/office/powerpoint/2010/main" val="25056700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9" y="3449638"/>
            <a:ext cx="2425700" cy="703262"/>
          </a:xfrm>
        </p:spPr>
        <p:txBody>
          <a:bodyPr anchor="t">
            <a:normAutofit/>
          </a:bodyPr>
          <a:lstStyle>
            <a:lvl1pPr algn="l">
              <a:defRPr sz="3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9" y="4568370"/>
            <a:ext cx="6564312" cy="480060"/>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1" y="4508500"/>
            <a:ext cx="3001963" cy="1930400"/>
          </a:xfrm>
        </p:spPr>
        <p:txBody>
          <a:bodyPr>
            <a:normAutofit/>
          </a:bodyPr>
          <a:lstStyle>
            <a:lvl1pPr>
              <a:spcBef>
                <a:spcPts val="450"/>
              </a:spcBef>
              <a:defRPr sz="105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900" i="1"/>
            </a:lvl1pPr>
          </a:lstStyle>
          <a:p>
            <a:pPr lvl="0"/>
            <a:r>
              <a:rPr lang="fr-FR" dirty="0"/>
              <a:t>Emplacement logotypes financeurs/partenaires</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45" y="728667"/>
            <a:ext cx="3778331" cy="1801985"/>
          </a:xfrm>
          <a:prstGeom prst="rect">
            <a:avLst/>
          </a:prstGeom>
        </p:spPr>
      </p:pic>
    </p:spTree>
    <p:extLst>
      <p:ext uri="{BB962C8B-B14F-4D97-AF65-F5344CB8AC3E}">
        <p14:creationId xmlns:p14="http://schemas.microsoft.com/office/powerpoint/2010/main" val="1051140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9" y="3449638"/>
            <a:ext cx="2425700" cy="703262"/>
          </a:xfrm>
        </p:spPr>
        <p:txBody>
          <a:bodyPr anchor="t">
            <a:normAutofit/>
          </a:bodyPr>
          <a:lstStyle>
            <a:lvl1pPr algn="l">
              <a:defRPr sz="3000">
                <a:solidFill>
                  <a:schemeClr val="bg1"/>
                </a:solidFill>
              </a:defRPr>
            </a:lvl1pPr>
          </a:lstStyle>
          <a:p>
            <a:r>
              <a:rPr lang="fr-FR" dirty="0"/>
              <a:t>Merci</a:t>
            </a:r>
          </a:p>
        </p:txBody>
      </p:sp>
      <p:pic>
        <p:nvPicPr>
          <p:cNvPr id="9" name="Image 8">
            <a:extLst>
              <a:ext uri="{FF2B5EF4-FFF2-40B4-BE49-F238E27FC236}">
                <a16:creationId xmlns:a16="http://schemas.microsoft.com/office/drawing/2014/main" id="{2E000BD1-941E-96DB-8740-6C7D2BD0E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91" r="39816"/>
          <a:stretch/>
        </p:blipFill>
        <p:spPr>
          <a:xfrm>
            <a:off x="9369602" y="4"/>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9" y="4568370"/>
            <a:ext cx="6564312" cy="480060"/>
          </a:xfrm>
        </p:spPr>
        <p:txBody>
          <a:bodyPr>
            <a:normAutofit/>
          </a:bodyPr>
          <a:lstStyle>
            <a:lvl1pPr marL="0" marR="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sz="1050" b="1" baseline="0">
                <a:solidFill>
                  <a:schemeClr val="bg1"/>
                </a:solidFill>
              </a:defRPr>
            </a:lvl1pPr>
          </a:lstStyle>
          <a:p>
            <a:pPr marL="0" marR="0" lvl="0" indent="0" algn="l" defTabSz="685800" rtl="0" eaLnBrk="1" fontAlgn="auto" latinLnBrk="0" hangingPunct="1">
              <a:lnSpc>
                <a:spcPct val="100000"/>
              </a:lnSpc>
              <a:spcBef>
                <a:spcPts val="9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1" y="4508500"/>
            <a:ext cx="3001963" cy="1930400"/>
          </a:xfrm>
        </p:spPr>
        <p:txBody>
          <a:bodyPr>
            <a:normAutofit/>
          </a:bodyPr>
          <a:lstStyle>
            <a:lvl1pPr>
              <a:spcBef>
                <a:spcPts val="450"/>
              </a:spcBef>
              <a:defRPr sz="105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900" i="1">
                <a:solidFill>
                  <a:schemeClr val="bg1"/>
                </a:solidFill>
              </a:defRPr>
            </a:lvl1pPr>
          </a:lstStyle>
          <a:p>
            <a:pPr lvl="0"/>
            <a:r>
              <a:rPr lang="fr-FR" dirty="0"/>
              <a:t>Emplacement logotypes financeurs/partenaires</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677" y="728667"/>
            <a:ext cx="3778331" cy="1801985"/>
          </a:xfrm>
          <a:prstGeom prst="rect">
            <a:avLst/>
          </a:prstGeom>
        </p:spPr>
      </p:pic>
    </p:spTree>
    <p:extLst>
      <p:ext uri="{BB962C8B-B14F-4D97-AF65-F5344CB8AC3E}">
        <p14:creationId xmlns:p14="http://schemas.microsoft.com/office/powerpoint/2010/main" val="189487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9" y="5105629"/>
            <a:ext cx="4651375" cy="1510845"/>
          </a:xfrm>
        </p:spPr>
        <p:txBody>
          <a:bodyPr anchor="t">
            <a:noAutofit/>
          </a:bodyPr>
          <a:lstStyle>
            <a:lvl1pPr marL="0" indent="0">
              <a:lnSpc>
                <a:spcPct val="120000"/>
              </a:lnSpc>
              <a:spcBef>
                <a:spcPts val="0"/>
              </a:spcBef>
              <a:spcAft>
                <a:spcPts val="450"/>
              </a:spcAft>
              <a:buNone/>
              <a:defRPr sz="1200" b="1">
                <a:solidFill>
                  <a:schemeClr val="bg1"/>
                </a:solidFill>
              </a:defRPr>
            </a:lvl1pPr>
            <a:lvl2pPr marL="0" indent="0">
              <a:lnSpc>
                <a:spcPct val="100000"/>
              </a:lnSpc>
              <a:spcBef>
                <a:spcPts val="0"/>
              </a:spcBef>
              <a:spcAft>
                <a:spcPts val="450"/>
              </a:spcAft>
              <a:buNone/>
              <a:defRPr sz="1200">
                <a:solidFill>
                  <a:schemeClr val="bg1"/>
                </a:solidFill>
              </a:defRPr>
            </a:lvl2pPr>
            <a:lvl3pPr marL="135731" indent="-135731">
              <a:lnSpc>
                <a:spcPct val="100000"/>
              </a:lnSpc>
              <a:spcBef>
                <a:spcPts val="0"/>
              </a:spcBef>
              <a:spcAft>
                <a:spcPts val="450"/>
              </a:spcAft>
              <a:defRPr sz="1200">
                <a:solidFill>
                  <a:schemeClr val="bg1"/>
                </a:solidFill>
              </a:defRPr>
            </a:lvl3pPr>
            <a:lvl4pPr marL="267891" indent="-132160">
              <a:lnSpc>
                <a:spcPct val="100000"/>
              </a:lnSpc>
              <a:spcBef>
                <a:spcPts val="0"/>
              </a:spcBef>
              <a:spcAft>
                <a:spcPts val="0"/>
              </a:spcAft>
              <a:defRPr sz="1200">
                <a:solidFill>
                  <a:schemeClr val="bg1"/>
                </a:solidFill>
              </a:defRPr>
            </a:lvl4pPr>
            <a:lvl5pPr marL="403622" indent="-135731">
              <a:lnSpc>
                <a:spcPct val="120000"/>
              </a:lnSpc>
              <a:spcBef>
                <a:spcPts val="0"/>
              </a:spcBef>
              <a:spcAft>
                <a:spcPts val="450"/>
              </a:spcAft>
              <a:defRPr sz="12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 Prénom NOM = 1</a:t>
            </a:r>
            <a:r>
              <a:rPr lang="fr-FR" sz="900" baseline="30000" dirty="0">
                <a:solidFill>
                  <a:schemeClr val="bg1">
                    <a:lumMod val="50000"/>
                  </a:schemeClr>
                </a:solidFill>
              </a:rPr>
              <a:t>er</a:t>
            </a:r>
            <a:r>
              <a:rPr lang="fr-FR" sz="900" dirty="0">
                <a:solidFill>
                  <a:schemeClr val="bg1">
                    <a:lumMod val="50000"/>
                  </a:schemeClr>
                </a:solidFill>
              </a:rPr>
              <a:t> niveau  -  Email / Tél, = 2</a:t>
            </a:r>
            <a:r>
              <a:rPr lang="fr-FR" sz="900" baseline="30000" dirty="0">
                <a:solidFill>
                  <a:schemeClr val="bg1">
                    <a:lumMod val="50000"/>
                  </a:schemeClr>
                </a:solidFill>
              </a:rPr>
              <a:t>ème</a:t>
            </a:r>
            <a:r>
              <a:rPr lang="fr-FR" sz="900" dirty="0">
                <a:solidFill>
                  <a:schemeClr val="bg1">
                    <a:lumMod val="50000"/>
                  </a:schemeClr>
                </a:solidFill>
              </a:rPr>
              <a:t> niveau</a:t>
            </a:r>
          </a:p>
          <a:p>
            <a:endParaRPr lang="fr-FR" sz="900" dirty="0">
              <a:solidFill>
                <a:schemeClr val="bg1">
                  <a:lumMod val="50000"/>
                </a:schemeClr>
              </a:solidFill>
            </a:endParaRPr>
          </a:p>
        </p:txBody>
      </p:sp>
      <p:pic>
        <p:nvPicPr>
          <p:cNvPr id="16" name="Image 15">
            <a:extLst>
              <a:ext uri="{FF2B5EF4-FFF2-40B4-BE49-F238E27FC236}">
                <a16:creationId xmlns:a16="http://schemas.microsoft.com/office/drawing/2014/main" id="{2E000BD1-941E-96DB-8740-6C7D2BD0E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91" r="39816"/>
          <a:stretch/>
        </p:blipFill>
        <p:spPr>
          <a:xfrm>
            <a:off x="9369602" y="4"/>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1" y="5892800"/>
            <a:ext cx="3357563" cy="558800"/>
          </a:xfrm>
        </p:spPr>
        <p:txBody>
          <a:bodyPr rIns="0">
            <a:normAutofit/>
          </a:bodyPr>
          <a:lstStyle>
            <a:lvl1pPr algn="r">
              <a:defRPr sz="900" i="1">
                <a:solidFill>
                  <a:schemeClr val="bg1"/>
                </a:solidFill>
              </a:defRPr>
            </a:lvl1pPr>
          </a:lstStyle>
          <a:p>
            <a:pPr lvl="0"/>
            <a:r>
              <a:rPr lang="fr-FR" dirty="0"/>
              <a:t>Emplacement logotypes financeurs/partenaires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16" y="726066"/>
            <a:ext cx="3757027" cy="1791824"/>
          </a:xfrm>
          <a:prstGeom prst="rect">
            <a:avLst/>
          </a:prstGeom>
        </p:spPr>
      </p:pic>
    </p:spTree>
    <p:extLst>
      <p:ext uri="{BB962C8B-B14F-4D97-AF65-F5344CB8AC3E}">
        <p14:creationId xmlns:p14="http://schemas.microsoft.com/office/powerpoint/2010/main" val="198018606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Accueil avec contenu">
    <p:spTree>
      <p:nvGrpSpPr>
        <p:cNvPr id="1" name=""/>
        <p:cNvGrpSpPr/>
        <p:nvPr/>
      </p:nvGrpSpPr>
      <p:grpSpPr>
        <a:xfrm>
          <a:off x="0" y="0"/>
          <a:ext cx="0" cy="0"/>
          <a:chOff x="0" y="0"/>
          <a:chExt cx="0" cy="0"/>
        </a:xfrm>
      </p:grpSpPr>
      <p:sp>
        <p:nvSpPr>
          <p:cNvPr id="15" name="Espace réservé du texte 12"/>
          <p:cNvSpPr>
            <a:spLocks noGrp="1"/>
          </p:cNvSpPr>
          <p:nvPr>
            <p:ph type="body" sz="quarter" idx="10" hasCustomPrompt="1"/>
          </p:nvPr>
        </p:nvSpPr>
        <p:spPr>
          <a:xfrm>
            <a:off x="1124369" y="4461093"/>
            <a:ext cx="8763803" cy="615553"/>
          </a:xfrm>
        </p:spPr>
        <p:txBody>
          <a:bodyPr wrap="square">
            <a:spAutoFit/>
          </a:bodyPr>
          <a:lstStyle>
            <a:lvl1pPr marL="0" indent="0">
              <a:buFontTx/>
              <a:buNone/>
              <a:defRPr sz="3400" b="1">
                <a:solidFill>
                  <a:schemeClr val="bg1"/>
                </a:solidFill>
              </a:defRPr>
            </a:lvl1pPr>
          </a:lstStyle>
          <a:p>
            <a:pPr lvl="0"/>
            <a:r>
              <a:rPr lang="fr-FR" noProof="0" dirty="0"/>
              <a:t>TITRE À VENIR</a:t>
            </a:r>
          </a:p>
        </p:txBody>
      </p:sp>
      <p:sp>
        <p:nvSpPr>
          <p:cNvPr id="19" name="Espace réservé du texte 12"/>
          <p:cNvSpPr>
            <a:spLocks noGrp="1"/>
          </p:cNvSpPr>
          <p:nvPr>
            <p:ph type="body" sz="quarter" idx="12" hasCustomPrompt="1"/>
          </p:nvPr>
        </p:nvSpPr>
        <p:spPr>
          <a:xfrm>
            <a:off x="1124369" y="5122103"/>
            <a:ext cx="3922680" cy="292388"/>
          </a:xfrm>
        </p:spPr>
        <p:txBody>
          <a:bodyPr wrap="square">
            <a:spAutoFit/>
          </a:bodyPr>
          <a:lstStyle>
            <a:lvl1pPr marL="0" indent="0">
              <a:buFontTx/>
              <a:buNone/>
              <a:defRPr sz="1300" b="0">
                <a:solidFill>
                  <a:schemeClr val="bg1"/>
                </a:solidFill>
              </a:defRPr>
            </a:lvl1pPr>
          </a:lstStyle>
          <a:p>
            <a:pPr lvl="0"/>
            <a:fld id="{B5559CBA-976B-4265-9B41-694881203DBF}" type="datetime4">
              <a:rPr lang="fr-FR" noProof="0" smtClean="0"/>
              <a:t>20 mai 2019</a:t>
            </a:fld>
            <a:endParaRPr lang="fr-FR" noProof="0" dirty="0"/>
          </a:p>
        </p:txBody>
      </p:sp>
      <p:sp>
        <p:nvSpPr>
          <p:cNvPr id="7" name="Espace réservé du contenu 6"/>
          <p:cNvSpPr>
            <a:spLocks noGrp="1"/>
          </p:cNvSpPr>
          <p:nvPr>
            <p:ph sz="quarter" idx="13"/>
          </p:nvPr>
        </p:nvSpPr>
        <p:spPr>
          <a:xfrm>
            <a:off x="6829779" y="1143001"/>
            <a:ext cx="3668184" cy="239369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u texte 12"/>
          <p:cNvSpPr>
            <a:spLocks noGrp="1"/>
          </p:cNvSpPr>
          <p:nvPr>
            <p:ph type="body" sz="quarter" idx="14" hasCustomPrompt="1"/>
          </p:nvPr>
        </p:nvSpPr>
        <p:spPr>
          <a:xfrm>
            <a:off x="1113036" y="5469234"/>
            <a:ext cx="3922680" cy="378270"/>
          </a:xfrm>
        </p:spPr>
        <p:txBody>
          <a:bodyPr wrap="square">
            <a:spAutoFit/>
          </a:bodyPr>
          <a:lstStyle>
            <a:lvl1pPr marL="0" indent="0">
              <a:buFontTx/>
              <a:buNone/>
              <a:defRPr sz="1800" b="0">
                <a:solidFill>
                  <a:schemeClr val="bg1"/>
                </a:solidFill>
              </a:defRPr>
            </a:lvl1pPr>
          </a:lstStyle>
          <a:p>
            <a:pPr lvl="0"/>
            <a:r>
              <a:rPr lang="fr-FR" noProof="0" dirty="0"/>
              <a:t>Auteur</a:t>
            </a:r>
          </a:p>
        </p:txBody>
      </p:sp>
    </p:spTree>
    <p:extLst>
      <p:ext uri="{BB962C8B-B14F-4D97-AF65-F5344CB8AC3E}">
        <p14:creationId xmlns:p14="http://schemas.microsoft.com/office/powerpoint/2010/main" val="267456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9" y="2654302"/>
            <a:ext cx="5294312" cy="1587501"/>
          </a:xfrm>
        </p:spPr>
        <p:txBody>
          <a:bodyPr anchor="b">
            <a:normAutofit/>
          </a:bodyPr>
          <a:lstStyle>
            <a:lvl1pPr algn="l">
              <a:defRPr sz="2100">
                <a:solidFill>
                  <a:schemeClr val="tx1"/>
                </a:solidFill>
              </a:defRPr>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9" y="4262438"/>
            <a:ext cx="5294312" cy="1655762"/>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FR" dirty="0"/>
          </a:p>
        </p:txBody>
      </p:sp>
      <p:sp>
        <p:nvSpPr>
          <p:cNvPr id="6" name="ZoneTexte 5">
            <a:extLst>
              <a:ext uri="{FF2B5EF4-FFF2-40B4-BE49-F238E27FC236}">
                <a16:creationId xmlns:a16="http://schemas.microsoft.com/office/drawing/2014/main" id="{810AE585-3E8A-32F0-6876-68FBB4218CF7}"/>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CEA </a:t>
            </a:r>
            <a:r>
              <a:rPr lang="fr-FR" sz="900" dirty="0" err="1">
                <a:solidFill>
                  <a:schemeClr val="bg1">
                    <a:lumMod val="50000"/>
                  </a:schemeClr>
                </a:solidFill>
              </a:rPr>
              <a:t>isas</a:t>
            </a:r>
            <a:endParaRPr lang="fr-FR" sz="9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p:nvSpPr>
        <p:spPr>
          <a:xfrm>
            <a:off x="11182349" y="3189307"/>
            <a:ext cx="1009651" cy="4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81000" rIns="108000" bIns="108000" rtlCol="0" anchor="ctr">
            <a:spAutoFit/>
          </a:bodyPr>
          <a:lstStyle/>
          <a:p>
            <a:pPr algn="ctr"/>
            <a:endParaRPr lang="fr-FR" sz="1875"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45" y="728667"/>
            <a:ext cx="3778331" cy="1801985"/>
          </a:xfrm>
          <a:prstGeom prst="rect">
            <a:avLst/>
          </a:prstGeom>
        </p:spPr>
      </p:pic>
    </p:spTree>
    <p:extLst>
      <p:ext uri="{BB962C8B-B14F-4D97-AF65-F5344CB8AC3E}">
        <p14:creationId xmlns:p14="http://schemas.microsoft.com/office/powerpoint/2010/main" val="211062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768001" y="3707509"/>
            <a:ext cx="10896619" cy="2529805"/>
          </a:xfrm>
        </p:spPr>
        <p:txBody>
          <a:bodyPr/>
          <a:lstStyle>
            <a:lvl1pPr marL="0">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9"/>
          <p:cNvSpPr>
            <a:spLocks noGrp="1"/>
          </p:cNvSpPr>
          <p:nvPr>
            <p:ph type="dt" sz="half" idx="10"/>
          </p:nvPr>
        </p:nvSpPr>
        <p:spPr/>
        <p:txBody>
          <a:bodyPr/>
          <a:lstStyle/>
          <a:p>
            <a:endParaRPr lang="en-US"/>
          </a:p>
        </p:txBody>
      </p:sp>
      <p:sp>
        <p:nvSpPr>
          <p:cNvPr id="11" name="Espace réservé du numéro de diapositive 10"/>
          <p:cNvSpPr>
            <a:spLocks noGrp="1"/>
          </p:cNvSpPr>
          <p:nvPr>
            <p:ph type="sldNum" sz="quarter" idx="11"/>
          </p:nvPr>
        </p:nvSpPr>
        <p:spPr>
          <a:xfrm>
            <a:off x="10999333" y="6456967"/>
            <a:ext cx="693739" cy="138499"/>
          </a:xfrm>
        </p:spPr>
        <p:txBody>
          <a:bodyPr lIns="72000" tIns="0" rIns="72000" bIns="0">
            <a:spAutoFit/>
          </a:bodyPr>
          <a:lstStyle>
            <a:lvl1pPr>
              <a:defRPr lang="fr-FR" smtClean="0"/>
            </a:lvl1pPr>
          </a:lstStyle>
          <a:p>
            <a:pPr algn="ctr"/>
            <a:fld id="{B6F15528-21DE-4FAA-801E-634DDDAF4B2B}" type="slidenum">
              <a:rPr lang="fr-FR" smtClean="0"/>
              <a:pPr algn="ctr"/>
              <a:t>‹N°›</a:t>
            </a:fld>
            <a:endParaRPr lang="fr-FR"/>
          </a:p>
        </p:txBody>
      </p:sp>
      <p:sp>
        <p:nvSpPr>
          <p:cNvPr id="12" name="Espace réservé du pied de page 11"/>
          <p:cNvSpPr>
            <a:spLocks noGrp="1"/>
          </p:cNvSpPr>
          <p:nvPr>
            <p:ph type="ftr" sz="quarter" idx="12"/>
          </p:nvPr>
        </p:nvSpPr>
        <p:spPr/>
        <p:txBody>
          <a:bodyPr/>
          <a:lstStyle/>
          <a:p>
            <a:endParaRPr lang="en-US"/>
          </a:p>
        </p:txBody>
      </p:sp>
      <p:sp>
        <p:nvSpPr>
          <p:cNvPr id="9" name="Espace réservé du contenu 20"/>
          <p:cNvSpPr>
            <a:spLocks noGrp="1"/>
          </p:cNvSpPr>
          <p:nvPr>
            <p:ph sz="quarter" idx="21" hasCustomPrompt="1"/>
          </p:nvPr>
        </p:nvSpPr>
        <p:spPr>
          <a:xfrm>
            <a:off x="768000" y="1458000"/>
            <a:ext cx="10752000" cy="1908000"/>
          </a:xfrm>
          <a:solidFill>
            <a:srgbClr val="666666"/>
          </a:solidFill>
        </p:spPr>
        <p:txBody>
          <a:bodyPr anchor="ctr"/>
          <a:lstStyle>
            <a:lvl1pPr marL="0" indent="0" algn="ctr">
              <a:defRPr sz="1200">
                <a:solidFill>
                  <a:schemeClr val="bg1"/>
                </a:solidFill>
              </a:defRPr>
            </a:lvl1pPr>
          </a:lstStyle>
          <a:p>
            <a:r>
              <a:rPr lang="fr-FR" dirty="0"/>
              <a:t>Visuel</a:t>
            </a:r>
          </a:p>
        </p:txBody>
      </p:sp>
    </p:spTree>
    <p:extLst>
      <p:ext uri="{BB962C8B-B14F-4D97-AF65-F5344CB8AC3E}">
        <p14:creationId xmlns:p14="http://schemas.microsoft.com/office/powerpoint/2010/main" val="366136261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smtClean="0"/>
              <a:t>Modifiez le style du titre</a:t>
            </a:r>
            <a:endParaRPr lang="fr-FR" noProof="0" dirty="0"/>
          </a:p>
        </p:txBody>
      </p:sp>
      <p:sp>
        <p:nvSpPr>
          <p:cNvPr id="3" name="Espace réservé du numéro de diapositive 2"/>
          <p:cNvSpPr>
            <a:spLocks noGrp="1"/>
          </p:cNvSpPr>
          <p:nvPr>
            <p:ph type="sldNum" sz="quarter" idx="10"/>
          </p:nvPr>
        </p:nvSpPr>
        <p:spPr>
          <a:xfrm>
            <a:off x="10999333" y="6456967"/>
            <a:ext cx="693739" cy="138499"/>
          </a:xfrm>
        </p:spPr>
        <p:txBody>
          <a:bodyPr lIns="72000" tIns="0" rIns="72000" bIns="0">
            <a:spAutoFit/>
          </a:bodyPr>
          <a:lstStyle>
            <a:lvl1pPr>
              <a:defRPr lang="fr-FR" smtClean="0"/>
            </a:lvl1pPr>
          </a:lstStyle>
          <a:p>
            <a:pPr algn="ctr"/>
            <a:fld id="{B6F15528-21DE-4FAA-801E-634DDDAF4B2B}" type="slidenum">
              <a:rPr lang="fr-FR" smtClean="0"/>
              <a:pPr algn="ctr"/>
              <a:t>‹N°›</a:t>
            </a:fld>
            <a:endParaRPr lang="fr-FR"/>
          </a:p>
        </p:txBody>
      </p:sp>
      <p:sp>
        <p:nvSpPr>
          <p:cNvPr id="4" name="Text Placeholder 2"/>
          <p:cNvSpPr>
            <a:spLocks noGrp="1"/>
          </p:cNvSpPr>
          <p:nvPr>
            <p:ph idx="1"/>
          </p:nvPr>
        </p:nvSpPr>
        <p:spPr>
          <a:xfrm>
            <a:off x="881099" y="1630414"/>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fr-FR" noProof="0" smtClean="0"/>
              <a:t>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5" name="Espace réservé du texte 2"/>
          <p:cNvSpPr>
            <a:spLocks noGrp="1"/>
          </p:cNvSpPr>
          <p:nvPr>
            <p:ph type="body" sz="quarter" idx="12" hasCustomPrompt="1"/>
          </p:nvPr>
        </p:nvSpPr>
        <p:spPr>
          <a:xfrm>
            <a:off x="881101" y="1067647"/>
            <a:ext cx="10565835" cy="378270"/>
          </a:xfrm>
        </p:spPr>
        <p:txBody>
          <a:bodyPr wrap="square">
            <a:spAutoFit/>
          </a:bodyPr>
          <a:lstStyle>
            <a:lvl1pPr marL="0" indent="0">
              <a:buFontTx/>
              <a:buNone/>
              <a:defRPr sz="1800"/>
            </a:lvl1pPr>
          </a:lstStyle>
          <a:p>
            <a:pPr lvl="0"/>
            <a:r>
              <a:rPr lang="fr-FR" noProof="0" dirty="0"/>
              <a:t>Texte simple de la diapositive</a:t>
            </a:r>
          </a:p>
        </p:txBody>
      </p:sp>
    </p:spTree>
    <p:extLst>
      <p:ext uri="{BB962C8B-B14F-4D97-AF65-F5344CB8AC3E}">
        <p14:creationId xmlns:p14="http://schemas.microsoft.com/office/powerpoint/2010/main" val="34725245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875"/>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269081" indent="-269081">
              <a:spcBef>
                <a:spcPts val="1350"/>
              </a:spcBef>
              <a:buClr>
                <a:schemeClr val="bg1"/>
              </a:buClr>
              <a:buSzPct val="100000"/>
              <a:buFont typeface="+mj-lt"/>
              <a:buAutoNum type="arabicPeriod"/>
              <a:defRPr>
                <a:solidFill>
                  <a:schemeClr val="bg1"/>
                </a:solidFill>
                <a:latin typeface="+mj-lt"/>
              </a:defRPr>
            </a:lvl1pPr>
            <a:lvl2pPr marL="269081" indent="0">
              <a:buFontTx/>
              <a:buNone/>
              <a:defRPr sz="10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p:nvGrpSpPr>
        <p:grpSpPr bwMode="auto">
          <a:xfrm>
            <a:off x="266861" y="6343654"/>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1" name="Freeform 15">
              <a:extLst>
                <a:ext uri="{FF2B5EF4-FFF2-40B4-BE49-F238E27FC236}">
                  <a16:creationId xmlns:a16="http://schemas.microsoft.com/office/drawing/2014/main" id="{485E328D-5058-4023-75AE-4DF8C1BAEBCA}"/>
                </a:ext>
              </a:extLst>
            </p:cNvPr>
            <p:cNvSpPr>
              <a:spLocks noEditPoints="1"/>
            </p:cNvSpPr>
            <p:nvPr/>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40" y="314040"/>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smtClean="0"/>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endParaRPr lang="en-US"/>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Tree>
    <p:extLst>
      <p:ext uri="{BB962C8B-B14F-4D97-AF65-F5344CB8AC3E}">
        <p14:creationId xmlns:p14="http://schemas.microsoft.com/office/powerpoint/2010/main" val="3149967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8" y="1765303"/>
            <a:ext cx="8659812" cy="4148139"/>
          </a:xfrm>
        </p:spPr>
        <p:txBody>
          <a:bodyPr lIns="0" numCol="2" spcCol="360000"/>
          <a:lstStyle>
            <a:lvl1pPr marL="269081" indent="-269081">
              <a:spcBef>
                <a:spcPts val="1350"/>
              </a:spcBef>
              <a:buClr>
                <a:schemeClr val="tx2"/>
              </a:buClr>
              <a:buSzPct val="100000"/>
              <a:buFont typeface="+mj-lt"/>
              <a:buAutoNum type="arabicPeriod"/>
              <a:defRPr>
                <a:solidFill>
                  <a:schemeClr val="tx1"/>
                </a:solidFill>
                <a:latin typeface="+mj-lt"/>
              </a:defRPr>
            </a:lvl1pPr>
            <a:lvl2pPr marL="269081" indent="0">
              <a:buFontTx/>
              <a:buNone/>
              <a:defRPr sz="105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p:nvSpPr>
        <p:spPr>
          <a:xfrm>
            <a:off x="-101600" y="-276999"/>
            <a:ext cx="12192000" cy="369332"/>
          </a:xfrm>
          <a:prstGeom prst="rect">
            <a:avLst/>
          </a:prstGeom>
          <a:noFill/>
        </p:spPr>
        <p:txBody>
          <a:bodyPr wrap="square" rtlCol="0">
            <a:spAutoFit/>
          </a:bodyPr>
          <a:lstStyle/>
          <a:p>
            <a:r>
              <a:rPr lang="fr-FR" sz="900" dirty="0">
                <a:solidFill>
                  <a:schemeClr val="bg1">
                    <a:lumMod val="50000"/>
                  </a:schemeClr>
                </a:solidFill>
              </a:rPr>
              <a:t>Disposition : Sommaire light</a:t>
            </a:r>
          </a:p>
          <a:p>
            <a:endParaRPr lang="fr-FR" sz="9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p:nvSpPr>
        <p:spPr>
          <a:xfrm>
            <a:off x="-101600" y="6858000"/>
            <a:ext cx="12192000" cy="369332"/>
          </a:xfrm>
          <a:prstGeom prst="rect">
            <a:avLst/>
          </a:prstGeom>
          <a:noFill/>
        </p:spPr>
        <p:txBody>
          <a:bodyPr wrap="square" rtlCol="0">
            <a:spAutoFit/>
          </a:bodyPr>
          <a:lstStyle/>
          <a:p>
            <a:r>
              <a:rPr lang="fr-FR" sz="900" dirty="0">
                <a:solidFill>
                  <a:schemeClr val="bg1">
                    <a:lumMod val="50000"/>
                  </a:schemeClr>
                </a:solidFill>
              </a:rPr>
              <a:t>Astuce :Ce sommaire est sur deux colonnes, pour passer sur une colonne : Clic droit sur la zone de texte + « Format de la forme » / « Options de texte » / « Colonnes » = 1 </a:t>
            </a:r>
          </a:p>
          <a:p>
            <a:endParaRPr lang="fr-FR" sz="9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9" y="314040"/>
            <a:ext cx="10733087" cy="871827"/>
          </a:xfrm>
          <a:prstGeom prst="rect">
            <a:avLst/>
          </a:prstGeom>
        </p:spPr>
        <p:txBody>
          <a:bodyPr vert="horz" lIns="0" tIns="45720" rIns="91440" bIns="45720" rtlCol="0" anchor="t">
            <a:normAutofit/>
          </a:bodyPr>
          <a:lstStyle/>
          <a:p>
            <a:r>
              <a:rPr lang="fr-FR" smtClean="0"/>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pPr algn="ctr"/>
            <a:fld id="{B6F15528-21DE-4FAA-801E-634DDDAF4B2B}" type="slidenum">
              <a:rPr lang="fr-FR" smtClean="0"/>
              <a:pPr algn="ctr"/>
              <a:t>‹N°›</a:t>
            </a:fld>
            <a:endParaRPr lang="fr-FR" dirty="0"/>
          </a:p>
        </p:txBody>
      </p:sp>
    </p:spTree>
    <p:extLst>
      <p:ext uri="{BB962C8B-B14F-4D97-AF65-F5344CB8AC3E}">
        <p14:creationId xmlns:p14="http://schemas.microsoft.com/office/powerpoint/2010/main" val="34893316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3" y="2171704"/>
            <a:ext cx="7688263" cy="2390775"/>
          </a:xfrm>
        </p:spPr>
        <p:txBody>
          <a:bodyPr anchor="b">
            <a:normAutofit/>
          </a:bodyPr>
          <a:lstStyle>
            <a:lvl1pPr>
              <a:defRPr sz="405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3" y="4702632"/>
            <a:ext cx="7688263" cy="1387021"/>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90" y="2159000"/>
            <a:ext cx="2546351" cy="2673350"/>
          </a:xfrm>
        </p:spPr>
        <p:txBody>
          <a:bodyPr anchor="b">
            <a:noAutofit/>
          </a:bodyPr>
          <a:lstStyle>
            <a:lvl1pPr marL="0" indent="0" algn="r">
              <a:buNone/>
              <a:defRPr sz="10125">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p:nvSpPr>
        <p:spPr>
          <a:xfrm>
            <a:off x="3151189" y="3987800"/>
            <a:ext cx="349251"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42" t="81597" r="4284" b="-1066"/>
          <a:stretch/>
        </p:blipFill>
        <p:spPr>
          <a:xfrm>
            <a:off x="2"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p:nvGrpSpPr>
        <p:grpSpPr bwMode="auto">
          <a:xfrm>
            <a:off x="266861" y="6343654"/>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33" name="Freeform 15">
              <a:extLst>
                <a:ext uri="{FF2B5EF4-FFF2-40B4-BE49-F238E27FC236}">
                  <a16:creationId xmlns:a16="http://schemas.microsoft.com/office/drawing/2014/main" id="{485E328D-5058-4023-75AE-4DF8C1BAEBCA}"/>
                </a:ext>
              </a:extLst>
            </p:cNvPr>
            <p:cNvSpPr>
              <a:spLocks noEditPoints="1"/>
            </p:cNvSpPr>
            <p:nvPr/>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875"/>
            </a:p>
          </p:txBody>
        </p:sp>
      </p:grpSp>
    </p:spTree>
    <p:extLst>
      <p:ext uri="{BB962C8B-B14F-4D97-AF65-F5344CB8AC3E}">
        <p14:creationId xmlns:p14="http://schemas.microsoft.com/office/powerpoint/2010/main" val="265247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5675089"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5" name="Rectangle 24">
            <a:extLst>
              <a:ext uri="{FF2B5EF4-FFF2-40B4-BE49-F238E27FC236}">
                <a16:creationId xmlns:a16="http://schemas.microsoft.com/office/drawing/2014/main" id="{2E988CD6-F875-5F20-CB25-53D3006C5582}"/>
              </a:ext>
            </a:extLst>
          </p:cNvPr>
          <p:cNvSpPr/>
          <p:nvPr/>
        </p:nvSpPr>
        <p:spPr>
          <a:xfrm>
            <a:off x="3151189" y="3987800"/>
            <a:ext cx="349251"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65" t="80145" r="2860" b="-12214"/>
          <a:stretch/>
        </p:blipFill>
        <p:spPr>
          <a:xfrm>
            <a:off x="2"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pPr algn="ctr"/>
            <a:fld id="{B6F15528-21DE-4FAA-801E-634DDDAF4B2B}" type="slidenum">
              <a:rPr lang="fr-FR" smtClean="0"/>
              <a:pPr algn="ct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3" y="2171704"/>
            <a:ext cx="7688263" cy="2390775"/>
          </a:xfrm>
        </p:spPr>
        <p:txBody>
          <a:bodyPr anchor="b">
            <a:normAutofit/>
          </a:bodyPr>
          <a:lstStyle>
            <a:lvl1pPr>
              <a:defRPr sz="405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3" y="4702632"/>
            <a:ext cx="7688263" cy="1387021"/>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90" y="2159000"/>
            <a:ext cx="2546351" cy="2673350"/>
          </a:xfrm>
        </p:spPr>
        <p:txBody>
          <a:bodyPr anchor="b">
            <a:noAutofit/>
          </a:bodyPr>
          <a:lstStyle>
            <a:lvl1pPr marL="0" indent="0" algn="r">
              <a:buNone/>
              <a:defRPr sz="10125">
                <a:solidFill>
                  <a:schemeClr val="tx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71834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pPr algn="ctr"/>
            <a:fld id="{B6F15528-21DE-4FAA-801E-634DDDAF4B2B}" type="slidenum">
              <a:rPr lang="fr-FR" smtClean="0"/>
              <a:pPr algn="ctr"/>
              <a:t>‹N°›</a:t>
            </a:fld>
            <a:endParaRPr lang="fr-FR" dirty="0"/>
          </a:p>
        </p:txBody>
      </p:sp>
      <p:sp>
        <p:nvSpPr>
          <p:cNvPr id="25" name="Rectangle 24">
            <a:extLst>
              <a:ext uri="{FF2B5EF4-FFF2-40B4-BE49-F238E27FC236}">
                <a16:creationId xmlns:a16="http://schemas.microsoft.com/office/drawing/2014/main" id="{2E988CD6-F875-5F20-CB25-53D3006C5582}"/>
              </a:ext>
            </a:extLst>
          </p:cNvPr>
          <p:cNvSpPr/>
          <p:nvPr/>
        </p:nvSpPr>
        <p:spPr>
          <a:xfrm>
            <a:off x="3151189" y="3987800"/>
            <a:ext cx="349251"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75"/>
          </a:p>
        </p:txBody>
      </p:sp>
      <p:sp>
        <p:nvSpPr>
          <p:cNvPr id="29" name="ZoneTexte 28">
            <a:extLst>
              <a:ext uri="{FF2B5EF4-FFF2-40B4-BE49-F238E27FC236}">
                <a16:creationId xmlns:a16="http://schemas.microsoft.com/office/drawing/2014/main" id="{BC10BA36-642C-D18A-73B5-1652743A0484}"/>
              </a:ext>
            </a:extLst>
          </p:cNvPr>
          <p:cNvSpPr txBox="1"/>
          <p:nvPr/>
        </p:nvSpPr>
        <p:spPr>
          <a:xfrm>
            <a:off x="-101600" y="-276999"/>
            <a:ext cx="12192000" cy="230832"/>
          </a:xfrm>
          <a:prstGeom prst="rect">
            <a:avLst/>
          </a:prstGeom>
          <a:noFill/>
        </p:spPr>
        <p:txBody>
          <a:bodyPr wrap="square" rtlCol="0">
            <a:spAutoFit/>
          </a:bodyPr>
          <a:lstStyle/>
          <a:p>
            <a:r>
              <a:rPr lang="fr-FR" sz="9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42" t="81597" r="4284" b="-1066"/>
          <a:stretch/>
        </p:blipFill>
        <p:spPr>
          <a:xfrm>
            <a:off x="2"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3" y="2171704"/>
            <a:ext cx="7688263" cy="2390775"/>
          </a:xfrm>
        </p:spPr>
        <p:txBody>
          <a:bodyPr anchor="b">
            <a:normAutofit/>
          </a:bodyPr>
          <a:lstStyle>
            <a:lvl1pPr>
              <a:defRPr sz="405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3" y="4702632"/>
            <a:ext cx="7688263" cy="1387021"/>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90" y="2159000"/>
            <a:ext cx="2546351" cy="2673350"/>
          </a:xfrm>
        </p:spPr>
        <p:txBody>
          <a:bodyPr anchor="b">
            <a:noAutofit/>
          </a:bodyPr>
          <a:lstStyle>
            <a:lvl1pPr marL="0" indent="0" algn="r">
              <a:buNone/>
              <a:defRPr sz="10125">
                <a:solidFill>
                  <a:schemeClr val="tx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30510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40" y="314040"/>
            <a:ext cx="10728325" cy="871827"/>
          </a:xfrm>
          <a:prstGeom prst="rect">
            <a:avLst/>
          </a:prstGeom>
        </p:spPr>
        <p:txBody>
          <a:bodyPr vert="horz" lIns="0" tIns="45720" rIns="0" bIns="45720" rtlCol="0" anchor="t">
            <a:noAutofit/>
          </a:bodyPr>
          <a:lstStyle/>
          <a:p>
            <a:pPr lvl="0"/>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40"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4"/>
            <a:ext cx="10160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4"/>
            <a:ext cx="8839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3" y="6343654"/>
            <a:ext cx="693739" cy="365125"/>
          </a:xfrm>
          <a:prstGeom prst="rect">
            <a:avLst/>
          </a:prstGeom>
        </p:spPr>
        <p:txBody>
          <a:bodyPr vert="horz" lIns="91440" tIns="45720" rIns="91440" bIns="45720" rtlCol="0" anchor="ctr"/>
          <a:lstStyle>
            <a:lvl1pPr algn="r">
              <a:defRPr sz="900" b="1">
                <a:solidFill>
                  <a:schemeClr val="tx2"/>
                </a:solidFill>
                <a:latin typeface="+mn-lt"/>
              </a:defRPr>
            </a:lvl1pPr>
          </a:lstStyle>
          <a:p>
            <a:pPr algn="ctr"/>
            <a:fld id="{B6F15528-21DE-4FAA-801E-634DDDAF4B2B}" type="slidenum">
              <a:rPr lang="fr-FR" smtClean="0"/>
              <a:pPr algn="ct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257899" y="6343654"/>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p:nvPicPr>
        <p:blipFill rotWithShape="1">
          <a:blip r:embed="rId44"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5" y="-1"/>
            <a:ext cx="4745567" cy="4169655"/>
          </a:xfrm>
          <a:prstGeom prst="rect">
            <a:avLst/>
          </a:prstGeom>
        </p:spPr>
      </p:pic>
    </p:spTree>
    <p:extLst>
      <p:ext uri="{BB962C8B-B14F-4D97-AF65-F5344CB8AC3E}">
        <p14:creationId xmlns:p14="http://schemas.microsoft.com/office/powerpoint/2010/main" val="357762489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 id="2147484002" r:id="rId26"/>
    <p:sldLayoutId id="2147484003" r:id="rId27"/>
    <p:sldLayoutId id="2147484004" r:id="rId28"/>
    <p:sldLayoutId id="2147484005" r:id="rId29"/>
    <p:sldLayoutId id="2147484006" r:id="rId30"/>
    <p:sldLayoutId id="2147484007" r:id="rId31"/>
    <p:sldLayoutId id="2147484008" r:id="rId32"/>
    <p:sldLayoutId id="2147484009" r:id="rId33"/>
    <p:sldLayoutId id="2147484010" r:id="rId34"/>
    <p:sldLayoutId id="2147484011" r:id="rId35"/>
    <p:sldLayoutId id="2147484012" r:id="rId36"/>
    <p:sldLayoutId id="2147484013" r:id="rId37"/>
    <p:sldLayoutId id="2147484014" r:id="rId38"/>
    <p:sldLayoutId id="2147484015" r:id="rId39"/>
    <p:sldLayoutId id="2147484017" r:id="rId40"/>
    <p:sldLayoutId id="2147484018" r:id="rId4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lang="fr-FR" sz="3200" kern="1200" dirty="0">
          <a:solidFill>
            <a:schemeClr val="tx2"/>
          </a:solidFill>
          <a:latin typeface="+mj-lt"/>
          <a:ea typeface="+mj-ea"/>
          <a:cs typeface="+mj-cs"/>
        </a:defRPr>
      </a:lvl1pPr>
    </p:titleStyle>
    <p:bodyStyle>
      <a:lvl1pPr marL="0" indent="0" algn="l" defTabSz="685800" rtl="0" eaLnBrk="1" latinLnBrk="0" hangingPunct="1">
        <a:lnSpc>
          <a:spcPct val="100000"/>
        </a:lnSpc>
        <a:spcBef>
          <a:spcPts val="900"/>
        </a:spcBef>
        <a:buClr>
          <a:schemeClr val="tx2"/>
        </a:buClr>
        <a:buSzPct val="90000"/>
        <a:buFont typeface="Arial" panose="020B0604020202020204" pitchFamily="34" charset="0"/>
        <a:buNone/>
        <a:defRPr sz="1350" kern="1200">
          <a:solidFill>
            <a:schemeClr val="tx1"/>
          </a:solidFill>
          <a:latin typeface="+mn-lt"/>
          <a:ea typeface="+mn-ea"/>
          <a:cs typeface="+mn-cs"/>
        </a:defRPr>
      </a:lvl1pPr>
      <a:lvl2pPr marL="200025" indent="-200025" algn="l" defTabSz="685800" rtl="0" eaLnBrk="1" latinLnBrk="0" hangingPunct="1">
        <a:lnSpc>
          <a:spcPct val="100000"/>
        </a:lnSpc>
        <a:spcBef>
          <a:spcPts val="375"/>
        </a:spcBef>
        <a:buClr>
          <a:schemeClr val="tx2"/>
        </a:buClr>
        <a:buSzPct val="90000"/>
        <a:buFont typeface="Arial" panose="020B0604020202020204" pitchFamily="34" charset="0"/>
        <a:buChar char="■"/>
        <a:defRPr sz="1350" kern="1200">
          <a:solidFill>
            <a:schemeClr val="tx1"/>
          </a:solidFill>
          <a:latin typeface="+mn-lt"/>
          <a:ea typeface="+mn-ea"/>
          <a:cs typeface="+mn-cs"/>
        </a:defRPr>
      </a:lvl2pPr>
      <a:lvl3pPr marL="406004" indent="-205979"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3pPr>
      <a:lvl4pPr marL="606029" indent="-200025"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4pPr>
      <a:lvl5pPr marL="806054" indent="-200025" algn="l" defTabSz="685800" rtl="0" eaLnBrk="1" latinLnBrk="0" hangingPunct="1">
        <a:lnSpc>
          <a:spcPct val="100000"/>
        </a:lnSpc>
        <a:spcBef>
          <a:spcPts val="375"/>
        </a:spcBef>
        <a:buSzPct val="90000"/>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615" userDrawn="1">
          <p15:clr>
            <a:srgbClr val="F26B43"/>
          </p15:clr>
        </p15:guide>
        <p15:guide id="4" pos="9625"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xml"/><Relationship Id="rId6" Type="http://schemas.openxmlformats.org/officeDocument/2006/relationships/image" Target="../media/image470.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2.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85749" y="3199533"/>
            <a:ext cx="5276851" cy="2057400"/>
          </a:xfrm>
        </p:spPr>
        <p:txBody>
          <a:bodyPr anchor="ctr">
            <a:normAutofit fontScale="90000"/>
          </a:bodyPr>
          <a:lstStyle/>
          <a:p>
            <a:pPr algn="ctr"/>
            <a:r>
              <a:rPr lang="en-US" sz="2400" dirty="0" smtClean="0"/>
              <a:t>Intense </a:t>
            </a:r>
            <a:r>
              <a:rPr lang="en-US" sz="2400" dirty="0"/>
              <a:t>proton beam production with </a:t>
            </a:r>
            <a:r>
              <a:rPr lang="en-US" sz="2400" dirty="0" smtClean="0"/>
              <a:t>Compact Ion Sources </a:t>
            </a:r>
            <a:r>
              <a:rPr lang="en-US" sz="2400" dirty="0"/>
              <a:t/>
            </a:r>
            <a:br>
              <a:rPr lang="en-US" sz="2400" dirty="0"/>
            </a:br>
            <a:r>
              <a:rPr lang="en-US" sz="2400" dirty="0" smtClean="0"/>
              <a:t>- </a:t>
            </a:r>
            <a:br>
              <a:rPr lang="en-US" sz="2400" dirty="0" smtClean="0"/>
            </a:br>
            <a:r>
              <a:rPr lang="en-US" sz="2400" dirty="0" smtClean="0"/>
              <a:t>ALISES </a:t>
            </a:r>
            <a:r>
              <a:rPr lang="en-US" sz="2400" dirty="0"/>
              <a:t>ion sources family developed at CEA </a:t>
            </a:r>
            <a:r>
              <a:rPr lang="en-US" sz="2400" dirty="0" err="1"/>
              <a:t>Saclay</a:t>
            </a:r>
            <a:r>
              <a:rPr lang="fr-FR" sz="2400" dirty="0"/>
              <a:t/>
            </a:r>
            <a:br>
              <a:rPr lang="fr-FR" sz="2400" dirty="0"/>
            </a:br>
            <a:endParaRPr lang="fr-FR" dirty="0"/>
          </a:p>
        </p:txBody>
      </p:sp>
      <p:sp>
        <p:nvSpPr>
          <p:cNvPr id="5" name="Sous-titre 4"/>
          <p:cNvSpPr>
            <a:spLocks noGrp="1"/>
          </p:cNvSpPr>
          <p:nvPr>
            <p:ph type="subTitle" idx="1"/>
          </p:nvPr>
        </p:nvSpPr>
        <p:spPr>
          <a:xfrm>
            <a:off x="962817" y="5105400"/>
            <a:ext cx="3922714" cy="757274"/>
          </a:xfrm>
        </p:spPr>
        <p:txBody>
          <a:bodyPr>
            <a:normAutofit/>
          </a:bodyPr>
          <a:lstStyle/>
          <a:p>
            <a:pPr algn="ctr"/>
            <a:r>
              <a:rPr lang="fr-FR" b="1" dirty="0" smtClean="0"/>
              <a:t>Olivier TUSKE</a:t>
            </a:r>
            <a:endParaRPr lang="fr-FR" b="1" dirty="0"/>
          </a:p>
          <a:p>
            <a:pPr algn="ctr"/>
            <a:r>
              <a:rPr lang="fr-FR" i="1" dirty="0"/>
              <a:t>Université Paris-Saclay – CEA – Irfu</a:t>
            </a:r>
            <a:endParaRPr lang="fr-FR" dirty="0"/>
          </a:p>
        </p:txBody>
      </p:sp>
      <p:sp>
        <p:nvSpPr>
          <p:cNvPr id="6" name="Espace réservé du texte 5"/>
          <p:cNvSpPr>
            <a:spLocks noGrp="1"/>
          </p:cNvSpPr>
          <p:nvPr>
            <p:ph type="body" sz="quarter" idx="17"/>
          </p:nvPr>
        </p:nvSpPr>
        <p:spPr>
          <a:xfrm>
            <a:off x="1114425" y="6019800"/>
            <a:ext cx="3619499" cy="341312"/>
          </a:xfrm>
        </p:spPr>
        <p:txBody>
          <a:bodyPr/>
          <a:lstStyle/>
          <a:p>
            <a:pPr algn="ctr"/>
            <a:r>
              <a:rPr lang="en-US" sz="1100" dirty="0" smtClean="0"/>
              <a:t>ICIS 2023 September 18, Victoria, BC, CANADA</a:t>
            </a:r>
          </a:p>
          <a:p>
            <a:pPr algn="ctr"/>
            <a:endParaRPr lang="en-US" dirty="0"/>
          </a:p>
        </p:txBody>
      </p:sp>
      <p:pic>
        <p:nvPicPr>
          <p:cNvPr id="9" name="Espace réservé du contenu 8"/>
          <p:cNvPicPr>
            <a:picLocks noGrp="1" noChangeAspect="1"/>
          </p:cNvPicPr>
          <p:nvPr>
            <p:ph sz="quarter" idx="4294967295"/>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3225" b="3225"/>
          <a:stretch/>
        </p:blipFill>
        <p:spPr>
          <a:xfrm rot="10800000" flipH="1">
            <a:off x="6172200" y="3202134"/>
            <a:ext cx="5873121" cy="3158978"/>
          </a:xfrm>
          <a:prstGeom prst="round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806" y="762000"/>
            <a:ext cx="3779594" cy="1773441"/>
          </a:xfrm>
          <a:prstGeom prst="rect">
            <a:avLst/>
          </a:prstGeom>
        </p:spPr>
      </p:pic>
    </p:spTree>
    <p:extLst>
      <p:ext uri="{BB962C8B-B14F-4D97-AF65-F5344CB8AC3E}">
        <p14:creationId xmlns:p14="http://schemas.microsoft.com/office/powerpoint/2010/main" val="25795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10728325" cy="871827"/>
          </a:xfrm>
        </p:spPr>
        <p:txBody>
          <a:bodyPr>
            <a:normAutofit/>
          </a:bodyPr>
          <a:lstStyle/>
          <a:p>
            <a:r>
              <a:rPr lang="fr-FR" sz="3200" dirty="0" smtClean="0"/>
              <a:t>ALISES v1: </a:t>
            </a:r>
            <a:r>
              <a:rPr lang="fr-FR" sz="3200" dirty="0" err="1" smtClean="0"/>
              <a:t>built</a:t>
            </a:r>
            <a:r>
              <a:rPr lang="fr-FR" sz="3200" dirty="0" smtClean="0"/>
              <a:t> </a:t>
            </a:r>
            <a:r>
              <a:rPr lang="fr-FR" dirty="0" err="1" smtClean="0"/>
              <a:t>with</a:t>
            </a:r>
            <a:r>
              <a:rPr lang="fr-FR" sz="3200" dirty="0" smtClean="0"/>
              <a:t> SILHI’ </a:t>
            </a:r>
            <a:r>
              <a:rPr lang="fr-FR" sz="3200" dirty="0" err="1" smtClean="0"/>
              <a:t>spare</a:t>
            </a:r>
            <a:r>
              <a:rPr lang="fr-FR" sz="3200" dirty="0" smtClean="0"/>
              <a:t> parts</a:t>
            </a:r>
            <a:endParaRPr lang="fr-FR" sz="3200" dirty="0"/>
          </a:p>
        </p:txBody>
      </p:sp>
      <p:grpSp>
        <p:nvGrpSpPr>
          <p:cNvPr id="10" name="Groupe 9"/>
          <p:cNvGrpSpPr/>
          <p:nvPr/>
        </p:nvGrpSpPr>
        <p:grpSpPr>
          <a:xfrm>
            <a:off x="4267200" y="620333"/>
            <a:ext cx="4071648" cy="5424142"/>
            <a:chOff x="7288175" y="761999"/>
            <a:chExt cx="4071648" cy="5424142"/>
          </a:xfrm>
        </p:grpSpPr>
        <p:pic>
          <p:nvPicPr>
            <p:cNvPr id="4" name="Picture 4" descr="D:\ALISES\Photos\2011-08-05 Montage tube acc\Copie de IMG_0149.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8175" y="761999"/>
              <a:ext cx="4071648" cy="542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rot="21261821">
              <a:off x="9548295" y="4687250"/>
              <a:ext cx="1066797" cy="1077218"/>
            </a:xfrm>
            <a:prstGeom prst="rect">
              <a:avLst/>
            </a:prstGeom>
            <a:noFill/>
            <a:scene3d>
              <a:camera prst="isometricOffAxis1Right">
                <a:rot lat="444030" lon="20933623" rev="21277553"/>
              </a:camera>
              <a:lightRig rig="threePt" dir="t"/>
            </a:scene3d>
          </p:spPr>
          <p:txBody>
            <a:bodyPr wrap="square" rtlCol="0">
              <a:spAutoFit/>
            </a:bodyPr>
            <a:lstStyle/>
            <a:p>
              <a:r>
                <a:rPr lang="fr-FR" sz="1600" dirty="0">
                  <a:solidFill>
                    <a:schemeClr val="bg1"/>
                  </a:solidFill>
                  <a:latin typeface="Palatino Linotype" panose="02040502050505030304" pitchFamily="18" charset="0"/>
                </a:rPr>
                <a:t>ALISES </a:t>
              </a:r>
            </a:p>
            <a:p>
              <a:r>
                <a:rPr lang="fr-FR" sz="1600" dirty="0" err="1" smtClean="0">
                  <a:solidFill>
                    <a:schemeClr val="bg1"/>
                  </a:solidFill>
                  <a:latin typeface="Palatino Linotype" panose="02040502050505030304" pitchFamily="18" charset="0"/>
                </a:rPr>
                <a:t>is</a:t>
              </a:r>
              <a:r>
                <a:rPr lang="fr-FR" sz="1600" dirty="0" smtClean="0">
                  <a:solidFill>
                    <a:schemeClr val="bg1"/>
                  </a:solidFill>
                  <a:latin typeface="Palatino Linotype" panose="02040502050505030304" pitchFamily="18" charset="0"/>
                </a:rPr>
                <a:t> not </a:t>
              </a:r>
              <a:r>
                <a:rPr lang="fr-FR" sz="1600" dirty="0" err="1" smtClean="0">
                  <a:solidFill>
                    <a:schemeClr val="bg1"/>
                  </a:solidFill>
                  <a:latin typeface="Palatino Linotype" panose="02040502050505030304" pitchFamily="18" charset="0"/>
                </a:rPr>
                <a:t>really</a:t>
              </a:r>
              <a:r>
                <a:rPr lang="fr-FR" sz="1600" dirty="0" smtClean="0">
                  <a:solidFill>
                    <a:schemeClr val="bg1"/>
                  </a:solidFill>
                  <a:latin typeface="Palatino Linotype" panose="02040502050505030304" pitchFamily="18" charset="0"/>
                </a:rPr>
                <a:t> </a:t>
              </a:r>
              <a:r>
                <a:rPr lang="fr-FR" sz="1600" dirty="0" err="1" smtClean="0">
                  <a:solidFill>
                    <a:schemeClr val="bg1"/>
                  </a:solidFill>
                  <a:latin typeface="Palatino Linotype" panose="02040502050505030304" pitchFamily="18" charset="0"/>
                </a:rPr>
                <a:t>small</a:t>
              </a:r>
              <a:endParaRPr lang="fr-FR" sz="1600" dirty="0">
                <a:solidFill>
                  <a:schemeClr val="bg1"/>
                </a:solidFill>
                <a:latin typeface="Palatino Linotype" panose="02040502050505030304" pitchFamily="18" charset="0"/>
              </a:endParaRPr>
            </a:p>
          </p:txBody>
        </p:sp>
      </p:grpSp>
      <p:sp>
        <p:nvSpPr>
          <p:cNvPr id="7" name="ZoneTexte 6"/>
          <p:cNvSpPr txBox="1"/>
          <p:nvPr/>
        </p:nvSpPr>
        <p:spPr>
          <a:xfrm rot="16200000">
            <a:off x="-1018685" y="3912392"/>
            <a:ext cx="2613216" cy="338554"/>
          </a:xfrm>
          <a:prstGeom prst="rect">
            <a:avLst/>
          </a:prstGeom>
          <a:noFill/>
        </p:spPr>
        <p:txBody>
          <a:bodyPr wrap="none" rtlCol="0">
            <a:spAutoFit/>
          </a:bodyPr>
          <a:lstStyle/>
          <a:p>
            <a:r>
              <a:rPr lang="en-US" sz="1600" i="1" dirty="0" smtClean="0"/>
              <a:t>Patent </a:t>
            </a:r>
            <a:r>
              <a:rPr lang="en-US" sz="1600" i="1" dirty="0"/>
              <a:t>FR 2969371 -</a:t>
            </a:r>
            <a:r>
              <a:rPr lang="en-US" sz="1600" i="1" dirty="0" smtClean="0"/>
              <a:t>2010</a:t>
            </a:r>
            <a:endParaRPr lang="en-US" sz="1600" dirty="0"/>
          </a:p>
        </p:txBody>
      </p:sp>
      <p:pic>
        <p:nvPicPr>
          <p:cNvPr id="9" name="Image 8"/>
          <p:cNvPicPr>
            <a:picLocks noChangeAspect="1"/>
          </p:cNvPicPr>
          <p:nvPr/>
        </p:nvPicPr>
        <p:blipFill>
          <a:blip r:embed="rId4"/>
          <a:stretch>
            <a:fillRect/>
          </a:stretch>
        </p:blipFill>
        <p:spPr>
          <a:xfrm>
            <a:off x="7956855" y="1810165"/>
            <a:ext cx="4158797" cy="3044478"/>
          </a:xfrm>
          <a:prstGeom prst="roundRect">
            <a:avLst>
              <a:gd name="adj" fmla="val 9575"/>
            </a:avLst>
          </a:prstGeom>
        </p:spPr>
      </p:pic>
      <p:sp>
        <p:nvSpPr>
          <p:cNvPr id="11"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10</a:t>
            </a:fld>
            <a:endParaRPr lang="en-US" sz="1800" dirty="0">
              <a:solidFill>
                <a:srgbClr val="FF0000"/>
              </a:solidFill>
              <a:latin typeface="+mj-lt"/>
            </a:endParaRPr>
          </a:p>
        </p:txBody>
      </p:sp>
      <p:sp>
        <p:nvSpPr>
          <p:cNvPr id="12" name="ZoneTexte 11"/>
          <p:cNvSpPr txBox="1"/>
          <p:nvPr/>
        </p:nvSpPr>
        <p:spPr>
          <a:xfrm>
            <a:off x="8573604" y="5053713"/>
            <a:ext cx="3270444" cy="879038"/>
          </a:xfrm>
          <a:prstGeom prst="round2DiagRect">
            <a:avLst>
              <a:gd name="adj1" fmla="val 34180"/>
              <a:gd name="adj2" fmla="val 0"/>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tx1"/>
                </a:solidFill>
              </a:rPr>
              <a:t>Commissioning started</a:t>
            </a:r>
          </a:p>
          <a:p>
            <a:pPr algn="ctr"/>
            <a:r>
              <a:rPr lang="en-US" sz="2000" dirty="0">
                <a:solidFill>
                  <a:schemeClr val="tx1"/>
                </a:solidFill>
              </a:rPr>
              <a:t>on BETSI in 2012 </a:t>
            </a: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45" y="1107088"/>
            <a:ext cx="4419600" cy="4450631"/>
          </a:xfrm>
          <a:prstGeom prst="rect">
            <a:avLst/>
          </a:prstGeom>
        </p:spPr>
      </p:pic>
    </p:spTree>
    <p:extLst>
      <p:ext uri="{BB962C8B-B14F-4D97-AF65-F5344CB8AC3E}">
        <p14:creationId xmlns:p14="http://schemas.microsoft.com/office/powerpoint/2010/main" val="2857634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rotWithShape="1">
          <a:blip r:embed="rId2" cstate="print">
            <a:extLst>
              <a:ext uri="{28A0092B-C50C-407E-A947-70E740481C1C}">
                <a14:useLocalDpi xmlns:a14="http://schemas.microsoft.com/office/drawing/2010/main"/>
              </a:ext>
            </a:extLst>
          </a:blip>
          <a:srcRect/>
          <a:stretch/>
        </p:blipFill>
        <p:spPr bwMode="auto">
          <a:xfrm>
            <a:off x="1333617" y="2368001"/>
            <a:ext cx="5004483" cy="4255597"/>
          </a:xfrm>
          <a:prstGeom prst="rect">
            <a:avLst/>
          </a:prstGeom>
          <a:noFill/>
          <a:ln>
            <a:noFill/>
          </a:ln>
          <a:extLst>
            <a:ext uri="{53640926-AAD7-44D8-BBD7-CCE9431645EC}">
              <a14:shadowObscured xmlns:a14="http://schemas.microsoft.com/office/drawing/2010/main"/>
            </a:ext>
          </a:extLst>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509" t="3157" r="32500" b="3157"/>
          <a:stretch/>
        </p:blipFill>
        <p:spPr>
          <a:xfrm>
            <a:off x="6303283" y="2667372"/>
            <a:ext cx="5582344" cy="3707557"/>
          </a:xfrm>
          <a:prstGeom prst="rect">
            <a:avLst/>
          </a:prstGeom>
        </p:spPr>
      </p:pic>
      <p:sp>
        <p:nvSpPr>
          <p:cNvPr id="2" name="Titre 1"/>
          <p:cNvSpPr>
            <a:spLocks noGrp="1"/>
          </p:cNvSpPr>
          <p:nvPr>
            <p:ph type="title"/>
          </p:nvPr>
        </p:nvSpPr>
        <p:spPr>
          <a:xfrm>
            <a:off x="720000" y="360000"/>
            <a:ext cx="10728325" cy="871827"/>
          </a:xfrm>
        </p:spPr>
        <p:txBody>
          <a:bodyPr>
            <a:noAutofit/>
          </a:bodyPr>
          <a:lstStyle/>
          <a:p>
            <a:r>
              <a:rPr lang="fr-FR" sz="3200" dirty="0"/>
              <a:t>PENNING DISCHARGES </a:t>
            </a:r>
            <a:r>
              <a:rPr lang="fr-FR" sz="3200" dirty="0" smtClean="0"/>
              <a:t>1/3</a:t>
            </a:r>
            <a:r>
              <a:rPr lang="fr-FR" sz="3200" dirty="0"/>
              <a:t/>
            </a:r>
            <a:br>
              <a:rPr lang="fr-FR" sz="3200" dirty="0"/>
            </a:br>
            <a:r>
              <a:rPr lang="fr-FR" sz="3200" dirty="0" err="1" smtClean="0"/>
              <a:t>ExB</a:t>
            </a:r>
            <a:r>
              <a:rPr lang="fr-FR" sz="3200" dirty="0" smtClean="0"/>
              <a:t> = </a:t>
            </a:r>
            <a:r>
              <a:rPr lang="en-US" sz="3200" dirty="0" smtClean="0"/>
              <a:t>shutdown </a:t>
            </a:r>
            <a:r>
              <a:rPr lang="en-US" sz="3200" dirty="0"/>
              <a:t>of </a:t>
            </a:r>
            <a:r>
              <a:rPr lang="en-US" sz="3200" dirty="0" smtClean="0"/>
              <a:t>High Voltage Power Supplies </a:t>
            </a:r>
            <a:endParaRPr lang="fr-FR" sz="3200" dirty="0"/>
          </a:p>
        </p:txBody>
      </p:sp>
      <p:sp>
        <p:nvSpPr>
          <p:cNvPr id="4" name="Espace réservé du contenu 2"/>
          <p:cNvSpPr txBox="1">
            <a:spLocks/>
          </p:cNvSpPr>
          <p:nvPr/>
        </p:nvSpPr>
        <p:spPr>
          <a:xfrm rot="16200000">
            <a:off x="-101848" y="4380388"/>
            <a:ext cx="1828800" cy="23082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100" dirty="0" smtClean="0"/>
              <a:t>PHD </a:t>
            </a:r>
            <a:r>
              <a:rPr lang="fr-FR" sz="1100" dirty="0" err="1" smtClean="0"/>
              <a:t>Thesis</a:t>
            </a:r>
            <a:r>
              <a:rPr lang="fr-FR" sz="1100" dirty="0" smtClean="0"/>
              <a:t> : </a:t>
            </a:r>
            <a:r>
              <a:rPr lang="fr-FR" sz="1100" dirty="0"/>
              <a:t>S. </a:t>
            </a:r>
            <a:r>
              <a:rPr lang="fr-FR" sz="1100" dirty="0" err="1"/>
              <a:t>Nyckees</a:t>
            </a:r>
            <a:endParaRPr lang="fr-FR" sz="1100" dirty="0"/>
          </a:p>
        </p:txBody>
      </p:sp>
      <p:sp>
        <p:nvSpPr>
          <p:cNvPr id="6" name="ZoneTexte 5"/>
          <p:cNvSpPr txBox="1"/>
          <p:nvPr/>
        </p:nvSpPr>
        <p:spPr>
          <a:xfrm>
            <a:off x="596903" y="1372274"/>
            <a:ext cx="7700319" cy="923330"/>
          </a:xfrm>
          <a:prstGeom prst="rect">
            <a:avLst/>
          </a:prstGeom>
          <a:noFill/>
        </p:spPr>
        <p:txBody>
          <a:bodyPr wrap="square" rtlCol="0">
            <a:spAutoFit/>
          </a:bodyPr>
          <a:lstStyle/>
          <a:p>
            <a:r>
              <a:rPr lang="en-US" sz="1800" b="1" dirty="0"/>
              <a:t>Areas where B and E field </a:t>
            </a:r>
            <a:r>
              <a:rPr lang="en-US" sz="1800" b="1" dirty="0" smtClean="0"/>
              <a:t>are not collinear :</a:t>
            </a:r>
            <a:endParaRPr lang="en-US" sz="1800" b="1" dirty="0"/>
          </a:p>
          <a:p>
            <a:r>
              <a:rPr lang="en-US" sz="1800" dirty="0" smtClean="0"/>
              <a:t>► Electrons are </a:t>
            </a:r>
            <a:r>
              <a:rPr lang="en-US" sz="1800" b="1" dirty="0"/>
              <a:t>accelerated and trapped</a:t>
            </a:r>
          </a:p>
          <a:p>
            <a:r>
              <a:rPr lang="en-US" sz="1800" dirty="0" smtClean="0"/>
              <a:t>► Hit </a:t>
            </a:r>
            <a:r>
              <a:rPr lang="en-US" sz="1800" dirty="0"/>
              <a:t>on biased </a:t>
            </a:r>
            <a:r>
              <a:rPr lang="en-US" sz="1800" dirty="0" smtClean="0"/>
              <a:t>electrodes leading to the </a:t>
            </a:r>
            <a:r>
              <a:rPr lang="en-US" sz="1800" b="1" dirty="0" smtClean="0"/>
              <a:t>shutdown</a:t>
            </a:r>
            <a:r>
              <a:rPr lang="en-US" sz="1800" dirty="0" smtClean="0"/>
              <a:t> of source HV PS </a:t>
            </a:r>
            <a:endParaRPr lang="en-US" sz="1800" dirty="0"/>
          </a:p>
        </p:txBody>
      </p:sp>
      <p:sp>
        <p:nvSpPr>
          <p:cNvPr id="7" name="Ellipse 6"/>
          <p:cNvSpPr/>
          <p:nvPr/>
        </p:nvSpPr>
        <p:spPr>
          <a:xfrm rot="407064">
            <a:off x="4433418" y="3946885"/>
            <a:ext cx="304800" cy="3048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sp>
        <p:nvSpPr>
          <p:cNvPr id="9" name="Ellipse 8"/>
          <p:cNvSpPr/>
          <p:nvPr/>
        </p:nvSpPr>
        <p:spPr>
          <a:xfrm>
            <a:off x="9504310" y="3610871"/>
            <a:ext cx="474650" cy="47465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cxnSp>
        <p:nvCxnSpPr>
          <p:cNvPr id="11" name="Connecteur droit 10"/>
          <p:cNvCxnSpPr>
            <a:stCxn id="7" idx="6"/>
            <a:endCxn id="9" idx="2"/>
          </p:cNvCxnSpPr>
          <p:nvPr/>
        </p:nvCxnSpPr>
        <p:spPr>
          <a:xfrm flipV="1">
            <a:off x="4737151" y="3848196"/>
            <a:ext cx="4767159" cy="2690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11</a:t>
            </a:fld>
            <a:endParaRPr lang="en-US" sz="1800" dirty="0">
              <a:solidFill>
                <a:srgbClr val="FF0000"/>
              </a:solidFill>
              <a:latin typeface="+mj-lt"/>
            </a:endParaRPr>
          </a:p>
        </p:txBody>
      </p:sp>
      <p:sp>
        <p:nvSpPr>
          <p:cNvPr id="5" name="ZoneTexte 4"/>
          <p:cNvSpPr txBox="1"/>
          <p:nvPr/>
        </p:nvSpPr>
        <p:spPr>
          <a:xfrm>
            <a:off x="8915400" y="6058538"/>
            <a:ext cx="2698239" cy="369332"/>
          </a:xfrm>
          <a:prstGeom prst="rect">
            <a:avLst/>
          </a:prstGeom>
          <a:noFill/>
        </p:spPr>
        <p:txBody>
          <a:bodyPr wrap="none" rtlCol="0">
            <a:spAutoFit/>
          </a:bodyPr>
          <a:lstStyle/>
          <a:p>
            <a:r>
              <a:rPr lang="en-US" sz="1800" dirty="0" smtClean="0"/>
              <a:t>OPERA Code simulation</a:t>
            </a:r>
            <a:endParaRPr lang="en-US" sz="1800" dirty="0"/>
          </a:p>
        </p:txBody>
      </p:sp>
    </p:spTree>
    <p:extLst>
      <p:ext uri="{BB962C8B-B14F-4D97-AF65-F5344CB8AC3E}">
        <p14:creationId xmlns:p14="http://schemas.microsoft.com/office/powerpoint/2010/main" val="3787701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en-US" sz="3200" dirty="0" smtClean="0"/>
              <a:t>PENNING DISCHARGES 2/3</a:t>
            </a:r>
            <a:br>
              <a:rPr lang="en-US" sz="3200" dirty="0" smtClean="0"/>
            </a:br>
            <a:r>
              <a:rPr lang="en-US" sz="3200" dirty="0" smtClean="0"/>
              <a:t>Simulations Validation with Experiment</a:t>
            </a:r>
            <a:endParaRPr lang="en-US" sz="3200" dirty="0"/>
          </a:p>
        </p:txBody>
      </p:sp>
      <p:grpSp>
        <p:nvGrpSpPr>
          <p:cNvPr id="5" name="Groupe 4"/>
          <p:cNvGrpSpPr/>
          <p:nvPr/>
        </p:nvGrpSpPr>
        <p:grpSpPr>
          <a:xfrm>
            <a:off x="731840" y="1676400"/>
            <a:ext cx="5059899" cy="3981510"/>
            <a:chOff x="4883666" y="948668"/>
            <a:chExt cx="3857011" cy="3034987"/>
          </a:xfrm>
        </p:grpSpPr>
        <p:pic>
          <p:nvPicPr>
            <p:cNvPr id="6" name="Image 5" descr="F:\Nyckees Sébastien\Projets\ALISES\Photos\2012-01-20 Ajout de feuilles Kapton\IMG_0370.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4883666" y="948668"/>
              <a:ext cx="3857011" cy="2713870"/>
            </a:xfrm>
            <a:prstGeom prst="roundRect">
              <a:avLst/>
            </a:prstGeom>
            <a:noFill/>
            <a:ln>
              <a:noFill/>
            </a:ln>
          </p:spPr>
        </p:pic>
        <p:sp>
          <p:nvSpPr>
            <p:cNvPr id="7" name="ZoneTexte 6"/>
            <p:cNvSpPr txBox="1"/>
            <p:nvPr/>
          </p:nvSpPr>
          <p:spPr>
            <a:xfrm>
              <a:off x="5201214" y="3678663"/>
              <a:ext cx="3221915" cy="30499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000" dirty="0" smtClean="0">
                  <a:latin typeface="+mj-lt"/>
                </a:rPr>
                <a:t>Experimental measurements</a:t>
              </a:r>
              <a:endParaRPr lang="en-US" sz="2000" dirty="0">
                <a:latin typeface="+mj-lt"/>
              </a:endParaRPr>
            </a:p>
          </p:txBody>
        </p:sp>
      </p:grpSp>
      <p:grpSp>
        <p:nvGrpSpPr>
          <p:cNvPr id="4" name="Groupe 3"/>
          <p:cNvGrpSpPr/>
          <p:nvPr/>
        </p:nvGrpSpPr>
        <p:grpSpPr>
          <a:xfrm>
            <a:off x="6679082" y="1676400"/>
            <a:ext cx="4781083" cy="3981510"/>
            <a:chOff x="6679082" y="2090530"/>
            <a:chExt cx="4781083" cy="3981510"/>
          </a:xfrm>
        </p:grpSpPr>
        <p:grpSp>
          <p:nvGrpSpPr>
            <p:cNvPr id="8" name="Groupe 7"/>
            <p:cNvGrpSpPr/>
            <p:nvPr/>
          </p:nvGrpSpPr>
          <p:grpSpPr>
            <a:xfrm>
              <a:off x="6679082" y="2090530"/>
              <a:ext cx="4781083" cy="3981510"/>
              <a:chOff x="5018685" y="3672662"/>
              <a:chExt cx="3790483" cy="3156574"/>
            </a:xfrm>
          </p:grpSpPr>
          <p:pic>
            <p:nvPicPr>
              <p:cNvPr id="9" name="Image 8" descr="F:\Nyckees Sébastien\Projets\ALISES\Photos\2012-01-23 Décharges Penning et claquages sur les feuilles Kapton\IMG_0375.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8685" y="3672662"/>
                <a:ext cx="3790483" cy="2828794"/>
              </a:xfrm>
              <a:prstGeom prst="roundRect">
                <a:avLst/>
              </a:prstGeom>
              <a:noFill/>
              <a:ln>
                <a:noFill/>
              </a:ln>
            </p:spPr>
          </p:pic>
          <p:sp>
            <p:nvSpPr>
              <p:cNvPr id="10" name="ZoneTexte 9"/>
              <p:cNvSpPr txBox="1"/>
              <p:nvPr/>
            </p:nvSpPr>
            <p:spPr>
              <a:xfrm>
                <a:off x="5668621" y="6512025"/>
                <a:ext cx="2490609" cy="31721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2000" dirty="0" smtClean="0">
                    <a:latin typeface="+mj-lt"/>
                  </a:rPr>
                  <a:t>Simulation validation</a:t>
                </a:r>
                <a:endParaRPr lang="fr-FR" sz="2000" dirty="0">
                  <a:latin typeface="+mj-lt"/>
                </a:endParaRPr>
              </a:p>
            </p:txBody>
          </p:sp>
        </p:grpSp>
        <p:pic>
          <p:nvPicPr>
            <p:cNvPr id="11" name="Image 10"/>
            <p:cNvPicPr>
              <a:picLocks noChangeAspect="1"/>
            </p:cNvPicPr>
            <p:nvPr/>
          </p:nvPicPr>
          <p:blipFill rotWithShape="1">
            <a:blip r:embed="rId4"/>
            <a:srcRect l="4639" t="52048" r="52184" b="5072"/>
            <a:stretch/>
          </p:blipFill>
          <p:spPr>
            <a:xfrm>
              <a:off x="10636237" y="5671930"/>
              <a:ext cx="363096" cy="360592"/>
            </a:xfrm>
            <a:prstGeom prst="rect">
              <a:avLst/>
            </a:prstGeom>
          </p:spPr>
        </p:pic>
      </p:grpSp>
      <p:sp>
        <p:nvSpPr>
          <p:cNvPr id="12"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12</a:t>
            </a:fld>
            <a:endParaRPr lang="en-US" sz="1800" dirty="0">
              <a:solidFill>
                <a:srgbClr val="FF0000"/>
              </a:solidFill>
              <a:latin typeface="+mj-lt"/>
            </a:endParaRPr>
          </a:p>
        </p:txBody>
      </p:sp>
    </p:spTree>
    <p:extLst>
      <p:ext uri="{BB962C8B-B14F-4D97-AF65-F5344CB8AC3E}">
        <p14:creationId xmlns:p14="http://schemas.microsoft.com/office/powerpoint/2010/main" val="40122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6278560" cy="871827"/>
          </a:xfrm>
        </p:spPr>
        <p:txBody>
          <a:bodyPr vert="horz" lIns="0" tIns="45720" rIns="0" bIns="45720" rtlCol="0" anchor="t">
            <a:noAutofit/>
          </a:bodyPr>
          <a:lstStyle/>
          <a:p>
            <a:r>
              <a:rPr lang="fr-FR" sz="3200" dirty="0"/>
              <a:t>PENNING DISCHARGES </a:t>
            </a:r>
            <a:r>
              <a:rPr lang="fr-FR" sz="3200" dirty="0" smtClean="0"/>
              <a:t>3/3</a:t>
            </a:r>
            <a:r>
              <a:rPr lang="fr-FR" sz="3200" dirty="0"/>
              <a:t/>
            </a:r>
            <a:br>
              <a:rPr lang="fr-FR" sz="3200" dirty="0"/>
            </a:br>
            <a:r>
              <a:rPr lang="fr-FR" sz="3200" dirty="0" smtClean="0"/>
              <a:t>How </a:t>
            </a:r>
            <a:r>
              <a:rPr lang="fr-FR" sz="3200" dirty="0"/>
              <a:t>to </a:t>
            </a:r>
            <a:r>
              <a:rPr lang="fr-FR" sz="3200" dirty="0" err="1"/>
              <a:t>get</a:t>
            </a:r>
            <a:r>
              <a:rPr lang="fr-FR" sz="3200" dirty="0"/>
              <a:t> </a:t>
            </a:r>
            <a:r>
              <a:rPr lang="fr-FR" sz="3200" dirty="0" err="1" smtClean="0"/>
              <a:t>rid</a:t>
            </a:r>
            <a:r>
              <a:rPr lang="fr-FR" sz="3200" dirty="0" smtClean="0"/>
              <a:t> </a:t>
            </a:r>
            <a:r>
              <a:rPr lang="fr-FR" sz="3200" dirty="0"/>
              <a:t>of </a:t>
            </a:r>
            <a:r>
              <a:rPr lang="fr-FR" sz="3200" dirty="0" err="1"/>
              <a:t>them</a:t>
            </a:r>
            <a:r>
              <a:rPr lang="fr-FR" sz="3200" dirty="0"/>
              <a:t> !</a:t>
            </a:r>
            <a:br>
              <a:rPr lang="fr-FR" sz="3200" dirty="0"/>
            </a:br>
            <a:endParaRPr lang="en-US" sz="3200" dirty="0"/>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33400" y="1712831"/>
            <a:ext cx="5328592" cy="418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5105400" y="834414"/>
            <a:ext cx="6553200" cy="4194786"/>
            <a:chOff x="5105400" y="834414"/>
            <a:chExt cx="6553200" cy="4194786"/>
          </a:xfrm>
        </p:grpSpPr>
        <p:sp>
          <p:nvSpPr>
            <p:cNvPr id="5" name="Rectangle 4"/>
            <p:cNvSpPr/>
            <p:nvPr/>
          </p:nvSpPr>
          <p:spPr>
            <a:xfrm>
              <a:off x="7010401" y="834414"/>
              <a:ext cx="4648199" cy="1092607"/>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72000" tIns="45720" rIns="72000" bIns="45720" rtlCol="0">
              <a:spAutoFit/>
            </a:bodyPr>
            <a:lstStyle/>
            <a:p>
              <a:pPr>
                <a:spcBef>
                  <a:spcPts val="900"/>
                </a:spcBef>
                <a:buClr>
                  <a:schemeClr val="tx2"/>
                </a:buClr>
                <a:buSzPct val="90000"/>
                <a:buFont typeface="Arial" panose="020B0604020202020204" pitchFamily="34" charset="0"/>
                <a:buNone/>
              </a:pPr>
              <a:r>
                <a:rPr lang="en-US" sz="1600" b="1" dirty="0" smtClean="0"/>
                <a:t>Fill up the empty spaces under vacuum </a:t>
              </a:r>
              <a:endParaRPr lang="en-US" sz="1600" b="1" u="sng" dirty="0" smtClean="0"/>
            </a:p>
            <a:p>
              <a:pPr>
                <a:spcBef>
                  <a:spcPts val="900"/>
                </a:spcBef>
                <a:buClr>
                  <a:schemeClr val="tx2"/>
                </a:buClr>
                <a:buSzPct val="90000"/>
              </a:pPr>
              <a:r>
                <a:rPr lang="en-US" sz="1600" dirty="0"/>
                <a:t>► With </a:t>
              </a:r>
              <a:r>
                <a:rPr lang="en-US" sz="1600" dirty="0" smtClean="0"/>
                <a:t>5 ceramic parts in the insulating structure</a:t>
              </a:r>
            </a:p>
            <a:p>
              <a:pPr>
                <a:spcBef>
                  <a:spcPts val="900"/>
                </a:spcBef>
                <a:buClr>
                  <a:schemeClr val="tx2"/>
                </a:buClr>
                <a:buSzPct val="90000"/>
              </a:pPr>
              <a:r>
                <a:rPr lang="en-US" sz="1600" dirty="0"/>
                <a:t>► With </a:t>
              </a:r>
              <a:r>
                <a:rPr lang="en-US" sz="1600" dirty="0" smtClean="0"/>
                <a:t>glass tube around electrode gaps</a:t>
              </a:r>
              <a:endParaRPr lang="en-US" sz="1600" dirty="0"/>
            </a:p>
          </p:txBody>
        </p:sp>
        <p:grpSp>
          <p:nvGrpSpPr>
            <p:cNvPr id="9" name="Groupe 8"/>
            <p:cNvGrpSpPr/>
            <p:nvPr/>
          </p:nvGrpSpPr>
          <p:grpSpPr>
            <a:xfrm>
              <a:off x="5105400" y="2047029"/>
              <a:ext cx="5867400" cy="2982171"/>
              <a:chOff x="4939148" y="1126083"/>
              <a:chExt cx="5867400" cy="2982171"/>
            </a:xfrm>
          </p:grpSpPr>
          <p:pic>
            <p:nvPicPr>
              <p:cNvPr id="16" name="Imag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160" y="1126083"/>
                <a:ext cx="3846388" cy="2982171"/>
              </a:xfrm>
              <a:prstGeom prst="roundRect">
                <a:avLst/>
              </a:prstGeom>
              <a:noFill/>
            </p:spPr>
          </p:pic>
          <p:cxnSp>
            <p:nvCxnSpPr>
              <p:cNvPr id="17" name="Connecteur droit avec flèche 16"/>
              <p:cNvCxnSpPr/>
              <p:nvPr/>
            </p:nvCxnSpPr>
            <p:spPr>
              <a:xfrm>
                <a:off x="4939148" y="1365054"/>
                <a:ext cx="4038600" cy="990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grpSp>
      <p:sp>
        <p:nvSpPr>
          <p:cNvPr id="22" name="ZoneTexte 21"/>
          <p:cNvSpPr txBox="1"/>
          <p:nvPr/>
        </p:nvSpPr>
        <p:spPr>
          <a:xfrm>
            <a:off x="6629400" y="5334000"/>
            <a:ext cx="4953000" cy="1021556"/>
          </a:xfrm>
          <a:prstGeom prst="round2DiagRect">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800" dirty="0" smtClean="0">
                <a:solidFill>
                  <a:schemeClr val="tx1"/>
                </a:solidFill>
              </a:rPr>
              <a:t>Biased up to 23 kV </a:t>
            </a:r>
          </a:p>
          <a:p>
            <a:r>
              <a:rPr lang="en-US" sz="1800" dirty="0" smtClean="0">
                <a:solidFill>
                  <a:schemeClr val="tx1"/>
                </a:solidFill>
              </a:rPr>
              <a:t>► 2 months of tests </a:t>
            </a:r>
          </a:p>
          <a:p>
            <a:r>
              <a:rPr lang="en-US" sz="1800" dirty="0" smtClean="0">
                <a:solidFill>
                  <a:schemeClr val="tx1"/>
                </a:solidFill>
              </a:rPr>
              <a:t>► Plasma chamber parameters modifications</a:t>
            </a:r>
          </a:p>
        </p:txBody>
      </p:sp>
      <p:sp>
        <p:nvSpPr>
          <p:cNvPr id="15"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13</a:t>
            </a:fld>
            <a:endParaRPr lang="en-US" sz="1800" dirty="0">
              <a:solidFill>
                <a:srgbClr val="FF0000"/>
              </a:solidFill>
              <a:latin typeface="+mj-lt"/>
            </a:endParaRPr>
          </a:p>
        </p:txBody>
      </p:sp>
    </p:spTree>
    <p:extLst>
      <p:ext uri="{BB962C8B-B14F-4D97-AF65-F5344CB8AC3E}">
        <p14:creationId xmlns:p14="http://schemas.microsoft.com/office/powerpoint/2010/main" val="2077469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022233"/>
            <a:ext cx="1430921" cy="648000"/>
          </a:xfrm>
          <a:prstGeom prst="rect">
            <a:avLst/>
          </a:prstGeom>
        </p:spPr>
      </p:pic>
      <p:pic>
        <p:nvPicPr>
          <p:cNvPr id="49" name="Imag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19053"/>
            <a:ext cx="1430921" cy="648000"/>
          </a:xfrm>
          <a:prstGeom prst="rect">
            <a:avLst/>
          </a:prstGeom>
        </p:spPr>
      </p:pic>
      <p:grpSp>
        <p:nvGrpSpPr>
          <p:cNvPr id="38" name="Groupe 37"/>
          <p:cNvGrpSpPr/>
          <p:nvPr/>
        </p:nvGrpSpPr>
        <p:grpSpPr>
          <a:xfrm>
            <a:off x="2057400" y="1223556"/>
            <a:ext cx="6352895" cy="1417073"/>
            <a:chOff x="2029105" y="1447800"/>
            <a:chExt cx="6352895" cy="1417073"/>
          </a:xfrm>
        </p:grpSpPr>
        <p:sp>
          <p:nvSpPr>
            <p:cNvPr id="5" name="Rectangle 4"/>
            <p:cNvSpPr/>
            <p:nvPr/>
          </p:nvSpPr>
          <p:spPr>
            <a:xfrm>
              <a:off x="2029105" y="1852115"/>
              <a:ext cx="6248400" cy="639182"/>
            </a:xfrm>
            <a:prstGeom prst="rect">
              <a:avLst/>
            </a:prstGeom>
            <a:solidFill>
              <a:srgbClr val="00BFBF"/>
            </a:solidFill>
            <a:ln/>
          </p:spPr>
          <p:style>
            <a:lnRef idx="2">
              <a:schemeClr val="accent2">
                <a:shade val="50000"/>
              </a:schemeClr>
            </a:lnRef>
            <a:fillRef idx="1">
              <a:schemeClr val="accent2"/>
            </a:fillRef>
            <a:effectRef idx="0">
              <a:schemeClr val="accent2"/>
            </a:effectRef>
            <a:fontRef idx="minor">
              <a:schemeClr val="lt1"/>
            </a:fontRef>
          </p:style>
          <p:txBody>
            <a:bodyPr wrap="square" lIns="144000" tIns="108000" rIns="144000" bIns="144000" rtlCol="0" anchor="ctr">
              <a:spAutoFit/>
            </a:bodyPr>
            <a:lstStyle/>
            <a:p>
              <a:pPr algn="ctr"/>
              <a:endParaRPr lang="en-US" dirty="0" smtClean="0"/>
            </a:p>
          </p:txBody>
        </p:sp>
        <p:sp>
          <p:nvSpPr>
            <p:cNvPr id="7" name="Rectangle 6"/>
            <p:cNvSpPr/>
            <p:nvPr/>
          </p:nvSpPr>
          <p:spPr>
            <a:xfrm rot="18709210" flipV="1">
              <a:off x="5350732" y="2102873"/>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8" name="Rectangle 7"/>
            <p:cNvSpPr/>
            <p:nvPr/>
          </p:nvSpPr>
          <p:spPr>
            <a:xfrm rot="18709210" flipV="1">
              <a:off x="4467505" y="20574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9" name="Rectangle 8"/>
            <p:cNvSpPr/>
            <p:nvPr/>
          </p:nvSpPr>
          <p:spPr>
            <a:xfrm rot="18709210" flipV="1">
              <a:off x="4886604" y="2095506"/>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35" name="Triangle rectangle 34"/>
            <p:cNvSpPr/>
            <p:nvPr/>
          </p:nvSpPr>
          <p:spPr>
            <a:xfrm>
              <a:off x="8277503" y="2209800"/>
              <a:ext cx="104497" cy="281497"/>
            </a:xfrm>
            <a:prstGeom prst="rtTriangle">
              <a:avLst/>
            </a:prstGeom>
            <a:ln/>
          </p:spPr>
          <p:style>
            <a:lnRef idx="2">
              <a:schemeClr val="dk1">
                <a:shade val="50000"/>
              </a:schemeClr>
            </a:lnRef>
            <a:fillRef idx="1">
              <a:schemeClr val="dk1"/>
            </a:fillRef>
            <a:effectRef idx="0">
              <a:schemeClr val="dk1"/>
            </a:effectRef>
            <a:fontRef idx="minor">
              <a:schemeClr val="lt1"/>
            </a:fontRef>
          </p:style>
          <p:txBody>
            <a:bodyPr wrap="none" lIns="144000" tIns="108000" rIns="144000" bIns="144000" rtlCol="0" anchor="ctr">
              <a:noAutofit/>
            </a:bodyPr>
            <a:lstStyle/>
            <a:p>
              <a:pPr algn="ctr"/>
              <a:endParaRPr lang="en-US" dirty="0" smtClean="0"/>
            </a:p>
          </p:txBody>
        </p:sp>
        <p:sp>
          <p:nvSpPr>
            <p:cNvPr id="37" name="Triangle rectangle 36"/>
            <p:cNvSpPr/>
            <p:nvPr/>
          </p:nvSpPr>
          <p:spPr>
            <a:xfrm flipV="1">
              <a:off x="8277503" y="1852114"/>
              <a:ext cx="104497" cy="281485"/>
            </a:xfrm>
            <a:prstGeom prst="rtTriangle">
              <a:avLst/>
            </a:prstGeom>
            <a:ln/>
          </p:spPr>
          <p:style>
            <a:lnRef idx="2">
              <a:schemeClr val="dk1">
                <a:shade val="50000"/>
              </a:schemeClr>
            </a:lnRef>
            <a:fillRef idx="1">
              <a:schemeClr val="dk1"/>
            </a:fillRef>
            <a:effectRef idx="0">
              <a:schemeClr val="dk1"/>
            </a:effectRef>
            <a:fontRef idx="minor">
              <a:schemeClr val="lt1"/>
            </a:fontRef>
          </p:style>
          <p:txBody>
            <a:bodyPr wrap="none" lIns="144000" tIns="108000" rIns="144000" bIns="144000" rtlCol="0" anchor="ctr">
              <a:noAutofit/>
            </a:bodyPr>
            <a:lstStyle/>
            <a:p>
              <a:pPr algn="ctr"/>
              <a:endParaRPr lang="en-US" dirty="0" smtClean="0"/>
            </a:p>
          </p:txBody>
        </p:sp>
      </p:grpSp>
      <p:sp>
        <p:nvSpPr>
          <p:cNvPr id="4" name="Titre 3"/>
          <p:cNvSpPr>
            <a:spLocks noGrp="1"/>
          </p:cNvSpPr>
          <p:nvPr>
            <p:ph type="title"/>
          </p:nvPr>
        </p:nvSpPr>
        <p:spPr>
          <a:xfrm>
            <a:off x="720000" y="360000"/>
            <a:ext cx="5668960" cy="871827"/>
          </a:xfrm>
        </p:spPr>
        <p:txBody>
          <a:bodyPr>
            <a:normAutofit fontScale="90000"/>
          </a:bodyPr>
          <a:lstStyle/>
          <a:p>
            <a:r>
              <a:rPr lang="en-US" sz="3200" dirty="0" smtClean="0"/>
              <a:t>Plasma chamber length</a:t>
            </a:r>
            <a:br>
              <a:rPr lang="en-US" sz="3200" dirty="0" smtClean="0"/>
            </a:br>
            <a:r>
              <a:rPr lang="en-US" sz="3200" dirty="0" smtClean="0"/>
              <a:t>“</a:t>
            </a:r>
            <a:r>
              <a:rPr lang="en-US" sz="3200" i="1" dirty="0" err="1" smtClean="0"/>
              <a:t>Reductio</a:t>
            </a:r>
            <a:r>
              <a:rPr lang="en-US" sz="3200" i="1" dirty="0" smtClean="0"/>
              <a:t> ad Absurdum”</a:t>
            </a:r>
            <a:endParaRPr lang="en-US" sz="3200" i="1" dirty="0"/>
          </a:p>
        </p:txBody>
      </p:sp>
      <p:sp>
        <p:nvSpPr>
          <p:cNvPr id="6" name="ZoneTexte 5"/>
          <p:cNvSpPr txBox="1"/>
          <p:nvPr/>
        </p:nvSpPr>
        <p:spPr>
          <a:xfrm>
            <a:off x="7263946" y="585158"/>
            <a:ext cx="3199915" cy="477054"/>
          </a:xfrm>
          <a:prstGeom prst="rect">
            <a:avLst/>
          </a:prstGeom>
          <a:noFill/>
        </p:spPr>
        <p:txBody>
          <a:bodyPr wrap="none" rtlCol="0">
            <a:spAutoFit/>
          </a:bodyPr>
          <a:lstStyle/>
          <a:p>
            <a:r>
              <a:rPr lang="en-US" i="1" dirty="0" smtClean="0"/>
              <a:t>Pressure  = 10</a:t>
            </a:r>
            <a:r>
              <a:rPr lang="en-US" i="1" baseline="30000" dirty="0" smtClean="0"/>
              <a:t>-3</a:t>
            </a:r>
            <a:r>
              <a:rPr lang="en-US" i="1" dirty="0" smtClean="0"/>
              <a:t>mbar</a:t>
            </a:r>
            <a:endParaRPr lang="en-US" i="1" dirty="0"/>
          </a:p>
        </p:txBody>
      </p:sp>
      <p:grpSp>
        <p:nvGrpSpPr>
          <p:cNvPr id="33" name="Groupe 32"/>
          <p:cNvGrpSpPr/>
          <p:nvPr/>
        </p:nvGrpSpPr>
        <p:grpSpPr>
          <a:xfrm>
            <a:off x="2129111" y="1167389"/>
            <a:ext cx="3773802" cy="1019740"/>
            <a:chOff x="2048719" y="1353070"/>
            <a:chExt cx="3773802" cy="1019740"/>
          </a:xfrm>
        </p:grpSpPr>
        <p:sp>
          <p:nvSpPr>
            <p:cNvPr id="13" name="Forme libre 12"/>
            <p:cNvSpPr/>
            <p:nvPr/>
          </p:nvSpPr>
          <p:spPr>
            <a:xfrm>
              <a:off x="2048719" y="2048719"/>
              <a:ext cx="2511706" cy="324091"/>
            </a:xfrm>
            <a:custGeom>
              <a:avLst/>
              <a:gdLst>
                <a:gd name="connsiteX0" fmla="*/ 0 w 2511706"/>
                <a:gd name="connsiteY0" fmla="*/ 150471 h 324091"/>
                <a:gd name="connsiteX1" fmla="*/ 57873 w 2511706"/>
                <a:gd name="connsiteY1" fmla="*/ 173620 h 324091"/>
                <a:gd name="connsiteX2" fmla="*/ 81023 w 2511706"/>
                <a:gd name="connsiteY2" fmla="*/ 150471 h 324091"/>
                <a:gd name="connsiteX3" fmla="*/ 138896 w 2511706"/>
                <a:gd name="connsiteY3" fmla="*/ 57873 h 324091"/>
                <a:gd name="connsiteX4" fmla="*/ 162046 w 2511706"/>
                <a:gd name="connsiteY4" fmla="*/ 34724 h 324091"/>
                <a:gd name="connsiteX5" fmla="*/ 231494 w 2511706"/>
                <a:gd name="connsiteY5" fmla="*/ 11575 h 324091"/>
                <a:gd name="connsiteX6" fmla="*/ 266218 w 2511706"/>
                <a:gd name="connsiteY6" fmla="*/ 57873 h 324091"/>
                <a:gd name="connsiteX7" fmla="*/ 300942 w 2511706"/>
                <a:gd name="connsiteY7" fmla="*/ 138896 h 324091"/>
                <a:gd name="connsiteX8" fmla="*/ 324091 w 2511706"/>
                <a:gd name="connsiteY8" fmla="*/ 208344 h 324091"/>
                <a:gd name="connsiteX9" fmla="*/ 428263 w 2511706"/>
                <a:gd name="connsiteY9" fmla="*/ 138896 h 324091"/>
                <a:gd name="connsiteX10" fmla="*/ 509286 w 2511706"/>
                <a:gd name="connsiteY10" fmla="*/ 69448 h 324091"/>
                <a:gd name="connsiteX11" fmla="*/ 682906 w 2511706"/>
                <a:gd name="connsiteY11" fmla="*/ 0 h 324091"/>
                <a:gd name="connsiteX12" fmla="*/ 856527 w 2511706"/>
                <a:gd name="connsiteY12" fmla="*/ 11575 h 324091"/>
                <a:gd name="connsiteX13" fmla="*/ 891251 w 2511706"/>
                <a:gd name="connsiteY13" fmla="*/ 57873 h 324091"/>
                <a:gd name="connsiteX14" fmla="*/ 914400 w 2511706"/>
                <a:gd name="connsiteY14" fmla="*/ 138896 h 324091"/>
                <a:gd name="connsiteX15" fmla="*/ 902825 w 2511706"/>
                <a:gd name="connsiteY15" fmla="*/ 231494 h 324091"/>
                <a:gd name="connsiteX16" fmla="*/ 798653 w 2511706"/>
                <a:gd name="connsiteY16" fmla="*/ 324091 h 324091"/>
                <a:gd name="connsiteX17" fmla="*/ 787078 w 2511706"/>
                <a:gd name="connsiteY17" fmla="*/ 196770 h 324091"/>
                <a:gd name="connsiteX18" fmla="*/ 914400 w 2511706"/>
                <a:gd name="connsiteY18" fmla="*/ 208344 h 324091"/>
                <a:gd name="connsiteX19" fmla="*/ 949124 w 2511706"/>
                <a:gd name="connsiteY19" fmla="*/ 277792 h 324091"/>
                <a:gd name="connsiteX20" fmla="*/ 1064871 w 2511706"/>
                <a:gd name="connsiteY20" fmla="*/ 196770 h 324091"/>
                <a:gd name="connsiteX21" fmla="*/ 1169043 w 2511706"/>
                <a:gd name="connsiteY21" fmla="*/ 150471 h 324091"/>
                <a:gd name="connsiteX22" fmla="*/ 1226916 w 2511706"/>
                <a:gd name="connsiteY22" fmla="*/ 115747 h 324091"/>
                <a:gd name="connsiteX23" fmla="*/ 1273215 w 2511706"/>
                <a:gd name="connsiteY23" fmla="*/ 104172 h 324091"/>
                <a:gd name="connsiteX24" fmla="*/ 1307939 w 2511706"/>
                <a:gd name="connsiteY24" fmla="*/ 92597 h 324091"/>
                <a:gd name="connsiteX25" fmla="*/ 1412111 w 2511706"/>
                <a:gd name="connsiteY25" fmla="*/ 104172 h 324091"/>
                <a:gd name="connsiteX26" fmla="*/ 1423686 w 2511706"/>
                <a:gd name="connsiteY26" fmla="*/ 150471 h 324091"/>
                <a:gd name="connsiteX27" fmla="*/ 1435261 w 2511706"/>
                <a:gd name="connsiteY27" fmla="*/ 185195 h 324091"/>
                <a:gd name="connsiteX28" fmla="*/ 1863524 w 2511706"/>
                <a:gd name="connsiteY28" fmla="*/ 196770 h 324091"/>
                <a:gd name="connsiteX29" fmla="*/ 1851949 w 2511706"/>
                <a:gd name="connsiteY29" fmla="*/ 289367 h 324091"/>
                <a:gd name="connsiteX30" fmla="*/ 1828800 w 2511706"/>
                <a:gd name="connsiteY30" fmla="*/ 243068 h 324091"/>
                <a:gd name="connsiteX31" fmla="*/ 1863524 w 2511706"/>
                <a:gd name="connsiteY31" fmla="*/ 208344 h 324091"/>
                <a:gd name="connsiteX32" fmla="*/ 1967696 w 2511706"/>
                <a:gd name="connsiteY32" fmla="*/ 162046 h 324091"/>
                <a:gd name="connsiteX33" fmla="*/ 2199190 w 2511706"/>
                <a:gd name="connsiteY33" fmla="*/ 173620 h 324091"/>
                <a:gd name="connsiteX34" fmla="*/ 2222339 w 2511706"/>
                <a:gd name="connsiteY34" fmla="*/ 219919 h 324091"/>
                <a:gd name="connsiteX35" fmla="*/ 2268638 w 2511706"/>
                <a:gd name="connsiteY35" fmla="*/ 185195 h 324091"/>
                <a:gd name="connsiteX36" fmla="*/ 2314937 w 2511706"/>
                <a:gd name="connsiteY36" fmla="*/ 173620 h 324091"/>
                <a:gd name="connsiteX37" fmla="*/ 2453833 w 2511706"/>
                <a:gd name="connsiteY37" fmla="*/ 150471 h 324091"/>
                <a:gd name="connsiteX38" fmla="*/ 2511706 w 2511706"/>
                <a:gd name="connsiteY38" fmla="*/ 127322 h 3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11706" h="324091">
                  <a:moveTo>
                    <a:pt x="0" y="150471"/>
                  </a:moveTo>
                  <a:cubicBezTo>
                    <a:pt x="19291" y="158187"/>
                    <a:pt x="37096" y="173620"/>
                    <a:pt x="57873" y="173620"/>
                  </a:cubicBezTo>
                  <a:cubicBezTo>
                    <a:pt x="68786" y="173620"/>
                    <a:pt x="76143" y="160232"/>
                    <a:pt x="81023" y="150471"/>
                  </a:cubicBezTo>
                  <a:cubicBezTo>
                    <a:pt x="131628" y="49262"/>
                    <a:pt x="35061" y="161707"/>
                    <a:pt x="138896" y="57873"/>
                  </a:cubicBezTo>
                  <a:cubicBezTo>
                    <a:pt x="146613" y="50157"/>
                    <a:pt x="151693" y="38175"/>
                    <a:pt x="162046" y="34724"/>
                  </a:cubicBezTo>
                  <a:lnTo>
                    <a:pt x="231494" y="11575"/>
                  </a:lnTo>
                  <a:cubicBezTo>
                    <a:pt x="243069" y="27008"/>
                    <a:pt x="257591" y="40619"/>
                    <a:pt x="266218" y="57873"/>
                  </a:cubicBezTo>
                  <a:cubicBezTo>
                    <a:pt x="340956" y="207351"/>
                    <a:pt x="216682" y="12510"/>
                    <a:pt x="300942" y="138896"/>
                  </a:cubicBezTo>
                  <a:cubicBezTo>
                    <a:pt x="308658" y="162045"/>
                    <a:pt x="303788" y="221880"/>
                    <a:pt x="324091" y="208344"/>
                  </a:cubicBezTo>
                  <a:cubicBezTo>
                    <a:pt x="358815" y="185195"/>
                    <a:pt x="396577" y="166055"/>
                    <a:pt x="428263" y="138896"/>
                  </a:cubicBezTo>
                  <a:cubicBezTo>
                    <a:pt x="455271" y="115747"/>
                    <a:pt x="478502" y="87270"/>
                    <a:pt x="509286" y="69448"/>
                  </a:cubicBezTo>
                  <a:cubicBezTo>
                    <a:pt x="560228" y="39956"/>
                    <a:pt x="624734" y="19391"/>
                    <a:pt x="682906" y="0"/>
                  </a:cubicBezTo>
                  <a:cubicBezTo>
                    <a:pt x="740780" y="3858"/>
                    <a:pt x="800641" y="-3949"/>
                    <a:pt x="856527" y="11575"/>
                  </a:cubicBezTo>
                  <a:cubicBezTo>
                    <a:pt x="875114" y="16738"/>
                    <a:pt x="881680" y="41124"/>
                    <a:pt x="891251" y="57873"/>
                  </a:cubicBezTo>
                  <a:cubicBezTo>
                    <a:pt x="898629" y="70785"/>
                    <a:pt x="911895" y="128878"/>
                    <a:pt x="914400" y="138896"/>
                  </a:cubicBezTo>
                  <a:cubicBezTo>
                    <a:pt x="910542" y="169762"/>
                    <a:pt x="916736" y="203672"/>
                    <a:pt x="902825" y="231494"/>
                  </a:cubicBezTo>
                  <a:cubicBezTo>
                    <a:pt x="883003" y="271137"/>
                    <a:pt x="835350" y="299627"/>
                    <a:pt x="798653" y="324091"/>
                  </a:cubicBezTo>
                  <a:cubicBezTo>
                    <a:pt x="786349" y="299483"/>
                    <a:pt x="736626" y="221996"/>
                    <a:pt x="787078" y="196770"/>
                  </a:cubicBezTo>
                  <a:cubicBezTo>
                    <a:pt x="825195" y="177712"/>
                    <a:pt x="871959" y="204486"/>
                    <a:pt x="914400" y="208344"/>
                  </a:cubicBezTo>
                  <a:cubicBezTo>
                    <a:pt x="917254" y="216906"/>
                    <a:pt x="934166" y="277792"/>
                    <a:pt x="949124" y="277792"/>
                  </a:cubicBezTo>
                  <a:cubicBezTo>
                    <a:pt x="1007373" y="277792"/>
                    <a:pt x="1026176" y="223856"/>
                    <a:pt x="1064871" y="196770"/>
                  </a:cubicBezTo>
                  <a:cubicBezTo>
                    <a:pt x="1169662" y="123417"/>
                    <a:pt x="1098249" y="185868"/>
                    <a:pt x="1169043" y="150471"/>
                  </a:cubicBezTo>
                  <a:cubicBezTo>
                    <a:pt x="1189165" y="140410"/>
                    <a:pt x="1206358" y="124884"/>
                    <a:pt x="1226916" y="115747"/>
                  </a:cubicBezTo>
                  <a:cubicBezTo>
                    <a:pt x="1241453" y="109286"/>
                    <a:pt x="1257919" y="108542"/>
                    <a:pt x="1273215" y="104172"/>
                  </a:cubicBezTo>
                  <a:cubicBezTo>
                    <a:pt x="1284946" y="100820"/>
                    <a:pt x="1296364" y="96455"/>
                    <a:pt x="1307939" y="92597"/>
                  </a:cubicBezTo>
                  <a:cubicBezTo>
                    <a:pt x="1342663" y="96455"/>
                    <a:pt x="1380862" y="88547"/>
                    <a:pt x="1412111" y="104172"/>
                  </a:cubicBezTo>
                  <a:cubicBezTo>
                    <a:pt x="1426340" y="111286"/>
                    <a:pt x="1419316" y="135175"/>
                    <a:pt x="1423686" y="150471"/>
                  </a:cubicBezTo>
                  <a:cubicBezTo>
                    <a:pt x="1427038" y="162202"/>
                    <a:pt x="1423127" y="183918"/>
                    <a:pt x="1435261" y="185195"/>
                  </a:cubicBezTo>
                  <a:cubicBezTo>
                    <a:pt x="1577283" y="200145"/>
                    <a:pt x="1720770" y="192912"/>
                    <a:pt x="1863524" y="196770"/>
                  </a:cubicBezTo>
                  <a:cubicBezTo>
                    <a:pt x="1859666" y="227636"/>
                    <a:pt x="1870613" y="264482"/>
                    <a:pt x="1851949" y="289367"/>
                  </a:cubicBezTo>
                  <a:cubicBezTo>
                    <a:pt x="1841596" y="303171"/>
                    <a:pt x="1826360" y="260149"/>
                    <a:pt x="1828800" y="243068"/>
                  </a:cubicBezTo>
                  <a:cubicBezTo>
                    <a:pt x="1831115" y="226863"/>
                    <a:pt x="1850204" y="217858"/>
                    <a:pt x="1863524" y="208344"/>
                  </a:cubicBezTo>
                  <a:cubicBezTo>
                    <a:pt x="1884167" y="193599"/>
                    <a:pt x="1947073" y="170295"/>
                    <a:pt x="1967696" y="162046"/>
                  </a:cubicBezTo>
                  <a:cubicBezTo>
                    <a:pt x="2044861" y="165904"/>
                    <a:pt x="2123850" y="156497"/>
                    <a:pt x="2199190" y="173620"/>
                  </a:cubicBezTo>
                  <a:cubicBezTo>
                    <a:pt x="2216015" y="177444"/>
                    <a:pt x="2205319" y="217082"/>
                    <a:pt x="2222339" y="219919"/>
                  </a:cubicBezTo>
                  <a:cubicBezTo>
                    <a:pt x="2241368" y="223091"/>
                    <a:pt x="2251383" y="193822"/>
                    <a:pt x="2268638" y="185195"/>
                  </a:cubicBezTo>
                  <a:cubicBezTo>
                    <a:pt x="2282867" y="178081"/>
                    <a:pt x="2299301" y="176552"/>
                    <a:pt x="2314937" y="173620"/>
                  </a:cubicBezTo>
                  <a:cubicBezTo>
                    <a:pt x="2361070" y="164970"/>
                    <a:pt x="2407534" y="158187"/>
                    <a:pt x="2453833" y="150471"/>
                  </a:cubicBezTo>
                  <a:cubicBezTo>
                    <a:pt x="2496741" y="136168"/>
                    <a:pt x="2477644" y="144352"/>
                    <a:pt x="2511706" y="12732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2895600" y="1404881"/>
              <a:ext cx="540533" cy="477054"/>
            </a:xfrm>
            <a:prstGeom prst="rect">
              <a:avLst/>
            </a:prstGeom>
            <a:noFill/>
          </p:spPr>
          <p:txBody>
            <a:bodyPr wrap="none" rtlCol="0">
              <a:spAutoFit/>
            </a:bodyPr>
            <a:lstStyle/>
            <a:p>
              <a:r>
                <a:rPr lang="en-US" dirty="0" smtClean="0"/>
                <a:t>H</a:t>
              </a:r>
              <a:r>
                <a:rPr lang="en-US" baseline="30000" dirty="0" smtClean="0"/>
                <a:t>+</a:t>
              </a:r>
              <a:endParaRPr lang="en-US" baseline="30000" dirty="0"/>
            </a:p>
          </p:txBody>
        </p:sp>
        <p:cxnSp>
          <p:nvCxnSpPr>
            <p:cNvPr id="17" name="Connecteur droit avec flèche 16"/>
            <p:cNvCxnSpPr/>
            <p:nvPr/>
          </p:nvCxnSpPr>
          <p:spPr>
            <a:xfrm>
              <a:off x="3733800" y="1647915"/>
              <a:ext cx="1277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866662" y="1353070"/>
              <a:ext cx="933269" cy="276999"/>
            </a:xfrm>
            <a:prstGeom prst="rect">
              <a:avLst/>
            </a:prstGeom>
            <a:noFill/>
          </p:spPr>
          <p:txBody>
            <a:bodyPr wrap="none" rtlCol="0">
              <a:spAutoFit/>
            </a:bodyPr>
            <a:lstStyle/>
            <a:p>
              <a:r>
                <a:rPr lang="en-US" sz="1200" dirty="0" smtClean="0"/>
                <a:t>neutralized</a:t>
              </a:r>
              <a:endParaRPr lang="en-US" sz="1200" dirty="0"/>
            </a:p>
          </p:txBody>
        </p:sp>
        <p:sp>
          <p:nvSpPr>
            <p:cNvPr id="30" name="ZoneTexte 29"/>
            <p:cNvSpPr txBox="1"/>
            <p:nvPr/>
          </p:nvSpPr>
          <p:spPr>
            <a:xfrm>
              <a:off x="5139321" y="1390716"/>
              <a:ext cx="683200" cy="477054"/>
            </a:xfrm>
            <a:prstGeom prst="rect">
              <a:avLst/>
            </a:prstGeom>
            <a:noFill/>
          </p:spPr>
          <p:txBody>
            <a:bodyPr wrap="none" rtlCol="0">
              <a:spAutoFit/>
            </a:bodyPr>
            <a:lstStyle/>
            <a:p>
              <a:r>
                <a:rPr lang="en-US" dirty="0" smtClean="0"/>
                <a:t>lost</a:t>
              </a:r>
              <a:endParaRPr lang="en-US" dirty="0"/>
            </a:p>
          </p:txBody>
        </p:sp>
      </p:grpSp>
      <p:grpSp>
        <p:nvGrpSpPr>
          <p:cNvPr id="45" name="Groupe 44"/>
          <p:cNvGrpSpPr/>
          <p:nvPr/>
        </p:nvGrpSpPr>
        <p:grpSpPr>
          <a:xfrm>
            <a:off x="2047875" y="2668183"/>
            <a:ext cx="5503558" cy="1000166"/>
            <a:chOff x="2019580" y="3793926"/>
            <a:chExt cx="5503558" cy="1000166"/>
          </a:xfrm>
        </p:grpSpPr>
        <p:grpSp>
          <p:nvGrpSpPr>
            <p:cNvPr id="43" name="Groupe 42"/>
            <p:cNvGrpSpPr/>
            <p:nvPr/>
          </p:nvGrpSpPr>
          <p:grpSpPr>
            <a:xfrm>
              <a:off x="2048719" y="4154007"/>
              <a:ext cx="330893" cy="640085"/>
              <a:chOff x="2048719" y="4154007"/>
              <a:chExt cx="330893" cy="640085"/>
            </a:xfrm>
          </p:grpSpPr>
          <p:sp>
            <p:nvSpPr>
              <p:cNvPr id="19" name="Rectangle 18"/>
              <p:cNvSpPr/>
              <p:nvPr/>
            </p:nvSpPr>
            <p:spPr>
              <a:xfrm>
                <a:off x="2048719" y="4154007"/>
                <a:ext cx="229002" cy="639182"/>
              </a:xfrm>
              <a:prstGeom prst="rect">
                <a:avLst/>
              </a:prstGeom>
              <a:solidFill>
                <a:srgbClr val="00BFBF"/>
              </a:solidFill>
              <a:ln/>
            </p:spPr>
            <p:style>
              <a:lnRef idx="2">
                <a:schemeClr val="accent2">
                  <a:shade val="50000"/>
                </a:schemeClr>
              </a:lnRef>
              <a:fillRef idx="1">
                <a:schemeClr val="accent2"/>
              </a:fillRef>
              <a:effectRef idx="0">
                <a:schemeClr val="accent2"/>
              </a:effectRef>
              <a:fontRef idx="minor">
                <a:schemeClr val="lt1"/>
              </a:fontRef>
            </p:style>
            <p:txBody>
              <a:bodyPr wrap="square" lIns="144000" tIns="108000" rIns="144000" bIns="144000" rtlCol="0" anchor="ctr">
                <a:spAutoFit/>
              </a:bodyPr>
              <a:lstStyle/>
              <a:p>
                <a:pPr algn="ctr"/>
                <a:endParaRPr lang="en-US" dirty="0" smtClean="0"/>
              </a:p>
            </p:txBody>
          </p:sp>
          <p:sp>
            <p:nvSpPr>
              <p:cNvPr id="41" name="Triangle rectangle 40"/>
              <p:cNvSpPr/>
              <p:nvPr/>
            </p:nvSpPr>
            <p:spPr>
              <a:xfrm flipV="1">
                <a:off x="2275115" y="4154445"/>
                <a:ext cx="104497" cy="281485"/>
              </a:xfrm>
              <a:prstGeom prst="rtTriangle">
                <a:avLst/>
              </a:prstGeom>
              <a:ln/>
            </p:spPr>
            <p:style>
              <a:lnRef idx="2">
                <a:schemeClr val="dk1">
                  <a:shade val="50000"/>
                </a:schemeClr>
              </a:lnRef>
              <a:fillRef idx="1">
                <a:schemeClr val="dk1"/>
              </a:fillRef>
              <a:effectRef idx="0">
                <a:schemeClr val="dk1"/>
              </a:effectRef>
              <a:fontRef idx="minor">
                <a:schemeClr val="lt1"/>
              </a:fontRef>
            </p:style>
            <p:txBody>
              <a:bodyPr wrap="none" lIns="144000" tIns="108000" rIns="144000" bIns="144000" rtlCol="0" anchor="ctr">
                <a:noAutofit/>
              </a:bodyPr>
              <a:lstStyle/>
              <a:p>
                <a:pPr algn="ctr"/>
                <a:endParaRPr lang="en-US" dirty="0" smtClean="0"/>
              </a:p>
            </p:txBody>
          </p:sp>
          <p:sp>
            <p:nvSpPr>
              <p:cNvPr id="42" name="Triangle rectangle 41"/>
              <p:cNvSpPr/>
              <p:nvPr/>
            </p:nvSpPr>
            <p:spPr>
              <a:xfrm>
                <a:off x="2273425" y="4512607"/>
                <a:ext cx="104497" cy="281485"/>
              </a:xfrm>
              <a:prstGeom prst="rtTriangle">
                <a:avLst/>
              </a:prstGeom>
              <a:ln/>
            </p:spPr>
            <p:style>
              <a:lnRef idx="2">
                <a:schemeClr val="dk1">
                  <a:shade val="50000"/>
                </a:schemeClr>
              </a:lnRef>
              <a:fillRef idx="1">
                <a:schemeClr val="dk1"/>
              </a:fillRef>
              <a:effectRef idx="0">
                <a:schemeClr val="dk1"/>
              </a:effectRef>
              <a:fontRef idx="minor">
                <a:schemeClr val="lt1"/>
              </a:fontRef>
            </p:style>
            <p:txBody>
              <a:bodyPr wrap="none" lIns="144000" tIns="108000" rIns="144000" bIns="144000" rtlCol="0" anchor="ctr">
                <a:noAutofit/>
              </a:bodyPr>
              <a:lstStyle/>
              <a:p>
                <a:pPr algn="ctr"/>
                <a:endParaRPr lang="en-US" dirty="0" smtClean="0"/>
              </a:p>
            </p:txBody>
          </p:sp>
        </p:grpSp>
        <p:sp>
          <p:nvSpPr>
            <p:cNvPr id="27" name="ZoneTexte 26"/>
            <p:cNvSpPr txBox="1"/>
            <p:nvPr/>
          </p:nvSpPr>
          <p:spPr>
            <a:xfrm>
              <a:off x="2019580" y="3793926"/>
              <a:ext cx="5503558" cy="400110"/>
            </a:xfrm>
            <a:prstGeom prst="rect">
              <a:avLst/>
            </a:prstGeom>
            <a:noFill/>
          </p:spPr>
          <p:txBody>
            <a:bodyPr wrap="none" rtlCol="0">
              <a:spAutoFit/>
            </a:bodyPr>
            <a:lstStyle/>
            <a:p>
              <a:r>
                <a:rPr lang="en-US" sz="2000" dirty="0" smtClean="0"/>
                <a:t>Tiny volume : few H</a:t>
              </a:r>
              <a:r>
                <a:rPr lang="en-US" sz="2000" baseline="-25000" dirty="0" smtClean="0"/>
                <a:t>2</a:t>
              </a:r>
              <a:r>
                <a:rPr lang="en-US" sz="2000" dirty="0" smtClean="0"/>
                <a:t> molecules for H</a:t>
              </a:r>
              <a:r>
                <a:rPr lang="en-US" sz="2000" baseline="30000" dirty="0" smtClean="0"/>
                <a:t>+</a:t>
              </a:r>
              <a:r>
                <a:rPr lang="en-US" sz="2000" dirty="0" smtClean="0"/>
                <a:t> creation</a:t>
              </a:r>
              <a:endParaRPr lang="en-US" sz="2000" dirty="0"/>
            </a:p>
          </p:txBody>
        </p:sp>
        <p:sp>
          <p:nvSpPr>
            <p:cNvPr id="39" name="Ellipse 38"/>
            <p:cNvSpPr/>
            <p:nvPr/>
          </p:nvSpPr>
          <p:spPr>
            <a:xfrm>
              <a:off x="2055107" y="4271245"/>
              <a:ext cx="218318" cy="423942"/>
            </a:xfrm>
            <a:prstGeom prst="ellipse">
              <a:avLst/>
            </a:prstGeom>
            <a:gradFill flip="none" rotWithShape="1">
              <a:gsLst>
                <a:gs pos="0">
                  <a:srgbClr val="7030A0"/>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grpSp>
      <p:sp>
        <p:nvSpPr>
          <p:cNvPr id="48" name="Rectangle à coins arrondis 47"/>
          <p:cNvSpPr/>
          <p:nvPr/>
        </p:nvSpPr>
        <p:spPr>
          <a:xfrm>
            <a:off x="228600" y="4648200"/>
            <a:ext cx="2895600" cy="1269980"/>
          </a:xfrm>
          <a:prstGeom prst="roundRect">
            <a:avLst>
              <a:gd name="adj" fmla="val 947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800" dirty="0"/>
              <a:t>There must be an </a:t>
            </a:r>
            <a:r>
              <a:rPr lang="en-US" sz="1800" b="1" dirty="0"/>
              <a:t>optimum</a:t>
            </a:r>
            <a:r>
              <a:rPr lang="en-US" sz="1800" dirty="0"/>
              <a:t> somewhere </a:t>
            </a:r>
            <a:r>
              <a:rPr lang="en-US" sz="1800" dirty="0" smtClean="0"/>
              <a:t>between infinite and short plasma chamber length !</a:t>
            </a:r>
            <a:endParaRPr lang="en-US" sz="1800" dirty="0"/>
          </a:p>
        </p:txBody>
      </p:sp>
      <p:sp>
        <p:nvSpPr>
          <p:cNvPr id="11" name="Rectangle avec coins arrondis en diagonale 10"/>
          <p:cNvSpPr/>
          <p:nvPr/>
        </p:nvSpPr>
        <p:spPr>
          <a:xfrm>
            <a:off x="8781168" y="4506675"/>
            <a:ext cx="2928047" cy="1634490"/>
          </a:xfrm>
          <a:prstGeom prst="round2DiagRect">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chemeClr val="tx1"/>
                </a:solidFill>
              </a:rPr>
              <a:t>First </a:t>
            </a:r>
            <a:r>
              <a:rPr lang="en-US" sz="1800" b="1" dirty="0" smtClean="0">
                <a:solidFill>
                  <a:schemeClr val="tx1"/>
                </a:solidFill>
              </a:rPr>
              <a:t>measurements:</a:t>
            </a:r>
          </a:p>
          <a:p>
            <a:r>
              <a:rPr lang="en-US" sz="1800" dirty="0" smtClean="0">
                <a:solidFill>
                  <a:schemeClr val="tx1"/>
                </a:solidFill>
              </a:rPr>
              <a:t>@17 kV </a:t>
            </a:r>
            <a:r>
              <a:rPr lang="en-US" sz="1800" dirty="0">
                <a:solidFill>
                  <a:schemeClr val="tx1"/>
                </a:solidFill>
              </a:rPr>
              <a:t>in pulsed </a:t>
            </a:r>
            <a:r>
              <a:rPr lang="en-US" sz="1800" dirty="0" smtClean="0">
                <a:solidFill>
                  <a:schemeClr val="tx1"/>
                </a:solidFill>
              </a:rPr>
              <a:t>mode </a:t>
            </a:r>
          </a:p>
          <a:p>
            <a:endParaRPr lang="en-US" sz="1800" b="1" dirty="0">
              <a:solidFill>
                <a:schemeClr val="tx1"/>
              </a:solidFill>
            </a:endParaRPr>
          </a:p>
          <a:p>
            <a:r>
              <a:rPr lang="fr-FR" sz="1800" dirty="0" smtClean="0">
                <a:solidFill>
                  <a:schemeClr val="tx1"/>
                </a:solidFill>
              </a:rPr>
              <a:t>Maximum </a:t>
            </a:r>
            <a:r>
              <a:rPr lang="fr-FR" sz="1800" dirty="0" err="1" smtClean="0">
                <a:solidFill>
                  <a:schemeClr val="tx1"/>
                </a:solidFill>
              </a:rPr>
              <a:t>extracted</a:t>
            </a:r>
            <a:r>
              <a:rPr lang="fr-FR" sz="1800" dirty="0" smtClean="0">
                <a:solidFill>
                  <a:schemeClr val="tx1"/>
                </a:solidFill>
              </a:rPr>
              <a:t> </a:t>
            </a:r>
            <a:r>
              <a:rPr lang="fr-FR" sz="1800" dirty="0" err="1">
                <a:solidFill>
                  <a:schemeClr val="tx1"/>
                </a:solidFill>
              </a:rPr>
              <a:t>current</a:t>
            </a:r>
            <a:r>
              <a:rPr lang="fr-FR" sz="1800" dirty="0">
                <a:solidFill>
                  <a:schemeClr val="tx1"/>
                </a:solidFill>
              </a:rPr>
              <a:t> </a:t>
            </a:r>
            <a:r>
              <a:rPr lang="fr-FR" sz="1800" dirty="0" smtClean="0">
                <a:solidFill>
                  <a:schemeClr val="tx1"/>
                </a:solidFill>
              </a:rPr>
              <a:t>for </a:t>
            </a:r>
            <a:r>
              <a:rPr lang="fr-FR" sz="1800" b="1" dirty="0" smtClean="0">
                <a:solidFill>
                  <a:schemeClr val="tx1"/>
                </a:solidFill>
              </a:rPr>
              <a:t>L = 95 </a:t>
            </a:r>
            <a:r>
              <a:rPr lang="fr-FR" sz="1800" b="1" dirty="0">
                <a:solidFill>
                  <a:schemeClr val="tx1"/>
                </a:solidFill>
              </a:rPr>
              <a:t>mm</a:t>
            </a:r>
          </a:p>
        </p:txBody>
      </p:sp>
      <p:grpSp>
        <p:nvGrpSpPr>
          <p:cNvPr id="26" name="Groupe 25"/>
          <p:cNvGrpSpPr/>
          <p:nvPr/>
        </p:nvGrpSpPr>
        <p:grpSpPr>
          <a:xfrm>
            <a:off x="2112305" y="2329118"/>
            <a:ext cx="6138590" cy="276999"/>
            <a:chOff x="2112305" y="2329118"/>
            <a:chExt cx="6138590" cy="276999"/>
          </a:xfrm>
        </p:grpSpPr>
        <p:cxnSp>
          <p:nvCxnSpPr>
            <p:cNvPr id="21" name="Connecteur droit avec flèche 20"/>
            <p:cNvCxnSpPr/>
            <p:nvPr/>
          </p:nvCxnSpPr>
          <p:spPr>
            <a:xfrm>
              <a:off x="2112305" y="2340503"/>
              <a:ext cx="6138590" cy="0"/>
            </a:xfrm>
            <a:prstGeom prst="straightConnector1">
              <a:avLst/>
            </a:prstGeom>
            <a:ln cmpd="thickThin">
              <a:headEnd type="triangle" w="lg" len="med"/>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4803117" y="2329118"/>
              <a:ext cx="1096775" cy="276999"/>
            </a:xfrm>
            <a:prstGeom prst="rect">
              <a:avLst/>
            </a:prstGeom>
            <a:noFill/>
          </p:spPr>
          <p:txBody>
            <a:bodyPr wrap="none" rtlCol="0">
              <a:spAutoFit/>
            </a:bodyPr>
            <a:lstStyle/>
            <a:p>
              <a:r>
                <a:rPr lang="en-US" sz="1200" dirty="0" smtClean="0"/>
                <a:t>Infinite length</a:t>
              </a:r>
              <a:endParaRPr lang="en-US" sz="1200" dirty="0"/>
            </a:p>
          </p:txBody>
        </p:sp>
      </p:grpSp>
      <p:pic>
        <p:nvPicPr>
          <p:cNvPr id="40" name="Image 39"/>
          <p:cNvPicPr/>
          <p:nvPr/>
        </p:nvPicPr>
        <p:blipFill>
          <a:blip r:embed="rId4">
            <a:extLst>
              <a:ext uri="{28A0092B-C50C-407E-A947-70E740481C1C}">
                <a14:useLocalDpi xmlns:a14="http://schemas.microsoft.com/office/drawing/2010/main" val="0"/>
              </a:ext>
            </a:extLst>
          </a:blip>
          <a:stretch>
            <a:fillRect/>
          </a:stretch>
        </p:blipFill>
        <p:spPr bwMode="auto">
          <a:xfrm>
            <a:off x="3238539" y="3825533"/>
            <a:ext cx="5339694" cy="2775802"/>
          </a:xfrm>
          <a:prstGeom prst="rect">
            <a:avLst/>
          </a:prstGeom>
          <a:noFill/>
        </p:spPr>
      </p:pic>
      <p:grpSp>
        <p:nvGrpSpPr>
          <p:cNvPr id="22" name="Groupe 21"/>
          <p:cNvGrpSpPr/>
          <p:nvPr/>
        </p:nvGrpSpPr>
        <p:grpSpPr>
          <a:xfrm>
            <a:off x="8443031" y="1553313"/>
            <a:ext cx="3204633" cy="861774"/>
            <a:chOff x="8470195" y="1553313"/>
            <a:chExt cx="3204633" cy="861774"/>
          </a:xfrm>
        </p:grpSpPr>
        <p:pic>
          <p:nvPicPr>
            <p:cNvPr id="46" name="Image 45"/>
            <p:cNvPicPr>
              <a:picLocks noChangeAspect="1"/>
            </p:cNvPicPr>
            <p:nvPr/>
          </p:nvPicPr>
          <p:blipFill rotWithShape="1">
            <a:blip r:embed="rId5"/>
            <a:srcRect l="52258" t="5273" r="4416" b="52295"/>
            <a:stretch/>
          </p:blipFill>
          <p:spPr>
            <a:xfrm>
              <a:off x="8470195" y="1574091"/>
              <a:ext cx="845430" cy="828000"/>
            </a:xfrm>
            <a:prstGeom prst="rect">
              <a:avLst/>
            </a:prstGeom>
          </p:spPr>
        </p:pic>
        <p:sp>
          <p:nvSpPr>
            <p:cNvPr id="16" name="ZoneTexte 15"/>
            <p:cNvSpPr txBox="1"/>
            <p:nvPr/>
          </p:nvSpPr>
          <p:spPr>
            <a:xfrm>
              <a:off x="9224392" y="1553313"/>
              <a:ext cx="2450436" cy="861774"/>
            </a:xfrm>
            <a:prstGeom prst="rect">
              <a:avLst/>
            </a:prstGeom>
            <a:noFill/>
          </p:spPr>
          <p:txBody>
            <a:bodyPr wrap="square" rtlCol="0">
              <a:spAutoFit/>
            </a:bodyPr>
            <a:lstStyle/>
            <a:p>
              <a:pPr algn="ctr"/>
              <a:r>
                <a:rPr lang="fr-FR" dirty="0" smtClean="0">
                  <a:solidFill>
                    <a:srgbClr val="CD0F24"/>
                  </a:solidFill>
                  <a:latin typeface="+mj-lt"/>
                </a:rPr>
                <a:t>No </a:t>
              </a:r>
              <a:r>
                <a:rPr lang="fr-FR" dirty="0" err="1" smtClean="0">
                  <a:solidFill>
                    <a:srgbClr val="CD0F24"/>
                  </a:solidFill>
                  <a:latin typeface="+mj-lt"/>
                </a:rPr>
                <a:t>particles</a:t>
              </a:r>
              <a:r>
                <a:rPr lang="fr-FR" dirty="0">
                  <a:solidFill>
                    <a:srgbClr val="CD0F24"/>
                  </a:solidFill>
                  <a:latin typeface="+mj-lt"/>
                </a:rPr>
                <a:t> </a:t>
              </a:r>
              <a:endParaRPr lang="fr-FR" dirty="0" smtClean="0">
                <a:solidFill>
                  <a:srgbClr val="CD0F24"/>
                </a:solidFill>
                <a:latin typeface="+mj-lt"/>
              </a:endParaRPr>
            </a:p>
            <a:p>
              <a:pPr algn="ctr"/>
              <a:r>
                <a:rPr lang="fr-FR" dirty="0" err="1" smtClean="0">
                  <a:solidFill>
                    <a:srgbClr val="CD0F24"/>
                  </a:solidFill>
                  <a:latin typeface="+mj-lt"/>
                </a:rPr>
                <a:t>extracted</a:t>
              </a:r>
              <a:endParaRPr lang="fr-FR" dirty="0">
                <a:solidFill>
                  <a:srgbClr val="CD0F24"/>
                </a:solidFill>
                <a:latin typeface="+mj-lt"/>
              </a:endParaRPr>
            </a:p>
          </p:txBody>
        </p:sp>
        <p:sp>
          <p:nvSpPr>
            <p:cNvPr id="20" name="Rectangle à coins arrondis 19"/>
            <p:cNvSpPr/>
            <p:nvPr/>
          </p:nvSpPr>
          <p:spPr>
            <a:xfrm>
              <a:off x="8506227" y="1606200"/>
              <a:ext cx="3152373" cy="756000"/>
            </a:xfrm>
            <a:prstGeom prst="roundRect">
              <a:avLst>
                <a:gd name="adj" fmla="val 5041"/>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grpSp>
      <p:grpSp>
        <p:nvGrpSpPr>
          <p:cNvPr id="52" name="Groupe 51"/>
          <p:cNvGrpSpPr/>
          <p:nvPr/>
        </p:nvGrpSpPr>
        <p:grpSpPr>
          <a:xfrm>
            <a:off x="7755156" y="2955977"/>
            <a:ext cx="4361175" cy="861774"/>
            <a:chOff x="8470195" y="1553313"/>
            <a:chExt cx="4479613" cy="861774"/>
          </a:xfrm>
        </p:grpSpPr>
        <p:pic>
          <p:nvPicPr>
            <p:cNvPr id="53" name="Image 52"/>
            <p:cNvPicPr>
              <a:picLocks noChangeAspect="1"/>
            </p:cNvPicPr>
            <p:nvPr/>
          </p:nvPicPr>
          <p:blipFill rotWithShape="1">
            <a:blip r:embed="rId5"/>
            <a:srcRect l="52258" t="5273" r="4416" b="52295"/>
            <a:stretch/>
          </p:blipFill>
          <p:spPr>
            <a:xfrm>
              <a:off x="8470195" y="1574091"/>
              <a:ext cx="845430" cy="828000"/>
            </a:xfrm>
            <a:prstGeom prst="rect">
              <a:avLst/>
            </a:prstGeom>
          </p:spPr>
        </p:pic>
        <p:sp>
          <p:nvSpPr>
            <p:cNvPr id="54" name="ZoneTexte 53"/>
            <p:cNvSpPr txBox="1"/>
            <p:nvPr/>
          </p:nvSpPr>
          <p:spPr>
            <a:xfrm>
              <a:off x="9105900" y="1553313"/>
              <a:ext cx="3843908" cy="861774"/>
            </a:xfrm>
            <a:prstGeom prst="rect">
              <a:avLst/>
            </a:prstGeom>
            <a:noFill/>
          </p:spPr>
          <p:txBody>
            <a:bodyPr wrap="square" rtlCol="0">
              <a:spAutoFit/>
            </a:bodyPr>
            <a:lstStyle/>
            <a:p>
              <a:pPr algn="ctr"/>
              <a:r>
                <a:rPr lang="fr-FR" dirty="0" smtClean="0">
                  <a:solidFill>
                    <a:srgbClr val="CD0F24"/>
                  </a:solidFill>
                  <a:latin typeface="+mj-lt"/>
                </a:rPr>
                <a:t>Few or no</a:t>
              </a:r>
            </a:p>
            <a:p>
              <a:pPr algn="ctr"/>
              <a:r>
                <a:rPr lang="fr-FR" dirty="0" smtClean="0">
                  <a:solidFill>
                    <a:srgbClr val="CD0F24"/>
                  </a:solidFill>
                  <a:latin typeface="+mj-lt"/>
                </a:rPr>
                <a:t> </a:t>
              </a:r>
              <a:r>
                <a:rPr lang="fr-FR" dirty="0" err="1" smtClean="0">
                  <a:solidFill>
                    <a:srgbClr val="CD0F24"/>
                  </a:solidFill>
                  <a:latin typeface="+mj-lt"/>
                </a:rPr>
                <a:t>particles</a:t>
              </a:r>
              <a:r>
                <a:rPr lang="fr-FR" dirty="0">
                  <a:solidFill>
                    <a:srgbClr val="CD0F24"/>
                  </a:solidFill>
                  <a:latin typeface="+mj-lt"/>
                </a:rPr>
                <a:t> </a:t>
              </a:r>
              <a:r>
                <a:rPr lang="fr-FR" dirty="0" err="1" smtClean="0">
                  <a:solidFill>
                    <a:srgbClr val="CD0F24"/>
                  </a:solidFill>
                  <a:latin typeface="+mj-lt"/>
                </a:rPr>
                <a:t>extracted</a:t>
              </a:r>
              <a:endParaRPr lang="fr-FR" dirty="0">
                <a:solidFill>
                  <a:srgbClr val="CD0F24"/>
                </a:solidFill>
                <a:latin typeface="+mj-lt"/>
              </a:endParaRPr>
            </a:p>
          </p:txBody>
        </p:sp>
        <p:sp>
          <p:nvSpPr>
            <p:cNvPr id="55" name="Rectangle à coins arrondis 54"/>
            <p:cNvSpPr/>
            <p:nvPr/>
          </p:nvSpPr>
          <p:spPr>
            <a:xfrm>
              <a:off x="8487907" y="1605738"/>
              <a:ext cx="4461352" cy="756000"/>
            </a:xfrm>
            <a:prstGeom prst="roundRect">
              <a:avLst>
                <a:gd name="adj" fmla="val 5041"/>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grpSp>
      <p:sp>
        <p:nvSpPr>
          <p:cNvPr id="47"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14</a:t>
            </a:fld>
            <a:endParaRPr lang="en-US" sz="1800" dirty="0">
              <a:solidFill>
                <a:srgbClr val="FF0000"/>
              </a:solidFill>
              <a:latin typeface="+mj-lt"/>
            </a:endParaRPr>
          </a:p>
        </p:txBody>
      </p:sp>
      <p:sp>
        <p:nvSpPr>
          <p:cNvPr id="50" name="Ellipse 49"/>
          <p:cNvSpPr/>
          <p:nvPr/>
        </p:nvSpPr>
        <p:spPr>
          <a:xfrm>
            <a:off x="2111523" y="1734809"/>
            <a:ext cx="218318" cy="423942"/>
          </a:xfrm>
          <a:prstGeom prst="ellipse">
            <a:avLst/>
          </a:prstGeom>
          <a:gradFill flip="none" rotWithShape="1">
            <a:gsLst>
              <a:gs pos="0">
                <a:srgbClr val="7030A0"/>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Tree>
    <p:extLst>
      <p:ext uri="{BB962C8B-B14F-4D97-AF65-F5344CB8AC3E}">
        <p14:creationId xmlns:p14="http://schemas.microsoft.com/office/powerpoint/2010/main" val="34073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1"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20000" y="360000"/>
            <a:ext cx="10728325" cy="871827"/>
          </a:xfrm>
        </p:spPr>
        <p:txBody>
          <a:bodyPr>
            <a:normAutofit/>
          </a:bodyPr>
          <a:lstStyle/>
          <a:p>
            <a:r>
              <a:rPr lang="en-US" sz="3200" dirty="0"/>
              <a:t>Plasma </a:t>
            </a:r>
            <a:r>
              <a:rPr lang="en-US" sz="3200" dirty="0" smtClean="0"/>
              <a:t>Chamber Diameter</a:t>
            </a:r>
            <a:endParaRPr lang="en-US" sz="3200" dirty="0"/>
          </a:p>
        </p:txBody>
      </p:sp>
      <p:pic>
        <p:nvPicPr>
          <p:cNvPr id="5" name="Picture 61" descr="C:\Users\otuske\Perso\PHOTOS\2012-08-23 tube reduction chambre\IMG_0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408" y="820209"/>
            <a:ext cx="2736000" cy="2044013"/>
          </a:xfrm>
          <a:prstGeom prst="roundRect">
            <a:avLst>
              <a:gd name="adj" fmla="val 921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0" descr="C:\Users\otuske\Perso\PROJETS\BETSI\ALISES\Photos\REDUCTION DE CHAMBRE\IMG_0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408" y="3018001"/>
            <a:ext cx="2736000" cy="3647999"/>
          </a:xfrm>
          <a:prstGeom prst="roundRect">
            <a:avLst>
              <a:gd name="adj" fmla="val 9704"/>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654771" y="4927410"/>
            <a:ext cx="3125437" cy="1323439"/>
          </a:xfrm>
          <a:prstGeom prst="rect">
            <a:avLst/>
          </a:prstGeom>
          <a:noFill/>
        </p:spPr>
        <p:txBody>
          <a:bodyPr wrap="square" rtlCol="0">
            <a:spAutoFit/>
          </a:bodyPr>
          <a:lstStyle/>
          <a:p>
            <a:pPr algn="just"/>
            <a:r>
              <a:rPr lang="en-US" sz="1600" b="1" dirty="0" smtClean="0"/>
              <a:t>Magnetron @2.45 GHz </a:t>
            </a:r>
          </a:p>
          <a:p>
            <a:pPr algn="just"/>
            <a:r>
              <a:rPr lang="en-US" sz="1600" dirty="0" smtClean="0"/>
              <a:t>► TE10 mode rectangular</a:t>
            </a:r>
          </a:p>
          <a:p>
            <a:pPr algn="just"/>
            <a:r>
              <a:rPr lang="en-US" sz="1600" dirty="0" smtClean="0"/>
              <a:t>► TE11 mode in cylindrical</a:t>
            </a:r>
          </a:p>
          <a:p>
            <a:pPr algn="just"/>
            <a:r>
              <a:rPr lang="en-US" sz="1600" b="1" dirty="0" smtClean="0"/>
              <a:t>Plasma chamber :</a:t>
            </a:r>
          </a:p>
          <a:p>
            <a:pPr algn="just"/>
            <a:r>
              <a:rPr lang="en-US" sz="1600" dirty="0" smtClean="0"/>
              <a:t>► </a:t>
            </a:r>
            <a:r>
              <a:rPr lang="en-US" sz="1600" dirty="0" smtClean="0">
                <a:sym typeface="Symbol" panose="05050102010706020507" pitchFamily="18" charset="2"/>
              </a:rPr>
              <a:t></a:t>
            </a:r>
            <a:r>
              <a:rPr lang="en-US" sz="1600" baseline="-25000" dirty="0" smtClean="0"/>
              <a:t>plasma</a:t>
            </a:r>
            <a:r>
              <a:rPr lang="en-US" sz="1600" dirty="0" smtClean="0"/>
              <a:t>&gt; 71 mm</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68" y="1637465"/>
            <a:ext cx="3974845" cy="2862963"/>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9903" y="1615776"/>
            <a:ext cx="3550818" cy="3156283"/>
          </a:xfrm>
          <a:prstGeom prst="rect">
            <a:avLst/>
          </a:prstGeom>
        </p:spPr>
      </p:pic>
      <p:sp>
        <p:nvSpPr>
          <p:cNvPr id="15" name="ZoneTexte 14"/>
          <p:cNvSpPr txBox="1"/>
          <p:nvPr/>
        </p:nvSpPr>
        <p:spPr>
          <a:xfrm>
            <a:off x="8279922" y="820209"/>
            <a:ext cx="2947356" cy="64633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800" dirty="0" smtClean="0">
                <a:latin typeface="+mj-lt"/>
              </a:rPr>
              <a:t>Ion Source operating only in Pulsed mode</a:t>
            </a:r>
          </a:p>
        </p:txBody>
      </p:sp>
      <mc:AlternateContent xmlns:mc="http://schemas.openxmlformats.org/markup-compatibility/2006" xmlns:a14="http://schemas.microsoft.com/office/drawing/2010/main">
        <mc:Choice Requires="a14">
          <p:sp>
            <p:nvSpPr>
              <p:cNvPr id="4" name="Rectangle à coins arrondis 3"/>
              <p:cNvSpPr/>
              <p:nvPr/>
            </p:nvSpPr>
            <p:spPr>
              <a:xfrm>
                <a:off x="2133600" y="2362200"/>
                <a:ext cx="1961454" cy="761627"/>
              </a:xfrm>
              <a:prstGeom prst="round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𝒇</m:t>
                          </m:r>
                        </m:e>
                        <m:sub>
                          <m:r>
                            <a:rPr lang="en-US" sz="2000" b="1" i="1">
                              <a:latin typeface="Cambria Math" panose="02040503050406030204" pitchFamily="18" charset="0"/>
                            </a:rPr>
                            <m:t>𝒄</m:t>
                          </m:r>
                          <m:r>
                            <a:rPr lang="en-US" sz="2000" b="1" i="0">
                              <a:latin typeface="Cambria Math" panose="02040503050406030204" pitchFamily="18" charset="0"/>
                            </a:rPr>
                            <m:t>,</m:t>
                          </m:r>
                          <m:r>
                            <a:rPr lang="en-US" sz="2000" b="1" i="1">
                              <a:latin typeface="Cambria Math" panose="02040503050406030204" pitchFamily="18" charset="0"/>
                            </a:rPr>
                            <m:t>𝒗𝒏</m:t>
                          </m:r>
                        </m:sub>
                      </m:sSub>
                      <m:r>
                        <a:rPr lang="en-US" sz="2000" b="1" i="0">
                          <a:latin typeface="Cambria Math" panose="02040503050406030204" pitchFamily="18" charset="0"/>
                        </a:rPr>
                        <m:t>=</m:t>
                      </m:r>
                      <m:f>
                        <m:fPr>
                          <m:ctrlPr>
                            <a:rPr lang="en-US" sz="2000" b="1" i="1">
                              <a:latin typeface="Cambria Math" panose="02040503050406030204" pitchFamily="18" charset="0"/>
                            </a:rPr>
                          </m:ctrlPr>
                        </m:fPr>
                        <m:num>
                          <m:r>
                            <a:rPr lang="en-US" sz="2000" b="1" i="1">
                              <a:latin typeface="Cambria Math" panose="02040503050406030204" pitchFamily="18" charset="0"/>
                            </a:rPr>
                            <m:t>𝒄</m:t>
                          </m:r>
                        </m:num>
                        <m:den>
                          <m:r>
                            <a:rPr lang="en-US" sz="2000" b="1" i="0">
                              <a:latin typeface="Cambria Math" panose="02040503050406030204" pitchFamily="18" charset="0"/>
                            </a:rPr>
                            <m:t>𝟐</m:t>
                          </m:r>
                          <m:r>
                            <a:rPr lang="en-US" sz="2000" b="1" i="1">
                              <a:latin typeface="Cambria Math" panose="02040503050406030204" pitchFamily="18" charset="0"/>
                            </a:rPr>
                            <m:t>𝝅</m:t>
                          </m:r>
                        </m:den>
                      </m:f>
                      <m:f>
                        <m:fPr>
                          <m:ctrlPr>
                            <a:rPr lang="en-US" sz="2000" b="1" i="1">
                              <a:latin typeface="Cambria Math" panose="02040503050406030204" pitchFamily="18" charset="0"/>
                            </a:rPr>
                          </m:ctrlPr>
                        </m:fPr>
                        <m:num>
                          <m:sSubSup>
                            <m:sSubSupPr>
                              <m:ctrlPr>
                                <a:rPr lang="en-US" sz="2000" b="1" i="1">
                                  <a:latin typeface="Cambria Math" panose="02040503050406030204" pitchFamily="18" charset="0"/>
                                </a:rPr>
                              </m:ctrlPr>
                            </m:sSubSupPr>
                            <m:e>
                              <m:r>
                                <a:rPr lang="en-US" sz="2000" b="1" i="1">
                                  <a:latin typeface="Cambria Math" panose="02040503050406030204" pitchFamily="18" charset="0"/>
                                </a:rPr>
                                <m:t>𝒑</m:t>
                              </m:r>
                            </m:e>
                            <m:sub>
                              <m:r>
                                <a:rPr lang="en-US" sz="2000" b="1" i="1">
                                  <a:latin typeface="Cambria Math" panose="02040503050406030204" pitchFamily="18" charset="0"/>
                                </a:rPr>
                                <m:t>𝒗𝒏</m:t>
                              </m:r>
                            </m:sub>
                            <m:sup>
                              <m:r>
                                <a:rPr lang="en-US" sz="2000" b="1" i="0">
                                  <a:latin typeface="Cambria Math" panose="02040503050406030204" pitchFamily="18" charset="0"/>
                                </a:rPr>
                                <m:t>′</m:t>
                              </m:r>
                            </m:sup>
                          </m:sSubSup>
                        </m:num>
                        <m:den>
                          <m:r>
                            <a:rPr lang="en-US" sz="2000" b="1" i="1">
                              <a:latin typeface="Cambria Math" panose="02040503050406030204" pitchFamily="18" charset="0"/>
                            </a:rPr>
                            <m:t>𝒂</m:t>
                          </m:r>
                        </m:den>
                      </m:f>
                    </m:oMath>
                  </m:oMathPara>
                </a14:m>
                <a:endParaRPr lang="en-US" sz="2000" b="1" dirty="0"/>
              </a:p>
            </p:txBody>
          </p:sp>
        </mc:Choice>
        <mc:Fallback xmlns="">
          <p:sp>
            <p:nvSpPr>
              <p:cNvPr id="4" name="Rectangle à coins arrondis 3"/>
              <p:cNvSpPr>
                <a:spLocks noRot="1" noChangeAspect="1" noMove="1" noResize="1" noEditPoints="1" noAdjustHandles="1" noChangeArrowheads="1" noChangeShapeType="1" noTextEdit="1"/>
              </p:cNvSpPr>
              <p:nvPr/>
            </p:nvSpPr>
            <p:spPr>
              <a:xfrm>
                <a:off x="2133600" y="2362200"/>
                <a:ext cx="1961454" cy="761627"/>
              </a:xfrm>
              <a:prstGeom prst="roundRect">
                <a:avLst/>
              </a:prstGeom>
              <a:blipFill>
                <a:blip r:embed="rId6"/>
                <a:stretch>
                  <a:fillRect/>
                </a:stretch>
              </a:blipFill>
              <a:ln>
                <a:noFill/>
              </a:ln>
            </p:spPr>
            <p:txBody>
              <a:bodyPr/>
              <a:lstStyle/>
              <a:p>
                <a:r>
                  <a:rPr lang="fr-FR">
                    <a:noFill/>
                  </a:rPr>
                  <a:t> </a:t>
                </a:r>
              </a:p>
            </p:txBody>
          </p:sp>
        </mc:Fallback>
      </mc:AlternateContent>
      <p:sp>
        <p:nvSpPr>
          <p:cNvPr id="13" name="ZoneTexte 12"/>
          <p:cNvSpPr txBox="1"/>
          <p:nvPr/>
        </p:nvSpPr>
        <p:spPr>
          <a:xfrm>
            <a:off x="576491" y="1219127"/>
            <a:ext cx="3503255"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800" dirty="0" smtClean="0">
                <a:latin typeface="+mj-lt"/>
              </a:rPr>
              <a:t>Plasma Chamber </a:t>
            </a:r>
            <a:r>
              <a:rPr lang="en-US" sz="1800" b="1" dirty="0">
                <a:solidFill>
                  <a:srgbClr val="000000"/>
                </a:solidFill>
                <a:latin typeface="Calibri" panose="020F0502020204030204" pitchFamily="34" charset="0"/>
                <a:sym typeface="Symbol" panose="05050102010706020507" pitchFamily="18" charset="2"/>
              </a:rPr>
              <a:t> </a:t>
            </a:r>
            <a:r>
              <a:rPr lang="en-US" sz="1800" dirty="0" smtClean="0">
                <a:latin typeface="+mj-lt"/>
              </a:rPr>
              <a:t>95 mm</a:t>
            </a:r>
          </a:p>
        </p:txBody>
      </p:sp>
      <p:sp>
        <p:nvSpPr>
          <p:cNvPr id="8" name="ZoneTexte 7"/>
          <p:cNvSpPr txBox="1"/>
          <p:nvPr/>
        </p:nvSpPr>
        <p:spPr>
          <a:xfrm>
            <a:off x="4884148" y="2714958"/>
            <a:ext cx="2256521" cy="374571"/>
          </a:xfrm>
          <a:prstGeom prst="round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00" dirty="0" smtClean="0">
                <a:latin typeface="+mj-lt"/>
              </a:rPr>
              <a:t>45 mm and 30 mm</a:t>
            </a:r>
            <a:endParaRPr lang="en-US" sz="1600" dirty="0">
              <a:latin typeface="+mj-lt"/>
            </a:endParaRPr>
          </a:p>
        </p:txBody>
      </p:sp>
      <p:sp>
        <p:nvSpPr>
          <p:cNvPr id="16" name="Rectangle avec coins arrondis en diagonale 15"/>
          <p:cNvSpPr/>
          <p:nvPr/>
        </p:nvSpPr>
        <p:spPr>
          <a:xfrm>
            <a:off x="7620000" y="4960142"/>
            <a:ext cx="4267200" cy="1328023"/>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b="1" dirty="0">
                <a:solidFill>
                  <a:srgbClr val="FF0000"/>
                </a:solidFill>
              </a:rPr>
              <a:t>Plasma </a:t>
            </a:r>
            <a:r>
              <a:rPr lang="en-US" sz="1800" b="1" dirty="0" smtClean="0">
                <a:solidFill>
                  <a:srgbClr val="FF0000"/>
                </a:solidFill>
              </a:rPr>
              <a:t>ignition </a:t>
            </a:r>
            <a:r>
              <a:rPr lang="en-US" sz="1800" b="1" dirty="0">
                <a:solidFill>
                  <a:srgbClr val="FF0000"/>
                </a:solidFill>
              </a:rPr>
              <a:t>as long as resonant zone is near cavity entrance</a:t>
            </a:r>
          </a:p>
          <a:p>
            <a:pPr algn="ctr"/>
            <a:endParaRPr lang="en-US" sz="1800" b="1" dirty="0">
              <a:solidFill>
                <a:srgbClr val="FF0000"/>
              </a:solidFill>
            </a:endParaRPr>
          </a:p>
          <a:p>
            <a:pPr algn="ctr"/>
            <a:r>
              <a:rPr lang="en-US" sz="1800" b="1" dirty="0" smtClean="0">
                <a:solidFill>
                  <a:srgbClr val="FF0000"/>
                </a:solidFill>
              </a:rPr>
              <a:t>EVANESCENT WAVE ? </a:t>
            </a:r>
            <a:endParaRPr lang="en-US" sz="1800" b="1" dirty="0">
              <a:solidFill>
                <a:srgbClr val="FF0000"/>
              </a:solidFill>
            </a:endParaRPr>
          </a:p>
        </p:txBody>
      </p:sp>
      <p:sp>
        <p:nvSpPr>
          <p:cNvPr id="17"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15</a:t>
            </a:fld>
            <a:endParaRPr lang="en-US" sz="1800" dirty="0">
              <a:solidFill>
                <a:srgbClr val="FF0000"/>
              </a:solidFill>
              <a:latin typeface="+mj-lt"/>
            </a:endParaRPr>
          </a:p>
        </p:txBody>
      </p:sp>
    </p:spTree>
    <p:extLst>
      <p:ext uri="{BB962C8B-B14F-4D97-AF65-F5344CB8AC3E}">
        <p14:creationId xmlns:p14="http://schemas.microsoft.com/office/powerpoint/2010/main" val="99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10728325" cy="871827"/>
          </a:xfrm>
        </p:spPr>
        <p:txBody>
          <a:bodyPr vert="horz" lIns="0" tIns="45720" rIns="0" bIns="45720" rtlCol="0" anchor="t">
            <a:noAutofit/>
          </a:bodyPr>
          <a:lstStyle/>
          <a:p>
            <a:r>
              <a:rPr lang="fr-FR" sz="3200" dirty="0" err="1" smtClean="0"/>
              <a:t>Towards</a:t>
            </a:r>
            <a:r>
              <a:rPr lang="fr-FR" sz="3200" dirty="0" smtClean="0"/>
              <a:t> ALISES v2</a:t>
            </a:r>
            <a:r>
              <a:rPr lang="fr-FR" sz="3200" dirty="0"/>
              <a:t/>
            </a:r>
            <a:br>
              <a:rPr lang="fr-FR" sz="3200" dirty="0"/>
            </a:br>
            <a:endParaRPr lang="en-US" sz="3200" dirty="0"/>
          </a:p>
        </p:txBody>
      </p:sp>
      <p:sp>
        <p:nvSpPr>
          <p:cNvPr id="11" name="Rectangle 10"/>
          <p:cNvSpPr/>
          <p:nvPr/>
        </p:nvSpPr>
        <p:spPr>
          <a:xfrm>
            <a:off x="6096000" y="1752600"/>
            <a:ext cx="6096000" cy="553998"/>
          </a:xfrm>
          <a:prstGeom prst="rect">
            <a:avLst/>
          </a:prstGeom>
        </p:spPr>
        <p:txBody>
          <a:bodyPr>
            <a:spAutoFit/>
          </a:bodyPr>
          <a:lstStyle/>
          <a:p>
            <a:endParaRPr lang="en-US" sz="1400" dirty="0">
              <a:solidFill>
                <a:srgbClr val="000000"/>
              </a:solidFill>
              <a:latin typeface="Arial" panose="020B0604020202020204" pitchFamily="34" charset="0"/>
            </a:endParaRPr>
          </a:p>
          <a:p>
            <a:endParaRPr lang="en-US" sz="1600" dirty="0">
              <a:solidFill>
                <a:srgbClr val="000000"/>
              </a:solidFill>
              <a:latin typeface="Arial" panose="020B0604020202020204" pitchFamily="34" charset="0"/>
            </a:endParaRPr>
          </a:p>
        </p:txBody>
      </p:sp>
      <p:sp>
        <p:nvSpPr>
          <p:cNvPr id="3" name="Rectangle 2"/>
          <p:cNvSpPr/>
          <p:nvPr/>
        </p:nvSpPr>
        <p:spPr>
          <a:xfrm>
            <a:off x="6400800" y="5181600"/>
            <a:ext cx="5589652" cy="1482970"/>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800" dirty="0" smtClean="0"/>
              <a:t>From three to only one smaller i</a:t>
            </a:r>
            <a:r>
              <a:rPr lang="en-US" sz="1800" dirty="0" smtClean="0">
                <a:ea typeface="Calibri" panose="020F0502020204030204" pitchFamily="34" charset="0"/>
                <a:cs typeface="Times New Roman" panose="02020603050405020304" pitchFamily="18" charset="0"/>
              </a:rPr>
              <a:t>nsulating </a:t>
            </a:r>
            <a:r>
              <a:rPr lang="en-US" sz="1800" dirty="0">
                <a:ea typeface="Calibri" panose="020F0502020204030204" pitchFamily="34" charset="0"/>
                <a:cs typeface="Times New Roman" panose="02020603050405020304" pitchFamily="18" charset="0"/>
              </a:rPr>
              <a:t>structure </a:t>
            </a:r>
            <a:endParaRPr lang="en-US" sz="1800" dirty="0" smtClean="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smtClean="0">
                <a:cs typeface="Times New Roman" panose="02020603050405020304" pitchFamily="18" charset="0"/>
              </a:rPr>
              <a:t>I</a:t>
            </a:r>
            <a:r>
              <a:rPr lang="en-US" sz="1800" dirty="0" smtClean="0">
                <a:ea typeface="Calibri" panose="020F0502020204030204" pitchFamily="34" charset="0"/>
                <a:cs typeface="Times New Roman" panose="02020603050405020304" pitchFamily="18" charset="0"/>
              </a:rPr>
              <a:t>nsulator in contact with plasma </a:t>
            </a:r>
            <a:r>
              <a:rPr lang="en-US" sz="1800" dirty="0">
                <a:ea typeface="Calibri" panose="020F0502020204030204" pitchFamily="34" charset="0"/>
                <a:cs typeface="Times New Roman" panose="02020603050405020304" pitchFamily="18" charset="0"/>
              </a:rPr>
              <a:t>chamber and wave </a:t>
            </a:r>
            <a:r>
              <a:rPr lang="en-US" sz="1800" dirty="0" smtClean="0">
                <a:ea typeface="Calibri" panose="020F0502020204030204" pitchFamily="34" charset="0"/>
                <a:cs typeface="Times New Roman" panose="02020603050405020304" pitchFamily="18" charset="0"/>
              </a:rPr>
              <a:t>guide (source body) </a:t>
            </a:r>
          </a:p>
          <a:p>
            <a:pPr marL="285750" indent="-285750">
              <a:lnSpc>
                <a:spcPct val="107000"/>
              </a:lnSpc>
              <a:spcAft>
                <a:spcPts val="800"/>
              </a:spcAft>
              <a:buFont typeface="Arial" panose="020B0604020202020204" pitchFamily="34" charset="0"/>
              <a:buChar char="•"/>
            </a:pPr>
            <a:r>
              <a:rPr lang="en-US" sz="1800" dirty="0" smtClean="0">
                <a:effectLst/>
                <a:ea typeface="Calibri" panose="020F0502020204030204" pitchFamily="34" charset="0"/>
                <a:cs typeface="Times New Roman" panose="02020603050405020304" pitchFamily="18" charset="0"/>
              </a:rPr>
              <a:t>Keep the ALISES 1 coil</a:t>
            </a:r>
            <a:endParaRPr lang="en-US" sz="1800" dirty="0">
              <a:effectLst/>
              <a:ea typeface="Calibri" panose="020F0502020204030204" pitchFamily="34" charset="0"/>
              <a:cs typeface="Times New Roman" panose="02020603050405020304" pitchFamily="18" charset="0"/>
            </a:endParaRPr>
          </a:p>
        </p:txBody>
      </p:sp>
      <p:sp>
        <p:nvSpPr>
          <p:cNvPr id="36" name="Flèche droite 35"/>
          <p:cNvSpPr/>
          <p:nvPr/>
        </p:nvSpPr>
        <p:spPr>
          <a:xfrm>
            <a:off x="5488947" y="2642861"/>
            <a:ext cx="1521453" cy="749811"/>
          </a:xfrm>
          <a:prstGeom prst="rightArrow">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noAutofit/>
          </a:bodyPr>
          <a:lstStyle/>
          <a:p>
            <a:pPr algn="ctr"/>
            <a:endParaRPr lang="en-US" dirty="0" smtClean="0"/>
          </a:p>
        </p:txBody>
      </p:sp>
      <p:sp>
        <p:nvSpPr>
          <p:cNvPr id="37" name="ZoneTexte 36"/>
          <p:cNvSpPr txBox="1"/>
          <p:nvPr/>
        </p:nvSpPr>
        <p:spPr>
          <a:xfrm>
            <a:off x="1432104" y="882444"/>
            <a:ext cx="1486304" cy="584775"/>
          </a:xfrm>
          <a:prstGeom prst="rect">
            <a:avLst/>
          </a:prstGeom>
          <a:noFill/>
        </p:spPr>
        <p:txBody>
          <a:bodyPr wrap="none" rtlCol="0">
            <a:spAutoFit/>
          </a:bodyPr>
          <a:lstStyle/>
          <a:p>
            <a:r>
              <a:rPr lang="en-US" sz="3200" b="1" noProof="1" smtClean="0">
                <a:latin typeface="Agency FB" panose="020B0503020202020204" pitchFamily="34" charset="0"/>
              </a:rPr>
              <a:t>ALISES v1</a:t>
            </a:r>
            <a:endParaRPr lang="en-US" sz="3200" b="1" noProof="1">
              <a:latin typeface="Agency FB" panose="020B0503020202020204" pitchFamily="34" charset="0"/>
            </a:endParaRPr>
          </a:p>
        </p:txBody>
      </p:sp>
      <p:sp>
        <p:nvSpPr>
          <p:cNvPr id="38" name="ZoneTexte 37"/>
          <p:cNvSpPr txBox="1"/>
          <p:nvPr/>
        </p:nvSpPr>
        <p:spPr>
          <a:xfrm>
            <a:off x="7560665" y="882443"/>
            <a:ext cx="1571264" cy="584775"/>
          </a:xfrm>
          <a:prstGeom prst="rect">
            <a:avLst/>
          </a:prstGeom>
          <a:noFill/>
        </p:spPr>
        <p:txBody>
          <a:bodyPr wrap="none" rtlCol="0">
            <a:spAutoFit/>
          </a:bodyPr>
          <a:lstStyle/>
          <a:p>
            <a:r>
              <a:rPr lang="en-US" sz="3200" b="1" noProof="1" smtClean="0">
                <a:latin typeface="Agency FB" panose="020B0503020202020204" pitchFamily="34" charset="0"/>
              </a:rPr>
              <a:t>ALISES v2</a:t>
            </a:r>
            <a:endParaRPr lang="en-US" sz="3200" b="1" noProof="1">
              <a:latin typeface="Agency FB" panose="020B0503020202020204" pitchFamily="34" charset="0"/>
            </a:endParaRPr>
          </a:p>
        </p:txBody>
      </p:sp>
      <p:sp>
        <p:nvSpPr>
          <p:cNvPr id="18"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16</a:t>
            </a:fld>
            <a:endParaRPr lang="en-US" sz="1800" dirty="0">
              <a:solidFill>
                <a:srgbClr val="FF0000"/>
              </a:solidFill>
              <a:latin typeface="+mj-lt"/>
            </a:endParaRPr>
          </a:p>
        </p:txBody>
      </p:sp>
      <p:grpSp>
        <p:nvGrpSpPr>
          <p:cNvPr id="19" name="Groupe 18"/>
          <p:cNvGrpSpPr/>
          <p:nvPr/>
        </p:nvGrpSpPr>
        <p:grpSpPr>
          <a:xfrm>
            <a:off x="1477442" y="4756809"/>
            <a:ext cx="3434639" cy="1949252"/>
            <a:chOff x="1565986" y="4760678"/>
            <a:chExt cx="3434639" cy="1949252"/>
          </a:xfrm>
        </p:grpSpPr>
        <p:grpSp>
          <p:nvGrpSpPr>
            <p:cNvPr id="20" name="Groupe 19"/>
            <p:cNvGrpSpPr/>
            <p:nvPr/>
          </p:nvGrpSpPr>
          <p:grpSpPr>
            <a:xfrm>
              <a:off x="1565986" y="4760678"/>
              <a:ext cx="3434639" cy="1949252"/>
              <a:chOff x="1752600" y="4880173"/>
              <a:chExt cx="3434639" cy="1949252"/>
            </a:xfrm>
          </p:grpSpPr>
          <p:grpSp>
            <p:nvGrpSpPr>
              <p:cNvPr id="22" name="Groupe 21"/>
              <p:cNvGrpSpPr/>
              <p:nvPr/>
            </p:nvGrpSpPr>
            <p:grpSpPr>
              <a:xfrm>
                <a:off x="1752600" y="4880173"/>
                <a:ext cx="3434639" cy="1949252"/>
                <a:chOff x="3632528" y="5114194"/>
                <a:chExt cx="2876472" cy="1949252"/>
              </a:xfrm>
            </p:grpSpPr>
            <p:sp>
              <p:nvSpPr>
                <p:cNvPr id="24" name="Rectangle 23"/>
                <p:cNvSpPr/>
                <p:nvPr/>
              </p:nvSpPr>
              <p:spPr>
                <a:xfrm>
                  <a:off x="3632528" y="5114194"/>
                  <a:ext cx="2876472" cy="19492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800"/>
                    </a:spcAft>
                  </a:pPr>
                  <a:r>
                    <a:rPr lang="en-US" sz="1800" b="1" dirty="0" smtClean="0">
                      <a:solidFill>
                        <a:schemeClr val="tx1"/>
                      </a:solidFill>
                      <a:ea typeface="Calibri" panose="020F0502020204030204" pitchFamily="34" charset="0"/>
                      <a:cs typeface="Calibri" panose="020F0502020204030204" pitchFamily="34" charset="0"/>
                    </a:rPr>
                    <a:t>ALISES family roadmap :</a:t>
                  </a: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LEBT Reduction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Compactness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Easy Maintenance	</a:t>
                  </a:r>
                </a:p>
                <a:p>
                  <a:pPr marL="342900" indent="-342900">
                    <a:spcAft>
                      <a:spcPts val="800"/>
                    </a:spcAft>
                    <a:buFont typeface="Arial" panose="020B0604020202020204" pitchFamily="34" charset="0"/>
                    <a:buChar char="•"/>
                  </a:pPr>
                  <a:r>
                    <a:rPr lang="en-US" sz="1800" dirty="0" smtClean="0">
                      <a:effectLst/>
                      <a:ea typeface="Calibri" panose="020F0502020204030204" pitchFamily="34" charset="0"/>
                      <a:cs typeface="Calibri" panose="020F0502020204030204" pitchFamily="34" charset="0"/>
                    </a:rPr>
                    <a:t>SILHI performances </a:t>
                  </a:r>
                  <a:endParaRPr lang="en-US" sz="900" dirty="0">
                    <a:effectLst/>
                    <a:ea typeface="Calibri" panose="020F0502020204030204" pitchFamily="34" charset="0"/>
                    <a:cs typeface="Calibri" panose="020F0502020204030204" pitchFamily="34" charset="0"/>
                  </a:endParaRPr>
                </a:p>
              </p:txBody>
            </p:sp>
            <p:pic>
              <p:nvPicPr>
                <p:cNvPr id="28" name="Image 27"/>
                <p:cNvPicPr>
                  <a:picLocks noChangeAspect="1"/>
                </p:cNvPicPr>
                <p:nvPr/>
              </p:nvPicPr>
              <p:blipFill rotWithShape="1">
                <a:blip r:embed="rId3"/>
                <a:srcRect l="4639" t="52048" r="52184" b="5072"/>
                <a:stretch/>
              </p:blipFill>
              <p:spPr>
                <a:xfrm>
                  <a:off x="5800282" y="5480953"/>
                  <a:ext cx="301496" cy="359300"/>
                </a:xfrm>
                <a:prstGeom prst="rect">
                  <a:avLst/>
                </a:prstGeom>
              </p:spPr>
            </p:pic>
          </p:grpSp>
          <p:pic>
            <p:nvPicPr>
              <p:cNvPr id="23" name="Image 22"/>
              <p:cNvPicPr>
                <a:picLocks noChangeAspect="1"/>
              </p:cNvPicPr>
              <p:nvPr/>
            </p:nvPicPr>
            <p:blipFill rotWithShape="1">
              <a:blip r:embed="rId3"/>
              <a:srcRect l="52258" t="5273" r="4416" b="52295"/>
              <a:stretch/>
            </p:blipFill>
            <p:spPr>
              <a:xfrm>
                <a:off x="4340997" y="6401761"/>
                <a:ext cx="353906" cy="356836"/>
              </a:xfrm>
              <a:prstGeom prst="rect">
                <a:avLst/>
              </a:prstGeom>
            </p:spPr>
          </p:pic>
        </p:grpSp>
        <p:pic>
          <p:nvPicPr>
            <p:cNvPr id="21" name="Image 20"/>
            <p:cNvPicPr>
              <a:picLocks noChangeAspect="1"/>
            </p:cNvPicPr>
            <p:nvPr/>
          </p:nvPicPr>
          <p:blipFill rotWithShape="1">
            <a:blip r:embed="rId3"/>
            <a:srcRect l="52258" t="5273" r="4416" b="52295"/>
            <a:stretch/>
          </p:blipFill>
          <p:spPr>
            <a:xfrm>
              <a:off x="4154383" y="5896106"/>
              <a:ext cx="353906" cy="356836"/>
            </a:xfrm>
            <a:prstGeom prst="rect">
              <a:avLst/>
            </a:prstGeom>
          </p:spPr>
        </p:pic>
        <p:pic>
          <p:nvPicPr>
            <p:cNvPr id="35" name="Image 34"/>
            <p:cNvPicPr>
              <a:picLocks noChangeAspect="1"/>
            </p:cNvPicPr>
            <p:nvPr/>
          </p:nvPicPr>
          <p:blipFill rotWithShape="1">
            <a:blip r:embed="rId3"/>
            <a:srcRect l="52258" t="5273" r="4416" b="52295"/>
            <a:stretch/>
          </p:blipFill>
          <p:spPr>
            <a:xfrm>
              <a:off x="4154383" y="5513003"/>
              <a:ext cx="353906" cy="356836"/>
            </a:xfrm>
            <a:prstGeom prst="rect">
              <a:avLst/>
            </a:prstGeom>
          </p:spPr>
        </p:pic>
      </p:gr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26" y="795913"/>
            <a:ext cx="4190559" cy="41148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1336862"/>
            <a:ext cx="3000075" cy="3419947"/>
          </a:xfrm>
          <a:prstGeom prst="rect">
            <a:avLst/>
          </a:prstGeom>
        </p:spPr>
      </p:pic>
    </p:spTree>
    <p:extLst>
      <p:ext uri="{BB962C8B-B14F-4D97-AF65-F5344CB8AC3E}">
        <p14:creationId xmlns:p14="http://schemas.microsoft.com/office/powerpoint/2010/main" val="390352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emi-tour 18"/>
          <p:cNvSpPr/>
          <p:nvPr/>
        </p:nvSpPr>
        <p:spPr>
          <a:xfrm rot="5400000">
            <a:off x="4762502" y="-1943100"/>
            <a:ext cx="3352798" cy="11201402"/>
          </a:xfrm>
          <a:prstGeom prst="uturnArrow">
            <a:avLst>
              <a:gd name="adj1" fmla="val 5867"/>
              <a:gd name="adj2" fmla="val 6061"/>
              <a:gd name="adj3" fmla="val 5389"/>
              <a:gd name="adj4" fmla="val 17374"/>
              <a:gd name="adj5"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Titre 5"/>
          <p:cNvSpPr>
            <a:spLocks noGrp="1"/>
          </p:cNvSpPr>
          <p:nvPr>
            <p:ph type="title"/>
          </p:nvPr>
        </p:nvSpPr>
        <p:spPr>
          <a:xfrm>
            <a:off x="720000" y="360000"/>
            <a:ext cx="10728325" cy="871827"/>
          </a:xfrm>
        </p:spPr>
        <p:txBody>
          <a:bodyPr vert="horz" lIns="0" tIns="45720" rIns="0" bIns="45720" rtlCol="0" anchor="t">
            <a:noAutofit/>
          </a:bodyPr>
          <a:lstStyle/>
          <a:p>
            <a:r>
              <a:rPr lang="fr-FR" sz="3200" dirty="0" smtClean="0"/>
              <a:t>ALISES v2 : </a:t>
            </a:r>
            <a:r>
              <a:rPr lang="fr-FR" sz="3200" dirty="0" err="1" smtClean="0"/>
              <a:t>Assembly</a:t>
            </a:r>
            <a:r>
              <a:rPr lang="fr-FR" sz="3200" dirty="0" smtClean="0"/>
              <a:t> and tests in 2015</a:t>
            </a:r>
            <a:endParaRPr lang="fr-FR" sz="3200" dirty="0"/>
          </a:p>
        </p:txBody>
      </p:sp>
      <p:grpSp>
        <p:nvGrpSpPr>
          <p:cNvPr id="20" name="Groupe 19"/>
          <p:cNvGrpSpPr/>
          <p:nvPr/>
        </p:nvGrpSpPr>
        <p:grpSpPr>
          <a:xfrm>
            <a:off x="693739" y="915537"/>
            <a:ext cx="4521929" cy="2568640"/>
            <a:chOff x="159041" y="1549840"/>
            <a:chExt cx="4521929" cy="2568640"/>
          </a:xfrm>
        </p:grpSpPr>
        <p:pic>
          <p:nvPicPr>
            <p:cNvPr id="8" name="Image 7"/>
            <p:cNvPicPr>
              <a:picLocks noChangeAspect="1"/>
            </p:cNvPicPr>
            <p:nvPr/>
          </p:nvPicPr>
          <p:blipFill>
            <a:blip r:embed="rId3"/>
            <a:stretch>
              <a:fillRect/>
            </a:stretch>
          </p:blipFill>
          <p:spPr>
            <a:xfrm>
              <a:off x="159041" y="1549840"/>
              <a:ext cx="1597388" cy="2361017"/>
            </a:xfrm>
            <a:prstGeom prst="snip1Rect">
              <a:avLst/>
            </a:prstGeom>
          </p:spPr>
        </p:pic>
        <p:pic>
          <p:nvPicPr>
            <p:cNvPr id="9" name="Image 8"/>
            <p:cNvPicPr>
              <a:picLocks noChangeAspect="1"/>
            </p:cNvPicPr>
            <p:nvPr/>
          </p:nvPicPr>
          <p:blipFill>
            <a:blip r:embed="rId4"/>
            <a:stretch>
              <a:fillRect/>
            </a:stretch>
          </p:blipFill>
          <p:spPr>
            <a:xfrm>
              <a:off x="1851314" y="1549840"/>
              <a:ext cx="2829656" cy="2346544"/>
            </a:xfrm>
            <a:prstGeom prst="snip1Rect">
              <a:avLst/>
            </a:prstGeom>
          </p:spPr>
        </p:pic>
        <p:sp>
          <p:nvSpPr>
            <p:cNvPr id="14" name="Rectangle à coins arrondis 13"/>
            <p:cNvSpPr/>
            <p:nvPr/>
          </p:nvSpPr>
          <p:spPr>
            <a:xfrm>
              <a:off x="1240721" y="3709857"/>
              <a:ext cx="1559011" cy="408623"/>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fr-FR" sz="1800" dirty="0" err="1" smtClean="0">
                  <a:latin typeface="+mj-lt"/>
                </a:rPr>
                <a:t>Assembly</a:t>
              </a:r>
              <a:endParaRPr lang="fr-FR" sz="1800" dirty="0">
                <a:latin typeface="+mj-lt"/>
              </a:endParaRPr>
            </a:p>
          </p:txBody>
        </p:sp>
      </p:grpSp>
      <p:grpSp>
        <p:nvGrpSpPr>
          <p:cNvPr id="23" name="Groupe 22"/>
          <p:cNvGrpSpPr/>
          <p:nvPr/>
        </p:nvGrpSpPr>
        <p:grpSpPr>
          <a:xfrm>
            <a:off x="8363282" y="3628943"/>
            <a:ext cx="3134239" cy="3113609"/>
            <a:chOff x="2685676" y="3710380"/>
            <a:chExt cx="3134239" cy="3113609"/>
          </a:xfrm>
        </p:grpSpPr>
        <p:pic>
          <p:nvPicPr>
            <p:cNvPr id="15" name="Image 14"/>
            <p:cNvPicPr>
              <a:picLocks noChangeAspect="1"/>
            </p:cNvPicPr>
            <p:nvPr/>
          </p:nvPicPr>
          <p:blipFill>
            <a:blip r:embed="rId5"/>
            <a:stretch>
              <a:fillRect/>
            </a:stretch>
          </p:blipFill>
          <p:spPr>
            <a:xfrm>
              <a:off x="2685676" y="3710380"/>
              <a:ext cx="3134239" cy="2911808"/>
            </a:xfrm>
            <a:prstGeom prst="snip1Rect">
              <a:avLst/>
            </a:prstGeom>
          </p:spPr>
        </p:pic>
        <p:sp>
          <p:nvSpPr>
            <p:cNvPr id="16" name="Rectangle à coins arrondis 15"/>
            <p:cNvSpPr/>
            <p:nvPr/>
          </p:nvSpPr>
          <p:spPr>
            <a:xfrm>
              <a:off x="3453307" y="6415366"/>
              <a:ext cx="1598976" cy="408623"/>
            </a:xfrm>
            <a:prstGeom prst="roundRect">
              <a:avLst/>
            </a:prstGeom>
            <a:ln/>
          </p:spPr>
          <p:style>
            <a:lnRef idx="2">
              <a:schemeClr val="dk1"/>
            </a:lnRef>
            <a:fillRef idx="1">
              <a:schemeClr val="lt1"/>
            </a:fillRef>
            <a:effectRef idx="0">
              <a:schemeClr val="dk1"/>
            </a:effectRef>
            <a:fontRef idx="minor">
              <a:schemeClr val="dk1"/>
            </a:fontRef>
          </p:style>
          <p:txBody>
            <a:bodyPr wrap="none">
              <a:spAutoFit/>
            </a:bodyPr>
            <a:lstStyle/>
            <a:p>
              <a:r>
                <a:rPr lang="fr-FR" sz="1800" dirty="0" err="1" smtClean="0">
                  <a:latin typeface="+mj-lt"/>
                </a:rPr>
                <a:t>Leak</a:t>
              </a:r>
              <a:r>
                <a:rPr lang="fr-FR" sz="1800" dirty="0" smtClean="0">
                  <a:latin typeface="+mj-lt"/>
                </a:rPr>
                <a:t> Tests</a:t>
              </a:r>
              <a:endParaRPr lang="fr-FR" sz="1800" dirty="0">
                <a:latin typeface="+mj-lt"/>
              </a:endParaRPr>
            </a:p>
          </p:txBody>
        </p:sp>
      </p:grpSp>
      <p:grpSp>
        <p:nvGrpSpPr>
          <p:cNvPr id="22" name="Groupe 21"/>
          <p:cNvGrpSpPr/>
          <p:nvPr/>
        </p:nvGrpSpPr>
        <p:grpSpPr>
          <a:xfrm>
            <a:off x="5888784" y="3639437"/>
            <a:ext cx="2104487" cy="3105624"/>
            <a:chOff x="6828132" y="4173113"/>
            <a:chExt cx="1704118" cy="2428050"/>
          </a:xfrm>
        </p:grpSpPr>
        <p:pic>
          <p:nvPicPr>
            <p:cNvPr id="11" name="Image 10"/>
            <p:cNvPicPr>
              <a:picLocks noChangeAspect="1"/>
            </p:cNvPicPr>
            <p:nvPr/>
          </p:nvPicPr>
          <p:blipFill>
            <a:blip r:embed="rId6"/>
            <a:stretch>
              <a:fillRect/>
            </a:stretch>
          </p:blipFill>
          <p:spPr>
            <a:xfrm>
              <a:off x="6828132" y="4173113"/>
              <a:ext cx="1704118" cy="2287105"/>
            </a:xfrm>
            <a:prstGeom prst="snip1Rect">
              <a:avLst/>
            </a:prstGeom>
          </p:spPr>
        </p:pic>
        <p:sp>
          <p:nvSpPr>
            <p:cNvPr id="17" name="Rectangle à coins arrondis 16"/>
            <p:cNvSpPr/>
            <p:nvPr/>
          </p:nvSpPr>
          <p:spPr>
            <a:xfrm>
              <a:off x="7138893" y="6281692"/>
              <a:ext cx="1082595" cy="3194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fr-FR" sz="1800" dirty="0" smtClean="0">
                  <a:latin typeface="+mj-lt"/>
                </a:rPr>
                <a:t>HV tests</a:t>
              </a:r>
              <a:endParaRPr lang="fr-FR" sz="1800" dirty="0">
                <a:latin typeface="+mj-lt"/>
              </a:endParaRPr>
            </a:p>
          </p:txBody>
        </p:sp>
      </p:grpSp>
      <p:grpSp>
        <p:nvGrpSpPr>
          <p:cNvPr id="21" name="Groupe 20"/>
          <p:cNvGrpSpPr/>
          <p:nvPr/>
        </p:nvGrpSpPr>
        <p:grpSpPr>
          <a:xfrm>
            <a:off x="6781800" y="915537"/>
            <a:ext cx="3405027" cy="2650731"/>
            <a:chOff x="6073926" y="1529531"/>
            <a:chExt cx="3124200" cy="2519600"/>
          </a:xfrm>
        </p:grpSpPr>
        <p:pic>
          <p:nvPicPr>
            <p:cNvPr id="12" name="Image 11"/>
            <p:cNvPicPr>
              <a:picLocks noChangeAspect="1"/>
            </p:cNvPicPr>
            <p:nvPr/>
          </p:nvPicPr>
          <p:blipFill rotWithShape="1">
            <a:blip r:embed="rId7"/>
            <a:srcRect l="2407" t="4300" r="1570" b="2653"/>
            <a:stretch/>
          </p:blipFill>
          <p:spPr>
            <a:xfrm>
              <a:off x="6073926" y="1529531"/>
              <a:ext cx="3124200" cy="2286000"/>
            </a:xfrm>
            <a:prstGeom prst="snip1Rect">
              <a:avLst/>
            </a:prstGeom>
          </p:spPr>
        </p:pic>
        <p:sp>
          <p:nvSpPr>
            <p:cNvPr id="18" name="Rectangle à coins arrondis 17"/>
            <p:cNvSpPr/>
            <p:nvPr/>
          </p:nvSpPr>
          <p:spPr>
            <a:xfrm>
              <a:off x="6323069" y="3660722"/>
              <a:ext cx="2625913" cy="38840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sz="1800" dirty="0" smtClean="0">
                  <a:latin typeface="+mj-lt"/>
                </a:rPr>
                <a:t>Alignment &amp; cabling</a:t>
              </a:r>
              <a:endParaRPr lang="en-US" sz="1800" dirty="0">
                <a:latin typeface="+mj-lt"/>
              </a:endParaRPr>
            </a:p>
          </p:txBody>
        </p:sp>
      </p:grpSp>
      <p:grpSp>
        <p:nvGrpSpPr>
          <p:cNvPr id="2" name="Groupe 1"/>
          <p:cNvGrpSpPr/>
          <p:nvPr/>
        </p:nvGrpSpPr>
        <p:grpSpPr>
          <a:xfrm>
            <a:off x="1669405" y="3584785"/>
            <a:ext cx="3729530" cy="3157767"/>
            <a:chOff x="1254928" y="4141530"/>
            <a:chExt cx="2853257" cy="2415833"/>
          </a:xfrm>
        </p:grpSpPr>
        <p:pic>
          <p:nvPicPr>
            <p:cNvPr id="13" name="Image 12"/>
            <p:cNvPicPr>
              <a:picLocks noChangeAspect="1"/>
            </p:cNvPicPr>
            <p:nvPr/>
          </p:nvPicPr>
          <p:blipFill rotWithShape="1">
            <a:blip r:embed="rId8"/>
            <a:srcRect l="3787" t="3859" r="1334"/>
            <a:stretch/>
          </p:blipFill>
          <p:spPr>
            <a:xfrm>
              <a:off x="1254928" y="4141530"/>
              <a:ext cx="2853257" cy="2265642"/>
            </a:xfrm>
            <a:prstGeom prst="snip1Rect">
              <a:avLst/>
            </a:prstGeom>
            <a:ln/>
          </p:spPr>
        </p:pic>
        <p:sp>
          <p:nvSpPr>
            <p:cNvPr id="10" name="ZoneTexte 9"/>
            <p:cNvSpPr txBox="1"/>
            <p:nvPr/>
          </p:nvSpPr>
          <p:spPr>
            <a:xfrm>
              <a:off x="1606131" y="6238843"/>
              <a:ext cx="2089139" cy="318520"/>
            </a:xfrm>
            <a:prstGeom prst="round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algn="ctr"/>
              <a:r>
                <a:rPr lang="fr-FR" sz="1800" dirty="0" err="1" smtClean="0">
                  <a:latin typeface="+mj-lt"/>
                </a:rPr>
                <a:t>Installed</a:t>
              </a:r>
              <a:r>
                <a:rPr lang="fr-FR" sz="1800" dirty="0" smtClean="0">
                  <a:latin typeface="+mj-lt"/>
                </a:rPr>
                <a:t> on BETSI</a:t>
              </a:r>
              <a:endParaRPr lang="fr-FR" sz="1800" dirty="0">
                <a:latin typeface="+mj-lt"/>
              </a:endParaRPr>
            </a:p>
          </p:txBody>
        </p:sp>
      </p:grpSp>
      <p:sp>
        <p:nvSpPr>
          <p:cNvPr id="24"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17</a:t>
            </a:fld>
            <a:endParaRPr lang="en-US" sz="1800" dirty="0">
              <a:solidFill>
                <a:srgbClr val="FF0000"/>
              </a:solidFill>
              <a:latin typeface="+mj-lt"/>
            </a:endParaRPr>
          </a:p>
        </p:txBody>
      </p:sp>
    </p:spTree>
    <p:extLst>
      <p:ext uri="{BB962C8B-B14F-4D97-AF65-F5344CB8AC3E}">
        <p14:creationId xmlns:p14="http://schemas.microsoft.com/office/powerpoint/2010/main" val="36962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60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90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12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10728325" cy="871827"/>
          </a:xfrm>
        </p:spPr>
        <p:txBody>
          <a:bodyPr vert="horz" lIns="0" tIns="45720" rIns="0" bIns="45720" rtlCol="0" anchor="t">
            <a:noAutofit/>
          </a:bodyPr>
          <a:lstStyle/>
          <a:p>
            <a:r>
              <a:rPr lang="en-US" sz="3200" dirty="0" smtClean="0"/>
              <a:t>ALISES v2 : First beam in 2015</a:t>
            </a:r>
            <a:endParaRPr lang="en-US" sz="3200" dirty="0"/>
          </a:p>
        </p:txBody>
      </p:sp>
      <p:sp>
        <p:nvSpPr>
          <p:cNvPr id="19" name="ZoneTexte 18"/>
          <p:cNvSpPr txBox="1"/>
          <p:nvPr/>
        </p:nvSpPr>
        <p:spPr>
          <a:xfrm rot="16200000">
            <a:off x="-304811" y="4573883"/>
            <a:ext cx="2544286" cy="338554"/>
          </a:xfrm>
          <a:prstGeom prst="rect">
            <a:avLst/>
          </a:prstGeom>
          <a:noFill/>
        </p:spPr>
        <p:txBody>
          <a:bodyPr wrap="none" rtlCol="0">
            <a:spAutoFit/>
          </a:bodyPr>
          <a:lstStyle/>
          <a:p>
            <a:r>
              <a:rPr lang="en-US" sz="1600" i="1" dirty="0">
                <a:solidFill>
                  <a:srgbClr val="000000"/>
                </a:solidFill>
                <a:latin typeface="Arial" panose="020B0604020202020204" pitchFamily="34" charset="0"/>
              </a:rPr>
              <a:t>Patent FR 1556871 -</a:t>
            </a:r>
            <a:r>
              <a:rPr lang="en-US" sz="1600" i="1" dirty="0" smtClean="0">
                <a:solidFill>
                  <a:srgbClr val="000000"/>
                </a:solidFill>
                <a:latin typeface="Arial" panose="020B0604020202020204" pitchFamily="34" charset="0"/>
              </a:rPr>
              <a:t>2015</a:t>
            </a:r>
            <a:endParaRPr lang="en-US" sz="1600" dirty="0">
              <a:solidFill>
                <a:srgbClr val="000000"/>
              </a:solidFill>
              <a:latin typeface="Arial" panose="020B0604020202020204" pitchFamily="34" charset="0"/>
            </a:endParaRPr>
          </a:p>
        </p:txBody>
      </p:sp>
      <p:sp>
        <p:nvSpPr>
          <p:cNvPr id="8" name="Rectangle 7"/>
          <p:cNvSpPr/>
          <p:nvPr/>
        </p:nvSpPr>
        <p:spPr>
          <a:xfrm>
            <a:off x="5461985" y="1765814"/>
            <a:ext cx="6577615" cy="2246769"/>
          </a:xfrm>
          <a:prstGeom prst="rect">
            <a:avLst/>
          </a:prstGeom>
        </p:spPr>
        <p:txBody>
          <a:bodyPr wrap="square">
            <a:spAutoFit/>
          </a:bodyPr>
          <a:lstStyle/>
          <a:p>
            <a:pPr defTabSz="957925">
              <a:buClr>
                <a:srgbClr val="548235"/>
              </a:buClr>
              <a:buSzPct val="80000"/>
            </a:pPr>
            <a:r>
              <a:rPr lang="en-US" sz="1800" dirty="0">
                <a:solidFill>
                  <a:srgbClr val="000000"/>
                </a:solidFill>
              </a:rPr>
              <a:t>Standard plasma chamber length : </a:t>
            </a:r>
            <a:r>
              <a:rPr lang="en-US" sz="1800" dirty="0" smtClean="0">
                <a:solidFill>
                  <a:srgbClr val="000000"/>
                </a:solidFill>
              </a:rPr>
              <a:t>		</a:t>
            </a:r>
            <a:r>
              <a:rPr lang="en-US" sz="2000" b="1" dirty="0" smtClean="0">
                <a:solidFill>
                  <a:srgbClr val="000000"/>
                </a:solidFill>
              </a:rPr>
              <a:t>100 mm</a:t>
            </a:r>
            <a:endParaRPr lang="en-US" sz="2000" b="1" dirty="0">
              <a:solidFill>
                <a:srgbClr val="000000"/>
              </a:solidFill>
            </a:endParaRPr>
          </a:p>
          <a:p>
            <a:pPr defTabSz="957925">
              <a:buClr>
                <a:srgbClr val="548235"/>
              </a:buClr>
              <a:buSzPct val="80000"/>
            </a:pPr>
            <a:r>
              <a:rPr lang="en-US" sz="1800" dirty="0">
                <a:solidFill>
                  <a:srgbClr val="000000"/>
                </a:solidFill>
              </a:rPr>
              <a:t>Standard </a:t>
            </a:r>
            <a:r>
              <a:rPr lang="en-US" sz="1800" dirty="0">
                <a:solidFill>
                  <a:srgbClr val="000000"/>
                </a:solidFill>
                <a:sym typeface="Symbol" panose="05050102010706020507" pitchFamily="18" charset="2"/>
              </a:rPr>
              <a:t>plasma chamber diameter : </a:t>
            </a:r>
            <a:r>
              <a:rPr lang="en-US" sz="1800" dirty="0" smtClean="0">
                <a:solidFill>
                  <a:srgbClr val="000000"/>
                </a:solidFill>
                <a:sym typeface="Symbol" panose="05050102010706020507" pitchFamily="18" charset="2"/>
              </a:rPr>
              <a:t>		</a:t>
            </a:r>
            <a:r>
              <a:rPr lang="en-US" sz="2000" b="1" dirty="0" smtClean="0">
                <a:solidFill>
                  <a:srgbClr val="000000"/>
                </a:solidFill>
                <a:sym typeface="Symbol" panose="05050102010706020507" pitchFamily="18" charset="2"/>
              </a:rPr>
              <a:t> 90 mm </a:t>
            </a:r>
            <a:endParaRPr lang="en-US" sz="2000" b="1" dirty="0">
              <a:solidFill>
                <a:srgbClr val="000000"/>
              </a:solidFill>
            </a:endParaRPr>
          </a:p>
          <a:p>
            <a:pPr defTabSz="957925">
              <a:buClr>
                <a:srgbClr val="548235"/>
              </a:buClr>
              <a:buSzPct val="80000"/>
            </a:pPr>
            <a:r>
              <a:rPr lang="en-US" sz="1800" dirty="0">
                <a:solidFill>
                  <a:srgbClr val="000000"/>
                </a:solidFill>
                <a:sym typeface="Symbol" panose="05050102010706020507" pitchFamily="18" charset="2"/>
              </a:rPr>
              <a:t>Extraction aperture : </a:t>
            </a:r>
            <a:r>
              <a:rPr lang="en-US" sz="1800" dirty="0" smtClean="0">
                <a:solidFill>
                  <a:srgbClr val="000000"/>
                </a:solidFill>
                <a:sym typeface="Symbol" panose="05050102010706020507" pitchFamily="18" charset="2"/>
              </a:rPr>
              <a:t>			</a:t>
            </a:r>
            <a:r>
              <a:rPr lang="en-US" sz="2000" b="1" dirty="0" smtClean="0">
                <a:solidFill>
                  <a:srgbClr val="000000"/>
                </a:solidFill>
                <a:sym typeface="Symbol" panose="05050102010706020507" pitchFamily="18" charset="2"/>
              </a:rPr>
              <a:t> </a:t>
            </a:r>
            <a:r>
              <a:rPr lang="en-US" sz="2000" b="1" dirty="0">
                <a:solidFill>
                  <a:srgbClr val="000000"/>
                </a:solidFill>
                <a:sym typeface="Symbol" panose="05050102010706020507" pitchFamily="18" charset="2"/>
              </a:rPr>
              <a:t>6 </a:t>
            </a:r>
            <a:r>
              <a:rPr lang="en-US" sz="2000" b="1" dirty="0" smtClean="0">
                <a:solidFill>
                  <a:srgbClr val="000000"/>
                </a:solidFill>
                <a:sym typeface="Symbol" panose="05050102010706020507" pitchFamily="18" charset="2"/>
              </a:rPr>
              <a:t>mm</a:t>
            </a:r>
          </a:p>
          <a:p>
            <a:pPr defTabSz="957925">
              <a:buClr>
                <a:srgbClr val="548235"/>
              </a:buClr>
              <a:buSzPct val="80000"/>
            </a:pPr>
            <a:r>
              <a:rPr lang="en-US" sz="1800" dirty="0" smtClean="0">
                <a:solidFill>
                  <a:srgbClr val="000000"/>
                </a:solidFill>
                <a:sym typeface="Symbol" panose="05050102010706020507" pitchFamily="18" charset="2"/>
              </a:rPr>
              <a:t>Electrical insulator in ceramic  </a:t>
            </a:r>
            <a:r>
              <a:rPr lang="en-US" sz="1800" dirty="0">
                <a:solidFill>
                  <a:srgbClr val="000000"/>
                </a:solidFill>
                <a:sym typeface="Symbol" panose="05050102010706020507" pitchFamily="18" charset="2"/>
              </a:rPr>
              <a:t>: </a:t>
            </a:r>
            <a:r>
              <a:rPr lang="en-US" sz="1800" dirty="0" smtClean="0">
                <a:solidFill>
                  <a:srgbClr val="000000"/>
                </a:solidFill>
                <a:sym typeface="Symbol" panose="05050102010706020507" pitchFamily="18" charset="2"/>
              </a:rPr>
              <a:t>		</a:t>
            </a:r>
            <a:r>
              <a:rPr lang="en-US" sz="2000" b="1" dirty="0" smtClean="0">
                <a:solidFill>
                  <a:srgbClr val="000000"/>
                </a:solidFill>
                <a:sym typeface="Symbol" panose="05050102010706020507" pitchFamily="18" charset="2"/>
              </a:rPr>
              <a:t> 200 mm</a:t>
            </a:r>
            <a:endParaRPr lang="en-US" sz="2000" b="1" dirty="0">
              <a:solidFill>
                <a:srgbClr val="000000"/>
              </a:solidFill>
            </a:endParaRPr>
          </a:p>
          <a:p>
            <a:pPr defTabSz="957925">
              <a:buClr>
                <a:srgbClr val="548235"/>
              </a:buClr>
              <a:buSzPct val="80000"/>
            </a:pPr>
            <a:endParaRPr lang="en-US" sz="1800" dirty="0">
              <a:solidFill>
                <a:srgbClr val="000000"/>
              </a:solidFill>
            </a:endParaRPr>
          </a:p>
          <a:p>
            <a:pPr defTabSz="957925">
              <a:buClr>
                <a:srgbClr val="548235"/>
              </a:buClr>
              <a:buSzPct val="80000"/>
            </a:pPr>
            <a:r>
              <a:rPr lang="en-US" sz="1800" dirty="0" smtClean="0">
                <a:solidFill>
                  <a:srgbClr val="000000"/>
                </a:solidFill>
              </a:rPr>
              <a:t>Usual settings  for the 87.5 </a:t>
            </a:r>
            <a:r>
              <a:rPr lang="en-US" sz="1800" dirty="0" err="1" smtClean="0">
                <a:solidFill>
                  <a:srgbClr val="000000"/>
                </a:solidFill>
              </a:rPr>
              <a:t>mT</a:t>
            </a:r>
            <a:r>
              <a:rPr lang="en-US" sz="1800" dirty="0" smtClean="0">
                <a:solidFill>
                  <a:srgbClr val="000000"/>
                </a:solidFill>
              </a:rPr>
              <a:t> at plasma chamber entrance</a:t>
            </a:r>
          </a:p>
          <a:p>
            <a:pPr defTabSz="957925">
              <a:buClr>
                <a:srgbClr val="548235"/>
              </a:buClr>
              <a:buSzPct val="80000"/>
            </a:pPr>
            <a:r>
              <a:rPr lang="en-US" sz="1800" dirty="0" smtClean="0"/>
              <a:t>►</a:t>
            </a:r>
            <a:r>
              <a:rPr lang="en-US" sz="1800" dirty="0" smtClean="0">
                <a:solidFill>
                  <a:srgbClr val="000000"/>
                </a:solidFill>
              </a:rPr>
              <a:t> </a:t>
            </a:r>
            <a:r>
              <a:rPr lang="en-US" sz="2400" b="1" dirty="0" err="1" smtClean="0">
                <a:solidFill>
                  <a:srgbClr val="000000"/>
                </a:solidFill>
              </a:rPr>
              <a:t>I</a:t>
            </a:r>
            <a:r>
              <a:rPr lang="en-US" sz="2400" b="1" baseline="-25000" dirty="0" err="1" smtClean="0">
                <a:solidFill>
                  <a:srgbClr val="000000"/>
                </a:solidFill>
              </a:rPr>
              <a:t>coils</a:t>
            </a:r>
            <a:r>
              <a:rPr lang="en-US" sz="2400" b="1" dirty="0" smtClean="0">
                <a:solidFill>
                  <a:srgbClr val="000000"/>
                </a:solidFill>
              </a:rPr>
              <a:t> </a:t>
            </a:r>
            <a:r>
              <a:rPr lang="en-US" sz="2400" b="1" dirty="0">
                <a:solidFill>
                  <a:srgbClr val="000000"/>
                </a:solidFill>
              </a:rPr>
              <a:t>= </a:t>
            </a:r>
            <a:r>
              <a:rPr lang="en-US" sz="2400" b="1" dirty="0" smtClean="0">
                <a:solidFill>
                  <a:schemeClr val="tx2"/>
                </a:solidFill>
              </a:rPr>
              <a:t>181 A</a:t>
            </a:r>
            <a:endParaRPr lang="en-US" sz="1800" b="1" dirty="0" smtClean="0">
              <a:solidFill>
                <a:schemeClr val="tx2"/>
              </a:solidFill>
            </a:endParaRPr>
          </a:p>
        </p:txBody>
      </p:sp>
      <p:sp>
        <p:nvSpPr>
          <p:cNvPr id="9" name="Rectangle avec coins arrondis en diagonale 8"/>
          <p:cNvSpPr/>
          <p:nvPr/>
        </p:nvSpPr>
        <p:spPr>
          <a:xfrm>
            <a:off x="5943600" y="4743160"/>
            <a:ext cx="5282215" cy="1634490"/>
          </a:xfrm>
          <a:prstGeom prst="round2DiagRect">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50000"/>
              </a:lnSpc>
            </a:pPr>
            <a:r>
              <a:rPr lang="en-US" sz="2000" b="1" dirty="0">
                <a:solidFill>
                  <a:schemeClr val="tx1"/>
                </a:solidFill>
              </a:rPr>
              <a:t>No </a:t>
            </a:r>
            <a:r>
              <a:rPr lang="en-US" sz="2000" b="1" dirty="0" smtClean="0">
                <a:solidFill>
                  <a:schemeClr val="tx1"/>
                </a:solidFill>
              </a:rPr>
              <a:t>sparks &amp; </a:t>
            </a:r>
            <a:r>
              <a:rPr lang="en-US" sz="2000" b="1" dirty="0">
                <a:solidFill>
                  <a:schemeClr val="tx1"/>
                </a:solidFill>
              </a:rPr>
              <a:t>no Penning </a:t>
            </a:r>
            <a:r>
              <a:rPr lang="en-US" sz="2000" b="1" dirty="0" smtClean="0">
                <a:solidFill>
                  <a:schemeClr val="tx1"/>
                </a:solidFill>
              </a:rPr>
              <a:t>discharges !!</a:t>
            </a:r>
            <a:endParaRPr lang="en-US" sz="2000" b="1" dirty="0">
              <a:solidFill>
                <a:schemeClr val="tx1"/>
              </a:solidFill>
            </a:endParaRPr>
          </a:p>
          <a:p>
            <a:pPr algn="just">
              <a:lnSpc>
                <a:spcPct val="150000"/>
              </a:lnSpc>
            </a:pPr>
            <a:r>
              <a:rPr lang="en-US" sz="2000" b="1" dirty="0">
                <a:solidFill>
                  <a:schemeClr val="tx1"/>
                </a:solidFill>
              </a:rPr>
              <a:t>Pulsed beam 50% duty cycle @1Hz</a:t>
            </a:r>
          </a:p>
          <a:p>
            <a:pPr algn="just">
              <a:lnSpc>
                <a:spcPct val="150000"/>
              </a:lnSpc>
            </a:pPr>
            <a:r>
              <a:rPr lang="en-US" sz="2000" b="1" dirty="0" smtClean="0">
                <a:solidFill>
                  <a:schemeClr val="tx1"/>
                </a:solidFill>
              </a:rPr>
              <a:t>Total </a:t>
            </a:r>
            <a:r>
              <a:rPr lang="en-US" sz="2000" b="1" dirty="0">
                <a:solidFill>
                  <a:schemeClr val="tx1"/>
                </a:solidFill>
              </a:rPr>
              <a:t>extracted current = 18mA @35kV</a:t>
            </a:r>
          </a:p>
        </p:txBody>
      </p:sp>
      <p:sp>
        <p:nvSpPr>
          <p:cNvPr id="11"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18</a:t>
            </a:fld>
            <a:endParaRPr lang="en-US" sz="1800" dirty="0">
              <a:solidFill>
                <a:srgbClr val="FF0000"/>
              </a:solidFill>
              <a:latin typeface="+mj-lt"/>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598">
            <a:off x="1306538" y="906144"/>
            <a:ext cx="3657600" cy="5486400"/>
          </a:xfrm>
          <a:prstGeom prst="rect">
            <a:avLst/>
          </a:prstGeom>
        </p:spPr>
      </p:pic>
    </p:spTree>
    <p:extLst>
      <p:ext uri="{BB962C8B-B14F-4D97-AF65-F5344CB8AC3E}">
        <p14:creationId xmlns:p14="http://schemas.microsoft.com/office/powerpoint/2010/main" val="2717816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01" y="3692535"/>
            <a:ext cx="5845433" cy="292271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36" y="965364"/>
            <a:ext cx="5830234" cy="2732922"/>
          </a:xfrm>
          <a:prstGeom prst="rect">
            <a:avLst/>
          </a:prstGeom>
        </p:spPr>
      </p:pic>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en-US" sz="3200" dirty="0" smtClean="0"/>
              <a:t>ALISES v2 : </a:t>
            </a:r>
            <a:r>
              <a:rPr lang="en-US" sz="3200" dirty="0"/>
              <a:t>while optimization, unexpected… </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629036"/>
            <a:ext cx="4201190" cy="4171564"/>
          </a:xfrm>
          <a:prstGeom prst="rect">
            <a:avLst/>
          </a:prstGeom>
        </p:spPr>
      </p:pic>
      <p:sp>
        <p:nvSpPr>
          <p:cNvPr id="14" name="ZoneTexte 13"/>
          <p:cNvSpPr txBox="1"/>
          <p:nvPr/>
        </p:nvSpPr>
        <p:spPr>
          <a:xfrm>
            <a:off x="6686441" y="877304"/>
            <a:ext cx="2677271" cy="4770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stStyle>
          <a:p>
            <a:r>
              <a:rPr lang="en-US" dirty="0" smtClean="0"/>
              <a:t>I</a:t>
            </a:r>
            <a:r>
              <a:rPr lang="en-US" baseline="-25000" dirty="0" smtClean="0"/>
              <a:t>ALISES </a:t>
            </a:r>
            <a:r>
              <a:rPr lang="en-US" baseline="-25000" dirty="0"/>
              <a:t>COIL</a:t>
            </a:r>
            <a:r>
              <a:rPr lang="en-US" dirty="0"/>
              <a:t>= 108 A</a:t>
            </a:r>
          </a:p>
        </p:txBody>
      </p:sp>
      <p:cxnSp>
        <p:nvCxnSpPr>
          <p:cNvPr id="12" name="Connecteur droit avec flèche 11"/>
          <p:cNvCxnSpPr/>
          <p:nvPr/>
        </p:nvCxnSpPr>
        <p:spPr>
          <a:xfrm>
            <a:off x="8141431" y="1323878"/>
            <a:ext cx="1752244" cy="86977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19</a:t>
            </a:fld>
            <a:endParaRPr lang="en-US" sz="1800" dirty="0">
              <a:solidFill>
                <a:srgbClr val="FF0000"/>
              </a:solidFill>
              <a:latin typeface="+mj-lt"/>
            </a:endParaRPr>
          </a:p>
        </p:txBody>
      </p:sp>
      <p:sp>
        <p:nvSpPr>
          <p:cNvPr id="19" name="ZoneTexte 18"/>
          <p:cNvSpPr txBox="1"/>
          <p:nvPr/>
        </p:nvSpPr>
        <p:spPr>
          <a:xfrm>
            <a:off x="6934200" y="4811917"/>
            <a:ext cx="4963191" cy="1634490"/>
          </a:xfrm>
          <a:prstGeom prst="round2DiagRect">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en-US" sz="1800" b="1" dirty="0">
                <a:solidFill>
                  <a:schemeClr val="tx1"/>
                </a:solidFill>
              </a:rPr>
              <a:t>BEST </a:t>
            </a:r>
            <a:r>
              <a:rPr lang="en-US" sz="1800" b="1" dirty="0" smtClean="0">
                <a:solidFill>
                  <a:schemeClr val="tx1"/>
                </a:solidFill>
              </a:rPr>
              <a:t>RESULT:</a:t>
            </a:r>
            <a:endParaRPr lang="en-US" sz="1800" b="1" dirty="0">
              <a:solidFill>
                <a:schemeClr val="tx1"/>
              </a:solidFill>
            </a:endParaRPr>
          </a:p>
          <a:p>
            <a:pPr algn="just"/>
            <a:r>
              <a:rPr lang="en-US" sz="1800" dirty="0">
                <a:solidFill>
                  <a:schemeClr val="tx1"/>
                </a:solidFill>
              </a:rPr>
              <a:t>PHF =</a:t>
            </a:r>
            <a:r>
              <a:rPr lang="en-US" sz="1800" b="1" dirty="0">
                <a:solidFill>
                  <a:schemeClr val="tx1"/>
                </a:solidFill>
              </a:rPr>
              <a:t> 980 W, </a:t>
            </a:r>
            <a:r>
              <a:rPr lang="en-US" sz="1800" dirty="0">
                <a:solidFill>
                  <a:schemeClr val="tx1"/>
                </a:solidFill>
              </a:rPr>
              <a:t>H</a:t>
            </a:r>
            <a:r>
              <a:rPr lang="en-US" sz="1800" baseline="-25000" dirty="0">
                <a:solidFill>
                  <a:schemeClr val="tx1"/>
                </a:solidFill>
              </a:rPr>
              <a:t>2</a:t>
            </a:r>
            <a:r>
              <a:rPr lang="en-US" sz="1800" dirty="0">
                <a:solidFill>
                  <a:schemeClr val="tx1"/>
                </a:solidFill>
              </a:rPr>
              <a:t> </a:t>
            </a:r>
            <a:r>
              <a:rPr lang="en-US" sz="1800" dirty="0" err="1">
                <a:solidFill>
                  <a:schemeClr val="tx1"/>
                </a:solidFill>
              </a:rPr>
              <a:t>gaz</a:t>
            </a:r>
            <a:r>
              <a:rPr lang="en-US" sz="1800" dirty="0">
                <a:solidFill>
                  <a:schemeClr val="tx1"/>
                </a:solidFill>
              </a:rPr>
              <a:t> injection =</a:t>
            </a:r>
            <a:r>
              <a:rPr lang="en-US" sz="1800" b="1" dirty="0">
                <a:solidFill>
                  <a:schemeClr val="tx1"/>
                </a:solidFill>
              </a:rPr>
              <a:t> 1.65 </a:t>
            </a:r>
            <a:r>
              <a:rPr lang="en-US" sz="1800" b="1" dirty="0" err="1">
                <a:solidFill>
                  <a:schemeClr val="tx1"/>
                </a:solidFill>
              </a:rPr>
              <a:t>sccm</a:t>
            </a:r>
            <a:endParaRPr lang="en-US" sz="1800" b="1" dirty="0">
              <a:solidFill>
                <a:schemeClr val="tx1"/>
              </a:solidFill>
            </a:endParaRPr>
          </a:p>
          <a:p>
            <a:pPr algn="just"/>
            <a:r>
              <a:rPr lang="en-US" sz="1800" b="1" dirty="0">
                <a:solidFill>
                  <a:schemeClr val="tx1"/>
                </a:solidFill>
              </a:rPr>
              <a:t>35 mA @ 50 kV, </a:t>
            </a:r>
            <a:r>
              <a:rPr lang="en-US" sz="1800" dirty="0">
                <a:solidFill>
                  <a:schemeClr val="tx1"/>
                </a:solidFill>
              </a:rPr>
              <a:t>Puller =</a:t>
            </a:r>
            <a:r>
              <a:rPr lang="en-US" sz="1800" b="1" dirty="0">
                <a:solidFill>
                  <a:schemeClr val="tx1"/>
                </a:solidFill>
              </a:rPr>
              <a:t> 22 kV, </a:t>
            </a:r>
            <a:r>
              <a:rPr lang="en-US" sz="1800" dirty="0">
                <a:solidFill>
                  <a:schemeClr val="tx1"/>
                </a:solidFill>
              </a:rPr>
              <a:t>CW </a:t>
            </a:r>
            <a:r>
              <a:rPr lang="en-US" sz="1800" dirty="0" smtClean="0">
                <a:solidFill>
                  <a:schemeClr val="tx1"/>
                </a:solidFill>
              </a:rPr>
              <a:t>mode</a:t>
            </a:r>
          </a:p>
          <a:p>
            <a:pPr algn="just"/>
            <a:r>
              <a:rPr lang="en-US" sz="1800" b="1" dirty="0" smtClean="0">
                <a:solidFill>
                  <a:schemeClr val="tx1"/>
                </a:solidFill>
              </a:rPr>
              <a:t> </a:t>
            </a:r>
          </a:p>
          <a:p>
            <a:pPr algn="ctr"/>
            <a:r>
              <a:rPr lang="en-US" sz="1800" b="1" dirty="0">
                <a:solidFill>
                  <a:srgbClr val="C00000"/>
                </a:solidFill>
              </a:rPr>
              <a:t>Is It still an ECR Heating</a:t>
            </a:r>
            <a:r>
              <a:rPr lang="en-US" sz="1800" b="1" dirty="0" smtClean="0">
                <a:solidFill>
                  <a:srgbClr val="C00000"/>
                </a:solidFill>
              </a:rPr>
              <a:t>?</a:t>
            </a:r>
            <a:endParaRPr lang="en-US" sz="1800" b="1" dirty="0">
              <a:solidFill>
                <a:srgbClr val="C00000"/>
              </a:solidFill>
            </a:endParaRPr>
          </a:p>
        </p:txBody>
      </p:sp>
      <p:sp>
        <p:nvSpPr>
          <p:cNvPr id="2" name="Ellipse 1"/>
          <p:cNvSpPr/>
          <p:nvPr/>
        </p:nvSpPr>
        <p:spPr>
          <a:xfrm>
            <a:off x="4750278" y="1302203"/>
            <a:ext cx="304800" cy="304800"/>
          </a:xfrm>
          <a:prstGeom prst="ellipse">
            <a:avLst/>
          </a:prstGeom>
          <a:noFill/>
          <a:ln w="38100">
            <a:solidFill>
              <a:srgbClr val="1212FF"/>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13" name="Ellipse 12"/>
          <p:cNvSpPr/>
          <p:nvPr/>
        </p:nvSpPr>
        <p:spPr>
          <a:xfrm>
            <a:off x="3246020" y="1201948"/>
            <a:ext cx="304800" cy="304800"/>
          </a:xfrm>
          <a:prstGeom prst="ellipse">
            <a:avLst/>
          </a:prstGeom>
          <a:noFill/>
          <a:ln w="38100">
            <a:solidFill>
              <a:srgbClr val="0074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6" name="ZoneTexte 5"/>
          <p:cNvSpPr txBox="1"/>
          <p:nvPr/>
        </p:nvSpPr>
        <p:spPr>
          <a:xfrm>
            <a:off x="5018535" y="1169989"/>
            <a:ext cx="603050" cy="307777"/>
          </a:xfrm>
          <a:prstGeom prst="rect">
            <a:avLst/>
          </a:prstGeom>
          <a:noFill/>
        </p:spPr>
        <p:txBody>
          <a:bodyPr wrap="none" rtlCol="0">
            <a:spAutoFit/>
          </a:bodyPr>
          <a:lstStyle/>
          <a:p>
            <a:r>
              <a:rPr lang="en-US" sz="1400" dirty="0" smtClean="0">
                <a:solidFill>
                  <a:srgbClr val="FF0000"/>
                </a:solidFill>
              </a:rPr>
              <a:t>181A</a:t>
            </a:r>
            <a:endParaRPr lang="en-US" sz="1400" dirty="0">
              <a:solidFill>
                <a:srgbClr val="FF0000"/>
              </a:solidFill>
            </a:endParaRPr>
          </a:p>
        </p:txBody>
      </p:sp>
      <p:sp>
        <p:nvSpPr>
          <p:cNvPr id="16" name="ZoneTexte 15"/>
          <p:cNvSpPr txBox="1"/>
          <p:nvPr/>
        </p:nvSpPr>
        <p:spPr>
          <a:xfrm>
            <a:off x="3205146" y="1536603"/>
            <a:ext cx="603050" cy="307777"/>
          </a:xfrm>
          <a:prstGeom prst="rect">
            <a:avLst/>
          </a:prstGeom>
          <a:noFill/>
        </p:spPr>
        <p:txBody>
          <a:bodyPr wrap="none" rtlCol="0">
            <a:spAutoFit/>
          </a:bodyPr>
          <a:lstStyle/>
          <a:p>
            <a:r>
              <a:rPr lang="en-US" sz="1400" dirty="0" smtClean="0">
                <a:solidFill>
                  <a:srgbClr val="FF0000"/>
                </a:solidFill>
              </a:rPr>
              <a:t>108A</a:t>
            </a:r>
            <a:endParaRPr lang="en-US" sz="1400" dirty="0">
              <a:solidFill>
                <a:srgbClr val="FF0000"/>
              </a:solidFill>
            </a:endParaRPr>
          </a:p>
        </p:txBody>
      </p:sp>
    </p:spTree>
    <p:extLst>
      <p:ext uri="{BB962C8B-B14F-4D97-AF65-F5344CB8AC3E}">
        <p14:creationId xmlns:p14="http://schemas.microsoft.com/office/powerpoint/2010/main" val="4439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13"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720000" y="360000"/>
            <a:ext cx="10733087" cy="871827"/>
          </a:xfrm>
        </p:spPr>
        <p:txBody>
          <a:bodyPr/>
          <a:lstStyle/>
          <a:p>
            <a:r>
              <a:rPr lang="fr-FR" dirty="0" smtClean="0"/>
              <a:t>OUTLINE</a:t>
            </a:r>
            <a:endParaRPr lang="fr-FR" dirty="0"/>
          </a:p>
        </p:txBody>
      </p:sp>
      <p:pic>
        <p:nvPicPr>
          <p:cNvPr id="3" name="Image 2"/>
          <p:cNvPicPr>
            <a:picLocks noChangeAspect="1"/>
          </p:cNvPicPr>
          <p:nvPr/>
        </p:nvPicPr>
        <p:blipFill>
          <a:blip r:embed="rId2"/>
          <a:stretch>
            <a:fillRect/>
          </a:stretch>
        </p:blipFill>
        <p:spPr>
          <a:xfrm>
            <a:off x="2496000" y="4581283"/>
            <a:ext cx="7200000" cy="142004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486543" y="1577252"/>
            <a:ext cx="7200000" cy="2677656"/>
          </a:xfrm>
          <a:prstGeom prst="rect">
            <a:avLst/>
          </a:prstGeom>
        </p:spPr>
        <p:txBody>
          <a:bodyPr wrap="square">
            <a:spAutoFit/>
          </a:bodyPr>
          <a:lstStyle/>
          <a:p>
            <a:pPr marL="457200" indent="-457200">
              <a:buClr>
                <a:schemeClr val="tx2"/>
              </a:buClr>
              <a:buFont typeface="+mj-lt"/>
              <a:buAutoNum type="arabicPeriod"/>
            </a:pPr>
            <a:r>
              <a:rPr lang="en-US" sz="2400" b="1" dirty="0" smtClean="0"/>
              <a:t>ECR </a:t>
            </a:r>
            <a:r>
              <a:rPr lang="en-US" sz="2400" b="1" dirty="0"/>
              <a:t>I</a:t>
            </a:r>
            <a:r>
              <a:rPr lang="en-US" sz="2400" b="1" dirty="0" smtClean="0"/>
              <a:t>on Sources for light ions production</a:t>
            </a:r>
          </a:p>
          <a:p>
            <a:pPr marL="457200" indent="-457200">
              <a:buClr>
                <a:schemeClr val="tx2"/>
              </a:buClr>
              <a:buFont typeface="+mj-lt"/>
              <a:buAutoNum type="arabicPeriod"/>
            </a:pPr>
            <a:endParaRPr lang="en-US" sz="2400" b="1" dirty="0" smtClean="0"/>
          </a:p>
          <a:p>
            <a:pPr marL="457200" indent="-457200">
              <a:buClr>
                <a:schemeClr val="tx2"/>
              </a:buClr>
              <a:buFont typeface="+mj-lt"/>
              <a:buAutoNum type="arabicPeriod"/>
            </a:pPr>
            <a:r>
              <a:rPr lang="en-US" sz="2400" b="1" dirty="0" smtClean="0"/>
              <a:t>Intense Beam Problematic</a:t>
            </a:r>
          </a:p>
          <a:p>
            <a:pPr marL="457200" indent="-457200">
              <a:buClr>
                <a:schemeClr val="tx2"/>
              </a:buClr>
              <a:buFont typeface="+mj-lt"/>
              <a:buAutoNum type="arabicPeriod"/>
            </a:pPr>
            <a:endParaRPr lang="en-US" sz="2400" b="1" dirty="0" smtClean="0"/>
          </a:p>
          <a:p>
            <a:pPr marL="457200" indent="-457200">
              <a:buClr>
                <a:schemeClr val="tx2"/>
              </a:buClr>
              <a:buFont typeface="+mj-lt"/>
              <a:buAutoNum type="arabicPeriod"/>
            </a:pPr>
            <a:r>
              <a:rPr lang="en-US" sz="2400" b="1" dirty="0" smtClean="0"/>
              <a:t>ALISES Ion Source family</a:t>
            </a:r>
          </a:p>
          <a:p>
            <a:pPr lvl="1"/>
            <a:endParaRPr lang="en-US" sz="2400" b="1" dirty="0" smtClean="0"/>
          </a:p>
          <a:p>
            <a:pPr marL="514350" indent="-514350">
              <a:buClr>
                <a:schemeClr val="tx2"/>
              </a:buClr>
              <a:buFont typeface="+mj-lt"/>
              <a:buAutoNum type="arabicPeriod"/>
            </a:pPr>
            <a:r>
              <a:rPr lang="en-US" sz="2400" b="1" dirty="0" smtClean="0"/>
              <a:t>Conclusion</a:t>
            </a:r>
            <a:endParaRPr lang="en-US" sz="2400" b="1" dirty="0"/>
          </a:p>
        </p:txBody>
      </p:sp>
      <p:sp>
        <p:nvSpPr>
          <p:cNvPr id="7"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a:t>
            </a:fld>
            <a:endParaRPr lang="en-US" sz="1800" dirty="0">
              <a:solidFill>
                <a:srgbClr val="FF0000"/>
              </a:solidFill>
              <a:latin typeface="+mj-lt"/>
            </a:endParaRPr>
          </a:p>
        </p:txBody>
      </p:sp>
    </p:spTree>
    <p:extLst>
      <p:ext uri="{BB962C8B-B14F-4D97-AF65-F5344CB8AC3E}">
        <p14:creationId xmlns:p14="http://schemas.microsoft.com/office/powerpoint/2010/main" val="2482263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en-US" sz="3200" dirty="0" smtClean="0"/>
              <a:t>ALISES v2</a:t>
            </a:r>
            <a:br>
              <a:rPr lang="en-US" sz="3200" dirty="0" smtClean="0"/>
            </a:br>
            <a:r>
              <a:rPr lang="en-US" sz="3200" dirty="0" smtClean="0"/>
              <a:t>Investigation On Magnetic Field Profile</a:t>
            </a:r>
            <a:endParaRPr lang="en-US" sz="3200" dirty="0"/>
          </a:p>
        </p:txBody>
      </p:sp>
      <p:sp>
        <p:nvSpPr>
          <p:cNvPr id="4" name="ZoneTexte 3"/>
          <p:cNvSpPr txBox="1"/>
          <p:nvPr/>
        </p:nvSpPr>
        <p:spPr>
          <a:xfrm>
            <a:off x="5685415" y="5109242"/>
            <a:ext cx="5966826" cy="1477328"/>
          </a:xfrm>
          <a:prstGeom prst="rect">
            <a:avLst/>
          </a:prstGeom>
          <a:noFill/>
        </p:spPr>
        <p:txBody>
          <a:bodyPr wrap="none" rtlCol="0">
            <a:spAutoFit/>
          </a:bodyPr>
          <a:lstStyle/>
          <a:p>
            <a:r>
              <a:rPr lang="en-US" sz="1800" b="1" dirty="0"/>
              <a:t>Magnetic configuration optimization</a:t>
            </a:r>
            <a:endParaRPr lang="en-US" sz="1800" dirty="0"/>
          </a:p>
          <a:p>
            <a:r>
              <a:rPr lang="en-US" sz="1800" dirty="0"/>
              <a:t>3 possible working modes </a:t>
            </a:r>
            <a:r>
              <a:rPr lang="en-US" sz="1800" dirty="0" smtClean="0"/>
              <a:t>:</a:t>
            </a:r>
            <a:endParaRPr lang="en-US" sz="1800" dirty="0"/>
          </a:p>
          <a:p>
            <a:r>
              <a:rPr lang="en-US" sz="1800" dirty="0"/>
              <a:t>► Initial ALISES source </a:t>
            </a:r>
            <a:r>
              <a:rPr lang="en-US" sz="1800" dirty="0" smtClean="0"/>
              <a:t>coil only : </a:t>
            </a:r>
            <a:r>
              <a:rPr lang="en-US" sz="1800" b="1" dirty="0" err="1" smtClean="0"/>
              <a:t>I</a:t>
            </a:r>
            <a:r>
              <a:rPr lang="en-US" sz="1800" b="1" baseline="-25000" dirty="0" err="1" smtClean="0"/>
              <a:t>coil</a:t>
            </a:r>
            <a:r>
              <a:rPr lang="en-US" sz="1800" b="1" dirty="0" smtClean="0"/>
              <a:t> = 181 A</a:t>
            </a:r>
            <a:r>
              <a:rPr lang="en-US" sz="1800" dirty="0" smtClean="0"/>
              <a:t> </a:t>
            </a:r>
            <a:endParaRPr lang="en-US" sz="1800" dirty="0"/>
          </a:p>
          <a:p>
            <a:r>
              <a:rPr lang="en-US" sz="1800" dirty="0"/>
              <a:t>► </a:t>
            </a:r>
            <a:r>
              <a:rPr lang="en-US" sz="1800" dirty="0" smtClean="0"/>
              <a:t>SILHI-type coil only : </a:t>
            </a:r>
            <a:r>
              <a:rPr lang="en-US" sz="1800" b="1" dirty="0" err="1" smtClean="0"/>
              <a:t>I</a:t>
            </a:r>
            <a:r>
              <a:rPr lang="en-US" sz="1800" b="1" baseline="-25000" dirty="0" err="1" smtClean="0"/>
              <a:t>coil</a:t>
            </a:r>
            <a:r>
              <a:rPr lang="en-US" sz="1800" b="1" dirty="0" smtClean="0"/>
              <a:t> = 115 A</a:t>
            </a:r>
            <a:endParaRPr lang="en-US" sz="1800" b="1" dirty="0"/>
          </a:p>
          <a:p>
            <a:r>
              <a:rPr lang="en-US" sz="1800" dirty="0"/>
              <a:t>► Tuning </a:t>
            </a:r>
            <a:r>
              <a:rPr lang="en-US" sz="1800" dirty="0" smtClean="0"/>
              <a:t>with </a:t>
            </a:r>
            <a:r>
              <a:rPr lang="en-US" sz="1800" dirty="0"/>
              <a:t>both SILHI-type and ALISES source coils </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705" y="1279823"/>
            <a:ext cx="6959095" cy="3702238"/>
          </a:xfrm>
          <a:prstGeom prst="rect">
            <a:avLst/>
          </a:prstGeom>
        </p:spPr>
      </p:pic>
      <p:sp>
        <p:nvSpPr>
          <p:cNvPr id="5" name="ZoneTexte 4"/>
          <p:cNvSpPr txBox="1"/>
          <p:nvPr/>
        </p:nvSpPr>
        <p:spPr>
          <a:xfrm>
            <a:off x="2870200" y="2903800"/>
            <a:ext cx="2250937" cy="400110"/>
          </a:xfrm>
          <a:prstGeom prst="rect">
            <a:avLst/>
          </a:prstGeom>
          <a:noFill/>
        </p:spPr>
        <p:txBody>
          <a:bodyPr wrap="none" rtlCol="0">
            <a:spAutoFit/>
          </a:bodyPr>
          <a:lstStyle/>
          <a:p>
            <a:r>
              <a:rPr lang="en-US" sz="2000" dirty="0" smtClean="0">
                <a:latin typeface="+mj-lt"/>
              </a:rPr>
              <a:t>SILHI-type coil</a:t>
            </a:r>
            <a:endParaRPr lang="en-US" sz="2000" dirty="0">
              <a:latin typeface="+mj-lt"/>
            </a:endParaRPr>
          </a:p>
        </p:txBody>
      </p:sp>
      <p:pic>
        <p:nvPicPr>
          <p:cNvPr id="8" name="Picture 46" descr="C:\Disque Olivier\D\Olivier\Olivier-1\Betsi\Mini Projet\ALISES-II\2015-Montage\IMG_28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17"/>
          <a:stretch/>
        </p:blipFill>
        <p:spPr bwMode="auto">
          <a:xfrm>
            <a:off x="873842" y="3436684"/>
            <a:ext cx="4307758" cy="3345116"/>
          </a:xfrm>
          <a:prstGeom prst="roundRect">
            <a:avLst>
              <a:gd name="adj" fmla="val 14389"/>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5"/>
          <a:srcRect l="52424" r="684"/>
          <a:stretch/>
        </p:blipFill>
        <p:spPr>
          <a:xfrm>
            <a:off x="873842" y="1309139"/>
            <a:ext cx="2021758" cy="2729461"/>
          </a:xfrm>
          <a:prstGeom prst="round2SameRect">
            <a:avLst/>
          </a:prstGeom>
        </p:spPr>
      </p:pic>
      <p:sp>
        <p:nvSpPr>
          <p:cNvPr id="11"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20</a:t>
            </a:fld>
            <a:endParaRPr lang="en-US" sz="1800" dirty="0">
              <a:solidFill>
                <a:srgbClr val="FF0000"/>
              </a:solidFill>
              <a:latin typeface="+mj-lt"/>
            </a:endParaRPr>
          </a:p>
        </p:txBody>
      </p:sp>
    </p:spTree>
    <p:extLst>
      <p:ext uri="{BB962C8B-B14F-4D97-AF65-F5344CB8AC3E}">
        <p14:creationId xmlns:p14="http://schemas.microsoft.com/office/powerpoint/2010/main" val="3494334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745069"/>
            <a:ext cx="3962400" cy="4039966"/>
          </a:xfrm>
          <a:prstGeom prst="rect">
            <a:avLst/>
          </a:prstGeom>
          <a:noFill/>
        </p:spPr>
      </p:pic>
      <p:pic>
        <p:nvPicPr>
          <p:cNvPr id="35" name="Imag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31" y="1115730"/>
            <a:ext cx="6349206" cy="3377778"/>
          </a:xfrm>
          <a:prstGeom prst="rect">
            <a:avLst/>
          </a:prstGeom>
        </p:spPr>
      </p:pic>
      <p:sp>
        <p:nvSpPr>
          <p:cNvPr id="3" name="Titre 2"/>
          <p:cNvSpPr>
            <a:spLocks noGrp="1"/>
          </p:cNvSpPr>
          <p:nvPr>
            <p:ph type="title"/>
          </p:nvPr>
        </p:nvSpPr>
        <p:spPr>
          <a:xfrm>
            <a:off x="720000" y="360000"/>
            <a:ext cx="10774365" cy="871827"/>
          </a:xfrm>
        </p:spPr>
        <p:txBody>
          <a:bodyPr vert="horz" lIns="0" tIns="45720" rIns="0" bIns="45720" rtlCol="0" anchor="t">
            <a:noAutofit/>
          </a:bodyPr>
          <a:lstStyle/>
          <a:p>
            <a:r>
              <a:rPr lang="en-US" sz="3200" dirty="0" smtClean="0"/>
              <a:t>Using SILHI type + ALISES type Coils</a:t>
            </a:r>
            <a:endParaRPr lang="en-US" sz="3200" dirty="0"/>
          </a:p>
        </p:txBody>
      </p:sp>
      <p:sp>
        <p:nvSpPr>
          <p:cNvPr id="6" name="ZoneTexte 5"/>
          <p:cNvSpPr txBox="1"/>
          <p:nvPr/>
        </p:nvSpPr>
        <p:spPr>
          <a:xfrm>
            <a:off x="7184562" y="893898"/>
            <a:ext cx="2462469" cy="4770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I</a:t>
            </a:r>
            <a:r>
              <a:rPr lang="en-US" baseline="-25000" dirty="0" smtClean="0"/>
              <a:t>SILHI COIL</a:t>
            </a:r>
            <a:r>
              <a:rPr lang="en-US" dirty="0" smtClean="0"/>
              <a:t>= 104 A</a:t>
            </a:r>
            <a:endParaRPr lang="en-US" dirty="0"/>
          </a:p>
        </p:txBody>
      </p:sp>
      <p:cxnSp>
        <p:nvCxnSpPr>
          <p:cNvPr id="21" name="Connecteur droit avec flèche 20"/>
          <p:cNvCxnSpPr/>
          <p:nvPr/>
        </p:nvCxnSpPr>
        <p:spPr>
          <a:xfrm flipV="1">
            <a:off x="5239943" y="3733800"/>
            <a:ext cx="17857" cy="1445330"/>
          </a:xfrm>
          <a:prstGeom prst="straightConnector1">
            <a:avLst/>
          </a:prstGeom>
          <a:ln w="57150">
            <a:solidFill>
              <a:srgbClr val="BFBF00"/>
            </a:solidFill>
            <a:tailEnd type="triangle"/>
          </a:ln>
        </p:spPr>
        <p:style>
          <a:lnRef idx="3">
            <a:schemeClr val="accent3"/>
          </a:lnRef>
          <a:fillRef idx="0">
            <a:schemeClr val="accent3"/>
          </a:fillRef>
          <a:effectRef idx="2">
            <a:schemeClr val="accent3"/>
          </a:effectRef>
          <a:fontRef idx="minor">
            <a:schemeClr val="tx1"/>
          </a:fontRef>
        </p:style>
      </p:cxnSp>
      <p:sp>
        <p:nvSpPr>
          <p:cNvPr id="27" name="ZoneTexte 26"/>
          <p:cNvSpPr txBox="1"/>
          <p:nvPr/>
        </p:nvSpPr>
        <p:spPr>
          <a:xfrm>
            <a:off x="1219200" y="893990"/>
            <a:ext cx="1531188" cy="369332"/>
          </a:xfrm>
          <a:prstGeom prst="rect">
            <a:avLst/>
          </a:prstGeom>
          <a:noFill/>
        </p:spPr>
        <p:txBody>
          <a:bodyPr wrap="none" rtlCol="0">
            <a:spAutoFit/>
          </a:bodyPr>
          <a:lstStyle/>
          <a:p>
            <a:r>
              <a:rPr lang="en-US" sz="1800" dirty="0" smtClean="0"/>
              <a:t>Pulsed Mode</a:t>
            </a:r>
            <a:endParaRPr lang="en-US" sz="1800" dirty="0"/>
          </a:p>
        </p:txBody>
      </p:sp>
      <p:cxnSp>
        <p:nvCxnSpPr>
          <p:cNvPr id="7" name="Connecteur droit avec flèche 6"/>
          <p:cNvCxnSpPr>
            <a:stCxn id="6" idx="2"/>
          </p:cNvCxnSpPr>
          <p:nvPr/>
        </p:nvCxnSpPr>
        <p:spPr>
          <a:xfrm>
            <a:off x="8415797" y="1370952"/>
            <a:ext cx="575803" cy="16008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21</a:t>
            </a:fld>
            <a:endParaRPr lang="en-US" sz="1800" dirty="0">
              <a:solidFill>
                <a:srgbClr val="FF0000"/>
              </a:solidFill>
              <a:latin typeface="+mj-lt"/>
            </a:endParaRPr>
          </a:p>
        </p:txBody>
      </p:sp>
      <p:sp>
        <p:nvSpPr>
          <p:cNvPr id="15" name="ZoneTexte 14"/>
          <p:cNvSpPr txBox="1"/>
          <p:nvPr/>
        </p:nvSpPr>
        <p:spPr>
          <a:xfrm>
            <a:off x="2819400" y="5006775"/>
            <a:ext cx="6513303" cy="1634490"/>
          </a:xfrm>
          <a:prstGeom prst="round2DiagRect">
            <a:avLst/>
          </a:prstGeom>
          <a:solidFill>
            <a:schemeClr val="bg1"/>
          </a:solid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en-US" sz="1800" b="1" dirty="0">
                <a:solidFill>
                  <a:schemeClr val="tx1"/>
                </a:solidFill>
              </a:rPr>
              <a:t>BEST RESULT : P</a:t>
            </a:r>
            <a:r>
              <a:rPr lang="en-US" sz="1800" b="1" baseline="-25000" dirty="0">
                <a:solidFill>
                  <a:schemeClr val="tx1"/>
                </a:solidFill>
              </a:rPr>
              <a:t>HF </a:t>
            </a:r>
            <a:r>
              <a:rPr lang="en-US" sz="1800" b="1" dirty="0">
                <a:solidFill>
                  <a:schemeClr val="tx1"/>
                </a:solidFill>
              </a:rPr>
              <a:t>= 700 W, @50 kV</a:t>
            </a:r>
          </a:p>
          <a:p>
            <a:pPr algn="just"/>
            <a:r>
              <a:rPr lang="en-US" sz="1800" dirty="0">
                <a:solidFill>
                  <a:schemeClr val="tx1"/>
                </a:solidFill>
              </a:rPr>
              <a:t>Pulsed	H</a:t>
            </a:r>
            <a:r>
              <a:rPr lang="en-US" sz="1800" baseline="-25000" dirty="0">
                <a:solidFill>
                  <a:schemeClr val="tx1"/>
                </a:solidFill>
              </a:rPr>
              <a:t>2</a:t>
            </a:r>
            <a:r>
              <a:rPr lang="en-US" sz="1800" dirty="0">
                <a:solidFill>
                  <a:schemeClr val="tx1"/>
                </a:solidFill>
              </a:rPr>
              <a:t> gas injection = </a:t>
            </a:r>
            <a:r>
              <a:rPr lang="en-US" sz="1800" b="1" dirty="0">
                <a:solidFill>
                  <a:schemeClr val="tx1"/>
                </a:solidFill>
              </a:rPr>
              <a:t>1.95 </a:t>
            </a:r>
            <a:r>
              <a:rPr lang="en-US" sz="1800" b="1" dirty="0" err="1">
                <a:solidFill>
                  <a:schemeClr val="tx1"/>
                </a:solidFill>
              </a:rPr>
              <a:t>sccm</a:t>
            </a:r>
            <a:r>
              <a:rPr lang="en-US" sz="1800" dirty="0">
                <a:solidFill>
                  <a:schemeClr val="tx1"/>
                </a:solidFill>
              </a:rPr>
              <a:t>   </a:t>
            </a:r>
            <a:r>
              <a:rPr lang="en-US" sz="1800" dirty="0" err="1">
                <a:solidFill>
                  <a:schemeClr val="tx1"/>
                </a:solidFill>
              </a:rPr>
              <a:t>I</a:t>
            </a:r>
            <a:r>
              <a:rPr lang="en-US" sz="1800" baseline="-25000" dirty="0" err="1">
                <a:solidFill>
                  <a:schemeClr val="tx1"/>
                </a:solidFill>
              </a:rPr>
              <a:t>ext</a:t>
            </a:r>
            <a:r>
              <a:rPr lang="en-US" sz="1800" dirty="0">
                <a:solidFill>
                  <a:schemeClr val="tx1"/>
                </a:solidFill>
              </a:rPr>
              <a:t> =</a:t>
            </a:r>
            <a:r>
              <a:rPr lang="en-US" sz="1800" b="1" dirty="0">
                <a:solidFill>
                  <a:schemeClr val="tx1"/>
                </a:solidFill>
              </a:rPr>
              <a:t> 40.7 </a:t>
            </a:r>
            <a:r>
              <a:rPr lang="en-US" sz="1800" b="1" dirty="0" smtClean="0">
                <a:solidFill>
                  <a:schemeClr val="tx1"/>
                </a:solidFill>
              </a:rPr>
              <a:t>mA</a:t>
            </a:r>
            <a:endParaRPr lang="en-US" sz="1800" b="1" dirty="0">
              <a:solidFill>
                <a:schemeClr val="tx1"/>
              </a:solidFill>
            </a:endParaRPr>
          </a:p>
          <a:p>
            <a:pPr algn="just"/>
            <a:r>
              <a:rPr lang="en-US" sz="1800" dirty="0">
                <a:solidFill>
                  <a:schemeClr val="tx1"/>
                </a:solidFill>
              </a:rPr>
              <a:t>CW mode 	H</a:t>
            </a:r>
            <a:r>
              <a:rPr lang="en-US" sz="1800" baseline="-25000" dirty="0">
                <a:solidFill>
                  <a:schemeClr val="tx1"/>
                </a:solidFill>
              </a:rPr>
              <a:t>2</a:t>
            </a:r>
            <a:r>
              <a:rPr lang="en-US" sz="1800" dirty="0">
                <a:solidFill>
                  <a:schemeClr val="tx1"/>
                </a:solidFill>
              </a:rPr>
              <a:t> gas injection = </a:t>
            </a:r>
            <a:r>
              <a:rPr lang="en-US" sz="1800" b="1" dirty="0">
                <a:solidFill>
                  <a:schemeClr val="tx1"/>
                </a:solidFill>
              </a:rPr>
              <a:t>2.10 </a:t>
            </a:r>
            <a:r>
              <a:rPr lang="en-US" sz="1800" b="1" dirty="0" err="1">
                <a:solidFill>
                  <a:schemeClr val="tx1"/>
                </a:solidFill>
              </a:rPr>
              <a:t>sccm</a:t>
            </a:r>
            <a:r>
              <a:rPr lang="en-US" sz="1800" dirty="0">
                <a:solidFill>
                  <a:schemeClr val="tx1"/>
                </a:solidFill>
              </a:rPr>
              <a:t>   </a:t>
            </a:r>
            <a:r>
              <a:rPr lang="en-US" sz="1800" dirty="0" err="1">
                <a:solidFill>
                  <a:schemeClr val="tx1"/>
                </a:solidFill>
              </a:rPr>
              <a:t>I</a:t>
            </a:r>
            <a:r>
              <a:rPr lang="en-US" sz="1800" baseline="-25000" dirty="0" err="1">
                <a:solidFill>
                  <a:schemeClr val="tx1"/>
                </a:solidFill>
              </a:rPr>
              <a:t>ext</a:t>
            </a:r>
            <a:r>
              <a:rPr lang="en-US" sz="1800" dirty="0">
                <a:solidFill>
                  <a:schemeClr val="tx1"/>
                </a:solidFill>
              </a:rPr>
              <a:t> =</a:t>
            </a:r>
            <a:r>
              <a:rPr lang="en-US" sz="1800" b="1" dirty="0">
                <a:solidFill>
                  <a:schemeClr val="tx1"/>
                </a:solidFill>
              </a:rPr>
              <a:t> 48.5 </a:t>
            </a:r>
            <a:r>
              <a:rPr lang="en-US" sz="1800" b="1" dirty="0" smtClean="0">
                <a:solidFill>
                  <a:schemeClr val="tx1"/>
                </a:solidFill>
              </a:rPr>
              <a:t>mA</a:t>
            </a:r>
          </a:p>
          <a:p>
            <a:pPr algn="ctr"/>
            <a:endParaRPr lang="de-DE" sz="1800" b="1" dirty="0" smtClean="0">
              <a:solidFill>
                <a:srgbClr val="C00000"/>
              </a:solidFill>
            </a:endParaRPr>
          </a:p>
          <a:p>
            <a:pPr algn="ctr"/>
            <a:r>
              <a:rPr lang="de-DE" sz="1800" b="1" dirty="0" smtClean="0">
                <a:solidFill>
                  <a:srgbClr val="C00000"/>
                </a:solidFill>
              </a:rPr>
              <a:t>LEBT </a:t>
            </a:r>
            <a:r>
              <a:rPr lang="de-DE" sz="1800" b="1" dirty="0">
                <a:solidFill>
                  <a:srgbClr val="C00000"/>
                </a:solidFill>
              </a:rPr>
              <a:t>BEAM DUMP in CW </a:t>
            </a:r>
            <a:r>
              <a:rPr lang="en-US" sz="1800" dirty="0">
                <a:solidFill>
                  <a:srgbClr val="C00000"/>
                </a:solidFill>
              </a:rPr>
              <a:t>►</a:t>
            </a:r>
            <a:r>
              <a:rPr lang="de-DE" sz="1800" b="1" dirty="0">
                <a:solidFill>
                  <a:srgbClr val="C00000"/>
                </a:solidFill>
              </a:rPr>
              <a:t> </a:t>
            </a:r>
            <a:r>
              <a:rPr lang="de-DE" sz="1800" b="1" dirty="0" err="1">
                <a:solidFill>
                  <a:srgbClr val="C00000"/>
                </a:solidFill>
              </a:rPr>
              <a:t>I</a:t>
            </a:r>
            <a:r>
              <a:rPr lang="de-DE" sz="1800" b="1" baseline="-25000" dirty="0" err="1">
                <a:solidFill>
                  <a:srgbClr val="C00000"/>
                </a:solidFill>
              </a:rPr>
              <a:t>beam</a:t>
            </a:r>
            <a:r>
              <a:rPr lang="de-DE" sz="1800" b="1" baseline="-25000" dirty="0">
                <a:solidFill>
                  <a:srgbClr val="C00000"/>
                </a:solidFill>
              </a:rPr>
              <a:t> </a:t>
            </a:r>
            <a:r>
              <a:rPr lang="de-DE" sz="1800" b="1" baseline="-25000" dirty="0" err="1">
                <a:solidFill>
                  <a:srgbClr val="C00000"/>
                </a:solidFill>
              </a:rPr>
              <a:t>dump</a:t>
            </a:r>
            <a:r>
              <a:rPr lang="de-DE" sz="1800" b="1" dirty="0">
                <a:solidFill>
                  <a:srgbClr val="C00000"/>
                </a:solidFill>
              </a:rPr>
              <a:t> = 26 mA </a:t>
            </a:r>
            <a:endParaRPr lang="en-US" sz="1800" b="1" dirty="0">
              <a:solidFill>
                <a:schemeClr val="tx1"/>
              </a:solidFill>
            </a:endParaRPr>
          </a:p>
        </p:txBody>
      </p:sp>
    </p:spTree>
    <p:extLst>
      <p:ext uri="{BB962C8B-B14F-4D97-AF65-F5344CB8AC3E}">
        <p14:creationId xmlns:p14="http://schemas.microsoft.com/office/powerpoint/2010/main" val="30920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11460160" cy="871827"/>
          </a:xfrm>
        </p:spPr>
        <p:txBody>
          <a:bodyPr vert="horz" lIns="0" tIns="45720" rIns="0" bIns="45720" rtlCol="0" anchor="t">
            <a:noAutofit/>
          </a:bodyPr>
          <a:lstStyle/>
          <a:p>
            <a:r>
              <a:rPr lang="fr-FR" sz="3200" dirty="0"/>
              <a:t>ALISES </a:t>
            </a:r>
            <a:r>
              <a:rPr lang="fr-FR" sz="3200" dirty="0" smtClean="0"/>
              <a:t>v2</a:t>
            </a:r>
            <a:br>
              <a:rPr lang="fr-FR" sz="3200" dirty="0" smtClean="0"/>
            </a:br>
            <a:r>
              <a:rPr lang="fr-FR" sz="3200" dirty="0" smtClean="0"/>
              <a:t>Plasma </a:t>
            </a:r>
            <a:r>
              <a:rPr lang="fr-FR" sz="3200" dirty="0" err="1" smtClean="0"/>
              <a:t>Chamber</a:t>
            </a:r>
            <a:r>
              <a:rPr lang="fr-FR" sz="3200" dirty="0" smtClean="0"/>
              <a:t> Radial </a:t>
            </a:r>
            <a:r>
              <a:rPr lang="fr-FR" sz="3200" dirty="0" err="1" smtClean="0"/>
              <a:t>Reduction</a:t>
            </a:r>
            <a:endParaRPr lang="fr-FR" sz="3200" dirty="0"/>
          </a:p>
        </p:txBody>
      </p:sp>
      <p:grpSp>
        <p:nvGrpSpPr>
          <p:cNvPr id="3" name="Groupe 2"/>
          <p:cNvGrpSpPr/>
          <p:nvPr/>
        </p:nvGrpSpPr>
        <p:grpSpPr>
          <a:xfrm>
            <a:off x="720000" y="1676400"/>
            <a:ext cx="5740426" cy="4423804"/>
            <a:chOff x="76200" y="1319079"/>
            <a:chExt cx="5740426" cy="4423804"/>
          </a:xfrm>
        </p:grpSpPr>
        <p:pic>
          <p:nvPicPr>
            <p:cNvPr id="6" name="Image 5"/>
            <p:cNvPicPr>
              <a:picLocks noChangeAspect="1"/>
            </p:cNvPicPr>
            <p:nvPr/>
          </p:nvPicPr>
          <p:blipFill>
            <a:blip r:embed="rId3"/>
            <a:stretch>
              <a:fillRect/>
            </a:stretch>
          </p:blipFill>
          <p:spPr>
            <a:xfrm>
              <a:off x="76200" y="1319080"/>
              <a:ext cx="3367972" cy="4423803"/>
            </a:xfrm>
            <a:prstGeom prst="roundRect">
              <a:avLst>
                <a:gd name="adj" fmla="val 7994"/>
              </a:avLst>
            </a:prstGeom>
          </p:spPr>
        </p:pic>
        <p:pic>
          <p:nvPicPr>
            <p:cNvPr id="7" name="Image 6"/>
            <p:cNvPicPr>
              <a:picLocks noChangeAspect="1"/>
            </p:cNvPicPr>
            <p:nvPr/>
          </p:nvPicPr>
          <p:blipFill>
            <a:blip r:embed="rId4"/>
            <a:stretch>
              <a:fillRect/>
            </a:stretch>
          </p:blipFill>
          <p:spPr>
            <a:xfrm>
              <a:off x="3476626" y="3977118"/>
              <a:ext cx="2340000" cy="1765765"/>
            </a:xfrm>
            <a:prstGeom prst="roundRect">
              <a:avLst>
                <a:gd name="adj" fmla="val 10321"/>
              </a:avLst>
            </a:prstGeom>
          </p:spPr>
        </p:pic>
        <p:pic>
          <p:nvPicPr>
            <p:cNvPr id="8" name="Image 7"/>
            <p:cNvPicPr>
              <a:picLocks noChangeAspect="1"/>
            </p:cNvPicPr>
            <p:nvPr/>
          </p:nvPicPr>
          <p:blipFill rotWithShape="1">
            <a:blip r:embed="rId5"/>
            <a:srcRect b="15201"/>
            <a:stretch/>
          </p:blipFill>
          <p:spPr>
            <a:xfrm>
              <a:off x="3476626" y="1319079"/>
              <a:ext cx="2340000" cy="2606814"/>
            </a:xfrm>
            <a:prstGeom prst="roundRect">
              <a:avLst>
                <a:gd name="adj" fmla="val 8403"/>
              </a:avLst>
            </a:prstGeom>
          </p:spPr>
        </p:pic>
      </p:grpSp>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117" y="1533252"/>
            <a:ext cx="4538278" cy="4034026"/>
          </a:xfrm>
          <a:prstGeom prst="rect">
            <a:avLst/>
          </a:prstGeom>
        </p:spPr>
      </p:pic>
      <p:sp>
        <p:nvSpPr>
          <p:cNvPr id="11"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22</a:t>
            </a:fld>
            <a:endParaRPr lang="en-US" sz="1800" dirty="0">
              <a:solidFill>
                <a:srgbClr val="FF0000"/>
              </a:solidFill>
              <a:latin typeface="+mj-lt"/>
            </a:endParaRPr>
          </a:p>
        </p:txBody>
      </p:sp>
      <p:sp>
        <p:nvSpPr>
          <p:cNvPr id="12" name="ZoneTexte 11"/>
          <p:cNvSpPr txBox="1"/>
          <p:nvPr/>
        </p:nvSpPr>
        <p:spPr>
          <a:xfrm>
            <a:off x="7162800" y="5710603"/>
            <a:ext cx="4763912" cy="779201"/>
          </a:xfrm>
          <a:prstGeom prst="round2DiagRect">
            <a:avLst/>
          </a:prstGeom>
          <a:solidFill>
            <a:schemeClr val="bg1"/>
          </a:solid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b="1" dirty="0" smtClean="0">
                <a:solidFill>
                  <a:schemeClr val="tx1"/>
                </a:solidFill>
              </a:rPr>
              <a:t>Plasma chamber </a:t>
            </a:r>
            <a:r>
              <a:rPr lang="en-US" sz="1800" b="1" dirty="0">
                <a:solidFill>
                  <a:schemeClr val="tx1"/>
                </a:solidFill>
              </a:rPr>
              <a:t>reduction still </a:t>
            </a:r>
            <a:r>
              <a:rPr lang="en-US" sz="1800" b="1" dirty="0" smtClean="0">
                <a:solidFill>
                  <a:schemeClr val="tx1"/>
                </a:solidFill>
              </a:rPr>
              <a:t>works!</a:t>
            </a:r>
          </a:p>
        </p:txBody>
      </p:sp>
    </p:spTree>
    <p:extLst>
      <p:ext uri="{BB962C8B-B14F-4D97-AF65-F5344CB8AC3E}">
        <p14:creationId xmlns:p14="http://schemas.microsoft.com/office/powerpoint/2010/main" val="34423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60000"/>
            <a:ext cx="10698160" cy="871827"/>
          </a:xfrm>
        </p:spPr>
        <p:txBody>
          <a:bodyPr vert="horz" lIns="0" tIns="45720" rIns="0" bIns="45720" rtlCol="0" anchor="t">
            <a:noAutofit/>
          </a:bodyPr>
          <a:lstStyle/>
          <a:p>
            <a:r>
              <a:rPr lang="fr-FR" sz="3200" dirty="0"/>
              <a:t>ALISES </a:t>
            </a:r>
            <a:r>
              <a:rPr lang="fr-FR" sz="3200" dirty="0" smtClean="0"/>
              <a:t>v2 for </a:t>
            </a:r>
            <a:r>
              <a:rPr lang="fr-FR" sz="3200" dirty="0" err="1" smtClean="0"/>
              <a:t>other</a:t>
            </a:r>
            <a:r>
              <a:rPr lang="fr-FR" sz="3200" dirty="0" smtClean="0"/>
              <a:t> </a:t>
            </a:r>
            <a:r>
              <a:rPr lang="fr-FR" sz="3200" dirty="0" err="1" smtClean="0"/>
              <a:t>Projects</a:t>
            </a:r>
            <a:endParaRPr lang="fr-FR" sz="3200" dirty="0"/>
          </a:p>
        </p:txBody>
      </p:sp>
      <p:pic>
        <p:nvPicPr>
          <p:cNvPr id="16" name="Image 15"/>
          <p:cNvPicPr/>
          <p:nvPr/>
        </p:nvPicPr>
        <p:blipFill rotWithShape="1">
          <a:blip r:embed="rId2">
            <a:extLst>
              <a:ext uri="{28A0092B-C50C-407E-A947-70E740481C1C}">
                <a14:useLocalDpi xmlns:a14="http://schemas.microsoft.com/office/drawing/2010/main" val="0"/>
              </a:ext>
            </a:extLst>
          </a:blip>
          <a:srcRect b="553"/>
          <a:stretch/>
        </p:blipFill>
        <p:spPr bwMode="auto">
          <a:xfrm>
            <a:off x="8290727" y="2509447"/>
            <a:ext cx="3780000" cy="3645243"/>
          </a:xfrm>
          <a:prstGeom prst="roundRect">
            <a:avLst>
              <a:gd name="adj" fmla="val 12977"/>
            </a:avLst>
          </a:prstGeom>
          <a:noFill/>
        </p:spPr>
      </p:pic>
      <p:sp>
        <p:nvSpPr>
          <p:cNvPr id="18" name="ZoneTexte 17"/>
          <p:cNvSpPr txBox="1"/>
          <p:nvPr/>
        </p:nvSpPr>
        <p:spPr>
          <a:xfrm>
            <a:off x="8294551" y="914400"/>
            <a:ext cx="3780000" cy="769501"/>
          </a:xfrm>
          <a:prstGeom prst="snip1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a:lvl1pPr>
          </a:lstStyle>
          <a:p>
            <a:pPr algn="ctr"/>
            <a:r>
              <a:rPr lang="en-US" b="1" dirty="0"/>
              <a:t>FAIR </a:t>
            </a:r>
            <a:r>
              <a:rPr lang="en-US" b="1" dirty="0" smtClean="0"/>
              <a:t>Project</a:t>
            </a:r>
          </a:p>
          <a:p>
            <a:pPr algn="ctr"/>
            <a:r>
              <a:rPr lang="en-US" dirty="0" smtClean="0"/>
              <a:t>EMU </a:t>
            </a:r>
            <a:r>
              <a:rPr lang="en-US" dirty="0"/>
              <a:t>Debugging</a:t>
            </a:r>
          </a:p>
        </p:txBody>
      </p:sp>
      <p:sp>
        <p:nvSpPr>
          <p:cNvPr id="5" name="Rectangle avec coin rogné 4"/>
          <p:cNvSpPr/>
          <p:nvPr/>
        </p:nvSpPr>
        <p:spPr>
          <a:xfrm>
            <a:off x="551540" y="914400"/>
            <a:ext cx="3780000" cy="769501"/>
          </a:xfrm>
          <a:prstGeom prst="snip1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4D </a:t>
            </a:r>
            <a:r>
              <a:rPr lang="en-US" sz="2000" b="1" dirty="0" smtClean="0"/>
              <a:t>Emittance-meter R&amp;D</a:t>
            </a:r>
            <a:endParaRPr lang="en-US" sz="2000" b="1" dirty="0" smtClean="0">
              <a:solidFill>
                <a:schemeClr val="dk1"/>
              </a:solidFill>
            </a:endParaRPr>
          </a:p>
          <a:p>
            <a:pPr algn="ctr"/>
            <a:r>
              <a:rPr lang="en-US" sz="2000" dirty="0" smtClean="0">
                <a:solidFill>
                  <a:schemeClr val="dk1"/>
                </a:solidFill>
              </a:rPr>
              <a:t>Irradiation tests of scintillators</a:t>
            </a:r>
            <a:endParaRPr lang="en-US" sz="2000" dirty="0">
              <a:solidFill>
                <a:schemeClr val="dk1"/>
              </a:solidFill>
            </a:endParaRPr>
          </a:p>
        </p:txBody>
      </p:sp>
      <p:pic>
        <p:nvPicPr>
          <p:cNvPr id="10" name="Image 9"/>
          <p:cNvPicPr>
            <a:picLocks noChangeAspect="1"/>
          </p:cNvPicPr>
          <p:nvPr/>
        </p:nvPicPr>
        <p:blipFill>
          <a:blip r:embed="rId3"/>
          <a:stretch>
            <a:fillRect/>
          </a:stretch>
        </p:blipFill>
        <p:spPr>
          <a:xfrm>
            <a:off x="4480728" y="4005184"/>
            <a:ext cx="3748872" cy="2111783"/>
          </a:xfrm>
          <a:prstGeom prst="roundRect">
            <a:avLst>
              <a:gd name="adj" fmla="val 10653"/>
            </a:avLst>
          </a:prstGeom>
        </p:spPr>
      </p:pic>
      <p:sp>
        <p:nvSpPr>
          <p:cNvPr id="12" name="Rectangle 11"/>
          <p:cNvSpPr/>
          <p:nvPr/>
        </p:nvSpPr>
        <p:spPr>
          <a:xfrm>
            <a:off x="4443302" y="2609671"/>
            <a:ext cx="3710097" cy="1077218"/>
          </a:xfrm>
          <a:prstGeom prst="rect">
            <a:avLst/>
          </a:prstGeom>
        </p:spPr>
        <p:txBody>
          <a:bodyPr wrap="square">
            <a:spAutoFit/>
          </a:bodyPr>
          <a:lstStyle/>
          <a:p>
            <a:pPr algn="ctr"/>
            <a:r>
              <a:rPr lang="en-US" sz="1600" dirty="0">
                <a:solidFill>
                  <a:srgbClr val="000000"/>
                </a:solidFill>
                <a:latin typeface="Arial" panose="020B0604020202020204" pitchFamily="34" charset="0"/>
              </a:rPr>
              <a:t>Hydrogen beam </a:t>
            </a:r>
            <a:r>
              <a:rPr lang="en-US" sz="1600" dirty="0" smtClean="0">
                <a:solidFill>
                  <a:srgbClr val="000000"/>
                </a:solidFill>
                <a:latin typeface="Arial" panose="020B0604020202020204" pitchFamily="34" charset="0"/>
              </a:rPr>
              <a:t>35 mA @40 kV </a:t>
            </a:r>
            <a:r>
              <a:rPr lang="en-US" sz="1600" dirty="0">
                <a:solidFill>
                  <a:srgbClr val="000000"/>
                </a:solidFill>
                <a:latin typeface="Arial" panose="020B0604020202020204" pitchFamily="34" charset="0"/>
              </a:rPr>
              <a:t>extracted from ALISES, </a:t>
            </a:r>
            <a:r>
              <a:rPr lang="en-US" sz="1600" dirty="0" smtClean="0">
                <a:solidFill>
                  <a:srgbClr val="000000"/>
                </a:solidFill>
                <a:latin typeface="Arial" panose="020B0604020202020204" pitchFamily="34" charset="0"/>
              </a:rPr>
              <a:t>17 mA H</a:t>
            </a:r>
            <a:r>
              <a:rPr lang="en-US" sz="1600" baseline="30000" dirty="0" smtClean="0">
                <a:solidFill>
                  <a:srgbClr val="000000"/>
                </a:solidFill>
                <a:latin typeface="Arial" panose="020B0604020202020204" pitchFamily="34" charset="0"/>
              </a:rPr>
              <a:t>+</a:t>
            </a:r>
            <a:r>
              <a:rPr lang="en-US" sz="1600" dirty="0" smtClean="0">
                <a:solidFill>
                  <a:srgbClr val="000000"/>
                </a:solidFill>
                <a:latin typeface="Arial" panose="020B0604020202020204" pitchFamily="34" charset="0"/>
              </a:rPr>
              <a:t>  at </a:t>
            </a:r>
            <a:r>
              <a:rPr lang="en-US" sz="1600" dirty="0">
                <a:solidFill>
                  <a:srgbClr val="000000"/>
                </a:solidFill>
                <a:latin typeface="Arial" panose="020B0604020202020204" pitchFamily="34" charset="0"/>
              </a:rPr>
              <a:t>the end of BETSI LEBT on beam stop prototype for S</a:t>
            </a:r>
            <a:r>
              <a:rPr lang="en-US" sz="1600" baseline="30000" dirty="0">
                <a:solidFill>
                  <a:srgbClr val="000000"/>
                </a:solidFill>
                <a:latin typeface="Arial" panose="020B0604020202020204" pitchFamily="34" charset="0"/>
              </a:rPr>
              <a:t>3</a:t>
            </a:r>
            <a:r>
              <a:rPr lang="en-US" sz="1600" dirty="0">
                <a:solidFill>
                  <a:srgbClr val="000000"/>
                </a:solidFill>
                <a:latin typeface="Arial" panose="020B0604020202020204" pitchFamily="34" charset="0"/>
              </a:rPr>
              <a:t> </a:t>
            </a:r>
            <a:endParaRPr lang="en-US" sz="1600" dirty="0"/>
          </a:p>
        </p:txBody>
      </p:sp>
      <p:sp>
        <p:nvSpPr>
          <p:cNvPr id="17" name="ZoneTexte 16"/>
          <p:cNvSpPr txBox="1"/>
          <p:nvPr/>
        </p:nvSpPr>
        <p:spPr>
          <a:xfrm>
            <a:off x="4446891" y="914400"/>
            <a:ext cx="3706509" cy="1438632"/>
          </a:xfrm>
          <a:prstGeom prst="snip1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a:lvl1pPr>
          </a:lstStyle>
          <a:p>
            <a:pPr algn="ctr"/>
            <a:r>
              <a:rPr lang="en-US" b="1" dirty="0"/>
              <a:t>SPIRAL2 </a:t>
            </a:r>
            <a:r>
              <a:rPr lang="en-US" b="1" dirty="0" smtClean="0"/>
              <a:t>Project</a:t>
            </a:r>
          </a:p>
          <a:p>
            <a:pPr algn="ctr"/>
            <a:r>
              <a:rPr lang="en-US" dirty="0" smtClean="0"/>
              <a:t>Thermal stress </a:t>
            </a:r>
            <a:r>
              <a:rPr lang="en-US" dirty="0"/>
              <a:t>of </a:t>
            </a:r>
            <a:r>
              <a:rPr lang="en-US" dirty="0" smtClean="0"/>
              <a:t>new beam </a:t>
            </a:r>
            <a:r>
              <a:rPr lang="en-US" dirty="0"/>
              <a:t>stop prototype for S</a:t>
            </a:r>
            <a:r>
              <a:rPr lang="en-US" baseline="30000" dirty="0"/>
              <a:t>3</a:t>
            </a:r>
            <a:r>
              <a:rPr lang="en-US" dirty="0"/>
              <a:t> spectrometer </a:t>
            </a:r>
            <a:r>
              <a:rPr lang="en-US" dirty="0" smtClean="0"/>
              <a:t>experiment</a:t>
            </a:r>
            <a:endParaRPr lang="en-US" dirty="0"/>
          </a:p>
        </p:txBody>
      </p:sp>
      <p:sp>
        <p:nvSpPr>
          <p:cNvPr id="14" name="Rectangle 13"/>
          <p:cNvSpPr/>
          <p:nvPr/>
        </p:nvSpPr>
        <p:spPr>
          <a:xfrm>
            <a:off x="8268751" y="1835064"/>
            <a:ext cx="3776176" cy="830997"/>
          </a:xfrm>
          <a:prstGeom prst="rect">
            <a:avLst/>
          </a:prstGeom>
        </p:spPr>
        <p:txBody>
          <a:bodyPr wrap="square">
            <a:spAutoFit/>
          </a:bodyPr>
          <a:lstStyle/>
          <a:p>
            <a:pPr algn="ctr"/>
            <a:r>
              <a:rPr lang="en-US" sz="1600" dirty="0" smtClean="0">
                <a:solidFill>
                  <a:srgbClr val="000000"/>
                </a:solidFill>
                <a:latin typeface="Arial" panose="020B0604020202020204" pitchFamily="34" charset="0"/>
              </a:rPr>
              <a:t>Emittance </a:t>
            </a:r>
            <a:r>
              <a:rPr lang="en-US" sz="1600" dirty="0">
                <a:solidFill>
                  <a:srgbClr val="000000"/>
                </a:solidFill>
                <a:latin typeface="Arial" panose="020B0604020202020204" pitchFamily="34" charset="0"/>
              </a:rPr>
              <a:t>measurements with a new Allison scanner for FAIR proton </a:t>
            </a:r>
            <a:r>
              <a:rPr lang="en-US" sz="1600" dirty="0" err="1" smtClean="0">
                <a:solidFill>
                  <a:srgbClr val="000000"/>
                </a:solidFill>
                <a:latin typeface="Arial" panose="020B0604020202020204" pitchFamily="34" charset="0"/>
              </a:rPr>
              <a:t>linac</a:t>
            </a:r>
            <a:r>
              <a:rPr lang="en-US" sz="1600" dirty="0" smtClean="0">
                <a:solidFill>
                  <a:srgbClr val="000000"/>
                </a:solidFill>
                <a:latin typeface="Arial" panose="020B0604020202020204" pitchFamily="34" charset="0"/>
              </a:rPr>
              <a:t> injector</a:t>
            </a:r>
            <a:endParaRPr lang="en-US" sz="1600" dirty="0">
              <a:solidFill>
                <a:srgbClr val="000000"/>
              </a:solidFill>
              <a:latin typeface="Arial" panose="020B0604020202020204" pitchFamily="34" charset="0"/>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5560" r="23400"/>
          <a:stretch/>
        </p:blipFill>
        <p:spPr>
          <a:xfrm rot="5400000">
            <a:off x="390071" y="2163638"/>
            <a:ext cx="4114798" cy="3791859"/>
          </a:xfrm>
          <a:prstGeom prst="roundRect">
            <a:avLst>
              <a:gd name="adj" fmla="val 8294"/>
            </a:avLst>
          </a:prstGeom>
        </p:spPr>
      </p:pic>
      <p:sp>
        <p:nvSpPr>
          <p:cNvPr id="13"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23</a:t>
            </a:fld>
            <a:endParaRPr lang="en-US" sz="1800" dirty="0">
              <a:solidFill>
                <a:srgbClr val="FF0000"/>
              </a:solidFill>
              <a:latin typeface="+mj-lt"/>
            </a:endParaRPr>
          </a:p>
        </p:txBody>
      </p:sp>
    </p:spTree>
    <p:extLst>
      <p:ext uri="{BB962C8B-B14F-4D97-AF65-F5344CB8AC3E}">
        <p14:creationId xmlns:p14="http://schemas.microsoft.com/office/powerpoint/2010/main" val="140776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l="51767"/>
          <a:stretch/>
        </p:blipFill>
        <p:spPr>
          <a:xfrm>
            <a:off x="6331130" y="894096"/>
            <a:ext cx="5860870" cy="4363704"/>
          </a:xfrm>
          <a:prstGeom prst="rect">
            <a:avLst/>
          </a:prstGeom>
        </p:spPr>
      </p:pic>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r="58605"/>
          <a:stretch/>
        </p:blipFill>
        <p:spPr>
          <a:xfrm>
            <a:off x="-837" y="838200"/>
            <a:ext cx="5030037" cy="4363704"/>
          </a:xfrm>
          <a:prstGeom prst="rect">
            <a:avLst/>
          </a:prstGeom>
        </p:spPr>
      </p:pic>
      <p:sp>
        <p:nvSpPr>
          <p:cNvPr id="3" name="Titre 2"/>
          <p:cNvSpPr>
            <a:spLocks noGrp="1"/>
          </p:cNvSpPr>
          <p:nvPr>
            <p:ph type="title"/>
          </p:nvPr>
        </p:nvSpPr>
        <p:spPr>
          <a:xfrm>
            <a:off x="720000" y="360000"/>
            <a:ext cx="10728325" cy="871827"/>
          </a:xfrm>
        </p:spPr>
        <p:txBody>
          <a:bodyPr/>
          <a:lstStyle/>
          <a:p>
            <a:r>
              <a:rPr lang="en-US" dirty="0" smtClean="0"/>
              <a:t>Towards ALISES v3 </a:t>
            </a:r>
            <a:endParaRPr lang="en-US" dirty="0"/>
          </a:p>
        </p:txBody>
      </p:sp>
      <p:sp>
        <p:nvSpPr>
          <p:cNvPr id="19" name="AutoShape 2" descr="Vecteur gratuit vérifier et traverser dans les boîtes et les cerc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ZoneTexte 13"/>
          <p:cNvSpPr txBox="1"/>
          <p:nvPr/>
        </p:nvSpPr>
        <p:spPr>
          <a:xfrm>
            <a:off x="1995297" y="755549"/>
            <a:ext cx="1571264" cy="584775"/>
          </a:xfrm>
          <a:prstGeom prst="rect">
            <a:avLst/>
          </a:prstGeom>
          <a:noFill/>
        </p:spPr>
        <p:txBody>
          <a:bodyPr wrap="none" rtlCol="0">
            <a:spAutoFit/>
          </a:bodyPr>
          <a:lstStyle/>
          <a:p>
            <a:r>
              <a:rPr lang="en-US" sz="3200" b="1" noProof="1" smtClean="0">
                <a:latin typeface="Agency FB" panose="020B0503020202020204" pitchFamily="34" charset="0"/>
              </a:rPr>
              <a:t>ALISES v2</a:t>
            </a:r>
            <a:endParaRPr lang="en-US" sz="3200" b="1" noProof="1">
              <a:latin typeface="Agency FB" panose="020B0503020202020204" pitchFamily="34" charset="0"/>
            </a:endParaRPr>
          </a:p>
        </p:txBody>
      </p:sp>
      <p:sp>
        <p:nvSpPr>
          <p:cNvPr id="20" name="Flèche droite 19"/>
          <p:cNvSpPr/>
          <p:nvPr/>
        </p:nvSpPr>
        <p:spPr>
          <a:xfrm>
            <a:off x="5029200" y="2590800"/>
            <a:ext cx="1521453" cy="749811"/>
          </a:xfrm>
          <a:prstGeom prst="rightArrow">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noAutofit/>
          </a:bodyPr>
          <a:lstStyle/>
          <a:p>
            <a:pPr algn="ctr"/>
            <a:endParaRPr lang="en-US" dirty="0" smtClean="0"/>
          </a:p>
        </p:txBody>
      </p:sp>
      <p:sp>
        <p:nvSpPr>
          <p:cNvPr id="21" name="ZoneTexte 20"/>
          <p:cNvSpPr txBox="1"/>
          <p:nvPr/>
        </p:nvSpPr>
        <p:spPr>
          <a:xfrm>
            <a:off x="8991600" y="741763"/>
            <a:ext cx="1579278" cy="584775"/>
          </a:xfrm>
          <a:prstGeom prst="rect">
            <a:avLst/>
          </a:prstGeom>
          <a:noFill/>
        </p:spPr>
        <p:txBody>
          <a:bodyPr wrap="none" rtlCol="0">
            <a:spAutoFit/>
          </a:bodyPr>
          <a:lstStyle/>
          <a:p>
            <a:r>
              <a:rPr lang="en-US" sz="3200" b="1" noProof="1" smtClean="0">
                <a:latin typeface="Agency FB" panose="020B0503020202020204" pitchFamily="34" charset="0"/>
              </a:rPr>
              <a:t>ALISES v3</a:t>
            </a:r>
            <a:endParaRPr lang="en-US" sz="3200" b="1" noProof="1">
              <a:latin typeface="Agency FB" panose="020B0503020202020204" pitchFamily="34" charset="0"/>
            </a:endParaRPr>
          </a:p>
        </p:txBody>
      </p:sp>
      <p:sp>
        <p:nvSpPr>
          <p:cNvPr id="16" name="Rectangle 15"/>
          <p:cNvSpPr/>
          <p:nvPr/>
        </p:nvSpPr>
        <p:spPr>
          <a:xfrm>
            <a:off x="7589022" y="5127437"/>
            <a:ext cx="4303638" cy="158556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800" dirty="0" smtClean="0"/>
              <a:t>Extraction system simplified</a:t>
            </a:r>
            <a:endParaRPr lang="en-US" sz="1800" dirty="0" smtClean="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smtClean="0"/>
              <a:t>Plasma chamber diameter reduced </a:t>
            </a:r>
          </a:p>
          <a:p>
            <a:pPr marL="285750" indent="-285750">
              <a:lnSpc>
                <a:spcPct val="107000"/>
              </a:lnSpc>
              <a:spcAft>
                <a:spcPts val="800"/>
              </a:spcAft>
              <a:buFont typeface="Arial" panose="020B0604020202020204" pitchFamily="34" charset="0"/>
              <a:buChar char="•"/>
            </a:pPr>
            <a:r>
              <a:rPr lang="en-US" sz="1800" dirty="0" smtClean="0"/>
              <a:t>Insulator diameter reduced</a:t>
            </a:r>
            <a:endParaRPr lang="en-US" sz="1800" dirty="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smtClean="0"/>
              <a:t>One Silhi-type Coil</a:t>
            </a:r>
            <a:endParaRPr lang="en-US" sz="1800" dirty="0">
              <a:effectLst/>
              <a:ea typeface="Calibri" panose="020F0502020204030204" pitchFamily="34" charset="0"/>
              <a:cs typeface="Times New Roman" panose="02020603050405020304" pitchFamily="18" charset="0"/>
            </a:endParaRPr>
          </a:p>
        </p:txBody>
      </p:sp>
      <p:sp>
        <p:nvSpPr>
          <p:cNvPr id="22"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24</a:t>
            </a:fld>
            <a:endParaRPr lang="en-US" sz="1800" dirty="0">
              <a:solidFill>
                <a:srgbClr val="FF0000"/>
              </a:solidFill>
              <a:latin typeface="+mj-lt"/>
            </a:endParaRPr>
          </a:p>
        </p:txBody>
      </p:sp>
      <p:grpSp>
        <p:nvGrpSpPr>
          <p:cNvPr id="4" name="Groupe 3"/>
          <p:cNvGrpSpPr/>
          <p:nvPr/>
        </p:nvGrpSpPr>
        <p:grpSpPr>
          <a:xfrm>
            <a:off x="1524000" y="4760678"/>
            <a:ext cx="3434639" cy="1949252"/>
            <a:chOff x="1524000" y="4760678"/>
            <a:chExt cx="3434639" cy="1949252"/>
          </a:xfrm>
        </p:grpSpPr>
        <p:grpSp>
          <p:nvGrpSpPr>
            <p:cNvPr id="34" name="Groupe 33"/>
            <p:cNvGrpSpPr/>
            <p:nvPr/>
          </p:nvGrpSpPr>
          <p:grpSpPr>
            <a:xfrm>
              <a:off x="1524000" y="4760678"/>
              <a:ext cx="3434639" cy="1949252"/>
              <a:chOff x="1710614" y="4880173"/>
              <a:chExt cx="3434639" cy="1949252"/>
            </a:xfrm>
          </p:grpSpPr>
          <p:grpSp>
            <p:nvGrpSpPr>
              <p:cNvPr id="35" name="Groupe 34"/>
              <p:cNvGrpSpPr/>
              <p:nvPr/>
            </p:nvGrpSpPr>
            <p:grpSpPr>
              <a:xfrm>
                <a:off x="1710614" y="4880173"/>
                <a:ext cx="3434639" cy="1949252"/>
                <a:chOff x="3597365" y="5114194"/>
                <a:chExt cx="2876472" cy="1949252"/>
              </a:xfrm>
            </p:grpSpPr>
            <p:sp>
              <p:nvSpPr>
                <p:cNvPr id="37" name="Rectangle 36"/>
                <p:cNvSpPr/>
                <p:nvPr/>
              </p:nvSpPr>
              <p:spPr>
                <a:xfrm>
                  <a:off x="3597365" y="5114194"/>
                  <a:ext cx="2876472" cy="19492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800"/>
                    </a:spcAft>
                  </a:pPr>
                  <a:r>
                    <a:rPr lang="en-US" sz="1800" b="1" dirty="0" smtClean="0">
                      <a:solidFill>
                        <a:schemeClr val="tx1"/>
                      </a:solidFill>
                      <a:ea typeface="Calibri" panose="020F0502020204030204" pitchFamily="34" charset="0"/>
                      <a:cs typeface="Calibri" panose="020F0502020204030204" pitchFamily="34" charset="0"/>
                    </a:rPr>
                    <a:t>ALISES family roadmap :</a:t>
                  </a: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LEBT Reduction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Compactness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Easy Maintenance	</a:t>
                  </a:r>
                </a:p>
                <a:p>
                  <a:pPr marL="342900" indent="-342900">
                    <a:spcAft>
                      <a:spcPts val="800"/>
                    </a:spcAft>
                    <a:buFont typeface="Arial" panose="020B0604020202020204" pitchFamily="34" charset="0"/>
                    <a:buChar char="•"/>
                  </a:pPr>
                  <a:r>
                    <a:rPr lang="en-US" sz="1800" dirty="0" smtClean="0">
                      <a:effectLst/>
                      <a:ea typeface="Calibri" panose="020F0502020204030204" pitchFamily="34" charset="0"/>
                      <a:cs typeface="Calibri" panose="020F0502020204030204" pitchFamily="34" charset="0"/>
                    </a:rPr>
                    <a:t>SILHI performances </a:t>
                  </a:r>
                  <a:endParaRPr lang="en-US" sz="900" dirty="0">
                    <a:effectLst/>
                    <a:ea typeface="Calibri" panose="020F0502020204030204" pitchFamily="34" charset="0"/>
                    <a:cs typeface="Calibri" panose="020F0502020204030204" pitchFamily="34" charset="0"/>
                  </a:endParaRPr>
                </a:p>
              </p:txBody>
            </p:sp>
            <p:pic>
              <p:nvPicPr>
                <p:cNvPr id="38" name="Image 37"/>
                <p:cNvPicPr>
                  <a:picLocks noChangeAspect="1"/>
                </p:cNvPicPr>
                <p:nvPr/>
              </p:nvPicPr>
              <p:blipFill rotWithShape="1">
                <a:blip r:embed="rId4"/>
                <a:srcRect l="4639" t="52048" r="52184" b="5072"/>
                <a:stretch/>
              </p:blipFill>
              <p:spPr>
                <a:xfrm>
                  <a:off x="5800282" y="5480953"/>
                  <a:ext cx="301496" cy="359300"/>
                </a:xfrm>
                <a:prstGeom prst="rect">
                  <a:avLst/>
                </a:prstGeom>
              </p:spPr>
            </p:pic>
            <p:pic>
              <p:nvPicPr>
                <p:cNvPr id="39" name="Image 38"/>
                <p:cNvPicPr>
                  <a:picLocks noChangeAspect="1"/>
                </p:cNvPicPr>
                <p:nvPr/>
              </p:nvPicPr>
              <p:blipFill rotWithShape="1">
                <a:blip r:embed="rId4"/>
                <a:srcRect l="4639" t="52048" r="52184" b="5072"/>
                <a:stretch/>
              </p:blipFill>
              <p:spPr>
                <a:xfrm>
                  <a:off x="5800282" y="5870273"/>
                  <a:ext cx="301496" cy="360592"/>
                </a:xfrm>
                <a:prstGeom prst="rect">
                  <a:avLst/>
                </a:prstGeom>
              </p:spPr>
            </p:pic>
          </p:grpSp>
          <p:pic>
            <p:nvPicPr>
              <p:cNvPr id="36" name="Image 35"/>
              <p:cNvPicPr>
                <a:picLocks noChangeAspect="1"/>
              </p:cNvPicPr>
              <p:nvPr/>
            </p:nvPicPr>
            <p:blipFill rotWithShape="1">
              <a:blip r:embed="rId4"/>
              <a:srcRect l="52258" t="5273" r="4416" b="52295"/>
              <a:stretch/>
            </p:blipFill>
            <p:spPr>
              <a:xfrm>
                <a:off x="4340997" y="6401761"/>
                <a:ext cx="353906" cy="356836"/>
              </a:xfrm>
              <a:prstGeom prst="rect">
                <a:avLst/>
              </a:prstGeom>
            </p:spPr>
          </p:pic>
        </p:grpSp>
        <p:pic>
          <p:nvPicPr>
            <p:cNvPr id="41" name="Image 40"/>
            <p:cNvPicPr>
              <a:picLocks noChangeAspect="1"/>
            </p:cNvPicPr>
            <p:nvPr/>
          </p:nvPicPr>
          <p:blipFill rotWithShape="1">
            <a:blip r:embed="rId4"/>
            <a:srcRect l="52258" t="5273" r="4416" b="52295"/>
            <a:stretch/>
          </p:blipFill>
          <p:spPr>
            <a:xfrm>
              <a:off x="4154383" y="5896106"/>
              <a:ext cx="353906" cy="356836"/>
            </a:xfrm>
            <a:prstGeom prst="rect">
              <a:avLst/>
            </a:prstGeom>
          </p:spPr>
        </p:pic>
      </p:grpSp>
    </p:spTree>
    <p:extLst>
      <p:ext uri="{BB962C8B-B14F-4D97-AF65-F5344CB8AC3E}">
        <p14:creationId xmlns:p14="http://schemas.microsoft.com/office/powerpoint/2010/main" val="8886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6F15528-21DE-4FAA-801E-634DDDAF4B2B}" type="slidenum">
              <a:rPr lang="en-US" smtClean="0"/>
              <a:pPr/>
              <a:t>25</a:t>
            </a:fld>
            <a:endParaRPr lang="en-US"/>
          </a:p>
        </p:txBody>
      </p:sp>
      <p:sp>
        <p:nvSpPr>
          <p:cNvPr id="2" name="Titre 1"/>
          <p:cNvSpPr>
            <a:spLocks noGrp="1"/>
          </p:cNvSpPr>
          <p:nvPr>
            <p:ph type="title"/>
          </p:nvPr>
        </p:nvSpPr>
        <p:spPr>
          <a:xfrm>
            <a:off x="720000" y="360000"/>
            <a:ext cx="11258842" cy="871827"/>
          </a:xfrm>
        </p:spPr>
        <p:txBody>
          <a:bodyPr vert="horz" lIns="0" tIns="45720" rIns="0" bIns="45720" rtlCol="0" anchor="t">
            <a:noAutofit/>
          </a:bodyPr>
          <a:lstStyle/>
          <a:p>
            <a:r>
              <a:rPr lang="fr-FR" sz="3200" dirty="0"/>
              <a:t>ALISES </a:t>
            </a:r>
            <a:r>
              <a:rPr lang="fr-FR" sz="3200" dirty="0" smtClean="0"/>
              <a:t>v3</a:t>
            </a:r>
            <a:endParaRPr lang="fr-FR" sz="3200" dirty="0"/>
          </a:p>
        </p:txBody>
      </p:sp>
      <p:sp>
        <p:nvSpPr>
          <p:cNvPr id="3" name="Rectangle 2"/>
          <p:cNvSpPr/>
          <p:nvPr/>
        </p:nvSpPr>
        <p:spPr>
          <a:xfrm>
            <a:off x="768262" y="3512718"/>
            <a:ext cx="7461337" cy="1569660"/>
          </a:xfrm>
          <a:prstGeom prst="rect">
            <a:avLst/>
          </a:prstGeom>
          <a:solidFill>
            <a:schemeClr val="bg1"/>
          </a:solidFill>
        </p:spPr>
        <p:txBody>
          <a:bodyPr wrap="square" rtlCol="0">
            <a:spAutoFit/>
          </a:bodyPr>
          <a:lstStyle/>
          <a:p>
            <a:r>
              <a:rPr lang="en-US" sz="1800" b="1" dirty="0" smtClean="0"/>
              <a:t>Compact </a:t>
            </a:r>
            <a:r>
              <a:rPr lang="en-US" sz="1800" b="1" dirty="0"/>
              <a:t>I</a:t>
            </a:r>
            <a:r>
              <a:rPr lang="en-US" sz="1800" b="1" dirty="0" smtClean="0"/>
              <a:t>on Source :</a:t>
            </a:r>
          </a:p>
          <a:p>
            <a:r>
              <a:rPr lang="en-US" sz="1800" dirty="0"/>
              <a:t>► Internal </a:t>
            </a:r>
            <a:r>
              <a:rPr lang="en-US" sz="1800" dirty="0" smtClean="0"/>
              <a:t>diameter : </a:t>
            </a:r>
            <a:r>
              <a:rPr lang="en-US" sz="2000" b="1" dirty="0" smtClean="0"/>
              <a:t>Ø45 mm</a:t>
            </a:r>
            <a:endParaRPr lang="en-US" sz="1800" b="1" dirty="0" smtClean="0"/>
          </a:p>
          <a:p>
            <a:r>
              <a:rPr lang="en-US" sz="1800" dirty="0"/>
              <a:t>► Aperture </a:t>
            </a:r>
            <a:r>
              <a:rPr lang="en-US" sz="1800" dirty="0" smtClean="0"/>
              <a:t>hole : </a:t>
            </a:r>
            <a:r>
              <a:rPr lang="en-US" sz="2000" b="1" dirty="0" smtClean="0"/>
              <a:t>Ø6 mm</a:t>
            </a:r>
            <a:endParaRPr lang="en-US" sz="1800" b="1" dirty="0" smtClean="0"/>
          </a:p>
          <a:p>
            <a:r>
              <a:rPr lang="en-US" sz="1800" dirty="0"/>
              <a:t>► Electrical </a:t>
            </a:r>
            <a:r>
              <a:rPr lang="en-US" sz="1800" dirty="0" smtClean="0"/>
              <a:t>insulator in Ceramic : </a:t>
            </a:r>
            <a:r>
              <a:rPr lang="en-US" sz="2000" b="1" dirty="0" smtClean="0"/>
              <a:t>Ø175 mm</a:t>
            </a:r>
            <a:endParaRPr lang="en-US" sz="1800" b="1" dirty="0" smtClean="0"/>
          </a:p>
          <a:p>
            <a:r>
              <a:rPr lang="en-US" sz="1800" dirty="0" smtClean="0"/>
              <a:t>► No platform, the ion source is plugged directly onto the beam line</a:t>
            </a: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7997" t="98" r="11896" b="-98"/>
          <a:stretch/>
        </p:blipFill>
        <p:spPr>
          <a:xfrm>
            <a:off x="748755" y="1189065"/>
            <a:ext cx="2096153" cy="1962519"/>
          </a:xfrm>
          <a:prstGeom prst="roundRect">
            <a:avLst>
              <a:gd name="adj" fmla="val 50000"/>
            </a:avLst>
          </a:prstGeom>
        </p:spPr>
      </p:pic>
      <p:pic>
        <p:nvPicPr>
          <p:cNvPr id="11" name="Image 10" descr="C:\D\Olivier-1\Betsi\Mini Projet\TROPICS\Manip et tests\2019-03\20190327_1604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8725" y="35029"/>
            <a:ext cx="3077431" cy="2308073"/>
          </a:xfrm>
          <a:prstGeom prst="roundRect">
            <a:avLst/>
          </a:prstGeom>
          <a:noFill/>
          <a:ln>
            <a:noFill/>
          </a:ln>
        </p:spPr>
      </p:pic>
      <p:pic>
        <p:nvPicPr>
          <p:cNvPr id="12" name="Image 11"/>
          <p:cNvPicPr/>
          <p:nvPr/>
        </p:nvPicPr>
        <p:blipFill rotWithShape="1">
          <a:blip r:embed="rId5">
            <a:extLst>
              <a:ext uri="{28A0092B-C50C-407E-A947-70E740481C1C}">
                <a14:useLocalDpi xmlns:a14="http://schemas.microsoft.com/office/drawing/2010/main" val="0"/>
              </a:ext>
            </a:extLst>
          </a:blip>
          <a:srcRect t="4453"/>
          <a:stretch/>
        </p:blipFill>
        <p:spPr>
          <a:xfrm>
            <a:off x="8998723" y="2601530"/>
            <a:ext cx="3077431" cy="4040516"/>
          </a:xfrm>
          <a:prstGeom prst="roundRect">
            <a:avLst/>
          </a:prstGeom>
        </p:spPr>
      </p:pic>
      <p:pic>
        <p:nvPicPr>
          <p:cNvPr id="5" name="Image 4"/>
          <p:cNvPicPr>
            <a:picLocks noChangeAspect="1"/>
          </p:cNvPicPr>
          <p:nvPr/>
        </p:nvPicPr>
        <p:blipFill rotWithShape="1">
          <a:blip r:embed="rId6">
            <a:extLst>
              <a:ext uri="{28A0092B-C50C-407E-A947-70E740481C1C}">
                <a14:useLocalDpi xmlns:a14="http://schemas.microsoft.com/office/drawing/2010/main" val="0"/>
              </a:ext>
            </a:extLst>
          </a:blip>
          <a:srcRect l="16196" t="11964" r="6299" b="8674"/>
          <a:stretch/>
        </p:blipFill>
        <p:spPr>
          <a:xfrm>
            <a:off x="3144192" y="317127"/>
            <a:ext cx="5437567" cy="3937548"/>
          </a:xfrm>
          <a:prstGeom prst="rect">
            <a:avLst/>
          </a:prstGeom>
        </p:spPr>
      </p:pic>
      <p:sp>
        <p:nvSpPr>
          <p:cNvPr id="15" name="ZoneTexte 14"/>
          <p:cNvSpPr txBox="1"/>
          <p:nvPr/>
        </p:nvSpPr>
        <p:spPr>
          <a:xfrm>
            <a:off x="9822992" y="1982915"/>
            <a:ext cx="1428891" cy="316706"/>
          </a:xfrm>
          <a:prstGeom prst="roundRect">
            <a:avLst>
              <a:gd name="adj" fmla="val 6071"/>
            </a:avLst>
          </a:prstGeom>
        </p:spPr>
        <p:style>
          <a:lnRef idx="2">
            <a:schemeClr val="dk1"/>
          </a:lnRef>
          <a:fillRef idx="1">
            <a:schemeClr val="lt1"/>
          </a:fillRef>
          <a:effectRef idx="0">
            <a:schemeClr val="dk1"/>
          </a:effectRef>
          <a:fontRef idx="minor">
            <a:schemeClr val="dk1"/>
          </a:fontRef>
        </p:style>
        <p:txBody>
          <a:bodyPr vert="horz" wrap="square" rtlCol="0" anchor="ctr">
            <a:spAutoFit/>
          </a:bodyPr>
          <a:lstStyle>
            <a:defPPr>
              <a:defRPr lang="en-US"/>
            </a:defPPr>
            <a:lvl1pPr>
              <a:defRPr sz="2000"/>
            </a:lvl1pPr>
          </a:lstStyle>
          <a:p>
            <a:pPr algn="ctr"/>
            <a:r>
              <a:rPr lang="en-US" sz="1400" dirty="0">
                <a:latin typeface="+mj-lt"/>
              </a:rPr>
              <a:t>TROPICS</a:t>
            </a:r>
          </a:p>
        </p:txBody>
      </p:sp>
      <p:sp>
        <p:nvSpPr>
          <p:cNvPr id="18" name="ZoneTexte 17"/>
          <p:cNvSpPr txBox="1"/>
          <p:nvPr/>
        </p:nvSpPr>
        <p:spPr>
          <a:xfrm>
            <a:off x="9822994" y="6252568"/>
            <a:ext cx="1428892" cy="325636"/>
          </a:xfrm>
          <a:prstGeom prst="roundRect">
            <a:avLst>
              <a:gd name="adj" fmla="val 10254"/>
            </a:avLst>
          </a:prstGeom>
        </p:spPr>
        <p:style>
          <a:lnRef idx="2">
            <a:schemeClr val="dk1"/>
          </a:lnRef>
          <a:fillRef idx="1">
            <a:schemeClr val="lt1"/>
          </a:fillRef>
          <a:effectRef idx="0">
            <a:schemeClr val="dk1"/>
          </a:effectRef>
          <a:fontRef idx="minor">
            <a:schemeClr val="dk1"/>
          </a:fontRef>
        </p:style>
        <p:txBody>
          <a:bodyPr vert="horz" wrap="square" rtlCol="0" anchor="ctr">
            <a:spAutoFit/>
          </a:bodyPr>
          <a:lstStyle>
            <a:defPPr>
              <a:defRPr lang="en-US"/>
            </a:defPPr>
            <a:lvl1pPr>
              <a:defRPr sz="2000"/>
            </a:lvl1pPr>
          </a:lstStyle>
          <a:p>
            <a:pPr algn="ctr"/>
            <a:r>
              <a:rPr lang="en-US" sz="1400" dirty="0" smtClean="0">
                <a:latin typeface="+mj-lt"/>
              </a:rPr>
              <a:t>BETSI</a:t>
            </a:r>
            <a:endParaRPr lang="en-US" sz="1400" dirty="0">
              <a:latin typeface="+mj-lt"/>
            </a:endParaRPr>
          </a:p>
        </p:txBody>
      </p:sp>
      <p:sp>
        <p:nvSpPr>
          <p:cNvPr id="14" name="Espace réservé du numéro de diapositive 2"/>
          <p:cNvSpPr txBox="1">
            <a:spLocks/>
          </p:cNvSpPr>
          <p:nvPr/>
        </p:nvSpPr>
        <p:spPr>
          <a:xfrm>
            <a:off x="0" y="0"/>
            <a:ext cx="693739" cy="304800"/>
          </a:xfrm>
          <a:prstGeom prst="rect">
            <a:avLst/>
          </a:prstGeom>
        </p:spPr>
        <p:txBody>
          <a:bodyPr vert="horz" lIns="91440" tIns="45720" rIns="91440" bIns="45720" rtlCol="0" anchor="ctr"/>
          <a:lstStyle>
            <a:defPPr>
              <a:defRPr lang="en-US"/>
            </a:defPPr>
            <a:lvl1pPr marL="0" algn="r" defTabSz="638617" rtl="0" eaLnBrk="1" latinLnBrk="0" hangingPunct="1">
              <a:defRPr sz="900" kern="1200">
                <a:solidFill>
                  <a:schemeClr val="tx1">
                    <a:tint val="75000"/>
                  </a:schemeClr>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a:lstStyle>
          <a:p>
            <a:pPr algn="ctr"/>
            <a:r>
              <a:rPr lang="en-US" sz="1800" smtClean="0">
                <a:solidFill>
                  <a:srgbClr val="FF0000"/>
                </a:solidFill>
                <a:latin typeface="+mj-lt"/>
              </a:rPr>
              <a:t>P.</a:t>
            </a:r>
            <a:fld id="{B6F15528-21DE-4FAA-801E-634DDDAF4B2B}" type="slidenum">
              <a:rPr lang="en-US" sz="1800" smtClean="0">
                <a:solidFill>
                  <a:srgbClr val="FF0000"/>
                </a:solidFill>
                <a:latin typeface="+mj-lt"/>
              </a:rPr>
              <a:pPr algn="ctr"/>
              <a:t>25</a:t>
            </a:fld>
            <a:endParaRPr lang="en-US" sz="1800" dirty="0">
              <a:solidFill>
                <a:srgbClr val="FF0000"/>
              </a:solidFill>
              <a:latin typeface="+mj-lt"/>
            </a:endParaRPr>
          </a:p>
        </p:txBody>
      </p:sp>
      <p:sp>
        <p:nvSpPr>
          <p:cNvPr id="13" name="ZoneTexte 12"/>
          <p:cNvSpPr txBox="1"/>
          <p:nvPr/>
        </p:nvSpPr>
        <p:spPr>
          <a:xfrm>
            <a:off x="778947" y="5233257"/>
            <a:ext cx="7696200" cy="1292959"/>
          </a:xfrm>
          <a:prstGeom prst="round2DiagRect">
            <a:avLst>
              <a:gd name="adj1" fmla="val 21766"/>
              <a:gd name="adj2" fmla="val 0"/>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800" b="1" dirty="0">
                <a:solidFill>
                  <a:schemeClr val="tx1"/>
                </a:solidFill>
              </a:rPr>
              <a:t>Tested on the TROPICS test bench in sept-2019</a:t>
            </a:r>
          </a:p>
          <a:p>
            <a:pPr algn="ctr"/>
            <a:r>
              <a:rPr lang="en-US" sz="1400" dirty="0">
                <a:solidFill>
                  <a:schemeClr val="tx1"/>
                </a:solidFill>
              </a:rPr>
              <a:t>(</a:t>
            </a:r>
            <a:r>
              <a:rPr lang="en-US" sz="1400" b="1" dirty="0">
                <a:solidFill>
                  <a:schemeClr val="tx1"/>
                </a:solidFill>
              </a:rPr>
              <a:t>T</a:t>
            </a:r>
            <a:r>
              <a:rPr lang="en-US" sz="1400" dirty="0">
                <a:solidFill>
                  <a:schemeClr val="tx1"/>
                </a:solidFill>
              </a:rPr>
              <a:t>est, </a:t>
            </a:r>
            <a:r>
              <a:rPr lang="en-US" sz="1400" b="1" dirty="0">
                <a:solidFill>
                  <a:schemeClr val="tx1"/>
                </a:solidFill>
              </a:rPr>
              <a:t>R</a:t>
            </a:r>
            <a:r>
              <a:rPr lang="en-US" sz="1400" dirty="0">
                <a:solidFill>
                  <a:schemeClr val="tx1"/>
                </a:solidFill>
              </a:rPr>
              <a:t>esearch and </a:t>
            </a:r>
            <a:r>
              <a:rPr lang="en-US" sz="1400" b="1" dirty="0">
                <a:solidFill>
                  <a:schemeClr val="tx1"/>
                </a:solidFill>
              </a:rPr>
              <a:t>O</a:t>
            </a:r>
            <a:r>
              <a:rPr lang="en-US" sz="1400" dirty="0">
                <a:solidFill>
                  <a:schemeClr val="tx1"/>
                </a:solidFill>
              </a:rPr>
              <a:t>ptimization for </a:t>
            </a:r>
            <a:r>
              <a:rPr lang="en-US" sz="1400" b="1" dirty="0">
                <a:solidFill>
                  <a:schemeClr val="tx1"/>
                </a:solidFill>
              </a:rPr>
              <a:t>P</a:t>
            </a:r>
            <a:r>
              <a:rPr lang="en-US" sz="1400" dirty="0">
                <a:solidFill>
                  <a:schemeClr val="tx1"/>
                </a:solidFill>
              </a:rPr>
              <a:t>roduction of </a:t>
            </a:r>
            <a:r>
              <a:rPr lang="en-US" sz="1400" b="1" dirty="0">
                <a:solidFill>
                  <a:schemeClr val="tx1"/>
                </a:solidFill>
              </a:rPr>
              <a:t>I</a:t>
            </a:r>
            <a:r>
              <a:rPr lang="en-US" sz="1400" dirty="0">
                <a:solidFill>
                  <a:schemeClr val="tx1"/>
                </a:solidFill>
              </a:rPr>
              <a:t>ons with </a:t>
            </a:r>
            <a:r>
              <a:rPr lang="en-US" sz="1400" b="1" dirty="0">
                <a:solidFill>
                  <a:schemeClr val="tx1"/>
                </a:solidFill>
              </a:rPr>
              <a:t>C</a:t>
            </a:r>
            <a:r>
              <a:rPr lang="en-US" sz="1400" dirty="0">
                <a:solidFill>
                  <a:schemeClr val="tx1"/>
                </a:solidFill>
              </a:rPr>
              <a:t>ompact </a:t>
            </a:r>
            <a:r>
              <a:rPr lang="en-US" sz="1400" b="1" dirty="0">
                <a:solidFill>
                  <a:schemeClr val="tx1"/>
                </a:solidFill>
              </a:rPr>
              <a:t>S</a:t>
            </a:r>
            <a:r>
              <a:rPr lang="en-US" sz="1400" dirty="0">
                <a:solidFill>
                  <a:schemeClr val="tx1"/>
                </a:solidFill>
              </a:rPr>
              <a:t>ources)</a:t>
            </a:r>
          </a:p>
          <a:p>
            <a:pPr algn="ctr"/>
            <a:r>
              <a:rPr lang="en-US" sz="1800" b="1" dirty="0">
                <a:solidFill>
                  <a:schemeClr val="tx1"/>
                </a:solidFill>
              </a:rPr>
              <a:t>---</a:t>
            </a:r>
          </a:p>
          <a:p>
            <a:pPr algn="ctr"/>
            <a:r>
              <a:rPr lang="en-US" sz="1800" b="1" dirty="0">
                <a:solidFill>
                  <a:schemeClr val="tx1"/>
                </a:solidFill>
              </a:rPr>
              <a:t>Installed on BETSI in 2020</a:t>
            </a:r>
          </a:p>
        </p:txBody>
      </p:sp>
    </p:spTree>
    <p:extLst>
      <p:ext uri="{BB962C8B-B14F-4D97-AF65-F5344CB8AC3E}">
        <p14:creationId xmlns:p14="http://schemas.microsoft.com/office/powerpoint/2010/main" val="2221740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6479" t="7936" r="8033" b="2176"/>
          <a:stretch/>
        </p:blipFill>
        <p:spPr>
          <a:xfrm>
            <a:off x="2057400" y="924962"/>
            <a:ext cx="7696200" cy="4511566"/>
          </a:xfrm>
          <a:prstGeom prst="rect">
            <a:avLst/>
          </a:prstGeom>
        </p:spPr>
      </p:pic>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en-US" sz="3200" dirty="0"/>
              <a:t>ALISES </a:t>
            </a:r>
            <a:r>
              <a:rPr lang="en-US" sz="3200" dirty="0" smtClean="0"/>
              <a:t>v3, Long runs for stability in 2022</a:t>
            </a:r>
            <a:endParaRPr lang="en-US" sz="3200" dirty="0"/>
          </a:p>
        </p:txBody>
      </p:sp>
      <p:sp>
        <p:nvSpPr>
          <p:cNvPr id="6"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26</a:t>
            </a:fld>
            <a:endParaRPr lang="en-US" sz="1800" dirty="0">
              <a:solidFill>
                <a:srgbClr val="FF0000"/>
              </a:solidFill>
              <a:latin typeface="+mj-lt"/>
            </a:endParaRPr>
          </a:p>
        </p:txBody>
      </p:sp>
      <p:sp>
        <p:nvSpPr>
          <p:cNvPr id="8" name="ZoneTexte 7"/>
          <p:cNvSpPr txBox="1"/>
          <p:nvPr/>
        </p:nvSpPr>
        <p:spPr>
          <a:xfrm>
            <a:off x="2845662" y="5436528"/>
            <a:ext cx="6477000" cy="1234966"/>
          </a:xfrm>
          <a:prstGeom prst="round2DiagRect">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spcAft>
                <a:spcPts val="0"/>
              </a:spcAft>
            </a:pPr>
            <a:r>
              <a:rPr lang="en-US" sz="2000" b="1" dirty="0">
                <a:solidFill>
                  <a:schemeClr val="tx1"/>
                </a:solidFill>
                <a:ea typeface="Times New Roman" panose="02020603050405020304" pitchFamily="18" charset="0"/>
              </a:rPr>
              <a:t>Source in pulsed mode, current on beam dump :</a:t>
            </a:r>
          </a:p>
          <a:p>
            <a:pPr algn="just">
              <a:spcAft>
                <a:spcPts val="0"/>
              </a:spcAft>
            </a:pPr>
            <a:r>
              <a:rPr lang="en-US" sz="2000" dirty="0">
                <a:solidFill>
                  <a:schemeClr val="tx1"/>
                </a:solidFill>
              </a:rPr>
              <a:t>► </a:t>
            </a:r>
            <a:r>
              <a:rPr lang="en-US" sz="2000" dirty="0">
                <a:solidFill>
                  <a:schemeClr val="tx1"/>
                </a:solidFill>
                <a:ea typeface="Times New Roman" panose="02020603050405020304" pitchFamily="18" charset="0"/>
              </a:rPr>
              <a:t>140 hours (6 days)  </a:t>
            </a:r>
            <a:r>
              <a:rPr lang="en-US" sz="2000" b="1" dirty="0">
                <a:solidFill>
                  <a:schemeClr val="tx1"/>
                </a:solidFill>
                <a:ea typeface="Times New Roman" panose="02020603050405020304" pitchFamily="18" charset="0"/>
              </a:rPr>
              <a:t>~25 mA @ 37 kV </a:t>
            </a:r>
          </a:p>
          <a:p>
            <a:pPr algn="just">
              <a:spcAft>
                <a:spcPts val="0"/>
              </a:spcAft>
            </a:pPr>
            <a:r>
              <a:rPr lang="en-US" sz="2000" dirty="0">
                <a:solidFill>
                  <a:schemeClr val="tx1"/>
                </a:solidFill>
              </a:rPr>
              <a:t>► 85 hours (3,5 days) </a:t>
            </a:r>
            <a:r>
              <a:rPr lang="en-US" sz="2000" b="1" dirty="0">
                <a:solidFill>
                  <a:schemeClr val="tx1"/>
                </a:solidFill>
                <a:ea typeface="Times New Roman" panose="02020603050405020304" pitchFamily="18" charset="0"/>
              </a:rPr>
              <a:t>~21 mA @ 40 kV</a:t>
            </a:r>
            <a:r>
              <a:rPr lang="en-US" sz="2000" dirty="0">
                <a:solidFill>
                  <a:schemeClr val="tx1"/>
                </a:solidFill>
                <a:ea typeface="Times New Roman" panose="02020603050405020304" pitchFamily="18" charset="0"/>
              </a:rPr>
              <a:t> </a:t>
            </a:r>
            <a:endParaRPr lang="en-US" sz="2000" u="sng"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2562130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948" y="1231827"/>
            <a:ext cx="5728845" cy="4849816"/>
          </a:xfrm>
          <a:prstGeom prst="rect">
            <a:avLst/>
          </a:prstGeom>
        </p:spPr>
      </p:pic>
      <p:sp>
        <p:nvSpPr>
          <p:cNvPr id="2" name="Espace réservé du numéro de diapositive 1"/>
          <p:cNvSpPr>
            <a:spLocks noGrp="1"/>
          </p:cNvSpPr>
          <p:nvPr>
            <p:ph type="sldNum" sz="quarter" idx="12"/>
          </p:nvPr>
        </p:nvSpPr>
        <p:spPr/>
        <p:txBody>
          <a:bodyPr/>
          <a:lstStyle/>
          <a:p>
            <a:pPr algn="ctr"/>
            <a:fld id="{B6F15528-21DE-4FAA-801E-634DDDAF4B2B}" type="slidenum">
              <a:rPr lang="fr-FR" smtClean="0"/>
              <a:pPr algn="ctr"/>
              <a:t>27</a:t>
            </a:fld>
            <a:endParaRPr lang="fr-FR" dirty="0"/>
          </a:p>
        </p:txBody>
      </p:sp>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en-US" sz="3200" dirty="0" smtClean="0"/>
              <a:t>ALISES v3, Emittance measurements</a:t>
            </a:r>
            <a:br>
              <a:rPr lang="en-US" sz="3200" dirty="0" smtClean="0"/>
            </a:br>
            <a:r>
              <a:rPr lang="en-US" sz="3200" dirty="0" smtClean="0"/>
              <a:t>campaign in 2022</a:t>
            </a:r>
            <a:endParaRPr lang="en-US" sz="3200" dirty="0"/>
          </a:p>
        </p:txBody>
      </p:sp>
      <p:sp>
        <p:nvSpPr>
          <p:cNvPr id="16" name="Espace réservé du numéro de diapositive 2"/>
          <p:cNvSpPr txBox="1">
            <a:spLocks/>
          </p:cNvSpPr>
          <p:nvPr/>
        </p:nvSpPr>
        <p:spPr>
          <a:xfrm>
            <a:off x="0" y="0"/>
            <a:ext cx="693739" cy="304800"/>
          </a:xfrm>
          <a:prstGeom prst="rect">
            <a:avLst/>
          </a:prstGeom>
        </p:spPr>
        <p:txBody>
          <a:bodyPr vert="horz" lIns="91440" tIns="45720" rIns="91440" bIns="45720" rtlCol="0" anchor="ctr"/>
          <a:lstStyle>
            <a:defPPr>
              <a:defRPr lang="en-US"/>
            </a:defPPr>
            <a:lvl1pPr marL="0" algn="r" defTabSz="638617" rtl="0" eaLnBrk="1" latinLnBrk="0" hangingPunct="1">
              <a:defRPr sz="900" kern="1200">
                <a:solidFill>
                  <a:schemeClr val="tx1">
                    <a:tint val="75000"/>
                  </a:schemeClr>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a:lstStyle>
          <a:p>
            <a:pPr algn="ctr"/>
            <a:r>
              <a:rPr lang="en-US" sz="1800" smtClean="0">
                <a:solidFill>
                  <a:srgbClr val="FF0000"/>
                </a:solidFill>
                <a:latin typeface="+mj-lt"/>
              </a:rPr>
              <a:t>P.</a:t>
            </a:r>
            <a:fld id="{B6F15528-21DE-4FAA-801E-634DDDAF4B2B}" type="slidenum">
              <a:rPr lang="en-US" sz="1800" smtClean="0">
                <a:solidFill>
                  <a:srgbClr val="FF0000"/>
                </a:solidFill>
                <a:latin typeface="+mj-lt"/>
              </a:rPr>
              <a:pPr algn="ctr"/>
              <a:t>27</a:t>
            </a:fld>
            <a:endParaRPr lang="en-US" sz="1800" dirty="0">
              <a:solidFill>
                <a:srgbClr val="FF0000"/>
              </a:solidFill>
              <a:latin typeface="+mj-lt"/>
            </a:endParaRP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9782"/>
          <a:stretch/>
        </p:blipFill>
        <p:spPr>
          <a:xfrm>
            <a:off x="152400" y="2500734"/>
            <a:ext cx="5168992" cy="3580909"/>
          </a:xfrm>
          <a:prstGeom prst="rect">
            <a:avLst/>
          </a:prstGeom>
        </p:spPr>
      </p:pic>
      <p:sp>
        <p:nvSpPr>
          <p:cNvPr id="15" name="Ellipse 14"/>
          <p:cNvSpPr/>
          <p:nvPr/>
        </p:nvSpPr>
        <p:spPr>
          <a:xfrm>
            <a:off x="8732065" y="3590453"/>
            <a:ext cx="304800" cy="304800"/>
          </a:xfrm>
          <a:prstGeom prst="ellipse">
            <a:avLst/>
          </a:prstGeom>
          <a:noFill/>
          <a:ln w="38100">
            <a:solidFill>
              <a:srgbClr val="7C06FF"/>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smtClean="0"/>
          </a:p>
        </p:txBody>
      </p:sp>
      <p:sp>
        <p:nvSpPr>
          <p:cNvPr id="18" name="Rectangle 17"/>
          <p:cNvSpPr/>
          <p:nvPr/>
        </p:nvSpPr>
        <p:spPr>
          <a:xfrm>
            <a:off x="609600" y="1490642"/>
            <a:ext cx="2667000" cy="954107"/>
          </a:xfrm>
          <a:prstGeom prst="rect">
            <a:avLst/>
          </a:prstGeom>
        </p:spPr>
        <p:txBody>
          <a:bodyPr wrap="square">
            <a:spAutoFit/>
          </a:bodyPr>
          <a:lstStyle/>
          <a:p>
            <a:pPr algn="just">
              <a:spcAft>
                <a:spcPts val="0"/>
              </a:spcAft>
            </a:pPr>
            <a:r>
              <a:rPr lang="en-US" sz="1400" b="1" dirty="0">
                <a:ea typeface="Times New Roman" panose="02020603050405020304" pitchFamily="18" charset="0"/>
              </a:rPr>
              <a:t>Constant settings :</a:t>
            </a:r>
          </a:p>
          <a:p>
            <a:pPr algn="just">
              <a:spcAft>
                <a:spcPts val="0"/>
              </a:spcAft>
            </a:pPr>
            <a:r>
              <a:rPr lang="en-US" sz="1400" dirty="0"/>
              <a:t>► Gas : </a:t>
            </a:r>
            <a:r>
              <a:rPr lang="en-US" sz="1400" b="1" dirty="0">
                <a:solidFill>
                  <a:srgbClr val="002060"/>
                </a:solidFill>
                <a:ea typeface="Times New Roman" panose="02020603050405020304" pitchFamily="18" charset="0"/>
              </a:rPr>
              <a:t>1,3 </a:t>
            </a:r>
            <a:r>
              <a:rPr lang="en-US" sz="1400" b="1" dirty="0" err="1">
                <a:solidFill>
                  <a:srgbClr val="002060"/>
                </a:solidFill>
                <a:ea typeface="Times New Roman" panose="02020603050405020304" pitchFamily="18" charset="0"/>
              </a:rPr>
              <a:t>sccm</a:t>
            </a:r>
            <a:endParaRPr lang="en-US" sz="1400" b="1" dirty="0">
              <a:solidFill>
                <a:srgbClr val="002060"/>
              </a:solidFill>
              <a:ea typeface="Times New Roman" panose="02020603050405020304" pitchFamily="18" charset="0"/>
            </a:endParaRPr>
          </a:p>
          <a:p>
            <a:pPr algn="just">
              <a:spcAft>
                <a:spcPts val="0"/>
              </a:spcAft>
            </a:pPr>
            <a:r>
              <a:rPr lang="en-US" sz="1400" dirty="0"/>
              <a:t>► Frequency : </a:t>
            </a:r>
            <a:r>
              <a:rPr lang="en-US" sz="1400" b="1" dirty="0">
                <a:solidFill>
                  <a:srgbClr val="002060"/>
                </a:solidFill>
                <a:ea typeface="Times New Roman" panose="02020603050405020304" pitchFamily="18" charset="0"/>
              </a:rPr>
              <a:t>10 Hz – 10 </a:t>
            </a:r>
            <a:r>
              <a:rPr lang="en-US" sz="1400" b="1" dirty="0" err="1">
                <a:solidFill>
                  <a:srgbClr val="002060"/>
                </a:solidFill>
                <a:ea typeface="Times New Roman" panose="02020603050405020304" pitchFamily="18" charset="0"/>
              </a:rPr>
              <a:t>ms</a:t>
            </a:r>
            <a:endParaRPr lang="en-US" sz="1400" b="1" dirty="0">
              <a:solidFill>
                <a:srgbClr val="002060"/>
              </a:solidFill>
              <a:ea typeface="Times New Roman" panose="02020603050405020304" pitchFamily="18" charset="0"/>
            </a:endParaRPr>
          </a:p>
          <a:p>
            <a:pPr algn="just"/>
            <a:r>
              <a:rPr lang="en-US" sz="1400" dirty="0"/>
              <a:t>► HF Power : </a:t>
            </a:r>
            <a:r>
              <a:rPr lang="en-US" sz="1400" b="1" dirty="0">
                <a:solidFill>
                  <a:srgbClr val="002060"/>
                </a:solidFill>
                <a:ea typeface="Times New Roman" panose="02020603050405020304" pitchFamily="18" charset="0"/>
              </a:rPr>
              <a:t>600 W</a:t>
            </a:r>
          </a:p>
        </p:txBody>
      </p:sp>
    </p:spTree>
    <p:extLst>
      <p:ext uri="{BB962C8B-B14F-4D97-AF65-F5344CB8AC3E}">
        <p14:creationId xmlns:p14="http://schemas.microsoft.com/office/powerpoint/2010/main" val="687030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cstate="print">
            <a:extLst>
              <a:ext uri="{28A0092B-C50C-407E-A947-70E740481C1C}">
                <a14:useLocalDpi xmlns:a14="http://schemas.microsoft.com/office/drawing/2010/main" val="0"/>
              </a:ext>
            </a:extLst>
          </a:blip>
          <a:srcRect t="-230" b="47927"/>
          <a:stretch/>
        </p:blipFill>
        <p:spPr>
          <a:xfrm flipV="1">
            <a:off x="7415715" y="3549945"/>
            <a:ext cx="4706613" cy="2376237"/>
          </a:xfrm>
          <a:prstGeom prst="rect">
            <a:avLst/>
          </a:prstGeom>
        </p:spPr>
      </p:pic>
      <p:sp>
        <p:nvSpPr>
          <p:cNvPr id="3" name="Titre 2"/>
          <p:cNvSpPr>
            <a:spLocks noGrp="1"/>
          </p:cNvSpPr>
          <p:nvPr>
            <p:ph type="title"/>
          </p:nvPr>
        </p:nvSpPr>
        <p:spPr>
          <a:xfrm>
            <a:off x="720000" y="360000"/>
            <a:ext cx="10728325" cy="871827"/>
          </a:xfrm>
        </p:spPr>
        <p:txBody>
          <a:bodyPr vert="horz" lIns="0" tIns="45720" rIns="0" bIns="45720" rtlCol="0" anchor="t">
            <a:noAutofit/>
          </a:bodyPr>
          <a:lstStyle/>
          <a:p>
            <a:r>
              <a:rPr lang="fr-FR" dirty="0"/>
              <a:t>ALISES </a:t>
            </a:r>
            <a:r>
              <a:rPr lang="fr-FR" dirty="0" smtClean="0"/>
              <a:t>v3, </a:t>
            </a:r>
            <a:r>
              <a:rPr lang="fr-FR" dirty="0" err="1" smtClean="0"/>
              <a:t>toward</a:t>
            </a:r>
            <a:r>
              <a:rPr lang="fr-FR" dirty="0" smtClean="0"/>
              <a:t> </a:t>
            </a:r>
            <a:r>
              <a:rPr lang="fr-FR" dirty="0" smtClean="0"/>
              <a:t>100 </a:t>
            </a:r>
            <a:r>
              <a:rPr lang="fr-FR" dirty="0"/>
              <a:t>kV </a:t>
            </a:r>
            <a:endParaRPr lang="en-US" dirty="0"/>
          </a:p>
        </p:txBody>
      </p:sp>
      <p:sp>
        <p:nvSpPr>
          <p:cNvPr id="4" name="Rectangle 3"/>
          <p:cNvSpPr/>
          <p:nvPr/>
        </p:nvSpPr>
        <p:spPr>
          <a:xfrm>
            <a:off x="52779" y="914400"/>
            <a:ext cx="5786236" cy="1384995"/>
          </a:xfrm>
          <a:prstGeom prst="rect">
            <a:avLst/>
          </a:prstGeom>
        </p:spPr>
        <p:txBody>
          <a:bodyPr wrap="square">
            <a:spAutoFit/>
          </a:bodyPr>
          <a:lstStyle/>
          <a:p>
            <a:pPr algn="just">
              <a:spcAft>
                <a:spcPts val="0"/>
              </a:spcAft>
            </a:pPr>
            <a:r>
              <a:rPr lang="en-US" sz="1800" b="1" dirty="0" smtClean="0">
                <a:ea typeface="Times New Roman" panose="02020603050405020304" pitchFamily="18" charset="0"/>
              </a:rPr>
              <a:t>Initial design adapted for 50 kV :</a:t>
            </a:r>
          </a:p>
          <a:p>
            <a:pPr algn="just">
              <a:spcAft>
                <a:spcPts val="0"/>
              </a:spcAft>
            </a:pPr>
            <a:r>
              <a:rPr lang="en-US" sz="1800" dirty="0" smtClean="0">
                <a:solidFill>
                  <a:schemeClr val="tx2"/>
                </a:solidFill>
                <a:ea typeface="Times New Roman" panose="02020603050405020304" pitchFamily="18" charset="0"/>
              </a:rPr>
              <a:t>GAP </a:t>
            </a:r>
            <a:r>
              <a:rPr lang="en-US" sz="1800" dirty="0">
                <a:solidFill>
                  <a:schemeClr val="tx2"/>
                </a:solidFill>
                <a:ea typeface="Times New Roman" panose="02020603050405020304" pitchFamily="18" charset="0"/>
              </a:rPr>
              <a:t>#1 </a:t>
            </a:r>
            <a:r>
              <a:rPr lang="en-US" sz="1800" dirty="0">
                <a:ea typeface="Times New Roman" panose="02020603050405020304" pitchFamily="18" charset="0"/>
              </a:rPr>
              <a:t>Plasma </a:t>
            </a:r>
            <a:r>
              <a:rPr lang="en-US" sz="1800" dirty="0"/>
              <a:t>► </a:t>
            </a:r>
            <a:r>
              <a:rPr lang="en-US" sz="1800" dirty="0">
                <a:ea typeface="Times New Roman" panose="02020603050405020304" pitchFamily="18" charset="0"/>
              </a:rPr>
              <a:t>Puller</a:t>
            </a:r>
            <a:r>
              <a:rPr lang="en-US" sz="1800" dirty="0" smtClean="0">
                <a:solidFill>
                  <a:schemeClr val="tx2"/>
                </a:solidFill>
                <a:ea typeface="Times New Roman" panose="02020603050405020304" pitchFamily="18" charset="0"/>
              </a:rPr>
              <a:t>   </a:t>
            </a:r>
            <a:r>
              <a:rPr lang="en-US" sz="1800" dirty="0" smtClean="0">
                <a:solidFill>
                  <a:schemeClr val="tx2"/>
                </a:solidFill>
                <a:ea typeface="Times New Roman" panose="02020603050405020304" pitchFamily="18" charset="0"/>
              </a:rPr>
              <a:t>	</a:t>
            </a:r>
            <a:r>
              <a:rPr lang="en-US" sz="2400" b="1" dirty="0" smtClean="0">
                <a:solidFill>
                  <a:schemeClr val="tx2"/>
                </a:solidFill>
                <a:ea typeface="Times New Roman" panose="02020603050405020304" pitchFamily="18" charset="0"/>
              </a:rPr>
              <a:t>20 </a:t>
            </a:r>
            <a:r>
              <a:rPr lang="en-US" sz="2400" b="1" dirty="0" smtClean="0">
                <a:solidFill>
                  <a:schemeClr val="tx2"/>
                </a:solidFill>
                <a:ea typeface="Times New Roman" panose="02020603050405020304" pitchFamily="18" charset="0"/>
              </a:rPr>
              <a:t>kV</a:t>
            </a:r>
            <a:r>
              <a:rPr lang="en-US" sz="1800" b="1" dirty="0" smtClean="0">
                <a:solidFill>
                  <a:schemeClr val="tx2"/>
                </a:solidFill>
                <a:ea typeface="Times New Roman" panose="02020603050405020304" pitchFamily="18" charset="0"/>
              </a:rPr>
              <a:t> </a:t>
            </a:r>
          </a:p>
          <a:p>
            <a:pPr algn="just">
              <a:spcAft>
                <a:spcPts val="0"/>
              </a:spcAft>
            </a:pPr>
            <a:r>
              <a:rPr lang="en-US" sz="1800" dirty="0" smtClean="0">
                <a:solidFill>
                  <a:srgbClr val="00B0F0"/>
                </a:solidFill>
                <a:ea typeface="Times New Roman" panose="02020603050405020304" pitchFamily="18" charset="0"/>
              </a:rPr>
              <a:t>GAP </a:t>
            </a:r>
            <a:r>
              <a:rPr lang="en-US" sz="1800" dirty="0">
                <a:solidFill>
                  <a:srgbClr val="00B0F0"/>
                </a:solidFill>
                <a:ea typeface="Times New Roman" panose="02020603050405020304" pitchFamily="18" charset="0"/>
              </a:rPr>
              <a:t>#</a:t>
            </a:r>
            <a:r>
              <a:rPr lang="en-US" sz="1800" dirty="0" smtClean="0">
                <a:solidFill>
                  <a:srgbClr val="00B0F0"/>
                </a:solidFill>
                <a:ea typeface="Times New Roman" panose="02020603050405020304" pitchFamily="18" charset="0"/>
              </a:rPr>
              <a:t>2 </a:t>
            </a:r>
            <a:r>
              <a:rPr lang="en-US" sz="1800" dirty="0">
                <a:ea typeface="Times New Roman" panose="02020603050405020304" pitchFamily="18" charset="0"/>
              </a:rPr>
              <a:t>Puller </a:t>
            </a:r>
            <a:r>
              <a:rPr lang="en-US" sz="1800" dirty="0"/>
              <a:t>►</a:t>
            </a:r>
            <a:r>
              <a:rPr lang="en-US" sz="1800" dirty="0">
                <a:ea typeface="Times New Roman" panose="02020603050405020304" pitchFamily="18" charset="0"/>
              </a:rPr>
              <a:t> Ground</a:t>
            </a:r>
            <a:r>
              <a:rPr lang="en-US" sz="1800" dirty="0" smtClean="0">
                <a:solidFill>
                  <a:srgbClr val="00B0F0"/>
                </a:solidFill>
                <a:ea typeface="Times New Roman" panose="02020603050405020304" pitchFamily="18" charset="0"/>
              </a:rPr>
              <a:t>   </a:t>
            </a:r>
            <a:r>
              <a:rPr lang="en-US" sz="1800" dirty="0" smtClean="0">
                <a:solidFill>
                  <a:srgbClr val="00B0F0"/>
                </a:solidFill>
                <a:ea typeface="Times New Roman" panose="02020603050405020304" pitchFamily="18" charset="0"/>
              </a:rPr>
              <a:t>	</a:t>
            </a:r>
            <a:r>
              <a:rPr lang="en-US" sz="2400" b="1" dirty="0" smtClean="0">
                <a:solidFill>
                  <a:srgbClr val="00B0F0"/>
                </a:solidFill>
                <a:ea typeface="Times New Roman" panose="02020603050405020304" pitchFamily="18" charset="0"/>
              </a:rPr>
              <a:t>30 </a:t>
            </a:r>
            <a:r>
              <a:rPr lang="en-US" sz="2400" b="1" dirty="0" smtClean="0">
                <a:solidFill>
                  <a:srgbClr val="00B0F0"/>
                </a:solidFill>
                <a:ea typeface="Times New Roman" panose="02020603050405020304" pitchFamily="18" charset="0"/>
              </a:rPr>
              <a:t>kV</a:t>
            </a:r>
            <a:r>
              <a:rPr lang="en-US" sz="1800" dirty="0" smtClean="0">
                <a:solidFill>
                  <a:schemeClr val="tx2"/>
                </a:solidFill>
                <a:ea typeface="Times New Roman" panose="02020603050405020304" pitchFamily="18" charset="0"/>
              </a:rPr>
              <a:t> </a:t>
            </a:r>
            <a:endParaRPr lang="en-US" sz="1800" u="sng" dirty="0" smtClean="0">
              <a:ea typeface="Times New Roman" panose="02020603050405020304" pitchFamily="18" charset="0"/>
            </a:endParaRPr>
          </a:p>
          <a:p>
            <a:pPr algn="just"/>
            <a:endParaRPr lang="en-US" sz="1800" dirty="0">
              <a:ea typeface="Times New Roman" panose="02020603050405020304" pitchFamily="18" charset="0"/>
            </a:endParaRPr>
          </a:p>
        </p:txBody>
      </p:sp>
      <p:sp>
        <p:nvSpPr>
          <p:cNvPr id="12" name="ZoneTexte 11"/>
          <p:cNvSpPr txBox="1"/>
          <p:nvPr/>
        </p:nvSpPr>
        <p:spPr>
          <a:xfrm rot="16200000">
            <a:off x="6091280" y="2296297"/>
            <a:ext cx="203613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latin typeface="+mj-lt"/>
              </a:rPr>
              <a:t>Initial Design</a:t>
            </a:r>
            <a:endParaRPr lang="en-US" sz="2000" dirty="0">
              <a:latin typeface="+mj-lt"/>
            </a:endParaRPr>
          </a:p>
        </p:txBody>
      </p:sp>
      <p:pic>
        <p:nvPicPr>
          <p:cNvPr id="21" name="Image 20"/>
          <p:cNvPicPr>
            <a:picLocks noChangeAspect="1"/>
          </p:cNvPicPr>
          <p:nvPr/>
        </p:nvPicPr>
        <p:blipFill rotWithShape="1">
          <a:blip r:embed="rId2" cstate="print">
            <a:extLst>
              <a:ext uri="{28A0092B-C50C-407E-A947-70E740481C1C}">
                <a14:useLocalDpi xmlns:a14="http://schemas.microsoft.com/office/drawing/2010/main" val="0"/>
              </a:ext>
            </a:extLst>
          </a:blip>
          <a:srcRect t="-230" b="47927"/>
          <a:stretch/>
        </p:blipFill>
        <p:spPr>
          <a:xfrm>
            <a:off x="7413885" y="1196454"/>
            <a:ext cx="4706613" cy="2376237"/>
          </a:xfrm>
          <a:prstGeom prst="rect">
            <a:avLst/>
          </a:prstGeom>
        </p:spPr>
      </p:pic>
      <p:grpSp>
        <p:nvGrpSpPr>
          <p:cNvPr id="22" name="Groupe 21"/>
          <p:cNvGrpSpPr/>
          <p:nvPr/>
        </p:nvGrpSpPr>
        <p:grpSpPr>
          <a:xfrm>
            <a:off x="6839654" y="3514199"/>
            <a:ext cx="5280844" cy="2270598"/>
            <a:chOff x="6745934" y="3552769"/>
            <a:chExt cx="5280844" cy="2270598"/>
          </a:xfrm>
        </p:grpSpPr>
        <p:sp>
          <p:nvSpPr>
            <p:cNvPr id="13" name="ZoneTexte 12"/>
            <p:cNvSpPr txBox="1"/>
            <p:nvPr/>
          </p:nvSpPr>
          <p:spPr>
            <a:xfrm rot="16200000">
              <a:off x="5886042" y="4489027"/>
              <a:ext cx="2268570" cy="4001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smtClean="0">
                  <a:latin typeface="+mj-lt"/>
                </a:rPr>
                <a:t>Second Design</a:t>
              </a:r>
              <a:endParaRPr lang="en-US" sz="2000" dirty="0">
                <a:latin typeface="+mj-lt"/>
              </a:endParaRPr>
            </a:p>
          </p:txBody>
        </p:sp>
        <p:grpSp>
          <p:nvGrpSpPr>
            <p:cNvPr id="11" name="Groupe 10"/>
            <p:cNvGrpSpPr/>
            <p:nvPr/>
          </p:nvGrpSpPr>
          <p:grpSpPr>
            <a:xfrm>
              <a:off x="6745934" y="3552769"/>
              <a:ext cx="5280844" cy="2198098"/>
              <a:chOff x="6359969" y="4504150"/>
              <a:chExt cx="5280844" cy="2198098"/>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52249"/>
              <a:stretch/>
            </p:blipFill>
            <p:spPr>
              <a:xfrm>
                <a:off x="6934200" y="4532781"/>
                <a:ext cx="4706613" cy="2169467"/>
              </a:xfrm>
              <a:prstGeom prst="rect">
                <a:avLst/>
              </a:prstGeom>
            </p:spPr>
          </p:pic>
          <p:cxnSp>
            <p:nvCxnSpPr>
              <p:cNvPr id="10" name="Connecteur droit 9"/>
              <p:cNvCxnSpPr/>
              <p:nvPr/>
            </p:nvCxnSpPr>
            <p:spPr>
              <a:xfrm flipV="1">
                <a:off x="6359969" y="4504150"/>
                <a:ext cx="5080495" cy="22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3" name="Rectangle 22"/>
          <p:cNvSpPr/>
          <p:nvPr/>
        </p:nvSpPr>
        <p:spPr>
          <a:xfrm>
            <a:off x="65239" y="4430193"/>
            <a:ext cx="6096000" cy="923330"/>
          </a:xfrm>
          <a:prstGeom prst="rect">
            <a:avLst/>
          </a:prstGeom>
        </p:spPr>
        <p:txBody>
          <a:bodyPr wrap="square">
            <a:spAutoFit/>
          </a:bodyPr>
          <a:lstStyle/>
          <a:p>
            <a:pPr algn="just"/>
            <a:r>
              <a:rPr lang="en-US" sz="1800" b="1" dirty="0" smtClean="0">
                <a:ea typeface="Times New Roman" panose="02020603050405020304" pitchFamily="18" charset="0"/>
              </a:rPr>
              <a:t>Ceramic </a:t>
            </a:r>
            <a:r>
              <a:rPr lang="en-US" sz="1800" b="1" dirty="0">
                <a:ea typeface="Times New Roman" panose="02020603050405020304" pitchFamily="18" charset="0"/>
              </a:rPr>
              <a:t>Second Design </a:t>
            </a:r>
            <a:r>
              <a:rPr lang="en-US" sz="1800" b="1" dirty="0" smtClean="0">
                <a:ea typeface="Times New Roman" panose="02020603050405020304" pitchFamily="18" charset="0"/>
              </a:rPr>
              <a:t>(</a:t>
            </a:r>
            <a:r>
              <a:rPr lang="en-US" sz="1800" b="1" dirty="0" smtClean="0">
                <a:ea typeface="Times New Roman" panose="02020603050405020304" pitchFamily="18" charset="0"/>
              </a:rPr>
              <a:t>2022) </a:t>
            </a:r>
            <a:r>
              <a:rPr lang="en-US" sz="1800" b="1" dirty="0" smtClean="0">
                <a:ea typeface="Times New Roman" panose="02020603050405020304" pitchFamily="18" charset="0"/>
              </a:rPr>
              <a:t>:</a:t>
            </a:r>
          </a:p>
          <a:p>
            <a:pPr algn="just"/>
            <a:r>
              <a:rPr lang="en-US" sz="1800" dirty="0" smtClean="0">
                <a:ea typeface="Times New Roman" panose="02020603050405020304" pitchFamily="18" charset="0"/>
              </a:rPr>
              <a:t>was </a:t>
            </a:r>
            <a:r>
              <a:rPr lang="en-US" sz="1800" dirty="0">
                <a:ea typeface="Times New Roman" panose="02020603050405020304" pitchFamily="18" charset="0"/>
              </a:rPr>
              <a:t>made to </a:t>
            </a:r>
            <a:r>
              <a:rPr lang="en-US" sz="1800" b="1" dirty="0" smtClean="0">
                <a:ea typeface="Times New Roman" panose="02020603050405020304" pitchFamily="18" charset="0"/>
              </a:rPr>
              <a:t>increase the path </a:t>
            </a:r>
            <a:r>
              <a:rPr lang="en-US" sz="1800" b="1" dirty="0">
                <a:ea typeface="Times New Roman" panose="02020603050405020304" pitchFamily="18" charset="0"/>
              </a:rPr>
              <a:t>length </a:t>
            </a:r>
            <a:r>
              <a:rPr lang="en-US" sz="1800" dirty="0" smtClean="0">
                <a:ea typeface="Times New Roman" panose="02020603050405020304" pitchFamily="18" charset="0"/>
              </a:rPr>
              <a:t>on ceramic surface between electrodes</a:t>
            </a:r>
          </a:p>
        </p:txBody>
      </p:sp>
      <p:sp>
        <p:nvSpPr>
          <p:cNvPr id="5" name="Rectangle 4"/>
          <p:cNvSpPr/>
          <p:nvPr/>
        </p:nvSpPr>
        <p:spPr>
          <a:xfrm>
            <a:off x="52779" y="2057400"/>
            <a:ext cx="4595422" cy="1107996"/>
          </a:xfrm>
          <a:prstGeom prst="rect">
            <a:avLst/>
          </a:prstGeom>
        </p:spPr>
        <p:txBody>
          <a:bodyPr wrap="square">
            <a:spAutoFit/>
          </a:bodyPr>
          <a:lstStyle/>
          <a:p>
            <a:pPr algn="just">
              <a:spcAft>
                <a:spcPts val="0"/>
              </a:spcAft>
            </a:pPr>
            <a:r>
              <a:rPr lang="en-US" sz="1800" b="1" dirty="0">
                <a:ea typeface="Times New Roman" panose="02020603050405020304" pitchFamily="18" charset="0"/>
              </a:rPr>
              <a:t>Bias voltage increased slowly to 95 </a:t>
            </a:r>
            <a:r>
              <a:rPr lang="en-US" sz="1800" b="1" dirty="0" smtClean="0">
                <a:ea typeface="Times New Roman" panose="02020603050405020304" pitchFamily="18" charset="0"/>
              </a:rPr>
              <a:t>kV :</a:t>
            </a:r>
            <a:endParaRPr lang="en-US" sz="1800" b="1" dirty="0">
              <a:ea typeface="Times New Roman" panose="02020603050405020304" pitchFamily="18" charset="0"/>
            </a:endParaRPr>
          </a:p>
          <a:p>
            <a:pPr algn="just"/>
            <a:r>
              <a:rPr lang="en-US" sz="1800" dirty="0" smtClean="0">
                <a:solidFill>
                  <a:schemeClr val="tx2"/>
                </a:solidFill>
                <a:ea typeface="Times New Roman" panose="02020603050405020304" pitchFamily="18" charset="0"/>
              </a:rPr>
              <a:t>GAP </a:t>
            </a:r>
            <a:r>
              <a:rPr lang="en-US" sz="1800" dirty="0">
                <a:solidFill>
                  <a:schemeClr val="tx2"/>
                </a:solidFill>
                <a:ea typeface="Times New Roman" panose="02020603050405020304" pitchFamily="18" charset="0"/>
              </a:rPr>
              <a:t>#1 </a:t>
            </a:r>
            <a:r>
              <a:rPr lang="en-US" sz="1800" dirty="0" smtClean="0">
                <a:ea typeface="Times New Roman" panose="02020603050405020304" pitchFamily="18" charset="0"/>
              </a:rPr>
              <a:t>Plasma </a:t>
            </a:r>
            <a:r>
              <a:rPr lang="en-US" sz="1800" dirty="0"/>
              <a:t>► </a:t>
            </a:r>
            <a:r>
              <a:rPr lang="en-US" sz="1800" dirty="0" smtClean="0">
                <a:ea typeface="Times New Roman" panose="02020603050405020304" pitchFamily="18" charset="0"/>
              </a:rPr>
              <a:t>Puller </a:t>
            </a:r>
            <a:r>
              <a:rPr lang="en-US" sz="1800" dirty="0">
                <a:ea typeface="Times New Roman" panose="02020603050405020304" pitchFamily="18" charset="0"/>
              </a:rPr>
              <a:t>	</a:t>
            </a:r>
            <a:r>
              <a:rPr lang="en-US" sz="2400" b="1" dirty="0">
                <a:solidFill>
                  <a:schemeClr val="tx2"/>
                </a:solidFill>
                <a:ea typeface="Times New Roman" panose="02020603050405020304" pitchFamily="18" charset="0"/>
              </a:rPr>
              <a:t>30 kV</a:t>
            </a:r>
          </a:p>
          <a:p>
            <a:pPr algn="just"/>
            <a:r>
              <a:rPr lang="en-US" sz="1800" dirty="0" smtClean="0">
                <a:solidFill>
                  <a:srgbClr val="00B0F0"/>
                </a:solidFill>
                <a:ea typeface="Times New Roman" panose="02020603050405020304" pitchFamily="18" charset="0"/>
              </a:rPr>
              <a:t>GAP </a:t>
            </a:r>
            <a:r>
              <a:rPr lang="en-US" sz="1800" dirty="0">
                <a:solidFill>
                  <a:srgbClr val="00B0F0"/>
                </a:solidFill>
                <a:ea typeface="Times New Roman" panose="02020603050405020304" pitchFamily="18" charset="0"/>
              </a:rPr>
              <a:t>#2 </a:t>
            </a:r>
            <a:r>
              <a:rPr lang="en-US" sz="1800" dirty="0" smtClean="0">
                <a:ea typeface="Times New Roman" panose="02020603050405020304" pitchFamily="18" charset="0"/>
              </a:rPr>
              <a:t>Puller </a:t>
            </a:r>
            <a:r>
              <a:rPr lang="en-US" sz="1800" dirty="0"/>
              <a:t>►</a:t>
            </a:r>
            <a:r>
              <a:rPr lang="en-US" sz="1800" dirty="0" smtClean="0">
                <a:ea typeface="Times New Roman" panose="02020603050405020304" pitchFamily="18" charset="0"/>
              </a:rPr>
              <a:t> Ground </a:t>
            </a:r>
            <a:r>
              <a:rPr lang="en-US" sz="1800" dirty="0">
                <a:ea typeface="Times New Roman" panose="02020603050405020304" pitchFamily="18" charset="0"/>
              </a:rPr>
              <a:t>	</a:t>
            </a:r>
            <a:r>
              <a:rPr lang="en-US" sz="2400" b="1" dirty="0">
                <a:solidFill>
                  <a:srgbClr val="00B0F0"/>
                </a:solidFill>
                <a:ea typeface="Times New Roman" panose="02020603050405020304" pitchFamily="18" charset="0"/>
              </a:rPr>
              <a:t>65 </a:t>
            </a:r>
            <a:r>
              <a:rPr lang="en-US" sz="2400" b="1" dirty="0" smtClean="0">
                <a:solidFill>
                  <a:srgbClr val="00B0F0"/>
                </a:solidFill>
                <a:ea typeface="Times New Roman" panose="02020603050405020304" pitchFamily="18" charset="0"/>
              </a:rPr>
              <a:t>kV</a:t>
            </a:r>
            <a:endParaRPr lang="en-US" sz="1800" dirty="0" smtClean="0">
              <a:ea typeface="Times New Roman" panose="02020603050405020304" pitchFamily="18" charset="0"/>
            </a:endParaRPr>
          </a:p>
        </p:txBody>
      </p:sp>
      <p:sp>
        <p:nvSpPr>
          <p:cNvPr id="7" name="Rectangle 6"/>
          <p:cNvSpPr/>
          <p:nvPr/>
        </p:nvSpPr>
        <p:spPr>
          <a:xfrm>
            <a:off x="6715128" y="6274832"/>
            <a:ext cx="5205021"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800" dirty="0" smtClean="0">
                <a:solidFill>
                  <a:schemeClr val="accent2">
                    <a:lumMod val="50000"/>
                  </a:schemeClr>
                </a:solidFill>
                <a:latin typeface="Arial Rounded MT Bold" panose="020F0704030504030204" pitchFamily="34" charset="0"/>
                <a:ea typeface="Times New Roman" panose="02020603050405020304" pitchFamily="18" charset="0"/>
                <a:sym typeface="Wingdings" panose="05000000000000000000" pitchFamily="2" charset="2"/>
              </a:rPr>
              <a:t>Poster session : </a:t>
            </a:r>
            <a:r>
              <a:rPr lang="en-US" sz="1800" dirty="0" smtClean="0">
                <a:solidFill>
                  <a:schemeClr val="accent2">
                    <a:lumMod val="50000"/>
                  </a:schemeClr>
                </a:solidFill>
                <a:latin typeface="Arial Rounded MT Bold" panose="020F0704030504030204" pitchFamily="34" charset="0"/>
                <a:ea typeface="Times New Roman" panose="02020603050405020304" pitchFamily="18" charset="0"/>
              </a:rPr>
              <a:t>DUBOIS Augustin</a:t>
            </a:r>
            <a:r>
              <a:rPr lang="en-US" sz="1800" dirty="0">
                <a:solidFill>
                  <a:schemeClr val="accent2">
                    <a:lumMod val="50000"/>
                  </a:schemeClr>
                </a:solidFill>
                <a:latin typeface="Arial Rounded MT Bold" panose="020F0704030504030204" pitchFamily="34" charset="0"/>
                <a:ea typeface="Times New Roman" panose="02020603050405020304" pitchFamily="18" charset="0"/>
              </a:rPr>
              <a:t>, </a:t>
            </a:r>
            <a:r>
              <a:rPr lang="en-US" sz="1800" dirty="0" smtClean="0">
                <a:solidFill>
                  <a:schemeClr val="accent2">
                    <a:lumMod val="50000"/>
                  </a:schemeClr>
                </a:solidFill>
                <a:latin typeface="Arial Rounded MT Bold" panose="020F0704030504030204" pitchFamily="34" charset="0"/>
                <a:ea typeface="Times New Roman" panose="02020603050405020304" pitchFamily="18" charset="0"/>
              </a:rPr>
              <a:t>n°71</a:t>
            </a:r>
            <a:endParaRPr lang="en-US" sz="1800" dirty="0">
              <a:solidFill>
                <a:schemeClr val="accent2">
                  <a:lumMod val="50000"/>
                </a:schemeClr>
              </a:solidFill>
              <a:latin typeface="Arial Rounded MT Bold" panose="020F0704030504030204" pitchFamily="34" charset="0"/>
              <a:ea typeface="Times New Roman" panose="02020603050405020304" pitchFamily="18" charset="0"/>
            </a:endParaRPr>
          </a:p>
        </p:txBody>
      </p:sp>
      <p:sp>
        <p:nvSpPr>
          <p:cNvPr id="18"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28</a:t>
            </a:fld>
            <a:endParaRPr lang="en-US" sz="1800" dirty="0">
              <a:solidFill>
                <a:srgbClr val="FF0000"/>
              </a:solidFill>
              <a:latin typeface="+mj-lt"/>
            </a:endParaRPr>
          </a:p>
        </p:txBody>
      </p:sp>
      <p:sp>
        <p:nvSpPr>
          <p:cNvPr id="2" name="ZoneTexte 1"/>
          <p:cNvSpPr txBox="1"/>
          <p:nvPr/>
        </p:nvSpPr>
        <p:spPr>
          <a:xfrm>
            <a:off x="65239" y="3280869"/>
            <a:ext cx="6424222" cy="923330"/>
          </a:xfrm>
          <a:prstGeom prst="rect">
            <a:avLst/>
          </a:prstGeom>
          <a:noFill/>
        </p:spPr>
        <p:txBody>
          <a:bodyPr wrap="square" rtlCol="0">
            <a:spAutoFit/>
          </a:bodyPr>
          <a:lstStyle/>
          <a:p>
            <a:pPr algn="just"/>
            <a:r>
              <a:rPr lang="en-US" sz="1800" dirty="0">
                <a:ea typeface="Times New Roman" panose="02020603050405020304" pitchFamily="18" charset="0"/>
              </a:rPr>
              <a:t>But for </a:t>
            </a:r>
            <a:r>
              <a:rPr lang="en-US" sz="1800" b="1" dirty="0">
                <a:ea typeface="Times New Roman" panose="02020603050405020304" pitchFamily="18" charset="0"/>
              </a:rPr>
              <a:t>higher extraction voltage</a:t>
            </a:r>
            <a:r>
              <a:rPr lang="en-US" sz="1800" dirty="0">
                <a:ea typeface="Times New Roman" panose="02020603050405020304" pitchFamily="18" charset="0"/>
              </a:rPr>
              <a:t>, ceramic length between electrode under vacuum were </a:t>
            </a:r>
            <a:r>
              <a:rPr lang="en-US" sz="1800" b="1" dirty="0">
                <a:ea typeface="Times New Roman" panose="02020603050405020304" pitchFamily="18" charset="0"/>
              </a:rPr>
              <a:t>not adapted at all</a:t>
            </a:r>
            <a:r>
              <a:rPr lang="en-US" sz="1800" dirty="0">
                <a:ea typeface="Times New Roman" panose="02020603050405020304" pitchFamily="18" charset="0"/>
              </a:rPr>
              <a:t>.</a:t>
            </a:r>
          </a:p>
          <a:p>
            <a:pPr algn="just"/>
            <a:r>
              <a:rPr lang="en-US" sz="1800" dirty="0" smtClean="0">
                <a:ea typeface="Times New Roman" panose="02020603050405020304" pitchFamily="18" charset="0"/>
                <a:sym typeface="Wingdings" panose="05000000000000000000" pitchFamily="2" charset="2"/>
              </a:rPr>
              <a:t> </a:t>
            </a:r>
            <a:r>
              <a:rPr lang="en-US" sz="1800" b="1" dirty="0" smtClean="0">
                <a:ea typeface="Times New Roman" panose="02020603050405020304" pitchFamily="18" charset="0"/>
              </a:rPr>
              <a:t>“</a:t>
            </a:r>
            <a:r>
              <a:rPr lang="en-US" sz="1800" b="1" dirty="0">
                <a:ea typeface="Times New Roman" panose="02020603050405020304" pitchFamily="18" charset="0"/>
              </a:rPr>
              <a:t>carbonized” path </a:t>
            </a:r>
            <a:r>
              <a:rPr lang="en-US" sz="1800" dirty="0">
                <a:ea typeface="Times New Roman" panose="02020603050405020304" pitchFamily="18" charset="0"/>
              </a:rPr>
              <a:t>inside the </a:t>
            </a:r>
            <a:r>
              <a:rPr lang="en-US" sz="1800" dirty="0" smtClean="0">
                <a:ea typeface="Times New Roman" panose="02020603050405020304" pitchFamily="18" charset="0"/>
              </a:rPr>
              <a:t>ceramic in </a:t>
            </a:r>
            <a:r>
              <a:rPr lang="en-US" sz="1800" dirty="0">
                <a:solidFill>
                  <a:srgbClr val="00B0F0"/>
                </a:solidFill>
                <a:ea typeface="Times New Roman" panose="02020603050405020304" pitchFamily="18" charset="0"/>
              </a:rPr>
              <a:t>GAP #2 </a:t>
            </a:r>
            <a:endParaRPr lang="en-US" sz="1800" dirty="0"/>
          </a:p>
        </p:txBody>
      </p:sp>
      <p:sp>
        <p:nvSpPr>
          <p:cNvPr id="17" name="ZoneTexte 16"/>
          <p:cNvSpPr txBox="1"/>
          <p:nvPr/>
        </p:nvSpPr>
        <p:spPr>
          <a:xfrm>
            <a:off x="1091744" y="5622608"/>
            <a:ext cx="5011468" cy="1021556"/>
          </a:xfrm>
          <a:prstGeom prst="round2DiagRect">
            <a:avLst/>
          </a:prstGeom>
          <a:solidFill>
            <a:schemeClr val="bg1"/>
          </a:solid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en-US" sz="1800" b="1" dirty="0">
                <a:solidFill>
                  <a:schemeClr val="tx1"/>
                </a:solidFill>
              </a:rPr>
              <a:t>BEST RESULT </a:t>
            </a:r>
            <a:r>
              <a:rPr lang="en-US" sz="1800" b="1" dirty="0" smtClean="0">
                <a:solidFill>
                  <a:schemeClr val="tx1"/>
                </a:solidFill>
              </a:rPr>
              <a:t>in early 2023 : </a:t>
            </a:r>
            <a:r>
              <a:rPr lang="en-US" sz="1800" b="1" dirty="0">
                <a:solidFill>
                  <a:schemeClr val="tx1"/>
                </a:solidFill>
              </a:rPr>
              <a:t>P</a:t>
            </a:r>
            <a:r>
              <a:rPr lang="en-US" sz="1800" b="1" baseline="-25000" dirty="0">
                <a:solidFill>
                  <a:schemeClr val="tx1"/>
                </a:solidFill>
              </a:rPr>
              <a:t>HF </a:t>
            </a:r>
            <a:r>
              <a:rPr lang="en-US" sz="1800" b="1" dirty="0">
                <a:solidFill>
                  <a:schemeClr val="tx1"/>
                </a:solidFill>
              </a:rPr>
              <a:t>= </a:t>
            </a:r>
            <a:r>
              <a:rPr lang="en-US" sz="1800" b="1" dirty="0" smtClean="0">
                <a:solidFill>
                  <a:schemeClr val="tx1"/>
                </a:solidFill>
              </a:rPr>
              <a:t>800 </a:t>
            </a:r>
            <a:r>
              <a:rPr lang="en-US" sz="1800" b="1" dirty="0" smtClean="0">
                <a:solidFill>
                  <a:schemeClr val="tx1"/>
                </a:solidFill>
              </a:rPr>
              <a:t>W</a:t>
            </a:r>
            <a:endParaRPr lang="fr-FR" sz="1800" b="1" dirty="0">
              <a:solidFill>
                <a:schemeClr val="tx1"/>
              </a:solidFill>
            </a:endParaRPr>
          </a:p>
          <a:p>
            <a:r>
              <a:rPr lang="fr-FR" sz="1800" dirty="0" err="1">
                <a:solidFill>
                  <a:schemeClr val="tx1"/>
                </a:solidFill>
              </a:rPr>
              <a:t>Pulsed</a:t>
            </a:r>
            <a:r>
              <a:rPr lang="fr-FR" sz="1800" dirty="0">
                <a:solidFill>
                  <a:schemeClr val="tx1"/>
                </a:solidFill>
              </a:rPr>
              <a:t> </a:t>
            </a:r>
            <a:r>
              <a:rPr lang="fr-FR" sz="1800" dirty="0" smtClean="0">
                <a:solidFill>
                  <a:schemeClr val="tx1"/>
                </a:solidFill>
              </a:rPr>
              <a:t>40%</a:t>
            </a:r>
            <a:r>
              <a:rPr lang="fr-FR" sz="1800" dirty="0">
                <a:solidFill>
                  <a:schemeClr val="tx1"/>
                </a:solidFill>
              </a:rPr>
              <a:t>	</a:t>
            </a:r>
            <a:r>
              <a:rPr lang="fr-FR" sz="1800" dirty="0" smtClean="0">
                <a:solidFill>
                  <a:schemeClr val="tx1"/>
                </a:solidFill>
              </a:rPr>
              <a:t>	– 41 mA @ </a:t>
            </a:r>
            <a:r>
              <a:rPr lang="fr-FR" sz="1800" dirty="0">
                <a:solidFill>
                  <a:schemeClr val="tx1"/>
                </a:solidFill>
              </a:rPr>
              <a:t>70 kV</a:t>
            </a:r>
          </a:p>
          <a:p>
            <a:r>
              <a:rPr lang="fr-FR" sz="1800" dirty="0">
                <a:solidFill>
                  <a:schemeClr val="tx1"/>
                </a:solidFill>
              </a:rPr>
              <a:t>CW 	</a:t>
            </a:r>
            <a:r>
              <a:rPr lang="fr-FR" sz="1800" dirty="0" smtClean="0">
                <a:solidFill>
                  <a:schemeClr val="tx1"/>
                </a:solidFill>
              </a:rPr>
              <a:t>		– </a:t>
            </a:r>
            <a:r>
              <a:rPr lang="fr-FR" sz="1800" dirty="0">
                <a:solidFill>
                  <a:schemeClr val="tx1"/>
                </a:solidFill>
              </a:rPr>
              <a:t>50 mA @ 76 </a:t>
            </a:r>
            <a:r>
              <a:rPr lang="fr-FR" sz="1800" dirty="0" smtClean="0">
                <a:solidFill>
                  <a:schemeClr val="tx1"/>
                </a:solidFill>
              </a:rPr>
              <a:t>kV</a:t>
            </a:r>
            <a:endParaRPr lang="en-GB" sz="1800" dirty="0">
              <a:solidFill>
                <a:schemeClr val="tx1"/>
              </a:solidFill>
            </a:endParaRPr>
          </a:p>
        </p:txBody>
      </p:sp>
    </p:spTree>
    <p:extLst>
      <p:ext uri="{BB962C8B-B14F-4D97-AF65-F5344CB8AC3E}">
        <p14:creationId xmlns:p14="http://schemas.microsoft.com/office/powerpoint/2010/main" val="29810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7" grpId="0" animBg="1"/>
      <p:bldP spid="2"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20000" y="360000"/>
            <a:ext cx="10728325" cy="871827"/>
          </a:xfrm>
        </p:spPr>
        <p:txBody>
          <a:bodyPr/>
          <a:lstStyle/>
          <a:p>
            <a:r>
              <a:rPr lang="en-US" dirty="0" smtClean="0"/>
              <a:t>ALISES family objectives </a:t>
            </a:r>
            <a:endParaRPr lang="en-US" dirty="0"/>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52056" t="5091" b="11090"/>
          <a:stretch/>
        </p:blipFill>
        <p:spPr>
          <a:xfrm>
            <a:off x="6229" y="1422962"/>
            <a:ext cx="5825833" cy="3657601"/>
          </a:xfrm>
          <a:prstGeom prst="rect">
            <a:avLst/>
          </a:prstGeom>
        </p:spPr>
      </p:pic>
      <p:sp>
        <p:nvSpPr>
          <p:cNvPr id="13" name="Espace réservé du numéro de diapositive 2"/>
          <p:cNvSpPr txBox="1">
            <a:spLocks/>
          </p:cNvSpPr>
          <p:nvPr/>
        </p:nvSpPr>
        <p:spPr>
          <a:xfrm>
            <a:off x="0" y="0"/>
            <a:ext cx="693739" cy="304800"/>
          </a:xfrm>
          <a:prstGeom prst="rect">
            <a:avLst/>
          </a:prstGeom>
        </p:spPr>
        <p:txBody>
          <a:bodyPr vert="horz" lIns="91440" tIns="45720" rIns="91440" bIns="45720" rtlCol="0" anchor="ctr"/>
          <a:lstStyle>
            <a:defPPr>
              <a:defRPr lang="en-US"/>
            </a:defPPr>
            <a:lvl1pPr marL="0" algn="r" defTabSz="638617" rtl="0" eaLnBrk="1" latinLnBrk="0" hangingPunct="1">
              <a:defRPr sz="900" kern="1200">
                <a:solidFill>
                  <a:schemeClr val="tx1">
                    <a:tint val="75000"/>
                  </a:schemeClr>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a:lstStyle>
          <a:p>
            <a:pPr algn="ctr"/>
            <a:r>
              <a:rPr lang="en-US" sz="1800" smtClean="0">
                <a:solidFill>
                  <a:srgbClr val="FF0000"/>
                </a:solidFill>
                <a:latin typeface="+mj-lt"/>
              </a:rPr>
              <a:t>P.</a:t>
            </a:r>
            <a:fld id="{B6F15528-21DE-4FAA-801E-634DDDAF4B2B}" type="slidenum">
              <a:rPr lang="en-US" sz="1800" smtClean="0">
                <a:solidFill>
                  <a:srgbClr val="FF0000"/>
                </a:solidFill>
                <a:latin typeface="+mj-lt"/>
              </a:rPr>
              <a:pPr algn="ctr"/>
              <a:t>29</a:t>
            </a:fld>
            <a:endParaRPr lang="en-US" sz="1800" dirty="0">
              <a:solidFill>
                <a:srgbClr val="FF0000"/>
              </a:solidFill>
              <a:latin typeface="+mj-lt"/>
            </a:endParaRPr>
          </a:p>
        </p:txBody>
      </p:sp>
      <p:sp>
        <p:nvSpPr>
          <p:cNvPr id="14" name="ZoneTexte 13"/>
          <p:cNvSpPr txBox="1"/>
          <p:nvPr/>
        </p:nvSpPr>
        <p:spPr>
          <a:xfrm>
            <a:off x="2590800" y="1022624"/>
            <a:ext cx="1579278" cy="584775"/>
          </a:xfrm>
          <a:prstGeom prst="rect">
            <a:avLst/>
          </a:prstGeom>
          <a:noFill/>
        </p:spPr>
        <p:txBody>
          <a:bodyPr wrap="none" rtlCol="0">
            <a:spAutoFit/>
          </a:bodyPr>
          <a:lstStyle/>
          <a:p>
            <a:r>
              <a:rPr lang="en-US" sz="3200" b="1" noProof="1" smtClean="0">
                <a:latin typeface="Agency FB" panose="020B0503020202020204" pitchFamily="34" charset="0"/>
              </a:rPr>
              <a:t>ALISES v3</a:t>
            </a:r>
            <a:endParaRPr lang="en-US" sz="3200" b="1" noProof="1">
              <a:latin typeface="Agency FB" panose="020B0503020202020204" pitchFamily="34" charset="0"/>
            </a:endParaRPr>
          </a:p>
        </p:txBody>
      </p:sp>
      <p:grpSp>
        <p:nvGrpSpPr>
          <p:cNvPr id="4" name="Groupe 3"/>
          <p:cNvGrpSpPr/>
          <p:nvPr/>
        </p:nvGrpSpPr>
        <p:grpSpPr>
          <a:xfrm>
            <a:off x="1752600" y="4880173"/>
            <a:ext cx="3434639" cy="1949252"/>
            <a:chOff x="1752600" y="4880173"/>
            <a:chExt cx="3434639" cy="1949252"/>
          </a:xfrm>
        </p:grpSpPr>
        <p:grpSp>
          <p:nvGrpSpPr>
            <p:cNvPr id="29" name="Groupe 28"/>
            <p:cNvGrpSpPr/>
            <p:nvPr/>
          </p:nvGrpSpPr>
          <p:grpSpPr>
            <a:xfrm>
              <a:off x="1752600" y="4880173"/>
              <a:ext cx="3434639" cy="1949252"/>
              <a:chOff x="3632528" y="5114194"/>
              <a:chExt cx="2876472" cy="1949252"/>
            </a:xfrm>
          </p:grpSpPr>
          <p:sp>
            <p:nvSpPr>
              <p:cNvPr id="30" name="Rectangle 29"/>
              <p:cNvSpPr/>
              <p:nvPr/>
            </p:nvSpPr>
            <p:spPr>
              <a:xfrm>
                <a:off x="3632528" y="5114194"/>
                <a:ext cx="2876472" cy="19492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800"/>
                  </a:spcAft>
                </a:pPr>
                <a:r>
                  <a:rPr lang="en-US" sz="1800" b="1" dirty="0" smtClean="0">
                    <a:solidFill>
                      <a:schemeClr val="tx1"/>
                    </a:solidFill>
                    <a:ea typeface="Calibri" panose="020F0502020204030204" pitchFamily="34" charset="0"/>
                    <a:cs typeface="Calibri" panose="020F0502020204030204" pitchFamily="34" charset="0"/>
                  </a:rPr>
                  <a:t>ALISES family roadmap :</a:t>
                </a: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LEBT Reduction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Compactness	</a:t>
                </a:r>
                <a:endParaRPr lang="en-US" sz="900" dirty="0" smtClean="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en-US" sz="1800" dirty="0" smtClean="0">
                    <a:ea typeface="Calibri" panose="020F0502020204030204" pitchFamily="34" charset="0"/>
                    <a:cs typeface="Calibri" panose="020F0502020204030204" pitchFamily="34" charset="0"/>
                  </a:rPr>
                  <a:t>Easy Maintenance	</a:t>
                </a:r>
              </a:p>
              <a:p>
                <a:pPr marL="342900" indent="-342900">
                  <a:spcAft>
                    <a:spcPts val="800"/>
                  </a:spcAft>
                  <a:buFont typeface="Arial" panose="020B0604020202020204" pitchFamily="34" charset="0"/>
                  <a:buChar char="•"/>
                </a:pPr>
                <a:r>
                  <a:rPr lang="en-US" sz="1800" dirty="0" smtClean="0">
                    <a:effectLst/>
                    <a:ea typeface="Calibri" panose="020F0502020204030204" pitchFamily="34" charset="0"/>
                    <a:cs typeface="Calibri" panose="020F0502020204030204" pitchFamily="34" charset="0"/>
                  </a:rPr>
                  <a:t>SILHI performances </a:t>
                </a:r>
                <a:endParaRPr lang="en-US" sz="900" dirty="0">
                  <a:effectLst/>
                  <a:ea typeface="Calibri" panose="020F0502020204030204" pitchFamily="34" charset="0"/>
                  <a:cs typeface="Calibri" panose="020F0502020204030204" pitchFamily="34" charset="0"/>
                </a:endParaRPr>
              </a:p>
            </p:txBody>
          </p:sp>
          <p:pic>
            <p:nvPicPr>
              <p:cNvPr id="32" name="Image 31"/>
              <p:cNvPicPr>
                <a:picLocks noChangeAspect="1"/>
              </p:cNvPicPr>
              <p:nvPr/>
            </p:nvPicPr>
            <p:blipFill rotWithShape="1">
              <a:blip r:embed="rId3"/>
              <a:srcRect l="4639" t="52048" r="52184" b="5072"/>
              <a:stretch/>
            </p:blipFill>
            <p:spPr>
              <a:xfrm>
                <a:off x="5800282" y="5480953"/>
                <a:ext cx="301496" cy="359300"/>
              </a:xfrm>
              <a:prstGeom prst="rect">
                <a:avLst/>
              </a:prstGeom>
            </p:spPr>
          </p:pic>
          <p:pic>
            <p:nvPicPr>
              <p:cNvPr id="35" name="Image 34"/>
              <p:cNvPicPr>
                <a:picLocks noChangeAspect="1"/>
              </p:cNvPicPr>
              <p:nvPr/>
            </p:nvPicPr>
            <p:blipFill rotWithShape="1">
              <a:blip r:embed="rId3"/>
              <a:srcRect l="4639" t="52048" r="52184" b="5072"/>
              <a:stretch/>
            </p:blipFill>
            <p:spPr>
              <a:xfrm>
                <a:off x="5800282" y="5870273"/>
                <a:ext cx="301496" cy="360592"/>
              </a:xfrm>
              <a:prstGeom prst="rect">
                <a:avLst/>
              </a:prstGeom>
            </p:spPr>
          </p:pic>
          <p:pic>
            <p:nvPicPr>
              <p:cNvPr id="36" name="Image 35"/>
              <p:cNvPicPr>
                <a:picLocks noChangeAspect="1"/>
              </p:cNvPicPr>
              <p:nvPr/>
            </p:nvPicPr>
            <p:blipFill rotWithShape="1">
              <a:blip r:embed="rId3"/>
              <a:srcRect l="4639" t="52048" r="52184" b="5072"/>
              <a:stretch/>
            </p:blipFill>
            <p:spPr>
              <a:xfrm>
                <a:off x="5800282" y="6253821"/>
                <a:ext cx="301496" cy="360592"/>
              </a:xfrm>
              <a:prstGeom prst="rect">
                <a:avLst/>
              </a:prstGeom>
            </p:spPr>
          </p:pic>
        </p:grpSp>
        <p:pic>
          <p:nvPicPr>
            <p:cNvPr id="16" name="Image 15"/>
            <p:cNvPicPr>
              <a:picLocks noChangeAspect="1"/>
            </p:cNvPicPr>
            <p:nvPr/>
          </p:nvPicPr>
          <p:blipFill rotWithShape="1">
            <a:blip r:embed="rId3"/>
            <a:srcRect l="52258" t="5273" r="4416" b="52295"/>
            <a:stretch/>
          </p:blipFill>
          <p:spPr>
            <a:xfrm>
              <a:off x="4340997" y="6401761"/>
              <a:ext cx="353906" cy="356836"/>
            </a:xfrm>
            <a:prstGeom prst="rect">
              <a:avLst/>
            </a:prstGeom>
          </p:spPr>
        </p:pic>
      </p:grpSp>
      <p:sp>
        <p:nvSpPr>
          <p:cNvPr id="12" name="ZoneTexte 11"/>
          <p:cNvSpPr txBox="1"/>
          <p:nvPr/>
        </p:nvSpPr>
        <p:spPr>
          <a:xfrm>
            <a:off x="7017798" y="1022623"/>
            <a:ext cx="3135795" cy="584775"/>
          </a:xfrm>
          <a:prstGeom prst="rect">
            <a:avLst/>
          </a:prstGeom>
          <a:noFill/>
        </p:spPr>
        <p:txBody>
          <a:bodyPr wrap="none" rtlCol="0">
            <a:spAutoFit/>
          </a:bodyPr>
          <a:lstStyle/>
          <a:p>
            <a:r>
              <a:rPr lang="en-US" sz="3200" b="1" dirty="0">
                <a:latin typeface="Agency FB" panose="020B0503020202020204" pitchFamily="34" charset="0"/>
              </a:rPr>
              <a:t>Next Compact Design</a:t>
            </a:r>
          </a:p>
        </p:txBody>
      </p:sp>
      <p:sp>
        <p:nvSpPr>
          <p:cNvPr id="2" name="ZoneTexte 1"/>
          <p:cNvSpPr txBox="1"/>
          <p:nvPr/>
        </p:nvSpPr>
        <p:spPr>
          <a:xfrm>
            <a:off x="6477000" y="2196247"/>
            <a:ext cx="5169606" cy="2451953"/>
          </a:xfrm>
          <a:prstGeom prst="rect">
            <a:avLst/>
          </a:prstGeom>
          <a:noFill/>
        </p:spPr>
        <p:txBody>
          <a:bodyPr wrap="square" rtlCol="0">
            <a:spAutoFit/>
          </a:bodyPr>
          <a:lstStyle/>
          <a:p>
            <a:pPr>
              <a:spcAft>
                <a:spcPts val="800"/>
              </a:spcAft>
            </a:pPr>
            <a:r>
              <a:rPr lang="en-US" sz="2000" dirty="0"/>
              <a:t>► </a:t>
            </a:r>
            <a:r>
              <a:rPr lang="en-US" sz="2000" dirty="0" smtClean="0">
                <a:ea typeface="Calibri" panose="020F0502020204030204" pitchFamily="34" charset="0"/>
                <a:cs typeface="Calibri" panose="020F0502020204030204" pitchFamily="34" charset="0"/>
              </a:rPr>
              <a:t>Gas </a:t>
            </a:r>
            <a:r>
              <a:rPr lang="en-US" sz="2000" dirty="0">
                <a:ea typeface="Calibri" panose="020F0502020204030204" pitchFamily="34" charset="0"/>
                <a:cs typeface="Calibri" panose="020F0502020204030204" pitchFamily="34" charset="0"/>
              </a:rPr>
              <a:t>injection system </a:t>
            </a:r>
            <a:r>
              <a:rPr lang="en-US" sz="2000" dirty="0" smtClean="0">
                <a:ea typeface="Calibri" panose="020F0502020204030204" pitchFamily="34" charset="0"/>
                <a:cs typeface="Calibri" panose="020F0502020204030204" pitchFamily="34" charset="0"/>
              </a:rPr>
              <a:t>simplified</a:t>
            </a:r>
          </a:p>
          <a:p>
            <a:pPr>
              <a:spcAft>
                <a:spcPts val="800"/>
              </a:spcAft>
            </a:pPr>
            <a:endParaRPr lang="en-US" sz="2000" dirty="0">
              <a:ea typeface="Calibri" panose="020F0502020204030204" pitchFamily="34" charset="0"/>
              <a:cs typeface="Calibri" panose="020F0502020204030204" pitchFamily="34" charset="0"/>
            </a:endParaRPr>
          </a:p>
          <a:p>
            <a:pPr>
              <a:spcAft>
                <a:spcPts val="800"/>
              </a:spcAft>
            </a:pPr>
            <a:r>
              <a:rPr lang="en-US" sz="2000" dirty="0"/>
              <a:t>► </a:t>
            </a:r>
            <a:r>
              <a:rPr lang="en-US" sz="2000" dirty="0" smtClean="0">
                <a:ea typeface="Calibri" panose="020F0502020204030204" pitchFamily="34" charset="0"/>
                <a:cs typeface="Calibri" panose="020F0502020204030204" pitchFamily="34" charset="0"/>
              </a:rPr>
              <a:t>Different materials for</a:t>
            </a:r>
          </a:p>
          <a:p>
            <a:pPr>
              <a:spcAft>
                <a:spcPts val="800"/>
              </a:spcAft>
            </a:pPr>
            <a:r>
              <a:rPr lang="en-US" sz="2000" dirty="0" smtClean="0">
                <a:ea typeface="Calibri" panose="020F0502020204030204" pitchFamily="34" charset="0"/>
                <a:cs typeface="Calibri" panose="020F0502020204030204" pitchFamily="34" charset="0"/>
              </a:rPr>
              <a:t>	plasma chamber &amp; ceramics</a:t>
            </a:r>
          </a:p>
          <a:p>
            <a:pPr>
              <a:spcAft>
                <a:spcPts val="800"/>
              </a:spcAft>
            </a:pPr>
            <a:endParaRPr lang="en-US" sz="2000" dirty="0" smtClean="0">
              <a:ea typeface="Calibri" panose="020F0502020204030204" pitchFamily="34" charset="0"/>
              <a:cs typeface="Calibri" panose="020F0502020204030204" pitchFamily="34" charset="0"/>
            </a:endParaRPr>
          </a:p>
          <a:p>
            <a:pPr>
              <a:spcAft>
                <a:spcPts val="800"/>
              </a:spcAft>
            </a:pPr>
            <a:r>
              <a:rPr lang="en-US" sz="2000" dirty="0"/>
              <a:t>► </a:t>
            </a:r>
            <a:r>
              <a:rPr lang="en-US" sz="2000" dirty="0" smtClean="0">
                <a:ea typeface="Calibri" panose="020F0502020204030204" pitchFamily="34" charset="0"/>
                <a:cs typeface="Calibri" panose="020F0502020204030204" pitchFamily="34" charset="0"/>
              </a:rPr>
              <a:t>Plasma chamber diameter at 80 mm</a:t>
            </a:r>
          </a:p>
        </p:txBody>
      </p:sp>
    </p:spTree>
    <p:extLst>
      <p:ext uri="{BB962C8B-B14F-4D97-AF65-F5344CB8AC3E}">
        <p14:creationId xmlns:p14="http://schemas.microsoft.com/office/powerpoint/2010/main" val="20058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e 5"/>
          <p:cNvGrpSpPr/>
          <p:nvPr/>
        </p:nvGrpSpPr>
        <p:grpSpPr>
          <a:xfrm>
            <a:off x="3387597" y="1517696"/>
            <a:ext cx="6805959" cy="4272162"/>
            <a:chOff x="1731216" y="620653"/>
            <a:chExt cx="6805959" cy="4272162"/>
          </a:xfrm>
        </p:grpSpPr>
        <p:pic>
          <p:nvPicPr>
            <p:cNvPr id="18" name="Picture 2" descr="C:\Disque Olivier\D\Olivier\Olivier-1\Personel\Expert du CEA\Passage E5\Accelerateur\IPHI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216" y="871372"/>
              <a:ext cx="6805959" cy="40214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Ellipse 18"/>
            <p:cNvSpPr/>
            <p:nvPr/>
          </p:nvSpPr>
          <p:spPr>
            <a:xfrm>
              <a:off x="3178665" y="1355994"/>
              <a:ext cx="918553" cy="777606"/>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Ellipse 19"/>
            <p:cNvSpPr/>
            <p:nvPr/>
          </p:nvSpPr>
          <p:spPr>
            <a:xfrm rot="1455754">
              <a:off x="2526665" y="1000611"/>
              <a:ext cx="780983" cy="680592"/>
            </a:xfrm>
            <a:prstGeom prst="ellipse">
              <a:avLst/>
            </a:prstGeom>
            <a:noFill/>
            <a:ln w="50800">
              <a:solidFill>
                <a:srgbClr val="121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p:cNvSpPr txBox="1"/>
            <p:nvPr/>
          </p:nvSpPr>
          <p:spPr>
            <a:xfrm flipH="1">
              <a:off x="2534619" y="3518392"/>
              <a:ext cx="3617939" cy="92333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smtClean="0">
                  <a:solidFill>
                    <a:schemeClr val="tx1"/>
                  </a:solidFill>
                </a:rPr>
                <a:t>Ion Production</a:t>
              </a:r>
            </a:p>
            <a:p>
              <a:pPr algn="ctr"/>
              <a:r>
                <a:rPr lang="en-US" sz="1800" b="1" dirty="0" smtClean="0">
                  <a:solidFill>
                    <a:schemeClr val="tx1"/>
                  </a:solidFill>
                  <a:cs typeface="Arial" panose="020B0604020202020204" pitchFamily="34" charset="0"/>
                </a:rPr>
                <a:t>and </a:t>
              </a:r>
            </a:p>
            <a:p>
              <a:pPr algn="ctr"/>
              <a:r>
                <a:rPr lang="en-US" sz="1800" b="1" dirty="0" smtClean="0">
                  <a:solidFill>
                    <a:schemeClr val="tx1"/>
                  </a:solidFill>
                  <a:cs typeface="Arial" panose="020B0604020202020204" pitchFamily="34" charset="0"/>
                </a:rPr>
                <a:t>Electrostatic Acceleration </a:t>
              </a:r>
              <a:endParaRPr lang="en-US" sz="1800" b="1" dirty="0">
                <a:solidFill>
                  <a:schemeClr val="tx1"/>
                </a:solidFill>
                <a:cs typeface="Arial" panose="020B0604020202020204" pitchFamily="34" charset="0"/>
              </a:endParaRPr>
            </a:p>
          </p:txBody>
        </p:sp>
        <p:sp>
          <p:nvSpPr>
            <p:cNvPr id="29" name="Forme 28"/>
            <p:cNvSpPr/>
            <p:nvPr/>
          </p:nvSpPr>
          <p:spPr>
            <a:xfrm rot="2193453">
              <a:off x="4220845" y="620653"/>
              <a:ext cx="1969139" cy="1519753"/>
            </a:xfrm>
            <a:prstGeom prst="swooshArrow">
              <a:avLst>
                <a:gd name="adj1" fmla="val 10467"/>
                <a:gd name="adj2" fmla="val 31370"/>
              </a:avLst>
            </a:prstGeom>
            <a:solidFill>
              <a:srgbClr val="00B0F0"/>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orme 21"/>
            <p:cNvSpPr/>
            <p:nvPr/>
          </p:nvSpPr>
          <p:spPr>
            <a:xfrm rot="1537986" flipV="1">
              <a:off x="2541560" y="2074679"/>
              <a:ext cx="1925215" cy="1250089"/>
            </a:xfrm>
            <a:prstGeom prst="swooshArrow">
              <a:avLst>
                <a:gd name="adj1" fmla="val 16310"/>
                <a:gd name="adj2" fmla="val 31370"/>
              </a:avLst>
            </a:prstGeom>
            <a:solidFill>
              <a:srgbClr val="1212FF"/>
            </a:solidFill>
            <a:ln w="12700">
              <a:solidFill>
                <a:srgbClr val="0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ZoneTexte 29"/>
            <p:cNvSpPr txBox="1"/>
            <p:nvPr/>
          </p:nvSpPr>
          <p:spPr>
            <a:xfrm flipH="1">
              <a:off x="5455204" y="1246318"/>
              <a:ext cx="2943477" cy="92333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smtClean="0">
                  <a:solidFill>
                    <a:schemeClr val="tx1"/>
                  </a:solidFill>
                </a:rPr>
                <a:t>Transport</a:t>
              </a:r>
            </a:p>
            <a:p>
              <a:pPr algn="ctr"/>
              <a:r>
                <a:rPr lang="en-US" sz="1800" b="1" dirty="0" smtClean="0">
                  <a:solidFill>
                    <a:schemeClr val="tx1"/>
                  </a:solidFill>
                  <a:cs typeface="Arial" panose="020B0604020202020204" pitchFamily="34" charset="0"/>
                </a:rPr>
                <a:t>and</a:t>
              </a:r>
            </a:p>
            <a:p>
              <a:pPr algn="ctr"/>
              <a:r>
                <a:rPr lang="en-US" sz="1800" b="1" dirty="0" smtClean="0">
                  <a:solidFill>
                    <a:schemeClr val="tx1"/>
                  </a:solidFill>
                  <a:cs typeface="Arial" panose="020B0604020202020204" pitchFamily="34" charset="0"/>
                </a:rPr>
                <a:t>Beam characterization </a:t>
              </a:r>
              <a:endParaRPr lang="en-US" sz="1800" b="1" dirty="0">
                <a:solidFill>
                  <a:schemeClr val="tx1"/>
                </a:solidFill>
                <a:cs typeface="Arial" panose="020B0604020202020204" pitchFamily="34" charset="0"/>
              </a:endParaRPr>
            </a:p>
          </p:txBody>
        </p:sp>
      </p:gr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351" y="4053477"/>
            <a:ext cx="1075524" cy="747745"/>
          </a:xfrm>
          <a:prstGeom prst="rect">
            <a:avLst/>
          </a:prstGeom>
        </p:spPr>
      </p:pic>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7396" y="2277572"/>
            <a:ext cx="1570666" cy="354667"/>
          </a:xfrm>
          <a:prstGeom prst="rect">
            <a:avLst/>
          </a:prstGeom>
        </p:spPr>
      </p:pic>
      <p:pic>
        <p:nvPicPr>
          <p:cNvPr id="27" name="Picture 2"/>
          <p:cNvPicPr preferRelativeResize="0">
            <a:picLocks/>
          </p:cNvPicPr>
          <p:nvPr/>
        </p:nvPicPr>
        <p:blipFill>
          <a:blip r:embed="rId6"/>
          <a:stretch>
            <a:fillRect/>
          </a:stretch>
        </p:blipFill>
        <p:spPr>
          <a:xfrm>
            <a:off x="10768311" y="3108196"/>
            <a:ext cx="1292464" cy="688908"/>
          </a:xfrm>
          <a:prstGeom prst="rect">
            <a:avLst/>
          </a:prstGeom>
        </p:spPr>
      </p:pic>
      <p:sp>
        <p:nvSpPr>
          <p:cNvPr id="2" name="Titre 1"/>
          <p:cNvSpPr>
            <a:spLocks noGrp="1"/>
          </p:cNvSpPr>
          <p:nvPr>
            <p:ph type="title"/>
          </p:nvPr>
        </p:nvSpPr>
        <p:spPr>
          <a:xfrm>
            <a:off x="720000" y="360000"/>
            <a:ext cx="10728325" cy="871827"/>
          </a:xfrm>
        </p:spPr>
        <p:txBody>
          <a:bodyPr>
            <a:noAutofit/>
          </a:bodyPr>
          <a:lstStyle/>
          <a:p>
            <a:r>
              <a:rPr lang="en-US" sz="3200" dirty="0" smtClean="0"/>
              <a:t>« Typical » LINAC </a:t>
            </a:r>
            <a:r>
              <a:rPr lang="en-US" sz="3200" dirty="0" smtClean="0"/>
              <a:t>ENVIRONNEMENT </a:t>
            </a:r>
            <a:r>
              <a:rPr lang="en-US" sz="3200" dirty="0" smtClean="0"/>
              <a:t/>
            </a:r>
            <a:br>
              <a:rPr lang="en-US" sz="3200" dirty="0" smtClean="0"/>
            </a:br>
            <a:r>
              <a:rPr lang="en-US" sz="3200" dirty="0" smtClean="0"/>
              <a:t>IPHI Accelerator 100 mA Proton @3 MeV</a:t>
            </a:r>
            <a:endParaRPr lang="en-US" sz="3200" dirty="0">
              <a:latin typeface="Arial" panose="020B0604020202020204" pitchFamily="34" charset="0"/>
              <a:cs typeface="Arial" panose="020B0604020202020204" pitchFamily="34" charset="0"/>
            </a:endParaRPr>
          </a:p>
        </p:txBody>
      </p:sp>
      <p:sp>
        <p:nvSpPr>
          <p:cNvPr id="5" name="ZoneTexte 4"/>
          <p:cNvSpPr txBox="1"/>
          <p:nvPr/>
        </p:nvSpPr>
        <p:spPr>
          <a:xfrm>
            <a:off x="7112276" y="3166558"/>
            <a:ext cx="184731" cy="348813"/>
          </a:xfrm>
          <a:prstGeom prst="rect">
            <a:avLst/>
          </a:prstGeom>
          <a:noFill/>
        </p:spPr>
        <p:txBody>
          <a:bodyPr wrap="none" rtlCol="0">
            <a:spAutoFit/>
          </a:bodyPr>
          <a:lstStyle/>
          <a:p>
            <a:endParaRPr lang="en-US" baseline="30000" dirty="0"/>
          </a:p>
        </p:txBody>
      </p:sp>
      <p:pic>
        <p:nvPicPr>
          <p:cNvPr id="26" name="Picture 2" descr="C:\Disque Olivier\D\Olivier\Olivier-1\Sources\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00" r="29000"/>
          <a:stretch/>
        </p:blipFill>
        <p:spPr bwMode="auto">
          <a:xfrm>
            <a:off x="351704" y="1440173"/>
            <a:ext cx="3035893" cy="34527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280048" y="3623982"/>
            <a:ext cx="1595309" cy="1015663"/>
          </a:xfrm>
          <a:prstGeom prst="rect">
            <a:avLst/>
          </a:prstGeom>
          <a:noFill/>
        </p:spPr>
        <p:txBody>
          <a:bodyPr wrap="none" rtlCol="0">
            <a:spAutoFit/>
          </a:bodyPr>
          <a:lstStyle/>
          <a:p>
            <a:pPr algn="ctr"/>
            <a:r>
              <a:rPr lang="en-US" sz="1800" b="1" dirty="0" smtClean="0"/>
              <a:t>SILHI source</a:t>
            </a:r>
          </a:p>
          <a:p>
            <a:pPr algn="ctr"/>
            <a:r>
              <a:rPr lang="en-US" sz="1400" dirty="0" smtClean="0">
                <a:sym typeface="Symbol" panose="05050102010706020507" pitchFamily="18" charset="2"/>
              </a:rPr>
              <a:t>9mm</a:t>
            </a:r>
          </a:p>
          <a:p>
            <a:pPr algn="ctr"/>
            <a:r>
              <a:rPr lang="en-US" sz="1400" dirty="0" smtClean="0"/>
              <a:t>H</a:t>
            </a:r>
            <a:r>
              <a:rPr lang="en-US" sz="1400" baseline="30000" dirty="0" smtClean="0"/>
              <a:t>+</a:t>
            </a:r>
            <a:r>
              <a:rPr lang="en-US" sz="1400" dirty="0" smtClean="0"/>
              <a:t> 100 mA</a:t>
            </a:r>
          </a:p>
          <a:p>
            <a:pPr algn="ctr"/>
            <a:r>
              <a:rPr lang="en-US" sz="1400" dirty="0" smtClean="0"/>
              <a:t>@95 </a:t>
            </a:r>
            <a:r>
              <a:rPr lang="en-US" sz="1400" dirty="0" err="1" smtClean="0"/>
              <a:t>keV</a:t>
            </a:r>
            <a:endParaRPr lang="en-US" sz="1400" dirty="0" smtClean="0"/>
          </a:p>
        </p:txBody>
      </p:sp>
      <p:sp>
        <p:nvSpPr>
          <p:cNvPr id="28" name="ZoneTexte 27"/>
          <p:cNvSpPr txBox="1"/>
          <p:nvPr/>
        </p:nvSpPr>
        <p:spPr>
          <a:xfrm>
            <a:off x="5390843" y="1376324"/>
            <a:ext cx="2970429" cy="584775"/>
          </a:xfrm>
          <a:prstGeom prst="rect">
            <a:avLst/>
          </a:prstGeom>
          <a:noFill/>
        </p:spPr>
        <p:txBody>
          <a:bodyPr wrap="none" rtlCol="0">
            <a:spAutoFit/>
          </a:bodyPr>
          <a:lstStyle/>
          <a:p>
            <a:pPr algn="ctr"/>
            <a:r>
              <a:rPr lang="en-US" sz="1800" b="1" dirty="0" smtClean="0"/>
              <a:t>LEBT with diagnostics</a:t>
            </a:r>
          </a:p>
          <a:p>
            <a:pPr algn="ctr"/>
            <a:r>
              <a:rPr lang="en-US" sz="1400" b="1" dirty="0" smtClean="0"/>
              <a:t>Low Energy Beam Transport line</a:t>
            </a:r>
            <a:endParaRPr lang="en-US" sz="1800" b="1" dirty="0" smtClean="0"/>
          </a:p>
        </p:txBody>
      </p:sp>
      <p:sp>
        <p:nvSpPr>
          <p:cNvPr id="10" name="Rectangle à coins arrondis 9"/>
          <p:cNvSpPr/>
          <p:nvPr/>
        </p:nvSpPr>
        <p:spPr>
          <a:xfrm>
            <a:off x="1651789" y="5719433"/>
            <a:ext cx="8888422" cy="1057213"/>
          </a:xfrm>
          <a:prstGeom prst="roundRect">
            <a:avLst/>
          </a:prstGeom>
          <a:noFill/>
          <a:ln w="254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IPHI : 		</a:t>
            </a:r>
            <a:r>
              <a:rPr lang="en-US" sz="1400" b="1" dirty="0" err="1" smtClean="0">
                <a:solidFill>
                  <a:schemeClr val="tx1"/>
                </a:solidFill>
              </a:rPr>
              <a:t>I</a:t>
            </a:r>
            <a:r>
              <a:rPr lang="en-US" sz="1400" dirty="0" err="1" smtClean="0">
                <a:solidFill>
                  <a:schemeClr val="tx1"/>
                </a:solidFill>
              </a:rPr>
              <a:t>njecteur</a:t>
            </a:r>
            <a:r>
              <a:rPr lang="en-US" sz="1400" dirty="0" smtClean="0">
                <a:solidFill>
                  <a:schemeClr val="tx1"/>
                </a:solidFill>
              </a:rPr>
              <a:t> </a:t>
            </a:r>
            <a:r>
              <a:rPr lang="en-US" sz="1400" b="1" dirty="0" smtClean="0">
                <a:solidFill>
                  <a:schemeClr val="tx1"/>
                </a:solidFill>
              </a:rPr>
              <a:t>P</a:t>
            </a:r>
            <a:r>
              <a:rPr lang="en-US" sz="1400" dirty="0" smtClean="0">
                <a:solidFill>
                  <a:schemeClr val="tx1"/>
                </a:solidFill>
              </a:rPr>
              <a:t>roton </a:t>
            </a:r>
            <a:r>
              <a:rPr lang="en-US" sz="1400" b="1" dirty="0" smtClean="0">
                <a:solidFill>
                  <a:schemeClr val="tx1"/>
                </a:solidFill>
              </a:rPr>
              <a:t>H</a:t>
            </a:r>
            <a:r>
              <a:rPr lang="en-US" sz="1400" dirty="0" smtClean="0">
                <a:solidFill>
                  <a:schemeClr val="tx1"/>
                </a:solidFill>
              </a:rPr>
              <a:t>aute </a:t>
            </a:r>
            <a:r>
              <a:rPr lang="en-US" sz="1400" b="1" dirty="0" err="1" smtClean="0">
                <a:solidFill>
                  <a:schemeClr val="tx1"/>
                </a:solidFill>
              </a:rPr>
              <a:t>I</a:t>
            </a:r>
            <a:r>
              <a:rPr lang="en-US" sz="1400" dirty="0" err="1" smtClean="0">
                <a:solidFill>
                  <a:schemeClr val="tx1"/>
                </a:solidFill>
              </a:rPr>
              <a:t>ntensité</a:t>
            </a:r>
            <a:r>
              <a:rPr lang="en-US" sz="1400" dirty="0" smtClean="0">
                <a:solidFill>
                  <a:schemeClr val="tx1"/>
                </a:solidFill>
              </a:rPr>
              <a:t> (</a:t>
            </a:r>
            <a:r>
              <a:rPr lang="en-US" sz="1400" dirty="0" err="1" smtClean="0">
                <a:solidFill>
                  <a:schemeClr val="tx1"/>
                </a:solidFill>
              </a:rPr>
              <a:t>Saclay</a:t>
            </a:r>
            <a:r>
              <a:rPr lang="en-US" sz="1400" dirty="0" smtClean="0">
                <a:solidFill>
                  <a:schemeClr val="tx1"/>
                </a:solidFill>
              </a:rPr>
              <a:t>, France)</a:t>
            </a:r>
          </a:p>
          <a:p>
            <a:r>
              <a:rPr lang="en-US" sz="1400" b="1" dirty="0" smtClean="0">
                <a:solidFill>
                  <a:schemeClr val="tx1"/>
                </a:solidFill>
              </a:rPr>
              <a:t>SPIRAL2</a:t>
            </a:r>
            <a:r>
              <a:rPr lang="en-US" sz="1400" dirty="0" smtClean="0">
                <a:solidFill>
                  <a:schemeClr val="tx1"/>
                </a:solidFill>
              </a:rPr>
              <a:t> </a:t>
            </a:r>
            <a:r>
              <a:rPr lang="en-US" sz="1400" b="1" dirty="0" smtClean="0">
                <a:solidFill>
                  <a:schemeClr val="tx1"/>
                </a:solidFill>
              </a:rPr>
              <a:t>:</a:t>
            </a:r>
            <a:r>
              <a:rPr lang="en-US" sz="1400" dirty="0" smtClean="0">
                <a:solidFill>
                  <a:schemeClr val="tx1"/>
                </a:solidFill>
              </a:rPr>
              <a:t> 	</a:t>
            </a:r>
            <a:r>
              <a:rPr lang="en-US" sz="1400" b="1" dirty="0" err="1" smtClean="0">
                <a:solidFill>
                  <a:schemeClr val="tx1"/>
                </a:solidFill>
              </a:rPr>
              <a:t>S</a:t>
            </a:r>
            <a:r>
              <a:rPr lang="en-US" sz="1400" dirty="0" err="1" smtClean="0">
                <a:solidFill>
                  <a:schemeClr val="tx1"/>
                </a:solidFill>
              </a:rPr>
              <a:t>ystème</a:t>
            </a:r>
            <a:r>
              <a:rPr lang="en-US" sz="1400" dirty="0" smtClean="0">
                <a:solidFill>
                  <a:schemeClr val="tx1"/>
                </a:solidFill>
              </a:rPr>
              <a:t> de </a:t>
            </a:r>
            <a:r>
              <a:rPr lang="en-US" sz="1400" b="1" dirty="0" smtClean="0">
                <a:solidFill>
                  <a:schemeClr val="tx1"/>
                </a:solidFill>
              </a:rPr>
              <a:t>P</a:t>
            </a:r>
            <a:r>
              <a:rPr lang="en-US" sz="1400" dirty="0" smtClean="0">
                <a:solidFill>
                  <a:schemeClr val="tx1"/>
                </a:solidFill>
              </a:rPr>
              <a:t>roduction </a:t>
            </a:r>
            <a:r>
              <a:rPr lang="en-US" sz="1400" dirty="0" err="1" smtClean="0">
                <a:solidFill>
                  <a:schemeClr val="tx1"/>
                </a:solidFill>
              </a:rPr>
              <a:t>d’</a:t>
            </a:r>
            <a:r>
              <a:rPr lang="en-US" sz="1400" b="1" dirty="0" err="1" smtClean="0">
                <a:solidFill>
                  <a:schemeClr val="tx1"/>
                </a:solidFill>
              </a:rPr>
              <a:t>I</a:t>
            </a:r>
            <a:r>
              <a:rPr lang="en-US" sz="1400" dirty="0" err="1" smtClean="0">
                <a:solidFill>
                  <a:schemeClr val="tx1"/>
                </a:solidFill>
              </a:rPr>
              <a:t>ons</a:t>
            </a:r>
            <a:r>
              <a:rPr lang="en-US" sz="1400" dirty="0" smtClean="0">
                <a:solidFill>
                  <a:schemeClr val="tx1"/>
                </a:solidFill>
              </a:rPr>
              <a:t> </a:t>
            </a:r>
            <a:r>
              <a:rPr lang="en-US" sz="1400" b="1" dirty="0" err="1" smtClean="0">
                <a:solidFill>
                  <a:schemeClr val="tx1"/>
                </a:solidFill>
              </a:rPr>
              <a:t>RA</a:t>
            </a:r>
            <a:r>
              <a:rPr lang="en-US" sz="1400" dirty="0" err="1" smtClean="0">
                <a:solidFill>
                  <a:schemeClr val="tx1"/>
                </a:solidFill>
              </a:rPr>
              <a:t>dioactifs</a:t>
            </a:r>
            <a:r>
              <a:rPr lang="en-US" sz="1400" dirty="0" smtClean="0">
                <a:solidFill>
                  <a:schemeClr val="tx1"/>
                </a:solidFill>
              </a:rPr>
              <a:t> </a:t>
            </a:r>
            <a:r>
              <a:rPr lang="en-US" sz="1400" dirty="0" err="1" smtClean="0">
                <a:solidFill>
                  <a:schemeClr val="tx1"/>
                </a:solidFill>
              </a:rPr>
              <a:t>en</a:t>
            </a:r>
            <a:r>
              <a:rPr lang="en-US" sz="1400" dirty="0" smtClean="0">
                <a:solidFill>
                  <a:schemeClr val="tx1"/>
                </a:solidFill>
              </a:rPr>
              <a:t> </a:t>
            </a:r>
            <a:r>
              <a:rPr lang="en-US" sz="1400" b="1" dirty="0" err="1" smtClean="0">
                <a:solidFill>
                  <a:schemeClr val="tx1"/>
                </a:solidFill>
              </a:rPr>
              <a:t>L</a:t>
            </a:r>
            <a:r>
              <a:rPr lang="en-US" sz="1400" dirty="0" err="1" smtClean="0">
                <a:solidFill>
                  <a:schemeClr val="tx1"/>
                </a:solidFill>
              </a:rPr>
              <a:t>igne</a:t>
            </a:r>
            <a:r>
              <a:rPr lang="en-US" sz="1400" dirty="0" smtClean="0">
                <a:solidFill>
                  <a:schemeClr val="tx1"/>
                </a:solidFill>
              </a:rPr>
              <a:t> de 2</a:t>
            </a:r>
            <a:r>
              <a:rPr lang="en-US" sz="1400" baseline="30000" dirty="0" smtClean="0">
                <a:solidFill>
                  <a:schemeClr val="tx1"/>
                </a:solidFill>
              </a:rPr>
              <a:t>eme </a:t>
            </a:r>
            <a:r>
              <a:rPr lang="en-US" sz="1400" dirty="0" err="1" smtClean="0">
                <a:solidFill>
                  <a:schemeClr val="tx1"/>
                </a:solidFill>
              </a:rPr>
              <a:t>génération</a:t>
            </a:r>
            <a:r>
              <a:rPr lang="en-US" sz="1400" dirty="0" smtClean="0">
                <a:solidFill>
                  <a:schemeClr val="tx1"/>
                </a:solidFill>
              </a:rPr>
              <a:t> (Caen, France)</a:t>
            </a:r>
          </a:p>
          <a:p>
            <a:r>
              <a:rPr lang="en-US" sz="1400" b="1" dirty="0" smtClean="0">
                <a:solidFill>
                  <a:schemeClr val="tx1"/>
                </a:solidFill>
              </a:rPr>
              <a:t>FAIR :</a:t>
            </a:r>
            <a:r>
              <a:rPr lang="en-US" sz="1400" dirty="0" smtClean="0">
                <a:solidFill>
                  <a:schemeClr val="tx1"/>
                </a:solidFill>
              </a:rPr>
              <a:t> 		</a:t>
            </a:r>
            <a:r>
              <a:rPr lang="en-US" sz="1400" b="1" dirty="0" smtClean="0">
                <a:solidFill>
                  <a:schemeClr val="tx1"/>
                </a:solidFill>
              </a:rPr>
              <a:t>F</a:t>
            </a:r>
            <a:r>
              <a:rPr lang="en-US" sz="1400" dirty="0" smtClean="0">
                <a:solidFill>
                  <a:schemeClr val="tx1"/>
                </a:solidFill>
              </a:rPr>
              <a:t>acility for </a:t>
            </a:r>
            <a:r>
              <a:rPr lang="en-US" sz="1400" b="1" dirty="0" smtClean="0">
                <a:solidFill>
                  <a:schemeClr val="tx1"/>
                </a:solidFill>
              </a:rPr>
              <a:t>A</a:t>
            </a:r>
            <a:r>
              <a:rPr lang="en-US" sz="1400" dirty="0" smtClean="0">
                <a:solidFill>
                  <a:schemeClr val="tx1"/>
                </a:solidFill>
              </a:rPr>
              <a:t>nti-proton and </a:t>
            </a:r>
            <a:r>
              <a:rPr lang="en-US" sz="1400" b="1" dirty="0" smtClean="0">
                <a:solidFill>
                  <a:schemeClr val="tx1"/>
                </a:solidFill>
              </a:rPr>
              <a:t>I</a:t>
            </a:r>
            <a:r>
              <a:rPr lang="en-US" sz="1400" dirty="0" smtClean="0">
                <a:solidFill>
                  <a:schemeClr val="tx1"/>
                </a:solidFill>
              </a:rPr>
              <a:t>on </a:t>
            </a:r>
            <a:r>
              <a:rPr lang="en-US" sz="1400" b="1" dirty="0" smtClean="0">
                <a:solidFill>
                  <a:schemeClr val="tx1"/>
                </a:solidFill>
              </a:rPr>
              <a:t>R</a:t>
            </a:r>
            <a:r>
              <a:rPr lang="en-US" sz="1400" dirty="0" smtClean="0">
                <a:solidFill>
                  <a:schemeClr val="tx1"/>
                </a:solidFill>
              </a:rPr>
              <a:t>esearch at GSI (Darmstadt, Germany)</a:t>
            </a:r>
          </a:p>
          <a:p>
            <a:r>
              <a:rPr lang="en-US" sz="1400" b="1" dirty="0" smtClean="0">
                <a:solidFill>
                  <a:schemeClr val="tx1"/>
                </a:solidFill>
              </a:rPr>
              <a:t>IFMIF : 		I</a:t>
            </a:r>
            <a:r>
              <a:rPr lang="en-US" sz="1400" dirty="0" smtClean="0">
                <a:solidFill>
                  <a:schemeClr val="tx1"/>
                </a:solidFill>
              </a:rPr>
              <a:t>nternational </a:t>
            </a:r>
            <a:r>
              <a:rPr lang="en-US" sz="1400" b="1" dirty="0" smtClean="0">
                <a:solidFill>
                  <a:schemeClr val="tx1"/>
                </a:solidFill>
              </a:rPr>
              <a:t>F</a:t>
            </a:r>
            <a:r>
              <a:rPr lang="en-US" sz="1400" dirty="0" smtClean="0">
                <a:solidFill>
                  <a:schemeClr val="tx1"/>
                </a:solidFill>
              </a:rPr>
              <a:t>usion </a:t>
            </a:r>
            <a:r>
              <a:rPr lang="en-US" sz="1400" b="1" dirty="0" smtClean="0">
                <a:solidFill>
                  <a:schemeClr val="tx1"/>
                </a:solidFill>
              </a:rPr>
              <a:t>M</a:t>
            </a:r>
            <a:r>
              <a:rPr lang="en-US" sz="1400" dirty="0" smtClean="0">
                <a:solidFill>
                  <a:schemeClr val="tx1"/>
                </a:solidFill>
              </a:rPr>
              <a:t>aterials </a:t>
            </a:r>
            <a:r>
              <a:rPr lang="en-US" sz="1400" b="1" dirty="0" smtClean="0">
                <a:solidFill>
                  <a:schemeClr val="tx1"/>
                </a:solidFill>
              </a:rPr>
              <a:t>I</a:t>
            </a:r>
            <a:r>
              <a:rPr lang="en-US" sz="1400" dirty="0" smtClean="0">
                <a:solidFill>
                  <a:schemeClr val="tx1"/>
                </a:solidFill>
              </a:rPr>
              <a:t>rradiation </a:t>
            </a:r>
            <a:r>
              <a:rPr lang="en-US" sz="1400" b="1" dirty="0" smtClean="0">
                <a:solidFill>
                  <a:schemeClr val="tx1"/>
                </a:solidFill>
              </a:rPr>
              <a:t>F</a:t>
            </a:r>
            <a:r>
              <a:rPr lang="en-US" sz="1400" dirty="0" smtClean="0">
                <a:solidFill>
                  <a:schemeClr val="tx1"/>
                </a:solidFill>
              </a:rPr>
              <a:t>acility (ITER Broader Approach, </a:t>
            </a:r>
            <a:r>
              <a:rPr lang="en-US" sz="1400" dirty="0" err="1" smtClean="0">
                <a:solidFill>
                  <a:schemeClr val="tx1"/>
                </a:solidFill>
              </a:rPr>
              <a:t>Rokkasho</a:t>
            </a:r>
            <a:r>
              <a:rPr lang="en-US" sz="1400" dirty="0" smtClean="0">
                <a:solidFill>
                  <a:schemeClr val="tx1"/>
                </a:solidFill>
              </a:rPr>
              <a:t>, Japan)</a:t>
            </a:r>
            <a:endParaRPr lang="en-US" sz="1400" dirty="0">
              <a:solidFill>
                <a:schemeClr val="tx1"/>
              </a:solidFill>
            </a:endParaRPr>
          </a:p>
        </p:txBody>
      </p:sp>
      <p:sp>
        <p:nvSpPr>
          <p:cNvPr id="24" name="Espace réservé du numéro de diapositive 2"/>
          <p:cNvSpPr>
            <a:spLocks noGrp="1"/>
          </p:cNvSpPr>
          <p:nvPr>
            <p:ph type="sldNum" sz="quarter" idx="10"/>
          </p:nvPr>
        </p:nvSpPr>
        <p:spPr>
          <a:xfrm>
            <a:off x="263397"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3</a:t>
            </a:fld>
            <a:endParaRPr lang="en-US" sz="1800" dirty="0">
              <a:solidFill>
                <a:srgbClr val="FF0000"/>
              </a:solidFill>
              <a:latin typeface="+mj-lt"/>
            </a:endParaRPr>
          </a:p>
        </p:txBody>
      </p:sp>
    </p:spTree>
    <p:extLst>
      <p:ext uri="{BB962C8B-B14F-4D97-AF65-F5344CB8AC3E}">
        <p14:creationId xmlns:p14="http://schemas.microsoft.com/office/powerpoint/2010/main" val="249998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5375794" y="1964422"/>
            <a:ext cx="3305474" cy="2235672"/>
            <a:chOff x="5465410" y="3277147"/>
            <a:chExt cx="3305474" cy="2229999"/>
          </a:xfrm>
        </p:grpSpPr>
        <p:pic>
          <p:nvPicPr>
            <p:cNvPr id="34" name="Image 33"/>
            <p:cNvPicPr>
              <a:picLocks noChangeAspect="1"/>
            </p:cNvPicPr>
            <p:nvPr/>
          </p:nvPicPr>
          <p:blipFill rotWithShape="1">
            <a:blip r:embed="rId2"/>
            <a:srcRect l="-417" t="11427" r="3107" b="12405"/>
            <a:stretch/>
          </p:blipFill>
          <p:spPr>
            <a:xfrm>
              <a:off x="5500710" y="3424444"/>
              <a:ext cx="3270174" cy="2082702"/>
            </a:xfrm>
            <a:prstGeom prst="roundRect">
              <a:avLst/>
            </a:prstGeom>
            <a:ln/>
          </p:spPr>
        </p:pic>
        <p:sp>
          <p:nvSpPr>
            <p:cNvPr id="31" name="Rectangle à coins arrondis 30"/>
            <p:cNvSpPr/>
            <p:nvPr/>
          </p:nvSpPr>
          <p:spPr>
            <a:xfrm>
              <a:off x="5465410" y="3277147"/>
              <a:ext cx="1206123" cy="408623"/>
            </a:xfrm>
            <a:prstGeom prst="roundRect">
              <a:avLst>
                <a:gd name="adj" fmla="val 27198"/>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fr-FR" sz="1800" dirty="0">
                  <a:solidFill>
                    <a:schemeClr val="tx1"/>
                  </a:solidFill>
                  <a:latin typeface="+mj-lt"/>
                </a:rPr>
                <a:t>v2-2015</a:t>
              </a:r>
            </a:p>
          </p:txBody>
        </p:sp>
      </p:grpSp>
      <p:sp>
        <p:nvSpPr>
          <p:cNvPr id="2" name="Titre 1"/>
          <p:cNvSpPr>
            <a:spLocks noGrp="1"/>
          </p:cNvSpPr>
          <p:nvPr>
            <p:ph type="title"/>
          </p:nvPr>
        </p:nvSpPr>
        <p:spPr>
          <a:xfrm>
            <a:off x="720000" y="138401"/>
            <a:ext cx="10728325" cy="987949"/>
          </a:xfrm>
        </p:spPr>
        <p:txBody>
          <a:bodyPr vert="horz" wrap="square" lIns="127723" tIns="50285" rIns="127723" bIns="50285" rtlCol="0" anchor="ctr">
            <a:spAutoFit/>
          </a:bodyPr>
          <a:lstStyle/>
          <a:p>
            <a:r>
              <a:rPr lang="fr-FR" sz="3200" dirty="0" smtClean="0"/>
              <a:t>SUMMARY</a:t>
            </a:r>
            <a:br>
              <a:rPr lang="fr-FR" sz="3200" dirty="0" smtClean="0"/>
            </a:br>
            <a:r>
              <a:rPr lang="fr-FR" sz="3200" dirty="0" smtClean="0"/>
              <a:t>ALISES SOURCES </a:t>
            </a:r>
            <a:r>
              <a:rPr lang="fr-FR" sz="3200" dirty="0" smtClean="0"/>
              <a:t>at </a:t>
            </a:r>
            <a:r>
              <a:rPr lang="fr-FR" sz="3200" dirty="0" smtClean="0"/>
              <a:t>SACLAY</a:t>
            </a:r>
            <a:endParaRPr lang="fr-FR" sz="3200" dirty="0"/>
          </a:p>
        </p:txBody>
      </p:sp>
      <p:sp>
        <p:nvSpPr>
          <p:cNvPr id="29" name="ZoneTexte 28"/>
          <p:cNvSpPr txBox="1"/>
          <p:nvPr/>
        </p:nvSpPr>
        <p:spPr>
          <a:xfrm>
            <a:off x="5927112" y="1306768"/>
            <a:ext cx="2221827" cy="646331"/>
          </a:xfrm>
          <a:prstGeom prst="rect">
            <a:avLst/>
          </a:prstGeom>
          <a:noFill/>
        </p:spPr>
        <p:txBody>
          <a:bodyPr wrap="none" rtlCol="0">
            <a:spAutoFit/>
          </a:bodyPr>
          <a:lstStyle/>
          <a:p>
            <a:r>
              <a:rPr lang="fr-FR" sz="1200" b="1" dirty="0"/>
              <a:t>Ø6 </a:t>
            </a:r>
            <a:endParaRPr lang="fr-FR" sz="1200" b="1" dirty="0" smtClean="0"/>
          </a:p>
          <a:p>
            <a:r>
              <a:rPr lang="fr-FR" sz="1200" b="1" dirty="0" err="1" smtClean="0"/>
              <a:t>Pulsed</a:t>
            </a:r>
            <a:r>
              <a:rPr lang="fr-FR" sz="1200" b="1" dirty="0" smtClean="0"/>
              <a:t> </a:t>
            </a:r>
            <a:r>
              <a:rPr lang="fr-FR" sz="1200" b="1" dirty="0" smtClean="0"/>
              <a:t>	– </a:t>
            </a:r>
            <a:r>
              <a:rPr lang="fr-FR" sz="1200" b="1" dirty="0" smtClean="0"/>
              <a:t> 40.7 </a:t>
            </a:r>
            <a:r>
              <a:rPr lang="fr-FR" sz="1200" b="1" dirty="0"/>
              <a:t>mA @ 50 kV</a:t>
            </a:r>
            <a:endParaRPr lang="fr-FR" sz="1200" b="1" dirty="0" smtClean="0"/>
          </a:p>
          <a:p>
            <a:r>
              <a:rPr lang="fr-FR" sz="1200" b="1" dirty="0" smtClean="0"/>
              <a:t>CW 	– </a:t>
            </a:r>
            <a:r>
              <a:rPr lang="fr-FR" sz="1200" b="1" dirty="0" smtClean="0"/>
              <a:t> 48.5 </a:t>
            </a:r>
            <a:r>
              <a:rPr lang="fr-FR" sz="1200" b="1" dirty="0"/>
              <a:t>mA @ 50 kV</a:t>
            </a:r>
            <a:endParaRPr lang="en-GB" sz="1200" dirty="0"/>
          </a:p>
        </p:txBody>
      </p:sp>
      <p:sp>
        <p:nvSpPr>
          <p:cNvPr id="5" name="ZoneTexte 4"/>
          <p:cNvSpPr txBox="1"/>
          <p:nvPr/>
        </p:nvSpPr>
        <p:spPr>
          <a:xfrm>
            <a:off x="8799159" y="2983823"/>
            <a:ext cx="2798971" cy="461665"/>
          </a:xfrm>
          <a:prstGeom prst="rect">
            <a:avLst/>
          </a:prstGeom>
          <a:noFill/>
        </p:spPr>
        <p:txBody>
          <a:bodyPr wrap="none" rtlCol="0">
            <a:spAutoFit/>
          </a:bodyPr>
          <a:lstStyle/>
          <a:p>
            <a:pPr algn="ctr"/>
            <a:r>
              <a:rPr lang="fr-FR" sz="1200" b="1" dirty="0" smtClean="0"/>
              <a:t>First </a:t>
            </a:r>
            <a:r>
              <a:rPr lang="fr-FR" sz="1200" b="1" dirty="0"/>
              <a:t>plasma Nov. </a:t>
            </a:r>
            <a:r>
              <a:rPr lang="fr-FR" sz="1200" b="1" dirty="0" smtClean="0"/>
              <a:t>2018 on TROPICS</a:t>
            </a:r>
          </a:p>
          <a:p>
            <a:pPr algn="ctr"/>
            <a:r>
              <a:rPr lang="fr-FR" sz="1200" b="1" dirty="0" smtClean="0"/>
              <a:t>Installation 2020 on BETSI</a:t>
            </a:r>
          </a:p>
        </p:txBody>
      </p:sp>
      <p:grpSp>
        <p:nvGrpSpPr>
          <p:cNvPr id="13" name="Groupe 12"/>
          <p:cNvGrpSpPr/>
          <p:nvPr/>
        </p:nvGrpSpPr>
        <p:grpSpPr>
          <a:xfrm>
            <a:off x="8680739" y="2029721"/>
            <a:ext cx="3198912" cy="2164349"/>
            <a:chOff x="8505989" y="1283832"/>
            <a:chExt cx="3198912" cy="2145731"/>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8159" r="8903"/>
            <a:stretch/>
          </p:blipFill>
          <p:spPr>
            <a:xfrm>
              <a:off x="8656901" y="1359525"/>
              <a:ext cx="3048000" cy="2070038"/>
            </a:xfrm>
            <a:prstGeom prst="roundRect">
              <a:avLst/>
            </a:prstGeom>
            <a:ln>
              <a:solidFill>
                <a:schemeClr val="tx1"/>
              </a:solidFill>
            </a:ln>
          </p:spPr>
        </p:pic>
        <p:sp>
          <p:nvSpPr>
            <p:cNvPr id="30" name="ZoneTexte 29"/>
            <p:cNvSpPr txBox="1"/>
            <p:nvPr/>
          </p:nvSpPr>
          <p:spPr>
            <a:xfrm flipH="1">
              <a:off x="8505989" y="1283832"/>
              <a:ext cx="1215291" cy="408623"/>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800" dirty="0" smtClean="0">
                  <a:solidFill>
                    <a:schemeClr val="tx1"/>
                  </a:solidFill>
                  <a:latin typeface="+mj-lt"/>
                </a:rPr>
                <a:t>v3-2018</a:t>
              </a:r>
              <a:endParaRPr lang="fr-FR" sz="1800" dirty="0">
                <a:solidFill>
                  <a:schemeClr val="tx1"/>
                </a:solidFill>
                <a:latin typeface="+mj-lt"/>
              </a:endParaRPr>
            </a:p>
          </p:txBody>
        </p:sp>
      </p:grpSp>
      <p:grpSp>
        <p:nvGrpSpPr>
          <p:cNvPr id="7" name="Groupe 6"/>
          <p:cNvGrpSpPr/>
          <p:nvPr/>
        </p:nvGrpSpPr>
        <p:grpSpPr>
          <a:xfrm>
            <a:off x="186613" y="1369830"/>
            <a:ext cx="2026675" cy="2850358"/>
            <a:chOff x="322289" y="504525"/>
            <a:chExt cx="2026675" cy="2850358"/>
          </a:xfrm>
        </p:grpSpPr>
        <p:pic>
          <p:nvPicPr>
            <p:cNvPr id="37" name="Picture 4"/>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480911" y="1266883"/>
              <a:ext cx="1868053" cy="2088000"/>
            </a:xfrm>
            <a:prstGeom prst="roundRect">
              <a:avLst/>
            </a:prstGeom>
            <a:ln/>
            <a:extLst/>
          </p:spPr>
          <p:style>
            <a:lnRef idx="2">
              <a:schemeClr val="dk1"/>
            </a:lnRef>
            <a:fillRef idx="1">
              <a:schemeClr val="lt1"/>
            </a:fillRef>
            <a:effectRef idx="0">
              <a:schemeClr val="dk1"/>
            </a:effectRef>
            <a:fontRef idx="minor">
              <a:schemeClr val="dk1"/>
            </a:fontRef>
          </p:style>
        </p:pic>
        <p:sp>
          <p:nvSpPr>
            <p:cNvPr id="11" name="ZoneTexte 10"/>
            <p:cNvSpPr txBox="1"/>
            <p:nvPr/>
          </p:nvSpPr>
          <p:spPr>
            <a:xfrm>
              <a:off x="763155" y="504525"/>
              <a:ext cx="1303563" cy="646331"/>
            </a:xfrm>
            <a:prstGeom prst="rect">
              <a:avLst/>
            </a:prstGeom>
            <a:noFill/>
          </p:spPr>
          <p:txBody>
            <a:bodyPr wrap="none" rtlCol="0">
              <a:spAutoFit/>
            </a:bodyPr>
            <a:lstStyle/>
            <a:p>
              <a:pPr algn="ctr"/>
              <a:r>
                <a:rPr lang="fr-FR" sz="1200" dirty="0"/>
                <a:t>95 kV CW mode</a:t>
              </a:r>
              <a:endParaRPr lang="fr-FR" sz="1200" dirty="0" smtClean="0"/>
            </a:p>
            <a:p>
              <a:pPr algn="ctr"/>
              <a:r>
                <a:rPr lang="fr-FR" sz="1200" dirty="0" smtClean="0"/>
                <a:t>Ø9 – 130 mA</a:t>
              </a:r>
              <a:endParaRPr lang="fr-FR" sz="1200" dirty="0"/>
            </a:p>
            <a:p>
              <a:pPr algn="ctr"/>
              <a:r>
                <a:rPr lang="fr-FR" sz="1200" b="1" dirty="0" smtClean="0"/>
                <a:t>Ø6 – 60 mA</a:t>
              </a:r>
              <a:endParaRPr lang="en-GB" sz="1200" dirty="0"/>
            </a:p>
          </p:txBody>
        </p:sp>
        <p:sp>
          <p:nvSpPr>
            <p:cNvPr id="33" name="ZoneTexte 32"/>
            <p:cNvSpPr txBox="1"/>
            <p:nvPr/>
          </p:nvSpPr>
          <p:spPr>
            <a:xfrm flipH="1">
              <a:off x="322289" y="1100157"/>
              <a:ext cx="838914" cy="408623"/>
            </a:xfrm>
            <a:prstGeom prst="roundRect">
              <a:avLst>
                <a:gd name="adj" fmla="val 50000"/>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1800" dirty="0" smtClean="0">
                  <a:solidFill>
                    <a:schemeClr val="tx1"/>
                  </a:solidFill>
                  <a:latin typeface="+mj-lt"/>
                </a:rPr>
                <a:t>1995</a:t>
              </a:r>
              <a:endParaRPr lang="fr-FR" sz="1800" dirty="0">
                <a:solidFill>
                  <a:schemeClr val="tx1"/>
                </a:solidFill>
                <a:latin typeface="+mj-lt"/>
              </a:endParaRPr>
            </a:p>
          </p:txBody>
        </p:sp>
      </p:grpSp>
      <p:grpSp>
        <p:nvGrpSpPr>
          <p:cNvPr id="15" name="Groupe 14"/>
          <p:cNvGrpSpPr/>
          <p:nvPr/>
        </p:nvGrpSpPr>
        <p:grpSpPr>
          <a:xfrm>
            <a:off x="2522976" y="1369830"/>
            <a:ext cx="2658624" cy="2828169"/>
            <a:chOff x="2346819" y="559724"/>
            <a:chExt cx="2658624" cy="2828169"/>
          </a:xfrm>
        </p:grpSpPr>
        <p:pic>
          <p:nvPicPr>
            <p:cNvPr id="32" name="Image 31"/>
            <p:cNvPicPr>
              <a:picLocks noChangeAspect="1"/>
            </p:cNvPicPr>
            <p:nvPr/>
          </p:nvPicPr>
          <p:blipFill rotWithShape="1">
            <a:blip r:embed="rId6"/>
            <a:srcRect r="13596"/>
            <a:stretch/>
          </p:blipFill>
          <p:spPr>
            <a:xfrm>
              <a:off x="2541013" y="1299893"/>
              <a:ext cx="2464430" cy="2088000"/>
            </a:xfrm>
            <a:prstGeom prst="roundRect">
              <a:avLst>
                <a:gd name="adj" fmla="val 17653"/>
              </a:avLst>
            </a:prstGeom>
          </p:spPr>
        </p:pic>
        <p:sp>
          <p:nvSpPr>
            <p:cNvPr id="21" name="ZoneTexte 20"/>
            <p:cNvSpPr txBox="1"/>
            <p:nvPr/>
          </p:nvSpPr>
          <p:spPr>
            <a:xfrm flipH="1">
              <a:off x="2346819" y="1225460"/>
              <a:ext cx="1206123" cy="408623"/>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fr-FR" sz="1800" dirty="0">
                  <a:solidFill>
                    <a:schemeClr val="tx1"/>
                  </a:solidFill>
                  <a:latin typeface="+mj-lt"/>
                </a:rPr>
                <a:t>v1-2012</a:t>
              </a:r>
            </a:p>
          </p:txBody>
        </p:sp>
        <p:sp>
          <p:nvSpPr>
            <p:cNvPr id="18" name="ZoneTexte 17"/>
            <p:cNvSpPr txBox="1"/>
            <p:nvPr/>
          </p:nvSpPr>
          <p:spPr>
            <a:xfrm>
              <a:off x="2794965" y="559724"/>
              <a:ext cx="1915909" cy="646331"/>
            </a:xfrm>
            <a:prstGeom prst="rect">
              <a:avLst/>
            </a:prstGeom>
            <a:noFill/>
          </p:spPr>
          <p:txBody>
            <a:bodyPr wrap="none" rtlCol="0">
              <a:spAutoFit/>
            </a:bodyPr>
            <a:lstStyle/>
            <a:p>
              <a:r>
                <a:rPr lang="fr-FR" sz="1200" b="1" dirty="0"/>
                <a:t>Ø6 </a:t>
              </a:r>
              <a:endParaRPr lang="fr-FR" sz="1200" b="1" dirty="0" smtClean="0"/>
            </a:p>
            <a:p>
              <a:r>
                <a:rPr lang="fr-FR" sz="1200" b="1" dirty="0" err="1" smtClean="0"/>
                <a:t>Pulsed</a:t>
              </a:r>
              <a:r>
                <a:rPr lang="fr-FR" sz="1200" b="1" dirty="0" smtClean="0"/>
                <a:t> </a:t>
              </a:r>
              <a:r>
                <a:rPr lang="fr-FR" sz="1200" b="1" dirty="0"/>
                <a:t>– </a:t>
              </a:r>
              <a:r>
                <a:rPr lang="fr-FR" sz="1200" b="1" dirty="0" smtClean="0"/>
                <a:t>21 </a:t>
              </a:r>
              <a:r>
                <a:rPr lang="fr-FR" sz="1200" b="1" dirty="0"/>
                <a:t>mA@ 23 kV</a:t>
              </a:r>
            </a:p>
            <a:p>
              <a:endParaRPr lang="fr-FR" sz="1200" b="1" dirty="0" smtClean="0"/>
            </a:p>
          </p:txBody>
        </p:sp>
      </p:grpSp>
      <p:sp>
        <p:nvSpPr>
          <p:cNvPr id="3" name="Rectangle 2"/>
          <p:cNvSpPr/>
          <p:nvPr/>
        </p:nvSpPr>
        <p:spPr>
          <a:xfrm>
            <a:off x="2644468" y="4444853"/>
            <a:ext cx="2609833" cy="1169551"/>
          </a:xfrm>
          <a:prstGeom prst="rect">
            <a:avLst/>
          </a:prstGeom>
        </p:spPr>
        <p:txBody>
          <a:bodyPr wrap="square">
            <a:spAutoFit/>
          </a:bodyPr>
          <a:lstStyle/>
          <a:p>
            <a:r>
              <a:rPr lang="en-US" sz="1400" b="1" dirty="0"/>
              <a:t>ALISES v1</a:t>
            </a:r>
          </a:p>
          <a:p>
            <a:r>
              <a:rPr lang="en-US" sz="1400" dirty="0"/>
              <a:t>►</a:t>
            </a:r>
            <a:r>
              <a:rPr lang="en-US" sz="1400" dirty="0" smtClean="0">
                <a:sym typeface="Wingdings" panose="05000000000000000000" pitchFamily="2" charset="2"/>
              </a:rPr>
              <a:t> </a:t>
            </a:r>
            <a:r>
              <a:rPr lang="en-US" sz="1400" dirty="0"/>
              <a:t>LEBT reduction</a:t>
            </a:r>
          </a:p>
          <a:p>
            <a:r>
              <a:rPr lang="en-US" sz="1400" dirty="0"/>
              <a:t>►</a:t>
            </a:r>
            <a:r>
              <a:rPr lang="en-US" sz="1400" dirty="0" smtClean="0">
                <a:sym typeface="Wingdings" panose="05000000000000000000" pitchFamily="2" charset="2"/>
              </a:rPr>
              <a:t> </a:t>
            </a:r>
            <a:r>
              <a:rPr lang="en-US" sz="1400" dirty="0">
                <a:sym typeface="Wingdings" panose="05000000000000000000" pitchFamily="2" charset="2"/>
              </a:rPr>
              <a:t>Penning </a:t>
            </a:r>
            <a:r>
              <a:rPr lang="en-US" sz="1400" dirty="0" smtClean="0">
                <a:sym typeface="Wingdings" panose="05000000000000000000" pitchFamily="2" charset="2"/>
              </a:rPr>
              <a:t>discharges</a:t>
            </a:r>
          </a:p>
          <a:p>
            <a:r>
              <a:rPr lang="en-US" sz="1400" dirty="0" smtClean="0"/>
              <a:t>►</a:t>
            </a:r>
            <a:r>
              <a:rPr lang="en-US" sz="1400" dirty="0">
                <a:sym typeface="Wingdings" panose="05000000000000000000" pitchFamily="2" charset="2"/>
              </a:rPr>
              <a:t> Plasma Chamber </a:t>
            </a:r>
            <a:r>
              <a:rPr lang="en-US" sz="1400" dirty="0" smtClean="0"/>
              <a:t>size </a:t>
            </a:r>
            <a:r>
              <a:rPr lang="en-US" sz="1400" dirty="0"/>
              <a:t>reduction </a:t>
            </a:r>
            <a:r>
              <a:rPr lang="en-US" sz="1400" dirty="0" smtClean="0"/>
              <a:t>tests</a:t>
            </a:r>
            <a:endParaRPr lang="en-US" sz="1400" dirty="0"/>
          </a:p>
        </p:txBody>
      </p:sp>
      <p:sp>
        <p:nvSpPr>
          <p:cNvPr id="4" name="Rectangle 3"/>
          <p:cNvSpPr/>
          <p:nvPr/>
        </p:nvSpPr>
        <p:spPr>
          <a:xfrm>
            <a:off x="8778469" y="4444853"/>
            <a:ext cx="2880131" cy="1384995"/>
          </a:xfrm>
          <a:prstGeom prst="rect">
            <a:avLst/>
          </a:prstGeom>
        </p:spPr>
        <p:txBody>
          <a:bodyPr wrap="square">
            <a:spAutoFit/>
          </a:bodyPr>
          <a:lstStyle/>
          <a:p>
            <a:r>
              <a:rPr lang="en-US" sz="1400" b="1" dirty="0"/>
              <a:t>ALISES </a:t>
            </a:r>
            <a:r>
              <a:rPr lang="en-US" sz="1400" b="1" dirty="0" smtClean="0"/>
              <a:t>v3</a:t>
            </a:r>
            <a:endParaRPr lang="en-US" sz="1400" b="1" dirty="0"/>
          </a:p>
          <a:p>
            <a:r>
              <a:rPr lang="en-US" sz="1400" dirty="0"/>
              <a:t>►</a:t>
            </a:r>
            <a:r>
              <a:rPr lang="en-US" sz="1400" dirty="0" smtClean="0">
                <a:sym typeface="Wingdings" panose="05000000000000000000" pitchFamily="2" charset="2"/>
              </a:rPr>
              <a:t> </a:t>
            </a:r>
            <a:r>
              <a:rPr lang="en-US" sz="1400" dirty="0" smtClean="0">
                <a:sym typeface="Wingdings" panose="05000000000000000000" pitchFamily="2" charset="2"/>
              </a:rPr>
              <a:t>Compact </a:t>
            </a:r>
            <a:r>
              <a:rPr lang="en-US" sz="1400" dirty="0">
                <a:sym typeface="Wingdings" panose="05000000000000000000" pitchFamily="2" charset="2"/>
              </a:rPr>
              <a:t>s</a:t>
            </a:r>
            <a:r>
              <a:rPr lang="en-US" sz="1400" dirty="0" smtClean="0">
                <a:sym typeface="Wingdings" panose="05000000000000000000" pitchFamily="2" charset="2"/>
              </a:rPr>
              <a:t>ource</a:t>
            </a:r>
            <a:endParaRPr lang="en-US" sz="1400" dirty="0">
              <a:sym typeface="Wingdings" panose="05000000000000000000" pitchFamily="2" charset="2"/>
            </a:endParaRPr>
          </a:p>
          <a:p>
            <a:r>
              <a:rPr lang="en-US" sz="1400" dirty="0"/>
              <a:t>►</a:t>
            </a:r>
            <a:r>
              <a:rPr lang="en-US" sz="1400" dirty="0" smtClean="0">
                <a:sym typeface="Wingdings" panose="05000000000000000000" pitchFamily="2" charset="2"/>
              </a:rPr>
              <a:t> </a:t>
            </a:r>
            <a:r>
              <a:rPr lang="en-US" sz="1400" dirty="0" smtClean="0">
                <a:sym typeface="Wingdings" panose="05000000000000000000" pitchFamily="2" charset="2"/>
              </a:rPr>
              <a:t>Long runs and Beam qualification with EMU up to 65 kV</a:t>
            </a:r>
          </a:p>
          <a:p>
            <a:r>
              <a:rPr lang="en-US" sz="1400" dirty="0" smtClean="0"/>
              <a:t>►Second design of insulator to reach 100 kV</a:t>
            </a:r>
            <a:endParaRPr lang="en-US" sz="1400" dirty="0">
              <a:sym typeface="Wingdings" panose="05000000000000000000" pitchFamily="2" charset="2"/>
            </a:endParaRPr>
          </a:p>
        </p:txBody>
      </p:sp>
      <p:sp>
        <p:nvSpPr>
          <p:cNvPr id="6" name="Rectangle 5"/>
          <p:cNvSpPr/>
          <p:nvPr/>
        </p:nvSpPr>
        <p:spPr>
          <a:xfrm>
            <a:off x="5382238" y="4444853"/>
            <a:ext cx="3268294" cy="1169551"/>
          </a:xfrm>
          <a:prstGeom prst="rect">
            <a:avLst/>
          </a:prstGeom>
        </p:spPr>
        <p:txBody>
          <a:bodyPr wrap="square">
            <a:spAutoFit/>
          </a:bodyPr>
          <a:lstStyle/>
          <a:p>
            <a:r>
              <a:rPr lang="en-US" sz="1400" b="1" dirty="0"/>
              <a:t>ALISES v2 et v2 mod </a:t>
            </a:r>
          </a:p>
          <a:p>
            <a:r>
              <a:rPr lang="en-US" sz="1400" dirty="0"/>
              <a:t>► Electrical </a:t>
            </a:r>
            <a:r>
              <a:rPr lang="en-US" sz="1400" dirty="0" smtClean="0"/>
              <a:t>insulator in single ceramic</a:t>
            </a:r>
          </a:p>
          <a:p>
            <a:r>
              <a:rPr lang="en-US" sz="1400" dirty="0" smtClean="0"/>
              <a:t>► </a:t>
            </a:r>
            <a:r>
              <a:rPr lang="en-US" sz="1400" dirty="0" smtClean="0">
                <a:sym typeface="Wingdings" panose="05000000000000000000" pitchFamily="2" charset="2"/>
              </a:rPr>
              <a:t>Plasma Chamber </a:t>
            </a:r>
            <a:r>
              <a:rPr lang="en-US" sz="1400" dirty="0" smtClean="0"/>
              <a:t>size </a:t>
            </a:r>
            <a:r>
              <a:rPr lang="en-US" sz="1400" dirty="0"/>
              <a:t>reduction validation</a:t>
            </a:r>
          </a:p>
          <a:p>
            <a:r>
              <a:rPr lang="en-US" sz="1400" dirty="0"/>
              <a:t>►</a:t>
            </a:r>
            <a:r>
              <a:rPr lang="en-US" sz="1400" dirty="0" smtClean="0">
                <a:sym typeface="Wingdings" panose="05000000000000000000" pitchFamily="2" charset="2"/>
              </a:rPr>
              <a:t> Some unexplained </a:t>
            </a:r>
            <a:r>
              <a:rPr lang="en-US" sz="1400" dirty="0">
                <a:sym typeface="Wingdings" panose="05000000000000000000" pitchFamily="2" charset="2"/>
              </a:rPr>
              <a:t>results</a:t>
            </a:r>
          </a:p>
        </p:txBody>
      </p:sp>
      <p:sp>
        <p:nvSpPr>
          <p:cNvPr id="24" name="ZoneTexte 23"/>
          <p:cNvSpPr txBox="1"/>
          <p:nvPr/>
        </p:nvSpPr>
        <p:spPr>
          <a:xfrm>
            <a:off x="9173491" y="1295400"/>
            <a:ext cx="2093586" cy="646331"/>
          </a:xfrm>
          <a:prstGeom prst="rect">
            <a:avLst/>
          </a:prstGeom>
          <a:noFill/>
        </p:spPr>
        <p:txBody>
          <a:bodyPr wrap="none" rtlCol="0">
            <a:spAutoFit/>
          </a:bodyPr>
          <a:lstStyle/>
          <a:p>
            <a:r>
              <a:rPr lang="fr-FR" sz="1200" b="1" dirty="0" smtClean="0"/>
              <a:t>Ø6</a:t>
            </a:r>
          </a:p>
          <a:p>
            <a:r>
              <a:rPr lang="fr-FR" sz="1200" b="1" dirty="0" err="1" smtClean="0"/>
              <a:t>Pulsed</a:t>
            </a:r>
            <a:r>
              <a:rPr lang="fr-FR" sz="1200" b="1" dirty="0" smtClean="0"/>
              <a:t> 	– </a:t>
            </a:r>
            <a:r>
              <a:rPr lang="fr-FR" sz="1200" b="1" dirty="0" smtClean="0"/>
              <a:t> 41 mA @ </a:t>
            </a:r>
            <a:r>
              <a:rPr lang="fr-FR" sz="1200" b="1" dirty="0"/>
              <a:t>70 kV</a:t>
            </a:r>
          </a:p>
          <a:p>
            <a:r>
              <a:rPr lang="fr-FR" sz="1200" b="1" dirty="0" smtClean="0"/>
              <a:t>CW 	– </a:t>
            </a:r>
            <a:r>
              <a:rPr lang="fr-FR" sz="1200" b="1" dirty="0" smtClean="0"/>
              <a:t> 50 </a:t>
            </a:r>
            <a:r>
              <a:rPr lang="fr-FR" sz="1200" b="1" dirty="0"/>
              <a:t>mA @ </a:t>
            </a:r>
            <a:r>
              <a:rPr lang="fr-FR" sz="1200" b="1" dirty="0" smtClean="0"/>
              <a:t>76 kV</a:t>
            </a:r>
            <a:endParaRPr lang="en-GB" sz="1200" dirty="0"/>
          </a:p>
        </p:txBody>
      </p:sp>
      <p:sp>
        <p:nvSpPr>
          <p:cNvPr id="61" name="Forme 60"/>
          <p:cNvSpPr/>
          <p:nvPr/>
        </p:nvSpPr>
        <p:spPr>
          <a:xfrm rot="8925825" flipH="1">
            <a:off x="1968561" y="3495483"/>
            <a:ext cx="1497218" cy="1045047"/>
          </a:xfrm>
          <a:prstGeom prst="swooshArrow">
            <a:avLst>
              <a:gd name="adj1" fmla="val 16310"/>
              <a:gd name="adj2" fmla="val 31370"/>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Forme 62"/>
          <p:cNvSpPr/>
          <p:nvPr/>
        </p:nvSpPr>
        <p:spPr>
          <a:xfrm rot="1350526">
            <a:off x="4760357" y="2239249"/>
            <a:ext cx="1445056" cy="866423"/>
          </a:xfrm>
          <a:prstGeom prst="swooshArrow">
            <a:avLst>
              <a:gd name="adj1" fmla="val 16310"/>
              <a:gd name="adj2" fmla="val 31370"/>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Forme 61"/>
          <p:cNvSpPr/>
          <p:nvPr/>
        </p:nvSpPr>
        <p:spPr>
          <a:xfrm rot="18279270" flipV="1">
            <a:off x="8367034" y="3182592"/>
            <a:ext cx="929234" cy="1439436"/>
          </a:xfrm>
          <a:prstGeom prst="swooshArrow">
            <a:avLst>
              <a:gd name="adj1" fmla="val 16310"/>
              <a:gd name="adj2" fmla="val 31370"/>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Espace réservé du numéro de diapositive 2"/>
          <p:cNvSpPr txBox="1">
            <a:spLocks/>
          </p:cNvSpPr>
          <p:nvPr/>
        </p:nvSpPr>
        <p:spPr>
          <a:xfrm>
            <a:off x="0" y="0"/>
            <a:ext cx="693739" cy="304800"/>
          </a:xfrm>
          <a:prstGeom prst="rect">
            <a:avLst/>
          </a:prstGeom>
        </p:spPr>
        <p:txBody>
          <a:bodyPr vert="horz" lIns="91440" tIns="45720" rIns="91440" bIns="45720" rtlCol="0" anchor="ctr"/>
          <a:lstStyle>
            <a:defPPr>
              <a:defRPr lang="en-US"/>
            </a:defPPr>
            <a:lvl1pPr marL="0" algn="r" defTabSz="638617" rtl="0" eaLnBrk="1" latinLnBrk="0" hangingPunct="1">
              <a:defRPr sz="900" kern="1200">
                <a:solidFill>
                  <a:schemeClr val="tx1">
                    <a:tint val="75000"/>
                  </a:schemeClr>
                </a:solidFill>
                <a:latin typeface="+mn-lt"/>
                <a:ea typeface="+mn-ea"/>
                <a:cs typeface="+mn-cs"/>
              </a:defRPr>
            </a:lvl1pPr>
            <a:lvl2pPr marL="638617" algn="l" defTabSz="638617" rtl="0" eaLnBrk="1" latinLnBrk="0" hangingPunct="1">
              <a:defRPr sz="2500" kern="1200">
                <a:solidFill>
                  <a:schemeClr val="tx1"/>
                </a:solidFill>
                <a:latin typeface="+mn-lt"/>
                <a:ea typeface="+mn-ea"/>
                <a:cs typeface="+mn-cs"/>
              </a:defRPr>
            </a:lvl2pPr>
            <a:lvl3pPr marL="1277234" algn="l" defTabSz="638617" rtl="0" eaLnBrk="1" latinLnBrk="0" hangingPunct="1">
              <a:defRPr sz="2500" kern="1200">
                <a:solidFill>
                  <a:schemeClr val="tx1"/>
                </a:solidFill>
                <a:latin typeface="+mn-lt"/>
                <a:ea typeface="+mn-ea"/>
                <a:cs typeface="+mn-cs"/>
              </a:defRPr>
            </a:lvl3pPr>
            <a:lvl4pPr marL="1915851" algn="l" defTabSz="638617" rtl="0" eaLnBrk="1" latinLnBrk="0" hangingPunct="1">
              <a:defRPr sz="2500" kern="1200">
                <a:solidFill>
                  <a:schemeClr val="tx1"/>
                </a:solidFill>
                <a:latin typeface="+mn-lt"/>
                <a:ea typeface="+mn-ea"/>
                <a:cs typeface="+mn-cs"/>
              </a:defRPr>
            </a:lvl4pPr>
            <a:lvl5pPr marL="2554468" algn="l" defTabSz="638617" rtl="0" eaLnBrk="1" latinLnBrk="0" hangingPunct="1">
              <a:defRPr sz="2500" kern="1200">
                <a:solidFill>
                  <a:schemeClr val="tx1"/>
                </a:solidFill>
                <a:latin typeface="+mn-lt"/>
                <a:ea typeface="+mn-ea"/>
                <a:cs typeface="+mn-cs"/>
              </a:defRPr>
            </a:lvl5pPr>
            <a:lvl6pPr marL="3193085" algn="l" defTabSz="638617" rtl="0" eaLnBrk="1" latinLnBrk="0" hangingPunct="1">
              <a:defRPr sz="2500" kern="1200">
                <a:solidFill>
                  <a:schemeClr val="tx1"/>
                </a:solidFill>
                <a:latin typeface="+mn-lt"/>
                <a:ea typeface="+mn-ea"/>
                <a:cs typeface="+mn-cs"/>
              </a:defRPr>
            </a:lvl6pPr>
            <a:lvl7pPr marL="3831702" algn="l" defTabSz="638617" rtl="0" eaLnBrk="1" latinLnBrk="0" hangingPunct="1">
              <a:defRPr sz="2500" kern="1200">
                <a:solidFill>
                  <a:schemeClr val="tx1"/>
                </a:solidFill>
                <a:latin typeface="+mn-lt"/>
                <a:ea typeface="+mn-ea"/>
                <a:cs typeface="+mn-cs"/>
              </a:defRPr>
            </a:lvl7pPr>
            <a:lvl8pPr marL="4470319" algn="l" defTabSz="638617" rtl="0" eaLnBrk="1" latinLnBrk="0" hangingPunct="1">
              <a:defRPr sz="2500" kern="1200">
                <a:solidFill>
                  <a:schemeClr val="tx1"/>
                </a:solidFill>
                <a:latin typeface="+mn-lt"/>
                <a:ea typeface="+mn-ea"/>
                <a:cs typeface="+mn-cs"/>
              </a:defRPr>
            </a:lvl8pPr>
            <a:lvl9pPr marL="5108936" algn="l" defTabSz="638617" rtl="0" eaLnBrk="1" latinLnBrk="0" hangingPunct="1">
              <a:defRPr sz="2500" kern="1200">
                <a:solidFill>
                  <a:schemeClr val="tx1"/>
                </a:solidFill>
                <a:latin typeface="+mn-lt"/>
                <a:ea typeface="+mn-ea"/>
                <a:cs typeface="+mn-cs"/>
              </a:defRPr>
            </a:lvl9pPr>
          </a:lstStyle>
          <a:p>
            <a:pPr algn="ctr"/>
            <a:r>
              <a:rPr lang="en-US" sz="1800" smtClean="0">
                <a:solidFill>
                  <a:srgbClr val="FF0000"/>
                </a:solidFill>
                <a:latin typeface="+mj-lt"/>
              </a:rPr>
              <a:t>P.</a:t>
            </a:r>
            <a:fld id="{B6F15528-21DE-4FAA-801E-634DDDAF4B2B}" type="slidenum">
              <a:rPr lang="en-US" sz="1800" smtClean="0">
                <a:solidFill>
                  <a:srgbClr val="FF0000"/>
                </a:solidFill>
                <a:latin typeface="+mj-lt"/>
              </a:rPr>
              <a:pPr algn="ctr"/>
              <a:t>30</a:t>
            </a:fld>
            <a:endParaRPr lang="en-US" sz="1800" dirty="0">
              <a:solidFill>
                <a:srgbClr val="FF0000"/>
              </a:solidFill>
              <a:latin typeface="+mj-lt"/>
            </a:endParaRPr>
          </a:p>
        </p:txBody>
      </p:sp>
      <p:sp>
        <p:nvSpPr>
          <p:cNvPr id="35" name="ZoneTexte 34"/>
          <p:cNvSpPr txBox="1"/>
          <p:nvPr/>
        </p:nvSpPr>
        <p:spPr>
          <a:xfrm>
            <a:off x="3482569" y="5863077"/>
            <a:ext cx="5257800" cy="783193"/>
          </a:xfrm>
          <a:prstGeom prst="round2DiagRect">
            <a:avLst/>
          </a:prstGeom>
          <a:solidFill>
            <a:schemeClr val="bg1"/>
          </a:solid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tx1"/>
                </a:solidFill>
              </a:rPr>
              <a:t>We are really close to </a:t>
            </a:r>
            <a:r>
              <a:rPr lang="en-US" sz="2000" dirty="0" smtClean="0">
                <a:solidFill>
                  <a:schemeClr val="tx1"/>
                </a:solidFill>
              </a:rPr>
              <a:t>SILHI </a:t>
            </a:r>
            <a:r>
              <a:rPr lang="en-US" sz="2000" dirty="0">
                <a:solidFill>
                  <a:schemeClr val="tx1"/>
                </a:solidFill>
              </a:rPr>
              <a:t>performances</a:t>
            </a:r>
          </a:p>
          <a:p>
            <a:pPr algn="ctr"/>
            <a:r>
              <a:rPr lang="en-US" sz="2000" dirty="0" smtClean="0">
                <a:solidFill>
                  <a:schemeClr val="tx1"/>
                </a:solidFill>
              </a:rPr>
              <a:t>Work in Progress!</a:t>
            </a:r>
            <a:endParaRPr lang="en-US" sz="2000" dirty="0">
              <a:solidFill>
                <a:schemeClr val="tx1"/>
              </a:solidFill>
            </a:endParaRPr>
          </a:p>
        </p:txBody>
      </p:sp>
    </p:spTree>
    <p:extLst>
      <p:ext uri="{BB962C8B-B14F-4D97-AF65-F5344CB8AC3E}">
        <p14:creationId xmlns:p14="http://schemas.microsoft.com/office/powerpoint/2010/main" val="3581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1734459" y="4702628"/>
            <a:ext cx="7380000" cy="1012371"/>
          </a:xfrm>
        </p:spPr>
        <p:txBody>
          <a:bodyPr>
            <a:normAutofit/>
          </a:bodyPr>
          <a:lstStyle/>
          <a:p>
            <a:r>
              <a:rPr lang="en-US" dirty="0" smtClean="0"/>
              <a:t>Olivier TUSKE – olivier.tuske@cea.fr</a:t>
            </a:r>
            <a:endParaRPr lang="en-US" dirty="0"/>
          </a:p>
          <a:p>
            <a:r>
              <a:rPr lang="fr-FR" dirty="0"/>
              <a:t>Université Paris-Saclay – CEA – Irfu</a:t>
            </a:r>
            <a:endParaRPr lang="en-US" dirty="0"/>
          </a:p>
        </p:txBody>
      </p:sp>
      <p:sp>
        <p:nvSpPr>
          <p:cNvPr id="4" name="Titre 3"/>
          <p:cNvSpPr>
            <a:spLocks noGrp="1"/>
          </p:cNvSpPr>
          <p:nvPr>
            <p:ph type="title"/>
          </p:nvPr>
        </p:nvSpPr>
        <p:spPr>
          <a:xfrm>
            <a:off x="1905000" y="2362200"/>
            <a:ext cx="7209459" cy="1181100"/>
          </a:xfrm>
        </p:spPr>
        <p:txBody>
          <a:bodyPr>
            <a:normAutofit/>
          </a:bodyPr>
          <a:lstStyle/>
          <a:p>
            <a:r>
              <a:rPr lang="en-US" dirty="0" smtClean="0"/>
              <a:t/>
            </a:r>
            <a:br>
              <a:rPr lang="en-US" dirty="0" smtClean="0"/>
            </a:br>
            <a:r>
              <a:rPr lang="en-US" dirty="0" smtClean="0"/>
              <a:t>Thank you for your attention </a:t>
            </a:r>
            <a:endParaRPr lang="en-US" dirty="0"/>
          </a:p>
        </p:txBody>
      </p:sp>
    </p:spTree>
    <p:extLst>
      <p:ext uri="{BB962C8B-B14F-4D97-AF65-F5344CB8AC3E}">
        <p14:creationId xmlns:p14="http://schemas.microsoft.com/office/powerpoint/2010/main" val="3279197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e 67"/>
          <p:cNvGrpSpPr/>
          <p:nvPr/>
        </p:nvGrpSpPr>
        <p:grpSpPr>
          <a:xfrm>
            <a:off x="183327" y="2383311"/>
            <a:ext cx="4608000" cy="2428394"/>
            <a:chOff x="182027" y="2391254"/>
            <a:chExt cx="4608000" cy="2428394"/>
          </a:xfrm>
        </p:grpSpPr>
        <p:sp>
          <p:nvSpPr>
            <p:cNvPr id="160" name="Rectangle 139"/>
            <p:cNvSpPr>
              <a:spLocks noChangeArrowheads="1"/>
            </p:cNvSpPr>
            <p:nvPr/>
          </p:nvSpPr>
          <p:spPr bwMode="auto">
            <a:xfrm flipH="1">
              <a:off x="182027" y="2391254"/>
              <a:ext cx="4608000" cy="2428394"/>
            </a:xfrm>
            <a:prstGeom prst="roundRect">
              <a:avLst/>
            </a:prstGeom>
            <a:solidFill>
              <a:schemeClr val="bg1">
                <a:lumMod val="75000"/>
              </a:schemeClr>
            </a:solidFill>
            <a:ln w="12700">
              <a:solidFill>
                <a:srgbClr val="800080"/>
              </a:solidFill>
              <a:prstDash val="dash"/>
              <a:miter lim="800000"/>
              <a:headEnd/>
              <a:tailEnd/>
            </a:ln>
            <a:effectLst/>
          </p:spPr>
          <p:txBody>
            <a:bodyPr wrap="none" anchor="ctr"/>
            <a:lstStyle/>
            <a:p>
              <a:endParaRPr lang="fr-FR" sz="1000"/>
            </a:p>
          </p:txBody>
        </p:sp>
        <p:sp>
          <p:nvSpPr>
            <p:cNvPr id="161" name="Text Box 31"/>
            <p:cNvSpPr txBox="1">
              <a:spLocks noChangeArrowheads="1"/>
            </p:cNvSpPr>
            <p:nvPr/>
          </p:nvSpPr>
          <p:spPr bwMode="auto">
            <a:xfrm flipH="1">
              <a:off x="426253" y="4464550"/>
              <a:ext cx="21978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400" b="1" dirty="0" smtClean="0">
                  <a:ln w="0"/>
                </a:rPr>
                <a:t>High Voltage 95 kV</a:t>
              </a:r>
              <a:endParaRPr lang="fr-FR" sz="1400" b="1" dirty="0">
                <a:ln w="0"/>
              </a:endParaRPr>
            </a:p>
          </p:txBody>
        </p:sp>
      </p:grpSp>
      <p:sp>
        <p:nvSpPr>
          <p:cNvPr id="2" name="Titre 1"/>
          <p:cNvSpPr>
            <a:spLocks noGrp="1"/>
          </p:cNvSpPr>
          <p:nvPr>
            <p:ph type="title"/>
          </p:nvPr>
        </p:nvSpPr>
        <p:spPr>
          <a:xfrm>
            <a:off x="720000" y="360000"/>
            <a:ext cx="7674692" cy="794698"/>
          </a:xfrm>
        </p:spPr>
        <p:txBody>
          <a:bodyPr vert="horz" lIns="0" tIns="45720" rIns="0" bIns="45720" rtlCol="0" anchor="t">
            <a:normAutofit/>
          </a:bodyPr>
          <a:lstStyle/>
          <a:p>
            <a:pPr defTabSz="914400"/>
            <a:r>
              <a:rPr lang="fr-FR" sz="3200" dirty="0"/>
              <a:t>Intense Light Ion ECR Source</a:t>
            </a:r>
          </a:p>
        </p:txBody>
      </p:sp>
      <p:pic>
        <p:nvPicPr>
          <p:cNvPr id="6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51" b="18645"/>
          <a:stretch/>
        </p:blipFill>
        <p:spPr bwMode="auto">
          <a:xfrm>
            <a:off x="7668398" y="3065560"/>
            <a:ext cx="4140000" cy="114698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ectangle 71"/>
          <p:cNvSpPr/>
          <p:nvPr/>
        </p:nvSpPr>
        <p:spPr>
          <a:xfrm>
            <a:off x="124280" y="803886"/>
            <a:ext cx="3435743" cy="584775"/>
          </a:xfrm>
          <a:prstGeom prst="rect">
            <a:avLst/>
          </a:prstGeom>
        </p:spPr>
        <p:txBody>
          <a:bodyPr wrap="square">
            <a:spAutoFit/>
          </a:bodyPr>
          <a:lstStyle/>
          <a:p>
            <a:r>
              <a:rPr lang="fr-FR" sz="1800" b="1" dirty="0" smtClean="0">
                <a:solidFill>
                  <a:srgbClr val="0000FF"/>
                </a:solidFill>
                <a:latin typeface="Arial" panose="020B0604020202020204" pitchFamily="34" charset="0"/>
                <a:cs typeface="Arial" panose="020B0604020202020204" pitchFamily="34" charset="0"/>
              </a:rPr>
              <a:t>ECR </a:t>
            </a:r>
            <a:r>
              <a:rPr lang="fr-FR" sz="1800" b="1" dirty="0" err="1" smtClean="0">
                <a:solidFill>
                  <a:srgbClr val="0000FF"/>
                </a:solidFill>
                <a:latin typeface="Arial" panose="020B0604020202020204" pitchFamily="34" charset="0"/>
                <a:cs typeface="Arial" panose="020B0604020202020204" pitchFamily="34" charset="0"/>
              </a:rPr>
              <a:t>Heating</a:t>
            </a:r>
            <a:r>
              <a:rPr lang="fr-FR" sz="1800" b="1" dirty="0" smtClean="0">
                <a:solidFill>
                  <a:srgbClr val="0000FF"/>
                </a:solidFill>
                <a:latin typeface="Arial" panose="020B0604020202020204" pitchFamily="34" charset="0"/>
                <a:cs typeface="Arial" panose="020B0604020202020204" pitchFamily="34" charset="0"/>
              </a:rPr>
              <a:t> </a:t>
            </a:r>
            <a:r>
              <a:rPr lang="fr-FR" sz="1800" b="1" dirty="0" err="1" smtClean="0">
                <a:solidFill>
                  <a:srgbClr val="0000FF"/>
                </a:solidFill>
                <a:latin typeface="Arial" panose="020B0604020202020204" pitchFamily="34" charset="0"/>
                <a:cs typeface="Arial" panose="020B0604020202020204" pitchFamily="34" charset="0"/>
              </a:rPr>
              <a:t>Process</a:t>
            </a:r>
            <a:endParaRPr lang="fr-FR" sz="1800" b="1" dirty="0" smtClean="0">
              <a:solidFill>
                <a:srgbClr val="0000FF"/>
              </a:solidFill>
              <a:latin typeface="Arial" panose="020B0604020202020204" pitchFamily="34" charset="0"/>
              <a:cs typeface="Arial" panose="020B0604020202020204" pitchFamily="34" charset="0"/>
            </a:endParaRPr>
          </a:p>
          <a:p>
            <a:r>
              <a:rPr lang="fr-FR" sz="1400" dirty="0" smtClean="0">
                <a:solidFill>
                  <a:srgbClr val="0000FF"/>
                </a:solidFill>
                <a:latin typeface="Arial" panose="020B0604020202020204" pitchFamily="34" charset="0"/>
                <a:cs typeface="Arial" panose="020B0604020202020204" pitchFamily="34" charset="0"/>
              </a:rPr>
              <a:t>(</a:t>
            </a:r>
            <a:r>
              <a:rPr lang="fr-FR" sz="1400" dirty="0" err="1" smtClean="0">
                <a:solidFill>
                  <a:srgbClr val="0000FF"/>
                </a:solidFill>
                <a:latin typeface="Arial" panose="020B0604020202020204" pitchFamily="34" charset="0"/>
                <a:cs typeface="Arial" panose="020B0604020202020204" pitchFamily="34" charset="0"/>
              </a:rPr>
              <a:t>E</a:t>
            </a:r>
            <a:r>
              <a:rPr lang="fr-FR" sz="1400" dirty="0" err="1" smtClean="0">
                <a:latin typeface="Arial" panose="020B0604020202020204" pitchFamily="34" charset="0"/>
                <a:cs typeface="Arial" panose="020B0604020202020204" pitchFamily="34" charset="0"/>
              </a:rPr>
              <a:t>lectron</a:t>
            </a:r>
            <a:r>
              <a:rPr lang="fr-FR" sz="1400" dirty="0" smtClean="0">
                <a:solidFill>
                  <a:srgbClr val="0000FF"/>
                </a:solidFill>
                <a:latin typeface="Arial" panose="020B0604020202020204" pitchFamily="34" charset="0"/>
                <a:cs typeface="Arial" panose="020B0604020202020204" pitchFamily="34" charset="0"/>
              </a:rPr>
              <a:t> C</a:t>
            </a:r>
            <a:r>
              <a:rPr lang="fr-FR" sz="1400" dirty="0" smtClean="0">
                <a:latin typeface="Arial" panose="020B0604020202020204" pitchFamily="34" charset="0"/>
                <a:cs typeface="Arial" panose="020B0604020202020204" pitchFamily="34" charset="0"/>
              </a:rPr>
              <a:t>yclotron</a:t>
            </a:r>
            <a:r>
              <a:rPr lang="fr-FR" sz="1400" dirty="0" smtClean="0">
                <a:solidFill>
                  <a:srgbClr val="0000FF"/>
                </a:solidFill>
                <a:latin typeface="Arial" panose="020B0604020202020204" pitchFamily="34" charset="0"/>
                <a:cs typeface="Arial" panose="020B0604020202020204" pitchFamily="34" charset="0"/>
              </a:rPr>
              <a:t> </a:t>
            </a:r>
            <a:r>
              <a:rPr lang="fr-FR" sz="1400" dirty="0" err="1" smtClean="0">
                <a:solidFill>
                  <a:srgbClr val="0000FF"/>
                </a:solidFill>
                <a:latin typeface="Arial" panose="020B0604020202020204" pitchFamily="34" charset="0"/>
                <a:cs typeface="Arial" panose="020B0604020202020204" pitchFamily="34" charset="0"/>
              </a:rPr>
              <a:t>R</a:t>
            </a:r>
            <a:r>
              <a:rPr lang="fr-FR" sz="1400" dirty="0" err="1" smtClean="0">
                <a:latin typeface="Arial" panose="020B0604020202020204" pitchFamily="34" charset="0"/>
                <a:cs typeface="Arial" panose="020B0604020202020204" pitchFamily="34" charset="0"/>
              </a:rPr>
              <a:t>esonance</a:t>
            </a:r>
            <a:r>
              <a:rPr lang="fr-FR" sz="1400" dirty="0" smtClean="0">
                <a:solidFill>
                  <a:srgbClr val="0000FF"/>
                </a:solidFill>
                <a:latin typeface="Arial" panose="020B0604020202020204" pitchFamily="34" charset="0"/>
                <a:cs typeface="Arial" panose="020B0604020202020204" pitchFamily="34" charset="0"/>
              </a:rPr>
              <a:t>)</a:t>
            </a:r>
            <a:endParaRPr lang="fr-FR" sz="1400" dirty="0">
              <a:solidFill>
                <a:srgbClr val="0000FF"/>
              </a:solidFill>
              <a:latin typeface="Arial" panose="020B0604020202020204" pitchFamily="34" charset="0"/>
              <a:cs typeface="Arial" panose="020B0604020202020204" pitchFamily="34" charset="0"/>
            </a:endParaRPr>
          </a:p>
        </p:txBody>
      </p:sp>
      <p:sp>
        <p:nvSpPr>
          <p:cNvPr id="58" name="Text Box 138"/>
          <p:cNvSpPr txBox="1">
            <a:spLocks noChangeArrowheads="1"/>
          </p:cNvSpPr>
          <p:nvPr/>
        </p:nvSpPr>
        <p:spPr bwMode="auto">
          <a:xfrm>
            <a:off x="192675" y="4911096"/>
            <a:ext cx="4608000" cy="360000"/>
          </a:xfrm>
          <a:prstGeom prst="rect">
            <a:avLst/>
          </a:prstGeom>
          <a:solidFill>
            <a:schemeClr val="bg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dirty="0" smtClean="0"/>
              <a:t>Plasma</a:t>
            </a:r>
            <a:endParaRPr lang="fr-FR" sz="1600" dirty="0"/>
          </a:p>
        </p:txBody>
      </p:sp>
      <p:sp>
        <p:nvSpPr>
          <p:cNvPr id="4" name="Rectangle 3"/>
          <p:cNvSpPr/>
          <p:nvPr/>
        </p:nvSpPr>
        <p:spPr>
          <a:xfrm>
            <a:off x="192675" y="5313566"/>
            <a:ext cx="7295871" cy="360000"/>
          </a:xfrm>
          <a:prstGeom prst="rect">
            <a:avLst/>
          </a:prstGeom>
          <a:solidFill>
            <a:srgbClr val="121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n>
                  <a:solidFill>
                    <a:srgbClr val="002060"/>
                  </a:solidFill>
                </a:ln>
                <a:latin typeface="+mj-lt"/>
              </a:rPr>
              <a:t>Ion Source</a:t>
            </a:r>
            <a:endParaRPr lang="en-GB" sz="2000" b="1" dirty="0">
              <a:ln>
                <a:solidFill>
                  <a:srgbClr val="002060"/>
                </a:solidFill>
              </a:ln>
              <a:latin typeface="+mj-lt"/>
            </a:endParaRPr>
          </a:p>
        </p:txBody>
      </p:sp>
      <p:grpSp>
        <p:nvGrpSpPr>
          <p:cNvPr id="32" name="Groupe 31"/>
          <p:cNvGrpSpPr/>
          <p:nvPr/>
        </p:nvGrpSpPr>
        <p:grpSpPr>
          <a:xfrm>
            <a:off x="7587573" y="4911094"/>
            <a:ext cx="4148790" cy="762474"/>
            <a:chOff x="38645" y="5998508"/>
            <a:chExt cx="2126055" cy="791831"/>
          </a:xfrm>
        </p:grpSpPr>
        <p:sp>
          <p:nvSpPr>
            <p:cNvPr id="77" name="Text Box 138"/>
            <p:cNvSpPr txBox="1">
              <a:spLocks noChangeArrowheads="1"/>
            </p:cNvSpPr>
            <p:nvPr/>
          </p:nvSpPr>
          <p:spPr bwMode="auto">
            <a:xfrm>
              <a:off x="38645" y="5998508"/>
              <a:ext cx="2126055" cy="373861"/>
            </a:xfrm>
            <a:prstGeom prst="rect">
              <a:avLst/>
            </a:prstGeom>
            <a:solidFill>
              <a:schemeClr val="bg1">
                <a:lumMod val="9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dirty="0"/>
                <a:t>Diagnostics</a:t>
              </a:r>
            </a:p>
          </p:txBody>
        </p:sp>
        <p:sp>
          <p:nvSpPr>
            <p:cNvPr id="73" name="Rectangle 72"/>
            <p:cNvSpPr/>
            <p:nvPr/>
          </p:nvSpPr>
          <p:spPr>
            <a:xfrm>
              <a:off x="38645" y="6416478"/>
              <a:ext cx="2126055" cy="373861"/>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ln>
                    <a:solidFill>
                      <a:srgbClr val="002060"/>
                    </a:solidFill>
                  </a:ln>
                  <a:latin typeface="+mj-lt"/>
                </a:rPr>
                <a:t>LEBT</a:t>
              </a:r>
              <a:endParaRPr lang="en-GB" sz="2000" b="1" dirty="0">
                <a:ln>
                  <a:solidFill>
                    <a:srgbClr val="002060"/>
                  </a:solidFill>
                </a:ln>
                <a:latin typeface="+mj-lt"/>
              </a:endParaRPr>
            </a:p>
          </p:txBody>
        </p:sp>
      </p:grpSp>
      <p:sp>
        <p:nvSpPr>
          <p:cNvPr id="6" name="Rectangle à coins arrondis 5"/>
          <p:cNvSpPr/>
          <p:nvPr/>
        </p:nvSpPr>
        <p:spPr>
          <a:xfrm>
            <a:off x="7993800" y="4291966"/>
            <a:ext cx="3664800" cy="578882"/>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400" i="1" dirty="0" smtClean="0"/>
              <a:t>Size, angle, position and proportion:</a:t>
            </a:r>
            <a:endParaRPr lang="fr-FR" sz="1400" dirty="0"/>
          </a:p>
          <a:p>
            <a:pPr algn="ctr"/>
            <a:r>
              <a:rPr lang="fr-FR" sz="1400" dirty="0" smtClean="0"/>
              <a:t>EMU; </a:t>
            </a:r>
            <a:r>
              <a:rPr lang="fr-FR" sz="1400" dirty="0" err="1" smtClean="0"/>
              <a:t>Wires</a:t>
            </a:r>
            <a:r>
              <a:rPr lang="fr-FR" sz="1400" dirty="0" smtClean="0"/>
              <a:t> Profiler/Camera; </a:t>
            </a:r>
            <a:r>
              <a:rPr lang="fr-FR" sz="1400" dirty="0"/>
              <a:t>Wien </a:t>
            </a:r>
            <a:r>
              <a:rPr lang="fr-FR" sz="1400" dirty="0" err="1"/>
              <a:t>filter</a:t>
            </a:r>
            <a:endParaRPr lang="en-GB" sz="1400" dirty="0"/>
          </a:p>
        </p:txBody>
      </p:sp>
      <p:grpSp>
        <p:nvGrpSpPr>
          <p:cNvPr id="66" name="Groupe 65"/>
          <p:cNvGrpSpPr/>
          <p:nvPr/>
        </p:nvGrpSpPr>
        <p:grpSpPr>
          <a:xfrm>
            <a:off x="4743227" y="2263243"/>
            <a:ext cx="2745319" cy="3007853"/>
            <a:chOff x="4743227" y="2263243"/>
            <a:chExt cx="2745319" cy="3007853"/>
          </a:xfrm>
        </p:grpSpPr>
        <p:sp>
          <p:nvSpPr>
            <p:cNvPr id="55" name="Text Box 138"/>
            <p:cNvSpPr txBox="1">
              <a:spLocks noChangeArrowheads="1"/>
            </p:cNvSpPr>
            <p:nvPr/>
          </p:nvSpPr>
          <p:spPr bwMode="auto">
            <a:xfrm>
              <a:off x="4865715" y="4911096"/>
              <a:ext cx="2622831" cy="360000"/>
            </a:xfrm>
            <a:prstGeom prst="rect">
              <a:avLst/>
            </a:prstGeom>
            <a:solidFill>
              <a:schemeClr val="bg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dirty="0" smtClean="0"/>
                <a:t>Pentode extraction system </a:t>
              </a:r>
              <a:endParaRPr lang="fr-FR" sz="1600" dirty="0"/>
            </a:p>
          </p:txBody>
        </p:sp>
        <p:grpSp>
          <p:nvGrpSpPr>
            <p:cNvPr id="63" name="Groupe 62"/>
            <p:cNvGrpSpPr/>
            <p:nvPr/>
          </p:nvGrpSpPr>
          <p:grpSpPr>
            <a:xfrm>
              <a:off x="4743227" y="2263243"/>
              <a:ext cx="2493636" cy="2630456"/>
              <a:chOff x="4743227" y="2263243"/>
              <a:chExt cx="2493636" cy="2630456"/>
            </a:xfrm>
          </p:grpSpPr>
          <p:grpSp>
            <p:nvGrpSpPr>
              <p:cNvPr id="110" name="Groupe 109"/>
              <p:cNvGrpSpPr/>
              <p:nvPr/>
            </p:nvGrpSpPr>
            <p:grpSpPr>
              <a:xfrm>
                <a:off x="4743227" y="2263243"/>
                <a:ext cx="2493636" cy="2630456"/>
                <a:chOff x="4508983" y="2723830"/>
                <a:chExt cx="2493636" cy="2630456"/>
              </a:xfrm>
            </p:grpSpPr>
            <p:sp>
              <p:nvSpPr>
                <p:cNvPr id="123" name="AutoShape 112"/>
                <p:cNvSpPr>
                  <a:spLocks noChangeArrowheads="1"/>
                </p:cNvSpPr>
                <p:nvPr/>
              </p:nvSpPr>
              <p:spPr bwMode="auto">
                <a:xfrm flipH="1">
                  <a:off x="4588905" y="4003370"/>
                  <a:ext cx="2413714" cy="214443"/>
                </a:xfrm>
                <a:prstGeom prst="leftArrow">
                  <a:avLst>
                    <a:gd name="adj1" fmla="val 50000"/>
                    <a:gd name="adj2" fmla="val 125000"/>
                  </a:avLst>
                </a:prstGeom>
                <a:solidFill>
                  <a:schemeClr val="bg1"/>
                </a:solidFill>
                <a:ln w="9525">
                  <a:noFill/>
                  <a:miter lim="800000"/>
                  <a:headEnd/>
                  <a:tailEnd/>
                </a:ln>
                <a:effectLst>
                  <a:glow rad="101600">
                    <a:schemeClr val="accent5">
                      <a:satMod val="175000"/>
                      <a:alpha val="40000"/>
                    </a:schemeClr>
                  </a:glow>
                </a:effectLst>
              </p:spPr>
              <p:txBody>
                <a:bodyPr wrap="none" anchor="ctr"/>
                <a:lstStyle/>
                <a:p>
                  <a:endParaRPr lang="fr-FR" sz="1000"/>
                </a:p>
              </p:txBody>
            </p:sp>
            <p:sp>
              <p:nvSpPr>
                <p:cNvPr id="138" name="Bande diagonale 137"/>
                <p:cNvSpPr/>
                <p:nvPr/>
              </p:nvSpPr>
              <p:spPr>
                <a:xfrm>
                  <a:off x="4917633" y="3253676"/>
                  <a:ext cx="460487" cy="716106"/>
                </a:xfrm>
                <a:prstGeom prst="diagStripe">
                  <a:avLst>
                    <a:gd name="adj" fmla="val 8203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9" name="Bande diagonale 138"/>
                <p:cNvSpPr/>
                <p:nvPr/>
              </p:nvSpPr>
              <p:spPr>
                <a:xfrm flipV="1">
                  <a:off x="4917634" y="4213667"/>
                  <a:ext cx="460486" cy="679658"/>
                </a:xfrm>
                <a:prstGeom prst="diagStripe">
                  <a:avLst>
                    <a:gd name="adj" fmla="val 8203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0" name="Bande diagonale 139"/>
                <p:cNvSpPr/>
                <p:nvPr/>
              </p:nvSpPr>
              <p:spPr>
                <a:xfrm>
                  <a:off x="5507709" y="3253106"/>
                  <a:ext cx="460487" cy="716106"/>
                </a:xfrm>
                <a:prstGeom prst="diagStripe">
                  <a:avLst>
                    <a:gd name="adj" fmla="val 8203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1" name="Bande diagonale 140"/>
                <p:cNvSpPr/>
                <p:nvPr/>
              </p:nvSpPr>
              <p:spPr>
                <a:xfrm>
                  <a:off x="5196665" y="3265971"/>
                  <a:ext cx="460487" cy="716106"/>
                </a:xfrm>
                <a:prstGeom prst="diagStripe">
                  <a:avLst>
                    <a:gd name="adj" fmla="val 82031"/>
                  </a:avLst>
                </a:prstGeom>
                <a:solidFill>
                  <a:srgbClr val="21FF2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2" name="Bande diagonale 141"/>
                <p:cNvSpPr/>
                <p:nvPr/>
              </p:nvSpPr>
              <p:spPr>
                <a:xfrm flipV="1">
                  <a:off x="5507710" y="4249848"/>
                  <a:ext cx="460486" cy="679658"/>
                </a:xfrm>
                <a:prstGeom prst="diagStripe">
                  <a:avLst>
                    <a:gd name="adj" fmla="val 82031"/>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3" name="Bande diagonale 142"/>
                <p:cNvSpPr/>
                <p:nvPr/>
              </p:nvSpPr>
              <p:spPr>
                <a:xfrm flipV="1">
                  <a:off x="5196665" y="4213667"/>
                  <a:ext cx="460486" cy="679658"/>
                </a:xfrm>
                <a:prstGeom prst="diagStripe">
                  <a:avLst>
                    <a:gd name="adj" fmla="val 82031"/>
                  </a:avLst>
                </a:prstGeom>
                <a:solidFill>
                  <a:srgbClr val="21FF2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44" name="Connecteur droit avec flèche 143"/>
                <p:cNvCxnSpPr>
                  <a:stCxn id="147" idx="2"/>
                  <a:endCxn id="140" idx="3"/>
                </p:cNvCxnSpPr>
                <p:nvPr/>
              </p:nvCxnSpPr>
              <p:spPr>
                <a:xfrm>
                  <a:off x="5624029" y="3000829"/>
                  <a:ext cx="302795" cy="2522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p:cNvCxnSpPr>
                  <a:stCxn id="147" idx="2"/>
                  <a:endCxn id="138" idx="3"/>
                </p:cNvCxnSpPr>
                <p:nvPr/>
              </p:nvCxnSpPr>
              <p:spPr>
                <a:xfrm flipH="1">
                  <a:off x="5336748" y="3000829"/>
                  <a:ext cx="287281" cy="2528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Connecteur droit avec flèche 145"/>
                <p:cNvCxnSpPr>
                  <a:stCxn id="148" idx="0"/>
                  <a:endCxn id="143" idx="3"/>
                </p:cNvCxnSpPr>
                <p:nvPr/>
              </p:nvCxnSpPr>
              <p:spPr>
                <a:xfrm flipH="1" flipV="1">
                  <a:off x="5615779" y="4893325"/>
                  <a:ext cx="4805" cy="1839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ZoneTexte 146"/>
                <p:cNvSpPr txBox="1"/>
                <p:nvPr/>
              </p:nvSpPr>
              <p:spPr>
                <a:xfrm flipH="1">
                  <a:off x="5268428" y="2723830"/>
                  <a:ext cx="711202" cy="276999"/>
                </a:xfrm>
                <a:prstGeom prst="rect">
                  <a:avLst/>
                </a:prstGeom>
                <a:noFill/>
                <a:ln>
                  <a:noFill/>
                </a:ln>
              </p:spPr>
              <p:txBody>
                <a:bodyPr wrap="square" rtlCol="0">
                  <a:spAutoFit/>
                </a:bodyPr>
                <a:lstStyle/>
                <a:p>
                  <a:pPr algn="ctr"/>
                  <a:r>
                    <a:rPr lang="fr-FR" sz="1200" dirty="0" smtClean="0"/>
                    <a:t>Ground</a:t>
                  </a:r>
                  <a:endParaRPr lang="fr-FR" sz="1200" dirty="0"/>
                </a:p>
              </p:txBody>
            </p:sp>
            <p:sp>
              <p:nvSpPr>
                <p:cNvPr id="148" name="ZoneTexte 147"/>
                <p:cNvSpPr txBox="1"/>
                <p:nvPr/>
              </p:nvSpPr>
              <p:spPr>
                <a:xfrm flipH="1">
                  <a:off x="5278559" y="5077287"/>
                  <a:ext cx="684050" cy="276999"/>
                </a:xfrm>
                <a:prstGeom prst="rect">
                  <a:avLst/>
                </a:prstGeom>
                <a:noFill/>
                <a:ln>
                  <a:noFill/>
                </a:ln>
              </p:spPr>
              <p:txBody>
                <a:bodyPr wrap="square" rtlCol="0">
                  <a:spAutoFit/>
                </a:bodyPr>
                <a:lstStyle/>
                <a:p>
                  <a:pPr algn="ctr"/>
                  <a:r>
                    <a:rPr lang="fr-FR" sz="1200" dirty="0" smtClean="0"/>
                    <a:t>-</a:t>
                  </a:r>
                  <a:r>
                    <a:rPr lang="fr-FR" sz="1200" dirty="0"/>
                    <a:t>3</a:t>
                  </a:r>
                  <a:r>
                    <a:rPr lang="fr-FR" sz="1200" dirty="0" smtClean="0"/>
                    <a:t> kV</a:t>
                  </a:r>
                  <a:endParaRPr lang="fr-FR" sz="1200" dirty="0"/>
                </a:p>
              </p:txBody>
            </p:sp>
            <p:sp>
              <p:nvSpPr>
                <p:cNvPr id="149" name="Bande diagonale 148"/>
                <p:cNvSpPr/>
                <p:nvPr/>
              </p:nvSpPr>
              <p:spPr>
                <a:xfrm>
                  <a:off x="4657060" y="3270117"/>
                  <a:ext cx="460487" cy="716106"/>
                </a:xfrm>
                <a:prstGeom prst="diagStripe">
                  <a:avLst>
                    <a:gd name="adj" fmla="val 82031"/>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0" name="Bande diagonale 149"/>
                <p:cNvSpPr/>
                <p:nvPr/>
              </p:nvSpPr>
              <p:spPr>
                <a:xfrm flipV="1">
                  <a:off x="4657061" y="4230108"/>
                  <a:ext cx="460486" cy="679658"/>
                </a:xfrm>
                <a:prstGeom prst="diagStripe">
                  <a:avLst>
                    <a:gd name="adj" fmla="val 82031"/>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51" name="Connecteur droit avec flèche 150"/>
                <p:cNvCxnSpPr>
                  <a:stCxn id="152" idx="0"/>
                  <a:endCxn id="150" idx="3"/>
                </p:cNvCxnSpPr>
                <p:nvPr/>
              </p:nvCxnSpPr>
              <p:spPr>
                <a:xfrm flipV="1">
                  <a:off x="5071307" y="4909766"/>
                  <a:ext cx="4868" cy="16752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2" name="ZoneTexte 151"/>
                <p:cNvSpPr txBox="1"/>
                <p:nvPr/>
              </p:nvSpPr>
              <p:spPr>
                <a:xfrm flipH="1">
                  <a:off x="4715706" y="5077287"/>
                  <a:ext cx="711202" cy="276999"/>
                </a:xfrm>
                <a:prstGeom prst="rect">
                  <a:avLst/>
                </a:prstGeom>
                <a:noFill/>
                <a:ln>
                  <a:noFill/>
                </a:ln>
              </p:spPr>
              <p:txBody>
                <a:bodyPr wrap="square" rtlCol="0">
                  <a:spAutoFit/>
                </a:bodyPr>
                <a:lstStyle/>
                <a:p>
                  <a:pPr algn="ctr"/>
                  <a:r>
                    <a:rPr lang="fr-FR" sz="1200" dirty="0" smtClean="0"/>
                    <a:t>65 kV</a:t>
                  </a:r>
                  <a:endParaRPr lang="fr-FR" sz="1200" dirty="0"/>
                </a:p>
              </p:txBody>
            </p:sp>
            <p:sp>
              <p:nvSpPr>
                <p:cNvPr id="122" name="Rectangle 121"/>
                <p:cNvSpPr/>
                <p:nvPr/>
              </p:nvSpPr>
              <p:spPr>
                <a:xfrm flipH="1">
                  <a:off x="4508983" y="4059395"/>
                  <a:ext cx="106566"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20" name="Groupe 19"/>
              <p:cNvGrpSpPr/>
              <p:nvPr/>
            </p:nvGrpSpPr>
            <p:grpSpPr>
              <a:xfrm>
                <a:off x="5854828" y="3245895"/>
                <a:ext cx="1162191" cy="765292"/>
                <a:chOff x="6184696" y="3393627"/>
                <a:chExt cx="1162191" cy="765292"/>
              </a:xfrm>
            </p:grpSpPr>
            <p:sp>
              <p:nvSpPr>
                <p:cNvPr id="34" name="ZoneTexte 33"/>
                <p:cNvSpPr txBox="1"/>
                <p:nvPr/>
              </p:nvSpPr>
              <p:spPr>
                <a:xfrm>
                  <a:off x="6194271" y="3851142"/>
                  <a:ext cx="1152616" cy="307777"/>
                </a:xfrm>
                <a:prstGeom prst="rect">
                  <a:avLst/>
                </a:prstGeom>
                <a:noFill/>
                <a:ln>
                  <a:noFill/>
                </a:ln>
              </p:spPr>
              <p:txBody>
                <a:bodyPr wrap="square" rtlCol="0" anchor="ctr">
                  <a:spAutoFit/>
                </a:bodyPr>
                <a:lstStyle/>
                <a:p>
                  <a:r>
                    <a:rPr lang="fr-FR" sz="1400" dirty="0" smtClean="0"/>
                    <a:t>H</a:t>
                  </a:r>
                  <a:r>
                    <a:rPr lang="fr-FR" sz="1400" baseline="30000" dirty="0" smtClean="0"/>
                    <a:t>+</a:t>
                  </a:r>
                  <a:r>
                    <a:rPr lang="fr-FR" sz="1400" dirty="0" smtClean="0"/>
                    <a:t>  H</a:t>
                  </a:r>
                  <a:r>
                    <a:rPr lang="fr-FR" sz="1400" baseline="-25000" dirty="0" smtClean="0"/>
                    <a:t>2</a:t>
                  </a:r>
                  <a:r>
                    <a:rPr lang="fr-FR" sz="1400" baseline="30000" dirty="0" smtClean="0"/>
                    <a:t>+</a:t>
                  </a:r>
                  <a:r>
                    <a:rPr lang="fr-FR" sz="1400" dirty="0" smtClean="0"/>
                    <a:t>  H</a:t>
                  </a:r>
                  <a:r>
                    <a:rPr lang="fr-FR" sz="1400" baseline="-25000" dirty="0" smtClean="0"/>
                    <a:t>3</a:t>
                  </a:r>
                  <a:r>
                    <a:rPr lang="fr-FR" sz="1400" baseline="30000" dirty="0"/>
                    <a:t>+</a:t>
                  </a:r>
                </a:p>
              </p:txBody>
            </p:sp>
            <p:sp>
              <p:nvSpPr>
                <p:cNvPr id="70" name="ZoneTexte 69"/>
                <p:cNvSpPr txBox="1"/>
                <p:nvPr/>
              </p:nvSpPr>
              <p:spPr>
                <a:xfrm>
                  <a:off x="6184696" y="3393627"/>
                  <a:ext cx="1162191" cy="307777"/>
                </a:xfrm>
                <a:prstGeom prst="rect">
                  <a:avLst/>
                </a:prstGeom>
                <a:noFill/>
                <a:ln>
                  <a:noFill/>
                </a:ln>
              </p:spPr>
              <p:txBody>
                <a:bodyPr wrap="square" rtlCol="0" anchor="ctr">
                  <a:spAutoFit/>
                </a:bodyPr>
                <a:lstStyle/>
                <a:p>
                  <a:r>
                    <a:rPr lang="fr-FR" sz="1400" dirty="0" smtClean="0"/>
                    <a:t>D</a:t>
                  </a:r>
                  <a:r>
                    <a:rPr lang="fr-FR" sz="1400" baseline="30000" dirty="0" smtClean="0"/>
                    <a:t>+</a:t>
                  </a:r>
                  <a:r>
                    <a:rPr lang="fr-FR" sz="1400" dirty="0" smtClean="0"/>
                    <a:t>  D</a:t>
                  </a:r>
                  <a:r>
                    <a:rPr lang="fr-FR" sz="1400" baseline="-25000" dirty="0" smtClean="0"/>
                    <a:t>2</a:t>
                  </a:r>
                  <a:r>
                    <a:rPr lang="fr-FR" sz="1400" baseline="30000" dirty="0" smtClean="0"/>
                    <a:t>+</a:t>
                  </a:r>
                  <a:r>
                    <a:rPr lang="fr-FR" sz="1400" dirty="0" smtClean="0"/>
                    <a:t>  D</a:t>
                  </a:r>
                  <a:r>
                    <a:rPr lang="fr-FR" sz="1400" baseline="-25000" dirty="0" smtClean="0"/>
                    <a:t>3</a:t>
                  </a:r>
                  <a:r>
                    <a:rPr lang="fr-FR" sz="1400" baseline="30000" dirty="0"/>
                    <a:t>+</a:t>
                  </a:r>
                </a:p>
              </p:txBody>
            </p:sp>
          </p:grpSp>
        </p:grpSp>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800" y="550411"/>
            <a:ext cx="3669402" cy="1915564"/>
          </a:xfrm>
          <a:prstGeom prst="rect">
            <a:avLst/>
          </a:prstGeom>
        </p:spPr>
      </p:pic>
      <mc:AlternateContent xmlns:mc="http://schemas.openxmlformats.org/markup-compatibility/2006" xmlns:a14="http://schemas.microsoft.com/office/drawing/2010/main">
        <mc:Choice Requires="a14">
          <p:sp>
            <p:nvSpPr>
              <p:cNvPr id="5" name="ZoneTexte 4"/>
              <p:cNvSpPr txBox="1"/>
              <p:nvPr/>
            </p:nvSpPr>
            <p:spPr>
              <a:xfrm>
                <a:off x="183327" y="1452043"/>
                <a:ext cx="1815433" cy="553998"/>
              </a:xfrm>
              <a:prstGeom prst="rect">
                <a:avLst/>
              </a:prstGeom>
              <a:noFill/>
            </p:spPr>
            <p:txBody>
              <a:bodyPr wrap="none" lIns="0" tIns="0" rIns="0" bIns="0" rtlCol="0">
                <a:spAutoFit/>
              </a:bodyPr>
              <a:lstStyle/>
              <a:p>
                <a:r>
                  <a:rPr lang="fr-FR" sz="1800" b="1" i="1" dirty="0" smtClean="0">
                    <a:latin typeface="Cambria Math" panose="02040503050406030204" pitchFamily="18" charset="0"/>
                  </a:rPr>
                  <a:t>HF </a:t>
                </a:r>
                <a:r>
                  <a:rPr lang="fr-FR" sz="1800" b="1" i="1" dirty="0" err="1" smtClean="0">
                    <a:latin typeface="Cambria Math" panose="02040503050406030204" pitchFamily="18" charset="0"/>
                  </a:rPr>
                  <a:t>microwave</a:t>
                </a:r>
                <a:endParaRPr lang="fr-FR" sz="1800" b="1"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fr-FR" sz="1800" i="1">
                              <a:latin typeface="Cambria Math" panose="02040503050406030204" pitchFamily="18" charset="0"/>
                            </a:rPr>
                          </m:ctrlPr>
                        </m:sSubPr>
                        <m:e>
                          <m:r>
                            <a:rPr lang="fr-FR" sz="1800" i="1">
                              <a:latin typeface="Cambria Math" panose="02040503050406030204" pitchFamily="18" charset="0"/>
                              <a:ea typeface="Cambria Math" panose="02040503050406030204" pitchFamily="18" charset="0"/>
                            </a:rPr>
                            <m:t>𝜔</m:t>
                          </m:r>
                        </m:e>
                        <m:sub>
                          <m:r>
                            <a:rPr lang="fr-FR" sz="1800" b="0" i="1" smtClean="0">
                              <a:latin typeface="Cambria Math" panose="02040503050406030204" pitchFamily="18" charset="0"/>
                            </a:rPr>
                            <m:t>𝑀𝐴𝐺</m:t>
                          </m:r>
                        </m:sub>
                      </m:sSub>
                      <m:r>
                        <a:rPr lang="fr-FR" sz="1800" b="0" i="1" smtClean="0">
                          <a:latin typeface="Cambria Math" panose="02040503050406030204" pitchFamily="18" charset="0"/>
                        </a:rPr>
                        <m:t>=2.45</m:t>
                      </m:r>
                      <m:r>
                        <a:rPr lang="fr-FR" sz="1800" b="0" i="1" smtClean="0">
                          <a:latin typeface="Cambria Math" panose="02040503050406030204" pitchFamily="18" charset="0"/>
                        </a:rPr>
                        <m:t>𝐺𝐻𝑧</m:t>
                      </m:r>
                    </m:oMath>
                  </m:oMathPara>
                </a14:m>
                <a:endParaRPr lang="en-GB" sz="1800" b="1" dirty="0" smtClean="0"/>
              </a:p>
            </p:txBody>
          </p:sp>
        </mc:Choice>
        <mc:Fallback xmlns="">
          <p:sp>
            <p:nvSpPr>
              <p:cNvPr id="5" name="ZoneTexte 4"/>
              <p:cNvSpPr txBox="1">
                <a:spLocks noRot="1" noChangeAspect="1" noMove="1" noResize="1" noEditPoints="1" noAdjustHandles="1" noChangeArrowheads="1" noChangeShapeType="1" noTextEdit="1"/>
              </p:cNvSpPr>
              <p:nvPr/>
            </p:nvSpPr>
            <p:spPr>
              <a:xfrm>
                <a:off x="183327" y="1452043"/>
                <a:ext cx="1815433" cy="553998"/>
              </a:xfrm>
              <a:prstGeom prst="rect">
                <a:avLst/>
              </a:prstGeom>
              <a:blipFill>
                <a:blip r:embed="rId5"/>
                <a:stretch>
                  <a:fillRect l="-7718" t="-15385" r="-1678"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ZoneTexte 78"/>
              <p:cNvSpPr txBox="1"/>
              <p:nvPr/>
            </p:nvSpPr>
            <p:spPr>
              <a:xfrm>
                <a:off x="2390650" y="1441851"/>
                <a:ext cx="2914901" cy="1224310"/>
              </a:xfrm>
              <a:prstGeom prst="rect">
                <a:avLst/>
              </a:prstGeom>
              <a:noFill/>
            </p:spPr>
            <p:txBody>
              <a:bodyPr wrap="none" lIns="0" tIns="0" rIns="0" bIns="0" rtlCol="0">
                <a:spAutoFit/>
              </a:bodyPr>
              <a:lstStyle/>
              <a:p>
                <a:r>
                  <a:rPr lang="fr-FR" sz="1800" b="1" i="1" dirty="0" smtClean="0">
                    <a:latin typeface="Cambria Math" panose="02040503050406030204" pitchFamily="18" charset="0"/>
                  </a:rPr>
                  <a:t>Magnetic </a:t>
                </a:r>
                <a:r>
                  <a:rPr lang="fr-FR" sz="1800" b="1" i="1" dirty="0" err="1" smtClean="0">
                    <a:latin typeface="Cambria Math" panose="02040503050406030204" pitchFamily="18" charset="0"/>
                  </a:rPr>
                  <a:t>field</a:t>
                </a:r>
                <a:r>
                  <a:rPr lang="fr-FR" sz="1800" b="1" i="1" dirty="0" smtClean="0">
                    <a:latin typeface="Cambria Math" panose="02040503050406030204" pitchFamily="18" charset="0"/>
                  </a:rPr>
                  <a:t> </a:t>
                </a:r>
              </a:p>
              <a:p>
                <a14:m>
                  <m:oMath xmlns:m="http://schemas.openxmlformats.org/officeDocument/2006/math">
                    <m:sSub>
                      <m:sSubPr>
                        <m:ctrlPr>
                          <a:rPr lang="fr-FR" sz="1800" i="1">
                            <a:latin typeface="Cambria Math" panose="02040503050406030204" pitchFamily="18" charset="0"/>
                          </a:rPr>
                        </m:ctrlPr>
                      </m:sSubPr>
                      <m:e>
                        <m:r>
                          <a:rPr lang="fr-FR" sz="1800" i="1">
                            <a:latin typeface="Cambria Math" panose="02040503050406030204" pitchFamily="18" charset="0"/>
                            <a:ea typeface="Cambria Math" panose="02040503050406030204" pitchFamily="18" charset="0"/>
                          </a:rPr>
                          <m:t>𝜔</m:t>
                        </m:r>
                      </m:e>
                      <m:sub>
                        <m:r>
                          <a:rPr lang="fr-FR" sz="1800" i="1">
                            <a:latin typeface="Cambria Math" panose="02040503050406030204" pitchFamily="18" charset="0"/>
                          </a:rPr>
                          <m:t>𝑔𝑖𝑟</m:t>
                        </m:r>
                      </m:sub>
                    </m:sSub>
                    <m:r>
                      <a:rPr lang="fr-FR" sz="1800" i="1">
                        <a:latin typeface="Cambria Math" panose="02040503050406030204" pitchFamily="18" charset="0"/>
                      </a:rPr>
                      <m:t>=</m:t>
                    </m:r>
                    <m:f>
                      <m:fPr>
                        <m:ctrlPr>
                          <a:rPr lang="fr-FR" sz="1800" i="1">
                            <a:latin typeface="Cambria Math" panose="02040503050406030204" pitchFamily="18" charset="0"/>
                          </a:rPr>
                        </m:ctrlPr>
                      </m:fPr>
                      <m:num>
                        <m:r>
                          <a:rPr lang="fr-FR" sz="1800" i="1">
                            <a:latin typeface="Cambria Math" panose="02040503050406030204" pitchFamily="18" charset="0"/>
                          </a:rPr>
                          <m:t>𝑒𝐵</m:t>
                        </m:r>
                      </m:num>
                      <m:den>
                        <m:r>
                          <a:rPr lang="fr-FR" sz="1800" i="1">
                            <a:latin typeface="Cambria Math" panose="02040503050406030204" pitchFamily="18" charset="0"/>
                          </a:rPr>
                          <m:t>𝑚</m:t>
                        </m:r>
                      </m:den>
                    </m:f>
                  </m:oMath>
                </a14:m>
                <a:r>
                  <a:rPr lang="fr-FR" sz="1800" b="1" i="1" dirty="0" smtClean="0">
                    <a:latin typeface="Cambria Math" panose="02040503050406030204" pitchFamily="18" charset="0"/>
                  </a:rPr>
                  <a:t> </a:t>
                </a:r>
                <a14:m>
                  <m:oMath xmlns:m="http://schemas.openxmlformats.org/officeDocument/2006/math">
                    <m:r>
                      <a:rPr lang="fr-FR" sz="1800" b="1" i="1" smtClean="0">
                        <a:latin typeface="Cambria Math" panose="02040503050406030204" pitchFamily="18" charset="0"/>
                      </a:rPr>
                      <m:t> </m:t>
                    </m:r>
                    <m:sSub>
                      <m:sSubPr>
                        <m:ctrlPr>
                          <a:rPr lang="fr-FR" sz="1800" i="1">
                            <a:latin typeface="Cambria Math" panose="02040503050406030204" pitchFamily="18" charset="0"/>
                          </a:rPr>
                        </m:ctrlPr>
                      </m:sSubPr>
                      <m:e>
                        <m:r>
                          <a:rPr lang="fr-FR" sz="1800" b="0" i="1" smtClean="0">
                            <a:latin typeface="Cambria Math" panose="02040503050406030204" pitchFamily="18" charset="0"/>
                          </a:rPr>
                          <m:t>⇒ </m:t>
                        </m:r>
                        <m:r>
                          <a:rPr lang="fr-FR" sz="1800" i="1">
                            <a:latin typeface="Cambria Math" panose="02040503050406030204" pitchFamily="18" charset="0"/>
                          </a:rPr>
                          <m:t>𝐵</m:t>
                        </m:r>
                      </m:e>
                      <m:sub>
                        <m:r>
                          <a:rPr lang="fr-FR" sz="1800" i="1">
                            <a:latin typeface="Cambria Math" panose="02040503050406030204" pitchFamily="18" charset="0"/>
                          </a:rPr>
                          <m:t>𝑟𝑒𝑠</m:t>
                        </m:r>
                      </m:sub>
                    </m:sSub>
                    <m:r>
                      <a:rPr lang="fr-FR" sz="1800" i="1">
                        <a:latin typeface="Cambria Math" panose="02040503050406030204" pitchFamily="18" charset="0"/>
                      </a:rPr>
                      <m:t>=</m:t>
                    </m:r>
                    <m:r>
                      <a:rPr lang="fr-FR" sz="1800" b="1" i="1">
                        <a:latin typeface="Cambria Math" panose="02040503050406030204" pitchFamily="18" charset="0"/>
                      </a:rPr>
                      <m:t>𝟖𝟕</m:t>
                    </m:r>
                    <m:r>
                      <a:rPr lang="fr-FR" sz="1800" b="1" i="1">
                        <a:latin typeface="Cambria Math" panose="02040503050406030204" pitchFamily="18" charset="0"/>
                      </a:rPr>
                      <m:t>,</m:t>
                    </m:r>
                    <m:r>
                      <a:rPr lang="fr-FR" sz="1800" b="1" i="1">
                        <a:latin typeface="Cambria Math" panose="02040503050406030204" pitchFamily="18" charset="0"/>
                      </a:rPr>
                      <m:t>𝟓</m:t>
                    </m:r>
                    <m:r>
                      <a:rPr lang="fr-FR" sz="1800" b="1" i="1">
                        <a:latin typeface="Cambria Math" panose="02040503050406030204" pitchFamily="18" charset="0"/>
                      </a:rPr>
                      <m:t> </m:t>
                    </m:r>
                    <m:r>
                      <a:rPr lang="fr-FR" sz="1800" b="1" i="1">
                        <a:latin typeface="Cambria Math" panose="02040503050406030204" pitchFamily="18" charset="0"/>
                      </a:rPr>
                      <m:t>𝒎𝑻</m:t>
                    </m:r>
                  </m:oMath>
                </a14:m>
                <a:endParaRPr lang="en-GB" sz="1800" b="1" dirty="0"/>
              </a:p>
              <a:p>
                <a:endParaRPr lang="fr-FR" sz="1800" b="1" i="1" dirty="0" smtClean="0">
                  <a:latin typeface="Cambria Math" panose="02040503050406030204" pitchFamily="18" charset="0"/>
                </a:endParaRPr>
              </a:p>
              <a:p>
                <a:endParaRPr lang="fr-FR" sz="1800" b="1" i="1" dirty="0" smtClean="0">
                  <a:latin typeface="Cambria Math" panose="02040503050406030204" pitchFamily="18" charset="0"/>
                </a:endParaRPr>
              </a:p>
            </p:txBody>
          </p:sp>
        </mc:Choice>
        <mc:Fallback xmlns="">
          <p:sp>
            <p:nvSpPr>
              <p:cNvPr id="79" name="ZoneTexte 78"/>
              <p:cNvSpPr txBox="1">
                <a:spLocks noRot="1" noChangeAspect="1" noMove="1" noResize="1" noEditPoints="1" noAdjustHandles="1" noChangeArrowheads="1" noChangeShapeType="1" noTextEdit="1"/>
              </p:cNvSpPr>
              <p:nvPr/>
            </p:nvSpPr>
            <p:spPr>
              <a:xfrm>
                <a:off x="2390650" y="1441851"/>
                <a:ext cx="2914901" cy="1224310"/>
              </a:xfrm>
              <a:prstGeom prst="rect">
                <a:avLst/>
              </a:prstGeom>
              <a:blipFill>
                <a:blip r:embed="rId6"/>
                <a:stretch>
                  <a:fillRect l="-4812" t="-7000" r="-2092"/>
                </a:stretch>
              </a:blipFill>
            </p:spPr>
            <p:txBody>
              <a:bodyPr/>
              <a:lstStyle/>
              <a:p>
                <a:r>
                  <a:rPr lang="en-US">
                    <a:noFill/>
                  </a:rPr>
                  <a:t> </a:t>
                </a:r>
              </a:p>
            </p:txBody>
          </p:sp>
        </mc:Fallback>
      </mc:AlternateContent>
      <p:sp>
        <p:nvSpPr>
          <p:cNvPr id="100" name="Rectangle à coins arrondis 99"/>
          <p:cNvSpPr/>
          <p:nvPr/>
        </p:nvSpPr>
        <p:spPr>
          <a:xfrm>
            <a:off x="7933800" y="2635124"/>
            <a:ext cx="3360000" cy="340519"/>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400" i="1" dirty="0" err="1" smtClean="0"/>
              <a:t>Current</a:t>
            </a:r>
            <a:r>
              <a:rPr lang="fr-FR" sz="1400" i="1" dirty="0" smtClean="0"/>
              <a:t> :</a:t>
            </a:r>
            <a:r>
              <a:rPr lang="fr-FR" sz="1400" dirty="0" smtClean="0"/>
              <a:t> Faraday </a:t>
            </a:r>
            <a:r>
              <a:rPr lang="fr-FR" sz="1400" dirty="0" err="1" smtClean="0"/>
              <a:t>Cup</a:t>
            </a:r>
            <a:r>
              <a:rPr lang="fr-FR" sz="1400" dirty="0"/>
              <a:t> -</a:t>
            </a:r>
            <a:r>
              <a:rPr lang="fr-FR" sz="1400" dirty="0" smtClean="0"/>
              <a:t> ACCT </a:t>
            </a:r>
            <a:r>
              <a:rPr lang="fr-FR" sz="1400" dirty="0"/>
              <a:t>/ </a:t>
            </a:r>
            <a:r>
              <a:rPr lang="fr-FR" sz="1400" dirty="0" smtClean="0"/>
              <a:t>DCCT</a:t>
            </a:r>
            <a:endParaRPr lang="en-GB" sz="1400" dirty="0"/>
          </a:p>
        </p:txBody>
      </p:sp>
      <p:sp>
        <p:nvSpPr>
          <p:cNvPr id="64"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4</a:t>
            </a:fld>
            <a:endParaRPr lang="en-US" sz="1800" dirty="0">
              <a:solidFill>
                <a:srgbClr val="FF0000"/>
              </a:solidFill>
              <a:latin typeface="+mj-lt"/>
            </a:endParaRPr>
          </a:p>
        </p:txBody>
      </p:sp>
      <p:sp>
        <p:nvSpPr>
          <p:cNvPr id="65" name="ZoneTexte 64"/>
          <p:cNvSpPr txBox="1"/>
          <p:nvPr/>
        </p:nvSpPr>
        <p:spPr>
          <a:xfrm flipH="1">
            <a:off x="2013475" y="5806817"/>
            <a:ext cx="3617939" cy="92333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smtClean="0">
                <a:solidFill>
                  <a:schemeClr val="tx1"/>
                </a:solidFill>
              </a:rPr>
              <a:t>Ion Production</a:t>
            </a:r>
          </a:p>
          <a:p>
            <a:pPr algn="ctr"/>
            <a:r>
              <a:rPr lang="en-US" sz="1800" b="1" dirty="0" smtClean="0">
                <a:solidFill>
                  <a:schemeClr val="tx1"/>
                </a:solidFill>
                <a:cs typeface="Arial" panose="020B0604020202020204" pitchFamily="34" charset="0"/>
              </a:rPr>
              <a:t>and </a:t>
            </a:r>
          </a:p>
          <a:p>
            <a:pPr algn="ctr"/>
            <a:r>
              <a:rPr lang="en-US" sz="1800" b="1" dirty="0" smtClean="0">
                <a:solidFill>
                  <a:schemeClr val="tx1"/>
                </a:solidFill>
                <a:cs typeface="Arial" panose="020B0604020202020204" pitchFamily="34" charset="0"/>
              </a:rPr>
              <a:t>Electrostatic Acceleration </a:t>
            </a:r>
            <a:endParaRPr lang="en-US" sz="1800" b="1" dirty="0">
              <a:solidFill>
                <a:schemeClr val="tx1"/>
              </a:solidFill>
              <a:cs typeface="Arial" panose="020B0604020202020204" pitchFamily="34" charset="0"/>
            </a:endParaRPr>
          </a:p>
        </p:txBody>
      </p:sp>
      <p:sp>
        <p:nvSpPr>
          <p:cNvPr id="67" name="ZoneTexte 66"/>
          <p:cNvSpPr txBox="1"/>
          <p:nvPr/>
        </p:nvSpPr>
        <p:spPr>
          <a:xfrm flipH="1">
            <a:off x="7852998" y="5806817"/>
            <a:ext cx="3617939" cy="92333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smtClean="0">
                <a:solidFill>
                  <a:schemeClr val="tx1"/>
                </a:solidFill>
              </a:rPr>
              <a:t>Transport</a:t>
            </a:r>
          </a:p>
          <a:p>
            <a:pPr algn="ctr"/>
            <a:r>
              <a:rPr lang="en-US" sz="1800" b="1" dirty="0" smtClean="0">
                <a:solidFill>
                  <a:schemeClr val="tx1"/>
                </a:solidFill>
                <a:cs typeface="Arial" panose="020B0604020202020204" pitchFamily="34" charset="0"/>
              </a:rPr>
              <a:t>and</a:t>
            </a:r>
          </a:p>
          <a:p>
            <a:pPr algn="ctr"/>
            <a:r>
              <a:rPr lang="en-US" sz="1800" b="1" dirty="0" smtClean="0">
                <a:solidFill>
                  <a:schemeClr val="tx1"/>
                </a:solidFill>
                <a:cs typeface="Arial" panose="020B0604020202020204" pitchFamily="34" charset="0"/>
              </a:rPr>
              <a:t>Beam characterization </a:t>
            </a:r>
            <a:endParaRPr lang="en-US" sz="1800" b="1" dirty="0">
              <a:solidFill>
                <a:schemeClr val="tx1"/>
              </a:solidFill>
              <a:cs typeface="Arial" panose="020B0604020202020204" pitchFamily="34" charset="0"/>
            </a:endParaRPr>
          </a:p>
        </p:txBody>
      </p:sp>
      <p:pic>
        <p:nvPicPr>
          <p:cNvPr id="75" name="Image 74"/>
          <p:cNvPicPr>
            <a:picLocks noChangeAspect="1"/>
          </p:cNvPicPr>
          <p:nvPr/>
        </p:nvPicPr>
        <p:blipFill>
          <a:blip r:embed="rId7"/>
          <a:stretch>
            <a:fillRect/>
          </a:stretch>
        </p:blipFill>
        <p:spPr>
          <a:xfrm>
            <a:off x="5995459" y="809794"/>
            <a:ext cx="2152226" cy="1690735"/>
          </a:xfrm>
          <a:prstGeom prst="rect">
            <a:avLst/>
          </a:prstGeom>
        </p:spPr>
      </p:pic>
      <p:grpSp>
        <p:nvGrpSpPr>
          <p:cNvPr id="85" name="Groupe 84"/>
          <p:cNvGrpSpPr/>
          <p:nvPr/>
        </p:nvGrpSpPr>
        <p:grpSpPr>
          <a:xfrm>
            <a:off x="419912" y="2604185"/>
            <a:ext cx="4360625" cy="1847982"/>
            <a:chOff x="439975" y="2596073"/>
            <a:chExt cx="4360625" cy="1847982"/>
          </a:xfrm>
        </p:grpSpPr>
        <p:grpSp>
          <p:nvGrpSpPr>
            <p:cNvPr id="90" name="Groupe 89"/>
            <p:cNvGrpSpPr/>
            <p:nvPr/>
          </p:nvGrpSpPr>
          <p:grpSpPr>
            <a:xfrm>
              <a:off x="4103811" y="2833855"/>
              <a:ext cx="450532" cy="1604839"/>
              <a:chOff x="3199474" y="2839216"/>
              <a:chExt cx="239534" cy="1604839"/>
            </a:xfrm>
          </p:grpSpPr>
          <p:sp>
            <p:nvSpPr>
              <p:cNvPr id="109" name="Rectangle 108"/>
              <p:cNvSpPr>
                <a:spLocks noChangeArrowheads="1"/>
              </p:cNvSpPr>
              <p:nvPr/>
            </p:nvSpPr>
            <p:spPr bwMode="auto">
              <a:xfrm flipH="1">
                <a:off x="3199474" y="3123407"/>
                <a:ext cx="239534" cy="1037008"/>
              </a:xfrm>
              <a:prstGeom prst="rect">
                <a:avLst/>
              </a:prstGeom>
              <a:noFill/>
              <a:ln w="9525">
                <a:solidFill>
                  <a:schemeClr val="tx1"/>
                </a:solidFill>
                <a:miter lim="800000"/>
                <a:headEnd/>
                <a:tailEnd/>
              </a:ln>
              <a:effectLst/>
            </p:spPr>
            <p:txBody>
              <a:bodyPr wrap="none" anchor="ctr"/>
              <a:lstStyle/>
              <a:p>
                <a:endParaRPr lang="fr-FR" sz="1000"/>
              </a:p>
            </p:txBody>
          </p:sp>
          <p:sp>
            <p:nvSpPr>
              <p:cNvPr id="111" name="Rectangle 110"/>
              <p:cNvSpPr>
                <a:spLocks noChangeArrowheads="1"/>
              </p:cNvSpPr>
              <p:nvPr/>
            </p:nvSpPr>
            <p:spPr bwMode="auto">
              <a:xfrm flipH="1">
                <a:off x="3199474" y="2839216"/>
                <a:ext cx="239534" cy="283640"/>
              </a:xfrm>
              <a:prstGeom prst="rect">
                <a:avLst/>
              </a:prstGeom>
              <a:solidFill>
                <a:srgbClr val="FF0000"/>
              </a:solidFill>
              <a:ln w="9525">
                <a:solidFill>
                  <a:schemeClr val="tx1"/>
                </a:solidFill>
                <a:miter lim="800000"/>
                <a:headEnd/>
                <a:tailEnd/>
              </a:ln>
              <a:effectLst/>
            </p:spPr>
            <p:txBody>
              <a:bodyPr wrap="none" anchor="ctr"/>
              <a:lstStyle/>
              <a:p>
                <a:endParaRPr lang="fr-FR" sz="1000"/>
              </a:p>
            </p:txBody>
          </p:sp>
          <p:sp>
            <p:nvSpPr>
              <p:cNvPr id="112" name="Rectangle 8"/>
              <p:cNvSpPr>
                <a:spLocks noChangeArrowheads="1"/>
              </p:cNvSpPr>
              <p:nvPr/>
            </p:nvSpPr>
            <p:spPr bwMode="auto">
              <a:xfrm flipH="1">
                <a:off x="3199474" y="4160415"/>
                <a:ext cx="239534" cy="283640"/>
              </a:xfrm>
              <a:prstGeom prst="rect">
                <a:avLst/>
              </a:prstGeom>
              <a:solidFill>
                <a:srgbClr val="FF0000"/>
              </a:solidFill>
              <a:ln w="9525">
                <a:solidFill>
                  <a:schemeClr val="tx1"/>
                </a:solidFill>
                <a:miter lim="800000"/>
                <a:headEnd/>
                <a:tailEnd/>
              </a:ln>
              <a:effectLst/>
            </p:spPr>
            <p:txBody>
              <a:bodyPr wrap="none" anchor="ctr"/>
              <a:lstStyle/>
              <a:p>
                <a:endParaRPr lang="fr-FR" sz="1000"/>
              </a:p>
            </p:txBody>
          </p:sp>
        </p:grpSp>
        <p:grpSp>
          <p:nvGrpSpPr>
            <p:cNvPr id="91" name="Groupe 90"/>
            <p:cNvGrpSpPr/>
            <p:nvPr/>
          </p:nvGrpSpPr>
          <p:grpSpPr>
            <a:xfrm>
              <a:off x="3199474" y="2839216"/>
              <a:ext cx="450532" cy="1604839"/>
              <a:chOff x="3199474" y="2839216"/>
              <a:chExt cx="239534" cy="1604839"/>
            </a:xfrm>
          </p:grpSpPr>
          <p:sp>
            <p:nvSpPr>
              <p:cNvPr id="106" name="Rectangle 105"/>
              <p:cNvSpPr>
                <a:spLocks noChangeArrowheads="1"/>
              </p:cNvSpPr>
              <p:nvPr/>
            </p:nvSpPr>
            <p:spPr bwMode="auto">
              <a:xfrm flipH="1">
                <a:off x="3199474" y="3123407"/>
                <a:ext cx="239534" cy="1037008"/>
              </a:xfrm>
              <a:prstGeom prst="rect">
                <a:avLst/>
              </a:prstGeom>
              <a:noFill/>
              <a:ln w="9525">
                <a:solidFill>
                  <a:schemeClr val="tx1"/>
                </a:solidFill>
                <a:miter lim="800000"/>
                <a:headEnd/>
                <a:tailEnd/>
              </a:ln>
              <a:effectLst/>
            </p:spPr>
            <p:txBody>
              <a:bodyPr wrap="none" anchor="ctr"/>
              <a:lstStyle/>
              <a:p>
                <a:endParaRPr lang="fr-FR" sz="1000"/>
              </a:p>
            </p:txBody>
          </p:sp>
          <p:sp>
            <p:nvSpPr>
              <p:cNvPr id="107" name="Rectangle 106"/>
              <p:cNvSpPr>
                <a:spLocks noChangeArrowheads="1"/>
              </p:cNvSpPr>
              <p:nvPr/>
            </p:nvSpPr>
            <p:spPr bwMode="auto">
              <a:xfrm flipH="1">
                <a:off x="3199474" y="2839216"/>
                <a:ext cx="239534" cy="283640"/>
              </a:xfrm>
              <a:prstGeom prst="rect">
                <a:avLst/>
              </a:prstGeom>
              <a:solidFill>
                <a:srgbClr val="FF0000"/>
              </a:solidFill>
              <a:ln w="9525">
                <a:solidFill>
                  <a:schemeClr val="tx1"/>
                </a:solidFill>
                <a:miter lim="800000"/>
                <a:headEnd/>
                <a:tailEnd/>
              </a:ln>
              <a:effectLst/>
            </p:spPr>
            <p:txBody>
              <a:bodyPr wrap="none" anchor="ctr"/>
              <a:lstStyle/>
              <a:p>
                <a:endParaRPr lang="fr-FR" sz="1000"/>
              </a:p>
            </p:txBody>
          </p:sp>
          <p:sp>
            <p:nvSpPr>
              <p:cNvPr id="108" name="Rectangle 8"/>
              <p:cNvSpPr>
                <a:spLocks noChangeArrowheads="1"/>
              </p:cNvSpPr>
              <p:nvPr/>
            </p:nvSpPr>
            <p:spPr bwMode="auto">
              <a:xfrm flipH="1">
                <a:off x="3199474" y="4160415"/>
                <a:ext cx="239534" cy="283640"/>
              </a:xfrm>
              <a:prstGeom prst="rect">
                <a:avLst/>
              </a:prstGeom>
              <a:solidFill>
                <a:srgbClr val="FF0000"/>
              </a:solidFill>
              <a:ln w="9525">
                <a:solidFill>
                  <a:schemeClr val="tx1"/>
                </a:solidFill>
                <a:miter lim="800000"/>
                <a:headEnd/>
                <a:tailEnd/>
              </a:ln>
              <a:effectLst/>
            </p:spPr>
            <p:txBody>
              <a:bodyPr wrap="none" anchor="ctr"/>
              <a:lstStyle/>
              <a:p>
                <a:endParaRPr lang="fr-FR" sz="1000"/>
              </a:p>
            </p:txBody>
          </p:sp>
        </p:grpSp>
        <p:sp>
          <p:nvSpPr>
            <p:cNvPr id="92" name="Oval 111"/>
            <p:cNvSpPr>
              <a:spLocks noChangeArrowheads="1"/>
            </p:cNvSpPr>
            <p:nvPr/>
          </p:nvSpPr>
          <p:spPr bwMode="auto">
            <a:xfrm flipH="1">
              <a:off x="3208618" y="3537402"/>
              <a:ext cx="1132772" cy="254063"/>
            </a:xfrm>
            <a:prstGeom prst="ellipse">
              <a:avLst/>
            </a:prstGeom>
            <a:gradFill rotWithShape="1">
              <a:gsLst>
                <a:gs pos="0">
                  <a:srgbClr val="CCCCFF"/>
                </a:gs>
                <a:gs pos="17999">
                  <a:srgbClr val="99CCFF"/>
                </a:gs>
                <a:gs pos="39000">
                  <a:srgbClr val="CC99FF"/>
                </a:gs>
                <a:gs pos="64000">
                  <a:srgbClr val="9966FF"/>
                </a:gs>
                <a:gs pos="82001">
                  <a:srgbClr val="99CCFF"/>
                </a:gs>
                <a:gs pos="100000">
                  <a:srgbClr val="CCC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94" name="Text Box 130"/>
            <p:cNvSpPr txBox="1">
              <a:spLocks noChangeArrowheads="1"/>
            </p:cNvSpPr>
            <p:nvPr/>
          </p:nvSpPr>
          <p:spPr bwMode="auto">
            <a:xfrm flipH="1">
              <a:off x="1834725" y="3774887"/>
              <a:ext cx="896259" cy="666849"/>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b="1" dirty="0"/>
                <a:t>H</a:t>
              </a:r>
              <a:r>
                <a:rPr lang="fr-FR" sz="1600" b="1" baseline="-25000" dirty="0"/>
                <a:t>2 </a:t>
              </a:r>
              <a:r>
                <a:rPr lang="fr-FR" sz="1600" b="1" dirty="0"/>
                <a:t>/ </a:t>
              </a:r>
              <a:r>
                <a:rPr lang="fr-FR" sz="1600" b="1" dirty="0" smtClean="0"/>
                <a:t>D</a:t>
              </a:r>
              <a:r>
                <a:rPr lang="fr-FR" sz="1600" b="1" baseline="-25000" dirty="0" smtClean="0"/>
                <a:t>2</a:t>
              </a:r>
            </a:p>
            <a:p>
              <a:pPr algn="ctr"/>
              <a:r>
                <a:rPr lang="fr-FR" sz="1600" b="1" baseline="-25000" dirty="0" smtClean="0"/>
                <a:t>injection</a:t>
              </a:r>
              <a:endParaRPr lang="fr-FR" sz="1600" b="1" baseline="-25000" dirty="0"/>
            </a:p>
            <a:p>
              <a:pPr algn="ctr"/>
              <a:endParaRPr lang="fr-FR" sz="1600" b="1" baseline="-25000" dirty="0">
                <a:solidFill>
                  <a:schemeClr val="bg1"/>
                </a:solidFill>
              </a:endParaRPr>
            </a:p>
          </p:txBody>
        </p:sp>
        <p:sp>
          <p:nvSpPr>
            <p:cNvPr id="96" name="AutoShape 131"/>
            <p:cNvSpPr>
              <a:spLocks noChangeArrowheads="1"/>
            </p:cNvSpPr>
            <p:nvPr/>
          </p:nvSpPr>
          <p:spPr bwMode="auto">
            <a:xfrm rot="5400000" flipH="1" flipV="1">
              <a:off x="2715409" y="3787122"/>
              <a:ext cx="187803" cy="327611"/>
            </a:xfrm>
            <a:prstGeom prst="downArrow">
              <a:avLst>
                <a:gd name="adj1" fmla="val 50000"/>
                <a:gd name="adj2" fmla="val 46688"/>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grpSp>
          <p:nvGrpSpPr>
            <p:cNvPr id="97" name="Group 108"/>
            <p:cNvGrpSpPr>
              <a:grpSpLocks/>
            </p:cNvGrpSpPr>
            <p:nvPr/>
          </p:nvGrpSpPr>
          <p:grpSpPr bwMode="auto">
            <a:xfrm flipH="1">
              <a:off x="1274499" y="2858206"/>
              <a:ext cx="1802998" cy="917010"/>
              <a:chOff x="2403" y="2143"/>
              <a:chExt cx="1528" cy="693"/>
            </a:xfrm>
          </p:grpSpPr>
          <p:sp>
            <p:nvSpPr>
              <p:cNvPr id="101" name="Rectangle 14"/>
              <p:cNvSpPr>
                <a:spLocks noChangeArrowheads="1"/>
              </p:cNvSpPr>
              <p:nvPr/>
            </p:nvSpPr>
            <p:spPr bwMode="auto">
              <a:xfrm>
                <a:off x="2403" y="2632"/>
                <a:ext cx="643" cy="204"/>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102" name="Rectangle 15"/>
              <p:cNvSpPr>
                <a:spLocks noChangeArrowheads="1"/>
              </p:cNvSpPr>
              <p:nvPr/>
            </p:nvSpPr>
            <p:spPr bwMode="auto">
              <a:xfrm rot="5400000">
                <a:off x="2937" y="2371"/>
                <a:ext cx="326" cy="1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103" name="Arc 16"/>
              <p:cNvSpPr>
                <a:spLocks/>
              </p:cNvSpPr>
              <p:nvPr/>
            </p:nvSpPr>
            <p:spPr bwMode="auto">
              <a:xfrm flipV="1">
                <a:off x="2995" y="2629"/>
                <a:ext cx="203" cy="20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104" name="Rectangle 17"/>
              <p:cNvSpPr>
                <a:spLocks noChangeArrowheads="1"/>
              </p:cNvSpPr>
              <p:nvPr/>
            </p:nvSpPr>
            <p:spPr bwMode="auto">
              <a:xfrm>
                <a:off x="3193" y="2143"/>
                <a:ext cx="738" cy="2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105" name="Arc 18"/>
              <p:cNvSpPr>
                <a:spLocks/>
              </p:cNvSpPr>
              <p:nvPr/>
            </p:nvSpPr>
            <p:spPr bwMode="auto">
              <a:xfrm flipH="1">
                <a:off x="3003" y="2145"/>
                <a:ext cx="203" cy="20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grpSp>
        <p:sp>
          <p:nvSpPr>
            <p:cNvPr id="98" name="Rectangle 6"/>
            <p:cNvSpPr>
              <a:spLocks noChangeArrowheads="1"/>
            </p:cNvSpPr>
            <p:nvPr/>
          </p:nvSpPr>
          <p:spPr bwMode="auto">
            <a:xfrm flipH="1">
              <a:off x="2995665" y="3303483"/>
              <a:ext cx="1804935" cy="673532"/>
            </a:xfrm>
            <a:prstGeom prst="rect">
              <a:avLst/>
            </a:prstGeom>
            <a:solidFill>
              <a:srgbClr val="00BFB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000"/>
            </a:p>
          </p:txBody>
        </p:sp>
        <p:sp>
          <p:nvSpPr>
            <p:cNvPr id="99" name="Rectangle 98"/>
            <p:cNvSpPr>
              <a:spLocks noChangeArrowheads="1"/>
            </p:cNvSpPr>
            <p:nvPr/>
          </p:nvSpPr>
          <p:spPr bwMode="auto">
            <a:xfrm flipH="1">
              <a:off x="439975" y="2596073"/>
              <a:ext cx="1588725" cy="693510"/>
            </a:xfrm>
            <a:prstGeom prst="rect">
              <a:avLst/>
            </a:prstGeom>
            <a:solidFill>
              <a:schemeClr val="accent3">
                <a:lumMod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b="1" dirty="0" smtClean="0"/>
                <a:t>Magnetron</a:t>
              </a:r>
            </a:p>
            <a:p>
              <a:pPr algn="ctr"/>
              <a:r>
                <a:rPr lang="en-US" sz="1200" b="1" dirty="0" smtClean="0"/>
                <a:t>generator</a:t>
              </a:r>
            </a:p>
            <a:p>
              <a:pPr algn="ctr"/>
              <a:r>
                <a:rPr lang="en-US" sz="1200" b="1" dirty="0" smtClean="0"/>
                <a:t>2,45 GHz</a:t>
              </a:r>
              <a:endParaRPr lang="en-US" sz="1200" b="1" dirty="0"/>
            </a:p>
          </p:txBody>
        </p:sp>
      </p:grpSp>
      <p:sp>
        <p:nvSpPr>
          <p:cNvPr id="71" name="Oval 111"/>
          <p:cNvSpPr>
            <a:spLocks noChangeArrowheads="1"/>
          </p:cNvSpPr>
          <p:nvPr/>
        </p:nvSpPr>
        <p:spPr bwMode="auto">
          <a:xfrm>
            <a:off x="3125255" y="3400613"/>
            <a:ext cx="1482607" cy="497786"/>
          </a:xfrm>
          <a:prstGeom prst="ellipse">
            <a:avLst/>
          </a:prstGeom>
          <a:gradFill>
            <a:gsLst>
              <a:gs pos="0">
                <a:srgbClr val="CCCCFF">
                  <a:alpha val="79000"/>
                </a:srgbClr>
              </a:gs>
              <a:gs pos="17999">
                <a:srgbClr val="99CCFF">
                  <a:alpha val="90000"/>
                </a:srgbClr>
              </a:gs>
              <a:gs pos="55750">
                <a:srgbClr val="AA77FF">
                  <a:alpha val="90000"/>
                </a:srgbClr>
              </a:gs>
              <a:gs pos="39000">
                <a:srgbClr val="CC99FF">
                  <a:alpha val="90000"/>
                </a:srgbClr>
              </a:gs>
              <a:gs pos="64000">
                <a:srgbClr val="9966FF">
                  <a:alpha val="90000"/>
                </a:srgbClr>
              </a:gs>
              <a:gs pos="82001">
                <a:srgbClr val="99CCFF">
                  <a:alpha val="90000"/>
                </a:srgbClr>
              </a:gs>
              <a:gs pos="100000">
                <a:srgbClr val="CCCCFF">
                  <a:alpha val="90000"/>
                </a:srgbClr>
              </a:gs>
            </a:gsLst>
            <a:path path="shape">
              <a:fillToRect l="50000" t="50000" r="50000" b="50000"/>
            </a:path>
          </a:gradFill>
          <a:ln>
            <a:noFill/>
          </a:ln>
          <a:effectLst/>
          <a:extLst/>
        </p:spPr>
        <p:txBody>
          <a:bodyPr wrap="none" anchor="ctr"/>
          <a:lstStyle/>
          <a:p>
            <a:endParaRPr lang="fr-FR" sz="1000"/>
          </a:p>
        </p:txBody>
      </p:sp>
    </p:spTree>
    <p:extLst>
      <p:ext uri="{BB962C8B-B14F-4D97-AF65-F5344CB8AC3E}">
        <p14:creationId xmlns:p14="http://schemas.microsoft.com/office/powerpoint/2010/main" val="37386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58" grpId="0" animBg="1"/>
      <p:bldP spid="4" grpId="0" animBg="1"/>
      <p:bldP spid="6" grpId="0" animBg="1"/>
      <p:bldP spid="5" grpId="0"/>
      <p:bldP spid="79" grpId="0"/>
      <p:bldP spid="100" grpId="0" animBg="1"/>
      <p:bldP spid="65" grpId="0"/>
      <p:bldP spid="67" grpId="0"/>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ce réservé du contenu 7"/>
          <p:cNvPicPr>
            <a:picLocks noGrp="1" noChangeAspect="1"/>
          </p:cNvPicPr>
          <p:nvPr>
            <p:ph idx="1"/>
          </p:nvPr>
        </p:nvPicPr>
        <p:blipFill>
          <a:blip r:embed="rId3"/>
          <a:stretch>
            <a:fillRect/>
          </a:stretch>
        </p:blipFill>
        <p:spPr>
          <a:xfrm>
            <a:off x="693739" y="3574258"/>
            <a:ext cx="5201225" cy="3236431"/>
          </a:xfrm>
          <a:prstGeom prst="rect">
            <a:avLst/>
          </a:prstGeom>
          <a:ln>
            <a:noFill/>
          </a:ln>
        </p:spPr>
      </p:pic>
      <p:sp>
        <p:nvSpPr>
          <p:cNvPr id="2" name="Titre 1"/>
          <p:cNvSpPr>
            <a:spLocks noGrp="1"/>
          </p:cNvSpPr>
          <p:nvPr>
            <p:ph type="title"/>
          </p:nvPr>
        </p:nvSpPr>
        <p:spPr>
          <a:xfrm>
            <a:off x="720000" y="360000"/>
            <a:ext cx="10728325" cy="871827"/>
          </a:xfrm>
        </p:spPr>
        <p:txBody>
          <a:bodyPr>
            <a:normAutofit/>
          </a:bodyPr>
          <a:lstStyle/>
          <a:p>
            <a:r>
              <a:rPr lang="en-US" sz="3200" dirty="0" smtClean="0"/>
              <a:t>Intense Beam Problematic at Low </a:t>
            </a:r>
            <a:r>
              <a:rPr lang="en-US" sz="3200" dirty="0"/>
              <a:t>E</a:t>
            </a:r>
            <a:r>
              <a:rPr lang="en-US" sz="3200" dirty="0" smtClean="0"/>
              <a:t>nergy</a:t>
            </a:r>
            <a:endParaRPr lang="en-US" sz="3200" dirty="0"/>
          </a:p>
        </p:txBody>
      </p:sp>
      <p:sp>
        <p:nvSpPr>
          <p:cNvPr id="32" name="ZoneTexte 31"/>
          <p:cNvSpPr txBox="1"/>
          <p:nvPr/>
        </p:nvSpPr>
        <p:spPr>
          <a:xfrm>
            <a:off x="693739" y="888828"/>
            <a:ext cx="5169726" cy="1675924"/>
          </a:xfrm>
          <a:prstGeom prst="roundRect">
            <a:avLst>
              <a:gd name="adj" fmla="val 11880"/>
            </a:avLst>
          </a:prstGeom>
          <a:ln w="28575">
            <a:solidFill>
              <a:srgbClr val="0FA184"/>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ln w="0"/>
                <a:solidFill>
                  <a:schemeClr val="tx1"/>
                </a:solidFill>
              </a:rPr>
              <a:t>Need for a « good </a:t>
            </a:r>
            <a:r>
              <a:rPr lang="en-US" sz="1600" b="1" dirty="0" smtClean="0">
                <a:ln w="0"/>
                <a:solidFill>
                  <a:schemeClr val="tx1"/>
                </a:solidFill>
              </a:rPr>
              <a:t>/ stable </a:t>
            </a:r>
            <a:r>
              <a:rPr lang="en-US" sz="1600" b="1" dirty="0" smtClean="0">
                <a:ln w="0"/>
                <a:solidFill>
                  <a:schemeClr val="tx1"/>
                </a:solidFill>
              </a:rPr>
              <a:t>» Ion Source</a:t>
            </a:r>
          </a:p>
          <a:p>
            <a:endParaRPr lang="en-US" sz="1600" dirty="0" smtClean="0">
              <a:ln w="0"/>
              <a:solidFill>
                <a:schemeClr val="tx1"/>
              </a:solidFill>
            </a:endParaRPr>
          </a:p>
          <a:p>
            <a:pPr marL="171450" indent="-171450">
              <a:buFont typeface="Arial" panose="020B0604020202020204" pitchFamily="34" charset="0"/>
              <a:buChar char="•"/>
            </a:pPr>
            <a:r>
              <a:rPr lang="en-US" sz="1600" dirty="0" smtClean="0">
                <a:ln w="0"/>
                <a:solidFill>
                  <a:schemeClr val="tx1"/>
                </a:solidFill>
              </a:rPr>
              <a:t>Intensity</a:t>
            </a:r>
            <a:r>
              <a:rPr lang="en-US" sz="1600" dirty="0" smtClean="0">
                <a:ln w="0"/>
                <a:solidFill>
                  <a:schemeClr val="tx1"/>
                </a:solidFill>
              </a:rPr>
              <a:t>, </a:t>
            </a:r>
            <a:r>
              <a:rPr lang="en-US" sz="1600" dirty="0" smtClean="0">
                <a:ln w="0"/>
                <a:solidFill>
                  <a:schemeClr val="tx1"/>
                </a:solidFill>
              </a:rPr>
              <a:t>energy and emittance value</a:t>
            </a:r>
            <a:endParaRPr lang="en-US" sz="1600" dirty="0" smtClean="0">
              <a:ln w="0"/>
              <a:solidFill>
                <a:schemeClr val="tx1"/>
              </a:solidFill>
            </a:endParaRPr>
          </a:p>
          <a:p>
            <a:pPr marL="171450" indent="-171450">
              <a:buFont typeface="Arial" panose="020B0604020202020204" pitchFamily="34" charset="0"/>
              <a:buChar char="•"/>
            </a:pPr>
            <a:r>
              <a:rPr lang="en-US" sz="1600" dirty="0">
                <a:ln w="0"/>
                <a:solidFill>
                  <a:schemeClr val="tx1"/>
                </a:solidFill>
              </a:rPr>
              <a:t>Reproducibility over </a:t>
            </a:r>
            <a:r>
              <a:rPr lang="en-US" sz="1600" dirty="0" smtClean="0">
                <a:ln w="0"/>
                <a:solidFill>
                  <a:schemeClr val="tx1"/>
                </a:solidFill>
              </a:rPr>
              <a:t>time</a:t>
            </a:r>
            <a:endParaRPr lang="en-US" sz="1600" dirty="0">
              <a:ln w="0"/>
              <a:solidFill>
                <a:schemeClr val="tx1"/>
              </a:solidFill>
            </a:endParaRPr>
          </a:p>
          <a:p>
            <a:pPr marL="171450" indent="-171450">
              <a:buFont typeface="Arial" panose="020B0604020202020204" pitchFamily="34" charset="0"/>
              <a:buChar char="•"/>
            </a:pPr>
            <a:r>
              <a:rPr lang="en-US" sz="1600" dirty="0" smtClean="0">
                <a:ln w="0"/>
                <a:solidFill>
                  <a:schemeClr val="tx1"/>
                </a:solidFill>
              </a:rPr>
              <a:t>Reliability (high MTBF)</a:t>
            </a:r>
          </a:p>
          <a:p>
            <a:pPr marL="171450" indent="-171450">
              <a:buFont typeface="Arial" panose="020B0604020202020204" pitchFamily="34" charset="0"/>
              <a:buChar char="•"/>
            </a:pPr>
            <a:r>
              <a:rPr lang="en-US" sz="1600" dirty="0" smtClean="0">
                <a:ln w="0"/>
                <a:solidFill>
                  <a:schemeClr val="tx1"/>
                </a:solidFill>
              </a:rPr>
              <a:t>Easy maintenance (low MTTR)</a:t>
            </a:r>
          </a:p>
        </p:txBody>
      </p:sp>
      <p:sp>
        <p:nvSpPr>
          <p:cNvPr id="33" name="Rectangle à coins arrondis 32"/>
          <p:cNvSpPr/>
          <p:nvPr/>
        </p:nvSpPr>
        <p:spPr>
          <a:xfrm>
            <a:off x="716743" y="2653817"/>
            <a:ext cx="5146722" cy="887254"/>
          </a:xfrm>
          <a:prstGeom prst="roundRect">
            <a:avLst>
              <a:gd name="adj" fmla="val 12196"/>
            </a:avLst>
          </a:prstGeom>
          <a:ln w="28575">
            <a:solidFill>
              <a:srgbClr val="7E9CBB"/>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Context : Injection into </a:t>
            </a:r>
            <a:r>
              <a:rPr lang="en-US" sz="1600" b="1" dirty="0" smtClean="0"/>
              <a:t>RFQ</a:t>
            </a:r>
          </a:p>
          <a:p>
            <a:endParaRPr lang="en-US" sz="1600" b="1" dirty="0"/>
          </a:p>
          <a:p>
            <a:r>
              <a:rPr lang="en-US" sz="1600" dirty="0" smtClean="0"/>
              <a:t>Pair </a:t>
            </a:r>
            <a:r>
              <a:rPr lang="en-US" sz="1600" dirty="0"/>
              <a:t>of SOLENOIDS </a:t>
            </a:r>
            <a:r>
              <a:rPr lang="en-US" sz="1600" dirty="0" smtClean="0"/>
              <a:t>to </a:t>
            </a:r>
            <a:r>
              <a:rPr lang="en-US" sz="1600" dirty="0" smtClean="0"/>
              <a:t>control size and angle of </a:t>
            </a:r>
            <a:r>
              <a:rPr lang="en-US" sz="1600" dirty="0" smtClean="0"/>
              <a:t>beam </a:t>
            </a:r>
            <a:endParaRPr lang="en-US" sz="1600" dirty="0" smtClean="0"/>
          </a:p>
        </p:txBody>
      </p:sp>
      <p:sp>
        <p:nvSpPr>
          <p:cNvPr id="34" name="Rectangle à coins arrondis 33"/>
          <p:cNvSpPr/>
          <p:nvPr/>
        </p:nvSpPr>
        <p:spPr>
          <a:xfrm>
            <a:off x="6492480" y="1565080"/>
            <a:ext cx="5254925" cy="1675924"/>
          </a:xfrm>
          <a:prstGeom prst="roundRect">
            <a:avLst>
              <a:gd name="adj" fmla="val 11478"/>
            </a:avLst>
          </a:prstGeom>
          <a:ln w="28575">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solidFill>
                  <a:srgbClr val="FF0000"/>
                </a:solidFill>
              </a:rPr>
              <a:t>PROBLEMATIC: </a:t>
            </a:r>
            <a:r>
              <a:rPr lang="en-US" sz="1600" dirty="0" smtClean="0">
                <a:solidFill>
                  <a:schemeClr val="tx1"/>
                </a:solidFill>
              </a:rPr>
              <a:t>Emittance </a:t>
            </a:r>
            <a:r>
              <a:rPr lang="en-US" sz="1600" dirty="0">
                <a:solidFill>
                  <a:schemeClr val="tx1"/>
                </a:solidFill>
              </a:rPr>
              <a:t>growth </a:t>
            </a:r>
            <a:r>
              <a:rPr lang="en-US" sz="1600" dirty="0" smtClean="0">
                <a:solidFill>
                  <a:schemeClr val="tx1"/>
                </a:solidFill>
              </a:rPr>
              <a:t>along LEBT </a:t>
            </a:r>
          </a:p>
          <a:p>
            <a:endParaRPr lang="en-US" sz="1600" dirty="0">
              <a:solidFill>
                <a:schemeClr val="tx1"/>
              </a:solidFill>
            </a:endParaRPr>
          </a:p>
          <a:p>
            <a:r>
              <a:rPr lang="en-US" sz="1600" dirty="0" smtClean="0">
                <a:solidFill>
                  <a:schemeClr val="tx1"/>
                </a:solidFill>
              </a:rPr>
              <a:t>if Space Charge Compensation is </a:t>
            </a:r>
            <a:r>
              <a:rPr lang="en-US" sz="1600" dirty="0" smtClean="0">
                <a:solidFill>
                  <a:srgbClr val="FF0000"/>
                </a:solidFill>
              </a:rPr>
              <a:t>perturbed </a:t>
            </a:r>
            <a:r>
              <a:rPr lang="en-US" sz="1600" dirty="0" smtClean="0">
                <a:solidFill>
                  <a:schemeClr val="tx1"/>
                </a:solidFill>
              </a:rPr>
              <a:t>by</a:t>
            </a:r>
            <a:endParaRPr lang="en-US" sz="1600" dirty="0" smtClean="0">
              <a:solidFill>
                <a:schemeClr val="tx1"/>
              </a:solidFill>
            </a:endParaRPr>
          </a:p>
          <a:p>
            <a:pPr marL="457200" lvl="1"/>
            <a:r>
              <a:rPr lang="en-US" sz="1600" dirty="0" smtClean="0"/>
              <a:t>► </a:t>
            </a:r>
            <a:r>
              <a:rPr lang="en-US" sz="1600" dirty="0" smtClean="0">
                <a:solidFill>
                  <a:schemeClr val="tx1"/>
                </a:solidFill>
              </a:rPr>
              <a:t>Electric </a:t>
            </a:r>
            <a:r>
              <a:rPr lang="en-US" sz="1600" dirty="0" smtClean="0">
                <a:solidFill>
                  <a:schemeClr val="tx1"/>
                </a:solidFill>
              </a:rPr>
              <a:t>field aberrations</a:t>
            </a:r>
            <a:endParaRPr lang="en-US" sz="1600" dirty="0" smtClean="0">
              <a:solidFill>
                <a:schemeClr val="tx1"/>
              </a:solidFill>
            </a:endParaRPr>
          </a:p>
          <a:p>
            <a:pPr marL="457200" lvl="1"/>
            <a:r>
              <a:rPr lang="en-US" sz="1600" dirty="0"/>
              <a:t>► </a:t>
            </a:r>
            <a:r>
              <a:rPr lang="en-US" sz="1600" dirty="0" smtClean="0"/>
              <a:t>Magnetic </a:t>
            </a:r>
            <a:r>
              <a:rPr lang="en-US" sz="1600" dirty="0" smtClean="0"/>
              <a:t>&amp; </a:t>
            </a:r>
            <a:r>
              <a:rPr lang="en-US" sz="1600" dirty="0" smtClean="0">
                <a:solidFill>
                  <a:schemeClr val="tx1"/>
                </a:solidFill>
              </a:rPr>
              <a:t>Fringe </a:t>
            </a:r>
            <a:r>
              <a:rPr lang="en-US" sz="1600" dirty="0" smtClean="0">
                <a:solidFill>
                  <a:schemeClr val="tx1"/>
                </a:solidFill>
              </a:rPr>
              <a:t>field</a:t>
            </a:r>
            <a:endParaRPr lang="en-US" sz="1600" dirty="0" smtClean="0">
              <a:solidFill>
                <a:schemeClr val="tx1"/>
              </a:solidFill>
            </a:endParaRPr>
          </a:p>
          <a:p>
            <a:pPr marL="457200" lvl="1"/>
            <a:r>
              <a:rPr lang="en-US" sz="1600" dirty="0"/>
              <a:t>► </a:t>
            </a:r>
            <a:r>
              <a:rPr lang="en-US" sz="1600" dirty="0" smtClean="0">
                <a:solidFill>
                  <a:schemeClr val="tx1"/>
                </a:solidFill>
              </a:rPr>
              <a:t>Strong </a:t>
            </a:r>
            <a:r>
              <a:rPr lang="en-US" sz="1600" dirty="0" smtClean="0">
                <a:solidFill>
                  <a:schemeClr val="tx1"/>
                </a:solidFill>
              </a:rPr>
              <a:t>focalization while beam transport</a:t>
            </a:r>
            <a:endParaRPr lang="en-US" sz="1600" dirty="0">
              <a:solidFill>
                <a:schemeClr val="tx1"/>
              </a:solidFill>
            </a:endParaRPr>
          </a:p>
        </p:txBody>
      </p:sp>
      <p:sp>
        <p:nvSpPr>
          <p:cNvPr id="35" name="ZoneTexte 34"/>
          <p:cNvSpPr txBox="1"/>
          <p:nvPr/>
        </p:nvSpPr>
        <p:spPr>
          <a:xfrm>
            <a:off x="6480080" y="3657600"/>
            <a:ext cx="5257800" cy="1706285"/>
          </a:xfrm>
          <a:prstGeom prst="round2DiagRect">
            <a:avLst>
              <a:gd name="adj1" fmla="val 11168"/>
              <a:gd name="adj2" fmla="val 14760"/>
            </a:avLst>
          </a:prstGeom>
          <a:ln w="28575">
            <a:solidFill>
              <a:srgbClr val="1212FF"/>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600" b="1">
                <a:ln w="0"/>
                <a:solidFill>
                  <a:schemeClr val="tx1"/>
                </a:solidFill>
              </a:defRPr>
            </a:lvl1pPr>
          </a:lstStyle>
          <a:p>
            <a:r>
              <a:rPr lang="en-US" dirty="0"/>
              <a:t>Simple </a:t>
            </a:r>
            <a:r>
              <a:rPr lang="en-US" dirty="0" smtClean="0"/>
              <a:t>solutions:</a:t>
            </a:r>
            <a:endParaRPr lang="en-US" dirty="0" smtClean="0"/>
          </a:p>
          <a:p>
            <a:endParaRPr lang="en-US" dirty="0"/>
          </a:p>
          <a:p>
            <a:r>
              <a:rPr lang="en-US" dirty="0"/>
              <a:t>► </a:t>
            </a:r>
            <a:r>
              <a:rPr lang="en-US" b="0" dirty="0" smtClean="0"/>
              <a:t>Space </a:t>
            </a:r>
            <a:r>
              <a:rPr lang="en-US" b="0" dirty="0"/>
              <a:t>charge compensation must be effective as soon as </a:t>
            </a:r>
            <a:r>
              <a:rPr lang="en-US" b="0" dirty="0" smtClean="0"/>
              <a:t>possible</a:t>
            </a:r>
            <a:endParaRPr lang="en-US" b="0" dirty="0"/>
          </a:p>
          <a:p>
            <a:r>
              <a:rPr lang="en-US" dirty="0"/>
              <a:t>► </a:t>
            </a:r>
            <a:r>
              <a:rPr lang="en-US" b="0" dirty="0" smtClean="0"/>
              <a:t>Solenoid </a:t>
            </a:r>
            <a:r>
              <a:rPr lang="en-US" b="0" dirty="0"/>
              <a:t>length </a:t>
            </a:r>
            <a:r>
              <a:rPr lang="en-US" b="0" dirty="0" smtClean="0"/>
              <a:t>reduction</a:t>
            </a:r>
            <a:endParaRPr lang="en-US" b="0" dirty="0"/>
          </a:p>
          <a:p>
            <a:r>
              <a:rPr lang="en-US" dirty="0"/>
              <a:t>► </a:t>
            </a:r>
            <a:r>
              <a:rPr lang="en-US" b="0" dirty="0" smtClean="0"/>
              <a:t>Transport </a:t>
            </a:r>
            <a:r>
              <a:rPr lang="en-US" b="0" dirty="0"/>
              <a:t>beam smoothly</a:t>
            </a:r>
          </a:p>
        </p:txBody>
      </p:sp>
      <p:sp>
        <p:nvSpPr>
          <p:cNvPr id="5" name="ZoneTexte 4"/>
          <p:cNvSpPr txBox="1"/>
          <p:nvPr/>
        </p:nvSpPr>
        <p:spPr>
          <a:xfrm>
            <a:off x="6492480" y="5562600"/>
            <a:ext cx="5081840" cy="923330"/>
          </a:xfrm>
          <a:prstGeom prst="rect">
            <a:avLst/>
          </a:prstGeom>
          <a:noFill/>
        </p:spPr>
        <p:txBody>
          <a:bodyPr wrap="none" rtlCol="0">
            <a:spAutoFit/>
          </a:bodyPr>
          <a:lstStyle/>
          <a:p>
            <a:r>
              <a:rPr lang="en-US" sz="5400" b="1" dirty="0" smtClean="0">
                <a:latin typeface="Freestyle Script" panose="030804020302050B0404" pitchFamily="66" charset="0"/>
              </a:rPr>
              <a:t>“ The shorter, the better”</a:t>
            </a:r>
            <a:endParaRPr lang="en-US" sz="3200" b="1" dirty="0">
              <a:latin typeface="Freestyle Script" panose="030804020302050B0404" pitchFamily="66" charset="0"/>
            </a:endParaRPr>
          </a:p>
        </p:txBody>
      </p:sp>
      <p:sp>
        <p:nvSpPr>
          <p:cNvPr id="37"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5</a:t>
            </a:fld>
            <a:endParaRPr lang="en-US" sz="1800" dirty="0">
              <a:solidFill>
                <a:srgbClr val="FF0000"/>
              </a:solidFill>
              <a:latin typeface="+mj-lt"/>
            </a:endParaRPr>
          </a:p>
        </p:txBody>
      </p:sp>
      <p:sp>
        <p:nvSpPr>
          <p:cNvPr id="4" name="Rectangle 3"/>
          <p:cNvSpPr/>
          <p:nvPr/>
        </p:nvSpPr>
        <p:spPr>
          <a:xfrm>
            <a:off x="5087644" y="4286789"/>
            <a:ext cx="551156" cy="14086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dirty="0" smtClean="0"/>
              <a:t>RFQ</a:t>
            </a:r>
            <a:endParaRPr lang="en-US" dirty="0" smtClean="0"/>
          </a:p>
        </p:txBody>
      </p:sp>
    </p:spTree>
    <p:extLst>
      <p:ext uri="{BB962C8B-B14F-4D97-AF65-F5344CB8AC3E}">
        <p14:creationId xmlns:p14="http://schemas.microsoft.com/office/powerpoint/2010/main" val="15154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5"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OSTER CONFERENCE\2011-07 leda\ensemb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746" y="2068479"/>
            <a:ext cx="6740509" cy="431089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e 21"/>
          <p:cNvGrpSpPr/>
          <p:nvPr/>
        </p:nvGrpSpPr>
        <p:grpSpPr>
          <a:xfrm>
            <a:off x="7903432" y="1266058"/>
            <a:ext cx="2002568" cy="1934342"/>
            <a:chOff x="7672324" y="1187175"/>
            <a:chExt cx="2002568" cy="1934342"/>
          </a:xfrm>
          <a:noFill/>
        </p:grpSpPr>
        <p:sp>
          <p:nvSpPr>
            <p:cNvPr id="9" name="ZoneTexte 8"/>
            <p:cNvSpPr txBox="1"/>
            <p:nvPr/>
          </p:nvSpPr>
          <p:spPr>
            <a:xfrm>
              <a:off x="7672324" y="1187175"/>
              <a:ext cx="2002568" cy="387191"/>
            </a:xfrm>
            <a:prstGeom prst="round2SameRect">
              <a:avLst/>
            </a:prstGeom>
            <a:grpFill/>
            <a:ln w="2857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800" dirty="0" smtClean="0">
                  <a:solidFill>
                    <a:srgbClr val="002060"/>
                  </a:solidFill>
                  <a:latin typeface="+mj-lt"/>
                </a:rPr>
                <a:t>RFQ entrance</a:t>
              </a:r>
              <a:endParaRPr lang="fr-FR" sz="1800" dirty="0">
                <a:solidFill>
                  <a:srgbClr val="002060"/>
                </a:solidFill>
                <a:latin typeface="+mj-lt"/>
              </a:endParaRPr>
            </a:p>
          </p:txBody>
        </p:sp>
        <p:cxnSp>
          <p:nvCxnSpPr>
            <p:cNvPr id="10" name="Connecteur droit avec flèche 9"/>
            <p:cNvCxnSpPr>
              <a:stCxn id="9" idx="2"/>
            </p:cNvCxnSpPr>
            <p:nvPr/>
          </p:nvCxnSpPr>
          <p:spPr>
            <a:xfrm>
              <a:off x="7672324" y="1380771"/>
              <a:ext cx="0" cy="1740746"/>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grpSp>
      <p:grpSp>
        <p:nvGrpSpPr>
          <p:cNvPr id="20" name="Groupe 19"/>
          <p:cNvGrpSpPr/>
          <p:nvPr/>
        </p:nvGrpSpPr>
        <p:grpSpPr>
          <a:xfrm>
            <a:off x="2378996" y="1134351"/>
            <a:ext cx="2229022" cy="1592104"/>
            <a:chOff x="2578091" y="1258648"/>
            <a:chExt cx="2229022" cy="1592104"/>
          </a:xfrm>
        </p:grpSpPr>
        <p:sp>
          <p:nvSpPr>
            <p:cNvPr id="11" name="ZoneTexte 10"/>
            <p:cNvSpPr txBox="1"/>
            <p:nvPr/>
          </p:nvSpPr>
          <p:spPr>
            <a:xfrm>
              <a:off x="2578091" y="1258648"/>
              <a:ext cx="2226314" cy="677585"/>
            </a:xfrm>
            <a:prstGeom prst="round2SameRect">
              <a:avLst/>
            </a:prstGeom>
            <a:noFill/>
            <a:ln w="28575"/>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fr-FR" sz="1800" dirty="0" smtClean="0">
                  <a:solidFill>
                    <a:srgbClr val="002060"/>
                  </a:solidFill>
                  <a:latin typeface="+mj-lt"/>
                </a:rPr>
                <a:t>Extraction Hole</a:t>
              </a:r>
            </a:p>
            <a:p>
              <a:pPr algn="ctr"/>
              <a:r>
                <a:rPr lang="fr-FR" sz="1800" dirty="0" smtClean="0">
                  <a:solidFill>
                    <a:srgbClr val="002060"/>
                  </a:solidFill>
                  <a:latin typeface="+mj-lt"/>
                </a:rPr>
                <a:t>Z</a:t>
              </a:r>
              <a:r>
                <a:rPr lang="fr-FR" sz="1800" baseline="-25000" dirty="0" smtClean="0">
                  <a:solidFill>
                    <a:srgbClr val="002060"/>
                  </a:solidFill>
                  <a:latin typeface="+mj-lt"/>
                </a:rPr>
                <a:t>0</a:t>
              </a:r>
              <a:endParaRPr lang="fr-FR" sz="1800" baseline="-25000" dirty="0">
                <a:solidFill>
                  <a:srgbClr val="002060"/>
                </a:solidFill>
                <a:latin typeface="+mj-lt"/>
              </a:endParaRPr>
            </a:p>
          </p:txBody>
        </p:sp>
        <p:cxnSp>
          <p:nvCxnSpPr>
            <p:cNvPr id="12" name="Connecteur droit avec flèche 11"/>
            <p:cNvCxnSpPr>
              <a:stCxn id="11" idx="0"/>
            </p:cNvCxnSpPr>
            <p:nvPr/>
          </p:nvCxnSpPr>
          <p:spPr>
            <a:xfrm>
              <a:off x="4804405" y="1597441"/>
              <a:ext cx="2708" cy="1253311"/>
            </a:xfrm>
            <a:prstGeom prst="straightConnector1">
              <a:avLst/>
            </a:prstGeom>
            <a:ln w="28575">
              <a:solidFill>
                <a:srgbClr val="5B7189"/>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e 20"/>
          <p:cNvGrpSpPr/>
          <p:nvPr/>
        </p:nvGrpSpPr>
        <p:grpSpPr>
          <a:xfrm>
            <a:off x="5781674" y="1272179"/>
            <a:ext cx="1685926" cy="1729978"/>
            <a:chOff x="5476874" y="1306354"/>
            <a:chExt cx="1685926" cy="1729978"/>
          </a:xfrm>
          <a:noFill/>
        </p:grpSpPr>
        <p:sp>
          <p:nvSpPr>
            <p:cNvPr id="13" name="ZoneTexte 12"/>
            <p:cNvSpPr txBox="1"/>
            <p:nvPr/>
          </p:nvSpPr>
          <p:spPr>
            <a:xfrm>
              <a:off x="5476875" y="1306354"/>
              <a:ext cx="1685925" cy="387191"/>
            </a:xfrm>
            <a:prstGeom prst="round2SameRect">
              <a:avLst/>
            </a:prstGeom>
            <a:grpFill/>
            <a:ln w="2857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800" dirty="0" smtClean="0">
                  <a:solidFill>
                    <a:srgbClr val="002060"/>
                  </a:solidFill>
                  <a:latin typeface="+mj-lt"/>
                </a:rPr>
                <a:t>SOLENOID</a:t>
              </a:r>
              <a:endParaRPr lang="fr-FR" sz="1800" dirty="0">
                <a:solidFill>
                  <a:srgbClr val="002060"/>
                </a:solidFill>
                <a:latin typeface="+mj-lt"/>
              </a:endParaRPr>
            </a:p>
          </p:txBody>
        </p:sp>
        <p:cxnSp>
          <p:nvCxnSpPr>
            <p:cNvPr id="14" name="Connecteur droit avec flèche 13"/>
            <p:cNvCxnSpPr/>
            <p:nvPr/>
          </p:nvCxnSpPr>
          <p:spPr>
            <a:xfrm flipH="1">
              <a:off x="5476874" y="1499950"/>
              <a:ext cx="1" cy="1536382"/>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3" idx="0"/>
            </p:cNvCxnSpPr>
            <p:nvPr/>
          </p:nvCxnSpPr>
          <p:spPr>
            <a:xfrm>
              <a:off x="7162800" y="1499950"/>
              <a:ext cx="0" cy="1536382"/>
            </a:xfrm>
            <a:prstGeom prst="straightConnector1">
              <a:avLst/>
            </a:prstGeom>
            <a:grpFill/>
            <a:ln w="28575">
              <a:tailEnd type="arrow"/>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a:xfrm>
            <a:off x="720000" y="360000"/>
            <a:ext cx="10728325" cy="871827"/>
          </a:xfrm>
        </p:spPr>
        <p:txBody>
          <a:bodyPr>
            <a:normAutofit/>
          </a:bodyPr>
          <a:lstStyle/>
          <a:p>
            <a:r>
              <a:rPr lang="fr-FR" sz="3200" dirty="0" smtClean="0"/>
              <a:t>Emittance </a:t>
            </a:r>
            <a:r>
              <a:rPr lang="en-US" sz="3200" dirty="0" smtClean="0"/>
              <a:t>growth</a:t>
            </a:r>
            <a:r>
              <a:rPr lang="fr-FR" sz="3200" dirty="0" smtClean="0"/>
              <a:t> </a:t>
            </a:r>
            <a:r>
              <a:rPr lang="fr-FR" sz="3200" dirty="0" err="1" smtClean="0"/>
              <a:t>along</a:t>
            </a:r>
            <a:r>
              <a:rPr lang="fr-FR" sz="3200" dirty="0" smtClean="0"/>
              <a:t> LEBT</a:t>
            </a:r>
            <a:endParaRPr lang="en-US" sz="3200" dirty="0"/>
          </a:p>
        </p:txBody>
      </p:sp>
      <p:cxnSp>
        <p:nvCxnSpPr>
          <p:cNvPr id="16" name="Connecteur droit 15"/>
          <p:cNvCxnSpPr/>
          <p:nvPr/>
        </p:nvCxnSpPr>
        <p:spPr>
          <a:xfrm flipV="1">
            <a:off x="5169675" y="1703016"/>
            <a:ext cx="0" cy="5002584"/>
          </a:xfrm>
          <a:prstGeom prst="line">
            <a:avLst/>
          </a:prstGeom>
          <a:ln w="28575">
            <a:prstDash val="lgDash"/>
          </a:ln>
        </p:spPr>
        <p:style>
          <a:lnRef idx="3">
            <a:schemeClr val="dk1"/>
          </a:lnRef>
          <a:fillRef idx="0">
            <a:schemeClr val="dk1"/>
          </a:fillRef>
          <a:effectRef idx="2">
            <a:schemeClr val="dk1"/>
          </a:effectRef>
          <a:fontRef idx="minor">
            <a:schemeClr val="tx1"/>
          </a:fontRef>
        </p:style>
      </p:cxnSp>
      <p:sp>
        <p:nvSpPr>
          <p:cNvPr id="4" name="ZoneTexte 3"/>
          <p:cNvSpPr txBox="1"/>
          <p:nvPr/>
        </p:nvSpPr>
        <p:spPr>
          <a:xfrm rot="16200000">
            <a:off x="3912484" y="5561273"/>
            <a:ext cx="1963999" cy="477054"/>
          </a:xfrm>
          <a:prstGeom prst="rect">
            <a:avLst/>
          </a:prstGeom>
          <a:noFill/>
        </p:spPr>
        <p:txBody>
          <a:bodyPr wrap="none" rtlCol="0">
            <a:spAutoFit/>
          </a:bodyPr>
          <a:lstStyle/>
          <a:p>
            <a:r>
              <a:rPr lang="en-US" dirty="0" smtClean="0"/>
              <a:t>High voltage</a:t>
            </a:r>
            <a:endParaRPr lang="en-US" dirty="0"/>
          </a:p>
        </p:txBody>
      </p:sp>
      <p:sp>
        <p:nvSpPr>
          <p:cNvPr id="8" name="Ellipse 7"/>
          <p:cNvSpPr/>
          <p:nvPr/>
        </p:nvSpPr>
        <p:spPr>
          <a:xfrm rot="21285376">
            <a:off x="4509077" y="2759424"/>
            <a:ext cx="799679" cy="1708055"/>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24" name="Rectangle 139"/>
          <p:cNvSpPr>
            <a:spLocks noChangeArrowheads="1"/>
          </p:cNvSpPr>
          <p:nvPr/>
        </p:nvSpPr>
        <p:spPr bwMode="auto">
          <a:xfrm flipH="1">
            <a:off x="761999" y="4876800"/>
            <a:ext cx="3570827" cy="540073"/>
          </a:xfrm>
          <a:prstGeom prst="roundRect">
            <a:avLst/>
          </a:prstGeom>
          <a:solidFill>
            <a:schemeClr val="bg1">
              <a:lumMod val="75000"/>
            </a:schemeClr>
          </a:solidFill>
          <a:ln w="12700">
            <a:solidFill>
              <a:srgbClr val="800080"/>
            </a:solidFill>
            <a:prstDash val="dash"/>
            <a:miter lim="800000"/>
            <a:headEnd/>
            <a:tailEnd/>
          </a:ln>
          <a:effectLst/>
        </p:spPr>
        <p:txBody>
          <a:bodyPr wrap="none" anchor="ctr"/>
          <a:lstStyle/>
          <a:p>
            <a:pPr algn="ctr"/>
            <a:r>
              <a:rPr lang="en-US" b="1" dirty="0" smtClean="0"/>
              <a:t>HV platform</a:t>
            </a:r>
            <a:endParaRPr lang="en-US" b="1" dirty="0"/>
          </a:p>
        </p:txBody>
      </p:sp>
      <p:sp>
        <p:nvSpPr>
          <p:cNvPr id="23"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6</a:t>
            </a:fld>
            <a:endParaRPr lang="en-US" sz="1800" dirty="0">
              <a:solidFill>
                <a:srgbClr val="FF0000"/>
              </a:solidFill>
              <a:latin typeface="+mj-lt"/>
            </a:endParaRPr>
          </a:p>
        </p:txBody>
      </p:sp>
      <p:pic>
        <p:nvPicPr>
          <p:cNvPr id="19" name="Picture 2"/>
          <p:cNvPicPr preferRelativeResize="0">
            <a:picLocks/>
          </p:cNvPicPr>
          <p:nvPr/>
        </p:nvPicPr>
        <p:blipFill>
          <a:blip r:embed="rId3"/>
          <a:stretch>
            <a:fillRect/>
          </a:stretch>
        </p:blipFill>
        <p:spPr>
          <a:xfrm>
            <a:off x="944708" y="2795211"/>
            <a:ext cx="1292464" cy="688908"/>
          </a:xfrm>
          <a:prstGeom prst="rect">
            <a:avLst/>
          </a:prstGeom>
        </p:spPr>
      </p:pic>
      <p:sp>
        <p:nvSpPr>
          <p:cNvPr id="25" name="ZoneTexte 24"/>
          <p:cNvSpPr txBox="1"/>
          <p:nvPr/>
        </p:nvSpPr>
        <p:spPr>
          <a:xfrm>
            <a:off x="786874" y="3696927"/>
            <a:ext cx="1608133" cy="923330"/>
          </a:xfrm>
          <a:prstGeom prst="rect">
            <a:avLst/>
          </a:prstGeom>
          <a:noFill/>
        </p:spPr>
        <p:txBody>
          <a:bodyPr wrap="none" rtlCol="0">
            <a:spAutoFit/>
          </a:bodyPr>
          <a:lstStyle/>
          <a:p>
            <a:pPr algn="r"/>
            <a:r>
              <a:rPr lang="en-US" sz="1800" b="1" dirty="0" smtClean="0"/>
              <a:t>IFMIF source</a:t>
            </a:r>
          </a:p>
          <a:p>
            <a:pPr algn="r"/>
            <a:r>
              <a:rPr lang="en-US" sz="1800" dirty="0"/>
              <a:t>D</a:t>
            </a:r>
            <a:r>
              <a:rPr lang="en-US" sz="1800" baseline="30000" dirty="0" smtClean="0"/>
              <a:t>+</a:t>
            </a:r>
            <a:r>
              <a:rPr lang="en-US" sz="1800" dirty="0" smtClean="0"/>
              <a:t> 160 mA</a:t>
            </a:r>
          </a:p>
          <a:p>
            <a:pPr algn="r"/>
            <a:r>
              <a:rPr lang="en-US" sz="1800" dirty="0" smtClean="0"/>
              <a:t>@95 </a:t>
            </a:r>
            <a:r>
              <a:rPr lang="en-US" sz="1800" dirty="0" err="1" smtClean="0"/>
              <a:t>keV</a:t>
            </a:r>
            <a:endParaRPr lang="en-US" sz="1800" dirty="0" smtClean="0"/>
          </a:p>
        </p:txBody>
      </p:sp>
    </p:spTree>
    <p:extLst>
      <p:ext uri="{BB962C8B-B14F-4D97-AF65-F5344CB8AC3E}">
        <p14:creationId xmlns:p14="http://schemas.microsoft.com/office/powerpoint/2010/main" val="28584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20000" y="360000"/>
            <a:ext cx="10728325" cy="871827"/>
          </a:xfrm>
        </p:spPr>
        <p:txBody>
          <a:bodyPr>
            <a:noAutofit/>
          </a:bodyPr>
          <a:lstStyle/>
          <a:p>
            <a:r>
              <a:rPr lang="fr-FR" sz="3200" dirty="0" smtClean="0">
                <a:solidFill>
                  <a:schemeClr val="tx2">
                    <a:lumMod val="50000"/>
                  </a:schemeClr>
                </a:solidFill>
              </a:rPr>
              <a:t>ALISES : </a:t>
            </a:r>
            <a:r>
              <a:rPr lang="fr-FR" sz="3200" dirty="0"/>
              <a:t/>
            </a:r>
            <a:br>
              <a:rPr lang="fr-FR" sz="3200" dirty="0"/>
            </a:br>
            <a:r>
              <a:rPr lang="fr-FR" sz="3200" dirty="0">
                <a:solidFill>
                  <a:schemeClr val="tx2">
                    <a:lumMod val="50000"/>
                  </a:schemeClr>
                </a:solidFill>
              </a:rPr>
              <a:t>A</a:t>
            </a:r>
            <a:r>
              <a:rPr lang="fr-FR" sz="3200" dirty="0"/>
              <a:t>dvanced </a:t>
            </a:r>
            <a:r>
              <a:rPr lang="fr-FR" sz="3200" dirty="0" smtClean="0">
                <a:solidFill>
                  <a:schemeClr val="tx2">
                    <a:lumMod val="50000"/>
                  </a:schemeClr>
                </a:solidFill>
              </a:rPr>
              <a:t>L</a:t>
            </a:r>
            <a:r>
              <a:rPr lang="fr-FR" sz="3200" dirty="0" smtClean="0"/>
              <a:t>ight </a:t>
            </a:r>
            <a:r>
              <a:rPr lang="fr-FR" sz="3200" dirty="0" smtClean="0">
                <a:solidFill>
                  <a:schemeClr val="tx2">
                    <a:lumMod val="50000"/>
                  </a:schemeClr>
                </a:solidFill>
              </a:rPr>
              <a:t>I</a:t>
            </a:r>
            <a:r>
              <a:rPr lang="fr-FR" sz="3200" dirty="0" smtClean="0"/>
              <a:t>on </a:t>
            </a:r>
            <a:r>
              <a:rPr lang="fr-FR" sz="3200" dirty="0" smtClean="0">
                <a:solidFill>
                  <a:schemeClr val="tx2">
                    <a:lumMod val="50000"/>
                  </a:schemeClr>
                </a:solidFill>
              </a:rPr>
              <a:t>S</a:t>
            </a:r>
            <a:r>
              <a:rPr lang="fr-FR" sz="3200" dirty="0" smtClean="0"/>
              <a:t>ource </a:t>
            </a:r>
            <a:r>
              <a:rPr lang="fr-FR" sz="3200" dirty="0" smtClean="0">
                <a:solidFill>
                  <a:schemeClr val="tx2">
                    <a:lumMod val="50000"/>
                  </a:schemeClr>
                </a:solidFill>
              </a:rPr>
              <a:t>E</a:t>
            </a:r>
            <a:r>
              <a:rPr lang="fr-FR" sz="3200" dirty="0" smtClean="0"/>
              <a:t>xtraction </a:t>
            </a:r>
            <a:r>
              <a:rPr lang="fr-FR" sz="3200" dirty="0" smtClean="0">
                <a:solidFill>
                  <a:schemeClr val="tx2">
                    <a:lumMod val="50000"/>
                  </a:schemeClr>
                </a:solidFill>
              </a:rPr>
              <a:t>S</a:t>
            </a:r>
            <a:r>
              <a:rPr lang="fr-FR" sz="3200" dirty="0" smtClean="0"/>
              <a:t>ystem</a:t>
            </a:r>
            <a:endParaRPr lang="fr-FR" sz="3200" dirty="0"/>
          </a:p>
        </p:txBody>
      </p:sp>
      <p:grpSp>
        <p:nvGrpSpPr>
          <p:cNvPr id="37" name="Groupe 36"/>
          <p:cNvGrpSpPr/>
          <p:nvPr/>
        </p:nvGrpSpPr>
        <p:grpSpPr>
          <a:xfrm>
            <a:off x="5277595" y="4159123"/>
            <a:ext cx="6838205" cy="2622677"/>
            <a:chOff x="5729839" y="4804325"/>
            <a:chExt cx="5629929" cy="1672675"/>
          </a:xfrm>
        </p:grpSpPr>
        <p:grpSp>
          <p:nvGrpSpPr>
            <p:cNvPr id="32" name="Groupe 31"/>
            <p:cNvGrpSpPr/>
            <p:nvPr/>
          </p:nvGrpSpPr>
          <p:grpSpPr>
            <a:xfrm>
              <a:off x="5729839" y="4804325"/>
              <a:ext cx="5629929" cy="1672675"/>
              <a:chOff x="5729839" y="3748955"/>
              <a:chExt cx="5629929" cy="1672675"/>
            </a:xfrm>
          </p:grpSpPr>
          <p:sp>
            <p:nvSpPr>
              <p:cNvPr id="6" name="Pentagon 42"/>
              <p:cNvSpPr/>
              <p:nvPr/>
            </p:nvSpPr>
            <p:spPr>
              <a:xfrm flipH="1">
                <a:off x="5729839" y="4012742"/>
                <a:ext cx="2952238" cy="649725"/>
              </a:xfrm>
              <a:prstGeom prst="homePlate">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nvGrpSpPr>
              <p:cNvPr id="7" name="Group 58"/>
              <p:cNvGrpSpPr/>
              <p:nvPr/>
            </p:nvGrpSpPr>
            <p:grpSpPr>
              <a:xfrm>
                <a:off x="7872417" y="3748955"/>
                <a:ext cx="3487351" cy="1672675"/>
                <a:chOff x="5329238" y="2790825"/>
                <a:chExt cx="2651125" cy="1271588"/>
              </a:xfrm>
            </p:grpSpPr>
            <p:sp>
              <p:nvSpPr>
                <p:cNvPr id="8" name="Freeform 6"/>
                <p:cNvSpPr>
                  <a:spLocks/>
                </p:cNvSpPr>
                <p:nvPr/>
              </p:nvSpPr>
              <p:spPr bwMode="auto">
                <a:xfrm>
                  <a:off x="5711825" y="2790825"/>
                  <a:ext cx="1885950" cy="471488"/>
                </a:xfrm>
                <a:custGeom>
                  <a:avLst/>
                  <a:gdLst/>
                  <a:ahLst/>
                  <a:cxnLst>
                    <a:cxn ang="0">
                      <a:pos x="586" y="297"/>
                    </a:cxn>
                    <a:cxn ang="0">
                      <a:pos x="0" y="126"/>
                    </a:cxn>
                    <a:cxn ang="0">
                      <a:pos x="586" y="0"/>
                    </a:cxn>
                    <a:cxn ang="0">
                      <a:pos x="1188" y="131"/>
                    </a:cxn>
                    <a:cxn ang="0">
                      <a:pos x="586" y="297"/>
                    </a:cxn>
                  </a:cxnLst>
                  <a:rect l="0" t="0" r="r" b="b"/>
                  <a:pathLst>
                    <a:path w="1188" h="297">
                      <a:moveTo>
                        <a:pt x="586" y="297"/>
                      </a:moveTo>
                      <a:lnTo>
                        <a:pt x="0" y="126"/>
                      </a:lnTo>
                      <a:lnTo>
                        <a:pt x="586" y="0"/>
                      </a:lnTo>
                      <a:lnTo>
                        <a:pt x="1188" y="131"/>
                      </a:lnTo>
                      <a:lnTo>
                        <a:pt x="586" y="297"/>
                      </a:lnTo>
                      <a:close/>
                    </a:path>
                  </a:pathLst>
                </a:custGeom>
                <a:solidFill>
                  <a:schemeClr val="accent5">
                    <a:lumMod val="50000"/>
                  </a:scheme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6642100" y="2998788"/>
                  <a:ext cx="1338263" cy="1063625"/>
                </a:xfrm>
                <a:custGeom>
                  <a:avLst/>
                  <a:gdLst/>
                  <a:ahLst/>
                  <a:cxnLst>
                    <a:cxn ang="0">
                      <a:pos x="0" y="670"/>
                    </a:cxn>
                    <a:cxn ang="0">
                      <a:pos x="0" y="166"/>
                    </a:cxn>
                    <a:cxn ang="0">
                      <a:pos x="602" y="0"/>
                    </a:cxn>
                    <a:cxn ang="0">
                      <a:pos x="843" y="307"/>
                    </a:cxn>
                    <a:cxn ang="0">
                      <a:pos x="0" y="670"/>
                    </a:cxn>
                  </a:cxnLst>
                  <a:rect l="0" t="0" r="r" b="b"/>
                  <a:pathLst>
                    <a:path w="843" h="670">
                      <a:moveTo>
                        <a:pt x="0" y="670"/>
                      </a:moveTo>
                      <a:lnTo>
                        <a:pt x="0" y="166"/>
                      </a:lnTo>
                      <a:lnTo>
                        <a:pt x="602" y="0"/>
                      </a:lnTo>
                      <a:lnTo>
                        <a:pt x="843" y="307"/>
                      </a:lnTo>
                      <a:lnTo>
                        <a:pt x="0" y="670"/>
                      </a:lnTo>
                      <a:close/>
                    </a:path>
                  </a:pathLst>
                </a:custGeom>
                <a:ln>
                  <a:solidFill>
                    <a:schemeClr val="tx1"/>
                  </a:solidFill>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5329238" y="2990850"/>
                  <a:ext cx="1312863" cy="1071563"/>
                </a:xfrm>
                <a:custGeom>
                  <a:avLst/>
                  <a:gdLst/>
                  <a:ahLst/>
                  <a:cxnLst>
                    <a:cxn ang="0">
                      <a:pos x="827" y="675"/>
                    </a:cxn>
                    <a:cxn ang="0">
                      <a:pos x="0" y="312"/>
                    </a:cxn>
                    <a:cxn ang="0">
                      <a:pos x="241" y="0"/>
                    </a:cxn>
                    <a:cxn ang="0">
                      <a:pos x="827" y="171"/>
                    </a:cxn>
                    <a:cxn ang="0">
                      <a:pos x="827" y="675"/>
                    </a:cxn>
                  </a:cxnLst>
                  <a:rect l="0" t="0" r="r" b="b"/>
                  <a:pathLst>
                    <a:path w="827" h="675">
                      <a:moveTo>
                        <a:pt x="827" y="675"/>
                      </a:moveTo>
                      <a:lnTo>
                        <a:pt x="0" y="312"/>
                      </a:lnTo>
                      <a:lnTo>
                        <a:pt x="241" y="0"/>
                      </a:lnTo>
                      <a:lnTo>
                        <a:pt x="827" y="171"/>
                      </a:lnTo>
                      <a:lnTo>
                        <a:pt x="827" y="675"/>
                      </a:lnTo>
                      <a:close/>
                    </a:path>
                  </a:pathLst>
                </a:custGeom>
                <a:solidFill>
                  <a:schemeClr val="accent5">
                    <a:lumMod val="75000"/>
                  </a:scheme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0" name="Text Placeholder 3"/>
            <p:cNvSpPr txBox="1">
              <a:spLocks/>
            </p:cNvSpPr>
            <p:nvPr/>
          </p:nvSpPr>
          <p:spPr>
            <a:xfrm>
              <a:off x="6409850" y="5255569"/>
              <a:ext cx="1057709" cy="274808"/>
            </a:xfrm>
            <a:prstGeom prst="rect">
              <a:avLst/>
            </a:prstGeom>
            <a:ln>
              <a:noFill/>
            </a:ln>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tx1"/>
                  </a:solidFill>
                  <a:ea typeface="Open Sans" panose="020B0606030504020204" pitchFamily="34" charset="0"/>
                  <a:cs typeface="Open Sans" panose="020B0606030504020204" pitchFamily="34" charset="0"/>
                </a:rPr>
                <a:t>Request</a:t>
              </a:r>
              <a:endParaRPr lang="en-US" spc="-151" dirty="0">
                <a:solidFill>
                  <a:schemeClr val="tx1"/>
                </a:solidFill>
                <a:ea typeface="Open Sans" panose="020B0606030504020204" pitchFamily="34" charset="0"/>
                <a:cs typeface="Open Sans" panose="020B0606030504020204" pitchFamily="34" charset="0"/>
              </a:endParaRPr>
            </a:p>
          </p:txBody>
        </p:sp>
      </p:grpSp>
      <p:sp>
        <p:nvSpPr>
          <p:cNvPr id="28" name="Rectangle 1436"/>
          <p:cNvSpPr>
            <a:spLocks noChangeArrowheads="1"/>
          </p:cNvSpPr>
          <p:nvPr/>
        </p:nvSpPr>
        <p:spPr bwMode="auto">
          <a:xfrm>
            <a:off x="638276" y="4572000"/>
            <a:ext cx="4538573" cy="923330"/>
          </a:xfrm>
          <a:prstGeom prst="rect">
            <a:avLst/>
          </a:prstGeom>
          <a:noFill/>
          <a:extLst/>
        </p:spPr>
        <p:txBody>
          <a:bodyPr wrap="square">
            <a:spAutoFit/>
          </a:bodyPr>
          <a:lstStyle/>
          <a:p>
            <a:r>
              <a:rPr lang="fr-FR" sz="1800" b="1" noProof="1" smtClean="0">
                <a:solidFill>
                  <a:srgbClr val="0093A7"/>
                </a:solidFill>
              </a:rPr>
              <a:t>► A </a:t>
            </a:r>
            <a:r>
              <a:rPr lang="fr-FR" sz="1800" b="1" noProof="1">
                <a:solidFill>
                  <a:srgbClr val="0093A7"/>
                </a:solidFill>
              </a:rPr>
              <a:t>compact extraction system </a:t>
            </a:r>
            <a:endParaRPr lang="fr-FR" sz="1800" b="1" noProof="1" smtClean="0">
              <a:solidFill>
                <a:srgbClr val="0093A7"/>
              </a:solidFill>
            </a:endParaRPr>
          </a:p>
          <a:p>
            <a:r>
              <a:rPr lang="fr-FR" sz="1800" noProof="1" smtClean="0"/>
              <a:t>to </a:t>
            </a:r>
            <a:r>
              <a:rPr lang="fr-FR" sz="1800" noProof="1"/>
              <a:t>reduce </a:t>
            </a:r>
            <a:r>
              <a:rPr lang="fr-FR" sz="1800" noProof="1">
                <a:sym typeface="Wingdings" panose="05000000000000000000" pitchFamily="2" charset="2"/>
              </a:rPr>
              <a:t>the LEBT </a:t>
            </a:r>
            <a:r>
              <a:rPr lang="fr-FR" sz="1800" noProof="1" smtClean="0">
                <a:sym typeface="Wingdings" panose="05000000000000000000" pitchFamily="2" charset="2"/>
              </a:rPr>
              <a:t>length and to reduce </a:t>
            </a:r>
            <a:r>
              <a:rPr lang="fr-FR" sz="1800" noProof="1">
                <a:sym typeface="Wingdings" panose="05000000000000000000" pitchFamily="2" charset="2"/>
              </a:rPr>
              <a:t>Emittance growth </a:t>
            </a:r>
            <a:r>
              <a:rPr lang="fr-FR" sz="1800" noProof="1" smtClean="0">
                <a:sym typeface="Wingdings" panose="05000000000000000000" pitchFamily="2" charset="2"/>
              </a:rPr>
              <a:t>along LEBT </a:t>
            </a:r>
            <a:endParaRPr lang="fr-FR" sz="1800" noProof="1">
              <a:sym typeface="Wingdings" panose="05000000000000000000" pitchFamily="2" charset="2"/>
            </a:endParaRPr>
          </a:p>
        </p:txBody>
      </p:sp>
      <p:sp>
        <p:nvSpPr>
          <p:cNvPr id="33" name="Rectangle 32"/>
          <p:cNvSpPr/>
          <p:nvPr/>
        </p:nvSpPr>
        <p:spPr>
          <a:xfrm>
            <a:off x="638276" y="3048000"/>
            <a:ext cx="5762524" cy="1200329"/>
          </a:xfrm>
          <a:prstGeom prst="rect">
            <a:avLst/>
          </a:prstGeom>
        </p:spPr>
        <p:txBody>
          <a:bodyPr wrap="square">
            <a:spAutoFit/>
          </a:bodyPr>
          <a:lstStyle/>
          <a:p>
            <a:r>
              <a:rPr lang="fr-FR" sz="1800" b="1" noProof="1" smtClean="0">
                <a:solidFill>
                  <a:schemeClr val="accent1">
                    <a:lumMod val="60000"/>
                    <a:lumOff val="40000"/>
                  </a:schemeClr>
                </a:solidFill>
                <a:sym typeface="Wingdings" panose="05000000000000000000" pitchFamily="2" charset="2"/>
              </a:rPr>
              <a:t>► A </a:t>
            </a:r>
            <a:r>
              <a:rPr lang="fr-FR" sz="1800" b="1" noProof="1">
                <a:solidFill>
                  <a:schemeClr val="accent1">
                    <a:lumMod val="60000"/>
                    <a:lumOff val="40000"/>
                  </a:schemeClr>
                </a:solidFill>
                <a:sym typeface="Wingdings" panose="05000000000000000000" pitchFamily="2" charset="2"/>
              </a:rPr>
              <a:t>s</a:t>
            </a:r>
            <a:r>
              <a:rPr lang="fr-FR" sz="1800" b="1" noProof="1" smtClean="0">
                <a:solidFill>
                  <a:schemeClr val="accent1">
                    <a:lumMod val="60000"/>
                    <a:lumOff val="40000"/>
                  </a:schemeClr>
                </a:solidFill>
              </a:rPr>
              <a:t>maller &amp; cheaper Ion Source</a:t>
            </a:r>
            <a:endParaRPr lang="en-US" sz="1800" b="1" noProof="1">
              <a:solidFill>
                <a:schemeClr val="accent1">
                  <a:lumMod val="60000"/>
                  <a:lumOff val="40000"/>
                </a:schemeClr>
              </a:solidFill>
            </a:endParaRPr>
          </a:p>
          <a:p>
            <a:r>
              <a:rPr lang="fr-FR" sz="1800" noProof="1" smtClean="0"/>
              <a:t>By modifing internal plasma chamber dimensions</a:t>
            </a:r>
            <a:endParaRPr lang="fr-FR" sz="1800" noProof="1"/>
          </a:p>
          <a:p>
            <a:pPr marL="285750" indent="-285750">
              <a:buFont typeface="Arial" panose="020B0604020202020204" pitchFamily="34" charset="0"/>
              <a:buChar char="•"/>
            </a:pPr>
            <a:r>
              <a:rPr lang="fr-FR" sz="1800" noProof="1" smtClean="0"/>
              <a:t>Plasma chamber </a:t>
            </a:r>
            <a:r>
              <a:rPr lang="fr-FR" sz="1800" noProof="1"/>
              <a:t>length / internal diameter</a:t>
            </a:r>
          </a:p>
          <a:p>
            <a:pPr marL="285750" indent="-285750">
              <a:buFont typeface="Arial" panose="020B0604020202020204" pitchFamily="34" charset="0"/>
              <a:buChar char="•"/>
            </a:pPr>
            <a:r>
              <a:rPr lang="fr-FR" sz="1800" noProof="1" smtClean="0"/>
              <a:t>Microwave Injection</a:t>
            </a:r>
            <a:endParaRPr lang="fr-FR" sz="1800" noProof="1"/>
          </a:p>
        </p:txBody>
      </p:sp>
      <p:sp>
        <p:nvSpPr>
          <p:cNvPr id="34" name="Rectangle 33">
            <a:extLst>
              <a:ext uri="{FF2B5EF4-FFF2-40B4-BE49-F238E27FC236}">
                <a16:creationId xmlns:a16="http://schemas.microsoft.com/office/drawing/2014/main" id="{53D8F899-4B11-824C-9F81-1E1B4B21C69B}"/>
              </a:ext>
            </a:extLst>
          </p:cNvPr>
          <p:cNvSpPr/>
          <p:nvPr/>
        </p:nvSpPr>
        <p:spPr>
          <a:xfrm>
            <a:off x="638276" y="1600200"/>
            <a:ext cx="4904092" cy="1200329"/>
          </a:xfrm>
          <a:prstGeom prst="rect">
            <a:avLst/>
          </a:prstGeom>
        </p:spPr>
        <p:txBody>
          <a:bodyPr wrap="square">
            <a:spAutoFit/>
          </a:bodyPr>
          <a:lstStyle/>
          <a:p>
            <a:r>
              <a:rPr lang="fr-FR" sz="1800" b="1" noProof="1" smtClean="0">
                <a:solidFill>
                  <a:srgbClr val="E4AD00"/>
                </a:solidFill>
                <a:sym typeface="Wingdings" panose="05000000000000000000" pitchFamily="2" charset="2"/>
              </a:rPr>
              <a:t>► An </a:t>
            </a:r>
            <a:r>
              <a:rPr lang="fr-FR" sz="1800" b="1" noProof="1">
                <a:solidFill>
                  <a:srgbClr val="E4AD00"/>
                </a:solidFill>
                <a:sym typeface="Wingdings" panose="05000000000000000000" pitchFamily="2" charset="2"/>
              </a:rPr>
              <a:t>e</a:t>
            </a:r>
            <a:r>
              <a:rPr lang="fr-FR" sz="1800" b="1" noProof="1" smtClean="0">
                <a:solidFill>
                  <a:srgbClr val="E4AD00"/>
                </a:solidFill>
              </a:rPr>
              <a:t>asily maintenable Ion Source</a:t>
            </a:r>
            <a:endParaRPr lang="en-US" sz="1800" b="1" noProof="1">
              <a:solidFill>
                <a:srgbClr val="E4AD00"/>
              </a:solidFill>
            </a:endParaRPr>
          </a:p>
          <a:p>
            <a:pPr marL="285750" indent="-285750">
              <a:buFont typeface="Arial" panose="020B0604020202020204" pitchFamily="34" charset="0"/>
              <a:buChar char="•"/>
            </a:pPr>
            <a:r>
              <a:rPr lang="en-US" sz="1800" noProof="1" smtClean="0">
                <a:sym typeface="Wingdings" panose="05000000000000000000" pitchFamily="2" charset="2"/>
              </a:rPr>
              <a:t>Less people required</a:t>
            </a:r>
          </a:p>
          <a:p>
            <a:pPr marL="285750" indent="-285750">
              <a:buFont typeface="Arial" panose="020B0604020202020204" pitchFamily="34" charset="0"/>
              <a:buChar char="•"/>
            </a:pPr>
            <a:r>
              <a:rPr lang="en-US" sz="1800" noProof="1">
                <a:sym typeface="Wingdings" panose="05000000000000000000" pitchFamily="2" charset="2"/>
              </a:rPr>
              <a:t>L</a:t>
            </a:r>
            <a:r>
              <a:rPr lang="en-US" sz="1800" noProof="1" smtClean="0">
                <a:sym typeface="Wingdings" panose="05000000000000000000" pitchFamily="2" charset="2"/>
              </a:rPr>
              <a:t>ess stress</a:t>
            </a:r>
            <a:endParaRPr lang="en-US" sz="1800" noProof="1">
              <a:sym typeface="Wingdings" panose="05000000000000000000" pitchFamily="2" charset="2"/>
            </a:endParaRPr>
          </a:p>
          <a:p>
            <a:pPr marL="285750" indent="-285750">
              <a:buFont typeface="Arial" panose="020B0604020202020204" pitchFamily="34" charset="0"/>
              <a:buChar char="•"/>
            </a:pPr>
            <a:r>
              <a:rPr lang="en-US" sz="1800" noProof="1" smtClean="0">
                <a:sym typeface="Wingdings" panose="05000000000000000000" pitchFamily="2" charset="2"/>
              </a:rPr>
              <a:t>Reduced maintenance time (MTTR)</a:t>
            </a:r>
            <a:endParaRPr lang="en-US" sz="1800" noProof="1"/>
          </a:p>
        </p:txBody>
      </p:sp>
      <p:grpSp>
        <p:nvGrpSpPr>
          <p:cNvPr id="36" name="Groupe 35"/>
          <p:cNvGrpSpPr/>
          <p:nvPr/>
        </p:nvGrpSpPr>
        <p:grpSpPr>
          <a:xfrm>
            <a:off x="5810995" y="2819400"/>
            <a:ext cx="5594051" cy="1817210"/>
            <a:chOff x="6145449" y="3281344"/>
            <a:chExt cx="4605610" cy="1158969"/>
          </a:xfrm>
        </p:grpSpPr>
        <p:grpSp>
          <p:nvGrpSpPr>
            <p:cNvPr id="31" name="Groupe 30"/>
            <p:cNvGrpSpPr/>
            <p:nvPr/>
          </p:nvGrpSpPr>
          <p:grpSpPr>
            <a:xfrm>
              <a:off x="6145449" y="3281344"/>
              <a:ext cx="4605610" cy="1158969"/>
              <a:chOff x="6179897" y="3101600"/>
              <a:chExt cx="4605610" cy="1158969"/>
            </a:xfrm>
          </p:grpSpPr>
          <p:sp>
            <p:nvSpPr>
              <p:cNvPr id="5" name="Pentagon 41"/>
              <p:cNvSpPr/>
              <p:nvPr/>
            </p:nvSpPr>
            <p:spPr>
              <a:xfrm flipH="1">
                <a:off x="6179897" y="3200401"/>
                <a:ext cx="2952238" cy="729512"/>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57"/>
              <p:cNvGrpSpPr/>
              <p:nvPr/>
            </p:nvGrpSpPr>
            <p:grpSpPr>
              <a:xfrm>
                <a:off x="8440420" y="3101600"/>
                <a:ext cx="2345087" cy="1158969"/>
                <a:chOff x="5761038" y="2298700"/>
                <a:chExt cx="1782762" cy="881063"/>
              </a:xfrm>
            </p:grpSpPr>
            <p:sp>
              <p:nvSpPr>
                <p:cNvPr id="12" name="Freeform 5"/>
                <p:cNvSpPr>
                  <a:spLocks/>
                </p:cNvSpPr>
                <p:nvPr/>
              </p:nvSpPr>
              <p:spPr bwMode="auto">
                <a:xfrm>
                  <a:off x="6184900" y="2298700"/>
                  <a:ext cx="919163" cy="161925"/>
                </a:xfrm>
                <a:custGeom>
                  <a:avLst/>
                  <a:gdLst/>
                  <a:ahLst/>
                  <a:cxnLst>
                    <a:cxn ang="0">
                      <a:pos x="579" y="47"/>
                    </a:cxn>
                    <a:cxn ang="0">
                      <a:pos x="288" y="102"/>
                    </a:cxn>
                    <a:cxn ang="0">
                      <a:pos x="0" y="51"/>
                    </a:cxn>
                    <a:cxn ang="0">
                      <a:pos x="288" y="0"/>
                    </a:cxn>
                    <a:cxn ang="0">
                      <a:pos x="579" y="47"/>
                    </a:cxn>
                  </a:cxnLst>
                  <a:rect l="0" t="0" r="r" b="b"/>
                  <a:pathLst>
                    <a:path w="579" h="102">
                      <a:moveTo>
                        <a:pt x="579" y="47"/>
                      </a:moveTo>
                      <a:lnTo>
                        <a:pt x="288" y="102"/>
                      </a:lnTo>
                      <a:lnTo>
                        <a:pt x="0" y="51"/>
                      </a:lnTo>
                      <a:lnTo>
                        <a:pt x="288" y="0"/>
                      </a:lnTo>
                      <a:lnTo>
                        <a:pt x="579" y="47"/>
                      </a:lnTo>
                      <a:close/>
                    </a:path>
                  </a:pathLst>
                </a:custGeom>
                <a:solidFill>
                  <a:schemeClr val="accent2">
                    <a:lumMod val="50000"/>
                  </a:scheme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5761038" y="2379663"/>
                  <a:ext cx="881063" cy="800100"/>
                </a:xfrm>
                <a:custGeom>
                  <a:avLst/>
                  <a:gdLst/>
                  <a:ahLst/>
                  <a:cxnLst>
                    <a:cxn ang="0">
                      <a:pos x="555" y="51"/>
                    </a:cxn>
                    <a:cxn ang="0">
                      <a:pos x="555" y="504"/>
                    </a:cxn>
                    <a:cxn ang="0">
                      <a:pos x="0" y="345"/>
                    </a:cxn>
                    <a:cxn ang="0">
                      <a:pos x="267" y="0"/>
                    </a:cxn>
                    <a:cxn ang="0">
                      <a:pos x="267" y="0"/>
                    </a:cxn>
                    <a:cxn ang="0">
                      <a:pos x="555" y="51"/>
                    </a:cxn>
                  </a:cxnLst>
                  <a:rect l="0" t="0" r="r" b="b"/>
                  <a:pathLst>
                    <a:path w="555" h="504">
                      <a:moveTo>
                        <a:pt x="555" y="51"/>
                      </a:moveTo>
                      <a:lnTo>
                        <a:pt x="555" y="504"/>
                      </a:lnTo>
                      <a:lnTo>
                        <a:pt x="0" y="345"/>
                      </a:lnTo>
                      <a:lnTo>
                        <a:pt x="267" y="0"/>
                      </a:lnTo>
                      <a:lnTo>
                        <a:pt x="267" y="0"/>
                      </a:lnTo>
                      <a:lnTo>
                        <a:pt x="555" y="51"/>
                      </a:lnTo>
                      <a:close/>
                    </a:path>
                  </a:pathLst>
                </a:custGeom>
                <a:solidFill>
                  <a:schemeClr val="accent2">
                    <a:lumMod val="75000"/>
                  </a:scheme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6642100" y="2373313"/>
                  <a:ext cx="901700" cy="806450"/>
                </a:xfrm>
                <a:custGeom>
                  <a:avLst/>
                  <a:gdLst/>
                  <a:ahLst/>
                  <a:cxnLst>
                    <a:cxn ang="0">
                      <a:pos x="0" y="508"/>
                    </a:cxn>
                    <a:cxn ang="0">
                      <a:pos x="0" y="55"/>
                    </a:cxn>
                    <a:cxn ang="0">
                      <a:pos x="291" y="0"/>
                    </a:cxn>
                    <a:cxn ang="0">
                      <a:pos x="291" y="0"/>
                    </a:cxn>
                    <a:cxn ang="0">
                      <a:pos x="568" y="352"/>
                    </a:cxn>
                    <a:cxn ang="0">
                      <a:pos x="0" y="508"/>
                    </a:cxn>
                  </a:cxnLst>
                  <a:rect l="0" t="0" r="r" b="b"/>
                  <a:pathLst>
                    <a:path w="568" h="508">
                      <a:moveTo>
                        <a:pt x="0" y="508"/>
                      </a:moveTo>
                      <a:lnTo>
                        <a:pt x="0" y="55"/>
                      </a:lnTo>
                      <a:lnTo>
                        <a:pt x="291" y="0"/>
                      </a:lnTo>
                      <a:lnTo>
                        <a:pt x="291" y="0"/>
                      </a:lnTo>
                      <a:lnTo>
                        <a:pt x="568" y="352"/>
                      </a:lnTo>
                      <a:lnTo>
                        <a:pt x="0" y="508"/>
                      </a:lnTo>
                      <a:close/>
                    </a:path>
                  </a:pathLst>
                </a:custGeom>
                <a:solidFill>
                  <a:schemeClr val="accent2"/>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9" name="Text Placeholder 3"/>
            <p:cNvSpPr txBox="1">
              <a:spLocks/>
            </p:cNvSpPr>
            <p:nvPr/>
          </p:nvSpPr>
          <p:spPr>
            <a:xfrm>
              <a:off x="6838994" y="3596076"/>
              <a:ext cx="942785" cy="274808"/>
            </a:xfrm>
            <a:prstGeom prst="rect">
              <a:avLst/>
            </a:prstGeom>
            <a:ln>
              <a:noFill/>
            </a:ln>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tx1"/>
                  </a:solidFill>
                  <a:ea typeface="Open Sans" panose="020B0606030504020204" pitchFamily="34" charset="0"/>
                  <a:cs typeface="Open Sans" panose="020B0606030504020204" pitchFamily="34" charset="0"/>
                </a:rPr>
                <a:t>Interest</a:t>
              </a:r>
              <a:endParaRPr lang="en-US" spc="-151" dirty="0">
                <a:solidFill>
                  <a:schemeClr val="tx1"/>
                </a:solidFill>
                <a:ea typeface="Open Sans" panose="020B0606030504020204" pitchFamily="34" charset="0"/>
                <a:cs typeface="Open Sans" panose="020B0606030504020204" pitchFamily="34" charset="0"/>
              </a:endParaRPr>
            </a:p>
          </p:txBody>
        </p:sp>
      </p:grpSp>
      <p:grpSp>
        <p:nvGrpSpPr>
          <p:cNvPr id="35" name="Groupe 34"/>
          <p:cNvGrpSpPr/>
          <p:nvPr/>
        </p:nvGrpSpPr>
        <p:grpSpPr>
          <a:xfrm>
            <a:off x="6722551" y="1674304"/>
            <a:ext cx="3889044" cy="1221296"/>
            <a:chOff x="7014620" y="1693633"/>
            <a:chExt cx="3201870" cy="778911"/>
          </a:xfrm>
        </p:grpSpPr>
        <p:grpSp>
          <p:nvGrpSpPr>
            <p:cNvPr id="30" name="Groupe 29"/>
            <p:cNvGrpSpPr/>
            <p:nvPr/>
          </p:nvGrpSpPr>
          <p:grpSpPr>
            <a:xfrm>
              <a:off x="7014620" y="1693633"/>
              <a:ext cx="3201870" cy="778911"/>
              <a:chOff x="6934199" y="2429192"/>
              <a:chExt cx="3201870" cy="778911"/>
            </a:xfrm>
          </p:grpSpPr>
          <p:sp>
            <p:nvSpPr>
              <p:cNvPr id="4" name="Pentagon 40"/>
              <p:cNvSpPr/>
              <p:nvPr/>
            </p:nvSpPr>
            <p:spPr>
              <a:xfrm flipH="1">
                <a:off x="6934199" y="2438399"/>
                <a:ext cx="2670375" cy="689639"/>
              </a:xfrm>
              <a:prstGeom prst="homePlat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56"/>
              <p:cNvGrpSpPr/>
              <p:nvPr/>
            </p:nvGrpSpPr>
            <p:grpSpPr>
              <a:xfrm>
                <a:off x="9064802" y="2429192"/>
                <a:ext cx="1071267" cy="778911"/>
                <a:chOff x="6235700" y="1787525"/>
                <a:chExt cx="814390" cy="592138"/>
              </a:xfrm>
            </p:grpSpPr>
            <p:sp>
              <p:nvSpPr>
                <p:cNvPr id="16" name="Freeform 7"/>
                <p:cNvSpPr>
                  <a:spLocks/>
                </p:cNvSpPr>
                <p:nvPr/>
              </p:nvSpPr>
              <p:spPr bwMode="auto">
                <a:xfrm>
                  <a:off x="6642102" y="1787525"/>
                  <a:ext cx="407988" cy="592138"/>
                </a:xfrm>
                <a:custGeom>
                  <a:avLst/>
                  <a:gdLst/>
                  <a:ahLst/>
                  <a:cxnLst>
                    <a:cxn ang="0">
                      <a:pos x="0" y="373"/>
                    </a:cxn>
                    <a:cxn ang="0">
                      <a:pos x="0" y="0"/>
                    </a:cxn>
                    <a:cxn ang="0">
                      <a:pos x="257" y="325"/>
                    </a:cxn>
                    <a:cxn ang="0">
                      <a:pos x="0" y="373"/>
                    </a:cxn>
                  </a:cxnLst>
                  <a:rect l="0" t="0" r="r" b="b"/>
                  <a:pathLst>
                    <a:path w="257" h="373">
                      <a:moveTo>
                        <a:pt x="0" y="373"/>
                      </a:moveTo>
                      <a:lnTo>
                        <a:pt x="0" y="0"/>
                      </a:lnTo>
                      <a:lnTo>
                        <a:pt x="257" y="325"/>
                      </a:lnTo>
                      <a:lnTo>
                        <a:pt x="0" y="373"/>
                      </a:lnTo>
                      <a:close/>
                    </a:path>
                  </a:pathLst>
                </a:custGeom>
                <a:solidFill>
                  <a:schemeClr val="accent3"/>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p:nvSpPr>
              <p:spPr bwMode="auto">
                <a:xfrm>
                  <a:off x="6235700" y="1787525"/>
                  <a:ext cx="406400" cy="592138"/>
                </a:xfrm>
                <a:custGeom>
                  <a:avLst/>
                  <a:gdLst/>
                  <a:ahLst/>
                  <a:cxnLst>
                    <a:cxn ang="0">
                      <a:pos x="256" y="373"/>
                    </a:cxn>
                    <a:cxn ang="0">
                      <a:pos x="0" y="330"/>
                    </a:cxn>
                    <a:cxn ang="0">
                      <a:pos x="256" y="0"/>
                    </a:cxn>
                    <a:cxn ang="0">
                      <a:pos x="256" y="373"/>
                    </a:cxn>
                  </a:cxnLst>
                  <a:rect l="0" t="0" r="r" b="b"/>
                  <a:pathLst>
                    <a:path w="256" h="373">
                      <a:moveTo>
                        <a:pt x="256" y="373"/>
                      </a:moveTo>
                      <a:lnTo>
                        <a:pt x="0" y="330"/>
                      </a:lnTo>
                      <a:lnTo>
                        <a:pt x="256" y="0"/>
                      </a:lnTo>
                      <a:lnTo>
                        <a:pt x="256" y="373"/>
                      </a:lnTo>
                      <a:close/>
                    </a:path>
                  </a:pathLst>
                </a:custGeom>
                <a:solidFill>
                  <a:schemeClr val="accent3">
                    <a:lumMod val="75000"/>
                  </a:scheme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8" name="Text Placeholder 3"/>
            <p:cNvSpPr txBox="1">
              <a:spLocks/>
            </p:cNvSpPr>
            <p:nvPr/>
          </p:nvSpPr>
          <p:spPr>
            <a:xfrm>
              <a:off x="7684675" y="1910256"/>
              <a:ext cx="660778" cy="274809"/>
            </a:xfrm>
            <a:prstGeom prst="rect">
              <a:avLst/>
            </a:prstGeom>
            <a:ln>
              <a:noFill/>
            </a:ln>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schemeClr val="tx1"/>
                  </a:solidFill>
                  <a:ea typeface="Open Sans" panose="020B0606030504020204" pitchFamily="34" charset="0"/>
                  <a:cs typeface="Open Sans" panose="020B0606030504020204" pitchFamily="34" charset="0"/>
                </a:rPr>
                <a:t>Need</a:t>
              </a:r>
              <a:endParaRPr lang="en-US" spc="-151" dirty="0">
                <a:solidFill>
                  <a:schemeClr val="tx1"/>
                </a:solidFill>
                <a:ea typeface="Open Sans" panose="020B0606030504020204" pitchFamily="34" charset="0"/>
                <a:cs typeface="Open Sans" panose="020B0606030504020204" pitchFamily="34" charset="0"/>
              </a:endParaRPr>
            </a:p>
          </p:txBody>
        </p:sp>
      </p:grpSp>
      <p:sp>
        <p:nvSpPr>
          <p:cNvPr id="38"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7</a:t>
            </a:fld>
            <a:endParaRPr lang="en-US" sz="1800" dirty="0">
              <a:solidFill>
                <a:srgbClr val="FF0000"/>
              </a:solidFill>
              <a:latin typeface="+mj-lt"/>
            </a:endParaRPr>
          </a:p>
        </p:txBody>
      </p:sp>
    </p:spTree>
    <p:extLst>
      <p:ext uri="{BB962C8B-B14F-4D97-AF65-F5344CB8AC3E}">
        <p14:creationId xmlns:p14="http://schemas.microsoft.com/office/powerpoint/2010/main" val="18273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OSTER CONFERENCE\2013-09-09 ICIS13 JAPON\delf\Source SIL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819400" y="1150021"/>
            <a:ext cx="3365659" cy="21603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POSTER CONFERENCE\2013-09-09 ICIS13 JAPON\delf\Source ALISES.jpg"/>
          <p:cNvPicPr>
            <a:picLocks noChangeAspect="1" noChangeArrowheads="1"/>
          </p:cNvPicPr>
          <p:nvPr/>
        </p:nvPicPr>
        <p:blipFill rotWithShape="1">
          <a:blip r:embed="rId3">
            <a:extLst>
              <a:ext uri="{28A0092B-C50C-407E-A947-70E740481C1C}">
                <a14:useLocalDpi xmlns:a14="http://schemas.microsoft.com/office/drawing/2010/main" val="0"/>
              </a:ext>
            </a:extLst>
          </a:blip>
          <a:srcRect t="14254"/>
          <a:stretch/>
        </p:blipFill>
        <p:spPr bwMode="auto">
          <a:xfrm>
            <a:off x="1887828" y="3766579"/>
            <a:ext cx="3641027" cy="28853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5296646" y="2651760"/>
            <a:ext cx="749738" cy="3810000"/>
            <a:chOff x="3855544" y="2667000"/>
            <a:chExt cx="749738" cy="3810000"/>
          </a:xfrm>
        </p:grpSpPr>
        <p:grpSp>
          <p:nvGrpSpPr>
            <p:cNvPr id="24" name="Groupe 23"/>
            <p:cNvGrpSpPr/>
            <p:nvPr/>
          </p:nvGrpSpPr>
          <p:grpSpPr>
            <a:xfrm>
              <a:off x="3883607" y="2667000"/>
              <a:ext cx="721675" cy="3810000"/>
              <a:chOff x="3870423" y="2679879"/>
              <a:chExt cx="721675" cy="3810000"/>
            </a:xfrm>
          </p:grpSpPr>
          <p:cxnSp>
            <p:nvCxnSpPr>
              <p:cNvPr id="9" name="Connecteur droit avec flèche 8"/>
              <p:cNvCxnSpPr/>
              <p:nvPr/>
            </p:nvCxnSpPr>
            <p:spPr>
              <a:xfrm flipH="1" flipV="1">
                <a:off x="3925614" y="5237371"/>
                <a:ext cx="627854" cy="5824"/>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592098" y="2679879"/>
                <a:ext cx="0" cy="381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870423" y="4746162"/>
                <a:ext cx="0" cy="98407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1" name="ZoneTexte 20"/>
            <p:cNvSpPr txBox="1"/>
            <p:nvPr/>
          </p:nvSpPr>
          <p:spPr>
            <a:xfrm rot="16200000">
              <a:off x="3539271" y="4170890"/>
              <a:ext cx="1340432" cy="707886"/>
            </a:xfrm>
            <a:prstGeom prst="rect">
              <a:avLst/>
            </a:prstGeom>
            <a:noFill/>
          </p:spPr>
          <p:txBody>
            <a:bodyPr wrap="none" rtlCol="0">
              <a:spAutoFit/>
            </a:bodyPr>
            <a:lstStyle/>
            <a:p>
              <a:r>
                <a:rPr lang="en-US" sz="2000" noProof="1" smtClean="0"/>
                <a:t>20 cm</a:t>
              </a:r>
            </a:p>
            <a:p>
              <a:r>
                <a:rPr lang="en-US" sz="2000" noProof="1" smtClean="0"/>
                <a:t>Reduction</a:t>
              </a:r>
              <a:endParaRPr lang="en-US" sz="2000" noProof="1"/>
            </a:p>
          </p:txBody>
        </p:sp>
      </p:grpSp>
      <p:sp>
        <p:nvSpPr>
          <p:cNvPr id="2" name="Titre 1"/>
          <p:cNvSpPr>
            <a:spLocks noGrp="1"/>
          </p:cNvSpPr>
          <p:nvPr>
            <p:ph type="title"/>
          </p:nvPr>
        </p:nvSpPr>
        <p:spPr>
          <a:xfrm>
            <a:off x="720000" y="360000"/>
            <a:ext cx="10728325" cy="871827"/>
          </a:xfrm>
        </p:spPr>
        <p:txBody>
          <a:bodyPr vert="horz" lIns="0" tIns="45720" rIns="0" bIns="45720" rtlCol="0" anchor="t">
            <a:noAutofit/>
          </a:bodyPr>
          <a:lstStyle/>
          <a:p>
            <a:r>
              <a:rPr lang="en-US" sz="3200" noProof="1"/>
              <a:t>Proof of </a:t>
            </a:r>
            <a:r>
              <a:rPr lang="en-US" sz="3200" noProof="1" smtClean="0"/>
              <a:t>Concept - Idea n°1</a:t>
            </a:r>
            <a:br>
              <a:rPr lang="en-US" sz="3200" noProof="1" smtClean="0"/>
            </a:br>
            <a:r>
              <a:rPr lang="en-US" sz="2000" noProof="1" smtClean="0">
                <a:solidFill>
                  <a:srgbClr val="0093A7"/>
                </a:solidFill>
              </a:rPr>
              <a:t>A compact extraction system</a:t>
            </a:r>
            <a:endParaRPr lang="en-US" sz="2400" noProof="1">
              <a:solidFill>
                <a:srgbClr val="0093A7"/>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673" y="3310386"/>
            <a:ext cx="4656000" cy="3491999"/>
          </a:xfrm>
          <a:prstGeom prst="rect">
            <a:avLst/>
          </a:prstGeom>
        </p:spPr>
      </p:pic>
      <p:cxnSp>
        <p:nvCxnSpPr>
          <p:cNvPr id="10" name="Connecteur droit 9"/>
          <p:cNvCxnSpPr/>
          <p:nvPr/>
        </p:nvCxnSpPr>
        <p:spPr>
          <a:xfrm>
            <a:off x="4572000" y="2305854"/>
            <a:ext cx="23946" cy="2793189"/>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03707" y="3150042"/>
            <a:ext cx="558166" cy="477054"/>
          </a:xfrm>
          <a:prstGeom prst="rect">
            <a:avLst/>
          </a:prstGeom>
          <a:noFill/>
        </p:spPr>
        <p:txBody>
          <a:bodyPr wrap="none" rtlCol="0">
            <a:spAutoFit/>
          </a:bodyPr>
          <a:lstStyle/>
          <a:p>
            <a:r>
              <a:rPr lang="en-US" b="1" dirty="0" smtClean="0">
                <a:solidFill>
                  <a:srgbClr val="00B050"/>
                </a:solidFill>
                <a:latin typeface="+mj-lt"/>
              </a:rPr>
              <a:t>Z</a:t>
            </a:r>
            <a:r>
              <a:rPr lang="en-US" b="1" baseline="-25000" dirty="0" smtClean="0">
                <a:solidFill>
                  <a:srgbClr val="00B050"/>
                </a:solidFill>
                <a:latin typeface="+mj-lt"/>
              </a:rPr>
              <a:t>0</a:t>
            </a:r>
            <a:endParaRPr lang="en-US" b="1" baseline="-25000" dirty="0">
              <a:solidFill>
                <a:srgbClr val="00B050"/>
              </a:solidFill>
              <a:latin typeface="+mj-lt"/>
            </a:endParaRPr>
          </a:p>
        </p:txBody>
      </p:sp>
      <p:sp>
        <p:nvSpPr>
          <p:cNvPr id="20" name="ZoneTexte 19"/>
          <p:cNvSpPr txBox="1"/>
          <p:nvPr/>
        </p:nvSpPr>
        <p:spPr>
          <a:xfrm>
            <a:off x="183010" y="4901625"/>
            <a:ext cx="1486304" cy="584775"/>
          </a:xfrm>
          <a:prstGeom prst="rect">
            <a:avLst/>
          </a:prstGeom>
          <a:noFill/>
        </p:spPr>
        <p:txBody>
          <a:bodyPr wrap="none" rtlCol="0">
            <a:spAutoFit/>
          </a:bodyPr>
          <a:lstStyle/>
          <a:p>
            <a:r>
              <a:rPr lang="en-US" sz="3200" b="1" noProof="1" smtClean="0">
                <a:latin typeface="Agency FB" panose="020B0503020202020204" pitchFamily="34" charset="0"/>
              </a:rPr>
              <a:t>ALISES v1</a:t>
            </a:r>
            <a:endParaRPr lang="en-US" sz="3200" b="1" noProof="1">
              <a:latin typeface="Agency FB" panose="020B0503020202020204" pitchFamily="34" charset="0"/>
            </a:endParaRPr>
          </a:p>
        </p:txBody>
      </p:sp>
      <p:sp>
        <p:nvSpPr>
          <p:cNvPr id="22" name="ZoneTexte 21"/>
          <p:cNvSpPr txBox="1"/>
          <p:nvPr/>
        </p:nvSpPr>
        <p:spPr>
          <a:xfrm>
            <a:off x="183010" y="1850364"/>
            <a:ext cx="891591" cy="584775"/>
          </a:xfrm>
          <a:prstGeom prst="rect">
            <a:avLst/>
          </a:prstGeom>
          <a:noFill/>
        </p:spPr>
        <p:txBody>
          <a:bodyPr wrap="none" rtlCol="0">
            <a:spAutoFit/>
          </a:bodyPr>
          <a:lstStyle/>
          <a:p>
            <a:r>
              <a:rPr lang="en-US" sz="3200" b="1" noProof="1" smtClean="0">
                <a:latin typeface="Agency FB" panose="020B0503020202020204" pitchFamily="34" charset="0"/>
              </a:rPr>
              <a:t>SILHI</a:t>
            </a:r>
            <a:endParaRPr lang="en-US" sz="3200" b="1" noProof="1">
              <a:latin typeface="Agency FB" panose="020B0503020202020204" pitchFamily="34" charset="0"/>
            </a:endParaRPr>
          </a:p>
        </p:txBody>
      </p:sp>
      <p:sp>
        <p:nvSpPr>
          <p:cNvPr id="23"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8</a:t>
            </a:fld>
            <a:endParaRPr lang="en-US" sz="1800" dirty="0">
              <a:solidFill>
                <a:srgbClr val="FF0000"/>
              </a:solidFill>
              <a:latin typeface="+mj-lt"/>
            </a:endParaRPr>
          </a:p>
        </p:txBody>
      </p:sp>
      <p:sp>
        <p:nvSpPr>
          <p:cNvPr id="25" name="ZoneTexte 24"/>
          <p:cNvSpPr txBox="1"/>
          <p:nvPr/>
        </p:nvSpPr>
        <p:spPr>
          <a:xfrm>
            <a:off x="8567378" y="5486400"/>
            <a:ext cx="558166" cy="477054"/>
          </a:xfrm>
          <a:prstGeom prst="rect">
            <a:avLst/>
          </a:prstGeom>
          <a:noFill/>
        </p:spPr>
        <p:txBody>
          <a:bodyPr wrap="none" rtlCol="0">
            <a:spAutoFit/>
          </a:bodyPr>
          <a:lstStyle/>
          <a:p>
            <a:r>
              <a:rPr lang="en-US" b="1" dirty="0" smtClean="0">
                <a:solidFill>
                  <a:srgbClr val="00B050"/>
                </a:solidFill>
                <a:latin typeface="+mj-lt"/>
              </a:rPr>
              <a:t>Z</a:t>
            </a:r>
            <a:r>
              <a:rPr lang="en-US" b="1" baseline="-25000" dirty="0" smtClean="0">
                <a:solidFill>
                  <a:srgbClr val="00B050"/>
                </a:solidFill>
                <a:latin typeface="+mj-lt"/>
              </a:rPr>
              <a:t>0</a:t>
            </a:r>
            <a:endParaRPr lang="en-US" b="1" baseline="-25000" dirty="0">
              <a:solidFill>
                <a:srgbClr val="00B050"/>
              </a:solidFill>
              <a:latin typeface="+mj-lt"/>
            </a:endParaRPr>
          </a:p>
        </p:txBody>
      </p:sp>
      <p:sp>
        <p:nvSpPr>
          <p:cNvPr id="26" name="ZoneTexte 25"/>
          <p:cNvSpPr txBox="1"/>
          <p:nvPr/>
        </p:nvSpPr>
        <p:spPr>
          <a:xfrm>
            <a:off x="6678793" y="940949"/>
            <a:ext cx="4838869" cy="2096691"/>
          </a:xfrm>
          <a:prstGeom prst="round2DiagRect">
            <a:avLst>
              <a:gd name="adj1" fmla="val 21766"/>
              <a:gd name="adj2" fmla="val 0"/>
            </a:avLst>
          </a:prstGeom>
          <a:noFill/>
          <a:ln w="38100">
            <a:solidFill>
              <a:srgbClr val="3E4A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b="1" dirty="0">
                <a:solidFill>
                  <a:schemeClr val="tx1"/>
                </a:solidFill>
              </a:rPr>
              <a:t>The ALISES concept : </a:t>
            </a:r>
            <a:r>
              <a:rPr lang="en-US" sz="1400" b="1" i="1" dirty="0">
                <a:solidFill>
                  <a:schemeClr val="tx1"/>
                </a:solidFill>
              </a:rPr>
              <a:t>Reversed </a:t>
            </a:r>
            <a:r>
              <a:rPr lang="en-US" sz="1400" b="1" i="1" dirty="0" smtClean="0">
                <a:solidFill>
                  <a:schemeClr val="tx1"/>
                </a:solidFill>
              </a:rPr>
              <a:t>structure</a:t>
            </a:r>
          </a:p>
          <a:p>
            <a:endParaRPr lang="en-US" sz="1400" b="1" i="1" dirty="0">
              <a:solidFill>
                <a:schemeClr val="tx1"/>
              </a:solidFill>
            </a:endParaRPr>
          </a:p>
          <a:p>
            <a:r>
              <a:rPr lang="en-US" sz="1600" dirty="0">
                <a:solidFill>
                  <a:schemeClr val="tx1"/>
                </a:solidFill>
              </a:rPr>
              <a:t>► </a:t>
            </a:r>
            <a:r>
              <a:rPr lang="en-US" sz="1400" dirty="0">
                <a:solidFill>
                  <a:schemeClr val="tx1"/>
                </a:solidFill>
              </a:rPr>
              <a:t>Put the insulating structure </a:t>
            </a:r>
            <a:r>
              <a:rPr lang="en-US" sz="1400" b="1" dirty="0">
                <a:solidFill>
                  <a:schemeClr val="tx1"/>
                </a:solidFill>
              </a:rPr>
              <a:t>before</a:t>
            </a:r>
            <a:r>
              <a:rPr lang="en-US" sz="1400" dirty="0">
                <a:solidFill>
                  <a:schemeClr val="tx1"/>
                </a:solidFill>
              </a:rPr>
              <a:t> beam extraction</a:t>
            </a:r>
          </a:p>
          <a:p>
            <a:endParaRPr lang="en-US" sz="1400" dirty="0">
              <a:solidFill>
                <a:schemeClr val="tx1"/>
              </a:solidFill>
            </a:endParaRPr>
          </a:p>
          <a:p>
            <a:r>
              <a:rPr lang="en-US" sz="1400" dirty="0">
                <a:solidFill>
                  <a:schemeClr val="tx1"/>
                </a:solidFill>
              </a:rPr>
              <a:t>► ECR resonance obtained with </a:t>
            </a:r>
            <a:r>
              <a:rPr lang="en-US" sz="1400" b="1" dirty="0">
                <a:solidFill>
                  <a:schemeClr val="tx1"/>
                </a:solidFill>
              </a:rPr>
              <a:t>fringe field of a solenoid</a:t>
            </a:r>
            <a:r>
              <a:rPr lang="en-US" sz="1400" dirty="0">
                <a:solidFill>
                  <a:schemeClr val="tx1"/>
                </a:solidFill>
              </a:rPr>
              <a:t> at ground potential at the beginning of LEBT</a:t>
            </a:r>
          </a:p>
          <a:p>
            <a:endParaRPr lang="en-US" sz="1400" dirty="0">
              <a:solidFill>
                <a:schemeClr val="tx1"/>
              </a:solidFill>
            </a:endParaRPr>
          </a:p>
          <a:p>
            <a:r>
              <a:rPr lang="en-US" sz="1400" dirty="0">
                <a:solidFill>
                  <a:schemeClr val="tx1"/>
                </a:solidFill>
              </a:rPr>
              <a:t>► Extraction system is </a:t>
            </a:r>
            <a:r>
              <a:rPr lang="en-US" sz="1400" b="1" dirty="0">
                <a:solidFill>
                  <a:schemeClr val="tx1"/>
                </a:solidFill>
              </a:rPr>
              <a:t>simplified</a:t>
            </a:r>
            <a:r>
              <a:rPr lang="en-US" sz="1400" dirty="0">
                <a:solidFill>
                  <a:schemeClr val="tx1"/>
                </a:solidFill>
              </a:rPr>
              <a:t>, except for the puller</a:t>
            </a:r>
          </a:p>
        </p:txBody>
      </p:sp>
    </p:spTree>
    <p:extLst>
      <p:ext uri="{BB962C8B-B14F-4D97-AF65-F5344CB8AC3E}">
        <p14:creationId xmlns:p14="http://schemas.microsoft.com/office/powerpoint/2010/main" val="287306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E:\POSTER CONFERENCE\2013-09-09 ICIS13 JAPON\delf\Source ALISES.jpg"/>
          <p:cNvPicPr>
            <a:picLocks noChangeAspect="1" noChangeArrowheads="1"/>
          </p:cNvPicPr>
          <p:nvPr/>
        </p:nvPicPr>
        <p:blipFill rotWithShape="1">
          <a:blip r:embed="rId2">
            <a:extLst>
              <a:ext uri="{28A0092B-C50C-407E-A947-70E740481C1C}">
                <a14:useLocalDpi xmlns:a14="http://schemas.microsoft.com/office/drawing/2010/main" val="0"/>
              </a:ext>
            </a:extLst>
          </a:blip>
          <a:srcRect l="5754" t="14254" b="3736"/>
          <a:stretch/>
        </p:blipFill>
        <p:spPr bwMode="auto">
          <a:xfrm>
            <a:off x="838200" y="1093660"/>
            <a:ext cx="5935995" cy="477374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720000" y="360000"/>
            <a:ext cx="10728325" cy="871827"/>
          </a:xfrm>
        </p:spPr>
        <p:txBody>
          <a:bodyPr vert="horz" lIns="0" tIns="45720" rIns="0" bIns="45720" rtlCol="0" anchor="t">
            <a:noAutofit/>
          </a:bodyPr>
          <a:lstStyle/>
          <a:p>
            <a:r>
              <a:rPr lang="en-US" sz="3200" noProof="1"/>
              <a:t>Proof of Concept </a:t>
            </a:r>
            <a:r>
              <a:rPr lang="en-US" sz="3200" noProof="1" smtClean="0"/>
              <a:t>- Idea n°2</a:t>
            </a:r>
            <a:br>
              <a:rPr lang="en-US" sz="3200" noProof="1" smtClean="0"/>
            </a:br>
            <a:r>
              <a:rPr lang="fr-FR" sz="2000" b="1" noProof="1">
                <a:solidFill>
                  <a:schemeClr val="accent1">
                    <a:lumMod val="60000"/>
                    <a:lumOff val="40000"/>
                  </a:schemeClr>
                </a:solidFill>
                <a:sym typeface="Wingdings" panose="05000000000000000000" pitchFamily="2" charset="2"/>
              </a:rPr>
              <a:t>A s</a:t>
            </a:r>
            <a:r>
              <a:rPr lang="fr-FR" sz="2000" b="1" noProof="1">
                <a:solidFill>
                  <a:schemeClr val="accent1">
                    <a:lumMod val="60000"/>
                    <a:lumOff val="40000"/>
                  </a:schemeClr>
                </a:solidFill>
              </a:rPr>
              <a:t>maller &amp; cheaper Ion Source</a:t>
            </a:r>
            <a:endParaRPr lang="en-US" sz="2000" b="1" noProof="1">
              <a:solidFill>
                <a:schemeClr val="accent1">
                  <a:lumMod val="60000"/>
                  <a:lumOff val="40000"/>
                </a:schemeClr>
              </a:solidFill>
            </a:endParaRPr>
          </a:p>
        </p:txBody>
      </p:sp>
      <p:pic>
        <p:nvPicPr>
          <p:cNvPr id="25" name="Picture 61" descr="C:\Users\otuske\Perso\PHOTOS\2012-08-23 tube reduction chambre\IMG_02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1277" y="3460163"/>
            <a:ext cx="3961001" cy="2959189"/>
          </a:xfrm>
          <a:prstGeom prst="roundRect">
            <a:avLst>
              <a:gd name="adj" fmla="val 5401"/>
            </a:avLst>
          </a:prstGeom>
          <a:extLst/>
        </p:spPr>
      </p:pic>
      <p:sp>
        <p:nvSpPr>
          <p:cNvPr id="5" name="ZoneTexte 4"/>
          <p:cNvSpPr txBox="1"/>
          <p:nvPr/>
        </p:nvSpPr>
        <p:spPr>
          <a:xfrm>
            <a:off x="228600" y="1674531"/>
            <a:ext cx="2050971" cy="408623"/>
          </a:xfrm>
          <a:prstGeom prst="roundRect">
            <a:avLst/>
          </a:prstGeom>
          <a:noFill/>
          <a:ln w="28575">
            <a:solidFill>
              <a:schemeClr val="tx2"/>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800" dirty="0" smtClean="0"/>
              <a:t>RF Injection study</a:t>
            </a:r>
            <a:endParaRPr lang="en-US" sz="1800" dirty="0"/>
          </a:p>
        </p:txBody>
      </p:sp>
      <p:sp>
        <p:nvSpPr>
          <p:cNvPr id="10" name="ZoneTexte 9"/>
          <p:cNvSpPr txBox="1"/>
          <p:nvPr/>
        </p:nvSpPr>
        <p:spPr>
          <a:xfrm>
            <a:off x="323353" y="5334000"/>
            <a:ext cx="1861463" cy="408623"/>
          </a:xfrm>
          <a:prstGeom prst="roundRect">
            <a:avLst/>
          </a:prstGeom>
          <a:noFill/>
          <a:ln w="28575">
            <a:solidFill>
              <a:srgbClr val="00B050"/>
            </a:solid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1800" dirty="0" smtClean="0"/>
              <a:t>Adjustable gaps</a:t>
            </a:r>
            <a:endParaRPr lang="en-US" sz="1800" dirty="0"/>
          </a:p>
        </p:txBody>
      </p:sp>
      <p:grpSp>
        <p:nvGrpSpPr>
          <p:cNvPr id="29" name="Groupe 28"/>
          <p:cNvGrpSpPr/>
          <p:nvPr/>
        </p:nvGrpSpPr>
        <p:grpSpPr>
          <a:xfrm>
            <a:off x="4550427" y="3332045"/>
            <a:ext cx="465625" cy="485454"/>
            <a:chOff x="541005" y="1524000"/>
            <a:chExt cx="465625" cy="866454"/>
          </a:xfrm>
        </p:grpSpPr>
        <p:grpSp>
          <p:nvGrpSpPr>
            <p:cNvPr id="24" name="Groupe 23"/>
            <p:cNvGrpSpPr/>
            <p:nvPr/>
          </p:nvGrpSpPr>
          <p:grpSpPr>
            <a:xfrm>
              <a:off x="541005" y="1524000"/>
              <a:ext cx="465625" cy="304800"/>
              <a:chOff x="541005" y="1524000"/>
              <a:chExt cx="465625" cy="304800"/>
            </a:xfrm>
          </p:grpSpPr>
          <p:cxnSp>
            <p:nvCxnSpPr>
              <p:cNvPr id="18" name="Connecteur droit 17"/>
              <p:cNvCxnSpPr/>
              <p:nvPr/>
            </p:nvCxnSpPr>
            <p:spPr>
              <a:xfrm>
                <a:off x="541005" y="1524000"/>
                <a:ext cx="0" cy="304800"/>
              </a:xfrm>
              <a:prstGeom prst="line">
                <a:avLst/>
              </a:prstGeom>
              <a:ln w="19050">
                <a:solidFill>
                  <a:srgbClr val="E4AD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41005" y="1828800"/>
                <a:ext cx="465625" cy="0"/>
              </a:xfrm>
              <a:prstGeom prst="line">
                <a:avLst/>
              </a:prstGeom>
              <a:ln w="19050">
                <a:solidFill>
                  <a:srgbClr val="E4AD00"/>
                </a:solidFill>
              </a:ln>
            </p:spPr>
            <p:style>
              <a:lnRef idx="1">
                <a:schemeClr val="accent1"/>
              </a:lnRef>
              <a:fillRef idx="0">
                <a:schemeClr val="accent1"/>
              </a:fillRef>
              <a:effectRef idx="0">
                <a:schemeClr val="accent1"/>
              </a:effectRef>
              <a:fontRef idx="minor">
                <a:schemeClr val="tx1"/>
              </a:fontRef>
            </p:style>
          </p:cxnSp>
        </p:grpSp>
        <p:grpSp>
          <p:nvGrpSpPr>
            <p:cNvPr id="26" name="Groupe 25"/>
            <p:cNvGrpSpPr/>
            <p:nvPr/>
          </p:nvGrpSpPr>
          <p:grpSpPr>
            <a:xfrm flipV="1">
              <a:off x="541005" y="2085654"/>
              <a:ext cx="465625" cy="304800"/>
              <a:chOff x="541005" y="1524000"/>
              <a:chExt cx="465625" cy="304800"/>
            </a:xfrm>
          </p:grpSpPr>
          <p:cxnSp>
            <p:nvCxnSpPr>
              <p:cNvPr id="27" name="Connecteur droit 26"/>
              <p:cNvCxnSpPr/>
              <p:nvPr/>
            </p:nvCxnSpPr>
            <p:spPr>
              <a:xfrm>
                <a:off x="541005" y="1524000"/>
                <a:ext cx="0" cy="304800"/>
              </a:xfrm>
              <a:prstGeom prst="line">
                <a:avLst/>
              </a:prstGeom>
              <a:ln w="19050">
                <a:solidFill>
                  <a:srgbClr val="E4AD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541005" y="1828800"/>
                <a:ext cx="465625" cy="0"/>
              </a:xfrm>
              <a:prstGeom prst="line">
                <a:avLst/>
              </a:prstGeom>
              <a:ln w="19050">
                <a:solidFill>
                  <a:srgbClr val="E4AD00"/>
                </a:solidFill>
              </a:ln>
            </p:spPr>
            <p:style>
              <a:lnRef idx="1">
                <a:schemeClr val="accent1"/>
              </a:lnRef>
              <a:fillRef idx="0">
                <a:schemeClr val="accent1"/>
              </a:fillRef>
              <a:effectRef idx="0">
                <a:schemeClr val="accent1"/>
              </a:effectRef>
              <a:fontRef idx="minor">
                <a:schemeClr val="tx1"/>
              </a:fontRef>
            </p:style>
          </p:cxnSp>
        </p:grpSp>
      </p:grpSp>
      <p:sp>
        <p:nvSpPr>
          <p:cNvPr id="30" name="Rectangle à coins arrondis 29"/>
          <p:cNvSpPr/>
          <p:nvPr/>
        </p:nvSpPr>
        <p:spPr>
          <a:xfrm>
            <a:off x="7109914" y="980446"/>
            <a:ext cx="4680000" cy="646331"/>
          </a:xfrm>
          <a:prstGeom prst="roundRect">
            <a:avLst/>
          </a:prstGeom>
          <a:noFill/>
          <a:ln w="28575">
            <a:solidFill>
              <a:srgbClr val="00B0F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algn="ctr">
              <a:spcBef>
                <a:spcPct val="20000"/>
              </a:spcBef>
              <a:buFont typeface="Arial" pitchFamily="34" charset="0"/>
              <a:buNone/>
            </a:pPr>
            <a:r>
              <a:rPr lang="en-US" sz="1800" dirty="0">
                <a:solidFill>
                  <a:schemeClr val="dk1"/>
                </a:solidFill>
              </a:rPr>
              <a:t>Injection side can be shifted to modify </a:t>
            </a:r>
            <a:r>
              <a:rPr lang="en-US" sz="1800" b="1" dirty="0">
                <a:solidFill>
                  <a:schemeClr val="dk1"/>
                </a:solidFill>
              </a:rPr>
              <a:t>plasma chamber length</a:t>
            </a:r>
          </a:p>
        </p:txBody>
      </p:sp>
      <p:sp>
        <p:nvSpPr>
          <p:cNvPr id="31" name="Rectangle à coins arrondis 30"/>
          <p:cNvSpPr/>
          <p:nvPr/>
        </p:nvSpPr>
        <p:spPr>
          <a:xfrm>
            <a:off x="7087054" y="2616532"/>
            <a:ext cx="4680000" cy="646331"/>
          </a:xfrm>
          <a:prstGeom prst="roundRect">
            <a:avLst/>
          </a:prstGeom>
          <a:noFill/>
          <a:ln w="28575">
            <a:solidFill>
              <a:srgbClr val="E4AD0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algn="ctr">
              <a:spcBef>
                <a:spcPct val="20000"/>
              </a:spcBef>
              <a:buFont typeface="Arial" pitchFamily="34" charset="0"/>
              <a:buNone/>
            </a:pPr>
            <a:r>
              <a:rPr lang="en-US" sz="1800" dirty="0">
                <a:solidFill>
                  <a:schemeClr val="dk1"/>
                </a:solidFill>
              </a:rPr>
              <a:t>Installation of a tube </a:t>
            </a:r>
            <a:r>
              <a:rPr lang="en-US" sz="1800" dirty="0" smtClean="0">
                <a:solidFill>
                  <a:schemeClr val="dk1"/>
                </a:solidFill>
              </a:rPr>
              <a:t>to </a:t>
            </a:r>
            <a:r>
              <a:rPr lang="en-US" sz="1800" b="1" dirty="0">
                <a:solidFill>
                  <a:schemeClr val="dk1"/>
                </a:solidFill>
              </a:rPr>
              <a:t>modify </a:t>
            </a:r>
            <a:r>
              <a:rPr lang="en-US" sz="1800" b="1" dirty="0" smtClean="0">
                <a:solidFill>
                  <a:schemeClr val="dk1"/>
                </a:solidFill>
              </a:rPr>
              <a:t>the internal diameter</a:t>
            </a:r>
            <a:r>
              <a:rPr lang="en-US" sz="1800" dirty="0" smtClean="0">
                <a:solidFill>
                  <a:schemeClr val="dk1"/>
                </a:solidFill>
              </a:rPr>
              <a:t> </a:t>
            </a:r>
            <a:r>
              <a:rPr lang="en-US" sz="1800" b="1" dirty="0">
                <a:solidFill>
                  <a:schemeClr val="dk1"/>
                </a:solidFill>
              </a:rPr>
              <a:t>of </a:t>
            </a:r>
            <a:r>
              <a:rPr lang="en-US" sz="1800" b="1" dirty="0" smtClean="0">
                <a:solidFill>
                  <a:schemeClr val="dk1"/>
                </a:solidFill>
              </a:rPr>
              <a:t>plasma </a:t>
            </a:r>
            <a:r>
              <a:rPr lang="en-US" sz="1800" b="1" dirty="0">
                <a:solidFill>
                  <a:schemeClr val="dk1"/>
                </a:solidFill>
              </a:rPr>
              <a:t>chamber </a:t>
            </a:r>
          </a:p>
        </p:txBody>
      </p:sp>
      <p:sp>
        <p:nvSpPr>
          <p:cNvPr id="35" name="Ellipse 34"/>
          <p:cNvSpPr/>
          <p:nvPr/>
        </p:nvSpPr>
        <p:spPr>
          <a:xfrm rot="7266304">
            <a:off x="4123880" y="3424063"/>
            <a:ext cx="304800" cy="3048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cxnSp>
        <p:nvCxnSpPr>
          <p:cNvPr id="36" name="Connecteur droit 35"/>
          <p:cNvCxnSpPr>
            <a:stCxn id="35" idx="4"/>
            <a:endCxn id="5" idx="3"/>
          </p:cNvCxnSpPr>
          <p:nvPr/>
        </p:nvCxnSpPr>
        <p:spPr>
          <a:xfrm flipH="1" flipV="1">
            <a:off x="2279571" y="1878843"/>
            <a:ext cx="1866221" cy="1618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Ellipse 36"/>
          <p:cNvSpPr/>
          <p:nvPr/>
        </p:nvSpPr>
        <p:spPr>
          <a:xfrm rot="6614094">
            <a:off x="5314206" y="3665099"/>
            <a:ext cx="304800"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smtClean="0"/>
          </a:p>
        </p:txBody>
      </p:sp>
      <p:cxnSp>
        <p:nvCxnSpPr>
          <p:cNvPr id="38" name="Connecteur droit 37"/>
          <p:cNvCxnSpPr>
            <a:stCxn id="37" idx="5"/>
            <a:endCxn id="10" idx="3"/>
          </p:cNvCxnSpPr>
          <p:nvPr/>
        </p:nvCxnSpPr>
        <p:spPr>
          <a:xfrm flipH="1">
            <a:off x="2184816" y="3881339"/>
            <a:ext cx="3143406" cy="165697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a:stCxn id="31" idx="1"/>
          </p:cNvCxnSpPr>
          <p:nvPr/>
        </p:nvCxnSpPr>
        <p:spPr>
          <a:xfrm flipH="1">
            <a:off x="4960351" y="2939698"/>
            <a:ext cx="2126703" cy="520586"/>
          </a:xfrm>
          <a:prstGeom prst="line">
            <a:avLst/>
          </a:prstGeom>
          <a:ln w="38100">
            <a:solidFill>
              <a:srgbClr val="E4AD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4441882" y="3132830"/>
            <a:ext cx="682714" cy="6314"/>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46"/>
          <p:cNvCxnSpPr>
            <a:stCxn id="30" idx="1"/>
          </p:cNvCxnSpPr>
          <p:nvPr/>
        </p:nvCxnSpPr>
        <p:spPr>
          <a:xfrm flipH="1">
            <a:off x="4795672" y="1303612"/>
            <a:ext cx="2314242" cy="87194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H="1">
            <a:off x="4795671" y="2169259"/>
            <a:ext cx="6214" cy="958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Espace réservé du numéro de diapositive 2"/>
          <p:cNvSpPr>
            <a:spLocks noGrp="1"/>
          </p:cNvSpPr>
          <p:nvPr>
            <p:ph type="sldNum" sz="quarter" idx="10"/>
          </p:nvPr>
        </p:nvSpPr>
        <p:spPr>
          <a:xfrm>
            <a:off x="0" y="0"/>
            <a:ext cx="693739" cy="304800"/>
          </a:xfrm>
        </p:spPr>
        <p:txBody>
          <a:bodyPr/>
          <a:lstStyle/>
          <a:p>
            <a:pPr algn="ctr"/>
            <a:r>
              <a:rPr lang="en-US" sz="1800" dirty="0" smtClean="0">
                <a:solidFill>
                  <a:srgbClr val="FF0000"/>
                </a:solidFill>
                <a:latin typeface="+mj-lt"/>
              </a:rPr>
              <a:t>P.</a:t>
            </a:r>
            <a:fld id="{B6F15528-21DE-4FAA-801E-634DDDAF4B2B}" type="slidenum">
              <a:rPr lang="en-US" sz="1800" smtClean="0">
                <a:solidFill>
                  <a:srgbClr val="FF0000"/>
                </a:solidFill>
                <a:latin typeface="+mj-lt"/>
              </a:rPr>
              <a:pPr algn="ctr"/>
              <a:t>9</a:t>
            </a:fld>
            <a:endParaRPr lang="en-US" sz="1800" dirty="0">
              <a:solidFill>
                <a:srgbClr val="FF0000"/>
              </a:solidFill>
              <a:latin typeface="+mj-lt"/>
            </a:endParaRPr>
          </a:p>
        </p:txBody>
      </p:sp>
    </p:spTree>
    <p:extLst>
      <p:ext uri="{BB962C8B-B14F-4D97-AF65-F5344CB8AC3E}">
        <p14:creationId xmlns:p14="http://schemas.microsoft.com/office/powerpoint/2010/main" val="31792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30" grpId="0" animBg="1"/>
      <p:bldP spid="31" grpId="0" animBg="1"/>
      <p:bldP spid="35" grpId="0" animBg="1"/>
      <p:bldP spid="37" grpId="0" animBg="1"/>
    </p:bldLst>
  </p:timing>
</p:sld>
</file>

<file path=ppt/theme/theme1.xml><?xml version="1.0" encoding="utf-8"?>
<a:theme xmlns:a="http://schemas.openxmlformats.org/drawingml/2006/main" name="Thème CEA2023">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ème CEA2023" id="{32DA6A3C-37BF-4922-9E5C-8CDDBF841EEB}" vid="{73E083F8-35B4-4E79-AB57-5FE2E240AA3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2019-Presentation-PPT-4-3</Template>
  <TotalTime>38867</TotalTime>
  <Words>2221</Words>
  <Application>Microsoft Office PowerPoint</Application>
  <PresentationFormat>Grand écran</PresentationFormat>
  <Paragraphs>406</Paragraphs>
  <Slides>31</Slides>
  <Notes>12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31</vt:i4>
      </vt:variant>
    </vt:vector>
  </HeadingPairs>
  <TitlesOfParts>
    <vt:vector size="44" baseType="lpstr">
      <vt:lpstr>Agency FB</vt:lpstr>
      <vt:lpstr>Arial</vt:lpstr>
      <vt:lpstr>Arial Black</vt:lpstr>
      <vt:lpstr>Arial Rounded MT Bold</vt:lpstr>
      <vt:lpstr>Calibri</vt:lpstr>
      <vt:lpstr>Cambria Math</vt:lpstr>
      <vt:lpstr>Freestyle Script</vt:lpstr>
      <vt:lpstr>Open Sans</vt:lpstr>
      <vt:lpstr>Palatino Linotype</vt:lpstr>
      <vt:lpstr>Symbol</vt:lpstr>
      <vt:lpstr>Times New Roman</vt:lpstr>
      <vt:lpstr>Wingdings</vt:lpstr>
      <vt:lpstr>Thème CEA2023</vt:lpstr>
      <vt:lpstr>Intense proton beam production with Compact Ion Sources  -  ALISES ion sources family developed at CEA Saclay </vt:lpstr>
      <vt:lpstr>OUTLINE</vt:lpstr>
      <vt:lpstr>« Typical » LINAC ENVIRONNEMENT  IPHI Accelerator 100 mA Proton @3 MeV</vt:lpstr>
      <vt:lpstr>Intense Light Ion ECR Source</vt:lpstr>
      <vt:lpstr>Intense Beam Problematic at Low Energy</vt:lpstr>
      <vt:lpstr>Emittance growth along LEBT</vt:lpstr>
      <vt:lpstr>ALISES :  Advanced Light Ion Source Extraction System</vt:lpstr>
      <vt:lpstr>Proof of Concept - Idea n°1 A compact extraction system</vt:lpstr>
      <vt:lpstr>Proof of Concept - Idea n°2 A smaller &amp; cheaper Ion Source</vt:lpstr>
      <vt:lpstr>ALISES v1: built with SILHI’ spare parts</vt:lpstr>
      <vt:lpstr>PENNING DISCHARGES 1/3 ExB = shutdown of High Voltage Power Supplies </vt:lpstr>
      <vt:lpstr>PENNING DISCHARGES 2/3 Simulations Validation with Experiment</vt:lpstr>
      <vt:lpstr>PENNING DISCHARGES 3/3 How to get rid of them ! </vt:lpstr>
      <vt:lpstr>Plasma chamber length “Reductio ad Absurdum”</vt:lpstr>
      <vt:lpstr>Plasma Chamber Diameter</vt:lpstr>
      <vt:lpstr>Towards ALISES v2 </vt:lpstr>
      <vt:lpstr>ALISES v2 : Assembly and tests in 2015</vt:lpstr>
      <vt:lpstr>ALISES v2 : First beam in 2015</vt:lpstr>
      <vt:lpstr>ALISES v2 : while optimization, unexpected… </vt:lpstr>
      <vt:lpstr>ALISES v2 Investigation On Magnetic Field Profile</vt:lpstr>
      <vt:lpstr>Using SILHI type + ALISES type Coils</vt:lpstr>
      <vt:lpstr>ALISES v2 Plasma Chamber Radial Reduction</vt:lpstr>
      <vt:lpstr>ALISES v2 for other Projects</vt:lpstr>
      <vt:lpstr>Towards ALISES v3 </vt:lpstr>
      <vt:lpstr>ALISES v3</vt:lpstr>
      <vt:lpstr>ALISES v3, Long runs for stability in 2022</vt:lpstr>
      <vt:lpstr>ALISES v3, Emittance measurements campaign in 2022</vt:lpstr>
      <vt:lpstr>ALISES v3, toward 100 kV </vt:lpstr>
      <vt:lpstr>ALISES family objectives </vt:lpstr>
      <vt:lpstr>SUMMARY ALISES SOURCES at SACLAY</vt:lpstr>
      <vt:lpstr> 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sources d’ions légers à haute intensité au CEA Saclay</dc:title>
  <dc:creator>TUSKE  Olivier</dc:creator>
  <cp:lastModifiedBy>TUSKE  Olivier</cp:lastModifiedBy>
  <cp:revision>1254</cp:revision>
  <dcterms:created xsi:type="dcterms:W3CDTF">2006-08-16T00:00:00Z</dcterms:created>
  <dcterms:modified xsi:type="dcterms:W3CDTF">2023-09-17T22:50:29Z</dcterms:modified>
</cp:coreProperties>
</file>