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60" r:id="rId5"/>
    <p:sldId id="28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6" r:id="rId19"/>
    <p:sldId id="273" r:id="rId20"/>
    <p:sldId id="274" r:id="rId21"/>
    <p:sldId id="282" r:id="rId22"/>
    <p:sldId id="275" r:id="rId23"/>
    <p:sldId id="284" r:id="rId24"/>
    <p:sldId id="279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4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22"/>
    <p:restoredTop sz="96012"/>
  </p:normalViewPr>
  <p:slideViewPr>
    <p:cSldViewPr snapToGrid="0" snapToObjects="1">
      <p:cViewPr varScale="1">
        <p:scale>
          <a:sx n="110" d="100"/>
          <a:sy n="110" d="100"/>
        </p:scale>
        <p:origin x="1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FA2F8-881B-5E4A-9E7E-9A3C8F890067}" type="datetimeFigureOut">
              <a:rPr lang="en-US" smtClean="0"/>
              <a:t>9/21/23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E51E3-9C4A-7642-959E-17E00985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82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F8A13-D4EE-EC4A-9AFA-ABCF2271E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A475B-6CF9-2140-9322-FD42C3799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E8958B-6E04-7D46-9F2A-3ED62E1F01C5}"/>
              </a:ext>
            </a:extLst>
          </p:cNvPr>
          <p:cNvSpPr/>
          <p:nvPr userDrawn="1"/>
        </p:nvSpPr>
        <p:spPr>
          <a:xfrm>
            <a:off x="0" y="6423949"/>
            <a:ext cx="12192000" cy="434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53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D17115-F356-EA4C-AC42-C11C4A40CBCB}"/>
              </a:ext>
            </a:extLst>
          </p:cNvPr>
          <p:cNvSpPr/>
          <p:nvPr userDrawn="1"/>
        </p:nvSpPr>
        <p:spPr>
          <a:xfrm>
            <a:off x="0" y="0"/>
            <a:ext cx="12192000" cy="10493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089D3-DB49-FD48-BF34-94F4D397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92" y="8192"/>
            <a:ext cx="11542427" cy="1041120"/>
          </a:xfrm>
        </p:spPr>
        <p:txBody>
          <a:bodyPr>
            <a:normAutofit/>
          </a:bodyPr>
          <a:lstStyle>
            <a:lvl1pPr>
              <a:defRPr sz="2800" b="0" i="0" baseline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235D2-E86D-1349-9355-BA27ACF44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35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B83183-29F0-E641-BBE1-55B28A1A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782"/>
            <a:ext cx="10515600" cy="579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D8608-8B61-414E-AC86-F20A81E29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1DADD-6CE7-4D46-AB8E-4C615F123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21208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fld id="{3143BC77-E4FC-5544-9E39-AB7315605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478323D-309C-C544-940E-1754473BB35B}"/>
              </a:ext>
            </a:extLst>
          </p:cNvPr>
          <p:cNvSpPr txBox="1">
            <a:spLocks/>
          </p:cNvSpPr>
          <p:nvPr userDrawn="1"/>
        </p:nvSpPr>
        <p:spPr>
          <a:xfrm>
            <a:off x="0" y="6621208"/>
            <a:ext cx="341376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0" i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ICIS 2023 – Victoria, Canada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9ADDB18-1790-A64B-8043-224D431E46EC}"/>
              </a:ext>
            </a:extLst>
          </p:cNvPr>
          <p:cNvSpPr txBox="1">
            <a:spLocks/>
          </p:cNvSpPr>
          <p:nvPr userDrawn="1"/>
        </p:nvSpPr>
        <p:spPr>
          <a:xfrm>
            <a:off x="8778242" y="6621208"/>
            <a:ext cx="341376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0" i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22 September 2023 | Damon Todd</a:t>
            </a:r>
          </a:p>
        </p:txBody>
      </p:sp>
    </p:spTree>
    <p:extLst>
      <p:ext uri="{BB962C8B-B14F-4D97-AF65-F5344CB8AC3E}">
        <p14:creationId xmlns:p14="http://schemas.microsoft.com/office/powerpoint/2010/main" val="283547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baseline="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baseline="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D1BB2A-E50E-4B49-A1CB-2D8ADB8967AE}"/>
              </a:ext>
            </a:extLst>
          </p:cNvPr>
          <p:cNvSpPr txBox="1"/>
          <p:nvPr/>
        </p:nvSpPr>
        <p:spPr>
          <a:xfrm>
            <a:off x="3009706" y="3574177"/>
            <a:ext cx="61725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Damon Todd</a:t>
            </a:r>
          </a:p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" dirty="0" err="1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Damascus" pitchFamily="2" charset="-78"/>
                <a:sym typeface="Roboto Light"/>
              </a:rPr>
              <a:t>Yubin</a:t>
            </a:r>
            <a:r>
              <a:rPr lang="en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Damascus" pitchFamily="2" charset="-78"/>
                <a:sym typeface="Roboto Light"/>
              </a:rPr>
              <a:t> Hu, Alex </a:t>
            </a:r>
            <a:r>
              <a:rPr lang="en" dirty="0" err="1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Damascus" pitchFamily="2" charset="-78"/>
                <a:sym typeface="Roboto Light"/>
              </a:rPr>
              <a:t>Kireef</a:t>
            </a:r>
            <a:r>
              <a:rPr lang="en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Damascus" pitchFamily="2" charset="-78"/>
                <a:sym typeface="Roboto Light"/>
              </a:rPr>
              <a:t>, </a:t>
            </a:r>
            <a:r>
              <a:rPr lang="en" dirty="0" err="1">
                <a:solidFill>
                  <a:schemeClr val="l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Damascus" pitchFamily="2" charset="-78"/>
                <a:sym typeface="Roboto Light"/>
              </a:rPr>
              <a:t>Wenhan</a:t>
            </a:r>
            <a:r>
              <a:rPr lang="en" dirty="0">
                <a:solidFill>
                  <a:schemeClr val="l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Damascus" pitchFamily="2" charset="-78"/>
                <a:sym typeface="Roboto Light"/>
              </a:rPr>
              <a:t> Sun, Marco </a:t>
            </a:r>
            <a:r>
              <a:rPr lang="en" dirty="0" err="1">
                <a:solidFill>
                  <a:schemeClr val="l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Damascus" pitchFamily="2" charset="-78"/>
                <a:sym typeface="Roboto Light"/>
              </a:rPr>
              <a:t>Salathe</a:t>
            </a:r>
            <a:r>
              <a:rPr lang="en" dirty="0">
                <a:solidFill>
                  <a:schemeClr val="l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Damascus" pitchFamily="2" charset="-78"/>
                <a:sym typeface="Roboto Light"/>
              </a:rPr>
              <a:t>, 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" dirty="0" err="1">
                <a:solidFill>
                  <a:schemeClr val="l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Damascus" pitchFamily="2" charset="-78"/>
                <a:sym typeface="Roboto Light"/>
              </a:rPr>
              <a:t>Janilee</a:t>
            </a:r>
            <a:r>
              <a:rPr lang="en" dirty="0">
                <a:solidFill>
                  <a:schemeClr val="l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Damascus" pitchFamily="2" charset="-78"/>
                <a:sym typeface="Roboto Light"/>
              </a:rPr>
              <a:t> Benitez, </a:t>
            </a:r>
            <a:r>
              <a:rPr lang="en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Damascus" pitchFamily="2" charset="-78"/>
                <a:sym typeface="Roboto Light"/>
              </a:rPr>
              <a:t>Heather Crawford, Victor Watson, </a:t>
            </a:r>
            <a:r>
              <a:rPr lang="en" dirty="0">
                <a:solidFill>
                  <a:schemeClr val="l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Damascus" pitchFamily="2" charset="-78"/>
                <a:sym typeface="Roboto Light"/>
              </a:rPr>
              <a:t>Larry </a:t>
            </a:r>
            <a:r>
              <a:rPr lang="en" dirty="0" err="1">
                <a:solidFill>
                  <a:schemeClr val="l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Damascus" pitchFamily="2" charset="-78"/>
                <a:sym typeface="Roboto Light"/>
              </a:rPr>
              <a:t>Phair</a:t>
            </a:r>
            <a:endParaRPr lang="en" dirty="0">
              <a:solidFill>
                <a:schemeClr val="lt1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Damascus" pitchFamily="2" charset="-78"/>
              <a:sym typeface="Roboto Light"/>
            </a:endParaRPr>
          </a:p>
          <a:p>
            <a:pPr algn="l"/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843739-9000-9046-91EF-ACAEE5FC666F}"/>
              </a:ext>
            </a:extLst>
          </p:cNvPr>
          <p:cNvSpPr txBox="1"/>
          <p:nvPr/>
        </p:nvSpPr>
        <p:spPr>
          <a:xfrm>
            <a:off x="4452986" y="5524500"/>
            <a:ext cx="328602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" sz="1400" dirty="0">
                <a:solidFill>
                  <a:schemeClr val="l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Damascus" pitchFamily="2" charset="-78"/>
                <a:sym typeface="Roboto Light"/>
              </a:rPr>
              <a:t>Lawrence Berkeley National Laboratory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" sz="1400" dirty="0">
                <a:solidFill>
                  <a:schemeClr val="l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Damascus" pitchFamily="2" charset="-78"/>
                <a:sym typeface="Roboto Light"/>
              </a:rPr>
              <a:t>September 22, 2023</a:t>
            </a:r>
          </a:p>
          <a:p>
            <a:pPr algn="l"/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67ECB8-DAC2-F247-BECF-0926A09E6CA7}"/>
              </a:ext>
            </a:extLst>
          </p:cNvPr>
          <p:cNvSpPr txBox="1"/>
          <p:nvPr/>
        </p:nvSpPr>
        <p:spPr>
          <a:xfrm>
            <a:off x="1005150" y="2196763"/>
            <a:ext cx="10181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Using machine learning algorithms for ECR tuning and physics studies</a:t>
            </a:r>
          </a:p>
        </p:txBody>
      </p:sp>
    </p:spTree>
    <p:extLst>
      <p:ext uri="{BB962C8B-B14F-4D97-AF65-F5344CB8AC3E}">
        <p14:creationId xmlns:p14="http://schemas.microsoft.com/office/powerpoint/2010/main" val="371032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4CAE-0A67-E843-9EBA-82F651F3B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Computer-driven baking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D1266-D567-6D4F-8325-B9E176894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445" y="1534106"/>
            <a:ext cx="6428232" cy="43605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E13B11-166C-CF4F-9A8A-37E7A700C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445" y="1532031"/>
            <a:ext cx="7011612" cy="4364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5DF6B6-A583-C940-8A29-E408FF977334}"/>
              </a:ext>
            </a:extLst>
          </p:cNvPr>
          <p:cNvSpPr txBox="1"/>
          <p:nvPr/>
        </p:nvSpPr>
        <p:spPr>
          <a:xfrm>
            <a:off x="260943" y="1616249"/>
            <a:ext cx="47361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Medium"/>
                <a:ea typeface="Helvetica Neue" panose="02000503000000020004" pitchFamily="2" charset="0"/>
                <a:cs typeface="Helvetica Neue" panose="02000503000000020004" pitchFamily="2" charset="0"/>
              </a:rPr>
              <a:t>Two-step process</a:t>
            </a:r>
            <a:r>
              <a:rPr lang="en-US" dirty="0">
                <a:latin typeface="Helvetica Neue Medium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  <a:p>
            <a:endParaRPr lang="en-US" dirty="0">
              <a:latin typeface="Helvetica Neue Medium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Helvetica Neue Medium"/>
                <a:ea typeface="Helvetica Neue Light" panose="02000403000000020004" pitchFamily="2" charset="0"/>
              </a:rPr>
              <a:t>Source to full RF power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/>
                <a:ea typeface="Helvetica Neue Thin" panose="020B0403020202020204" pitchFamily="34" charset="0"/>
              </a:rPr>
              <a:t>Monitor pressure, currents, etc. and raise safely</a:t>
            </a:r>
          </a:p>
          <a:p>
            <a:pPr lvl="1"/>
            <a:endParaRPr lang="en-US" dirty="0">
              <a:latin typeface="Helvetica Neue Medium"/>
              <a:ea typeface="Helvetica Neue Thin" panose="020B0403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/>
                <a:ea typeface="Helvetica Neue Thin" panose="020B0403020202020204" pitchFamily="34" charset="0"/>
              </a:rPr>
              <a:t>Time significantly reduced as the computer is persistent</a:t>
            </a:r>
          </a:p>
          <a:p>
            <a:pPr lvl="1"/>
            <a:endParaRPr lang="en-US" dirty="0">
              <a:latin typeface="Helvetica Neue Medium"/>
              <a:ea typeface="Helvetica Neue Thin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Helvetica Neue Medium"/>
                <a:ea typeface="Helvetica Neue Light" panose="02000403000000020004" pitchFamily="2" charset="0"/>
              </a:rPr>
              <a:t>“Slosh” plasma around to bake plasma chamber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/>
                <a:ea typeface="Helvetica Neue Thin" panose="020B0403020202020204" pitchFamily="34" charset="0"/>
              </a:rPr>
              <a:t>Change confining fields and add gas when desorption rate drops</a:t>
            </a:r>
          </a:p>
          <a:p>
            <a:pPr lvl="1"/>
            <a:endParaRPr lang="en-US" dirty="0">
              <a:latin typeface="Helvetica Neue Medium"/>
              <a:ea typeface="Helvetica Neue Thin" panose="020B0403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/>
                <a:ea typeface="Helvetica Neue Thin" panose="020B0403020202020204" pitchFamily="34" charset="0"/>
              </a:rPr>
              <a:t>Every 6</a:t>
            </a:r>
            <a:r>
              <a:rPr lang="en-US" baseline="30000" dirty="0">
                <a:latin typeface="Helvetica Neue Medium"/>
                <a:ea typeface="Helvetica Neue Thin" panose="020B0403020202020204" pitchFamily="34" charset="0"/>
              </a:rPr>
              <a:t>th</a:t>
            </a:r>
            <a:r>
              <a:rPr lang="en-US" dirty="0">
                <a:latin typeface="Helvetica Neue Medium"/>
                <a:ea typeface="Helvetica Neue Thin" panose="020B0403020202020204" pitchFamily="34" charset="0"/>
              </a:rPr>
              <a:t> change return to “base” fields and perform charge state distribution to monitor evolution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29A1D-DB0B-0045-962A-E784C8F6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8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705D0-37B7-4045-B9B2-254558873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state distributions (CSDs) give feedback on progress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24AF01-C65B-CA49-9E0B-D74898CA0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288" y="1579880"/>
            <a:ext cx="5232400" cy="393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7FC2D8-F29F-3449-AD93-C3AE12D89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62" y="1579880"/>
            <a:ext cx="5156200" cy="393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62159B-F6C8-F647-BBA3-31A1D10C6693}"/>
              </a:ext>
            </a:extLst>
          </p:cNvPr>
          <p:cNvSpPr txBox="1"/>
          <p:nvPr/>
        </p:nvSpPr>
        <p:spPr>
          <a:xfrm>
            <a:off x="2939877" y="1210548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Carbon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2F9775-1A6F-4B4D-A50D-4F4DA8CD612A}"/>
              </a:ext>
            </a:extLst>
          </p:cNvPr>
          <p:cNvSpPr txBox="1"/>
          <p:nvPr/>
        </p:nvSpPr>
        <p:spPr>
          <a:xfrm>
            <a:off x="8757436" y="121054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Oxygen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E1C02-142B-A643-95B4-F440E9E8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E33E77-E2E5-3B48-8C29-F8850AE98CC9}"/>
              </a:ext>
            </a:extLst>
          </p:cNvPr>
          <p:cNvSpPr txBox="1"/>
          <p:nvPr/>
        </p:nvSpPr>
        <p:spPr>
          <a:xfrm>
            <a:off x="1199672" y="5627512"/>
            <a:ext cx="100832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Last ~6 bakes have been fully automatic</a:t>
            </a:r>
          </a:p>
          <a:p>
            <a:pPr algn="l"/>
            <a:endParaRPr lang="en-US" baseline="30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Not machine learning, but data will be used to produce more efficient baking technique (ML!)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636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0AECB-FCC9-F54C-8F31-ED2F28C46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find extremum of an unknown function when measurements are expensive</a:t>
            </a:r>
          </a:p>
        </p:txBody>
      </p:sp>
      <p:pic>
        <p:nvPicPr>
          <p:cNvPr id="3" name="Google Shape;170;p18">
            <a:extLst>
              <a:ext uri="{FF2B5EF4-FFF2-40B4-BE49-F238E27FC236}">
                <a16:creationId xmlns:a16="http://schemas.microsoft.com/office/drawing/2014/main" id="{23BB1B26-C197-C74A-9981-B226830091C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08181" y="1563234"/>
            <a:ext cx="6749040" cy="4874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71;p18">
            <a:extLst>
              <a:ext uri="{FF2B5EF4-FFF2-40B4-BE49-F238E27FC236}">
                <a16:creationId xmlns:a16="http://schemas.microsoft.com/office/drawing/2014/main" id="{FD73D2C5-1D2E-6B49-9F0C-F9F67D65CC9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196" y="1563234"/>
            <a:ext cx="6749040" cy="4874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72;p18">
            <a:extLst>
              <a:ext uri="{FF2B5EF4-FFF2-40B4-BE49-F238E27FC236}">
                <a16:creationId xmlns:a16="http://schemas.microsoft.com/office/drawing/2014/main" id="{7B20A50E-39E3-6B49-A7FC-5C7681EA35B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8196" y="1563234"/>
            <a:ext cx="6749040" cy="4874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3;p18">
            <a:extLst>
              <a:ext uri="{FF2B5EF4-FFF2-40B4-BE49-F238E27FC236}">
                <a16:creationId xmlns:a16="http://schemas.microsoft.com/office/drawing/2014/main" id="{59718717-6A88-F140-9F57-96BFD9390B1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8196" y="1563234"/>
            <a:ext cx="6749040" cy="4874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4;p18">
            <a:extLst>
              <a:ext uri="{FF2B5EF4-FFF2-40B4-BE49-F238E27FC236}">
                <a16:creationId xmlns:a16="http://schemas.microsoft.com/office/drawing/2014/main" id="{812F3E2A-7762-E042-A0EC-F717601CF0E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8196" y="1563234"/>
            <a:ext cx="6749040" cy="4874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6;p18">
            <a:extLst>
              <a:ext uri="{FF2B5EF4-FFF2-40B4-BE49-F238E27FC236}">
                <a16:creationId xmlns:a16="http://schemas.microsoft.com/office/drawing/2014/main" id="{C9157F45-7B64-C64F-800E-0F12A7C5E07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08178" y="1559997"/>
            <a:ext cx="6749041" cy="4883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8;p18">
            <a:extLst>
              <a:ext uri="{FF2B5EF4-FFF2-40B4-BE49-F238E27FC236}">
                <a16:creationId xmlns:a16="http://schemas.microsoft.com/office/drawing/2014/main" id="{7517B026-E617-1F45-89E7-772C1C3EA94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-1220" t="93573" r="1219"/>
          <a:stretch/>
        </p:blipFill>
        <p:spPr>
          <a:xfrm>
            <a:off x="5011268" y="4592831"/>
            <a:ext cx="6749041" cy="31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C2011E-97FD-1A42-825B-D4F9A57F1BC3}"/>
              </a:ext>
            </a:extLst>
          </p:cNvPr>
          <p:cNvSpPr/>
          <p:nvPr/>
        </p:nvSpPr>
        <p:spPr>
          <a:xfrm>
            <a:off x="5285105" y="4822436"/>
            <a:ext cx="6669024" cy="1697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42EF0A6-427F-6441-81A8-A8D228D6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12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D2E412-292E-8942-8B8F-95208C020998}"/>
              </a:ext>
            </a:extLst>
          </p:cNvPr>
          <p:cNvSpPr txBox="1"/>
          <p:nvPr/>
        </p:nvSpPr>
        <p:spPr>
          <a:xfrm>
            <a:off x="314792" y="1720840"/>
            <a:ext cx="5989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Find maximum of unknown function: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Measurements are expensive (time, $,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Four points have been measured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Where to search next?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Method: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Fit curve between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Find maximum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Repeat</a:t>
            </a:r>
          </a:p>
          <a:p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5D23A-1731-CC4F-9A67-C860C9668B51}"/>
              </a:ext>
            </a:extLst>
          </p:cNvPr>
          <p:cNvSpPr txBox="1"/>
          <p:nvPr/>
        </p:nvSpPr>
        <p:spPr>
          <a:xfrm>
            <a:off x="7827743" y="1210156"/>
            <a:ext cx="130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Four curves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6A13E8-DE3A-574F-8874-6ECFB569E6F9}"/>
              </a:ext>
            </a:extLst>
          </p:cNvPr>
          <p:cNvSpPr txBox="1"/>
          <p:nvPr/>
        </p:nvSpPr>
        <p:spPr>
          <a:xfrm>
            <a:off x="8005378" y="1200487"/>
            <a:ext cx="1228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Ten curves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3E094C-BA28-0449-A56B-B432E2976ADF}"/>
              </a:ext>
            </a:extLst>
          </p:cNvPr>
          <p:cNvSpPr txBox="1"/>
          <p:nvPr/>
        </p:nvSpPr>
        <p:spPr>
          <a:xfrm>
            <a:off x="7537205" y="1210156"/>
            <a:ext cx="216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One hundred curves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64A5BF-A403-F440-91BF-E6AC8275C594}"/>
              </a:ext>
            </a:extLst>
          </p:cNvPr>
          <p:cNvSpPr txBox="1"/>
          <p:nvPr/>
        </p:nvSpPr>
        <p:spPr>
          <a:xfrm>
            <a:off x="7713577" y="1215571"/>
            <a:ext cx="1538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Lots of curves</a:t>
            </a:r>
          </a:p>
        </p:txBody>
      </p:sp>
    </p:spTree>
    <p:extLst>
      <p:ext uri="{BB962C8B-B14F-4D97-AF65-F5344CB8AC3E}">
        <p14:creationId xmlns:p14="http://schemas.microsoft.com/office/powerpoint/2010/main" val="229575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2AC7-6778-9D43-A826-8F2798D38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optimization basically follows a path like this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7D7528-4614-F045-8DD0-79C1F3F5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604849"/>
            <a:ext cx="2939510" cy="244959"/>
          </a:xfrm>
        </p:spPr>
        <p:txBody>
          <a:bodyPr/>
          <a:lstStyle/>
          <a:p>
            <a:fld id="{3143BC77-E4FC-5544-9E39-AB7315605A0C}" type="slidenum">
              <a:rPr lang="en-US" smtClean="0"/>
              <a:t>13</a:t>
            </a:fld>
            <a:endParaRPr lang="en-US"/>
          </a:p>
        </p:txBody>
      </p:sp>
      <p:pic>
        <p:nvPicPr>
          <p:cNvPr id="5" name="Google Shape;194;p19">
            <a:extLst>
              <a:ext uri="{FF2B5EF4-FFF2-40B4-BE49-F238E27FC236}">
                <a16:creationId xmlns:a16="http://schemas.microsoft.com/office/drawing/2014/main" id="{89010EFE-A855-9148-BFA3-DE9DD43CBA9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8196" y="1563234"/>
            <a:ext cx="6766560" cy="488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5;p19">
            <a:extLst>
              <a:ext uri="{FF2B5EF4-FFF2-40B4-BE49-F238E27FC236}">
                <a16:creationId xmlns:a16="http://schemas.microsoft.com/office/drawing/2014/main" id="{9F854DAC-0C31-234C-B92F-47450511882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3691" y="1557185"/>
            <a:ext cx="6757416" cy="4880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6;p19">
            <a:extLst>
              <a:ext uri="{FF2B5EF4-FFF2-40B4-BE49-F238E27FC236}">
                <a16:creationId xmlns:a16="http://schemas.microsoft.com/office/drawing/2014/main" id="{9A7ED468-C14B-CD4E-8B01-312950555ED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8196" y="1551923"/>
            <a:ext cx="6766560" cy="488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7;p19">
            <a:extLst>
              <a:ext uri="{FF2B5EF4-FFF2-40B4-BE49-F238E27FC236}">
                <a16:creationId xmlns:a16="http://schemas.microsoft.com/office/drawing/2014/main" id="{A7AD64E6-2D9D-7543-ACDB-3046B3CB94D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5132" y="1574028"/>
            <a:ext cx="6766560" cy="488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8;p19">
            <a:extLst>
              <a:ext uri="{FF2B5EF4-FFF2-40B4-BE49-F238E27FC236}">
                <a16:creationId xmlns:a16="http://schemas.microsoft.com/office/drawing/2014/main" id="{F3B73CCE-71D6-064E-A64E-395DB80719B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5132" y="1574028"/>
            <a:ext cx="6775704" cy="488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4;p18">
            <a:extLst>
              <a:ext uri="{FF2B5EF4-FFF2-40B4-BE49-F238E27FC236}">
                <a16:creationId xmlns:a16="http://schemas.microsoft.com/office/drawing/2014/main" id="{591368C3-5BB7-BA4E-BA3C-3ECB5856EBF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08196" y="1563234"/>
            <a:ext cx="6749040" cy="48743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D15FE1-EFEA-5349-BDDB-54AA71C82926}"/>
              </a:ext>
            </a:extLst>
          </p:cNvPr>
          <p:cNvSpPr txBox="1"/>
          <p:nvPr/>
        </p:nvSpPr>
        <p:spPr>
          <a:xfrm>
            <a:off x="489859" y="1828800"/>
            <a:ext cx="39678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Notes: </a:t>
            </a:r>
          </a:p>
          <a:p>
            <a:pPr algn="l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Next search point has highest probability of improvement though other points may have curves with higher extrema</a:t>
            </a:r>
          </a:p>
          <a:p>
            <a:pPr algn="l"/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Path to maximum isn’t always smooth</a:t>
            </a:r>
          </a:p>
        </p:txBody>
      </p:sp>
    </p:spTree>
    <p:extLst>
      <p:ext uri="{BB962C8B-B14F-4D97-AF65-F5344CB8AC3E}">
        <p14:creationId xmlns:p14="http://schemas.microsoft.com/office/powerpoint/2010/main" val="33690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4B49E-2707-8446-8467-41659EA34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Bayesian Optimization of </a:t>
            </a:r>
            <a:r>
              <a:rPr lang="en-US" baseline="30000" dirty="0"/>
              <a:t>124</a:t>
            </a:r>
            <a:r>
              <a:rPr lang="en-US" dirty="0"/>
              <a:t>Xe</a:t>
            </a:r>
            <a:r>
              <a:rPr lang="en-US" baseline="30000" dirty="0"/>
              <a:t>37+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3EE59D-B853-F944-A985-F7DF4E0B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4" name="Google Shape;261;p29">
            <a:extLst>
              <a:ext uri="{FF2B5EF4-FFF2-40B4-BE49-F238E27FC236}">
                <a16:creationId xmlns:a16="http://schemas.microsoft.com/office/drawing/2014/main" id="{748F862B-6D74-0142-8F0F-40623B93F3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532048"/>
              </p:ext>
            </p:extLst>
          </p:nvPr>
        </p:nvGraphicFramePr>
        <p:xfrm>
          <a:off x="7467600" y="1377455"/>
          <a:ext cx="4027716" cy="41030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79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3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i="0" dirty="0">
                          <a:latin typeface="Helvetica Neue Medium"/>
                          <a:ea typeface="Helvetica Neue Light" panose="02000403000000020004" pitchFamily="2" charset="0"/>
                        </a:rPr>
                        <a:t>Parameter</a:t>
                      </a:r>
                      <a:endParaRPr b="1" i="0" dirty="0">
                        <a:latin typeface="Helvetica Neue Medium"/>
                        <a:ea typeface="Helvetica Neue Light" panose="02000403000000020004" pitchFamily="2" charset="0"/>
                      </a:endParaRPr>
                    </a:p>
                  </a:txBody>
                  <a:tcPr marL="91425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i="0" dirty="0">
                          <a:latin typeface="Helvetica Neue Medium"/>
                          <a:ea typeface="Helvetica Neue Light" panose="02000403000000020004" pitchFamily="2" charset="0"/>
                        </a:rPr>
                        <a:t>Min</a:t>
                      </a:r>
                      <a:endParaRPr b="1" i="0" dirty="0">
                        <a:latin typeface="Helvetica Neue Medium"/>
                        <a:ea typeface="Helvetica Neue Light" panose="02000403000000020004" pitchFamily="2" charset="0"/>
                      </a:endParaRPr>
                    </a:p>
                  </a:txBody>
                  <a:tcPr marL="91425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i="0" dirty="0">
                          <a:latin typeface="Helvetica Neue Medium"/>
                          <a:ea typeface="Helvetica Neue Light" panose="02000403000000020004" pitchFamily="2" charset="0"/>
                        </a:rPr>
                        <a:t>Max</a:t>
                      </a:r>
                      <a:endParaRPr b="1" i="0" dirty="0">
                        <a:latin typeface="Helvetica Neue Medium"/>
                        <a:ea typeface="Helvetica Neue Light" panose="02000403000000020004" pitchFamily="2" charset="0"/>
                      </a:endParaRPr>
                    </a:p>
                  </a:txBody>
                  <a:tcPr marL="91425" marR="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3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Bias voltage [V]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40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105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Oxygen valve</a:t>
                      </a:r>
                      <a:endParaRPr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11.6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12.5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Xenon valve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8.0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13.0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Inj coil [A]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185.6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186.0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3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Ext coil [A]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136.6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136.8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3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Mid coil [A]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152.0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152.3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03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Sext coil [A]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430.3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430.5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3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18 GHz [kW]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1.4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1.8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03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28 GHz [kW]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5.2</a:t>
                      </a:r>
                      <a:endParaRPr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6.0</a:t>
                      </a:r>
                      <a:endParaRPr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1425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Google Shape;262;p29">
            <a:extLst>
              <a:ext uri="{FF2B5EF4-FFF2-40B4-BE49-F238E27FC236}">
                <a16:creationId xmlns:a16="http://schemas.microsoft.com/office/drawing/2014/main" id="{F9899A5A-6B4F-3C49-BBF2-125D31B527E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313" y="1196713"/>
            <a:ext cx="6738257" cy="52770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C1B79F-AB8B-6241-A24C-096E19AB53B3}"/>
              </a:ext>
            </a:extLst>
          </p:cNvPr>
          <p:cNvSpPr txBox="1"/>
          <p:nvPr/>
        </p:nvSpPr>
        <p:spPr>
          <a:xfrm>
            <a:off x="3417444" y="6344209"/>
            <a:ext cx="1127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Helvetica Neue Medium"/>
                <a:ea typeface="Verdana" panose="020B0604030504040204" pitchFamily="34" charset="0"/>
                <a:cs typeface="Verdana" panose="020B0604030504040204" pitchFamily="34" charset="0"/>
              </a:rPr>
              <a:t>(~5 min/point)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968591-35DA-A440-9FAA-BB985ECC14E8}"/>
              </a:ext>
            </a:extLst>
          </p:cNvPr>
          <p:cNvSpPr txBox="1"/>
          <p:nvPr/>
        </p:nvSpPr>
        <p:spPr>
          <a:xfrm>
            <a:off x="8069853" y="5681544"/>
            <a:ext cx="324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 is machine learning!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ADB047-D4F7-E14D-8F4A-929196531A69}"/>
              </a:ext>
            </a:extLst>
          </p:cNvPr>
          <p:cNvSpPr txBox="1"/>
          <p:nvPr/>
        </p:nvSpPr>
        <p:spPr>
          <a:xfrm>
            <a:off x="2572795" y="1377455"/>
            <a:ext cx="35232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Records: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VENUS: ~40 </a:t>
            </a:r>
            <a:r>
              <a:rPr lang="en-US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μA</a:t>
            </a: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SECRAL II: ~50 </a:t>
            </a:r>
            <a:r>
              <a:rPr lang="en-US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μA</a:t>
            </a: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(fields and power much more conservative than LBL records) </a:t>
            </a:r>
          </a:p>
        </p:txBody>
      </p:sp>
    </p:spTree>
    <p:extLst>
      <p:ext uri="{BB962C8B-B14F-4D97-AF65-F5344CB8AC3E}">
        <p14:creationId xmlns:p14="http://schemas.microsoft.com/office/powerpoint/2010/main" val="331713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7404F-F9AF-AB4A-8D20-D06491734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Augmenting search based on cost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D02C1B-8933-C04B-9772-FF957EA6D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15</a:t>
            </a:fld>
            <a:endParaRPr lang="en-US"/>
          </a:p>
        </p:txBody>
      </p:sp>
      <p:pic>
        <p:nvPicPr>
          <p:cNvPr id="4" name="Google Shape;189;p19">
            <a:extLst>
              <a:ext uri="{FF2B5EF4-FFF2-40B4-BE49-F238E27FC236}">
                <a16:creationId xmlns:a16="http://schemas.microsoft.com/office/drawing/2014/main" id="{003F66ED-FF69-C249-A067-6C465335D78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4791" y="1297304"/>
            <a:ext cx="6617637" cy="47794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BDEAA2-F75A-5346-8349-F6C2B86834B2}"/>
              </a:ext>
            </a:extLst>
          </p:cNvPr>
          <p:cNvSpPr txBox="1"/>
          <p:nvPr/>
        </p:nvSpPr>
        <p:spPr>
          <a:xfrm>
            <a:off x="7269216" y="1582340"/>
            <a:ext cx="42228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Say cost of search increases with x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We could create a “cost function” where we only search a large x point if the likelihood of improvement is over some threshold</a:t>
            </a:r>
          </a:p>
          <a:p>
            <a:pPr algn="l"/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algn="l"/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superconducting sources: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Coils: </a:t>
            </a:r>
            <a:r>
              <a:rPr lang="en-US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Δt</a:t>
            </a:r>
            <a:r>
              <a:rPr lang="en-US" baseline="-25000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change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➞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Bias:  </a:t>
            </a:r>
            <a:r>
              <a:rPr lang="en-US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Δt</a:t>
            </a:r>
            <a:r>
              <a:rPr lang="en-US" baseline="-25000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change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➞ seconds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algn="l"/>
            <a:endParaRPr lang="en-US" dirty="0">
              <a:latin typeface="Helvetica Neue Medium"/>
              <a:ea typeface="Helvetica Neue Thin" panose="020B0403020202020204" pitchFamily="34" charset="0"/>
            </a:endParaRPr>
          </a:p>
          <a:p>
            <a:pPr algn="l"/>
            <a:r>
              <a:rPr lang="en-US" dirty="0">
                <a:latin typeface="Helvetica Neue Medium"/>
                <a:ea typeface="Helvetica Neue Light" panose="02000403000000020004" pitchFamily="2" charset="0"/>
              </a:rPr>
              <a:t>We have employed cost functions to judiciously use coil changes </a:t>
            </a:r>
          </a:p>
        </p:txBody>
      </p:sp>
    </p:spTree>
    <p:extLst>
      <p:ext uri="{BB962C8B-B14F-4D97-AF65-F5344CB8AC3E}">
        <p14:creationId xmlns:p14="http://schemas.microsoft.com/office/powerpoint/2010/main" val="1766205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9FEC4-BEEE-614D-82DE-8AE24026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cost function in VENUS optimizations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C7DDE8-FFE6-3D4D-957B-134E1AA2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16</a:t>
            </a:fld>
            <a:endParaRPr lang="en-US" dirty="0"/>
          </a:p>
        </p:txBody>
      </p:sp>
      <p:pic>
        <p:nvPicPr>
          <p:cNvPr id="4" name="Google Shape;230;p24">
            <a:extLst>
              <a:ext uri="{FF2B5EF4-FFF2-40B4-BE49-F238E27FC236}">
                <a16:creationId xmlns:a16="http://schemas.microsoft.com/office/drawing/2014/main" id="{0C08808C-B2D7-824D-A86D-E35E112B359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6971" y="1819109"/>
            <a:ext cx="5834761" cy="44016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0B4318-9AD7-B644-870D-43CB75659AF6}"/>
              </a:ext>
            </a:extLst>
          </p:cNvPr>
          <p:cNvSpPr txBox="1"/>
          <p:nvPr/>
        </p:nvSpPr>
        <p:spPr>
          <a:xfrm>
            <a:off x="7127726" y="2027454"/>
            <a:ext cx="35094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principle:</a:t>
            </a:r>
          </a:p>
          <a:p>
            <a:pPr algn="l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Three parameter optimization of O</a:t>
            </a:r>
            <a:r>
              <a:rPr lang="en-US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7+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(biased disk, middle solenoid, and oxygen valve) can be tens of minutes faster using cost function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Peak current found can be lower as it is a less-thorough search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algn="l"/>
            <a:r>
              <a:rPr lang="en-US" b="1" dirty="0">
                <a:latin typeface="Helvetica Neue Medium"/>
                <a:ea typeface="Helvetica Neue Light" panose="02000403000000020004" pitchFamily="2" charset="0"/>
              </a:rPr>
              <a:t>We will continue to explore this optimization technique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7F6671-5ABF-6645-A623-88AAD92E6DE9}"/>
              </a:ext>
            </a:extLst>
          </p:cNvPr>
          <p:cNvSpPr txBox="1"/>
          <p:nvPr/>
        </p:nvSpPr>
        <p:spPr>
          <a:xfrm rot="16200000">
            <a:off x="737660" y="4669699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ea typeface="Helvetica Neue Thin" panose="020B0403020202020204" pitchFamily="34" charset="0"/>
              </a:rPr>
              <a:t>O</a:t>
            </a:r>
            <a:r>
              <a:rPr lang="en-US" sz="1600" baseline="30000" dirty="0">
                <a:ea typeface="Helvetica Neue Thin" panose="020B0403020202020204" pitchFamily="34" charset="0"/>
              </a:rPr>
              <a:t>7+</a:t>
            </a:r>
            <a:endParaRPr lang="en-US" sz="1600" dirty="0">
              <a:ea typeface="Helvetica Neue Thin" panose="020B04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E18223-5564-1A48-B774-718A8858B437}"/>
              </a:ext>
            </a:extLst>
          </p:cNvPr>
          <p:cNvSpPr txBox="1"/>
          <p:nvPr/>
        </p:nvSpPr>
        <p:spPr>
          <a:xfrm>
            <a:off x="3074460" y="6082435"/>
            <a:ext cx="2001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ea typeface="Helvetica Neue Thin" panose="020B0403020202020204" pitchFamily="34" charset="0"/>
              </a:rPr>
              <a:t>Full optimization time</a:t>
            </a:r>
          </a:p>
        </p:txBody>
      </p:sp>
    </p:spTree>
    <p:extLst>
      <p:ext uri="{BB962C8B-B14F-4D97-AF65-F5344CB8AC3E}">
        <p14:creationId xmlns:p14="http://schemas.microsoft.com/office/powerpoint/2010/main" val="70600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5312A-9D6F-994A-80C3-1E7025BE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a little more like a human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AFAF62-D059-134E-905C-221B176B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03E8C2-93DD-7447-9667-F6FE163BC010}"/>
              </a:ext>
            </a:extLst>
          </p:cNvPr>
          <p:cNvSpPr txBox="1"/>
          <p:nvPr/>
        </p:nvSpPr>
        <p:spPr>
          <a:xfrm>
            <a:off x="7426975" y="3853878"/>
            <a:ext cx="44302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Helvetica Neue Medium"/>
                <a:ea typeface="Helvetica Neue Light" panose="02000403000000020004" pitchFamily="2" charset="0"/>
                <a:cs typeface="Helvetica Neue" panose="02000503000000020004" pitchFamily="2" charset="0"/>
              </a:rPr>
              <a:t>Many human records are achieved by using a cost-function-like approach:</a:t>
            </a:r>
          </a:p>
          <a:p>
            <a:pPr algn="l"/>
            <a:endParaRPr lang="en-US" dirty="0">
              <a:latin typeface="Helvetica Neue Medium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/>
                <a:ea typeface="Helvetica Neue Thin" panose="020B0403020202020204" pitchFamily="34" charset="0"/>
              </a:rPr>
              <a:t>Coils are slow, so find a pretty good solution and work from there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Helvetica Neue Medium"/>
              <a:ea typeface="Helvetica Neue Thin" panose="020B0403020202020204" pitchFamily="34" charset="0"/>
            </a:endParaRPr>
          </a:p>
          <a:p>
            <a:pPr algn="l"/>
            <a:r>
              <a:rPr lang="en-US" dirty="0">
                <a:latin typeface="Helvetica Neue Medium"/>
                <a:ea typeface="Helvetica Neue Light" panose="02000403000000020004" pitchFamily="2" charset="0"/>
              </a:rPr>
              <a:t>Note: </a:t>
            </a:r>
          </a:p>
          <a:p>
            <a:pPr algn="l"/>
            <a:r>
              <a:rPr lang="en-US" dirty="0">
                <a:latin typeface="Helvetica Neue Medium"/>
                <a:ea typeface="Helvetica Neue Thin" panose="020B0403020202020204" pitchFamily="34" charset="0"/>
              </a:rPr>
              <a:t>When instabilities or too low pressures encountered, low current is recorded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F8F1D58-4E25-ED49-8FB6-20E465F426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668283"/>
              </p:ext>
            </p:extLst>
          </p:nvPr>
        </p:nvGraphicFramePr>
        <p:xfrm>
          <a:off x="7772400" y="1537195"/>
          <a:ext cx="3767559" cy="1828800"/>
        </p:xfrm>
        <a:graphic>
          <a:graphicData uri="http://schemas.openxmlformats.org/drawingml/2006/table">
            <a:tbl>
              <a:tblPr/>
              <a:tblGrid>
                <a:gridCol w="1943842">
                  <a:extLst>
                    <a:ext uri="{9D8B030D-6E8A-4147-A177-3AD203B41FA5}">
                      <a16:colId xmlns:a16="http://schemas.microsoft.com/office/drawing/2014/main" val="2512022500"/>
                    </a:ext>
                  </a:extLst>
                </a:gridCol>
                <a:gridCol w="895478">
                  <a:extLst>
                    <a:ext uri="{9D8B030D-6E8A-4147-A177-3AD203B41FA5}">
                      <a16:colId xmlns:a16="http://schemas.microsoft.com/office/drawing/2014/main" val="79977602"/>
                    </a:ext>
                  </a:extLst>
                </a:gridCol>
                <a:gridCol w="928239">
                  <a:extLst>
                    <a:ext uri="{9D8B030D-6E8A-4147-A177-3AD203B41FA5}">
                      <a16:colId xmlns:a16="http://schemas.microsoft.com/office/drawing/2014/main" val="875987711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Medium"/>
                          <a:ea typeface="Helvetica Neue Light" panose="02000403000000020004" pitchFamily="2" charset="0"/>
                        </a:rPr>
                        <a:t>Parameter</a:t>
                      </a:r>
                      <a:endParaRPr lang="en-US" sz="1800" b="1" i="0" dirty="0">
                        <a:effectLst/>
                        <a:latin typeface="Helvetica Neue Medium"/>
                        <a:ea typeface="Helvetica Neue Light" panose="02000403000000020004" pitchFamily="2" charset="0"/>
                      </a:endParaRPr>
                    </a:p>
                  </a:txBody>
                  <a:tcPr marL="9525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 Medium"/>
                          <a:ea typeface="Helvetica Neue Light" panose="02000403000000020004" pitchFamily="2" charset="0"/>
                        </a:rPr>
                        <a:t>Min</a:t>
                      </a:r>
                      <a:endParaRPr lang="en-US" sz="1800" b="1" i="0">
                        <a:effectLst/>
                        <a:latin typeface="Helvetica Neue Medium"/>
                        <a:ea typeface="Helvetica Neue Light" panose="02000403000000020004" pitchFamily="2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Medium"/>
                          <a:ea typeface="Helvetica Neue Light" panose="02000403000000020004" pitchFamily="2" charset="0"/>
                        </a:rPr>
                        <a:t>Max</a:t>
                      </a:r>
                      <a:endParaRPr lang="en-US" sz="1800" b="1" i="0" dirty="0">
                        <a:effectLst/>
                        <a:latin typeface="Helvetica Neue Medium"/>
                        <a:ea typeface="Helvetica Neue Light" panose="02000403000000020004" pitchFamily="2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7622054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Bias voltage [V]</a:t>
                      </a:r>
                      <a:endParaRPr lang="en-US" sz="1800" b="0" i="0">
                        <a:effectLst/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25</a:t>
                      </a:r>
                      <a:endParaRPr lang="en-US" sz="1800" b="0" i="0">
                        <a:effectLst/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65</a:t>
                      </a:r>
                      <a:endParaRPr lang="en-US" sz="1800" b="0" i="0">
                        <a:effectLst/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05179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Oxygen valve</a:t>
                      </a:r>
                      <a:endParaRPr lang="en-US" sz="1800" b="0" i="0">
                        <a:effectLst/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11.5</a:t>
                      </a:r>
                      <a:endParaRPr lang="en-US" sz="1800" b="0" i="0">
                        <a:effectLst/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12.0</a:t>
                      </a:r>
                      <a:endParaRPr lang="en-US" sz="1800" b="0" i="0">
                        <a:effectLst/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17662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Xenon valve</a:t>
                      </a:r>
                      <a:endParaRPr lang="en-US" sz="1800" b="0" i="0">
                        <a:effectLst/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9.0</a:t>
                      </a:r>
                      <a:endParaRPr lang="en-US" sz="1800" b="0" i="0">
                        <a:effectLst/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12.0</a:t>
                      </a:r>
                      <a:endParaRPr lang="en-US" sz="1800" b="0" i="0">
                        <a:effectLst/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95593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18 GHz [kW]</a:t>
                      </a:r>
                      <a:endParaRPr lang="en-US" sz="1800" b="0" i="0" dirty="0">
                        <a:effectLst/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1.20</a:t>
                      </a:r>
                      <a:endParaRPr lang="en-US" sz="1800" b="0" i="0">
                        <a:effectLst/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1.80</a:t>
                      </a:r>
                      <a:endParaRPr lang="en-US" sz="1800" b="0" i="0" dirty="0">
                        <a:effectLst/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55301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90ECA5B5-3509-4A4D-9EB8-E9F04DEEC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2" y="1334670"/>
            <a:ext cx="6857439" cy="514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19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C870-7E7E-6148-A832-B7FF79C2C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there trends we can see?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8D103-3C03-3E41-B0DE-04F2CCB6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0832E-1B0A-7646-B0E3-1AB29C4C2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2" y="1614473"/>
            <a:ext cx="5321300" cy="398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F4F77E-76E8-CA44-A977-A3A3F1985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505" y="1614473"/>
            <a:ext cx="5321300" cy="3987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8254AA-65C9-0C4F-8420-55E205AB1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92" y="1614473"/>
            <a:ext cx="5321300" cy="3987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242E50-C65E-F343-9DE2-9572F3035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505" y="1614473"/>
            <a:ext cx="5321300" cy="3987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6220E4-9F7D-DD44-91DF-495294615A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673" t="48529" r="8017" b="7905"/>
          <a:stretch/>
        </p:blipFill>
        <p:spPr>
          <a:xfrm>
            <a:off x="11144601" y="3556967"/>
            <a:ext cx="548640" cy="17373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1D158E-0E28-0B44-9E8E-57D7359C4663}"/>
              </a:ext>
            </a:extLst>
          </p:cNvPr>
          <p:cNvSpPr txBox="1"/>
          <p:nvPr/>
        </p:nvSpPr>
        <p:spPr>
          <a:xfrm rot="16200000">
            <a:off x="11177385" y="4271758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time [hours]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C9CDD1-46BC-C847-8095-A4F0CDE44ABF}"/>
              </a:ext>
            </a:extLst>
          </p:cNvPr>
          <p:cNvSpPr txBox="1"/>
          <p:nvPr/>
        </p:nvSpPr>
        <p:spPr>
          <a:xfrm>
            <a:off x="3588134" y="5624842"/>
            <a:ext cx="5243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Code not being as smart as a person would be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Can change this by adjusting fitting functions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472464-2E38-0046-9AE8-4A5658085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1921" y="1677367"/>
            <a:ext cx="52070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6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804A-8A40-3B49-8EF8-67B34DDC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Exploiting patience of computer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4D1277-DF1E-6C43-B9A4-1542D6E9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19</a:t>
            </a:fld>
            <a:endParaRPr lang="en-US"/>
          </a:p>
        </p:txBody>
      </p:sp>
      <p:pic>
        <p:nvPicPr>
          <p:cNvPr id="4" name="Google Shape;237;p25">
            <a:extLst>
              <a:ext uri="{FF2B5EF4-FFF2-40B4-BE49-F238E27FC236}">
                <a16:creationId xmlns:a16="http://schemas.microsoft.com/office/drawing/2014/main" id="{1104E766-8DC7-E24D-BB3A-7A856610060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5559" y="1384433"/>
            <a:ext cx="6758675" cy="52367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2404DF-EF7C-1C49-8AB5-1638CD457F16}"/>
              </a:ext>
            </a:extLst>
          </p:cNvPr>
          <p:cNvSpPr txBox="1"/>
          <p:nvPr/>
        </p:nvSpPr>
        <p:spPr>
          <a:xfrm>
            <a:off x="7731889" y="1713053"/>
            <a:ext cx="42710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~5 minutes between optimization as computer performed charge state distribution (CSD) measurement at each step (~1-2 minutes)</a:t>
            </a:r>
          </a:p>
          <a:p>
            <a:pPr algn="l"/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Most human optimizations are missing CSD information</a:t>
            </a:r>
          </a:p>
          <a:p>
            <a:pPr algn="l"/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These four runs had almost identical </a:t>
            </a:r>
            <a:r>
              <a:rPr lang="en-US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124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Xe</a:t>
            </a:r>
            <a:r>
              <a:rPr lang="en-US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37+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currents but their CSDs were dramatically different</a:t>
            </a:r>
          </a:p>
          <a:p>
            <a:pPr algn="l"/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This information will be fed into neural network efforts for general plasma understanding</a:t>
            </a:r>
          </a:p>
        </p:txBody>
      </p:sp>
    </p:spTree>
    <p:extLst>
      <p:ext uri="{BB962C8B-B14F-4D97-AF65-F5344CB8AC3E}">
        <p14:creationId xmlns:p14="http://schemas.microsoft.com/office/powerpoint/2010/main" val="3477284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58662-252D-1C4E-8431-613C266B6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mean by machine learning (here, at least)</a:t>
            </a:r>
          </a:p>
        </p:txBody>
      </p:sp>
      <p:pic>
        <p:nvPicPr>
          <p:cNvPr id="4" name="Google Shape;55;p9" descr="\vec{x},y" title="MathEquation,#000000">
            <a:extLst>
              <a:ext uri="{FF2B5EF4-FFF2-40B4-BE49-F238E27FC236}">
                <a16:creationId xmlns:a16="http://schemas.microsoft.com/office/drawing/2014/main" id="{BD6F1ED6-4488-CA4D-97B8-91A22A01CE4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8200" y="2045241"/>
            <a:ext cx="321120" cy="24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7;p9" descr="\mathcal{D}=\{(\vec{x}_1,y_1),(\vec{x}_2,y_2),...,(\vec{x}_n,y_n)\}" title="MathEquation,#000000">
            <a:extLst>
              <a:ext uri="{FF2B5EF4-FFF2-40B4-BE49-F238E27FC236}">
                <a16:creationId xmlns:a16="http://schemas.microsoft.com/office/drawing/2014/main" id="{0673DE96-1FE9-704A-8514-0B316E74CB8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3314050"/>
            <a:ext cx="3285019" cy="2504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931231-B498-B04A-A9DB-87D1FBA1AF43}"/>
              </a:ext>
            </a:extLst>
          </p:cNvPr>
          <p:cNvSpPr txBox="1"/>
          <p:nvPr/>
        </p:nvSpPr>
        <p:spPr>
          <a:xfrm>
            <a:off x="1560576" y="1980592"/>
            <a:ext cx="6370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data point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feature vector and a label (e.g. x=jpg, y=”cat”)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F77948-CE84-EA47-AC0B-EF5F795B78B6}"/>
              </a:ext>
            </a:extLst>
          </p:cNvPr>
          <p:cNvSpPr txBox="1"/>
          <p:nvPr/>
        </p:nvSpPr>
        <p:spPr>
          <a:xfrm>
            <a:off x="1560576" y="3624154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set: 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collection of feature vectors and labels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C0C0DA-9F76-F34F-8650-A92E9E4BD92C}"/>
              </a:ext>
            </a:extLst>
          </p:cNvPr>
          <p:cNvSpPr txBox="1"/>
          <p:nvPr/>
        </p:nvSpPr>
        <p:spPr>
          <a:xfrm>
            <a:off x="832061" y="5024554"/>
            <a:ext cx="5989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Goal: </a:t>
            </a:r>
          </a:p>
          <a:p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Have computer learn from the data set so it can predict the label for a new vector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53F2327-ED5B-EE4D-96A1-79182EE8A51F}"/>
              </a:ext>
            </a:extLst>
          </p:cNvPr>
          <p:cNvGrpSpPr/>
          <p:nvPr/>
        </p:nvGrpSpPr>
        <p:grpSpPr>
          <a:xfrm>
            <a:off x="8780241" y="1496601"/>
            <a:ext cx="1098826" cy="1347750"/>
            <a:chOff x="9266378" y="1496601"/>
            <a:chExt cx="1098826" cy="1347750"/>
          </a:xfrm>
        </p:grpSpPr>
        <p:pic>
          <p:nvPicPr>
            <p:cNvPr id="6" name="Google Shape;59;p9">
              <a:extLst>
                <a:ext uri="{FF2B5EF4-FFF2-40B4-BE49-F238E27FC236}">
                  <a16:creationId xmlns:a16="http://schemas.microsoft.com/office/drawing/2014/main" id="{F902A71D-98A8-6B46-A425-F2D15FFE964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5642" t="5336" b="44885"/>
            <a:stretch/>
          </p:blipFill>
          <p:spPr>
            <a:xfrm>
              <a:off x="9267924" y="1496601"/>
              <a:ext cx="1097280" cy="10972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B137F1-E691-044B-BF60-1404A2CCD05A}"/>
                </a:ext>
              </a:extLst>
            </p:cNvPr>
            <p:cNvSpPr/>
            <p:nvPr/>
          </p:nvSpPr>
          <p:spPr>
            <a:xfrm>
              <a:off x="9266378" y="2593881"/>
              <a:ext cx="1097280" cy="25047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cat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9A772B-ABB4-9841-BBE7-C9FE2D5B2A58}"/>
              </a:ext>
            </a:extLst>
          </p:cNvPr>
          <p:cNvGrpSpPr/>
          <p:nvPr/>
        </p:nvGrpSpPr>
        <p:grpSpPr>
          <a:xfrm>
            <a:off x="10256519" y="1496601"/>
            <a:ext cx="1097280" cy="1344575"/>
            <a:chOff x="10510749" y="1496601"/>
            <a:chExt cx="1097280" cy="1344575"/>
          </a:xfrm>
        </p:grpSpPr>
        <p:pic>
          <p:nvPicPr>
            <p:cNvPr id="8" name="Google Shape;66;p9">
              <a:extLst>
                <a:ext uri="{FF2B5EF4-FFF2-40B4-BE49-F238E27FC236}">
                  <a16:creationId xmlns:a16="http://schemas.microsoft.com/office/drawing/2014/main" id="{DFCAFCAB-B6D0-6141-903F-61D9A970E03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8124" t="8138" r="13634"/>
            <a:stretch/>
          </p:blipFill>
          <p:spPr>
            <a:xfrm>
              <a:off x="10510749" y="1496601"/>
              <a:ext cx="1097280" cy="1097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032B785-C689-5A43-8F34-1AAF4E9D5598}"/>
                </a:ext>
              </a:extLst>
            </p:cNvPr>
            <p:cNvSpPr/>
            <p:nvPr/>
          </p:nvSpPr>
          <p:spPr>
            <a:xfrm>
              <a:off x="10510749" y="2590706"/>
              <a:ext cx="1097280" cy="25047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cow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2436E79-E013-394A-8242-145A153D6AD7}"/>
              </a:ext>
            </a:extLst>
          </p:cNvPr>
          <p:cNvGrpSpPr/>
          <p:nvPr/>
        </p:nvGrpSpPr>
        <p:grpSpPr>
          <a:xfrm>
            <a:off x="10256519" y="3177601"/>
            <a:ext cx="1099542" cy="1347749"/>
            <a:chOff x="10510749" y="3177601"/>
            <a:chExt cx="1099542" cy="1347749"/>
          </a:xfrm>
        </p:grpSpPr>
        <p:pic>
          <p:nvPicPr>
            <p:cNvPr id="7" name="Google Shape;62;p9">
              <a:extLst>
                <a:ext uri="{FF2B5EF4-FFF2-40B4-BE49-F238E27FC236}">
                  <a16:creationId xmlns:a16="http://schemas.microsoft.com/office/drawing/2014/main" id="{52E56A23-1635-AB41-B658-1F50D5286DF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6511" t="1368" r="35247" b="15699"/>
            <a:stretch/>
          </p:blipFill>
          <p:spPr>
            <a:xfrm>
              <a:off x="10513012" y="3177601"/>
              <a:ext cx="1097279" cy="1097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2635488-F1FC-944A-9633-313F5409B588}"/>
                </a:ext>
              </a:extLst>
            </p:cNvPr>
            <p:cNvSpPr/>
            <p:nvPr/>
          </p:nvSpPr>
          <p:spPr>
            <a:xfrm>
              <a:off x="10510749" y="4274880"/>
              <a:ext cx="1097280" cy="25047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cat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90849EF-BE3E-6E44-A560-9A9C8CEC5720}"/>
              </a:ext>
            </a:extLst>
          </p:cNvPr>
          <p:cNvGrpSpPr/>
          <p:nvPr/>
        </p:nvGrpSpPr>
        <p:grpSpPr>
          <a:xfrm>
            <a:off x="8780241" y="3177600"/>
            <a:ext cx="1101126" cy="1347750"/>
            <a:chOff x="9266378" y="3177600"/>
            <a:chExt cx="1101126" cy="1347750"/>
          </a:xfrm>
        </p:grpSpPr>
        <p:pic>
          <p:nvPicPr>
            <p:cNvPr id="9" name="Google Shape;69;p9">
              <a:extLst>
                <a:ext uri="{FF2B5EF4-FFF2-40B4-BE49-F238E27FC236}">
                  <a16:creationId xmlns:a16="http://schemas.microsoft.com/office/drawing/2014/main" id="{89FC9154-198F-2440-B82E-5CBD0EBF405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3078" b="3078"/>
            <a:stretch/>
          </p:blipFill>
          <p:spPr>
            <a:xfrm>
              <a:off x="9270224" y="3177600"/>
              <a:ext cx="1097280" cy="1097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B5147B3-7578-EC4E-9053-6D54EC39DC23}"/>
                </a:ext>
              </a:extLst>
            </p:cNvPr>
            <p:cNvSpPr/>
            <p:nvPr/>
          </p:nvSpPr>
          <p:spPr>
            <a:xfrm>
              <a:off x="9266378" y="4274880"/>
              <a:ext cx="1097280" cy="25047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cow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00AB4DC-0010-0043-8D74-7904E3A353F2}"/>
              </a:ext>
            </a:extLst>
          </p:cNvPr>
          <p:cNvGrpSpPr/>
          <p:nvPr/>
        </p:nvGrpSpPr>
        <p:grpSpPr>
          <a:xfrm>
            <a:off x="9537225" y="4858598"/>
            <a:ext cx="1098826" cy="1348725"/>
            <a:chOff x="9815018" y="4823288"/>
            <a:chExt cx="1098826" cy="1348725"/>
          </a:xfrm>
        </p:grpSpPr>
        <p:pic>
          <p:nvPicPr>
            <p:cNvPr id="10" name="Google Shape;72;p9">
              <a:extLst>
                <a:ext uri="{FF2B5EF4-FFF2-40B4-BE49-F238E27FC236}">
                  <a16:creationId xmlns:a16="http://schemas.microsoft.com/office/drawing/2014/main" id="{6CE6F8F9-1FC7-E440-B7AD-F111D5346F1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408"/>
            <a:stretch/>
          </p:blipFill>
          <p:spPr>
            <a:xfrm>
              <a:off x="9816564" y="4823288"/>
              <a:ext cx="1097280" cy="1097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DB9F9F7-1E8E-9949-9721-E8E293245D98}"/>
                </a:ext>
              </a:extLst>
            </p:cNvPr>
            <p:cNvSpPr/>
            <p:nvPr/>
          </p:nvSpPr>
          <p:spPr>
            <a:xfrm>
              <a:off x="9815018" y="5921543"/>
              <a:ext cx="1097280" cy="25047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???</a:t>
              </a:r>
            </a:p>
          </p:txBody>
        </p:sp>
      </p:grp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82EA228C-7B55-FE4E-9A72-C0EF0B67A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8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3E80F-BE6D-5C44-9B8C-2B3D8D9F7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56B06B-8037-9B4D-B6A5-DB5C1E932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20</a:t>
            </a:fld>
            <a:endParaRPr lang="en-US"/>
          </a:p>
        </p:txBody>
      </p:sp>
      <p:pic>
        <p:nvPicPr>
          <p:cNvPr id="5" name="Google Shape;217;p22">
            <a:extLst>
              <a:ext uri="{FF2B5EF4-FFF2-40B4-BE49-F238E27FC236}">
                <a16:creationId xmlns:a16="http://schemas.microsoft.com/office/drawing/2014/main" id="{21104A34-2F7C-054C-9836-32176FB0E61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83762" y="1881395"/>
            <a:ext cx="5993343" cy="39955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A549EF9-8275-804C-A16F-A0B297883344}"/>
              </a:ext>
            </a:extLst>
          </p:cNvPr>
          <p:cNvGrpSpPr/>
          <p:nvPr/>
        </p:nvGrpSpPr>
        <p:grpSpPr>
          <a:xfrm>
            <a:off x="705372" y="1433224"/>
            <a:ext cx="4491501" cy="4342543"/>
            <a:chOff x="566635" y="1547751"/>
            <a:chExt cx="4491501" cy="4342543"/>
          </a:xfrm>
        </p:grpSpPr>
        <p:pic>
          <p:nvPicPr>
            <p:cNvPr id="4" name="Google Shape;216;p22">
              <a:extLst>
                <a:ext uri="{FF2B5EF4-FFF2-40B4-BE49-F238E27FC236}">
                  <a16:creationId xmlns:a16="http://schemas.microsoft.com/office/drawing/2014/main" id="{646B90F5-17E9-234C-A8FB-B6694295F3A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66635" y="1547751"/>
              <a:ext cx="4491501" cy="43425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EB5AA2-27BA-E542-B281-1291AFF6A9AE}"/>
                </a:ext>
              </a:extLst>
            </p:cNvPr>
            <p:cNvSpPr/>
            <p:nvPr/>
          </p:nvSpPr>
          <p:spPr>
            <a:xfrm>
              <a:off x="1511300" y="1636651"/>
              <a:ext cx="1625600" cy="560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BFEDFDA-8DBC-C847-A515-26E232B0A38F}"/>
              </a:ext>
            </a:extLst>
          </p:cNvPr>
          <p:cNvSpPr txBox="1"/>
          <p:nvPr/>
        </p:nvSpPr>
        <p:spPr>
          <a:xfrm>
            <a:off x="6230982" y="4735223"/>
            <a:ext cx="4666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Explore solenoid coil operation space using only 18 GHz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Difficult to discern any pattern or trend</a:t>
            </a:r>
          </a:p>
        </p:txBody>
      </p:sp>
      <p:pic>
        <p:nvPicPr>
          <p:cNvPr id="1026" name="Picture 2" descr="https://lh3.googleusercontent.com/4zMWxLmGQhHtnrm1YdyIFvGF2PZzEUtnbU1QAJTnlhROaz2MRS2680etEaHfpYQNwshVTG2oTpEBZ6WRE0VLUmQIykEObghGeEnkOo_meDnNt_8LdeoOUJnAdVmxbM2euOSAN1Fths95UBjzM4AySrP9fQ=s2048">
            <a:extLst>
              <a:ext uri="{FF2B5EF4-FFF2-40B4-BE49-F238E27FC236}">
                <a16:creationId xmlns:a16="http://schemas.microsoft.com/office/drawing/2014/main" id="{29CD07C4-638C-B042-BF0C-69AFFC9B0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825" y="1822779"/>
            <a:ext cx="5708320" cy="389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lh3.googleusercontent.com/9Au59m3znQtA5-QKRpV5o1-3N_OVBjrOJtI1UP90CGF6aEN1MgyyIPUTEZBR86XWkANxdqi5mzls9lDlCa39WS4YXX2_NW2ywblNHChLe2F-Hur8wXMo1-AYyFJM9dWav8GV7GFnBgzNGZ5Bjji2iw=s2048">
            <a:extLst>
              <a:ext uri="{FF2B5EF4-FFF2-40B4-BE49-F238E27FC236}">
                <a16:creationId xmlns:a16="http://schemas.microsoft.com/office/drawing/2014/main" id="{A34A4417-E9B7-454C-8919-80CF47785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70037"/>
            <a:ext cx="5145742" cy="227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0C0C10-3710-354A-9533-57FAE0EE04B0}"/>
              </a:ext>
            </a:extLst>
          </p:cNvPr>
          <p:cNvSpPr txBox="1"/>
          <p:nvPr/>
        </p:nvSpPr>
        <p:spPr>
          <a:xfrm>
            <a:off x="7759700" y="249685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plasma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505B54-58E3-D649-BF4B-F483AC0B5FC2}"/>
              </a:ext>
            </a:extLst>
          </p:cNvPr>
          <p:cNvCxnSpPr/>
          <p:nvPr/>
        </p:nvCxnSpPr>
        <p:spPr>
          <a:xfrm>
            <a:off x="10914709" y="2849478"/>
            <a:ext cx="330200" cy="0"/>
          </a:xfrm>
          <a:prstGeom prst="straightConnector1">
            <a:avLst/>
          </a:prstGeom>
          <a:ln w="31750">
            <a:solidFill>
              <a:srgbClr val="9344D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4BC2AB7-A1DD-EA4C-BA17-593FA0DCA68F}"/>
              </a:ext>
            </a:extLst>
          </p:cNvPr>
          <p:cNvSpPr txBox="1"/>
          <p:nvPr/>
        </p:nvSpPr>
        <p:spPr>
          <a:xfrm>
            <a:off x="10685258" y="298394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beam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3FDCBE-D19D-1C40-8A74-12FBE4C80C55}"/>
              </a:ext>
            </a:extLst>
          </p:cNvPr>
          <p:cNvSpPr txBox="1"/>
          <p:nvPr/>
        </p:nvSpPr>
        <p:spPr>
          <a:xfrm>
            <a:off x="8928099" y="3910233"/>
            <a:ext cx="1028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extraction coil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83D2B3D-1AB1-444A-AFC0-F47AC59372A2}"/>
              </a:ext>
            </a:extLst>
          </p:cNvPr>
          <p:cNvCxnSpPr>
            <a:cxnSpLocks/>
          </p:cNvCxnSpPr>
          <p:nvPr/>
        </p:nvCxnSpPr>
        <p:spPr>
          <a:xfrm flipV="1">
            <a:off x="9398851" y="3556000"/>
            <a:ext cx="0" cy="3542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FD46F01-E772-D14B-B6BE-709A3FEAD357}"/>
              </a:ext>
            </a:extLst>
          </p:cNvPr>
          <p:cNvSpPr txBox="1"/>
          <p:nvPr/>
        </p:nvSpPr>
        <p:spPr>
          <a:xfrm>
            <a:off x="6438899" y="3910232"/>
            <a:ext cx="1028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injection coil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27BE53B-AE24-E04D-86EB-E58431671529}"/>
              </a:ext>
            </a:extLst>
          </p:cNvPr>
          <p:cNvCxnSpPr>
            <a:cxnSpLocks/>
          </p:cNvCxnSpPr>
          <p:nvPr/>
        </p:nvCxnSpPr>
        <p:spPr>
          <a:xfrm flipV="1">
            <a:off x="6985851" y="3556000"/>
            <a:ext cx="0" cy="3542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A5DFEFF-B196-264E-94F8-47FE00C0A058}"/>
              </a:ext>
            </a:extLst>
          </p:cNvPr>
          <p:cNvSpPr txBox="1"/>
          <p:nvPr/>
        </p:nvSpPr>
        <p:spPr>
          <a:xfrm>
            <a:off x="7593324" y="3910232"/>
            <a:ext cx="127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middle coil (not shown)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3E7B82-30ED-4B43-80D1-EEC1ADC7C05D}"/>
              </a:ext>
            </a:extLst>
          </p:cNvPr>
          <p:cNvSpPr txBox="1"/>
          <p:nvPr/>
        </p:nvSpPr>
        <p:spPr>
          <a:xfrm rot="16200000">
            <a:off x="3462645" y="1844430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inj. coil [A]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CDB57A1-B1D3-8540-A3C9-F191ABDFB9BC}"/>
              </a:ext>
            </a:extLst>
          </p:cNvPr>
          <p:cNvCxnSpPr/>
          <p:nvPr/>
        </p:nvCxnSpPr>
        <p:spPr>
          <a:xfrm>
            <a:off x="4082366" y="2184400"/>
            <a:ext cx="108634" cy="3124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1125734-3093-D742-AC9E-5D47BFF3ACD3}"/>
              </a:ext>
            </a:extLst>
          </p:cNvPr>
          <p:cNvSpPr txBox="1"/>
          <p:nvPr/>
        </p:nvSpPr>
        <p:spPr>
          <a:xfrm>
            <a:off x="9554862" y="1973592"/>
            <a:ext cx="1045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Inj. </a:t>
            </a:r>
            <a:r>
              <a:rPr lang="en-US" sz="1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coil</a:t>
            </a:r>
            <a:r>
              <a:rPr lang="en-US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[A]</a:t>
            </a:r>
          </a:p>
        </p:txBody>
      </p:sp>
    </p:spTree>
    <p:extLst>
      <p:ext uri="{BB962C8B-B14F-4D97-AF65-F5344CB8AC3E}">
        <p14:creationId xmlns:p14="http://schemas.microsoft.com/office/powerpoint/2010/main" val="109718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6" grpId="0"/>
      <p:bldP spid="18" grpId="0"/>
      <p:bldP spid="20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8A12A-32BE-EA4A-AEAA-81B66D49D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and lots of data: explore bias voltage and </a:t>
            </a:r>
            <a:r>
              <a:rPr lang="en-US"/>
              <a:t>pressure influence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2E4E6E-5364-DC43-9FA9-42CFC86E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655EE-235F-504F-9B5B-D5935044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01" y="1136800"/>
            <a:ext cx="6432774" cy="4832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952039-3723-D447-9B3B-94DB720C7A28}"/>
              </a:ext>
            </a:extLst>
          </p:cNvPr>
          <p:cNvSpPr txBox="1"/>
          <p:nvPr/>
        </p:nvSpPr>
        <p:spPr>
          <a:xfrm>
            <a:off x="7467600" y="1674674"/>
            <a:ext cx="39959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Two parameter space exploration: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Biased disk voltage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Oxygen gas flow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algn="l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3695 configurations, averaged over 30 measurements each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DD6706-A4B8-B544-8801-74730B69D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34" t="9335" r="17665" b="5333"/>
          <a:stretch/>
        </p:blipFill>
        <p:spPr>
          <a:xfrm>
            <a:off x="6830335" y="1122620"/>
            <a:ext cx="5360888" cy="4832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14FE63-54A4-3746-9EDB-7D287309EA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85" t="8738" r="6617" b="4592"/>
          <a:stretch/>
        </p:blipFill>
        <p:spPr>
          <a:xfrm>
            <a:off x="6920375" y="1136800"/>
            <a:ext cx="51562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44C62-B325-334B-9AF3-50E01A793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looking forward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72DD9D-AA69-204D-BF90-E5CA4D63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60CCF-81C5-3145-A60A-A0B77D65EC6F}"/>
              </a:ext>
            </a:extLst>
          </p:cNvPr>
          <p:cNvSpPr txBox="1"/>
          <p:nvPr/>
        </p:nvSpPr>
        <p:spPr>
          <a:xfrm>
            <a:off x="1385651" y="1850101"/>
            <a:ext cx="94007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We have thousands of hours of full-computer-control of VENUS for baking and beam optimization (limited by VENUS availability)</a:t>
            </a:r>
          </a:p>
          <a:p>
            <a:pPr algn="l"/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Our careful attempts at </a:t>
            </a:r>
            <a:r>
              <a:rPr lang="en-US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124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Xe</a:t>
            </a:r>
            <a:r>
              <a:rPr lang="en-US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37+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optimization are about 20% of record beams.  Will push harder when backup chamber is complete</a:t>
            </a:r>
          </a:p>
          <a:p>
            <a:pPr algn="l"/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Team has begun on neural network to understand what leads to long-term instability</a:t>
            </a:r>
          </a:p>
          <a:p>
            <a:pPr algn="l"/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Next steps: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Speed up data taking, CSDs,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Optimize optimization to transition away from exploring with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Use neural network to improve understanding and control long-term instabilities, improve baking,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1D6DA-378F-0D45-AEDC-27A0698B95A7}"/>
              </a:ext>
            </a:extLst>
          </p:cNvPr>
          <p:cNvSpPr txBox="1"/>
          <p:nvPr/>
        </p:nvSpPr>
        <p:spPr>
          <a:xfrm>
            <a:off x="5257800" y="59436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3065535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CC55-6187-9C4B-A62B-CBFD8B49C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6ECE25-212F-0D47-AED7-A8D8950FA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066EE8-5915-8542-BCB0-FCD1441A4EE1}"/>
              </a:ext>
            </a:extLst>
          </p:cNvPr>
          <p:cNvSpPr txBox="1"/>
          <p:nvPr/>
        </p:nvSpPr>
        <p:spPr>
          <a:xfrm>
            <a:off x="5319609" y="3650594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643665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60BCA-857A-FC49-B4D6-5A0F50551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 of maxima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93298-3CF9-D645-A8D7-A3D46B24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A20C7-6789-1147-8FA5-6A5163E47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3" y="1491861"/>
            <a:ext cx="5994767" cy="4566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7CC91D-333C-AD4C-900F-666810E13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661" y="1491861"/>
            <a:ext cx="5630558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63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8A12A-32BE-EA4A-AEAA-81B66D49D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of unstable operation region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2E4E6E-5364-DC43-9FA9-42CFC86E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952039-3723-D447-9B3B-94DB720C7A28}"/>
              </a:ext>
            </a:extLst>
          </p:cNvPr>
          <p:cNvSpPr txBox="1"/>
          <p:nvPr/>
        </p:nvSpPr>
        <p:spPr>
          <a:xfrm>
            <a:off x="7861300" y="1714500"/>
            <a:ext cx="34109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Two parameter space exploration: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Biased disk voltage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Oxygen gas flow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algn="l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3695 configurations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B0AB11-F86D-524F-8677-1501AA600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454150"/>
            <a:ext cx="6504564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5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C4933-0B13-F248-9D98-BB6C55473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Using machine learning with electron cyclotron resonance (ECR) ion 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F2A541-9C42-FD48-8E1A-144E3E53D459}"/>
              </a:ext>
            </a:extLst>
          </p:cNvPr>
          <p:cNvSpPr txBox="1"/>
          <p:nvPr/>
        </p:nvSpPr>
        <p:spPr>
          <a:xfrm>
            <a:off x="2788920" y="1385883"/>
            <a:ext cx="8059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Possible elements: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Set parameters (magnetic fields, biased disk voltage, RF power,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Measured quantities (biased disk current, x-ray flux, drain current, etc.)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E64B3-7B7B-9C4F-8EDF-52F6E29602A2}"/>
              </a:ext>
            </a:extLst>
          </p:cNvPr>
          <p:cNvSpPr txBox="1"/>
          <p:nvPr/>
        </p:nvSpPr>
        <p:spPr>
          <a:xfrm>
            <a:off x="2788920" y="2755856"/>
            <a:ext cx="758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 measured parameter (e.g., ion species current, emittance, etc.)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094644-F4F3-C040-A150-1F866B67A33D}"/>
              </a:ext>
            </a:extLst>
          </p:cNvPr>
          <p:cNvSpPr txBox="1"/>
          <p:nvPr/>
        </p:nvSpPr>
        <p:spPr>
          <a:xfrm>
            <a:off x="1752600" y="3771966"/>
            <a:ext cx="806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Machine learning: 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Measure many vector/label pairs then predict a continuous variable label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54C55A-A5AB-F640-8475-C2A986D29E86}"/>
              </a:ext>
            </a:extLst>
          </p:cNvPr>
          <p:cNvSpPr txBox="1"/>
          <p:nvPr/>
        </p:nvSpPr>
        <p:spPr>
          <a:xfrm>
            <a:off x="1752600" y="4941804"/>
            <a:ext cx="39044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Possible 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Maximize beam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Minimize emittance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Maintain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Understand source physics???</a:t>
            </a:r>
          </a:p>
        </p:txBody>
      </p:sp>
      <p:pic>
        <p:nvPicPr>
          <p:cNvPr id="7" name="Google Shape;82;p10" descr="\vec{x}:" title="MathEquation,#000000">
            <a:extLst>
              <a:ext uri="{FF2B5EF4-FFF2-40B4-BE49-F238E27FC236}">
                <a16:creationId xmlns:a16="http://schemas.microsoft.com/office/drawing/2014/main" id="{81BEE182-25FF-9A46-B90D-E0D6CC3B4F3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94133" y="1656236"/>
            <a:ext cx="381400" cy="32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3;p10" descr="y:" title="MathEquation,#000000">
            <a:extLst>
              <a:ext uri="{FF2B5EF4-FFF2-40B4-BE49-F238E27FC236}">
                <a16:creationId xmlns:a16="http://schemas.microsoft.com/office/drawing/2014/main" id="{AC416667-9F10-1648-BF34-7BB3A86A58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1086" y="2822925"/>
            <a:ext cx="381400" cy="30226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EFAF3-6443-5C42-A958-88104483D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1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26D38-59F1-7F4A-A895-73AF08DF5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Our test bed: VENUS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1DFE2E-74A2-C54F-90C1-9EA25BF63B8E}"/>
              </a:ext>
            </a:extLst>
          </p:cNvPr>
          <p:cNvGrpSpPr/>
          <p:nvPr/>
        </p:nvGrpSpPr>
        <p:grpSpPr>
          <a:xfrm>
            <a:off x="6538815" y="1655305"/>
            <a:ext cx="5318404" cy="3775995"/>
            <a:chOff x="5034204" y="1470866"/>
            <a:chExt cx="3855000" cy="2599073"/>
          </a:xfrm>
        </p:grpSpPr>
        <p:pic>
          <p:nvPicPr>
            <p:cNvPr id="3" name="Google Shape;102;p12">
              <a:extLst>
                <a:ext uri="{FF2B5EF4-FFF2-40B4-BE49-F238E27FC236}">
                  <a16:creationId xmlns:a16="http://schemas.microsoft.com/office/drawing/2014/main" id="{2A64CAC5-4A68-5A48-BD8F-CF072AE153EC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034204" y="1470866"/>
              <a:ext cx="3855000" cy="25990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0C96240-4E20-114A-940B-8D2F66A5A215}"/>
                </a:ext>
              </a:extLst>
            </p:cNvPr>
            <p:cNvSpPr/>
            <p:nvPr/>
          </p:nvSpPr>
          <p:spPr>
            <a:xfrm>
              <a:off x="5034204" y="1470866"/>
              <a:ext cx="1451940" cy="61396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VENUS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LBNL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7F6EB15-85BF-D54C-A883-4D294F1691FD}"/>
              </a:ext>
            </a:extLst>
          </p:cNvPr>
          <p:cNvSpPr txBox="1"/>
          <p:nvPr/>
        </p:nvSpPr>
        <p:spPr>
          <a:xfrm>
            <a:off x="762070" y="1517084"/>
            <a:ext cx="59893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VENUS</a:t>
            </a:r>
            <a:r>
              <a:rPr lang="en-US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World’s first fully-superconducting ECR ion source designed for 28 GHz operation</a:t>
            </a:r>
          </a:p>
          <a:p>
            <a:endParaRPr lang="en-US" baseline="30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Injector for LBNL’s 88” Cyclotron</a:t>
            </a:r>
          </a:p>
          <a:p>
            <a:endParaRPr lang="en-US" baseline="30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Prototype ECR for FRIB</a:t>
            </a:r>
          </a:p>
          <a:p>
            <a:endParaRPr lang="en-US" baseline="30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RF: 28+18 GHz (up to 10+2 kW)</a:t>
            </a:r>
          </a:p>
          <a:p>
            <a:endParaRPr lang="en-US" baseline="30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Maximum axial fields: 4 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CA4116-C1BB-9E48-AF79-5702D097FA81}"/>
              </a:ext>
            </a:extLst>
          </p:cNvPr>
          <p:cNvSpPr txBox="1"/>
          <p:nvPr/>
        </p:nvSpPr>
        <p:spPr>
          <a:xfrm>
            <a:off x="734856" y="4576977"/>
            <a:ext cx="53184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Example beams: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&gt; 4.7 mA O</a:t>
            </a:r>
            <a:r>
              <a:rPr lang="en-US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6+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, &gt; 20 mA He</a:t>
            </a:r>
            <a:r>
              <a:rPr lang="en-US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+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from source</a:t>
            </a:r>
          </a:p>
          <a:p>
            <a:endParaRPr lang="en-US" baseline="30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&gt; 2 </a:t>
            </a:r>
            <a:r>
              <a:rPr lang="en-US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pμA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, 5 MeV/u </a:t>
            </a:r>
            <a:r>
              <a:rPr lang="en-US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48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Ca</a:t>
            </a:r>
            <a:r>
              <a:rPr lang="en-US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11+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from Cyclotron for </a:t>
            </a:r>
            <a:r>
              <a:rPr lang="en-US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superheavy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element research</a:t>
            </a:r>
          </a:p>
          <a:p>
            <a:endParaRPr lang="en-US" baseline="30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197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Au</a:t>
            </a:r>
            <a:r>
              <a:rPr lang="en-US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61+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extracted from cyclotron</a:t>
            </a:r>
            <a:endParaRPr lang="en-US" baseline="30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944BAE-C4D1-E240-931C-CD0300F38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63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49BB0-2701-A842-A167-9F487D8FE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VENUS primary control and diagnostic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889E59-D83B-1142-AF18-0BDBF903F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5</a:t>
            </a:fld>
            <a:endParaRPr lang="en-US"/>
          </a:p>
        </p:txBody>
      </p:sp>
      <p:pic>
        <p:nvPicPr>
          <p:cNvPr id="3076" name="Picture 4" descr="https://lh3.googleusercontent.com/IknvK_x1_7sx64-4-udbemCncdNDXRhP4ZPCl3Uo37HnRFpyc6j5p-d_0P4cNpqzQpK9zluHECjA1wLjA-2bIfH4zT1irMAznv9y2XJ-D0CGwHBzldZi3cQ5qUp4ELzVYynTffM1ckOoTd4fKI2YQUtjKA=s2048">
            <a:extLst>
              <a:ext uri="{FF2B5EF4-FFF2-40B4-BE49-F238E27FC236}">
                <a16:creationId xmlns:a16="http://schemas.microsoft.com/office/drawing/2014/main" id="{EC149BCD-ED41-4F4E-A571-9F704CAEA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17" y="1359832"/>
            <a:ext cx="7134315" cy="316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002C795-A0FA-BD48-AFF0-8C73E89F14ED}"/>
              </a:ext>
            </a:extLst>
          </p:cNvPr>
          <p:cNvCxnSpPr/>
          <p:nvPr/>
        </p:nvCxnSpPr>
        <p:spPr>
          <a:xfrm>
            <a:off x="9690100" y="2901434"/>
            <a:ext cx="6985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2E1DDFC-21AF-1E40-85FD-971FC2A78E32}"/>
              </a:ext>
            </a:extLst>
          </p:cNvPr>
          <p:cNvSpPr txBox="1"/>
          <p:nvPr/>
        </p:nvSpPr>
        <p:spPr>
          <a:xfrm>
            <a:off x="9024345" y="2429019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ion beam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C57831-7282-C849-AFE9-3EE4F54F2FFD}"/>
              </a:ext>
            </a:extLst>
          </p:cNvPr>
          <p:cNvSpPr txBox="1"/>
          <p:nvPr/>
        </p:nvSpPr>
        <p:spPr>
          <a:xfrm>
            <a:off x="6451599" y="4586635"/>
            <a:ext cx="126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extraction coil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0D3E57-D4CC-DD4C-9A24-367C52E01027}"/>
              </a:ext>
            </a:extLst>
          </p:cNvPr>
          <p:cNvSpPr txBox="1"/>
          <p:nvPr/>
        </p:nvSpPr>
        <p:spPr>
          <a:xfrm>
            <a:off x="3085283" y="4586635"/>
            <a:ext cx="1127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injection coil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4726C8-F327-5142-BD1F-F31B02300990}"/>
              </a:ext>
            </a:extLst>
          </p:cNvPr>
          <p:cNvSpPr txBox="1"/>
          <p:nvPr/>
        </p:nvSpPr>
        <p:spPr>
          <a:xfrm>
            <a:off x="4765673" y="4606636"/>
            <a:ext cx="148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middle coil (not shown)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1CEAAC-999B-3A42-9AE3-8794EF39C808}"/>
              </a:ext>
            </a:extLst>
          </p:cNvPr>
          <p:cNvSpPr txBox="1"/>
          <p:nvPr/>
        </p:nvSpPr>
        <p:spPr>
          <a:xfrm>
            <a:off x="8229600" y="3731992"/>
            <a:ext cx="120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sextupole</a:t>
            </a: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B317D4-0C41-2949-AF16-23F2557EAECA}"/>
              </a:ext>
            </a:extLst>
          </p:cNvPr>
          <p:cNvCxnSpPr>
            <a:cxnSpLocks/>
          </p:cNvCxnSpPr>
          <p:nvPr/>
        </p:nvCxnSpPr>
        <p:spPr>
          <a:xfrm flipH="1" flipV="1">
            <a:off x="7927975" y="3628566"/>
            <a:ext cx="301625" cy="288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9EA546-0D78-1D40-A018-66AA144C941A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7004050" y="3988307"/>
            <a:ext cx="81972" cy="5983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FAD1599-788B-554C-BC22-10A3DAF6BD8F}"/>
              </a:ext>
            </a:extLst>
          </p:cNvPr>
          <p:cNvCxnSpPr>
            <a:cxnSpLocks/>
          </p:cNvCxnSpPr>
          <p:nvPr/>
        </p:nvCxnSpPr>
        <p:spPr>
          <a:xfrm flipV="1">
            <a:off x="3593284" y="4008308"/>
            <a:ext cx="0" cy="5983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F2C7A83-F0E3-2D46-B573-0FEA46839549}"/>
              </a:ext>
            </a:extLst>
          </p:cNvPr>
          <p:cNvSpPr txBox="1"/>
          <p:nvPr/>
        </p:nvSpPr>
        <p:spPr>
          <a:xfrm>
            <a:off x="4765674" y="2716768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plasma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8BBB59-D7A0-F54E-8445-A3D5ECB868B1}"/>
              </a:ext>
            </a:extLst>
          </p:cNvPr>
          <p:cNvSpPr txBox="1"/>
          <p:nvPr/>
        </p:nvSpPr>
        <p:spPr>
          <a:xfrm>
            <a:off x="196761" y="1781770"/>
            <a:ext cx="1527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material:</a:t>
            </a:r>
          </a:p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gases, ovens, sputtering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94A28B-125A-FC47-9A25-04CB4F29EB36}"/>
              </a:ext>
            </a:extLst>
          </p:cNvPr>
          <p:cNvSpPr txBox="1"/>
          <p:nvPr/>
        </p:nvSpPr>
        <p:spPr>
          <a:xfrm>
            <a:off x="279579" y="3192758"/>
            <a:ext cx="1365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RF:</a:t>
            </a:r>
          </a:p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18 and 28 GHz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AC97E96-8426-2641-B4AC-903740878B59}"/>
              </a:ext>
            </a:extLst>
          </p:cNvPr>
          <p:cNvCxnSpPr>
            <a:cxnSpLocks/>
          </p:cNvCxnSpPr>
          <p:nvPr/>
        </p:nvCxnSpPr>
        <p:spPr>
          <a:xfrm>
            <a:off x="1727200" y="2362200"/>
            <a:ext cx="685800" cy="25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4D8DE3E-EDE4-0B4D-AC17-6186F8E78C33}"/>
              </a:ext>
            </a:extLst>
          </p:cNvPr>
          <p:cNvCxnSpPr>
            <a:cxnSpLocks/>
          </p:cNvCxnSpPr>
          <p:nvPr/>
        </p:nvCxnSpPr>
        <p:spPr>
          <a:xfrm flipV="1">
            <a:off x="1686014" y="3313264"/>
            <a:ext cx="644615" cy="217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C02F86A-6871-8046-9D22-37BCDB1E8255}"/>
              </a:ext>
            </a:extLst>
          </p:cNvPr>
          <p:cNvSpPr txBox="1"/>
          <p:nvPr/>
        </p:nvSpPr>
        <p:spPr>
          <a:xfrm>
            <a:off x="314791" y="4401086"/>
            <a:ext cx="1479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biased disk</a:t>
            </a:r>
          </a:p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(not shown)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1232BB-82C0-DB40-9C56-C31145580E96}"/>
              </a:ext>
            </a:extLst>
          </p:cNvPr>
          <p:cNvSpPr txBox="1"/>
          <p:nvPr/>
        </p:nvSpPr>
        <p:spPr>
          <a:xfrm>
            <a:off x="8229600" y="4694384"/>
            <a:ext cx="3720982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Diagnostics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Faraday cup/analyzing magnet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Emittance scanner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Drain, bias currents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Cryostat x-ray load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614418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EE6C4-87D9-2842-AB81-0D52D7D53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VENUS operation and data collection</a:t>
            </a:r>
          </a:p>
        </p:txBody>
      </p:sp>
      <p:pic>
        <p:nvPicPr>
          <p:cNvPr id="4" name="Google Shape;111;p13">
            <a:extLst>
              <a:ext uri="{FF2B5EF4-FFF2-40B4-BE49-F238E27FC236}">
                <a16:creationId xmlns:a16="http://schemas.microsoft.com/office/drawing/2014/main" id="{3A7376BE-C1DC-344E-849D-E6C6A5FC9B5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88842" y="1394191"/>
            <a:ext cx="2803612" cy="2071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0;p13">
            <a:extLst>
              <a:ext uri="{FF2B5EF4-FFF2-40B4-BE49-F238E27FC236}">
                <a16:creationId xmlns:a16="http://schemas.microsoft.com/office/drawing/2014/main" id="{2A3C9B11-A9C4-E749-BB00-ABDD91A397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226" t="5641" r="4671" b="5096"/>
          <a:stretch/>
        </p:blipFill>
        <p:spPr>
          <a:xfrm>
            <a:off x="8803159" y="1426766"/>
            <a:ext cx="2803612" cy="20551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90A3E25-1FDB-BF4E-839A-35DE71A3ACC6}"/>
              </a:ext>
            </a:extLst>
          </p:cNvPr>
          <p:cNvSpPr/>
          <p:nvPr/>
        </p:nvSpPr>
        <p:spPr>
          <a:xfrm>
            <a:off x="344799" y="2309635"/>
            <a:ext cx="1603948" cy="52465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Operator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8F22D01-10BF-1B44-8891-B1C3221E0531}"/>
              </a:ext>
            </a:extLst>
          </p:cNvPr>
          <p:cNvCxnSpPr>
            <a:cxnSpLocks/>
          </p:cNvCxnSpPr>
          <p:nvPr/>
        </p:nvCxnSpPr>
        <p:spPr>
          <a:xfrm>
            <a:off x="2262926" y="2582964"/>
            <a:ext cx="72615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4D83408-D621-5045-97BD-892A690DEB17}"/>
              </a:ext>
            </a:extLst>
          </p:cNvPr>
          <p:cNvSpPr/>
          <p:nvPr/>
        </p:nvSpPr>
        <p:spPr>
          <a:xfrm>
            <a:off x="6801930" y="1836969"/>
            <a:ext cx="1394084" cy="4796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Controls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83EE3C-4D17-034B-8814-4E87122E3E3B}"/>
              </a:ext>
            </a:extLst>
          </p:cNvPr>
          <p:cNvSpPr/>
          <p:nvPr/>
        </p:nvSpPr>
        <p:spPr>
          <a:xfrm>
            <a:off x="6801929" y="3050198"/>
            <a:ext cx="1394085" cy="4796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Diagnostics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F01AE-85F3-AE40-92D3-0EBF42B130C6}"/>
              </a:ext>
            </a:extLst>
          </p:cNvPr>
          <p:cNvSpPr/>
          <p:nvPr/>
        </p:nvSpPr>
        <p:spPr>
          <a:xfrm>
            <a:off x="3388839" y="3465576"/>
            <a:ext cx="2803611" cy="66039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Panelview</a:t>
            </a:r>
            <a:r>
              <a:rPr lang="en-US" dirty="0">
                <a:solidFill>
                  <a:schemeClr val="tx1"/>
                </a:solidFill>
              </a:rPr>
              <a:t> + PLC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(Programmable Logic Controller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3D9BDC-02D2-A648-86B9-F3042570821A}"/>
              </a:ext>
            </a:extLst>
          </p:cNvPr>
          <p:cNvSpPr/>
          <p:nvPr/>
        </p:nvSpPr>
        <p:spPr>
          <a:xfrm>
            <a:off x="8803158" y="3481878"/>
            <a:ext cx="2803611" cy="66039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VENUS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152E95-E0BC-9340-8C68-2C3710538995}"/>
              </a:ext>
            </a:extLst>
          </p:cNvPr>
          <p:cNvSpPr txBox="1"/>
          <p:nvPr/>
        </p:nvSpPr>
        <p:spPr>
          <a:xfrm>
            <a:off x="911592" y="5416603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Computer control through PLC: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368EA0-336E-554D-94B6-122B22F2D145}"/>
              </a:ext>
            </a:extLst>
          </p:cNvPr>
          <p:cNvSpPr txBox="1"/>
          <p:nvPr/>
        </p:nvSpPr>
        <p:spPr>
          <a:xfrm>
            <a:off x="5201353" y="5139604"/>
            <a:ext cx="6655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Advantage: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Exploit 2 decades of safely logic in PLC</a:t>
            </a:r>
          </a:p>
          <a:p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Disadvantage: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	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Slow ~3 Hz communication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03854A-128A-D542-B24E-8179DBC3F8A1}"/>
              </a:ext>
            </a:extLst>
          </p:cNvPr>
          <p:cNvCxnSpPr>
            <a:cxnSpLocks/>
          </p:cNvCxnSpPr>
          <p:nvPr/>
        </p:nvCxnSpPr>
        <p:spPr>
          <a:xfrm flipV="1">
            <a:off x="6279834" y="1997122"/>
            <a:ext cx="4572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4ED65D-28D4-254B-86DA-BA554CC1713C}"/>
              </a:ext>
            </a:extLst>
          </p:cNvPr>
          <p:cNvCxnSpPr>
            <a:cxnSpLocks/>
          </p:cNvCxnSpPr>
          <p:nvPr/>
        </p:nvCxnSpPr>
        <p:spPr>
          <a:xfrm>
            <a:off x="8270986" y="2037707"/>
            <a:ext cx="4572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AA0558C-0297-D741-A9C4-2D170D8F596C}"/>
              </a:ext>
            </a:extLst>
          </p:cNvPr>
          <p:cNvCxnSpPr>
            <a:cxnSpLocks/>
          </p:cNvCxnSpPr>
          <p:nvPr/>
        </p:nvCxnSpPr>
        <p:spPr>
          <a:xfrm flipH="1" flipV="1">
            <a:off x="6267426" y="2816539"/>
            <a:ext cx="4572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0C94B9D-C844-C544-8287-E7FB3D6D0250}"/>
              </a:ext>
            </a:extLst>
          </p:cNvPr>
          <p:cNvCxnSpPr>
            <a:cxnSpLocks/>
          </p:cNvCxnSpPr>
          <p:nvPr/>
        </p:nvCxnSpPr>
        <p:spPr>
          <a:xfrm flipH="1">
            <a:off x="8270986" y="2890376"/>
            <a:ext cx="4572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oogle Shape;121;p13">
            <a:extLst>
              <a:ext uri="{FF2B5EF4-FFF2-40B4-BE49-F238E27FC236}">
                <a16:creationId xmlns:a16="http://schemas.microsoft.com/office/drawing/2014/main" id="{252DCD0E-4EFC-F74F-B137-B12572BE08A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217" y="2076812"/>
            <a:ext cx="1900924" cy="137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FCEE6805-11FD-2F42-AEC2-A65FD605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4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CC5EC-062D-854C-B6BB-06239AF7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have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D52F71-0827-D642-A5C3-159087E426D6}"/>
              </a:ext>
            </a:extLst>
          </p:cNvPr>
          <p:cNvSpPr txBox="1"/>
          <p:nvPr/>
        </p:nvSpPr>
        <p:spPr>
          <a:xfrm>
            <a:off x="2871267" y="2440744"/>
            <a:ext cx="598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/>
                <a:ea typeface="Helvetica Neue Thin" panose="020B0403020202020204" pitchFamily="34" charset="0"/>
              </a:rPr>
              <a:t>Collected over 1.5 years of all VENUS control and primary diagnostic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 Neue Medium" panose="02000503000000020004"/>
              <a:ea typeface="Helvetica Neue Thin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/>
                <a:ea typeface="Helvetica Neue Thin" panose="020B0403020202020204" pitchFamily="34" charset="0"/>
              </a:rPr>
              <a:t>Performed thousands of hours of computer-only control and optimization of VENUS without human 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4717CB-5EEA-4B41-B679-B1ED38277570}"/>
              </a:ext>
            </a:extLst>
          </p:cNvPr>
          <p:cNvSpPr txBox="1"/>
          <p:nvPr/>
        </p:nvSpPr>
        <p:spPr>
          <a:xfrm>
            <a:off x="2148858" y="5494169"/>
            <a:ext cx="8557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Medium" panose="02000503000000020004"/>
                <a:ea typeface="Helvetica Neue Light" panose="02000403000000020004" pitchFamily="2" charset="0"/>
              </a:rPr>
              <a:t>This work is supported by the U.S. Department of Energy, Office of Science, Nuclear Physics program under Award Number DE-FOA-0002490.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2E5A3-E21A-2C4A-9334-52AFAE455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27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82129-EEDD-E44C-8CAB-7CF4C1FBE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VENUS logging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93E2F4-9A92-7745-8555-7E5673ED1EC3}"/>
              </a:ext>
            </a:extLst>
          </p:cNvPr>
          <p:cNvSpPr txBox="1"/>
          <p:nvPr/>
        </p:nvSpPr>
        <p:spPr>
          <a:xfrm>
            <a:off x="577572" y="1619066"/>
            <a:ext cx="5202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/>
                <a:ea typeface="Helvetica Neue Thin" panose="020B0403020202020204" pitchFamily="34" charset="0"/>
              </a:rPr>
              <a:t>Analyzing dipole field measurement dropped every ~13.5 hours for ~6 minutes with no beam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/>
                <a:ea typeface="Helvetica Neue Thin" panose="020B0403020202020204" pitchFamily="34" charset="0"/>
              </a:rPr>
              <a:t>Incorrect calculated M/Q seen occasionally by cyclotron operators, but not discussed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BDDDED-6B3A-974C-B744-B02E0FD24BB9}"/>
              </a:ext>
            </a:extLst>
          </p:cNvPr>
          <p:cNvSpPr txBox="1"/>
          <p:nvPr/>
        </p:nvSpPr>
        <p:spPr>
          <a:xfrm>
            <a:off x="577572" y="3473806"/>
            <a:ext cx="5202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Solution: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Incorrect ground for liquid nitrogen (LN) system affects hall probe during LN fills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44955E-2431-244B-9394-31F5BE11627F}"/>
              </a:ext>
            </a:extLst>
          </p:cNvPr>
          <p:cNvSpPr txBox="1"/>
          <p:nvPr/>
        </p:nvSpPr>
        <p:spPr>
          <a:xfrm>
            <a:off x="577572" y="4777269"/>
            <a:ext cx="4794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Note: </a:t>
            </a:r>
          </a:p>
          <a:p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This isn’t machine learning, but we are currently using the monitoring of VENUS for neural network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B566EF-1119-BD42-9A9E-6D75BF556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97" y="1619066"/>
            <a:ext cx="5951621" cy="438984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6FFC1-742F-4445-B29C-5521AAAC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73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C877D-A5C2-9E4C-92EF-BBD1B479C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Computer-driven operation: baking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2DD647-4C0A-8444-AB6D-26AB405A9E2B}"/>
              </a:ext>
            </a:extLst>
          </p:cNvPr>
          <p:cNvSpPr txBox="1"/>
          <p:nvPr/>
        </p:nvSpPr>
        <p:spPr>
          <a:xfrm>
            <a:off x="846725" y="1582340"/>
            <a:ext cx="54206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Medium"/>
                <a:ea typeface="Helvetica Neue" panose="02000503000000020004" pitchFamily="2" charset="0"/>
                <a:cs typeface="Helvetica Neue" panose="02000503000000020004" pitchFamily="2" charset="0"/>
              </a:rPr>
              <a:t>Blessing/curse of ECRIS</a:t>
            </a:r>
            <a:r>
              <a:rPr lang="en-US" dirty="0">
                <a:latin typeface="Helvetica Neue Medium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  <a:r>
              <a:rPr lang="en-US" dirty="0">
                <a:latin typeface="Helvetica Neue Medium"/>
                <a:ea typeface="Helvetica Neue Thin" panose="020B0403020202020204" pitchFamily="34" charset="0"/>
              </a:rPr>
              <a:t>ion beams produced from any materials reaching plasma that don’t destroy the plasma</a:t>
            </a:r>
          </a:p>
          <a:p>
            <a:endParaRPr lang="en-US" dirty="0">
              <a:latin typeface="Helvetica Neue Medium"/>
              <a:ea typeface="Helvetica Neue Thin" panose="020B0403020202020204" pitchFamily="34" charset="0"/>
            </a:endParaRPr>
          </a:p>
          <a:p>
            <a:r>
              <a:rPr lang="en-US" b="1" dirty="0">
                <a:latin typeface="Helvetica Neue Medium"/>
                <a:ea typeface="Helvetica Neue Light" panose="02000403000000020004" pitchFamily="2" charset="0"/>
              </a:rPr>
              <a:t>Adsorbed particles later desorbed:</a:t>
            </a:r>
          </a:p>
          <a:p>
            <a:endParaRPr lang="en-US" dirty="0">
              <a:latin typeface="Helvetica Neue Medium"/>
              <a:ea typeface="Helvetica Neue Thin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/>
                <a:ea typeface="Helvetica Neue Thin" panose="020B0403020202020204" pitchFamily="34" charset="0"/>
              </a:rPr>
              <a:t>Residues from previous work or handling of inner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/>
                <a:ea typeface="Helvetica Neue Thin" panose="020B0403020202020204" pitchFamily="34" charset="0"/>
              </a:rPr>
              <a:t>Water, salts, etc. on all surfaces after atmosphere exposure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/>
                <a:ea typeface="Helvetica Neue Thin" panose="020B0403020202020204" pitchFamily="34" charset="0"/>
              </a:rPr>
              <a:t>Prior beam materials (e.g., metals)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 Neue Medium"/>
              <a:ea typeface="Helvetica Neue Thin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 Neue Medium"/>
              <a:ea typeface="Helvetica Neue Thin" panose="020B0403020202020204" pitchFamily="34" charset="0"/>
            </a:endParaRPr>
          </a:p>
          <a:p>
            <a:r>
              <a:rPr lang="en-US" dirty="0">
                <a:latin typeface="Helvetica Neue Medium"/>
                <a:ea typeface="Helvetica Neue Light" panose="02000403000000020004" pitchFamily="2" charset="0"/>
              </a:rPr>
              <a:t>Plasma chamber desorption can be sped up using plasma as heating element</a:t>
            </a:r>
          </a:p>
          <a:p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5" name="Picture 2" descr="https://lh6.googleusercontent.com/4eVj02B-dpWvyWEjUjjT6UJkIi-tbQVBdAYRYgR9QwJiOlMlmp16tn2eu6KBLT0OehaRbJUYO97w2RhLhPeCMDuU4xleRt9F6v_f9JUvJzOvqgS-6ZnQwRtfmOggiGe81M8_b5kwXxl9AuBxg7SbEcHWkQ=s2048">
            <a:extLst>
              <a:ext uri="{FF2B5EF4-FFF2-40B4-BE49-F238E27FC236}">
                <a16:creationId xmlns:a16="http://schemas.microsoft.com/office/drawing/2014/main" id="{2246B104-AAB5-6446-BF0C-430BE4C2B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255" y="1609558"/>
            <a:ext cx="5249963" cy="393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614DD-E9A4-784E-818E-2AB36C283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BC77-E4FC-5544-9E39-AB7315605A0C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14496-60D3-5342-B335-73D3CB8E941C}"/>
              </a:ext>
            </a:extLst>
          </p:cNvPr>
          <p:cNvSpPr txBox="1"/>
          <p:nvPr/>
        </p:nvSpPr>
        <p:spPr>
          <a:xfrm>
            <a:off x="9469386" y="514755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Acknowledgement...</a:t>
            </a:r>
          </a:p>
        </p:txBody>
      </p:sp>
    </p:spTree>
    <p:extLst>
      <p:ext uri="{BB962C8B-B14F-4D97-AF65-F5344CB8AC3E}">
        <p14:creationId xmlns:p14="http://schemas.microsoft.com/office/powerpoint/2010/main" val="250850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latin typeface="Helvetica Neue Thin" panose="020B0403020202020204" pitchFamily="34" charset="0"/>
            <a:ea typeface="Helvetica Neue Thin" panose="020B0403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BL_Template" id="{CFDCC532-8C31-D949-8F7E-CB4D75BE332D}" vid="{0C5EBCE1-B533-7849-9F15-1E89EE9AB8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2956</TotalTime>
  <Words>1357</Words>
  <Application>Microsoft Macintosh PowerPoint</Application>
  <PresentationFormat>Widescreen</PresentationFormat>
  <Paragraphs>295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Helvetica Neue</vt:lpstr>
      <vt:lpstr>Helvetica Neue Light</vt:lpstr>
      <vt:lpstr>Helvetica Neue Medium</vt:lpstr>
      <vt:lpstr>Helvetica Neue Thin</vt:lpstr>
      <vt:lpstr>Office Theme</vt:lpstr>
      <vt:lpstr>PowerPoint Presentation</vt:lpstr>
      <vt:lpstr>What we mean by machine learning (here, at least)</vt:lpstr>
      <vt:lpstr>Using machine learning with electron cyclotron resonance (ECR) ion sources</vt:lpstr>
      <vt:lpstr>Our test bed: VENUS</vt:lpstr>
      <vt:lpstr>VENUS primary control and diagnostic parameters</vt:lpstr>
      <vt:lpstr>VENUS operation and data collection</vt:lpstr>
      <vt:lpstr>What we have done</vt:lpstr>
      <vt:lpstr>VENUS logging</vt:lpstr>
      <vt:lpstr>Computer-driven operation: baking</vt:lpstr>
      <vt:lpstr>Computer-driven baking</vt:lpstr>
      <vt:lpstr>Charge state distributions (CSDs) give feedback on progress</vt:lpstr>
      <vt:lpstr>Problem: find extremum of an unknown function when measurements are expensive</vt:lpstr>
      <vt:lpstr>Bayesian optimization basically follows a path like this</vt:lpstr>
      <vt:lpstr>Full Bayesian Optimization of 124Xe37+</vt:lpstr>
      <vt:lpstr>Augmenting search based on cost</vt:lpstr>
      <vt:lpstr>Using cost function in VENUS optimizations</vt:lpstr>
      <vt:lpstr>Optimizing a little more like a human</vt:lpstr>
      <vt:lpstr>Are there trends we can see?</vt:lpstr>
      <vt:lpstr>Exploiting patience of computer</vt:lpstr>
      <vt:lpstr>Lots of data</vt:lpstr>
      <vt:lpstr>Lots and lots of data: explore bias voltage and pressure influence </vt:lpstr>
      <vt:lpstr>Summary and looking forward</vt:lpstr>
      <vt:lpstr>PowerPoint Presentation</vt:lpstr>
      <vt:lpstr>Relations of maxima</vt:lpstr>
      <vt:lpstr>Visualization of unstable operation region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62</cp:revision>
  <dcterms:created xsi:type="dcterms:W3CDTF">2023-09-19T17:29:34Z</dcterms:created>
  <dcterms:modified xsi:type="dcterms:W3CDTF">2023-09-22T01:23:34Z</dcterms:modified>
</cp:coreProperties>
</file>