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</p:sldMasterIdLst>
  <p:notesMasterIdLst>
    <p:notesMasterId r:id="rId20"/>
  </p:notesMasterIdLst>
  <p:handoutMasterIdLst>
    <p:handoutMasterId r:id="rId21"/>
  </p:handoutMasterIdLst>
  <p:sldIdLst>
    <p:sldId id="277" r:id="rId2"/>
    <p:sldId id="354" r:id="rId3"/>
    <p:sldId id="1942" r:id="rId4"/>
    <p:sldId id="1969" r:id="rId5"/>
    <p:sldId id="1967" r:id="rId6"/>
    <p:sldId id="312" r:id="rId7"/>
    <p:sldId id="1970" r:id="rId8"/>
    <p:sldId id="1958" r:id="rId9"/>
    <p:sldId id="474" r:id="rId10"/>
    <p:sldId id="473" r:id="rId11"/>
    <p:sldId id="458" r:id="rId12"/>
    <p:sldId id="257" r:id="rId13"/>
    <p:sldId id="267" r:id="rId14"/>
    <p:sldId id="1963" r:id="rId15"/>
    <p:sldId id="1949" r:id="rId16"/>
    <p:sldId id="1968" r:id="rId17"/>
    <p:sldId id="1957" r:id="rId18"/>
    <p:sldId id="30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9CFF"/>
    <a:srgbClr val="00A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87"/>
    <p:restoredTop sz="94675"/>
  </p:normalViewPr>
  <p:slideViewPr>
    <p:cSldViewPr snapToGrid="0" snapToObjects="1">
      <p:cViewPr>
        <p:scale>
          <a:sx n="84" d="100"/>
          <a:sy n="84" d="100"/>
        </p:scale>
        <p:origin x="115" y="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hyang\Desktop\Ac%20C%20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yang\Desktop\Ac%20C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961520945673912"/>
          <c:y val="0.13142231309700983"/>
          <c:w val="0.70394723815432547"/>
          <c:h val="0.60429913785106626"/>
        </c:manualLayout>
      </c:layout>
      <c:scatterChart>
        <c:scatterStyle val="lineMarker"/>
        <c:varyColors val="0"/>
        <c:ser>
          <c:idx val="1"/>
          <c:order val="0"/>
          <c:spPr>
            <a:ln w="9525" cap="sq">
              <a:solidFill>
                <a:schemeClr val="tx1">
                  <a:lumMod val="85000"/>
                  <a:lumOff val="15000"/>
                </a:schemeClr>
              </a:solidFill>
              <a:bevel/>
            </a:ln>
            <a:effectLst/>
          </c:spPr>
          <c:marker>
            <c:symbol val="circle"/>
            <c:size val="4"/>
            <c:spPr>
              <a:solidFill>
                <a:schemeClr val="tx1"/>
              </a:solidFill>
              <a:ln w="12700" cap="sq">
                <a:solidFill>
                  <a:schemeClr val="tx1"/>
                </a:solidFill>
                <a:miter lim="800000"/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Sheet1!$Z$5:$Z$7</c:f>
                <c:numCache>
                  <c:formatCode>General</c:formatCode>
                  <c:ptCount val="3"/>
                  <c:pt idx="0">
                    <c:v>0.5</c:v>
                  </c:pt>
                  <c:pt idx="1">
                    <c:v>0.5</c:v>
                  </c:pt>
                  <c:pt idx="2">
                    <c:v>0.29999999999999716</c:v>
                  </c:pt>
                </c:numCache>
              </c:numRef>
            </c:plus>
            <c:minus>
              <c:numRef>
                <c:f>Sheet1!$Z$5:$Z$7</c:f>
                <c:numCache>
                  <c:formatCode>General</c:formatCode>
                  <c:ptCount val="3"/>
                  <c:pt idx="0">
                    <c:v>0.5</c:v>
                  </c:pt>
                  <c:pt idx="1">
                    <c:v>0.5</c:v>
                  </c:pt>
                  <c:pt idx="2">
                    <c:v>0.29999999999999716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Sheet1!$V$5:$V$7</c:f>
              <c:numCache>
                <c:formatCode>General</c:formatCode>
                <c:ptCount val="3"/>
                <c:pt idx="0">
                  <c:v>10</c:v>
                </c:pt>
                <c:pt idx="1">
                  <c:v>20</c:v>
                </c:pt>
                <c:pt idx="2">
                  <c:v>30</c:v>
                </c:pt>
              </c:numCache>
            </c:numRef>
          </c:xVal>
          <c:yVal>
            <c:numRef>
              <c:f>Sheet1!$Y$5:$Y$7</c:f>
              <c:numCache>
                <c:formatCode>General</c:formatCode>
                <c:ptCount val="3"/>
                <c:pt idx="0">
                  <c:v>96.5</c:v>
                </c:pt>
                <c:pt idx="1">
                  <c:v>98.5</c:v>
                </c:pt>
                <c:pt idx="2">
                  <c:v>99.3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CB4-4AC6-8E13-5043C04AA1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6220712"/>
        <c:axId val="456221040"/>
      </c:scatterChart>
      <c:valAx>
        <c:axId val="456220712"/>
        <c:scaling>
          <c:orientation val="minMax"/>
          <c:max val="31"/>
          <c:min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t/min</a:t>
                </a:r>
              </a:p>
            </c:rich>
          </c:tx>
          <c:layout>
            <c:manualLayout>
              <c:xMode val="edge"/>
              <c:yMode val="edge"/>
              <c:x val="0.52900683517774638"/>
              <c:y val="0.8330284765881769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221040"/>
        <c:crosses val="autoZero"/>
        <c:crossBetween val="midCat"/>
        <c:majorUnit val="10"/>
      </c:valAx>
      <c:valAx>
        <c:axId val="456221040"/>
        <c:scaling>
          <c:orientation val="minMax"/>
          <c:max val="100"/>
          <c:min val="9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RCY %</a:t>
                </a:r>
              </a:p>
            </c:rich>
          </c:tx>
          <c:layout>
            <c:manualLayout>
              <c:xMode val="edge"/>
              <c:yMode val="edge"/>
              <c:x val="9.8300583093850716E-2"/>
              <c:y val="0.3699093406746300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6220712"/>
        <c:crossesAt val="0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/>
              <a:t>pH</a:t>
            </a:r>
          </a:p>
        </c:rich>
      </c:tx>
      <c:layout>
        <c:manualLayout>
          <c:xMode val="edge"/>
          <c:yMode val="edge"/>
          <c:x val="0.48981018274037558"/>
          <c:y val="0.869101170448873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7911421267646202"/>
          <c:y val="0.1464941113175349"/>
          <c:w val="0.70939409857909774"/>
          <c:h val="0.61923919807220507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NaOAc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DA9A-4AE3-A189-BB85293B6782}"/>
                </c:ext>
              </c:extLst>
            </c:dLbl>
            <c:dLbl>
              <c:idx val="1"/>
              <c:layout>
                <c:manualLayout>
                  <c:x val="-2.540489044140997E-2"/>
                  <c:y val="2.745358622913718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NaOAc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A9A-4AE3-A189-BB85293B678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HEPES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DA9A-4AE3-A189-BB85293B678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NaCl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DA9A-4AE3-A189-BB85293B6782}"/>
                </c:ext>
              </c:extLst>
            </c:dLbl>
            <c:dLbl>
              <c:idx val="4"/>
              <c:layout>
                <c:manualLayout>
                  <c:x val="-9.3295243582357121E-2"/>
                  <c:y val="6.180564966471177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NH4OAc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DA9A-4AE3-A189-BB85293B6782}"/>
                </c:ext>
              </c:extLst>
            </c:dLbl>
            <c:dLbl>
              <c:idx val="5"/>
              <c:layout>
                <c:manualLayout>
                  <c:x val="0"/>
                  <c:y val="-3.321155762205247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NH</a:t>
                    </a:r>
                    <a:r>
                      <a:rPr lang="en-US" baseline="-25000"/>
                      <a:t>4</a:t>
                    </a:r>
                    <a:r>
                      <a:rPr lang="en-US"/>
                      <a:t>OAc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DA9A-4AE3-A189-BB85293B678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NH</a:t>
                    </a:r>
                    <a:r>
                      <a:rPr lang="en-US" baseline="-25000"/>
                      <a:t>4</a:t>
                    </a:r>
                    <a:r>
                      <a:rPr lang="en-US"/>
                      <a:t>OAc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DA9A-4AE3-A189-BB85293B678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NaHCO</a:t>
                    </a:r>
                    <a:r>
                      <a:rPr lang="en-US" baseline="-25000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A9A-4AE3-A189-BB85293B6782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NaHCO</a:t>
                    </a:r>
                    <a:r>
                      <a:rPr lang="en-US" baseline="-25000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DA9A-4AE3-A189-BB85293B67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Sheet1!$H$31:$H$39</c:f>
                <c:numCache>
                  <c:formatCode>General</c:formatCode>
                  <c:ptCount val="9"/>
                  <c:pt idx="0">
                    <c:v>2.5</c:v>
                  </c:pt>
                  <c:pt idx="1">
                    <c:v>1</c:v>
                  </c:pt>
                  <c:pt idx="2">
                    <c:v>1.5</c:v>
                  </c:pt>
                  <c:pt idx="3">
                    <c:v>1.5</c:v>
                  </c:pt>
                  <c:pt idx="4">
                    <c:v>3</c:v>
                  </c:pt>
                  <c:pt idx="5">
                    <c:v>4.5</c:v>
                  </c:pt>
                  <c:pt idx="6">
                    <c:v>8.5</c:v>
                  </c:pt>
                  <c:pt idx="7">
                    <c:v>13.5</c:v>
                  </c:pt>
                  <c:pt idx="8">
                    <c:v>7.5</c:v>
                  </c:pt>
                </c:numCache>
              </c:numRef>
            </c:plus>
            <c:minus>
              <c:numRef>
                <c:f>Sheet1!$H$31:$H$39</c:f>
                <c:numCache>
                  <c:formatCode>General</c:formatCode>
                  <c:ptCount val="9"/>
                  <c:pt idx="0">
                    <c:v>2.5</c:v>
                  </c:pt>
                  <c:pt idx="1">
                    <c:v>1</c:v>
                  </c:pt>
                  <c:pt idx="2">
                    <c:v>1.5</c:v>
                  </c:pt>
                  <c:pt idx="3">
                    <c:v>1.5</c:v>
                  </c:pt>
                  <c:pt idx="4">
                    <c:v>3</c:v>
                  </c:pt>
                  <c:pt idx="5">
                    <c:v>4.5</c:v>
                  </c:pt>
                  <c:pt idx="6">
                    <c:v>8.5</c:v>
                  </c:pt>
                  <c:pt idx="7">
                    <c:v>13.5</c:v>
                  </c:pt>
                  <c:pt idx="8">
                    <c:v>7.5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Sheet1!$B$31:$B$39</c:f>
              <c:numCache>
                <c:formatCode>General</c:formatCode>
                <c:ptCount val="9"/>
                <c:pt idx="0">
                  <c:v>5</c:v>
                </c:pt>
                <c:pt idx="1">
                  <c:v>6</c:v>
                </c:pt>
                <c:pt idx="2">
                  <c:v>7</c:v>
                </c:pt>
                <c:pt idx="3">
                  <c:v>7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Sheet1!$G$31:$G$39</c:f>
              <c:numCache>
                <c:formatCode>General</c:formatCode>
                <c:ptCount val="9"/>
                <c:pt idx="0">
                  <c:v>74.5</c:v>
                </c:pt>
                <c:pt idx="1">
                  <c:v>90</c:v>
                </c:pt>
                <c:pt idx="2">
                  <c:v>70.5</c:v>
                </c:pt>
                <c:pt idx="3">
                  <c:v>53.5</c:v>
                </c:pt>
                <c:pt idx="4">
                  <c:v>93</c:v>
                </c:pt>
                <c:pt idx="5">
                  <c:v>94.5</c:v>
                </c:pt>
                <c:pt idx="6">
                  <c:v>83.5</c:v>
                </c:pt>
                <c:pt idx="7">
                  <c:v>16.5</c:v>
                </c:pt>
                <c:pt idx="8">
                  <c:v>32.5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A9A-4AE3-A189-BB85293B67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7723584"/>
        <c:axId val="417724568"/>
      </c:scatterChart>
      <c:valAx>
        <c:axId val="417723584"/>
        <c:scaling>
          <c:orientation val="minMax"/>
          <c:max val="10"/>
          <c:min val="4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724568"/>
        <c:crosses val="autoZero"/>
        <c:crossBetween val="midCat"/>
        <c:majorUnit val="1"/>
      </c:valAx>
      <c:valAx>
        <c:axId val="417724568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RCY%</a:t>
                </a:r>
              </a:p>
            </c:rich>
          </c:tx>
          <c:layout>
            <c:manualLayout>
              <c:xMode val="edge"/>
              <c:yMode val="edge"/>
              <c:x val="2.8355858833966401E-2"/>
              <c:y val="0.3897402702937475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 cap="flat" cmpd="sng" algn="ctr">
            <a:solidFill>
              <a:schemeClr val="tx1">
                <a:lumMod val="85000"/>
                <a:lumOff val="1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7723584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6C1AB6-6F94-4707-8AC2-FD66D09E28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573814-A7E1-40D4-B8B7-1C13C667CAB7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dirty="0"/>
            <a:t>PET (e</a:t>
          </a:r>
          <a:r>
            <a:rPr lang="en-US" baseline="30000" dirty="0"/>
            <a:t>+</a:t>
          </a:r>
          <a:r>
            <a:rPr lang="en-US" dirty="0"/>
            <a:t>): </a:t>
          </a:r>
          <a:r>
            <a:rPr lang="en-US" baseline="30000" dirty="0"/>
            <a:t>18</a:t>
          </a:r>
          <a:r>
            <a:rPr lang="en-US" dirty="0"/>
            <a:t>F, </a:t>
          </a:r>
          <a:r>
            <a:rPr lang="en-US" baseline="30000" dirty="0"/>
            <a:t>89</a:t>
          </a:r>
          <a:r>
            <a:rPr lang="en-US" dirty="0"/>
            <a:t>Zr,</a:t>
          </a:r>
          <a:r>
            <a:rPr lang="en-US" baseline="30000" dirty="0"/>
            <a:t>68</a:t>
          </a:r>
          <a:r>
            <a:rPr lang="en-US" dirty="0"/>
            <a:t>Ga </a:t>
          </a:r>
        </a:p>
      </dgm:t>
    </dgm:pt>
    <dgm:pt modelId="{83DFC474-8629-44B2-AB8B-ACD6EB4396AE}" type="parTrans" cxnId="{C9548893-39D7-4C7F-B4CE-6133E6022FEA}">
      <dgm:prSet/>
      <dgm:spPr/>
      <dgm:t>
        <a:bodyPr/>
        <a:lstStyle/>
        <a:p>
          <a:endParaRPr lang="en-US"/>
        </a:p>
      </dgm:t>
    </dgm:pt>
    <dgm:pt modelId="{2CF353FD-73AD-4862-BA2C-A9E44A5606B2}" type="sibTrans" cxnId="{C9548893-39D7-4C7F-B4CE-6133E6022FEA}">
      <dgm:prSet/>
      <dgm:spPr/>
      <dgm:t>
        <a:bodyPr/>
        <a:lstStyle/>
        <a:p>
          <a:endParaRPr lang="en-US"/>
        </a:p>
      </dgm:t>
    </dgm:pt>
    <dgm:pt modelId="{D7979FBE-AE0D-40E2-8717-4E7AC3BC3401}">
      <dgm:prSet phldrT="[Text]"/>
      <dgm:spPr/>
      <dgm:t>
        <a:bodyPr/>
        <a:lstStyle/>
        <a:p>
          <a:pPr>
            <a:buNone/>
          </a:pPr>
          <a:r>
            <a:rPr lang="en-US" dirty="0"/>
            <a:t> </a:t>
          </a:r>
        </a:p>
      </dgm:t>
    </dgm:pt>
    <dgm:pt modelId="{38127E22-706B-4F5A-B32F-48712970B9F4}" type="parTrans" cxnId="{FD0ED208-5360-44F6-B3D6-C7C4F16BFD12}">
      <dgm:prSet/>
      <dgm:spPr/>
      <dgm:t>
        <a:bodyPr/>
        <a:lstStyle/>
        <a:p>
          <a:endParaRPr lang="en-US"/>
        </a:p>
      </dgm:t>
    </dgm:pt>
    <dgm:pt modelId="{D436101E-CF67-42B4-924C-3C098A0557BF}" type="sibTrans" cxnId="{FD0ED208-5360-44F6-B3D6-C7C4F16BFD12}">
      <dgm:prSet/>
      <dgm:spPr/>
      <dgm:t>
        <a:bodyPr/>
        <a:lstStyle/>
        <a:p>
          <a:endParaRPr lang="en-US"/>
        </a:p>
      </dgm:t>
    </dgm:pt>
    <dgm:pt modelId="{D5F4AFC7-D870-4764-A373-DE8C01F8800C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dirty="0"/>
            <a:t>SPECT (</a:t>
          </a:r>
          <a:r>
            <a:rPr lang="el-GR" dirty="0"/>
            <a:t>γ</a:t>
          </a:r>
          <a:r>
            <a:rPr lang="en-US" dirty="0"/>
            <a:t>):</a:t>
          </a:r>
          <a:r>
            <a:rPr lang="en-US" baseline="30000" dirty="0"/>
            <a:t>99m</a:t>
          </a:r>
          <a:r>
            <a:rPr lang="en-US" dirty="0"/>
            <a:t>Tc, </a:t>
          </a:r>
          <a:r>
            <a:rPr lang="en-US" baseline="30000" dirty="0"/>
            <a:t>123</a:t>
          </a:r>
          <a:r>
            <a:rPr lang="en-US" dirty="0"/>
            <a:t>I </a:t>
          </a:r>
        </a:p>
      </dgm:t>
    </dgm:pt>
    <dgm:pt modelId="{6E539FDB-CC58-4F9C-A337-0DA48073CB73}" type="parTrans" cxnId="{211A8C95-A5A2-4451-8C1B-B64E709DDAC5}">
      <dgm:prSet/>
      <dgm:spPr/>
      <dgm:t>
        <a:bodyPr/>
        <a:lstStyle/>
        <a:p>
          <a:endParaRPr lang="en-US"/>
        </a:p>
      </dgm:t>
    </dgm:pt>
    <dgm:pt modelId="{438472D5-FE8B-4D48-BBD6-00CA2DB69F81}" type="sibTrans" cxnId="{211A8C95-A5A2-4451-8C1B-B64E709DDAC5}">
      <dgm:prSet/>
      <dgm:spPr/>
      <dgm:t>
        <a:bodyPr/>
        <a:lstStyle/>
        <a:p>
          <a:endParaRPr lang="en-US"/>
        </a:p>
      </dgm:t>
    </dgm:pt>
    <dgm:pt modelId="{C3CBDCAF-184E-4CDB-B1F8-8B496FF4E53C}">
      <dgm:prSet phldrT="[Text]"/>
      <dgm:spPr/>
      <dgm:t>
        <a:bodyPr/>
        <a:lstStyle/>
        <a:p>
          <a:pPr>
            <a:buNone/>
          </a:pPr>
          <a:r>
            <a:rPr lang="en-US" dirty="0"/>
            <a:t>  </a:t>
          </a:r>
        </a:p>
      </dgm:t>
    </dgm:pt>
    <dgm:pt modelId="{5043697A-FC31-4AC3-8290-0425B7FC46E9}" type="parTrans" cxnId="{074E9176-E43B-40AC-95E9-2E5C5BA586D2}">
      <dgm:prSet/>
      <dgm:spPr/>
      <dgm:t>
        <a:bodyPr/>
        <a:lstStyle/>
        <a:p>
          <a:endParaRPr lang="en-US"/>
        </a:p>
      </dgm:t>
    </dgm:pt>
    <dgm:pt modelId="{2A73377A-E0BF-498D-B922-EFD0ECCE9206}" type="sibTrans" cxnId="{074E9176-E43B-40AC-95E9-2E5C5BA586D2}">
      <dgm:prSet/>
      <dgm:spPr/>
      <dgm:t>
        <a:bodyPr/>
        <a:lstStyle/>
        <a:p>
          <a:endParaRPr lang="en-US"/>
        </a:p>
      </dgm:t>
    </dgm:pt>
    <dgm:pt modelId="{05F325E4-CD47-404F-83CB-093F28187A31}" type="pres">
      <dgm:prSet presAssocID="{B86C1AB6-6F94-4707-8AC2-FD66D09E28BF}" presName="linear" presStyleCnt="0">
        <dgm:presLayoutVars>
          <dgm:animLvl val="lvl"/>
          <dgm:resizeHandles val="exact"/>
        </dgm:presLayoutVars>
      </dgm:prSet>
      <dgm:spPr/>
    </dgm:pt>
    <dgm:pt modelId="{5BEEEE75-3973-4AC6-A953-F9D8C5489A1A}" type="pres">
      <dgm:prSet presAssocID="{85573814-A7E1-40D4-B8B7-1C13C667CAB7}" presName="parentText" presStyleLbl="node1" presStyleIdx="0" presStyleCnt="2" custLinFactNeighborX="32926" custLinFactNeighborY="36513">
        <dgm:presLayoutVars>
          <dgm:chMax val="0"/>
          <dgm:bulletEnabled val="1"/>
        </dgm:presLayoutVars>
      </dgm:prSet>
      <dgm:spPr/>
    </dgm:pt>
    <dgm:pt modelId="{C8EC9A0B-FE89-4C4A-9284-321B51D400B5}" type="pres">
      <dgm:prSet presAssocID="{85573814-A7E1-40D4-B8B7-1C13C667CAB7}" presName="childText" presStyleLbl="revTx" presStyleIdx="0" presStyleCnt="2">
        <dgm:presLayoutVars>
          <dgm:bulletEnabled val="1"/>
        </dgm:presLayoutVars>
      </dgm:prSet>
      <dgm:spPr/>
    </dgm:pt>
    <dgm:pt modelId="{89ADCDC2-E1FE-47CA-99C4-AD845849FA56}" type="pres">
      <dgm:prSet presAssocID="{D5F4AFC7-D870-4764-A373-DE8C01F8800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602C71A-A68D-4C5A-8877-0F4702A41B2A}" type="pres">
      <dgm:prSet presAssocID="{D5F4AFC7-D870-4764-A373-DE8C01F8800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7392200-4C6A-4393-AA97-D5FEBF663023}" type="presOf" srcId="{D7979FBE-AE0D-40E2-8717-4E7AC3BC3401}" destId="{C8EC9A0B-FE89-4C4A-9284-321B51D400B5}" srcOrd="0" destOrd="0" presId="urn:microsoft.com/office/officeart/2005/8/layout/vList2"/>
    <dgm:cxn modelId="{FD0ED208-5360-44F6-B3D6-C7C4F16BFD12}" srcId="{85573814-A7E1-40D4-B8B7-1C13C667CAB7}" destId="{D7979FBE-AE0D-40E2-8717-4E7AC3BC3401}" srcOrd="0" destOrd="0" parTransId="{38127E22-706B-4F5A-B32F-48712970B9F4}" sibTransId="{D436101E-CF67-42B4-924C-3C098A0557BF}"/>
    <dgm:cxn modelId="{214D482E-44A0-438C-A2EA-B82D084C54C0}" type="presOf" srcId="{D5F4AFC7-D870-4764-A373-DE8C01F8800C}" destId="{89ADCDC2-E1FE-47CA-99C4-AD845849FA56}" srcOrd="0" destOrd="0" presId="urn:microsoft.com/office/officeart/2005/8/layout/vList2"/>
    <dgm:cxn modelId="{9EA5B373-7D17-451E-92A1-8D0CCD3D91FF}" type="presOf" srcId="{C3CBDCAF-184E-4CDB-B1F8-8B496FF4E53C}" destId="{3602C71A-A68D-4C5A-8877-0F4702A41B2A}" srcOrd="0" destOrd="0" presId="urn:microsoft.com/office/officeart/2005/8/layout/vList2"/>
    <dgm:cxn modelId="{074E9176-E43B-40AC-95E9-2E5C5BA586D2}" srcId="{D5F4AFC7-D870-4764-A373-DE8C01F8800C}" destId="{C3CBDCAF-184E-4CDB-B1F8-8B496FF4E53C}" srcOrd="0" destOrd="0" parTransId="{5043697A-FC31-4AC3-8290-0425B7FC46E9}" sibTransId="{2A73377A-E0BF-498D-B922-EFD0ECCE9206}"/>
    <dgm:cxn modelId="{C9548893-39D7-4C7F-B4CE-6133E6022FEA}" srcId="{B86C1AB6-6F94-4707-8AC2-FD66D09E28BF}" destId="{85573814-A7E1-40D4-B8B7-1C13C667CAB7}" srcOrd="0" destOrd="0" parTransId="{83DFC474-8629-44B2-AB8B-ACD6EB4396AE}" sibTransId="{2CF353FD-73AD-4862-BA2C-A9E44A5606B2}"/>
    <dgm:cxn modelId="{211A8C95-A5A2-4451-8C1B-B64E709DDAC5}" srcId="{B86C1AB6-6F94-4707-8AC2-FD66D09E28BF}" destId="{D5F4AFC7-D870-4764-A373-DE8C01F8800C}" srcOrd="1" destOrd="0" parTransId="{6E539FDB-CC58-4F9C-A337-0DA48073CB73}" sibTransId="{438472D5-FE8B-4D48-BBD6-00CA2DB69F81}"/>
    <dgm:cxn modelId="{A0F6FEAE-0710-4195-BD73-84291AF56D99}" type="presOf" srcId="{B86C1AB6-6F94-4707-8AC2-FD66D09E28BF}" destId="{05F325E4-CD47-404F-83CB-093F28187A31}" srcOrd="0" destOrd="0" presId="urn:microsoft.com/office/officeart/2005/8/layout/vList2"/>
    <dgm:cxn modelId="{6080A3CC-731D-43A1-B979-FC6AB28CB344}" type="presOf" srcId="{85573814-A7E1-40D4-B8B7-1C13C667CAB7}" destId="{5BEEEE75-3973-4AC6-A953-F9D8C5489A1A}" srcOrd="0" destOrd="0" presId="urn:microsoft.com/office/officeart/2005/8/layout/vList2"/>
    <dgm:cxn modelId="{86C23490-756A-4AD9-9371-7DA4EB51F8A3}" type="presParOf" srcId="{05F325E4-CD47-404F-83CB-093F28187A31}" destId="{5BEEEE75-3973-4AC6-A953-F9D8C5489A1A}" srcOrd="0" destOrd="0" presId="urn:microsoft.com/office/officeart/2005/8/layout/vList2"/>
    <dgm:cxn modelId="{922C02FB-6D3D-4627-B5B8-4895E682F085}" type="presParOf" srcId="{05F325E4-CD47-404F-83CB-093F28187A31}" destId="{C8EC9A0B-FE89-4C4A-9284-321B51D400B5}" srcOrd="1" destOrd="0" presId="urn:microsoft.com/office/officeart/2005/8/layout/vList2"/>
    <dgm:cxn modelId="{FB8C9269-37DD-43A6-BA5D-FC15C73BA168}" type="presParOf" srcId="{05F325E4-CD47-404F-83CB-093F28187A31}" destId="{89ADCDC2-E1FE-47CA-99C4-AD845849FA56}" srcOrd="2" destOrd="0" presId="urn:microsoft.com/office/officeart/2005/8/layout/vList2"/>
    <dgm:cxn modelId="{04EDB329-90C7-4E2C-9030-8FDA0B1C1610}" type="presParOf" srcId="{05F325E4-CD47-404F-83CB-093F28187A31}" destId="{3602C71A-A68D-4C5A-8877-0F4702A41B2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6C1AB6-6F94-4707-8AC2-FD66D09E28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573814-A7E1-40D4-B8B7-1C13C667CAB7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l-GR" sz="2000" dirty="0">
              <a:cs typeface="Calibri" panose="020F0502020204030204" pitchFamily="34" charset="0"/>
            </a:rPr>
            <a:t>β</a:t>
          </a:r>
          <a:r>
            <a:rPr lang="en-US" sz="2000" dirty="0">
              <a:cs typeface="Calibri" panose="020F0502020204030204" pitchFamily="34" charset="0"/>
            </a:rPr>
            <a:t>: </a:t>
          </a:r>
          <a:r>
            <a:rPr lang="en-US" sz="2000" b="1" baseline="30000" dirty="0">
              <a:cs typeface="Calibri" panose="020F0502020204030204" pitchFamily="34" charset="0"/>
            </a:rPr>
            <a:t>90</a:t>
          </a:r>
          <a:r>
            <a:rPr lang="en-US" sz="2000" b="1" dirty="0">
              <a:cs typeface="Calibri" panose="020F0502020204030204" pitchFamily="34" charset="0"/>
            </a:rPr>
            <a:t>Y, </a:t>
          </a:r>
          <a:r>
            <a:rPr lang="en-US" sz="2000" b="1" baseline="30000" dirty="0">
              <a:cs typeface="Calibri" panose="020F0502020204030204" pitchFamily="34" charset="0"/>
            </a:rPr>
            <a:t>177</a:t>
          </a:r>
          <a:r>
            <a:rPr lang="en-US" sz="2000" b="1" dirty="0">
              <a:cs typeface="Calibri" panose="020F0502020204030204" pitchFamily="34" charset="0"/>
            </a:rPr>
            <a:t>Lu, </a:t>
          </a:r>
          <a:r>
            <a:rPr lang="en-US" sz="2000" b="1" baseline="30000" dirty="0">
              <a:cs typeface="Calibri" panose="020F0502020204030204" pitchFamily="34" charset="0"/>
            </a:rPr>
            <a:t>131</a:t>
          </a:r>
          <a:r>
            <a:rPr lang="en-US" sz="2000" b="1" dirty="0">
              <a:cs typeface="Calibri" panose="020F0502020204030204" pitchFamily="34" charset="0"/>
            </a:rPr>
            <a:t>I, </a:t>
          </a:r>
          <a:r>
            <a:rPr lang="en-US" sz="2000" baseline="30000" dirty="0">
              <a:cs typeface="Calibri" panose="020F0502020204030204" pitchFamily="34" charset="0"/>
            </a:rPr>
            <a:t>161</a:t>
          </a:r>
          <a:r>
            <a:rPr lang="en-US" sz="2000" dirty="0">
              <a:cs typeface="Calibri" panose="020F0502020204030204" pitchFamily="34" charset="0"/>
            </a:rPr>
            <a:t>Tb</a:t>
          </a:r>
          <a:endParaRPr lang="en-US" sz="2000" dirty="0"/>
        </a:p>
      </dgm:t>
    </dgm:pt>
    <dgm:pt modelId="{83DFC474-8629-44B2-AB8B-ACD6EB4396AE}" type="parTrans" cxnId="{C9548893-39D7-4C7F-B4CE-6133E6022FEA}">
      <dgm:prSet/>
      <dgm:spPr/>
      <dgm:t>
        <a:bodyPr/>
        <a:lstStyle/>
        <a:p>
          <a:endParaRPr lang="en-US"/>
        </a:p>
      </dgm:t>
    </dgm:pt>
    <dgm:pt modelId="{2CF353FD-73AD-4862-BA2C-A9E44A5606B2}" type="sibTrans" cxnId="{C9548893-39D7-4C7F-B4CE-6133E6022FEA}">
      <dgm:prSet/>
      <dgm:spPr/>
      <dgm:t>
        <a:bodyPr/>
        <a:lstStyle/>
        <a:p>
          <a:endParaRPr lang="en-US"/>
        </a:p>
      </dgm:t>
    </dgm:pt>
    <dgm:pt modelId="{D7979FBE-AE0D-40E2-8717-4E7AC3BC3401}">
      <dgm:prSet phldrT="[Text]"/>
      <dgm:spPr/>
      <dgm:t>
        <a:bodyPr/>
        <a:lstStyle/>
        <a:p>
          <a:pPr>
            <a:buNone/>
          </a:pPr>
          <a:r>
            <a:rPr lang="en-US" dirty="0"/>
            <a:t> </a:t>
          </a:r>
        </a:p>
      </dgm:t>
    </dgm:pt>
    <dgm:pt modelId="{38127E22-706B-4F5A-B32F-48712970B9F4}" type="parTrans" cxnId="{FD0ED208-5360-44F6-B3D6-C7C4F16BFD12}">
      <dgm:prSet/>
      <dgm:spPr/>
      <dgm:t>
        <a:bodyPr/>
        <a:lstStyle/>
        <a:p>
          <a:endParaRPr lang="en-US"/>
        </a:p>
      </dgm:t>
    </dgm:pt>
    <dgm:pt modelId="{D436101E-CF67-42B4-924C-3C098A0557BF}" type="sibTrans" cxnId="{FD0ED208-5360-44F6-B3D6-C7C4F16BFD12}">
      <dgm:prSet/>
      <dgm:spPr/>
      <dgm:t>
        <a:bodyPr/>
        <a:lstStyle/>
        <a:p>
          <a:endParaRPr lang="en-US"/>
        </a:p>
      </dgm:t>
    </dgm:pt>
    <dgm:pt modelId="{D5F4AFC7-D870-4764-A373-DE8C01F8800C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l-GR" sz="2000" dirty="0">
              <a:cs typeface="Calibri" panose="020F0502020204030204" pitchFamily="34" charset="0"/>
            </a:rPr>
            <a:t>α</a:t>
          </a:r>
          <a:r>
            <a:rPr lang="en-US" sz="2000" dirty="0">
              <a:cs typeface="Calibri" panose="020F0502020204030204" pitchFamily="34" charset="0"/>
            </a:rPr>
            <a:t>: </a:t>
          </a:r>
          <a:r>
            <a:rPr lang="en-US" sz="2000" b="1" baseline="30000" dirty="0">
              <a:cs typeface="Calibri" panose="020F0502020204030204" pitchFamily="34" charset="0"/>
            </a:rPr>
            <a:t>225</a:t>
          </a:r>
          <a:r>
            <a:rPr lang="en-US" sz="2000" b="1" dirty="0">
              <a:cs typeface="Calibri" panose="020F0502020204030204" pitchFamily="34" charset="0"/>
            </a:rPr>
            <a:t>Ac, </a:t>
          </a:r>
          <a:r>
            <a:rPr lang="en-US" sz="2000" b="1" baseline="30000" dirty="0">
              <a:cs typeface="Calibri" panose="020F0502020204030204" pitchFamily="34" charset="0"/>
            </a:rPr>
            <a:t>223</a:t>
          </a:r>
          <a:r>
            <a:rPr lang="en-US" sz="2000" b="1" dirty="0">
              <a:cs typeface="Calibri" panose="020F0502020204030204" pitchFamily="34" charset="0"/>
            </a:rPr>
            <a:t>Ra, </a:t>
          </a:r>
          <a:r>
            <a:rPr lang="en-US" sz="2000" baseline="30000" dirty="0">
              <a:cs typeface="Calibri" panose="020F0502020204030204" pitchFamily="34" charset="0"/>
            </a:rPr>
            <a:t>213</a:t>
          </a:r>
          <a:r>
            <a:rPr lang="en-US" sz="2000" dirty="0">
              <a:cs typeface="Calibri" panose="020F0502020204030204" pitchFamily="34" charset="0"/>
            </a:rPr>
            <a:t>Bi, </a:t>
          </a:r>
          <a:r>
            <a:rPr lang="en-US" sz="2000" baseline="30000" dirty="0">
              <a:cs typeface="Calibri" panose="020F0502020204030204" pitchFamily="34" charset="0"/>
            </a:rPr>
            <a:t>227</a:t>
          </a:r>
          <a:r>
            <a:rPr lang="en-US" sz="2000" dirty="0">
              <a:cs typeface="Calibri" panose="020F0502020204030204" pitchFamily="34" charset="0"/>
            </a:rPr>
            <a:t>Th</a:t>
          </a:r>
          <a:endParaRPr lang="en-US" sz="2000" dirty="0"/>
        </a:p>
      </dgm:t>
    </dgm:pt>
    <dgm:pt modelId="{6E539FDB-CC58-4F9C-A337-0DA48073CB73}" type="parTrans" cxnId="{211A8C95-A5A2-4451-8C1B-B64E709DDAC5}">
      <dgm:prSet/>
      <dgm:spPr/>
      <dgm:t>
        <a:bodyPr/>
        <a:lstStyle/>
        <a:p>
          <a:endParaRPr lang="en-US"/>
        </a:p>
      </dgm:t>
    </dgm:pt>
    <dgm:pt modelId="{438472D5-FE8B-4D48-BBD6-00CA2DB69F81}" type="sibTrans" cxnId="{211A8C95-A5A2-4451-8C1B-B64E709DDAC5}">
      <dgm:prSet/>
      <dgm:spPr/>
      <dgm:t>
        <a:bodyPr/>
        <a:lstStyle/>
        <a:p>
          <a:endParaRPr lang="en-US"/>
        </a:p>
      </dgm:t>
    </dgm:pt>
    <dgm:pt modelId="{C3CBDCAF-184E-4CDB-B1F8-8B496FF4E53C}">
      <dgm:prSet phldrT="[Text]"/>
      <dgm:spPr/>
      <dgm:t>
        <a:bodyPr/>
        <a:lstStyle/>
        <a:p>
          <a:pPr>
            <a:buNone/>
          </a:pPr>
          <a:r>
            <a:rPr lang="en-US" dirty="0"/>
            <a:t>  </a:t>
          </a:r>
        </a:p>
      </dgm:t>
    </dgm:pt>
    <dgm:pt modelId="{5043697A-FC31-4AC3-8290-0425B7FC46E9}" type="parTrans" cxnId="{074E9176-E43B-40AC-95E9-2E5C5BA586D2}">
      <dgm:prSet/>
      <dgm:spPr/>
      <dgm:t>
        <a:bodyPr/>
        <a:lstStyle/>
        <a:p>
          <a:endParaRPr lang="en-US"/>
        </a:p>
      </dgm:t>
    </dgm:pt>
    <dgm:pt modelId="{2A73377A-E0BF-498D-B922-EFD0ECCE9206}" type="sibTrans" cxnId="{074E9176-E43B-40AC-95E9-2E5C5BA586D2}">
      <dgm:prSet/>
      <dgm:spPr/>
      <dgm:t>
        <a:bodyPr/>
        <a:lstStyle/>
        <a:p>
          <a:endParaRPr lang="en-US"/>
        </a:p>
      </dgm:t>
    </dgm:pt>
    <dgm:pt modelId="{E4C80096-1E60-49DD-BF03-44457208974F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r>
            <a:rPr lang="en-US" sz="2000" baseline="0" dirty="0"/>
            <a:t>MAE: </a:t>
          </a:r>
          <a:r>
            <a:rPr lang="en-US" sz="2000" baseline="30000" dirty="0"/>
            <a:t>111</a:t>
          </a:r>
          <a:r>
            <a:rPr lang="en-US" sz="2000" baseline="0" dirty="0"/>
            <a:t>In, </a:t>
          </a:r>
          <a:r>
            <a:rPr lang="en-US" sz="2000" baseline="30000" dirty="0"/>
            <a:t>197</a:t>
          </a:r>
          <a:r>
            <a:rPr lang="en-US" sz="2000" baseline="0" dirty="0"/>
            <a:t>Hg, </a:t>
          </a:r>
          <a:r>
            <a:rPr lang="en-US" sz="2000" baseline="30000" dirty="0"/>
            <a:t>165</a:t>
          </a:r>
          <a:r>
            <a:rPr lang="en-US" sz="2000" baseline="0" dirty="0"/>
            <a:t>Er</a:t>
          </a:r>
          <a:endParaRPr lang="en-US" sz="2000" dirty="0"/>
        </a:p>
      </dgm:t>
    </dgm:pt>
    <dgm:pt modelId="{B8D23CDB-6821-422D-9798-23E0712EE91D}" type="parTrans" cxnId="{239CAEA3-984B-42F8-AF74-2644342DA428}">
      <dgm:prSet/>
      <dgm:spPr/>
      <dgm:t>
        <a:bodyPr/>
        <a:lstStyle/>
        <a:p>
          <a:endParaRPr lang="en-US"/>
        </a:p>
      </dgm:t>
    </dgm:pt>
    <dgm:pt modelId="{2004E2C3-4EBF-4A0E-9855-60FBAD4BBD9F}" type="sibTrans" cxnId="{239CAEA3-984B-42F8-AF74-2644342DA428}">
      <dgm:prSet/>
      <dgm:spPr/>
      <dgm:t>
        <a:bodyPr/>
        <a:lstStyle/>
        <a:p>
          <a:endParaRPr lang="en-US"/>
        </a:p>
      </dgm:t>
    </dgm:pt>
    <dgm:pt modelId="{05F325E4-CD47-404F-83CB-093F28187A31}" type="pres">
      <dgm:prSet presAssocID="{B86C1AB6-6F94-4707-8AC2-FD66D09E28BF}" presName="linear" presStyleCnt="0">
        <dgm:presLayoutVars>
          <dgm:animLvl val="lvl"/>
          <dgm:resizeHandles val="exact"/>
        </dgm:presLayoutVars>
      </dgm:prSet>
      <dgm:spPr/>
    </dgm:pt>
    <dgm:pt modelId="{5BEEEE75-3973-4AC6-A953-F9D8C5489A1A}" type="pres">
      <dgm:prSet presAssocID="{85573814-A7E1-40D4-B8B7-1C13C667CAB7}" presName="parentText" presStyleLbl="node1" presStyleIdx="0" presStyleCnt="3" custLinFactNeighborX="32926" custLinFactNeighborY="36513">
        <dgm:presLayoutVars>
          <dgm:chMax val="0"/>
          <dgm:bulletEnabled val="1"/>
        </dgm:presLayoutVars>
      </dgm:prSet>
      <dgm:spPr/>
    </dgm:pt>
    <dgm:pt modelId="{C8EC9A0B-FE89-4C4A-9284-321B51D400B5}" type="pres">
      <dgm:prSet presAssocID="{85573814-A7E1-40D4-B8B7-1C13C667CAB7}" presName="childText" presStyleLbl="revTx" presStyleIdx="0" presStyleCnt="2">
        <dgm:presLayoutVars>
          <dgm:bulletEnabled val="1"/>
        </dgm:presLayoutVars>
      </dgm:prSet>
      <dgm:spPr/>
    </dgm:pt>
    <dgm:pt modelId="{89ADCDC2-E1FE-47CA-99C4-AD845849FA56}" type="pres">
      <dgm:prSet presAssocID="{D5F4AFC7-D870-4764-A373-DE8C01F8800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602C71A-A68D-4C5A-8877-0F4702A41B2A}" type="pres">
      <dgm:prSet presAssocID="{D5F4AFC7-D870-4764-A373-DE8C01F8800C}" presName="childText" presStyleLbl="revTx" presStyleIdx="1" presStyleCnt="2">
        <dgm:presLayoutVars>
          <dgm:bulletEnabled val="1"/>
        </dgm:presLayoutVars>
      </dgm:prSet>
      <dgm:spPr/>
    </dgm:pt>
    <dgm:pt modelId="{D0130205-4C76-4F94-8778-7516D23A4CF5}" type="pres">
      <dgm:prSet presAssocID="{E4C80096-1E60-49DD-BF03-44457208974F}" presName="parentText" presStyleLbl="node1" presStyleIdx="2" presStyleCnt="3" custLinFactNeighborY="-40438">
        <dgm:presLayoutVars>
          <dgm:chMax val="0"/>
          <dgm:bulletEnabled val="1"/>
        </dgm:presLayoutVars>
      </dgm:prSet>
      <dgm:spPr/>
    </dgm:pt>
  </dgm:ptLst>
  <dgm:cxnLst>
    <dgm:cxn modelId="{E7392200-4C6A-4393-AA97-D5FEBF663023}" type="presOf" srcId="{D7979FBE-AE0D-40E2-8717-4E7AC3BC3401}" destId="{C8EC9A0B-FE89-4C4A-9284-321B51D400B5}" srcOrd="0" destOrd="0" presId="urn:microsoft.com/office/officeart/2005/8/layout/vList2"/>
    <dgm:cxn modelId="{FD0ED208-5360-44F6-B3D6-C7C4F16BFD12}" srcId="{85573814-A7E1-40D4-B8B7-1C13C667CAB7}" destId="{D7979FBE-AE0D-40E2-8717-4E7AC3BC3401}" srcOrd="0" destOrd="0" parTransId="{38127E22-706B-4F5A-B32F-48712970B9F4}" sibTransId="{D436101E-CF67-42B4-924C-3C098A0557BF}"/>
    <dgm:cxn modelId="{214D482E-44A0-438C-A2EA-B82D084C54C0}" type="presOf" srcId="{D5F4AFC7-D870-4764-A373-DE8C01F8800C}" destId="{89ADCDC2-E1FE-47CA-99C4-AD845849FA56}" srcOrd="0" destOrd="0" presId="urn:microsoft.com/office/officeart/2005/8/layout/vList2"/>
    <dgm:cxn modelId="{9EA5B373-7D17-451E-92A1-8D0CCD3D91FF}" type="presOf" srcId="{C3CBDCAF-184E-4CDB-B1F8-8B496FF4E53C}" destId="{3602C71A-A68D-4C5A-8877-0F4702A41B2A}" srcOrd="0" destOrd="0" presId="urn:microsoft.com/office/officeart/2005/8/layout/vList2"/>
    <dgm:cxn modelId="{074E9176-E43B-40AC-95E9-2E5C5BA586D2}" srcId="{D5F4AFC7-D870-4764-A373-DE8C01F8800C}" destId="{C3CBDCAF-184E-4CDB-B1F8-8B496FF4E53C}" srcOrd="0" destOrd="0" parTransId="{5043697A-FC31-4AC3-8290-0425B7FC46E9}" sibTransId="{2A73377A-E0BF-498D-B922-EFD0ECCE9206}"/>
    <dgm:cxn modelId="{C9548893-39D7-4C7F-B4CE-6133E6022FEA}" srcId="{B86C1AB6-6F94-4707-8AC2-FD66D09E28BF}" destId="{85573814-A7E1-40D4-B8B7-1C13C667CAB7}" srcOrd="0" destOrd="0" parTransId="{83DFC474-8629-44B2-AB8B-ACD6EB4396AE}" sibTransId="{2CF353FD-73AD-4862-BA2C-A9E44A5606B2}"/>
    <dgm:cxn modelId="{211A8C95-A5A2-4451-8C1B-B64E709DDAC5}" srcId="{B86C1AB6-6F94-4707-8AC2-FD66D09E28BF}" destId="{D5F4AFC7-D870-4764-A373-DE8C01F8800C}" srcOrd="1" destOrd="0" parTransId="{6E539FDB-CC58-4F9C-A337-0DA48073CB73}" sibTransId="{438472D5-FE8B-4D48-BBD6-00CA2DB69F81}"/>
    <dgm:cxn modelId="{239CAEA3-984B-42F8-AF74-2644342DA428}" srcId="{B86C1AB6-6F94-4707-8AC2-FD66D09E28BF}" destId="{E4C80096-1E60-49DD-BF03-44457208974F}" srcOrd="2" destOrd="0" parTransId="{B8D23CDB-6821-422D-9798-23E0712EE91D}" sibTransId="{2004E2C3-4EBF-4A0E-9855-60FBAD4BBD9F}"/>
    <dgm:cxn modelId="{A0F6FEAE-0710-4195-BD73-84291AF56D99}" type="presOf" srcId="{B86C1AB6-6F94-4707-8AC2-FD66D09E28BF}" destId="{05F325E4-CD47-404F-83CB-093F28187A31}" srcOrd="0" destOrd="0" presId="urn:microsoft.com/office/officeart/2005/8/layout/vList2"/>
    <dgm:cxn modelId="{6080A3CC-731D-43A1-B979-FC6AB28CB344}" type="presOf" srcId="{85573814-A7E1-40D4-B8B7-1C13C667CAB7}" destId="{5BEEEE75-3973-4AC6-A953-F9D8C5489A1A}" srcOrd="0" destOrd="0" presId="urn:microsoft.com/office/officeart/2005/8/layout/vList2"/>
    <dgm:cxn modelId="{1064B6FC-4E27-48BF-A213-95683464B829}" type="presOf" srcId="{E4C80096-1E60-49DD-BF03-44457208974F}" destId="{D0130205-4C76-4F94-8778-7516D23A4CF5}" srcOrd="0" destOrd="0" presId="urn:microsoft.com/office/officeart/2005/8/layout/vList2"/>
    <dgm:cxn modelId="{86C23490-756A-4AD9-9371-7DA4EB51F8A3}" type="presParOf" srcId="{05F325E4-CD47-404F-83CB-093F28187A31}" destId="{5BEEEE75-3973-4AC6-A953-F9D8C5489A1A}" srcOrd="0" destOrd="0" presId="urn:microsoft.com/office/officeart/2005/8/layout/vList2"/>
    <dgm:cxn modelId="{922C02FB-6D3D-4627-B5B8-4895E682F085}" type="presParOf" srcId="{05F325E4-CD47-404F-83CB-093F28187A31}" destId="{C8EC9A0B-FE89-4C4A-9284-321B51D400B5}" srcOrd="1" destOrd="0" presId="urn:microsoft.com/office/officeart/2005/8/layout/vList2"/>
    <dgm:cxn modelId="{FB8C9269-37DD-43A6-BA5D-FC15C73BA168}" type="presParOf" srcId="{05F325E4-CD47-404F-83CB-093F28187A31}" destId="{89ADCDC2-E1FE-47CA-99C4-AD845849FA56}" srcOrd="2" destOrd="0" presId="urn:microsoft.com/office/officeart/2005/8/layout/vList2"/>
    <dgm:cxn modelId="{04EDB329-90C7-4E2C-9030-8FDA0B1C1610}" type="presParOf" srcId="{05F325E4-CD47-404F-83CB-093F28187A31}" destId="{3602C71A-A68D-4C5A-8877-0F4702A41B2A}" srcOrd="3" destOrd="0" presId="urn:microsoft.com/office/officeart/2005/8/layout/vList2"/>
    <dgm:cxn modelId="{03F02B32-FF95-4484-8C6E-4CC87AF94939}" type="presParOf" srcId="{05F325E4-CD47-404F-83CB-093F28187A31}" destId="{D0130205-4C76-4F94-8778-7516D23A4C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6C1AB6-6F94-4707-8AC2-FD66D09E28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573814-A7E1-40D4-B8B7-1C13C667CAB7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dirty="0"/>
            <a:t>PET (e</a:t>
          </a:r>
          <a:r>
            <a:rPr lang="en-US" baseline="30000" dirty="0"/>
            <a:t>+</a:t>
          </a:r>
          <a:r>
            <a:rPr lang="en-US" dirty="0"/>
            <a:t>): </a:t>
          </a:r>
          <a:r>
            <a:rPr lang="en-US" baseline="30000" dirty="0"/>
            <a:t>18</a:t>
          </a:r>
          <a:r>
            <a:rPr lang="en-US" dirty="0"/>
            <a:t>F, </a:t>
          </a:r>
          <a:r>
            <a:rPr lang="en-US" baseline="30000" dirty="0"/>
            <a:t>89</a:t>
          </a:r>
          <a:r>
            <a:rPr lang="en-US" dirty="0"/>
            <a:t>Zr,</a:t>
          </a:r>
          <a:r>
            <a:rPr lang="en-US" baseline="30000" dirty="0"/>
            <a:t>68</a:t>
          </a:r>
          <a:r>
            <a:rPr lang="en-US" dirty="0"/>
            <a:t>Ga </a:t>
          </a:r>
        </a:p>
      </dgm:t>
    </dgm:pt>
    <dgm:pt modelId="{83DFC474-8629-44B2-AB8B-ACD6EB4396AE}" type="parTrans" cxnId="{C9548893-39D7-4C7F-B4CE-6133E6022FEA}">
      <dgm:prSet/>
      <dgm:spPr/>
      <dgm:t>
        <a:bodyPr/>
        <a:lstStyle/>
        <a:p>
          <a:endParaRPr lang="en-US"/>
        </a:p>
      </dgm:t>
    </dgm:pt>
    <dgm:pt modelId="{2CF353FD-73AD-4862-BA2C-A9E44A5606B2}" type="sibTrans" cxnId="{C9548893-39D7-4C7F-B4CE-6133E6022FEA}">
      <dgm:prSet/>
      <dgm:spPr/>
      <dgm:t>
        <a:bodyPr/>
        <a:lstStyle/>
        <a:p>
          <a:endParaRPr lang="en-US"/>
        </a:p>
      </dgm:t>
    </dgm:pt>
    <dgm:pt modelId="{D7979FBE-AE0D-40E2-8717-4E7AC3BC3401}">
      <dgm:prSet phldrT="[Text]"/>
      <dgm:spPr/>
      <dgm:t>
        <a:bodyPr/>
        <a:lstStyle/>
        <a:p>
          <a:pPr>
            <a:buNone/>
          </a:pPr>
          <a:r>
            <a:rPr lang="en-US" dirty="0"/>
            <a:t> </a:t>
          </a:r>
        </a:p>
      </dgm:t>
    </dgm:pt>
    <dgm:pt modelId="{38127E22-706B-4F5A-B32F-48712970B9F4}" type="parTrans" cxnId="{FD0ED208-5360-44F6-B3D6-C7C4F16BFD12}">
      <dgm:prSet/>
      <dgm:spPr/>
      <dgm:t>
        <a:bodyPr/>
        <a:lstStyle/>
        <a:p>
          <a:endParaRPr lang="en-US"/>
        </a:p>
      </dgm:t>
    </dgm:pt>
    <dgm:pt modelId="{D436101E-CF67-42B4-924C-3C098A0557BF}" type="sibTrans" cxnId="{FD0ED208-5360-44F6-B3D6-C7C4F16BFD12}">
      <dgm:prSet/>
      <dgm:spPr/>
      <dgm:t>
        <a:bodyPr/>
        <a:lstStyle/>
        <a:p>
          <a:endParaRPr lang="en-US"/>
        </a:p>
      </dgm:t>
    </dgm:pt>
    <dgm:pt modelId="{D5F4AFC7-D870-4764-A373-DE8C01F8800C}">
      <dgm:prSet phldrT="[Text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n-US" dirty="0"/>
            <a:t>SPECT (</a:t>
          </a:r>
          <a:r>
            <a:rPr lang="el-GR" dirty="0"/>
            <a:t>γ</a:t>
          </a:r>
          <a:r>
            <a:rPr lang="en-US" dirty="0"/>
            <a:t>):</a:t>
          </a:r>
          <a:r>
            <a:rPr lang="en-US" baseline="30000" dirty="0"/>
            <a:t>99m</a:t>
          </a:r>
          <a:r>
            <a:rPr lang="en-US" dirty="0"/>
            <a:t>Tc, </a:t>
          </a:r>
          <a:r>
            <a:rPr lang="en-US" baseline="30000" dirty="0"/>
            <a:t>123</a:t>
          </a:r>
          <a:r>
            <a:rPr lang="en-US" dirty="0"/>
            <a:t>I </a:t>
          </a:r>
        </a:p>
      </dgm:t>
    </dgm:pt>
    <dgm:pt modelId="{6E539FDB-CC58-4F9C-A337-0DA48073CB73}" type="parTrans" cxnId="{211A8C95-A5A2-4451-8C1B-B64E709DDAC5}">
      <dgm:prSet/>
      <dgm:spPr/>
      <dgm:t>
        <a:bodyPr/>
        <a:lstStyle/>
        <a:p>
          <a:endParaRPr lang="en-US"/>
        </a:p>
      </dgm:t>
    </dgm:pt>
    <dgm:pt modelId="{438472D5-FE8B-4D48-BBD6-00CA2DB69F81}" type="sibTrans" cxnId="{211A8C95-A5A2-4451-8C1B-B64E709DDAC5}">
      <dgm:prSet/>
      <dgm:spPr/>
      <dgm:t>
        <a:bodyPr/>
        <a:lstStyle/>
        <a:p>
          <a:endParaRPr lang="en-US"/>
        </a:p>
      </dgm:t>
    </dgm:pt>
    <dgm:pt modelId="{C3CBDCAF-184E-4CDB-B1F8-8B496FF4E53C}">
      <dgm:prSet phldrT="[Text]"/>
      <dgm:spPr/>
      <dgm:t>
        <a:bodyPr/>
        <a:lstStyle/>
        <a:p>
          <a:pPr>
            <a:buNone/>
          </a:pPr>
          <a:r>
            <a:rPr lang="en-US" dirty="0"/>
            <a:t>  </a:t>
          </a:r>
        </a:p>
      </dgm:t>
    </dgm:pt>
    <dgm:pt modelId="{5043697A-FC31-4AC3-8290-0425B7FC46E9}" type="parTrans" cxnId="{074E9176-E43B-40AC-95E9-2E5C5BA586D2}">
      <dgm:prSet/>
      <dgm:spPr/>
      <dgm:t>
        <a:bodyPr/>
        <a:lstStyle/>
        <a:p>
          <a:endParaRPr lang="en-US"/>
        </a:p>
      </dgm:t>
    </dgm:pt>
    <dgm:pt modelId="{2A73377A-E0BF-498D-B922-EFD0ECCE9206}" type="sibTrans" cxnId="{074E9176-E43B-40AC-95E9-2E5C5BA586D2}">
      <dgm:prSet/>
      <dgm:spPr/>
      <dgm:t>
        <a:bodyPr/>
        <a:lstStyle/>
        <a:p>
          <a:endParaRPr lang="en-US"/>
        </a:p>
      </dgm:t>
    </dgm:pt>
    <dgm:pt modelId="{05F325E4-CD47-404F-83CB-093F28187A31}" type="pres">
      <dgm:prSet presAssocID="{B86C1AB6-6F94-4707-8AC2-FD66D09E28BF}" presName="linear" presStyleCnt="0">
        <dgm:presLayoutVars>
          <dgm:animLvl val="lvl"/>
          <dgm:resizeHandles val="exact"/>
        </dgm:presLayoutVars>
      </dgm:prSet>
      <dgm:spPr/>
    </dgm:pt>
    <dgm:pt modelId="{5BEEEE75-3973-4AC6-A953-F9D8C5489A1A}" type="pres">
      <dgm:prSet presAssocID="{85573814-A7E1-40D4-B8B7-1C13C667CAB7}" presName="parentText" presStyleLbl="node1" presStyleIdx="0" presStyleCnt="2" custLinFactNeighborX="32926" custLinFactNeighborY="36513">
        <dgm:presLayoutVars>
          <dgm:chMax val="0"/>
          <dgm:bulletEnabled val="1"/>
        </dgm:presLayoutVars>
      </dgm:prSet>
      <dgm:spPr/>
    </dgm:pt>
    <dgm:pt modelId="{C8EC9A0B-FE89-4C4A-9284-321B51D400B5}" type="pres">
      <dgm:prSet presAssocID="{85573814-A7E1-40D4-B8B7-1C13C667CAB7}" presName="childText" presStyleLbl="revTx" presStyleIdx="0" presStyleCnt="2">
        <dgm:presLayoutVars>
          <dgm:bulletEnabled val="1"/>
        </dgm:presLayoutVars>
      </dgm:prSet>
      <dgm:spPr/>
    </dgm:pt>
    <dgm:pt modelId="{89ADCDC2-E1FE-47CA-99C4-AD845849FA56}" type="pres">
      <dgm:prSet presAssocID="{D5F4AFC7-D870-4764-A373-DE8C01F8800C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602C71A-A68D-4C5A-8877-0F4702A41B2A}" type="pres">
      <dgm:prSet presAssocID="{D5F4AFC7-D870-4764-A373-DE8C01F8800C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E7392200-4C6A-4393-AA97-D5FEBF663023}" type="presOf" srcId="{D7979FBE-AE0D-40E2-8717-4E7AC3BC3401}" destId="{C8EC9A0B-FE89-4C4A-9284-321B51D400B5}" srcOrd="0" destOrd="0" presId="urn:microsoft.com/office/officeart/2005/8/layout/vList2"/>
    <dgm:cxn modelId="{FD0ED208-5360-44F6-B3D6-C7C4F16BFD12}" srcId="{85573814-A7E1-40D4-B8B7-1C13C667CAB7}" destId="{D7979FBE-AE0D-40E2-8717-4E7AC3BC3401}" srcOrd="0" destOrd="0" parTransId="{38127E22-706B-4F5A-B32F-48712970B9F4}" sibTransId="{D436101E-CF67-42B4-924C-3C098A0557BF}"/>
    <dgm:cxn modelId="{214D482E-44A0-438C-A2EA-B82D084C54C0}" type="presOf" srcId="{D5F4AFC7-D870-4764-A373-DE8C01F8800C}" destId="{89ADCDC2-E1FE-47CA-99C4-AD845849FA56}" srcOrd="0" destOrd="0" presId="urn:microsoft.com/office/officeart/2005/8/layout/vList2"/>
    <dgm:cxn modelId="{9EA5B373-7D17-451E-92A1-8D0CCD3D91FF}" type="presOf" srcId="{C3CBDCAF-184E-4CDB-B1F8-8B496FF4E53C}" destId="{3602C71A-A68D-4C5A-8877-0F4702A41B2A}" srcOrd="0" destOrd="0" presId="urn:microsoft.com/office/officeart/2005/8/layout/vList2"/>
    <dgm:cxn modelId="{074E9176-E43B-40AC-95E9-2E5C5BA586D2}" srcId="{D5F4AFC7-D870-4764-A373-DE8C01F8800C}" destId="{C3CBDCAF-184E-4CDB-B1F8-8B496FF4E53C}" srcOrd="0" destOrd="0" parTransId="{5043697A-FC31-4AC3-8290-0425B7FC46E9}" sibTransId="{2A73377A-E0BF-498D-B922-EFD0ECCE9206}"/>
    <dgm:cxn modelId="{C9548893-39D7-4C7F-B4CE-6133E6022FEA}" srcId="{B86C1AB6-6F94-4707-8AC2-FD66D09E28BF}" destId="{85573814-A7E1-40D4-B8B7-1C13C667CAB7}" srcOrd="0" destOrd="0" parTransId="{83DFC474-8629-44B2-AB8B-ACD6EB4396AE}" sibTransId="{2CF353FD-73AD-4862-BA2C-A9E44A5606B2}"/>
    <dgm:cxn modelId="{211A8C95-A5A2-4451-8C1B-B64E709DDAC5}" srcId="{B86C1AB6-6F94-4707-8AC2-FD66D09E28BF}" destId="{D5F4AFC7-D870-4764-A373-DE8C01F8800C}" srcOrd="1" destOrd="0" parTransId="{6E539FDB-CC58-4F9C-A337-0DA48073CB73}" sibTransId="{438472D5-FE8B-4D48-BBD6-00CA2DB69F81}"/>
    <dgm:cxn modelId="{A0F6FEAE-0710-4195-BD73-84291AF56D99}" type="presOf" srcId="{B86C1AB6-6F94-4707-8AC2-FD66D09E28BF}" destId="{05F325E4-CD47-404F-83CB-093F28187A31}" srcOrd="0" destOrd="0" presId="urn:microsoft.com/office/officeart/2005/8/layout/vList2"/>
    <dgm:cxn modelId="{6080A3CC-731D-43A1-B979-FC6AB28CB344}" type="presOf" srcId="{85573814-A7E1-40D4-B8B7-1C13C667CAB7}" destId="{5BEEEE75-3973-4AC6-A953-F9D8C5489A1A}" srcOrd="0" destOrd="0" presId="urn:microsoft.com/office/officeart/2005/8/layout/vList2"/>
    <dgm:cxn modelId="{86C23490-756A-4AD9-9371-7DA4EB51F8A3}" type="presParOf" srcId="{05F325E4-CD47-404F-83CB-093F28187A31}" destId="{5BEEEE75-3973-4AC6-A953-F9D8C5489A1A}" srcOrd="0" destOrd="0" presId="urn:microsoft.com/office/officeart/2005/8/layout/vList2"/>
    <dgm:cxn modelId="{922C02FB-6D3D-4627-B5B8-4895E682F085}" type="presParOf" srcId="{05F325E4-CD47-404F-83CB-093F28187A31}" destId="{C8EC9A0B-FE89-4C4A-9284-321B51D400B5}" srcOrd="1" destOrd="0" presId="urn:microsoft.com/office/officeart/2005/8/layout/vList2"/>
    <dgm:cxn modelId="{FB8C9269-37DD-43A6-BA5D-FC15C73BA168}" type="presParOf" srcId="{05F325E4-CD47-404F-83CB-093F28187A31}" destId="{89ADCDC2-E1FE-47CA-99C4-AD845849FA56}" srcOrd="2" destOrd="0" presId="urn:microsoft.com/office/officeart/2005/8/layout/vList2"/>
    <dgm:cxn modelId="{04EDB329-90C7-4E2C-9030-8FDA0B1C1610}" type="presParOf" srcId="{05F325E4-CD47-404F-83CB-093F28187A31}" destId="{3602C71A-A68D-4C5A-8877-0F4702A41B2A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6C1AB6-6F94-4707-8AC2-FD66D09E28B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573814-A7E1-40D4-B8B7-1C13C667CAB7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l-GR" dirty="0">
              <a:cs typeface="Calibri" panose="020F0502020204030204" pitchFamily="34" charset="0"/>
            </a:rPr>
            <a:t>β</a:t>
          </a:r>
          <a:r>
            <a:rPr lang="en-US" dirty="0">
              <a:cs typeface="Calibri" panose="020F0502020204030204" pitchFamily="34" charset="0"/>
            </a:rPr>
            <a:t>: </a:t>
          </a:r>
          <a:r>
            <a:rPr lang="en-US" baseline="30000" dirty="0">
              <a:cs typeface="Calibri" panose="020F0502020204030204" pitchFamily="34" charset="0"/>
            </a:rPr>
            <a:t>90</a:t>
          </a:r>
          <a:r>
            <a:rPr lang="en-US" dirty="0">
              <a:cs typeface="Calibri" panose="020F0502020204030204" pitchFamily="34" charset="0"/>
            </a:rPr>
            <a:t>Y, </a:t>
          </a:r>
          <a:r>
            <a:rPr lang="en-US" baseline="30000" dirty="0">
              <a:cs typeface="Calibri" panose="020F0502020204030204" pitchFamily="34" charset="0"/>
            </a:rPr>
            <a:t>177</a:t>
          </a:r>
          <a:r>
            <a:rPr lang="en-US" dirty="0">
              <a:cs typeface="Calibri" panose="020F0502020204030204" pitchFamily="34" charset="0"/>
            </a:rPr>
            <a:t>Lu, </a:t>
          </a:r>
          <a:r>
            <a:rPr lang="en-US" baseline="30000" dirty="0">
              <a:cs typeface="Calibri" panose="020F0502020204030204" pitchFamily="34" charset="0"/>
            </a:rPr>
            <a:t>131</a:t>
          </a:r>
          <a:r>
            <a:rPr lang="en-US" dirty="0">
              <a:cs typeface="Calibri" panose="020F0502020204030204" pitchFamily="34" charset="0"/>
            </a:rPr>
            <a:t>I</a:t>
          </a:r>
          <a:endParaRPr lang="en-US" dirty="0"/>
        </a:p>
      </dgm:t>
    </dgm:pt>
    <dgm:pt modelId="{83DFC474-8629-44B2-AB8B-ACD6EB4396AE}" type="parTrans" cxnId="{C9548893-39D7-4C7F-B4CE-6133E6022FEA}">
      <dgm:prSet/>
      <dgm:spPr/>
      <dgm:t>
        <a:bodyPr/>
        <a:lstStyle/>
        <a:p>
          <a:endParaRPr lang="en-US"/>
        </a:p>
      </dgm:t>
    </dgm:pt>
    <dgm:pt modelId="{2CF353FD-73AD-4862-BA2C-A9E44A5606B2}" type="sibTrans" cxnId="{C9548893-39D7-4C7F-B4CE-6133E6022FEA}">
      <dgm:prSet/>
      <dgm:spPr/>
      <dgm:t>
        <a:bodyPr/>
        <a:lstStyle/>
        <a:p>
          <a:endParaRPr lang="en-US"/>
        </a:p>
      </dgm:t>
    </dgm:pt>
    <dgm:pt modelId="{D7979FBE-AE0D-40E2-8717-4E7AC3BC3401}">
      <dgm:prSet phldrT="[Text]"/>
      <dgm:spPr/>
      <dgm:t>
        <a:bodyPr/>
        <a:lstStyle/>
        <a:p>
          <a:pPr>
            <a:buNone/>
          </a:pPr>
          <a:r>
            <a:rPr lang="en-US" dirty="0"/>
            <a:t> </a:t>
          </a:r>
        </a:p>
      </dgm:t>
    </dgm:pt>
    <dgm:pt modelId="{38127E22-706B-4F5A-B32F-48712970B9F4}" type="parTrans" cxnId="{FD0ED208-5360-44F6-B3D6-C7C4F16BFD12}">
      <dgm:prSet/>
      <dgm:spPr/>
      <dgm:t>
        <a:bodyPr/>
        <a:lstStyle/>
        <a:p>
          <a:endParaRPr lang="en-US"/>
        </a:p>
      </dgm:t>
    </dgm:pt>
    <dgm:pt modelId="{D436101E-CF67-42B4-924C-3C098A0557BF}" type="sibTrans" cxnId="{FD0ED208-5360-44F6-B3D6-C7C4F16BFD12}">
      <dgm:prSet/>
      <dgm:spPr/>
      <dgm:t>
        <a:bodyPr/>
        <a:lstStyle/>
        <a:p>
          <a:endParaRPr lang="en-US"/>
        </a:p>
      </dgm:t>
    </dgm:pt>
    <dgm:pt modelId="{D5F4AFC7-D870-4764-A373-DE8C01F8800C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el-GR" dirty="0">
              <a:cs typeface="Calibri" panose="020F0502020204030204" pitchFamily="34" charset="0"/>
            </a:rPr>
            <a:t>α</a:t>
          </a:r>
          <a:r>
            <a:rPr lang="en-US" dirty="0">
              <a:cs typeface="Calibri" panose="020F0502020204030204" pitchFamily="34" charset="0"/>
            </a:rPr>
            <a:t>: </a:t>
          </a:r>
          <a:r>
            <a:rPr lang="en-US" baseline="30000" dirty="0">
              <a:cs typeface="Calibri" panose="020F0502020204030204" pitchFamily="34" charset="0"/>
            </a:rPr>
            <a:t>225</a:t>
          </a:r>
          <a:r>
            <a:rPr lang="en-US" dirty="0">
              <a:cs typeface="Calibri" panose="020F0502020204030204" pitchFamily="34" charset="0"/>
            </a:rPr>
            <a:t>Ac, </a:t>
          </a:r>
          <a:r>
            <a:rPr lang="en-US" baseline="30000" dirty="0">
              <a:cs typeface="Calibri" panose="020F0502020204030204" pitchFamily="34" charset="0"/>
            </a:rPr>
            <a:t>223</a:t>
          </a:r>
          <a:r>
            <a:rPr lang="en-US" dirty="0">
              <a:cs typeface="Calibri" panose="020F0502020204030204" pitchFamily="34" charset="0"/>
            </a:rPr>
            <a:t>Ra, </a:t>
          </a:r>
          <a:r>
            <a:rPr lang="en-US" baseline="30000" dirty="0">
              <a:cs typeface="Calibri" panose="020F0502020204030204" pitchFamily="34" charset="0"/>
            </a:rPr>
            <a:t>213</a:t>
          </a:r>
          <a:r>
            <a:rPr lang="en-US" dirty="0">
              <a:cs typeface="Calibri" panose="020F0502020204030204" pitchFamily="34" charset="0"/>
            </a:rPr>
            <a:t>Bi</a:t>
          </a:r>
          <a:endParaRPr lang="en-US" dirty="0"/>
        </a:p>
      </dgm:t>
    </dgm:pt>
    <dgm:pt modelId="{6E539FDB-CC58-4F9C-A337-0DA48073CB73}" type="parTrans" cxnId="{211A8C95-A5A2-4451-8C1B-B64E709DDAC5}">
      <dgm:prSet/>
      <dgm:spPr/>
      <dgm:t>
        <a:bodyPr/>
        <a:lstStyle/>
        <a:p>
          <a:endParaRPr lang="en-US"/>
        </a:p>
      </dgm:t>
    </dgm:pt>
    <dgm:pt modelId="{438472D5-FE8B-4D48-BBD6-00CA2DB69F81}" type="sibTrans" cxnId="{211A8C95-A5A2-4451-8C1B-B64E709DDAC5}">
      <dgm:prSet/>
      <dgm:spPr/>
      <dgm:t>
        <a:bodyPr/>
        <a:lstStyle/>
        <a:p>
          <a:endParaRPr lang="en-US"/>
        </a:p>
      </dgm:t>
    </dgm:pt>
    <dgm:pt modelId="{C3CBDCAF-184E-4CDB-B1F8-8B496FF4E53C}">
      <dgm:prSet phldrT="[Text]"/>
      <dgm:spPr/>
      <dgm:t>
        <a:bodyPr/>
        <a:lstStyle/>
        <a:p>
          <a:pPr>
            <a:buNone/>
          </a:pPr>
          <a:r>
            <a:rPr lang="en-US" dirty="0"/>
            <a:t>  </a:t>
          </a:r>
        </a:p>
      </dgm:t>
    </dgm:pt>
    <dgm:pt modelId="{5043697A-FC31-4AC3-8290-0425B7FC46E9}" type="parTrans" cxnId="{074E9176-E43B-40AC-95E9-2E5C5BA586D2}">
      <dgm:prSet/>
      <dgm:spPr/>
      <dgm:t>
        <a:bodyPr/>
        <a:lstStyle/>
        <a:p>
          <a:endParaRPr lang="en-US"/>
        </a:p>
      </dgm:t>
    </dgm:pt>
    <dgm:pt modelId="{2A73377A-E0BF-498D-B922-EFD0ECCE9206}" type="sibTrans" cxnId="{074E9176-E43B-40AC-95E9-2E5C5BA586D2}">
      <dgm:prSet/>
      <dgm:spPr/>
      <dgm:t>
        <a:bodyPr/>
        <a:lstStyle/>
        <a:p>
          <a:endParaRPr lang="en-US"/>
        </a:p>
      </dgm:t>
    </dgm:pt>
    <dgm:pt modelId="{E4C80096-1E60-49DD-BF03-44457208974F}">
      <dgm:prSet phldrT="[Text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buNone/>
          </a:pPr>
          <a:r>
            <a:rPr lang="en-US" dirty="0"/>
            <a:t>Auger e</a:t>
          </a:r>
          <a:r>
            <a:rPr lang="en-US" baseline="30000" dirty="0"/>
            <a:t>-</a:t>
          </a:r>
          <a:r>
            <a:rPr lang="en-US" baseline="0" dirty="0"/>
            <a:t>: </a:t>
          </a:r>
          <a:r>
            <a:rPr lang="en-US" baseline="30000" dirty="0"/>
            <a:t>111</a:t>
          </a:r>
          <a:r>
            <a:rPr lang="en-US" baseline="0" dirty="0"/>
            <a:t>In</a:t>
          </a:r>
          <a:endParaRPr lang="en-US" dirty="0"/>
        </a:p>
      </dgm:t>
    </dgm:pt>
    <dgm:pt modelId="{B8D23CDB-6821-422D-9798-23E0712EE91D}" type="parTrans" cxnId="{239CAEA3-984B-42F8-AF74-2644342DA428}">
      <dgm:prSet/>
      <dgm:spPr/>
      <dgm:t>
        <a:bodyPr/>
        <a:lstStyle/>
        <a:p>
          <a:endParaRPr lang="en-US"/>
        </a:p>
      </dgm:t>
    </dgm:pt>
    <dgm:pt modelId="{2004E2C3-4EBF-4A0E-9855-60FBAD4BBD9F}" type="sibTrans" cxnId="{239CAEA3-984B-42F8-AF74-2644342DA428}">
      <dgm:prSet/>
      <dgm:spPr/>
      <dgm:t>
        <a:bodyPr/>
        <a:lstStyle/>
        <a:p>
          <a:endParaRPr lang="en-US"/>
        </a:p>
      </dgm:t>
    </dgm:pt>
    <dgm:pt modelId="{05F325E4-CD47-404F-83CB-093F28187A31}" type="pres">
      <dgm:prSet presAssocID="{B86C1AB6-6F94-4707-8AC2-FD66D09E28BF}" presName="linear" presStyleCnt="0">
        <dgm:presLayoutVars>
          <dgm:animLvl val="lvl"/>
          <dgm:resizeHandles val="exact"/>
        </dgm:presLayoutVars>
      </dgm:prSet>
      <dgm:spPr/>
    </dgm:pt>
    <dgm:pt modelId="{5BEEEE75-3973-4AC6-A953-F9D8C5489A1A}" type="pres">
      <dgm:prSet presAssocID="{85573814-A7E1-40D4-B8B7-1C13C667CAB7}" presName="parentText" presStyleLbl="node1" presStyleIdx="0" presStyleCnt="3" custLinFactNeighborX="32926" custLinFactNeighborY="36513">
        <dgm:presLayoutVars>
          <dgm:chMax val="0"/>
          <dgm:bulletEnabled val="1"/>
        </dgm:presLayoutVars>
      </dgm:prSet>
      <dgm:spPr/>
    </dgm:pt>
    <dgm:pt modelId="{C8EC9A0B-FE89-4C4A-9284-321B51D400B5}" type="pres">
      <dgm:prSet presAssocID="{85573814-A7E1-40D4-B8B7-1C13C667CAB7}" presName="childText" presStyleLbl="revTx" presStyleIdx="0" presStyleCnt="2">
        <dgm:presLayoutVars>
          <dgm:bulletEnabled val="1"/>
        </dgm:presLayoutVars>
      </dgm:prSet>
      <dgm:spPr/>
    </dgm:pt>
    <dgm:pt modelId="{89ADCDC2-E1FE-47CA-99C4-AD845849FA56}" type="pres">
      <dgm:prSet presAssocID="{D5F4AFC7-D870-4764-A373-DE8C01F8800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602C71A-A68D-4C5A-8877-0F4702A41B2A}" type="pres">
      <dgm:prSet presAssocID="{D5F4AFC7-D870-4764-A373-DE8C01F8800C}" presName="childText" presStyleLbl="revTx" presStyleIdx="1" presStyleCnt="2">
        <dgm:presLayoutVars>
          <dgm:bulletEnabled val="1"/>
        </dgm:presLayoutVars>
      </dgm:prSet>
      <dgm:spPr/>
    </dgm:pt>
    <dgm:pt modelId="{D0130205-4C76-4F94-8778-7516D23A4CF5}" type="pres">
      <dgm:prSet presAssocID="{E4C80096-1E60-49DD-BF03-44457208974F}" presName="parentText" presStyleLbl="node1" presStyleIdx="2" presStyleCnt="3" custLinFactNeighborY="-40438">
        <dgm:presLayoutVars>
          <dgm:chMax val="0"/>
          <dgm:bulletEnabled val="1"/>
        </dgm:presLayoutVars>
      </dgm:prSet>
      <dgm:spPr/>
    </dgm:pt>
  </dgm:ptLst>
  <dgm:cxnLst>
    <dgm:cxn modelId="{E7392200-4C6A-4393-AA97-D5FEBF663023}" type="presOf" srcId="{D7979FBE-AE0D-40E2-8717-4E7AC3BC3401}" destId="{C8EC9A0B-FE89-4C4A-9284-321B51D400B5}" srcOrd="0" destOrd="0" presId="urn:microsoft.com/office/officeart/2005/8/layout/vList2"/>
    <dgm:cxn modelId="{FD0ED208-5360-44F6-B3D6-C7C4F16BFD12}" srcId="{85573814-A7E1-40D4-B8B7-1C13C667CAB7}" destId="{D7979FBE-AE0D-40E2-8717-4E7AC3BC3401}" srcOrd="0" destOrd="0" parTransId="{38127E22-706B-4F5A-B32F-48712970B9F4}" sibTransId="{D436101E-CF67-42B4-924C-3C098A0557BF}"/>
    <dgm:cxn modelId="{214D482E-44A0-438C-A2EA-B82D084C54C0}" type="presOf" srcId="{D5F4AFC7-D870-4764-A373-DE8C01F8800C}" destId="{89ADCDC2-E1FE-47CA-99C4-AD845849FA56}" srcOrd="0" destOrd="0" presId="urn:microsoft.com/office/officeart/2005/8/layout/vList2"/>
    <dgm:cxn modelId="{9EA5B373-7D17-451E-92A1-8D0CCD3D91FF}" type="presOf" srcId="{C3CBDCAF-184E-4CDB-B1F8-8B496FF4E53C}" destId="{3602C71A-A68D-4C5A-8877-0F4702A41B2A}" srcOrd="0" destOrd="0" presId="urn:microsoft.com/office/officeart/2005/8/layout/vList2"/>
    <dgm:cxn modelId="{074E9176-E43B-40AC-95E9-2E5C5BA586D2}" srcId="{D5F4AFC7-D870-4764-A373-DE8C01F8800C}" destId="{C3CBDCAF-184E-4CDB-B1F8-8B496FF4E53C}" srcOrd="0" destOrd="0" parTransId="{5043697A-FC31-4AC3-8290-0425B7FC46E9}" sibTransId="{2A73377A-E0BF-498D-B922-EFD0ECCE9206}"/>
    <dgm:cxn modelId="{C9548893-39D7-4C7F-B4CE-6133E6022FEA}" srcId="{B86C1AB6-6F94-4707-8AC2-FD66D09E28BF}" destId="{85573814-A7E1-40D4-B8B7-1C13C667CAB7}" srcOrd="0" destOrd="0" parTransId="{83DFC474-8629-44B2-AB8B-ACD6EB4396AE}" sibTransId="{2CF353FD-73AD-4862-BA2C-A9E44A5606B2}"/>
    <dgm:cxn modelId="{211A8C95-A5A2-4451-8C1B-B64E709DDAC5}" srcId="{B86C1AB6-6F94-4707-8AC2-FD66D09E28BF}" destId="{D5F4AFC7-D870-4764-A373-DE8C01F8800C}" srcOrd="1" destOrd="0" parTransId="{6E539FDB-CC58-4F9C-A337-0DA48073CB73}" sibTransId="{438472D5-FE8B-4D48-BBD6-00CA2DB69F81}"/>
    <dgm:cxn modelId="{239CAEA3-984B-42F8-AF74-2644342DA428}" srcId="{B86C1AB6-6F94-4707-8AC2-FD66D09E28BF}" destId="{E4C80096-1E60-49DD-BF03-44457208974F}" srcOrd="2" destOrd="0" parTransId="{B8D23CDB-6821-422D-9798-23E0712EE91D}" sibTransId="{2004E2C3-4EBF-4A0E-9855-60FBAD4BBD9F}"/>
    <dgm:cxn modelId="{A0F6FEAE-0710-4195-BD73-84291AF56D99}" type="presOf" srcId="{B86C1AB6-6F94-4707-8AC2-FD66D09E28BF}" destId="{05F325E4-CD47-404F-83CB-093F28187A31}" srcOrd="0" destOrd="0" presId="urn:microsoft.com/office/officeart/2005/8/layout/vList2"/>
    <dgm:cxn modelId="{6080A3CC-731D-43A1-B979-FC6AB28CB344}" type="presOf" srcId="{85573814-A7E1-40D4-B8B7-1C13C667CAB7}" destId="{5BEEEE75-3973-4AC6-A953-F9D8C5489A1A}" srcOrd="0" destOrd="0" presId="urn:microsoft.com/office/officeart/2005/8/layout/vList2"/>
    <dgm:cxn modelId="{1064B6FC-4E27-48BF-A213-95683464B829}" type="presOf" srcId="{E4C80096-1E60-49DD-BF03-44457208974F}" destId="{D0130205-4C76-4F94-8778-7516D23A4CF5}" srcOrd="0" destOrd="0" presId="urn:microsoft.com/office/officeart/2005/8/layout/vList2"/>
    <dgm:cxn modelId="{86C23490-756A-4AD9-9371-7DA4EB51F8A3}" type="presParOf" srcId="{05F325E4-CD47-404F-83CB-093F28187A31}" destId="{5BEEEE75-3973-4AC6-A953-F9D8C5489A1A}" srcOrd="0" destOrd="0" presId="urn:microsoft.com/office/officeart/2005/8/layout/vList2"/>
    <dgm:cxn modelId="{922C02FB-6D3D-4627-B5B8-4895E682F085}" type="presParOf" srcId="{05F325E4-CD47-404F-83CB-093F28187A31}" destId="{C8EC9A0B-FE89-4C4A-9284-321B51D400B5}" srcOrd="1" destOrd="0" presId="urn:microsoft.com/office/officeart/2005/8/layout/vList2"/>
    <dgm:cxn modelId="{FB8C9269-37DD-43A6-BA5D-FC15C73BA168}" type="presParOf" srcId="{05F325E4-CD47-404F-83CB-093F28187A31}" destId="{89ADCDC2-E1FE-47CA-99C4-AD845849FA56}" srcOrd="2" destOrd="0" presId="urn:microsoft.com/office/officeart/2005/8/layout/vList2"/>
    <dgm:cxn modelId="{04EDB329-90C7-4E2C-9030-8FDA0B1C1610}" type="presParOf" srcId="{05F325E4-CD47-404F-83CB-093F28187A31}" destId="{3602C71A-A68D-4C5A-8877-0F4702A41B2A}" srcOrd="3" destOrd="0" presId="urn:microsoft.com/office/officeart/2005/8/layout/vList2"/>
    <dgm:cxn modelId="{03F02B32-FF95-4484-8C6E-4CC87AF94939}" type="presParOf" srcId="{05F325E4-CD47-404F-83CB-093F28187A31}" destId="{D0130205-4C76-4F94-8778-7516D23A4CF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EEE75-3973-4AC6-A953-F9D8C5489A1A}">
      <dsp:nvSpPr>
        <dsp:cNvPr id="0" name=""/>
        <dsp:cNvSpPr/>
      </dsp:nvSpPr>
      <dsp:spPr>
        <a:xfrm>
          <a:off x="0" y="169582"/>
          <a:ext cx="3227338" cy="514800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PET (e</a:t>
          </a:r>
          <a:r>
            <a:rPr lang="en-US" sz="2200" kern="1200" baseline="30000" dirty="0"/>
            <a:t>+</a:t>
          </a:r>
          <a:r>
            <a:rPr lang="en-US" sz="2200" kern="1200" dirty="0"/>
            <a:t>): </a:t>
          </a:r>
          <a:r>
            <a:rPr lang="en-US" sz="2200" kern="1200" baseline="30000" dirty="0"/>
            <a:t>18</a:t>
          </a:r>
          <a:r>
            <a:rPr lang="en-US" sz="2200" kern="1200" dirty="0"/>
            <a:t>F, </a:t>
          </a:r>
          <a:r>
            <a:rPr lang="en-US" sz="2200" kern="1200" baseline="30000" dirty="0"/>
            <a:t>89</a:t>
          </a:r>
          <a:r>
            <a:rPr lang="en-US" sz="2200" kern="1200" dirty="0"/>
            <a:t>Zr,</a:t>
          </a:r>
          <a:r>
            <a:rPr lang="en-US" sz="2200" kern="1200" baseline="30000" dirty="0"/>
            <a:t>68</a:t>
          </a:r>
          <a:r>
            <a:rPr lang="en-US" sz="2200" kern="1200" dirty="0"/>
            <a:t>Ga </a:t>
          </a:r>
        </a:p>
      </dsp:txBody>
      <dsp:txXfrm>
        <a:off x="25130" y="194712"/>
        <a:ext cx="3177078" cy="464540"/>
      </dsp:txXfrm>
    </dsp:sp>
    <dsp:sp modelId="{C8EC9A0B-FE89-4C4A-9284-321B51D400B5}">
      <dsp:nvSpPr>
        <dsp:cNvPr id="0" name=""/>
        <dsp:cNvSpPr/>
      </dsp:nvSpPr>
      <dsp:spPr>
        <a:xfrm>
          <a:off x="0" y="551358"/>
          <a:ext cx="3227338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6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kern="1200" dirty="0"/>
            <a:t> </a:t>
          </a:r>
        </a:p>
      </dsp:txBody>
      <dsp:txXfrm>
        <a:off x="0" y="551358"/>
        <a:ext cx="3227338" cy="364320"/>
      </dsp:txXfrm>
    </dsp:sp>
    <dsp:sp modelId="{89ADCDC2-E1FE-47CA-99C4-AD845849FA56}">
      <dsp:nvSpPr>
        <dsp:cNvPr id="0" name=""/>
        <dsp:cNvSpPr/>
      </dsp:nvSpPr>
      <dsp:spPr>
        <a:xfrm>
          <a:off x="0" y="915678"/>
          <a:ext cx="3227338" cy="514800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SPECT (</a:t>
          </a:r>
          <a:r>
            <a:rPr lang="el-GR" sz="2200" kern="1200" dirty="0"/>
            <a:t>γ</a:t>
          </a:r>
          <a:r>
            <a:rPr lang="en-US" sz="2200" kern="1200" dirty="0"/>
            <a:t>):</a:t>
          </a:r>
          <a:r>
            <a:rPr lang="en-US" sz="2200" kern="1200" baseline="30000" dirty="0"/>
            <a:t>99m</a:t>
          </a:r>
          <a:r>
            <a:rPr lang="en-US" sz="2200" kern="1200" dirty="0"/>
            <a:t>Tc, </a:t>
          </a:r>
          <a:r>
            <a:rPr lang="en-US" sz="2200" kern="1200" baseline="30000" dirty="0"/>
            <a:t>123</a:t>
          </a:r>
          <a:r>
            <a:rPr lang="en-US" sz="2200" kern="1200" dirty="0"/>
            <a:t>I </a:t>
          </a:r>
        </a:p>
      </dsp:txBody>
      <dsp:txXfrm>
        <a:off x="25130" y="940808"/>
        <a:ext cx="3177078" cy="464540"/>
      </dsp:txXfrm>
    </dsp:sp>
    <dsp:sp modelId="{3602C71A-A68D-4C5A-8877-0F4702A41B2A}">
      <dsp:nvSpPr>
        <dsp:cNvPr id="0" name=""/>
        <dsp:cNvSpPr/>
      </dsp:nvSpPr>
      <dsp:spPr>
        <a:xfrm>
          <a:off x="0" y="1430478"/>
          <a:ext cx="3227338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6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kern="1200" dirty="0"/>
            <a:t>  </a:t>
          </a:r>
        </a:p>
      </dsp:txBody>
      <dsp:txXfrm>
        <a:off x="0" y="1430478"/>
        <a:ext cx="3227338" cy="364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EEE75-3973-4AC6-A953-F9D8C5489A1A}">
      <dsp:nvSpPr>
        <dsp:cNvPr id="0" name=""/>
        <dsp:cNvSpPr/>
      </dsp:nvSpPr>
      <dsp:spPr>
        <a:xfrm>
          <a:off x="0" y="111051"/>
          <a:ext cx="3405578" cy="465075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>
              <a:cs typeface="Calibri" panose="020F0502020204030204" pitchFamily="34" charset="0"/>
            </a:rPr>
            <a:t>β</a:t>
          </a:r>
          <a:r>
            <a:rPr lang="en-US" sz="2000" kern="1200" dirty="0">
              <a:cs typeface="Calibri" panose="020F0502020204030204" pitchFamily="34" charset="0"/>
            </a:rPr>
            <a:t>: </a:t>
          </a:r>
          <a:r>
            <a:rPr lang="en-US" sz="2000" b="1" kern="1200" baseline="30000" dirty="0">
              <a:cs typeface="Calibri" panose="020F0502020204030204" pitchFamily="34" charset="0"/>
            </a:rPr>
            <a:t>90</a:t>
          </a:r>
          <a:r>
            <a:rPr lang="en-US" sz="2000" b="1" kern="1200" dirty="0">
              <a:cs typeface="Calibri" panose="020F0502020204030204" pitchFamily="34" charset="0"/>
            </a:rPr>
            <a:t>Y, </a:t>
          </a:r>
          <a:r>
            <a:rPr lang="en-US" sz="2000" b="1" kern="1200" baseline="30000" dirty="0">
              <a:cs typeface="Calibri" panose="020F0502020204030204" pitchFamily="34" charset="0"/>
            </a:rPr>
            <a:t>177</a:t>
          </a:r>
          <a:r>
            <a:rPr lang="en-US" sz="2000" b="1" kern="1200" dirty="0">
              <a:cs typeface="Calibri" panose="020F0502020204030204" pitchFamily="34" charset="0"/>
            </a:rPr>
            <a:t>Lu, </a:t>
          </a:r>
          <a:r>
            <a:rPr lang="en-US" sz="2000" b="1" kern="1200" baseline="30000" dirty="0">
              <a:cs typeface="Calibri" panose="020F0502020204030204" pitchFamily="34" charset="0"/>
            </a:rPr>
            <a:t>131</a:t>
          </a:r>
          <a:r>
            <a:rPr lang="en-US" sz="2000" b="1" kern="1200" dirty="0">
              <a:cs typeface="Calibri" panose="020F0502020204030204" pitchFamily="34" charset="0"/>
            </a:rPr>
            <a:t>I, </a:t>
          </a:r>
          <a:r>
            <a:rPr lang="en-US" sz="2000" kern="1200" baseline="30000" dirty="0">
              <a:cs typeface="Calibri" panose="020F0502020204030204" pitchFamily="34" charset="0"/>
            </a:rPr>
            <a:t>161</a:t>
          </a:r>
          <a:r>
            <a:rPr lang="en-US" sz="2000" kern="1200" dirty="0">
              <a:cs typeface="Calibri" panose="020F0502020204030204" pitchFamily="34" charset="0"/>
            </a:rPr>
            <a:t>Tb</a:t>
          </a:r>
          <a:endParaRPr lang="en-US" sz="2000" kern="1200" dirty="0"/>
        </a:p>
      </dsp:txBody>
      <dsp:txXfrm>
        <a:off x="22703" y="133754"/>
        <a:ext cx="3360172" cy="419669"/>
      </dsp:txXfrm>
    </dsp:sp>
    <dsp:sp modelId="{C8EC9A0B-FE89-4C4A-9284-321B51D400B5}">
      <dsp:nvSpPr>
        <dsp:cNvPr id="0" name=""/>
        <dsp:cNvSpPr/>
      </dsp:nvSpPr>
      <dsp:spPr>
        <a:xfrm>
          <a:off x="0" y="485428"/>
          <a:ext cx="3405578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127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200" kern="1200" dirty="0"/>
            <a:t> </a:t>
          </a:r>
        </a:p>
      </dsp:txBody>
      <dsp:txXfrm>
        <a:off x="0" y="485428"/>
        <a:ext cx="3405578" cy="248400"/>
      </dsp:txXfrm>
    </dsp:sp>
    <dsp:sp modelId="{89ADCDC2-E1FE-47CA-99C4-AD845849FA56}">
      <dsp:nvSpPr>
        <dsp:cNvPr id="0" name=""/>
        <dsp:cNvSpPr/>
      </dsp:nvSpPr>
      <dsp:spPr>
        <a:xfrm>
          <a:off x="0" y="733828"/>
          <a:ext cx="3405578" cy="465075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>
              <a:cs typeface="Calibri" panose="020F0502020204030204" pitchFamily="34" charset="0"/>
            </a:rPr>
            <a:t>α</a:t>
          </a:r>
          <a:r>
            <a:rPr lang="en-US" sz="2000" kern="1200" dirty="0">
              <a:cs typeface="Calibri" panose="020F0502020204030204" pitchFamily="34" charset="0"/>
            </a:rPr>
            <a:t>: </a:t>
          </a:r>
          <a:r>
            <a:rPr lang="en-US" sz="2000" b="1" kern="1200" baseline="30000" dirty="0">
              <a:cs typeface="Calibri" panose="020F0502020204030204" pitchFamily="34" charset="0"/>
            </a:rPr>
            <a:t>225</a:t>
          </a:r>
          <a:r>
            <a:rPr lang="en-US" sz="2000" b="1" kern="1200" dirty="0">
              <a:cs typeface="Calibri" panose="020F0502020204030204" pitchFamily="34" charset="0"/>
            </a:rPr>
            <a:t>Ac, </a:t>
          </a:r>
          <a:r>
            <a:rPr lang="en-US" sz="2000" b="1" kern="1200" baseline="30000" dirty="0">
              <a:cs typeface="Calibri" panose="020F0502020204030204" pitchFamily="34" charset="0"/>
            </a:rPr>
            <a:t>223</a:t>
          </a:r>
          <a:r>
            <a:rPr lang="en-US" sz="2000" b="1" kern="1200" dirty="0">
              <a:cs typeface="Calibri" panose="020F0502020204030204" pitchFamily="34" charset="0"/>
            </a:rPr>
            <a:t>Ra, </a:t>
          </a:r>
          <a:r>
            <a:rPr lang="en-US" sz="2000" kern="1200" baseline="30000" dirty="0">
              <a:cs typeface="Calibri" panose="020F0502020204030204" pitchFamily="34" charset="0"/>
            </a:rPr>
            <a:t>213</a:t>
          </a:r>
          <a:r>
            <a:rPr lang="en-US" sz="2000" kern="1200" dirty="0">
              <a:cs typeface="Calibri" panose="020F0502020204030204" pitchFamily="34" charset="0"/>
            </a:rPr>
            <a:t>Bi, </a:t>
          </a:r>
          <a:r>
            <a:rPr lang="en-US" sz="2000" kern="1200" baseline="30000" dirty="0">
              <a:cs typeface="Calibri" panose="020F0502020204030204" pitchFamily="34" charset="0"/>
            </a:rPr>
            <a:t>227</a:t>
          </a:r>
          <a:r>
            <a:rPr lang="en-US" sz="2000" kern="1200" dirty="0">
              <a:cs typeface="Calibri" panose="020F0502020204030204" pitchFamily="34" charset="0"/>
            </a:rPr>
            <a:t>Th</a:t>
          </a:r>
          <a:endParaRPr lang="en-US" sz="2000" kern="1200" dirty="0"/>
        </a:p>
      </dsp:txBody>
      <dsp:txXfrm>
        <a:off x="22703" y="756531"/>
        <a:ext cx="3360172" cy="419669"/>
      </dsp:txXfrm>
    </dsp:sp>
    <dsp:sp modelId="{3602C71A-A68D-4C5A-8877-0F4702A41B2A}">
      <dsp:nvSpPr>
        <dsp:cNvPr id="0" name=""/>
        <dsp:cNvSpPr/>
      </dsp:nvSpPr>
      <dsp:spPr>
        <a:xfrm>
          <a:off x="0" y="1198903"/>
          <a:ext cx="3405578" cy="248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127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200" kern="1200" dirty="0"/>
            <a:t>  </a:t>
          </a:r>
        </a:p>
      </dsp:txBody>
      <dsp:txXfrm>
        <a:off x="0" y="1198903"/>
        <a:ext cx="3405578" cy="248400"/>
      </dsp:txXfrm>
    </dsp:sp>
    <dsp:sp modelId="{D0130205-4C76-4F94-8778-7516D23A4CF5}">
      <dsp:nvSpPr>
        <dsp:cNvPr id="0" name=""/>
        <dsp:cNvSpPr/>
      </dsp:nvSpPr>
      <dsp:spPr>
        <a:xfrm>
          <a:off x="0" y="1346855"/>
          <a:ext cx="3405578" cy="465075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baseline="0" dirty="0"/>
            <a:t>MAE: </a:t>
          </a:r>
          <a:r>
            <a:rPr lang="en-US" sz="2000" kern="1200" baseline="30000" dirty="0"/>
            <a:t>111</a:t>
          </a:r>
          <a:r>
            <a:rPr lang="en-US" sz="2000" kern="1200" baseline="0" dirty="0"/>
            <a:t>In, </a:t>
          </a:r>
          <a:r>
            <a:rPr lang="en-US" sz="2000" kern="1200" baseline="30000" dirty="0"/>
            <a:t>197</a:t>
          </a:r>
          <a:r>
            <a:rPr lang="en-US" sz="2000" kern="1200" baseline="0" dirty="0"/>
            <a:t>Hg, </a:t>
          </a:r>
          <a:r>
            <a:rPr lang="en-US" sz="2000" kern="1200" baseline="30000" dirty="0"/>
            <a:t>165</a:t>
          </a:r>
          <a:r>
            <a:rPr lang="en-US" sz="2000" kern="1200" baseline="0" dirty="0"/>
            <a:t>Er</a:t>
          </a:r>
          <a:endParaRPr lang="en-US" sz="2000" kern="1200" dirty="0"/>
        </a:p>
      </dsp:txBody>
      <dsp:txXfrm>
        <a:off x="22703" y="1369558"/>
        <a:ext cx="3360172" cy="419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EEE75-3973-4AC6-A953-F9D8C5489A1A}">
      <dsp:nvSpPr>
        <dsp:cNvPr id="0" name=""/>
        <dsp:cNvSpPr/>
      </dsp:nvSpPr>
      <dsp:spPr>
        <a:xfrm>
          <a:off x="0" y="169582"/>
          <a:ext cx="3227338" cy="514800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PET (e</a:t>
          </a:r>
          <a:r>
            <a:rPr lang="en-US" sz="2200" kern="1200" baseline="30000" dirty="0"/>
            <a:t>+</a:t>
          </a:r>
          <a:r>
            <a:rPr lang="en-US" sz="2200" kern="1200" dirty="0"/>
            <a:t>): </a:t>
          </a:r>
          <a:r>
            <a:rPr lang="en-US" sz="2200" kern="1200" baseline="30000" dirty="0"/>
            <a:t>18</a:t>
          </a:r>
          <a:r>
            <a:rPr lang="en-US" sz="2200" kern="1200" dirty="0"/>
            <a:t>F, </a:t>
          </a:r>
          <a:r>
            <a:rPr lang="en-US" sz="2200" kern="1200" baseline="30000" dirty="0"/>
            <a:t>89</a:t>
          </a:r>
          <a:r>
            <a:rPr lang="en-US" sz="2200" kern="1200" dirty="0"/>
            <a:t>Zr,</a:t>
          </a:r>
          <a:r>
            <a:rPr lang="en-US" sz="2200" kern="1200" baseline="30000" dirty="0"/>
            <a:t>68</a:t>
          </a:r>
          <a:r>
            <a:rPr lang="en-US" sz="2200" kern="1200" dirty="0"/>
            <a:t>Ga </a:t>
          </a:r>
        </a:p>
      </dsp:txBody>
      <dsp:txXfrm>
        <a:off x="25130" y="194712"/>
        <a:ext cx="3177078" cy="464540"/>
      </dsp:txXfrm>
    </dsp:sp>
    <dsp:sp modelId="{C8EC9A0B-FE89-4C4A-9284-321B51D400B5}">
      <dsp:nvSpPr>
        <dsp:cNvPr id="0" name=""/>
        <dsp:cNvSpPr/>
      </dsp:nvSpPr>
      <dsp:spPr>
        <a:xfrm>
          <a:off x="0" y="551358"/>
          <a:ext cx="3227338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6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kern="1200" dirty="0"/>
            <a:t> </a:t>
          </a:r>
        </a:p>
      </dsp:txBody>
      <dsp:txXfrm>
        <a:off x="0" y="551358"/>
        <a:ext cx="3227338" cy="364320"/>
      </dsp:txXfrm>
    </dsp:sp>
    <dsp:sp modelId="{89ADCDC2-E1FE-47CA-99C4-AD845849FA56}">
      <dsp:nvSpPr>
        <dsp:cNvPr id="0" name=""/>
        <dsp:cNvSpPr/>
      </dsp:nvSpPr>
      <dsp:spPr>
        <a:xfrm>
          <a:off x="0" y="915678"/>
          <a:ext cx="3227338" cy="514800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SPECT (</a:t>
          </a:r>
          <a:r>
            <a:rPr lang="el-GR" sz="2200" kern="1200" dirty="0"/>
            <a:t>γ</a:t>
          </a:r>
          <a:r>
            <a:rPr lang="en-US" sz="2200" kern="1200" dirty="0"/>
            <a:t>):</a:t>
          </a:r>
          <a:r>
            <a:rPr lang="en-US" sz="2200" kern="1200" baseline="30000" dirty="0"/>
            <a:t>99m</a:t>
          </a:r>
          <a:r>
            <a:rPr lang="en-US" sz="2200" kern="1200" dirty="0"/>
            <a:t>Tc, </a:t>
          </a:r>
          <a:r>
            <a:rPr lang="en-US" sz="2200" kern="1200" baseline="30000" dirty="0"/>
            <a:t>123</a:t>
          </a:r>
          <a:r>
            <a:rPr lang="en-US" sz="2200" kern="1200" dirty="0"/>
            <a:t>I </a:t>
          </a:r>
        </a:p>
      </dsp:txBody>
      <dsp:txXfrm>
        <a:off x="25130" y="940808"/>
        <a:ext cx="3177078" cy="464540"/>
      </dsp:txXfrm>
    </dsp:sp>
    <dsp:sp modelId="{3602C71A-A68D-4C5A-8877-0F4702A41B2A}">
      <dsp:nvSpPr>
        <dsp:cNvPr id="0" name=""/>
        <dsp:cNvSpPr/>
      </dsp:nvSpPr>
      <dsp:spPr>
        <a:xfrm>
          <a:off x="0" y="1430478"/>
          <a:ext cx="3227338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468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kern="1200" dirty="0"/>
            <a:t>  </a:t>
          </a:r>
        </a:p>
      </dsp:txBody>
      <dsp:txXfrm>
        <a:off x="0" y="1430478"/>
        <a:ext cx="3227338" cy="3643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EEE75-3973-4AC6-A953-F9D8C5489A1A}">
      <dsp:nvSpPr>
        <dsp:cNvPr id="0" name=""/>
        <dsp:cNvSpPr/>
      </dsp:nvSpPr>
      <dsp:spPr>
        <a:xfrm>
          <a:off x="0" y="169380"/>
          <a:ext cx="3670331" cy="51480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>
              <a:cs typeface="Calibri" panose="020F0502020204030204" pitchFamily="34" charset="0"/>
            </a:rPr>
            <a:t>β</a:t>
          </a:r>
          <a:r>
            <a:rPr lang="en-US" sz="2200" kern="1200" dirty="0">
              <a:cs typeface="Calibri" panose="020F0502020204030204" pitchFamily="34" charset="0"/>
            </a:rPr>
            <a:t>: </a:t>
          </a:r>
          <a:r>
            <a:rPr lang="en-US" sz="2200" kern="1200" baseline="30000" dirty="0">
              <a:cs typeface="Calibri" panose="020F0502020204030204" pitchFamily="34" charset="0"/>
            </a:rPr>
            <a:t>90</a:t>
          </a:r>
          <a:r>
            <a:rPr lang="en-US" sz="2200" kern="1200" dirty="0">
              <a:cs typeface="Calibri" panose="020F0502020204030204" pitchFamily="34" charset="0"/>
            </a:rPr>
            <a:t>Y, </a:t>
          </a:r>
          <a:r>
            <a:rPr lang="en-US" sz="2200" kern="1200" baseline="30000" dirty="0">
              <a:cs typeface="Calibri" panose="020F0502020204030204" pitchFamily="34" charset="0"/>
            </a:rPr>
            <a:t>177</a:t>
          </a:r>
          <a:r>
            <a:rPr lang="en-US" sz="2200" kern="1200" dirty="0">
              <a:cs typeface="Calibri" panose="020F0502020204030204" pitchFamily="34" charset="0"/>
            </a:rPr>
            <a:t>Lu, </a:t>
          </a:r>
          <a:r>
            <a:rPr lang="en-US" sz="2200" kern="1200" baseline="30000" dirty="0">
              <a:cs typeface="Calibri" panose="020F0502020204030204" pitchFamily="34" charset="0"/>
            </a:rPr>
            <a:t>131</a:t>
          </a:r>
          <a:r>
            <a:rPr lang="en-US" sz="2200" kern="1200" dirty="0">
              <a:cs typeface="Calibri" panose="020F0502020204030204" pitchFamily="34" charset="0"/>
            </a:rPr>
            <a:t>I</a:t>
          </a:r>
          <a:endParaRPr lang="en-US" sz="2200" kern="1200" dirty="0"/>
        </a:p>
      </dsp:txBody>
      <dsp:txXfrm>
        <a:off x="25130" y="194510"/>
        <a:ext cx="3620071" cy="464540"/>
      </dsp:txXfrm>
    </dsp:sp>
    <dsp:sp modelId="{C8EC9A0B-FE89-4C4A-9284-321B51D400B5}">
      <dsp:nvSpPr>
        <dsp:cNvPr id="0" name=""/>
        <dsp:cNvSpPr/>
      </dsp:nvSpPr>
      <dsp:spPr>
        <a:xfrm>
          <a:off x="0" y="551155"/>
          <a:ext cx="3670331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53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kern="1200" dirty="0"/>
            <a:t> </a:t>
          </a:r>
        </a:p>
      </dsp:txBody>
      <dsp:txXfrm>
        <a:off x="0" y="551155"/>
        <a:ext cx="3670331" cy="364320"/>
      </dsp:txXfrm>
    </dsp:sp>
    <dsp:sp modelId="{89ADCDC2-E1FE-47CA-99C4-AD845849FA56}">
      <dsp:nvSpPr>
        <dsp:cNvPr id="0" name=""/>
        <dsp:cNvSpPr/>
      </dsp:nvSpPr>
      <dsp:spPr>
        <a:xfrm>
          <a:off x="0" y="915475"/>
          <a:ext cx="3670331" cy="51480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dirty="0">
              <a:cs typeface="Calibri" panose="020F0502020204030204" pitchFamily="34" charset="0"/>
            </a:rPr>
            <a:t>α</a:t>
          </a:r>
          <a:r>
            <a:rPr lang="en-US" sz="2200" kern="1200" dirty="0">
              <a:cs typeface="Calibri" panose="020F0502020204030204" pitchFamily="34" charset="0"/>
            </a:rPr>
            <a:t>: </a:t>
          </a:r>
          <a:r>
            <a:rPr lang="en-US" sz="2200" kern="1200" baseline="30000" dirty="0">
              <a:cs typeface="Calibri" panose="020F0502020204030204" pitchFamily="34" charset="0"/>
            </a:rPr>
            <a:t>225</a:t>
          </a:r>
          <a:r>
            <a:rPr lang="en-US" sz="2200" kern="1200" dirty="0">
              <a:cs typeface="Calibri" panose="020F0502020204030204" pitchFamily="34" charset="0"/>
            </a:rPr>
            <a:t>Ac, </a:t>
          </a:r>
          <a:r>
            <a:rPr lang="en-US" sz="2200" kern="1200" baseline="30000" dirty="0">
              <a:cs typeface="Calibri" panose="020F0502020204030204" pitchFamily="34" charset="0"/>
            </a:rPr>
            <a:t>223</a:t>
          </a:r>
          <a:r>
            <a:rPr lang="en-US" sz="2200" kern="1200" dirty="0">
              <a:cs typeface="Calibri" panose="020F0502020204030204" pitchFamily="34" charset="0"/>
            </a:rPr>
            <a:t>Ra, </a:t>
          </a:r>
          <a:r>
            <a:rPr lang="en-US" sz="2200" kern="1200" baseline="30000" dirty="0">
              <a:cs typeface="Calibri" panose="020F0502020204030204" pitchFamily="34" charset="0"/>
            </a:rPr>
            <a:t>213</a:t>
          </a:r>
          <a:r>
            <a:rPr lang="en-US" sz="2200" kern="1200" dirty="0">
              <a:cs typeface="Calibri" panose="020F0502020204030204" pitchFamily="34" charset="0"/>
            </a:rPr>
            <a:t>Bi</a:t>
          </a:r>
          <a:endParaRPr lang="en-US" sz="2200" kern="1200" dirty="0"/>
        </a:p>
      </dsp:txBody>
      <dsp:txXfrm>
        <a:off x="25130" y="940605"/>
        <a:ext cx="3620071" cy="464540"/>
      </dsp:txXfrm>
    </dsp:sp>
    <dsp:sp modelId="{3602C71A-A68D-4C5A-8877-0F4702A41B2A}">
      <dsp:nvSpPr>
        <dsp:cNvPr id="0" name=""/>
        <dsp:cNvSpPr/>
      </dsp:nvSpPr>
      <dsp:spPr>
        <a:xfrm>
          <a:off x="0" y="1430276"/>
          <a:ext cx="3670331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6533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n-US" sz="1700" kern="1200" dirty="0"/>
            <a:t>  </a:t>
          </a:r>
        </a:p>
      </dsp:txBody>
      <dsp:txXfrm>
        <a:off x="0" y="1430276"/>
        <a:ext cx="3670331" cy="364320"/>
      </dsp:txXfrm>
    </dsp:sp>
    <dsp:sp modelId="{D0130205-4C76-4F94-8778-7516D23A4CF5}">
      <dsp:nvSpPr>
        <dsp:cNvPr id="0" name=""/>
        <dsp:cNvSpPr/>
      </dsp:nvSpPr>
      <dsp:spPr>
        <a:xfrm>
          <a:off x="0" y="1647272"/>
          <a:ext cx="3670331" cy="51480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Auger e</a:t>
          </a:r>
          <a:r>
            <a:rPr lang="en-US" sz="2200" kern="1200" baseline="30000" dirty="0"/>
            <a:t>-</a:t>
          </a:r>
          <a:r>
            <a:rPr lang="en-US" sz="2200" kern="1200" baseline="0" dirty="0"/>
            <a:t>: </a:t>
          </a:r>
          <a:r>
            <a:rPr lang="en-US" sz="2200" kern="1200" baseline="30000" dirty="0"/>
            <a:t>111</a:t>
          </a:r>
          <a:r>
            <a:rPr lang="en-US" sz="2200" kern="1200" baseline="0" dirty="0"/>
            <a:t>In</a:t>
          </a:r>
          <a:endParaRPr lang="en-US" sz="2200" kern="1200" dirty="0"/>
        </a:p>
      </dsp:txBody>
      <dsp:txXfrm>
        <a:off x="25130" y="1672402"/>
        <a:ext cx="3620071" cy="4645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7/29/2023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25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980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also heavily involved with L136 and the chelation of Hg-197(m). You would’ve seen </a:t>
            </a:r>
            <a:r>
              <a:rPr lang="en-US" dirty="0" err="1"/>
              <a:t>Parmissa’s</a:t>
            </a:r>
            <a:r>
              <a:rPr lang="en-US" dirty="0"/>
              <a:t> Hg-chelation work on development of selective chelators for radiomercury. Her first generation ligands were recently published in Chem A </a:t>
            </a:r>
            <a:r>
              <a:rPr lang="en-US" dirty="0" err="1"/>
              <a:t>Eur</a:t>
            </a:r>
            <a:r>
              <a:rPr lang="en-US" dirty="0"/>
              <a:t> J. These NS4 macrocycle derivatives are able to incorporate Hg-197m,g under biologically relevant conditions (37degC) and form stable complexes in vitro. She has since prepared bifunctional analogues of her most promising scaffolds for conjugation to trastuzumab for proof-of-principle in vivo studies.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38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Imma published her work on the </a:t>
            </a:r>
            <a:r>
              <a:rPr lang="en-US" dirty="0" err="1"/>
              <a:t>decadentate</a:t>
            </a:r>
            <a:r>
              <a:rPr lang="en-US" dirty="0"/>
              <a:t> 1,2-HOPO ligand with isotopes of Ac, La, Tb, and Th, and after careful assessment, both the 8- and her novel 10-coordinate structure showed promise for both Tb and Th isotopes. She has since prepared bifunctional analogues with </a:t>
            </a:r>
            <a:r>
              <a:rPr lang="en-US" dirty="0" err="1"/>
              <a:t>Tz</a:t>
            </a:r>
            <a:r>
              <a:rPr lang="en-US" dirty="0"/>
              <a:t> and is starting to study their in vivo </a:t>
            </a:r>
            <a:r>
              <a:rPr lang="en-US" dirty="0" err="1"/>
              <a:t>behaviour</a:t>
            </a:r>
            <a:r>
              <a:rPr lang="en-US" dirty="0"/>
              <a:t> when conjugated to trastuzumab. She is conducting studies with the Zr-89 and Tb-161 labeled conjugated.</a:t>
            </a:r>
          </a:p>
          <a:p>
            <a:endParaRPr lang="en-US" dirty="0"/>
          </a:p>
          <a:p>
            <a:r>
              <a:rPr lang="en-US" dirty="0"/>
              <a:t>She also initiated a collaboration with UCSF who are performing preclinical in vivo work with her BFC using their YS5 antibody and labeled with Ce-134 and Th-227.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FA6A82-C43D-0E45-8BBC-3BA89641B41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122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Crown labels Ac at room temperature at low concentrations.  In this Figure, you can see it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476310-DAD6-EE4F-ABB6-4124C82A74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43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160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2023-07-29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2023-07-29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2023-07-29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2023-07-29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2023-07-29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text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810132" y="205595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FontTx/>
              <a:buNone/>
              <a:defRPr sz="2000" b="1" i="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Slide Title—Arial Bold 24-Cyan Blue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822325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5" hasCustomPrompt="1"/>
          </p:nvPr>
        </p:nvSpPr>
        <p:spPr>
          <a:xfrm>
            <a:off x="6573838" y="1495425"/>
            <a:ext cx="4686300" cy="690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/>
              <a:t>Bulleted List-Arial Bold 20-Cyan Blue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822325" y="2570162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6573838" y="2570161"/>
            <a:ext cx="4968875" cy="362343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2000" b="0" i="0" baseline="0">
                <a:latin typeface="Arial" charset="0"/>
                <a:ea typeface="Arial" charset="0"/>
                <a:cs typeface="Arial" charset="0"/>
              </a:defRPr>
            </a:lvl1pPr>
            <a:lvl2pPr>
              <a:defRPr sz="1400" b="0" i="0">
                <a:latin typeface="Arial" charset="0"/>
                <a:ea typeface="Arial" charset="0"/>
                <a:cs typeface="Arial" charset="0"/>
              </a:defRPr>
            </a:lvl2pPr>
            <a:lvl3pPr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>
              <a:defRPr sz="1400" b="0" i="0">
                <a:latin typeface="Arial" charset="0"/>
                <a:ea typeface="Arial" charset="0"/>
                <a:cs typeface="Arial" charset="0"/>
              </a:defRPr>
            </a:lvl4pPr>
            <a:lvl5pPr>
              <a:defRPr sz="1400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Arial Regular 20 is the default type for paragraphs (in black).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 b="0" i="0">
                <a:solidFill>
                  <a:srgbClr val="00B0F0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72890513-E58D-2644-ACDB-E89B1349FC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4333875" y="6346825"/>
            <a:ext cx="3987800" cy="330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1" baseline="0">
                <a:solidFill>
                  <a:srgbClr val="00B0F0"/>
                </a:solidFill>
              </a:defRPr>
            </a:lvl1pPr>
            <a:lvl2pPr>
              <a:defRPr sz="1200" b="1" i="1"/>
            </a:lvl2pPr>
            <a:lvl3pPr>
              <a:defRPr sz="1200" b="1" i="1"/>
            </a:lvl3pPr>
            <a:lvl4pPr>
              <a:defRPr sz="1200" b="1" i="1"/>
            </a:lvl4pPr>
            <a:lvl5pPr>
              <a:defRPr sz="1200" b="1" i="1"/>
            </a:lvl5pPr>
          </a:lstStyle>
          <a:p>
            <a:pPr lvl="0"/>
            <a:r>
              <a:rPr lang="en-US"/>
              <a:t>Author’s Full Name</a:t>
            </a:r>
          </a:p>
        </p:txBody>
      </p:sp>
    </p:spTree>
    <p:extLst>
      <p:ext uri="{BB962C8B-B14F-4D97-AF65-F5344CB8AC3E}">
        <p14:creationId xmlns:p14="http://schemas.microsoft.com/office/powerpoint/2010/main" val="3233482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1295400"/>
            <a:ext cx="10972800" cy="52070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82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B88F76-35BB-40B8-8050-66772E7F8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74D2-7D34-460A-9DAF-D8266BC51702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3BE46-E177-4D2C-BD2A-2AD1A89E9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709B1-3DF1-4A81-AB36-F1BCB641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628BB-3AF2-4BAB-ABE2-A43F377762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73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86" r:id="rId4"/>
    <p:sldLayoutId id="2147483817" r:id="rId5"/>
    <p:sldLayoutId id="2147483770" r:id="rId6"/>
    <p:sldLayoutId id="2147483784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  <p:sldLayoutId id="2147483826" r:id="rId51"/>
    <p:sldLayoutId id="2147483827" r:id="rId52"/>
    <p:sldLayoutId id="2147483828" r:id="rId5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71.png"/><Relationship Id="rId7" Type="http://schemas.openxmlformats.org/officeDocument/2006/relationships/image" Target="../media/image85.jp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11" Type="http://schemas.openxmlformats.org/officeDocument/2006/relationships/image" Target="../media/image89.png"/><Relationship Id="rId5" Type="http://schemas.openxmlformats.org/officeDocument/2006/relationships/image" Target="../media/image84.tiff"/><Relationship Id="rId15" Type="http://schemas.openxmlformats.org/officeDocument/2006/relationships/image" Target="../media/image93.tif"/><Relationship Id="rId10" Type="http://schemas.openxmlformats.org/officeDocument/2006/relationships/image" Target="../media/image88.png"/><Relationship Id="rId4" Type="http://schemas.openxmlformats.org/officeDocument/2006/relationships/hyperlink" Target="https://pubs.acs.org/doi/10.1021/acs.inorgchem.2c03671" TargetMode="External"/><Relationship Id="rId9" Type="http://schemas.openxmlformats.org/officeDocument/2006/relationships/image" Target="../media/image87.png"/><Relationship Id="rId14" Type="http://schemas.openxmlformats.org/officeDocument/2006/relationships/image" Target="../media/image92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9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6" Type="http://schemas.openxmlformats.org/officeDocument/2006/relationships/oleObject" Target="../embeddings/oleObject14.bin"/><Relationship Id="rId5" Type="http://schemas.openxmlformats.org/officeDocument/2006/relationships/chart" Target="../charts/chart2.xml"/><Relationship Id="rId4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g"/><Relationship Id="rId3" Type="http://schemas.openxmlformats.org/officeDocument/2006/relationships/image" Target="../media/image97.jpg"/><Relationship Id="rId7" Type="http://schemas.openxmlformats.org/officeDocument/2006/relationships/image" Target="../media/image101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emf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7.jp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6.jpg"/><Relationship Id="rId5" Type="http://schemas.openxmlformats.org/officeDocument/2006/relationships/image" Target="../media/image105.png"/><Relationship Id="rId4" Type="http://schemas.openxmlformats.org/officeDocument/2006/relationships/image" Target="../media/image9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8.pn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0.png"/><Relationship Id="rId5" Type="http://schemas.openxmlformats.org/officeDocument/2006/relationships/image" Target="../media/image109.emf"/><Relationship Id="rId10" Type="http://schemas.openxmlformats.org/officeDocument/2006/relationships/image" Target="../media/image102.jp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1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hyang@triumf.ca" TargetMode="Externa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diagramColors" Target="../diagrams/colors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42.png"/><Relationship Id="rId12" Type="http://schemas.openxmlformats.org/officeDocument/2006/relationships/diagramQuickStyle" Target="../diagrams/quickStyle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1.xml"/><Relationship Id="rId11" Type="http://schemas.openxmlformats.org/officeDocument/2006/relationships/diagramLayout" Target="../diagrams/layout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45.jpg"/><Relationship Id="rId10" Type="http://schemas.openxmlformats.org/officeDocument/2006/relationships/diagramData" Target="../diagrams/data2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4.png"/><Relationship Id="rId14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51.emf"/><Relationship Id="rId18" Type="http://schemas.openxmlformats.org/officeDocument/2006/relationships/oleObject" Target="../embeddings/oleObject9.bin"/><Relationship Id="rId26" Type="http://schemas.openxmlformats.org/officeDocument/2006/relationships/image" Target="../media/image58.jpeg"/><Relationship Id="rId3" Type="http://schemas.openxmlformats.org/officeDocument/2006/relationships/image" Target="../media/image46.emf"/><Relationship Id="rId21" Type="http://schemas.openxmlformats.org/officeDocument/2006/relationships/image" Target="../media/image55.emf"/><Relationship Id="rId7" Type="http://schemas.openxmlformats.org/officeDocument/2006/relationships/image" Target="../media/image48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53.emf"/><Relationship Id="rId25" Type="http://schemas.openxmlformats.org/officeDocument/2006/relationships/image" Target="../media/image57.emf"/><Relationship Id="rId2" Type="http://schemas.openxmlformats.org/officeDocument/2006/relationships/oleObject" Target="../embeddings/oleObject1.bin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29" Type="http://schemas.openxmlformats.org/officeDocument/2006/relationships/image" Target="../media/image60.jpg"/><Relationship Id="rId1" Type="http://schemas.openxmlformats.org/officeDocument/2006/relationships/slideLayout" Target="../slideLayouts/slideLayout5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50.emf"/><Relationship Id="rId24" Type="http://schemas.openxmlformats.org/officeDocument/2006/relationships/oleObject" Target="../embeddings/oleObject12.bin"/><Relationship Id="rId32" Type="http://schemas.openxmlformats.org/officeDocument/2006/relationships/image" Target="../media/image63.png"/><Relationship Id="rId5" Type="http://schemas.openxmlformats.org/officeDocument/2006/relationships/image" Target="../media/image47.emf"/><Relationship Id="rId15" Type="http://schemas.openxmlformats.org/officeDocument/2006/relationships/image" Target="../media/image52.emf"/><Relationship Id="rId23" Type="http://schemas.openxmlformats.org/officeDocument/2006/relationships/image" Target="../media/image56.emf"/><Relationship Id="rId28" Type="http://schemas.openxmlformats.org/officeDocument/2006/relationships/image" Target="../media/image59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54.emf"/><Relationship Id="rId31" Type="http://schemas.openxmlformats.org/officeDocument/2006/relationships/image" Target="../media/image62.jpg"/><Relationship Id="rId4" Type="http://schemas.openxmlformats.org/officeDocument/2006/relationships/oleObject" Target="../embeddings/oleObject2.bin"/><Relationship Id="rId9" Type="http://schemas.openxmlformats.org/officeDocument/2006/relationships/image" Target="../media/image49.e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6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13" Type="http://schemas.openxmlformats.org/officeDocument/2006/relationships/image" Target="../media/image80.png"/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openxmlformats.org/officeDocument/2006/relationships/image" Target="../media/image78.jpg"/><Relationship Id="rId5" Type="http://schemas.openxmlformats.org/officeDocument/2006/relationships/image" Target="../media/image72.jpeg"/><Relationship Id="rId15" Type="http://schemas.openxmlformats.org/officeDocument/2006/relationships/image" Target="../media/image82.png"/><Relationship Id="rId10" Type="http://schemas.openxmlformats.org/officeDocument/2006/relationships/image" Target="../media/image77.tiff"/><Relationship Id="rId4" Type="http://schemas.openxmlformats.org/officeDocument/2006/relationships/hyperlink" Target="https://doi.org/10.1002/chem.202203815" TargetMode="External"/><Relationship Id="rId9" Type="http://schemas.openxmlformats.org/officeDocument/2006/relationships/image" Target="../media/image76.emf"/><Relationship Id="rId14" Type="http://schemas.openxmlformats.org/officeDocument/2006/relationships/image" Target="../media/image8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872" y="2133361"/>
            <a:ext cx="5728772" cy="2082023"/>
          </a:xfrm>
        </p:spPr>
        <p:txBody>
          <a:bodyPr>
            <a:normAutofit/>
          </a:bodyPr>
          <a:lstStyle/>
          <a:p>
            <a:r>
              <a:rPr lang="en-US" sz="2800" b="1" i="0" u="none" strike="noStrike" dirty="0">
                <a:solidFill>
                  <a:srgbClr val="00B0F0"/>
                </a:solidFill>
                <a:effectLst/>
                <a:latin typeface="Calibri" panose="020F0502020204030204" pitchFamily="34" charset="0"/>
              </a:rPr>
              <a:t>Use TRIUMF produced radionuclides for radiopharmaceutical development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048" y="4215384"/>
            <a:ext cx="4415033" cy="9003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Hua Yang</a:t>
            </a:r>
          </a:p>
          <a:p>
            <a:r>
              <a:rPr lang="en-US" sz="1400" dirty="0"/>
              <a:t>Research Scientist, Life Sciences Division, TRIUMF</a:t>
            </a:r>
          </a:p>
          <a:p>
            <a:r>
              <a:rPr lang="en-US" sz="1400" dirty="0"/>
              <a:t>Adjunct Professor, Department of Chemistry, Simon Fraser University</a:t>
            </a:r>
          </a:p>
        </p:txBody>
      </p:sp>
    </p:spTree>
    <p:extLst>
      <p:ext uri="{BB962C8B-B14F-4D97-AF65-F5344CB8AC3E}">
        <p14:creationId xmlns:p14="http://schemas.microsoft.com/office/powerpoint/2010/main" val="242708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2666D67-C5D3-5A46-AED6-A7C59B423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8" y="144823"/>
            <a:ext cx="8953827" cy="650329"/>
          </a:xfrm>
        </p:spPr>
        <p:txBody>
          <a:bodyPr>
            <a:normAutofit/>
          </a:bodyPr>
          <a:lstStyle/>
          <a:p>
            <a:r>
              <a:rPr lang="en-US" sz="2400" dirty="0"/>
              <a:t>High dentate HOPO chelator for </a:t>
            </a:r>
            <a:r>
              <a:rPr lang="en-US" sz="2400" dirty="0" err="1"/>
              <a:t>radioactinides</a:t>
            </a:r>
            <a:r>
              <a:rPr lang="en-US" sz="2400" dirty="0"/>
              <a:t>/lanthanides </a:t>
            </a:r>
          </a:p>
        </p:txBody>
      </p:sp>
      <p:pic>
        <p:nvPicPr>
          <p:cNvPr id="15" name="Picture 14" descr="A picture containing circle&#10;&#10;Description automatically generated">
            <a:extLst>
              <a:ext uri="{FF2B5EF4-FFF2-40B4-BE49-F238E27FC236}">
                <a16:creationId xmlns:a16="http://schemas.microsoft.com/office/drawing/2014/main" id="{9E9F5D39-F478-3B43-A3C5-AC77898A7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4" r="18365"/>
          <a:stretch/>
        </p:blipFill>
        <p:spPr>
          <a:xfrm>
            <a:off x="11076081" y="5317"/>
            <a:ext cx="1107041" cy="10300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C0D5D9-07DB-4B1B-8015-8ADCA544115E}"/>
              </a:ext>
            </a:extLst>
          </p:cNvPr>
          <p:cNvSpPr txBox="1"/>
          <p:nvPr/>
        </p:nvSpPr>
        <p:spPr>
          <a:xfrm>
            <a:off x="417903" y="4155951"/>
            <a:ext cx="41754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Carbo-Bague, I.,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Inorg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Chem.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asap. </a:t>
            </a:r>
            <a:r>
              <a:rPr lang="en-US" sz="1200" u="sng" dirty="0">
                <a:solidFill>
                  <a:srgbClr val="0563C1"/>
                </a:solidFill>
                <a:effectLst/>
                <a:latin typeface="Arial  "/>
                <a:ea typeface="Symbol" panose="05050102010706020507" pitchFamily="18" charset="2"/>
                <a:hlinkClick r:id="rId4"/>
              </a:rPr>
              <a:t>https://pubs.acs.org/doi/10.1021/acs.inorgchem.2c03671</a:t>
            </a:r>
            <a:r>
              <a:rPr lang="en-US" sz="1200" dirty="0">
                <a:effectLst/>
                <a:latin typeface="Arial  "/>
                <a:ea typeface="Symbol" panose="05050102010706020507" pitchFamily="18" charset="2"/>
              </a:rPr>
              <a:t> </a:t>
            </a:r>
            <a:endParaRPr lang="en-US" sz="1200" dirty="0">
              <a:latin typeface="Arial  "/>
              <a:cs typeface="Arial" panose="020B0604020202020204" pitchFamily="34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2C839D38-D361-D95D-4CAD-8E2D275BBA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6" t="3557" r="14362" b="39529"/>
          <a:stretch/>
        </p:blipFill>
        <p:spPr bwMode="auto">
          <a:xfrm>
            <a:off x="238167" y="1539547"/>
            <a:ext cx="4175444" cy="25083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37C68B7-D83E-5058-CB5B-626C4471EC1A}"/>
              </a:ext>
            </a:extLst>
          </p:cNvPr>
          <p:cNvSpPr txBox="1"/>
          <p:nvPr/>
        </p:nvSpPr>
        <p:spPr>
          <a:xfrm>
            <a:off x="4413611" y="5492707"/>
            <a:ext cx="17459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solidFill>
                  <a:srgbClr val="2FBAFF"/>
                </a:solidFill>
              </a:rPr>
              <a:t>Imma Carbo-Bague</a:t>
            </a:r>
          </a:p>
          <a:p>
            <a:pPr algn="ctr"/>
            <a:r>
              <a:rPr lang="en-CA" sz="1400" dirty="0"/>
              <a:t>PhD Candidate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6DC2E84-BFC8-F738-88AD-8E800CAFBE76}"/>
              </a:ext>
            </a:extLst>
          </p:cNvPr>
          <p:cNvSpPr txBox="1"/>
          <p:nvPr/>
        </p:nvSpPr>
        <p:spPr>
          <a:xfrm>
            <a:off x="6197151" y="933195"/>
            <a:ext cx="5575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baseline="30000" dirty="0"/>
              <a:t>89</a:t>
            </a:r>
            <a:r>
              <a:rPr lang="en-CA" sz="1600" dirty="0"/>
              <a:t>Zr/</a:t>
            </a:r>
            <a:r>
              <a:rPr lang="en-CA" sz="1600" baseline="30000" dirty="0"/>
              <a:t>161</a:t>
            </a:r>
            <a:r>
              <a:rPr lang="en-CA" sz="1600" dirty="0"/>
              <a:t>Tb/</a:t>
            </a:r>
            <a:r>
              <a:rPr lang="en-CA" sz="1600" baseline="30000" dirty="0"/>
              <a:t>227</a:t>
            </a:r>
            <a:r>
              <a:rPr lang="en-CA" sz="1600" dirty="0"/>
              <a:t>Th/</a:t>
            </a:r>
            <a:r>
              <a:rPr lang="en-CA" sz="1600" baseline="30000" dirty="0"/>
              <a:t>134</a:t>
            </a:r>
            <a:r>
              <a:rPr lang="en-CA" sz="1600" dirty="0"/>
              <a:t>Ce-HOPO-O</a:t>
            </a:r>
            <a:r>
              <a:rPr lang="en-CA" sz="1600" baseline="-25000" dirty="0"/>
              <a:t>8</a:t>
            </a:r>
            <a:r>
              <a:rPr lang="en-CA" sz="1600" dirty="0"/>
              <a:t>-Tz immunoconjugates for (pre-)targeting</a:t>
            </a:r>
            <a:endParaRPr lang="en-CA" sz="1600" baseline="30000" dirty="0"/>
          </a:p>
        </p:txBody>
      </p:sp>
      <p:pic>
        <p:nvPicPr>
          <p:cNvPr id="29" name="Picture 2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3ECFAF3-43B2-C71B-A969-CCAF4C9DE0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307" r="17928" b="66126"/>
          <a:stretch/>
        </p:blipFill>
        <p:spPr>
          <a:xfrm>
            <a:off x="4642157" y="1564041"/>
            <a:ext cx="1294009" cy="1238988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A115B10-D213-23A0-EAB7-0243AE775DA0}"/>
              </a:ext>
            </a:extLst>
          </p:cNvPr>
          <p:cNvCxnSpPr>
            <a:cxnSpLocks/>
          </p:cNvCxnSpPr>
          <p:nvPr/>
        </p:nvCxnSpPr>
        <p:spPr>
          <a:xfrm>
            <a:off x="4715571" y="2911592"/>
            <a:ext cx="13236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1" name="Picture 60" descr="A person standing next to a sign&#10;&#10;Description automatically generated">
            <a:extLst>
              <a:ext uri="{FF2B5EF4-FFF2-40B4-BE49-F238E27FC236}">
                <a16:creationId xmlns:a16="http://schemas.microsoft.com/office/drawing/2014/main" id="{7F378F53-7CD5-C1D2-71FE-CC528552AE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721" t="27328" r="23121" b="55559"/>
          <a:stretch/>
        </p:blipFill>
        <p:spPr>
          <a:xfrm>
            <a:off x="5046881" y="4424445"/>
            <a:ext cx="815048" cy="1024186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B91466D8-E785-D2A6-474E-6F555616582E}"/>
              </a:ext>
            </a:extLst>
          </p:cNvPr>
          <p:cNvGrpSpPr/>
          <p:nvPr/>
        </p:nvGrpSpPr>
        <p:grpSpPr>
          <a:xfrm>
            <a:off x="326840" y="5576025"/>
            <a:ext cx="2942822" cy="655346"/>
            <a:chOff x="5908126" y="5398476"/>
            <a:chExt cx="2942822" cy="655346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0EFBF5AB-9E8D-4847-FE98-4B126CA2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97106" y="5398476"/>
              <a:ext cx="773308" cy="655346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4423E87C-30BD-355E-D619-5D02D1764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93266" y="5398476"/>
              <a:ext cx="780487" cy="655346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96666D1-B7F8-E48D-EE1F-63EDF962C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73753" y="5398476"/>
              <a:ext cx="777195" cy="655346"/>
            </a:xfrm>
            <a:prstGeom prst="rect">
              <a:avLst/>
            </a:prstGeom>
          </p:spPr>
        </p:pic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6B333072-9991-8CEE-5FD0-CEE36FE2DE4F}"/>
                </a:ext>
              </a:extLst>
            </p:cNvPr>
            <p:cNvCxnSpPr>
              <a:cxnSpLocks/>
            </p:cNvCxnSpPr>
            <p:nvPr/>
          </p:nvCxnSpPr>
          <p:spPr>
            <a:xfrm>
              <a:off x="7942675" y="5737689"/>
              <a:ext cx="13107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2997E27C-0664-16E6-F16A-4DB07D30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08126" y="5398476"/>
              <a:ext cx="773308" cy="655346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5BDDCAF-0B6D-FAD2-0394-D9DEB89835F2}"/>
              </a:ext>
            </a:extLst>
          </p:cNvPr>
          <p:cNvGrpSpPr/>
          <p:nvPr/>
        </p:nvGrpSpPr>
        <p:grpSpPr>
          <a:xfrm>
            <a:off x="349836" y="4832967"/>
            <a:ext cx="1493550" cy="635044"/>
            <a:chOff x="10010231" y="5400194"/>
            <a:chExt cx="1493550" cy="63504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54B74E97-E871-AB8E-5ED6-C6312077A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010231" y="5407899"/>
              <a:ext cx="815540" cy="62733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1C6533B-34A4-4E34-883F-1B62AFCFA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667693" y="5400194"/>
              <a:ext cx="836088" cy="635044"/>
            </a:xfrm>
            <a:prstGeom prst="rect">
              <a:avLst/>
            </a:prstGeom>
          </p:spPr>
        </p:pic>
      </p:grpSp>
      <p:pic>
        <p:nvPicPr>
          <p:cNvPr id="3" name="Picture 2" descr="A picture containing diagram, text, line, plot&#10;&#10;Description automatically generated">
            <a:extLst>
              <a:ext uri="{FF2B5EF4-FFF2-40B4-BE49-F238E27FC236}">
                <a16:creationId xmlns:a16="http://schemas.microsoft.com/office/drawing/2014/main" id="{1BCBDD56-E29B-3C15-314D-CE9B56A6543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6852" b="17130"/>
          <a:stretch/>
        </p:blipFill>
        <p:spPr bwMode="auto">
          <a:xfrm>
            <a:off x="5995523" y="1564041"/>
            <a:ext cx="5912370" cy="2483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picture containing screenshot, art&#10;&#10;Description automatically generated">
            <a:extLst>
              <a:ext uri="{FF2B5EF4-FFF2-40B4-BE49-F238E27FC236}">
                <a16:creationId xmlns:a16="http://schemas.microsoft.com/office/drawing/2014/main" id="{8B426965-863B-E43C-D5DA-E5BCE1C60C4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43" t="10147" r="6615" b="22473"/>
          <a:stretch/>
        </p:blipFill>
        <p:spPr bwMode="auto">
          <a:xfrm>
            <a:off x="6091772" y="4111311"/>
            <a:ext cx="5778387" cy="23791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79631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7A6A835E-0D07-477A-BAC6-5A54D9486C66}"/>
              </a:ext>
            </a:extLst>
          </p:cNvPr>
          <p:cNvGraphicFramePr/>
          <p:nvPr/>
        </p:nvGraphicFramePr>
        <p:xfrm>
          <a:off x="7652788" y="2987951"/>
          <a:ext cx="4399352" cy="3541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82D23-EDE7-964B-9EFA-21A48A784D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78723"/>
            <a:ext cx="10450005" cy="101451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A9FF"/>
                </a:solidFill>
              </a:rPr>
              <a:t>New chelators for therapeutical isotopes: crown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E2E93-963D-FE42-A5CD-BE1D8128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1898"/>
            <a:ext cx="2743200" cy="365125"/>
          </a:xfrm>
        </p:spPr>
        <p:txBody>
          <a:bodyPr/>
          <a:lstStyle/>
          <a:p>
            <a:fld id="{72890513-E58D-2644-ACDB-E89B1349FCE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2236E2-89E9-466D-A39F-81A4850B8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0202" y="82955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Chart 2">
            <a:extLst>
              <a:ext uri="{FF2B5EF4-FFF2-40B4-BE49-F238E27FC236}">
                <a16:creationId xmlns:a16="http://schemas.microsoft.com/office/drawing/2014/main" id="{D0E9D775-1E3D-419F-AA04-487C7B3E8BA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3354" r="4553" b="4831"/>
          <a:stretch>
            <a:fillRect/>
          </a:stretch>
        </p:blipFill>
        <p:spPr bwMode="auto">
          <a:xfrm>
            <a:off x="98597" y="3218031"/>
            <a:ext cx="3986644" cy="2982177"/>
          </a:xfrm>
          <a:prstGeom prst="rect">
            <a:avLst/>
          </a:prstGeom>
          <a:noFill/>
        </p:spPr>
      </p:pic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0BB089A1-CCE2-4611-90F3-99DCA0D94134}"/>
              </a:ext>
            </a:extLst>
          </p:cNvPr>
          <p:cNvGraphicFramePr/>
          <p:nvPr/>
        </p:nvGraphicFramePr>
        <p:xfrm>
          <a:off x="4153007" y="2711628"/>
          <a:ext cx="4176317" cy="3777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E94FBC66-70CC-4C8D-B6FE-1FC7C32AB033}"/>
              </a:ext>
            </a:extLst>
          </p:cNvPr>
          <p:cNvSpPr txBox="1"/>
          <p:nvPr/>
        </p:nvSpPr>
        <p:spPr>
          <a:xfrm>
            <a:off x="31808" y="2905265"/>
            <a:ext cx="4295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aseline="30000" dirty="0"/>
              <a:t>225</a:t>
            </a:r>
            <a:r>
              <a:rPr lang="en-US" sz="1600" dirty="0"/>
              <a:t>Ac labeling at various ligand concentration</a:t>
            </a:r>
          </a:p>
          <a:p>
            <a:pPr algn="ctr"/>
            <a:r>
              <a:rPr lang="en-US" sz="1600" dirty="0"/>
              <a:t>Crown: </a:t>
            </a:r>
            <a:r>
              <a:rPr lang="en-US" sz="1600" dirty="0" err="1"/>
              <a:t>r.t.</a:t>
            </a:r>
            <a:r>
              <a:rPr lang="en-US" sz="1600" dirty="0"/>
              <a:t>; DOTA: 85</a:t>
            </a:r>
            <a:r>
              <a:rPr lang="en-US" sz="1600" baseline="30000" dirty="0"/>
              <a:t>o</a:t>
            </a:r>
            <a:r>
              <a:rPr lang="en-US" sz="1600" dirty="0"/>
              <a:t>C, 15 min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57713-A050-44DE-8414-956207058832}"/>
              </a:ext>
            </a:extLst>
          </p:cNvPr>
          <p:cNvSpPr txBox="1"/>
          <p:nvPr/>
        </p:nvSpPr>
        <p:spPr>
          <a:xfrm>
            <a:off x="4259537" y="2680513"/>
            <a:ext cx="4326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225</a:t>
            </a:r>
            <a:r>
              <a:rPr lang="en-US" sz="1600" dirty="0"/>
              <a:t>Ac labeling yield with various buffer and pH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1254C64-32E3-41BC-A3B7-28E62491003B}"/>
              </a:ext>
            </a:extLst>
          </p:cNvPr>
          <p:cNvSpPr txBox="1"/>
          <p:nvPr/>
        </p:nvSpPr>
        <p:spPr>
          <a:xfrm>
            <a:off x="8857088" y="2818722"/>
            <a:ext cx="2791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/>
              <a:t>225</a:t>
            </a:r>
            <a:r>
              <a:rPr lang="en-US" sz="1600" dirty="0"/>
              <a:t>Ac labeling yield over time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10C0C-93E6-4A90-9F36-F8E51533DFCF}"/>
              </a:ext>
            </a:extLst>
          </p:cNvPr>
          <p:cNvSpPr txBox="1"/>
          <p:nvPr/>
        </p:nvSpPr>
        <p:spPr>
          <a:xfrm>
            <a:off x="3108179" y="879390"/>
            <a:ext cx="8567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Crown: a new generation chelate for therapeutic isotopes: Ac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3+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Bi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3+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Lu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3+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Tb</a:t>
            </a:r>
            <a:r>
              <a:rPr lang="en-US" baseline="30000" dirty="0">
                <a:solidFill>
                  <a:schemeClr val="accent1">
                    <a:lumMod val="75000"/>
                  </a:schemeClr>
                </a:solidFill>
              </a:rPr>
              <a:t>3+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Labeling: quantitative, fast, ambient temperature, physiological pH 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1EEDCA7-7697-41B0-9085-CE91EC815C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24" y="503958"/>
          <a:ext cx="2339995" cy="216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652140" imgH="1530207" progId="ChemDraw.Document.6.0">
                  <p:embed/>
                </p:oleObj>
              </mc:Choice>
              <mc:Fallback>
                <p:oleObj name="CS ChemDraw Drawing" r:id="rId6" imgW="1652140" imgH="1530207" progId="ChemDraw.Document.6.0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1EEDCA7-7697-41B0-9085-CE91EC815C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5224" y="503958"/>
                        <a:ext cx="2339995" cy="2166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AE2845D-2696-46EB-8BE9-B3B48266B73A}"/>
              </a:ext>
            </a:extLst>
          </p:cNvPr>
          <p:cNvSpPr txBox="1"/>
          <p:nvPr/>
        </p:nvSpPr>
        <p:spPr>
          <a:xfrm>
            <a:off x="1598946" y="2213444"/>
            <a:ext cx="742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Crown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E7624F-3F37-40A8-9F64-BA483CF37D2F}"/>
              </a:ext>
            </a:extLst>
          </p:cNvPr>
          <p:cNvSpPr txBox="1"/>
          <p:nvPr/>
        </p:nvSpPr>
        <p:spPr>
          <a:xfrm>
            <a:off x="8066202" y="6227383"/>
            <a:ext cx="4097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Yang, et. al. </a:t>
            </a:r>
            <a:r>
              <a:rPr lang="en-US" sz="1600" i="1" dirty="0"/>
              <a:t>Chem. Eur. J. </a:t>
            </a:r>
            <a:r>
              <a:rPr lang="en-US" sz="1600" b="1" dirty="0"/>
              <a:t>2020</a:t>
            </a:r>
            <a:r>
              <a:rPr lang="en-US" sz="1600" dirty="0"/>
              <a:t>, 26, 11435</a:t>
            </a:r>
          </a:p>
          <a:p>
            <a:r>
              <a:rPr lang="en-US" sz="1600" dirty="0"/>
              <a:t>Wharton, et. al, Molecules, </a:t>
            </a:r>
            <a:r>
              <a:rPr lang="en-US" sz="1600" b="1" dirty="0"/>
              <a:t>2023</a:t>
            </a:r>
            <a:r>
              <a:rPr lang="en-US" sz="1600" dirty="0"/>
              <a:t>, 28, 3155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5C7A33E-E092-405E-A260-4EF0E3B15E1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Hua Yang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37193-0587-B3C6-F892-0267AC848994}"/>
              </a:ext>
            </a:extLst>
          </p:cNvPr>
          <p:cNvSpPr txBox="1"/>
          <p:nvPr/>
        </p:nvSpPr>
        <p:spPr>
          <a:xfrm>
            <a:off x="5225002" y="1830674"/>
            <a:ext cx="3111087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TRIUMF proprietary chelator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12ED72-8CC9-5024-21B9-DBCBC0072B0E}"/>
              </a:ext>
            </a:extLst>
          </p:cNvPr>
          <p:cNvSpPr txBox="1"/>
          <p:nvPr/>
        </p:nvSpPr>
        <p:spPr>
          <a:xfrm>
            <a:off x="108662" y="6197189"/>
            <a:ext cx="476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Labels </a:t>
            </a:r>
            <a:r>
              <a:rPr lang="en-US" baseline="30000" dirty="0"/>
              <a:t>225</a:t>
            </a:r>
            <a:r>
              <a:rPr lang="en-US" dirty="0"/>
              <a:t>Ac 100 x more efficient than DOTA </a:t>
            </a:r>
          </a:p>
        </p:txBody>
      </p:sp>
    </p:spTree>
    <p:extLst>
      <p:ext uri="{BB962C8B-B14F-4D97-AF65-F5344CB8AC3E}">
        <p14:creationId xmlns:p14="http://schemas.microsoft.com/office/powerpoint/2010/main" val="3977141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71DFB-0372-AC20-DD0C-2F49AF974D6A}"/>
              </a:ext>
            </a:extLst>
          </p:cNvPr>
          <p:cNvSpPr txBox="1"/>
          <p:nvPr/>
        </p:nvSpPr>
        <p:spPr>
          <a:xfrm>
            <a:off x="252274" y="6018394"/>
            <a:ext cx="6519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Biodistribution of [</a:t>
            </a:r>
            <a:r>
              <a:rPr lang="en-CA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  <a:r>
              <a:rPr lang="en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Ac]Ac-crown-TATE in AR42J tumour mice shows high tumor retention (%ID/g &gt; 5) over 5 days (n=4)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C0EE19-F228-0ADE-3EE2-088FE824E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74" y="134307"/>
            <a:ext cx="6006483" cy="580346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400" b="1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Ac]Ac-crown-TATE animal studies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75BBD8-2DD8-A2EC-28C7-5AA3689B100A}"/>
              </a:ext>
            </a:extLst>
          </p:cNvPr>
          <p:cNvSpPr txBox="1"/>
          <p:nvPr/>
        </p:nvSpPr>
        <p:spPr>
          <a:xfrm>
            <a:off x="6858483" y="6104477"/>
            <a:ext cx="5607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TRIUMF in-house developed radiopharmaceutical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First animal study using our Th spallation produced </a:t>
            </a:r>
            <a:r>
              <a:rPr lang="en-US" sz="1400" baseline="30000" dirty="0"/>
              <a:t>225</a:t>
            </a:r>
            <a:r>
              <a:rPr lang="en-US" sz="1400" dirty="0"/>
              <a:t>Ac</a:t>
            </a:r>
          </a:p>
        </p:txBody>
      </p:sp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CE61326-8CDF-B761-198C-8B9BD7DA64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79" t="7572" r="13048" b="15716"/>
          <a:stretch/>
        </p:blipFill>
        <p:spPr>
          <a:xfrm>
            <a:off x="6258757" y="203974"/>
            <a:ext cx="1139467" cy="11675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5C8084-89B6-2841-BFE6-6DF3399A1A67}"/>
              </a:ext>
            </a:extLst>
          </p:cNvPr>
          <p:cNvSpPr txBox="1"/>
          <p:nvPr/>
        </p:nvSpPr>
        <p:spPr>
          <a:xfrm>
            <a:off x="6401246" y="1326231"/>
            <a:ext cx="869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Ingham</a:t>
            </a:r>
          </a:p>
        </p:txBody>
      </p:sp>
      <p:pic>
        <p:nvPicPr>
          <p:cNvPr id="15" name="Picture 1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0B813CF-8381-3657-938A-27C0AE98B0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22" t="16837" r="10437"/>
          <a:stretch/>
        </p:blipFill>
        <p:spPr>
          <a:xfrm>
            <a:off x="7681624" y="228124"/>
            <a:ext cx="1043039" cy="117422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FAAC248-3C33-B695-7720-95FD034EE607}"/>
              </a:ext>
            </a:extLst>
          </p:cNvPr>
          <p:cNvSpPr txBox="1"/>
          <p:nvPr/>
        </p:nvSpPr>
        <p:spPr>
          <a:xfrm>
            <a:off x="7729714" y="1353365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Wharton</a:t>
            </a:r>
          </a:p>
        </p:txBody>
      </p:sp>
      <p:pic>
        <p:nvPicPr>
          <p:cNvPr id="5" name="Picture 4" descr="A person wearing glasses smiling&#10;&#10;Description automatically generated">
            <a:extLst>
              <a:ext uri="{FF2B5EF4-FFF2-40B4-BE49-F238E27FC236}">
                <a16:creationId xmlns:a16="http://schemas.microsoft.com/office/drawing/2014/main" id="{E8E213E4-88BA-2775-3A82-30C1F73D04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62" r="25888" b="36280"/>
          <a:stretch/>
        </p:blipFill>
        <p:spPr>
          <a:xfrm>
            <a:off x="9005007" y="216662"/>
            <a:ext cx="1056700" cy="11933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2B3CB8-EAD1-15C1-DDAA-E82D525847C4}"/>
              </a:ext>
            </a:extLst>
          </p:cNvPr>
          <p:cNvSpPr txBox="1"/>
          <p:nvPr/>
        </p:nvSpPr>
        <p:spPr>
          <a:xfrm>
            <a:off x="8772753" y="1371500"/>
            <a:ext cx="165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Merkens 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(BCC)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834314-2693-8930-B072-B6953E3C7F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" r="1008" b="1"/>
          <a:stretch/>
        </p:blipFill>
        <p:spPr bwMode="auto">
          <a:xfrm>
            <a:off x="44812" y="2155525"/>
            <a:ext cx="7414906" cy="3859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97B95-B6B5-55CC-C2E1-E77C0BB9E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9050" y="839655"/>
            <a:ext cx="2079625" cy="25261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076B311-9A35-4AB7-35DD-B1A6AFD87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" t="4669" r="15297" b="1896"/>
          <a:stretch/>
        </p:blipFill>
        <p:spPr bwMode="auto">
          <a:xfrm>
            <a:off x="7601759" y="2653297"/>
            <a:ext cx="4402893" cy="286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erson smiling with her arms crossed&#10;&#10;Description automatically generated">
            <a:extLst>
              <a:ext uri="{FF2B5EF4-FFF2-40B4-BE49-F238E27FC236}">
                <a16:creationId xmlns:a16="http://schemas.microsoft.com/office/drawing/2014/main" id="{B0086513-6BE2-0E55-59FD-C21AF09FE0B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002" t="1" r="27892" b="36803"/>
          <a:stretch/>
        </p:blipFill>
        <p:spPr>
          <a:xfrm>
            <a:off x="10471999" y="233301"/>
            <a:ext cx="1032565" cy="118415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A1AEE2-C35E-7759-CEFF-E99A18783C6C}"/>
              </a:ext>
            </a:extLst>
          </p:cNvPr>
          <p:cNvSpPr txBox="1"/>
          <p:nvPr/>
        </p:nvSpPr>
        <p:spPr>
          <a:xfrm>
            <a:off x="9944304" y="1360677"/>
            <a:ext cx="2087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1"/>
                </a:solidFill>
              </a:rPr>
              <a:t>Rodriguez-Rodriguez (UBC)</a:t>
            </a:r>
          </a:p>
        </p:txBody>
      </p:sp>
    </p:spTree>
    <p:extLst>
      <p:ext uri="{BB962C8B-B14F-4D97-AF65-F5344CB8AC3E}">
        <p14:creationId xmlns:p14="http://schemas.microsoft.com/office/powerpoint/2010/main" val="1413586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60649A3-FADC-9812-CB97-885866119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92" y="608582"/>
            <a:ext cx="4826599" cy="576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rt, waterfall chart&#10;&#10;Description automatically generated">
            <a:extLst>
              <a:ext uri="{FF2B5EF4-FFF2-40B4-BE49-F238E27FC236}">
                <a16:creationId xmlns:a16="http://schemas.microsoft.com/office/drawing/2014/main" id="{B55D7161-5838-BD08-F630-0602BCC5C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77" y="860550"/>
            <a:ext cx="4128268" cy="526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37EF70-B9E1-82A6-4047-DCC89EE833EF}"/>
              </a:ext>
            </a:extLst>
          </p:cNvPr>
          <p:cNvSpPr txBox="1"/>
          <p:nvPr/>
        </p:nvSpPr>
        <p:spPr>
          <a:xfrm>
            <a:off x="194310" y="156630"/>
            <a:ext cx="731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[</a:t>
            </a:r>
            <a:r>
              <a:rPr lang="en-US" sz="2000" b="1" baseline="30000" dirty="0">
                <a:solidFill>
                  <a:srgbClr val="00B0F0"/>
                </a:solidFill>
              </a:rPr>
              <a:t>161/155</a:t>
            </a:r>
            <a:r>
              <a:rPr lang="en-US" sz="2000" b="1" dirty="0">
                <a:solidFill>
                  <a:srgbClr val="00B0F0"/>
                </a:solidFill>
              </a:rPr>
              <a:t>Tb]Tb-crown-TATE: in vivo SPECT imaging and biodistribution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1BEFF-B939-D2CB-3BF4-2A03EB4195F9}"/>
              </a:ext>
            </a:extLst>
          </p:cNvPr>
          <p:cNvSpPr txBox="1"/>
          <p:nvPr/>
        </p:nvSpPr>
        <p:spPr>
          <a:xfrm>
            <a:off x="686764" y="6378204"/>
            <a:ext cx="4143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SPECT imaging in AR42J tumour mice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DB567-AC8C-FB5F-2A02-6E0D5EECB0BB}"/>
              </a:ext>
            </a:extLst>
          </p:cNvPr>
          <p:cNvSpPr txBox="1"/>
          <p:nvPr/>
        </p:nvSpPr>
        <p:spPr>
          <a:xfrm>
            <a:off x="5513363" y="6180816"/>
            <a:ext cx="39424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Biodistribution at 2h in AR42J tumour mice with and without blocking reagent </a:t>
            </a:r>
          </a:p>
        </p:txBody>
      </p:sp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3864CAC-E9E5-A8AE-83B6-F8863F303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22" t="16837"/>
          <a:stretch/>
        </p:blipFill>
        <p:spPr>
          <a:xfrm>
            <a:off x="9512319" y="199409"/>
            <a:ext cx="1146597" cy="1145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E1D8A9-F142-DC47-86D9-3EA448172909}"/>
              </a:ext>
            </a:extLst>
          </p:cNvPr>
          <p:cNvSpPr txBox="1"/>
          <p:nvPr/>
        </p:nvSpPr>
        <p:spPr>
          <a:xfrm>
            <a:off x="9602216" y="1366107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Wharton</a:t>
            </a:r>
          </a:p>
        </p:txBody>
      </p:sp>
      <p:pic>
        <p:nvPicPr>
          <p:cNvPr id="9" name="Picture 8" descr="A person with glasses and a black shirt&#10;&#10;Description automatically generated">
            <a:extLst>
              <a:ext uri="{FF2B5EF4-FFF2-40B4-BE49-F238E27FC236}">
                <a16:creationId xmlns:a16="http://schemas.microsoft.com/office/drawing/2014/main" id="{634C015D-C062-29DB-7276-8D58F6503D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08" r="14435" b="27737"/>
          <a:stretch/>
        </p:blipFill>
        <p:spPr>
          <a:xfrm>
            <a:off x="10747962" y="174681"/>
            <a:ext cx="988234" cy="1170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F36B65-ADC5-11EC-96B0-737AB6A0E6C5}"/>
              </a:ext>
            </a:extLst>
          </p:cNvPr>
          <p:cNvSpPr txBox="1"/>
          <p:nvPr/>
        </p:nvSpPr>
        <p:spPr>
          <a:xfrm>
            <a:off x="11025745" y="1366107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Kunz</a:t>
            </a:r>
          </a:p>
        </p:txBody>
      </p:sp>
      <p:pic>
        <p:nvPicPr>
          <p:cNvPr id="11" name="Picture 10" descr="A picture containing person, person, posing, suit&#10;&#10;Description automatically generated">
            <a:extLst>
              <a:ext uri="{FF2B5EF4-FFF2-40B4-BE49-F238E27FC236}">
                <a16:creationId xmlns:a16="http://schemas.microsoft.com/office/drawing/2014/main" id="{56383D36-6F60-E16E-029A-353BA02A7A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57" t="5566" r="17373" b="27508"/>
          <a:stretch/>
        </p:blipFill>
        <p:spPr>
          <a:xfrm>
            <a:off x="10894150" y="1710711"/>
            <a:ext cx="973640" cy="1170631"/>
          </a:xfrm>
          <a:prstGeom prst="rect">
            <a:avLst/>
          </a:prstGeom>
        </p:spPr>
      </p:pic>
      <p:pic>
        <p:nvPicPr>
          <p:cNvPr id="12" name="Picture 11" descr="A person in a lab coat&#10;&#10;Description automatically generated with low confidence">
            <a:extLst>
              <a:ext uri="{FF2B5EF4-FFF2-40B4-BE49-F238E27FC236}">
                <a16:creationId xmlns:a16="http://schemas.microsoft.com/office/drawing/2014/main" id="{03AC90D4-5B7A-6F33-0357-1A764934DF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6" t="28311" r="34475" b="35778"/>
          <a:stretch/>
        </p:blipFill>
        <p:spPr>
          <a:xfrm>
            <a:off x="9586216" y="1735439"/>
            <a:ext cx="1066606" cy="11459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B1C5950-7756-E576-CED6-76B363F9B9FC}"/>
              </a:ext>
            </a:extLst>
          </p:cNvPr>
          <p:cNvSpPr txBox="1"/>
          <p:nvPr/>
        </p:nvSpPr>
        <p:spPr>
          <a:xfrm>
            <a:off x="9544510" y="2885085"/>
            <a:ext cx="117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S. McNeil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E8461B-D47C-F4B8-3A42-EAAD85639D7E}"/>
              </a:ext>
            </a:extLst>
          </p:cNvPr>
          <p:cNvSpPr txBox="1"/>
          <p:nvPr/>
        </p:nvSpPr>
        <p:spPr>
          <a:xfrm>
            <a:off x="10737737" y="288380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Radchenko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35242-CA7D-CF14-A2C7-91A39C08BD2B}"/>
              </a:ext>
            </a:extLst>
          </p:cNvPr>
          <p:cNvSpPr txBox="1"/>
          <p:nvPr/>
        </p:nvSpPr>
        <p:spPr>
          <a:xfrm flipH="1">
            <a:off x="9227131" y="3689126"/>
            <a:ext cx="2903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ISAC produced </a:t>
            </a:r>
            <a:r>
              <a:rPr lang="en-US" baseline="30000" dirty="0"/>
              <a:t>155</a:t>
            </a:r>
            <a:r>
              <a:rPr lang="en-US" dirty="0"/>
              <a:t>Tb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SCK CEN gifted </a:t>
            </a:r>
            <a:r>
              <a:rPr lang="en-US" baseline="30000" dirty="0"/>
              <a:t>161</a:t>
            </a:r>
            <a:r>
              <a:rPr lang="en-US" dirty="0"/>
              <a:t>Tb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/>
              <a:t>155</a:t>
            </a:r>
            <a:r>
              <a:rPr lang="en-US" dirty="0"/>
              <a:t>Tb/</a:t>
            </a:r>
            <a:r>
              <a:rPr lang="en-US" baseline="30000" dirty="0"/>
              <a:t>161</a:t>
            </a:r>
            <a:r>
              <a:rPr lang="en-US" dirty="0"/>
              <a:t>Tb theranostic pair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30000" dirty="0"/>
              <a:t>155</a:t>
            </a:r>
            <a:r>
              <a:rPr lang="en-US" dirty="0"/>
              <a:t>Tb serves as imaging partners for </a:t>
            </a:r>
            <a:r>
              <a:rPr lang="en-US" baseline="30000" dirty="0"/>
              <a:t>225</a:t>
            </a:r>
            <a:r>
              <a:rPr lang="en-US" dirty="0"/>
              <a:t>Ac for patient screening and dosimetry</a:t>
            </a:r>
          </a:p>
        </p:txBody>
      </p:sp>
    </p:spTree>
    <p:extLst>
      <p:ext uri="{BB962C8B-B14F-4D97-AF65-F5344CB8AC3E}">
        <p14:creationId xmlns:p14="http://schemas.microsoft.com/office/powerpoint/2010/main" val="4253377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357F9A7-6C46-49FC-8199-E84DB9FE00E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2" r="4730"/>
          <a:stretch/>
        </p:blipFill>
        <p:spPr bwMode="auto">
          <a:xfrm>
            <a:off x="128016" y="813615"/>
            <a:ext cx="5818255" cy="4689524"/>
          </a:xfrm>
          <a:prstGeom prst="rect">
            <a:avLst/>
          </a:prstGeom>
          <a:noFill/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A6DDC6-8543-4207-8DAC-A4EC2AB2E13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26141"/>
            <a:ext cx="10450005" cy="101451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A9FF"/>
                </a:solidFill>
              </a:rPr>
              <a:t>Radiopharmaceutical development</a:t>
            </a:r>
            <a:endParaRPr lang="en-US" sz="2800" i="1" dirty="0">
              <a:solidFill>
                <a:srgbClr val="00A9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DCF309-1A4A-48CC-A01D-130F66C9E89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66389" y="5631424"/>
            <a:ext cx="10593522" cy="109675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300" dirty="0"/>
              <a:t>Late-stage melanoma: low long-term survival, no curable option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300" dirty="0"/>
              <a:t>MSH derivatives targeting MC1R are highly promising for therapy and imaging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300" dirty="0"/>
              <a:t>Because of low receptor density, highly effective chelator required to get enough radioactive payload on target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300" baseline="30000" dirty="0"/>
              <a:t>225</a:t>
            </a:r>
            <a:r>
              <a:rPr lang="en-US" sz="1300" dirty="0"/>
              <a:t>Ac-crown-aMSH showed high tumor accumulation and low uptake in healthy organs and tissues (low toxicity)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300" dirty="0"/>
              <a:t>Imaging partner with </a:t>
            </a:r>
            <a:r>
              <a:rPr lang="en-US" sz="1300" baseline="30000" dirty="0"/>
              <a:t>155</a:t>
            </a:r>
            <a:r>
              <a:rPr lang="en-US" sz="1300" dirty="0"/>
              <a:t>Tb for patient screening, dosimetry and monitoring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300" dirty="0"/>
          </a:p>
          <a:p>
            <a:endParaRPr lang="en-US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9F401191-900C-4C2E-9F9E-B88498B768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85171" y="1422080"/>
          <a:ext cx="4361100" cy="200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5379409" imgH="2470376" progId="ChemDraw.Document.6.0">
                  <p:embed/>
                </p:oleObj>
              </mc:Choice>
              <mc:Fallback>
                <p:oleObj name="CS ChemDraw Drawing" r:id="rId4" imgW="5379409" imgH="2470376" progId="ChemDraw.Document.6.0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9F401191-900C-4C2E-9F9E-B88498B768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5171" y="1422080"/>
                        <a:ext cx="4361100" cy="2003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50858751-BC2D-4A38-BD69-F8BD263142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47808699" cy="136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4E22A8F4-F7EC-426F-BA4B-A67E59364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533399"/>
            <a:ext cx="4780869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C4815F-59B6-4741-96F9-88FF6043AB81}"/>
              </a:ext>
            </a:extLst>
          </p:cNvPr>
          <p:cNvSpPr/>
          <p:nvPr/>
        </p:nvSpPr>
        <p:spPr>
          <a:xfrm>
            <a:off x="266389" y="5358797"/>
            <a:ext cx="68150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BioD in B16F10 (melanoma tumor bearing mice) at 2-hour post injection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AB00EAC-6C6D-4AD8-BC74-F5E4FB5D8FF8}"/>
              </a:ext>
            </a:extLst>
          </p:cNvPr>
          <p:cNvSpPr/>
          <p:nvPr/>
        </p:nvSpPr>
        <p:spPr>
          <a:xfrm>
            <a:off x="957071" y="996461"/>
            <a:ext cx="268953" cy="31089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2BCB7C78-B3E6-4956-83F3-BC222F48792B}"/>
              </a:ext>
            </a:extLst>
          </p:cNvPr>
          <p:cNvSpPr/>
          <p:nvPr/>
        </p:nvSpPr>
        <p:spPr>
          <a:xfrm>
            <a:off x="1386686" y="2730773"/>
            <a:ext cx="268953" cy="310896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9D63491-29AC-D539-C474-0D2871B7BDA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229"/>
          <a:stretch/>
        </p:blipFill>
        <p:spPr>
          <a:xfrm>
            <a:off x="6531515" y="626253"/>
            <a:ext cx="4243692" cy="49231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74C0F0-6E38-4A00-5F1F-D53EA0717315}"/>
              </a:ext>
            </a:extLst>
          </p:cNvPr>
          <p:cNvSpPr txBox="1"/>
          <p:nvPr/>
        </p:nvSpPr>
        <p:spPr>
          <a:xfrm>
            <a:off x="6907530" y="394452"/>
            <a:ext cx="349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155</a:t>
            </a:r>
            <a:r>
              <a:rPr lang="en-US" dirty="0"/>
              <a:t>Tb from ISAC mass separator</a:t>
            </a:r>
          </a:p>
        </p:txBody>
      </p:sp>
      <p:pic>
        <p:nvPicPr>
          <p:cNvPr id="4" name="Picture 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BB7FE2CA-A80F-153E-9134-1388CFC9F3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22" t="16837"/>
          <a:stretch/>
        </p:blipFill>
        <p:spPr>
          <a:xfrm>
            <a:off x="10908532" y="53302"/>
            <a:ext cx="1146597" cy="1145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C2D7F5-48BB-9DBF-6B11-BB33E4302158}"/>
              </a:ext>
            </a:extLst>
          </p:cNvPr>
          <p:cNvSpPr txBox="1"/>
          <p:nvPr/>
        </p:nvSpPr>
        <p:spPr>
          <a:xfrm>
            <a:off x="10998429" y="1198646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Wharton</a:t>
            </a:r>
          </a:p>
        </p:txBody>
      </p:sp>
      <p:pic>
        <p:nvPicPr>
          <p:cNvPr id="16" name="Picture 15" descr="A person with glasses and a black shirt&#10;&#10;Description automatically generated">
            <a:extLst>
              <a:ext uri="{FF2B5EF4-FFF2-40B4-BE49-F238E27FC236}">
                <a16:creationId xmlns:a16="http://schemas.microsoft.com/office/drawing/2014/main" id="{94151C58-AF4B-14A9-2ADD-04FD2FBE54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708" r="14435" b="27737"/>
          <a:stretch/>
        </p:blipFill>
        <p:spPr>
          <a:xfrm>
            <a:off x="10951038" y="5318037"/>
            <a:ext cx="988234" cy="117063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A19FB6-E9FB-D896-CA58-0FB007B920F1}"/>
              </a:ext>
            </a:extLst>
          </p:cNvPr>
          <p:cNvSpPr txBox="1"/>
          <p:nvPr/>
        </p:nvSpPr>
        <p:spPr>
          <a:xfrm>
            <a:off x="11157929" y="648866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Kunz</a:t>
            </a:r>
          </a:p>
        </p:txBody>
      </p:sp>
      <p:pic>
        <p:nvPicPr>
          <p:cNvPr id="19" name="Picture 18" descr="A person in a suit and glasses&#10;&#10;Description automatically generated">
            <a:extLst>
              <a:ext uri="{FF2B5EF4-FFF2-40B4-BE49-F238E27FC236}">
                <a16:creationId xmlns:a16="http://schemas.microsoft.com/office/drawing/2014/main" id="{DFAB5F59-BDF7-5D39-96B6-CD5C88B9FC8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340" r="28544" b="32158"/>
          <a:stretch/>
        </p:blipFill>
        <p:spPr>
          <a:xfrm>
            <a:off x="10991158" y="1591232"/>
            <a:ext cx="1048503" cy="13084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B8B2A8-C580-B26A-A6BF-992B4DF6D841}"/>
              </a:ext>
            </a:extLst>
          </p:cNvPr>
          <p:cNvSpPr txBox="1"/>
          <p:nvPr/>
        </p:nvSpPr>
        <p:spPr>
          <a:xfrm>
            <a:off x="10743403" y="2886221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Zhang (BCC)</a:t>
            </a:r>
          </a:p>
        </p:txBody>
      </p:sp>
      <p:pic>
        <p:nvPicPr>
          <p:cNvPr id="22" name="Picture 21" descr="A person smiling with her arms crossed&#10;&#10;Description automatically generated">
            <a:extLst>
              <a:ext uri="{FF2B5EF4-FFF2-40B4-BE49-F238E27FC236}">
                <a16:creationId xmlns:a16="http://schemas.microsoft.com/office/drawing/2014/main" id="{0EB896CC-85F6-BF68-5B99-D64A3802E9C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002" t="1" r="27892" b="36803"/>
          <a:stretch/>
        </p:blipFill>
        <p:spPr>
          <a:xfrm>
            <a:off x="10949030" y="3350132"/>
            <a:ext cx="1091675" cy="125194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8CF0487-2CD5-F85A-D378-7AE05102C867}"/>
              </a:ext>
            </a:extLst>
          </p:cNvPr>
          <p:cNvSpPr txBox="1"/>
          <p:nvPr/>
        </p:nvSpPr>
        <p:spPr>
          <a:xfrm>
            <a:off x="10308335" y="4655039"/>
            <a:ext cx="2087957" cy="65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Rodriguez-Rodriguez (UBC)</a:t>
            </a:r>
          </a:p>
        </p:txBody>
      </p:sp>
    </p:spTree>
    <p:extLst>
      <p:ext uri="{BB962C8B-B14F-4D97-AF65-F5344CB8AC3E}">
        <p14:creationId xmlns:p14="http://schemas.microsoft.com/office/powerpoint/2010/main" val="340874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172F83BC-EA08-4F47-8FEC-13CDD68206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450005" cy="10145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A9FF"/>
                </a:solidFill>
              </a:rPr>
              <a:t>Therapy study with [</a:t>
            </a:r>
            <a:r>
              <a:rPr lang="en-US" sz="2800" baseline="30000" dirty="0">
                <a:solidFill>
                  <a:srgbClr val="00A9FF"/>
                </a:solidFill>
              </a:rPr>
              <a:t>225</a:t>
            </a:r>
            <a:r>
              <a:rPr lang="en-US" sz="2800" dirty="0">
                <a:solidFill>
                  <a:srgbClr val="00A9FF"/>
                </a:solidFill>
              </a:rPr>
              <a:t>Ac]Ac-crown-</a:t>
            </a:r>
            <a:r>
              <a:rPr lang="el-GR" sz="2800" dirty="0">
                <a:solidFill>
                  <a:srgbClr val="00A9FF"/>
                </a:solidFill>
              </a:rPr>
              <a:t>α</a:t>
            </a:r>
            <a:r>
              <a:rPr lang="en-US" sz="2800" dirty="0">
                <a:solidFill>
                  <a:srgbClr val="00A9FF"/>
                </a:solidFill>
              </a:rPr>
              <a:t>MSH2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9945BF-0D74-420E-9162-1A394F726C7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34" y="507258"/>
            <a:ext cx="10133573" cy="476670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C0CE6-FF78-4914-AD75-A48D17844875}"/>
              </a:ext>
            </a:extLst>
          </p:cNvPr>
          <p:cNvSpPr txBox="1">
            <a:spLocks/>
          </p:cNvSpPr>
          <p:nvPr/>
        </p:nvSpPr>
        <p:spPr>
          <a:xfrm>
            <a:off x="672972" y="5630070"/>
            <a:ext cx="10133573" cy="12279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Human melanoma model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Significantly improve the survival of the tumour bearing mice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Much better treatment efficacy compared to </a:t>
            </a:r>
            <a:r>
              <a:rPr lang="en-US" sz="1400" baseline="30000" dirty="0"/>
              <a:t>177</a:t>
            </a:r>
            <a:r>
              <a:rPr lang="en-US" sz="1400" dirty="0"/>
              <a:t>Lu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Clinical translation hopeful </a:t>
            </a:r>
          </a:p>
        </p:txBody>
      </p:sp>
    </p:spTree>
    <p:extLst>
      <p:ext uri="{BB962C8B-B14F-4D97-AF65-F5344CB8AC3E}">
        <p14:creationId xmlns:p14="http://schemas.microsoft.com/office/powerpoint/2010/main" val="2330067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2C669-1EBF-98BD-BABE-782FAF5EE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51" y="156727"/>
            <a:ext cx="8953827" cy="650329"/>
          </a:xfrm>
        </p:spPr>
        <p:txBody>
          <a:bodyPr>
            <a:normAutofit/>
          </a:bodyPr>
          <a:lstStyle/>
          <a:p>
            <a:r>
              <a:rPr lang="en-US" sz="2400" dirty="0"/>
              <a:t>Summary: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D19DE9-FC85-6291-06D4-FEAA89ACFA90}"/>
              </a:ext>
            </a:extLst>
          </p:cNvPr>
          <p:cNvSpPr txBox="1"/>
          <p:nvPr/>
        </p:nvSpPr>
        <p:spPr>
          <a:xfrm>
            <a:off x="173326" y="1018695"/>
            <a:ext cx="11845347" cy="341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Production of unconventional radionuclides: alpha-emitters and MAE emitters</a:t>
            </a:r>
          </a:p>
          <a:p>
            <a:pPr lvl="1"/>
            <a:r>
              <a:rPr lang="en-US" sz="2400" baseline="30000" dirty="0"/>
              <a:t>225</a:t>
            </a:r>
            <a:r>
              <a:rPr lang="en-US" sz="2400" dirty="0"/>
              <a:t>Ac, </a:t>
            </a:r>
            <a:r>
              <a:rPr lang="en-US" sz="2400" baseline="30000" dirty="0"/>
              <a:t>213</a:t>
            </a:r>
            <a:r>
              <a:rPr lang="en-US" sz="2400" dirty="0"/>
              <a:t>Bi, </a:t>
            </a:r>
            <a:r>
              <a:rPr lang="en-US" sz="2400" baseline="30000" dirty="0"/>
              <a:t>227</a:t>
            </a:r>
            <a:r>
              <a:rPr lang="en-US" sz="2400" dirty="0"/>
              <a:t>Th, </a:t>
            </a:r>
            <a:r>
              <a:rPr lang="en-US" sz="2400" baseline="30000" dirty="0"/>
              <a:t>212/203</a:t>
            </a:r>
            <a:r>
              <a:rPr lang="en-US" sz="2400" dirty="0"/>
              <a:t>Pb, </a:t>
            </a:r>
            <a:r>
              <a:rPr lang="en-US" sz="2400" baseline="30000" dirty="0"/>
              <a:t>197/</a:t>
            </a:r>
            <a:r>
              <a:rPr lang="en-US" sz="2400" baseline="30000" dirty="0" err="1"/>
              <a:t>m</a:t>
            </a:r>
            <a:r>
              <a:rPr lang="en-US" sz="2400" dirty="0" err="1"/>
              <a:t>Hg</a:t>
            </a:r>
            <a:r>
              <a:rPr lang="en-US" sz="2400" dirty="0"/>
              <a:t>, </a:t>
            </a:r>
            <a:r>
              <a:rPr lang="en-US" sz="2400" baseline="30000" dirty="0"/>
              <a:t>119</a:t>
            </a:r>
            <a:r>
              <a:rPr lang="en-US" sz="2400" dirty="0"/>
              <a:t>Sb, </a:t>
            </a:r>
            <a:r>
              <a:rPr lang="en-US" sz="2400" baseline="30000" dirty="0"/>
              <a:t>13x</a:t>
            </a:r>
            <a:r>
              <a:rPr lang="en-US" sz="2400" dirty="0"/>
              <a:t>La, </a:t>
            </a:r>
            <a:r>
              <a:rPr lang="en-US" sz="2400" baseline="30000" dirty="0"/>
              <a:t>165</a:t>
            </a:r>
            <a:r>
              <a:rPr lang="en-US" sz="2400" dirty="0"/>
              <a:t>Er etc.  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New chemistry </a:t>
            </a:r>
            <a:r>
              <a:rPr lang="en-US" sz="2400" dirty="0"/>
              <a:t>to incorporate unconventional radionuclides: 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new fluorination method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new and better chelators for </a:t>
            </a:r>
            <a:r>
              <a:rPr lang="en-US" sz="2400" baseline="30000" dirty="0"/>
              <a:t>197/</a:t>
            </a:r>
            <a:r>
              <a:rPr lang="en-US" sz="2400" baseline="30000" dirty="0" err="1"/>
              <a:t>m</a:t>
            </a:r>
            <a:r>
              <a:rPr lang="en-US" sz="2400" dirty="0" err="1"/>
              <a:t>Hg</a:t>
            </a:r>
            <a:r>
              <a:rPr lang="en-US" sz="2400" dirty="0"/>
              <a:t>, </a:t>
            </a:r>
            <a:r>
              <a:rPr lang="en-US" sz="2400" baseline="30000" dirty="0"/>
              <a:t>225</a:t>
            </a:r>
            <a:r>
              <a:rPr lang="en-US" sz="2400" dirty="0"/>
              <a:t>Ac, </a:t>
            </a:r>
            <a:r>
              <a:rPr lang="en-US" sz="2400" baseline="30000" dirty="0"/>
              <a:t>155/161</a:t>
            </a:r>
            <a:r>
              <a:rPr lang="en-US" sz="2400" dirty="0"/>
              <a:t>Tb, and </a:t>
            </a:r>
            <a:r>
              <a:rPr lang="en-US" sz="2400" baseline="30000" dirty="0"/>
              <a:t>227</a:t>
            </a:r>
            <a:r>
              <a:rPr lang="en-US" sz="2400" dirty="0"/>
              <a:t>Th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Novel radiopharmaceuticals </a:t>
            </a:r>
            <a:r>
              <a:rPr lang="en-US" sz="2400" dirty="0"/>
              <a:t>for improved cancer imaging or therapy </a:t>
            </a:r>
          </a:p>
          <a:p>
            <a:pPr marL="742950" lvl="1" indent="-285750">
              <a:buFontTx/>
              <a:buChar char="-"/>
            </a:pPr>
            <a:r>
              <a:rPr lang="en-US" sz="2400" dirty="0"/>
              <a:t>Targeting multiple myeloma, breast cancers, neuroendocrine </a:t>
            </a:r>
            <a:r>
              <a:rPr lang="en-US" sz="2400" dirty="0" err="1"/>
              <a:t>tumours</a:t>
            </a:r>
            <a:r>
              <a:rPr lang="en-US" sz="2400" dirty="0"/>
              <a:t>, and melanoma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087169-B36A-B80E-D32A-F53ED5165943}"/>
              </a:ext>
            </a:extLst>
          </p:cNvPr>
          <p:cNvSpPr txBox="1">
            <a:spLocks/>
          </p:cNvSpPr>
          <p:nvPr/>
        </p:nvSpPr>
        <p:spPr>
          <a:xfrm>
            <a:off x="1138671" y="4956574"/>
            <a:ext cx="8953827" cy="65032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400" dirty="0"/>
              <a:t>Future directions: </a:t>
            </a:r>
          </a:p>
          <a:p>
            <a:r>
              <a:rPr lang="en-US" sz="2400" dirty="0"/>
              <a:t> Wed 5 Year Plan session: Paul Schaffer &amp; Caterina Ramogida </a:t>
            </a:r>
          </a:p>
        </p:txBody>
      </p:sp>
    </p:spTree>
    <p:extLst>
      <p:ext uri="{BB962C8B-B14F-4D97-AF65-F5344CB8AC3E}">
        <p14:creationId xmlns:p14="http://schemas.microsoft.com/office/powerpoint/2010/main" val="101288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575251-48AC-49FA-9A5B-6314490170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175521"/>
            <a:ext cx="10450005" cy="489349"/>
          </a:xfrm>
        </p:spPr>
        <p:txBody>
          <a:bodyPr>
            <a:normAutofit/>
          </a:bodyPr>
          <a:lstStyle/>
          <a:p>
            <a:r>
              <a:rPr lang="en-US" sz="2800" dirty="0"/>
              <a:t>Acknowledgement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242D07-D8F9-4B8A-A95A-1291461F41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Hua Yang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332A57A-8BE7-4AB9-ADA3-9DE78BBBCA97}"/>
              </a:ext>
            </a:extLst>
          </p:cNvPr>
          <p:cNvSpPr txBox="1">
            <a:spLocks/>
          </p:cNvSpPr>
          <p:nvPr/>
        </p:nvSpPr>
        <p:spPr>
          <a:xfrm>
            <a:off x="34880" y="736103"/>
            <a:ext cx="2850240" cy="307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TRIUMF </a:t>
            </a:r>
            <a:br>
              <a:rPr lang="en-US" altLang="en-US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(</a:t>
            </a:r>
            <a:r>
              <a:rPr lang="en-US" altLang="en-US" b="1" baseline="30000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225</a:t>
            </a:r>
            <a:r>
              <a:rPr lang="en-US" altLang="en-US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Ac prod.)</a:t>
            </a:r>
            <a:endParaRPr lang="en-US" altLang="en-US" sz="3200" b="1" dirty="0"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Stuart McDiarmid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Chelsey Currie 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Julius Balatoni 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Geoff Hodgson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Qing Miao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Cornelia Hoehr 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Andrew Robertson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Ellard Portman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Paul Schaffer</a:t>
            </a:r>
          </a:p>
          <a:p>
            <a:pPr>
              <a:buFontTx/>
              <a:buNone/>
            </a:pPr>
            <a:endParaRPr lang="en-US" altLang="en-US" sz="1867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sz="1867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C8F533B-4E6F-4D38-AA92-97A6D4C80647}"/>
              </a:ext>
            </a:extLst>
          </p:cNvPr>
          <p:cNvSpPr txBox="1">
            <a:spLocks/>
          </p:cNvSpPr>
          <p:nvPr/>
        </p:nvSpPr>
        <p:spPr>
          <a:xfrm>
            <a:off x="9356780" y="2450154"/>
            <a:ext cx="2423584" cy="1926994"/>
          </a:xfrm>
          <a:prstGeom prst="rect">
            <a:avLst/>
          </a:prstGeom>
        </p:spPr>
        <p:txBody>
          <a:bodyPr/>
          <a:lstStyle/>
          <a:p>
            <a:pPr marL="457189" indent="-457189">
              <a:spcBef>
                <a:spcPct val="20000"/>
              </a:spcBef>
              <a:defRPr/>
            </a:pPr>
            <a:r>
              <a:rPr lang="en-US" sz="2800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UBC</a:t>
            </a:r>
            <a:endParaRPr lang="en-US" sz="3200" b="1" dirty="0"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Cristina Rodriguez-Rodriguez</a:t>
            </a: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Sathiya Sekar</a:t>
            </a: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Maryam Osooly</a:t>
            </a: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Chris Orvig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E3305EE9-93E9-41AF-8E23-4EE2746A7625}"/>
              </a:ext>
            </a:extLst>
          </p:cNvPr>
          <p:cNvSpPr txBox="1">
            <a:spLocks/>
          </p:cNvSpPr>
          <p:nvPr/>
        </p:nvSpPr>
        <p:spPr>
          <a:xfrm>
            <a:off x="6933196" y="4121396"/>
            <a:ext cx="2423584" cy="1785249"/>
          </a:xfrm>
          <a:prstGeom prst="rect">
            <a:avLst/>
          </a:prstGeom>
        </p:spPr>
        <p:txBody>
          <a:bodyPr/>
          <a:lstStyle/>
          <a:p>
            <a:pPr marL="457189" indent="-457189">
              <a:spcBef>
                <a:spcPct val="20000"/>
              </a:spcBef>
              <a:defRPr/>
            </a:pPr>
            <a:r>
              <a:rPr lang="en-US" sz="2800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BC Cancer</a:t>
            </a: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Chengcheng Zhang</a:t>
            </a: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Helen Merkens</a:t>
            </a: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François Bénard</a:t>
            </a: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Florian Kuchenbauer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75D3C4E2-3B55-4203-8260-5E541056829E}"/>
              </a:ext>
            </a:extLst>
          </p:cNvPr>
          <p:cNvSpPr txBox="1">
            <a:spLocks/>
          </p:cNvSpPr>
          <p:nvPr/>
        </p:nvSpPr>
        <p:spPr>
          <a:xfrm>
            <a:off x="9356780" y="626435"/>
            <a:ext cx="2423584" cy="2931583"/>
          </a:xfrm>
          <a:prstGeom prst="rect">
            <a:avLst/>
          </a:prstGeom>
        </p:spPr>
        <p:txBody>
          <a:bodyPr/>
          <a:lstStyle/>
          <a:p>
            <a:pPr marL="457189" indent="-457189">
              <a:spcBef>
                <a:spcPct val="20000"/>
              </a:spcBef>
              <a:defRPr/>
            </a:pPr>
            <a:r>
              <a:rPr lang="en-US" sz="2800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SFU</a:t>
            </a:r>
            <a:endParaRPr lang="en-US" sz="3200" b="1" dirty="0"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Zheliang Yuan</a:t>
            </a: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Matthew Nodwell</a:t>
            </a: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Robert Britton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A0B54A-496D-47D3-A425-091443FC4456}"/>
              </a:ext>
            </a:extLst>
          </p:cNvPr>
          <p:cNvSpPr txBox="1"/>
          <p:nvPr/>
        </p:nvSpPr>
        <p:spPr>
          <a:xfrm>
            <a:off x="7888818" y="6307693"/>
            <a:ext cx="246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Email: </a:t>
            </a:r>
            <a:r>
              <a:rPr lang="en-US" dirty="0">
                <a:hlinkClick r:id="rId2"/>
              </a:rPr>
              <a:t>hyang@triumf.ca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F88AD8-2AA6-4374-AF4D-1460187A4C25}"/>
              </a:ext>
            </a:extLst>
          </p:cNvPr>
          <p:cNvSpPr txBox="1"/>
          <p:nvPr/>
        </p:nvSpPr>
        <p:spPr>
          <a:xfrm>
            <a:off x="104666" y="6298093"/>
            <a:ext cx="465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$$: TRIUMF, NSERC, NETRF, CIHR, NFRF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68CC5E9-3C9F-4101-A356-2FEC22F6625F}"/>
              </a:ext>
            </a:extLst>
          </p:cNvPr>
          <p:cNvSpPr txBox="1">
            <a:spLocks/>
          </p:cNvSpPr>
          <p:nvPr/>
        </p:nvSpPr>
        <p:spPr>
          <a:xfrm>
            <a:off x="2538368" y="719050"/>
            <a:ext cx="4308368" cy="51375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TRIUMF (Research)</a:t>
            </a:r>
            <a:endParaRPr lang="en-US" altLang="en-US" sz="3200" b="1" dirty="0">
              <a:latin typeface="Arial" panose="020B0604020202020204" pitchFamily="34" charset="0"/>
              <a:ea typeface="ヒラギノ角ゴ Pro W3" pitchFamily="-111" charset="-128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sz="1867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Paul Schaffer</a:t>
            </a:r>
          </a:p>
          <a:p>
            <a:pPr>
              <a:buNone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Luke Wharton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Aidan Ingham</a:t>
            </a:r>
          </a:p>
          <a:p>
            <a:pPr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Gokce Engudar</a:t>
            </a:r>
          </a:p>
          <a:p>
            <a:pPr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Helena Koniar</a:t>
            </a:r>
          </a:p>
          <a:p>
            <a:pPr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Milena </a:t>
            </a:r>
            <a:r>
              <a:rPr lang="en-US" sz="1867" dirty="0" err="1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Čolović</a:t>
            </a:r>
            <a:endParaRPr lang="en-US" sz="1867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Brooke McNeil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Cornelia Hoehr 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Feng Gao</a:t>
            </a:r>
          </a:p>
          <a:p>
            <a:pPr>
              <a:buFontTx/>
              <a:buNone/>
            </a:pPr>
            <a:endParaRPr lang="en-US" altLang="en-US" sz="1867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0C66F497-F3EF-4801-A32C-0636EA79D0C4}"/>
              </a:ext>
            </a:extLst>
          </p:cNvPr>
          <p:cNvSpPr txBox="1">
            <a:spLocks/>
          </p:cNvSpPr>
          <p:nvPr/>
        </p:nvSpPr>
        <p:spPr>
          <a:xfrm>
            <a:off x="9274147" y="4805535"/>
            <a:ext cx="2588849" cy="1567496"/>
          </a:xfrm>
          <a:prstGeom prst="rect">
            <a:avLst/>
          </a:prstGeom>
        </p:spPr>
        <p:txBody>
          <a:bodyPr/>
          <a:lstStyle/>
          <a:p>
            <a:pPr marL="457189" indent="-457189">
              <a:spcBef>
                <a:spcPct val="20000"/>
              </a:spcBef>
              <a:defRPr/>
            </a:pPr>
            <a:r>
              <a:rPr lang="en-US" sz="2800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SCK CEN</a:t>
            </a: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Michiel van de Voorde</a:t>
            </a:r>
          </a:p>
          <a:p>
            <a:pPr>
              <a:spcBef>
                <a:spcPts val="512"/>
              </a:spcBef>
              <a:defRPr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Maarten Ooms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12BF7A8B-5A7A-5069-CD71-9252A3EA8529}"/>
              </a:ext>
            </a:extLst>
          </p:cNvPr>
          <p:cNvSpPr txBox="1">
            <a:spLocks/>
          </p:cNvSpPr>
          <p:nvPr/>
        </p:nvSpPr>
        <p:spPr>
          <a:xfrm>
            <a:off x="6933196" y="754116"/>
            <a:ext cx="2588850" cy="3073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TRIUMF</a:t>
            </a:r>
            <a:br>
              <a:rPr lang="en-US" altLang="en-US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(support)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RPG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Machine shop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ATG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Research Service 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Finance </a:t>
            </a:r>
          </a:p>
          <a:p>
            <a:pPr>
              <a:buFontTx/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HR</a:t>
            </a:r>
          </a:p>
          <a:p>
            <a:pPr>
              <a:buFontTx/>
              <a:buNone/>
            </a:pPr>
            <a:endParaRPr lang="en-US" altLang="en-US" sz="1867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57F87F19-C871-F367-6450-A71033D7236F}"/>
              </a:ext>
            </a:extLst>
          </p:cNvPr>
          <p:cNvSpPr txBox="1">
            <a:spLocks/>
          </p:cNvSpPr>
          <p:nvPr/>
        </p:nvSpPr>
        <p:spPr>
          <a:xfrm>
            <a:off x="4498283" y="1578853"/>
            <a:ext cx="2484281" cy="192699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Caterina Ramogida</a:t>
            </a:r>
          </a:p>
          <a:p>
            <a:pPr>
              <a:buNone/>
            </a:pPr>
            <a:r>
              <a:rPr lang="en-US" sz="1867" dirty="0">
                <a:latin typeface="Arial" panose="020B0604020202020204" pitchFamily="34" charset="0"/>
                <a:ea typeface="ヒラギノ角ゴ Pro W3" pitchFamily="-111" charset="-128"/>
                <a:cs typeface="Arial" panose="020B0604020202020204" pitchFamily="34" charset="0"/>
              </a:rPr>
              <a:t>Imma  Carbo Bague</a:t>
            </a:r>
          </a:p>
          <a:p>
            <a:pPr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Parmissa Randhawa</a:t>
            </a:r>
          </a:p>
          <a:p>
            <a:pPr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Shaohuang Chen</a:t>
            </a:r>
          </a:p>
          <a:p>
            <a:pPr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Valery Radchenko</a:t>
            </a:r>
          </a:p>
          <a:p>
            <a:pPr>
              <a:buNone/>
            </a:pPr>
            <a:r>
              <a:rPr lang="en-US" altLang="en-US" sz="1867" dirty="0"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rPr>
              <a:t>Peter Kuntz</a:t>
            </a:r>
          </a:p>
          <a:p>
            <a:pPr>
              <a:buNone/>
            </a:pPr>
            <a:endParaRPr lang="en-US" altLang="en-US" sz="1867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>
              <a:buNone/>
            </a:pPr>
            <a:endParaRPr lang="en-US" altLang="en-US" sz="1867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  <a:p>
            <a:pPr>
              <a:buFontTx/>
              <a:buNone/>
            </a:pPr>
            <a:endParaRPr lang="en-US" altLang="en-US" sz="1867" dirty="0">
              <a:latin typeface="Arial" panose="020B0604020202020204" pitchFamily="34" charset="0"/>
              <a:ea typeface="ヒラギノ角ゴ Pro W3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668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1988" y="4493174"/>
            <a:ext cx="3938587" cy="304113"/>
          </a:xfrm>
        </p:spPr>
        <p:txBody>
          <a:bodyPr/>
          <a:lstStyle/>
          <a:p>
            <a:r>
              <a:rPr lang="en-US" dirty="0"/>
              <a:t>Follow us </a:t>
            </a:r>
            <a:r>
              <a:rPr lang="en-US" b="1" dirty="0"/>
              <a:t>@TRIUMFLab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</p:spPr>
        <p:txBody>
          <a:bodyPr/>
          <a:lstStyle/>
          <a:p>
            <a:r>
              <a:rPr lang="en-US" dirty="0"/>
              <a:t>www.triumf.ca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96" y="4932943"/>
            <a:ext cx="411480" cy="4114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49" y="4935991"/>
            <a:ext cx="408432" cy="4084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54" y="4932943"/>
            <a:ext cx="411480" cy="411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59" y="4932943"/>
            <a:ext cx="411480" cy="4114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59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">
            <a:extLst>
              <a:ext uri="{FF2B5EF4-FFF2-40B4-BE49-F238E27FC236}">
                <a16:creationId xmlns:a16="http://schemas.microsoft.com/office/drawing/2014/main" id="{C64F8DE4-2434-530E-C2E1-1AD670D2B993}"/>
              </a:ext>
            </a:extLst>
          </p:cNvPr>
          <p:cNvGrpSpPr/>
          <p:nvPr/>
        </p:nvGrpSpPr>
        <p:grpSpPr>
          <a:xfrm>
            <a:off x="4210797" y="1981271"/>
            <a:ext cx="3556000" cy="635080"/>
            <a:chOff x="5715000" y="1905000"/>
            <a:chExt cx="2667000" cy="762000"/>
          </a:xfrm>
        </p:grpSpPr>
        <p:sp>
          <p:nvSpPr>
            <p:cNvPr id="8" name="Round Diagonal Corner Rectangle 7">
              <a:extLst>
                <a:ext uri="{FF2B5EF4-FFF2-40B4-BE49-F238E27FC236}">
                  <a16:creationId xmlns:a16="http://schemas.microsoft.com/office/drawing/2014/main" id="{4BABB691-7C29-AAA9-C71E-15B2EA113B0C}"/>
                </a:ext>
              </a:extLst>
            </p:cNvPr>
            <p:cNvSpPr/>
            <p:nvPr/>
          </p:nvSpPr>
          <p:spPr bwMode="auto">
            <a:xfrm>
              <a:off x="5715000" y="1905000"/>
              <a:ext cx="2667000" cy="762000"/>
            </a:xfrm>
            <a:prstGeom prst="round2DiagRect">
              <a:avLst/>
            </a:prstGeom>
            <a:solidFill>
              <a:schemeClr val="bg1"/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srgbClr val="00B0F0"/>
                </a:solidFill>
                <a:latin typeface="Avenir Heavy"/>
              </a:endParaRPr>
            </a:p>
          </p:txBody>
        </p:sp>
        <p:sp>
          <p:nvSpPr>
            <p:cNvPr id="9" name="TextBox 43">
              <a:extLst>
                <a:ext uri="{FF2B5EF4-FFF2-40B4-BE49-F238E27FC236}">
                  <a16:creationId xmlns:a16="http://schemas.microsoft.com/office/drawing/2014/main" id="{F514DD83-CD67-CFD2-EC4D-0ADF8FA2F0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1054" y="1981200"/>
              <a:ext cx="2039261" cy="553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609585">
                <a:defRPr/>
              </a:pPr>
              <a:r>
                <a:rPr lang="en-US" sz="24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Nuclear Chemistry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DE883A-DC76-6229-F032-51A318B4BACB}"/>
              </a:ext>
            </a:extLst>
          </p:cNvPr>
          <p:cNvGrpSpPr/>
          <p:nvPr/>
        </p:nvGrpSpPr>
        <p:grpSpPr>
          <a:xfrm>
            <a:off x="299197" y="1981271"/>
            <a:ext cx="3556000" cy="635080"/>
            <a:chOff x="457200" y="1371600"/>
            <a:chExt cx="2667000" cy="762000"/>
          </a:xfrm>
        </p:grpSpPr>
        <p:sp>
          <p:nvSpPr>
            <p:cNvPr id="11" name="Round Diagonal Corner Rectangle 11">
              <a:extLst>
                <a:ext uri="{FF2B5EF4-FFF2-40B4-BE49-F238E27FC236}">
                  <a16:creationId xmlns:a16="http://schemas.microsoft.com/office/drawing/2014/main" id="{5E1F9A2A-9BE9-6B36-E50C-E081A488B975}"/>
                </a:ext>
              </a:extLst>
            </p:cNvPr>
            <p:cNvSpPr/>
            <p:nvPr/>
          </p:nvSpPr>
          <p:spPr bwMode="auto">
            <a:xfrm>
              <a:off x="457200" y="1371600"/>
              <a:ext cx="2667000" cy="762000"/>
            </a:xfrm>
            <a:prstGeom prst="round2DiagRect">
              <a:avLst/>
            </a:prstGeom>
            <a:solidFill>
              <a:schemeClr val="bg1"/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srgbClr val="00B0F0"/>
                </a:solidFill>
                <a:latin typeface="Avenir Heavy"/>
              </a:endParaRPr>
            </a:p>
          </p:txBody>
        </p:sp>
        <p:sp>
          <p:nvSpPr>
            <p:cNvPr id="12" name="TextBox 41">
              <a:extLst>
                <a:ext uri="{FF2B5EF4-FFF2-40B4-BE49-F238E27FC236}">
                  <a16:creationId xmlns:a16="http://schemas.microsoft.com/office/drawing/2014/main" id="{E508510A-4CB0-BD04-472B-6A169E209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188" y="1447800"/>
              <a:ext cx="2077733" cy="553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609585">
                <a:defRPr/>
              </a:pPr>
              <a:r>
                <a:rPr lang="en-US" sz="24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Applied Ion Beams</a:t>
              </a:r>
            </a:p>
          </p:txBody>
        </p:sp>
      </p:grpSp>
      <p:grpSp>
        <p:nvGrpSpPr>
          <p:cNvPr id="13" name="Group 9">
            <a:extLst>
              <a:ext uri="{FF2B5EF4-FFF2-40B4-BE49-F238E27FC236}">
                <a16:creationId xmlns:a16="http://schemas.microsoft.com/office/drawing/2014/main" id="{91C8A864-6269-19F1-B955-F4C538BDB9C4}"/>
              </a:ext>
            </a:extLst>
          </p:cNvPr>
          <p:cNvGrpSpPr/>
          <p:nvPr/>
        </p:nvGrpSpPr>
        <p:grpSpPr>
          <a:xfrm>
            <a:off x="8122396" y="1981271"/>
            <a:ext cx="3556000" cy="635080"/>
            <a:chOff x="457200" y="1371600"/>
            <a:chExt cx="2667000" cy="762000"/>
          </a:xfrm>
        </p:grpSpPr>
        <p:sp>
          <p:nvSpPr>
            <p:cNvPr id="14" name="Round Diagonal Corner Rectangle 14">
              <a:extLst>
                <a:ext uri="{FF2B5EF4-FFF2-40B4-BE49-F238E27FC236}">
                  <a16:creationId xmlns:a16="http://schemas.microsoft.com/office/drawing/2014/main" id="{80709026-A453-27A3-AE0C-811568A3E8C7}"/>
                </a:ext>
              </a:extLst>
            </p:cNvPr>
            <p:cNvSpPr/>
            <p:nvPr/>
          </p:nvSpPr>
          <p:spPr bwMode="auto">
            <a:xfrm>
              <a:off x="457200" y="1371600"/>
              <a:ext cx="2667000" cy="762000"/>
            </a:xfrm>
            <a:prstGeom prst="round2DiagRect">
              <a:avLst/>
            </a:prstGeom>
            <a:solidFill>
              <a:srgbClr val="FFFFFF"/>
            </a:solidFill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  <p:txBody>
            <a:bodyPr/>
            <a:lstStyle/>
            <a:p>
              <a:pPr defTabSz="609585">
                <a:defRPr/>
              </a:pPr>
              <a:endParaRPr lang="en-US" sz="2400">
                <a:solidFill>
                  <a:srgbClr val="00B0F0"/>
                </a:solidFill>
                <a:latin typeface="Avenir Heavy"/>
              </a:endParaRPr>
            </a:p>
          </p:txBody>
        </p:sp>
        <p:sp>
          <p:nvSpPr>
            <p:cNvPr id="15" name="TextBox 41">
              <a:extLst>
                <a:ext uri="{FF2B5EF4-FFF2-40B4-BE49-F238E27FC236}">
                  <a16:creationId xmlns:a16="http://schemas.microsoft.com/office/drawing/2014/main" id="{F531E435-B094-AF7B-F856-8B0610FCA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8599" y="1447800"/>
              <a:ext cx="1846900" cy="553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defTabSz="609585">
                <a:defRPr/>
              </a:pPr>
              <a:r>
                <a:rPr lang="en-US" sz="240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Applied Isotopes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CD66B58-A020-4E1E-2F9F-B123060152B7}"/>
              </a:ext>
            </a:extLst>
          </p:cNvPr>
          <p:cNvSpPr txBox="1"/>
          <p:nvPr/>
        </p:nvSpPr>
        <p:spPr>
          <a:xfrm>
            <a:off x="4316775" y="4880697"/>
            <a:ext cx="1331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CA" sz="2000" dirty="0">
                <a:solidFill>
                  <a:prstClr val="black"/>
                </a:solidFill>
              </a:rPr>
              <a:t>Valery</a:t>
            </a:r>
          </a:p>
          <a:p>
            <a:pPr algn="ctr" defTabSz="609585">
              <a:defRPr/>
            </a:pPr>
            <a:r>
              <a:rPr lang="en-CA" sz="2000" dirty="0">
                <a:solidFill>
                  <a:prstClr val="black"/>
                </a:solidFill>
              </a:rPr>
              <a:t>Radchenko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49B82F-9445-0666-6965-FD32D19D3EB0}"/>
              </a:ext>
            </a:extLst>
          </p:cNvPr>
          <p:cNvSpPr txBox="1"/>
          <p:nvPr/>
        </p:nvSpPr>
        <p:spPr>
          <a:xfrm>
            <a:off x="6289885" y="4863074"/>
            <a:ext cx="1035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CA" sz="2000">
                <a:solidFill>
                  <a:prstClr val="black"/>
                </a:solidFill>
              </a:rPr>
              <a:t>Paul</a:t>
            </a:r>
          </a:p>
          <a:p>
            <a:pPr algn="ctr" defTabSz="609585">
              <a:defRPr/>
            </a:pPr>
            <a:r>
              <a:rPr lang="en-CA" sz="2000">
                <a:solidFill>
                  <a:prstClr val="black"/>
                </a:solidFill>
              </a:rPr>
              <a:t>Schaffer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66A782-59E7-1B1E-68A5-7AA5794A24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6817" y="2872167"/>
            <a:ext cx="1321229" cy="17859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CF19DE-D042-9F6D-EDFF-A9EBCAAC2676}"/>
              </a:ext>
            </a:extLst>
          </p:cNvPr>
          <p:cNvSpPr txBox="1"/>
          <p:nvPr/>
        </p:nvSpPr>
        <p:spPr>
          <a:xfrm>
            <a:off x="10421124" y="4870476"/>
            <a:ext cx="12250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2000"/>
              <a:t>Caterina</a:t>
            </a:r>
          </a:p>
          <a:p>
            <a:pPr algn="ctr"/>
            <a:r>
              <a:rPr lang="en-CA" sz="2000" err="1"/>
              <a:t>Ramogida</a:t>
            </a:r>
            <a:endParaRPr lang="en-CA" sz="20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3186AC-F409-8052-D268-0E557FACC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3441" y="2839341"/>
            <a:ext cx="1321230" cy="18097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41B9F18-8155-0FF7-8B13-602A201D6272}"/>
              </a:ext>
            </a:extLst>
          </p:cNvPr>
          <p:cNvSpPr txBox="1"/>
          <p:nvPr/>
        </p:nvSpPr>
        <p:spPr>
          <a:xfrm>
            <a:off x="8965740" y="4880697"/>
            <a:ext cx="6712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CA" sz="2000">
                <a:solidFill>
                  <a:prstClr val="black"/>
                </a:solidFill>
              </a:rPr>
              <a:t>Hua</a:t>
            </a:r>
          </a:p>
          <a:p>
            <a:pPr algn="ctr" defTabSz="609585">
              <a:defRPr/>
            </a:pPr>
            <a:r>
              <a:rPr lang="en-CA" sz="2000">
                <a:solidFill>
                  <a:prstClr val="black"/>
                </a:solidFill>
              </a:rPr>
              <a:t>Yang</a:t>
            </a:r>
          </a:p>
        </p:txBody>
      </p:sp>
      <p:pic>
        <p:nvPicPr>
          <p:cNvPr id="25" name="Picture 24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DC0DF934-A4D1-11A6-64A1-69713336D4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1730" y="2858761"/>
            <a:ext cx="1321229" cy="17795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3DC31F-E5F0-AAB3-9909-769779934C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5534" y="2827965"/>
            <a:ext cx="1321229" cy="181128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7D2E4AF-65E9-A362-87FF-BFA82D88D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60000"/>
            <a:ext cx="11462612" cy="650329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Sciences Division</a:t>
            </a:r>
            <a:endParaRPr lang="en-CA" sz="24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BE9471-2503-2516-6AA3-8EB2F5AA6ABE}"/>
              </a:ext>
            </a:extLst>
          </p:cNvPr>
          <p:cNvSpPr txBox="1"/>
          <p:nvPr/>
        </p:nvSpPr>
        <p:spPr>
          <a:xfrm>
            <a:off x="512860" y="4880697"/>
            <a:ext cx="1050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>
              <a:defRPr/>
            </a:pPr>
            <a:r>
              <a:rPr lang="en-CA" sz="2000" dirty="0"/>
              <a:t>Cornelia</a:t>
            </a:r>
          </a:p>
          <a:p>
            <a:pPr algn="ctr" defTabSz="609585">
              <a:defRPr/>
            </a:pPr>
            <a:r>
              <a:rPr lang="en-CA" sz="2000" dirty="0"/>
              <a:t>Hoehr</a:t>
            </a:r>
          </a:p>
        </p:txBody>
      </p:sp>
      <p:pic>
        <p:nvPicPr>
          <p:cNvPr id="28" name="Picture 27" descr="A person in a black suit&#10;&#10;Description automatically generated with low confidence">
            <a:extLst>
              <a:ext uri="{FF2B5EF4-FFF2-40B4-BE49-F238E27FC236}">
                <a16:creationId xmlns:a16="http://schemas.microsoft.com/office/drawing/2014/main" id="{83687BFE-3A26-8BCB-5A6C-5A2B3113B5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5658" y="2829150"/>
            <a:ext cx="1314785" cy="1830117"/>
          </a:xfrm>
          <a:prstGeom prst="rect">
            <a:avLst/>
          </a:prstGeom>
        </p:spPr>
      </p:pic>
      <p:pic>
        <p:nvPicPr>
          <p:cNvPr id="29" name="Picture 2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FF5D3C5-EFC9-A776-6B5B-D90BBB0965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07" y="2704948"/>
            <a:ext cx="1296437" cy="194412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C15EAD5-6D00-1171-884C-C77855C86E3E}"/>
              </a:ext>
            </a:extLst>
          </p:cNvPr>
          <p:cNvSpPr/>
          <p:nvPr/>
        </p:nvSpPr>
        <p:spPr>
          <a:xfrm>
            <a:off x="364741" y="2679860"/>
            <a:ext cx="1468371" cy="148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58990BB-CE85-D735-5B96-5356CD68B7D4}"/>
              </a:ext>
            </a:extLst>
          </p:cNvPr>
          <p:cNvSpPr txBox="1"/>
          <p:nvPr/>
        </p:nvSpPr>
        <p:spPr>
          <a:xfrm>
            <a:off x="1640757" y="4880697"/>
            <a:ext cx="2459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CA" sz="2000" dirty="0">
                <a:solidFill>
                  <a:prstClr val="black"/>
                </a:solidFill>
              </a:rPr>
              <a:t>Monika</a:t>
            </a:r>
          </a:p>
          <a:p>
            <a:pPr algn="ctr" defTabSz="609585">
              <a:defRPr/>
            </a:pPr>
            <a:r>
              <a:rPr lang="en-CA" sz="2000" dirty="0">
                <a:solidFill>
                  <a:prstClr val="black"/>
                </a:solidFill>
              </a:rPr>
              <a:t>Stachura</a:t>
            </a:r>
          </a:p>
        </p:txBody>
      </p:sp>
    </p:spTree>
    <p:extLst>
      <p:ext uri="{BB962C8B-B14F-4D97-AF65-F5344CB8AC3E}">
        <p14:creationId xmlns:p14="http://schemas.microsoft.com/office/powerpoint/2010/main" val="1615789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2844-1FF0-4C43-9C81-E5C435A5E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" y="-10978"/>
            <a:ext cx="10515600" cy="1064248"/>
          </a:xfrm>
        </p:spPr>
        <p:txBody>
          <a:bodyPr/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</a:rPr>
              <a:t>Nuclear Medicine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38823F-CA04-4611-B915-C70A811E33FD}"/>
              </a:ext>
            </a:extLst>
          </p:cNvPr>
          <p:cNvSpPr/>
          <p:nvPr/>
        </p:nvSpPr>
        <p:spPr>
          <a:xfrm>
            <a:off x="4763939" y="2298813"/>
            <a:ext cx="1965960" cy="740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Radioisotopes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846E1F5-C92F-42A4-82C5-970FB32B8E51}"/>
              </a:ext>
            </a:extLst>
          </p:cNvPr>
          <p:cNvSpPr/>
          <p:nvPr/>
        </p:nvSpPr>
        <p:spPr>
          <a:xfrm>
            <a:off x="3324273" y="2391396"/>
            <a:ext cx="1439666" cy="55549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Imaging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0E879B7-9A3B-4419-A0AB-103247841423}"/>
              </a:ext>
            </a:extLst>
          </p:cNvPr>
          <p:cNvGraphicFramePr/>
          <p:nvPr/>
        </p:nvGraphicFramePr>
        <p:xfrm>
          <a:off x="268942" y="1876861"/>
          <a:ext cx="3227338" cy="1831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7DCE65A5-15BA-4952-B701-DC01129853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942" y="5022960"/>
            <a:ext cx="1964564" cy="14734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764EB45-FC05-4082-AC23-FBDC9A29120C}"/>
              </a:ext>
            </a:extLst>
          </p:cNvPr>
          <p:cNvSpPr txBox="1"/>
          <p:nvPr/>
        </p:nvSpPr>
        <p:spPr>
          <a:xfrm>
            <a:off x="10266015" y="6122369"/>
            <a:ext cx="18069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Dicardiology.com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Everydayhealth.com</a:t>
            </a:r>
          </a:p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Med. 2016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DA9257-D9E0-4C25-9446-B75A08B63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578" y="3530633"/>
            <a:ext cx="2753999" cy="13321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606E55-BF85-4893-BDA7-F06426580C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945" r="46677"/>
          <a:stretch/>
        </p:blipFill>
        <p:spPr>
          <a:xfrm>
            <a:off x="4095723" y="3689909"/>
            <a:ext cx="1438148" cy="234575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A1B8E9E-D71C-4FB6-BA21-CEE1158F03A0}"/>
              </a:ext>
            </a:extLst>
          </p:cNvPr>
          <p:cNvSpPr/>
          <p:nvPr/>
        </p:nvSpPr>
        <p:spPr>
          <a:xfrm>
            <a:off x="2972869" y="3913110"/>
            <a:ext cx="957842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Brain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7AC3046-18BD-4237-B343-DA5153DBE128}"/>
              </a:ext>
            </a:extLst>
          </p:cNvPr>
          <p:cNvSpPr/>
          <p:nvPr/>
        </p:nvSpPr>
        <p:spPr>
          <a:xfrm>
            <a:off x="2254448" y="5578581"/>
            <a:ext cx="957843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Heart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52F7308-1BF4-4192-87D4-7B63AAD7FC76}"/>
              </a:ext>
            </a:extLst>
          </p:cNvPr>
          <p:cNvSpPr/>
          <p:nvPr/>
        </p:nvSpPr>
        <p:spPr>
          <a:xfrm>
            <a:off x="4095723" y="6122369"/>
            <a:ext cx="1438148" cy="4572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Whole body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5F5E971-6434-49B7-AA79-DE5191012722}"/>
              </a:ext>
            </a:extLst>
          </p:cNvPr>
          <p:cNvSpPr/>
          <p:nvPr/>
        </p:nvSpPr>
        <p:spPr>
          <a:xfrm>
            <a:off x="6729899" y="2399539"/>
            <a:ext cx="1293224" cy="55549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Therapy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EC130BCF-E9D4-4D97-AD9B-03E1982FEE1D}"/>
              </a:ext>
            </a:extLst>
          </p:cNvPr>
          <p:cNvSpPr/>
          <p:nvPr/>
        </p:nvSpPr>
        <p:spPr>
          <a:xfrm rot="16200000">
            <a:off x="5181331" y="557613"/>
            <a:ext cx="936073" cy="2980646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8F905E-E244-4F06-8122-788F2A95BCB7}"/>
              </a:ext>
            </a:extLst>
          </p:cNvPr>
          <p:cNvSpPr/>
          <p:nvPr/>
        </p:nvSpPr>
        <p:spPr>
          <a:xfrm>
            <a:off x="4763939" y="785517"/>
            <a:ext cx="1693657" cy="76201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Theranostics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C61A41A-CF33-8826-856C-949AEE5916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8224305"/>
              </p:ext>
            </p:extLst>
          </p:nvPr>
        </p:nvGraphicFramePr>
        <p:xfrm>
          <a:off x="8023124" y="1655088"/>
          <a:ext cx="3405578" cy="1932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0" name="Picture 9" descr="Diagram, timeline&#10;&#10;Description automatically generated">
            <a:extLst>
              <a:ext uri="{FF2B5EF4-FFF2-40B4-BE49-F238E27FC236}">
                <a16:creationId xmlns:a16="http://schemas.microsoft.com/office/drawing/2014/main" id="{9999E307-0DB8-9A75-B8E9-077A26A4F46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0002" y="3708218"/>
            <a:ext cx="4054117" cy="25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2844-1FF0-4C43-9C81-E5C435A5E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" y="-10978"/>
            <a:ext cx="10515600" cy="1064248"/>
          </a:xfrm>
        </p:spPr>
        <p:txBody>
          <a:bodyPr/>
          <a:lstStyle/>
          <a:p>
            <a:r>
              <a:rPr lang="en-US" sz="4400" b="1" dirty="0">
                <a:solidFill>
                  <a:srgbClr val="00B0F0"/>
                </a:solidFill>
                <a:latin typeface="+mn-lt"/>
              </a:rPr>
              <a:t>Nuclear Medicine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538823F-CA04-4611-B915-C70A811E33FD}"/>
              </a:ext>
            </a:extLst>
          </p:cNvPr>
          <p:cNvSpPr/>
          <p:nvPr/>
        </p:nvSpPr>
        <p:spPr>
          <a:xfrm>
            <a:off x="4763939" y="2298813"/>
            <a:ext cx="1965960" cy="7406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Radioisotopes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846E1F5-C92F-42A4-82C5-970FB32B8E51}"/>
              </a:ext>
            </a:extLst>
          </p:cNvPr>
          <p:cNvSpPr/>
          <p:nvPr/>
        </p:nvSpPr>
        <p:spPr>
          <a:xfrm>
            <a:off x="3324273" y="2391396"/>
            <a:ext cx="1439666" cy="55549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Imaging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0E879B7-9A3B-4419-A0AB-103247841423}"/>
              </a:ext>
            </a:extLst>
          </p:cNvPr>
          <p:cNvGraphicFramePr/>
          <p:nvPr/>
        </p:nvGraphicFramePr>
        <p:xfrm>
          <a:off x="268942" y="1876861"/>
          <a:ext cx="3227338" cy="1831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8764EB45-FC05-4082-AC23-FBDC9A29120C}"/>
              </a:ext>
            </a:extLst>
          </p:cNvPr>
          <p:cNvSpPr txBox="1"/>
          <p:nvPr/>
        </p:nvSpPr>
        <p:spPr>
          <a:xfrm>
            <a:off x="9961215" y="6122369"/>
            <a:ext cx="2083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Dicardiology.com</a:t>
            </a:r>
          </a:p>
          <a:p>
            <a:r>
              <a:rPr lang="en-US" dirty="0"/>
              <a:t>Everydayhealth.com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5F5E971-6434-49B7-AA79-DE5191012722}"/>
              </a:ext>
            </a:extLst>
          </p:cNvPr>
          <p:cNvSpPr/>
          <p:nvPr/>
        </p:nvSpPr>
        <p:spPr>
          <a:xfrm>
            <a:off x="6729899" y="2399539"/>
            <a:ext cx="1293224" cy="555498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Therapy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EC130BCF-E9D4-4D97-AD9B-03E1982FEE1D}"/>
              </a:ext>
            </a:extLst>
          </p:cNvPr>
          <p:cNvSpPr/>
          <p:nvPr/>
        </p:nvSpPr>
        <p:spPr>
          <a:xfrm rot="16200000">
            <a:off x="5181331" y="557613"/>
            <a:ext cx="936073" cy="2980646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E8F905E-E244-4F06-8122-788F2A95BCB7}"/>
              </a:ext>
            </a:extLst>
          </p:cNvPr>
          <p:cNvSpPr/>
          <p:nvPr/>
        </p:nvSpPr>
        <p:spPr>
          <a:xfrm>
            <a:off x="4763939" y="785517"/>
            <a:ext cx="1693657" cy="76201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Theranostics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C61A41A-CF33-8826-856C-949AEE5916C5}"/>
              </a:ext>
            </a:extLst>
          </p:cNvPr>
          <p:cNvGraphicFramePr/>
          <p:nvPr/>
        </p:nvGraphicFramePr>
        <p:xfrm>
          <a:off x="8023123" y="1496269"/>
          <a:ext cx="3670331" cy="2345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312FCD6-DFED-BEF4-BFF7-669388669CC8}"/>
              </a:ext>
            </a:extLst>
          </p:cNvPr>
          <p:cNvSpPr txBox="1"/>
          <p:nvPr/>
        </p:nvSpPr>
        <p:spPr>
          <a:xfrm>
            <a:off x="1291533" y="4072439"/>
            <a:ext cx="9711313" cy="156966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Our goals: 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Production of unconventional radionuclides</a:t>
            </a:r>
          </a:p>
          <a:p>
            <a:pPr marL="285750" indent="-285750">
              <a:buFontTx/>
              <a:buChar char="-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New chemistry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to incorporate radionuclides </a:t>
            </a:r>
          </a:p>
          <a:p>
            <a:pPr marL="285750" indent="-285750">
              <a:buFontTx/>
              <a:buChar char="-"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Novel radiopharmaceuticals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for better cancer imaging or therapy  </a:t>
            </a:r>
          </a:p>
        </p:txBody>
      </p:sp>
    </p:spTree>
    <p:extLst>
      <p:ext uri="{BB962C8B-B14F-4D97-AF65-F5344CB8AC3E}">
        <p14:creationId xmlns:p14="http://schemas.microsoft.com/office/powerpoint/2010/main" val="580827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2844-1FF0-4C43-9C81-E5C435A5E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9280"/>
            <a:ext cx="12466320" cy="1064248"/>
          </a:xfrm>
        </p:spPr>
        <p:txBody>
          <a:bodyPr/>
          <a:lstStyle/>
          <a:p>
            <a:r>
              <a:rPr lang="en-US" sz="2800" b="1" dirty="0">
                <a:solidFill>
                  <a:srgbClr val="00B0F0"/>
                </a:solidFill>
                <a:latin typeface="+mn-lt"/>
              </a:rPr>
              <a:t>Photocatalyzed fluorination – new method to make </a:t>
            </a:r>
            <a:r>
              <a:rPr lang="en-US" sz="2800" b="1" baseline="30000" dirty="0">
                <a:solidFill>
                  <a:srgbClr val="00B0F0"/>
                </a:solidFill>
                <a:latin typeface="+mn-lt"/>
              </a:rPr>
              <a:t>18</a:t>
            </a:r>
            <a:r>
              <a:rPr lang="en-US" sz="2800" b="1" dirty="0">
                <a:solidFill>
                  <a:srgbClr val="00B0F0"/>
                </a:solidFill>
                <a:latin typeface="+mn-lt"/>
              </a:rPr>
              <a:t>F amino acids </a:t>
            </a:r>
          </a:p>
        </p:txBody>
      </p:sp>
      <p:graphicFrame>
        <p:nvGraphicFramePr>
          <p:cNvPr id="9" name="Object 2">
            <a:extLst>
              <a:ext uri="{FF2B5EF4-FFF2-40B4-BE49-F238E27FC236}">
                <a16:creationId xmlns:a16="http://schemas.microsoft.com/office/drawing/2014/main" id="{F443589F-C5AF-891D-46AD-C60DFF71BC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0742071"/>
              </p:ext>
            </p:extLst>
          </p:nvPr>
        </p:nvGraphicFramePr>
        <p:xfrm>
          <a:off x="24891" y="2076576"/>
          <a:ext cx="1528233" cy="1189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" imgW="1192548" imgH="927315" progId="ChemDraw.Document.6.0">
                  <p:embed/>
                </p:oleObj>
              </mc:Choice>
              <mc:Fallback>
                <p:oleObj name="CS ChemDraw Drawing" r:id="rId2" imgW="1192548" imgH="927315" progId="ChemDraw.Document.6.0">
                  <p:embed/>
                  <p:pic>
                    <p:nvPicPr>
                      <p:cNvPr id="32771" name="Object 2">
                        <a:extLst>
                          <a:ext uri="{FF2B5EF4-FFF2-40B4-BE49-F238E27FC236}">
                            <a16:creationId xmlns:a16="http://schemas.microsoft.com/office/drawing/2014/main" id="{0A069A14-4584-49EC-A264-6404A19CAD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91" y="2076576"/>
                        <a:ext cx="1528233" cy="11895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F4EB9296-AB14-31E6-2F6D-8074E5E6C6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92506"/>
              </p:ext>
            </p:extLst>
          </p:nvPr>
        </p:nvGraphicFramePr>
        <p:xfrm>
          <a:off x="120140" y="3653493"/>
          <a:ext cx="1500717" cy="1136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4" imgW="1170007" imgH="886167" progId="ChemDraw.Document.6.0">
                  <p:embed/>
                </p:oleObj>
              </mc:Choice>
              <mc:Fallback>
                <p:oleObj name="CS ChemDraw Drawing" r:id="rId4" imgW="1170007" imgH="886167" progId="ChemDraw.Document.6.0">
                  <p:embed/>
                  <p:pic>
                    <p:nvPicPr>
                      <p:cNvPr id="32772" name="Object 3">
                        <a:extLst>
                          <a:ext uri="{FF2B5EF4-FFF2-40B4-BE49-F238E27FC236}">
                            <a16:creationId xmlns:a16="http://schemas.microsoft.com/office/drawing/2014/main" id="{378CEF09-DCEE-4155-8773-1F3585FF8A1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40" y="3653493"/>
                        <a:ext cx="1500717" cy="11366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24B5D7F4-2478-40C2-E6D0-95FEA01A63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0241096"/>
              </p:ext>
            </p:extLst>
          </p:nvPr>
        </p:nvGraphicFramePr>
        <p:xfrm>
          <a:off x="1784610" y="2091775"/>
          <a:ext cx="1716617" cy="1250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1340553" imgH="976098" progId="ChemDraw.Document.6.0">
                  <p:embed/>
                </p:oleObj>
              </mc:Choice>
              <mc:Fallback>
                <p:oleObj name="CS ChemDraw Drawing" r:id="rId6" imgW="1340553" imgH="976098" progId="ChemDraw.Document.6.0">
                  <p:embed/>
                  <p:pic>
                    <p:nvPicPr>
                      <p:cNvPr id="32773" name="Object 4">
                        <a:extLst>
                          <a:ext uri="{FF2B5EF4-FFF2-40B4-BE49-F238E27FC236}">
                            <a16:creationId xmlns:a16="http://schemas.microsoft.com/office/drawing/2014/main" id="{D2A7FC49-A57F-424E-B47E-A1AF5D2A82B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610" y="2091775"/>
                        <a:ext cx="1716617" cy="12509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>
            <a:extLst>
              <a:ext uri="{FF2B5EF4-FFF2-40B4-BE49-F238E27FC236}">
                <a16:creationId xmlns:a16="http://schemas.microsoft.com/office/drawing/2014/main" id="{E1A7D668-CEFF-F7A6-77AA-BF5D15EBEA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424423"/>
              </p:ext>
            </p:extLst>
          </p:nvPr>
        </p:nvGraphicFramePr>
        <p:xfrm>
          <a:off x="3923791" y="2135842"/>
          <a:ext cx="1722967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1343530" imgH="892530" progId="ChemDraw.Document.6.0">
                  <p:embed/>
                </p:oleObj>
              </mc:Choice>
              <mc:Fallback>
                <p:oleObj name="CS ChemDraw Drawing" r:id="rId8" imgW="1343530" imgH="892530" progId="ChemDraw.Document.6.0">
                  <p:embed/>
                  <p:pic>
                    <p:nvPicPr>
                      <p:cNvPr id="32774" name="Object 5">
                        <a:extLst>
                          <a:ext uri="{FF2B5EF4-FFF2-40B4-BE49-F238E27FC236}">
                            <a16:creationId xmlns:a16="http://schemas.microsoft.com/office/drawing/2014/main" id="{0A1965AB-2777-4A68-96F4-AE5C866639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791" y="2135842"/>
                        <a:ext cx="1722967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6">
            <a:extLst>
              <a:ext uri="{FF2B5EF4-FFF2-40B4-BE49-F238E27FC236}">
                <a16:creationId xmlns:a16="http://schemas.microsoft.com/office/drawing/2014/main" id="{9DD3EF6B-9EBE-C92F-00EE-945D76773B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67404"/>
              </p:ext>
            </p:extLst>
          </p:nvPr>
        </p:nvGraphicFramePr>
        <p:xfrm>
          <a:off x="1851574" y="3617509"/>
          <a:ext cx="1756833" cy="1195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0" imgW="1370749" imgH="933678" progId="ChemDraw.Document.6.0">
                  <p:embed/>
                </p:oleObj>
              </mc:Choice>
              <mc:Fallback>
                <p:oleObj name="CS ChemDraw Drawing" r:id="rId10" imgW="1370749" imgH="933678" progId="ChemDraw.Document.6.0">
                  <p:embed/>
                  <p:pic>
                    <p:nvPicPr>
                      <p:cNvPr id="32775" name="Object 6">
                        <a:extLst>
                          <a:ext uri="{FF2B5EF4-FFF2-40B4-BE49-F238E27FC236}">
                            <a16:creationId xmlns:a16="http://schemas.microsoft.com/office/drawing/2014/main" id="{009B7267-6CFB-404A-B815-0AAE2354896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1574" y="3617509"/>
                        <a:ext cx="1756833" cy="11959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7">
            <a:extLst>
              <a:ext uri="{FF2B5EF4-FFF2-40B4-BE49-F238E27FC236}">
                <a16:creationId xmlns:a16="http://schemas.microsoft.com/office/drawing/2014/main" id="{AB10A0E1-B830-ED7F-C359-89D11A70BB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412630"/>
              </p:ext>
            </p:extLst>
          </p:nvPr>
        </p:nvGraphicFramePr>
        <p:xfrm>
          <a:off x="4069839" y="3719109"/>
          <a:ext cx="1720851" cy="1109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2" imgW="1341829" imgH="864956" progId="ChemDraw.Document.6.0">
                  <p:embed/>
                </p:oleObj>
              </mc:Choice>
              <mc:Fallback>
                <p:oleObj name="CS ChemDraw Drawing" r:id="rId12" imgW="1341829" imgH="864956" progId="ChemDraw.Document.6.0">
                  <p:embed/>
                  <p:pic>
                    <p:nvPicPr>
                      <p:cNvPr id="32776" name="Object 7">
                        <a:extLst>
                          <a:ext uri="{FF2B5EF4-FFF2-40B4-BE49-F238E27FC236}">
                            <a16:creationId xmlns:a16="http://schemas.microsoft.com/office/drawing/2014/main" id="{022A5AAA-699B-46C0-872D-7F6CDBE960B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9839" y="3719109"/>
                        <a:ext cx="1720851" cy="11091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8">
            <a:extLst>
              <a:ext uri="{FF2B5EF4-FFF2-40B4-BE49-F238E27FC236}">
                <a16:creationId xmlns:a16="http://schemas.microsoft.com/office/drawing/2014/main" id="{3CA7DF11-69F2-C082-B080-CF18FD3E21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99640"/>
              </p:ext>
            </p:extLst>
          </p:nvPr>
        </p:nvGraphicFramePr>
        <p:xfrm>
          <a:off x="6118422" y="3581040"/>
          <a:ext cx="1530351" cy="1145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4" imgW="1194249" imgH="893802" progId="ChemDraw.Document.6.0">
                  <p:embed/>
                </p:oleObj>
              </mc:Choice>
              <mc:Fallback>
                <p:oleObj name="CS ChemDraw Drawing" r:id="rId14" imgW="1194249" imgH="893802" progId="ChemDraw.Document.6.0">
                  <p:embed/>
                  <p:pic>
                    <p:nvPicPr>
                      <p:cNvPr id="32777" name="Object 8">
                        <a:extLst>
                          <a:ext uri="{FF2B5EF4-FFF2-40B4-BE49-F238E27FC236}">
                            <a16:creationId xmlns:a16="http://schemas.microsoft.com/office/drawing/2014/main" id="{DA2D9DB1-1B53-48D1-B947-83EB392023B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8422" y="3581040"/>
                        <a:ext cx="1530351" cy="1145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id="{B41C3D98-5437-FDCA-A143-33E0417FBA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075076"/>
              </p:ext>
            </p:extLst>
          </p:nvPr>
        </p:nvGraphicFramePr>
        <p:xfrm>
          <a:off x="6005273" y="5189053"/>
          <a:ext cx="1885951" cy="1132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6" imgW="1471546" imgH="881925" progId="ChemDraw.Document.6.0">
                  <p:embed/>
                </p:oleObj>
              </mc:Choice>
              <mc:Fallback>
                <p:oleObj name="CS ChemDraw Drawing" r:id="rId16" imgW="1471546" imgH="881925" progId="ChemDraw.Document.6.0">
                  <p:embed/>
                  <p:pic>
                    <p:nvPicPr>
                      <p:cNvPr id="32778" name="Object 9">
                        <a:extLst>
                          <a:ext uri="{FF2B5EF4-FFF2-40B4-BE49-F238E27FC236}">
                            <a16:creationId xmlns:a16="http://schemas.microsoft.com/office/drawing/2014/main" id="{4891E976-A4C2-4A0A-87D7-3408A5DA97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5273" y="5189053"/>
                        <a:ext cx="1885951" cy="11324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0">
            <a:extLst>
              <a:ext uri="{FF2B5EF4-FFF2-40B4-BE49-F238E27FC236}">
                <a16:creationId xmlns:a16="http://schemas.microsoft.com/office/drawing/2014/main" id="{2AE689DA-9888-8AD2-6A4F-678998936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295114"/>
              </p:ext>
            </p:extLst>
          </p:nvPr>
        </p:nvGraphicFramePr>
        <p:xfrm>
          <a:off x="120140" y="5315075"/>
          <a:ext cx="1718733" cy="1128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18" imgW="1340128" imgH="880228" progId="ChemDraw.Document.6.0">
                  <p:embed/>
                </p:oleObj>
              </mc:Choice>
              <mc:Fallback>
                <p:oleObj name="CS ChemDraw Drawing" r:id="rId18" imgW="1340128" imgH="880228" progId="ChemDraw.Document.6.0">
                  <p:embed/>
                  <p:pic>
                    <p:nvPicPr>
                      <p:cNvPr id="32779" name="Object 10">
                        <a:extLst>
                          <a:ext uri="{FF2B5EF4-FFF2-40B4-BE49-F238E27FC236}">
                            <a16:creationId xmlns:a16="http://schemas.microsoft.com/office/drawing/2014/main" id="{7F16B816-E75A-48BB-98E8-FED01D6A568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40" y="5315075"/>
                        <a:ext cx="1718733" cy="1128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1">
            <a:extLst>
              <a:ext uri="{FF2B5EF4-FFF2-40B4-BE49-F238E27FC236}">
                <a16:creationId xmlns:a16="http://schemas.microsoft.com/office/drawing/2014/main" id="{87547926-63C7-B283-39CB-E64C74A1D0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5283871"/>
              </p:ext>
            </p:extLst>
          </p:nvPr>
        </p:nvGraphicFramePr>
        <p:xfrm>
          <a:off x="6068292" y="2029901"/>
          <a:ext cx="1511300" cy="1121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0" imgW="1178938" imgH="874289" progId="ChemDraw.Document.6.0">
                  <p:embed/>
                </p:oleObj>
              </mc:Choice>
              <mc:Fallback>
                <p:oleObj name="CS ChemDraw Drawing" r:id="rId20" imgW="1178938" imgH="874289" progId="ChemDraw.Document.6.0">
                  <p:embed/>
                  <p:pic>
                    <p:nvPicPr>
                      <p:cNvPr id="32780" name="Object 11">
                        <a:extLst>
                          <a:ext uri="{FF2B5EF4-FFF2-40B4-BE49-F238E27FC236}">
                            <a16:creationId xmlns:a16="http://schemas.microsoft.com/office/drawing/2014/main" id="{1161E8BA-02B8-4E56-B2CF-A2DBB3DED9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8292" y="2029901"/>
                        <a:ext cx="1511300" cy="1121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12">
            <a:extLst>
              <a:ext uri="{FF2B5EF4-FFF2-40B4-BE49-F238E27FC236}">
                <a16:creationId xmlns:a16="http://schemas.microsoft.com/office/drawing/2014/main" id="{953B1EEF-6DB6-BC00-5B73-0E35DA36F6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574127"/>
              </p:ext>
            </p:extLst>
          </p:nvPr>
        </p:nvGraphicFramePr>
        <p:xfrm>
          <a:off x="4042324" y="5329893"/>
          <a:ext cx="1682749" cy="1032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2" imgW="1313386" imgH="805950" progId="ChemDraw.Document.6.0">
                  <p:embed/>
                </p:oleObj>
              </mc:Choice>
              <mc:Fallback>
                <p:oleObj name="CS ChemDraw Drawing" r:id="rId22" imgW="1313386" imgH="805950" progId="ChemDraw.Document.6.0">
                  <p:embed/>
                  <p:pic>
                    <p:nvPicPr>
                      <p:cNvPr id="32781" name="Object 12">
                        <a:extLst>
                          <a:ext uri="{FF2B5EF4-FFF2-40B4-BE49-F238E27FC236}">
                            <a16:creationId xmlns:a16="http://schemas.microsoft.com/office/drawing/2014/main" id="{BDACC01C-AEE8-44A4-863A-8A4A567150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2324" y="5329893"/>
                        <a:ext cx="1682749" cy="10329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13">
            <a:extLst>
              <a:ext uri="{FF2B5EF4-FFF2-40B4-BE49-F238E27FC236}">
                <a16:creationId xmlns:a16="http://schemas.microsoft.com/office/drawing/2014/main" id="{37746133-D637-0D7B-C409-1F899CE5EB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6741476"/>
              </p:ext>
            </p:extLst>
          </p:nvPr>
        </p:nvGraphicFramePr>
        <p:xfrm>
          <a:off x="2135207" y="5372226"/>
          <a:ext cx="1570567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4" imgW="1223169" imgH="782236" progId="ChemDraw.Document.6.0">
                  <p:embed/>
                </p:oleObj>
              </mc:Choice>
              <mc:Fallback>
                <p:oleObj name="CS ChemDraw Drawing" r:id="rId24" imgW="1223169" imgH="782236" progId="ChemDraw.Document.6.0">
                  <p:embed/>
                  <p:pic>
                    <p:nvPicPr>
                      <p:cNvPr id="32782" name="Object 13">
                        <a:extLst>
                          <a:ext uri="{FF2B5EF4-FFF2-40B4-BE49-F238E27FC236}">
                            <a16:creationId xmlns:a16="http://schemas.microsoft.com/office/drawing/2014/main" id="{50F292A4-DEF4-4ED4-A119-A2F86B1567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5207" y="5372226"/>
                        <a:ext cx="1570567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8">
            <a:extLst>
              <a:ext uri="{FF2B5EF4-FFF2-40B4-BE49-F238E27FC236}">
                <a16:creationId xmlns:a16="http://schemas.microsoft.com/office/drawing/2014/main" id="{6871FF79-0355-4D4D-E2AE-10AA60AF515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1" r="19852" b="22559"/>
          <a:stretch>
            <a:fillRect/>
          </a:stretch>
        </p:blipFill>
        <p:spPr bwMode="auto">
          <a:xfrm>
            <a:off x="9257790" y="4733623"/>
            <a:ext cx="1962149" cy="18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0">
            <a:extLst>
              <a:ext uri="{FF2B5EF4-FFF2-40B4-BE49-F238E27FC236}">
                <a16:creationId xmlns:a16="http://schemas.microsoft.com/office/drawing/2014/main" id="{B8C37583-F8CA-BDC8-9903-36B65AFF2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7791" y="6492468"/>
            <a:ext cx="20193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Microfluidic chip</a:t>
            </a:r>
          </a:p>
        </p:txBody>
      </p:sp>
      <p:graphicFrame>
        <p:nvGraphicFramePr>
          <p:cNvPr id="25" name="Object 21">
            <a:extLst>
              <a:ext uri="{FF2B5EF4-FFF2-40B4-BE49-F238E27FC236}">
                <a16:creationId xmlns:a16="http://schemas.microsoft.com/office/drawing/2014/main" id="{A0DC57C0-390B-4216-BE50-422E4B617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41937"/>
              </p:ext>
            </p:extLst>
          </p:nvPr>
        </p:nvGraphicFramePr>
        <p:xfrm>
          <a:off x="7976505" y="2051806"/>
          <a:ext cx="3996968" cy="2112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27" imgW="3102477" imgH="1642410" progId="ChemDraw.Document.6.0">
                  <p:embed/>
                </p:oleObj>
              </mc:Choice>
              <mc:Fallback>
                <p:oleObj name="CS ChemDraw Drawing" r:id="rId27" imgW="3102477" imgH="1642410" progId="ChemDraw.Document.6.0">
                  <p:embed/>
                  <p:pic>
                    <p:nvPicPr>
                      <p:cNvPr id="32786" name="Object 21">
                        <a:extLst>
                          <a:ext uri="{FF2B5EF4-FFF2-40B4-BE49-F238E27FC236}">
                            <a16:creationId xmlns:a16="http://schemas.microsoft.com/office/drawing/2014/main" id="{09AD2BCE-D3C4-443F-A992-2FDDA756EC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76505" y="2051806"/>
                        <a:ext cx="3996968" cy="2112433"/>
                      </a:xfrm>
                      <a:prstGeom prst="rect">
                        <a:avLst/>
                      </a:prstGeom>
                      <a:noFill/>
                      <a:ln w="1587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72886157-69D0-08D0-5E18-E5360FC0B638}"/>
              </a:ext>
            </a:extLst>
          </p:cNvPr>
          <p:cNvSpPr txBox="1"/>
          <p:nvPr/>
        </p:nvSpPr>
        <p:spPr>
          <a:xfrm>
            <a:off x="699101" y="6448577"/>
            <a:ext cx="6686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1-step fluorination from unmodified amino acid precursors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2989F4-0736-041C-65A5-B49E295AFFBE}"/>
              </a:ext>
            </a:extLst>
          </p:cNvPr>
          <p:cNvSpPr txBox="1"/>
          <p:nvPr/>
        </p:nvSpPr>
        <p:spPr>
          <a:xfrm>
            <a:off x="4883698" y="648681"/>
            <a:ext cx="70330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SFU: Robert Britton, Matthew Nodwell, Zheliang Yuan</a:t>
            </a:r>
          </a:p>
          <a:p>
            <a:r>
              <a:rPr lang="en-US" dirty="0"/>
              <a:t>TRIUMF: Paul Schaffer, Milena </a:t>
            </a:r>
            <a:r>
              <a:rPr lang="en-US" dirty="0" err="1">
                <a:effectLst/>
              </a:rPr>
              <a:t>Čolović</a:t>
            </a:r>
            <a:r>
              <a:rPr lang="en-US" dirty="0"/>
              <a:t>, Gokce Engudar, Hua Yang</a:t>
            </a:r>
          </a:p>
          <a:p>
            <a:r>
              <a:rPr lang="en-US" dirty="0"/>
              <a:t>BC Cancer: Francois Benard, Florian Kuchenbauer, Helen Merkens</a:t>
            </a:r>
          </a:p>
          <a:p>
            <a:r>
              <a:rPr lang="en-US" dirty="0"/>
              <a:t> </a:t>
            </a:r>
          </a:p>
        </p:txBody>
      </p:sp>
      <p:pic>
        <p:nvPicPr>
          <p:cNvPr id="29" name="Picture 28" descr="A person with a beard smiling&#10;&#10;Description automatically generated">
            <a:extLst>
              <a:ext uri="{FF2B5EF4-FFF2-40B4-BE49-F238E27FC236}">
                <a16:creationId xmlns:a16="http://schemas.microsoft.com/office/drawing/2014/main" id="{57D5E60A-E0E7-3ED8-682E-13EC00F20C1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48385" y="612281"/>
            <a:ext cx="729755" cy="1096626"/>
          </a:xfrm>
          <a:prstGeom prst="rect">
            <a:avLst/>
          </a:prstGeom>
        </p:spPr>
      </p:pic>
      <p:pic>
        <p:nvPicPr>
          <p:cNvPr id="31" name="Picture 30" descr="A person standing in front of water&#10;&#10;Description automatically generated">
            <a:extLst>
              <a:ext uri="{FF2B5EF4-FFF2-40B4-BE49-F238E27FC236}">
                <a16:creationId xmlns:a16="http://schemas.microsoft.com/office/drawing/2014/main" id="{E738425B-00DF-0E40-1F0B-F603CB7B7EAB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3277" r="9691"/>
          <a:stretch/>
        </p:blipFill>
        <p:spPr>
          <a:xfrm>
            <a:off x="1504778" y="627382"/>
            <a:ext cx="833121" cy="1081525"/>
          </a:xfrm>
          <a:prstGeom prst="rect">
            <a:avLst/>
          </a:prstGeom>
        </p:spPr>
      </p:pic>
      <p:pic>
        <p:nvPicPr>
          <p:cNvPr id="37" name="Picture 36" descr="A person wearing a suit and glasses&#10;&#10;Description automatically generated">
            <a:extLst>
              <a:ext uri="{FF2B5EF4-FFF2-40B4-BE49-F238E27FC236}">
                <a16:creationId xmlns:a16="http://schemas.microsoft.com/office/drawing/2014/main" id="{15B53EB3-B7C4-F4EF-8885-A9DE03115A43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19072" t="14724" r="13053" b="29604"/>
          <a:stretch/>
        </p:blipFill>
        <p:spPr>
          <a:xfrm>
            <a:off x="2561171" y="635729"/>
            <a:ext cx="863569" cy="1064248"/>
          </a:xfrm>
          <a:prstGeom prst="rect">
            <a:avLst/>
          </a:prstGeom>
        </p:spPr>
      </p:pic>
      <p:pic>
        <p:nvPicPr>
          <p:cNvPr id="41" name="Picture 40" descr="A person smiling at camera&#10;&#10;Description automatically generated">
            <a:extLst>
              <a:ext uri="{FF2B5EF4-FFF2-40B4-BE49-F238E27FC236}">
                <a16:creationId xmlns:a16="http://schemas.microsoft.com/office/drawing/2014/main" id="{DAA7B8F1-E47F-E293-E14C-FFADF026982C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11563" t="9468" r="50891" b="22621"/>
          <a:stretch/>
        </p:blipFill>
        <p:spPr>
          <a:xfrm>
            <a:off x="3638054" y="619540"/>
            <a:ext cx="863569" cy="109662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9F07791-4551-835D-3F76-3747F07D7069}"/>
              </a:ext>
            </a:extLst>
          </p:cNvPr>
          <p:cNvSpPr txBox="1"/>
          <p:nvPr/>
        </p:nvSpPr>
        <p:spPr>
          <a:xfrm>
            <a:off x="428943" y="166056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Britton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80256A-5FA3-18B7-9826-367590FA352A}"/>
              </a:ext>
            </a:extLst>
          </p:cNvPr>
          <p:cNvSpPr txBox="1"/>
          <p:nvPr/>
        </p:nvSpPr>
        <p:spPr>
          <a:xfrm>
            <a:off x="1442021" y="167229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Nodwell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26DDEE-66CB-528F-1AF1-B604C1056491}"/>
              </a:ext>
            </a:extLst>
          </p:cNvPr>
          <p:cNvSpPr txBox="1"/>
          <p:nvPr/>
        </p:nvSpPr>
        <p:spPr>
          <a:xfrm>
            <a:off x="2509349" y="1680889"/>
            <a:ext cx="1039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Schaffer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C295E5C-B121-5002-1965-3F4F7147D198}"/>
              </a:ext>
            </a:extLst>
          </p:cNvPr>
          <p:cNvSpPr txBox="1"/>
          <p:nvPr/>
        </p:nvSpPr>
        <p:spPr>
          <a:xfrm>
            <a:off x="3628618" y="1660569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effectLst/>
              </a:rPr>
              <a:t>Čolović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88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183AA9E-9003-0694-1F16-3E0FBFA92822}"/>
              </a:ext>
            </a:extLst>
          </p:cNvPr>
          <p:cNvSpPr/>
          <p:nvPr/>
        </p:nvSpPr>
        <p:spPr>
          <a:xfrm>
            <a:off x="77282" y="657671"/>
            <a:ext cx="8411745" cy="42917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82D23-EDE7-964B-9EFA-21A48A784D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743" y="62159"/>
            <a:ext cx="9229980" cy="1014516"/>
          </a:xfrm>
        </p:spPr>
        <p:txBody>
          <a:bodyPr/>
          <a:lstStyle/>
          <a:p>
            <a:pPr>
              <a:lnSpc>
                <a:spcPct val="113000"/>
              </a:lnSpc>
              <a:tabLst>
                <a:tab pos="719138" algn="l"/>
              </a:tabLst>
            </a:pPr>
            <a:r>
              <a:rPr lang="en-US" sz="2400" dirty="0"/>
              <a:t>Imaging multiple myeloma with L-5-[</a:t>
            </a:r>
            <a:r>
              <a:rPr lang="en-US" sz="2400" baseline="30000" dirty="0"/>
              <a:t>18</a:t>
            </a:r>
            <a:r>
              <a:rPr lang="en-US" sz="2400" dirty="0"/>
              <a:t>F]FHL</a:t>
            </a: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E2E93-963D-FE42-A5CD-BE1D8128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5" name="Picture 3" descr="C:\Users\milenac\Documents\2020 - postdoc - TRIUMF\Experiments\nci h929 mip jul 2021.jpg">
            <a:extLst>
              <a:ext uri="{FF2B5EF4-FFF2-40B4-BE49-F238E27FC236}">
                <a16:creationId xmlns:a16="http://schemas.microsoft.com/office/drawing/2014/main" id="{CF89C42E-F12D-4A3E-7420-02EAE8FA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96" b="5598"/>
          <a:stretch>
            <a:fillRect/>
          </a:stretch>
        </p:blipFill>
        <p:spPr bwMode="auto">
          <a:xfrm>
            <a:off x="295157" y="845605"/>
            <a:ext cx="1559152" cy="364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ilenac\Documents\2020 - postdoc - TRIUMF\Experiments\mip 0-10 unblocked L363.jpg">
            <a:extLst>
              <a:ext uri="{FF2B5EF4-FFF2-40B4-BE49-F238E27FC236}">
                <a16:creationId xmlns:a16="http://schemas.microsoft.com/office/drawing/2014/main" id="{A5F3B21F-AAC4-E5A1-DC00-92A0AD487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4335" r="26075" b="5598"/>
          <a:stretch/>
        </p:blipFill>
        <p:spPr bwMode="auto">
          <a:xfrm>
            <a:off x="1974475" y="890253"/>
            <a:ext cx="1559153" cy="36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CRCFILE12\mcolovic\Milena BCCRC 2022\2022_experiments\FHLeu multiple Myeloma\20221208_FHLeu_AMO1sq_C1RL_mip.JPG">
            <a:extLst>
              <a:ext uri="{FF2B5EF4-FFF2-40B4-BE49-F238E27FC236}">
                <a16:creationId xmlns:a16="http://schemas.microsoft.com/office/drawing/2014/main" id="{4F955F0D-B3A6-DE06-4E62-C97E82CE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87111" t="50811" r="10465" b="12064"/>
          <a:stretch>
            <a:fillRect/>
          </a:stretch>
        </p:blipFill>
        <p:spPr bwMode="auto">
          <a:xfrm>
            <a:off x="4092602" y="1328874"/>
            <a:ext cx="190553" cy="240597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5EEEED-3451-FB0C-D5B8-8611A323F3D6}"/>
              </a:ext>
            </a:extLst>
          </p:cNvPr>
          <p:cNvSpPr txBox="1"/>
          <p:nvPr/>
        </p:nvSpPr>
        <p:spPr>
          <a:xfrm>
            <a:off x="3708586" y="981350"/>
            <a:ext cx="98135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FFFFFF"/>
                </a:solidFill>
              </a:rPr>
              <a:t>10 % ID/g</a:t>
            </a: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r>
              <a:rPr lang="en-CA" sz="1400" b="1" dirty="0">
                <a:solidFill>
                  <a:srgbClr val="FFFFFF"/>
                </a:solidFill>
              </a:rPr>
              <a:t>0 %ID/g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B81738-CCEC-AFD9-366E-56408CD7540B}"/>
              </a:ext>
            </a:extLst>
          </p:cNvPr>
          <p:cNvCxnSpPr/>
          <p:nvPr/>
        </p:nvCxnSpPr>
        <p:spPr>
          <a:xfrm>
            <a:off x="593840" y="1777768"/>
            <a:ext cx="251209" cy="32154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36A5D7-65DD-3AE0-8EFF-7753271B94A7}"/>
              </a:ext>
            </a:extLst>
          </p:cNvPr>
          <p:cNvCxnSpPr/>
          <p:nvPr/>
        </p:nvCxnSpPr>
        <p:spPr>
          <a:xfrm>
            <a:off x="2121690" y="1725048"/>
            <a:ext cx="251209" cy="32154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1E80A10-2164-4D90-931B-8CD0EC7D63A0}"/>
              </a:ext>
            </a:extLst>
          </p:cNvPr>
          <p:cNvSpPr txBox="1"/>
          <p:nvPr/>
        </p:nvSpPr>
        <p:spPr>
          <a:xfrm>
            <a:off x="1660520" y="1344494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FFFFFF"/>
                </a:solidFill>
              </a:rPr>
              <a:t>L363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9202D1-D261-C5BD-D3F5-22B807B611AE}"/>
              </a:ext>
            </a:extLst>
          </p:cNvPr>
          <p:cNvSpPr txBox="1"/>
          <p:nvPr/>
        </p:nvSpPr>
        <p:spPr>
          <a:xfrm>
            <a:off x="63999" y="1406947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FFFFFF"/>
                </a:solidFill>
              </a:rPr>
              <a:t>NCI H929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425CCF-B9A2-06D4-CCD6-7012A566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3783" y="231404"/>
            <a:ext cx="2482705" cy="14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DA968-AC2B-DA82-D492-429D68A6ED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264CCE-EA3D-893F-D1FA-056249457A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31"/>
          <a:stretch/>
        </p:blipFill>
        <p:spPr>
          <a:xfrm>
            <a:off x="4989865" y="743364"/>
            <a:ext cx="1534314" cy="3640230"/>
          </a:xfrm>
          <a:prstGeom prst="rect">
            <a:avLst/>
          </a:prstGeom>
        </p:spPr>
      </p:pic>
      <p:pic>
        <p:nvPicPr>
          <p:cNvPr id="9" name="Picture 3" descr="\\CRCFILE12\mcolovic\Milena BCCRC 2022\2023\PET Imaging\20230309 FDG L363\C1RL fdg mar9\mip ct and pet 0-10 c1rl.JPG">
            <a:extLst>
              <a:ext uri="{FF2B5EF4-FFF2-40B4-BE49-F238E27FC236}">
                <a16:creationId xmlns:a16="http://schemas.microsoft.com/office/drawing/2014/main" id="{3B608D95-C000-3EDA-7EC4-D2E995951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32925" t="14872" r="37951" b="31188"/>
          <a:stretch/>
        </p:blipFill>
        <p:spPr bwMode="auto">
          <a:xfrm>
            <a:off x="6495230" y="773479"/>
            <a:ext cx="1267425" cy="3121866"/>
          </a:xfrm>
          <a:prstGeom prst="rect">
            <a:avLst/>
          </a:prstGeom>
          <a:noFill/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7CA83A51-5772-7EF6-6783-14E721DCA073}"/>
              </a:ext>
            </a:extLst>
          </p:cNvPr>
          <p:cNvSpPr txBox="1">
            <a:spLocks/>
          </p:cNvSpPr>
          <p:nvPr/>
        </p:nvSpPr>
        <p:spPr>
          <a:xfrm>
            <a:off x="4989865" y="4089893"/>
            <a:ext cx="3248971" cy="5106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>
                <a:solidFill>
                  <a:schemeClr val="accent4"/>
                </a:solidFill>
              </a:rPr>
              <a:t>[</a:t>
            </a:r>
            <a:r>
              <a:rPr lang="en-CA" sz="2000" baseline="30000" dirty="0">
                <a:solidFill>
                  <a:schemeClr val="accent4"/>
                </a:solidFill>
              </a:rPr>
              <a:t>18</a:t>
            </a:r>
            <a:r>
              <a:rPr lang="en-CA" sz="2000" dirty="0">
                <a:solidFill>
                  <a:schemeClr val="accent4"/>
                </a:solidFill>
              </a:rPr>
              <a:t>F]FHL           [</a:t>
            </a:r>
            <a:r>
              <a:rPr lang="en-CA" sz="2000" baseline="30000" dirty="0">
                <a:solidFill>
                  <a:schemeClr val="accent4"/>
                </a:solidFill>
              </a:rPr>
              <a:t>18</a:t>
            </a:r>
            <a:r>
              <a:rPr lang="en-CA" sz="2000" dirty="0">
                <a:solidFill>
                  <a:schemeClr val="accent4"/>
                </a:solidFill>
              </a:rPr>
              <a:t>F]FDG</a:t>
            </a:r>
          </a:p>
          <a:p>
            <a:endParaRPr lang="en-CA" sz="2000" dirty="0">
              <a:solidFill>
                <a:schemeClr val="accent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585D4F-6A0B-2CFE-F9AE-7C7CBDD7865C}"/>
              </a:ext>
            </a:extLst>
          </p:cNvPr>
          <p:cNvSpPr txBox="1"/>
          <p:nvPr/>
        </p:nvSpPr>
        <p:spPr>
          <a:xfrm>
            <a:off x="5047389" y="4564046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Metastatic multiple myeloma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908501-9611-5B02-F29B-58D6DA313AC6}"/>
              </a:ext>
            </a:extLst>
          </p:cNvPr>
          <p:cNvSpPr txBox="1"/>
          <p:nvPr/>
        </p:nvSpPr>
        <p:spPr>
          <a:xfrm>
            <a:off x="845049" y="456898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Local multiple myeloma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6F6BBCC2-71EE-0B99-9345-4488BA897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81" y="5459657"/>
            <a:ext cx="11569700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67" dirty="0">
                <a:latin typeface="Arial" panose="020B0604020202020204" pitchFamily="34" charset="0"/>
                <a:cs typeface="Arial" panose="020B0604020202020204" pitchFamily="34" charset="0"/>
              </a:rPr>
              <a:t>Radiochemical process allows synthesis of large number of radiotracers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67" dirty="0">
                <a:latin typeface="Arial" panose="020B0604020202020204" pitchFamily="34" charset="0"/>
                <a:cs typeface="Arial" panose="020B0604020202020204" pitchFamily="34" charset="0"/>
              </a:rPr>
              <a:t>High impact, award winning publications, multiple grants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67" i="1" dirty="0">
                <a:latin typeface="Arial" panose="020B0604020202020204" pitchFamily="34" charset="0"/>
                <a:cs typeface="Arial" panose="020B0604020202020204" pitchFamily="34" charset="0"/>
              </a:rPr>
              <a:t>Pending clinical translation</a:t>
            </a:r>
            <a:endParaRPr lang="en-US" alt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EF89812-6664-C9B1-0F01-7F4DEC8BABFE}"/>
              </a:ext>
            </a:extLst>
          </p:cNvPr>
          <p:cNvSpPr txBox="1">
            <a:spLocks/>
          </p:cNvSpPr>
          <p:nvPr/>
        </p:nvSpPr>
        <p:spPr>
          <a:xfrm>
            <a:off x="8552259" y="1813491"/>
            <a:ext cx="3503549" cy="45333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[</a:t>
            </a:r>
            <a:r>
              <a:rPr lang="en-US" sz="1800" baseline="30000" dirty="0"/>
              <a:t>18</a:t>
            </a:r>
            <a:r>
              <a:rPr lang="en-US" sz="1800" dirty="0"/>
              <a:t>F]FHL uptake via LAT1 transporter</a:t>
            </a:r>
          </a:p>
          <a:p>
            <a:r>
              <a:rPr lang="en-US" sz="1800" dirty="0"/>
              <a:t>Metastases evident on PET/CT scans with [</a:t>
            </a:r>
            <a:r>
              <a:rPr lang="en-US" sz="1800" baseline="30000" dirty="0"/>
              <a:t>18</a:t>
            </a:r>
            <a:r>
              <a:rPr lang="en-US" sz="1800" dirty="0"/>
              <a:t>F]FHL and [</a:t>
            </a:r>
            <a:r>
              <a:rPr lang="en-US" sz="1800" baseline="30000" dirty="0"/>
              <a:t>18</a:t>
            </a:r>
            <a:r>
              <a:rPr lang="en-US" sz="1800" dirty="0"/>
              <a:t>F]FDG, </a:t>
            </a:r>
            <a:r>
              <a:rPr lang="en-US" sz="1800" b="1" dirty="0">
                <a:latin typeface="Arial"/>
                <a:cs typeface="Arial"/>
              </a:rPr>
              <a:t>Many more metastases could be identified with [</a:t>
            </a:r>
            <a:r>
              <a:rPr lang="en-US" sz="1800" b="1" baseline="30000" dirty="0">
                <a:latin typeface="Arial"/>
                <a:cs typeface="Arial"/>
              </a:rPr>
              <a:t>18</a:t>
            </a:r>
            <a:r>
              <a:rPr lang="en-US" sz="1800" b="1" dirty="0">
                <a:latin typeface="Arial"/>
                <a:cs typeface="Arial"/>
              </a:rPr>
              <a:t>F]FHL PET</a:t>
            </a:r>
          </a:p>
          <a:p>
            <a:r>
              <a:rPr lang="en-US" sz="1800" dirty="0">
                <a:latin typeface="Arial"/>
                <a:cs typeface="Arial"/>
              </a:rPr>
              <a:t>Higher basal uptake of [</a:t>
            </a:r>
            <a:r>
              <a:rPr lang="en-US" sz="1800" baseline="30000" dirty="0">
                <a:latin typeface="Arial"/>
                <a:cs typeface="Arial"/>
              </a:rPr>
              <a:t>18</a:t>
            </a:r>
            <a:r>
              <a:rPr lang="en-US" sz="1800" dirty="0">
                <a:latin typeface="Arial"/>
                <a:cs typeface="Arial"/>
              </a:rPr>
              <a:t>F]FDG overall</a:t>
            </a:r>
          </a:p>
          <a:p>
            <a:r>
              <a:rPr lang="en-US" sz="1800" dirty="0">
                <a:latin typeface="Arial"/>
                <a:cs typeface="Arial"/>
              </a:rPr>
              <a:t>Liver metastasis evident on  [</a:t>
            </a:r>
            <a:r>
              <a:rPr lang="en-US" sz="1800" baseline="30000" dirty="0">
                <a:latin typeface="Arial"/>
                <a:cs typeface="Arial"/>
              </a:rPr>
              <a:t>18</a:t>
            </a:r>
            <a:r>
              <a:rPr lang="en-US" sz="1800" dirty="0">
                <a:latin typeface="Arial"/>
                <a:cs typeface="Arial"/>
              </a:rPr>
              <a:t>F]FDG scan which would have likely been missed on the  [</a:t>
            </a:r>
            <a:r>
              <a:rPr lang="en-US" sz="1800" baseline="30000" dirty="0">
                <a:latin typeface="Arial"/>
                <a:cs typeface="Arial"/>
              </a:rPr>
              <a:t>18</a:t>
            </a:r>
            <a:r>
              <a:rPr lang="en-US" sz="1800" dirty="0">
                <a:latin typeface="Arial"/>
                <a:cs typeface="Arial"/>
              </a:rPr>
              <a:t>F]FHL scan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24431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183AA9E-9003-0694-1F16-3E0FBFA92822}"/>
              </a:ext>
            </a:extLst>
          </p:cNvPr>
          <p:cNvSpPr/>
          <p:nvPr/>
        </p:nvSpPr>
        <p:spPr>
          <a:xfrm>
            <a:off x="77282" y="657671"/>
            <a:ext cx="8411745" cy="42917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F82D23-EDE7-964B-9EFA-21A48A784DF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4743" y="62159"/>
            <a:ext cx="9229980" cy="1014516"/>
          </a:xfrm>
        </p:spPr>
        <p:txBody>
          <a:bodyPr/>
          <a:lstStyle/>
          <a:p>
            <a:pPr>
              <a:lnSpc>
                <a:spcPct val="113000"/>
              </a:lnSpc>
              <a:tabLst>
                <a:tab pos="719138" algn="l"/>
              </a:tabLst>
            </a:pPr>
            <a:r>
              <a:rPr lang="en-US" sz="2400" dirty="0"/>
              <a:t>Imaging multiple myeloma with L-5-[</a:t>
            </a:r>
            <a:r>
              <a:rPr lang="en-US" sz="2400" baseline="30000" dirty="0"/>
              <a:t>18</a:t>
            </a:r>
            <a:r>
              <a:rPr lang="en-US" sz="2400" dirty="0"/>
              <a:t>F]FHL</a:t>
            </a:r>
            <a:endParaRPr lang="en-CA" sz="240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AE2E93-963D-FE42-A5CD-BE1D8128C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90513-E58D-2644-ACDB-E89B1349FCEB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5" name="Picture 3" descr="C:\Users\milenac\Documents\2020 - postdoc - TRIUMF\Experiments\nci h929 mip jul 2021.jpg">
            <a:extLst>
              <a:ext uri="{FF2B5EF4-FFF2-40B4-BE49-F238E27FC236}">
                <a16:creationId xmlns:a16="http://schemas.microsoft.com/office/drawing/2014/main" id="{CF89C42E-F12D-4A3E-7420-02EAE8FA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96" b="5598"/>
          <a:stretch>
            <a:fillRect/>
          </a:stretch>
        </p:blipFill>
        <p:spPr bwMode="auto">
          <a:xfrm>
            <a:off x="295157" y="845605"/>
            <a:ext cx="1559152" cy="364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ilenac\Documents\2020 - postdoc - TRIUMF\Experiments\mip 0-10 unblocked L363.jpg">
            <a:extLst>
              <a:ext uri="{FF2B5EF4-FFF2-40B4-BE49-F238E27FC236}">
                <a16:creationId xmlns:a16="http://schemas.microsoft.com/office/drawing/2014/main" id="{A5F3B21F-AAC4-E5A1-DC00-92A0AD487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3" t="4335" r="26075" b="5598"/>
          <a:stretch/>
        </p:blipFill>
        <p:spPr bwMode="auto">
          <a:xfrm>
            <a:off x="1974475" y="890253"/>
            <a:ext cx="1559153" cy="364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CRCFILE12\mcolovic\Milena BCCRC 2022\2022_experiments\FHLeu multiple Myeloma\20221208_FHLeu_AMO1sq_C1RL_mip.JPG">
            <a:extLst>
              <a:ext uri="{FF2B5EF4-FFF2-40B4-BE49-F238E27FC236}">
                <a16:creationId xmlns:a16="http://schemas.microsoft.com/office/drawing/2014/main" id="{4F955F0D-B3A6-DE06-4E62-C97E82CE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87111" t="50811" r="10465" b="12064"/>
          <a:stretch>
            <a:fillRect/>
          </a:stretch>
        </p:blipFill>
        <p:spPr bwMode="auto">
          <a:xfrm>
            <a:off x="4092602" y="1328874"/>
            <a:ext cx="190553" cy="240597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85EEEED-3451-FB0C-D5B8-8611A323F3D6}"/>
              </a:ext>
            </a:extLst>
          </p:cNvPr>
          <p:cNvSpPr txBox="1"/>
          <p:nvPr/>
        </p:nvSpPr>
        <p:spPr>
          <a:xfrm>
            <a:off x="3708586" y="981350"/>
            <a:ext cx="98135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FFFFFF"/>
                </a:solidFill>
              </a:rPr>
              <a:t>10 % ID/g</a:t>
            </a: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endParaRPr lang="en-CA" sz="1400" b="1" dirty="0">
              <a:solidFill>
                <a:srgbClr val="FFFFFF"/>
              </a:solidFill>
            </a:endParaRPr>
          </a:p>
          <a:p>
            <a:r>
              <a:rPr lang="en-CA" sz="1400" b="1" dirty="0">
                <a:solidFill>
                  <a:srgbClr val="FFFFFF"/>
                </a:solidFill>
              </a:rPr>
              <a:t>0 %ID/g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B81738-CCEC-AFD9-366E-56408CD7540B}"/>
              </a:ext>
            </a:extLst>
          </p:cNvPr>
          <p:cNvCxnSpPr/>
          <p:nvPr/>
        </p:nvCxnSpPr>
        <p:spPr>
          <a:xfrm>
            <a:off x="593840" y="1777768"/>
            <a:ext cx="251209" cy="32154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D36A5D7-65DD-3AE0-8EFF-7753271B94A7}"/>
              </a:ext>
            </a:extLst>
          </p:cNvPr>
          <p:cNvCxnSpPr/>
          <p:nvPr/>
        </p:nvCxnSpPr>
        <p:spPr>
          <a:xfrm>
            <a:off x="2121690" y="1725048"/>
            <a:ext cx="251209" cy="32154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1E80A10-2164-4D90-931B-8CD0EC7D63A0}"/>
              </a:ext>
            </a:extLst>
          </p:cNvPr>
          <p:cNvSpPr txBox="1"/>
          <p:nvPr/>
        </p:nvSpPr>
        <p:spPr>
          <a:xfrm>
            <a:off x="1660520" y="1344494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FFFFFF"/>
                </a:solidFill>
              </a:rPr>
              <a:t>L363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9202D1-D261-C5BD-D3F5-22B807B611AE}"/>
              </a:ext>
            </a:extLst>
          </p:cNvPr>
          <p:cNvSpPr txBox="1"/>
          <p:nvPr/>
        </p:nvSpPr>
        <p:spPr>
          <a:xfrm>
            <a:off x="63999" y="1406947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b="1" dirty="0">
                <a:solidFill>
                  <a:srgbClr val="FFFFFF"/>
                </a:solidFill>
              </a:rPr>
              <a:t>NCI H929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425CCF-B9A2-06D4-CCD6-7012A566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3783" y="231404"/>
            <a:ext cx="2482705" cy="1440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BDA968-AC2B-DA82-D492-429D68A6EDC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264CCE-EA3D-893F-D1FA-056249457A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831"/>
          <a:stretch/>
        </p:blipFill>
        <p:spPr>
          <a:xfrm>
            <a:off x="4989865" y="743364"/>
            <a:ext cx="1534314" cy="3640230"/>
          </a:xfrm>
          <a:prstGeom prst="rect">
            <a:avLst/>
          </a:prstGeom>
        </p:spPr>
      </p:pic>
      <p:pic>
        <p:nvPicPr>
          <p:cNvPr id="9" name="Picture 3" descr="\\CRCFILE12\mcolovic\Milena BCCRC 2022\2023\PET Imaging\20230309 FDG L363\C1RL fdg mar9\mip ct and pet 0-10 c1rl.JPG">
            <a:extLst>
              <a:ext uri="{FF2B5EF4-FFF2-40B4-BE49-F238E27FC236}">
                <a16:creationId xmlns:a16="http://schemas.microsoft.com/office/drawing/2014/main" id="{3B608D95-C000-3EDA-7EC4-D2E995951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32925" t="14872" r="37951" b="31188"/>
          <a:stretch/>
        </p:blipFill>
        <p:spPr bwMode="auto">
          <a:xfrm>
            <a:off x="6495230" y="773479"/>
            <a:ext cx="1267425" cy="3121866"/>
          </a:xfrm>
          <a:prstGeom prst="rect">
            <a:avLst/>
          </a:prstGeom>
          <a:noFill/>
        </p:spPr>
      </p:pic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7CA83A51-5772-7EF6-6783-14E721DCA073}"/>
              </a:ext>
            </a:extLst>
          </p:cNvPr>
          <p:cNvSpPr txBox="1">
            <a:spLocks/>
          </p:cNvSpPr>
          <p:nvPr/>
        </p:nvSpPr>
        <p:spPr>
          <a:xfrm>
            <a:off x="4989865" y="4089893"/>
            <a:ext cx="3248971" cy="5106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 baseline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1" i="0" kern="1200">
                <a:solidFill>
                  <a:srgbClr val="00AAFF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>
                <a:solidFill>
                  <a:schemeClr val="accent4"/>
                </a:solidFill>
              </a:rPr>
              <a:t>[</a:t>
            </a:r>
            <a:r>
              <a:rPr lang="en-CA" sz="2000" baseline="30000" dirty="0">
                <a:solidFill>
                  <a:schemeClr val="accent4"/>
                </a:solidFill>
              </a:rPr>
              <a:t>18</a:t>
            </a:r>
            <a:r>
              <a:rPr lang="en-CA" sz="2000" dirty="0">
                <a:solidFill>
                  <a:schemeClr val="accent4"/>
                </a:solidFill>
              </a:rPr>
              <a:t>F]FHL           [</a:t>
            </a:r>
            <a:r>
              <a:rPr lang="en-CA" sz="2000" baseline="30000" dirty="0">
                <a:solidFill>
                  <a:schemeClr val="accent4"/>
                </a:solidFill>
              </a:rPr>
              <a:t>18</a:t>
            </a:r>
            <a:r>
              <a:rPr lang="en-CA" sz="2000" dirty="0">
                <a:solidFill>
                  <a:schemeClr val="accent4"/>
                </a:solidFill>
              </a:rPr>
              <a:t>F]FDG</a:t>
            </a:r>
          </a:p>
          <a:p>
            <a:endParaRPr lang="en-CA" sz="2000" dirty="0">
              <a:solidFill>
                <a:schemeClr val="accent2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B585D4F-6A0B-2CFE-F9AE-7C7CBDD7865C}"/>
              </a:ext>
            </a:extLst>
          </p:cNvPr>
          <p:cNvSpPr txBox="1"/>
          <p:nvPr/>
        </p:nvSpPr>
        <p:spPr>
          <a:xfrm>
            <a:off x="5047389" y="4564046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Metastatic multiple myeloma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908501-9611-5B02-F29B-58D6DA313AC6}"/>
              </a:ext>
            </a:extLst>
          </p:cNvPr>
          <p:cNvSpPr txBox="1"/>
          <p:nvPr/>
        </p:nvSpPr>
        <p:spPr>
          <a:xfrm>
            <a:off x="845049" y="4568987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Local multiple myeloma</a:t>
            </a: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6F6BBCC2-71EE-0B99-9345-4488BA897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81" y="5459657"/>
            <a:ext cx="11569700" cy="9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marL="214313" indent="-214313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Myriad Pro Light"/>
                <a:ea typeface="Myriad Pro Light"/>
                <a:cs typeface="Myriad Pro Light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67" dirty="0">
                <a:latin typeface="Arial" panose="020B0604020202020204" pitchFamily="34" charset="0"/>
                <a:cs typeface="Arial" panose="020B0604020202020204" pitchFamily="34" charset="0"/>
              </a:rPr>
              <a:t>Radiochemical process allows synthesis of large number of radiotracers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67" dirty="0">
                <a:latin typeface="Arial" panose="020B0604020202020204" pitchFamily="34" charset="0"/>
                <a:cs typeface="Arial" panose="020B0604020202020204" pitchFamily="34" charset="0"/>
              </a:rPr>
              <a:t>High impact, award winning publications, multiple grants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67" i="1" dirty="0">
                <a:latin typeface="Arial" panose="020B0604020202020204" pitchFamily="34" charset="0"/>
                <a:cs typeface="Arial" panose="020B0604020202020204" pitchFamily="34" charset="0"/>
              </a:rPr>
              <a:t>Pending clinical translation</a:t>
            </a:r>
            <a:endParaRPr lang="en-US" altLang="en-US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EF89812-6664-C9B1-0F01-7F4DEC8BABFE}"/>
              </a:ext>
            </a:extLst>
          </p:cNvPr>
          <p:cNvSpPr txBox="1">
            <a:spLocks/>
          </p:cNvSpPr>
          <p:nvPr/>
        </p:nvSpPr>
        <p:spPr>
          <a:xfrm>
            <a:off x="8552259" y="1813491"/>
            <a:ext cx="3503549" cy="45333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b="0" i="0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[</a:t>
            </a:r>
            <a:r>
              <a:rPr lang="en-US" sz="1800" baseline="30000" dirty="0"/>
              <a:t>18</a:t>
            </a:r>
            <a:r>
              <a:rPr lang="en-US" sz="1800" dirty="0"/>
              <a:t>F]FHL uptake via LAT1 transporter</a:t>
            </a:r>
          </a:p>
          <a:p>
            <a:r>
              <a:rPr lang="en-US" sz="1800" dirty="0"/>
              <a:t>Metastases evident on PET/CT scans with [</a:t>
            </a:r>
            <a:r>
              <a:rPr lang="en-US" sz="1800" baseline="30000" dirty="0"/>
              <a:t>18</a:t>
            </a:r>
            <a:r>
              <a:rPr lang="en-US" sz="1800" dirty="0"/>
              <a:t>F]FHL and [</a:t>
            </a:r>
            <a:r>
              <a:rPr lang="en-US" sz="1800" baseline="30000" dirty="0"/>
              <a:t>18</a:t>
            </a:r>
            <a:r>
              <a:rPr lang="en-US" sz="1800" dirty="0"/>
              <a:t>F]FDG, </a:t>
            </a:r>
            <a:r>
              <a:rPr lang="en-US" sz="1800" b="1" dirty="0">
                <a:latin typeface="Arial"/>
                <a:cs typeface="Arial"/>
              </a:rPr>
              <a:t>Many more metastases could be identified with [</a:t>
            </a:r>
            <a:r>
              <a:rPr lang="en-US" sz="1800" b="1" baseline="30000" dirty="0">
                <a:latin typeface="Arial"/>
                <a:cs typeface="Arial"/>
              </a:rPr>
              <a:t>18</a:t>
            </a:r>
            <a:r>
              <a:rPr lang="en-US" sz="1800" b="1" dirty="0">
                <a:latin typeface="Arial"/>
                <a:cs typeface="Arial"/>
              </a:rPr>
              <a:t>F]FHL PET</a:t>
            </a:r>
          </a:p>
          <a:p>
            <a:r>
              <a:rPr lang="en-US" sz="1800" dirty="0">
                <a:latin typeface="Arial"/>
                <a:cs typeface="Arial"/>
              </a:rPr>
              <a:t>Higher basal uptake of [</a:t>
            </a:r>
            <a:r>
              <a:rPr lang="en-US" sz="1800" baseline="30000" dirty="0">
                <a:latin typeface="Arial"/>
                <a:cs typeface="Arial"/>
              </a:rPr>
              <a:t>18</a:t>
            </a:r>
            <a:r>
              <a:rPr lang="en-US" sz="1800" dirty="0">
                <a:latin typeface="Arial"/>
                <a:cs typeface="Arial"/>
              </a:rPr>
              <a:t>F]FDG overall</a:t>
            </a:r>
          </a:p>
          <a:p>
            <a:r>
              <a:rPr lang="en-US" sz="1800" dirty="0">
                <a:latin typeface="Arial"/>
                <a:cs typeface="Arial"/>
              </a:rPr>
              <a:t>Liver metastasis evident on  [</a:t>
            </a:r>
            <a:r>
              <a:rPr lang="en-US" sz="1800" baseline="30000" dirty="0">
                <a:latin typeface="Arial"/>
                <a:cs typeface="Arial"/>
              </a:rPr>
              <a:t>18</a:t>
            </a:r>
            <a:r>
              <a:rPr lang="en-US" sz="1800" dirty="0">
                <a:latin typeface="Arial"/>
                <a:cs typeface="Arial"/>
              </a:rPr>
              <a:t>F]FDG scan which would have likely been missed on the  [</a:t>
            </a:r>
            <a:r>
              <a:rPr lang="en-US" sz="1800" baseline="30000" dirty="0">
                <a:latin typeface="Arial"/>
                <a:cs typeface="Arial"/>
              </a:rPr>
              <a:t>18</a:t>
            </a:r>
            <a:r>
              <a:rPr lang="en-US" sz="1800" dirty="0">
                <a:latin typeface="Arial"/>
                <a:cs typeface="Arial"/>
              </a:rPr>
              <a:t>F]FHL scan</a:t>
            </a:r>
            <a:endParaRPr lang="en-US" sz="18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EAFDCF-49CD-614F-9A32-9C3A25616903}"/>
              </a:ext>
            </a:extLst>
          </p:cNvPr>
          <p:cNvSpPr/>
          <p:nvPr/>
        </p:nvSpPr>
        <p:spPr>
          <a:xfrm>
            <a:off x="5430821" y="2380370"/>
            <a:ext cx="480290" cy="914399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36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A4D1ACE-F26C-42F7-86FC-DE495C821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21" y="-125454"/>
            <a:ext cx="105864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805D8C-D72E-4C40-9E81-01D69B8FFBE1}"/>
              </a:ext>
            </a:extLst>
          </p:cNvPr>
          <p:cNvSpPr txBox="1">
            <a:spLocks/>
          </p:cNvSpPr>
          <p:nvPr/>
        </p:nvSpPr>
        <p:spPr>
          <a:xfrm>
            <a:off x="99796" y="125454"/>
            <a:ext cx="10006849" cy="6265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B0F0"/>
                </a:solidFill>
                <a:latin typeface="Arial" charset="0"/>
                <a:cs typeface="Arial" charset="0"/>
              </a:rPr>
              <a:t>New chemistry for Targeted Radionuclide Therapy (TRT)</a:t>
            </a:r>
            <a:endParaRPr lang="en-CA" sz="2800" b="1" dirty="0">
              <a:solidFill>
                <a:srgbClr val="00B0F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7B8B07-BE44-7846-9601-5E14DEC516EA}"/>
              </a:ext>
            </a:extLst>
          </p:cNvPr>
          <p:cNvSpPr txBox="1"/>
          <p:nvPr/>
        </p:nvSpPr>
        <p:spPr>
          <a:xfrm>
            <a:off x="658482" y="6512290"/>
            <a:ext cx="972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B0F0"/>
              </a:buClr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Therapeutic radiation dose is selectively delivered to malignant tissue using tumor-targeting vector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D41E25-F186-4801-9261-B9E70C2573FF}"/>
              </a:ext>
            </a:extLst>
          </p:cNvPr>
          <p:cNvSpPr txBox="1"/>
          <p:nvPr/>
        </p:nvSpPr>
        <p:spPr>
          <a:xfrm flipH="1">
            <a:off x="5103219" y="3228678"/>
            <a:ext cx="197996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Tumour-targeting vector </a:t>
            </a:r>
          </a:p>
          <a:p>
            <a:r>
              <a:rPr lang="en-US" dirty="0"/>
              <a:t>(peptide, </a:t>
            </a:r>
            <a:r>
              <a:rPr lang="en-US" dirty="0" err="1"/>
              <a:t>mAb</a:t>
            </a:r>
            <a:r>
              <a:rPr lang="en-US" dirty="0"/>
              <a:t>, small molecules)</a:t>
            </a:r>
          </a:p>
          <a:p>
            <a:endParaRPr lang="en-US" dirty="0"/>
          </a:p>
          <a:p>
            <a:r>
              <a:rPr lang="en-US" sz="1600" dirty="0"/>
              <a:t>Expression level</a:t>
            </a:r>
          </a:p>
          <a:p>
            <a:r>
              <a:rPr lang="en-US" sz="1600" dirty="0"/>
              <a:t>Off-target uptake</a:t>
            </a:r>
          </a:p>
          <a:p>
            <a:r>
              <a:rPr lang="en-US" sz="1600" dirty="0"/>
              <a:t>Stability</a:t>
            </a:r>
          </a:p>
          <a:p>
            <a:r>
              <a:rPr lang="en-US" sz="1600" dirty="0"/>
              <a:t>Pharmacokinetics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B2358-9787-4DE2-9600-27851BFF2DD3}"/>
              </a:ext>
            </a:extLst>
          </p:cNvPr>
          <p:cNvSpPr txBox="1"/>
          <p:nvPr/>
        </p:nvSpPr>
        <p:spPr>
          <a:xfrm>
            <a:off x="7019954" y="3255720"/>
            <a:ext cx="168993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Bifunctional chelator </a:t>
            </a:r>
            <a:br>
              <a:rPr lang="en-US" dirty="0"/>
            </a:br>
            <a:r>
              <a:rPr lang="en-US" dirty="0"/>
              <a:t>and linker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600" dirty="0"/>
              <a:t>Labeling efficiency </a:t>
            </a:r>
          </a:p>
          <a:p>
            <a:r>
              <a:rPr lang="en-US" sz="1600" dirty="0"/>
              <a:t>Labeling conditions</a:t>
            </a:r>
          </a:p>
          <a:p>
            <a:r>
              <a:rPr lang="en-US" sz="1600" dirty="0"/>
              <a:t>Stability </a:t>
            </a:r>
          </a:p>
          <a:p>
            <a:r>
              <a:rPr lang="en-US" sz="1600" dirty="0"/>
              <a:t>Impact on uptake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5EA519-69A4-402E-96F9-F6E2683B06F0}"/>
              </a:ext>
            </a:extLst>
          </p:cNvPr>
          <p:cNvSpPr txBox="1"/>
          <p:nvPr/>
        </p:nvSpPr>
        <p:spPr>
          <a:xfrm>
            <a:off x="8402140" y="3231621"/>
            <a:ext cx="197996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Radionuclide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600" dirty="0"/>
              <a:t>Decay characteristics </a:t>
            </a:r>
          </a:p>
          <a:p>
            <a:r>
              <a:rPr lang="en-US" sz="1600" dirty="0"/>
              <a:t>Tissue penetration </a:t>
            </a:r>
          </a:p>
          <a:p>
            <a:r>
              <a:rPr lang="en-US" sz="1600" dirty="0"/>
              <a:t>Availability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2546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52666D67-C5D3-5A46-AED6-A7C59B423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6" y="188972"/>
            <a:ext cx="10050216" cy="65032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Capturing the Exotic Meitner-Auger Emitter </a:t>
            </a:r>
            <a:r>
              <a:rPr lang="en-US" sz="2400" baseline="300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197m/</a:t>
            </a:r>
            <a:r>
              <a:rPr lang="en-US" sz="2400" baseline="300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sz="24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</a:t>
            </a:r>
            <a:r>
              <a:rPr lang="en-US" sz="24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Sulfur-rich Macrocycles</a:t>
            </a:r>
          </a:p>
        </p:txBody>
      </p:sp>
      <p:pic>
        <p:nvPicPr>
          <p:cNvPr id="15" name="Picture 14" descr="A picture containing circle&#10;&#10;Description automatically generated">
            <a:extLst>
              <a:ext uri="{FF2B5EF4-FFF2-40B4-BE49-F238E27FC236}">
                <a16:creationId xmlns:a16="http://schemas.microsoft.com/office/drawing/2014/main" id="{9E9F5D39-F478-3B43-A3C5-AC77898A7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4" r="18365"/>
          <a:stretch/>
        </p:blipFill>
        <p:spPr>
          <a:xfrm>
            <a:off x="11076081" y="5317"/>
            <a:ext cx="1107041" cy="10300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414D39-2EF6-5854-694B-F13E21EAF039}"/>
              </a:ext>
            </a:extLst>
          </p:cNvPr>
          <p:cNvSpPr txBox="1"/>
          <p:nvPr/>
        </p:nvSpPr>
        <p:spPr>
          <a:xfrm>
            <a:off x="2718726" y="6247020"/>
            <a:ext cx="60358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Randhawa, P., </a:t>
            </a:r>
            <a:r>
              <a:rPr lang="en-US" sz="1400" i="1" dirty="0">
                <a:cs typeface="Arial" panose="020B0604020202020204" pitchFamily="34" charset="0"/>
              </a:rPr>
              <a:t>et al.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i="1" dirty="0">
                <a:cs typeface="Arial" panose="020B0604020202020204" pitchFamily="34" charset="0"/>
              </a:rPr>
              <a:t>Chem. – A Eur. J.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b="1" dirty="0">
                <a:cs typeface="Arial" panose="020B0604020202020204" pitchFamily="34" charset="0"/>
              </a:rPr>
              <a:t>2023, </a:t>
            </a:r>
            <a:r>
              <a:rPr lang="en-US" sz="1400" dirty="0">
                <a:cs typeface="Arial" panose="020B0604020202020204" pitchFamily="34" charset="0"/>
              </a:rPr>
              <a:t>29, </a:t>
            </a:r>
            <a:r>
              <a:rPr lang="en-CA" sz="1400" b="0" i="0" dirty="0">
                <a:solidFill>
                  <a:srgbClr val="1C1D1E"/>
                </a:solidFill>
                <a:effectLst/>
              </a:rPr>
              <a:t>e202203815</a:t>
            </a:r>
            <a:r>
              <a:rPr lang="en-US" sz="1100" i="1" dirty="0">
                <a:effectLst/>
                <a:ea typeface="Symbol" panose="05050102010706020507" pitchFamily="18" charset="2"/>
              </a:rPr>
              <a:t>.</a:t>
            </a:r>
          </a:p>
          <a:p>
            <a:pPr algn="ctr"/>
            <a:r>
              <a:rPr lang="en-US" sz="1100" i="1" dirty="0">
                <a:effectLst/>
                <a:ea typeface="Symbol" panose="05050102010706020507" pitchFamily="18" charset="2"/>
              </a:rPr>
              <a:t> </a:t>
            </a:r>
            <a:r>
              <a:rPr lang="en-US" sz="1200" u="sng" dirty="0">
                <a:solidFill>
                  <a:srgbClr val="0070C0"/>
                </a:solidFill>
                <a:effectLst/>
                <a:ea typeface="Symbol" panose="05050102010706020507" pitchFamily="18" charset="2"/>
                <a:hlinkClick r:id="rId4"/>
              </a:rPr>
              <a:t>https://doi.org/10.1002/chem.202203815</a:t>
            </a:r>
            <a:r>
              <a:rPr lang="en-US" sz="120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6" descr="University of Toronto : Rankings, Fees &amp; Courses Details | Top Universities">
            <a:extLst>
              <a:ext uri="{FF2B5EF4-FFF2-40B4-BE49-F238E27FC236}">
                <a16:creationId xmlns:a16="http://schemas.microsoft.com/office/drawing/2014/main" id="{D3F062CC-8A00-261E-0968-E6259B4D1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572" y="5587394"/>
            <a:ext cx="548405" cy="557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5A8686-CA35-D3FB-F3C5-D1358AB3B898}"/>
              </a:ext>
            </a:extLst>
          </p:cNvPr>
          <p:cNvSpPr txBox="1"/>
          <p:nvPr/>
        </p:nvSpPr>
        <p:spPr>
          <a:xfrm>
            <a:off x="11142114" y="5592456"/>
            <a:ext cx="7409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/>
              <a:t>Reilly </a:t>
            </a:r>
          </a:p>
          <a:p>
            <a:r>
              <a:rPr lang="en-CA" sz="1600" dirty="0"/>
              <a:t>Lab</a:t>
            </a:r>
          </a:p>
        </p:txBody>
      </p:sp>
      <p:pic>
        <p:nvPicPr>
          <p:cNvPr id="8" name="Picture 8" descr="Canadian Institutes of Health Research - Wikipedia">
            <a:extLst>
              <a:ext uri="{FF2B5EF4-FFF2-40B4-BE49-F238E27FC236}">
                <a16:creationId xmlns:a16="http://schemas.microsoft.com/office/drawing/2014/main" id="{4A142EE9-8E71-2786-A3B1-99F28E759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082" y="5382219"/>
            <a:ext cx="1040190" cy="74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5351A275-275F-10F8-8BB3-A85A094ED8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641"/>
          <a:stretch/>
        </p:blipFill>
        <p:spPr>
          <a:xfrm>
            <a:off x="616448" y="1443472"/>
            <a:ext cx="942555" cy="1697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6073AD-8F90-0613-73E8-2AC47CF2144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9173" t="21892" r="34104" b="18937"/>
          <a:stretch/>
        </p:blipFill>
        <p:spPr>
          <a:xfrm>
            <a:off x="2286125" y="3429000"/>
            <a:ext cx="1459638" cy="15745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735A52-C136-96B4-7F61-CAC9AB90B0B4}"/>
              </a:ext>
            </a:extLst>
          </p:cNvPr>
          <p:cNvSpPr txBox="1"/>
          <p:nvPr/>
        </p:nvSpPr>
        <p:spPr>
          <a:xfrm>
            <a:off x="1819726" y="4980604"/>
            <a:ext cx="24089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dirty="0"/>
              <a:t>DFT of [Hg(NS</a:t>
            </a:r>
            <a:r>
              <a:rPr lang="en-CA" sz="1100" baseline="-25000" dirty="0"/>
              <a:t>4</a:t>
            </a:r>
            <a:r>
              <a:rPr lang="en-CA" sz="1100" dirty="0"/>
              <a:t>-BA)]</a:t>
            </a:r>
            <a:r>
              <a:rPr lang="en-CA" sz="1100" baseline="30000" dirty="0"/>
              <a:t>2+</a:t>
            </a:r>
            <a:r>
              <a:rPr lang="en-CA" sz="1100" dirty="0"/>
              <a:t> </a:t>
            </a:r>
          </a:p>
          <a:p>
            <a:pPr algn="ctr"/>
            <a:r>
              <a:rPr lang="en-CA" sz="1100" dirty="0"/>
              <a:t>(lowest energy configuration)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2F1CEC-F309-89A5-030F-2322B74038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686"/>
          <a:stretch/>
        </p:blipFill>
        <p:spPr>
          <a:xfrm>
            <a:off x="5892016" y="1475351"/>
            <a:ext cx="2649115" cy="237579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6B13A7-00FD-4604-E58B-B2FA3E7869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5" b="16824"/>
          <a:stretch/>
        </p:blipFill>
        <p:spPr>
          <a:xfrm>
            <a:off x="1711601" y="1384116"/>
            <a:ext cx="3673572" cy="15940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52770E-73EF-EBBF-BE81-BC17516BA664}"/>
              </a:ext>
            </a:extLst>
          </p:cNvPr>
          <p:cNvSpPr txBox="1"/>
          <p:nvPr/>
        </p:nvSpPr>
        <p:spPr>
          <a:xfrm>
            <a:off x="6456366" y="1471854"/>
            <a:ext cx="244971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sz="1400" baseline="30000" dirty="0"/>
              <a:t>197m/</a:t>
            </a:r>
            <a:r>
              <a:rPr lang="en-CA" sz="1400" baseline="30000" dirty="0" err="1"/>
              <a:t>g</a:t>
            </a:r>
            <a:r>
              <a:rPr lang="en-CA" sz="1400" dirty="0" err="1"/>
              <a:t>Hg</a:t>
            </a:r>
            <a:r>
              <a:rPr lang="en-CA" sz="1400" dirty="0"/>
              <a:t> radiolabeling (37°C)</a:t>
            </a:r>
            <a:endParaRPr lang="en-CA" sz="1400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FB3E92-FC60-C06F-9779-02F0C2A8048F}"/>
              </a:ext>
            </a:extLst>
          </p:cNvPr>
          <p:cNvSpPr txBox="1"/>
          <p:nvPr/>
        </p:nvSpPr>
        <p:spPr>
          <a:xfrm>
            <a:off x="4558250" y="5771491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400" dirty="0"/>
              <a:t>Radiometal-complex stability in human serum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5CAFA9-E913-8A17-8682-F1C0DBD7E276}"/>
              </a:ext>
            </a:extLst>
          </p:cNvPr>
          <p:cNvSpPr txBox="1"/>
          <p:nvPr/>
        </p:nvSpPr>
        <p:spPr>
          <a:xfrm>
            <a:off x="9216306" y="1978149"/>
            <a:ext cx="26491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400" dirty="0"/>
              <a:t>Preparation of immunoconjugates currently underway for targeted in vitro/in vivo studies </a:t>
            </a:r>
          </a:p>
        </p:txBody>
      </p:sp>
      <p:pic>
        <p:nvPicPr>
          <p:cNvPr id="19" name="Picture 18" descr="Chart, bar chart&#10;&#10;Description automatically generated">
            <a:extLst>
              <a:ext uri="{FF2B5EF4-FFF2-40B4-BE49-F238E27FC236}">
                <a16:creationId xmlns:a16="http://schemas.microsoft.com/office/drawing/2014/main" id="{EFBBE2DD-1A50-4545-2122-8457011BA3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0097" y="3879876"/>
            <a:ext cx="3708087" cy="1856872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59060A2B-923C-AD3E-6026-9728ACBCE82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9604" t="6633" r="17500" b="71639"/>
          <a:stretch/>
        </p:blipFill>
        <p:spPr>
          <a:xfrm>
            <a:off x="9766314" y="4250616"/>
            <a:ext cx="1504323" cy="999317"/>
          </a:xfrm>
          <a:prstGeom prst="rect">
            <a:avLst/>
          </a:prstGeom>
        </p:spPr>
      </p:pic>
      <p:pic>
        <p:nvPicPr>
          <p:cNvPr id="22" name="Picture 2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0C2B18-1885-5ECE-3D40-ADA2464C4EA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8300" r="17928" b="66126"/>
          <a:stretch/>
        </p:blipFill>
        <p:spPr>
          <a:xfrm>
            <a:off x="9785726" y="2978365"/>
            <a:ext cx="1441199" cy="143758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9ACD92-8510-91D8-262B-C2AA201358AD}"/>
              </a:ext>
            </a:extLst>
          </p:cNvPr>
          <p:cNvSpPr/>
          <p:nvPr/>
        </p:nvSpPr>
        <p:spPr>
          <a:xfrm>
            <a:off x="9227920" y="1779631"/>
            <a:ext cx="2637502" cy="4467389"/>
          </a:xfrm>
          <a:prstGeom prst="rect">
            <a:avLst/>
          </a:prstGeom>
          <a:noFill/>
          <a:ln w="28575">
            <a:solidFill>
              <a:srgbClr val="03C5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F9E2D-E1CB-E5AB-DB81-53D5540B01F5}"/>
              </a:ext>
            </a:extLst>
          </p:cNvPr>
          <p:cNvSpPr txBox="1"/>
          <p:nvPr/>
        </p:nvSpPr>
        <p:spPr>
          <a:xfrm>
            <a:off x="354018" y="4788837"/>
            <a:ext cx="183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400" dirty="0">
                <a:solidFill>
                  <a:schemeClr val="accent1"/>
                </a:solidFill>
              </a:rPr>
              <a:t>Parmissa Randhawa</a:t>
            </a:r>
          </a:p>
          <a:p>
            <a:pPr algn="ctr"/>
            <a:r>
              <a:rPr lang="en-CA" sz="1400" dirty="0"/>
              <a:t>PhD Candidate</a:t>
            </a:r>
          </a:p>
        </p:txBody>
      </p:sp>
      <p:pic>
        <p:nvPicPr>
          <p:cNvPr id="26" name="Picture 25" descr="A group of women standing under a tree&#10;&#10;Description automatically generated">
            <a:extLst>
              <a:ext uri="{FF2B5EF4-FFF2-40B4-BE49-F238E27FC236}">
                <a16:creationId xmlns:a16="http://schemas.microsoft.com/office/drawing/2014/main" id="{D53DB9AA-A45A-2A3D-48EE-4DC2E2CD9A6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7150" t="55119" r="43577" b="35733"/>
          <a:stretch/>
        </p:blipFill>
        <p:spPr>
          <a:xfrm rot="5400000">
            <a:off x="594848" y="3617166"/>
            <a:ext cx="1267308" cy="9376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1C041CA-5C7A-4B0F-3516-0F92C01436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4018" y="5925380"/>
            <a:ext cx="942555" cy="7881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8A55F1-5D00-72C1-D19C-E411DC6D8C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6171" y="5951361"/>
            <a:ext cx="942555" cy="78810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8D84FD5-A333-44FF-9B55-0D5A597DF22E}"/>
              </a:ext>
            </a:extLst>
          </p:cNvPr>
          <p:cNvSpPr txBox="1"/>
          <p:nvPr/>
        </p:nvSpPr>
        <p:spPr>
          <a:xfrm>
            <a:off x="152826" y="5412192"/>
            <a:ext cx="134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/>
              <a:t>Therapy + SPECT imaging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8F7E2C-E89C-9523-B13A-A50C78D875EF}"/>
              </a:ext>
            </a:extLst>
          </p:cNvPr>
          <p:cNvSpPr txBox="1"/>
          <p:nvPr/>
        </p:nvSpPr>
        <p:spPr>
          <a:xfrm>
            <a:off x="1616164" y="5577514"/>
            <a:ext cx="747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Therapy</a:t>
            </a:r>
          </a:p>
        </p:txBody>
      </p:sp>
    </p:spTree>
    <p:extLst>
      <p:ext uri="{BB962C8B-B14F-4D97-AF65-F5344CB8AC3E}">
        <p14:creationId xmlns:p14="http://schemas.microsoft.com/office/powerpoint/2010/main" val="40644459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7C4E4A0-6A6F-432B-800E-1D382A86166E}">
  <we:reference id="4b785c87-866c-4bad-85d8-5d1ae467ac9a" version="3.9.1.0" store="EXCatalog" storeType="EXCatalog"/>
  <we:alternateReferences>
    <we:reference id="WA104381909" version="3.9.1.0" store="en-CA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1495</TotalTime>
  <Words>1524</Words>
  <Application>Microsoft Office PowerPoint</Application>
  <PresentationFormat>Widescreen</PresentationFormat>
  <Paragraphs>313</Paragraphs>
  <Slides>18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  </vt:lpstr>
      <vt:lpstr>Avenir Heavy</vt:lpstr>
      <vt:lpstr>Arial</vt:lpstr>
      <vt:lpstr>Arial Black</vt:lpstr>
      <vt:lpstr>Calibri</vt:lpstr>
      <vt:lpstr>Times New Roman</vt:lpstr>
      <vt:lpstr>Wingdings</vt:lpstr>
      <vt:lpstr>Custom Design</vt:lpstr>
      <vt:lpstr>CS ChemDraw Drawing</vt:lpstr>
      <vt:lpstr>Use TRIUMF produced radionuclides for radiopharmaceutical development</vt:lpstr>
      <vt:lpstr>Life Sciences Division</vt:lpstr>
      <vt:lpstr>Nuclear Medicine</vt:lpstr>
      <vt:lpstr>Nuclear Medicine</vt:lpstr>
      <vt:lpstr>Photocatalyzed fluorination – new method to make 18F amino acids </vt:lpstr>
      <vt:lpstr>PowerPoint Presentation</vt:lpstr>
      <vt:lpstr>PowerPoint Presentation</vt:lpstr>
      <vt:lpstr>PowerPoint Presentation</vt:lpstr>
      <vt:lpstr>Capturing the Exotic Meitner-Auger Emitter 197m/gHg with Sulfur-rich Macrocycles</vt:lpstr>
      <vt:lpstr>High dentate HOPO chelator for radioactinides/lanthanides </vt:lpstr>
      <vt:lpstr>PowerPoint Presentation</vt:lpstr>
      <vt:lpstr>[225Ac]Ac-crown-TATE animal studies </vt:lpstr>
      <vt:lpstr>PowerPoint Presentation</vt:lpstr>
      <vt:lpstr>PowerPoint Presentation</vt:lpstr>
      <vt:lpstr>PowerPoint Presentation</vt:lpstr>
      <vt:lpstr>Summary: </vt:lpstr>
      <vt:lpstr>PowerPoint Presentation</vt:lpstr>
      <vt:lpstr>Thank you Merci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Hua Yang</cp:lastModifiedBy>
  <cp:revision>16</cp:revision>
  <dcterms:created xsi:type="dcterms:W3CDTF">2019-03-27T18:02:40Z</dcterms:created>
  <dcterms:modified xsi:type="dcterms:W3CDTF">2023-07-29T21:44:25Z</dcterms:modified>
</cp:coreProperties>
</file>