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72" r:id="rId3"/>
    <p:sldId id="375" r:id="rId4"/>
    <p:sldId id="404" r:id="rId5"/>
    <p:sldId id="403" r:id="rId6"/>
    <p:sldId id="405" r:id="rId7"/>
    <p:sldId id="374" r:id="rId8"/>
    <p:sldId id="384" r:id="rId9"/>
    <p:sldId id="355" r:id="rId10"/>
    <p:sldId id="376" r:id="rId11"/>
    <p:sldId id="363" r:id="rId12"/>
    <p:sldId id="370" r:id="rId13"/>
    <p:sldId id="351" r:id="rId14"/>
    <p:sldId id="377" r:id="rId15"/>
    <p:sldId id="357" r:id="rId16"/>
    <p:sldId id="368" r:id="rId17"/>
    <p:sldId id="353" r:id="rId18"/>
    <p:sldId id="365" r:id="rId19"/>
    <p:sldId id="366" r:id="rId20"/>
    <p:sldId id="406" r:id="rId21"/>
    <p:sldId id="387" r:id="rId22"/>
    <p:sldId id="399" r:id="rId23"/>
    <p:sldId id="385" r:id="rId24"/>
    <p:sldId id="394" r:id="rId25"/>
    <p:sldId id="396" r:id="rId26"/>
    <p:sldId id="389" r:id="rId27"/>
    <p:sldId id="397" r:id="rId28"/>
    <p:sldId id="398" r:id="rId29"/>
    <p:sldId id="388" r:id="rId30"/>
    <p:sldId id="410" r:id="rId31"/>
    <p:sldId id="407" r:id="rId32"/>
    <p:sldId id="409" r:id="rId33"/>
    <p:sldId id="408" r:id="rId34"/>
    <p:sldId id="401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0073C2"/>
    <a:srgbClr val="0070A8"/>
    <a:srgbClr val="33BBFF"/>
    <a:srgbClr val="000000"/>
    <a:srgbClr val="7B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2" autoAdjust="0"/>
    <p:restoredTop sz="86183" autoAdjust="0"/>
  </p:normalViewPr>
  <p:slideViewPr>
    <p:cSldViewPr>
      <p:cViewPr varScale="1">
        <p:scale>
          <a:sx n="127" d="100"/>
          <a:sy n="127" d="100"/>
        </p:scale>
        <p:origin x="10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200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B1DB82-276A-4FD4-888F-95AC91BDA4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8D2666-0323-4481-8EAE-FA3D5C3362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0A4DE-D8EE-44F7-BE78-E4A5533EAAC2}" type="datetimeFigureOut">
              <a:rPr lang="en-GB" smtClean="0"/>
              <a:t>01/08/2023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99CE7-8AC9-4AEF-AFB5-CDDB748AE1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5C741-E624-40FE-98B9-8D64A86914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E3830-C500-4444-8259-E6179A532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511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0D4B3-145B-4ADC-BD2E-8CB2A8F4F5E4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4EE42-9530-4555-A8E1-D2DA42E05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4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Name</a:t>
            </a:r>
          </a:p>
          <a:p>
            <a:r>
              <a:rPr lang="en-GB" dirty="0"/>
              <a:t>Applied physicist</a:t>
            </a:r>
          </a:p>
          <a:p>
            <a:r>
              <a:rPr lang="en-GB" dirty="0"/>
              <a:t>Belong to ALPHA, international collaboration with a major TRIUMF and Canadian contribution</a:t>
            </a:r>
          </a:p>
          <a:p>
            <a:r>
              <a:rPr lang="en-GB" dirty="0"/>
              <a:t>I want to tell you a bit about our work, which is the study of antimatter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4EE42-9530-4555-A8E1-D2DA42E050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81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By comparing antimatter and its normal matter counterpart, we can better understand how the universe come to be dominated by…</a:t>
            </a:r>
          </a:p>
          <a:p>
            <a:r>
              <a:rPr lang="en-GB" dirty="0"/>
              <a:t>Also one way to investigate fundamental CPT symmetry, and to explore physics beyond…</a:t>
            </a:r>
          </a:p>
          <a:p>
            <a:r>
              <a:rPr lang="en-GB" dirty="0"/>
              <a:t>ALPHA specialises in antihydrogen, the antimatter version of hydrogen, which is…</a:t>
            </a:r>
          </a:p>
          <a:p>
            <a:r>
              <a:rPr lang="en-GB" dirty="0"/>
              <a:t>We have had great success…</a:t>
            </a:r>
          </a:p>
          <a:p>
            <a:r>
              <a:rPr lang="en-GB" dirty="0"/>
              <a:t>Next experiment is an analogue of the classic classroom experiment…</a:t>
            </a:r>
          </a:p>
          <a:p>
            <a:r>
              <a:rPr lang="en-GB" dirty="0"/>
              <a:t>Probe the nature of gravity as well as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4EE42-9530-4555-A8E1-D2DA42E050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9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032" y="2015830"/>
            <a:ext cx="7772400" cy="110251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118348"/>
            <a:ext cx="7776864" cy="1181593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69656"/>
            <a:ext cx="2133600" cy="273844"/>
          </a:xfrm>
        </p:spPr>
        <p:txBody>
          <a:bodyPr/>
          <a:lstStyle>
            <a:lvl1pPr algn="l">
              <a:defRPr/>
            </a:lvl1pPr>
          </a:lstStyle>
          <a:p>
            <a:fld id="{6F7FECBB-F54C-4E8E-8476-9B2A0E1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323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69656"/>
            <a:ext cx="2133600" cy="273844"/>
          </a:xfrm>
        </p:spPr>
        <p:txBody>
          <a:bodyPr/>
          <a:lstStyle>
            <a:lvl1pPr algn="l">
              <a:defRPr>
                <a:solidFill>
                  <a:srgbClr val="7B1717"/>
                </a:solidFill>
              </a:defRPr>
            </a:lvl1pPr>
          </a:lstStyle>
          <a:p>
            <a:fld id="{6F7FECBB-F54C-4E8E-8476-9B2A0E1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38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14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512" y="51470"/>
            <a:ext cx="4032448" cy="493563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7504" y="627534"/>
            <a:ext cx="4105275" cy="4464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1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51470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627534"/>
            <a:ext cx="8856984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FECBB-F54C-4E8E-8476-9B2A0E1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83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7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6000" indent="-2520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4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52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–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40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»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ALPHA-g &amp; HAICU</a:t>
            </a:r>
            <a:br>
              <a:rPr lang="en-GB" dirty="0"/>
            </a:br>
            <a:r>
              <a:rPr lang="en-GB" dirty="0"/>
              <a:t>Antimatter science at TRIUMF</a:t>
            </a:r>
            <a:endParaRPr lang="en-GB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075806"/>
            <a:ext cx="7776864" cy="1440160"/>
          </a:xfrm>
        </p:spPr>
        <p:txBody>
          <a:bodyPr numCol="1" spcCol="0">
            <a:normAutofit/>
          </a:bodyPr>
          <a:lstStyle/>
          <a:p>
            <a:r>
              <a:rPr lang="en-US" dirty="0"/>
              <a:t>Science Week 2023</a:t>
            </a:r>
          </a:p>
          <a:p>
            <a:r>
              <a:rPr lang="en-US" dirty="0"/>
              <a:t>Chukman So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893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48859" y="2355726"/>
            <a:ext cx="8077243" cy="3146015"/>
            <a:chOff x="-521307" y="2049053"/>
            <a:chExt cx="8653307" cy="3370387"/>
          </a:xfrm>
        </p:grpSpPr>
        <p:pic>
          <p:nvPicPr>
            <p:cNvPr id="3074" name="Picture 2" descr="C:\Users\alpha\Desktop\fieldrz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920" y="2049053"/>
              <a:ext cx="8280920" cy="3370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-468963" y="2231647"/>
              <a:ext cx="724510" cy="560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>
                  <a:latin typeface="Georgia" pitchFamily="18" charset="0"/>
                </a:rPr>
                <a:t>horizontal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521307" y="3489209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latin typeface="Georgia" pitchFamily="18" charset="0"/>
                </a:rPr>
                <a:t>|</a:t>
              </a:r>
              <a:r>
                <a:rPr lang="en-GB" sz="1400" b="1" i="1" dirty="0">
                  <a:latin typeface="Georgia" pitchFamily="18" charset="0"/>
                </a:rPr>
                <a:t>B</a:t>
              </a:r>
              <a:r>
                <a:rPr lang="en-GB" sz="1400" i="1" dirty="0">
                  <a:latin typeface="Georgia" pitchFamily="18" charset="0"/>
                </a:rPr>
                <a:t>|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86751" y="4671934"/>
              <a:ext cx="857290" cy="329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i="1" dirty="0">
                  <a:latin typeface="Georgia" pitchFamily="18" charset="0"/>
                </a:rPr>
                <a:t>vertical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3881069" y="2971168"/>
              <a:ext cx="290493" cy="910286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815395" y="2713641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Georgia" pitchFamily="18" charset="0"/>
                </a:rPr>
                <a:t>octupole</a:t>
              </a:r>
              <a:endParaRPr lang="en-GB" dirty="0">
                <a:latin typeface="Georgia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14957" y="295964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Georgia" pitchFamily="18" charset="0"/>
                </a:rPr>
                <a:t>mirror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1947074" y="3242184"/>
              <a:ext cx="935618" cy="9793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491382" y="3630600"/>
              <a:ext cx="997183" cy="94094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633144" y="3333772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Georgia" pitchFamily="18" charset="0"/>
                </a:rPr>
                <a:t>mirror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Gravity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5256584" cy="1872208"/>
          </a:xfrm>
        </p:spPr>
        <p:txBody>
          <a:bodyPr>
            <a:normAutofit/>
          </a:bodyPr>
          <a:lstStyle/>
          <a:p>
            <a:r>
              <a:rPr lang="en-GB" dirty="0">
                <a:ea typeface="Cambria Math"/>
              </a:rPr>
              <a:t>Mirror coils slowly turned off</a:t>
            </a:r>
          </a:p>
          <a:p>
            <a:r>
              <a:rPr lang="en-GB" dirty="0">
                <a:ea typeface="Cambria Math"/>
              </a:rPr>
              <a:t>Observe antiatom escape, up or 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8A6CF678-6648-4EEB-B486-4562B1CCC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600" y1="67130" x2="49600" y2="67130"/>
                        <a14:foregroundMark x1="16667" y1="68750" x2="16667" y2="68750"/>
                        <a14:backgroundMark x1="82800" y1="16667" x2="82800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1" b="12786"/>
          <a:stretch/>
        </p:blipFill>
        <p:spPr bwMode="auto">
          <a:xfrm rot="16200000">
            <a:off x="6487842" y="957005"/>
            <a:ext cx="2922567" cy="15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6F5F03-AD69-4769-9599-061D5F4AA83E}"/>
              </a:ext>
            </a:extLst>
          </p:cNvPr>
          <p:cNvCxnSpPr/>
          <p:nvPr/>
        </p:nvCxnSpPr>
        <p:spPr>
          <a:xfrm>
            <a:off x="6948265" y="1133876"/>
            <a:ext cx="0" cy="11521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54B4A78-08AC-43D6-B8E3-98D390238348}"/>
              </a:ext>
            </a:extLst>
          </p:cNvPr>
          <p:cNvSpPr txBox="1"/>
          <p:nvPr/>
        </p:nvSpPr>
        <p:spPr>
          <a:xfrm>
            <a:off x="6588225" y="1525274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957817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Gravity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07504" y="627533"/>
            <a:ext cx="8280920" cy="4248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" name="Comp 1">
            <a:hlinkClick r:id="" action="ppaction://media"/>
            <a:extLst>
              <a:ext uri="{FF2B5EF4-FFF2-40B4-BE49-F238E27FC236}">
                <a16:creationId xmlns:a16="http://schemas.microsoft.com/office/drawing/2014/main" id="{151280A6-CA9E-4F61-8038-D1C0099D4E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2" y="483518"/>
            <a:ext cx="9139828" cy="51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Gravity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495" y="627532"/>
            <a:ext cx="3024337" cy="4515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Uncompensated trap favours “down”</a:t>
            </a:r>
          </a:p>
          <a:p>
            <a:r>
              <a:rPr lang="en-US" sz="1400" dirty="0"/>
              <a:t>Balanced escape require stronger bottom coil</a:t>
            </a:r>
          </a:p>
          <a:p>
            <a:r>
              <a:rPr lang="en-US" sz="1400" dirty="0"/>
              <a:t>Determine gravity by horizontal offset of the curve</a:t>
            </a:r>
            <a:endParaRPr lang="en-GB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6210" y="1015922"/>
            <a:ext cx="5992713" cy="373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896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27534"/>
            <a:ext cx="2952328" cy="4392488"/>
          </a:xfrm>
        </p:spPr>
        <p:txBody>
          <a:bodyPr>
            <a:normAutofit/>
          </a:bodyPr>
          <a:lstStyle/>
          <a:p>
            <a:pPr defTabSz="432000"/>
            <a:r>
              <a:rPr lang="en-US" dirty="0"/>
              <a:t>Trapping antihydrogen</a:t>
            </a:r>
          </a:p>
          <a:p>
            <a:pPr lvl="1" defTabSz="432000"/>
            <a:r>
              <a:rPr lang="en-US" dirty="0"/>
              <a:t>O(10</a:t>
            </a:r>
            <a:r>
              <a:rPr lang="en-US" baseline="30000" dirty="0"/>
              <a:t>11</a:t>
            </a:r>
            <a:r>
              <a:rPr lang="en-US" dirty="0"/>
              <a:t>) decrease in energy</a:t>
            </a:r>
          </a:p>
          <a:p>
            <a:pPr lvl="1" defTabSz="432000"/>
            <a:r>
              <a:rPr lang="en-US" dirty="0"/>
              <a:t>Method developed and refined in ALPHA and ALPHA-2</a:t>
            </a:r>
          </a:p>
          <a:p>
            <a:pPr defTabSz="432000"/>
            <a:r>
              <a:rPr lang="en-US" dirty="0"/>
              <a:t>Precise field control</a:t>
            </a:r>
          </a:p>
          <a:p>
            <a:pPr lvl="1" defTabSz="432000"/>
            <a:r>
              <a:rPr lang="en-US" dirty="0"/>
              <a:t>O(10</a:t>
            </a:r>
            <a:r>
              <a:rPr lang="en-US" baseline="30000" dirty="0"/>
              <a:t>-5</a:t>
            </a:r>
            <a:r>
              <a:rPr lang="en-US" dirty="0"/>
              <a:t>) control in trap field</a:t>
            </a:r>
          </a:p>
          <a:p>
            <a:pPr defTabSz="43200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790323"/>
            <a:ext cx="6165752" cy="415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22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t>14</a:t>
            </a:fld>
            <a:endParaRPr lang="en-GB"/>
          </a:p>
        </p:txBody>
      </p:sp>
      <p:pic>
        <p:nvPicPr>
          <p:cNvPr id="4" name="Picture 2" descr="magnet_inser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38566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627784" y="1183580"/>
            <a:ext cx="0" cy="2200818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86258" y="1914657"/>
            <a:ext cx="8136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Inner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magnets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3 m</a:t>
            </a:r>
          </a:p>
        </p:txBody>
      </p:sp>
    </p:spTree>
    <p:extLst>
      <p:ext uri="{BB962C8B-B14F-4D97-AF65-F5344CB8AC3E}">
        <p14:creationId xmlns:p14="http://schemas.microsoft.com/office/powerpoint/2010/main" val="402421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Inner magnet geometry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3075806"/>
            <a:ext cx="8892480" cy="2016223"/>
          </a:xfrm>
        </p:spPr>
        <p:txBody>
          <a:bodyPr numCol="1" spcCol="360000">
            <a:normAutofit/>
          </a:bodyPr>
          <a:lstStyle/>
          <a:p>
            <a:r>
              <a:rPr lang="en-GB" dirty="0"/>
              <a:t>Centre: Precision measurement</a:t>
            </a:r>
          </a:p>
          <a:p>
            <a:r>
              <a:rPr lang="en-US" dirty="0"/>
              <a:t>Bottom: Stronger trap</a:t>
            </a:r>
          </a:p>
          <a:p>
            <a:r>
              <a:rPr lang="en-US" dirty="0"/>
              <a:t>Top: reflected copy</a:t>
            </a:r>
          </a:p>
          <a:p>
            <a:r>
              <a:rPr lang="en-US" dirty="0"/>
              <a:t>Why the complicated trap?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699543"/>
            <a:ext cx="8064896" cy="222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18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Persistent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5"/>
            <a:ext cx="8856984" cy="2160240"/>
          </a:xfrm>
        </p:spPr>
        <p:txBody>
          <a:bodyPr numCol="2">
            <a:normAutofit/>
          </a:bodyPr>
          <a:lstStyle/>
          <a:p>
            <a:r>
              <a:rPr lang="en-US" dirty="0"/>
              <a:t>Induced field in superconductor</a:t>
            </a:r>
          </a:p>
          <a:p>
            <a:pPr lvl="1"/>
            <a:r>
              <a:rPr lang="en-US" dirty="0"/>
              <a:t>Current loops induced in response to field changes</a:t>
            </a:r>
          </a:p>
          <a:p>
            <a:pPr lvl="1"/>
            <a:r>
              <a:rPr lang="en-US" dirty="0"/>
              <a:t>History-dependent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Mitigation:</a:t>
            </a:r>
          </a:p>
          <a:p>
            <a:pPr lvl="1"/>
            <a:r>
              <a:rPr lang="en-US" dirty="0"/>
              <a:t>Weak magnets</a:t>
            </a:r>
          </a:p>
          <a:p>
            <a:pPr lvl="1"/>
            <a:r>
              <a:rPr lang="en-US" dirty="0"/>
              <a:t>Thin, numerous </a:t>
            </a:r>
            <a:r>
              <a:rPr lang="en-US" dirty="0" err="1"/>
              <a:t>NbTi</a:t>
            </a:r>
            <a:r>
              <a:rPr lang="en-US" dirty="0"/>
              <a:t> filaments</a:t>
            </a:r>
          </a:p>
          <a:p>
            <a:pPr lvl="1"/>
            <a:r>
              <a:rPr lang="en-US" dirty="0" err="1"/>
              <a:t>Symmetrise</a:t>
            </a:r>
            <a:r>
              <a:rPr lang="en-US" dirty="0"/>
              <a:t> magnetic history</a:t>
            </a:r>
          </a:p>
          <a:p>
            <a:pPr lvl="1"/>
            <a:r>
              <a:rPr lang="en-US" dirty="0" err="1"/>
              <a:t>Neighbouring</a:t>
            </a:r>
            <a:r>
              <a:rPr lang="en-US" dirty="0"/>
              <a:t> strong trap for initial trapping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787774"/>
            <a:ext cx="8064896" cy="222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164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Wire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4248472" cy="3240360"/>
          </a:xfrm>
        </p:spPr>
        <p:txBody>
          <a:bodyPr>
            <a:normAutofit/>
          </a:bodyPr>
          <a:lstStyle/>
          <a:p>
            <a:r>
              <a:rPr lang="en-GB" dirty="0"/>
              <a:t>Octupole winding</a:t>
            </a:r>
          </a:p>
          <a:p>
            <a:pPr lvl="1"/>
            <a:r>
              <a:rPr lang="en-US" dirty="0"/>
              <a:t>Wire-laying precisely controlled, but nothing is perfect</a:t>
            </a:r>
            <a:endParaRPr lang="en-GB" dirty="0"/>
          </a:p>
          <a:p>
            <a:pPr lvl="1"/>
            <a:r>
              <a:rPr lang="en-GB" dirty="0"/>
              <a:t>Field error most severe near end turns</a:t>
            </a:r>
          </a:p>
          <a:p>
            <a:pPr lvl="1"/>
            <a:r>
              <a:rPr lang="en-GB" dirty="0"/>
              <a:t>Measurement regions avoid these regions</a:t>
            </a:r>
          </a:p>
          <a:p>
            <a:pPr lvl="1"/>
            <a:r>
              <a:rPr lang="en-US" dirty="0"/>
              <a:t>Long + short octupole </a:t>
            </a:r>
            <a:r>
              <a:rPr lang="en-US" dirty="0" err="1"/>
              <a:t>minimises</a:t>
            </a:r>
            <a:r>
              <a:rPr lang="en-US" dirty="0"/>
              <a:t> number of end turns near the precision region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>
                        <a14:foregroundMark x1="76265" y1="2161" x2="75989" y2="25540"/>
                        <a14:foregroundMark x1="99402" y1="22593" x2="99954" y2="97642"/>
                        <a14:foregroundMark x1="76265" y1="2750" x2="50230" y2="196"/>
                        <a14:foregroundMark x1="598" y1="2750" x2="46" y2="73281"/>
                        <a14:foregroundMark x1="460" y1="96660" x2="53864" y2="99804"/>
                        <a14:foregroundMark x1="54002" y1="98232" x2="99816" y2="99804"/>
                        <a14:foregroundMark x1="10396" y1="40275" x2="52852" y2="38310"/>
                        <a14:foregroundMark x1="10534" y1="40275" x2="598" y2="196"/>
                        <a14:foregroundMark x1="11408" y1="15914" x2="49356" y2="19450"/>
                        <a14:foregroundMark x1="16007" y1="28094" x2="30313" y2="32613"/>
                        <a14:foregroundMark x1="12925" y1="5697" x2="32843" y2="6287"/>
                        <a14:foregroundMark x1="62162" y1="34656" x2="80278" y2="32275"/>
                        <a14:foregroundMark x1="97224" y1="28571" x2="78086" y2="28042"/>
                        <a14:foregroundMark x1="95544" y1="25132" x2="89993" y2="24603"/>
                        <a14:foregroundMark x1="97297" y1="21958" x2="90869" y2="21958"/>
                        <a14:foregroundMark x1="98247" y1="21164" x2="98247" y2="27249"/>
                        <a14:backgroundMark x1="79623" y1="4715" x2="97148" y2="4715"/>
                        <a14:backgroundMark x1="78657" y1="12377" x2="98436" y2="12377"/>
                        <a14:backgroundMark x1="77093" y1="2161" x2="77277" y2="19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404" y="3731348"/>
            <a:ext cx="4320480" cy="11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lpha\Desktop\03_placement_err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214491"/>
            <a:ext cx="420937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636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Wire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3528392" cy="4104456"/>
          </a:xfrm>
        </p:spPr>
        <p:txBody>
          <a:bodyPr>
            <a:normAutofit/>
          </a:bodyPr>
          <a:lstStyle/>
          <a:p>
            <a:r>
              <a:rPr lang="en-GB" dirty="0"/>
              <a:t>Coil winding</a:t>
            </a:r>
          </a:p>
          <a:p>
            <a:pPr lvl="1"/>
            <a:r>
              <a:rPr lang="en-GB" dirty="0"/>
              <a:t>Each layer is macro-photographed and analysed to locate turns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2050" name="Picture 2" descr="D:\research\2016-09-16 magnet design present 7\coil_photo_analysi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1059582"/>
            <a:ext cx="5014843" cy="311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09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Separated </a:t>
            </a:r>
            <a:r>
              <a:rPr lang="en-GB" dirty="0" err="1"/>
              <a:t>DoF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65340"/>
            <a:ext cx="3168352" cy="2838658"/>
          </a:xfrm>
        </p:spPr>
        <p:txBody>
          <a:bodyPr>
            <a:normAutofit/>
          </a:bodyPr>
          <a:lstStyle/>
          <a:p>
            <a:r>
              <a:rPr lang="en-US" dirty="0"/>
              <a:t>Energetic escape requires hitting pin hole with all energy allocated to </a:t>
            </a:r>
            <a:r>
              <a:rPr lang="en-US" i="1" dirty="0"/>
              <a:t>z</a:t>
            </a:r>
          </a:p>
          <a:p>
            <a:r>
              <a:rPr lang="en-US" dirty="0"/>
              <a:t>Slow 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and </a:t>
            </a:r>
            <a:r>
              <a:rPr lang="en-US" i="1" dirty="0"/>
              <a:t>z</a:t>
            </a:r>
            <a:r>
              <a:rPr lang="en-US" dirty="0"/>
              <a:t> energies mixing</a:t>
            </a:r>
          </a:p>
          <a:p>
            <a:r>
              <a:rPr lang="en-US" dirty="0"/>
              <a:t>Anti-atoms mostly escape off-axis, at much later time</a:t>
            </a:r>
          </a:p>
          <a:p>
            <a:r>
              <a:rPr lang="en-US" dirty="0"/>
              <a:t>Must tailor on- and off-axis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>
                        <a14:foregroundMark x1="76265" y1="2161" x2="75989" y2="25540"/>
                        <a14:foregroundMark x1="99402" y1="22593" x2="99954" y2="97642"/>
                        <a14:foregroundMark x1="76265" y1="2750" x2="50230" y2="196"/>
                        <a14:foregroundMark x1="598" y1="2750" x2="46" y2="73281"/>
                        <a14:foregroundMark x1="460" y1="96660" x2="53864" y2="99804"/>
                        <a14:foregroundMark x1="54002" y1="98232" x2="99816" y2="99804"/>
                        <a14:foregroundMark x1="10396" y1="40275" x2="52852" y2="38310"/>
                        <a14:foregroundMark x1="10534" y1="40275" x2="598" y2="196"/>
                        <a14:foregroundMark x1="11408" y1="15914" x2="49356" y2="19450"/>
                        <a14:foregroundMark x1="16007" y1="28094" x2="30313" y2="32613"/>
                        <a14:foregroundMark x1="12925" y1="5697" x2="32843" y2="6287"/>
                        <a14:foregroundMark x1="62162" y1="34656" x2="80278" y2="32275"/>
                        <a14:foregroundMark x1="97224" y1="28571" x2="78086" y2="28042"/>
                        <a14:foregroundMark x1="95544" y1="25132" x2="89993" y2="24603"/>
                        <a14:foregroundMark x1="97297" y1="21958" x2="90869" y2="21958"/>
                        <a14:foregroundMark x1="98247" y1="21164" x2="98247" y2="27249"/>
                        <a14:backgroundMark x1="79623" y1="4715" x2="97148" y2="4715"/>
                        <a14:backgroundMark x1="78657" y1="12377" x2="98436" y2="12377"/>
                        <a14:backgroundMark x1="77093" y1="2161" x2="77277" y2="19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7864" y="2279044"/>
            <a:ext cx="5688632" cy="156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lpha\Desktop\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" y="843558"/>
            <a:ext cx="9101680" cy="112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0080" y="809438"/>
            <a:ext cx="1020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bottom coil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0560" y="809438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top coil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620316" y="1563638"/>
            <a:ext cx="2959796" cy="93610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300192" y="1563638"/>
            <a:ext cx="492807" cy="93610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930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3"/>
            <a:ext cx="4392488" cy="4447127"/>
          </a:xfrm>
        </p:spPr>
        <p:txBody>
          <a:bodyPr>
            <a:normAutofit/>
          </a:bodyPr>
          <a:lstStyle/>
          <a:p>
            <a:r>
              <a:rPr lang="en-GB" sz="1400" dirty="0"/>
              <a:t>Fundamental symmetries</a:t>
            </a:r>
          </a:p>
          <a:p>
            <a:r>
              <a:rPr lang="en-GB" sz="1400" dirty="0"/>
              <a:t>ALPHA at </a:t>
            </a:r>
            <a:r>
              <a:rPr lang="en-GB" sz="1400" dirty="0" err="1"/>
              <a:t>Cern’s</a:t>
            </a:r>
            <a:r>
              <a:rPr lang="en-GB" sz="1400" dirty="0"/>
              <a:t> AD</a:t>
            </a:r>
          </a:p>
          <a:p>
            <a:pPr lvl="1"/>
            <a:r>
              <a:rPr lang="en-GB" sz="1200" dirty="0"/>
              <a:t>First trapping in 2010</a:t>
            </a:r>
            <a:r>
              <a:rPr lang="en-GB" sz="800" dirty="0"/>
              <a:t>  - </a:t>
            </a:r>
            <a:r>
              <a:rPr lang="en-GB" sz="800" i="1" dirty="0"/>
              <a:t>Nature</a:t>
            </a:r>
            <a:r>
              <a:rPr lang="en-GB" sz="800" dirty="0"/>
              <a:t> </a:t>
            </a:r>
            <a:r>
              <a:rPr lang="en-GB" sz="800" b="1" dirty="0"/>
              <a:t>468</a:t>
            </a:r>
            <a:r>
              <a:rPr lang="en-GB" sz="800" dirty="0"/>
              <a:t>, 673 (2010)</a:t>
            </a:r>
          </a:p>
          <a:p>
            <a:pPr lvl="1"/>
            <a:r>
              <a:rPr lang="en-GB" sz="1200" dirty="0"/>
              <a:t>1S-2S</a:t>
            </a:r>
            <a:r>
              <a:rPr lang="en-GB" sz="800" dirty="0"/>
              <a:t> - Nature </a:t>
            </a:r>
            <a:r>
              <a:rPr lang="en-GB" sz="800" b="1" dirty="0"/>
              <a:t>557</a:t>
            </a:r>
            <a:r>
              <a:rPr lang="en-GB" sz="800" dirty="0"/>
              <a:t>, 71–75 (2018)</a:t>
            </a:r>
          </a:p>
          <a:p>
            <a:pPr lvl="1"/>
            <a:r>
              <a:rPr lang="en-GB" sz="1200" dirty="0"/>
              <a:t>1S-2P</a:t>
            </a:r>
            <a:r>
              <a:rPr lang="en-GB" sz="800" dirty="0"/>
              <a:t> - Nature </a:t>
            </a:r>
            <a:r>
              <a:rPr lang="en-GB" sz="800" b="1" dirty="0"/>
              <a:t>561</a:t>
            </a:r>
            <a:r>
              <a:rPr lang="en-GB" sz="800" dirty="0"/>
              <a:t>, 211-215 (2018)</a:t>
            </a:r>
          </a:p>
          <a:p>
            <a:pPr lvl="1"/>
            <a:r>
              <a:rPr lang="en-GB" sz="1200" dirty="0"/>
              <a:t>Hyperfine</a:t>
            </a:r>
            <a:r>
              <a:rPr lang="en-GB" sz="800" dirty="0"/>
              <a:t> - Nature </a:t>
            </a:r>
            <a:r>
              <a:rPr lang="en-GB" sz="800" b="1" dirty="0"/>
              <a:t>548</a:t>
            </a:r>
            <a:r>
              <a:rPr lang="en-GB" sz="800" dirty="0"/>
              <a:t>, 66–69 (2017)</a:t>
            </a:r>
          </a:p>
          <a:p>
            <a:pPr lvl="1"/>
            <a:r>
              <a:rPr lang="en-GB" sz="1200" dirty="0"/>
              <a:t>Lamb shift</a:t>
            </a:r>
            <a:r>
              <a:rPr lang="en-GB" sz="800" dirty="0"/>
              <a:t> - Nature </a:t>
            </a:r>
            <a:r>
              <a:rPr lang="en-GB" sz="800" b="1" dirty="0"/>
              <a:t>578</a:t>
            </a:r>
            <a:r>
              <a:rPr lang="en-GB" sz="800" dirty="0"/>
              <a:t>, 375–380 (2020)</a:t>
            </a:r>
          </a:p>
          <a:p>
            <a:pPr lvl="1"/>
            <a:r>
              <a:rPr lang="en-GB" sz="1200" dirty="0"/>
              <a:t>Charge neutrality</a:t>
            </a:r>
            <a:r>
              <a:rPr lang="en-GB" sz="800" dirty="0"/>
              <a:t> - </a:t>
            </a:r>
            <a:r>
              <a:rPr lang="fr-FR" sz="800" dirty="0"/>
              <a:t>Nature Communications </a:t>
            </a:r>
            <a:r>
              <a:rPr lang="fr-FR" sz="800" b="1" dirty="0"/>
              <a:t>5</a:t>
            </a:r>
            <a:r>
              <a:rPr lang="fr-FR" sz="800" dirty="0"/>
              <a:t>, 3955 (2014)</a:t>
            </a:r>
            <a:endParaRPr lang="en-GB" sz="800" dirty="0"/>
          </a:p>
          <a:p>
            <a:r>
              <a:rPr lang="en-GB" dirty="0"/>
              <a:t>Next: gravity</a:t>
            </a:r>
          </a:p>
          <a:p>
            <a:pPr lvl="1"/>
            <a:r>
              <a:rPr lang="en-GB" dirty="0"/>
              <a:t>More exotic than a feather!</a:t>
            </a:r>
          </a:p>
          <a:p>
            <a:endParaRPr lang="en-GB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Antimatter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F1562F-5939-485E-8EDD-F14684A2C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9346"/>
            <a:ext cx="192452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C9FC43-C9A6-4C97-A216-445DA88E1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2024">
            <a:off x="7007009" y="3081480"/>
            <a:ext cx="1185441" cy="79029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49B274-80BD-4B2F-A7EB-4D529102D168}"/>
              </a:ext>
            </a:extLst>
          </p:cNvPr>
          <p:cNvCxnSpPr/>
          <p:nvPr/>
        </p:nvCxnSpPr>
        <p:spPr>
          <a:xfrm>
            <a:off x="7592292" y="1779662"/>
            <a:ext cx="0" cy="12154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D5A40-9846-48B4-82B0-39E9C2D8BC9A}"/>
              </a:ext>
            </a:extLst>
          </p:cNvPr>
          <p:cNvCxnSpPr>
            <a:cxnSpLocks/>
          </p:cNvCxnSpPr>
          <p:nvPr/>
        </p:nvCxnSpPr>
        <p:spPr>
          <a:xfrm>
            <a:off x="7668344" y="2571750"/>
            <a:ext cx="0" cy="5370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8254A86-4A56-4077-9539-11DA012C61D7}"/>
              </a:ext>
            </a:extLst>
          </p:cNvPr>
          <p:cNvSpPr/>
          <p:nvPr/>
        </p:nvSpPr>
        <p:spPr>
          <a:xfrm>
            <a:off x="8049520" y="3503335"/>
            <a:ext cx="216024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8F97BE-5140-4414-BA90-62609444D141}"/>
              </a:ext>
            </a:extLst>
          </p:cNvPr>
          <p:cNvCxnSpPr>
            <a:cxnSpLocks/>
          </p:cNvCxnSpPr>
          <p:nvPr/>
        </p:nvCxnSpPr>
        <p:spPr>
          <a:xfrm>
            <a:off x="8096572" y="1521067"/>
            <a:ext cx="0" cy="17326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732C4D-A0CE-4BD7-8617-848CF35EA271}"/>
              </a:ext>
            </a:extLst>
          </p:cNvPr>
          <p:cNvCxnSpPr>
            <a:cxnSpLocks/>
          </p:cNvCxnSpPr>
          <p:nvPr/>
        </p:nvCxnSpPr>
        <p:spPr>
          <a:xfrm>
            <a:off x="8241244" y="2861310"/>
            <a:ext cx="0" cy="5370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254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Separated </a:t>
            </a:r>
            <a:r>
              <a:rPr lang="en-GB" dirty="0" err="1"/>
              <a:t>DoF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3816424" cy="4176464"/>
          </a:xfrm>
        </p:spPr>
        <p:txBody>
          <a:bodyPr/>
          <a:lstStyle/>
          <a:p>
            <a:r>
              <a:rPr lang="en-GB" dirty="0"/>
              <a:t>A coil’s field is saddle-shaped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B0B5AE-A095-454D-8DBD-5A3ED0CCE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12098"/>
            <a:ext cx="4876827" cy="39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90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Separated </a:t>
            </a:r>
            <a:r>
              <a:rPr lang="en-GB" dirty="0" err="1"/>
              <a:t>DoF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3963169" cy="4176464"/>
          </a:xfrm>
        </p:spPr>
        <p:txBody>
          <a:bodyPr/>
          <a:lstStyle/>
          <a:p>
            <a:r>
              <a:rPr lang="en-GB" dirty="0"/>
              <a:t>Two coils at different currents cannot form equal barriers for all r</a:t>
            </a:r>
          </a:p>
          <a:p>
            <a:r>
              <a:rPr lang="en-GB" dirty="0"/>
              <a:t>Even messier picture with octupole contribution</a:t>
            </a:r>
          </a:p>
          <a:p>
            <a:r>
              <a:rPr lang="en-GB" dirty="0"/>
              <a:t>Correctors implemented to improve trap bias uniformity across 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588" y="2811557"/>
            <a:ext cx="2028965" cy="245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543014-867D-46DE-AD8F-6005B1DFE1EC}"/>
              </a:ext>
            </a:extLst>
          </p:cNvPr>
          <p:cNvGrpSpPr/>
          <p:nvPr/>
        </p:nvGrpSpPr>
        <p:grpSpPr>
          <a:xfrm>
            <a:off x="5000773" y="51470"/>
            <a:ext cx="3963715" cy="2731145"/>
            <a:chOff x="4835844" y="128637"/>
            <a:chExt cx="3216727" cy="2216443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A2B77644-E0EE-4B17-AF1A-D79A8FF702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94" r="48168"/>
            <a:stretch/>
          </p:blipFill>
          <p:spPr bwMode="auto">
            <a:xfrm>
              <a:off x="4835844" y="128637"/>
              <a:ext cx="3216727" cy="2216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8B4D738-C85D-43F8-A0F7-FF5FCE7E7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987574"/>
              <a:ext cx="1871822" cy="742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472DEF-01DA-499B-87B5-C8E3B8E1DE53}"/>
                </a:ext>
              </a:extLst>
            </p:cNvPr>
            <p:cNvSpPr txBox="1"/>
            <p:nvPr/>
          </p:nvSpPr>
          <p:spPr>
            <a:xfrm>
              <a:off x="6639317" y="1448193"/>
              <a:ext cx="13285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gravity gradient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C74213-0F7A-411D-A76B-AF0764F4715E}"/>
              </a:ext>
            </a:extLst>
          </p:cNvPr>
          <p:cNvCxnSpPr>
            <a:cxnSpLocks/>
          </p:cNvCxnSpPr>
          <p:nvPr/>
        </p:nvCxnSpPr>
        <p:spPr>
          <a:xfrm flipH="1" flipV="1">
            <a:off x="7501493" y="4227934"/>
            <a:ext cx="310867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069D36F-6D87-447F-9820-2138B726FF7A}"/>
              </a:ext>
            </a:extLst>
          </p:cNvPr>
          <p:cNvSpPr txBox="1"/>
          <p:nvPr/>
        </p:nvSpPr>
        <p:spPr>
          <a:xfrm>
            <a:off x="7812360" y="4059555"/>
            <a:ext cx="104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Main mirror coil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F6A170-C54C-440D-8529-FE3E27E001A0}"/>
              </a:ext>
            </a:extLst>
          </p:cNvPr>
          <p:cNvCxnSpPr>
            <a:cxnSpLocks/>
          </p:cNvCxnSpPr>
          <p:nvPr/>
        </p:nvCxnSpPr>
        <p:spPr>
          <a:xfrm>
            <a:off x="6553562" y="3021821"/>
            <a:ext cx="683589" cy="240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7A678F-F42D-48F6-BC9B-8274B642DB0D}"/>
              </a:ext>
            </a:extLst>
          </p:cNvPr>
          <p:cNvSpPr txBox="1"/>
          <p:nvPr/>
        </p:nvSpPr>
        <p:spPr>
          <a:xfrm>
            <a:off x="5390060" y="2853462"/>
            <a:ext cx="1637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Corrector coil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4FD499-49A0-4EFE-A425-AF1AF55602C3}"/>
              </a:ext>
            </a:extLst>
          </p:cNvPr>
          <p:cNvCxnSpPr>
            <a:cxnSpLocks/>
          </p:cNvCxnSpPr>
          <p:nvPr/>
        </p:nvCxnSpPr>
        <p:spPr>
          <a:xfrm flipV="1">
            <a:off x="5866983" y="3841014"/>
            <a:ext cx="1087285" cy="300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3AABEFA-EE26-4D10-87BC-6CD24B1DD3CA}"/>
              </a:ext>
            </a:extLst>
          </p:cNvPr>
          <p:cNvSpPr txBox="1"/>
          <p:nvPr/>
        </p:nvSpPr>
        <p:spPr>
          <a:xfrm>
            <a:off x="5051402" y="3841014"/>
            <a:ext cx="88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Corrector octupole</a:t>
            </a:r>
          </a:p>
        </p:txBody>
      </p:sp>
    </p:spTree>
    <p:extLst>
      <p:ext uri="{BB962C8B-B14F-4D97-AF65-F5344CB8AC3E}">
        <p14:creationId xmlns:p14="http://schemas.microsoft.com/office/powerpoint/2010/main" val="1541100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3FC5E-7B0D-4E63-9BBD-C08E67B5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Current supply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1DCEF-B71F-412F-8C83-52622D187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7534"/>
            <a:ext cx="4104456" cy="4176464"/>
          </a:xfrm>
        </p:spPr>
        <p:txBody>
          <a:bodyPr/>
          <a:lstStyle/>
          <a:p>
            <a:r>
              <a:rPr lang="en-US" dirty="0"/>
              <a:t>Extremely fine current control on barrier coils</a:t>
            </a:r>
          </a:p>
          <a:p>
            <a:pPr lvl="1"/>
            <a:r>
              <a:rPr lang="en-US" dirty="0"/>
              <a:t>Common mode: 70 A to ~0 A, no specific precision requirement</a:t>
            </a:r>
          </a:p>
          <a:p>
            <a:pPr lvl="1"/>
            <a:r>
              <a:rPr lang="en-US" dirty="0"/>
              <a:t>Difference: ~ 0.1 A, precise to ~1 mA</a:t>
            </a:r>
          </a:p>
          <a:p>
            <a:r>
              <a:rPr lang="en-US" dirty="0"/>
              <a:t>Two completely separate PS: 10 ppm</a:t>
            </a:r>
          </a:p>
          <a:p>
            <a:r>
              <a:rPr lang="en-US" dirty="0"/>
              <a:t>One bulk current supply and one “tickle” supply: 10000 ppm</a:t>
            </a:r>
          </a:p>
          <a:p>
            <a:r>
              <a:rPr lang="en-US" dirty="0"/>
              <a:t>Two currents measured by DCCT and fed back to power supplies PID control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F5786-B47C-421B-8B55-CAA4E176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603A40-A07D-4AA4-BFEF-43A7BAFA0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87" y="952494"/>
            <a:ext cx="4236729" cy="352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58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Background solenoid uniformity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3816424" cy="4176464"/>
          </a:xfrm>
        </p:spPr>
        <p:txBody>
          <a:bodyPr/>
          <a:lstStyle/>
          <a:p>
            <a:r>
              <a:rPr lang="en-US" dirty="0"/>
              <a:t>Affects gravity measurement due to field gradient</a:t>
            </a:r>
          </a:p>
          <a:p>
            <a:r>
              <a:rPr lang="en-US" dirty="0"/>
              <a:t>As-built</a:t>
            </a:r>
          </a:p>
          <a:p>
            <a:pPr lvl="1"/>
            <a:r>
              <a:rPr lang="en-US" dirty="0"/>
              <a:t>~20 G non-uniformity</a:t>
            </a:r>
          </a:p>
          <a:p>
            <a:r>
              <a:rPr lang="en-US" dirty="0"/>
              <a:t>With outer shims</a:t>
            </a:r>
          </a:p>
          <a:p>
            <a:pPr lvl="1"/>
            <a:r>
              <a:rPr lang="en-US" dirty="0"/>
              <a:t>~4 G non-uniformity</a:t>
            </a:r>
          </a:p>
          <a:p>
            <a:pPr lvl="1"/>
            <a:r>
              <a:rPr lang="en-US" dirty="0"/>
              <a:t>Compensate by adjusting mirror coil currents</a:t>
            </a:r>
          </a:p>
          <a:p>
            <a:r>
              <a:rPr lang="en-US" dirty="0"/>
              <a:t>Possible future inner shims</a:t>
            </a:r>
          </a:p>
          <a:p>
            <a:pPr lvl="1"/>
            <a:r>
              <a:rPr lang="en-US" dirty="0"/>
              <a:t>~0.02 G non-uniformity</a:t>
            </a:r>
          </a:p>
          <a:p>
            <a:pPr lvl="1"/>
            <a:r>
              <a:rPr lang="en-US" dirty="0"/>
              <a:t>Reduced coil adjustment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52734-9DAB-4D8A-AC54-B51D6EDFD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32" y="1203598"/>
            <a:ext cx="4786885" cy="301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9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A5EA03-CC88-498B-B025-1593B4BFD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Performing a first measurement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47CB900-4BFC-4B2A-848D-EE23172897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24BA-7D11-4D1E-85B5-B174B6D53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621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7D7F9-18D1-48C7-AB4A-1195C046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“up-down” measurement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EBB36-446F-4657-8319-F666A2A06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only the bottom set of magnets</a:t>
            </a:r>
          </a:p>
          <a:p>
            <a:r>
              <a:rPr lang="en-US" dirty="0"/>
              <a:t>Pro</a:t>
            </a:r>
          </a:p>
          <a:p>
            <a:pPr lvl="1"/>
            <a:r>
              <a:rPr lang="en-US" dirty="0"/>
              <a:t>Deeper trap, more statistics</a:t>
            </a:r>
          </a:p>
          <a:p>
            <a:pPr lvl="1"/>
            <a:r>
              <a:rPr lang="en-US" dirty="0"/>
              <a:t>Fewer magnet elements needed</a:t>
            </a:r>
          </a:p>
          <a:p>
            <a:r>
              <a:rPr lang="en-US" dirty="0"/>
              <a:t>Con</a:t>
            </a:r>
          </a:p>
          <a:p>
            <a:pPr lvl="1"/>
            <a:r>
              <a:rPr lang="en-US" dirty="0"/>
              <a:t>Less accurate field – more persistence effect, no correctors</a:t>
            </a:r>
          </a:p>
          <a:p>
            <a:pPr lvl="1"/>
            <a:r>
              <a:rPr lang="en-US" dirty="0"/>
              <a:t>Cannot use the long octupole</a:t>
            </a:r>
          </a:p>
          <a:p>
            <a:r>
              <a:rPr lang="en-US" dirty="0"/>
              <a:t>Aiming to resolve the direction of gravity on antihydrogen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3ED5E-1BF5-43D3-895D-8A1382390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A71EF-9B00-4149-B019-54BDCEA6B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>
                        <a14:foregroundMark x1="76265" y1="2161" x2="75989" y2="25540"/>
                        <a14:foregroundMark x1="99402" y1="22593" x2="99954" y2="97642"/>
                        <a14:foregroundMark x1="76265" y1="2750" x2="50230" y2="196"/>
                        <a14:foregroundMark x1="598" y1="2750" x2="46" y2="73281"/>
                        <a14:foregroundMark x1="460" y1="96660" x2="53864" y2="99804"/>
                        <a14:foregroundMark x1="54002" y1="98232" x2="99816" y2="99804"/>
                        <a14:foregroundMark x1="10396" y1="40275" x2="52852" y2="38310"/>
                        <a14:foregroundMark x1="10534" y1="40275" x2="598" y2="196"/>
                        <a14:foregroundMark x1="11408" y1="15914" x2="49356" y2="19450"/>
                        <a14:foregroundMark x1="16007" y1="28094" x2="30313" y2="32613"/>
                        <a14:foregroundMark x1="12925" y1="5697" x2="32843" y2="6287"/>
                        <a14:foregroundMark x1="62162" y1="34656" x2="80278" y2="32275"/>
                        <a14:foregroundMark x1="97224" y1="28571" x2="78086" y2="28042"/>
                        <a14:foregroundMark x1="95544" y1="25132" x2="89993" y2="24603"/>
                        <a14:foregroundMark x1="97297" y1="21958" x2="90869" y2="21958"/>
                        <a14:foregroundMark x1="98247" y1="21164" x2="98247" y2="27249"/>
                        <a14:backgroundMark x1="79623" y1="4715" x2="97148" y2="4715"/>
                        <a14:backgroundMark x1="78657" y1="12377" x2="98436" y2="12377"/>
                        <a14:backgroundMark x1="77093" y1="2161" x2="77277" y2="19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300" y="3075806"/>
            <a:ext cx="6913326" cy="190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F21AFB-E78D-489C-A760-938F5E2D89EC}"/>
              </a:ext>
            </a:extLst>
          </p:cNvPr>
          <p:cNvSpPr/>
          <p:nvPr/>
        </p:nvSpPr>
        <p:spPr>
          <a:xfrm>
            <a:off x="1417335" y="2975866"/>
            <a:ext cx="1932190" cy="20380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488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Magnetometry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4824536" cy="4176464"/>
          </a:xfrm>
        </p:spPr>
        <p:txBody>
          <a:bodyPr>
            <a:normAutofit/>
          </a:bodyPr>
          <a:lstStyle/>
          <a:p>
            <a:r>
              <a:rPr lang="en-US" dirty="0"/>
              <a:t>Persistence effect is inevitable</a:t>
            </a:r>
          </a:p>
          <a:p>
            <a:r>
              <a:rPr lang="en-US" dirty="0"/>
              <a:t>Measure field and adjust current, to maintain trap bias throughout release ramp</a:t>
            </a:r>
          </a:p>
          <a:p>
            <a:r>
              <a:rPr lang="en-US" dirty="0"/>
              <a:t>ECR</a:t>
            </a:r>
          </a:p>
          <a:p>
            <a:pPr lvl="1"/>
            <a:r>
              <a:rPr lang="en-US" dirty="0"/>
              <a:t>Measures cyclotron frequency in Penning trap</a:t>
            </a:r>
          </a:p>
          <a:p>
            <a:pPr lvl="1"/>
            <a:r>
              <a:rPr lang="en-US" dirty="0"/>
              <a:t>Slow measurement process</a:t>
            </a:r>
          </a:p>
          <a:p>
            <a:r>
              <a:rPr lang="en-US" dirty="0"/>
              <a:t>Magnetron counting</a:t>
            </a:r>
          </a:p>
          <a:p>
            <a:pPr lvl="1"/>
            <a:r>
              <a:rPr lang="en-US" dirty="0"/>
              <a:t>Measures the phase of </a:t>
            </a:r>
            <a:r>
              <a:rPr lang="en-US" dirty="0" err="1"/>
              <a:t>ExB</a:t>
            </a:r>
            <a:r>
              <a:rPr lang="en-US" dirty="0"/>
              <a:t> drift of Penning trap plasmas</a:t>
            </a:r>
          </a:p>
          <a:p>
            <a:pPr lvl="1"/>
            <a:r>
              <a:rPr lang="en-US" dirty="0"/>
              <a:t>Fast measurement</a:t>
            </a:r>
          </a:p>
          <a:p>
            <a:pPr lvl="1"/>
            <a:r>
              <a:rPr lang="en-US" dirty="0"/>
              <a:t>Less accurate than ECR</a:t>
            </a:r>
          </a:p>
          <a:p>
            <a:r>
              <a:rPr lang="en-US" dirty="0"/>
              <a:t>Able to control relative trap bias to ~0.1 Gauss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800A78-A335-4916-AAF7-D38784D1D7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42"/>
          <a:stretch/>
        </p:blipFill>
        <p:spPr>
          <a:xfrm>
            <a:off x="5076056" y="41568"/>
            <a:ext cx="3928467" cy="2554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AA7E2B-B9A3-437E-890E-BF9FDF214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39184"/>
            <a:ext cx="3914342" cy="25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9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A8599C-8902-4152-BB53-12F91EF41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95837"/>
            <a:ext cx="5184753" cy="1827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1E0AF9-C0F2-4DFF-961F-0D5BF1B1B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model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774FE-64A5-449D-A35C-D9C471066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Magnetometry results are integrated into a 3D field model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O(1 Gauss) precision, much better around the saddle points</a:t>
            </a:r>
          </a:p>
          <a:p>
            <a:r>
              <a:rPr lang="en-US" dirty="0"/>
              <a:t>Particle pusher uses field to evolve anti-atoms through the entire experimental sequence</a:t>
            </a:r>
          </a:p>
          <a:p>
            <a:pPr lvl="1"/>
            <a:r>
              <a:rPr lang="en-US" dirty="0"/>
              <a:t>Obtain the expected escape bias as a function of gravitational acceleration</a:t>
            </a:r>
          </a:p>
          <a:p>
            <a:pPr lvl="1"/>
            <a:r>
              <a:rPr lang="en-US" dirty="0"/>
              <a:t>Field model is critical as antiatoms escape off-axis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EF964-2C70-4F6F-AF50-1B79B78A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B1A0071E-DD89-4218-A106-BD08D357EE29}"/>
              </a:ext>
            </a:extLst>
          </p:cNvPr>
          <p:cNvSpPr/>
          <p:nvPr/>
        </p:nvSpPr>
        <p:spPr>
          <a:xfrm>
            <a:off x="5597307" y="1185290"/>
            <a:ext cx="77864" cy="968150"/>
          </a:xfrm>
          <a:prstGeom prst="rightBracket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DA0DF-39F5-4F93-9F2D-D046EC481422}"/>
              </a:ext>
            </a:extLst>
          </p:cNvPr>
          <p:cNvSpPr txBox="1"/>
          <p:nvPr/>
        </p:nvSpPr>
        <p:spPr>
          <a:xfrm>
            <a:off x="5724128" y="1523279"/>
            <a:ext cx="2884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Wire model field, from currents we provide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FB618-BB3A-42BE-9A6C-560313ED1AF8}"/>
              </a:ext>
            </a:extLst>
          </p:cNvPr>
          <p:cNvSpPr txBox="1"/>
          <p:nvPr/>
        </p:nvSpPr>
        <p:spPr>
          <a:xfrm>
            <a:off x="5724128" y="2235941"/>
            <a:ext cx="243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Exponentially saturating component</a:t>
            </a:r>
          </a:p>
          <a:p>
            <a:r>
              <a:rPr lang="en-US" sz="1200" dirty="0"/>
              <a:t>from magnetron results</a:t>
            </a:r>
            <a:endParaRPr lang="en-GB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9B22B-3B6E-4E05-80A3-C94C68F07040}"/>
              </a:ext>
            </a:extLst>
          </p:cNvPr>
          <p:cNvSpPr txBox="1"/>
          <p:nvPr/>
        </p:nvSpPr>
        <p:spPr>
          <a:xfrm>
            <a:off x="5724128" y="2885987"/>
            <a:ext cx="1892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Residual to account for ECR</a:t>
            </a:r>
            <a:endParaRPr lang="en-GB" sz="1200" dirty="0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0C8AB250-D7F3-4FA5-846B-2F8B5DC98C5A}"/>
              </a:ext>
            </a:extLst>
          </p:cNvPr>
          <p:cNvSpPr/>
          <p:nvPr/>
        </p:nvSpPr>
        <p:spPr>
          <a:xfrm>
            <a:off x="8104852" y="2211710"/>
            <a:ext cx="57967" cy="951276"/>
          </a:xfrm>
          <a:prstGeom prst="rightBracket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5B8685-A534-437B-8699-FD2A8D378892}"/>
              </a:ext>
            </a:extLst>
          </p:cNvPr>
          <p:cNvSpPr txBox="1"/>
          <p:nvPr/>
        </p:nvSpPr>
        <p:spPr>
          <a:xfrm>
            <a:off x="8180127" y="2456515"/>
            <a:ext cx="995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Field we </a:t>
            </a:r>
          </a:p>
          <a:p>
            <a:r>
              <a:rPr lang="en-US" sz="1200" dirty="0"/>
              <a:t>don’t control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7748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CF9E2-5AE8-4518-A521-E1FEE9909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progress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D3C55-C517-4111-AF59-388283464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7534"/>
            <a:ext cx="3816424" cy="4176464"/>
          </a:xfrm>
        </p:spPr>
        <p:txBody>
          <a:bodyPr/>
          <a:lstStyle/>
          <a:p>
            <a:r>
              <a:rPr lang="en-US" dirty="0"/>
              <a:t>In 2022: performed experimental release at 13 trap biases</a:t>
            </a:r>
          </a:p>
          <a:p>
            <a:r>
              <a:rPr lang="en-US" dirty="0"/>
              <a:t>Results being </a:t>
            </a:r>
            <a:r>
              <a:rPr lang="en-US" dirty="0" err="1"/>
              <a:t>analysed</a:t>
            </a:r>
            <a:r>
              <a:rPr lang="en-US" dirty="0"/>
              <a:t> and compared to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1AD1E-2028-4597-83F4-31E4AC0F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F8E113-0FFE-4305-95DF-0D5F9B80EE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69872"/>
            <a:ext cx="4819891" cy="30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4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precision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3600400" cy="4176464"/>
          </a:xfrm>
        </p:spPr>
        <p:txBody>
          <a:bodyPr/>
          <a:lstStyle/>
          <a:p>
            <a:r>
              <a:rPr lang="en-US" dirty="0"/>
              <a:t>Using the proper precision region</a:t>
            </a:r>
          </a:p>
          <a:p>
            <a:r>
              <a:rPr lang="en-US" dirty="0"/>
              <a:t>Steepness of escape balance curve closely affects sensitivity</a:t>
            </a:r>
          </a:p>
          <a:p>
            <a:r>
              <a:rPr lang="en-US" dirty="0"/>
              <a:t>Long ramp = more chance anti-atoms can escape on-time, higher sensitivity</a:t>
            </a:r>
          </a:p>
          <a:p>
            <a:r>
              <a:rPr lang="en-US" dirty="0"/>
              <a:t>Down side:</a:t>
            </a:r>
          </a:p>
          <a:p>
            <a:pPr lvl="1"/>
            <a:r>
              <a:rPr lang="en-US" dirty="0"/>
              <a:t>Long window = more </a:t>
            </a:r>
            <a:r>
              <a:rPr lang="en-US" dirty="0" err="1"/>
              <a:t>cosmics</a:t>
            </a:r>
            <a:endParaRPr lang="en-US" dirty="0"/>
          </a:p>
          <a:p>
            <a:pPr lvl="1"/>
            <a:r>
              <a:rPr lang="en-US" dirty="0"/>
              <a:t>Depends on our ability to reject </a:t>
            </a:r>
            <a:r>
              <a:rPr lang="en-US" dirty="0" err="1"/>
              <a:t>cosmics</a:t>
            </a:r>
            <a:endParaRPr lang="en-US" dirty="0"/>
          </a:p>
          <a:p>
            <a:r>
              <a:rPr lang="en-US" dirty="0"/>
              <a:t>Other factors like current noise and anti-atom temperature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9218" name="Picture 2" descr="C:\Users\alpha\Desktop\sim_precision_05_Scurve_vs_ramp_time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51570"/>
            <a:ext cx="491503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32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ALPHA-g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16A46-1710-984D-944B-8E7A1BCE1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78959"/>
            <a:ext cx="8202875" cy="4464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11960" y="678959"/>
            <a:ext cx="2808312" cy="412503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410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73DDB7-CF60-4F3E-8EA3-EC824430C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HAICU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CA2ACB0-6531-4889-9373-BF253FD5CA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E504E-DB74-45F6-88AF-EBA0881B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234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42A07E-7433-4DAA-B1A4-03FE5D6BC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411510"/>
            <a:ext cx="4573861" cy="4176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1F10A-E867-4672-B286-BDE4B2BB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Interferometer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AFC00-4852-4B18-A403-ADEDCAAD6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7534"/>
            <a:ext cx="2808312" cy="4176464"/>
          </a:xfrm>
        </p:spPr>
        <p:txBody>
          <a:bodyPr/>
          <a:lstStyle/>
          <a:p>
            <a:r>
              <a:rPr lang="en-GB" dirty="0"/>
              <a:t>Raman interferometer: </a:t>
            </a:r>
          </a:p>
          <a:p>
            <a:pPr lvl="1"/>
            <a:r>
              <a:rPr lang="en-GB" dirty="0"/>
              <a:t>Weighing atoms without field</a:t>
            </a:r>
          </a:p>
          <a:p>
            <a:pPr lvl="1"/>
            <a:r>
              <a:rPr lang="en-GB" dirty="0"/>
              <a:t>Coherent interrogation during free-fall</a:t>
            </a:r>
          </a:p>
          <a:p>
            <a:pPr lvl="1"/>
            <a:r>
              <a:rPr lang="en-GB" dirty="0"/>
              <a:t>10</a:t>
            </a:r>
            <a:r>
              <a:rPr lang="en-GB" baseline="30000" dirty="0"/>
              <a:t>-2</a:t>
            </a:r>
            <a:r>
              <a:rPr lang="en-GB" dirty="0"/>
              <a:t> vs 10</a:t>
            </a:r>
            <a:r>
              <a:rPr lang="en-GB" baseline="30000" dirty="0"/>
              <a:t>-14</a:t>
            </a:r>
            <a:r>
              <a:rPr lang="en-GB" dirty="0"/>
              <a:t> precision</a:t>
            </a:r>
          </a:p>
          <a:p>
            <a:r>
              <a:rPr lang="en-GB" dirty="0"/>
              <a:t>Requires extremely slow atoms</a:t>
            </a:r>
          </a:p>
          <a:p>
            <a:pPr lvl="1"/>
            <a:r>
              <a:rPr lang="en-GB" dirty="0"/>
              <a:t>Beyond Doppler laser cooling with magnetic compression</a:t>
            </a:r>
          </a:p>
          <a:p>
            <a:r>
              <a:rPr lang="en-GB" dirty="0"/>
              <a:t>Special magnetic trap with a “neck”</a:t>
            </a:r>
          </a:p>
          <a:p>
            <a:pPr lvl="1">
              <a:buFont typeface="+mj-lt"/>
              <a:buAutoNum type="arabicPeriod"/>
            </a:pPr>
            <a:r>
              <a:rPr lang="en-GB" dirty="0"/>
              <a:t>Bitter magnet trap</a:t>
            </a:r>
          </a:p>
          <a:p>
            <a:pPr lvl="1">
              <a:buFont typeface="+mj-lt"/>
              <a:buAutoNum type="arabicPeriod"/>
            </a:pPr>
            <a:r>
              <a:rPr lang="en-GB" dirty="0"/>
              <a:t>Bitter magnet trap with a neck</a:t>
            </a:r>
          </a:p>
          <a:p>
            <a:pPr lvl="1">
              <a:buFont typeface="+mj-lt"/>
              <a:buAutoNum type="arabicPeriod"/>
            </a:pPr>
            <a:r>
              <a:rPr lang="en-GB" dirty="0"/>
              <a:t>Superconducting trap with a much stronger neck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9BBC1-CD7E-43D0-A882-ECF3BC723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631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2474A1-5835-42BA-A1A7-80487E70F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4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C6D85E-D6E9-4F00-A1A3-14F3CF1D3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264" y="0"/>
            <a:ext cx="2195736" cy="843558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Bitter magnet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B4F05-30B3-49DD-BA30-785E12E5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B4BB5B-D8F4-470E-BE92-076901689948}"/>
              </a:ext>
            </a:extLst>
          </p:cNvPr>
          <p:cNvSpPr txBox="1">
            <a:spLocks/>
          </p:cNvSpPr>
          <p:nvPr/>
        </p:nvSpPr>
        <p:spPr>
          <a:xfrm>
            <a:off x="7010400" y="843558"/>
            <a:ext cx="213360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0" indent="-216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6000" indent="-252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4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2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–"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40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»"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Water-cooled, normally conducting</a:t>
            </a:r>
          </a:p>
          <a:p>
            <a:r>
              <a:rPr lang="en-GB" dirty="0">
                <a:solidFill>
                  <a:schemeClr val="bg1"/>
                </a:solidFill>
              </a:rPr>
              <a:t>350 A, 5 kW test coil</a:t>
            </a:r>
          </a:p>
          <a:p>
            <a:r>
              <a:rPr lang="en-GB" dirty="0">
                <a:solidFill>
                  <a:schemeClr val="bg1"/>
                </a:solidFill>
              </a:rPr>
              <a:t>Test of fabrication and assembly technique</a:t>
            </a:r>
          </a:p>
        </p:txBody>
      </p:sp>
    </p:spTree>
    <p:extLst>
      <p:ext uri="{BB962C8B-B14F-4D97-AF65-F5344CB8AC3E}">
        <p14:creationId xmlns:p14="http://schemas.microsoft.com/office/powerpoint/2010/main" val="1945547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8826-194B-4AFD-AD5F-C449412A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trap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D0B0F-1C25-43FC-ADE3-BE87CB847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7534"/>
            <a:ext cx="4392488" cy="4176464"/>
          </a:xfrm>
        </p:spPr>
        <p:txBody>
          <a:bodyPr/>
          <a:lstStyle/>
          <a:p>
            <a:r>
              <a:rPr lang="en-GB" dirty="0"/>
              <a:t>High power density winding</a:t>
            </a:r>
          </a:p>
          <a:p>
            <a:pPr lvl="1"/>
            <a:r>
              <a:rPr lang="en-GB" dirty="0"/>
              <a:t>1800 A, 80 kW quadrupole</a:t>
            </a:r>
          </a:p>
          <a:p>
            <a:pPr lvl="1"/>
            <a:r>
              <a:rPr lang="en-GB" dirty="0"/>
              <a:t>350 A, 10 kW mirror coils</a:t>
            </a:r>
          </a:p>
          <a:p>
            <a:pPr lvl="1"/>
            <a:r>
              <a:rPr lang="en-GB" dirty="0"/>
              <a:t>0.2 T trap depth on a 0.3 T background</a:t>
            </a:r>
          </a:p>
          <a:p>
            <a:pPr lvl="1"/>
            <a:r>
              <a:rPr lang="en-GB" dirty="0"/>
              <a:t>10 L/s cooling water</a:t>
            </a:r>
          </a:p>
          <a:p>
            <a:r>
              <a:rPr lang="en-GB" dirty="0"/>
              <a:t>Axial and perpendicular optical access for laser cooling</a:t>
            </a:r>
          </a:p>
          <a:p>
            <a:r>
              <a:rPr lang="en-GB" dirty="0"/>
              <a:t>In final design stage</a:t>
            </a:r>
          </a:p>
          <a:p>
            <a:r>
              <a:rPr lang="en-GB" dirty="0"/>
              <a:t>Experiment located in meson hall extension</a:t>
            </a:r>
          </a:p>
          <a:p>
            <a:r>
              <a:rPr lang="en-GB" dirty="0"/>
              <a:t>Uses hydrogen atom as proxy</a:t>
            </a:r>
          </a:p>
          <a:p>
            <a:r>
              <a:rPr lang="en-GB" dirty="0"/>
              <a:t>Aiming for commissioning by end of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1F69D-501D-428E-ACA1-B9EDE023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F91D4-05AD-45A2-A80A-13B1DC956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80000">
            <a:off x="4306247" y="933934"/>
            <a:ext cx="5034866" cy="317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25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mp 1.wmv">
            <a:hlinkClick r:id="" action="ppaction://media"/>
            <a:extLst>
              <a:ext uri="{FF2B5EF4-FFF2-40B4-BE49-F238E27FC236}">
                <a16:creationId xmlns:a16="http://schemas.microsoft.com/office/drawing/2014/main" id="{B74D6104-C492-4B42-A9E5-3D7634C84D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56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CC69EF-56D4-4CD0-8D34-C9CA43A4D777}"/>
              </a:ext>
            </a:extLst>
          </p:cNvPr>
          <p:cNvSpPr/>
          <p:nvPr/>
        </p:nvSpPr>
        <p:spPr>
          <a:xfrm>
            <a:off x="5436096" y="0"/>
            <a:ext cx="3707904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3000">
                <a:schemeClr val="tx1">
                  <a:alpha val="3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B2D0C-2683-4B55-B697-7C056F349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504" y="51470"/>
            <a:ext cx="8229600" cy="493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FAF43-5BBC-4BF9-9245-F7ED4CD4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504" y="627534"/>
            <a:ext cx="2592288" cy="4320480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chemeClr val="bg1"/>
                </a:solidFill>
              </a:rPr>
              <a:t>ALPHA-g design and construction: a decade-long effort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Magnet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Detector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Current control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Beamline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Cryostat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Vacuum system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Penning trap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Sequencer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Laser and optics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Microwave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Diagnostic stations</a:t>
            </a:r>
          </a:p>
          <a:p>
            <a:r>
              <a:rPr lang="en-GB" dirty="0">
                <a:solidFill>
                  <a:schemeClr val="bg1"/>
                </a:solidFill>
              </a:rPr>
              <a:t>First physics in 2022</a:t>
            </a:r>
          </a:p>
          <a:p>
            <a:r>
              <a:rPr lang="en-GB" dirty="0">
                <a:solidFill>
                  <a:schemeClr val="bg1"/>
                </a:solidFill>
              </a:rPr>
              <a:t>Moving towards 1% precision</a:t>
            </a:r>
          </a:p>
          <a:p>
            <a:r>
              <a:rPr lang="en-GB" dirty="0">
                <a:solidFill>
                  <a:schemeClr val="bg1"/>
                </a:solidFill>
              </a:rPr>
              <a:t>Planning for an interferometer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11E09-67E9-418C-943E-F4DB740BE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76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13CCA-698A-434D-A03E-2ADF2EE6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CFBE73-4650-4F78-9C5B-FE710F052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27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t>5</a:t>
            </a:fld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C3127BD-5EA4-40FF-A3DE-D919108EA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54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0282B-3BEA-428C-8DE1-99E1A7D2C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" y="2286"/>
            <a:ext cx="7687056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9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E7458-EFE5-4ADE-8B00-5520B02AC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" y="2286"/>
            <a:ext cx="7687056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ALPHA-g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3600400" cy="4392488"/>
          </a:xfrm>
        </p:spPr>
        <p:txBody>
          <a:bodyPr>
            <a:normAutofit/>
          </a:bodyPr>
          <a:lstStyle/>
          <a:p>
            <a:r>
              <a:rPr lang="en-US" dirty="0"/>
              <a:t>Penning trap</a:t>
            </a:r>
          </a:p>
          <a:p>
            <a:pPr lvl="1"/>
            <a:r>
              <a:rPr lang="en-US" dirty="0"/>
              <a:t>Catching and cooling plasmas</a:t>
            </a:r>
          </a:p>
          <a:p>
            <a:pPr lvl="1"/>
            <a:r>
              <a:rPr lang="en-US" dirty="0"/>
              <a:t>Mixing to create antihydrogen</a:t>
            </a:r>
          </a:p>
          <a:p>
            <a:r>
              <a:rPr lang="en-US" dirty="0"/>
              <a:t>Magnetic trap</a:t>
            </a:r>
          </a:p>
          <a:p>
            <a:pPr lvl="1"/>
            <a:r>
              <a:rPr lang="en-US" dirty="0"/>
              <a:t>Trapping anti-atoms</a:t>
            </a:r>
          </a:p>
          <a:p>
            <a:pPr lvl="1"/>
            <a:r>
              <a:rPr lang="en-US" dirty="0"/>
              <a:t>Release for gravity</a:t>
            </a:r>
          </a:p>
          <a:p>
            <a:r>
              <a:rPr lang="en-US" dirty="0"/>
              <a:t>Detector</a:t>
            </a:r>
          </a:p>
          <a:p>
            <a:pPr lvl="1"/>
            <a:r>
              <a:rPr lang="en-US" dirty="0"/>
              <a:t>Determine the behaviour of antihydrogen</a:t>
            </a:r>
          </a:p>
          <a:p>
            <a:pPr lvl="1"/>
            <a:r>
              <a:rPr lang="en-US" dirty="0"/>
              <a:t>Rejecting anything else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74F5B-EA48-404E-B25F-EFCA6ADC6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3606106" cy="51435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452C38-FDB0-4EE6-82D5-B31EC1C21CFF}"/>
              </a:ext>
            </a:extLst>
          </p:cNvPr>
          <p:cNvCxnSpPr>
            <a:cxnSpLocks/>
          </p:cNvCxnSpPr>
          <p:nvPr/>
        </p:nvCxnSpPr>
        <p:spPr>
          <a:xfrm>
            <a:off x="3923928" y="1203598"/>
            <a:ext cx="3168352" cy="11521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55E50B-D06A-4F4E-A27B-1434AD6AEA38}"/>
              </a:ext>
            </a:extLst>
          </p:cNvPr>
          <p:cNvCxnSpPr>
            <a:cxnSpLocks/>
          </p:cNvCxnSpPr>
          <p:nvPr/>
        </p:nvCxnSpPr>
        <p:spPr>
          <a:xfrm>
            <a:off x="3923928" y="2021421"/>
            <a:ext cx="2920217" cy="5832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3AC897-8866-4F79-9249-55A5C90E1110}"/>
              </a:ext>
            </a:extLst>
          </p:cNvPr>
          <p:cNvCxnSpPr>
            <a:cxnSpLocks/>
          </p:cNvCxnSpPr>
          <p:nvPr/>
        </p:nvCxnSpPr>
        <p:spPr>
          <a:xfrm flipV="1">
            <a:off x="3923928" y="2860964"/>
            <a:ext cx="2636199" cy="209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643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48859" y="2355726"/>
            <a:ext cx="8077243" cy="3146015"/>
            <a:chOff x="-521307" y="2049053"/>
            <a:chExt cx="8653307" cy="3370387"/>
          </a:xfrm>
        </p:grpSpPr>
        <p:pic>
          <p:nvPicPr>
            <p:cNvPr id="3074" name="Picture 2" descr="C:\Users\alpha\Desktop\fieldrz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920" y="2049053"/>
              <a:ext cx="8280920" cy="3370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-521307" y="3489209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latin typeface="Georgia" pitchFamily="18" charset="0"/>
                </a:rPr>
                <a:t>|</a:t>
              </a:r>
              <a:r>
                <a:rPr lang="en-GB" sz="1400" b="1" i="1" dirty="0">
                  <a:latin typeface="Georgia" pitchFamily="18" charset="0"/>
                </a:rPr>
                <a:t>B</a:t>
              </a:r>
              <a:r>
                <a:rPr lang="en-GB" sz="1400" i="1" dirty="0">
                  <a:latin typeface="Georgia" pitchFamily="18" charset="0"/>
                </a:rPr>
                <a:t>|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86751" y="4671934"/>
              <a:ext cx="857290" cy="329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i="1" dirty="0">
                  <a:latin typeface="Georgia" pitchFamily="18" charset="0"/>
                </a:rPr>
                <a:t>vertical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3881069" y="2971168"/>
              <a:ext cx="290493" cy="910286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815395" y="2713641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Georgia" pitchFamily="18" charset="0"/>
                </a:rPr>
                <a:t>octupole</a:t>
              </a:r>
              <a:endParaRPr lang="en-GB" dirty="0">
                <a:latin typeface="Georgia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14957" y="295964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Georgia" pitchFamily="18" charset="0"/>
                </a:rPr>
                <a:t>mirror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1947074" y="3242184"/>
              <a:ext cx="935618" cy="9793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491382" y="3630600"/>
              <a:ext cx="997183" cy="94094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633144" y="3333772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Georgia" pitchFamily="18" charset="0"/>
                </a:rPr>
                <a:t>mirror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minimum trap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5256584" cy="2016224"/>
          </a:xfrm>
        </p:spPr>
        <p:txBody>
          <a:bodyPr>
            <a:normAutofit/>
          </a:bodyPr>
          <a:lstStyle/>
          <a:p>
            <a:r>
              <a:rPr lang="en-GB" dirty="0">
                <a:ea typeface="Cambria Math"/>
              </a:rPr>
              <a:t>Anti-atoms attracted to minimum in |</a:t>
            </a:r>
            <a:r>
              <a:rPr lang="en-GB" b="1" i="1" dirty="0">
                <a:ea typeface="Cambria Math"/>
              </a:rPr>
              <a:t>B</a:t>
            </a:r>
            <a:r>
              <a:rPr lang="en-GB" dirty="0">
                <a:ea typeface="Cambria Math"/>
              </a:rPr>
              <a:t>|</a:t>
            </a:r>
            <a:endParaRPr lang="en-GB" dirty="0"/>
          </a:p>
          <a:p>
            <a:r>
              <a:rPr lang="en-GB" dirty="0"/>
              <a:t>Radial confinement: octupole</a:t>
            </a:r>
          </a:p>
          <a:p>
            <a:r>
              <a:rPr lang="en-GB" dirty="0"/>
              <a:t>Vertical confinement: mirror coils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600" y1="67130" x2="49600" y2="67130"/>
                        <a14:foregroundMark x1="16667" y1="68750" x2="16667" y2="68750"/>
                        <a14:backgroundMark x1="82800" y1="16667" x2="82800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1" b="12786"/>
          <a:stretch/>
        </p:blipFill>
        <p:spPr bwMode="auto">
          <a:xfrm rot="16200000">
            <a:off x="6487842" y="957005"/>
            <a:ext cx="2922567" cy="15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6948265" y="1133876"/>
            <a:ext cx="0" cy="11521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88225" y="1525274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2526164"/>
            <a:ext cx="676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Georgia" pitchFamily="18" charset="0"/>
              </a:rPr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2375029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33282</TotalTime>
  <Words>1094</Words>
  <Application>Microsoft Office PowerPoint</Application>
  <PresentationFormat>On-screen Show (16:9)</PresentationFormat>
  <Paragraphs>263</Paragraphs>
  <Slides>34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Calibri</vt:lpstr>
      <vt:lpstr>Cambria Math</vt:lpstr>
      <vt:lpstr>Century Gothic</vt:lpstr>
      <vt:lpstr>Georgia</vt:lpstr>
      <vt:lpstr>Office Theme</vt:lpstr>
      <vt:lpstr>ALPHA-g &amp; HAICU Antimatter science at TRIUMF</vt:lpstr>
      <vt:lpstr>Antimatter science</vt:lpstr>
      <vt:lpstr>The ALPHA-g experiment</vt:lpstr>
      <vt:lpstr>PowerPoint Presentation</vt:lpstr>
      <vt:lpstr>PowerPoint Presentation</vt:lpstr>
      <vt:lpstr>PowerPoint Presentation</vt:lpstr>
      <vt:lpstr>PowerPoint Presentation</vt:lpstr>
      <vt:lpstr>The ALPHA-g experiment</vt:lpstr>
      <vt:lpstr>Magnetic minimum trap</vt:lpstr>
      <vt:lpstr>Gravity measurement</vt:lpstr>
      <vt:lpstr>Gravity measurement</vt:lpstr>
      <vt:lpstr>Gravity measurement</vt:lpstr>
      <vt:lpstr>Challenges</vt:lpstr>
      <vt:lpstr>PowerPoint Presentation</vt:lpstr>
      <vt:lpstr>Inner magnet geometry</vt:lpstr>
      <vt:lpstr>1. Persistent field</vt:lpstr>
      <vt:lpstr>2. Wire placement</vt:lpstr>
      <vt:lpstr>2. Wire placement</vt:lpstr>
      <vt:lpstr>3. Separated DoF</vt:lpstr>
      <vt:lpstr>3. Separated DoF</vt:lpstr>
      <vt:lpstr>3. Separated DoF</vt:lpstr>
      <vt:lpstr>4. Current supply</vt:lpstr>
      <vt:lpstr>5. Background solenoid uniformity</vt:lpstr>
      <vt:lpstr>Performing a first measurement</vt:lpstr>
      <vt:lpstr>An “up-down” measurement</vt:lpstr>
      <vt:lpstr>Magnetometry</vt:lpstr>
      <vt:lpstr>Field model</vt:lpstr>
      <vt:lpstr>Experiment progress</vt:lpstr>
      <vt:lpstr>Future precision</vt:lpstr>
      <vt:lpstr>HAICU</vt:lpstr>
      <vt:lpstr>Interferometer</vt:lpstr>
      <vt:lpstr>Bitter magnet development</vt:lpstr>
      <vt:lpstr>Magnetic trap prototype</vt:lpstr>
      <vt:lpstr>The big picture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ALPHA-g magnet design</dc:title>
  <dc:creator>Frankenstein So</dc:creator>
  <cp:lastModifiedBy>Chukman</cp:lastModifiedBy>
  <cp:revision>627</cp:revision>
  <dcterms:created xsi:type="dcterms:W3CDTF">2016-01-18T07:35:07Z</dcterms:created>
  <dcterms:modified xsi:type="dcterms:W3CDTF">2023-08-01T09:58:13Z</dcterms:modified>
</cp:coreProperties>
</file>