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91" r:id="rId2"/>
    <p:sldId id="2110" r:id="rId3"/>
    <p:sldId id="2114" r:id="rId4"/>
    <p:sldId id="568" r:id="rId5"/>
    <p:sldId id="1947" r:id="rId6"/>
    <p:sldId id="391" r:id="rId7"/>
    <p:sldId id="2012" r:id="rId8"/>
    <p:sldId id="419" r:id="rId9"/>
    <p:sldId id="2170" r:id="rId10"/>
    <p:sldId id="2113" r:id="rId11"/>
    <p:sldId id="1998" r:id="rId12"/>
    <p:sldId id="2118" r:id="rId13"/>
    <p:sldId id="2121" r:id="rId14"/>
    <p:sldId id="2120" r:id="rId15"/>
    <p:sldId id="2238" r:id="rId16"/>
    <p:sldId id="2109" r:id="rId17"/>
    <p:sldId id="2111" r:id="rId18"/>
    <p:sldId id="1481" r:id="rId19"/>
    <p:sldId id="2044" r:id="rId20"/>
    <p:sldId id="1886" r:id="rId21"/>
    <p:sldId id="2048" r:id="rId22"/>
    <p:sldId id="2230" r:id="rId23"/>
    <p:sldId id="2106" r:id="rId24"/>
    <p:sldId id="2116" r:id="rId25"/>
    <p:sldId id="2105" r:id="rId26"/>
    <p:sldId id="1952" r:id="rId27"/>
    <p:sldId id="2112" r:id="rId28"/>
    <p:sldId id="2125" r:id="rId29"/>
    <p:sldId id="2124" r:id="rId30"/>
    <p:sldId id="2122" r:id="rId31"/>
    <p:sldId id="2232" r:id="rId32"/>
    <p:sldId id="2123" r:id="rId33"/>
    <p:sldId id="1627" r:id="rId34"/>
    <p:sldId id="314" r:id="rId35"/>
    <p:sldId id="2103" r:id="rId36"/>
    <p:sldId id="414" r:id="rId37"/>
    <p:sldId id="2229" r:id="rId38"/>
    <p:sldId id="467" r:id="rId39"/>
    <p:sldId id="1494" r:id="rId40"/>
    <p:sldId id="879" r:id="rId41"/>
    <p:sldId id="2231" r:id="rId42"/>
    <p:sldId id="2234" r:id="rId43"/>
    <p:sldId id="2108" r:id="rId44"/>
    <p:sldId id="2102" r:id="rId45"/>
    <p:sldId id="25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2CC17-F78A-A852-B911-953B52C193EF}" name="Suresh Saminathan" initials="SS" userId="S::suresh@triumf.ca::bc9eb9b7-c400-4c67-8405-0784916e500a" providerId="AD"/>
  <p188:author id="{A3D6F053-56F1-0303-E2BA-60C1C8001C58}" name="Thomas Planche" initials="TP" userId="S::tplanche@triumf.ca::bcf3ad47-b50c-4b50-ba0d-4fac97d91923" providerId="AD"/>
  <p188:author id="{8A555FE8-6AC6-FF69-2786-77FD433DDC2A}" name="Bob Laxdal" initials="BL" userId="S::lax@triumf.ca::64c737b3-87cf-410d-aa6b-4807a52003f7" providerId="AD"/>
  <p188:author id="{7AD025F0-35F1-2AFF-0A70-9AB6B91CC98F}" name="Oliver Kester" initials="OK" userId="S::okester@triumf.ca::b69a5804-67a3-46bb-93da-bc22b030f8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FF"/>
    <a:srgbClr val="00AAFF"/>
    <a:srgbClr val="009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F3049-4F9A-9BA1-53E3-F0289487B981}" v="1" dt="2023-08-01T14:49:25.419"/>
    <p1510:client id="{B30C0B9C-4833-4A0E-AF45-69884C3642C1}" v="1291" dt="2023-08-01T14:54:26.090"/>
    <p1510:client id="{D7BC4E3B-AB5D-A91E-24DE-BD13CB50E1A7}" v="8" dt="2023-08-02T04:50:10.650"/>
    <p1510:client id="{E4680D29-6332-48BE-B21B-E6DBC2067266}" v="6459" dt="2023-08-02T07:03:47.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sorterViewPr>
    <p:cViewPr>
      <p:scale>
        <a:sx n="100" d="100"/>
        <a:sy n="100" d="100"/>
      </p:scale>
      <p:origin x="0" y="-340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8/2/2023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36</a:t>
            </a:fld>
            <a:endParaRPr lang="en-US"/>
          </a:p>
        </p:txBody>
      </p:sp>
    </p:spTree>
    <p:extLst>
      <p:ext uri="{BB962C8B-B14F-4D97-AF65-F5344CB8AC3E}">
        <p14:creationId xmlns:p14="http://schemas.microsoft.com/office/powerpoint/2010/main" val="338640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92020D0-FFB1-4BB8-89D8-2E5665C8E89B}" type="slidenum">
              <a:rPr lang="de-DE" altLang="de-DE" smtClean="0"/>
              <a:pPr/>
              <a:t>38</a:t>
            </a:fld>
            <a:endParaRPr lang="de-DE" altLang="de-DE"/>
          </a:p>
        </p:txBody>
      </p:sp>
      <p:sp>
        <p:nvSpPr>
          <p:cNvPr id="27651" name="Slide Image Placeholder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39738"/>
            <a:endParaRPr lang="en-CA" altLang="de-DE"/>
          </a:p>
        </p:txBody>
      </p:sp>
    </p:spTree>
    <p:extLst>
      <p:ext uri="{BB962C8B-B14F-4D97-AF65-F5344CB8AC3E}">
        <p14:creationId xmlns:p14="http://schemas.microsoft.com/office/powerpoint/2010/main" val="330542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40</a:t>
            </a:fld>
            <a:endParaRPr lang="en-US"/>
          </a:p>
        </p:txBody>
      </p:sp>
    </p:spTree>
    <p:extLst>
      <p:ext uri="{BB962C8B-B14F-4D97-AF65-F5344CB8AC3E}">
        <p14:creationId xmlns:p14="http://schemas.microsoft.com/office/powerpoint/2010/main" val="326303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is efficiency, 9000 hours , but we don’t want to triple the human power. We don’t want to depend on the skills, but we have a rational process</a:t>
            </a:r>
          </a:p>
          <a:p>
            <a:r>
              <a:rPr lang="en-US"/>
              <a:t>This plot is an end-to-end model, that is online-real time that integrate all kind of elements</a:t>
            </a:r>
          </a:p>
        </p:txBody>
      </p:sp>
      <p:sp>
        <p:nvSpPr>
          <p:cNvPr id="4" name="Slide Number Placeholder 3"/>
          <p:cNvSpPr>
            <a:spLocks noGrp="1"/>
          </p:cNvSpPr>
          <p:nvPr>
            <p:ph type="sldNum" sz="quarter" idx="5"/>
          </p:nvPr>
        </p:nvSpPr>
        <p:spPr/>
        <p:txBody>
          <a:bodyPr/>
          <a:lstStyle/>
          <a:p>
            <a:fld id="{06010929-4259-7B49-A9B5-CC586E8A4815}" type="slidenum">
              <a:rPr lang="en-US" smtClean="0"/>
              <a:t>42</a:t>
            </a:fld>
            <a:endParaRPr lang="en-US"/>
          </a:p>
        </p:txBody>
      </p:sp>
    </p:spTree>
    <p:extLst>
      <p:ext uri="{BB962C8B-B14F-4D97-AF65-F5344CB8AC3E}">
        <p14:creationId xmlns:p14="http://schemas.microsoft.com/office/powerpoint/2010/main" val="2325809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r>
              <a:rPr lang="en-US"/>
              <a:t>07/05/2017</a:t>
            </a:r>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a:t>Presentation Subtitle-Arial Regular 16-Title Case</a:t>
            </a:r>
          </a:p>
          <a:p>
            <a:pPr lvl="0"/>
            <a:endParaRPr lang="en-US"/>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155093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31437" y="103632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427973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17073"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345254" y="554401"/>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140203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pic>
        <p:nvPicPr>
          <p:cNvPr id="2" name="Picture 1">
            <a:extLst>
              <a:ext uri="{FF2B5EF4-FFF2-40B4-BE49-F238E27FC236}">
                <a16:creationId xmlns:a16="http://schemas.microsoft.com/office/drawing/2014/main" id="{67B4D2E5-A324-F852-36EF-ACD6884538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4" name="Title 1">
            <a:extLst>
              <a:ext uri="{FF2B5EF4-FFF2-40B4-BE49-F238E27FC236}">
                <a16:creationId xmlns:a16="http://schemas.microsoft.com/office/drawing/2014/main" id="{173536F6-C69F-F016-0379-7F2EF02212EF}"/>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469193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pic>
        <p:nvPicPr>
          <p:cNvPr id="3" name="Picture 2">
            <a:extLst>
              <a:ext uri="{FF2B5EF4-FFF2-40B4-BE49-F238E27FC236}">
                <a16:creationId xmlns:a16="http://schemas.microsoft.com/office/drawing/2014/main" id="{E20B1B79-5956-4E84-9500-79CB1C04FC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itle 1">
            <a:extLst>
              <a:ext uri="{FF2B5EF4-FFF2-40B4-BE49-F238E27FC236}">
                <a16:creationId xmlns:a16="http://schemas.microsoft.com/office/drawing/2014/main" id="{EC655AC9-1413-4E49-84D6-EC822D547281}"/>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6943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Title 1">
            <a:extLst>
              <a:ext uri="{FF2B5EF4-FFF2-40B4-BE49-F238E27FC236}">
                <a16:creationId xmlns:a16="http://schemas.microsoft.com/office/drawing/2014/main" id="{812139F4-C0CC-4118-AFB3-10BD27C03565}"/>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pic>
        <p:nvPicPr>
          <p:cNvPr id="2" name="Picture 1">
            <a:extLst>
              <a:ext uri="{FF2B5EF4-FFF2-40B4-BE49-F238E27FC236}">
                <a16:creationId xmlns:a16="http://schemas.microsoft.com/office/drawing/2014/main" id="{C418537B-0C8A-BC46-E1BD-59F5414FB8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Tree>
    <p:extLst>
      <p:ext uri="{BB962C8B-B14F-4D97-AF65-F5344CB8AC3E}">
        <p14:creationId xmlns:p14="http://schemas.microsoft.com/office/powerpoint/2010/main" val="355128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Title 1">
            <a:extLst>
              <a:ext uri="{FF2B5EF4-FFF2-40B4-BE49-F238E27FC236}">
                <a16:creationId xmlns:a16="http://schemas.microsoft.com/office/drawing/2014/main" id="{528B4F74-F133-4C16-A161-A65AE2E97DAA}"/>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pic>
        <p:nvPicPr>
          <p:cNvPr id="3" name="Picture 2">
            <a:extLst>
              <a:ext uri="{FF2B5EF4-FFF2-40B4-BE49-F238E27FC236}">
                <a16:creationId xmlns:a16="http://schemas.microsoft.com/office/drawing/2014/main" id="{C36ADC31-D798-ED5B-F6D9-0045386DDF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Tree>
    <p:extLst>
      <p:ext uri="{BB962C8B-B14F-4D97-AF65-F5344CB8AC3E}">
        <p14:creationId xmlns:p14="http://schemas.microsoft.com/office/powerpoint/2010/main" val="418744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Title 1">
            <a:extLst>
              <a:ext uri="{FF2B5EF4-FFF2-40B4-BE49-F238E27FC236}">
                <a16:creationId xmlns:a16="http://schemas.microsoft.com/office/drawing/2014/main" id="{F2937360-E6AB-4ECA-857C-1B8BA246A48D}"/>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pic>
        <p:nvPicPr>
          <p:cNvPr id="5" name="Picture 4">
            <a:extLst>
              <a:ext uri="{FF2B5EF4-FFF2-40B4-BE49-F238E27FC236}">
                <a16:creationId xmlns:a16="http://schemas.microsoft.com/office/drawing/2014/main" id="{091766B2-F5D9-4736-BA6A-F28D8CF8CA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Tree>
    <p:extLst>
      <p:ext uri="{BB962C8B-B14F-4D97-AF65-F5344CB8AC3E}">
        <p14:creationId xmlns:p14="http://schemas.microsoft.com/office/powerpoint/2010/main" val="397477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ntrol Room 1">
    <p:bg>
      <p:bgPr>
        <a:blipFill dpi="0" rotWithShape="1">
          <a:blip r:embed="rId2">
            <a:lum/>
          </a:blip>
          <a:srcRect/>
          <a:tile tx="0" ty="0" sx="100000" sy="100000" flip="none" algn="l"/>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pic>
        <p:nvPicPr>
          <p:cNvPr id="3" name="Picture 2">
            <a:extLst>
              <a:ext uri="{FF2B5EF4-FFF2-40B4-BE49-F238E27FC236}">
                <a16:creationId xmlns:a16="http://schemas.microsoft.com/office/drawing/2014/main" id="{E20B1B79-5956-4E84-9500-79CB1C04FC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itle 1">
            <a:extLst>
              <a:ext uri="{FF2B5EF4-FFF2-40B4-BE49-F238E27FC236}">
                <a16:creationId xmlns:a16="http://schemas.microsoft.com/office/drawing/2014/main" id="{EC655AC9-1413-4E49-84D6-EC822D547281}"/>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69363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971436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9787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79418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58698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83727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36350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2039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0715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31781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156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47446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78122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2726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5869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532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72839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357580"/>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1302539"/>
            <a:ext cx="8953827" cy="4669636"/>
          </a:xfrm>
          <a:prstGeom prst="rect">
            <a:avLst/>
          </a:prstGeom>
        </p:spPr>
        <p:txBody>
          <a:bodyPr anchor="ctr">
            <a:normAutofit/>
          </a:bodyPr>
          <a:lstStyle>
            <a:lvl1pPr marL="228600" indent="-228600">
              <a:buClr>
                <a:srgbClr val="00B0F0"/>
              </a:buClr>
              <a:buFont typeface="Arial" panose="020B0604020202020204" pitchFamily="34" charset="0"/>
              <a:buChar char="•"/>
              <a:defRPr sz="3200" b="0" i="0">
                <a:solidFill>
                  <a:schemeClr val="tx1"/>
                </a:solidFill>
                <a:latin typeface="Arial" charset="0"/>
                <a:ea typeface="Arial" charset="0"/>
                <a:cs typeface="Arial" charset="0"/>
              </a:defRPr>
            </a:lvl1pPr>
            <a:lvl2pPr marL="685800" indent="-228600">
              <a:buClr>
                <a:srgbClr val="00B0F0"/>
              </a:buClr>
              <a:buFont typeface="Arial" panose="020B0604020202020204" pitchFamily="34" charset="0"/>
              <a:buChar char="•"/>
              <a:defRPr sz="3200" b="0" i="0">
                <a:solidFill>
                  <a:schemeClr val="tx1"/>
                </a:solidFill>
                <a:latin typeface="Arial" charset="0"/>
                <a:ea typeface="Arial" charset="0"/>
                <a:cs typeface="Arial" charset="0"/>
              </a:defRPr>
            </a:lvl2pPr>
            <a:lvl3pPr marL="1143000" indent="-228600">
              <a:buClr>
                <a:srgbClr val="00B0F0"/>
              </a:buClr>
              <a:buFont typeface="Arial" panose="020B0604020202020204" pitchFamily="34" charset="0"/>
              <a:buChar char="•"/>
              <a:defRPr sz="3200" b="0" i="0">
                <a:solidFill>
                  <a:schemeClr val="tx1"/>
                </a:solidFill>
                <a:latin typeface="Arial" charset="0"/>
                <a:ea typeface="Arial" charset="0"/>
                <a:cs typeface="Arial" charset="0"/>
              </a:defRPr>
            </a:lvl3pPr>
            <a:lvl4pPr marL="1600200" indent="-228600">
              <a:buClr>
                <a:srgbClr val="00B0F0"/>
              </a:buClr>
              <a:buFont typeface="Arial" panose="020B0604020202020204" pitchFamily="34" charset="0"/>
              <a:buChar char="•"/>
              <a:defRPr sz="3200" b="0" i="0">
                <a:solidFill>
                  <a:schemeClr val="tx1"/>
                </a:solidFill>
                <a:latin typeface="Arial" charset="0"/>
                <a:ea typeface="Arial" charset="0"/>
                <a:cs typeface="Arial" charset="0"/>
              </a:defRPr>
            </a:lvl4pPr>
            <a:lvl5pPr marL="2057400" indent="-228600">
              <a:buClr>
                <a:srgbClr val="00B0F0"/>
              </a:buClr>
              <a:buFont typeface="Arial" panose="020B0604020202020204" pitchFamily="34" charset="0"/>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226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623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genda Item">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85CDA8CD-846D-2448-9087-569224AFFB39}"/>
              </a:ext>
            </a:extLst>
          </p:cNvPr>
          <p:cNvSpPr>
            <a:spLocks noGrp="1"/>
          </p:cNvSpPr>
          <p:nvPr>
            <p:ph type="title" hasCustomPrompt="1"/>
          </p:nvPr>
        </p:nvSpPr>
        <p:spPr>
          <a:xfrm>
            <a:off x="2094806" y="204095"/>
            <a:ext cx="9577143" cy="350306"/>
          </a:xfrm>
          <a:prstGeom prst="rect">
            <a:avLst/>
          </a:prstGeom>
        </p:spPr>
        <p:txBody>
          <a:bodyPr/>
          <a:lstStyle>
            <a:lvl1pPr algn="r">
              <a:defRPr sz="2400" b="0">
                <a:solidFill>
                  <a:srgbClr val="00B0F0"/>
                </a:solidFill>
                <a:latin typeface="+mn-lt"/>
              </a:defRPr>
            </a:lvl1pPr>
          </a:lstStyle>
          <a:p>
            <a:r>
              <a:rPr lang="en-US"/>
              <a:t>Agenda Item Title</a:t>
            </a:r>
            <a:endParaRPr lang="en-CA"/>
          </a:p>
        </p:txBody>
      </p:sp>
      <p:sp>
        <p:nvSpPr>
          <p:cNvPr id="7" name="Text Placeholder 6">
            <a:extLst>
              <a:ext uri="{FF2B5EF4-FFF2-40B4-BE49-F238E27FC236}">
                <a16:creationId xmlns:a16="http://schemas.microsoft.com/office/drawing/2014/main" id="{4024414A-3293-DF20-D413-92C50A15E79C}"/>
              </a:ext>
            </a:extLst>
          </p:cNvPr>
          <p:cNvSpPr>
            <a:spLocks noGrp="1"/>
          </p:cNvSpPr>
          <p:nvPr>
            <p:ph type="body" sz="quarter" idx="10" hasCustomPrompt="1"/>
          </p:nvPr>
        </p:nvSpPr>
        <p:spPr>
          <a:xfrm>
            <a:off x="526473" y="1066800"/>
            <a:ext cx="11145476" cy="1051570"/>
          </a:xfrm>
          <a:prstGeom prst="rect">
            <a:avLst/>
          </a:prstGeom>
        </p:spPr>
        <p:txBody>
          <a:bodyPr wrap="square">
            <a:spAutoFit/>
          </a:bodyPr>
          <a:lstStyle>
            <a:lvl1pPr>
              <a:buClr>
                <a:srgbClr val="00B0F0"/>
              </a:buClr>
              <a:defRPr sz="2000" baseline="0">
                <a:latin typeface="Calibri" panose="020F0502020204030204" pitchFamily="34" charset="0"/>
              </a:defRPr>
            </a:lvl1pPr>
            <a:lvl2pPr>
              <a:buClr>
                <a:srgbClr val="00B0F0"/>
              </a:buClr>
              <a:defRPr sz="2000" baseline="0">
                <a:latin typeface="Calibri" panose="020F0502020204030204" pitchFamily="34" charset="0"/>
              </a:defRPr>
            </a:lvl2pPr>
            <a:lvl3pPr>
              <a:buClr>
                <a:srgbClr val="00B0F0"/>
              </a:buClr>
              <a:defRPr sz="2000" baseline="0">
                <a:latin typeface="Calibri" panose="020F0502020204030204" pitchFamily="34" charset="0"/>
              </a:defRPr>
            </a:lvl3pPr>
            <a:lvl4pPr>
              <a:buClr>
                <a:srgbClr val="00B0F0"/>
              </a:buClr>
              <a:defRPr/>
            </a:lvl4pPr>
            <a:lvl5pPr>
              <a:buClr>
                <a:srgbClr val="00B0F0"/>
              </a:buClr>
              <a:defRPr/>
            </a:lvl5pPr>
          </a:lstStyle>
          <a:p>
            <a:pPr lvl="0"/>
            <a:r>
              <a:rPr lang="en-US"/>
              <a:t>Content</a:t>
            </a:r>
          </a:p>
          <a:p>
            <a:pPr lvl="1"/>
            <a:r>
              <a:rPr lang="en-US"/>
              <a:t>Second level</a:t>
            </a:r>
          </a:p>
          <a:p>
            <a:pPr lvl="2"/>
            <a:r>
              <a:rPr lang="en-US"/>
              <a:t>Third level</a:t>
            </a:r>
          </a:p>
        </p:txBody>
      </p:sp>
    </p:spTree>
    <p:extLst>
      <p:ext uri="{BB962C8B-B14F-4D97-AF65-F5344CB8AC3E}">
        <p14:creationId xmlns:p14="http://schemas.microsoft.com/office/powerpoint/2010/main" val="12713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F7C3A44A-8559-4B32-B711-21293809323D}"/>
              </a:ext>
            </a:extLst>
          </p:cNvPr>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900">
                <a:solidFill>
                  <a:schemeClr val="bg2">
                    <a:lumMod val="10000"/>
                  </a:schemeClr>
                </a:solidFill>
                <a:latin typeface="Arial" panose="020B0604020202020204"/>
              </a:rPr>
              <a:t>2023-08-02</a:t>
            </a:r>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2010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2" name="Title 1">
            <a:extLst>
              <a:ext uri="{FF2B5EF4-FFF2-40B4-BE49-F238E27FC236}">
                <a16:creationId xmlns:a16="http://schemas.microsoft.com/office/drawing/2014/main" id="{CF9ADBE0-CCD2-8E57-0F97-04D1338C971B}"/>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4" name="Subtitle 2">
            <a:extLst>
              <a:ext uri="{FF2B5EF4-FFF2-40B4-BE49-F238E27FC236}">
                <a16:creationId xmlns:a16="http://schemas.microsoft.com/office/drawing/2014/main" id="{EE5356C6-52CB-1796-827B-8F71F69F44F2}"/>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578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2" name="Title 1">
            <a:extLst>
              <a:ext uri="{FF2B5EF4-FFF2-40B4-BE49-F238E27FC236}">
                <a16:creationId xmlns:a16="http://schemas.microsoft.com/office/drawing/2014/main" id="{79B8EB01-F273-D4E3-2A5F-EA1409BDA40B}"/>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4" name="Subtitle 2">
            <a:extLst>
              <a:ext uri="{FF2B5EF4-FFF2-40B4-BE49-F238E27FC236}">
                <a16:creationId xmlns:a16="http://schemas.microsoft.com/office/drawing/2014/main" id="{E85061B2-6D6C-682B-33E4-BE57E2AE6FEA}"/>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963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SAC-I IH cavity">
    <p:bg>
      <p:bgPr>
        <a:blipFill dpi="0" rotWithShape="1">
          <a:blip r:embed="rId2">
            <a:lum/>
          </a:blip>
          <a:srcRect/>
          <a:stretch>
            <a:fillRect l="52000" t="15000" b="15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1" y="0"/>
            <a:ext cx="6580413"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pic>
        <p:nvPicPr>
          <p:cNvPr id="3" name="Picture 2">
            <a:extLst>
              <a:ext uri="{FF2B5EF4-FFF2-40B4-BE49-F238E27FC236}">
                <a16:creationId xmlns:a16="http://schemas.microsoft.com/office/drawing/2014/main" id="{E20B1B79-5956-4E84-9500-79CB1C04FC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 name="Title 1">
            <a:extLst>
              <a:ext uri="{FF2B5EF4-FFF2-40B4-BE49-F238E27FC236}">
                <a16:creationId xmlns:a16="http://schemas.microsoft.com/office/drawing/2014/main" id="{C5618716-85DE-9A14-3D23-1D5044F2ECFC}"/>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6" name="Subtitle 2">
            <a:extLst>
              <a:ext uri="{FF2B5EF4-FFF2-40B4-BE49-F238E27FC236}">
                <a16:creationId xmlns:a16="http://schemas.microsoft.com/office/drawing/2014/main" id="{65D4FF6F-13F7-1DFF-1644-328F87BC4BDC}"/>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682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sp>
        <p:nvSpPr>
          <p:cNvPr id="4" name="Rectangle 3"/>
          <p:cNvSpPr/>
          <p:nvPr userDrawn="1"/>
        </p:nvSpPr>
        <p:spPr>
          <a:xfrm>
            <a:off x="1142864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2" name="Picture 1" descr="A high angle view of a factory&#10;&#10;Description automatically generated">
            <a:extLst>
              <a:ext uri="{FF2B5EF4-FFF2-40B4-BE49-F238E27FC236}">
                <a16:creationId xmlns:a16="http://schemas.microsoft.com/office/drawing/2014/main" id="{C3B7DD6D-4BF9-784A-0FE3-7A64571710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868" r="15537"/>
          <a:stretch/>
        </p:blipFill>
        <p:spPr>
          <a:xfrm>
            <a:off x="4949687" y="0"/>
            <a:ext cx="6605086" cy="6858000"/>
          </a:xfrm>
          <a:prstGeom prst="rect">
            <a:avLst/>
          </a:prstGeom>
        </p:spPr>
      </p:pic>
      <p:sp>
        <p:nvSpPr>
          <p:cNvPr id="3" name="Title 1">
            <a:extLst>
              <a:ext uri="{FF2B5EF4-FFF2-40B4-BE49-F238E27FC236}">
                <a16:creationId xmlns:a16="http://schemas.microsoft.com/office/drawing/2014/main" id="{61231781-6C3A-F46B-3525-B9C1EAD77701}"/>
              </a:ext>
            </a:extLst>
          </p:cNvPr>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0" name="Subtitle 2">
            <a:extLst>
              <a:ext uri="{FF2B5EF4-FFF2-40B4-BE49-F238E27FC236}">
                <a16:creationId xmlns:a16="http://schemas.microsoft.com/office/drawing/2014/main" id="{CBD4E25E-1D88-1BAC-B93C-42390E572BFE}"/>
              </a:ext>
            </a:extLst>
          </p:cNvPr>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80936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5" r:id="rId4"/>
    <p:sldLayoutId id="2147483656" r:id="rId5"/>
    <p:sldLayoutId id="2147483679" r:id="rId6"/>
    <p:sldLayoutId id="2147483680" r:id="rId7"/>
    <p:sldLayoutId id="2147483677" r:id="rId8"/>
    <p:sldLayoutId id="2147483678" r:id="rId9"/>
    <p:sldLayoutId id="2147483672" r:id="rId10"/>
    <p:sldLayoutId id="2147483683" r:id="rId11"/>
    <p:sldLayoutId id="2147483698" r:id="rId12"/>
    <p:sldLayoutId id="2147483664" r:id="rId13"/>
    <p:sldLayoutId id="2147483668" r:id="rId14"/>
    <p:sldLayoutId id="2147483669" r:id="rId15"/>
    <p:sldLayoutId id="2147483682" r:id="rId16"/>
    <p:sldLayoutId id="2147483681" r:id="rId17"/>
    <p:sldLayoutId id="2147483666" r:id="rId18"/>
    <p:sldLayoutId id="214748367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75" r:id="rId30"/>
    <p:sldLayoutId id="2147483676" r:id="rId31"/>
    <p:sldLayoutId id="2147483694" r:id="rId32"/>
    <p:sldLayoutId id="2147483696" r:id="rId33"/>
    <p:sldLayoutId id="2147483697" r:id="rId3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43.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emf"/><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11.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32.xml"/><Relationship Id="rId6" Type="http://schemas.openxmlformats.org/officeDocument/2006/relationships/image" Target="../media/image87.jpeg"/><Relationship Id="rId5" Type="http://schemas.microsoft.com/office/2007/relationships/hdphoto" Target="../media/hdphoto2.wdp"/><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0.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hyperlink" Target="https://beamphys.triumf.ca/~tplanche/20-year-vision-acc.pdf"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307" y="2387988"/>
            <a:ext cx="3937851" cy="2082023"/>
          </a:xfrm>
        </p:spPr>
        <p:txBody>
          <a:bodyPr>
            <a:normAutofit fontScale="90000"/>
          </a:bodyPr>
          <a:lstStyle/>
          <a:p>
            <a:r>
              <a:rPr lang="en-US"/>
              <a:t>Five Year Plan</a:t>
            </a:r>
            <a:br>
              <a:rPr lang="en-US"/>
            </a:br>
            <a:r>
              <a:rPr lang="en-US"/>
              <a:t>2025 – 2030</a:t>
            </a:r>
            <a:br>
              <a:rPr lang="en-US"/>
            </a:br>
            <a:r>
              <a:rPr lang="en-US"/>
              <a:t>Accelerator Science </a:t>
            </a:r>
          </a:p>
        </p:txBody>
      </p:sp>
      <p:sp>
        <p:nvSpPr>
          <p:cNvPr id="3" name="Subtitle 2"/>
          <p:cNvSpPr>
            <a:spLocks noGrp="1"/>
          </p:cNvSpPr>
          <p:nvPr>
            <p:ph type="subTitle" idx="1"/>
          </p:nvPr>
        </p:nvSpPr>
        <p:spPr>
          <a:xfrm>
            <a:off x="1114325" y="4844473"/>
            <a:ext cx="3938833" cy="1168400"/>
          </a:xfrm>
        </p:spPr>
        <p:txBody>
          <a:bodyPr>
            <a:normAutofit/>
          </a:bodyPr>
          <a:lstStyle/>
          <a:p>
            <a:r>
              <a:rPr lang="en-US"/>
              <a:t>Oliver Kester</a:t>
            </a:r>
          </a:p>
          <a:p>
            <a:r>
              <a:rPr lang="en-US" sz="1400"/>
              <a:t>Director, Accelerator Division</a:t>
            </a:r>
          </a:p>
          <a:p>
            <a:r>
              <a:rPr lang="en-US" sz="1400"/>
              <a:t>TRIUMF Science week</a:t>
            </a:r>
            <a:br>
              <a:rPr lang="en-US" sz="1400"/>
            </a:br>
            <a:r>
              <a:rPr lang="en-US" sz="1400"/>
              <a:t>August 2, 2023</a:t>
            </a:r>
          </a:p>
        </p:txBody>
      </p:sp>
      <p:pic>
        <p:nvPicPr>
          <p:cNvPr id="4" name="Picture 3">
            <a:extLst>
              <a:ext uri="{FF2B5EF4-FFF2-40B4-BE49-F238E27FC236}">
                <a16:creationId xmlns:a16="http://schemas.microsoft.com/office/drawing/2014/main" id="{D82D25C7-C861-F8C0-6968-4853865C75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30109" y="5855850"/>
            <a:ext cx="5661891" cy="1002150"/>
          </a:xfrm>
          <a:prstGeom prst="rect">
            <a:avLst/>
          </a:prstGeom>
        </p:spPr>
      </p:pic>
      <p:pic>
        <p:nvPicPr>
          <p:cNvPr id="1026" name="Picture 2">
            <a:extLst>
              <a:ext uri="{FF2B5EF4-FFF2-40B4-BE49-F238E27FC236}">
                <a16:creationId xmlns:a16="http://schemas.microsoft.com/office/drawing/2014/main" id="{77CE039A-84FF-0A26-C4E8-ED6E12B59F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74" b="12974"/>
          <a:stretch/>
        </p:blipFill>
        <p:spPr bwMode="auto">
          <a:xfrm>
            <a:off x="0" y="-1"/>
            <a:ext cx="6565894" cy="21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A9ECF-6432-33C1-8044-C033993D73CF}"/>
              </a:ext>
            </a:extLst>
          </p:cNvPr>
          <p:cNvSpPr>
            <a:spLocks noGrp="1"/>
          </p:cNvSpPr>
          <p:nvPr>
            <p:ph type="ctrTitle"/>
          </p:nvPr>
        </p:nvSpPr>
        <p:spPr>
          <a:xfrm>
            <a:off x="1383162" y="1792631"/>
            <a:ext cx="4188963" cy="3693769"/>
          </a:xfrm>
        </p:spPr>
        <p:txBody>
          <a:bodyPr>
            <a:noAutofit/>
          </a:bodyPr>
          <a:lstStyle/>
          <a:p>
            <a:r>
              <a:rPr lang="en-CA"/>
              <a:t>The TRIUMF accelerator complex –</a:t>
            </a:r>
            <a:br>
              <a:rPr lang="en-CA"/>
            </a:br>
            <a:r>
              <a:rPr lang="en-CA"/>
              <a:t>refurbishment and gain in efficiency</a:t>
            </a:r>
          </a:p>
        </p:txBody>
      </p:sp>
    </p:spTree>
    <p:extLst>
      <p:ext uri="{BB962C8B-B14F-4D97-AF65-F5344CB8AC3E}">
        <p14:creationId xmlns:p14="http://schemas.microsoft.com/office/powerpoint/2010/main" val="126893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51C1EA-4A9D-7183-B390-83754815E63B}"/>
              </a:ext>
            </a:extLst>
          </p:cNvPr>
          <p:cNvGrpSpPr/>
          <p:nvPr/>
        </p:nvGrpSpPr>
        <p:grpSpPr>
          <a:xfrm>
            <a:off x="7841998" y="-6084"/>
            <a:ext cx="4312509" cy="6864084"/>
            <a:chOff x="7841998" y="-6084"/>
            <a:chExt cx="4312509" cy="6864084"/>
          </a:xfrm>
        </p:grpSpPr>
        <p:pic>
          <p:nvPicPr>
            <p:cNvPr id="9" name="Picture 13">
              <a:extLst>
                <a:ext uri="{FF2B5EF4-FFF2-40B4-BE49-F238E27FC236}">
                  <a16:creationId xmlns:a16="http://schemas.microsoft.com/office/drawing/2014/main" id="{D0B77D39-3A73-7655-1011-7CBA0F1EC7CB}"/>
                </a:ext>
              </a:extLst>
            </p:cNvPr>
            <p:cNvPicPr>
              <a:picLocks noChangeAspect="1"/>
            </p:cNvPicPr>
            <p:nvPr/>
          </p:nvPicPr>
          <p:blipFill rotWithShape="1">
            <a:blip r:embed="rId2">
              <a:extLst>
                <a:ext uri="{28A0092B-C50C-407E-A947-70E740481C1C}">
                  <a14:useLocalDpi xmlns:a14="http://schemas.microsoft.com/office/drawing/2010/main" val="0"/>
                </a:ext>
              </a:extLst>
            </a:blip>
            <a:srcRect l="19052" r="24523"/>
            <a:stretch/>
          </p:blipFill>
          <p:spPr bwMode="auto">
            <a:xfrm>
              <a:off x="7841998" y="-6084"/>
              <a:ext cx="4312509" cy="686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4DB4C06-49C9-35D6-DAAA-9C19F5B0EF76}"/>
                </a:ext>
              </a:extLst>
            </p:cNvPr>
            <p:cNvSpPr/>
            <p:nvPr/>
          </p:nvSpPr>
          <p:spPr>
            <a:xfrm>
              <a:off x="7841998" y="396405"/>
              <a:ext cx="970997" cy="144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highlight>
                  <a:srgbClr val="FFFFFF"/>
                </a:highlight>
              </a:endParaRPr>
            </a:p>
          </p:txBody>
        </p:sp>
        <p:sp>
          <p:nvSpPr>
            <p:cNvPr id="7" name="Rectangle 6">
              <a:extLst>
                <a:ext uri="{FF2B5EF4-FFF2-40B4-BE49-F238E27FC236}">
                  <a16:creationId xmlns:a16="http://schemas.microsoft.com/office/drawing/2014/main" id="{11D7A877-F13D-44E4-C1B1-2420E174B74F}"/>
                </a:ext>
              </a:extLst>
            </p:cNvPr>
            <p:cNvSpPr/>
            <p:nvPr/>
          </p:nvSpPr>
          <p:spPr>
            <a:xfrm>
              <a:off x="8711515" y="3232484"/>
              <a:ext cx="3381260" cy="33783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2B18821-F7BD-4850-53B3-A943F983F59B}"/>
                </a:ext>
              </a:extLst>
            </p:cNvPr>
            <p:cNvSpPr/>
            <p:nvPr/>
          </p:nvSpPr>
          <p:spPr>
            <a:xfrm>
              <a:off x="9152237" y="396405"/>
              <a:ext cx="2940536" cy="2717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a:extLst>
              <a:ext uri="{FF2B5EF4-FFF2-40B4-BE49-F238E27FC236}">
                <a16:creationId xmlns:a16="http://schemas.microsoft.com/office/drawing/2014/main" id="{899CA5CF-775A-44BD-8B2C-1BC1AA0ACE55}"/>
              </a:ext>
            </a:extLst>
          </p:cNvPr>
          <p:cNvSpPr>
            <a:spLocks noGrp="1"/>
          </p:cNvSpPr>
          <p:nvPr>
            <p:ph type="title"/>
          </p:nvPr>
        </p:nvSpPr>
        <p:spPr>
          <a:xfrm>
            <a:off x="2662236" y="259419"/>
            <a:ext cx="5447291" cy="676102"/>
          </a:xfrm>
        </p:spPr>
        <p:txBody>
          <a:bodyPr lIns="91440" tIns="45720" rIns="91440" bIns="45720" anchor="t"/>
          <a:lstStyle/>
          <a:p>
            <a:r>
              <a:rPr lang="en-US" sz="2800">
                <a:cs typeface="Arial"/>
              </a:rPr>
              <a:t>Refurbishment in the next FYP</a:t>
            </a:r>
            <a:endParaRPr lang="en-US" sz="2800"/>
          </a:p>
        </p:txBody>
      </p:sp>
      <p:sp>
        <p:nvSpPr>
          <p:cNvPr id="4" name="Rectangle 3">
            <a:extLst>
              <a:ext uri="{FF2B5EF4-FFF2-40B4-BE49-F238E27FC236}">
                <a16:creationId xmlns:a16="http://schemas.microsoft.com/office/drawing/2014/main" id="{AFBFBC25-8B6C-4A36-AEDE-4B00935052C2}"/>
              </a:ext>
            </a:extLst>
          </p:cNvPr>
          <p:cNvSpPr/>
          <p:nvPr/>
        </p:nvSpPr>
        <p:spPr>
          <a:xfrm>
            <a:off x="179491" y="1348805"/>
            <a:ext cx="7412801" cy="4724370"/>
          </a:xfrm>
          <a:prstGeom prst="rect">
            <a:avLst/>
          </a:prstGeom>
        </p:spPr>
        <p:txBody>
          <a:bodyPr wrap="square" lIns="91440" tIns="45720" rIns="91440" bIns="45720" anchor="t">
            <a:spAutoFit/>
          </a:bodyPr>
          <a:lstStyle/>
          <a:p>
            <a:pPr marL="342900" indent="-342900">
              <a:spcBef>
                <a:spcPts val="600"/>
              </a:spcBef>
              <a:buClr>
                <a:srgbClr val="00B0F0"/>
              </a:buClr>
              <a:buFont typeface="Wingdings" panose="05000000000000000000" pitchFamily="2" charset="2"/>
              <a:buChar char="§"/>
            </a:pPr>
            <a:r>
              <a:rPr lang="en-US" sz="2400" dirty="0"/>
              <a:t>Chief goals of the continuing refurbishment program:</a:t>
            </a:r>
          </a:p>
          <a:p>
            <a:pPr marL="800100" lvl="1" indent="-342900">
              <a:spcBef>
                <a:spcPts val="600"/>
              </a:spcBef>
              <a:buClr>
                <a:srgbClr val="00B0F0"/>
              </a:buClr>
              <a:buFont typeface="Wingdings" panose="05000000000000000000" pitchFamily="2" charset="2"/>
              <a:buChar char="§"/>
            </a:pPr>
            <a:r>
              <a:rPr lang="en-US" dirty="0"/>
              <a:t>Risk mitigation against extended down-time as guided by the Division Risk Registry</a:t>
            </a:r>
          </a:p>
          <a:p>
            <a:pPr marL="800100" lvl="1" indent="-342900">
              <a:spcBef>
                <a:spcPts val="600"/>
              </a:spcBef>
              <a:buClr>
                <a:srgbClr val="00B0F0"/>
              </a:buClr>
              <a:buFont typeface="Wingdings" panose="05000000000000000000" pitchFamily="2" charset="2"/>
              <a:buChar char="§"/>
            </a:pPr>
            <a:r>
              <a:rPr lang="en-US" dirty="0"/>
              <a:t>Improving efficiency of operation </a:t>
            </a:r>
            <a:r>
              <a:rPr lang="en-US" dirty="0">
                <a:sym typeface="Wingdings" panose="05000000000000000000" pitchFamily="2" charset="2"/>
              </a:rPr>
              <a:t> prerequisite for the </a:t>
            </a:r>
            <a:r>
              <a:rPr lang="en-US" dirty="0"/>
              <a:t>ARIEL operation era – reduced maintenance requirements, model assisted tuning, power-smart, unification of site equipment, amalgamation of control rooms</a:t>
            </a:r>
          </a:p>
          <a:p>
            <a:pPr marL="342900" indent="-342900">
              <a:spcBef>
                <a:spcPts val="600"/>
              </a:spcBef>
              <a:buClr>
                <a:srgbClr val="00B0F0"/>
              </a:buClr>
              <a:buFont typeface="Wingdings" panose="05000000000000000000" pitchFamily="2" charset="2"/>
              <a:buChar char="§"/>
            </a:pPr>
            <a:r>
              <a:rPr lang="en-US" sz="2400" dirty="0"/>
              <a:t>Cyclotron: RF system, remote handling, vacuum, </a:t>
            </a:r>
            <a:r>
              <a:rPr lang="en-US" sz="2400" dirty="0">
                <a:solidFill>
                  <a:srgbClr val="00B0F0"/>
                </a:solidFill>
              </a:rPr>
              <a:t>BL1A upgrade</a:t>
            </a:r>
            <a:r>
              <a:rPr lang="en-US" sz="2400" dirty="0"/>
              <a:t>, BL2A upgrade, </a:t>
            </a:r>
            <a:r>
              <a:rPr lang="en-US" sz="2400" dirty="0">
                <a:solidFill>
                  <a:srgbClr val="00B0F0"/>
                </a:solidFill>
              </a:rPr>
              <a:t>Control system</a:t>
            </a:r>
          </a:p>
          <a:p>
            <a:pPr marL="342900" indent="-342900">
              <a:spcBef>
                <a:spcPts val="600"/>
              </a:spcBef>
              <a:buClr>
                <a:srgbClr val="00B0F0"/>
              </a:buClr>
              <a:buFont typeface="Wingdings" panose="05000000000000000000" pitchFamily="2" charset="2"/>
              <a:buChar char="§"/>
            </a:pPr>
            <a:r>
              <a:rPr lang="en-US" sz="2400" dirty="0"/>
              <a:t>TRIUMF Control Center (TCC)</a:t>
            </a:r>
          </a:p>
          <a:p>
            <a:pPr marL="342900" indent="-342900">
              <a:spcBef>
                <a:spcPts val="600"/>
              </a:spcBef>
              <a:buClr>
                <a:srgbClr val="00B0F0"/>
              </a:buClr>
              <a:buFont typeface="Wingdings" panose="05000000000000000000" pitchFamily="2" charset="2"/>
              <a:buChar char="§"/>
            </a:pPr>
            <a:r>
              <a:rPr lang="en-US" sz="2400" dirty="0"/>
              <a:t>ISAC: RF system, target hall infrastructure, laser</a:t>
            </a:r>
            <a:br>
              <a:rPr lang="en-US" sz="2400" dirty="0"/>
            </a:br>
            <a:r>
              <a:rPr lang="en-US" sz="2400" dirty="0"/>
              <a:t>ion source (LIS), Remote Handling, beam delivery </a:t>
            </a:r>
          </a:p>
        </p:txBody>
      </p:sp>
    </p:spTree>
    <p:extLst>
      <p:ext uri="{BB962C8B-B14F-4D97-AF65-F5344CB8AC3E}">
        <p14:creationId xmlns:p14="http://schemas.microsoft.com/office/powerpoint/2010/main" val="65711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C9E7-13EC-5707-A866-4BD4C607A8B1}"/>
              </a:ext>
            </a:extLst>
          </p:cNvPr>
          <p:cNvSpPr>
            <a:spLocks noGrp="1"/>
          </p:cNvSpPr>
          <p:nvPr>
            <p:ph type="title"/>
          </p:nvPr>
        </p:nvSpPr>
        <p:spPr>
          <a:xfrm>
            <a:off x="2792513" y="278587"/>
            <a:ext cx="8770815" cy="676102"/>
          </a:xfrm>
        </p:spPr>
        <p:txBody>
          <a:bodyPr/>
          <a:lstStyle/>
          <a:p>
            <a:r>
              <a:rPr lang="en-CA"/>
              <a:t>Refurbishment of BL1A</a:t>
            </a:r>
          </a:p>
        </p:txBody>
      </p:sp>
      <p:grpSp>
        <p:nvGrpSpPr>
          <p:cNvPr id="3" name="Group 2">
            <a:extLst>
              <a:ext uri="{FF2B5EF4-FFF2-40B4-BE49-F238E27FC236}">
                <a16:creationId xmlns:a16="http://schemas.microsoft.com/office/drawing/2014/main" id="{43ED9DDF-5034-B733-EA1B-6E36C540D07B}"/>
              </a:ext>
            </a:extLst>
          </p:cNvPr>
          <p:cNvGrpSpPr/>
          <p:nvPr/>
        </p:nvGrpSpPr>
        <p:grpSpPr>
          <a:xfrm>
            <a:off x="0" y="3511296"/>
            <a:ext cx="9144000" cy="3346703"/>
            <a:chOff x="0" y="3867150"/>
            <a:chExt cx="8445994" cy="2990850"/>
          </a:xfrm>
        </p:grpSpPr>
        <p:pic>
          <p:nvPicPr>
            <p:cNvPr id="4" name="Picture 3">
              <a:extLst>
                <a:ext uri="{FF2B5EF4-FFF2-40B4-BE49-F238E27FC236}">
                  <a16:creationId xmlns:a16="http://schemas.microsoft.com/office/drawing/2014/main" id="{B43FB88E-E9CD-E77C-0842-B021BB918141}"/>
                </a:ext>
              </a:extLst>
            </p:cNvPr>
            <p:cNvPicPr>
              <a:picLocks noChangeAspect="1"/>
            </p:cNvPicPr>
            <p:nvPr/>
          </p:nvPicPr>
          <p:blipFill rotWithShape="1">
            <a:blip r:embed="rId2"/>
            <a:srcRect l="31475" t="64692" r="25235" b="18300"/>
            <a:stretch/>
          </p:blipFill>
          <p:spPr>
            <a:xfrm>
              <a:off x="0" y="3867150"/>
              <a:ext cx="8445994" cy="2990850"/>
            </a:xfrm>
            <a:prstGeom prst="rect">
              <a:avLst/>
            </a:prstGeom>
          </p:spPr>
        </p:pic>
        <p:sp>
          <p:nvSpPr>
            <p:cNvPr id="5" name="TextBox 4">
              <a:extLst>
                <a:ext uri="{FF2B5EF4-FFF2-40B4-BE49-F238E27FC236}">
                  <a16:creationId xmlns:a16="http://schemas.microsoft.com/office/drawing/2014/main" id="{71A41D1A-7EDE-19A4-3884-247DBE1C881A}"/>
                </a:ext>
              </a:extLst>
            </p:cNvPr>
            <p:cNvSpPr txBox="1"/>
            <p:nvPr/>
          </p:nvSpPr>
          <p:spPr>
            <a:xfrm>
              <a:off x="5116373" y="6488668"/>
              <a:ext cx="740908" cy="369332"/>
            </a:xfrm>
            <a:prstGeom prst="rect">
              <a:avLst/>
            </a:prstGeom>
            <a:noFill/>
          </p:spPr>
          <p:txBody>
            <a:bodyPr wrap="none" rtlCol="0">
              <a:spAutoFit/>
            </a:bodyPr>
            <a:lstStyle/>
            <a:p>
              <a:r>
                <a:rPr lang="en-CA" b="1">
                  <a:latin typeface="Helvetica Neue" panose="02000503000000020004" pitchFamily="2"/>
                </a:rPr>
                <a:t>BL1A</a:t>
              </a:r>
            </a:p>
          </p:txBody>
        </p:sp>
        <p:sp>
          <p:nvSpPr>
            <p:cNvPr id="6" name="Rectangle 5">
              <a:extLst>
                <a:ext uri="{FF2B5EF4-FFF2-40B4-BE49-F238E27FC236}">
                  <a16:creationId xmlns:a16="http://schemas.microsoft.com/office/drawing/2014/main" id="{6EE460A1-32C8-EF5F-B0EB-BF01F45E3670}"/>
                </a:ext>
              </a:extLst>
            </p:cNvPr>
            <p:cNvSpPr/>
            <p:nvPr/>
          </p:nvSpPr>
          <p:spPr>
            <a:xfrm>
              <a:off x="1952625" y="6581775"/>
              <a:ext cx="790575" cy="20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EB8E0F2-E078-77D3-6204-66BA5DB033D3}"/>
                </a:ext>
              </a:extLst>
            </p:cNvPr>
            <p:cNvSpPr/>
            <p:nvPr/>
          </p:nvSpPr>
          <p:spPr>
            <a:xfrm>
              <a:off x="3476626" y="4494948"/>
              <a:ext cx="1257300" cy="663256"/>
            </a:xfrm>
            <a:prstGeom prst="rect">
              <a:avLst/>
            </a:prstGeom>
            <a:solidFill>
              <a:srgbClr val="C9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Irradiation facility</a:t>
              </a:r>
            </a:p>
          </p:txBody>
        </p:sp>
        <p:sp>
          <p:nvSpPr>
            <p:cNvPr id="8" name="TextBox 7">
              <a:extLst>
                <a:ext uri="{FF2B5EF4-FFF2-40B4-BE49-F238E27FC236}">
                  <a16:creationId xmlns:a16="http://schemas.microsoft.com/office/drawing/2014/main" id="{F3E8AD10-B0B3-9B4F-43F3-84941C41804B}"/>
                </a:ext>
              </a:extLst>
            </p:cNvPr>
            <p:cNvSpPr txBox="1"/>
            <p:nvPr/>
          </p:nvSpPr>
          <p:spPr>
            <a:xfrm>
              <a:off x="6236296" y="4488022"/>
              <a:ext cx="1678665" cy="338554"/>
            </a:xfrm>
            <a:prstGeom prst="rect">
              <a:avLst/>
            </a:prstGeom>
            <a:noFill/>
          </p:spPr>
          <p:txBody>
            <a:bodyPr wrap="none" rtlCol="0">
              <a:spAutoFit/>
            </a:bodyPr>
            <a:lstStyle/>
            <a:p>
              <a:r>
                <a:rPr lang="en-CA" sz="1600">
                  <a:latin typeface="Helvetica Neue" panose="02000503000000020004" pitchFamily="2"/>
                </a:rPr>
                <a:t>Material science</a:t>
              </a:r>
            </a:p>
          </p:txBody>
        </p:sp>
      </p:grpSp>
      <p:sp>
        <p:nvSpPr>
          <p:cNvPr id="9" name="TextBox 8">
            <a:extLst>
              <a:ext uri="{FF2B5EF4-FFF2-40B4-BE49-F238E27FC236}">
                <a16:creationId xmlns:a16="http://schemas.microsoft.com/office/drawing/2014/main" id="{16EBCF21-BA7C-BB73-845F-B9FDBA76390E}"/>
              </a:ext>
            </a:extLst>
          </p:cNvPr>
          <p:cNvSpPr txBox="1"/>
          <p:nvPr/>
        </p:nvSpPr>
        <p:spPr>
          <a:xfrm>
            <a:off x="4534839" y="5430184"/>
            <a:ext cx="692818" cy="338554"/>
          </a:xfrm>
          <a:prstGeom prst="rect">
            <a:avLst/>
          </a:prstGeom>
          <a:noFill/>
        </p:spPr>
        <p:txBody>
          <a:bodyPr wrap="none" rtlCol="0">
            <a:spAutoFit/>
          </a:bodyPr>
          <a:lstStyle/>
          <a:p>
            <a:r>
              <a:rPr lang="en-CA" sz="1600" b="1">
                <a:latin typeface="Helvetica Neue" panose="02000503000000020004" pitchFamily="2"/>
              </a:rPr>
              <a:t>BL1U</a:t>
            </a:r>
          </a:p>
        </p:txBody>
      </p:sp>
      <p:sp>
        <p:nvSpPr>
          <p:cNvPr id="10" name="TextBox 9">
            <a:extLst>
              <a:ext uri="{FF2B5EF4-FFF2-40B4-BE49-F238E27FC236}">
                <a16:creationId xmlns:a16="http://schemas.microsoft.com/office/drawing/2014/main" id="{1138D62C-1A7E-9EB9-27C1-6A1E310E07C3}"/>
              </a:ext>
            </a:extLst>
          </p:cNvPr>
          <p:cNvSpPr txBox="1"/>
          <p:nvPr/>
        </p:nvSpPr>
        <p:spPr>
          <a:xfrm>
            <a:off x="8501738" y="5934456"/>
            <a:ext cx="543739" cy="369332"/>
          </a:xfrm>
          <a:prstGeom prst="rect">
            <a:avLst/>
          </a:prstGeom>
          <a:noFill/>
        </p:spPr>
        <p:txBody>
          <a:bodyPr wrap="none" rtlCol="0">
            <a:spAutoFit/>
          </a:bodyPr>
          <a:lstStyle/>
          <a:p>
            <a:r>
              <a:rPr lang="en-US"/>
              <a:t>IPF</a:t>
            </a:r>
            <a:endParaRPr lang="en-CA"/>
          </a:p>
        </p:txBody>
      </p:sp>
      <p:sp>
        <p:nvSpPr>
          <p:cNvPr id="12" name="TextBox 11">
            <a:extLst>
              <a:ext uri="{FF2B5EF4-FFF2-40B4-BE49-F238E27FC236}">
                <a16:creationId xmlns:a16="http://schemas.microsoft.com/office/drawing/2014/main" id="{B86FA70E-7DA8-B007-F0FC-98FAE0B0440C}"/>
              </a:ext>
            </a:extLst>
          </p:cNvPr>
          <p:cNvSpPr txBox="1"/>
          <p:nvPr/>
        </p:nvSpPr>
        <p:spPr>
          <a:xfrm>
            <a:off x="206269" y="832798"/>
            <a:ext cx="11004899" cy="2862322"/>
          </a:xfrm>
          <a:prstGeom prst="rect">
            <a:avLst/>
          </a:prstGeom>
          <a:noFill/>
        </p:spPr>
        <p:txBody>
          <a:bodyPr wrap="square">
            <a:spAutoFit/>
          </a:bodyPr>
          <a:lstStyle/>
          <a:p>
            <a:pPr marL="285750" indent="-285750">
              <a:buClr>
                <a:srgbClr val="00B0F0"/>
              </a:buClr>
              <a:buFont typeface="Wingdings" panose="05000000000000000000" pitchFamily="2" charset="2"/>
              <a:buChar char="§"/>
            </a:pPr>
            <a:r>
              <a:rPr lang="en-US" sz="1800">
                <a:solidFill>
                  <a:schemeClr val="tx1"/>
                </a:solidFill>
                <a:latin typeface="+mn-lt"/>
              </a:rPr>
              <a:t>The BL1A refurbishment project is a collection of activities to restore reliable beam operation and enhance functionality of BL1A. </a:t>
            </a:r>
          </a:p>
          <a:p>
            <a:pPr marL="285750" indent="-285750">
              <a:buClr>
                <a:srgbClr val="00B0F0"/>
              </a:buClr>
              <a:buFont typeface="Wingdings" panose="05000000000000000000" pitchFamily="2" charset="2"/>
              <a:buChar char="§"/>
            </a:pPr>
            <a:r>
              <a:rPr lang="en-US"/>
              <a:t>The refurbishment project did start with a revision of the beam optics give the boundary conditions of the targets T1 and T2 and their position, UCN and IPF. </a:t>
            </a:r>
          </a:p>
          <a:p>
            <a:pPr marL="285750" indent="-285750">
              <a:buClr>
                <a:srgbClr val="00B0F0"/>
              </a:buClr>
              <a:buFont typeface="Wingdings" panose="05000000000000000000" pitchFamily="2" charset="2"/>
              <a:buChar char="§"/>
            </a:pPr>
            <a:r>
              <a:rPr lang="en-US"/>
              <a:t>The project will address: Vacuum system, controls, diagnostics and collimators, additional steerer, T2 monument, replacement of </a:t>
            </a:r>
            <a:r>
              <a:rPr lang="en-US">
                <a:solidFill>
                  <a:srgbClr val="00B0F0"/>
                </a:solidFill>
              </a:rPr>
              <a:t>the quadrupole triplet with a double doublet </a:t>
            </a:r>
            <a:r>
              <a:rPr lang="en-US"/>
              <a:t>and phase 2 of the replacements of magnet power supplies (</a:t>
            </a:r>
            <a:r>
              <a:rPr lang="en-US">
                <a:sym typeface="Wingdings" panose="05000000000000000000" pitchFamily="2" charset="2"/>
              </a:rPr>
              <a:t> BC Hydro incentive).</a:t>
            </a:r>
          </a:p>
          <a:p>
            <a:pPr marL="285750" indent="-285750">
              <a:buClr>
                <a:srgbClr val="00B0F0"/>
              </a:buClr>
              <a:buFont typeface="Wingdings" panose="05000000000000000000" pitchFamily="2" charset="2"/>
              <a:buChar char="§"/>
            </a:pPr>
            <a:r>
              <a:rPr lang="en-US"/>
              <a:t>Replacement of old magnets does need remote handling capabilities </a:t>
            </a:r>
            <a:r>
              <a:rPr lang="en-US">
                <a:sym typeface="Wingdings" panose="05000000000000000000" pitchFamily="2" charset="2"/>
              </a:rPr>
              <a:t></a:t>
            </a:r>
            <a:r>
              <a:rPr lang="en-US"/>
              <a:t> upgrade of</a:t>
            </a:r>
            <a:br>
              <a:rPr lang="en-US"/>
            </a:br>
            <a:r>
              <a:rPr lang="en-US"/>
              <a:t>the remote handling capabilities in the Meson Hall.</a:t>
            </a:r>
          </a:p>
          <a:p>
            <a:pPr marL="285750" indent="-285750">
              <a:buClr>
                <a:srgbClr val="00B0F0"/>
              </a:buClr>
              <a:buFont typeface="Wingdings" panose="05000000000000000000" pitchFamily="2" charset="2"/>
              <a:buChar char="§"/>
            </a:pPr>
            <a:endParaRPr lang="en-CA"/>
          </a:p>
        </p:txBody>
      </p:sp>
      <p:pic>
        <p:nvPicPr>
          <p:cNvPr id="13" name="Content Placeholder 7" descr="A large machine in a room&#10;&#10;Description automatically generated">
            <a:extLst>
              <a:ext uri="{FF2B5EF4-FFF2-40B4-BE49-F238E27FC236}">
                <a16:creationId xmlns:a16="http://schemas.microsoft.com/office/drawing/2014/main" id="{6D0D02E5-2F7D-D7F8-1AD5-FDC27194F2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13234" y="2725804"/>
            <a:ext cx="2502255" cy="1876691"/>
          </a:xfrm>
          <a:prstGeom prst="rect">
            <a:avLst/>
          </a:prstGeom>
        </p:spPr>
      </p:pic>
      <p:pic>
        <p:nvPicPr>
          <p:cNvPr id="14" name="Picture 13" descr="A close up of a machine&#10;&#10;Description automatically generated">
            <a:extLst>
              <a:ext uri="{FF2B5EF4-FFF2-40B4-BE49-F238E27FC236}">
                <a16:creationId xmlns:a16="http://schemas.microsoft.com/office/drawing/2014/main" id="{433A271B-D519-B547-B669-60C82CDFA8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13234" y="4906700"/>
            <a:ext cx="2502255" cy="1876691"/>
          </a:xfrm>
          <a:prstGeom prst="rect">
            <a:avLst/>
          </a:prstGeom>
        </p:spPr>
      </p:pic>
      <p:sp>
        <p:nvSpPr>
          <p:cNvPr id="15" name="Arrow: Right 14">
            <a:extLst>
              <a:ext uri="{FF2B5EF4-FFF2-40B4-BE49-F238E27FC236}">
                <a16:creationId xmlns:a16="http://schemas.microsoft.com/office/drawing/2014/main" id="{7CB5D82E-14AD-5CBC-5A92-B5B43E7B43CB}"/>
              </a:ext>
            </a:extLst>
          </p:cNvPr>
          <p:cNvSpPr/>
          <p:nvPr/>
        </p:nvSpPr>
        <p:spPr>
          <a:xfrm rot="5400000">
            <a:off x="10270653" y="4415074"/>
            <a:ext cx="856891" cy="4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7D8C66-0D36-F27D-0D51-E29F3F6760EA}"/>
              </a:ext>
            </a:extLst>
          </p:cNvPr>
          <p:cNvSpPr/>
          <p:nvPr/>
        </p:nvSpPr>
        <p:spPr>
          <a:xfrm>
            <a:off x="6818923" y="6254578"/>
            <a:ext cx="500185" cy="245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4B423F4B-9385-80FB-DD9F-2F218C100139}"/>
              </a:ext>
            </a:extLst>
          </p:cNvPr>
          <p:cNvSpPr txBox="1"/>
          <p:nvPr/>
        </p:nvSpPr>
        <p:spPr>
          <a:xfrm>
            <a:off x="6525542" y="6465222"/>
            <a:ext cx="423514" cy="338554"/>
          </a:xfrm>
          <a:prstGeom prst="rect">
            <a:avLst/>
          </a:prstGeom>
          <a:noFill/>
        </p:spPr>
        <p:txBody>
          <a:bodyPr wrap="none" rtlCol="0">
            <a:spAutoFit/>
          </a:bodyPr>
          <a:lstStyle/>
          <a:p>
            <a:r>
              <a:rPr lang="en-US" sz="1600"/>
              <a:t>T2</a:t>
            </a:r>
            <a:endParaRPr lang="en-CA" sz="1600"/>
          </a:p>
        </p:txBody>
      </p:sp>
      <p:sp>
        <p:nvSpPr>
          <p:cNvPr id="20" name="TextBox 19">
            <a:extLst>
              <a:ext uri="{FF2B5EF4-FFF2-40B4-BE49-F238E27FC236}">
                <a16:creationId xmlns:a16="http://schemas.microsoft.com/office/drawing/2014/main" id="{E5F44026-8AFE-0059-AECB-985EAA8ED72E}"/>
              </a:ext>
            </a:extLst>
          </p:cNvPr>
          <p:cNvSpPr txBox="1"/>
          <p:nvPr/>
        </p:nvSpPr>
        <p:spPr>
          <a:xfrm>
            <a:off x="4701640" y="6468827"/>
            <a:ext cx="423514" cy="338554"/>
          </a:xfrm>
          <a:prstGeom prst="rect">
            <a:avLst/>
          </a:prstGeom>
          <a:noFill/>
        </p:spPr>
        <p:txBody>
          <a:bodyPr wrap="none" rtlCol="0">
            <a:spAutoFit/>
          </a:bodyPr>
          <a:lstStyle/>
          <a:p>
            <a:r>
              <a:rPr lang="en-US" sz="1600"/>
              <a:t>T1</a:t>
            </a:r>
            <a:endParaRPr lang="en-CA" sz="1600"/>
          </a:p>
        </p:txBody>
      </p:sp>
      <p:sp>
        <p:nvSpPr>
          <p:cNvPr id="22" name="TextBox 21">
            <a:extLst>
              <a:ext uri="{FF2B5EF4-FFF2-40B4-BE49-F238E27FC236}">
                <a16:creationId xmlns:a16="http://schemas.microsoft.com/office/drawing/2014/main" id="{CCE5E900-2234-0052-E5E2-5C02DDD494B3}"/>
              </a:ext>
            </a:extLst>
          </p:cNvPr>
          <p:cNvSpPr txBox="1"/>
          <p:nvPr/>
        </p:nvSpPr>
        <p:spPr>
          <a:xfrm>
            <a:off x="7107158" y="6430150"/>
            <a:ext cx="1606530" cy="307777"/>
          </a:xfrm>
          <a:prstGeom prst="rect">
            <a:avLst/>
          </a:prstGeom>
          <a:noFill/>
        </p:spPr>
        <p:txBody>
          <a:bodyPr wrap="none" rtlCol="0">
            <a:spAutoFit/>
          </a:bodyPr>
          <a:lstStyle/>
          <a:p>
            <a:r>
              <a:rPr lang="en-CA" sz="1400">
                <a:solidFill>
                  <a:srgbClr val="FF0000"/>
                </a:solidFill>
              </a:rPr>
              <a:t>Quadrupole triplet</a:t>
            </a:r>
          </a:p>
        </p:txBody>
      </p:sp>
    </p:spTree>
    <p:extLst>
      <p:ext uri="{BB962C8B-B14F-4D97-AF65-F5344CB8AC3E}">
        <p14:creationId xmlns:p14="http://schemas.microsoft.com/office/powerpoint/2010/main" val="85508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70CA-5023-C4A5-0D9F-85AE92E44988}"/>
              </a:ext>
            </a:extLst>
          </p:cNvPr>
          <p:cNvSpPr>
            <a:spLocks noGrp="1"/>
          </p:cNvSpPr>
          <p:nvPr>
            <p:ph type="title"/>
          </p:nvPr>
        </p:nvSpPr>
        <p:spPr>
          <a:xfrm>
            <a:off x="2644081" y="289738"/>
            <a:ext cx="9258993" cy="676102"/>
          </a:xfrm>
        </p:spPr>
        <p:txBody>
          <a:bodyPr/>
          <a:lstStyle/>
          <a:p>
            <a:r>
              <a:rPr lang="en-CA"/>
              <a:t>Remote handling (RH) activities</a:t>
            </a:r>
          </a:p>
        </p:txBody>
      </p:sp>
      <p:sp>
        <p:nvSpPr>
          <p:cNvPr id="6" name="TextBox 5">
            <a:extLst>
              <a:ext uri="{FF2B5EF4-FFF2-40B4-BE49-F238E27FC236}">
                <a16:creationId xmlns:a16="http://schemas.microsoft.com/office/drawing/2014/main" id="{7AC16D46-0933-9068-6FCE-7207573366E8}"/>
              </a:ext>
            </a:extLst>
          </p:cNvPr>
          <p:cNvSpPr txBox="1"/>
          <p:nvPr/>
        </p:nvSpPr>
        <p:spPr>
          <a:xfrm>
            <a:off x="5671128" y="1030495"/>
            <a:ext cx="6009484" cy="5244513"/>
          </a:xfrm>
          <a:prstGeom prst="rect">
            <a:avLst/>
          </a:prstGeom>
          <a:noFill/>
        </p:spPr>
        <p:txBody>
          <a:bodyPr wrap="square">
            <a:spAutoFit/>
          </a:bodyPr>
          <a:lstStyle/>
          <a:p>
            <a:pPr marL="285750" lvl="1" indent="-285750">
              <a:spcBef>
                <a:spcPct val="20000"/>
              </a:spcBef>
              <a:buClr>
                <a:srgbClr val="00B0F0"/>
              </a:buClr>
              <a:buFont typeface="Wingdings" panose="05000000000000000000" pitchFamily="2" charset="2"/>
              <a:buChar char="§"/>
              <a:defRPr/>
            </a:pPr>
            <a:r>
              <a:rPr lang="en-CA" dirty="0"/>
              <a:t>Refurbishment / exchange of aged and obsolete RH equipment and electronics:</a:t>
            </a:r>
          </a:p>
          <a:p>
            <a:pPr marL="285750" lvl="1" indent="-285750">
              <a:spcBef>
                <a:spcPct val="20000"/>
              </a:spcBef>
              <a:buClr>
                <a:srgbClr val="00B0F0"/>
              </a:buClr>
              <a:buFont typeface="Wingdings" panose="05000000000000000000" pitchFamily="2" charset="2"/>
              <a:buChar char="§"/>
              <a:defRPr/>
            </a:pPr>
            <a:r>
              <a:rPr lang="en-CA" dirty="0"/>
              <a:t>Cyclotron RH controls,</a:t>
            </a:r>
            <a:br>
              <a:rPr lang="en-CA" dirty="0"/>
            </a:br>
            <a:r>
              <a:rPr lang="en-CA" dirty="0"/>
              <a:t>Meson hall RH </a:t>
            </a:r>
            <a:br>
              <a:rPr lang="en-CA" dirty="0"/>
            </a:br>
            <a:r>
              <a:rPr lang="en-CA" dirty="0"/>
              <a:t>infrastructure </a:t>
            </a:r>
            <a:br>
              <a:rPr lang="en-CA" dirty="0"/>
            </a:br>
            <a:r>
              <a:rPr lang="en-CA" dirty="0"/>
              <a:t>shielding flasks,</a:t>
            </a:r>
            <a:br>
              <a:rPr lang="en-CA" dirty="0"/>
            </a:br>
            <a:r>
              <a:rPr lang="en-CA" dirty="0"/>
              <a:t>hot cells etc.).</a:t>
            </a:r>
          </a:p>
          <a:p>
            <a:pPr marL="285750" indent="-285750">
              <a:buFont typeface="Arial" panose="020B0604020202020204" pitchFamily="34" charset="0"/>
              <a:buChar char="•"/>
            </a:pPr>
            <a:endParaRPr lang="en-CA" dirty="0">
              <a:latin typeface="Segoe UI" panose="020B0502040204020203" pitchFamily="34" charset="0"/>
            </a:endParaRPr>
          </a:p>
          <a:p>
            <a:pPr marL="285750" indent="-285750">
              <a:buFont typeface="Arial" panose="020B0604020202020204" pitchFamily="34" charset="0"/>
              <a:buChar char="•"/>
            </a:pPr>
            <a:endParaRPr lang="en-CA" dirty="0">
              <a:latin typeface="Segoe UI" panose="020B0502040204020203" pitchFamily="34" charset="0"/>
            </a:endParaRPr>
          </a:p>
          <a:p>
            <a:pPr marL="285750" indent="-285750">
              <a:buFont typeface="Arial" panose="020B0604020202020204" pitchFamily="34" charset="0"/>
              <a:buChar char="•"/>
            </a:pPr>
            <a:endParaRPr lang="en-CA" dirty="0">
              <a:latin typeface="Segoe UI" panose="020B0502040204020203" pitchFamily="34" charset="0"/>
            </a:endParaRPr>
          </a:p>
          <a:p>
            <a:pPr marL="285750" indent="-285750">
              <a:buFont typeface="Arial" panose="020B0604020202020204" pitchFamily="34" charset="0"/>
              <a:buChar char="•"/>
            </a:pPr>
            <a:endParaRPr lang="en-CA" dirty="0">
              <a:latin typeface="Segoe UI" panose="020B0502040204020203" pitchFamily="34" charset="0"/>
            </a:endParaRPr>
          </a:p>
          <a:p>
            <a:endParaRPr lang="en-CA" dirty="0">
              <a:latin typeface="Segoe UI" panose="020B0502040204020203" pitchFamily="34" charset="0"/>
            </a:endParaRPr>
          </a:p>
          <a:p>
            <a:pPr marL="285750" lvl="1" indent="-285750">
              <a:spcBef>
                <a:spcPct val="20000"/>
              </a:spcBef>
              <a:buClr>
                <a:srgbClr val="00B0F0"/>
              </a:buClr>
              <a:buFont typeface="Wingdings" panose="05000000000000000000" pitchFamily="2" charset="2"/>
              <a:buChar char="§"/>
              <a:defRPr/>
            </a:pPr>
            <a:r>
              <a:rPr lang="en-US" dirty="0"/>
              <a:t>Exchange of obsolete remote handling controls and the consolidation of controls hardware into one central area in ISAC</a:t>
            </a:r>
          </a:p>
          <a:p>
            <a:pPr marL="285750" lvl="1" indent="-285750">
              <a:spcBef>
                <a:spcPct val="20000"/>
              </a:spcBef>
              <a:buClr>
                <a:srgbClr val="00B0F0"/>
              </a:buClr>
              <a:buFont typeface="Wingdings" panose="05000000000000000000" pitchFamily="2" charset="2"/>
              <a:buChar char="§"/>
              <a:defRPr/>
            </a:pPr>
            <a:r>
              <a:rPr lang="en-US" dirty="0"/>
              <a:t>RH waste management  program</a:t>
            </a:r>
            <a:br>
              <a:rPr lang="en-US" dirty="0"/>
            </a:br>
            <a:r>
              <a:rPr lang="en-US" dirty="0"/>
              <a:t>target handling for shipment, separation and sorting of waste material</a:t>
            </a:r>
            <a:endParaRPr lang="en-CA" dirty="0"/>
          </a:p>
        </p:txBody>
      </p:sp>
      <p:sp>
        <p:nvSpPr>
          <p:cNvPr id="7" name="Content Placeholder 1">
            <a:extLst>
              <a:ext uri="{FF2B5EF4-FFF2-40B4-BE49-F238E27FC236}">
                <a16:creationId xmlns:a16="http://schemas.microsoft.com/office/drawing/2014/main" id="{8789B689-8540-43BF-DE27-F6FE93848720}"/>
              </a:ext>
            </a:extLst>
          </p:cNvPr>
          <p:cNvSpPr txBox="1">
            <a:spLocks/>
          </p:cNvSpPr>
          <p:nvPr/>
        </p:nvSpPr>
        <p:spPr>
          <a:xfrm>
            <a:off x="690417" y="6503607"/>
            <a:ext cx="4422202" cy="43882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panose="020B0604020202020204" pitchFamily="34" charset="0"/>
              <a:buNone/>
              <a:defRPr sz="1200" kern="1200">
                <a:solidFill>
                  <a:srgbClr val="002060"/>
                </a:solidFill>
                <a:latin typeface="+mj-lt"/>
                <a:ea typeface="+mn-ea"/>
                <a:cs typeface="Myriad Pro" pitchFamily="34" charset="0"/>
              </a:defRPr>
            </a:lvl1pPr>
            <a:lvl2pPr marL="6286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2pPr>
            <a:lvl3pPr marL="10858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3pPr>
            <a:lvl4pPr marL="15430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4pPr>
            <a:lvl5pPr marL="20002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E7E6E6">
                    <a:lumMod val="25000"/>
                  </a:srgbClr>
                </a:solidFill>
                <a:effectLst/>
                <a:uLnTx/>
                <a:uFillTx/>
                <a:latin typeface="Arial" panose="020B0604020202020204"/>
                <a:ea typeface="+mn-ea"/>
              </a:rPr>
              <a:t>RH robotics development</a:t>
            </a:r>
            <a:endParaRPr kumimoji="0" lang="en-US" sz="1600" b="1" i="0" u="none" strike="noStrike" kern="1200" cap="none" spc="0" normalizeH="0" baseline="0" noProof="0">
              <a:ln>
                <a:noFill/>
              </a:ln>
              <a:solidFill>
                <a:srgbClr val="FF0000"/>
              </a:solidFill>
              <a:effectLst/>
              <a:uLnTx/>
              <a:uFillTx/>
              <a:latin typeface="Arial" panose="020B0604020202020204"/>
              <a:ea typeface="+mn-ea"/>
            </a:endParaRPr>
          </a:p>
        </p:txBody>
      </p:sp>
      <p:pic>
        <p:nvPicPr>
          <p:cNvPr id="8" name="Picture 7">
            <a:extLst>
              <a:ext uri="{FF2B5EF4-FFF2-40B4-BE49-F238E27FC236}">
                <a16:creationId xmlns:a16="http://schemas.microsoft.com/office/drawing/2014/main" id="{A054DE4A-2453-34C7-65CE-1C0ADCBED3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46" r="16167" b="19338"/>
          <a:stretch/>
        </p:blipFill>
        <p:spPr>
          <a:xfrm>
            <a:off x="825810" y="3888449"/>
            <a:ext cx="3731162" cy="2559020"/>
          </a:xfrm>
          <a:prstGeom prst="rect">
            <a:avLst/>
          </a:prstGeom>
          <a:ln w="19050">
            <a:noFill/>
          </a:ln>
        </p:spPr>
      </p:pic>
      <p:sp>
        <p:nvSpPr>
          <p:cNvPr id="9" name="Content Placeholder 1">
            <a:extLst>
              <a:ext uri="{FF2B5EF4-FFF2-40B4-BE49-F238E27FC236}">
                <a16:creationId xmlns:a16="http://schemas.microsoft.com/office/drawing/2014/main" id="{AF826CBF-A552-31E4-4285-A6741C58B5A7}"/>
              </a:ext>
            </a:extLst>
          </p:cNvPr>
          <p:cNvSpPr txBox="1">
            <a:spLocks/>
          </p:cNvSpPr>
          <p:nvPr/>
        </p:nvSpPr>
        <p:spPr>
          <a:xfrm>
            <a:off x="288926" y="965840"/>
            <a:ext cx="5225184" cy="231116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panose="020B0604020202020204" pitchFamily="34" charset="0"/>
              <a:buNone/>
              <a:defRPr sz="1200" kern="1200">
                <a:solidFill>
                  <a:srgbClr val="002060"/>
                </a:solidFill>
                <a:latin typeface="+mj-lt"/>
                <a:ea typeface="+mn-ea"/>
                <a:cs typeface="Myriad Pro" pitchFamily="34" charset="0"/>
              </a:defRPr>
            </a:lvl1pPr>
            <a:lvl2pPr marL="6286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2pPr>
            <a:lvl3pPr marL="10858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3pPr>
            <a:lvl4pPr marL="15430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4pPr>
            <a:lvl5pPr marL="2000250" indent="-171450" algn="l" defTabSz="457200" rtl="0" eaLnBrk="1" latinLnBrk="0" hangingPunct="1">
              <a:spcBef>
                <a:spcPct val="20000"/>
              </a:spcBef>
              <a:buFont typeface="Arial" panose="020B0604020202020204" pitchFamily="34" charset="0"/>
              <a:buChar char="•"/>
              <a:defRPr sz="1200" kern="1200">
                <a:solidFill>
                  <a:srgbClr val="002060"/>
                </a:solidFill>
                <a:latin typeface="+mj-lt"/>
                <a:ea typeface="+mn-ea"/>
                <a:cs typeface="Myriad Pro"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bg2">
                    <a:lumMod val="25000"/>
                  </a:schemeClr>
                </a:solidFill>
                <a:effectLst/>
                <a:uLnTx/>
                <a:uFillTx/>
                <a:latin typeface="Arial" panose="020B0604020202020204"/>
              </a:rPr>
              <a:t>TRIUMF is internationally recognized for its leading role in RH, hot cell design and operation and development of systems for operation in</a:t>
            </a:r>
            <a:br>
              <a:rPr kumimoji="0" lang="en-US" sz="1800" b="0" i="0" u="none" strike="noStrike" kern="1200" cap="none" spc="0" normalizeH="0" baseline="0" noProof="0">
                <a:ln>
                  <a:noFill/>
                </a:ln>
                <a:solidFill>
                  <a:schemeClr val="bg2">
                    <a:lumMod val="25000"/>
                  </a:schemeClr>
                </a:solidFill>
                <a:effectLst/>
                <a:uLnTx/>
                <a:uFillTx/>
                <a:latin typeface="Arial" panose="020B0604020202020204"/>
              </a:rPr>
            </a:br>
            <a:r>
              <a:rPr kumimoji="0" lang="en-US" sz="1800" b="0" i="0" u="none" strike="noStrike" kern="1200" cap="none" spc="0" normalizeH="0" baseline="0" noProof="0" err="1">
                <a:ln>
                  <a:noFill/>
                </a:ln>
                <a:solidFill>
                  <a:schemeClr val="bg2">
                    <a:lumMod val="25000"/>
                  </a:schemeClr>
                </a:solidFill>
                <a:effectLst/>
                <a:uLnTx/>
                <a:uFillTx/>
                <a:latin typeface="Arial" panose="020B0604020202020204"/>
              </a:rPr>
              <a:t>kGy</a:t>
            </a:r>
            <a:r>
              <a:rPr kumimoji="0" lang="en-US" sz="1800" b="0" i="0" u="none" strike="noStrike" kern="1200" cap="none" spc="0" normalizeH="0" baseline="0" noProof="0">
                <a:ln>
                  <a:noFill/>
                </a:ln>
                <a:solidFill>
                  <a:schemeClr val="bg2">
                    <a:lumMod val="25000"/>
                  </a:schemeClr>
                </a:solidFill>
                <a:effectLst/>
                <a:uLnTx/>
                <a:uFillTx/>
                <a:latin typeface="Arial" panose="020B0604020202020204"/>
              </a:rPr>
              <a:t> – </a:t>
            </a:r>
            <a:r>
              <a:rPr kumimoji="0" lang="en-US" sz="1800" b="0" i="0" u="none" strike="noStrike" kern="1200" cap="none" spc="0" normalizeH="0" baseline="0" noProof="0" err="1">
                <a:ln>
                  <a:noFill/>
                </a:ln>
                <a:solidFill>
                  <a:schemeClr val="bg2">
                    <a:lumMod val="25000"/>
                  </a:schemeClr>
                </a:solidFill>
                <a:effectLst/>
                <a:uLnTx/>
                <a:uFillTx/>
                <a:latin typeface="Arial" panose="020B0604020202020204"/>
              </a:rPr>
              <a:t>PGy</a:t>
            </a:r>
            <a:r>
              <a:rPr kumimoji="0" lang="en-US" sz="1800" b="0" i="0" u="none" strike="noStrike" kern="1200" cap="none" spc="0" normalizeH="0" baseline="0" noProof="0">
                <a:ln>
                  <a:noFill/>
                </a:ln>
                <a:solidFill>
                  <a:schemeClr val="bg2">
                    <a:lumMod val="25000"/>
                  </a:schemeClr>
                </a:solidFill>
                <a:effectLst/>
                <a:uLnTx/>
                <a:uFillTx/>
                <a:latin typeface="Arial" panose="020B0604020202020204"/>
              </a:rPr>
              <a:t> dose fields.</a:t>
            </a:r>
            <a:endParaRPr kumimoji="0" lang="en-US" sz="1100" b="0" i="0" u="none" strike="noStrike" kern="1200" cap="none" spc="0" normalizeH="0" baseline="0" noProof="0">
              <a:ln>
                <a:noFill/>
              </a:ln>
              <a:solidFill>
                <a:schemeClr val="bg2">
                  <a:lumMod val="25000"/>
                </a:schemeClr>
              </a:solidFill>
              <a:effectLst/>
              <a:uLnTx/>
              <a:uFillTx/>
              <a:latin typeface="Arial" panose="020B0604020202020204"/>
            </a:endParaRPr>
          </a:p>
          <a:p>
            <a:pPr marL="285750" marR="0" lvl="1" indent="-285750" defTabSz="914400" fontAlgn="auto">
              <a:lnSpc>
                <a:spcPct val="100000"/>
              </a:lnSpc>
              <a:spcBef>
                <a:spcPct val="20000"/>
              </a:spcBef>
              <a:spcAft>
                <a:spcPts val="0"/>
              </a:spcAft>
              <a:buClr>
                <a:srgbClr val="00B0F0"/>
              </a:buClr>
              <a:buSzTx/>
              <a:buFont typeface="Wingdings" panose="05000000000000000000" pitchFamily="2" charset="2"/>
              <a:buChar char="§"/>
              <a:tabLst/>
              <a:defRPr/>
            </a:pPr>
            <a:r>
              <a:rPr lang="en-US" sz="1600">
                <a:solidFill>
                  <a:schemeClr val="tx1"/>
                </a:solidFill>
                <a:latin typeface="+mn-lt"/>
                <a:cs typeface="+mn-cs"/>
              </a:rPr>
              <a:t>Mechatronics and robotics development for cyclotron and primary beam transport lines</a:t>
            </a:r>
          </a:p>
          <a:p>
            <a:pPr marL="285750" marR="0" lvl="1" indent="-285750" defTabSz="914400" fontAlgn="auto">
              <a:lnSpc>
                <a:spcPct val="100000"/>
              </a:lnSpc>
              <a:spcBef>
                <a:spcPct val="20000"/>
              </a:spcBef>
              <a:spcAft>
                <a:spcPts val="0"/>
              </a:spcAft>
              <a:buClr>
                <a:srgbClr val="00B0F0"/>
              </a:buClr>
              <a:buSzTx/>
              <a:buFont typeface="Wingdings" panose="05000000000000000000" pitchFamily="2" charset="2"/>
              <a:buChar char="§"/>
              <a:tabLst/>
              <a:defRPr/>
            </a:pPr>
            <a:r>
              <a:rPr lang="en-US" sz="1600">
                <a:solidFill>
                  <a:schemeClr val="tx1"/>
                </a:solidFill>
                <a:latin typeface="+mn-lt"/>
                <a:cs typeface="+mn-cs"/>
              </a:rPr>
              <a:t>Training programs on prototypes and hot cells,</a:t>
            </a:r>
            <a:br>
              <a:rPr lang="en-US" sz="1600">
                <a:solidFill>
                  <a:schemeClr val="tx1"/>
                </a:solidFill>
                <a:latin typeface="+mn-lt"/>
                <a:cs typeface="+mn-cs"/>
              </a:rPr>
            </a:br>
            <a:r>
              <a:rPr lang="en-US" sz="1600">
                <a:solidFill>
                  <a:schemeClr val="tx1"/>
                </a:solidFill>
                <a:latin typeface="+mn-lt"/>
                <a:cs typeface="+mn-cs"/>
              </a:rPr>
              <a:t>new tools</a:t>
            </a:r>
          </a:p>
          <a:p>
            <a:pPr marL="285750" marR="0" lvl="1" indent="-285750" defTabSz="914400" fontAlgn="auto">
              <a:lnSpc>
                <a:spcPct val="100000"/>
              </a:lnSpc>
              <a:spcBef>
                <a:spcPct val="20000"/>
              </a:spcBef>
              <a:spcAft>
                <a:spcPts val="0"/>
              </a:spcAft>
              <a:buClr>
                <a:srgbClr val="00B0F0"/>
              </a:buClr>
              <a:buSzTx/>
              <a:buFont typeface="Wingdings" panose="05000000000000000000" pitchFamily="2" charset="2"/>
              <a:buChar char="§"/>
              <a:tabLst/>
              <a:defRPr/>
            </a:pPr>
            <a:r>
              <a:rPr lang="en-US" sz="1600">
                <a:solidFill>
                  <a:schemeClr val="tx1"/>
                </a:solidFill>
                <a:latin typeface="+mn-lt"/>
                <a:cs typeface="+mn-cs"/>
              </a:rPr>
              <a:t>International collaborations (T2K, CERN, SCK, </a:t>
            </a:r>
            <a:br>
              <a:rPr lang="en-US" sz="1600">
                <a:solidFill>
                  <a:schemeClr val="tx1"/>
                </a:solidFill>
                <a:latin typeface="+mn-lt"/>
                <a:cs typeface="+mn-cs"/>
              </a:rPr>
            </a:br>
            <a:r>
              <a:rPr lang="en-US" sz="1600">
                <a:solidFill>
                  <a:schemeClr val="tx1"/>
                </a:solidFill>
                <a:latin typeface="+mn-lt"/>
                <a:cs typeface="+mn-cs"/>
              </a:rPr>
              <a:t>VECC, RISP, etc.)</a:t>
            </a:r>
          </a:p>
        </p:txBody>
      </p:sp>
      <p:pic>
        <p:nvPicPr>
          <p:cNvPr id="10" name="Picture 9" descr="A picture containing miller&#10;&#10;Description automatically generated">
            <a:extLst>
              <a:ext uri="{FF2B5EF4-FFF2-40B4-BE49-F238E27FC236}">
                <a16:creationId xmlns:a16="http://schemas.microsoft.com/office/drawing/2014/main" id="{A108F11E-5680-C3C7-6C1A-78E234855B3F}"/>
              </a:ext>
            </a:extLst>
          </p:cNvPr>
          <p:cNvPicPr>
            <a:picLocks noChangeAspect="1"/>
          </p:cNvPicPr>
          <p:nvPr/>
        </p:nvPicPr>
        <p:blipFill rotWithShape="1">
          <a:blip r:embed="rId3"/>
          <a:srcRect l="5907" t="22429" b="33390"/>
          <a:stretch/>
        </p:blipFill>
        <p:spPr>
          <a:xfrm>
            <a:off x="8574270" y="1734892"/>
            <a:ext cx="3439863" cy="2153557"/>
          </a:xfrm>
          <a:prstGeom prst="rect">
            <a:avLst/>
          </a:prstGeom>
        </p:spPr>
      </p:pic>
    </p:spTree>
    <p:extLst>
      <p:ext uri="{BB962C8B-B14F-4D97-AF65-F5344CB8AC3E}">
        <p14:creationId xmlns:p14="http://schemas.microsoft.com/office/powerpoint/2010/main" val="19412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close up of a machine&#10;&#10;Description automatically generated">
            <a:extLst>
              <a:ext uri="{FF2B5EF4-FFF2-40B4-BE49-F238E27FC236}">
                <a16:creationId xmlns:a16="http://schemas.microsoft.com/office/drawing/2014/main" id="{D2F29065-F719-D144-B2F8-B4E8CAB69F6F}"/>
              </a:ext>
            </a:extLst>
          </p:cNvPr>
          <p:cNvPicPr>
            <a:picLocks noChangeAspect="1"/>
          </p:cNvPicPr>
          <p:nvPr/>
        </p:nvPicPr>
        <p:blipFill>
          <a:blip r:embed="rId2"/>
          <a:stretch>
            <a:fillRect/>
          </a:stretch>
        </p:blipFill>
        <p:spPr>
          <a:xfrm>
            <a:off x="8628062" y="1036832"/>
            <a:ext cx="2743200" cy="2059694"/>
          </a:xfrm>
          <a:prstGeom prst="rect">
            <a:avLst/>
          </a:prstGeom>
        </p:spPr>
      </p:pic>
      <p:sp>
        <p:nvSpPr>
          <p:cNvPr id="2" name="Title 1">
            <a:extLst>
              <a:ext uri="{FF2B5EF4-FFF2-40B4-BE49-F238E27FC236}">
                <a16:creationId xmlns:a16="http://schemas.microsoft.com/office/drawing/2014/main" id="{7F4DCE04-42F6-8DF3-6082-7F60E73BD8DE}"/>
              </a:ext>
            </a:extLst>
          </p:cNvPr>
          <p:cNvSpPr>
            <a:spLocks noGrp="1"/>
          </p:cNvSpPr>
          <p:nvPr>
            <p:ph type="title"/>
          </p:nvPr>
        </p:nvSpPr>
        <p:spPr>
          <a:xfrm>
            <a:off x="2888557" y="306687"/>
            <a:ext cx="9258993" cy="676102"/>
          </a:xfrm>
        </p:spPr>
        <p:txBody>
          <a:bodyPr lIns="91440" tIns="45720" rIns="91440" bIns="45720" anchor="t"/>
          <a:lstStyle/>
          <a:p>
            <a:r>
              <a:rPr lang="en-CA"/>
              <a:t>CCS upgrade and the TCC</a:t>
            </a:r>
          </a:p>
        </p:txBody>
      </p:sp>
      <p:sp>
        <p:nvSpPr>
          <p:cNvPr id="4" name="TextBox 3">
            <a:extLst>
              <a:ext uri="{FF2B5EF4-FFF2-40B4-BE49-F238E27FC236}">
                <a16:creationId xmlns:a16="http://schemas.microsoft.com/office/drawing/2014/main" id="{46C5E94E-A5C8-CE12-9601-FC00CA5D8BFB}"/>
              </a:ext>
            </a:extLst>
          </p:cNvPr>
          <p:cNvSpPr txBox="1"/>
          <p:nvPr/>
        </p:nvSpPr>
        <p:spPr>
          <a:xfrm>
            <a:off x="569134" y="924449"/>
            <a:ext cx="752984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Cyclotron</a:t>
            </a:r>
            <a:r>
              <a:rPr lang="en-US" b="1">
                <a:cs typeface="Arial"/>
              </a:rPr>
              <a:t> Control System (CCS) upgrade</a:t>
            </a:r>
            <a:endParaRPr lang="en-US"/>
          </a:p>
          <a:p>
            <a:pPr marL="285750" indent="-285750">
              <a:buClr>
                <a:srgbClr val="00B0F0"/>
              </a:buClr>
              <a:buFont typeface="Wingdings" panose="05000000000000000000" pitchFamily="2" charset="2"/>
              <a:buChar char="§"/>
            </a:pPr>
            <a:r>
              <a:rPr lang="en-US"/>
              <a:t>Scope: Replace legacy CCS CAMAC executive crates with in-house built hardware running EPICS. </a:t>
            </a:r>
          </a:p>
          <a:p>
            <a:pPr marL="285750" indent="-285750">
              <a:buClr>
                <a:srgbClr val="00B0F0"/>
              </a:buClr>
              <a:buFont typeface="Wingdings" panose="05000000000000000000" pitchFamily="2" charset="2"/>
              <a:buChar char="§"/>
            </a:pPr>
            <a:r>
              <a:rPr lang="en-US"/>
              <a:t>Motivation: Address a top-level risk – failure of the executive crate could cause months of downtime due to the scarcity of replacement parts – and allow for the removal of controls hardware from the site of the future TRIUMF Control Centre.</a:t>
            </a:r>
          </a:p>
          <a:p>
            <a:pPr marL="285750" indent="-285750">
              <a:buClr>
                <a:srgbClr val="00B0F0"/>
              </a:buClr>
              <a:buFont typeface="Wingdings" panose="05000000000000000000" pitchFamily="2" charset="2"/>
              <a:buChar char="§"/>
            </a:pPr>
            <a:r>
              <a:rPr lang="en-US"/>
              <a:t>Strategy: Develop and test the new system in parallel leaving legacy equipment largely undisturbed until the new control system has been commissioned.</a:t>
            </a:r>
          </a:p>
          <a:p>
            <a:pPr algn="l"/>
            <a:endParaRPr lang="en-US">
              <a:cs typeface="Arial"/>
            </a:endParaRPr>
          </a:p>
        </p:txBody>
      </p:sp>
      <p:sp>
        <p:nvSpPr>
          <p:cNvPr id="5" name="TextBox 4">
            <a:extLst>
              <a:ext uri="{FF2B5EF4-FFF2-40B4-BE49-F238E27FC236}">
                <a16:creationId xmlns:a16="http://schemas.microsoft.com/office/drawing/2014/main" id="{1FDE58E7-E00D-8F5D-6D9F-8477DAE82717}"/>
              </a:ext>
            </a:extLst>
          </p:cNvPr>
          <p:cNvSpPr txBox="1"/>
          <p:nvPr/>
        </p:nvSpPr>
        <p:spPr>
          <a:xfrm>
            <a:off x="6560176" y="433320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09CD341D-E201-74EB-F922-A4EE3CEFB724}"/>
              </a:ext>
            </a:extLst>
          </p:cNvPr>
          <p:cNvSpPr txBox="1"/>
          <p:nvPr/>
        </p:nvSpPr>
        <p:spPr>
          <a:xfrm>
            <a:off x="3665113" y="3950366"/>
            <a:ext cx="771244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TRIUMF</a:t>
            </a:r>
            <a:r>
              <a:rPr lang="en-US" b="1">
                <a:cs typeface="Arial"/>
              </a:rPr>
              <a:t> Control Centre (TCC)</a:t>
            </a:r>
            <a:endParaRPr lang="en-US"/>
          </a:p>
          <a:p>
            <a:pPr marL="285750" indent="-285750">
              <a:buClr>
                <a:srgbClr val="00B0F0"/>
              </a:buClr>
              <a:buFont typeface="Wingdings" panose="05000000000000000000" pitchFamily="2" charset="2"/>
              <a:buChar char="§"/>
            </a:pPr>
            <a:r>
              <a:rPr lang="en-US"/>
              <a:t>Scope: Consolidate Driver and RIB accelerator operation within a single space.</a:t>
            </a:r>
          </a:p>
          <a:p>
            <a:pPr marL="285750" indent="-285750">
              <a:buClr>
                <a:srgbClr val="00B0F0"/>
              </a:buClr>
              <a:buFont typeface="Wingdings" panose="05000000000000000000" pitchFamily="2" charset="2"/>
              <a:buChar char="§"/>
            </a:pPr>
            <a:r>
              <a:rPr lang="en-US"/>
              <a:t>Motivation: Gain operational efficiencies in terms of staffing and enable Accelerator Operations to better manage the paradigm shift as ARIEL transitions from commissioning to production.  </a:t>
            </a:r>
            <a:br>
              <a:rPr lang="en-US"/>
            </a:br>
            <a:r>
              <a:rPr lang="en-US"/>
              <a:t>This transition will result in a significant increase of RIB output to experiments, supported by two driver accelerators and three target stations.</a:t>
            </a:r>
          </a:p>
        </p:txBody>
      </p:sp>
      <p:pic>
        <p:nvPicPr>
          <p:cNvPr id="8" name="Picture 8" descr="People sitting in chairs in front of large screens&#10;&#10;Description automatically generated">
            <a:extLst>
              <a:ext uri="{FF2B5EF4-FFF2-40B4-BE49-F238E27FC236}">
                <a16:creationId xmlns:a16="http://schemas.microsoft.com/office/drawing/2014/main" id="{71A04AFC-6E9A-8374-0F5F-C4836FC8AB18}"/>
              </a:ext>
            </a:extLst>
          </p:cNvPr>
          <p:cNvPicPr>
            <a:picLocks noChangeAspect="1"/>
          </p:cNvPicPr>
          <p:nvPr/>
        </p:nvPicPr>
        <p:blipFill>
          <a:blip r:embed="rId3"/>
          <a:stretch>
            <a:fillRect/>
          </a:stretch>
        </p:blipFill>
        <p:spPr>
          <a:xfrm>
            <a:off x="896937" y="3952396"/>
            <a:ext cx="2193612" cy="2336404"/>
          </a:xfrm>
          <a:prstGeom prst="rect">
            <a:avLst/>
          </a:prstGeom>
        </p:spPr>
      </p:pic>
      <p:sp>
        <p:nvSpPr>
          <p:cNvPr id="9" name="TextBox 8">
            <a:extLst>
              <a:ext uri="{FF2B5EF4-FFF2-40B4-BE49-F238E27FC236}">
                <a16:creationId xmlns:a16="http://schemas.microsoft.com/office/drawing/2014/main" id="{E200D38E-FD8A-226B-EEF6-9263CA0D2F0D}"/>
              </a:ext>
            </a:extLst>
          </p:cNvPr>
          <p:cNvSpPr txBox="1"/>
          <p:nvPr/>
        </p:nvSpPr>
        <p:spPr>
          <a:xfrm>
            <a:off x="8628062" y="274372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cs typeface="Arial"/>
              </a:rPr>
              <a:t>CCS executive crate</a:t>
            </a:r>
          </a:p>
        </p:txBody>
      </p:sp>
      <p:sp>
        <p:nvSpPr>
          <p:cNvPr id="10" name="TextBox 9">
            <a:extLst>
              <a:ext uri="{FF2B5EF4-FFF2-40B4-BE49-F238E27FC236}">
                <a16:creationId xmlns:a16="http://schemas.microsoft.com/office/drawing/2014/main" id="{2EAFA10A-A91E-F09C-6C79-7DD06E60C2BD}"/>
              </a:ext>
            </a:extLst>
          </p:cNvPr>
          <p:cNvSpPr txBox="1"/>
          <p:nvPr/>
        </p:nvSpPr>
        <p:spPr>
          <a:xfrm>
            <a:off x="921913" y="597037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Driver Control Room</a:t>
            </a:r>
          </a:p>
        </p:txBody>
      </p:sp>
    </p:spTree>
    <p:extLst>
      <p:ext uri="{BB962C8B-B14F-4D97-AF65-F5344CB8AC3E}">
        <p14:creationId xmlns:p14="http://schemas.microsoft.com/office/powerpoint/2010/main" val="2437457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06FC-670B-51DC-5D3D-A5AA1F4B189E}"/>
              </a:ext>
            </a:extLst>
          </p:cNvPr>
          <p:cNvSpPr>
            <a:spLocks noGrp="1"/>
          </p:cNvSpPr>
          <p:nvPr>
            <p:ph type="title"/>
          </p:nvPr>
        </p:nvSpPr>
        <p:spPr>
          <a:xfrm>
            <a:off x="2408843" y="182031"/>
            <a:ext cx="9258993" cy="676102"/>
          </a:xfrm>
        </p:spPr>
        <p:txBody>
          <a:bodyPr/>
          <a:lstStyle/>
          <a:p>
            <a:r>
              <a:rPr lang="en-CA"/>
              <a:t>Advanced beam tuning – gain in operation efficiency and quality </a:t>
            </a:r>
          </a:p>
        </p:txBody>
      </p:sp>
      <p:pic>
        <p:nvPicPr>
          <p:cNvPr id="3" name="Picture 2">
            <a:extLst>
              <a:ext uri="{FF2B5EF4-FFF2-40B4-BE49-F238E27FC236}">
                <a16:creationId xmlns:a16="http://schemas.microsoft.com/office/drawing/2014/main" id="{A3278FC9-0FAF-BEAD-D030-47FBCD74B6E3}"/>
              </a:ext>
            </a:extLst>
          </p:cNvPr>
          <p:cNvPicPr>
            <a:picLocks noChangeAspect="1"/>
          </p:cNvPicPr>
          <p:nvPr/>
        </p:nvPicPr>
        <p:blipFill>
          <a:blip r:embed="rId2"/>
          <a:stretch>
            <a:fillRect/>
          </a:stretch>
        </p:blipFill>
        <p:spPr>
          <a:xfrm>
            <a:off x="6142546" y="1290809"/>
            <a:ext cx="5661527" cy="1954575"/>
          </a:xfrm>
          <a:prstGeom prst="rect">
            <a:avLst/>
          </a:prstGeom>
        </p:spPr>
      </p:pic>
      <p:sp>
        <p:nvSpPr>
          <p:cNvPr id="6" name="CustomShape 2">
            <a:extLst>
              <a:ext uri="{FF2B5EF4-FFF2-40B4-BE49-F238E27FC236}">
                <a16:creationId xmlns:a16="http://schemas.microsoft.com/office/drawing/2014/main" id="{FB202A31-35AA-9F97-5420-F71A57F40EBB}"/>
              </a:ext>
            </a:extLst>
          </p:cNvPr>
          <p:cNvSpPr/>
          <p:nvPr/>
        </p:nvSpPr>
        <p:spPr>
          <a:xfrm>
            <a:off x="232817" y="1283794"/>
            <a:ext cx="11183329" cy="5416868"/>
          </a:xfrm>
          <a:prstGeom prst="rect">
            <a:avLst/>
          </a:prstGeom>
          <a:noFill/>
        </p:spPr>
        <p:txBody>
          <a:bodyPr wrap="square" rtlCol="0">
            <a:spAutoFit/>
          </a:bodyPr>
          <a:lstStyle/>
          <a:p>
            <a:pPr marL="342900" indent="-342900">
              <a:spcBef>
                <a:spcPts val="600"/>
              </a:spcBef>
              <a:buClr>
                <a:srgbClr val="00B0F0"/>
              </a:buClr>
              <a:buFont typeface="Wingdings" panose="05000000000000000000" pitchFamily="2" charset="2"/>
              <a:buChar char="§"/>
            </a:pPr>
            <a:r>
              <a:rPr lang="en-US"/>
              <a:t>Web-based framework and python interface to </a:t>
            </a:r>
            <a:br>
              <a:rPr lang="en-US"/>
            </a:br>
            <a:r>
              <a:rPr lang="en-US"/>
              <a:t>communicate with the accelerator control system </a:t>
            </a:r>
            <a:br>
              <a:rPr lang="en-US"/>
            </a:br>
            <a:r>
              <a:rPr lang="en-US"/>
              <a:t>has been developed for </a:t>
            </a:r>
            <a:br>
              <a:rPr lang="en-US" sz="2000"/>
            </a:br>
            <a:r>
              <a:rPr lang="en-US" sz="2400">
                <a:solidFill>
                  <a:srgbClr val="00B0F0"/>
                </a:solidFill>
              </a:rPr>
              <a:t>High-level applications (HLA).</a:t>
            </a:r>
            <a:r>
              <a:rPr lang="en-US" sz="2400"/>
              <a:t> </a:t>
            </a:r>
            <a:endParaRPr lang="en-US" sz="2000">
              <a:solidFill>
                <a:srgbClr val="00B0F0"/>
              </a:solidFill>
            </a:endParaRPr>
          </a:p>
          <a:p>
            <a:pPr marL="342900" indent="-342900">
              <a:spcBef>
                <a:spcPts val="600"/>
              </a:spcBef>
              <a:buClr>
                <a:srgbClr val="00B0F0"/>
              </a:buClr>
              <a:buFont typeface="Wingdings" panose="05000000000000000000" pitchFamily="2" charset="2"/>
              <a:buChar char="§"/>
            </a:pPr>
            <a:r>
              <a:rPr lang="en-US"/>
              <a:t>Emerged from HLA </a:t>
            </a:r>
            <a:r>
              <a:rPr lang="en-US">
                <a:sym typeface="Wingdings" panose="05000000000000000000" pitchFamily="2" charset="2"/>
              </a:rPr>
              <a:t></a:t>
            </a:r>
            <a:r>
              <a:rPr lang="en-US"/>
              <a:t> Model Coupled Accelerator</a:t>
            </a:r>
            <a:br>
              <a:rPr lang="en-US"/>
            </a:br>
            <a:r>
              <a:rPr lang="en-US"/>
              <a:t>Tuning (MCAT). (Presentation of Hui Wen Koay)</a:t>
            </a:r>
          </a:p>
          <a:p>
            <a:pPr marL="342900" indent="-342900">
              <a:spcBef>
                <a:spcPts val="600"/>
              </a:spcBef>
              <a:buClr>
                <a:srgbClr val="00B0F0"/>
              </a:buClr>
              <a:buFont typeface="Wingdings" panose="05000000000000000000" pitchFamily="2" charset="2"/>
              <a:buChar char="§"/>
            </a:pPr>
            <a:r>
              <a:rPr lang="en-US">
                <a:solidFill>
                  <a:srgbClr val="00B0F0"/>
                </a:solidFill>
              </a:rPr>
              <a:t>All of TRIUMF’s accelerators and beamlines will be integrated in model-based tuning. Significant reduction of beam delivery time and gain of beam quality.</a:t>
            </a:r>
          </a:p>
          <a:p>
            <a:pPr marL="342900" indent="-342900">
              <a:spcBef>
                <a:spcPts val="600"/>
              </a:spcBef>
              <a:buClr>
                <a:srgbClr val="00B0F0"/>
              </a:buClr>
              <a:buFont typeface="Wingdings" panose="05000000000000000000" pitchFamily="2" charset="2"/>
              <a:buChar char="§"/>
            </a:pPr>
            <a:endParaRPr lang="en-US" sz="2000">
              <a:solidFill>
                <a:srgbClr val="00B0F0"/>
              </a:solidFill>
            </a:endParaRPr>
          </a:p>
          <a:p>
            <a:pPr marL="342900" indent="-342900">
              <a:spcBef>
                <a:spcPts val="600"/>
              </a:spcBef>
              <a:buClr>
                <a:srgbClr val="00B0F0"/>
              </a:buClr>
              <a:buFont typeface="Wingdings" panose="05000000000000000000" pitchFamily="2" charset="2"/>
              <a:buChar char="§"/>
            </a:pPr>
            <a:r>
              <a:rPr lang="en-US"/>
              <a:t>Using machine learning</a:t>
            </a:r>
            <a:br>
              <a:rPr lang="en-US"/>
            </a:br>
            <a:r>
              <a:rPr lang="en-US"/>
              <a:t>tools (Bayesian</a:t>
            </a:r>
            <a:br>
              <a:rPr lang="en-US"/>
            </a:br>
            <a:r>
              <a:rPr lang="en-US"/>
              <a:t>optimization) for reduction</a:t>
            </a:r>
            <a:br>
              <a:rPr lang="en-US"/>
            </a:br>
            <a:r>
              <a:rPr lang="en-US"/>
              <a:t>of beam tuning time.</a:t>
            </a:r>
            <a:br>
              <a:rPr lang="en-US"/>
            </a:br>
            <a:r>
              <a:rPr lang="en-US"/>
              <a:t>(presentation of</a:t>
            </a:r>
            <a:br>
              <a:rPr lang="en-US"/>
            </a:br>
            <a:r>
              <a:rPr lang="en-US"/>
              <a:t>Wojtek Fedorko)</a:t>
            </a:r>
          </a:p>
          <a:p>
            <a:pPr marL="342900" indent="-342900">
              <a:spcBef>
                <a:spcPts val="600"/>
              </a:spcBef>
              <a:buClr>
                <a:srgbClr val="00B0F0"/>
              </a:buClr>
              <a:buFont typeface="Wingdings" panose="05000000000000000000" pitchFamily="2" charset="2"/>
              <a:buChar char="§"/>
            </a:pPr>
            <a:endParaRPr lang="en-US">
              <a:solidFill>
                <a:srgbClr val="00B0F0"/>
              </a:solidFill>
            </a:endParaRPr>
          </a:p>
          <a:p>
            <a:pPr marL="342900" indent="-342900">
              <a:spcBef>
                <a:spcPts val="600"/>
              </a:spcBef>
              <a:buClr>
                <a:srgbClr val="00B0F0"/>
              </a:buClr>
              <a:buFont typeface="Wingdings" panose="05000000000000000000" pitchFamily="2" charset="2"/>
              <a:buChar char="§"/>
            </a:pPr>
            <a:r>
              <a:rPr lang="en-US" sz="2000">
                <a:solidFill>
                  <a:srgbClr val="00B0F0"/>
                </a:solidFill>
              </a:rPr>
              <a:t>Computing infrastructure and beam instrumentation (low intensity diagnostic) are key.</a:t>
            </a:r>
          </a:p>
        </p:txBody>
      </p:sp>
      <p:pic>
        <p:nvPicPr>
          <p:cNvPr id="7" name="Picture 6" descr="A diagram of a graph&#10;&#10;Description automatically generated">
            <a:extLst>
              <a:ext uri="{FF2B5EF4-FFF2-40B4-BE49-F238E27FC236}">
                <a16:creationId xmlns:a16="http://schemas.microsoft.com/office/drawing/2014/main" id="{5A1413EC-F61F-6996-C8E9-60E7B7BF2DC2}"/>
              </a:ext>
            </a:extLst>
          </p:cNvPr>
          <p:cNvPicPr>
            <a:picLocks noChangeAspect="1"/>
          </p:cNvPicPr>
          <p:nvPr/>
        </p:nvPicPr>
        <p:blipFill>
          <a:blip r:embed="rId3"/>
          <a:stretch>
            <a:fillRect/>
          </a:stretch>
        </p:blipFill>
        <p:spPr>
          <a:xfrm>
            <a:off x="3398983" y="3992228"/>
            <a:ext cx="8793017" cy="2247702"/>
          </a:xfrm>
          <a:prstGeom prst="rect">
            <a:avLst/>
          </a:prstGeom>
        </p:spPr>
      </p:pic>
    </p:spTree>
    <p:extLst>
      <p:ext uri="{BB962C8B-B14F-4D97-AF65-F5344CB8AC3E}">
        <p14:creationId xmlns:p14="http://schemas.microsoft.com/office/powerpoint/2010/main" val="30043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6">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 calcmode="lin" valueType="num">
                                      <p:cBhvr>
                                        <p:cTn id="12"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6">
                                            <p:txEl>
                                              <p:pRg st="6" end="6"/>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4BDA-1B75-BF92-4969-8A31C125E97E}"/>
              </a:ext>
            </a:extLst>
          </p:cNvPr>
          <p:cNvSpPr>
            <a:spLocks noGrp="1"/>
          </p:cNvSpPr>
          <p:nvPr>
            <p:ph type="title"/>
          </p:nvPr>
        </p:nvSpPr>
        <p:spPr>
          <a:xfrm>
            <a:off x="2407298" y="388833"/>
            <a:ext cx="8946502" cy="676102"/>
          </a:xfrm>
        </p:spPr>
        <p:txBody>
          <a:bodyPr/>
          <a:lstStyle/>
          <a:p>
            <a:r>
              <a:rPr lang="en-US"/>
              <a:t>ISAC in the next 5YP</a:t>
            </a:r>
            <a:endParaRPr lang="en-CA"/>
          </a:p>
        </p:txBody>
      </p:sp>
      <p:sp>
        <p:nvSpPr>
          <p:cNvPr id="3" name="Title 1">
            <a:extLst>
              <a:ext uri="{FF2B5EF4-FFF2-40B4-BE49-F238E27FC236}">
                <a16:creationId xmlns:a16="http://schemas.microsoft.com/office/drawing/2014/main" id="{FAC72300-D511-0C9C-9B62-571EBBF33D0D}"/>
              </a:ext>
            </a:extLst>
          </p:cNvPr>
          <p:cNvSpPr txBox="1">
            <a:spLocks/>
          </p:cNvSpPr>
          <p:nvPr/>
        </p:nvSpPr>
        <p:spPr>
          <a:xfrm>
            <a:off x="213319" y="1064935"/>
            <a:ext cx="9649696" cy="5693866"/>
          </a:xfrm>
          <a:prstGeom prst="rect">
            <a:avLst/>
          </a:prstGeom>
        </p:spPr>
        <p:txBody>
          <a:bodyPr wrap="square" tIns="0" anchor="t">
            <a:spAutoFit/>
          </a:bodyPr>
          <a:lstStyle>
            <a:defPPr>
              <a:defRPr lang="en-US"/>
            </a:defPPr>
            <a:lvl1pPr marL="228600" indent="-228600">
              <a:lnSpc>
                <a:spcPct val="100000"/>
              </a:lnSpc>
              <a:spcBef>
                <a:spcPts val="1000"/>
              </a:spcBef>
              <a:buClr>
                <a:srgbClr val="00A9FF"/>
              </a:buClr>
              <a:buFont typeface="Wingdings" charset="2"/>
              <a:buChar char="§"/>
              <a:defRPr sz="2000" b="0">
                <a:latin typeface="Arial" charset="0"/>
                <a:cs typeface="Arial" charset="0"/>
              </a:defRPr>
            </a:lvl1pPr>
            <a:lvl2pPr indent="0" algn="ctr">
              <a:lnSpc>
                <a:spcPct val="90000"/>
              </a:lnSpc>
              <a:spcBef>
                <a:spcPts val="500"/>
              </a:spcBef>
              <a:buFont typeface="Arial"/>
              <a:buNone/>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pPr>
              <a:spcBef>
                <a:spcPts val="600"/>
              </a:spcBef>
            </a:pPr>
            <a:r>
              <a:rPr lang="en-US" sz="1800"/>
              <a:t>Full roll-out of regular target module refurbishment program (all major components except shielding). TM3 was the test case for a module refurbishment.</a:t>
            </a:r>
          </a:p>
          <a:p>
            <a:pPr>
              <a:spcBef>
                <a:spcPts val="600"/>
              </a:spcBef>
            </a:pPr>
            <a:r>
              <a:rPr lang="en-US" sz="1800"/>
              <a:t>Target production and conditioning systems renewal </a:t>
            </a:r>
            <a:r>
              <a:rPr lang="en-US" sz="1800">
                <a:sym typeface="Wingdings" panose="05000000000000000000" pitchFamily="2" charset="2"/>
              </a:rPr>
              <a:t> lab infrastructure</a:t>
            </a:r>
            <a:endParaRPr lang="en-US" sz="1800"/>
          </a:p>
          <a:p>
            <a:pPr>
              <a:spcBef>
                <a:spcPts val="600"/>
              </a:spcBef>
            </a:pPr>
            <a:r>
              <a:rPr lang="en-US" sz="1800"/>
              <a:t>Electrical and mechanical systems </a:t>
            </a:r>
            <a:br>
              <a:rPr lang="en-US" sz="1800"/>
            </a:br>
            <a:r>
              <a:rPr lang="en-US" sz="1800"/>
              <a:t>refurbishment and procurement of critical</a:t>
            </a:r>
            <a:br>
              <a:rPr lang="en-US" sz="1800"/>
            </a:br>
            <a:r>
              <a:rPr lang="en-US" sz="1800"/>
              <a:t>spares.</a:t>
            </a:r>
          </a:p>
          <a:p>
            <a:pPr>
              <a:spcBef>
                <a:spcPts val="600"/>
              </a:spcBef>
            </a:pPr>
            <a:r>
              <a:rPr lang="en-US" sz="1800"/>
              <a:t>Laser Ion Source system  of TRILIS needs</a:t>
            </a:r>
            <a:br>
              <a:rPr lang="en-US" sz="1800"/>
            </a:br>
            <a:r>
              <a:rPr lang="en-US" sz="1800"/>
              <a:t>refurbishment. It’s the most demanded </a:t>
            </a:r>
            <a:br>
              <a:rPr lang="en-US" sz="1800"/>
            </a:br>
            <a:r>
              <a:rPr lang="en-US" sz="1800"/>
              <a:t>Target Ion Source at TRIUMF.</a:t>
            </a:r>
            <a:br>
              <a:rPr lang="en-US" sz="1800"/>
            </a:br>
            <a:r>
              <a:rPr lang="en-US" sz="1800"/>
              <a:t>Also, beam development becomes </a:t>
            </a:r>
            <a:br>
              <a:rPr lang="en-US" sz="1800"/>
            </a:br>
            <a:r>
              <a:rPr lang="en-US" sz="1800"/>
              <a:t>increasingly difficult (2 elements/y).</a:t>
            </a:r>
            <a:br>
              <a:rPr lang="en-US" sz="1800"/>
            </a:br>
            <a:r>
              <a:rPr lang="en-US" sz="1800">
                <a:solidFill>
                  <a:srgbClr val="00B0F0"/>
                </a:solidFill>
              </a:rPr>
              <a:t>Allow for more complex setups and </a:t>
            </a:r>
            <a:br>
              <a:rPr lang="en-US" sz="1800">
                <a:solidFill>
                  <a:srgbClr val="00B0F0"/>
                </a:solidFill>
              </a:rPr>
            </a:br>
            <a:r>
              <a:rPr lang="en-US" sz="1800">
                <a:solidFill>
                  <a:srgbClr val="00B0F0"/>
                </a:solidFill>
              </a:rPr>
              <a:t>ALIS (ARIEL) &amp; TRILIS (ISAC)</a:t>
            </a:r>
            <a:br>
              <a:rPr lang="en-US" sz="1800">
                <a:solidFill>
                  <a:srgbClr val="00B0F0"/>
                </a:solidFill>
              </a:rPr>
            </a:br>
            <a:r>
              <a:rPr lang="en-US" sz="1800">
                <a:solidFill>
                  <a:srgbClr val="00B0F0"/>
                </a:solidFill>
              </a:rPr>
              <a:t>parallel operation!</a:t>
            </a:r>
          </a:p>
          <a:p>
            <a:pPr>
              <a:spcBef>
                <a:spcPts val="600"/>
              </a:spcBef>
            </a:pPr>
            <a:r>
              <a:rPr lang="en-US" sz="1800"/>
              <a:t>Continued infrastructure refurbishment </a:t>
            </a:r>
            <a:br>
              <a:rPr lang="en-US" sz="1800"/>
            </a:br>
            <a:r>
              <a:rPr lang="en-US" sz="1800"/>
              <a:t>for spin-polarized beams at ISAC.</a:t>
            </a:r>
          </a:p>
          <a:p>
            <a:pPr>
              <a:spcBef>
                <a:spcPts val="600"/>
              </a:spcBef>
            </a:pPr>
            <a:r>
              <a:rPr lang="en-US" sz="1800"/>
              <a:t>ISAC-I Linac RF system refurbishment</a:t>
            </a:r>
            <a:br>
              <a:rPr lang="en-US" sz="1800"/>
            </a:br>
            <a:r>
              <a:rPr lang="en-US" sz="1800"/>
              <a:t>Replacing 25 years old tube amplifiers</a:t>
            </a:r>
            <a:br>
              <a:rPr lang="en-US" sz="1800"/>
            </a:br>
            <a:r>
              <a:rPr lang="en-US" sz="1800"/>
              <a:t>with solid state amplifiers (SSA).</a:t>
            </a:r>
          </a:p>
        </p:txBody>
      </p:sp>
      <p:pic>
        <p:nvPicPr>
          <p:cNvPr id="4" name="Picture 3">
            <a:extLst>
              <a:ext uri="{FF2B5EF4-FFF2-40B4-BE49-F238E27FC236}">
                <a16:creationId xmlns:a16="http://schemas.microsoft.com/office/drawing/2014/main" id="{8693DA08-F310-EFDE-F510-C1E915B7635D}"/>
              </a:ext>
            </a:extLst>
          </p:cNvPr>
          <p:cNvPicPr>
            <a:picLocks noChangeAspect="1"/>
          </p:cNvPicPr>
          <p:nvPr/>
        </p:nvPicPr>
        <p:blipFill rotWithShape="1">
          <a:blip r:embed="rId2">
            <a:extLst>
              <a:ext uri="{28A0092B-C50C-407E-A947-70E740481C1C}">
                <a14:useLocalDpi xmlns:a14="http://schemas.microsoft.com/office/drawing/2010/main" val="0"/>
              </a:ext>
            </a:extLst>
          </a:blip>
          <a:srcRect l="9149" r="5341"/>
          <a:stretch/>
        </p:blipFill>
        <p:spPr>
          <a:xfrm>
            <a:off x="10011225" y="932433"/>
            <a:ext cx="1870823" cy="5569020"/>
          </a:xfrm>
          <a:prstGeom prst="rect">
            <a:avLst/>
          </a:prstGeom>
        </p:spPr>
      </p:pic>
      <p:pic>
        <p:nvPicPr>
          <p:cNvPr id="7" name="Picture 6">
            <a:extLst>
              <a:ext uri="{FF2B5EF4-FFF2-40B4-BE49-F238E27FC236}">
                <a16:creationId xmlns:a16="http://schemas.microsoft.com/office/drawing/2014/main" id="{EA41DC3A-BE0A-E83E-BC13-E06148E35F1D}"/>
              </a:ext>
            </a:extLst>
          </p:cNvPr>
          <p:cNvPicPr>
            <a:picLocks noChangeAspect="1"/>
          </p:cNvPicPr>
          <p:nvPr/>
        </p:nvPicPr>
        <p:blipFill>
          <a:blip r:embed="rId3"/>
          <a:stretch>
            <a:fillRect/>
          </a:stretch>
        </p:blipFill>
        <p:spPr>
          <a:xfrm>
            <a:off x="5521104" y="2143582"/>
            <a:ext cx="4801797" cy="2705273"/>
          </a:xfrm>
          <a:prstGeom prst="rect">
            <a:avLst/>
          </a:prstGeom>
        </p:spPr>
      </p:pic>
      <p:cxnSp>
        <p:nvCxnSpPr>
          <p:cNvPr id="14" name="Straight Arrow Connector 13">
            <a:extLst>
              <a:ext uri="{FF2B5EF4-FFF2-40B4-BE49-F238E27FC236}">
                <a16:creationId xmlns:a16="http://schemas.microsoft.com/office/drawing/2014/main" id="{B7DD930A-6C09-6DAE-CB13-4AA9B10CB4E3}"/>
              </a:ext>
            </a:extLst>
          </p:cNvPr>
          <p:cNvCxnSpPr>
            <a:cxnSpLocks/>
          </p:cNvCxnSpPr>
          <p:nvPr/>
        </p:nvCxnSpPr>
        <p:spPr>
          <a:xfrm flipV="1">
            <a:off x="4315453" y="3698174"/>
            <a:ext cx="1262539" cy="1216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cart, warehouse&#10;&#10;Description automatically generated">
            <a:extLst>
              <a:ext uri="{FF2B5EF4-FFF2-40B4-BE49-F238E27FC236}">
                <a16:creationId xmlns:a16="http://schemas.microsoft.com/office/drawing/2014/main" id="{7548398B-544F-EB09-4926-A9200956FC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22877" y="3937926"/>
            <a:ext cx="3652007" cy="1943712"/>
          </a:xfrm>
          <a:prstGeom prst="rect">
            <a:avLst/>
          </a:prstGeom>
        </p:spPr>
      </p:pic>
      <p:cxnSp>
        <p:nvCxnSpPr>
          <p:cNvPr id="11" name="Straight Arrow Connector 10">
            <a:extLst>
              <a:ext uri="{FF2B5EF4-FFF2-40B4-BE49-F238E27FC236}">
                <a16:creationId xmlns:a16="http://schemas.microsoft.com/office/drawing/2014/main" id="{7F9C20AE-FEEE-D45D-A04B-7E16B71CB5FF}"/>
              </a:ext>
            </a:extLst>
          </p:cNvPr>
          <p:cNvCxnSpPr>
            <a:cxnSpLocks/>
          </p:cNvCxnSpPr>
          <p:nvPr/>
        </p:nvCxnSpPr>
        <p:spPr>
          <a:xfrm>
            <a:off x="8674581" y="1543438"/>
            <a:ext cx="1249595" cy="167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1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A9ECF-6432-33C1-8044-C033993D73CF}"/>
              </a:ext>
            </a:extLst>
          </p:cNvPr>
          <p:cNvSpPr>
            <a:spLocks noGrp="1"/>
          </p:cNvSpPr>
          <p:nvPr>
            <p:ph type="ctrTitle"/>
          </p:nvPr>
        </p:nvSpPr>
        <p:spPr>
          <a:xfrm>
            <a:off x="1496443" y="1966647"/>
            <a:ext cx="4895121" cy="2924705"/>
          </a:xfrm>
        </p:spPr>
        <p:txBody>
          <a:bodyPr>
            <a:noAutofit/>
          </a:bodyPr>
          <a:lstStyle/>
          <a:p>
            <a:r>
              <a:rPr lang="en-CA"/>
              <a:t>Capacity increase:</a:t>
            </a:r>
            <a:br>
              <a:rPr lang="en-CA"/>
            </a:br>
            <a:r>
              <a:rPr lang="en-CA"/>
              <a:t>The advanced</a:t>
            </a:r>
            <a:br>
              <a:rPr lang="en-CA"/>
            </a:br>
            <a:r>
              <a:rPr lang="en-CA"/>
              <a:t>rare isotope</a:t>
            </a:r>
            <a:br>
              <a:rPr lang="en-CA"/>
            </a:br>
            <a:r>
              <a:rPr lang="en-CA"/>
              <a:t>laboratory – </a:t>
            </a:r>
            <a:r>
              <a:rPr lang="en-CA" sz="5400"/>
              <a:t>ARIEL</a:t>
            </a:r>
            <a:br>
              <a:rPr lang="en-CA" sz="4400"/>
            </a:br>
            <a:endParaRPr lang="en-CA" sz="4400"/>
          </a:p>
        </p:txBody>
      </p:sp>
    </p:spTree>
    <p:extLst>
      <p:ext uri="{BB962C8B-B14F-4D97-AF65-F5344CB8AC3E}">
        <p14:creationId xmlns:p14="http://schemas.microsoft.com/office/powerpoint/2010/main" val="389832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34465D-183E-F3CC-2A77-2D9AC6D9AF59}"/>
              </a:ext>
            </a:extLst>
          </p:cNvPr>
          <p:cNvSpPr/>
          <p:nvPr/>
        </p:nvSpPr>
        <p:spPr>
          <a:xfrm>
            <a:off x="442227" y="1461266"/>
            <a:ext cx="6078646" cy="48320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200"/>
              </a:spcBef>
              <a:buClr>
                <a:srgbClr val="00B0F0"/>
              </a:buClr>
              <a:buFont typeface="Wingdings" panose="05000000000000000000" pitchFamily="2" charset="2"/>
              <a:buChar char="§"/>
            </a:pPr>
            <a:r>
              <a:rPr lang="en-CA" sz="2400"/>
              <a:t>ARIEL is the world’s most powerful isotope separation online complex.</a:t>
            </a:r>
          </a:p>
          <a:p>
            <a:pPr marL="342900" indent="-342900">
              <a:spcBef>
                <a:spcPts val="1200"/>
              </a:spcBef>
              <a:buClr>
                <a:srgbClr val="00B0F0"/>
              </a:buClr>
              <a:buFont typeface="Wingdings" panose="05000000000000000000" pitchFamily="2" charset="2"/>
              <a:buChar char="§"/>
            </a:pPr>
            <a:r>
              <a:rPr lang="en-CA" sz="2400"/>
              <a:t>It will triple ISAC's present rare isotope capabilities by adding</a:t>
            </a:r>
          </a:p>
          <a:p>
            <a:pPr marL="800100" lvl="1" indent="-342900">
              <a:spcBef>
                <a:spcPts val="1200"/>
              </a:spcBef>
              <a:buClr>
                <a:srgbClr val="00B0F0"/>
              </a:buClr>
              <a:buFont typeface="Wingdings" panose="05000000000000000000" pitchFamily="2" charset="2"/>
              <a:buChar char="§"/>
            </a:pPr>
            <a:r>
              <a:rPr lang="en-US"/>
              <a:t>a 50kW proton target station</a:t>
            </a:r>
          </a:p>
          <a:p>
            <a:pPr marL="800100" lvl="1" indent="-342900">
              <a:spcBef>
                <a:spcPts val="1200"/>
              </a:spcBef>
              <a:buClr>
                <a:srgbClr val="00B0F0"/>
              </a:buClr>
              <a:buFont typeface="Wingdings" panose="05000000000000000000" pitchFamily="2" charset="2"/>
              <a:buChar char="§"/>
            </a:pPr>
            <a:r>
              <a:rPr lang="en-US"/>
              <a:t>a 100kW electron target station</a:t>
            </a:r>
          </a:p>
          <a:p>
            <a:pPr marL="800100" lvl="1" indent="-342900">
              <a:spcBef>
                <a:spcPts val="1200"/>
              </a:spcBef>
              <a:buClr>
                <a:srgbClr val="00B0F0"/>
              </a:buClr>
              <a:buFont typeface="Wingdings" panose="05000000000000000000" pitchFamily="2" charset="2"/>
              <a:buChar char="§"/>
            </a:pPr>
            <a:r>
              <a:rPr lang="en-US"/>
              <a:t>Unique beam preparation and transport system (</a:t>
            </a:r>
            <a:r>
              <a:rPr lang="en-US" err="1"/>
              <a:t>CANadian</a:t>
            </a:r>
            <a:r>
              <a:rPr lang="en-US"/>
              <a:t> Rare isotope facility with Electron Beam ion source - CANREB)</a:t>
            </a:r>
          </a:p>
          <a:p>
            <a:pPr marL="342900" indent="-342900">
              <a:spcBef>
                <a:spcPts val="1200"/>
              </a:spcBef>
              <a:buClr>
                <a:srgbClr val="00B0F0"/>
              </a:buClr>
              <a:buFont typeface="Wingdings" panose="05000000000000000000" pitchFamily="2" charset="2"/>
              <a:buChar char="§"/>
            </a:pPr>
            <a:r>
              <a:rPr lang="en-CA" sz="2400"/>
              <a:t>ARIEL is the only rare isotope facility that will provide three RIB beams simultaneously to experiments.</a:t>
            </a:r>
            <a:endParaRPr lang="en-CA" sz="2400">
              <a:cs typeface="Arial"/>
            </a:endParaRPr>
          </a:p>
        </p:txBody>
      </p:sp>
      <p:sp>
        <p:nvSpPr>
          <p:cNvPr id="6" name="Title 1">
            <a:extLst>
              <a:ext uri="{FF2B5EF4-FFF2-40B4-BE49-F238E27FC236}">
                <a16:creationId xmlns:a16="http://schemas.microsoft.com/office/drawing/2014/main" id="{4EE1021B-EA5C-57DC-4BEE-E8621FEBD0CF}"/>
              </a:ext>
            </a:extLst>
          </p:cNvPr>
          <p:cNvSpPr txBox="1">
            <a:spLocks/>
          </p:cNvSpPr>
          <p:nvPr/>
        </p:nvSpPr>
        <p:spPr>
          <a:xfrm>
            <a:off x="626400" y="504000"/>
            <a:ext cx="8953827" cy="6503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3600">
                <a:latin typeface="Arial"/>
                <a:cs typeface="Arial"/>
              </a:rPr>
              <a:t>ARIEL: ISAC</a:t>
            </a:r>
            <a:r>
              <a:rPr lang="en-CA" sz="3600">
                <a:latin typeface="Arial"/>
                <a:cs typeface="Arial"/>
              </a:rPr>
              <a:t>×</a:t>
            </a:r>
            <a:r>
              <a:rPr lang="en-US" sz="3600">
                <a:latin typeface="Arial"/>
                <a:cs typeface="Arial"/>
              </a:rPr>
              <a:t>3</a:t>
            </a:r>
            <a:endParaRPr lang="en-US" sz="3600"/>
          </a:p>
        </p:txBody>
      </p:sp>
      <p:pic>
        <p:nvPicPr>
          <p:cNvPr id="4" name="Picture 4">
            <a:extLst>
              <a:ext uri="{FF2B5EF4-FFF2-40B4-BE49-F238E27FC236}">
                <a16:creationId xmlns:a16="http://schemas.microsoft.com/office/drawing/2014/main" id="{AD5F1F80-894F-1D24-8BDB-9BC04B9451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01"/>
          <a:stretch/>
        </p:blipFill>
        <p:spPr>
          <a:xfrm>
            <a:off x="6816435" y="1579418"/>
            <a:ext cx="5121149" cy="4331574"/>
          </a:xfrm>
          <a:prstGeom prst="rect">
            <a:avLst/>
          </a:prstGeom>
        </p:spPr>
      </p:pic>
    </p:spTree>
    <p:extLst>
      <p:ext uri="{BB962C8B-B14F-4D97-AF65-F5344CB8AC3E}">
        <p14:creationId xmlns:p14="http://schemas.microsoft.com/office/powerpoint/2010/main" val="159963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30B1-8F26-90A7-BA9C-3D5B3D13EEC1}"/>
              </a:ext>
            </a:extLst>
          </p:cNvPr>
          <p:cNvSpPr>
            <a:spLocks noGrp="1"/>
          </p:cNvSpPr>
          <p:nvPr>
            <p:ph type="title"/>
          </p:nvPr>
        </p:nvSpPr>
        <p:spPr>
          <a:xfrm>
            <a:off x="921012" y="930723"/>
            <a:ext cx="9258993" cy="676102"/>
          </a:xfrm>
        </p:spPr>
        <p:txBody>
          <a:bodyPr vert="horz" lIns="91440" tIns="45720" rIns="91440" bIns="45720" rtlCol="0" anchor="ctr">
            <a:normAutofit fontScale="90000"/>
          </a:bodyPr>
          <a:lstStyle/>
          <a:p>
            <a:pPr algn="l"/>
            <a:r>
              <a:rPr lang="en-US" sz="4400" kern="1200">
                <a:latin typeface="+mj-lt"/>
                <a:ea typeface="+mj-ea"/>
                <a:cs typeface="+mj-cs"/>
              </a:rPr>
              <a:t>ARIEL status:</a:t>
            </a:r>
            <a:br>
              <a:rPr lang="en-US" sz="4400" kern="1200">
                <a:latin typeface="+mj-lt"/>
                <a:ea typeface="+mj-ea"/>
                <a:cs typeface="+mj-cs"/>
              </a:rPr>
            </a:br>
            <a:r>
              <a:rPr lang="en-US" sz="4400" kern="1200">
                <a:latin typeface="+mj-lt"/>
                <a:ea typeface="+mj-ea"/>
                <a:cs typeface="+mj-cs"/>
              </a:rPr>
              <a:t>Target Station</a:t>
            </a:r>
          </a:p>
        </p:txBody>
      </p:sp>
      <p:sp>
        <p:nvSpPr>
          <p:cNvPr id="3" name="Text Placeholder 2">
            <a:extLst>
              <a:ext uri="{FF2B5EF4-FFF2-40B4-BE49-F238E27FC236}">
                <a16:creationId xmlns:a16="http://schemas.microsoft.com/office/drawing/2014/main" id="{B810BCF3-0229-5A0F-FF65-44A6974DC9ED}"/>
              </a:ext>
            </a:extLst>
          </p:cNvPr>
          <p:cNvSpPr>
            <a:spLocks noGrp="1"/>
          </p:cNvSpPr>
          <p:nvPr>
            <p:ph type="body" sz="quarter" idx="4294967295"/>
          </p:nvPr>
        </p:nvSpPr>
        <p:spPr>
          <a:xfrm>
            <a:off x="333091" y="2254301"/>
            <a:ext cx="4933950" cy="4412188"/>
          </a:xfrm>
          <a:prstGeom prst="rect">
            <a:avLst/>
          </a:prstGeom>
        </p:spPr>
        <p:txBody>
          <a:bodyPr vert="horz" wrap="square" lIns="91440" tIns="45720" rIns="91440" bIns="45720" rtlCol="0" anchor="t">
            <a:normAutofit/>
          </a:bodyPr>
          <a:lstStyle/>
          <a:p>
            <a:pPr marL="342900" indent="-342900">
              <a:spcBef>
                <a:spcPts val="1200"/>
              </a:spcBef>
              <a:buClr>
                <a:srgbClr val="00B0F0"/>
              </a:buClr>
              <a:buFont typeface="Wingdings" panose="05000000000000000000" pitchFamily="2" charset="2"/>
              <a:buChar char="§"/>
            </a:pPr>
            <a:r>
              <a:rPr lang="en-US" sz="2200"/>
              <a:t>AETE (ARIEL Target Station East) targetry protype testing complete, technical risks retired.</a:t>
            </a:r>
          </a:p>
          <a:p>
            <a:pPr marL="342900" indent="-342900">
              <a:spcBef>
                <a:spcPts val="1200"/>
              </a:spcBef>
              <a:buClr>
                <a:srgbClr val="00B0F0"/>
              </a:buClr>
              <a:buFont typeface="Wingdings" panose="05000000000000000000" pitchFamily="2" charset="2"/>
              <a:buChar char="§"/>
            </a:pPr>
            <a:r>
              <a:rPr lang="en-US" sz="2200"/>
              <a:t>VECC collaboration: AETE Target/Ion Source Front End Prototype shipped</a:t>
            </a:r>
          </a:p>
          <a:p>
            <a:pPr marL="342900" indent="-342900">
              <a:spcBef>
                <a:spcPts val="1200"/>
              </a:spcBef>
              <a:buClr>
                <a:srgbClr val="00B0F0"/>
              </a:buClr>
              <a:buFont typeface="Wingdings" panose="05000000000000000000" pitchFamily="2" charset="2"/>
              <a:buChar char="§"/>
            </a:pPr>
            <a:r>
              <a:rPr lang="en-US" sz="2200"/>
              <a:t>Target Module front end &amp; High Voltage </a:t>
            </a:r>
            <a:r>
              <a:rPr lang="en-US" sz="2200" err="1"/>
              <a:t>Feedthroug</a:t>
            </a:r>
            <a:r>
              <a:rPr lang="en-US" sz="2200"/>
              <a:t> (HVFT):</a:t>
            </a:r>
            <a:br>
              <a:rPr lang="en-US" sz="2200"/>
            </a:br>
            <a:r>
              <a:rPr lang="en-US" sz="2200"/>
              <a:t>Design &amp; drawings nearing completion and parts being completed by machine shop and HVFT ordered.</a:t>
            </a:r>
          </a:p>
        </p:txBody>
      </p:sp>
      <p:pic>
        <p:nvPicPr>
          <p:cNvPr id="6" name="Picture 5">
            <a:extLst>
              <a:ext uri="{FF2B5EF4-FFF2-40B4-BE49-F238E27FC236}">
                <a16:creationId xmlns:a16="http://schemas.microsoft.com/office/drawing/2014/main" id="{CBD9CEAB-C861-7B6E-491C-D2F6527C47C2}"/>
              </a:ext>
            </a:extLst>
          </p:cNvPr>
          <p:cNvPicPr>
            <a:picLocks noChangeAspect="1"/>
          </p:cNvPicPr>
          <p:nvPr/>
        </p:nvPicPr>
        <p:blipFill rotWithShape="1">
          <a:blip r:embed="rId2"/>
          <a:srcRect l="625" r="11917" b="1"/>
          <a:stretch/>
        </p:blipFill>
        <p:spPr>
          <a:xfrm>
            <a:off x="8125371"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a:extLst>
              <a:ext uri="{FF2B5EF4-FFF2-40B4-BE49-F238E27FC236}">
                <a16:creationId xmlns:a16="http://schemas.microsoft.com/office/drawing/2014/main" id="{E46ACF43-FF4D-9B84-897D-3A1D4EDC2324}"/>
              </a:ext>
            </a:extLst>
          </p:cNvPr>
          <p:cNvPicPr>
            <a:picLocks noChangeAspect="1"/>
          </p:cNvPicPr>
          <p:nvPr/>
        </p:nvPicPr>
        <p:blipFill>
          <a:blip r:embed="rId3"/>
          <a:stretch>
            <a:fillRect/>
          </a:stretch>
        </p:blipFill>
        <p:spPr>
          <a:xfrm>
            <a:off x="8596854" y="2995996"/>
            <a:ext cx="3262055" cy="3775940"/>
          </a:xfrm>
          <a:prstGeom prst="rect">
            <a:avLst/>
          </a:prstGeom>
        </p:spPr>
      </p:pic>
      <p:pic>
        <p:nvPicPr>
          <p:cNvPr id="12" name="Picture 11" descr="A picture containing person, indoor, engine, miller&#10;&#10;Description automatically generated">
            <a:extLst>
              <a:ext uri="{FF2B5EF4-FFF2-40B4-BE49-F238E27FC236}">
                <a16:creationId xmlns:a16="http://schemas.microsoft.com/office/drawing/2014/main" id="{C7D3484E-C257-AC7B-5520-984519710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373" b="3417"/>
          <a:stretch/>
        </p:blipFill>
        <p:spPr>
          <a:xfrm>
            <a:off x="5846676" y="3596405"/>
            <a:ext cx="2528020" cy="3175531"/>
          </a:xfrm>
          <a:prstGeom prst="rect">
            <a:avLst/>
          </a:prstGeom>
          <a:ln>
            <a:noFill/>
          </a:ln>
          <a:effectLst>
            <a:outerShdw blurRad="292100" dist="139700" dir="2700000" algn="tl" rotWithShape="0">
              <a:srgbClr val="333333">
                <a:alpha val="65000"/>
              </a:srgbClr>
            </a:outerShdw>
          </a:effectLst>
        </p:spPr>
      </p:pic>
      <p:pic>
        <p:nvPicPr>
          <p:cNvPr id="17" name="Content Placeholder 10" descr="A picture containing table, computer, refrigerator&#10;&#10;Description generated with very high confidence">
            <a:extLst>
              <a:ext uri="{FF2B5EF4-FFF2-40B4-BE49-F238E27FC236}">
                <a16:creationId xmlns:a16="http://schemas.microsoft.com/office/drawing/2014/main" id="{839CE5F8-73A8-160F-F501-188D4926BA0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5169019" y="191511"/>
            <a:ext cx="926981" cy="3657899"/>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1C7ADA00-3C0D-F7D8-F457-3740633E60AA}"/>
              </a:ext>
            </a:extLst>
          </p:cNvPr>
          <p:cNvPicPr>
            <a:picLocks noChangeAspect="1"/>
          </p:cNvPicPr>
          <p:nvPr/>
        </p:nvPicPr>
        <p:blipFill rotWithShape="1">
          <a:blip r:embed="rId6"/>
          <a:srcRect t="11776" b="10522"/>
          <a:stretch/>
        </p:blipFill>
        <p:spPr>
          <a:xfrm>
            <a:off x="6387062" y="2013388"/>
            <a:ext cx="1234383" cy="1429459"/>
          </a:xfrm>
          <a:prstGeom prst="rect">
            <a:avLst/>
          </a:prstGeom>
        </p:spPr>
      </p:pic>
      <p:pic>
        <p:nvPicPr>
          <p:cNvPr id="19" name="Picture 18">
            <a:extLst>
              <a:ext uri="{FF2B5EF4-FFF2-40B4-BE49-F238E27FC236}">
                <a16:creationId xmlns:a16="http://schemas.microsoft.com/office/drawing/2014/main" id="{8041A41B-924E-DEEA-2387-076182331C02}"/>
              </a:ext>
            </a:extLst>
          </p:cNvPr>
          <p:cNvPicPr>
            <a:picLocks noChangeAspect="1"/>
          </p:cNvPicPr>
          <p:nvPr/>
        </p:nvPicPr>
        <p:blipFill rotWithShape="1">
          <a:blip r:embed="rId7"/>
          <a:srcRect b="15552"/>
          <a:stretch/>
        </p:blipFill>
        <p:spPr>
          <a:xfrm>
            <a:off x="6257753" y="283247"/>
            <a:ext cx="1266396" cy="1429459"/>
          </a:xfrm>
          <a:prstGeom prst="rect">
            <a:avLst/>
          </a:prstGeom>
        </p:spPr>
      </p:pic>
      <p:cxnSp>
        <p:nvCxnSpPr>
          <p:cNvPr id="13" name="Straight Arrow Connector 12">
            <a:extLst>
              <a:ext uri="{FF2B5EF4-FFF2-40B4-BE49-F238E27FC236}">
                <a16:creationId xmlns:a16="http://schemas.microsoft.com/office/drawing/2014/main" id="{BE49FD40-599A-B537-0660-1D7EEE66B7C1}"/>
              </a:ext>
            </a:extLst>
          </p:cNvPr>
          <p:cNvCxnSpPr>
            <a:cxnSpLocks/>
          </p:cNvCxnSpPr>
          <p:nvPr/>
        </p:nvCxnSpPr>
        <p:spPr>
          <a:xfrm flipV="1">
            <a:off x="4590473" y="3186545"/>
            <a:ext cx="676568" cy="1145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498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8312E5-C0F9-E148-F210-1525847BD736}"/>
              </a:ext>
            </a:extLst>
          </p:cNvPr>
          <p:cNvSpPr/>
          <p:nvPr/>
        </p:nvSpPr>
        <p:spPr>
          <a:xfrm>
            <a:off x="811459" y="1119257"/>
            <a:ext cx="6513251" cy="5401479"/>
          </a:xfrm>
          <a:prstGeom prst="rect">
            <a:avLst/>
          </a:prstGeom>
        </p:spPr>
        <p:txBody>
          <a:bodyPr wrap="square" anchor="t">
            <a:spAutoFit/>
          </a:bodyPr>
          <a:lstStyle/>
          <a:p>
            <a:pPr marL="342900" lvl="1" indent="-342900">
              <a:spcBef>
                <a:spcPts val="600"/>
              </a:spcBef>
              <a:buClr>
                <a:srgbClr val="00B0F0"/>
              </a:buClr>
              <a:buFont typeface="Wingdings" panose="05000000000000000000" pitchFamily="2" charset="2"/>
              <a:buChar char="§"/>
            </a:pPr>
            <a:r>
              <a:rPr lang="en-CA" sz="2400" dirty="0">
                <a:sym typeface="Wingdings" panose="05000000000000000000" pitchFamily="2" charset="2"/>
              </a:rPr>
              <a:t>TRIUMF Accelerator Division – 5YP</a:t>
            </a:r>
          </a:p>
          <a:p>
            <a:pPr marL="342900" lvl="1" indent="-342900">
              <a:spcBef>
                <a:spcPts val="600"/>
              </a:spcBef>
              <a:buClr>
                <a:srgbClr val="00B0F0"/>
              </a:buClr>
              <a:buFont typeface="Wingdings" panose="05000000000000000000" pitchFamily="2" charset="2"/>
              <a:buChar char="§"/>
            </a:pPr>
            <a:r>
              <a:rPr lang="en-CA" sz="2400" dirty="0">
                <a:sym typeface="Wingdings" panose="05000000000000000000" pitchFamily="2" charset="2"/>
              </a:rPr>
              <a:t>The TRIUMF accelerator complex</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Keeping the TRIUMF accelerator complex on high performance in the next 5YP</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Gain in efficiency</a:t>
            </a:r>
          </a:p>
          <a:p>
            <a:pPr marL="342900" lvl="1" indent="-342900">
              <a:spcBef>
                <a:spcPts val="600"/>
              </a:spcBef>
              <a:buClr>
                <a:srgbClr val="00B0F0"/>
              </a:buClr>
              <a:buFont typeface="Wingdings" panose="05000000000000000000" pitchFamily="2" charset="2"/>
              <a:buChar char="§"/>
            </a:pPr>
            <a:r>
              <a:rPr lang="en-CA" sz="2400" dirty="0">
                <a:sym typeface="Wingdings" panose="05000000000000000000" pitchFamily="2" charset="2"/>
              </a:rPr>
              <a:t>Increase of research capacity - ARIEL</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ARIEL completion</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The path towards ARIEL design performance </a:t>
            </a:r>
          </a:p>
          <a:p>
            <a:pPr marL="342900" lvl="1" indent="-342900">
              <a:spcBef>
                <a:spcPts val="600"/>
              </a:spcBef>
              <a:buClr>
                <a:srgbClr val="00B0F0"/>
              </a:buClr>
              <a:buFont typeface="Wingdings" panose="05000000000000000000" pitchFamily="2" charset="2"/>
              <a:buChar char="§"/>
            </a:pPr>
            <a:r>
              <a:rPr lang="en-CA" sz="2400" dirty="0">
                <a:sym typeface="Wingdings" panose="05000000000000000000" pitchFamily="2" charset="2"/>
              </a:rPr>
              <a:t>Accelerator science at TRIUMF</a:t>
            </a:r>
            <a:br>
              <a:rPr lang="en-CA" sz="2400" dirty="0">
                <a:sym typeface="Wingdings" panose="05000000000000000000" pitchFamily="2" charset="2"/>
              </a:rPr>
            </a:br>
            <a:r>
              <a:rPr lang="en-CA" sz="2400" dirty="0">
                <a:sym typeface="Wingdings" panose="05000000000000000000" pitchFamily="2" charset="2"/>
              </a:rPr>
              <a:t>three pillars of excellence:</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Beam physics, secondary particle production and SRF/RF</a:t>
            </a:r>
          </a:p>
          <a:p>
            <a:pPr marL="800100" lvl="2" indent="-342900">
              <a:spcBef>
                <a:spcPts val="600"/>
              </a:spcBef>
              <a:buClr>
                <a:srgbClr val="00B0F0"/>
              </a:buClr>
              <a:buFont typeface="Wingdings" panose="05000000000000000000" pitchFamily="2" charset="2"/>
              <a:buChar char="§"/>
            </a:pPr>
            <a:r>
              <a:rPr lang="en-CA" sz="2000" dirty="0">
                <a:sym typeface="Wingdings" panose="05000000000000000000" pitchFamily="2" charset="2"/>
              </a:rPr>
              <a:t>Present and future involvement in domestic and international accelerator projects</a:t>
            </a:r>
          </a:p>
        </p:txBody>
      </p:sp>
      <p:sp>
        <p:nvSpPr>
          <p:cNvPr id="3" name="Title 2">
            <a:extLst>
              <a:ext uri="{FF2B5EF4-FFF2-40B4-BE49-F238E27FC236}">
                <a16:creationId xmlns:a16="http://schemas.microsoft.com/office/drawing/2014/main" id="{516AA4D2-1A20-A32A-C3A9-81C3DD968380}"/>
              </a:ext>
            </a:extLst>
          </p:cNvPr>
          <p:cNvSpPr txBox="1">
            <a:spLocks/>
          </p:cNvSpPr>
          <p:nvPr/>
        </p:nvSpPr>
        <p:spPr>
          <a:xfrm>
            <a:off x="559902" y="337264"/>
            <a:ext cx="6629794" cy="1061232"/>
          </a:xfrm>
          <a:prstGeom prst="rect">
            <a:avLst/>
          </a:prstGeom>
        </p:spPr>
        <p:txBody>
          <a:bodyPr anchor="t">
            <a:normAutofit/>
          </a:bodyPr>
          <a:lstStyle>
            <a:lvl1pPr defTabSz="914400">
              <a:lnSpc>
                <a:spcPct val="90000"/>
              </a:lnSpc>
              <a:spcBef>
                <a:spcPct val="0"/>
              </a:spcBef>
              <a:buNone/>
              <a:defRPr sz="4000" b="1" i="0">
                <a:solidFill>
                  <a:srgbClr val="00B0F0"/>
                </a:solidFill>
                <a:latin typeface="Arial" charset="0"/>
                <a:ea typeface="Arial" charset="0"/>
                <a:cs typeface="Arial" charset="0"/>
              </a:defRPr>
            </a:lvl1pPr>
          </a:lstStyle>
          <a:p>
            <a:r>
              <a:rPr lang="en-CA" sz="3200"/>
              <a:t>Outline</a:t>
            </a:r>
          </a:p>
        </p:txBody>
      </p:sp>
    </p:spTree>
    <p:extLst>
      <p:ext uri="{BB962C8B-B14F-4D97-AF65-F5344CB8AC3E}">
        <p14:creationId xmlns:p14="http://schemas.microsoft.com/office/powerpoint/2010/main" val="1259705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76376A-02EA-B7E8-4765-78899AAD52F2}"/>
              </a:ext>
            </a:extLst>
          </p:cNvPr>
          <p:cNvPicPr>
            <a:picLocks noChangeAspect="1"/>
          </p:cNvPicPr>
          <p:nvPr/>
        </p:nvPicPr>
        <p:blipFill rotWithShape="1">
          <a:blip r:embed="rId2"/>
          <a:srcRect b="32252"/>
          <a:stretch/>
        </p:blipFill>
        <p:spPr>
          <a:xfrm>
            <a:off x="20" y="10"/>
            <a:ext cx="7642726" cy="6857990"/>
          </a:xfrm>
          <a:prstGeom prst="rect">
            <a:avLst/>
          </a:prstGeom>
        </p:spPr>
      </p:pic>
      <p:sp>
        <p:nvSpPr>
          <p:cNvPr id="2" name="Title 1">
            <a:extLst>
              <a:ext uri="{FF2B5EF4-FFF2-40B4-BE49-F238E27FC236}">
                <a16:creationId xmlns:a16="http://schemas.microsoft.com/office/drawing/2014/main" id="{27DB22EA-F8CD-6F70-E8FB-D307A32B77FA}"/>
              </a:ext>
            </a:extLst>
          </p:cNvPr>
          <p:cNvSpPr>
            <a:spLocks noGrp="1"/>
          </p:cNvSpPr>
          <p:nvPr>
            <p:ph type="title"/>
          </p:nvPr>
        </p:nvSpPr>
        <p:spPr>
          <a:xfrm>
            <a:off x="841248" y="4152624"/>
            <a:ext cx="2112264" cy="1920240"/>
          </a:xfrm>
          <a:solidFill>
            <a:schemeClr val="bg1"/>
          </a:solidFill>
        </p:spPr>
        <p:txBody>
          <a:bodyPr vert="horz" lIns="91440" tIns="45720" rIns="91440" bIns="45720" rtlCol="0" anchor="ctr">
            <a:normAutofit/>
          </a:bodyPr>
          <a:lstStyle/>
          <a:p>
            <a:r>
              <a:rPr lang="en-US" sz="2400" b="0" kern="1200">
                <a:solidFill>
                  <a:schemeClr val="tx1"/>
                </a:solidFill>
                <a:latin typeface="+mj-lt"/>
                <a:ea typeface="+mj-ea"/>
                <a:cs typeface="+mj-cs"/>
              </a:rPr>
              <a:t>Target Hall Infrastructure</a:t>
            </a:r>
          </a:p>
        </p:txBody>
      </p:sp>
      <p:pic>
        <p:nvPicPr>
          <p:cNvPr id="4" name="Picture 3">
            <a:extLst>
              <a:ext uri="{FF2B5EF4-FFF2-40B4-BE49-F238E27FC236}">
                <a16:creationId xmlns:a16="http://schemas.microsoft.com/office/drawing/2014/main" id="{A64FEA91-2BF4-E316-5B60-4060F73C0FAC}"/>
              </a:ext>
            </a:extLst>
          </p:cNvPr>
          <p:cNvPicPr>
            <a:picLocks noChangeAspect="1"/>
          </p:cNvPicPr>
          <p:nvPr/>
        </p:nvPicPr>
        <p:blipFill rotWithShape="1">
          <a:blip r:embed="rId3"/>
          <a:srcRect t="19121" r="1" b="14528"/>
          <a:stretch/>
        </p:blipFill>
        <p:spPr>
          <a:xfrm>
            <a:off x="7720049" y="10"/>
            <a:ext cx="4471952" cy="2240270"/>
          </a:xfrm>
          <a:prstGeom prst="rect">
            <a:avLst/>
          </a:prstGeom>
        </p:spPr>
      </p:pic>
      <p:sp>
        <p:nvSpPr>
          <p:cNvPr id="3" name="Text Placeholder 2">
            <a:extLst>
              <a:ext uri="{FF2B5EF4-FFF2-40B4-BE49-F238E27FC236}">
                <a16:creationId xmlns:a16="http://schemas.microsoft.com/office/drawing/2014/main" id="{859D0E47-6900-BD7D-B943-5F049E4308A8}"/>
              </a:ext>
            </a:extLst>
          </p:cNvPr>
          <p:cNvSpPr>
            <a:spLocks noGrp="1"/>
          </p:cNvSpPr>
          <p:nvPr>
            <p:ph idx="1"/>
          </p:nvPr>
        </p:nvSpPr>
        <p:spPr>
          <a:xfrm>
            <a:off x="3364992" y="4151376"/>
            <a:ext cx="3220535" cy="1920240"/>
          </a:xfrm>
          <a:solidFill>
            <a:schemeClr val="bg1"/>
          </a:solidFill>
        </p:spPr>
        <p:txBody>
          <a:bodyPr vert="horz" lIns="91440" tIns="45720" rIns="91440" bIns="45720" rtlCol="0" anchor="ctr">
            <a:normAutofit/>
          </a:bodyPr>
          <a:lstStyle/>
          <a:p>
            <a:pPr marL="285750" lvl="0">
              <a:buFont typeface="Arial" panose="020B0604020202020204" pitchFamily="34" charset="0"/>
              <a:buChar char="•"/>
            </a:pPr>
            <a:r>
              <a:rPr lang="en-US" sz="1600">
                <a:latin typeface="+mn-lt"/>
                <a:ea typeface="+mn-ea"/>
                <a:cs typeface="+mn-cs"/>
              </a:rPr>
              <a:t>Shielding construction of Level 2  successfully completed on time.</a:t>
            </a:r>
          </a:p>
          <a:p>
            <a:pPr marL="285750" lvl="0">
              <a:buFont typeface="Arial" panose="020B0604020202020204" pitchFamily="34" charset="0"/>
              <a:buChar char="•"/>
            </a:pPr>
            <a:r>
              <a:rPr lang="en-US" sz="1600">
                <a:latin typeface="+mn-lt"/>
                <a:ea typeface="+mn-ea"/>
                <a:cs typeface="+mn-cs"/>
              </a:rPr>
              <a:t>Structural Supports for heavy ARIEL modules received and installation completed.</a:t>
            </a:r>
          </a:p>
        </p:txBody>
      </p:sp>
      <p:pic>
        <p:nvPicPr>
          <p:cNvPr id="12" name="Picture 11" descr="A picture containing construction, dirty, miller&#10;&#10;Description automatically generated">
            <a:extLst>
              <a:ext uri="{FF2B5EF4-FFF2-40B4-BE49-F238E27FC236}">
                <a16:creationId xmlns:a16="http://schemas.microsoft.com/office/drawing/2014/main" id="{91F83FE2-6070-9A1B-7BCF-D03D1E2BA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20049" y="2308860"/>
            <a:ext cx="4471952" cy="2240280"/>
          </a:xfrm>
          <a:prstGeom prst="rect">
            <a:avLst/>
          </a:prstGeom>
        </p:spPr>
      </p:pic>
      <p:pic>
        <p:nvPicPr>
          <p:cNvPr id="10" name="Picture 9" descr="A picture containing ground, construction, cement">
            <a:extLst>
              <a:ext uri="{FF2B5EF4-FFF2-40B4-BE49-F238E27FC236}">
                <a16:creationId xmlns:a16="http://schemas.microsoft.com/office/drawing/2014/main" id="{F47C7919-DDA6-CC9F-3B64-7D29845A3DC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20049" y="4617720"/>
            <a:ext cx="4471957" cy="2240280"/>
          </a:xfrm>
          <a:prstGeom prst="rect">
            <a:avLst/>
          </a:prstGeom>
        </p:spPr>
      </p:pic>
      <p:sp>
        <p:nvSpPr>
          <p:cNvPr id="8" name="TextBox 7">
            <a:extLst>
              <a:ext uri="{FF2B5EF4-FFF2-40B4-BE49-F238E27FC236}">
                <a16:creationId xmlns:a16="http://schemas.microsoft.com/office/drawing/2014/main" id="{67B72D0F-69FF-022D-781A-3CB0B2C0A07C}"/>
              </a:ext>
            </a:extLst>
          </p:cNvPr>
          <p:cNvSpPr txBox="1"/>
          <p:nvPr/>
        </p:nvSpPr>
        <p:spPr>
          <a:xfrm>
            <a:off x="3047163" y="3246846"/>
            <a:ext cx="6094324" cy="369332"/>
          </a:xfrm>
          <a:prstGeom prst="rect">
            <a:avLst/>
          </a:prstGeom>
          <a:noFill/>
        </p:spPr>
        <p:txBody>
          <a:bodyPr wrap="square">
            <a:spAutoFit/>
          </a:bodyPr>
          <a:lstStyle/>
          <a:p>
            <a:pPr>
              <a:spcAft>
                <a:spcPts val="600"/>
              </a:spcAft>
            </a:pPr>
            <a:r>
              <a:rPr lang="en-CA"/>
              <a:t> </a:t>
            </a:r>
          </a:p>
        </p:txBody>
      </p:sp>
    </p:spTree>
    <p:extLst>
      <p:ext uri="{BB962C8B-B14F-4D97-AF65-F5344CB8AC3E}">
        <p14:creationId xmlns:p14="http://schemas.microsoft.com/office/powerpoint/2010/main" val="394779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FB61BE-8760-81F3-7961-1A1CB34DAD66}"/>
              </a:ext>
            </a:extLst>
          </p:cNvPr>
          <p:cNvSpPr txBox="1"/>
          <p:nvPr/>
        </p:nvSpPr>
        <p:spPr>
          <a:xfrm>
            <a:off x="2752437" y="487076"/>
            <a:ext cx="3491346" cy="2101850"/>
          </a:xfrm>
          <a:prstGeom prst="rect">
            <a:avLst/>
          </a:prstGeom>
        </p:spPr>
        <p:txBody>
          <a:bodyPr vert="horz" lIns="91440" tIns="45720" rIns="91440" bIns="45720" rtlCol="0" anchor="ctr">
            <a:normAutofit lnSpcReduction="10000"/>
          </a:bodyPr>
          <a:lstStyle/>
          <a:p>
            <a:pPr marL="342900" indent="-342900">
              <a:lnSpc>
                <a:spcPct val="90000"/>
              </a:lnSpc>
              <a:spcAft>
                <a:spcPts val="600"/>
              </a:spcAft>
              <a:buClr>
                <a:srgbClr val="00B0F0"/>
              </a:buClr>
              <a:buFont typeface="Wingdings" panose="05000000000000000000" pitchFamily="2" charset="2"/>
              <a:buChar char="§"/>
            </a:pPr>
            <a:r>
              <a:rPr lang="en-US" sz="2400"/>
              <a:t>Largest single capital investment for the project.</a:t>
            </a:r>
          </a:p>
          <a:p>
            <a:pPr marL="342900" indent="-342900">
              <a:lnSpc>
                <a:spcPct val="90000"/>
              </a:lnSpc>
              <a:spcAft>
                <a:spcPts val="600"/>
              </a:spcAft>
              <a:buClr>
                <a:srgbClr val="00B0F0"/>
              </a:buClr>
              <a:buFont typeface="Wingdings" panose="05000000000000000000" pitchFamily="2" charset="2"/>
              <a:buChar char="§"/>
            </a:pPr>
            <a:endParaRPr lang="en-US" sz="2400"/>
          </a:p>
          <a:p>
            <a:pPr marL="342900" indent="-342900">
              <a:lnSpc>
                <a:spcPct val="90000"/>
              </a:lnSpc>
              <a:spcAft>
                <a:spcPts val="600"/>
              </a:spcAft>
              <a:buClr>
                <a:srgbClr val="00B0F0"/>
              </a:buClr>
              <a:buFont typeface="Wingdings" panose="05000000000000000000" pitchFamily="2" charset="2"/>
              <a:buChar char="§"/>
            </a:pPr>
            <a:r>
              <a:rPr lang="en-US" sz="2400"/>
              <a:t>Hot cell installation completed!</a:t>
            </a:r>
          </a:p>
        </p:txBody>
      </p:sp>
      <p:pic>
        <p:nvPicPr>
          <p:cNvPr id="2052" name="Picture 4" descr="image">
            <a:extLst>
              <a:ext uri="{FF2B5EF4-FFF2-40B4-BE49-F238E27FC236}">
                <a16:creationId xmlns:a16="http://schemas.microsoft.com/office/drawing/2014/main" id="{C5657E30-C6F7-C143-6334-54E6F8D7606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451905F-3321-2377-0301-491C324E510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D121FB-03DF-9F56-0AA9-99E7C6FB4A90}"/>
              </a:ext>
            </a:extLst>
          </p:cNvPr>
          <p:cNvSpPr>
            <a:spLocks noGrp="1"/>
          </p:cNvSpPr>
          <p:nvPr>
            <p:ph type="title"/>
          </p:nvPr>
        </p:nvSpPr>
        <p:spPr>
          <a:xfrm>
            <a:off x="343010" y="861899"/>
            <a:ext cx="1864482" cy="676102"/>
          </a:xfrm>
        </p:spPr>
        <p:txBody>
          <a:bodyPr/>
          <a:lstStyle/>
          <a:p>
            <a:r>
              <a:rPr lang="en-CA"/>
              <a:t>ARIEL</a:t>
            </a:r>
            <a:br>
              <a:rPr lang="en-CA"/>
            </a:br>
            <a:r>
              <a:rPr lang="en-CA"/>
              <a:t>status:</a:t>
            </a:r>
            <a:br>
              <a:rPr lang="en-CA"/>
            </a:br>
            <a:r>
              <a:rPr lang="en-CA"/>
              <a:t>Hot cell</a:t>
            </a:r>
          </a:p>
        </p:txBody>
      </p:sp>
    </p:spTree>
    <p:extLst>
      <p:ext uri="{BB962C8B-B14F-4D97-AF65-F5344CB8AC3E}">
        <p14:creationId xmlns:p14="http://schemas.microsoft.com/office/powerpoint/2010/main" val="2281639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FB61BE-8760-81F3-7961-1A1CB34DAD66}"/>
              </a:ext>
            </a:extLst>
          </p:cNvPr>
          <p:cNvSpPr txBox="1"/>
          <p:nvPr/>
        </p:nvSpPr>
        <p:spPr>
          <a:xfrm>
            <a:off x="162813" y="915289"/>
            <a:ext cx="4288802" cy="3046474"/>
          </a:xfrm>
          <a:prstGeom prst="rect">
            <a:avLst/>
          </a:prstGeom>
        </p:spPr>
        <p:txBody>
          <a:bodyPr vert="horz" lIns="91440" tIns="45720" rIns="91440" bIns="45720" rtlCol="0" anchor="t">
            <a:noAutofit/>
          </a:bodyPr>
          <a:lstStyle/>
          <a:p>
            <a:pPr marL="285750" indent="-285750">
              <a:lnSpc>
                <a:spcPct val="90000"/>
              </a:lnSpc>
              <a:spcAft>
                <a:spcPts val="600"/>
              </a:spcAft>
              <a:buClr>
                <a:srgbClr val="00B0F0"/>
              </a:buClr>
              <a:buFont typeface="Wingdings" panose="05000000000000000000" pitchFamily="2" charset="2"/>
              <a:buChar char="§"/>
            </a:pPr>
            <a:r>
              <a:rPr lang="en-US" sz="2000"/>
              <a:t>RIB transport system outside the target hall (200 m of electrostatic beamline) </a:t>
            </a:r>
            <a:br>
              <a:rPr lang="en-US" sz="2000"/>
            </a:br>
            <a:r>
              <a:rPr lang="en-US" sz="2000"/>
              <a:t>&gt;95% installed and commissioned</a:t>
            </a:r>
          </a:p>
          <a:p>
            <a:pPr marL="285750" indent="-285750">
              <a:lnSpc>
                <a:spcPct val="90000"/>
              </a:lnSpc>
              <a:spcAft>
                <a:spcPts val="600"/>
              </a:spcAft>
              <a:buClr>
                <a:srgbClr val="00B0F0"/>
              </a:buClr>
              <a:buFont typeface="Wingdings" panose="05000000000000000000" pitchFamily="2" charset="2"/>
              <a:buChar char="§"/>
            </a:pPr>
            <a:r>
              <a:rPr lang="en-US" sz="2000"/>
              <a:t>RIB module vacuum chambers fabricated for VECC</a:t>
            </a:r>
          </a:p>
          <a:p>
            <a:pPr marL="285750" indent="-285750">
              <a:lnSpc>
                <a:spcPct val="90000"/>
              </a:lnSpc>
              <a:spcAft>
                <a:spcPts val="600"/>
              </a:spcAft>
              <a:buClr>
                <a:srgbClr val="00B0F0"/>
              </a:buClr>
              <a:buFont typeface="Wingdings" panose="05000000000000000000" pitchFamily="2" charset="2"/>
              <a:buChar char="§"/>
            </a:pPr>
            <a:r>
              <a:rPr lang="en-US" sz="2000"/>
              <a:t>First RIB module vacuum dog-leg fabricated and assembled.</a:t>
            </a:r>
          </a:p>
          <a:p>
            <a:pPr marL="285750" indent="-285750">
              <a:lnSpc>
                <a:spcPct val="90000"/>
              </a:lnSpc>
              <a:spcAft>
                <a:spcPts val="600"/>
              </a:spcAft>
              <a:buClr>
                <a:srgbClr val="00B0F0"/>
              </a:buClr>
              <a:buFont typeface="Wingdings" panose="05000000000000000000" pitchFamily="2" charset="2"/>
              <a:buChar char="§"/>
            </a:pPr>
            <a:r>
              <a:rPr lang="en-US" sz="2000"/>
              <a:t>RIB module steel shielding fabrication in progress!</a:t>
            </a:r>
          </a:p>
        </p:txBody>
      </p:sp>
      <p:sp>
        <p:nvSpPr>
          <p:cNvPr id="2" name="Title 1">
            <a:extLst>
              <a:ext uri="{FF2B5EF4-FFF2-40B4-BE49-F238E27FC236}">
                <a16:creationId xmlns:a16="http://schemas.microsoft.com/office/drawing/2014/main" id="{93D121FB-03DF-9F56-0AA9-99E7C6FB4A90}"/>
              </a:ext>
            </a:extLst>
          </p:cNvPr>
          <p:cNvSpPr>
            <a:spLocks noGrp="1"/>
          </p:cNvSpPr>
          <p:nvPr>
            <p:ph type="title"/>
          </p:nvPr>
        </p:nvSpPr>
        <p:spPr>
          <a:xfrm>
            <a:off x="2766595" y="158627"/>
            <a:ext cx="9258993" cy="676102"/>
          </a:xfrm>
        </p:spPr>
        <p:txBody>
          <a:bodyPr/>
          <a:lstStyle/>
          <a:p>
            <a:r>
              <a:rPr lang="en-CA"/>
              <a:t>ARIEL status: RIB (transport) modules</a:t>
            </a:r>
          </a:p>
        </p:txBody>
      </p:sp>
      <p:grpSp>
        <p:nvGrpSpPr>
          <p:cNvPr id="30" name="Group 29">
            <a:extLst>
              <a:ext uri="{FF2B5EF4-FFF2-40B4-BE49-F238E27FC236}">
                <a16:creationId xmlns:a16="http://schemas.microsoft.com/office/drawing/2014/main" id="{3E2B9590-D751-1691-79AE-4F560F935509}"/>
              </a:ext>
            </a:extLst>
          </p:cNvPr>
          <p:cNvGrpSpPr/>
          <p:nvPr/>
        </p:nvGrpSpPr>
        <p:grpSpPr>
          <a:xfrm>
            <a:off x="31347" y="4499334"/>
            <a:ext cx="12175536" cy="2341959"/>
            <a:chOff x="46977" y="4428999"/>
            <a:chExt cx="12175536" cy="2341959"/>
          </a:xfrm>
        </p:grpSpPr>
        <p:grpSp>
          <p:nvGrpSpPr>
            <p:cNvPr id="26" name="Group 25">
              <a:extLst>
                <a:ext uri="{FF2B5EF4-FFF2-40B4-BE49-F238E27FC236}">
                  <a16:creationId xmlns:a16="http://schemas.microsoft.com/office/drawing/2014/main" id="{4A78AB3A-C3D1-AA73-224F-56E59097E627}"/>
                </a:ext>
              </a:extLst>
            </p:cNvPr>
            <p:cNvGrpSpPr/>
            <p:nvPr/>
          </p:nvGrpSpPr>
          <p:grpSpPr>
            <a:xfrm>
              <a:off x="46977" y="4428999"/>
              <a:ext cx="4160001" cy="2341959"/>
              <a:chOff x="46977" y="4428999"/>
              <a:chExt cx="4160001" cy="2341959"/>
            </a:xfrm>
          </p:grpSpPr>
          <p:pic>
            <p:nvPicPr>
              <p:cNvPr id="4" name="Picture 3" descr="A large room with many machines&#10;&#10;Description automatically generated">
                <a:extLst>
                  <a:ext uri="{FF2B5EF4-FFF2-40B4-BE49-F238E27FC236}">
                    <a16:creationId xmlns:a16="http://schemas.microsoft.com/office/drawing/2014/main" id="{FFE3370D-6D80-EB69-FB5D-F3D9E3060A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77" y="4428999"/>
                <a:ext cx="4160001" cy="2340000"/>
              </a:xfrm>
              <a:prstGeom prst="rect">
                <a:avLst/>
              </a:prstGeom>
            </p:spPr>
          </p:pic>
          <p:sp>
            <p:nvSpPr>
              <p:cNvPr id="14" name="TextBox 13">
                <a:extLst>
                  <a:ext uri="{FF2B5EF4-FFF2-40B4-BE49-F238E27FC236}">
                    <a16:creationId xmlns:a16="http://schemas.microsoft.com/office/drawing/2014/main" id="{092859FE-F744-AF93-5B7C-4E955448DCAC}"/>
                  </a:ext>
                </a:extLst>
              </p:cNvPr>
              <p:cNvSpPr txBox="1"/>
              <p:nvPr/>
            </p:nvSpPr>
            <p:spPr>
              <a:xfrm>
                <a:off x="46977" y="6247738"/>
                <a:ext cx="1906291" cy="523220"/>
              </a:xfrm>
              <a:prstGeom prst="rect">
                <a:avLst/>
              </a:prstGeom>
              <a:noFill/>
            </p:spPr>
            <p:txBody>
              <a:bodyPr wrap="none" rtlCol="0">
                <a:spAutoFit/>
              </a:bodyPr>
              <a:lstStyle/>
              <a:p>
                <a:r>
                  <a:rPr lang="en-US" sz="1400">
                    <a:solidFill>
                      <a:schemeClr val="bg1"/>
                    </a:solidFill>
                  </a:rPr>
                  <a:t>RIB transport system </a:t>
                </a:r>
              </a:p>
              <a:p>
                <a:r>
                  <a:rPr lang="en-US" sz="1400">
                    <a:solidFill>
                      <a:schemeClr val="bg1"/>
                    </a:solidFill>
                  </a:rPr>
                  <a:t>G level</a:t>
                </a:r>
                <a:endParaRPr lang="en-CA" sz="1400">
                  <a:solidFill>
                    <a:schemeClr val="bg1"/>
                  </a:solidFill>
                </a:endParaRPr>
              </a:p>
            </p:txBody>
          </p:sp>
        </p:grpSp>
        <p:grpSp>
          <p:nvGrpSpPr>
            <p:cNvPr id="28" name="Group 27">
              <a:extLst>
                <a:ext uri="{FF2B5EF4-FFF2-40B4-BE49-F238E27FC236}">
                  <a16:creationId xmlns:a16="http://schemas.microsoft.com/office/drawing/2014/main" id="{C7938347-D9F0-83A1-03A6-F5FAA62BA821}"/>
                </a:ext>
              </a:extLst>
            </p:cNvPr>
            <p:cNvGrpSpPr/>
            <p:nvPr/>
          </p:nvGrpSpPr>
          <p:grpSpPr>
            <a:xfrm>
              <a:off x="7389352" y="4428999"/>
              <a:ext cx="3120000" cy="2340000"/>
              <a:chOff x="7389352" y="4428999"/>
              <a:chExt cx="3120000" cy="2340000"/>
            </a:xfrm>
          </p:grpSpPr>
          <p:pic>
            <p:nvPicPr>
              <p:cNvPr id="7" name="Picture 6" descr="A person working on a machine&#10;&#10;Description automatically generated">
                <a:extLst>
                  <a:ext uri="{FF2B5EF4-FFF2-40B4-BE49-F238E27FC236}">
                    <a16:creationId xmlns:a16="http://schemas.microsoft.com/office/drawing/2014/main" id="{648F6ED5-C0A7-CD89-A529-F76BCCFAD9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9352" y="4428999"/>
                <a:ext cx="3120000" cy="2340000"/>
              </a:xfrm>
              <a:prstGeom prst="rect">
                <a:avLst/>
              </a:prstGeom>
            </p:spPr>
          </p:pic>
          <p:sp>
            <p:nvSpPr>
              <p:cNvPr id="15" name="TextBox 14">
                <a:extLst>
                  <a:ext uri="{FF2B5EF4-FFF2-40B4-BE49-F238E27FC236}">
                    <a16:creationId xmlns:a16="http://schemas.microsoft.com/office/drawing/2014/main" id="{0FF3F84F-041F-3D4F-B481-EF9717D4B18B}"/>
                  </a:ext>
                </a:extLst>
              </p:cNvPr>
              <p:cNvSpPr txBox="1"/>
              <p:nvPr/>
            </p:nvSpPr>
            <p:spPr>
              <a:xfrm>
                <a:off x="7411722" y="6448837"/>
                <a:ext cx="1866217" cy="307777"/>
              </a:xfrm>
              <a:prstGeom prst="rect">
                <a:avLst/>
              </a:prstGeom>
              <a:noFill/>
            </p:spPr>
            <p:txBody>
              <a:bodyPr wrap="none" rtlCol="0">
                <a:spAutoFit/>
              </a:bodyPr>
              <a:lstStyle/>
              <a:p>
                <a:r>
                  <a:rPr lang="en-US" sz="1400">
                    <a:solidFill>
                      <a:schemeClr val="bg1"/>
                    </a:solidFill>
                  </a:rPr>
                  <a:t>RIB modele2 dog-leg</a:t>
                </a:r>
                <a:endParaRPr lang="en-CA" sz="1400">
                  <a:solidFill>
                    <a:schemeClr val="bg1"/>
                  </a:solidFill>
                </a:endParaRPr>
              </a:p>
            </p:txBody>
          </p:sp>
        </p:grpSp>
        <p:grpSp>
          <p:nvGrpSpPr>
            <p:cNvPr id="27" name="Group 26">
              <a:extLst>
                <a:ext uri="{FF2B5EF4-FFF2-40B4-BE49-F238E27FC236}">
                  <a16:creationId xmlns:a16="http://schemas.microsoft.com/office/drawing/2014/main" id="{CF04E5E5-8D6C-A5BD-80D7-DE235E8A666C}"/>
                </a:ext>
              </a:extLst>
            </p:cNvPr>
            <p:cNvGrpSpPr/>
            <p:nvPr/>
          </p:nvGrpSpPr>
          <p:grpSpPr>
            <a:xfrm>
              <a:off x="4238165" y="4428999"/>
              <a:ext cx="3120000" cy="2340000"/>
              <a:chOff x="4238165" y="4428999"/>
              <a:chExt cx="3120000" cy="2340000"/>
            </a:xfrm>
          </p:grpSpPr>
          <p:pic>
            <p:nvPicPr>
              <p:cNvPr id="11" name="Picture 10" descr="A machine on a table&#10;&#10;Description automatically generated">
                <a:extLst>
                  <a:ext uri="{FF2B5EF4-FFF2-40B4-BE49-F238E27FC236}">
                    <a16:creationId xmlns:a16="http://schemas.microsoft.com/office/drawing/2014/main" id="{1CD4FB26-DA23-C3C6-248F-521E452BAA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8165" y="4428999"/>
                <a:ext cx="3120000" cy="2340000"/>
              </a:xfrm>
              <a:prstGeom prst="rect">
                <a:avLst/>
              </a:prstGeom>
            </p:spPr>
          </p:pic>
          <p:sp>
            <p:nvSpPr>
              <p:cNvPr id="16" name="TextBox 15">
                <a:extLst>
                  <a:ext uri="{FF2B5EF4-FFF2-40B4-BE49-F238E27FC236}">
                    <a16:creationId xmlns:a16="http://schemas.microsoft.com/office/drawing/2014/main" id="{F83C10F5-4989-81E1-588C-EA3DA4BB6CC2}"/>
                  </a:ext>
                </a:extLst>
              </p:cNvPr>
              <p:cNvSpPr txBox="1"/>
              <p:nvPr/>
            </p:nvSpPr>
            <p:spPr>
              <a:xfrm>
                <a:off x="4238165" y="6448836"/>
                <a:ext cx="2632452" cy="307777"/>
              </a:xfrm>
              <a:prstGeom prst="rect">
                <a:avLst/>
              </a:prstGeom>
              <a:noFill/>
            </p:spPr>
            <p:txBody>
              <a:bodyPr wrap="none" rtlCol="0">
                <a:spAutoFit/>
              </a:bodyPr>
              <a:lstStyle/>
              <a:p>
                <a:r>
                  <a:rPr lang="en-US" sz="1400">
                    <a:solidFill>
                      <a:schemeClr val="bg1"/>
                    </a:solidFill>
                  </a:rPr>
                  <a:t>RIB module vacuum chambers</a:t>
                </a:r>
                <a:endParaRPr lang="en-CA" sz="1400">
                  <a:solidFill>
                    <a:schemeClr val="bg1"/>
                  </a:solidFill>
                </a:endParaRPr>
              </a:p>
            </p:txBody>
          </p:sp>
        </p:grpSp>
        <p:grpSp>
          <p:nvGrpSpPr>
            <p:cNvPr id="29" name="Group 28">
              <a:extLst>
                <a:ext uri="{FF2B5EF4-FFF2-40B4-BE49-F238E27FC236}">
                  <a16:creationId xmlns:a16="http://schemas.microsoft.com/office/drawing/2014/main" id="{DAC19834-BD09-1A36-FC72-D3D7770AA7B7}"/>
                </a:ext>
              </a:extLst>
            </p:cNvPr>
            <p:cNvGrpSpPr/>
            <p:nvPr/>
          </p:nvGrpSpPr>
          <p:grpSpPr>
            <a:xfrm>
              <a:off x="10494155" y="4428999"/>
              <a:ext cx="1728358" cy="2340000"/>
              <a:chOff x="10494155" y="4428999"/>
              <a:chExt cx="1728358" cy="2340000"/>
            </a:xfrm>
          </p:grpSpPr>
          <p:pic>
            <p:nvPicPr>
              <p:cNvPr id="13" name="Picture 12">
                <a:extLst>
                  <a:ext uri="{FF2B5EF4-FFF2-40B4-BE49-F238E27FC236}">
                    <a16:creationId xmlns:a16="http://schemas.microsoft.com/office/drawing/2014/main" id="{9626D1B0-4A56-6B1F-A06F-BD0F594AF1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40539" y="4428999"/>
                <a:ext cx="1635591" cy="2340000"/>
              </a:xfrm>
              <a:prstGeom prst="rect">
                <a:avLst/>
              </a:prstGeom>
            </p:spPr>
          </p:pic>
          <p:sp>
            <p:nvSpPr>
              <p:cNvPr id="20" name="TextBox 19">
                <a:extLst>
                  <a:ext uri="{FF2B5EF4-FFF2-40B4-BE49-F238E27FC236}">
                    <a16:creationId xmlns:a16="http://schemas.microsoft.com/office/drawing/2014/main" id="{771CD4EA-ABC3-73F5-C7CE-770D94B22CA2}"/>
                  </a:ext>
                </a:extLst>
              </p:cNvPr>
              <p:cNvSpPr txBox="1"/>
              <p:nvPr/>
            </p:nvSpPr>
            <p:spPr>
              <a:xfrm>
                <a:off x="10494155" y="6448835"/>
                <a:ext cx="1728358" cy="307777"/>
              </a:xfrm>
              <a:prstGeom prst="rect">
                <a:avLst/>
              </a:prstGeom>
              <a:noFill/>
            </p:spPr>
            <p:txBody>
              <a:bodyPr wrap="none" rtlCol="0">
                <a:spAutoFit/>
              </a:bodyPr>
              <a:lstStyle/>
              <a:p>
                <a:r>
                  <a:rPr lang="en-US" sz="1400">
                    <a:solidFill>
                      <a:schemeClr val="bg1"/>
                    </a:solidFill>
                  </a:rPr>
                  <a:t>RIB module shields</a:t>
                </a:r>
                <a:endParaRPr lang="en-CA" sz="1400">
                  <a:solidFill>
                    <a:schemeClr val="bg1"/>
                  </a:solidFill>
                </a:endParaRPr>
              </a:p>
            </p:txBody>
          </p:sp>
        </p:grpSp>
      </p:grpSp>
      <p:pic>
        <p:nvPicPr>
          <p:cNvPr id="23" name="Picture 22" descr="A diagram of people in a line&#10;&#10;Description automatically generated">
            <a:extLst>
              <a:ext uri="{FF2B5EF4-FFF2-40B4-BE49-F238E27FC236}">
                <a16:creationId xmlns:a16="http://schemas.microsoft.com/office/drawing/2014/main" id="{77FF74C2-89CB-6C4E-3DA1-3E83227A309F}"/>
              </a:ext>
            </a:extLst>
          </p:cNvPr>
          <p:cNvPicPr>
            <a:picLocks noChangeAspect="1"/>
          </p:cNvPicPr>
          <p:nvPr/>
        </p:nvPicPr>
        <p:blipFill>
          <a:blip r:embed="rId6"/>
          <a:stretch>
            <a:fillRect/>
          </a:stretch>
        </p:blipFill>
        <p:spPr>
          <a:xfrm>
            <a:off x="4451615" y="1351409"/>
            <a:ext cx="3727392" cy="2880000"/>
          </a:xfrm>
          <a:prstGeom prst="rect">
            <a:avLst/>
          </a:prstGeom>
        </p:spPr>
      </p:pic>
      <p:pic>
        <p:nvPicPr>
          <p:cNvPr id="25" name="Picture 24" descr="A diagram of a factory&#10;&#10;Description automatically generated">
            <a:extLst>
              <a:ext uri="{FF2B5EF4-FFF2-40B4-BE49-F238E27FC236}">
                <a16:creationId xmlns:a16="http://schemas.microsoft.com/office/drawing/2014/main" id="{902AF126-2BED-C2D4-3DA8-E44523EE88D4}"/>
              </a:ext>
            </a:extLst>
          </p:cNvPr>
          <p:cNvPicPr>
            <a:picLocks noChangeAspect="1"/>
          </p:cNvPicPr>
          <p:nvPr/>
        </p:nvPicPr>
        <p:blipFill>
          <a:blip r:embed="rId7"/>
          <a:stretch>
            <a:fillRect/>
          </a:stretch>
        </p:blipFill>
        <p:spPr>
          <a:xfrm>
            <a:off x="8236068" y="1351409"/>
            <a:ext cx="3843495" cy="2880000"/>
          </a:xfrm>
          <a:prstGeom prst="rect">
            <a:avLst/>
          </a:prstGeom>
        </p:spPr>
      </p:pic>
      <p:sp>
        <p:nvSpPr>
          <p:cNvPr id="31" name="TextBox 30">
            <a:extLst>
              <a:ext uri="{FF2B5EF4-FFF2-40B4-BE49-F238E27FC236}">
                <a16:creationId xmlns:a16="http://schemas.microsoft.com/office/drawing/2014/main" id="{485FAAC4-3273-28F6-6AD4-D59CEFDE5C3F}"/>
              </a:ext>
            </a:extLst>
          </p:cNvPr>
          <p:cNvSpPr txBox="1"/>
          <p:nvPr/>
        </p:nvSpPr>
        <p:spPr>
          <a:xfrm>
            <a:off x="4768253" y="998279"/>
            <a:ext cx="3094116" cy="338554"/>
          </a:xfrm>
          <a:prstGeom prst="rect">
            <a:avLst/>
          </a:prstGeom>
          <a:noFill/>
        </p:spPr>
        <p:txBody>
          <a:bodyPr wrap="none" rtlCol="0">
            <a:spAutoFit/>
          </a:bodyPr>
          <a:lstStyle/>
          <a:p>
            <a:pPr algn="ctr"/>
            <a:r>
              <a:rPr lang="en-US" sz="1600"/>
              <a:t>Front-end outside the target hall</a:t>
            </a:r>
            <a:endParaRPr lang="en-CA" sz="1600"/>
          </a:p>
        </p:txBody>
      </p:sp>
      <p:sp>
        <p:nvSpPr>
          <p:cNvPr id="32" name="TextBox 31">
            <a:extLst>
              <a:ext uri="{FF2B5EF4-FFF2-40B4-BE49-F238E27FC236}">
                <a16:creationId xmlns:a16="http://schemas.microsoft.com/office/drawing/2014/main" id="{4B24BB5D-521D-BE9D-D950-A6958B59D696}"/>
              </a:ext>
            </a:extLst>
          </p:cNvPr>
          <p:cNvSpPr txBox="1"/>
          <p:nvPr/>
        </p:nvSpPr>
        <p:spPr>
          <a:xfrm>
            <a:off x="8674075" y="998279"/>
            <a:ext cx="2967479" cy="338554"/>
          </a:xfrm>
          <a:prstGeom prst="rect">
            <a:avLst/>
          </a:prstGeom>
          <a:noFill/>
        </p:spPr>
        <p:txBody>
          <a:bodyPr wrap="none" rtlCol="0">
            <a:spAutoFit/>
          </a:bodyPr>
          <a:lstStyle/>
          <a:p>
            <a:pPr algn="ctr"/>
            <a:r>
              <a:rPr lang="en-US" sz="1600"/>
              <a:t>Front-end inside the target hall</a:t>
            </a:r>
            <a:endParaRPr lang="en-CA" sz="1600"/>
          </a:p>
        </p:txBody>
      </p:sp>
    </p:spTree>
    <p:extLst>
      <p:ext uri="{BB962C8B-B14F-4D97-AF65-F5344CB8AC3E}">
        <p14:creationId xmlns:p14="http://schemas.microsoft.com/office/powerpoint/2010/main" val="3802975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947E-203F-80F8-760B-4AD58BC362E6}"/>
              </a:ext>
            </a:extLst>
          </p:cNvPr>
          <p:cNvSpPr>
            <a:spLocks noGrp="1"/>
          </p:cNvSpPr>
          <p:nvPr>
            <p:ph type="title"/>
          </p:nvPr>
        </p:nvSpPr>
        <p:spPr>
          <a:xfrm>
            <a:off x="2409848" y="388833"/>
            <a:ext cx="9400508" cy="676102"/>
          </a:xfrm>
        </p:spPr>
        <p:txBody>
          <a:bodyPr/>
          <a:lstStyle/>
          <a:p>
            <a:r>
              <a:rPr lang="en-US" sz="3200"/>
              <a:t>ARIEL completion and transition into Operation </a:t>
            </a:r>
            <a:endParaRPr lang="en-CA" sz="3200"/>
          </a:p>
        </p:txBody>
      </p:sp>
      <p:pic>
        <p:nvPicPr>
          <p:cNvPr id="29" name="Picture 28">
            <a:extLst>
              <a:ext uri="{FF2B5EF4-FFF2-40B4-BE49-F238E27FC236}">
                <a16:creationId xmlns:a16="http://schemas.microsoft.com/office/drawing/2014/main" id="{E3FD323F-FA1B-ECF4-E2D7-18957BA0235C}"/>
              </a:ext>
            </a:extLst>
          </p:cNvPr>
          <p:cNvPicPr>
            <a:picLocks noChangeAspect="1"/>
          </p:cNvPicPr>
          <p:nvPr/>
        </p:nvPicPr>
        <p:blipFill>
          <a:blip r:embed="rId2"/>
          <a:stretch>
            <a:fillRect/>
          </a:stretch>
        </p:blipFill>
        <p:spPr>
          <a:xfrm>
            <a:off x="5336527" y="2629380"/>
            <a:ext cx="6855473" cy="4203957"/>
          </a:xfrm>
          <a:prstGeom prst="rect">
            <a:avLst/>
          </a:prstGeom>
        </p:spPr>
      </p:pic>
      <p:pic>
        <p:nvPicPr>
          <p:cNvPr id="30" name="Picture 29" descr="A picture containing indoor, several&#10;&#10;Description automatically generated">
            <a:extLst>
              <a:ext uri="{FF2B5EF4-FFF2-40B4-BE49-F238E27FC236}">
                <a16:creationId xmlns:a16="http://schemas.microsoft.com/office/drawing/2014/main" id="{ED387E41-6802-C8AE-C24C-B81EC93DCA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6585" y="1222310"/>
            <a:ext cx="1522056" cy="2029408"/>
          </a:xfrm>
          <a:prstGeom prst="rect">
            <a:avLst/>
          </a:prstGeom>
          <a:ln w="28575">
            <a:solidFill>
              <a:srgbClr val="00B0F0"/>
            </a:solidFill>
          </a:ln>
        </p:spPr>
      </p:pic>
      <p:pic>
        <p:nvPicPr>
          <p:cNvPr id="31" name="Picture 30" descr="A picture containing indoor, floor, device, miller&#10;&#10;Description automatically generated">
            <a:extLst>
              <a:ext uri="{FF2B5EF4-FFF2-40B4-BE49-F238E27FC236}">
                <a16:creationId xmlns:a16="http://schemas.microsoft.com/office/drawing/2014/main" id="{0425BF74-CD85-F429-2AF8-A84B7EA618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29191" y="1114792"/>
            <a:ext cx="1735656" cy="2314208"/>
          </a:xfrm>
          <a:prstGeom prst="rect">
            <a:avLst/>
          </a:prstGeom>
          <a:ln w="28575">
            <a:solidFill>
              <a:srgbClr val="00B0F0"/>
            </a:solidFill>
          </a:ln>
        </p:spPr>
      </p:pic>
      <p:sp>
        <p:nvSpPr>
          <p:cNvPr id="3" name="Title 1">
            <a:extLst>
              <a:ext uri="{FF2B5EF4-FFF2-40B4-BE49-F238E27FC236}">
                <a16:creationId xmlns:a16="http://schemas.microsoft.com/office/drawing/2014/main" id="{DCF12243-14B2-96F9-0115-BCD5B272F68B}"/>
              </a:ext>
            </a:extLst>
          </p:cNvPr>
          <p:cNvSpPr txBox="1">
            <a:spLocks/>
          </p:cNvSpPr>
          <p:nvPr/>
        </p:nvSpPr>
        <p:spPr>
          <a:xfrm>
            <a:off x="215832" y="1064935"/>
            <a:ext cx="5120695" cy="5753883"/>
          </a:xfrm>
          <a:prstGeom prst="rect">
            <a:avLst/>
          </a:prstGeom>
        </p:spPr>
        <p:txBody>
          <a:bodyPr wrap="square" tIns="0" anchor="t">
            <a:spAutoFit/>
          </a:bodyPr>
          <a:lstStyle>
            <a:defPPr>
              <a:defRPr lang="en-US"/>
            </a:defPPr>
            <a:lvl1pPr marL="228600" indent="-228600">
              <a:lnSpc>
                <a:spcPct val="100000"/>
              </a:lnSpc>
              <a:spcBef>
                <a:spcPts val="1000"/>
              </a:spcBef>
              <a:buClr>
                <a:srgbClr val="00A9FF"/>
              </a:buClr>
              <a:buFont typeface="Wingdings" charset="2"/>
              <a:buChar char="§"/>
              <a:defRPr sz="2000" b="0">
                <a:latin typeface="Arial" charset="0"/>
                <a:cs typeface="Arial" charset="0"/>
              </a:defRPr>
            </a:lvl1pPr>
            <a:lvl2pPr indent="0" algn="ctr">
              <a:lnSpc>
                <a:spcPct val="90000"/>
              </a:lnSpc>
              <a:spcBef>
                <a:spcPts val="500"/>
              </a:spcBef>
              <a:buFont typeface="Arial"/>
              <a:buNone/>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r>
              <a:rPr lang="en-US" dirty="0"/>
              <a:t>Electron target station completion and online in 2026</a:t>
            </a:r>
            <a:br>
              <a:rPr lang="en-US" dirty="0"/>
            </a:br>
            <a:r>
              <a:rPr lang="en-US" dirty="0"/>
              <a:t>Proton target station and BL4N completion in 2027</a:t>
            </a:r>
            <a:br>
              <a:rPr lang="en-US" dirty="0"/>
            </a:br>
            <a:r>
              <a:rPr lang="en-US" dirty="0"/>
              <a:t>(support from SCK CEN, Belgium)</a:t>
            </a:r>
          </a:p>
          <a:p>
            <a:r>
              <a:rPr lang="en-US" dirty="0"/>
              <a:t>Required for the ramp up in operation to take full advantage of ARIEL over the next 5YP:</a:t>
            </a:r>
          </a:p>
          <a:p>
            <a:pPr marL="742950" lvl="1" indent="-285750" algn="l">
              <a:buClr>
                <a:srgbClr val="00B0F0"/>
              </a:buClr>
              <a:buFont typeface="Wingdings" panose="05000000000000000000" pitchFamily="2" charset="2"/>
              <a:buChar char="§"/>
            </a:pPr>
            <a:r>
              <a:rPr lang="en-US" dirty="0"/>
              <a:t>Target production laboratories</a:t>
            </a:r>
          </a:p>
          <a:p>
            <a:pPr marL="742950" lvl="1" indent="-285750" algn="l">
              <a:buClr>
                <a:srgbClr val="00B0F0"/>
              </a:buClr>
              <a:buFont typeface="Wingdings" panose="05000000000000000000" pitchFamily="2" charset="2"/>
              <a:buChar char="§"/>
            </a:pPr>
            <a:r>
              <a:rPr lang="en-US" dirty="0"/>
              <a:t>Target decay storage vault</a:t>
            </a:r>
          </a:p>
          <a:p>
            <a:pPr marL="742950" lvl="1" indent="-285750" algn="l">
              <a:buClr>
                <a:srgbClr val="00B0F0"/>
              </a:buClr>
              <a:buFont typeface="Wingdings" panose="05000000000000000000" pitchFamily="2" charset="2"/>
              <a:buChar char="§"/>
            </a:pPr>
            <a:r>
              <a:rPr lang="en-US" dirty="0"/>
              <a:t>Offline target acceptance stand – TISA completion</a:t>
            </a:r>
          </a:p>
          <a:p>
            <a:pPr marL="742950" lvl="1" indent="-285750" algn="l">
              <a:buClr>
                <a:srgbClr val="00B0F0"/>
              </a:buClr>
              <a:buFont typeface="Wingdings" panose="05000000000000000000" pitchFamily="2" charset="2"/>
              <a:buChar char="§"/>
            </a:pPr>
            <a:r>
              <a:rPr lang="en-US" dirty="0"/>
              <a:t>Resonant laser ion source for proton target station</a:t>
            </a:r>
          </a:p>
          <a:p>
            <a:pPr marL="742950" lvl="1" indent="-285750" algn="l">
              <a:buClr>
                <a:srgbClr val="00B0F0"/>
              </a:buClr>
              <a:buFont typeface="Wingdings" panose="05000000000000000000" pitchFamily="2" charset="2"/>
              <a:buChar char="§"/>
            </a:pPr>
            <a:r>
              <a:rPr lang="en-US" dirty="0"/>
              <a:t>APTW proton beam raster system</a:t>
            </a:r>
          </a:p>
          <a:p>
            <a:r>
              <a:rPr lang="en-US" dirty="0">
                <a:sym typeface="Wingdings" panose="05000000000000000000" pitchFamily="2" charset="2"/>
              </a:rPr>
              <a:t>Design goal </a:t>
            </a:r>
            <a:r>
              <a:rPr lang="en-US" dirty="0"/>
              <a:t>9000 hours beam time and 3 simultaneous RIBs. Only possible within the funding request of $450 M.</a:t>
            </a:r>
          </a:p>
        </p:txBody>
      </p:sp>
      <p:pic>
        <p:nvPicPr>
          <p:cNvPr id="32" name="Picture 31" descr="A picture containing person, indoor, engine, miller&#10;&#10;Description automatically generated">
            <a:extLst>
              <a:ext uri="{FF2B5EF4-FFF2-40B4-BE49-F238E27FC236}">
                <a16:creationId xmlns:a16="http://schemas.microsoft.com/office/drawing/2014/main" id="{3EECD15E-B49B-9B8B-F333-66B60C4D6C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65456" y="1222310"/>
            <a:ext cx="1522055" cy="2029406"/>
          </a:xfrm>
          <a:prstGeom prst="rect">
            <a:avLst/>
          </a:prstGeom>
          <a:ln w="28575">
            <a:solidFill>
              <a:srgbClr val="00B0F0"/>
            </a:solidFill>
          </a:ln>
        </p:spPr>
      </p:pic>
      <p:sp>
        <p:nvSpPr>
          <p:cNvPr id="33" name="TextBox 32">
            <a:extLst>
              <a:ext uri="{FF2B5EF4-FFF2-40B4-BE49-F238E27FC236}">
                <a16:creationId xmlns:a16="http://schemas.microsoft.com/office/drawing/2014/main" id="{5B7D46D5-3CB4-C331-94A8-0A8198FAB2EB}"/>
              </a:ext>
            </a:extLst>
          </p:cNvPr>
          <p:cNvSpPr txBox="1"/>
          <p:nvPr/>
        </p:nvSpPr>
        <p:spPr>
          <a:xfrm>
            <a:off x="5722647" y="2728498"/>
            <a:ext cx="1374372" cy="523220"/>
          </a:xfrm>
          <a:prstGeom prst="rect">
            <a:avLst/>
          </a:prstGeom>
          <a:noFill/>
        </p:spPr>
        <p:txBody>
          <a:bodyPr wrap="square" rtlCol="0">
            <a:spAutoFit/>
          </a:bodyPr>
          <a:lstStyle/>
          <a:p>
            <a:r>
              <a:rPr lang="en-US" sz="1400" b="1">
                <a:solidFill>
                  <a:schemeClr val="bg1"/>
                </a:solidFill>
              </a:rPr>
              <a:t>Target hall shielding</a:t>
            </a:r>
            <a:endParaRPr lang="en-CA" sz="1400" b="1">
              <a:solidFill>
                <a:schemeClr val="bg1"/>
              </a:solidFill>
            </a:endParaRPr>
          </a:p>
        </p:txBody>
      </p:sp>
      <p:sp>
        <p:nvSpPr>
          <p:cNvPr id="34" name="TextBox 33">
            <a:extLst>
              <a:ext uri="{FF2B5EF4-FFF2-40B4-BE49-F238E27FC236}">
                <a16:creationId xmlns:a16="http://schemas.microsoft.com/office/drawing/2014/main" id="{B4278420-8D73-D3F3-DDC1-45386999A6DC}"/>
              </a:ext>
            </a:extLst>
          </p:cNvPr>
          <p:cNvSpPr txBox="1"/>
          <p:nvPr/>
        </p:nvSpPr>
        <p:spPr>
          <a:xfrm>
            <a:off x="7887415" y="2836219"/>
            <a:ext cx="687186" cy="307777"/>
          </a:xfrm>
          <a:prstGeom prst="rect">
            <a:avLst/>
          </a:prstGeom>
          <a:noFill/>
        </p:spPr>
        <p:txBody>
          <a:bodyPr wrap="square" rtlCol="0">
            <a:spAutoFit/>
          </a:bodyPr>
          <a:lstStyle/>
          <a:p>
            <a:r>
              <a:rPr lang="en-US" sz="1400" b="1">
                <a:solidFill>
                  <a:schemeClr val="bg1"/>
                </a:solidFill>
              </a:rPr>
              <a:t>TISA</a:t>
            </a:r>
            <a:endParaRPr lang="en-CA" sz="1400" b="1">
              <a:solidFill>
                <a:schemeClr val="bg1"/>
              </a:solidFill>
            </a:endParaRPr>
          </a:p>
        </p:txBody>
      </p:sp>
    </p:spTree>
    <p:extLst>
      <p:ext uri="{BB962C8B-B14F-4D97-AF65-F5344CB8AC3E}">
        <p14:creationId xmlns:p14="http://schemas.microsoft.com/office/powerpoint/2010/main" val="395092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E198-0839-0B64-69D8-A5B6B05C06AC}"/>
              </a:ext>
            </a:extLst>
          </p:cNvPr>
          <p:cNvSpPr>
            <a:spLocks noGrp="1"/>
          </p:cNvSpPr>
          <p:nvPr>
            <p:ph type="title"/>
          </p:nvPr>
        </p:nvSpPr>
        <p:spPr>
          <a:xfrm>
            <a:off x="2288770" y="513543"/>
            <a:ext cx="9258993" cy="676102"/>
          </a:xfrm>
        </p:spPr>
        <p:txBody>
          <a:bodyPr/>
          <a:lstStyle/>
          <a:p>
            <a:r>
              <a:rPr lang="en-CA" dirty="0"/>
              <a:t>ARIEL operation – ramp up of beam delivery</a:t>
            </a:r>
          </a:p>
        </p:txBody>
      </p:sp>
      <p:sp>
        <p:nvSpPr>
          <p:cNvPr id="4" name="Rectangle 3">
            <a:extLst>
              <a:ext uri="{FF2B5EF4-FFF2-40B4-BE49-F238E27FC236}">
                <a16:creationId xmlns:a16="http://schemas.microsoft.com/office/drawing/2014/main" id="{85337CC9-C5E2-20EB-7263-E65924203A18}"/>
              </a:ext>
            </a:extLst>
          </p:cNvPr>
          <p:cNvSpPr/>
          <p:nvPr/>
        </p:nvSpPr>
        <p:spPr>
          <a:xfrm>
            <a:off x="652849" y="1504122"/>
            <a:ext cx="10591140" cy="4539704"/>
          </a:xfrm>
          <a:prstGeom prst="rect">
            <a:avLst/>
          </a:prstGeom>
        </p:spPr>
        <p:txBody>
          <a:bodyPr wrap="square" lIns="91440" tIns="45720" rIns="91440" bIns="45720" anchor="t">
            <a:spAutoFit/>
          </a:bodyPr>
          <a:lstStyle/>
          <a:p>
            <a:pPr marL="285750" indent="-285750">
              <a:spcAft>
                <a:spcPts val="1000"/>
              </a:spcAft>
              <a:buClr>
                <a:srgbClr val="00B0F0"/>
              </a:buClr>
              <a:buFont typeface="Wingdings" panose="05000000000000000000" pitchFamily="2" charset="2"/>
              <a:buChar char="§"/>
            </a:pPr>
            <a:r>
              <a:rPr lang="en-CA" sz="2400" dirty="0">
                <a:latin typeface="Arial"/>
                <a:ea typeface="Gill Sans MT" panose="020B0502020104020203" pitchFamily="34" charset="0"/>
                <a:cs typeface="Arial"/>
              </a:rPr>
              <a:t>Commissioning of the electron line in the ARIEL tunnel followed by a gradual power ramp up to the electron target.</a:t>
            </a:r>
          </a:p>
          <a:p>
            <a:pPr marL="285750" indent="-285750">
              <a:spcAft>
                <a:spcPts val="1000"/>
              </a:spcAft>
              <a:buClr>
                <a:srgbClr val="00B0F0"/>
              </a:buClr>
              <a:buFont typeface="Wingdings" panose="05000000000000000000" pitchFamily="2" charset="2"/>
              <a:buChar char="§"/>
            </a:pPr>
            <a:r>
              <a:rPr lang="en-CA" sz="2400" dirty="0">
                <a:latin typeface="Arial"/>
                <a:ea typeface="Gill Sans MT" panose="020B0502020104020203" pitchFamily="34" charset="0"/>
                <a:cs typeface="Arial"/>
              </a:rPr>
              <a:t>Commissioning of BL4N followed by a gradual Cyclotron extracted current ramp up to 400 </a:t>
            </a:r>
            <a:r>
              <a:rPr lang="en-CA" sz="2400" dirty="0" err="1">
                <a:ea typeface="+mn-lt"/>
                <a:cs typeface="+mn-lt"/>
              </a:rPr>
              <a:t>μ</a:t>
            </a:r>
            <a:r>
              <a:rPr lang="en-CA" sz="2400" dirty="0" err="1">
                <a:latin typeface="Arial"/>
                <a:ea typeface="Gill Sans MT" panose="020B0502020104020203" pitchFamily="34" charset="0"/>
                <a:cs typeface="Arial"/>
              </a:rPr>
              <a:t>A</a:t>
            </a:r>
            <a:r>
              <a:rPr lang="en-CA" sz="2400" dirty="0">
                <a:latin typeface="Arial"/>
                <a:ea typeface="Gill Sans MT" panose="020B0502020104020203" pitchFamily="34" charset="0"/>
                <a:cs typeface="Arial"/>
              </a:rPr>
              <a:t>, with stable beam current in 3 high-energy beamlines.</a:t>
            </a:r>
          </a:p>
          <a:p>
            <a:pPr marL="285750" indent="-285750">
              <a:spcAft>
                <a:spcPts val="1000"/>
              </a:spcAft>
              <a:buClr>
                <a:srgbClr val="00B0F0"/>
              </a:buClr>
              <a:buFont typeface="Wingdings" panose="05000000000000000000" pitchFamily="2" charset="2"/>
              <a:buChar char="§"/>
            </a:pPr>
            <a:r>
              <a:rPr lang="en-CA" sz="2400" dirty="0">
                <a:latin typeface="Arial"/>
                <a:ea typeface="Gill Sans MT" panose="020B0502020104020203" pitchFamily="34" charset="0"/>
                <a:cs typeface="Arial"/>
              </a:rPr>
              <a:t>Roll out of the ARIEL-era operational model: </a:t>
            </a:r>
            <a:br>
              <a:rPr lang="en-CA" sz="2400" dirty="0">
                <a:latin typeface="Arial"/>
                <a:ea typeface="Gill Sans MT" panose="020B0502020104020203" pitchFamily="34" charset="0"/>
                <a:cs typeface="Arial"/>
              </a:rPr>
            </a:br>
            <a:r>
              <a:rPr lang="en-CA" sz="2400" dirty="0">
                <a:latin typeface="Arial"/>
                <a:ea typeface="Gill Sans MT" panose="020B0502020104020203" pitchFamily="34" charset="0"/>
                <a:cs typeface="Arial"/>
              </a:rPr>
              <a:t>TRIUMF will become a facility much more complex to operate.</a:t>
            </a:r>
            <a:br>
              <a:rPr lang="en-CA" sz="2400" dirty="0">
                <a:latin typeface="Arial"/>
                <a:ea typeface="Gill Sans MT" panose="020B0502020104020203" pitchFamily="34" charset="0"/>
                <a:cs typeface="Arial"/>
              </a:rPr>
            </a:br>
            <a:r>
              <a:rPr lang="en-CA" sz="2400" dirty="0">
                <a:latin typeface="Arial"/>
                <a:ea typeface="Gill Sans MT" panose="020B0502020104020203" pitchFamily="34" charset="0"/>
                <a:cs typeface="Arial"/>
              </a:rPr>
              <a:t>Success will require: TCC, Model-Based Tuning and integrated multi-facility maintenance.</a:t>
            </a:r>
          </a:p>
          <a:p>
            <a:pPr marL="285750" indent="-285750">
              <a:spcAft>
                <a:spcPts val="1000"/>
              </a:spcAft>
              <a:buClr>
                <a:srgbClr val="00B0F0"/>
              </a:buClr>
              <a:buFont typeface="Wingdings" panose="05000000000000000000" pitchFamily="2" charset="2"/>
              <a:buChar char="§"/>
            </a:pPr>
            <a:r>
              <a:rPr lang="en-CA" sz="2400" dirty="0">
                <a:latin typeface="Arial"/>
                <a:ea typeface="Gill Sans MT" panose="020B0502020104020203" pitchFamily="34" charset="0"/>
                <a:cs typeface="Arial"/>
              </a:rPr>
              <a:t>After the commissioning phase, the reliable delivery of high-power electron and proton beams to ARIEL requires regular machine development and targeted technology development programs.</a:t>
            </a:r>
          </a:p>
        </p:txBody>
      </p:sp>
    </p:spTree>
    <p:extLst>
      <p:ext uri="{BB962C8B-B14F-4D97-AF65-F5344CB8AC3E}">
        <p14:creationId xmlns:p14="http://schemas.microsoft.com/office/powerpoint/2010/main" val="1552737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FC778-2B84-AF88-33C8-2192D183CF4B}"/>
              </a:ext>
            </a:extLst>
          </p:cNvPr>
          <p:cNvSpPr>
            <a:spLocks noGrp="1"/>
          </p:cNvSpPr>
          <p:nvPr>
            <p:ph type="title"/>
          </p:nvPr>
        </p:nvSpPr>
        <p:spPr>
          <a:xfrm>
            <a:off x="2638627" y="260384"/>
            <a:ext cx="8785698" cy="676102"/>
          </a:xfrm>
        </p:spPr>
        <p:txBody>
          <a:bodyPr/>
          <a:lstStyle/>
          <a:p>
            <a:r>
              <a:rPr lang="en-US"/>
              <a:t>Driver accelerators for ARIEL</a:t>
            </a:r>
            <a:endParaRPr lang="en-CA"/>
          </a:p>
        </p:txBody>
      </p:sp>
      <p:pic>
        <p:nvPicPr>
          <p:cNvPr id="7" name="Picture 6">
            <a:extLst>
              <a:ext uri="{FF2B5EF4-FFF2-40B4-BE49-F238E27FC236}">
                <a16:creationId xmlns:a16="http://schemas.microsoft.com/office/drawing/2014/main" id="{C86E1380-2D36-E539-DD4C-7EC605BCA781}"/>
              </a:ext>
            </a:extLst>
          </p:cNvPr>
          <p:cNvPicPr>
            <a:picLocks noChangeAspect="1"/>
          </p:cNvPicPr>
          <p:nvPr/>
        </p:nvPicPr>
        <p:blipFill>
          <a:blip r:embed="rId2"/>
          <a:stretch>
            <a:fillRect/>
          </a:stretch>
        </p:blipFill>
        <p:spPr>
          <a:xfrm>
            <a:off x="147788" y="3602182"/>
            <a:ext cx="2795188" cy="3255818"/>
          </a:xfrm>
          <a:prstGeom prst="rect">
            <a:avLst/>
          </a:prstGeom>
        </p:spPr>
      </p:pic>
      <p:sp>
        <p:nvSpPr>
          <p:cNvPr id="5" name="Rectangle 4">
            <a:extLst>
              <a:ext uri="{FF2B5EF4-FFF2-40B4-BE49-F238E27FC236}">
                <a16:creationId xmlns:a16="http://schemas.microsoft.com/office/drawing/2014/main" id="{422E9E14-20B6-FACF-B070-F6DA15BCA036}"/>
              </a:ext>
            </a:extLst>
          </p:cNvPr>
          <p:cNvSpPr/>
          <p:nvPr/>
        </p:nvSpPr>
        <p:spPr>
          <a:xfrm>
            <a:off x="184302" y="934414"/>
            <a:ext cx="11178463" cy="3585597"/>
          </a:xfrm>
          <a:prstGeom prst="rect">
            <a:avLst/>
          </a:prstGeom>
        </p:spPr>
        <p:txBody>
          <a:bodyPr wrap="square">
            <a:spAutoFit/>
          </a:bodyPr>
          <a:lstStyle/>
          <a:p>
            <a:pPr marL="342900" indent="-342900">
              <a:spcBef>
                <a:spcPts val="600"/>
              </a:spcBef>
              <a:buClr>
                <a:srgbClr val="00B0F0"/>
              </a:buClr>
              <a:buFont typeface="Wingdings" panose="05000000000000000000" pitchFamily="2" charset="2"/>
              <a:buChar char="§"/>
            </a:pPr>
            <a:r>
              <a:rPr lang="en-CA" sz="2000" dirty="0"/>
              <a:t>E-linac towards high reliability and 100 kW beam power </a:t>
            </a:r>
            <a:endParaRPr lang="en-CA" sz="2000" dirty="0">
              <a:sym typeface="Wingdings" panose="05000000000000000000" pitchFamily="2" charset="2"/>
            </a:endParaRPr>
          </a:p>
          <a:p>
            <a:pPr marL="800100" lvl="1" indent="-342900">
              <a:spcBef>
                <a:spcPts val="600"/>
              </a:spcBef>
              <a:buClr>
                <a:srgbClr val="00B0F0"/>
              </a:buClr>
              <a:buFont typeface="Wingdings" panose="05000000000000000000" pitchFamily="2" charset="2"/>
              <a:buChar char="§"/>
            </a:pPr>
            <a:r>
              <a:rPr lang="en-CA" sz="1600" dirty="0">
                <a:sym typeface="Wingdings" panose="05000000000000000000" pitchFamily="2" charset="2"/>
              </a:rPr>
              <a:t>R&amp;D on particulate contamination, Plasma cleaning</a:t>
            </a:r>
          </a:p>
          <a:p>
            <a:pPr marL="800100" lvl="1" indent="-342900">
              <a:spcBef>
                <a:spcPts val="600"/>
              </a:spcBef>
              <a:buClr>
                <a:srgbClr val="00B0F0"/>
              </a:buClr>
              <a:buFont typeface="Wingdings" panose="05000000000000000000" pitchFamily="2" charset="2"/>
              <a:buChar char="§"/>
            </a:pPr>
            <a:r>
              <a:rPr lang="en-CA" sz="1600" dirty="0">
                <a:sym typeface="Wingdings" panose="05000000000000000000" pitchFamily="2" charset="2"/>
              </a:rPr>
              <a:t>Develop software tools to support beam ramp-up and high-power operation</a:t>
            </a:r>
          </a:p>
          <a:p>
            <a:pPr marL="800100" lvl="1" indent="-342900">
              <a:spcBef>
                <a:spcPts val="600"/>
              </a:spcBef>
              <a:buClr>
                <a:srgbClr val="00B0F0"/>
              </a:buClr>
              <a:buFont typeface="Wingdings" panose="05000000000000000000" pitchFamily="2" charset="2"/>
              <a:buChar char="§"/>
            </a:pPr>
            <a:r>
              <a:rPr lang="en-CA" sz="1600" dirty="0">
                <a:sym typeface="Wingdings" panose="05000000000000000000" pitchFamily="2" charset="2"/>
              </a:rPr>
              <a:t>Intense THz and IR radiation – realize photo-gun and optics</a:t>
            </a:r>
            <a:endParaRPr lang="en-CA" sz="1600" dirty="0"/>
          </a:p>
          <a:p>
            <a:pPr marL="800100" lvl="1" indent="-342900">
              <a:spcBef>
                <a:spcPts val="600"/>
              </a:spcBef>
              <a:buClr>
                <a:srgbClr val="00B0F0"/>
              </a:buClr>
              <a:buFont typeface="Wingdings" panose="05000000000000000000" pitchFamily="2" charset="2"/>
              <a:buChar char="§"/>
            </a:pPr>
            <a:r>
              <a:rPr lang="en-CA" sz="1600" dirty="0">
                <a:sym typeface="Wingdings" panose="05000000000000000000" pitchFamily="2" charset="2"/>
              </a:rPr>
              <a:t>Support science (</a:t>
            </a:r>
            <a:r>
              <a:rPr lang="en-CA" sz="1600" dirty="0" err="1">
                <a:sym typeface="Wingdings" panose="05000000000000000000" pitchFamily="2" charset="2"/>
              </a:rPr>
              <a:t>DarkLight</a:t>
            </a:r>
            <a:r>
              <a:rPr lang="en-CA" sz="1600" dirty="0">
                <a:sym typeface="Wingdings" panose="05000000000000000000" pitchFamily="2" charset="2"/>
              </a:rPr>
              <a:t>, FLASH, etc.)</a:t>
            </a:r>
            <a:br>
              <a:rPr lang="en-CA" sz="1600" dirty="0">
                <a:sym typeface="Wingdings" panose="05000000000000000000" pitchFamily="2" charset="2"/>
              </a:rPr>
            </a:br>
            <a:endParaRPr lang="en-CA" sz="1600" dirty="0">
              <a:sym typeface="Wingdings" panose="05000000000000000000" pitchFamily="2" charset="2"/>
            </a:endParaRPr>
          </a:p>
          <a:p>
            <a:pPr marL="342900" indent="-342900">
              <a:spcBef>
                <a:spcPts val="600"/>
              </a:spcBef>
              <a:buClr>
                <a:srgbClr val="00B0F0"/>
              </a:buClr>
              <a:buFont typeface="Wingdings" panose="05000000000000000000" pitchFamily="2" charset="2"/>
              <a:buChar char="§"/>
            </a:pPr>
            <a:r>
              <a:rPr lang="en-CA" sz="2000" dirty="0"/>
              <a:t>Towards reduced cyclotron maintenance time (lid-up only every second year)</a:t>
            </a:r>
          </a:p>
          <a:p>
            <a:pPr marL="342900" indent="-342900">
              <a:spcBef>
                <a:spcPts val="600"/>
              </a:spcBef>
              <a:buClr>
                <a:srgbClr val="00B0F0"/>
              </a:buClr>
              <a:buFont typeface="Wingdings" panose="05000000000000000000" pitchFamily="2" charset="2"/>
              <a:buChar char="§"/>
            </a:pPr>
            <a:r>
              <a:rPr lang="en-CA" sz="2000" dirty="0"/>
              <a:t>Continue cyclotron refurbishment RF system (SSA and digital LLRF) for high current operation!</a:t>
            </a:r>
          </a:p>
          <a:p>
            <a:pPr marL="3048000" indent="-342900">
              <a:spcBef>
                <a:spcPts val="600"/>
              </a:spcBef>
              <a:buClr>
                <a:srgbClr val="00B0F0"/>
              </a:buClr>
              <a:buFont typeface="Wingdings" panose="05000000000000000000" pitchFamily="2" charset="2"/>
              <a:buChar char="§"/>
            </a:pPr>
            <a:r>
              <a:rPr lang="en-CA" sz="2000" dirty="0"/>
              <a:t>Primary proton beam line - BL4N</a:t>
            </a:r>
            <a:br>
              <a:rPr lang="en-CA" sz="2000" dirty="0"/>
            </a:br>
            <a:r>
              <a:rPr lang="en-US" sz="1600" dirty="0"/>
              <a:t>All beamline components for the vault </a:t>
            </a:r>
            <a:br>
              <a:rPr lang="en-US" sz="1600" dirty="0"/>
            </a:br>
            <a:r>
              <a:rPr lang="en-US" sz="1600" dirty="0"/>
              <a:t>section installed.</a:t>
            </a:r>
          </a:p>
        </p:txBody>
      </p:sp>
      <p:pic>
        <p:nvPicPr>
          <p:cNvPr id="2" name="Picture 1">
            <a:extLst>
              <a:ext uri="{FF2B5EF4-FFF2-40B4-BE49-F238E27FC236}">
                <a16:creationId xmlns:a16="http://schemas.microsoft.com/office/drawing/2014/main" id="{F6628A5C-115F-DEC3-8172-E6238401A6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48888" y="872259"/>
            <a:ext cx="3439262" cy="1988324"/>
          </a:xfrm>
          <a:prstGeom prst="rect">
            <a:avLst/>
          </a:prstGeom>
          <a:ln w="28575">
            <a:solidFill>
              <a:srgbClr val="00B0F0"/>
            </a:solidFill>
          </a:ln>
        </p:spPr>
      </p:pic>
      <p:pic>
        <p:nvPicPr>
          <p:cNvPr id="3" name="Picture 2">
            <a:extLst>
              <a:ext uri="{FF2B5EF4-FFF2-40B4-BE49-F238E27FC236}">
                <a16:creationId xmlns:a16="http://schemas.microsoft.com/office/drawing/2014/main" id="{BB25E01B-5056-6C0B-85BF-BC560A56F1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30388" y="4643721"/>
            <a:ext cx="3740129" cy="2143384"/>
          </a:xfrm>
          <a:prstGeom prst="rect">
            <a:avLst/>
          </a:prstGeom>
        </p:spPr>
      </p:pic>
      <p:pic>
        <p:nvPicPr>
          <p:cNvPr id="6" name="Picture 5">
            <a:extLst>
              <a:ext uri="{FF2B5EF4-FFF2-40B4-BE49-F238E27FC236}">
                <a16:creationId xmlns:a16="http://schemas.microsoft.com/office/drawing/2014/main" id="{8BC0CEDE-26D0-5311-6F38-EA9186CE5D11}"/>
              </a:ext>
            </a:extLst>
          </p:cNvPr>
          <p:cNvPicPr>
            <a:picLocks noChangeAspect="1"/>
          </p:cNvPicPr>
          <p:nvPr/>
        </p:nvPicPr>
        <p:blipFill rotWithShape="1">
          <a:blip r:embed="rId5"/>
          <a:srcRect l="12288"/>
          <a:stretch/>
        </p:blipFill>
        <p:spPr>
          <a:xfrm>
            <a:off x="7457929" y="3997418"/>
            <a:ext cx="4762232" cy="2909915"/>
          </a:xfrm>
          <a:prstGeom prst="rect">
            <a:avLst/>
          </a:prstGeom>
        </p:spPr>
      </p:pic>
    </p:spTree>
    <p:extLst>
      <p:ext uri="{BB962C8B-B14F-4D97-AF65-F5344CB8AC3E}">
        <p14:creationId xmlns:p14="http://schemas.microsoft.com/office/powerpoint/2010/main" val="28586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p:cTn id="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5">
                                            <p:txEl>
                                              <p:pRg st="5" end="5"/>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 calcmode="lin" valueType="num">
                                      <p:cBhvr>
                                        <p:cTn id="1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5">
                                            <p:txEl>
                                              <p:pRg st="6" end="6"/>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 calcmode="lin" valueType="num">
                                      <p:cBhvr>
                                        <p:cTn id="1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19" dur="500"/>
                                        <p:tgtEl>
                                          <p:spTgt spid="5">
                                            <p:txEl>
                                              <p:pRg st="7" end="7"/>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107E-8882-4A37-B384-426CA6FC1D85}"/>
              </a:ext>
            </a:extLst>
          </p:cNvPr>
          <p:cNvSpPr>
            <a:spLocks noGrp="1"/>
          </p:cNvSpPr>
          <p:nvPr>
            <p:ph type="title"/>
          </p:nvPr>
        </p:nvSpPr>
        <p:spPr>
          <a:xfrm>
            <a:off x="2534241" y="506798"/>
            <a:ext cx="9258993" cy="676102"/>
          </a:xfrm>
        </p:spPr>
        <p:txBody>
          <a:bodyPr/>
          <a:lstStyle/>
          <a:p>
            <a:r>
              <a:rPr lang="en-US"/>
              <a:t>Staffing towards the ARIEL operation era</a:t>
            </a:r>
            <a:endParaRPr lang="en-CA"/>
          </a:p>
        </p:txBody>
      </p:sp>
      <p:sp>
        <p:nvSpPr>
          <p:cNvPr id="5" name="Rectangle 4">
            <a:extLst>
              <a:ext uri="{FF2B5EF4-FFF2-40B4-BE49-F238E27FC236}">
                <a16:creationId xmlns:a16="http://schemas.microsoft.com/office/drawing/2014/main" id="{4533E563-D181-42D8-AB1D-8767F7B749F1}"/>
              </a:ext>
            </a:extLst>
          </p:cNvPr>
          <p:cNvSpPr/>
          <p:nvPr/>
        </p:nvSpPr>
        <p:spPr>
          <a:xfrm>
            <a:off x="800430" y="1642266"/>
            <a:ext cx="10591140" cy="4042132"/>
          </a:xfrm>
          <a:prstGeom prst="rect">
            <a:avLst/>
          </a:prstGeom>
        </p:spPr>
        <p:txBody>
          <a:bodyPr wrap="square" lIns="91440" tIns="45720" rIns="91440" bIns="45720" anchor="t">
            <a:spAutoFit/>
          </a:bodyPr>
          <a:lstStyle/>
          <a:p>
            <a:pPr marL="285750" indent="-285750">
              <a:spcAft>
                <a:spcPts val="1000"/>
              </a:spcAft>
              <a:buClr>
                <a:srgbClr val="00B0F0"/>
              </a:buClr>
              <a:buFont typeface="Wingdings" panose="05000000000000000000" pitchFamily="2" charset="2"/>
              <a:buChar char="§"/>
            </a:pPr>
            <a:r>
              <a:rPr lang="en-CA" sz="2400" dirty="0">
                <a:latin typeface="Arial"/>
                <a:ea typeface="HelveticaNeueLT Pro 55 Roman" panose="020B0604020202020204" pitchFamily="34" charset="0"/>
                <a:cs typeface="Arial"/>
              </a:rPr>
              <a:t>Basis for the staffing decision towards the ARIEL operation era is the Operational model for ARIEL (</a:t>
            </a:r>
            <a:r>
              <a:rPr lang="en-US" sz="2400" dirty="0">
                <a:latin typeface="Arial"/>
                <a:ea typeface="Gill Sans MT" panose="020B0502020104020203" pitchFamily="34" charset="0"/>
                <a:cs typeface="Arial"/>
              </a:rPr>
              <a:t>Document-129655)</a:t>
            </a:r>
            <a:r>
              <a:rPr lang="en-CA" sz="2400" dirty="0">
                <a:latin typeface="Arial"/>
                <a:ea typeface="HelveticaNeueLT Pro 55 Roman" panose="020B0604020202020204" pitchFamily="34" charset="0"/>
                <a:cs typeface="Arial"/>
              </a:rPr>
              <a:t>. </a:t>
            </a:r>
            <a:br>
              <a:rPr lang="en-CA" sz="2400" dirty="0">
                <a:latin typeface="Arial"/>
                <a:ea typeface="HelveticaNeueLT Pro 55 Roman" panose="020B0604020202020204" pitchFamily="34" charset="0"/>
                <a:cs typeface="Arial"/>
              </a:rPr>
            </a:br>
            <a:r>
              <a:rPr lang="en-CA" sz="2400" dirty="0">
                <a:latin typeface="Arial"/>
                <a:ea typeface="HelveticaNeueLT Pro 55 Roman" panose="020B0604020202020204" pitchFamily="34" charset="0"/>
                <a:cs typeface="Arial"/>
                <a:sym typeface="Wingdings" panose="05000000000000000000" pitchFamily="2" charset="2"/>
              </a:rPr>
              <a:t> </a:t>
            </a:r>
            <a:r>
              <a:rPr lang="en-CA" sz="2400" dirty="0">
                <a:latin typeface="Arial"/>
                <a:ea typeface="HelveticaNeueLT Pro 55 Roman" panose="020B0604020202020204" pitchFamily="34" charset="0"/>
                <a:cs typeface="Arial"/>
              </a:rPr>
              <a:t>Factory model, where the three RIB target areas are each scheduled in three-week cycles with each cycle starting on a subsequent week. </a:t>
            </a:r>
          </a:p>
          <a:p>
            <a:pPr marL="285750" indent="-285750">
              <a:spcAft>
                <a:spcPts val="1000"/>
              </a:spcAft>
              <a:buClr>
                <a:srgbClr val="00B0F0"/>
              </a:buClr>
              <a:buFont typeface="Wingdings" panose="05000000000000000000" pitchFamily="2" charset="2"/>
              <a:buChar char="§"/>
            </a:pPr>
            <a:r>
              <a:rPr lang="en-CA" sz="2400" dirty="0">
                <a:latin typeface="Arial"/>
                <a:ea typeface="HelveticaNeueLT Pro 55 Roman" panose="020B0604020202020204" pitchFamily="34" charset="0"/>
                <a:cs typeface="Arial"/>
              </a:rPr>
              <a:t>The operational model analysis includes an estimation of the extra effort required to commission, operate, develop and maintain a significantly expanded facility, over and above the present effort.</a:t>
            </a:r>
          </a:p>
          <a:p>
            <a:pPr marL="285750" indent="-285750">
              <a:spcAft>
                <a:spcPts val="1000"/>
              </a:spcAft>
              <a:buClr>
                <a:srgbClr val="00B0F0"/>
              </a:buClr>
              <a:buFont typeface="Wingdings" panose="05000000000000000000" pitchFamily="2" charset="2"/>
              <a:buChar char="§"/>
            </a:pPr>
            <a:r>
              <a:rPr lang="en-CA" sz="2400" dirty="0">
                <a:latin typeface="Arial"/>
                <a:ea typeface="Gill Sans MT" panose="020B0502020104020203" pitchFamily="34" charset="0"/>
                <a:cs typeface="Arial"/>
              </a:rPr>
              <a:t>From this analysis we identified additional hires, taking the gain of efficiency into account!</a:t>
            </a:r>
            <a:br>
              <a:rPr lang="en-CA" sz="2400" dirty="0">
                <a:latin typeface="Arial"/>
                <a:ea typeface="Gill Sans MT" panose="020B0502020104020203" pitchFamily="34" charset="0"/>
                <a:cs typeface="Arial"/>
              </a:rPr>
            </a:br>
            <a:r>
              <a:rPr lang="en-CA" sz="2400" dirty="0">
                <a:latin typeface="Arial"/>
                <a:ea typeface="Gill Sans MT" panose="020B0502020104020203" pitchFamily="34" charset="0"/>
                <a:cs typeface="Arial"/>
              </a:rPr>
              <a:t>(TCC, advances beam tuning, IT tools, refurbished equipment)</a:t>
            </a:r>
          </a:p>
        </p:txBody>
      </p:sp>
    </p:spTree>
    <p:extLst>
      <p:ext uri="{BB962C8B-B14F-4D97-AF65-F5344CB8AC3E}">
        <p14:creationId xmlns:p14="http://schemas.microsoft.com/office/powerpoint/2010/main" val="82984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A9ECF-6432-33C1-8044-C033993D73CF}"/>
              </a:ext>
            </a:extLst>
          </p:cNvPr>
          <p:cNvSpPr>
            <a:spLocks noGrp="1"/>
          </p:cNvSpPr>
          <p:nvPr>
            <p:ph type="ctrTitle"/>
          </p:nvPr>
        </p:nvSpPr>
        <p:spPr>
          <a:xfrm>
            <a:off x="910375" y="2032777"/>
            <a:ext cx="3937851" cy="2082023"/>
          </a:xfrm>
          <a:prstGeom prst="rect">
            <a:avLst/>
          </a:prstGeom>
        </p:spPr>
        <p:txBody>
          <a:bodyPr>
            <a:noAutofit/>
          </a:bodyPr>
          <a:lstStyle/>
          <a:p>
            <a:r>
              <a:rPr lang="en-US" dirty="0"/>
              <a:t>Accelerator science at TRIUMF:</a:t>
            </a:r>
            <a:br>
              <a:rPr lang="en-US" dirty="0"/>
            </a:br>
            <a:br>
              <a:rPr lang="en-US" dirty="0"/>
            </a:br>
            <a:r>
              <a:rPr lang="en-US" dirty="0">
                <a:sym typeface="Wingdings" panose="05000000000000000000" pitchFamily="2" charset="2"/>
              </a:rPr>
              <a:t>T</a:t>
            </a:r>
            <a:r>
              <a:rPr lang="en-US" dirty="0"/>
              <a:t>hree pillars of excellence.</a:t>
            </a:r>
            <a:br>
              <a:rPr lang="en-US" dirty="0"/>
            </a:br>
            <a:br>
              <a:rPr lang="en-CA" sz="4400" dirty="0"/>
            </a:br>
            <a:endParaRPr lang="en-CA" sz="4400" dirty="0"/>
          </a:p>
        </p:txBody>
      </p:sp>
    </p:spTree>
    <p:extLst>
      <p:ext uri="{BB962C8B-B14F-4D97-AF65-F5344CB8AC3E}">
        <p14:creationId xmlns:p14="http://schemas.microsoft.com/office/powerpoint/2010/main" val="2212114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2082-CC79-CA21-9841-775086E6847A}"/>
              </a:ext>
            </a:extLst>
          </p:cNvPr>
          <p:cNvSpPr>
            <a:spLocks noGrp="1"/>
          </p:cNvSpPr>
          <p:nvPr>
            <p:ph type="title"/>
          </p:nvPr>
        </p:nvSpPr>
        <p:spPr>
          <a:xfrm>
            <a:off x="2648480" y="345932"/>
            <a:ext cx="9258993" cy="676102"/>
          </a:xfrm>
        </p:spPr>
        <p:txBody>
          <a:bodyPr/>
          <a:lstStyle/>
          <a:p>
            <a:r>
              <a:rPr lang="en-CA"/>
              <a:t>Beam Physics</a:t>
            </a:r>
          </a:p>
        </p:txBody>
      </p:sp>
      <p:sp>
        <p:nvSpPr>
          <p:cNvPr id="3" name="TextBox 2">
            <a:extLst>
              <a:ext uri="{FF2B5EF4-FFF2-40B4-BE49-F238E27FC236}">
                <a16:creationId xmlns:a16="http://schemas.microsoft.com/office/drawing/2014/main" id="{752E58D5-CE51-18E3-C095-9D24D6984AA4}"/>
              </a:ext>
            </a:extLst>
          </p:cNvPr>
          <p:cNvSpPr txBox="1"/>
          <p:nvPr/>
        </p:nvSpPr>
        <p:spPr>
          <a:xfrm>
            <a:off x="266661" y="1022034"/>
            <a:ext cx="11222061" cy="5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000" dirty="0">
                <a:cs typeface="Arial" panose="020B0604020202020204"/>
              </a:rPr>
              <a:t>Beam Physics will focus internally on cyclotrons and </a:t>
            </a:r>
            <a:r>
              <a:rPr lang="en-US" sz="2000" dirty="0" err="1">
                <a:cs typeface="Arial" panose="020B0604020202020204"/>
              </a:rPr>
              <a:t>linacs</a:t>
            </a:r>
            <a:r>
              <a:rPr lang="en-US" sz="2000" dirty="0">
                <a:cs typeface="Arial" panose="020B0604020202020204"/>
              </a:rPr>
              <a:t> and externally on ring accelerators / colliders:</a:t>
            </a:r>
          </a:p>
          <a:p>
            <a:pPr marL="285750" indent="-285750">
              <a:spcBef>
                <a:spcPts val="300"/>
              </a:spcBef>
              <a:buClr>
                <a:srgbClr val="00B0F0"/>
              </a:buClr>
              <a:buFont typeface="Wingdings" panose="05000000000000000000" pitchFamily="2" charset="2"/>
              <a:buChar char="§"/>
            </a:pPr>
            <a:r>
              <a:rPr lang="en-US" dirty="0">
                <a:solidFill>
                  <a:srgbClr val="00B0F0"/>
                </a:solidFill>
                <a:cs typeface="Arial" panose="020B0604020202020204"/>
              </a:rPr>
              <a:t>Beam physics studies of the ARIEL e-linac for THz radiation and </a:t>
            </a:r>
            <a:r>
              <a:rPr lang="en-US" dirty="0" err="1">
                <a:solidFill>
                  <a:srgbClr val="00B0F0"/>
                </a:solidFill>
                <a:cs typeface="Arial" panose="020B0604020202020204"/>
              </a:rPr>
              <a:t>DarkLight</a:t>
            </a:r>
            <a:r>
              <a:rPr lang="en-US" dirty="0">
                <a:solidFill>
                  <a:srgbClr val="00B0F0"/>
                </a:solidFill>
                <a:cs typeface="Arial" panose="020B0604020202020204"/>
              </a:rPr>
              <a:t>. </a:t>
            </a:r>
            <a:r>
              <a:rPr lang="en-US" dirty="0">
                <a:cs typeface="Arial" panose="020B0604020202020204"/>
              </a:rPr>
              <a:t>Recirculation ring and Energy Recovery Linac operation mode.</a:t>
            </a:r>
            <a:br>
              <a:rPr lang="en-US" dirty="0">
                <a:cs typeface="Arial" panose="020B0604020202020204"/>
              </a:rPr>
            </a:br>
            <a:r>
              <a:rPr lang="en-US" dirty="0" err="1">
                <a:solidFill>
                  <a:srgbClr val="00B0F0"/>
                </a:solidFill>
                <a:cs typeface="Arial" panose="020B0604020202020204"/>
              </a:rPr>
              <a:t>Rastering</a:t>
            </a:r>
            <a:r>
              <a:rPr lang="en-US" dirty="0">
                <a:solidFill>
                  <a:srgbClr val="00B0F0"/>
                </a:solidFill>
                <a:cs typeface="Arial" panose="020B0604020202020204"/>
              </a:rPr>
              <a:t> of 100 kW e-beam on the ARIEL electron convertor target.</a:t>
            </a:r>
            <a:endParaRPr lang="en-US" dirty="0">
              <a:solidFill>
                <a:srgbClr val="00B0F0"/>
              </a:solidFill>
            </a:endParaRPr>
          </a:p>
          <a:p>
            <a:pPr marL="285750" indent="-285750">
              <a:spcBef>
                <a:spcPts val="300"/>
              </a:spcBef>
              <a:buClr>
                <a:srgbClr val="00B0F0"/>
              </a:buClr>
              <a:buFont typeface="Wingdings" panose="05000000000000000000" pitchFamily="2" charset="2"/>
              <a:buChar char="§"/>
            </a:pPr>
            <a:r>
              <a:rPr lang="en-US" dirty="0">
                <a:cs typeface="Arial" panose="020B0604020202020204"/>
              </a:rPr>
              <a:t>Commissioning protons (BL4N), simultaneous </a:t>
            </a:r>
            <a:r>
              <a:rPr lang="en-US" dirty="0" err="1">
                <a:cs typeface="Arial" panose="020B0604020202020204"/>
              </a:rPr>
              <a:t>electron&amp;proton</a:t>
            </a:r>
            <a:r>
              <a:rPr lang="en-US" dirty="0">
                <a:cs typeface="Arial" panose="020B0604020202020204"/>
              </a:rPr>
              <a:t> operation.</a:t>
            </a:r>
            <a:br>
              <a:rPr lang="en-US" dirty="0">
                <a:cs typeface="Arial" panose="020B0604020202020204"/>
              </a:rPr>
            </a:br>
            <a:r>
              <a:rPr lang="en-US" dirty="0">
                <a:solidFill>
                  <a:srgbClr val="00B0F0"/>
                </a:solidFill>
                <a:cs typeface="Arial" panose="020B0604020202020204"/>
              </a:rPr>
              <a:t>Increasing the beam current in the cyclotron (500 </a:t>
            </a:r>
            <a:r>
              <a:rPr lang="en-US" dirty="0">
                <a:solidFill>
                  <a:srgbClr val="00B0F0"/>
                </a:solidFill>
                <a:latin typeface="Symbol" panose="05050102010706020507" pitchFamily="18" charset="2"/>
                <a:cs typeface="Arial" panose="020B0604020202020204"/>
              </a:rPr>
              <a:t>m</a:t>
            </a:r>
            <a:r>
              <a:rPr lang="en-US" dirty="0">
                <a:solidFill>
                  <a:srgbClr val="00B0F0"/>
                </a:solidFill>
                <a:cs typeface="Arial" panose="020B0604020202020204"/>
              </a:rPr>
              <a:t>A capability, 400 </a:t>
            </a:r>
            <a:r>
              <a:rPr lang="en-US" dirty="0">
                <a:solidFill>
                  <a:srgbClr val="00B0F0"/>
                </a:solidFill>
                <a:latin typeface="Symbol" panose="05050102010706020507" pitchFamily="18" charset="2"/>
                <a:cs typeface="Arial" panose="020B0604020202020204"/>
              </a:rPr>
              <a:t>m</a:t>
            </a:r>
            <a:r>
              <a:rPr lang="en-US" dirty="0">
                <a:solidFill>
                  <a:srgbClr val="00B0F0"/>
                </a:solidFill>
                <a:cs typeface="Arial" panose="020B0604020202020204"/>
              </a:rPr>
              <a:t>A daily operation) and overcome issues of high current beam extraction into three beam lines.</a:t>
            </a:r>
            <a:endParaRPr lang="en-US" dirty="0">
              <a:solidFill>
                <a:srgbClr val="00B0F0"/>
              </a:solidFill>
            </a:endParaRPr>
          </a:p>
          <a:p>
            <a:pPr marL="285750" indent="-285750">
              <a:spcBef>
                <a:spcPts val="300"/>
              </a:spcBef>
              <a:buClr>
                <a:srgbClr val="00B0F0"/>
              </a:buClr>
              <a:buFont typeface="Wingdings" panose="05000000000000000000" pitchFamily="2" charset="2"/>
              <a:buChar char="§"/>
            </a:pPr>
            <a:r>
              <a:rPr lang="en-US" dirty="0">
                <a:cs typeface="Arial" panose="020B0604020202020204"/>
              </a:rPr>
              <a:t>RIBs from ARIEL </a:t>
            </a:r>
            <a:r>
              <a:rPr lang="en-US" dirty="0">
                <a:cs typeface="Arial" panose="020B0604020202020204"/>
                <a:sym typeface="Wingdings" panose="05000000000000000000" pitchFamily="2" charset="2"/>
              </a:rPr>
              <a:t> towards regular ARIEL</a:t>
            </a:r>
            <a:r>
              <a:rPr lang="en-US" dirty="0">
                <a:cs typeface="Arial" panose="020B0604020202020204"/>
              </a:rPr>
              <a:t> HRS operation at a resolution oft 20,000.</a:t>
            </a:r>
          </a:p>
          <a:p>
            <a:pPr marL="285750" indent="-285750">
              <a:spcBef>
                <a:spcPts val="300"/>
              </a:spcBef>
              <a:buClr>
                <a:srgbClr val="00B0F0"/>
              </a:buClr>
              <a:buFont typeface="Wingdings" panose="05000000000000000000" pitchFamily="2" charset="2"/>
              <a:buChar char="§"/>
            </a:pPr>
            <a:r>
              <a:rPr lang="en-US" dirty="0">
                <a:solidFill>
                  <a:srgbClr val="00B0F0"/>
                </a:solidFill>
                <a:cs typeface="Arial" panose="020B0604020202020204"/>
              </a:rPr>
              <a:t>Internal accelerator facility tuning development, model based</a:t>
            </a:r>
            <a:br>
              <a:rPr lang="en-US" dirty="0">
                <a:solidFill>
                  <a:srgbClr val="00B0F0"/>
                </a:solidFill>
                <a:cs typeface="Arial" panose="020B0604020202020204"/>
              </a:rPr>
            </a:br>
            <a:r>
              <a:rPr lang="en-US" dirty="0">
                <a:solidFill>
                  <a:srgbClr val="00B0F0"/>
                </a:solidFill>
                <a:cs typeface="Arial" panose="020B0604020202020204"/>
              </a:rPr>
              <a:t>beam tuning and Machine Learning applications.</a:t>
            </a:r>
          </a:p>
          <a:p>
            <a:pPr marL="285750" indent="-285750">
              <a:spcBef>
                <a:spcPts val="300"/>
              </a:spcBef>
              <a:buClr>
                <a:srgbClr val="00B0F0"/>
              </a:buClr>
              <a:buFont typeface="Wingdings" panose="05000000000000000000" pitchFamily="2" charset="2"/>
              <a:buChar char="§"/>
            </a:pPr>
            <a:r>
              <a:rPr lang="en-US" dirty="0">
                <a:solidFill>
                  <a:srgbClr val="00B0F0"/>
                </a:solidFill>
                <a:cs typeface="Arial" panose="020B0604020202020204"/>
              </a:rPr>
              <a:t>Dust in accelerators – new hot topic in the accelerator community.</a:t>
            </a:r>
            <a:br>
              <a:rPr lang="en-US" dirty="0">
                <a:solidFill>
                  <a:srgbClr val="00B0F0"/>
                </a:solidFill>
                <a:cs typeface="Arial" panose="020B0604020202020204"/>
              </a:rPr>
            </a:br>
            <a:r>
              <a:rPr lang="en-US" dirty="0">
                <a:cs typeface="Arial" panose="020B0604020202020204"/>
                <a:sym typeface="Wingdings" panose="05000000000000000000" pitchFamily="2" charset="2"/>
              </a:rPr>
              <a:t> </a:t>
            </a:r>
            <a:r>
              <a:rPr lang="en-US" dirty="0">
                <a:cs typeface="Arial" panose="020B0604020202020204"/>
              </a:rPr>
              <a:t>UFO analysis in LHC and dust migration in SC </a:t>
            </a:r>
            <a:r>
              <a:rPr lang="en-US" dirty="0" err="1">
                <a:cs typeface="Arial" panose="020B0604020202020204"/>
              </a:rPr>
              <a:t>linacs</a:t>
            </a:r>
            <a:r>
              <a:rPr lang="en-US" dirty="0">
                <a:cs typeface="Arial" panose="020B0604020202020204"/>
              </a:rPr>
              <a:t>.</a:t>
            </a:r>
            <a:br>
              <a:rPr lang="en-US" dirty="0">
                <a:cs typeface="Arial" panose="020B0604020202020204"/>
              </a:rPr>
            </a:br>
            <a:r>
              <a:rPr lang="en-US" dirty="0">
                <a:cs typeface="Arial" panose="020B0604020202020204"/>
              </a:rPr>
              <a:t>UFOs lead to sudden loss spikes or even beam dumps!</a:t>
            </a:r>
            <a:br>
              <a:rPr lang="en-US" dirty="0">
                <a:cs typeface="Arial" panose="020B0604020202020204"/>
              </a:rPr>
            </a:br>
            <a:r>
              <a:rPr lang="en-US" dirty="0">
                <a:cs typeface="Arial" panose="020B0604020202020204"/>
              </a:rPr>
              <a:t>Investigating the charging mechanism of dust and migration in</a:t>
            </a:r>
            <a:br>
              <a:rPr lang="en-US" dirty="0">
                <a:cs typeface="Arial" panose="020B0604020202020204"/>
              </a:rPr>
            </a:br>
            <a:r>
              <a:rPr lang="en-US" dirty="0">
                <a:cs typeface="Arial" panose="020B0604020202020204"/>
              </a:rPr>
              <a:t>the system.</a:t>
            </a:r>
          </a:p>
          <a:p>
            <a:pPr marL="285750" indent="-285750">
              <a:spcBef>
                <a:spcPts val="300"/>
              </a:spcBef>
              <a:buClr>
                <a:srgbClr val="00B0F0"/>
              </a:buClr>
              <a:buFont typeface="Wingdings" panose="05000000000000000000" pitchFamily="2" charset="2"/>
              <a:buChar char="§"/>
            </a:pPr>
            <a:r>
              <a:rPr lang="en-US" dirty="0">
                <a:cs typeface="Arial" panose="020B0604020202020204"/>
              </a:rPr>
              <a:t>Important collaborations with CERN LHC:</a:t>
            </a:r>
            <a:br>
              <a:rPr lang="en-US" dirty="0">
                <a:cs typeface="Arial" panose="020B0604020202020204"/>
              </a:rPr>
            </a:br>
            <a:r>
              <a:rPr lang="en-US" dirty="0">
                <a:solidFill>
                  <a:srgbClr val="00B0F0"/>
                </a:solidFill>
                <a:cs typeface="Arial" panose="020B0604020202020204"/>
              </a:rPr>
              <a:t>Beam-Beam Long Range and compensation methods</a:t>
            </a:r>
            <a:br>
              <a:rPr lang="en-US" dirty="0">
                <a:cs typeface="Arial" panose="020B0604020202020204"/>
              </a:rPr>
            </a:br>
            <a:r>
              <a:rPr lang="en-US" dirty="0">
                <a:cs typeface="Arial" panose="020B0604020202020204"/>
              </a:rPr>
              <a:t>(presentation of Hui Wen Koay)</a:t>
            </a:r>
          </a:p>
        </p:txBody>
      </p:sp>
      <p:pic>
        <p:nvPicPr>
          <p:cNvPr id="4" name="Content Placeholder 5" descr="A diagram of a diagram&#10;&#10;Description automatically generated">
            <a:extLst>
              <a:ext uri="{FF2B5EF4-FFF2-40B4-BE49-F238E27FC236}">
                <a16:creationId xmlns:a16="http://schemas.microsoft.com/office/drawing/2014/main" id="{40F0B177-E809-4415-58A9-296AEDE1BCA3}"/>
              </a:ext>
            </a:extLst>
          </p:cNvPr>
          <p:cNvPicPr>
            <a:picLocks noChangeAspect="1"/>
          </p:cNvPicPr>
          <p:nvPr/>
        </p:nvPicPr>
        <p:blipFill rotWithShape="1">
          <a:blip r:embed="rId2"/>
          <a:srcRect t="16129" b="10220"/>
          <a:stretch/>
        </p:blipFill>
        <p:spPr>
          <a:xfrm>
            <a:off x="7298345" y="3826147"/>
            <a:ext cx="4772324" cy="2329010"/>
          </a:xfrm>
          <a:prstGeom prst="rect">
            <a:avLst/>
          </a:prstGeom>
        </p:spPr>
      </p:pic>
      <p:sp>
        <p:nvSpPr>
          <p:cNvPr id="5" name="TextBox 4">
            <a:extLst>
              <a:ext uri="{FF2B5EF4-FFF2-40B4-BE49-F238E27FC236}">
                <a16:creationId xmlns:a16="http://schemas.microsoft.com/office/drawing/2014/main" id="{A54FA1BA-D85A-B578-329E-35FA207C51B6}"/>
              </a:ext>
            </a:extLst>
          </p:cNvPr>
          <p:cNvSpPr txBox="1"/>
          <p:nvPr/>
        </p:nvSpPr>
        <p:spPr>
          <a:xfrm>
            <a:off x="7385807" y="6100347"/>
            <a:ext cx="4521666" cy="584775"/>
          </a:xfrm>
          <a:prstGeom prst="rect">
            <a:avLst/>
          </a:prstGeom>
          <a:noFill/>
        </p:spPr>
        <p:txBody>
          <a:bodyPr wrap="square">
            <a:spAutoFit/>
          </a:bodyPr>
          <a:lstStyle/>
          <a:p>
            <a:r>
              <a:rPr lang="en-CA" sz="1600"/>
              <a:t>Test of Wire Compensators for LHC Run 3 around IP1 and IP5</a:t>
            </a:r>
            <a:endParaRPr lang="en-US" sz="1600"/>
          </a:p>
        </p:txBody>
      </p:sp>
    </p:spTree>
    <p:extLst>
      <p:ext uri="{BB962C8B-B14F-4D97-AF65-F5344CB8AC3E}">
        <p14:creationId xmlns:p14="http://schemas.microsoft.com/office/powerpoint/2010/main" val="125613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2082-CC79-CA21-9841-775086E6847A}"/>
              </a:ext>
            </a:extLst>
          </p:cNvPr>
          <p:cNvSpPr>
            <a:spLocks noGrp="1"/>
          </p:cNvSpPr>
          <p:nvPr>
            <p:ph type="title"/>
          </p:nvPr>
        </p:nvSpPr>
        <p:spPr>
          <a:xfrm>
            <a:off x="2094807" y="545871"/>
            <a:ext cx="9495831" cy="676102"/>
          </a:xfrm>
        </p:spPr>
        <p:txBody>
          <a:bodyPr/>
          <a:lstStyle/>
          <a:p>
            <a:r>
              <a:rPr lang="en-CA"/>
              <a:t>Targets and Ion Sources Research Examples </a:t>
            </a:r>
          </a:p>
        </p:txBody>
      </p:sp>
      <p:pic>
        <p:nvPicPr>
          <p:cNvPr id="5" name="Picture 4">
            <a:extLst>
              <a:ext uri="{FF2B5EF4-FFF2-40B4-BE49-F238E27FC236}">
                <a16:creationId xmlns:a16="http://schemas.microsoft.com/office/drawing/2014/main" id="{EC475260-6B97-EB01-4B98-5E076B6CDB06}"/>
              </a:ext>
            </a:extLst>
          </p:cNvPr>
          <p:cNvPicPr>
            <a:picLocks noChangeAspect="1"/>
          </p:cNvPicPr>
          <p:nvPr/>
        </p:nvPicPr>
        <p:blipFill>
          <a:blip r:embed="rId2"/>
          <a:stretch>
            <a:fillRect/>
          </a:stretch>
        </p:blipFill>
        <p:spPr>
          <a:xfrm>
            <a:off x="149937" y="2103334"/>
            <a:ext cx="5636501" cy="2840707"/>
          </a:xfrm>
          <a:prstGeom prst="rect">
            <a:avLst/>
          </a:prstGeom>
        </p:spPr>
      </p:pic>
      <p:sp>
        <p:nvSpPr>
          <p:cNvPr id="6" name="TextBox 5">
            <a:extLst>
              <a:ext uri="{FF2B5EF4-FFF2-40B4-BE49-F238E27FC236}">
                <a16:creationId xmlns:a16="http://schemas.microsoft.com/office/drawing/2014/main" id="{6320571C-6A38-966E-9059-81C613AD62E2}"/>
              </a:ext>
            </a:extLst>
          </p:cNvPr>
          <p:cNvSpPr txBox="1"/>
          <p:nvPr/>
        </p:nvSpPr>
        <p:spPr>
          <a:xfrm>
            <a:off x="358772" y="1452340"/>
            <a:ext cx="4926729" cy="646331"/>
          </a:xfrm>
          <a:prstGeom prst="rect">
            <a:avLst/>
          </a:prstGeom>
          <a:noFill/>
        </p:spPr>
        <p:txBody>
          <a:bodyPr wrap="square">
            <a:spAutoFit/>
          </a:bodyPr>
          <a:lstStyle/>
          <a:p>
            <a:r>
              <a:rPr lang="en-US" b="1" dirty="0"/>
              <a:t>Converter targets</a:t>
            </a:r>
            <a:br>
              <a:rPr lang="en-US" b="1" dirty="0"/>
            </a:br>
            <a:r>
              <a:rPr lang="en-US" b="1" dirty="0"/>
              <a:t>(example Proton-to-neutron )</a:t>
            </a:r>
            <a:endParaRPr lang="en-CA" b="1" dirty="0"/>
          </a:p>
        </p:txBody>
      </p:sp>
      <p:sp>
        <p:nvSpPr>
          <p:cNvPr id="7" name="Text Placeholder 2">
            <a:extLst>
              <a:ext uri="{FF2B5EF4-FFF2-40B4-BE49-F238E27FC236}">
                <a16:creationId xmlns:a16="http://schemas.microsoft.com/office/drawing/2014/main" id="{356821BC-EA55-11C7-6FC6-B95BC0C1FC94}"/>
              </a:ext>
            </a:extLst>
          </p:cNvPr>
          <p:cNvSpPr txBox="1">
            <a:spLocks/>
          </p:cNvSpPr>
          <p:nvPr/>
        </p:nvSpPr>
        <p:spPr>
          <a:xfrm>
            <a:off x="5767621" y="1273984"/>
            <a:ext cx="6065607" cy="256890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2400" b="1" dirty="0">
                <a:latin typeface="+mn-lt"/>
              </a:rPr>
              <a:t>Research focus:</a:t>
            </a:r>
          </a:p>
          <a:p>
            <a:pPr>
              <a:spcBef>
                <a:spcPts val="400"/>
              </a:spcBef>
              <a:buFont typeface="Wingdings" panose="05000000000000000000" pitchFamily="2" charset="2"/>
              <a:buChar char="§"/>
            </a:pPr>
            <a:r>
              <a:rPr lang="en-US" dirty="0">
                <a:latin typeface="+mn-lt"/>
              </a:rPr>
              <a:t>Target materials for intense radioisotope release</a:t>
            </a:r>
          </a:p>
          <a:p>
            <a:pPr>
              <a:spcBef>
                <a:spcPts val="400"/>
              </a:spcBef>
              <a:buFont typeface="Wingdings" panose="05000000000000000000" pitchFamily="2" charset="2"/>
              <a:buChar char="§"/>
            </a:pPr>
            <a:r>
              <a:rPr lang="en-US" dirty="0">
                <a:latin typeface="+mn-lt"/>
              </a:rPr>
              <a:t>Ionization schemes and laser ionization efficiency </a:t>
            </a:r>
          </a:p>
          <a:p>
            <a:pPr>
              <a:spcBef>
                <a:spcPts val="400"/>
              </a:spcBef>
              <a:buFont typeface="Wingdings" panose="05000000000000000000" pitchFamily="2" charset="2"/>
              <a:buChar char="§"/>
            </a:pPr>
            <a:r>
              <a:rPr lang="en-US" dirty="0">
                <a:latin typeface="+mn-lt"/>
              </a:rPr>
              <a:t>Material irradiation damage for accelerator and nuclear applications</a:t>
            </a:r>
          </a:p>
          <a:p>
            <a:pPr>
              <a:spcBef>
                <a:spcPts val="400"/>
              </a:spcBef>
              <a:buFont typeface="Wingdings" panose="05000000000000000000" pitchFamily="2" charset="2"/>
              <a:buChar char="§"/>
            </a:pPr>
            <a:r>
              <a:rPr lang="en-US" dirty="0">
                <a:latin typeface="+mn-lt"/>
              </a:rPr>
              <a:t>Applications of accelerators and high-power targets for neutron and medical isotopes production</a:t>
            </a:r>
          </a:p>
        </p:txBody>
      </p:sp>
      <p:pic>
        <p:nvPicPr>
          <p:cNvPr id="8" name="Picture 44">
            <a:extLst>
              <a:ext uri="{FF2B5EF4-FFF2-40B4-BE49-F238E27FC236}">
                <a16:creationId xmlns:a16="http://schemas.microsoft.com/office/drawing/2014/main" id="{4AE50B43-CC88-24E1-B30A-37CF0ACA403F}"/>
              </a:ext>
            </a:extLst>
          </p:cNvPr>
          <p:cNvPicPr>
            <a:picLocks/>
          </p:cNvPicPr>
          <p:nvPr/>
        </p:nvPicPr>
        <p:blipFill rotWithShape="1">
          <a:blip r:embed="rId3"/>
          <a:srcRect t="27777"/>
          <a:stretch/>
        </p:blipFill>
        <p:spPr>
          <a:xfrm>
            <a:off x="6430933" y="4804784"/>
            <a:ext cx="1619004" cy="360638"/>
          </a:xfrm>
          <a:prstGeom prst="rect">
            <a:avLst/>
          </a:prstGeom>
          <a:ln w="38100">
            <a:solidFill>
              <a:schemeClr val="accent6"/>
            </a:solidFill>
          </a:ln>
        </p:spPr>
      </p:pic>
      <p:pic>
        <p:nvPicPr>
          <p:cNvPr id="9" name="Picture 45">
            <a:extLst>
              <a:ext uri="{FF2B5EF4-FFF2-40B4-BE49-F238E27FC236}">
                <a16:creationId xmlns:a16="http://schemas.microsoft.com/office/drawing/2014/main" id="{AD677734-2897-CC45-B674-8942476D419C}"/>
              </a:ext>
            </a:extLst>
          </p:cNvPr>
          <p:cNvPicPr>
            <a:picLocks/>
          </p:cNvPicPr>
          <p:nvPr/>
        </p:nvPicPr>
        <p:blipFill>
          <a:blip r:embed="rId4"/>
          <a:stretch>
            <a:fillRect/>
          </a:stretch>
        </p:blipFill>
        <p:spPr>
          <a:xfrm>
            <a:off x="6430934" y="6148451"/>
            <a:ext cx="1619003" cy="369626"/>
          </a:xfrm>
          <a:prstGeom prst="rect">
            <a:avLst/>
          </a:prstGeom>
          <a:ln w="28575">
            <a:solidFill>
              <a:srgbClr val="FF0000"/>
            </a:solidFill>
          </a:ln>
        </p:spPr>
      </p:pic>
      <p:pic>
        <p:nvPicPr>
          <p:cNvPr id="10" name="Picture 46">
            <a:extLst>
              <a:ext uri="{FF2B5EF4-FFF2-40B4-BE49-F238E27FC236}">
                <a16:creationId xmlns:a16="http://schemas.microsoft.com/office/drawing/2014/main" id="{3FAE6D09-6B06-C345-6B83-4A723A71A00A}"/>
              </a:ext>
            </a:extLst>
          </p:cNvPr>
          <p:cNvPicPr>
            <a:picLocks/>
          </p:cNvPicPr>
          <p:nvPr/>
        </p:nvPicPr>
        <p:blipFill rotWithShape="1">
          <a:blip r:embed="rId5"/>
          <a:srcRect t="8496"/>
          <a:stretch/>
        </p:blipFill>
        <p:spPr>
          <a:xfrm>
            <a:off x="6430933" y="5248503"/>
            <a:ext cx="1619004" cy="366893"/>
          </a:xfrm>
          <a:prstGeom prst="rect">
            <a:avLst/>
          </a:prstGeom>
          <a:ln w="28575">
            <a:solidFill>
              <a:schemeClr val="accent1"/>
            </a:solidFill>
          </a:ln>
        </p:spPr>
      </p:pic>
      <p:pic>
        <p:nvPicPr>
          <p:cNvPr id="11" name="Picture 47">
            <a:extLst>
              <a:ext uri="{FF2B5EF4-FFF2-40B4-BE49-F238E27FC236}">
                <a16:creationId xmlns:a16="http://schemas.microsoft.com/office/drawing/2014/main" id="{DD5AE806-D7F6-3899-6404-4961A7AAE1DB}"/>
              </a:ext>
            </a:extLst>
          </p:cNvPr>
          <p:cNvPicPr>
            <a:picLocks/>
          </p:cNvPicPr>
          <p:nvPr/>
        </p:nvPicPr>
        <p:blipFill rotWithShape="1">
          <a:blip r:embed="rId6"/>
          <a:srcRect t="16611"/>
          <a:stretch/>
        </p:blipFill>
        <p:spPr>
          <a:xfrm>
            <a:off x="6430933" y="5698477"/>
            <a:ext cx="1619004" cy="366893"/>
          </a:xfrm>
          <a:prstGeom prst="rect">
            <a:avLst/>
          </a:prstGeom>
          <a:ln w="28575">
            <a:solidFill>
              <a:srgbClr val="CF01C5"/>
            </a:solidFill>
          </a:ln>
        </p:spPr>
      </p:pic>
      <p:pic>
        <p:nvPicPr>
          <p:cNvPr id="12" name="Picture 11">
            <a:extLst>
              <a:ext uri="{FF2B5EF4-FFF2-40B4-BE49-F238E27FC236}">
                <a16:creationId xmlns:a16="http://schemas.microsoft.com/office/drawing/2014/main" id="{3528EAAE-BE2B-03BA-3AD9-68134210D7D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63361" y="4794522"/>
            <a:ext cx="2975277" cy="1738988"/>
          </a:xfrm>
          <a:prstGeom prst="rect">
            <a:avLst/>
          </a:prstGeom>
        </p:spPr>
      </p:pic>
      <p:sp>
        <p:nvSpPr>
          <p:cNvPr id="20" name="TextBox 19">
            <a:extLst>
              <a:ext uri="{FF2B5EF4-FFF2-40B4-BE49-F238E27FC236}">
                <a16:creationId xmlns:a16="http://schemas.microsoft.com/office/drawing/2014/main" id="{98F65D1D-4280-661F-5FD5-71273AAE1285}"/>
              </a:ext>
            </a:extLst>
          </p:cNvPr>
          <p:cNvSpPr txBox="1"/>
          <p:nvPr/>
        </p:nvSpPr>
        <p:spPr>
          <a:xfrm>
            <a:off x="6405564" y="6117381"/>
            <a:ext cx="946125" cy="276999"/>
          </a:xfrm>
          <a:prstGeom prst="rect">
            <a:avLst/>
          </a:prstGeom>
          <a:noFill/>
        </p:spPr>
        <p:txBody>
          <a:bodyPr wrap="square" rtlCol="0">
            <a:spAutoFit/>
          </a:bodyPr>
          <a:lstStyle/>
          <a:p>
            <a:r>
              <a:rPr lang="en-US" sz="1200" b="1">
                <a:solidFill>
                  <a:schemeClr val="bg1"/>
                </a:solidFill>
              </a:rPr>
              <a:t>24 </a:t>
            </a:r>
            <a:r>
              <a:rPr lang="en-US" sz="1200" b="1" err="1">
                <a:solidFill>
                  <a:schemeClr val="bg1"/>
                </a:solidFill>
              </a:rPr>
              <a:t>MGy</a:t>
            </a:r>
            <a:r>
              <a:rPr lang="en-US" sz="1200" b="1">
                <a:solidFill>
                  <a:schemeClr val="bg1"/>
                </a:solidFill>
              </a:rPr>
              <a:t> </a:t>
            </a:r>
            <a:endParaRPr lang="en-CA" sz="1200" b="1">
              <a:solidFill>
                <a:schemeClr val="bg1"/>
              </a:solidFill>
            </a:endParaRPr>
          </a:p>
        </p:txBody>
      </p:sp>
      <p:sp>
        <p:nvSpPr>
          <p:cNvPr id="21" name="TextBox 20">
            <a:extLst>
              <a:ext uri="{FF2B5EF4-FFF2-40B4-BE49-F238E27FC236}">
                <a16:creationId xmlns:a16="http://schemas.microsoft.com/office/drawing/2014/main" id="{18D63A3F-BE16-8D48-3003-C4FA220F569E}"/>
              </a:ext>
            </a:extLst>
          </p:cNvPr>
          <p:cNvSpPr txBox="1"/>
          <p:nvPr/>
        </p:nvSpPr>
        <p:spPr>
          <a:xfrm>
            <a:off x="6405564" y="5646040"/>
            <a:ext cx="946125" cy="276999"/>
          </a:xfrm>
          <a:prstGeom prst="rect">
            <a:avLst/>
          </a:prstGeom>
          <a:noFill/>
        </p:spPr>
        <p:txBody>
          <a:bodyPr wrap="square" rtlCol="0">
            <a:spAutoFit/>
          </a:bodyPr>
          <a:lstStyle/>
          <a:p>
            <a:r>
              <a:rPr lang="en-US" sz="1200" b="1">
                <a:solidFill>
                  <a:schemeClr val="bg1"/>
                </a:solidFill>
              </a:rPr>
              <a:t>17 </a:t>
            </a:r>
            <a:r>
              <a:rPr lang="en-US" sz="1200" b="1" err="1">
                <a:solidFill>
                  <a:schemeClr val="bg1"/>
                </a:solidFill>
              </a:rPr>
              <a:t>MGy</a:t>
            </a:r>
            <a:r>
              <a:rPr lang="en-US" sz="1200" b="1">
                <a:solidFill>
                  <a:schemeClr val="bg1"/>
                </a:solidFill>
              </a:rPr>
              <a:t> </a:t>
            </a:r>
            <a:endParaRPr lang="en-CA" sz="1200" b="1">
              <a:solidFill>
                <a:schemeClr val="bg1"/>
              </a:solidFill>
            </a:endParaRPr>
          </a:p>
        </p:txBody>
      </p:sp>
      <p:sp>
        <p:nvSpPr>
          <p:cNvPr id="22" name="TextBox 21">
            <a:extLst>
              <a:ext uri="{FF2B5EF4-FFF2-40B4-BE49-F238E27FC236}">
                <a16:creationId xmlns:a16="http://schemas.microsoft.com/office/drawing/2014/main" id="{EDF0B8BA-D18E-C08E-20C6-83C61FF86311}"/>
              </a:ext>
            </a:extLst>
          </p:cNvPr>
          <p:cNvSpPr txBox="1"/>
          <p:nvPr/>
        </p:nvSpPr>
        <p:spPr>
          <a:xfrm>
            <a:off x="6405564" y="5193553"/>
            <a:ext cx="946125" cy="276999"/>
          </a:xfrm>
          <a:prstGeom prst="rect">
            <a:avLst/>
          </a:prstGeom>
          <a:noFill/>
        </p:spPr>
        <p:txBody>
          <a:bodyPr wrap="square" rtlCol="0">
            <a:spAutoFit/>
          </a:bodyPr>
          <a:lstStyle/>
          <a:p>
            <a:r>
              <a:rPr lang="en-US" sz="1200" b="1">
                <a:solidFill>
                  <a:schemeClr val="bg1"/>
                </a:solidFill>
              </a:rPr>
              <a:t> 4 </a:t>
            </a:r>
            <a:r>
              <a:rPr lang="en-US" sz="1200" b="1" err="1">
                <a:solidFill>
                  <a:schemeClr val="bg1"/>
                </a:solidFill>
              </a:rPr>
              <a:t>MGy</a:t>
            </a:r>
            <a:r>
              <a:rPr lang="en-US" sz="1200" b="1">
                <a:solidFill>
                  <a:schemeClr val="bg1"/>
                </a:solidFill>
              </a:rPr>
              <a:t> </a:t>
            </a:r>
            <a:endParaRPr lang="en-CA" sz="1200" b="1">
              <a:solidFill>
                <a:schemeClr val="bg1"/>
              </a:solidFill>
            </a:endParaRPr>
          </a:p>
        </p:txBody>
      </p:sp>
      <p:sp>
        <p:nvSpPr>
          <p:cNvPr id="23" name="TextBox 22">
            <a:extLst>
              <a:ext uri="{FF2B5EF4-FFF2-40B4-BE49-F238E27FC236}">
                <a16:creationId xmlns:a16="http://schemas.microsoft.com/office/drawing/2014/main" id="{BA165F64-525E-C785-6BC4-3F15C1257B75}"/>
              </a:ext>
            </a:extLst>
          </p:cNvPr>
          <p:cNvSpPr txBox="1"/>
          <p:nvPr/>
        </p:nvSpPr>
        <p:spPr>
          <a:xfrm>
            <a:off x="6405564" y="4750493"/>
            <a:ext cx="946125" cy="276999"/>
          </a:xfrm>
          <a:prstGeom prst="rect">
            <a:avLst/>
          </a:prstGeom>
          <a:noFill/>
        </p:spPr>
        <p:txBody>
          <a:bodyPr wrap="square" rtlCol="0">
            <a:spAutoFit/>
          </a:bodyPr>
          <a:lstStyle/>
          <a:p>
            <a:r>
              <a:rPr lang="en-US" sz="1200" b="1">
                <a:solidFill>
                  <a:schemeClr val="bg1"/>
                </a:solidFill>
              </a:rPr>
              <a:t> 1 </a:t>
            </a:r>
            <a:r>
              <a:rPr lang="en-US" sz="1200" b="1" err="1">
                <a:solidFill>
                  <a:schemeClr val="bg1"/>
                </a:solidFill>
              </a:rPr>
              <a:t>MGy</a:t>
            </a:r>
            <a:r>
              <a:rPr lang="en-US" sz="1200" b="1">
                <a:solidFill>
                  <a:schemeClr val="bg1"/>
                </a:solidFill>
              </a:rPr>
              <a:t> </a:t>
            </a:r>
            <a:endParaRPr lang="en-CA" sz="1200" b="1">
              <a:solidFill>
                <a:schemeClr val="bg1"/>
              </a:solidFill>
            </a:endParaRPr>
          </a:p>
        </p:txBody>
      </p:sp>
      <p:sp>
        <p:nvSpPr>
          <p:cNvPr id="24" name="TextBox 23">
            <a:extLst>
              <a:ext uri="{FF2B5EF4-FFF2-40B4-BE49-F238E27FC236}">
                <a16:creationId xmlns:a16="http://schemas.microsoft.com/office/drawing/2014/main" id="{2B3ECC81-9849-844A-322B-B0B291A20757}"/>
              </a:ext>
            </a:extLst>
          </p:cNvPr>
          <p:cNvSpPr txBox="1"/>
          <p:nvPr/>
        </p:nvSpPr>
        <p:spPr>
          <a:xfrm>
            <a:off x="6285868" y="3944181"/>
            <a:ext cx="5304770" cy="646331"/>
          </a:xfrm>
          <a:prstGeom prst="rect">
            <a:avLst/>
          </a:prstGeom>
          <a:noFill/>
        </p:spPr>
        <p:txBody>
          <a:bodyPr wrap="square">
            <a:spAutoFit/>
          </a:bodyPr>
          <a:lstStyle/>
          <a:p>
            <a:r>
              <a:rPr lang="en-US" b="1" dirty="0"/>
              <a:t>Irradiation damage studies – example: PEEK </a:t>
            </a:r>
          </a:p>
          <a:p>
            <a:r>
              <a:rPr lang="en-US" b="1" dirty="0"/>
              <a:t>Tensile and fracture properties</a:t>
            </a:r>
            <a:endParaRPr lang="en-CA" b="1" dirty="0"/>
          </a:p>
        </p:txBody>
      </p:sp>
      <p:sp>
        <p:nvSpPr>
          <p:cNvPr id="25" name="TextBox 24">
            <a:extLst>
              <a:ext uri="{FF2B5EF4-FFF2-40B4-BE49-F238E27FC236}">
                <a16:creationId xmlns:a16="http://schemas.microsoft.com/office/drawing/2014/main" id="{911041A5-4A18-0552-697D-7EEDDF365D74}"/>
              </a:ext>
            </a:extLst>
          </p:cNvPr>
          <p:cNvSpPr txBox="1"/>
          <p:nvPr/>
        </p:nvSpPr>
        <p:spPr>
          <a:xfrm>
            <a:off x="465265" y="5292230"/>
            <a:ext cx="4713742" cy="646331"/>
          </a:xfrm>
          <a:prstGeom prst="rect">
            <a:avLst/>
          </a:prstGeom>
          <a:noFill/>
        </p:spPr>
        <p:txBody>
          <a:bodyPr wrap="square">
            <a:spAutoFit/>
          </a:bodyPr>
          <a:lstStyle/>
          <a:p>
            <a:pPr>
              <a:spcBef>
                <a:spcPts val="400"/>
              </a:spcBef>
            </a:pPr>
            <a:r>
              <a:rPr lang="en-US" dirty="0">
                <a:latin typeface="+mn-lt"/>
              </a:rPr>
              <a:t>R&amp;D on high power electron convertor target for ARIEL</a:t>
            </a:r>
            <a:endParaRPr lang="en-CA" dirty="0"/>
          </a:p>
        </p:txBody>
      </p:sp>
    </p:spTree>
    <p:extLst>
      <p:ext uri="{BB962C8B-B14F-4D97-AF65-F5344CB8AC3E}">
        <p14:creationId xmlns:p14="http://schemas.microsoft.com/office/powerpoint/2010/main" val="36907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9D26-7972-1A2E-C271-40939FFE6538}"/>
              </a:ext>
            </a:extLst>
          </p:cNvPr>
          <p:cNvSpPr>
            <a:spLocks noGrp="1"/>
          </p:cNvSpPr>
          <p:nvPr>
            <p:ph type="title"/>
          </p:nvPr>
        </p:nvSpPr>
        <p:spPr/>
        <p:txBody>
          <a:bodyPr/>
          <a:lstStyle/>
          <a:p>
            <a:r>
              <a:rPr lang="en-CA"/>
              <a:t>ACC division mission statement</a:t>
            </a:r>
          </a:p>
        </p:txBody>
      </p:sp>
      <p:sp>
        <p:nvSpPr>
          <p:cNvPr id="3" name="TextBox 2">
            <a:extLst>
              <a:ext uri="{FF2B5EF4-FFF2-40B4-BE49-F238E27FC236}">
                <a16:creationId xmlns:a16="http://schemas.microsoft.com/office/drawing/2014/main" id="{17593B49-D7DE-1A2B-F466-807608F06E48}"/>
              </a:ext>
            </a:extLst>
          </p:cNvPr>
          <p:cNvSpPr txBox="1"/>
          <p:nvPr/>
        </p:nvSpPr>
        <p:spPr>
          <a:xfrm>
            <a:off x="480767" y="1598154"/>
            <a:ext cx="11065516" cy="4154984"/>
          </a:xfrm>
          <a:prstGeom prst="rect">
            <a:avLst/>
          </a:prstGeom>
          <a:noFill/>
        </p:spPr>
        <p:txBody>
          <a:bodyPr wrap="square" lIns="91440" tIns="45720" rIns="91440" bIns="45720" rtlCol="0" anchor="t">
            <a:spAutoFit/>
          </a:bodyPr>
          <a:lstStyle/>
          <a:p>
            <a:pPr marL="342900" indent="-342900">
              <a:buClr>
                <a:srgbClr val="00B0F0"/>
              </a:buClr>
              <a:buFont typeface="Wingdings" panose="05000000000000000000" pitchFamily="2" charset="2"/>
              <a:buChar char="§"/>
            </a:pPr>
            <a:r>
              <a:rPr lang="en-CA" sz="2400"/>
              <a:t>The TRUMF accelerator division safely operates the TRIUMF accelerator complex with high performance and availability. We develop and implement new accelerator facilities and related technologies to support world class science nationally and internationally.</a:t>
            </a:r>
            <a:br>
              <a:rPr lang="en-CA" sz="2400"/>
            </a:br>
            <a:endParaRPr lang="en-CA" sz="2400"/>
          </a:p>
          <a:p>
            <a:pPr marL="342900" indent="-342900">
              <a:buClr>
                <a:srgbClr val="00B0F0"/>
              </a:buClr>
              <a:buFont typeface="Wingdings" panose="05000000000000000000" pitchFamily="2" charset="2"/>
              <a:buChar char="§"/>
            </a:pPr>
            <a:r>
              <a:rPr lang="en-CA" sz="2400"/>
              <a:t>We lead accelerator physics research in Canada and foster TRIUMF’s position at the forefront of accelerator science. We </a:t>
            </a:r>
            <a:r>
              <a:rPr lang="en-US" altLang="en-US" sz="2400"/>
              <a:t>advance our core competencies and transfer our knowledge to industry for the benefit of society.</a:t>
            </a:r>
            <a:br>
              <a:rPr lang="en-US" altLang="en-US" sz="2400"/>
            </a:br>
            <a:endParaRPr lang="en-US" altLang="en-US" sz="2400"/>
          </a:p>
          <a:p>
            <a:pPr marL="342900" indent="-342900">
              <a:buClr>
                <a:srgbClr val="00B0F0"/>
              </a:buClr>
              <a:buFont typeface="Wingdings" panose="05000000000000000000" pitchFamily="2" charset="2"/>
              <a:buChar char="§"/>
            </a:pPr>
            <a:r>
              <a:rPr lang="en-CA" sz="2400"/>
              <a:t>We leverage infrastructure and expertise to provide world class training of HQP in accelerator physics and engineering.</a:t>
            </a:r>
            <a:endParaRPr lang="en-CA" sz="2400">
              <a:cs typeface="Calibri"/>
            </a:endParaRPr>
          </a:p>
        </p:txBody>
      </p:sp>
    </p:spTree>
    <p:extLst>
      <p:ext uri="{BB962C8B-B14F-4D97-AF65-F5344CB8AC3E}">
        <p14:creationId xmlns:p14="http://schemas.microsoft.com/office/powerpoint/2010/main" val="4257686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5A4DE6-8AC0-8E70-2FEE-B7F288240B0F}"/>
              </a:ext>
            </a:extLst>
          </p:cNvPr>
          <p:cNvSpPr>
            <a:spLocks noGrp="1"/>
          </p:cNvSpPr>
          <p:nvPr>
            <p:ph type="title"/>
          </p:nvPr>
        </p:nvSpPr>
        <p:spPr>
          <a:xfrm>
            <a:off x="1742308" y="547322"/>
            <a:ext cx="6037542" cy="676102"/>
          </a:xfrm>
        </p:spPr>
        <p:txBody>
          <a:bodyPr/>
          <a:lstStyle/>
          <a:p>
            <a:r>
              <a:rPr lang="en-CA"/>
              <a:t>RF/SRF research activities</a:t>
            </a:r>
          </a:p>
        </p:txBody>
      </p:sp>
      <p:sp>
        <p:nvSpPr>
          <p:cNvPr id="2" name="TextBox 1">
            <a:extLst>
              <a:ext uri="{FF2B5EF4-FFF2-40B4-BE49-F238E27FC236}">
                <a16:creationId xmlns:a16="http://schemas.microsoft.com/office/drawing/2014/main" id="{9C73E3FA-60CD-4452-CD4A-38F81E6F53DD}"/>
              </a:ext>
            </a:extLst>
          </p:cNvPr>
          <p:cNvSpPr txBox="1"/>
          <p:nvPr/>
        </p:nvSpPr>
        <p:spPr>
          <a:xfrm>
            <a:off x="371887" y="1197952"/>
            <a:ext cx="7913798" cy="3293209"/>
          </a:xfrm>
          <a:prstGeom prst="rect">
            <a:avLst/>
          </a:prstGeom>
          <a:noFill/>
        </p:spPr>
        <p:txBody>
          <a:bodyPr wrap="square" rtlCol="0">
            <a:spAutoFit/>
          </a:bodyPr>
          <a:lstStyle/>
          <a:p>
            <a:r>
              <a:rPr lang="en-US" sz="2000" dirty="0"/>
              <a:t>To support on-site accelerators, student focused R&amp;D and</a:t>
            </a:r>
            <a:br>
              <a:rPr lang="en-US" sz="2000" dirty="0"/>
            </a:br>
            <a:r>
              <a:rPr lang="en-US" sz="2000" dirty="0"/>
              <a:t>external collaborations (like HL-LHC crab cavity cryomodules, presentation of Philipp Kolb)</a:t>
            </a:r>
          </a:p>
          <a:p>
            <a:pPr>
              <a:buClr>
                <a:srgbClr val="00B0F0"/>
              </a:buClr>
            </a:pPr>
            <a:r>
              <a:rPr lang="en-US" b="1" dirty="0"/>
              <a:t>Linac developments</a:t>
            </a:r>
          </a:p>
          <a:p>
            <a:pPr marL="534988" lvl="1" indent="-285750">
              <a:buClr>
                <a:srgbClr val="00B0F0"/>
              </a:buClr>
              <a:buFont typeface="Wingdings" panose="05000000000000000000" pitchFamily="2" charset="2"/>
              <a:buChar char="§"/>
            </a:pPr>
            <a:r>
              <a:rPr lang="en-US" sz="1600" dirty="0"/>
              <a:t>E-Linac – plasma cleaning for in-situ processing, model and mitigate particulate migration</a:t>
            </a:r>
          </a:p>
          <a:p>
            <a:pPr marL="534988" lvl="1" indent="-285750">
              <a:buClr>
                <a:srgbClr val="00B0F0"/>
              </a:buClr>
              <a:buFont typeface="Wingdings" panose="05000000000000000000" pitchFamily="2" charset="2"/>
              <a:buChar char="§"/>
            </a:pPr>
            <a:r>
              <a:rPr lang="en-US" sz="1600" dirty="0"/>
              <a:t>ISAC-II – implement heat treatments to improve gradient and Q</a:t>
            </a:r>
          </a:p>
          <a:p>
            <a:pPr>
              <a:buClr>
                <a:srgbClr val="00B0F0"/>
              </a:buClr>
            </a:pPr>
            <a:r>
              <a:rPr lang="en-US" b="1" dirty="0"/>
              <a:t>SRF R&amp;D</a:t>
            </a:r>
          </a:p>
          <a:p>
            <a:pPr marL="534988" lvl="1" indent="-285750">
              <a:buClr>
                <a:srgbClr val="00B0F0"/>
              </a:buClr>
              <a:buFont typeface="Wingdings" panose="05000000000000000000" pitchFamily="2" charset="2"/>
              <a:buChar char="§"/>
            </a:pPr>
            <a:r>
              <a:rPr lang="en-US" sz="1600" dirty="0"/>
              <a:t>Exploit coaxial cavities to develop new insight into optimized design, fabrication and processing (furnace baking, electro-polish, Temperature-maps)</a:t>
            </a:r>
          </a:p>
          <a:p>
            <a:pPr marL="534988" lvl="1" indent="-285750">
              <a:buClr>
                <a:srgbClr val="00B0F0"/>
              </a:buClr>
              <a:buFont typeface="Wingdings" panose="05000000000000000000" pitchFamily="2" charset="2"/>
              <a:buChar char="§"/>
            </a:pPr>
            <a:r>
              <a:rPr lang="en-US" sz="1600" dirty="0"/>
              <a:t>Exploit beta-SRF to develop new SRF processes and materials and understand fundamental limits</a:t>
            </a:r>
            <a:endParaRPr lang="en-CA" sz="1600" dirty="0"/>
          </a:p>
        </p:txBody>
      </p:sp>
      <p:grpSp>
        <p:nvGrpSpPr>
          <p:cNvPr id="5" name="Group 4">
            <a:extLst>
              <a:ext uri="{FF2B5EF4-FFF2-40B4-BE49-F238E27FC236}">
                <a16:creationId xmlns:a16="http://schemas.microsoft.com/office/drawing/2014/main" id="{ADF8784E-0816-A5D3-06C6-08BE56750D75}"/>
              </a:ext>
            </a:extLst>
          </p:cNvPr>
          <p:cNvGrpSpPr/>
          <p:nvPr/>
        </p:nvGrpSpPr>
        <p:grpSpPr>
          <a:xfrm>
            <a:off x="8083892" y="448411"/>
            <a:ext cx="1732770" cy="1606271"/>
            <a:chOff x="2698485" y="2561791"/>
            <a:chExt cx="4229514" cy="3203904"/>
          </a:xfrm>
        </p:grpSpPr>
        <p:pic>
          <p:nvPicPr>
            <p:cNvPr id="6" name="Picture 5" descr="A close-up of a purple circle&#10;&#10;Description automatically generated">
              <a:extLst>
                <a:ext uri="{FF2B5EF4-FFF2-40B4-BE49-F238E27FC236}">
                  <a16:creationId xmlns:a16="http://schemas.microsoft.com/office/drawing/2014/main" id="{A82544DF-BCDB-6304-A614-7102C7DE9E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3227174" y="2033102"/>
              <a:ext cx="3172134" cy="4229512"/>
            </a:xfrm>
            <a:prstGeom prst="rect">
              <a:avLst/>
            </a:prstGeom>
            <a:ln w="38100">
              <a:noFill/>
            </a:ln>
          </p:spPr>
        </p:pic>
        <p:sp>
          <p:nvSpPr>
            <p:cNvPr id="7" name="TextBox 6">
              <a:extLst>
                <a:ext uri="{FF2B5EF4-FFF2-40B4-BE49-F238E27FC236}">
                  <a16:creationId xmlns:a16="http://schemas.microsoft.com/office/drawing/2014/main" id="{CD56EDBA-D84A-6A61-4AC5-E994C52D8A1C}"/>
                </a:ext>
              </a:extLst>
            </p:cNvPr>
            <p:cNvSpPr txBox="1"/>
            <p:nvPr/>
          </p:nvSpPr>
          <p:spPr>
            <a:xfrm>
              <a:off x="2698485" y="5260214"/>
              <a:ext cx="4229514" cy="505481"/>
            </a:xfrm>
            <a:prstGeom prst="rect">
              <a:avLst/>
            </a:prstGeom>
            <a:solidFill>
              <a:schemeClr val="bg1"/>
            </a:solidFill>
            <a:ln>
              <a:noFill/>
            </a:ln>
          </p:spPr>
          <p:txBody>
            <a:bodyPr wrap="square" rtlCol="0">
              <a:spAutoFit/>
            </a:bodyPr>
            <a:lstStyle/>
            <a:p>
              <a:pPr algn="ctr"/>
              <a:r>
                <a:rPr lang="en-US" sz="1200" b="1">
                  <a:solidFill>
                    <a:srgbClr val="00B0F0"/>
                  </a:solidFill>
                </a:rPr>
                <a:t>Plasma cleaning</a:t>
              </a:r>
            </a:p>
          </p:txBody>
        </p:sp>
      </p:grpSp>
      <p:pic>
        <p:nvPicPr>
          <p:cNvPr id="11" name="Picture 10">
            <a:extLst>
              <a:ext uri="{FF2B5EF4-FFF2-40B4-BE49-F238E27FC236}">
                <a16:creationId xmlns:a16="http://schemas.microsoft.com/office/drawing/2014/main" id="{5BA04E77-667D-34F5-AE64-B1D397DBE82C}"/>
              </a:ext>
            </a:extLst>
          </p:cNvPr>
          <p:cNvPicPr>
            <a:picLocks noChangeAspect="1"/>
          </p:cNvPicPr>
          <p:nvPr/>
        </p:nvPicPr>
        <p:blipFill>
          <a:blip r:embed="rId3"/>
          <a:stretch>
            <a:fillRect/>
          </a:stretch>
        </p:blipFill>
        <p:spPr>
          <a:xfrm>
            <a:off x="8083892" y="2278632"/>
            <a:ext cx="3602955" cy="2268874"/>
          </a:xfrm>
          <a:prstGeom prst="rect">
            <a:avLst/>
          </a:prstGeom>
        </p:spPr>
      </p:pic>
      <p:sp>
        <p:nvSpPr>
          <p:cNvPr id="12" name="TextBox 11">
            <a:extLst>
              <a:ext uri="{FF2B5EF4-FFF2-40B4-BE49-F238E27FC236}">
                <a16:creationId xmlns:a16="http://schemas.microsoft.com/office/drawing/2014/main" id="{03E09890-D45E-8E61-23D7-B1FE2DA51A6D}"/>
              </a:ext>
            </a:extLst>
          </p:cNvPr>
          <p:cNvSpPr txBox="1"/>
          <p:nvPr/>
        </p:nvSpPr>
        <p:spPr>
          <a:xfrm>
            <a:off x="10419443" y="2526727"/>
            <a:ext cx="1163714" cy="307777"/>
          </a:xfrm>
          <a:prstGeom prst="rect">
            <a:avLst/>
          </a:prstGeom>
          <a:noFill/>
        </p:spPr>
        <p:txBody>
          <a:bodyPr wrap="square" rtlCol="0">
            <a:spAutoFit/>
          </a:bodyPr>
          <a:lstStyle/>
          <a:p>
            <a:r>
              <a:rPr lang="en-US" sz="1400">
                <a:solidFill>
                  <a:srgbClr val="00A4FF"/>
                </a:solidFill>
              </a:rPr>
              <a:t>Heat treated</a:t>
            </a:r>
            <a:endParaRPr lang="en-CA" sz="1400">
              <a:solidFill>
                <a:srgbClr val="00A4FF"/>
              </a:solidFill>
            </a:endParaRPr>
          </a:p>
        </p:txBody>
      </p:sp>
      <p:sp>
        <p:nvSpPr>
          <p:cNvPr id="13" name="TextBox 12">
            <a:extLst>
              <a:ext uri="{FF2B5EF4-FFF2-40B4-BE49-F238E27FC236}">
                <a16:creationId xmlns:a16="http://schemas.microsoft.com/office/drawing/2014/main" id="{A678D0CC-C7C4-131A-FC5D-6285833CE3C1}"/>
              </a:ext>
            </a:extLst>
          </p:cNvPr>
          <p:cNvSpPr txBox="1"/>
          <p:nvPr/>
        </p:nvSpPr>
        <p:spPr>
          <a:xfrm>
            <a:off x="9404409" y="3097202"/>
            <a:ext cx="1163714" cy="307777"/>
          </a:xfrm>
          <a:prstGeom prst="rect">
            <a:avLst/>
          </a:prstGeom>
          <a:noFill/>
        </p:spPr>
        <p:txBody>
          <a:bodyPr wrap="square" rtlCol="0">
            <a:spAutoFit/>
          </a:bodyPr>
          <a:lstStyle/>
          <a:p>
            <a:r>
              <a:rPr lang="en-US" sz="1400"/>
              <a:t>Baseline</a:t>
            </a:r>
            <a:endParaRPr lang="en-CA" sz="1400"/>
          </a:p>
        </p:txBody>
      </p:sp>
      <p:sp>
        <p:nvSpPr>
          <p:cNvPr id="14" name="TextBox 13">
            <a:extLst>
              <a:ext uri="{FF2B5EF4-FFF2-40B4-BE49-F238E27FC236}">
                <a16:creationId xmlns:a16="http://schemas.microsoft.com/office/drawing/2014/main" id="{1F60B2F8-43D1-8E8D-733E-5E82AC428D35}"/>
              </a:ext>
            </a:extLst>
          </p:cNvPr>
          <p:cNvSpPr txBox="1"/>
          <p:nvPr/>
        </p:nvSpPr>
        <p:spPr>
          <a:xfrm>
            <a:off x="9082476" y="3674837"/>
            <a:ext cx="2463246" cy="307777"/>
          </a:xfrm>
          <a:prstGeom prst="rect">
            <a:avLst/>
          </a:prstGeom>
          <a:noFill/>
        </p:spPr>
        <p:txBody>
          <a:bodyPr wrap="square" rtlCol="0">
            <a:spAutoFit/>
          </a:bodyPr>
          <a:lstStyle/>
          <a:p>
            <a:pPr algn="ctr"/>
            <a:r>
              <a:rPr lang="en-US" sz="1400">
                <a:solidFill>
                  <a:srgbClr val="00A4FF"/>
                </a:solidFill>
              </a:rPr>
              <a:t>ISAC-II cavity performance</a:t>
            </a:r>
            <a:endParaRPr lang="en-CA" sz="1400">
              <a:solidFill>
                <a:srgbClr val="00A4FF"/>
              </a:solidFill>
            </a:endParaRPr>
          </a:p>
        </p:txBody>
      </p:sp>
      <p:grpSp>
        <p:nvGrpSpPr>
          <p:cNvPr id="19" name="Group 18">
            <a:extLst>
              <a:ext uri="{FF2B5EF4-FFF2-40B4-BE49-F238E27FC236}">
                <a16:creationId xmlns:a16="http://schemas.microsoft.com/office/drawing/2014/main" id="{324EC745-9BB5-3393-2945-0DCB008E8499}"/>
              </a:ext>
            </a:extLst>
          </p:cNvPr>
          <p:cNvGrpSpPr/>
          <p:nvPr/>
        </p:nvGrpSpPr>
        <p:grpSpPr>
          <a:xfrm>
            <a:off x="5088528" y="4529831"/>
            <a:ext cx="3232257" cy="2287544"/>
            <a:chOff x="631327" y="3773834"/>
            <a:chExt cx="3526742" cy="2685898"/>
          </a:xfrm>
        </p:grpSpPr>
        <p:pic>
          <p:nvPicPr>
            <p:cNvPr id="20" name="Picture 19">
              <a:extLst>
                <a:ext uri="{FF2B5EF4-FFF2-40B4-BE49-F238E27FC236}">
                  <a16:creationId xmlns:a16="http://schemas.microsoft.com/office/drawing/2014/main" id="{5F1A7F3E-069F-0009-60AC-B353D34C39FB}"/>
                </a:ext>
              </a:extLst>
            </p:cNvPr>
            <p:cNvPicPr>
              <a:picLocks noChangeAspect="1"/>
            </p:cNvPicPr>
            <p:nvPr/>
          </p:nvPicPr>
          <p:blipFill rotWithShape="1">
            <a:blip r:embed="rId4"/>
            <a:srcRect l="10521" t="36071" r="45237" b="7070"/>
            <a:stretch/>
          </p:blipFill>
          <p:spPr>
            <a:xfrm>
              <a:off x="723901" y="4135632"/>
              <a:ext cx="3434168" cy="2324100"/>
            </a:xfrm>
            <a:prstGeom prst="rect">
              <a:avLst/>
            </a:prstGeom>
          </p:spPr>
        </p:pic>
        <p:grpSp>
          <p:nvGrpSpPr>
            <p:cNvPr id="21" name="Group 20">
              <a:extLst>
                <a:ext uri="{FF2B5EF4-FFF2-40B4-BE49-F238E27FC236}">
                  <a16:creationId xmlns:a16="http://schemas.microsoft.com/office/drawing/2014/main" id="{19062753-6572-E8B5-9E53-B340DAB36C22}"/>
                </a:ext>
              </a:extLst>
            </p:cNvPr>
            <p:cNvGrpSpPr/>
            <p:nvPr/>
          </p:nvGrpSpPr>
          <p:grpSpPr>
            <a:xfrm>
              <a:off x="631327" y="3773834"/>
              <a:ext cx="1149170" cy="526674"/>
              <a:chOff x="631327" y="3752087"/>
              <a:chExt cx="1149170" cy="551982"/>
            </a:xfrm>
          </p:grpSpPr>
          <p:sp>
            <p:nvSpPr>
              <p:cNvPr id="23" name="Rectangle: Rounded Corners 22">
                <a:extLst>
                  <a:ext uri="{FF2B5EF4-FFF2-40B4-BE49-F238E27FC236}">
                    <a16:creationId xmlns:a16="http://schemas.microsoft.com/office/drawing/2014/main" id="{C78202F1-C6B7-5DD9-F234-E34F99C558CA}"/>
                  </a:ext>
                </a:extLst>
              </p:cNvPr>
              <p:cNvSpPr/>
              <p:nvPr/>
            </p:nvSpPr>
            <p:spPr>
              <a:xfrm>
                <a:off x="723901" y="3752087"/>
                <a:ext cx="914400" cy="474388"/>
              </a:xfrm>
              <a:prstGeom prst="roundRect">
                <a:avLst/>
              </a:prstGeom>
              <a:solidFill>
                <a:srgbClr val="02EE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24" name="TextBox 12">
                <a:extLst>
                  <a:ext uri="{FF2B5EF4-FFF2-40B4-BE49-F238E27FC236}">
                    <a16:creationId xmlns:a16="http://schemas.microsoft.com/office/drawing/2014/main" id="{C3120A33-3F9F-5A74-DB34-8B6C37FC2ACD}"/>
                  </a:ext>
                </a:extLst>
              </p:cNvPr>
              <p:cNvSpPr txBox="1"/>
              <p:nvPr/>
            </p:nvSpPr>
            <p:spPr>
              <a:xfrm>
                <a:off x="631327" y="3773837"/>
                <a:ext cx="1149170" cy="5302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100">
                    <a:latin typeface="Century" panose="02040604050505020304" pitchFamily="18" charset="0"/>
                    <a:cs typeface="Times New Roman" panose="02020603050405020304" pitchFamily="18" charset="0"/>
                  </a:rPr>
                  <a:t>Helmholtz coil</a:t>
                </a:r>
              </a:p>
            </p:txBody>
          </p:sp>
        </p:grpSp>
        <p:cxnSp>
          <p:nvCxnSpPr>
            <p:cNvPr id="22" name="Straight Arrow Connector 21">
              <a:extLst>
                <a:ext uri="{FF2B5EF4-FFF2-40B4-BE49-F238E27FC236}">
                  <a16:creationId xmlns:a16="http://schemas.microsoft.com/office/drawing/2014/main" id="{6D126BA9-7BD4-B254-B460-1DE77563AED0}"/>
                </a:ext>
              </a:extLst>
            </p:cNvPr>
            <p:cNvCxnSpPr>
              <a:stCxn id="23" idx="2"/>
            </p:cNvCxnSpPr>
            <p:nvPr/>
          </p:nvCxnSpPr>
          <p:spPr>
            <a:xfrm flipH="1">
              <a:off x="1058779" y="4226475"/>
              <a:ext cx="122322" cy="524280"/>
            </a:xfrm>
            <a:prstGeom prst="straightConnector1">
              <a:avLst/>
            </a:prstGeom>
            <a:ln w="28575">
              <a:solidFill>
                <a:srgbClr val="02EEE8"/>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2043B729-EE31-2A13-8CA2-360893BB254B}"/>
              </a:ext>
            </a:extLst>
          </p:cNvPr>
          <p:cNvPicPr>
            <a:picLocks noChangeAspect="1"/>
          </p:cNvPicPr>
          <p:nvPr/>
        </p:nvPicPr>
        <p:blipFill rotWithShape="1">
          <a:blip r:embed="rId5"/>
          <a:srcRect l="29227" t="19194" r="6124" b="7165"/>
          <a:stretch/>
        </p:blipFill>
        <p:spPr>
          <a:xfrm>
            <a:off x="8527983" y="4754876"/>
            <a:ext cx="3224785" cy="1970653"/>
          </a:xfrm>
          <a:prstGeom prst="rect">
            <a:avLst/>
          </a:prstGeom>
        </p:spPr>
      </p:pic>
      <p:pic>
        <p:nvPicPr>
          <p:cNvPr id="29" name="Content Placeholder 7">
            <a:extLst>
              <a:ext uri="{FF2B5EF4-FFF2-40B4-BE49-F238E27FC236}">
                <a16:creationId xmlns:a16="http://schemas.microsoft.com/office/drawing/2014/main" id="{D13E16BD-FE76-ACCD-F0E4-35D0CBD1CF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249952" y="4690879"/>
            <a:ext cx="1714213" cy="1979668"/>
          </a:xfrm>
          <a:prstGeom prst="rect">
            <a:avLst/>
          </a:prstGeom>
          <a:noFill/>
        </p:spPr>
      </p:pic>
      <p:pic>
        <p:nvPicPr>
          <p:cNvPr id="33" name="Content Placeholder 4">
            <a:extLst>
              <a:ext uri="{FF2B5EF4-FFF2-40B4-BE49-F238E27FC236}">
                <a16:creationId xmlns:a16="http://schemas.microsoft.com/office/drawing/2014/main" id="{DF81A6C5-1EC8-0D98-36C1-C6761790C707}"/>
              </a:ext>
            </a:extLst>
          </p:cNvPr>
          <p:cNvPicPr>
            <a:picLocks noChangeAspect="1"/>
          </p:cNvPicPr>
          <p:nvPr/>
        </p:nvPicPr>
        <p:blipFill>
          <a:blip r:embed="rId7"/>
          <a:srcRect/>
          <a:stretch/>
        </p:blipFill>
        <p:spPr>
          <a:xfrm>
            <a:off x="2098533" y="4690879"/>
            <a:ext cx="2890127" cy="1979668"/>
          </a:xfrm>
          <a:prstGeom prst="rect">
            <a:avLst/>
          </a:prstGeom>
        </p:spPr>
      </p:pic>
      <p:pic>
        <p:nvPicPr>
          <p:cNvPr id="8" name="Picture 7" descr="A large black metal box with a door open&#10;&#10;Description automatically generated">
            <a:extLst>
              <a:ext uri="{FF2B5EF4-FFF2-40B4-BE49-F238E27FC236}">
                <a16:creationId xmlns:a16="http://schemas.microsoft.com/office/drawing/2014/main" id="{A86EDA28-A2A6-3062-5A8A-1392096A9585}"/>
              </a:ext>
            </a:extLst>
          </p:cNvPr>
          <p:cNvPicPr>
            <a:picLocks noChangeAspect="1"/>
          </p:cNvPicPr>
          <p:nvPr/>
        </p:nvPicPr>
        <p:blipFill rotWithShape="1">
          <a:blip r:embed="rId8"/>
          <a:srcRect l="9041"/>
          <a:stretch/>
        </p:blipFill>
        <p:spPr>
          <a:xfrm>
            <a:off x="9986266" y="448411"/>
            <a:ext cx="1901075" cy="1567524"/>
          </a:xfrm>
          <a:prstGeom prst="rect">
            <a:avLst/>
          </a:prstGeom>
        </p:spPr>
      </p:pic>
      <p:sp>
        <p:nvSpPr>
          <p:cNvPr id="9" name="TextBox 8">
            <a:extLst>
              <a:ext uri="{FF2B5EF4-FFF2-40B4-BE49-F238E27FC236}">
                <a16:creationId xmlns:a16="http://schemas.microsoft.com/office/drawing/2014/main" id="{86298A52-2257-42CE-F611-51A922A46306}"/>
              </a:ext>
            </a:extLst>
          </p:cNvPr>
          <p:cNvSpPr txBox="1"/>
          <p:nvPr/>
        </p:nvSpPr>
        <p:spPr>
          <a:xfrm>
            <a:off x="9986266" y="1815101"/>
            <a:ext cx="1901075" cy="276999"/>
          </a:xfrm>
          <a:prstGeom prst="rect">
            <a:avLst/>
          </a:prstGeom>
          <a:solidFill>
            <a:schemeClr val="bg1"/>
          </a:solidFill>
        </p:spPr>
        <p:txBody>
          <a:bodyPr wrap="square" rtlCol="0">
            <a:spAutoFit/>
          </a:bodyPr>
          <a:lstStyle/>
          <a:p>
            <a:pPr algn="ctr"/>
            <a:r>
              <a:rPr lang="en-US" sz="1200" b="1">
                <a:solidFill>
                  <a:srgbClr val="00B0F0"/>
                </a:solidFill>
              </a:rPr>
              <a:t>Furnace degassing</a:t>
            </a:r>
          </a:p>
        </p:txBody>
      </p:sp>
    </p:spTree>
    <p:extLst>
      <p:ext uri="{BB962C8B-B14F-4D97-AF65-F5344CB8AC3E}">
        <p14:creationId xmlns:p14="http://schemas.microsoft.com/office/powerpoint/2010/main" val="33358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 calcmode="lin" valueType="num">
                                      <p:cBhvr>
                                        <p:cTn id="1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2">
                                            <p:txEl>
                                              <p:pRg st="5" end="5"/>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p:cTn id="1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2">
                                            <p:txEl>
                                              <p:pRg st="6" end="6"/>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437D-EEE3-BD22-CDAB-AD5D0D1E624C}"/>
              </a:ext>
            </a:extLst>
          </p:cNvPr>
          <p:cNvSpPr>
            <a:spLocks noGrp="1"/>
          </p:cNvSpPr>
          <p:nvPr>
            <p:ph type="title"/>
          </p:nvPr>
        </p:nvSpPr>
        <p:spPr>
          <a:xfrm>
            <a:off x="2524654" y="372052"/>
            <a:ext cx="9258993" cy="676102"/>
          </a:xfrm>
        </p:spPr>
        <p:txBody>
          <a:bodyPr/>
          <a:lstStyle/>
          <a:p>
            <a:r>
              <a:rPr lang="en-CA" dirty="0"/>
              <a:t>Electron Ion Collider (EIC) at BNL</a:t>
            </a:r>
          </a:p>
        </p:txBody>
      </p:sp>
      <p:sp>
        <p:nvSpPr>
          <p:cNvPr id="3" name="Content Placeholder 2">
            <a:extLst>
              <a:ext uri="{FF2B5EF4-FFF2-40B4-BE49-F238E27FC236}">
                <a16:creationId xmlns:a16="http://schemas.microsoft.com/office/drawing/2014/main" id="{AE5A1B7C-C4BC-6842-AC9C-ECE34274D730}"/>
              </a:ext>
            </a:extLst>
          </p:cNvPr>
          <p:cNvSpPr txBox="1">
            <a:spLocks/>
          </p:cNvSpPr>
          <p:nvPr/>
        </p:nvSpPr>
        <p:spPr>
          <a:xfrm>
            <a:off x="385956" y="1150069"/>
            <a:ext cx="7451565" cy="3283584"/>
          </a:xfrm>
          <a:prstGeom prst="rect">
            <a:avLst/>
          </a:prstGeom>
        </p:spPr>
        <p:txBody>
          <a:bodyPr t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buClr>
                <a:srgbClr val="00A9FF"/>
              </a:buClr>
              <a:buFont typeface="Wingdings" charset="2"/>
              <a:buChar char="§"/>
              <a:defRPr/>
            </a:pPr>
            <a:r>
              <a:rPr lang="en-CA" sz="2000" dirty="0">
                <a:latin typeface="Arial" charset="0"/>
                <a:cs typeface="Arial" charset="0"/>
              </a:rPr>
              <a:t>The EIC is the next discovery machine to be built in North America at Brookhaven National Laboratory.</a:t>
            </a:r>
            <a:endParaRPr lang="en-US" sz="2000" dirty="0">
              <a:latin typeface="Arial" charset="0"/>
              <a:cs typeface="Arial" charset="0"/>
            </a:endParaRPr>
          </a:p>
          <a:p>
            <a:pPr marL="228600" indent="-228600">
              <a:spcBef>
                <a:spcPts val="600"/>
              </a:spcBef>
              <a:buClr>
                <a:srgbClr val="00A9FF"/>
              </a:buClr>
              <a:buFont typeface="Wingdings" charset="2"/>
              <a:buChar char="§"/>
              <a:defRPr/>
            </a:pPr>
            <a:r>
              <a:rPr lang="en-CA" sz="2000" dirty="0">
                <a:latin typeface="Arial" charset="0"/>
                <a:cs typeface="Arial" charset="0"/>
              </a:rPr>
              <a:t>TRIUMF is working with EIC-Canada to seek Canadian funding to support in-kind contributions.</a:t>
            </a:r>
          </a:p>
          <a:p>
            <a:pPr marL="228600" indent="-228600">
              <a:spcBef>
                <a:spcPts val="600"/>
              </a:spcBef>
              <a:buClr>
                <a:srgbClr val="00A9FF"/>
              </a:buClr>
              <a:buFont typeface="Wingdings" charset="2"/>
              <a:buChar char="§"/>
              <a:defRPr/>
            </a:pPr>
            <a:r>
              <a:rPr lang="en-US" sz="2000" dirty="0">
                <a:latin typeface="Arial" charset="0"/>
                <a:cs typeface="Arial" charset="0"/>
              </a:rPr>
              <a:t>TRIUMF’s SRF group has started work on the design of the 394 MHz crab cavity – similar size to HL-LHC 400 MHz crab cavity with significant challenges in managing the higher order modes (HOM) excited by the high circulating beam current.</a:t>
            </a:r>
          </a:p>
          <a:p>
            <a:pPr marL="228600" indent="-228600">
              <a:spcBef>
                <a:spcPts val="600"/>
              </a:spcBef>
              <a:buClr>
                <a:srgbClr val="00A9FF"/>
              </a:buClr>
              <a:buFont typeface="Wingdings" charset="2"/>
              <a:buChar char="§"/>
              <a:defRPr/>
            </a:pPr>
            <a:r>
              <a:rPr lang="en-US" sz="2000" dirty="0">
                <a:latin typeface="Arial" charset="0"/>
                <a:cs typeface="Arial" charset="0"/>
              </a:rPr>
              <a:t>TRIUMF to contribute to the design of kicker systems in collaboration with CLS and BNL.</a:t>
            </a:r>
          </a:p>
        </p:txBody>
      </p:sp>
      <p:pic>
        <p:nvPicPr>
          <p:cNvPr id="4" name="Picture 3">
            <a:extLst>
              <a:ext uri="{FF2B5EF4-FFF2-40B4-BE49-F238E27FC236}">
                <a16:creationId xmlns:a16="http://schemas.microsoft.com/office/drawing/2014/main" id="{0B19351F-1D8E-44A4-2C8C-5371504E1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231" y="1499929"/>
            <a:ext cx="4138613"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64898E-6767-40EB-0244-40F44FAE6F66}"/>
              </a:ext>
            </a:extLst>
          </p:cNvPr>
          <p:cNvPicPr>
            <a:picLocks noChangeAspect="1"/>
          </p:cNvPicPr>
          <p:nvPr/>
        </p:nvPicPr>
        <p:blipFill>
          <a:blip r:embed="rId3"/>
          <a:stretch>
            <a:fillRect/>
          </a:stretch>
        </p:blipFill>
        <p:spPr>
          <a:xfrm>
            <a:off x="9152695" y="2364726"/>
            <a:ext cx="1080000" cy="1192320"/>
          </a:xfrm>
          <a:prstGeom prst="rect">
            <a:avLst/>
          </a:prstGeom>
        </p:spPr>
      </p:pic>
      <p:pic>
        <p:nvPicPr>
          <p:cNvPr id="7" name="Picture 6" descr="A blue and brown object&#10;&#10;Description automatically generated">
            <a:extLst>
              <a:ext uri="{FF2B5EF4-FFF2-40B4-BE49-F238E27FC236}">
                <a16:creationId xmlns:a16="http://schemas.microsoft.com/office/drawing/2014/main" id="{5F943DCD-79B7-B64C-2AB6-B07356BDF69D}"/>
              </a:ext>
            </a:extLst>
          </p:cNvPr>
          <p:cNvPicPr>
            <a:picLocks noChangeAspect="1"/>
          </p:cNvPicPr>
          <p:nvPr/>
        </p:nvPicPr>
        <p:blipFill>
          <a:blip r:embed="rId4"/>
          <a:stretch>
            <a:fillRect/>
          </a:stretch>
        </p:blipFill>
        <p:spPr>
          <a:xfrm>
            <a:off x="1318682" y="4659540"/>
            <a:ext cx="4493575" cy="2112539"/>
          </a:xfrm>
          <a:prstGeom prst="rect">
            <a:avLst/>
          </a:prstGeom>
        </p:spPr>
      </p:pic>
      <p:sp>
        <p:nvSpPr>
          <p:cNvPr id="8" name="TextBox 11">
            <a:extLst>
              <a:ext uri="{FF2B5EF4-FFF2-40B4-BE49-F238E27FC236}">
                <a16:creationId xmlns:a16="http://schemas.microsoft.com/office/drawing/2014/main" id="{8AD84E8C-0B91-BC01-E58C-939C299E144F}"/>
              </a:ext>
            </a:extLst>
          </p:cNvPr>
          <p:cNvSpPr txBox="1"/>
          <p:nvPr/>
        </p:nvSpPr>
        <p:spPr>
          <a:xfrm>
            <a:off x="4659805" y="6196357"/>
            <a:ext cx="1152452" cy="46166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00B0F0"/>
                </a:solidFill>
              </a:rPr>
              <a:t>394 MHz RF Dipole Cavity</a:t>
            </a:r>
          </a:p>
        </p:txBody>
      </p:sp>
    </p:spTree>
    <p:extLst>
      <p:ext uri="{BB962C8B-B14F-4D97-AF65-F5344CB8AC3E}">
        <p14:creationId xmlns:p14="http://schemas.microsoft.com/office/powerpoint/2010/main" val="398047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708C-C61D-D27C-221E-19A9421560A8}"/>
              </a:ext>
            </a:extLst>
          </p:cNvPr>
          <p:cNvSpPr>
            <a:spLocks noGrp="1"/>
          </p:cNvSpPr>
          <p:nvPr>
            <p:ph type="title"/>
          </p:nvPr>
        </p:nvSpPr>
        <p:spPr>
          <a:xfrm>
            <a:off x="2193011" y="531836"/>
            <a:ext cx="5161383" cy="676102"/>
          </a:xfrm>
        </p:spPr>
        <p:txBody>
          <a:bodyPr/>
          <a:lstStyle/>
          <a:p>
            <a:r>
              <a:rPr lang="en-CA" dirty="0"/>
              <a:t>THz radiation project</a:t>
            </a:r>
          </a:p>
        </p:txBody>
      </p:sp>
      <p:grpSp>
        <p:nvGrpSpPr>
          <p:cNvPr id="242" name="Group 241">
            <a:extLst>
              <a:ext uri="{FF2B5EF4-FFF2-40B4-BE49-F238E27FC236}">
                <a16:creationId xmlns:a16="http://schemas.microsoft.com/office/drawing/2014/main" id="{51418A60-87DC-614A-ED2F-7EDC9AEF0190}"/>
              </a:ext>
            </a:extLst>
          </p:cNvPr>
          <p:cNvGrpSpPr/>
          <p:nvPr/>
        </p:nvGrpSpPr>
        <p:grpSpPr>
          <a:xfrm>
            <a:off x="7656394" y="543733"/>
            <a:ext cx="4650755" cy="5747894"/>
            <a:chOff x="8155246" y="543732"/>
            <a:chExt cx="4151903" cy="5126842"/>
          </a:xfrm>
        </p:grpSpPr>
        <p:sp>
          <p:nvSpPr>
            <p:cNvPr id="74" name="Rectangle 73">
              <a:extLst>
                <a:ext uri="{FF2B5EF4-FFF2-40B4-BE49-F238E27FC236}">
                  <a16:creationId xmlns:a16="http://schemas.microsoft.com/office/drawing/2014/main" id="{0C89C5AB-9C0F-C88B-9203-E4022E828FF4}"/>
                </a:ext>
              </a:extLst>
            </p:cNvPr>
            <p:cNvSpPr/>
            <p:nvPr/>
          </p:nvSpPr>
          <p:spPr bwMode="auto">
            <a:xfrm rot="16200000">
              <a:off x="8664723" y="3314700"/>
              <a:ext cx="143911" cy="263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76" name="Straight Connector 75">
              <a:extLst>
                <a:ext uri="{FF2B5EF4-FFF2-40B4-BE49-F238E27FC236}">
                  <a16:creationId xmlns:a16="http://schemas.microsoft.com/office/drawing/2014/main" id="{6B175F45-E976-ADB7-DA27-F5CE2A0851DC}"/>
                </a:ext>
              </a:extLst>
            </p:cNvPr>
            <p:cNvCxnSpPr>
              <a:cxnSpLocks/>
            </p:cNvCxnSpPr>
            <p:nvPr/>
          </p:nvCxnSpPr>
          <p:spPr bwMode="auto">
            <a:xfrm>
              <a:off x="8790653" y="3447295"/>
              <a:ext cx="184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E596BB1-9A3D-1194-643E-F2EBC3619EA0}"/>
                </a:ext>
              </a:extLst>
            </p:cNvPr>
            <p:cNvGrpSpPr/>
            <p:nvPr/>
          </p:nvGrpSpPr>
          <p:grpSpPr>
            <a:xfrm>
              <a:off x="8809878" y="551084"/>
              <a:ext cx="2060385" cy="4809349"/>
              <a:chOff x="479424" y="480220"/>
              <a:chExt cx="2060385" cy="4809349"/>
            </a:xfrm>
          </p:grpSpPr>
          <p:sp>
            <p:nvSpPr>
              <p:cNvPr id="78" name="Rectangle 77">
                <a:extLst>
                  <a:ext uri="{FF2B5EF4-FFF2-40B4-BE49-F238E27FC236}">
                    <a16:creationId xmlns:a16="http://schemas.microsoft.com/office/drawing/2014/main" id="{6FED028A-E6CA-12A1-1B5D-1C4563827865}"/>
                  </a:ext>
                </a:extLst>
              </p:cNvPr>
              <p:cNvSpPr/>
              <p:nvPr/>
            </p:nvSpPr>
            <p:spPr bwMode="auto">
              <a:xfrm rot="16200000">
                <a:off x="617536" y="667545"/>
                <a:ext cx="131763"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79" name="Straight Connector 78">
                <a:extLst>
                  <a:ext uri="{FF2B5EF4-FFF2-40B4-BE49-F238E27FC236}">
                    <a16:creationId xmlns:a16="http://schemas.microsoft.com/office/drawing/2014/main" id="{971D35E4-E0E1-CCD1-3C73-F673D8F199D0}"/>
                  </a:ext>
                </a:extLst>
              </p:cNvPr>
              <p:cNvCxnSpPr/>
              <p:nvPr/>
            </p:nvCxnSpPr>
            <p:spPr bwMode="auto">
              <a:xfrm rot="16200000">
                <a:off x="688181" y="2581276"/>
                <a:ext cx="6715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9B6ECF5-5CA6-8A21-EFE1-CE6F96A961CB}"/>
                  </a:ext>
                </a:extLst>
              </p:cNvPr>
              <p:cNvCxnSpPr/>
              <p:nvPr/>
            </p:nvCxnSpPr>
            <p:spPr bwMode="auto">
              <a:xfrm rot="16200000">
                <a:off x="838199" y="2921795"/>
                <a:ext cx="198437" cy="17303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D11B05E-61DB-DD2B-B69A-DA76123E7DE0}"/>
                  </a:ext>
                </a:extLst>
              </p:cNvPr>
              <p:cNvCxnSpPr/>
              <p:nvPr/>
            </p:nvCxnSpPr>
            <p:spPr bwMode="auto">
              <a:xfrm rot="16200000" flipV="1">
                <a:off x="844549" y="2074070"/>
                <a:ext cx="192087" cy="1666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2" name="Group 260">
                <a:extLst>
                  <a:ext uri="{FF2B5EF4-FFF2-40B4-BE49-F238E27FC236}">
                    <a16:creationId xmlns:a16="http://schemas.microsoft.com/office/drawing/2014/main" id="{0D275AC9-8E44-1482-99CB-3D7C6C1EF656}"/>
                  </a:ext>
                </a:extLst>
              </p:cNvPr>
              <p:cNvGrpSpPr>
                <a:grpSpLocks/>
              </p:cNvGrpSpPr>
              <p:nvPr/>
            </p:nvGrpSpPr>
            <p:grpSpPr bwMode="auto">
              <a:xfrm rot="13994038">
                <a:off x="1948733" y="4534452"/>
                <a:ext cx="284826" cy="146050"/>
                <a:chOff x="2292027" y="5512838"/>
                <a:chExt cx="648081" cy="332352"/>
              </a:xfrm>
            </p:grpSpPr>
            <p:sp>
              <p:nvSpPr>
                <p:cNvPr id="136" name="Rectangle 135">
                  <a:extLst>
                    <a:ext uri="{FF2B5EF4-FFF2-40B4-BE49-F238E27FC236}">
                      <a16:creationId xmlns:a16="http://schemas.microsoft.com/office/drawing/2014/main" id="{8235E64D-CD1D-2EF8-5FB0-34AA2D1A5FAA}"/>
                    </a:ext>
                  </a:extLst>
                </p:cNvPr>
                <p:cNvSpPr/>
                <p:nvPr/>
              </p:nvSpPr>
              <p:spPr>
                <a:xfrm>
                  <a:off x="2297956" y="5512838"/>
                  <a:ext cx="639348" cy="33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137" name="Group 136">
                  <a:extLst>
                    <a:ext uri="{FF2B5EF4-FFF2-40B4-BE49-F238E27FC236}">
                      <a16:creationId xmlns:a16="http://schemas.microsoft.com/office/drawing/2014/main" id="{032D821F-92C6-2B69-A8F5-D239DA214906}"/>
                    </a:ext>
                  </a:extLst>
                </p:cNvPr>
                <p:cNvGrpSpPr/>
                <p:nvPr/>
              </p:nvGrpSpPr>
              <p:grpSpPr>
                <a:xfrm>
                  <a:off x="2292027" y="5620146"/>
                  <a:ext cx="648081" cy="118207"/>
                  <a:chOff x="1973170" y="7276917"/>
                  <a:chExt cx="6141861" cy="1120261"/>
                </a:xfrm>
                <a:solidFill>
                  <a:schemeClr val="tx1">
                    <a:lumMod val="65000"/>
                    <a:lumOff val="35000"/>
                  </a:schemeClr>
                </a:solidFill>
              </p:grpSpPr>
              <p:sp>
                <p:nvSpPr>
                  <p:cNvPr id="138" name="Oval 137">
                    <a:extLst>
                      <a:ext uri="{FF2B5EF4-FFF2-40B4-BE49-F238E27FC236}">
                        <a16:creationId xmlns:a16="http://schemas.microsoft.com/office/drawing/2014/main" id="{58DD5DB6-4A00-A199-A974-FA3D3EC4D587}"/>
                      </a:ext>
                    </a:extLst>
                  </p:cNvPr>
                  <p:cNvSpPr/>
                  <p:nvPr/>
                </p:nvSpPr>
                <p:spPr>
                  <a:xfrm>
                    <a:off x="2538412"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9" name="Oval 138">
                    <a:extLst>
                      <a:ext uri="{FF2B5EF4-FFF2-40B4-BE49-F238E27FC236}">
                        <a16:creationId xmlns:a16="http://schemas.microsoft.com/office/drawing/2014/main" id="{22695AC5-DCEE-B915-ED94-77E3BAF33340}"/>
                      </a:ext>
                    </a:extLst>
                  </p:cNvPr>
                  <p:cNvSpPr/>
                  <p:nvPr/>
                </p:nvSpPr>
                <p:spPr>
                  <a:xfrm>
                    <a:off x="3089662"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0" name="Oval 139">
                    <a:extLst>
                      <a:ext uri="{FF2B5EF4-FFF2-40B4-BE49-F238E27FC236}">
                        <a16:creationId xmlns:a16="http://schemas.microsoft.com/office/drawing/2014/main" id="{496A080C-E509-7163-FD61-34F87577BC2C}"/>
                      </a:ext>
                    </a:extLst>
                  </p:cNvPr>
                  <p:cNvSpPr/>
                  <p:nvPr/>
                </p:nvSpPr>
                <p:spPr>
                  <a:xfrm>
                    <a:off x="3646170"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1" name="Oval 140">
                    <a:extLst>
                      <a:ext uri="{FF2B5EF4-FFF2-40B4-BE49-F238E27FC236}">
                        <a16:creationId xmlns:a16="http://schemas.microsoft.com/office/drawing/2014/main" id="{C647C29F-41C9-57FB-5E96-8427F9661297}"/>
                      </a:ext>
                    </a:extLst>
                  </p:cNvPr>
                  <p:cNvSpPr/>
                  <p:nvPr/>
                </p:nvSpPr>
                <p:spPr>
                  <a:xfrm>
                    <a:off x="4180908"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2" name="Oval 141">
                    <a:extLst>
                      <a:ext uri="{FF2B5EF4-FFF2-40B4-BE49-F238E27FC236}">
                        <a16:creationId xmlns:a16="http://schemas.microsoft.com/office/drawing/2014/main" id="{4B183FF9-F7A7-65E6-BB31-EC70737D1028}"/>
                      </a:ext>
                    </a:extLst>
                  </p:cNvPr>
                  <p:cNvSpPr/>
                  <p:nvPr/>
                </p:nvSpPr>
                <p:spPr>
                  <a:xfrm>
                    <a:off x="4732158"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3" name="Oval 142">
                    <a:extLst>
                      <a:ext uri="{FF2B5EF4-FFF2-40B4-BE49-F238E27FC236}">
                        <a16:creationId xmlns:a16="http://schemas.microsoft.com/office/drawing/2014/main" id="{9B68A738-B6B9-909C-19C8-65AADBB374E7}"/>
                      </a:ext>
                    </a:extLst>
                  </p:cNvPr>
                  <p:cNvSpPr/>
                  <p:nvPr/>
                </p:nvSpPr>
                <p:spPr>
                  <a:xfrm>
                    <a:off x="528866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4" name="Oval 143">
                    <a:extLst>
                      <a:ext uri="{FF2B5EF4-FFF2-40B4-BE49-F238E27FC236}">
                        <a16:creationId xmlns:a16="http://schemas.microsoft.com/office/drawing/2014/main" id="{06D8F7EE-1337-7FEA-2B30-2A34C6C5BB92}"/>
                      </a:ext>
                    </a:extLst>
                  </p:cNvPr>
                  <p:cNvSpPr/>
                  <p:nvPr/>
                </p:nvSpPr>
                <p:spPr>
                  <a:xfrm>
                    <a:off x="582190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5" name="Oval 144">
                    <a:extLst>
                      <a:ext uri="{FF2B5EF4-FFF2-40B4-BE49-F238E27FC236}">
                        <a16:creationId xmlns:a16="http://schemas.microsoft.com/office/drawing/2014/main" id="{D2D69C98-1418-C289-F333-B4C53F8F3CB6}"/>
                      </a:ext>
                    </a:extLst>
                  </p:cNvPr>
                  <p:cNvSpPr/>
                  <p:nvPr/>
                </p:nvSpPr>
                <p:spPr>
                  <a:xfrm>
                    <a:off x="637315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6" name="Oval 145">
                    <a:extLst>
                      <a:ext uri="{FF2B5EF4-FFF2-40B4-BE49-F238E27FC236}">
                        <a16:creationId xmlns:a16="http://schemas.microsoft.com/office/drawing/2014/main" id="{40198569-9D2B-43CA-8983-8FB858C1BA86}"/>
                      </a:ext>
                    </a:extLst>
                  </p:cNvPr>
                  <p:cNvSpPr/>
                  <p:nvPr/>
                </p:nvSpPr>
                <p:spPr>
                  <a:xfrm>
                    <a:off x="6929664"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47" name="Rectangle 146">
                    <a:extLst>
                      <a:ext uri="{FF2B5EF4-FFF2-40B4-BE49-F238E27FC236}">
                        <a16:creationId xmlns:a16="http://schemas.microsoft.com/office/drawing/2014/main" id="{0F90B6B4-9AAF-1914-B290-9481831DFBB3}"/>
                      </a:ext>
                    </a:extLst>
                  </p:cNvPr>
                  <p:cNvSpPr/>
                  <p:nvPr/>
                </p:nvSpPr>
                <p:spPr>
                  <a:xfrm>
                    <a:off x="1973170" y="7678297"/>
                    <a:ext cx="6141861" cy="31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grpSp>
          <p:grpSp>
            <p:nvGrpSpPr>
              <p:cNvPr id="83" name="Group 261">
                <a:extLst>
                  <a:ext uri="{FF2B5EF4-FFF2-40B4-BE49-F238E27FC236}">
                    <a16:creationId xmlns:a16="http://schemas.microsoft.com/office/drawing/2014/main" id="{F1CF86D5-C7C5-6D4A-86C2-0D7481F13BDB}"/>
                  </a:ext>
                </a:extLst>
              </p:cNvPr>
              <p:cNvGrpSpPr>
                <a:grpSpLocks/>
              </p:cNvGrpSpPr>
              <p:nvPr/>
            </p:nvGrpSpPr>
            <p:grpSpPr bwMode="auto">
              <a:xfrm rot="13994038">
                <a:off x="2289460" y="4952745"/>
                <a:ext cx="281624" cy="219075"/>
                <a:chOff x="3363761" y="5445232"/>
                <a:chExt cx="640794" cy="498527"/>
              </a:xfrm>
            </p:grpSpPr>
            <p:sp>
              <p:nvSpPr>
                <p:cNvPr id="133" name="Rectangle 132">
                  <a:extLst>
                    <a:ext uri="{FF2B5EF4-FFF2-40B4-BE49-F238E27FC236}">
                      <a16:creationId xmlns:a16="http://schemas.microsoft.com/office/drawing/2014/main" id="{57D005E0-6594-E2E7-AA9E-E59322A95128}"/>
                    </a:ext>
                  </a:extLst>
                </p:cNvPr>
                <p:cNvSpPr/>
                <p:nvPr/>
              </p:nvSpPr>
              <p:spPr>
                <a:xfrm>
                  <a:off x="3363761" y="5445232"/>
                  <a:ext cx="639345" cy="498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4" name="Rounded Rectangle 264">
                  <a:extLst>
                    <a:ext uri="{FF2B5EF4-FFF2-40B4-BE49-F238E27FC236}">
                      <a16:creationId xmlns:a16="http://schemas.microsoft.com/office/drawing/2014/main" id="{EEF0AB17-C689-FEAD-7ABE-D640D4CC9EBE}"/>
                    </a:ext>
                  </a:extLst>
                </p:cNvPr>
                <p:cNvSpPr/>
                <p:nvPr/>
              </p:nvSpPr>
              <p:spPr>
                <a:xfrm>
                  <a:off x="3468518" y="5589778"/>
                  <a:ext cx="379274" cy="21675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5" name="Rectangle 134">
                  <a:extLst>
                    <a:ext uri="{FF2B5EF4-FFF2-40B4-BE49-F238E27FC236}">
                      <a16:creationId xmlns:a16="http://schemas.microsoft.com/office/drawing/2014/main" id="{C77E7DB7-780A-7570-FF72-0E49BD15DE87}"/>
                    </a:ext>
                  </a:extLst>
                </p:cNvPr>
                <p:cNvSpPr/>
                <p:nvPr/>
              </p:nvSpPr>
              <p:spPr>
                <a:xfrm>
                  <a:off x="3755320" y="5657292"/>
                  <a:ext cx="249235" cy="794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cxnSp>
            <p:nvCxnSpPr>
              <p:cNvPr id="84" name="Straight Connector 83">
                <a:extLst>
                  <a:ext uri="{FF2B5EF4-FFF2-40B4-BE49-F238E27FC236}">
                    <a16:creationId xmlns:a16="http://schemas.microsoft.com/office/drawing/2014/main" id="{069FE751-730F-A1F7-2234-CED3D33421CF}"/>
                  </a:ext>
                </a:extLst>
              </p:cNvPr>
              <p:cNvCxnSpPr>
                <a:stCxn id="133" idx="3"/>
              </p:cNvCxnSpPr>
              <p:nvPr/>
            </p:nvCxnSpPr>
            <p:spPr bwMode="auto">
              <a:xfrm rot="16200000" flipV="1">
                <a:off x="1593055" y="4197351"/>
                <a:ext cx="862013" cy="64452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86" name="Group 199">
                <a:extLst>
                  <a:ext uri="{FF2B5EF4-FFF2-40B4-BE49-F238E27FC236}">
                    <a16:creationId xmlns:a16="http://schemas.microsoft.com/office/drawing/2014/main" id="{A52F002D-39CA-5800-568C-A47FF923DADF}"/>
                  </a:ext>
                </a:extLst>
              </p:cNvPr>
              <p:cNvGrpSpPr>
                <a:grpSpLocks/>
              </p:cNvGrpSpPr>
              <p:nvPr/>
            </p:nvGrpSpPr>
            <p:grpSpPr bwMode="auto">
              <a:xfrm rot="16200000">
                <a:off x="1401760" y="3488532"/>
                <a:ext cx="603250" cy="146050"/>
                <a:chOff x="3182843" y="5244596"/>
                <a:chExt cx="1170393" cy="283390"/>
              </a:xfrm>
            </p:grpSpPr>
            <p:grpSp>
              <p:nvGrpSpPr>
                <p:cNvPr id="110" name="Group 237">
                  <a:extLst>
                    <a:ext uri="{FF2B5EF4-FFF2-40B4-BE49-F238E27FC236}">
                      <a16:creationId xmlns:a16="http://schemas.microsoft.com/office/drawing/2014/main" id="{C8F17513-C198-B8B5-D6F6-614673D02987}"/>
                    </a:ext>
                  </a:extLst>
                </p:cNvPr>
                <p:cNvGrpSpPr>
                  <a:grpSpLocks/>
                </p:cNvGrpSpPr>
                <p:nvPr/>
              </p:nvGrpSpPr>
              <p:grpSpPr bwMode="auto">
                <a:xfrm>
                  <a:off x="3182843" y="5244596"/>
                  <a:ext cx="1170393" cy="283390"/>
                  <a:chOff x="2347098" y="5513244"/>
                  <a:chExt cx="1372604" cy="332352"/>
                </a:xfrm>
              </p:grpSpPr>
              <p:sp>
                <p:nvSpPr>
                  <p:cNvPr id="121" name="Rectangle 120">
                    <a:extLst>
                      <a:ext uri="{FF2B5EF4-FFF2-40B4-BE49-F238E27FC236}">
                        <a16:creationId xmlns:a16="http://schemas.microsoft.com/office/drawing/2014/main" id="{A0F01244-FCBE-200F-4C3D-72F2E443D136}"/>
                      </a:ext>
                    </a:extLst>
                  </p:cNvPr>
                  <p:cNvSpPr/>
                  <p:nvPr/>
                </p:nvSpPr>
                <p:spPr>
                  <a:xfrm>
                    <a:off x="2347098" y="5513244"/>
                    <a:ext cx="1372604" cy="33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122" name="Group 121">
                    <a:extLst>
                      <a:ext uri="{FF2B5EF4-FFF2-40B4-BE49-F238E27FC236}">
                        <a16:creationId xmlns:a16="http://schemas.microsoft.com/office/drawing/2014/main" id="{83A701DE-55FD-262F-E165-CC2EB7FF7958}"/>
                      </a:ext>
                    </a:extLst>
                  </p:cNvPr>
                  <p:cNvGrpSpPr/>
                  <p:nvPr/>
                </p:nvGrpSpPr>
                <p:grpSpPr>
                  <a:xfrm>
                    <a:off x="2351841" y="5620147"/>
                    <a:ext cx="648072" cy="118211"/>
                    <a:chOff x="2540088" y="7276836"/>
                    <a:chExt cx="6141861" cy="1120286"/>
                  </a:xfrm>
                  <a:solidFill>
                    <a:schemeClr val="tx1">
                      <a:lumMod val="65000"/>
                      <a:lumOff val="35000"/>
                    </a:schemeClr>
                  </a:solidFill>
                </p:grpSpPr>
                <p:sp>
                  <p:nvSpPr>
                    <p:cNvPr id="123" name="Oval 122">
                      <a:extLst>
                        <a:ext uri="{FF2B5EF4-FFF2-40B4-BE49-F238E27FC236}">
                          <a16:creationId xmlns:a16="http://schemas.microsoft.com/office/drawing/2014/main" id="{28B2A990-4A86-8997-3C25-18D0F8A1ECFE}"/>
                        </a:ext>
                      </a:extLst>
                    </p:cNvPr>
                    <p:cNvSpPr/>
                    <p:nvPr/>
                  </p:nvSpPr>
                  <p:spPr>
                    <a:xfrm>
                      <a:off x="3105328" y="7276858"/>
                      <a:ext cx="623891" cy="1120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4" name="Oval 123">
                      <a:extLst>
                        <a:ext uri="{FF2B5EF4-FFF2-40B4-BE49-F238E27FC236}">
                          <a16:creationId xmlns:a16="http://schemas.microsoft.com/office/drawing/2014/main" id="{B3DB6E04-1353-7F33-748F-DB3217598222}"/>
                        </a:ext>
                      </a:extLst>
                    </p:cNvPr>
                    <p:cNvSpPr/>
                    <p:nvPr/>
                  </p:nvSpPr>
                  <p:spPr>
                    <a:xfrm>
                      <a:off x="3656575"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5" name="Oval 124">
                      <a:extLst>
                        <a:ext uri="{FF2B5EF4-FFF2-40B4-BE49-F238E27FC236}">
                          <a16:creationId xmlns:a16="http://schemas.microsoft.com/office/drawing/2014/main" id="{B50BACFE-4950-AB78-DBE3-02888822BEB3}"/>
                        </a:ext>
                      </a:extLst>
                    </p:cNvPr>
                    <p:cNvSpPr/>
                    <p:nvPr/>
                  </p:nvSpPr>
                  <p:spPr>
                    <a:xfrm>
                      <a:off x="421309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6" name="Oval 125">
                      <a:extLst>
                        <a:ext uri="{FF2B5EF4-FFF2-40B4-BE49-F238E27FC236}">
                          <a16:creationId xmlns:a16="http://schemas.microsoft.com/office/drawing/2014/main" id="{BEA15803-224B-6DBC-99AC-F2B12A630E95}"/>
                        </a:ext>
                      </a:extLst>
                    </p:cNvPr>
                    <p:cNvSpPr/>
                    <p:nvPr/>
                  </p:nvSpPr>
                  <p:spPr>
                    <a:xfrm>
                      <a:off x="474782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7" name="Oval 126">
                      <a:extLst>
                        <a:ext uri="{FF2B5EF4-FFF2-40B4-BE49-F238E27FC236}">
                          <a16:creationId xmlns:a16="http://schemas.microsoft.com/office/drawing/2014/main" id="{C74E994C-8473-6873-D7E8-9780E5AF49AA}"/>
                        </a:ext>
                      </a:extLst>
                    </p:cNvPr>
                    <p:cNvSpPr/>
                    <p:nvPr/>
                  </p:nvSpPr>
                  <p:spPr>
                    <a:xfrm>
                      <a:off x="5299067"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8" name="Oval 127">
                      <a:extLst>
                        <a:ext uri="{FF2B5EF4-FFF2-40B4-BE49-F238E27FC236}">
                          <a16:creationId xmlns:a16="http://schemas.microsoft.com/office/drawing/2014/main" id="{A5003E58-0E19-DD21-9790-CD076B4FABB4}"/>
                        </a:ext>
                      </a:extLst>
                    </p:cNvPr>
                    <p:cNvSpPr/>
                    <p:nvPr/>
                  </p:nvSpPr>
                  <p:spPr>
                    <a:xfrm>
                      <a:off x="5855571"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9" name="Oval 128">
                      <a:extLst>
                        <a:ext uri="{FF2B5EF4-FFF2-40B4-BE49-F238E27FC236}">
                          <a16:creationId xmlns:a16="http://schemas.microsoft.com/office/drawing/2014/main" id="{266F6F5F-358B-7AD6-40AB-6C7D52FA74EF}"/>
                        </a:ext>
                      </a:extLst>
                    </p:cNvPr>
                    <p:cNvSpPr/>
                    <p:nvPr/>
                  </p:nvSpPr>
                  <p:spPr>
                    <a:xfrm>
                      <a:off x="6388824"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0" name="Oval 129">
                      <a:extLst>
                        <a:ext uri="{FF2B5EF4-FFF2-40B4-BE49-F238E27FC236}">
                          <a16:creationId xmlns:a16="http://schemas.microsoft.com/office/drawing/2014/main" id="{D41CC568-68DE-619B-9399-77DEC6FD380E}"/>
                        </a:ext>
                      </a:extLst>
                    </p:cNvPr>
                    <p:cNvSpPr/>
                    <p:nvPr/>
                  </p:nvSpPr>
                  <p:spPr>
                    <a:xfrm>
                      <a:off x="694007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1" name="Oval 130">
                      <a:extLst>
                        <a:ext uri="{FF2B5EF4-FFF2-40B4-BE49-F238E27FC236}">
                          <a16:creationId xmlns:a16="http://schemas.microsoft.com/office/drawing/2014/main" id="{AB3DF17F-DA25-CE9D-37C5-A52DCE4C3C0B}"/>
                        </a:ext>
                      </a:extLst>
                    </p:cNvPr>
                    <p:cNvSpPr/>
                    <p:nvPr/>
                  </p:nvSpPr>
                  <p:spPr>
                    <a:xfrm>
                      <a:off x="7496585"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32" name="Rectangle 131">
                      <a:extLst>
                        <a:ext uri="{FF2B5EF4-FFF2-40B4-BE49-F238E27FC236}">
                          <a16:creationId xmlns:a16="http://schemas.microsoft.com/office/drawing/2014/main" id="{4378E67C-C2F0-002A-5218-1CB1E0005113}"/>
                        </a:ext>
                      </a:extLst>
                    </p:cNvPr>
                    <p:cNvSpPr/>
                    <p:nvPr/>
                  </p:nvSpPr>
                  <p:spPr>
                    <a:xfrm>
                      <a:off x="2540088" y="7678199"/>
                      <a:ext cx="6141861" cy="3174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grpSp>
            <p:sp>
              <p:nvSpPr>
                <p:cNvPr id="111" name="Oval 110">
                  <a:extLst>
                    <a:ext uri="{FF2B5EF4-FFF2-40B4-BE49-F238E27FC236}">
                      <a16:creationId xmlns:a16="http://schemas.microsoft.com/office/drawing/2014/main" id="{A4CCC80B-24DD-544B-BCEC-4C75E684C0DF}"/>
                    </a:ext>
                  </a:extLst>
                </p:cNvPr>
                <p:cNvSpPr/>
                <p:nvPr/>
              </p:nvSpPr>
              <p:spPr>
                <a:xfrm>
                  <a:off x="3838877"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2" name="Oval 111">
                  <a:extLst>
                    <a:ext uri="{FF2B5EF4-FFF2-40B4-BE49-F238E27FC236}">
                      <a16:creationId xmlns:a16="http://schemas.microsoft.com/office/drawing/2014/main" id="{690CFF45-BCAD-69BB-CEC3-3D263CB2473A}"/>
                    </a:ext>
                  </a:extLst>
                </p:cNvPr>
                <p:cNvSpPr/>
                <p:nvPr/>
              </p:nvSpPr>
              <p:spPr>
                <a:xfrm>
                  <a:off x="3888157"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3" name="Oval 112">
                  <a:extLst>
                    <a:ext uri="{FF2B5EF4-FFF2-40B4-BE49-F238E27FC236}">
                      <a16:creationId xmlns:a16="http://schemas.microsoft.com/office/drawing/2014/main" id="{844D7907-7F2A-4F19-364C-BDA07E671237}"/>
                    </a:ext>
                  </a:extLst>
                </p:cNvPr>
                <p:cNvSpPr/>
                <p:nvPr/>
              </p:nvSpPr>
              <p:spPr>
                <a:xfrm>
                  <a:off x="393743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4" name="Oval 113">
                  <a:extLst>
                    <a:ext uri="{FF2B5EF4-FFF2-40B4-BE49-F238E27FC236}">
                      <a16:creationId xmlns:a16="http://schemas.microsoft.com/office/drawing/2014/main" id="{BDCFB6BB-822B-F0B9-7973-F1A5C0695C56}"/>
                    </a:ext>
                  </a:extLst>
                </p:cNvPr>
                <p:cNvSpPr/>
                <p:nvPr/>
              </p:nvSpPr>
              <p:spPr>
                <a:xfrm>
                  <a:off x="398671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5" name="Oval 114">
                  <a:extLst>
                    <a:ext uri="{FF2B5EF4-FFF2-40B4-BE49-F238E27FC236}">
                      <a16:creationId xmlns:a16="http://schemas.microsoft.com/office/drawing/2014/main" id="{F7CAAD4B-4DCB-FA71-9B79-3D8994520448}"/>
                    </a:ext>
                  </a:extLst>
                </p:cNvPr>
                <p:cNvSpPr/>
                <p:nvPr/>
              </p:nvSpPr>
              <p:spPr>
                <a:xfrm>
                  <a:off x="403599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6" name="Oval 115">
                  <a:extLst>
                    <a:ext uri="{FF2B5EF4-FFF2-40B4-BE49-F238E27FC236}">
                      <a16:creationId xmlns:a16="http://schemas.microsoft.com/office/drawing/2014/main" id="{11155FA4-86F1-DD36-5EAE-02B4E16B00D1}"/>
                    </a:ext>
                  </a:extLst>
                </p:cNvPr>
                <p:cNvSpPr/>
                <p:nvPr/>
              </p:nvSpPr>
              <p:spPr>
                <a:xfrm>
                  <a:off x="408527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7" name="Oval 116">
                  <a:extLst>
                    <a:ext uri="{FF2B5EF4-FFF2-40B4-BE49-F238E27FC236}">
                      <a16:creationId xmlns:a16="http://schemas.microsoft.com/office/drawing/2014/main" id="{24474B97-58AA-05DA-63CC-EAA7E47C9F72}"/>
                    </a:ext>
                  </a:extLst>
                </p:cNvPr>
                <p:cNvSpPr/>
                <p:nvPr/>
              </p:nvSpPr>
              <p:spPr>
                <a:xfrm>
                  <a:off x="413455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8" name="Oval 117">
                  <a:extLst>
                    <a:ext uri="{FF2B5EF4-FFF2-40B4-BE49-F238E27FC236}">
                      <a16:creationId xmlns:a16="http://schemas.microsoft.com/office/drawing/2014/main" id="{9D5BA7E8-FA4C-3B88-360A-93E12DAAA8CE}"/>
                    </a:ext>
                  </a:extLst>
                </p:cNvPr>
                <p:cNvSpPr/>
                <p:nvPr/>
              </p:nvSpPr>
              <p:spPr>
                <a:xfrm>
                  <a:off x="418383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9" name="Oval 118">
                  <a:extLst>
                    <a:ext uri="{FF2B5EF4-FFF2-40B4-BE49-F238E27FC236}">
                      <a16:creationId xmlns:a16="http://schemas.microsoft.com/office/drawing/2014/main" id="{8178A136-BB1F-1138-6108-8708868128E9}"/>
                    </a:ext>
                  </a:extLst>
                </p:cNvPr>
                <p:cNvSpPr/>
                <p:nvPr/>
              </p:nvSpPr>
              <p:spPr>
                <a:xfrm>
                  <a:off x="4233114"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0" name="Rectangle 119">
                  <a:extLst>
                    <a:ext uri="{FF2B5EF4-FFF2-40B4-BE49-F238E27FC236}">
                      <a16:creationId xmlns:a16="http://schemas.microsoft.com/office/drawing/2014/main" id="{5C89F907-4E71-DAFD-14BC-B87E4DC5ABB8}"/>
                    </a:ext>
                  </a:extLst>
                </p:cNvPr>
                <p:cNvSpPr/>
                <p:nvPr/>
              </p:nvSpPr>
              <p:spPr>
                <a:xfrm>
                  <a:off x="3786520" y="5370887"/>
                  <a:ext cx="554397" cy="308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cxnSp>
            <p:nvCxnSpPr>
              <p:cNvPr id="87" name="Straight Connector 86">
                <a:extLst>
                  <a:ext uri="{FF2B5EF4-FFF2-40B4-BE49-F238E27FC236}">
                    <a16:creationId xmlns:a16="http://schemas.microsoft.com/office/drawing/2014/main" id="{4B375203-6BAF-0381-E210-B2D9814E26B9}"/>
                  </a:ext>
                </a:extLst>
              </p:cNvPr>
              <p:cNvCxnSpPr/>
              <p:nvPr/>
            </p:nvCxnSpPr>
            <p:spPr bwMode="auto">
              <a:xfrm rot="16200000">
                <a:off x="238918" y="2635251"/>
                <a:ext cx="293211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737B528-E2ED-65EF-8B42-F4D268AB81BB}"/>
                  </a:ext>
                </a:extLst>
              </p:cNvPr>
              <p:cNvCxnSpPr/>
              <p:nvPr/>
            </p:nvCxnSpPr>
            <p:spPr bwMode="auto">
              <a:xfrm rot="16200000" flipH="1">
                <a:off x="1424780" y="1047751"/>
                <a:ext cx="306388" cy="25400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0C3B72-F9B0-427A-4FB9-F427E3F0CFD3}"/>
                  </a:ext>
                </a:extLst>
              </p:cNvPr>
              <p:cNvCxnSpPr/>
              <p:nvPr/>
            </p:nvCxnSpPr>
            <p:spPr bwMode="auto">
              <a:xfrm rot="16200000" flipH="1">
                <a:off x="1254124" y="826295"/>
                <a:ext cx="149225" cy="2444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BB610AB-7DB8-59CF-F770-4B4F20D1A108}"/>
                  </a:ext>
                </a:extLst>
              </p:cNvPr>
              <p:cNvCxnSpPr/>
              <p:nvPr/>
            </p:nvCxnSpPr>
            <p:spPr bwMode="auto">
              <a:xfrm rot="16200000">
                <a:off x="1046956" y="714376"/>
                <a:ext cx="0" cy="31908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C9567DF-A76E-C505-D652-CF9E81B9290D}"/>
                  </a:ext>
                </a:extLst>
              </p:cNvPr>
              <p:cNvCxnSpPr/>
              <p:nvPr/>
            </p:nvCxnSpPr>
            <p:spPr bwMode="auto">
              <a:xfrm rot="16200000" flipH="1">
                <a:off x="1376361" y="1770858"/>
                <a:ext cx="614363" cy="3016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12640F7-5E9E-36B7-58E4-9A2842E3C222}"/>
                  </a:ext>
                </a:extLst>
              </p:cNvPr>
              <p:cNvCxnSpPr/>
              <p:nvPr/>
            </p:nvCxnSpPr>
            <p:spPr bwMode="auto">
              <a:xfrm rot="16200000" flipH="1">
                <a:off x="1481137" y="1293020"/>
                <a:ext cx="185737" cy="18573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0506EE6-D543-EC8B-DDBF-AEC888CBDF88}"/>
                  </a:ext>
                </a:extLst>
              </p:cNvPr>
              <p:cNvCxnSpPr/>
              <p:nvPr/>
            </p:nvCxnSpPr>
            <p:spPr bwMode="auto">
              <a:xfrm rot="16200000">
                <a:off x="1277143" y="1090613"/>
                <a:ext cx="0" cy="4079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A94D53F-3861-3459-4980-047577E419AC}"/>
                  </a:ext>
                </a:extLst>
              </p:cNvPr>
              <p:cNvCxnSpPr/>
              <p:nvPr/>
            </p:nvCxnSpPr>
            <p:spPr bwMode="auto">
              <a:xfrm rot="16200000">
                <a:off x="850899" y="1294607"/>
                <a:ext cx="222250" cy="2222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4339E35-F1AC-5D9F-2FCB-41B7C6A0B38A}"/>
                  </a:ext>
                </a:extLst>
              </p:cNvPr>
              <p:cNvCxnSpPr/>
              <p:nvPr/>
            </p:nvCxnSpPr>
            <p:spPr bwMode="auto">
              <a:xfrm flipV="1">
                <a:off x="1916112" y="480220"/>
                <a:ext cx="0" cy="323850"/>
              </a:xfrm>
              <a:prstGeom prst="line">
                <a:avLst/>
              </a:prstGeom>
              <a:ln w="28575">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A09814-8485-5992-8EC9-51ADC4A6B4A6}"/>
                  </a:ext>
                </a:extLst>
              </p:cNvPr>
              <p:cNvCxnSpPr/>
              <p:nvPr/>
            </p:nvCxnSpPr>
            <p:spPr bwMode="auto">
              <a:xfrm rot="16200000" flipH="1" flipV="1">
                <a:off x="1629568" y="879476"/>
                <a:ext cx="363538" cy="2095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3F708BF-05CA-645B-8C5B-3CFF66EA9D06}"/>
                  </a:ext>
                </a:extLst>
              </p:cNvPr>
              <p:cNvCxnSpPr>
                <a:endCxn id="136" idx="2"/>
              </p:cNvCxnSpPr>
              <p:nvPr/>
            </p:nvCxnSpPr>
            <p:spPr>
              <a:xfrm flipH="1">
                <a:off x="2151062" y="4237832"/>
                <a:ext cx="215900" cy="325438"/>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BA88369E-0BFD-B91A-D5A4-D3D0E8E56DC1}"/>
                  </a:ext>
                </a:extLst>
              </p:cNvPr>
              <p:cNvCxnSpPr/>
              <p:nvPr/>
            </p:nvCxnSpPr>
            <p:spPr>
              <a:xfrm flipH="1" flipV="1">
                <a:off x="1770063" y="3740150"/>
                <a:ext cx="242887" cy="71438"/>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34E2A759-2CCF-44EC-B051-8BC3A19B2ADF}"/>
                  </a:ext>
                </a:extLst>
              </p:cNvPr>
              <p:cNvCxnSpPr/>
              <p:nvPr/>
            </p:nvCxnSpPr>
            <p:spPr>
              <a:xfrm flipH="1" flipV="1">
                <a:off x="1770063" y="3487738"/>
                <a:ext cx="242887" cy="32385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F9A7CD05-6F56-E950-2F84-2A7E9F70DD84}"/>
                  </a:ext>
                </a:extLst>
              </p:cNvPr>
              <p:cNvSpPr/>
              <p:nvPr/>
            </p:nvSpPr>
            <p:spPr>
              <a:xfrm>
                <a:off x="1975515" y="5020613"/>
                <a:ext cx="244074" cy="268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7" name="Straight Connector 106">
                <a:extLst>
                  <a:ext uri="{FF2B5EF4-FFF2-40B4-BE49-F238E27FC236}">
                    <a16:creationId xmlns:a16="http://schemas.microsoft.com/office/drawing/2014/main" id="{3FD91454-0A08-549A-4F6A-2F1CFC5BC8D8}"/>
                  </a:ext>
                </a:extLst>
              </p:cNvPr>
              <p:cNvCxnSpPr/>
              <p:nvPr/>
            </p:nvCxnSpPr>
            <p:spPr bwMode="auto">
              <a:xfrm rot="16200000" flipH="1">
                <a:off x="1481136" y="1292011"/>
                <a:ext cx="185737" cy="18573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DD6A68D-28E1-58D7-DA6E-677C11587F4A}"/>
                  </a:ext>
                </a:extLst>
              </p:cNvPr>
              <p:cNvCxnSpPr/>
              <p:nvPr/>
            </p:nvCxnSpPr>
            <p:spPr bwMode="auto">
              <a:xfrm rot="16200000">
                <a:off x="1277142" y="1089604"/>
                <a:ext cx="0" cy="4079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142038C-8E75-EB08-8E9E-033148A375E1}"/>
                  </a:ext>
                </a:extLst>
              </p:cNvPr>
              <p:cNvCxnSpPr/>
              <p:nvPr/>
            </p:nvCxnSpPr>
            <p:spPr bwMode="auto">
              <a:xfrm rot="16200000">
                <a:off x="850898" y="1293598"/>
                <a:ext cx="222250" cy="2222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8" name="Rectangle 147">
              <a:extLst>
                <a:ext uri="{FF2B5EF4-FFF2-40B4-BE49-F238E27FC236}">
                  <a16:creationId xmlns:a16="http://schemas.microsoft.com/office/drawing/2014/main" id="{C8215D9D-56CD-ED59-7DB5-890F380105B6}"/>
                </a:ext>
              </a:extLst>
            </p:cNvPr>
            <p:cNvSpPr/>
            <p:nvPr/>
          </p:nvSpPr>
          <p:spPr bwMode="auto">
            <a:xfrm rot="16200000">
              <a:off x="8664724" y="3314700"/>
              <a:ext cx="143911" cy="2635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149" name="Straight Connector 148">
              <a:extLst>
                <a:ext uri="{FF2B5EF4-FFF2-40B4-BE49-F238E27FC236}">
                  <a16:creationId xmlns:a16="http://schemas.microsoft.com/office/drawing/2014/main" id="{E2B2B6FE-7A06-63A6-293A-37672C31D3DF}"/>
                </a:ext>
              </a:extLst>
            </p:cNvPr>
            <p:cNvCxnSpPr>
              <a:cxnSpLocks/>
            </p:cNvCxnSpPr>
            <p:nvPr/>
          </p:nvCxnSpPr>
          <p:spPr bwMode="auto">
            <a:xfrm>
              <a:off x="8790654" y="3447295"/>
              <a:ext cx="184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3B8816B8-427A-D2C6-6A80-5B3B3AD6075B}"/>
                </a:ext>
              </a:extLst>
            </p:cNvPr>
            <p:cNvGrpSpPr/>
            <p:nvPr/>
          </p:nvGrpSpPr>
          <p:grpSpPr>
            <a:xfrm>
              <a:off x="8155246" y="551084"/>
              <a:ext cx="4151903" cy="4832780"/>
              <a:chOff x="-175209" y="480220"/>
              <a:chExt cx="4151903" cy="4832780"/>
            </a:xfrm>
          </p:grpSpPr>
          <p:sp>
            <p:nvSpPr>
              <p:cNvPr id="151" name="Rectangle 150">
                <a:extLst>
                  <a:ext uri="{FF2B5EF4-FFF2-40B4-BE49-F238E27FC236}">
                    <a16:creationId xmlns:a16="http://schemas.microsoft.com/office/drawing/2014/main" id="{9A0796AA-94A3-458A-7D96-BC0E2F4F60D3}"/>
                  </a:ext>
                </a:extLst>
              </p:cNvPr>
              <p:cNvSpPr/>
              <p:nvPr/>
            </p:nvSpPr>
            <p:spPr bwMode="auto">
              <a:xfrm rot="16200000">
                <a:off x="617536" y="667545"/>
                <a:ext cx="131763"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152" name="Straight Connector 151">
                <a:extLst>
                  <a:ext uri="{FF2B5EF4-FFF2-40B4-BE49-F238E27FC236}">
                    <a16:creationId xmlns:a16="http://schemas.microsoft.com/office/drawing/2014/main" id="{B1817150-2899-8DC5-5840-744A3D89DEC5}"/>
                  </a:ext>
                </a:extLst>
              </p:cNvPr>
              <p:cNvCxnSpPr/>
              <p:nvPr/>
            </p:nvCxnSpPr>
            <p:spPr bwMode="auto">
              <a:xfrm rot="16200000">
                <a:off x="688181" y="2581276"/>
                <a:ext cx="671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8DD27E7-33DC-B2F5-AB50-920FFB145287}"/>
                  </a:ext>
                </a:extLst>
              </p:cNvPr>
              <p:cNvCxnSpPr/>
              <p:nvPr/>
            </p:nvCxnSpPr>
            <p:spPr bwMode="auto">
              <a:xfrm rot="16200000">
                <a:off x="838199" y="2921795"/>
                <a:ext cx="198437" cy="1730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9EBD08D-BFDF-0E97-C2D5-C086ECCB2501}"/>
                  </a:ext>
                </a:extLst>
              </p:cNvPr>
              <p:cNvCxnSpPr/>
              <p:nvPr/>
            </p:nvCxnSpPr>
            <p:spPr bwMode="auto">
              <a:xfrm rot="16200000" flipV="1">
                <a:off x="844549" y="2074070"/>
                <a:ext cx="192087" cy="1666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5" name="Group 260">
                <a:extLst>
                  <a:ext uri="{FF2B5EF4-FFF2-40B4-BE49-F238E27FC236}">
                    <a16:creationId xmlns:a16="http://schemas.microsoft.com/office/drawing/2014/main" id="{72018B70-ED3E-C95C-9FD2-CCF45C648B44}"/>
                  </a:ext>
                </a:extLst>
              </p:cNvPr>
              <p:cNvGrpSpPr>
                <a:grpSpLocks/>
              </p:cNvGrpSpPr>
              <p:nvPr/>
            </p:nvGrpSpPr>
            <p:grpSpPr bwMode="auto">
              <a:xfrm rot="13994038">
                <a:off x="1948733" y="4534452"/>
                <a:ext cx="284826" cy="146050"/>
                <a:chOff x="2292027" y="5512838"/>
                <a:chExt cx="648081" cy="332352"/>
              </a:xfrm>
            </p:grpSpPr>
            <p:sp>
              <p:nvSpPr>
                <p:cNvPr id="209" name="Rectangle 208">
                  <a:extLst>
                    <a:ext uri="{FF2B5EF4-FFF2-40B4-BE49-F238E27FC236}">
                      <a16:creationId xmlns:a16="http://schemas.microsoft.com/office/drawing/2014/main" id="{0DFE27E3-EC80-83AA-FF20-40C371564163}"/>
                    </a:ext>
                  </a:extLst>
                </p:cNvPr>
                <p:cNvSpPr/>
                <p:nvPr/>
              </p:nvSpPr>
              <p:spPr>
                <a:xfrm>
                  <a:off x="2297956" y="5512838"/>
                  <a:ext cx="639348" cy="33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210" name="Group 209">
                  <a:extLst>
                    <a:ext uri="{FF2B5EF4-FFF2-40B4-BE49-F238E27FC236}">
                      <a16:creationId xmlns:a16="http://schemas.microsoft.com/office/drawing/2014/main" id="{B11223A7-324C-83AE-9D38-D31E9631A15F}"/>
                    </a:ext>
                  </a:extLst>
                </p:cNvPr>
                <p:cNvGrpSpPr/>
                <p:nvPr/>
              </p:nvGrpSpPr>
              <p:grpSpPr>
                <a:xfrm>
                  <a:off x="2292027" y="5620146"/>
                  <a:ext cx="648081" cy="118207"/>
                  <a:chOff x="1973170" y="7276917"/>
                  <a:chExt cx="6141861" cy="1120261"/>
                </a:xfrm>
                <a:solidFill>
                  <a:schemeClr val="tx1">
                    <a:lumMod val="65000"/>
                    <a:lumOff val="35000"/>
                  </a:schemeClr>
                </a:solidFill>
              </p:grpSpPr>
              <p:sp>
                <p:nvSpPr>
                  <p:cNvPr id="211" name="Oval 210">
                    <a:extLst>
                      <a:ext uri="{FF2B5EF4-FFF2-40B4-BE49-F238E27FC236}">
                        <a16:creationId xmlns:a16="http://schemas.microsoft.com/office/drawing/2014/main" id="{3A8FB0B1-DD7F-2AEE-7A6B-BBF400EF83FC}"/>
                      </a:ext>
                    </a:extLst>
                  </p:cNvPr>
                  <p:cNvSpPr/>
                  <p:nvPr/>
                </p:nvSpPr>
                <p:spPr>
                  <a:xfrm>
                    <a:off x="2538412"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2" name="Oval 211">
                    <a:extLst>
                      <a:ext uri="{FF2B5EF4-FFF2-40B4-BE49-F238E27FC236}">
                        <a16:creationId xmlns:a16="http://schemas.microsoft.com/office/drawing/2014/main" id="{B1A49272-8367-5EBE-B44A-7E79003FF8D0}"/>
                      </a:ext>
                    </a:extLst>
                  </p:cNvPr>
                  <p:cNvSpPr/>
                  <p:nvPr/>
                </p:nvSpPr>
                <p:spPr>
                  <a:xfrm>
                    <a:off x="3089662"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3" name="Oval 212">
                    <a:extLst>
                      <a:ext uri="{FF2B5EF4-FFF2-40B4-BE49-F238E27FC236}">
                        <a16:creationId xmlns:a16="http://schemas.microsoft.com/office/drawing/2014/main" id="{C0C7AD20-CD3E-85BF-FC92-846AE1BC6C0A}"/>
                      </a:ext>
                    </a:extLst>
                  </p:cNvPr>
                  <p:cNvSpPr/>
                  <p:nvPr/>
                </p:nvSpPr>
                <p:spPr>
                  <a:xfrm>
                    <a:off x="3646170"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4" name="Oval 213">
                    <a:extLst>
                      <a:ext uri="{FF2B5EF4-FFF2-40B4-BE49-F238E27FC236}">
                        <a16:creationId xmlns:a16="http://schemas.microsoft.com/office/drawing/2014/main" id="{2333FC3F-A8C5-EA30-46C4-F1662452CDE2}"/>
                      </a:ext>
                    </a:extLst>
                  </p:cNvPr>
                  <p:cNvSpPr/>
                  <p:nvPr/>
                </p:nvSpPr>
                <p:spPr>
                  <a:xfrm>
                    <a:off x="4180908"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5" name="Oval 214">
                    <a:extLst>
                      <a:ext uri="{FF2B5EF4-FFF2-40B4-BE49-F238E27FC236}">
                        <a16:creationId xmlns:a16="http://schemas.microsoft.com/office/drawing/2014/main" id="{2215AEBC-51EF-8B47-C6D1-B90755A934AF}"/>
                      </a:ext>
                    </a:extLst>
                  </p:cNvPr>
                  <p:cNvSpPr/>
                  <p:nvPr/>
                </p:nvSpPr>
                <p:spPr>
                  <a:xfrm>
                    <a:off x="4732158"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6" name="Oval 215">
                    <a:extLst>
                      <a:ext uri="{FF2B5EF4-FFF2-40B4-BE49-F238E27FC236}">
                        <a16:creationId xmlns:a16="http://schemas.microsoft.com/office/drawing/2014/main" id="{1FAD71E1-7787-08B8-C561-5522E8B5C97F}"/>
                      </a:ext>
                    </a:extLst>
                  </p:cNvPr>
                  <p:cNvSpPr/>
                  <p:nvPr/>
                </p:nvSpPr>
                <p:spPr>
                  <a:xfrm>
                    <a:off x="528866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7" name="Oval 216">
                    <a:extLst>
                      <a:ext uri="{FF2B5EF4-FFF2-40B4-BE49-F238E27FC236}">
                        <a16:creationId xmlns:a16="http://schemas.microsoft.com/office/drawing/2014/main" id="{2A3AD527-BCAA-F39D-9564-2CB4038E7815}"/>
                      </a:ext>
                    </a:extLst>
                  </p:cNvPr>
                  <p:cNvSpPr/>
                  <p:nvPr/>
                </p:nvSpPr>
                <p:spPr>
                  <a:xfrm>
                    <a:off x="582190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8" name="Oval 217">
                    <a:extLst>
                      <a:ext uri="{FF2B5EF4-FFF2-40B4-BE49-F238E27FC236}">
                        <a16:creationId xmlns:a16="http://schemas.microsoft.com/office/drawing/2014/main" id="{FC8A7287-F104-ED11-6F66-0A4007D4CD90}"/>
                      </a:ext>
                    </a:extLst>
                  </p:cNvPr>
                  <p:cNvSpPr/>
                  <p:nvPr/>
                </p:nvSpPr>
                <p:spPr>
                  <a:xfrm>
                    <a:off x="6373156"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9" name="Oval 218">
                    <a:extLst>
                      <a:ext uri="{FF2B5EF4-FFF2-40B4-BE49-F238E27FC236}">
                        <a16:creationId xmlns:a16="http://schemas.microsoft.com/office/drawing/2014/main" id="{1141EC02-37AD-3144-0477-425045B30FC3}"/>
                      </a:ext>
                    </a:extLst>
                  </p:cNvPr>
                  <p:cNvSpPr/>
                  <p:nvPr/>
                </p:nvSpPr>
                <p:spPr>
                  <a:xfrm>
                    <a:off x="6929664" y="7276917"/>
                    <a:ext cx="623887" cy="1120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20" name="Rectangle 219">
                    <a:extLst>
                      <a:ext uri="{FF2B5EF4-FFF2-40B4-BE49-F238E27FC236}">
                        <a16:creationId xmlns:a16="http://schemas.microsoft.com/office/drawing/2014/main" id="{A2DC7BAA-1FCC-3C82-B59B-2637AF20583A}"/>
                      </a:ext>
                    </a:extLst>
                  </p:cNvPr>
                  <p:cNvSpPr/>
                  <p:nvPr/>
                </p:nvSpPr>
                <p:spPr>
                  <a:xfrm>
                    <a:off x="1973170" y="7678297"/>
                    <a:ext cx="6141861" cy="31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grpSp>
          <p:grpSp>
            <p:nvGrpSpPr>
              <p:cNvPr id="156" name="Group 261">
                <a:extLst>
                  <a:ext uri="{FF2B5EF4-FFF2-40B4-BE49-F238E27FC236}">
                    <a16:creationId xmlns:a16="http://schemas.microsoft.com/office/drawing/2014/main" id="{1E284E61-9C50-7EF9-ECAB-78BA60338467}"/>
                  </a:ext>
                </a:extLst>
              </p:cNvPr>
              <p:cNvGrpSpPr>
                <a:grpSpLocks/>
              </p:cNvGrpSpPr>
              <p:nvPr/>
            </p:nvGrpSpPr>
            <p:grpSpPr bwMode="auto">
              <a:xfrm rot="13994038">
                <a:off x="2289460" y="4952745"/>
                <a:ext cx="281624" cy="219075"/>
                <a:chOff x="3363761" y="5445232"/>
                <a:chExt cx="640794" cy="498527"/>
              </a:xfrm>
            </p:grpSpPr>
            <p:sp>
              <p:nvSpPr>
                <p:cNvPr id="206" name="Rectangle 205">
                  <a:extLst>
                    <a:ext uri="{FF2B5EF4-FFF2-40B4-BE49-F238E27FC236}">
                      <a16:creationId xmlns:a16="http://schemas.microsoft.com/office/drawing/2014/main" id="{F374B841-378E-1F12-6132-BED3D83193B9}"/>
                    </a:ext>
                  </a:extLst>
                </p:cNvPr>
                <p:cNvSpPr/>
                <p:nvPr/>
              </p:nvSpPr>
              <p:spPr>
                <a:xfrm>
                  <a:off x="3363761" y="5445232"/>
                  <a:ext cx="639345" cy="498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7" name="Rounded Rectangle 264">
                  <a:extLst>
                    <a:ext uri="{FF2B5EF4-FFF2-40B4-BE49-F238E27FC236}">
                      <a16:creationId xmlns:a16="http://schemas.microsoft.com/office/drawing/2014/main" id="{56231B63-CBD9-A356-A830-AFAF93446C27}"/>
                    </a:ext>
                  </a:extLst>
                </p:cNvPr>
                <p:cNvSpPr/>
                <p:nvPr/>
              </p:nvSpPr>
              <p:spPr>
                <a:xfrm>
                  <a:off x="3468518" y="5589778"/>
                  <a:ext cx="379274" cy="21675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8" name="Rectangle 207">
                  <a:extLst>
                    <a:ext uri="{FF2B5EF4-FFF2-40B4-BE49-F238E27FC236}">
                      <a16:creationId xmlns:a16="http://schemas.microsoft.com/office/drawing/2014/main" id="{C47B7CD8-346F-7981-9C16-B6BC1F9545AD}"/>
                    </a:ext>
                  </a:extLst>
                </p:cNvPr>
                <p:cNvSpPr/>
                <p:nvPr/>
              </p:nvSpPr>
              <p:spPr>
                <a:xfrm>
                  <a:off x="3755320" y="5657292"/>
                  <a:ext cx="249235" cy="794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cxnSp>
            <p:nvCxnSpPr>
              <p:cNvPr id="157" name="Straight Connector 156">
                <a:extLst>
                  <a:ext uri="{FF2B5EF4-FFF2-40B4-BE49-F238E27FC236}">
                    <a16:creationId xmlns:a16="http://schemas.microsoft.com/office/drawing/2014/main" id="{64A221F7-0D63-9764-0334-6D31A39C4A1B}"/>
                  </a:ext>
                </a:extLst>
              </p:cNvPr>
              <p:cNvCxnSpPr>
                <a:stCxn id="206" idx="3"/>
              </p:cNvCxnSpPr>
              <p:nvPr/>
            </p:nvCxnSpPr>
            <p:spPr bwMode="auto">
              <a:xfrm rot="16200000" flipV="1">
                <a:off x="1593055" y="4197351"/>
                <a:ext cx="862013" cy="64452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6BD4A1A-1221-F4FF-7C8A-B7206247C8FB}"/>
                  </a:ext>
                </a:extLst>
              </p:cNvPr>
              <p:cNvCxnSpPr>
                <a:cxnSpLocks/>
              </p:cNvCxnSpPr>
              <p:nvPr/>
            </p:nvCxnSpPr>
            <p:spPr bwMode="auto">
              <a:xfrm flipV="1">
                <a:off x="831849" y="1515271"/>
                <a:ext cx="19050" cy="1827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Group 199">
                <a:extLst>
                  <a:ext uri="{FF2B5EF4-FFF2-40B4-BE49-F238E27FC236}">
                    <a16:creationId xmlns:a16="http://schemas.microsoft.com/office/drawing/2014/main" id="{16BF9DBE-9396-8CA5-2218-242918863C93}"/>
                  </a:ext>
                </a:extLst>
              </p:cNvPr>
              <p:cNvGrpSpPr>
                <a:grpSpLocks/>
              </p:cNvGrpSpPr>
              <p:nvPr/>
            </p:nvGrpSpPr>
            <p:grpSpPr bwMode="auto">
              <a:xfrm rot="16200000">
                <a:off x="1401760" y="3488532"/>
                <a:ext cx="603250" cy="146050"/>
                <a:chOff x="3182843" y="5244596"/>
                <a:chExt cx="1170393" cy="283390"/>
              </a:xfrm>
            </p:grpSpPr>
            <p:grpSp>
              <p:nvGrpSpPr>
                <p:cNvPr id="183" name="Group 237">
                  <a:extLst>
                    <a:ext uri="{FF2B5EF4-FFF2-40B4-BE49-F238E27FC236}">
                      <a16:creationId xmlns:a16="http://schemas.microsoft.com/office/drawing/2014/main" id="{38499C9C-6CF6-0025-8C2F-2B2851DEB02E}"/>
                    </a:ext>
                  </a:extLst>
                </p:cNvPr>
                <p:cNvGrpSpPr>
                  <a:grpSpLocks/>
                </p:cNvGrpSpPr>
                <p:nvPr/>
              </p:nvGrpSpPr>
              <p:grpSpPr bwMode="auto">
                <a:xfrm>
                  <a:off x="3182843" y="5244596"/>
                  <a:ext cx="1170393" cy="283390"/>
                  <a:chOff x="2347098" y="5513244"/>
                  <a:chExt cx="1372604" cy="332352"/>
                </a:xfrm>
              </p:grpSpPr>
              <p:sp>
                <p:nvSpPr>
                  <p:cNvPr id="194" name="Rectangle 193">
                    <a:extLst>
                      <a:ext uri="{FF2B5EF4-FFF2-40B4-BE49-F238E27FC236}">
                        <a16:creationId xmlns:a16="http://schemas.microsoft.com/office/drawing/2014/main" id="{D2F8CE83-00A8-1A1A-1E3E-DF847FB98E28}"/>
                      </a:ext>
                    </a:extLst>
                  </p:cNvPr>
                  <p:cNvSpPr/>
                  <p:nvPr/>
                </p:nvSpPr>
                <p:spPr>
                  <a:xfrm>
                    <a:off x="2347098" y="5513244"/>
                    <a:ext cx="1372604" cy="33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195" name="Group 194">
                    <a:extLst>
                      <a:ext uri="{FF2B5EF4-FFF2-40B4-BE49-F238E27FC236}">
                        <a16:creationId xmlns:a16="http://schemas.microsoft.com/office/drawing/2014/main" id="{703B2B75-58AD-96C1-0B67-8CF38D4561A3}"/>
                      </a:ext>
                    </a:extLst>
                  </p:cNvPr>
                  <p:cNvGrpSpPr/>
                  <p:nvPr/>
                </p:nvGrpSpPr>
                <p:grpSpPr>
                  <a:xfrm>
                    <a:off x="2351841" y="5620147"/>
                    <a:ext cx="648072" cy="118211"/>
                    <a:chOff x="2540088" y="7276836"/>
                    <a:chExt cx="6141861" cy="1120286"/>
                  </a:xfrm>
                  <a:solidFill>
                    <a:schemeClr val="tx1">
                      <a:lumMod val="65000"/>
                      <a:lumOff val="35000"/>
                    </a:schemeClr>
                  </a:solidFill>
                </p:grpSpPr>
                <p:sp>
                  <p:nvSpPr>
                    <p:cNvPr id="196" name="Oval 195">
                      <a:extLst>
                        <a:ext uri="{FF2B5EF4-FFF2-40B4-BE49-F238E27FC236}">
                          <a16:creationId xmlns:a16="http://schemas.microsoft.com/office/drawing/2014/main" id="{440AD3F6-4E8C-0322-2F8F-CC24E011271A}"/>
                        </a:ext>
                      </a:extLst>
                    </p:cNvPr>
                    <p:cNvSpPr/>
                    <p:nvPr/>
                  </p:nvSpPr>
                  <p:spPr>
                    <a:xfrm>
                      <a:off x="3105328" y="7276858"/>
                      <a:ext cx="623891" cy="1120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7" name="Oval 196">
                      <a:extLst>
                        <a:ext uri="{FF2B5EF4-FFF2-40B4-BE49-F238E27FC236}">
                          <a16:creationId xmlns:a16="http://schemas.microsoft.com/office/drawing/2014/main" id="{4B72AA58-EB6E-A75B-60F2-02B1AB4D46BC}"/>
                        </a:ext>
                      </a:extLst>
                    </p:cNvPr>
                    <p:cNvSpPr/>
                    <p:nvPr/>
                  </p:nvSpPr>
                  <p:spPr>
                    <a:xfrm>
                      <a:off x="3656575"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8" name="Oval 197">
                      <a:extLst>
                        <a:ext uri="{FF2B5EF4-FFF2-40B4-BE49-F238E27FC236}">
                          <a16:creationId xmlns:a16="http://schemas.microsoft.com/office/drawing/2014/main" id="{7FACFC0E-E8AB-3482-66D7-B82DFE0A7F0E}"/>
                        </a:ext>
                      </a:extLst>
                    </p:cNvPr>
                    <p:cNvSpPr/>
                    <p:nvPr/>
                  </p:nvSpPr>
                  <p:spPr>
                    <a:xfrm>
                      <a:off x="421309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9" name="Oval 198">
                      <a:extLst>
                        <a:ext uri="{FF2B5EF4-FFF2-40B4-BE49-F238E27FC236}">
                          <a16:creationId xmlns:a16="http://schemas.microsoft.com/office/drawing/2014/main" id="{2CC4BCE2-CCA0-635B-840E-20516E78973B}"/>
                        </a:ext>
                      </a:extLst>
                    </p:cNvPr>
                    <p:cNvSpPr/>
                    <p:nvPr/>
                  </p:nvSpPr>
                  <p:spPr>
                    <a:xfrm>
                      <a:off x="474782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0" name="Oval 199">
                      <a:extLst>
                        <a:ext uri="{FF2B5EF4-FFF2-40B4-BE49-F238E27FC236}">
                          <a16:creationId xmlns:a16="http://schemas.microsoft.com/office/drawing/2014/main" id="{7B61BD4B-27AD-F6F7-9213-54D43D18868E}"/>
                        </a:ext>
                      </a:extLst>
                    </p:cNvPr>
                    <p:cNvSpPr/>
                    <p:nvPr/>
                  </p:nvSpPr>
                  <p:spPr>
                    <a:xfrm>
                      <a:off x="5299067"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1" name="Oval 200">
                      <a:extLst>
                        <a:ext uri="{FF2B5EF4-FFF2-40B4-BE49-F238E27FC236}">
                          <a16:creationId xmlns:a16="http://schemas.microsoft.com/office/drawing/2014/main" id="{48A16E5E-AD21-8D94-E9B4-6F678D0B5DA5}"/>
                        </a:ext>
                      </a:extLst>
                    </p:cNvPr>
                    <p:cNvSpPr/>
                    <p:nvPr/>
                  </p:nvSpPr>
                  <p:spPr>
                    <a:xfrm>
                      <a:off x="5855571"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2" name="Oval 201">
                      <a:extLst>
                        <a:ext uri="{FF2B5EF4-FFF2-40B4-BE49-F238E27FC236}">
                          <a16:creationId xmlns:a16="http://schemas.microsoft.com/office/drawing/2014/main" id="{FBC7E48F-A680-D279-4055-C67C698D103C}"/>
                        </a:ext>
                      </a:extLst>
                    </p:cNvPr>
                    <p:cNvSpPr/>
                    <p:nvPr/>
                  </p:nvSpPr>
                  <p:spPr>
                    <a:xfrm>
                      <a:off x="6388824"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3" name="Oval 202">
                      <a:extLst>
                        <a:ext uri="{FF2B5EF4-FFF2-40B4-BE49-F238E27FC236}">
                          <a16:creationId xmlns:a16="http://schemas.microsoft.com/office/drawing/2014/main" id="{6FB96E05-12D5-BFC3-1737-7C7D4C172BEE}"/>
                        </a:ext>
                      </a:extLst>
                    </p:cNvPr>
                    <p:cNvSpPr/>
                    <p:nvPr/>
                  </p:nvSpPr>
                  <p:spPr>
                    <a:xfrm>
                      <a:off x="6940070"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4" name="Oval 203">
                      <a:extLst>
                        <a:ext uri="{FF2B5EF4-FFF2-40B4-BE49-F238E27FC236}">
                          <a16:creationId xmlns:a16="http://schemas.microsoft.com/office/drawing/2014/main" id="{4A8EBD19-06C6-819C-8149-B156DCD5D677}"/>
                        </a:ext>
                      </a:extLst>
                    </p:cNvPr>
                    <p:cNvSpPr/>
                    <p:nvPr/>
                  </p:nvSpPr>
                  <p:spPr>
                    <a:xfrm>
                      <a:off x="7496585" y="7276836"/>
                      <a:ext cx="623891" cy="1120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5" name="Rectangle 204">
                      <a:extLst>
                        <a:ext uri="{FF2B5EF4-FFF2-40B4-BE49-F238E27FC236}">
                          <a16:creationId xmlns:a16="http://schemas.microsoft.com/office/drawing/2014/main" id="{423ED733-2EF3-3C80-2045-7BBB4DF0FC4F}"/>
                        </a:ext>
                      </a:extLst>
                    </p:cNvPr>
                    <p:cNvSpPr/>
                    <p:nvPr/>
                  </p:nvSpPr>
                  <p:spPr>
                    <a:xfrm>
                      <a:off x="2540088" y="7678199"/>
                      <a:ext cx="6141861" cy="3174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grpSp>
            <p:sp>
              <p:nvSpPr>
                <p:cNvPr id="184" name="Oval 183">
                  <a:extLst>
                    <a:ext uri="{FF2B5EF4-FFF2-40B4-BE49-F238E27FC236}">
                      <a16:creationId xmlns:a16="http://schemas.microsoft.com/office/drawing/2014/main" id="{3753D93F-C47A-999F-341D-98B066258518}"/>
                    </a:ext>
                  </a:extLst>
                </p:cNvPr>
                <p:cNvSpPr/>
                <p:nvPr/>
              </p:nvSpPr>
              <p:spPr>
                <a:xfrm>
                  <a:off x="3838877"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5" name="Oval 184">
                  <a:extLst>
                    <a:ext uri="{FF2B5EF4-FFF2-40B4-BE49-F238E27FC236}">
                      <a16:creationId xmlns:a16="http://schemas.microsoft.com/office/drawing/2014/main" id="{9CDE2FEE-39F9-EA07-8EF4-E11F6D9FA84A}"/>
                    </a:ext>
                  </a:extLst>
                </p:cNvPr>
                <p:cNvSpPr/>
                <p:nvPr/>
              </p:nvSpPr>
              <p:spPr>
                <a:xfrm>
                  <a:off x="3888157"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6" name="Oval 185">
                  <a:extLst>
                    <a:ext uri="{FF2B5EF4-FFF2-40B4-BE49-F238E27FC236}">
                      <a16:creationId xmlns:a16="http://schemas.microsoft.com/office/drawing/2014/main" id="{ABEB175C-5D64-EDE6-F8A9-E9C93D5BA5EC}"/>
                    </a:ext>
                  </a:extLst>
                </p:cNvPr>
                <p:cNvSpPr/>
                <p:nvPr/>
              </p:nvSpPr>
              <p:spPr>
                <a:xfrm>
                  <a:off x="393743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7" name="Oval 186">
                  <a:extLst>
                    <a:ext uri="{FF2B5EF4-FFF2-40B4-BE49-F238E27FC236}">
                      <a16:creationId xmlns:a16="http://schemas.microsoft.com/office/drawing/2014/main" id="{F1EC6CB5-64D9-9E5E-7715-6F360B156D08}"/>
                    </a:ext>
                  </a:extLst>
                </p:cNvPr>
                <p:cNvSpPr/>
                <p:nvPr/>
              </p:nvSpPr>
              <p:spPr>
                <a:xfrm>
                  <a:off x="398671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8" name="Oval 187">
                  <a:extLst>
                    <a:ext uri="{FF2B5EF4-FFF2-40B4-BE49-F238E27FC236}">
                      <a16:creationId xmlns:a16="http://schemas.microsoft.com/office/drawing/2014/main" id="{11AED160-AF09-E4DE-09A8-03E3C08B3916}"/>
                    </a:ext>
                  </a:extLst>
                </p:cNvPr>
                <p:cNvSpPr/>
                <p:nvPr/>
              </p:nvSpPr>
              <p:spPr>
                <a:xfrm>
                  <a:off x="4035996"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9" name="Oval 188">
                  <a:extLst>
                    <a:ext uri="{FF2B5EF4-FFF2-40B4-BE49-F238E27FC236}">
                      <a16:creationId xmlns:a16="http://schemas.microsoft.com/office/drawing/2014/main" id="{24106C26-13D4-5208-3ABF-F136B9E768E6}"/>
                    </a:ext>
                  </a:extLst>
                </p:cNvPr>
                <p:cNvSpPr/>
                <p:nvPr/>
              </p:nvSpPr>
              <p:spPr>
                <a:xfrm>
                  <a:off x="408527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0" name="Oval 189">
                  <a:extLst>
                    <a:ext uri="{FF2B5EF4-FFF2-40B4-BE49-F238E27FC236}">
                      <a16:creationId xmlns:a16="http://schemas.microsoft.com/office/drawing/2014/main" id="{948D58E0-8EC7-C364-47E8-2BE4AA14CBD4}"/>
                    </a:ext>
                  </a:extLst>
                </p:cNvPr>
                <p:cNvSpPr/>
                <p:nvPr/>
              </p:nvSpPr>
              <p:spPr>
                <a:xfrm>
                  <a:off x="413455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1" name="Oval 190">
                  <a:extLst>
                    <a:ext uri="{FF2B5EF4-FFF2-40B4-BE49-F238E27FC236}">
                      <a16:creationId xmlns:a16="http://schemas.microsoft.com/office/drawing/2014/main" id="{F1CA2F1F-F0BB-A877-7C4C-8D6879B24F35}"/>
                    </a:ext>
                  </a:extLst>
                </p:cNvPr>
                <p:cNvSpPr/>
                <p:nvPr/>
              </p:nvSpPr>
              <p:spPr>
                <a:xfrm>
                  <a:off x="4183835"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2" name="Oval 191">
                  <a:extLst>
                    <a:ext uri="{FF2B5EF4-FFF2-40B4-BE49-F238E27FC236}">
                      <a16:creationId xmlns:a16="http://schemas.microsoft.com/office/drawing/2014/main" id="{B6F441EE-6EB1-5735-C584-C580E0BCA27B}"/>
                    </a:ext>
                  </a:extLst>
                </p:cNvPr>
                <p:cNvSpPr/>
                <p:nvPr/>
              </p:nvSpPr>
              <p:spPr>
                <a:xfrm>
                  <a:off x="4233114" y="5337003"/>
                  <a:ext cx="55440" cy="985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3" name="Rectangle 192">
                  <a:extLst>
                    <a:ext uri="{FF2B5EF4-FFF2-40B4-BE49-F238E27FC236}">
                      <a16:creationId xmlns:a16="http://schemas.microsoft.com/office/drawing/2014/main" id="{9C83E683-7732-BB83-32B7-AF102020AB6A}"/>
                    </a:ext>
                  </a:extLst>
                </p:cNvPr>
                <p:cNvSpPr/>
                <p:nvPr/>
              </p:nvSpPr>
              <p:spPr>
                <a:xfrm>
                  <a:off x="3786520" y="5370887"/>
                  <a:ext cx="554397" cy="308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cxnSp>
            <p:nvCxnSpPr>
              <p:cNvPr id="160" name="Straight Connector 159">
                <a:extLst>
                  <a:ext uri="{FF2B5EF4-FFF2-40B4-BE49-F238E27FC236}">
                    <a16:creationId xmlns:a16="http://schemas.microsoft.com/office/drawing/2014/main" id="{2C617D62-EEA2-B57B-A01C-36E9633AF22F}"/>
                  </a:ext>
                </a:extLst>
              </p:cNvPr>
              <p:cNvCxnSpPr/>
              <p:nvPr/>
            </p:nvCxnSpPr>
            <p:spPr bwMode="auto">
              <a:xfrm rot="16200000">
                <a:off x="238918" y="2635251"/>
                <a:ext cx="293211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CD4594C-7B7E-4208-E29C-95A821F5F45B}"/>
                  </a:ext>
                </a:extLst>
              </p:cNvPr>
              <p:cNvCxnSpPr/>
              <p:nvPr/>
            </p:nvCxnSpPr>
            <p:spPr bwMode="auto">
              <a:xfrm rot="16200000" flipH="1">
                <a:off x="1424780" y="1047751"/>
                <a:ext cx="306388" cy="25400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2E82354-7009-475D-C51D-6B88BBFE8F36}"/>
                  </a:ext>
                </a:extLst>
              </p:cNvPr>
              <p:cNvCxnSpPr/>
              <p:nvPr/>
            </p:nvCxnSpPr>
            <p:spPr bwMode="auto">
              <a:xfrm rot="16200000" flipH="1">
                <a:off x="1254124" y="826295"/>
                <a:ext cx="149225" cy="2444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36F375D-13D0-3E7E-66AF-F100A77BBCA7}"/>
                  </a:ext>
                </a:extLst>
              </p:cNvPr>
              <p:cNvCxnSpPr/>
              <p:nvPr/>
            </p:nvCxnSpPr>
            <p:spPr bwMode="auto">
              <a:xfrm rot="16200000">
                <a:off x="1046956" y="714376"/>
                <a:ext cx="0" cy="31908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A611119-CEF2-2C23-523E-CEA4D660E310}"/>
                  </a:ext>
                </a:extLst>
              </p:cNvPr>
              <p:cNvCxnSpPr/>
              <p:nvPr/>
            </p:nvCxnSpPr>
            <p:spPr bwMode="auto">
              <a:xfrm rot="16200000" flipH="1">
                <a:off x="1376361" y="1770858"/>
                <a:ext cx="614363" cy="3016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9C56429-1A8D-BE9B-E356-0B0D784F366E}"/>
                  </a:ext>
                </a:extLst>
              </p:cNvPr>
              <p:cNvCxnSpPr/>
              <p:nvPr/>
            </p:nvCxnSpPr>
            <p:spPr bwMode="auto">
              <a:xfrm rot="16200000" flipH="1">
                <a:off x="1481137" y="1293020"/>
                <a:ext cx="185737" cy="18573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9B5A6B8-B4AA-B18E-132C-C23F4D41751C}"/>
                  </a:ext>
                </a:extLst>
              </p:cNvPr>
              <p:cNvCxnSpPr/>
              <p:nvPr/>
            </p:nvCxnSpPr>
            <p:spPr bwMode="auto">
              <a:xfrm rot="16200000">
                <a:off x="1277143" y="1090613"/>
                <a:ext cx="0" cy="4079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269FA54-3AA2-CE32-FE40-34C1B08D8D76}"/>
                  </a:ext>
                </a:extLst>
              </p:cNvPr>
              <p:cNvCxnSpPr/>
              <p:nvPr/>
            </p:nvCxnSpPr>
            <p:spPr bwMode="auto">
              <a:xfrm rot="16200000">
                <a:off x="850899" y="1294607"/>
                <a:ext cx="222250" cy="2222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6F56A68-1533-EF8E-35E4-FD4D41525127}"/>
                  </a:ext>
                </a:extLst>
              </p:cNvPr>
              <p:cNvCxnSpPr/>
              <p:nvPr/>
            </p:nvCxnSpPr>
            <p:spPr bwMode="auto">
              <a:xfrm flipV="1">
                <a:off x="1916112" y="480220"/>
                <a:ext cx="0" cy="323850"/>
              </a:xfrm>
              <a:prstGeom prst="line">
                <a:avLst/>
              </a:prstGeom>
              <a:ln w="28575">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A82E408-C708-8A9F-146D-2D7BF3B30998}"/>
                  </a:ext>
                </a:extLst>
              </p:cNvPr>
              <p:cNvCxnSpPr/>
              <p:nvPr/>
            </p:nvCxnSpPr>
            <p:spPr bwMode="auto">
              <a:xfrm rot="16200000" flipH="1" flipV="1">
                <a:off x="1629568" y="879476"/>
                <a:ext cx="363538" cy="2095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0" name="TextBox 280">
                <a:extLst>
                  <a:ext uri="{FF2B5EF4-FFF2-40B4-BE49-F238E27FC236}">
                    <a16:creationId xmlns:a16="http://schemas.microsoft.com/office/drawing/2014/main" id="{D941AFFE-A628-D537-48DC-16FAB8B6CF9F}"/>
                  </a:ext>
                </a:extLst>
              </p:cNvPr>
              <p:cNvSpPr txBox="1">
                <a:spLocks noChangeArrowheads="1"/>
              </p:cNvSpPr>
              <p:nvPr/>
            </p:nvSpPr>
            <p:spPr bwMode="auto">
              <a:xfrm>
                <a:off x="2641586" y="4728225"/>
                <a:ext cx="13351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600"/>
                  <a:t>650 MHz </a:t>
                </a:r>
                <a:r>
                  <a:rPr lang="en-CA" altLang="en-US" sz="1600" err="1"/>
                  <a:t>eGun</a:t>
                </a:r>
                <a:endParaRPr lang="en-CA" altLang="en-US" sz="1600"/>
              </a:p>
            </p:txBody>
          </p:sp>
          <p:sp>
            <p:nvSpPr>
              <p:cNvPr id="171" name="TextBox 281">
                <a:extLst>
                  <a:ext uri="{FF2B5EF4-FFF2-40B4-BE49-F238E27FC236}">
                    <a16:creationId xmlns:a16="http://schemas.microsoft.com/office/drawing/2014/main" id="{E46C1DA3-0049-9ACF-7EEF-7A97EFB100BF}"/>
                  </a:ext>
                </a:extLst>
              </p:cNvPr>
              <p:cNvSpPr txBox="1">
                <a:spLocks noChangeArrowheads="1"/>
              </p:cNvSpPr>
              <p:nvPr/>
            </p:nvSpPr>
            <p:spPr bwMode="auto">
              <a:xfrm>
                <a:off x="1891504" y="3646134"/>
                <a:ext cx="1417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CA" altLang="en-US" sz="1600"/>
                  <a:t>1.3 GHz SRF Cavities</a:t>
                </a:r>
              </a:p>
            </p:txBody>
          </p:sp>
          <p:cxnSp>
            <p:nvCxnSpPr>
              <p:cNvPr id="172" name="Straight Arrow Connector 171">
                <a:extLst>
                  <a:ext uri="{FF2B5EF4-FFF2-40B4-BE49-F238E27FC236}">
                    <a16:creationId xmlns:a16="http://schemas.microsoft.com/office/drawing/2014/main" id="{D421DE35-237C-6D57-1363-5ECA8508ECBF}"/>
                  </a:ext>
                </a:extLst>
              </p:cNvPr>
              <p:cNvCxnSpPr>
                <a:endCxn id="209" idx="2"/>
              </p:cNvCxnSpPr>
              <p:nvPr/>
            </p:nvCxnSpPr>
            <p:spPr>
              <a:xfrm flipH="1">
                <a:off x="2151062" y="4237832"/>
                <a:ext cx="215900" cy="325438"/>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3" name="Straight Arrow Connector 172">
                <a:extLst>
                  <a:ext uri="{FF2B5EF4-FFF2-40B4-BE49-F238E27FC236}">
                    <a16:creationId xmlns:a16="http://schemas.microsoft.com/office/drawing/2014/main" id="{EEA5B542-670D-8147-E0AD-9AEC2A6DBE61}"/>
                  </a:ext>
                </a:extLst>
              </p:cNvPr>
              <p:cNvCxnSpPr/>
              <p:nvPr/>
            </p:nvCxnSpPr>
            <p:spPr>
              <a:xfrm flipH="1" flipV="1">
                <a:off x="1770063" y="3740150"/>
                <a:ext cx="242887" cy="71438"/>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0AEC4CA7-EC3D-9BB3-3A34-A1E813A63D42}"/>
                  </a:ext>
                </a:extLst>
              </p:cNvPr>
              <p:cNvCxnSpPr/>
              <p:nvPr/>
            </p:nvCxnSpPr>
            <p:spPr>
              <a:xfrm flipH="1" flipV="1">
                <a:off x="1770063" y="3487738"/>
                <a:ext cx="242887" cy="32385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5" name="TextBox 335">
                <a:extLst>
                  <a:ext uri="{FF2B5EF4-FFF2-40B4-BE49-F238E27FC236}">
                    <a16:creationId xmlns:a16="http://schemas.microsoft.com/office/drawing/2014/main" id="{8B28711F-B02C-9D86-B2C8-E7FB98882DDD}"/>
                  </a:ext>
                </a:extLst>
              </p:cNvPr>
              <p:cNvSpPr txBox="1">
                <a:spLocks noChangeArrowheads="1"/>
              </p:cNvSpPr>
              <p:nvPr/>
            </p:nvSpPr>
            <p:spPr bwMode="auto">
              <a:xfrm>
                <a:off x="2090444" y="497505"/>
                <a:ext cx="1417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600"/>
                  <a:t>Transport</a:t>
                </a:r>
              </a:p>
              <a:p>
                <a:pPr eaLnBrk="1" hangingPunct="1"/>
                <a:r>
                  <a:rPr lang="en-CA" altLang="en-US" sz="1600"/>
                  <a:t>to ARIEL</a:t>
                </a:r>
              </a:p>
            </p:txBody>
          </p:sp>
          <p:sp>
            <p:nvSpPr>
              <p:cNvPr id="176" name="TextBox 281">
                <a:extLst>
                  <a:ext uri="{FF2B5EF4-FFF2-40B4-BE49-F238E27FC236}">
                    <a16:creationId xmlns:a16="http://schemas.microsoft.com/office/drawing/2014/main" id="{E0A49AAE-4428-A06D-E513-FC63ADAB6B0E}"/>
                  </a:ext>
                </a:extLst>
              </p:cNvPr>
              <p:cNvSpPr txBox="1">
                <a:spLocks noChangeArrowheads="1"/>
              </p:cNvSpPr>
              <p:nvPr/>
            </p:nvSpPr>
            <p:spPr bwMode="auto">
              <a:xfrm>
                <a:off x="-175209" y="2236788"/>
                <a:ext cx="8858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CA" altLang="en-US" sz="1600">
                    <a:solidFill>
                      <a:srgbClr val="FF0000"/>
                    </a:solidFill>
                  </a:rPr>
                  <a:t>THz chicane</a:t>
                </a:r>
              </a:p>
            </p:txBody>
          </p:sp>
          <p:sp>
            <p:nvSpPr>
              <p:cNvPr id="178" name="Rectangle 177">
                <a:extLst>
                  <a:ext uri="{FF2B5EF4-FFF2-40B4-BE49-F238E27FC236}">
                    <a16:creationId xmlns:a16="http://schemas.microsoft.com/office/drawing/2014/main" id="{B7749957-A8EB-4436-ACEB-187B1CB30B4C}"/>
                  </a:ext>
                </a:extLst>
              </p:cNvPr>
              <p:cNvSpPr/>
              <p:nvPr/>
            </p:nvSpPr>
            <p:spPr>
              <a:xfrm>
                <a:off x="1975515" y="5020613"/>
                <a:ext cx="244074" cy="2689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9" name="Rectangle 178">
                <a:extLst>
                  <a:ext uri="{FF2B5EF4-FFF2-40B4-BE49-F238E27FC236}">
                    <a16:creationId xmlns:a16="http://schemas.microsoft.com/office/drawing/2014/main" id="{8CEA2836-34FE-BBD1-1571-D1086C3AD1E1}"/>
                  </a:ext>
                </a:extLst>
              </p:cNvPr>
              <p:cNvSpPr/>
              <p:nvPr/>
            </p:nvSpPr>
            <p:spPr>
              <a:xfrm>
                <a:off x="1617661" y="1979403"/>
                <a:ext cx="168002" cy="1137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highlight>
                    <a:srgbClr val="FF0000"/>
                  </a:highlight>
                </a:endParaRPr>
              </a:p>
            </p:txBody>
          </p:sp>
          <p:cxnSp>
            <p:nvCxnSpPr>
              <p:cNvPr id="180" name="Straight Connector 179">
                <a:extLst>
                  <a:ext uri="{FF2B5EF4-FFF2-40B4-BE49-F238E27FC236}">
                    <a16:creationId xmlns:a16="http://schemas.microsoft.com/office/drawing/2014/main" id="{ED000A56-9311-5A06-F4F0-0287EF47F195}"/>
                  </a:ext>
                </a:extLst>
              </p:cNvPr>
              <p:cNvCxnSpPr/>
              <p:nvPr/>
            </p:nvCxnSpPr>
            <p:spPr bwMode="auto">
              <a:xfrm rot="16200000" flipH="1">
                <a:off x="1481136" y="1292011"/>
                <a:ext cx="185737" cy="18573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BBEF52B-5301-F106-D706-4854144716EC}"/>
                  </a:ext>
                </a:extLst>
              </p:cNvPr>
              <p:cNvCxnSpPr/>
              <p:nvPr/>
            </p:nvCxnSpPr>
            <p:spPr bwMode="auto">
              <a:xfrm rot="16200000">
                <a:off x="1277142" y="1089604"/>
                <a:ext cx="0" cy="4079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C8CBE2E-DFB6-A22F-2BAB-06E76E8DA1EC}"/>
                  </a:ext>
                </a:extLst>
              </p:cNvPr>
              <p:cNvCxnSpPr/>
              <p:nvPr/>
            </p:nvCxnSpPr>
            <p:spPr bwMode="auto">
              <a:xfrm rot="16200000">
                <a:off x="850898" y="1293598"/>
                <a:ext cx="222250" cy="2222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DCC8D7F7-5C44-E060-C99D-8047946532E6}"/>
                  </a:ext>
                </a:extLst>
              </p:cNvPr>
              <p:cNvCxnSpPr/>
              <p:nvPr/>
            </p:nvCxnSpPr>
            <p:spPr bwMode="auto">
              <a:xfrm rot="16200000" flipH="1">
                <a:off x="1482724" y="1293020"/>
                <a:ext cx="185737" cy="18573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6B8E66B1-BF98-3382-624A-70102A53DBC8}"/>
                  </a:ext>
                </a:extLst>
              </p:cNvPr>
              <p:cNvCxnSpPr/>
              <p:nvPr/>
            </p:nvCxnSpPr>
            <p:spPr bwMode="auto">
              <a:xfrm rot="16200000">
                <a:off x="1278730" y="1090613"/>
                <a:ext cx="0" cy="4079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FD85213-7913-A2ED-FA0F-35604D2AC966}"/>
                  </a:ext>
                </a:extLst>
              </p:cNvPr>
              <p:cNvCxnSpPr/>
              <p:nvPr/>
            </p:nvCxnSpPr>
            <p:spPr bwMode="auto">
              <a:xfrm rot="16200000">
                <a:off x="852486" y="1294607"/>
                <a:ext cx="222250" cy="22225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D81FC55-70EB-58C1-8E47-A0255B938F4C}"/>
                  </a:ext>
                </a:extLst>
              </p:cNvPr>
              <p:cNvCxnSpPr>
                <a:cxnSpLocks/>
                <a:endCxn id="179" idx="2"/>
              </p:cNvCxnSpPr>
              <p:nvPr/>
            </p:nvCxnSpPr>
            <p:spPr bwMode="auto">
              <a:xfrm>
                <a:off x="1668462" y="1478758"/>
                <a:ext cx="33200" cy="614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56F682B2-0ED4-A635-A6C1-D2282E7C89CE}"/>
                  </a:ext>
                </a:extLst>
              </p:cNvPr>
              <p:cNvCxnSpPr/>
              <p:nvPr/>
            </p:nvCxnSpPr>
            <p:spPr bwMode="auto">
              <a:xfrm rot="16200000" flipH="1">
                <a:off x="1482725" y="1293021"/>
                <a:ext cx="185737" cy="185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30832B3-C7C4-42F0-531C-E7DEE760C1FF}"/>
                  </a:ext>
                </a:extLst>
              </p:cNvPr>
              <p:cNvCxnSpPr/>
              <p:nvPr/>
            </p:nvCxnSpPr>
            <p:spPr bwMode="auto">
              <a:xfrm rot="16200000">
                <a:off x="1278731" y="1090614"/>
                <a:ext cx="0" cy="407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70211479-CCE3-8AB7-EAAA-4C81D55CEBF1}"/>
                  </a:ext>
                </a:extLst>
              </p:cNvPr>
              <p:cNvCxnSpPr/>
              <p:nvPr/>
            </p:nvCxnSpPr>
            <p:spPr bwMode="auto">
              <a:xfrm rot="16200000">
                <a:off x="852487" y="1294608"/>
                <a:ext cx="222250" cy="222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B78B65B4-37F4-8362-A11B-FF3325FB3EE6}"/>
                </a:ext>
              </a:extLst>
            </p:cNvPr>
            <p:cNvGrpSpPr/>
            <p:nvPr/>
          </p:nvGrpSpPr>
          <p:grpSpPr>
            <a:xfrm>
              <a:off x="9167064" y="4068857"/>
              <a:ext cx="860425" cy="223837"/>
              <a:chOff x="6691532" y="2081785"/>
              <a:chExt cx="815975" cy="223837"/>
            </a:xfrm>
            <a:scene3d>
              <a:camera prst="orthographicFront">
                <a:rot lat="0" lon="0" rev="10800000"/>
              </a:camera>
              <a:lightRig rig="threePt" dir="t"/>
            </a:scene3d>
          </p:grpSpPr>
          <p:cxnSp>
            <p:nvCxnSpPr>
              <p:cNvPr id="224" name="Straight Connector 223">
                <a:extLst>
                  <a:ext uri="{FF2B5EF4-FFF2-40B4-BE49-F238E27FC236}">
                    <a16:creationId xmlns:a16="http://schemas.microsoft.com/office/drawing/2014/main" id="{C43DF1AC-5B14-D6F6-5304-3FBD599604A5}"/>
                  </a:ext>
                </a:extLst>
              </p:cNvPr>
              <p:cNvCxnSpPr/>
              <p:nvPr/>
            </p:nvCxnSpPr>
            <p:spPr bwMode="auto">
              <a:xfrm rot="16200000" flipH="1">
                <a:off x="7321770" y="2081785"/>
                <a:ext cx="185737" cy="185737"/>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23A66A9-1DA3-87BC-783E-B8CE0C1ABD90}"/>
                  </a:ext>
                </a:extLst>
              </p:cNvPr>
              <p:cNvCxnSpPr/>
              <p:nvPr/>
            </p:nvCxnSpPr>
            <p:spPr bwMode="auto">
              <a:xfrm rot="16200000">
                <a:off x="7117776" y="1879378"/>
                <a:ext cx="0" cy="407988"/>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E9BD7E3D-EA1A-C605-2B8B-05B091D0F852}"/>
                  </a:ext>
                </a:extLst>
              </p:cNvPr>
              <p:cNvCxnSpPr/>
              <p:nvPr/>
            </p:nvCxnSpPr>
            <p:spPr bwMode="auto">
              <a:xfrm rot="16200000">
                <a:off x="6691532" y="2083372"/>
                <a:ext cx="222250" cy="222250"/>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30" name="Straight Connector 229">
              <a:extLst>
                <a:ext uri="{FF2B5EF4-FFF2-40B4-BE49-F238E27FC236}">
                  <a16:creationId xmlns:a16="http://schemas.microsoft.com/office/drawing/2014/main" id="{B5DDEC02-05B7-2C27-6526-B6A2F1186960}"/>
                </a:ext>
              </a:extLst>
            </p:cNvPr>
            <p:cNvCxnSpPr/>
            <p:nvPr/>
          </p:nvCxnSpPr>
          <p:spPr>
            <a:xfrm>
              <a:off x="9157334" y="3364134"/>
              <a:ext cx="0" cy="706310"/>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3B970E5E-ED96-A875-2543-481A9EFF2E40}"/>
                </a:ext>
              </a:extLst>
            </p:cNvPr>
            <p:cNvSpPr txBox="1"/>
            <p:nvPr/>
          </p:nvSpPr>
          <p:spPr>
            <a:xfrm>
              <a:off x="10179858" y="1927240"/>
              <a:ext cx="1190890" cy="338554"/>
            </a:xfrm>
            <a:prstGeom prst="rect">
              <a:avLst/>
            </a:prstGeom>
            <a:noFill/>
          </p:spPr>
          <p:txBody>
            <a:bodyPr wrap="square" rtlCol="0">
              <a:spAutoFit/>
            </a:bodyPr>
            <a:lstStyle/>
            <a:p>
              <a:r>
                <a:rPr lang="en-US" sz="1600">
                  <a:solidFill>
                    <a:srgbClr val="FF0000"/>
                  </a:solidFill>
                  <a:latin typeface="Calibri" panose="020F0502020204030204" pitchFamily="34" charset="0"/>
                  <a:cs typeface="Calibri" panose="020F0502020204030204" pitchFamily="34" charset="0"/>
                </a:rPr>
                <a:t>septum</a:t>
              </a:r>
              <a:endParaRPr lang="en-CA" sz="1600">
                <a:solidFill>
                  <a:srgbClr val="FF0000"/>
                </a:solidFill>
                <a:latin typeface="Calibri" panose="020F0502020204030204" pitchFamily="34" charset="0"/>
                <a:cs typeface="Calibri" panose="020F0502020204030204" pitchFamily="34" charset="0"/>
              </a:endParaRPr>
            </a:p>
          </p:txBody>
        </p:sp>
        <p:cxnSp>
          <p:nvCxnSpPr>
            <p:cNvPr id="232" name="Straight Connector 231">
              <a:extLst>
                <a:ext uri="{FF2B5EF4-FFF2-40B4-BE49-F238E27FC236}">
                  <a16:creationId xmlns:a16="http://schemas.microsoft.com/office/drawing/2014/main" id="{79A879C5-B3DE-43BD-8A14-6D405F3987B4}"/>
                </a:ext>
              </a:extLst>
            </p:cNvPr>
            <p:cNvCxnSpPr>
              <a:cxnSpLocks/>
            </p:cNvCxnSpPr>
            <p:nvPr/>
          </p:nvCxnSpPr>
          <p:spPr bwMode="auto">
            <a:xfrm flipV="1">
              <a:off x="8970058" y="3239719"/>
              <a:ext cx="196806" cy="1993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0C7B02D-20CC-CAEF-5259-A2C2B9F91347}"/>
                </a:ext>
              </a:extLst>
            </p:cNvPr>
            <p:cNvCxnSpPr>
              <a:cxnSpLocks/>
            </p:cNvCxnSpPr>
            <p:nvPr/>
          </p:nvCxnSpPr>
          <p:spPr bwMode="auto">
            <a:xfrm>
              <a:off x="8790655" y="3447295"/>
              <a:ext cx="184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9" name="TextBox 335">
              <a:extLst>
                <a:ext uri="{FF2B5EF4-FFF2-40B4-BE49-F238E27FC236}">
                  <a16:creationId xmlns:a16="http://schemas.microsoft.com/office/drawing/2014/main" id="{9B940E28-631D-B8AA-B796-ADEF78255A66}"/>
                </a:ext>
              </a:extLst>
            </p:cNvPr>
            <p:cNvSpPr txBox="1">
              <a:spLocks noChangeArrowheads="1"/>
            </p:cNvSpPr>
            <p:nvPr/>
          </p:nvSpPr>
          <p:spPr bwMode="auto">
            <a:xfrm>
              <a:off x="8477437" y="543732"/>
              <a:ext cx="1177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CA" altLang="en-US" sz="1600"/>
                <a:t>beam dump</a:t>
              </a:r>
            </a:p>
          </p:txBody>
        </p:sp>
        <p:sp>
          <p:nvSpPr>
            <p:cNvPr id="240" name="TextBox 280">
              <a:extLst>
                <a:ext uri="{FF2B5EF4-FFF2-40B4-BE49-F238E27FC236}">
                  <a16:creationId xmlns:a16="http://schemas.microsoft.com/office/drawing/2014/main" id="{AE3918D4-0FC4-F093-8A6B-49FBC073573F}"/>
                </a:ext>
              </a:extLst>
            </p:cNvPr>
            <p:cNvSpPr txBox="1">
              <a:spLocks noChangeArrowheads="1"/>
            </p:cNvSpPr>
            <p:nvPr/>
          </p:nvSpPr>
          <p:spPr bwMode="auto">
            <a:xfrm>
              <a:off x="9554405" y="5332020"/>
              <a:ext cx="1335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600">
                  <a:solidFill>
                    <a:srgbClr val="FF0000"/>
                  </a:solidFill>
                </a:rPr>
                <a:t>Photo-gun</a:t>
              </a:r>
            </a:p>
          </p:txBody>
        </p:sp>
      </p:grpSp>
      <p:sp>
        <p:nvSpPr>
          <p:cNvPr id="244" name="TextBox 243">
            <a:extLst>
              <a:ext uri="{FF2B5EF4-FFF2-40B4-BE49-F238E27FC236}">
                <a16:creationId xmlns:a16="http://schemas.microsoft.com/office/drawing/2014/main" id="{C862739D-C1C0-240E-9E8D-0138A504D07C}"/>
              </a:ext>
            </a:extLst>
          </p:cNvPr>
          <p:cNvSpPr txBox="1"/>
          <p:nvPr/>
        </p:nvSpPr>
        <p:spPr>
          <a:xfrm>
            <a:off x="436488" y="1328793"/>
            <a:ext cx="7048069" cy="3708708"/>
          </a:xfrm>
          <a:prstGeom prst="rect">
            <a:avLst/>
          </a:prstGeom>
          <a:noFill/>
        </p:spPr>
        <p:txBody>
          <a:bodyPr wrap="square" rtlCol="0">
            <a:spAutoFit/>
          </a:bodyPr>
          <a:lstStyle/>
          <a:p>
            <a:pPr marL="228600" indent="-228600">
              <a:spcBef>
                <a:spcPts val="600"/>
              </a:spcBef>
              <a:buClr>
                <a:srgbClr val="00A9FF"/>
              </a:buClr>
              <a:buFont typeface="Wingdings" charset="2"/>
              <a:buChar char="§"/>
              <a:defRPr/>
            </a:pPr>
            <a:r>
              <a:rPr lang="en-US" sz="2000" dirty="0">
                <a:latin typeface="Arial" charset="0"/>
                <a:cs typeface="Arial" charset="0"/>
              </a:rPr>
              <a:t>TRIUMF, as part of a pan-Canadian collaboration (including TRIUMF and CLS), will receive CFI funding to develop a THz light source within the ARIEL e-linac hall.</a:t>
            </a:r>
          </a:p>
          <a:p>
            <a:pPr marL="228600" indent="-228600">
              <a:spcBef>
                <a:spcPts val="600"/>
              </a:spcBef>
              <a:buClr>
                <a:srgbClr val="00A9FF"/>
              </a:buClr>
              <a:buFont typeface="Wingdings" charset="2"/>
              <a:buChar char="§"/>
              <a:defRPr/>
            </a:pPr>
            <a:r>
              <a:rPr lang="en-US" sz="2000" dirty="0">
                <a:solidFill>
                  <a:srgbClr val="00B0F0"/>
                </a:solidFill>
                <a:latin typeface="Arial" charset="0"/>
                <a:cs typeface="Arial" charset="0"/>
              </a:rPr>
              <a:t>Addition of a new photo-gun to produce short, high brightness, low emittance, beam bunches, and a bunch compression chicane. </a:t>
            </a:r>
          </a:p>
          <a:p>
            <a:pPr marL="228600" indent="-228600">
              <a:spcBef>
                <a:spcPts val="600"/>
              </a:spcBef>
              <a:buClr>
                <a:srgbClr val="00A9FF"/>
              </a:buClr>
              <a:buFont typeface="Wingdings" charset="2"/>
              <a:buChar char="§"/>
              <a:defRPr/>
            </a:pPr>
            <a:r>
              <a:rPr lang="en-US" sz="2000" dirty="0">
                <a:latin typeface="Arial" charset="0"/>
                <a:cs typeface="Arial" charset="0"/>
              </a:rPr>
              <a:t>A partial recirculation arc and septum will be used to install the chicane off the main linac beamline.</a:t>
            </a:r>
          </a:p>
          <a:p>
            <a:pPr marL="228600" indent="-228600">
              <a:spcBef>
                <a:spcPts val="600"/>
              </a:spcBef>
              <a:buClr>
                <a:srgbClr val="00A9FF"/>
              </a:buClr>
              <a:buFont typeface="Wingdings" charset="2"/>
              <a:buChar char="§"/>
              <a:defRPr/>
            </a:pPr>
            <a:r>
              <a:rPr lang="en-US" sz="2000" dirty="0">
                <a:latin typeface="Arial" charset="0"/>
                <a:cs typeface="Arial" charset="0"/>
              </a:rPr>
              <a:t>Additional funds are being sought to complete the </a:t>
            </a:r>
            <a:r>
              <a:rPr lang="en-US" sz="2000" dirty="0">
                <a:solidFill>
                  <a:srgbClr val="00B0F0"/>
                </a:solidFill>
                <a:latin typeface="Arial" charset="0"/>
                <a:cs typeface="Arial" charset="0"/>
              </a:rPr>
              <a:t>recirculation ring for either Energy Recovery or Energy doubling for </a:t>
            </a:r>
            <a:r>
              <a:rPr lang="en-US" sz="2000" dirty="0" err="1">
                <a:solidFill>
                  <a:srgbClr val="00B0F0"/>
                </a:solidFill>
                <a:latin typeface="Arial" charset="0"/>
                <a:cs typeface="Arial" charset="0"/>
              </a:rPr>
              <a:t>Darklight</a:t>
            </a:r>
            <a:r>
              <a:rPr lang="en-US" sz="2000" dirty="0">
                <a:solidFill>
                  <a:srgbClr val="00B0F0"/>
                </a:solidFill>
                <a:latin typeface="Arial" charset="0"/>
                <a:cs typeface="Arial" charset="0"/>
              </a:rPr>
              <a:t> </a:t>
            </a:r>
            <a:r>
              <a:rPr lang="en-US" sz="2000" dirty="0">
                <a:latin typeface="Arial" charset="0"/>
                <a:cs typeface="Arial" charset="0"/>
              </a:rPr>
              <a:t>for instance.</a:t>
            </a:r>
            <a:r>
              <a:rPr lang="en-US" dirty="0"/>
              <a:t> </a:t>
            </a:r>
            <a:endParaRPr lang="en-CA" dirty="0"/>
          </a:p>
        </p:txBody>
      </p:sp>
      <p:pic>
        <p:nvPicPr>
          <p:cNvPr id="4" name="Picture 3" descr="A diagram of a graph&#10;&#10;Description automatically generated">
            <a:extLst>
              <a:ext uri="{FF2B5EF4-FFF2-40B4-BE49-F238E27FC236}">
                <a16:creationId xmlns:a16="http://schemas.microsoft.com/office/drawing/2014/main" id="{AED560A8-EFA8-3D40-00D3-30CA552D66B9}"/>
              </a:ext>
            </a:extLst>
          </p:cNvPr>
          <p:cNvPicPr>
            <a:picLocks noChangeAspect="1"/>
          </p:cNvPicPr>
          <p:nvPr/>
        </p:nvPicPr>
        <p:blipFill>
          <a:blip r:embed="rId2"/>
          <a:stretch>
            <a:fillRect/>
          </a:stretch>
        </p:blipFill>
        <p:spPr>
          <a:xfrm>
            <a:off x="769412" y="5207694"/>
            <a:ext cx="7419967" cy="1106573"/>
          </a:xfrm>
          <a:prstGeom prst="rect">
            <a:avLst/>
          </a:prstGeom>
        </p:spPr>
      </p:pic>
    </p:spTree>
    <p:extLst>
      <p:ext uri="{BB962C8B-B14F-4D97-AF65-F5344CB8AC3E}">
        <p14:creationId xmlns:p14="http://schemas.microsoft.com/office/powerpoint/2010/main" val="419328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5A18-ACDC-B2AB-A9ED-71DB1115BE34}"/>
              </a:ext>
            </a:extLst>
          </p:cNvPr>
          <p:cNvSpPr>
            <a:spLocks noGrp="1"/>
          </p:cNvSpPr>
          <p:nvPr>
            <p:ph type="title"/>
          </p:nvPr>
        </p:nvSpPr>
        <p:spPr>
          <a:xfrm>
            <a:off x="2304662" y="295108"/>
            <a:ext cx="9685174" cy="676102"/>
          </a:xfrm>
        </p:spPr>
        <p:txBody>
          <a:bodyPr/>
          <a:lstStyle/>
          <a:p>
            <a:r>
              <a:rPr lang="en-US"/>
              <a:t>Summary of Accelerator topics in the next 5YP</a:t>
            </a:r>
            <a:endParaRPr lang="en-CA"/>
          </a:p>
        </p:txBody>
      </p:sp>
      <p:sp>
        <p:nvSpPr>
          <p:cNvPr id="3" name="Rectangle 2">
            <a:extLst>
              <a:ext uri="{FF2B5EF4-FFF2-40B4-BE49-F238E27FC236}">
                <a16:creationId xmlns:a16="http://schemas.microsoft.com/office/drawing/2014/main" id="{3129396A-A572-14F6-EB7F-CCF4F7829731}"/>
              </a:ext>
            </a:extLst>
          </p:cNvPr>
          <p:cNvSpPr/>
          <p:nvPr/>
        </p:nvSpPr>
        <p:spPr>
          <a:xfrm>
            <a:off x="615142" y="971210"/>
            <a:ext cx="10401299" cy="5755422"/>
          </a:xfrm>
          <a:prstGeom prst="rect">
            <a:avLst/>
          </a:prstGeom>
        </p:spPr>
        <p:txBody>
          <a:bodyPr wrap="square" lIns="91440" tIns="45720" rIns="91440" bIns="45720" anchor="t">
            <a:spAutoFit/>
          </a:bodyPr>
          <a:lstStyle/>
          <a:p>
            <a:r>
              <a:rPr lang="en-CA" sz="2000" dirty="0"/>
              <a:t>Driver accelerators:</a:t>
            </a:r>
          </a:p>
          <a:p>
            <a:pPr marL="800100" lvl="1" indent="-342900">
              <a:spcBef>
                <a:spcPts val="300"/>
              </a:spcBef>
              <a:buClr>
                <a:srgbClr val="00B0F0"/>
              </a:buClr>
              <a:buFont typeface="Wingdings" panose="05000000000000000000" pitchFamily="2" charset="2"/>
              <a:buChar char="§"/>
            </a:pPr>
            <a:r>
              <a:rPr lang="en-CA" sz="1600" dirty="0"/>
              <a:t>Cyclotron refurbishment and upgrades </a:t>
            </a:r>
            <a:endParaRPr lang="en-CA" sz="1600" dirty="0">
              <a:cs typeface="Arial"/>
            </a:endParaRPr>
          </a:p>
          <a:p>
            <a:pPr marL="800100" lvl="1" indent="-342900">
              <a:spcBef>
                <a:spcPts val="300"/>
              </a:spcBef>
              <a:buClr>
                <a:srgbClr val="00B0F0"/>
              </a:buClr>
              <a:buFont typeface="Wingdings" panose="05000000000000000000" pitchFamily="2" charset="2"/>
              <a:buChar char="§"/>
            </a:pPr>
            <a:r>
              <a:rPr lang="en-CA" sz="1600" dirty="0"/>
              <a:t>e-linac towards full performance and for new experiments</a:t>
            </a:r>
            <a:endParaRPr lang="en-CA" sz="1600" dirty="0">
              <a:cs typeface="Arial"/>
            </a:endParaRPr>
          </a:p>
          <a:p>
            <a:pPr marL="800100" lvl="1" indent="-342900">
              <a:spcBef>
                <a:spcPts val="300"/>
              </a:spcBef>
              <a:buClr>
                <a:srgbClr val="00B0F0"/>
              </a:buClr>
              <a:buFont typeface="Wingdings" panose="05000000000000000000" pitchFamily="2" charset="2"/>
              <a:buChar char="§"/>
            </a:pPr>
            <a:r>
              <a:rPr lang="en-CA" sz="1600" dirty="0"/>
              <a:t>beam lines (BL1A), BL4N completion for ARIEL</a:t>
            </a:r>
            <a:endParaRPr lang="en-CA" sz="1600" dirty="0">
              <a:cs typeface="Arial"/>
            </a:endParaRPr>
          </a:p>
          <a:p>
            <a:pPr>
              <a:spcBef>
                <a:spcPts val="300"/>
              </a:spcBef>
            </a:pPr>
            <a:r>
              <a:rPr lang="en-CA" sz="2000" dirty="0"/>
              <a:t>TCC – TRIUMF Control Center (combines Driver and RIB control rooms) and Cyclotron Control System upgrade </a:t>
            </a:r>
            <a:endParaRPr lang="en-CA" sz="2000" dirty="0">
              <a:cs typeface="Arial"/>
            </a:endParaRPr>
          </a:p>
          <a:p>
            <a:pPr>
              <a:spcBef>
                <a:spcPts val="300"/>
              </a:spcBef>
            </a:pPr>
            <a:r>
              <a:rPr lang="en-CA" sz="2000" dirty="0"/>
              <a:t>RIB facilities:</a:t>
            </a:r>
            <a:endParaRPr lang="en-CA" sz="2000" dirty="0">
              <a:cs typeface="Arial"/>
            </a:endParaRPr>
          </a:p>
          <a:p>
            <a:pPr marL="800100" lvl="1" indent="-342900">
              <a:spcBef>
                <a:spcPts val="300"/>
              </a:spcBef>
              <a:buClr>
                <a:srgbClr val="00B0F0"/>
              </a:buClr>
              <a:buFont typeface="Wingdings" panose="05000000000000000000" pitchFamily="2" charset="2"/>
              <a:buChar char="§"/>
            </a:pPr>
            <a:r>
              <a:rPr lang="en-CA" sz="1600" dirty="0"/>
              <a:t>ISAC target hall consolidation, target module refurbishment, labs, ISAC-I Linac</a:t>
            </a:r>
            <a:endParaRPr lang="en-CA" sz="1600" dirty="0">
              <a:cs typeface="Arial"/>
            </a:endParaRPr>
          </a:p>
          <a:p>
            <a:pPr marL="800100" lvl="1" indent="-342900">
              <a:spcBef>
                <a:spcPts val="300"/>
              </a:spcBef>
              <a:buClr>
                <a:srgbClr val="00B0F0"/>
              </a:buClr>
              <a:buFont typeface="Wingdings" panose="05000000000000000000" pitchFamily="2" charset="2"/>
              <a:buChar char="§"/>
            </a:pPr>
            <a:r>
              <a:rPr lang="en-CA" sz="1600" dirty="0"/>
              <a:t>Target ion sources – Laser ion sources and polarizer and Remote Handling</a:t>
            </a:r>
            <a:endParaRPr lang="en-CA" sz="1600" dirty="0">
              <a:cs typeface="Arial"/>
            </a:endParaRPr>
          </a:p>
          <a:p>
            <a:pPr marL="800100" lvl="1" indent="-342900">
              <a:spcBef>
                <a:spcPts val="300"/>
              </a:spcBef>
              <a:buClr>
                <a:srgbClr val="00B0F0"/>
              </a:buClr>
              <a:buFont typeface="Wingdings" panose="05000000000000000000" pitchFamily="2" charset="2"/>
              <a:buChar char="§"/>
            </a:pPr>
            <a:r>
              <a:rPr lang="en-CA" sz="1600" dirty="0"/>
              <a:t>ARIEL completion and ramp up of operation</a:t>
            </a:r>
            <a:endParaRPr lang="en-CA" sz="1600" dirty="0">
              <a:cs typeface="Arial"/>
            </a:endParaRPr>
          </a:p>
          <a:p>
            <a:pPr>
              <a:spcBef>
                <a:spcPts val="300"/>
              </a:spcBef>
            </a:pPr>
            <a:r>
              <a:rPr lang="en-US" sz="2000" dirty="0"/>
              <a:t>Research and education</a:t>
            </a:r>
            <a:r>
              <a:rPr lang="en-US" dirty="0"/>
              <a:t>:</a:t>
            </a:r>
            <a:endParaRPr lang="en-US" dirty="0">
              <a:cs typeface="Arial"/>
            </a:endParaRPr>
          </a:p>
          <a:p>
            <a:pPr marL="800100" lvl="1" indent="-342900">
              <a:spcBef>
                <a:spcPts val="300"/>
              </a:spcBef>
              <a:buClr>
                <a:srgbClr val="00B0F0"/>
              </a:buClr>
              <a:buFont typeface="Wingdings" panose="05000000000000000000" pitchFamily="2" charset="2"/>
              <a:buChar char="§"/>
            </a:pPr>
            <a:r>
              <a:rPr lang="en-US" sz="1600" dirty="0"/>
              <a:t>HLA, model coupled beam tuning, machine learning and high power beams – e-linac, HL-LHC, EIC</a:t>
            </a:r>
            <a:endParaRPr lang="en-US" sz="1600" dirty="0">
              <a:cs typeface="Arial"/>
            </a:endParaRPr>
          </a:p>
          <a:p>
            <a:pPr marL="800100" lvl="1" indent="-342900">
              <a:spcBef>
                <a:spcPts val="300"/>
              </a:spcBef>
              <a:buClr>
                <a:srgbClr val="00B0F0"/>
              </a:buClr>
              <a:buFont typeface="Wingdings" panose="05000000000000000000" pitchFamily="2" charset="2"/>
              <a:buChar char="§"/>
            </a:pPr>
            <a:r>
              <a:rPr lang="en-US" sz="1600" dirty="0"/>
              <a:t>Cyclotron technology (injection, high beam intensity operation </a:t>
            </a:r>
            <a:r>
              <a:rPr lang="en-US" sz="1600" dirty="0">
                <a:sym typeface="Wingdings" panose="05000000000000000000" pitchFamily="2" charset="2"/>
              </a:rPr>
              <a:t> </a:t>
            </a:r>
            <a:r>
              <a:rPr lang="en-US" sz="1600" dirty="0"/>
              <a:t>beam loss reduction)</a:t>
            </a:r>
            <a:endParaRPr lang="en-US" sz="1600" dirty="0">
              <a:cs typeface="Arial"/>
            </a:endParaRPr>
          </a:p>
          <a:p>
            <a:pPr marL="800100" lvl="1" indent="-342900">
              <a:spcBef>
                <a:spcPts val="300"/>
              </a:spcBef>
              <a:buClr>
                <a:srgbClr val="00B0F0"/>
              </a:buClr>
              <a:buFont typeface="Wingdings" panose="05000000000000000000" pitchFamily="2" charset="2"/>
              <a:buChar char="§"/>
            </a:pPr>
            <a:r>
              <a:rPr lang="en-US" sz="1600" dirty="0"/>
              <a:t>SRF research - plasma conditioning, heat treatments, particulate migration, cavity development, SRF materials and fundamental limits</a:t>
            </a:r>
          </a:p>
          <a:p>
            <a:pPr marL="800100" lvl="1" indent="-342900">
              <a:spcBef>
                <a:spcPts val="300"/>
              </a:spcBef>
              <a:buClr>
                <a:srgbClr val="00B0F0"/>
              </a:buClr>
              <a:buFont typeface="Wingdings" panose="05000000000000000000" pitchFamily="2" charset="2"/>
              <a:buChar char="§"/>
            </a:pPr>
            <a:r>
              <a:rPr lang="en-CA" sz="1600" dirty="0"/>
              <a:t>High power targetry and material R&amp;D, Laser Ion Sources R&amp;D</a:t>
            </a:r>
            <a:endParaRPr lang="en-US" sz="1600" dirty="0">
              <a:cs typeface="Arial"/>
            </a:endParaRPr>
          </a:p>
          <a:p>
            <a:pPr>
              <a:spcBef>
                <a:spcPts val="300"/>
              </a:spcBef>
            </a:pPr>
            <a:r>
              <a:rPr lang="en-US" sz="2000" dirty="0"/>
              <a:t>Domestic and international projects: </a:t>
            </a:r>
            <a:endParaRPr lang="en-US" sz="2000" dirty="0">
              <a:cs typeface="Arial"/>
            </a:endParaRPr>
          </a:p>
          <a:p>
            <a:pPr marL="800100" lvl="1" indent="-342900">
              <a:spcBef>
                <a:spcPts val="300"/>
              </a:spcBef>
              <a:buClr>
                <a:srgbClr val="00B0F0"/>
              </a:buClr>
              <a:buFont typeface="Wingdings" panose="05000000000000000000" pitchFamily="2" charset="2"/>
              <a:buChar char="§"/>
            </a:pPr>
            <a:r>
              <a:rPr lang="en-US" sz="1600" dirty="0"/>
              <a:t>THz radiation, </a:t>
            </a:r>
            <a:r>
              <a:rPr lang="en-US" sz="1600" dirty="0" err="1"/>
              <a:t>DarkLight</a:t>
            </a:r>
            <a:r>
              <a:rPr lang="en-US" sz="1600" dirty="0"/>
              <a:t>, FLASH and PC-CANS</a:t>
            </a:r>
            <a:endParaRPr lang="en-US" sz="1600" dirty="0">
              <a:cs typeface="Arial"/>
            </a:endParaRPr>
          </a:p>
          <a:p>
            <a:pPr marL="800100" lvl="1" indent="-342900">
              <a:spcBef>
                <a:spcPts val="300"/>
              </a:spcBef>
              <a:buClr>
                <a:srgbClr val="00B0F0"/>
              </a:buClr>
              <a:buFont typeface="Wingdings" panose="05000000000000000000" pitchFamily="2" charset="2"/>
              <a:buChar char="§"/>
            </a:pPr>
            <a:r>
              <a:rPr lang="en-US" sz="1600" dirty="0"/>
              <a:t>CERN HL-LHC, EIC</a:t>
            </a:r>
            <a:endParaRPr lang="en-US" sz="1600" dirty="0">
              <a:cs typeface="Arial"/>
            </a:endParaRPr>
          </a:p>
        </p:txBody>
      </p:sp>
    </p:spTree>
    <p:extLst>
      <p:ext uri="{BB962C8B-B14F-4D97-AF65-F5344CB8AC3E}">
        <p14:creationId xmlns:p14="http://schemas.microsoft.com/office/powerpoint/2010/main" val="4009302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normAutofit/>
          </a:bodyPr>
          <a:lstStyle/>
          <a:p>
            <a:r>
              <a:rPr lang="en-US"/>
              <a:t>Thank you</a:t>
            </a:r>
          </a:p>
        </p:txBody>
      </p:sp>
      <p:sp>
        <p:nvSpPr>
          <p:cNvPr id="4" name="Subtitle 3">
            <a:extLst>
              <a:ext uri="{FF2B5EF4-FFF2-40B4-BE49-F238E27FC236}">
                <a16:creationId xmlns:a16="http://schemas.microsoft.com/office/drawing/2014/main" id="{0DA374DD-480E-54B0-1913-3BAF47CBF1D9}"/>
              </a:ext>
            </a:extLst>
          </p:cNvPr>
          <p:cNvSpPr>
            <a:spLocks noGrp="1"/>
          </p:cNvSpPr>
          <p:nvPr>
            <p:ph type="subTitle" idx="1"/>
          </p:nvPr>
        </p:nvSpPr>
        <p:spPr/>
        <p:txBody>
          <a:bodyPr/>
          <a:lstStyle/>
          <a:p>
            <a:endParaRPr lang="en-CA"/>
          </a:p>
        </p:txBody>
      </p:sp>
      <p:sp>
        <p:nvSpPr>
          <p:cNvPr id="3" name="Rectangle 2">
            <a:extLst>
              <a:ext uri="{FF2B5EF4-FFF2-40B4-BE49-F238E27FC236}">
                <a16:creationId xmlns:a16="http://schemas.microsoft.com/office/drawing/2014/main" id="{56B13F6A-C9CF-7343-9A53-BFB1D0F5D3EE}"/>
              </a:ext>
            </a:extLst>
          </p:cNvPr>
          <p:cNvSpPr/>
          <p:nvPr/>
        </p:nvSpPr>
        <p:spPr>
          <a:xfrm>
            <a:off x="11521440" y="849854"/>
            <a:ext cx="559398" cy="527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C74121-D644-8E51-FEED-35003718A7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 y="5811548"/>
            <a:ext cx="5865681" cy="1037591"/>
          </a:xfrm>
          <a:prstGeom prst="rect">
            <a:avLst/>
          </a:prstGeom>
        </p:spPr>
      </p:pic>
    </p:spTree>
    <p:extLst>
      <p:ext uri="{BB962C8B-B14F-4D97-AF65-F5344CB8AC3E}">
        <p14:creationId xmlns:p14="http://schemas.microsoft.com/office/powerpoint/2010/main" val="1913898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8B10-A658-C21C-277F-59AEAC458C8F}"/>
              </a:ext>
            </a:extLst>
          </p:cNvPr>
          <p:cNvSpPr>
            <a:spLocks noGrp="1"/>
          </p:cNvSpPr>
          <p:nvPr>
            <p:ph type="title"/>
          </p:nvPr>
        </p:nvSpPr>
        <p:spPr>
          <a:xfrm>
            <a:off x="2526953" y="3090949"/>
            <a:ext cx="7138093" cy="676102"/>
          </a:xfrm>
        </p:spPr>
        <p:txBody>
          <a:bodyPr/>
          <a:lstStyle/>
          <a:p>
            <a:r>
              <a:rPr lang="en-US"/>
              <a:t>Additional slides</a:t>
            </a:r>
            <a:endParaRPr lang="en-CA"/>
          </a:p>
        </p:txBody>
      </p:sp>
    </p:spTree>
    <p:extLst>
      <p:ext uri="{BB962C8B-B14F-4D97-AF65-F5344CB8AC3E}">
        <p14:creationId xmlns:p14="http://schemas.microsoft.com/office/powerpoint/2010/main" val="434245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E01-B221-4C3D-9237-0E1613FB8288}"/>
              </a:ext>
            </a:extLst>
          </p:cNvPr>
          <p:cNvSpPr>
            <a:spLocks noGrp="1"/>
          </p:cNvSpPr>
          <p:nvPr>
            <p:ph type="title"/>
          </p:nvPr>
        </p:nvSpPr>
        <p:spPr>
          <a:xfrm>
            <a:off x="2432029" y="183365"/>
            <a:ext cx="9685990" cy="676102"/>
          </a:xfrm>
        </p:spPr>
        <p:txBody>
          <a:bodyPr/>
          <a:lstStyle/>
          <a:p>
            <a:r>
              <a:rPr lang="en-CA"/>
              <a:t>Core Competencies of the accelerator Division</a:t>
            </a:r>
            <a:endParaRPr lang="en-CA" sz="2800"/>
          </a:p>
        </p:txBody>
      </p:sp>
      <p:sp>
        <p:nvSpPr>
          <p:cNvPr id="6" name="TextBox 5">
            <a:extLst>
              <a:ext uri="{FF2B5EF4-FFF2-40B4-BE49-F238E27FC236}">
                <a16:creationId xmlns:a16="http://schemas.microsoft.com/office/drawing/2014/main" id="{C59A1B35-5B9D-44DB-A607-0A305AACC4EE}"/>
              </a:ext>
            </a:extLst>
          </p:cNvPr>
          <p:cNvSpPr txBox="1"/>
          <p:nvPr/>
        </p:nvSpPr>
        <p:spPr>
          <a:xfrm>
            <a:off x="442397" y="1182358"/>
            <a:ext cx="11307206" cy="5147563"/>
          </a:xfrm>
          <a:prstGeom prst="rect">
            <a:avLst/>
          </a:prstGeom>
          <a:noFill/>
        </p:spPr>
        <p:txBody>
          <a:bodyPr wrap="square" lIns="91440" tIns="45720" rIns="91440" bIns="45720" rtlCol="0" anchor="t">
            <a:spAutoFit/>
          </a:bodyPr>
          <a:lstStyle/>
          <a:p>
            <a:pPr marL="285750" indent="-285750">
              <a:spcBef>
                <a:spcPts val="300"/>
              </a:spcBef>
              <a:buClr>
                <a:srgbClr val="00B0F0"/>
              </a:buClr>
              <a:buFont typeface="Wingdings" panose="05000000000000000000" pitchFamily="2" charset="2"/>
              <a:buChar char="§"/>
            </a:pPr>
            <a:r>
              <a:rPr lang="en-CA">
                <a:solidFill>
                  <a:srgbClr val="002060"/>
                </a:solidFill>
                <a:ea typeface="+mn-lt"/>
                <a:cs typeface="+mn-lt"/>
              </a:rPr>
              <a:t>Operation of a sophisticated accelerator facilities with simultaneous delivery of multiple beams</a:t>
            </a:r>
          </a:p>
          <a:p>
            <a:pPr marL="285750" indent="-285750">
              <a:spcBef>
                <a:spcPts val="300"/>
              </a:spcBef>
              <a:buClr>
                <a:srgbClr val="00B0F0"/>
              </a:buClr>
              <a:buFont typeface="Wingdings" panose="05000000000000000000" pitchFamily="2" charset="2"/>
              <a:buChar char="§"/>
            </a:pPr>
            <a:r>
              <a:rPr lang="en-CA">
                <a:solidFill>
                  <a:srgbClr val="002060"/>
                </a:solidFill>
              </a:rPr>
              <a:t>Particle sources: H</a:t>
            </a:r>
            <a:r>
              <a:rPr lang="en-CA" baseline="30000">
                <a:solidFill>
                  <a:srgbClr val="002060"/>
                </a:solidFill>
              </a:rPr>
              <a:t>-</a:t>
            </a:r>
            <a:r>
              <a:rPr lang="en-CA">
                <a:solidFill>
                  <a:srgbClr val="002060"/>
                </a:solidFill>
              </a:rPr>
              <a:t>-sources, Heavy ion sources, charge state breeder (ECR and EBIS), electron guns</a:t>
            </a:r>
            <a:endParaRPr lang="en-US">
              <a:cs typeface="Calibri"/>
            </a:endParaRPr>
          </a:p>
          <a:p>
            <a:pPr marL="285750" indent="-285750">
              <a:spcBef>
                <a:spcPts val="300"/>
              </a:spcBef>
              <a:buClr>
                <a:srgbClr val="00B0F0"/>
              </a:buClr>
              <a:buFont typeface="Wingdings" panose="05000000000000000000" pitchFamily="2" charset="2"/>
              <a:buChar char="§"/>
            </a:pPr>
            <a:r>
              <a:rPr lang="en-CA">
                <a:solidFill>
                  <a:srgbClr val="002060"/>
                </a:solidFill>
                <a:ea typeface="+mn-lt"/>
                <a:cs typeface="+mn-lt"/>
              </a:rPr>
              <a:t>Beam physics: Simulation codes, beam tuning applications, physics of space charge dominated ion and electron beams, collider beam physics</a:t>
            </a:r>
          </a:p>
          <a:p>
            <a:pPr marL="285750" indent="-285750">
              <a:spcBef>
                <a:spcPts val="300"/>
              </a:spcBef>
              <a:buClr>
                <a:srgbClr val="00B0F0"/>
              </a:buClr>
              <a:buFont typeface="Wingdings" panose="05000000000000000000" pitchFamily="2" charset="2"/>
              <a:buChar char="§"/>
            </a:pPr>
            <a:r>
              <a:rPr lang="en-CA">
                <a:solidFill>
                  <a:srgbClr val="002060"/>
                </a:solidFill>
              </a:rPr>
              <a:t>Beam transport systems: Electrostatic and magnetic beam line systems, high resolution mass separators</a:t>
            </a:r>
            <a:endParaRPr lang="en-CA">
              <a:solidFill>
                <a:srgbClr val="002060"/>
              </a:solidFill>
              <a:cs typeface="Calibri"/>
            </a:endParaRPr>
          </a:p>
          <a:p>
            <a:pPr marL="285750" indent="-285750">
              <a:spcBef>
                <a:spcPts val="300"/>
              </a:spcBef>
              <a:buClr>
                <a:srgbClr val="00B0F0"/>
              </a:buClr>
              <a:buFont typeface="Wingdings" panose="05000000000000000000" pitchFamily="2" charset="2"/>
              <a:buChar char="§"/>
            </a:pPr>
            <a:r>
              <a:rPr lang="en-CA">
                <a:solidFill>
                  <a:srgbClr val="002060"/>
                </a:solidFill>
              </a:rPr>
              <a:t>Target technology and ISOL systems: High power RIB targets, target ion sources (SIS, FEBIAD, LIS), in-target beam purification technologies (IG-LIS, cold transfer line, proton-to-neutron converter), nuclear spin polarization, </a:t>
            </a:r>
            <a:r>
              <a:rPr lang="en-CA">
                <a:solidFill>
                  <a:srgbClr val="002060"/>
                </a:solidFill>
                <a:ea typeface="+mn-lt"/>
                <a:cs typeface="+mn-lt"/>
              </a:rPr>
              <a:t>muon production targets, </a:t>
            </a:r>
            <a:r>
              <a:rPr lang="en-CA">
                <a:solidFill>
                  <a:srgbClr val="002060"/>
                </a:solidFill>
              </a:rPr>
              <a:t>high-power targetry, material radiation damage</a:t>
            </a:r>
            <a:endParaRPr lang="en-CA">
              <a:solidFill>
                <a:srgbClr val="002060"/>
              </a:solidFill>
              <a:cs typeface="Calibri"/>
            </a:endParaRPr>
          </a:p>
          <a:p>
            <a:pPr marL="285750" indent="-285750">
              <a:spcBef>
                <a:spcPts val="300"/>
              </a:spcBef>
              <a:buClr>
                <a:srgbClr val="00B0F0"/>
              </a:buClr>
              <a:buFont typeface="Wingdings" panose="05000000000000000000" pitchFamily="2" charset="2"/>
              <a:buChar char="§"/>
            </a:pPr>
            <a:r>
              <a:rPr lang="en-CA">
                <a:solidFill>
                  <a:srgbClr val="002060"/>
                </a:solidFill>
                <a:ea typeface="+mn-lt"/>
                <a:cs typeface="+mn-lt"/>
              </a:rPr>
              <a:t>Remote handling: Hot cell technology, robotics, irradiated target and radioisotope handling, manipulation of activated and contaminated parts, cyclotron services, radioactive waste management  </a:t>
            </a:r>
          </a:p>
          <a:p>
            <a:pPr marL="285750" indent="-285750">
              <a:spcBef>
                <a:spcPts val="300"/>
              </a:spcBef>
              <a:buClr>
                <a:srgbClr val="00B0F0"/>
              </a:buClr>
              <a:buFont typeface="Wingdings" panose="05000000000000000000" pitchFamily="2" charset="2"/>
              <a:buChar char="§"/>
            </a:pPr>
            <a:r>
              <a:rPr lang="en-CA">
                <a:solidFill>
                  <a:srgbClr val="002060"/>
                </a:solidFill>
              </a:rPr>
              <a:t>Accelerators: </a:t>
            </a:r>
            <a:r>
              <a:rPr lang="en-CA" err="1">
                <a:solidFill>
                  <a:srgbClr val="002060"/>
                </a:solidFill>
              </a:rPr>
              <a:t>Linacs</a:t>
            </a:r>
            <a:r>
              <a:rPr lang="en-CA">
                <a:solidFill>
                  <a:srgbClr val="002060"/>
                </a:solidFill>
              </a:rPr>
              <a:t> (heavy ions and electrons) normal and superconducting, cyclotrons (H-), synchrotrons, FFA</a:t>
            </a:r>
            <a:r>
              <a:rPr lang="en-CA">
                <a:solidFill>
                  <a:srgbClr val="002060"/>
                </a:solidFill>
                <a:ea typeface="+mn-lt"/>
                <a:cs typeface="+mn-lt"/>
              </a:rPr>
              <a:t>, accelerator design </a:t>
            </a:r>
            <a:endParaRPr lang="en-CA">
              <a:solidFill>
                <a:srgbClr val="002060"/>
              </a:solidFill>
              <a:cs typeface="Calibri"/>
            </a:endParaRPr>
          </a:p>
          <a:p>
            <a:pPr marL="285750" indent="-285750">
              <a:spcBef>
                <a:spcPts val="300"/>
              </a:spcBef>
              <a:buClr>
                <a:srgbClr val="00B0F0"/>
              </a:buClr>
              <a:buFont typeface="Wingdings" panose="05000000000000000000" pitchFamily="2" charset="2"/>
              <a:buChar char="§"/>
            </a:pPr>
            <a:r>
              <a:rPr lang="en-CA">
                <a:solidFill>
                  <a:srgbClr val="002060"/>
                </a:solidFill>
              </a:rPr>
              <a:t>Accelerator systems: RF (low level and power RF, SRF, cavity development), cryomodules, vacuum (including UHV), cryogenic systems, power converter technologies, high and low intensity beam diagnostics (ions and electrons), machine protection</a:t>
            </a:r>
          </a:p>
          <a:p>
            <a:pPr marL="285750" indent="-285750">
              <a:spcBef>
                <a:spcPts val="300"/>
              </a:spcBef>
              <a:buClr>
                <a:srgbClr val="00B0F0"/>
              </a:buClr>
              <a:buFont typeface="Wingdings" panose="05000000000000000000" pitchFamily="2" charset="2"/>
              <a:buChar char="§"/>
            </a:pPr>
            <a:r>
              <a:rPr lang="en-CA">
                <a:solidFill>
                  <a:srgbClr val="002060"/>
                </a:solidFill>
              </a:rPr>
              <a:t>Accelerator Application: Medical isotope production, irradiation (material, therapy, electronics,…)</a:t>
            </a:r>
            <a:endParaRPr lang="en-CA">
              <a:solidFill>
                <a:srgbClr val="002060"/>
              </a:solidFill>
              <a:cs typeface="Calibri"/>
            </a:endParaRPr>
          </a:p>
          <a:p>
            <a:pPr marL="96520" indent="-285750">
              <a:spcBef>
                <a:spcPts val="300"/>
              </a:spcBef>
              <a:buClr>
                <a:srgbClr val="00B0F0"/>
              </a:buClr>
              <a:buFont typeface="Wingdings" panose="05000000000000000000" pitchFamily="2" charset="2"/>
              <a:buChar char="§"/>
            </a:pPr>
            <a:r>
              <a:rPr lang="en-CA">
                <a:solidFill>
                  <a:srgbClr val="002060"/>
                </a:solidFill>
              </a:rPr>
              <a:t>Education: Seminars, lectures, lab research projects and thesis research</a:t>
            </a:r>
            <a:endParaRPr lang="en-CA">
              <a:solidFill>
                <a:srgbClr val="002060"/>
              </a:solidFill>
              <a:cs typeface="Calibri"/>
            </a:endParaRPr>
          </a:p>
        </p:txBody>
      </p:sp>
    </p:spTree>
    <p:extLst>
      <p:ext uri="{BB962C8B-B14F-4D97-AF65-F5344CB8AC3E}">
        <p14:creationId xmlns:p14="http://schemas.microsoft.com/office/powerpoint/2010/main" val="297985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B0C4-29FF-2FBE-512F-E33962D95704}"/>
              </a:ext>
            </a:extLst>
          </p:cNvPr>
          <p:cNvSpPr>
            <a:spLocks noGrp="1"/>
          </p:cNvSpPr>
          <p:nvPr>
            <p:ph type="title"/>
          </p:nvPr>
        </p:nvSpPr>
        <p:spPr>
          <a:xfrm>
            <a:off x="335341" y="947549"/>
            <a:ext cx="9258993" cy="676102"/>
          </a:xfrm>
        </p:spPr>
        <p:txBody>
          <a:bodyPr/>
          <a:lstStyle/>
          <a:p>
            <a:r>
              <a:rPr lang="en-CA"/>
              <a:t>Risk registry</a:t>
            </a:r>
          </a:p>
        </p:txBody>
      </p:sp>
      <p:pic>
        <p:nvPicPr>
          <p:cNvPr id="3" name="Picture 2">
            <a:extLst>
              <a:ext uri="{FF2B5EF4-FFF2-40B4-BE49-F238E27FC236}">
                <a16:creationId xmlns:a16="http://schemas.microsoft.com/office/drawing/2014/main" id="{F21DDEF4-765C-D972-0519-5B3DDD35495E}"/>
              </a:ext>
            </a:extLst>
          </p:cNvPr>
          <p:cNvPicPr>
            <a:picLocks noChangeAspect="1"/>
          </p:cNvPicPr>
          <p:nvPr/>
        </p:nvPicPr>
        <p:blipFill>
          <a:blip r:embed="rId2"/>
          <a:stretch>
            <a:fillRect/>
          </a:stretch>
        </p:blipFill>
        <p:spPr>
          <a:xfrm rot="338854">
            <a:off x="3655390" y="514819"/>
            <a:ext cx="8209148" cy="3384203"/>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A70E6A1B-17C7-CD9E-1D5F-C569FA9442A8}"/>
              </a:ext>
            </a:extLst>
          </p:cNvPr>
          <p:cNvSpPr/>
          <p:nvPr/>
        </p:nvSpPr>
        <p:spPr>
          <a:xfrm>
            <a:off x="180867" y="4142793"/>
            <a:ext cx="11217959" cy="2185214"/>
          </a:xfrm>
          <a:prstGeom prst="rect">
            <a:avLst/>
          </a:prstGeom>
        </p:spPr>
        <p:txBody>
          <a:bodyPr wrap="square" lIns="91440" tIns="45720" rIns="91440" bIns="45720" anchor="t">
            <a:spAutoFit/>
          </a:bodyPr>
          <a:lstStyle/>
          <a:p>
            <a:pPr marL="342900" indent="-342900">
              <a:spcBef>
                <a:spcPts val="600"/>
              </a:spcBef>
              <a:buClr>
                <a:srgbClr val="00B0F0"/>
              </a:buClr>
              <a:buFont typeface="Wingdings" panose="05000000000000000000" pitchFamily="2" charset="2"/>
              <a:buChar char="§"/>
            </a:pPr>
            <a:r>
              <a:rPr lang="en-US"/>
              <a:t>The Accelerator Division Risk Registry summarizes potential</a:t>
            </a:r>
            <a:br>
              <a:rPr lang="en-US"/>
            </a:br>
            <a:r>
              <a:rPr lang="en-US"/>
              <a:t>risk for the operation of systems of the TRIUMF accelerator complex.</a:t>
            </a:r>
          </a:p>
          <a:p>
            <a:pPr marL="342900" indent="-342900">
              <a:spcBef>
                <a:spcPts val="600"/>
              </a:spcBef>
              <a:buClr>
                <a:srgbClr val="00B0F0"/>
              </a:buClr>
              <a:buFont typeface="Wingdings" panose="05000000000000000000" pitchFamily="2" charset="2"/>
              <a:buChar char="§"/>
            </a:pPr>
            <a:r>
              <a:rPr lang="en-US"/>
              <a:t>The risk registry addresses the primary beam accelerators the 520 MeV cyclotron and the ARIEL e-linac and the according beam lines. It also refers to the RIB delivery systems, Target-Ion sources and the RIB preparation and acceleration facilities.</a:t>
            </a:r>
          </a:p>
          <a:p>
            <a:pPr marL="342900" indent="-342900">
              <a:spcBef>
                <a:spcPts val="600"/>
              </a:spcBef>
              <a:buClr>
                <a:srgbClr val="00B0F0"/>
              </a:buClr>
              <a:buFont typeface="Wingdings" panose="05000000000000000000" pitchFamily="2" charset="2"/>
              <a:buChar char="§"/>
            </a:pPr>
            <a:r>
              <a:rPr lang="en-US"/>
              <a:t>It also comprises a list of issues (risks that have been materialized) and need to be addressed. One example is the mitigation of the shortage of </a:t>
            </a:r>
            <a:r>
              <a:rPr lang="en-US" err="1"/>
              <a:t>LHe</a:t>
            </a:r>
            <a:r>
              <a:rPr lang="en-US"/>
              <a:t>.</a:t>
            </a:r>
          </a:p>
        </p:txBody>
      </p:sp>
    </p:spTree>
    <p:extLst>
      <p:ext uri="{BB962C8B-B14F-4D97-AF65-F5344CB8AC3E}">
        <p14:creationId xmlns:p14="http://schemas.microsoft.com/office/powerpoint/2010/main" val="2110737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6986033" y="1641950"/>
            <a:ext cx="5205967" cy="479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defPPr>
              <a:defRPr lang="en-US"/>
            </a:defPPr>
            <a:lvl1pPr marL="0" indent="0" eaLnBrk="1" fontAlgn="auto" hangingPunct="1">
              <a:spcBef>
                <a:spcPct val="20000"/>
              </a:spcBef>
              <a:spcAft>
                <a:spcPts val="0"/>
              </a:spcAft>
              <a:buFont typeface="Arial" pitchFamily="34" charset="0"/>
              <a:buNone/>
              <a:defRPr sz="1800">
                <a:solidFill>
                  <a:schemeClr val="accent1">
                    <a:lumMod val="75000"/>
                  </a:schemeClr>
                </a:solidFill>
                <a:latin typeface="Myriad Pro" pitchFamily="34" charset="0"/>
                <a:cs typeface="Myriad Pro" pitchFamily="34" charset="0"/>
              </a:defRPr>
            </a:lvl1pPr>
            <a:lvl2pPr marL="742950" indent="-285750" eaLnBrk="0" hangingPunct="0">
              <a:spcBef>
                <a:spcPct val="20000"/>
              </a:spcBef>
              <a:buFont typeface="Arial" pitchFamily="34" charset="0"/>
              <a:buChar char="–"/>
              <a:defRPr sz="2400">
                <a:latin typeface="Myriad Pro" pitchFamily="34" charset="0"/>
                <a:ea typeface="Myriad Pro"/>
                <a:cs typeface="Myriad Pro" pitchFamily="34" charset="0"/>
              </a:defRPr>
            </a:lvl2pPr>
            <a:lvl3pPr marL="1143000" indent="-228600" eaLnBrk="0" hangingPunct="0">
              <a:spcBef>
                <a:spcPct val="20000"/>
              </a:spcBef>
              <a:buFont typeface="Arial" pitchFamily="34" charset="0"/>
              <a:buChar char="•"/>
              <a:defRPr sz="2000">
                <a:latin typeface="Myriad Pro" pitchFamily="34" charset="0"/>
                <a:ea typeface="Myriad Pro"/>
                <a:cs typeface="Myriad Pro" pitchFamily="34" charset="0"/>
              </a:defRPr>
            </a:lvl3pPr>
            <a:lvl4pPr marL="1600200" indent="-228600" eaLnBrk="0" hangingPunct="0">
              <a:spcBef>
                <a:spcPct val="20000"/>
              </a:spcBef>
              <a:buFont typeface="Arial" pitchFamily="34" charset="0"/>
              <a:buChar char="–"/>
              <a:defRPr>
                <a:latin typeface="Myriad Pro" pitchFamily="34" charset="0"/>
                <a:ea typeface="Myriad Pro"/>
                <a:cs typeface="Myriad Pro" pitchFamily="34" charset="0"/>
              </a:defRPr>
            </a:lvl4pPr>
            <a:lvl5pPr marL="2057400" indent="-228600" eaLnBrk="0" hangingPunct="0">
              <a:spcBef>
                <a:spcPct val="20000"/>
              </a:spcBef>
              <a:buFont typeface="Arial" pitchFamily="34" charset="0"/>
              <a:buChar char="»"/>
              <a:defRPr>
                <a:latin typeface="Myriad Pro" pitchFamily="34" charset="0"/>
                <a:ea typeface="Myriad Pro"/>
                <a:cs typeface="Myriad Pro"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spcBef>
                <a:spcPts val="0"/>
              </a:spcBef>
              <a:defRPr/>
            </a:pPr>
            <a:r>
              <a:rPr lang="en-US" sz="2000">
                <a:solidFill>
                  <a:srgbClr val="002060"/>
                </a:solidFill>
                <a:latin typeface="+mn-lt"/>
              </a:rPr>
              <a:t>Primary beam driver:</a:t>
            </a:r>
          </a:p>
          <a:p>
            <a:pPr>
              <a:spcBef>
                <a:spcPts val="0"/>
              </a:spcBef>
              <a:defRPr/>
            </a:pPr>
            <a:r>
              <a:rPr lang="en-US">
                <a:solidFill>
                  <a:schemeClr val="tx1"/>
                </a:solidFill>
                <a:latin typeface="+mn-lt"/>
              </a:rPr>
              <a:t>Cyclotron, 500 MeV, H</a:t>
            </a:r>
            <a:r>
              <a:rPr lang="en-US" baseline="30000">
                <a:solidFill>
                  <a:schemeClr val="tx1"/>
                </a:solidFill>
                <a:latin typeface="+mn-lt"/>
              </a:rPr>
              <a:t>-</a:t>
            </a:r>
            <a:endParaRPr lang="en-US" baseline="30000">
              <a:solidFill>
                <a:schemeClr val="tx1"/>
              </a:solidFill>
              <a:latin typeface="+mn-lt"/>
              <a:cs typeface="Arial"/>
            </a:endParaRPr>
          </a:p>
          <a:p>
            <a:pPr>
              <a:spcBef>
                <a:spcPts val="0"/>
              </a:spcBef>
              <a:defRPr/>
            </a:pPr>
            <a:r>
              <a:rPr lang="en-US">
                <a:solidFill>
                  <a:schemeClr val="tx1"/>
                </a:solidFill>
                <a:latin typeface="+mn-lt"/>
              </a:rPr>
              <a:t>Produces rare isotopes, neutrons and muons!</a:t>
            </a:r>
            <a:br>
              <a:rPr lang="en-US">
                <a:solidFill>
                  <a:schemeClr val="tx1"/>
                </a:solidFill>
                <a:latin typeface="+mn-lt"/>
                <a:cs typeface="Arial"/>
              </a:rPr>
            </a:br>
            <a:endParaRPr lang="en-US">
              <a:solidFill>
                <a:schemeClr val="tx1"/>
              </a:solidFill>
              <a:latin typeface="+mn-lt"/>
            </a:endParaRPr>
          </a:p>
          <a:p>
            <a:pPr>
              <a:spcBef>
                <a:spcPts val="0"/>
              </a:spcBef>
              <a:defRPr/>
            </a:pPr>
            <a:r>
              <a:rPr lang="en-US" sz="2000">
                <a:solidFill>
                  <a:srgbClr val="FF0000"/>
                </a:solidFill>
                <a:latin typeface="+mn-lt"/>
              </a:rPr>
              <a:t>Isotope Separator and Accelerator facility - ISAC</a:t>
            </a:r>
            <a:endParaRPr lang="en-US" sz="2000">
              <a:solidFill>
                <a:srgbClr val="FF0000"/>
              </a:solidFill>
              <a:latin typeface="+mn-lt"/>
              <a:cs typeface="Arial"/>
            </a:endParaRPr>
          </a:p>
          <a:p>
            <a:pPr>
              <a:spcBef>
                <a:spcPts val="0"/>
              </a:spcBef>
              <a:defRPr/>
            </a:pPr>
            <a:r>
              <a:rPr lang="en-US">
                <a:solidFill>
                  <a:schemeClr val="tx1"/>
                </a:solidFill>
                <a:latin typeface="+mn-lt"/>
              </a:rPr>
              <a:t>Isotope Separator Online (ISOL) facility</a:t>
            </a:r>
            <a:br>
              <a:rPr lang="en-US">
                <a:solidFill>
                  <a:schemeClr val="tx1"/>
                </a:solidFill>
                <a:latin typeface="+mn-lt"/>
                <a:cs typeface="Arial"/>
              </a:rPr>
            </a:br>
            <a:r>
              <a:rPr lang="en-US">
                <a:solidFill>
                  <a:schemeClr val="tx1"/>
                </a:solidFill>
                <a:latin typeface="+mn-lt"/>
              </a:rPr>
              <a:t>ISAC-I: Normal conducting-</a:t>
            </a:r>
            <a:r>
              <a:rPr lang="en-US" err="1">
                <a:solidFill>
                  <a:schemeClr val="tx1"/>
                </a:solidFill>
                <a:latin typeface="+mn-lt"/>
              </a:rPr>
              <a:t>linac</a:t>
            </a:r>
            <a:r>
              <a:rPr lang="en-US">
                <a:solidFill>
                  <a:schemeClr val="tx1"/>
                </a:solidFill>
                <a:latin typeface="+mn-lt"/>
              </a:rPr>
              <a:t>,</a:t>
            </a:r>
            <a:r>
              <a:rPr lang="en-US">
                <a:solidFill>
                  <a:schemeClr val="tx1"/>
                </a:solidFill>
                <a:latin typeface="+mn-lt"/>
                <a:cs typeface="Arial"/>
              </a:rPr>
              <a:t> </a:t>
            </a:r>
            <a:r>
              <a:rPr lang="en-US">
                <a:solidFill>
                  <a:schemeClr val="tx1"/>
                </a:solidFill>
                <a:latin typeface="+mn-lt"/>
              </a:rPr>
              <a:t>0.15-1.5 MeV/u</a:t>
            </a:r>
            <a:endParaRPr lang="en-US">
              <a:solidFill>
                <a:schemeClr val="tx1"/>
              </a:solidFill>
              <a:latin typeface="+mn-lt"/>
              <a:cs typeface="Arial"/>
            </a:endParaRPr>
          </a:p>
          <a:p>
            <a:pPr>
              <a:spcBef>
                <a:spcPts val="0"/>
              </a:spcBef>
              <a:defRPr/>
            </a:pPr>
            <a:r>
              <a:rPr lang="en-US">
                <a:solidFill>
                  <a:schemeClr val="tx1"/>
                </a:solidFill>
                <a:latin typeface="+mn-lt"/>
              </a:rPr>
              <a:t>ISAC-II: Superconducting-</a:t>
            </a:r>
            <a:r>
              <a:rPr lang="en-US" err="1">
                <a:solidFill>
                  <a:schemeClr val="tx1"/>
                </a:solidFill>
                <a:latin typeface="+mn-lt"/>
              </a:rPr>
              <a:t>linac</a:t>
            </a:r>
            <a:r>
              <a:rPr lang="en-US">
                <a:solidFill>
                  <a:schemeClr val="tx1"/>
                </a:solidFill>
                <a:latin typeface="+mn-lt"/>
              </a:rPr>
              <a:t>, 5-15 MeV/u</a:t>
            </a:r>
            <a:endParaRPr lang="en-US">
              <a:solidFill>
                <a:schemeClr val="tx1"/>
              </a:solidFill>
              <a:latin typeface="+mn-lt"/>
              <a:cs typeface="Arial"/>
            </a:endParaRPr>
          </a:p>
          <a:p>
            <a:pPr>
              <a:spcBef>
                <a:spcPts val="0"/>
              </a:spcBef>
              <a:defRPr/>
            </a:pPr>
            <a:endParaRPr lang="en-US">
              <a:solidFill>
                <a:schemeClr val="tx1"/>
              </a:solidFill>
              <a:latin typeface="+mn-lt"/>
            </a:endParaRPr>
          </a:p>
          <a:p>
            <a:pPr>
              <a:spcBef>
                <a:spcPts val="0"/>
              </a:spcBef>
              <a:defRPr/>
            </a:pPr>
            <a:r>
              <a:rPr lang="en-US" sz="2000">
                <a:solidFill>
                  <a:srgbClr val="00AAFF"/>
                </a:solidFill>
                <a:latin typeface="+mn-lt"/>
              </a:rPr>
              <a:t>Advanced Rare Isotope Laboratory - ARIEL</a:t>
            </a:r>
            <a:br>
              <a:rPr lang="en-US" sz="2000">
                <a:solidFill>
                  <a:srgbClr val="00AAFF"/>
                </a:solidFill>
                <a:latin typeface="+mn-lt"/>
                <a:cs typeface="Arial"/>
              </a:rPr>
            </a:br>
            <a:r>
              <a:rPr lang="en-US">
                <a:solidFill>
                  <a:schemeClr val="tx1"/>
                </a:solidFill>
                <a:latin typeface="+mn-lt"/>
              </a:rPr>
              <a:t>Superconducting electron </a:t>
            </a:r>
            <a:r>
              <a:rPr lang="en-US" err="1">
                <a:solidFill>
                  <a:schemeClr val="tx1"/>
                </a:solidFill>
                <a:latin typeface="+mn-lt"/>
              </a:rPr>
              <a:t>linac</a:t>
            </a:r>
            <a:endParaRPr lang="en-US">
              <a:solidFill>
                <a:schemeClr val="tx1"/>
              </a:solidFill>
              <a:latin typeface="+mn-lt"/>
            </a:endParaRPr>
          </a:p>
          <a:p>
            <a:pPr>
              <a:spcBef>
                <a:spcPts val="0"/>
              </a:spcBef>
              <a:defRPr/>
            </a:pPr>
            <a:r>
              <a:rPr lang="en-US">
                <a:solidFill>
                  <a:schemeClr val="tx1"/>
                </a:solidFill>
                <a:latin typeface="+mn-lt"/>
              </a:rPr>
              <a:t>30 MeV, 10 mA, </a:t>
            </a:r>
            <a:r>
              <a:rPr lang="en-US" err="1">
                <a:solidFill>
                  <a:schemeClr val="tx1"/>
                </a:solidFill>
                <a:latin typeface="+mn-lt"/>
              </a:rPr>
              <a:t>cw</a:t>
            </a:r>
            <a:endParaRPr lang="en-US">
              <a:solidFill>
                <a:schemeClr val="tx1"/>
              </a:solidFill>
              <a:latin typeface="+mn-lt"/>
            </a:endParaRPr>
          </a:p>
          <a:p>
            <a:pPr>
              <a:spcBef>
                <a:spcPts val="0"/>
              </a:spcBef>
              <a:defRPr/>
            </a:pPr>
            <a:endParaRPr lang="en-US">
              <a:solidFill>
                <a:schemeClr val="tx1"/>
              </a:solidFill>
              <a:latin typeface="+mn-lt"/>
            </a:endParaRPr>
          </a:p>
          <a:p>
            <a:pPr>
              <a:spcBef>
                <a:spcPts val="0"/>
              </a:spcBef>
              <a:defRPr/>
            </a:pPr>
            <a:r>
              <a:rPr lang="en-US">
                <a:solidFill>
                  <a:srgbClr val="00B050"/>
                </a:solidFill>
                <a:latin typeface="+mn-lt"/>
              </a:rPr>
              <a:t>4 Cyclotrons for medical isotope production</a:t>
            </a:r>
          </a:p>
          <a:p>
            <a:pPr>
              <a:spcBef>
                <a:spcPts val="0"/>
              </a:spcBef>
              <a:defRPr/>
            </a:pPr>
            <a:r>
              <a:rPr lang="en-US" sz="1600">
                <a:solidFill>
                  <a:srgbClr val="00B050"/>
                </a:solidFill>
                <a:cs typeface="Arial"/>
              </a:rPr>
              <a:t>(with a TR24 to be commissioned in the Institute for advanced Medical Isotope – IAMI)</a:t>
            </a:r>
          </a:p>
          <a:p>
            <a:pPr>
              <a:spcBef>
                <a:spcPts val="0"/>
              </a:spcBef>
              <a:defRPr/>
            </a:pPr>
            <a:endParaRPr lang="en-US">
              <a:solidFill>
                <a:srgbClr val="00B050"/>
              </a:solidFill>
              <a:latin typeface="+mn-lt"/>
              <a:cs typeface="Arial"/>
            </a:endParaRPr>
          </a:p>
        </p:txBody>
      </p:sp>
      <p:grpSp>
        <p:nvGrpSpPr>
          <p:cNvPr id="7" name="Group 6">
            <a:extLst>
              <a:ext uri="{FF2B5EF4-FFF2-40B4-BE49-F238E27FC236}">
                <a16:creationId xmlns:a16="http://schemas.microsoft.com/office/drawing/2014/main" id="{90A04785-2123-40A7-A11B-9A945CCE45D6}"/>
              </a:ext>
            </a:extLst>
          </p:cNvPr>
          <p:cNvGrpSpPr/>
          <p:nvPr/>
        </p:nvGrpSpPr>
        <p:grpSpPr>
          <a:xfrm>
            <a:off x="47260" y="171144"/>
            <a:ext cx="6975698" cy="6133404"/>
            <a:chOff x="47260" y="700532"/>
            <a:chExt cx="6975698" cy="6133404"/>
          </a:xfrm>
        </p:grpSpPr>
        <p:pic>
          <p:nvPicPr>
            <p:cNvPr id="4" name="Picture 3">
              <a:extLst>
                <a:ext uri="{FF2B5EF4-FFF2-40B4-BE49-F238E27FC236}">
                  <a16:creationId xmlns:a16="http://schemas.microsoft.com/office/drawing/2014/main" id="{47F84217-935F-454C-AB88-5183FDBABAA3}"/>
                </a:ext>
              </a:extLst>
            </p:cNvPr>
            <p:cNvPicPr>
              <a:picLocks noChangeAspect="1"/>
            </p:cNvPicPr>
            <p:nvPr/>
          </p:nvPicPr>
          <p:blipFill rotWithShape="1">
            <a:blip r:embed="rId3"/>
            <a:srcRect l="6720" t="4971" r="4794" b="8709"/>
            <a:stretch/>
          </p:blipFill>
          <p:spPr>
            <a:xfrm>
              <a:off x="47260" y="700532"/>
              <a:ext cx="6975698" cy="6133404"/>
            </a:xfrm>
            <a:prstGeom prst="rect">
              <a:avLst/>
            </a:prstGeom>
          </p:spPr>
        </p:pic>
        <p:sp>
          <p:nvSpPr>
            <p:cNvPr id="5" name="Rectangle 4">
              <a:extLst>
                <a:ext uri="{FF2B5EF4-FFF2-40B4-BE49-F238E27FC236}">
                  <a16:creationId xmlns:a16="http://schemas.microsoft.com/office/drawing/2014/main" id="{A82C1FE3-C4D5-441C-BB81-6ADD523C3CA5}"/>
                </a:ext>
              </a:extLst>
            </p:cNvPr>
            <p:cNvSpPr/>
            <p:nvPr/>
          </p:nvSpPr>
          <p:spPr>
            <a:xfrm>
              <a:off x="47260" y="768088"/>
              <a:ext cx="1986858" cy="1318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TextBox 5"/>
          <p:cNvSpPr txBox="1"/>
          <p:nvPr/>
        </p:nvSpPr>
        <p:spPr>
          <a:xfrm>
            <a:off x="2418151" y="5610421"/>
            <a:ext cx="1029696" cy="584773"/>
          </a:xfrm>
          <a:prstGeom prst="rect">
            <a:avLst/>
          </a:prstGeom>
          <a:solidFill>
            <a:schemeClr val="bg1">
              <a:alpha val="75000"/>
            </a:schemeClr>
          </a:solidFill>
        </p:spPr>
        <p:txBody>
          <a:bodyPr wrap="none" lIns="36000" tIns="36000" rIns="36000" bIns="36000">
            <a:spAutoFit/>
          </a:bodyPr>
          <a:lstStyle/>
          <a:p>
            <a:pPr>
              <a:defRPr/>
            </a:pPr>
            <a:r>
              <a:rPr lang="en-US" sz="1600" b="1">
                <a:solidFill>
                  <a:srgbClr val="002060"/>
                </a:solidFill>
              </a:rPr>
              <a:t>500 MeV</a:t>
            </a:r>
          </a:p>
          <a:p>
            <a:pPr>
              <a:defRPr/>
            </a:pPr>
            <a:r>
              <a:rPr lang="en-US" sz="1600" b="1">
                <a:solidFill>
                  <a:srgbClr val="002060"/>
                </a:solidFill>
              </a:rPr>
              <a:t>Cyclotron</a:t>
            </a:r>
          </a:p>
        </p:txBody>
      </p:sp>
      <p:sp>
        <p:nvSpPr>
          <p:cNvPr id="3" name="Rectangle 2"/>
          <p:cNvSpPr/>
          <p:nvPr/>
        </p:nvSpPr>
        <p:spPr>
          <a:xfrm>
            <a:off x="2188307" y="158529"/>
            <a:ext cx="3786716" cy="14351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1" name="TextBox 3"/>
          <p:cNvSpPr txBox="1">
            <a:spLocks noChangeArrowheads="1"/>
          </p:cNvSpPr>
          <p:nvPr/>
        </p:nvSpPr>
        <p:spPr bwMode="auto">
          <a:xfrm>
            <a:off x="3097540" y="395969"/>
            <a:ext cx="1068553" cy="626701"/>
          </a:xfrm>
          <a:prstGeom prst="rect">
            <a:avLst/>
          </a:prstGeom>
          <a:solidFill>
            <a:srgbClr val="D9F1E2"/>
          </a:solidFill>
          <a:ln>
            <a:noFill/>
          </a:ln>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000" b="1">
                <a:solidFill>
                  <a:srgbClr val="FF0000"/>
                </a:solidFill>
                <a:latin typeface="Calibri" panose="020F0502020204030204" pitchFamily="34" charset="0"/>
                <a:cs typeface="Arial" panose="020B0604020202020204" pitchFamily="34" charset="0"/>
              </a:rPr>
              <a:t>ISAC-II</a:t>
            </a:r>
          </a:p>
          <a:p>
            <a:pPr algn="ctr">
              <a:spcBef>
                <a:spcPct val="0"/>
              </a:spcBef>
              <a:buFontTx/>
              <a:buNone/>
            </a:pPr>
            <a:r>
              <a:rPr lang="en-CA" altLang="en-US" sz="1600">
                <a:latin typeface="Calibri" panose="020F0502020204030204" pitchFamily="34" charset="0"/>
                <a:cs typeface="Arial" panose="020B0604020202020204" pitchFamily="34" charset="0"/>
              </a:rPr>
              <a:t>High energy</a:t>
            </a:r>
          </a:p>
        </p:txBody>
      </p:sp>
      <p:sp>
        <p:nvSpPr>
          <p:cNvPr id="11" name="Rectangle 10"/>
          <p:cNvSpPr/>
          <p:nvPr/>
        </p:nvSpPr>
        <p:spPr>
          <a:xfrm>
            <a:off x="2408647" y="1630918"/>
            <a:ext cx="2461683" cy="163406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3" name="TextBox 11"/>
          <p:cNvSpPr txBox="1">
            <a:spLocks noChangeArrowheads="1"/>
          </p:cNvSpPr>
          <p:nvPr/>
        </p:nvSpPr>
        <p:spPr bwMode="auto">
          <a:xfrm>
            <a:off x="3900082" y="1977692"/>
            <a:ext cx="820472" cy="11191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000" b="1">
                <a:solidFill>
                  <a:srgbClr val="FF0000"/>
                </a:solidFill>
                <a:latin typeface="Calibri" panose="020F0502020204030204" pitchFamily="34" charset="0"/>
                <a:cs typeface="Arial" panose="020B0604020202020204" pitchFamily="34" charset="0"/>
              </a:rPr>
              <a:t>ISAC-I</a:t>
            </a:r>
          </a:p>
          <a:p>
            <a:pPr algn="ctr">
              <a:spcBef>
                <a:spcPct val="0"/>
              </a:spcBef>
              <a:buFontTx/>
              <a:buNone/>
            </a:pPr>
            <a:r>
              <a:rPr lang="en-CA" altLang="en-US" sz="1600">
                <a:latin typeface="Calibri" panose="020F0502020204030204" pitchFamily="34" charset="0"/>
                <a:cs typeface="Arial" panose="020B0604020202020204" pitchFamily="34" charset="0"/>
              </a:rPr>
              <a:t>Low and </a:t>
            </a:r>
          </a:p>
          <a:p>
            <a:pPr algn="ctr">
              <a:spcBef>
                <a:spcPct val="0"/>
              </a:spcBef>
              <a:buFontTx/>
              <a:buNone/>
            </a:pPr>
            <a:r>
              <a:rPr lang="en-CA" altLang="en-US" sz="1600">
                <a:latin typeface="Calibri" panose="020F0502020204030204" pitchFamily="34" charset="0"/>
                <a:cs typeface="Arial" panose="020B0604020202020204" pitchFamily="34" charset="0"/>
              </a:rPr>
              <a:t>medium </a:t>
            </a:r>
          </a:p>
          <a:p>
            <a:pPr algn="ctr">
              <a:spcBef>
                <a:spcPct val="0"/>
              </a:spcBef>
              <a:buFontTx/>
              <a:buNone/>
            </a:pPr>
            <a:r>
              <a:rPr lang="en-CA" altLang="en-US" sz="1600">
                <a:latin typeface="Calibri" panose="020F0502020204030204" pitchFamily="34" charset="0"/>
                <a:cs typeface="Arial" panose="020B0604020202020204" pitchFamily="34" charset="0"/>
              </a:rPr>
              <a:t>energy</a:t>
            </a:r>
            <a:endParaRPr lang="en-CA" altLang="en-US" sz="1800">
              <a:latin typeface="Calibri" panose="020F0502020204030204" pitchFamily="34" charset="0"/>
              <a:cs typeface="Arial" panose="020B0604020202020204" pitchFamily="34" charset="0"/>
            </a:endParaRPr>
          </a:p>
        </p:txBody>
      </p:sp>
      <p:sp>
        <p:nvSpPr>
          <p:cNvPr id="14" name="Rectangle 13"/>
          <p:cNvSpPr/>
          <p:nvPr/>
        </p:nvSpPr>
        <p:spPr>
          <a:xfrm>
            <a:off x="966711" y="1661186"/>
            <a:ext cx="1328736" cy="4014624"/>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5" name="TextBox 14"/>
          <p:cNvSpPr txBox="1">
            <a:spLocks noChangeArrowheads="1"/>
          </p:cNvSpPr>
          <p:nvPr/>
        </p:nvSpPr>
        <p:spPr bwMode="auto">
          <a:xfrm>
            <a:off x="1040689" y="1183166"/>
            <a:ext cx="794054"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400" b="1">
                <a:solidFill>
                  <a:srgbClr val="00B0F0"/>
                </a:solidFill>
                <a:latin typeface="Calibri" panose="020F0502020204030204" pitchFamily="34" charset="0"/>
                <a:cs typeface="Arial" panose="020B0604020202020204" pitchFamily="34" charset="0"/>
              </a:rPr>
              <a:t>ARIEL</a:t>
            </a:r>
          </a:p>
        </p:txBody>
      </p:sp>
      <p:sp>
        <p:nvSpPr>
          <p:cNvPr id="16" name="TextBox 11">
            <a:extLst>
              <a:ext uri="{FF2B5EF4-FFF2-40B4-BE49-F238E27FC236}">
                <a16:creationId xmlns:a16="http://schemas.microsoft.com/office/drawing/2014/main" id="{03669360-C9E2-4DA8-A362-7CE9B96AA786}"/>
              </a:ext>
            </a:extLst>
          </p:cNvPr>
          <p:cNvSpPr txBox="1">
            <a:spLocks noChangeArrowheads="1"/>
          </p:cNvSpPr>
          <p:nvPr/>
        </p:nvSpPr>
        <p:spPr bwMode="auto">
          <a:xfrm>
            <a:off x="5363120" y="4848499"/>
            <a:ext cx="1054126" cy="1088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1600">
                <a:latin typeface="Calibri" panose="020F0502020204030204" pitchFamily="34" charset="0"/>
                <a:cs typeface="Arial" panose="020B0604020202020204" pitchFamily="34" charset="0"/>
              </a:rPr>
              <a:t>Cyclotrons</a:t>
            </a:r>
          </a:p>
          <a:p>
            <a:pPr algn="ctr">
              <a:spcBef>
                <a:spcPct val="0"/>
              </a:spcBef>
              <a:buFontTx/>
              <a:buNone/>
            </a:pPr>
            <a:r>
              <a:rPr lang="en-CA" altLang="en-US" sz="1600">
                <a:latin typeface="Calibri" panose="020F0502020204030204" pitchFamily="34" charset="0"/>
                <a:cs typeface="Arial" panose="020B0604020202020204" pitchFamily="34" charset="0"/>
              </a:rPr>
              <a:t>for medical </a:t>
            </a:r>
          </a:p>
          <a:p>
            <a:pPr algn="ctr">
              <a:spcBef>
                <a:spcPct val="0"/>
              </a:spcBef>
              <a:buFontTx/>
              <a:buNone/>
            </a:pPr>
            <a:r>
              <a:rPr lang="en-CA" altLang="en-US" sz="1600">
                <a:latin typeface="Calibri" panose="020F0502020204030204" pitchFamily="34" charset="0"/>
                <a:cs typeface="Arial" panose="020B0604020202020204" pitchFamily="34" charset="0"/>
              </a:rPr>
              <a:t>Isotope</a:t>
            </a:r>
          </a:p>
          <a:p>
            <a:pPr algn="ctr">
              <a:spcBef>
                <a:spcPct val="0"/>
              </a:spcBef>
              <a:buFontTx/>
              <a:buNone/>
            </a:pPr>
            <a:r>
              <a:rPr lang="en-CA" altLang="en-US" sz="1600">
                <a:latin typeface="Calibri" panose="020F0502020204030204" pitchFamily="34" charset="0"/>
                <a:cs typeface="Arial" panose="020B0604020202020204" pitchFamily="34" charset="0"/>
              </a:rPr>
              <a:t>production</a:t>
            </a:r>
            <a:endParaRPr lang="en-CA" altLang="en-US" sz="1800">
              <a:latin typeface="Calibri" panose="020F0502020204030204" pitchFamily="34" charset="0"/>
              <a:cs typeface="Arial" panose="020B0604020202020204" pitchFamily="34" charset="0"/>
            </a:endParaRPr>
          </a:p>
        </p:txBody>
      </p:sp>
      <p:sp>
        <p:nvSpPr>
          <p:cNvPr id="26627" name="Rectangle 28"/>
          <p:cNvSpPr>
            <a:spLocks noGrp="1" noChangeArrowheads="1"/>
          </p:cNvSpPr>
          <p:nvPr>
            <p:ph type="title"/>
          </p:nvPr>
        </p:nvSpPr>
        <p:spPr>
          <a:xfrm>
            <a:off x="6509431" y="423693"/>
            <a:ext cx="4914499" cy="676102"/>
          </a:xfrm>
        </p:spPr>
        <p:txBody>
          <a:bodyPr/>
          <a:lstStyle/>
          <a:p>
            <a:pPr algn="r"/>
            <a:r>
              <a:rPr lang="de-DE" altLang="de-DE">
                <a:latin typeface="Myriad Pro SemiExt"/>
                <a:cs typeface="Myriad Pro SemiExt"/>
              </a:rPr>
              <a:t>TRIUMF </a:t>
            </a:r>
            <a:r>
              <a:rPr lang="en-CA" altLang="de-DE">
                <a:latin typeface="Myriad Pro SemiExt"/>
                <a:cs typeface="Myriad Pro SemiExt"/>
              </a:rPr>
              <a:t>accelerator complex</a:t>
            </a:r>
          </a:p>
        </p:txBody>
      </p:sp>
      <p:pic>
        <p:nvPicPr>
          <p:cNvPr id="8" name="Picture 7" descr="Diagram&#10;&#10;Description automatically generated">
            <a:extLst>
              <a:ext uri="{FF2B5EF4-FFF2-40B4-BE49-F238E27FC236}">
                <a16:creationId xmlns:a16="http://schemas.microsoft.com/office/drawing/2014/main" id="{D20FC8ED-3B4E-0C71-55DE-F2024240B2C3}"/>
              </a:ext>
            </a:extLst>
          </p:cNvPr>
          <p:cNvPicPr>
            <a:picLocks noChangeAspect="1"/>
          </p:cNvPicPr>
          <p:nvPr/>
        </p:nvPicPr>
        <p:blipFill rotWithShape="1">
          <a:blip r:embed="rId4"/>
          <a:srcRect l="71033" t="66344" r="13302" b="24787"/>
          <a:stretch/>
        </p:blipFill>
        <p:spPr>
          <a:xfrm>
            <a:off x="5363120" y="5936865"/>
            <a:ext cx="1223806" cy="951911"/>
          </a:xfrm>
          <a:prstGeom prst="rect">
            <a:avLst/>
          </a:prstGeom>
        </p:spPr>
      </p:pic>
      <p:sp>
        <p:nvSpPr>
          <p:cNvPr id="9" name="Multiplication Sign 8">
            <a:extLst>
              <a:ext uri="{FF2B5EF4-FFF2-40B4-BE49-F238E27FC236}">
                <a16:creationId xmlns:a16="http://schemas.microsoft.com/office/drawing/2014/main" id="{CB0723D7-8247-A12E-833B-D2E0366BC5D1}"/>
              </a:ext>
            </a:extLst>
          </p:cNvPr>
          <p:cNvSpPr/>
          <p:nvPr/>
        </p:nvSpPr>
        <p:spPr>
          <a:xfrm>
            <a:off x="6396164" y="3226653"/>
            <a:ext cx="455596" cy="422239"/>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Multiplication Sign 9">
            <a:extLst>
              <a:ext uri="{FF2B5EF4-FFF2-40B4-BE49-F238E27FC236}">
                <a16:creationId xmlns:a16="http://schemas.microsoft.com/office/drawing/2014/main" id="{C9E7096D-169C-3867-D77F-FB3674E635DB}"/>
              </a:ext>
            </a:extLst>
          </p:cNvPr>
          <p:cNvSpPr/>
          <p:nvPr/>
        </p:nvSpPr>
        <p:spPr>
          <a:xfrm>
            <a:off x="5526772" y="3429000"/>
            <a:ext cx="455596" cy="422239"/>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FDC0BF33-05FE-47BB-B00D-A3E405D52A19}"/>
              </a:ext>
            </a:extLst>
          </p:cNvPr>
          <p:cNvSpPr/>
          <p:nvPr/>
        </p:nvSpPr>
        <p:spPr>
          <a:xfrm>
            <a:off x="5205968" y="1661186"/>
            <a:ext cx="1522003" cy="516728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69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anim calcmode="lin" valueType="num">
                                      <p:cBhvr>
                                        <p:cTn id="7" dur="5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0">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xEl>
                                              <p:pRg st="4" end="4"/>
                                            </p:txEl>
                                          </p:spTgt>
                                        </p:tgtEl>
                                        <p:attrNameLst>
                                          <p:attrName>style.visibility</p:attrName>
                                        </p:attrNameLst>
                                      </p:cBhvr>
                                      <p:to>
                                        <p:strVal val="visible"/>
                                      </p:to>
                                    </p:set>
                                    <p:anim calcmode="lin" valueType="num">
                                      <p:cBhvr>
                                        <p:cTn id="12" dur="5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20">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20">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xEl>
                                              <p:pRg st="5" end="5"/>
                                            </p:txEl>
                                          </p:spTgt>
                                        </p:tgtEl>
                                        <p:attrNameLst>
                                          <p:attrName>style.visibility</p:attrName>
                                        </p:attrNameLst>
                                      </p:cBhvr>
                                      <p:to>
                                        <p:strVal val="visible"/>
                                      </p:to>
                                    </p:set>
                                    <p:anim calcmode="lin" valueType="num">
                                      <p:cBhvr>
                                        <p:cTn id="17" dur="500" fill="hold"/>
                                        <p:tgtEl>
                                          <p:spTgt spid="20">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20">
                                            <p:txEl>
                                              <p:pRg st="5" end="5"/>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xEl>
                                              <p:pRg st="7" end="7"/>
                                            </p:txEl>
                                          </p:spTgt>
                                        </p:tgtEl>
                                        <p:attrNameLst>
                                          <p:attrName>style.visibility</p:attrName>
                                        </p:attrNameLst>
                                      </p:cBhvr>
                                      <p:to>
                                        <p:strVal val="visible"/>
                                      </p:to>
                                    </p:set>
                                    <p:anim calcmode="lin" valueType="num">
                                      <p:cBhvr>
                                        <p:cTn id="34" dur="500" fill="hold"/>
                                        <p:tgtEl>
                                          <p:spTgt spid="20">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20">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20">
                                            <p:txEl>
                                              <p:pRg st="7" end="7"/>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anim calcmode="lin" valueType="num">
                                      <p:cBhvr>
                                        <p:cTn id="39" dur="500" fill="hold"/>
                                        <p:tgtEl>
                                          <p:spTgt spid="20">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20">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20">
                                            <p:txEl>
                                              <p:pRg st="8" end="8"/>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635"/>
                                        </p:tgtEl>
                                        <p:attrNameLst>
                                          <p:attrName>style.visibility</p:attrName>
                                        </p:attrNameLst>
                                      </p:cBhvr>
                                      <p:to>
                                        <p:strVal val="visible"/>
                                      </p:to>
                                    </p:set>
                                    <p:anim calcmode="lin" valueType="num">
                                      <p:cBhvr>
                                        <p:cTn id="49" dur="500" fill="hold"/>
                                        <p:tgtEl>
                                          <p:spTgt spid="26635"/>
                                        </p:tgtEl>
                                        <p:attrNameLst>
                                          <p:attrName>ppt_w</p:attrName>
                                        </p:attrNameLst>
                                      </p:cBhvr>
                                      <p:tavLst>
                                        <p:tav tm="0">
                                          <p:val>
                                            <p:fltVal val="0"/>
                                          </p:val>
                                        </p:tav>
                                        <p:tav tm="100000">
                                          <p:val>
                                            <p:strVal val="#ppt_w"/>
                                          </p:val>
                                        </p:tav>
                                      </p:tavLst>
                                    </p:anim>
                                    <p:anim calcmode="lin" valueType="num">
                                      <p:cBhvr>
                                        <p:cTn id="50" dur="500" fill="hold"/>
                                        <p:tgtEl>
                                          <p:spTgt spid="26635"/>
                                        </p:tgtEl>
                                        <p:attrNameLst>
                                          <p:attrName>ppt_h</p:attrName>
                                        </p:attrNameLst>
                                      </p:cBhvr>
                                      <p:tavLst>
                                        <p:tav tm="0">
                                          <p:val>
                                            <p:fltVal val="0"/>
                                          </p:val>
                                        </p:tav>
                                        <p:tav tm="100000">
                                          <p:val>
                                            <p:strVal val="#ppt_h"/>
                                          </p:val>
                                        </p:tav>
                                      </p:tavLst>
                                    </p:anim>
                                    <p:animEffect transition="in" filter="fade">
                                      <p:cBhvr>
                                        <p:cTn id="51" dur="500"/>
                                        <p:tgtEl>
                                          <p:spTgt spid="2663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0">
                                            <p:txEl>
                                              <p:pRg st="10" end="10"/>
                                            </p:txEl>
                                          </p:spTgt>
                                        </p:tgtEl>
                                        <p:attrNameLst>
                                          <p:attrName>style.visibility</p:attrName>
                                        </p:attrNameLst>
                                      </p:cBhvr>
                                      <p:to>
                                        <p:strVal val="visible"/>
                                      </p:to>
                                    </p:set>
                                    <p:anim calcmode="lin" valueType="num">
                                      <p:cBhvr>
                                        <p:cTn id="56" dur="500" fill="hold"/>
                                        <p:tgtEl>
                                          <p:spTgt spid="20">
                                            <p:txEl>
                                              <p:pRg st="10" end="10"/>
                                            </p:txEl>
                                          </p:spTgt>
                                        </p:tgtEl>
                                        <p:attrNameLst>
                                          <p:attrName>ppt_w</p:attrName>
                                        </p:attrNameLst>
                                      </p:cBhvr>
                                      <p:tavLst>
                                        <p:tav tm="0">
                                          <p:val>
                                            <p:fltVal val="0"/>
                                          </p:val>
                                        </p:tav>
                                        <p:tav tm="100000">
                                          <p:val>
                                            <p:strVal val="#ppt_w"/>
                                          </p:val>
                                        </p:tav>
                                      </p:tavLst>
                                    </p:anim>
                                    <p:anim calcmode="lin" valueType="num">
                                      <p:cBhvr>
                                        <p:cTn id="57" dur="500" fill="hold"/>
                                        <p:tgtEl>
                                          <p:spTgt spid="20">
                                            <p:txEl>
                                              <p:pRg st="10" end="10"/>
                                            </p:txEl>
                                          </p:spTgt>
                                        </p:tgtEl>
                                        <p:attrNameLst>
                                          <p:attrName>ppt_h</p:attrName>
                                        </p:attrNameLst>
                                      </p:cBhvr>
                                      <p:tavLst>
                                        <p:tav tm="0">
                                          <p:val>
                                            <p:fltVal val="0"/>
                                          </p:val>
                                        </p:tav>
                                        <p:tav tm="100000">
                                          <p:val>
                                            <p:strVal val="#ppt_h"/>
                                          </p:val>
                                        </p:tav>
                                      </p:tavLst>
                                    </p:anim>
                                    <p:animEffect transition="in" filter="fade">
                                      <p:cBhvr>
                                        <p:cTn id="58" dur="500"/>
                                        <p:tgtEl>
                                          <p:spTgt spid="20">
                                            <p:txEl>
                                              <p:pRg st="10" end="10"/>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20">
                                            <p:txEl>
                                              <p:pRg st="11" end="11"/>
                                            </p:txEl>
                                          </p:spTgt>
                                        </p:tgtEl>
                                        <p:attrNameLst>
                                          <p:attrName>style.visibility</p:attrName>
                                        </p:attrNameLst>
                                      </p:cBhvr>
                                      <p:to>
                                        <p:strVal val="visible"/>
                                      </p:to>
                                    </p:set>
                                    <p:anim calcmode="lin" valueType="num">
                                      <p:cBhvr>
                                        <p:cTn id="61" dur="500" fill="hold"/>
                                        <p:tgtEl>
                                          <p:spTgt spid="20">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20">
                                            <p:txEl>
                                              <p:pRg st="11" end="11"/>
                                            </p:txEl>
                                          </p:spTgt>
                                        </p:tgtEl>
                                        <p:attrNameLst>
                                          <p:attrName>ppt_h</p:attrName>
                                        </p:attrNameLst>
                                      </p:cBhvr>
                                      <p:tavLst>
                                        <p:tav tm="0">
                                          <p:val>
                                            <p:fltVal val="0"/>
                                          </p:val>
                                        </p:tav>
                                        <p:tav tm="100000">
                                          <p:val>
                                            <p:strVal val="#ppt_h"/>
                                          </p:val>
                                        </p:tav>
                                      </p:tavLst>
                                    </p:anim>
                                    <p:animEffect transition="in" filter="fade">
                                      <p:cBhvr>
                                        <p:cTn id="63" dur="500"/>
                                        <p:tgtEl>
                                          <p:spTgt spid="20">
                                            <p:txEl>
                                              <p:pRg st="11" end="11"/>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4" grpId="0" animBg="1"/>
      <p:bldP spid="26635"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5B060B-8BF6-582B-6855-29FAD5B8C177}"/>
              </a:ext>
            </a:extLst>
          </p:cNvPr>
          <p:cNvSpPr txBox="1"/>
          <p:nvPr/>
        </p:nvSpPr>
        <p:spPr>
          <a:xfrm>
            <a:off x="3279777" y="1013184"/>
            <a:ext cx="7799970" cy="417037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defTabSz="914400">
              <a:spcBef>
                <a:spcPts val="600"/>
              </a:spcBef>
              <a:spcAft>
                <a:spcPct val="0"/>
              </a:spcAft>
              <a:buClr>
                <a:srgbClr val="00B0F0"/>
              </a:buClr>
            </a:pPr>
            <a:r>
              <a:rPr lang="en-US" sz="2400" b="1">
                <a:solidFill>
                  <a:srgbClr val="00B0F0"/>
                </a:solidFill>
              </a:rPr>
              <a:t>Applied Technology Group (ATG) incorporated in the Accelerator Division since 2018</a:t>
            </a:r>
            <a:endParaRPr lang="en-US" sz="2400" b="1">
              <a:solidFill>
                <a:srgbClr val="00B0F0"/>
              </a:solidFill>
              <a:cs typeface="Arial"/>
            </a:endParaRPr>
          </a:p>
          <a:p>
            <a:pPr marL="342900" indent="-342900" defTabSz="914400">
              <a:spcBef>
                <a:spcPts val="600"/>
              </a:spcBef>
              <a:spcAft>
                <a:spcPct val="0"/>
              </a:spcAft>
              <a:buClr>
                <a:srgbClr val="00B0F0"/>
              </a:buClr>
              <a:buFont typeface="Arial"/>
              <a:buChar char="•"/>
            </a:pPr>
            <a:r>
              <a:rPr lang="en-US" sz="2400">
                <a:solidFill>
                  <a:schemeClr val="tx1"/>
                </a:solidFill>
              </a:rPr>
              <a:t>Applied Technology Group (ATG) works closely with BWXT. Prior relation to NORIDION for ~30 years.</a:t>
            </a:r>
            <a:endParaRPr lang="en-US" sz="2400">
              <a:solidFill>
                <a:schemeClr val="tx1"/>
              </a:solidFill>
              <a:cs typeface="Arial"/>
            </a:endParaRPr>
          </a:p>
          <a:p>
            <a:pPr marL="342900" indent="-342900" defTabSz="914400">
              <a:spcBef>
                <a:spcPts val="600"/>
              </a:spcBef>
              <a:spcAft>
                <a:spcPct val="0"/>
              </a:spcAft>
              <a:buClr>
                <a:srgbClr val="00B0F0"/>
              </a:buClr>
              <a:buFont typeface="Arial"/>
              <a:buChar char="•"/>
            </a:pPr>
            <a:r>
              <a:rPr lang="en-US" sz="2400">
                <a:solidFill>
                  <a:schemeClr val="tx1"/>
                </a:solidFill>
              </a:rPr>
              <a:t>ATG provides irradiation services to BWXT</a:t>
            </a:r>
            <a:endParaRPr lang="en-US" sz="2400">
              <a:solidFill>
                <a:schemeClr val="tx1"/>
              </a:solidFill>
              <a:cs typeface="Arial"/>
            </a:endParaRPr>
          </a:p>
          <a:p>
            <a:pPr marL="342900" indent="-342900" defTabSz="914400">
              <a:spcBef>
                <a:spcPts val="600"/>
              </a:spcBef>
              <a:spcAft>
                <a:spcPct val="0"/>
              </a:spcAft>
              <a:buClr>
                <a:srgbClr val="00B0F0"/>
              </a:buClr>
              <a:buFont typeface="Arial"/>
              <a:buChar char="•"/>
            </a:pPr>
            <a:r>
              <a:rPr lang="en-US" sz="2400">
                <a:solidFill>
                  <a:schemeClr val="tx1"/>
                </a:solidFill>
              </a:rPr>
              <a:t>34 people: engineers, technicians, </a:t>
            </a:r>
            <a:br>
              <a:rPr lang="en-US" sz="2400">
                <a:solidFill>
                  <a:schemeClr val="tx1"/>
                </a:solidFill>
              </a:rPr>
            </a:br>
            <a:r>
              <a:rPr lang="en-US" sz="2400">
                <a:solidFill>
                  <a:schemeClr val="tx1"/>
                </a:solidFill>
              </a:rPr>
              <a:t>applied science staff</a:t>
            </a:r>
            <a:endParaRPr lang="en-US" sz="2400">
              <a:solidFill>
                <a:schemeClr val="tx1"/>
              </a:solidFill>
              <a:cs typeface="Arial"/>
            </a:endParaRPr>
          </a:p>
          <a:p>
            <a:pPr marL="342900" indent="-342900" defTabSz="914400">
              <a:spcBef>
                <a:spcPts val="600"/>
              </a:spcBef>
              <a:spcAft>
                <a:spcPct val="0"/>
              </a:spcAft>
              <a:buClr>
                <a:srgbClr val="00B0F0"/>
              </a:buClr>
              <a:buFont typeface="Arial"/>
              <a:buChar char="•"/>
            </a:pPr>
            <a:r>
              <a:rPr lang="en-US" sz="2400">
                <a:solidFill>
                  <a:schemeClr val="tx1"/>
                </a:solidFill>
              </a:rPr>
              <a:t>2 dedicated cyclotrons: TR30-1, TR30-2</a:t>
            </a:r>
            <a:endParaRPr lang="en-US" sz="2400">
              <a:solidFill>
                <a:schemeClr val="tx1"/>
              </a:solidFill>
              <a:cs typeface="Arial"/>
            </a:endParaRPr>
          </a:p>
          <a:p>
            <a:pPr marL="342900" indent="-342900" defTabSz="914400">
              <a:spcBef>
                <a:spcPts val="600"/>
              </a:spcBef>
              <a:spcAft>
                <a:spcPct val="0"/>
              </a:spcAft>
              <a:buClr>
                <a:srgbClr val="00B0F0"/>
              </a:buClr>
              <a:buFont typeface="Arial"/>
              <a:buChar char="•"/>
            </a:pPr>
            <a:r>
              <a:rPr lang="en-US" sz="2400">
                <a:solidFill>
                  <a:schemeClr val="tx1"/>
                </a:solidFill>
              </a:rPr>
              <a:t>Plus STF (100MeV) and IPF (400+MeV),</a:t>
            </a:r>
            <a:br>
              <a:rPr lang="en-US" sz="2400">
                <a:solidFill>
                  <a:schemeClr val="tx1"/>
                </a:solidFill>
              </a:rPr>
            </a:br>
            <a:r>
              <a:rPr lang="en-US" sz="2400">
                <a:solidFill>
                  <a:schemeClr val="tx1"/>
                </a:solidFill>
                <a:sym typeface="Wingdings" panose="05000000000000000000" pitchFamily="2" charset="2"/>
              </a:rPr>
              <a:t></a:t>
            </a:r>
            <a:r>
              <a:rPr lang="en-US" sz="2400">
                <a:solidFill>
                  <a:schemeClr val="tx1"/>
                </a:solidFill>
              </a:rPr>
              <a:t> beam from the 520MeV cyclotron</a:t>
            </a:r>
            <a:endParaRPr lang="en-US" sz="2400">
              <a:solidFill>
                <a:schemeClr val="tx1"/>
              </a:solidFill>
              <a:cs typeface="Arial"/>
            </a:endParaRPr>
          </a:p>
        </p:txBody>
      </p:sp>
      <p:pic>
        <p:nvPicPr>
          <p:cNvPr id="2" name="Picture 2" descr="A picture containing indoor, blue&#10;&#10;Description automatically generated">
            <a:extLst>
              <a:ext uri="{FF2B5EF4-FFF2-40B4-BE49-F238E27FC236}">
                <a16:creationId xmlns:a16="http://schemas.microsoft.com/office/drawing/2014/main" id="{49AA6F53-2542-8220-C259-F313824E7AB1}"/>
              </a:ext>
            </a:extLst>
          </p:cNvPr>
          <p:cNvPicPr>
            <a:picLocks noChangeAspect="1"/>
          </p:cNvPicPr>
          <p:nvPr/>
        </p:nvPicPr>
        <p:blipFill>
          <a:blip r:embed="rId2">
            <a:extLst>
              <a:ext uri="{BEBA8EAE-BF5A-486C-A8C5-ECC9F3942E4B}">
                <a14:imgProps xmlns:a14="http://schemas.microsoft.com/office/drawing/2010/main">
                  <a14:imgLayer r:embed="rId3">
                    <a14:imgEffect>
                      <a14:saturation sat="171000"/>
                    </a14:imgEffect>
                    <a14:imgEffect>
                      <a14:brightnessContrast bright="7000"/>
                    </a14:imgEffect>
                  </a14:imgLayer>
                </a14:imgProps>
              </a:ext>
            </a:extLst>
          </a:blip>
          <a:stretch>
            <a:fillRect/>
          </a:stretch>
        </p:blipFill>
        <p:spPr>
          <a:xfrm>
            <a:off x="-8022" y="-8928"/>
            <a:ext cx="3037306" cy="2295478"/>
          </a:xfrm>
          <a:prstGeom prst="rect">
            <a:avLst/>
          </a:prstGeom>
        </p:spPr>
      </p:pic>
      <p:pic>
        <p:nvPicPr>
          <p:cNvPr id="3" name="Picture 3" descr="A picture containing indoor, device, miller&#10;&#10;Description automatically generated">
            <a:extLst>
              <a:ext uri="{FF2B5EF4-FFF2-40B4-BE49-F238E27FC236}">
                <a16:creationId xmlns:a16="http://schemas.microsoft.com/office/drawing/2014/main" id="{637483E8-3A26-42B5-560F-18255A0AFBC3}"/>
              </a:ext>
            </a:extLst>
          </p:cNvPr>
          <p:cNvPicPr>
            <a:picLocks noChangeAspect="1"/>
          </p:cNvPicPr>
          <p:nvPr/>
        </p:nvPicPr>
        <p:blipFill>
          <a:blip r:embed="rId4">
            <a:extLst>
              <a:ext uri="{BEBA8EAE-BF5A-486C-A8C5-ECC9F3942E4B}">
                <a14:imgProps xmlns:a14="http://schemas.microsoft.com/office/drawing/2010/main">
                  <a14:imgLayer r:embed="rId5">
                    <a14:imgEffect>
                      <a14:saturation sat="161000"/>
                    </a14:imgEffect>
                    <a14:imgEffect>
                      <a14:brightnessContrast bright="10000"/>
                    </a14:imgEffect>
                  </a14:imgLayer>
                </a14:imgProps>
              </a:ext>
            </a:extLst>
          </a:blip>
          <a:stretch>
            <a:fillRect/>
          </a:stretch>
        </p:blipFill>
        <p:spPr>
          <a:xfrm>
            <a:off x="-8022" y="2294014"/>
            <a:ext cx="3037306" cy="2294300"/>
          </a:xfrm>
          <a:prstGeom prst="rect">
            <a:avLst/>
          </a:prstGeom>
        </p:spPr>
      </p:pic>
      <p:sp>
        <p:nvSpPr>
          <p:cNvPr id="14" name="TextBox 13">
            <a:extLst>
              <a:ext uri="{FF2B5EF4-FFF2-40B4-BE49-F238E27FC236}">
                <a16:creationId xmlns:a16="http://schemas.microsoft.com/office/drawing/2014/main" id="{2BB1FB09-92B2-E0E7-2E86-4F46D4647BB2}"/>
              </a:ext>
            </a:extLst>
          </p:cNvPr>
          <p:cNvSpPr txBox="1"/>
          <p:nvPr/>
        </p:nvSpPr>
        <p:spPr>
          <a:xfrm>
            <a:off x="1542716" y="1850190"/>
            <a:ext cx="108551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FFFFFF"/>
                </a:solidFill>
              </a:rPr>
              <a:t>TR30-1</a:t>
            </a:r>
            <a:endParaRPr lang="en-US"/>
          </a:p>
        </p:txBody>
      </p:sp>
      <p:sp>
        <p:nvSpPr>
          <p:cNvPr id="15" name="TextBox 14">
            <a:extLst>
              <a:ext uri="{FF2B5EF4-FFF2-40B4-BE49-F238E27FC236}">
                <a16:creationId xmlns:a16="http://schemas.microsoft.com/office/drawing/2014/main" id="{1CCB1805-0009-5551-ACEA-15D303DD7AE8}"/>
              </a:ext>
            </a:extLst>
          </p:cNvPr>
          <p:cNvSpPr txBox="1"/>
          <p:nvPr/>
        </p:nvSpPr>
        <p:spPr>
          <a:xfrm>
            <a:off x="1542715" y="4176295"/>
            <a:ext cx="108551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FFFFFF"/>
                </a:solidFill>
              </a:rPr>
              <a:t>TR30-2</a:t>
            </a:r>
            <a:endParaRPr lang="en-US"/>
          </a:p>
        </p:txBody>
      </p:sp>
      <p:sp>
        <p:nvSpPr>
          <p:cNvPr id="17" name="Title 1">
            <a:extLst>
              <a:ext uri="{FF2B5EF4-FFF2-40B4-BE49-F238E27FC236}">
                <a16:creationId xmlns:a16="http://schemas.microsoft.com/office/drawing/2014/main" id="{4EE1021B-EA5C-57DC-4BEE-E8621FEBD0CF}"/>
              </a:ext>
            </a:extLst>
          </p:cNvPr>
          <p:cNvSpPr txBox="1">
            <a:spLocks/>
          </p:cNvSpPr>
          <p:nvPr/>
        </p:nvSpPr>
        <p:spPr>
          <a:xfrm>
            <a:off x="3680830" y="316945"/>
            <a:ext cx="8004239" cy="69370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3200">
                <a:latin typeface="Arial"/>
                <a:cs typeface="Arial"/>
              </a:rPr>
              <a:t>Medical Isotope Production Facilities</a:t>
            </a:r>
            <a:endParaRPr lang="en-US" sz="3200"/>
          </a:p>
        </p:txBody>
      </p:sp>
      <p:pic>
        <p:nvPicPr>
          <p:cNvPr id="6" name="Picture 5" descr="A close-up of a machine&#10;&#10;Description automatically generated">
            <a:extLst>
              <a:ext uri="{FF2B5EF4-FFF2-40B4-BE49-F238E27FC236}">
                <a16:creationId xmlns:a16="http://schemas.microsoft.com/office/drawing/2014/main" id="{96F4461E-7512-8981-4B63-2E37BC7DD0BE}"/>
              </a:ext>
            </a:extLst>
          </p:cNvPr>
          <p:cNvPicPr>
            <a:picLocks noChangeAspect="1"/>
          </p:cNvPicPr>
          <p:nvPr/>
        </p:nvPicPr>
        <p:blipFill rotWithShape="1">
          <a:blip r:embed="rId6"/>
          <a:srcRect l="67424"/>
          <a:stretch/>
        </p:blipFill>
        <p:spPr>
          <a:xfrm>
            <a:off x="9929290" y="3098370"/>
            <a:ext cx="2133401" cy="3683838"/>
          </a:xfrm>
          <a:prstGeom prst="rect">
            <a:avLst/>
          </a:prstGeom>
        </p:spPr>
      </p:pic>
      <p:sp>
        <p:nvSpPr>
          <p:cNvPr id="9" name="TextBox 8">
            <a:extLst>
              <a:ext uri="{FF2B5EF4-FFF2-40B4-BE49-F238E27FC236}">
                <a16:creationId xmlns:a16="http://schemas.microsoft.com/office/drawing/2014/main" id="{7A3EBC6C-A0ED-E1C1-D0CA-379D013D388E}"/>
              </a:ext>
            </a:extLst>
          </p:cNvPr>
          <p:cNvSpPr txBox="1"/>
          <p:nvPr/>
        </p:nvSpPr>
        <p:spPr>
          <a:xfrm>
            <a:off x="2384085" y="5639598"/>
            <a:ext cx="7423830" cy="830997"/>
          </a:xfrm>
          <a:prstGeom prst="rect">
            <a:avLst/>
          </a:prstGeom>
          <a:noFill/>
        </p:spPr>
        <p:txBody>
          <a:bodyPr wrap="square">
            <a:spAutoFit/>
          </a:bodyPr>
          <a:lstStyle/>
          <a:p>
            <a:pPr defTabSz="914400">
              <a:spcBef>
                <a:spcPts val="600"/>
              </a:spcBef>
              <a:spcAft>
                <a:spcPct val="0"/>
              </a:spcAft>
            </a:pPr>
            <a:r>
              <a:rPr lang="en-US" sz="2400" b="1">
                <a:solidFill>
                  <a:srgbClr val="00B0F0"/>
                </a:solidFill>
                <a:ea typeface="+mn-lt"/>
                <a:cs typeface="+mn-lt"/>
              </a:rPr>
              <a:t>Accelerator Division together with Life Sciences: </a:t>
            </a:r>
            <a:r>
              <a:rPr lang="en-US" sz="2400">
                <a:solidFill>
                  <a:schemeClr val="tx1"/>
                </a:solidFill>
                <a:ea typeface="+mn-lt"/>
                <a:cs typeface="+mn-lt"/>
              </a:rPr>
              <a:t>Operates TR-13 and upcoming IAMI TR-24 cyclotron</a:t>
            </a:r>
            <a:endParaRPr lang="en-US" sz="2400" b="1">
              <a:solidFill>
                <a:schemeClr val="tx1"/>
              </a:solidFill>
              <a:cs typeface="Arial" panose="020B0604020202020204"/>
            </a:endParaRPr>
          </a:p>
        </p:txBody>
      </p:sp>
    </p:spTree>
    <p:extLst>
      <p:ext uri="{BB962C8B-B14F-4D97-AF65-F5344CB8AC3E}">
        <p14:creationId xmlns:p14="http://schemas.microsoft.com/office/powerpoint/2010/main" val="226599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B3CC0-C34E-486A-A3B0-4C9DE067A371}"/>
              </a:ext>
            </a:extLst>
          </p:cNvPr>
          <p:cNvSpPr txBox="1">
            <a:spLocks/>
          </p:cNvSpPr>
          <p:nvPr/>
        </p:nvSpPr>
        <p:spPr>
          <a:xfrm>
            <a:off x="559902" y="337264"/>
            <a:ext cx="6629794" cy="1061232"/>
          </a:xfrm>
          <a:prstGeom prst="rect">
            <a:avLst/>
          </a:prstGeom>
        </p:spPr>
        <p:txBody>
          <a:bodyPr anchor="t">
            <a:normAutofit/>
          </a:bodyPr>
          <a:lstStyle>
            <a:lvl1pPr defTabSz="914400">
              <a:lnSpc>
                <a:spcPct val="90000"/>
              </a:lnSpc>
              <a:spcBef>
                <a:spcPct val="0"/>
              </a:spcBef>
              <a:buNone/>
              <a:defRPr sz="4000" b="1" i="0">
                <a:solidFill>
                  <a:srgbClr val="00B0F0"/>
                </a:solidFill>
                <a:latin typeface="Arial" charset="0"/>
                <a:ea typeface="Arial" charset="0"/>
                <a:cs typeface="Arial" charset="0"/>
              </a:defRPr>
            </a:lvl1pPr>
          </a:lstStyle>
          <a:p>
            <a:r>
              <a:rPr lang="en-CA" sz="3200"/>
              <a:t>TRIUMF Accelerator Development and Research</a:t>
            </a:r>
          </a:p>
        </p:txBody>
      </p:sp>
      <p:sp>
        <p:nvSpPr>
          <p:cNvPr id="4" name="Rectangle 3">
            <a:extLst>
              <a:ext uri="{FF2B5EF4-FFF2-40B4-BE49-F238E27FC236}">
                <a16:creationId xmlns:a16="http://schemas.microsoft.com/office/drawing/2014/main" id="{A679A49C-FE89-4F65-9256-439DB0FBC329}"/>
              </a:ext>
            </a:extLst>
          </p:cNvPr>
          <p:cNvSpPr/>
          <p:nvPr/>
        </p:nvSpPr>
        <p:spPr>
          <a:xfrm>
            <a:off x="671870" y="1398974"/>
            <a:ext cx="7180984" cy="4832092"/>
          </a:xfrm>
          <a:prstGeom prst="rect">
            <a:avLst/>
          </a:prstGeom>
        </p:spPr>
        <p:txBody>
          <a:bodyPr wrap="square" anchor="t">
            <a:spAutoFit/>
          </a:bodyPr>
          <a:lstStyle/>
          <a:p>
            <a:pPr marL="0" lvl="1">
              <a:spcBef>
                <a:spcPts val="600"/>
              </a:spcBef>
              <a:buClr>
                <a:srgbClr val="00B0F0"/>
              </a:buClr>
            </a:pPr>
            <a:r>
              <a:rPr lang="en-CA" sz="2400">
                <a:sym typeface="Wingdings" panose="05000000000000000000" pitchFamily="2" charset="2"/>
              </a:rPr>
              <a:t>Areas of activities:</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Operation, refurbishment and upgrade of the TRIUMF accelerator complex</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Capacity increase via design and construction of new accelerator systems (ARIEL, CANREB, THz radiation)</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Domestic and international accelerator projects</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Accelerator research and development (focused on TRIUMF)</a:t>
            </a:r>
          </a:p>
          <a:p>
            <a:pPr marL="0" lvl="1">
              <a:spcBef>
                <a:spcPts val="600"/>
              </a:spcBef>
              <a:buClr>
                <a:srgbClr val="00B0F0"/>
              </a:buClr>
            </a:pPr>
            <a:br>
              <a:rPr lang="en-CA" sz="2000">
                <a:sym typeface="Wingdings" panose="05000000000000000000" pitchFamily="2" charset="2"/>
              </a:rPr>
            </a:br>
            <a:r>
              <a:rPr lang="en-CA" sz="2400">
                <a:sym typeface="Wingdings" panose="05000000000000000000" pitchFamily="2" charset="2"/>
              </a:rPr>
              <a:t>based on three pillars of excellence in</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beam physics</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secondary particle production</a:t>
            </a:r>
          </a:p>
          <a:p>
            <a:pPr marL="342900" lvl="1" indent="-342900">
              <a:spcBef>
                <a:spcPts val="600"/>
              </a:spcBef>
              <a:buClr>
                <a:srgbClr val="00B0F0"/>
              </a:buClr>
              <a:buFont typeface="Wingdings" panose="05000000000000000000" pitchFamily="2" charset="2"/>
              <a:buChar char="§"/>
            </a:pPr>
            <a:r>
              <a:rPr lang="en-CA" sz="2000">
                <a:sym typeface="Wingdings" panose="05000000000000000000" pitchFamily="2" charset="2"/>
              </a:rPr>
              <a:t>SRF/RF technologies and research</a:t>
            </a:r>
          </a:p>
        </p:txBody>
      </p:sp>
    </p:spTree>
    <p:extLst>
      <p:ext uri="{BB962C8B-B14F-4D97-AF65-F5344CB8AC3E}">
        <p14:creationId xmlns:p14="http://schemas.microsoft.com/office/powerpoint/2010/main" val="327745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E3810-DA27-244E-9D26-23E663407181}"/>
              </a:ext>
            </a:extLst>
          </p:cNvPr>
          <p:cNvSpPr/>
          <p:nvPr/>
        </p:nvSpPr>
        <p:spPr>
          <a:xfrm>
            <a:off x="0" y="6737"/>
            <a:ext cx="2322929" cy="67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10D05C-1401-044B-988E-53BD4F32500A}"/>
              </a:ext>
            </a:extLst>
          </p:cNvPr>
          <p:cNvSpPr txBox="1"/>
          <p:nvPr/>
        </p:nvSpPr>
        <p:spPr>
          <a:xfrm>
            <a:off x="7350745" y="6047440"/>
            <a:ext cx="1928733" cy="369332"/>
          </a:xfrm>
          <a:prstGeom prst="rect">
            <a:avLst/>
          </a:prstGeom>
          <a:noFill/>
        </p:spPr>
        <p:txBody>
          <a:bodyPr wrap="none" rtlCol="0">
            <a:spAutoFit/>
          </a:bodyPr>
          <a:lstStyle/>
          <a:p>
            <a:r>
              <a:rPr lang="en-US">
                <a:solidFill>
                  <a:srgbClr val="00B0F0"/>
                </a:solidFill>
              </a:rPr>
              <a:t>TRIUMF campus</a:t>
            </a:r>
          </a:p>
        </p:txBody>
      </p:sp>
      <p:grpSp>
        <p:nvGrpSpPr>
          <p:cNvPr id="5" name="Group 4">
            <a:extLst>
              <a:ext uri="{FF2B5EF4-FFF2-40B4-BE49-F238E27FC236}">
                <a16:creationId xmlns:a16="http://schemas.microsoft.com/office/drawing/2014/main" id="{226009AE-01C8-C7B4-DBAB-24ECCDF8F9F4}"/>
              </a:ext>
            </a:extLst>
          </p:cNvPr>
          <p:cNvGrpSpPr/>
          <p:nvPr/>
        </p:nvGrpSpPr>
        <p:grpSpPr>
          <a:xfrm>
            <a:off x="5985431" y="563481"/>
            <a:ext cx="6165962" cy="6182837"/>
            <a:chOff x="5985431" y="563481"/>
            <a:chExt cx="6165962" cy="6182837"/>
          </a:xfrm>
        </p:grpSpPr>
        <p:pic>
          <p:nvPicPr>
            <p:cNvPr id="6" name="Picture 5">
              <a:extLst>
                <a:ext uri="{FF2B5EF4-FFF2-40B4-BE49-F238E27FC236}">
                  <a16:creationId xmlns:a16="http://schemas.microsoft.com/office/drawing/2014/main" id="{3BFBFE2F-8F67-0E46-AB47-BD34E189E8BF}"/>
                </a:ext>
              </a:extLst>
            </p:cNvPr>
            <p:cNvPicPr>
              <a:picLocks noChangeAspect="1"/>
            </p:cNvPicPr>
            <p:nvPr/>
          </p:nvPicPr>
          <p:blipFill>
            <a:blip r:embed="rId3"/>
            <a:stretch>
              <a:fillRect/>
            </a:stretch>
          </p:blipFill>
          <p:spPr>
            <a:xfrm>
              <a:off x="5985431" y="563481"/>
              <a:ext cx="6165962" cy="5361706"/>
            </a:xfrm>
            <a:prstGeom prst="rect">
              <a:avLst/>
            </a:prstGeom>
          </p:spPr>
        </p:pic>
        <p:pic>
          <p:nvPicPr>
            <p:cNvPr id="4" name="Picture 3" descr="Diagram&#10;&#10;Description automatically generated">
              <a:extLst>
                <a:ext uri="{FF2B5EF4-FFF2-40B4-BE49-F238E27FC236}">
                  <a16:creationId xmlns:a16="http://schemas.microsoft.com/office/drawing/2014/main" id="{378E7631-26DB-8B6F-3994-8B89D0A7F176}"/>
                </a:ext>
              </a:extLst>
            </p:cNvPr>
            <p:cNvPicPr>
              <a:picLocks noChangeAspect="1"/>
            </p:cNvPicPr>
            <p:nvPr/>
          </p:nvPicPr>
          <p:blipFill rotWithShape="1">
            <a:blip r:embed="rId4"/>
            <a:srcRect l="71033" t="66344" r="13302" b="24787"/>
            <a:stretch/>
          </p:blipFill>
          <p:spPr>
            <a:xfrm>
              <a:off x="10316884" y="5794407"/>
              <a:ext cx="1223806" cy="951911"/>
            </a:xfrm>
            <a:prstGeom prst="rect">
              <a:avLst/>
            </a:prstGeom>
          </p:spPr>
        </p:pic>
      </p:grpSp>
      <p:sp>
        <p:nvSpPr>
          <p:cNvPr id="2" name="TextBox 1">
            <a:extLst>
              <a:ext uri="{FF2B5EF4-FFF2-40B4-BE49-F238E27FC236}">
                <a16:creationId xmlns:a16="http://schemas.microsoft.com/office/drawing/2014/main" id="{EEC3D8CF-FC88-0745-AD9F-0DC6A0F60DC4}"/>
              </a:ext>
            </a:extLst>
          </p:cNvPr>
          <p:cNvSpPr txBox="1"/>
          <p:nvPr/>
        </p:nvSpPr>
        <p:spPr>
          <a:xfrm>
            <a:off x="411439" y="88066"/>
            <a:ext cx="5897792" cy="6545382"/>
          </a:xfrm>
          <a:prstGeom prst="rect">
            <a:avLst/>
          </a:prstGeom>
          <a:noFill/>
        </p:spPr>
        <p:txBody>
          <a:bodyPr wrap="square" rtlCol="0">
            <a:spAutoFit/>
          </a:bodyPr>
          <a:lstStyle/>
          <a:p>
            <a:r>
              <a:rPr lang="en-US" sz="3200" b="1">
                <a:solidFill>
                  <a:srgbClr val="009FDF"/>
                </a:solidFill>
              </a:rPr>
              <a:t>ARIEL</a:t>
            </a:r>
            <a:r>
              <a:rPr lang="en-US" sz="2400" b="1">
                <a:solidFill>
                  <a:srgbClr val="009FDF"/>
                </a:solidFill>
              </a:rPr>
              <a:t>  - </a:t>
            </a:r>
            <a:r>
              <a:rPr lang="en-US" sz="2000" b="1"/>
              <a:t>TRIUMF’s flagship project</a:t>
            </a:r>
            <a:br>
              <a:rPr lang="en-US" sz="2000" b="1"/>
            </a:br>
            <a:r>
              <a:rPr lang="en-US" sz="2000"/>
              <a:t>(see ARIEL sessions on Thursday)</a:t>
            </a:r>
          </a:p>
          <a:p>
            <a:endParaRPr lang="en-US"/>
          </a:p>
          <a:p>
            <a:pPr marL="285750" indent="-285750">
              <a:spcBef>
                <a:spcPts val="600"/>
              </a:spcBef>
              <a:buFont typeface="Arial" panose="020B0604020202020204" pitchFamily="34" charset="0"/>
              <a:buChar char="•"/>
            </a:pPr>
            <a:r>
              <a:rPr lang="en-US"/>
              <a:t>Simultaneous RIB production from 3 targets</a:t>
            </a:r>
          </a:p>
          <a:p>
            <a:pPr marL="742950" lvl="1" indent="-285750">
              <a:spcBef>
                <a:spcPts val="400"/>
              </a:spcBef>
              <a:buFont typeface="Arial" panose="020B0604020202020204" pitchFamily="34" charset="0"/>
              <a:buChar char="•"/>
            </a:pPr>
            <a:r>
              <a:rPr lang="en-US" sz="1600">
                <a:solidFill>
                  <a:srgbClr val="00B0F0"/>
                </a:solidFill>
              </a:rPr>
              <a:t>50 kW existing ISAC proton target</a:t>
            </a:r>
          </a:p>
          <a:p>
            <a:pPr marL="742950" lvl="1" indent="-285750">
              <a:spcBef>
                <a:spcPts val="400"/>
              </a:spcBef>
              <a:buFont typeface="Arial" panose="020B0604020202020204" pitchFamily="34" charset="0"/>
              <a:buChar char="•"/>
            </a:pPr>
            <a:r>
              <a:rPr lang="en-US" sz="1600">
                <a:solidFill>
                  <a:srgbClr val="00B0F0"/>
                </a:solidFill>
              </a:rPr>
              <a:t>50kW new ARIEL proton target</a:t>
            </a:r>
          </a:p>
          <a:p>
            <a:pPr marL="742950" lvl="1" indent="-285750">
              <a:spcBef>
                <a:spcPts val="400"/>
              </a:spcBef>
              <a:buFont typeface="Arial" panose="020B0604020202020204" pitchFamily="34" charset="0"/>
              <a:buChar char="•"/>
            </a:pPr>
            <a:r>
              <a:rPr lang="en-US" sz="1600">
                <a:solidFill>
                  <a:srgbClr val="00B0F0"/>
                </a:solidFill>
              </a:rPr>
              <a:t>100kW new ARIEL electron target</a:t>
            </a:r>
            <a:endParaRPr lang="en-US" sz="2000">
              <a:solidFill>
                <a:srgbClr val="00B0F0"/>
              </a:solidFill>
            </a:endParaRPr>
          </a:p>
          <a:p>
            <a:pPr marL="285750" indent="-285750">
              <a:spcBef>
                <a:spcPts val="1200"/>
              </a:spcBef>
              <a:buFont typeface="Arial" panose="020B0604020202020204" pitchFamily="34" charset="0"/>
              <a:buChar char="•"/>
            </a:pPr>
            <a:r>
              <a:rPr lang="en-US" b="1"/>
              <a:t>ARIEL will triple ISAC's present rare isotope capabilities.</a:t>
            </a:r>
          </a:p>
          <a:p>
            <a:pPr marL="285750" indent="-285750">
              <a:spcBef>
                <a:spcPts val="600"/>
              </a:spcBef>
              <a:buFont typeface="Arial" panose="020B0604020202020204" pitchFamily="34" charset="0"/>
              <a:buChar char="•"/>
            </a:pPr>
            <a:r>
              <a:rPr lang="en-US"/>
              <a:t>Multi-user capability with more and new isotopes for</a:t>
            </a:r>
          </a:p>
          <a:p>
            <a:pPr marL="742950" lvl="1" indent="-285750">
              <a:spcBef>
                <a:spcPts val="400"/>
              </a:spcBef>
              <a:buFont typeface="Arial" panose="020B0604020202020204" pitchFamily="34" charset="0"/>
              <a:buChar char="•"/>
            </a:pPr>
            <a:r>
              <a:rPr lang="en-US" sz="1600">
                <a:solidFill>
                  <a:srgbClr val="00B0F0"/>
                </a:solidFill>
              </a:rPr>
              <a:t>Nuclear Structure and Dynamics</a:t>
            </a:r>
          </a:p>
          <a:p>
            <a:pPr marL="742950" lvl="1" indent="-285750">
              <a:spcBef>
                <a:spcPts val="400"/>
              </a:spcBef>
              <a:buFont typeface="Arial" panose="020B0604020202020204" pitchFamily="34" charset="0"/>
              <a:buChar char="•"/>
            </a:pPr>
            <a:r>
              <a:rPr lang="en-US" sz="1600">
                <a:solidFill>
                  <a:srgbClr val="00B0F0"/>
                </a:solidFill>
              </a:rPr>
              <a:t>Nuclear Astrophysics</a:t>
            </a:r>
          </a:p>
          <a:p>
            <a:pPr marL="742950" lvl="1" indent="-285750">
              <a:spcBef>
                <a:spcPts val="400"/>
              </a:spcBef>
              <a:buFont typeface="Arial" panose="020B0604020202020204" pitchFamily="34" charset="0"/>
              <a:buChar char="•"/>
            </a:pPr>
            <a:r>
              <a:rPr lang="en-US" sz="1600">
                <a:solidFill>
                  <a:srgbClr val="00B0F0"/>
                </a:solidFill>
              </a:rPr>
              <a:t>Fundamental Symmetries</a:t>
            </a:r>
          </a:p>
          <a:p>
            <a:pPr marL="742950" lvl="1" indent="-285750">
              <a:spcBef>
                <a:spcPts val="400"/>
              </a:spcBef>
              <a:buFont typeface="Arial" panose="020B0604020202020204" pitchFamily="34" charset="0"/>
              <a:buChar char="•"/>
            </a:pPr>
            <a:r>
              <a:rPr lang="en-US" sz="1600">
                <a:solidFill>
                  <a:srgbClr val="00B0F0"/>
                </a:solidFill>
              </a:rPr>
              <a:t>Materials Science</a:t>
            </a:r>
          </a:p>
          <a:p>
            <a:pPr marL="742950" lvl="1" indent="-285750">
              <a:spcBef>
                <a:spcPts val="400"/>
              </a:spcBef>
              <a:buFont typeface="Arial" panose="020B0604020202020204" pitchFamily="34" charset="0"/>
              <a:buChar char="•"/>
            </a:pPr>
            <a:r>
              <a:rPr lang="en-US" sz="1600">
                <a:solidFill>
                  <a:srgbClr val="00B0F0"/>
                </a:solidFill>
              </a:rPr>
              <a:t>Life Sciences</a:t>
            </a:r>
          </a:p>
          <a:p>
            <a:pPr marL="285750" indent="-285750">
              <a:spcBef>
                <a:spcPts val="1200"/>
              </a:spcBef>
              <a:buFont typeface="Arial" panose="020B0604020202020204" pitchFamily="34" charset="0"/>
              <a:buChar char="•"/>
            </a:pPr>
            <a:r>
              <a:rPr lang="en-US"/>
              <a:t>Unique beam preparation and transport system (</a:t>
            </a:r>
            <a:r>
              <a:rPr lang="en-US" err="1"/>
              <a:t>CANadian</a:t>
            </a:r>
            <a:r>
              <a:rPr lang="en-US"/>
              <a:t> Rare isotope facility with Electron Beam ion source - CANREB)</a:t>
            </a:r>
          </a:p>
          <a:p>
            <a:pPr marL="742950" lvl="1" indent="-285750">
              <a:spcBef>
                <a:spcPts val="400"/>
              </a:spcBef>
              <a:buFont typeface="Arial" panose="020B0604020202020204" pitchFamily="34" charset="0"/>
              <a:buChar char="•"/>
            </a:pPr>
            <a:r>
              <a:rPr lang="en-US" sz="1600">
                <a:solidFill>
                  <a:srgbClr val="00B0F0"/>
                </a:solidFill>
              </a:rPr>
              <a:t>High resolution separator</a:t>
            </a:r>
          </a:p>
          <a:p>
            <a:pPr marL="742950" lvl="1" indent="-285750">
              <a:spcBef>
                <a:spcPts val="400"/>
              </a:spcBef>
              <a:buFont typeface="Arial" panose="020B0604020202020204" pitchFamily="34" charset="0"/>
              <a:buChar char="•"/>
            </a:pPr>
            <a:r>
              <a:rPr lang="en-US" sz="1600">
                <a:solidFill>
                  <a:srgbClr val="00B0F0"/>
                </a:solidFill>
              </a:rPr>
              <a:t>Beam preparation with RFQ and EBIS</a:t>
            </a:r>
          </a:p>
        </p:txBody>
      </p:sp>
    </p:spTree>
    <p:extLst>
      <p:ext uri="{BB962C8B-B14F-4D97-AF65-F5344CB8AC3E}">
        <p14:creationId xmlns:p14="http://schemas.microsoft.com/office/powerpoint/2010/main" val="417049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2082-CC79-CA21-9841-775086E6847A}"/>
              </a:ext>
            </a:extLst>
          </p:cNvPr>
          <p:cNvSpPr>
            <a:spLocks noGrp="1"/>
          </p:cNvSpPr>
          <p:nvPr>
            <p:ph type="title"/>
          </p:nvPr>
        </p:nvSpPr>
        <p:spPr>
          <a:xfrm>
            <a:off x="2548099" y="159008"/>
            <a:ext cx="9258993" cy="676102"/>
          </a:xfrm>
        </p:spPr>
        <p:txBody>
          <a:bodyPr/>
          <a:lstStyle/>
          <a:p>
            <a:r>
              <a:rPr lang="en-CA"/>
              <a:t>HRS development status</a:t>
            </a:r>
          </a:p>
        </p:txBody>
      </p:sp>
      <p:sp>
        <p:nvSpPr>
          <p:cNvPr id="3" name="TextBox 2">
            <a:extLst>
              <a:ext uri="{FF2B5EF4-FFF2-40B4-BE49-F238E27FC236}">
                <a16:creationId xmlns:a16="http://schemas.microsoft.com/office/drawing/2014/main" id="{752E58D5-CE51-18E3-C095-9D24D6984AA4}"/>
              </a:ext>
            </a:extLst>
          </p:cNvPr>
          <p:cNvSpPr txBox="1"/>
          <p:nvPr/>
        </p:nvSpPr>
        <p:spPr>
          <a:xfrm>
            <a:off x="84001" y="661015"/>
            <a:ext cx="534042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panose="020B0604020202020204"/>
              </a:rPr>
              <a:t>Example of internal collaboration between Engineering Physics and Beam Physics groups</a:t>
            </a:r>
          </a:p>
          <a:p>
            <a:pPr marL="285750" indent="-285750">
              <a:buFont typeface="Arial"/>
              <a:buChar char="•"/>
            </a:pPr>
            <a:r>
              <a:rPr lang="en-US">
                <a:cs typeface="Arial" panose="020B0604020202020204"/>
              </a:rPr>
              <a:t>Design parameters: 20,000 resolving power for 3 </a:t>
            </a:r>
            <a:r>
              <a:rPr lang="en-US">
                <a:latin typeface="Symbol" panose="05050102010706020507" pitchFamily="18" charset="2"/>
                <a:cs typeface="Arial" panose="020B0604020202020204"/>
              </a:rPr>
              <a:t>m</a:t>
            </a:r>
            <a:r>
              <a:rPr lang="en-US">
                <a:cs typeface="Arial" panose="020B0604020202020204"/>
              </a:rPr>
              <a:t>m transmitted emittance</a:t>
            </a:r>
          </a:p>
          <a:p>
            <a:pPr marL="285750" indent="-285750">
              <a:buFont typeface="Arial"/>
              <a:buChar char="•"/>
            </a:pPr>
            <a:r>
              <a:rPr lang="en-US">
                <a:cs typeface="Arial" panose="020B0604020202020204"/>
              </a:rPr>
              <a:t>Development runs with 10,000 and 16,000 resolving power tunes:</a:t>
            </a:r>
          </a:p>
          <a:p>
            <a:pPr marL="742950" lvl="1" indent="-285750">
              <a:buFont typeface="Arial"/>
              <a:buChar char="•"/>
            </a:pPr>
            <a:r>
              <a:rPr lang="en-US">
                <a:cs typeface="Arial" panose="020B0604020202020204"/>
              </a:rPr>
              <a:t>Multipole corrector can successfully correct for any aberration</a:t>
            </a:r>
          </a:p>
          <a:p>
            <a:pPr marL="742950" lvl="1" indent="-285750">
              <a:buFont typeface="Arial"/>
              <a:buChar char="•"/>
            </a:pPr>
            <a:r>
              <a:rPr lang="en-US">
                <a:cs typeface="Arial" panose="020B0604020202020204"/>
              </a:rPr>
              <a:t>Emittance growth due only to widening of transverse position (not angle) due to a 60 Hz beam energy jitter</a:t>
            </a:r>
          </a:p>
          <a:p>
            <a:pPr marL="285750" indent="-285750">
              <a:buFont typeface="Arial"/>
              <a:buChar char="•"/>
            </a:pPr>
            <a:r>
              <a:rPr lang="en-US">
                <a:cs typeface="Arial" panose="020B0604020202020204"/>
              </a:rPr>
              <a:t>Recently, 60 Hz beam jitter successfully compensated for 10,000 resolving power tune</a:t>
            </a:r>
          </a:p>
        </p:txBody>
      </p:sp>
      <p:pic>
        <p:nvPicPr>
          <p:cNvPr id="15" name="Picture 14" descr="A blue background with a colorful oval&#10;&#10;Description automatically generated">
            <a:extLst>
              <a:ext uri="{FF2B5EF4-FFF2-40B4-BE49-F238E27FC236}">
                <a16:creationId xmlns:a16="http://schemas.microsoft.com/office/drawing/2014/main" id="{FA16AC42-B20D-1148-E29C-2F7164CEECDD}"/>
              </a:ext>
            </a:extLst>
          </p:cNvPr>
          <p:cNvPicPr>
            <a:picLocks noChangeAspect="1"/>
          </p:cNvPicPr>
          <p:nvPr/>
        </p:nvPicPr>
        <p:blipFill>
          <a:blip r:embed="rId2"/>
          <a:stretch>
            <a:fillRect/>
          </a:stretch>
        </p:blipFill>
        <p:spPr>
          <a:xfrm>
            <a:off x="5572369" y="1932574"/>
            <a:ext cx="1500000" cy="1800000"/>
          </a:xfrm>
          <a:prstGeom prst="rect">
            <a:avLst/>
          </a:prstGeom>
        </p:spPr>
      </p:pic>
      <p:pic>
        <p:nvPicPr>
          <p:cNvPr id="13" name="Picture 12" descr="Diagram of a diagram of a machine&#10;&#10;Description automatically generated">
            <a:extLst>
              <a:ext uri="{FF2B5EF4-FFF2-40B4-BE49-F238E27FC236}">
                <a16:creationId xmlns:a16="http://schemas.microsoft.com/office/drawing/2014/main" id="{D3FFC7FC-17F0-CC0D-C6D2-A5A22D0D74B6}"/>
              </a:ext>
            </a:extLst>
          </p:cNvPr>
          <p:cNvPicPr>
            <a:picLocks noChangeAspect="1"/>
          </p:cNvPicPr>
          <p:nvPr/>
        </p:nvPicPr>
        <p:blipFill>
          <a:blip r:embed="rId3"/>
          <a:stretch>
            <a:fillRect/>
          </a:stretch>
        </p:blipFill>
        <p:spPr>
          <a:xfrm>
            <a:off x="7054760" y="1182215"/>
            <a:ext cx="3278280" cy="2488671"/>
          </a:xfrm>
          <a:prstGeom prst="rect">
            <a:avLst/>
          </a:prstGeom>
        </p:spPr>
      </p:pic>
      <p:grpSp>
        <p:nvGrpSpPr>
          <p:cNvPr id="23" name="Group 22">
            <a:extLst>
              <a:ext uri="{FF2B5EF4-FFF2-40B4-BE49-F238E27FC236}">
                <a16:creationId xmlns:a16="http://schemas.microsoft.com/office/drawing/2014/main" id="{FD15F94F-532D-E4C6-6362-E163493156A5}"/>
              </a:ext>
            </a:extLst>
          </p:cNvPr>
          <p:cNvGrpSpPr/>
          <p:nvPr/>
        </p:nvGrpSpPr>
        <p:grpSpPr>
          <a:xfrm>
            <a:off x="10333040" y="2426551"/>
            <a:ext cx="1500000" cy="1800000"/>
            <a:chOff x="10333040" y="2378926"/>
            <a:chExt cx="1500000" cy="1800000"/>
          </a:xfrm>
        </p:grpSpPr>
        <p:pic>
          <p:nvPicPr>
            <p:cNvPr id="19" name="Picture 18" descr="A blue screen with a blue background with white text&#10;&#10;Description automatically generated">
              <a:extLst>
                <a:ext uri="{FF2B5EF4-FFF2-40B4-BE49-F238E27FC236}">
                  <a16:creationId xmlns:a16="http://schemas.microsoft.com/office/drawing/2014/main" id="{5866818B-9BF0-41E9-4500-83051EFA3F29}"/>
                </a:ext>
              </a:extLst>
            </p:cNvPr>
            <p:cNvPicPr>
              <a:picLocks noChangeAspect="1"/>
            </p:cNvPicPr>
            <p:nvPr/>
          </p:nvPicPr>
          <p:blipFill>
            <a:blip r:embed="rId4"/>
            <a:stretch>
              <a:fillRect/>
            </a:stretch>
          </p:blipFill>
          <p:spPr>
            <a:xfrm>
              <a:off x="10333040" y="2378926"/>
              <a:ext cx="1500000" cy="1800000"/>
            </a:xfrm>
            <a:prstGeom prst="rect">
              <a:avLst/>
            </a:prstGeom>
          </p:spPr>
        </p:pic>
        <p:sp>
          <p:nvSpPr>
            <p:cNvPr id="21" name="TextBox 20">
              <a:extLst>
                <a:ext uri="{FF2B5EF4-FFF2-40B4-BE49-F238E27FC236}">
                  <a16:creationId xmlns:a16="http://schemas.microsoft.com/office/drawing/2014/main" id="{8B306BB1-E637-E6E4-1956-2A8869236674}"/>
                </a:ext>
              </a:extLst>
            </p:cNvPr>
            <p:cNvSpPr txBox="1"/>
            <p:nvPr/>
          </p:nvSpPr>
          <p:spPr>
            <a:xfrm rot="16200000">
              <a:off x="11210287" y="3099853"/>
              <a:ext cx="824265" cy="276999"/>
            </a:xfrm>
            <a:prstGeom prst="rect">
              <a:avLst/>
            </a:prstGeom>
            <a:noFill/>
          </p:spPr>
          <p:txBody>
            <a:bodyPr wrap="none" rtlCol="0">
              <a:spAutoFit/>
            </a:bodyPr>
            <a:lstStyle/>
            <a:p>
              <a:r>
                <a:rPr lang="en-US" sz="1200">
                  <a:solidFill>
                    <a:schemeClr val="bg1"/>
                  </a:solidFill>
                </a:rPr>
                <a:t>corrected</a:t>
              </a:r>
              <a:endParaRPr lang="en-CA" sz="1200">
                <a:solidFill>
                  <a:schemeClr val="bg1"/>
                </a:solidFill>
              </a:endParaRPr>
            </a:p>
          </p:txBody>
        </p:sp>
      </p:grpSp>
      <p:grpSp>
        <p:nvGrpSpPr>
          <p:cNvPr id="22" name="Group 21">
            <a:extLst>
              <a:ext uri="{FF2B5EF4-FFF2-40B4-BE49-F238E27FC236}">
                <a16:creationId xmlns:a16="http://schemas.microsoft.com/office/drawing/2014/main" id="{0F59EE7B-48E7-58F1-3069-D30144FBC1B5}"/>
              </a:ext>
            </a:extLst>
          </p:cNvPr>
          <p:cNvGrpSpPr/>
          <p:nvPr/>
        </p:nvGrpSpPr>
        <p:grpSpPr>
          <a:xfrm>
            <a:off x="10333040" y="661015"/>
            <a:ext cx="1500000" cy="1800000"/>
            <a:chOff x="10333040" y="661015"/>
            <a:chExt cx="1500000" cy="1800000"/>
          </a:xfrm>
        </p:grpSpPr>
        <p:pic>
          <p:nvPicPr>
            <p:cNvPr id="17" name="Picture 16" descr="A blue background with a colorful circle&#10;&#10;Description automatically generated">
              <a:extLst>
                <a:ext uri="{FF2B5EF4-FFF2-40B4-BE49-F238E27FC236}">
                  <a16:creationId xmlns:a16="http://schemas.microsoft.com/office/drawing/2014/main" id="{13CB67DA-235B-FA42-4999-1585CFE33E34}"/>
                </a:ext>
              </a:extLst>
            </p:cNvPr>
            <p:cNvPicPr>
              <a:picLocks noChangeAspect="1"/>
            </p:cNvPicPr>
            <p:nvPr/>
          </p:nvPicPr>
          <p:blipFill>
            <a:blip r:embed="rId5"/>
            <a:stretch>
              <a:fillRect/>
            </a:stretch>
          </p:blipFill>
          <p:spPr>
            <a:xfrm>
              <a:off x="10333040" y="661015"/>
              <a:ext cx="1500000" cy="1800000"/>
            </a:xfrm>
            <a:prstGeom prst="rect">
              <a:avLst/>
            </a:prstGeom>
          </p:spPr>
        </p:pic>
        <p:sp>
          <p:nvSpPr>
            <p:cNvPr id="20" name="TextBox 19">
              <a:extLst>
                <a:ext uri="{FF2B5EF4-FFF2-40B4-BE49-F238E27FC236}">
                  <a16:creationId xmlns:a16="http://schemas.microsoft.com/office/drawing/2014/main" id="{1CD80FD0-BD8E-B026-00CE-A6C5F9FDB827}"/>
                </a:ext>
              </a:extLst>
            </p:cNvPr>
            <p:cNvSpPr txBox="1"/>
            <p:nvPr/>
          </p:nvSpPr>
          <p:spPr>
            <a:xfrm rot="16200000">
              <a:off x="11125328" y="1296983"/>
              <a:ext cx="994183" cy="276999"/>
            </a:xfrm>
            <a:prstGeom prst="rect">
              <a:avLst/>
            </a:prstGeom>
            <a:noFill/>
          </p:spPr>
          <p:txBody>
            <a:bodyPr wrap="none" rtlCol="0">
              <a:spAutoFit/>
            </a:bodyPr>
            <a:lstStyle/>
            <a:p>
              <a:r>
                <a:rPr lang="en-US" sz="1200">
                  <a:solidFill>
                    <a:schemeClr val="bg1"/>
                  </a:solidFill>
                </a:rPr>
                <a:t>uncorrected</a:t>
              </a:r>
              <a:endParaRPr lang="en-CA" sz="1200">
                <a:solidFill>
                  <a:schemeClr val="bg1"/>
                </a:solidFill>
              </a:endParaRPr>
            </a:p>
          </p:txBody>
        </p:sp>
      </p:grpSp>
      <p:pic>
        <p:nvPicPr>
          <p:cNvPr id="1030" name="Picture 6">
            <a:extLst>
              <a:ext uri="{FF2B5EF4-FFF2-40B4-BE49-F238E27FC236}">
                <a16:creationId xmlns:a16="http://schemas.microsoft.com/office/drawing/2014/main" id="{29943F95-1B38-87BE-D45E-1188E5875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563" y="4602274"/>
            <a:ext cx="337006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D01EC7-3923-A40E-1C1A-CBC7A4D1C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6535" y="4422274"/>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3DA0A4F-A34A-57C4-5922-3EA063FB7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654" y="4422274"/>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Curved Down 23">
            <a:extLst>
              <a:ext uri="{FF2B5EF4-FFF2-40B4-BE49-F238E27FC236}">
                <a16:creationId xmlns:a16="http://schemas.microsoft.com/office/drawing/2014/main" id="{F8D3B4B6-27D1-D224-EE55-DFBC3F901584}"/>
              </a:ext>
            </a:extLst>
          </p:cNvPr>
          <p:cNvSpPr/>
          <p:nvPr/>
        </p:nvSpPr>
        <p:spPr>
          <a:xfrm>
            <a:off x="5227074" y="4002147"/>
            <a:ext cx="1025944" cy="37019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Arrow: Curved Down 24">
            <a:extLst>
              <a:ext uri="{FF2B5EF4-FFF2-40B4-BE49-F238E27FC236}">
                <a16:creationId xmlns:a16="http://schemas.microsoft.com/office/drawing/2014/main" id="{3E5DA202-1A44-F6FA-CCA2-FD456E6ED31D}"/>
              </a:ext>
            </a:extLst>
          </p:cNvPr>
          <p:cNvSpPr/>
          <p:nvPr/>
        </p:nvSpPr>
        <p:spPr>
          <a:xfrm flipH="1">
            <a:off x="8094965" y="4004949"/>
            <a:ext cx="1025944" cy="37019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45618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E80B-9619-CA33-6FBD-392BBA2133FB}"/>
              </a:ext>
            </a:extLst>
          </p:cNvPr>
          <p:cNvSpPr>
            <a:spLocks noGrp="1"/>
          </p:cNvSpPr>
          <p:nvPr>
            <p:ph type="title"/>
          </p:nvPr>
        </p:nvSpPr>
        <p:spPr>
          <a:xfrm>
            <a:off x="838200" y="264766"/>
            <a:ext cx="10515600" cy="1325563"/>
          </a:xfrm>
        </p:spPr>
        <p:txBody>
          <a:bodyPr>
            <a:normAutofit/>
          </a:bodyPr>
          <a:lstStyle/>
          <a:p>
            <a:pPr algn="l" fontAlgn="base"/>
            <a:r>
              <a:rPr lang="en-CA" sz="3600" b="1" i="0">
                <a:effectLst/>
              </a:rPr>
              <a:t>ISAC: Model Coupled Accelerator Tuning (MCAT) to Autofocus Beam</a:t>
            </a:r>
          </a:p>
        </p:txBody>
      </p:sp>
      <p:pic>
        <p:nvPicPr>
          <p:cNvPr id="5" name="Content Placeholder 4" descr="A screenshot of a computer&#10;&#10;Description automatically generated">
            <a:extLst>
              <a:ext uri="{FF2B5EF4-FFF2-40B4-BE49-F238E27FC236}">
                <a16:creationId xmlns:a16="http://schemas.microsoft.com/office/drawing/2014/main" id="{3AA193FF-EFE5-5B0F-FEDC-CBF889F02783}"/>
              </a:ext>
            </a:extLst>
          </p:cNvPr>
          <p:cNvPicPr>
            <a:picLocks noGrp="1" noChangeAspect="1"/>
          </p:cNvPicPr>
          <p:nvPr>
            <p:ph idx="1"/>
          </p:nvPr>
        </p:nvPicPr>
        <p:blipFill>
          <a:blip r:embed="rId3"/>
          <a:stretch>
            <a:fillRect/>
          </a:stretch>
        </p:blipFill>
        <p:spPr>
          <a:xfrm>
            <a:off x="1736544" y="1690688"/>
            <a:ext cx="8574729" cy="4665662"/>
          </a:xfrm>
        </p:spPr>
      </p:pic>
      <p:sp>
        <p:nvSpPr>
          <p:cNvPr id="4" name="Slide Number Placeholder 3">
            <a:extLst>
              <a:ext uri="{FF2B5EF4-FFF2-40B4-BE49-F238E27FC236}">
                <a16:creationId xmlns:a16="http://schemas.microsoft.com/office/drawing/2014/main" id="{C83EDAAA-852E-A4D9-2E35-832072050CF3}"/>
              </a:ext>
            </a:extLst>
          </p:cNvPr>
          <p:cNvSpPr>
            <a:spLocks noGrp="1"/>
          </p:cNvSpPr>
          <p:nvPr>
            <p:ph type="sldNum" sz="quarter" idx="4294967295"/>
          </p:nvPr>
        </p:nvSpPr>
        <p:spPr>
          <a:xfrm>
            <a:off x="9448800" y="6356350"/>
            <a:ext cx="2743200" cy="365125"/>
          </a:xfrm>
          <a:prstGeom prst="rect">
            <a:avLst/>
          </a:prstGeom>
        </p:spPr>
        <p:txBody>
          <a:bodyPr/>
          <a:lstStyle/>
          <a:p>
            <a:fld id="{53E02680-37AD-C84A-844B-E2AD4D31A9C6}" type="slidenum">
              <a:rPr lang="en-US" smtClean="0"/>
              <a:t>42</a:t>
            </a:fld>
            <a:endParaRPr lang="en-US"/>
          </a:p>
        </p:txBody>
      </p:sp>
      <p:sp>
        <p:nvSpPr>
          <p:cNvPr id="6" name="TextBox 5">
            <a:extLst>
              <a:ext uri="{FF2B5EF4-FFF2-40B4-BE49-F238E27FC236}">
                <a16:creationId xmlns:a16="http://schemas.microsoft.com/office/drawing/2014/main" id="{405176AE-AAEB-6B5C-0C62-06FAC0B8B4B5}"/>
              </a:ext>
            </a:extLst>
          </p:cNvPr>
          <p:cNvSpPr txBox="1"/>
          <p:nvPr/>
        </p:nvSpPr>
        <p:spPr>
          <a:xfrm>
            <a:off x="4016024" y="986123"/>
            <a:ext cx="3513841" cy="369332"/>
          </a:xfrm>
          <a:prstGeom prst="rect">
            <a:avLst/>
          </a:prstGeom>
          <a:noFill/>
        </p:spPr>
        <p:txBody>
          <a:bodyPr wrap="square">
            <a:spAutoFit/>
          </a:bodyPr>
          <a:lstStyle/>
          <a:p>
            <a:pPr rtl="0"/>
            <a:r>
              <a:rPr lang="en-CA" sz="1800"/>
              <a:t>( PhD thesis of Olivier </a:t>
            </a:r>
            <a:r>
              <a:rPr lang="en-CA" sz="1800" err="1"/>
              <a:t>Shelbaya</a:t>
            </a:r>
            <a:r>
              <a:rPr lang="en-CA" sz="1800"/>
              <a:t>)</a:t>
            </a:r>
          </a:p>
        </p:txBody>
      </p:sp>
      <p:pic>
        <p:nvPicPr>
          <p:cNvPr id="7" name="Picture 4" descr="A screenshot of a computer&#10;&#10;Description automatically generated">
            <a:extLst>
              <a:ext uri="{FF2B5EF4-FFF2-40B4-BE49-F238E27FC236}">
                <a16:creationId xmlns:a16="http://schemas.microsoft.com/office/drawing/2014/main" id="{25854816-93B4-44DA-10CD-69ED514C9F4A}"/>
              </a:ext>
            </a:extLst>
          </p:cNvPr>
          <p:cNvPicPr>
            <a:picLocks noChangeAspect="1"/>
          </p:cNvPicPr>
          <p:nvPr/>
        </p:nvPicPr>
        <p:blipFill>
          <a:blip r:embed="rId4"/>
          <a:stretch>
            <a:fillRect/>
          </a:stretch>
        </p:blipFill>
        <p:spPr>
          <a:xfrm>
            <a:off x="226324" y="1415091"/>
            <a:ext cx="11861598" cy="5416852"/>
          </a:xfrm>
          <a:prstGeom prst="rect">
            <a:avLst/>
          </a:prstGeom>
        </p:spPr>
      </p:pic>
      <p:sp>
        <p:nvSpPr>
          <p:cNvPr id="11" name="TextBox 10">
            <a:extLst>
              <a:ext uri="{FF2B5EF4-FFF2-40B4-BE49-F238E27FC236}">
                <a16:creationId xmlns:a16="http://schemas.microsoft.com/office/drawing/2014/main" id="{9C896C4D-08BD-B431-4ED2-16CC0747FEB6}"/>
              </a:ext>
            </a:extLst>
          </p:cNvPr>
          <p:cNvSpPr txBox="1"/>
          <p:nvPr/>
        </p:nvSpPr>
        <p:spPr>
          <a:xfrm>
            <a:off x="5973216" y="2078934"/>
            <a:ext cx="5577637" cy="1323439"/>
          </a:xfrm>
          <a:prstGeom prst="rect">
            <a:avLst/>
          </a:prstGeom>
          <a:solidFill>
            <a:schemeClr val="accent3">
              <a:lumMod val="20000"/>
              <a:lumOff val="80000"/>
            </a:schemeClr>
          </a:solidFill>
        </p:spPr>
        <p:txBody>
          <a:bodyPr wrap="square">
            <a:spAutoFit/>
          </a:bodyPr>
          <a:lstStyle/>
          <a:p>
            <a:pPr algn="l" rtl="0" fontAlgn="base"/>
            <a:r>
              <a:rPr lang="en-US" sz="2000">
                <a:cs typeface="Calibri"/>
              </a:rPr>
              <a:t>MCAT: A control-room high level application (HLA) that computes start-to-end LINAC using sequential optimization. C</a:t>
            </a:r>
            <a:r>
              <a:rPr lang="en-US" sz="2000" b="0" i="0" u="none" strike="noStrike">
                <a:solidFill>
                  <a:srgbClr val="000000"/>
                </a:solidFill>
                <a:effectLst/>
              </a:rPr>
              <a:t>an compute ISAC-DTL and HEBT line tune in real time!</a:t>
            </a:r>
            <a:endParaRPr lang="en-US" sz="2000" b="0" i="0">
              <a:solidFill>
                <a:srgbClr val="000000"/>
              </a:solidFill>
              <a:effectLst/>
            </a:endParaRPr>
          </a:p>
        </p:txBody>
      </p:sp>
    </p:spTree>
    <p:extLst>
      <p:ext uri="{BB962C8B-B14F-4D97-AF65-F5344CB8AC3E}">
        <p14:creationId xmlns:p14="http://schemas.microsoft.com/office/powerpoint/2010/main" val="2923242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CC6E-24CA-BBA2-DD88-B62760E33193}"/>
              </a:ext>
            </a:extLst>
          </p:cNvPr>
          <p:cNvSpPr>
            <a:spLocks noGrp="1"/>
          </p:cNvSpPr>
          <p:nvPr>
            <p:ph type="title"/>
          </p:nvPr>
        </p:nvSpPr>
        <p:spPr>
          <a:xfrm>
            <a:off x="2561337" y="284783"/>
            <a:ext cx="9258993" cy="676102"/>
          </a:xfrm>
        </p:spPr>
        <p:txBody>
          <a:bodyPr/>
          <a:lstStyle/>
          <a:p>
            <a:r>
              <a:rPr lang="en-US"/>
              <a:t>Example domestic: PC-CANS</a:t>
            </a:r>
            <a:endParaRPr lang="en-CA"/>
          </a:p>
        </p:txBody>
      </p:sp>
      <p:pic>
        <p:nvPicPr>
          <p:cNvPr id="3" name="Picture 2">
            <a:extLst>
              <a:ext uri="{FF2B5EF4-FFF2-40B4-BE49-F238E27FC236}">
                <a16:creationId xmlns:a16="http://schemas.microsoft.com/office/drawing/2014/main" id="{F9BB80EA-759F-60E3-22E4-B795F1418BF2}"/>
              </a:ext>
            </a:extLst>
          </p:cNvPr>
          <p:cNvPicPr>
            <a:picLocks noChangeAspect="1"/>
          </p:cNvPicPr>
          <p:nvPr/>
        </p:nvPicPr>
        <p:blipFill>
          <a:blip r:embed="rId2"/>
          <a:stretch>
            <a:fillRect/>
          </a:stretch>
        </p:blipFill>
        <p:spPr>
          <a:xfrm>
            <a:off x="5112909" y="2959491"/>
            <a:ext cx="6934200" cy="3889917"/>
          </a:xfrm>
          <a:prstGeom prst="rect">
            <a:avLst/>
          </a:prstGeom>
        </p:spPr>
      </p:pic>
      <p:sp>
        <p:nvSpPr>
          <p:cNvPr id="4" name="Content Placeholder 2">
            <a:extLst>
              <a:ext uri="{FF2B5EF4-FFF2-40B4-BE49-F238E27FC236}">
                <a16:creationId xmlns:a16="http://schemas.microsoft.com/office/drawing/2014/main" id="{A6DE9D4A-D8F2-B87B-7F6E-2A4024E380B1}"/>
              </a:ext>
            </a:extLst>
          </p:cNvPr>
          <p:cNvSpPr txBox="1">
            <a:spLocks/>
          </p:cNvSpPr>
          <p:nvPr/>
        </p:nvSpPr>
        <p:spPr>
          <a:xfrm>
            <a:off x="417459" y="1367167"/>
            <a:ext cx="10300817" cy="4996240"/>
          </a:xfrm>
          <a:prstGeom prst="rect">
            <a:avLst/>
          </a:prstGeom>
        </p:spPr>
        <p:txBody>
          <a:bodyPr wrap="square" tIns="0" anchor="t">
            <a:spAutoFit/>
          </a:bodyPr>
          <a:lstStyle>
            <a:lvl1pPr marL="0" indent="0" algn="l" defTabSz="914400" rtl="0" eaLnBrk="1" latinLnBrk="0" hangingPunct="1">
              <a:lnSpc>
                <a:spcPct val="90000"/>
              </a:lnSpc>
              <a:spcBef>
                <a:spcPts val="1000"/>
              </a:spcBef>
              <a:buFont typeface="Arial"/>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indent="-228600">
              <a:lnSpc>
                <a:spcPct val="100000"/>
              </a:lnSpc>
              <a:buClr>
                <a:srgbClr val="00A9FF"/>
              </a:buClr>
              <a:buFont typeface="Wingdings" charset="2"/>
              <a:buChar char="§"/>
              <a:defRPr/>
            </a:pPr>
            <a:r>
              <a:rPr lang="en-US" sz="2000">
                <a:latin typeface="Arial" charset="0"/>
                <a:cs typeface="Arial" charset="0"/>
              </a:rPr>
              <a:t>TRIUMF is collaborating with the University of Windsor and the Canadian neutron scattering community towards an accelerator-based neutron facility</a:t>
            </a:r>
          </a:p>
          <a:p>
            <a:pPr marL="228600" indent="-228600">
              <a:lnSpc>
                <a:spcPct val="100000"/>
              </a:lnSpc>
              <a:buClr>
                <a:srgbClr val="00A9FF"/>
              </a:buClr>
              <a:buFont typeface="Wingdings" charset="2"/>
              <a:buChar char="§"/>
              <a:defRPr/>
            </a:pPr>
            <a:r>
              <a:rPr lang="en-US" sz="2000">
                <a:latin typeface="Arial" charset="0"/>
                <a:cs typeface="Arial" charset="0"/>
              </a:rPr>
              <a:t>Collaboration has conceptualized a stageable prototype CANS facility, PC-CANS, based on </a:t>
            </a:r>
            <a:r>
              <a:rPr lang="en-US" sz="2000" err="1">
                <a:latin typeface="Arial" charset="0"/>
                <a:cs typeface="Arial" charset="0"/>
              </a:rPr>
              <a:t>linac</a:t>
            </a:r>
            <a:r>
              <a:rPr lang="en-US" sz="2000">
                <a:latin typeface="Arial" charset="0"/>
                <a:cs typeface="Arial" charset="0"/>
              </a:rPr>
              <a:t> technology. </a:t>
            </a:r>
          </a:p>
          <a:p>
            <a:pPr marL="228600" indent="-228600">
              <a:lnSpc>
                <a:spcPct val="100000"/>
              </a:lnSpc>
              <a:buClr>
                <a:srgbClr val="00A9FF"/>
              </a:buClr>
              <a:buFont typeface="Wingdings" charset="2"/>
              <a:buChar char="§"/>
              <a:defRPr/>
            </a:pPr>
            <a:r>
              <a:rPr lang="en-US" sz="2000">
                <a:latin typeface="Arial" charset="0"/>
                <a:cs typeface="Arial" charset="0"/>
              </a:rPr>
              <a:t>PC-CANS will allow competitive rates for neutron science, while</a:t>
            </a:r>
            <a:br>
              <a:rPr lang="en-US" sz="2000">
                <a:latin typeface="Arial" charset="0"/>
                <a:cs typeface="Arial" charset="0"/>
              </a:rPr>
            </a:br>
            <a:r>
              <a:rPr lang="en-US" sz="2000">
                <a:latin typeface="Arial" charset="0"/>
                <a:cs typeface="Arial" charset="0"/>
              </a:rPr>
              <a:t>simultaneously producing F18 for PET and neutrons for a dedicated</a:t>
            </a:r>
            <a:br>
              <a:rPr lang="en-US" sz="2000">
                <a:latin typeface="Arial" charset="0"/>
                <a:cs typeface="Arial" charset="0"/>
              </a:rPr>
            </a:br>
            <a:r>
              <a:rPr lang="en-US" sz="2000">
                <a:latin typeface="Arial" charset="0"/>
                <a:cs typeface="Arial" charset="0"/>
              </a:rPr>
              <a:t>BNCT research and development facility.</a:t>
            </a:r>
          </a:p>
          <a:p>
            <a:pPr marL="228600" indent="-228600">
              <a:lnSpc>
                <a:spcPct val="100000"/>
              </a:lnSpc>
              <a:buClr>
                <a:srgbClr val="00A9FF"/>
              </a:buClr>
              <a:buFont typeface="Wingdings" charset="2"/>
              <a:buChar char="§"/>
              <a:defRPr/>
            </a:pPr>
            <a:r>
              <a:rPr lang="en-US" sz="2000">
                <a:latin typeface="Arial" charset="0"/>
                <a:cs typeface="Arial" charset="0"/>
              </a:rPr>
              <a:t>The PC-CANS prototype will be the</a:t>
            </a:r>
            <a:br>
              <a:rPr lang="en-US" sz="2000">
                <a:latin typeface="Arial" charset="0"/>
                <a:cs typeface="Arial" charset="0"/>
              </a:rPr>
            </a:br>
            <a:r>
              <a:rPr lang="en-US" sz="2000">
                <a:latin typeface="Arial" charset="0"/>
                <a:cs typeface="Arial" charset="0"/>
              </a:rPr>
              <a:t>first CANS in Canada and the first</a:t>
            </a:r>
            <a:br>
              <a:rPr lang="en-US" sz="2000">
                <a:latin typeface="Arial" charset="0"/>
                <a:cs typeface="Arial" charset="0"/>
              </a:rPr>
            </a:br>
            <a:r>
              <a:rPr lang="en-US" sz="2000">
                <a:latin typeface="Arial" charset="0"/>
                <a:cs typeface="Arial" charset="0"/>
              </a:rPr>
              <a:t>for BNCT in North America.</a:t>
            </a:r>
          </a:p>
          <a:p>
            <a:pPr>
              <a:lnSpc>
                <a:spcPct val="100000"/>
              </a:lnSpc>
              <a:buClr>
                <a:srgbClr val="00A9FF"/>
              </a:buClr>
              <a:defRPr/>
            </a:pPr>
            <a:endParaRPr lang="en-US" sz="2000">
              <a:latin typeface="Arial" charset="0"/>
              <a:cs typeface="Arial" charset="0"/>
            </a:endParaRPr>
          </a:p>
          <a:p>
            <a:pPr marL="228600" indent="-228600">
              <a:lnSpc>
                <a:spcPct val="100000"/>
              </a:lnSpc>
              <a:buClr>
                <a:srgbClr val="00A9FF"/>
              </a:buClr>
              <a:buFont typeface="Wingdings" charset="2"/>
              <a:buChar char="§"/>
              <a:defRPr/>
            </a:pPr>
            <a:r>
              <a:rPr lang="en-US" sz="2000">
                <a:latin typeface="Arial" charset="0"/>
                <a:cs typeface="Arial" charset="0"/>
              </a:rPr>
              <a:t>The project will augment and solidify</a:t>
            </a:r>
            <a:br>
              <a:rPr lang="en-US" sz="2000">
                <a:latin typeface="Arial" charset="0"/>
                <a:cs typeface="Arial" charset="0"/>
              </a:rPr>
            </a:br>
            <a:r>
              <a:rPr lang="en-US" sz="2000">
                <a:latin typeface="Arial" charset="0"/>
                <a:cs typeface="Arial" charset="0"/>
              </a:rPr>
              <a:t>TRIUMF core competence in </a:t>
            </a:r>
            <a:r>
              <a:rPr lang="en-US" sz="2000" err="1">
                <a:latin typeface="Arial" charset="0"/>
                <a:cs typeface="Arial" charset="0"/>
              </a:rPr>
              <a:t>linac</a:t>
            </a:r>
            <a:r>
              <a:rPr lang="en-US" sz="2000">
                <a:latin typeface="Arial" charset="0"/>
                <a:cs typeface="Arial" charset="0"/>
              </a:rPr>
              <a:t> and target systems</a:t>
            </a:r>
            <a:br>
              <a:rPr lang="en-US" sz="2000">
                <a:latin typeface="Arial" charset="0"/>
                <a:cs typeface="Arial" charset="0"/>
              </a:rPr>
            </a:br>
            <a:r>
              <a:rPr lang="en-US" sz="2000">
                <a:latin typeface="Arial" charset="0"/>
                <a:cs typeface="Arial" charset="0"/>
              </a:rPr>
              <a:t>and the proton accelerator technology is well aligned with applications</a:t>
            </a:r>
          </a:p>
        </p:txBody>
      </p:sp>
    </p:spTree>
    <p:extLst>
      <p:ext uri="{BB962C8B-B14F-4D97-AF65-F5344CB8AC3E}">
        <p14:creationId xmlns:p14="http://schemas.microsoft.com/office/powerpoint/2010/main" val="2555489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64115B-5338-88A4-8ADB-970BD05E7DF6}"/>
              </a:ext>
            </a:extLst>
          </p:cNvPr>
          <p:cNvSpPr txBox="1"/>
          <p:nvPr/>
        </p:nvSpPr>
        <p:spPr>
          <a:xfrm>
            <a:off x="582706" y="257657"/>
            <a:ext cx="7394982" cy="584775"/>
          </a:xfrm>
          <a:prstGeom prst="rect">
            <a:avLst/>
          </a:prstGeom>
          <a:noFill/>
        </p:spPr>
        <p:txBody>
          <a:bodyPr wrap="square" rtlCol="0">
            <a:spAutoFit/>
          </a:bodyPr>
          <a:lstStyle/>
          <a:p>
            <a:r>
              <a:rPr lang="en-CA" sz="3200" b="1">
                <a:solidFill>
                  <a:srgbClr val="00B0F0"/>
                </a:solidFill>
                <a:latin typeface="Arial" panose="020B0604020202020204" pitchFamily="34" charset="0"/>
                <a:cs typeface="Arial" panose="020B0604020202020204" pitchFamily="34" charset="0"/>
              </a:rPr>
              <a:t>20-Year Vision</a:t>
            </a:r>
          </a:p>
        </p:txBody>
      </p:sp>
      <p:pic>
        <p:nvPicPr>
          <p:cNvPr id="9" name="Picture 8">
            <a:extLst>
              <a:ext uri="{FF2B5EF4-FFF2-40B4-BE49-F238E27FC236}">
                <a16:creationId xmlns:a16="http://schemas.microsoft.com/office/drawing/2014/main" id="{CEA87CD6-9236-9F4F-D614-89AA15525DA6}"/>
              </a:ext>
            </a:extLst>
          </p:cNvPr>
          <p:cNvPicPr>
            <a:picLocks noChangeAspect="1"/>
          </p:cNvPicPr>
          <p:nvPr/>
        </p:nvPicPr>
        <p:blipFill rotWithShape="1">
          <a:blip r:embed="rId2"/>
          <a:srcRect t="44561" b="17544"/>
          <a:stretch/>
        </p:blipFill>
        <p:spPr>
          <a:xfrm>
            <a:off x="4900405" y="1842881"/>
            <a:ext cx="5008824" cy="3172238"/>
          </a:xfrm>
          <a:prstGeom prst="rect">
            <a:avLst/>
          </a:prstGeom>
        </p:spPr>
      </p:pic>
      <p:pic>
        <p:nvPicPr>
          <p:cNvPr id="11" name="Picture 10">
            <a:extLst>
              <a:ext uri="{FF2B5EF4-FFF2-40B4-BE49-F238E27FC236}">
                <a16:creationId xmlns:a16="http://schemas.microsoft.com/office/drawing/2014/main" id="{2F026AF8-C683-F356-4043-872C0E5A133F}"/>
              </a:ext>
            </a:extLst>
          </p:cNvPr>
          <p:cNvPicPr>
            <a:picLocks noChangeAspect="1"/>
          </p:cNvPicPr>
          <p:nvPr/>
        </p:nvPicPr>
        <p:blipFill>
          <a:blip r:embed="rId3"/>
          <a:stretch>
            <a:fillRect/>
          </a:stretch>
        </p:blipFill>
        <p:spPr>
          <a:xfrm>
            <a:off x="117843" y="2001671"/>
            <a:ext cx="4669342" cy="3466797"/>
          </a:xfrm>
          <a:prstGeom prst="rect">
            <a:avLst/>
          </a:prstGeom>
        </p:spPr>
      </p:pic>
      <p:pic>
        <p:nvPicPr>
          <p:cNvPr id="13" name="Picture 12">
            <a:extLst>
              <a:ext uri="{FF2B5EF4-FFF2-40B4-BE49-F238E27FC236}">
                <a16:creationId xmlns:a16="http://schemas.microsoft.com/office/drawing/2014/main" id="{DC951445-435B-18D2-0D3B-34B76BBB4437}"/>
              </a:ext>
            </a:extLst>
          </p:cNvPr>
          <p:cNvPicPr>
            <a:picLocks noChangeAspect="1"/>
          </p:cNvPicPr>
          <p:nvPr/>
        </p:nvPicPr>
        <p:blipFill>
          <a:blip r:embed="rId4"/>
          <a:stretch>
            <a:fillRect/>
          </a:stretch>
        </p:blipFill>
        <p:spPr>
          <a:xfrm>
            <a:off x="6665423" y="5246488"/>
            <a:ext cx="4540339" cy="1347250"/>
          </a:xfrm>
          <a:prstGeom prst="rect">
            <a:avLst/>
          </a:prstGeom>
        </p:spPr>
      </p:pic>
      <p:sp>
        <p:nvSpPr>
          <p:cNvPr id="14" name="TextBox 13">
            <a:extLst>
              <a:ext uri="{FF2B5EF4-FFF2-40B4-BE49-F238E27FC236}">
                <a16:creationId xmlns:a16="http://schemas.microsoft.com/office/drawing/2014/main" id="{5EB8FF56-AF97-219E-F7DF-54E56DBCE240}"/>
              </a:ext>
            </a:extLst>
          </p:cNvPr>
          <p:cNvSpPr txBox="1"/>
          <p:nvPr/>
        </p:nvSpPr>
        <p:spPr>
          <a:xfrm>
            <a:off x="582706" y="931237"/>
            <a:ext cx="10838329" cy="800219"/>
          </a:xfrm>
          <a:prstGeom prst="rect">
            <a:avLst/>
          </a:prstGeom>
          <a:noFill/>
          <a:effectLst/>
        </p:spPr>
        <p:txBody>
          <a:bodyPr wrap="square" lIns="91440" tIns="45720" rIns="91440" bIns="45720" rtlCol="0" anchor="t">
            <a:spAutoFit/>
          </a:bodyPr>
          <a:lstStyle/>
          <a:p>
            <a:pPr>
              <a:defRPr/>
            </a:pPr>
            <a:r>
              <a:rPr lang="en-US" sz="2300">
                <a:latin typeface="Arial"/>
                <a:cs typeface="Arial"/>
              </a:rPr>
              <a:t>Five themes make up the foundation of the 20-Year Vision document. The Accelerator Division vision links to all themes:</a:t>
            </a:r>
            <a:endParaRPr lang="en-US" sz="2000">
              <a:latin typeface="Arial"/>
              <a:cs typeface="Arial"/>
            </a:endParaRPr>
          </a:p>
        </p:txBody>
      </p:sp>
    </p:spTree>
    <p:extLst>
      <p:ext uri="{BB962C8B-B14F-4D97-AF65-F5344CB8AC3E}">
        <p14:creationId xmlns:p14="http://schemas.microsoft.com/office/powerpoint/2010/main" val="777317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B4B9-8230-44DA-8BB4-8A15CDC472FE}"/>
              </a:ext>
            </a:extLst>
          </p:cNvPr>
          <p:cNvSpPr>
            <a:spLocks noGrp="1"/>
          </p:cNvSpPr>
          <p:nvPr>
            <p:ph type="title"/>
          </p:nvPr>
        </p:nvSpPr>
        <p:spPr>
          <a:xfrm>
            <a:off x="2466273" y="353305"/>
            <a:ext cx="9258993" cy="676102"/>
          </a:xfrm>
        </p:spPr>
        <p:txBody>
          <a:bodyPr>
            <a:normAutofit fontScale="90000"/>
          </a:bodyPr>
          <a:lstStyle/>
          <a:p>
            <a:r>
              <a:rPr lang="en-CA" sz="4000" b="1">
                <a:solidFill>
                  <a:srgbClr val="00B0F0"/>
                </a:solidFill>
                <a:latin typeface="Arial"/>
                <a:cs typeface="Arial"/>
              </a:rPr>
              <a:t>Our 20-year Vision for TRIUMF Accelerator Science and Facilities</a:t>
            </a:r>
          </a:p>
        </p:txBody>
      </p:sp>
      <p:sp>
        <p:nvSpPr>
          <p:cNvPr id="3" name="Content Placeholder 2">
            <a:extLst>
              <a:ext uri="{FF2B5EF4-FFF2-40B4-BE49-F238E27FC236}">
                <a16:creationId xmlns:a16="http://schemas.microsoft.com/office/drawing/2014/main" id="{1423171B-F16A-47E6-8CA4-C27C0285F69A}"/>
              </a:ext>
            </a:extLst>
          </p:cNvPr>
          <p:cNvSpPr>
            <a:spLocks noGrp="1"/>
          </p:cNvSpPr>
          <p:nvPr>
            <p:ph idx="4294967295"/>
          </p:nvPr>
        </p:nvSpPr>
        <p:spPr>
          <a:xfrm>
            <a:off x="466268" y="1870547"/>
            <a:ext cx="3487738" cy="4017962"/>
          </a:xfrm>
          <a:prstGeom prst="rect">
            <a:avLst/>
          </a:prstGeom>
          <a:solidFill>
            <a:srgbClr val="EA34EE"/>
          </a:solidFill>
        </p:spPr>
        <p:txBody>
          <a:bodyPr vert="horz" lIns="91440" tIns="45720" rIns="91440" bIns="45720" rtlCol="0" anchor="t">
            <a:normAutofit/>
          </a:bodyPr>
          <a:lstStyle/>
          <a:p>
            <a:pPr marL="0" indent="0">
              <a:spcAft>
                <a:spcPts val="1200"/>
              </a:spcAft>
              <a:buNone/>
            </a:pPr>
            <a:r>
              <a:rPr lang="en-CA" sz="2400">
                <a:solidFill>
                  <a:schemeClr val="bg1"/>
                </a:solidFill>
                <a:latin typeface="Arial"/>
                <a:cs typeface="Arial"/>
              </a:rPr>
              <a:t>Isotope Valley</a:t>
            </a:r>
          </a:p>
          <a:p>
            <a:pPr marL="0" indent="0">
              <a:spcAft>
                <a:spcPts val="1200"/>
              </a:spcAft>
              <a:buNone/>
            </a:pPr>
            <a:endParaRPr lang="en-CA" sz="1600">
              <a:solidFill>
                <a:schemeClr val="bg1"/>
              </a:solidFill>
              <a:latin typeface="Arial" panose="020B0604020202020204" pitchFamily="34" charset="0"/>
              <a:cs typeface="Arial" panose="020B0604020202020204" pitchFamily="34" charset="0"/>
            </a:endParaRPr>
          </a:p>
          <a:p>
            <a:pPr marL="0" indent="0">
              <a:spcBef>
                <a:spcPts val="0"/>
              </a:spcBef>
              <a:spcAft>
                <a:spcPts val="1200"/>
              </a:spcAft>
              <a:buNone/>
            </a:pPr>
            <a:r>
              <a:rPr lang="en-CA" sz="1600">
                <a:solidFill>
                  <a:schemeClr val="bg1"/>
                </a:solidFill>
                <a:latin typeface="Arial"/>
                <a:cs typeface="Arial"/>
              </a:rPr>
              <a:t>With ISAC+ARIEL+IAMI we will greatly expend our capabilities, and establish TRIUMF as a leading global center for isotope research.</a:t>
            </a:r>
          </a:p>
          <a:p>
            <a:pPr marL="0" indent="0">
              <a:lnSpc>
                <a:spcPct val="100000"/>
              </a:lnSpc>
              <a:spcBef>
                <a:spcPts val="0"/>
              </a:spcBef>
              <a:buNone/>
            </a:pPr>
            <a:r>
              <a:rPr lang="en-CA" sz="1600">
                <a:solidFill>
                  <a:schemeClr val="bg1"/>
                </a:solidFill>
                <a:latin typeface="Arial"/>
                <a:cs typeface="Arial"/>
              </a:rPr>
              <a:t>   Isotopes for physical science</a:t>
            </a:r>
          </a:p>
          <a:p>
            <a:pPr marL="0" indent="0">
              <a:lnSpc>
                <a:spcPct val="100000"/>
              </a:lnSpc>
              <a:spcBef>
                <a:spcPts val="600"/>
              </a:spcBef>
              <a:buNone/>
            </a:pPr>
            <a:r>
              <a:rPr lang="en-CA" sz="1600">
                <a:solidFill>
                  <a:schemeClr val="bg1"/>
                </a:solidFill>
                <a:latin typeface="Arial"/>
                <a:cs typeface="Arial"/>
              </a:rPr>
              <a:t>   Isotopes for life science</a:t>
            </a:r>
          </a:p>
          <a:p>
            <a:pPr marL="0" indent="0">
              <a:lnSpc>
                <a:spcPct val="100000"/>
              </a:lnSpc>
              <a:spcBef>
                <a:spcPts val="600"/>
              </a:spcBef>
              <a:buNone/>
            </a:pPr>
            <a:r>
              <a:rPr lang="en-CA" sz="1600">
                <a:solidFill>
                  <a:schemeClr val="bg1"/>
                </a:solidFill>
                <a:latin typeface="Arial"/>
                <a:cs typeface="Arial"/>
              </a:rPr>
              <a:t>   Isotopes to cure Canadians</a:t>
            </a:r>
          </a:p>
          <a:p>
            <a:pPr marL="0" indent="0">
              <a:lnSpc>
                <a:spcPct val="100000"/>
              </a:lnSpc>
              <a:spcBef>
                <a:spcPts val="600"/>
              </a:spcBef>
              <a:buNone/>
            </a:pPr>
            <a:endParaRPr lang="en-CA" sz="1600">
              <a:solidFill>
                <a:schemeClr val="bg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486425DA-FB1C-499A-A1B1-2835CC911DBF}"/>
              </a:ext>
            </a:extLst>
          </p:cNvPr>
          <p:cNvSpPr txBox="1">
            <a:spLocks/>
          </p:cNvSpPr>
          <p:nvPr/>
        </p:nvSpPr>
        <p:spPr>
          <a:xfrm>
            <a:off x="4352650" y="1870547"/>
            <a:ext cx="3487270" cy="4019362"/>
          </a:xfrm>
          <a:prstGeom prst="rect">
            <a:avLst/>
          </a:prstGeom>
          <a:solidFill>
            <a:srgbClr val="5D3DE5"/>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CA" sz="2400">
                <a:solidFill>
                  <a:schemeClr val="bg1"/>
                </a:solidFill>
                <a:latin typeface="Arial" panose="020B0604020202020204" pitchFamily="34" charset="0"/>
                <a:cs typeface="Arial" panose="020B0604020202020204" pitchFamily="34" charset="0"/>
              </a:rPr>
              <a:t>Canadian Hub</a:t>
            </a:r>
            <a:endParaRPr lang="en-US" sz="1600">
              <a:solidFill>
                <a:schemeClr val="bg1"/>
              </a:solidFill>
              <a:latin typeface="Arial" panose="020B0604020202020204" pitchFamily="34" charset="0"/>
              <a:cs typeface="Arial" panose="020B0604020202020204" pitchFamily="34" charset="0"/>
            </a:endParaRPr>
          </a:p>
          <a:p>
            <a:pPr marL="0" indent="0">
              <a:spcAft>
                <a:spcPts val="1200"/>
              </a:spcAft>
              <a:buNone/>
            </a:pPr>
            <a:endParaRPr lang="en-US" sz="1600">
              <a:solidFill>
                <a:schemeClr val="bg1"/>
              </a:solidFill>
              <a:latin typeface="Arial" panose="020B0604020202020204" pitchFamily="34" charset="0"/>
              <a:cs typeface="Arial" panose="020B0604020202020204" pitchFamily="34" charset="0"/>
            </a:endParaRPr>
          </a:p>
          <a:p>
            <a:pPr marL="0" indent="0">
              <a:spcBef>
                <a:spcPts val="0"/>
              </a:spcBef>
              <a:spcAft>
                <a:spcPts val="1200"/>
              </a:spcAft>
              <a:buNone/>
            </a:pPr>
            <a:r>
              <a:rPr lang="en-US" sz="1600">
                <a:solidFill>
                  <a:schemeClr val="bg1"/>
                </a:solidFill>
                <a:latin typeface="Arial" panose="020B0604020202020204" pitchFamily="34" charset="0"/>
                <a:cs typeface="Arial" panose="020B0604020202020204" pitchFamily="34" charset="0"/>
              </a:rPr>
              <a:t>We are Canada’s </a:t>
            </a:r>
            <a:r>
              <a:rPr lang="en-US" sz="1600" err="1">
                <a:solidFill>
                  <a:schemeClr val="bg1"/>
                </a:solidFill>
                <a:latin typeface="Arial" panose="020B0604020202020204" pitchFamily="34" charset="0"/>
                <a:cs typeface="Arial" panose="020B0604020202020204" pitchFamily="34" charset="0"/>
              </a:rPr>
              <a:t>centre</a:t>
            </a:r>
            <a:r>
              <a:rPr lang="en-US" sz="1600">
                <a:solidFill>
                  <a:schemeClr val="bg1"/>
                </a:solidFill>
                <a:latin typeface="Arial" panose="020B0604020202020204" pitchFamily="34" charset="0"/>
                <a:cs typeface="Arial" panose="020B0604020202020204" pitchFamily="34" charset="0"/>
              </a:rPr>
              <a:t> of excellence in accelerator-related science and technology. </a:t>
            </a:r>
          </a:p>
          <a:p>
            <a:pPr marL="0" indent="0">
              <a:spcAft>
                <a:spcPts val="1200"/>
              </a:spcAft>
              <a:buNone/>
            </a:pPr>
            <a:r>
              <a:rPr lang="en-US" sz="1600">
                <a:solidFill>
                  <a:schemeClr val="bg1"/>
                </a:solidFill>
                <a:latin typeface="Arial" panose="020B0604020202020204" pitchFamily="34" charset="0"/>
                <a:cs typeface="Arial" panose="020B0604020202020204" pitchFamily="34" charset="0"/>
              </a:rPr>
              <a:t>We centralize knowledge, and diffuse it through training, counsel, and collaborations.</a:t>
            </a:r>
          </a:p>
          <a:p>
            <a:pPr marL="0" indent="0">
              <a:spcAft>
                <a:spcPts val="1200"/>
              </a:spcAft>
              <a:buNone/>
            </a:pPr>
            <a:r>
              <a:rPr lang="en-US" sz="1600">
                <a:solidFill>
                  <a:schemeClr val="bg1"/>
                </a:solidFill>
                <a:latin typeface="Arial" panose="020B0604020202020204" pitchFamily="34" charset="0"/>
                <a:cs typeface="Arial" panose="020B0604020202020204" pitchFamily="34" charset="0"/>
              </a:rPr>
              <a:t>With our always evolving expertise we remain a leader in Canada’s transformation to a knowledge based economy.</a:t>
            </a:r>
          </a:p>
        </p:txBody>
      </p:sp>
      <p:sp>
        <p:nvSpPr>
          <p:cNvPr id="7" name="Content Placeholder 2">
            <a:extLst>
              <a:ext uri="{FF2B5EF4-FFF2-40B4-BE49-F238E27FC236}">
                <a16:creationId xmlns:a16="http://schemas.microsoft.com/office/drawing/2014/main" id="{1C03076E-C1F8-4F6F-8A5B-23499F3947FC}"/>
              </a:ext>
            </a:extLst>
          </p:cNvPr>
          <p:cNvSpPr txBox="1">
            <a:spLocks/>
          </p:cNvSpPr>
          <p:nvPr/>
        </p:nvSpPr>
        <p:spPr>
          <a:xfrm>
            <a:off x="8237996" y="1869847"/>
            <a:ext cx="3487270" cy="4019362"/>
          </a:xfrm>
          <a:prstGeom prst="rect">
            <a:avLst/>
          </a:prstGeom>
          <a:solidFill>
            <a:srgbClr val="42B05F"/>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CA" sz="2400">
                <a:solidFill>
                  <a:schemeClr val="bg1"/>
                </a:solidFill>
                <a:latin typeface="Arial"/>
                <a:cs typeface="Arial"/>
              </a:rPr>
              <a:t>Big Science — Big Tech</a:t>
            </a:r>
          </a:p>
          <a:p>
            <a:pPr marL="0" indent="0">
              <a:spcAft>
                <a:spcPts val="1200"/>
              </a:spcAft>
              <a:buNone/>
            </a:pPr>
            <a:endParaRPr lang="en-CA" sz="1600">
              <a:solidFill>
                <a:schemeClr val="bg1"/>
              </a:solidFill>
              <a:latin typeface="Arial" panose="020B0604020202020204" pitchFamily="34" charset="0"/>
              <a:cs typeface="Arial" panose="020B0604020202020204" pitchFamily="34" charset="0"/>
            </a:endParaRPr>
          </a:p>
          <a:p>
            <a:pPr marL="0" indent="0">
              <a:spcBef>
                <a:spcPts val="0"/>
              </a:spcBef>
              <a:spcAft>
                <a:spcPts val="1200"/>
              </a:spcAft>
              <a:buNone/>
            </a:pPr>
            <a:r>
              <a:rPr lang="en-CA" sz="1600">
                <a:solidFill>
                  <a:schemeClr val="bg1"/>
                </a:solidFill>
                <a:latin typeface="Arial" panose="020B0604020202020204" pitchFamily="34" charset="0"/>
                <a:cs typeface="Arial" panose="020B0604020202020204" pitchFamily="34" charset="0"/>
              </a:rPr>
              <a:t>International collaborations are key</a:t>
            </a:r>
            <a:r>
              <a:rPr lang="en-US" sz="1600">
                <a:solidFill>
                  <a:schemeClr val="bg1"/>
                </a:solidFill>
                <a:latin typeface="Arial" panose="020B0604020202020204" pitchFamily="34" charset="0"/>
                <a:cs typeface="Arial" panose="020B0604020202020204" pitchFamily="34" charset="0"/>
              </a:rPr>
              <a:t> to contribute to the most significant discoveries, attract talents, and maintain cutting-edge expertise.</a:t>
            </a:r>
          </a:p>
          <a:p>
            <a:pPr marL="0" indent="0">
              <a:spcBef>
                <a:spcPts val="0"/>
              </a:spcBef>
              <a:spcAft>
                <a:spcPts val="1200"/>
              </a:spcAft>
              <a:buNone/>
            </a:pPr>
            <a:r>
              <a:rPr lang="en-US" sz="1600">
                <a:solidFill>
                  <a:schemeClr val="bg1"/>
                </a:solidFill>
                <a:latin typeface="Arial" panose="020B0604020202020204" pitchFamily="34" charset="0"/>
                <a:cs typeface="Arial" panose="020B0604020202020204" pitchFamily="34" charset="0"/>
              </a:rPr>
              <a:t>We support international projects by leveraging our core knowledge and engaging Canadian industry.</a:t>
            </a:r>
          </a:p>
          <a:p>
            <a:pPr marL="0" indent="0">
              <a:spcBef>
                <a:spcPts val="0"/>
              </a:spcBef>
              <a:spcAft>
                <a:spcPts val="1200"/>
              </a:spcAft>
              <a:buNone/>
            </a:pPr>
            <a:r>
              <a:rPr lang="en-CA" sz="1600">
                <a:solidFill>
                  <a:schemeClr val="bg1"/>
                </a:solidFill>
                <a:latin typeface="Arial" panose="020B0604020202020204" pitchFamily="34" charset="0"/>
                <a:cs typeface="Arial" panose="020B0604020202020204" pitchFamily="34" charset="0"/>
              </a:rPr>
              <a:t>We </a:t>
            </a:r>
            <a:r>
              <a:rPr lang="en-US" sz="1600">
                <a:solidFill>
                  <a:schemeClr val="bg1"/>
                </a:solidFill>
                <a:latin typeface="Arial" panose="020B0604020202020204" pitchFamily="34" charset="0"/>
                <a:cs typeface="Arial" panose="020B0604020202020204" pitchFamily="34" charset="0"/>
              </a:rPr>
              <a:t> build on our strengths to serve science and invent life-changing technologies.</a:t>
            </a:r>
            <a:endParaRPr lang="en-CA" sz="1600">
              <a:solidFill>
                <a:schemeClr val="bg1"/>
              </a:solidFill>
              <a:latin typeface="Arial" panose="020B0604020202020204" pitchFamily="34" charset="0"/>
              <a:cs typeface="Arial" panose="020B0604020202020204" pitchFamily="34" charset="0"/>
            </a:endParaRPr>
          </a:p>
          <a:p>
            <a:pPr marL="0" indent="0">
              <a:spcBef>
                <a:spcPts val="0"/>
              </a:spcBef>
              <a:spcAft>
                <a:spcPts val="1200"/>
              </a:spcAft>
              <a:buNone/>
            </a:pPr>
            <a:endParaRPr lang="en-US" sz="1600">
              <a:solidFill>
                <a:schemeClr val="bg1"/>
              </a:solidFill>
              <a:latin typeface="Arial" panose="020B0604020202020204" pitchFamily="34" charset="0"/>
              <a:cs typeface="Arial" panose="020B0604020202020204" pitchFamily="34" charset="0"/>
            </a:endParaRPr>
          </a:p>
          <a:p>
            <a:pPr marL="0" indent="0">
              <a:spcAft>
                <a:spcPts val="1200"/>
              </a:spcAft>
              <a:buNone/>
            </a:pPr>
            <a:endParaRPr lang="en-CA" sz="16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52F7B20-ADE6-49AD-B5F8-EEE844265AB9}"/>
              </a:ext>
            </a:extLst>
          </p:cNvPr>
          <p:cNvSpPr txBox="1"/>
          <p:nvPr/>
        </p:nvSpPr>
        <p:spPr>
          <a:xfrm>
            <a:off x="1441620" y="6160479"/>
            <a:ext cx="7504671" cy="369332"/>
          </a:xfrm>
          <a:prstGeom prst="rect">
            <a:avLst/>
          </a:prstGeom>
          <a:noFill/>
        </p:spPr>
        <p:txBody>
          <a:bodyPr wrap="square">
            <a:spAutoFit/>
          </a:bodyPr>
          <a:lstStyle/>
          <a:p>
            <a:r>
              <a:rPr lang="en-CA">
                <a:hlinkClick r:id="rId2"/>
              </a:rPr>
              <a:t>https://beamphys.triumf.ca/~tplanche/20-year-vision-acc.pdf</a:t>
            </a:r>
            <a:r>
              <a:rPr lang="en-CA"/>
              <a:t> </a:t>
            </a:r>
          </a:p>
        </p:txBody>
      </p:sp>
    </p:spTree>
    <p:extLst>
      <p:ext uri="{BB962C8B-B14F-4D97-AF65-F5344CB8AC3E}">
        <p14:creationId xmlns:p14="http://schemas.microsoft.com/office/powerpoint/2010/main" val="269648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B1C5E1-373C-414A-A6B5-5B7E231EFC8D}"/>
              </a:ext>
            </a:extLst>
          </p:cNvPr>
          <p:cNvSpPr>
            <a:spLocks noGrp="1"/>
          </p:cNvSpPr>
          <p:nvPr>
            <p:ph type="title"/>
          </p:nvPr>
        </p:nvSpPr>
        <p:spPr>
          <a:xfrm>
            <a:off x="2482735" y="262885"/>
            <a:ext cx="9258993" cy="676102"/>
          </a:xfrm>
        </p:spPr>
        <p:txBody>
          <a:bodyPr/>
          <a:lstStyle/>
          <a:p>
            <a:r>
              <a:rPr lang="en-US"/>
              <a:t>Who are we: Structure of the ACC Division</a:t>
            </a:r>
            <a:endParaRPr lang="en-CA"/>
          </a:p>
        </p:txBody>
      </p:sp>
      <p:grpSp>
        <p:nvGrpSpPr>
          <p:cNvPr id="11" name="Group 10">
            <a:extLst>
              <a:ext uri="{FF2B5EF4-FFF2-40B4-BE49-F238E27FC236}">
                <a16:creationId xmlns:a16="http://schemas.microsoft.com/office/drawing/2014/main" id="{12C6D4C5-C8B7-0D31-2778-0705E5057BF0}"/>
              </a:ext>
            </a:extLst>
          </p:cNvPr>
          <p:cNvGrpSpPr/>
          <p:nvPr/>
        </p:nvGrpSpPr>
        <p:grpSpPr>
          <a:xfrm>
            <a:off x="0" y="938987"/>
            <a:ext cx="11781508" cy="4026457"/>
            <a:chOff x="130631" y="1388224"/>
            <a:chExt cx="11781508" cy="4194583"/>
          </a:xfrm>
        </p:grpSpPr>
        <p:grpSp>
          <p:nvGrpSpPr>
            <p:cNvPr id="9" name="Group 8">
              <a:extLst>
                <a:ext uri="{FF2B5EF4-FFF2-40B4-BE49-F238E27FC236}">
                  <a16:creationId xmlns:a16="http://schemas.microsoft.com/office/drawing/2014/main" id="{84987BE0-BBD7-8F15-BFEE-F2A32EBAD3DF}"/>
                </a:ext>
              </a:extLst>
            </p:cNvPr>
            <p:cNvGrpSpPr/>
            <p:nvPr/>
          </p:nvGrpSpPr>
          <p:grpSpPr>
            <a:xfrm>
              <a:off x="130631" y="1388224"/>
              <a:ext cx="11781508" cy="4194583"/>
              <a:chOff x="130631" y="1388224"/>
              <a:chExt cx="11781508" cy="4194583"/>
            </a:xfrm>
          </p:grpSpPr>
          <p:pic>
            <p:nvPicPr>
              <p:cNvPr id="2" name="Picture 1">
                <a:extLst>
                  <a:ext uri="{FF2B5EF4-FFF2-40B4-BE49-F238E27FC236}">
                    <a16:creationId xmlns:a16="http://schemas.microsoft.com/office/drawing/2014/main" id="{9F213BFD-8E72-42DE-8149-E2A721BF8689}"/>
                  </a:ext>
                </a:extLst>
              </p:cNvPr>
              <p:cNvPicPr>
                <a:picLocks noChangeAspect="1"/>
              </p:cNvPicPr>
              <p:nvPr/>
            </p:nvPicPr>
            <p:blipFill rotWithShape="1">
              <a:blip r:embed="rId2"/>
              <a:srcRect l="1071" t="7766" r="2296"/>
              <a:stretch/>
            </p:blipFill>
            <p:spPr>
              <a:xfrm>
                <a:off x="130631" y="1388224"/>
                <a:ext cx="11781508" cy="4194583"/>
              </a:xfrm>
              <a:prstGeom prst="rect">
                <a:avLst/>
              </a:prstGeom>
            </p:spPr>
          </p:pic>
          <p:sp>
            <p:nvSpPr>
              <p:cNvPr id="8" name="Rectangle 7">
                <a:extLst>
                  <a:ext uri="{FF2B5EF4-FFF2-40B4-BE49-F238E27FC236}">
                    <a16:creationId xmlns:a16="http://schemas.microsoft.com/office/drawing/2014/main" id="{80DF3B19-37CD-F962-B9C9-3C87D6050C64}"/>
                  </a:ext>
                </a:extLst>
              </p:cNvPr>
              <p:cNvSpPr/>
              <p:nvPr/>
            </p:nvSpPr>
            <p:spPr>
              <a:xfrm>
                <a:off x="7464829" y="1388225"/>
                <a:ext cx="2402378" cy="1629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TextBox 9">
              <a:extLst>
                <a:ext uri="{FF2B5EF4-FFF2-40B4-BE49-F238E27FC236}">
                  <a16:creationId xmlns:a16="http://schemas.microsoft.com/office/drawing/2014/main" id="{F9C5C02A-0CE6-B423-EF0B-C136B7F2CBB9}"/>
                </a:ext>
              </a:extLst>
            </p:cNvPr>
            <p:cNvSpPr txBox="1"/>
            <p:nvPr/>
          </p:nvSpPr>
          <p:spPr>
            <a:xfrm>
              <a:off x="329554" y="4159622"/>
              <a:ext cx="1359411" cy="1255059"/>
            </a:xfrm>
            <a:prstGeom prst="rect">
              <a:avLst/>
            </a:prstGeom>
            <a:solidFill>
              <a:schemeClr val="bg1">
                <a:lumMod val="50000"/>
              </a:schemeClr>
            </a:solidFill>
          </p:spPr>
          <p:txBody>
            <a:bodyPr wrap="none" rtlCol="0" anchor="ctr">
              <a:noAutofit/>
            </a:bodyPr>
            <a:lstStyle/>
            <a:p>
              <a:pPr algn="ctr">
                <a:spcBef>
                  <a:spcPts val="600"/>
                </a:spcBef>
              </a:pPr>
              <a:r>
                <a:rPr lang="en-US" sz="1400" b="1">
                  <a:solidFill>
                    <a:schemeClr val="bg1"/>
                  </a:solidFill>
                </a:rPr>
                <a:t>Accelerator</a:t>
              </a:r>
            </a:p>
            <a:p>
              <a:pPr algn="ctr">
                <a:spcBef>
                  <a:spcPts val="600"/>
                </a:spcBef>
              </a:pPr>
              <a:r>
                <a:rPr lang="en-US" sz="1400" b="1">
                  <a:solidFill>
                    <a:schemeClr val="bg1"/>
                  </a:solidFill>
                </a:rPr>
                <a:t>Operations</a:t>
              </a:r>
            </a:p>
            <a:p>
              <a:pPr algn="ctr">
                <a:spcBef>
                  <a:spcPts val="600"/>
                </a:spcBef>
              </a:pPr>
              <a:r>
                <a:rPr lang="en-US" sz="1400">
                  <a:solidFill>
                    <a:schemeClr val="bg1"/>
                  </a:solidFill>
                </a:rPr>
                <a:t>J. Aoki</a:t>
              </a:r>
              <a:endParaRPr lang="en-CA" sz="1400" b="1">
                <a:solidFill>
                  <a:schemeClr val="bg1"/>
                </a:solidFill>
              </a:endParaRPr>
            </a:p>
          </p:txBody>
        </p:sp>
      </p:grpSp>
      <p:sp>
        <p:nvSpPr>
          <p:cNvPr id="5" name="TextBox 4">
            <a:extLst>
              <a:ext uri="{FF2B5EF4-FFF2-40B4-BE49-F238E27FC236}">
                <a16:creationId xmlns:a16="http://schemas.microsoft.com/office/drawing/2014/main" id="{81B5ED34-74AA-4B51-98F1-8EFCEF200D5A}"/>
              </a:ext>
            </a:extLst>
          </p:cNvPr>
          <p:cNvSpPr txBox="1"/>
          <p:nvPr/>
        </p:nvSpPr>
        <p:spPr>
          <a:xfrm>
            <a:off x="7634795" y="1246890"/>
            <a:ext cx="3887483" cy="1077218"/>
          </a:xfrm>
          <a:prstGeom prst="rect">
            <a:avLst/>
          </a:prstGeom>
          <a:noFill/>
        </p:spPr>
        <p:txBody>
          <a:bodyPr wrap="square" rtlCol="0">
            <a:spAutoFit/>
          </a:bodyPr>
          <a:lstStyle/>
          <a:p>
            <a:r>
              <a:rPr lang="en-US" sz="1600"/>
              <a:t>145 staff members (including post doctoral fellows)</a:t>
            </a:r>
          </a:p>
          <a:p>
            <a:r>
              <a:rPr lang="en-US" sz="1600"/>
              <a:t>34 staff members in ATG</a:t>
            </a:r>
          </a:p>
          <a:p>
            <a:r>
              <a:rPr lang="en-CA" sz="1600"/>
              <a:t>15+2 graduate students (2 among staff)</a:t>
            </a:r>
          </a:p>
        </p:txBody>
      </p:sp>
      <p:sp>
        <p:nvSpPr>
          <p:cNvPr id="3" name="TextBox 2">
            <a:extLst>
              <a:ext uri="{FF2B5EF4-FFF2-40B4-BE49-F238E27FC236}">
                <a16:creationId xmlns:a16="http://schemas.microsoft.com/office/drawing/2014/main" id="{5A32814B-38E2-CF00-C6CD-D2B4FD6D2132}"/>
              </a:ext>
            </a:extLst>
          </p:cNvPr>
          <p:cNvSpPr txBox="1"/>
          <p:nvPr/>
        </p:nvSpPr>
        <p:spPr>
          <a:xfrm>
            <a:off x="142042" y="4938810"/>
            <a:ext cx="1837677" cy="1384995"/>
          </a:xfrm>
          <a:prstGeom prst="rect">
            <a:avLst/>
          </a:prstGeom>
          <a:noFill/>
        </p:spPr>
        <p:txBody>
          <a:bodyPr wrap="square" rtlCol="0">
            <a:spAutoFit/>
          </a:bodyPr>
          <a:lstStyle/>
          <a:p>
            <a:r>
              <a:rPr lang="en-CA" sz="1400">
                <a:ea typeface="+mn-lt"/>
                <a:cs typeface="+mn-lt"/>
              </a:rPr>
              <a:t>Operation of the accelerator facilities including TR13 and TR24. Simultaneous delivery of multiple beams.</a:t>
            </a:r>
            <a:endParaRPr lang="en-CA" sz="1400"/>
          </a:p>
        </p:txBody>
      </p:sp>
      <p:sp>
        <p:nvSpPr>
          <p:cNvPr id="6" name="TextBox 5">
            <a:extLst>
              <a:ext uri="{FF2B5EF4-FFF2-40B4-BE49-F238E27FC236}">
                <a16:creationId xmlns:a16="http://schemas.microsoft.com/office/drawing/2014/main" id="{BFE52699-79A7-B6FC-C327-2FBBA4323517}"/>
              </a:ext>
            </a:extLst>
          </p:cNvPr>
          <p:cNvSpPr txBox="1"/>
          <p:nvPr/>
        </p:nvSpPr>
        <p:spPr>
          <a:xfrm>
            <a:off x="1979719" y="4975775"/>
            <a:ext cx="2027805" cy="1815882"/>
          </a:xfrm>
          <a:prstGeom prst="rect">
            <a:avLst/>
          </a:prstGeom>
          <a:noFill/>
        </p:spPr>
        <p:txBody>
          <a:bodyPr wrap="square" rtlCol="0">
            <a:spAutoFit/>
          </a:bodyPr>
          <a:lstStyle>
            <a:defPPr>
              <a:defRPr lang="en-US"/>
            </a:defPPr>
            <a:lvl1pPr>
              <a:defRPr sz="1400">
                <a:ea typeface="+mn-lt"/>
                <a:cs typeface="+mn-lt"/>
              </a:defRPr>
            </a:lvl1pPr>
          </a:lstStyle>
          <a:p>
            <a:r>
              <a:rPr lang="en-US"/>
              <a:t>Beam line systems (electrostatic and magnetic), Vacuum systems, cryogenic systems, power converter technologies, high and low intensity beam diagnostics.</a:t>
            </a:r>
            <a:endParaRPr lang="en-CA"/>
          </a:p>
        </p:txBody>
      </p:sp>
      <p:sp>
        <p:nvSpPr>
          <p:cNvPr id="12" name="TextBox 11">
            <a:extLst>
              <a:ext uri="{FF2B5EF4-FFF2-40B4-BE49-F238E27FC236}">
                <a16:creationId xmlns:a16="http://schemas.microsoft.com/office/drawing/2014/main" id="{3A31AD6F-C548-9C30-8212-B332910C6290}"/>
              </a:ext>
            </a:extLst>
          </p:cNvPr>
          <p:cNvSpPr txBox="1"/>
          <p:nvPr/>
        </p:nvSpPr>
        <p:spPr>
          <a:xfrm>
            <a:off x="6029422" y="4940907"/>
            <a:ext cx="2028109" cy="1815882"/>
          </a:xfrm>
          <a:prstGeom prst="rect">
            <a:avLst/>
          </a:prstGeom>
          <a:noFill/>
        </p:spPr>
        <p:txBody>
          <a:bodyPr wrap="square" lIns="91440" tIns="45720" rIns="91440" bIns="45720" rtlCol="0" anchor="t">
            <a:spAutoFit/>
          </a:bodyPr>
          <a:lstStyle>
            <a:defPPr>
              <a:defRPr lang="en-US"/>
            </a:defPPr>
            <a:lvl1pPr>
              <a:defRPr sz="1400">
                <a:ea typeface="+mn-lt"/>
                <a:cs typeface="+mn-lt"/>
              </a:defRPr>
            </a:lvl1pPr>
          </a:lstStyle>
          <a:p>
            <a:r>
              <a:rPr lang="en-CA"/>
              <a:t>Accelerator commissioning &amp; machine development. Simulation code development &amp; beam tuning applications. High-power accelerators &amp; colliders</a:t>
            </a:r>
          </a:p>
        </p:txBody>
      </p:sp>
      <p:sp>
        <p:nvSpPr>
          <p:cNvPr id="13" name="TextBox 12">
            <a:extLst>
              <a:ext uri="{FF2B5EF4-FFF2-40B4-BE49-F238E27FC236}">
                <a16:creationId xmlns:a16="http://schemas.microsoft.com/office/drawing/2014/main" id="{EE3AA50F-D8BA-FF92-8C99-424B69A69BA4}"/>
              </a:ext>
            </a:extLst>
          </p:cNvPr>
          <p:cNvSpPr txBox="1"/>
          <p:nvPr/>
        </p:nvSpPr>
        <p:spPr>
          <a:xfrm>
            <a:off x="4101480" y="4928321"/>
            <a:ext cx="1731146" cy="1600438"/>
          </a:xfrm>
          <a:prstGeom prst="rect">
            <a:avLst/>
          </a:prstGeom>
          <a:noFill/>
        </p:spPr>
        <p:txBody>
          <a:bodyPr wrap="square" rtlCol="0">
            <a:spAutoFit/>
          </a:bodyPr>
          <a:lstStyle>
            <a:defPPr>
              <a:defRPr lang="en-US"/>
            </a:defPPr>
            <a:lvl1pPr>
              <a:defRPr sz="1400">
                <a:ea typeface="+mn-lt"/>
                <a:cs typeface="+mn-lt"/>
              </a:defRPr>
            </a:lvl1pPr>
          </a:lstStyle>
          <a:p>
            <a:r>
              <a:rPr lang="en-CA"/>
              <a:t>Operation and maintenance of TR30s, Solid Target Facility (STF) and Isotope Production Facility (IPF).</a:t>
            </a:r>
          </a:p>
        </p:txBody>
      </p:sp>
      <p:sp>
        <p:nvSpPr>
          <p:cNvPr id="15" name="TextBox 14">
            <a:extLst>
              <a:ext uri="{FF2B5EF4-FFF2-40B4-BE49-F238E27FC236}">
                <a16:creationId xmlns:a16="http://schemas.microsoft.com/office/drawing/2014/main" id="{0B0C2AF3-869F-A5CF-A83F-6211878B8CA7}"/>
              </a:ext>
            </a:extLst>
          </p:cNvPr>
          <p:cNvSpPr txBox="1"/>
          <p:nvPr/>
        </p:nvSpPr>
        <p:spPr>
          <a:xfrm>
            <a:off x="10070239" y="4938810"/>
            <a:ext cx="2121761" cy="1815882"/>
          </a:xfrm>
          <a:prstGeom prst="rect">
            <a:avLst/>
          </a:prstGeom>
          <a:noFill/>
        </p:spPr>
        <p:txBody>
          <a:bodyPr wrap="square" rtlCol="0">
            <a:spAutoFit/>
          </a:bodyPr>
          <a:lstStyle>
            <a:defPPr>
              <a:defRPr lang="en-US"/>
            </a:defPPr>
            <a:lvl1pPr>
              <a:defRPr sz="1400">
                <a:ea typeface="+mn-lt"/>
                <a:cs typeface="+mn-lt"/>
              </a:defRPr>
            </a:lvl1pPr>
          </a:lstStyle>
          <a:p>
            <a:r>
              <a:rPr lang="en-CA"/>
              <a:t>Target technology for high power ISOL systems. Target ion sources. Nuclear spin polarization and muon production, material radiation damage and Remote handling.</a:t>
            </a:r>
          </a:p>
        </p:txBody>
      </p:sp>
      <p:sp>
        <p:nvSpPr>
          <p:cNvPr id="16" name="TextBox 15">
            <a:extLst>
              <a:ext uri="{FF2B5EF4-FFF2-40B4-BE49-F238E27FC236}">
                <a16:creationId xmlns:a16="http://schemas.microsoft.com/office/drawing/2014/main" id="{6D934B4C-6408-51CC-4C5D-0B2106CCE24A}"/>
              </a:ext>
            </a:extLst>
          </p:cNvPr>
          <p:cNvSpPr txBox="1"/>
          <p:nvPr/>
        </p:nvSpPr>
        <p:spPr>
          <a:xfrm>
            <a:off x="8184477" y="4919443"/>
            <a:ext cx="1856169" cy="1169551"/>
          </a:xfrm>
          <a:prstGeom prst="rect">
            <a:avLst/>
          </a:prstGeom>
          <a:noFill/>
        </p:spPr>
        <p:txBody>
          <a:bodyPr wrap="square" rtlCol="0">
            <a:spAutoFit/>
          </a:bodyPr>
          <a:lstStyle>
            <a:defPPr>
              <a:defRPr lang="en-US"/>
            </a:defPPr>
            <a:lvl1pPr>
              <a:defRPr sz="1400">
                <a:ea typeface="+mn-lt"/>
                <a:cs typeface="+mn-lt"/>
              </a:defRPr>
            </a:lvl1pPr>
          </a:lstStyle>
          <a:p>
            <a:r>
              <a:rPr lang="en-US"/>
              <a:t>Low level and power RF, Superconducting RF, cavity development and cryomodules</a:t>
            </a:r>
            <a:r>
              <a:rPr lang="en-CA"/>
              <a:t>.</a:t>
            </a:r>
          </a:p>
        </p:txBody>
      </p:sp>
    </p:spTree>
    <p:extLst>
      <p:ext uri="{BB962C8B-B14F-4D97-AF65-F5344CB8AC3E}">
        <p14:creationId xmlns:p14="http://schemas.microsoft.com/office/powerpoint/2010/main" val="261370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id="{9AC99E24-77E3-4640-39F5-2B855CDB7468}"/>
              </a:ext>
            </a:extLst>
          </p:cNvPr>
          <p:cNvSpPr txBox="1">
            <a:spLocks noChangeArrowheads="1"/>
          </p:cNvSpPr>
          <p:nvPr/>
        </p:nvSpPr>
        <p:spPr>
          <a:xfrm>
            <a:off x="6865964" y="128380"/>
            <a:ext cx="5190283" cy="676102"/>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de-DE" altLang="de-DE" sz="2800">
                <a:latin typeface="Arial"/>
                <a:cs typeface="Myriad Pro SemiExt"/>
              </a:rPr>
              <a:t>TRIUMF </a:t>
            </a:r>
            <a:r>
              <a:rPr lang="en-CA" altLang="de-DE" sz="2800">
                <a:latin typeface="Arial"/>
                <a:cs typeface="Myriad Pro SemiExt"/>
              </a:rPr>
              <a:t>accelerator complex</a:t>
            </a:r>
          </a:p>
        </p:txBody>
      </p:sp>
      <p:sp>
        <p:nvSpPr>
          <p:cNvPr id="10" name="TextBox 9">
            <a:extLst>
              <a:ext uri="{FF2B5EF4-FFF2-40B4-BE49-F238E27FC236}">
                <a16:creationId xmlns:a16="http://schemas.microsoft.com/office/drawing/2014/main" id="{7E0F0C76-3793-137D-46F2-CC72E98D122B}"/>
              </a:ext>
            </a:extLst>
          </p:cNvPr>
          <p:cNvSpPr txBox="1"/>
          <p:nvPr/>
        </p:nvSpPr>
        <p:spPr>
          <a:xfrm>
            <a:off x="6865964" y="1101891"/>
            <a:ext cx="519028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cs typeface="Arial"/>
              </a:rPr>
              <a:t>A diversity of accelerators from:</a:t>
            </a:r>
          </a:p>
          <a:p>
            <a:pPr marL="347345" lvl="1" indent="-342900" defTabSz="914400">
              <a:buClr>
                <a:srgbClr val="00B0F0"/>
              </a:buClr>
              <a:buFont typeface="Arial" panose="020B0604020202020204" pitchFamily="34" charset="0"/>
              <a:buChar char="•"/>
            </a:pPr>
            <a:r>
              <a:rPr lang="en-US" sz="2400">
                <a:latin typeface="Arial"/>
                <a:cs typeface="Arial"/>
              </a:rPr>
              <a:t>High-power to rare-isotope beams</a:t>
            </a:r>
          </a:p>
          <a:p>
            <a:pPr marL="347345" lvl="1" indent="-342900" defTabSz="914400">
              <a:buClr>
                <a:srgbClr val="00B0F0"/>
              </a:buClr>
              <a:buFont typeface="Arial" panose="020B0604020202020204" pitchFamily="34" charset="0"/>
              <a:buChar char="•"/>
            </a:pPr>
            <a:r>
              <a:rPr lang="en-US" sz="2400">
                <a:latin typeface="Arial"/>
                <a:cs typeface="Arial"/>
              </a:rPr>
              <a:t>Cyclotrons &amp; Linacs</a:t>
            </a:r>
          </a:p>
          <a:p>
            <a:pPr marL="347345" lvl="1" indent="-342900" defTabSz="914400">
              <a:buClr>
                <a:srgbClr val="00B0F0"/>
              </a:buClr>
              <a:buFont typeface="Arial" panose="020B0604020202020204" pitchFamily="34" charset="0"/>
              <a:buChar char="•"/>
            </a:pPr>
            <a:r>
              <a:rPr lang="en-US" sz="2400">
                <a:latin typeface="Arial"/>
                <a:cs typeface="Arial"/>
              </a:rPr>
              <a:t>Normal conducting to superconducting structures</a:t>
            </a:r>
          </a:p>
          <a:p>
            <a:endParaRPr lang="en-US" sz="2400">
              <a:cs typeface="Arial"/>
            </a:endParaRPr>
          </a:p>
          <a:p>
            <a:r>
              <a:rPr lang="en-US" sz="2400" b="1">
                <a:solidFill>
                  <a:srgbClr val="00B0F0"/>
                </a:solidFill>
                <a:cs typeface="Arial"/>
              </a:rPr>
              <a:t>Supporting:</a:t>
            </a:r>
            <a:endParaRPr lang="en-US">
              <a:cs typeface="Arial" panose="020B0604020202020204"/>
            </a:endParaRPr>
          </a:p>
          <a:p>
            <a:pPr marL="347345" lvl="1" indent="-342900" defTabSz="914400">
              <a:buClr>
                <a:srgbClr val="00B0F0"/>
              </a:buClr>
              <a:buFont typeface="Arial" panose="020B0604020202020204" pitchFamily="34" charset="0"/>
              <a:buChar char="•"/>
            </a:pPr>
            <a:r>
              <a:rPr lang="en-US" sz="2400">
                <a:latin typeface="Arial"/>
                <a:cs typeface="Arial"/>
              </a:rPr>
              <a:t>Flexible RIB delivery for science</a:t>
            </a:r>
          </a:p>
          <a:p>
            <a:pPr marL="347345" lvl="1" indent="-342900" defTabSz="914400">
              <a:buClr>
                <a:srgbClr val="00B0F0"/>
              </a:buClr>
              <a:buFont typeface="Arial" panose="020B0604020202020204" pitchFamily="34" charset="0"/>
              <a:buChar char="•"/>
            </a:pPr>
            <a:r>
              <a:rPr lang="en-US" sz="2400">
                <a:latin typeface="Arial"/>
                <a:cs typeface="Arial"/>
              </a:rPr>
              <a:t>Medical isotope research &amp; prod.</a:t>
            </a:r>
          </a:p>
          <a:p>
            <a:pPr marL="347345" lvl="1" indent="-342900" defTabSz="914400">
              <a:buClr>
                <a:srgbClr val="00B0F0"/>
              </a:buClr>
              <a:buFont typeface="Arial" panose="020B0604020202020204" pitchFamily="34" charset="0"/>
              <a:buChar char="•"/>
            </a:pPr>
            <a:r>
              <a:rPr lang="en-US" sz="2400">
                <a:latin typeface="Arial"/>
                <a:cs typeface="Arial"/>
              </a:rPr>
              <a:t>Neutron &amp; muon science</a:t>
            </a:r>
          </a:p>
          <a:p>
            <a:pPr marL="347345" lvl="1" indent="-342900" defTabSz="914400">
              <a:buClr>
                <a:srgbClr val="00B0F0"/>
              </a:buClr>
              <a:buFont typeface="Arial" panose="020B0604020202020204" pitchFamily="34" charset="0"/>
              <a:buChar char="•"/>
            </a:pPr>
            <a:r>
              <a:rPr lang="en-US" sz="2400">
                <a:latin typeface="Arial"/>
                <a:cs typeface="Arial"/>
              </a:rPr>
              <a:t>Accelerator science R&amp;D</a:t>
            </a:r>
          </a:p>
          <a:p>
            <a:pPr marL="347345" lvl="1" indent="-342900" defTabSz="914400">
              <a:buClr>
                <a:srgbClr val="00B0F0"/>
              </a:buClr>
              <a:buFont typeface="Arial,Sans-Serif" pitchFamily="2" charset="2"/>
              <a:buChar char="•"/>
            </a:pPr>
            <a:endParaRPr lang="en-US" sz="2400">
              <a:latin typeface="Arial"/>
              <a:cs typeface="Arial"/>
            </a:endParaRPr>
          </a:p>
          <a:p>
            <a:r>
              <a:rPr lang="en-US" sz="2400" b="1">
                <a:solidFill>
                  <a:srgbClr val="00B0F0"/>
                </a:solidFill>
                <a:ea typeface="+mn-lt"/>
                <a:cs typeface="+mn-lt"/>
              </a:rPr>
              <a:t>ARIEL </a:t>
            </a:r>
            <a:r>
              <a:rPr lang="en-US" sz="2400">
                <a:ea typeface="+mn-lt"/>
                <a:cs typeface="+mn-lt"/>
              </a:rPr>
              <a:t>= new infrastructure</a:t>
            </a:r>
            <a:r>
              <a:rPr lang="en-US" sz="2400">
                <a:cs typeface="Arial"/>
              </a:rPr>
              <a:t> on all fronts: driver, targets &amp; RIB</a:t>
            </a:r>
          </a:p>
        </p:txBody>
      </p:sp>
      <p:pic>
        <p:nvPicPr>
          <p:cNvPr id="2" name="Picture 3" descr="Diagram&#10;&#10;Description automatically generated">
            <a:extLst>
              <a:ext uri="{FF2B5EF4-FFF2-40B4-BE49-F238E27FC236}">
                <a16:creationId xmlns:a16="http://schemas.microsoft.com/office/drawing/2014/main" id="{C5588FE5-130B-EC31-2225-1F89B211645C}"/>
              </a:ext>
            </a:extLst>
          </p:cNvPr>
          <p:cNvPicPr>
            <a:picLocks noChangeAspect="1"/>
          </p:cNvPicPr>
          <p:nvPr/>
        </p:nvPicPr>
        <p:blipFill rotWithShape="1">
          <a:blip r:embed="rId2"/>
          <a:srcRect l="16893" t="21955" r="13302" b="24787"/>
          <a:stretch/>
        </p:blipFill>
        <p:spPr>
          <a:xfrm>
            <a:off x="4550" y="1405"/>
            <a:ext cx="6546783" cy="6862570"/>
          </a:xfrm>
          <a:prstGeom prst="rect">
            <a:avLst/>
          </a:prstGeom>
        </p:spPr>
      </p:pic>
    </p:spTree>
    <p:extLst>
      <p:ext uri="{BB962C8B-B14F-4D97-AF65-F5344CB8AC3E}">
        <p14:creationId xmlns:p14="http://schemas.microsoft.com/office/powerpoint/2010/main" val="179402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9F61-3879-984E-9889-ABA40EDA6D6D}"/>
              </a:ext>
            </a:extLst>
          </p:cNvPr>
          <p:cNvSpPr>
            <a:spLocks noGrp="1"/>
          </p:cNvSpPr>
          <p:nvPr>
            <p:ph type="title"/>
          </p:nvPr>
        </p:nvSpPr>
        <p:spPr>
          <a:xfrm>
            <a:off x="2537569" y="461338"/>
            <a:ext cx="9258993" cy="676102"/>
          </a:xfrm>
        </p:spPr>
        <p:txBody>
          <a:bodyPr>
            <a:normAutofit/>
          </a:bodyPr>
          <a:lstStyle/>
          <a:p>
            <a:r>
              <a:rPr lang="en-US" sz="2800"/>
              <a:t>Division planning process for 5YP 2025-2030</a:t>
            </a:r>
          </a:p>
        </p:txBody>
      </p:sp>
      <p:sp>
        <p:nvSpPr>
          <p:cNvPr id="9" name="Content Placeholder 8">
            <a:extLst>
              <a:ext uri="{FF2B5EF4-FFF2-40B4-BE49-F238E27FC236}">
                <a16:creationId xmlns:a16="http://schemas.microsoft.com/office/drawing/2014/main" id="{C49B749D-D9AA-4246-A44B-A59451966BA4}"/>
              </a:ext>
            </a:extLst>
          </p:cNvPr>
          <p:cNvSpPr>
            <a:spLocks noGrp="1"/>
          </p:cNvSpPr>
          <p:nvPr>
            <p:ph idx="4294967295"/>
          </p:nvPr>
        </p:nvSpPr>
        <p:spPr>
          <a:xfrm>
            <a:off x="280081" y="1137440"/>
            <a:ext cx="11153775" cy="5645217"/>
          </a:xfrm>
          <a:prstGeom prst="rect">
            <a:avLst/>
          </a:prstGeom>
        </p:spPr>
        <p:txBody>
          <a:bodyPr>
            <a:normAutofit fontScale="92500" lnSpcReduction="10000"/>
          </a:bodyPr>
          <a:lstStyle/>
          <a:p>
            <a:pPr>
              <a:lnSpc>
                <a:spcPct val="120000"/>
              </a:lnSpc>
              <a:buClr>
                <a:srgbClr val="00B0F0"/>
              </a:buClr>
              <a:buFont typeface="Wingdings" panose="05000000000000000000" pitchFamily="2" charset="2"/>
              <a:buChar char="§"/>
            </a:pPr>
            <a:r>
              <a:rPr lang="en-US" sz="2000"/>
              <a:t>Divisional  planning started in spring 2022 with retreats of</a:t>
            </a:r>
            <a:br>
              <a:rPr lang="en-US" sz="2000"/>
            </a:br>
            <a:r>
              <a:rPr lang="en-US" sz="2000"/>
              <a:t>the Accelerator Division lead team.</a:t>
            </a:r>
          </a:p>
          <a:p>
            <a:pPr>
              <a:lnSpc>
                <a:spcPct val="120000"/>
              </a:lnSpc>
              <a:buClr>
                <a:srgbClr val="00B0F0"/>
              </a:buClr>
              <a:buFont typeface="Wingdings" panose="05000000000000000000" pitchFamily="2" charset="2"/>
              <a:buChar char="§"/>
            </a:pPr>
            <a:r>
              <a:rPr lang="en-US" sz="2000"/>
              <a:t>The retreats did focus on the mission, core competencies,</a:t>
            </a:r>
            <a:br>
              <a:rPr lang="en-US" sz="2000"/>
            </a:br>
            <a:r>
              <a:rPr lang="en-US" sz="2000"/>
              <a:t>SWOT analysis </a:t>
            </a:r>
            <a:r>
              <a:rPr lang="en-US" sz="2000">
                <a:sym typeface="Wingdings" panose="05000000000000000000" pitchFamily="2" charset="2"/>
              </a:rPr>
              <a:t> </a:t>
            </a:r>
            <a:r>
              <a:rPr lang="en-US" sz="2000"/>
              <a:t>major activities and initiatives in the</a:t>
            </a:r>
            <a:br>
              <a:rPr lang="en-US" sz="2000"/>
            </a:br>
            <a:r>
              <a:rPr lang="en-US" sz="2000"/>
              <a:t>next 5YP derived from an updated project and issue</a:t>
            </a:r>
            <a:br>
              <a:rPr lang="en-US" sz="2000"/>
            </a:br>
            <a:r>
              <a:rPr lang="en-US" sz="2000"/>
              <a:t>matrix and the divisional risk registry.</a:t>
            </a:r>
          </a:p>
          <a:p>
            <a:pPr>
              <a:lnSpc>
                <a:spcPct val="120000"/>
              </a:lnSpc>
              <a:buClr>
                <a:srgbClr val="00B0F0"/>
              </a:buClr>
              <a:buFont typeface="Wingdings" panose="05000000000000000000" pitchFamily="2" charset="2"/>
              <a:buChar char="§"/>
            </a:pPr>
            <a:r>
              <a:rPr lang="en-US" sz="2000"/>
              <a:t>In a next step priorities for projects and activities were</a:t>
            </a:r>
            <a:br>
              <a:rPr lang="en-US" sz="2000"/>
            </a:br>
            <a:r>
              <a:rPr lang="en-US" sz="2000"/>
              <a:t>derived as well as MRO volume and staffing for the ARIEL</a:t>
            </a:r>
            <a:br>
              <a:rPr lang="en-US" sz="2000"/>
            </a:br>
            <a:r>
              <a:rPr lang="en-US" sz="2000"/>
              <a:t>operation era.</a:t>
            </a:r>
          </a:p>
          <a:p>
            <a:pPr>
              <a:lnSpc>
                <a:spcPct val="120000"/>
              </a:lnSpc>
              <a:buClr>
                <a:srgbClr val="00B0F0"/>
              </a:buClr>
              <a:buFont typeface="Wingdings" panose="05000000000000000000" pitchFamily="2" charset="2"/>
              <a:buChar char="§"/>
            </a:pPr>
            <a:r>
              <a:rPr lang="en-US" sz="2000"/>
              <a:t>Development of the final activity list within the operational</a:t>
            </a:r>
            <a:br>
              <a:rPr lang="en-US" sz="2000"/>
            </a:br>
            <a:r>
              <a:rPr lang="en-US" sz="2000"/>
              <a:t>and sustainability model with focus on</a:t>
            </a:r>
          </a:p>
          <a:p>
            <a:pPr lvl="1">
              <a:lnSpc>
                <a:spcPct val="120000"/>
              </a:lnSpc>
              <a:buClr>
                <a:srgbClr val="00B0F0"/>
              </a:buClr>
              <a:buFont typeface="Wingdings" panose="05000000000000000000" pitchFamily="2" charset="2"/>
              <a:buChar char="§"/>
            </a:pPr>
            <a:r>
              <a:rPr lang="en-US" sz="2000"/>
              <a:t>Alignment with </a:t>
            </a:r>
          </a:p>
          <a:p>
            <a:pPr lvl="2">
              <a:lnSpc>
                <a:spcPct val="120000"/>
              </a:lnSpc>
              <a:buClr>
                <a:srgbClr val="00B0F0"/>
              </a:buClr>
              <a:buFont typeface="Wingdings" panose="05000000000000000000" pitchFamily="2" charset="2"/>
              <a:buChar char="§"/>
            </a:pPr>
            <a:r>
              <a:rPr lang="en-US" sz="2000"/>
              <a:t>TRIUMF 20-Year Vision </a:t>
            </a:r>
          </a:p>
          <a:p>
            <a:pPr lvl="2">
              <a:lnSpc>
                <a:spcPct val="120000"/>
              </a:lnSpc>
              <a:buClr>
                <a:srgbClr val="00B0F0"/>
              </a:buClr>
              <a:buFont typeface="Wingdings" panose="05000000000000000000" pitchFamily="2" charset="2"/>
              <a:buChar char="§"/>
            </a:pPr>
            <a:r>
              <a:rPr lang="en-US" sz="2000"/>
              <a:t>TRIUMF present Goals &amp; Objectives</a:t>
            </a:r>
          </a:p>
          <a:p>
            <a:pPr lvl="1">
              <a:lnSpc>
                <a:spcPct val="120000"/>
              </a:lnSpc>
              <a:buClr>
                <a:srgbClr val="00B0F0"/>
              </a:buClr>
              <a:buFont typeface="Wingdings" panose="05000000000000000000" pitchFamily="2" charset="2"/>
              <a:buChar char="§"/>
            </a:pPr>
            <a:r>
              <a:rPr lang="en-US" sz="2000"/>
              <a:t>Delivering and operating ARIEL</a:t>
            </a:r>
          </a:p>
        </p:txBody>
      </p:sp>
      <p:sp>
        <p:nvSpPr>
          <p:cNvPr id="3" name="TextBox 2">
            <a:extLst>
              <a:ext uri="{FF2B5EF4-FFF2-40B4-BE49-F238E27FC236}">
                <a16:creationId xmlns:a16="http://schemas.microsoft.com/office/drawing/2014/main" id="{218F8533-69EF-1064-3289-DB6AC2B49695}"/>
              </a:ext>
            </a:extLst>
          </p:cNvPr>
          <p:cNvSpPr txBox="1"/>
          <p:nvPr/>
        </p:nvSpPr>
        <p:spPr>
          <a:xfrm>
            <a:off x="7080439" y="1156689"/>
            <a:ext cx="4831480" cy="5293757"/>
          </a:xfrm>
          <a:prstGeom prst="rect">
            <a:avLst/>
          </a:prstGeom>
          <a:solidFill>
            <a:schemeClr val="bg1"/>
          </a:solidFill>
          <a:ln>
            <a:solidFill>
              <a:schemeClr val="accent1"/>
            </a:solidFill>
          </a:ln>
        </p:spPr>
        <p:txBody>
          <a:bodyPr wrap="square" rtlCol="0">
            <a:spAutoFit/>
          </a:bodyPr>
          <a:lstStyle/>
          <a:p>
            <a:pPr>
              <a:spcBef>
                <a:spcPts val="1200"/>
              </a:spcBef>
            </a:pPr>
            <a:r>
              <a:rPr lang="en-US" b="1">
                <a:solidFill>
                  <a:schemeClr val="accent1"/>
                </a:solidFill>
              </a:rPr>
              <a:t>1) Make groundbreaking discoveries across TRIUMF’s multidisciplinary research portfolio.</a:t>
            </a:r>
          </a:p>
          <a:p>
            <a:pPr>
              <a:spcBef>
                <a:spcPts val="1200"/>
              </a:spcBef>
            </a:pPr>
            <a:r>
              <a:rPr lang="en-US" b="1">
                <a:solidFill>
                  <a:schemeClr val="accent1"/>
                </a:solidFill>
              </a:rPr>
              <a:t>2) Reinforce TRIUMF as a globally leading particle accelerator </a:t>
            </a:r>
            <a:r>
              <a:rPr lang="en-US" b="1" err="1">
                <a:solidFill>
                  <a:schemeClr val="accent1"/>
                </a:solidFill>
              </a:rPr>
              <a:t>centre</a:t>
            </a:r>
            <a:r>
              <a:rPr lang="en-US" b="1">
                <a:solidFill>
                  <a:schemeClr val="accent1"/>
                </a:solidFill>
              </a:rPr>
              <a:t>.</a:t>
            </a:r>
          </a:p>
          <a:p>
            <a:pPr>
              <a:spcBef>
                <a:spcPts val="1200"/>
              </a:spcBef>
            </a:pPr>
            <a:r>
              <a:rPr lang="en-US" b="1">
                <a:solidFill>
                  <a:schemeClr val="accent1"/>
                </a:solidFill>
              </a:rPr>
              <a:t>3) Become a hub for interdisciplinary education and training</a:t>
            </a:r>
          </a:p>
          <a:p>
            <a:pPr>
              <a:spcBef>
                <a:spcPts val="1200"/>
              </a:spcBef>
            </a:pPr>
            <a:r>
              <a:rPr lang="en-US" b="1">
                <a:solidFill>
                  <a:schemeClr val="accent1"/>
                </a:solidFill>
              </a:rPr>
              <a:t>4) Inspire Canadians</a:t>
            </a:r>
            <a:br>
              <a:rPr lang="en-US" b="1">
                <a:solidFill>
                  <a:schemeClr val="accent1"/>
                </a:solidFill>
              </a:rPr>
            </a:br>
            <a:r>
              <a:rPr lang="en-US" b="1">
                <a:solidFill>
                  <a:schemeClr val="accent1"/>
                </a:solidFill>
              </a:rPr>
              <a:t>to discover and</a:t>
            </a:r>
            <a:br>
              <a:rPr lang="en-US" b="1">
                <a:solidFill>
                  <a:schemeClr val="accent1"/>
                </a:solidFill>
              </a:rPr>
            </a:br>
            <a:r>
              <a:rPr lang="en-US" b="1">
                <a:solidFill>
                  <a:schemeClr val="accent1"/>
                </a:solidFill>
              </a:rPr>
              <a:t>innovate</a:t>
            </a:r>
          </a:p>
          <a:p>
            <a:pPr>
              <a:spcBef>
                <a:spcPts val="1200"/>
              </a:spcBef>
            </a:pPr>
            <a:r>
              <a:rPr lang="en-US" b="1">
                <a:solidFill>
                  <a:schemeClr val="accent1"/>
                </a:solidFill>
              </a:rPr>
              <a:t>5) Translate knowledge</a:t>
            </a:r>
            <a:br>
              <a:rPr lang="en-US" b="1">
                <a:solidFill>
                  <a:schemeClr val="accent1"/>
                </a:solidFill>
              </a:rPr>
            </a:br>
            <a:r>
              <a:rPr lang="en-US" b="1">
                <a:solidFill>
                  <a:schemeClr val="accent1"/>
                </a:solidFill>
              </a:rPr>
              <a:t>and discovery into</a:t>
            </a:r>
            <a:br>
              <a:rPr lang="en-US" b="1">
                <a:solidFill>
                  <a:schemeClr val="accent1"/>
                </a:solidFill>
              </a:rPr>
            </a:br>
            <a:r>
              <a:rPr lang="en-US" b="1">
                <a:solidFill>
                  <a:schemeClr val="accent1"/>
                </a:solidFill>
              </a:rPr>
              <a:t>innovation</a:t>
            </a:r>
          </a:p>
          <a:p>
            <a:pPr>
              <a:spcBef>
                <a:spcPts val="1200"/>
              </a:spcBef>
            </a:pPr>
            <a:r>
              <a:rPr lang="en-US" b="1">
                <a:solidFill>
                  <a:schemeClr val="accent1"/>
                </a:solidFill>
              </a:rPr>
              <a:t>6) Increase national</a:t>
            </a:r>
            <a:br>
              <a:rPr lang="en-US" b="1">
                <a:solidFill>
                  <a:schemeClr val="accent1"/>
                </a:solidFill>
              </a:rPr>
            </a:br>
            <a:r>
              <a:rPr lang="en-US" b="1">
                <a:solidFill>
                  <a:schemeClr val="accent1"/>
                </a:solidFill>
              </a:rPr>
              <a:t>and international</a:t>
            </a:r>
            <a:br>
              <a:rPr lang="en-US" b="1">
                <a:solidFill>
                  <a:schemeClr val="accent1"/>
                </a:solidFill>
              </a:rPr>
            </a:br>
            <a:r>
              <a:rPr lang="en-US" b="1">
                <a:solidFill>
                  <a:schemeClr val="accent1"/>
                </a:solidFill>
              </a:rPr>
              <a:t>collaboration</a:t>
            </a:r>
          </a:p>
        </p:txBody>
      </p:sp>
      <p:pic>
        <p:nvPicPr>
          <p:cNvPr id="6" name="Picture 5">
            <a:extLst>
              <a:ext uri="{FF2B5EF4-FFF2-40B4-BE49-F238E27FC236}">
                <a16:creationId xmlns:a16="http://schemas.microsoft.com/office/drawing/2014/main" id="{5C202C8A-61C5-9ABB-2A6B-413D4F3E7C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2846" y="3693164"/>
            <a:ext cx="2302151" cy="3012490"/>
          </a:xfrm>
          <a:prstGeom prst="rect">
            <a:avLst/>
          </a:prstGeom>
        </p:spPr>
      </p:pic>
      <p:cxnSp>
        <p:nvCxnSpPr>
          <p:cNvPr id="8" name="Straight Arrow Connector 7">
            <a:extLst>
              <a:ext uri="{FF2B5EF4-FFF2-40B4-BE49-F238E27FC236}">
                <a16:creationId xmlns:a16="http://schemas.microsoft.com/office/drawing/2014/main" id="{106C0CA7-E954-2D93-C62F-41DC7847FB12}"/>
              </a:ext>
            </a:extLst>
          </p:cNvPr>
          <p:cNvCxnSpPr>
            <a:cxnSpLocks/>
          </p:cNvCxnSpPr>
          <p:nvPr/>
        </p:nvCxnSpPr>
        <p:spPr>
          <a:xfrm flipV="1">
            <a:off x="4928696" y="4928135"/>
            <a:ext cx="2039995" cy="96252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12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5A2B-556E-B692-E271-9BC67D1A6614}"/>
              </a:ext>
            </a:extLst>
          </p:cNvPr>
          <p:cNvSpPr>
            <a:spLocks noGrp="1"/>
          </p:cNvSpPr>
          <p:nvPr>
            <p:ph type="title"/>
          </p:nvPr>
        </p:nvSpPr>
        <p:spPr>
          <a:xfrm>
            <a:off x="2547384" y="448523"/>
            <a:ext cx="9258993" cy="676102"/>
          </a:xfrm>
        </p:spPr>
        <p:txBody>
          <a:bodyPr/>
          <a:lstStyle/>
          <a:p>
            <a:r>
              <a:rPr lang="en-CA"/>
              <a:t>Operational Model, sustainability concept</a:t>
            </a:r>
          </a:p>
        </p:txBody>
      </p:sp>
      <p:sp>
        <p:nvSpPr>
          <p:cNvPr id="8" name="TextBox 7">
            <a:extLst>
              <a:ext uri="{FF2B5EF4-FFF2-40B4-BE49-F238E27FC236}">
                <a16:creationId xmlns:a16="http://schemas.microsoft.com/office/drawing/2014/main" id="{A46D2CAD-3634-202E-1ADD-A6FEB11FC74B}"/>
              </a:ext>
            </a:extLst>
          </p:cNvPr>
          <p:cNvSpPr txBox="1"/>
          <p:nvPr/>
        </p:nvSpPr>
        <p:spPr>
          <a:xfrm>
            <a:off x="552176" y="1419427"/>
            <a:ext cx="10799316" cy="4893647"/>
          </a:xfrm>
          <a:prstGeom prst="rect">
            <a:avLst/>
          </a:prstGeom>
          <a:noFill/>
        </p:spPr>
        <p:txBody>
          <a:bodyPr wrap="square">
            <a:spAutoFit/>
          </a:bodyPr>
          <a:lstStyle/>
          <a:p>
            <a:r>
              <a:rPr lang="en-US" sz="2400">
                <a:sym typeface="Wingdings" panose="05000000000000000000" pitchFamily="2" charset="2"/>
              </a:rPr>
              <a:t>Operational model Accelerator Division:</a:t>
            </a:r>
          </a:p>
          <a:p>
            <a:pPr marL="342900" indent="-342900">
              <a:buClr>
                <a:srgbClr val="00B0F0"/>
              </a:buClr>
              <a:buFont typeface="Wingdings" panose="05000000000000000000" pitchFamily="2" charset="2"/>
              <a:buChar char="§"/>
            </a:pPr>
            <a:r>
              <a:rPr lang="en-US">
                <a:sym typeface="Wingdings" panose="05000000000000000000" pitchFamily="2" charset="2"/>
              </a:rPr>
              <a:t>Core operation (Running and maintaining the accelerators, break fixes)</a:t>
            </a:r>
          </a:p>
          <a:p>
            <a:pPr marL="342900" indent="-342900">
              <a:buClr>
                <a:srgbClr val="00B0F0"/>
              </a:buClr>
              <a:buFont typeface="Wingdings" panose="05000000000000000000" pitchFamily="2" charset="2"/>
              <a:buChar char="§"/>
            </a:pPr>
            <a:r>
              <a:rPr lang="en-US">
                <a:sym typeface="Wingdings" panose="05000000000000000000" pitchFamily="2" charset="2"/>
              </a:rPr>
              <a:t>Keep capability and do capacity development (can have an opportunity component)</a:t>
            </a:r>
            <a:br>
              <a:rPr lang="en-US">
                <a:sym typeface="Wingdings" panose="05000000000000000000" pitchFamily="2" charset="2"/>
              </a:rPr>
            </a:br>
            <a:r>
              <a:rPr lang="en-US">
                <a:sym typeface="Wingdings" panose="05000000000000000000" pitchFamily="2" charset="2"/>
              </a:rPr>
              <a:t>Divisional MRO activities (refurbishment projects, SAS activities)</a:t>
            </a:r>
            <a:br>
              <a:rPr lang="en-US">
                <a:sym typeface="Wingdings" panose="05000000000000000000" pitchFamily="2" charset="2"/>
              </a:rPr>
            </a:br>
            <a:r>
              <a:rPr lang="en-US">
                <a:sym typeface="Wingdings" panose="05000000000000000000" pitchFamily="2" charset="2"/>
              </a:rPr>
              <a:t>Divisional MRO projects and LDRD-type projects managed by PMOG/QRPP</a:t>
            </a:r>
          </a:p>
          <a:p>
            <a:pPr marL="342900" indent="-342900">
              <a:buClr>
                <a:srgbClr val="00B0F0"/>
              </a:buClr>
              <a:buFont typeface="Wingdings" panose="05000000000000000000" pitchFamily="2" charset="2"/>
              <a:buChar char="§"/>
            </a:pPr>
            <a:r>
              <a:rPr lang="en-US">
                <a:sym typeface="Wingdings" panose="05000000000000000000" pitchFamily="2" charset="2"/>
              </a:rPr>
              <a:t>Science delivery </a:t>
            </a:r>
          </a:p>
          <a:p>
            <a:pPr>
              <a:buClr>
                <a:srgbClr val="00B0F0"/>
              </a:buClr>
            </a:pPr>
            <a:endParaRPr lang="en-US">
              <a:sym typeface="Wingdings" panose="05000000000000000000" pitchFamily="2" charset="2"/>
            </a:endParaRPr>
          </a:p>
          <a:p>
            <a:r>
              <a:rPr lang="en-US" sz="2400"/>
              <a:t>Sustainability model (categories of expenses):</a:t>
            </a:r>
          </a:p>
          <a:p>
            <a:pPr marL="342900" indent="-342900">
              <a:buClr>
                <a:srgbClr val="00B0F0"/>
              </a:buClr>
              <a:buFont typeface="Wingdings" panose="05000000000000000000" pitchFamily="2" charset="2"/>
              <a:buChar char="§"/>
            </a:pPr>
            <a:r>
              <a:rPr lang="en-US" sz="2000"/>
              <a:t>Core/baseline operation </a:t>
            </a:r>
          </a:p>
          <a:p>
            <a:pPr marL="800100" lvl="1" indent="-342900">
              <a:buClr>
                <a:srgbClr val="00B0F0"/>
              </a:buClr>
              <a:buFont typeface="Wingdings" panose="05000000000000000000" pitchFamily="2" charset="2"/>
              <a:buChar char="§"/>
            </a:pPr>
            <a:r>
              <a:rPr lang="en-US" sz="1600">
                <a:sym typeface="Wingdings" panose="05000000000000000000" pitchFamily="2" charset="2"/>
              </a:rPr>
              <a:t>MRO costs and work forces – Staff and machine operation costs (including labs)</a:t>
            </a:r>
          </a:p>
          <a:p>
            <a:pPr marL="342900" indent="-342900">
              <a:buClr>
                <a:srgbClr val="00B0F0"/>
              </a:buClr>
              <a:buFont typeface="Wingdings" panose="05000000000000000000" pitchFamily="2" charset="2"/>
              <a:buChar char="§"/>
            </a:pPr>
            <a:r>
              <a:rPr lang="en-US" sz="2000"/>
              <a:t>Keep capabilities and capacity development (Capacity for research)</a:t>
            </a:r>
          </a:p>
          <a:p>
            <a:pPr marL="800100" lvl="1" indent="-342900">
              <a:buClr>
                <a:srgbClr val="00B0F0"/>
              </a:buClr>
              <a:buFont typeface="Wingdings" panose="05000000000000000000" pitchFamily="2" charset="2"/>
              <a:buChar char="§"/>
            </a:pPr>
            <a:r>
              <a:rPr lang="en-US" sz="1600"/>
              <a:t>Refurbishment (520 MeV cyclotron, RIB program and ACC infrastructure), </a:t>
            </a:r>
            <a:br>
              <a:rPr lang="en-US" sz="1600"/>
            </a:br>
            <a:r>
              <a:rPr lang="en-US" sz="1600"/>
              <a:t>ACC operation with new beams / beam parameter</a:t>
            </a:r>
          </a:p>
          <a:p>
            <a:pPr marL="800100" lvl="1" indent="-342900">
              <a:buClr>
                <a:srgbClr val="00B0F0"/>
              </a:buClr>
              <a:buFont typeface="Wingdings" panose="05000000000000000000" pitchFamily="2" charset="2"/>
              <a:buChar char="§"/>
            </a:pPr>
            <a:r>
              <a:rPr lang="en-US" sz="1600"/>
              <a:t>ARIEL-II completion and towards ARIEL and e-linac design performance</a:t>
            </a:r>
          </a:p>
          <a:p>
            <a:pPr marL="342900" indent="-342900">
              <a:buClr>
                <a:srgbClr val="00B0F0"/>
              </a:buClr>
              <a:buFont typeface="Wingdings" panose="05000000000000000000" pitchFamily="2" charset="2"/>
              <a:buChar char="§"/>
            </a:pPr>
            <a:r>
              <a:rPr lang="en-US" sz="2000"/>
              <a:t>Science delivery (Research and innovation)</a:t>
            </a:r>
          </a:p>
          <a:p>
            <a:pPr marL="800100" lvl="1" indent="-342900">
              <a:buClr>
                <a:srgbClr val="00B0F0"/>
              </a:buClr>
              <a:buFont typeface="Wingdings" panose="05000000000000000000" pitchFamily="2" charset="2"/>
              <a:buChar char="§"/>
            </a:pPr>
            <a:r>
              <a:rPr lang="en-US" sz="1600"/>
              <a:t>Grant driven projects like HL-LHC, EIC contributions, PC-CANS, e-linac and THz capabilities, </a:t>
            </a:r>
            <a:r>
              <a:rPr lang="en-US" sz="1600" err="1"/>
              <a:t>DarkLight</a:t>
            </a:r>
            <a:endParaRPr lang="en-US" sz="1600"/>
          </a:p>
          <a:p>
            <a:pPr marL="800100" lvl="1" indent="-342900">
              <a:buClr>
                <a:srgbClr val="00B0F0"/>
              </a:buClr>
              <a:buFont typeface="Wingdings" panose="05000000000000000000" pitchFamily="2" charset="2"/>
              <a:buChar char="§"/>
            </a:pPr>
            <a:r>
              <a:rPr lang="en-US" sz="1600"/>
              <a:t>Accelerator R&amp;D, WFO, commercial projects</a:t>
            </a:r>
            <a:endParaRPr lang="en-US" sz="2000">
              <a:sym typeface="Wingdings" panose="05000000000000000000" pitchFamily="2" charset="2"/>
            </a:endParaRPr>
          </a:p>
        </p:txBody>
      </p:sp>
    </p:spTree>
    <p:extLst>
      <p:ext uri="{BB962C8B-B14F-4D97-AF65-F5344CB8AC3E}">
        <p14:creationId xmlns:p14="http://schemas.microsoft.com/office/powerpoint/2010/main" val="3706378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F767-22B3-D857-3674-A03183DB2AC6}"/>
              </a:ext>
            </a:extLst>
          </p:cNvPr>
          <p:cNvSpPr>
            <a:spLocks noGrp="1"/>
          </p:cNvSpPr>
          <p:nvPr>
            <p:ph type="title"/>
          </p:nvPr>
        </p:nvSpPr>
        <p:spPr>
          <a:xfrm>
            <a:off x="471610" y="276146"/>
            <a:ext cx="10684654" cy="650329"/>
          </a:xfrm>
        </p:spPr>
        <p:txBody>
          <a:bodyPr>
            <a:normAutofit fontScale="90000"/>
          </a:bodyPr>
          <a:lstStyle/>
          <a:p>
            <a:r>
              <a:rPr lang="en-US" sz="2800"/>
              <a:t>NRC Evaluation of TRIUMF in parallel with the 5YP planning process</a:t>
            </a:r>
          </a:p>
        </p:txBody>
      </p:sp>
      <p:sp>
        <p:nvSpPr>
          <p:cNvPr id="3" name="Content Placeholder 2">
            <a:extLst>
              <a:ext uri="{FF2B5EF4-FFF2-40B4-BE49-F238E27FC236}">
                <a16:creationId xmlns:a16="http://schemas.microsoft.com/office/drawing/2014/main" id="{FF9C3716-A3E0-C4FD-5014-5EC1738CBED7}"/>
              </a:ext>
            </a:extLst>
          </p:cNvPr>
          <p:cNvSpPr>
            <a:spLocks noGrp="1"/>
          </p:cNvSpPr>
          <p:nvPr>
            <p:ph idx="1"/>
          </p:nvPr>
        </p:nvSpPr>
        <p:spPr>
          <a:xfrm>
            <a:off x="360496" y="831274"/>
            <a:ext cx="11563649" cy="650330"/>
          </a:xfrm>
        </p:spPr>
        <p:txBody>
          <a:bodyPr>
            <a:normAutofit fontScale="92500" lnSpcReduction="10000"/>
          </a:bodyPr>
          <a:lstStyle/>
          <a:p>
            <a:pPr marL="0" indent="0">
              <a:buClr>
                <a:srgbClr val="00B0F0"/>
              </a:buClr>
              <a:buNone/>
            </a:pPr>
            <a:r>
              <a:rPr lang="en-US" sz="2300" b="1">
                <a:solidFill>
                  <a:srgbClr val="C00000"/>
                </a:solidFill>
              </a:rPr>
              <a:t>Peer Review  </a:t>
            </a:r>
            <a:r>
              <a:rPr lang="en-US" sz="2300"/>
              <a:t>(November 29 – December 3, 2022)</a:t>
            </a:r>
          </a:p>
          <a:p>
            <a:pPr marL="269875" lvl="1">
              <a:tabLst>
                <a:tab pos="355600" algn="l"/>
              </a:tabLst>
            </a:pPr>
            <a:r>
              <a:rPr lang="en-US" sz="2000"/>
              <a:t>Science divisions participated in plenary talks, parallel sessions, poster session, tour</a:t>
            </a:r>
          </a:p>
        </p:txBody>
      </p:sp>
      <p:sp>
        <p:nvSpPr>
          <p:cNvPr id="4" name="TextBox 3">
            <a:extLst>
              <a:ext uri="{FF2B5EF4-FFF2-40B4-BE49-F238E27FC236}">
                <a16:creationId xmlns:a16="http://schemas.microsoft.com/office/drawing/2014/main" id="{8F78A7F4-DCD5-8092-A743-610FDDF741B7}"/>
              </a:ext>
            </a:extLst>
          </p:cNvPr>
          <p:cNvSpPr txBox="1"/>
          <p:nvPr/>
        </p:nvSpPr>
        <p:spPr>
          <a:xfrm>
            <a:off x="249660" y="1503861"/>
            <a:ext cx="11471008" cy="4278094"/>
          </a:xfrm>
          <a:prstGeom prst="rect">
            <a:avLst/>
          </a:prstGeom>
          <a:noFill/>
        </p:spPr>
        <p:txBody>
          <a:bodyPr wrap="square">
            <a:spAutoFit/>
          </a:bodyPr>
          <a:lstStyle/>
          <a:p>
            <a:pPr>
              <a:spcBef>
                <a:spcPts val="600"/>
              </a:spcBef>
              <a:buClr>
                <a:srgbClr val="00B0F0"/>
              </a:buClr>
            </a:pPr>
            <a:r>
              <a:rPr lang="en-US" b="0" i="0" u="none" strike="noStrike" baseline="0">
                <a:solidFill>
                  <a:srgbClr val="000000"/>
                </a:solidFill>
                <a:latin typeface="Arial" panose="020B0604020202020204" pitchFamily="34" charset="0"/>
              </a:rPr>
              <a:t>Some comments about ACC Division</a:t>
            </a:r>
            <a:r>
              <a:rPr lang="en-US">
                <a:solidFill>
                  <a:srgbClr val="000000"/>
                </a:solidFill>
                <a:latin typeface="Arial" panose="020B0604020202020204" pitchFamily="34" charset="0"/>
              </a:rPr>
              <a:t>:</a:t>
            </a:r>
            <a:endParaRPr lang="en-US" b="0" i="0" u="none" strike="noStrike" baseline="0">
              <a:solidFill>
                <a:srgbClr val="000000"/>
              </a:solidFill>
              <a:latin typeface="Arial" panose="020B0604020202020204" pitchFamily="34" charset="0"/>
            </a:endParaRPr>
          </a:p>
          <a:p>
            <a:pPr marL="285750" indent="-285750">
              <a:spcBef>
                <a:spcPts val="600"/>
              </a:spcBef>
              <a:buClr>
                <a:srgbClr val="00B0F0"/>
              </a:buClr>
              <a:buFont typeface="Wingdings" panose="05000000000000000000" pitchFamily="2" charset="2"/>
              <a:buChar char="§"/>
            </a:pPr>
            <a:r>
              <a:rPr lang="en-US" b="0" i="0" u="none" strike="noStrike" baseline="0">
                <a:solidFill>
                  <a:srgbClr val="000000"/>
                </a:solidFill>
                <a:latin typeface="Arial" panose="020B0604020202020204" pitchFamily="34" charset="0"/>
              </a:rPr>
              <a:t>The PRC found the TRIUMF accelerator division is internationally outstanding and has achieved major global scientific contributions. </a:t>
            </a:r>
          </a:p>
          <a:p>
            <a:pPr marL="285750" indent="-285750">
              <a:spcBef>
                <a:spcPts val="600"/>
              </a:spcBef>
              <a:buClr>
                <a:srgbClr val="00B0F0"/>
              </a:buClr>
              <a:buFont typeface="Wingdings" panose="05000000000000000000" pitchFamily="2" charset="2"/>
              <a:buChar char="§"/>
            </a:pPr>
            <a:r>
              <a:rPr lang="en-US" b="0" i="0" u="none" strike="noStrike" baseline="0">
                <a:solidFill>
                  <a:srgbClr val="000000"/>
                </a:solidFill>
                <a:latin typeface="Arial" panose="020B0604020202020204" pitchFamily="34" charset="0"/>
              </a:rPr>
              <a:t>The major new ARIEL accelerator has demonstrated operation at its commissioning goal of 10 kW beam power, the limit of the beam dump in the e-hall, which is noted by the PRC as a significant accomplishment that demonstrates the outstanding capability of the</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accelerator group and TRIUMF.</a:t>
            </a:r>
          </a:p>
          <a:p>
            <a:pPr marL="285750" indent="-285750">
              <a:spcBef>
                <a:spcPts val="600"/>
              </a:spcBef>
              <a:buClr>
                <a:srgbClr val="00B0F0"/>
              </a:buClr>
              <a:buFont typeface="Wingdings" panose="05000000000000000000" pitchFamily="2" charset="2"/>
              <a:buChar char="§"/>
            </a:pPr>
            <a:r>
              <a:rPr lang="en-US" b="0" i="0" u="none" strike="noStrike" baseline="0">
                <a:solidFill>
                  <a:srgbClr val="000000"/>
                </a:solidFill>
                <a:latin typeface="Arial" panose="020B0604020202020204" pitchFamily="34" charset="0"/>
              </a:rPr>
              <a:t>The ARIEL project achieved a recent milestone with</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the extraction of a beam from the 520 MeV H- cyclotron</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into the new beamline (4N).</a:t>
            </a:r>
          </a:p>
          <a:p>
            <a:pPr marL="285750" indent="-285750">
              <a:spcBef>
                <a:spcPts val="600"/>
              </a:spcBef>
              <a:buClr>
                <a:srgbClr val="00B0F0"/>
              </a:buClr>
              <a:buFont typeface="Wingdings" panose="05000000000000000000" pitchFamily="2" charset="2"/>
              <a:buChar char="§"/>
            </a:pPr>
            <a:r>
              <a:rPr lang="en-US" b="0" i="0" u="none" strike="noStrike" baseline="0">
                <a:solidFill>
                  <a:srgbClr val="000000"/>
                </a:solidFill>
                <a:latin typeface="Arial" panose="020B0604020202020204" pitchFamily="34" charset="0"/>
              </a:rPr>
              <a:t>Researchers are contributing knowledge and</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technology to CERN’s Large Hadron Collider (LHC)</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and are positioned to collaborate on future projects</a:t>
            </a:r>
            <a:br>
              <a:rPr lang="en-US" b="0" i="0" u="none" strike="noStrike" baseline="0">
                <a:solidFill>
                  <a:srgbClr val="000000"/>
                </a:solidFill>
                <a:latin typeface="Arial" panose="020B0604020202020204" pitchFamily="34" charset="0"/>
              </a:rPr>
            </a:br>
            <a:r>
              <a:rPr lang="en-US" b="0" i="0" u="none" strike="noStrike" baseline="0">
                <a:solidFill>
                  <a:srgbClr val="000000"/>
                </a:solidFill>
                <a:latin typeface="Arial" panose="020B0604020202020204" pitchFamily="34" charset="0"/>
              </a:rPr>
              <a:t>such as the Electron Ion Collider (EIC).</a:t>
            </a:r>
            <a:endParaRPr lang="en-CA"/>
          </a:p>
        </p:txBody>
      </p:sp>
      <p:grpSp>
        <p:nvGrpSpPr>
          <p:cNvPr id="9" name="Group 8">
            <a:extLst>
              <a:ext uri="{FF2B5EF4-FFF2-40B4-BE49-F238E27FC236}">
                <a16:creationId xmlns:a16="http://schemas.microsoft.com/office/drawing/2014/main" id="{F992818D-1178-E7A6-B9FD-03708C43F4E5}"/>
              </a:ext>
            </a:extLst>
          </p:cNvPr>
          <p:cNvGrpSpPr/>
          <p:nvPr/>
        </p:nvGrpSpPr>
        <p:grpSpPr>
          <a:xfrm>
            <a:off x="3583709" y="3229673"/>
            <a:ext cx="8608291" cy="3628327"/>
            <a:chOff x="3583709" y="3229673"/>
            <a:chExt cx="8608291" cy="3628327"/>
          </a:xfrm>
        </p:grpSpPr>
        <p:pic>
          <p:nvPicPr>
            <p:cNvPr id="7" name="Picture 6" descr="A group of people standing in a room with machines&#10;&#10;Description automatically generated">
              <a:extLst>
                <a:ext uri="{FF2B5EF4-FFF2-40B4-BE49-F238E27FC236}">
                  <a16:creationId xmlns:a16="http://schemas.microsoft.com/office/drawing/2014/main" id="{5873FD8F-F107-54D8-36F2-A1FD76BB4567}"/>
                </a:ext>
              </a:extLst>
            </p:cNvPr>
            <p:cNvPicPr>
              <a:picLocks noChangeAspect="1"/>
            </p:cNvPicPr>
            <p:nvPr/>
          </p:nvPicPr>
          <p:blipFill rotWithShape="1">
            <a:blip r:embed="rId2"/>
            <a:srcRect l="9817" t="24346"/>
            <a:stretch/>
          </p:blipFill>
          <p:spPr>
            <a:xfrm>
              <a:off x="6425177" y="3229673"/>
              <a:ext cx="5766823" cy="362832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DF8A8D4-0283-2DDE-3FAC-D6D875627E3F}"/>
                </a:ext>
              </a:extLst>
            </p:cNvPr>
            <p:cNvSpPr txBox="1"/>
            <p:nvPr/>
          </p:nvSpPr>
          <p:spPr>
            <a:xfrm>
              <a:off x="3583709" y="6026726"/>
              <a:ext cx="1851789" cy="40011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CA" sz="2000" b="1"/>
                <a:t>After the PRC</a:t>
              </a:r>
            </a:p>
          </p:txBody>
        </p:sp>
        <p:sp>
          <p:nvSpPr>
            <p:cNvPr id="8" name="Arrow: Right 7">
              <a:extLst>
                <a:ext uri="{FF2B5EF4-FFF2-40B4-BE49-F238E27FC236}">
                  <a16:creationId xmlns:a16="http://schemas.microsoft.com/office/drawing/2014/main" id="{27B2C0B8-DED5-2452-4FD5-8874A5CF612A}"/>
                </a:ext>
              </a:extLst>
            </p:cNvPr>
            <p:cNvSpPr/>
            <p:nvPr/>
          </p:nvSpPr>
          <p:spPr>
            <a:xfrm>
              <a:off x="5525603" y="6126364"/>
              <a:ext cx="809468" cy="2008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3704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02" id="{C6E3CFC5-42D0-D84D-8CA2-7369E6D9B4BD}" vid="{5122411F-217A-8C42-B94E-36C0DAABB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TotalTime>
  <Words>4424</Words>
  <Application>Microsoft Office PowerPoint</Application>
  <PresentationFormat>Widescreen</PresentationFormat>
  <Paragraphs>407</Paragraphs>
  <Slides>45</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Arial Black</vt:lpstr>
      <vt:lpstr>Arial,Sans-Serif</vt:lpstr>
      <vt:lpstr>Calibri</vt:lpstr>
      <vt:lpstr>Century</vt:lpstr>
      <vt:lpstr>Helvetica Neue</vt:lpstr>
      <vt:lpstr>Myriad Pro</vt:lpstr>
      <vt:lpstr>Myriad Pro SemiExt</vt:lpstr>
      <vt:lpstr>Segoe UI</vt:lpstr>
      <vt:lpstr>Symbol</vt:lpstr>
      <vt:lpstr>Wingdings</vt:lpstr>
      <vt:lpstr>Office Theme</vt:lpstr>
      <vt:lpstr>Five Year Plan 2025 – 2030 Accelerator Science </vt:lpstr>
      <vt:lpstr>PowerPoint Presentation</vt:lpstr>
      <vt:lpstr>ACC division mission statement</vt:lpstr>
      <vt:lpstr>PowerPoint Presentation</vt:lpstr>
      <vt:lpstr>Who are we: Structure of the ACC Division</vt:lpstr>
      <vt:lpstr>PowerPoint Presentation</vt:lpstr>
      <vt:lpstr>Division planning process for 5YP 2025-2030</vt:lpstr>
      <vt:lpstr>Operational Model, sustainability concept</vt:lpstr>
      <vt:lpstr>NRC Evaluation of TRIUMF in parallel with the 5YP planning process</vt:lpstr>
      <vt:lpstr>The TRIUMF accelerator complex – refurbishment and gain in efficiency</vt:lpstr>
      <vt:lpstr>Refurbishment in the next FYP</vt:lpstr>
      <vt:lpstr>Refurbishment of BL1A</vt:lpstr>
      <vt:lpstr>Remote handling (RH) activities</vt:lpstr>
      <vt:lpstr>CCS upgrade and the TCC</vt:lpstr>
      <vt:lpstr>Advanced beam tuning – gain in operation efficiency and quality </vt:lpstr>
      <vt:lpstr>ISAC in the next 5YP</vt:lpstr>
      <vt:lpstr>Capacity increase: The advanced rare isotope laboratory – ARIEL </vt:lpstr>
      <vt:lpstr>PowerPoint Presentation</vt:lpstr>
      <vt:lpstr>ARIEL status: Target Station</vt:lpstr>
      <vt:lpstr>Target Hall Infrastructure</vt:lpstr>
      <vt:lpstr>ARIEL status: Hot cell</vt:lpstr>
      <vt:lpstr>ARIEL status: RIB (transport) modules</vt:lpstr>
      <vt:lpstr>ARIEL completion and transition into Operation </vt:lpstr>
      <vt:lpstr>ARIEL operation – ramp up of beam delivery</vt:lpstr>
      <vt:lpstr>Driver accelerators for ARIEL</vt:lpstr>
      <vt:lpstr>Staffing towards the ARIEL operation era</vt:lpstr>
      <vt:lpstr>Accelerator science at TRIUMF:  Three pillars of excellence.  </vt:lpstr>
      <vt:lpstr>Beam Physics</vt:lpstr>
      <vt:lpstr>Targets and Ion Sources Research Examples </vt:lpstr>
      <vt:lpstr>RF/SRF research activities</vt:lpstr>
      <vt:lpstr>Electron Ion Collider (EIC) at BNL</vt:lpstr>
      <vt:lpstr>THz radiation project</vt:lpstr>
      <vt:lpstr>Summary of Accelerator topics in the next 5YP</vt:lpstr>
      <vt:lpstr>Thank you</vt:lpstr>
      <vt:lpstr>Additional slides</vt:lpstr>
      <vt:lpstr>Core Competencies of the accelerator Division</vt:lpstr>
      <vt:lpstr>Risk registry</vt:lpstr>
      <vt:lpstr>TRIUMF accelerator complex</vt:lpstr>
      <vt:lpstr>PowerPoint Presentation</vt:lpstr>
      <vt:lpstr>PowerPoint Presentation</vt:lpstr>
      <vt:lpstr>HRS development status</vt:lpstr>
      <vt:lpstr>ISAC: Model Coupled Accelerator Tuning (MCAT) to Autofocus Beam</vt:lpstr>
      <vt:lpstr>Example domestic: PC-CANS</vt:lpstr>
      <vt:lpstr>PowerPoint Presentation</vt:lpstr>
      <vt:lpstr>Our 20-year Vision for TRIUMF Accelerator Science and Facilities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Oliver Kester</cp:lastModifiedBy>
  <cp:revision>5</cp:revision>
  <dcterms:created xsi:type="dcterms:W3CDTF">2018-01-11T22:22:35Z</dcterms:created>
  <dcterms:modified xsi:type="dcterms:W3CDTF">2023-08-02T14:28:25Z</dcterms:modified>
</cp:coreProperties>
</file>