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4"/>
  </p:sldMasterIdLst>
  <p:notesMasterIdLst>
    <p:notesMasterId r:id="rId32"/>
  </p:notesMasterIdLst>
  <p:handoutMasterIdLst>
    <p:handoutMasterId r:id="rId33"/>
  </p:handoutMasterIdLst>
  <p:sldIdLst>
    <p:sldId id="1945" r:id="rId5"/>
    <p:sldId id="1941" r:id="rId6"/>
    <p:sldId id="1942" r:id="rId7"/>
    <p:sldId id="1943" r:id="rId8"/>
    <p:sldId id="1955" r:id="rId9"/>
    <p:sldId id="1944" r:id="rId10"/>
    <p:sldId id="1951" r:id="rId11"/>
    <p:sldId id="1952" r:id="rId12"/>
    <p:sldId id="1954" r:id="rId13"/>
    <p:sldId id="1947" r:id="rId14"/>
    <p:sldId id="1931" r:id="rId15"/>
    <p:sldId id="1935" r:id="rId16"/>
    <p:sldId id="1946" r:id="rId17"/>
    <p:sldId id="1948" r:id="rId18"/>
    <p:sldId id="1936" r:id="rId19"/>
    <p:sldId id="1958" r:id="rId20"/>
    <p:sldId id="1918" r:id="rId21"/>
    <p:sldId id="1930" r:id="rId22"/>
    <p:sldId id="1949" r:id="rId23"/>
    <p:sldId id="1932" r:id="rId24"/>
    <p:sldId id="1913" r:id="rId25"/>
    <p:sldId id="354" r:id="rId26"/>
    <p:sldId id="362" r:id="rId27"/>
    <p:sldId id="360" r:id="rId28"/>
    <p:sldId id="1914" r:id="rId29"/>
    <p:sldId id="1956" r:id="rId30"/>
    <p:sldId id="195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2051BC-DB3C-07F3-1523-6BB42A6008EF}" name="Caterina Ramogida" initials="CR" userId="54314ab73b26345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9FF"/>
    <a:srgbClr val="009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3ADEAC-9946-4CC5-ABFE-0BA3AA11067B}" v="701" dt="2023-08-01T22:46:35.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90" autoAdjust="0"/>
  </p:normalViewPr>
  <p:slideViewPr>
    <p:cSldViewPr snapToGrid="0">
      <p:cViewPr varScale="1">
        <p:scale>
          <a:sx n="78" d="100"/>
          <a:sy n="78" d="100"/>
        </p:scale>
        <p:origin x="183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8/1/2023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rPr>
              <a:t>Today with my time, I intend to give you a look into what we (TRIUMF) plan to accomplish in the framework of our recently funded NFRF-Transformation Program “Called Rare Isotopes to Transform Cancer Therapy”</a:t>
            </a:r>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1</a:t>
            </a:fld>
            <a:endParaRPr lang="en-US"/>
          </a:p>
        </p:txBody>
      </p:sp>
    </p:spTree>
    <p:extLst>
      <p:ext uri="{BB962C8B-B14F-4D97-AF65-F5344CB8AC3E}">
        <p14:creationId xmlns:p14="http://schemas.microsoft.com/office/powerpoint/2010/main" val="124979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on first glance, quite the laundry list of isotopes. But each has been carefully chosen based on its proven potential as a powerful therapeutic and/or imageable medical isotope, and can theoretically be produced in pre-clinical or clinical quantities.</a:t>
            </a:r>
          </a:p>
          <a:p>
            <a:endParaRPr lang="en-CA" dirty="0"/>
          </a:p>
          <a:p>
            <a:r>
              <a:rPr lang="en-CA" dirty="0"/>
              <a:t>Overall, what will this look like over the 6 year lifetime of the grant? We have organized our efforts to prioritise the most ‘clinically relevant’ isotopes with the most chance for clinical translation, and be used in downstream clinical trials as part of Aim 4. Followed by the second and third ‘generation of isotopes’ that are nonetheless promising but are less explored and may need more development before hitting primetime. </a:t>
            </a:r>
          </a:p>
          <a:p>
            <a:endParaRPr lang="en-CA" dirty="0"/>
          </a:p>
          <a:p>
            <a:r>
              <a:rPr lang="en-CA" dirty="0"/>
              <a:t>Our first priority will be to optimize and scale up production of Ac-225, Bi-213, and Pb-212 all harvested from Th spallation on BL1A; TRIUMF (as well as co-investigators at </a:t>
            </a:r>
            <a:r>
              <a:rPr lang="en-CA" dirty="0" err="1"/>
              <a:t>Ualberta</a:t>
            </a:r>
            <a:r>
              <a:rPr lang="en-CA" dirty="0"/>
              <a:t>) will produce Pb-203. We will also develop a waste management plan for sustainable production</a:t>
            </a:r>
          </a:p>
          <a:p>
            <a:endParaRPr lang="en-CA" dirty="0"/>
          </a:p>
          <a:p>
            <a:r>
              <a:rPr lang="en-CA" dirty="0"/>
              <a:t>In Y3 – 4, we will be </a:t>
            </a:r>
            <a:r>
              <a:rPr lang="en-CA" dirty="0" err="1"/>
              <a:t>resonisble</a:t>
            </a:r>
            <a:r>
              <a:rPr lang="en-CA" dirty="0"/>
              <a:t> for delivering Ac-225, Bi-213, and Pb-212 to other centres which will enable research Aims 2-3, and most importantly drive our clinical trials - in particular on Ac-225 TAT tracers.</a:t>
            </a:r>
          </a:p>
          <a:p>
            <a:r>
              <a:rPr lang="en-CA" dirty="0"/>
              <a:t>We will also develop the production of Tb-155 and further optimize La-132 production on the TR13, and collect Tb-152 via ISOL.</a:t>
            </a:r>
          </a:p>
        </p:txBody>
      </p:sp>
      <p:sp>
        <p:nvSpPr>
          <p:cNvPr id="4" name="Slide Number Placeholder 3"/>
          <p:cNvSpPr>
            <a:spLocks noGrp="1"/>
          </p:cNvSpPr>
          <p:nvPr>
            <p:ph type="sldNum" sz="quarter" idx="5"/>
          </p:nvPr>
        </p:nvSpPr>
        <p:spPr/>
        <p:txBody>
          <a:bodyPr/>
          <a:lstStyle/>
          <a:p>
            <a:fld id="{1AFA6A82-C43D-0E45-8BBC-3BA89641B414}" type="slidenum">
              <a:rPr lang="en-US" smtClean="0"/>
              <a:t>10</a:t>
            </a:fld>
            <a:endParaRPr lang="en-US"/>
          </a:p>
        </p:txBody>
      </p:sp>
    </p:spTree>
    <p:extLst>
      <p:ext uri="{BB962C8B-B14F-4D97-AF65-F5344CB8AC3E}">
        <p14:creationId xmlns:p14="http://schemas.microsoft.com/office/powerpoint/2010/main" val="493747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addition to our </a:t>
            </a:r>
            <a:r>
              <a:rPr lang="en-CA" dirty="0" err="1"/>
              <a:t>pivitol</a:t>
            </a:r>
            <a:r>
              <a:rPr lang="en-CA" dirty="0"/>
              <a:t> work in Aim 1 on isotope production, TRIUMF will also contribute to Aim 2. Where we will work on the chemistry to incorporate the radioactive atoms to biomolecules via these so-called bifunctional chelators.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Our co-applicant Hua Yang has co-developed a chelator named crown. It can coordinate Ac 100 times more efficient than current standard. The synthesis of these chelators and their bifunctional </a:t>
            </a:r>
            <a:r>
              <a:rPr lang="en-CA" dirty="0" err="1"/>
              <a:t>analgues</a:t>
            </a:r>
            <a:r>
              <a:rPr lang="en-CA" dirty="0"/>
              <a:t> will be scaled up and made available to co-investigators who will employ crown and any next generation chelators into their radiopharmaceutical design and testing in Aim 3.</a:t>
            </a:r>
          </a:p>
        </p:txBody>
      </p:sp>
      <p:sp>
        <p:nvSpPr>
          <p:cNvPr id="4" name="Slide Number Placeholder 3"/>
          <p:cNvSpPr>
            <a:spLocks noGrp="1"/>
          </p:cNvSpPr>
          <p:nvPr>
            <p:ph type="sldNum" sz="quarter" idx="5"/>
          </p:nvPr>
        </p:nvSpPr>
        <p:spPr/>
        <p:txBody>
          <a:bodyPr/>
          <a:lstStyle/>
          <a:p>
            <a:fld id="{1AFA6A82-C43D-0E45-8BBC-3BA89641B414}" type="slidenum">
              <a:rPr lang="en-US" smtClean="0"/>
              <a:t>11</a:t>
            </a:fld>
            <a:endParaRPr lang="en-US"/>
          </a:p>
        </p:txBody>
      </p:sp>
    </p:spTree>
    <p:extLst>
      <p:ext uri="{BB962C8B-B14F-4D97-AF65-F5344CB8AC3E}">
        <p14:creationId xmlns:p14="http://schemas.microsoft.com/office/powerpoint/2010/main" val="2430402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r>
              <a:rPr lang="en-CA" sz="1800" dirty="0">
                <a:effectLst/>
                <a:latin typeface="Calibri" panose="020F0502020204030204" pitchFamily="34" charset="0"/>
                <a:ea typeface="Calibri" panose="020F0502020204030204" pitchFamily="34" charset="0"/>
                <a:cs typeface="Arial" panose="020B0604020202020204" pitchFamily="34" charset="0"/>
              </a:rPr>
              <a:t>Cohesive integration of such a large team of diverse co-applicants from across multiple institutions and fields is no small feat. Thus we have developed a robust Project Governance Structure, which is overseen my an independent advisory board. Our Training and Education Committee will support the HQP and formalize mentorship and initiate new training opportunities, our EDI committee will put in place measures to follow our initial best practices and be point of contact for raising any issues. Our Knowledge Mobilisation and Patient Engagement Committee will incorporate industry partners and patient members and make clinical trial decisions and assess new projects.</a:t>
            </a:r>
          </a:p>
          <a:p>
            <a:pPr marL="457200">
              <a:lnSpc>
                <a:spcPct val="107000"/>
              </a:lnSpc>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pPr>
            <a:r>
              <a:rPr lang="en-CA" sz="1800" dirty="0">
                <a:effectLst/>
                <a:latin typeface="Calibri" panose="020F0502020204030204" pitchFamily="34" charset="0"/>
                <a:ea typeface="Calibri" panose="020F0502020204030204" pitchFamily="34" charset="0"/>
                <a:cs typeface="Arial" panose="020B0604020202020204" pitchFamily="34" charset="0"/>
              </a:rPr>
              <a:t>TRIUMF personnel (highlighted in blue) hold key positions within each of these committees. </a:t>
            </a:r>
          </a:p>
          <a:p>
            <a:pPr marL="457200">
              <a:lnSpc>
                <a:spcPct val="107000"/>
              </a:lnSpc>
            </a:pPr>
            <a:r>
              <a:rPr lang="en-CA" sz="1800" dirty="0">
                <a:effectLst/>
                <a:latin typeface="Calibri" panose="020F0502020204030204" pitchFamily="34" charset="0"/>
                <a:ea typeface="Calibri" panose="020F0502020204030204" pitchFamily="34" charset="0"/>
                <a:cs typeface="Arial" panose="020B0604020202020204" pitchFamily="34" charset="0"/>
              </a:rPr>
              <a:t> </a:t>
            </a:r>
          </a:p>
          <a:p>
            <a:pPr marL="457200">
              <a:lnSpc>
                <a:spcPct val="107000"/>
              </a:lnSpc>
            </a:pPr>
            <a:r>
              <a:rPr lang="en-CA" sz="1800" dirty="0">
                <a:effectLst/>
                <a:latin typeface="Calibri" panose="020F0502020204030204" pitchFamily="34" charset="0"/>
                <a:ea typeface="Calibri" panose="020F0502020204030204" pitchFamily="34" charset="0"/>
                <a:cs typeface="Arial" panose="020B0604020202020204" pitchFamily="34" charset="0"/>
              </a:rPr>
              <a:t>The Program will also host an annual symposium and workshop put on by the TEC, we will also track and evaluate our commitments to EDI and reevaluate yearly to make sure we are making an positive impact, and this program will create a network of Canadian scientists and physicians working on RPT and nuclear medicine.</a:t>
            </a:r>
          </a:p>
          <a:p>
            <a:pPr marL="457200">
              <a:lnSpc>
                <a:spcPct val="107000"/>
              </a:lnSpc>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pPr>
            <a:endParaRPr lang="en-C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A6A82-C43D-0E45-8BBC-3BA89641B414}" type="slidenum">
              <a:rPr lang="en-US" smtClean="0"/>
              <a:t>12</a:t>
            </a:fld>
            <a:endParaRPr lang="en-US"/>
          </a:p>
        </p:txBody>
      </p:sp>
    </p:spTree>
    <p:extLst>
      <p:ext uri="{BB962C8B-B14F-4D97-AF65-F5344CB8AC3E}">
        <p14:creationId xmlns:p14="http://schemas.microsoft.com/office/powerpoint/2010/main" val="152280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Moreover, what specifically will this NFRF-T program bring to TRIUMF?</a:t>
            </a:r>
          </a:p>
          <a:p>
            <a:endParaRPr lang="en-CA" dirty="0"/>
          </a:p>
          <a:p>
            <a:r>
              <a:rPr lang="en-CA" dirty="0"/>
              <a:t>About 4.8 mil over the 6-yrs is earmarked for TRIUMF research efforts and will flow through TRIUMF directly</a:t>
            </a:r>
          </a:p>
          <a:p>
            <a:r>
              <a:rPr lang="en-CA" dirty="0"/>
              <a:t>Additional support for HQP training and EDI initiatives </a:t>
            </a:r>
          </a:p>
          <a:p>
            <a:r>
              <a:rPr lang="en-CA" dirty="0"/>
              <a:t>Secure TRIUMF as a world leader in medical isotope production</a:t>
            </a:r>
          </a:p>
          <a:p>
            <a:r>
              <a:rPr lang="en-CA" dirty="0"/>
              <a:t>And potential future revenue from KT and isotope production other IP.</a:t>
            </a:r>
          </a:p>
        </p:txBody>
      </p:sp>
      <p:sp>
        <p:nvSpPr>
          <p:cNvPr id="4" name="Slide Number Placeholder 3"/>
          <p:cNvSpPr>
            <a:spLocks noGrp="1"/>
          </p:cNvSpPr>
          <p:nvPr>
            <p:ph type="sldNum" sz="quarter" idx="5"/>
          </p:nvPr>
        </p:nvSpPr>
        <p:spPr/>
        <p:txBody>
          <a:bodyPr/>
          <a:lstStyle/>
          <a:p>
            <a:fld id="{1AFA6A82-C43D-0E45-8BBC-3BA89641B414}" type="slidenum">
              <a:rPr lang="en-US" smtClean="0"/>
              <a:t>13</a:t>
            </a:fld>
            <a:endParaRPr lang="en-US"/>
          </a:p>
        </p:txBody>
      </p:sp>
    </p:spTree>
    <p:extLst>
      <p:ext uri="{BB962C8B-B14F-4D97-AF65-F5344CB8AC3E}">
        <p14:creationId xmlns:p14="http://schemas.microsoft.com/office/powerpoint/2010/main" val="3968750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algn="l">
              <a:lnSpc>
                <a:spcPct val="107000"/>
              </a:lnSpc>
            </a:pPr>
            <a:r>
              <a:rPr lang="en-CA" sz="1800" dirty="0">
                <a:effectLst/>
                <a:latin typeface="Calibri" panose="020F0502020204030204" pitchFamily="34" charset="0"/>
                <a:ea typeface="Calibri" panose="020F0502020204030204" pitchFamily="34" charset="0"/>
                <a:cs typeface="Arial" panose="020B0604020202020204" pitchFamily="34" charset="0"/>
              </a:rPr>
              <a:t>In Summary, we hope the impact from this NFRFT </a:t>
            </a:r>
            <a:r>
              <a:rPr lang="en-CA" sz="1800">
                <a:effectLst/>
                <a:latin typeface="Calibri" panose="020F0502020204030204" pitchFamily="34" charset="0"/>
                <a:ea typeface="Calibri" panose="020F0502020204030204" pitchFamily="34" charset="0"/>
                <a:cs typeface="Arial" panose="020B0604020202020204" pitchFamily="34" charset="0"/>
              </a:rPr>
              <a:t>initiation will </a:t>
            </a:r>
            <a:r>
              <a:rPr lang="en-CA" sz="1800" dirty="0">
                <a:effectLst/>
                <a:latin typeface="Calibri" panose="020F0502020204030204" pitchFamily="34" charset="0"/>
                <a:ea typeface="Calibri" panose="020F0502020204030204" pitchFamily="34" charset="0"/>
                <a:cs typeface="Arial" panose="020B0604020202020204" pitchFamily="34" charset="0"/>
              </a:rPr>
              <a:t>be profound and far reaching.</a:t>
            </a:r>
          </a:p>
          <a:p>
            <a:pPr marL="457200" lvl="0">
              <a:lnSpc>
                <a:spcPct val="107000"/>
              </a:lnSpc>
            </a:pPr>
            <a:r>
              <a:rPr lang="en-CA" sz="1800" dirty="0">
                <a:effectLst/>
                <a:latin typeface="Calibri" panose="020F0502020204030204" pitchFamily="34" charset="0"/>
                <a:ea typeface="Calibri" panose="020F0502020204030204" pitchFamily="34" charset="0"/>
                <a:cs typeface="Arial" panose="020B0604020202020204" pitchFamily="34" charset="0"/>
              </a:rPr>
              <a:t> </a:t>
            </a:r>
          </a:p>
          <a:p>
            <a:pPr marL="457200" lvl="0">
              <a:lnSpc>
                <a:spcPct val="107000"/>
              </a:lnSpc>
            </a:pPr>
            <a:r>
              <a:rPr lang="en-CA" sz="1800" b="1" dirty="0">
                <a:effectLst/>
                <a:latin typeface="Calibri" panose="020F0502020204030204" pitchFamily="34" charset="0"/>
                <a:ea typeface="Calibri" panose="020F0502020204030204" pitchFamily="34" charset="0"/>
                <a:cs typeface="Arial" panose="020B0604020202020204" pitchFamily="34" charset="0"/>
              </a:rPr>
              <a:t>Health System Impacts</a:t>
            </a:r>
            <a:r>
              <a:rPr lang="en-CA" sz="1800" dirty="0">
                <a:effectLst/>
                <a:latin typeface="Calibri" panose="020F0502020204030204" pitchFamily="34" charset="0"/>
                <a:ea typeface="Calibri" panose="020F0502020204030204" pitchFamily="34" charset="0"/>
                <a:cs typeface="Arial" panose="020B0604020202020204" pitchFamily="34" charset="0"/>
              </a:rPr>
              <a:t> – we will impact the Health Care System by increasing the supply of rare isotopes which will enable affordable and equitable access for patients</a:t>
            </a:r>
          </a:p>
          <a:p>
            <a:pPr marL="457200" lvl="0">
              <a:lnSpc>
                <a:spcPct val="107000"/>
              </a:lnSpc>
            </a:pPr>
            <a:r>
              <a:rPr lang="en-CA" sz="1800" dirty="0">
                <a:effectLst/>
                <a:latin typeface="Calibri" panose="020F0502020204030204" pitchFamily="34" charset="0"/>
                <a:ea typeface="Calibri" panose="020F0502020204030204" pitchFamily="34" charset="0"/>
                <a:cs typeface="Arial" panose="020B0604020202020204" pitchFamily="34" charset="0"/>
              </a:rPr>
              <a:t> </a:t>
            </a:r>
          </a:p>
          <a:p>
            <a:pPr marL="457200" lvl="0">
              <a:lnSpc>
                <a:spcPct val="107000"/>
              </a:lnSpc>
            </a:pPr>
            <a:r>
              <a:rPr lang="en-CA" sz="1800" b="1" dirty="0">
                <a:effectLst/>
                <a:latin typeface="Calibri" panose="020F0502020204030204" pitchFamily="34" charset="0"/>
                <a:ea typeface="Calibri" panose="020F0502020204030204" pitchFamily="34" charset="0"/>
                <a:cs typeface="Arial" panose="020B0604020202020204" pitchFamily="34" charset="0"/>
              </a:rPr>
              <a:t>Advancing Science Knowledge</a:t>
            </a:r>
            <a:r>
              <a:rPr lang="en-CA" sz="1800" dirty="0">
                <a:effectLst/>
                <a:latin typeface="Calibri" panose="020F0502020204030204" pitchFamily="34" charset="0"/>
                <a:ea typeface="Calibri" panose="020F0502020204030204" pitchFamily="34" charset="0"/>
                <a:cs typeface="Arial" panose="020B0604020202020204" pitchFamily="34" charset="0"/>
              </a:rPr>
              <a:t> – we will advance knowledge in several fields which will lead to new discoveries even beyond our Transformation project.</a:t>
            </a:r>
          </a:p>
          <a:p>
            <a:pPr marL="457200" lvl="0">
              <a:lnSpc>
                <a:spcPct val="107000"/>
              </a:lnSpc>
            </a:pPr>
            <a:r>
              <a:rPr lang="en-CA" sz="1800" dirty="0">
                <a:effectLst/>
                <a:latin typeface="Calibri" panose="020F0502020204030204" pitchFamily="34" charset="0"/>
                <a:ea typeface="Calibri" panose="020F0502020204030204" pitchFamily="34" charset="0"/>
                <a:cs typeface="Arial" panose="020B0604020202020204" pitchFamily="34" charset="0"/>
              </a:rPr>
              <a:t> </a:t>
            </a:r>
          </a:p>
          <a:p>
            <a:pPr marL="457200" lvl="0">
              <a:lnSpc>
                <a:spcPct val="107000"/>
              </a:lnSpc>
            </a:pPr>
            <a:r>
              <a:rPr lang="en-CA" sz="1800" b="1" dirty="0">
                <a:effectLst/>
                <a:latin typeface="Calibri" panose="020F0502020204030204" pitchFamily="34" charset="0"/>
                <a:ea typeface="Calibri" panose="020F0502020204030204" pitchFamily="34" charset="0"/>
                <a:cs typeface="Arial" panose="020B0604020202020204" pitchFamily="34" charset="0"/>
              </a:rPr>
              <a:t>Increasing Canada’s International Reputation</a:t>
            </a:r>
            <a:r>
              <a:rPr lang="en-CA" sz="1800" dirty="0">
                <a:effectLst/>
                <a:latin typeface="Calibri" panose="020F0502020204030204" pitchFamily="34" charset="0"/>
                <a:ea typeface="Calibri" panose="020F0502020204030204" pitchFamily="34" charset="0"/>
                <a:cs typeface="Arial" panose="020B0604020202020204" pitchFamily="34" charset="0"/>
              </a:rPr>
              <a:t> – We will increase Canada’s Standing. By building on a strong legacy in medical isotope production we will position Canada as a leading technology exporter, rather than importer.</a:t>
            </a:r>
          </a:p>
          <a:p>
            <a:pPr marL="457200" lvl="0">
              <a:lnSpc>
                <a:spcPct val="107000"/>
              </a:lnSpc>
            </a:pPr>
            <a:r>
              <a:rPr lang="en-CA" sz="1800" dirty="0">
                <a:effectLst/>
                <a:latin typeface="Calibri" panose="020F0502020204030204" pitchFamily="34" charset="0"/>
                <a:ea typeface="Calibri" panose="020F0502020204030204" pitchFamily="34" charset="0"/>
                <a:cs typeface="Arial" panose="020B0604020202020204" pitchFamily="34" charset="0"/>
              </a:rPr>
              <a:t> </a:t>
            </a:r>
          </a:p>
          <a:p>
            <a:pPr marL="457200" lvl="0">
              <a:lnSpc>
                <a:spcPct val="107000"/>
              </a:lnSpc>
            </a:pPr>
            <a:r>
              <a:rPr lang="en-CA" sz="1800" b="1" dirty="0">
                <a:effectLst/>
                <a:latin typeface="Calibri" panose="020F0502020204030204" pitchFamily="34" charset="0"/>
                <a:ea typeface="Calibri" panose="020F0502020204030204" pitchFamily="34" charset="0"/>
                <a:cs typeface="Arial" panose="020B0604020202020204" pitchFamily="34" charset="0"/>
              </a:rPr>
              <a:t>Training and Education of HQP</a:t>
            </a:r>
            <a:r>
              <a:rPr lang="en-CA" sz="1800" dirty="0">
                <a:effectLst/>
                <a:latin typeface="Calibri" panose="020F0502020204030204" pitchFamily="34" charset="0"/>
                <a:ea typeface="Calibri" panose="020F0502020204030204" pitchFamily="34" charset="0"/>
                <a:cs typeface="Arial" panose="020B0604020202020204" pitchFamily="34" charset="0"/>
              </a:rPr>
              <a:t> – We will train the next generation of HQP. Our trainees will be well positioned to fuel a growing ecosystem of Canadian start-ups and companies.</a:t>
            </a:r>
          </a:p>
          <a:p>
            <a:pPr marL="457200" lvl="0">
              <a:lnSpc>
                <a:spcPct val="107000"/>
              </a:lnSpc>
            </a:pPr>
            <a:r>
              <a:rPr lang="en-CA" sz="1800" dirty="0">
                <a:effectLst/>
                <a:latin typeface="Calibri" panose="020F0502020204030204" pitchFamily="34" charset="0"/>
                <a:ea typeface="Calibri" panose="020F0502020204030204" pitchFamily="34" charset="0"/>
                <a:cs typeface="Arial" panose="020B0604020202020204" pitchFamily="34" charset="0"/>
              </a:rPr>
              <a:t> </a:t>
            </a:r>
          </a:p>
          <a:p>
            <a:pPr marL="457200" lvl="0">
              <a:lnSpc>
                <a:spcPct val="107000"/>
              </a:lnSpc>
              <a:spcAft>
                <a:spcPts val="800"/>
              </a:spcAft>
            </a:pPr>
            <a:r>
              <a:rPr lang="en-CA" sz="1800" b="1" dirty="0">
                <a:effectLst/>
                <a:latin typeface="Calibri" panose="020F0502020204030204" pitchFamily="34" charset="0"/>
                <a:ea typeface="Calibri" panose="020F0502020204030204" pitchFamily="34" charset="0"/>
                <a:cs typeface="Arial" panose="020B0604020202020204" pitchFamily="34" charset="0"/>
              </a:rPr>
              <a:t>Addressing Significant Unmet Patient Need</a:t>
            </a:r>
            <a:r>
              <a:rPr lang="en-CA" sz="1800" dirty="0">
                <a:effectLst/>
                <a:latin typeface="Calibri" panose="020F0502020204030204" pitchFamily="34" charset="0"/>
                <a:ea typeface="Calibri" panose="020F0502020204030204" pitchFamily="34" charset="0"/>
                <a:cs typeface="Arial" panose="020B0604020202020204" pitchFamily="34" charset="0"/>
              </a:rPr>
              <a:t> – Finally, we will address a significant unmet patient need. These radiopharmaceutical therapies will become useful treatments for patients with advanced metastatic cancers. With our novel interdisciplinary approach, we aim to revolutionize the care, quality of life, and outcomes of these patients who would otherwise have no other option available.</a:t>
            </a:r>
          </a:p>
          <a:p>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15</a:t>
            </a:fld>
            <a:endParaRPr lang="en-US"/>
          </a:p>
        </p:txBody>
      </p:sp>
    </p:spTree>
    <p:extLst>
      <p:ext uri="{BB962C8B-B14F-4D97-AF65-F5344CB8AC3E}">
        <p14:creationId xmlns:p14="http://schemas.microsoft.com/office/powerpoint/2010/main" val="2171127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Aim 1 - Supported by the unique infrastructures we have on this team, including 10 medical cyclotrons across Canada, we can produce a list of promising but under explored medical radionuclides. A few examples include: Ac225 has shown remarkable results treating prostate cancer patients who have exhausted any other options. With current infrastructure, TRIUMF can produce ~20 patient doses every week. Supported by industrial partners and infrastructure upgrades, we are working on increasing the capacity.  We can produce 213Bi at large quantity, which has been used for treating melanoma, lymphoma and neuroendocrine tumours. Tb155 is a </a:t>
            </a:r>
            <a:r>
              <a:rPr lang="en-CA" dirty="0" err="1"/>
              <a:t>spect</a:t>
            </a:r>
            <a:r>
              <a:rPr lang="en-CA" dirty="0"/>
              <a:t> imaging radionuclide that can be used for dosimetry. It can be produced at multiple centers.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18</a:t>
            </a:fld>
            <a:endParaRPr lang="en-US"/>
          </a:p>
        </p:txBody>
      </p:sp>
    </p:spTree>
    <p:extLst>
      <p:ext uri="{BB962C8B-B14F-4D97-AF65-F5344CB8AC3E}">
        <p14:creationId xmlns:p14="http://schemas.microsoft.com/office/powerpoint/2010/main" val="1251569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 Tb-155?</a:t>
            </a:r>
          </a:p>
        </p:txBody>
      </p:sp>
      <p:sp>
        <p:nvSpPr>
          <p:cNvPr id="4" name="Slide Number Placeholder 3"/>
          <p:cNvSpPr>
            <a:spLocks noGrp="1"/>
          </p:cNvSpPr>
          <p:nvPr>
            <p:ph type="sldNum" sz="quarter" idx="5"/>
          </p:nvPr>
        </p:nvSpPr>
        <p:spPr/>
        <p:txBody>
          <a:bodyPr/>
          <a:lstStyle/>
          <a:p>
            <a:fld id="{1AFA6A82-C43D-0E45-8BBC-3BA89641B414}" type="slidenum">
              <a:rPr lang="en-US" smtClean="0"/>
              <a:t>19</a:t>
            </a:fld>
            <a:endParaRPr lang="en-US"/>
          </a:p>
        </p:txBody>
      </p:sp>
    </p:spTree>
    <p:extLst>
      <p:ext uri="{BB962C8B-B14F-4D97-AF65-F5344CB8AC3E}">
        <p14:creationId xmlns:p14="http://schemas.microsoft.com/office/powerpoint/2010/main" val="3195430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noProof="0" dirty="0">
                <a:solidFill>
                  <a:schemeClr val="tx1"/>
                </a:solidFill>
                <a:effectLst/>
                <a:latin typeface="+mn-lt"/>
                <a:ea typeface="+mn-ea"/>
                <a:cs typeface="+mn-cs"/>
              </a:rPr>
              <a:t>In AIM 3, </a:t>
            </a:r>
            <a:r>
              <a:rPr lang="en-CA" sz="1200" b="0" i="1" kern="1200" noProof="0" dirty="0">
                <a:solidFill>
                  <a:schemeClr val="tx1"/>
                </a:solidFill>
                <a:effectLst/>
                <a:latin typeface="+mn-lt"/>
                <a:ea typeface="+mn-ea"/>
                <a:cs typeface="+mn-cs"/>
              </a:rPr>
              <a:t>we will develop </a:t>
            </a:r>
            <a:r>
              <a:rPr lang="en-CA" sz="1200" i="1" dirty="0"/>
              <a:t>radioligands that directly target cancer cell surface receptors</a:t>
            </a:r>
            <a:r>
              <a:rPr lang="fr-CA" sz="1200" i="0" dirty="0"/>
              <a:t> and </a:t>
            </a:r>
            <a:r>
              <a:rPr lang="en-US" sz="1200" b="0" i="1" u="none" strike="noStrike" kern="1200" baseline="0" dirty="0">
                <a:solidFill>
                  <a:schemeClr val="tx1"/>
                </a:solidFill>
                <a:latin typeface="+mn-lt"/>
                <a:ea typeface="+mn-ea"/>
                <a:cs typeface="+mn-cs"/>
              </a:rPr>
              <a:t>we will study the ability of therapeutic isotopes to disrupt the tumour microenvironment and block cancer metastases</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This will be done in a reiterative process to optimize binding affinity, selectivity, stability, pharmacokinetics and therapeutic efficacy of our radioligands.</a:t>
            </a:r>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20</a:t>
            </a:fld>
            <a:endParaRPr lang="en-US"/>
          </a:p>
        </p:txBody>
      </p:sp>
    </p:spTree>
    <p:extLst>
      <p:ext uri="{BB962C8B-B14F-4D97-AF65-F5344CB8AC3E}">
        <p14:creationId xmlns:p14="http://schemas.microsoft.com/office/powerpoint/2010/main" val="4203007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baseline="0" dirty="0">
                <a:solidFill>
                  <a:schemeClr val="tx1"/>
                </a:solidFill>
                <a:highlight>
                  <a:srgbClr val="FFFF00"/>
                </a:highlight>
                <a:latin typeface="+mn-lt"/>
                <a:ea typeface="+mn-ea"/>
                <a:cs typeface="+mn-cs"/>
              </a:rPr>
              <a:t>Based on our strong expertise, </a:t>
            </a:r>
            <a:r>
              <a:rPr lang="en-US" sz="1200" b="0" i="0" u="none" strike="noStrike" kern="1200" baseline="0" dirty="0">
                <a:solidFill>
                  <a:schemeClr val="tx1"/>
                </a:solidFill>
                <a:highlight>
                  <a:srgbClr val="FFFF00"/>
                </a:highlight>
                <a:latin typeface="+mn-lt"/>
                <a:ea typeface="+mn-ea"/>
                <a:cs typeface="+mn-cs"/>
              </a:rPr>
              <a:t>we will develop the next generation of radioligands </a:t>
            </a:r>
            <a:r>
              <a:rPr lang="en-US" sz="1200" b="0" i="1" u="none" strike="noStrike" kern="1200" baseline="0" dirty="0">
                <a:solidFill>
                  <a:schemeClr val="tx1"/>
                </a:solidFill>
                <a:highlight>
                  <a:srgbClr val="FFFF00"/>
                </a:highlight>
                <a:latin typeface="+mn-lt"/>
                <a:ea typeface="+mn-ea"/>
                <a:cs typeface="+mn-cs"/>
              </a:rPr>
              <a:t>with the ultimate goal of enhancing treatment effectiveness </a:t>
            </a:r>
            <a:r>
              <a:rPr lang="en-US" sz="1200" b="0" i="0" u="none" strike="noStrike" kern="1200" baseline="0" dirty="0">
                <a:solidFill>
                  <a:schemeClr val="tx1"/>
                </a:solidFill>
                <a:highlight>
                  <a:srgbClr val="FFFF00"/>
                </a:highlight>
                <a:latin typeface="+mn-lt"/>
                <a:ea typeface="+mn-ea"/>
                <a:cs typeface="+mn-cs"/>
              </a:rPr>
              <a:t>for different types of cancer.</a:t>
            </a:r>
          </a:p>
          <a:p>
            <a:r>
              <a:rPr lang="en-US" sz="1200" b="0" i="0" u="none" strike="noStrike" kern="1200" baseline="0" dirty="0">
                <a:solidFill>
                  <a:schemeClr val="tx1"/>
                </a:solidFill>
                <a:highlight>
                  <a:srgbClr val="FFFF00"/>
                </a:highlight>
                <a:latin typeface="+mn-lt"/>
                <a:ea typeface="+mn-ea"/>
                <a:cs typeface="+mn-cs"/>
              </a:rPr>
              <a:t>Our initial focus will involve clinical translation of a </a:t>
            </a:r>
            <a:r>
              <a:rPr lang="fr-CA" sz="1200" b="0" i="0" u="none" strike="noStrike" kern="1200" baseline="0" dirty="0">
                <a:solidFill>
                  <a:schemeClr val="tx1"/>
                </a:solidFill>
                <a:highlight>
                  <a:srgbClr val="FFFF00"/>
                </a:highlight>
                <a:latin typeface="+mn-lt"/>
                <a:ea typeface="+mn-ea"/>
                <a:cs typeface="+mn-cs"/>
              </a:rPr>
              <a:t>PSMA ligand for prostate cancer</a:t>
            </a:r>
            <a:r>
              <a:rPr lang="en-US" sz="1200" b="0" i="0" u="none" strike="noStrike" kern="1200" baseline="0" dirty="0">
                <a:solidFill>
                  <a:schemeClr val="tx1"/>
                </a:solidFill>
                <a:highlight>
                  <a:srgbClr val="FFFF00"/>
                </a:highlight>
                <a:latin typeface="+mn-lt"/>
                <a:ea typeface="+mn-ea"/>
                <a:cs typeface="+mn-cs"/>
              </a:rPr>
              <a:t> that </a:t>
            </a:r>
            <a:r>
              <a:rPr lang="fr-CA" sz="1200" b="0" i="0" u="none" strike="noStrike" kern="1200" baseline="0" dirty="0">
                <a:solidFill>
                  <a:schemeClr val="tx1"/>
                </a:solidFill>
                <a:highlight>
                  <a:srgbClr val="FFFF00"/>
                </a:highlight>
                <a:latin typeface="+mn-lt"/>
                <a:ea typeface="+mn-ea"/>
                <a:cs typeface="+mn-cs"/>
              </a:rPr>
              <a:t>has proven potential but </a:t>
            </a:r>
            <a:r>
              <a:rPr lang="en-US" sz="1200" b="0" i="0" u="none" strike="noStrike" kern="1200" baseline="0" dirty="0">
                <a:solidFill>
                  <a:schemeClr val="tx1"/>
                </a:solidFill>
                <a:highlight>
                  <a:srgbClr val="FFFF00"/>
                </a:highlight>
                <a:latin typeface="+mn-lt"/>
                <a:ea typeface="+mn-ea"/>
                <a:cs typeface="+mn-cs"/>
              </a:rPr>
              <a:t>other vectors targeting Melanoma, </a:t>
            </a:r>
            <a:r>
              <a:rPr lang="en-US" dirty="0"/>
              <a:t>breast, ovarian and colorectal </a:t>
            </a:r>
            <a:r>
              <a:rPr lang="en-US" sz="1200" b="0" i="0" u="none" strike="noStrike" kern="1200" baseline="0" dirty="0">
                <a:solidFill>
                  <a:schemeClr val="tx1"/>
                </a:solidFill>
                <a:highlight>
                  <a:srgbClr val="FFFF00"/>
                </a:highlight>
                <a:latin typeface="+mn-lt"/>
                <a:ea typeface="+mn-ea"/>
                <a:cs typeface="+mn-cs"/>
              </a:rPr>
              <a:t>cancers to name a few will be studied extensively. </a:t>
            </a:r>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21</a:t>
            </a:fld>
            <a:endParaRPr lang="en-US"/>
          </a:p>
        </p:txBody>
      </p:sp>
    </p:spTree>
    <p:extLst>
      <p:ext uri="{BB962C8B-B14F-4D97-AF65-F5344CB8AC3E}">
        <p14:creationId xmlns:p14="http://schemas.microsoft.com/office/powerpoint/2010/main" val="2368944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clinical translation, the pathway is illustrated here. We advance an imaging version of the radiopharmaceutical for proof-of-concept and to demonstrate target engagement. This is followed by an initial dosimetry and dose escalation study. We use personalized dosimetry to ensure participant safety while providing quantitative data for research on improved dosimetry methods. </a:t>
            </a:r>
          </a:p>
          <a:p>
            <a:endParaRPr lang="en-CA" dirty="0"/>
          </a:p>
          <a:p>
            <a:r>
              <a:rPr lang="en-CA" dirty="0"/>
              <a:t>We plan to partner with Canadian radiopharmaceutical companies when opportunities arise and licensing agreements are in place, which may increase funding capacity for clinical trials. </a:t>
            </a:r>
          </a:p>
        </p:txBody>
      </p:sp>
      <p:sp>
        <p:nvSpPr>
          <p:cNvPr id="4" name="Slide Number Placeholder 3"/>
          <p:cNvSpPr>
            <a:spLocks noGrp="1"/>
          </p:cNvSpPr>
          <p:nvPr>
            <p:ph type="sldNum" sz="quarter" idx="5"/>
          </p:nvPr>
        </p:nvSpPr>
        <p:spPr/>
        <p:txBody>
          <a:bodyPr/>
          <a:lstStyle/>
          <a:p>
            <a:fld id="{1AFA6A82-C43D-0E45-8BBC-3BA89641B414}" type="slidenum">
              <a:rPr lang="en-US" smtClean="0"/>
              <a:t>22</a:t>
            </a:fld>
            <a:endParaRPr lang="en-US"/>
          </a:p>
        </p:txBody>
      </p:sp>
    </p:spTree>
    <p:extLst>
      <p:ext uri="{BB962C8B-B14F-4D97-AF65-F5344CB8AC3E}">
        <p14:creationId xmlns:p14="http://schemas.microsoft.com/office/powerpoint/2010/main" val="153115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Before we get into the details, here are some overview figures from the program:</a:t>
            </a:r>
          </a:p>
          <a:p>
            <a:pPr marL="171450" indent="-171450">
              <a:buFont typeface="Arial" panose="020B0604020202020204" pitchFamily="34" charset="0"/>
              <a:buChar char="•"/>
            </a:pPr>
            <a:r>
              <a:rPr lang="en-CA" dirty="0"/>
              <a:t>Funded by the new frontiers in research fund – transformation stream</a:t>
            </a:r>
          </a:p>
          <a:p>
            <a:pPr marL="171450" indent="-171450">
              <a:buFont typeface="Arial" panose="020B0604020202020204" pitchFamily="34" charset="0"/>
              <a:buChar char="•"/>
            </a:pPr>
            <a:r>
              <a:rPr lang="en-CA" dirty="0"/>
              <a:t>Our program has funding for 6 years and is expected to run until 2029</a:t>
            </a:r>
          </a:p>
          <a:p>
            <a:pPr marL="171450" indent="-171450">
              <a:buFont typeface="Arial" panose="020B0604020202020204" pitchFamily="34" charset="0"/>
              <a:buChar char="•"/>
            </a:pPr>
            <a:r>
              <a:rPr lang="en-CA" dirty="0"/>
              <a:t>This is a nearly $24million dollar effort</a:t>
            </a:r>
          </a:p>
          <a:p>
            <a:pPr marL="171450" indent="-171450">
              <a:buFont typeface="Arial" panose="020B0604020202020204" pitchFamily="34" charset="0"/>
              <a:buChar char="•"/>
            </a:pPr>
            <a:r>
              <a:rPr lang="en-CA" dirty="0"/>
              <a:t>Which includes 17 PI, + 6 collaborators,</a:t>
            </a:r>
          </a:p>
          <a:p>
            <a:pPr marL="171450" indent="-171450">
              <a:buFont typeface="Arial" panose="020B0604020202020204" pitchFamily="34" charset="0"/>
              <a:buChar char="•"/>
            </a:pPr>
            <a:r>
              <a:rPr lang="en-CA" dirty="0"/>
              <a:t>Under these PIs we have approx. 30 trainees at all levels currently working under the program initiative – with more new recruits and hires coming onboard over the course of the 6 years</a:t>
            </a:r>
          </a:p>
          <a:p>
            <a:pPr marL="171450" indent="-171450">
              <a:buFont typeface="Arial" panose="020B0604020202020204" pitchFamily="34" charset="0"/>
              <a:buChar char="•"/>
            </a:pPr>
            <a:r>
              <a:rPr lang="en-CA" dirty="0"/>
              <a:t>Our team members are from 15 different institutions across Canada and Europe</a:t>
            </a:r>
          </a:p>
        </p:txBody>
      </p:sp>
      <p:sp>
        <p:nvSpPr>
          <p:cNvPr id="4" name="Slide Number Placeholder 3"/>
          <p:cNvSpPr>
            <a:spLocks noGrp="1"/>
          </p:cNvSpPr>
          <p:nvPr>
            <p:ph type="sldNum" sz="quarter" idx="5"/>
          </p:nvPr>
        </p:nvSpPr>
        <p:spPr/>
        <p:txBody>
          <a:bodyPr/>
          <a:lstStyle/>
          <a:p>
            <a:fld id="{1AFA6A82-C43D-0E45-8BBC-3BA89641B414}" type="slidenum">
              <a:rPr lang="en-US" smtClean="0"/>
              <a:t>2</a:t>
            </a:fld>
            <a:endParaRPr lang="en-US"/>
          </a:p>
        </p:txBody>
      </p:sp>
    </p:spTree>
    <p:extLst>
      <p:ext uri="{BB962C8B-B14F-4D97-AF65-F5344CB8AC3E}">
        <p14:creationId xmlns:p14="http://schemas.microsoft.com/office/powerpoint/2010/main" val="2704774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Calibri" panose="020F0502020204030204" pitchFamily="34" charset="0"/>
                <a:ea typeface="Calibri" panose="020F0502020204030204" pitchFamily="34" charset="0"/>
                <a:cs typeface="Times New Roman" panose="02020603050405020304" pitchFamily="18" charset="0"/>
              </a:rPr>
              <a:t>Aim 5 is integrated in the translational pathway and will use regulatory science and economics to understand the social and population impacts of radiopharmaceuticals. </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For social acceptability, we want to understand what patients want from their healthcare and to what extent those outcomes matter, which includes trade-offs between toxicity and length of life in light of uncertainty.</a:t>
            </a:r>
          </a:p>
          <a:p>
            <a:endParaRPr lang="en-US" dirty="0"/>
          </a:p>
        </p:txBody>
      </p:sp>
      <p:sp>
        <p:nvSpPr>
          <p:cNvPr id="4" name="Slide Number Placeholder 3"/>
          <p:cNvSpPr>
            <a:spLocks noGrp="1"/>
          </p:cNvSpPr>
          <p:nvPr>
            <p:ph type="sldNum" sz="quarter" idx="10"/>
          </p:nvPr>
        </p:nvSpPr>
        <p:spPr/>
        <p:txBody>
          <a:bodyPr/>
          <a:lstStyle/>
          <a:p>
            <a:fld id="{1AFA6A82-C43D-0E45-8BBC-3BA89641B414}" type="slidenum">
              <a:rPr lang="en-US" smtClean="0"/>
              <a:pPr/>
              <a:t>23</a:t>
            </a:fld>
            <a:endParaRPr lang="en-US"/>
          </a:p>
        </p:txBody>
      </p:sp>
    </p:spTree>
    <p:extLst>
      <p:ext uri="{BB962C8B-B14F-4D97-AF65-F5344CB8AC3E}">
        <p14:creationId xmlns:p14="http://schemas.microsoft.com/office/powerpoint/2010/main" val="1894021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Calibri" panose="020F0502020204030204" pitchFamily="34" charset="0"/>
                <a:ea typeface="Calibri" panose="020F0502020204030204" pitchFamily="34" charset="0"/>
                <a:cs typeface="Times New Roman" panose="02020603050405020304" pitchFamily="18" charset="0"/>
              </a:rPr>
              <a:t>We will also assess the economic impact of implementing radiopharmaceutical therapies. And look at cost effectiveness analysis. This work can inform prioritization and allocation of resources within the healthcare system. It can also take into account the unintended risks to, for example, the environment.</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The integration of social and health economics into the design of our program truly makes this a interdisciplinary approach. These analyses can inform clinical trial design through, for example, endpoints that are patient centric. Other knowledge gained can articulate risk-benefit trade-offs, which can be used in regulatory decisions. And our economic models can help understand health product prioritization and pricing.</a:t>
            </a:r>
          </a:p>
          <a:p>
            <a:endParaRPr lang="en-US" dirty="0"/>
          </a:p>
        </p:txBody>
      </p:sp>
      <p:sp>
        <p:nvSpPr>
          <p:cNvPr id="4" name="Slide Number Placeholder 3"/>
          <p:cNvSpPr>
            <a:spLocks noGrp="1"/>
          </p:cNvSpPr>
          <p:nvPr>
            <p:ph type="sldNum" sz="quarter" idx="10"/>
          </p:nvPr>
        </p:nvSpPr>
        <p:spPr/>
        <p:txBody>
          <a:bodyPr/>
          <a:lstStyle/>
          <a:p>
            <a:fld id="{1AFA6A82-C43D-0E45-8BBC-3BA89641B414}" type="slidenum">
              <a:rPr lang="en-US" smtClean="0"/>
              <a:pPr/>
              <a:t>24</a:t>
            </a:fld>
            <a:endParaRPr lang="en-US"/>
          </a:p>
        </p:txBody>
      </p:sp>
    </p:spTree>
    <p:extLst>
      <p:ext uri="{BB962C8B-B14F-4D97-AF65-F5344CB8AC3E}">
        <p14:creationId xmlns:p14="http://schemas.microsoft.com/office/powerpoint/2010/main" val="350528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Hihglight</a:t>
            </a:r>
            <a:r>
              <a:rPr lang="en-CA" dirty="0"/>
              <a:t> integration of EDI and ECR support </a:t>
            </a:r>
          </a:p>
        </p:txBody>
      </p:sp>
      <p:sp>
        <p:nvSpPr>
          <p:cNvPr id="4" name="Slide Number Placeholder 3"/>
          <p:cNvSpPr>
            <a:spLocks noGrp="1"/>
          </p:cNvSpPr>
          <p:nvPr>
            <p:ph type="sldNum" sz="quarter" idx="5"/>
          </p:nvPr>
        </p:nvSpPr>
        <p:spPr/>
        <p:txBody>
          <a:bodyPr/>
          <a:lstStyle/>
          <a:p>
            <a:fld id="{1AFA6A82-C43D-0E45-8BBC-3BA89641B414}" type="slidenum">
              <a:rPr lang="en-US" smtClean="0"/>
              <a:t>25</a:t>
            </a:fld>
            <a:endParaRPr lang="en-US"/>
          </a:p>
        </p:txBody>
      </p:sp>
    </p:spTree>
    <p:extLst>
      <p:ext uri="{BB962C8B-B14F-4D97-AF65-F5344CB8AC3E}">
        <p14:creationId xmlns:p14="http://schemas.microsoft.com/office/powerpoint/2010/main" val="429281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 multidisciplinary team involving a diverse group of researchers at all career stages. The applicants are listed here. The project is lead by FB from BC Cancer as NPI, myself and Co-PI joint between SFU and TRIUMF. And at the core of the program is the TRIUMF team – who will play a pivotal role in enabling medical isotope production and chelation – which I will highlight in a few minutes.</a:t>
            </a:r>
          </a:p>
          <a:p>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3</a:t>
            </a:fld>
            <a:endParaRPr lang="en-US"/>
          </a:p>
        </p:txBody>
      </p:sp>
    </p:spTree>
    <p:extLst>
      <p:ext uri="{BB962C8B-B14F-4D97-AF65-F5344CB8AC3E}">
        <p14:creationId xmlns:p14="http://schemas.microsoft.com/office/powerpoint/2010/main" val="275917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Our research focuses on the development of novel </a:t>
            </a:r>
            <a:r>
              <a:rPr lang="en-CA" b="1" dirty="0"/>
              <a:t>radiopharmaceuticals for use in cancer therapy</a:t>
            </a:r>
            <a:r>
              <a:rPr lang="en-CA" dirty="0"/>
              <a:t>. </a:t>
            </a:r>
            <a:r>
              <a:rPr lang="en-CA" b="1" dirty="0"/>
              <a:t>Radiopharmaceutical therapy </a:t>
            </a:r>
            <a:r>
              <a:rPr lang="en-CA" dirty="0"/>
              <a:t>is rapidly emerging as a potent, effective and well tolerated approach to treat patients with advanced metastatic cancer, a leading cause of death and productivity loss in Canada. The principles of radiopharmaceutical therapy are simple, relying on radioactive drugs that bind tightly to proteins that are selectively expressed at the surface of cancer cells. Using a diagnostic radioisotope, patients who are likely to benefit from treatment are identified by an imaging test. Those with high accumulation of the radiotracer are treated by a therapeutic radioisotope that can kill those same cancerous cells. This image shows the exceptional response of a </a:t>
            </a:r>
            <a:r>
              <a:rPr lang="en-CA" b="1" dirty="0"/>
              <a:t>participant in BC Cancer’s ongoing national </a:t>
            </a:r>
            <a:r>
              <a:rPr lang="en-CA" dirty="0"/>
              <a:t>randomized clinical trial comparing RPT with chemotherapy in prostate 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You see the diagnostic image in the first stage before treatment and subsequent disappearance of the tumours after treatment is the therapeutic lutetium-177 drug.</a:t>
            </a:r>
          </a:p>
          <a:p>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4</a:t>
            </a:fld>
            <a:endParaRPr lang="en-US"/>
          </a:p>
        </p:txBody>
      </p:sp>
    </p:spTree>
    <p:extLst>
      <p:ext uri="{BB962C8B-B14F-4D97-AF65-F5344CB8AC3E}">
        <p14:creationId xmlns:p14="http://schemas.microsoft.com/office/powerpoint/2010/main" val="106435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Different types of radioactive emissions can be employed for RPT and imaging – with the combination of these two techniques known as ‘Theranostics’.</a:t>
            </a:r>
          </a:p>
          <a:p>
            <a:endParaRPr lang="en-CA" dirty="0"/>
          </a:p>
          <a:p>
            <a:r>
              <a:rPr lang="en-CA" dirty="0"/>
              <a:t>In imaging modalities, SPECT and PET, gamma and positron emission isotopes are employed, respectively.</a:t>
            </a:r>
          </a:p>
          <a:p>
            <a:endParaRPr lang="en-CA" dirty="0"/>
          </a:p>
          <a:p>
            <a:r>
              <a:rPr lang="en-CA" dirty="0"/>
              <a:t>While for therapeutic purposes, we can exploit isotopes that emit beta, alpha, or MAE given these particles high LET values, and propensity to cause ionizations and thus cell damage in close proximity to the isotope. </a:t>
            </a:r>
          </a:p>
          <a:p>
            <a:r>
              <a:rPr lang="en-CA" dirty="0"/>
              <a:t>Each particle type can travel varying distances within tissue, with Beta particles traversing the longest distance (upwards of 1000 cells), followed by alpha particles that travel less than 10, and MAEs can travel less than 1 cell diameter – leading to the most precise delivery of cytotoxic radiation possible – assuming we can deliver the isotope precisely to the diseased cells.</a:t>
            </a:r>
          </a:p>
        </p:txBody>
      </p:sp>
      <p:sp>
        <p:nvSpPr>
          <p:cNvPr id="4" name="Slide Number Placeholder 3"/>
          <p:cNvSpPr>
            <a:spLocks noGrp="1"/>
          </p:cNvSpPr>
          <p:nvPr>
            <p:ph type="sldNum" sz="quarter" idx="5"/>
          </p:nvPr>
        </p:nvSpPr>
        <p:spPr/>
        <p:txBody>
          <a:bodyPr/>
          <a:lstStyle/>
          <a:p>
            <a:fld id="{1AFA6A82-C43D-0E45-8BBC-3BA89641B414}" type="slidenum">
              <a:rPr lang="en-US" smtClean="0"/>
              <a:t>5</a:t>
            </a:fld>
            <a:endParaRPr lang="en-US"/>
          </a:p>
        </p:txBody>
      </p:sp>
    </p:spTree>
    <p:extLst>
      <p:ext uri="{BB962C8B-B14F-4D97-AF65-F5344CB8AC3E}">
        <p14:creationId xmlns:p14="http://schemas.microsoft.com/office/powerpoint/2010/main" val="33279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With these concepts of RPT and theranostics in mind, Our NFRF program covers all the key areas necessary to transform radiopharmaceutical therapy and theranostics in Canada.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Aim 1 – We will capitalize on the world’s largest cyclotron at TRIUMF, radioisotope production infrastructure in BC, Alberta, Ontario and Quebec and at international collaborator facilities to produce and isolate pre-clinical and clinical amounts of a library of medically relevant isotopes that span the gamut of imaging, and therapy applications and that we believe have the </a:t>
            </a:r>
            <a:r>
              <a:rPr lang="en-CA" b="1" dirty="0"/>
              <a:t>best potential to make an impact in the clinic.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Aim 2  - We build on world class research in radiometal chelator design and radiopharmaceutical development to design tailored chelating ligands (or molecular cages) that have optimal properties for each of the isotopes produced in Aim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a:t>In Aim 3 - </a:t>
            </a:r>
            <a:r>
              <a:rPr lang="fr-CA" sz="1200" b="0" i="0" u="none" strike="noStrike" kern="1200" baseline="0" dirty="0">
                <a:solidFill>
                  <a:schemeClr val="tx1"/>
                </a:solidFill>
                <a:highlight>
                  <a:srgbClr val="FFFF00"/>
                </a:highlight>
                <a:latin typeface="+mn-lt"/>
                <a:ea typeface="+mn-ea"/>
                <a:cs typeface="+mn-cs"/>
              </a:rPr>
              <a:t>Based on our strong expertise, </a:t>
            </a:r>
            <a:r>
              <a:rPr lang="en-US" sz="1200" b="0" i="0" u="none" strike="noStrike" kern="1200" baseline="0" dirty="0">
                <a:solidFill>
                  <a:schemeClr val="tx1"/>
                </a:solidFill>
                <a:highlight>
                  <a:srgbClr val="FFFF00"/>
                </a:highlight>
                <a:latin typeface="+mn-lt"/>
                <a:ea typeface="+mn-ea"/>
                <a:cs typeface="+mn-cs"/>
              </a:rPr>
              <a:t>we will develop the next generation of radioligands </a:t>
            </a:r>
            <a:r>
              <a:rPr lang="en-US" sz="1200" b="0" i="1" u="none" strike="noStrike" kern="1200" baseline="0" dirty="0">
                <a:solidFill>
                  <a:schemeClr val="tx1"/>
                </a:solidFill>
                <a:highlight>
                  <a:srgbClr val="FFFF00"/>
                </a:highlight>
                <a:latin typeface="+mn-lt"/>
                <a:ea typeface="+mn-ea"/>
                <a:cs typeface="+mn-cs"/>
              </a:rPr>
              <a:t>with the ultimate goal of enhancing treatment effectiveness </a:t>
            </a:r>
            <a:r>
              <a:rPr lang="en-US" sz="1200" b="0" i="0" u="none" strike="noStrike" kern="1200" baseline="0" dirty="0">
                <a:solidFill>
                  <a:schemeClr val="tx1"/>
                </a:solidFill>
                <a:highlight>
                  <a:srgbClr val="FFFF00"/>
                </a:highlight>
                <a:latin typeface="+mn-lt"/>
                <a:ea typeface="+mn-ea"/>
                <a:cs typeface="+mn-cs"/>
              </a:rPr>
              <a:t>for different types of cancer by optimizing the targeting vector binding to cancer cells.</a:t>
            </a:r>
          </a:p>
          <a:p>
            <a:r>
              <a:rPr lang="en-US" sz="1200" b="0" i="0" u="none" strike="noStrike" kern="1200" baseline="0" dirty="0">
                <a:solidFill>
                  <a:schemeClr val="tx1"/>
                </a:solidFill>
                <a:highlight>
                  <a:srgbClr val="FFFF00"/>
                </a:highlight>
                <a:latin typeface="+mn-lt"/>
                <a:ea typeface="+mn-ea"/>
                <a:cs typeface="+mn-cs"/>
              </a:rPr>
              <a:t>Our initial focus will involve clinical translation of a </a:t>
            </a:r>
            <a:r>
              <a:rPr lang="fr-CA" sz="1200" b="0" i="0" u="none" strike="noStrike" kern="1200" baseline="0" dirty="0">
                <a:solidFill>
                  <a:schemeClr val="tx1"/>
                </a:solidFill>
                <a:highlight>
                  <a:srgbClr val="FFFF00"/>
                </a:highlight>
                <a:latin typeface="+mn-lt"/>
                <a:ea typeface="+mn-ea"/>
                <a:cs typeface="+mn-cs"/>
              </a:rPr>
              <a:t>PSMA ligand for prostate cancer</a:t>
            </a:r>
            <a:r>
              <a:rPr lang="en-US" sz="1200" b="0" i="0" u="none" strike="noStrike" kern="1200" baseline="0" dirty="0">
                <a:solidFill>
                  <a:schemeClr val="tx1"/>
                </a:solidFill>
                <a:highlight>
                  <a:srgbClr val="FFFF00"/>
                </a:highlight>
                <a:latin typeface="+mn-lt"/>
                <a:ea typeface="+mn-ea"/>
                <a:cs typeface="+mn-cs"/>
              </a:rPr>
              <a:t> that </a:t>
            </a:r>
            <a:r>
              <a:rPr lang="fr-CA" sz="1200" b="0" i="0" u="none" strike="noStrike" kern="1200" baseline="0" dirty="0">
                <a:solidFill>
                  <a:schemeClr val="tx1"/>
                </a:solidFill>
                <a:highlight>
                  <a:srgbClr val="FFFF00"/>
                </a:highlight>
                <a:latin typeface="+mn-lt"/>
                <a:ea typeface="+mn-ea"/>
                <a:cs typeface="+mn-cs"/>
              </a:rPr>
              <a:t>has proven potential but </a:t>
            </a:r>
            <a:r>
              <a:rPr lang="en-US" sz="1200" b="0" i="0" u="none" strike="noStrike" kern="1200" baseline="0" dirty="0">
                <a:solidFill>
                  <a:schemeClr val="tx1"/>
                </a:solidFill>
                <a:highlight>
                  <a:srgbClr val="FFFF00"/>
                </a:highlight>
                <a:latin typeface="+mn-lt"/>
                <a:ea typeface="+mn-ea"/>
                <a:cs typeface="+mn-cs"/>
              </a:rPr>
              <a:t>other vectors targeting Melanoma, </a:t>
            </a:r>
            <a:r>
              <a:rPr lang="en-US" dirty="0"/>
              <a:t>breast, ovarian and colorectal </a:t>
            </a:r>
            <a:r>
              <a:rPr lang="en-US" sz="1200" b="0" i="0" u="none" strike="noStrike" kern="1200" baseline="0" dirty="0">
                <a:solidFill>
                  <a:schemeClr val="tx1"/>
                </a:solidFill>
                <a:highlight>
                  <a:srgbClr val="FFFF00"/>
                </a:highlight>
                <a:latin typeface="+mn-lt"/>
                <a:ea typeface="+mn-ea"/>
                <a:cs typeface="+mn-cs"/>
              </a:rPr>
              <a:t>cancers to name a few will be studied extensively.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Aim 4 – we will conduct investigator initiated clinical trials – our plan is to conduct trials on 3 compounds over the grant’s lifetime, with the prostate cancer ligand being the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Aim 5 – is integrated into the </a:t>
            </a:r>
            <a:r>
              <a:rPr lang="en-CA" sz="1200" dirty="0">
                <a:effectLst/>
                <a:latin typeface="Calibri" panose="020F0502020204030204" pitchFamily="34" charset="0"/>
                <a:ea typeface="Calibri" panose="020F0502020204030204" pitchFamily="34" charset="0"/>
                <a:cs typeface="Times New Roman" panose="02020603050405020304" pitchFamily="18" charset="0"/>
              </a:rPr>
              <a:t>translational pathway and will use regulatory science and economics to understand the social and population impacts of radiopharmaceuticals. Key </a:t>
            </a:r>
            <a:r>
              <a:rPr lang="en-CA" dirty="0"/>
              <a:t>decision points highlighted by the arrows in this figure are informed by these Social Impact and Health Economics analyses, to select which novel radio-isotopes to prioritize, guide the design of clinical trials and facilitate adoption by patients and health care funders.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 where does TRIUMF fit into approach? TRIUMF’s key role is in </a:t>
            </a:r>
            <a:r>
              <a:rPr lang="en-US" dirty="0"/>
              <a:t>enabling medical isotope production (Aim 1) and chelation (Aim 2) – necessary components that will feed into clinical trials and translation.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What does this mean for TRIUMF? Where do we fit in? and what resources do we need to succeed?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With my remaining time, I’ll dive a little deeper into what we plan to do and how we will accomplish it.</a:t>
            </a:r>
          </a:p>
          <a:p>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6</a:t>
            </a:fld>
            <a:endParaRPr lang="en-US"/>
          </a:p>
        </p:txBody>
      </p:sp>
    </p:spTree>
    <p:extLst>
      <p:ext uri="{BB962C8B-B14F-4D97-AF65-F5344CB8AC3E}">
        <p14:creationId xmlns:p14="http://schemas.microsoft.com/office/powerpoint/2010/main" val="241835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particular – </a:t>
            </a:r>
          </a:p>
          <a:p>
            <a:endParaRPr lang="en-CA" dirty="0"/>
          </a:p>
          <a:p>
            <a:r>
              <a:rPr lang="en-CA" dirty="0"/>
              <a:t>Using our 500 MeV cyclotron, and Th spallation products on BL1A, we will exploit our previously established purification scheme to isolate several promising alpha emitting isotopes:</a:t>
            </a:r>
          </a:p>
          <a:p>
            <a:endParaRPr lang="en-CA" dirty="0"/>
          </a:p>
          <a:p>
            <a:pPr marL="228600" indent="-228600">
              <a:buAutoNum type="arabicParenBoth"/>
            </a:pPr>
            <a:r>
              <a:rPr lang="en-CA" dirty="0"/>
              <a:t>This scheme which was developed for the production of Ac-225 – an alpha emitter that has proven clinical potential to eradicate late stage cancers. With current infrastructure, TRIUMF can produce ~20 patient doses every week. Supported by industrial partners and infrastructure upgrades, we are working on increasing the capacity. </a:t>
            </a:r>
          </a:p>
          <a:p>
            <a:pPr marL="228600" indent="-228600">
              <a:buAutoNum type="arabicParenBoth"/>
            </a:pPr>
            <a:r>
              <a:rPr lang="en-CA" dirty="0"/>
              <a:t>Using the first-pass Ac-225 material which is spiked with the long-lived Ac-227, we can make Bi-213 generators at clinical scale. Bi-213 emits a single alpha particle during its decay which has been used for treating melanoma, lymphoma and neuroendocrine tumours.</a:t>
            </a:r>
          </a:p>
          <a:p>
            <a:pPr marL="228600" indent="-228600">
              <a:buAutoNum type="arabicParenBoth"/>
            </a:pPr>
            <a:r>
              <a:rPr lang="en-CA" dirty="0"/>
              <a:t>Alternatively, we can wait for the Ac-225 to decay, leaving Ac-227 (with a half-life of 21.7 y) that can be used as a generator for Th-227 – another potent alpha emitter that has 5 alpha particles in its decay chain.</a:t>
            </a:r>
          </a:p>
          <a:p>
            <a:pPr marL="228600" indent="-228600">
              <a:buAutoNum type="arabicParenBoth"/>
            </a:pPr>
            <a:r>
              <a:rPr lang="en-CA" dirty="0"/>
              <a:t>We can recycle the Th material isolated early on in this process, which includes Th-228 that was co-produced during irradiation. Th-228 can be used as a generator for The beta and alpha emitter Pb-212. </a:t>
            </a:r>
          </a:p>
          <a:p>
            <a:pPr marL="228600" indent="-228600">
              <a:buAutoNum type="arabicParenBoth"/>
            </a:pPr>
            <a:endParaRPr lang="en-CA" dirty="0"/>
          </a:p>
          <a:p>
            <a:pPr marL="0" indent="0">
              <a:buNone/>
            </a:pPr>
            <a:r>
              <a:rPr lang="en-CA" dirty="0"/>
              <a:t>With one target we can extract several potent and promising therapeutic isotopes.</a:t>
            </a:r>
          </a:p>
        </p:txBody>
      </p:sp>
      <p:sp>
        <p:nvSpPr>
          <p:cNvPr id="4" name="Slide Number Placeholder 3"/>
          <p:cNvSpPr>
            <a:spLocks noGrp="1"/>
          </p:cNvSpPr>
          <p:nvPr>
            <p:ph type="sldNum" sz="quarter" idx="5"/>
          </p:nvPr>
        </p:nvSpPr>
        <p:spPr/>
        <p:txBody>
          <a:bodyPr/>
          <a:lstStyle/>
          <a:p>
            <a:fld id="{1AFA6A82-C43D-0E45-8BBC-3BA89641B414}" type="slidenum">
              <a:rPr lang="en-US" smtClean="0"/>
              <a:t>7</a:t>
            </a:fld>
            <a:endParaRPr lang="en-US"/>
          </a:p>
        </p:txBody>
      </p:sp>
    </p:spTree>
    <p:extLst>
      <p:ext uri="{BB962C8B-B14F-4D97-AF65-F5344CB8AC3E}">
        <p14:creationId xmlns:p14="http://schemas.microsoft.com/office/powerpoint/2010/main" val="258637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Tb-162 yield = 2.56e9 ions/s</a:t>
            </a:r>
          </a:p>
          <a:p>
            <a:r>
              <a:rPr lang="en-CA" dirty="0"/>
              <a:t>Tb-155 yield – 1.02e9 ions/s</a:t>
            </a:r>
          </a:p>
          <a:p>
            <a:endParaRPr lang="en-CA" dirty="0"/>
          </a:p>
          <a:p>
            <a:r>
              <a:rPr lang="en-CA" dirty="0"/>
              <a:t>We will also exploit ISAC’s ISOL facility to collect Tb-152 – a PET emitter that can be used for dosimetry as a chemically matched pair theranostic pair with other Tb isotopes such as therapeutic isotope Tb-161 (made by our collaborators at the SCK CEN reactor in Belgium).</a:t>
            </a:r>
          </a:p>
        </p:txBody>
      </p:sp>
      <p:sp>
        <p:nvSpPr>
          <p:cNvPr id="4" name="Slide Number Placeholder 3"/>
          <p:cNvSpPr>
            <a:spLocks noGrp="1"/>
          </p:cNvSpPr>
          <p:nvPr>
            <p:ph type="sldNum" sz="quarter" idx="5"/>
          </p:nvPr>
        </p:nvSpPr>
        <p:spPr/>
        <p:txBody>
          <a:bodyPr/>
          <a:lstStyle/>
          <a:p>
            <a:fld id="{1AFA6A82-C43D-0E45-8BBC-3BA89641B414}" type="slidenum">
              <a:rPr lang="en-US" smtClean="0"/>
              <a:t>8</a:t>
            </a:fld>
            <a:endParaRPr lang="en-US"/>
          </a:p>
        </p:txBody>
      </p:sp>
    </p:spTree>
    <p:extLst>
      <p:ext uri="{BB962C8B-B14F-4D97-AF65-F5344CB8AC3E}">
        <p14:creationId xmlns:p14="http://schemas.microsoft.com/office/powerpoint/2010/main" val="846471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With our smaller medical cyclotrons – the 13 MeV and the up and coming 24 MeV at IAMI, we can produce a variety of gamma emitting or MAE emitting isotopes for SPECT imaging or MEA therapy.</a:t>
            </a:r>
          </a:p>
          <a:p>
            <a:endParaRPr lang="en-CA" dirty="0"/>
          </a:p>
          <a:p>
            <a:pPr marL="228600" indent="-228600">
              <a:buAutoNum type="arabicParenBoth"/>
            </a:pPr>
            <a:r>
              <a:rPr lang="en-CA" dirty="0"/>
              <a:t>We will produce Pb-203 – a SPECT isotope – and chemically matched pair for therapeutic Pb-212 (produced via BL1A). On the TR13 we can make preclinical amounts, and if we transition to the TR24, we can increase our production 24-fold to make clinical quantities</a:t>
            </a:r>
          </a:p>
          <a:p>
            <a:pPr marL="228600" indent="-228600">
              <a:buAutoNum type="arabicParenBoth"/>
            </a:pPr>
            <a:r>
              <a:rPr lang="en-CA" dirty="0"/>
              <a:t>We can and currently produce isomers Hg-197m and g, that form a chemically matched theranostic pair for SPECT and MAE therapy</a:t>
            </a:r>
          </a:p>
          <a:p>
            <a:pPr marL="228600" indent="-228600">
              <a:buAutoNum type="arabicParenBoth"/>
            </a:pPr>
            <a:r>
              <a:rPr lang="en-CA" dirty="0"/>
              <a:t>We can and currently produce isotopes of La, depending on the proton energy – we can make the 132,135La pair for PET and MAE therapy using the TR13, or 133,135La pair using the TR24</a:t>
            </a:r>
          </a:p>
          <a:p>
            <a:pPr marL="228600" indent="-228600">
              <a:buAutoNum type="arabicParenBoth"/>
            </a:pPr>
            <a:r>
              <a:rPr lang="en-CA" dirty="0"/>
              <a:t>We can make clinical quantities of Sb-119 via the Sn(</a:t>
            </a:r>
            <a:r>
              <a:rPr lang="en-CA" dirty="0" err="1"/>
              <a:t>p,n</a:t>
            </a:r>
            <a:r>
              <a:rPr lang="en-CA" dirty="0"/>
              <a:t>) reaction on the TR13 – Sb-119 has been identified as a MAE emitter with the most ideal decay properties for this use. We can also make other imageable isotopes of Sb using other Sn-isotopes.</a:t>
            </a:r>
          </a:p>
          <a:p>
            <a:pPr marL="228600" indent="-228600">
              <a:buAutoNum type="arabicParenBoth"/>
            </a:pPr>
            <a:r>
              <a:rPr lang="en-CA" dirty="0"/>
              <a:t>And finally, we will look into producing Tb-155 as an additional Tb-isotope for SPECT imaging and dosimetry</a:t>
            </a:r>
          </a:p>
          <a:p>
            <a:pPr marL="228600" indent="-228600">
              <a:buAutoNum type="arabicParenBoth"/>
            </a:pPr>
            <a:endParaRPr lang="en-CA" dirty="0"/>
          </a:p>
          <a:p>
            <a:pPr marL="228600" indent="-228600">
              <a:buAutoNum type="arabicParenBoth"/>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From </a:t>
            </a:r>
            <a:r>
              <a:rPr lang="en-CA" dirty="0" err="1"/>
              <a:t>Wuest’s</a:t>
            </a:r>
            <a:r>
              <a:rPr lang="en-CA" dirty="0"/>
              <a:t> paper on La – saturation yields of 161 MBq/</a:t>
            </a:r>
            <a:r>
              <a:rPr lang="en-CA" dirty="0" err="1"/>
              <a:t>uA</a:t>
            </a:r>
            <a:r>
              <a:rPr lang="en-CA" dirty="0"/>
              <a:t> La-133; 561 MBq/</a:t>
            </a:r>
            <a:r>
              <a:rPr lang="en-CA" dirty="0" err="1"/>
              <a:t>uA</a:t>
            </a:r>
            <a:r>
              <a:rPr lang="en-CA" dirty="0"/>
              <a:t> La-135</a:t>
            </a:r>
          </a:p>
          <a:p>
            <a:pPr marL="0" indent="0">
              <a:buNone/>
            </a:pPr>
            <a:endParaRPr lang="en-CA" dirty="0"/>
          </a:p>
        </p:txBody>
      </p:sp>
      <p:sp>
        <p:nvSpPr>
          <p:cNvPr id="4" name="Slide Number Placeholder 3"/>
          <p:cNvSpPr>
            <a:spLocks noGrp="1"/>
          </p:cNvSpPr>
          <p:nvPr>
            <p:ph type="sldNum" sz="quarter" idx="5"/>
          </p:nvPr>
        </p:nvSpPr>
        <p:spPr/>
        <p:txBody>
          <a:bodyPr/>
          <a:lstStyle/>
          <a:p>
            <a:fld id="{1AFA6A82-C43D-0E45-8BBC-3BA89641B414}" type="slidenum">
              <a:rPr lang="en-US" smtClean="0"/>
              <a:t>9</a:t>
            </a:fld>
            <a:endParaRPr lang="en-US"/>
          </a:p>
        </p:txBody>
      </p:sp>
    </p:spTree>
    <p:extLst>
      <p:ext uri="{BB962C8B-B14F-4D97-AF65-F5344CB8AC3E}">
        <p14:creationId xmlns:p14="http://schemas.microsoft.com/office/powerpoint/2010/main" val="3633764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2023-08-01</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6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46878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2023-08-01</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2023-08-01</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2023-08-01</a:t>
            </a:fld>
            <a:endParaRPr lang="en-US">
              <a:solidFill>
                <a:schemeClr val="bg2">
                  <a:lumMod val="10000"/>
                </a:schemeClr>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2023-08-01</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23957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48.png"/><Relationship Id="rId7" Type="http://schemas.openxmlformats.org/officeDocument/2006/relationships/image" Target="../media/image62.png"/><Relationship Id="rId12"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75.png"/><Relationship Id="rId5" Type="http://schemas.openxmlformats.org/officeDocument/2006/relationships/image" Target="../media/image60.png"/><Relationship Id="rId15" Type="http://schemas.openxmlformats.org/officeDocument/2006/relationships/image" Target="../media/image66.png"/><Relationship Id="rId10"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72.pn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s>
</file>

<file path=ppt/slides/_rels/slide1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emf"/><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emf"/><Relationship Id="rId10" Type="http://schemas.openxmlformats.org/officeDocument/2006/relationships/image" Target="../media/image75.png"/><Relationship Id="rId4" Type="http://schemas.openxmlformats.org/officeDocument/2006/relationships/image" Target="../media/image69.emf"/><Relationship Id="rId9" Type="http://schemas.openxmlformats.org/officeDocument/2006/relationships/image" Target="../media/image74.pn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107.png"/><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94.png"/><Relationship Id="rId7" Type="http://schemas.openxmlformats.org/officeDocument/2006/relationships/image" Target="../media/image112.png"/><Relationship Id="rId12" Type="http://schemas.openxmlformats.org/officeDocument/2006/relationships/image" Target="../media/image116.sv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11.svg"/><Relationship Id="rId11" Type="http://schemas.openxmlformats.org/officeDocument/2006/relationships/image" Target="../media/image92.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95.svg"/><Relationship Id="rId9" Type="http://schemas.openxmlformats.org/officeDocument/2006/relationships/image" Target="../media/image114.png"/></Relationships>
</file>

<file path=ppt/slides/_rels/slide2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18.ti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gif"/><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jpe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48.png"/><Relationship Id="rId4" Type="http://schemas.openxmlformats.org/officeDocument/2006/relationships/image" Target="../media/image57.jpeg"/><Relationship Id="rId9"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9.xml"/><Relationship Id="rId16" Type="http://schemas.openxmlformats.org/officeDocument/2006/relationships/image" Target="../media/image66.png"/><Relationship Id="rId1" Type="http://schemas.openxmlformats.org/officeDocument/2006/relationships/slideLayout" Target="../slideLayouts/slideLayout10.xml"/><Relationship Id="rId6" Type="http://schemas.openxmlformats.org/officeDocument/2006/relationships/image" Target="../media/image70.emf"/><Relationship Id="rId11" Type="http://schemas.openxmlformats.org/officeDocument/2006/relationships/image" Target="../media/image75.png"/><Relationship Id="rId5" Type="http://schemas.openxmlformats.org/officeDocument/2006/relationships/image" Target="../media/image69.emf"/><Relationship Id="rId15" Type="http://schemas.openxmlformats.org/officeDocument/2006/relationships/image" Target="../media/image48.png"/><Relationship Id="rId10" Type="http://schemas.openxmlformats.org/officeDocument/2006/relationships/image" Target="../media/image74.png"/><Relationship Id="rId4" Type="http://schemas.openxmlformats.org/officeDocument/2006/relationships/image" Target="../media/image68.emf"/><Relationship Id="rId9" Type="http://schemas.openxmlformats.org/officeDocument/2006/relationships/image" Target="../media/image73.png"/><Relationship Id="rId1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51DC4F-582E-9718-9680-51F6DB44D05F}"/>
              </a:ext>
            </a:extLst>
          </p:cNvPr>
          <p:cNvSpPr>
            <a:spLocks noGrp="1"/>
          </p:cNvSpPr>
          <p:nvPr>
            <p:ph type="ctrTitle"/>
          </p:nvPr>
        </p:nvSpPr>
        <p:spPr>
          <a:xfrm>
            <a:off x="662725" y="1247471"/>
            <a:ext cx="4855948" cy="2082023"/>
          </a:xfrm>
        </p:spPr>
        <p:txBody>
          <a:bodyPr>
            <a:normAutofit fontScale="90000"/>
          </a:bodyPr>
          <a:lstStyle/>
          <a:p>
            <a:r>
              <a:rPr lang="en-CA" dirty="0"/>
              <a:t>TRIUMF’s Role in a Canada-Wide Effort to Transform Cancer Therapy with Rare Isotopes</a:t>
            </a:r>
          </a:p>
        </p:txBody>
      </p:sp>
      <p:sp>
        <p:nvSpPr>
          <p:cNvPr id="5" name="Subtitle 4">
            <a:extLst>
              <a:ext uri="{FF2B5EF4-FFF2-40B4-BE49-F238E27FC236}">
                <a16:creationId xmlns:a16="http://schemas.microsoft.com/office/drawing/2014/main" id="{930130C7-A19F-8515-104E-0F51D90806E8}"/>
              </a:ext>
            </a:extLst>
          </p:cNvPr>
          <p:cNvSpPr>
            <a:spLocks noGrp="1"/>
          </p:cNvSpPr>
          <p:nvPr>
            <p:ph type="subTitle" idx="1"/>
          </p:nvPr>
        </p:nvSpPr>
        <p:spPr>
          <a:xfrm>
            <a:off x="661743" y="4114799"/>
            <a:ext cx="3938833" cy="1274781"/>
          </a:xfrm>
        </p:spPr>
        <p:txBody>
          <a:bodyPr>
            <a:normAutofit fontScale="92500" lnSpcReduction="10000"/>
          </a:bodyPr>
          <a:lstStyle/>
          <a:p>
            <a:r>
              <a:rPr lang="en-CA" dirty="0"/>
              <a:t>Caterina Ramogida</a:t>
            </a:r>
          </a:p>
          <a:p>
            <a:r>
              <a:rPr lang="en-CA" dirty="0"/>
              <a:t>Assistant Professor</a:t>
            </a:r>
          </a:p>
          <a:p>
            <a:r>
              <a:rPr lang="en-CA" dirty="0"/>
              <a:t>Chemistry | Simon Fraser University</a:t>
            </a:r>
          </a:p>
          <a:p>
            <a:r>
              <a:rPr lang="en-CA" dirty="0"/>
              <a:t>Life Sciences | TRIUMF</a:t>
            </a:r>
          </a:p>
        </p:txBody>
      </p:sp>
      <p:sp>
        <p:nvSpPr>
          <p:cNvPr id="2" name="TextBox 1">
            <a:extLst>
              <a:ext uri="{FF2B5EF4-FFF2-40B4-BE49-F238E27FC236}">
                <a16:creationId xmlns:a16="http://schemas.microsoft.com/office/drawing/2014/main" id="{81C3F3B8-5F26-F41C-5478-EFEC942BAFF1}"/>
              </a:ext>
            </a:extLst>
          </p:cNvPr>
          <p:cNvSpPr txBox="1"/>
          <p:nvPr/>
        </p:nvSpPr>
        <p:spPr>
          <a:xfrm>
            <a:off x="661743" y="745958"/>
            <a:ext cx="3189976" cy="369332"/>
          </a:xfrm>
          <a:prstGeom prst="rect">
            <a:avLst/>
          </a:prstGeom>
          <a:noFill/>
        </p:spPr>
        <p:txBody>
          <a:bodyPr wrap="none" rtlCol="0">
            <a:spAutoFit/>
          </a:bodyPr>
          <a:lstStyle/>
          <a:p>
            <a:r>
              <a:rPr lang="en-CA" dirty="0">
                <a:solidFill>
                  <a:srgbClr val="00B0F0"/>
                </a:solidFill>
              </a:rPr>
              <a:t>Science Week – 5YP session</a:t>
            </a:r>
          </a:p>
        </p:txBody>
      </p:sp>
    </p:spTree>
    <p:extLst>
      <p:ext uri="{BB962C8B-B14F-4D97-AF65-F5344CB8AC3E}">
        <p14:creationId xmlns:p14="http://schemas.microsoft.com/office/powerpoint/2010/main" val="662327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A83E7-E074-07F8-93F5-6478FAFF4B35}"/>
              </a:ext>
            </a:extLst>
          </p:cNvPr>
          <p:cNvSpPr>
            <a:spLocks noGrp="1"/>
          </p:cNvSpPr>
          <p:nvPr>
            <p:ph idx="1"/>
          </p:nvPr>
        </p:nvSpPr>
        <p:spPr>
          <a:xfrm>
            <a:off x="693327" y="3429000"/>
            <a:ext cx="10805346" cy="2936838"/>
          </a:xfrm>
        </p:spPr>
        <p:txBody>
          <a:bodyPr>
            <a:noAutofit/>
          </a:bodyPr>
          <a:lstStyle/>
          <a:p>
            <a:r>
              <a:rPr lang="en-CA" sz="1800" dirty="0"/>
              <a:t>Y1 – 2: </a:t>
            </a:r>
          </a:p>
          <a:p>
            <a:pPr lvl="1"/>
            <a:r>
              <a:rPr lang="en-CA" sz="1800" dirty="0"/>
              <a:t>Optimize and scale-up </a:t>
            </a:r>
            <a:r>
              <a:rPr lang="en-CA" sz="1800" baseline="30000" dirty="0"/>
              <a:t>225</a:t>
            </a:r>
            <a:r>
              <a:rPr lang="en-CA" sz="1800" dirty="0"/>
              <a:t>Ac/</a:t>
            </a:r>
            <a:r>
              <a:rPr lang="en-CA" sz="1800" baseline="30000" dirty="0"/>
              <a:t>213</a:t>
            </a:r>
            <a:r>
              <a:rPr lang="en-CA" sz="1800" dirty="0"/>
              <a:t>Bi production. </a:t>
            </a:r>
          </a:p>
          <a:p>
            <a:pPr lvl="1"/>
            <a:r>
              <a:rPr lang="en-CA" sz="1800" dirty="0"/>
              <a:t>Optimize and scale-up </a:t>
            </a:r>
            <a:r>
              <a:rPr lang="en-CA" sz="1800" baseline="30000" dirty="0"/>
              <a:t>228</a:t>
            </a:r>
            <a:r>
              <a:rPr lang="en-CA" sz="1800" dirty="0"/>
              <a:t>Th/</a:t>
            </a:r>
            <a:r>
              <a:rPr lang="en-CA" sz="1800" baseline="30000" dirty="0"/>
              <a:t>212</a:t>
            </a:r>
            <a:r>
              <a:rPr lang="en-CA" sz="1800" dirty="0"/>
              <a:t>Pb generator.</a:t>
            </a:r>
          </a:p>
          <a:p>
            <a:pPr lvl="1"/>
            <a:r>
              <a:rPr lang="en-CA" sz="1800" dirty="0"/>
              <a:t>Develop waste management plan for sustainable production.</a:t>
            </a:r>
          </a:p>
          <a:p>
            <a:r>
              <a:rPr lang="en-CA" sz="1800" dirty="0"/>
              <a:t>Y3 – 4:</a:t>
            </a:r>
          </a:p>
          <a:p>
            <a:pPr lvl="1"/>
            <a:r>
              <a:rPr lang="en-CA" sz="1800" dirty="0"/>
              <a:t>Deliver </a:t>
            </a:r>
            <a:r>
              <a:rPr lang="en-CA" sz="1800" baseline="30000" dirty="0"/>
              <a:t>225</a:t>
            </a:r>
            <a:r>
              <a:rPr lang="en-CA" sz="1800" dirty="0"/>
              <a:t>Ac and </a:t>
            </a:r>
            <a:r>
              <a:rPr lang="en-CA" sz="1800" baseline="30000" dirty="0"/>
              <a:t>212</a:t>
            </a:r>
            <a:r>
              <a:rPr lang="en-CA" sz="1800" dirty="0"/>
              <a:t>Pb to centers to enable research in Aims 2 – 3 and clinical trials in Aim 4.</a:t>
            </a:r>
          </a:p>
          <a:p>
            <a:pPr lvl="1"/>
            <a:r>
              <a:rPr lang="en-CA" sz="1800" dirty="0"/>
              <a:t>Develop production for </a:t>
            </a:r>
            <a:r>
              <a:rPr lang="en-CA" sz="1800" baseline="30000" dirty="0"/>
              <a:t>155</a:t>
            </a:r>
            <a:r>
              <a:rPr lang="en-CA" sz="1800" dirty="0"/>
              <a:t>Tb, </a:t>
            </a:r>
            <a:r>
              <a:rPr lang="en-CA" sz="1800" baseline="30000" dirty="0"/>
              <a:t>132/135</a:t>
            </a:r>
            <a:r>
              <a:rPr lang="en-CA" sz="1800" dirty="0"/>
              <a:t>La via TR13.</a:t>
            </a:r>
          </a:p>
          <a:p>
            <a:pPr lvl="1"/>
            <a:r>
              <a:rPr lang="en-CA" sz="1800" dirty="0"/>
              <a:t>Develop production for </a:t>
            </a:r>
            <a:r>
              <a:rPr lang="en-CA" sz="1800" baseline="30000" dirty="0"/>
              <a:t>152</a:t>
            </a:r>
            <a:r>
              <a:rPr lang="en-CA" sz="1800" dirty="0"/>
              <a:t>Tb via ISOL.</a:t>
            </a:r>
          </a:p>
          <a:p>
            <a:pPr lvl="1"/>
            <a:endParaRPr lang="en-CA" sz="1800" dirty="0"/>
          </a:p>
        </p:txBody>
      </p:sp>
      <p:sp>
        <p:nvSpPr>
          <p:cNvPr id="6" name="Title 3">
            <a:extLst>
              <a:ext uri="{FF2B5EF4-FFF2-40B4-BE49-F238E27FC236}">
                <a16:creationId xmlns:a16="http://schemas.microsoft.com/office/drawing/2014/main" id="{B4EC5C58-4DFF-2537-927A-44941333049A}"/>
              </a:ext>
            </a:extLst>
          </p:cNvPr>
          <p:cNvSpPr txBox="1">
            <a:spLocks/>
          </p:cNvSpPr>
          <p:nvPr/>
        </p:nvSpPr>
        <p:spPr>
          <a:xfrm>
            <a:off x="401064" y="304359"/>
            <a:ext cx="8953827" cy="650329"/>
          </a:xfrm>
          <a:prstGeom prst="rect">
            <a:avLst/>
          </a:prstGeom>
        </p:spPr>
        <p:txBody>
          <a:bodyPr anchor="t">
            <a:normAutofit/>
          </a:bodyPr>
          <a:lstStyle>
            <a:lvl1pPr algn="l" defTabSz="914400" rtl="0" eaLnBrk="1" latinLnBrk="0" hangingPunct="1">
              <a:lnSpc>
                <a:spcPct val="90000"/>
              </a:lnSpc>
              <a:spcBef>
                <a:spcPct val="0"/>
              </a:spcBef>
              <a:buNone/>
              <a:defRPr sz="3200" b="0" i="0" kern="1200">
                <a:solidFill>
                  <a:srgbClr val="00B0F0"/>
                </a:solidFill>
                <a:latin typeface="Arial" charset="0"/>
                <a:ea typeface="Arial" charset="0"/>
                <a:cs typeface="Arial" charset="0"/>
              </a:defRPr>
            </a:lvl1pPr>
          </a:lstStyle>
          <a:p>
            <a:r>
              <a:rPr lang="en-CA" sz="2800" b="1" dirty="0"/>
              <a:t>TRIUMF’s GOALS – Aim 1</a:t>
            </a:r>
          </a:p>
        </p:txBody>
      </p:sp>
      <p:grpSp>
        <p:nvGrpSpPr>
          <p:cNvPr id="59" name="Group 58">
            <a:extLst>
              <a:ext uri="{FF2B5EF4-FFF2-40B4-BE49-F238E27FC236}">
                <a16:creationId xmlns:a16="http://schemas.microsoft.com/office/drawing/2014/main" id="{8552B1A1-C59D-06FC-C419-AB05EA596D4B}"/>
              </a:ext>
            </a:extLst>
          </p:cNvPr>
          <p:cNvGrpSpPr/>
          <p:nvPr/>
        </p:nvGrpSpPr>
        <p:grpSpPr>
          <a:xfrm>
            <a:off x="9619873" y="126133"/>
            <a:ext cx="2274724" cy="620140"/>
            <a:chOff x="9806836" y="177832"/>
            <a:chExt cx="2274724" cy="620140"/>
          </a:xfrm>
        </p:grpSpPr>
        <p:grpSp>
          <p:nvGrpSpPr>
            <p:cNvPr id="25" name="Group 24">
              <a:extLst>
                <a:ext uri="{FF2B5EF4-FFF2-40B4-BE49-F238E27FC236}">
                  <a16:creationId xmlns:a16="http://schemas.microsoft.com/office/drawing/2014/main" id="{698756B2-2169-2B0B-0E1B-2B5BA51B3368}"/>
                </a:ext>
              </a:extLst>
            </p:cNvPr>
            <p:cNvGrpSpPr/>
            <p:nvPr/>
          </p:nvGrpSpPr>
          <p:grpSpPr>
            <a:xfrm>
              <a:off x="9806836" y="292460"/>
              <a:ext cx="575704" cy="108000"/>
              <a:chOff x="10652117" y="1314971"/>
              <a:chExt cx="575704" cy="108000"/>
            </a:xfrm>
          </p:grpSpPr>
          <p:cxnSp>
            <p:nvCxnSpPr>
              <p:cNvPr id="21" name="Straight Connector 20">
                <a:extLst>
                  <a:ext uri="{FF2B5EF4-FFF2-40B4-BE49-F238E27FC236}">
                    <a16:creationId xmlns:a16="http://schemas.microsoft.com/office/drawing/2014/main" id="{45068FBE-4354-B175-80A0-E031E51DF499}"/>
                  </a:ext>
                </a:extLst>
              </p:cNvPr>
              <p:cNvCxnSpPr>
                <a:cxnSpLocks/>
              </p:cNvCxnSpPr>
              <p:nvPr/>
            </p:nvCxnSpPr>
            <p:spPr>
              <a:xfrm flipV="1">
                <a:off x="10668000" y="1361087"/>
                <a:ext cx="559146" cy="157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Oval 21">
                <a:extLst>
                  <a:ext uri="{FF2B5EF4-FFF2-40B4-BE49-F238E27FC236}">
                    <a16:creationId xmlns:a16="http://schemas.microsoft.com/office/drawing/2014/main" id="{0B86F9E5-F5D7-0552-B06F-0AB01998F66F}"/>
                  </a:ext>
                </a:extLst>
              </p:cNvPr>
              <p:cNvSpPr>
                <a:spLocks noChangeAspect="1"/>
              </p:cNvSpPr>
              <p:nvPr/>
            </p:nvSpPr>
            <p:spPr>
              <a:xfrm>
                <a:off x="10652117" y="131497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2C619F88-7683-513D-E1DB-A096153315B8}"/>
                  </a:ext>
                </a:extLst>
              </p:cNvPr>
              <p:cNvSpPr>
                <a:spLocks noChangeAspect="1"/>
              </p:cNvSpPr>
              <p:nvPr/>
            </p:nvSpPr>
            <p:spPr>
              <a:xfrm>
                <a:off x="11119821" y="131497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grpSp>
        <p:sp>
          <p:nvSpPr>
            <p:cNvPr id="26" name="TextBox 25">
              <a:extLst>
                <a:ext uri="{FF2B5EF4-FFF2-40B4-BE49-F238E27FC236}">
                  <a16:creationId xmlns:a16="http://schemas.microsoft.com/office/drawing/2014/main" id="{4C293E38-DAFE-658E-FD7B-A0039C094311}"/>
                </a:ext>
              </a:extLst>
            </p:cNvPr>
            <p:cNvSpPr txBox="1"/>
            <p:nvPr/>
          </p:nvSpPr>
          <p:spPr>
            <a:xfrm>
              <a:off x="10358293" y="177832"/>
              <a:ext cx="564578" cy="307777"/>
            </a:xfrm>
            <a:prstGeom prst="rect">
              <a:avLst/>
            </a:prstGeom>
            <a:noFill/>
          </p:spPr>
          <p:txBody>
            <a:bodyPr wrap="none" rtlCol="0">
              <a:spAutoFit/>
            </a:bodyPr>
            <a:lstStyle/>
            <a:p>
              <a:r>
                <a:rPr lang="en-CA" sz="1400" dirty="0"/>
                <a:t>R&amp;D</a:t>
              </a:r>
            </a:p>
          </p:txBody>
        </p:sp>
        <p:grpSp>
          <p:nvGrpSpPr>
            <p:cNvPr id="27" name="Group 26">
              <a:extLst>
                <a:ext uri="{FF2B5EF4-FFF2-40B4-BE49-F238E27FC236}">
                  <a16:creationId xmlns:a16="http://schemas.microsoft.com/office/drawing/2014/main" id="{6B5E66AD-EAD4-6065-06EE-D4EA41B7DFC9}"/>
                </a:ext>
              </a:extLst>
            </p:cNvPr>
            <p:cNvGrpSpPr/>
            <p:nvPr/>
          </p:nvGrpSpPr>
          <p:grpSpPr>
            <a:xfrm>
              <a:off x="9814440" y="550937"/>
              <a:ext cx="575704" cy="108000"/>
              <a:chOff x="10652117" y="1314971"/>
              <a:chExt cx="575704" cy="108000"/>
            </a:xfrm>
          </p:grpSpPr>
          <p:cxnSp>
            <p:nvCxnSpPr>
              <p:cNvPr id="28" name="Straight Connector 27">
                <a:extLst>
                  <a:ext uri="{FF2B5EF4-FFF2-40B4-BE49-F238E27FC236}">
                    <a16:creationId xmlns:a16="http://schemas.microsoft.com/office/drawing/2014/main" id="{2A756FE9-72A9-3269-E99A-B112ED471D2A}"/>
                  </a:ext>
                </a:extLst>
              </p:cNvPr>
              <p:cNvCxnSpPr>
                <a:cxnSpLocks/>
              </p:cNvCxnSpPr>
              <p:nvPr/>
            </p:nvCxnSpPr>
            <p:spPr>
              <a:xfrm flipV="1">
                <a:off x="10668000" y="1361087"/>
                <a:ext cx="559146" cy="1576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9" name="Oval 28">
                <a:extLst>
                  <a:ext uri="{FF2B5EF4-FFF2-40B4-BE49-F238E27FC236}">
                    <a16:creationId xmlns:a16="http://schemas.microsoft.com/office/drawing/2014/main" id="{88750FB9-2B21-F8A6-9988-B7E5EBF5BF7F}"/>
                  </a:ext>
                </a:extLst>
              </p:cNvPr>
              <p:cNvSpPr>
                <a:spLocks noChangeAspect="1"/>
              </p:cNvSpPr>
              <p:nvPr/>
            </p:nvSpPr>
            <p:spPr>
              <a:xfrm>
                <a:off x="10652117" y="131497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30" name="Oval 29">
                <a:extLst>
                  <a:ext uri="{FF2B5EF4-FFF2-40B4-BE49-F238E27FC236}">
                    <a16:creationId xmlns:a16="http://schemas.microsoft.com/office/drawing/2014/main" id="{7997D031-063D-509A-AF79-019B190F9A38}"/>
                  </a:ext>
                </a:extLst>
              </p:cNvPr>
              <p:cNvSpPr>
                <a:spLocks noChangeAspect="1"/>
              </p:cNvSpPr>
              <p:nvPr/>
            </p:nvSpPr>
            <p:spPr>
              <a:xfrm>
                <a:off x="11119821" y="131497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grpSp>
        <p:sp>
          <p:nvSpPr>
            <p:cNvPr id="31" name="TextBox 30">
              <a:extLst>
                <a:ext uri="{FF2B5EF4-FFF2-40B4-BE49-F238E27FC236}">
                  <a16:creationId xmlns:a16="http://schemas.microsoft.com/office/drawing/2014/main" id="{DB6632D4-6C16-CCE8-15CC-0C38FB11762E}"/>
                </a:ext>
              </a:extLst>
            </p:cNvPr>
            <p:cNvSpPr txBox="1"/>
            <p:nvPr/>
          </p:nvSpPr>
          <p:spPr>
            <a:xfrm>
              <a:off x="10412956" y="490195"/>
              <a:ext cx="1668604" cy="307777"/>
            </a:xfrm>
            <a:prstGeom prst="rect">
              <a:avLst/>
            </a:prstGeom>
            <a:noFill/>
          </p:spPr>
          <p:txBody>
            <a:bodyPr wrap="square" rtlCol="0">
              <a:spAutoFit/>
            </a:bodyPr>
            <a:lstStyle/>
            <a:p>
              <a:r>
                <a:rPr lang="en-CA" sz="1400" dirty="0"/>
                <a:t>Clinical production</a:t>
              </a:r>
            </a:p>
          </p:txBody>
        </p:sp>
      </p:grpSp>
      <p:grpSp>
        <p:nvGrpSpPr>
          <p:cNvPr id="58" name="Group 57">
            <a:extLst>
              <a:ext uri="{FF2B5EF4-FFF2-40B4-BE49-F238E27FC236}">
                <a16:creationId xmlns:a16="http://schemas.microsoft.com/office/drawing/2014/main" id="{4FB8E238-E4EF-7794-B9F8-40C31234B885}"/>
              </a:ext>
            </a:extLst>
          </p:cNvPr>
          <p:cNvGrpSpPr/>
          <p:nvPr/>
        </p:nvGrpSpPr>
        <p:grpSpPr>
          <a:xfrm>
            <a:off x="907663" y="1186872"/>
            <a:ext cx="9849572" cy="2366162"/>
            <a:chOff x="382145" y="954688"/>
            <a:chExt cx="9849572" cy="2366162"/>
          </a:xfrm>
        </p:grpSpPr>
        <p:sp>
          <p:nvSpPr>
            <p:cNvPr id="10" name="Arrow: Right 9">
              <a:extLst>
                <a:ext uri="{FF2B5EF4-FFF2-40B4-BE49-F238E27FC236}">
                  <a16:creationId xmlns:a16="http://schemas.microsoft.com/office/drawing/2014/main" id="{9C679532-4D89-BB07-D814-BF09BCBD8EC1}"/>
                </a:ext>
              </a:extLst>
            </p:cNvPr>
            <p:cNvSpPr/>
            <p:nvPr/>
          </p:nvSpPr>
          <p:spPr>
            <a:xfrm>
              <a:off x="8428828" y="974199"/>
              <a:ext cx="1776604" cy="42216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Y6</a:t>
              </a:r>
            </a:p>
          </p:txBody>
        </p:sp>
        <p:sp>
          <p:nvSpPr>
            <p:cNvPr id="9" name="Arrow: Right 8">
              <a:extLst>
                <a:ext uri="{FF2B5EF4-FFF2-40B4-BE49-F238E27FC236}">
                  <a16:creationId xmlns:a16="http://schemas.microsoft.com/office/drawing/2014/main" id="{6092C975-9CA3-9965-BE06-C3008FF7597E}"/>
                </a:ext>
              </a:extLst>
            </p:cNvPr>
            <p:cNvSpPr/>
            <p:nvPr/>
          </p:nvSpPr>
          <p:spPr>
            <a:xfrm>
              <a:off x="6857531" y="965197"/>
              <a:ext cx="1776604" cy="42216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Y5</a:t>
              </a:r>
            </a:p>
          </p:txBody>
        </p:sp>
        <p:sp>
          <p:nvSpPr>
            <p:cNvPr id="8" name="Arrow: Right 7">
              <a:extLst>
                <a:ext uri="{FF2B5EF4-FFF2-40B4-BE49-F238E27FC236}">
                  <a16:creationId xmlns:a16="http://schemas.microsoft.com/office/drawing/2014/main" id="{8D21D1D9-14B6-7155-7BFA-8A9538D3534A}"/>
                </a:ext>
              </a:extLst>
            </p:cNvPr>
            <p:cNvSpPr/>
            <p:nvPr/>
          </p:nvSpPr>
          <p:spPr>
            <a:xfrm>
              <a:off x="5276304" y="969878"/>
              <a:ext cx="1776604" cy="42216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Y4</a:t>
              </a:r>
            </a:p>
          </p:txBody>
        </p:sp>
        <p:sp>
          <p:nvSpPr>
            <p:cNvPr id="7" name="Arrow: Right 6">
              <a:extLst>
                <a:ext uri="{FF2B5EF4-FFF2-40B4-BE49-F238E27FC236}">
                  <a16:creationId xmlns:a16="http://schemas.microsoft.com/office/drawing/2014/main" id="{A020039A-9B86-446E-29DB-F2970ED8E334}"/>
                </a:ext>
              </a:extLst>
            </p:cNvPr>
            <p:cNvSpPr/>
            <p:nvPr/>
          </p:nvSpPr>
          <p:spPr>
            <a:xfrm>
              <a:off x="3705007" y="969878"/>
              <a:ext cx="1776604" cy="42216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Y3</a:t>
              </a:r>
            </a:p>
          </p:txBody>
        </p:sp>
        <p:sp>
          <p:nvSpPr>
            <p:cNvPr id="4" name="Arrow: Right 3">
              <a:extLst>
                <a:ext uri="{FF2B5EF4-FFF2-40B4-BE49-F238E27FC236}">
                  <a16:creationId xmlns:a16="http://schemas.microsoft.com/office/drawing/2014/main" id="{6FBB4DBD-2A48-8480-4952-B914650DB684}"/>
                </a:ext>
              </a:extLst>
            </p:cNvPr>
            <p:cNvSpPr/>
            <p:nvPr/>
          </p:nvSpPr>
          <p:spPr>
            <a:xfrm>
              <a:off x="2133710" y="969879"/>
              <a:ext cx="1776604" cy="42216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Y2</a:t>
              </a:r>
            </a:p>
          </p:txBody>
        </p:sp>
        <p:sp>
          <p:nvSpPr>
            <p:cNvPr id="2" name="Arrow: Right 1">
              <a:extLst>
                <a:ext uri="{FF2B5EF4-FFF2-40B4-BE49-F238E27FC236}">
                  <a16:creationId xmlns:a16="http://schemas.microsoft.com/office/drawing/2014/main" id="{7413B8CC-58FD-8775-9A21-0D8B6516A2A7}"/>
                </a:ext>
              </a:extLst>
            </p:cNvPr>
            <p:cNvSpPr/>
            <p:nvPr/>
          </p:nvSpPr>
          <p:spPr>
            <a:xfrm>
              <a:off x="562413" y="954688"/>
              <a:ext cx="1776604" cy="42216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Y1</a:t>
              </a:r>
            </a:p>
          </p:txBody>
        </p:sp>
        <p:pic>
          <p:nvPicPr>
            <p:cNvPr id="11" name="Picture 10" descr="Logo - Download | TRIUMF : Canada's particle accelerator centre">
              <a:extLst>
                <a:ext uri="{FF2B5EF4-FFF2-40B4-BE49-F238E27FC236}">
                  <a16:creationId xmlns:a16="http://schemas.microsoft.com/office/drawing/2014/main" id="{DFF0B15B-B446-7DF3-101F-CB833DDAB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45" y="1447567"/>
              <a:ext cx="432583" cy="43088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36DF4B8D-1A5F-94FA-DD41-30F8860F94ED}"/>
                </a:ext>
              </a:extLst>
            </p:cNvPr>
            <p:cNvCxnSpPr>
              <a:cxnSpLocks/>
            </p:cNvCxnSpPr>
            <p:nvPr/>
          </p:nvCxnSpPr>
          <p:spPr>
            <a:xfrm>
              <a:off x="562412" y="1666595"/>
              <a:ext cx="314259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B6A45582-E3CF-C146-D47C-DA71761F106C}"/>
                </a:ext>
              </a:extLst>
            </p:cNvPr>
            <p:cNvSpPr>
              <a:spLocks noChangeAspect="1"/>
            </p:cNvSpPr>
            <p:nvPr/>
          </p:nvSpPr>
          <p:spPr>
            <a:xfrm>
              <a:off x="544437" y="1612595"/>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01C49815-C131-F98A-F486-9EDD006C66D5}"/>
                </a:ext>
              </a:extLst>
            </p:cNvPr>
            <p:cNvSpPr>
              <a:spLocks noChangeAspect="1"/>
            </p:cNvSpPr>
            <p:nvPr/>
          </p:nvSpPr>
          <p:spPr>
            <a:xfrm>
              <a:off x="3597682" y="1612595"/>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cxnSp>
          <p:nvCxnSpPr>
            <p:cNvPr id="16" name="Straight Connector 15">
              <a:extLst>
                <a:ext uri="{FF2B5EF4-FFF2-40B4-BE49-F238E27FC236}">
                  <a16:creationId xmlns:a16="http://schemas.microsoft.com/office/drawing/2014/main" id="{32588A0D-CF5B-DA72-92EB-02E42A1B679D}"/>
                </a:ext>
              </a:extLst>
            </p:cNvPr>
            <p:cNvCxnSpPr>
              <a:cxnSpLocks/>
            </p:cNvCxnSpPr>
            <p:nvPr/>
          </p:nvCxnSpPr>
          <p:spPr>
            <a:xfrm flipV="1">
              <a:off x="3714936" y="1654467"/>
              <a:ext cx="6480859" cy="2425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B4CE61C1-7C2E-E008-D6B3-B3992FBE2275}"/>
                </a:ext>
              </a:extLst>
            </p:cNvPr>
            <p:cNvSpPr>
              <a:spLocks noChangeAspect="1"/>
            </p:cNvSpPr>
            <p:nvPr/>
          </p:nvSpPr>
          <p:spPr>
            <a:xfrm>
              <a:off x="10087795" y="1602085"/>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cxnSp>
          <p:nvCxnSpPr>
            <p:cNvPr id="32" name="Straight Connector 31">
              <a:extLst>
                <a:ext uri="{FF2B5EF4-FFF2-40B4-BE49-F238E27FC236}">
                  <a16:creationId xmlns:a16="http://schemas.microsoft.com/office/drawing/2014/main" id="{50E51B12-9B8C-A9FA-C30A-1DDCF4BFED49}"/>
                </a:ext>
              </a:extLst>
            </p:cNvPr>
            <p:cNvCxnSpPr>
              <a:cxnSpLocks/>
            </p:cNvCxnSpPr>
            <p:nvPr/>
          </p:nvCxnSpPr>
          <p:spPr>
            <a:xfrm>
              <a:off x="3615657" y="2349681"/>
              <a:ext cx="339370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 name="Oval 32">
              <a:extLst>
                <a:ext uri="{FF2B5EF4-FFF2-40B4-BE49-F238E27FC236}">
                  <a16:creationId xmlns:a16="http://schemas.microsoft.com/office/drawing/2014/main" id="{4F74EA07-B6FC-B88C-D010-947B5136FBAB}"/>
                </a:ext>
              </a:extLst>
            </p:cNvPr>
            <p:cNvSpPr>
              <a:spLocks noChangeAspect="1"/>
            </p:cNvSpPr>
            <p:nvPr/>
          </p:nvSpPr>
          <p:spPr>
            <a:xfrm>
              <a:off x="3597682" y="229568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cxnSp>
          <p:nvCxnSpPr>
            <p:cNvPr id="35" name="Straight Connector 34">
              <a:extLst>
                <a:ext uri="{FF2B5EF4-FFF2-40B4-BE49-F238E27FC236}">
                  <a16:creationId xmlns:a16="http://schemas.microsoft.com/office/drawing/2014/main" id="{F9F03622-594C-3548-31C3-C92F3AF4E43E}"/>
                </a:ext>
              </a:extLst>
            </p:cNvPr>
            <p:cNvCxnSpPr>
              <a:cxnSpLocks/>
            </p:cNvCxnSpPr>
            <p:nvPr/>
          </p:nvCxnSpPr>
          <p:spPr>
            <a:xfrm flipV="1">
              <a:off x="6993549" y="2337680"/>
              <a:ext cx="3219929" cy="2400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6" name="Oval 35">
              <a:extLst>
                <a:ext uri="{FF2B5EF4-FFF2-40B4-BE49-F238E27FC236}">
                  <a16:creationId xmlns:a16="http://schemas.microsoft.com/office/drawing/2014/main" id="{59AEE4D5-0D7C-ABAE-7BDF-2B0FF51B3216}"/>
                </a:ext>
              </a:extLst>
            </p:cNvPr>
            <p:cNvSpPr>
              <a:spLocks noChangeAspect="1"/>
            </p:cNvSpPr>
            <p:nvPr/>
          </p:nvSpPr>
          <p:spPr>
            <a:xfrm>
              <a:off x="6901365" y="229568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37" name="Oval 36">
              <a:extLst>
                <a:ext uri="{FF2B5EF4-FFF2-40B4-BE49-F238E27FC236}">
                  <a16:creationId xmlns:a16="http://schemas.microsoft.com/office/drawing/2014/main" id="{51F596B4-CF7E-2988-9D21-BF0C354AA702}"/>
                </a:ext>
              </a:extLst>
            </p:cNvPr>
            <p:cNvSpPr>
              <a:spLocks noChangeAspect="1"/>
            </p:cNvSpPr>
            <p:nvPr/>
          </p:nvSpPr>
          <p:spPr>
            <a:xfrm>
              <a:off x="10106153" y="229568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cxnSp>
          <p:nvCxnSpPr>
            <p:cNvPr id="40" name="Straight Connector 39">
              <a:extLst>
                <a:ext uri="{FF2B5EF4-FFF2-40B4-BE49-F238E27FC236}">
                  <a16:creationId xmlns:a16="http://schemas.microsoft.com/office/drawing/2014/main" id="{328A0A63-4C65-B459-4B39-1CB50A62C76E}"/>
                </a:ext>
              </a:extLst>
            </p:cNvPr>
            <p:cNvCxnSpPr>
              <a:cxnSpLocks/>
              <a:endCxn id="42" idx="2"/>
            </p:cNvCxnSpPr>
            <p:nvPr/>
          </p:nvCxnSpPr>
          <p:spPr>
            <a:xfrm>
              <a:off x="5356054" y="3062637"/>
              <a:ext cx="476766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Oval 40">
              <a:extLst>
                <a:ext uri="{FF2B5EF4-FFF2-40B4-BE49-F238E27FC236}">
                  <a16:creationId xmlns:a16="http://schemas.microsoft.com/office/drawing/2014/main" id="{DDB9E1F1-FF9A-E3E2-F116-EFC8A40B6FCD}"/>
                </a:ext>
              </a:extLst>
            </p:cNvPr>
            <p:cNvSpPr>
              <a:spLocks noChangeAspect="1"/>
            </p:cNvSpPr>
            <p:nvPr/>
          </p:nvSpPr>
          <p:spPr>
            <a:xfrm>
              <a:off x="5338079" y="3008637"/>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42" name="Oval 41">
              <a:extLst>
                <a:ext uri="{FF2B5EF4-FFF2-40B4-BE49-F238E27FC236}">
                  <a16:creationId xmlns:a16="http://schemas.microsoft.com/office/drawing/2014/main" id="{2F29CE04-9F64-3059-1450-EDBE48959329}"/>
                </a:ext>
              </a:extLst>
            </p:cNvPr>
            <p:cNvSpPr>
              <a:spLocks noChangeAspect="1"/>
            </p:cNvSpPr>
            <p:nvPr/>
          </p:nvSpPr>
          <p:spPr>
            <a:xfrm>
              <a:off x="10123717" y="3008637"/>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pic>
          <p:nvPicPr>
            <p:cNvPr id="45" name="Picture 44">
              <a:extLst>
                <a:ext uri="{FF2B5EF4-FFF2-40B4-BE49-F238E27FC236}">
                  <a16:creationId xmlns:a16="http://schemas.microsoft.com/office/drawing/2014/main" id="{0A23FA77-D3E3-F54B-509D-8C17498FE2DC}"/>
                </a:ext>
              </a:extLst>
            </p:cNvPr>
            <p:cNvPicPr>
              <a:picLocks noChangeAspect="1"/>
            </p:cNvPicPr>
            <p:nvPr/>
          </p:nvPicPr>
          <p:blipFill>
            <a:blip r:embed="rId4"/>
            <a:stretch>
              <a:fillRect/>
            </a:stretch>
          </p:blipFill>
          <p:spPr>
            <a:xfrm>
              <a:off x="8002633" y="2796548"/>
              <a:ext cx="618676" cy="524302"/>
            </a:xfrm>
            <a:prstGeom prst="rect">
              <a:avLst/>
            </a:prstGeom>
          </p:spPr>
        </p:pic>
        <p:pic>
          <p:nvPicPr>
            <p:cNvPr id="46" name="Picture 45">
              <a:extLst>
                <a:ext uri="{FF2B5EF4-FFF2-40B4-BE49-F238E27FC236}">
                  <a16:creationId xmlns:a16="http://schemas.microsoft.com/office/drawing/2014/main" id="{7235C900-82CE-FC11-9A21-FF171484DF4E}"/>
                </a:ext>
              </a:extLst>
            </p:cNvPr>
            <p:cNvPicPr>
              <a:picLocks noChangeAspect="1"/>
            </p:cNvPicPr>
            <p:nvPr/>
          </p:nvPicPr>
          <p:blipFill>
            <a:blip r:embed="rId5"/>
            <a:stretch>
              <a:fillRect/>
            </a:stretch>
          </p:blipFill>
          <p:spPr>
            <a:xfrm>
              <a:off x="1018418" y="1395936"/>
              <a:ext cx="658561" cy="555312"/>
            </a:xfrm>
            <a:prstGeom prst="rect">
              <a:avLst/>
            </a:prstGeom>
          </p:spPr>
        </p:pic>
        <p:pic>
          <p:nvPicPr>
            <p:cNvPr id="47" name="Picture 46">
              <a:extLst>
                <a:ext uri="{FF2B5EF4-FFF2-40B4-BE49-F238E27FC236}">
                  <a16:creationId xmlns:a16="http://schemas.microsoft.com/office/drawing/2014/main" id="{B8D7BD10-8F2A-285F-B07A-97368FDBAE30}"/>
                </a:ext>
              </a:extLst>
            </p:cNvPr>
            <p:cNvPicPr>
              <a:picLocks noChangeAspect="1"/>
            </p:cNvPicPr>
            <p:nvPr/>
          </p:nvPicPr>
          <p:blipFill>
            <a:blip r:embed="rId6"/>
            <a:stretch>
              <a:fillRect/>
            </a:stretch>
          </p:blipFill>
          <p:spPr>
            <a:xfrm>
              <a:off x="2313645" y="1395936"/>
              <a:ext cx="661839" cy="558076"/>
            </a:xfrm>
            <a:prstGeom prst="rect">
              <a:avLst/>
            </a:prstGeom>
          </p:spPr>
        </p:pic>
        <p:pic>
          <p:nvPicPr>
            <p:cNvPr id="48" name="Picture 47">
              <a:extLst>
                <a:ext uri="{FF2B5EF4-FFF2-40B4-BE49-F238E27FC236}">
                  <a16:creationId xmlns:a16="http://schemas.microsoft.com/office/drawing/2014/main" id="{1B6E7BA8-D3AE-2AAD-0E38-283A5C5AB67A}"/>
                </a:ext>
              </a:extLst>
            </p:cNvPr>
            <p:cNvPicPr>
              <a:picLocks noChangeAspect="1"/>
            </p:cNvPicPr>
            <p:nvPr/>
          </p:nvPicPr>
          <p:blipFill>
            <a:blip r:embed="rId7"/>
            <a:stretch>
              <a:fillRect/>
            </a:stretch>
          </p:blipFill>
          <p:spPr>
            <a:xfrm>
              <a:off x="1613607" y="1395936"/>
              <a:ext cx="661839" cy="558076"/>
            </a:xfrm>
            <a:prstGeom prst="rect">
              <a:avLst/>
            </a:prstGeom>
          </p:spPr>
        </p:pic>
        <p:pic>
          <p:nvPicPr>
            <p:cNvPr id="49" name="Picture 48">
              <a:extLst>
                <a:ext uri="{FF2B5EF4-FFF2-40B4-BE49-F238E27FC236}">
                  <a16:creationId xmlns:a16="http://schemas.microsoft.com/office/drawing/2014/main" id="{2ACAB451-A81E-0A48-ECA9-DD1B7E3B719F}"/>
                </a:ext>
              </a:extLst>
            </p:cNvPr>
            <p:cNvPicPr>
              <a:picLocks noChangeAspect="1"/>
            </p:cNvPicPr>
            <p:nvPr/>
          </p:nvPicPr>
          <p:blipFill>
            <a:blip r:embed="rId8"/>
            <a:stretch>
              <a:fillRect/>
            </a:stretch>
          </p:blipFill>
          <p:spPr>
            <a:xfrm>
              <a:off x="2912678" y="1395936"/>
              <a:ext cx="661839" cy="558076"/>
            </a:xfrm>
            <a:prstGeom prst="rect">
              <a:avLst/>
            </a:prstGeom>
          </p:spPr>
        </p:pic>
        <p:pic>
          <p:nvPicPr>
            <p:cNvPr id="50" name="Picture 49">
              <a:extLst>
                <a:ext uri="{FF2B5EF4-FFF2-40B4-BE49-F238E27FC236}">
                  <a16:creationId xmlns:a16="http://schemas.microsoft.com/office/drawing/2014/main" id="{B6816526-B0DE-685A-3AA8-EC076B762D8E}"/>
                </a:ext>
              </a:extLst>
            </p:cNvPr>
            <p:cNvPicPr>
              <a:picLocks noChangeAspect="1"/>
            </p:cNvPicPr>
            <p:nvPr/>
          </p:nvPicPr>
          <p:blipFill>
            <a:blip r:embed="rId9"/>
            <a:stretch>
              <a:fillRect/>
            </a:stretch>
          </p:blipFill>
          <p:spPr>
            <a:xfrm>
              <a:off x="6681589" y="2796548"/>
              <a:ext cx="623919" cy="521680"/>
            </a:xfrm>
            <a:prstGeom prst="rect">
              <a:avLst/>
            </a:prstGeom>
          </p:spPr>
        </p:pic>
        <p:pic>
          <p:nvPicPr>
            <p:cNvPr id="51" name="Picture 50">
              <a:extLst>
                <a:ext uri="{FF2B5EF4-FFF2-40B4-BE49-F238E27FC236}">
                  <a16:creationId xmlns:a16="http://schemas.microsoft.com/office/drawing/2014/main" id="{C36BB0B0-BE47-31E1-FF82-8A7C242E7C3E}"/>
                </a:ext>
              </a:extLst>
            </p:cNvPr>
            <p:cNvPicPr>
              <a:picLocks noChangeAspect="1"/>
            </p:cNvPicPr>
            <p:nvPr/>
          </p:nvPicPr>
          <p:blipFill>
            <a:blip r:embed="rId10"/>
            <a:stretch>
              <a:fillRect/>
            </a:stretch>
          </p:blipFill>
          <p:spPr>
            <a:xfrm>
              <a:off x="5908412" y="2796548"/>
              <a:ext cx="686835" cy="521680"/>
            </a:xfrm>
            <a:prstGeom prst="rect">
              <a:avLst/>
            </a:prstGeom>
          </p:spPr>
        </p:pic>
        <p:pic>
          <p:nvPicPr>
            <p:cNvPr id="52" name="Picture 51">
              <a:extLst>
                <a:ext uri="{FF2B5EF4-FFF2-40B4-BE49-F238E27FC236}">
                  <a16:creationId xmlns:a16="http://schemas.microsoft.com/office/drawing/2014/main" id="{4A4D3047-B76F-379F-3BDC-A90D122A9897}"/>
                </a:ext>
              </a:extLst>
            </p:cNvPr>
            <p:cNvPicPr>
              <a:picLocks noChangeAspect="1"/>
            </p:cNvPicPr>
            <p:nvPr/>
          </p:nvPicPr>
          <p:blipFill>
            <a:blip r:embed="rId11"/>
            <a:stretch>
              <a:fillRect/>
            </a:stretch>
          </p:blipFill>
          <p:spPr>
            <a:xfrm>
              <a:off x="5286814" y="2089183"/>
              <a:ext cx="650134" cy="521680"/>
            </a:xfrm>
            <a:prstGeom prst="rect">
              <a:avLst/>
            </a:prstGeom>
          </p:spPr>
        </p:pic>
        <p:pic>
          <p:nvPicPr>
            <p:cNvPr id="53" name="Picture 52">
              <a:extLst>
                <a:ext uri="{FF2B5EF4-FFF2-40B4-BE49-F238E27FC236}">
                  <a16:creationId xmlns:a16="http://schemas.microsoft.com/office/drawing/2014/main" id="{DBBA8839-A91E-80C3-44DF-40294E195D8D}"/>
                </a:ext>
              </a:extLst>
            </p:cNvPr>
            <p:cNvPicPr>
              <a:picLocks noChangeAspect="1"/>
            </p:cNvPicPr>
            <p:nvPr/>
          </p:nvPicPr>
          <p:blipFill>
            <a:blip r:embed="rId12"/>
            <a:stretch>
              <a:fillRect/>
            </a:stretch>
          </p:blipFill>
          <p:spPr>
            <a:xfrm>
              <a:off x="5840850" y="2089183"/>
              <a:ext cx="647512" cy="524302"/>
            </a:xfrm>
            <a:prstGeom prst="rect">
              <a:avLst/>
            </a:prstGeom>
          </p:spPr>
        </p:pic>
        <p:pic>
          <p:nvPicPr>
            <p:cNvPr id="55" name="Picture 54">
              <a:extLst>
                <a:ext uri="{FF2B5EF4-FFF2-40B4-BE49-F238E27FC236}">
                  <a16:creationId xmlns:a16="http://schemas.microsoft.com/office/drawing/2014/main" id="{1E319B06-E22A-C56C-1C56-B58050FB7C1F}"/>
                </a:ext>
              </a:extLst>
            </p:cNvPr>
            <p:cNvPicPr>
              <a:picLocks noChangeAspect="1"/>
            </p:cNvPicPr>
            <p:nvPr/>
          </p:nvPicPr>
          <p:blipFill>
            <a:blip r:embed="rId13"/>
            <a:stretch>
              <a:fillRect/>
            </a:stretch>
          </p:blipFill>
          <p:spPr>
            <a:xfrm>
              <a:off x="7243147" y="2796548"/>
              <a:ext cx="623919" cy="521680"/>
            </a:xfrm>
            <a:prstGeom prst="rect">
              <a:avLst/>
            </a:prstGeom>
          </p:spPr>
        </p:pic>
        <p:pic>
          <p:nvPicPr>
            <p:cNvPr id="57" name="Picture 56">
              <a:extLst>
                <a:ext uri="{FF2B5EF4-FFF2-40B4-BE49-F238E27FC236}">
                  <a16:creationId xmlns:a16="http://schemas.microsoft.com/office/drawing/2014/main" id="{2EB0E2E8-05DD-A9A1-B604-4DFF22E09937}"/>
                </a:ext>
              </a:extLst>
            </p:cNvPr>
            <p:cNvPicPr>
              <a:picLocks noChangeAspect="1"/>
            </p:cNvPicPr>
            <p:nvPr/>
          </p:nvPicPr>
          <p:blipFill>
            <a:blip r:embed="rId14"/>
            <a:stretch>
              <a:fillRect/>
            </a:stretch>
          </p:blipFill>
          <p:spPr>
            <a:xfrm>
              <a:off x="3941150" y="2089183"/>
              <a:ext cx="681592" cy="524302"/>
            </a:xfrm>
            <a:prstGeom prst="rect">
              <a:avLst/>
            </a:prstGeom>
          </p:spPr>
        </p:pic>
        <p:pic>
          <p:nvPicPr>
            <p:cNvPr id="56" name="Picture 55">
              <a:extLst>
                <a:ext uri="{FF2B5EF4-FFF2-40B4-BE49-F238E27FC236}">
                  <a16:creationId xmlns:a16="http://schemas.microsoft.com/office/drawing/2014/main" id="{72AF2CD7-D58E-E8D1-97A5-33BB3393334F}"/>
                </a:ext>
              </a:extLst>
            </p:cNvPr>
            <p:cNvPicPr>
              <a:picLocks noChangeAspect="1"/>
            </p:cNvPicPr>
            <p:nvPr/>
          </p:nvPicPr>
          <p:blipFill>
            <a:blip r:embed="rId15"/>
            <a:stretch>
              <a:fillRect/>
            </a:stretch>
          </p:blipFill>
          <p:spPr>
            <a:xfrm>
              <a:off x="4516336" y="2089183"/>
              <a:ext cx="684213" cy="521680"/>
            </a:xfrm>
            <a:prstGeom prst="rect">
              <a:avLst/>
            </a:prstGeom>
          </p:spPr>
        </p:pic>
      </p:grpSp>
    </p:spTree>
    <p:extLst>
      <p:ext uri="{BB962C8B-B14F-4D97-AF65-F5344CB8AC3E}">
        <p14:creationId xmlns:p14="http://schemas.microsoft.com/office/powerpoint/2010/main" val="1142357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low confidence">
            <a:extLst>
              <a:ext uri="{FF2B5EF4-FFF2-40B4-BE49-F238E27FC236}">
                <a16:creationId xmlns:a16="http://schemas.microsoft.com/office/drawing/2014/main" id="{8FBE51CF-3684-FB43-ABBF-4C76472B9522}"/>
              </a:ext>
            </a:extLst>
          </p:cNvPr>
          <p:cNvPicPr>
            <a:picLocks noChangeAspect="1"/>
          </p:cNvPicPr>
          <p:nvPr/>
        </p:nvPicPr>
        <p:blipFill rotWithShape="1">
          <a:blip r:embed="rId3"/>
          <a:srcRect l="1006" t="20735" r="50678" b="5410"/>
          <a:stretch/>
        </p:blipFill>
        <p:spPr>
          <a:xfrm>
            <a:off x="5970494" y="1488693"/>
            <a:ext cx="5889132" cy="5064948"/>
          </a:xfrm>
          <a:prstGeom prst="rect">
            <a:avLst/>
          </a:prstGeom>
        </p:spPr>
      </p:pic>
      <p:pic>
        <p:nvPicPr>
          <p:cNvPr id="2" name="Picture 10" descr="Logo - Download | TRIUMF : Canada's particle accelerator centre">
            <a:extLst>
              <a:ext uri="{FF2B5EF4-FFF2-40B4-BE49-F238E27FC236}">
                <a16:creationId xmlns:a16="http://schemas.microsoft.com/office/drawing/2014/main" id="{3C08B8BC-1637-FE4F-0AAA-6EA5A5535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738" y="3805723"/>
            <a:ext cx="432583" cy="430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screenshot, graphic design&#10;&#10;Description automatically generated">
            <a:extLst>
              <a:ext uri="{FF2B5EF4-FFF2-40B4-BE49-F238E27FC236}">
                <a16:creationId xmlns:a16="http://schemas.microsoft.com/office/drawing/2014/main" id="{2E0A2D01-9027-E0AA-FB23-5AEC38CC005D}"/>
              </a:ext>
            </a:extLst>
          </p:cNvPr>
          <p:cNvPicPr>
            <a:picLocks noChangeAspect="1"/>
          </p:cNvPicPr>
          <p:nvPr/>
        </p:nvPicPr>
        <p:blipFill rotWithShape="1">
          <a:blip r:embed="rId5"/>
          <a:srcRect l="60654" t="25519" r="4165" b="14098"/>
          <a:stretch/>
        </p:blipFill>
        <p:spPr>
          <a:xfrm>
            <a:off x="863189" y="1899352"/>
            <a:ext cx="4288221" cy="4141076"/>
          </a:xfrm>
          <a:prstGeom prst="rect">
            <a:avLst/>
          </a:prstGeom>
        </p:spPr>
      </p:pic>
      <p:sp>
        <p:nvSpPr>
          <p:cNvPr id="7" name="Title 3">
            <a:extLst>
              <a:ext uri="{FF2B5EF4-FFF2-40B4-BE49-F238E27FC236}">
                <a16:creationId xmlns:a16="http://schemas.microsoft.com/office/drawing/2014/main" id="{555F427B-C6EC-C7D2-B86F-12C39380D26F}"/>
              </a:ext>
            </a:extLst>
          </p:cNvPr>
          <p:cNvSpPr txBox="1">
            <a:spLocks/>
          </p:cNvSpPr>
          <p:nvPr/>
        </p:nvSpPr>
        <p:spPr>
          <a:xfrm>
            <a:off x="401064" y="304359"/>
            <a:ext cx="11790936" cy="650329"/>
          </a:xfrm>
          <a:prstGeom prst="rect">
            <a:avLst/>
          </a:prstGeom>
        </p:spPr>
        <p:txBody>
          <a:bodyPr anchor="t">
            <a:normAutofit/>
          </a:bodyPr>
          <a:lstStyle>
            <a:lvl1pPr algn="l" defTabSz="914400" rtl="0" eaLnBrk="1" latinLnBrk="0" hangingPunct="1">
              <a:lnSpc>
                <a:spcPct val="90000"/>
              </a:lnSpc>
              <a:spcBef>
                <a:spcPct val="0"/>
              </a:spcBef>
              <a:buNone/>
              <a:defRPr sz="3200" b="0" i="0" kern="1200">
                <a:solidFill>
                  <a:srgbClr val="00B0F0"/>
                </a:solidFill>
                <a:latin typeface="Arial" charset="0"/>
                <a:ea typeface="Arial" charset="0"/>
                <a:cs typeface="Arial" charset="0"/>
              </a:defRPr>
            </a:lvl1pPr>
          </a:lstStyle>
          <a:p>
            <a:r>
              <a:rPr lang="en-CA" sz="2800" b="1" dirty="0"/>
              <a:t>Aim 2: Chelator &amp; Multi-Modal Probe Development</a:t>
            </a:r>
          </a:p>
        </p:txBody>
      </p:sp>
      <p:sp>
        <p:nvSpPr>
          <p:cNvPr id="8" name="TextBox 7">
            <a:extLst>
              <a:ext uri="{FF2B5EF4-FFF2-40B4-BE49-F238E27FC236}">
                <a16:creationId xmlns:a16="http://schemas.microsoft.com/office/drawing/2014/main" id="{0426023F-0624-15ED-FEE7-CF3812DF3090}"/>
              </a:ext>
            </a:extLst>
          </p:cNvPr>
          <p:cNvSpPr txBox="1"/>
          <p:nvPr/>
        </p:nvSpPr>
        <p:spPr>
          <a:xfrm>
            <a:off x="917338" y="817572"/>
            <a:ext cx="10357323" cy="338554"/>
          </a:xfrm>
          <a:prstGeom prst="rect">
            <a:avLst/>
          </a:prstGeom>
          <a:noFill/>
        </p:spPr>
        <p:txBody>
          <a:bodyPr wrap="none" rtlCol="0">
            <a:spAutoFit/>
          </a:bodyPr>
          <a:lstStyle/>
          <a:p>
            <a:r>
              <a:rPr lang="en-CA" sz="1600" dirty="0">
                <a:solidFill>
                  <a:schemeClr val="bg2">
                    <a:lumMod val="50000"/>
                  </a:schemeClr>
                </a:solidFill>
              </a:rPr>
              <a:t>Design novel tailored chelators to enable stable attachment of radioactive atoms to targeted delivery molecules</a:t>
            </a:r>
          </a:p>
        </p:txBody>
      </p:sp>
      <p:sp>
        <p:nvSpPr>
          <p:cNvPr id="9" name="Rectangle 8">
            <a:extLst>
              <a:ext uri="{FF2B5EF4-FFF2-40B4-BE49-F238E27FC236}">
                <a16:creationId xmlns:a16="http://schemas.microsoft.com/office/drawing/2014/main" id="{6DC4E922-4078-6659-D03E-1639D4F42317}"/>
              </a:ext>
            </a:extLst>
          </p:cNvPr>
          <p:cNvSpPr/>
          <p:nvPr/>
        </p:nvSpPr>
        <p:spPr>
          <a:xfrm>
            <a:off x="1888502" y="2213385"/>
            <a:ext cx="1118797" cy="1215615"/>
          </a:xfrm>
          <a:prstGeom prst="rect">
            <a:avLst/>
          </a:prstGeom>
          <a:noFill/>
          <a:ln>
            <a:solidFill>
              <a:srgbClr val="FFFF00"/>
            </a:solidFill>
          </a:ln>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955EC13A-0FDF-19BE-2904-4B80C2CC871D}"/>
              </a:ext>
            </a:extLst>
          </p:cNvPr>
          <p:cNvSpPr txBox="1"/>
          <p:nvPr/>
        </p:nvSpPr>
        <p:spPr>
          <a:xfrm>
            <a:off x="3087444" y="1633796"/>
            <a:ext cx="2313454" cy="369332"/>
          </a:xfrm>
          <a:prstGeom prst="rect">
            <a:avLst/>
          </a:prstGeom>
          <a:noFill/>
        </p:spPr>
        <p:txBody>
          <a:bodyPr wrap="none" rtlCol="0">
            <a:spAutoFit/>
          </a:bodyPr>
          <a:lstStyle/>
          <a:p>
            <a:r>
              <a:rPr lang="en-CA" dirty="0"/>
              <a:t>Bifunctional Chelator</a:t>
            </a:r>
          </a:p>
        </p:txBody>
      </p:sp>
      <p:cxnSp>
        <p:nvCxnSpPr>
          <p:cNvPr id="12" name="Straight Arrow Connector 11">
            <a:extLst>
              <a:ext uri="{FF2B5EF4-FFF2-40B4-BE49-F238E27FC236}">
                <a16:creationId xmlns:a16="http://schemas.microsoft.com/office/drawing/2014/main" id="{5EF82DD6-37D5-6AE0-D762-9CCEB5EB3ADD}"/>
              </a:ext>
            </a:extLst>
          </p:cNvPr>
          <p:cNvCxnSpPr>
            <a:stCxn id="10" idx="1"/>
          </p:cNvCxnSpPr>
          <p:nvPr/>
        </p:nvCxnSpPr>
        <p:spPr>
          <a:xfrm flipH="1">
            <a:off x="2571078" y="1818462"/>
            <a:ext cx="516366" cy="5697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03900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ompany&#10;&#10;Description automatically generated">
            <a:extLst>
              <a:ext uri="{FF2B5EF4-FFF2-40B4-BE49-F238E27FC236}">
                <a16:creationId xmlns:a16="http://schemas.microsoft.com/office/drawing/2014/main" id="{C7A3BAB7-4B82-38A3-90D2-A4B45D9B8094}"/>
              </a:ext>
            </a:extLst>
          </p:cNvPr>
          <p:cNvPicPr>
            <a:picLocks noChangeAspect="1"/>
          </p:cNvPicPr>
          <p:nvPr/>
        </p:nvPicPr>
        <p:blipFill rotWithShape="1">
          <a:blip r:embed="rId3"/>
          <a:srcRect t="11765" r="4945" b="44194"/>
          <a:stretch/>
        </p:blipFill>
        <p:spPr>
          <a:xfrm>
            <a:off x="204611" y="814805"/>
            <a:ext cx="11586325" cy="3020350"/>
          </a:xfrm>
          <a:prstGeom prst="rect">
            <a:avLst/>
          </a:prstGeom>
        </p:spPr>
      </p:pic>
      <p:sp>
        <p:nvSpPr>
          <p:cNvPr id="2" name="TextBox 1">
            <a:extLst>
              <a:ext uri="{FF2B5EF4-FFF2-40B4-BE49-F238E27FC236}">
                <a16:creationId xmlns:a16="http://schemas.microsoft.com/office/drawing/2014/main" id="{6B32C368-86DA-2CA8-A8A7-CA7335C92A9F}"/>
              </a:ext>
            </a:extLst>
          </p:cNvPr>
          <p:cNvSpPr txBox="1"/>
          <p:nvPr/>
        </p:nvSpPr>
        <p:spPr>
          <a:xfrm>
            <a:off x="774551" y="5760395"/>
            <a:ext cx="3403496" cy="646331"/>
          </a:xfrm>
          <a:prstGeom prst="rect">
            <a:avLst/>
          </a:prstGeom>
          <a:noFill/>
        </p:spPr>
        <p:txBody>
          <a:bodyPr wrap="none" rtlCol="0">
            <a:spAutoFit/>
          </a:bodyPr>
          <a:lstStyle/>
          <a:p>
            <a:endParaRPr lang="en-CA" dirty="0">
              <a:solidFill>
                <a:srgbClr val="00A9FF"/>
              </a:solidFill>
            </a:endParaRPr>
          </a:p>
          <a:p>
            <a:pPr algn="ctr"/>
            <a:r>
              <a:rPr lang="en-CA" dirty="0">
                <a:solidFill>
                  <a:srgbClr val="00A9FF"/>
                </a:solidFill>
              </a:rPr>
              <a:t>Annual symposium &amp; workshop</a:t>
            </a:r>
          </a:p>
        </p:txBody>
      </p:sp>
      <p:sp>
        <p:nvSpPr>
          <p:cNvPr id="6" name="Title 3">
            <a:extLst>
              <a:ext uri="{FF2B5EF4-FFF2-40B4-BE49-F238E27FC236}">
                <a16:creationId xmlns:a16="http://schemas.microsoft.com/office/drawing/2014/main" id="{33168C5C-5C3F-D1DC-DD30-9205607F0494}"/>
              </a:ext>
            </a:extLst>
          </p:cNvPr>
          <p:cNvSpPr txBox="1">
            <a:spLocks/>
          </p:cNvSpPr>
          <p:nvPr/>
        </p:nvSpPr>
        <p:spPr>
          <a:xfrm>
            <a:off x="401064" y="304359"/>
            <a:ext cx="8953827" cy="650329"/>
          </a:xfrm>
          <a:prstGeom prst="rect">
            <a:avLst/>
          </a:prstGeom>
        </p:spPr>
        <p:txBody>
          <a:bodyPr anchor="t">
            <a:normAutofit/>
          </a:bodyPr>
          <a:lstStyle>
            <a:lvl1pPr algn="l" defTabSz="914400" rtl="0" eaLnBrk="1" latinLnBrk="0" hangingPunct="1">
              <a:lnSpc>
                <a:spcPct val="90000"/>
              </a:lnSpc>
              <a:spcBef>
                <a:spcPct val="0"/>
              </a:spcBef>
              <a:buNone/>
              <a:defRPr sz="3200" b="0" i="0" kern="1200">
                <a:solidFill>
                  <a:srgbClr val="00B0F0"/>
                </a:solidFill>
                <a:latin typeface="Arial" charset="0"/>
                <a:ea typeface="Arial" charset="0"/>
                <a:cs typeface="Arial" charset="0"/>
              </a:defRPr>
            </a:lvl1pPr>
          </a:lstStyle>
          <a:p>
            <a:r>
              <a:rPr lang="en-CA" sz="2800" b="1" dirty="0"/>
              <a:t>Project Management</a:t>
            </a:r>
          </a:p>
        </p:txBody>
      </p:sp>
      <p:sp>
        <p:nvSpPr>
          <p:cNvPr id="7" name="TextBox 6">
            <a:extLst>
              <a:ext uri="{FF2B5EF4-FFF2-40B4-BE49-F238E27FC236}">
                <a16:creationId xmlns:a16="http://schemas.microsoft.com/office/drawing/2014/main" id="{F6A6F7DE-964F-0650-BC4D-DEE193E19EE7}"/>
              </a:ext>
            </a:extLst>
          </p:cNvPr>
          <p:cNvSpPr txBox="1"/>
          <p:nvPr/>
        </p:nvSpPr>
        <p:spPr>
          <a:xfrm>
            <a:off x="4183599" y="3585237"/>
            <a:ext cx="1842427" cy="584775"/>
          </a:xfrm>
          <a:prstGeom prst="rect">
            <a:avLst/>
          </a:prstGeom>
          <a:noFill/>
        </p:spPr>
        <p:txBody>
          <a:bodyPr wrap="none" rtlCol="0">
            <a:spAutoFit/>
          </a:bodyPr>
          <a:lstStyle/>
          <a:p>
            <a:pPr algn="ctr"/>
            <a:r>
              <a:rPr lang="en-CA" sz="1600" dirty="0">
                <a:solidFill>
                  <a:srgbClr val="00A9FF"/>
                </a:solidFill>
              </a:rPr>
              <a:t>Yang (Lead, Y1-2)</a:t>
            </a:r>
          </a:p>
          <a:p>
            <a:pPr algn="ctr"/>
            <a:r>
              <a:rPr lang="en-CA" sz="1600" dirty="0">
                <a:solidFill>
                  <a:srgbClr val="00A9FF"/>
                </a:solidFill>
              </a:rPr>
              <a:t>Hoehr (Member)</a:t>
            </a:r>
          </a:p>
        </p:txBody>
      </p:sp>
      <p:sp>
        <p:nvSpPr>
          <p:cNvPr id="9" name="TextBox 8">
            <a:extLst>
              <a:ext uri="{FF2B5EF4-FFF2-40B4-BE49-F238E27FC236}">
                <a16:creationId xmlns:a16="http://schemas.microsoft.com/office/drawing/2014/main" id="{E285369D-07AD-EA77-2D24-1C407D4E83D9}"/>
              </a:ext>
            </a:extLst>
          </p:cNvPr>
          <p:cNvSpPr txBox="1"/>
          <p:nvPr/>
        </p:nvSpPr>
        <p:spPr>
          <a:xfrm>
            <a:off x="1202957" y="3637392"/>
            <a:ext cx="2415533" cy="338554"/>
          </a:xfrm>
          <a:prstGeom prst="rect">
            <a:avLst/>
          </a:prstGeom>
          <a:noFill/>
        </p:spPr>
        <p:txBody>
          <a:bodyPr wrap="none" rtlCol="0">
            <a:spAutoFit/>
          </a:bodyPr>
          <a:lstStyle/>
          <a:p>
            <a:r>
              <a:rPr lang="en-CA" sz="1600" dirty="0">
                <a:solidFill>
                  <a:srgbClr val="00A9FF"/>
                </a:solidFill>
              </a:rPr>
              <a:t>Radchenko (Lead, Y1-2)</a:t>
            </a:r>
          </a:p>
        </p:txBody>
      </p:sp>
      <p:sp>
        <p:nvSpPr>
          <p:cNvPr id="12" name="TextBox 11">
            <a:extLst>
              <a:ext uri="{FF2B5EF4-FFF2-40B4-BE49-F238E27FC236}">
                <a16:creationId xmlns:a16="http://schemas.microsoft.com/office/drawing/2014/main" id="{DEE2BB02-1BAA-3A7F-ADCD-162D51959106}"/>
              </a:ext>
            </a:extLst>
          </p:cNvPr>
          <p:cNvSpPr txBox="1"/>
          <p:nvPr/>
        </p:nvSpPr>
        <p:spPr>
          <a:xfrm>
            <a:off x="3591749" y="1912841"/>
            <a:ext cx="2861040" cy="338554"/>
          </a:xfrm>
          <a:prstGeom prst="rect">
            <a:avLst/>
          </a:prstGeom>
          <a:noFill/>
        </p:spPr>
        <p:txBody>
          <a:bodyPr wrap="none" rtlCol="0">
            <a:spAutoFit/>
          </a:bodyPr>
          <a:lstStyle/>
          <a:p>
            <a:r>
              <a:rPr lang="en-CA" sz="1600" dirty="0">
                <a:solidFill>
                  <a:srgbClr val="00A9FF"/>
                </a:solidFill>
              </a:rPr>
              <a:t>Ramogida (Co-director, Y1-6)</a:t>
            </a:r>
          </a:p>
        </p:txBody>
      </p:sp>
      <p:sp>
        <p:nvSpPr>
          <p:cNvPr id="13" name="TextBox 12">
            <a:extLst>
              <a:ext uri="{FF2B5EF4-FFF2-40B4-BE49-F238E27FC236}">
                <a16:creationId xmlns:a16="http://schemas.microsoft.com/office/drawing/2014/main" id="{898C0814-0011-85CD-6E80-9DA234CF894B}"/>
              </a:ext>
            </a:extLst>
          </p:cNvPr>
          <p:cNvSpPr txBox="1"/>
          <p:nvPr/>
        </p:nvSpPr>
        <p:spPr>
          <a:xfrm>
            <a:off x="5201774" y="5965256"/>
            <a:ext cx="2198038" cy="369332"/>
          </a:xfrm>
          <a:prstGeom prst="rect">
            <a:avLst/>
          </a:prstGeom>
          <a:noFill/>
        </p:spPr>
        <p:txBody>
          <a:bodyPr wrap="none" rtlCol="0">
            <a:spAutoFit/>
          </a:bodyPr>
          <a:lstStyle/>
          <a:p>
            <a:r>
              <a:rPr lang="en-CA" dirty="0">
                <a:solidFill>
                  <a:srgbClr val="00A9FF"/>
                </a:solidFill>
              </a:rPr>
              <a:t>Commitment to EDI</a:t>
            </a:r>
          </a:p>
        </p:txBody>
      </p:sp>
      <p:pic>
        <p:nvPicPr>
          <p:cNvPr id="6146" name="Picture 2" descr="Businesswoman Standing On Stage Conference Concept Vector Flat Cartoon  Illustration Stock Illustration - Download Image Now - iStock">
            <a:extLst>
              <a:ext uri="{FF2B5EF4-FFF2-40B4-BE49-F238E27FC236}">
                <a16:creationId xmlns:a16="http://schemas.microsoft.com/office/drawing/2014/main" id="{9FAAC9B1-DE13-274A-4A9E-6EB777767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248" y="4371312"/>
            <a:ext cx="2040183" cy="158680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8C112DE-1F7C-AEEB-854C-E9993CBDDC89}"/>
              </a:ext>
            </a:extLst>
          </p:cNvPr>
          <p:cNvSpPr txBox="1"/>
          <p:nvPr/>
        </p:nvSpPr>
        <p:spPr>
          <a:xfrm>
            <a:off x="8148255" y="6049908"/>
            <a:ext cx="2980303" cy="646331"/>
          </a:xfrm>
          <a:prstGeom prst="rect">
            <a:avLst/>
          </a:prstGeom>
          <a:noFill/>
        </p:spPr>
        <p:txBody>
          <a:bodyPr wrap="none" rtlCol="0">
            <a:spAutoFit/>
          </a:bodyPr>
          <a:lstStyle/>
          <a:p>
            <a:pPr algn="ctr"/>
            <a:r>
              <a:rPr lang="en-CA" dirty="0">
                <a:solidFill>
                  <a:srgbClr val="00A9FF"/>
                </a:solidFill>
              </a:rPr>
              <a:t>Canadian nuclear medicine</a:t>
            </a:r>
          </a:p>
          <a:p>
            <a:pPr algn="ctr"/>
            <a:r>
              <a:rPr lang="en-CA" dirty="0">
                <a:solidFill>
                  <a:srgbClr val="00A9FF"/>
                </a:solidFill>
              </a:rPr>
              <a:t>network</a:t>
            </a:r>
          </a:p>
        </p:txBody>
      </p:sp>
      <p:pic>
        <p:nvPicPr>
          <p:cNvPr id="18" name="Graphic 17" descr="Connections with solid fill">
            <a:extLst>
              <a:ext uri="{FF2B5EF4-FFF2-40B4-BE49-F238E27FC236}">
                <a16:creationId xmlns:a16="http://schemas.microsoft.com/office/drawing/2014/main" id="{59AF56A7-703F-5333-3E9A-38EF7DC960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3455" y="4484340"/>
            <a:ext cx="1558855" cy="1558855"/>
          </a:xfrm>
          <a:prstGeom prst="rect">
            <a:avLst/>
          </a:prstGeom>
        </p:spPr>
      </p:pic>
      <p:sp>
        <p:nvSpPr>
          <p:cNvPr id="21" name="TextBox 20">
            <a:extLst>
              <a:ext uri="{FF2B5EF4-FFF2-40B4-BE49-F238E27FC236}">
                <a16:creationId xmlns:a16="http://schemas.microsoft.com/office/drawing/2014/main" id="{0D5407B1-C4CB-443E-B155-95C5A2630E5B}"/>
              </a:ext>
            </a:extLst>
          </p:cNvPr>
          <p:cNvSpPr txBox="1"/>
          <p:nvPr/>
        </p:nvSpPr>
        <p:spPr>
          <a:xfrm>
            <a:off x="7894565" y="3694441"/>
            <a:ext cx="1894558" cy="338554"/>
          </a:xfrm>
          <a:prstGeom prst="rect">
            <a:avLst/>
          </a:prstGeom>
          <a:noFill/>
        </p:spPr>
        <p:txBody>
          <a:bodyPr wrap="none" rtlCol="0">
            <a:spAutoFit/>
          </a:bodyPr>
          <a:lstStyle/>
          <a:p>
            <a:r>
              <a:rPr lang="en-CA" sz="1600" dirty="0">
                <a:solidFill>
                  <a:srgbClr val="00A9FF"/>
                </a:solidFill>
              </a:rPr>
              <a:t>Schaffer (Member)</a:t>
            </a:r>
          </a:p>
        </p:txBody>
      </p:sp>
      <p:pic>
        <p:nvPicPr>
          <p:cNvPr id="10" name="Picture 9" descr="A diagram of a company&#10;&#10;Description automatically generated">
            <a:extLst>
              <a:ext uri="{FF2B5EF4-FFF2-40B4-BE49-F238E27FC236}">
                <a16:creationId xmlns:a16="http://schemas.microsoft.com/office/drawing/2014/main" id="{B44C934E-F15C-8F76-E18D-75CD9D04DF03}"/>
              </a:ext>
            </a:extLst>
          </p:cNvPr>
          <p:cNvPicPr>
            <a:picLocks noChangeAspect="1"/>
          </p:cNvPicPr>
          <p:nvPr/>
        </p:nvPicPr>
        <p:blipFill rotWithShape="1">
          <a:blip r:embed="rId3"/>
          <a:srcRect l="17382" t="56368" r="18195" b="2311"/>
          <a:stretch/>
        </p:blipFill>
        <p:spPr>
          <a:xfrm>
            <a:off x="4655744" y="4630523"/>
            <a:ext cx="3318934" cy="1197716"/>
          </a:xfrm>
          <a:prstGeom prst="rect">
            <a:avLst/>
          </a:prstGeom>
        </p:spPr>
      </p:pic>
    </p:spTree>
    <p:extLst>
      <p:ext uri="{BB962C8B-B14F-4D97-AF65-F5344CB8AC3E}">
        <p14:creationId xmlns:p14="http://schemas.microsoft.com/office/powerpoint/2010/main" val="3023062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06E459C-F310-FCB6-C0A8-DFBD83BCD028}"/>
              </a:ext>
            </a:extLst>
          </p:cNvPr>
          <p:cNvSpPr>
            <a:spLocks noGrp="1"/>
          </p:cNvSpPr>
          <p:nvPr>
            <p:ph idx="1"/>
          </p:nvPr>
        </p:nvSpPr>
        <p:spPr>
          <a:xfrm>
            <a:off x="681471" y="1484555"/>
            <a:ext cx="11106875" cy="4487620"/>
          </a:xfrm>
        </p:spPr>
        <p:txBody>
          <a:bodyPr>
            <a:normAutofit/>
          </a:bodyPr>
          <a:lstStyle/>
          <a:p>
            <a:r>
              <a:rPr lang="en-CA" sz="2200" dirty="0"/>
              <a:t>Est. $4.8mil over 6 years (in direct and indirect costs)</a:t>
            </a:r>
          </a:p>
          <a:p>
            <a:endParaRPr lang="en-CA" sz="2200" dirty="0"/>
          </a:p>
          <a:p>
            <a:r>
              <a:rPr lang="en-CA" sz="2200" dirty="0"/>
              <a:t>Additional support for HQP training ($40-60K/</a:t>
            </a:r>
            <a:r>
              <a:rPr lang="en-CA" sz="2200" dirty="0" err="1"/>
              <a:t>yr</a:t>
            </a:r>
            <a:r>
              <a:rPr lang="en-CA" sz="2200" dirty="0"/>
              <a:t>) and EDI initiatives ($50K/</a:t>
            </a:r>
            <a:r>
              <a:rPr lang="en-CA" sz="2200" dirty="0" err="1"/>
              <a:t>yr</a:t>
            </a:r>
            <a:r>
              <a:rPr lang="en-CA" sz="2200" dirty="0"/>
              <a:t>)</a:t>
            </a:r>
          </a:p>
          <a:p>
            <a:endParaRPr lang="en-CA" sz="2200" dirty="0"/>
          </a:p>
          <a:p>
            <a:r>
              <a:rPr lang="en-CA" sz="2200" dirty="0"/>
              <a:t>Secure TRIUMF as a World-leader in medical isotope production</a:t>
            </a:r>
          </a:p>
          <a:p>
            <a:endParaRPr lang="en-CA" sz="2200" dirty="0"/>
          </a:p>
          <a:p>
            <a:r>
              <a:rPr lang="en-CA" sz="2200" dirty="0"/>
              <a:t>Potential for future revenue from knowledge translation of isotope production</a:t>
            </a:r>
          </a:p>
        </p:txBody>
      </p:sp>
      <p:sp>
        <p:nvSpPr>
          <p:cNvPr id="6" name="Title 3">
            <a:extLst>
              <a:ext uri="{FF2B5EF4-FFF2-40B4-BE49-F238E27FC236}">
                <a16:creationId xmlns:a16="http://schemas.microsoft.com/office/drawing/2014/main" id="{47C1D756-C03B-A0EE-0AA6-84D7526C6F94}"/>
              </a:ext>
            </a:extLst>
          </p:cNvPr>
          <p:cNvSpPr txBox="1">
            <a:spLocks/>
          </p:cNvSpPr>
          <p:nvPr/>
        </p:nvSpPr>
        <p:spPr>
          <a:xfrm>
            <a:off x="401064" y="304359"/>
            <a:ext cx="8953827" cy="650329"/>
          </a:xfrm>
          <a:prstGeom prst="rect">
            <a:avLst/>
          </a:prstGeom>
        </p:spPr>
        <p:txBody>
          <a:bodyPr anchor="t">
            <a:normAutofit/>
          </a:bodyPr>
          <a:lstStyle>
            <a:lvl1pPr algn="l" defTabSz="914400" rtl="0" eaLnBrk="1" latinLnBrk="0" hangingPunct="1">
              <a:lnSpc>
                <a:spcPct val="90000"/>
              </a:lnSpc>
              <a:spcBef>
                <a:spcPct val="0"/>
              </a:spcBef>
              <a:buNone/>
              <a:defRPr sz="3200" b="0" i="0" kern="1200">
                <a:solidFill>
                  <a:srgbClr val="00B0F0"/>
                </a:solidFill>
                <a:latin typeface="Arial" charset="0"/>
                <a:ea typeface="Arial" charset="0"/>
                <a:cs typeface="Arial" charset="0"/>
              </a:defRPr>
            </a:lvl1pPr>
          </a:lstStyle>
          <a:p>
            <a:r>
              <a:rPr lang="en-CA" sz="2800" b="1" dirty="0"/>
              <a:t>What will the effort bring to TRIUMF?</a:t>
            </a:r>
          </a:p>
        </p:txBody>
      </p:sp>
    </p:spTree>
    <p:extLst>
      <p:ext uri="{BB962C8B-B14F-4D97-AF65-F5344CB8AC3E}">
        <p14:creationId xmlns:p14="http://schemas.microsoft.com/office/powerpoint/2010/main" val="366216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3B16B-CDC9-1838-B6F9-2832F947F5CC}"/>
              </a:ext>
            </a:extLst>
          </p:cNvPr>
          <p:cNvSpPr txBox="1">
            <a:spLocks/>
          </p:cNvSpPr>
          <p:nvPr/>
        </p:nvSpPr>
        <p:spPr>
          <a:xfrm>
            <a:off x="401064" y="304359"/>
            <a:ext cx="8953827" cy="650329"/>
          </a:xfrm>
          <a:prstGeom prst="rect">
            <a:avLst/>
          </a:prstGeom>
        </p:spPr>
        <p:txBody>
          <a:bodyPr anchor="t">
            <a:normAutofit/>
          </a:bodyPr>
          <a:lstStyle>
            <a:lvl1pPr algn="l" defTabSz="914400" rtl="0" eaLnBrk="1" latinLnBrk="0" hangingPunct="1">
              <a:lnSpc>
                <a:spcPct val="90000"/>
              </a:lnSpc>
              <a:spcBef>
                <a:spcPct val="0"/>
              </a:spcBef>
              <a:buNone/>
              <a:defRPr sz="3200" b="0" i="0" kern="1200">
                <a:solidFill>
                  <a:srgbClr val="00B0F0"/>
                </a:solidFill>
                <a:latin typeface="Arial" charset="0"/>
                <a:ea typeface="Arial" charset="0"/>
                <a:cs typeface="Arial" charset="0"/>
              </a:defRPr>
            </a:lvl1pPr>
          </a:lstStyle>
          <a:p>
            <a:r>
              <a:rPr lang="en-CA" sz="2800" b="1" dirty="0"/>
              <a:t>What do we need to succeed? </a:t>
            </a:r>
          </a:p>
        </p:txBody>
      </p:sp>
      <p:sp>
        <p:nvSpPr>
          <p:cNvPr id="5" name="Content Placeholder 2">
            <a:extLst>
              <a:ext uri="{FF2B5EF4-FFF2-40B4-BE49-F238E27FC236}">
                <a16:creationId xmlns:a16="http://schemas.microsoft.com/office/drawing/2014/main" id="{172C5700-67C9-FC42-786C-3BA98056B32E}"/>
              </a:ext>
            </a:extLst>
          </p:cNvPr>
          <p:cNvSpPr>
            <a:spLocks noGrp="1"/>
          </p:cNvSpPr>
          <p:nvPr>
            <p:ph idx="1"/>
          </p:nvPr>
        </p:nvSpPr>
        <p:spPr>
          <a:xfrm>
            <a:off x="724502" y="1591651"/>
            <a:ext cx="5676297" cy="4582440"/>
          </a:xfrm>
        </p:spPr>
        <p:txBody>
          <a:bodyPr anchor="t">
            <a:noAutofit/>
          </a:bodyPr>
          <a:lstStyle/>
          <a:p>
            <a:r>
              <a:rPr lang="en-CA" sz="2200" dirty="0"/>
              <a:t>Personnel</a:t>
            </a:r>
          </a:p>
          <a:p>
            <a:pPr lvl="1"/>
            <a:r>
              <a:rPr lang="en-CA" sz="1800" dirty="0"/>
              <a:t>isotope production team (lead by Qing Maio)</a:t>
            </a:r>
          </a:p>
          <a:p>
            <a:r>
              <a:rPr lang="en-CA" sz="2200" dirty="0"/>
              <a:t>Lab Space </a:t>
            </a:r>
          </a:p>
          <a:p>
            <a:pPr lvl="1"/>
            <a:r>
              <a:rPr lang="en-CA" sz="1800" dirty="0"/>
              <a:t>Existing space and infrastructure in MHESA basement (shielded fume hoods, hot cells)</a:t>
            </a:r>
          </a:p>
          <a:p>
            <a:r>
              <a:rPr lang="en-CA" sz="2200" dirty="0"/>
              <a:t>Beam Time</a:t>
            </a:r>
          </a:p>
          <a:p>
            <a:pPr lvl="1"/>
            <a:r>
              <a:rPr lang="en-CA" sz="1600" dirty="0"/>
              <a:t>BL1A (</a:t>
            </a:r>
            <a:r>
              <a:rPr lang="en-CA" sz="1600" baseline="30000" dirty="0"/>
              <a:t>232</a:t>
            </a:r>
            <a:r>
              <a:rPr lang="en-CA" sz="1600" dirty="0"/>
              <a:t>Th irradiations for </a:t>
            </a:r>
            <a:r>
              <a:rPr lang="en-CA" sz="1600" baseline="30000" dirty="0"/>
              <a:t>225</a:t>
            </a:r>
            <a:r>
              <a:rPr lang="en-CA" sz="1600" dirty="0"/>
              <a:t>Ac, </a:t>
            </a:r>
            <a:r>
              <a:rPr lang="en-CA" sz="1600" baseline="30000" dirty="0"/>
              <a:t>213</a:t>
            </a:r>
            <a:r>
              <a:rPr lang="en-CA" sz="1600" dirty="0"/>
              <a:t>Bi, </a:t>
            </a:r>
            <a:r>
              <a:rPr lang="en-CA" sz="1600" baseline="30000" dirty="0"/>
              <a:t>212</a:t>
            </a:r>
            <a:r>
              <a:rPr lang="en-CA" sz="1600" dirty="0"/>
              <a:t>Pb, </a:t>
            </a:r>
            <a:r>
              <a:rPr lang="en-CA" sz="1600" baseline="30000" dirty="0"/>
              <a:t>227</a:t>
            </a:r>
            <a:r>
              <a:rPr lang="en-CA" sz="1600" dirty="0"/>
              <a:t>Th)</a:t>
            </a:r>
          </a:p>
          <a:p>
            <a:pPr lvl="1"/>
            <a:r>
              <a:rPr lang="en-CA" sz="1600" dirty="0"/>
              <a:t>TR13 (</a:t>
            </a:r>
            <a:r>
              <a:rPr lang="en-CA" sz="1600" baseline="30000" dirty="0"/>
              <a:t>155</a:t>
            </a:r>
            <a:r>
              <a:rPr lang="en-CA" sz="1600" dirty="0"/>
              <a:t>Tb, </a:t>
            </a:r>
            <a:r>
              <a:rPr lang="en-CA" sz="1600" baseline="30000" dirty="0"/>
              <a:t>197(m)</a:t>
            </a:r>
            <a:r>
              <a:rPr lang="en-CA" sz="1600" dirty="0"/>
              <a:t>Hg, </a:t>
            </a:r>
            <a:r>
              <a:rPr lang="en-CA" sz="1600" baseline="30000" dirty="0"/>
              <a:t>119</a:t>
            </a:r>
            <a:r>
              <a:rPr lang="en-CA" sz="1600" dirty="0"/>
              <a:t>Sb)</a:t>
            </a:r>
          </a:p>
          <a:p>
            <a:pPr lvl="1"/>
            <a:r>
              <a:rPr lang="en-CA" sz="1600" dirty="0"/>
              <a:t>TR24 (</a:t>
            </a:r>
            <a:r>
              <a:rPr lang="en-CA" sz="1600" baseline="30000" dirty="0"/>
              <a:t>203</a:t>
            </a:r>
            <a:r>
              <a:rPr lang="en-CA" sz="1600" dirty="0"/>
              <a:t>Pb, </a:t>
            </a:r>
            <a:r>
              <a:rPr lang="en-CA" sz="1600" baseline="30000" dirty="0"/>
              <a:t>133/135</a:t>
            </a:r>
            <a:r>
              <a:rPr lang="en-CA" sz="1600" dirty="0"/>
              <a:t>La)</a:t>
            </a:r>
          </a:p>
          <a:p>
            <a:pPr lvl="1"/>
            <a:r>
              <a:rPr lang="en-CA" sz="1600" dirty="0"/>
              <a:t>ISOL (</a:t>
            </a:r>
            <a:r>
              <a:rPr lang="en-CA" sz="1600" baseline="30000" dirty="0"/>
              <a:t>152</a:t>
            </a:r>
            <a:r>
              <a:rPr lang="en-CA" sz="1600" dirty="0"/>
              <a:t>Tb)</a:t>
            </a:r>
          </a:p>
          <a:p>
            <a:r>
              <a:rPr lang="en-CA" sz="2200" dirty="0"/>
              <a:t>Admin Support</a:t>
            </a:r>
          </a:p>
          <a:p>
            <a:pPr lvl="1"/>
            <a:endParaRPr lang="en-CA" sz="2200" dirty="0"/>
          </a:p>
        </p:txBody>
      </p:sp>
      <p:sp>
        <p:nvSpPr>
          <p:cNvPr id="3" name="Content Placeholder 2">
            <a:extLst>
              <a:ext uri="{FF2B5EF4-FFF2-40B4-BE49-F238E27FC236}">
                <a16:creationId xmlns:a16="http://schemas.microsoft.com/office/drawing/2014/main" id="{136A3B16-59D1-D7E9-121A-049117325122}"/>
              </a:ext>
            </a:extLst>
          </p:cNvPr>
          <p:cNvSpPr txBox="1">
            <a:spLocks/>
          </p:cNvSpPr>
          <p:nvPr/>
        </p:nvSpPr>
        <p:spPr>
          <a:xfrm>
            <a:off x="6901186" y="1591651"/>
            <a:ext cx="5138416" cy="4582440"/>
          </a:xfrm>
          <a:prstGeom prst="rect">
            <a:avLst/>
          </a:prstGeom>
        </p:spPr>
        <p:txBody>
          <a:bodyPr anchor="t">
            <a:noAutofit/>
          </a:bodyPr>
          <a:lstStyle>
            <a:lvl1pPr marL="228600" indent="-228600" algn="l" defTabSz="914400" rtl="0" eaLnBrk="1" latinLnBrk="0" hangingPunct="1">
              <a:lnSpc>
                <a:spcPct val="90000"/>
              </a:lnSpc>
              <a:spcBef>
                <a:spcPts val="1000"/>
              </a:spcBef>
              <a:buClr>
                <a:srgbClr val="00A9FF"/>
              </a:buClr>
              <a:buFont typeface="Wingdings"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A9FF"/>
              </a:buClr>
              <a:buFont typeface="Wingdings"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2200" dirty="0"/>
              <a:t>More Lab Space</a:t>
            </a:r>
          </a:p>
          <a:p>
            <a:pPr lvl="1"/>
            <a:r>
              <a:rPr lang="en-CA" sz="1800" dirty="0"/>
              <a:t>Additional ‘hot’ lab space (shielded fume hoods and hot cells)</a:t>
            </a:r>
          </a:p>
          <a:p>
            <a:pPr lvl="1"/>
            <a:r>
              <a:rPr lang="en-CA" sz="1800" dirty="0"/>
              <a:t>Additional ‘cold’ lab space (chemical fume hoods) </a:t>
            </a:r>
          </a:p>
          <a:p>
            <a:pPr lvl="1"/>
            <a:endParaRPr lang="en-CA" sz="2000" dirty="0"/>
          </a:p>
          <a:p>
            <a:r>
              <a:rPr lang="en-CA" sz="2200" dirty="0"/>
              <a:t>Office Space</a:t>
            </a:r>
          </a:p>
          <a:p>
            <a:pPr lvl="1"/>
            <a:r>
              <a:rPr lang="en-CA" sz="1800" dirty="0"/>
              <a:t>HQP desk space</a:t>
            </a:r>
          </a:p>
          <a:p>
            <a:pPr lvl="1"/>
            <a:endParaRPr lang="en-CA" sz="2000" dirty="0"/>
          </a:p>
          <a:p>
            <a:r>
              <a:rPr lang="en-CA" sz="2000" dirty="0"/>
              <a:t>Admin Support</a:t>
            </a:r>
          </a:p>
          <a:p>
            <a:pPr lvl="1"/>
            <a:r>
              <a:rPr lang="en-CA" sz="1800" dirty="0"/>
              <a:t>LCH amendment</a:t>
            </a:r>
          </a:p>
          <a:p>
            <a:pPr lvl="1"/>
            <a:endParaRPr lang="en-CA" sz="2200" dirty="0"/>
          </a:p>
        </p:txBody>
      </p:sp>
      <p:sp>
        <p:nvSpPr>
          <p:cNvPr id="6" name="TextBox 5">
            <a:extLst>
              <a:ext uri="{FF2B5EF4-FFF2-40B4-BE49-F238E27FC236}">
                <a16:creationId xmlns:a16="http://schemas.microsoft.com/office/drawing/2014/main" id="{668098F5-93FD-057C-78B0-D2E897716431}"/>
              </a:ext>
            </a:extLst>
          </p:cNvPr>
          <p:cNvSpPr txBox="1"/>
          <p:nvPr/>
        </p:nvSpPr>
        <p:spPr>
          <a:xfrm>
            <a:off x="1792941" y="940532"/>
            <a:ext cx="1973617" cy="430887"/>
          </a:xfrm>
          <a:prstGeom prst="rect">
            <a:avLst/>
          </a:prstGeom>
          <a:noFill/>
        </p:spPr>
        <p:txBody>
          <a:bodyPr wrap="none" rtlCol="0">
            <a:spAutoFit/>
          </a:bodyPr>
          <a:lstStyle/>
          <a:p>
            <a:r>
              <a:rPr lang="en-CA" sz="2200" dirty="0">
                <a:solidFill>
                  <a:srgbClr val="00B0F0"/>
                </a:solidFill>
              </a:rPr>
              <a:t>What we have</a:t>
            </a:r>
          </a:p>
        </p:txBody>
      </p:sp>
      <p:sp>
        <p:nvSpPr>
          <p:cNvPr id="7" name="TextBox 6">
            <a:extLst>
              <a:ext uri="{FF2B5EF4-FFF2-40B4-BE49-F238E27FC236}">
                <a16:creationId xmlns:a16="http://schemas.microsoft.com/office/drawing/2014/main" id="{2FB177D0-6C9F-3699-62CB-0C4AA36F34EA}"/>
              </a:ext>
            </a:extLst>
          </p:cNvPr>
          <p:cNvSpPr txBox="1"/>
          <p:nvPr/>
        </p:nvSpPr>
        <p:spPr>
          <a:xfrm>
            <a:off x="8023412" y="935996"/>
            <a:ext cx="2475358" cy="430887"/>
          </a:xfrm>
          <a:prstGeom prst="rect">
            <a:avLst/>
          </a:prstGeom>
          <a:noFill/>
        </p:spPr>
        <p:txBody>
          <a:bodyPr wrap="none" rtlCol="0">
            <a:spAutoFit/>
          </a:bodyPr>
          <a:lstStyle/>
          <a:p>
            <a:r>
              <a:rPr lang="en-CA" sz="2200" dirty="0">
                <a:solidFill>
                  <a:srgbClr val="00B0F0"/>
                </a:solidFill>
              </a:rPr>
              <a:t>What we still need</a:t>
            </a:r>
          </a:p>
        </p:txBody>
      </p:sp>
    </p:spTree>
    <p:extLst>
      <p:ext uri="{BB962C8B-B14F-4D97-AF65-F5344CB8AC3E}">
        <p14:creationId xmlns:p14="http://schemas.microsoft.com/office/powerpoint/2010/main" val="3492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D6E849-5A06-CB36-09B9-47939C249EAF}"/>
              </a:ext>
            </a:extLst>
          </p:cNvPr>
          <p:cNvSpPr>
            <a:spLocks noGrp="1"/>
          </p:cNvSpPr>
          <p:nvPr>
            <p:ph type="body" idx="1"/>
          </p:nvPr>
        </p:nvSpPr>
        <p:spPr>
          <a:xfrm>
            <a:off x="865542" y="3676421"/>
            <a:ext cx="1904631" cy="899205"/>
          </a:xfrm>
        </p:spPr>
        <p:txBody>
          <a:bodyPr anchor="ctr"/>
          <a:lstStyle/>
          <a:p>
            <a:pPr algn="ctr"/>
            <a:r>
              <a:rPr lang="en-CA" sz="1800" dirty="0">
                <a:solidFill>
                  <a:schemeClr val="tx1"/>
                </a:solidFill>
              </a:rPr>
              <a:t>Health System Impacts</a:t>
            </a:r>
          </a:p>
        </p:txBody>
      </p:sp>
      <p:pic>
        <p:nvPicPr>
          <p:cNvPr id="5" name="Content Placeholder 7" descr="Heart with pulse with solid fill">
            <a:extLst>
              <a:ext uri="{FF2B5EF4-FFF2-40B4-BE49-F238E27FC236}">
                <a16:creationId xmlns:a16="http://schemas.microsoft.com/office/drawing/2014/main" id="{A083B8A9-8990-32A7-88AA-E3361E09F1D1}"/>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1141530" y="2078264"/>
            <a:ext cx="1352656" cy="1352656"/>
          </a:xfrm>
        </p:spPr>
      </p:pic>
      <p:pic>
        <p:nvPicPr>
          <p:cNvPr id="6" name="Content Placeholder 9" descr="Scientist female with solid fill">
            <a:extLst>
              <a:ext uri="{FF2B5EF4-FFF2-40B4-BE49-F238E27FC236}">
                <a16:creationId xmlns:a16="http://schemas.microsoft.com/office/drawing/2014/main" id="{D6EBBC6A-C221-24CC-AFBC-6B101A201919}"/>
              </a:ext>
            </a:extLst>
          </p:cNvPr>
          <p:cNvPicPr>
            <a:picLocks noGrp="1" noChangeAspect="1"/>
          </p:cNvPicPr>
          <p:nvPr>
            <p:ph sz="half" idx="13"/>
          </p:nvPr>
        </p:nvPicPr>
        <p:blipFill>
          <a:blip r:embed="rId5">
            <a:extLst>
              <a:ext uri="{96DAC541-7B7A-43D3-8B79-37D633B846F1}">
                <asvg:svgBlip xmlns:asvg="http://schemas.microsoft.com/office/drawing/2016/SVG/main" r:embed="rId6"/>
              </a:ext>
            </a:extLst>
          </a:blip>
          <a:stretch>
            <a:fillRect/>
          </a:stretch>
        </p:blipFill>
        <p:spPr>
          <a:xfrm>
            <a:off x="3280601" y="2078264"/>
            <a:ext cx="1352656" cy="1352656"/>
          </a:xfrm>
        </p:spPr>
      </p:pic>
      <p:grpSp>
        <p:nvGrpSpPr>
          <p:cNvPr id="17" name="Group 16">
            <a:extLst>
              <a:ext uri="{FF2B5EF4-FFF2-40B4-BE49-F238E27FC236}">
                <a16:creationId xmlns:a16="http://schemas.microsoft.com/office/drawing/2014/main" id="{011D40B6-32A8-C110-1CB8-7193422C9878}"/>
              </a:ext>
            </a:extLst>
          </p:cNvPr>
          <p:cNvGrpSpPr/>
          <p:nvPr/>
        </p:nvGrpSpPr>
        <p:grpSpPr>
          <a:xfrm>
            <a:off x="5419672" y="2078264"/>
            <a:ext cx="1352656" cy="1352656"/>
            <a:chOff x="5419672" y="2078264"/>
            <a:chExt cx="1352656" cy="1352656"/>
          </a:xfrm>
        </p:grpSpPr>
        <p:pic>
          <p:nvPicPr>
            <p:cNvPr id="7" name="Graphic 6" descr="Earth globe: Americas with solid fill">
              <a:extLst>
                <a:ext uri="{FF2B5EF4-FFF2-40B4-BE49-F238E27FC236}">
                  <a16:creationId xmlns:a16="http://schemas.microsoft.com/office/drawing/2014/main" id="{18B01578-543C-5F05-D489-B1E9A38D8A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19672" y="2078264"/>
              <a:ext cx="1352656" cy="1352656"/>
            </a:xfrm>
            <a:prstGeom prst="rect">
              <a:avLst/>
            </a:prstGeom>
          </p:spPr>
        </p:pic>
        <p:pic>
          <p:nvPicPr>
            <p:cNvPr id="9" name="Graphic 8" descr="Maple Leaf with solid fill">
              <a:extLst>
                <a:ext uri="{FF2B5EF4-FFF2-40B4-BE49-F238E27FC236}">
                  <a16:creationId xmlns:a16="http://schemas.microsoft.com/office/drawing/2014/main" id="{B3C62446-B24E-AFCF-5B1D-31A3188A0A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03391" y="2316939"/>
              <a:ext cx="292608" cy="292608"/>
            </a:xfrm>
            <a:prstGeom prst="rect">
              <a:avLst/>
            </a:prstGeom>
          </p:spPr>
        </p:pic>
      </p:grpSp>
      <p:pic>
        <p:nvPicPr>
          <p:cNvPr id="10" name="Graphic 9" descr="Inpatient with solid fill">
            <a:extLst>
              <a:ext uri="{FF2B5EF4-FFF2-40B4-BE49-F238E27FC236}">
                <a16:creationId xmlns:a16="http://schemas.microsoft.com/office/drawing/2014/main" id="{16BD6EB7-1847-76C2-1D36-AE0F9E1FDB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80492" y="2078264"/>
            <a:ext cx="1352656" cy="1352656"/>
          </a:xfrm>
          <a:prstGeom prst="rect">
            <a:avLst/>
          </a:prstGeom>
        </p:spPr>
      </p:pic>
      <p:pic>
        <p:nvPicPr>
          <p:cNvPr id="11" name="Graphic 10" descr="Graduation cap with solid fill">
            <a:extLst>
              <a:ext uri="{FF2B5EF4-FFF2-40B4-BE49-F238E27FC236}">
                <a16:creationId xmlns:a16="http://schemas.microsoft.com/office/drawing/2014/main" id="{98FA4208-DE04-BDAA-6E5C-346CE6B5A0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27810" y="2078264"/>
            <a:ext cx="1352656" cy="1352656"/>
          </a:xfrm>
          <a:prstGeom prst="rect">
            <a:avLst/>
          </a:prstGeom>
        </p:spPr>
      </p:pic>
      <p:sp>
        <p:nvSpPr>
          <p:cNvPr id="12" name="Text Placeholder 1">
            <a:extLst>
              <a:ext uri="{FF2B5EF4-FFF2-40B4-BE49-F238E27FC236}">
                <a16:creationId xmlns:a16="http://schemas.microsoft.com/office/drawing/2014/main" id="{D890AEB9-4AA1-051C-EE8A-A446B04E0875}"/>
              </a:ext>
            </a:extLst>
          </p:cNvPr>
          <p:cNvSpPr txBox="1">
            <a:spLocks/>
          </p:cNvSpPr>
          <p:nvPr/>
        </p:nvSpPr>
        <p:spPr>
          <a:xfrm>
            <a:off x="2990900" y="3676421"/>
            <a:ext cx="1904631" cy="899205"/>
          </a:xfrm>
          <a:prstGeom prst="rect">
            <a:avLst/>
          </a:prstGeom>
        </p:spPr>
        <p:txBody>
          <a:bodyPr anchor="ctr">
            <a:noAutofit/>
          </a:bodyPr>
          <a:lstStyle>
            <a:lvl1pPr marL="0" indent="0" algn="l" defTabSz="914400" rtl="0" eaLnBrk="1" latinLnBrk="0" hangingPunct="1">
              <a:lnSpc>
                <a:spcPct val="100000"/>
              </a:lnSpc>
              <a:spcBef>
                <a:spcPts val="1000"/>
              </a:spcBef>
              <a:buFont typeface="Arial"/>
              <a:buNone/>
              <a:defRPr sz="2200" b="0" kern="1200" cap="none" baseline="0">
                <a:solidFill>
                  <a:srgbClr val="00A9FF"/>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CA" sz="1800" dirty="0">
                <a:solidFill>
                  <a:schemeClr val="tx1"/>
                </a:solidFill>
              </a:rPr>
              <a:t>Advancing Science Knowledge</a:t>
            </a:r>
          </a:p>
        </p:txBody>
      </p:sp>
      <p:sp>
        <p:nvSpPr>
          <p:cNvPr id="13" name="Text Placeholder 1">
            <a:extLst>
              <a:ext uri="{FF2B5EF4-FFF2-40B4-BE49-F238E27FC236}">
                <a16:creationId xmlns:a16="http://schemas.microsoft.com/office/drawing/2014/main" id="{0B36EBE5-0E9A-2FB6-4786-D3BCCB2A82F9}"/>
              </a:ext>
            </a:extLst>
          </p:cNvPr>
          <p:cNvSpPr txBox="1">
            <a:spLocks/>
          </p:cNvSpPr>
          <p:nvPr/>
        </p:nvSpPr>
        <p:spPr>
          <a:xfrm>
            <a:off x="5143684" y="3676421"/>
            <a:ext cx="1904631" cy="899205"/>
          </a:xfrm>
          <a:prstGeom prst="rect">
            <a:avLst/>
          </a:prstGeom>
        </p:spPr>
        <p:txBody>
          <a:bodyPr anchor="ctr">
            <a:noAutofit/>
          </a:bodyPr>
          <a:lstStyle>
            <a:lvl1pPr marL="0" indent="0" algn="l" defTabSz="914400" rtl="0" eaLnBrk="1" latinLnBrk="0" hangingPunct="1">
              <a:lnSpc>
                <a:spcPct val="100000"/>
              </a:lnSpc>
              <a:spcBef>
                <a:spcPts val="1000"/>
              </a:spcBef>
              <a:buFont typeface="Arial"/>
              <a:buNone/>
              <a:defRPr sz="2200" b="0" kern="1200" cap="none" baseline="0">
                <a:solidFill>
                  <a:srgbClr val="00A9FF"/>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CA" sz="1800">
                <a:solidFill>
                  <a:schemeClr val="tx1"/>
                </a:solidFill>
              </a:rPr>
              <a:t>Increasing Canada’s International Standing</a:t>
            </a:r>
          </a:p>
        </p:txBody>
      </p:sp>
      <p:sp>
        <p:nvSpPr>
          <p:cNvPr id="14" name="Text Placeholder 1">
            <a:extLst>
              <a:ext uri="{FF2B5EF4-FFF2-40B4-BE49-F238E27FC236}">
                <a16:creationId xmlns:a16="http://schemas.microsoft.com/office/drawing/2014/main" id="{1CC397D5-EC76-E6D4-EB7D-E36B0BE36FA5}"/>
              </a:ext>
            </a:extLst>
          </p:cNvPr>
          <p:cNvSpPr txBox="1">
            <a:spLocks/>
          </p:cNvSpPr>
          <p:nvPr/>
        </p:nvSpPr>
        <p:spPr>
          <a:xfrm>
            <a:off x="9604504" y="3676421"/>
            <a:ext cx="1904631" cy="899205"/>
          </a:xfrm>
          <a:prstGeom prst="rect">
            <a:avLst/>
          </a:prstGeom>
        </p:spPr>
        <p:txBody>
          <a:bodyPr anchor="ctr">
            <a:noAutofit/>
          </a:bodyPr>
          <a:lstStyle>
            <a:lvl1pPr marL="0" indent="0" algn="l" defTabSz="914400" rtl="0" eaLnBrk="1" latinLnBrk="0" hangingPunct="1">
              <a:lnSpc>
                <a:spcPct val="100000"/>
              </a:lnSpc>
              <a:spcBef>
                <a:spcPts val="1000"/>
              </a:spcBef>
              <a:buFont typeface="Arial"/>
              <a:buNone/>
              <a:defRPr sz="2200" b="0" kern="1200" cap="none" baseline="0">
                <a:solidFill>
                  <a:srgbClr val="00A9FF"/>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CA" sz="1800" dirty="0">
                <a:solidFill>
                  <a:schemeClr val="tx1"/>
                </a:solidFill>
              </a:rPr>
              <a:t>Addressing Significant Unmet Patient Need</a:t>
            </a:r>
          </a:p>
        </p:txBody>
      </p:sp>
      <p:sp>
        <p:nvSpPr>
          <p:cNvPr id="15" name="Text Placeholder 1">
            <a:extLst>
              <a:ext uri="{FF2B5EF4-FFF2-40B4-BE49-F238E27FC236}">
                <a16:creationId xmlns:a16="http://schemas.microsoft.com/office/drawing/2014/main" id="{DD264E30-47D7-21D1-3D32-0DB697DCADF3}"/>
              </a:ext>
            </a:extLst>
          </p:cNvPr>
          <p:cNvSpPr txBox="1">
            <a:spLocks/>
          </p:cNvSpPr>
          <p:nvPr/>
        </p:nvSpPr>
        <p:spPr>
          <a:xfrm>
            <a:off x="7479556" y="3676421"/>
            <a:ext cx="1904631" cy="899205"/>
          </a:xfrm>
          <a:prstGeom prst="rect">
            <a:avLst/>
          </a:prstGeom>
        </p:spPr>
        <p:txBody>
          <a:bodyPr anchor="ctr">
            <a:noAutofit/>
          </a:bodyPr>
          <a:lstStyle>
            <a:lvl1pPr marL="0" indent="0" algn="l" defTabSz="914400" rtl="0" eaLnBrk="1" latinLnBrk="0" hangingPunct="1">
              <a:lnSpc>
                <a:spcPct val="100000"/>
              </a:lnSpc>
              <a:spcBef>
                <a:spcPts val="1000"/>
              </a:spcBef>
              <a:buFont typeface="Arial"/>
              <a:buNone/>
              <a:defRPr sz="2200" b="0" kern="1200" cap="none" baseline="0">
                <a:solidFill>
                  <a:srgbClr val="00A9FF"/>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CA" sz="1800">
                <a:solidFill>
                  <a:schemeClr val="tx1"/>
                </a:solidFill>
              </a:rPr>
              <a:t>Training and Education of HQP</a:t>
            </a:r>
          </a:p>
        </p:txBody>
      </p:sp>
      <p:sp>
        <p:nvSpPr>
          <p:cNvPr id="16" name="Title 3">
            <a:extLst>
              <a:ext uri="{FF2B5EF4-FFF2-40B4-BE49-F238E27FC236}">
                <a16:creationId xmlns:a16="http://schemas.microsoft.com/office/drawing/2014/main" id="{256B68F9-ED75-5C6A-B5C3-0B71D6284CB5}"/>
              </a:ext>
            </a:extLst>
          </p:cNvPr>
          <p:cNvSpPr txBox="1">
            <a:spLocks/>
          </p:cNvSpPr>
          <p:nvPr/>
        </p:nvSpPr>
        <p:spPr>
          <a:xfrm>
            <a:off x="401064" y="304359"/>
            <a:ext cx="8953827" cy="650329"/>
          </a:xfrm>
          <a:prstGeom prst="rect">
            <a:avLst/>
          </a:prstGeom>
        </p:spPr>
        <p:txBody>
          <a:bodyPr anchor="t">
            <a:normAutofit/>
          </a:bodyPr>
          <a:lstStyle>
            <a:lvl1pPr algn="l" defTabSz="914400" rtl="0" eaLnBrk="1" latinLnBrk="0" hangingPunct="1">
              <a:lnSpc>
                <a:spcPct val="90000"/>
              </a:lnSpc>
              <a:spcBef>
                <a:spcPct val="0"/>
              </a:spcBef>
              <a:buNone/>
              <a:defRPr sz="3200" b="0" i="0" kern="1200">
                <a:solidFill>
                  <a:srgbClr val="00B0F0"/>
                </a:solidFill>
                <a:latin typeface="Arial" charset="0"/>
                <a:ea typeface="Arial" charset="0"/>
                <a:cs typeface="Arial" charset="0"/>
              </a:defRPr>
            </a:lvl1pPr>
          </a:lstStyle>
          <a:p>
            <a:r>
              <a:rPr lang="en-CA" sz="2800" b="1" dirty="0"/>
              <a:t>Impact and Rewards</a:t>
            </a:r>
          </a:p>
        </p:txBody>
      </p:sp>
    </p:spTree>
    <p:extLst>
      <p:ext uri="{BB962C8B-B14F-4D97-AF65-F5344CB8AC3E}">
        <p14:creationId xmlns:p14="http://schemas.microsoft.com/office/powerpoint/2010/main" val="3506020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9261F-1ABF-A151-2253-DB6B34BD69A1}"/>
              </a:ext>
            </a:extLst>
          </p:cNvPr>
          <p:cNvSpPr>
            <a:spLocks noGrp="1"/>
          </p:cNvSpPr>
          <p:nvPr>
            <p:ph type="title"/>
          </p:nvPr>
        </p:nvSpPr>
        <p:spPr>
          <a:xfrm>
            <a:off x="493792" y="1099646"/>
            <a:ext cx="3938833" cy="1581961"/>
          </a:xfrm>
        </p:spPr>
        <p:txBody>
          <a:bodyPr/>
          <a:lstStyle/>
          <a:p>
            <a:r>
              <a:rPr lang="en-CA" dirty="0"/>
              <a:t>Thank you</a:t>
            </a:r>
            <a:br>
              <a:rPr lang="en-CA" dirty="0"/>
            </a:br>
            <a:r>
              <a:rPr lang="en-CA" dirty="0">
                <a:solidFill>
                  <a:schemeClr val="bg2">
                    <a:lumMod val="50000"/>
                  </a:schemeClr>
                </a:solidFill>
              </a:rPr>
              <a:t>MERCI</a:t>
            </a:r>
          </a:p>
        </p:txBody>
      </p:sp>
      <p:pic>
        <p:nvPicPr>
          <p:cNvPr id="5" name="Picture 4" descr="A picture containing text, person&#10;&#10;Description automatically generated">
            <a:extLst>
              <a:ext uri="{FF2B5EF4-FFF2-40B4-BE49-F238E27FC236}">
                <a16:creationId xmlns:a16="http://schemas.microsoft.com/office/drawing/2014/main" id="{4672ACA1-0434-CA3E-BC9D-A3537191DEEF}"/>
              </a:ext>
            </a:extLst>
          </p:cNvPr>
          <p:cNvPicPr>
            <a:picLocks noChangeAspect="1"/>
          </p:cNvPicPr>
          <p:nvPr/>
        </p:nvPicPr>
        <p:blipFill rotWithShape="1">
          <a:blip r:embed="rId2"/>
          <a:srcRect l="37730"/>
          <a:stretch/>
        </p:blipFill>
        <p:spPr>
          <a:xfrm>
            <a:off x="3955902" y="0"/>
            <a:ext cx="7590146" cy="6858000"/>
          </a:xfrm>
          <a:prstGeom prst="rect">
            <a:avLst/>
          </a:prstGeom>
        </p:spPr>
      </p:pic>
      <p:pic>
        <p:nvPicPr>
          <p:cNvPr id="6" name="Picture 5" descr="A picture containing text, person&#10;&#10;Description automatically generated">
            <a:extLst>
              <a:ext uri="{FF2B5EF4-FFF2-40B4-BE49-F238E27FC236}">
                <a16:creationId xmlns:a16="http://schemas.microsoft.com/office/drawing/2014/main" id="{EA5C81CC-9234-B26B-0AEA-79B08EA2B95C}"/>
              </a:ext>
            </a:extLst>
          </p:cNvPr>
          <p:cNvPicPr>
            <a:picLocks noChangeAspect="1"/>
          </p:cNvPicPr>
          <p:nvPr/>
        </p:nvPicPr>
        <p:blipFill rotWithShape="1">
          <a:blip r:embed="rId2"/>
          <a:srcRect l="5958" t="36871" r="63805" b="12381"/>
          <a:stretch/>
        </p:blipFill>
        <p:spPr>
          <a:xfrm>
            <a:off x="559837" y="3520168"/>
            <a:ext cx="3228392" cy="3048583"/>
          </a:xfrm>
          <a:prstGeom prst="rect">
            <a:avLst/>
          </a:prstGeom>
        </p:spPr>
      </p:pic>
      <p:pic>
        <p:nvPicPr>
          <p:cNvPr id="7" name="Picture 2" descr="New Frontiers in Research Fund">
            <a:extLst>
              <a:ext uri="{FF2B5EF4-FFF2-40B4-BE49-F238E27FC236}">
                <a16:creationId xmlns:a16="http://schemas.microsoft.com/office/drawing/2014/main" id="{63C2806A-F6C1-2E0A-06D9-ADC6519E13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59" b="11764"/>
          <a:stretch/>
        </p:blipFill>
        <p:spPr bwMode="auto">
          <a:xfrm>
            <a:off x="493792" y="2323323"/>
            <a:ext cx="2724230" cy="110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015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4029" y="255292"/>
            <a:ext cx="10064407" cy="637077"/>
          </a:xfrm>
        </p:spPr>
        <p:txBody>
          <a:bodyPr/>
          <a:lstStyle/>
          <a:p>
            <a:endParaRPr lang="en-US"/>
          </a:p>
        </p:txBody>
      </p:sp>
      <p:sp>
        <p:nvSpPr>
          <p:cNvPr id="2" name="Rectangle 1">
            <a:extLst>
              <a:ext uri="{FF2B5EF4-FFF2-40B4-BE49-F238E27FC236}">
                <a16:creationId xmlns:a16="http://schemas.microsoft.com/office/drawing/2014/main" id="{E6683D14-1692-ABC2-F88F-1C79912B7D89}"/>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71595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0688EEA2-B013-25A4-B3CB-D1FCA6B2BEC9}"/>
              </a:ext>
            </a:extLst>
          </p:cNvPr>
          <p:cNvPicPr>
            <a:picLocks noChangeAspect="1"/>
          </p:cNvPicPr>
          <p:nvPr/>
        </p:nvPicPr>
        <p:blipFill>
          <a:blip r:embed="rId3"/>
          <a:stretch>
            <a:fillRect/>
          </a:stretch>
        </p:blipFill>
        <p:spPr>
          <a:xfrm>
            <a:off x="1524" y="0"/>
            <a:ext cx="12188952" cy="6858000"/>
          </a:xfrm>
          <a:prstGeom prst="rect">
            <a:avLst/>
          </a:prstGeom>
        </p:spPr>
      </p:pic>
      <p:pic>
        <p:nvPicPr>
          <p:cNvPr id="2" name="Picture 1" descr="A picture containing text, map, screenshot, diagram&#10;&#10;Description automatically generated">
            <a:extLst>
              <a:ext uri="{FF2B5EF4-FFF2-40B4-BE49-F238E27FC236}">
                <a16:creationId xmlns:a16="http://schemas.microsoft.com/office/drawing/2014/main" id="{EEEE2E48-F2ED-A886-A331-5E0FE3E8AA94}"/>
              </a:ext>
            </a:extLst>
          </p:cNvPr>
          <p:cNvPicPr>
            <a:picLocks noChangeAspect="1"/>
          </p:cNvPicPr>
          <p:nvPr/>
        </p:nvPicPr>
        <p:blipFill rotWithShape="1">
          <a:blip r:embed="rId4"/>
          <a:srcRect l="96347" t="91909"/>
          <a:stretch/>
        </p:blipFill>
        <p:spPr>
          <a:xfrm>
            <a:off x="11745156" y="6303146"/>
            <a:ext cx="445319" cy="554854"/>
          </a:xfrm>
          <a:prstGeom prst="rect">
            <a:avLst/>
          </a:prstGeom>
        </p:spPr>
      </p:pic>
    </p:spTree>
    <p:extLst>
      <p:ext uri="{BB962C8B-B14F-4D97-AF65-F5344CB8AC3E}">
        <p14:creationId xmlns:p14="http://schemas.microsoft.com/office/powerpoint/2010/main" val="2249257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6A0915-BFF6-465C-FC54-D61A7B6BE333}"/>
              </a:ext>
            </a:extLst>
          </p:cNvPr>
          <p:cNvSpPr>
            <a:spLocks noGrp="1"/>
          </p:cNvSpPr>
          <p:nvPr>
            <p:ph type="title"/>
          </p:nvPr>
        </p:nvSpPr>
        <p:spPr>
          <a:xfrm>
            <a:off x="322650" y="284228"/>
            <a:ext cx="10064407" cy="637077"/>
          </a:xfrm>
        </p:spPr>
        <p:txBody>
          <a:bodyPr>
            <a:normAutofit fontScale="90000"/>
          </a:bodyPr>
          <a:lstStyle/>
          <a:p>
            <a:r>
              <a:rPr lang="en-CA" sz="2800" dirty="0"/>
              <a:t>Aim 1 – Medical Isotope Production @TRIUMF</a:t>
            </a:r>
            <a:br>
              <a:rPr lang="en-CA" sz="2800" dirty="0"/>
            </a:br>
            <a:endParaRPr lang="en-CA" sz="2800" dirty="0"/>
          </a:p>
        </p:txBody>
      </p:sp>
      <p:grpSp>
        <p:nvGrpSpPr>
          <p:cNvPr id="2077" name="Group 2076">
            <a:extLst>
              <a:ext uri="{FF2B5EF4-FFF2-40B4-BE49-F238E27FC236}">
                <a16:creationId xmlns:a16="http://schemas.microsoft.com/office/drawing/2014/main" id="{4FFD1677-5D86-5CE2-06E4-FC3BF12B497E}"/>
              </a:ext>
            </a:extLst>
          </p:cNvPr>
          <p:cNvGrpSpPr/>
          <p:nvPr/>
        </p:nvGrpSpPr>
        <p:grpSpPr>
          <a:xfrm>
            <a:off x="1774060" y="1177976"/>
            <a:ext cx="3847184" cy="2706309"/>
            <a:chOff x="614554" y="1086351"/>
            <a:chExt cx="3847184" cy="2706309"/>
          </a:xfrm>
        </p:grpSpPr>
        <p:pic>
          <p:nvPicPr>
            <p:cNvPr id="2048" name="Picture 2047">
              <a:extLst>
                <a:ext uri="{FF2B5EF4-FFF2-40B4-BE49-F238E27FC236}">
                  <a16:creationId xmlns:a16="http://schemas.microsoft.com/office/drawing/2014/main" id="{321AD586-66DB-7E11-9267-62993928630E}"/>
                </a:ext>
              </a:extLst>
            </p:cNvPr>
            <p:cNvPicPr>
              <a:picLocks noChangeAspect="1"/>
            </p:cNvPicPr>
            <p:nvPr/>
          </p:nvPicPr>
          <p:blipFill>
            <a:blip r:embed="rId3"/>
            <a:stretch>
              <a:fillRect/>
            </a:stretch>
          </p:blipFill>
          <p:spPr>
            <a:xfrm>
              <a:off x="614554" y="1086351"/>
              <a:ext cx="3847184" cy="2455649"/>
            </a:xfrm>
            <a:prstGeom prst="rect">
              <a:avLst/>
            </a:prstGeom>
          </p:spPr>
        </p:pic>
        <p:sp>
          <p:nvSpPr>
            <p:cNvPr id="2049" name="TextBox 2048">
              <a:extLst>
                <a:ext uri="{FF2B5EF4-FFF2-40B4-BE49-F238E27FC236}">
                  <a16:creationId xmlns:a16="http://schemas.microsoft.com/office/drawing/2014/main" id="{EEA7A3BE-070A-C6BF-8929-22A67C8E07C1}"/>
                </a:ext>
              </a:extLst>
            </p:cNvPr>
            <p:cNvSpPr txBox="1"/>
            <p:nvPr/>
          </p:nvSpPr>
          <p:spPr>
            <a:xfrm>
              <a:off x="2158912" y="3515661"/>
              <a:ext cx="1324303" cy="276999"/>
            </a:xfrm>
            <a:prstGeom prst="rect">
              <a:avLst/>
            </a:prstGeom>
            <a:noFill/>
          </p:spPr>
          <p:txBody>
            <a:bodyPr wrap="square" rtlCol="0">
              <a:spAutoFit/>
            </a:bodyPr>
            <a:lstStyle/>
            <a:p>
              <a:r>
                <a:rPr lang="en-CA" sz="1200" dirty="0"/>
                <a:t>Azzam (2007)</a:t>
              </a:r>
            </a:p>
          </p:txBody>
        </p:sp>
        <p:sp>
          <p:nvSpPr>
            <p:cNvPr id="2063" name="TextBox 2062">
              <a:extLst>
                <a:ext uri="{FF2B5EF4-FFF2-40B4-BE49-F238E27FC236}">
                  <a16:creationId xmlns:a16="http://schemas.microsoft.com/office/drawing/2014/main" id="{EF83F6D0-D2D3-C790-D9CF-91F7545DCFAB}"/>
                </a:ext>
              </a:extLst>
            </p:cNvPr>
            <p:cNvSpPr txBox="1"/>
            <p:nvPr/>
          </p:nvSpPr>
          <p:spPr>
            <a:xfrm>
              <a:off x="2367691" y="1602219"/>
              <a:ext cx="1247457" cy="276999"/>
            </a:xfrm>
            <a:prstGeom prst="rect">
              <a:avLst/>
            </a:prstGeom>
            <a:noFill/>
          </p:spPr>
          <p:txBody>
            <a:bodyPr wrap="none" rtlCol="0">
              <a:spAutoFit/>
            </a:bodyPr>
            <a:lstStyle/>
            <a:p>
              <a:r>
                <a:rPr lang="en-CA" sz="1200" baseline="30000" dirty="0"/>
                <a:t>201</a:t>
              </a:r>
              <a:r>
                <a:rPr lang="en-CA" sz="1200" dirty="0"/>
                <a:t>Tl(p,3n)</a:t>
              </a:r>
              <a:r>
                <a:rPr lang="en-CA" sz="1200" baseline="30000" dirty="0"/>
                <a:t>203</a:t>
              </a:r>
              <a:r>
                <a:rPr lang="en-CA" sz="1200" dirty="0"/>
                <a:t>Pb</a:t>
              </a:r>
              <a:endParaRPr lang="en-CA" sz="1200" baseline="30000" dirty="0"/>
            </a:p>
          </p:txBody>
        </p:sp>
        <p:sp>
          <p:nvSpPr>
            <p:cNvPr id="2064" name="Rectangle 2063">
              <a:extLst>
                <a:ext uri="{FF2B5EF4-FFF2-40B4-BE49-F238E27FC236}">
                  <a16:creationId xmlns:a16="http://schemas.microsoft.com/office/drawing/2014/main" id="{B03BCDEE-7FCB-F672-B0A7-0BD62C967AF1}"/>
                </a:ext>
              </a:extLst>
            </p:cNvPr>
            <p:cNvSpPr/>
            <p:nvPr/>
          </p:nvSpPr>
          <p:spPr>
            <a:xfrm>
              <a:off x="2384236" y="2561866"/>
              <a:ext cx="607184" cy="202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65" name="Rectangle 2064">
              <a:extLst>
                <a:ext uri="{FF2B5EF4-FFF2-40B4-BE49-F238E27FC236}">
                  <a16:creationId xmlns:a16="http://schemas.microsoft.com/office/drawing/2014/main" id="{A1A6F10C-4A87-3400-1A83-1CF183157484}"/>
                </a:ext>
              </a:extLst>
            </p:cNvPr>
            <p:cNvSpPr/>
            <p:nvPr/>
          </p:nvSpPr>
          <p:spPr>
            <a:xfrm>
              <a:off x="1551727" y="2833507"/>
              <a:ext cx="717519" cy="1521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62" name="TextBox 2061">
              <a:extLst>
                <a:ext uri="{FF2B5EF4-FFF2-40B4-BE49-F238E27FC236}">
                  <a16:creationId xmlns:a16="http://schemas.microsoft.com/office/drawing/2014/main" id="{5577C3B7-2CD9-3F99-5D42-CC5433A726B0}"/>
                </a:ext>
              </a:extLst>
            </p:cNvPr>
            <p:cNvSpPr txBox="1"/>
            <p:nvPr/>
          </p:nvSpPr>
          <p:spPr>
            <a:xfrm>
              <a:off x="1618802" y="2465477"/>
              <a:ext cx="1162498" cy="276999"/>
            </a:xfrm>
            <a:prstGeom prst="rect">
              <a:avLst/>
            </a:prstGeom>
            <a:noFill/>
          </p:spPr>
          <p:txBody>
            <a:bodyPr wrap="none" rtlCol="0">
              <a:spAutoFit/>
            </a:bodyPr>
            <a:lstStyle/>
            <a:p>
              <a:r>
                <a:rPr lang="en-CA" sz="1200" baseline="30000" dirty="0"/>
                <a:t>203</a:t>
              </a:r>
              <a:r>
                <a:rPr lang="en-CA" sz="1200" dirty="0"/>
                <a:t>Tl(</a:t>
              </a:r>
              <a:r>
                <a:rPr lang="en-CA" sz="1200" dirty="0" err="1"/>
                <a:t>p,n</a:t>
              </a:r>
              <a:r>
                <a:rPr lang="en-CA" sz="1200" dirty="0"/>
                <a:t>)</a:t>
              </a:r>
              <a:r>
                <a:rPr lang="en-CA" sz="1200" baseline="30000" dirty="0"/>
                <a:t>203</a:t>
              </a:r>
              <a:r>
                <a:rPr lang="en-CA" sz="1200" dirty="0"/>
                <a:t>Pb</a:t>
              </a:r>
              <a:endParaRPr lang="en-CA" sz="1200" baseline="30000" dirty="0"/>
            </a:p>
          </p:txBody>
        </p:sp>
        <p:cxnSp>
          <p:nvCxnSpPr>
            <p:cNvPr id="2067" name="Straight Connector 2066">
              <a:extLst>
                <a:ext uri="{FF2B5EF4-FFF2-40B4-BE49-F238E27FC236}">
                  <a16:creationId xmlns:a16="http://schemas.microsoft.com/office/drawing/2014/main" id="{0388FE8D-A4F2-0586-C7BF-C520C81E9D45}"/>
                </a:ext>
              </a:extLst>
            </p:cNvPr>
            <p:cNvCxnSpPr>
              <a:cxnSpLocks/>
            </p:cNvCxnSpPr>
            <p:nvPr/>
          </p:nvCxnSpPr>
          <p:spPr>
            <a:xfrm flipV="1">
              <a:off x="2245829" y="2809580"/>
              <a:ext cx="0" cy="308069"/>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70" name="Straight Connector 2069">
              <a:extLst>
                <a:ext uri="{FF2B5EF4-FFF2-40B4-BE49-F238E27FC236}">
                  <a16:creationId xmlns:a16="http://schemas.microsoft.com/office/drawing/2014/main" id="{ACD55F39-3954-9417-36DA-A6A0CE98975A}"/>
                </a:ext>
              </a:extLst>
            </p:cNvPr>
            <p:cNvCxnSpPr>
              <a:cxnSpLocks/>
            </p:cNvCxnSpPr>
            <p:nvPr/>
          </p:nvCxnSpPr>
          <p:spPr>
            <a:xfrm flipV="1">
              <a:off x="3556857" y="1813598"/>
              <a:ext cx="0" cy="1265466"/>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076" name="Group 2075">
            <a:extLst>
              <a:ext uri="{FF2B5EF4-FFF2-40B4-BE49-F238E27FC236}">
                <a16:creationId xmlns:a16="http://schemas.microsoft.com/office/drawing/2014/main" id="{50708AB9-B8D8-EB74-5CF1-A93547F5FC58}"/>
              </a:ext>
            </a:extLst>
          </p:cNvPr>
          <p:cNvGrpSpPr/>
          <p:nvPr/>
        </p:nvGrpSpPr>
        <p:grpSpPr>
          <a:xfrm>
            <a:off x="8054080" y="1240484"/>
            <a:ext cx="3581392" cy="2664050"/>
            <a:chOff x="4826884" y="1176551"/>
            <a:chExt cx="3581392" cy="2664050"/>
          </a:xfrm>
        </p:grpSpPr>
        <p:sp>
          <p:nvSpPr>
            <p:cNvPr id="2058" name="TextBox 2057">
              <a:extLst>
                <a:ext uri="{FF2B5EF4-FFF2-40B4-BE49-F238E27FC236}">
                  <a16:creationId xmlns:a16="http://schemas.microsoft.com/office/drawing/2014/main" id="{D4EA98A5-7782-3BAC-ACE0-AD1DDAA7A37F}"/>
                </a:ext>
              </a:extLst>
            </p:cNvPr>
            <p:cNvSpPr txBox="1"/>
            <p:nvPr/>
          </p:nvSpPr>
          <p:spPr>
            <a:xfrm>
              <a:off x="6315961" y="3563602"/>
              <a:ext cx="1061509" cy="276999"/>
            </a:xfrm>
            <a:prstGeom prst="rect">
              <a:avLst/>
            </a:prstGeom>
            <a:noFill/>
          </p:spPr>
          <p:txBody>
            <a:bodyPr wrap="none" rtlCol="0">
              <a:spAutoFit/>
            </a:bodyPr>
            <a:lstStyle/>
            <a:p>
              <a:r>
                <a:rPr lang="en-CA" sz="1200" dirty="0"/>
                <a:t>Saleh (2010)</a:t>
              </a:r>
            </a:p>
          </p:txBody>
        </p:sp>
        <p:grpSp>
          <p:nvGrpSpPr>
            <p:cNvPr id="2075" name="Group 2074">
              <a:extLst>
                <a:ext uri="{FF2B5EF4-FFF2-40B4-BE49-F238E27FC236}">
                  <a16:creationId xmlns:a16="http://schemas.microsoft.com/office/drawing/2014/main" id="{3784C376-7E7E-0201-5876-4A627C64F475}"/>
                </a:ext>
              </a:extLst>
            </p:cNvPr>
            <p:cNvGrpSpPr/>
            <p:nvPr/>
          </p:nvGrpSpPr>
          <p:grpSpPr>
            <a:xfrm>
              <a:off x="4826884" y="1176551"/>
              <a:ext cx="3581392" cy="2408804"/>
              <a:chOff x="4826884" y="1176551"/>
              <a:chExt cx="3581392" cy="2408804"/>
            </a:xfrm>
          </p:grpSpPr>
          <p:pic>
            <p:nvPicPr>
              <p:cNvPr id="2057" name="Picture 2056">
                <a:extLst>
                  <a:ext uri="{FF2B5EF4-FFF2-40B4-BE49-F238E27FC236}">
                    <a16:creationId xmlns:a16="http://schemas.microsoft.com/office/drawing/2014/main" id="{DA5FF6FC-B8F7-45AD-093A-0CA83D3705BF}"/>
                  </a:ext>
                </a:extLst>
              </p:cNvPr>
              <p:cNvPicPr>
                <a:picLocks noChangeAspect="1"/>
              </p:cNvPicPr>
              <p:nvPr/>
            </p:nvPicPr>
            <p:blipFill>
              <a:blip r:embed="rId4"/>
              <a:stretch>
                <a:fillRect/>
              </a:stretch>
            </p:blipFill>
            <p:spPr>
              <a:xfrm>
                <a:off x="4826884" y="1176551"/>
                <a:ext cx="3581392" cy="2408804"/>
              </a:xfrm>
              <a:prstGeom prst="rect">
                <a:avLst/>
              </a:prstGeom>
            </p:spPr>
          </p:pic>
          <p:sp>
            <p:nvSpPr>
              <p:cNvPr id="2072" name="TextBox 2071">
                <a:extLst>
                  <a:ext uri="{FF2B5EF4-FFF2-40B4-BE49-F238E27FC236}">
                    <a16:creationId xmlns:a16="http://schemas.microsoft.com/office/drawing/2014/main" id="{8FE40037-526B-A55B-2249-C2EA7B44E4C8}"/>
                  </a:ext>
                </a:extLst>
              </p:cNvPr>
              <p:cNvSpPr txBox="1"/>
              <p:nvPr/>
            </p:nvSpPr>
            <p:spPr>
              <a:xfrm>
                <a:off x="6953719" y="1463719"/>
                <a:ext cx="1401346" cy="276999"/>
              </a:xfrm>
              <a:prstGeom prst="rect">
                <a:avLst/>
              </a:prstGeom>
              <a:noFill/>
            </p:spPr>
            <p:txBody>
              <a:bodyPr wrap="none" rtlCol="0">
                <a:spAutoFit/>
              </a:bodyPr>
              <a:lstStyle/>
              <a:p>
                <a:r>
                  <a:rPr lang="en-CA" sz="1200" baseline="30000" dirty="0"/>
                  <a:t>197</a:t>
                </a:r>
                <a:r>
                  <a:rPr lang="en-CA" sz="1200" dirty="0"/>
                  <a:t>Au(</a:t>
                </a:r>
                <a:r>
                  <a:rPr lang="en-CA" sz="1200" dirty="0" err="1"/>
                  <a:t>p,n</a:t>
                </a:r>
                <a:r>
                  <a:rPr lang="en-CA" sz="1200" dirty="0"/>
                  <a:t>)</a:t>
                </a:r>
                <a:r>
                  <a:rPr lang="en-CA" sz="1200" baseline="30000" dirty="0"/>
                  <a:t>197m,g</a:t>
                </a:r>
                <a:r>
                  <a:rPr lang="en-CA" sz="1200" dirty="0"/>
                  <a:t>Hg</a:t>
                </a:r>
                <a:endParaRPr lang="en-CA" sz="1200" baseline="30000" dirty="0"/>
              </a:p>
            </p:txBody>
          </p:sp>
          <p:cxnSp>
            <p:nvCxnSpPr>
              <p:cNvPr id="2073" name="Straight Connector 2072">
                <a:extLst>
                  <a:ext uri="{FF2B5EF4-FFF2-40B4-BE49-F238E27FC236}">
                    <a16:creationId xmlns:a16="http://schemas.microsoft.com/office/drawing/2014/main" id="{0413E671-9ADE-AF13-4B1B-A6892A81C17D}"/>
                  </a:ext>
                </a:extLst>
              </p:cNvPr>
              <p:cNvCxnSpPr>
                <a:cxnSpLocks/>
              </p:cNvCxnSpPr>
              <p:nvPr/>
            </p:nvCxnSpPr>
            <p:spPr>
              <a:xfrm flipV="1">
                <a:off x="7072571" y="1581198"/>
                <a:ext cx="0" cy="1542466"/>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grpSp>
        <p:nvGrpSpPr>
          <p:cNvPr id="2123" name="Group 2122">
            <a:extLst>
              <a:ext uri="{FF2B5EF4-FFF2-40B4-BE49-F238E27FC236}">
                <a16:creationId xmlns:a16="http://schemas.microsoft.com/office/drawing/2014/main" id="{61E4D297-1937-B53D-EFD9-475A8B03CB4A}"/>
              </a:ext>
            </a:extLst>
          </p:cNvPr>
          <p:cNvGrpSpPr/>
          <p:nvPr/>
        </p:nvGrpSpPr>
        <p:grpSpPr>
          <a:xfrm>
            <a:off x="8389146" y="4000467"/>
            <a:ext cx="3053659" cy="2707998"/>
            <a:chOff x="5332278" y="4004273"/>
            <a:chExt cx="3053659" cy="2707998"/>
          </a:xfrm>
        </p:grpSpPr>
        <p:pic>
          <p:nvPicPr>
            <p:cNvPr id="2080" name="Picture 2079">
              <a:extLst>
                <a:ext uri="{FF2B5EF4-FFF2-40B4-BE49-F238E27FC236}">
                  <a16:creationId xmlns:a16="http://schemas.microsoft.com/office/drawing/2014/main" id="{1BC97377-409A-CA0A-8C15-FF8D7AED6D0F}"/>
                </a:ext>
              </a:extLst>
            </p:cNvPr>
            <p:cNvPicPr>
              <a:picLocks noChangeAspect="1"/>
            </p:cNvPicPr>
            <p:nvPr/>
          </p:nvPicPr>
          <p:blipFill>
            <a:blip r:embed="rId5"/>
            <a:stretch>
              <a:fillRect/>
            </a:stretch>
          </p:blipFill>
          <p:spPr>
            <a:xfrm>
              <a:off x="5332278" y="4004273"/>
              <a:ext cx="3022787" cy="2489354"/>
            </a:xfrm>
            <a:prstGeom prst="rect">
              <a:avLst/>
            </a:prstGeom>
          </p:spPr>
        </p:pic>
        <p:sp>
          <p:nvSpPr>
            <p:cNvPr id="2081" name="TextBox 2080">
              <a:extLst>
                <a:ext uri="{FF2B5EF4-FFF2-40B4-BE49-F238E27FC236}">
                  <a16:creationId xmlns:a16="http://schemas.microsoft.com/office/drawing/2014/main" id="{C03D705C-26AC-5A18-6179-8EE5EA4FDE65}"/>
                </a:ext>
              </a:extLst>
            </p:cNvPr>
            <p:cNvSpPr txBox="1"/>
            <p:nvPr/>
          </p:nvSpPr>
          <p:spPr>
            <a:xfrm>
              <a:off x="6358153" y="6435272"/>
              <a:ext cx="1351652" cy="276999"/>
            </a:xfrm>
            <a:prstGeom prst="rect">
              <a:avLst/>
            </a:prstGeom>
            <a:noFill/>
          </p:spPr>
          <p:txBody>
            <a:bodyPr wrap="none" rtlCol="0">
              <a:spAutoFit/>
            </a:bodyPr>
            <a:lstStyle/>
            <a:p>
              <a:r>
                <a:rPr lang="en-CA" sz="1200" dirty="0" err="1"/>
                <a:t>Thisgaard</a:t>
              </a:r>
              <a:r>
                <a:rPr lang="en-CA" sz="1200" dirty="0"/>
                <a:t> (2009)</a:t>
              </a:r>
            </a:p>
          </p:txBody>
        </p:sp>
        <p:sp>
          <p:nvSpPr>
            <p:cNvPr id="2082" name="TextBox 2081">
              <a:extLst>
                <a:ext uri="{FF2B5EF4-FFF2-40B4-BE49-F238E27FC236}">
                  <a16:creationId xmlns:a16="http://schemas.microsoft.com/office/drawing/2014/main" id="{B012F6F6-4EC3-7CB9-2999-4426F1E31869}"/>
                </a:ext>
              </a:extLst>
            </p:cNvPr>
            <p:cNvSpPr txBox="1"/>
            <p:nvPr/>
          </p:nvSpPr>
          <p:spPr>
            <a:xfrm>
              <a:off x="7179388" y="4397722"/>
              <a:ext cx="1206549" cy="276999"/>
            </a:xfrm>
            <a:prstGeom prst="rect">
              <a:avLst/>
            </a:prstGeom>
            <a:noFill/>
          </p:spPr>
          <p:txBody>
            <a:bodyPr wrap="none" rtlCol="0">
              <a:spAutoFit/>
            </a:bodyPr>
            <a:lstStyle/>
            <a:p>
              <a:r>
                <a:rPr lang="en-CA" sz="1200" baseline="30000" dirty="0"/>
                <a:t>119</a:t>
              </a:r>
              <a:r>
                <a:rPr lang="en-CA" sz="1200" dirty="0"/>
                <a:t>Sn(</a:t>
              </a:r>
              <a:r>
                <a:rPr lang="en-CA" sz="1200" dirty="0" err="1"/>
                <a:t>p,n</a:t>
              </a:r>
              <a:r>
                <a:rPr lang="en-CA" sz="1200" dirty="0"/>
                <a:t>)</a:t>
              </a:r>
              <a:r>
                <a:rPr lang="en-CA" sz="1200" baseline="30000" dirty="0"/>
                <a:t>119</a:t>
              </a:r>
              <a:r>
                <a:rPr lang="en-CA" sz="1200" dirty="0"/>
                <a:t>Sb</a:t>
              </a:r>
              <a:endParaRPr lang="en-CA" sz="1200" baseline="30000" dirty="0"/>
            </a:p>
          </p:txBody>
        </p:sp>
        <p:cxnSp>
          <p:nvCxnSpPr>
            <p:cNvPr id="2083" name="Straight Connector 2082">
              <a:extLst>
                <a:ext uri="{FF2B5EF4-FFF2-40B4-BE49-F238E27FC236}">
                  <a16:creationId xmlns:a16="http://schemas.microsoft.com/office/drawing/2014/main" id="{F899A9B6-B591-E22C-7D92-1F472A09FB45}"/>
                </a:ext>
              </a:extLst>
            </p:cNvPr>
            <p:cNvCxnSpPr>
              <a:cxnSpLocks/>
            </p:cNvCxnSpPr>
            <p:nvPr/>
          </p:nvCxnSpPr>
          <p:spPr>
            <a:xfrm flipV="1">
              <a:off x="7240840" y="4634063"/>
              <a:ext cx="0" cy="1542466"/>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089" name="Group 2088">
            <a:extLst>
              <a:ext uri="{FF2B5EF4-FFF2-40B4-BE49-F238E27FC236}">
                <a16:creationId xmlns:a16="http://schemas.microsoft.com/office/drawing/2014/main" id="{60F366F1-96CB-B6EE-577E-C339817C21AB}"/>
              </a:ext>
            </a:extLst>
          </p:cNvPr>
          <p:cNvGrpSpPr/>
          <p:nvPr/>
        </p:nvGrpSpPr>
        <p:grpSpPr>
          <a:xfrm>
            <a:off x="2192830" y="4037575"/>
            <a:ext cx="3469264" cy="2452246"/>
            <a:chOff x="864408" y="4043322"/>
            <a:chExt cx="3469264" cy="2452246"/>
          </a:xfrm>
        </p:grpSpPr>
        <p:pic>
          <p:nvPicPr>
            <p:cNvPr id="2060" name="Picture 2059">
              <a:extLst>
                <a:ext uri="{FF2B5EF4-FFF2-40B4-BE49-F238E27FC236}">
                  <a16:creationId xmlns:a16="http://schemas.microsoft.com/office/drawing/2014/main" id="{B53E7EB3-3FC0-A5C1-66BE-AE6BB29C3F3F}"/>
                </a:ext>
              </a:extLst>
            </p:cNvPr>
            <p:cNvPicPr>
              <a:picLocks noChangeAspect="1"/>
            </p:cNvPicPr>
            <p:nvPr/>
          </p:nvPicPr>
          <p:blipFill>
            <a:blip r:embed="rId6"/>
            <a:stretch>
              <a:fillRect/>
            </a:stretch>
          </p:blipFill>
          <p:spPr>
            <a:xfrm>
              <a:off x="864408" y="4043322"/>
              <a:ext cx="3460601" cy="2243959"/>
            </a:xfrm>
            <a:prstGeom prst="rect">
              <a:avLst/>
            </a:prstGeom>
          </p:spPr>
        </p:pic>
        <p:sp>
          <p:nvSpPr>
            <p:cNvPr id="2061" name="TextBox 2060">
              <a:extLst>
                <a:ext uri="{FF2B5EF4-FFF2-40B4-BE49-F238E27FC236}">
                  <a16:creationId xmlns:a16="http://schemas.microsoft.com/office/drawing/2014/main" id="{ADEF04B5-39C0-D91E-19A2-BF12E2C207CD}"/>
                </a:ext>
              </a:extLst>
            </p:cNvPr>
            <p:cNvSpPr txBox="1"/>
            <p:nvPr/>
          </p:nvSpPr>
          <p:spPr>
            <a:xfrm>
              <a:off x="2269247" y="6218569"/>
              <a:ext cx="1103635" cy="276999"/>
            </a:xfrm>
            <a:prstGeom prst="rect">
              <a:avLst/>
            </a:prstGeom>
            <a:noFill/>
          </p:spPr>
          <p:txBody>
            <a:bodyPr wrap="none" rtlCol="0">
              <a:spAutoFit/>
            </a:bodyPr>
            <a:lstStyle/>
            <a:p>
              <a:r>
                <a:rPr lang="en-CA" sz="1200" dirty="0"/>
                <a:t>Wuest (2020)</a:t>
              </a:r>
            </a:p>
          </p:txBody>
        </p:sp>
        <p:cxnSp>
          <p:nvCxnSpPr>
            <p:cNvPr id="2084" name="Straight Connector 2083">
              <a:extLst>
                <a:ext uri="{FF2B5EF4-FFF2-40B4-BE49-F238E27FC236}">
                  <a16:creationId xmlns:a16="http://schemas.microsoft.com/office/drawing/2014/main" id="{2B5C826D-BA4B-3BC1-B222-121E7C0EBE06}"/>
                </a:ext>
              </a:extLst>
            </p:cNvPr>
            <p:cNvCxnSpPr>
              <a:cxnSpLocks/>
            </p:cNvCxnSpPr>
            <p:nvPr/>
          </p:nvCxnSpPr>
          <p:spPr>
            <a:xfrm flipV="1">
              <a:off x="3615148" y="4477717"/>
              <a:ext cx="0" cy="1542466"/>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85" name="Straight Connector 2084">
              <a:extLst>
                <a:ext uri="{FF2B5EF4-FFF2-40B4-BE49-F238E27FC236}">
                  <a16:creationId xmlns:a16="http://schemas.microsoft.com/office/drawing/2014/main" id="{D016DB15-7E44-8F8F-C968-C33DC157D284}"/>
                </a:ext>
              </a:extLst>
            </p:cNvPr>
            <p:cNvCxnSpPr>
              <a:cxnSpLocks/>
            </p:cNvCxnSpPr>
            <p:nvPr/>
          </p:nvCxnSpPr>
          <p:spPr>
            <a:xfrm flipV="1">
              <a:off x="2563178" y="4761187"/>
              <a:ext cx="0" cy="1279484"/>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87" name="TextBox 2086">
              <a:extLst>
                <a:ext uri="{FF2B5EF4-FFF2-40B4-BE49-F238E27FC236}">
                  <a16:creationId xmlns:a16="http://schemas.microsoft.com/office/drawing/2014/main" id="{F7160C3F-230B-41CA-0827-0BC9151ECB4F}"/>
                </a:ext>
              </a:extLst>
            </p:cNvPr>
            <p:cNvSpPr txBox="1"/>
            <p:nvPr/>
          </p:nvSpPr>
          <p:spPr>
            <a:xfrm>
              <a:off x="1235708" y="4968304"/>
              <a:ext cx="1399742" cy="276999"/>
            </a:xfrm>
            <a:prstGeom prst="rect">
              <a:avLst/>
            </a:prstGeom>
            <a:noFill/>
          </p:spPr>
          <p:txBody>
            <a:bodyPr wrap="none" rtlCol="0">
              <a:spAutoFit/>
            </a:bodyPr>
            <a:lstStyle/>
            <a:p>
              <a:r>
                <a:rPr lang="en-CA" sz="1200" baseline="30000" dirty="0"/>
                <a:t>13x</a:t>
              </a:r>
              <a:r>
                <a:rPr lang="en-CA" sz="1200" dirty="0"/>
                <a:t>Ba(</a:t>
              </a:r>
              <a:r>
                <a:rPr lang="en-CA" sz="1200" dirty="0" err="1"/>
                <a:t>p,n</a:t>
              </a:r>
              <a:r>
                <a:rPr lang="en-CA" sz="1200" dirty="0"/>
                <a:t>)</a:t>
              </a:r>
              <a:r>
                <a:rPr lang="en-CA" sz="1200" baseline="30000" dirty="0"/>
                <a:t>132/135</a:t>
              </a:r>
              <a:r>
                <a:rPr lang="en-CA" sz="1200" dirty="0"/>
                <a:t>La</a:t>
              </a:r>
              <a:endParaRPr lang="en-CA" sz="1200" baseline="30000" dirty="0"/>
            </a:p>
          </p:txBody>
        </p:sp>
        <p:sp>
          <p:nvSpPr>
            <p:cNvPr id="2088" name="TextBox 2087">
              <a:extLst>
                <a:ext uri="{FF2B5EF4-FFF2-40B4-BE49-F238E27FC236}">
                  <a16:creationId xmlns:a16="http://schemas.microsoft.com/office/drawing/2014/main" id="{9D9188A3-A687-4703-ED0D-CA3CC89878FC}"/>
                </a:ext>
              </a:extLst>
            </p:cNvPr>
            <p:cNvSpPr txBox="1"/>
            <p:nvPr/>
          </p:nvSpPr>
          <p:spPr>
            <a:xfrm>
              <a:off x="2856986" y="4339217"/>
              <a:ext cx="1476686" cy="276999"/>
            </a:xfrm>
            <a:prstGeom prst="rect">
              <a:avLst/>
            </a:prstGeom>
            <a:noFill/>
          </p:spPr>
          <p:txBody>
            <a:bodyPr wrap="none" rtlCol="0">
              <a:spAutoFit/>
            </a:bodyPr>
            <a:lstStyle/>
            <a:p>
              <a:r>
                <a:rPr lang="en-CA" sz="1200" baseline="30000" dirty="0"/>
                <a:t>13x</a:t>
              </a:r>
              <a:r>
                <a:rPr lang="en-CA" sz="1200" dirty="0"/>
                <a:t>Ba(</a:t>
              </a:r>
              <a:r>
                <a:rPr lang="en-CA" sz="1200" dirty="0" err="1"/>
                <a:t>p,xn</a:t>
              </a:r>
              <a:r>
                <a:rPr lang="en-CA" sz="1200" dirty="0"/>
                <a:t>)</a:t>
              </a:r>
              <a:r>
                <a:rPr lang="en-CA" sz="1200" baseline="30000" dirty="0"/>
                <a:t>133/135</a:t>
              </a:r>
              <a:r>
                <a:rPr lang="en-CA" sz="1200" dirty="0"/>
                <a:t>La</a:t>
              </a:r>
              <a:endParaRPr lang="en-CA" sz="1200" baseline="30000" dirty="0"/>
            </a:p>
          </p:txBody>
        </p:sp>
      </p:grpSp>
      <p:pic>
        <p:nvPicPr>
          <p:cNvPr id="2108" name="Picture 2107">
            <a:extLst>
              <a:ext uri="{FF2B5EF4-FFF2-40B4-BE49-F238E27FC236}">
                <a16:creationId xmlns:a16="http://schemas.microsoft.com/office/drawing/2014/main" id="{BDB1F609-5BB7-311D-6480-59982632C357}"/>
              </a:ext>
            </a:extLst>
          </p:cNvPr>
          <p:cNvPicPr>
            <a:picLocks noChangeAspect="1"/>
          </p:cNvPicPr>
          <p:nvPr/>
        </p:nvPicPr>
        <p:blipFill>
          <a:blip r:embed="rId7"/>
          <a:stretch>
            <a:fillRect/>
          </a:stretch>
        </p:blipFill>
        <p:spPr>
          <a:xfrm>
            <a:off x="5979966" y="1296873"/>
            <a:ext cx="1160779" cy="970567"/>
          </a:xfrm>
          <a:prstGeom prst="rect">
            <a:avLst/>
          </a:prstGeom>
        </p:spPr>
      </p:pic>
      <p:pic>
        <p:nvPicPr>
          <p:cNvPr id="2118" name="Picture 2117">
            <a:extLst>
              <a:ext uri="{FF2B5EF4-FFF2-40B4-BE49-F238E27FC236}">
                <a16:creationId xmlns:a16="http://schemas.microsoft.com/office/drawing/2014/main" id="{F71EEF77-DF70-C457-793F-D1099CBCD8EA}"/>
              </a:ext>
            </a:extLst>
          </p:cNvPr>
          <p:cNvPicPr>
            <a:picLocks noChangeAspect="1"/>
          </p:cNvPicPr>
          <p:nvPr/>
        </p:nvPicPr>
        <p:blipFill>
          <a:blip r:embed="rId8"/>
          <a:stretch>
            <a:fillRect/>
          </a:stretch>
        </p:blipFill>
        <p:spPr>
          <a:xfrm>
            <a:off x="548210" y="1326931"/>
            <a:ext cx="1151025" cy="970567"/>
          </a:xfrm>
          <a:prstGeom prst="rect">
            <a:avLst/>
          </a:prstGeom>
        </p:spPr>
      </p:pic>
      <p:pic>
        <p:nvPicPr>
          <p:cNvPr id="2119" name="Picture 2118">
            <a:extLst>
              <a:ext uri="{FF2B5EF4-FFF2-40B4-BE49-F238E27FC236}">
                <a16:creationId xmlns:a16="http://schemas.microsoft.com/office/drawing/2014/main" id="{5FC9CB8E-4036-8288-6D84-0B8A75CB4667}"/>
              </a:ext>
            </a:extLst>
          </p:cNvPr>
          <p:cNvPicPr>
            <a:picLocks noChangeAspect="1"/>
          </p:cNvPicPr>
          <p:nvPr/>
        </p:nvPicPr>
        <p:blipFill>
          <a:blip r:embed="rId9"/>
          <a:stretch>
            <a:fillRect/>
          </a:stretch>
        </p:blipFill>
        <p:spPr>
          <a:xfrm>
            <a:off x="6743399" y="4041690"/>
            <a:ext cx="1277832" cy="970567"/>
          </a:xfrm>
          <a:prstGeom prst="rect">
            <a:avLst/>
          </a:prstGeom>
        </p:spPr>
      </p:pic>
      <p:pic>
        <p:nvPicPr>
          <p:cNvPr id="2120" name="Picture 2119">
            <a:extLst>
              <a:ext uri="{FF2B5EF4-FFF2-40B4-BE49-F238E27FC236}">
                <a16:creationId xmlns:a16="http://schemas.microsoft.com/office/drawing/2014/main" id="{81675E04-3AC1-A22A-8271-4A3CD1CD206E}"/>
              </a:ext>
            </a:extLst>
          </p:cNvPr>
          <p:cNvPicPr>
            <a:picLocks noChangeAspect="1"/>
          </p:cNvPicPr>
          <p:nvPr/>
        </p:nvPicPr>
        <p:blipFill>
          <a:blip r:embed="rId10"/>
          <a:stretch>
            <a:fillRect/>
          </a:stretch>
        </p:blipFill>
        <p:spPr>
          <a:xfrm>
            <a:off x="357410" y="3986685"/>
            <a:ext cx="1209551" cy="970567"/>
          </a:xfrm>
          <a:prstGeom prst="rect">
            <a:avLst/>
          </a:prstGeom>
        </p:spPr>
      </p:pic>
      <p:pic>
        <p:nvPicPr>
          <p:cNvPr id="2121" name="Picture 2120">
            <a:extLst>
              <a:ext uri="{FF2B5EF4-FFF2-40B4-BE49-F238E27FC236}">
                <a16:creationId xmlns:a16="http://schemas.microsoft.com/office/drawing/2014/main" id="{71D5D7B2-849C-CCA6-4079-7C1C9B544B9E}"/>
              </a:ext>
            </a:extLst>
          </p:cNvPr>
          <p:cNvPicPr>
            <a:picLocks noChangeAspect="1"/>
          </p:cNvPicPr>
          <p:nvPr/>
        </p:nvPicPr>
        <p:blipFill>
          <a:blip r:embed="rId11"/>
          <a:stretch>
            <a:fillRect/>
          </a:stretch>
        </p:blipFill>
        <p:spPr>
          <a:xfrm>
            <a:off x="2371473" y="4008927"/>
            <a:ext cx="1204674" cy="975445"/>
          </a:xfrm>
          <a:prstGeom prst="rect">
            <a:avLst/>
          </a:prstGeom>
        </p:spPr>
      </p:pic>
      <p:pic>
        <p:nvPicPr>
          <p:cNvPr id="2122" name="Picture 2121">
            <a:extLst>
              <a:ext uri="{FF2B5EF4-FFF2-40B4-BE49-F238E27FC236}">
                <a16:creationId xmlns:a16="http://schemas.microsoft.com/office/drawing/2014/main" id="{592E15C7-948B-7E5A-8508-4497D59019FF}"/>
              </a:ext>
            </a:extLst>
          </p:cNvPr>
          <p:cNvPicPr>
            <a:picLocks noChangeAspect="1"/>
          </p:cNvPicPr>
          <p:nvPr/>
        </p:nvPicPr>
        <p:blipFill>
          <a:blip r:embed="rId12"/>
          <a:stretch>
            <a:fillRect/>
          </a:stretch>
        </p:blipFill>
        <p:spPr>
          <a:xfrm>
            <a:off x="1363651" y="4000467"/>
            <a:ext cx="1209551" cy="975445"/>
          </a:xfrm>
          <a:prstGeom prst="rect">
            <a:avLst/>
          </a:prstGeom>
        </p:spPr>
      </p:pic>
      <p:pic>
        <p:nvPicPr>
          <p:cNvPr id="2124" name="Picture 2123">
            <a:extLst>
              <a:ext uri="{FF2B5EF4-FFF2-40B4-BE49-F238E27FC236}">
                <a16:creationId xmlns:a16="http://schemas.microsoft.com/office/drawing/2014/main" id="{8A89338E-C4A9-DDC8-F3A2-7079454D17F7}"/>
              </a:ext>
            </a:extLst>
          </p:cNvPr>
          <p:cNvPicPr>
            <a:picLocks noChangeAspect="1"/>
          </p:cNvPicPr>
          <p:nvPr/>
        </p:nvPicPr>
        <p:blipFill>
          <a:blip r:embed="rId13"/>
          <a:stretch>
            <a:fillRect/>
          </a:stretch>
        </p:blipFill>
        <p:spPr>
          <a:xfrm>
            <a:off x="7004991" y="1304438"/>
            <a:ext cx="1160779" cy="970567"/>
          </a:xfrm>
          <a:prstGeom prst="rect">
            <a:avLst/>
          </a:prstGeom>
        </p:spPr>
      </p:pic>
      <p:sp>
        <p:nvSpPr>
          <p:cNvPr id="2125" name="TextBox 2124">
            <a:extLst>
              <a:ext uri="{FF2B5EF4-FFF2-40B4-BE49-F238E27FC236}">
                <a16:creationId xmlns:a16="http://schemas.microsoft.com/office/drawing/2014/main" id="{F5E6335B-4676-D3F3-D32F-EDC09A691A02}"/>
              </a:ext>
            </a:extLst>
          </p:cNvPr>
          <p:cNvSpPr txBox="1"/>
          <p:nvPr/>
        </p:nvSpPr>
        <p:spPr>
          <a:xfrm>
            <a:off x="90842" y="2314239"/>
            <a:ext cx="1858201" cy="830997"/>
          </a:xfrm>
          <a:prstGeom prst="rect">
            <a:avLst/>
          </a:prstGeom>
          <a:noFill/>
        </p:spPr>
        <p:txBody>
          <a:bodyPr wrap="none" rtlCol="0">
            <a:spAutoFit/>
          </a:bodyPr>
          <a:lstStyle/>
          <a:p>
            <a:pPr algn="ctr"/>
            <a:r>
              <a:rPr lang="en-CA" sz="1600" b="1" dirty="0"/>
              <a:t>SPECT</a:t>
            </a:r>
          </a:p>
          <a:p>
            <a:pPr algn="ctr"/>
            <a:r>
              <a:rPr lang="en-CA" sz="1600" dirty="0"/>
              <a:t>(Pre-)clinical scale</a:t>
            </a:r>
          </a:p>
          <a:p>
            <a:pPr algn="ctr"/>
            <a:r>
              <a:rPr lang="en-CA" sz="1600" dirty="0">
                <a:solidFill>
                  <a:schemeClr val="bg1">
                    <a:lumMod val="65000"/>
                  </a:schemeClr>
                </a:solidFill>
                <a:highlight>
                  <a:srgbClr val="FFFF00"/>
                </a:highlight>
              </a:rPr>
              <a:t>150 MBq/week</a:t>
            </a:r>
          </a:p>
        </p:txBody>
      </p:sp>
      <p:sp>
        <p:nvSpPr>
          <p:cNvPr id="2126" name="TextBox 2125">
            <a:extLst>
              <a:ext uri="{FF2B5EF4-FFF2-40B4-BE49-F238E27FC236}">
                <a16:creationId xmlns:a16="http://schemas.microsoft.com/office/drawing/2014/main" id="{B60161B7-268C-BC10-8472-6E143C3B0FA8}"/>
              </a:ext>
            </a:extLst>
          </p:cNvPr>
          <p:cNvSpPr txBox="1"/>
          <p:nvPr/>
        </p:nvSpPr>
        <p:spPr>
          <a:xfrm>
            <a:off x="5831649" y="2308641"/>
            <a:ext cx="2292615" cy="830997"/>
          </a:xfrm>
          <a:prstGeom prst="rect">
            <a:avLst/>
          </a:prstGeom>
          <a:noFill/>
        </p:spPr>
        <p:txBody>
          <a:bodyPr wrap="none" rtlCol="0">
            <a:spAutoFit/>
          </a:bodyPr>
          <a:lstStyle/>
          <a:p>
            <a:pPr algn="ctr"/>
            <a:r>
              <a:rPr lang="en-CA" sz="1600" b="1" dirty="0"/>
              <a:t>SPECT / MAE therapy</a:t>
            </a:r>
          </a:p>
          <a:p>
            <a:pPr algn="ctr"/>
            <a:r>
              <a:rPr lang="en-CA" sz="1600" dirty="0"/>
              <a:t>Clinical scale</a:t>
            </a:r>
          </a:p>
          <a:p>
            <a:pPr algn="ctr"/>
            <a:r>
              <a:rPr lang="en-CA" sz="1600" dirty="0">
                <a:solidFill>
                  <a:schemeClr val="bg1">
                    <a:lumMod val="65000"/>
                  </a:schemeClr>
                </a:solidFill>
                <a:highlight>
                  <a:srgbClr val="FFFF00"/>
                </a:highlight>
              </a:rPr>
              <a:t>150 MBq/week</a:t>
            </a:r>
          </a:p>
        </p:txBody>
      </p:sp>
      <p:sp>
        <p:nvSpPr>
          <p:cNvPr id="2127" name="TextBox 2126">
            <a:extLst>
              <a:ext uri="{FF2B5EF4-FFF2-40B4-BE49-F238E27FC236}">
                <a16:creationId xmlns:a16="http://schemas.microsoft.com/office/drawing/2014/main" id="{8F2A0C32-A65C-B2FC-689C-23A582EF995A}"/>
              </a:ext>
            </a:extLst>
          </p:cNvPr>
          <p:cNvSpPr txBox="1"/>
          <p:nvPr/>
        </p:nvSpPr>
        <p:spPr>
          <a:xfrm>
            <a:off x="319209" y="5092094"/>
            <a:ext cx="2008883" cy="830997"/>
          </a:xfrm>
          <a:prstGeom prst="rect">
            <a:avLst/>
          </a:prstGeom>
          <a:noFill/>
        </p:spPr>
        <p:txBody>
          <a:bodyPr wrap="none" rtlCol="0">
            <a:spAutoFit/>
          </a:bodyPr>
          <a:lstStyle/>
          <a:p>
            <a:pPr algn="ctr"/>
            <a:r>
              <a:rPr lang="en-CA" sz="1600" b="1" dirty="0"/>
              <a:t>PET / MAE therapy</a:t>
            </a:r>
          </a:p>
          <a:p>
            <a:pPr algn="ctr"/>
            <a:r>
              <a:rPr lang="en-CA" sz="1600" dirty="0"/>
              <a:t>(Pre-)clinical scale</a:t>
            </a:r>
          </a:p>
          <a:p>
            <a:pPr algn="ctr"/>
            <a:r>
              <a:rPr lang="en-CA" sz="1600" dirty="0">
                <a:solidFill>
                  <a:schemeClr val="bg1">
                    <a:lumMod val="65000"/>
                  </a:schemeClr>
                </a:solidFill>
              </a:rPr>
              <a:t>64 MBq/h</a:t>
            </a:r>
          </a:p>
        </p:txBody>
      </p:sp>
      <p:sp>
        <p:nvSpPr>
          <p:cNvPr id="2128" name="TextBox 2127">
            <a:extLst>
              <a:ext uri="{FF2B5EF4-FFF2-40B4-BE49-F238E27FC236}">
                <a16:creationId xmlns:a16="http://schemas.microsoft.com/office/drawing/2014/main" id="{7B4F5621-E973-9CF0-A7F3-A3A2DE041597}"/>
              </a:ext>
            </a:extLst>
          </p:cNvPr>
          <p:cNvSpPr txBox="1"/>
          <p:nvPr/>
        </p:nvSpPr>
        <p:spPr>
          <a:xfrm>
            <a:off x="6290626" y="5055504"/>
            <a:ext cx="1893467" cy="830997"/>
          </a:xfrm>
          <a:prstGeom prst="rect">
            <a:avLst/>
          </a:prstGeom>
          <a:noFill/>
        </p:spPr>
        <p:txBody>
          <a:bodyPr wrap="none" rtlCol="0">
            <a:spAutoFit/>
          </a:bodyPr>
          <a:lstStyle/>
          <a:p>
            <a:pPr algn="ctr"/>
            <a:r>
              <a:rPr lang="en-CA" sz="1600" b="1" dirty="0"/>
              <a:t>MAE therapy</a:t>
            </a:r>
          </a:p>
          <a:p>
            <a:pPr algn="ctr"/>
            <a:r>
              <a:rPr lang="en-CA" sz="1600" dirty="0"/>
              <a:t>(Pre-)clinical scale</a:t>
            </a:r>
          </a:p>
          <a:p>
            <a:pPr algn="ctr"/>
            <a:r>
              <a:rPr lang="en-CA" sz="1600" dirty="0">
                <a:solidFill>
                  <a:schemeClr val="bg1">
                    <a:lumMod val="65000"/>
                  </a:schemeClr>
                </a:solidFill>
                <a:highlight>
                  <a:srgbClr val="FFFF00"/>
                </a:highlight>
              </a:rPr>
              <a:t>150 MBq/week</a:t>
            </a:r>
          </a:p>
        </p:txBody>
      </p:sp>
      <p:sp>
        <p:nvSpPr>
          <p:cNvPr id="2129" name="TextBox 2128">
            <a:extLst>
              <a:ext uri="{FF2B5EF4-FFF2-40B4-BE49-F238E27FC236}">
                <a16:creationId xmlns:a16="http://schemas.microsoft.com/office/drawing/2014/main" id="{03802F02-04C3-1572-2289-9B16FDF11710}"/>
              </a:ext>
            </a:extLst>
          </p:cNvPr>
          <p:cNvSpPr txBox="1"/>
          <p:nvPr/>
        </p:nvSpPr>
        <p:spPr>
          <a:xfrm>
            <a:off x="8996856" y="168185"/>
            <a:ext cx="2522158" cy="430887"/>
          </a:xfrm>
          <a:prstGeom prst="rect">
            <a:avLst/>
          </a:prstGeom>
          <a:noFill/>
        </p:spPr>
        <p:txBody>
          <a:bodyPr wrap="square">
            <a:spAutoFit/>
          </a:bodyPr>
          <a:lstStyle/>
          <a:p>
            <a:pPr algn="r"/>
            <a:r>
              <a:rPr lang="en-CA" sz="2200" b="1" dirty="0">
                <a:solidFill>
                  <a:srgbClr val="00A9FF"/>
                </a:solidFill>
              </a:rPr>
              <a:t>13 MeV, 24 MeV</a:t>
            </a:r>
          </a:p>
        </p:txBody>
      </p:sp>
      <p:pic>
        <p:nvPicPr>
          <p:cNvPr id="2130" name="Picture 10" descr="Logo - Download | TRIUMF : Canada's particle accelerator centre">
            <a:extLst>
              <a:ext uri="{FF2B5EF4-FFF2-40B4-BE49-F238E27FC236}">
                <a16:creationId xmlns:a16="http://schemas.microsoft.com/office/drawing/2014/main" id="{AE8F7BB8-F161-C3CD-BA4F-73FAA99B04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97786" y="161807"/>
            <a:ext cx="432583" cy="43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27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B0AED-B53C-20E5-444C-69F8108C4590}"/>
              </a:ext>
            </a:extLst>
          </p:cNvPr>
          <p:cNvSpPr>
            <a:spLocks noGrp="1"/>
          </p:cNvSpPr>
          <p:nvPr>
            <p:ph type="title"/>
          </p:nvPr>
        </p:nvSpPr>
        <p:spPr/>
        <p:txBody>
          <a:bodyPr/>
          <a:lstStyle/>
          <a:p>
            <a:endParaRPr lang="en-CA"/>
          </a:p>
        </p:txBody>
      </p:sp>
      <p:sp>
        <p:nvSpPr>
          <p:cNvPr id="3" name="Subtitle 2">
            <a:extLst>
              <a:ext uri="{FF2B5EF4-FFF2-40B4-BE49-F238E27FC236}">
                <a16:creationId xmlns:a16="http://schemas.microsoft.com/office/drawing/2014/main" id="{E8A24DD9-5B2F-9370-A7F6-E0BC9ED7F322}"/>
              </a:ext>
            </a:extLst>
          </p:cNvPr>
          <p:cNvSpPr>
            <a:spLocks noGrp="1"/>
          </p:cNvSpPr>
          <p:nvPr>
            <p:ph type="subTitle" idx="1"/>
          </p:nvPr>
        </p:nvSpPr>
        <p:spPr/>
        <p:txBody>
          <a:bodyPr/>
          <a:lstStyle/>
          <a:p>
            <a:endParaRPr lang="en-CA"/>
          </a:p>
        </p:txBody>
      </p:sp>
      <p:pic>
        <p:nvPicPr>
          <p:cNvPr id="5" name="Picture 4" descr="A close-up of a cell&#10;&#10;Description automatically generated with low confidence">
            <a:extLst>
              <a:ext uri="{FF2B5EF4-FFF2-40B4-BE49-F238E27FC236}">
                <a16:creationId xmlns:a16="http://schemas.microsoft.com/office/drawing/2014/main" id="{30B468C8-8D17-B028-5D1C-6899463D55B9}"/>
              </a:ext>
            </a:extLst>
          </p:cNvPr>
          <p:cNvPicPr>
            <a:picLocks noChangeAspect="1"/>
          </p:cNvPicPr>
          <p:nvPr/>
        </p:nvPicPr>
        <p:blipFill>
          <a:blip r:embed="rId3"/>
          <a:stretch>
            <a:fillRect/>
          </a:stretch>
        </p:blipFill>
        <p:spPr>
          <a:xfrm>
            <a:off x="1524" y="0"/>
            <a:ext cx="12188952" cy="6858000"/>
          </a:xfrm>
          <a:prstGeom prst="rect">
            <a:avLst/>
          </a:prstGeom>
        </p:spPr>
      </p:pic>
    </p:spTree>
    <p:extLst>
      <p:ext uri="{BB962C8B-B14F-4D97-AF65-F5344CB8AC3E}">
        <p14:creationId xmlns:p14="http://schemas.microsoft.com/office/powerpoint/2010/main" val="3104226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942BAA03-E076-16E2-B573-F3CF52B324C3}"/>
              </a:ext>
            </a:extLst>
          </p:cNvPr>
          <p:cNvPicPr>
            <a:picLocks noChangeAspect="1"/>
          </p:cNvPicPr>
          <p:nvPr/>
        </p:nvPicPr>
        <p:blipFill>
          <a:blip r:embed="rId3"/>
          <a:stretch>
            <a:fillRect/>
          </a:stretch>
        </p:blipFill>
        <p:spPr>
          <a:xfrm>
            <a:off x="1524" y="0"/>
            <a:ext cx="12188952" cy="6858000"/>
          </a:xfrm>
          <a:prstGeom prst="rect">
            <a:avLst/>
          </a:prstGeom>
        </p:spPr>
      </p:pic>
      <p:pic>
        <p:nvPicPr>
          <p:cNvPr id="3" name="Picture 2" descr="A picture containing text, screenshot, diagram&#10;&#10;Description automatically generated">
            <a:extLst>
              <a:ext uri="{FF2B5EF4-FFF2-40B4-BE49-F238E27FC236}">
                <a16:creationId xmlns:a16="http://schemas.microsoft.com/office/drawing/2014/main" id="{44EF14C0-2611-26E9-A856-085BAC57D18A}"/>
              </a:ext>
            </a:extLst>
          </p:cNvPr>
          <p:cNvPicPr>
            <a:picLocks noChangeAspect="1"/>
          </p:cNvPicPr>
          <p:nvPr/>
        </p:nvPicPr>
        <p:blipFill>
          <a:blip r:embed="rId4"/>
          <a:stretch>
            <a:fillRect/>
          </a:stretch>
        </p:blipFill>
        <p:spPr>
          <a:xfrm>
            <a:off x="1524" y="0"/>
            <a:ext cx="12188952" cy="6858000"/>
          </a:xfrm>
          <a:prstGeom prst="rect">
            <a:avLst/>
          </a:prstGeom>
        </p:spPr>
      </p:pic>
    </p:spTree>
    <p:extLst>
      <p:ext uri="{BB962C8B-B14F-4D97-AF65-F5344CB8AC3E}">
        <p14:creationId xmlns:p14="http://schemas.microsoft.com/office/powerpoint/2010/main" val="4240101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7DC0B2B-7DE9-4014-DAFF-4486B5F09927}"/>
              </a:ext>
            </a:extLst>
          </p:cNvPr>
          <p:cNvPicPr>
            <a:picLocks noChangeAspect="1"/>
          </p:cNvPicPr>
          <p:nvPr/>
        </p:nvPicPr>
        <p:blipFill>
          <a:blip r:embed="rId3"/>
          <a:stretch>
            <a:fillRect/>
          </a:stretch>
        </p:blipFill>
        <p:spPr>
          <a:xfrm>
            <a:off x="1524" y="0"/>
            <a:ext cx="12188952" cy="6858000"/>
          </a:xfrm>
          <a:prstGeom prst="rect">
            <a:avLst/>
          </a:prstGeom>
        </p:spPr>
      </p:pic>
      <p:pic>
        <p:nvPicPr>
          <p:cNvPr id="4" name="Picture 3" descr="A picture containing text, screenshot, software, multimedia software&#10;&#10;Description automatically generated">
            <a:extLst>
              <a:ext uri="{FF2B5EF4-FFF2-40B4-BE49-F238E27FC236}">
                <a16:creationId xmlns:a16="http://schemas.microsoft.com/office/drawing/2014/main" id="{22024C92-C860-A23F-1247-D57B17FAC8E3}"/>
              </a:ext>
            </a:extLst>
          </p:cNvPr>
          <p:cNvPicPr>
            <a:picLocks noChangeAspect="1"/>
          </p:cNvPicPr>
          <p:nvPr/>
        </p:nvPicPr>
        <p:blipFill>
          <a:blip r:embed="rId4"/>
          <a:stretch>
            <a:fillRect/>
          </a:stretch>
        </p:blipFill>
        <p:spPr>
          <a:xfrm>
            <a:off x="1524" y="0"/>
            <a:ext cx="12188952" cy="6858000"/>
          </a:xfrm>
          <a:prstGeom prst="rect">
            <a:avLst/>
          </a:prstGeom>
        </p:spPr>
      </p:pic>
    </p:spTree>
    <p:extLst>
      <p:ext uri="{BB962C8B-B14F-4D97-AF65-F5344CB8AC3E}">
        <p14:creationId xmlns:p14="http://schemas.microsoft.com/office/powerpoint/2010/main" val="789294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0951AF16-1B81-9F61-7B0B-245DF90094F2}"/>
              </a:ext>
            </a:extLst>
          </p:cNvPr>
          <p:cNvPicPr>
            <a:picLocks noChangeAspect="1"/>
          </p:cNvPicPr>
          <p:nvPr/>
        </p:nvPicPr>
        <p:blipFill>
          <a:blip r:embed="rId3"/>
          <a:stretch>
            <a:fillRect/>
          </a:stretch>
        </p:blipFill>
        <p:spPr>
          <a:xfrm>
            <a:off x="1524" y="0"/>
            <a:ext cx="12188952" cy="6858000"/>
          </a:xfrm>
          <a:prstGeom prst="rect">
            <a:avLst/>
          </a:prstGeom>
        </p:spPr>
      </p:pic>
      <p:pic>
        <p:nvPicPr>
          <p:cNvPr id="4" name="Picture 3" descr="A picture containing text, screenshot, font, number&#10;&#10;Description automatically generated">
            <a:extLst>
              <a:ext uri="{FF2B5EF4-FFF2-40B4-BE49-F238E27FC236}">
                <a16:creationId xmlns:a16="http://schemas.microsoft.com/office/drawing/2014/main" id="{343736C2-888A-2CE4-EE2E-91270024E8F7}"/>
              </a:ext>
            </a:extLst>
          </p:cNvPr>
          <p:cNvPicPr>
            <a:picLocks noChangeAspect="1"/>
          </p:cNvPicPr>
          <p:nvPr/>
        </p:nvPicPr>
        <p:blipFill>
          <a:blip r:embed="rId4"/>
          <a:stretch>
            <a:fillRect/>
          </a:stretch>
        </p:blipFill>
        <p:spPr>
          <a:xfrm>
            <a:off x="1524" y="0"/>
            <a:ext cx="12188952" cy="6858000"/>
          </a:xfrm>
          <a:prstGeom prst="rect">
            <a:avLst/>
          </a:prstGeom>
        </p:spPr>
      </p:pic>
    </p:spTree>
    <p:extLst>
      <p:ext uri="{BB962C8B-B14F-4D97-AF65-F5344CB8AC3E}">
        <p14:creationId xmlns:p14="http://schemas.microsoft.com/office/powerpoint/2010/main" val="2751821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8EF7E615-688E-F7DA-4F7E-18237119C4C8}"/>
              </a:ext>
            </a:extLst>
          </p:cNvPr>
          <p:cNvPicPr>
            <a:picLocks noChangeAspect="1"/>
          </p:cNvPicPr>
          <p:nvPr/>
        </p:nvPicPr>
        <p:blipFill>
          <a:blip r:embed="rId3"/>
          <a:stretch>
            <a:fillRect/>
          </a:stretch>
        </p:blipFill>
        <p:spPr>
          <a:xfrm>
            <a:off x="1524" y="0"/>
            <a:ext cx="12188952" cy="6858000"/>
          </a:xfrm>
          <a:prstGeom prst="rect">
            <a:avLst/>
          </a:prstGeom>
        </p:spPr>
      </p:pic>
      <p:pic>
        <p:nvPicPr>
          <p:cNvPr id="3" name="Picture 2" descr="Diagram&#10;&#10;Description automatically generated">
            <a:extLst>
              <a:ext uri="{FF2B5EF4-FFF2-40B4-BE49-F238E27FC236}">
                <a16:creationId xmlns:a16="http://schemas.microsoft.com/office/drawing/2014/main" id="{D4A076B6-3869-1174-2E95-2738F8E66876}"/>
              </a:ext>
            </a:extLst>
          </p:cNvPr>
          <p:cNvPicPr>
            <a:picLocks noChangeAspect="1"/>
          </p:cNvPicPr>
          <p:nvPr/>
        </p:nvPicPr>
        <p:blipFill>
          <a:blip r:embed="rId4"/>
          <a:stretch>
            <a:fillRect/>
          </a:stretch>
        </p:blipFill>
        <p:spPr>
          <a:xfrm>
            <a:off x="1524" y="0"/>
            <a:ext cx="12188952" cy="6858000"/>
          </a:xfrm>
          <a:prstGeom prst="rect">
            <a:avLst/>
          </a:prstGeom>
        </p:spPr>
      </p:pic>
      <p:pic>
        <p:nvPicPr>
          <p:cNvPr id="4" name="Picture 3" descr="A picture containing text, line, plot, diagram&#10;&#10;Description automatically generated">
            <a:extLst>
              <a:ext uri="{FF2B5EF4-FFF2-40B4-BE49-F238E27FC236}">
                <a16:creationId xmlns:a16="http://schemas.microsoft.com/office/drawing/2014/main" id="{36FD9CCF-6AC0-6DF9-F2E7-871D05CE175D}"/>
              </a:ext>
            </a:extLst>
          </p:cNvPr>
          <p:cNvPicPr>
            <a:picLocks noChangeAspect="1"/>
          </p:cNvPicPr>
          <p:nvPr/>
        </p:nvPicPr>
        <p:blipFill>
          <a:blip r:embed="rId5"/>
          <a:stretch>
            <a:fillRect/>
          </a:stretch>
        </p:blipFill>
        <p:spPr>
          <a:xfrm>
            <a:off x="1524" y="0"/>
            <a:ext cx="12188952" cy="6858000"/>
          </a:xfrm>
          <a:prstGeom prst="rect">
            <a:avLst/>
          </a:prstGeom>
        </p:spPr>
      </p:pic>
    </p:spTree>
    <p:extLst>
      <p:ext uri="{BB962C8B-B14F-4D97-AF65-F5344CB8AC3E}">
        <p14:creationId xmlns:p14="http://schemas.microsoft.com/office/powerpoint/2010/main" val="2565650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3FBA1F9-30B8-A608-487C-1D0944E4C1AA}"/>
              </a:ext>
            </a:extLst>
          </p:cNvPr>
          <p:cNvPicPr>
            <a:picLocks noChangeAspect="1"/>
          </p:cNvPicPr>
          <p:nvPr/>
        </p:nvPicPr>
        <p:blipFill>
          <a:blip r:embed="rId3"/>
          <a:stretch>
            <a:fillRect/>
          </a:stretch>
        </p:blipFill>
        <p:spPr>
          <a:xfrm>
            <a:off x="1524" y="0"/>
            <a:ext cx="12188952" cy="6858000"/>
          </a:xfrm>
          <a:prstGeom prst="rect">
            <a:avLst/>
          </a:prstGeom>
        </p:spPr>
      </p:pic>
      <p:pic>
        <p:nvPicPr>
          <p:cNvPr id="3" name="Picture 2" descr="A picture containing text, screenshot, font, diagram&#10;&#10;Description automatically generated">
            <a:extLst>
              <a:ext uri="{FF2B5EF4-FFF2-40B4-BE49-F238E27FC236}">
                <a16:creationId xmlns:a16="http://schemas.microsoft.com/office/drawing/2014/main" id="{5CEEA034-0D39-9C8E-C2FE-9EE872E41337}"/>
              </a:ext>
            </a:extLst>
          </p:cNvPr>
          <p:cNvPicPr>
            <a:picLocks noChangeAspect="1"/>
          </p:cNvPicPr>
          <p:nvPr/>
        </p:nvPicPr>
        <p:blipFill>
          <a:blip r:embed="rId4"/>
          <a:stretch>
            <a:fillRect/>
          </a:stretch>
        </p:blipFill>
        <p:spPr>
          <a:xfrm>
            <a:off x="1524" y="0"/>
            <a:ext cx="12188952" cy="6858000"/>
          </a:xfrm>
          <a:prstGeom prst="rect">
            <a:avLst/>
          </a:prstGeom>
        </p:spPr>
      </p:pic>
    </p:spTree>
    <p:extLst>
      <p:ext uri="{BB962C8B-B14F-4D97-AF65-F5344CB8AC3E}">
        <p14:creationId xmlns:p14="http://schemas.microsoft.com/office/powerpoint/2010/main" val="3641340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4C0690-2C0E-C7E3-4C1F-68125F791741}"/>
              </a:ext>
            </a:extLst>
          </p:cNvPr>
          <p:cNvSpPr>
            <a:spLocks noGrp="1"/>
          </p:cNvSpPr>
          <p:nvPr>
            <p:ph type="title"/>
          </p:nvPr>
        </p:nvSpPr>
        <p:spPr>
          <a:xfrm>
            <a:off x="773411" y="161355"/>
            <a:ext cx="10064407" cy="637077"/>
          </a:xfrm>
        </p:spPr>
        <p:txBody>
          <a:bodyPr/>
          <a:lstStyle/>
          <a:p>
            <a:r>
              <a:rPr lang="en-CA" dirty="0"/>
              <a:t>NFRF-T: Management Plan </a:t>
            </a:r>
          </a:p>
        </p:txBody>
      </p:sp>
      <p:sp>
        <p:nvSpPr>
          <p:cNvPr id="49" name="Rectangle: Rounded Corners 48">
            <a:extLst>
              <a:ext uri="{FF2B5EF4-FFF2-40B4-BE49-F238E27FC236}">
                <a16:creationId xmlns:a16="http://schemas.microsoft.com/office/drawing/2014/main" id="{8A87A1DF-8ACB-C2E4-4445-0C89684941B5}"/>
              </a:ext>
            </a:extLst>
          </p:cNvPr>
          <p:cNvSpPr/>
          <p:nvPr/>
        </p:nvSpPr>
        <p:spPr>
          <a:xfrm>
            <a:off x="3826889" y="638053"/>
            <a:ext cx="4155655" cy="3450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b="1" dirty="0">
                <a:latin typeface="Arial" panose="020B0604020202020204" pitchFamily="34" charset="0"/>
                <a:cs typeface="Arial" panose="020B0604020202020204" pitchFamily="34" charset="0"/>
              </a:rPr>
              <a:t>Project Management Committee (PMC)</a:t>
            </a:r>
          </a:p>
          <a:p>
            <a:r>
              <a:rPr lang="en-CA" sz="1400" dirty="0">
                <a:latin typeface="Arial" panose="020B0604020202020204" pitchFamily="34" charset="0"/>
                <a:cs typeface="Arial" panose="020B0604020202020204" pitchFamily="34" charset="0"/>
              </a:rPr>
              <a:t>Research Lead (</a:t>
            </a:r>
            <a:r>
              <a:rPr lang="en-CA" sz="1400" dirty="0" err="1">
                <a:latin typeface="Arial" panose="020B0604020202020204" pitchFamily="34" charset="0"/>
                <a:cs typeface="Arial" panose="020B0604020202020204" pitchFamily="34" charset="0"/>
              </a:rPr>
              <a:t>Bénard</a:t>
            </a:r>
            <a:r>
              <a:rPr lang="en-CA" sz="1400" dirty="0">
                <a:latin typeface="Arial" panose="020B0604020202020204" pitchFamily="34" charset="0"/>
                <a:cs typeface="Arial" panose="020B0604020202020204" pitchFamily="34" charset="0"/>
              </a:rPr>
              <a:t> Y1-2; Ramogida 3-4)</a:t>
            </a:r>
          </a:p>
          <a:p>
            <a:r>
              <a:rPr lang="en-CA" sz="1400" dirty="0">
                <a:latin typeface="Arial" panose="020B0604020202020204" pitchFamily="34" charset="0"/>
                <a:cs typeface="Arial" panose="020B0604020202020204" pitchFamily="34" charset="0"/>
              </a:rPr>
              <a:t>Training Lead (Radchenko Y1-2)</a:t>
            </a:r>
          </a:p>
          <a:p>
            <a:r>
              <a:rPr lang="en-CA" sz="1400" dirty="0">
                <a:latin typeface="Arial" panose="020B0604020202020204" pitchFamily="34" charset="0"/>
                <a:cs typeface="Arial" panose="020B0604020202020204" pitchFamily="34" charset="0"/>
              </a:rPr>
              <a:t>EDI Lead (Yang Y1)</a:t>
            </a:r>
          </a:p>
          <a:p>
            <a:r>
              <a:rPr lang="en-CA" sz="1400" dirty="0">
                <a:latin typeface="Arial" panose="020B0604020202020204" pitchFamily="34" charset="0"/>
                <a:cs typeface="Arial" panose="020B0604020202020204" pitchFamily="34" charset="0"/>
              </a:rPr>
              <a:t>Knowledge Mobilization &amp; Patient Engagement Lead (Regier and Beauregard Y1-2)</a:t>
            </a:r>
          </a:p>
          <a:p>
            <a:r>
              <a:rPr lang="en-CA" sz="1400" dirty="0">
                <a:latin typeface="Arial" panose="020B0604020202020204" pitchFamily="34" charset="0"/>
                <a:cs typeface="Arial" panose="020B0604020202020204" pitchFamily="34" charset="0"/>
              </a:rPr>
              <a:t>Member (1 HQP – </a:t>
            </a:r>
            <a:r>
              <a:rPr lang="en-CA" sz="1400" i="1" dirty="0">
                <a:latin typeface="Arial" panose="020B0604020202020204" pitchFamily="34" charset="0"/>
                <a:cs typeface="Arial" panose="020B0604020202020204" pitchFamily="34" charset="0"/>
              </a:rPr>
              <a:t>vacant</a:t>
            </a:r>
            <a:r>
              <a:rPr lang="en-CA" sz="1400" dirty="0">
                <a:latin typeface="Arial" panose="020B0604020202020204" pitchFamily="34" charset="0"/>
                <a:cs typeface="Arial" panose="020B0604020202020204" pitchFamily="34" charset="0"/>
              </a:rPr>
              <a:t>)</a:t>
            </a:r>
          </a:p>
          <a:p>
            <a:endParaRPr lang="en-CA" sz="1400" dirty="0">
              <a:latin typeface="Arial" panose="020B0604020202020204" pitchFamily="34" charset="0"/>
              <a:cs typeface="Arial" panose="020B0604020202020204" pitchFamily="34" charset="0"/>
            </a:endParaRPr>
          </a:p>
          <a:p>
            <a:pPr algn="ctr"/>
            <a:endParaRPr lang="en-CA" dirty="0">
              <a:latin typeface="Arial" panose="020B0604020202020204" pitchFamily="34" charset="0"/>
              <a:cs typeface="Arial" panose="020B0604020202020204" pitchFamily="34" charset="0"/>
            </a:endParaRPr>
          </a:p>
        </p:txBody>
      </p:sp>
      <p:sp>
        <p:nvSpPr>
          <p:cNvPr id="50" name="Rectangle: Rounded Corners 49">
            <a:extLst>
              <a:ext uri="{FF2B5EF4-FFF2-40B4-BE49-F238E27FC236}">
                <a16:creationId xmlns:a16="http://schemas.microsoft.com/office/drawing/2014/main" id="{9B899CA0-E493-5DE4-60DF-7E10A07B4B67}"/>
              </a:ext>
            </a:extLst>
          </p:cNvPr>
          <p:cNvSpPr/>
          <p:nvPr/>
        </p:nvSpPr>
        <p:spPr>
          <a:xfrm>
            <a:off x="470548" y="4909335"/>
            <a:ext cx="2241852" cy="1831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600" b="1" dirty="0">
                <a:latin typeface="Arial" panose="020B0604020202020204" pitchFamily="34" charset="0"/>
                <a:cs typeface="Arial" panose="020B0604020202020204" pitchFamily="34" charset="0"/>
              </a:rPr>
              <a:t>Training &amp; Education  Committee (TEC)</a:t>
            </a:r>
          </a:p>
          <a:p>
            <a:r>
              <a:rPr lang="en-CA" sz="1400" dirty="0">
                <a:latin typeface="Arial" panose="020B0604020202020204" pitchFamily="34" charset="0"/>
                <a:cs typeface="Arial" panose="020B0604020202020204" pitchFamily="34" charset="0"/>
              </a:rPr>
              <a:t>Training Lead</a:t>
            </a:r>
          </a:p>
          <a:p>
            <a:r>
              <a:rPr lang="en-CA" sz="1400" dirty="0">
                <a:latin typeface="Arial" panose="020B0604020202020204" pitchFamily="34" charset="0"/>
                <a:cs typeface="Arial" panose="020B0604020202020204" pitchFamily="34" charset="0"/>
              </a:rPr>
              <a:t>Members (Reilly, Uribe)</a:t>
            </a:r>
          </a:p>
          <a:p>
            <a:r>
              <a:rPr lang="en-CA" sz="1400" dirty="0">
                <a:latin typeface="Arial" panose="020B0604020202020204" pitchFamily="34" charset="0"/>
                <a:cs typeface="Arial" panose="020B0604020202020204" pitchFamily="34" charset="0"/>
              </a:rPr>
              <a:t>Members (4 HQP)</a:t>
            </a:r>
          </a:p>
        </p:txBody>
      </p:sp>
      <p:sp>
        <p:nvSpPr>
          <p:cNvPr id="51" name="Rectangle: Rounded Corners 50">
            <a:extLst>
              <a:ext uri="{FF2B5EF4-FFF2-40B4-BE49-F238E27FC236}">
                <a16:creationId xmlns:a16="http://schemas.microsoft.com/office/drawing/2014/main" id="{992A9569-696E-7A8C-4AEE-9BD0BDEA0FB9}"/>
              </a:ext>
            </a:extLst>
          </p:cNvPr>
          <p:cNvSpPr/>
          <p:nvPr/>
        </p:nvSpPr>
        <p:spPr>
          <a:xfrm>
            <a:off x="3032368" y="4991918"/>
            <a:ext cx="2452684" cy="1695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600" b="1" dirty="0">
                <a:latin typeface="Arial" panose="020B0604020202020204" pitchFamily="34" charset="0"/>
                <a:cs typeface="Arial" panose="020B0604020202020204" pitchFamily="34" charset="0"/>
              </a:rPr>
              <a:t>EDI</a:t>
            </a:r>
          </a:p>
          <a:p>
            <a:pPr algn="ctr"/>
            <a:r>
              <a:rPr lang="en-CA" sz="1600" b="1" dirty="0">
                <a:latin typeface="Arial" panose="020B0604020202020204" pitchFamily="34" charset="0"/>
                <a:cs typeface="Arial" panose="020B0604020202020204" pitchFamily="34" charset="0"/>
              </a:rPr>
              <a:t>Committee</a:t>
            </a:r>
          </a:p>
          <a:p>
            <a:r>
              <a:rPr lang="en-CA" sz="1400" dirty="0">
                <a:latin typeface="Arial" panose="020B0604020202020204" pitchFamily="34" charset="0"/>
                <a:cs typeface="Arial" panose="020B0604020202020204" pitchFamily="34" charset="0"/>
              </a:rPr>
              <a:t>EDI Lead</a:t>
            </a:r>
          </a:p>
          <a:p>
            <a:r>
              <a:rPr lang="en-CA" sz="1400" dirty="0">
                <a:latin typeface="Arial" panose="020B0604020202020204" pitchFamily="34" charset="0"/>
                <a:cs typeface="Arial" panose="020B0604020202020204" pitchFamily="34" charset="0"/>
              </a:rPr>
              <a:t>Co-leads (Hoehr</a:t>
            </a:r>
            <a:r>
              <a:rPr lang="en-CA" sz="1400">
                <a:latin typeface="Arial" panose="020B0604020202020204" pitchFamily="34" charset="0"/>
                <a:cs typeface="Arial" panose="020B0604020202020204" pitchFamily="34" charset="0"/>
              </a:rPr>
              <a:t>, Schirrmacher)</a:t>
            </a:r>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Members (4 HQP)</a:t>
            </a:r>
          </a:p>
          <a:p>
            <a:pPr algn="ctr"/>
            <a:endParaRPr lang="en-CA" dirty="0">
              <a:latin typeface="Arial" panose="020B0604020202020204" pitchFamily="34" charset="0"/>
              <a:cs typeface="Arial" panose="020B0604020202020204" pitchFamily="34" charset="0"/>
            </a:endParaRPr>
          </a:p>
        </p:txBody>
      </p:sp>
      <p:sp>
        <p:nvSpPr>
          <p:cNvPr id="52" name="Rectangle: Rounded Corners 51">
            <a:extLst>
              <a:ext uri="{FF2B5EF4-FFF2-40B4-BE49-F238E27FC236}">
                <a16:creationId xmlns:a16="http://schemas.microsoft.com/office/drawing/2014/main" id="{2D6812C0-4618-8D2F-AE71-A911543CF339}"/>
              </a:ext>
            </a:extLst>
          </p:cNvPr>
          <p:cNvSpPr/>
          <p:nvPr/>
        </p:nvSpPr>
        <p:spPr>
          <a:xfrm>
            <a:off x="5997878" y="4953374"/>
            <a:ext cx="4689807" cy="1743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latin typeface="Arial" panose="020B0604020202020204" pitchFamily="34" charset="0"/>
                <a:cs typeface="Arial" panose="020B0604020202020204" pitchFamily="34" charset="0"/>
              </a:rPr>
              <a:t>Knowledge Mobilization and Patient Engagement Committee </a:t>
            </a:r>
            <a:r>
              <a:rPr lang="en-CA" sz="1600" b="1" dirty="0">
                <a:latin typeface="Arial" panose="020B0604020202020204" pitchFamily="34" charset="0"/>
                <a:cs typeface="Arial" panose="020B0604020202020204" pitchFamily="34" charset="0"/>
              </a:rPr>
              <a:t>(KMC &amp; PEC)</a:t>
            </a:r>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KM&amp;PMC Leads</a:t>
            </a:r>
          </a:p>
          <a:p>
            <a:r>
              <a:rPr lang="en-CA" sz="1400" dirty="0">
                <a:latin typeface="Arial" panose="020B0604020202020204" pitchFamily="34" charset="0"/>
                <a:cs typeface="Arial" panose="020B0604020202020204" pitchFamily="34" charset="0"/>
              </a:rPr>
              <a:t>Members Knowledge Mobilization (Perrin, Schaffer)</a:t>
            </a:r>
          </a:p>
          <a:p>
            <a:r>
              <a:rPr lang="en-CA" sz="1400">
                <a:latin typeface="Arial" panose="020B0604020202020204" pitchFamily="34" charset="0"/>
                <a:cs typeface="Arial" panose="020B0604020202020204" pitchFamily="34" charset="0"/>
              </a:rPr>
              <a:t>Members </a:t>
            </a:r>
            <a:r>
              <a:rPr lang="en-CA" sz="1400" dirty="0">
                <a:latin typeface="Arial" panose="020B0604020202020204" pitchFamily="34" charset="0"/>
                <a:cs typeface="Arial" panose="020B0604020202020204" pitchFamily="34" charset="0"/>
              </a:rPr>
              <a:t>Patient Engagement (Wuest, Luyt )</a:t>
            </a:r>
          </a:p>
          <a:p>
            <a:r>
              <a:rPr lang="en-CA" sz="1400" dirty="0">
                <a:latin typeface="Arial" panose="020B0604020202020204" pitchFamily="34" charset="0"/>
                <a:cs typeface="Arial" panose="020B0604020202020204" pitchFamily="34" charset="0"/>
              </a:rPr>
              <a:t>Members (2 industry partners, 1-2 patients)</a:t>
            </a:r>
          </a:p>
          <a:p>
            <a:pPr algn="ctr"/>
            <a:endParaRPr lang="en-CA" sz="1400" dirty="0">
              <a:latin typeface="Arial" panose="020B0604020202020204" pitchFamily="34" charset="0"/>
              <a:cs typeface="Arial" panose="020B0604020202020204" pitchFamily="34" charset="0"/>
            </a:endParaRPr>
          </a:p>
        </p:txBody>
      </p:sp>
      <p:sp>
        <p:nvSpPr>
          <p:cNvPr id="53" name="Rectangle: Rounded Corners 52">
            <a:extLst>
              <a:ext uri="{FF2B5EF4-FFF2-40B4-BE49-F238E27FC236}">
                <a16:creationId xmlns:a16="http://schemas.microsoft.com/office/drawing/2014/main" id="{2F91F202-308B-8119-0C85-022AAE21EA27}"/>
              </a:ext>
            </a:extLst>
          </p:cNvPr>
          <p:cNvSpPr/>
          <p:nvPr/>
        </p:nvSpPr>
        <p:spPr>
          <a:xfrm>
            <a:off x="8185695" y="579927"/>
            <a:ext cx="3728135" cy="379871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CA" b="1" dirty="0">
                <a:latin typeface="Arial" panose="020B0604020202020204" pitchFamily="34" charset="0"/>
                <a:cs typeface="Arial" panose="020B0604020202020204" pitchFamily="34" charset="0"/>
              </a:rPr>
              <a:t>Advisory Board (AB)</a:t>
            </a:r>
          </a:p>
          <a:p>
            <a:r>
              <a:rPr lang="en-CA" sz="1400" i="1" dirty="0">
                <a:latin typeface="Arial" panose="020B0604020202020204" pitchFamily="34" charset="0"/>
                <a:cs typeface="Arial" panose="020B0604020202020204" pitchFamily="34" charset="0"/>
              </a:rPr>
              <a:t>4 prominent scholars or industry leaders </a:t>
            </a:r>
          </a:p>
          <a:p>
            <a:r>
              <a:rPr lang="en-CA" sz="1400" i="1" dirty="0">
                <a:latin typeface="Arial" panose="020B0604020202020204" pitchFamily="34" charset="0"/>
                <a:cs typeface="Arial" panose="020B0604020202020204" pitchFamily="34" charset="0"/>
              </a:rPr>
              <a:t>1 patient</a:t>
            </a:r>
          </a:p>
          <a:p>
            <a:r>
              <a:rPr lang="en-CA" sz="1400" dirty="0">
                <a:latin typeface="Arial" panose="020B0604020202020204" pitchFamily="34" charset="0"/>
                <a:cs typeface="Arial" panose="020B0604020202020204" pitchFamily="34" charset="0"/>
              </a:rPr>
              <a:t>Rodney Hicks (</a:t>
            </a:r>
            <a:r>
              <a:rPr lang="en-CA" sz="1400" dirty="0" err="1">
                <a:latin typeface="Arial" panose="020B0604020202020204" pitchFamily="34" charset="0"/>
                <a:cs typeface="Arial" panose="020B0604020202020204" pitchFamily="34" charset="0"/>
              </a:rPr>
              <a:t>PreMIT</a:t>
            </a:r>
            <a:r>
              <a:rPr lang="en-CA" sz="1400" dirty="0">
                <a:latin typeface="Arial" panose="020B0604020202020204" pitchFamily="34" charset="0"/>
                <a:cs typeface="Arial" panose="020B0604020202020204" pitchFamily="34" charset="0"/>
              </a:rPr>
              <a:t>)</a:t>
            </a:r>
          </a:p>
          <a:p>
            <a:r>
              <a:rPr lang="en-CA" sz="1400" dirty="0">
                <a:latin typeface="Arial" panose="020B0604020202020204" pitchFamily="34" charset="0"/>
                <a:cs typeface="Arial" panose="020B0604020202020204" pitchFamily="34" charset="0"/>
              </a:rPr>
              <a:t>Richard Wahl (WashU)</a:t>
            </a:r>
          </a:p>
          <a:p>
            <a:r>
              <a:rPr lang="en-CA" sz="1400" b="1" dirty="0">
                <a:latin typeface="Arial" panose="020B0604020202020204" pitchFamily="34" charset="0"/>
                <a:cs typeface="Arial" panose="020B0604020202020204" pitchFamily="34" charset="0"/>
              </a:rPr>
              <a:t>Lisa </a:t>
            </a:r>
            <a:r>
              <a:rPr lang="en-CA" sz="1400" b="1" dirty="0" err="1">
                <a:latin typeface="Arial" panose="020B0604020202020204" pitchFamily="34" charset="0"/>
                <a:cs typeface="Arial" panose="020B0604020202020204" pitchFamily="34" charset="0"/>
              </a:rPr>
              <a:t>Bodei</a:t>
            </a:r>
            <a:r>
              <a:rPr lang="en-CA" sz="1400" b="1" dirty="0">
                <a:latin typeface="Arial" panose="020B0604020202020204" pitchFamily="34" charset="0"/>
                <a:cs typeface="Arial" panose="020B0604020202020204" pitchFamily="34" charset="0"/>
              </a:rPr>
              <a:t> (MSKCC)</a:t>
            </a:r>
          </a:p>
          <a:p>
            <a:r>
              <a:rPr lang="en-CA" sz="1400" dirty="0">
                <a:latin typeface="Arial" panose="020B0604020202020204" pitchFamily="34" charset="0"/>
                <a:cs typeface="Arial" panose="020B0604020202020204" pitchFamily="34" charset="0"/>
              </a:rPr>
              <a:t>Christian </a:t>
            </a:r>
            <a:r>
              <a:rPr lang="en-CA" sz="1400" dirty="0" err="1">
                <a:latin typeface="Arial" panose="020B0604020202020204" pitchFamily="34" charset="0"/>
                <a:cs typeface="Arial" panose="020B0604020202020204" pitchFamily="34" charset="0"/>
              </a:rPr>
              <a:t>Lafougere</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Tuebingen</a:t>
            </a:r>
            <a:r>
              <a:rPr lang="en-CA" sz="1400" dirty="0">
                <a:latin typeface="Arial" panose="020B0604020202020204" pitchFamily="34" charset="0"/>
                <a:cs typeface="Arial" panose="020B0604020202020204" pitchFamily="34" charset="0"/>
              </a:rPr>
              <a:t>)</a:t>
            </a:r>
          </a:p>
          <a:p>
            <a:r>
              <a:rPr lang="en-CA" sz="1400" dirty="0" err="1">
                <a:latin typeface="Arial" panose="020B0604020202020204" pitchFamily="34" charset="0"/>
                <a:cs typeface="Arial" panose="020B0604020202020204" pitchFamily="34" charset="0"/>
              </a:rPr>
              <a:t>Burnd</a:t>
            </a:r>
            <a:r>
              <a:rPr lang="en-CA" sz="1400" dirty="0">
                <a:latin typeface="Arial" panose="020B0604020202020204" pitchFamily="34" charset="0"/>
                <a:cs typeface="Arial" panose="020B0604020202020204" pitchFamily="34" charset="0"/>
              </a:rPr>
              <a:t> Pichler (</a:t>
            </a:r>
            <a:r>
              <a:rPr lang="en-CA" sz="1400" dirty="0" err="1">
                <a:latin typeface="Arial" panose="020B0604020202020204" pitchFamily="34" charset="0"/>
                <a:cs typeface="Arial" panose="020B0604020202020204" pitchFamily="34" charset="0"/>
              </a:rPr>
              <a:t>Tuebingen</a:t>
            </a:r>
            <a:r>
              <a:rPr lang="en-CA" sz="1400" dirty="0">
                <a:latin typeface="Arial" panose="020B0604020202020204" pitchFamily="34" charset="0"/>
                <a:cs typeface="Arial" panose="020B0604020202020204" pitchFamily="34" charset="0"/>
              </a:rPr>
              <a:t>)</a:t>
            </a:r>
          </a:p>
          <a:p>
            <a:r>
              <a:rPr lang="en-CA" sz="1400" b="1" dirty="0">
                <a:latin typeface="Arial" panose="020B0604020202020204" pitchFamily="34" charset="0"/>
                <a:cs typeface="Arial" panose="020B0604020202020204" pitchFamily="34" charset="0"/>
              </a:rPr>
              <a:t>Julie Sutcliffe (UC Davis)</a:t>
            </a:r>
          </a:p>
          <a:p>
            <a:r>
              <a:rPr lang="en-CA" sz="1400" dirty="0">
                <a:latin typeface="Arial" panose="020B0604020202020204" pitchFamily="34" charset="0"/>
                <a:cs typeface="Arial" panose="020B0604020202020204" pitchFamily="34" charset="0"/>
              </a:rPr>
              <a:t>Christian </a:t>
            </a:r>
            <a:r>
              <a:rPr lang="en-CA" sz="1400" dirty="0" err="1">
                <a:latin typeface="Arial" panose="020B0604020202020204" pitchFamily="34" charset="0"/>
                <a:cs typeface="Arial" panose="020B0604020202020204" pitchFamily="34" charset="0"/>
              </a:rPr>
              <a:t>Behrenbruch</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Telix</a:t>
            </a:r>
            <a:r>
              <a:rPr lang="en-CA" sz="1400" dirty="0">
                <a:latin typeface="Arial" panose="020B0604020202020204" pitchFamily="34" charset="0"/>
                <a:cs typeface="Arial" panose="020B0604020202020204" pitchFamily="34" charset="0"/>
              </a:rPr>
              <a:t> Pharm)</a:t>
            </a:r>
          </a:p>
          <a:p>
            <a:r>
              <a:rPr lang="en-CA" sz="1400" b="1" dirty="0">
                <a:latin typeface="Arial" panose="020B0604020202020204" pitchFamily="34" charset="0"/>
                <a:cs typeface="Arial" panose="020B0604020202020204" pitchFamily="34" charset="0"/>
              </a:rPr>
              <a:t>Sergio Calvo (Jubilant)</a:t>
            </a:r>
          </a:p>
          <a:p>
            <a:r>
              <a:rPr lang="en-CA" sz="1400" b="1" dirty="0">
                <a:latin typeface="Arial" panose="020B0604020202020204" pitchFamily="34" charset="0"/>
                <a:cs typeface="Arial" panose="020B0604020202020204" pitchFamily="34" charset="0"/>
              </a:rPr>
              <a:t>Jonathan </a:t>
            </a:r>
            <a:r>
              <a:rPr lang="en-CA" sz="1400" b="1" dirty="0" err="1">
                <a:latin typeface="Arial" panose="020B0604020202020204" pitchFamily="34" charset="0"/>
                <a:cs typeface="Arial" panose="020B0604020202020204" pitchFamily="34" charset="0"/>
              </a:rPr>
              <a:t>Cirtain</a:t>
            </a:r>
            <a:r>
              <a:rPr lang="en-CA" sz="1400" b="1" dirty="0">
                <a:latin typeface="Arial" panose="020B0604020202020204" pitchFamily="34" charset="0"/>
                <a:cs typeface="Arial" panose="020B0604020202020204" pitchFamily="34" charset="0"/>
              </a:rPr>
              <a:t> (BWXT)</a:t>
            </a:r>
          </a:p>
          <a:p>
            <a:r>
              <a:rPr lang="en-CA" sz="1400" dirty="0">
                <a:latin typeface="Arial" panose="020B0604020202020204" pitchFamily="34" charset="0"/>
                <a:cs typeface="Arial" panose="020B0604020202020204" pitchFamily="34" charset="0"/>
              </a:rPr>
              <a:t>Christina Muller (PSI)</a:t>
            </a:r>
          </a:p>
          <a:p>
            <a:r>
              <a:rPr lang="en-CA" sz="1400" b="1" dirty="0">
                <a:latin typeface="Arial" panose="020B0604020202020204" pitchFamily="34" charset="0"/>
                <a:cs typeface="Arial" panose="020B0604020202020204" pitchFamily="34" charset="0"/>
              </a:rPr>
              <a:t>Suzy Lapi (UAB)</a:t>
            </a:r>
          </a:p>
        </p:txBody>
      </p:sp>
      <p:sp>
        <p:nvSpPr>
          <p:cNvPr id="54" name="Rectangle: Rounded Corners 53">
            <a:extLst>
              <a:ext uri="{FF2B5EF4-FFF2-40B4-BE49-F238E27FC236}">
                <a16:creationId xmlns:a16="http://schemas.microsoft.com/office/drawing/2014/main" id="{3F20B0A9-260F-35F3-E573-E1AAD5FF7E92}"/>
              </a:ext>
            </a:extLst>
          </p:cNvPr>
          <p:cNvSpPr/>
          <p:nvPr/>
        </p:nvSpPr>
        <p:spPr>
          <a:xfrm>
            <a:off x="669931" y="597589"/>
            <a:ext cx="2702062" cy="39264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lang="en-CA" sz="1400" b="1">
                <a:latin typeface="Arial" panose="020B0604020202020204" pitchFamily="34" charset="0"/>
                <a:cs typeface="Arial" panose="020B0604020202020204" pitchFamily="34" charset="0"/>
              </a:rPr>
              <a:t>Research Teams</a:t>
            </a:r>
          </a:p>
        </p:txBody>
      </p:sp>
      <p:sp>
        <p:nvSpPr>
          <p:cNvPr id="55" name="Rectangle: Rounded Corners 54">
            <a:extLst>
              <a:ext uri="{FF2B5EF4-FFF2-40B4-BE49-F238E27FC236}">
                <a16:creationId xmlns:a16="http://schemas.microsoft.com/office/drawing/2014/main" id="{E5014023-9EE2-F138-A471-DFEEA5B826F9}"/>
              </a:ext>
            </a:extLst>
          </p:cNvPr>
          <p:cNvSpPr/>
          <p:nvPr/>
        </p:nvSpPr>
        <p:spPr>
          <a:xfrm>
            <a:off x="4693389" y="2784355"/>
            <a:ext cx="2430577" cy="119637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sz="1400" b="1" dirty="0">
                <a:latin typeface="Arial" panose="020B0604020202020204" pitchFamily="34" charset="0"/>
                <a:cs typeface="Arial" panose="020B0604020202020204" pitchFamily="34" charset="0"/>
              </a:rPr>
              <a:t>Executive</a:t>
            </a:r>
          </a:p>
          <a:p>
            <a:pPr algn="ctr"/>
            <a:r>
              <a:rPr lang="en-CA" sz="1400" dirty="0">
                <a:latin typeface="Arial" panose="020B0604020202020204" pitchFamily="34" charset="0"/>
                <a:cs typeface="Arial" panose="020B0604020202020204" pitchFamily="34" charset="0"/>
              </a:rPr>
              <a:t>Co-Directors </a:t>
            </a:r>
          </a:p>
          <a:p>
            <a:pPr algn="ctr"/>
            <a:r>
              <a:rPr lang="en-CA" sz="1400" dirty="0">
                <a:latin typeface="Arial" panose="020B0604020202020204" pitchFamily="34" charset="0"/>
                <a:cs typeface="Arial" panose="020B0604020202020204" pitchFamily="34" charset="0"/>
              </a:rPr>
              <a:t>(FB, CR, (Y1-6))</a:t>
            </a:r>
          </a:p>
          <a:p>
            <a:pPr algn="ctr"/>
            <a:r>
              <a:rPr lang="en-CA" sz="1400" dirty="0">
                <a:latin typeface="Arial" panose="020B0604020202020204" pitchFamily="34" charset="0"/>
                <a:cs typeface="Arial" panose="020B0604020202020204" pitchFamily="34" charset="0"/>
              </a:rPr>
              <a:t>(BG Y1-3, </a:t>
            </a:r>
            <a:r>
              <a:rPr lang="en-CA" sz="1400" i="1" dirty="0">
                <a:latin typeface="Arial" panose="020B0604020202020204" pitchFamily="34" charset="0"/>
                <a:cs typeface="Arial" panose="020B0604020202020204" pitchFamily="34" charset="0"/>
              </a:rPr>
              <a:t>vacant</a:t>
            </a:r>
            <a:r>
              <a:rPr lang="en-CA" sz="1400" dirty="0">
                <a:latin typeface="Arial" panose="020B0604020202020204" pitchFamily="34" charset="0"/>
                <a:cs typeface="Arial" panose="020B0604020202020204" pitchFamily="34" charset="0"/>
              </a:rPr>
              <a:t> Y4-6)</a:t>
            </a:r>
          </a:p>
        </p:txBody>
      </p:sp>
      <p:cxnSp>
        <p:nvCxnSpPr>
          <p:cNvPr id="56" name="Straight Connector 55">
            <a:extLst>
              <a:ext uri="{FF2B5EF4-FFF2-40B4-BE49-F238E27FC236}">
                <a16:creationId xmlns:a16="http://schemas.microsoft.com/office/drawing/2014/main" id="{CE440F92-9B8B-9C68-1BC0-B21059E49627}"/>
              </a:ext>
            </a:extLst>
          </p:cNvPr>
          <p:cNvCxnSpPr>
            <a:cxnSpLocks/>
            <a:endCxn id="49" idx="1"/>
          </p:cNvCxnSpPr>
          <p:nvPr/>
        </p:nvCxnSpPr>
        <p:spPr>
          <a:xfrm>
            <a:off x="3371993" y="2363215"/>
            <a:ext cx="454896" cy="0"/>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BEE4A20E-A8D2-F458-063C-A2A8E29831C1}"/>
              </a:ext>
            </a:extLst>
          </p:cNvPr>
          <p:cNvCxnSpPr>
            <a:cxnSpLocks/>
            <a:stCxn id="49" idx="3"/>
          </p:cNvCxnSpPr>
          <p:nvPr/>
        </p:nvCxnSpPr>
        <p:spPr>
          <a:xfrm>
            <a:off x="7982544" y="2363215"/>
            <a:ext cx="203151"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Straight Connector 58">
            <a:extLst>
              <a:ext uri="{FF2B5EF4-FFF2-40B4-BE49-F238E27FC236}">
                <a16:creationId xmlns:a16="http://schemas.microsoft.com/office/drawing/2014/main" id="{F20F7A4A-6E45-495D-06FF-8C2902F6CB37}"/>
              </a:ext>
            </a:extLst>
          </p:cNvPr>
          <p:cNvCxnSpPr>
            <a:cxnSpLocks/>
          </p:cNvCxnSpPr>
          <p:nvPr/>
        </p:nvCxnSpPr>
        <p:spPr>
          <a:xfrm>
            <a:off x="5829147" y="4080748"/>
            <a:ext cx="20109" cy="440301"/>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73847EEB-D0D3-BC40-59A1-07DADF5D8B36}"/>
              </a:ext>
            </a:extLst>
          </p:cNvPr>
          <p:cNvCxnSpPr>
            <a:cxnSpLocks/>
            <a:stCxn id="50" idx="3"/>
            <a:endCxn id="51" idx="1"/>
          </p:cNvCxnSpPr>
          <p:nvPr/>
        </p:nvCxnSpPr>
        <p:spPr>
          <a:xfrm>
            <a:off x="2712400" y="5825010"/>
            <a:ext cx="319968" cy="146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178E052D-9901-E7A5-6384-E43BBC654798}"/>
              </a:ext>
            </a:extLst>
          </p:cNvPr>
          <p:cNvCxnSpPr>
            <a:cxnSpLocks/>
            <a:stCxn id="51" idx="3"/>
            <a:endCxn id="52" idx="1"/>
          </p:cNvCxnSpPr>
          <p:nvPr/>
        </p:nvCxnSpPr>
        <p:spPr>
          <a:xfrm flipV="1">
            <a:off x="5485052" y="5825010"/>
            <a:ext cx="512826" cy="1462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3" name="Rectangle: Rounded Corners 62">
            <a:extLst>
              <a:ext uri="{FF2B5EF4-FFF2-40B4-BE49-F238E27FC236}">
                <a16:creationId xmlns:a16="http://schemas.microsoft.com/office/drawing/2014/main" id="{B7912911-8887-D9D2-08D4-BD0CD66D2D42}"/>
              </a:ext>
            </a:extLst>
          </p:cNvPr>
          <p:cNvSpPr/>
          <p:nvPr/>
        </p:nvSpPr>
        <p:spPr>
          <a:xfrm>
            <a:off x="777536" y="1014249"/>
            <a:ext cx="2427582" cy="5739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CA" sz="1300" b="1" dirty="0">
                <a:solidFill>
                  <a:schemeClr val="tx1"/>
                </a:solidFill>
                <a:latin typeface="Arial" panose="020B0604020202020204" pitchFamily="34" charset="0"/>
                <a:cs typeface="Arial" panose="020B0604020202020204" pitchFamily="34" charset="0"/>
              </a:rPr>
              <a:t>Aim 1: Isotopes</a:t>
            </a:r>
          </a:p>
          <a:p>
            <a:pPr algn="ctr"/>
            <a:r>
              <a:rPr lang="en-CA" sz="1300" dirty="0">
                <a:solidFill>
                  <a:schemeClr val="tx1"/>
                </a:solidFill>
                <a:latin typeface="Arial" panose="020B0604020202020204" pitchFamily="34" charset="0"/>
                <a:cs typeface="Arial" panose="020B0604020202020204" pitchFamily="34" charset="0"/>
              </a:rPr>
              <a:t>(Lead: Schaffer)</a:t>
            </a:r>
          </a:p>
        </p:txBody>
      </p:sp>
      <p:sp>
        <p:nvSpPr>
          <p:cNvPr id="64" name="Rectangle: Rounded Corners 63">
            <a:extLst>
              <a:ext uri="{FF2B5EF4-FFF2-40B4-BE49-F238E27FC236}">
                <a16:creationId xmlns:a16="http://schemas.microsoft.com/office/drawing/2014/main" id="{4409F835-D7E3-4EC6-D4E9-695C5DEDA0BE}"/>
              </a:ext>
            </a:extLst>
          </p:cNvPr>
          <p:cNvSpPr/>
          <p:nvPr/>
        </p:nvSpPr>
        <p:spPr>
          <a:xfrm>
            <a:off x="777535" y="1744160"/>
            <a:ext cx="2427582" cy="5739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CA" sz="1300" b="1" dirty="0">
                <a:solidFill>
                  <a:schemeClr val="tx1"/>
                </a:solidFill>
                <a:latin typeface="Arial" panose="020B0604020202020204" pitchFamily="34" charset="0"/>
                <a:cs typeface="Arial" panose="020B0604020202020204" pitchFamily="34" charset="0"/>
              </a:rPr>
              <a:t>Aim 2: Chelators &amp; Probes</a:t>
            </a:r>
          </a:p>
          <a:p>
            <a:pPr algn="ctr"/>
            <a:r>
              <a:rPr lang="en-CA" sz="1300" dirty="0">
                <a:solidFill>
                  <a:schemeClr val="tx1"/>
                </a:solidFill>
                <a:latin typeface="Arial" panose="020B0604020202020204" pitchFamily="34" charset="0"/>
                <a:cs typeface="Arial" panose="020B0604020202020204" pitchFamily="34" charset="0"/>
              </a:rPr>
              <a:t>(Lead: Ramogida)</a:t>
            </a:r>
          </a:p>
        </p:txBody>
      </p:sp>
      <p:sp>
        <p:nvSpPr>
          <p:cNvPr id="65" name="Rectangle: Rounded Corners 64">
            <a:extLst>
              <a:ext uri="{FF2B5EF4-FFF2-40B4-BE49-F238E27FC236}">
                <a16:creationId xmlns:a16="http://schemas.microsoft.com/office/drawing/2014/main" id="{19FCEB00-67B6-A3A4-56D9-97B571E7B6DC}"/>
              </a:ext>
            </a:extLst>
          </p:cNvPr>
          <p:cNvSpPr/>
          <p:nvPr/>
        </p:nvSpPr>
        <p:spPr>
          <a:xfrm>
            <a:off x="777536" y="2463230"/>
            <a:ext cx="2427582" cy="5739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CA" sz="1300" b="1" dirty="0">
                <a:solidFill>
                  <a:schemeClr val="tx1"/>
                </a:solidFill>
                <a:latin typeface="Arial" panose="020B0604020202020204" pitchFamily="34" charset="0"/>
                <a:cs typeface="Arial" panose="020B0604020202020204" pitchFamily="34" charset="0"/>
              </a:rPr>
              <a:t>Aim 3: Vectors &amp; Preclinical </a:t>
            </a:r>
          </a:p>
          <a:p>
            <a:pPr algn="ctr"/>
            <a:r>
              <a:rPr lang="en-CA" sz="1300" dirty="0">
                <a:solidFill>
                  <a:schemeClr val="tx1"/>
                </a:solidFill>
                <a:latin typeface="Arial" panose="020B0604020202020204" pitchFamily="34" charset="0"/>
                <a:cs typeface="Arial" panose="020B0604020202020204" pitchFamily="34" charset="0"/>
              </a:rPr>
              <a:t>(Lead: Lin)</a:t>
            </a:r>
          </a:p>
        </p:txBody>
      </p:sp>
      <p:sp>
        <p:nvSpPr>
          <p:cNvPr id="66" name="Rectangle: Rounded Corners 65">
            <a:extLst>
              <a:ext uri="{FF2B5EF4-FFF2-40B4-BE49-F238E27FC236}">
                <a16:creationId xmlns:a16="http://schemas.microsoft.com/office/drawing/2014/main" id="{D002F163-190F-F09E-C9E3-03036B1225EC}"/>
              </a:ext>
            </a:extLst>
          </p:cNvPr>
          <p:cNvSpPr/>
          <p:nvPr/>
        </p:nvSpPr>
        <p:spPr>
          <a:xfrm>
            <a:off x="777536" y="3161203"/>
            <a:ext cx="2427582" cy="40728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CA" sz="1300" b="1" dirty="0">
                <a:solidFill>
                  <a:schemeClr val="tx1"/>
                </a:solidFill>
                <a:latin typeface="Arial" panose="020B0604020202020204" pitchFamily="34" charset="0"/>
                <a:cs typeface="Arial" panose="020B0604020202020204" pitchFamily="34" charset="0"/>
              </a:rPr>
              <a:t>Aim 4: Clinical</a:t>
            </a:r>
          </a:p>
          <a:p>
            <a:pPr algn="ctr"/>
            <a:r>
              <a:rPr lang="en-CA" sz="1300" dirty="0">
                <a:solidFill>
                  <a:schemeClr val="tx1"/>
                </a:solidFill>
                <a:latin typeface="Arial" panose="020B0604020202020204" pitchFamily="34" charset="0"/>
                <a:cs typeface="Arial" panose="020B0604020202020204" pitchFamily="34" charset="0"/>
              </a:rPr>
              <a:t>(Lead: Beauregard)</a:t>
            </a:r>
          </a:p>
        </p:txBody>
      </p:sp>
      <p:cxnSp>
        <p:nvCxnSpPr>
          <p:cNvPr id="67" name="Straight Connector 66">
            <a:extLst>
              <a:ext uri="{FF2B5EF4-FFF2-40B4-BE49-F238E27FC236}">
                <a16:creationId xmlns:a16="http://schemas.microsoft.com/office/drawing/2014/main" id="{EFA10D39-E2AD-C094-0672-3825F96ED422}"/>
              </a:ext>
            </a:extLst>
          </p:cNvPr>
          <p:cNvCxnSpPr>
            <a:cxnSpLocks/>
            <a:stCxn id="63" idx="2"/>
            <a:endCxn id="64" idx="0"/>
          </p:cNvCxnSpPr>
          <p:nvPr/>
        </p:nvCxnSpPr>
        <p:spPr>
          <a:xfrm flipH="1">
            <a:off x="1991326" y="1588232"/>
            <a:ext cx="1" cy="155928"/>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3FAA1E8-3020-0614-21CC-8528D25F0D54}"/>
              </a:ext>
            </a:extLst>
          </p:cNvPr>
          <p:cNvCxnSpPr>
            <a:cxnSpLocks/>
            <a:stCxn id="64" idx="2"/>
            <a:endCxn id="65" idx="0"/>
          </p:cNvCxnSpPr>
          <p:nvPr/>
        </p:nvCxnSpPr>
        <p:spPr>
          <a:xfrm>
            <a:off x="1991326" y="2318143"/>
            <a:ext cx="1" cy="145087"/>
          </a:xfrm>
          <a:prstGeom prst="line">
            <a:avLst/>
          </a:prstGeom>
        </p:spPr>
        <p:style>
          <a:lnRef idx="1">
            <a:schemeClr val="dk1"/>
          </a:lnRef>
          <a:fillRef idx="0">
            <a:schemeClr val="dk1"/>
          </a:fillRef>
          <a:effectRef idx="0">
            <a:schemeClr val="dk1"/>
          </a:effectRef>
          <a:fontRef idx="minor">
            <a:schemeClr val="tx1"/>
          </a:fontRef>
        </p:style>
      </p:cxnSp>
      <p:sp>
        <p:nvSpPr>
          <p:cNvPr id="69" name="Rectangle: Rounded Corners 68">
            <a:extLst>
              <a:ext uri="{FF2B5EF4-FFF2-40B4-BE49-F238E27FC236}">
                <a16:creationId xmlns:a16="http://schemas.microsoft.com/office/drawing/2014/main" id="{333FA5C0-FF86-DA34-F3A8-37AC830FB0DE}"/>
              </a:ext>
            </a:extLst>
          </p:cNvPr>
          <p:cNvSpPr/>
          <p:nvPr/>
        </p:nvSpPr>
        <p:spPr>
          <a:xfrm>
            <a:off x="777536" y="3795682"/>
            <a:ext cx="2427582" cy="45583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CA" sz="1300" b="1" dirty="0">
                <a:solidFill>
                  <a:schemeClr val="tx1"/>
                </a:solidFill>
                <a:latin typeface="Arial" panose="020B0604020202020204" pitchFamily="34" charset="0"/>
                <a:cs typeface="Arial" panose="020B0604020202020204" pitchFamily="34" charset="0"/>
              </a:rPr>
              <a:t>Aim 5: Health Econ</a:t>
            </a:r>
          </a:p>
          <a:p>
            <a:pPr algn="ctr"/>
            <a:r>
              <a:rPr lang="en-CA" sz="1300" dirty="0">
                <a:solidFill>
                  <a:schemeClr val="tx1"/>
                </a:solidFill>
                <a:latin typeface="Arial" panose="020B0604020202020204" pitchFamily="34" charset="0"/>
                <a:cs typeface="Arial" panose="020B0604020202020204" pitchFamily="34" charset="0"/>
              </a:rPr>
              <a:t>(Lead: Regier)</a:t>
            </a:r>
          </a:p>
        </p:txBody>
      </p:sp>
      <p:cxnSp>
        <p:nvCxnSpPr>
          <p:cNvPr id="70" name="Straight Connector 69">
            <a:extLst>
              <a:ext uri="{FF2B5EF4-FFF2-40B4-BE49-F238E27FC236}">
                <a16:creationId xmlns:a16="http://schemas.microsoft.com/office/drawing/2014/main" id="{53FAA97E-6C6D-7822-0330-022AFD46DC5C}"/>
              </a:ext>
            </a:extLst>
          </p:cNvPr>
          <p:cNvCxnSpPr>
            <a:cxnSpLocks/>
            <a:stCxn id="65" idx="2"/>
            <a:endCxn id="66" idx="0"/>
          </p:cNvCxnSpPr>
          <p:nvPr/>
        </p:nvCxnSpPr>
        <p:spPr>
          <a:xfrm>
            <a:off x="1991327" y="3037213"/>
            <a:ext cx="0" cy="123990"/>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64FB4B9B-12B9-70C1-D445-07CD3003CD6D}"/>
              </a:ext>
            </a:extLst>
          </p:cNvPr>
          <p:cNvCxnSpPr>
            <a:cxnSpLocks/>
            <a:stCxn id="66" idx="2"/>
            <a:endCxn id="69" idx="0"/>
          </p:cNvCxnSpPr>
          <p:nvPr/>
        </p:nvCxnSpPr>
        <p:spPr>
          <a:xfrm>
            <a:off x="1991327" y="3568485"/>
            <a:ext cx="0" cy="227197"/>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65CFE487-70A6-7A95-896B-2E1F88385C10}"/>
              </a:ext>
            </a:extLst>
          </p:cNvPr>
          <p:cNvCxnSpPr>
            <a:cxnSpLocks/>
          </p:cNvCxnSpPr>
          <p:nvPr/>
        </p:nvCxnSpPr>
        <p:spPr>
          <a:xfrm flipH="1" flipV="1">
            <a:off x="1773698" y="4520002"/>
            <a:ext cx="6811935" cy="32662"/>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D81CEBB4-0AF9-BF5F-AED6-7FAE929FC52B}"/>
              </a:ext>
            </a:extLst>
          </p:cNvPr>
          <p:cNvCxnSpPr>
            <a:cxnSpLocks/>
          </p:cNvCxnSpPr>
          <p:nvPr/>
        </p:nvCxnSpPr>
        <p:spPr>
          <a:xfrm>
            <a:off x="8585632" y="4575271"/>
            <a:ext cx="1" cy="4180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6F63A055-CE4B-4279-80E5-9F76658EA8C6}"/>
              </a:ext>
            </a:extLst>
          </p:cNvPr>
          <p:cNvCxnSpPr>
            <a:cxnSpLocks/>
          </p:cNvCxnSpPr>
          <p:nvPr/>
        </p:nvCxnSpPr>
        <p:spPr>
          <a:xfrm>
            <a:off x="4213288" y="4554168"/>
            <a:ext cx="1" cy="4602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EDF2F72C-A2E3-6DCA-CB2A-3BA041A95378}"/>
              </a:ext>
            </a:extLst>
          </p:cNvPr>
          <p:cNvCxnSpPr>
            <a:cxnSpLocks/>
          </p:cNvCxnSpPr>
          <p:nvPr/>
        </p:nvCxnSpPr>
        <p:spPr>
          <a:xfrm>
            <a:off x="1773698" y="4521049"/>
            <a:ext cx="0" cy="336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7" name="Graphic 76" descr="Graduation cap with solid fill">
            <a:extLst>
              <a:ext uri="{FF2B5EF4-FFF2-40B4-BE49-F238E27FC236}">
                <a16:creationId xmlns:a16="http://schemas.microsoft.com/office/drawing/2014/main" id="{8F33B52B-E6B2-2EFA-904C-629E32537B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7592" y="611008"/>
            <a:ext cx="510964" cy="510964"/>
          </a:xfrm>
          <a:prstGeom prst="rect">
            <a:avLst/>
          </a:prstGeom>
        </p:spPr>
      </p:pic>
      <p:pic>
        <p:nvPicPr>
          <p:cNvPr id="78" name="Graphic 77" descr="Graduation cap with solid fill">
            <a:extLst>
              <a:ext uri="{FF2B5EF4-FFF2-40B4-BE49-F238E27FC236}">
                <a16:creationId xmlns:a16="http://schemas.microsoft.com/office/drawing/2014/main" id="{11B37BA3-6A58-4438-7613-E79250A23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7333" y="4521049"/>
            <a:ext cx="605920" cy="605920"/>
          </a:xfrm>
          <a:prstGeom prst="rect">
            <a:avLst/>
          </a:prstGeom>
        </p:spPr>
      </p:pic>
      <p:sp>
        <p:nvSpPr>
          <p:cNvPr id="79" name="TextBox 78">
            <a:extLst>
              <a:ext uri="{FF2B5EF4-FFF2-40B4-BE49-F238E27FC236}">
                <a16:creationId xmlns:a16="http://schemas.microsoft.com/office/drawing/2014/main" id="{8199CC81-3811-33CE-7312-FF0892A33A31}"/>
              </a:ext>
            </a:extLst>
          </p:cNvPr>
          <p:cNvSpPr txBox="1"/>
          <p:nvPr/>
        </p:nvSpPr>
        <p:spPr>
          <a:xfrm>
            <a:off x="11160738" y="4676375"/>
            <a:ext cx="518091" cy="276999"/>
          </a:xfrm>
          <a:prstGeom prst="rect">
            <a:avLst/>
          </a:prstGeom>
          <a:noFill/>
        </p:spPr>
        <p:txBody>
          <a:bodyPr wrap="none" rtlCol="0">
            <a:spAutoFit/>
          </a:bodyPr>
          <a:lstStyle/>
          <a:p>
            <a:r>
              <a:rPr lang="en-CA" sz="1200"/>
              <a:t>HQP</a:t>
            </a:r>
          </a:p>
        </p:txBody>
      </p:sp>
      <p:pic>
        <p:nvPicPr>
          <p:cNvPr id="80" name="Graphic 79" descr="Graduation cap with solid fill">
            <a:extLst>
              <a:ext uri="{FF2B5EF4-FFF2-40B4-BE49-F238E27FC236}">
                <a16:creationId xmlns:a16="http://schemas.microsoft.com/office/drawing/2014/main" id="{DEB913D6-2042-CF5C-0870-743C947F1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7773" y="2938635"/>
            <a:ext cx="440896" cy="440896"/>
          </a:xfrm>
          <a:prstGeom prst="rect">
            <a:avLst/>
          </a:prstGeom>
        </p:spPr>
      </p:pic>
      <p:pic>
        <p:nvPicPr>
          <p:cNvPr id="81" name="Graphic 80" descr="Production with solid fill">
            <a:extLst>
              <a:ext uri="{FF2B5EF4-FFF2-40B4-BE49-F238E27FC236}">
                <a16:creationId xmlns:a16="http://schemas.microsoft.com/office/drawing/2014/main" id="{8D872FF1-BFAE-E586-3632-4D03810CD8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18588" y="5260219"/>
            <a:ext cx="466402" cy="466402"/>
          </a:xfrm>
          <a:prstGeom prst="rect">
            <a:avLst/>
          </a:prstGeom>
        </p:spPr>
      </p:pic>
      <p:sp>
        <p:nvSpPr>
          <p:cNvPr id="82" name="TextBox 81">
            <a:extLst>
              <a:ext uri="{FF2B5EF4-FFF2-40B4-BE49-F238E27FC236}">
                <a16:creationId xmlns:a16="http://schemas.microsoft.com/office/drawing/2014/main" id="{81C89DC6-3038-0D32-3D12-E1E7FB365EE3}"/>
              </a:ext>
            </a:extLst>
          </p:cNvPr>
          <p:cNvSpPr txBox="1"/>
          <p:nvPr/>
        </p:nvSpPr>
        <p:spPr>
          <a:xfrm>
            <a:off x="11200511" y="5260219"/>
            <a:ext cx="929417" cy="461665"/>
          </a:xfrm>
          <a:prstGeom prst="rect">
            <a:avLst/>
          </a:prstGeom>
          <a:noFill/>
        </p:spPr>
        <p:txBody>
          <a:bodyPr wrap="square" rtlCol="0">
            <a:spAutoFit/>
          </a:bodyPr>
          <a:lstStyle/>
          <a:p>
            <a:r>
              <a:rPr lang="en-CA" sz="1200"/>
              <a:t>Industry partner</a:t>
            </a:r>
          </a:p>
        </p:txBody>
      </p:sp>
      <p:pic>
        <p:nvPicPr>
          <p:cNvPr id="83" name="Graphic 82" descr="Inpatient with solid fill">
            <a:extLst>
              <a:ext uri="{FF2B5EF4-FFF2-40B4-BE49-F238E27FC236}">
                <a16:creationId xmlns:a16="http://schemas.microsoft.com/office/drawing/2014/main" id="{C7EA443B-30FD-21B4-674B-3A8583B33A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34110" y="5958299"/>
            <a:ext cx="466401" cy="466401"/>
          </a:xfrm>
          <a:prstGeom prst="rect">
            <a:avLst/>
          </a:prstGeom>
        </p:spPr>
      </p:pic>
      <p:sp>
        <p:nvSpPr>
          <p:cNvPr id="84" name="TextBox 83">
            <a:extLst>
              <a:ext uri="{FF2B5EF4-FFF2-40B4-BE49-F238E27FC236}">
                <a16:creationId xmlns:a16="http://schemas.microsoft.com/office/drawing/2014/main" id="{4A15A0EF-519A-07FB-D8FD-A2CB077B4BD6}"/>
              </a:ext>
            </a:extLst>
          </p:cNvPr>
          <p:cNvSpPr txBox="1"/>
          <p:nvPr/>
        </p:nvSpPr>
        <p:spPr>
          <a:xfrm>
            <a:off x="11250617" y="6039209"/>
            <a:ext cx="1074520" cy="461665"/>
          </a:xfrm>
          <a:prstGeom prst="rect">
            <a:avLst/>
          </a:prstGeom>
          <a:noFill/>
        </p:spPr>
        <p:txBody>
          <a:bodyPr wrap="square" rtlCol="0">
            <a:spAutoFit/>
          </a:bodyPr>
          <a:lstStyle/>
          <a:p>
            <a:r>
              <a:rPr lang="en-CA" sz="1200" dirty="0"/>
              <a:t>Patient involvement</a:t>
            </a:r>
          </a:p>
        </p:txBody>
      </p:sp>
      <p:pic>
        <p:nvPicPr>
          <p:cNvPr id="85" name="Graphic 84" descr="Production with solid fill">
            <a:extLst>
              <a:ext uri="{FF2B5EF4-FFF2-40B4-BE49-F238E27FC236}">
                <a16:creationId xmlns:a16="http://schemas.microsoft.com/office/drawing/2014/main" id="{EC3BAAF1-C40A-7021-BB57-83CF463A1A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59986" y="1616121"/>
            <a:ext cx="466402" cy="466402"/>
          </a:xfrm>
          <a:prstGeom prst="rect">
            <a:avLst/>
          </a:prstGeom>
        </p:spPr>
      </p:pic>
      <p:pic>
        <p:nvPicPr>
          <p:cNvPr id="86" name="Graphic 85" descr="Inpatient with solid fill">
            <a:extLst>
              <a:ext uri="{FF2B5EF4-FFF2-40B4-BE49-F238E27FC236}">
                <a16:creationId xmlns:a16="http://schemas.microsoft.com/office/drawing/2014/main" id="{2768160F-1BEE-5890-AFE3-8FE93FB5C4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44278" y="1637332"/>
            <a:ext cx="466401" cy="466401"/>
          </a:xfrm>
          <a:prstGeom prst="rect">
            <a:avLst/>
          </a:prstGeom>
        </p:spPr>
      </p:pic>
      <p:pic>
        <p:nvPicPr>
          <p:cNvPr id="87" name="Graphic 86" descr="Graduation cap with solid fill">
            <a:extLst>
              <a:ext uri="{FF2B5EF4-FFF2-40B4-BE49-F238E27FC236}">
                <a16:creationId xmlns:a16="http://schemas.microsoft.com/office/drawing/2014/main" id="{48CDF167-81F6-8FFE-D8CF-489C90B4E4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470" y="5020572"/>
            <a:ext cx="440896" cy="440896"/>
          </a:xfrm>
          <a:prstGeom prst="rect">
            <a:avLst/>
          </a:prstGeom>
        </p:spPr>
      </p:pic>
      <p:pic>
        <p:nvPicPr>
          <p:cNvPr id="88" name="Graphic 87" descr="Graduation cap with solid fill">
            <a:extLst>
              <a:ext uri="{FF2B5EF4-FFF2-40B4-BE49-F238E27FC236}">
                <a16:creationId xmlns:a16="http://schemas.microsoft.com/office/drawing/2014/main" id="{002B6F4C-705B-FC64-0555-46E5BEA5A1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3268" y="5039771"/>
            <a:ext cx="440896" cy="440896"/>
          </a:xfrm>
          <a:prstGeom prst="rect">
            <a:avLst/>
          </a:prstGeom>
        </p:spPr>
      </p:pic>
      <p:pic>
        <p:nvPicPr>
          <p:cNvPr id="90" name="Graphic 89" descr="Inpatient with solid fill">
            <a:extLst>
              <a:ext uri="{FF2B5EF4-FFF2-40B4-BE49-F238E27FC236}">
                <a16:creationId xmlns:a16="http://schemas.microsoft.com/office/drawing/2014/main" id="{070042B0-BFBC-9E3F-A0C2-CDEC43C8C0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45375" y="6186158"/>
            <a:ext cx="466401" cy="466401"/>
          </a:xfrm>
          <a:prstGeom prst="rect">
            <a:avLst/>
          </a:prstGeom>
        </p:spPr>
      </p:pic>
      <p:pic>
        <p:nvPicPr>
          <p:cNvPr id="91" name="Graphic 88" descr="Production with solid fill">
            <a:extLst>
              <a:ext uri="{FF2B5EF4-FFF2-40B4-BE49-F238E27FC236}">
                <a16:creationId xmlns:a16="http://schemas.microsoft.com/office/drawing/2014/main" id="{0DAB5B21-2DF1-4EDD-BE16-C55B37C078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82442" y="6186158"/>
            <a:ext cx="466402" cy="466402"/>
          </a:xfrm>
          <a:prstGeom prst="rect">
            <a:avLst/>
          </a:prstGeom>
        </p:spPr>
      </p:pic>
    </p:spTree>
    <p:extLst>
      <p:ext uri="{BB962C8B-B14F-4D97-AF65-F5344CB8AC3E}">
        <p14:creationId xmlns:p14="http://schemas.microsoft.com/office/powerpoint/2010/main" val="1510171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933716-8F86-4858-1EAD-16D15DBA9854}"/>
              </a:ext>
            </a:extLst>
          </p:cNvPr>
          <p:cNvSpPr>
            <a:spLocks noGrp="1"/>
          </p:cNvSpPr>
          <p:nvPr>
            <p:ph type="body" idx="1"/>
          </p:nvPr>
        </p:nvSpPr>
        <p:spPr/>
        <p:txBody>
          <a:bodyPr/>
          <a:lstStyle/>
          <a:p>
            <a:endParaRPr lang="en-CA"/>
          </a:p>
        </p:txBody>
      </p:sp>
      <p:sp>
        <p:nvSpPr>
          <p:cNvPr id="3" name="Content Placeholder 2">
            <a:extLst>
              <a:ext uri="{FF2B5EF4-FFF2-40B4-BE49-F238E27FC236}">
                <a16:creationId xmlns:a16="http://schemas.microsoft.com/office/drawing/2014/main" id="{C876EB0D-3FDC-79A3-BA61-6E33D77551F1}"/>
              </a:ext>
            </a:extLst>
          </p:cNvPr>
          <p:cNvSpPr>
            <a:spLocks noGrp="1"/>
          </p:cNvSpPr>
          <p:nvPr>
            <p:ph sz="half" idx="2"/>
          </p:nvPr>
        </p:nvSpPr>
        <p:spPr/>
        <p:txBody>
          <a:bodyPr/>
          <a:lstStyle/>
          <a:p>
            <a:endParaRPr lang="en-CA"/>
          </a:p>
        </p:txBody>
      </p:sp>
      <p:sp>
        <p:nvSpPr>
          <p:cNvPr id="4" name="Text Placeholder 3">
            <a:extLst>
              <a:ext uri="{FF2B5EF4-FFF2-40B4-BE49-F238E27FC236}">
                <a16:creationId xmlns:a16="http://schemas.microsoft.com/office/drawing/2014/main" id="{07A54DAF-CBA9-077D-7499-45A46AEFE7E1}"/>
              </a:ext>
            </a:extLst>
          </p:cNvPr>
          <p:cNvSpPr>
            <a:spLocks noGrp="1"/>
          </p:cNvSpPr>
          <p:nvPr>
            <p:ph type="body" idx="12"/>
          </p:nvPr>
        </p:nvSpPr>
        <p:spPr/>
        <p:txBody>
          <a:bodyPr/>
          <a:lstStyle/>
          <a:p>
            <a:endParaRPr lang="en-CA"/>
          </a:p>
        </p:txBody>
      </p:sp>
      <p:sp>
        <p:nvSpPr>
          <p:cNvPr id="5" name="Content Placeholder 4">
            <a:extLst>
              <a:ext uri="{FF2B5EF4-FFF2-40B4-BE49-F238E27FC236}">
                <a16:creationId xmlns:a16="http://schemas.microsoft.com/office/drawing/2014/main" id="{685EADAE-F329-9B6F-89E0-6A101CEBBCE6}"/>
              </a:ext>
            </a:extLst>
          </p:cNvPr>
          <p:cNvSpPr>
            <a:spLocks noGrp="1"/>
          </p:cNvSpPr>
          <p:nvPr>
            <p:ph sz="half" idx="13"/>
          </p:nvPr>
        </p:nvSpPr>
        <p:spPr/>
        <p:txBody>
          <a:bodyPr/>
          <a:lstStyle/>
          <a:p>
            <a:endParaRPr lang="en-CA"/>
          </a:p>
        </p:txBody>
      </p:sp>
      <p:sp>
        <p:nvSpPr>
          <p:cNvPr id="6" name="Title 5">
            <a:extLst>
              <a:ext uri="{FF2B5EF4-FFF2-40B4-BE49-F238E27FC236}">
                <a16:creationId xmlns:a16="http://schemas.microsoft.com/office/drawing/2014/main" id="{E9CE6A4A-BFCD-6FF4-4E4B-01E60BFDA3D4}"/>
              </a:ext>
            </a:extLst>
          </p:cNvPr>
          <p:cNvSpPr>
            <a:spLocks noGrp="1"/>
          </p:cNvSpPr>
          <p:nvPr>
            <p:ph type="title"/>
          </p:nvPr>
        </p:nvSpPr>
        <p:spPr/>
        <p:txBody>
          <a:bodyPr/>
          <a:lstStyle/>
          <a:p>
            <a:endParaRPr lang="en-CA"/>
          </a:p>
        </p:txBody>
      </p:sp>
      <p:pic>
        <p:nvPicPr>
          <p:cNvPr id="7" name="Picture 6" descr="Chart, line chart&#10;&#10;Description automatically generated">
            <a:extLst>
              <a:ext uri="{FF2B5EF4-FFF2-40B4-BE49-F238E27FC236}">
                <a16:creationId xmlns:a16="http://schemas.microsoft.com/office/drawing/2014/main" id="{DF0238C7-0B02-DD2B-FBA0-53F1B1C381DA}"/>
              </a:ext>
            </a:extLst>
          </p:cNvPr>
          <p:cNvPicPr>
            <a:picLocks noChangeAspect="1"/>
          </p:cNvPicPr>
          <p:nvPr/>
        </p:nvPicPr>
        <p:blipFill>
          <a:blip r:embed="rId2"/>
          <a:stretch>
            <a:fillRect/>
          </a:stretch>
        </p:blipFill>
        <p:spPr>
          <a:xfrm>
            <a:off x="973027" y="1910104"/>
            <a:ext cx="4470509" cy="3352882"/>
          </a:xfrm>
          <a:prstGeom prst="rect">
            <a:avLst/>
          </a:prstGeom>
        </p:spPr>
      </p:pic>
    </p:spTree>
    <p:extLst>
      <p:ext uri="{BB962C8B-B14F-4D97-AF65-F5344CB8AC3E}">
        <p14:creationId xmlns:p14="http://schemas.microsoft.com/office/powerpoint/2010/main" val="1887807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D3A8047-D2D3-0F42-CFC8-79E916048359}"/>
              </a:ext>
            </a:extLst>
          </p:cNvPr>
          <p:cNvGrpSpPr/>
          <p:nvPr/>
        </p:nvGrpSpPr>
        <p:grpSpPr>
          <a:xfrm>
            <a:off x="3768652" y="275272"/>
            <a:ext cx="1563375" cy="1188441"/>
            <a:chOff x="9705345" y="161621"/>
            <a:chExt cx="1563375" cy="1188441"/>
          </a:xfrm>
        </p:grpSpPr>
        <p:sp>
          <p:nvSpPr>
            <p:cNvPr id="11" name="TextBox 10">
              <a:extLst>
                <a:ext uri="{FF2B5EF4-FFF2-40B4-BE49-F238E27FC236}">
                  <a16:creationId xmlns:a16="http://schemas.microsoft.com/office/drawing/2014/main" id="{37369BAD-CE07-00E8-2FEA-45C675B3ECAA}"/>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12" name="Rectangle: Rounded Corners 11">
              <a:extLst>
                <a:ext uri="{FF2B5EF4-FFF2-40B4-BE49-F238E27FC236}">
                  <a16:creationId xmlns:a16="http://schemas.microsoft.com/office/drawing/2014/main" id="{4CFE3D1A-9DD1-BD76-A8C5-9EDFFF97F2A4}"/>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3" name="TextBox 12">
              <a:extLst>
                <a:ext uri="{FF2B5EF4-FFF2-40B4-BE49-F238E27FC236}">
                  <a16:creationId xmlns:a16="http://schemas.microsoft.com/office/drawing/2014/main" id="{93CC255F-1982-72AF-EB0C-42D6B0BFC1CD}"/>
                </a:ext>
              </a:extLst>
            </p:cNvPr>
            <p:cNvSpPr txBox="1"/>
            <p:nvPr/>
          </p:nvSpPr>
          <p:spPr>
            <a:xfrm>
              <a:off x="10673112" y="445691"/>
              <a:ext cx="595608" cy="276999"/>
            </a:xfrm>
            <a:prstGeom prst="rect">
              <a:avLst/>
            </a:prstGeom>
            <a:noFill/>
          </p:spPr>
          <p:txBody>
            <a:bodyPr wrap="square">
              <a:spAutoFit/>
            </a:bodyPr>
            <a:lstStyle/>
            <a:p>
              <a:pPr algn="ctr"/>
              <a:r>
                <a:rPr kumimoji="0" lang="de-DE" sz="1200" b="0" u="none" strike="noStrike" kern="1200" cap="none" spc="0" normalizeH="0" noProof="0">
                  <a:ln>
                    <a:noFill/>
                  </a:ln>
                  <a:solidFill>
                    <a:schemeClr val="bg1"/>
                  </a:solidFill>
                  <a:effectLst/>
                  <a:uLnTx/>
                  <a:uFillTx/>
                  <a:latin typeface="Symbol" panose="05050102010706020507" pitchFamily="18" charset="2"/>
                </a:rPr>
                <a:t>b</a:t>
              </a:r>
              <a:r>
                <a:rPr kumimoji="0" lang="de-DE" sz="1200" b="0" i="0" u="none" strike="noStrike" kern="1200" cap="none" spc="0" normalizeH="0" baseline="30000" noProof="0">
                  <a:ln>
                    <a:noFill/>
                  </a:ln>
                  <a:solidFill>
                    <a:schemeClr val="bg1"/>
                  </a:solidFill>
                  <a:effectLst/>
                  <a:uLnTx/>
                  <a:uFillTx/>
                  <a:latin typeface="Arial" panose="020B0604020202020204" pitchFamily="34" charset="0"/>
                  <a:cs typeface="Arial" panose="020B0604020202020204" pitchFamily="34" charset="0"/>
                </a:rPr>
                <a:t>-</a:t>
              </a:r>
              <a:r>
                <a:rPr kumimoji="0" lang="de-DE" sz="1200" b="0" i="0" u="none" strike="noStrike" kern="1200" cap="none" spc="0" normalizeH="0" noProof="0">
                  <a:ln>
                    <a:noFill/>
                  </a:ln>
                  <a:solidFill>
                    <a:schemeClr val="bg1"/>
                  </a:solidFill>
                  <a:effectLst/>
                  <a:uLnTx/>
                  <a:uFillTx/>
                  <a:latin typeface="Arial" panose="020B0604020202020204" pitchFamily="34" charset="0"/>
                  <a:cs typeface="Arial" panose="020B0604020202020204" pitchFamily="34" charset="0"/>
                </a:rPr>
                <a:t>,</a:t>
              </a:r>
              <a:r>
                <a:rPr kumimoji="0" lang="de-DE" sz="1200" b="0" i="0" u="none" strike="noStrike" kern="1200" cap="none" spc="0" normalizeH="0" noProof="0">
                  <a:ln>
                    <a:noFill/>
                  </a:ln>
                  <a:solidFill>
                    <a:schemeClr val="bg1"/>
                  </a:solidFill>
                  <a:effectLst/>
                  <a:uLnTx/>
                  <a:uFillTx/>
                  <a:latin typeface="Symbol" panose="05050102010706020507" pitchFamily="18" charset="2"/>
                </a:rPr>
                <a:t> g</a:t>
              </a:r>
              <a:r>
                <a:rPr kumimoji="0" lang="de-DE" sz="12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sp>
          <p:nvSpPr>
            <p:cNvPr id="14" name="Rectangle: Rounded Corners 13">
              <a:extLst>
                <a:ext uri="{FF2B5EF4-FFF2-40B4-BE49-F238E27FC236}">
                  <a16:creationId xmlns:a16="http://schemas.microsoft.com/office/drawing/2014/main" id="{ABD370F9-3473-B18B-ED82-C69FFA129659}"/>
                </a:ext>
              </a:extLst>
            </p:cNvPr>
            <p:cNvSpPr/>
            <p:nvPr/>
          </p:nvSpPr>
          <p:spPr>
            <a:xfrm>
              <a:off x="9705345" y="161621"/>
              <a:ext cx="1150437" cy="1152769"/>
            </a:xfrm>
            <a:prstGeom prst="roundRect">
              <a:avLst/>
            </a:prstGeom>
            <a:solidFill>
              <a:schemeClr val="accent2">
                <a:lumMod val="75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5" name="TextBox 14">
              <a:extLst>
                <a:ext uri="{FF2B5EF4-FFF2-40B4-BE49-F238E27FC236}">
                  <a16:creationId xmlns:a16="http://schemas.microsoft.com/office/drawing/2014/main" id="{9566B0D7-1731-D046-8DEA-561B8B70BD4C}"/>
                </a:ext>
              </a:extLst>
            </p:cNvPr>
            <p:cNvSpPr txBox="1"/>
            <p:nvPr/>
          </p:nvSpPr>
          <p:spPr>
            <a:xfrm>
              <a:off x="988203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Tb</a:t>
              </a:r>
            </a:p>
          </p:txBody>
        </p:sp>
        <p:sp>
          <p:nvSpPr>
            <p:cNvPr id="16" name="TextBox 15">
              <a:extLst>
                <a:ext uri="{FF2B5EF4-FFF2-40B4-BE49-F238E27FC236}">
                  <a16:creationId xmlns:a16="http://schemas.microsoft.com/office/drawing/2014/main" id="{3C8E222D-51ED-FC78-0F03-9DA14A201DB0}"/>
                </a:ext>
              </a:extLst>
            </p:cNvPr>
            <p:cNvSpPr txBox="1"/>
            <p:nvPr/>
          </p:nvSpPr>
          <p:spPr>
            <a:xfrm>
              <a:off x="9772665" y="248048"/>
              <a:ext cx="793496" cy="338554"/>
            </a:xfrm>
            <a:prstGeom prst="rect">
              <a:avLst/>
            </a:prstGeom>
            <a:noFill/>
          </p:spPr>
          <p:txBody>
            <a:bodyPr wrap="square" rtlCol="0">
              <a:spAutoFit/>
            </a:bodyPr>
            <a:lstStyle/>
            <a:p>
              <a:r>
                <a:rPr lang="en-CA" sz="1600">
                  <a:ln w="3175">
                    <a:noFill/>
                  </a:ln>
                  <a:solidFill>
                    <a:schemeClr val="bg1"/>
                  </a:solidFill>
                  <a:latin typeface="Arial" panose="020B0604020202020204" pitchFamily="34" charset="0"/>
                  <a:cs typeface="Arial" panose="020B0604020202020204" pitchFamily="34" charset="0"/>
                </a:rPr>
                <a:t>161</a:t>
              </a:r>
            </a:p>
          </p:txBody>
        </p:sp>
        <p:sp>
          <p:nvSpPr>
            <p:cNvPr id="17" name="TextBox 16">
              <a:extLst>
                <a:ext uri="{FF2B5EF4-FFF2-40B4-BE49-F238E27FC236}">
                  <a16:creationId xmlns:a16="http://schemas.microsoft.com/office/drawing/2014/main" id="{58B3CA38-B50A-A170-1483-3BE67C9541C3}"/>
                </a:ext>
              </a:extLst>
            </p:cNvPr>
            <p:cNvSpPr txBox="1"/>
            <p:nvPr/>
          </p:nvSpPr>
          <p:spPr>
            <a:xfrm>
              <a:off x="9769216" y="998957"/>
              <a:ext cx="515122"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65</a:t>
              </a:r>
            </a:p>
          </p:txBody>
        </p:sp>
        <p:sp>
          <p:nvSpPr>
            <p:cNvPr id="18" name="TextBox 17">
              <a:extLst>
                <a:ext uri="{FF2B5EF4-FFF2-40B4-BE49-F238E27FC236}">
                  <a16:creationId xmlns:a16="http://schemas.microsoft.com/office/drawing/2014/main" id="{228D56B5-934B-FEC8-4C83-8D3AA6DA571B}"/>
                </a:ext>
              </a:extLst>
            </p:cNvPr>
            <p:cNvSpPr txBox="1"/>
            <p:nvPr/>
          </p:nvSpPr>
          <p:spPr>
            <a:xfrm>
              <a:off x="10222092" y="993200"/>
              <a:ext cx="902039" cy="276999"/>
            </a:xfrm>
            <a:prstGeom prst="rect">
              <a:avLst/>
            </a:prstGeom>
            <a:noFill/>
          </p:spPr>
          <p:txBody>
            <a:bodyPr wrap="square">
              <a:spAutoFit/>
            </a:bodyPr>
            <a:lstStyle/>
            <a:p>
              <a:r>
                <a:rPr lang="de-DE" sz="1200">
                  <a:solidFill>
                    <a:schemeClr val="bg1"/>
                  </a:solidFill>
                  <a:latin typeface="arial" panose="020B0604020202020204" pitchFamily="34" charset="0"/>
                </a:rPr>
                <a:t>6.89</a:t>
              </a:r>
              <a:r>
                <a:rPr lang="de-DE" sz="1200" b="0" i="0">
                  <a:solidFill>
                    <a:schemeClr val="bg1"/>
                  </a:solidFill>
                  <a:effectLst/>
                  <a:latin typeface="arial" panose="020B0604020202020204" pitchFamily="34" charset="0"/>
                </a:rPr>
                <a:t> d</a:t>
              </a:r>
              <a:endParaRPr lang="en-CA" sz="1200">
                <a:solidFill>
                  <a:schemeClr val="bg1"/>
                </a:solidFill>
              </a:endParaRPr>
            </a:p>
          </p:txBody>
        </p:sp>
        <p:sp>
          <p:nvSpPr>
            <p:cNvPr id="19" name="TextBox 18">
              <a:extLst>
                <a:ext uri="{FF2B5EF4-FFF2-40B4-BE49-F238E27FC236}">
                  <a16:creationId xmlns:a16="http://schemas.microsoft.com/office/drawing/2014/main" id="{D21BE1B9-348A-36FF-B3DC-D46ED3396A4B}"/>
                </a:ext>
              </a:extLst>
            </p:cNvPr>
            <p:cNvSpPr txBox="1"/>
            <p:nvPr/>
          </p:nvSpPr>
          <p:spPr>
            <a:xfrm>
              <a:off x="10178414" y="224671"/>
              <a:ext cx="754363" cy="338554"/>
            </a:xfrm>
            <a:prstGeom prst="rect">
              <a:avLst/>
            </a:prstGeom>
            <a:noFill/>
          </p:spPr>
          <p:txBody>
            <a:bodyPr wrap="square">
              <a:spAutoFit/>
            </a:bodyPr>
            <a:lstStyle/>
            <a:p>
              <a:pPr algn="ctr"/>
              <a:r>
                <a:rPr kumimoji="0" lang="de-DE" sz="1600" b="1" u="none" strike="noStrike" kern="1200" cap="none" spc="0" normalizeH="0" noProof="0" dirty="0">
                  <a:ln>
                    <a:noFill/>
                  </a:ln>
                  <a:solidFill>
                    <a:schemeClr val="bg1"/>
                  </a:solidFill>
                  <a:effectLst/>
                  <a:uLnTx/>
                  <a:uFillTx/>
                  <a:latin typeface="Symbol" panose="05050102010706020507" pitchFamily="18" charset="2"/>
                </a:rPr>
                <a:t>b</a:t>
              </a:r>
              <a:r>
                <a:rPr kumimoji="0" lang="de-DE" sz="1600" b="1" i="0" u="none" strike="noStrike" kern="1200" cap="none" spc="0" normalizeH="0" baseline="30000" noProof="0" dirty="0">
                  <a:ln>
                    <a:noFill/>
                  </a:ln>
                  <a:solidFill>
                    <a:schemeClr val="bg1"/>
                  </a:solidFill>
                  <a:effectLst/>
                  <a:uLnTx/>
                  <a:uFillTx/>
                  <a:latin typeface="Arial" panose="020B0604020202020204" pitchFamily="34" charset="0"/>
                  <a:cs typeface="Arial" panose="020B0604020202020204" pitchFamily="34" charset="0"/>
                </a:rPr>
                <a:t>-</a:t>
              </a:r>
              <a:r>
                <a:rPr kumimoji="0" lang="de-DE" sz="1600" b="1" i="0"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a:t>
              </a:r>
              <a:r>
                <a:rPr kumimoji="0" lang="de-DE" sz="1600" b="1" i="0" u="none" strike="noStrike" kern="1200" cap="none" spc="0" normalizeH="0" noProof="0" dirty="0">
                  <a:ln>
                    <a:noFill/>
                  </a:ln>
                  <a:solidFill>
                    <a:schemeClr val="bg1"/>
                  </a:solidFill>
                  <a:effectLst/>
                  <a:uLnTx/>
                  <a:uFillTx/>
                  <a:latin typeface="Symbol" panose="05050102010706020507" pitchFamily="18" charset="2"/>
                </a:rPr>
                <a:t> g</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20" name="Group 19">
            <a:extLst>
              <a:ext uri="{FF2B5EF4-FFF2-40B4-BE49-F238E27FC236}">
                <a16:creationId xmlns:a16="http://schemas.microsoft.com/office/drawing/2014/main" id="{FA419565-E633-685F-ACFC-9324908D3C93}"/>
              </a:ext>
            </a:extLst>
          </p:cNvPr>
          <p:cNvGrpSpPr/>
          <p:nvPr/>
        </p:nvGrpSpPr>
        <p:grpSpPr>
          <a:xfrm>
            <a:off x="702234" y="878831"/>
            <a:ext cx="1418786" cy="1188441"/>
            <a:chOff x="9705345" y="161621"/>
            <a:chExt cx="1418786" cy="1188441"/>
          </a:xfrm>
        </p:grpSpPr>
        <p:sp>
          <p:nvSpPr>
            <p:cNvPr id="21" name="TextBox 20">
              <a:extLst>
                <a:ext uri="{FF2B5EF4-FFF2-40B4-BE49-F238E27FC236}">
                  <a16:creationId xmlns:a16="http://schemas.microsoft.com/office/drawing/2014/main" id="{C1E15C8A-4DA2-75C0-0FA7-7B286153E807}"/>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22" name="Rectangle: Rounded Corners 21">
              <a:extLst>
                <a:ext uri="{FF2B5EF4-FFF2-40B4-BE49-F238E27FC236}">
                  <a16:creationId xmlns:a16="http://schemas.microsoft.com/office/drawing/2014/main" id="{29DD848E-9CCE-41CA-5249-C8B5AD06E91A}"/>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24" name="Rectangle: Rounded Corners 23">
              <a:extLst>
                <a:ext uri="{FF2B5EF4-FFF2-40B4-BE49-F238E27FC236}">
                  <a16:creationId xmlns:a16="http://schemas.microsoft.com/office/drawing/2014/main" id="{0EC2F149-7F3D-78EF-9D67-2279F5BFF637}"/>
                </a:ext>
              </a:extLst>
            </p:cNvPr>
            <p:cNvSpPr/>
            <p:nvPr/>
          </p:nvSpPr>
          <p:spPr>
            <a:xfrm>
              <a:off x="9705345" y="161621"/>
              <a:ext cx="1150437" cy="1152769"/>
            </a:xfrm>
            <a:prstGeom prst="roundRect">
              <a:avLst/>
            </a:prstGeom>
            <a:solidFill>
              <a:srgbClr val="FF0000"/>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25" name="TextBox 24">
              <a:extLst>
                <a:ext uri="{FF2B5EF4-FFF2-40B4-BE49-F238E27FC236}">
                  <a16:creationId xmlns:a16="http://schemas.microsoft.com/office/drawing/2014/main" id="{AD0D3F71-13C8-4070-1379-CBAC8AB133CB}"/>
                </a:ext>
              </a:extLst>
            </p:cNvPr>
            <p:cNvSpPr txBox="1"/>
            <p:nvPr/>
          </p:nvSpPr>
          <p:spPr>
            <a:xfrm>
              <a:off x="9882038" y="445691"/>
              <a:ext cx="798213" cy="646331"/>
            </a:xfrm>
            <a:prstGeom prst="rect">
              <a:avLst/>
            </a:prstGeom>
            <a:noFill/>
            <a:ln>
              <a:noFill/>
            </a:ln>
          </p:spPr>
          <p:txBody>
            <a:bodyPr wrap="square" rtlCol="0">
              <a:spAutoFit/>
            </a:bodyPr>
            <a:lstStyle/>
            <a:p>
              <a:r>
                <a:rPr lang="en-CA" sz="3600">
                  <a:ln w="3175">
                    <a:noFill/>
                  </a:ln>
                  <a:solidFill>
                    <a:schemeClr val="bg1"/>
                  </a:solidFill>
                  <a:latin typeface="Arial" panose="020B0604020202020204" pitchFamily="34" charset="0"/>
                  <a:cs typeface="Arial" panose="020B0604020202020204" pitchFamily="34" charset="0"/>
                </a:rPr>
                <a:t>Ac</a:t>
              </a:r>
            </a:p>
          </p:txBody>
        </p:sp>
        <p:sp>
          <p:nvSpPr>
            <p:cNvPr id="26" name="TextBox 25">
              <a:extLst>
                <a:ext uri="{FF2B5EF4-FFF2-40B4-BE49-F238E27FC236}">
                  <a16:creationId xmlns:a16="http://schemas.microsoft.com/office/drawing/2014/main" id="{F75C691C-984D-4E58-0D8B-F6BAF1768084}"/>
                </a:ext>
              </a:extLst>
            </p:cNvPr>
            <p:cNvSpPr txBox="1"/>
            <p:nvPr/>
          </p:nvSpPr>
          <p:spPr>
            <a:xfrm>
              <a:off x="9772664" y="248048"/>
              <a:ext cx="896929" cy="338554"/>
            </a:xfrm>
            <a:prstGeom prst="rect">
              <a:avLst/>
            </a:prstGeom>
            <a:noFill/>
          </p:spPr>
          <p:txBody>
            <a:bodyPr wrap="square" rtlCol="0">
              <a:spAutoFit/>
            </a:bodyPr>
            <a:lstStyle/>
            <a:p>
              <a:r>
                <a:rPr lang="en-CA" sz="1600">
                  <a:ln w="3175">
                    <a:noFill/>
                  </a:ln>
                  <a:solidFill>
                    <a:schemeClr val="bg1"/>
                  </a:solidFill>
                  <a:latin typeface="Arial" panose="020B0604020202020204" pitchFamily="34" charset="0"/>
                  <a:cs typeface="Arial" panose="020B0604020202020204" pitchFamily="34" charset="0"/>
                </a:rPr>
                <a:t>225</a:t>
              </a:r>
            </a:p>
          </p:txBody>
        </p:sp>
        <p:sp>
          <p:nvSpPr>
            <p:cNvPr id="27" name="TextBox 26">
              <a:extLst>
                <a:ext uri="{FF2B5EF4-FFF2-40B4-BE49-F238E27FC236}">
                  <a16:creationId xmlns:a16="http://schemas.microsoft.com/office/drawing/2014/main" id="{4EFE258F-420F-385C-79FF-E9C9EEEF6529}"/>
                </a:ext>
              </a:extLst>
            </p:cNvPr>
            <p:cNvSpPr txBox="1"/>
            <p:nvPr/>
          </p:nvSpPr>
          <p:spPr>
            <a:xfrm>
              <a:off x="9769216" y="998957"/>
              <a:ext cx="515122"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89</a:t>
              </a:r>
            </a:p>
          </p:txBody>
        </p:sp>
        <p:sp>
          <p:nvSpPr>
            <p:cNvPr id="28" name="TextBox 27">
              <a:extLst>
                <a:ext uri="{FF2B5EF4-FFF2-40B4-BE49-F238E27FC236}">
                  <a16:creationId xmlns:a16="http://schemas.microsoft.com/office/drawing/2014/main" id="{67BC8643-0879-EF60-32E8-E602B40ACE8B}"/>
                </a:ext>
              </a:extLst>
            </p:cNvPr>
            <p:cNvSpPr txBox="1"/>
            <p:nvPr/>
          </p:nvSpPr>
          <p:spPr>
            <a:xfrm>
              <a:off x="10222092" y="993200"/>
              <a:ext cx="902039" cy="276999"/>
            </a:xfrm>
            <a:prstGeom prst="rect">
              <a:avLst/>
            </a:prstGeom>
            <a:noFill/>
          </p:spPr>
          <p:txBody>
            <a:bodyPr wrap="square">
              <a:spAutoFit/>
            </a:bodyPr>
            <a:lstStyle/>
            <a:p>
              <a:r>
                <a:rPr lang="de-DE" sz="1200" b="0" i="0">
                  <a:solidFill>
                    <a:schemeClr val="bg1"/>
                  </a:solidFill>
                  <a:effectLst/>
                  <a:latin typeface="arial" panose="020B0604020202020204" pitchFamily="34" charset="0"/>
                </a:rPr>
                <a:t>9.92 d</a:t>
              </a:r>
              <a:endParaRPr lang="en-CA" sz="1200">
                <a:solidFill>
                  <a:schemeClr val="bg1"/>
                </a:solidFill>
              </a:endParaRPr>
            </a:p>
          </p:txBody>
        </p:sp>
        <p:sp>
          <p:nvSpPr>
            <p:cNvPr id="29" name="TextBox 28">
              <a:extLst>
                <a:ext uri="{FF2B5EF4-FFF2-40B4-BE49-F238E27FC236}">
                  <a16:creationId xmlns:a16="http://schemas.microsoft.com/office/drawing/2014/main" id="{73481550-AAA9-91BC-37B3-7B7F2054BA14}"/>
                </a:ext>
              </a:extLst>
            </p:cNvPr>
            <p:cNvSpPr txBox="1"/>
            <p:nvPr/>
          </p:nvSpPr>
          <p:spPr>
            <a:xfrm>
              <a:off x="10389563" y="224671"/>
              <a:ext cx="493130" cy="338554"/>
            </a:xfrm>
            <a:prstGeom prst="rect">
              <a:avLst/>
            </a:prstGeom>
            <a:noFill/>
          </p:spPr>
          <p:txBody>
            <a:bodyPr wrap="square">
              <a:spAutoFit/>
            </a:bodyPr>
            <a:lstStyle/>
            <a:p>
              <a:pPr algn="ctr"/>
              <a:r>
                <a:rPr lang="de-DE" sz="1600" b="1" i="0" baseline="0">
                  <a:solidFill>
                    <a:schemeClr val="bg1"/>
                  </a:solidFill>
                  <a:latin typeface="Symbol" panose="05050102010706020507" pitchFamily="18" charset="2"/>
                  <a:ea typeface="+mn-ea"/>
                  <a:cs typeface="+mn-cs"/>
                </a:rPr>
                <a:t>a</a:t>
              </a:r>
              <a:r>
                <a:rPr kumimoji="0" lang="de-DE" sz="16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grpSp>
      <p:grpSp>
        <p:nvGrpSpPr>
          <p:cNvPr id="30" name="Group 29">
            <a:extLst>
              <a:ext uri="{FF2B5EF4-FFF2-40B4-BE49-F238E27FC236}">
                <a16:creationId xmlns:a16="http://schemas.microsoft.com/office/drawing/2014/main" id="{489CDD94-B30E-1A80-D712-31D75848C7B9}"/>
              </a:ext>
            </a:extLst>
          </p:cNvPr>
          <p:cNvGrpSpPr/>
          <p:nvPr/>
        </p:nvGrpSpPr>
        <p:grpSpPr>
          <a:xfrm>
            <a:off x="2282026" y="941881"/>
            <a:ext cx="1418786" cy="1188441"/>
            <a:chOff x="9705345" y="161621"/>
            <a:chExt cx="1418786" cy="1188441"/>
          </a:xfrm>
        </p:grpSpPr>
        <p:sp>
          <p:nvSpPr>
            <p:cNvPr id="31" name="TextBox 30">
              <a:extLst>
                <a:ext uri="{FF2B5EF4-FFF2-40B4-BE49-F238E27FC236}">
                  <a16:creationId xmlns:a16="http://schemas.microsoft.com/office/drawing/2014/main" id="{3550BD53-FBC9-FA33-DBDC-0F7F9BDC5D3B}"/>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32" name="Rectangle: Rounded Corners 31">
              <a:extLst>
                <a:ext uri="{FF2B5EF4-FFF2-40B4-BE49-F238E27FC236}">
                  <a16:creationId xmlns:a16="http://schemas.microsoft.com/office/drawing/2014/main" id="{6F5B8919-FA21-55F1-E6C0-04FFCF520514}"/>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33" name="Rectangle: Rounded Corners 32">
              <a:extLst>
                <a:ext uri="{FF2B5EF4-FFF2-40B4-BE49-F238E27FC236}">
                  <a16:creationId xmlns:a16="http://schemas.microsoft.com/office/drawing/2014/main" id="{46AE4C45-9C12-D0D5-BEDA-898E7F36F6A5}"/>
                </a:ext>
              </a:extLst>
            </p:cNvPr>
            <p:cNvSpPr/>
            <p:nvPr/>
          </p:nvSpPr>
          <p:spPr>
            <a:xfrm>
              <a:off x="9705345" y="161621"/>
              <a:ext cx="1150437" cy="1152769"/>
            </a:xfrm>
            <a:prstGeom prst="roundRect">
              <a:avLst/>
            </a:prstGeom>
            <a:solidFill>
              <a:schemeClr val="accent1"/>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34" name="TextBox 33">
              <a:extLst>
                <a:ext uri="{FF2B5EF4-FFF2-40B4-BE49-F238E27FC236}">
                  <a16:creationId xmlns:a16="http://schemas.microsoft.com/office/drawing/2014/main" id="{A9AAB0A4-C6D6-51A3-7576-FBFFA39A8FAE}"/>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Bi</a:t>
              </a:r>
            </a:p>
          </p:txBody>
        </p:sp>
        <p:sp>
          <p:nvSpPr>
            <p:cNvPr id="35" name="TextBox 34">
              <a:extLst>
                <a:ext uri="{FF2B5EF4-FFF2-40B4-BE49-F238E27FC236}">
                  <a16:creationId xmlns:a16="http://schemas.microsoft.com/office/drawing/2014/main" id="{75262EDC-DD61-BBA1-C72C-E118900A8D52}"/>
                </a:ext>
              </a:extLst>
            </p:cNvPr>
            <p:cNvSpPr txBox="1"/>
            <p:nvPr/>
          </p:nvSpPr>
          <p:spPr>
            <a:xfrm>
              <a:off x="9772665" y="248048"/>
              <a:ext cx="798212" cy="338554"/>
            </a:xfrm>
            <a:prstGeom prst="rect">
              <a:avLst/>
            </a:prstGeom>
            <a:noFill/>
          </p:spPr>
          <p:txBody>
            <a:bodyPr wrap="square" rtlCol="0">
              <a:spAutoFit/>
            </a:bodyPr>
            <a:lstStyle/>
            <a:p>
              <a:r>
                <a:rPr lang="en-CA" sz="1600">
                  <a:ln w="3175">
                    <a:noFill/>
                  </a:ln>
                  <a:solidFill>
                    <a:schemeClr val="bg1"/>
                  </a:solidFill>
                  <a:latin typeface="Arial" panose="020B0604020202020204" pitchFamily="34" charset="0"/>
                  <a:cs typeface="Arial" panose="020B0604020202020204" pitchFamily="34" charset="0"/>
                </a:rPr>
                <a:t>213</a:t>
              </a:r>
            </a:p>
          </p:txBody>
        </p:sp>
        <p:sp>
          <p:nvSpPr>
            <p:cNvPr id="36" name="TextBox 35">
              <a:extLst>
                <a:ext uri="{FF2B5EF4-FFF2-40B4-BE49-F238E27FC236}">
                  <a16:creationId xmlns:a16="http://schemas.microsoft.com/office/drawing/2014/main" id="{6A5AA6E9-0AD4-06B8-E98C-F10FC4C44574}"/>
                </a:ext>
              </a:extLst>
            </p:cNvPr>
            <p:cNvSpPr txBox="1"/>
            <p:nvPr/>
          </p:nvSpPr>
          <p:spPr>
            <a:xfrm>
              <a:off x="9769216" y="998957"/>
              <a:ext cx="515122"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83</a:t>
              </a:r>
            </a:p>
          </p:txBody>
        </p:sp>
        <p:sp>
          <p:nvSpPr>
            <p:cNvPr id="37" name="TextBox 36">
              <a:extLst>
                <a:ext uri="{FF2B5EF4-FFF2-40B4-BE49-F238E27FC236}">
                  <a16:creationId xmlns:a16="http://schemas.microsoft.com/office/drawing/2014/main" id="{EA79CDD9-BEC4-8425-030C-C046738D04BF}"/>
                </a:ext>
              </a:extLst>
            </p:cNvPr>
            <p:cNvSpPr txBox="1"/>
            <p:nvPr/>
          </p:nvSpPr>
          <p:spPr>
            <a:xfrm>
              <a:off x="10222092" y="993200"/>
              <a:ext cx="902039" cy="276999"/>
            </a:xfrm>
            <a:prstGeom prst="rect">
              <a:avLst/>
            </a:prstGeom>
            <a:noFill/>
          </p:spPr>
          <p:txBody>
            <a:bodyPr wrap="square">
              <a:spAutoFit/>
            </a:bodyPr>
            <a:lstStyle/>
            <a:p>
              <a:r>
                <a:rPr lang="de-DE" sz="1200">
                  <a:solidFill>
                    <a:schemeClr val="bg1"/>
                  </a:solidFill>
                  <a:latin typeface="arial" panose="020B0604020202020204" pitchFamily="34" charset="0"/>
                </a:rPr>
                <a:t>45.6 m</a:t>
              </a:r>
              <a:endParaRPr lang="en-CA" sz="1200">
                <a:solidFill>
                  <a:schemeClr val="bg1"/>
                </a:solidFill>
              </a:endParaRPr>
            </a:p>
          </p:txBody>
        </p:sp>
        <p:sp>
          <p:nvSpPr>
            <p:cNvPr id="38" name="TextBox 37">
              <a:extLst>
                <a:ext uri="{FF2B5EF4-FFF2-40B4-BE49-F238E27FC236}">
                  <a16:creationId xmlns:a16="http://schemas.microsoft.com/office/drawing/2014/main" id="{8858DD17-F210-DF6C-1B08-E2C6B5664AA8}"/>
                </a:ext>
              </a:extLst>
            </p:cNvPr>
            <p:cNvSpPr txBox="1"/>
            <p:nvPr/>
          </p:nvSpPr>
          <p:spPr>
            <a:xfrm>
              <a:off x="10389563" y="224671"/>
              <a:ext cx="493130" cy="338554"/>
            </a:xfrm>
            <a:prstGeom prst="rect">
              <a:avLst/>
            </a:prstGeom>
            <a:noFill/>
          </p:spPr>
          <p:txBody>
            <a:bodyPr wrap="square">
              <a:spAutoFit/>
            </a:bodyPr>
            <a:lstStyle/>
            <a:p>
              <a:pPr algn="ctr"/>
              <a:r>
                <a:rPr lang="de-DE" sz="1600" b="1" i="0" baseline="0">
                  <a:solidFill>
                    <a:schemeClr val="bg1"/>
                  </a:solidFill>
                  <a:latin typeface="Symbol" panose="05050102010706020507" pitchFamily="18" charset="2"/>
                  <a:ea typeface="+mn-ea"/>
                  <a:cs typeface="+mn-cs"/>
                </a:rPr>
                <a:t>a</a:t>
              </a:r>
              <a:r>
                <a:rPr kumimoji="0" lang="de-DE" sz="16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grpSp>
      <p:grpSp>
        <p:nvGrpSpPr>
          <p:cNvPr id="39" name="Group 38">
            <a:extLst>
              <a:ext uri="{FF2B5EF4-FFF2-40B4-BE49-F238E27FC236}">
                <a16:creationId xmlns:a16="http://schemas.microsoft.com/office/drawing/2014/main" id="{579FFC33-0319-A8AD-81F8-CE6401834C31}"/>
              </a:ext>
            </a:extLst>
          </p:cNvPr>
          <p:cNvGrpSpPr/>
          <p:nvPr/>
        </p:nvGrpSpPr>
        <p:grpSpPr>
          <a:xfrm>
            <a:off x="5600887" y="798968"/>
            <a:ext cx="1418786" cy="1188441"/>
            <a:chOff x="9705345" y="161621"/>
            <a:chExt cx="1418786" cy="1188441"/>
          </a:xfrm>
        </p:grpSpPr>
        <p:sp>
          <p:nvSpPr>
            <p:cNvPr id="40" name="TextBox 39">
              <a:extLst>
                <a:ext uri="{FF2B5EF4-FFF2-40B4-BE49-F238E27FC236}">
                  <a16:creationId xmlns:a16="http://schemas.microsoft.com/office/drawing/2014/main" id="{1E0BBE56-9327-7D1C-8C89-DDAB732208A5}"/>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41" name="Rectangle: Rounded Corners 40">
              <a:extLst>
                <a:ext uri="{FF2B5EF4-FFF2-40B4-BE49-F238E27FC236}">
                  <a16:creationId xmlns:a16="http://schemas.microsoft.com/office/drawing/2014/main" id="{545F58F5-7203-C11F-83F3-3EB9700098F6}"/>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42" name="Rectangle: Rounded Corners 41">
              <a:extLst>
                <a:ext uri="{FF2B5EF4-FFF2-40B4-BE49-F238E27FC236}">
                  <a16:creationId xmlns:a16="http://schemas.microsoft.com/office/drawing/2014/main" id="{5AD90108-AE1A-82B2-A8A5-AE52B24C4986}"/>
                </a:ext>
              </a:extLst>
            </p:cNvPr>
            <p:cNvSpPr/>
            <p:nvPr/>
          </p:nvSpPr>
          <p:spPr>
            <a:xfrm>
              <a:off x="9705345" y="161621"/>
              <a:ext cx="1150437" cy="1152769"/>
            </a:xfrm>
            <a:prstGeom prst="roundRect">
              <a:avLst/>
            </a:prstGeom>
            <a:solidFill>
              <a:schemeClr val="accent4">
                <a:lumMod val="75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43" name="TextBox 42">
              <a:extLst>
                <a:ext uri="{FF2B5EF4-FFF2-40B4-BE49-F238E27FC236}">
                  <a16:creationId xmlns:a16="http://schemas.microsoft.com/office/drawing/2014/main" id="{BFE4CC31-71F6-951A-BD52-6ED2DDC01096}"/>
                </a:ext>
              </a:extLst>
            </p:cNvPr>
            <p:cNvSpPr txBox="1"/>
            <p:nvPr/>
          </p:nvSpPr>
          <p:spPr>
            <a:xfrm>
              <a:off x="9950618" y="445691"/>
              <a:ext cx="798213" cy="646331"/>
            </a:xfrm>
            <a:prstGeom prst="rect">
              <a:avLst/>
            </a:prstGeom>
            <a:noFill/>
            <a:ln>
              <a:noFill/>
            </a:ln>
          </p:spPr>
          <p:txBody>
            <a:bodyPr wrap="square" rtlCol="0">
              <a:spAutoFit/>
            </a:bodyPr>
            <a:lstStyle/>
            <a:p>
              <a:r>
                <a:rPr lang="en-CA" sz="3600">
                  <a:ln w="3175">
                    <a:noFill/>
                  </a:ln>
                  <a:solidFill>
                    <a:schemeClr val="bg1"/>
                  </a:solidFill>
                  <a:latin typeface="Arial" panose="020B0604020202020204" pitchFamily="34" charset="0"/>
                  <a:cs typeface="Arial" panose="020B0604020202020204" pitchFamily="34" charset="0"/>
                </a:rPr>
                <a:t>Lu</a:t>
              </a:r>
            </a:p>
          </p:txBody>
        </p:sp>
        <p:sp>
          <p:nvSpPr>
            <p:cNvPr id="44" name="TextBox 43">
              <a:extLst>
                <a:ext uri="{FF2B5EF4-FFF2-40B4-BE49-F238E27FC236}">
                  <a16:creationId xmlns:a16="http://schemas.microsoft.com/office/drawing/2014/main" id="{5705ABFF-4667-3F56-DB1F-CC9578A903D3}"/>
                </a:ext>
              </a:extLst>
            </p:cNvPr>
            <p:cNvSpPr txBox="1"/>
            <p:nvPr/>
          </p:nvSpPr>
          <p:spPr>
            <a:xfrm>
              <a:off x="9772664" y="248048"/>
              <a:ext cx="902039" cy="338554"/>
            </a:xfrm>
            <a:prstGeom prst="rect">
              <a:avLst/>
            </a:prstGeom>
            <a:noFill/>
          </p:spPr>
          <p:txBody>
            <a:bodyPr wrap="square" rtlCol="0">
              <a:spAutoFit/>
            </a:bodyPr>
            <a:lstStyle/>
            <a:p>
              <a:r>
                <a:rPr lang="en-CA" sz="1600">
                  <a:ln w="3175">
                    <a:noFill/>
                  </a:ln>
                  <a:solidFill>
                    <a:schemeClr val="bg1"/>
                  </a:solidFill>
                  <a:latin typeface="Arial" panose="020B0604020202020204" pitchFamily="34" charset="0"/>
                  <a:cs typeface="Arial" panose="020B0604020202020204" pitchFamily="34" charset="0"/>
                </a:rPr>
                <a:t>177</a:t>
              </a:r>
            </a:p>
          </p:txBody>
        </p:sp>
        <p:sp>
          <p:nvSpPr>
            <p:cNvPr id="45" name="TextBox 44">
              <a:extLst>
                <a:ext uri="{FF2B5EF4-FFF2-40B4-BE49-F238E27FC236}">
                  <a16:creationId xmlns:a16="http://schemas.microsoft.com/office/drawing/2014/main" id="{1613FFDD-77CC-38F7-FB01-91CB9645CF27}"/>
                </a:ext>
              </a:extLst>
            </p:cNvPr>
            <p:cNvSpPr txBox="1"/>
            <p:nvPr/>
          </p:nvSpPr>
          <p:spPr>
            <a:xfrm>
              <a:off x="9769216" y="998957"/>
              <a:ext cx="515122"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71</a:t>
              </a:r>
            </a:p>
          </p:txBody>
        </p:sp>
        <p:sp>
          <p:nvSpPr>
            <p:cNvPr id="46" name="TextBox 45">
              <a:extLst>
                <a:ext uri="{FF2B5EF4-FFF2-40B4-BE49-F238E27FC236}">
                  <a16:creationId xmlns:a16="http://schemas.microsoft.com/office/drawing/2014/main" id="{626B0702-2DF7-8017-E42B-CDA05547CE76}"/>
                </a:ext>
              </a:extLst>
            </p:cNvPr>
            <p:cNvSpPr txBox="1"/>
            <p:nvPr/>
          </p:nvSpPr>
          <p:spPr>
            <a:xfrm>
              <a:off x="10222092" y="993200"/>
              <a:ext cx="902039" cy="276999"/>
            </a:xfrm>
            <a:prstGeom prst="rect">
              <a:avLst/>
            </a:prstGeom>
            <a:noFill/>
          </p:spPr>
          <p:txBody>
            <a:bodyPr wrap="square">
              <a:spAutoFit/>
            </a:bodyPr>
            <a:lstStyle/>
            <a:p>
              <a:r>
                <a:rPr lang="de-DE" sz="1200">
                  <a:solidFill>
                    <a:schemeClr val="bg1"/>
                  </a:solidFill>
                  <a:latin typeface="arial" panose="020B0604020202020204" pitchFamily="34" charset="0"/>
                </a:rPr>
                <a:t>6.64 d</a:t>
              </a:r>
              <a:endParaRPr lang="en-CA" sz="1200">
                <a:solidFill>
                  <a:schemeClr val="bg1"/>
                </a:solidFill>
              </a:endParaRPr>
            </a:p>
          </p:txBody>
        </p:sp>
        <p:sp>
          <p:nvSpPr>
            <p:cNvPr id="47" name="TextBox 46">
              <a:extLst>
                <a:ext uri="{FF2B5EF4-FFF2-40B4-BE49-F238E27FC236}">
                  <a16:creationId xmlns:a16="http://schemas.microsoft.com/office/drawing/2014/main" id="{72C61775-ACFD-5345-ED25-63AAC772E538}"/>
                </a:ext>
              </a:extLst>
            </p:cNvPr>
            <p:cNvSpPr txBox="1"/>
            <p:nvPr/>
          </p:nvSpPr>
          <p:spPr>
            <a:xfrm>
              <a:off x="10389563" y="224671"/>
              <a:ext cx="493130" cy="338554"/>
            </a:xfrm>
            <a:prstGeom prst="rect">
              <a:avLst/>
            </a:prstGeom>
            <a:noFill/>
          </p:spPr>
          <p:txBody>
            <a:bodyPr wrap="square">
              <a:spAutoFit/>
            </a:bodyPr>
            <a:lstStyle/>
            <a:p>
              <a:pPr algn="ctr"/>
              <a:r>
                <a:rPr kumimoji="0" lang="de-DE" sz="1600" b="1" u="none" strike="noStrike" kern="1200" cap="none" spc="0" normalizeH="0" noProof="0">
                  <a:ln>
                    <a:noFill/>
                  </a:ln>
                  <a:solidFill>
                    <a:schemeClr val="bg1"/>
                  </a:solidFill>
                  <a:effectLst/>
                  <a:uLnTx/>
                  <a:uFillTx/>
                  <a:latin typeface="Symbol" panose="05050102010706020507" pitchFamily="18" charset="2"/>
                </a:rPr>
                <a:t>b</a:t>
              </a:r>
              <a:r>
                <a:rPr kumimoji="0" lang="de-DE" sz="1600" b="1" u="none" strike="noStrike" kern="1200" cap="none" spc="0" normalizeH="0" baseline="30000" noProof="0">
                  <a:ln>
                    <a:noFill/>
                  </a:ln>
                  <a:solidFill>
                    <a:schemeClr val="bg1"/>
                  </a:solidFill>
                  <a:effectLst/>
                  <a:uLnTx/>
                  <a:uFillTx/>
                  <a:latin typeface="Symbol" panose="05050102010706020507" pitchFamily="18" charset="2"/>
                </a:rPr>
                <a:t>-</a:t>
              </a:r>
              <a:r>
                <a:rPr kumimoji="0" lang="de-DE" sz="16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grpSp>
      <p:grpSp>
        <p:nvGrpSpPr>
          <p:cNvPr id="51" name="Group 50">
            <a:extLst>
              <a:ext uri="{FF2B5EF4-FFF2-40B4-BE49-F238E27FC236}">
                <a16:creationId xmlns:a16="http://schemas.microsoft.com/office/drawing/2014/main" id="{17855287-1ACD-5B78-99A9-12BA287F6A96}"/>
              </a:ext>
            </a:extLst>
          </p:cNvPr>
          <p:cNvGrpSpPr/>
          <p:nvPr/>
        </p:nvGrpSpPr>
        <p:grpSpPr>
          <a:xfrm>
            <a:off x="648366" y="2440173"/>
            <a:ext cx="1418786" cy="1188441"/>
            <a:chOff x="9705345" y="161621"/>
            <a:chExt cx="1418786" cy="1188441"/>
          </a:xfrm>
        </p:grpSpPr>
        <p:sp>
          <p:nvSpPr>
            <p:cNvPr id="52" name="TextBox 51">
              <a:extLst>
                <a:ext uri="{FF2B5EF4-FFF2-40B4-BE49-F238E27FC236}">
                  <a16:creationId xmlns:a16="http://schemas.microsoft.com/office/drawing/2014/main" id="{D12430C9-74FD-67E7-9BB3-11167BB328BA}"/>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53" name="Rectangle: Rounded Corners 52">
              <a:extLst>
                <a:ext uri="{FF2B5EF4-FFF2-40B4-BE49-F238E27FC236}">
                  <a16:creationId xmlns:a16="http://schemas.microsoft.com/office/drawing/2014/main" id="{DFE75A83-CA19-BD0F-71C5-D81E749EB775}"/>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54" name="Rectangle: Rounded Corners 53">
              <a:extLst>
                <a:ext uri="{FF2B5EF4-FFF2-40B4-BE49-F238E27FC236}">
                  <a16:creationId xmlns:a16="http://schemas.microsoft.com/office/drawing/2014/main" id="{716B7B3A-C410-8B6E-9D15-D2E88726E14E}"/>
                </a:ext>
              </a:extLst>
            </p:cNvPr>
            <p:cNvSpPr/>
            <p:nvPr/>
          </p:nvSpPr>
          <p:spPr>
            <a:xfrm>
              <a:off x="9705345" y="161621"/>
              <a:ext cx="1150437" cy="1152769"/>
            </a:xfrm>
            <a:prstGeom prst="roundRect">
              <a:avLst/>
            </a:prstGeom>
            <a:solidFill>
              <a:schemeClr val="accent3"/>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55" name="TextBox 54">
              <a:extLst>
                <a:ext uri="{FF2B5EF4-FFF2-40B4-BE49-F238E27FC236}">
                  <a16:creationId xmlns:a16="http://schemas.microsoft.com/office/drawing/2014/main" id="{3C858A59-14B0-6064-72DF-1601F69FC28D}"/>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Pb</a:t>
              </a:r>
            </a:p>
          </p:txBody>
        </p:sp>
        <p:sp>
          <p:nvSpPr>
            <p:cNvPr id="56" name="TextBox 55">
              <a:extLst>
                <a:ext uri="{FF2B5EF4-FFF2-40B4-BE49-F238E27FC236}">
                  <a16:creationId xmlns:a16="http://schemas.microsoft.com/office/drawing/2014/main" id="{31C51B39-B898-9584-F183-35E0B3F7CF6F}"/>
                </a:ext>
              </a:extLst>
            </p:cNvPr>
            <p:cNvSpPr txBox="1"/>
            <p:nvPr/>
          </p:nvSpPr>
          <p:spPr>
            <a:xfrm>
              <a:off x="9772665" y="248048"/>
              <a:ext cx="515122" cy="292388"/>
            </a:xfrm>
            <a:prstGeom prst="rect">
              <a:avLst/>
            </a:prstGeom>
            <a:noFill/>
          </p:spPr>
          <p:txBody>
            <a:bodyPr wrap="square" rtlCol="0">
              <a:spAutoFit/>
            </a:bodyPr>
            <a:lstStyle/>
            <a:p>
              <a:r>
                <a:rPr lang="en-CA" sz="1300">
                  <a:ln w="3175">
                    <a:noFill/>
                  </a:ln>
                  <a:solidFill>
                    <a:schemeClr val="bg1"/>
                  </a:solidFill>
                  <a:latin typeface="Arial" panose="020B0604020202020204" pitchFamily="34" charset="0"/>
                  <a:cs typeface="Arial" panose="020B0604020202020204" pitchFamily="34" charset="0"/>
                </a:rPr>
                <a:t>212</a:t>
              </a:r>
            </a:p>
          </p:txBody>
        </p:sp>
        <p:sp>
          <p:nvSpPr>
            <p:cNvPr id="57" name="TextBox 56">
              <a:extLst>
                <a:ext uri="{FF2B5EF4-FFF2-40B4-BE49-F238E27FC236}">
                  <a16:creationId xmlns:a16="http://schemas.microsoft.com/office/drawing/2014/main" id="{E9065C99-2E7A-AC96-A393-3E198302E8D9}"/>
                </a:ext>
              </a:extLst>
            </p:cNvPr>
            <p:cNvSpPr txBox="1"/>
            <p:nvPr/>
          </p:nvSpPr>
          <p:spPr>
            <a:xfrm>
              <a:off x="9769216" y="998957"/>
              <a:ext cx="515122"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82</a:t>
              </a:r>
            </a:p>
          </p:txBody>
        </p:sp>
        <p:sp>
          <p:nvSpPr>
            <p:cNvPr id="58" name="TextBox 57">
              <a:extLst>
                <a:ext uri="{FF2B5EF4-FFF2-40B4-BE49-F238E27FC236}">
                  <a16:creationId xmlns:a16="http://schemas.microsoft.com/office/drawing/2014/main" id="{4126A795-464C-2E39-C751-73D5DBCBD335}"/>
                </a:ext>
              </a:extLst>
            </p:cNvPr>
            <p:cNvSpPr txBox="1"/>
            <p:nvPr/>
          </p:nvSpPr>
          <p:spPr>
            <a:xfrm>
              <a:off x="10222092" y="993200"/>
              <a:ext cx="902039" cy="276999"/>
            </a:xfrm>
            <a:prstGeom prst="rect">
              <a:avLst/>
            </a:prstGeom>
            <a:noFill/>
          </p:spPr>
          <p:txBody>
            <a:bodyPr wrap="square">
              <a:spAutoFit/>
            </a:bodyPr>
            <a:lstStyle/>
            <a:p>
              <a:r>
                <a:rPr lang="de-DE" sz="1200">
                  <a:solidFill>
                    <a:schemeClr val="bg1"/>
                  </a:solidFill>
                  <a:latin typeface="arial" panose="020B0604020202020204" pitchFamily="34" charset="0"/>
                </a:rPr>
                <a:t>10.6 h</a:t>
              </a:r>
              <a:endParaRPr lang="en-CA" sz="1200">
                <a:solidFill>
                  <a:schemeClr val="bg1"/>
                </a:solidFill>
              </a:endParaRPr>
            </a:p>
          </p:txBody>
        </p:sp>
        <p:sp>
          <p:nvSpPr>
            <p:cNvPr id="59" name="TextBox 58">
              <a:extLst>
                <a:ext uri="{FF2B5EF4-FFF2-40B4-BE49-F238E27FC236}">
                  <a16:creationId xmlns:a16="http://schemas.microsoft.com/office/drawing/2014/main" id="{A0862147-45A6-9B9A-78EB-A40D94E551C2}"/>
                </a:ext>
              </a:extLst>
            </p:cNvPr>
            <p:cNvSpPr txBox="1"/>
            <p:nvPr/>
          </p:nvSpPr>
          <p:spPr>
            <a:xfrm>
              <a:off x="10260819" y="224671"/>
              <a:ext cx="621874" cy="307777"/>
            </a:xfrm>
            <a:prstGeom prst="rect">
              <a:avLst/>
            </a:prstGeom>
            <a:noFill/>
          </p:spPr>
          <p:txBody>
            <a:bodyPr wrap="square">
              <a:spAutoFit/>
            </a:bodyPr>
            <a:lstStyle/>
            <a:p>
              <a:pPr algn="ctr"/>
              <a:r>
                <a:rPr kumimoji="0" lang="de-DE" sz="1400" b="1" u="none" strike="noStrike" kern="1200" cap="none" spc="0" normalizeH="0" noProof="0">
                  <a:ln>
                    <a:noFill/>
                  </a:ln>
                  <a:solidFill>
                    <a:schemeClr val="bg1"/>
                  </a:solidFill>
                  <a:effectLst/>
                  <a:uLnTx/>
                  <a:uFillTx/>
                  <a:latin typeface="Symbol" panose="05050102010706020507" pitchFamily="18" charset="2"/>
                </a:rPr>
                <a:t>b</a:t>
              </a:r>
              <a:r>
                <a:rPr kumimoji="0" lang="de-DE" sz="1400" b="1" u="none" strike="noStrike" kern="1200" cap="none" spc="0" normalizeH="0" baseline="30000" noProof="0">
                  <a:ln>
                    <a:noFill/>
                  </a:ln>
                  <a:solidFill>
                    <a:schemeClr val="bg1"/>
                  </a:solidFill>
                  <a:effectLst/>
                  <a:uLnTx/>
                  <a:uFillTx/>
                  <a:latin typeface="Symbol" panose="05050102010706020507" pitchFamily="18" charset="2"/>
                </a:rPr>
                <a:t>-</a:t>
              </a:r>
              <a:r>
                <a:rPr kumimoji="0" lang="de-DE" sz="1400" b="1" u="none" strike="noStrike" kern="1200" cap="none" spc="0" normalizeH="0" noProof="0">
                  <a:ln>
                    <a:noFill/>
                  </a:ln>
                  <a:solidFill>
                    <a:schemeClr val="bg1"/>
                  </a:solidFill>
                  <a:effectLst/>
                  <a:uLnTx/>
                  <a:uFillTx/>
                  <a:latin typeface="Symbol" panose="05050102010706020507" pitchFamily="18" charset="2"/>
                </a:rPr>
                <a:t>/a</a:t>
              </a:r>
              <a:r>
                <a:rPr kumimoji="0" lang="de-DE" sz="1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grpSp>
      <p:grpSp>
        <p:nvGrpSpPr>
          <p:cNvPr id="60" name="Group 59">
            <a:extLst>
              <a:ext uri="{FF2B5EF4-FFF2-40B4-BE49-F238E27FC236}">
                <a16:creationId xmlns:a16="http://schemas.microsoft.com/office/drawing/2014/main" id="{3671870D-2EAC-D37E-DE58-53FB59710828}"/>
              </a:ext>
            </a:extLst>
          </p:cNvPr>
          <p:cNvGrpSpPr/>
          <p:nvPr/>
        </p:nvGrpSpPr>
        <p:grpSpPr>
          <a:xfrm>
            <a:off x="2227828" y="2424586"/>
            <a:ext cx="1418786" cy="1188441"/>
            <a:chOff x="9705345" y="161621"/>
            <a:chExt cx="1418786" cy="1188441"/>
          </a:xfrm>
        </p:grpSpPr>
        <p:sp>
          <p:nvSpPr>
            <p:cNvPr id="62" name="TextBox 61">
              <a:extLst>
                <a:ext uri="{FF2B5EF4-FFF2-40B4-BE49-F238E27FC236}">
                  <a16:creationId xmlns:a16="http://schemas.microsoft.com/office/drawing/2014/main" id="{27348B26-CD7E-ADDE-D4ED-FB9CEE2C9E6E}"/>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63" name="Rectangle: Rounded Corners 62">
              <a:extLst>
                <a:ext uri="{FF2B5EF4-FFF2-40B4-BE49-F238E27FC236}">
                  <a16:creationId xmlns:a16="http://schemas.microsoft.com/office/drawing/2014/main" id="{B9247233-7998-5E04-1CAC-76A7E854D8C0}"/>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64" name="Rectangle: Rounded Corners 63">
              <a:extLst>
                <a:ext uri="{FF2B5EF4-FFF2-40B4-BE49-F238E27FC236}">
                  <a16:creationId xmlns:a16="http://schemas.microsoft.com/office/drawing/2014/main" id="{EE7DC65B-883D-C813-2C0F-DDE00E32DAFB}"/>
                </a:ext>
              </a:extLst>
            </p:cNvPr>
            <p:cNvSpPr/>
            <p:nvPr/>
          </p:nvSpPr>
          <p:spPr>
            <a:xfrm>
              <a:off x="9705345" y="161621"/>
              <a:ext cx="1150437" cy="1152769"/>
            </a:xfrm>
            <a:prstGeom prst="roundRect">
              <a:avLst/>
            </a:prstGeom>
            <a:solidFill>
              <a:schemeClr val="accent6"/>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65" name="TextBox 64">
              <a:extLst>
                <a:ext uri="{FF2B5EF4-FFF2-40B4-BE49-F238E27FC236}">
                  <a16:creationId xmlns:a16="http://schemas.microsoft.com/office/drawing/2014/main" id="{C6D1E87C-5B6D-6B05-B1FC-CFFD5B998362}"/>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Th</a:t>
              </a:r>
            </a:p>
          </p:txBody>
        </p:sp>
        <p:sp>
          <p:nvSpPr>
            <p:cNvPr id="66" name="TextBox 65">
              <a:extLst>
                <a:ext uri="{FF2B5EF4-FFF2-40B4-BE49-F238E27FC236}">
                  <a16:creationId xmlns:a16="http://schemas.microsoft.com/office/drawing/2014/main" id="{D151449C-350C-90C8-F8E0-23DFBB8D7927}"/>
                </a:ext>
              </a:extLst>
            </p:cNvPr>
            <p:cNvSpPr txBox="1"/>
            <p:nvPr/>
          </p:nvSpPr>
          <p:spPr>
            <a:xfrm>
              <a:off x="9772664" y="248048"/>
              <a:ext cx="621873" cy="338554"/>
            </a:xfrm>
            <a:prstGeom prst="rect">
              <a:avLst/>
            </a:prstGeom>
            <a:noFill/>
          </p:spPr>
          <p:txBody>
            <a:bodyPr wrap="square" rtlCol="0">
              <a:spAutoFit/>
            </a:bodyPr>
            <a:lstStyle/>
            <a:p>
              <a:r>
                <a:rPr lang="en-CA" sz="1600">
                  <a:ln w="3175">
                    <a:noFill/>
                  </a:ln>
                  <a:solidFill>
                    <a:schemeClr val="bg1"/>
                  </a:solidFill>
                  <a:latin typeface="Arial" panose="020B0604020202020204" pitchFamily="34" charset="0"/>
                  <a:cs typeface="Arial" panose="020B0604020202020204" pitchFamily="34" charset="0"/>
                </a:rPr>
                <a:t>227</a:t>
              </a:r>
            </a:p>
          </p:txBody>
        </p:sp>
        <p:sp>
          <p:nvSpPr>
            <p:cNvPr id="67" name="TextBox 66">
              <a:extLst>
                <a:ext uri="{FF2B5EF4-FFF2-40B4-BE49-F238E27FC236}">
                  <a16:creationId xmlns:a16="http://schemas.microsoft.com/office/drawing/2014/main" id="{31497B22-DC82-F359-0E2E-A4B28720E68D}"/>
                </a:ext>
              </a:extLst>
            </p:cNvPr>
            <p:cNvSpPr txBox="1"/>
            <p:nvPr/>
          </p:nvSpPr>
          <p:spPr>
            <a:xfrm>
              <a:off x="9769216" y="998957"/>
              <a:ext cx="515122"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90</a:t>
              </a:r>
            </a:p>
          </p:txBody>
        </p:sp>
        <p:sp>
          <p:nvSpPr>
            <p:cNvPr id="68" name="TextBox 67">
              <a:extLst>
                <a:ext uri="{FF2B5EF4-FFF2-40B4-BE49-F238E27FC236}">
                  <a16:creationId xmlns:a16="http://schemas.microsoft.com/office/drawing/2014/main" id="{A45FBA5B-E825-A7ED-364F-B540F66C0A65}"/>
                </a:ext>
              </a:extLst>
            </p:cNvPr>
            <p:cNvSpPr txBox="1"/>
            <p:nvPr/>
          </p:nvSpPr>
          <p:spPr>
            <a:xfrm>
              <a:off x="10222092" y="993200"/>
              <a:ext cx="902039" cy="276999"/>
            </a:xfrm>
            <a:prstGeom prst="rect">
              <a:avLst/>
            </a:prstGeom>
            <a:noFill/>
          </p:spPr>
          <p:txBody>
            <a:bodyPr wrap="square">
              <a:spAutoFit/>
            </a:bodyPr>
            <a:lstStyle/>
            <a:p>
              <a:r>
                <a:rPr lang="de-DE" sz="1200">
                  <a:solidFill>
                    <a:schemeClr val="bg1"/>
                  </a:solidFill>
                  <a:latin typeface="arial" panose="020B0604020202020204" pitchFamily="34" charset="0"/>
                </a:rPr>
                <a:t>18.7 d</a:t>
              </a:r>
              <a:endParaRPr lang="en-CA" sz="1200">
                <a:solidFill>
                  <a:schemeClr val="bg1"/>
                </a:solidFill>
              </a:endParaRPr>
            </a:p>
          </p:txBody>
        </p:sp>
        <p:sp>
          <p:nvSpPr>
            <p:cNvPr id="69" name="TextBox 68">
              <a:extLst>
                <a:ext uri="{FF2B5EF4-FFF2-40B4-BE49-F238E27FC236}">
                  <a16:creationId xmlns:a16="http://schemas.microsoft.com/office/drawing/2014/main" id="{1B31EF99-4E34-0137-B561-D559D0B32CA1}"/>
                </a:ext>
              </a:extLst>
            </p:cNvPr>
            <p:cNvSpPr txBox="1"/>
            <p:nvPr/>
          </p:nvSpPr>
          <p:spPr>
            <a:xfrm>
              <a:off x="10260819" y="224671"/>
              <a:ext cx="621874" cy="338554"/>
            </a:xfrm>
            <a:prstGeom prst="rect">
              <a:avLst/>
            </a:prstGeom>
            <a:noFill/>
          </p:spPr>
          <p:txBody>
            <a:bodyPr wrap="square">
              <a:spAutoFit/>
            </a:bodyPr>
            <a:lstStyle/>
            <a:p>
              <a:pPr algn="ctr"/>
              <a:r>
                <a:rPr kumimoji="0" lang="de-DE" sz="1600" b="1" u="none" strike="noStrike" kern="1200" cap="none" spc="0" normalizeH="0" noProof="0">
                  <a:ln>
                    <a:noFill/>
                  </a:ln>
                  <a:solidFill>
                    <a:schemeClr val="bg1"/>
                  </a:solidFill>
                  <a:effectLst/>
                  <a:uLnTx/>
                  <a:uFillTx/>
                  <a:latin typeface="Symbol" panose="05050102010706020507" pitchFamily="18" charset="2"/>
                </a:rPr>
                <a:t>a</a:t>
              </a:r>
              <a:r>
                <a:rPr kumimoji="0" lang="de-DE" sz="16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grpSp>
      <p:grpSp>
        <p:nvGrpSpPr>
          <p:cNvPr id="70" name="Group 69">
            <a:extLst>
              <a:ext uri="{FF2B5EF4-FFF2-40B4-BE49-F238E27FC236}">
                <a16:creationId xmlns:a16="http://schemas.microsoft.com/office/drawing/2014/main" id="{6484F2B1-027C-9E1F-7978-709BADE54623}"/>
              </a:ext>
            </a:extLst>
          </p:cNvPr>
          <p:cNvGrpSpPr/>
          <p:nvPr/>
        </p:nvGrpSpPr>
        <p:grpSpPr>
          <a:xfrm>
            <a:off x="735756" y="4238873"/>
            <a:ext cx="1418786" cy="1188441"/>
            <a:chOff x="9705345" y="161621"/>
            <a:chExt cx="1418786" cy="1188441"/>
          </a:xfrm>
        </p:grpSpPr>
        <p:sp>
          <p:nvSpPr>
            <p:cNvPr id="72" name="TextBox 71">
              <a:extLst>
                <a:ext uri="{FF2B5EF4-FFF2-40B4-BE49-F238E27FC236}">
                  <a16:creationId xmlns:a16="http://schemas.microsoft.com/office/drawing/2014/main" id="{C0D02A88-5FA5-4C19-8709-22032C4195C6}"/>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73" name="Rectangle: Rounded Corners 72">
              <a:extLst>
                <a:ext uri="{FF2B5EF4-FFF2-40B4-BE49-F238E27FC236}">
                  <a16:creationId xmlns:a16="http://schemas.microsoft.com/office/drawing/2014/main" id="{B6395421-CF77-922A-63E3-F62C5F453FD9}"/>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74" name="Rectangle: Rounded Corners 73">
              <a:extLst>
                <a:ext uri="{FF2B5EF4-FFF2-40B4-BE49-F238E27FC236}">
                  <a16:creationId xmlns:a16="http://schemas.microsoft.com/office/drawing/2014/main" id="{988C12FD-9FB5-C83C-1AED-96ECBD68A4A2}"/>
                </a:ext>
              </a:extLst>
            </p:cNvPr>
            <p:cNvSpPr/>
            <p:nvPr/>
          </p:nvSpPr>
          <p:spPr>
            <a:xfrm>
              <a:off x="9705345" y="161621"/>
              <a:ext cx="1150437" cy="1152769"/>
            </a:xfrm>
            <a:prstGeom prst="roundRect">
              <a:avLst/>
            </a:prstGeom>
            <a:solidFill>
              <a:schemeClr val="tx1">
                <a:lumMod val="65000"/>
                <a:lumOff val="35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75" name="TextBox 74">
              <a:extLst>
                <a:ext uri="{FF2B5EF4-FFF2-40B4-BE49-F238E27FC236}">
                  <a16:creationId xmlns:a16="http://schemas.microsoft.com/office/drawing/2014/main" id="{F670CDBA-D113-82A8-A623-02926A0552F0}"/>
                </a:ext>
              </a:extLst>
            </p:cNvPr>
            <p:cNvSpPr txBox="1"/>
            <p:nvPr/>
          </p:nvSpPr>
          <p:spPr>
            <a:xfrm>
              <a:off x="9950618" y="445691"/>
              <a:ext cx="798213" cy="646331"/>
            </a:xfrm>
            <a:prstGeom prst="rect">
              <a:avLst/>
            </a:prstGeom>
            <a:noFill/>
            <a:ln>
              <a:noFill/>
            </a:ln>
          </p:spPr>
          <p:txBody>
            <a:bodyPr wrap="square" rtlCol="0">
              <a:spAutoFit/>
            </a:bodyPr>
            <a:lstStyle/>
            <a:p>
              <a:r>
                <a:rPr lang="en-CA" sz="3600">
                  <a:ln w="3175">
                    <a:noFill/>
                  </a:ln>
                  <a:solidFill>
                    <a:schemeClr val="bg1"/>
                  </a:solidFill>
                  <a:latin typeface="Arial" panose="020B0604020202020204" pitchFamily="34" charset="0"/>
                  <a:cs typeface="Arial" panose="020B0604020202020204" pitchFamily="34" charset="0"/>
                </a:rPr>
                <a:t>Pb</a:t>
              </a:r>
            </a:p>
          </p:txBody>
        </p:sp>
        <p:sp>
          <p:nvSpPr>
            <p:cNvPr id="76" name="TextBox 75">
              <a:extLst>
                <a:ext uri="{FF2B5EF4-FFF2-40B4-BE49-F238E27FC236}">
                  <a16:creationId xmlns:a16="http://schemas.microsoft.com/office/drawing/2014/main" id="{EF02D4B1-17D4-046B-1BBB-E859EE32E49E}"/>
                </a:ext>
              </a:extLst>
            </p:cNvPr>
            <p:cNvSpPr txBox="1"/>
            <p:nvPr/>
          </p:nvSpPr>
          <p:spPr>
            <a:xfrm>
              <a:off x="9772664" y="248048"/>
              <a:ext cx="696951" cy="338554"/>
            </a:xfrm>
            <a:prstGeom prst="rect">
              <a:avLst/>
            </a:prstGeom>
            <a:noFill/>
          </p:spPr>
          <p:txBody>
            <a:bodyPr wrap="square" rtlCol="0">
              <a:spAutoFit/>
            </a:bodyPr>
            <a:lstStyle/>
            <a:p>
              <a:r>
                <a:rPr lang="en-CA" sz="1600">
                  <a:ln w="3175">
                    <a:noFill/>
                  </a:ln>
                  <a:solidFill>
                    <a:schemeClr val="bg1"/>
                  </a:solidFill>
                  <a:latin typeface="Arial" panose="020B0604020202020204" pitchFamily="34" charset="0"/>
                  <a:cs typeface="Arial" panose="020B0604020202020204" pitchFamily="34" charset="0"/>
                </a:rPr>
                <a:t>203</a:t>
              </a:r>
            </a:p>
          </p:txBody>
        </p:sp>
        <p:sp>
          <p:nvSpPr>
            <p:cNvPr id="77" name="TextBox 76">
              <a:extLst>
                <a:ext uri="{FF2B5EF4-FFF2-40B4-BE49-F238E27FC236}">
                  <a16:creationId xmlns:a16="http://schemas.microsoft.com/office/drawing/2014/main" id="{7912B578-024A-00DA-CA31-2CB6125E6428}"/>
                </a:ext>
              </a:extLst>
            </p:cNvPr>
            <p:cNvSpPr txBox="1"/>
            <p:nvPr/>
          </p:nvSpPr>
          <p:spPr>
            <a:xfrm>
              <a:off x="9769216" y="998957"/>
              <a:ext cx="515122"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82</a:t>
              </a:r>
            </a:p>
          </p:txBody>
        </p:sp>
        <p:sp>
          <p:nvSpPr>
            <p:cNvPr id="78" name="TextBox 77">
              <a:extLst>
                <a:ext uri="{FF2B5EF4-FFF2-40B4-BE49-F238E27FC236}">
                  <a16:creationId xmlns:a16="http://schemas.microsoft.com/office/drawing/2014/main" id="{E760F959-F6D7-A0E3-2519-BACF093EAC53}"/>
                </a:ext>
              </a:extLst>
            </p:cNvPr>
            <p:cNvSpPr txBox="1"/>
            <p:nvPr/>
          </p:nvSpPr>
          <p:spPr>
            <a:xfrm>
              <a:off x="10222092" y="993200"/>
              <a:ext cx="902039" cy="276999"/>
            </a:xfrm>
            <a:prstGeom prst="rect">
              <a:avLst/>
            </a:prstGeom>
            <a:noFill/>
          </p:spPr>
          <p:txBody>
            <a:bodyPr wrap="square">
              <a:spAutoFit/>
            </a:bodyPr>
            <a:lstStyle/>
            <a:p>
              <a:r>
                <a:rPr lang="de-DE" sz="1200">
                  <a:solidFill>
                    <a:schemeClr val="bg1"/>
                  </a:solidFill>
                  <a:latin typeface="arial" panose="020B0604020202020204" pitchFamily="34" charset="0"/>
                </a:rPr>
                <a:t>51.9 h</a:t>
              </a:r>
              <a:endParaRPr lang="en-CA" sz="1200">
                <a:solidFill>
                  <a:schemeClr val="bg1"/>
                </a:solidFill>
              </a:endParaRPr>
            </a:p>
          </p:txBody>
        </p:sp>
        <p:sp>
          <p:nvSpPr>
            <p:cNvPr id="79" name="TextBox 78">
              <a:extLst>
                <a:ext uri="{FF2B5EF4-FFF2-40B4-BE49-F238E27FC236}">
                  <a16:creationId xmlns:a16="http://schemas.microsoft.com/office/drawing/2014/main" id="{51D0BE02-6A48-497F-A0B2-C8569014E218}"/>
                </a:ext>
              </a:extLst>
            </p:cNvPr>
            <p:cNvSpPr txBox="1"/>
            <p:nvPr/>
          </p:nvSpPr>
          <p:spPr>
            <a:xfrm>
              <a:off x="10260819" y="224671"/>
              <a:ext cx="621874" cy="338554"/>
            </a:xfrm>
            <a:prstGeom prst="rect">
              <a:avLst/>
            </a:prstGeom>
            <a:noFill/>
          </p:spPr>
          <p:txBody>
            <a:bodyPr wrap="square">
              <a:spAutoFit/>
            </a:bodyPr>
            <a:lstStyle/>
            <a:p>
              <a:pPr algn="ctr"/>
              <a:r>
                <a:rPr lang="de-DE" sz="1600" b="1" i="0" baseline="0">
                  <a:solidFill>
                    <a:schemeClr val="bg1"/>
                  </a:solidFill>
                  <a:latin typeface="Symbol" panose="05050102010706020507" pitchFamily="18" charset="2"/>
                  <a:ea typeface="+mn-ea"/>
                  <a:cs typeface="+mn-cs"/>
                </a:rPr>
                <a:t>g</a:t>
              </a:r>
              <a:r>
                <a:rPr kumimoji="0" lang="de-DE" sz="16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grpSp>
      <p:pic>
        <p:nvPicPr>
          <p:cNvPr id="3" name="Picture 2" descr="Diagram&#10;&#10;Description automatically generated with medium confidence">
            <a:extLst>
              <a:ext uri="{FF2B5EF4-FFF2-40B4-BE49-F238E27FC236}">
                <a16:creationId xmlns:a16="http://schemas.microsoft.com/office/drawing/2014/main" id="{9C5B6102-5712-CC9F-A39B-DAC81992B81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65763" y="2177483"/>
            <a:ext cx="3325368" cy="1344168"/>
          </a:xfrm>
          <a:prstGeom prst="rect">
            <a:avLst/>
          </a:prstGeom>
        </p:spPr>
      </p:pic>
      <p:grpSp>
        <p:nvGrpSpPr>
          <p:cNvPr id="2" name="Group 1">
            <a:extLst>
              <a:ext uri="{FF2B5EF4-FFF2-40B4-BE49-F238E27FC236}">
                <a16:creationId xmlns:a16="http://schemas.microsoft.com/office/drawing/2014/main" id="{9D033324-8079-751A-4DDB-DB916455730C}"/>
              </a:ext>
            </a:extLst>
          </p:cNvPr>
          <p:cNvGrpSpPr/>
          <p:nvPr/>
        </p:nvGrpSpPr>
        <p:grpSpPr>
          <a:xfrm>
            <a:off x="6500091" y="3188878"/>
            <a:ext cx="1418786" cy="1188441"/>
            <a:chOff x="9705345" y="161621"/>
            <a:chExt cx="1418786" cy="1188441"/>
          </a:xfrm>
        </p:grpSpPr>
        <p:sp>
          <p:nvSpPr>
            <p:cNvPr id="4" name="TextBox 3">
              <a:extLst>
                <a:ext uri="{FF2B5EF4-FFF2-40B4-BE49-F238E27FC236}">
                  <a16:creationId xmlns:a16="http://schemas.microsoft.com/office/drawing/2014/main" id="{63B0ECCA-DF4C-D5E1-B094-76AE2706BB18}"/>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6" name="Rectangle: Rounded Corners 5">
              <a:extLst>
                <a:ext uri="{FF2B5EF4-FFF2-40B4-BE49-F238E27FC236}">
                  <a16:creationId xmlns:a16="http://schemas.microsoft.com/office/drawing/2014/main" id="{3E93C9D6-0219-1A27-CE99-84E7509003CE}"/>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7" name="Rectangle: Rounded Corners 6">
              <a:extLst>
                <a:ext uri="{FF2B5EF4-FFF2-40B4-BE49-F238E27FC236}">
                  <a16:creationId xmlns:a16="http://schemas.microsoft.com/office/drawing/2014/main" id="{AFDD2608-9E7B-C09E-7FE6-6EF902FD52B0}"/>
                </a:ext>
              </a:extLst>
            </p:cNvPr>
            <p:cNvSpPr/>
            <p:nvPr/>
          </p:nvSpPr>
          <p:spPr>
            <a:xfrm>
              <a:off x="9705345" y="161621"/>
              <a:ext cx="1150437" cy="1152769"/>
            </a:xfrm>
            <a:prstGeom prst="roundRect">
              <a:avLst/>
            </a:prstGeom>
            <a:solidFill>
              <a:schemeClr val="tx1">
                <a:lumMod val="65000"/>
                <a:lumOff val="35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8" name="TextBox 7">
              <a:extLst>
                <a:ext uri="{FF2B5EF4-FFF2-40B4-BE49-F238E27FC236}">
                  <a16:creationId xmlns:a16="http://schemas.microsoft.com/office/drawing/2014/main" id="{CC41B3F6-2E95-7BFB-0E49-7D8CFAAB9D8F}"/>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Ra</a:t>
              </a:r>
            </a:p>
          </p:txBody>
        </p:sp>
        <p:sp>
          <p:nvSpPr>
            <p:cNvPr id="9" name="TextBox 8">
              <a:extLst>
                <a:ext uri="{FF2B5EF4-FFF2-40B4-BE49-F238E27FC236}">
                  <a16:creationId xmlns:a16="http://schemas.microsoft.com/office/drawing/2014/main" id="{763B72C7-A016-02E6-B2F0-ECF7E19F6048}"/>
                </a:ext>
              </a:extLst>
            </p:cNvPr>
            <p:cNvSpPr txBox="1"/>
            <p:nvPr/>
          </p:nvSpPr>
          <p:spPr>
            <a:xfrm>
              <a:off x="9772664" y="248048"/>
              <a:ext cx="696951"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223</a:t>
              </a:r>
            </a:p>
          </p:txBody>
        </p:sp>
        <p:sp>
          <p:nvSpPr>
            <p:cNvPr id="23" name="TextBox 22">
              <a:extLst>
                <a:ext uri="{FF2B5EF4-FFF2-40B4-BE49-F238E27FC236}">
                  <a16:creationId xmlns:a16="http://schemas.microsoft.com/office/drawing/2014/main" id="{4EF7EE53-2468-AE83-79F2-C4B830456A7A}"/>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88</a:t>
              </a:r>
            </a:p>
          </p:txBody>
        </p:sp>
        <p:sp>
          <p:nvSpPr>
            <p:cNvPr id="48" name="TextBox 47">
              <a:extLst>
                <a:ext uri="{FF2B5EF4-FFF2-40B4-BE49-F238E27FC236}">
                  <a16:creationId xmlns:a16="http://schemas.microsoft.com/office/drawing/2014/main" id="{8EEA939D-2B1C-8D38-CC4C-24D3DA1F4E56}"/>
                </a:ext>
              </a:extLst>
            </p:cNvPr>
            <p:cNvSpPr txBox="1"/>
            <p:nvPr/>
          </p:nvSpPr>
          <p:spPr>
            <a:xfrm>
              <a:off x="10222092"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11.4 d</a:t>
              </a:r>
              <a:endParaRPr lang="en-CA" sz="1200" dirty="0">
                <a:solidFill>
                  <a:schemeClr val="bg1"/>
                </a:solidFill>
              </a:endParaRPr>
            </a:p>
          </p:txBody>
        </p:sp>
        <p:sp>
          <p:nvSpPr>
            <p:cNvPr id="49" name="TextBox 48">
              <a:extLst>
                <a:ext uri="{FF2B5EF4-FFF2-40B4-BE49-F238E27FC236}">
                  <a16:creationId xmlns:a16="http://schemas.microsoft.com/office/drawing/2014/main" id="{FC0074C1-55B2-DE74-E262-0D3BBF356CA8}"/>
                </a:ext>
              </a:extLst>
            </p:cNvPr>
            <p:cNvSpPr txBox="1"/>
            <p:nvPr/>
          </p:nvSpPr>
          <p:spPr>
            <a:xfrm>
              <a:off x="10260819" y="224671"/>
              <a:ext cx="621874" cy="338554"/>
            </a:xfrm>
            <a:prstGeom prst="rect">
              <a:avLst/>
            </a:prstGeom>
            <a:noFill/>
          </p:spPr>
          <p:txBody>
            <a:bodyPr wrap="square">
              <a:spAutoFit/>
            </a:bodyPr>
            <a:lstStyle/>
            <a:p>
              <a:pPr algn="ctr"/>
              <a:r>
                <a:rPr kumimoji="0" lang="de-DE" sz="1600" b="1" u="none" strike="noStrike" kern="1200" cap="none" spc="0" normalizeH="0" noProof="0" dirty="0">
                  <a:ln>
                    <a:noFill/>
                  </a:ln>
                  <a:solidFill>
                    <a:schemeClr val="bg1"/>
                  </a:solidFill>
                  <a:effectLst/>
                  <a:uLnTx/>
                  <a:uFillTx/>
                  <a:latin typeface="Symbol" panose="05050102010706020507" pitchFamily="18" charset="2"/>
                </a:rPr>
                <a:t>a</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50" name="Group 49">
            <a:extLst>
              <a:ext uri="{FF2B5EF4-FFF2-40B4-BE49-F238E27FC236}">
                <a16:creationId xmlns:a16="http://schemas.microsoft.com/office/drawing/2014/main" id="{1B20525C-9205-D02F-FEA8-CBBB05C2F029}"/>
              </a:ext>
            </a:extLst>
          </p:cNvPr>
          <p:cNvGrpSpPr/>
          <p:nvPr/>
        </p:nvGrpSpPr>
        <p:grpSpPr>
          <a:xfrm>
            <a:off x="8374519" y="4522943"/>
            <a:ext cx="1418786" cy="1188441"/>
            <a:chOff x="9705345" y="161621"/>
            <a:chExt cx="1418786" cy="1188441"/>
          </a:xfrm>
        </p:grpSpPr>
        <p:sp>
          <p:nvSpPr>
            <p:cNvPr id="61" name="TextBox 60">
              <a:extLst>
                <a:ext uri="{FF2B5EF4-FFF2-40B4-BE49-F238E27FC236}">
                  <a16:creationId xmlns:a16="http://schemas.microsoft.com/office/drawing/2014/main" id="{E5812620-0CCA-565E-2F39-D69DD1B32577}"/>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71" name="Rectangle: Rounded Corners 70">
              <a:extLst>
                <a:ext uri="{FF2B5EF4-FFF2-40B4-BE49-F238E27FC236}">
                  <a16:creationId xmlns:a16="http://schemas.microsoft.com/office/drawing/2014/main" id="{F08CDC75-B48E-1273-195B-88196322CBF8}"/>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80" name="Rectangle: Rounded Corners 79">
              <a:extLst>
                <a:ext uri="{FF2B5EF4-FFF2-40B4-BE49-F238E27FC236}">
                  <a16:creationId xmlns:a16="http://schemas.microsoft.com/office/drawing/2014/main" id="{7C150C10-F5DE-8C2E-227C-9A8AF56EBC11}"/>
                </a:ext>
              </a:extLst>
            </p:cNvPr>
            <p:cNvSpPr/>
            <p:nvPr/>
          </p:nvSpPr>
          <p:spPr>
            <a:xfrm>
              <a:off x="9705345" y="161621"/>
              <a:ext cx="1150437" cy="1152769"/>
            </a:xfrm>
            <a:prstGeom prst="roundRect">
              <a:avLst/>
            </a:prstGeom>
            <a:solidFill>
              <a:schemeClr val="accent1">
                <a:lumMod val="75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81" name="TextBox 80">
              <a:extLst>
                <a:ext uri="{FF2B5EF4-FFF2-40B4-BE49-F238E27FC236}">
                  <a16:creationId xmlns:a16="http://schemas.microsoft.com/office/drawing/2014/main" id="{8C645BD6-A1FC-5A82-0B09-86BDC8D98C06}"/>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La</a:t>
              </a:r>
            </a:p>
          </p:txBody>
        </p:sp>
        <p:sp>
          <p:nvSpPr>
            <p:cNvPr id="82" name="TextBox 81">
              <a:extLst>
                <a:ext uri="{FF2B5EF4-FFF2-40B4-BE49-F238E27FC236}">
                  <a16:creationId xmlns:a16="http://schemas.microsoft.com/office/drawing/2014/main" id="{B9A863C7-AE04-0E87-E76A-FEBF176F091B}"/>
                </a:ext>
              </a:extLst>
            </p:cNvPr>
            <p:cNvSpPr txBox="1"/>
            <p:nvPr/>
          </p:nvSpPr>
          <p:spPr>
            <a:xfrm>
              <a:off x="9748810" y="248048"/>
              <a:ext cx="696951"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132</a:t>
              </a:r>
            </a:p>
          </p:txBody>
        </p:sp>
        <p:sp>
          <p:nvSpPr>
            <p:cNvPr id="83" name="TextBox 82">
              <a:extLst>
                <a:ext uri="{FF2B5EF4-FFF2-40B4-BE49-F238E27FC236}">
                  <a16:creationId xmlns:a16="http://schemas.microsoft.com/office/drawing/2014/main" id="{0C7E9811-2721-E7F0-7F48-41D85E0434F4}"/>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57</a:t>
              </a:r>
            </a:p>
          </p:txBody>
        </p:sp>
        <p:sp>
          <p:nvSpPr>
            <p:cNvPr id="84" name="TextBox 83">
              <a:extLst>
                <a:ext uri="{FF2B5EF4-FFF2-40B4-BE49-F238E27FC236}">
                  <a16:creationId xmlns:a16="http://schemas.microsoft.com/office/drawing/2014/main" id="{52FC77A3-B908-030F-A412-E77E4F773567}"/>
                </a:ext>
              </a:extLst>
            </p:cNvPr>
            <p:cNvSpPr txBox="1"/>
            <p:nvPr/>
          </p:nvSpPr>
          <p:spPr>
            <a:xfrm>
              <a:off x="10222092"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4.8 h</a:t>
              </a:r>
              <a:endParaRPr lang="en-CA" sz="1200" dirty="0">
                <a:solidFill>
                  <a:schemeClr val="bg1"/>
                </a:solidFill>
              </a:endParaRPr>
            </a:p>
          </p:txBody>
        </p:sp>
        <p:sp>
          <p:nvSpPr>
            <p:cNvPr id="85" name="TextBox 84">
              <a:extLst>
                <a:ext uri="{FF2B5EF4-FFF2-40B4-BE49-F238E27FC236}">
                  <a16:creationId xmlns:a16="http://schemas.microsoft.com/office/drawing/2014/main" id="{6D6E3D1F-164B-DE29-F877-92720AFCF0FF}"/>
                </a:ext>
              </a:extLst>
            </p:cNvPr>
            <p:cNvSpPr txBox="1"/>
            <p:nvPr/>
          </p:nvSpPr>
          <p:spPr>
            <a:xfrm>
              <a:off x="10260819" y="224671"/>
              <a:ext cx="621874" cy="338554"/>
            </a:xfrm>
            <a:prstGeom prst="rect">
              <a:avLst/>
            </a:prstGeom>
            <a:noFill/>
          </p:spPr>
          <p:txBody>
            <a:bodyPr wrap="square">
              <a:spAutoFit/>
            </a:bodyPr>
            <a:lstStyle/>
            <a:p>
              <a:pPr algn="ctr"/>
              <a:r>
                <a:rPr lang="de-DE" sz="1600" b="1" dirty="0">
                  <a:solidFill>
                    <a:schemeClr val="bg1"/>
                  </a:solidFill>
                  <a:latin typeface="arial" panose="020B0604020202020204" pitchFamily="34" charset="0"/>
                </a:rPr>
                <a:t>β</a:t>
              </a:r>
              <a:r>
                <a:rPr lang="de-DE" sz="1600" b="1" baseline="30000" dirty="0">
                  <a:solidFill>
                    <a:schemeClr val="bg1"/>
                  </a:solidFill>
                  <a:latin typeface="arial" panose="020B0604020202020204" pitchFamily="34" charset="0"/>
                </a:rPr>
                <a:t>+</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86" name="Group 85">
            <a:extLst>
              <a:ext uri="{FF2B5EF4-FFF2-40B4-BE49-F238E27FC236}">
                <a16:creationId xmlns:a16="http://schemas.microsoft.com/office/drawing/2014/main" id="{1C5B4763-575A-56A9-9D29-5C79145C6299}"/>
              </a:ext>
            </a:extLst>
          </p:cNvPr>
          <p:cNvGrpSpPr/>
          <p:nvPr/>
        </p:nvGrpSpPr>
        <p:grpSpPr>
          <a:xfrm>
            <a:off x="8790313" y="551033"/>
            <a:ext cx="1418786" cy="1188441"/>
            <a:chOff x="9705345" y="161621"/>
            <a:chExt cx="1418786" cy="1188441"/>
          </a:xfrm>
        </p:grpSpPr>
        <p:sp>
          <p:nvSpPr>
            <p:cNvPr id="87" name="TextBox 86">
              <a:extLst>
                <a:ext uri="{FF2B5EF4-FFF2-40B4-BE49-F238E27FC236}">
                  <a16:creationId xmlns:a16="http://schemas.microsoft.com/office/drawing/2014/main" id="{FA0DECB2-F8A6-CD23-F436-C928C36E9AF6}"/>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88" name="Rectangle: Rounded Corners 87">
              <a:extLst>
                <a:ext uri="{FF2B5EF4-FFF2-40B4-BE49-F238E27FC236}">
                  <a16:creationId xmlns:a16="http://schemas.microsoft.com/office/drawing/2014/main" id="{DE6A8096-73BB-90DF-AAA7-F7BBC11DE7D0}"/>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89" name="Rectangle: Rounded Corners 88">
              <a:extLst>
                <a:ext uri="{FF2B5EF4-FFF2-40B4-BE49-F238E27FC236}">
                  <a16:creationId xmlns:a16="http://schemas.microsoft.com/office/drawing/2014/main" id="{13F1D475-4417-88FF-7FAB-601C30665CDD}"/>
                </a:ext>
              </a:extLst>
            </p:cNvPr>
            <p:cNvSpPr/>
            <p:nvPr/>
          </p:nvSpPr>
          <p:spPr>
            <a:xfrm>
              <a:off x="9705345" y="161621"/>
              <a:ext cx="1150437" cy="1152769"/>
            </a:xfrm>
            <a:prstGeom prst="roundRect">
              <a:avLst/>
            </a:prstGeom>
            <a:solidFill>
              <a:schemeClr val="accent4">
                <a:lumMod val="75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90" name="TextBox 89">
              <a:extLst>
                <a:ext uri="{FF2B5EF4-FFF2-40B4-BE49-F238E27FC236}">
                  <a16:creationId xmlns:a16="http://schemas.microsoft.com/office/drawing/2014/main" id="{706D3C2F-2C7A-A543-A8AD-FF005693AD33}"/>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Hg</a:t>
              </a:r>
            </a:p>
          </p:txBody>
        </p:sp>
        <p:sp>
          <p:nvSpPr>
            <p:cNvPr id="91" name="TextBox 90">
              <a:extLst>
                <a:ext uri="{FF2B5EF4-FFF2-40B4-BE49-F238E27FC236}">
                  <a16:creationId xmlns:a16="http://schemas.microsoft.com/office/drawing/2014/main" id="{EA4866D9-DFE6-7DF6-C592-3702F1E6CD9F}"/>
                </a:ext>
              </a:extLst>
            </p:cNvPr>
            <p:cNvSpPr txBox="1"/>
            <p:nvPr/>
          </p:nvSpPr>
          <p:spPr>
            <a:xfrm>
              <a:off x="9706562" y="248048"/>
              <a:ext cx="902039"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197m</a:t>
              </a:r>
            </a:p>
          </p:txBody>
        </p:sp>
        <p:sp>
          <p:nvSpPr>
            <p:cNvPr id="92" name="TextBox 91">
              <a:extLst>
                <a:ext uri="{FF2B5EF4-FFF2-40B4-BE49-F238E27FC236}">
                  <a16:creationId xmlns:a16="http://schemas.microsoft.com/office/drawing/2014/main" id="{4FDB20F8-42ED-7D28-A1C6-374DDBC67D12}"/>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80</a:t>
              </a:r>
            </a:p>
          </p:txBody>
        </p:sp>
        <p:sp>
          <p:nvSpPr>
            <p:cNvPr id="93" name="TextBox 92">
              <a:extLst>
                <a:ext uri="{FF2B5EF4-FFF2-40B4-BE49-F238E27FC236}">
                  <a16:creationId xmlns:a16="http://schemas.microsoft.com/office/drawing/2014/main" id="{C66443CC-B4C4-B992-2315-19825FFDCAC4}"/>
                </a:ext>
              </a:extLst>
            </p:cNvPr>
            <p:cNvSpPr txBox="1"/>
            <p:nvPr/>
          </p:nvSpPr>
          <p:spPr>
            <a:xfrm>
              <a:off x="10222092"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23.8 h</a:t>
              </a:r>
              <a:endParaRPr lang="en-CA" sz="1200" dirty="0">
                <a:solidFill>
                  <a:schemeClr val="bg1"/>
                </a:solidFill>
              </a:endParaRPr>
            </a:p>
          </p:txBody>
        </p:sp>
        <p:sp>
          <p:nvSpPr>
            <p:cNvPr id="94" name="TextBox 93">
              <a:extLst>
                <a:ext uri="{FF2B5EF4-FFF2-40B4-BE49-F238E27FC236}">
                  <a16:creationId xmlns:a16="http://schemas.microsoft.com/office/drawing/2014/main" id="{F2AA8B11-6D6D-E5E2-590C-7EBD2F5AA7AB}"/>
                </a:ext>
              </a:extLst>
            </p:cNvPr>
            <p:cNvSpPr txBox="1"/>
            <p:nvPr/>
          </p:nvSpPr>
          <p:spPr>
            <a:xfrm>
              <a:off x="10345495" y="224671"/>
              <a:ext cx="574190" cy="338554"/>
            </a:xfrm>
            <a:prstGeom prst="rect">
              <a:avLst/>
            </a:prstGeom>
            <a:noFill/>
          </p:spPr>
          <p:txBody>
            <a:bodyPr wrap="square">
              <a:spAutoFit/>
            </a:bodyPr>
            <a:lstStyle/>
            <a:p>
              <a:pPr algn="ctr"/>
              <a:r>
                <a:rPr kumimoji="0" lang="el-GR" sz="1600" b="1"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γ</a:t>
              </a:r>
              <a:r>
                <a:rPr kumimoji="0" lang="en-CA" sz="1600" b="1"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/e</a:t>
              </a:r>
              <a:r>
                <a:rPr kumimoji="0" lang="en-CA" sz="1600" b="1" u="none" strike="noStrike" kern="1200" cap="none" spc="0" normalizeH="0" baseline="30000" noProof="0" dirty="0">
                  <a:ln>
                    <a:noFill/>
                  </a:ln>
                  <a:solidFill>
                    <a:schemeClr val="bg1"/>
                  </a:solidFill>
                  <a:effectLst/>
                  <a:uLnTx/>
                  <a:uFillTx/>
                  <a:latin typeface="Arial" panose="020B0604020202020204" pitchFamily="34" charset="0"/>
                  <a:cs typeface="Arial" panose="020B0604020202020204" pitchFamily="34" charset="0"/>
                </a:rPr>
                <a:t>-</a:t>
              </a:r>
              <a:endPar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grpSp>
        <p:nvGrpSpPr>
          <p:cNvPr id="95" name="Group 94">
            <a:extLst>
              <a:ext uri="{FF2B5EF4-FFF2-40B4-BE49-F238E27FC236}">
                <a16:creationId xmlns:a16="http://schemas.microsoft.com/office/drawing/2014/main" id="{FEAB003C-A994-7A40-5467-4D53B3F5806A}"/>
              </a:ext>
            </a:extLst>
          </p:cNvPr>
          <p:cNvGrpSpPr/>
          <p:nvPr/>
        </p:nvGrpSpPr>
        <p:grpSpPr>
          <a:xfrm>
            <a:off x="10258742" y="551033"/>
            <a:ext cx="1418786" cy="1188441"/>
            <a:chOff x="9705345" y="161621"/>
            <a:chExt cx="1418786" cy="1188441"/>
          </a:xfrm>
        </p:grpSpPr>
        <p:sp>
          <p:nvSpPr>
            <p:cNvPr id="96" name="TextBox 95">
              <a:extLst>
                <a:ext uri="{FF2B5EF4-FFF2-40B4-BE49-F238E27FC236}">
                  <a16:creationId xmlns:a16="http://schemas.microsoft.com/office/drawing/2014/main" id="{6AD786A5-A368-FAD3-0C7B-08FC97A292DF}"/>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97" name="Rectangle: Rounded Corners 96">
              <a:extLst>
                <a:ext uri="{FF2B5EF4-FFF2-40B4-BE49-F238E27FC236}">
                  <a16:creationId xmlns:a16="http://schemas.microsoft.com/office/drawing/2014/main" id="{5EC7C2C8-5A17-ECEF-5C4E-569631BD8B43}"/>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98" name="Rectangle: Rounded Corners 97">
              <a:extLst>
                <a:ext uri="{FF2B5EF4-FFF2-40B4-BE49-F238E27FC236}">
                  <a16:creationId xmlns:a16="http://schemas.microsoft.com/office/drawing/2014/main" id="{36D1D3EC-CBC5-9BD9-AA65-CFB8D61CB759}"/>
                </a:ext>
              </a:extLst>
            </p:cNvPr>
            <p:cNvSpPr/>
            <p:nvPr/>
          </p:nvSpPr>
          <p:spPr>
            <a:xfrm>
              <a:off x="9705345" y="161621"/>
              <a:ext cx="1150437" cy="1152769"/>
            </a:xfrm>
            <a:prstGeom prst="roundRect">
              <a:avLst/>
            </a:prstGeom>
            <a:solidFill>
              <a:schemeClr val="accent4">
                <a:lumMod val="60000"/>
                <a:lumOff val="40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99" name="TextBox 98">
              <a:extLst>
                <a:ext uri="{FF2B5EF4-FFF2-40B4-BE49-F238E27FC236}">
                  <a16:creationId xmlns:a16="http://schemas.microsoft.com/office/drawing/2014/main" id="{B1274489-4922-B2E1-D75F-3C125FA18E7C}"/>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Hg</a:t>
              </a:r>
            </a:p>
          </p:txBody>
        </p:sp>
        <p:sp>
          <p:nvSpPr>
            <p:cNvPr id="100" name="TextBox 99">
              <a:extLst>
                <a:ext uri="{FF2B5EF4-FFF2-40B4-BE49-F238E27FC236}">
                  <a16:creationId xmlns:a16="http://schemas.microsoft.com/office/drawing/2014/main" id="{1F341616-0160-087B-EE0E-8D2B554B4341}"/>
                </a:ext>
              </a:extLst>
            </p:cNvPr>
            <p:cNvSpPr txBox="1"/>
            <p:nvPr/>
          </p:nvSpPr>
          <p:spPr>
            <a:xfrm>
              <a:off x="9706562" y="248048"/>
              <a:ext cx="902039"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197</a:t>
              </a:r>
            </a:p>
          </p:txBody>
        </p:sp>
        <p:sp>
          <p:nvSpPr>
            <p:cNvPr id="101" name="TextBox 100">
              <a:extLst>
                <a:ext uri="{FF2B5EF4-FFF2-40B4-BE49-F238E27FC236}">
                  <a16:creationId xmlns:a16="http://schemas.microsoft.com/office/drawing/2014/main" id="{6728695B-E719-AC78-44DA-9BCA437DC3E0}"/>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80</a:t>
              </a:r>
            </a:p>
          </p:txBody>
        </p:sp>
        <p:sp>
          <p:nvSpPr>
            <p:cNvPr id="102" name="TextBox 101">
              <a:extLst>
                <a:ext uri="{FF2B5EF4-FFF2-40B4-BE49-F238E27FC236}">
                  <a16:creationId xmlns:a16="http://schemas.microsoft.com/office/drawing/2014/main" id="{2F8D3C31-25A9-FDB6-1938-21C47914EEB6}"/>
                </a:ext>
              </a:extLst>
            </p:cNvPr>
            <p:cNvSpPr txBox="1"/>
            <p:nvPr/>
          </p:nvSpPr>
          <p:spPr>
            <a:xfrm>
              <a:off x="10222092"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64.1 h</a:t>
              </a:r>
              <a:endParaRPr lang="en-CA" sz="1200" dirty="0">
                <a:solidFill>
                  <a:schemeClr val="bg1"/>
                </a:solidFill>
              </a:endParaRPr>
            </a:p>
          </p:txBody>
        </p:sp>
        <p:sp>
          <p:nvSpPr>
            <p:cNvPr id="103" name="TextBox 102">
              <a:extLst>
                <a:ext uri="{FF2B5EF4-FFF2-40B4-BE49-F238E27FC236}">
                  <a16:creationId xmlns:a16="http://schemas.microsoft.com/office/drawing/2014/main" id="{309380CD-2991-F56C-1699-A2E17834CFD0}"/>
                </a:ext>
              </a:extLst>
            </p:cNvPr>
            <p:cNvSpPr txBox="1"/>
            <p:nvPr/>
          </p:nvSpPr>
          <p:spPr>
            <a:xfrm>
              <a:off x="10345495" y="224671"/>
              <a:ext cx="574190" cy="338554"/>
            </a:xfrm>
            <a:prstGeom prst="rect">
              <a:avLst/>
            </a:prstGeom>
            <a:noFill/>
          </p:spPr>
          <p:txBody>
            <a:bodyPr wrap="square">
              <a:spAutoFit/>
            </a:bodyPr>
            <a:lstStyle/>
            <a:p>
              <a:pPr algn="ctr"/>
              <a:r>
                <a:rPr kumimoji="0" lang="en-CA" sz="1600" b="1"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e</a:t>
              </a:r>
              <a:r>
                <a:rPr kumimoji="0" lang="en-CA" sz="1600" b="1" u="none" strike="noStrike" kern="1200" cap="none" spc="0" normalizeH="0" baseline="30000" noProof="0" dirty="0">
                  <a:ln>
                    <a:noFill/>
                  </a:ln>
                  <a:solidFill>
                    <a:schemeClr val="bg1"/>
                  </a:solidFill>
                  <a:effectLst/>
                  <a:uLnTx/>
                  <a:uFillTx/>
                  <a:latin typeface="Arial" panose="020B0604020202020204" pitchFamily="34" charset="0"/>
                  <a:cs typeface="Arial" panose="020B0604020202020204" pitchFamily="34" charset="0"/>
                </a:rPr>
                <a:t>-</a:t>
              </a:r>
              <a:endPar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grpSp>
        <p:nvGrpSpPr>
          <p:cNvPr id="104" name="Group 103">
            <a:extLst>
              <a:ext uri="{FF2B5EF4-FFF2-40B4-BE49-F238E27FC236}">
                <a16:creationId xmlns:a16="http://schemas.microsoft.com/office/drawing/2014/main" id="{ED51B6B1-D295-07F1-C791-451D03D795C4}"/>
              </a:ext>
            </a:extLst>
          </p:cNvPr>
          <p:cNvGrpSpPr/>
          <p:nvPr/>
        </p:nvGrpSpPr>
        <p:grpSpPr>
          <a:xfrm>
            <a:off x="7172241" y="451819"/>
            <a:ext cx="1563375" cy="1188441"/>
            <a:chOff x="9705345" y="161621"/>
            <a:chExt cx="1563375" cy="1188441"/>
          </a:xfrm>
        </p:grpSpPr>
        <p:sp>
          <p:nvSpPr>
            <p:cNvPr id="105" name="TextBox 104">
              <a:extLst>
                <a:ext uri="{FF2B5EF4-FFF2-40B4-BE49-F238E27FC236}">
                  <a16:creationId xmlns:a16="http://schemas.microsoft.com/office/drawing/2014/main" id="{CEA34F78-C088-11DC-AD35-D24C839A295A}"/>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106" name="Rectangle: Rounded Corners 105">
              <a:extLst>
                <a:ext uri="{FF2B5EF4-FFF2-40B4-BE49-F238E27FC236}">
                  <a16:creationId xmlns:a16="http://schemas.microsoft.com/office/drawing/2014/main" id="{AC46D3AE-460C-8E80-351F-7DB53C0EA27E}"/>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07" name="TextBox 106">
              <a:extLst>
                <a:ext uri="{FF2B5EF4-FFF2-40B4-BE49-F238E27FC236}">
                  <a16:creationId xmlns:a16="http://schemas.microsoft.com/office/drawing/2014/main" id="{FAB097D9-1943-A390-B7E0-835058C05B59}"/>
                </a:ext>
              </a:extLst>
            </p:cNvPr>
            <p:cNvSpPr txBox="1"/>
            <p:nvPr/>
          </p:nvSpPr>
          <p:spPr>
            <a:xfrm>
              <a:off x="10673112" y="445691"/>
              <a:ext cx="595608" cy="276999"/>
            </a:xfrm>
            <a:prstGeom prst="rect">
              <a:avLst/>
            </a:prstGeom>
            <a:noFill/>
          </p:spPr>
          <p:txBody>
            <a:bodyPr wrap="square">
              <a:spAutoFit/>
            </a:bodyPr>
            <a:lstStyle/>
            <a:p>
              <a:pPr algn="ctr"/>
              <a:r>
                <a:rPr kumimoji="0" lang="de-DE" sz="1200" b="0" u="none" strike="noStrike" kern="1200" cap="none" spc="0" normalizeH="0" noProof="0">
                  <a:ln>
                    <a:noFill/>
                  </a:ln>
                  <a:solidFill>
                    <a:schemeClr val="bg1"/>
                  </a:solidFill>
                  <a:effectLst/>
                  <a:uLnTx/>
                  <a:uFillTx/>
                  <a:latin typeface="Symbol" panose="05050102010706020507" pitchFamily="18" charset="2"/>
                </a:rPr>
                <a:t>b</a:t>
              </a:r>
              <a:r>
                <a:rPr kumimoji="0" lang="de-DE" sz="1200" b="0" i="0" u="none" strike="noStrike" kern="1200" cap="none" spc="0" normalizeH="0" baseline="30000" noProof="0">
                  <a:ln>
                    <a:noFill/>
                  </a:ln>
                  <a:solidFill>
                    <a:schemeClr val="bg1"/>
                  </a:solidFill>
                  <a:effectLst/>
                  <a:uLnTx/>
                  <a:uFillTx/>
                  <a:latin typeface="Arial" panose="020B0604020202020204" pitchFamily="34" charset="0"/>
                  <a:cs typeface="Arial" panose="020B0604020202020204" pitchFamily="34" charset="0"/>
                </a:rPr>
                <a:t>-</a:t>
              </a:r>
              <a:r>
                <a:rPr kumimoji="0" lang="de-DE" sz="1200" b="0" i="0" u="none" strike="noStrike" kern="1200" cap="none" spc="0" normalizeH="0" noProof="0">
                  <a:ln>
                    <a:noFill/>
                  </a:ln>
                  <a:solidFill>
                    <a:schemeClr val="bg1"/>
                  </a:solidFill>
                  <a:effectLst/>
                  <a:uLnTx/>
                  <a:uFillTx/>
                  <a:latin typeface="Arial" panose="020B0604020202020204" pitchFamily="34" charset="0"/>
                  <a:cs typeface="Arial" panose="020B0604020202020204" pitchFamily="34" charset="0"/>
                </a:rPr>
                <a:t>,</a:t>
              </a:r>
              <a:r>
                <a:rPr kumimoji="0" lang="de-DE" sz="1200" b="0" i="0" u="none" strike="noStrike" kern="1200" cap="none" spc="0" normalizeH="0" noProof="0">
                  <a:ln>
                    <a:noFill/>
                  </a:ln>
                  <a:solidFill>
                    <a:schemeClr val="bg1"/>
                  </a:solidFill>
                  <a:effectLst/>
                  <a:uLnTx/>
                  <a:uFillTx/>
                  <a:latin typeface="Symbol" panose="05050102010706020507" pitchFamily="18" charset="2"/>
                </a:rPr>
                <a:t> g</a:t>
              </a:r>
              <a:r>
                <a:rPr kumimoji="0" lang="de-DE" sz="12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sp>
          <p:nvSpPr>
            <p:cNvPr id="108" name="Rectangle: Rounded Corners 107">
              <a:extLst>
                <a:ext uri="{FF2B5EF4-FFF2-40B4-BE49-F238E27FC236}">
                  <a16:creationId xmlns:a16="http://schemas.microsoft.com/office/drawing/2014/main" id="{6223C50A-4DFF-6538-2D9B-5C89B3A4B2DC}"/>
                </a:ext>
              </a:extLst>
            </p:cNvPr>
            <p:cNvSpPr/>
            <p:nvPr/>
          </p:nvSpPr>
          <p:spPr>
            <a:xfrm>
              <a:off x="9705345" y="161621"/>
              <a:ext cx="1150437" cy="1152769"/>
            </a:xfrm>
            <a:prstGeom prst="roundRect">
              <a:avLst/>
            </a:prstGeom>
            <a:solidFill>
              <a:schemeClr val="accent2">
                <a:lumMod val="75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09" name="TextBox 108">
              <a:extLst>
                <a:ext uri="{FF2B5EF4-FFF2-40B4-BE49-F238E27FC236}">
                  <a16:creationId xmlns:a16="http://schemas.microsoft.com/office/drawing/2014/main" id="{99CDD850-AC68-B636-6CCB-25AF3216FFA3}"/>
                </a:ext>
              </a:extLst>
            </p:cNvPr>
            <p:cNvSpPr txBox="1"/>
            <p:nvPr/>
          </p:nvSpPr>
          <p:spPr>
            <a:xfrm>
              <a:off x="988203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Tb</a:t>
              </a:r>
            </a:p>
          </p:txBody>
        </p:sp>
        <p:sp>
          <p:nvSpPr>
            <p:cNvPr id="110" name="TextBox 109">
              <a:extLst>
                <a:ext uri="{FF2B5EF4-FFF2-40B4-BE49-F238E27FC236}">
                  <a16:creationId xmlns:a16="http://schemas.microsoft.com/office/drawing/2014/main" id="{C74A1A01-6A91-A14A-D848-BA27A0336A19}"/>
                </a:ext>
              </a:extLst>
            </p:cNvPr>
            <p:cNvSpPr txBox="1"/>
            <p:nvPr/>
          </p:nvSpPr>
          <p:spPr>
            <a:xfrm>
              <a:off x="9709057" y="248048"/>
              <a:ext cx="793496"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155</a:t>
              </a:r>
            </a:p>
          </p:txBody>
        </p:sp>
        <p:sp>
          <p:nvSpPr>
            <p:cNvPr id="111" name="TextBox 110">
              <a:extLst>
                <a:ext uri="{FF2B5EF4-FFF2-40B4-BE49-F238E27FC236}">
                  <a16:creationId xmlns:a16="http://schemas.microsoft.com/office/drawing/2014/main" id="{F79361E6-E570-D4F3-FF22-DDEB7F02997B}"/>
                </a:ext>
              </a:extLst>
            </p:cNvPr>
            <p:cNvSpPr txBox="1"/>
            <p:nvPr/>
          </p:nvSpPr>
          <p:spPr>
            <a:xfrm>
              <a:off x="9769216" y="998957"/>
              <a:ext cx="515122"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65</a:t>
              </a:r>
            </a:p>
          </p:txBody>
        </p:sp>
        <p:sp>
          <p:nvSpPr>
            <p:cNvPr id="112" name="TextBox 111">
              <a:extLst>
                <a:ext uri="{FF2B5EF4-FFF2-40B4-BE49-F238E27FC236}">
                  <a16:creationId xmlns:a16="http://schemas.microsoft.com/office/drawing/2014/main" id="{FC9DED9B-43F7-112F-93E9-1ACBE230713A}"/>
                </a:ext>
              </a:extLst>
            </p:cNvPr>
            <p:cNvSpPr txBox="1"/>
            <p:nvPr/>
          </p:nvSpPr>
          <p:spPr>
            <a:xfrm>
              <a:off x="10222092"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5.32</a:t>
              </a:r>
              <a:r>
                <a:rPr lang="de-DE" sz="1200" b="0" i="0" dirty="0">
                  <a:solidFill>
                    <a:schemeClr val="bg1"/>
                  </a:solidFill>
                  <a:effectLst/>
                  <a:latin typeface="arial" panose="020B0604020202020204" pitchFamily="34" charset="0"/>
                </a:rPr>
                <a:t> d</a:t>
              </a:r>
              <a:endParaRPr lang="en-CA" sz="1200" dirty="0">
                <a:solidFill>
                  <a:schemeClr val="bg1"/>
                </a:solidFill>
              </a:endParaRPr>
            </a:p>
          </p:txBody>
        </p:sp>
        <p:sp>
          <p:nvSpPr>
            <p:cNvPr id="113" name="TextBox 112">
              <a:extLst>
                <a:ext uri="{FF2B5EF4-FFF2-40B4-BE49-F238E27FC236}">
                  <a16:creationId xmlns:a16="http://schemas.microsoft.com/office/drawing/2014/main" id="{4264A262-2466-A409-83BE-B650879F2829}"/>
                </a:ext>
              </a:extLst>
            </p:cNvPr>
            <p:cNvSpPr txBox="1"/>
            <p:nvPr/>
          </p:nvSpPr>
          <p:spPr>
            <a:xfrm>
              <a:off x="10178414" y="224671"/>
              <a:ext cx="754363" cy="338554"/>
            </a:xfrm>
            <a:prstGeom prst="rect">
              <a:avLst/>
            </a:prstGeom>
            <a:noFill/>
          </p:spPr>
          <p:txBody>
            <a:bodyPr wrap="square">
              <a:spAutoFit/>
            </a:bodyPr>
            <a:lstStyle/>
            <a:p>
              <a:pPr algn="ctr"/>
              <a:r>
                <a:rPr kumimoji="0" lang="de-DE" sz="1600" b="1" i="0" u="none" strike="noStrike" kern="1200" cap="none" spc="0" normalizeH="0" noProof="0" dirty="0">
                  <a:ln>
                    <a:noFill/>
                  </a:ln>
                  <a:solidFill>
                    <a:schemeClr val="bg1"/>
                  </a:solidFill>
                  <a:effectLst/>
                  <a:uLnTx/>
                  <a:uFillTx/>
                  <a:latin typeface="Symbol" panose="05050102010706020507" pitchFamily="18" charset="2"/>
                </a:rPr>
                <a:t>g/</a:t>
              </a:r>
              <a:r>
                <a:rPr kumimoji="0" lang="de-DE" sz="1600" b="1" i="0" u="none" strike="noStrike" kern="1200" cap="none" spc="0" normalizeH="0" noProof="0" dirty="0">
                  <a:ln>
                    <a:noFill/>
                  </a:ln>
                  <a:solidFill>
                    <a:schemeClr val="bg1"/>
                  </a:solidFill>
                  <a:effectLst/>
                  <a:uLnTx/>
                  <a:uFillTx/>
                </a:rPr>
                <a:t>e</a:t>
              </a:r>
              <a:r>
                <a:rPr kumimoji="0" lang="de-DE" sz="1600" b="1" i="0" u="none" strike="noStrike" kern="1200" cap="none" spc="0" normalizeH="0" baseline="30000" noProof="0" dirty="0">
                  <a:ln>
                    <a:noFill/>
                  </a:ln>
                  <a:solidFill>
                    <a:schemeClr val="bg1"/>
                  </a:solidFill>
                  <a:effectLst/>
                  <a:uLnTx/>
                  <a:uFillTx/>
                </a:rPr>
                <a:t>-</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114" name="Group 113">
            <a:extLst>
              <a:ext uri="{FF2B5EF4-FFF2-40B4-BE49-F238E27FC236}">
                <a16:creationId xmlns:a16="http://schemas.microsoft.com/office/drawing/2014/main" id="{658AD7AE-2EC6-367E-FF46-A75FE0A11CEE}"/>
              </a:ext>
            </a:extLst>
          </p:cNvPr>
          <p:cNvGrpSpPr/>
          <p:nvPr/>
        </p:nvGrpSpPr>
        <p:grpSpPr>
          <a:xfrm>
            <a:off x="9912660" y="4515524"/>
            <a:ext cx="1418786" cy="1188441"/>
            <a:chOff x="9705345" y="161621"/>
            <a:chExt cx="1418786" cy="1188441"/>
          </a:xfrm>
        </p:grpSpPr>
        <p:sp>
          <p:nvSpPr>
            <p:cNvPr id="115" name="TextBox 114">
              <a:extLst>
                <a:ext uri="{FF2B5EF4-FFF2-40B4-BE49-F238E27FC236}">
                  <a16:creationId xmlns:a16="http://schemas.microsoft.com/office/drawing/2014/main" id="{FDAE0364-A76D-D04E-654F-37EBD1149322}"/>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116" name="Rectangle: Rounded Corners 115">
              <a:extLst>
                <a:ext uri="{FF2B5EF4-FFF2-40B4-BE49-F238E27FC236}">
                  <a16:creationId xmlns:a16="http://schemas.microsoft.com/office/drawing/2014/main" id="{A8C6B55B-24C4-88E2-ECC7-44AFD8FF3F86}"/>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17" name="Rectangle: Rounded Corners 116">
              <a:extLst>
                <a:ext uri="{FF2B5EF4-FFF2-40B4-BE49-F238E27FC236}">
                  <a16:creationId xmlns:a16="http://schemas.microsoft.com/office/drawing/2014/main" id="{6E2E0C42-A01D-57B6-0343-59FA84743EA5}"/>
                </a:ext>
              </a:extLst>
            </p:cNvPr>
            <p:cNvSpPr/>
            <p:nvPr/>
          </p:nvSpPr>
          <p:spPr>
            <a:xfrm>
              <a:off x="9705345" y="161621"/>
              <a:ext cx="1150437" cy="1152769"/>
            </a:xfrm>
            <a:prstGeom prst="roundRect">
              <a:avLst/>
            </a:prstGeom>
            <a:solidFill>
              <a:schemeClr val="accent1">
                <a:lumMod val="60000"/>
                <a:lumOff val="40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18" name="TextBox 117">
              <a:extLst>
                <a:ext uri="{FF2B5EF4-FFF2-40B4-BE49-F238E27FC236}">
                  <a16:creationId xmlns:a16="http://schemas.microsoft.com/office/drawing/2014/main" id="{21164ED0-5F36-AE8B-BEE4-4B729A86AAC1}"/>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La</a:t>
              </a:r>
            </a:p>
          </p:txBody>
        </p:sp>
        <p:sp>
          <p:nvSpPr>
            <p:cNvPr id="119" name="TextBox 118">
              <a:extLst>
                <a:ext uri="{FF2B5EF4-FFF2-40B4-BE49-F238E27FC236}">
                  <a16:creationId xmlns:a16="http://schemas.microsoft.com/office/drawing/2014/main" id="{88385AC5-5659-1A74-192F-1D9CB8F2C28F}"/>
                </a:ext>
              </a:extLst>
            </p:cNvPr>
            <p:cNvSpPr txBox="1"/>
            <p:nvPr/>
          </p:nvSpPr>
          <p:spPr>
            <a:xfrm>
              <a:off x="9772664" y="248048"/>
              <a:ext cx="696951"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135</a:t>
              </a:r>
            </a:p>
          </p:txBody>
        </p:sp>
        <p:sp>
          <p:nvSpPr>
            <p:cNvPr id="120" name="TextBox 119">
              <a:extLst>
                <a:ext uri="{FF2B5EF4-FFF2-40B4-BE49-F238E27FC236}">
                  <a16:creationId xmlns:a16="http://schemas.microsoft.com/office/drawing/2014/main" id="{3EC97072-ED22-BB3D-7A6D-5DEA40601771}"/>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57</a:t>
              </a:r>
            </a:p>
          </p:txBody>
        </p:sp>
        <p:sp>
          <p:nvSpPr>
            <p:cNvPr id="121" name="TextBox 120">
              <a:extLst>
                <a:ext uri="{FF2B5EF4-FFF2-40B4-BE49-F238E27FC236}">
                  <a16:creationId xmlns:a16="http://schemas.microsoft.com/office/drawing/2014/main" id="{B2026376-F837-1DD4-4992-0FF82292E5CC}"/>
                </a:ext>
              </a:extLst>
            </p:cNvPr>
            <p:cNvSpPr txBox="1"/>
            <p:nvPr/>
          </p:nvSpPr>
          <p:spPr>
            <a:xfrm>
              <a:off x="10222092"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19.5 h</a:t>
              </a:r>
              <a:endParaRPr lang="en-CA" sz="1200" dirty="0">
                <a:solidFill>
                  <a:schemeClr val="bg1"/>
                </a:solidFill>
              </a:endParaRPr>
            </a:p>
          </p:txBody>
        </p:sp>
        <p:sp>
          <p:nvSpPr>
            <p:cNvPr id="122" name="TextBox 121">
              <a:extLst>
                <a:ext uri="{FF2B5EF4-FFF2-40B4-BE49-F238E27FC236}">
                  <a16:creationId xmlns:a16="http://schemas.microsoft.com/office/drawing/2014/main" id="{9277AD2F-0909-E443-2BCD-258B37A47B58}"/>
                </a:ext>
              </a:extLst>
            </p:cNvPr>
            <p:cNvSpPr txBox="1"/>
            <p:nvPr/>
          </p:nvSpPr>
          <p:spPr>
            <a:xfrm>
              <a:off x="10260819" y="224671"/>
              <a:ext cx="621874" cy="338554"/>
            </a:xfrm>
            <a:prstGeom prst="rect">
              <a:avLst/>
            </a:prstGeom>
            <a:noFill/>
          </p:spPr>
          <p:txBody>
            <a:bodyPr wrap="square">
              <a:spAutoFit/>
            </a:bodyPr>
            <a:lstStyle/>
            <a:p>
              <a:pPr algn="ctr"/>
              <a:r>
                <a:rPr kumimoji="0" lang="de-DE" sz="1600" u="none" strike="noStrike" kern="1200" cap="none" spc="0" normalizeH="0" noProof="0" dirty="0">
                  <a:ln>
                    <a:noFill/>
                  </a:ln>
                  <a:solidFill>
                    <a:schemeClr val="bg1"/>
                  </a:solidFill>
                  <a:effectLst/>
                  <a:uLnTx/>
                  <a:uFillTx/>
                </a:rPr>
                <a:t>e</a:t>
              </a:r>
              <a:r>
                <a:rPr kumimoji="0" lang="de-DE" sz="1600" u="none" strike="noStrike" kern="1200" cap="none" spc="0" normalizeH="0" baseline="30000" noProof="0" dirty="0">
                  <a:ln>
                    <a:noFill/>
                  </a:ln>
                  <a:solidFill>
                    <a:schemeClr val="bg1"/>
                  </a:solidFill>
                  <a:effectLst/>
                  <a:uLnTx/>
                  <a:uFillTx/>
                </a:rPr>
                <a:t>-</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124" name="Group 123">
            <a:extLst>
              <a:ext uri="{FF2B5EF4-FFF2-40B4-BE49-F238E27FC236}">
                <a16:creationId xmlns:a16="http://schemas.microsoft.com/office/drawing/2014/main" id="{2C1AD2FD-55DF-1FC8-82EF-F63B756CEB30}"/>
              </a:ext>
            </a:extLst>
          </p:cNvPr>
          <p:cNvGrpSpPr/>
          <p:nvPr/>
        </p:nvGrpSpPr>
        <p:grpSpPr>
          <a:xfrm>
            <a:off x="2333846" y="4238873"/>
            <a:ext cx="1418786" cy="1188441"/>
            <a:chOff x="9705345" y="161621"/>
            <a:chExt cx="1418786" cy="1188441"/>
          </a:xfrm>
        </p:grpSpPr>
        <p:sp>
          <p:nvSpPr>
            <p:cNvPr id="125" name="TextBox 124">
              <a:extLst>
                <a:ext uri="{FF2B5EF4-FFF2-40B4-BE49-F238E27FC236}">
                  <a16:creationId xmlns:a16="http://schemas.microsoft.com/office/drawing/2014/main" id="{BE72696C-48B1-06DE-2A39-5F040EF3A2AF}"/>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126" name="Rectangle: Rounded Corners 125">
              <a:extLst>
                <a:ext uri="{FF2B5EF4-FFF2-40B4-BE49-F238E27FC236}">
                  <a16:creationId xmlns:a16="http://schemas.microsoft.com/office/drawing/2014/main" id="{F8EE904F-7D7D-5513-4C88-D33D7A37BF47}"/>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27" name="Rectangle: Rounded Corners 126">
              <a:extLst>
                <a:ext uri="{FF2B5EF4-FFF2-40B4-BE49-F238E27FC236}">
                  <a16:creationId xmlns:a16="http://schemas.microsoft.com/office/drawing/2014/main" id="{2F619FD9-7367-7A01-D26C-B4C293AF6E85}"/>
                </a:ext>
              </a:extLst>
            </p:cNvPr>
            <p:cNvSpPr/>
            <p:nvPr/>
          </p:nvSpPr>
          <p:spPr>
            <a:xfrm>
              <a:off x="9705345" y="161621"/>
              <a:ext cx="1150437" cy="1152769"/>
            </a:xfrm>
            <a:prstGeom prst="roundRect">
              <a:avLst/>
            </a:prstGeom>
            <a:solidFill>
              <a:srgbClr val="00B0F0"/>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28" name="TextBox 127">
              <a:extLst>
                <a:ext uri="{FF2B5EF4-FFF2-40B4-BE49-F238E27FC236}">
                  <a16:creationId xmlns:a16="http://schemas.microsoft.com/office/drawing/2014/main" id="{63FEB8D1-1905-C7AB-72DA-8D6E939285CD}"/>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Ce</a:t>
              </a:r>
            </a:p>
          </p:txBody>
        </p:sp>
        <p:sp>
          <p:nvSpPr>
            <p:cNvPr id="129" name="TextBox 128">
              <a:extLst>
                <a:ext uri="{FF2B5EF4-FFF2-40B4-BE49-F238E27FC236}">
                  <a16:creationId xmlns:a16="http://schemas.microsoft.com/office/drawing/2014/main" id="{086EB2C4-BF4C-39E9-189C-6BA02054F2F9}"/>
                </a:ext>
              </a:extLst>
            </p:cNvPr>
            <p:cNvSpPr txBox="1"/>
            <p:nvPr/>
          </p:nvSpPr>
          <p:spPr>
            <a:xfrm>
              <a:off x="9772664" y="248048"/>
              <a:ext cx="696951"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134</a:t>
              </a:r>
            </a:p>
          </p:txBody>
        </p:sp>
        <p:sp>
          <p:nvSpPr>
            <p:cNvPr id="130" name="TextBox 129">
              <a:extLst>
                <a:ext uri="{FF2B5EF4-FFF2-40B4-BE49-F238E27FC236}">
                  <a16:creationId xmlns:a16="http://schemas.microsoft.com/office/drawing/2014/main" id="{65613F12-0DA2-9234-64F8-877A087B10F6}"/>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58</a:t>
              </a:r>
            </a:p>
          </p:txBody>
        </p:sp>
        <p:sp>
          <p:nvSpPr>
            <p:cNvPr id="131" name="TextBox 130">
              <a:extLst>
                <a:ext uri="{FF2B5EF4-FFF2-40B4-BE49-F238E27FC236}">
                  <a16:creationId xmlns:a16="http://schemas.microsoft.com/office/drawing/2014/main" id="{0183020D-1991-43F6-87DE-1158F60EFEF7}"/>
                </a:ext>
              </a:extLst>
            </p:cNvPr>
            <p:cNvSpPr txBox="1"/>
            <p:nvPr/>
          </p:nvSpPr>
          <p:spPr>
            <a:xfrm>
              <a:off x="10222092"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3.16 d</a:t>
              </a:r>
              <a:endParaRPr lang="en-CA" sz="1200" dirty="0">
                <a:solidFill>
                  <a:schemeClr val="bg1"/>
                </a:solidFill>
              </a:endParaRPr>
            </a:p>
          </p:txBody>
        </p:sp>
        <p:sp>
          <p:nvSpPr>
            <p:cNvPr id="132" name="TextBox 131">
              <a:extLst>
                <a:ext uri="{FF2B5EF4-FFF2-40B4-BE49-F238E27FC236}">
                  <a16:creationId xmlns:a16="http://schemas.microsoft.com/office/drawing/2014/main" id="{586156DD-B4BC-53F7-7446-CD365AEDEBF0}"/>
                </a:ext>
              </a:extLst>
            </p:cNvPr>
            <p:cNvSpPr txBox="1"/>
            <p:nvPr/>
          </p:nvSpPr>
          <p:spPr>
            <a:xfrm>
              <a:off x="10260819" y="224671"/>
              <a:ext cx="621874" cy="338554"/>
            </a:xfrm>
            <a:prstGeom prst="rect">
              <a:avLst/>
            </a:prstGeom>
            <a:noFill/>
          </p:spPr>
          <p:txBody>
            <a:bodyPr wrap="square">
              <a:spAutoFit/>
            </a:bodyPr>
            <a:lstStyle/>
            <a:p>
              <a:pPr algn="ctr"/>
              <a:r>
                <a:rPr lang="de-DE" sz="1600" b="1" i="0" baseline="0" dirty="0">
                  <a:solidFill>
                    <a:schemeClr val="bg1"/>
                  </a:solidFill>
                  <a:latin typeface="Arial  "/>
                </a:rPr>
                <a:t>EC</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133" name="Group 132">
            <a:extLst>
              <a:ext uri="{FF2B5EF4-FFF2-40B4-BE49-F238E27FC236}">
                <a16:creationId xmlns:a16="http://schemas.microsoft.com/office/drawing/2014/main" id="{B86348E0-BA5C-D9F1-B089-9D56A9060B33}"/>
              </a:ext>
            </a:extLst>
          </p:cNvPr>
          <p:cNvGrpSpPr/>
          <p:nvPr/>
        </p:nvGrpSpPr>
        <p:grpSpPr>
          <a:xfrm>
            <a:off x="3661433" y="4233346"/>
            <a:ext cx="1418786" cy="1188441"/>
            <a:chOff x="9705345" y="161621"/>
            <a:chExt cx="1418786" cy="1188441"/>
          </a:xfrm>
        </p:grpSpPr>
        <p:sp>
          <p:nvSpPr>
            <p:cNvPr id="134" name="TextBox 133">
              <a:extLst>
                <a:ext uri="{FF2B5EF4-FFF2-40B4-BE49-F238E27FC236}">
                  <a16:creationId xmlns:a16="http://schemas.microsoft.com/office/drawing/2014/main" id="{02AAE25B-654C-117D-E302-C04E6F0901CD}"/>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135" name="Rectangle: Rounded Corners 134">
              <a:extLst>
                <a:ext uri="{FF2B5EF4-FFF2-40B4-BE49-F238E27FC236}">
                  <a16:creationId xmlns:a16="http://schemas.microsoft.com/office/drawing/2014/main" id="{CCBCE142-E8E5-40A0-F598-50D074EE096C}"/>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36" name="Rectangle: Rounded Corners 135">
              <a:extLst>
                <a:ext uri="{FF2B5EF4-FFF2-40B4-BE49-F238E27FC236}">
                  <a16:creationId xmlns:a16="http://schemas.microsoft.com/office/drawing/2014/main" id="{F4233A91-9D3B-D2D7-1DE4-CA78A17E5AB9}"/>
                </a:ext>
              </a:extLst>
            </p:cNvPr>
            <p:cNvSpPr/>
            <p:nvPr/>
          </p:nvSpPr>
          <p:spPr>
            <a:xfrm>
              <a:off x="9705345" y="161621"/>
              <a:ext cx="1150437" cy="1152769"/>
            </a:xfrm>
            <a:prstGeom prst="roundRect">
              <a:avLst/>
            </a:prstGeom>
            <a:solidFill>
              <a:schemeClr val="accent5">
                <a:lumMod val="60000"/>
                <a:lumOff val="40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37" name="TextBox 136">
              <a:extLst>
                <a:ext uri="{FF2B5EF4-FFF2-40B4-BE49-F238E27FC236}">
                  <a16:creationId xmlns:a16="http://schemas.microsoft.com/office/drawing/2014/main" id="{8DFDCA05-708D-A630-1541-E598BA1BDEDF}"/>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La</a:t>
              </a:r>
            </a:p>
          </p:txBody>
        </p:sp>
        <p:sp>
          <p:nvSpPr>
            <p:cNvPr id="138" name="TextBox 137">
              <a:extLst>
                <a:ext uri="{FF2B5EF4-FFF2-40B4-BE49-F238E27FC236}">
                  <a16:creationId xmlns:a16="http://schemas.microsoft.com/office/drawing/2014/main" id="{1DB09258-2D55-55BF-51DD-E117601A26E6}"/>
                </a:ext>
              </a:extLst>
            </p:cNvPr>
            <p:cNvSpPr txBox="1"/>
            <p:nvPr/>
          </p:nvSpPr>
          <p:spPr>
            <a:xfrm>
              <a:off x="9772664" y="248048"/>
              <a:ext cx="696951"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134</a:t>
              </a:r>
            </a:p>
          </p:txBody>
        </p:sp>
        <p:sp>
          <p:nvSpPr>
            <p:cNvPr id="139" name="TextBox 138">
              <a:extLst>
                <a:ext uri="{FF2B5EF4-FFF2-40B4-BE49-F238E27FC236}">
                  <a16:creationId xmlns:a16="http://schemas.microsoft.com/office/drawing/2014/main" id="{84A23B57-8DD7-2747-2F59-E4F0A14B3336}"/>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57</a:t>
              </a:r>
            </a:p>
          </p:txBody>
        </p:sp>
        <p:sp>
          <p:nvSpPr>
            <p:cNvPr id="140" name="TextBox 139">
              <a:extLst>
                <a:ext uri="{FF2B5EF4-FFF2-40B4-BE49-F238E27FC236}">
                  <a16:creationId xmlns:a16="http://schemas.microsoft.com/office/drawing/2014/main" id="{459BD33C-F16A-746B-92C2-7C09E6F0B140}"/>
                </a:ext>
              </a:extLst>
            </p:cNvPr>
            <p:cNvSpPr txBox="1"/>
            <p:nvPr/>
          </p:nvSpPr>
          <p:spPr>
            <a:xfrm>
              <a:off x="10222092"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6.45 m</a:t>
              </a:r>
              <a:endParaRPr lang="en-CA" sz="1200" dirty="0">
                <a:solidFill>
                  <a:schemeClr val="bg1"/>
                </a:solidFill>
              </a:endParaRPr>
            </a:p>
          </p:txBody>
        </p:sp>
        <p:sp>
          <p:nvSpPr>
            <p:cNvPr id="141" name="TextBox 140">
              <a:extLst>
                <a:ext uri="{FF2B5EF4-FFF2-40B4-BE49-F238E27FC236}">
                  <a16:creationId xmlns:a16="http://schemas.microsoft.com/office/drawing/2014/main" id="{59C77DB0-71EB-F186-E389-522391A63057}"/>
                </a:ext>
              </a:extLst>
            </p:cNvPr>
            <p:cNvSpPr txBox="1"/>
            <p:nvPr/>
          </p:nvSpPr>
          <p:spPr>
            <a:xfrm>
              <a:off x="10260819" y="224671"/>
              <a:ext cx="621874" cy="338554"/>
            </a:xfrm>
            <a:prstGeom prst="rect">
              <a:avLst/>
            </a:prstGeom>
            <a:noFill/>
          </p:spPr>
          <p:txBody>
            <a:bodyPr wrap="square">
              <a:spAutoFit/>
            </a:bodyPr>
            <a:lstStyle/>
            <a:p>
              <a:pPr algn="ctr"/>
              <a:r>
                <a:rPr lang="el-GR" sz="1600" b="1" i="0" baseline="0" dirty="0">
                  <a:solidFill>
                    <a:schemeClr val="bg1"/>
                  </a:solidFill>
                  <a:latin typeface="Arial  "/>
                </a:rPr>
                <a:t>β</a:t>
              </a:r>
              <a:r>
                <a:rPr lang="en-CA" sz="1600" b="1" i="0" baseline="30000" dirty="0">
                  <a:solidFill>
                    <a:schemeClr val="bg1"/>
                  </a:solidFill>
                  <a:latin typeface="Arial  "/>
                </a:rPr>
                <a:t>+</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142" name="Group 141">
            <a:extLst>
              <a:ext uri="{FF2B5EF4-FFF2-40B4-BE49-F238E27FC236}">
                <a16:creationId xmlns:a16="http://schemas.microsoft.com/office/drawing/2014/main" id="{71DD0AAD-43BF-F312-5B75-D829F92AEDD4}"/>
              </a:ext>
            </a:extLst>
          </p:cNvPr>
          <p:cNvGrpSpPr/>
          <p:nvPr/>
        </p:nvGrpSpPr>
        <p:grpSpPr>
          <a:xfrm>
            <a:off x="6457954" y="4851704"/>
            <a:ext cx="1418786" cy="1188441"/>
            <a:chOff x="9705345" y="161621"/>
            <a:chExt cx="1418786" cy="1188441"/>
          </a:xfrm>
        </p:grpSpPr>
        <p:sp>
          <p:nvSpPr>
            <p:cNvPr id="143" name="TextBox 142">
              <a:extLst>
                <a:ext uri="{FF2B5EF4-FFF2-40B4-BE49-F238E27FC236}">
                  <a16:creationId xmlns:a16="http://schemas.microsoft.com/office/drawing/2014/main" id="{7AD76014-6BF1-13F7-DBF3-32A95ABC5294}"/>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144" name="Rectangle: Rounded Corners 143">
              <a:extLst>
                <a:ext uri="{FF2B5EF4-FFF2-40B4-BE49-F238E27FC236}">
                  <a16:creationId xmlns:a16="http://schemas.microsoft.com/office/drawing/2014/main" id="{258ED348-FC55-484C-FF06-6F24AF9E538C}"/>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45" name="Rectangle: Rounded Corners 144">
              <a:extLst>
                <a:ext uri="{FF2B5EF4-FFF2-40B4-BE49-F238E27FC236}">
                  <a16:creationId xmlns:a16="http://schemas.microsoft.com/office/drawing/2014/main" id="{8462EF81-D655-B6CF-DBD5-DB68D2E58A6D}"/>
                </a:ext>
              </a:extLst>
            </p:cNvPr>
            <p:cNvSpPr/>
            <p:nvPr/>
          </p:nvSpPr>
          <p:spPr>
            <a:xfrm>
              <a:off x="9705345" y="161621"/>
              <a:ext cx="1150437" cy="1152769"/>
            </a:xfrm>
            <a:prstGeom prst="roundRect">
              <a:avLst/>
            </a:prstGeom>
            <a:solidFill>
              <a:srgbClr val="C00000"/>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46" name="TextBox 145">
              <a:extLst>
                <a:ext uri="{FF2B5EF4-FFF2-40B4-BE49-F238E27FC236}">
                  <a16:creationId xmlns:a16="http://schemas.microsoft.com/office/drawing/2014/main" id="{C3E9C516-F9DC-8FAE-C7A4-578E28D8B493}"/>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Zr</a:t>
              </a:r>
            </a:p>
          </p:txBody>
        </p:sp>
        <p:sp>
          <p:nvSpPr>
            <p:cNvPr id="147" name="TextBox 146">
              <a:extLst>
                <a:ext uri="{FF2B5EF4-FFF2-40B4-BE49-F238E27FC236}">
                  <a16:creationId xmlns:a16="http://schemas.microsoft.com/office/drawing/2014/main" id="{49DCEEA8-945E-CEF8-243B-2A1352544E49}"/>
                </a:ext>
              </a:extLst>
            </p:cNvPr>
            <p:cNvSpPr txBox="1"/>
            <p:nvPr/>
          </p:nvSpPr>
          <p:spPr>
            <a:xfrm>
              <a:off x="9772664" y="248048"/>
              <a:ext cx="696951"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89</a:t>
              </a:r>
            </a:p>
          </p:txBody>
        </p:sp>
        <p:sp>
          <p:nvSpPr>
            <p:cNvPr id="148" name="TextBox 147">
              <a:extLst>
                <a:ext uri="{FF2B5EF4-FFF2-40B4-BE49-F238E27FC236}">
                  <a16:creationId xmlns:a16="http://schemas.microsoft.com/office/drawing/2014/main" id="{05566EB3-9066-6A81-9643-A51F671295AB}"/>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40</a:t>
              </a:r>
            </a:p>
          </p:txBody>
        </p:sp>
        <p:sp>
          <p:nvSpPr>
            <p:cNvPr id="149" name="TextBox 148">
              <a:extLst>
                <a:ext uri="{FF2B5EF4-FFF2-40B4-BE49-F238E27FC236}">
                  <a16:creationId xmlns:a16="http://schemas.microsoft.com/office/drawing/2014/main" id="{9FDA47AE-DA02-0711-D084-19AE5BC34E43}"/>
                </a:ext>
              </a:extLst>
            </p:cNvPr>
            <p:cNvSpPr txBox="1"/>
            <p:nvPr/>
          </p:nvSpPr>
          <p:spPr>
            <a:xfrm>
              <a:off x="10222092"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78.4 h</a:t>
              </a:r>
              <a:endParaRPr lang="en-CA" sz="1200" dirty="0">
                <a:solidFill>
                  <a:schemeClr val="bg1"/>
                </a:solidFill>
              </a:endParaRPr>
            </a:p>
          </p:txBody>
        </p:sp>
        <p:sp>
          <p:nvSpPr>
            <p:cNvPr id="150" name="TextBox 149">
              <a:extLst>
                <a:ext uri="{FF2B5EF4-FFF2-40B4-BE49-F238E27FC236}">
                  <a16:creationId xmlns:a16="http://schemas.microsoft.com/office/drawing/2014/main" id="{E16AFCA2-52D5-1A5B-4440-55859ED11445}"/>
                </a:ext>
              </a:extLst>
            </p:cNvPr>
            <p:cNvSpPr txBox="1"/>
            <p:nvPr/>
          </p:nvSpPr>
          <p:spPr>
            <a:xfrm>
              <a:off x="10260819" y="224671"/>
              <a:ext cx="621874" cy="338554"/>
            </a:xfrm>
            <a:prstGeom prst="rect">
              <a:avLst/>
            </a:prstGeom>
            <a:noFill/>
          </p:spPr>
          <p:txBody>
            <a:bodyPr wrap="square">
              <a:spAutoFit/>
            </a:bodyPr>
            <a:lstStyle/>
            <a:p>
              <a:pPr algn="ctr"/>
              <a:r>
                <a:rPr kumimoji="0" lang="de-DE" sz="1600" b="1" u="none" strike="noStrike" kern="1200" cap="none" spc="0" normalizeH="0" noProof="0" dirty="0">
                  <a:ln>
                    <a:noFill/>
                  </a:ln>
                  <a:solidFill>
                    <a:schemeClr val="bg1"/>
                  </a:solidFill>
                  <a:effectLst/>
                  <a:uLnTx/>
                  <a:uFillTx/>
                  <a:cs typeface="arial" panose="020B0604020202020204" pitchFamily="34" charset="0"/>
                </a:rPr>
                <a:t>β</a:t>
              </a:r>
              <a:r>
                <a:rPr kumimoji="0" lang="de-DE" sz="1600" b="1" u="none" strike="noStrike" kern="1200" cap="none" spc="0" normalizeH="0" baseline="30000" noProof="0" dirty="0">
                  <a:ln>
                    <a:noFill/>
                  </a:ln>
                  <a:solidFill>
                    <a:schemeClr val="bg1"/>
                  </a:solidFill>
                  <a:effectLst/>
                  <a:uLnTx/>
                  <a:uFillTx/>
                  <a:cs typeface="arial" panose="020B0604020202020204" pitchFamily="34" charset="0"/>
                </a:rPr>
                <a:t>+</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5" name="Group 4">
            <a:extLst>
              <a:ext uri="{FF2B5EF4-FFF2-40B4-BE49-F238E27FC236}">
                <a16:creationId xmlns:a16="http://schemas.microsoft.com/office/drawing/2014/main" id="{EA70B6FD-F88C-7E6C-6C86-82970EDD818A}"/>
              </a:ext>
            </a:extLst>
          </p:cNvPr>
          <p:cNvGrpSpPr/>
          <p:nvPr/>
        </p:nvGrpSpPr>
        <p:grpSpPr>
          <a:xfrm>
            <a:off x="10558759" y="2324638"/>
            <a:ext cx="1563375" cy="1188441"/>
            <a:chOff x="9705345" y="161621"/>
            <a:chExt cx="1563375" cy="1188441"/>
          </a:xfrm>
        </p:grpSpPr>
        <p:sp>
          <p:nvSpPr>
            <p:cNvPr id="123" name="TextBox 122">
              <a:extLst>
                <a:ext uri="{FF2B5EF4-FFF2-40B4-BE49-F238E27FC236}">
                  <a16:creationId xmlns:a16="http://schemas.microsoft.com/office/drawing/2014/main" id="{54075412-684E-74C2-F196-FC5655EC9CC1}"/>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151" name="Rectangle: Rounded Corners 150">
              <a:extLst>
                <a:ext uri="{FF2B5EF4-FFF2-40B4-BE49-F238E27FC236}">
                  <a16:creationId xmlns:a16="http://schemas.microsoft.com/office/drawing/2014/main" id="{14877EAA-3C83-CB7F-63C2-66D9FFD35E2E}"/>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52" name="TextBox 151">
              <a:extLst>
                <a:ext uri="{FF2B5EF4-FFF2-40B4-BE49-F238E27FC236}">
                  <a16:creationId xmlns:a16="http://schemas.microsoft.com/office/drawing/2014/main" id="{6B2903B2-527C-4F49-4E77-13DCB84D321B}"/>
                </a:ext>
              </a:extLst>
            </p:cNvPr>
            <p:cNvSpPr txBox="1"/>
            <p:nvPr/>
          </p:nvSpPr>
          <p:spPr>
            <a:xfrm>
              <a:off x="10673112" y="445691"/>
              <a:ext cx="595608" cy="276999"/>
            </a:xfrm>
            <a:prstGeom prst="rect">
              <a:avLst/>
            </a:prstGeom>
            <a:noFill/>
          </p:spPr>
          <p:txBody>
            <a:bodyPr wrap="square">
              <a:spAutoFit/>
            </a:bodyPr>
            <a:lstStyle/>
            <a:p>
              <a:pPr algn="ctr"/>
              <a:r>
                <a:rPr kumimoji="0" lang="de-DE" sz="1200" b="0" u="none" strike="noStrike" kern="1200" cap="none" spc="0" normalizeH="0" noProof="0">
                  <a:ln>
                    <a:noFill/>
                  </a:ln>
                  <a:solidFill>
                    <a:schemeClr val="bg1"/>
                  </a:solidFill>
                  <a:effectLst/>
                  <a:uLnTx/>
                  <a:uFillTx/>
                  <a:latin typeface="Symbol" panose="05050102010706020507" pitchFamily="18" charset="2"/>
                </a:rPr>
                <a:t>b</a:t>
              </a:r>
              <a:r>
                <a:rPr kumimoji="0" lang="de-DE" sz="1200" b="0" i="0" u="none" strike="noStrike" kern="1200" cap="none" spc="0" normalizeH="0" baseline="30000" noProof="0">
                  <a:ln>
                    <a:noFill/>
                  </a:ln>
                  <a:solidFill>
                    <a:schemeClr val="bg1"/>
                  </a:solidFill>
                  <a:effectLst/>
                  <a:uLnTx/>
                  <a:uFillTx/>
                  <a:latin typeface="Arial" panose="020B0604020202020204" pitchFamily="34" charset="0"/>
                  <a:cs typeface="Arial" panose="020B0604020202020204" pitchFamily="34" charset="0"/>
                </a:rPr>
                <a:t>-</a:t>
              </a:r>
              <a:r>
                <a:rPr kumimoji="0" lang="de-DE" sz="1200" b="0" i="0" u="none" strike="noStrike" kern="1200" cap="none" spc="0" normalizeH="0" noProof="0">
                  <a:ln>
                    <a:noFill/>
                  </a:ln>
                  <a:solidFill>
                    <a:schemeClr val="bg1"/>
                  </a:solidFill>
                  <a:effectLst/>
                  <a:uLnTx/>
                  <a:uFillTx/>
                  <a:latin typeface="Arial" panose="020B0604020202020204" pitchFamily="34" charset="0"/>
                  <a:cs typeface="Arial" panose="020B0604020202020204" pitchFamily="34" charset="0"/>
                </a:rPr>
                <a:t>,</a:t>
              </a:r>
              <a:r>
                <a:rPr kumimoji="0" lang="de-DE" sz="1200" b="0" i="0" u="none" strike="noStrike" kern="1200" cap="none" spc="0" normalizeH="0" noProof="0">
                  <a:ln>
                    <a:noFill/>
                  </a:ln>
                  <a:solidFill>
                    <a:schemeClr val="bg1"/>
                  </a:solidFill>
                  <a:effectLst/>
                  <a:uLnTx/>
                  <a:uFillTx/>
                  <a:latin typeface="Symbol" panose="05050102010706020507" pitchFamily="18" charset="2"/>
                </a:rPr>
                <a:t> g</a:t>
              </a:r>
              <a:r>
                <a:rPr kumimoji="0" lang="de-DE" sz="12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sp>
          <p:nvSpPr>
            <p:cNvPr id="153" name="Rectangle: Rounded Corners 152">
              <a:extLst>
                <a:ext uri="{FF2B5EF4-FFF2-40B4-BE49-F238E27FC236}">
                  <a16:creationId xmlns:a16="http://schemas.microsoft.com/office/drawing/2014/main" id="{472CF5B9-6098-5C9B-6266-99FC9A7CC23D}"/>
                </a:ext>
              </a:extLst>
            </p:cNvPr>
            <p:cNvSpPr/>
            <p:nvPr/>
          </p:nvSpPr>
          <p:spPr>
            <a:xfrm>
              <a:off x="9705345" y="161621"/>
              <a:ext cx="1150437" cy="1152769"/>
            </a:xfrm>
            <a:prstGeom prst="roundRect">
              <a:avLst/>
            </a:prstGeom>
            <a:solidFill>
              <a:srgbClr val="7030A0"/>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54" name="TextBox 153">
              <a:extLst>
                <a:ext uri="{FF2B5EF4-FFF2-40B4-BE49-F238E27FC236}">
                  <a16:creationId xmlns:a16="http://schemas.microsoft.com/office/drawing/2014/main" id="{4392F3B7-57D7-975F-4872-DB197BDF2DD8}"/>
                </a:ext>
              </a:extLst>
            </p:cNvPr>
            <p:cNvSpPr txBox="1"/>
            <p:nvPr/>
          </p:nvSpPr>
          <p:spPr>
            <a:xfrm>
              <a:off x="988203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Sb</a:t>
              </a:r>
            </a:p>
          </p:txBody>
        </p:sp>
        <p:sp>
          <p:nvSpPr>
            <p:cNvPr id="155" name="TextBox 154">
              <a:extLst>
                <a:ext uri="{FF2B5EF4-FFF2-40B4-BE49-F238E27FC236}">
                  <a16:creationId xmlns:a16="http://schemas.microsoft.com/office/drawing/2014/main" id="{9EFB5720-FBEF-58B0-1C7F-F20B176D0159}"/>
                </a:ext>
              </a:extLst>
            </p:cNvPr>
            <p:cNvSpPr txBox="1"/>
            <p:nvPr/>
          </p:nvSpPr>
          <p:spPr>
            <a:xfrm>
              <a:off x="9709057" y="248048"/>
              <a:ext cx="793496"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119</a:t>
              </a:r>
            </a:p>
          </p:txBody>
        </p:sp>
        <p:sp>
          <p:nvSpPr>
            <p:cNvPr id="156" name="TextBox 155">
              <a:extLst>
                <a:ext uri="{FF2B5EF4-FFF2-40B4-BE49-F238E27FC236}">
                  <a16:creationId xmlns:a16="http://schemas.microsoft.com/office/drawing/2014/main" id="{AE8BBDB0-AD68-B8EE-6897-300482F10A28}"/>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51</a:t>
              </a:r>
            </a:p>
          </p:txBody>
        </p:sp>
        <p:sp>
          <p:nvSpPr>
            <p:cNvPr id="157" name="TextBox 156">
              <a:extLst>
                <a:ext uri="{FF2B5EF4-FFF2-40B4-BE49-F238E27FC236}">
                  <a16:creationId xmlns:a16="http://schemas.microsoft.com/office/drawing/2014/main" id="{5C9D0286-FAAF-0E0D-42E0-BA25D68435CE}"/>
                </a:ext>
              </a:extLst>
            </p:cNvPr>
            <p:cNvSpPr txBox="1"/>
            <p:nvPr/>
          </p:nvSpPr>
          <p:spPr>
            <a:xfrm>
              <a:off x="10222092"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38.2 h</a:t>
              </a:r>
              <a:endParaRPr lang="en-CA" sz="1200" dirty="0">
                <a:solidFill>
                  <a:schemeClr val="bg1"/>
                </a:solidFill>
              </a:endParaRPr>
            </a:p>
          </p:txBody>
        </p:sp>
        <p:sp>
          <p:nvSpPr>
            <p:cNvPr id="158" name="TextBox 157">
              <a:extLst>
                <a:ext uri="{FF2B5EF4-FFF2-40B4-BE49-F238E27FC236}">
                  <a16:creationId xmlns:a16="http://schemas.microsoft.com/office/drawing/2014/main" id="{F82F48A7-4D7D-8E17-DCA3-EA34B0326ECA}"/>
                </a:ext>
              </a:extLst>
            </p:cNvPr>
            <p:cNvSpPr txBox="1"/>
            <p:nvPr/>
          </p:nvSpPr>
          <p:spPr>
            <a:xfrm>
              <a:off x="10178414" y="224671"/>
              <a:ext cx="754363" cy="338554"/>
            </a:xfrm>
            <a:prstGeom prst="rect">
              <a:avLst/>
            </a:prstGeom>
            <a:noFill/>
          </p:spPr>
          <p:txBody>
            <a:bodyPr wrap="square">
              <a:spAutoFit/>
            </a:bodyPr>
            <a:lstStyle/>
            <a:p>
              <a:pPr algn="ctr"/>
              <a:r>
                <a:rPr kumimoji="0" lang="de-DE" sz="1600" b="1" i="0" u="none" strike="noStrike" kern="1200" cap="none" spc="0" normalizeH="0" noProof="0" dirty="0">
                  <a:ln>
                    <a:noFill/>
                  </a:ln>
                  <a:solidFill>
                    <a:schemeClr val="bg1"/>
                  </a:solidFill>
                  <a:effectLst/>
                  <a:uLnTx/>
                  <a:uFillTx/>
                </a:rPr>
                <a:t>e</a:t>
              </a:r>
              <a:r>
                <a:rPr kumimoji="0" lang="de-DE" sz="1600" b="1" i="0" u="none" strike="noStrike" kern="1200" cap="none" spc="0" normalizeH="0" baseline="30000" noProof="0" dirty="0">
                  <a:ln>
                    <a:noFill/>
                  </a:ln>
                  <a:solidFill>
                    <a:schemeClr val="bg1"/>
                  </a:solidFill>
                  <a:effectLst/>
                  <a:uLnTx/>
                  <a:uFillTx/>
                </a:rPr>
                <a:t>-</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159" name="Group 158">
            <a:extLst>
              <a:ext uri="{FF2B5EF4-FFF2-40B4-BE49-F238E27FC236}">
                <a16:creationId xmlns:a16="http://schemas.microsoft.com/office/drawing/2014/main" id="{2C4B34F6-9B32-D9B4-3D75-43B7A8FDB550}"/>
              </a:ext>
            </a:extLst>
          </p:cNvPr>
          <p:cNvGrpSpPr/>
          <p:nvPr/>
        </p:nvGrpSpPr>
        <p:grpSpPr>
          <a:xfrm>
            <a:off x="707129" y="5567957"/>
            <a:ext cx="1484888" cy="1188441"/>
            <a:chOff x="9705345" y="161621"/>
            <a:chExt cx="1484888" cy="1188441"/>
          </a:xfrm>
        </p:grpSpPr>
        <p:sp>
          <p:nvSpPr>
            <p:cNvPr id="160" name="TextBox 159">
              <a:extLst>
                <a:ext uri="{FF2B5EF4-FFF2-40B4-BE49-F238E27FC236}">
                  <a16:creationId xmlns:a16="http://schemas.microsoft.com/office/drawing/2014/main" id="{F1DF8E43-B7EE-996A-DADA-A2EEDBF32B1C}"/>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161" name="Rectangle: Rounded Corners 160">
              <a:extLst>
                <a:ext uri="{FF2B5EF4-FFF2-40B4-BE49-F238E27FC236}">
                  <a16:creationId xmlns:a16="http://schemas.microsoft.com/office/drawing/2014/main" id="{4AD9391C-F398-5B9D-A7A1-7EDC32B9302D}"/>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62" name="Rectangle: Rounded Corners 161">
              <a:extLst>
                <a:ext uri="{FF2B5EF4-FFF2-40B4-BE49-F238E27FC236}">
                  <a16:creationId xmlns:a16="http://schemas.microsoft.com/office/drawing/2014/main" id="{455C32AF-54AE-51F0-CE2E-B0B38E82B9BA}"/>
                </a:ext>
              </a:extLst>
            </p:cNvPr>
            <p:cNvSpPr/>
            <p:nvPr/>
          </p:nvSpPr>
          <p:spPr>
            <a:xfrm>
              <a:off x="9705345" y="161621"/>
              <a:ext cx="1150437" cy="1152769"/>
            </a:xfrm>
            <a:prstGeom prst="roundRect">
              <a:avLst/>
            </a:prstGeom>
            <a:solidFill>
              <a:schemeClr val="accent5">
                <a:lumMod val="60000"/>
                <a:lumOff val="40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63" name="TextBox 162">
              <a:extLst>
                <a:ext uri="{FF2B5EF4-FFF2-40B4-BE49-F238E27FC236}">
                  <a16:creationId xmlns:a16="http://schemas.microsoft.com/office/drawing/2014/main" id="{AE96452D-738D-CEF8-89D4-29ABE7016208}"/>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La</a:t>
              </a:r>
            </a:p>
          </p:txBody>
        </p:sp>
        <p:sp>
          <p:nvSpPr>
            <p:cNvPr id="164" name="TextBox 163">
              <a:extLst>
                <a:ext uri="{FF2B5EF4-FFF2-40B4-BE49-F238E27FC236}">
                  <a16:creationId xmlns:a16="http://schemas.microsoft.com/office/drawing/2014/main" id="{E28D022A-B19B-C839-9AEC-A019D54AB610}"/>
                </a:ext>
              </a:extLst>
            </p:cNvPr>
            <p:cNvSpPr txBox="1"/>
            <p:nvPr/>
          </p:nvSpPr>
          <p:spPr>
            <a:xfrm>
              <a:off x="9772664" y="248048"/>
              <a:ext cx="696951"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132</a:t>
              </a:r>
            </a:p>
          </p:txBody>
        </p:sp>
        <p:sp>
          <p:nvSpPr>
            <p:cNvPr id="165" name="TextBox 164">
              <a:extLst>
                <a:ext uri="{FF2B5EF4-FFF2-40B4-BE49-F238E27FC236}">
                  <a16:creationId xmlns:a16="http://schemas.microsoft.com/office/drawing/2014/main" id="{668A4576-918F-3A03-3E2C-52860E2E1BA8}"/>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57</a:t>
              </a:r>
            </a:p>
          </p:txBody>
        </p:sp>
        <p:sp>
          <p:nvSpPr>
            <p:cNvPr id="166" name="TextBox 165">
              <a:extLst>
                <a:ext uri="{FF2B5EF4-FFF2-40B4-BE49-F238E27FC236}">
                  <a16:creationId xmlns:a16="http://schemas.microsoft.com/office/drawing/2014/main" id="{9CCBFB56-511F-D331-73E3-70913A851597}"/>
                </a:ext>
              </a:extLst>
            </p:cNvPr>
            <p:cNvSpPr txBox="1"/>
            <p:nvPr/>
          </p:nvSpPr>
          <p:spPr>
            <a:xfrm>
              <a:off x="10288194"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4.8 h</a:t>
              </a:r>
              <a:endParaRPr lang="en-CA" sz="1200" dirty="0">
                <a:solidFill>
                  <a:schemeClr val="bg1"/>
                </a:solidFill>
              </a:endParaRPr>
            </a:p>
          </p:txBody>
        </p:sp>
        <p:sp>
          <p:nvSpPr>
            <p:cNvPr id="167" name="TextBox 166">
              <a:extLst>
                <a:ext uri="{FF2B5EF4-FFF2-40B4-BE49-F238E27FC236}">
                  <a16:creationId xmlns:a16="http://schemas.microsoft.com/office/drawing/2014/main" id="{E8CFF3A1-C6E3-1D92-BFD7-A2115F4B7582}"/>
                </a:ext>
              </a:extLst>
            </p:cNvPr>
            <p:cNvSpPr txBox="1"/>
            <p:nvPr/>
          </p:nvSpPr>
          <p:spPr>
            <a:xfrm>
              <a:off x="10260819" y="224671"/>
              <a:ext cx="621874" cy="338554"/>
            </a:xfrm>
            <a:prstGeom prst="rect">
              <a:avLst/>
            </a:prstGeom>
            <a:noFill/>
          </p:spPr>
          <p:txBody>
            <a:bodyPr wrap="square">
              <a:spAutoFit/>
            </a:bodyPr>
            <a:lstStyle/>
            <a:p>
              <a:pPr algn="ctr"/>
              <a:r>
                <a:rPr lang="el-GR" sz="1600" b="1" i="0" baseline="0" dirty="0">
                  <a:solidFill>
                    <a:schemeClr val="bg1"/>
                  </a:solidFill>
                  <a:latin typeface="Arial  "/>
                </a:rPr>
                <a:t>β</a:t>
              </a:r>
              <a:r>
                <a:rPr lang="en-CA" sz="1600" b="1" i="0" baseline="30000" dirty="0">
                  <a:solidFill>
                    <a:schemeClr val="bg1"/>
                  </a:solidFill>
                  <a:latin typeface="Arial  "/>
                </a:rPr>
                <a:t>+</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168" name="Group 167">
            <a:extLst>
              <a:ext uri="{FF2B5EF4-FFF2-40B4-BE49-F238E27FC236}">
                <a16:creationId xmlns:a16="http://schemas.microsoft.com/office/drawing/2014/main" id="{BDE592D4-9689-074B-C688-CEC80DDDA6F4}"/>
              </a:ext>
            </a:extLst>
          </p:cNvPr>
          <p:cNvGrpSpPr/>
          <p:nvPr/>
        </p:nvGrpSpPr>
        <p:grpSpPr>
          <a:xfrm>
            <a:off x="2258688" y="5539944"/>
            <a:ext cx="1484888" cy="1188441"/>
            <a:chOff x="9705345" y="161621"/>
            <a:chExt cx="1484888" cy="1188441"/>
          </a:xfrm>
        </p:grpSpPr>
        <p:sp>
          <p:nvSpPr>
            <p:cNvPr id="169" name="TextBox 168">
              <a:extLst>
                <a:ext uri="{FF2B5EF4-FFF2-40B4-BE49-F238E27FC236}">
                  <a16:creationId xmlns:a16="http://schemas.microsoft.com/office/drawing/2014/main" id="{5ACFF0F5-41B5-0D14-49D6-C3F1B148C508}"/>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170" name="Rectangle: Rounded Corners 169">
              <a:extLst>
                <a:ext uri="{FF2B5EF4-FFF2-40B4-BE49-F238E27FC236}">
                  <a16:creationId xmlns:a16="http://schemas.microsoft.com/office/drawing/2014/main" id="{D2D37609-1E5A-BC9D-7EFE-1821F1F89B61}"/>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71" name="Rectangle: Rounded Corners 170">
              <a:extLst>
                <a:ext uri="{FF2B5EF4-FFF2-40B4-BE49-F238E27FC236}">
                  <a16:creationId xmlns:a16="http://schemas.microsoft.com/office/drawing/2014/main" id="{69FF81B9-A928-C575-5DAB-3804B7323BC1}"/>
                </a:ext>
              </a:extLst>
            </p:cNvPr>
            <p:cNvSpPr/>
            <p:nvPr/>
          </p:nvSpPr>
          <p:spPr>
            <a:xfrm>
              <a:off x="9705345" y="161621"/>
              <a:ext cx="1150437" cy="1152769"/>
            </a:xfrm>
            <a:prstGeom prst="roundRect">
              <a:avLst/>
            </a:prstGeom>
            <a:solidFill>
              <a:schemeClr val="accent5">
                <a:lumMod val="50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72" name="TextBox 171">
              <a:extLst>
                <a:ext uri="{FF2B5EF4-FFF2-40B4-BE49-F238E27FC236}">
                  <a16:creationId xmlns:a16="http://schemas.microsoft.com/office/drawing/2014/main" id="{1646BCE8-8964-10B0-3F88-C690B17543F8}"/>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La</a:t>
              </a:r>
            </a:p>
          </p:txBody>
        </p:sp>
        <p:sp>
          <p:nvSpPr>
            <p:cNvPr id="173" name="TextBox 172">
              <a:extLst>
                <a:ext uri="{FF2B5EF4-FFF2-40B4-BE49-F238E27FC236}">
                  <a16:creationId xmlns:a16="http://schemas.microsoft.com/office/drawing/2014/main" id="{214CBBFB-5C28-F9B6-B7E7-D7259C9F1108}"/>
                </a:ext>
              </a:extLst>
            </p:cNvPr>
            <p:cNvSpPr txBox="1"/>
            <p:nvPr/>
          </p:nvSpPr>
          <p:spPr>
            <a:xfrm>
              <a:off x="9772664" y="248048"/>
              <a:ext cx="696951"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135</a:t>
              </a:r>
            </a:p>
          </p:txBody>
        </p:sp>
        <p:sp>
          <p:nvSpPr>
            <p:cNvPr id="174" name="TextBox 173">
              <a:extLst>
                <a:ext uri="{FF2B5EF4-FFF2-40B4-BE49-F238E27FC236}">
                  <a16:creationId xmlns:a16="http://schemas.microsoft.com/office/drawing/2014/main" id="{98E1E555-6409-B76B-195D-2F82E60BDB72}"/>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57</a:t>
              </a:r>
            </a:p>
          </p:txBody>
        </p:sp>
        <p:sp>
          <p:nvSpPr>
            <p:cNvPr id="175" name="TextBox 174">
              <a:extLst>
                <a:ext uri="{FF2B5EF4-FFF2-40B4-BE49-F238E27FC236}">
                  <a16:creationId xmlns:a16="http://schemas.microsoft.com/office/drawing/2014/main" id="{6F1E1F5B-A4DD-D969-6896-8591C3B4E4A4}"/>
                </a:ext>
              </a:extLst>
            </p:cNvPr>
            <p:cNvSpPr txBox="1"/>
            <p:nvPr/>
          </p:nvSpPr>
          <p:spPr>
            <a:xfrm>
              <a:off x="10288194"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19.5 h</a:t>
              </a:r>
              <a:endParaRPr lang="en-CA" sz="1200" dirty="0">
                <a:solidFill>
                  <a:schemeClr val="bg1"/>
                </a:solidFill>
              </a:endParaRPr>
            </a:p>
          </p:txBody>
        </p:sp>
        <p:sp>
          <p:nvSpPr>
            <p:cNvPr id="176" name="TextBox 175">
              <a:extLst>
                <a:ext uri="{FF2B5EF4-FFF2-40B4-BE49-F238E27FC236}">
                  <a16:creationId xmlns:a16="http://schemas.microsoft.com/office/drawing/2014/main" id="{6485AC65-3B21-1EE8-EAEA-7B6FC9F5D5EF}"/>
                </a:ext>
              </a:extLst>
            </p:cNvPr>
            <p:cNvSpPr txBox="1"/>
            <p:nvPr/>
          </p:nvSpPr>
          <p:spPr>
            <a:xfrm>
              <a:off x="10260819" y="224671"/>
              <a:ext cx="621874" cy="338554"/>
            </a:xfrm>
            <a:prstGeom prst="rect">
              <a:avLst/>
            </a:prstGeom>
            <a:noFill/>
          </p:spPr>
          <p:txBody>
            <a:bodyPr wrap="square">
              <a:spAutoFit/>
            </a:bodyPr>
            <a:lstStyle/>
            <a:p>
              <a:pPr algn="ctr"/>
              <a:r>
                <a:rPr lang="en-CA" sz="1600" b="1" i="0" baseline="0" dirty="0">
                  <a:solidFill>
                    <a:schemeClr val="bg1"/>
                  </a:solidFill>
                  <a:latin typeface="Arial  "/>
                </a:rPr>
                <a:t>e</a:t>
              </a:r>
              <a:r>
                <a:rPr lang="en-CA" sz="1600" b="1" baseline="30000" dirty="0">
                  <a:solidFill>
                    <a:schemeClr val="bg1"/>
                  </a:solidFill>
                  <a:latin typeface="Arial  "/>
                </a:rPr>
                <a:t>-</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177" name="Group 176">
            <a:extLst>
              <a:ext uri="{FF2B5EF4-FFF2-40B4-BE49-F238E27FC236}">
                <a16:creationId xmlns:a16="http://schemas.microsoft.com/office/drawing/2014/main" id="{05E34B88-66BE-990D-D1D5-30259A925678}"/>
              </a:ext>
            </a:extLst>
          </p:cNvPr>
          <p:cNvGrpSpPr/>
          <p:nvPr/>
        </p:nvGrpSpPr>
        <p:grpSpPr>
          <a:xfrm>
            <a:off x="3730507" y="5596324"/>
            <a:ext cx="1484888" cy="1188441"/>
            <a:chOff x="9705345" y="161621"/>
            <a:chExt cx="1484888" cy="1188441"/>
          </a:xfrm>
        </p:grpSpPr>
        <p:sp>
          <p:nvSpPr>
            <p:cNvPr id="178" name="TextBox 177">
              <a:extLst>
                <a:ext uri="{FF2B5EF4-FFF2-40B4-BE49-F238E27FC236}">
                  <a16:creationId xmlns:a16="http://schemas.microsoft.com/office/drawing/2014/main" id="{4D37C575-3237-A27B-5870-7E2743D87117}"/>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179" name="Rectangle: Rounded Corners 178">
              <a:extLst>
                <a:ext uri="{FF2B5EF4-FFF2-40B4-BE49-F238E27FC236}">
                  <a16:creationId xmlns:a16="http://schemas.microsoft.com/office/drawing/2014/main" id="{B480FC25-46A9-F646-569D-C25F90A2B805}"/>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80" name="Rectangle: Rounded Corners 179">
              <a:extLst>
                <a:ext uri="{FF2B5EF4-FFF2-40B4-BE49-F238E27FC236}">
                  <a16:creationId xmlns:a16="http://schemas.microsoft.com/office/drawing/2014/main" id="{6741D2DB-4A9E-645E-2AF5-A544D23C2F52}"/>
                </a:ext>
              </a:extLst>
            </p:cNvPr>
            <p:cNvSpPr/>
            <p:nvPr/>
          </p:nvSpPr>
          <p:spPr>
            <a:xfrm>
              <a:off x="9705345" y="161621"/>
              <a:ext cx="1150437" cy="1152769"/>
            </a:xfrm>
            <a:prstGeom prst="roundRect">
              <a:avLst/>
            </a:prstGeom>
            <a:solidFill>
              <a:schemeClr val="accent5">
                <a:lumMod val="75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81" name="TextBox 180">
              <a:extLst>
                <a:ext uri="{FF2B5EF4-FFF2-40B4-BE49-F238E27FC236}">
                  <a16:creationId xmlns:a16="http://schemas.microsoft.com/office/drawing/2014/main" id="{568AF89F-FB67-BA50-4B76-C2C70D981A30}"/>
                </a:ext>
              </a:extLst>
            </p:cNvPr>
            <p:cNvSpPr txBox="1"/>
            <p:nvPr/>
          </p:nvSpPr>
          <p:spPr>
            <a:xfrm>
              <a:off x="995061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La</a:t>
              </a:r>
            </a:p>
          </p:txBody>
        </p:sp>
        <p:sp>
          <p:nvSpPr>
            <p:cNvPr id="182" name="TextBox 181">
              <a:extLst>
                <a:ext uri="{FF2B5EF4-FFF2-40B4-BE49-F238E27FC236}">
                  <a16:creationId xmlns:a16="http://schemas.microsoft.com/office/drawing/2014/main" id="{EDD927BD-C6AB-F652-0D59-9A2EF62E4B7E}"/>
                </a:ext>
              </a:extLst>
            </p:cNvPr>
            <p:cNvSpPr txBox="1"/>
            <p:nvPr/>
          </p:nvSpPr>
          <p:spPr>
            <a:xfrm>
              <a:off x="9772664" y="248048"/>
              <a:ext cx="696951"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133</a:t>
              </a:r>
            </a:p>
          </p:txBody>
        </p:sp>
        <p:sp>
          <p:nvSpPr>
            <p:cNvPr id="183" name="TextBox 182">
              <a:extLst>
                <a:ext uri="{FF2B5EF4-FFF2-40B4-BE49-F238E27FC236}">
                  <a16:creationId xmlns:a16="http://schemas.microsoft.com/office/drawing/2014/main" id="{1051FF14-6096-7D5B-88EC-C7601A3C4F37}"/>
                </a:ext>
              </a:extLst>
            </p:cNvPr>
            <p:cNvSpPr txBox="1"/>
            <p:nvPr/>
          </p:nvSpPr>
          <p:spPr>
            <a:xfrm>
              <a:off x="9769216" y="998957"/>
              <a:ext cx="515122" cy="276999"/>
            </a:xfrm>
            <a:prstGeom prst="rect">
              <a:avLst/>
            </a:prstGeom>
            <a:noFill/>
          </p:spPr>
          <p:txBody>
            <a:bodyPr wrap="square" rtlCol="0">
              <a:spAutoFit/>
            </a:bodyPr>
            <a:lstStyle/>
            <a:p>
              <a:r>
                <a:rPr lang="en-CA" sz="1200" dirty="0">
                  <a:ln w="3175">
                    <a:noFill/>
                  </a:ln>
                  <a:solidFill>
                    <a:schemeClr val="bg1"/>
                  </a:solidFill>
                  <a:latin typeface="Arial" panose="020B0604020202020204" pitchFamily="34" charset="0"/>
                  <a:cs typeface="Arial" panose="020B0604020202020204" pitchFamily="34" charset="0"/>
                </a:rPr>
                <a:t>57</a:t>
              </a:r>
            </a:p>
          </p:txBody>
        </p:sp>
        <p:sp>
          <p:nvSpPr>
            <p:cNvPr id="184" name="TextBox 183">
              <a:extLst>
                <a:ext uri="{FF2B5EF4-FFF2-40B4-BE49-F238E27FC236}">
                  <a16:creationId xmlns:a16="http://schemas.microsoft.com/office/drawing/2014/main" id="{40622D4A-1847-201D-06C0-7B11C3BE009F}"/>
                </a:ext>
              </a:extLst>
            </p:cNvPr>
            <p:cNvSpPr txBox="1"/>
            <p:nvPr/>
          </p:nvSpPr>
          <p:spPr>
            <a:xfrm>
              <a:off x="10288194"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3.9 h</a:t>
              </a:r>
              <a:endParaRPr lang="en-CA" sz="1200" dirty="0">
                <a:solidFill>
                  <a:schemeClr val="bg1"/>
                </a:solidFill>
              </a:endParaRPr>
            </a:p>
          </p:txBody>
        </p:sp>
        <p:sp>
          <p:nvSpPr>
            <p:cNvPr id="185" name="TextBox 184">
              <a:extLst>
                <a:ext uri="{FF2B5EF4-FFF2-40B4-BE49-F238E27FC236}">
                  <a16:creationId xmlns:a16="http://schemas.microsoft.com/office/drawing/2014/main" id="{AB271195-0F2A-4C15-8249-33AFA77CBC88}"/>
                </a:ext>
              </a:extLst>
            </p:cNvPr>
            <p:cNvSpPr txBox="1"/>
            <p:nvPr/>
          </p:nvSpPr>
          <p:spPr>
            <a:xfrm>
              <a:off x="10260819" y="224671"/>
              <a:ext cx="621874" cy="338554"/>
            </a:xfrm>
            <a:prstGeom prst="rect">
              <a:avLst/>
            </a:prstGeom>
            <a:noFill/>
          </p:spPr>
          <p:txBody>
            <a:bodyPr wrap="square">
              <a:spAutoFit/>
            </a:bodyPr>
            <a:lstStyle/>
            <a:p>
              <a:pPr algn="ctr"/>
              <a:r>
                <a:rPr lang="el-GR" sz="1600" b="1" i="0" baseline="0" dirty="0">
                  <a:solidFill>
                    <a:schemeClr val="bg1"/>
                  </a:solidFill>
                  <a:latin typeface="Arial  "/>
                </a:rPr>
                <a:t>β</a:t>
              </a:r>
              <a:r>
                <a:rPr lang="en-CA" sz="1600" b="1" i="0" baseline="30000" dirty="0">
                  <a:solidFill>
                    <a:schemeClr val="bg1"/>
                  </a:solidFill>
                  <a:latin typeface="Arial  "/>
                </a:rPr>
                <a:t>+</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grpSp>
        <p:nvGrpSpPr>
          <p:cNvPr id="186" name="Group 185">
            <a:extLst>
              <a:ext uri="{FF2B5EF4-FFF2-40B4-BE49-F238E27FC236}">
                <a16:creationId xmlns:a16="http://schemas.microsoft.com/office/drawing/2014/main" id="{27141392-86F1-FF78-1D4F-60F0700F5FE6}"/>
              </a:ext>
            </a:extLst>
          </p:cNvPr>
          <p:cNvGrpSpPr/>
          <p:nvPr/>
        </p:nvGrpSpPr>
        <p:grpSpPr>
          <a:xfrm>
            <a:off x="3844673" y="1773460"/>
            <a:ext cx="1563375" cy="1188441"/>
            <a:chOff x="9705345" y="161621"/>
            <a:chExt cx="1563375" cy="1188441"/>
          </a:xfrm>
        </p:grpSpPr>
        <p:sp>
          <p:nvSpPr>
            <p:cNvPr id="187" name="TextBox 186">
              <a:extLst>
                <a:ext uri="{FF2B5EF4-FFF2-40B4-BE49-F238E27FC236}">
                  <a16:creationId xmlns:a16="http://schemas.microsoft.com/office/drawing/2014/main" id="{D01E00C4-B71B-F331-FA1B-9C0123527EE1}"/>
                </a:ext>
              </a:extLst>
            </p:cNvPr>
            <p:cNvSpPr txBox="1"/>
            <p:nvPr/>
          </p:nvSpPr>
          <p:spPr>
            <a:xfrm>
              <a:off x="9792735" y="438272"/>
              <a:ext cx="468084"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161</a:t>
              </a:r>
            </a:p>
          </p:txBody>
        </p:sp>
        <p:sp>
          <p:nvSpPr>
            <p:cNvPr id="188" name="Rectangle: Rounded Corners 187">
              <a:extLst>
                <a:ext uri="{FF2B5EF4-FFF2-40B4-BE49-F238E27FC236}">
                  <a16:creationId xmlns:a16="http://schemas.microsoft.com/office/drawing/2014/main" id="{C6A69400-7B1C-325F-6EB2-19905271658E}"/>
                </a:ext>
              </a:extLst>
            </p:cNvPr>
            <p:cNvSpPr/>
            <p:nvPr/>
          </p:nvSpPr>
          <p:spPr>
            <a:xfrm>
              <a:off x="9792737" y="428044"/>
              <a:ext cx="1063046" cy="92201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p>
          </p:txBody>
        </p:sp>
        <p:sp>
          <p:nvSpPr>
            <p:cNvPr id="189" name="TextBox 188">
              <a:extLst>
                <a:ext uri="{FF2B5EF4-FFF2-40B4-BE49-F238E27FC236}">
                  <a16:creationId xmlns:a16="http://schemas.microsoft.com/office/drawing/2014/main" id="{F04381C4-4DDC-7F8F-2968-7889FF235659}"/>
                </a:ext>
              </a:extLst>
            </p:cNvPr>
            <p:cNvSpPr txBox="1"/>
            <p:nvPr/>
          </p:nvSpPr>
          <p:spPr>
            <a:xfrm>
              <a:off x="10673112" y="445691"/>
              <a:ext cx="595608" cy="276999"/>
            </a:xfrm>
            <a:prstGeom prst="rect">
              <a:avLst/>
            </a:prstGeom>
            <a:noFill/>
          </p:spPr>
          <p:txBody>
            <a:bodyPr wrap="square">
              <a:spAutoFit/>
            </a:bodyPr>
            <a:lstStyle/>
            <a:p>
              <a:pPr algn="ctr"/>
              <a:r>
                <a:rPr kumimoji="0" lang="de-DE" sz="1200" b="0" u="none" strike="noStrike" kern="1200" cap="none" spc="0" normalizeH="0" noProof="0">
                  <a:ln>
                    <a:noFill/>
                  </a:ln>
                  <a:solidFill>
                    <a:schemeClr val="bg1"/>
                  </a:solidFill>
                  <a:effectLst/>
                  <a:uLnTx/>
                  <a:uFillTx/>
                  <a:latin typeface="Symbol" panose="05050102010706020507" pitchFamily="18" charset="2"/>
                </a:rPr>
                <a:t>b</a:t>
              </a:r>
              <a:r>
                <a:rPr kumimoji="0" lang="de-DE" sz="1200" b="0" i="0" u="none" strike="noStrike" kern="1200" cap="none" spc="0" normalizeH="0" baseline="30000" noProof="0">
                  <a:ln>
                    <a:noFill/>
                  </a:ln>
                  <a:solidFill>
                    <a:schemeClr val="bg1"/>
                  </a:solidFill>
                  <a:effectLst/>
                  <a:uLnTx/>
                  <a:uFillTx/>
                  <a:latin typeface="Arial" panose="020B0604020202020204" pitchFamily="34" charset="0"/>
                  <a:cs typeface="Arial" panose="020B0604020202020204" pitchFamily="34" charset="0"/>
                </a:rPr>
                <a:t>-</a:t>
              </a:r>
              <a:r>
                <a:rPr kumimoji="0" lang="de-DE" sz="1200" b="0" i="0" u="none" strike="noStrike" kern="1200" cap="none" spc="0" normalizeH="0" noProof="0">
                  <a:ln>
                    <a:noFill/>
                  </a:ln>
                  <a:solidFill>
                    <a:schemeClr val="bg1"/>
                  </a:solidFill>
                  <a:effectLst/>
                  <a:uLnTx/>
                  <a:uFillTx/>
                  <a:latin typeface="Arial" panose="020B0604020202020204" pitchFamily="34" charset="0"/>
                  <a:cs typeface="Arial" panose="020B0604020202020204" pitchFamily="34" charset="0"/>
                </a:rPr>
                <a:t>,</a:t>
              </a:r>
              <a:r>
                <a:rPr kumimoji="0" lang="de-DE" sz="1200" b="0" i="0" u="none" strike="noStrike" kern="1200" cap="none" spc="0" normalizeH="0" noProof="0">
                  <a:ln>
                    <a:noFill/>
                  </a:ln>
                  <a:solidFill>
                    <a:schemeClr val="bg1"/>
                  </a:solidFill>
                  <a:effectLst/>
                  <a:uLnTx/>
                  <a:uFillTx/>
                  <a:latin typeface="Symbol" panose="05050102010706020507" pitchFamily="18" charset="2"/>
                </a:rPr>
                <a:t> g</a:t>
              </a:r>
              <a:r>
                <a:rPr kumimoji="0" lang="de-DE" sz="12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sp>
          <p:nvSpPr>
            <p:cNvPr id="190" name="Rectangle: Rounded Corners 189">
              <a:extLst>
                <a:ext uri="{FF2B5EF4-FFF2-40B4-BE49-F238E27FC236}">
                  <a16:creationId xmlns:a16="http://schemas.microsoft.com/office/drawing/2014/main" id="{C03A6A73-A07D-5B0B-5815-50ACAEF8DFAB}"/>
                </a:ext>
              </a:extLst>
            </p:cNvPr>
            <p:cNvSpPr/>
            <p:nvPr/>
          </p:nvSpPr>
          <p:spPr>
            <a:xfrm>
              <a:off x="9705345" y="161621"/>
              <a:ext cx="1150437" cy="1152769"/>
            </a:xfrm>
            <a:prstGeom prst="roundRect">
              <a:avLst/>
            </a:prstGeom>
            <a:solidFill>
              <a:schemeClr val="accent2">
                <a:lumMod val="60000"/>
                <a:lumOff val="40000"/>
              </a:schemeClr>
            </a:solidFill>
            <a:ln>
              <a:solidFill>
                <a:srgbClr val="0066FF"/>
              </a:solidFill>
            </a:ln>
            <a:effectLst>
              <a:softEdge rad="0"/>
            </a:effectLst>
            <a:scene3d>
              <a:camera prst="orthographicFront"/>
              <a:lightRig rig="threePt" dir="t">
                <a:rot lat="0" lon="0" rev="3600000"/>
              </a:lightRig>
            </a:scene3d>
            <a:sp3d prstMaterial="dkEdge">
              <a:bevelT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dirty="0"/>
            </a:p>
          </p:txBody>
        </p:sp>
        <p:sp>
          <p:nvSpPr>
            <p:cNvPr id="191" name="TextBox 190">
              <a:extLst>
                <a:ext uri="{FF2B5EF4-FFF2-40B4-BE49-F238E27FC236}">
                  <a16:creationId xmlns:a16="http://schemas.microsoft.com/office/drawing/2014/main" id="{A20C3602-390C-D866-A101-4635D8F3A4D9}"/>
                </a:ext>
              </a:extLst>
            </p:cNvPr>
            <p:cNvSpPr txBox="1"/>
            <p:nvPr/>
          </p:nvSpPr>
          <p:spPr>
            <a:xfrm>
              <a:off x="9882038" y="445691"/>
              <a:ext cx="798213" cy="646331"/>
            </a:xfrm>
            <a:prstGeom prst="rect">
              <a:avLst/>
            </a:prstGeom>
            <a:noFill/>
            <a:ln>
              <a:noFill/>
            </a:ln>
          </p:spPr>
          <p:txBody>
            <a:bodyPr wrap="square" rtlCol="0">
              <a:spAutoFit/>
            </a:bodyPr>
            <a:lstStyle/>
            <a:p>
              <a:r>
                <a:rPr lang="en-CA" sz="3600" dirty="0">
                  <a:ln w="3175">
                    <a:noFill/>
                  </a:ln>
                  <a:solidFill>
                    <a:schemeClr val="bg1"/>
                  </a:solidFill>
                  <a:latin typeface="Arial" panose="020B0604020202020204" pitchFamily="34" charset="0"/>
                  <a:cs typeface="Arial" panose="020B0604020202020204" pitchFamily="34" charset="0"/>
                </a:rPr>
                <a:t>Tb</a:t>
              </a:r>
            </a:p>
          </p:txBody>
        </p:sp>
        <p:sp>
          <p:nvSpPr>
            <p:cNvPr id="192" name="TextBox 191">
              <a:extLst>
                <a:ext uri="{FF2B5EF4-FFF2-40B4-BE49-F238E27FC236}">
                  <a16:creationId xmlns:a16="http://schemas.microsoft.com/office/drawing/2014/main" id="{034A86F7-C34C-424F-2D1D-4990825ED074}"/>
                </a:ext>
              </a:extLst>
            </p:cNvPr>
            <p:cNvSpPr txBox="1"/>
            <p:nvPr/>
          </p:nvSpPr>
          <p:spPr>
            <a:xfrm>
              <a:off x="9772665" y="248048"/>
              <a:ext cx="793496" cy="338554"/>
            </a:xfrm>
            <a:prstGeom prst="rect">
              <a:avLst/>
            </a:prstGeom>
            <a:noFill/>
          </p:spPr>
          <p:txBody>
            <a:bodyPr wrap="square" rtlCol="0">
              <a:spAutoFit/>
            </a:bodyPr>
            <a:lstStyle/>
            <a:p>
              <a:r>
                <a:rPr lang="en-CA" sz="1600" dirty="0">
                  <a:ln w="3175">
                    <a:noFill/>
                  </a:ln>
                  <a:solidFill>
                    <a:schemeClr val="bg1"/>
                  </a:solidFill>
                  <a:latin typeface="Arial" panose="020B0604020202020204" pitchFamily="34" charset="0"/>
                  <a:cs typeface="Arial" panose="020B0604020202020204" pitchFamily="34" charset="0"/>
                </a:rPr>
                <a:t>152</a:t>
              </a:r>
            </a:p>
          </p:txBody>
        </p:sp>
        <p:sp>
          <p:nvSpPr>
            <p:cNvPr id="193" name="TextBox 192">
              <a:extLst>
                <a:ext uri="{FF2B5EF4-FFF2-40B4-BE49-F238E27FC236}">
                  <a16:creationId xmlns:a16="http://schemas.microsoft.com/office/drawing/2014/main" id="{5FA72C5E-08CF-AB52-8E54-34D3E051B12F}"/>
                </a:ext>
              </a:extLst>
            </p:cNvPr>
            <p:cNvSpPr txBox="1"/>
            <p:nvPr/>
          </p:nvSpPr>
          <p:spPr>
            <a:xfrm>
              <a:off x="9769216" y="998957"/>
              <a:ext cx="515122" cy="276999"/>
            </a:xfrm>
            <a:prstGeom prst="rect">
              <a:avLst/>
            </a:prstGeom>
            <a:noFill/>
          </p:spPr>
          <p:txBody>
            <a:bodyPr wrap="square" rtlCol="0">
              <a:spAutoFit/>
            </a:bodyPr>
            <a:lstStyle/>
            <a:p>
              <a:r>
                <a:rPr lang="en-CA" sz="1200">
                  <a:ln w="3175">
                    <a:noFill/>
                  </a:ln>
                  <a:solidFill>
                    <a:schemeClr val="bg1"/>
                  </a:solidFill>
                  <a:latin typeface="Arial" panose="020B0604020202020204" pitchFamily="34" charset="0"/>
                  <a:cs typeface="Arial" panose="020B0604020202020204" pitchFamily="34" charset="0"/>
                </a:rPr>
                <a:t>65</a:t>
              </a:r>
            </a:p>
          </p:txBody>
        </p:sp>
        <p:sp>
          <p:nvSpPr>
            <p:cNvPr id="194" name="TextBox 193">
              <a:extLst>
                <a:ext uri="{FF2B5EF4-FFF2-40B4-BE49-F238E27FC236}">
                  <a16:creationId xmlns:a16="http://schemas.microsoft.com/office/drawing/2014/main" id="{7D459C77-34B6-EE71-5CAB-AEB2F3497216}"/>
                </a:ext>
              </a:extLst>
            </p:cNvPr>
            <p:cNvSpPr txBox="1"/>
            <p:nvPr/>
          </p:nvSpPr>
          <p:spPr>
            <a:xfrm>
              <a:off x="10222092" y="993200"/>
              <a:ext cx="902039" cy="276999"/>
            </a:xfrm>
            <a:prstGeom prst="rect">
              <a:avLst/>
            </a:prstGeom>
            <a:noFill/>
          </p:spPr>
          <p:txBody>
            <a:bodyPr wrap="square">
              <a:spAutoFit/>
            </a:bodyPr>
            <a:lstStyle/>
            <a:p>
              <a:r>
                <a:rPr lang="de-DE" sz="1200" dirty="0">
                  <a:solidFill>
                    <a:schemeClr val="bg1"/>
                  </a:solidFill>
                  <a:latin typeface="arial" panose="020B0604020202020204" pitchFamily="34" charset="0"/>
                </a:rPr>
                <a:t>17.5 h</a:t>
              </a:r>
              <a:endParaRPr lang="en-CA" sz="1200" dirty="0">
                <a:solidFill>
                  <a:schemeClr val="bg1"/>
                </a:solidFill>
              </a:endParaRPr>
            </a:p>
          </p:txBody>
        </p:sp>
        <p:sp>
          <p:nvSpPr>
            <p:cNvPr id="195" name="TextBox 194">
              <a:extLst>
                <a:ext uri="{FF2B5EF4-FFF2-40B4-BE49-F238E27FC236}">
                  <a16:creationId xmlns:a16="http://schemas.microsoft.com/office/drawing/2014/main" id="{5B0C71E1-E471-D038-7010-F8FEC48B3272}"/>
                </a:ext>
              </a:extLst>
            </p:cNvPr>
            <p:cNvSpPr txBox="1"/>
            <p:nvPr/>
          </p:nvSpPr>
          <p:spPr>
            <a:xfrm>
              <a:off x="10178414" y="224671"/>
              <a:ext cx="754363" cy="338554"/>
            </a:xfrm>
            <a:prstGeom prst="rect">
              <a:avLst/>
            </a:prstGeom>
            <a:noFill/>
          </p:spPr>
          <p:txBody>
            <a:bodyPr wrap="square">
              <a:spAutoFit/>
            </a:bodyPr>
            <a:lstStyle/>
            <a:p>
              <a:pPr algn="ctr"/>
              <a:r>
                <a:rPr kumimoji="0" lang="de-DE" sz="1600" b="1" u="none" strike="noStrike" kern="1200" cap="none" spc="0" normalizeH="0" noProof="0" dirty="0">
                  <a:ln>
                    <a:noFill/>
                  </a:ln>
                  <a:solidFill>
                    <a:schemeClr val="bg1"/>
                  </a:solidFill>
                  <a:effectLst/>
                  <a:uLnTx/>
                  <a:uFillTx/>
                  <a:latin typeface="Symbol" panose="05050102010706020507" pitchFamily="18" charset="2"/>
                </a:rPr>
                <a:t>b</a:t>
              </a:r>
              <a:r>
                <a:rPr lang="de-DE" sz="1600" b="1" baseline="30000" dirty="0">
                  <a:solidFill>
                    <a:schemeClr val="bg1"/>
                  </a:solidFill>
                  <a:latin typeface="Arial" panose="020B0604020202020204" pitchFamily="34" charset="0"/>
                  <a:cs typeface="Arial" panose="020B0604020202020204" pitchFamily="34" charset="0"/>
                </a:rPr>
                <a:t>+</a:t>
              </a: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p>
          </p:txBody>
        </p:sp>
      </p:grpSp>
    </p:spTree>
    <p:extLst>
      <p:ext uri="{BB962C8B-B14F-4D97-AF65-F5344CB8AC3E}">
        <p14:creationId xmlns:p14="http://schemas.microsoft.com/office/powerpoint/2010/main" val="323140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 screenshot, font&#10;&#10;Description automatically generated">
            <a:extLst>
              <a:ext uri="{FF2B5EF4-FFF2-40B4-BE49-F238E27FC236}">
                <a16:creationId xmlns:a16="http://schemas.microsoft.com/office/drawing/2014/main" id="{7B373DF2-3DDA-C78D-A5BA-9D09BBB20426}"/>
              </a:ext>
            </a:extLst>
          </p:cNvPr>
          <p:cNvPicPr>
            <a:picLocks noChangeAspect="1"/>
          </p:cNvPicPr>
          <p:nvPr/>
        </p:nvPicPr>
        <p:blipFill rotWithShape="1">
          <a:blip r:embed="rId3">
            <a:clrChange>
              <a:clrFrom>
                <a:srgbClr val="FFFFFF"/>
              </a:clrFrom>
              <a:clrTo>
                <a:srgbClr val="FFFFFF">
                  <a:alpha val="0"/>
                </a:srgbClr>
              </a:clrTo>
            </a:clrChange>
          </a:blip>
          <a:srcRect t="12079"/>
          <a:stretch/>
        </p:blipFill>
        <p:spPr>
          <a:xfrm>
            <a:off x="1524" y="828338"/>
            <a:ext cx="12188952" cy="6029661"/>
          </a:xfrm>
          <a:prstGeom prst="rect">
            <a:avLst/>
          </a:prstGeom>
        </p:spPr>
      </p:pic>
      <p:sp>
        <p:nvSpPr>
          <p:cNvPr id="4" name="Rectangle 3">
            <a:extLst>
              <a:ext uri="{FF2B5EF4-FFF2-40B4-BE49-F238E27FC236}">
                <a16:creationId xmlns:a16="http://schemas.microsoft.com/office/drawing/2014/main" id="{D3A77DF8-A4EF-AAE5-E8CF-1DF69EA0AF48}"/>
              </a:ext>
            </a:extLst>
          </p:cNvPr>
          <p:cNvSpPr/>
          <p:nvPr/>
        </p:nvSpPr>
        <p:spPr>
          <a:xfrm>
            <a:off x="11295529" y="6239435"/>
            <a:ext cx="701309" cy="4518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3">
            <a:extLst>
              <a:ext uri="{FF2B5EF4-FFF2-40B4-BE49-F238E27FC236}">
                <a16:creationId xmlns:a16="http://schemas.microsoft.com/office/drawing/2014/main" id="{B94D0B72-396F-A91C-536B-8B0E9A3FB178}"/>
              </a:ext>
            </a:extLst>
          </p:cNvPr>
          <p:cNvSpPr txBox="1">
            <a:spLocks/>
          </p:cNvSpPr>
          <p:nvPr/>
        </p:nvSpPr>
        <p:spPr>
          <a:xfrm>
            <a:off x="401064" y="304359"/>
            <a:ext cx="8953827" cy="650329"/>
          </a:xfrm>
          <a:prstGeom prst="rect">
            <a:avLst/>
          </a:prstGeom>
        </p:spPr>
        <p:txBody>
          <a:bodyPr anchor="t">
            <a:normAutofit/>
          </a:bodyPr>
          <a:lstStyle>
            <a:lvl1pPr algn="l" defTabSz="914400" rtl="0" eaLnBrk="1" latinLnBrk="0" hangingPunct="1">
              <a:lnSpc>
                <a:spcPct val="90000"/>
              </a:lnSpc>
              <a:spcBef>
                <a:spcPct val="0"/>
              </a:spcBef>
              <a:buNone/>
              <a:defRPr sz="3200" b="0" i="0" kern="1200">
                <a:solidFill>
                  <a:srgbClr val="00B0F0"/>
                </a:solidFill>
                <a:latin typeface="Arial" charset="0"/>
                <a:ea typeface="Arial" charset="0"/>
                <a:cs typeface="Arial" charset="0"/>
              </a:defRPr>
            </a:lvl1pPr>
          </a:lstStyle>
          <a:p>
            <a:r>
              <a:rPr lang="en-CA" sz="2800" b="1" dirty="0"/>
              <a:t>Our NFRF-T Team</a:t>
            </a:r>
          </a:p>
        </p:txBody>
      </p:sp>
    </p:spTree>
    <p:extLst>
      <p:ext uri="{BB962C8B-B14F-4D97-AF65-F5344CB8AC3E}">
        <p14:creationId xmlns:p14="http://schemas.microsoft.com/office/powerpoint/2010/main" val="2801220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27DD-6618-8A17-C3AB-D59FC5E13C58}"/>
              </a:ext>
            </a:extLst>
          </p:cNvPr>
          <p:cNvSpPr>
            <a:spLocks noGrp="1"/>
          </p:cNvSpPr>
          <p:nvPr>
            <p:ph type="title"/>
          </p:nvPr>
        </p:nvSpPr>
        <p:spPr/>
        <p:txBody>
          <a:bodyPr/>
          <a:lstStyle/>
          <a:p>
            <a:endParaRPr lang="en-CA"/>
          </a:p>
        </p:txBody>
      </p:sp>
      <p:sp>
        <p:nvSpPr>
          <p:cNvPr id="3" name="Subtitle 2">
            <a:extLst>
              <a:ext uri="{FF2B5EF4-FFF2-40B4-BE49-F238E27FC236}">
                <a16:creationId xmlns:a16="http://schemas.microsoft.com/office/drawing/2014/main" id="{75A05E68-6D8E-0495-8EB0-FFDBE9B6AE90}"/>
              </a:ext>
            </a:extLst>
          </p:cNvPr>
          <p:cNvSpPr>
            <a:spLocks noGrp="1"/>
          </p:cNvSpPr>
          <p:nvPr>
            <p:ph type="subTitle" idx="1"/>
          </p:nvPr>
        </p:nvSpPr>
        <p:spPr/>
        <p:txBody>
          <a:bodyPr/>
          <a:lstStyle/>
          <a:p>
            <a:endParaRPr lang="en-CA"/>
          </a:p>
        </p:txBody>
      </p:sp>
      <p:pic>
        <p:nvPicPr>
          <p:cNvPr id="5" name="Picture 4" descr="A picture containing text, screenshot, graphic design&#10;&#10;Description automatically generated">
            <a:extLst>
              <a:ext uri="{FF2B5EF4-FFF2-40B4-BE49-F238E27FC236}">
                <a16:creationId xmlns:a16="http://schemas.microsoft.com/office/drawing/2014/main" id="{85E6BE5E-C9C6-4901-BBDF-11A4B8FCFFDA}"/>
              </a:ext>
            </a:extLst>
          </p:cNvPr>
          <p:cNvPicPr>
            <a:picLocks noChangeAspect="1"/>
          </p:cNvPicPr>
          <p:nvPr/>
        </p:nvPicPr>
        <p:blipFill rotWithShape="1">
          <a:blip r:embed="rId3"/>
          <a:srcRect t="12549" r="4165" b="7137"/>
          <a:stretch/>
        </p:blipFill>
        <p:spPr>
          <a:xfrm>
            <a:off x="109104" y="860612"/>
            <a:ext cx="11681281" cy="5507915"/>
          </a:xfrm>
          <a:prstGeom prst="rect">
            <a:avLst/>
          </a:prstGeom>
        </p:spPr>
      </p:pic>
      <p:sp>
        <p:nvSpPr>
          <p:cNvPr id="4" name="Title 3">
            <a:extLst>
              <a:ext uri="{FF2B5EF4-FFF2-40B4-BE49-F238E27FC236}">
                <a16:creationId xmlns:a16="http://schemas.microsoft.com/office/drawing/2014/main" id="{E2D4FE8A-3479-E7D6-BFE6-8F35C9B8E8B2}"/>
              </a:ext>
            </a:extLst>
          </p:cNvPr>
          <p:cNvSpPr txBox="1">
            <a:spLocks/>
          </p:cNvSpPr>
          <p:nvPr/>
        </p:nvSpPr>
        <p:spPr>
          <a:xfrm>
            <a:off x="401064" y="304359"/>
            <a:ext cx="8953827" cy="650329"/>
          </a:xfrm>
          <a:prstGeom prst="rect">
            <a:avLst/>
          </a:prstGeom>
        </p:spPr>
        <p:txBody>
          <a:bodyPr anchor="t">
            <a:normAutofit/>
          </a:bodyPr>
          <a:lstStyle>
            <a:lvl1pPr algn="l" defTabSz="914400" rtl="0" eaLnBrk="1" latinLnBrk="0" hangingPunct="1">
              <a:lnSpc>
                <a:spcPct val="90000"/>
              </a:lnSpc>
              <a:spcBef>
                <a:spcPct val="0"/>
              </a:spcBef>
              <a:buNone/>
              <a:defRPr sz="3200" b="0" i="0" kern="1200">
                <a:solidFill>
                  <a:srgbClr val="00B0F0"/>
                </a:solidFill>
                <a:latin typeface="Arial" charset="0"/>
                <a:ea typeface="Arial" charset="0"/>
                <a:cs typeface="Arial" charset="0"/>
              </a:defRPr>
            </a:lvl1pPr>
          </a:lstStyle>
          <a:p>
            <a:r>
              <a:rPr lang="en-CA" sz="2800" b="1" dirty="0"/>
              <a:t>Radiopharmaceutical Therapy</a:t>
            </a:r>
          </a:p>
        </p:txBody>
      </p:sp>
      <p:sp>
        <p:nvSpPr>
          <p:cNvPr id="6" name="TextBox 5">
            <a:extLst>
              <a:ext uri="{FF2B5EF4-FFF2-40B4-BE49-F238E27FC236}">
                <a16:creationId xmlns:a16="http://schemas.microsoft.com/office/drawing/2014/main" id="{6214DBEF-A211-5BA8-8AD4-06BDA2F4EB5C}"/>
              </a:ext>
            </a:extLst>
          </p:cNvPr>
          <p:cNvSpPr txBox="1"/>
          <p:nvPr/>
        </p:nvSpPr>
        <p:spPr>
          <a:xfrm>
            <a:off x="777766" y="5812722"/>
            <a:ext cx="1582484" cy="369332"/>
          </a:xfrm>
          <a:prstGeom prst="rect">
            <a:avLst/>
          </a:prstGeom>
          <a:solidFill>
            <a:schemeClr val="bg1"/>
          </a:solidFill>
        </p:spPr>
        <p:txBody>
          <a:bodyPr wrap="none" rtlCol="0">
            <a:spAutoFit/>
          </a:bodyPr>
          <a:lstStyle/>
          <a:p>
            <a:r>
              <a:rPr lang="en-CA" b="1" dirty="0">
                <a:solidFill>
                  <a:srgbClr val="00B0F0"/>
                </a:solidFill>
              </a:rPr>
              <a:t>PET Imaging</a:t>
            </a:r>
          </a:p>
        </p:txBody>
      </p:sp>
      <p:sp>
        <p:nvSpPr>
          <p:cNvPr id="7" name="TextBox 6">
            <a:extLst>
              <a:ext uri="{FF2B5EF4-FFF2-40B4-BE49-F238E27FC236}">
                <a16:creationId xmlns:a16="http://schemas.microsoft.com/office/drawing/2014/main" id="{4DBEEB1E-D7CF-E2E6-9629-AE3F654E4D04}"/>
              </a:ext>
            </a:extLst>
          </p:cNvPr>
          <p:cNvSpPr txBox="1"/>
          <p:nvPr/>
        </p:nvSpPr>
        <p:spPr>
          <a:xfrm>
            <a:off x="3236181" y="5731923"/>
            <a:ext cx="997389" cy="369332"/>
          </a:xfrm>
          <a:prstGeom prst="rect">
            <a:avLst/>
          </a:prstGeom>
          <a:solidFill>
            <a:schemeClr val="bg1"/>
          </a:solidFill>
        </p:spPr>
        <p:txBody>
          <a:bodyPr wrap="none" rtlCol="0">
            <a:spAutoFit/>
          </a:bodyPr>
          <a:lstStyle/>
          <a:p>
            <a:r>
              <a:rPr lang="en-CA" dirty="0">
                <a:solidFill>
                  <a:srgbClr val="00B0F0"/>
                </a:solidFill>
              </a:rPr>
              <a:t>1</a:t>
            </a:r>
            <a:r>
              <a:rPr lang="en-CA" baseline="30000" dirty="0">
                <a:solidFill>
                  <a:srgbClr val="00B0F0"/>
                </a:solidFill>
              </a:rPr>
              <a:t>st</a:t>
            </a:r>
            <a:r>
              <a:rPr lang="en-CA" dirty="0">
                <a:solidFill>
                  <a:srgbClr val="00B0F0"/>
                </a:solidFill>
              </a:rPr>
              <a:t> dose</a:t>
            </a:r>
          </a:p>
        </p:txBody>
      </p:sp>
      <p:sp>
        <p:nvSpPr>
          <p:cNvPr id="8" name="TextBox 7">
            <a:extLst>
              <a:ext uri="{FF2B5EF4-FFF2-40B4-BE49-F238E27FC236}">
                <a16:creationId xmlns:a16="http://schemas.microsoft.com/office/drawing/2014/main" id="{5E33ABC4-5243-AE75-D3BB-541153C525FA}"/>
              </a:ext>
            </a:extLst>
          </p:cNvPr>
          <p:cNvSpPr txBox="1"/>
          <p:nvPr/>
        </p:nvSpPr>
        <p:spPr>
          <a:xfrm>
            <a:off x="5597305" y="5700893"/>
            <a:ext cx="1005403" cy="369332"/>
          </a:xfrm>
          <a:prstGeom prst="rect">
            <a:avLst/>
          </a:prstGeom>
          <a:solidFill>
            <a:schemeClr val="bg1"/>
          </a:solidFill>
        </p:spPr>
        <p:txBody>
          <a:bodyPr wrap="none" rtlCol="0">
            <a:spAutoFit/>
          </a:bodyPr>
          <a:lstStyle/>
          <a:p>
            <a:r>
              <a:rPr lang="en-CA" dirty="0">
                <a:solidFill>
                  <a:srgbClr val="00B0F0"/>
                </a:solidFill>
              </a:rPr>
              <a:t>6</a:t>
            </a:r>
            <a:r>
              <a:rPr lang="en-CA" baseline="30000" dirty="0">
                <a:solidFill>
                  <a:srgbClr val="00B0F0"/>
                </a:solidFill>
              </a:rPr>
              <a:t>th</a:t>
            </a:r>
            <a:r>
              <a:rPr lang="en-CA" dirty="0">
                <a:solidFill>
                  <a:srgbClr val="00B0F0"/>
                </a:solidFill>
              </a:rPr>
              <a:t> dose</a:t>
            </a:r>
          </a:p>
        </p:txBody>
      </p:sp>
      <p:sp>
        <p:nvSpPr>
          <p:cNvPr id="9" name="TextBox 8">
            <a:extLst>
              <a:ext uri="{FF2B5EF4-FFF2-40B4-BE49-F238E27FC236}">
                <a16:creationId xmlns:a16="http://schemas.microsoft.com/office/drawing/2014/main" id="{2BF51198-0035-1F20-B375-B3DF435A6217}"/>
              </a:ext>
            </a:extLst>
          </p:cNvPr>
          <p:cNvSpPr txBox="1"/>
          <p:nvPr/>
        </p:nvSpPr>
        <p:spPr>
          <a:xfrm>
            <a:off x="3236181" y="6099094"/>
            <a:ext cx="3568606" cy="369332"/>
          </a:xfrm>
          <a:prstGeom prst="rect">
            <a:avLst/>
          </a:prstGeom>
          <a:solidFill>
            <a:schemeClr val="bg1"/>
          </a:solidFill>
        </p:spPr>
        <p:txBody>
          <a:bodyPr wrap="none" rtlCol="0">
            <a:spAutoFit/>
          </a:bodyPr>
          <a:lstStyle/>
          <a:p>
            <a:r>
              <a:rPr lang="en-CA" b="1" baseline="30000" dirty="0">
                <a:solidFill>
                  <a:srgbClr val="00B0F0"/>
                </a:solidFill>
              </a:rPr>
              <a:t>177</a:t>
            </a:r>
            <a:r>
              <a:rPr lang="en-CA" b="1" dirty="0">
                <a:solidFill>
                  <a:srgbClr val="00B0F0"/>
                </a:solidFill>
              </a:rPr>
              <a:t>Lu-SPECT (treatment doses)</a:t>
            </a:r>
            <a:endParaRPr lang="en-CA" b="1" baseline="30000" dirty="0">
              <a:solidFill>
                <a:srgbClr val="00B0F0"/>
              </a:solidFill>
            </a:endParaRPr>
          </a:p>
        </p:txBody>
      </p:sp>
    </p:spTree>
    <p:extLst>
      <p:ext uri="{BB962C8B-B14F-4D97-AF65-F5344CB8AC3E}">
        <p14:creationId xmlns:p14="http://schemas.microsoft.com/office/powerpoint/2010/main" val="1273955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4A4F1BA4-A388-526B-305E-7F69FC686A90}"/>
              </a:ext>
            </a:extLst>
          </p:cNvPr>
          <p:cNvSpPr txBox="1">
            <a:spLocks/>
          </p:cNvSpPr>
          <p:nvPr/>
        </p:nvSpPr>
        <p:spPr>
          <a:xfrm>
            <a:off x="401064" y="304359"/>
            <a:ext cx="8953827" cy="650329"/>
          </a:xfrm>
          <a:prstGeom prst="rect">
            <a:avLst/>
          </a:prstGeom>
        </p:spPr>
        <p:txBody>
          <a:bodyPr anchor="t">
            <a:normAutofit/>
          </a:bodyPr>
          <a:lstStyle>
            <a:lvl1pPr algn="l" defTabSz="914400" rtl="0" eaLnBrk="1" latinLnBrk="0" hangingPunct="1">
              <a:lnSpc>
                <a:spcPct val="90000"/>
              </a:lnSpc>
              <a:spcBef>
                <a:spcPct val="0"/>
              </a:spcBef>
              <a:buNone/>
              <a:defRPr sz="3200" b="0" i="0" kern="1200">
                <a:solidFill>
                  <a:srgbClr val="00B0F0"/>
                </a:solidFill>
                <a:latin typeface="Arial" charset="0"/>
                <a:ea typeface="Arial" charset="0"/>
                <a:cs typeface="Arial" charset="0"/>
              </a:defRPr>
            </a:lvl1pPr>
          </a:lstStyle>
          <a:p>
            <a:r>
              <a:rPr lang="en-CA" sz="2800" b="1" dirty="0"/>
              <a:t>Radiopharmaceutical Therapy &amp; Theranostics</a:t>
            </a:r>
          </a:p>
        </p:txBody>
      </p:sp>
      <p:pic>
        <p:nvPicPr>
          <p:cNvPr id="18" name="Picture 17" descr="A screenshot of a video game&#10;&#10;Description automatically generated">
            <a:extLst>
              <a:ext uri="{FF2B5EF4-FFF2-40B4-BE49-F238E27FC236}">
                <a16:creationId xmlns:a16="http://schemas.microsoft.com/office/drawing/2014/main" id="{A38C88EB-5255-7EF3-2B02-36DCF3C8DE42}"/>
              </a:ext>
            </a:extLst>
          </p:cNvPr>
          <p:cNvPicPr>
            <a:picLocks noChangeAspect="1"/>
          </p:cNvPicPr>
          <p:nvPr/>
        </p:nvPicPr>
        <p:blipFill rotWithShape="1">
          <a:blip r:embed="rId3"/>
          <a:srcRect l="62588" b="45664"/>
          <a:stretch/>
        </p:blipFill>
        <p:spPr>
          <a:xfrm>
            <a:off x="1249736" y="3076041"/>
            <a:ext cx="3047208" cy="3099026"/>
          </a:xfrm>
          <a:prstGeom prst="rect">
            <a:avLst/>
          </a:prstGeom>
        </p:spPr>
      </p:pic>
      <p:sp>
        <p:nvSpPr>
          <p:cNvPr id="20" name="TextBox 19">
            <a:extLst>
              <a:ext uri="{FF2B5EF4-FFF2-40B4-BE49-F238E27FC236}">
                <a16:creationId xmlns:a16="http://schemas.microsoft.com/office/drawing/2014/main" id="{86461F7E-68DA-BE69-9C37-76C316E4280C}"/>
              </a:ext>
            </a:extLst>
          </p:cNvPr>
          <p:cNvSpPr txBox="1"/>
          <p:nvPr/>
        </p:nvSpPr>
        <p:spPr>
          <a:xfrm>
            <a:off x="540451" y="823367"/>
            <a:ext cx="7738016" cy="1200329"/>
          </a:xfrm>
          <a:prstGeom prst="rect">
            <a:avLst/>
          </a:prstGeom>
          <a:noFill/>
        </p:spPr>
        <p:txBody>
          <a:bodyPr wrap="none" rtlCol="0">
            <a:spAutoFit/>
          </a:bodyPr>
          <a:lstStyle/>
          <a:p>
            <a:r>
              <a:rPr lang="en-CA" dirty="0">
                <a:solidFill>
                  <a:srgbClr val="00A9FF"/>
                </a:solidFill>
              </a:rPr>
              <a:t>Nuclear Imaging</a:t>
            </a:r>
          </a:p>
          <a:p>
            <a:endParaRPr lang="en-CA" dirty="0"/>
          </a:p>
          <a:p>
            <a:r>
              <a:rPr lang="en-CA" dirty="0"/>
              <a:t>Single-photon emission computed tomography (SPECT) – </a:t>
            </a:r>
            <a:r>
              <a:rPr lang="el-GR" dirty="0">
                <a:latin typeface="Arial" panose="020B0604020202020204" pitchFamily="34" charset="0"/>
                <a:cs typeface="Arial" panose="020B0604020202020204" pitchFamily="34" charset="0"/>
              </a:rPr>
              <a:t>γ</a:t>
            </a:r>
            <a:r>
              <a:rPr lang="en-CA" dirty="0">
                <a:latin typeface="Arial" panose="020B0604020202020204" pitchFamily="34" charset="0"/>
                <a:cs typeface="Arial" panose="020B0604020202020204" pitchFamily="34" charset="0"/>
              </a:rPr>
              <a:t> (gamma) ray </a:t>
            </a:r>
            <a:endParaRPr lang="en-CA" dirty="0"/>
          </a:p>
          <a:p>
            <a:r>
              <a:rPr lang="en-CA" dirty="0"/>
              <a:t>Positron emission tomography (PET) – </a:t>
            </a:r>
            <a:r>
              <a:rPr lang="el-GR" dirty="0">
                <a:latin typeface="arial" panose="020B0604020202020204" pitchFamily="34" charset="0"/>
                <a:cs typeface="arial" panose="020B0604020202020204" pitchFamily="34" charset="0"/>
              </a:rPr>
              <a:t>β</a:t>
            </a:r>
            <a:r>
              <a:rPr lang="en-CA" baseline="30000"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 (positron)</a:t>
            </a:r>
            <a:endParaRPr lang="en-CA" dirty="0"/>
          </a:p>
        </p:txBody>
      </p:sp>
      <p:sp>
        <p:nvSpPr>
          <p:cNvPr id="21" name="TextBox 20">
            <a:extLst>
              <a:ext uri="{FF2B5EF4-FFF2-40B4-BE49-F238E27FC236}">
                <a16:creationId xmlns:a16="http://schemas.microsoft.com/office/drawing/2014/main" id="{5D7AC8EE-259A-4A50-6E9D-A0A707EA8698}"/>
              </a:ext>
            </a:extLst>
          </p:cNvPr>
          <p:cNvSpPr txBox="1"/>
          <p:nvPr/>
        </p:nvSpPr>
        <p:spPr>
          <a:xfrm>
            <a:off x="540451" y="2222395"/>
            <a:ext cx="1031051" cy="646331"/>
          </a:xfrm>
          <a:prstGeom prst="rect">
            <a:avLst/>
          </a:prstGeom>
          <a:noFill/>
        </p:spPr>
        <p:txBody>
          <a:bodyPr wrap="none" rtlCol="0">
            <a:spAutoFit/>
          </a:bodyPr>
          <a:lstStyle/>
          <a:p>
            <a:r>
              <a:rPr lang="en-CA" dirty="0">
                <a:solidFill>
                  <a:srgbClr val="00A9FF"/>
                </a:solidFill>
              </a:rPr>
              <a:t>Therapy</a:t>
            </a:r>
          </a:p>
          <a:p>
            <a:endParaRPr lang="en-CA" dirty="0">
              <a:solidFill>
                <a:srgbClr val="00A9FF"/>
              </a:solidFill>
            </a:endParaRPr>
          </a:p>
        </p:txBody>
      </p:sp>
      <p:pic>
        <p:nvPicPr>
          <p:cNvPr id="23" name="Picture 22" descr="A screenshot of a video game&#10;&#10;Description automatically generated">
            <a:extLst>
              <a:ext uri="{FF2B5EF4-FFF2-40B4-BE49-F238E27FC236}">
                <a16:creationId xmlns:a16="http://schemas.microsoft.com/office/drawing/2014/main" id="{053E4366-563E-EC0B-6B88-82129EDC3DFA}"/>
              </a:ext>
            </a:extLst>
          </p:cNvPr>
          <p:cNvPicPr>
            <a:picLocks noChangeAspect="1"/>
          </p:cNvPicPr>
          <p:nvPr/>
        </p:nvPicPr>
        <p:blipFill rotWithShape="1">
          <a:blip r:embed="rId4"/>
          <a:srcRect l="13911" t="23976" r="54223" b="18881"/>
          <a:stretch/>
        </p:blipFill>
        <p:spPr>
          <a:xfrm>
            <a:off x="5132972" y="3429000"/>
            <a:ext cx="2144558" cy="2692815"/>
          </a:xfrm>
          <a:prstGeom prst="rect">
            <a:avLst/>
          </a:prstGeom>
        </p:spPr>
      </p:pic>
      <p:sp>
        <p:nvSpPr>
          <p:cNvPr id="24" name="TextBox 23">
            <a:extLst>
              <a:ext uri="{FF2B5EF4-FFF2-40B4-BE49-F238E27FC236}">
                <a16:creationId xmlns:a16="http://schemas.microsoft.com/office/drawing/2014/main" id="{417E94C5-352F-646C-95D9-2579A828E251}"/>
              </a:ext>
            </a:extLst>
          </p:cNvPr>
          <p:cNvSpPr txBox="1"/>
          <p:nvPr/>
        </p:nvSpPr>
        <p:spPr>
          <a:xfrm>
            <a:off x="1965379" y="2568209"/>
            <a:ext cx="1061509" cy="369332"/>
          </a:xfrm>
          <a:prstGeom prst="rect">
            <a:avLst/>
          </a:prstGeom>
          <a:noFill/>
        </p:spPr>
        <p:txBody>
          <a:bodyPr wrap="none" rtlCol="0">
            <a:spAutoFit/>
          </a:bodyPr>
          <a:lstStyle/>
          <a:p>
            <a:r>
              <a:rPr lang="en-CA" dirty="0"/>
              <a:t>Beta (</a:t>
            </a:r>
            <a:r>
              <a:rPr lang="el-GR" dirty="0">
                <a:latin typeface="arial" panose="020B0604020202020204" pitchFamily="34" charset="0"/>
                <a:cs typeface="arial" panose="020B0604020202020204" pitchFamily="34" charset="0"/>
              </a:rPr>
              <a:t>β</a:t>
            </a:r>
            <a:r>
              <a:rPr lang="en-CA" baseline="30000" dirty="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a:t>
            </a:r>
            <a:endParaRPr lang="en-CA" dirty="0"/>
          </a:p>
        </p:txBody>
      </p:sp>
      <p:sp>
        <p:nvSpPr>
          <p:cNvPr id="25" name="TextBox 24">
            <a:extLst>
              <a:ext uri="{FF2B5EF4-FFF2-40B4-BE49-F238E27FC236}">
                <a16:creationId xmlns:a16="http://schemas.microsoft.com/office/drawing/2014/main" id="{8F9E82C9-8CC5-45D2-9E69-B23F06E5B385}"/>
              </a:ext>
            </a:extLst>
          </p:cNvPr>
          <p:cNvSpPr txBox="1"/>
          <p:nvPr/>
        </p:nvSpPr>
        <p:spPr>
          <a:xfrm>
            <a:off x="5533185" y="2568209"/>
            <a:ext cx="1125629" cy="369332"/>
          </a:xfrm>
          <a:prstGeom prst="rect">
            <a:avLst/>
          </a:prstGeom>
          <a:noFill/>
        </p:spPr>
        <p:txBody>
          <a:bodyPr wrap="none" rtlCol="0">
            <a:spAutoFit/>
          </a:bodyPr>
          <a:lstStyle/>
          <a:p>
            <a:r>
              <a:rPr lang="en-CA" dirty="0"/>
              <a:t>Alpha (</a:t>
            </a:r>
            <a:r>
              <a:rPr lang="el-GR" dirty="0">
                <a:latin typeface="arial" panose="020B0604020202020204" pitchFamily="34" charset="0"/>
                <a:cs typeface="arial" panose="020B0604020202020204" pitchFamily="34" charset="0"/>
              </a:rPr>
              <a:t>α</a:t>
            </a:r>
            <a:r>
              <a:rPr lang="en-CA" dirty="0">
                <a:latin typeface="arial" panose="020B0604020202020204" pitchFamily="34" charset="0"/>
                <a:cs typeface="arial" panose="020B0604020202020204" pitchFamily="34" charset="0"/>
              </a:rPr>
              <a:t>)</a:t>
            </a:r>
            <a:endParaRPr lang="en-CA" dirty="0"/>
          </a:p>
        </p:txBody>
      </p:sp>
      <p:sp>
        <p:nvSpPr>
          <p:cNvPr id="26" name="TextBox 25">
            <a:extLst>
              <a:ext uri="{FF2B5EF4-FFF2-40B4-BE49-F238E27FC236}">
                <a16:creationId xmlns:a16="http://schemas.microsoft.com/office/drawing/2014/main" id="{61A76F35-56FE-DF26-0AD1-AAC0727AD6D6}"/>
              </a:ext>
            </a:extLst>
          </p:cNvPr>
          <p:cNvSpPr txBox="1"/>
          <p:nvPr/>
        </p:nvSpPr>
        <p:spPr>
          <a:xfrm>
            <a:off x="8113558" y="2568209"/>
            <a:ext cx="3249608" cy="369332"/>
          </a:xfrm>
          <a:prstGeom prst="rect">
            <a:avLst/>
          </a:prstGeom>
          <a:noFill/>
        </p:spPr>
        <p:txBody>
          <a:bodyPr wrap="none" rtlCol="0">
            <a:spAutoFit/>
          </a:bodyPr>
          <a:lstStyle/>
          <a:p>
            <a:r>
              <a:rPr lang="en-CA" dirty="0"/>
              <a:t>Meitner-Auger electron (MAE)</a:t>
            </a:r>
          </a:p>
        </p:txBody>
      </p:sp>
      <p:sp>
        <p:nvSpPr>
          <p:cNvPr id="27" name="Right Triangle 26">
            <a:extLst>
              <a:ext uri="{FF2B5EF4-FFF2-40B4-BE49-F238E27FC236}">
                <a16:creationId xmlns:a16="http://schemas.microsoft.com/office/drawing/2014/main" id="{A73A9B70-349B-202A-3762-C323542A54A6}"/>
              </a:ext>
            </a:extLst>
          </p:cNvPr>
          <p:cNvSpPr/>
          <p:nvPr/>
        </p:nvSpPr>
        <p:spPr>
          <a:xfrm>
            <a:off x="1291118" y="6121211"/>
            <a:ext cx="10200603" cy="468151"/>
          </a:xfrm>
          <a:prstGeom prst="rtTriangle">
            <a:avLst/>
          </a:prstGeom>
          <a:gradFill flip="none" rotWithShape="1">
            <a:gsLst>
              <a:gs pos="0">
                <a:srgbClr val="009CFF">
                  <a:shade val="30000"/>
                  <a:satMod val="115000"/>
                </a:srgbClr>
              </a:gs>
              <a:gs pos="50000">
                <a:srgbClr val="009CFF">
                  <a:shade val="67500"/>
                  <a:satMod val="115000"/>
                </a:srgbClr>
              </a:gs>
              <a:gs pos="100000">
                <a:srgbClr val="009CFF">
                  <a:shade val="100000"/>
                  <a:satMod val="115000"/>
                </a:srgbClr>
              </a:gs>
            </a:gsLst>
            <a:lin ang="10800000" scaled="1"/>
            <a:tileRect/>
          </a:gradFill>
          <a:ln>
            <a:solidFill>
              <a:srgbClr val="00A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Range in tissue</a:t>
            </a:r>
          </a:p>
        </p:txBody>
      </p:sp>
      <p:sp>
        <p:nvSpPr>
          <p:cNvPr id="28" name="TextBox 27">
            <a:extLst>
              <a:ext uri="{FF2B5EF4-FFF2-40B4-BE49-F238E27FC236}">
                <a16:creationId xmlns:a16="http://schemas.microsoft.com/office/drawing/2014/main" id="{B5A453F2-D007-4FDD-A12C-5377A6CDDC48}"/>
              </a:ext>
            </a:extLst>
          </p:cNvPr>
          <p:cNvSpPr txBox="1"/>
          <p:nvPr/>
        </p:nvSpPr>
        <p:spPr>
          <a:xfrm>
            <a:off x="4204138" y="4172607"/>
            <a:ext cx="479618" cy="369332"/>
          </a:xfrm>
          <a:prstGeom prst="rect">
            <a:avLst/>
          </a:prstGeom>
          <a:noFill/>
        </p:spPr>
        <p:txBody>
          <a:bodyPr wrap="none" rtlCol="0">
            <a:spAutoFit/>
          </a:bodyPr>
          <a:lstStyle/>
          <a:p>
            <a:r>
              <a:rPr lang="en-CA" dirty="0"/>
              <a:t>vs.</a:t>
            </a:r>
          </a:p>
        </p:txBody>
      </p:sp>
      <p:sp>
        <p:nvSpPr>
          <p:cNvPr id="29" name="TextBox 28">
            <a:extLst>
              <a:ext uri="{FF2B5EF4-FFF2-40B4-BE49-F238E27FC236}">
                <a16:creationId xmlns:a16="http://schemas.microsoft.com/office/drawing/2014/main" id="{ADC044CD-7E9F-C3D5-B671-7681A57E0D6F}"/>
              </a:ext>
            </a:extLst>
          </p:cNvPr>
          <p:cNvSpPr txBox="1"/>
          <p:nvPr/>
        </p:nvSpPr>
        <p:spPr>
          <a:xfrm>
            <a:off x="7566412" y="4172607"/>
            <a:ext cx="479618" cy="369332"/>
          </a:xfrm>
          <a:prstGeom prst="rect">
            <a:avLst/>
          </a:prstGeom>
          <a:noFill/>
        </p:spPr>
        <p:txBody>
          <a:bodyPr wrap="none" rtlCol="0">
            <a:spAutoFit/>
          </a:bodyPr>
          <a:lstStyle/>
          <a:p>
            <a:r>
              <a:rPr lang="en-CA" dirty="0"/>
              <a:t>vs.</a:t>
            </a:r>
          </a:p>
        </p:txBody>
      </p:sp>
      <p:sp>
        <p:nvSpPr>
          <p:cNvPr id="30" name="TextBox 29">
            <a:extLst>
              <a:ext uri="{FF2B5EF4-FFF2-40B4-BE49-F238E27FC236}">
                <a16:creationId xmlns:a16="http://schemas.microsoft.com/office/drawing/2014/main" id="{3C5B41C2-55F6-9DFF-A4F0-A8E048ABDD52}"/>
              </a:ext>
            </a:extLst>
          </p:cNvPr>
          <p:cNvSpPr txBox="1"/>
          <p:nvPr/>
        </p:nvSpPr>
        <p:spPr>
          <a:xfrm>
            <a:off x="1667476" y="2942696"/>
            <a:ext cx="1657313" cy="338554"/>
          </a:xfrm>
          <a:prstGeom prst="rect">
            <a:avLst/>
          </a:prstGeom>
          <a:noFill/>
        </p:spPr>
        <p:txBody>
          <a:bodyPr wrap="none" rtlCol="0">
            <a:spAutoFit/>
          </a:bodyPr>
          <a:lstStyle/>
          <a:p>
            <a:r>
              <a:rPr lang="en-CA" sz="1600" dirty="0">
                <a:solidFill>
                  <a:schemeClr val="bg2">
                    <a:lumMod val="50000"/>
                  </a:schemeClr>
                </a:solidFill>
              </a:rPr>
              <a:t>LET 0.2 keV/</a:t>
            </a:r>
            <a:r>
              <a:rPr lang="el-GR" sz="1600" dirty="0">
                <a:solidFill>
                  <a:schemeClr val="bg2">
                    <a:lumMod val="50000"/>
                  </a:schemeClr>
                </a:solidFill>
                <a:latin typeface="Arial" panose="020B0604020202020204" pitchFamily="34" charset="0"/>
                <a:cs typeface="Arial" panose="020B0604020202020204" pitchFamily="34" charset="0"/>
              </a:rPr>
              <a:t>μ</a:t>
            </a:r>
            <a:r>
              <a:rPr lang="en-CA" sz="1600" dirty="0">
                <a:solidFill>
                  <a:schemeClr val="bg2">
                    <a:lumMod val="50000"/>
                  </a:schemeClr>
                </a:solidFill>
                <a:latin typeface="Arial" panose="020B0604020202020204" pitchFamily="34" charset="0"/>
                <a:cs typeface="Arial" panose="020B0604020202020204" pitchFamily="34" charset="0"/>
              </a:rPr>
              <a:t>m</a:t>
            </a:r>
            <a:endParaRPr lang="en-CA" sz="1600" dirty="0">
              <a:solidFill>
                <a:schemeClr val="bg2">
                  <a:lumMod val="50000"/>
                </a:schemeClr>
              </a:solidFill>
            </a:endParaRPr>
          </a:p>
        </p:txBody>
      </p:sp>
      <p:sp>
        <p:nvSpPr>
          <p:cNvPr id="31" name="TextBox 30">
            <a:extLst>
              <a:ext uri="{FF2B5EF4-FFF2-40B4-BE49-F238E27FC236}">
                <a16:creationId xmlns:a16="http://schemas.microsoft.com/office/drawing/2014/main" id="{A8BFFE11-2F00-2451-011C-FC7FDB5115D3}"/>
              </a:ext>
            </a:extLst>
          </p:cNvPr>
          <p:cNvSpPr txBox="1"/>
          <p:nvPr/>
        </p:nvSpPr>
        <p:spPr>
          <a:xfrm>
            <a:off x="5209575" y="2992438"/>
            <a:ext cx="2227982" cy="338554"/>
          </a:xfrm>
          <a:prstGeom prst="rect">
            <a:avLst/>
          </a:prstGeom>
          <a:noFill/>
        </p:spPr>
        <p:txBody>
          <a:bodyPr wrap="none" rtlCol="0">
            <a:spAutoFit/>
          </a:bodyPr>
          <a:lstStyle/>
          <a:p>
            <a:r>
              <a:rPr lang="en-CA" sz="1600" dirty="0">
                <a:solidFill>
                  <a:schemeClr val="bg2">
                    <a:lumMod val="50000"/>
                  </a:schemeClr>
                </a:solidFill>
              </a:rPr>
              <a:t>LET 50 – 230 keV/</a:t>
            </a:r>
            <a:r>
              <a:rPr lang="el-GR" sz="1600" dirty="0">
                <a:solidFill>
                  <a:schemeClr val="bg2">
                    <a:lumMod val="50000"/>
                  </a:schemeClr>
                </a:solidFill>
                <a:latin typeface="Arial" panose="020B0604020202020204" pitchFamily="34" charset="0"/>
                <a:cs typeface="Arial" panose="020B0604020202020204" pitchFamily="34" charset="0"/>
              </a:rPr>
              <a:t>μ</a:t>
            </a:r>
            <a:r>
              <a:rPr lang="en-CA" sz="1600" dirty="0">
                <a:solidFill>
                  <a:schemeClr val="bg2">
                    <a:lumMod val="50000"/>
                  </a:schemeClr>
                </a:solidFill>
                <a:latin typeface="Arial" panose="020B0604020202020204" pitchFamily="34" charset="0"/>
                <a:cs typeface="Arial" panose="020B0604020202020204" pitchFamily="34" charset="0"/>
              </a:rPr>
              <a:t>m</a:t>
            </a:r>
            <a:endParaRPr lang="en-CA" sz="1600" dirty="0">
              <a:solidFill>
                <a:schemeClr val="bg2">
                  <a:lumMod val="50000"/>
                </a:schemeClr>
              </a:solidFill>
            </a:endParaRPr>
          </a:p>
        </p:txBody>
      </p:sp>
      <p:sp>
        <p:nvSpPr>
          <p:cNvPr id="1024" name="TextBox 1023">
            <a:extLst>
              <a:ext uri="{FF2B5EF4-FFF2-40B4-BE49-F238E27FC236}">
                <a16:creationId xmlns:a16="http://schemas.microsoft.com/office/drawing/2014/main" id="{3BD1E64B-C669-E114-5A99-2918B950B9E7}"/>
              </a:ext>
            </a:extLst>
          </p:cNvPr>
          <p:cNvSpPr txBox="1"/>
          <p:nvPr/>
        </p:nvSpPr>
        <p:spPr>
          <a:xfrm>
            <a:off x="8682335" y="2919032"/>
            <a:ext cx="1942648" cy="338554"/>
          </a:xfrm>
          <a:prstGeom prst="rect">
            <a:avLst/>
          </a:prstGeom>
          <a:noFill/>
        </p:spPr>
        <p:txBody>
          <a:bodyPr wrap="none" rtlCol="0">
            <a:spAutoFit/>
          </a:bodyPr>
          <a:lstStyle/>
          <a:p>
            <a:r>
              <a:rPr lang="en-CA" sz="1600" dirty="0">
                <a:solidFill>
                  <a:schemeClr val="bg2">
                    <a:lumMod val="50000"/>
                  </a:schemeClr>
                </a:solidFill>
              </a:rPr>
              <a:t>LET 4 – 26 keV/</a:t>
            </a:r>
            <a:r>
              <a:rPr lang="el-GR" sz="1600" dirty="0">
                <a:solidFill>
                  <a:schemeClr val="bg2">
                    <a:lumMod val="50000"/>
                  </a:schemeClr>
                </a:solidFill>
                <a:latin typeface="Arial" panose="020B0604020202020204" pitchFamily="34" charset="0"/>
                <a:cs typeface="Arial" panose="020B0604020202020204" pitchFamily="34" charset="0"/>
              </a:rPr>
              <a:t>μ</a:t>
            </a:r>
            <a:r>
              <a:rPr lang="en-CA" sz="1600" dirty="0">
                <a:solidFill>
                  <a:schemeClr val="bg2">
                    <a:lumMod val="50000"/>
                  </a:schemeClr>
                </a:solidFill>
                <a:latin typeface="Arial" panose="020B0604020202020204" pitchFamily="34" charset="0"/>
                <a:cs typeface="Arial" panose="020B0604020202020204" pitchFamily="34" charset="0"/>
              </a:rPr>
              <a:t>m</a:t>
            </a:r>
            <a:endParaRPr lang="en-CA" sz="1600" dirty="0">
              <a:solidFill>
                <a:schemeClr val="bg2">
                  <a:lumMod val="50000"/>
                </a:schemeClr>
              </a:solidFill>
            </a:endParaRPr>
          </a:p>
        </p:txBody>
      </p:sp>
      <p:sp>
        <p:nvSpPr>
          <p:cNvPr id="1025" name="TextBox 1024">
            <a:extLst>
              <a:ext uri="{FF2B5EF4-FFF2-40B4-BE49-F238E27FC236}">
                <a16:creationId xmlns:a16="http://schemas.microsoft.com/office/drawing/2014/main" id="{99B97A7B-F0D1-5C60-9862-B062800F7BB0}"/>
              </a:ext>
            </a:extLst>
          </p:cNvPr>
          <p:cNvSpPr txBox="1"/>
          <p:nvPr/>
        </p:nvSpPr>
        <p:spPr>
          <a:xfrm>
            <a:off x="9043904" y="5716543"/>
            <a:ext cx="1037463" cy="369332"/>
          </a:xfrm>
          <a:prstGeom prst="rect">
            <a:avLst/>
          </a:prstGeom>
          <a:noFill/>
        </p:spPr>
        <p:txBody>
          <a:bodyPr wrap="none" rtlCol="0">
            <a:spAutoFit/>
          </a:bodyPr>
          <a:lstStyle/>
          <a:p>
            <a:r>
              <a:rPr lang="en-CA" dirty="0"/>
              <a:t>&lt; 1 cells</a:t>
            </a:r>
          </a:p>
        </p:txBody>
      </p:sp>
      <p:sp>
        <p:nvSpPr>
          <p:cNvPr id="1027" name="TextBox 1026">
            <a:extLst>
              <a:ext uri="{FF2B5EF4-FFF2-40B4-BE49-F238E27FC236}">
                <a16:creationId xmlns:a16="http://schemas.microsoft.com/office/drawing/2014/main" id="{94AF6EF7-3C9C-39A1-A83C-F2D6F5728C6C}"/>
              </a:ext>
            </a:extLst>
          </p:cNvPr>
          <p:cNvSpPr txBox="1"/>
          <p:nvPr/>
        </p:nvSpPr>
        <p:spPr>
          <a:xfrm>
            <a:off x="1957604" y="5567993"/>
            <a:ext cx="1736373" cy="369332"/>
          </a:xfrm>
          <a:prstGeom prst="rect">
            <a:avLst/>
          </a:prstGeom>
          <a:noFill/>
        </p:spPr>
        <p:txBody>
          <a:bodyPr wrap="none" rtlCol="0">
            <a:spAutoFit/>
          </a:bodyPr>
          <a:lstStyle/>
          <a:p>
            <a:r>
              <a:rPr lang="en-CA" dirty="0"/>
              <a:t>50 – 1000 cells</a:t>
            </a:r>
          </a:p>
        </p:txBody>
      </p:sp>
      <p:sp>
        <p:nvSpPr>
          <p:cNvPr id="1029" name="TextBox 1028">
            <a:extLst>
              <a:ext uri="{FF2B5EF4-FFF2-40B4-BE49-F238E27FC236}">
                <a16:creationId xmlns:a16="http://schemas.microsoft.com/office/drawing/2014/main" id="{745B0E56-1E8E-0B84-9652-3AD1E4F7B90A}"/>
              </a:ext>
            </a:extLst>
          </p:cNvPr>
          <p:cNvSpPr txBox="1"/>
          <p:nvPr/>
        </p:nvSpPr>
        <p:spPr>
          <a:xfrm>
            <a:off x="6530497" y="5731181"/>
            <a:ext cx="1165704" cy="369332"/>
          </a:xfrm>
          <a:prstGeom prst="rect">
            <a:avLst/>
          </a:prstGeom>
          <a:noFill/>
        </p:spPr>
        <p:txBody>
          <a:bodyPr wrap="none" rtlCol="0">
            <a:spAutoFit/>
          </a:bodyPr>
          <a:lstStyle/>
          <a:p>
            <a:r>
              <a:rPr lang="en-CA" dirty="0"/>
              <a:t>&lt; 10 cells</a:t>
            </a:r>
          </a:p>
        </p:txBody>
      </p:sp>
      <p:sp>
        <p:nvSpPr>
          <p:cNvPr id="1031" name="Rectangle 1030">
            <a:extLst>
              <a:ext uri="{FF2B5EF4-FFF2-40B4-BE49-F238E27FC236}">
                <a16:creationId xmlns:a16="http://schemas.microsoft.com/office/drawing/2014/main" id="{41D859C7-937E-68E4-6970-DCA2E73DB6A2}"/>
              </a:ext>
            </a:extLst>
          </p:cNvPr>
          <p:cNvSpPr/>
          <p:nvPr/>
        </p:nvSpPr>
        <p:spPr>
          <a:xfrm>
            <a:off x="540451" y="811937"/>
            <a:ext cx="11111098" cy="1321180"/>
          </a:xfrm>
          <a:prstGeom prst="rect">
            <a:avLst/>
          </a:prstGeom>
          <a:noFill/>
          <a:ln w="19050">
            <a:solidFill>
              <a:srgbClr val="00A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33" name="Rectangle 1032">
            <a:extLst>
              <a:ext uri="{FF2B5EF4-FFF2-40B4-BE49-F238E27FC236}">
                <a16:creationId xmlns:a16="http://schemas.microsoft.com/office/drawing/2014/main" id="{7B6B3D1F-B5C9-DF70-CBD5-94CB0325DA20}"/>
              </a:ext>
            </a:extLst>
          </p:cNvPr>
          <p:cNvSpPr/>
          <p:nvPr/>
        </p:nvSpPr>
        <p:spPr>
          <a:xfrm>
            <a:off x="540450" y="2200836"/>
            <a:ext cx="11111098" cy="4557316"/>
          </a:xfrm>
          <a:prstGeom prst="rect">
            <a:avLst/>
          </a:prstGeom>
          <a:noFill/>
          <a:ln w="19050">
            <a:solidFill>
              <a:srgbClr val="00A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37" name="Picture 1036" descr="A screenshot of a video game&#10;&#10;Description automatically generated">
            <a:extLst>
              <a:ext uri="{FF2B5EF4-FFF2-40B4-BE49-F238E27FC236}">
                <a16:creationId xmlns:a16="http://schemas.microsoft.com/office/drawing/2014/main" id="{80D17B22-1552-74BE-B59B-CF964BCF15C6}"/>
              </a:ext>
            </a:extLst>
          </p:cNvPr>
          <p:cNvPicPr>
            <a:picLocks noChangeAspect="1"/>
          </p:cNvPicPr>
          <p:nvPr/>
        </p:nvPicPr>
        <p:blipFill rotWithShape="1">
          <a:blip r:embed="rId5"/>
          <a:srcRect l="63182" t="53635" r="5061" b="8993"/>
          <a:stretch/>
        </p:blipFill>
        <p:spPr>
          <a:xfrm>
            <a:off x="8180306" y="3257586"/>
            <a:ext cx="2902953" cy="2392068"/>
          </a:xfrm>
          <a:prstGeom prst="rect">
            <a:avLst/>
          </a:prstGeom>
        </p:spPr>
      </p:pic>
      <p:pic>
        <p:nvPicPr>
          <p:cNvPr id="3" name="Picture 2" descr="A screenshot of a video game&#10;&#10;Description automatically generated">
            <a:extLst>
              <a:ext uri="{FF2B5EF4-FFF2-40B4-BE49-F238E27FC236}">
                <a16:creationId xmlns:a16="http://schemas.microsoft.com/office/drawing/2014/main" id="{16625CCD-A2DE-6ADA-84AF-05E1E19243C9}"/>
              </a:ext>
            </a:extLst>
          </p:cNvPr>
          <p:cNvPicPr>
            <a:picLocks noChangeAspect="1"/>
          </p:cNvPicPr>
          <p:nvPr/>
        </p:nvPicPr>
        <p:blipFill rotWithShape="1">
          <a:blip r:embed="rId6"/>
          <a:srcRect l="25200" t="7930" r="60535" b="86428"/>
          <a:stretch/>
        </p:blipFill>
        <p:spPr>
          <a:xfrm>
            <a:off x="10147052" y="6097547"/>
            <a:ext cx="1303923" cy="361095"/>
          </a:xfrm>
          <a:prstGeom prst="rect">
            <a:avLst/>
          </a:prstGeom>
        </p:spPr>
      </p:pic>
    </p:spTree>
    <p:extLst>
      <p:ext uri="{BB962C8B-B14F-4D97-AF65-F5344CB8AC3E}">
        <p14:creationId xmlns:p14="http://schemas.microsoft.com/office/powerpoint/2010/main" val="1858201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4514E-5A88-D35E-5B01-0CE896C671B5}"/>
              </a:ext>
            </a:extLst>
          </p:cNvPr>
          <p:cNvSpPr>
            <a:spLocks noGrp="1"/>
          </p:cNvSpPr>
          <p:nvPr>
            <p:ph type="title"/>
          </p:nvPr>
        </p:nvSpPr>
        <p:spPr/>
        <p:txBody>
          <a:bodyPr/>
          <a:lstStyle/>
          <a:p>
            <a:endParaRPr lang="en-CA"/>
          </a:p>
        </p:txBody>
      </p:sp>
      <p:sp>
        <p:nvSpPr>
          <p:cNvPr id="3" name="Subtitle 2">
            <a:extLst>
              <a:ext uri="{FF2B5EF4-FFF2-40B4-BE49-F238E27FC236}">
                <a16:creationId xmlns:a16="http://schemas.microsoft.com/office/drawing/2014/main" id="{0D8928F0-D883-022F-C06D-78926EA03F9E}"/>
              </a:ext>
            </a:extLst>
          </p:cNvPr>
          <p:cNvSpPr>
            <a:spLocks noGrp="1"/>
          </p:cNvSpPr>
          <p:nvPr>
            <p:ph type="subTitle" idx="1"/>
          </p:nvPr>
        </p:nvSpPr>
        <p:spPr/>
        <p:txBody>
          <a:bodyPr/>
          <a:lstStyle/>
          <a:p>
            <a:endParaRPr lang="en-CA"/>
          </a:p>
        </p:txBody>
      </p:sp>
      <p:pic>
        <p:nvPicPr>
          <p:cNvPr id="5" name="Picture 4" descr="A picture containing text, screenshot, diagram, cartoon&#10;&#10;Description automatically generated">
            <a:extLst>
              <a:ext uri="{FF2B5EF4-FFF2-40B4-BE49-F238E27FC236}">
                <a16:creationId xmlns:a16="http://schemas.microsoft.com/office/drawing/2014/main" id="{7592C377-E444-F281-05FE-E428A2FEF5CA}"/>
              </a:ext>
            </a:extLst>
          </p:cNvPr>
          <p:cNvPicPr>
            <a:picLocks noChangeAspect="1"/>
          </p:cNvPicPr>
          <p:nvPr/>
        </p:nvPicPr>
        <p:blipFill rotWithShape="1">
          <a:blip r:embed="rId3"/>
          <a:srcRect t="18040" r="4518" b="17545"/>
          <a:stretch/>
        </p:blipFill>
        <p:spPr>
          <a:xfrm>
            <a:off x="1524" y="1097274"/>
            <a:ext cx="11638250" cy="4417619"/>
          </a:xfrm>
          <a:prstGeom prst="rect">
            <a:avLst/>
          </a:prstGeom>
        </p:spPr>
      </p:pic>
      <p:pic>
        <p:nvPicPr>
          <p:cNvPr id="1026" name="Picture 2" descr="Logo ILL | EIROforum">
            <a:extLst>
              <a:ext uri="{FF2B5EF4-FFF2-40B4-BE49-F238E27FC236}">
                <a16:creationId xmlns:a16="http://schemas.microsoft.com/office/drawing/2014/main" id="{8550C35F-B2D0-7E00-1304-2255AC1DA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376" y="5523082"/>
            <a:ext cx="606724" cy="3997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964A27-8970-325A-7BD8-C7F9DB772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542" y="5909352"/>
            <a:ext cx="761328" cy="4229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A936A0B-FD1E-7E0D-E97C-3082334D06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441" y="5513042"/>
            <a:ext cx="741238" cy="3706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BC – Logos Download">
            <a:extLst>
              <a:ext uri="{FF2B5EF4-FFF2-40B4-BE49-F238E27FC236}">
                <a16:creationId xmlns:a16="http://schemas.microsoft.com/office/drawing/2014/main" id="{EEC4C0AB-CD6B-EB2D-1E83-F8AF4C2346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5618" y="5328944"/>
            <a:ext cx="425766" cy="5804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go - Download | TRIUMF : Canada's particle accelerator centre">
            <a:extLst>
              <a:ext uri="{FF2B5EF4-FFF2-40B4-BE49-F238E27FC236}">
                <a16:creationId xmlns:a16="http://schemas.microsoft.com/office/drawing/2014/main" id="{3B225E73-ACC5-A479-4A02-D98AD0702F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7440" y="5475071"/>
            <a:ext cx="346241" cy="3448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C Cancer">
            <a:extLst>
              <a:ext uri="{FF2B5EF4-FFF2-40B4-BE49-F238E27FC236}">
                <a16:creationId xmlns:a16="http://schemas.microsoft.com/office/drawing/2014/main" id="{CBACA044-0099-B53D-E3A7-E9D926BB90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6325" y="5459532"/>
            <a:ext cx="461055" cy="517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D384D5B2-EF31-4A3A-E4D7-455ECC59DC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4278" y="5696714"/>
            <a:ext cx="920251" cy="39973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C Children's Hospital">
            <a:extLst>
              <a:ext uri="{FF2B5EF4-FFF2-40B4-BE49-F238E27FC236}">
                <a16:creationId xmlns:a16="http://schemas.microsoft.com/office/drawing/2014/main" id="{3BD7F757-1B1A-617D-FDC5-641986EA18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6325" y="6024158"/>
            <a:ext cx="523111" cy="37506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88AAEED-81A4-D5A1-E5D2-1B28719347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5493" y="5574957"/>
            <a:ext cx="1268467" cy="2031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estern Logo - Communications - Western University">
            <a:extLst>
              <a:ext uri="{FF2B5EF4-FFF2-40B4-BE49-F238E27FC236}">
                <a16:creationId xmlns:a16="http://schemas.microsoft.com/office/drawing/2014/main" id="{45058C1F-A9C9-2441-3696-8214BDD801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61977" y="5863594"/>
            <a:ext cx="574031" cy="62164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University of toronto Logos">
            <a:extLst>
              <a:ext uri="{FF2B5EF4-FFF2-40B4-BE49-F238E27FC236}">
                <a16:creationId xmlns:a16="http://schemas.microsoft.com/office/drawing/2014/main" id="{0B684EA7-022D-871B-EAF4-EA5DCBDE39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16274" y="5820077"/>
            <a:ext cx="593174" cy="5860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BC Cancer">
            <a:extLst>
              <a:ext uri="{FF2B5EF4-FFF2-40B4-BE49-F238E27FC236}">
                <a16:creationId xmlns:a16="http://schemas.microsoft.com/office/drawing/2014/main" id="{31386A7B-4304-1C3E-876A-2CA417F13C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51380" y="5366061"/>
            <a:ext cx="461055" cy="517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UBC – Logos Download">
            <a:extLst>
              <a:ext uri="{FF2B5EF4-FFF2-40B4-BE49-F238E27FC236}">
                <a16:creationId xmlns:a16="http://schemas.microsoft.com/office/drawing/2014/main" id="{3E693442-03B2-7138-0F77-E0AAF9FC4F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4704" y="5428930"/>
            <a:ext cx="352420" cy="4804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BC Cancer">
            <a:extLst>
              <a:ext uri="{FF2B5EF4-FFF2-40B4-BE49-F238E27FC236}">
                <a16:creationId xmlns:a16="http://schemas.microsoft.com/office/drawing/2014/main" id="{2D93A44D-83EA-DF43-D2C5-BBBCD36DC5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2038" y="5483373"/>
            <a:ext cx="635034" cy="71291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University of Alberta">
            <a:extLst>
              <a:ext uri="{FF2B5EF4-FFF2-40B4-BE49-F238E27FC236}">
                <a16:creationId xmlns:a16="http://schemas.microsoft.com/office/drawing/2014/main" id="{D7186A28-1D28-7AEC-C9FA-6333327BA0B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408" t="29039" r="10816" b="28994"/>
          <a:stretch/>
        </p:blipFill>
        <p:spPr bwMode="auto">
          <a:xfrm>
            <a:off x="5457328" y="6464874"/>
            <a:ext cx="1030360" cy="28681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a:extLst>
              <a:ext uri="{FF2B5EF4-FFF2-40B4-BE49-F238E27FC236}">
                <a16:creationId xmlns:a16="http://schemas.microsoft.com/office/drawing/2014/main" id="{4A4F1BA4-A388-526B-305E-7F69FC686A90}"/>
              </a:ext>
            </a:extLst>
          </p:cNvPr>
          <p:cNvSpPr txBox="1">
            <a:spLocks/>
          </p:cNvSpPr>
          <p:nvPr/>
        </p:nvSpPr>
        <p:spPr>
          <a:xfrm>
            <a:off x="401064" y="304359"/>
            <a:ext cx="8953827" cy="650329"/>
          </a:xfrm>
          <a:prstGeom prst="rect">
            <a:avLst/>
          </a:prstGeom>
        </p:spPr>
        <p:txBody>
          <a:bodyPr anchor="t">
            <a:normAutofit/>
          </a:bodyPr>
          <a:lstStyle>
            <a:lvl1pPr algn="l" defTabSz="914400" rtl="0" eaLnBrk="1" latinLnBrk="0" hangingPunct="1">
              <a:lnSpc>
                <a:spcPct val="90000"/>
              </a:lnSpc>
              <a:spcBef>
                <a:spcPct val="0"/>
              </a:spcBef>
              <a:buNone/>
              <a:defRPr sz="3200" b="0" i="0" kern="1200">
                <a:solidFill>
                  <a:srgbClr val="00B0F0"/>
                </a:solidFill>
                <a:latin typeface="Arial" charset="0"/>
                <a:ea typeface="Arial" charset="0"/>
                <a:cs typeface="Arial" charset="0"/>
              </a:defRPr>
            </a:lvl1pPr>
          </a:lstStyle>
          <a:p>
            <a:r>
              <a:rPr lang="en-CA" sz="2800" b="1" dirty="0"/>
              <a:t>Our Approach</a:t>
            </a:r>
          </a:p>
        </p:txBody>
      </p:sp>
      <p:pic>
        <p:nvPicPr>
          <p:cNvPr id="10" name="Picture 10" descr="Logo - Download | TRIUMF : Canada's particle accelerator centre">
            <a:extLst>
              <a:ext uri="{FF2B5EF4-FFF2-40B4-BE49-F238E27FC236}">
                <a16:creationId xmlns:a16="http://schemas.microsoft.com/office/drawing/2014/main" id="{D36C3329-1AAA-DC59-A7E0-B2C3FD3565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511" y="5501756"/>
            <a:ext cx="845431" cy="8421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University of Alberta">
            <a:extLst>
              <a:ext uri="{FF2B5EF4-FFF2-40B4-BE49-F238E27FC236}">
                <a16:creationId xmlns:a16="http://schemas.microsoft.com/office/drawing/2014/main" id="{511761C0-B22B-9892-2163-B86253D39C3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408" t="29039" r="10816" b="28994"/>
          <a:stretch/>
        </p:blipFill>
        <p:spPr bwMode="auto">
          <a:xfrm>
            <a:off x="1284558" y="6341835"/>
            <a:ext cx="1030360" cy="2868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F05A25A-F203-AAF3-CD11-7D80DB6F46FD}"/>
              </a:ext>
            </a:extLst>
          </p:cNvPr>
          <p:cNvSpPr/>
          <p:nvPr/>
        </p:nvSpPr>
        <p:spPr>
          <a:xfrm>
            <a:off x="2532993" y="1797269"/>
            <a:ext cx="2123364" cy="45350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AB2A4A1C-6872-BC16-CBD1-4504404E7E06}"/>
              </a:ext>
            </a:extLst>
          </p:cNvPr>
          <p:cNvSpPr/>
          <p:nvPr/>
        </p:nvSpPr>
        <p:spPr>
          <a:xfrm>
            <a:off x="401064" y="1612232"/>
            <a:ext cx="4397122" cy="5139454"/>
          </a:xfrm>
          <a:prstGeom prst="roundRect">
            <a:avLst/>
          </a:prstGeom>
          <a:noFill/>
          <a:ln w="28575">
            <a:solidFill>
              <a:srgbClr val="FFFF00"/>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9FA101E7-1071-299E-41B6-B2EE75CA2636}"/>
              </a:ext>
            </a:extLst>
          </p:cNvPr>
          <p:cNvSpPr/>
          <p:nvPr/>
        </p:nvSpPr>
        <p:spPr>
          <a:xfrm>
            <a:off x="4698304" y="1870841"/>
            <a:ext cx="2206553" cy="4987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3840E99E-4E20-9B8A-EEC5-9C339AE4BA39}"/>
              </a:ext>
            </a:extLst>
          </p:cNvPr>
          <p:cNvSpPr/>
          <p:nvPr/>
        </p:nvSpPr>
        <p:spPr>
          <a:xfrm>
            <a:off x="6937398" y="2178642"/>
            <a:ext cx="2191574" cy="41536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0835C21C-935C-4392-26B2-B527963B2203}"/>
              </a:ext>
            </a:extLst>
          </p:cNvPr>
          <p:cNvSpPr/>
          <p:nvPr/>
        </p:nvSpPr>
        <p:spPr>
          <a:xfrm>
            <a:off x="9141735" y="2032776"/>
            <a:ext cx="2539967" cy="41536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2" name="Group 21">
            <a:extLst>
              <a:ext uri="{FF2B5EF4-FFF2-40B4-BE49-F238E27FC236}">
                <a16:creationId xmlns:a16="http://schemas.microsoft.com/office/drawing/2014/main" id="{413D13E8-4D4C-D951-DE65-0DE126B3EF2D}"/>
              </a:ext>
            </a:extLst>
          </p:cNvPr>
          <p:cNvGrpSpPr/>
          <p:nvPr/>
        </p:nvGrpSpPr>
        <p:grpSpPr>
          <a:xfrm>
            <a:off x="1368543" y="1243963"/>
            <a:ext cx="9369453" cy="991583"/>
            <a:chOff x="1368543" y="1243963"/>
            <a:chExt cx="9369453" cy="991583"/>
          </a:xfrm>
        </p:grpSpPr>
        <p:grpSp>
          <p:nvGrpSpPr>
            <p:cNvPr id="20" name="Group 19">
              <a:extLst>
                <a:ext uri="{FF2B5EF4-FFF2-40B4-BE49-F238E27FC236}">
                  <a16:creationId xmlns:a16="http://schemas.microsoft.com/office/drawing/2014/main" id="{C427D19F-CFA0-A472-B113-E1F944182531}"/>
                </a:ext>
              </a:extLst>
            </p:cNvPr>
            <p:cNvGrpSpPr/>
            <p:nvPr/>
          </p:nvGrpSpPr>
          <p:grpSpPr>
            <a:xfrm>
              <a:off x="1368543" y="1243963"/>
              <a:ext cx="9369453" cy="991583"/>
              <a:chOff x="1368543" y="1243963"/>
              <a:chExt cx="9369453" cy="991583"/>
            </a:xfrm>
            <a:solidFill>
              <a:schemeClr val="bg1"/>
            </a:solidFill>
          </p:grpSpPr>
          <p:sp>
            <p:nvSpPr>
              <p:cNvPr id="16" name="Rectangle 15">
                <a:extLst>
                  <a:ext uri="{FF2B5EF4-FFF2-40B4-BE49-F238E27FC236}">
                    <a16:creationId xmlns:a16="http://schemas.microsoft.com/office/drawing/2014/main" id="{4A1D1892-23DF-9B68-6D94-ED1B2F664484}"/>
                  </a:ext>
                </a:extLst>
              </p:cNvPr>
              <p:cNvSpPr/>
              <p:nvPr/>
            </p:nvSpPr>
            <p:spPr>
              <a:xfrm>
                <a:off x="1368543" y="1245836"/>
                <a:ext cx="505308" cy="876477"/>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0EDFDF6E-A98F-C68C-03E0-1A1235141FE9}"/>
                  </a:ext>
                </a:extLst>
              </p:cNvPr>
              <p:cNvSpPr/>
              <p:nvPr/>
            </p:nvSpPr>
            <p:spPr>
              <a:xfrm>
                <a:off x="1597572" y="1243963"/>
                <a:ext cx="9140424" cy="253284"/>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A3F92B6E-D1F1-D3A4-B13E-688F2DE208B3}"/>
                  </a:ext>
                </a:extLst>
              </p:cNvPr>
              <p:cNvSpPr/>
              <p:nvPr/>
            </p:nvSpPr>
            <p:spPr>
              <a:xfrm>
                <a:off x="8092253" y="1359070"/>
                <a:ext cx="265133" cy="876476"/>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AFBFC5C1-D948-3485-68B7-1E49B403B361}"/>
                  </a:ext>
                </a:extLst>
              </p:cNvPr>
              <p:cNvSpPr/>
              <p:nvPr/>
            </p:nvSpPr>
            <p:spPr>
              <a:xfrm>
                <a:off x="10243496" y="1412673"/>
                <a:ext cx="265133" cy="667600"/>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1" name="Rectangle 20">
              <a:extLst>
                <a:ext uri="{FF2B5EF4-FFF2-40B4-BE49-F238E27FC236}">
                  <a16:creationId xmlns:a16="http://schemas.microsoft.com/office/drawing/2014/main" id="{5F84E276-63A3-C99C-DE8A-8FC129225EE7}"/>
                </a:ext>
              </a:extLst>
            </p:cNvPr>
            <p:cNvSpPr/>
            <p:nvPr/>
          </p:nvSpPr>
          <p:spPr>
            <a:xfrm>
              <a:off x="5830867" y="1326774"/>
              <a:ext cx="265133" cy="5358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2445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1B573E01-77D4-5AED-5872-BB3A5B514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01" y="1313198"/>
            <a:ext cx="4659494" cy="26070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ABB0FC9-747A-627E-24D6-ECDBF6A5C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474" y="927683"/>
            <a:ext cx="5770827" cy="514763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FC6A0915-BFF6-465C-FC54-D61A7B6BE333}"/>
              </a:ext>
            </a:extLst>
          </p:cNvPr>
          <p:cNvSpPr>
            <a:spLocks noGrp="1"/>
          </p:cNvSpPr>
          <p:nvPr>
            <p:ph type="title"/>
          </p:nvPr>
        </p:nvSpPr>
        <p:spPr>
          <a:xfrm>
            <a:off x="322650" y="284228"/>
            <a:ext cx="10064407" cy="637077"/>
          </a:xfrm>
        </p:spPr>
        <p:txBody>
          <a:bodyPr>
            <a:normAutofit fontScale="90000"/>
          </a:bodyPr>
          <a:lstStyle/>
          <a:p>
            <a:r>
              <a:rPr lang="en-CA" sz="2800" dirty="0"/>
              <a:t>Aim 1 – Medical Isotope Production @TRIUMF</a:t>
            </a:r>
            <a:br>
              <a:rPr lang="en-CA" sz="2800" dirty="0"/>
            </a:br>
            <a:br>
              <a:rPr lang="en-CA" sz="2800" dirty="0"/>
            </a:br>
            <a:endParaRPr lang="en-CA" sz="2800" dirty="0"/>
          </a:p>
        </p:txBody>
      </p:sp>
      <p:grpSp>
        <p:nvGrpSpPr>
          <p:cNvPr id="9" name="Group 8">
            <a:extLst>
              <a:ext uri="{FF2B5EF4-FFF2-40B4-BE49-F238E27FC236}">
                <a16:creationId xmlns:a16="http://schemas.microsoft.com/office/drawing/2014/main" id="{794F7667-1BF9-4DD2-EC93-CD943542E5BC}"/>
              </a:ext>
            </a:extLst>
          </p:cNvPr>
          <p:cNvGrpSpPr>
            <a:grpSpLocks noChangeAspect="1"/>
          </p:cNvGrpSpPr>
          <p:nvPr/>
        </p:nvGrpSpPr>
        <p:grpSpPr>
          <a:xfrm>
            <a:off x="8434934" y="457644"/>
            <a:ext cx="2454178" cy="1905379"/>
            <a:chOff x="9169758" y="3747752"/>
            <a:chExt cx="2382592" cy="1849801"/>
          </a:xfrm>
        </p:grpSpPr>
        <p:pic>
          <p:nvPicPr>
            <p:cNvPr id="7" name="Picture 6" descr="Diagram&#10;&#10;Description automatically generated">
              <a:extLst>
                <a:ext uri="{FF2B5EF4-FFF2-40B4-BE49-F238E27FC236}">
                  <a16:creationId xmlns:a16="http://schemas.microsoft.com/office/drawing/2014/main" id="{3AFCCFA2-97D0-0D4A-73BE-BFF98E2B5D32}"/>
                </a:ext>
              </a:extLst>
            </p:cNvPr>
            <p:cNvPicPr>
              <a:picLocks noChangeAspect="1"/>
            </p:cNvPicPr>
            <p:nvPr/>
          </p:nvPicPr>
          <p:blipFill rotWithShape="1">
            <a:blip r:embed="rId5"/>
            <a:srcRect l="78810" t="69484" r="2876" b="5985"/>
            <a:stretch/>
          </p:blipFill>
          <p:spPr>
            <a:xfrm>
              <a:off x="9320012" y="3915176"/>
              <a:ext cx="2232338" cy="1682377"/>
            </a:xfrm>
            <a:prstGeom prst="rect">
              <a:avLst/>
            </a:prstGeom>
          </p:spPr>
        </p:pic>
        <p:sp>
          <p:nvSpPr>
            <p:cNvPr id="8" name="Rectangle 7">
              <a:extLst>
                <a:ext uri="{FF2B5EF4-FFF2-40B4-BE49-F238E27FC236}">
                  <a16:creationId xmlns:a16="http://schemas.microsoft.com/office/drawing/2014/main" id="{C3DDE554-11D4-F325-D6DC-510BBCF1F5C3}"/>
                </a:ext>
              </a:extLst>
            </p:cNvPr>
            <p:cNvSpPr/>
            <p:nvPr/>
          </p:nvSpPr>
          <p:spPr>
            <a:xfrm>
              <a:off x="9169758" y="3747752"/>
              <a:ext cx="283335" cy="5795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TextBox 9">
            <a:extLst>
              <a:ext uri="{FF2B5EF4-FFF2-40B4-BE49-F238E27FC236}">
                <a16:creationId xmlns:a16="http://schemas.microsoft.com/office/drawing/2014/main" id="{706C762F-F416-AB5C-C99D-68761081DB20}"/>
              </a:ext>
            </a:extLst>
          </p:cNvPr>
          <p:cNvSpPr txBox="1"/>
          <p:nvPr/>
        </p:nvSpPr>
        <p:spPr>
          <a:xfrm>
            <a:off x="1302888" y="1365571"/>
            <a:ext cx="3070135" cy="646331"/>
          </a:xfrm>
          <a:prstGeom prst="rect">
            <a:avLst/>
          </a:prstGeom>
          <a:noFill/>
        </p:spPr>
        <p:txBody>
          <a:bodyPr wrap="none" rtlCol="0">
            <a:spAutoFit/>
          </a:bodyPr>
          <a:lstStyle/>
          <a:p>
            <a:pPr algn="ctr"/>
            <a:r>
              <a:rPr lang="en-CA" dirty="0">
                <a:solidFill>
                  <a:schemeClr val="bg2">
                    <a:lumMod val="50000"/>
                  </a:schemeClr>
                </a:solidFill>
              </a:rPr>
              <a:t>Thorium spallation on BL1A </a:t>
            </a:r>
          </a:p>
          <a:p>
            <a:pPr algn="ctr"/>
            <a:r>
              <a:rPr lang="en-CA" baseline="30000" dirty="0">
                <a:solidFill>
                  <a:schemeClr val="bg2">
                    <a:lumMod val="50000"/>
                  </a:schemeClr>
                </a:solidFill>
              </a:rPr>
              <a:t>232</a:t>
            </a:r>
            <a:r>
              <a:rPr lang="en-CA" dirty="0">
                <a:solidFill>
                  <a:schemeClr val="bg2">
                    <a:lumMod val="50000"/>
                  </a:schemeClr>
                </a:solidFill>
              </a:rPr>
              <a:t>Th + p </a:t>
            </a:r>
            <a:r>
              <a:rPr lang="en-CA" dirty="0">
                <a:solidFill>
                  <a:schemeClr val="bg2">
                    <a:lumMod val="50000"/>
                  </a:schemeClr>
                </a:solidFill>
                <a:sym typeface="Wingdings" panose="05000000000000000000" pitchFamily="2" charset="2"/>
              </a:rPr>
              <a:t> x </a:t>
            </a:r>
            <a:endParaRPr lang="en-CA" baseline="30000" dirty="0">
              <a:solidFill>
                <a:schemeClr val="bg2">
                  <a:lumMod val="50000"/>
                </a:schemeClr>
              </a:solidFill>
            </a:endParaRPr>
          </a:p>
        </p:txBody>
      </p:sp>
      <p:sp>
        <p:nvSpPr>
          <p:cNvPr id="11" name="TextBox 10">
            <a:extLst>
              <a:ext uri="{FF2B5EF4-FFF2-40B4-BE49-F238E27FC236}">
                <a16:creationId xmlns:a16="http://schemas.microsoft.com/office/drawing/2014/main" id="{C4C7C6B0-9EB3-8587-8BBF-782C24D260FF}"/>
              </a:ext>
            </a:extLst>
          </p:cNvPr>
          <p:cNvSpPr txBox="1"/>
          <p:nvPr/>
        </p:nvSpPr>
        <p:spPr>
          <a:xfrm>
            <a:off x="4399061" y="6581001"/>
            <a:ext cx="3393878" cy="276999"/>
          </a:xfrm>
          <a:prstGeom prst="rect">
            <a:avLst/>
          </a:prstGeom>
          <a:noFill/>
        </p:spPr>
        <p:txBody>
          <a:bodyPr wrap="none" rtlCol="0">
            <a:spAutoFit/>
          </a:bodyPr>
          <a:lstStyle/>
          <a:p>
            <a:r>
              <a:rPr lang="en-CA" sz="1200" dirty="0"/>
              <a:t>Robertson et al. </a:t>
            </a:r>
            <a:r>
              <a:rPr lang="en-CA" sz="1200" i="1" dirty="0" err="1"/>
              <a:t>Inorg</a:t>
            </a:r>
            <a:r>
              <a:rPr lang="en-CA" sz="1200" i="1" dirty="0"/>
              <a:t>. Chem.</a:t>
            </a:r>
            <a:r>
              <a:rPr lang="en-CA" sz="1200" dirty="0"/>
              <a:t> </a:t>
            </a:r>
            <a:r>
              <a:rPr lang="en-CA" sz="1200" b="1" dirty="0"/>
              <a:t>2020</a:t>
            </a:r>
            <a:r>
              <a:rPr lang="en-CA" sz="1200" dirty="0"/>
              <a:t>, </a:t>
            </a:r>
            <a:r>
              <a:rPr lang="en-CA" sz="1200" i="1" dirty="0"/>
              <a:t>59</a:t>
            </a:r>
            <a:r>
              <a:rPr lang="en-CA" sz="1200" dirty="0"/>
              <a:t>, 12156.</a:t>
            </a:r>
          </a:p>
        </p:txBody>
      </p:sp>
      <p:sp>
        <p:nvSpPr>
          <p:cNvPr id="15" name="TextBox 14">
            <a:extLst>
              <a:ext uri="{FF2B5EF4-FFF2-40B4-BE49-F238E27FC236}">
                <a16:creationId xmlns:a16="http://schemas.microsoft.com/office/drawing/2014/main" id="{28A3B330-22ED-B490-4F7B-892E29F765DA}"/>
              </a:ext>
            </a:extLst>
          </p:cNvPr>
          <p:cNvSpPr txBox="1"/>
          <p:nvPr/>
        </p:nvSpPr>
        <p:spPr>
          <a:xfrm>
            <a:off x="9521388" y="2589359"/>
            <a:ext cx="1625766" cy="369332"/>
          </a:xfrm>
          <a:prstGeom prst="rect">
            <a:avLst/>
          </a:prstGeom>
          <a:noFill/>
        </p:spPr>
        <p:txBody>
          <a:bodyPr wrap="none" rtlCol="0">
            <a:spAutoFit/>
          </a:bodyPr>
          <a:lstStyle/>
          <a:p>
            <a:r>
              <a:rPr lang="en-CA" baseline="30000" dirty="0">
                <a:solidFill>
                  <a:srgbClr val="009CFF"/>
                </a:solidFill>
              </a:rPr>
              <a:t>228</a:t>
            </a:r>
            <a:r>
              <a:rPr lang="en-CA" dirty="0">
                <a:solidFill>
                  <a:srgbClr val="009CFF"/>
                </a:solidFill>
              </a:rPr>
              <a:t>Th </a:t>
            </a:r>
            <a:r>
              <a:rPr lang="en-CA" dirty="0">
                <a:solidFill>
                  <a:srgbClr val="009CFF"/>
                </a:solidFill>
                <a:sym typeface="Wingdings" panose="05000000000000000000" pitchFamily="2" charset="2"/>
              </a:rPr>
              <a:t> </a:t>
            </a:r>
            <a:r>
              <a:rPr lang="en-CA" b="1" baseline="30000" dirty="0">
                <a:solidFill>
                  <a:srgbClr val="009CFF"/>
                </a:solidFill>
                <a:sym typeface="Wingdings" panose="05000000000000000000" pitchFamily="2" charset="2"/>
              </a:rPr>
              <a:t>212</a:t>
            </a:r>
            <a:r>
              <a:rPr lang="en-CA" b="1" dirty="0">
                <a:solidFill>
                  <a:srgbClr val="009CFF"/>
                </a:solidFill>
                <a:sym typeface="Wingdings" panose="05000000000000000000" pitchFamily="2" charset="2"/>
              </a:rPr>
              <a:t>Pb</a:t>
            </a:r>
            <a:endParaRPr lang="en-CA" b="1" baseline="30000" dirty="0">
              <a:solidFill>
                <a:srgbClr val="009CFF"/>
              </a:solidFill>
            </a:endParaRPr>
          </a:p>
        </p:txBody>
      </p:sp>
      <p:sp>
        <p:nvSpPr>
          <p:cNvPr id="16" name="TextBox 15">
            <a:extLst>
              <a:ext uri="{FF2B5EF4-FFF2-40B4-BE49-F238E27FC236}">
                <a16:creationId xmlns:a16="http://schemas.microsoft.com/office/drawing/2014/main" id="{EE10B0DB-30B9-AB1D-7F55-ABB32EAF9110}"/>
              </a:ext>
            </a:extLst>
          </p:cNvPr>
          <p:cNvSpPr txBox="1"/>
          <p:nvPr/>
        </p:nvSpPr>
        <p:spPr>
          <a:xfrm>
            <a:off x="8190143" y="5540731"/>
            <a:ext cx="1977370" cy="369332"/>
          </a:xfrm>
          <a:prstGeom prst="rect">
            <a:avLst/>
          </a:prstGeom>
          <a:noFill/>
        </p:spPr>
        <p:txBody>
          <a:bodyPr wrap="square" rtlCol="0">
            <a:spAutoFit/>
          </a:bodyPr>
          <a:lstStyle/>
          <a:p>
            <a:pPr algn="ctr"/>
            <a:r>
              <a:rPr lang="en-CA" baseline="30000" dirty="0">
                <a:solidFill>
                  <a:srgbClr val="009CFF"/>
                </a:solidFill>
              </a:rPr>
              <a:t>225,227</a:t>
            </a:r>
            <a:r>
              <a:rPr lang="en-CA" dirty="0">
                <a:solidFill>
                  <a:srgbClr val="009CFF"/>
                </a:solidFill>
              </a:rPr>
              <a:t>Ac </a:t>
            </a:r>
            <a:r>
              <a:rPr lang="en-CA" dirty="0">
                <a:solidFill>
                  <a:srgbClr val="009CFF"/>
                </a:solidFill>
                <a:sym typeface="Wingdings" panose="05000000000000000000" pitchFamily="2" charset="2"/>
              </a:rPr>
              <a:t> </a:t>
            </a:r>
            <a:r>
              <a:rPr lang="en-CA" b="1" baseline="30000" dirty="0">
                <a:solidFill>
                  <a:srgbClr val="009CFF"/>
                </a:solidFill>
                <a:sym typeface="Wingdings" panose="05000000000000000000" pitchFamily="2" charset="2"/>
              </a:rPr>
              <a:t>213</a:t>
            </a:r>
            <a:r>
              <a:rPr lang="en-CA" b="1" dirty="0">
                <a:solidFill>
                  <a:srgbClr val="009CFF"/>
                </a:solidFill>
                <a:sym typeface="Wingdings" panose="05000000000000000000" pitchFamily="2" charset="2"/>
              </a:rPr>
              <a:t>Bi</a:t>
            </a:r>
            <a:endParaRPr lang="en-CA" b="1" baseline="30000" dirty="0">
              <a:solidFill>
                <a:srgbClr val="009CFF"/>
              </a:solidFill>
            </a:endParaRPr>
          </a:p>
        </p:txBody>
      </p:sp>
      <p:sp>
        <p:nvSpPr>
          <p:cNvPr id="17" name="TextBox 16">
            <a:extLst>
              <a:ext uri="{FF2B5EF4-FFF2-40B4-BE49-F238E27FC236}">
                <a16:creationId xmlns:a16="http://schemas.microsoft.com/office/drawing/2014/main" id="{E7920CC3-0DF0-6740-2EB2-76308CE2D301}"/>
              </a:ext>
            </a:extLst>
          </p:cNvPr>
          <p:cNvSpPr txBox="1"/>
          <p:nvPr/>
        </p:nvSpPr>
        <p:spPr>
          <a:xfrm>
            <a:off x="8376866" y="5903414"/>
            <a:ext cx="1977370" cy="369332"/>
          </a:xfrm>
          <a:prstGeom prst="rect">
            <a:avLst/>
          </a:prstGeom>
          <a:noFill/>
        </p:spPr>
        <p:txBody>
          <a:bodyPr wrap="square" rtlCol="0">
            <a:spAutoFit/>
          </a:bodyPr>
          <a:lstStyle/>
          <a:p>
            <a:pPr algn="ctr"/>
            <a:r>
              <a:rPr lang="en-CA" baseline="30000" dirty="0">
                <a:solidFill>
                  <a:srgbClr val="009CFF"/>
                </a:solidFill>
              </a:rPr>
              <a:t>227</a:t>
            </a:r>
            <a:r>
              <a:rPr lang="en-CA" dirty="0">
                <a:solidFill>
                  <a:srgbClr val="009CFF"/>
                </a:solidFill>
              </a:rPr>
              <a:t>Ac </a:t>
            </a:r>
            <a:r>
              <a:rPr lang="en-CA" dirty="0">
                <a:solidFill>
                  <a:srgbClr val="009CFF"/>
                </a:solidFill>
                <a:sym typeface="Wingdings" panose="05000000000000000000" pitchFamily="2" charset="2"/>
              </a:rPr>
              <a:t> </a:t>
            </a:r>
            <a:r>
              <a:rPr lang="en-CA" b="1" baseline="30000" dirty="0">
                <a:solidFill>
                  <a:srgbClr val="009CFF"/>
                </a:solidFill>
                <a:sym typeface="Wingdings" panose="05000000000000000000" pitchFamily="2" charset="2"/>
              </a:rPr>
              <a:t>227</a:t>
            </a:r>
            <a:r>
              <a:rPr lang="en-CA" b="1" dirty="0">
                <a:solidFill>
                  <a:srgbClr val="009CFF"/>
                </a:solidFill>
                <a:sym typeface="Wingdings" panose="05000000000000000000" pitchFamily="2" charset="2"/>
              </a:rPr>
              <a:t>Th</a:t>
            </a:r>
            <a:endParaRPr lang="en-CA" b="1" baseline="30000" dirty="0">
              <a:solidFill>
                <a:srgbClr val="009CFF"/>
              </a:solidFill>
            </a:endParaRPr>
          </a:p>
        </p:txBody>
      </p:sp>
      <p:sp>
        <p:nvSpPr>
          <p:cNvPr id="18" name="TextBox 17">
            <a:extLst>
              <a:ext uri="{FF2B5EF4-FFF2-40B4-BE49-F238E27FC236}">
                <a16:creationId xmlns:a16="http://schemas.microsoft.com/office/drawing/2014/main" id="{81461B95-D71D-AFA8-C965-8D0D4DEB190F}"/>
              </a:ext>
            </a:extLst>
          </p:cNvPr>
          <p:cNvSpPr txBox="1"/>
          <p:nvPr/>
        </p:nvSpPr>
        <p:spPr>
          <a:xfrm>
            <a:off x="10506354" y="6272746"/>
            <a:ext cx="1106717" cy="369332"/>
          </a:xfrm>
          <a:prstGeom prst="rect">
            <a:avLst/>
          </a:prstGeom>
          <a:noFill/>
        </p:spPr>
        <p:txBody>
          <a:bodyPr wrap="square" rtlCol="0">
            <a:spAutoFit/>
          </a:bodyPr>
          <a:lstStyle/>
          <a:p>
            <a:r>
              <a:rPr lang="en-CA" b="1" baseline="30000" dirty="0">
                <a:solidFill>
                  <a:srgbClr val="009CFF"/>
                </a:solidFill>
              </a:rPr>
              <a:t>225</a:t>
            </a:r>
            <a:r>
              <a:rPr lang="en-CA" b="1" dirty="0">
                <a:solidFill>
                  <a:srgbClr val="009CFF"/>
                </a:solidFill>
              </a:rPr>
              <a:t>Ac</a:t>
            </a:r>
            <a:endParaRPr lang="en-CA" b="1" baseline="30000" dirty="0">
              <a:solidFill>
                <a:srgbClr val="009CFF"/>
              </a:solidFill>
            </a:endParaRPr>
          </a:p>
        </p:txBody>
      </p:sp>
      <p:sp>
        <p:nvSpPr>
          <p:cNvPr id="21" name="Rectangle 20">
            <a:extLst>
              <a:ext uri="{FF2B5EF4-FFF2-40B4-BE49-F238E27FC236}">
                <a16:creationId xmlns:a16="http://schemas.microsoft.com/office/drawing/2014/main" id="{2B4080A8-2FCA-7C97-C758-1D6B8E04FDF2}"/>
              </a:ext>
            </a:extLst>
          </p:cNvPr>
          <p:cNvSpPr/>
          <p:nvPr/>
        </p:nvSpPr>
        <p:spPr>
          <a:xfrm>
            <a:off x="7538000" y="5704511"/>
            <a:ext cx="713957" cy="402507"/>
          </a:xfrm>
          <a:prstGeom prst="rect">
            <a:avLst/>
          </a:prstGeom>
          <a:noFill/>
          <a:ln>
            <a:solidFill>
              <a:srgbClr val="FFFF00"/>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2C8FFF7C-3FFD-37B1-0364-9E36B7E866C4}"/>
              </a:ext>
            </a:extLst>
          </p:cNvPr>
          <p:cNvSpPr/>
          <p:nvPr/>
        </p:nvSpPr>
        <p:spPr>
          <a:xfrm>
            <a:off x="10509429" y="5703741"/>
            <a:ext cx="713957" cy="402507"/>
          </a:xfrm>
          <a:prstGeom prst="rect">
            <a:avLst/>
          </a:prstGeom>
          <a:noFill/>
          <a:ln>
            <a:solidFill>
              <a:srgbClr val="FFFF00"/>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E06EC5E0-0131-EBD1-172E-1DF00C071477}"/>
              </a:ext>
            </a:extLst>
          </p:cNvPr>
          <p:cNvSpPr/>
          <p:nvPr/>
        </p:nvSpPr>
        <p:spPr>
          <a:xfrm>
            <a:off x="8618805" y="2609857"/>
            <a:ext cx="713957" cy="402507"/>
          </a:xfrm>
          <a:prstGeom prst="rect">
            <a:avLst/>
          </a:prstGeom>
          <a:noFill/>
          <a:ln>
            <a:solidFill>
              <a:srgbClr val="FFFF00"/>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6" name="Picture 25">
            <a:extLst>
              <a:ext uri="{FF2B5EF4-FFF2-40B4-BE49-F238E27FC236}">
                <a16:creationId xmlns:a16="http://schemas.microsoft.com/office/drawing/2014/main" id="{B4CE8ED5-FC24-BA8A-A70F-70EE161EAA5F}"/>
              </a:ext>
            </a:extLst>
          </p:cNvPr>
          <p:cNvPicPr>
            <a:picLocks noChangeAspect="1"/>
          </p:cNvPicPr>
          <p:nvPr/>
        </p:nvPicPr>
        <p:blipFill>
          <a:blip r:embed="rId6"/>
          <a:stretch>
            <a:fillRect/>
          </a:stretch>
        </p:blipFill>
        <p:spPr>
          <a:xfrm>
            <a:off x="322650" y="5321479"/>
            <a:ext cx="1161065" cy="983954"/>
          </a:xfrm>
          <a:prstGeom prst="rect">
            <a:avLst/>
          </a:prstGeom>
        </p:spPr>
      </p:pic>
      <p:pic>
        <p:nvPicPr>
          <p:cNvPr id="27" name="Picture 26">
            <a:extLst>
              <a:ext uri="{FF2B5EF4-FFF2-40B4-BE49-F238E27FC236}">
                <a16:creationId xmlns:a16="http://schemas.microsoft.com/office/drawing/2014/main" id="{AAAB705E-437B-789A-A128-4743A57AB74F}"/>
              </a:ext>
            </a:extLst>
          </p:cNvPr>
          <p:cNvPicPr>
            <a:picLocks noChangeAspect="1"/>
          </p:cNvPicPr>
          <p:nvPr/>
        </p:nvPicPr>
        <p:blipFill>
          <a:blip r:embed="rId7"/>
          <a:stretch>
            <a:fillRect/>
          </a:stretch>
        </p:blipFill>
        <p:spPr>
          <a:xfrm>
            <a:off x="322650" y="4089287"/>
            <a:ext cx="1161065" cy="979033"/>
          </a:xfrm>
          <a:prstGeom prst="rect">
            <a:avLst/>
          </a:prstGeom>
        </p:spPr>
      </p:pic>
      <p:pic>
        <p:nvPicPr>
          <p:cNvPr id="28" name="Picture 27">
            <a:extLst>
              <a:ext uri="{FF2B5EF4-FFF2-40B4-BE49-F238E27FC236}">
                <a16:creationId xmlns:a16="http://schemas.microsoft.com/office/drawing/2014/main" id="{109E4FF9-A4CB-F337-3F47-228931FD707C}"/>
              </a:ext>
            </a:extLst>
          </p:cNvPr>
          <p:cNvPicPr>
            <a:picLocks noChangeAspect="1"/>
          </p:cNvPicPr>
          <p:nvPr/>
        </p:nvPicPr>
        <p:blipFill>
          <a:blip r:embed="rId8"/>
          <a:stretch>
            <a:fillRect/>
          </a:stretch>
        </p:blipFill>
        <p:spPr>
          <a:xfrm>
            <a:off x="3003662" y="5355305"/>
            <a:ext cx="1173086" cy="989170"/>
          </a:xfrm>
          <a:prstGeom prst="rect">
            <a:avLst/>
          </a:prstGeom>
        </p:spPr>
      </p:pic>
      <p:pic>
        <p:nvPicPr>
          <p:cNvPr id="29" name="Picture 28">
            <a:extLst>
              <a:ext uri="{FF2B5EF4-FFF2-40B4-BE49-F238E27FC236}">
                <a16:creationId xmlns:a16="http://schemas.microsoft.com/office/drawing/2014/main" id="{8D7A1840-AAF6-02FD-6D55-AB6985277F05}"/>
              </a:ext>
            </a:extLst>
          </p:cNvPr>
          <p:cNvPicPr>
            <a:picLocks noChangeAspect="1"/>
          </p:cNvPicPr>
          <p:nvPr/>
        </p:nvPicPr>
        <p:blipFill>
          <a:blip r:embed="rId9"/>
          <a:stretch>
            <a:fillRect/>
          </a:stretch>
        </p:blipFill>
        <p:spPr>
          <a:xfrm>
            <a:off x="3003663" y="4057263"/>
            <a:ext cx="1173085" cy="989169"/>
          </a:xfrm>
          <a:prstGeom prst="rect">
            <a:avLst/>
          </a:prstGeom>
        </p:spPr>
      </p:pic>
      <p:sp>
        <p:nvSpPr>
          <p:cNvPr id="30" name="TextBox 29">
            <a:extLst>
              <a:ext uri="{FF2B5EF4-FFF2-40B4-BE49-F238E27FC236}">
                <a16:creationId xmlns:a16="http://schemas.microsoft.com/office/drawing/2014/main" id="{245AE3CF-41CB-352E-21CC-EB4C78325049}"/>
              </a:ext>
            </a:extLst>
          </p:cNvPr>
          <p:cNvSpPr txBox="1"/>
          <p:nvPr/>
        </p:nvSpPr>
        <p:spPr>
          <a:xfrm>
            <a:off x="1287902" y="4173368"/>
            <a:ext cx="1552028" cy="830997"/>
          </a:xfrm>
          <a:prstGeom prst="rect">
            <a:avLst/>
          </a:prstGeom>
          <a:noFill/>
        </p:spPr>
        <p:txBody>
          <a:bodyPr wrap="none" rtlCol="0">
            <a:spAutoFit/>
          </a:bodyPr>
          <a:lstStyle/>
          <a:p>
            <a:r>
              <a:rPr lang="en-CA" sz="1600" b="1" dirty="0"/>
              <a:t>Alpha therapy</a:t>
            </a:r>
          </a:p>
          <a:p>
            <a:r>
              <a:rPr lang="en-CA" sz="1600" dirty="0"/>
              <a:t>Clinical scale</a:t>
            </a:r>
          </a:p>
          <a:p>
            <a:r>
              <a:rPr lang="en-CA" sz="1600" dirty="0">
                <a:solidFill>
                  <a:schemeClr val="bg1">
                    <a:lumMod val="65000"/>
                  </a:schemeClr>
                </a:solidFill>
              </a:rPr>
              <a:t>150 MBq/week</a:t>
            </a:r>
          </a:p>
        </p:txBody>
      </p:sp>
      <p:sp>
        <p:nvSpPr>
          <p:cNvPr id="31" name="TextBox 30">
            <a:extLst>
              <a:ext uri="{FF2B5EF4-FFF2-40B4-BE49-F238E27FC236}">
                <a16:creationId xmlns:a16="http://schemas.microsoft.com/office/drawing/2014/main" id="{9805E6F8-AEB2-B6C1-24CA-FA56A3523916}"/>
              </a:ext>
            </a:extLst>
          </p:cNvPr>
          <p:cNvSpPr txBox="1"/>
          <p:nvPr/>
        </p:nvSpPr>
        <p:spPr>
          <a:xfrm>
            <a:off x="3978408" y="4081637"/>
            <a:ext cx="1552028" cy="1077218"/>
          </a:xfrm>
          <a:prstGeom prst="rect">
            <a:avLst/>
          </a:prstGeom>
          <a:noFill/>
        </p:spPr>
        <p:txBody>
          <a:bodyPr wrap="none" rtlCol="0">
            <a:spAutoFit/>
          </a:bodyPr>
          <a:lstStyle/>
          <a:p>
            <a:r>
              <a:rPr lang="en-CA" sz="1600" b="1" dirty="0"/>
              <a:t>Alpha therapy</a:t>
            </a:r>
          </a:p>
          <a:p>
            <a:r>
              <a:rPr lang="en-CA" sz="1600" dirty="0"/>
              <a:t>Clinical scale</a:t>
            </a:r>
          </a:p>
          <a:p>
            <a:r>
              <a:rPr lang="en-CA" sz="1600" dirty="0"/>
              <a:t>(Generator)</a:t>
            </a:r>
          </a:p>
          <a:p>
            <a:r>
              <a:rPr lang="en-CA" sz="1600" dirty="0">
                <a:solidFill>
                  <a:schemeClr val="bg1">
                    <a:lumMod val="65000"/>
                  </a:schemeClr>
                </a:solidFill>
              </a:rPr>
              <a:t>3 </a:t>
            </a:r>
            <a:r>
              <a:rPr lang="en-CA" sz="1600" dirty="0" err="1">
                <a:solidFill>
                  <a:schemeClr val="bg1">
                    <a:lumMod val="65000"/>
                  </a:schemeClr>
                </a:solidFill>
              </a:rPr>
              <a:t>GBq</a:t>
            </a:r>
            <a:r>
              <a:rPr lang="en-CA" sz="1600" dirty="0">
                <a:solidFill>
                  <a:schemeClr val="bg1">
                    <a:lumMod val="65000"/>
                  </a:schemeClr>
                </a:solidFill>
              </a:rPr>
              <a:t>/3 hr</a:t>
            </a:r>
          </a:p>
        </p:txBody>
      </p:sp>
      <p:sp>
        <p:nvSpPr>
          <p:cNvPr id="2048" name="TextBox 2047">
            <a:extLst>
              <a:ext uri="{FF2B5EF4-FFF2-40B4-BE49-F238E27FC236}">
                <a16:creationId xmlns:a16="http://schemas.microsoft.com/office/drawing/2014/main" id="{9B16A427-A94D-0B28-C64D-72FA597DB067}"/>
              </a:ext>
            </a:extLst>
          </p:cNvPr>
          <p:cNvSpPr txBox="1"/>
          <p:nvPr/>
        </p:nvSpPr>
        <p:spPr>
          <a:xfrm>
            <a:off x="3967089" y="5355305"/>
            <a:ext cx="1552028" cy="1077218"/>
          </a:xfrm>
          <a:prstGeom prst="rect">
            <a:avLst/>
          </a:prstGeom>
          <a:noFill/>
        </p:spPr>
        <p:txBody>
          <a:bodyPr wrap="none" rtlCol="0">
            <a:spAutoFit/>
          </a:bodyPr>
          <a:lstStyle/>
          <a:p>
            <a:r>
              <a:rPr lang="en-CA" sz="1600" b="1" dirty="0"/>
              <a:t>Alpha therapy</a:t>
            </a:r>
          </a:p>
          <a:p>
            <a:r>
              <a:rPr lang="en-CA" sz="1600" dirty="0"/>
              <a:t>Pre-clinical</a:t>
            </a:r>
          </a:p>
          <a:p>
            <a:r>
              <a:rPr lang="en-CA" sz="1600" dirty="0"/>
              <a:t>(Generator)</a:t>
            </a:r>
          </a:p>
          <a:p>
            <a:r>
              <a:rPr lang="en-CA" sz="1600" dirty="0">
                <a:solidFill>
                  <a:schemeClr val="bg1">
                    <a:lumMod val="65000"/>
                  </a:schemeClr>
                </a:solidFill>
              </a:rPr>
              <a:t>50 MBq/week</a:t>
            </a:r>
          </a:p>
        </p:txBody>
      </p:sp>
      <p:sp>
        <p:nvSpPr>
          <p:cNvPr id="2049" name="TextBox 2048">
            <a:extLst>
              <a:ext uri="{FF2B5EF4-FFF2-40B4-BE49-F238E27FC236}">
                <a16:creationId xmlns:a16="http://schemas.microsoft.com/office/drawing/2014/main" id="{BDB52CDC-097B-ABD2-6713-F2997AF47465}"/>
              </a:ext>
            </a:extLst>
          </p:cNvPr>
          <p:cNvSpPr txBox="1"/>
          <p:nvPr/>
        </p:nvSpPr>
        <p:spPr>
          <a:xfrm>
            <a:off x="1297395" y="5327174"/>
            <a:ext cx="1552028" cy="1077218"/>
          </a:xfrm>
          <a:prstGeom prst="rect">
            <a:avLst/>
          </a:prstGeom>
          <a:noFill/>
        </p:spPr>
        <p:txBody>
          <a:bodyPr wrap="none" rtlCol="0">
            <a:spAutoFit/>
          </a:bodyPr>
          <a:lstStyle/>
          <a:p>
            <a:r>
              <a:rPr lang="en-CA" sz="1600" b="1" dirty="0"/>
              <a:t>Alpha therapy</a:t>
            </a:r>
          </a:p>
          <a:p>
            <a:r>
              <a:rPr lang="en-CA" sz="1600" dirty="0"/>
              <a:t>Clinical scale</a:t>
            </a:r>
          </a:p>
          <a:p>
            <a:r>
              <a:rPr lang="en-CA" sz="1600" dirty="0"/>
              <a:t>(Generator)</a:t>
            </a:r>
          </a:p>
          <a:p>
            <a:r>
              <a:rPr lang="en-CA" sz="1600" dirty="0">
                <a:solidFill>
                  <a:schemeClr val="bg1">
                    <a:lumMod val="65000"/>
                  </a:schemeClr>
                </a:solidFill>
                <a:highlight>
                  <a:srgbClr val="FFFFFF"/>
                </a:highlight>
              </a:rPr>
              <a:t>3 MBq/week</a:t>
            </a:r>
          </a:p>
        </p:txBody>
      </p:sp>
      <p:sp>
        <p:nvSpPr>
          <p:cNvPr id="2054" name="TextBox 2053">
            <a:extLst>
              <a:ext uri="{FF2B5EF4-FFF2-40B4-BE49-F238E27FC236}">
                <a16:creationId xmlns:a16="http://schemas.microsoft.com/office/drawing/2014/main" id="{EA115C31-8C2F-1ED0-BD5D-9A1A4600848D}"/>
              </a:ext>
            </a:extLst>
          </p:cNvPr>
          <p:cNvSpPr txBox="1"/>
          <p:nvPr/>
        </p:nvSpPr>
        <p:spPr>
          <a:xfrm>
            <a:off x="9766616" y="168185"/>
            <a:ext cx="1752397" cy="430887"/>
          </a:xfrm>
          <a:prstGeom prst="rect">
            <a:avLst/>
          </a:prstGeom>
          <a:noFill/>
        </p:spPr>
        <p:txBody>
          <a:bodyPr wrap="square">
            <a:spAutoFit/>
          </a:bodyPr>
          <a:lstStyle/>
          <a:p>
            <a:pPr algn="r"/>
            <a:r>
              <a:rPr lang="en-CA" sz="2200" b="1" dirty="0">
                <a:solidFill>
                  <a:srgbClr val="00A9FF"/>
                </a:solidFill>
              </a:rPr>
              <a:t>500 MeV</a:t>
            </a:r>
          </a:p>
        </p:txBody>
      </p:sp>
      <p:pic>
        <p:nvPicPr>
          <p:cNvPr id="2055" name="Picture 10" descr="Logo - Download | TRIUMF : Canada's particle accelerator centre">
            <a:extLst>
              <a:ext uri="{FF2B5EF4-FFF2-40B4-BE49-F238E27FC236}">
                <a16:creationId xmlns:a16="http://schemas.microsoft.com/office/drawing/2014/main" id="{23D8BFDE-5A39-C2F7-31CC-43BB4D78E1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97786" y="161807"/>
            <a:ext cx="432583" cy="43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58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49"/>
                                        </p:tgtEl>
                                        <p:attrNameLst>
                                          <p:attrName>style.visibility</p:attrName>
                                        </p:attrNameLst>
                                      </p:cBhvr>
                                      <p:to>
                                        <p:strVal val="visible"/>
                                      </p:to>
                                    </p:set>
                                    <p:animEffect transition="in" filter="fade">
                                      <p:cBhvr>
                                        <p:cTn id="35" dur="500"/>
                                        <p:tgtEl>
                                          <p:spTgt spid="2049"/>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48"/>
                                        </p:tgtEl>
                                        <p:attrNameLst>
                                          <p:attrName>style.visibility</p:attrName>
                                        </p:attrNameLst>
                                      </p:cBhvr>
                                      <p:to>
                                        <p:strVal val="visible"/>
                                      </p:to>
                                    </p:set>
                                    <p:animEffect transition="in" filter="fade">
                                      <p:cBhvr>
                                        <p:cTn id="46" dur="500"/>
                                        <p:tgtEl>
                                          <p:spTgt spid="2048"/>
                                        </p:tgtEl>
                                      </p:cBhvr>
                                    </p:animEffect>
                                  </p:childTnLst>
                                </p:cTn>
                              </p:par>
                              <p:par>
                                <p:cTn id="47" presetID="10"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animBg="1"/>
      <p:bldP spid="22" grpId="0" animBg="1"/>
      <p:bldP spid="23" grpId="0" animBg="1"/>
      <p:bldP spid="30" grpId="0"/>
      <p:bldP spid="31" grpId="0"/>
      <p:bldP spid="2048" grpId="0"/>
      <p:bldP spid="20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6A0915-BFF6-465C-FC54-D61A7B6BE333}"/>
              </a:ext>
            </a:extLst>
          </p:cNvPr>
          <p:cNvSpPr>
            <a:spLocks noGrp="1"/>
          </p:cNvSpPr>
          <p:nvPr>
            <p:ph type="title"/>
          </p:nvPr>
        </p:nvSpPr>
        <p:spPr>
          <a:xfrm>
            <a:off x="322650" y="284228"/>
            <a:ext cx="10064407" cy="637077"/>
          </a:xfrm>
        </p:spPr>
        <p:txBody>
          <a:bodyPr>
            <a:normAutofit fontScale="90000"/>
          </a:bodyPr>
          <a:lstStyle/>
          <a:p>
            <a:r>
              <a:rPr lang="en-CA" sz="2800" dirty="0"/>
              <a:t>Aim 1 – Medical Isotope Production @TRIUMF</a:t>
            </a:r>
            <a:br>
              <a:rPr lang="en-CA" sz="2800" dirty="0"/>
            </a:br>
            <a:endParaRPr lang="en-CA" sz="2800" dirty="0"/>
          </a:p>
        </p:txBody>
      </p:sp>
      <p:sp>
        <p:nvSpPr>
          <p:cNvPr id="2" name="TextBox 1">
            <a:extLst>
              <a:ext uri="{FF2B5EF4-FFF2-40B4-BE49-F238E27FC236}">
                <a16:creationId xmlns:a16="http://schemas.microsoft.com/office/drawing/2014/main" id="{F61BEE26-037A-61A2-A141-A45C5B87D5F3}"/>
              </a:ext>
            </a:extLst>
          </p:cNvPr>
          <p:cNvSpPr txBox="1"/>
          <p:nvPr/>
        </p:nvSpPr>
        <p:spPr>
          <a:xfrm>
            <a:off x="8534400" y="168185"/>
            <a:ext cx="2984614" cy="430887"/>
          </a:xfrm>
          <a:prstGeom prst="rect">
            <a:avLst/>
          </a:prstGeom>
          <a:noFill/>
        </p:spPr>
        <p:txBody>
          <a:bodyPr wrap="square">
            <a:spAutoFit/>
          </a:bodyPr>
          <a:lstStyle/>
          <a:p>
            <a:pPr algn="r"/>
            <a:r>
              <a:rPr lang="en-CA" sz="2200" b="1" dirty="0">
                <a:solidFill>
                  <a:srgbClr val="00A9FF"/>
                </a:solidFill>
              </a:rPr>
              <a:t>ISAC ISOL (500 MeV)</a:t>
            </a:r>
          </a:p>
        </p:txBody>
      </p:sp>
      <p:pic>
        <p:nvPicPr>
          <p:cNvPr id="3" name="Picture 10" descr="Logo - Download | TRIUMF : Canada's particle accelerator centre">
            <a:extLst>
              <a:ext uri="{FF2B5EF4-FFF2-40B4-BE49-F238E27FC236}">
                <a16:creationId xmlns:a16="http://schemas.microsoft.com/office/drawing/2014/main" id="{889F1181-5887-12FB-478E-CD0A5887E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7786" y="161807"/>
            <a:ext cx="432583" cy="430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yieldchart.png">
            <a:extLst>
              <a:ext uri="{FF2B5EF4-FFF2-40B4-BE49-F238E27FC236}">
                <a16:creationId xmlns:a16="http://schemas.microsoft.com/office/drawing/2014/main" id="{375C10A2-100D-244D-2C7A-872F365000D2}"/>
              </a:ext>
            </a:extLst>
          </p:cNvPr>
          <p:cNvPicPr>
            <a:picLocks noChangeAspect="1"/>
          </p:cNvPicPr>
          <p:nvPr/>
        </p:nvPicPr>
        <p:blipFill>
          <a:blip r:embed="rId4"/>
          <a:stretch>
            <a:fillRect/>
          </a:stretch>
        </p:blipFill>
        <p:spPr>
          <a:xfrm>
            <a:off x="791786" y="1099917"/>
            <a:ext cx="3307248" cy="2571863"/>
          </a:xfrm>
          <a:prstGeom prst="rect">
            <a:avLst/>
          </a:prstGeom>
        </p:spPr>
      </p:pic>
      <p:grpSp>
        <p:nvGrpSpPr>
          <p:cNvPr id="8" name="Group 7">
            <a:extLst>
              <a:ext uri="{FF2B5EF4-FFF2-40B4-BE49-F238E27FC236}">
                <a16:creationId xmlns:a16="http://schemas.microsoft.com/office/drawing/2014/main" id="{C26B1A61-1B47-4E4D-CBAE-AA9C7D0FB993}"/>
              </a:ext>
            </a:extLst>
          </p:cNvPr>
          <p:cNvGrpSpPr/>
          <p:nvPr/>
        </p:nvGrpSpPr>
        <p:grpSpPr>
          <a:xfrm>
            <a:off x="426729" y="1488148"/>
            <a:ext cx="8259691" cy="5201667"/>
            <a:chOff x="1598887" y="1030587"/>
            <a:chExt cx="8259691" cy="5201667"/>
          </a:xfrm>
        </p:grpSpPr>
        <p:pic>
          <p:nvPicPr>
            <p:cNvPr id="4" name="Picture 3">
              <a:extLst>
                <a:ext uri="{FF2B5EF4-FFF2-40B4-BE49-F238E27FC236}">
                  <a16:creationId xmlns:a16="http://schemas.microsoft.com/office/drawing/2014/main" id="{C14AA59B-57C7-C40C-2FB6-F3C0670A1F7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8887" y="1030587"/>
              <a:ext cx="8259691" cy="5201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9DB63E11-ADA3-DA42-0C39-566F7C767664}"/>
                </a:ext>
              </a:extLst>
            </p:cNvPr>
            <p:cNvSpPr/>
            <p:nvPr/>
          </p:nvSpPr>
          <p:spPr>
            <a:xfrm>
              <a:off x="7441325" y="2433145"/>
              <a:ext cx="1597572" cy="536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9" name="Picture 8">
            <a:extLst>
              <a:ext uri="{FF2B5EF4-FFF2-40B4-BE49-F238E27FC236}">
                <a16:creationId xmlns:a16="http://schemas.microsoft.com/office/drawing/2014/main" id="{D3E14FC9-2C14-DC70-B574-0A888A17CA0F}"/>
              </a:ext>
            </a:extLst>
          </p:cNvPr>
          <p:cNvPicPr>
            <a:picLocks noChangeAspect="1"/>
          </p:cNvPicPr>
          <p:nvPr/>
        </p:nvPicPr>
        <p:blipFill>
          <a:blip r:embed="rId6"/>
          <a:stretch>
            <a:fillRect/>
          </a:stretch>
        </p:blipFill>
        <p:spPr>
          <a:xfrm>
            <a:off x="9336534" y="1488148"/>
            <a:ext cx="1585097" cy="1219306"/>
          </a:xfrm>
          <a:prstGeom prst="rect">
            <a:avLst/>
          </a:prstGeom>
        </p:spPr>
      </p:pic>
      <p:sp>
        <p:nvSpPr>
          <p:cNvPr id="11" name="TextBox 10">
            <a:extLst>
              <a:ext uri="{FF2B5EF4-FFF2-40B4-BE49-F238E27FC236}">
                <a16:creationId xmlns:a16="http://schemas.microsoft.com/office/drawing/2014/main" id="{75A83254-9F40-9D3A-96DA-6EDEE8B7C2EF}"/>
              </a:ext>
            </a:extLst>
          </p:cNvPr>
          <p:cNvSpPr txBox="1"/>
          <p:nvPr/>
        </p:nvSpPr>
        <p:spPr>
          <a:xfrm>
            <a:off x="9008928" y="2707454"/>
            <a:ext cx="1912703" cy="830997"/>
          </a:xfrm>
          <a:prstGeom prst="rect">
            <a:avLst/>
          </a:prstGeom>
          <a:noFill/>
        </p:spPr>
        <p:txBody>
          <a:bodyPr wrap="none" rtlCol="0">
            <a:spAutoFit/>
          </a:bodyPr>
          <a:lstStyle/>
          <a:p>
            <a:pPr algn="ctr"/>
            <a:r>
              <a:rPr lang="en-CA" sz="1600" b="1" dirty="0"/>
              <a:t>PET imaging</a:t>
            </a:r>
          </a:p>
          <a:p>
            <a:pPr algn="ctr"/>
            <a:r>
              <a:rPr lang="en-CA" sz="1600" dirty="0"/>
              <a:t>Likely clinical scale</a:t>
            </a:r>
          </a:p>
          <a:p>
            <a:pPr algn="ctr"/>
            <a:r>
              <a:rPr lang="en-CA" sz="1600" dirty="0">
                <a:solidFill>
                  <a:schemeClr val="bg1">
                    <a:lumMod val="65000"/>
                  </a:schemeClr>
                </a:solidFill>
              </a:rPr>
              <a:t>101 MBq/h</a:t>
            </a:r>
          </a:p>
        </p:txBody>
      </p:sp>
      <p:sp>
        <p:nvSpPr>
          <p:cNvPr id="12" name="TextBox 11">
            <a:extLst>
              <a:ext uri="{FF2B5EF4-FFF2-40B4-BE49-F238E27FC236}">
                <a16:creationId xmlns:a16="http://schemas.microsoft.com/office/drawing/2014/main" id="{81CE4C15-C6B4-0EDA-22BB-2C290FAA7A56}"/>
              </a:ext>
            </a:extLst>
          </p:cNvPr>
          <p:cNvSpPr txBox="1"/>
          <p:nvPr/>
        </p:nvSpPr>
        <p:spPr>
          <a:xfrm>
            <a:off x="9261914" y="5690374"/>
            <a:ext cx="1529586" cy="738664"/>
          </a:xfrm>
          <a:prstGeom prst="rect">
            <a:avLst/>
          </a:prstGeom>
          <a:noFill/>
        </p:spPr>
        <p:txBody>
          <a:bodyPr wrap="none" rtlCol="0">
            <a:spAutoFit/>
          </a:bodyPr>
          <a:lstStyle/>
          <a:p>
            <a:pPr algn="ctr"/>
            <a:r>
              <a:rPr lang="en-CA" sz="1400" b="1" dirty="0"/>
              <a:t>SPECT imaging</a:t>
            </a:r>
          </a:p>
          <a:p>
            <a:pPr algn="ctr"/>
            <a:r>
              <a:rPr lang="en-CA" sz="1400" dirty="0"/>
              <a:t>Pre-clinical scale</a:t>
            </a:r>
          </a:p>
          <a:p>
            <a:pPr algn="ctr"/>
            <a:r>
              <a:rPr lang="en-CA" sz="1400" dirty="0">
                <a:solidFill>
                  <a:schemeClr val="bg1">
                    <a:lumMod val="65000"/>
                  </a:schemeClr>
                </a:solidFill>
              </a:rPr>
              <a:t>5.5 MBq/h</a:t>
            </a:r>
          </a:p>
        </p:txBody>
      </p:sp>
      <p:pic>
        <p:nvPicPr>
          <p:cNvPr id="13" name="Picture 12">
            <a:extLst>
              <a:ext uri="{FF2B5EF4-FFF2-40B4-BE49-F238E27FC236}">
                <a16:creationId xmlns:a16="http://schemas.microsoft.com/office/drawing/2014/main" id="{C37DD77A-ADFB-12A1-384D-E7B0FFD8C5FA}"/>
              </a:ext>
            </a:extLst>
          </p:cNvPr>
          <p:cNvPicPr>
            <a:picLocks noChangeAspect="1"/>
          </p:cNvPicPr>
          <p:nvPr/>
        </p:nvPicPr>
        <p:blipFill>
          <a:blip r:embed="rId7"/>
          <a:stretch>
            <a:fillRect/>
          </a:stretch>
        </p:blipFill>
        <p:spPr>
          <a:xfrm>
            <a:off x="9649348" y="4958826"/>
            <a:ext cx="959468" cy="731548"/>
          </a:xfrm>
          <a:prstGeom prst="rect">
            <a:avLst/>
          </a:prstGeom>
        </p:spPr>
      </p:pic>
      <p:sp>
        <p:nvSpPr>
          <p:cNvPr id="10" name="TextBox 9">
            <a:extLst>
              <a:ext uri="{FF2B5EF4-FFF2-40B4-BE49-F238E27FC236}">
                <a16:creationId xmlns:a16="http://schemas.microsoft.com/office/drawing/2014/main" id="{0B5FA41B-D307-2BD2-E7A7-3ABDF3C3736B}"/>
              </a:ext>
            </a:extLst>
          </p:cNvPr>
          <p:cNvSpPr txBox="1"/>
          <p:nvPr/>
        </p:nvSpPr>
        <p:spPr>
          <a:xfrm>
            <a:off x="9111303" y="4603868"/>
            <a:ext cx="1728358" cy="307777"/>
          </a:xfrm>
          <a:prstGeom prst="rect">
            <a:avLst/>
          </a:prstGeom>
          <a:noFill/>
        </p:spPr>
        <p:txBody>
          <a:bodyPr wrap="none" rtlCol="0">
            <a:spAutoFit/>
          </a:bodyPr>
          <a:lstStyle/>
          <a:p>
            <a:r>
              <a:rPr lang="en-CA" sz="1400" i="1" dirty="0"/>
              <a:t>Previously isolated:</a:t>
            </a:r>
          </a:p>
        </p:txBody>
      </p:sp>
    </p:spTree>
    <p:extLst>
      <p:ext uri="{BB962C8B-B14F-4D97-AF65-F5344CB8AC3E}">
        <p14:creationId xmlns:p14="http://schemas.microsoft.com/office/powerpoint/2010/main" val="3228231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06129D-B69E-17A7-DE91-124F2899CACE}"/>
              </a:ext>
            </a:extLst>
          </p:cNvPr>
          <p:cNvGrpSpPr/>
          <p:nvPr/>
        </p:nvGrpSpPr>
        <p:grpSpPr>
          <a:xfrm>
            <a:off x="8625688" y="3728227"/>
            <a:ext cx="3187870" cy="2436950"/>
            <a:chOff x="8625688" y="3728227"/>
            <a:chExt cx="3187870" cy="2436950"/>
          </a:xfrm>
        </p:grpSpPr>
        <p:pic>
          <p:nvPicPr>
            <p:cNvPr id="2" name="Picture 1">
              <a:extLst>
                <a:ext uri="{FF2B5EF4-FFF2-40B4-BE49-F238E27FC236}">
                  <a16:creationId xmlns:a16="http://schemas.microsoft.com/office/drawing/2014/main" id="{FF337119-5309-6D48-8C04-53844CE0FA7C}"/>
                </a:ext>
              </a:extLst>
            </p:cNvPr>
            <p:cNvPicPr>
              <a:picLocks noChangeAspect="1"/>
            </p:cNvPicPr>
            <p:nvPr/>
          </p:nvPicPr>
          <p:blipFill rotWithShape="1">
            <a:blip r:embed="rId3"/>
            <a:srcRect l="801" t="33697" r="80719" b="16086"/>
            <a:stretch/>
          </p:blipFill>
          <p:spPr bwMode="auto">
            <a:xfrm>
              <a:off x="8625688" y="3728227"/>
              <a:ext cx="3187870" cy="2436950"/>
            </a:xfrm>
            <a:prstGeom prst="rect">
              <a:avLst/>
            </a:prstGeom>
            <a:ln>
              <a:noFill/>
            </a:ln>
            <a:extLst>
              <a:ext uri="{53640926-AAD7-44D8-BBD7-CCE9431645EC}">
                <a14:shadowObscured xmlns:a14="http://schemas.microsoft.com/office/drawing/2010/main"/>
              </a:ext>
            </a:extLst>
          </p:spPr>
        </p:pic>
        <p:cxnSp>
          <p:nvCxnSpPr>
            <p:cNvPr id="4" name="Straight Connector 3">
              <a:extLst>
                <a:ext uri="{FF2B5EF4-FFF2-40B4-BE49-F238E27FC236}">
                  <a16:creationId xmlns:a16="http://schemas.microsoft.com/office/drawing/2014/main" id="{DDB556E3-4FE4-E1AA-7517-7D4841D082E7}"/>
                </a:ext>
              </a:extLst>
            </p:cNvPr>
            <p:cNvCxnSpPr>
              <a:cxnSpLocks/>
            </p:cNvCxnSpPr>
            <p:nvPr/>
          </p:nvCxnSpPr>
          <p:spPr>
            <a:xfrm flipV="1">
              <a:off x="9668413" y="4714113"/>
              <a:ext cx="0" cy="1187284"/>
            </a:xfrm>
            <a:prstGeom prst="line">
              <a:avLst/>
            </a:prstGeom>
            <a:ln w="190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3C6FB973-8304-DBC5-A2A3-4ED81D0D07D7}"/>
                </a:ext>
              </a:extLst>
            </p:cNvPr>
            <p:cNvSpPr txBox="1"/>
            <p:nvPr/>
          </p:nvSpPr>
          <p:spPr>
            <a:xfrm>
              <a:off x="9095013" y="4704547"/>
              <a:ext cx="1231427" cy="276999"/>
            </a:xfrm>
            <a:prstGeom prst="rect">
              <a:avLst/>
            </a:prstGeom>
            <a:noFill/>
          </p:spPr>
          <p:txBody>
            <a:bodyPr wrap="none" rtlCol="0">
              <a:spAutoFit/>
            </a:bodyPr>
            <a:lstStyle/>
            <a:p>
              <a:r>
                <a:rPr lang="en-CA" sz="1200" baseline="30000" dirty="0"/>
                <a:t>155</a:t>
              </a:r>
              <a:r>
                <a:rPr lang="en-CA" sz="1200" dirty="0"/>
                <a:t>Gd(</a:t>
              </a:r>
              <a:r>
                <a:rPr lang="en-CA" sz="1200" dirty="0" err="1"/>
                <a:t>p,n</a:t>
              </a:r>
              <a:r>
                <a:rPr lang="en-CA" sz="1200" dirty="0"/>
                <a:t>)</a:t>
              </a:r>
              <a:r>
                <a:rPr lang="en-CA" sz="1200" baseline="30000" dirty="0"/>
                <a:t>155</a:t>
              </a:r>
              <a:r>
                <a:rPr lang="en-CA" sz="1200" dirty="0"/>
                <a:t>Tb</a:t>
              </a:r>
              <a:endParaRPr lang="en-CA" sz="1200" baseline="30000" dirty="0"/>
            </a:p>
          </p:txBody>
        </p:sp>
        <p:sp>
          <p:nvSpPr>
            <p:cNvPr id="10" name="TextBox 9">
              <a:extLst>
                <a:ext uri="{FF2B5EF4-FFF2-40B4-BE49-F238E27FC236}">
                  <a16:creationId xmlns:a16="http://schemas.microsoft.com/office/drawing/2014/main" id="{2E5C312E-B256-AB15-8A25-8F4D313D7ECC}"/>
                </a:ext>
              </a:extLst>
            </p:cNvPr>
            <p:cNvSpPr txBox="1"/>
            <p:nvPr/>
          </p:nvSpPr>
          <p:spPr>
            <a:xfrm>
              <a:off x="9200332" y="3892403"/>
              <a:ext cx="1316386" cy="276999"/>
            </a:xfrm>
            <a:prstGeom prst="rect">
              <a:avLst/>
            </a:prstGeom>
            <a:noFill/>
          </p:spPr>
          <p:txBody>
            <a:bodyPr wrap="none" rtlCol="0">
              <a:spAutoFit/>
            </a:bodyPr>
            <a:lstStyle/>
            <a:p>
              <a:r>
                <a:rPr lang="en-CA" sz="1200" baseline="30000" dirty="0"/>
                <a:t>156</a:t>
              </a:r>
              <a:r>
                <a:rPr lang="en-CA" sz="1200" dirty="0"/>
                <a:t>Gd(p,2n)</a:t>
              </a:r>
              <a:r>
                <a:rPr lang="en-CA" sz="1200" baseline="30000" dirty="0"/>
                <a:t>155</a:t>
              </a:r>
              <a:r>
                <a:rPr lang="en-CA" sz="1200" dirty="0"/>
                <a:t>Tb</a:t>
              </a:r>
              <a:endParaRPr lang="en-CA" sz="1200" baseline="30000" dirty="0"/>
            </a:p>
          </p:txBody>
        </p:sp>
      </p:grpSp>
      <p:sp>
        <p:nvSpPr>
          <p:cNvPr id="6" name="Title 5">
            <a:extLst>
              <a:ext uri="{FF2B5EF4-FFF2-40B4-BE49-F238E27FC236}">
                <a16:creationId xmlns:a16="http://schemas.microsoft.com/office/drawing/2014/main" id="{FC6A0915-BFF6-465C-FC54-D61A7B6BE333}"/>
              </a:ext>
            </a:extLst>
          </p:cNvPr>
          <p:cNvSpPr>
            <a:spLocks noGrp="1"/>
          </p:cNvSpPr>
          <p:nvPr>
            <p:ph type="title"/>
          </p:nvPr>
        </p:nvSpPr>
        <p:spPr>
          <a:xfrm>
            <a:off x="322650" y="284228"/>
            <a:ext cx="10064407" cy="637077"/>
          </a:xfrm>
        </p:spPr>
        <p:txBody>
          <a:bodyPr>
            <a:normAutofit fontScale="90000"/>
          </a:bodyPr>
          <a:lstStyle/>
          <a:p>
            <a:r>
              <a:rPr lang="en-CA" sz="2800" dirty="0"/>
              <a:t>Aim 1 – Medical Isotope Production @TRIUMF</a:t>
            </a:r>
            <a:br>
              <a:rPr lang="en-CA" sz="2800" dirty="0"/>
            </a:br>
            <a:endParaRPr lang="en-CA" sz="2800" dirty="0"/>
          </a:p>
        </p:txBody>
      </p:sp>
      <p:grpSp>
        <p:nvGrpSpPr>
          <p:cNvPr id="2077" name="Group 2076">
            <a:extLst>
              <a:ext uri="{FF2B5EF4-FFF2-40B4-BE49-F238E27FC236}">
                <a16:creationId xmlns:a16="http://schemas.microsoft.com/office/drawing/2014/main" id="{4FFD1677-5D86-5CE2-06E4-FC3BF12B497E}"/>
              </a:ext>
            </a:extLst>
          </p:cNvPr>
          <p:cNvGrpSpPr/>
          <p:nvPr/>
        </p:nvGrpSpPr>
        <p:grpSpPr>
          <a:xfrm>
            <a:off x="1693403" y="837106"/>
            <a:ext cx="3847184" cy="2592009"/>
            <a:chOff x="614554" y="1086351"/>
            <a:chExt cx="3847184" cy="2592009"/>
          </a:xfrm>
        </p:grpSpPr>
        <p:pic>
          <p:nvPicPr>
            <p:cNvPr id="2048" name="Picture 2047">
              <a:extLst>
                <a:ext uri="{FF2B5EF4-FFF2-40B4-BE49-F238E27FC236}">
                  <a16:creationId xmlns:a16="http://schemas.microsoft.com/office/drawing/2014/main" id="{321AD586-66DB-7E11-9267-62993928630E}"/>
                </a:ext>
              </a:extLst>
            </p:cNvPr>
            <p:cNvPicPr>
              <a:picLocks noChangeAspect="1"/>
            </p:cNvPicPr>
            <p:nvPr/>
          </p:nvPicPr>
          <p:blipFill>
            <a:blip r:embed="rId4"/>
            <a:stretch>
              <a:fillRect/>
            </a:stretch>
          </p:blipFill>
          <p:spPr>
            <a:xfrm>
              <a:off x="614554" y="1086351"/>
              <a:ext cx="3847184" cy="2455649"/>
            </a:xfrm>
            <a:prstGeom prst="rect">
              <a:avLst/>
            </a:prstGeom>
          </p:spPr>
        </p:pic>
        <p:sp>
          <p:nvSpPr>
            <p:cNvPr id="2049" name="TextBox 2048">
              <a:extLst>
                <a:ext uri="{FF2B5EF4-FFF2-40B4-BE49-F238E27FC236}">
                  <a16:creationId xmlns:a16="http://schemas.microsoft.com/office/drawing/2014/main" id="{EEA7A3BE-070A-C6BF-8929-22A67C8E07C1}"/>
                </a:ext>
              </a:extLst>
            </p:cNvPr>
            <p:cNvSpPr txBox="1"/>
            <p:nvPr/>
          </p:nvSpPr>
          <p:spPr>
            <a:xfrm>
              <a:off x="2136052" y="3401361"/>
              <a:ext cx="1324303" cy="276999"/>
            </a:xfrm>
            <a:prstGeom prst="rect">
              <a:avLst/>
            </a:prstGeom>
            <a:noFill/>
          </p:spPr>
          <p:txBody>
            <a:bodyPr wrap="square" rtlCol="0">
              <a:spAutoFit/>
            </a:bodyPr>
            <a:lstStyle/>
            <a:p>
              <a:r>
                <a:rPr lang="en-CA" sz="1200" dirty="0"/>
                <a:t>Azzam (2007)</a:t>
              </a:r>
            </a:p>
          </p:txBody>
        </p:sp>
        <p:sp>
          <p:nvSpPr>
            <p:cNvPr id="2063" name="TextBox 2062">
              <a:extLst>
                <a:ext uri="{FF2B5EF4-FFF2-40B4-BE49-F238E27FC236}">
                  <a16:creationId xmlns:a16="http://schemas.microsoft.com/office/drawing/2014/main" id="{EF83F6D0-D2D3-C790-D9CF-91F7545DCFAB}"/>
                </a:ext>
              </a:extLst>
            </p:cNvPr>
            <p:cNvSpPr txBox="1"/>
            <p:nvPr/>
          </p:nvSpPr>
          <p:spPr>
            <a:xfrm>
              <a:off x="2367691" y="1602219"/>
              <a:ext cx="1247457" cy="276999"/>
            </a:xfrm>
            <a:prstGeom prst="rect">
              <a:avLst/>
            </a:prstGeom>
            <a:noFill/>
          </p:spPr>
          <p:txBody>
            <a:bodyPr wrap="none" rtlCol="0">
              <a:spAutoFit/>
            </a:bodyPr>
            <a:lstStyle/>
            <a:p>
              <a:r>
                <a:rPr lang="en-CA" sz="1200" baseline="30000" dirty="0"/>
                <a:t>205</a:t>
              </a:r>
              <a:r>
                <a:rPr lang="en-CA" sz="1200" dirty="0"/>
                <a:t>Tl(p,3n)</a:t>
              </a:r>
              <a:r>
                <a:rPr lang="en-CA" sz="1200" baseline="30000" dirty="0"/>
                <a:t>203</a:t>
              </a:r>
              <a:r>
                <a:rPr lang="en-CA" sz="1200" dirty="0"/>
                <a:t>Pb</a:t>
              </a:r>
              <a:endParaRPr lang="en-CA" sz="1200" baseline="30000" dirty="0"/>
            </a:p>
          </p:txBody>
        </p:sp>
        <p:sp>
          <p:nvSpPr>
            <p:cNvPr id="2064" name="Rectangle 2063">
              <a:extLst>
                <a:ext uri="{FF2B5EF4-FFF2-40B4-BE49-F238E27FC236}">
                  <a16:creationId xmlns:a16="http://schemas.microsoft.com/office/drawing/2014/main" id="{B03BCDEE-7FCB-F672-B0A7-0BD62C967AF1}"/>
                </a:ext>
              </a:extLst>
            </p:cNvPr>
            <p:cNvSpPr/>
            <p:nvPr/>
          </p:nvSpPr>
          <p:spPr>
            <a:xfrm>
              <a:off x="2384236" y="2561866"/>
              <a:ext cx="607184" cy="202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65" name="Rectangle 2064">
              <a:extLst>
                <a:ext uri="{FF2B5EF4-FFF2-40B4-BE49-F238E27FC236}">
                  <a16:creationId xmlns:a16="http://schemas.microsoft.com/office/drawing/2014/main" id="{A1A6F10C-4A87-3400-1A83-1CF183157484}"/>
                </a:ext>
              </a:extLst>
            </p:cNvPr>
            <p:cNvSpPr/>
            <p:nvPr/>
          </p:nvSpPr>
          <p:spPr>
            <a:xfrm>
              <a:off x="1551727" y="2833507"/>
              <a:ext cx="717519" cy="1521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62" name="TextBox 2061">
              <a:extLst>
                <a:ext uri="{FF2B5EF4-FFF2-40B4-BE49-F238E27FC236}">
                  <a16:creationId xmlns:a16="http://schemas.microsoft.com/office/drawing/2014/main" id="{5577C3B7-2CD9-3F99-5D42-CC5433A726B0}"/>
                </a:ext>
              </a:extLst>
            </p:cNvPr>
            <p:cNvSpPr txBox="1"/>
            <p:nvPr/>
          </p:nvSpPr>
          <p:spPr>
            <a:xfrm>
              <a:off x="1618802" y="2465477"/>
              <a:ext cx="1162498" cy="276999"/>
            </a:xfrm>
            <a:prstGeom prst="rect">
              <a:avLst/>
            </a:prstGeom>
            <a:noFill/>
          </p:spPr>
          <p:txBody>
            <a:bodyPr wrap="none" rtlCol="0">
              <a:spAutoFit/>
            </a:bodyPr>
            <a:lstStyle/>
            <a:p>
              <a:r>
                <a:rPr lang="en-CA" sz="1200" baseline="30000" dirty="0"/>
                <a:t>203</a:t>
              </a:r>
              <a:r>
                <a:rPr lang="en-CA" sz="1200" dirty="0"/>
                <a:t>Tl(</a:t>
              </a:r>
              <a:r>
                <a:rPr lang="en-CA" sz="1200" dirty="0" err="1"/>
                <a:t>p,n</a:t>
              </a:r>
              <a:r>
                <a:rPr lang="en-CA" sz="1200" dirty="0"/>
                <a:t>)</a:t>
              </a:r>
              <a:r>
                <a:rPr lang="en-CA" sz="1200" baseline="30000" dirty="0"/>
                <a:t>203</a:t>
              </a:r>
              <a:r>
                <a:rPr lang="en-CA" sz="1200" dirty="0"/>
                <a:t>Pb</a:t>
              </a:r>
              <a:endParaRPr lang="en-CA" sz="1200" baseline="30000" dirty="0"/>
            </a:p>
          </p:txBody>
        </p:sp>
        <p:cxnSp>
          <p:nvCxnSpPr>
            <p:cNvPr id="2067" name="Straight Connector 2066">
              <a:extLst>
                <a:ext uri="{FF2B5EF4-FFF2-40B4-BE49-F238E27FC236}">
                  <a16:creationId xmlns:a16="http://schemas.microsoft.com/office/drawing/2014/main" id="{0388FE8D-A4F2-0586-C7BF-C520C81E9D45}"/>
                </a:ext>
              </a:extLst>
            </p:cNvPr>
            <p:cNvCxnSpPr>
              <a:cxnSpLocks/>
            </p:cNvCxnSpPr>
            <p:nvPr/>
          </p:nvCxnSpPr>
          <p:spPr>
            <a:xfrm flipV="1">
              <a:off x="2245829" y="2809580"/>
              <a:ext cx="0" cy="308069"/>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70" name="Straight Connector 2069">
              <a:extLst>
                <a:ext uri="{FF2B5EF4-FFF2-40B4-BE49-F238E27FC236}">
                  <a16:creationId xmlns:a16="http://schemas.microsoft.com/office/drawing/2014/main" id="{ACD55F39-3954-9417-36DA-A6A0CE98975A}"/>
                </a:ext>
              </a:extLst>
            </p:cNvPr>
            <p:cNvCxnSpPr>
              <a:cxnSpLocks/>
            </p:cNvCxnSpPr>
            <p:nvPr/>
          </p:nvCxnSpPr>
          <p:spPr>
            <a:xfrm flipV="1">
              <a:off x="3556857" y="1813598"/>
              <a:ext cx="0" cy="1265466"/>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076" name="Group 2075">
            <a:extLst>
              <a:ext uri="{FF2B5EF4-FFF2-40B4-BE49-F238E27FC236}">
                <a16:creationId xmlns:a16="http://schemas.microsoft.com/office/drawing/2014/main" id="{50708AB9-B8D8-EB74-5CF1-A93547F5FC58}"/>
              </a:ext>
            </a:extLst>
          </p:cNvPr>
          <p:cNvGrpSpPr/>
          <p:nvPr/>
        </p:nvGrpSpPr>
        <p:grpSpPr>
          <a:xfrm>
            <a:off x="7920031" y="849157"/>
            <a:ext cx="3581392" cy="2584040"/>
            <a:chOff x="4826884" y="1176551"/>
            <a:chExt cx="3581392" cy="2584040"/>
          </a:xfrm>
        </p:grpSpPr>
        <p:sp>
          <p:nvSpPr>
            <p:cNvPr id="2058" name="TextBox 2057">
              <a:extLst>
                <a:ext uri="{FF2B5EF4-FFF2-40B4-BE49-F238E27FC236}">
                  <a16:creationId xmlns:a16="http://schemas.microsoft.com/office/drawing/2014/main" id="{D4EA98A5-7782-3BAC-ACE0-AD1DDAA7A37F}"/>
                </a:ext>
              </a:extLst>
            </p:cNvPr>
            <p:cNvSpPr txBox="1"/>
            <p:nvPr/>
          </p:nvSpPr>
          <p:spPr>
            <a:xfrm>
              <a:off x="6315961" y="3483592"/>
              <a:ext cx="1061509" cy="276999"/>
            </a:xfrm>
            <a:prstGeom prst="rect">
              <a:avLst/>
            </a:prstGeom>
            <a:noFill/>
          </p:spPr>
          <p:txBody>
            <a:bodyPr wrap="none" rtlCol="0">
              <a:spAutoFit/>
            </a:bodyPr>
            <a:lstStyle/>
            <a:p>
              <a:r>
                <a:rPr lang="en-CA" sz="1200" dirty="0"/>
                <a:t>Saleh (2010)</a:t>
              </a:r>
            </a:p>
          </p:txBody>
        </p:sp>
        <p:grpSp>
          <p:nvGrpSpPr>
            <p:cNvPr id="2075" name="Group 2074">
              <a:extLst>
                <a:ext uri="{FF2B5EF4-FFF2-40B4-BE49-F238E27FC236}">
                  <a16:creationId xmlns:a16="http://schemas.microsoft.com/office/drawing/2014/main" id="{3784C376-7E7E-0201-5876-4A627C64F475}"/>
                </a:ext>
              </a:extLst>
            </p:cNvPr>
            <p:cNvGrpSpPr/>
            <p:nvPr/>
          </p:nvGrpSpPr>
          <p:grpSpPr>
            <a:xfrm>
              <a:off x="4826884" y="1176551"/>
              <a:ext cx="3581392" cy="2408804"/>
              <a:chOff x="4826884" y="1176551"/>
              <a:chExt cx="3581392" cy="2408804"/>
            </a:xfrm>
          </p:grpSpPr>
          <p:pic>
            <p:nvPicPr>
              <p:cNvPr id="2057" name="Picture 2056">
                <a:extLst>
                  <a:ext uri="{FF2B5EF4-FFF2-40B4-BE49-F238E27FC236}">
                    <a16:creationId xmlns:a16="http://schemas.microsoft.com/office/drawing/2014/main" id="{DA5FF6FC-B8F7-45AD-093A-0CA83D3705BF}"/>
                  </a:ext>
                </a:extLst>
              </p:cNvPr>
              <p:cNvPicPr>
                <a:picLocks noChangeAspect="1"/>
              </p:cNvPicPr>
              <p:nvPr/>
            </p:nvPicPr>
            <p:blipFill>
              <a:blip r:embed="rId5"/>
              <a:stretch>
                <a:fillRect/>
              </a:stretch>
            </p:blipFill>
            <p:spPr>
              <a:xfrm>
                <a:off x="4826884" y="1176551"/>
                <a:ext cx="3581392" cy="2408804"/>
              </a:xfrm>
              <a:prstGeom prst="rect">
                <a:avLst/>
              </a:prstGeom>
            </p:spPr>
          </p:pic>
          <p:sp>
            <p:nvSpPr>
              <p:cNvPr id="2072" name="TextBox 2071">
                <a:extLst>
                  <a:ext uri="{FF2B5EF4-FFF2-40B4-BE49-F238E27FC236}">
                    <a16:creationId xmlns:a16="http://schemas.microsoft.com/office/drawing/2014/main" id="{8FE40037-526B-A55B-2249-C2EA7B44E4C8}"/>
                  </a:ext>
                </a:extLst>
              </p:cNvPr>
              <p:cNvSpPr txBox="1"/>
              <p:nvPr/>
            </p:nvSpPr>
            <p:spPr>
              <a:xfrm>
                <a:off x="6953719" y="1463719"/>
                <a:ext cx="1401346" cy="276999"/>
              </a:xfrm>
              <a:prstGeom prst="rect">
                <a:avLst/>
              </a:prstGeom>
              <a:noFill/>
            </p:spPr>
            <p:txBody>
              <a:bodyPr wrap="none" rtlCol="0">
                <a:spAutoFit/>
              </a:bodyPr>
              <a:lstStyle/>
              <a:p>
                <a:r>
                  <a:rPr lang="en-CA" sz="1200" baseline="30000" dirty="0"/>
                  <a:t>197</a:t>
                </a:r>
                <a:r>
                  <a:rPr lang="en-CA" sz="1200" dirty="0"/>
                  <a:t>Au(</a:t>
                </a:r>
                <a:r>
                  <a:rPr lang="en-CA" sz="1200" dirty="0" err="1"/>
                  <a:t>p,n</a:t>
                </a:r>
                <a:r>
                  <a:rPr lang="en-CA" sz="1200" dirty="0"/>
                  <a:t>)</a:t>
                </a:r>
                <a:r>
                  <a:rPr lang="en-CA" sz="1200" baseline="30000" dirty="0"/>
                  <a:t>197m,g</a:t>
                </a:r>
                <a:r>
                  <a:rPr lang="en-CA" sz="1200" dirty="0"/>
                  <a:t>Hg</a:t>
                </a:r>
                <a:endParaRPr lang="en-CA" sz="1200" baseline="30000" dirty="0"/>
              </a:p>
            </p:txBody>
          </p:sp>
          <p:cxnSp>
            <p:nvCxnSpPr>
              <p:cNvPr id="2073" name="Straight Connector 2072">
                <a:extLst>
                  <a:ext uri="{FF2B5EF4-FFF2-40B4-BE49-F238E27FC236}">
                    <a16:creationId xmlns:a16="http://schemas.microsoft.com/office/drawing/2014/main" id="{0413E671-9ADE-AF13-4B1B-A6892A81C17D}"/>
                  </a:ext>
                </a:extLst>
              </p:cNvPr>
              <p:cNvCxnSpPr>
                <a:cxnSpLocks/>
              </p:cNvCxnSpPr>
              <p:nvPr/>
            </p:nvCxnSpPr>
            <p:spPr>
              <a:xfrm flipV="1">
                <a:off x="7072571" y="1581198"/>
                <a:ext cx="0" cy="1542466"/>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grpSp>
        <p:nvGrpSpPr>
          <p:cNvPr id="2123" name="Group 2122">
            <a:extLst>
              <a:ext uri="{FF2B5EF4-FFF2-40B4-BE49-F238E27FC236}">
                <a16:creationId xmlns:a16="http://schemas.microsoft.com/office/drawing/2014/main" id="{61E4D297-1937-B53D-EFD9-475A8B03CB4A}"/>
              </a:ext>
            </a:extLst>
          </p:cNvPr>
          <p:cNvGrpSpPr/>
          <p:nvPr/>
        </p:nvGrpSpPr>
        <p:grpSpPr>
          <a:xfrm>
            <a:off x="5223692" y="3600040"/>
            <a:ext cx="3022787" cy="2707998"/>
            <a:chOff x="5332278" y="4004273"/>
            <a:chExt cx="3022787" cy="2707998"/>
          </a:xfrm>
        </p:grpSpPr>
        <p:pic>
          <p:nvPicPr>
            <p:cNvPr id="2080" name="Picture 2079">
              <a:extLst>
                <a:ext uri="{FF2B5EF4-FFF2-40B4-BE49-F238E27FC236}">
                  <a16:creationId xmlns:a16="http://schemas.microsoft.com/office/drawing/2014/main" id="{1BC97377-409A-CA0A-8C15-FF8D7AED6D0F}"/>
                </a:ext>
              </a:extLst>
            </p:cNvPr>
            <p:cNvPicPr>
              <a:picLocks noChangeAspect="1"/>
            </p:cNvPicPr>
            <p:nvPr/>
          </p:nvPicPr>
          <p:blipFill>
            <a:blip r:embed="rId6"/>
            <a:stretch>
              <a:fillRect/>
            </a:stretch>
          </p:blipFill>
          <p:spPr>
            <a:xfrm>
              <a:off x="5332278" y="4004273"/>
              <a:ext cx="3022787" cy="2489354"/>
            </a:xfrm>
            <a:prstGeom prst="rect">
              <a:avLst/>
            </a:prstGeom>
          </p:spPr>
        </p:pic>
        <p:sp>
          <p:nvSpPr>
            <p:cNvPr id="2081" name="TextBox 2080">
              <a:extLst>
                <a:ext uri="{FF2B5EF4-FFF2-40B4-BE49-F238E27FC236}">
                  <a16:creationId xmlns:a16="http://schemas.microsoft.com/office/drawing/2014/main" id="{C03D705C-26AC-5A18-6179-8EE5EA4FDE65}"/>
                </a:ext>
              </a:extLst>
            </p:cNvPr>
            <p:cNvSpPr txBox="1"/>
            <p:nvPr/>
          </p:nvSpPr>
          <p:spPr>
            <a:xfrm>
              <a:off x="6358153" y="6435272"/>
              <a:ext cx="1351652" cy="276999"/>
            </a:xfrm>
            <a:prstGeom prst="rect">
              <a:avLst/>
            </a:prstGeom>
            <a:noFill/>
          </p:spPr>
          <p:txBody>
            <a:bodyPr wrap="none" rtlCol="0">
              <a:spAutoFit/>
            </a:bodyPr>
            <a:lstStyle/>
            <a:p>
              <a:r>
                <a:rPr lang="en-CA" sz="1200" dirty="0" err="1"/>
                <a:t>Thisgaard</a:t>
              </a:r>
              <a:r>
                <a:rPr lang="en-CA" sz="1200" dirty="0"/>
                <a:t> (2009)</a:t>
              </a:r>
            </a:p>
          </p:txBody>
        </p:sp>
        <p:sp>
          <p:nvSpPr>
            <p:cNvPr id="2082" name="TextBox 2081">
              <a:extLst>
                <a:ext uri="{FF2B5EF4-FFF2-40B4-BE49-F238E27FC236}">
                  <a16:creationId xmlns:a16="http://schemas.microsoft.com/office/drawing/2014/main" id="{B012F6F6-4EC3-7CB9-2999-4426F1E31869}"/>
                </a:ext>
              </a:extLst>
            </p:cNvPr>
            <p:cNvSpPr txBox="1"/>
            <p:nvPr/>
          </p:nvSpPr>
          <p:spPr>
            <a:xfrm>
              <a:off x="6041222" y="4706922"/>
              <a:ext cx="1206549" cy="276999"/>
            </a:xfrm>
            <a:prstGeom prst="rect">
              <a:avLst/>
            </a:prstGeom>
            <a:noFill/>
          </p:spPr>
          <p:txBody>
            <a:bodyPr wrap="none" rtlCol="0">
              <a:spAutoFit/>
            </a:bodyPr>
            <a:lstStyle/>
            <a:p>
              <a:r>
                <a:rPr lang="en-CA" sz="1200" baseline="30000" dirty="0"/>
                <a:t>119</a:t>
              </a:r>
              <a:r>
                <a:rPr lang="en-CA" sz="1200" dirty="0"/>
                <a:t>Sn(</a:t>
              </a:r>
              <a:r>
                <a:rPr lang="en-CA" sz="1200" dirty="0" err="1"/>
                <a:t>p,n</a:t>
              </a:r>
              <a:r>
                <a:rPr lang="en-CA" sz="1200" dirty="0"/>
                <a:t>)</a:t>
              </a:r>
              <a:r>
                <a:rPr lang="en-CA" sz="1200" baseline="30000" dirty="0"/>
                <a:t>119</a:t>
              </a:r>
              <a:r>
                <a:rPr lang="en-CA" sz="1200" dirty="0"/>
                <a:t>Sb</a:t>
              </a:r>
              <a:endParaRPr lang="en-CA" sz="1200" baseline="30000" dirty="0"/>
            </a:p>
          </p:txBody>
        </p:sp>
        <p:cxnSp>
          <p:nvCxnSpPr>
            <p:cNvPr id="2083" name="Straight Connector 2082">
              <a:extLst>
                <a:ext uri="{FF2B5EF4-FFF2-40B4-BE49-F238E27FC236}">
                  <a16:creationId xmlns:a16="http://schemas.microsoft.com/office/drawing/2014/main" id="{F899A9B6-B591-E22C-7D92-1F472A09FB45}"/>
                </a:ext>
              </a:extLst>
            </p:cNvPr>
            <p:cNvCxnSpPr>
              <a:cxnSpLocks/>
            </p:cNvCxnSpPr>
            <p:nvPr/>
          </p:nvCxnSpPr>
          <p:spPr>
            <a:xfrm flipV="1">
              <a:off x="7240840" y="4634063"/>
              <a:ext cx="0" cy="1542466"/>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089" name="Group 2088">
            <a:extLst>
              <a:ext uri="{FF2B5EF4-FFF2-40B4-BE49-F238E27FC236}">
                <a16:creationId xmlns:a16="http://schemas.microsoft.com/office/drawing/2014/main" id="{60F366F1-96CB-B6EE-577E-C339817C21AB}"/>
              </a:ext>
            </a:extLst>
          </p:cNvPr>
          <p:cNvGrpSpPr/>
          <p:nvPr/>
        </p:nvGrpSpPr>
        <p:grpSpPr>
          <a:xfrm>
            <a:off x="1492757" y="3641066"/>
            <a:ext cx="3469264" cy="2452246"/>
            <a:chOff x="864408" y="4043322"/>
            <a:chExt cx="3469264" cy="2452246"/>
          </a:xfrm>
        </p:grpSpPr>
        <p:pic>
          <p:nvPicPr>
            <p:cNvPr id="2060" name="Picture 2059">
              <a:extLst>
                <a:ext uri="{FF2B5EF4-FFF2-40B4-BE49-F238E27FC236}">
                  <a16:creationId xmlns:a16="http://schemas.microsoft.com/office/drawing/2014/main" id="{B53E7EB3-3FC0-A5C1-66BE-AE6BB29C3F3F}"/>
                </a:ext>
              </a:extLst>
            </p:cNvPr>
            <p:cNvPicPr>
              <a:picLocks noChangeAspect="1"/>
            </p:cNvPicPr>
            <p:nvPr/>
          </p:nvPicPr>
          <p:blipFill>
            <a:blip r:embed="rId7"/>
            <a:stretch>
              <a:fillRect/>
            </a:stretch>
          </p:blipFill>
          <p:spPr>
            <a:xfrm>
              <a:off x="864408" y="4043322"/>
              <a:ext cx="3460601" cy="2243959"/>
            </a:xfrm>
            <a:prstGeom prst="rect">
              <a:avLst/>
            </a:prstGeom>
          </p:spPr>
        </p:pic>
        <p:sp>
          <p:nvSpPr>
            <p:cNvPr id="2061" name="TextBox 2060">
              <a:extLst>
                <a:ext uri="{FF2B5EF4-FFF2-40B4-BE49-F238E27FC236}">
                  <a16:creationId xmlns:a16="http://schemas.microsoft.com/office/drawing/2014/main" id="{ADEF04B5-39C0-D91E-19A2-BF12E2C207CD}"/>
                </a:ext>
              </a:extLst>
            </p:cNvPr>
            <p:cNvSpPr txBox="1"/>
            <p:nvPr/>
          </p:nvSpPr>
          <p:spPr>
            <a:xfrm>
              <a:off x="2269247" y="6218569"/>
              <a:ext cx="1103635" cy="276999"/>
            </a:xfrm>
            <a:prstGeom prst="rect">
              <a:avLst/>
            </a:prstGeom>
            <a:noFill/>
          </p:spPr>
          <p:txBody>
            <a:bodyPr wrap="none" rtlCol="0">
              <a:spAutoFit/>
            </a:bodyPr>
            <a:lstStyle/>
            <a:p>
              <a:r>
                <a:rPr lang="en-CA" sz="1200" dirty="0"/>
                <a:t>Wuest (2020)</a:t>
              </a:r>
            </a:p>
          </p:txBody>
        </p:sp>
        <p:cxnSp>
          <p:nvCxnSpPr>
            <p:cNvPr id="2084" name="Straight Connector 2083">
              <a:extLst>
                <a:ext uri="{FF2B5EF4-FFF2-40B4-BE49-F238E27FC236}">
                  <a16:creationId xmlns:a16="http://schemas.microsoft.com/office/drawing/2014/main" id="{2B5C826D-BA4B-3BC1-B222-121E7C0EBE06}"/>
                </a:ext>
              </a:extLst>
            </p:cNvPr>
            <p:cNvCxnSpPr>
              <a:cxnSpLocks/>
            </p:cNvCxnSpPr>
            <p:nvPr/>
          </p:nvCxnSpPr>
          <p:spPr>
            <a:xfrm flipV="1">
              <a:off x="3615148" y="4477717"/>
              <a:ext cx="0" cy="1542466"/>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85" name="Straight Connector 2084">
              <a:extLst>
                <a:ext uri="{FF2B5EF4-FFF2-40B4-BE49-F238E27FC236}">
                  <a16:creationId xmlns:a16="http://schemas.microsoft.com/office/drawing/2014/main" id="{D016DB15-7E44-8F8F-C968-C33DC157D284}"/>
                </a:ext>
              </a:extLst>
            </p:cNvPr>
            <p:cNvCxnSpPr>
              <a:cxnSpLocks/>
            </p:cNvCxnSpPr>
            <p:nvPr/>
          </p:nvCxnSpPr>
          <p:spPr>
            <a:xfrm flipV="1">
              <a:off x="2563178" y="4761187"/>
              <a:ext cx="0" cy="1279484"/>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87" name="TextBox 2086">
              <a:extLst>
                <a:ext uri="{FF2B5EF4-FFF2-40B4-BE49-F238E27FC236}">
                  <a16:creationId xmlns:a16="http://schemas.microsoft.com/office/drawing/2014/main" id="{F7160C3F-230B-41CA-0827-0BC9151ECB4F}"/>
                </a:ext>
              </a:extLst>
            </p:cNvPr>
            <p:cNvSpPr txBox="1"/>
            <p:nvPr/>
          </p:nvSpPr>
          <p:spPr>
            <a:xfrm>
              <a:off x="1235708" y="4968304"/>
              <a:ext cx="1399742" cy="276999"/>
            </a:xfrm>
            <a:prstGeom prst="rect">
              <a:avLst/>
            </a:prstGeom>
            <a:noFill/>
          </p:spPr>
          <p:txBody>
            <a:bodyPr wrap="none" rtlCol="0">
              <a:spAutoFit/>
            </a:bodyPr>
            <a:lstStyle/>
            <a:p>
              <a:r>
                <a:rPr lang="en-CA" sz="1200" baseline="30000" dirty="0"/>
                <a:t>13x</a:t>
              </a:r>
              <a:r>
                <a:rPr lang="en-CA" sz="1200" dirty="0"/>
                <a:t>Ba(</a:t>
              </a:r>
              <a:r>
                <a:rPr lang="en-CA" sz="1200" dirty="0" err="1"/>
                <a:t>p,n</a:t>
              </a:r>
              <a:r>
                <a:rPr lang="en-CA" sz="1200" dirty="0"/>
                <a:t>)</a:t>
              </a:r>
              <a:r>
                <a:rPr lang="en-CA" sz="1200" baseline="30000" dirty="0"/>
                <a:t>132/135</a:t>
              </a:r>
              <a:r>
                <a:rPr lang="en-CA" sz="1200" dirty="0"/>
                <a:t>La</a:t>
              </a:r>
              <a:endParaRPr lang="en-CA" sz="1200" baseline="30000" dirty="0"/>
            </a:p>
          </p:txBody>
        </p:sp>
        <p:sp>
          <p:nvSpPr>
            <p:cNvPr id="2088" name="TextBox 2087">
              <a:extLst>
                <a:ext uri="{FF2B5EF4-FFF2-40B4-BE49-F238E27FC236}">
                  <a16:creationId xmlns:a16="http://schemas.microsoft.com/office/drawing/2014/main" id="{9D9188A3-A687-4703-ED0D-CA3CC89878FC}"/>
                </a:ext>
              </a:extLst>
            </p:cNvPr>
            <p:cNvSpPr txBox="1"/>
            <p:nvPr/>
          </p:nvSpPr>
          <p:spPr>
            <a:xfrm>
              <a:off x="2856986" y="4339217"/>
              <a:ext cx="1476686" cy="276999"/>
            </a:xfrm>
            <a:prstGeom prst="rect">
              <a:avLst/>
            </a:prstGeom>
            <a:noFill/>
          </p:spPr>
          <p:txBody>
            <a:bodyPr wrap="none" rtlCol="0">
              <a:spAutoFit/>
            </a:bodyPr>
            <a:lstStyle/>
            <a:p>
              <a:r>
                <a:rPr lang="en-CA" sz="1200" baseline="30000" dirty="0"/>
                <a:t>13x</a:t>
              </a:r>
              <a:r>
                <a:rPr lang="en-CA" sz="1200" dirty="0"/>
                <a:t>Ba(</a:t>
              </a:r>
              <a:r>
                <a:rPr lang="en-CA" sz="1200" dirty="0" err="1"/>
                <a:t>p,xn</a:t>
              </a:r>
              <a:r>
                <a:rPr lang="en-CA" sz="1200" dirty="0"/>
                <a:t>)</a:t>
              </a:r>
              <a:r>
                <a:rPr lang="en-CA" sz="1200" baseline="30000" dirty="0"/>
                <a:t>133/135</a:t>
              </a:r>
              <a:r>
                <a:rPr lang="en-CA" sz="1200" dirty="0"/>
                <a:t>La</a:t>
              </a:r>
              <a:endParaRPr lang="en-CA" sz="1200" baseline="30000" dirty="0"/>
            </a:p>
          </p:txBody>
        </p:sp>
      </p:grpSp>
      <p:pic>
        <p:nvPicPr>
          <p:cNvPr id="2108" name="Picture 2107">
            <a:extLst>
              <a:ext uri="{FF2B5EF4-FFF2-40B4-BE49-F238E27FC236}">
                <a16:creationId xmlns:a16="http://schemas.microsoft.com/office/drawing/2014/main" id="{BDB1F609-5BB7-311D-6480-59982632C357}"/>
              </a:ext>
            </a:extLst>
          </p:cNvPr>
          <p:cNvPicPr>
            <a:picLocks noChangeAspect="1"/>
          </p:cNvPicPr>
          <p:nvPr/>
        </p:nvPicPr>
        <p:blipFill>
          <a:blip r:embed="rId8"/>
          <a:stretch>
            <a:fillRect/>
          </a:stretch>
        </p:blipFill>
        <p:spPr>
          <a:xfrm>
            <a:off x="6112776" y="1125471"/>
            <a:ext cx="1088231" cy="909907"/>
          </a:xfrm>
          <a:prstGeom prst="rect">
            <a:avLst/>
          </a:prstGeom>
        </p:spPr>
      </p:pic>
      <p:pic>
        <p:nvPicPr>
          <p:cNvPr id="2118" name="Picture 2117">
            <a:extLst>
              <a:ext uri="{FF2B5EF4-FFF2-40B4-BE49-F238E27FC236}">
                <a16:creationId xmlns:a16="http://schemas.microsoft.com/office/drawing/2014/main" id="{F71EEF77-DF70-C457-793F-D1099CBCD8EA}"/>
              </a:ext>
            </a:extLst>
          </p:cNvPr>
          <p:cNvPicPr>
            <a:picLocks noChangeAspect="1"/>
          </p:cNvPicPr>
          <p:nvPr/>
        </p:nvPicPr>
        <p:blipFill>
          <a:blip r:embed="rId9"/>
          <a:stretch>
            <a:fillRect/>
          </a:stretch>
        </p:blipFill>
        <p:spPr>
          <a:xfrm>
            <a:off x="628000" y="1067949"/>
            <a:ext cx="1062608" cy="896012"/>
          </a:xfrm>
          <a:prstGeom prst="rect">
            <a:avLst/>
          </a:prstGeom>
        </p:spPr>
      </p:pic>
      <p:pic>
        <p:nvPicPr>
          <p:cNvPr id="2119" name="Picture 2118">
            <a:extLst>
              <a:ext uri="{FF2B5EF4-FFF2-40B4-BE49-F238E27FC236}">
                <a16:creationId xmlns:a16="http://schemas.microsoft.com/office/drawing/2014/main" id="{5FC9CB8E-4036-8288-6D84-0B8A75CB4667}"/>
              </a:ext>
            </a:extLst>
          </p:cNvPr>
          <p:cNvPicPr>
            <a:picLocks noChangeAspect="1"/>
          </p:cNvPicPr>
          <p:nvPr/>
        </p:nvPicPr>
        <p:blipFill>
          <a:blip r:embed="rId10"/>
          <a:stretch>
            <a:fillRect/>
          </a:stretch>
        </p:blipFill>
        <p:spPr>
          <a:xfrm>
            <a:off x="7312029" y="3759705"/>
            <a:ext cx="1197968" cy="909907"/>
          </a:xfrm>
          <a:prstGeom prst="rect">
            <a:avLst/>
          </a:prstGeom>
        </p:spPr>
      </p:pic>
      <p:pic>
        <p:nvPicPr>
          <p:cNvPr id="2120" name="Picture 2119">
            <a:extLst>
              <a:ext uri="{FF2B5EF4-FFF2-40B4-BE49-F238E27FC236}">
                <a16:creationId xmlns:a16="http://schemas.microsoft.com/office/drawing/2014/main" id="{81675E04-3AC1-A22A-8271-4A3CD1CD206E}"/>
              </a:ext>
            </a:extLst>
          </p:cNvPr>
          <p:cNvPicPr>
            <a:picLocks noChangeAspect="1"/>
          </p:cNvPicPr>
          <p:nvPr/>
        </p:nvPicPr>
        <p:blipFill>
          <a:blip r:embed="rId11"/>
          <a:stretch>
            <a:fillRect/>
          </a:stretch>
        </p:blipFill>
        <p:spPr>
          <a:xfrm>
            <a:off x="310493" y="3589920"/>
            <a:ext cx="1133954" cy="909907"/>
          </a:xfrm>
          <a:prstGeom prst="rect">
            <a:avLst/>
          </a:prstGeom>
        </p:spPr>
      </p:pic>
      <p:pic>
        <p:nvPicPr>
          <p:cNvPr id="2121" name="Picture 2120">
            <a:extLst>
              <a:ext uri="{FF2B5EF4-FFF2-40B4-BE49-F238E27FC236}">
                <a16:creationId xmlns:a16="http://schemas.microsoft.com/office/drawing/2014/main" id="{71D5D7B2-849C-CCA6-4079-7C1C9B544B9E}"/>
              </a:ext>
            </a:extLst>
          </p:cNvPr>
          <p:cNvPicPr>
            <a:picLocks noChangeAspect="1"/>
          </p:cNvPicPr>
          <p:nvPr/>
        </p:nvPicPr>
        <p:blipFill>
          <a:blip r:embed="rId12"/>
          <a:stretch>
            <a:fillRect/>
          </a:stretch>
        </p:blipFill>
        <p:spPr>
          <a:xfrm>
            <a:off x="800652" y="4612052"/>
            <a:ext cx="1129382" cy="914480"/>
          </a:xfrm>
          <a:prstGeom prst="rect">
            <a:avLst/>
          </a:prstGeom>
        </p:spPr>
      </p:pic>
      <p:pic>
        <p:nvPicPr>
          <p:cNvPr id="2122" name="Picture 2121">
            <a:extLst>
              <a:ext uri="{FF2B5EF4-FFF2-40B4-BE49-F238E27FC236}">
                <a16:creationId xmlns:a16="http://schemas.microsoft.com/office/drawing/2014/main" id="{592E15C7-948B-7E5A-8508-4497D59019FF}"/>
              </a:ext>
            </a:extLst>
          </p:cNvPr>
          <p:cNvPicPr>
            <a:picLocks noChangeAspect="1"/>
          </p:cNvPicPr>
          <p:nvPr/>
        </p:nvPicPr>
        <p:blipFill>
          <a:blip r:embed="rId13"/>
          <a:stretch>
            <a:fillRect/>
          </a:stretch>
        </p:blipFill>
        <p:spPr>
          <a:xfrm>
            <a:off x="1316734" y="3603702"/>
            <a:ext cx="1133954" cy="914480"/>
          </a:xfrm>
          <a:prstGeom prst="rect">
            <a:avLst/>
          </a:prstGeom>
        </p:spPr>
      </p:pic>
      <p:pic>
        <p:nvPicPr>
          <p:cNvPr id="2124" name="Picture 2123">
            <a:extLst>
              <a:ext uri="{FF2B5EF4-FFF2-40B4-BE49-F238E27FC236}">
                <a16:creationId xmlns:a16="http://schemas.microsoft.com/office/drawing/2014/main" id="{8A89338E-C4A9-DDC8-F3A2-7079454D17F7}"/>
              </a:ext>
            </a:extLst>
          </p:cNvPr>
          <p:cNvPicPr>
            <a:picLocks noChangeAspect="1"/>
          </p:cNvPicPr>
          <p:nvPr/>
        </p:nvPicPr>
        <p:blipFill>
          <a:blip r:embed="rId14"/>
          <a:stretch>
            <a:fillRect/>
          </a:stretch>
        </p:blipFill>
        <p:spPr>
          <a:xfrm>
            <a:off x="7073441" y="1125471"/>
            <a:ext cx="1088231" cy="909907"/>
          </a:xfrm>
          <a:prstGeom prst="rect">
            <a:avLst/>
          </a:prstGeom>
        </p:spPr>
      </p:pic>
      <p:sp>
        <p:nvSpPr>
          <p:cNvPr id="2125" name="TextBox 2124">
            <a:extLst>
              <a:ext uri="{FF2B5EF4-FFF2-40B4-BE49-F238E27FC236}">
                <a16:creationId xmlns:a16="http://schemas.microsoft.com/office/drawing/2014/main" id="{F5E6335B-4676-D3F3-D32F-EDC09A691A02}"/>
              </a:ext>
            </a:extLst>
          </p:cNvPr>
          <p:cNvSpPr txBox="1"/>
          <p:nvPr/>
        </p:nvSpPr>
        <p:spPr>
          <a:xfrm>
            <a:off x="106439" y="1992869"/>
            <a:ext cx="1858201" cy="830997"/>
          </a:xfrm>
          <a:prstGeom prst="rect">
            <a:avLst/>
          </a:prstGeom>
          <a:noFill/>
        </p:spPr>
        <p:txBody>
          <a:bodyPr wrap="none" rtlCol="0">
            <a:spAutoFit/>
          </a:bodyPr>
          <a:lstStyle/>
          <a:p>
            <a:pPr algn="ctr"/>
            <a:r>
              <a:rPr lang="en-CA" sz="1600" b="1" dirty="0"/>
              <a:t>SPECT Imaging</a:t>
            </a:r>
          </a:p>
          <a:p>
            <a:pPr algn="ctr"/>
            <a:r>
              <a:rPr lang="en-CA" sz="1600" dirty="0"/>
              <a:t>(Pre-)clinical scale</a:t>
            </a:r>
          </a:p>
          <a:p>
            <a:pPr algn="ctr"/>
            <a:r>
              <a:rPr lang="en-CA" sz="1600" dirty="0">
                <a:solidFill>
                  <a:schemeClr val="bg1">
                    <a:lumMod val="65000"/>
                  </a:schemeClr>
                </a:solidFill>
              </a:rPr>
              <a:t>500 MBq/target</a:t>
            </a:r>
          </a:p>
        </p:txBody>
      </p:sp>
      <p:sp>
        <p:nvSpPr>
          <p:cNvPr id="2126" name="TextBox 2125">
            <a:extLst>
              <a:ext uri="{FF2B5EF4-FFF2-40B4-BE49-F238E27FC236}">
                <a16:creationId xmlns:a16="http://schemas.microsoft.com/office/drawing/2014/main" id="{B60161B7-268C-BC10-8472-6E143C3B0FA8}"/>
              </a:ext>
            </a:extLst>
          </p:cNvPr>
          <p:cNvSpPr txBox="1"/>
          <p:nvPr/>
        </p:nvSpPr>
        <p:spPr>
          <a:xfrm>
            <a:off x="5900099" y="2129674"/>
            <a:ext cx="2292615" cy="830997"/>
          </a:xfrm>
          <a:prstGeom prst="rect">
            <a:avLst/>
          </a:prstGeom>
          <a:noFill/>
        </p:spPr>
        <p:txBody>
          <a:bodyPr wrap="none" rtlCol="0">
            <a:spAutoFit/>
          </a:bodyPr>
          <a:lstStyle/>
          <a:p>
            <a:pPr algn="ctr"/>
            <a:r>
              <a:rPr lang="en-CA" sz="1600" b="1" dirty="0"/>
              <a:t>SPECT / MAE therapy</a:t>
            </a:r>
          </a:p>
          <a:p>
            <a:pPr algn="ctr"/>
            <a:r>
              <a:rPr lang="en-CA" sz="1600" dirty="0"/>
              <a:t>Likely clinical scale</a:t>
            </a:r>
          </a:p>
          <a:p>
            <a:pPr algn="ctr"/>
            <a:r>
              <a:rPr lang="en-CA" sz="1600" dirty="0">
                <a:solidFill>
                  <a:schemeClr val="bg1">
                    <a:lumMod val="65000"/>
                  </a:schemeClr>
                </a:solidFill>
              </a:rPr>
              <a:t>2.7 </a:t>
            </a:r>
            <a:r>
              <a:rPr lang="en-CA" sz="1600" dirty="0" err="1">
                <a:solidFill>
                  <a:schemeClr val="bg1">
                    <a:lumMod val="65000"/>
                  </a:schemeClr>
                </a:solidFill>
              </a:rPr>
              <a:t>GBq</a:t>
            </a:r>
            <a:r>
              <a:rPr lang="en-CA" sz="1600" dirty="0">
                <a:solidFill>
                  <a:schemeClr val="bg1">
                    <a:lumMod val="65000"/>
                  </a:schemeClr>
                </a:solidFill>
              </a:rPr>
              <a:t>/target</a:t>
            </a:r>
          </a:p>
        </p:txBody>
      </p:sp>
      <p:sp>
        <p:nvSpPr>
          <p:cNvPr id="2127" name="TextBox 2126">
            <a:extLst>
              <a:ext uri="{FF2B5EF4-FFF2-40B4-BE49-F238E27FC236}">
                <a16:creationId xmlns:a16="http://schemas.microsoft.com/office/drawing/2014/main" id="{8F2A0C32-A65C-B2FC-689C-23A582EF995A}"/>
              </a:ext>
            </a:extLst>
          </p:cNvPr>
          <p:cNvSpPr txBox="1"/>
          <p:nvPr/>
        </p:nvSpPr>
        <p:spPr>
          <a:xfrm>
            <a:off x="224493" y="5643426"/>
            <a:ext cx="2008883" cy="830997"/>
          </a:xfrm>
          <a:prstGeom prst="rect">
            <a:avLst/>
          </a:prstGeom>
          <a:noFill/>
        </p:spPr>
        <p:txBody>
          <a:bodyPr wrap="none" rtlCol="0">
            <a:spAutoFit/>
          </a:bodyPr>
          <a:lstStyle/>
          <a:p>
            <a:pPr algn="ctr"/>
            <a:r>
              <a:rPr lang="en-CA" sz="1600" b="1" dirty="0"/>
              <a:t>PET / MAE therapy</a:t>
            </a:r>
          </a:p>
          <a:p>
            <a:pPr algn="ctr"/>
            <a:r>
              <a:rPr lang="en-CA" sz="1600" dirty="0"/>
              <a:t>(Pre-)clinical scale</a:t>
            </a:r>
          </a:p>
          <a:p>
            <a:pPr algn="ctr"/>
            <a:r>
              <a:rPr lang="en-CA" sz="1600" dirty="0">
                <a:solidFill>
                  <a:schemeClr val="bg1">
                    <a:lumMod val="65000"/>
                  </a:schemeClr>
                </a:solidFill>
              </a:rPr>
              <a:t>700 MBq/target</a:t>
            </a:r>
          </a:p>
        </p:txBody>
      </p:sp>
      <p:sp>
        <p:nvSpPr>
          <p:cNvPr id="2128" name="TextBox 2127">
            <a:extLst>
              <a:ext uri="{FF2B5EF4-FFF2-40B4-BE49-F238E27FC236}">
                <a16:creationId xmlns:a16="http://schemas.microsoft.com/office/drawing/2014/main" id="{7B4F5621-E973-9CF0-A7F3-A3A2DE041597}"/>
              </a:ext>
            </a:extLst>
          </p:cNvPr>
          <p:cNvSpPr txBox="1"/>
          <p:nvPr/>
        </p:nvSpPr>
        <p:spPr>
          <a:xfrm>
            <a:off x="6828342" y="4714113"/>
            <a:ext cx="1893467" cy="830997"/>
          </a:xfrm>
          <a:prstGeom prst="rect">
            <a:avLst/>
          </a:prstGeom>
          <a:noFill/>
        </p:spPr>
        <p:txBody>
          <a:bodyPr wrap="none" rtlCol="0">
            <a:spAutoFit/>
          </a:bodyPr>
          <a:lstStyle/>
          <a:p>
            <a:pPr algn="ctr"/>
            <a:r>
              <a:rPr lang="en-CA" sz="1600" b="1" dirty="0"/>
              <a:t>MAE therapy</a:t>
            </a:r>
          </a:p>
          <a:p>
            <a:pPr algn="ctr"/>
            <a:r>
              <a:rPr lang="en-CA" sz="1600" dirty="0"/>
              <a:t>(Pre-)clinical scale</a:t>
            </a:r>
          </a:p>
          <a:p>
            <a:pPr algn="ctr"/>
            <a:r>
              <a:rPr lang="en-CA" sz="1600" dirty="0">
                <a:solidFill>
                  <a:schemeClr val="bg1">
                    <a:lumMod val="65000"/>
                  </a:schemeClr>
                </a:solidFill>
              </a:rPr>
              <a:t>1.2 </a:t>
            </a:r>
            <a:r>
              <a:rPr lang="en-CA" sz="1600" dirty="0" err="1">
                <a:solidFill>
                  <a:schemeClr val="bg1">
                    <a:lumMod val="65000"/>
                  </a:schemeClr>
                </a:solidFill>
              </a:rPr>
              <a:t>GBq</a:t>
            </a:r>
            <a:r>
              <a:rPr lang="en-CA" sz="1600" dirty="0">
                <a:solidFill>
                  <a:schemeClr val="bg1">
                    <a:lumMod val="65000"/>
                  </a:schemeClr>
                </a:solidFill>
              </a:rPr>
              <a:t>/target</a:t>
            </a:r>
          </a:p>
        </p:txBody>
      </p:sp>
      <p:sp>
        <p:nvSpPr>
          <p:cNvPr id="2129" name="TextBox 2128">
            <a:extLst>
              <a:ext uri="{FF2B5EF4-FFF2-40B4-BE49-F238E27FC236}">
                <a16:creationId xmlns:a16="http://schemas.microsoft.com/office/drawing/2014/main" id="{03802F02-04C3-1572-2289-9B16FDF11710}"/>
              </a:ext>
            </a:extLst>
          </p:cNvPr>
          <p:cNvSpPr txBox="1"/>
          <p:nvPr/>
        </p:nvSpPr>
        <p:spPr>
          <a:xfrm>
            <a:off x="8996856" y="168185"/>
            <a:ext cx="2522158" cy="430887"/>
          </a:xfrm>
          <a:prstGeom prst="rect">
            <a:avLst/>
          </a:prstGeom>
          <a:noFill/>
        </p:spPr>
        <p:txBody>
          <a:bodyPr wrap="square">
            <a:spAutoFit/>
          </a:bodyPr>
          <a:lstStyle/>
          <a:p>
            <a:pPr algn="r"/>
            <a:r>
              <a:rPr lang="en-CA" sz="2200" b="1" dirty="0">
                <a:solidFill>
                  <a:srgbClr val="00A9FF"/>
                </a:solidFill>
              </a:rPr>
              <a:t>13 MeV, 24 MeV</a:t>
            </a:r>
          </a:p>
        </p:txBody>
      </p:sp>
      <p:pic>
        <p:nvPicPr>
          <p:cNvPr id="2130" name="Picture 10" descr="Logo - Download | TRIUMF : Canada's particle accelerator centre">
            <a:extLst>
              <a:ext uri="{FF2B5EF4-FFF2-40B4-BE49-F238E27FC236}">
                <a16:creationId xmlns:a16="http://schemas.microsoft.com/office/drawing/2014/main" id="{AE8F7BB8-F161-C3CD-BA4F-73FAA99B04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597786" y="161807"/>
            <a:ext cx="432583" cy="4308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626093-83AE-B40F-5927-4A6D4DA28311}"/>
              </a:ext>
            </a:extLst>
          </p:cNvPr>
          <p:cNvSpPr txBox="1"/>
          <p:nvPr/>
        </p:nvSpPr>
        <p:spPr>
          <a:xfrm>
            <a:off x="10310026" y="4560487"/>
            <a:ext cx="1720343" cy="830997"/>
          </a:xfrm>
          <a:prstGeom prst="rect">
            <a:avLst/>
          </a:prstGeom>
          <a:noFill/>
        </p:spPr>
        <p:txBody>
          <a:bodyPr wrap="none" rtlCol="0">
            <a:spAutoFit/>
          </a:bodyPr>
          <a:lstStyle/>
          <a:p>
            <a:pPr algn="ctr"/>
            <a:r>
              <a:rPr lang="en-CA" sz="1600" b="1" dirty="0"/>
              <a:t>SPECT imaging</a:t>
            </a:r>
          </a:p>
          <a:p>
            <a:pPr algn="ctr"/>
            <a:r>
              <a:rPr lang="en-CA" sz="1600" dirty="0"/>
              <a:t>Clinical scale</a:t>
            </a:r>
          </a:p>
          <a:p>
            <a:pPr algn="ctr"/>
            <a:r>
              <a:rPr lang="en-CA" sz="1600" dirty="0">
                <a:solidFill>
                  <a:schemeClr val="bg1">
                    <a:lumMod val="65000"/>
                  </a:schemeClr>
                </a:solidFill>
              </a:rPr>
              <a:t>70 MBq/h</a:t>
            </a:r>
          </a:p>
        </p:txBody>
      </p:sp>
      <p:pic>
        <p:nvPicPr>
          <p:cNvPr id="9" name="Picture 8">
            <a:extLst>
              <a:ext uri="{FF2B5EF4-FFF2-40B4-BE49-F238E27FC236}">
                <a16:creationId xmlns:a16="http://schemas.microsoft.com/office/drawing/2014/main" id="{FE0AD55D-CC83-436A-5D17-93B6AFDC257B}"/>
              </a:ext>
            </a:extLst>
          </p:cNvPr>
          <p:cNvPicPr>
            <a:picLocks noChangeAspect="1"/>
          </p:cNvPicPr>
          <p:nvPr/>
        </p:nvPicPr>
        <p:blipFill>
          <a:blip r:embed="rId16"/>
          <a:stretch>
            <a:fillRect/>
          </a:stretch>
        </p:blipFill>
        <p:spPr>
          <a:xfrm>
            <a:off x="10648570" y="3643544"/>
            <a:ext cx="1177484" cy="897775"/>
          </a:xfrm>
          <a:prstGeom prst="rect">
            <a:avLst/>
          </a:prstGeom>
        </p:spPr>
      </p:pic>
    </p:spTree>
    <p:extLst>
      <p:ext uri="{BB962C8B-B14F-4D97-AF65-F5344CB8AC3E}">
        <p14:creationId xmlns:p14="http://schemas.microsoft.com/office/powerpoint/2010/main" val="352268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8"/>
                                        </p:tgtEl>
                                        <p:attrNameLst>
                                          <p:attrName>style.visibility</p:attrName>
                                        </p:attrNameLst>
                                      </p:cBhvr>
                                      <p:to>
                                        <p:strVal val="visible"/>
                                      </p:to>
                                    </p:set>
                                    <p:animEffect transition="in" filter="fade">
                                      <p:cBhvr>
                                        <p:cTn id="7" dur="500"/>
                                        <p:tgtEl>
                                          <p:spTgt spid="2108"/>
                                        </p:tgtEl>
                                      </p:cBhvr>
                                    </p:animEffect>
                                  </p:childTnLst>
                                </p:cTn>
                              </p:par>
                              <p:par>
                                <p:cTn id="8" presetID="10" presetClass="entr" presetSubtype="0" fill="hold" nodeType="withEffect">
                                  <p:stCondLst>
                                    <p:cond delay="0"/>
                                  </p:stCondLst>
                                  <p:childTnLst>
                                    <p:set>
                                      <p:cBhvr>
                                        <p:cTn id="9" dur="1" fill="hold">
                                          <p:stCondLst>
                                            <p:cond delay="0"/>
                                          </p:stCondLst>
                                        </p:cTn>
                                        <p:tgtEl>
                                          <p:spTgt spid="2124"/>
                                        </p:tgtEl>
                                        <p:attrNameLst>
                                          <p:attrName>style.visibility</p:attrName>
                                        </p:attrNameLst>
                                      </p:cBhvr>
                                      <p:to>
                                        <p:strVal val="visible"/>
                                      </p:to>
                                    </p:set>
                                    <p:animEffect transition="in" filter="fade">
                                      <p:cBhvr>
                                        <p:cTn id="10" dur="500"/>
                                        <p:tgtEl>
                                          <p:spTgt spid="21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26"/>
                                        </p:tgtEl>
                                        <p:attrNameLst>
                                          <p:attrName>style.visibility</p:attrName>
                                        </p:attrNameLst>
                                      </p:cBhvr>
                                      <p:to>
                                        <p:strVal val="visible"/>
                                      </p:to>
                                    </p:set>
                                    <p:animEffect transition="in" filter="fade">
                                      <p:cBhvr>
                                        <p:cTn id="13" dur="500"/>
                                        <p:tgtEl>
                                          <p:spTgt spid="2126"/>
                                        </p:tgtEl>
                                      </p:cBhvr>
                                    </p:animEffect>
                                  </p:childTnLst>
                                </p:cTn>
                              </p:par>
                              <p:par>
                                <p:cTn id="14" presetID="10" presetClass="entr" presetSubtype="0" fill="hold" nodeType="withEffect">
                                  <p:stCondLst>
                                    <p:cond delay="0"/>
                                  </p:stCondLst>
                                  <p:childTnLst>
                                    <p:set>
                                      <p:cBhvr>
                                        <p:cTn id="15" dur="1" fill="hold">
                                          <p:stCondLst>
                                            <p:cond delay="0"/>
                                          </p:stCondLst>
                                        </p:cTn>
                                        <p:tgtEl>
                                          <p:spTgt spid="2076"/>
                                        </p:tgtEl>
                                        <p:attrNameLst>
                                          <p:attrName>style.visibility</p:attrName>
                                        </p:attrNameLst>
                                      </p:cBhvr>
                                      <p:to>
                                        <p:strVal val="visible"/>
                                      </p:to>
                                    </p:set>
                                    <p:animEffect transition="in" filter="fade">
                                      <p:cBhvr>
                                        <p:cTn id="16" dur="500"/>
                                        <p:tgtEl>
                                          <p:spTgt spid="20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20"/>
                                        </p:tgtEl>
                                        <p:attrNameLst>
                                          <p:attrName>style.visibility</p:attrName>
                                        </p:attrNameLst>
                                      </p:cBhvr>
                                      <p:to>
                                        <p:strVal val="visible"/>
                                      </p:to>
                                    </p:set>
                                    <p:animEffect transition="in" filter="fade">
                                      <p:cBhvr>
                                        <p:cTn id="21" dur="500"/>
                                        <p:tgtEl>
                                          <p:spTgt spid="2120"/>
                                        </p:tgtEl>
                                      </p:cBhvr>
                                    </p:animEffect>
                                  </p:childTnLst>
                                </p:cTn>
                              </p:par>
                              <p:par>
                                <p:cTn id="22" presetID="10" presetClass="entr" presetSubtype="0" fill="hold" nodeType="withEffect">
                                  <p:stCondLst>
                                    <p:cond delay="0"/>
                                  </p:stCondLst>
                                  <p:childTnLst>
                                    <p:set>
                                      <p:cBhvr>
                                        <p:cTn id="23" dur="1" fill="hold">
                                          <p:stCondLst>
                                            <p:cond delay="0"/>
                                          </p:stCondLst>
                                        </p:cTn>
                                        <p:tgtEl>
                                          <p:spTgt spid="2122"/>
                                        </p:tgtEl>
                                        <p:attrNameLst>
                                          <p:attrName>style.visibility</p:attrName>
                                        </p:attrNameLst>
                                      </p:cBhvr>
                                      <p:to>
                                        <p:strVal val="visible"/>
                                      </p:to>
                                    </p:set>
                                    <p:animEffect transition="in" filter="fade">
                                      <p:cBhvr>
                                        <p:cTn id="24" dur="500"/>
                                        <p:tgtEl>
                                          <p:spTgt spid="2122"/>
                                        </p:tgtEl>
                                      </p:cBhvr>
                                    </p:animEffect>
                                  </p:childTnLst>
                                </p:cTn>
                              </p:par>
                              <p:par>
                                <p:cTn id="25" presetID="10" presetClass="entr" presetSubtype="0" fill="hold" nodeType="withEffect">
                                  <p:stCondLst>
                                    <p:cond delay="0"/>
                                  </p:stCondLst>
                                  <p:childTnLst>
                                    <p:set>
                                      <p:cBhvr>
                                        <p:cTn id="26" dur="1" fill="hold">
                                          <p:stCondLst>
                                            <p:cond delay="0"/>
                                          </p:stCondLst>
                                        </p:cTn>
                                        <p:tgtEl>
                                          <p:spTgt spid="2121"/>
                                        </p:tgtEl>
                                        <p:attrNameLst>
                                          <p:attrName>style.visibility</p:attrName>
                                        </p:attrNameLst>
                                      </p:cBhvr>
                                      <p:to>
                                        <p:strVal val="visible"/>
                                      </p:to>
                                    </p:set>
                                    <p:animEffect transition="in" filter="fade">
                                      <p:cBhvr>
                                        <p:cTn id="27" dur="500"/>
                                        <p:tgtEl>
                                          <p:spTgt spid="21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27"/>
                                        </p:tgtEl>
                                        <p:attrNameLst>
                                          <p:attrName>style.visibility</p:attrName>
                                        </p:attrNameLst>
                                      </p:cBhvr>
                                      <p:to>
                                        <p:strVal val="visible"/>
                                      </p:to>
                                    </p:set>
                                    <p:animEffect transition="in" filter="fade">
                                      <p:cBhvr>
                                        <p:cTn id="30" dur="500"/>
                                        <p:tgtEl>
                                          <p:spTgt spid="2127"/>
                                        </p:tgtEl>
                                      </p:cBhvr>
                                    </p:animEffect>
                                  </p:childTnLst>
                                </p:cTn>
                              </p:par>
                              <p:par>
                                <p:cTn id="31" presetID="10" presetClass="entr" presetSubtype="0" fill="hold" nodeType="withEffect">
                                  <p:stCondLst>
                                    <p:cond delay="0"/>
                                  </p:stCondLst>
                                  <p:childTnLst>
                                    <p:set>
                                      <p:cBhvr>
                                        <p:cTn id="32" dur="1" fill="hold">
                                          <p:stCondLst>
                                            <p:cond delay="0"/>
                                          </p:stCondLst>
                                        </p:cTn>
                                        <p:tgtEl>
                                          <p:spTgt spid="2089"/>
                                        </p:tgtEl>
                                        <p:attrNameLst>
                                          <p:attrName>style.visibility</p:attrName>
                                        </p:attrNameLst>
                                      </p:cBhvr>
                                      <p:to>
                                        <p:strVal val="visible"/>
                                      </p:to>
                                    </p:set>
                                    <p:animEffect transition="in" filter="fade">
                                      <p:cBhvr>
                                        <p:cTn id="33" dur="500"/>
                                        <p:tgtEl>
                                          <p:spTgt spid="208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23"/>
                                        </p:tgtEl>
                                        <p:attrNameLst>
                                          <p:attrName>style.visibility</p:attrName>
                                        </p:attrNameLst>
                                      </p:cBhvr>
                                      <p:to>
                                        <p:strVal val="visible"/>
                                      </p:to>
                                    </p:set>
                                    <p:animEffect transition="in" filter="fade">
                                      <p:cBhvr>
                                        <p:cTn id="38" dur="500"/>
                                        <p:tgtEl>
                                          <p:spTgt spid="2123"/>
                                        </p:tgtEl>
                                      </p:cBhvr>
                                    </p:animEffect>
                                  </p:childTnLst>
                                </p:cTn>
                              </p:par>
                              <p:par>
                                <p:cTn id="39" presetID="10" presetClass="entr" presetSubtype="0" fill="hold" nodeType="withEffect">
                                  <p:stCondLst>
                                    <p:cond delay="0"/>
                                  </p:stCondLst>
                                  <p:childTnLst>
                                    <p:set>
                                      <p:cBhvr>
                                        <p:cTn id="40" dur="1" fill="hold">
                                          <p:stCondLst>
                                            <p:cond delay="0"/>
                                          </p:stCondLst>
                                        </p:cTn>
                                        <p:tgtEl>
                                          <p:spTgt spid="2119"/>
                                        </p:tgtEl>
                                        <p:attrNameLst>
                                          <p:attrName>style.visibility</p:attrName>
                                        </p:attrNameLst>
                                      </p:cBhvr>
                                      <p:to>
                                        <p:strVal val="visible"/>
                                      </p:to>
                                    </p:set>
                                    <p:animEffect transition="in" filter="fade">
                                      <p:cBhvr>
                                        <p:cTn id="41" dur="500"/>
                                        <p:tgtEl>
                                          <p:spTgt spid="21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28"/>
                                        </p:tgtEl>
                                        <p:attrNameLst>
                                          <p:attrName>style.visibility</p:attrName>
                                        </p:attrNameLst>
                                      </p:cBhvr>
                                      <p:to>
                                        <p:strVal val="visible"/>
                                      </p:to>
                                    </p:set>
                                    <p:animEffect transition="in" filter="fade">
                                      <p:cBhvr>
                                        <p:cTn id="44" dur="500"/>
                                        <p:tgtEl>
                                          <p:spTgt spid="21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6" grpId="0"/>
      <p:bldP spid="2127" grpId="0"/>
      <p:bldP spid="2128" grpId="0"/>
      <p:bldP spid="8" grpId="0"/>
    </p:bldLst>
  </p:timing>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500BF3F3EBD144951BF4347F723227" ma:contentTypeVersion="2" ma:contentTypeDescription="Create a new document." ma:contentTypeScope="" ma:versionID="bd7bb8e055cffc6522286a203ff4ba42">
  <xsd:schema xmlns:xsd="http://www.w3.org/2001/XMLSchema" xmlns:xs="http://www.w3.org/2001/XMLSchema" xmlns:p="http://schemas.microsoft.com/office/2006/metadata/properties" xmlns:ns2="eab73705-c4c6-43e5-a714-fd1413dfc23e" targetNamespace="http://schemas.microsoft.com/office/2006/metadata/properties" ma:root="true" ma:fieldsID="f67396a27b3fe867896373fc697abd8d" ns2:_="">
    <xsd:import namespace="eab73705-c4c6-43e5-a714-fd1413dfc23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b73705-c4c6-43e5-a714-fd1413dfc2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A278E9-7BDA-49CE-B32B-2023B6907E4B}">
  <ds:schemaRefs>
    <ds:schemaRef ds:uri="http://schemas.microsoft.com/office/2006/documentManagement/types"/>
    <ds:schemaRef ds:uri="http://schemas.microsoft.com/office/2006/metadata/properties"/>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 ds:uri="eab73705-c4c6-43e5-a714-fd1413dfc23e"/>
    <ds:schemaRef ds:uri="http://purl.org/dc/dcmitype/"/>
  </ds:schemaRefs>
</ds:datastoreItem>
</file>

<file path=customXml/itemProps2.xml><?xml version="1.0" encoding="utf-8"?>
<ds:datastoreItem xmlns:ds="http://schemas.openxmlformats.org/officeDocument/2006/customXml" ds:itemID="{1FC5BB15-3251-442A-91B2-3CC4D2F884D5}">
  <ds:schemaRefs>
    <ds:schemaRef ds:uri="eab73705-c4c6-43e5-a714-fd1413dfc2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01DE395-87D9-40FB-AC25-7FE5DAC15B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8391</TotalTime>
  <Words>4113</Words>
  <Application>Microsoft Office PowerPoint</Application>
  <PresentationFormat>Widescreen</PresentationFormat>
  <Paragraphs>501</Paragraphs>
  <Slides>27</Slides>
  <Notes>22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Custom Design</vt:lpstr>
      <vt:lpstr>TRIUMF’s Role in a Canada-Wide Effort to Transform Cancer Therapy with Rare Isotopes</vt:lpstr>
      <vt:lpstr>PowerPoint Presentation</vt:lpstr>
      <vt:lpstr>PowerPoint Presentation</vt:lpstr>
      <vt:lpstr>PowerPoint Presentation</vt:lpstr>
      <vt:lpstr>PowerPoint Presentation</vt:lpstr>
      <vt:lpstr>PowerPoint Presentation</vt:lpstr>
      <vt:lpstr>Aim 1 – Medical Isotope Production @TRIUMF  </vt:lpstr>
      <vt:lpstr>Aim 1 – Medical Isotope Production @TRIUMF </vt:lpstr>
      <vt:lpstr>Aim 1 – Medical Isotope Production @TRIUMF </vt:lpstr>
      <vt:lpstr>PowerPoint Presentation</vt:lpstr>
      <vt:lpstr>PowerPoint Presentation</vt:lpstr>
      <vt:lpstr>PowerPoint Presentation</vt:lpstr>
      <vt:lpstr>PowerPoint Presentation</vt:lpstr>
      <vt:lpstr>PowerPoint Presentation</vt:lpstr>
      <vt:lpstr>PowerPoint Presentation</vt:lpstr>
      <vt:lpstr>Thank you MERCI</vt:lpstr>
      <vt:lpstr>PowerPoint Presentation</vt:lpstr>
      <vt:lpstr>PowerPoint Presentation</vt:lpstr>
      <vt:lpstr>Aim 1 – Medical Isotope Production @TRIUMF </vt:lpstr>
      <vt:lpstr>PowerPoint Presentation</vt:lpstr>
      <vt:lpstr>PowerPoint Presentation</vt:lpstr>
      <vt:lpstr>PowerPoint Presentation</vt:lpstr>
      <vt:lpstr>PowerPoint Presentation</vt:lpstr>
      <vt:lpstr>PowerPoint Presentation</vt:lpstr>
      <vt:lpstr>NFRF-T: Management Plan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Caterina Ramogida</dc:creator>
  <cp:lastModifiedBy>Caterina Ramogida</cp:lastModifiedBy>
  <cp:revision>4</cp:revision>
  <dcterms:created xsi:type="dcterms:W3CDTF">2018-11-01T19:44:07Z</dcterms:created>
  <dcterms:modified xsi:type="dcterms:W3CDTF">2023-08-02T01:39:51Z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0x0101000D500BF3F3EBD144951BF4347F723227</vt:lpwstr>
  </property>
</Properties>
</file>