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78" r:id="rId2"/>
    <p:sldId id="2182" r:id="rId3"/>
    <p:sldId id="1518" r:id="rId4"/>
    <p:sldId id="2176" r:id="rId5"/>
    <p:sldId id="2177" r:id="rId6"/>
    <p:sldId id="2178" r:id="rId7"/>
    <p:sldId id="2181" r:id="rId8"/>
    <p:sldId id="460" r:id="rId9"/>
    <p:sldId id="466" r:id="rId10"/>
    <p:sldId id="461" r:id="rId11"/>
    <p:sldId id="276" r:id="rId12"/>
    <p:sldId id="280" r:id="rId13"/>
    <p:sldId id="283" r:id="rId14"/>
    <p:sldId id="2179" r:id="rId15"/>
    <p:sldId id="2180" r:id="rId16"/>
    <p:sldId id="372" r:id="rId17"/>
    <p:sldId id="302" r:id="rId18"/>
    <p:sldId id="362" r:id="rId19"/>
    <p:sldId id="340" r:id="rId20"/>
    <p:sldId id="364" r:id="rId21"/>
    <p:sldId id="310" r:id="rId22"/>
    <p:sldId id="36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B4EC"/>
    <a:srgbClr val="00A8F3"/>
    <a:srgbClr val="00ADEE"/>
    <a:srgbClr val="00A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134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thew\OneDrive\Documents\S2037_EnergyCSD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CA"/>
              <a:t>Beam Transmission vs Energy Tune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0099468213510793"/>
          <c:y val="0.17528103672066353"/>
          <c:w val="0.75864370681675841"/>
          <c:h val="0.60759020326183077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errBars>
            <c:errDir val="y"/>
            <c:errBarType val="both"/>
            <c:errValType val="cust"/>
            <c:noEndCap val="0"/>
            <c:plus>
              <c:numRef>
                <c:f>Energy!$O$4:$O$9</c:f>
                <c:numCache>
                  <c:formatCode>General</c:formatCode>
                  <c:ptCount val="6"/>
                  <c:pt idx="0">
                    <c:v>5.0703317530690593E-3</c:v>
                  </c:pt>
                  <c:pt idx="1">
                    <c:v>3.249083778353722E-3</c:v>
                  </c:pt>
                  <c:pt idx="2">
                    <c:v>5.1062293892006165E-3</c:v>
                  </c:pt>
                  <c:pt idx="3">
                    <c:v>5.6922459746905196E-3</c:v>
                  </c:pt>
                  <c:pt idx="4">
                    <c:v>4.8360581713194281E-3</c:v>
                  </c:pt>
                  <c:pt idx="5">
                    <c:v>5.9051561525158315E-3</c:v>
                  </c:pt>
                </c:numCache>
              </c:numRef>
            </c:plus>
            <c:minus>
              <c:numRef>
                <c:f>Energy!$O$4:$O$9</c:f>
                <c:numCache>
                  <c:formatCode>General</c:formatCode>
                  <c:ptCount val="6"/>
                  <c:pt idx="0">
                    <c:v>5.0703317530690593E-3</c:v>
                  </c:pt>
                  <c:pt idx="1">
                    <c:v>3.249083778353722E-3</c:v>
                  </c:pt>
                  <c:pt idx="2">
                    <c:v>5.1062293892006165E-3</c:v>
                  </c:pt>
                  <c:pt idx="3">
                    <c:v>5.6922459746905196E-3</c:v>
                  </c:pt>
                  <c:pt idx="4">
                    <c:v>4.8360581713194281E-3</c:v>
                  </c:pt>
                  <c:pt idx="5">
                    <c:v>5.9051561525158315E-3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Energy!$B$4:$B$9</c:f>
              <c:numCache>
                <c:formatCode>General</c:formatCode>
                <c:ptCount val="6"/>
                <c:pt idx="0">
                  <c:v>102.4</c:v>
                </c:pt>
                <c:pt idx="1">
                  <c:v>92.2</c:v>
                </c:pt>
                <c:pt idx="2">
                  <c:v>107.5</c:v>
                </c:pt>
                <c:pt idx="3">
                  <c:v>112.6</c:v>
                </c:pt>
                <c:pt idx="4">
                  <c:v>117.8</c:v>
                </c:pt>
                <c:pt idx="5">
                  <c:v>110</c:v>
                </c:pt>
              </c:numCache>
            </c:numRef>
          </c:xVal>
          <c:yVal>
            <c:numRef>
              <c:f>Energy!$N$4:$N$9</c:f>
              <c:numCache>
                <c:formatCode>0.0000</c:formatCode>
                <c:ptCount val="6"/>
                <c:pt idx="0">
                  <c:v>9.876491228070175E-2</c:v>
                </c:pt>
                <c:pt idx="1">
                  <c:v>6.2749568221070806E-2</c:v>
                </c:pt>
                <c:pt idx="2">
                  <c:v>0.10243666666666666</c:v>
                </c:pt>
                <c:pt idx="3">
                  <c:v>0.11096140350877193</c:v>
                </c:pt>
                <c:pt idx="4">
                  <c:v>9.934975369458128E-2</c:v>
                </c:pt>
                <c:pt idx="5">
                  <c:v>0.11513684210526316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5AA-40E2-A7C2-6AE4DD79AD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24420912"/>
        <c:axId val="524430704"/>
      </c:scatterChart>
      <c:valAx>
        <c:axId val="524420912"/>
        <c:scaling>
          <c:orientation val="minMax"/>
          <c:min val="8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/>
                  <a:t>Tuned</a:t>
                </a:r>
                <a:r>
                  <a:rPr lang="en-CA" baseline="0"/>
                  <a:t> Energy (MeV)</a:t>
                </a:r>
                <a:endParaRPr lang="en-CA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4430704"/>
        <c:crosses val="autoZero"/>
        <c:crossBetween val="midCat"/>
      </c:valAx>
      <c:valAx>
        <c:axId val="524430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/>
                  <a:t>Transmission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442091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68F31C-17E0-47CB-B2D9-88F3BDBDA8CD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C2D468-998B-4054-9876-EE81C57D907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464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 minutes radiative capture</a:t>
            </a:r>
          </a:p>
          <a:p>
            <a:r>
              <a:rPr lang="en-US" dirty="0"/>
              <a:t>12 minutes for recoil separators</a:t>
            </a:r>
          </a:p>
          <a:p>
            <a:r>
              <a:rPr lang="en-US" dirty="0"/>
              <a:t>12 minutes for science highlights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656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F08EE0-F671-5A48-AE26-ED94D7DF6D58}" type="slidenum">
              <a:rPr lang="en-US" smtClean="0"/>
              <a:t>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Annika Lennarz - Workshop on Recoil Separators for Nuclear Astrophysics</a:t>
            </a:r>
          </a:p>
        </p:txBody>
      </p:sp>
    </p:spTree>
    <p:extLst>
      <p:ext uri="{BB962C8B-B14F-4D97-AF65-F5344CB8AC3E}">
        <p14:creationId xmlns:p14="http://schemas.microsoft.com/office/powerpoint/2010/main" val="4251121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36F2CD-A3BC-B364-8F3A-2489E739B5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83B8F4C-7653-60A3-2D96-7B35B3A060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E6228E3-6614-E9C0-551B-5F159B043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DD2CF-0738-45DA-9A36-5A207749EBEB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F1DC687-C15B-4BF0-1E7E-5D4C58915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70EB258-83C5-25C7-C94E-D22251E5A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54077-17BC-4ACE-BF71-443A91F168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646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556AAB-79AE-9D83-7D30-B99F14811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A66176D-EA1B-6CD6-3694-84D5C5ACC9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8AB366-8F69-1D0E-A90F-08252E501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DD2CF-0738-45DA-9A36-5A207749EBEB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5FB9335-1A3F-926D-DF50-4E2414BCF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3E9802A-530B-092D-7581-2CD412801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54077-17BC-4ACE-BF71-443A91F168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785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865C03F1-75E9-A03C-52C5-A6EA3F67B8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951A54A-915B-F7E6-E1A2-D117E9BB00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F7D3771-C0F8-13BC-BAB6-222150DA1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DD2CF-0738-45DA-9A36-5A207749EBEB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C0A4378-5B31-B483-0565-56286E124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3BC4BA7-7DCA-E38C-5FE2-5E4D7F01F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54077-17BC-4ACE-BF71-443A91F168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670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‹Nr.›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2023-07-31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4C54D2B6-FC66-BBA6-47BC-2A16CF2083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48" y="2406315"/>
            <a:ext cx="2585576" cy="20705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Grafik 6" descr="Ein Bild, das Industrie, Maschine, Bautechnik, Stahl enthält.&#10;&#10;Automatisch generierte Beschreibung">
            <a:extLst>
              <a:ext uri="{FF2B5EF4-FFF2-40B4-BE49-F238E27FC236}">
                <a16:creationId xmlns:a16="http://schemas.microsoft.com/office/drawing/2014/main" id="{9F68907D-E760-26FF-3A0C-1301F9806E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234" y="4300795"/>
            <a:ext cx="3098903" cy="24043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7C73EDC-4F55-E982-A9B5-5E15F35778D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" r="2530"/>
          <a:stretch/>
        </p:blipFill>
        <p:spPr>
          <a:xfrm>
            <a:off x="5355727" y="177979"/>
            <a:ext cx="3098903" cy="24043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02266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‹Nr.›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9288" y="65287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1" i="0">
                <a:solidFill>
                  <a:srgbClr val="00A9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81471" y="2032777"/>
            <a:ext cx="8953827" cy="393939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509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5397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‹Nr.›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2695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ur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‹Nr.›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4651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ur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‹Nr.›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67165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10132" y="205595"/>
            <a:ext cx="10450005" cy="101451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Slide Title—Arial Bold 24-Cyan Blue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822325" y="1495425"/>
            <a:ext cx="4686300" cy="690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Bulleted List-Arial Bold 20-Cyan Blue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6573838" y="1495425"/>
            <a:ext cx="4686300" cy="690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Bulleted List-Arial Bold 20-Cyan Blue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822325" y="2570162"/>
            <a:ext cx="4968875" cy="362343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Arial Regular 20 is the default type for paragraphs (in black)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6573838" y="2570161"/>
            <a:ext cx="4968875" cy="362343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Arial Regular 20 is the default type for paragraphs (in black).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1189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72890513-E58D-2644-ACDB-E89B1349FCEB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333875" y="6346825"/>
            <a:ext cx="3987800" cy="330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 b="0" i="1" baseline="0">
                <a:solidFill>
                  <a:srgbClr val="00B0F0"/>
                </a:solidFill>
              </a:defRPr>
            </a:lvl1pPr>
            <a:lvl2pPr>
              <a:defRPr sz="1200" b="1" i="1"/>
            </a:lvl2pPr>
            <a:lvl3pPr>
              <a:defRPr sz="1200" b="1" i="1"/>
            </a:lvl3pPr>
            <a:lvl4pPr>
              <a:defRPr sz="1200" b="1" i="1"/>
            </a:lvl4pPr>
            <a:lvl5pPr>
              <a:defRPr sz="1200" b="1" i="1"/>
            </a:lvl5pPr>
          </a:lstStyle>
          <a:p>
            <a:pPr lvl="0"/>
            <a:r>
              <a:rPr lang="en-US" dirty="0"/>
              <a:t>Author’s Full Name</a:t>
            </a:r>
          </a:p>
        </p:txBody>
      </p:sp>
    </p:spTree>
    <p:extLst>
      <p:ext uri="{BB962C8B-B14F-4D97-AF65-F5344CB8AC3E}">
        <p14:creationId xmlns:p14="http://schemas.microsoft.com/office/powerpoint/2010/main" val="9654857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10132" y="205595"/>
            <a:ext cx="10450005" cy="101451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Slide Title—Arial Bold 24-Cyan Blue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1189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72890513-E58D-2644-ACDB-E89B1349FCE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333875" y="6346825"/>
            <a:ext cx="3987800" cy="330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 b="0" i="1" baseline="0">
                <a:solidFill>
                  <a:srgbClr val="00B0F0"/>
                </a:solidFill>
              </a:defRPr>
            </a:lvl1pPr>
            <a:lvl2pPr>
              <a:defRPr sz="1200" b="1" i="1"/>
            </a:lvl2pPr>
            <a:lvl3pPr>
              <a:defRPr sz="1200" b="1" i="1"/>
            </a:lvl3pPr>
            <a:lvl4pPr>
              <a:defRPr sz="1200" b="1" i="1"/>
            </a:lvl4pPr>
            <a:lvl5pPr>
              <a:defRPr sz="1200" b="1" i="1"/>
            </a:lvl5pPr>
          </a:lstStyle>
          <a:p>
            <a:pPr lvl="0"/>
            <a:r>
              <a:rPr lang="en-US"/>
              <a:t>Author’s Full Name</a:t>
            </a:r>
          </a:p>
        </p:txBody>
      </p:sp>
    </p:spTree>
    <p:extLst>
      <p:ext uri="{BB962C8B-B14F-4D97-AF65-F5344CB8AC3E}">
        <p14:creationId xmlns:p14="http://schemas.microsoft.com/office/powerpoint/2010/main" val="2602616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96EA0B-4C32-1DB1-BF8C-95D41A555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FD5C583-D4E2-F46D-D6DF-FD2CEAEBE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2D539F1-D292-C62B-10AF-9044FF0CB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DD2CF-0738-45DA-9A36-5A207749EBEB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28732D3-26EE-41F6-8E12-7113FFCA4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45E773C-F2F4-01E5-5E2D-2C95C5AFA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54077-17BC-4ACE-BF71-443A91F168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2548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niOfSurrey - 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1095257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B0AF-0385-E74A-825E-6D737D1E37D6}" type="datetime2">
              <a:rPr lang="en-GB" smtClean="0"/>
              <a:t>Monday, 31 July 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‹Nr.›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UniversityofSurreyColourPowerpoint.jpg">
            <a:extLst>
              <a:ext uri="{FF2B5EF4-FFF2-40B4-BE49-F238E27FC236}">
                <a16:creationId xmlns:a16="http://schemas.microsoft.com/office/drawing/2014/main" id="{781FDFE9-E7B0-1C41-9F3B-07EEECCE7B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426" y="230941"/>
            <a:ext cx="1519312" cy="44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507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51358F-2E26-E18F-E9AB-B8AF74D08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1B358ED-0F36-D349-BFFE-CC28E1B050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D56672D-F5A2-8F2D-ECB9-4F6167A8B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DD2CF-0738-45DA-9A36-5A207749EBEB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94CFDF0-E307-1934-9FA6-B9C1C45B5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203A7A-97D2-3177-03C3-2201556B7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54077-17BC-4ACE-BF71-443A91F168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089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34ECD0-5957-A8DF-AB7D-ADC69EB8E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46F38E8-30F1-9646-A856-6F2083D1DB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D8F63C6-CD67-E88E-8873-843626E430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AF3287F-5131-6AFD-7A4C-B2F4C2D63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DD2CF-0738-45DA-9A36-5A207749EBEB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434B623-D56F-9D2D-F643-D0D552911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D38C353-EBB5-7FF0-B987-BE3A492A8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54077-17BC-4ACE-BF71-443A91F168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337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CBAAB0-B7AE-E372-698F-B97E513C4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BCBD32B-1F42-2BE0-773E-B7ABBE245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69F91D3-E38F-4613-063F-4D4FF628A6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E3BE75B-F635-684C-85FE-3FA35DF4C9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C581648-376D-42B0-58F7-C2F3A49938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275852F-1EF3-263C-5C5D-52DDAE1C7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DD2CF-0738-45DA-9A36-5A207749EBEB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036AC66-2A49-6787-4926-6CCE44158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91CF3AE-5AFD-0598-2573-39363E322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54077-17BC-4ACE-BF71-443A91F168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062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CDCF5F-EEB3-44F9-A603-702FE1C16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A2B7310-25B4-4C72-44CF-D84F11A7F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DD2CF-0738-45DA-9A36-5A207749EBEB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13F8906-57AC-7895-89F9-CE53B90C9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4D62D6E-2FF8-40D1-285F-0A62CD524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54077-17BC-4ACE-BF71-443A91F168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15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E853A46-CA92-A071-298F-BF3688D9B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DD2CF-0738-45DA-9A36-5A207749EBEB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D404DCF-76C9-2BB4-D46F-1EF6686E6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0B06237-C6DF-CA2B-30E4-7F527AD5E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54077-17BC-4ACE-BF71-443A91F168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72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7EA3A5-69EA-3723-FCD4-92AC544E6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ABB240-1843-BB7C-2FAA-BEB965E01B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E385A5F-92DA-F053-6934-031463317C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4DE7CB2-E029-FD9B-AFBB-425C0759F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DD2CF-0738-45DA-9A36-5A207749EBEB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B4DBF9B-6242-1BBA-0BD3-0D367EBC3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414D299-BF48-AC13-F7B5-7855E6FC7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54077-17BC-4ACE-BF71-443A91F168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482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2EBA5D-11C8-45ED-25B8-6CEC43ED7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E12BC42B-CC0C-88C9-4B54-CF4468242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41639F6-F018-4615-4303-DB4E38843B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F8D3255-8AF6-4318-23BA-22D38EFE1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DD2CF-0738-45DA-9A36-5A207749EBEB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1FFCC73-289A-62DE-5E3C-316F35CFC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D7CC645-7178-C34F-8D59-06B44B872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54077-17BC-4ACE-BF71-443A91F168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045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670F61B-8553-3F32-CF83-BDBD63F64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A715FD8-06B6-D40E-267D-EE4EAF0A6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1FC48CA-3EDD-95C2-EF0E-B87F22A71A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DD2CF-0738-45DA-9A36-5A207749EBEB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64D1277-C327-B243-D6F5-154CA4976C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7C8CA73-8F2F-B2CD-799D-1D8CAFD0B4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454077-17BC-4ACE-BF71-443A91F168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664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9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6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8.png"/><Relationship Id="rId5" Type="http://schemas.openxmlformats.org/officeDocument/2006/relationships/image" Target="../media/image6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tiff"/><Relationship Id="rId3" Type="http://schemas.openxmlformats.org/officeDocument/2006/relationships/image" Target="../media/image50.png"/><Relationship Id="rId7" Type="http://schemas.openxmlformats.org/officeDocument/2006/relationships/image" Target="../media/image5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3.tiff"/><Relationship Id="rId5" Type="http://schemas.openxmlformats.org/officeDocument/2006/relationships/image" Target="../media/image52.tiff"/><Relationship Id="rId4" Type="http://schemas.openxmlformats.org/officeDocument/2006/relationships/image" Target="../media/image51.tiff"/><Relationship Id="rId9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skisickness.com/2020/02/kinematics/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62725" y="1019909"/>
            <a:ext cx="4577490" cy="3094892"/>
          </a:xfrm>
        </p:spPr>
        <p:txBody>
          <a:bodyPr>
            <a:normAutofit/>
          </a:bodyPr>
          <a:lstStyle/>
          <a:p>
            <a:r>
              <a:rPr lang="en-GB" dirty="0"/>
              <a:t>Recent results from the mass spectrometer EMMA at TRIUMF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714751" y="4114801"/>
            <a:ext cx="4095787" cy="900340"/>
          </a:xfrm>
        </p:spPr>
        <p:txBody>
          <a:bodyPr/>
          <a:lstStyle/>
          <a:p>
            <a:r>
              <a:rPr lang="en-US" dirty="0"/>
              <a:t>Louis Wagner</a:t>
            </a:r>
          </a:p>
          <a:p>
            <a:r>
              <a:rPr lang="en-US" sz="1400" dirty="0"/>
              <a:t>Postdoc for DRAGON and EMMA at TRIUMF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1D29FD5-2A92-352B-0101-784BE32A73D6}"/>
              </a:ext>
            </a:extLst>
          </p:cNvPr>
          <p:cNvSpPr txBox="1"/>
          <p:nvPr/>
        </p:nvSpPr>
        <p:spPr>
          <a:xfrm>
            <a:off x="714751" y="5486401"/>
            <a:ext cx="37383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2023 TRIUMF Science Week Jul. 31st, 2023</a:t>
            </a:r>
          </a:p>
          <a:p>
            <a:r>
              <a:rPr lang="en-US" sz="1600" dirty="0"/>
              <a:t>Vancouver, B.C. Canada</a:t>
            </a:r>
          </a:p>
        </p:txBody>
      </p:sp>
    </p:spTree>
    <p:extLst>
      <p:ext uri="{BB962C8B-B14F-4D97-AF65-F5344CB8AC3E}">
        <p14:creationId xmlns:p14="http://schemas.microsoft.com/office/powerpoint/2010/main" val="1127792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CA" dirty="0"/>
              <a:t>Stable beam test measurement: </a:t>
            </a:r>
            <a:r>
              <a:rPr lang="en-CA" baseline="30000" dirty="0"/>
              <a:t>86</a:t>
            </a:r>
            <a:r>
              <a:rPr lang="en-CA" dirty="0"/>
              <a:t>Kr(</a:t>
            </a:r>
            <a:r>
              <a:rPr lang="el-GR" dirty="0"/>
              <a:t>α</a:t>
            </a:r>
            <a:r>
              <a:rPr lang="en-CA" dirty="0"/>
              <a:t>,n)</a:t>
            </a:r>
            <a:r>
              <a:rPr lang="en-CA" baseline="30000" dirty="0"/>
              <a:t>89</a:t>
            </a:r>
            <a:r>
              <a:rPr lang="en-CA" dirty="0"/>
              <a:t>Sr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CA" dirty="0"/>
              <a:t>Slide from Matthew Williams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A1E478-4E9B-6442-979E-B5C631A24CD4}"/>
              </a:ext>
            </a:extLst>
          </p:cNvPr>
          <p:cNvSpPr txBox="1"/>
          <p:nvPr/>
        </p:nvSpPr>
        <p:spPr>
          <a:xfrm>
            <a:off x="4467920" y="900633"/>
            <a:ext cx="715866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EMMA was tuned to A=89 (q=19+) 89.7 MeV recoils</a:t>
            </a:r>
          </a:p>
          <a:p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See clear peak in the timing signal between EMMA and TIGRESS events.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timing peak is also correlated with a well-focused A=89 (q=19+) peak seen in the focal plane X-position (dispersive direction).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Able to pick-out clear </a:t>
            </a:r>
            <a:r>
              <a:rPr lang="en-US" sz="1600" baseline="30000" dirty="0"/>
              <a:t>89</a:t>
            </a:r>
            <a:r>
              <a:rPr lang="en-US" sz="1600" dirty="0"/>
              <a:t>Sr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en-US" sz="1600" dirty="0"/>
              <a:t>-rays in coincidence with EMMA events gated on the PGAC spectrum. Can now use these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en-US" sz="1600" dirty="0"/>
              <a:t>-ray yields to constrain statistical model calculations.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32" y="712853"/>
            <a:ext cx="3371575" cy="243766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529" y="2830604"/>
            <a:ext cx="3884413" cy="285261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34" y="3226329"/>
            <a:ext cx="3492773" cy="235227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875" y="3352891"/>
            <a:ext cx="3094441" cy="209915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803976" y="5784093"/>
            <a:ext cx="9731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/>
              <a:t>Measurements were successful with stable beam &amp; targets clearly performed well!</a:t>
            </a:r>
          </a:p>
        </p:txBody>
      </p:sp>
    </p:spTree>
    <p:extLst>
      <p:ext uri="{BB962C8B-B14F-4D97-AF65-F5344CB8AC3E}">
        <p14:creationId xmlns:p14="http://schemas.microsoft.com/office/powerpoint/2010/main" val="195345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platzhalter 16">
                <a:extLst>
                  <a:ext uri="{FF2B5EF4-FFF2-40B4-BE49-F238E27FC236}">
                    <a16:creationId xmlns:a16="http://schemas.microsoft.com/office/drawing/2014/main" id="{6BC82C0C-21C7-A99D-F12E-A343E179DF78}"/>
                  </a:ext>
                </a:extLst>
              </p:cNvPr>
              <p:cNvSpPr>
                <a:spLocks noGrp="1"/>
              </p:cNvSpPr>
              <p:nvPr>
                <p:ph type="body" sz="quarter" idx="21"/>
              </p:nvPr>
            </p:nvSpPr>
            <p:spPr/>
            <p:txBody>
              <a:bodyPr/>
              <a:lstStyle/>
              <a:p>
                <a:r>
                  <a:rPr lang="en-US" b="1" dirty="0"/>
                  <a:t>Measurement of </a:t>
                </a:r>
                <a:r>
                  <a:rPr lang="en-US" b="1" baseline="30000" dirty="0"/>
                  <a:t>83</a:t>
                </a:r>
                <a:r>
                  <a:rPr lang="en-US" b="1" dirty="0"/>
                  <a:t>Rb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b="1" baseline="30000" dirty="0"/>
                  <a:t>84</a:t>
                </a:r>
                <a:r>
                  <a:rPr lang="en-CA" b="1" dirty="0"/>
                  <a:t>Sr</a:t>
                </a:r>
                <a:endParaRPr lang="en-US" dirty="0"/>
              </a:p>
            </p:txBody>
          </p:sp>
        </mc:Choice>
        <mc:Fallback xmlns="">
          <p:sp>
            <p:nvSpPr>
              <p:cNvPr id="17" name="Textplatzhalter 16">
                <a:extLst>
                  <a:ext uri="{FF2B5EF4-FFF2-40B4-BE49-F238E27FC236}">
                    <a16:creationId xmlns:a16="http://schemas.microsoft.com/office/drawing/2014/main" id="{6BC82C0C-21C7-A99D-F12E-A343E179DF7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21"/>
              </p:nvPr>
            </p:nvSpPr>
            <p:spPr>
              <a:blipFill>
                <a:blip r:embed="rId2"/>
                <a:stretch>
                  <a:fillRect l="-933" t="-78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11</a:t>
            </a:fld>
            <a:endParaRPr lang="en-US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44CAF6C7-4E1B-4F34-6BBD-3BB6CFECE74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CA" sz="1200" dirty="0"/>
              <a:t>Slide from Matthew Williams</a:t>
            </a:r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934" y="5811649"/>
            <a:ext cx="51554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400" dirty="0">
                <a:solidFill>
                  <a:srgbClr val="000000"/>
                </a:solidFill>
              </a:rPr>
              <a:t>G. </a:t>
            </a:r>
            <a:r>
              <a:rPr lang="en-CA" sz="1400" dirty="0" err="1">
                <a:solidFill>
                  <a:srgbClr val="000000"/>
                </a:solidFill>
              </a:rPr>
              <a:t>Lotay</a:t>
            </a:r>
            <a:r>
              <a:rPr lang="en-CA" sz="1400" dirty="0">
                <a:solidFill>
                  <a:srgbClr val="000000"/>
                </a:solidFill>
              </a:rPr>
              <a:t>, S. Gillespie, M. Williams, et al., Phys. Rev. Lett. </a:t>
            </a:r>
            <a:r>
              <a:rPr lang="en-CA" sz="1400" b="1" dirty="0">
                <a:solidFill>
                  <a:srgbClr val="000000"/>
                </a:solidFill>
              </a:rPr>
              <a:t>127</a:t>
            </a:r>
            <a:r>
              <a:rPr lang="en-CA" sz="1400" dirty="0">
                <a:solidFill>
                  <a:srgbClr val="000000"/>
                </a:solidFill>
              </a:rPr>
              <a:t>, 112701</a:t>
            </a:r>
            <a:endParaRPr lang="en-CA" sz="1400" b="0" i="0" dirty="0">
              <a:solidFill>
                <a:srgbClr val="000000"/>
              </a:solidFill>
              <a:effectLst/>
            </a:endParaRPr>
          </a:p>
        </p:txBody>
      </p:sp>
      <p:pic>
        <p:nvPicPr>
          <p:cNvPr id="8" name="Google Shape;416;p12" descr="Chart, histogra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24666" y="3663471"/>
            <a:ext cx="3879439" cy="275529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 Placeholder 4"/>
          <p:cNvSpPr txBox="1">
            <a:spLocks/>
          </p:cNvSpPr>
          <p:nvPr/>
        </p:nvSpPr>
        <p:spPr>
          <a:xfrm>
            <a:off x="4774489" y="1103512"/>
            <a:ext cx="7180901" cy="2170482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0" kern="1200" baseline="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background from </a:t>
            </a:r>
            <a:r>
              <a:rPr lang="en-GB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</a:t>
            </a:r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 contamination in the beam, which scatters onto EMMA’s entrance aperture → obscures the timing peak!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Plotting </a:t>
            </a:r>
            <a:r>
              <a:rPr lang="el-GR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en-CA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-ray energy vs the correlation time reveals signal of high energy </a:t>
            </a:r>
            <a:r>
              <a:rPr lang="el-GR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en-CA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-rays at the expected correlation time.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Gating around the correlation peak reveals the transition from the first 2</a:t>
            </a:r>
            <a:r>
              <a:rPr lang="en-CA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CA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ground state transition in </a:t>
            </a:r>
            <a:r>
              <a:rPr lang="en-CA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</a:t>
            </a:r>
            <a:r>
              <a:rPr lang="en-CA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Sr. (16 events above background)</a:t>
            </a:r>
            <a:endParaRPr lang="en-GB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066" y="993250"/>
            <a:ext cx="4401617" cy="22807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89" y="3434485"/>
            <a:ext cx="3979961" cy="2339100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AB8895AF-45B6-AD49-A336-23F078740F7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462"/>
          <a:stretch/>
        </p:blipFill>
        <p:spPr>
          <a:xfrm>
            <a:off x="8773245" y="3254604"/>
            <a:ext cx="3168339" cy="3327454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2384BA1-E15B-B835-A3EC-805312877A7F}"/>
              </a:ext>
            </a:extLst>
          </p:cNvPr>
          <p:cNvSpPr txBox="1">
            <a:spLocks/>
          </p:cNvSpPr>
          <p:nvPr/>
        </p:nvSpPr>
        <p:spPr>
          <a:xfrm>
            <a:off x="5158384" y="6384889"/>
            <a:ext cx="4709240" cy="330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CA" sz="1800" dirty="0"/>
          </a:p>
        </p:txBody>
      </p:sp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4C7568EB-43A8-8EFE-F94C-AC595D2CC97E}"/>
              </a:ext>
            </a:extLst>
          </p:cNvPr>
          <p:cNvSpPr txBox="1">
            <a:spLocks/>
          </p:cNvSpPr>
          <p:nvPr/>
        </p:nvSpPr>
        <p:spPr>
          <a:xfrm>
            <a:off x="8763000" y="64642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b="0" i="0" kern="1200">
                <a:solidFill>
                  <a:srgbClr val="00B0F0"/>
                </a:solidFill>
                <a:latin typeface="+mn-lt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890513-E58D-2644-ACDB-E89B1349FCEB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55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85052E39-A6AC-B4C7-D223-C3A03FBD42C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First measurement of a p-process reaction with a radioactive beam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12</a:t>
            </a:fld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8C46FA-9112-5A1F-794F-7CB26F2978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CA" sz="1200" dirty="0"/>
              <a:t>Slide from Matthew Williams</a:t>
            </a:r>
          </a:p>
          <a:p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Placeholder 9">
                <a:extLst>
                  <a:ext uri="{FF2B5EF4-FFF2-40B4-BE49-F238E27FC236}">
                    <a16:creationId xmlns:a16="http://schemas.microsoft.com/office/drawing/2014/main" id="{7FCF80E4-93D2-0640-9E9E-C4A1BB72583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79116" y="1023844"/>
                <a:ext cx="10486611" cy="1115875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Tx/>
                  <a:buNone/>
                  <a:defRPr sz="2400" b="1" i="0" kern="1200" baseline="0">
                    <a:solidFill>
                      <a:srgbClr val="00B0F0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Tx/>
                  <a:buNone/>
                  <a:defRPr sz="2000" b="1" i="0" kern="1200">
                    <a:solidFill>
                      <a:srgbClr val="00AAFF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Tx/>
                  <a:buNone/>
                  <a:defRPr sz="2000" b="1" i="0" kern="1200">
                    <a:solidFill>
                      <a:srgbClr val="00AAFF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Tx/>
                  <a:buNone/>
                  <a:defRPr sz="2000" b="1" i="0" kern="1200">
                    <a:solidFill>
                      <a:srgbClr val="00AAFF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Tx/>
                  <a:buNone/>
                  <a:defRPr sz="2000" b="1" i="0" kern="1200">
                    <a:solidFill>
                      <a:srgbClr val="00AAFF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1800" b="0" dirty="0">
                    <a:solidFill>
                      <a:srgbClr val="000000"/>
                    </a:solidFill>
                  </a:rPr>
                  <a:t>Partial cross-section is converted to the full reaction cross section using </a:t>
                </a:r>
                <a:r>
                  <a:rPr lang="el-GR" sz="1800" b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γ</a:t>
                </a:r>
                <a:r>
                  <a:rPr lang="en-CA" sz="1800" b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-cascade models (included in the SMARAGD code), which predict 71 </a:t>
                </a:r>
                <a14:m>
                  <m:oMath xmlns:m="http://schemas.openxmlformats.org/officeDocument/2006/math">
                    <m:r>
                      <a:rPr lang="en-CA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±</m:t>
                    </m:r>
                  </m:oMath>
                </a14:m>
                <a:r>
                  <a:rPr lang="en-GB" sz="1800" b="0" dirty="0">
                    <a:solidFill>
                      <a:srgbClr val="000000"/>
                    </a:solidFill>
                  </a:rPr>
                  <a:t> 10% of (p,</a:t>
                </a:r>
                <a:r>
                  <a:rPr lang="el-GR" sz="1800" b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γ</a:t>
                </a:r>
                <a:r>
                  <a:rPr lang="en-CA" sz="1800" b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reactions result in a 2</a:t>
                </a:r>
                <a:r>
                  <a:rPr lang="en-CA" sz="1800" b="0" baseline="30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:r>
                  <a:rPr lang="en-CA" sz="1800" b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→ 0</a:t>
                </a:r>
                <a:r>
                  <a:rPr lang="en-CA" sz="1800" b="0" baseline="30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:r>
                  <a:rPr lang="en-CA" sz="1800" b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CA" sz="1800" b="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g.s</a:t>
                </a:r>
                <a:r>
                  <a:rPr lang="en-CA" sz="1800" b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.) decay.</a:t>
                </a:r>
                <a:endParaRPr lang="en-GB" sz="1800" b="0" dirty="0">
                  <a:solidFill>
                    <a:srgbClr val="000000"/>
                  </a:solidFill>
                </a:endParaRPr>
              </a:p>
              <a:p>
                <a:r>
                  <a:rPr lang="en-GB" sz="1800" b="0" dirty="0">
                    <a:solidFill>
                      <a:srgbClr val="000000"/>
                    </a:solidFill>
                  </a:rPr>
                  <a:t>Total cross sections are approximately 4x smaller than predicted by Hauser-</a:t>
                </a:r>
                <a:r>
                  <a:rPr lang="en-GB" sz="1800" b="0" dirty="0" err="1">
                    <a:solidFill>
                      <a:srgbClr val="000000"/>
                    </a:solidFill>
                  </a:rPr>
                  <a:t>Feshbach</a:t>
                </a:r>
                <a:r>
                  <a:rPr lang="en-GB" sz="1800" b="0" dirty="0">
                    <a:solidFill>
                      <a:srgbClr val="000000"/>
                    </a:solidFill>
                  </a:rPr>
                  <a:t> models</a:t>
                </a:r>
              </a:p>
            </p:txBody>
          </p:sp>
        </mc:Choice>
        <mc:Fallback xmlns="">
          <p:sp>
            <p:nvSpPr>
              <p:cNvPr id="7" name="Text Placeholder 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FCF80E4-93D2-0640-9E9E-C4A1BB7258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16" y="1023844"/>
                <a:ext cx="10486611" cy="1115875"/>
              </a:xfrm>
              <a:prstGeom prst="rect">
                <a:avLst/>
              </a:prstGeom>
              <a:blipFill rotWithShape="0">
                <a:blip r:embed="rId2"/>
                <a:stretch>
                  <a:fillRect l="-465" t="-5464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721244" y="5653528"/>
            <a:ext cx="566302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400" dirty="0"/>
              <a:t>G. </a:t>
            </a:r>
            <a:r>
              <a:rPr lang="en-CA" sz="1400" dirty="0" err="1"/>
              <a:t>Lotay</a:t>
            </a:r>
            <a:r>
              <a:rPr lang="en-CA" sz="1400" dirty="0"/>
              <a:t>, S. Gillespie, M. Williams</a:t>
            </a:r>
            <a:r>
              <a:rPr lang="en-CA" sz="1400" i="1" dirty="0"/>
              <a:t>, et al., Phys. Rev. Lett. </a:t>
            </a:r>
            <a:r>
              <a:rPr lang="en-CA" sz="1400" b="1" dirty="0"/>
              <a:t>127</a:t>
            </a:r>
            <a:r>
              <a:rPr lang="en-CA" sz="1400" dirty="0"/>
              <a:t>, 112701 (2021).</a:t>
            </a:r>
          </a:p>
          <a:p>
            <a:endParaRPr lang="en-CA" sz="1400" dirty="0"/>
          </a:p>
          <a:p>
            <a:r>
              <a:rPr lang="en-US" sz="1400" b="0" i="0" dirty="0">
                <a:effectLst/>
              </a:rPr>
              <a:t>M. Williams</a:t>
            </a:r>
            <a:r>
              <a:rPr lang="en-US" sz="1400" b="0" i="1" dirty="0">
                <a:effectLst/>
              </a:rPr>
              <a:t>, et al.,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1" dirty="0">
                <a:effectLst/>
              </a:rPr>
              <a:t>Phys. Rev. C </a:t>
            </a:r>
            <a:r>
              <a:rPr lang="en-US" sz="1400" b="1" i="0" dirty="0">
                <a:effectLst/>
              </a:rPr>
              <a:t>107</a:t>
            </a:r>
            <a:r>
              <a:rPr lang="en-US" sz="1400" b="0" i="0" dirty="0">
                <a:effectLst/>
              </a:rPr>
              <a:t>, 035803 (2023).</a:t>
            </a:r>
            <a:endParaRPr lang="en-CA" sz="1400" b="0" i="0" dirty="0">
              <a:effectLst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01481" y="5928130"/>
            <a:ext cx="4935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/>
              <a:t>Statistical modeling by T. Rauscher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16" y="2237039"/>
            <a:ext cx="4839375" cy="32294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0022" y="2256092"/>
            <a:ext cx="4867954" cy="319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160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type="body" sz="quarter" idx="2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Astrophysical impact of </a:t>
                </a:r>
                <a:r>
                  <a:rPr lang="en-US" baseline="30000" dirty="0"/>
                  <a:t>83</a:t>
                </a:r>
                <a:r>
                  <a:rPr lang="en-US" dirty="0"/>
                  <a:t>Rb</a:t>
                </a:r>
                <a14:m>
                  <m:oMath xmlns:m="http://schemas.openxmlformats.org/officeDocument/2006/math">
                    <m:r>
                      <a:rPr lang="en-US" b="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baseline="30000" dirty="0"/>
                  <a:t>84</a:t>
                </a:r>
                <a:r>
                  <a:rPr lang="en-CA" dirty="0"/>
                  <a:t>Sr measurement</a:t>
                </a:r>
                <a:endParaRPr lang="en-US" dirty="0"/>
              </a:p>
              <a:p>
                <a:r>
                  <a:rPr lang="en-US" sz="2000" dirty="0"/>
                  <a:t>Investigated for both Type II and Type </a:t>
                </a:r>
                <a:r>
                  <a:rPr lang="en-US" sz="2000" dirty="0" err="1"/>
                  <a:t>Ia</a:t>
                </a:r>
                <a:r>
                  <a:rPr lang="en-US" sz="2000" dirty="0"/>
                  <a:t> supernovae explosions</a:t>
                </a:r>
                <a:endParaRPr lang="en-CA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CA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21"/>
              </p:nvPr>
            </p:nvSpPr>
            <p:spPr>
              <a:blipFill>
                <a:blip r:embed="rId2"/>
                <a:stretch>
                  <a:fillRect l="-933" t="-78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13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en-CA" dirty="0"/>
              <a:t>Slide from Matthew Williams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2743200" cy="365125"/>
          </a:xfrm>
        </p:spPr>
        <p:txBody>
          <a:bodyPr/>
          <a:lstStyle/>
          <a:p>
            <a:fld id="{77A6B0AF-0385-E74A-825E-6D737D1E37D6}" type="datetime2">
              <a:rPr lang="en-GB" smtClean="0"/>
              <a:t>Monday, 31 July 2023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701" y="1289567"/>
            <a:ext cx="5374837" cy="37014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92506" y="5889564"/>
            <a:ext cx="6100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2000" b="1" dirty="0"/>
              <a:t>Astrophysical modeling by N. Nishimura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064679" y="4970164"/>
                <a:ext cx="4559474" cy="947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556169"/>
                    </a:solidFill>
                    <a:latin typeface="Georgia"/>
                    <a:cs typeface="Georgia"/>
                  </a:rPr>
                  <a:t>15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556169"/>
                    </a:solidFill>
                    <a:latin typeface="Georgia"/>
                    <a:cs typeface="Georgia"/>
                  </a:rPr>
                  <a:t> CCSNe = +30 %</a:t>
                </a:r>
              </a:p>
              <a:p>
                <a:pPr algn="ctr"/>
                <a:r>
                  <a:rPr lang="en-US" dirty="0">
                    <a:solidFill>
                      <a:srgbClr val="556169"/>
                    </a:solidFill>
                    <a:latin typeface="Georgia"/>
                    <a:cs typeface="Georgia"/>
                  </a:rPr>
                  <a:t>25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i="1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556169"/>
                    </a:solidFill>
                    <a:latin typeface="Georgia"/>
                    <a:cs typeface="Georgia"/>
                  </a:rPr>
                  <a:t> CCSNe = +12 %</a:t>
                </a:r>
              </a:p>
              <a:p>
                <a:pPr algn="ctr"/>
                <a:r>
                  <a:rPr lang="en-US" dirty="0">
                    <a:solidFill>
                      <a:srgbClr val="556169"/>
                    </a:solidFill>
                    <a:latin typeface="Georgia"/>
                    <a:cs typeface="Georgia"/>
                  </a:rPr>
                  <a:t>Type 1a </a:t>
                </a:r>
                <a:r>
                  <a:rPr lang="en-US" dirty="0" err="1">
                    <a:solidFill>
                      <a:srgbClr val="556169"/>
                    </a:solidFill>
                    <a:latin typeface="Georgia"/>
                    <a:cs typeface="Georgia"/>
                  </a:rPr>
                  <a:t>SNe</a:t>
                </a:r>
                <a:r>
                  <a:rPr lang="en-US" dirty="0">
                    <a:solidFill>
                      <a:srgbClr val="556169"/>
                    </a:solidFill>
                    <a:latin typeface="Georgia"/>
                    <a:cs typeface="Georgia"/>
                  </a:rPr>
                  <a:t> = +32 %</a:t>
                </a:r>
                <a:endParaRPr lang="en-CA" dirty="0" err="1">
                  <a:solidFill>
                    <a:srgbClr val="556169"/>
                  </a:solidFill>
                  <a:latin typeface="Georgia"/>
                  <a:cs typeface="Georgia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679" y="4970164"/>
                <a:ext cx="4559474" cy="947567"/>
              </a:xfrm>
              <a:prstGeom prst="rect">
                <a:avLst/>
              </a:prstGeom>
              <a:blipFill rotWithShape="0">
                <a:blip r:embed="rId5"/>
                <a:stretch>
                  <a:fillRect t="-3205" b="-8974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687610" y="6061895"/>
            <a:ext cx="5004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M. Williams</a:t>
            </a:r>
            <a:r>
              <a:rPr lang="en-US" i="1" dirty="0"/>
              <a:t>, et al.,</a:t>
            </a:r>
            <a:r>
              <a:rPr lang="en-US" dirty="0"/>
              <a:t> </a:t>
            </a:r>
            <a:r>
              <a:rPr lang="en-US" i="1" dirty="0"/>
              <a:t>Phys. Rev. C </a:t>
            </a:r>
            <a:r>
              <a:rPr lang="en-US" b="1" dirty="0"/>
              <a:t>107</a:t>
            </a:r>
            <a:r>
              <a:rPr lang="en-US" dirty="0"/>
              <a:t>, 035803 (2023).</a:t>
            </a:r>
            <a:endParaRPr lang="en-C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5">
                <a:extLst>
                  <a:ext uri="{FF2B5EF4-FFF2-40B4-BE49-F238E27FC236}">
                    <a16:creationId xmlns:a16="http://schemas.microsoft.com/office/drawing/2014/main" id="{9AB65FE9-CB51-51E5-859A-0C96A46406B7}"/>
                  </a:ext>
                </a:extLst>
              </p:cNvPr>
              <p:cNvSpPr txBox="1"/>
              <p:nvPr/>
            </p:nvSpPr>
            <p:spPr>
              <a:xfrm>
                <a:off x="399462" y="1475005"/>
                <a:ext cx="6018240" cy="40934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Clr>
                    <a:srgbClr val="0096FF"/>
                  </a:buClr>
                  <a:buFont typeface="Wingdings" pitchFamily="2" charset="2"/>
                  <a:buChar char="§"/>
                </a:pPr>
                <a:r>
                  <a:rPr lang="en-US" sz="2000" dirty="0"/>
                  <a:t>Lower </a:t>
                </a:r>
                <a:r>
                  <a:rPr lang="en-US" sz="2000" baseline="30000" dirty="0"/>
                  <a:t>83</a:t>
                </a:r>
                <a:r>
                  <a:rPr lang="en-US" sz="2000" dirty="0"/>
                  <a:t>Rb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sz="2000" baseline="30000" dirty="0"/>
                  <a:t>84</a:t>
                </a:r>
                <a:r>
                  <a:rPr lang="en-CA" sz="2000" dirty="0"/>
                  <a:t>Sr cross-section leads to less efficient destruction of the </a:t>
                </a:r>
                <a:r>
                  <a:rPr lang="en-CA" sz="2000" baseline="30000" dirty="0"/>
                  <a:t>84</a:t>
                </a:r>
                <a:r>
                  <a:rPr lang="en-CA" sz="2000" dirty="0"/>
                  <a:t>Sr p-nucleus in supernovae, raising its production factor.</a:t>
                </a:r>
              </a:p>
              <a:p>
                <a:pPr marL="285750" indent="-285750">
                  <a:buClr>
                    <a:srgbClr val="0096FF"/>
                  </a:buClr>
                  <a:buFont typeface="Wingdings" pitchFamily="2" charset="2"/>
                  <a:buChar char="§"/>
                </a:pPr>
                <a:r>
                  <a:rPr lang="en-US" sz="2000" dirty="0"/>
                  <a:t>The total uncertainty in </a:t>
                </a:r>
                <a:r>
                  <a:rPr lang="en-US" sz="2000" baseline="30000" dirty="0"/>
                  <a:t>84</a:t>
                </a:r>
                <a:r>
                  <a:rPr lang="en-US" sz="2000" dirty="0"/>
                  <a:t>Sr production is reduced by a factor of 2 from previous sensitivity study.</a:t>
                </a:r>
              </a:p>
              <a:p>
                <a:pPr marL="285750" indent="-285750">
                  <a:buClr>
                    <a:srgbClr val="0096FF"/>
                  </a:buClr>
                  <a:buFont typeface="Wingdings" pitchFamily="2" charset="2"/>
                  <a:buChar char="§"/>
                </a:pPr>
                <a:r>
                  <a:rPr lang="en-US" sz="2000" dirty="0"/>
                  <a:t>Uncertainties represent the combined effect of all reaction rates variations – not just </a:t>
                </a:r>
                <a:r>
                  <a:rPr lang="en-US" sz="2000" baseline="30000" dirty="0"/>
                  <a:t>83</a:t>
                </a:r>
                <a:r>
                  <a:rPr lang="en-US" sz="2000" dirty="0"/>
                  <a:t>Rb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sz="2000" baseline="30000" dirty="0"/>
                  <a:t>84</a:t>
                </a:r>
                <a:r>
                  <a:rPr lang="en-CA" sz="2000" dirty="0"/>
                  <a:t>Sr.</a:t>
                </a:r>
              </a:p>
              <a:p>
                <a:pPr marL="285750" indent="-285750">
                  <a:buClr>
                    <a:srgbClr val="0096FF"/>
                  </a:buClr>
                  <a:buFont typeface="Wingdings" pitchFamily="2" charset="2"/>
                  <a:buChar char="§"/>
                </a:pPr>
                <a:r>
                  <a:rPr lang="en-US" sz="2000" dirty="0"/>
                  <a:t>Abundance enhancement not sufficient to explain enhanced </a:t>
                </a:r>
                <a:r>
                  <a:rPr lang="en-US" sz="2000" baseline="30000" dirty="0"/>
                  <a:t>84</a:t>
                </a:r>
                <a:r>
                  <a:rPr lang="en-US" sz="2000" dirty="0"/>
                  <a:t>Sr seen in Allende Meteorite but could relieve tension – full GCE simulations required!</a:t>
                </a:r>
              </a:p>
              <a:p>
                <a:endParaRPr lang="en-US" sz="2000" dirty="0"/>
              </a:p>
              <a:p>
                <a:pPr marL="285750" indent="-285750">
                  <a:buClr>
                    <a:srgbClr val="0096FF"/>
                  </a:buClr>
                  <a:buFont typeface="Wingdings" pitchFamily="2" charset="2"/>
                  <a:buChar char="§"/>
                </a:pPr>
                <a:endParaRPr lang="en-CA" sz="2000" dirty="0">
                  <a:effectLst/>
                  <a:latin typeface="Helvetica" pitchFamily="2" charset="0"/>
                </a:endParaRPr>
              </a:p>
              <a:p>
                <a:pPr marL="285750" indent="-285750">
                  <a:buClr>
                    <a:srgbClr val="0096FF"/>
                  </a:buClr>
                  <a:buFont typeface="Wingdings" pitchFamily="2" charset="2"/>
                  <a:buChar char="§"/>
                </a:pPr>
                <a:endParaRPr lang="en-CA" sz="2000" dirty="0">
                  <a:effectLst/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12" name="TextBox 15">
                <a:extLst>
                  <a:ext uri="{FF2B5EF4-FFF2-40B4-BE49-F238E27FC236}">
                    <a16:creationId xmlns:a16="http://schemas.microsoft.com/office/drawing/2014/main" id="{9AB65FE9-CB51-51E5-859A-0C96A46406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462" y="1475005"/>
                <a:ext cx="6018240" cy="4093428"/>
              </a:xfrm>
              <a:prstGeom prst="rect">
                <a:avLst/>
              </a:prstGeom>
              <a:blipFill>
                <a:blip r:embed="rId6"/>
                <a:stretch>
                  <a:fillRect l="-912" t="-894" r="-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22449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D724204-3867-2A99-E9A0-0A3560BE94E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New target chamber SHARC-II for EMMA &amp; TIGRESS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1976E5F-4C0B-CF24-1203-45A9439B147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Louis Wagner</a:t>
            </a:r>
          </a:p>
        </p:txBody>
      </p:sp>
      <p:pic>
        <p:nvPicPr>
          <p:cNvPr id="5" name="Grafik 4" descr="Ein Bild, das Maschine, Bautechnik, Industrie, Fabrik enthält.&#10;&#10;Automatisch generierte Beschreibung">
            <a:extLst>
              <a:ext uri="{FF2B5EF4-FFF2-40B4-BE49-F238E27FC236}">
                <a16:creationId xmlns:a16="http://schemas.microsoft.com/office/drawing/2014/main" id="{C9C4045E-7DF3-3A1A-84A8-4A2EE8A702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234" y="1086306"/>
            <a:ext cx="4495800" cy="3371850"/>
          </a:xfrm>
          <a:prstGeom prst="rect">
            <a:avLst/>
          </a:prstGeom>
        </p:spPr>
      </p:pic>
      <p:pic>
        <p:nvPicPr>
          <p:cNvPr id="7" name="Grafik 6" descr="Ein Bild, das Autoteile, Auto, Im Haus enthält.&#10;&#10;Automatisch generierte Beschreibung">
            <a:extLst>
              <a:ext uri="{FF2B5EF4-FFF2-40B4-BE49-F238E27FC236}">
                <a16:creationId xmlns:a16="http://schemas.microsoft.com/office/drawing/2014/main" id="{84B00F7F-45FC-1462-D54B-42F1A984C6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63" y="1086306"/>
            <a:ext cx="2529934" cy="3373245"/>
          </a:xfrm>
          <a:prstGeom prst="rect">
            <a:avLst/>
          </a:prstGeom>
        </p:spPr>
      </p:pic>
      <p:pic>
        <p:nvPicPr>
          <p:cNvPr id="9" name="Grafik 8" descr="Ein Bild, das Kreis, Screenshot enthält.&#10;&#10;Automatisch generierte Beschreibung">
            <a:extLst>
              <a:ext uri="{FF2B5EF4-FFF2-40B4-BE49-F238E27FC236}">
                <a16:creationId xmlns:a16="http://schemas.microsoft.com/office/drawing/2014/main" id="{11C723D3-C824-9D9E-BFAA-837B3AE763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31" y="1086306"/>
            <a:ext cx="3601862" cy="2037290"/>
          </a:xfrm>
          <a:prstGeom prst="rect">
            <a:avLst/>
          </a:prstGeom>
        </p:spPr>
      </p:pic>
      <p:pic>
        <p:nvPicPr>
          <p:cNvPr id="11" name="Grafik 10" descr="Ein Bild, das Text enthält.&#10;&#10;Automatisch generierte Beschreibung">
            <a:extLst>
              <a:ext uri="{FF2B5EF4-FFF2-40B4-BE49-F238E27FC236}">
                <a16:creationId xmlns:a16="http://schemas.microsoft.com/office/drawing/2014/main" id="{1016C802-37D4-B404-F550-F0FC2920C9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674" y="3257903"/>
            <a:ext cx="3760119" cy="2689399"/>
          </a:xfrm>
          <a:prstGeom prst="rect">
            <a:avLst/>
          </a:prstGeom>
        </p:spPr>
      </p:pic>
      <p:sp>
        <p:nvSpPr>
          <p:cNvPr id="12" name="TextBox 15">
            <a:extLst>
              <a:ext uri="{FF2B5EF4-FFF2-40B4-BE49-F238E27FC236}">
                <a16:creationId xmlns:a16="http://schemas.microsoft.com/office/drawing/2014/main" id="{60057634-993D-FD31-900B-E0184F4F5177}"/>
              </a:ext>
            </a:extLst>
          </p:cNvPr>
          <p:cNvSpPr txBox="1"/>
          <p:nvPr/>
        </p:nvSpPr>
        <p:spPr>
          <a:xfrm>
            <a:off x="1009062" y="4605691"/>
            <a:ext cx="731261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0096FF"/>
              </a:buClr>
              <a:buFont typeface="Wingdings" pitchFamily="2" charset="2"/>
              <a:buChar char="§"/>
            </a:pPr>
            <a:r>
              <a:rPr lang="en-CA" sz="2000" dirty="0">
                <a:effectLst/>
                <a:latin typeface="Helvetica" pitchFamily="2" charset="0"/>
              </a:rPr>
              <a:t>Upgrade of SHARC target chamber to connect it to EMMA</a:t>
            </a:r>
          </a:p>
          <a:p>
            <a:pPr marL="285750" indent="-285750">
              <a:buClr>
                <a:srgbClr val="0096FF"/>
              </a:buClr>
              <a:buFont typeface="Wingdings" pitchFamily="2" charset="2"/>
              <a:buChar char="§"/>
            </a:pPr>
            <a:r>
              <a:rPr lang="en-CA" sz="2000" dirty="0">
                <a:effectLst/>
                <a:latin typeface="Helvetica" pitchFamily="2" charset="0"/>
              </a:rPr>
              <a:t>Designed by C. </a:t>
            </a:r>
            <a:r>
              <a:rPr lang="en-CA" sz="2000" dirty="0" err="1">
                <a:effectLst/>
                <a:latin typeface="Helvetica" pitchFamily="2" charset="0"/>
              </a:rPr>
              <a:t>Diget</a:t>
            </a:r>
            <a:r>
              <a:rPr lang="en-CA" sz="2000" dirty="0">
                <a:effectLst/>
                <a:latin typeface="Helvetica" pitchFamily="2" charset="0"/>
              </a:rPr>
              <a:t> et al., J. </a:t>
            </a:r>
            <a:r>
              <a:rPr lang="en-CA" sz="2000" dirty="0" err="1">
                <a:effectLst/>
                <a:latin typeface="Helvetica" pitchFamily="2" charset="0"/>
              </a:rPr>
              <a:t>Instrum</a:t>
            </a:r>
            <a:r>
              <a:rPr lang="en-CA" sz="2000" dirty="0">
                <a:effectLst/>
                <a:latin typeface="Helvetica" pitchFamily="2" charset="0"/>
              </a:rPr>
              <a:t>. 6, P02005 (2011)</a:t>
            </a:r>
            <a:endParaRPr lang="en-CA" sz="2000" dirty="0">
              <a:latin typeface="Helvetica" pitchFamily="2" charset="0"/>
            </a:endParaRPr>
          </a:p>
          <a:p>
            <a:pPr marL="285750" indent="-285750">
              <a:buClr>
                <a:srgbClr val="0096FF"/>
              </a:buClr>
              <a:buFont typeface="Wingdings" pitchFamily="2" charset="2"/>
              <a:buChar char="§"/>
            </a:pPr>
            <a:r>
              <a:rPr lang="en-CA" sz="2000" dirty="0">
                <a:latin typeface="Helvetica" pitchFamily="2" charset="0"/>
              </a:rPr>
              <a:t>6 DSSSD detectors to cover angular range of:</a:t>
            </a:r>
            <a:br>
              <a:rPr lang="en-CA" sz="2000" dirty="0">
                <a:latin typeface="Helvetica" pitchFamily="2" charset="0"/>
              </a:rPr>
            </a:br>
            <a:r>
              <a:rPr lang="en-CA" sz="2000" dirty="0">
                <a:latin typeface="Helvetica" pitchFamily="2" charset="0"/>
              </a:rPr>
              <a:t> 10° − 28° ∼ 100° − 140° 146° − 172°</a:t>
            </a:r>
          </a:p>
        </p:txBody>
      </p:sp>
    </p:spTree>
    <p:extLst>
      <p:ext uri="{BB962C8B-B14F-4D97-AF65-F5344CB8AC3E}">
        <p14:creationId xmlns:p14="http://schemas.microsoft.com/office/powerpoint/2010/main" val="322002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D724204-3867-2A99-E9A0-0A3560BE94E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Test of new target chamber SHARC-II with EMMA &amp; TIGRESS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1976E5F-4C0B-CF24-1203-45A9439B147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Louis Wagner</a:t>
            </a:r>
          </a:p>
        </p:txBody>
      </p:sp>
      <p:pic>
        <p:nvPicPr>
          <p:cNvPr id="6" name="Grafik 5" descr="Ein Bild, das Text, Screenshot, Reihe, Zahl enthält.&#10;&#10;Automatisch generierte Beschreibung">
            <a:extLst>
              <a:ext uri="{FF2B5EF4-FFF2-40B4-BE49-F238E27FC236}">
                <a16:creationId xmlns:a16="http://schemas.microsoft.com/office/drawing/2014/main" id="{49A14E33-1A68-E90A-B86D-58F3557AB5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172" y="4042184"/>
            <a:ext cx="5169786" cy="2634842"/>
          </a:xfrm>
          <a:prstGeom prst="rect">
            <a:avLst/>
          </a:prstGeom>
        </p:spPr>
      </p:pic>
      <p:pic>
        <p:nvPicPr>
          <p:cNvPr id="14" name="Grafik 13" descr="Ein Bild, das Text, Screenshot, Diagramm, Reihe enthält.&#10;&#10;Automatisch generierte Beschreibung">
            <a:extLst>
              <a:ext uri="{FF2B5EF4-FFF2-40B4-BE49-F238E27FC236}">
                <a16:creationId xmlns:a16="http://schemas.microsoft.com/office/drawing/2014/main" id="{1E18C63B-6828-3D86-F70A-7BD794244C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63" y="865643"/>
            <a:ext cx="8147912" cy="3127375"/>
          </a:xfrm>
          <a:prstGeom prst="rect">
            <a:avLst/>
          </a:prstGeom>
        </p:spPr>
      </p:pic>
      <p:pic>
        <p:nvPicPr>
          <p:cNvPr id="16" name="Grafik 15" descr="Ein Bild, das Text, Screenshot, Schrift, Zahl enthält.&#10;&#10;Automatisch generierte Beschreibung">
            <a:extLst>
              <a:ext uri="{FF2B5EF4-FFF2-40B4-BE49-F238E27FC236}">
                <a16:creationId xmlns:a16="http://schemas.microsoft.com/office/drawing/2014/main" id="{858D4367-526D-6F19-70B5-D9F9C9A1F1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57" y="4009923"/>
            <a:ext cx="4455910" cy="2336901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15F6F23E-D6D6-1297-541E-DC304E7D556B}"/>
              </a:ext>
            </a:extLst>
          </p:cNvPr>
          <p:cNvSpPr txBox="1"/>
          <p:nvPr/>
        </p:nvSpPr>
        <p:spPr>
          <a:xfrm>
            <a:off x="462719" y="6373425"/>
            <a:ext cx="51697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M. HAGEN, U. JANETZKI and K.-H. MAIER Nuclear Physics A152 (1970) 404--418</a:t>
            </a:r>
            <a:endParaRPr lang="en-US" sz="1200" dirty="0"/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60057634-993D-FD31-900B-E0184F4F5177}"/>
              </a:ext>
            </a:extLst>
          </p:cNvPr>
          <p:cNvSpPr txBox="1"/>
          <p:nvPr/>
        </p:nvSpPr>
        <p:spPr>
          <a:xfrm>
            <a:off x="7572421" y="1703004"/>
            <a:ext cx="461957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0096FF"/>
              </a:buClr>
              <a:buFont typeface="Wingdings" pitchFamily="2" charset="2"/>
              <a:buChar char="§"/>
            </a:pPr>
            <a:r>
              <a:rPr lang="en-CA" sz="2000" dirty="0">
                <a:latin typeface="Helvetica" pitchFamily="2" charset="0"/>
              </a:rPr>
              <a:t>Tested with</a:t>
            </a:r>
            <a:r>
              <a:rPr lang="en-CA" sz="2000" dirty="0">
                <a:effectLst/>
                <a:latin typeface="Helvetica" pitchFamily="2" charset="0"/>
              </a:rPr>
              <a:t> </a:t>
            </a:r>
            <a:r>
              <a:rPr lang="en-CA" sz="2000" baseline="30000" dirty="0">
                <a:effectLst/>
                <a:latin typeface="Helvetica" pitchFamily="2" charset="0"/>
              </a:rPr>
              <a:t>36</a:t>
            </a:r>
            <a:r>
              <a:rPr lang="en-CA" sz="2000" dirty="0">
                <a:effectLst/>
                <a:latin typeface="Helvetica" pitchFamily="2" charset="0"/>
              </a:rPr>
              <a:t>Ar 7+ beam impinging on 3 MeV/u on CD</a:t>
            </a:r>
            <a:r>
              <a:rPr lang="en-CA" sz="2000" baseline="-25000" dirty="0">
                <a:effectLst/>
                <a:latin typeface="Helvetica" pitchFamily="2" charset="0"/>
              </a:rPr>
              <a:t>2</a:t>
            </a:r>
            <a:r>
              <a:rPr lang="en-CA" sz="2000" dirty="0">
                <a:effectLst/>
                <a:latin typeface="Helvetica" pitchFamily="2" charset="0"/>
              </a:rPr>
              <a:t> target 300µg/cm²</a:t>
            </a:r>
          </a:p>
          <a:p>
            <a:pPr marL="285750" indent="-285750">
              <a:buClr>
                <a:srgbClr val="0096FF"/>
              </a:buClr>
              <a:buFont typeface="Wingdings" pitchFamily="2" charset="2"/>
              <a:buChar char="§"/>
            </a:pPr>
            <a:r>
              <a:rPr lang="en-CA" sz="2000" dirty="0">
                <a:latin typeface="Helvetica" pitchFamily="2" charset="0"/>
              </a:rPr>
              <a:t>Simultaneous measurement of </a:t>
            </a:r>
            <a:r>
              <a:rPr lang="en-CA" sz="2000" baseline="30000" dirty="0">
                <a:latin typeface="Helvetica" pitchFamily="2" charset="0"/>
              </a:rPr>
              <a:t>36</a:t>
            </a:r>
            <a:r>
              <a:rPr lang="en-CA" sz="2000" dirty="0">
                <a:latin typeface="Helvetica" pitchFamily="2" charset="0"/>
              </a:rPr>
              <a:t>Ar(</a:t>
            </a:r>
            <a:r>
              <a:rPr lang="en-CA" sz="2000" dirty="0" err="1">
                <a:latin typeface="Helvetica" pitchFamily="2" charset="0"/>
              </a:rPr>
              <a:t>d,p</a:t>
            </a:r>
            <a:r>
              <a:rPr lang="en-CA" sz="2000" dirty="0">
                <a:latin typeface="Helvetica" pitchFamily="2" charset="0"/>
              </a:rPr>
              <a:t>)</a:t>
            </a:r>
            <a:r>
              <a:rPr lang="en-CA" sz="2000" baseline="30000" dirty="0">
                <a:latin typeface="Helvetica" pitchFamily="2" charset="0"/>
              </a:rPr>
              <a:t>37</a:t>
            </a:r>
            <a:r>
              <a:rPr lang="en-CA" sz="2000" dirty="0">
                <a:latin typeface="Helvetica" pitchFamily="2" charset="0"/>
              </a:rPr>
              <a:t>Ar and </a:t>
            </a:r>
            <a:r>
              <a:rPr lang="en-CA" sz="2000" baseline="30000" dirty="0">
                <a:latin typeface="Helvetica" pitchFamily="2" charset="0"/>
              </a:rPr>
              <a:t>36</a:t>
            </a:r>
            <a:r>
              <a:rPr lang="en-CA" sz="2000" dirty="0">
                <a:latin typeface="Helvetica" pitchFamily="2" charset="0"/>
              </a:rPr>
              <a:t>Ar(</a:t>
            </a:r>
            <a:r>
              <a:rPr lang="en-CA" sz="2000" dirty="0" err="1">
                <a:latin typeface="Helvetica" pitchFamily="2" charset="0"/>
              </a:rPr>
              <a:t>d,n</a:t>
            </a:r>
            <a:r>
              <a:rPr lang="en-CA" sz="2000" dirty="0">
                <a:latin typeface="Helvetica" pitchFamily="2" charset="0"/>
              </a:rPr>
              <a:t>)</a:t>
            </a:r>
            <a:r>
              <a:rPr lang="en-CA" sz="2000" baseline="30000" dirty="0">
                <a:latin typeface="Helvetica" pitchFamily="2" charset="0"/>
              </a:rPr>
              <a:t>37</a:t>
            </a:r>
            <a:r>
              <a:rPr lang="en-CA" sz="2000" dirty="0">
                <a:latin typeface="Helvetica" pitchFamily="2" charset="0"/>
              </a:rPr>
              <a:t>K</a:t>
            </a:r>
          </a:p>
          <a:p>
            <a:pPr marL="285750" indent="-285750">
              <a:buClr>
                <a:srgbClr val="0096FF"/>
              </a:buClr>
              <a:buFont typeface="Wingdings" pitchFamily="2" charset="2"/>
              <a:buChar char="§"/>
            </a:pPr>
            <a:r>
              <a:rPr lang="en-CA" sz="2000" dirty="0">
                <a:effectLst/>
                <a:latin typeface="Helvetica" pitchFamily="2" charset="0"/>
              </a:rPr>
              <a:t>Different gate conditions reveal (</a:t>
            </a:r>
            <a:r>
              <a:rPr lang="en-CA" sz="2000" dirty="0" err="1">
                <a:effectLst/>
                <a:latin typeface="Helvetica" pitchFamily="2" charset="0"/>
              </a:rPr>
              <a:t>d,p</a:t>
            </a:r>
            <a:r>
              <a:rPr lang="en-CA" sz="2000" dirty="0">
                <a:effectLst/>
                <a:latin typeface="Helvetica" pitchFamily="2" charset="0"/>
              </a:rPr>
              <a:t>) and (</a:t>
            </a:r>
            <a:r>
              <a:rPr lang="en-CA" sz="2000" dirty="0" err="1">
                <a:effectLst/>
                <a:latin typeface="Helvetica" pitchFamily="2" charset="0"/>
              </a:rPr>
              <a:t>d,n</a:t>
            </a:r>
            <a:r>
              <a:rPr lang="en-CA" sz="2000" dirty="0">
                <a:effectLst/>
                <a:latin typeface="Helvetica" pitchFamily="2" charset="0"/>
              </a:rPr>
              <a:t>) reactions</a:t>
            </a:r>
          </a:p>
        </p:txBody>
      </p: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064F1E77-06E4-3C43-1F6F-FC6EB89DADF4}"/>
              </a:ext>
            </a:extLst>
          </p:cNvPr>
          <p:cNvCxnSpPr>
            <a:cxnSpLocks/>
          </p:cNvCxnSpPr>
          <p:nvPr/>
        </p:nvCxnSpPr>
        <p:spPr>
          <a:xfrm flipV="1">
            <a:off x="1819275" y="2895600"/>
            <a:ext cx="238125" cy="213597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62B9C5B7-F1F9-F8B5-7ADB-1434AEEB3EE9}"/>
              </a:ext>
            </a:extLst>
          </p:cNvPr>
          <p:cNvCxnSpPr>
            <a:cxnSpLocks/>
          </p:cNvCxnSpPr>
          <p:nvPr/>
        </p:nvCxnSpPr>
        <p:spPr>
          <a:xfrm flipV="1">
            <a:off x="1819275" y="2524125"/>
            <a:ext cx="333375" cy="265424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22A96E20-4931-95F5-D2B4-F3844F3F4C7F}"/>
              </a:ext>
            </a:extLst>
          </p:cNvPr>
          <p:cNvCxnSpPr>
            <a:cxnSpLocks/>
          </p:cNvCxnSpPr>
          <p:nvPr/>
        </p:nvCxnSpPr>
        <p:spPr>
          <a:xfrm flipV="1">
            <a:off x="1838325" y="3162300"/>
            <a:ext cx="904233" cy="218122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99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B89AB7-1101-6D4D-B1C9-00B928393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SUMMARY / OUTLOOK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76DA15E-DE4A-2749-AB09-2B2ED8BAE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421" y="933450"/>
            <a:ext cx="9329304" cy="5486400"/>
          </a:xfrm>
        </p:spPr>
        <p:txBody>
          <a:bodyPr>
            <a:normAutofit/>
          </a:bodyPr>
          <a:lstStyle/>
          <a:p>
            <a:r>
              <a:rPr lang="en-US" sz="2000" dirty="0"/>
              <a:t>Transfer reactions critical for many astrophysical processes/sites but very challenging to measure</a:t>
            </a:r>
          </a:p>
          <a:p>
            <a:r>
              <a:rPr lang="en-US" sz="2000" dirty="0"/>
              <a:t>Recoil mass spectrometer very specific device to solve issue (primarily for RIB)</a:t>
            </a:r>
          </a:p>
          <a:p>
            <a:r>
              <a:rPr lang="en-US" sz="2000" dirty="0"/>
              <a:t>Techniques well developed for all conditions: low cross section, beam contaminants</a:t>
            </a:r>
          </a:p>
          <a:p>
            <a:r>
              <a:rPr lang="en-US" sz="2000" dirty="0"/>
              <a:t>Recoil Separation needed to making </a:t>
            </a:r>
            <a:r>
              <a:rPr lang="en-US" sz="2000" i="1" dirty="0"/>
              <a:t>pioneering </a:t>
            </a:r>
            <a:r>
              <a:rPr lang="en-US" sz="2000" dirty="0"/>
              <a:t>measurements, i.e. first direct measurements of p-process reaction with radioactive beam </a:t>
            </a:r>
          </a:p>
          <a:p>
            <a:r>
              <a:rPr lang="en-US" sz="2000" dirty="0"/>
              <a:t>Can contribute to precision measurements of stable reactions as well, </a:t>
            </a:r>
            <a:r>
              <a:rPr lang="en-US" sz="2000" dirty="0">
                <a:sym typeface="Wingdings" pitchFamily="2" charset="2"/>
              </a:rPr>
              <a:t>complementary to normal kinematics </a:t>
            </a:r>
            <a:r>
              <a:rPr lang="en-US" sz="2000" dirty="0"/>
              <a:t> </a:t>
            </a:r>
            <a:br>
              <a:rPr lang="en-US" sz="2000" dirty="0"/>
            </a:br>
            <a:br>
              <a:rPr lang="en-US" sz="2000" dirty="0"/>
            </a:br>
            <a:endParaRPr lang="en-US" sz="2000" dirty="0"/>
          </a:p>
          <a:p>
            <a:r>
              <a:rPr lang="en-US" sz="2000" dirty="0"/>
              <a:t>Upcoming EMMA experiment in August:</a:t>
            </a:r>
            <a:br>
              <a:rPr lang="en-US" sz="2000" dirty="0"/>
            </a:br>
            <a:r>
              <a:rPr lang="en-US" sz="2000" baseline="30000" dirty="0"/>
              <a:t>86</a:t>
            </a:r>
            <a:r>
              <a:rPr lang="en-US" sz="2000" dirty="0"/>
              <a:t>Kr(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sz="2000" dirty="0"/>
              <a:t>,</a:t>
            </a:r>
            <a:r>
              <a:rPr lang="de-DE" sz="2000" dirty="0"/>
              <a:t>n</a:t>
            </a:r>
            <a:r>
              <a:rPr lang="en-US" sz="2000" dirty="0"/>
              <a:t>)</a:t>
            </a:r>
            <a:r>
              <a:rPr lang="en-US" sz="2000" baseline="30000" dirty="0"/>
              <a:t>89</a:t>
            </a:r>
            <a:r>
              <a:rPr lang="en-US" sz="2000" dirty="0"/>
              <a:t>Sr and </a:t>
            </a:r>
            <a:r>
              <a:rPr lang="en-US" sz="2000" baseline="30000" dirty="0"/>
              <a:t>94</a:t>
            </a:r>
            <a:r>
              <a:rPr lang="en-US" sz="2000" dirty="0"/>
              <a:t>Sr(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sz="2000" dirty="0"/>
              <a:t>,</a:t>
            </a:r>
            <a:r>
              <a:rPr lang="de-DE" sz="2000" dirty="0"/>
              <a:t>n</a:t>
            </a:r>
            <a:r>
              <a:rPr lang="en-US" sz="2000" dirty="0"/>
              <a:t>)</a:t>
            </a:r>
            <a:r>
              <a:rPr lang="en-US" sz="2000" baseline="30000" dirty="0"/>
              <a:t>97</a:t>
            </a:r>
            <a:r>
              <a:rPr lang="en-US" sz="2000" dirty="0"/>
              <a:t>Zr (Part III) for weak r-process</a:t>
            </a:r>
          </a:p>
          <a:p>
            <a:r>
              <a:rPr lang="en-US" sz="2000" dirty="0"/>
              <a:t>SHARC-II chamber allows transfer reaction measurement with full information on reaction products (light particle, gamma &amp; recoil)</a:t>
            </a:r>
          </a:p>
          <a:p>
            <a:r>
              <a:rPr lang="en-US" sz="2000" dirty="0"/>
              <a:t>Decay station for studying recoil decay will be assembled over the next year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154681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61743" y="5609797"/>
            <a:ext cx="3938587" cy="30411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Follow us </a:t>
            </a:r>
            <a:r>
              <a:rPr lang="en-US" b="1" dirty="0"/>
              <a:t>@TRIUMFLab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1498" y="5235177"/>
            <a:ext cx="3938587" cy="374620"/>
          </a:xfrm>
        </p:spPr>
        <p:txBody>
          <a:bodyPr/>
          <a:lstStyle/>
          <a:p>
            <a:r>
              <a:rPr lang="en-US" dirty="0"/>
              <a:t>www.triumf.ca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51" y="6049566"/>
            <a:ext cx="411480" cy="4114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304" y="6052614"/>
            <a:ext cx="408432" cy="4084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109" y="6049566"/>
            <a:ext cx="411480" cy="4114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914" y="6049566"/>
            <a:ext cx="411480" cy="41148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61252" y="3250612"/>
            <a:ext cx="3938833" cy="1581961"/>
          </a:xfrm>
        </p:spPr>
        <p:txBody>
          <a:bodyPr/>
          <a:lstStyle/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29C1F0A-DFAD-017D-772C-E2A2FD38DDC4}"/>
              </a:ext>
            </a:extLst>
          </p:cNvPr>
          <p:cNvSpPr txBox="1"/>
          <p:nvPr/>
        </p:nvSpPr>
        <p:spPr>
          <a:xfrm>
            <a:off x="557675" y="1348978"/>
            <a:ext cx="45579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My thanks to Barry Davids (TRIUMF) &amp; Matthew Williams (Uni of Surry) for slides and to all my collaborators at EMMA &amp; TIGRESS!</a:t>
            </a:r>
          </a:p>
        </p:txBody>
      </p:sp>
    </p:spTree>
    <p:extLst>
      <p:ext uri="{BB962C8B-B14F-4D97-AF65-F5344CB8AC3E}">
        <p14:creationId xmlns:p14="http://schemas.microsoft.com/office/powerpoint/2010/main" val="8123598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AA9BF-80A6-D548-93C2-8D2FE4842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Backup </a:t>
            </a:r>
            <a:br>
              <a:rPr lang="en-US" sz="4000" b="1" dirty="0">
                <a:solidFill>
                  <a:schemeClr val="bg1"/>
                </a:solidFill>
              </a:rPr>
            </a:br>
            <a:r>
              <a:rPr lang="en-US" sz="4000" b="1" dirty="0">
                <a:solidFill>
                  <a:schemeClr val="bg1"/>
                </a:solidFill>
              </a:rPr>
              <a:t>Slides</a:t>
            </a:r>
          </a:p>
        </p:txBody>
      </p:sp>
    </p:spTree>
    <p:extLst>
      <p:ext uri="{BB962C8B-B14F-4D97-AF65-F5344CB8AC3E}">
        <p14:creationId xmlns:p14="http://schemas.microsoft.com/office/powerpoint/2010/main" val="10045824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93">
            <a:extLst>
              <a:ext uri="{FF2B5EF4-FFF2-40B4-BE49-F238E27FC236}">
                <a16:creationId xmlns:a16="http://schemas.microsoft.com/office/drawing/2014/main" id="{D4971329-0DC1-F946-82DF-FA5344B46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720717" y="1093827"/>
            <a:ext cx="865282" cy="903739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E3A730A3-A51E-794D-AA78-ADAA213E8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5825" y="1070258"/>
            <a:ext cx="865282" cy="90373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29475" y="2408206"/>
            <a:ext cx="8589485" cy="612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>
              <a:lnSpc>
                <a:spcPct val="110000"/>
              </a:lnSpc>
              <a:buClr>
                <a:schemeClr val="tx2"/>
              </a:buClr>
              <a:buSzPct val="120000"/>
              <a:buFont typeface="Arial"/>
              <a:buChar char="•"/>
            </a:pPr>
            <a:r>
              <a:rPr lang="en-US" sz="1600" b="1" dirty="0"/>
              <a:t>Maximum</a:t>
            </a:r>
            <a:r>
              <a:rPr lang="en-US" sz="1600" dirty="0"/>
              <a:t> possible </a:t>
            </a:r>
            <a:r>
              <a:rPr lang="en-US" sz="1600" b="1" dirty="0"/>
              <a:t>recoil angle </a:t>
            </a:r>
            <a:r>
              <a:rPr lang="en-US" sz="1600" dirty="0"/>
              <a:t>when </a:t>
            </a:r>
            <a:r>
              <a:rPr lang="en-US" sz="1600" dirty="0" err="1"/>
              <a:t>E</a:t>
            </a:r>
            <a:r>
              <a:rPr lang="en-US" sz="1600" baseline="-25000" dirty="0" err="1">
                <a:latin typeface="Symbol" charset="2"/>
                <a:cs typeface="Symbol" charset="2"/>
              </a:rPr>
              <a:t>g</a:t>
            </a:r>
            <a:r>
              <a:rPr lang="en-US" sz="1600" dirty="0"/>
              <a:t> is maximized for </a:t>
            </a:r>
            <a:r>
              <a:rPr lang="en-US" sz="1600" dirty="0" err="1"/>
              <a:t>E</a:t>
            </a:r>
            <a:r>
              <a:rPr lang="en-US" sz="1600" baseline="-25000" dirty="0" err="1">
                <a:latin typeface="Symbol" charset="2"/>
                <a:cs typeface="Symbol" charset="2"/>
              </a:rPr>
              <a:t>g</a:t>
            </a:r>
            <a:r>
              <a:rPr lang="en-US" sz="1600" dirty="0"/>
              <a:t> = </a:t>
            </a:r>
            <a:r>
              <a:rPr lang="en-US" sz="1600" dirty="0" err="1"/>
              <a:t>Q+E</a:t>
            </a:r>
            <a:r>
              <a:rPr lang="en-US" sz="1600" baseline="-25000" dirty="0" err="1"/>
              <a:t>c.m</a:t>
            </a:r>
            <a:r>
              <a:rPr lang="en-US" sz="1600" baseline="-25000" dirty="0"/>
              <a:t>.</a:t>
            </a:r>
          </a:p>
          <a:p>
            <a:pPr marL="457189" indent="-457189">
              <a:lnSpc>
                <a:spcPct val="110000"/>
              </a:lnSpc>
              <a:buClr>
                <a:schemeClr val="tx2"/>
              </a:buClr>
              <a:buSzPct val="120000"/>
              <a:buFont typeface="Arial"/>
              <a:buChar char="•"/>
            </a:pPr>
            <a:r>
              <a:rPr lang="en-US" sz="1600" dirty="0"/>
              <a:t>AND emission perpendicular to beam axis </a:t>
            </a:r>
            <a:r>
              <a:rPr lang="en-US" sz="1600" b="1" dirty="0"/>
              <a:t>(</a:t>
            </a:r>
            <a:r>
              <a:rPr lang="en-US" sz="1600" b="1" i="1" dirty="0" err="1">
                <a:latin typeface="Symbol" charset="2"/>
                <a:cs typeface="Symbol" charset="2"/>
              </a:rPr>
              <a:t>q</a:t>
            </a:r>
            <a:r>
              <a:rPr lang="en-US" sz="1600" b="1" i="1" baseline="-25000" dirty="0" err="1">
                <a:latin typeface="Symbol" charset="2"/>
                <a:cs typeface="Symbol" charset="2"/>
              </a:rPr>
              <a:t>γ</a:t>
            </a:r>
            <a:r>
              <a:rPr lang="en-US" sz="1600" b="1" dirty="0">
                <a:latin typeface="Symbol" charset="2"/>
                <a:cs typeface="Symbol" charset="2"/>
              </a:rPr>
              <a:t>=p/2</a:t>
            </a:r>
            <a:r>
              <a:rPr lang="en-US" sz="1600" b="1" dirty="0"/>
              <a:t>) </a:t>
            </a:r>
          </a:p>
        </p:txBody>
      </p:sp>
      <p:sp>
        <p:nvSpPr>
          <p:cNvPr id="56" name="Freeform 1076"/>
          <p:cNvSpPr>
            <a:spLocks/>
          </p:cNvSpPr>
          <p:nvPr/>
        </p:nvSpPr>
        <p:spPr bwMode="auto">
          <a:xfrm rot="12290396">
            <a:off x="4879818" y="349743"/>
            <a:ext cx="304800" cy="812800"/>
          </a:xfrm>
          <a:custGeom>
            <a:avLst/>
            <a:gdLst>
              <a:gd name="T0" fmla="*/ 336 w 672"/>
              <a:gd name="T1" fmla="*/ 0 h 864"/>
              <a:gd name="T2" fmla="*/ 48 w 672"/>
              <a:gd name="T3" fmla="*/ 96 h 864"/>
              <a:gd name="T4" fmla="*/ 624 w 672"/>
              <a:gd name="T5" fmla="*/ 192 h 864"/>
              <a:gd name="T6" fmla="*/ 48 w 672"/>
              <a:gd name="T7" fmla="*/ 288 h 864"/>
              <a:gd name="T8" fmla="*/ 624 w 672"/>
              <a:gd name="T9" fmla="*/ 384 h 864"/>
              <a:gd name="T10" fmla="*/ 48 w 672"/>
              <a:gd name="T11" fmla="*/ 480 h 864"/>
              <a:gd name="T12" fmla="*/ 624 w 672"/>
              <a:gd name="T13" fmla="*/ 576 h 864"/>
              <a:gd name="T14" fmla="*/ 48 w 672"/>
              <a:gd name="T15" fmla="*/ 672 h 864"/>
              <a:gd name="T16" fmla="*/ 624 w 672"/>
              <a:gd name="T17" fmla="*/ 768 h 864"/>
              <a:gd name="T18" fmla="*/ 336 w 672"/>
              <a:gd name="T19" fmla="*/ 864 h 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72" h="864">
                <a:moveTo>
                  <a:pt x="336" y="0"/>
                </a:moveTo>
                <a:cubicBezTo>
                  <a:pt x="168" y="32"/>
                  <a:pt x="0" y="64"/>
                  <a:pt x="48" y="96"/>
                </a:cubicBezTo>
                <a:cubicBezTo>
                  <a:pt x="96" y="128"/>
                  <a:pt x="624" y="160"/>
                  <a:pt x="624" y="192"/>
                </a:cubicBezTo>
                <a:cubicBezTo>
                  <a:pt x="624" y="224"/>
                  <a:pt x="48" y="256"/>
                  <a:pt x="48" y="288"/>
                </a:cubicBezTo>
                <a:cubicBezTo>
                  <a:pt x="48" y="320"/>
                  <a:pt x="624" y="352"/>
                  <a:pt x="624" y="384"/>
                </a:cubicBezTo>
                <a:cubicBezTo>
                  <a:pt x="624" y="416"/>
                  <a:pt x="48" y="448"/>
                  <a:pt x="48" y="480"/>
                </a:cubicBezTo>
                <a:cubicBezTo>
                  <a:pt x="48" y="512"/>
                  <a:pt x="624" y="544"/>
                  <a:pt x="624" y="576"/>
                </a:cubicBezTo>
                <a:cubicBezTo>
                  <a:pt x="624" y="608"/>
                  <a:pt x="48" y="640"/>
                  <a:pt x="48" y="672"/>
                </a:cubicBezTo>
                <a:cubicBezTo>
                  <a:pt x="48" y="704"/>
                  <a:pt x="576" y="736"/>
                  <a:pt x="624" y="768"/>
                </a:cubicBezTo>
                <a:cubicBezTo>
                  <a:pt x="672" y="800"/>
                  <a:pt x="504" y="832"/>
                  <a:pt x="336" y="864"/>
                </a:cubicBezTo>
              </a:path>
            </a:pathLst>
          </a:custGeom>
          <a:noFill/>
          <a:ln w="28575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" name="Line 1077"/>
          <p:cNvSpPr>
            <a:spLocks noChangeShapeType="1"/>
          </p:cNvSpPr>
          <p:nvPr/>
        </p:nvSpPr>
        <p:spPr bwMode="auto">
          <a:xfrm flipH="1">
            <a:off x="4219418" y="1822943"/>
            <a:ext cx="304800" cy="609600"/>
          </a:xfrm>
          <a:prstGeom prst="line">
            <a:avLst/>
          </a:prstGeom>
          <a:noFill/>
          <a:ln w="28575" cmpd="sng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sz="2400"/>
          </a:p>
        </p:txBody>
      </p:sp>
      <p:sp>
        <p:nvSpPr>
          <p:cNvPr id="72" name="Freeform 1093"/>
          <p:cNvSpPr>
            <a:spLocks/>
          </p:cNvSpPr>
          <p:nvPr/>
        </p:nvSpPr>
        <p:spPr bwMode="auto">
          <a:xfrm rot="12290396">
            <a:off x="6706502" y="394193"/>
            <a:ext cx="304800" cy="812800"/>
          </a:xfrm>
          <a:custGeom>
            <a:avLst/>
            <a:gdLst>
              <a:gd name="T0" fmla="*/ 336 w 672"/>
              <a:gd name="T1" fmla="*/ 0 h 864"/>
              <a:gd name="T2" fmla="*/ 48 w 672"/>
              <a:gd name="T3" fmla="*/ 96 h 864"/>
              <a:gd name="T4" fmla="*/ 624 w 672"/>
              <a:gd name="T5" fmla="*/ 192 h 864"/>
              <a:gd name="T6" fmla="*/ 48 w 672"/>
              <a:gd name="T7" fmla="*/ 288 h 864"/>
              <a:gd name="T8" fmla="*/ 624 w 672"/>
              <a:gd name="T9" fmla="*/ 384 h 864"/>
              <a:gd name="T10" fmla="*/ 48 w 672"/>
              <a:gd name="T11" fmla="*/ 480 h 864"/>
              <a:gd name="T12" fmla="*/ 624 w 672"/>
              <a:gd name="T13" fmla="*/ 576 h 864"/>
              <a:gd name="T14" fmla="*/ 48 w 672"/>
              <a:gd name="T15" fmla="*/ 672 h 864"/>
              <a:gd name="T16" fmla="*/ 624 w 672"/>
              <a:gd name="T17" fmla="*/ 768 h 864"/>
              <a:gd name="T18" fmla="*/ 336 w 672"/>
              <a:gd name="T19" fmla="*/ 864 h 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72" h="864">
                <a:moveTo>
                  <a:pt x="336" y="0"/>
                </a:moveTo>
                <a:cubicBezTo>
                  <a:pt x="168" y="32"/>
                  <a:pt x="0" y="64"/>
                  <a:pt x="48" y="96"/>
                </a:cubicBezTo>
                <a:cubicBezTo>
                  <a:pt x="96" y="128"/>
                  <a:pt x="624" y="160"/>
                  <a:pt x="624" y="192"/>
                </a:cubicBezTo>
                <a:cubicBezTo>
                  <a:pt x="624" y="224"/>
                  <a:pt x="48" y="256"/>
                  <a:pt x="48" y="288"/>
                </a:cubicBezTo>
                <a:cubicBezTo>
                  <a:pt x="48" y="320"/>
                  <a:pt x="624" y="352"/>
                  <a:pt x="624" y="384"/>
                </a:cubicBezTo>
                <a:cubicBezTo>
                  <a:pt x="624" y="416"/>
                  <a:pt x="48" y="448"/>
                  <a:pt x="48" y="480"/>
                </a:cubicBezTo>
                <a:cubicBezTo>
                  <a:pt x="48" y="512"/>
                  <a:pt x="624" y="544"/>
                  <a:pt x="624" y="576"/>
                </a:cubicBezTo>
                <a:cubicBezTo>
                  <a:pt x="624" y="608"/>
                  <a:pt x="48" y="640"/>
                  <a:pt x="48" y="672"/>
                </a:cubicBezTo>
                <a:cubicBezTo>
                  <a:pt x="48" y="704"/>
                  <a:pt x="576" y="736"/>
                  <a:pt x="624" y="768"/>
                </a:cubicBezTo>
                <a:cubicBezTo>
                  <a:pt x="672" y="800"/>
                  <a:pt x="504" y="832"/>
                  <a:pt x="336" y="864"/>
                </a:cubicBezTo>
              </a:path>
            </a:pathLst>
          </a:custGeom>
          <a:noFill/>
          <a:ln w="28575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3" name="Line 1094"/>
          <p:cNvSpPr>
            <a:spLocks noChangeShapeType="1"/>
          </p:cNvSpPr>
          <p:nvPr/>
        </p:nvSpPr>
        <p:spPr bwMode="auto">
          <a:xfrm>
            <a:off x="6858902" y="1562593"/>
            <a:ext cx="4978400" cy="203200"/>
          </a:xfrm>
          <a:prstGeom prst="line">
            <a:avLst/>
          </a:prstGeom>
          <a:noFill/>
          <a:ln w="19050" cmpd="sng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sz="2400"/>
          </a:p>
        </p:txBody>
      </p:sp>
      <p:sp>
        <p:nvSpPr>
          <p:cNvPr id="74" name="Line 1095"/>
          <p:cNvSpPr>
            <a:spLocks noChangeShapeType="1"/>
          </p:cNvSpPr>
          <p:nvPr/>
        </p:nvSpPr>
        <p:spPr bwMode="auto">
          <a:xfrm>
            <a:off x="6858902" y="1562593"/>
            <a:ext cx="4978400" cy="0"/>
          </a:xfrm>
          <a:prstGeom prst="line">
            <a:avLst/>
          </a:prstGeom>
          <a:noFill/>
          <a:ln w="19050" cmpd="sng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sz="2400"/>
          </a:p>
        </p:txBody>
      </p:sp>
      <p:sp>
        <p:nvSpPr>
          <p:cNvPr id="90" name="Oval 1060"/>
          <p:cNvSpPr>
            <a:spLocks noChangeArrowheads="1"/>
          </p:cNvSpPr>
          <p:nvPr/>
        </p:nvSpPr>
        <p:spPr bwMode="auto">
          <a:xfrm>
            <a:off x="2696158" y="1059597"/>
            <a:ext cx="914400" cy="914400"/>
          </a:xfrm>
          <a:prstGeom prst="ellips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91" name="Line 1115"/>
          <p:cNvSpPr>
            <a:spLocks noChangeShapeType="1"/>
          </p:cNvSpPr>
          <p:nvPr/>
        </p:nvSpPr>
        <p:spPr bwMode="auto">
          <a:xfrm flipV="1">
            <a:off x="875707" y="1475919"/>
            <a:ext cx="610139" cy="323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92" name="Oval 1060"/>
          <p:cNvSpPr>
            <a:spLocks noChangeArrowheads="1"/>
          </p:cNvSpPr>
          <p:nvPr/>
        </p:nvSpPr>
        <p:spPr bwMode="auto">
          <a:xfrm>
            <a:off x="2786865" y="1160139"/>
            <a:ext cx="711200" cy="713317"/>
          </a:xfrm>
          <a:prstGeom prst="ellips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93" name="TextBox 92"/>
          <p:cNvSpPr txBox="1"/>
          <p:nvPr/>
        </p:nvSpPr>
        <p:spPr>
          <a:xfrm>
            <a:off x="6838702" y="631109"/>
            <a:ext cx="5100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err="1">
                <a:latin typeface="Symbol" charset="2"/>
                <a:cs typeface="Symbol" charset="2"/>
              </a:rPr>
              <a:t>q</a:t>
            </a:r>
            <a:r>
              <a:rPr lang="en-US" sz="3200" i="1" baseline="-25000" dirty="0" err="1">
                <a:latin typeface="Symbol" charset="2"/>
                <a:cs typeface="Symbol" charset="2"/>
              </a:rPr>
              <a:t>g</a:t>
            </a:r>
            <a:endParaRPr lang="en-US" sz="3200" i="1" baseline="-25000" dirty="0">
              <a:latin typeface="Symbol" charset="2"/>
              <a:cs typeface="Symbol" charset="2"/>
            </a:endParaRPr>
          </a:p>
        </p:txBody>
      </p:sp>
      <p:cxnSp>
        <p:nvCxnSpPr>
          <p:cNvPr id="95" name="Straight Arrow Connector 94"/>
          <p:cNvCxnSpPr/>
          <p:nvPr/>
        </p:nvCxnSpPr>
        <p:spPr bwMode="auto">
          <a:xfrm>
            <a:off x="9669278" y="1010753"/>
            <a:ext cx="0" cy="498536"/>
          </a:xfrm>
          <a:prstGeom prst="straightConnector1">
            <a:avLst/>
          </a:prstGeom>
          <a:ln w="9525" cmpd="sng"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>
            <a:cxnSpLocks/>
          </p:cNvCxnSpPr>
          <p:nvPr/>
        </p:nvCxnSpPr>
        <p:spPr bwMode="auto">
          <a:xfrm flipV="1">
            <a:off x="9669278" y="1664193"/>
            <a:ext cx="0" cy="432405"/>
          </a:xfrm>
          <a:prstGeom prst="straightConnector1">
            <a:avLst/>
          </a:prstGeom>
          <a:ln w="9525" cmpd="sng"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>
            <a:off x="9718151" y="1065700"/>
            <a:ext cx="630301" cy="543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33" i="1" dirty="0">
                <a:latin typeface="Symbol" charset="2"/>
                <a:cs typeface="Symbol" charset="2"/>
              </a:rPr>
              <a:t>q’</a:t>
            </a:r>
            <a:r>
              <a:rPr lang="en-US" sz="2933" i="1" baseline="-25000" dirty="0">
                <a:latin typeface="Symbol" charset="2"/>
                <a:cs typeface="Symbol" charset="2"/>
              </a:rPr>
              <a:t>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24F542-4E69-4840-938A-3A9EC4E131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0018" y="3001696"/>
            <a:ext cx="4378955" cy="35299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8C32EB-B8F3-6542-8970-6C7972E33A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5028" y="3029437"/>
            <a:ext cx="4897629" cy="33374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D2F178-DF68-A941-8038-BD4AD2414DD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470" r="-735"/>
          <a:stretch/>
        </p:blipFill>
        <p:spPr>
          <a:xfrm>
            <a:off x="180000" y="3481910"/>
            <a:ext cx="2484000" cy="713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6DB2D16-22DB-E849-B617-7E624C96BF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352" y="4424305"/>
            <a:ext cx="2230927" cy="757287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FABD390D-FF58-8247-9993-38023E5831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7375" y="3495001"/>
            <a:ext cx="3909686" cy="2926117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8B591348-E0C5-3A4E-805E-601B00990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255300" y="1095715"/>
            <a:ext cx="865282" cy="903739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8D8BEA56-0680-1D49-85B8-1AB75A28B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993620" y="1110723"/>
            <a:ext cx="865282" cy="903739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B9DF9A95-992A-8640-8140-C5D4BDE68D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39967" y="1356831"/>
            <a:ext cx="229568" cy="22956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2834A76-9EF1-E149-8AAD-346E04A329C7}"/>
              </a:ext>
            </a:extLst>
          </p:cNvPr>
          <p:cNvGrpSpPr/>
          <p:nvPr/>
        </p:nvGrpSpPr>
        <p:grpSpPr>
          <a:xfrm>
            <a:off x="10196623" y="323320"/>
            <a:ext cx="1776034" cy="1941415"/>
            <a:chOff x="10196623" y="323320"/>
            <a:chExt cx="1776034" cy="1941415"/>
          </a:xfrm>
        </p:grpSpPr>
        <p:sp>
          <p:nvSpPr>
            <p:cNvPr id="2" name="Right Bracket 1">
              <a:extLst>
                <a:ext uri="{FF2B5EF4-FFF2-40B4-BE49-F238E27FC236}">
                  <a16:creationId xmlns:a16="http://schemas.microsoft.com/office/drawing/2014/main" id="{2123034A-2058-3D4A-B01F-FE84D6F570A6}"/>
                </a:ext>
              </a:extLst>
            </p:cNvPr>
            <p:cNvSpPr/>
            <p:nvPr/>
          </p:nvSpPr>
          <p:spPr>
            <a:xfrm>
              <a:off x="11376837" y="871870"/>
              <a:ext cx="460465" cy="1392865"/>
            </a:xfrm>
            <a:prstGeom prst="rightBracket">
              <a:avLst/>
            </a:prstGeom>
            <a:ln w="666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CBE97B3-6427-5346-9EEC-307C84C7D7F9}"/>
                </a:ext>
              </a:extLst>
            </p:cNvPr>
            <p:cNvSpPr txBox="1"/>
            <p:nvPr/>
          </p:nvSpPr>
          <p:spPr>
            <a:xfrm>
              <a:off x="10196623" y="323320"/>
              <a:ext cx="17760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70C0"/>
                  </a:solidFill>
                </a:rPr>
                <a:t>Recoil Separator Goes Here!</a:t>
              </a:r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F752D727-596F-899F-2ADD-8477160291D1}"/>
              </a:ext>
            </a:extLst>
          </p:cNvPr>
          <p:cNvSpPr txBox="1">
            <a:spLocks/>
          </p:cNvSpPr>
          <p:nvPr/>
        </p:nvSpPr>
        <p:spPr>
          <a:xfrm>
            <a:off x="124260" y="66747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A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Inverse Kinematics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F3B95E87-91A4-F3EE-60AC-299FF5B65631}"/>
              </a:ext>
            </a:extLst>
          </p:cNvPr>
          <p:cNvSpPr/>
          <p:nvPr/>
        </p:nvSpPr>
        <p:spPr>
          <a:xfrm>
            <a:off x="4857832" y="1249586"/>
            <a:ext cx="229568" cy="229568"/>
          </a:xfrm>
          <a:prstGeom prst="ellipse">
            <a:avLst/>
          </a:prstGeom>
          <a:solidFill>
            <a:srgbClr val="66B4EC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63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77402A52-392A-C20D-9844-79E45280C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TRIUMF</a:t>
            </a:r>
          </a:p>
        </p:txBody>
      </p:sp>
      <p:pic>
        <p:nvPicPr>
          <p:cNvPr id="6" name="Grafik 5" descr="Ein Bild, das Luftfotografie, Luftbild, Vogelperspektive, draußen enthält.&#10;&#10;Automatisch generierte Beschreibung">
            <a:extLst>
              <a:ext uri="{FF2B5EF4-FFF2-40B4-BE49-F238E27FC236}">
                <a16:creationId xmlns:a16="http://schemas.microsoft.com/office/drawing/2014/main" id="{4A00CDDF-778C-DD0B-0613-DAEBF2F7E1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462"/>
            <a:ext cx="12186139" cy="685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877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EE8B104-6AA7-7941-CCFA-F930CD619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01" y="91664"/>
            <a:ext cx="8953827" cy="650329"/>
          </a:xfrm>
        </p:spPr>
        <p:txBody>
          <a:bodyPr>
            <a:normAutofit/>
          </a:bodyPr>
          <a:lstStyle/>
          <a:p>
            <a:r>
              <a:rPr lang="en-US" sz="3200" dirty="0"/>
              <a:t>The Challenge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C028C4FC-BD66-7C7D-0B4C-2D84FC77B5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226" y="1311808"/>
            <a:ext cx="8953827" cy="3939398"/>
          </a:xfrm>
        </p:spPr>
        <p:txBody>
          <a:bodyPr>
            <a:normAutofit/>
          </a:bodyPr>
          <a:lstStyle/>
          <a:p>
            <a:pPr algn="l"/>
            <a:r>
              <a:rPr lang="en-GB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In inverse kinematics we have:</a:t>
            </a:r>
          </a:p>
          <a:p>
            <a:pPr algn="l"/>
            <a:r>
              <a:rPr lang="en-GB" sz="2400" b="0" i="0" u="none" strike="noStrike" baseline="0" dirty="0">
                <a:solidFill>
                  <a:srgbClr val="000000"/>
                </a:solidFill>
                <a:latin typeface="ArialMT"/>
              </a:rPr>
              <a:t>– </a:t>
            </a:r>
            <a:r>
              <a:rPr lang="en-GB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Beam that did not interact</a:t>
            </a:r>
          </a:p>
          <a:p>
            <a:pPr algn="l"/>
            <a:r>
              <a:rPr lang="en-GB" sz="2400" b="0" i="0" u="none" strike="noStrike" baseline="0" dirty="0">
                <a:solidFill>
                  <a:srgbClr val="000000"/>
                </a:solidFill>
                <a:latin typeface="ArialMT"/>
              </a:rPr>
              <a:t>– </a:t>
            </a:r>
            <a:r>
              <a:rPr lang="en-GB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Recoil with, in average, the same momentum as the beam</a:t>
            </a:r>
          </a:p>
          <a:p>
            <a:pPr algn="l"/>
            <a:r>
              <a:rPr lang="en-GB" sz="2400" b="0" i="0" u="none" strike="noStrike" baseline="0" dirty="0">
                <a:solidFill>
                  <a:srgbClr val="000000"/>
                </a:solidFill>
                <a:latin typeface="ArialMT"/>
              </a:rPr>
              <a:t>– </a:t>
            </a:r>
            <a:r>
              <a:rPr lang="en-GB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Recoil with an momentum/energy distribution</a:t>
            </a:r>
          </a:p>
          <a:p>
            <a:pPr algn="l"/>
            <a:r>
              <a:rPr lang="en-GB" sz="2400" b="0" i="0" u="none" strike="noStrike" baseline="0" dirty="0">
                <a:solidFill>
                  <a:srgbClr val="000000"/>
                </a:solidFill>
                <a:latin typeface="ArialMT"/>
              </a:rPr>
              <a:t>– </a:t>
            </a:r>
            <a:r>
              <a:rPr lang="en-GB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Recoil with an angular opening that is larger than that of the beam</a:t>
            </a:r>
          </a:p>
          <a:p>
            <a:pPr algn="l"/>
            <a:r>
              <a:rPr lang="en-GB" sz="2400" b="0" i="0" u="none" strike="noStrike" baseline="0" dirty="0">
                <a:solidFill>
                  <a:srgbClr val="000000"/>
                </a:solidFill>
                <a:latin typeface="ArialMT"/>
              </a:rPr>
              <a:t>– </a:t>
            </a:r>
            <a:r>
              <a:rPr lang="en-GB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Beam and recoil with various charge states</a:t>
            </a:r>
          </a:p>
          <a:p>
            <a:pPr algn="l"/>
            <a:endParaRPr lang="en-GB" sz="2400" b="1" i="0" u="none" strike="noStrike" baseline="0" dirty="0">
              <a:solidFill>
                <a:srgbClr val="FFC100"/>
              </a:solidFill>
              <a:latin typeface="Calibri-Bold"/>
            </a:endParaRPr>
          </a:p>
          <a:p>
            <a:pPr marL="0" indent="0" algn="l">
              <a:buNone/>
            </a:pPr>
            <a:r>
              <a:rPr lang="en-GB" b="1" i="0" u="none" strike="noStrike" baseline="0" dirty="0">
                <a:solidFill>
                  <a:srgbClr val="FFC100"/>
                </a:solidFill>
                <a:latin typeface="Calibri-Bold"/>
              </a:rPr>
              <a:t>Difficult to detect the recoils right after the target</a:t>
            </a:r>
            <a:endParaRPr lang="en-US" sz="4800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E3E43DE-C970-1A63-1627-84D5F381EEBB}"/>
              </a:ext>
            </a:extLst>
          </p:cNvPr>
          <p:cNvSpPr txBox="1"/>
          <p:nvPr/>
        </p:nvSpPr>
        <p:spPr>
          <a:xfrm>
            <a:off x="1586279" y="5546192"/>
            <a:ext cx="9019442" cy="830997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GB" sz="2400" b="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Recoil separators are devices which separate nuclear reaction products (recoils) leaving a target from the unreacted beam particles.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0220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63710429-5409-B6C9-09C2-C5E4C70A8D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44" y="5587844"/>
            <a:ext cx="7689246" cy="7163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22DAC3-1C9C-AF48-B8D9-E031494C4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144" y="1087659"/>
            <a:ext cx="5354645" cy="44302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0DD068-E65F-434E-9715-A92F29B7A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60" y="66747"/>
            <a:ext cx="8953827" cy="650329"/>
          </a:xfrm>
        </p:spPr>
        <p:txBody>
          <a:bodyPr>
            <a:normAutofit/>
          </a:bodyPr>
          <a:lstStyle/>
          <a:p>
            <a:r>
              <a:rPr lang="en-US" sz="3200" dirty="0"/>
              <a:t>Inverse Kinematics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C40B26-8666-4441-9DAD-03901320F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9346" y="391911"/>
            <a:ext cx="4207953" cy="5753912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Necessity due to not being able to make short-lived radioactive targets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Detect recoiling product nucleus: forward focused, 100% efficiency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Becomes problem of separating </a:t>
            </a:r>
            <a:r>
              <a:rPr lang="en-US" sz="2000" b="1" dirty="0"/>
              <a:t>rare</a:t>
            </a:r>
            <a:r>
              <a:rPr lang="en-US" sz="2000" dirty="0"/>
              <a:t> reaction products from </a:t>
            </a:r>
            <a:r>
              <a:rPr lang="en-US" sz="2000" b="1" dirty="0"/>
              <a:t>abundant</a:t>
            </a:r>
            <a:r>
              <a:rPr lang="en-US" sz="2000" dirty="0"/>
              <a:t> beam 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en-US" sz="2000" dirty="0">
                <a:sym typeface="Wingdings" pitchFamily="2" charset="2"/>
              </a:rPr>
              <a:t>zero-degree electromagnetic separator</a:t>
            </a:r>
          </a:p>
          <a:p>
            <a:pPr marL="457200" lvl="1" indent="0">
              <a:buNone/>
            </a:pPr>
            <a:endParaRPr lang="en-US" sz="2000" dirty="0">
              <a:sym typeface="Wingdings" pitchFamily="2" charset="2"/>
            </a:endParaRPr>
          </a:p>
          <a:p>
            <a:r>
              <a:rPr lang="en-US" sz="2000" dirty="0"/>
              <a:t>Additional advantages:</a:t>
            </a:r>
          </a:p>
          <a:p>
            <a:pPr lvl="1"/>
            <a:r>
              <a:rPr lang="en-US" sz="1600" dirty="0"/>
              <a:t>Target either H</a:t>
            </a:r>
            <a:r>
              <a:rPr lang="en-US" sz="1600" baseline="-25000" dirty="0"/>
              <a:t>2</a:t>
            </a:r>
            <a:r>
              <a:rPr lang="en-US" sz="1600" dirty="0"/>
              <a:t> or He: usually gaseous </a:t>
            </a:r>
            <a:r>
              <a:rPr lang="en-US" sz="1600" dirty="0">
                <a:sym typeface="Wingdings" pitchFamily="2" charset="2"/>
              </a:rPr>
              <a:t> </a:t>
            </a:r>
            <a:r>
              <a:rPr lang="en-US" sz="1600" dirty="0"/>
              <a:t>windowless (</a:t>
            </a:r>
            <a:r>
              <a:rPr lang="en-US" sz="1600" dirty="0" err="1"/>
              <a:t>jet,extended</a:t>
            </a:r>
            <a:r>
              <a:rPr lang="en-US" sz="1600" dirty="0"/>
              <a:t>), purified </a:t>
            </a:r>
            <a:r>
              <a:rPr lang="en-US" sz="1600" dirty="0" err="1"/>
              <a:t>etc</a:t>
            </a:r>
            <a:r>
              <a:rPr lang="en-US" sz="1600" dirty="0"/>
              <a:t>…</a:t>
            </a:r>
          </a:p>
          <a:p>
            <a:pPr lvl="1"/>
            <a:r>
              <a:rPr lang="en-US" sz="1600" dirty="0"/>
              <a:t>Still detect gamma rays (tag)</a:t>
            </a:r>
          </a:p>
          <a:p>
            <a:pPr lvl="1"/>
            <a:r>
              <a:rPr lang="en-US" sz="1600" dirty="0"/>
              <a:t>Particle ID on reaction products    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881FD5-B3A7-384D-BD47-A295E3F246C3}"/>
              </a:ext>
            </a:extLst>
          </p:cNvPr>
          <p:cNvSpPr txBox="1"/>
          <p:nvPr/>
        </p:nvSpPr>
        <p:spPr>
          <a:xfrm>
            <a:off x="609511" y="2967064"/>
            <a:ext cx="1433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T</a:t>
            </a:r>
            <a:r>
              <a:rPr lang="en-US" baseline="-25000" dirty="0"/>
              <a:t>3</a:t>
            </a:r>
            <a:r>
              <a:rPr lang="en-US" baseline="30000" dirty="0"/>
              <a:t>*</a:t>
            </a:r>
            <a:r>
              <a:rPr lang="en-US" dirty="0"/>
              <a:t>’</a:t>
            </a:r>
            <a:r>
              <a:rPr lang="en-US" baseline="30000" dirty="0"/>
              <a:t> </a:t>
            </a:r>
            <a:r>
              <a:rPr lang="en-US" dirty="0"/>
              <a:t>= </a:t>
            </a:r>
            <a:r>
              <a:rPr lang="en-US" i="1" dirty="0"/>
              <a:t>T</a:t>
            </a:r>
            <a:r>
              <a:rPr lang="en-US" baseline="-25000" dirty="0"/>
              <a:t>1</a:t>
            </a:r>
            <a:r>
              <a:rPr lang="en-US" dirty="0"/>
              <a:t>’ – </a:t>
            </a:r>
            <a:r>
              <a:rPr lang="en-US" i="1" dirty="0"/>
              <a:t>E</a:t>
            </a:r>
            <a:endParaRPr lang="en-US" baseline="-250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17FDA69-1790-6B19-C264-68DFCA110912}"/>
              </a:ext>
            </a:extLst>
          </p:cNvPr>
          <p:cNvSpPr txBox="1"/>
          <p:nvPr/>
        </p:nvSpPr>
        <p:spPr>
          <a:xfrm>
            <a:off x="609511" y="6280879"/>
            <a:ext cx="4348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http://skisickness.com/2020/02/kinematics/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5810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E7BC3C-CAFD-8185-4446-E5D54C160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Angular distribution of recoils</a:t>
            </a:r>
          </a:p>
        </p:txBody>
      </p:sp>
      <p:pic>
        <p:nvPicPr>
          <p:cNvPr id="5" name="Grafik 4" descr="Ein Bild, das Text, Kreis, Diagramm, Muster enthält.&#10;&#10;Automatisch generierte Beschreibung">
            <a:extLst>
              <a:ext uri="{FF2B5EF4-FFF2-40B4-BE49-F238E27FC236}">
                <a16:creationId xmlns:a16="http://schemas.microsoft.com/office/drawing/2014/main" id="{2879B824-3E18-27F0-B73E-F2A5591F9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444" y="1164534"/>
            <a:ext cx="8634208" cy="3833192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86E673A4-BF0A-77DD-B39D-241901E661EC}"/>
              </a:ext>
            </a:extLst>
          </p:cNvPr>
          <p:cNvSpPr txBox="1"/>
          <p:nvPr/>
        </p:nvSpPr>
        <p:spPr>
          <a:xfrm>
            <a:off x="1689444" y="5187461"/>
            <a:ext cx="93624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800" b="0" i="0" u="none" strike="noStrike" baseline="0" dirty="0">
                <a:latin typeface="Calibri" panose="020F0502020204030204" pitchFamily="34" charset="0"/>
              </a:rPr>
              <a:t>For absolute cross section, full transmission of the selected charge state is needed</a:t>
            </a:r>
          </a:p>
          <a:p>
            <a:pPr algn="l"/>
            <a:endParaRPr lang="en-GB" sz="1800" b="0" i="0" u="none" strike="noStrike" baseline="0" dirty="0">
              <a:latin typeface="Calibri" panose="020F0502020204030204" pitchFamily="34" charset="0"/>
            </a:endParaRPr>
          </a:p>
          <a:p>
            <a:pPr algn="l"/>
            <a:r>
              <a:rPr lang="en-GB" sz="1800" b="0" i="0" u="none" strike="noStrike" baseline="0" dirty="0">
                <a:latin typeface="Calibri" panose="020F0502020204030204" pitchFamily="34" charset="0"/>
              </a:rPr>
              <a:t>Example from FMA to study </a:t>
            </a:r>
            <a:r>
              <a:rPr lang="en-GB" sz="1800" b="0" i="0" u="none" strike="noStrike" baseline="30000" dirty="0">
                <a:latin typeface="Calibri" panose="020F0502020204030204" pitchFamily="34" charset="0"/>
              </a:rPr>
              <a:t>13</a:t>
            </a:r>
            <a:r>
              <a:rPr lang="en-GB" sz="1800" b="0" i="0" u="none" strike="noStrike" baseline="0" dirty="0">
                <a:latin typeface="Calibri" panose="020F0502020204030204" pitchFamily="34" charset="0"/>
              </a:rPr>
              <a:t>C(</a:t>
            </a:r>
            <a:r>
              <a:rPr lang="en-GB" sz="1800" b="0" i="0" u="none" strike="noStrike" baseline="0" dirty="0" err="1">
                <a:latin typeface="Calibri" panose="020F0502020204030204" pitchFamily="34" charset="0"/>
              </a:rPr>
              <a:t>p,</a:t>
            </a:r>
            <a:r>
              <a:rPr lang="en-GB" dirty="0" err="1">
                <a:latin typeface="SymbolMT"/>
              </a:rPr>
              <a:t>γ</a:t>
            </a:r>
            <a:r>
              <a:rPr lang="en-GB" sz="1800" b="0" i="0" u="none" strike="noStrike" baseline="0" dirty="0">
                <a:latin typeface="Calibri" panose="020F0502020204030204" pitchFamily="34" charset="0"/>
              </a:rPr>
              <a:t>)</a:t>
            </a:r>
            <a:r>
              <a:rPr lang="en-GB" sz="1800" b="0" i="0" u="none" strike="noStrike" baseline="30000" dirty="0">
                <a:latin typeface="Calibri" panose="020F0502020204030204" pitchFamily="34" charset="0"/>
              </a:rPr>
              <a:t>14</a:t>
            </a:r>
            <a:r>
              <a:rPr lang="en-GB" sz="1800" b="0" i="0" u="none" strike="noStrike" baseline="0" dirty="0">
                <a:latin typeface="Calibri" panose="020F0502020204030204" pitchFamily="34" charset="0"/>
              </a:rPr>
              <a:t>N and </a:t>
            </a:r>
            <a:r>
              <a:rPr lang="en-GB" sz="1800" b="0" i="0" u="none" strike="noStrike" baseline="30000" dirty="0">
                <a:latin typeface="Calibri" panose="020F0502020204030204" pitchFamily="34" charset="0"/>
              </a:rPr>
              <a:t>18</a:t>
            </a:r>
            <a:r>
              <a:rPr lang="en-GB" sz="1800" b="0" i="0" u="none" strike="noStrike" baseline="0" dirty="0">
                <a:latin typeface="Calibri" panose="020F0502020204030204" pitchFamily="34" charset="0"/>
              </a:rPr>
              <a:t>O(p,</a:t>
            </a:r>
            <a:r>
              <a:rPr lang="el-GR" sz="1800" b="0" i="0" u="none" strike="noStrike" baseline="0" dirty="0">
                <a:latin typeface="SymbolMT"/>
              </a:rPr>
              <a:t>γ</a:t>
            </a:r>
            <a:r>
              <a:rPr lang="en-GB" sz="1800" b="0" i="0" u="none" strike="noStrike" baseline="0" dirty="0">
                <a:latin typeface="Calibri" panose="020F0502020204030204" pitchFamily="34" charset="0"/>
              </a:rPr>
              <a:t>)</a:t>
            </a:r>
            <a:r>
              <a:rPr lang="en-GB" sz="1800" b="0" i="0" u="none" strike="noStrike" baseline="30000" dirty="0">
                <a:latin typeface="Calibri" panose="020F0502020204030204" pitchFamily="34" charset="0"/>
              </a:rPr>
              <a:t>19</a:t>
            </a:r>
            <a:r>
              <a:rPr lang="en-GB" sz="1800" b="0" i="0" u="none" strike="noStrike" baseline="0" dirty="0">
                <a:latin typeface="Calibri" panose="020F0502020204030204" pitchFamily="34" charset="0"/>
              </a:rPr>
              <a:t>F and </a:t>
            </a:r>
            <a:r>
              <a:rPr lang="en-GB" sz="1800" b="0" i="0" u="none" strike="noStrike" baseline="30000" dirty="0">
                <a:latin typeface="Calibri" panose="020F0502020204030204" pitchFamily="34" charset="0"/>
              </a:rPr>
              <a:t>18</a:t>
            </a:r>
            <a:r>
              <a:rPr lang="en-GB" sz="1800" b="0" i="0" u="none" strike="noStrike" baseline="0" dirty="0">
                <a:latin typeface="Calibri" panose="020F0502020204030204" pitchFamily="34" charset="0"/>
              </a:rPr>
              <a:t>F(p,</a:t>
            </a:r>
            <a:r>
              <a:rPr lang="el-GR" sz="1800" b="0" i="0" u="none" strike="noStrike" baseline="0" dirty="0">
                <a:latin typeface="SymbolMT"/>
              </a:rPr>
              <a:t>γ</a:t>
            </a:r>
            <a:r>
              <a:rPr lang="en-GB" sz="1800" b="0" i="0" u="none" strike="noStrike" baseline="0" dirty="0">
                <a:latin typeface="Calibri" panose="020F0502020204030204" pitchFamily="34" charset="0"/>
              </a:rPr>
              <a:t>)</a:t>
            </a:r>
            <a:r>
              <a:rPr lang="en-GB" sz="1800" b="0" i="0" u="none" strike="noStrike" baseline="30000" dirty="0">
                <a:latin typeface="Calibri" panose="020F0502020204030204" pitchFamily="34" charset="0"/>
              </a:rPr>
              <a:t>19</a:t>
            </a:r>
            <a:r>
              <a:rPr lang="en-GB" sz="1800" b="0" i="0" u="none" strike="noStrike" baseline="0" dirty="0">
                <a:latin typeface="Calibri" panose="020F0502020204030204" pitchFamily="34" charset="0"/>
              </a:rPr>
              <a:t>Ne </a:t>
            </a:r>
            <a:r>
              <a:rPr lang="en-US" sz="1800" b="0" i="0" u="none" strike="noStrike" baseline="0" dirty="0">
                <a:latin typeface="Calibri" panose="020F0502020204030204" pitchFamily="34" charset="0"/>
              </a:rPr>
              <a:t>but limited in transmission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899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1"/>
          </p:nvPr>
        </p:nvSpPr>
        <p:spPr>
          <a:xfrm>
            <a:off x="443998" y="205595"/>
            <a:ext cx="10816139" cy="578176"/>
          </a:xfrm>
        </p:spPr>
        <p:txBody>
          <a:bodyPr/>
          <a:lstStyle/>
          <a:p>
            <a:r>
              <a:rPr lang="en-US" dirty="0"/>
              <a:t>TRIUMF ISAC Facility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5D182311-A5E2-9761-0355-1C5287F26BDA}"/>
              </a:ext>
            </a:extLst>
          </p:cNvPr>
          <p:cNvGrpSpPr/>
          <p:nvPr/>
        </p:nvGrpSpPr>
        <p:grpSpPr>
          <a:xfrm>
            <a:off x="443998" y="3161263"/>
            <a:ext cx="5269196" cy="3241484"/>
            <a:chOff x="443998" y="3161263"/>
            <a:chExt cx="5269196" cy="3241484"/>
          </a:xfrm>
        </p:grpSpPr>
        <p:pic>
          <p:nvPicPr>
            <p:cNvPr id="8" name="Picture 1" descr="i2.png">
              <a:extLst>
                <a:ext uri="{FF2B5EF4-FFF2-40B4-BE49-F238E27FC236}">
                  <a16:creationId xmlns:a16="http://schemas.microsoft.com/office/drawing/2014/main" id="{2DEF44B1-439A-6D48-945D-75E653C94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998" y="3263402"/>
              <a:ext cx="4457700" cy="3139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Oval 24">
              <a:extLst>
                <a:ext uri="{FF2B5EF4-FFF2-40B4-BE49-F238E27FC236}">
                  <a16:creationId xmlns:a16="http://schemas.microsoft.com/office/drawing/2014/main" id="{A0844F10-C70C-A947-9BEF-4C0E66FB95B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926515" y="3748846"/>
              <a:ext cx="497849" cy="370812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0">
                    <a:gsLst>
                      <a:gs pos="0">
                        <a:srgbClr val="66CCFF"/>
                      </a:gs>
                      <a:gs pos="50000">
                        <a:srgbClr val="0033CC"/>
                      </a:gs>
                      <a:gs pos="100000">
                        <a:srgbClr val="66CCFF"/>
                      </a:gs>
                    </a:gsLst>
                    <a:lin ang="0" scaled="1"/>
                  </a:gra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EA645CB-FF80-9547-B8E4-0FD10122FD37}"/>
                </a:ext>
              </a:extLst>
            </p:cNvPr>
            <p:cNvCxnSpPr/>
            <p:nvPr/>
          </p:nvCxnSpPr>
          <p:spPr bwMode="auto">
            <a:xfrm flipH="1">
              <a:off x="3520147" y="3906203"/>
              <a:ext cx="1608147" cy="0"/>
            </a:xfrm>
            <a:prstGeom prst="straightConnector1">
              <a:avLst/>
            </a:prstGeom>
            <a:ln w="28575">
              <a:headEnd type="none" w="med" len="med"/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TextBox 1">
              <a:extLst>
                <a:ext uri="{FF2B5EF4-FFF2-40B4-BE49-F238E27FC236}">
                  <a16:creationId xmlns:a16="http://schemas.microsoft.com/office/drawing/2014/main" id="{8A42CB73-F2C5-9743-ADAF-A2FC7D2A61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54453" y="3161263"/>
              <a:ext cx="95874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 dirty="0">
                  <a:solidFill>
                    <a:srgbClr val="2D2015"/>
                  </a:solidFill>
                </a:rPr>
                <a:t>EMMA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E1733AD-E2FF-0544-B24B-0C46B54319FA}"/>
                </a:ext>
              </a:extLst>
            </p:cNvPr>
            <p:cNvCxnSpPr/>
            <p:nvPr/>
          </p:nvCxnSpPr>
          <p:spPr>
            <a:xfrm flipV="1">
              <a:off x="5142511" y="3510573"/>
              <a:ext cx="0" cy="404438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21" descr="5861586802_5ccea07289_b.jpg">
            <a:extLst>
              <a:ext uri="{FF2B5EF4-FFF2-40B4-BE49-F238E27FC236}">
                <a16:creationId xmlns:a16="http://schemas.microsoft.com/office/drawing/2014/main" id="{5B076C61-B073-B248-85DD-3276248673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4" y="719282"/>
            <a:ext cx="12066753" cy="182651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81DAC6A-BE08-2645-8A7F-911841C72E07}"/>
              </a:ext>
            </a:extLst>
          </p:cNvPr>
          <p:cNvSpPr/>
          <p:nvPr/>
        </p:nvSpPr>
        <p:spPr>
          <a:xfrm>
            <a:off x="5727411" y="2744014"/>
            <a:ext cx="6096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Clr>
                <a:srgbClr val="00A9FF"/>
              </a:buClr>
              <a:buSzPct val="120000"/>
              <a:buFont typeface="Wingdings" pitchFamily="2" charset="2"/>
              <a:buChar char="§"/>
            </a:pPr>
            <a:r>
              <a:rPr lang="en-CA" sz="2000" dirty="0">
                <a:cs typeface="Arial" panose="020B0604020202020204" pitchFamily="34" charset="0"/>
              </a:rPr>
              <a:t>The Isotope Separator and</a:t>
            </a:r>
            <a:br>
              <a:rPr lang="en-CA" sz="2000" dirty="0">
                <a:cs typeface="Arial" panose="020B0604020202020204" pitchFamily="34" charset="0"/>
              </a:rPr>
            </a:br>
            <a:r>
              <a:rPr lang="en-CA" sz="2000" dirty="0">
                <a:cs typeface="Arial" panose="020B0604020202020204" pitchFamily="34" charset="0"/>
              </a:rPr>
              <a:t>Accelerator (ISAC) facility at TRIUMF provides a wide variety of intense beams of exotic nuclei produced using the ISOL method</a:t>
            </a:r>
          </a:p>
          <a:p>
            <a:pPr marL="342900" indent="-342900">
              <a:buClr>
                <a:srgbClr val="00A9FF"/>
              </a:buClr>
              <a:buSzPct val="120000"/>
              <a:buFont typeface="Wingdings" pitchFamily="2" charset="2"/>
              <a:buChar char="§"/>
            </a:pPr>
            <a:r>
              <a:rPr lang="en-US" sz="2000" dirty="0"/>
              <a:t>Beams reaccelerated through 35 MHz RFQ with A/q&lt;30</a:t>
            </a:r>
          </a:p>
          <a:p>
            <a:pPr marL="342900" indent="-342900">
              <a:buClr>
                <a:srgbClr val="00A9FF"/>
              </a:buClr>
              <a:buSzPct val="120000"/>
              <a:buFont typeface="Wingdings" pitchFamily="2" charset="2"/>
              <a:buChar char="§"/>
            </a:pPr>
            <a:r>
              <a:rPr lang="en-US" sz="2000" dirty="0"/>
              <a:t>105 MHz variable energy DTL (3 ≤ A/q ≤ 6)</a:t>
            </a:r>
          </a:p>
          <a:p>
            <a:pPr marL="342900" indent="-342900">
              <a:buClr>
                <a:srgbClr val="00A9FF"/>
              </a:buClr>
              <a:buSzPct val="120000"/>
              <a:buFont typeface="Wingdings" pitchFamily="2" charset="2"/>
              <a:buChar char="§"/>
            </a:pPr>
            <a:r>
              <a:rPr lang="en-US" sz="2000" dirty="0"/>
              <a:t>Energies between 0.15 MeV/u &amp; 1.8 MeV/u</a:t>
            </a:r>
          </a:p>
          <a:p>
            <a:pPr marL="342900" indent="-342900">
              <a:buClr>
                <a:srgbClr val="00A9FF"/>
              </a:buClr>
              <a:buSzPct val="120000"/>
              <a:buFont typeface="Wingdings" pitchFamily="2" charset="2"/>
              <a:buChar char="§"/>
            </a:pPr>
            <a:r>
              <a:rPr lang="en-US" sz="2000" dirty="0"/>
              <a:t>Low-energy regime well suited for reaction studies for novae &amp; X-ray bursts</a:t>
            </a:r>
          </a:p>
          <a:p>
            <a:pPr marL="342900" indent="-342900">
              <a:buClr>
                <a:srgbClr val="00A9FF"/>
              </a:buClr>
              <a:buSzPct val="120000"/>
              <a:buFont typeface="Wingdings" pitchFamily="2" charset="2"/>
              <a:buChar char="§"/>
            </a:pPr>
            <a:r>
              <a:rPr lang="en-US" sz="2000" dirty="0"/>
              <a:t>ISAC-II SC-LINAC max. beam energies 6.5 – 16.5 MeV/u suited for transfer reactions on heavy ions</a:t>
            </a:r>
          </a:p>
          <a:p>
            <a:pPr marL="342900" indent="-342900">
              <a:buClr>
                <a:srgbClr val="00A9FF"/>
              </a:buClr>
              <a:buSzPct val="120000"/>
              <a:buFont typeface="Wingdings" pitchFamily="2" charset="2"/>
              <a:buChar char="§"/>
            </a:pPr>
            <a:endParaRPr lang="en-US" sz="2000" dirty="0"/>
          </a:p>
          <a:p>
            <a:pPr marL="342900" indent="-342900">
              <a:buClr>
                <a:srgbClr val="00A9FF"/>
              </a:buClr>
              <a:buSzPct val="120000"/>
              <a:buFont typeface="Wingdings" pitchFamily="2" charset="2"/>
              <a:buChar char="§"/>
            </a:pPr>
            <a:endParaRPr lang="en-US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950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AA9BF-80A6-D548-93C2-8D2FE4842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1484" y="956451"/>
            <a:ext cx="9349032" cy="777099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Recoil Mass Spectrometer EMMA</a:t>
            </a:r>
          </a:p>
        </p:txBody>
      </p:sp>
      <p:pic>
        <p:nvPicPr>
          <p:cNvPr id="6" name="Grafik 5" descr="Ein Bild, das Diagramm enthält.&#10;&#10;Automatisch generierte Beschreibung">
            <a:extLst>
              <a:ext uri="{FF2B5EF4-FFF2-40B4-BE49-F238E27FC236}">
                <a16:creationId xmlns:a16="http://schemas.microsoft.com/office/drawing/2014/main" id="{598DE614-9371-01F8-A8A3-0DDA0DD2E5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5287"/>
            <a:ext cx="12192000" cy="417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8282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C15639A-7491-C8DA-4ACF-235BB99A2E8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3877" y="175563"/>
            <a:ext cx="10450005" cy="1014516"/>
          </a:xfrm>
        </p:spPr>
        <p:txBody>
          <a:bodyPr/>
          <a:lstStyle/>
          <a:p>
            <a:r>
              <a:rPr lang="en-US" dirty="0"/>
              <a:t>The Electro-Magnetic Mass Analyzer (EMMA)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CFA1304D-3AB9-CD9E-01CE-36326DAC9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11898"/>
            <a:ext cx="2743200" cy="365125"/>
          </a:xfrm>
        </p:spPr>
        <p:txBody>
          <a:bodyPr/>
          <a:lstStyle/>
          <a:p>
            <a:fld id="{72890513-E58D-2644-ACDB-E89B1349FCEB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CDE57114-A936-C2D4-AE5D-0A2B61D7F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885" y="1275776"/>
            <a:ext cx="8113915" cy="2287718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40A16AF0-7BBE-DBD6-DFF7-1616BA8B6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012" y="1056234"/>
            <a:ext cx="1856973" cy="1488985"/>
          </a:xfrm>
          <a:prstGeom prst="rect">
            <a:avLst/>
          </a:prstGeom>
          <a:ln w="38100">
            <a:solidFill>
              <a:srgbClr val="00AAFF"/>
            </a:solidFill>
          </a:ln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7A0A0FCC-BA01-9ED8-0CFC-624D7070B3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012" y="2904573"/>
            <a:ext cx="1942863" cy="1352515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8352F76E-221B-C3A8-222D-EED60345F6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0824" y="3806286"/>
            <a:ext cx="4167473" cy="24776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57E1A9-AC07-E33C-F59A-3D701CFE73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246" y="3843179"/>
            <a:ext cx="3663477" cy="2472847"/>
          </a:xfrm>
          <a:prstGeom prst="rect">
            <a:avLst/>
          </a:prstGeom>
        </p:spPr>
      </p:pic>
      <p:sp>
        <p:nvSpPr>
          <p:cNvPr id="15" name="TextBox 11">
            <a:extLst>
              <a:ext uri="{FF2B5EF4-FFF2-40B4-BE49-F238E27FC236}">
                <a16:creationId xmlns:a16="http://schemas.microsoft.com/office/drawing/2014/main" id="{A1D469BA-7FCE-1C9D-E7B3-A0676F5741F9}"/>
              </a:ext>
            </a:extLst>
          </p:cNvPr>
          <p:cNvSpPr txBox="1"/>
          <p:nvPr/>
        </p:nvSpPr>
        <p:spPr>
          <a:xfrm>
            <a:off x="225387" y="967640"/>
            <a:ext cx="1016000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PGAC</a:t>
            </a: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C5713CC9-E965-BB8F-A876-9A6DF3646D61}"/>
              </a:ext>
            </a:extLst>
          </p:cNvPr>
          <p:cNvSpPr txBox="1"/>
          <p:nvPr/>
        </p:nvSpPr>
        <p:spPr>
          <a:xfrm>
            <a:off x="225387" y="2666902"/>
            <a:ext cx="1428049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Ion Chamber</a:t>
            </a: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69792E37-7F44-854B-120D-461D38D2EE8A}"/>
              </a:ext>
            </a:extLst>
          </p:cNvPr>
          <p:cNvSpPr txBox="1"/>
          <p:nvPr/>
        </p:nvSpPr>
        <p:spPr>
          <a:xfrm>
            <a:off x="2722425" y="941162"/>
            <a:ext cx="9174300" cy="338554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GB" sz="1600" b="1" dirty="0"/>
              <a:t>Angular Acceptance: ± 3.6° | Energy Acceptance: ±15% | m/q acceptance = ±3.3% | Rigidity limit: ~7q MeV</a:t>
            </a:r>
          </a:p>
        </p:txBody>
      </p:sp>
      <p:sp>
        <p:nvSpPr>
          <p:cNvPr id="19" name="TextBox 14">
            <a:extLst>
              <a:ext uri="{FF2B5EF4-FFF2-40B4-BE49-F238E27FC236}">
                <a16:creationId xmlns:a16="http://schemas.microsoft.com/office/drawing/2014/main" id="{5EAAF259-1DBF-F578-A221-757585E0016A}"/>
              </a:ext>
            </a:extLst>
          </p:cNvPr>
          <p:cNvSpPr txBox="1"/>
          <p:nvPr/>
        </p:nvSpPr>
        <p:spPr>
          <a:xfrm>
            <a:off x="2722425" y="3473847"/>
            <a:ext cx="4659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PGAC spectrum from Fusion Evap test run:</a:t>
            </a:r>
          </a:p>
        </p:txBody>
      </p:sp>
      <p:sp>
        <p:nvSpPr>
          <p:cNvPr id="20" name="TextBox 15">
            <a:extLst>
              <a:ext uri="{FF2B5EF4-FFF2-40B4-BE49-F238E27FC236}">
                <a16:creationId xmlns:a16="http://schemas.microsoft.com/office/drawing/2014/main" id="{9404F1F2-964D-AF03-F047-928D7DEF48C9}"/>
              </a:ext>
            </a:extLst>
          </p:cNvPr>
          <p:cNvSpPr txBox="1"/>
          <p:nvPr/>
        </p:nvSpPr>
        <p:spPr>
          <a:xfrm>
            <a:off x="7381893" y="3463158"/>
            <a:ext cx="3583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IC PID plot from </a:t>
            </a:r>
            <a:r>
              <a:rPr lang="en-US" baseline="30000" dirty="0"/>
              <a:t>17</a:t>
            </a:r>
            <a:r>
              <a:rPr lang="en-US" dirty="0"/>
              <a:t>O experiment:</a:t>
            </a:r>
          </a:p>
        </p:txBody>
      </p:sp>
      <p:pic>
        <p:nvPicPr>
          <p:cNvPr id="22" name="Picture 16">
            <a:extLst>
              <a:ext uri="{FF2B5EF4-FFF2-40B4-BE49-F238E27FC236}">
                <a16:creationId xmlns:a16="http://schemas.microsoft.com/office/drawing/2014/main" id="{DD1D4D1F-08D0-0D46-B1D1-3C3C3C343F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012" y="4708586"/>
            <a:ext cx="1660559" cy="1458052"/>
          </a:xfrm>
          <a:prstGeom prst="rect">
            <a:avLst/>
          </a:prstGeom>
          <a:ln w="47625">
            <a:solidFill>
              <a:srgbClr val="000066"/>
            </a:solidFill>
          </a:ln>
        </p:spPr>
      </p:pic>
      <p:sp>
        <p:nvSpPr>
          <p:cNvPr id="23" name="TextBox 17">
            <a:extLst>
              <a:ext uri="{FF2B5EF4-FFF2-40B4-BE49-F238E27FC236}">
                <a16:creationId xmlns:a16="http://schemas.microsoft.com/office/drawing/2014/main" id="{929C88FC-2F25-33FE-D9C8-A0858BADBDC6}"/>
              </a:ext>
            </a:extLst>
          </p:cNvPr>
          <p:cNvSpPr txBox="1"/>
          <p:nvPr/>
        </p:nvSpPr>
        <p:spPr>
          <a:xfrm>
            <a:off x="207728" y="4439703"/>
            <a:ext cx="2256257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Ion-implanted Silicon</a:t>
            </a:r>
          </a:p>
        </p:txBody>
      </p:sp>
      <p:sp>
        <p:nvSpPr>
          <p:cNvPr id="26" name="Google Shape;123;p4">
            <a:extLst>
              <a:ext uri="{FF2B5EF4-FFF2-40B4-BE49-F238E27FC236}">
                <a16:creationId xmlns:a16="http://schemas.microsoft.com/office/drawing/2014/main" id="{CB287CED-7BCD-D741-74C8-14A55ED07ACC}"/>
              </a:ext>
            </a:extLst>
          </p:cNvPr>
          <p:cNvSpPr txBox="1"/>
          <p:nvPr/>
        </p:nvSpPr>
        <p:spPr>
          <a:xfrm>
            <a:off x="225387" y="6250564"/>
            <a:ext cx="68281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[1] B. </a:t>
            </a:r>
            <a:r>
              <a:rPr lang="en-US" sz="14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Davids</a:t>
            </a:r>
            <a:r>
              <a:rPr lang="en-US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M. Williams, </a:t>
            </a:r>
            <a:r>
              <a:rPr lang="en-US" sz="140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et al., NIMA </a:t>
            </a:r>
            <a:r>
              <a:rPr lang="en-US" sz="1400" b="1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930</a:t>
            </a:r>
            <a:r>
              <a:rPr lang="en-US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191-195 (2019).</a:t>
            </a:r>
            <a:endParaRPr dirty="0">
              <a:solidFill>
                <a:srgbClr val="00000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4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003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9" grpId="0"/>
      <p:bldP spid="20" grpId="0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C15639A-7491-C8DA-4ACF-235BB99A2E8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3877" y="175563"/>
            <a:ext cx="10450005" cy="1014516"/>
          </a:xfrm>
        </p:spPr>
        <p:txBody>
          <a:bodyPr/>
          <a:lstStyle/>
          <a:p>
            <a:r>
              <a:rPr lang="en-US" dirty="0"/>
              <a:t>Beam suppression in EMMA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CFA1304D-3AB9-CD9E-01CE-36326DAC9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11898"/>
            <a:ext cx="2743200" cy="365125"/>
          </a:xfrm>
        </p:spPr>
        <p:txBody>
          <a:bodyPr/>
          <a:lstStyle/>
          <a:p>
            <a:fld id="{72890513-E58D-2644-ACDB-E89B1349FCEB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F0717D93-0428-AC04-A5B7-F45F16AA09F0}"/>
              </a:ext>
            </a:extLst>
          </p:cNvPr>
          <p:cNvGrpSpPr/>
          <p:nvPr/>
        </p:nvGrpSpPr>
        <p:grpSpPr>
          <a:xfrm>
            <a:off x="3663305" y="1978567"/>
            <a:ext cx="8219651" cy="4515893"/>
            <a:chOff x="254473" y="2143311"/>
            <a:chExt cx="8219651" cy="4515893"/>
          </a:xfrm>
        </p:grpSpPr>
        <p:pic>
          <p:nvPicPr>
            <p:cNvPr id="3" name="ET.pdf" descr="ET.pdf">
              <a:extLst>
                <a:ext uri="{FF2B5EF4-FFF2-40B4-BE49-F238E27FC236}">
                  <a16:creationId xmlns:a16="http://schemas.microsoft.com/office/drawing/2014/main" id="{BA3FC57B-F81E-9F61-A258-CE650F52B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4473" y="2143311"/>
              <a:ext cx="8219651" cy="416858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CB021A41-E651-CA28-100F-B52DF609648A}"/>
                </a:ext>
              </a:extLst>
            </p:cNvPr>
            <p:cNvSpPr txBox="1"/>
            <p:nvPr/>
          </p:nvSpPr>
          <p:spPr>
            <a:xfrm>
              <a:off x="3024467" y="2541288"/>
              <a:ext cx="31315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0000"/>
                  </a:solidFill>
                </a:rPr>
                <a:t>Suppression Slits</a:t>
              </a:r>
            </a:p>
          </p:txBody>
        </p:sp>
        <p:cxnSp>
          <p:nvCxnSpPr>
            <p:cNvPr id="10" name="Straight Arrow Connector 8">
              <a:extLst>
                <a:ext uri="{FF2B5EF4-FFF2-40B4-BE49-F238E27FC236}">
                  <a16:creationId xmlns:a16="http://schemas.microsoft.com/office/drawing/2014/main" id="{9D87ADD3-A76A-FC43-CB93-1CF2B40816E2}"/>
                </a:ext>
              </a:extLst>
            </p:cNvPr>
            <p:cNvCxnSpPr>
              <a:stCxn id="7" idx="2"/>
            </p:cNvCxnSpPr>
            <p:nvPr/>
          </p:nvCxnSpPr>
          <p:spPr>
            <a:xfrm flipH="1">
              <a:off x="4303433" y="3064508"/>
              <a:ext cx="286788" cy="152196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9">
              <a:extLst>
                <a:ext uri="{FF2B5EF4-FFF2-40B4-BE49-F238E27FC236}">
                  <a16:creationId xmlns:a16="http://schemas.microsoft.com/office/drawing/2014/main" id="{E0998B17-F720-4A91-02C9-B5D419563977}"/>
                </a:ext>
              </a:extLst>
            </p:cNvPr>
            <p:cNvCxnSpPr>
              <a:cxnSpLocks/>
            </p:cNvCxnSpPr>
            <p:nvPr/>
          </p:nvCxnSpPr>
          <p:spPr>
            <a:xfrm>
              <a:off x="4788161" y="3064508"/>
              <a:ext cx="484728" cy="152196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1">
              <a:extLst>
                <a:ext uri="{FF2B5EF4-FFF2-40B4-BE49-F238E27FC236}">
                  <a16:creationId xmlns:a16="http://schemas.microsoft.com/office/drawing/2014/main" id="{7827F6F4-EC34-CD02-0DC1-4065EFD78155}"/>
                </a:ext>
              </a:extLst>
            </p:cNvPr>
            <p:cNvSpPr txBox="1"/>
            <p:nvPr/>
          </p:nvSpPr>
          <p:spPr>
            <a:xfrm>
              <a:off x="3306106" y="6135984"/>
              <a:ext cx="29641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</a:rPr>
                <a:t>Magnetic Dipole</a:t>
              </a:r>
            </a:p>
          </p:txBody>
        </p:sp>
      </p:grpSp>
      <p:cxnSp>
        <p:nvCxnSpPr>
          <p:cNvPr id="14" name="Straight Arrow Connector 12">
            <a:extLst>
              <a:ext uri="{FF2B5EF4-FFF2-40B4-BE49-F238E27FC236}">
                <a16:creationId xmlns:a16="http://schemas.microsoft.com/office/drawing/2014/main" id="{536EBE61-EEFD-8CB6-6B3F-5FBDBD2CC124}"/>
              </a:ext>
            </a:extLst>
          </p:cNvPr>
          <p:cNvCxnSpPr>
            <a:cxnSpLocks/>
          </p:cNvCxnSpPr>
          <p:nvPr/>
        </p:nvCxnSpPr>
        <p:spPr>
          <a:xfrm flipV="1">
            <a:off x="8196993" y="5518413"/>
            <a:ext cx="0" cy="59258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15">
            <a:extLst>
              <a:ext uri="{FF2B5EF4-FFF2-40B4-BE49-F238E27FC236}">
                <a16:creationId xmlns:a16="http://schemas.microsoft.com/office/drawing/2014/main" id="{79498C0B-9F6D-393A-750C-A5A8CB273DE9}"/>
              </a:ext>
            </a:extLst>
          </p:cNvPr>
          <p:cNvSpPr txBox="1"/>
          <p:nvPr/>
        </p:nvSpPr>
        <p:spPr>
          <a:xfrm>
            <a:off x="784319" y="912675"/>
            <a:ext cx="977956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effectLst/>
                <a:latin typeface="Helvetica" pitchFamily="2" charset="0"/>
              </a:rPr>
              <a:t>Need to use EMMA’s slit systems to improve beam suppression.</a:t>
            </a:r>
          </a:p>
          <a:p>
            <a:pPr marL="285750" indent="-285750">
              <a:buClr>
                <a:srgbClr val="0096FF"/>
              </a:buClr>
              <a:buFont typeface="Wingdings" pitchFamily="2" charset="2"/>
              <a:buChar char="§"/>
            </a:pPr>
            <a:r>
              <a:rPr lang="en-CA" sz="2000" dirty="0">
                <a:latin typeface="Helvetica" pitchFamily="2" charset="0"/>
              </a:rPr>
              <a:t>Suppression factor of slits alone was measured </a:t>
            </a:r>
            <a:r>
              <a:rPr lang="en-GB" sz="2000" dirty="0">
                <a:latin typeface="Helvetica" pitchFamily="2" charset="0"/>
              </a:rPr>
              <a:t> ~5 x10</a:t>
            </a:r>
            <a:r>
              <a:rPr lang="en-GB" sz="2000" baseline="30000" dirty="0">
                <a:latin typeface="Helvetica" pitchFamily="2" charset="0"/>
              </a:rPr>
              <a:t>4</a:t>
            </a:r>
            <a:r>
              <a:rPr lang="en-GB" sz="2000" dirty="0">
                <a:latin typeface="Helvetica" pitchFamily="2" charset="0"/>
              </a:rPr>
              <a:t> with no cuts on the data</a:t>
            </a:r>
          </a:p>
          <a:p>
            <a:pPr marL="285750" indent="-285750">
              <a:buClr>
                <a:srgbClr val="0096FF"/>
              </a:buClr>
              <a:buFont typeface="Wingdings" pitchFamily="2" charset="2"/>
              <a:buChar char="§"/>
            </a:pPr>
            <a:r>
              <a:rPr lang="en-GB" sz="2000" dirty="0">
                <a:effectLst/>
                <a:latin typeface="Helvetica" pitchFamily="2" charset="0"/>
              </a:rPr>
              <a:t>Together </a:t>
            </a:r>
            <a:r>
              <a:rPr lang="en-GB" sz="2000" dirty="0">
                <a:latin typeface="Helvetica" pitchFamily="2" charset="0"/>
              </a:rPr>
              <a:t>with gate on Time-of-Flight total suppression up to ~10</a:t>
            </a:r>
            <a:r>
              <a:rPr lang="en-GB" sz="2000" baseline="30000" dirty="0">
                <a:latin typeface="Helvetica" pitchFamily="2" charset="0"/>
              </a:rPr>
              <a:t>10</a:t>
            </a:r>
            <a:r>
              <a:rPr lang="en-GB" sz="2000" dirty="0">
                <a:latin typeface="Helvetica" pitchFamily="2" charset="0"/>
              </a:rPr>
              <a:t> can be achieved</a:t>
            </a:r>
            <a:endParaRPr lang="en-CA" sz="2000" dirty="0">
              <a:effectLst/>
              <a:latin typeface="Helvetica" pitchFamily="2" charset="0"/>
            </a:endParaRPr>
          </a:p>
          <a:p>
            <a:pPr marL="285750" indent="-285750">
              <a:buClr>
                <a:srgbClr val="0096FF"/>
              </a:buClr>
              <a:buFont typeface="Wingdings" pitchFamily="2" charset="2"/>
              <a:buChar char="§"/>
            </a:pPr>
            <a:endParaRPr lang="en-CA" sz="2000" dirty="0">
              <a:effectLst/>
              <a:latin typeface="Helvetica" pitchFamily="2" charset="0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07E273DE-55F0-8661-C897-1C3035B45630}"/>
              </a:ext>
            </a:extLst>
          </p:cNvPr>
          <p:cNvGrpSpPr/>
          <p:nvPr/>
        </p:nvGrpSpPr>
        <p:grpSpPr>
          <a:xfrm>
            <a:off x="232434" y="3174093"/>
            <a:ext cx="3430871" cy="3137805"/>
            <a:chOff x="8474124" y="2826787"/>
            <a:chExt cx="3430871" cy="3137805"/>
          </a:xfrm>
        </p:grpSpPr>
        <p:pic>
          <p:nvPicPr>
            <p:cNvPr id="24" name="fp_slits.JPG" descr="fp_slits.JPG">
              <a:extLst>
                <a:ext uri="{FF2B5EF4-FFF2-40B4-BE49-F238E27FC236}">
                  <a16:creationId xmlns:a16="http://schemas.microsoft.com/office/drawing/2014/main" id="{52116BC6-3173-2254-C6AE-7793F58D1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74124" y="2826787"/>
              <a:ext cx="3430871" cy="257315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5" name="TextBox 10">
              <a:extLst>
                <a:ext uri="{FF2B5EF4-FFF2-40B4-BE49-F238E27FC236}">
                  <a16:creationId xmlns:a16="http://schemas.microsoft.com/office/drawing/2014/main" id="{335F058D-4F4D-696E-BA58-41AC8B4F2797}"/>
                </a:ext>
              </a:extLst>
            </p:cNvPr>
            <p:cNvSpPr txBox="1"/>
            <p:nvPr/>
          </p:nvSpPr>
          <p:spPr>
            <a:xfrm>
              <a:off x="9371375" y="5595260"/>
              <a:ext cx="1791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/>
                <a:t>Focal plane slits</a:t>
              </a:r>
            </a:p>
          </p:txBody>
        </p:sp>
        <p:cxnSp>
          <p:nvCxnSpPr>
            <p:cNvPr id="27" name="Straight Arrow Connector 11">
              <a:extLst>
                <a:ext uri="{FF2B5EF4-FFF2-40B4-BE49-F238E27FC236}">
                  <a16:creationId xmlns:a16="http://schemas.microsoft.com/office/drawing/2014/main" id="{1A8DFAE6-ED14-99F7-E1BB-FFB5831A83D2}"/>
                </a:ext>
              </a:extLst>
            </p:cNvPr>
            <p:cNvCxnSpPr>
              <a:cxnSpLocks/>
              <a:stCxn id="25" idx="1"/>
            </p:cNvCxnSpPr>
            <p:nvPr/>
          </p:nvCxnSpPr>
          <p:spPr>
            <a:xfrm flipV="1">
              <a:off x="9371375" y="4041769"/>
              <a:ext cx="747682" cy="173815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75978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02BDB485-6425-2A06-EFCB-289F3E0AF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TIGRESS γ-detection array</a:t>
            </a:r>
            <a:endParaRPr lang="en-US" dirty="0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EFAF71E9-C8C7-9B37-4637-8809ACEAF2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472" y="1248508"/>
            <a:ext cx="5842420" cy="4723667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12 Clover detectors with 8 centered at 90° and 4 at 135°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segmented outer contacts for improved Doppler correction for spectroscopy after in-beam reactions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4 crystals in a common cryostat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BGO Compton suppressor shields, reconfigurable in situ</a:t>
            </a:r>
          </a:p>
          <a:p>
            <a:endParaRPr lang="en-US" dirty="0"/>
          </a:p>
        </p:txBody>
      </p:sp>
      <p:pic>
        <p:nvPicPr>
          <p:cNvPr id="13" name="Grafik 12" descr="Ein Bild, das Bautechnik, Maschine, Industrie, Fabrik enthält.&#10;&#10;Automatisch generierte Beschreibung">
            <a:extLst>
              <a:ext uri="{FF2B5EF4-FFF2-40B4-BE49-F238E27FC236}">
                <a16:creationId xmlns:a16="http://schemas.microsoft.com/office/drawing/2014/main" id="{3C98778E-6A39-5E9D-8EA3-4716A0B13E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9119"/>
          <a:stretch/>
        </p:blipFill>
        <p:spPr>
          <a:xfrm>
            <a:off x="7739177" y="285654"/>
            <a:ext cx="3542751" cy="33480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CF05959B-9620-88A1-AE40-DC6D98A1A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9477" y="3732953"/>
            <a:ext cx="3992451" cy="297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955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1"/>
          </p:nvPr>
        </p:nvSpPr>
        <p:spPr>
          <a:xfrm>
            <a:off x="810132" y="205595"/>
            <a:ext cx="10450005" cy="556405"/>
          </a:xfrm>
        </p:spPr>
        <p:txBody>
          <a:bodyPr/>
          <a:lstStyle/>
          <a:p>
            <a:r>
              <a:rPr lang="en-CA" dirty="0"/>
              <a:t>Studying the weak r-process with EMMA+TIGRESS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CA" dirty="0"/>
              <a:t>Slide from Matthew Williams</a:t>
            </a:r>
          </a:p>
        </p:txBody>
      </p:sp>
      <p:pic>
        <p:nvPicPr>
          <p:cNvPr id="5" name="Google Shape;560;p20" descr="Chart, line char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905638" y="2479371"/>
            <a:ext cx="3286362" cy="1838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561;p20" descr="Chart, diagra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54363" y="2979822"/>
            <a:ext cx="3803518" cy="287438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A1E478-4E9B-6442-979E-B5C631A24CD4}"/>
              </a:ext>
            </a:extLst>
          </p:cNvPr>
          <p:cNvSpPr txBox="1"/>
          <p:nvPr/>
        </p:nvSpPr>
        <p:spPr>
          <a:xfrm>
            <a:off x="6620250" y="758163"/>
            <a:ext cx="53845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How to make a target from an inert gas?</a:t>
            </a:r>
          </a:p>
          <a:p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Typical options include gas targets and implanted foils</a:t>
            </a:r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Advances in materials science provides new options: Magnetron-sputtered silicon thin-films formed in a helium plasma environment.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A1E478-4E9B-6442-979E-B5C631A24CD4}"/>
              </a:ext>
            </a:extLst>
          </p:cNvPr>
          <p:cNvSpPr txBox="1"/>
          <p:nvPr/>
        </p:nvSpPr>
        <p:spPr>
          <a:xfrm>
            <a:off x="299078" y="750215"/>
            <a:ext cx="60271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(α,n) reactions on isotopes of Kr, </a:t>
            </a:r>
            <a:r>
              <a:rPr lang="en-US" sz="1600" b="1" dirty="0" err="1"/>
              <a:t>Rb</a:t>
            </a:r>
            <a:r>
              <a:rPr lang="en-US" sz="1600" b="1" dirty="0"/>
              <a:t> and </a:t>
            </a:r>
            <a:r>
              <a:rPr lang="en-US" sz="1600" b="1" dirty="0" err="1"/>
              <a:t>Sr</a:t>
            </a:r>
            <a:r>
              <a:rPr lang="en-US" sz="1600" b="1" dirty="0"/>
              <a:t> are identified as particularly important for determining weak r-process abundance signatures.</a:t>
            </a:r>
          </a:p>
          <a:p>
            <a:endParaRPr lang="en-US" sz="1600" b="1" dirty="0"/>
          </a:p>
          <a:p>
            <a:r>
              <a:rPr lang="en-US" sz="1600" dirty="0"/>
              <a:t>Currently there is a lack of (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,n)</a:t>
            </a:r>
            <a:r>
              <a:rPr lang="en-US" sz="1600" dirty="0"/>
              <a:t> cross-section data in this mass region, so all predictions rely on statistical model calculations, which carry large uncertainties (&gt; x10).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875" y="2618516"/>
            <a:ext cx="1835308" cy="348216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1A1E478-4E9B-6442-979E-B5C631A24CD4}"/>
              </a:ext>
            </a:extLst>
          </p:cNvPr>
          <p:cNvSpPr txBox="1"/>
          <p:nvPr/>
        </p:nvSpPr>
        <p:spPr>
          <a:xfrm>
            <a:off x="9210995" y="4520779"/>
            <a:ext cx="27026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1600" dirty="0"/>
              <a:t>High He density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1600" dirty="0"/>
              <a:t>Homogeneous distribution.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1600" dirty="0"/>
              <a:t>Content stable in storage and in beam.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1600" dirty="0"/>
              <a:t>Compact with no expensive infrastructure.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1024" y="6086589"/>
            <a:ext cx="52698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600" dirty="0">
                <a:solidFill>
                  <a:srgbClr val="00A4FF"/>
                </a:solidFill>
                <a:latin typeface="Proxima Nova"/>
              </a:rPr>
              <a:t>[1] J. Bliss </a:t>
            </a:r>
            <a:r>
              <a:rPr lang="en-CA" sz="1600" i="1" dirty="0">
                <a:solidFill>
                  <a:srgbClr val="00A4FF"/>
                </a:solidFill>
                <a:latin typeface="Proxima Nova"/>
              </a:rPr>
              <a:t>et al., </a:t>
            </a:r>
            <a:r>
              <a:rPr lang="en-CA" sz="1600" dirty="0">
                <a:solidFill>
                  <a:srgbClr val="00A4FF"/>
                </a:solidFill>
                <a:latin typeface="Proxima Nova"/>
              </a:rPr>
              <a:t>Phys. Rev. C </a:t>
            </a:r>
            <a:r>
              <a:rPr lang="en-CA" sz="1600" b="1" dirty="0">
                <a:solidFill>
                  <a:srgbClr val="00A4FF"/>
                </a:solidFill>
                <a:latin typeface="Proxima Nova"/>
              </a:rPr>
              <a:t>101</a:t>
            </a:r>
            <a:r>
              <a:rPr lang="en-CA" sz="1600" dirty="0">
                <a:solidFill>
                  <a:srgbClr val="00A4FF"/>
                </a:solidFill>
                <a:latin typeface="Proxima Nova"/>
              </a:rPr>
              <a:t>, 055807 (2020).</a:t>
            </a:r>
          </a:p>
          <a:p>
            <a:r>
              <a:rPr lang="sv-SE" sz="1600" dirty="0">
                <a:solidFill>
                  <a:srgbClr val="00A4FF"/>
                </a:solidFill>
              </a:rPr>
              <a:t>[2] V. Godinho </a:t>
            </a:r>
            <a:r>
              <a:rPr lang="sv-SE" sz="1600" i="1" dirty="0">
                <a:solidFill>
                  <a:srgbClr val="00A4FF"/>
                </a:solidFill>
              </a:rPr>
              <a:t>et al.</a:t>
            </a:r>
            <a:r>
              <a:rPr lang="sv-SE" sz="1600" dirty="0">
                <a:solidFill>
                  <a:srgbClr val="00A4FF"/>
                </a:solidFill>
              </a:rPr>
              <a:t>, ACS Omega 1,1229– 1238 (2016)</a:t>
            </a:r>
            <a:endParaRPr lang="en-CA" sz="1600" b="0" i="0" dirty="0">
              <a:solidFill>
                <a:srgbClr val="00A4FF"/>
              </a:solidFill>
              <a:effectLst/>
              <a:latin typeface="Proxima Nova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6055617" y="2479371"/>
            <a:ext cx="2905779" cy="3670347"/>
            <a:chOff x="5929111" y="2419560"/>
            <a:chExt cx="2905779" cy="3670347"/>
          </a:xfrm>
        </p:grpSpPr>
        <p:grpSp>
          <p:nvGrpSpPr>
            <p:cNvPr id="17" name="Group 16"/>
            <p:cNvGrpSpPr/>
            <p:nvPr/>
          </p:nvGrpSpPr>
          <p:grpSpPr>
            <a:xfrm>
              <a:off x="5929111" y="2419560"/>
              <a:ext cx="2905779" cy="3670347"/>
              <a:chOff x="5929111" y="2419560"/>
              <a:chExt cx="2905779" cy="3670347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5929111" y="2419560"/>
                <a:ext cx="2905779" cy="1911893"/>
                <a:chOff x="5803364" y="2419560"/>
                <a:chExt cx="2905779" cy="1911893"/>
              </a:xfrm>
            </p:grpSpPr>
            <p:pic>
              <p:nvPicPr>
                <p:cNvPr id="11" name="Picture 4" descr="Image preview">
                  <a:extLst>
                    <a:ext uri="{FF2B5EF4-FFF2-40B4-BE49-F238E27FC236}">
                      <a16:creationId xmlns:a16="http://schemas.microsoft.com/office/drawing/2014/main" id="{32E8A9AD-7301-3642-A2DD-BCF22655C7F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2834"/>
                <a:stretch/>
              </p:blipFill>
              <p:spPr bwMode="auto">
                <a:xfrm>
                  <a:off x="5803364" y="2419560"/>
                  <a:ext cx="2905779" cy="16817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6" name="Oval 15"/>
                <p:cNvSpPr/>
                <p:nvPr/>
              </p:nvSpPr>
              <p:spPr>
                <a:xfrm>
                  <a:off x="7273547" y="3116556"/>
                  <a:ext cx="498763" cy="678872"/>
                </a:xfrm>
                <a:prstGeom prst="ellipse">
                  <a:avLst/>
                </a:pr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cxnSp>
              <p:nvCxnSpPr>
                <p:cNvPr id="18" name="Straight Connector 17"/>
                <p:cNvCxnSpPr>
                  <a:stCxn id="16" idx="2"/>
                </p:cNvCxnSpPr>
                <p:nvPr/>
              </p:nvCxnSpPr>
              <p:spPr>
                <a:xfrm flipH="1">
                  <a:off x="6392472" y="3455992"/>
                  <a:ext cx="881075" cy="875461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>
                  <a:stCxn id="16" idx="6"/>
                </p:cNvCxnSpPr>
                <p:nvPr/>
              </p:nvCxnSpPr>
              <p:spPr>
                <a:xfrm>
                  <a:off x="7772310" y="3455992"/>
                  <a:ext cx="293121" cy="875461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0" name="Picture 19" descr="A picture containing text, tree, outdoor&#10;&#10;Description automatically generated">
                <a:extLst>
                  <a:ext uri="{FF2B5EF4-FFF2-40B4-BE49-F238E27FC236}">
                    <a16:creationId xmlns:a16="http://schemas.microsoft.com/office/drawing/2014/main" id="{20059D95-DDA7-A746-A9AF-B8F42C37F1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66466" y="4361502"/>
                <a:ext cx="1724712" cy="1728405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FF0000"/>
                </a:solidFill>
              </a:ln>
            </p:spPr>
          </p:pic>
        </p:grpSp>
        <p:sp>
          <p:nvSpPr>
            <p:cNvPr id="25" name="TextBox 24"/>
            <p:cNvSpPr txBox="1"/>
            <p:nvPr/>
          </p:nvSpPr>
          <p:spPr>
            <a:xfrm>
              <a:off x="6418476" y="4529497"/>
              <a:ext cx="17947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b="1" dirty="0">
                  <a:solidFill>
                    <a:srgbClr val="FF0000"/>
                  </a:solidFill>
                </a:rPr>
                <a:t>Helium</a:t>
              </a:r>
            </a:p>
            <a:p>
              <a:r>
                <a:rPr lang="en-CA" b="1" dirty="0">
                  <a:solidFill>
                    <a:srgbClr val="FF0000"/>
                  </a:solidFill>
                </a:rPr>
                <a:t>Nano-pockets</a:t>
              </a:r>
            </a:p>
          </p:txBody>
        </p:sp>
        <p:cxnSp>
          <p:nvCxnSpPr>
            <p:cNvPr id="27" name="Straight Arrow Connector 26"/>
            <p:cNvCxnSpPr>
              <a:stCxn id="25" idx="2"/>
            </p:cNvCxnSpPr>
            <p:nvPr/>
          </p:nvCxnSpPr>
          <p:spPr>
            <a:xfrm flipH="1">
              <a:off x="7165676" y="5175828"/>
              <a:ext cx="150191" cy="169239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9924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Measurement of </a:t>
            </a:r>
            <a:r>
              <a:rPr lang="en-US" baseline="30000" dirty="0"/>
              <a:t>86</a:t>
            </a:r>
            <a:r>
              <a:rPr lang="en-US" dirty="0"/>
              <a:t>Kr(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dirty="0"/>
              <a:t>,n)</a:t>
            </a:r>
            <a:r>
              <a:rPr lang="en-US" baseline="30000" dirty="0"/>
              <a:t>89</a:t>
            </a:r>
            <a:r>
              <a:rPr lang="en-US" dirty="0"/>
              <a:t>Sr</a:t>
            </a:r>
            <a:endParaRPr lang="en-C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1A1E478-4E9B-6442-979E-B5C631A24CD4}"/>
                  </a:ext>
                </a:extLst>
              </p:cNvPr>
              <p:cNvSpPr txBox="1"/>
              <p:nvPr/>
            </p:nvSpPr>
            <p:spPr>
              <a:xfrm>
                <a:off x="810131" y="637797"/>
                <a:ext cx="10240727" cy="24622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/>
                  <a:t>Two measurements were performed of </a:t>
                </a:r>
                <a:r>
                  <a:rPr lang="en-US" sz="1400" b="1" baseline="30000" dirty="0"/>
                  <a:t>86</a:t>
                </a:r>
                <a:r>
                  <a:rPr lang="en-US" sz="1400" b="1" dirty="0"/>
                  <a:t>Kr(</a:t>
                </a:r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α</a:t>
                </a:r>
                <a:r>
                  <a:rPr lang="en-US" sz="1400" b="1" dirty="0"/>
                  <a:t>,n)</a:t>
                </a:r>
                <a:r>
                  <a:rPr lang="en-US" sz="1400" b="1" baseline="30000" dirty="0"/>
                  <a:t>89</a:t>
                </a:r>
                <a:r>
                  <a:rPr lang="en-US" sz="1400" b="1" dirty="0"/>
                  <a:t>Sr at 265 and 240 MeV bombarding energies</a:t>
                </a:r>
                <a:endParaRPr lang="en-US" sz="1400" dirty="0"/>
              </a:p>
              <a:p>
                <a:r>
                  <a:rPr lang="en-US" sz="1400" dirty="0"/>
                  <a:t>In both measurements a gold degrader foil was used, since the recoils would otherwise be too energetic to bend.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400" dirty="0"/>
              </a:p>
              <a:p>
                <a:r>
                  <a:rPr lang="en-US" sz="1400" b="1" dirty="0"/>
                  <a:t>November 2021: </a:t>
                </a:r>
                <a:r>
                  <a:rPr lang="en-US" sz="1400" b="1" dirty="0" err="1"/>
                  <a:t>Si:He</a:t>
                </a:r>
                <a:r>
                  <a:rPr lang="en-US" sz="1400" b="1" dirty="0"/>
                  <a:t> targets were self-supported with a 2</a:t>
                </a:r>
                <a:r>
                  <a:rPr lang="el-GR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μ</a:t>
                </a:r>
                <a:r>
                  <a:rPr lang="en-US" sz="1400" b="1" dirty="0"/>
                  <a:t>m Gold degrader mounted ~10 cm downstream.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Pro: little influence of degrader on </a:t>
                </a:r>
                <a:r>
                  <a:rPr lang="el-G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γ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-ray</a:t>
                </a:r>
                <a:r>
                  <a:rPr lang="en-US" sz="1400" dirty="0"/>
                  <a:t> background (</a:t>
                </a:r>
                <a:r>
                  <a:rPr lang="en-US" sz="1400" dirty="0" err="1"/>
                  <a:t>coulex</a:t>
                </a:r>
                <a:r>
                  <a:rPr lang="en-US" sz="1400" dirty="0"/>
                  <a:t>).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Con: recoil angles entering EMMA not constrained to region where EMMA’s acceptances are known (</a:t>
                </a:r>
                <a14:m>
                  <m:oMath xmlns:m="http://schemas.openxmlformats.org/officeDocument/2006/math"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sSup>
                      <m:sSupPr>
                        <m:ctrlP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1400" dirty="0"/>
                  <a:t>)</a:t>
                </a:r>
              </a:p>
              <a:p>
                <a:pPr lvl="1"/>
                <a:endParaRPr lang="en-US" sz="1400" dirty="0"/>
              </a:p>
              <a:p>
                <a:r>
                  <a:rPr lang="en-US" sz="1400" b="1" dirty="0"/>
                  <a:t>August 2022: </a:t>
                </a:r>
                <a:r>
                  <a:rPr lang="en-US" sz="1400" b="1" dirty="0" err="1"/>
                  <a:t>Si:He</a:t>
                </a:r>
                <a:r>
                  <a:rPr lang="en-US" sz="1400" b="1" dirty="0"/>
                  <a:t> targets were deposited directly onto a 4</a:t>
                </a:r>
                <a:r>
                  <a:rPr lang="el-GR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μ</a:t>
                </a:r>
                <a:r>
                  <a:rPr lang="en-US" sz="1400" b="1" dirty="0"/>
                  <a:t>m gold degrader foil.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Pro: can use 3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°</a:t>
                </a:r>
                <a:r>
                  <a:rPr lang="en-US" sz="1400" dirty="0"/>
                  <a:t> aperture to define maximum recoil angle entering EMMA.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Con: Introduces </a:t>
                </a:r>
                <a:r>
                  <a:rPr lang="el-G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γ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-ray background from </a:t>
                </a:r>
                <a:r>
                  <a:rPr lang="en-US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coulex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(not an issue for this particular experiment) also potential for Doppler broadening of some lines of interest (not yet confirmed). </a:t>
                </a:r>
                <a:endParaRPr lang="en-US" sz="1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="" xmlns:a16="http://schemas.microsoft.com/office/drawing/2014/main" id="{E1A1E478-4E9B-6442-979E-B5C631A24C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131" y="637797"/>
                <a:ext cx="10240727" cy="2462213"/>
              </a:xfrm>
              <a:prstGeom prst="rect">
                <a:avLst/>
              </a:prstGeom>
              <a:blipFill rotWithShape="0">
                <a:blip r:embed="rId2"/>
                <a:stretch>
                  <a:fillRect l="-179" t="-495" b="-148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548051" y="3051396"/>
          <a:ext cx="4250202" cy="25431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254" y="2977833"/>
            <a:ext cx="3523421" cy="24861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0131" y="5725128"/>
            <a:ext cx="7211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/>
              <a:t>Transmission through EMMA was measured for different energy tunes and charge states to find optimum settings. Compare attenuated beam rate on scintillator vs focal plane.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228"/>
          <a:stretch/>
        </p:blipFill>
        <p:spPr>
          <a:xfrm rot="5400000">
            <a:off x="8660088" y="3082568"/>
            <a:ext cx="2287202" cy="249434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556518" y="5515828"/>
            <a:ext cx="2494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/>
              <a:t>Beam normalisation &amp; target content measured via 2 SSB detectors 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B7CB0E0-B7D3-3E6C-265C-59F26D903CA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33875" y="6346825"/>
            <a:ext cx="3987800" cy="330200"/>
          </a:xfrm>
        </p:spPr>
        <p:txBody>
          <a:bodyPr/>
          <a:lstStyle/>
          <a:p>
            <a:r>
              <a:rPr lang="en-CA" dirty="0"/>
              <a:t>Slide from Matthew Williams</a:t>
            </a:r>
          </a:p>
        </p:txBody>
      </p:sp>
    </p:spTree>
    <p:extLst>
      <p:ext uri="{BB962C8B-B14F-4D97-AF65-F5344CB8AC3E}">
        <p14:creationId xmlns:p14="http://schemas.microsoft.com/office/powerpoint/2010/main" val="142203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8" grpId="0"/>
      <p:bldP spid="10" grpId="0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1839</Words>
  <Application>Microsoft Office PowerPoint</Application>
  <PresentationFormat>Breitbild</PresentationFormat>
  <Paragraphs>183</Paragraphs>
  <Slides>22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35" baseType="lpstr">
      <vt:lpstr>Arial</vt:lpstr>
      <vt:lpstr>ArialMT</vt:lpstr>
      <vt:lpstr>Calibri</vt:lpstr>
      <vt:lpstr>Calibri Light</vt:lpstr>
      <vt:lpstr>Calibri-Bold</vt:lpstr>
      <vt:lpstr>Cambria Math</vt:lpstr>
      <vt:lpstr>Georgia</vt:lpstr>
      <vt:lpstr>Helvetica</vt:lpstr>
      <vt:lpstr>Proxima Nova</vt:lpstr>
      <vt:lpstr>Symbol</vt:lpstr>
      <vt:lpstr>SymbolMT</vt:lpstr>
      <vt:lpstr>Wingdings</vt:lpstr>
      <vt:lpstr>Office</vt:lpstr>
      <vt:lpstr>Recent results from the mass spectrometer EMMA at TRIUMF</vt:lpstr>
      <vt:lpstr>TRIUMF</vt:lpstr>
      <vt:lpstr>PowerPoint-Präsentation</vt:lpstr>
      <vt:lpstr>Recoil Mass Spectrometer EMMA</vt:lpstr>
      <vt:lpstr>PowerPoint-Präsentation</vt:lpstr>
      <vt:lpstr>PowerPoint-Präsentation</vt:lpstr>
      <vt:lpstr>TIGRESS γ-detection array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SUMMARY / OUTLOOK</vt:lpstr>
      <vt:lpstr>Thank you Merci</vt:lpstr>
      <vt:lpstr>Backup  Slides</vt:lpstr>
      <vt:lpstr>PowerPoint-Präsentation</vt:lpstr>
      <vt:lpstr>The Challenge</vt:lpstr>
      <vt:lpstr>Inverse Kinematics</vt:lpstr>
      <vt:lpstr>Angular distribution of recoils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RECOIL SEPARATORS FOR NUCLEAR ASTROPHYSICS</dc:title>
  <dc:creator>Louis Wagner</dc:creator>
  <cp:lastModifiedBy>Louis Wagner</cp:lastModifiedBy>
  <cp:revision>18</cp:revision>
  <dcterms:created xsi:type="dcterms:W3CDTF">2023-05-15T20:45:48Z</dcterms:created>
  <dcterms:modified xsi:type="dcterms:W3CDTF">2023-07-31T19:28:16Z</dcterms:modified>
</cp:coreProperties>
</file>