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7E_52E131FD.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omments/modernComment_793_DC0BD6DF.xml" ContentType="application/vnd.ms-powerpoint.comments+xml"/>
  <Override PartName="/ppt/notesSlides/notesSlide7.xml" ContentType="application/vnd.openxmlformats-officedocument.presentationml.notesSlide+xml"/>
  <Override PartName="/ppt/comments/modernComment_777_19136BFA.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CD_D2B357F8.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77F_F4F86E9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notesMasterIdLst>
    <p:notesMasterId r:id="rId19"/>
  </p:notesMasterIdLst>
  <p:sldIdLst>
    <p:sldId id="277" r:id="rId2"/>
    <p:sldId id="1915" r:id="rId3"/>
    <p:sldId id="1937" r:id="rId4"/>
    <p:sldId id="1535" r:id="rId5"/>
    <p:sldId id="1918" r:id="rId6"/>
    <p:sldId id="1913" r:id="rId7"/>
    <p:sldId id="1920" r:id="rId8"/>
    <p:sldId id="1935" r:id="rId9"/>
    <p:sldId id="1939" r:id="rId10"/>
    <p:sldId id="1911" r:id="rId11"/>
    <p:sldId id="1909" r:id="rId12"/>
    <p:sldId id="1921" r:id="rId13"/>
    <p:sldId id="1936" r:id="rId14"/>
    <p:sldId id="461" r:id="rId15"/>
    <p:sldId id="1912" r:id="rId16"/>
    <p:sldId id="1919" r:id="rId17"/>
    <p:sldId id="192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52CC17-F78A-A852-B911-953B52C193EF}" name="Suresh Saminathan" initials="SS" userId="S::suresh@triumf.ca::bc9eb9b7-c400-4c67-8405-0784916e500a" providerId="AD"/>
  <p188:author id="{A3D6F053-56F1-0303-E2BA-60C1C8001C58}" name="Thomas Planche" initials="TP" userId="S::tplanche@triumf.ca::bcf3ad47-b50c-4b50-ba0d-4fac97d9192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AE9"/>
    <a:srgbClr val="EDE5D9"/>
    <a:srgbClr val="F8E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1992F4-6038-AB45-8ED5-0CBD46DE2B00}" v="718" dt="2023-07-31T05:08:13.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2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1CD_D2B357F8.xml><?xml version="1.0" encoding="utf-8"?>
<p188:cmLst xmlns:a="http://schemas.openxmlformats.org/drawingml/2006/main" xmlns:r="http://schemas.openxmlformats.org/officeDocument/2006/relationships" xmlns:p188="http://schemas.microsoft.com/office/powerpoint/2018/8/main">
  <p188:cm id="{DFDB8648-3D4F-451C-BDFA-96AAB1345A19}" authorId="{A3D6F053-56F1-0303-E2BA-60C1C8001C58}" status="resolved" created="2023-07-27T19:18:55.259" complete="100000">
    <pc:sldMkLst xmlns:pc="http://schemas.microsoft.com/office/powerpoint/2013/main/command">
      <pc:docMk/>
      <pc:sldMk cId="3534968824" sldId="461"/>
    </pc:sldMkLst>
    <p188:txBody>
      <a:bodyPr/>
      <a:lstStyle/>
      <a:p>
        <a:r>
          <a:rPr lang="en-US"/>
          <a:t>First figure I would just say something like: invented constant-tune high-energy cyclotron
about the second figure, on the contrary, I would say that this corresponds to a XXXMeV cyclotron</a:t>
        </a:r>
      </a:p>
    </p188:txBody>
  </p188:cm>
</p188:cmLst>
</file>

<file path=ppt/comments/modernComment_777_19136BFA.xml><?xml version="1.0" encoding="utf-8"?>
<p188:cmLst xmlns:a="http://schemas.openxmlformats.org/drawingml/2006/main" xmlns:r="http://schemas.openxmlformats.org/officeDocument/2006/relationships" xmlns:p188="http://schemas.microsoft.com/office/powerpoint/2018/8/main">
  <p188:cm id="{C1FCB99F-4958-440C-A66E-700F854A414C}" authorId="{DE52CC17-F78A-A852-B911-953B52C193EF}" status="resolved" created="2023-07-19T19:39:53.400" complete="100000">
    <ac:txMkLst xmlns:ac="http://schemas.microsoft.com/office/drawing/2013/main/command">
      <pc:docMk xmlns:pc="http://schemas.microsoft.com/office/powerpoint/2013/main/command"/>
      <pc:sldMk xmlns:pc="http://schemas.microsoft.com/office/powerpoint/2013/main/command" cId="420703226" sldId="1911"/>
      <ac:spMk id="45" creationId="{F653EC8E-8513-162F-3F58-6BCE6D568843}"/>
      <ac:txMk cp="35" len="33">
        <ac:context len="69" hash="3736999652"/>
      </ac:txMk>
    </ac:txMkLst>
    <p188:pos x="7881257" y="1328057"/>
    <p188:txBody>
      <a:bodyPr/>
      <a:lstStyle/>
      <a:p>
        <a:r>
          <a:rPr lang="en-US"/>
          <a:t>multipole turned off in this case....instead you can say with a stable beam...remember resolving power set at 10000</a:t>
        </a:r>
      </a:p>
    </p188:txBody>
  </p188:cm>
</p188:cmLst>
</file>

<file path=ppt/comments/modernComment_77E_52E131FD.xml><?xml version="1.0" encoding="utf-8"?>
<p188:cmLst xmlns:a="http://schemas.openxmlformats.org/drawingml/2006/main" xmlns:r="http://schemas.openxmlformats.org/officeDocument/2006/relationships" xmlns:p188="http://schemas.microsoft.com/office/powerpoint/2018/8/main">
  <p188:cm id="{6A224050-1A93-4C8E-9183-E5D6CE2D7B8A}" authorId="{DE52CC17-F78A-A852-B911-953B52C193EF}" status="resolved" created="2023-07-19T19:44:17.388" complete="100000">
    <pc:sldMkLst xmlns:pc="http://schemas.microsoft.com/office/powerpoint/2013/main/command">
      <pc:docMk/>
      <pc:sldMk cId="1390490109" sldId="1918"/>
    </pc:sldMkLst>
    <p188:txBody>
      <a:bodyPr/>
      <a:lstStyle/>
      <a:p>
        <a:r>
          <a:rPr lang="en-US"/>
          <a:t>not installed yet....may be you can say designed to upgrade
To meet the increasing demand of extracted beam from cyclotron by increasing the injection beam intensity and brightness .....e.g. addition of new facility like ARIEL</a:t>
        </a:r>
      </a:p>
    </p188:txBody>
  </p188:cm>
  <p188:cm id="{B506A715-D8AD-4B08-A4BF-5BA46F2C7355}" authorId="{A3D6F053-56F1-0303-E2BA-60C1C8001C58}" status="resolved" created="2023-07-27T19:15:13.306" complete="100000">
    <pc:sldMkLst xmlns:pc="http://schemas.microsoft.com/office/powerpoint/2013/main/command">
      <pc:docMk/>
      <pc:sldMk cId="1390490109" sldId="1918"/>
    </pc:sldMkLst>
    <p188:txBody>
      <a:bodyPr/>
      <a:lstStyle/>
      <a:p>
        <a:r>
          <a:rPr lang="en-US"/>
          <a:t>Consider using something like the bottom half of fig.3 in https://journals.aps.org/prab/abstract/10.1103/PhysRevAccelBeams.25.084602</a:t>
        </a:r>
      </a:p>
    </p188:txBody>
  </p188:cm>
</p188:cmLst>
</file>

<file path=ppt/comments/modernComment_77F_F4F86E92.xml><?xml version="1.0" encoding="utf-8"?>
<p188:cmLst xmlns:a="http://schemas.openxmlformats.org/drawingml/2006/main" xmlns:r="http://schemas.openxmlformats.org/officeDocument/2006/relationships" xmlns:p188="http://schemas.microsoft.com/office/powerpoint/2018/8/main">
  <p188:cm id="{F1134754-9A00-41F3-820F-2399C1DAB8FC}" authorId="{A3D6F053-56F1-0303-E2BA-60C1C8001C58}" created="2023-07-27T19:20:58.962">
    <pc:sldMkLst xmlns:pc="http://schemas.microsoft.com/office/powerpoint/2013/main/command">
      <pc:docMk/>
      <pc:sldMk cId="4109921938" sldId="1919"/>
    </pc:sldMkLst>
    <p188:txBody>
      <a:bodyPr/>
      <a:lstStyle/>
      <a:p>
        <a:r>
          <a:rPr lang="en-US"/>
          <a:t>first bullet point I would start by "reinitialized tuning process to improve the ..."
Or maybe say "brought back scientific rigor into the tuning process", or something like that</a:t>
        </a:r>
      </a:p>
    </p188:txBody>
  </p188:cm>
</p188:cmLst>
</file>

<file path=ppt/comments/modernComment_793_DC0BD6DF.xml><?xml version="1.0" encoding="utf-8"?>
<p188:cmLst xmlns:a="http://schemas.openxmlformats.org/drawingml/2006/main" xmlns:r="http://schemas.openxmlformats.org/officeDocument/2006/relationships" xmlns:p188="http://schemas.microsoft.com/office/powerpoint/2018/8/main">
  <p188:cm id="{B90FD0CF-F915-4322-8631-80DC66730A86}" authorId="{DE52CC17-F78A-A852-B911-953B52C193EF}" status="resolved" created="2023-07-19T19:41:15.307">
    <pc:sldMkLst xmlns:pc="http://schemas.microsoft.com/office/powerpoint/2013/main/command">
      <pc:docMk/>
      <pc:sldMk cId="754053680" sldId="1538"/>
    </pc:sldMkLst>
    <p188:txBody>
      <a:bodyPr/>
      <a:lstStyle/>
      <a:p>
        <a:r>
          <a:rPr lang="en-US"/>
          <a:t>resolving power set for 16000</a:t>
        </a:r>
      </a:p>
    </p188:txBody>
  </p188:cm>
</p188: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B702D-72D0-409A-896B-6857639C2EC7}"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21B5104C-D446-4FBA-879D-1F35CB7CC420}">
      <dgm:prSet phldrT="[Text]" custT="1"/>
      <dgm:spPr/>
      <dgm:t>
        <a:bodyPr/>
        <a:lstStyle/>
        <a:p>
          <a:r>
            <a:rPr lang="en-CA" sz="1600" b="1">
              <a:solidFill>
                <a:srgbClr val="0070C0"/>
              </a:solidFill>
            </a:rPr>
            <a:t>Dec. 2019</a:t>
          </a:r>
        </a:p>
      </dgm:t>
    </dgm:pt>
    <dgm:pt modelId="{6B04D130-92CC-4687-8A6A-57F8F6B3F282}" type="parTrans" cxnId="{593A1EA6-48F4-4AAB-97A3-9B29F812C6BE}">
      <dgm:prSet/>
      <dgm:spPr/>
      <dgm:t>
        <a:bodyPr/>
        <a:lstStyle/>
        <a:p>
          <a:endParaRPr lang="en-CA" sz="1600"/>
        </a:p>
      </dgm:t>
    </dgm:pt>
    <dgm:pt modelId="{5E62BC53-A109-4DCE-835B-BCAC520039D5}" type="sibTrans" cxnId="{593A1EA6-48F4-4AAB-97A3-9B29F812C6BE}">
      <dgm:prSet custT="1"/>
      <dgm:spPr/>
      <dgm:t>
        <a:bodyPr/>
        <a:lstStyle/>
        <a:p>
          <a:endParaRPr lang="en-CA" sz="1600"/>
        </a:p>
      </dgm:t>
    </dgm:pt>
    <dgm:pt modelId="{528F305F-624A-448B-92E5-B594FB9B7586}">
      <dgm:prSet phldrT="[Text]" custT="1"/>
      <dgm:spPr/>
      <dgm:t>
        <a:bodyPr/>
        <a:lstStyle/>
        <a:p>
          <a:r>
            <a:rPr lang="en-CA" sz="1600" b="1">
              <a:solidFill>
                <a:srgbClr val="0070C0"/>
              </a:solidFill>
            </a:rPr>
            <a:t>Feb. 2020</a:t>
          </a:r>
        </a:p>
      </dgm:t>
    </dgm:pt>
    <dgm:pt modelId="{170B497F-DEA4-4D36-8926-13F160242FA9}" type="parTrans" cxnId="{421269BE-E03D-46E5-9D2B-FC465D6B4F3E}">
      <dgm:prSet/>
      <dgm:spPr/>
      <dgm:t>
        <a:bodyPr/>
        <a:lstStyle/>
        <a:p>
          <a:endParaRPr lang="en-CA" sz="1600"/>
        </a:p>
      </dgm:t>
    </dgm:pt>
    <dgm:pt modelId="{2D18CEF8-B9DD-4A27-8AF9-EB5C68781C58}" type="sibTrans" cxnId="{421269BE-E03D-46E5-9D2B-FC465D6B4F3E}">
      <dgm:prSet custT="1"/>
      <dgm:spPr/>
      <dgm:t>
        <a:bodyPr/>
        <a:lstStyle/>
        <a:p>
          <a:endParaRPr lang="en-CA" sz="1600"/>
        </a:p>
      </dgm:t>
    </dgm:pt>
    <dgm:pt modelId="{E900BFEF-AFAD-4F26-B919-25C986A741EE}">
      <dgm:prSet phldrT="[Text]" custT="1"/>
      <dgm:spPr/>
      <dgm:t>
        <a:bodyPr/>
        <a:lstStyle/>
        <a:p>
          <a:r>
            <a:rPr lang="en-CA" sz="1600" b="1">
              <a:solidFill>
                <a:srgbClr val="0070C0"/>
              </a:solidFill>
            </a:rPr>
            <a:t>Dec. 2020</a:t>
          </a:r>
        </a:p>
      </dgm:t>
    </dgm:pt>
    <dgm:pt modelId="{4DFE897D-6295-420D-9ECE-EBD5148050BF}" type="parTrans" cxnId="{3E7481B6-10C4-4276-948C-BDBF98B21A77}">
      <dgm:prSet/>
      <dgm:spPr/>
      <dgm:t>
        <a:bodyPr/>
        <a:lstStyle/>
        <a:p>
          <a:endParaRPr lang="en-CA" sz="1600"/>
        </a:p>
      </dgm:t>
    </dgm:pt>
    <dgm:pt modelId="{FB8E2A15-FB36-48D3-BFDE-D6E50348D71E}" type="sibTrans" cxnId="{3E7481B6-10C4-4276-948C-BDBF98B21A77}">
      <dgm:prSet custT="1"/>
      <dgm:spPr/>
      <dgm:t>
        <a:bodyPr/>
        <a:lstStyle/>
        <a:p>
          <a:endParaRPr lang="en-CA" sz="1600"/>
        </a:p>
      </dgm:t>
    </dgm:pt>
    <dgm:pt modelId="{C9F20B86-08FA-42F4-8341-7E299E849D78}">
      <dgm:prSet phldrT="[Text]" custT="1"/>
      <dgm:spPr/>
      <dgm:t>
        <a:bodyPr/>
        <a:lstStyle/>
        <a:p>
          <a:r>
            <a:rPr lang="en-CA" sz="1600" b="1">
              <a:solidFill>
                <a:srgbClr val="0070C0"/>
              </a:solidFill>
            </a:rPr>
            <a:t>Sep. 2021</a:t>
          </a:r>
        </a:p>
      </dgm:t>
    </dgm:pt>
    <dgm:pt modelId="{46BBC894-8894-492A-8327-061C6BDF204D}" type="parTrans" cxnId="{554399D3-B101-4D8A-8D1A-BB657C39B6C6}">
      <dgm:prSet/>
      <dgm:spPr/>
      <dgm:t>
        <a:bodyPr/>
        <a:lstStyle/>
        <a:p>
          <a:endParaRPr lang="en-CA" sz="1600"/>
        </a:p>
      </dgm:t>
    </dgm:pt>
    <dgm:pt modelId="{8E104CBB-0771-4780-A9E7-6E5DC5700F78}" type="sibTrans" cxnId="{554399D3-B101-4D8A-8D1A-BB657C39B6C6}">
      <dgm:prSet custT="1"/>
      <dgm:spPr/>
      <dgm:t>
        <a:bodyPr/>
        <a:lstStyle/>
        <a:p>
          <a:endParaRPr lang="en-CA" sz="1600"/>
        </a:p>
      </dgm:t>
    </dgm:pt>
    <dgm:pt modelId="{57CC33F2-1F3F-40AB-87C5-85FA48F57560}">
      <dgm:prSet phldrT="[Text]" custT="1"/>
      <dgm:spPr/>
      <dgm:t>
        <a:bodyPr/>
        <a:lstStyle/>
        <a:p>
          <a:r>
            <a:rPr lang="en-CA" sz="1600" b="1">
              <a:solidFill>
                <a:srgbClr val="0070C0"/>
              </a:solidFill>
            </a:rPr>
            <a:t>Jul. 2018</a:t>
          </a:r>
        </a:p>
      </dgm:t>
    </dgm:pt>
    <dgm:pt modelId="{7AB6BB01-0E2B-473F-9919-7C3AF670EE26}" type="parTrans" cxnId="{59478CE8-2E01-45EA-9524-A719E03E2A6A}">
      <dgm:prSet/>
      <dgm:spPr/>
      <dgm:t>
        <a:bodyPr/>
        <a:lstStyle/>
        <a:p>
          <a:endParaRPr lang="en-CA" sz="1600"/>
        </a:p>
      </dgm:t>
    </dgm:pt>
    <dgm:pt modelId="{E0C8A73C-51BE-4C42-B76B-EC8749DDF1EC}" type="sibTrans" cxnId="{59478CE8-2E01-45EA-9524-A719E03E2A6A}">
      <dgm:prSet custT="1"/>
      <dgm:spPr/>
      <dgm:t>
        <a:bodyPr/>
        <a:lstStyle/>
        <a:p>
          <a:endParaRPr lang="en-CA" sz="1600"/>
        </a:p>
      </dgm:t>
    </dgm:pt>
    <dgm:pt modelId="{33A7F26D-61B0-8249-BC99-DF81CEE3593B}">
      <dgm:prSet custT="1"/>
      <dgm:spPr/>
      <dgm:t>
        <a:bodyPr/>
        <a:lstStyle/>
        <a:p>
          <a:pPr>
            <a:buNone/>
          </a:pPr>
          <a:r>
            <a:rPr lang="en-US" sz="1600">
              <a:cs typeface="Arial"/>
            </a:rPr>
            <a:t>First 3-cavities acceleration to 25 MeV</a:t>
          </a:r>
          <a:endParaRPr lang="en-US" sz="1600"/>
        </a:p>
      </dgm:t>
    </dgm:pt>
    <dgm:pt modelId="{69952B21-CD62-724D-8C8E-9EEED50C4763}" type="parTrans" cxnId="{7F315FAA-6663-894D-8205-A2FA4E8CA9C8}">
      <dgm:prSet/>
      <dgm:spPr/>
      <dgm:t>
        <a:bodyPr/>
        <a:lstStyle/>
        <a:p>
          <a:endParaRPr lang="en-US" sz="1600"/>
        </a:p>
      </dgm:t>
    </dgm:pt>
    <dgm:pt modelId="{22DB2A6C-F28F-BC4B-B54E-BF7D1504B52E}" type="sibTrans" cxnId="{7F315FAA-6663-894D-8205-A2FA4E8CA9C8}">
      <dgm:prSet/>
      <dgm:spPr/>
      <dgm:t>
        <a:bodyPr/>
        <a:lstStyle/>
        <a:p>
          <a:endParaRPr lang="en-US" sz="1600"/>
        </a:p>
      </dgm:t>
    </dgm:pt>
    <dgm:pt modelId="{ADEFE353-0923-514F-8A27-9C14474289CF}">
      <dgm:prSet custT="1"/>
      <dgm:spPr/>
      <dgm:t>
        <a:bodyPr/>
        <a:lstStyle/>
        <a:p>
          <a:pPr>
            <a:buNone/>
          </a:pPr>
          <a:r>
            <a:rPr lang="en-US" sz="1600">
              <a:cs typeface="Arial"/>
            </a:rPr>
            <a:t>1 kW 7 MeV</a:t>
          </a:r>
          <a:endParaRPr lang="en-US" sz="1600"/>
        </a:p>
      </dgm:t>
    </dgm:pt>
    <dgm:pt modelId="{4702AC8A-D5AD-9047-9091-42DE1427B08F}" type="parTrans" cxnId="{7BAFECBB-0E87-D647-BBFC-DE6372DD1ADE}">
      <dgm:prSet/>
      <dgm:spPr/>
      <dgm:t>
        <a:bodyPr/>
        <a:lstStyle/>
        <a:p>
          <a:endParaRPr lang="en-US" sz="1600"/>
        </a:p>
      </dgm:t>
    </dgm:pt>
    <dgm:pt modelId="{769B43E7-65F3-0E4B-8A6B-94FB24E76313}" type="sibTrans" cxnId="{7BAFECBB-0E87-D647-BBFC-DE6372DD1ADE}">
      <dgm:prSet/>
      <dgm:spPr/>
      <dgm:t>
        <a:bodyPr/>
        <a:lstStyle/>
        <a:p>
          <a:endParaRPr lang="en-US" sz="1600"/>
        </a:p>
      </dgm:t>
    </dgm:pt>
    <dgm:pt modelId="{D5576B3E-9779-644B-9910-C1EC18E71DE6}">
      <dgm:prSet custT="1"/>
      <dgm:spPr/>
      <dgm:t>
        <a:bodyPr/>
        <a:lstStyle/>
        <a:p>
          <a:pPr>
            <a:buNone/>
          </a:pPr>
          <a:r>
            <a:rPr lang="en-US" sz="1600">
              <a:cs typeface="Arial"/>
            </a:rPr>
            <a:t>31 MeV at low beam power</a:t>
          </a:r>
          <a:endParaRPr lang="en-US" sz="1600"/>
        </a:p>
      </dgm:t>
    </dgm:pt>
    <dgm:pt modelId="{8F1E365D-5FF3-084B-9E03-B34D8B8976CD}" type="parTrans" cxnId="{16022D13-3106-8F48-AEB1-F699B141EE11}">
      <dgm:prSet/>
      <dgm:spPr/>
      <dgm:t>
        <a:bodyPr/>
        <a:lstStyle/>
        <a:p>
          <a:endParaRPr lang="en-US" sz="1600"/>
        </a:p>
      </dgm:t>
    </dgm:pt>
    <dgm:pt modelId="{FDA1DAF5-9628-3041-A8CE-4D17C027104D}" type="sibTrans" cxnId="{16022D13-3106-8F48-AEB1-F699B141EE11}">
      <dgm:prSet/>
      <dgm:spPr/>
      <dgm:t>
        <a:bodyPr/>
        <a:lstStyle/>
        <a:p>
          <a:endParaRPr lang="en-US" sz="1600"/>
        </a:p>
      </dgm:t>
    </dgm:pt>
    <dgm:pt modelId="{CC23A0CF-DE28-1348-A843-589535A1050C}">
      <dgm:prSet custT="1"/>
      <dgm:spPr/>
      <dgm:t>
        <a:bodyPr/>
        <a:lstStyle/>
        <a:p>
          <a:pPr>
            <a:buNone/>
          </a:pPr>
          <a:r>
            <a:rPr lang="en-US" sz="1600">
              <a:cs typeface="Arial"/>
            </a:rPr>
            <a:t>1 kW 26 MeV</a:t>
          </a:r>
          <a:endParaRPr lang="en-US" sz="1600"/>
        </a:p>
      </dgm:t>
    </dgm:pt>
    <dgm:pt modelId="{CA508785-9114-AE45-912E-308DE69F9411}" type="parTrans" cxnId="{43EDE672-1390-7042-B905-7993AB7D67F0}">
      <dgm:prSet/>
      <dgm:spPr/>
      <dgm:t>
        <a:bodyPr/>
        <a:lstStyle/>
        <a:p>
          <a:endParaRPr lang="en-US" sz="1600"/>
        </a:p>
      </dgm:t>
    </dgm:pt>
    <dgm:pt modelId="{66C0D93B-EA2B-9F46-BFEB-BF6F186D79DF}" type="sibTrans" cxnId="{43EDE672-1390-7042-B905-7993AB7D67F0}">
      <dgm:prSet/>
      <dgm:spPr/>
      <dgm:t>
        <a:bodyPr/>
        <a:lstStyle/>
        <a:p>
          <a:endParaRPr lang="en-US" sz="1600"/>
        </a:p>
      </dgm:t>
    </dgm:pt>
    <dgm:pt modelId="{89476DFA-FDEB-C54C-962E-853F67BC2640}">
      <dgm:prSet custT="1"/>
      <dgm:spPr/>
      <dgm:t>
        <a:bodyPr/>
        <a:lstStyle/>
        <a:p>
          <a:pPr>
            <a:buNone/>
          </a:pPr>
          <a:r>
            <a:rPr lang="en-US" sz="1600">
              <a:cs typeface="Arial"/>
            </a:rPr>
            <a:t>First 10 kW 30 MeV</a:t>
          </a:r>
          <a:endParaRPr lang="en-US" sz="1600"/>
        </a:p>
      </dgm:t>
    </dgm:pt>
    <dgm:pt modelId="{FEF9F30A-7AFA-834F-BAD4-F8A12BA7980E}" type="parTrans" cxnId="{F7501D55-29AD-0B4D-8D64-E986128D41C3}">
      <dgm:prSet/>
      <dgm:spPr/>
      <dgm:t>
        <a:bodyPr/>
        <a:lstStyle/>
        <a:p>
          <a:endParaRPr lang="en-US" sz="1600"/>
        </a:p>
      </dgm:t>
    </dgm:pt>
    <dgm:pt modelId="{7B97A785-1B39-2445-80FA-A443EA9F1125}" type="sibTrans" cxnId="{F7501D55-29AD-0B4D-8D64-E986128D41C3}">
      <dgm:prSet/>
      <dgm:spPr/>
      <dgm:t>
        <a:bodyPr/>
        <a:lstStyle/>
        <a:p>
          <a:endParaRPr lang="en-US" sz="1600"/>
        </a:p>
      </dgm:t>
    </dgm:pt>
    <dgm:pt modelId="{5F30FD5C-7DB1-5341-9D93-0628B6889892}" type="pres">
      <dgm:prSet presAssocID="{82DB702D-72D0-409A-896B-6857639C2EC7}" presName="Name0" presStyleCnt="0">
        <dgm:presLayoutVars>
          <dgm:dir/>
          <dgm:resizeHandles val="exact"/>
        </dgm:presLayoutVars>
      </dgm:prSet>
      <dgm:spPr/>
    </dgm:pt>
    <dgm:pt modelId="{245EFFCA-3FCD-CE49-BB9E-4724B43F19ED}" type="pres">
      <dgm:prSet presAssocID="{57CC33F2-1F3F-40AB-87C5-85FA48F57560}" presName="node" presStyleLbl="node1" presStyleIdx="0" presStyleCnt="5">
        <dgm:presLayoutVars>
          <dgm:bulletEnabled val="1"/>
        </dgm:presLayoutVars>
      </dgm:prSet>
      <dgm:spPr/>
    </dgm:pt>
    <dgm:pt modelId="{46BE9E83-B6D2-AF4B-8B3D-B0805B386674}" type="pres">
      <dgm:prSet presAssocID="{E0C8A73C-51BE-4C42-B76B-EC8749DDF1EC}" presName="sibTrans" presStyleLbl="sibTrans2D1" presStyleIdx="0" presStyleCnt="4"/>
      <dgm:spPr/>
    </dgm:pt>
    <dgm:pt modelId="{4D0B6104-6D3C-CD43-B21D-0FA1F76175D7}" type="pres">
      <dgm:prSet presAssocID="{E0C8A73C-51BE-4C42-B76B-EC8749DDF1EC}" presName="connectorText" presStyleLbl="sibTrans2D1" presStyleIdx="0" presStyleCnt="4"/>
      <dgm:spPr/>
    </dgm:pt>
    <dgm:pt modelId="{E835BDB5-00F0-E745-AAF8-5B2AC6DD027A}" type="pres">
      <dgm:prSet presAssocID="{21B5104C-D446-4FBA-879D-1F35CB7CC420}" presName="node" presStyleLbl="node1" presStyleIdx="1" presStyleCnt="5">
        <dgm:presLayoutVars>
          <dgm:bulletEnabled val="1"/>
        </dgm:presLayoutVars>
      </dgm:prSet>
      <dgm:spPr/>
    </dgm:pt>
    <dgm:pt modelId="{2A53D920-0136-E94E-8BD5-846CF33DDCD7}" type="pres">
      <dgm:prSet presAssocID="{5E62BC53-A109-4DCE-835B-BCAC520039D5}" presName="sibTrans" presStyleLbl="sibTrans2D1" presStyleIdx="1" presStyleCnt="4"/>
      <dgm:spPr/>
    </dgm:pt>
    <dgm:pt modelId="{1B6C1F32-4D58-814D-B18E-218CBFA89D26}" type="pres">
      <dgm:prSet presAssocID="{5E62BC53-A109-4DCE-835B-BCAC520039D5}" presName="connectorText" presStyleLbl="sibTrans2D1" presStyleIdx="1" presStyleCnt="4"/>
      <dgm:spPr/>
    </dgm:pt>
    <dgm:pt modelId="{5ED6A012-97DE-DB4A-9211-AD96998D6B25}" type="pres">
      <dgm:prSet presAssocID="{528F305F-624A-448B-92E5-B594FB9B7586}" presName="node" presStyleLbl="node1" presStyleIdx="2" presStyleCnt="5">
        <dgm:presLayoutVars>
          <dgm:bulletEnabled val="1"/>
        </dgm:presLayoutVars>
      </dgm:prSet>
      <dgm:spPr/>
    </dgm:pt>
    <dgm:pt modelId="{A2971876-A582-634B-ABB5-C272F82D05A0}" type="pres">
      <dgm:prSet presAssocID="{2D18CEF8-B9DD-4A27-8AF9-EB5C68781C58}" presName="sibTrans" presStyleLbl="sibTrans2D1" presStyleIdx="2" presStyleCnt="4"/>
      <dgm:spPr/>
    </dgm:pt>
    <dgm:pt modelId="{A81A48CC-A50B-414E-B4B4-6C78021599F9}" type="pres">
      <dgm:prSet presAssocID="{2D18CEF8-B9DD-4A27-8AF9-EB5C68781C58}" presName="connectorText" presStyleLbl="sibTrans2D1" presStyleIdx="2" presStyleCnt="4"/>
      <dgm:spPr/>
    </dgm:pt>
    <dgm:pt modelId="{CEBB7B6E-985D-D94D-9D80-FFDA49C374E5}" type="pres">
      <dgm:prSet presAssocID="{E900BFEF-AFAD-4F26-B919-25C986A741EE}" presName="node" presStyleLbl="node1" presStyleIdx="3" presStyleCnt="5">
        <dgm:presLayoutVars>
          <dgm:bulletEnabled val="1"/>
        </dgm:presLayoutVars>
      </dgm:prSet>
      <dgm:spPr/>
    </dgm:pt>
    <dgm:pt modelId="{01FC2A4F-5F44-554D-827E-00A73BB42284}" type="pres">
      <dgm:prSet presAssocID="{FB8E2A15-FB36-48D3-BFDE-D6E50348D71E}" presName="sibTrans" presStyleLbl="sibTrans2D1" presStyleIdx="3" presStyleCnt="4"/>
      <dgm:spPr/>
    </dgm:pt>
    <dgm:pt modelId="{5459889B-4D6E-4C4C-B196-0D870489098D}" type="pres">
      <dgm:prSet presAssocID="{FB8E2A15-FB36-48D3-BFDE-D6E50348D71E}" presName="connectorText" presStyleLbl="sibTrans2D1" presStyleIdx="3" presStyleCnt="4"/>
      <dgm:spPr/>
    </dgm:pt>
    <dgm:pt modelId="{168BE220-FDEE-4E42-8AD9-A19E7B37219B}" type="pres">
      <dgm:prSet presAssocID="{C9F20B86-08FA-42F4-8341-7E299E849D78}" presName="node" presStyleLbl="node1" presStyleIdx="4" presStyleCnt="5">
        <dgm:presLayoutVars>
          <dgm:bulletEnabled val="1"/>
        </dgm:presLayoutVars>
      </dgm:prSet>
      <dgm:spPr/>
    </dgm:pt>
  </dgm:ptLst>
  <dgm:cxnLst>
    <dgm:cxn modelId="{16022D13-3106-8F48-AEB1-F699B141EE11}" srcId="{528F305F-624A-448B-92E5-B594FB9B7586}" destId="{D5576B3E-9779-644B-9910-C1EC18E71DE6}" srcOrd="0" destOrd="0" parTransId="{8F1E365D-5FF3-084B-9E03-B34D8B8976CD}" sibTransId="{FDA1DAF5-9628-3041-A8CE-4D17C027104D}"/>
    <dgm:cxn modelId="{3EA65B19-8B3A-4E47-9FFB-809F6F79B6C6}" type="presOf" srcId="{FB8E2A15-FB36-48D3-BFDE-D6E50348D71E}" destId="{01FC2A4F-5F44-554D-827E-00A73BB42284}" srcOrd="0" destOrd="0" presId="urn:microsoft.com/office/officeart/2005/8/layout/process1"/>
    <dgm:cxn modelId="{8DDCB31A-D1BE-B64D-8D69-989D627B8FF8}" type="presOf" srcId="{FB8E2A15-FB36-48D3-BFDE-D6E50348D71E}" destId="{5459889B-4D6E-4C4C-B196-0D870489098D}" srcOrd="1" destOrd="0" presId="urn:microsoft.com/office/officeart/2005/8/layout/process1"/>
    <dgm:cxn modelId="{CC94A643-7E16-2441-B6D6-3C177CD8433A}" type="presOf" srcId="{89476DFA-FDEB-C54C-962E-853F67BC2640}" destId="{168BE220-FDEE-4E42-8AD9-A19E7B37219B}" srcOrd="0" destOrd="1" presId="urn:microsoft.com/office/officeart/2005/8/layout/process1"/>
    <dgm:cxn modelId="{97543849-402F-8744-A72E-E4F6E77FC8DC}" type="presOf" srcId="{2D18CEF8-B9DD-4A27-8AF9-EB5C68781C58}" destId="{A81A48CC-A50B-414E-B4B4-6C78021599F9}" srcOrd="1" destOrd="0" presId="urn:microsoft.com/office/officeart/2005/8/layout/process1"/>
    <dgm:cxn modelId="{77790E6F-8580-214B-B9E5-F7071006A1ED}" type="presOf" srcId="{2D18CEF8-B9DD-4A27-8AF9-EB5C68781C58}" destId="{A2971876-A582-634B-ABB5-C272F82D05A0}" srcOrd="0" destOrd="0" presId="urn:microsoft.com/office/officeart/2005/8/layout/process1"/>
    <dgm:cxn modelId="{43EDE672-1390-7042-B905-7993AB7D67F0}" srcId="{E900BFEF-AFAD-4F26-B919-25C986A741EE}" destId="{CC23A0CF-DE28-1348-A843-589535A1050C}" srcOrd="0" destOrd="0" parTransId="{CA508785-9114-AE45-912E-308DE69F9411}" sibTransId="{66C0D93B-EA2B-9F46-BFEB-BF6F186D79DF}"/>
    <dgm:cxn modelId="{93D61775-CD4E-EB43-A6A3-9F8ED9F90C83}" type="presOf" srcId="{57CC33F2-1F3F-40AB-87C5-85FA48F57560}" destId="{245EFFCA-3FCD-CE49-BB9E-4724B43F19ED}" srcOrd="0" destOrd="0" presId="urn:microsoft.com/office/officeart/2005/8/layout/process1"/>
    <dgm:cxn modelId="{F7501D55-29AD-0B4D-8D64-E986128D41C3}" srcId="{C9F20B86-08FA-42F4-8341-7E299E849D78}" destId="{89476DFA-FDEB-C54C-962E-853F67BC2640}" srcOrd="0" destOrd="0" parTransId="{FEF9F30A-7AFA-834F-BAD4-F8A12BA7980E}" sibTransId="{7B97A785-1B39-2445-80FA-A443EA9F1125}"/>
    <dgm:cxn modelId="{39B76A5A-BA72-074A-8DFD-4D1044E86BB9}" type="presOf" srcId="{E0C8A73C-51BE-4C42-B76B-EC8749DDF1EC}" destId="{46BE9E83-B6D2-AF4B-8B3D-B0805B386674}" srcOrd="0" destOrd="0" presId="urn:microsoft.com/office/officeart/2005/8/layout/process1"/>
    <dgm:cxn modelId="{EAF5108D-1FC6-2248-B0BA-54DFDA44156D}" type="presOf" srcId="{5E62BC53-A109-4DCE-835B-BCAC520039D5}" destId="{1B6C1F32-4D58-814D-B18E-218CBFA89D26}" srcOrd="1" destOrd="0" presId="urn:microsoft.com/office/officeart/2005/8/layout/process1"/>
    <dgm:cxn modelId="{287DD290-9C73-D448-963C-15D66689A374}" type="presOf" srcId="{21B5104C-D446-4FBA-879D-1F35CB7CC420}" destId="{E835BDB5-00F0-E745-AAF8-5B2AC6DD027A}" srcOrd="0" destOrd="0" presId="urn:microsoft.com/office/officeart/2005/8/layout/process1"/>
    <dgm:cxn modelId="{E1DA1893-41A1-6D4A-BC12-614C652DE03B}" type="presOf" srcId="{33A7F26D-61B0-8249-BC99-DF81CEE3593B}" destId="{245EFFCA-3FCD-CE49-BB9E-4724B43F19ED}" srcOrd="0" destOrd="1" presId="urn:microsoft.com/office/officeart/2005/8/layout/process1"/>
    <dgm:cxn modelId="{5E6D328C-3958-B04B-9073-D84F7638B748}" type="presOf" srcId="{5E62BC53-A109-4DCE-835B-BCAC520039D5}" destId="{2A53D920-0136-E94E-8BD5-846CF33DDCD7}" srcOrd="0" destOrd="0" presId="urn:microsoft.com/office/officeart/2005/8/layout/process1"/>
    <dgm:cxn modelId="{D7ECEDA4-8039-5843-A38E-B62D7726DB19}" type="presOf" srcId="{ADEFE353-0923-514F-8A27-9C14474289CF}" destId="{E835BDB5-00F0-E745-AAF8-5B2AC6DD027A}" srcOrd="0" destOrd="1" presId="urn:microsoft.com/office/officeart/2005/8/layout/process1"/>
    <dgm:cxn modelId="{593A1EA6-48F4-4AAB-97A3-9B29F812C6BE}" srcId="{82DB702D-72D0-409A-896B-6857639C2EC7}" destId="{21B5104C-D446-4FBA-879D-1F35CB7CC420}" srcOrd="1" destOrd="0" parTransId="{6B04D130-92CC-4687-8A6A-57F8F6B3F282}" sibTransId="{5E62BC53-A109-4DCE-835B-BCAC520039D5}"/>
    <dgm:cxn modelId="{CE44DDA9-C81A-5E45-81F3-8C96F5096361}" type="presOf" srcId="{C9F20B86-08FA-42F4-8341-7E299E849D78}" destId="{168BE220-FDEE-4E42-8AD9-A19E7B37219B}" srcOrd="0" destOrd="0" presId="urn:microsoft.com/office/officeart/2005/8/layout/process1"/>
    <dgm:cxn modelId="{7F315FAA-6663-894D-8205-A2FA4E8CA9C8}" srcId="{57CC33F2-1F3F-40AB-87C5-85FA48F57560}" destId="{33A7F26D-61B0-8249-BC99-DF81CEE3593B}" srcOrd="0" destOrd="0" parTransId="{69952B21-CD62-724D-8C8E-9EEED50C4763}" sibTransId="{22DB2A6C-F28F-BC4B-B54E-BF7D1504B52E}"/>
    <dgm:cxn modelId="{3E7481B6-10C4-4276-948C-BDBF98B21A77}" srcId="{82DB702D-72D0-409A-896B-6857639C2EC7}" destId="{E900BFEF-AFAD-4F26-B919-25C986A741EE}" srcOrd="3" destOrd="0" parTransId="{4DFE897D-6295-420D-9ECE-EBD5148050BF}" sibTransId="{FB8E2A15-FB36-48D3-BFDE-D6E50348D71E}"/>
    <dgm:cxn modelId="{B713DDB6-496F-0745-B9B3-3B4D02FFABF2}" type="presOf" srcId="{CC23A0CF-DE28-1348-A843-589535A1050C}" destId="{CEBB7B6E-985D-D94D-9D80-FFDA49C374E5}" srcOrd="0" destOrd="1" presId="urn:microsoft.com/office/officeart/2005/8/layout/process1"/>
    <dgm:cxn modelId="{7BAFECBB-0E87-D647-BBFC-DE6372DD1ADE}" srcId="{21B5104C-D446-4FBA-879D-1F35CB7CC420}" destId="{ADEFE353-0923-514F-8A27-9C14474289CF}" srcOrd="0" destOrd="0" parTransId="{4702AC8A-D5AD-9047-9091-42DE1427B08F}" sibTransId="{769B43E7-65F3-0E4B-8A6B-94FB24E76313}"/>
    <dgm:cxn modelId="{421269BE-E03D-46E5-9D2B-FC465D6B4F3E}" srcId="{82DB702D-72D0-409A-896B-6857639C2EC7}" destId="{528F305F-624A-448B-92E5-B594FB9B7586}" srcOrd="2" destOrd="0" parTransId="{170B497F-DEA4-4D36-8926-13F160242FA9}" sibTransId="{2D18CEF8-B9DD-4A27-8AF9-EB5C68781C58}"/>
    <dgm:cxn modelId="{F56F03E4-EA57-844C-80D4-D71CBAFA683F}" type="presOf" srcId="{82DB702D-72D0-409A-896B-6857639C2EC7}" destId="{5F30FD5C-7DB1-5341-9D93-0628B6889892}" srcOrd="0" destOrd="0" presId="urn:microsoft.com/office/officeart/2005/8/layout/process1"/>
    <dgm:cxn modelId="{C0BEA2E5-C3AF-7142-9E26-6F48C1F03F6B}" type="presOf" srcId="{E900BFEF-AFAD-4F26-B919-25C986A741EE}" destId="{CEBB7B6E-985D-D94D-9D80-FFDA49C374E5}" srcOrd="0" destOrd="0" presId="urn:microsoft.com/office/officeart/2005/8/layout/process1"/>
    <dgm:cxn modelId="{59478CE8-2E01-45EA-9524-A719E03E2A6A}" srcId="{82DB702D-72D0-409A-896B-6857639C2EC7}" destId="{57CC33F2-1F3F-40AB-87C5-85FA48F57560}" srcOrd="0" destOrd="0" parTransId="{7AB6BB01-0E2B-473F-9919-7C3AF670EE26}" sibTransId="{E0C8A73C-51BE-4C42-B76B-EC8749DDF1EC}"/>
    <dgm:cxn modelId="{31A94AF3-1724-034A-A140-A5ABB5A3FCDF}" type="presOf" srcId="{E0C8A73C-51BE-4C42-B76B-EC8749DDF1EC}" destId="{4D0B6104-6D3C-CD43-B21D-0FA1F76175D7}" srcOrd="1" destOrd="0" presId="urn:microsoft.com/office/officeart/2005/8/layout/process1"/>
    <dgm:cxn modelId="{554399D3-B101-4D8A-8D1A-BB657C39B6C6}" srcId="{82DB702D-72D0-409A-896B-6857639C2EC7}" destId="{C9F20B86-08FA-42F4-8341-7E299E849D78}" srcOrd="4" destOrd="0" parTransId="{46BBC894-8894-492A-8327-061C6BDF204D}" sibTransId="{8E104CBB-0771-4780-A9E7-6E5DC5700F78}"/>
    <dgm:cxn modelId="{36218AD4-91F3-4D4C-82A1-F12EBD6BC305}" type="presOf" srcId="{528F305F-624A-448B-92E5-B594FB9B7586}" destId="{5ED6A012-97DE-DB4A-9211-AD96998D6B25}" srcOrd="0" destOrd="0" presId="urn:microsoft.com/office/officeart/2005/8/layout/process1"/>
    <dgm:cxn modelId="{7FDADDFF-007E-0A40-B24E-C9C513FB2F47}" type="presOf" srcId="{D5576B3E-9779-644B-9910-C1EC18E71DE6}" destId="{5ED6A012-97DE-DB4A-9211-AD96998D6B25}" srcOrd="0" destOrd="1" presId="urn:microsoft.com/office/officeart/2005/8/layout/process1"/>
    <dgm:cxn modelId="{B14FCC7A-09CD-5A47-AB11-899111D6CFFA}" type="presParOf" srcId="{5F30FD5C-7DB1-5341-9D93-0628B6889892}" destId="{245EFFCA-3FCD-CE49-BB9E-4724B43F19ED}" srcOrd="0" destOrd="0" presId="urn:microsoft.com/office/officeart/2005/8/layout/process1"/>
    <dgm:cxn modelId="{1C85A20E-67AD-E04C-8950-E55E595FBCBD}" type="presParOf" srcId="{5F30FD5C-7DB1-5341-9D93-0628B6889892}" destId="{46BE9E83-B6D2-AF4B-8B3D-B0805B386674}" srcOrd="1" destOrd="0" presId="urn:microsoft.com/office/officeart/2005/8/layout/process1"/>
    <dgm:cxn modelId="{0ADC152F-83B5-0046-960B-354AAFF9F2C5}" type="presParOf" srcId="{46BE9E83-B6D2-AF4B-8B3D-B0805B386674}" destId="{4D0B6104-6D3C-CD43-B21D-0FA1F76175D7}" srcOrd="0" destOrd="0" presId="urn:microsoft.com/office/officeart/2005/8/layout/process1"/>
    <dgm:cxn modelId="{1DFFDBF8-D6E4-E447-835A-BF506F4D9716}" type="presParOf" srcId="{5F30FD5C-7DB1-5341-9D93-0628B6889892}" destId="{E835BDB5-00F0-E745-AAF8-5B2AC6DD027A}" srcOrd="2" destOrd="0" presId="urn:microsoft.com/office/officeart/2005/8/layout/process1"/>
    <dgm:cxn modelId="{2ACEE13E-F748-F147-AEDC-EF237258FA4A}" type="presParOf" srcId="{5F30FD5C-7DB1-5341-9D93-0628B6889892}" destId="{2A53D920-0136-E94E-8BD5-846CF33DDCD7}" srcOrd="3" destOrd="0" presId="urn:microsoft.com/office/officeart/2005/8/layout/process1"/>
    <dgm:cxn modelId="{F3C64E24-7899-C34D-9082-0726DA621F6E}" type="presParOf" srcId="{2A53D920-0136-E94E-8BD5-846CF33DDCD7}" destId="{1B6C1F32-4D58-814D-B18E-218CBFA89D26}" srcOrd="0" destOrd="0" presId="urn:microsoft.com/office/officeart/2005/8/layout/process1"/>
    <dgm:cxn modelId="{99AE6CFA-06E5-5E4E-B743-BC72F2C95E4C}" type="presParOf" srcId="{5F30FD5C-7DB1-5341-9D93-0628B6889892}" destId="{5ED6A012-97DE-DB4A-9211-AD96998D6B25}" srcOrd="4" destOrd="0" presId="urn:microsoft.com/office/officeart/2005/8/layout/process1"/>
    <dgm:cxn modelId="{3A61866B-58D8-2241-B9C8-BC125B7F6CE6}" type="presParOf" srcId="{5F30FD5C-7DB1-5341-9D93-0628B6889892}" destId="{A2971876-A582-634B-ABB5-C272F82D05A0}" srcOrd="5" destOrd="0" presId="urn:microsoft.com/office/officeart/2005/8/layout/process1"/>
    <dgm:cxn modelId="{1C9E1888-FB7F-6145-B309-012CF0D6F4F2}" type="presParOf" srcId="{A2971876-A582-634B-ABB5-C272F82D05A0}" destId="{A81A48CC-A50B-414E-B4B4-6C78021599F9}" srcOrd="0" destOrd="0" presId="urn:microsoft.com/office/officeart/2005/8/layout/process1"/>
    <dgm:cxn modelId="{A8D4FF22-B6B9-B148-AD91-6C16AC4BA9E0}" type="presParOf" srcId="{5F30FD5C-7DB1-5341-9D93-0628B6889892}" destId="{CEBB7B6E-985D-D94D-9D80-FFDA49C374E5}" srcOrd="6" destOrd="0" presId="urn:microsoft.com/office/officeart/2005/8/layout/process1"/>
    <dgm:cxn modelId="{8AF2943B-8955-E041-8B7C-58A91C385623}" type="presParOf" srcId="{5F30FD5C-7DB1-5341-9D93-0628B6889892}" destId="{01FC2A4F-5F44-554D-827E-00A73BB42284}" srcOrd="7" destOrd="0" presId="urn:microsoft.com/office/officeart/2005/8/layout/process1"/>
    <dgm:cxn modelId="{D51E4E9A-AFFC-8146-99E0-7DB96E7BE27E}" type="presParOf" srcId="{01FC2A4F-5F44-554D-827E-00A73BB42284}" destId="{5459889B-4D6E-4C4C-B196-0D870489098D}" srcOrd="0" destOrd="0" presId="urn:microsoft.com/office/officeart/2005/8/layout/process1"/>
    <dgm:cxn modelId="{681E9BE6-E4F2-E847-958C-1D660EB7EC57}" type="presParOf" srcId="{5F30FD5C-7DB1-5341-9D93-0628B6889892}" destId="{168BE220-FDEE-4E42-8AD9-A19E7B37219B}" srcOrd="8" destOrd="0" presId="urn:microsoft.com/office/officeart/2005/8/layout/process1"/>
  </dgm:cxnLst>
  <dgm:bg>
    <a:effectLst>
      <a:outerShdw blurRad="76200" dist="12700" dir="2700000" sy="-23000" kx="-800400" algn="bl"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EFFCA-3FCD-CE49-BB9E-4724B43F19ED}">
      <dsp:nvSpPr>
        <dsp:cNvPr id="0" name=""/>
        <dsp:cNvSpPr/>
      </dsp:nvSpPr>
      <dsp:spPr>
        <a:xfrm>
          <a:off x="11065" y="0"/>
          <a:ext cx="1714270" cy="113751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CA" sz="1600" b="1" kern="1200">
              <a:solidFill>
                <a:srgbClr val="0070C0"/>
              </a:solidFill>
            </a:rPr>
            <a:t>Jul. 2018</a:t>
          </a:r>
        </a:p>
        <a:p>
          <a:pPr marL="171450" lvl="1" indent="-171450" algn="l" defTabSz="711200">
            <a:lnSpc>
              <a:spcPct val="90000"/>
            </a:lnSpc>
            <a:spcBef>
              <a:spcPct val="0"/>
            </a:spcBef>
            <a:spcAft>
              <a:spcPct val="15000"/>
            </a:spcAft>
            <a:buNone/>
          </a:pPr>
          <a:r>
            <a:rPr lang="en-US" sz="1600" kern="1200">
              <a:cs typeface="Arial"/>
            </a:rPr>
            <a:t>First 3-cavities acceleration to 25 MeV</a:t>
          </a:r>
          <a:endParaRPr lang="en-US" sz="1600" kern="1200"/>
        </a:p>
      </dsp:txBody>
      <dsp:txXfrm>
        <a:off x="44382" y="33317"/>
        <a:ext cx="1647636" cy="1070882"/>
      </dsp:txXfrm>
    </dsp:sp>
    <dsp:sp modelId="{46BE9E83-B6D2-AF4B-8B3D-B0805B386674}">
      <dsp:nvSpPr>
        <dsp:cNvPr id="0" name=""/>
        <dsp:cNvSpPr/>
      </dsp:nvSpPr>
      <dsp:spPr>
        <a:xfrm>
          <a:off x="1896762" y="356188"/>
          <a:ext cx="363425" cy="4251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a:p>
      </dsp:txBody>
      <dsp:txXfrm>
        <a:off x="1896762" y="441216"/>
        <a:ext cx="254398" cy="255083"/>
      </dsp:txXfrm>
    </dsp:sp>
    <dsp:sp modelId="{E835BDB5-00F0-E745-AAF8-5B2AC6DD027A}">
      <dsp:nvSpPr>
        <dsp:cNvPr id="0" name=""/>
        <dsp:cNvSpPr/>
      </dsp:nvSpPr>
      <dsp:spPr>
        <a:xfrm>
          <a:off x="2411043" y="0"/>
          <a:ext cx="1714270" cy="113751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CA" sz="1600" b="1" kern="1200">
              <a:solidFill>
                <a:srgbClr val="0070C0"/>
              </a:solidFill>
            </a:rPr>
            <a:t>Dec. 2019</a:t>
          </a:r>
        </a:p>
        <a:p>
          <a:pPr marL="171450" lvl="1" indent="-171450" algn="l" defTabSz="711200">
            <a:lnSpc>
              <a:spcPct val="90000"/>
            </a:lnSpc>
            <a:spcBef>
              <a:spcPct val="0"/>
            </a:spcBef>
            <a:spcAft>
              <a:spcPct val="15000"/>
            </a:spcAft>
            <a:buNone/>
          </a:pPr>
          <a:r>
            <a:rPr lang="en-US" sz="1600" kern="1200">
              <a:cs typeface="Arial"/>
            </a:rPr>
            <a:t>1 kW 7 MeV</a:t>
          </a:r>
          <a:endParaRPr lang="en-US" sz="1600" kern="1200"/>
        </a:p>
      </dsp:txBody>
      <dsp:txXfrm>
        <a:off x="2444360" y="33317"/>
        <a:ext cx="1647636" cy="1070882"/>
      </dsp:txXfrm>
    </dsp:sp>
    <dsp:sp modelId="{2A53D920-0136-E94E-8BD5-846CF33DDCD7}">
      <dsp:nvSpPr>
        <dsp:cNvPr id="0" name=""/>
        <dsp:cNvSpPr/>
      </dsp:nvSpPr>
      <dsp:spPr>
        <a:xfrm>
          <a:off x="4296741" y="356188"/>
          <a:ext cx="363425" cy="4251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a:p>
      </dsp:txBody>
      <dsp:txXfrm>
        <a:off x="4296741" y="441216"/>
        <a:ext cx="254398" cy="255083"/>
      </dsp:txXfrm>
    </dsp:sp>
    <dsp:sp modelId="{5ED6A012-97DE-DB4A-9211-AD96998D6B25}">
      <dsp:nvSpPr>
        <dsp:cNvPr id="0" name=""/>
        <dsp:cNvSpPr/>
      </dsp:nvSpPr>
      <dsp:spPr>
        <a:xfrm>
          <a:off x="4811022" y="0"/>
          <a:ext cx="1714270" cy="113751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CA" sz="1600" b="1" kern="1200">
              <a:solidFill>
                <a:srgbClr val="0070C0"/>
              </a:solidFill>
            </a:rPr>
            <a:t>Feb. 2020</a:t>
          </a:r>
        </a:p>
        <a:p>
          <a:pPr marL="171450" lvl="1" indent="-171450" algn="l" defTabSz="711200">
            <a:lnSpc>
              <a:spcPct val="90000"/>
            </a:lnSpc>
            <a:spcBef>
              <a:spcPct val="0"/>
            </a:spcBef>
            <a:spcAft>
              <a:spcPct val="15000"/>
            </a:spcAft>
            <a:buNone/>
          </a:pPr>
          <a:r>
            <a:rPr lang="en-US" sz="1600" kern="1200">
              <a:cs typeface="Arial"/>
            </a:rPr>
            <a:t>31 MeV at low beam power</a:t>
          </a:r>
          <a:endParaRPr lang="en-US" sz="1600" kern="1200"/>
        </a:p>
      </dsp:txBody>
      <dsp:txXfrm>
        <a:off x="4844339" y="33317"/>
        <a:ext cx="1647636" cy="1070882"/>
      </dsp:txXfrm>
    </dsp:sp>
    <dsp:sp modelId="{A2971876-A582-634B-ABB5-C272F82D05A0}">
      <dsp:nvSpPr>
        <dsp:cNvPr id="0" name=""/>
        <dsp:cNvSpPr/>
      </dsp:nvSpPr>
      <dsp:spPr>
        <a:xfrm>
          <a:off x="6696719" y="356188"/>
          <a:ext cx="363425" cy="4251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a:p>
      </dsp:txBody>
      <dsp:txXfrm>
        <a:off x="6696719" y="441216"/>
        <a:ext cx="254398" cy="255083"/>
      </dsp:txXfrm>
    </dsp:sp>
    <dsp:sp modelId="{CEBB7B6E-985D-D94D-9D80-FFDA49C374E5}">
      <dsp:nvSpPr>
        <dsp:cNvPr id="0" name=""/>
        <dsp:cNvSpPr/>
      </dsp:nvSpPr>
      <dsp:spPr>
        <a:xfrm>
          <a:off x="7211000" y="0"/>
          <a:ext cx="1714270" cy="113751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CA" sz="1600" b="1" kern="1200">
              <a:solidFill>
                <a:srgbClr val="0070C0"/>
              </a:solidFill>
            </a:rPr>
            <a:t>Dec. 2020</a:t>
          </a:r>
        </a:p>
        <a:p>
          <a:pPr marL="171450" lvl="1" indent="-171450" algn="l" defTabSz="711200">
            <a:lnSpc>
              <a:spcPct val="90000"/>
            </a:lnSpc>
            <a:spcBef>
              <a:spcPct val="0"/>
            </a:spcBef>
            <a:spcAft>
              <a:spcPct val="15000"/>
            </a:spcAft>
            <a:buNone/>
          </a:pPr>
          <a:r>
            <a:rPr lang="en-US" sz="1600" kern="1200">
              <a:cs typeface="Arial"/>
            </a:rPr>
            <a:t>1 kW 26 MeV</a:t>
          </a:r>
          <a:endParaRPr lang="en-US" sz="1600" kern="1200"/>
        </a:p>
      </dsp:txBody>
      <dsp:txXfrm>
        <a:off x="7244317" y="33317"/>
        <a:ext cx="1647636" cy="1070882"/>
      </dsp:txXfrm>
    </dsp:sp>
    <dsp:sp modelId="{01FC2A4F-5F44-554D-827E-00A73BB42284}">
      <dsp:nvSpPr>
        <dsp:cNvPr id="0" name=""/>
        <dsp:cNvSpPr/>
      </dsp:nvSpPr>
      <dsp:spPr>
        <a:xfrm>
          <a:off x="9096698" y="356188"/>
          <a:ext cx="363425" cy="4251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a:p>
      </dsp:txBody>
      <dsp:txXfrm>
        <a:off x="9096698" y="441216"/>
        <a:ext cx="254398" cy="255083"/>
      </dsp:txXfrm>
    </dsp:sp>
    <dsp:sp modelId="{168BE220-FDEE-4E42-8AD9-A19E7B37219B}">
      <dsp:nvSpPr>
        <dsp:cNvPr id="0" name=""/>
        <dsp:cNvSpPr/>
      </dsp:nvSpPr>
      <dsp:spPr>
        <a:xfrm>
          <a:off x="9610979" y="0"/>
          <a:ext cx="1714270" cy="113751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CA" sz="1600" b="1" kern="1200">
              <a:solidFill>
                <a:srgbClr val="0070C0"/>
              </a:solidFill>
            </a:rPr>
            <a:t>Sep. 2021</a:t>
          </a:r>
        </a:p>
        <a:p>
          <a:pPr marL="171450" lvl="1" indent="-171450" algn="l" defTabSz="711200">
            <a:lnSpc>
              <a:spcPct val="90000"/>
            </a:lnSpc>
            <a:spcBef>
              <a:spcPct val="0"/>
            </a:spcBef>
            <a:spcAft>
              <a:spcPct val="15000"/>
            </a:spcAft>
            <a:buNone/>
          </a:pPr>
          <a:r>
            <a:rPr lang="en-US" sz="1600" kern="1200">
              <a:cs typeface="Arial"/>
            </a:rPr>
            <a:t>First 10 kW 30 MeV</a:t>
          </a:r>
          <a:endParaRPr lang="en-US" sz="1600" kern="1200"/>
        </a:p>
      </dsp:txBody>
      <dsp:txXfrm>
        <a:off x="9644296" y="33317"/>
        <a:ext cx="1647636" cy="10708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52E00-0E34-3E46-A522-3477DA866F18}" type="datetimeFigureOut">
              <a:rPr lang="en-US" smtClean="0"/>
              <a:t>7/30/2023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10929-4259-7B49-A9B5-CC586E8A4815}" type="slidenum">
              <a:rPr lang="en-US" smtClean="0"/>
              <a:t>‹#›</a:t>
            </a:fld>
            <a:endParaRPr lang="en-US"/>
          </a:p>
        </p:txBody>
      </p:sp>
    </p:spTree>
    <p:extLst>
      <p:ext uri="{BB962C8B-B14F-4D97-AF65-F5344CB8AC3E}">
        <p14:creationId xmlns:p14="http://schemas.microsoft.com/office/powerpoint/2010/main" val="2710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 captions for the figures, improve the plots for the beam profile</a:t>
            </a:r>
          </a:p>
          <a:p>
            <a:r>
              <a:rPr lang="en-US"/>
              <a:t>Maybe replace the left figure</a:t>
            </a:r>
          </a:p>
        </p:txBody>
      </p:sp>
      <p:sp>
        <p:nvSpPr>
          <p:cNvPr id="4" name="Slide Number Placeholder 3"/>
          <p:cNvSpPr>
            <a:spLocks noGrp="1"/>
          </p:cNvSpPr>
          <p:nvPr>
            <p:ph type="sldNum" sz="quarter" idx="5"/>
          </p:nvPr>
        </p:nvSpPr>
        <p:spPr/>
        <p:txBody>
          <a:bodyPr/>
          <a:lstStyle/>
          <a:p>
            <a:fld id="{06010929-4259-7B49-A9B5-CC586E8A4815}" type="slidenum">
              <a:rPr lang="en-US" smtClean="0"/>
              <a:t>3</a:t>
            </a:fld>
            <a:endParaRPr lang="en-US"/>
          </a:p>
        </p:txBody>
      </p:sp>
    </p:spTree>
    <p:extLst>
      <p:ext uri="{BB962C8B-B14F-4D97-AF65-F5344CB8AC3E}">
        <p14:creationId xmlns:p14="http://schemas.microsoft.com/office/powerpoint/2010/main" val="2907500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main cyclotron facilities in the world</a:t>
            </a:r>
          </a:p>
        </p:txBody>
      </p:sp>
      <p:sp>
        <p:nvSpPr>
          <p:cNvPr id="4" name="Slide Number Placeholder 3"/>
          <p:cNvSpPr>
            <a:spLocks noGrp="1"/>
          </p:cNvSpPr>
          <p:nvPr>
            <p:ph type="sldNum" sz="quarter" idx="5"/>
          </p:nvPr>
        </p:nvSpPr>
        <p:spPr/>
        <p:txBody>
          <a:bodyPr/>
          <a:lstStyle/>
          <a:p>
            <a:fld id="{06010929-4259-7B49-A9B5-CC586E8A4815}" type="slidenum">
              <a:rPr lang="en-US" smtClean="0"/>
              <a:t>14</a:t>
            </a:fld>
            <a:endParaRPr lang="en-US"/>
          </a:p>
        </p:txBody>
      </p:sp>
    </p:spTree>
    <p:extLst>
      <p:ext uri="{BB962C8B-B14F-4D97-AF65-F5344CB8AC3E}">
        <p14:creationId xmlns:p14="http://schemas.microsoft.com/office/powerpoint/2010/main" val="117038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Lower values on the right is better (link to Philipp </a:t>
            </a:r>
            <a:r>
              <a:rPr lang="en-US" err="1"/>
              <a:t>crb</a:t>
            </a:r>
            <a:r>
              <a:rPr lang="en-US"/>
              <a:t> cavity)</a:t>
            </a:r>
          </a:p>
          <a:p>
            <a:r>
              <a:rPr lang="en-US"/>
              <a:t>-limit the </a:t>
            </a:r>
            <a:r>
              <a:rPr lang="en-US" err="1"/>
              <a:t>luminousity</a:t>
            </a:r>
            <a:r>
              <a:rPr lang="en-US"/>
              <a:t> in the LHC</a:t>
            </a:r>
          </a:p>
        </p:txBody>
      </p:sp>
      <p:sp>
        <p:nvSpPr>
          <p:cNvPr id="4" name="Slide Number Placeholder 3"/>
          <p:cNvSpPr>
            <a:spLocks noGrp="1"/>
          </p:cNvSpPr>
          <p:nvPr>
            <p:ph type="sldNum" sz="quarter" idx="5"/>
          </p:nvPr>
        </p:nvSpPr>
        <p:spPr/>
        <p:txBody>
          <a:bodyPr/>
          <a:lstStyle/>
          <a:p>
            <a:fld id="{06010929-4259-7B49-A9B5-CC586E8A4815}" type="slidenum">
              <a:rPr lang="en-US" smtClean="0"/>
              <a:t>15</a:t>
            </a:fld>
            <a:endParaRPr lang="en-US"/>
          </a:p>
        </p:txBody>
      </p:sp>
    </p:spTree>
    <p:extLst>
      <p:ext uri="{BB962C8B-B14F-4D97-AF65-F5344CB8AC3E}">
        <p14:creationId xmlns:p14="http://schemas.microsoft.com/office/powerpoint/2010/main" val="256258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the word revolution to some milder expression</a:t>
            </a:r>
          </a:p>
        </p:txBody>
      </p:sp>
      <p:sp>
        <p:nvSpPr>
          <p:cNvPr id="4" name="Slide Number Placeholder 3"/>
          <p:cNvSpPr>
            <a:spLocks noGrp="1"/>
          </p:cNvSpPr>
          <p:nvPr>
            <p:ph type="sldNum" sz="quarter" idx="5"/>
          </p:nvPr>
        </p:nvSpPr>
        <p:spPr/>
        <p:txBody>
          <a:bodyPr/>
          <a:lstStyle/>
          <a:p>
            <a:fld id="{06010929-4259-7B49-A9B5-CC586E8A4815}" type="slidenum">
              <a:rPr lang="en-US" smtClean="0"/>
              <a:t>16</a:t>
            </a:fld>
            <a:endParaRPr lang="en-US"/>
          </a:p>
        </p:txBody>
      </p:sp>
    </p:spTree>
    <p:extLst>
      <p:ext uri="{BB962C8B-B14F-4D97-AF65-F5344CB8AC3E}">
        <p14:creationId xmlns:p14="http://schemas.microsoft.com/office/powerpoint/2010/main" val="213192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u="none" strike="noStrike">
                <a:effectLst/>
                <a:latin typeface="Helvetica" pitchFamily="2" charset="0"/>
              </a:rPr>
              <a:t>(1) Compensation of 3 main resonance crossings </a:t>
            </a:r>
            <a:r>
              <a:rPr lang="en-CA">
                <a:latin typeface="Helvetica" pitchFamily="2" charset="0"/>
              </a:rPr>
              <a:t>by Harmonic Coils (HC) – powering the top/bottom coils in opposite currents to generate Br at the median plane.</a:t>
            </a:r>
            <a:endParaRPr lang="en-CA" b="0" i="0" u="none" strike="noStrike">
              <a:effectLst/>
              <a:latin typeface="Helvetica" pitchFamily="2" charset="0"/>
            </a:endParaRPr>
          </a:p>
          <a:p>
            <a:r>
              <a:rPr lang="en-CA" b="0" i="0" u="none" strike="noStrike">
                <a:effectLst/>
                <a:latin typeface="Helvetica" pitchFamily="2" charset="0"/>
              </a:rPr>
              <a:t>(2) The one you point out with the arrow, we actually move the beam tune away so it does not cross resonance.</a:t>
            </a:r>
          </a:p>
          <a:p>
            <a:r>
              <a:rPr lang="en-CA" b="0" i="0" u="none" strike="noStrike">
                <a:effectLst/>
                <a:latin typeface="Helvetica" pitchFamily="2" charset="0"/>
              </a:rPr>
              <a:t>Explain the experimental/theoretical difference/resonance lines explanation, maybe acceleration moving the line away</a:t>
            </a:r>
          </a:p>
          <a:p>
            <a:endParaRPr lang="en-CA" b="0" i="0" u="none" strike="noStrike">
              <a:effectLst/>
              <a:latin typeface="Helvetica" pitchFamily="2" charset="0"/>
            </a:endParaRPr>
          </a:p>
          <a:p>
            <a:r>
              <a:rPr lang="en-CA"/>
              <a:t>you have to motivate this development, something about beam loss, activation, need for more circulating beam for BL4N... Also explain what is measurement-derived data, and what is not.</a:t>
            </a:r>
            <a:endParaRPr lang="en-US"/>
          </a:p>
          <a:p>
            <a:endParaRPr lang="en-US"/>
          </a:p>
        </p:txBody>
      </p:sp>
      <p:sp>
        <p:nvSpPr>
          <p:cNvPr id="4" name="Slide Number Placeholder 3"/>
          <p:cNvSpPr>
            <a:spLocks noGrp="1"/>
          </p:cNvSpPr>
          <p:nvPr>
            <p:ph type="sldNum" sz="quarter" idx="5"/>
          </p:nvPr>
        </p:nvSpPr>
        <p:spPr/>
        <p:txBody>
          <a:bodyPr/>
          <a:lstStyle/>
          <a:p>
            <a:fld id="{06010929-4259-7B49-A9B5-CC586E8A4815}" type="slidenum">
              <a:rPr lang="en-US" smtClean="0"/>
              <a:t>4</a:t>
            </a:fld>
            <a:endParaRPr lang="en-US"/>
          </a:p>
        </p:txBody>
      </p:sp>
    </p:spTree>
    <p:extLst>
      <p:ext uri="{BB962C8B-B14F-4D97-AF65-F5344CB8AC3E}">
        <p14:creationId xmlns:p14="http://schemas.microsoft.com/office/powerpoint/2010/main" val="330895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 able to support ARIEL</a:t>
            </a:r>
          </a:p>
          <a:p>
            <a:r>
              <a:rPr lang="en-US"/>
              <a:t>We have the design, one of the part that requires particular study is the space charge</a:t>
            </a:r>
          </a:p>
          <a:p>
            <a:r>
              <a:rPr lang="en-US"/>
              <a:t>Benchmark that to Paul’s work (combine 10/11)</a:t>
            </a:r>
          </a:p>
          <a:p>
            <a:r>
              <a:rPr lang="en-US"/>
              <a:t>Faster- better. For online tuning</a:t>
            </a:r>
          </a:p>
        </p:txBody>
      </p:sp>
      <p:sp>
        <p:nvSpPr>
          <p:cNvPr id="4" name="Slide Number Placeholder 3"/>
          <p:cNvSpPr>
            <a:spLocks noGrp="1"/>
          </p:cNvSpPr>
          <p:nvPr>
            <p:ph type="sldNum" sz="quarter" idx="5"/>
          </p:nvPr>
        </p:nvSpPr>
        <p:spPr/>
        <p:txBody>
          <a:bodyPr/>
          <a:lstStyle/>
          <a:p>
            <a:fld id="{06010929-4259-7B49-A9B5-CC586E8A4815}" type="slidenum">
              <a:rPr lang="en-US" smtClean="0"/>
              <a:t>5</a:t>
            </a:fld>
            <a:endParaRPr lang="en-US"/>
          </a:p>
        </p:txBody>
      </p:sp>
    </p:spTree>
    <p:extLst>
      <p:ext uri="{BB962C8B-B14F-4D97-AF65-F5344CB8AC3E}">
        <p14:creationId xmlns:p14="http://schemas.microsoft.com/office/powerpoint/2010/main" val="129226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Increase current, reduce loss, improve </a:t>
            </a:r>
            <a:r>
              <a:rPr lang="en-US" err="1"/>
              <a:t>efficiency,kA</a:t>
            </a:r>
            <a:r>
              <a:rPr lang="en-US"/>
              <a:t> on the left </a:t>
            </a:r>
          </a:p>
          <a:p>
            <a:pPr marL="171450" indent="-171450">
              <a:buFontTx/>
              <a:buChar char="-"/>
            </a:pPr>
            <a:r>
              <a:rPr lang="en-US"/>
              <a:t>Link the </a:t>
            </a:r>
            <a:r>
              <a:rPr lang="en-US" err="1"/>
              <a:t>mG</a:t>
            </a:r>
            <a:r>
              <a:rPr lang="en-US"/>
              <a:t> error to the </a:t>
            </a:r>
            <a:r>
              <a:rPr lang="en-US" err="1"/>
              <a:t>isochonism</a:t>
            </a:r>
            <a:r>
              <a:rPr lang="en-US"/>
              <a:t> </a:t>
            </a:r>
          </a:p>
          <a:p>
            <a:pPr marL="171450" indent="-171450">
              <a:buFontTx/>
              <a:buChar char="-"/>
            </a:pPr>
            <a:r>
              <a:rPr lang="en-US"/>
              <a:t>For cyclotron we need the magnetic field to </a:t>
            </a:r>
            <a:r>
              <a:rPr lang="en-US" err="1"/>
              <a:t>mG</a:t>
            </a:r>
            <a:r>
              <a:rPr lang="en-US"/>
              <a:t>, else no beam is coming out (unlike synchrotron)</a:t>
            </a:r>
          </a:p>
          <a:p>
            <a:pPr marL="171450" indent="-171450">
              <a:buFontTx/>
              <a:buChar char="-"/>
            </a:pPr>
            <a:r>
              <a:rPr lang="en-US"/>
              <a:t>Like degaussing the magnet at the setpoint, the right is the experimental data using the </a:t>
            </a:r>
            <a:r>
              <a:rPr lang="en-US" err="1"/>
              <a:t>nmr</a:t>
            </a:r>
            <a:r>
              <a:rPr lang="en-US"/>
              <a:t> probe</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06010929-4259-7B49-A9B5-CC586E8A4815}" type="slidenum">
              <a:rPr lang="en-US" smtClean="0"/>
              <a:t>6</a:t>
            </a:fld>
            <a:endParaRPr lang="en-US"/>
          </a:p>
        </p:txBody>
      </p:sp>
    </p:spTree>
    <p:extLst>
      <p:ext uri="{BB962C8B-B14F-4D97-AF65-F5344CB8AC3E}">
        <p14:creationId xmlns:p14="http://schemas.microsoft.com/office/powerpoint/2010/main" val="315201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acceleration of three cavities, plot the positive graph, express the challenges (10 kW is a very high power, be careful with the tune </a:t>
            </a:r>
            <a:r>
              <a:rPr lang="en-US" err="1"/>
              <a:t>etc</a:t>
            </a:r>
            <a:r>
              <a:rPr lang="en-US"/>
              <a:t>….), can self-destruct </a:t>
            </a:r>
          </a:p>
        </p:txBody>
      </p:sp>
      <p:sp>
        <p:nvSpPr>
          <p:cNvPr id="4" name="Slide Number Placeholder 3"/>
          <p:cNvSpPr>
            <a:spLocks noGrp="1"/>
          </p:cNvSpPr>
          <p:nvPr>
            <p:ph type="sldNum" sz="quarter" idx="5"/>
          </p:nvPr>
        </p:nvSpPr>
        <p:spPr/>
        <p:txBody>
          <a:bodyPr/>
          <a:lstStyle/>
          <a:p>
            <a:fld id="{06010929-4259-7B49-A9B5-CC586E8A4815}" type="slidenum">
              <a:rPr lang="en-US" smtClean="0"/>
              <a:t>7</a:t>
            </a:fld>
            <a:endParaRPr lang="en-US"/>
          </a:p>
        </p:txBody>
      </p:sp>
    </p:spTree>
    <p:extLst>
      <p:ext uri="{BB962C8B-B14F-4D97-AF65-F5344CB8AC3E}">
        <p14:creationId xmlns:p14="http://schemas.microsoft.com/office/powerpoint/2010/main" val="98940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the resolution is high, need to include multipole to take care of the high-order aberration, first in the world to achieve 20000 resolving power at 3 um emittance (without losing all of the beam)~50% transmission </a:t>
            </a:r>
          </a:p>
        </p:txBody>
      </p:sp>
      <p:sp>
        <p:nvSpPr>
          <p:cNvPr id="4" name="Slide Number Placeholder 3"/>
          <p:cNvSpPr>
            <a:spLocks noGrp="1"/>
          </p:cNvSpPr>
          <p:nvPr>
            <p:ph type="sldNum" sz="quarter" idx="5"/>
          </p:nvPr>
        </p:nvSpPr>
        <p:spPr/>
        <p:txBody>
          <a:bodyPr/>
          <a:lstStyle/>
          <a:p>
            <a:fld id="{06010929-4259-7B49-A9B5-CC586E8A4815}" type="slidenum">
              <a:rPr lang="en-US" smtClean="0"/>
              <a:t>9</a:t>
            </a:fld>
            <a:endParaRPr lang="en-US"/>
          </a:p>
        </p:txBody>
      </p:sp>
    </p:spTree>
    <p:extLst>
      <p:ext uri="{BB962C8B-B14F-4D97-AF65-F5344CB8AC3E}">
        <p14:creationId xmlns:p14="http://schemas.microsoft.com/office/powerpoint/2010/main" val="205926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Active noise cancellation</a:t>
            </a:r>
          </a:p>
        </p:txBody>
      </p:sp>
      <p:sp>
        <p:nvSpPr>
          <p:cNvPr id="4" name="Slide Number Placeholder 3"/>
          <p:cNvSpPr>
            <a:spLocks noGrp="1"/>
          </p:cNvSpPr>
          <p:nvPr>
            <p:ph type="sldNum" sz="quarter" idx="5"/>
          </p:nvPr>
        </p:nvSpPr>
        <p:spPr/>
        <p:txBody>
          <a:bodyPr/>
          <a:lstStyle/>
          <a:p>
            <a:fld id="{06010929-4259-7B49-A9B5-CC586E8A4815}" type="slidenum">
              <a:rPr lang="en-US" smtClean="0"/>
              <a:t>10</a:t>
            </a:fld>
            <a:endParaRPr lang="en-US"/>
          </a:p>
        </p:txBody>
      </p:sp>
    </p:spTree>
    <p:extLst>
      <p:ext uri="{BB962C8B-B14F-4D97-AF65-F5344CB8AC3E}">
        <p14:creationId xmlns:p14="http://schemas.microsoft.com/office/powerpoint/2010/main" val="232032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Objective is efficiency, 9000 hours , but we don’t want to triple the human power. We don’t want to depend on the skills, but we have a rational process</a:t>
            </a:r>
          </a:p>
          <a:p>
            <a:r>
              <a:rPr lang="en-US"/>
              <a:t>This plot is an end-to-end model, that is online-real time that integrate all kind of elements</a:t>
            </a:r>
          </a:p>
        </p:txBody>
      </p:sp>
      <p:sp>
        <p:nvSpPr>
          <p:cNvPr id="4" name="Slide Number Placeholder 3"/>
          <p:cNvSpPr>
            <a:spLocks noGrp="1"/>
          </p:cNvSpPr>
          <p:nvPr>
            <p:ph type="sldNum" sz="quarter" idx="5"/>
          </p:nvPr>
        </p:nvSpPr>
        <p:spPr/>
        <p:txBody>
          <a:bodyPr/>
          <a:lstStyle/>
          <a:p>
            <a:fld id="{06010929-4259-7B49-A9B5-CC586E8A4815}" type="slidenum">
              <a:rPr lang="en-US" smtClean="0"/>
              <a:t>11</a:t>
            </a:fld>
            <a:endParaRPr lang="en-US"/>
          </a:p>
        </p:txBody>
      </p:sp>
    </p:spTree>
    <p:extLst>
      <p:ext uri="{BB962C8B-B14F-4D97-AF65-F5344CB8AC3E}">
        <p14:creationId xmlns:p14="http://schemas.microsoft.com/office/powerpoint/2010/main" val="232580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010929-4259-7B49-A9B5-CC586E8A4815}" type="slidenum">
              <a:rPr lang="en-US" smtClean="0"/>
              <a:t>12</a:t>
            </a:fld>
            <a:endParaRPr lang="en-US"/>
          </a:p>
        </p:txBody>
      </p:sp>
    </p:spTree>
    <p:extLst>
      <p:ext uri="{BB962C8B-B14F-4D97-AF65-F5344CB8AC3E}">
        <p14:creationId xmlns:p14="http://schemas.microsoft.com/office/powerpoint/2010/main" val="89981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Science Week 2023</a:t>
            </a:r>
          </a:p>
        </p:txBody>
      </p:sp>
      <p:sp>
        <p:nvSpPr>
          <p:cNvPr id="6" name="Slide Number Placeholder 5"/>
          <p:cNvSpPr>
            <a:spLocks noGrp="1"/>
          </p:cNvSpPr>
          <p:nvPr>
            <p:ph type="sldNum" sz="quarter" idx="12"/>
          </p:nvPr>
        </p:nvSpPr>
        <p:spPr/>
        <p:txBody>
          <a:bodyPr/>
          <a:lstStyle/>
          <a:p>
            <a:fld id="{53E02680-37AD-C84A-844B-E2AD4D31A9C6}" type="slidenum">
              <a:rPr lang="en-US" smtClean="0"/>
              <a:t>‹#›</a:t>
            </a:fld>
            <a:endParaRPr lang="en-US"/>
          </a:p>
        </p:txBody>
      </p:sp>
    </p:spTree>
    <p:extLst>
      <p:ext uri="{BB962C8B-B14F-4D97-AF65-F5344CB8AC3E}">
        <p14:creationId xmlns:p14="http://schemas.microsoft.com/office/powerpoint/2010/main" val="167746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Science Week 2023</a:t>
            </a:r>
          </a:p>
        </p:txBody>
      </p:sp>
      <p:sp>
        <p:nvSpPr>
          <p:cNvPr id="6" name="Slide Number Placeholder 5"/>
          <p:cNvSpPr>
            <a:spLocks noGrp="1"/>
          </p:cNvSpPr>
          <p:nvPr>
            <p:ph type="sldNum" sz="quarter" idx="12"/>
          </p:nvPr>
        </p:nvSpPr>
        <p:spPr/>
        <p:txBody>
          <a:bodyPr/>
          <a:lstStyle/>
          <a:p>
            <a:fld id="{53E02680-37AD-C84A-844B-E2AD4D31A9C6}" type="slidenum">
              <a:rPr lang="en-US" smtClean="0"/>
              <a:t>‹#›</a:t>
            </a:fld>
            <a:endParaRPr lang="en-US"/>
          </a:p>
        </p:txBody>
      </p:sp>
    </p:spTree>
    <p:extLst>
      <p:ext uri="{BB962C8B-B14F-4D97-AF65-F5344CB8AC3E}">
        <p14:creationId xmlns:p14="http://schemas.microsoft.com/office/powerpoint/2010/main" val="64073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Science Week 2023</a:t>
            </a:r>
          </a:p>
        </p:txBody>
      </p:sp>
      <p:sp>
        <p:nvSpPr>
          <p:cNvPr id="6" name="Slide Number Placeholder 5"/>
          <p:cNvSpPr>
            <a:spLocks noGrp="1"/>
          </p:cNvSpPr>
          <p:nvPr>
            <p:ph type="sldNum" sz="quarter" idx="12"/>
          </p:nvPr>
        </p:nvSpPr>
        <p:spPr/>
        <p:txBody>
          <a:bodyPr/>
          <a:lstStyle/>
          <a:p>
            <a:fld id="{53E02680-37AD-C84A-844B-E2AD4D31A9C6}" type="slidenum">
              <a:rPr lang="en-US" smtClean="0"/>
              <a:t>‹#›</a:t>
            </a:fld>
            <a:endParaRPr lang="en-US"/>
          </a:p>
        </p:txBody>
      </p:sp>
    </p:spTree>
    <p:extLst>
      <p:ext uri="{BB962C8B-B14F-4D97-AF65-F5344CB8AC3E}">
        <p14:creationId xmlns:p14="http://schemas.microsoft.com/office/powerpoint/2010/main" val="2165313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963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Science Week 2023</a:t>
            </a:r>
          </a:p>
        </p:txBody>
      </p:sp>
      <p:sp>
        <p:nvSpPr>
          <p:cNvPr id="6" name="Slide Number Placeholder 5"/>
          <p:cNvSpPr>
            <a:spLocks noGrp="1"/>
          </p:cNvSpPr>
          <p:nvPr>
            <p:ph type="sldNum" sz="quarter" idx="12"/>
          </p:nvPr>
        </p:nvSpPr>
        <p:spPr/>
        <p:txBody>
          <a:bodyPr/>
          <a:lstStyle/>
          <a:p>
            <a:fld id="{53E02680-37AD-C84A-844B-E2AD4D31A9C6}" type="slidenum">
              <a:rPr lang="en-US" smtClean="0"/>
              <a:t>‹#›</a:t>
            </a:fld>
            <a:endParaRPr lang="en-US"/>
          </a:p>
        </p:txBody>
      </p:sp>
    </p:spTree>
    <p:extLst>
      <p:ext uri="{BB962C8B-B14F-4D97-AF65-F5344CB8AC3E}">
        <p14:creationId xmlns:p14="http://schemas.microsoft.com/office/powerpoint/2010/main" val="1412642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Science Week 2023</a:t>
            </a:r>
          </a:p>
        </p:txBody>
      </p:sp>
      <p:sp>
        <p:nvSpPr>
          <p:cNvPr id="6" name="Slide Number Placeholder 5"/>
          <p:cNvSpPr>
            <a:spLocks noGrp="1"/>
          </p:cNvSpPr>
          <p:nvPr>
            <p:ph type="sldNum" sz="quarter" idx="12"/>
          </p:nvPr>
        </p:nvSpPr>
        <p:spPr/>
        <p:txBody>
          <a:bodyPr/>
          <a:lstStyle/>
          <a:p>
            <a:fld id="{53E02680-37AD-C84A-844B-E2AD4D31A9C6}" type="slidenum">
              <a:rPr lang="en-US" smtClean="0"/>
              <a:t>‹#›</a:t>
            </a:fld>
            <a:endParaRPr lang="en-US"/>
          </a:p>
        </p:txBody>
      </p:sp>
    </p:spTree>
    <p:extLst>
      <p:ext uri="{BB962C8B-B14F-4D97-AF65-F5344CB8AC3E}">
        <p14:creationId xmlns:p14="http://schemas.microsoft.com/office/powerpoint/2010/main" val="349346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Science Week 2023</a:t>
            </a:r>
          </a:p>
        </p:txBody>
      </p:sp>
      <p:sp>
        <p:nvSpPr>
          <p:cNvPr id="7" name="Slide Number Placeholder 6"/>
          <p:cNvSpPr>
            <a:spLocks noGrp="1"/>
          </p:cNvSpPr>
          <p:nvPr>
            <p:ph type="sldNum" sz="quarter" idx="12"/>
          </p:nvPr>
        </p:nvSpPr>
        <p:spPr/>
        <p:txBody>
          <a:bodyPr/>
          <a:lstStyle/>
          <a:p>
            <a:fld id="{53E02680-37AD-C84A-844B-E2AD4D31A9C6}" type="slidenum">
              <a:rPr lang="en-US" smtClean="0"/>
              <a:t>‹#›</a:t>
            </a:fld>
            <a:endParaRPr lang="en-US"/>
          </a:p>
        </p:txBody>
      </p:sp>
    </p:spTree>
    <p:extLst>
      <p:ext uri="{BB962C8B-B14F-4D97-AF65-F5344CB8AC3E}">
        <p14:creationId xmlns:p14="http://schemas.microsoft.com/office/powerpoint/2010/main" val="308101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Science Week 2023</a:t>
            </a:r>
          </a:p>
        </p:txBody>
      </p:sp>
      <p:sp>
        <p:nvSpPr>
          <p:cNvPr id="9" name="Slide Number Placeholder 8"/>
          <p:cNvSpPr>
            <a:spLocks noGrp="1"/>
          </p:cNvSpPr>
          <p:nvPr>
            <p:ph type="sldNum" sz="quarter" idx="12"/>
          </p:nvPr>
        </p:nvSpPr>
        <p:spPr/>
        <p:txBody>
          <a:bodyPr/>
          <a:lstStyle/>
          <a:p>
            <a:fld id="{53E02680-37AD-C84A-844B-E2AD4D31A9C6}" type="slidenum">
              <a:rPr lang="en-US" smtClean="0"/>
              <a:t>‹#›</a:t>
            </a:fld>
            <a:endParaRPr lang="en-US"/>
          </a:p>
        </p:txBody>
      </p:sp>
    </p:spTree>
    <p:extLst>
      <p:ext uri="{BB962C8B-B14F-4D97-AF65-F5344CB8AC3E}">
        <p14:creationId xmlns:p14="http://schemas.microsoft.com/office/powerpoint/2010/main" val="9562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Science Week 2023</a:t>
            </a:r>
          </a:p>
        </p:txBody>
      </p:sp>
      <p:sp>
        <p:nvSpPr>
          <p:cNvPr id="5" name="Slide Number Placeholder 4"/>
          <p:cNvSpPr>
            <a:spLocks noGrp="1"/>
          </p:cNvSpPr>
          <p:nvPr>
            <p:ph type="sldNum" sz="quarter" idx="12"/>
          </p:nvPr>
        </p:nvSpPr>
        <p:spPr/>
        <p:txBody>
          <a:bodyPr/>
          <a:lstStyle/>
          <a:p>
            <a:fld id="{53E02680-37AD-C84A-844B-E2AD4D31A9C6}" type="slidenum">
              <a:rPr lang="en-US" smtClean="0"/>
              <a:t>‹#›</a:t>
            </a:fld>
            <a:endParaRPr lang="en-US"/>
          </a:p>
        </p:txBody>
      </p:sp>
    </p:spTree>
    <p:extLst>
      <p:ext uri="{BB962C8B-B14F-4D97-AF65-F5344CB8AC3E}">
        <p14:creationId xmlns:p14="http://schemas.microsoft.com/office/powerpoint/2010/main" val="68984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Science Week 2023</a:t>
            </a:r>
          </a:p>
        </p:txBody>
      </p:sp>
      <p:sp>
        <p:nvSpPr>
          <p:cNvPr id="4" name="Slide Number Placeholder 3"/>
          <p:cNvSpPr>
            <a:spLocks noGrp="1"/>
          </p:cNvSpPr>
          <p:nvPr>
            <p:ph type="sldNum" sz="quarter" idx="12"/>
          </p:nvPr>
        </p:nvSpPr>
        <p:spPr/>
        <p:txBody>
          <a:bodyPr/>
          <a:lstStyle/>
          <a:p>
            <a:fld id="{53E02680-37AD-C84A-844B-E2AD4D31A9C6}" type="slidenum">
              <a:rPr lang="en-US" smtClean="0"/>
              <a:t>‹#›</a:t>
            </a:fld>
            <a:endParaRPr lang="en-US"/>
          </a:p>
        </p:txBody>
      </p:sp>
    </p:spTree>
    <p:extLst>
      <p:ext uri="{BB962C8B-B14F-4D97-AF65-F5344CB8AC3E}">
        <p14:creationId xmlns:p14="http://schemas.microsoft.com/office/powerpoint/2010/main" val="385296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Science Week 2023</a:t>
            </a:r>
          </a:p>
        </p:txBody>
      </p:sp>
      <p:sp>
        <p:nvSpPr>
          <p:cNvPr id="7" name="Slide Number Placeholder 6"/>
          <p:cNvSpPr>
            <a:spLocks noGrp="1"/>
          </p:cNvSpPr>
          <p:nvPr>
            <p:ph type="sldNum" sz="quarter" idx="12"/>
          </p:nvPr>
        </p:nvSpPr>
        <p:spPr/>
        <p:txBody>
          <a:bodyPr/>
          <a:lstStyle/>
          <a:p>
            <a:fld id="{53E02680-37AD-C84A-844B-E2AD4D31A9C6}" type="slidenum">
              <a:rPr lang="en-US" smtClean="0"/>
              <a:t>‹#›</a:t>
            </a:fld>
            <a:endParaRPr lang="en-US"/>
          </a:p>
        </p:txBody>
      </p:sp>
    </p:spTree>
    <p:extLst>
      <p:ext uri="{BB962C8B-B14F-4D97-AF65-F5344CB8AC3E}">
        <p14:creationId xmlns:p14="http://schemas.microsoft.com/office/powerpoint/2010/main" val="342185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Science Week 2023</a:t>
            </a:r>
          </a:p>
        </p:txBody>
      </p:sp>
      <p:sp>
        <p:nvSpPr>
          <p:cNvPr id="7" name="Slide Number Placeholder 6"/>
          <p:cNvSpPr>
            <a:spLocks noGrp="1"/>
          </p:cNvSpPr>
          <p:nvPr>
            <p:ph type="sldNum" sz="quarter" idx="12"/>
          </p:nvPr>
        </p:nvSpPr>
        <p:spPr/>
        <p:txBody>
          <a:bodyPr/>
          <a:lstStyle/>
          <a:p>
            <a:fld id="{53E02680-37AD-C84A-844B-E2AD4D31A9C6}" type="slidenum">
              <a:rPr lang="en-US" smtClean="0"/>
              <a:t>‹#›</a:t>
            </a:fld>
            <a:endParaRPr lang="en-US"/>
          </a:p>
        </p:txBody>
      </p:sp>
    </p:spTree>
    <p:extLst>
      <p:ext uri="{BB962C8B-B14F-4D97-AF65-F5344CB8AC3E}">
        <p14:creationId xmlns:p14="http://schemas.microsoft.com/office/powerpoint/2010/main" val="226076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Science Week 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02680-37AD-C84A-844B-E2AD4D31A9C6}" type="slidenum">
              <a:rPr lang="en-US" smtClean="0"/>
              <a:t>‹#›</a:t>
            </a:fld>
            <a:endParaRPr lang="en-US"/>
          </a:p>
        </p:txBody>
      </p:sp>
    </p:spTree>
    <p:extLst>
      <p:ext uri="{BB962C8B-B14F-4D97-AF65-F5344CB8AC3E}">
        <p14:creationId xmlns:p14="http://schemas.microsoft.com/office/powerpoint/2010/main" val="257621264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777_19136BFA.xml"/><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CD_D2B357F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77F_F4F86E9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18/10/relationships/comments" Target="../comments/modernComment_77E_52E131FD.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18/10/relationships/comments" Target="../comments/modernComment_793_DC0BD6DF.xml"/><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E94D8D-BC47-413E-91AB-A2FCCE172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4271749"/>
            <a:ext cx="10515600" cy="1092050"/>
          </a:xfrm>
        </p:spPr>
        <p:txBody>
          <a:bodyPr vert="horz" lIns="91440" tIns="45720" rIns="91440" bIns="45720" rtlCol="0" anchor="b">
            <a:normAutofit/>
          </a:bodyPr>
          <a:lstStyle/>
          <a:p>
            <a:pPr algn="ctr"/>
            <a:r>
              <a:rPr lang="en-US" sz="6000" kern="1200">
                <a:solidFill>
                  <a:schemeClr val="tx1"/>
                </a:solidFill>
                <a:latin typeface="+mj-lt"/>
                <a:ea typeface="+mj-ea"/>
                <a:cs typeface="+mj-cs"/>
              </a:rPr>
              <a:t>BEAM PHYSICS</a:t>
            </a:r>
          </a:p>
        </p:txBody>
      </p:sp>
      <p:sp useBgFill="1">
        <p:nvSpPr>
          <p:cNvPr id="12" name="Rectangle 11">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41771"/>
            <a:ext cx="10515599" cy="822960"/>
          </a:xfrm>
          <a:prstGeom prst="rect">
            <a:avLst/>
          </a:prstGeom>
          <a:ln w="12700">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1220089" y="5557656"/>
            <a:ext cx="9751823" cy="582612"/>
          </a:xfrm>
        </p:spPr>
        <p:txBody>
          <a:bodyPr vert="horz" lIns="91440" tIns="45720" rIns="91440" bIns="45720" rtlCol="0" anchor="ctr">
            <a:normAutofit/>
          </a:bodyPr>
          <a:lstStyle/>
          <a:p>
            <a:pPr algn="ctr"/>
            <a:r>
              <a:rPr lang="en-US" sz="1300" kern="1200">
                <a:solidFill>
                  <a:schemeClr val="tx1"/>
                </a:solidFill>
                <a:latin typeface="+mn-lt"/>
                <a:ea typeface="+mn-ea"/>
                <a:cs typeface="+mn-cs"/>
              </a:rPr>
              <a:t>Hui Wen Koay</a:t>
            </a:r>
          </a:p>
          <a:p>
            <a:pPr algn="ctr"/>
            <a:r>
              <a:rPr lang="en-US" sz="1300" kern="1200">
                <a:solidFill>
                  <a:schemeClr val="tx1"/>
                </a:solidFill>
                <a:latin typeface="+mn-lt"/>
                <a:ea typeface="+mn-ea"/>
                <a:cs typeface="+mn-cs"/>
              </a:rPr>
              <a:t>Accelerator Division</a:t>
            </a:r>
          </a:p>
        </p:txBody>
      </p:sp>
      <p:pic>
        <p:nvPicPr>
          <p:cNvPr id="5" name="Picture 4" descr="A red white and blue line&#10;&#10;Description automatically generated">
            <a:extLst>
              <a:ext uri="{FF2B5EF4-FFF2-40B4-BE49-F238E27FC236}">
                <a16:creationId xmlns:a16="http://schemas.microsoft.com/office/drawing/2014/main" id="{FA4FBA13-D82E-3768-6ADB-9B75829195DD}"/>
              </a:ext>
            </a:extLst>
          </p:cNvPr>
          <p:cNvPicPr>
            <a:picLocks noChangeAspect="1"/>
          </p:cNvPicPr>
          <p:nvPr/>
        </p:nvPicPr>
        <p:blipFill rotWithShape="1">
          <a:blip r:embed="rId2"/>
          <a:srcRect l="6179" t="14479" r="2793"/>
          <a:stretch/>
        </p:blipFill>
        <p:spPr>
          <a:xfrm>
            <a:off x="1127725" y="1419063"/>
            <a:ext cx="10133709" cy="1697396"/>
          </a:xfrm>
          <a:prstGeom prst="rect">
            <a:avLst/>
          </a:prstGeom>
        </p:spPr>
      </p:pic>
      <p:sp>
        <p:nvSpPr>
          <p:cNvPr id="14" name="Rectangle 13">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5905709"/>
            <a:ext cx="109728"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descr="A picture containing text, clipart&#10;&#10;Description automatically generated">
            <a:extLst>
              <a:ext uri="{FF2B5EF4-FFF2-40B4-BE49-F238E27FC236}">
                <a16:creationId xmlns:a16="http://schemas.microsoft.com/office/drawing/2014/main" id="{26C30E19-03A7-E6B6-F2BD-E7A2ABDF61EC}"/>
              </a:ext>
            </a:extLst>
          </p:cNvPr>
          <p:cNvPicPr>
            <a:picLocks noChangeAspect="1"/>
          </p:cNvPicPr>
          <p:nvPr/>
        </p:nvPicPr>
        <p:blipFill>
          <a:blip r:embed="rId3">
            <a:biLevel thresh="75000"/>
          </a:blip>
          <a:stretch>
            <a:fillRect/>
          </a:stretch>
        </p:blipFill>
        <p:spPr>
          <a:xfrm>
            <a:off x="0" y="37503"/>
            <a:ext cx="2207862" cy="453953"/>
          </a:xfrm>
          <a:prstGeom prst="rect">
            <a:avLst/>
          </a:prstGeom>
        </p:spPr>
      </p:pic>
    </p:spTree>
    <p:extLst>
      <p:ext uri="{BB962C8B-B14F-4D97-AF65-F5344CB8AC3E}">
        <p14:creationId xmlns:p14="http://schemas.microsoft.com/office/powerpoint/2010/main" val="242708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6D7DB3B-9E1A-347A-3390-7EEE68FAB72C}"/>
              </a:ext>
            </a:extLst>
          </p:cNvPr>
          <p:cNvSpPr txBox="1"/>
          <p:nvPr/>
        </p:nvSpPr>
        <p:spPr>
          <a:xfrm>
            <a:off x="0" y="6598364"/>
            <a:ext cx="3612995" cy="276999"/>
          </a:xfrm>
          <a:prstGeom prst="rect">
            <a:avLst/>
          </a:prstGeom>
          <a:noFill/>
        </p:spPr>
        <p:txBody>
          <a:bodyPr wrap="square">
            <a:spAutoFit/>
          </a:bodyPr>
          <a:lstStyle/>
          <a:p>
            <a:r>
              <a:rPr lang="en-CA" sz="1200">
                <a:solidFill>
                  <a:schemeClr val="tx1">
                    <a:lumMod val="50000"/>
                    <a:lumOff val="50000"/>
                  </a:schemeClr>
                </a:solidFill>
                <a:effectLst/>
                <a:cs typeface="Arial" panose="020B0604020202020204" pitchFamily="34" charset="0"/>
              </a:rPr>
              <a:t>Courtesy of </a:t>
            </a:r>
            <a:r>
              <a:rPr lang="en-CA" sz="1200">
                <a:solidFill>
                  <a:schemeClr val="tx1">
                    <a:lumMod val="50000"/>
                    <a:lumOff val="50000"/>
                  </a:schemeClr>
                </a:solidFill>
                <a:effectLst/>
              </a:rPr>
              <a:t>S. </a:t>
            </a:r>
            <a:r>
              <a:rPr lang="en-CA" sz="1200" err="1">
                <a:solidFill>
                  <a:schemeClr val="tx1">
                    <a:lumMod val="50000"/>
                    <a:lumOff val="50000"/>
                  </a:schemeClr>
                </a:solidFill>
                <a:effectLst/>
              </a:rPr>
              <a:t>Saminathan</a:t>
            </a:r>
            <a:endParaRPr lang="en-CA" sz="1200">
              <a:solidFill>
                <a:schemeClr val="tx1">
                  <a:lumMod val="50000"/>
                  <a:lumOff val="50000"/>
                </a:schemeClr>
              </a:solidFill>
              <a:effectLst/>
            </a:endParaRPr>
          </a:p>
        </p:txBody>
      </p:sp>
      <p:sp>
        <p:nvSpPr>
          <p:cNvPr id="12" name="TextBox 11">
            <a:extLst>
              <a:ext uri="{FF2B5EF4-FFF2-40B4-BE49-F238E27FC236}">
                <a16:creationId xmlns:a16="http://schemas.microsoft.com/office/drawing/2014/main" id="{DC720DB4-83F4-8263-EB2A-C17139DF3BC6}"/>
              </a:ext>
            </a:extLst>
          </p:cNvPr>
          <p:cNvSpPr txBox="1"/>
          <p:nvPr/>
        </p:nvSpPr>
        <p:spPr>
          <a:xfrm>
            <a:off x="1207549" y="1640250"/>
            <a:ext cx="9776901" cy="1015663"/>
          </a:xfrm>
          <a:prstGeom prst="rect">
            <a:avLst/>
          </a:prstGeom>
          <a:noFill/>
        </p:spPr>
        <p:txBody>
          <a:bodyPr wrap="square">
            <a:spAutoFit/>
          </a:bodyPr>
          <a:lstStyle/>
          <a:p>
            <a:pPr marL="342900" indent="-342900">
              <a:buFontTx/>
              <a:buChar char="-"/>
            </a:pPr>
            <a:r>
              <a:rPr lang="en-CA" sz="2000">
                <a:effectLst/>
              </a:rPr>
              <a:t>However, undesired X-emittance growth is observed.  A 60 Hz voltage modulation is observed in the transported beam.</a:t>
            </a:r>
          </a:p>
          <a:p>
            <a:pPr marL="342900" indent="-342900">
              <a:buFontTx/>
              <a:buChar char="-"/>
            </a:pPr>
            <a:r>
              <a:rPr lang="en-CA" sz="2000">
                <a:effectLst/>
              </a:rPr>
              <a:t>Mitigation by another power supply of 1.7 </a:t>
            </a:r>
            <a:r>
              <a:rPr lang="en-CA" sz="2000" err="1">
                <a:effectLst/>
              </a:rPr>
              <a:t>Vpp</a:t>
            </a:r>
            <a:r>
              <a:rPr lang="en-CA" sz="2000">
                <a:effectLst/>
              </a:rPr>
              <a:t> at </a:t>
            </a:r>
            <a:r>
              <a:rPr lang="en-CA" sz="2000"/>
              <a:t>exactly the same</a:t>
            </a:r>
            <a:r>
              <a:rPr lang="en-CA" sz="2000">
                <a:effectLst/>
              </a:rPr>
              <a:t> frequenc</a:t>
            </a:r>
            <a:r>
              <a:rPr lang="en-CA" sz="2000"/>
              <a:t>y.</a:t>
            </a:r>
            <a:endParaRPr lang="en-CA" sz="2000">
              <a:effectLst/>
            </a:endParaRPr>
          </a:p>
        </p:txBody>
      </p:sp>
      <p:grpSp>
        <p:nvGrpSpPr>
          <p:cNvPr id="5" name="Group 4">
            <a:extLst>
              <a:ext uri="{FF2B5EF4-FFF2-40B4-BE49-F238E27FC236}">
                <a16:creationId xmlns:a16="http://schemas.microsoft.com/office/drawing/2014/main" id="{97429022-D072-49F7-83BA-335B707A21EF}"/>
              </a:ext>
            </a:extLst>
          </p:cNvPr>
          <p:cNvGrpSpPr/>
          <p:nvPr/>
        </p:nvGrpSpPr>
        <p:grpSpPr>
          <a:xfrm>
            <a:off x="276467" y="3053336"/>
            <a:ext cx="11639064" cy="2971353"/>
            <a:chOff x="346015" y="3350012"/>
            <a:chExt cx="11639064" cy="2971353"/>
          </a:xfrm>
        </p:grpSpPr>
        <p:pic>
          <p:nvPicPr>
            <p:cNvPr id="23" name="Picture 22" descr="A screen shot of a computer&#10;&#10;Description automatically generated">
              <a:extLst>
                <a:ext uri="{FF2B5EF4-FFF2-40B4-BE49-F238E27FC236}">
                  <a16:creationId xmlns:a16="http://schemas.microsoft.com/office/drawing/2014/main" id="{B4907E0C-84F7-B832-F417-5E3E3F8CEF65}"/>
                </a:ext>
              </a:extLst>
            </p:cNvPr>
            <p:cNvPicPr>
              <a:picLocks noChangeAspect="1"/>
            </p:cNvPicPr>
            <p:nvPr/>
          </p:nvPicPr>
          <p:blipFill>
            <a:blip r:embed="rId4"/>
            <a:stretch>
              <a:fillRect/>
            </a:stretch>
          </p:blipFill>
          <p:spPr>
            <a:xfrm>
              <a:off x="427579" y="3427035"/>
              <a:ext cx="3251200" cy="2438400"/>
            </a:xfrm>
            <a:prstGeom prst="rect">
              <a:avLst/>
            </a:prstGeom>
          </p:spPr>
        </p:pic>
        <p:pic>
          <p:nvPicPr>
            <p:cNvPr id="25" name="Picture 24" descr="A screen shot of a graph&#10;&#10;Description automatically generated">
              <a:extLst>
                <a:ext uri="{FF2B5EF4-FFF2-40B4-BE49-F238E27FC236}">
                  <a16:creationId xmlns:a16="http://schemas.microsoft.com/office/drawing/2014/main" id="{0ACC8C42-BB19-6899-480B-FA73DD2A1B09}"/>
                </a:ext>
              </a:extLst>
            </p:cNvPr>
            <p:cNvPicPr>
              <a:picLocks noChangeAspect="1"/>
            </p:cNvPicPr>
            <p:nvPr/>
          </p:nvPicPr>
          <p:blipFill>
            <a:blip r:embed="rId5"/>
            <a:stretch>
              <a:fillRect/>
            </a:stretch>
          </p:blipFill>
          <p:spPr>
            <a:xfrm>
              <a:off x="6624599" y="3427035"/>
              <a:ext cx="3251200" cy="2438400"/>
            </a:xfrm>
            <a:prstGeom prst="rect">
              <a:avLst/>
            </a:prstGeom>
          </p:spPr>
        </p:pic>
        <p:pic>
          <p:nvPicPr>
            <p:cNvPr id="29" name="Picture 28" descr="A blue background with a colorful circle&#10;&#10;Description automatically generated">
              <a:extLst>
                <a:ext uri="{FF2B5EF4-FFF2-40B4-BE49-F238E27FC236}">
                  <a16:creationId xmlns:a16="http://schemas.microsoft.com/office/drawing/2014/main" id="{273C2A61-CB7C-D30D-E267-07322960DE87}"/>
                </a:ext>
              </a:extLst>
            </p:cNvPr>
            <p:cNvPicPr>
              <a:picLocks noChangeAspect="1"/>
            </p:cNvPicPr>
            <p:nvPr/>
          </p:nvPicPr>
          <p:blipFill>
            <a:blip r:embed="rId6"/>
            <a:stretch>
              <a:fillRect/>
            </a:stretch>
          </p:blipFill>
          <p:spPr>
            <a:xfrm>
              <a:off x="9860228" y="3427035"/>
              <a:ext cx="2124851" cy="2511851"/>
            </a:xfrm>
            <a:prstGeom prst="rect">
              <a:avLst/>
            </a:prstGeom>
          </p:spPr>
        </p:pic>
        <p:pic>
          <p:nvPicPr>
            <p:cNvPr id="34" name="Picture 33" descr="A colorful oval with lines and numbers&#10;&#10;Description automatically generated">
              <a:extLst>
                <a:ext uri="{FF2B5EF4-FFF2-40B4-BE49-F238E27FC236}">
                  <a16:creationId xmlns:a16="http://schemas.microsoft.com/office/drawing/2014/main" id="{523FD359-7FE0-B8F6-9948-D5569575C77C}"/>
                </a:ext>
              </a:extLst>
            </p:cNvPr>
            <p:cNvPicPr>
              <a:picLocks noChangeAspect="1"/>
            </p:cNvPicPr>
            <p:nvPr/>
          </p:nvPicPr>
          <p:blipFill>
            <a:blip r:embed="rId7"/>
            <a:stretch>
              <a:fillRect/>
            </a:stretch>
          </p:blipFill>
          <p:spPr>
            <a:xfrm>
              <a:off x="3678779" y="3428361"/>
              <a:ext cx="2124850" cy="2510525"/>
            </a:xfrm>
            <a:prstGeom prst="rect">
              <a:avLst/>
            </a:prstGeom>
          </p:spPr>
        </p:pic>
        <p:sp>
          <p:nvSpPr>
            <p:cNvPr id="35" name="Right Arrow 34">
              <a:extLst>
                <a:ext uri="{FF2B5EF4-FFF2-40B4-BE49-F238E27FC236}">
                  <a16:creationId xmlns:a16="http://schemas.microsoft.com/office/drawing/2014/main" id="{7F14F075-75B6-BE2F-56D6-58CBFD83283B}"/>
                </a:ext>
              </a:extLst>
            </p:cNvPr>
            <p:cNvSpPr/>
            <p:nvPr/>
          </p:nvSpPr>
          <p:spPr>
            <a:xfrm>
              <a:off x="5907900" y="4519025"/>
              <a:ext cx="434897" cy="372668"/>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EEF53A7-656F-530D-653B-0613CB8BC1AD}"/>
                </a:ext>
              </a:extLst>
            </p:cNvPr>
            <p:cNvSpPr/>
            <p:nvPr/>
          </p:nvSpPr>
          <p:spPr>
            <a:xfrm>
              <a:off x="346015" y="3352872"/>
              <a:ext cx="5480656" cy="2557733"/>
            </a:xfrm>
            <a:prstGeom prst="rect">
              <a:avLst/>
            </a:prstGeom>
            <a:noFill/>
            <a:ln w="28575">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7C9F58C-C4FE-DB05-BE39-B92B21330D5C}"/>
                </a:ext>
              </a:extLst>
            </p:cNvPr>
            <p:cNvSpPr/>
            <p:nvPr/>
          </p:nvSpPr>
          <p:spPr>
            <a:xfrm>
              <a:off x="6504423" y="3350012"/>
              <a:ext cx="5480656" cy="2557733"/>
            </a:xfrm>
            <a:prstGeom prst="rect">
              <a:avLst/>
            </a:prstGeom>
            <a:noFill/>
            <a:ln w="28575">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5A36B68-9851-3722-0984-0EB24FC7E23A}"/>
                </a:ext>
              </a:extLst>
            </p:cNvPr>
            <p:cNvSpPr txBox="1"/>
            <p:nvPr/>
          </p:nvSpPr>
          <p:spPr>
            <a:xfrm>
              <a:off x="1367588" y="5952033"/>
              <a:ext cx="3741740" cy="369332"/>
            </a:xfrm>
            <a:prstGeom prst="rect">
              <a:avLst/>
            </a:prstGeom>
            <a:noFill/>
          </p:spPr>
          <p:txBody>
            <a:bodyPr wrap="square">
              <a:spAutoFit/>
            </a:bodyPr>
            <a:lstStyle/>
            <a:p>
              <a:r>
                <a:rPr lang="en-CA"/>
                <a:t>Before voltage compensation</a:t>
              </a:r>
              <a:endParaRPr lang="en-US"/>
            </a:p>
          </p:txBody>
        </p:sp>
        <p:sp>
          <p:nvSpPr>
            <p:cNvPr id="40" name="TextBox 39">
              <a:extLst>
                <a:ext uri="{FF2B5EF4-FFF2-40B4-BE49-F238E27FC236}">
                  <a16:creationId xmlns:a16="http://schemas.microsoft.com/office/drawing/2014/main" id="{B952E781-6C27-A98C-FE63-A424F2D43171}"/>
                </a:ext>
              </a:extLst>
            </p:cNvPr>
            <p:cNvSpPr txBox="1"/>
            <p:nvPr/>
          </p:nvSpPr>
          <p:spPr>
            <a:xfrm>
              <a:off x="7440021" y="5952033"/>
              <a:ext cx="3741740" cy="369332"/>
            </a:xfrm>
            <a:prstGeom prst="rect">
              <a:avLst/>
            </a:prstGeom>
            <a:noFill/>
          </p:spPr>
          <p:txBody>
            <a:bodyPr wrap="square">
              <a:spAutoFit/>
            </a:bodyPr>
            <a:lstStyle/>
            <a:p>
              <a:r>
                <a:rPr lang="en-CA"/>
                <a:t>After voltage compensation</a:t>
              </a:r>
              <a:endParaRPr lang="en-US"/>
            </a:p>
          </p:txBody>
        </p:sp>
      </p:grpSp>
      <p:sp>
        <p:nvSpPr>
          <p:cNvPr id="45" name="Title 1">
            <a:extLst>
              <a:ext uri="{FF2B5EF4-FFF2-40B4-BE49-F238E27FC236}">
                <a16:creationId xmlns:a16="http://schemas.microsoft.com/office/drawing/2014/main" id="{F653EC8E-8513-162F-3F58-6BCE6D568843}"/>
              </a:ext>
            </a:extLst>
          </p:cNvPr>
          <p:cNvSpPr>
            <a:spLocks noGrp="1"/>
          </p:cNvSpPr>
          <p:nvPr>
            <p:ph type="title"/>
          </p:nvPr>
        </p:nvSpPr>
        <p:spPr>
          <a:xfrm>
            <a:off x="838200" y="365126"/>
            <a:ext cx="10515600" cy="1214200"/>
          </a:xfrm>
        </p:spPr>
        <p:txBody>
          <a:bodyPr>
            <a:normAutofit/>
          </a:bodyPr>
          <a:lstStyle/>
          <a:p>
            <a:pPr algn="ctr"/>
            <a:r>
              <a:rPr lang="en-US" sz="3200" b="1"/>
              <a:t>CANREB-HRS: </a:t>
            </a:r>
            <a:r>
              <a:rPr lang="en-CA" sz="3200" b="1"/>
              <a:t>Commission of HRS with the new </a:t>
            </a:r>
            <a:br>
              <a:rPr lang="en-CA" sz="3200" b="1"/>
            </a:br>
            <a:r>
              <a:rPr lang="en-CA" sz="3200" b="1"/>
              <a:t>multipole as a corrector</a:t>
            </a:r>
            <a:endParaRPr lang="en-US" sz="3200" b="1"/>
          </a:p>
        </p:txBody>
      </p:sp>
      <p:sp>
        <p:nvSpPr>
          <p:cNvPr id="2" name="Slide Number Placeholder 1">
            <a:extLst>
              <a:ext uri="{FF2B5EF4-FFF2-40B4-BE49-F238E27FC236}">
                <a16:creationId xmlns:a16="http://schemas.microsoft.com/office/drawing/2014/main" id="{4A8FE57C-40E9-18D3-2451-C7E34A33335F}"/>
              </a:ext>
            </a:extLst>
          </p:cNvPr>
          <p:cNvSpPr>
            <a:spLocks noGrp="1"/>
          </p:cNvSpPr>
          <p:nvPr>
            <p:ph type="sldNum" sz="quarter" idx="12"/>
          </p:nvPr>
        </p:nvSpPr>
        <p:spPr/>
        <p:txBody>
          <a:bodyPr/>
          <a:lstStyle/>
          <a:p>
            <a:fld id="{53E02680-37AD-C84A-844B-E2AD4D31A9C6}" type="slidenum">
              <a:rPr lang="en-US" smtClean="0"/>
              <a:t>10</a:t>
            </a:fld>
            <a:endParaRPr lang="en-US"/>
          </a:p>
        </p:txBody>
      </p:sp>
      <p:sp>
        <p:nvSpPr>
          <p:cNvPr id="4" name="TextBox 3">
            <a:extLst>
              <a:ext uri="{FF2B5EF4-FFF2-40B4-BE49-F238E27FC236}">
                <a16:creationId xmlns:a16="http://schemas.microsoft.com/office/drawing/2014/main" id="{D31AF195-DD05-FF1F-DE28-14E4D88C4CE1}"/>
              </a:ext>
            </a:extLst>
          </p:cNvPr>
          <p:cNvSpPr txBox="1"/>
          <p:nvPr/>
        </p:nvSpPr>
        <p:spPr>
          <a:xfrm>
            <a:off x="2196636" y="6080093"/>
            <a:ext cx="8476477" cy="369332"/>
          </a:xfrm>
          <a:prstGeom prst="rect">
            <a:avLst/>
          </a:prstGeom>
          <a:noFill/>
        </p:spPr>
        <p:txBody>
          <a:bodyPr wrap="square">
            <a:spAutoFit/>
          </a:bodyPr>
          <a:lstStyle/>
          <a:p>
            <a:r>
              <a:rPr lang="en-CA">
                <a:solidFill>
                  <a:srgbClr val="FF0000"/>
                </a:solidFill>
                <a:effectLst/>
                <a:latin typeface="Helvetica" pitchFamily="2" charset="0"/>
              </a:rPr>
              <a:t>Example of </a:t>
            </a:r>
            <a:r>
              <a:rPr lang="en-CA">
                <a:solidFill>
                  <a:srgbClr val="FF0000"/>
                </a:solidFill>
                <a:latin typeface="Helvetica" pitchFamily="2" charset="0"/>
              </a:rPr>
              <a:t>voltage</a:t>
            </a:r>
            <a:r>
              <a:rPr lang="en-CA">
                <a:solidFill>
                  <a:srgbClr val="FF0000"/>
                </a:solidFill>
                <a:effectLst/>
                <a:latin typeface="Helvetica" pitchFamily="2" charset="0"/>
              </a:rPr>
              <a:t> compensation with a stable beam (multipole turned off) </a:t>
            </a:r>
          </a:p>
        </p:txBody>
      </p:sp>
    </p:spTree>
    <p:extLst>
      <p:ext uri="{BB962C8B-B14F-4D97-AF65-F5344CB8AC3E}">
        <p14:creationId xmlns:p14="http://schemas.microsoft.com/office/powerpoint/2010/main" val="42070322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E80B-9619-CA33-6FBD-392BBA2133FB}"/>
              </a:ext>
            </a:extLst>
          </p:cNvPr>
          <p:cNvSpPr>
            <a:spLocks noGrp="1"/>
          </p:cNvSpPr>
          <p:nvPr>
            <p:ph type="title"/>
          </p:nvPr>
        </p:nvSpPr>
        <p:spPr>
          <a:xfrm>
            <a:off x="838200" y="264766"/>
            <a:ext cx="10515600" cy="1325563"/>
          </a:xfrm>
        </p:spPr>
        <p:txBody>
          <a:bodyPr>
            <a:normAutofit/>
          </a:bodyPr>
          <a:lstStyle/>
          <a:p>
            <a:pPr algn="l" fontAlgn="base"/>
            <a:r>
              <a:rPr lang="en-CA" sz="3600" b="1" i="0">
                <a:effectLst/>
              </a:rPr>
              <a:t>ISAC: Model Coupled Accelerator Tuning (MCAT) to Autofocus Beam</a:t>
            </a:r>
          </a:p>
        </p:txBody>
      </p:sp>
      <p:pic>
        <p:nvPicPr>
          <p:cNvPr id="5" name="Content Placeholder 4" descr="A screenshot of a computer&#10;&#10;Description automatically generated">
            <a:extLst>
              <a:ext uri="{FF2B5EF4-FFF2-40B4-BE49-F238E27FC236}">
                <a16:creationId xmlns:a16="http://schemas.microsoft.com/office/drawing/2014/main" id="{3AA193FF-EFE5-5B0F-FEDC-CBF889F02783}"/>
              </a:ext>
            </a:extLst>
          </p:cNvPr>
          <p:cNvPicPr>
            <a:picLocks noGrp="1" noChangeAspect="1"/>
          </p:cNvPicPr>
          <p:nvPr>
            <p:ph idx="1"/>
          </p:nvPr>
        </p:nvPicPr>
        <p:blipFill>
          <a:blip r:embed="rId3"/>
          <a:stretch>
            <a:fillRect/>
          </a:stretch>
        </p:blipFill>
        <p:spPr>
          <a:xfrm>
            <a:off x="1736544" y="1690688"/>
            <a:ext cx="8574729" cy="4665662"/>
          </a:xfrm>
        </p:spPr>
      </p:pic>
      <p:sp>
        <p:nvSpPr>
          <p:cNvPr id="6" name="TextBox 5">
            <a:extLst>
              <a:ext uri="{FF2B5EF4-FFF2-40B4-BE49-F238E27FC236}">
                <a16:creationId xmlns:a16="http://schemas.microsoft.com/office/drawing/2014/main" id="{405176AE-AAEB-6B5C-0C62-06FAC0B8B4B5}"/>
              </a:ext>
            </a:extLst>
          </p:cNvPr>
          <p:cNvSpPr txBox="1"/>
          <p:nvPr/>
        </p:nvSpPr>
        <p:spPr>
          <a:xfrm>
            <a:off x="4016024" y="986123"/>
            <a:ext cx="3513841" cy="369332"/>
          </a:xfrm>
          <a:prstGeom prst="rect">
            <a:avLst/>
          </a:prstGeom>
          <a:noFill/>
        </p:spPr>
        <p:txBody>
          <a:bodyPr wrap="square">
            <a:spAutoFit/>
          </a:bodyPr>
          <a:lstStyle/>
          <a:p>
            <a:pPr rtl="0"/>
            <a:r>
              <a:rPr lang="en-CA" sz="1800"/>
              <a:t>( PhD thesis of Olivier </a:t>
            </a:r>
            <a:r>
              <a:rPr lang="en-CA" sz="1800" err="1"/>
              <a:t>Shelbaya</a:t>
            </a:r>
            <a:r>
              <a:rPr lang="en-CA" sz="1800"/>
              <a:t>)</a:t>
            </a:r>
          </a:p>
        </p:txBody>
      </p:sp>
      <p:sp>
        <p:nvSpPr>
          <p:cNvPr id="4" name="Slide Number Placeholder 3">
            <a:extLst>
              <a:ext uri="{FF2B5EF4-FFF2-40B4-BE49-F238E27FC236}">
                <a16:creationId xmlns:a16="http://schemas.microsoft.com/office/drawing/2014/main" id="{C83EDAAA-852E-A4D9-2E35-832072050CF3}"/>
              </a:ext>
            </a:extLst>
          </p:cNvPr>
          <p:cNvSpPr>
            <a:spLocks noGrp="1"/>
          </p:cNvSpPr>
          <p:nvPr>
            <p:ph type="sldNum" sz="quarter" idx="12"/>
          </p:nvPr>
        </p:nvSpPr>
        <p:spPr/>
        <p:txBody>
          <a:bodyPr/>
          <a:lstStyle/>
          <a:p>
            <a:fld id="{53E02680-37AD-C84A-844B-E2AD4D31A9C6}" type="slidenum">
              <a:rPr lang="en-US" smtClean="0"/>
              <a:t>11</a:t>
            </a:fld>
            <a:endParaRPr lang="en-US"/>
          </a:p>
        </p:txBody>
      </p:sp>
      <p:pic>
        <p:nvPicPr>
          <p:cNvPr id="7" name="Picture 4" descr="A screenshot of a computer&#10;&#10;Description automatically generated">
            <a:extLst>
              <a:ext uri="{FF2B5EF4-FFF2-40B4-BE49-F238E27FC236}">
                <a16:creationId xmlns:a16="http://schemas.microsoft.com/office/drawing/2014/main" id="{25854816-93B4-44DA-10CD-69ED514C9F4A}"/>
              </a:ext>
            </a:extLst>
          </p:cNvPr>
          <p:cNvPicPr>
            <a:picLocks noChangeAspect="1"/>
          </p:cNvPicPr>
          <p:nvPr/>
        </p:nvPicPr>
        <p:blipFill>
          <a:blip r:embed="rId4"/>
          <a:stretch>
            <a:fillRect/>
          </a:stretch>
        </p:blipFill>
        <p:spPr>
          <a:xfrm>
            <a:off x="226324" y="1415091"/>
            <a:ext cx="11861598" cy="5416852"/>
          </a:xfrm>
          <a:prstGeom prst="rect">
            <a:avLst/>
          </a:prstGeom>
        </p:spPr>
      </p:pic>
      <p:sp>
        <p:nvSpPr>
          <p:cNvPr id="11" name="TextBox 10">
            <a:extLst>
              <a:ext uri="{FF2B5EF4-FFF2-40B4-BE49-F238E27FC236}">
                <a16:creationId xmlns:a16="http://schemas.microsoft.com/office/drawing/2014/main" id="{9C896C4D-08BD-B431-4ED2-16CC0747FEB6}"/>
              </a:ext>
            </a:extLst>
          </p:cNvPr>
          <p:cNvSpPr txBox="1"/>
          <p:nvPr/>
        </p:nvSpPr>
        <p:spPr>
          <a:xfrm>
            <a:off x="5973216" y="2078934"/>
            <a:ext cx="5577637" cy="1323439"/>
          </a:xfrm>
          <a:prstGeom prst="rect">
            <a:avLst/>
          </a:prstGeom>
          <a:solidFill>
            <a:schemeClr val="accent3">
              <a:lumMod val="20000"/>
              <a:lumOff val="80000"/>
            </a:schemeClr>
          </a:solidFill>
        </p:spPr>
        <p:txBody>
          <a:bodyPr wrap="square">
            <a:spAutoFit/>
          </a:bodyPr>
          <a:lstStyle/>
          <a:p>
            <a:pPr algn="l" rtl="0" fontAlgn="base"/>
            <a:r>
              <a:rPr lang="en-US" sz="2000">
                <a:cs typeface="Calibri"/>
              </a:rPr>
              <a:t>MCAT: A control-room high level application (HLA) that computes start-to-end LINAC using sequential optimization. C</a:t>
            </a:r>
            <a:r>
              <a:rPr lang="en-US" sz="2000" b="0" i="0" u="none" strike="noStrike">
                <a:solidFill>
                  <a:srgbClr val="000000"/>
                </a:solidFill>
                <a:effectLst/>
              </a:rPr>
              <a:t>an compute ISAC-DTL and HEBT line tune in real time!</a:t>
            </a:r>
            <a:endParaRPr lang="en-US" sz="2000" b="0" i="0">
              <a:solidFill>
                <a:srgbClr val="000000"/>
              </a:solidFill>
              <a:effectLst/>
            </a:endParaRPr>
          </a:p>
        </p:txBody>
      </p:sp>
    </p:spTree>
    <p:extLst>
      <p:ext uri="{BB962C8B-B14F-4D97-AF65-F5344CB8AC3E}">
        <p14:creationId xmlns:p14="http://schemas.microsoft.com/office/powerpoint/2010/main" val="139197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9339-450E-F14B-5A80-DC1E48901AFA}"/>
              </a:ext>
            </a:extLst>
          </p:cNvPr>
          <p:cNvSpPr>
            <a:spLocks noGrp="1"/>
          </p:cNvSpPr>
          <p:nvPr>
            <p:ph type="title"/>
          </p:nvPr>
        </p:nvSpPr>
        <p:spPr>
          <a:xfrm>
            <a:off x="535095" y="411381"/>
            <a:ext cx="11190060" cy="1325563"/>
          </a:xfrm>
        </p:spPr>
        <p:txBody>
          <a:bodyPr>
            <a:normAutofit/>
          </a:bodyPr>
          <a:lstStyle/>
          <a:p>
            <a:r>
              <a:rPr lang="en-US" sz="3200" b="1"/>
              <a:t>ISAC: Bayesian Optimization (BO) in Beam Tuning (MEBT-HEBT)</a:t>
            </a:r>
          </a:p>
        </p:txBody>
      </p:sp>
      <p:sp>
        <p:nvSpPr>
          <p:cNvPr id="3" name="Content Placeholder 2">
            <a:extLst>
              <a:ext uri="{FF2B5EF4-FFF2-40B4-BE49-F238E27FC236}">
                <a16:creationId xmlns:a16="http://schemas.microsoft.com/office/drawing/2014/main" id="{2D5A6A39-0D29-BA5C-B441-F9B1B4FF9F0E}"/>
              </a:ext>
            </a:extLst>
          </p:cNvPr>
          <p:cNvSpPr>
            <a:spLocks noGrp="1"/>
          </p:cNvSpPr>
          <p:nvPr>
            <p:ph idx="1"/>
          </p:nvPr>
        </p:nvSpPr>
        <p:spPr>
          <a:xfrm>
            <a:off x="838199" y="4717408"/>
            <a:ext cx="10886955" cy="1179869"/>
          </a:xfrm>
        </p:spPr>
        <p:txBody>
          <a:bodyPr>
            <a:noAutofit/>
          </a:bodyPr>
          <a:lstStyle/>
          <a:p>
            <a:r>
              <a:rPr lang="en-US" sz="2400" kern="0">
                <a:effectLst/>
                <a:ea typeface="DengXian" panose="02010600030101010101" pitchFamily="2" charset="-122"/>
              </a:rPr>
              <a:t>BO was tested in actual beam tuning for OLIS and MEBT-HEBT section of ISAC. </a:t>
            </a:r>
            <a:endParaRPr lang="en-US" sz="2400"/>
          </a:p>
          <a:p>
            <a:r>
              <a:rPr lang="en-US" sz="2400"/>
              <a:t>Max transmission from MEBT:FC9 to HEBT: FC5 up to 99.9% in about 6 mins compared to hours of tuning by an operator!</a:t>
            </a:r>
          </a:p>
        </p:txBody>
      </p:sp>
      <p:sp>
        <p:nvSpPr>
          <p:cNvPr id="6" name="TextBox 5">
            <a:extLst>
              <a:ext uri="{FF2B5EF4-FFF2-40B4-BE49-F238E27FC236}">
                <a16:creationId xmlns:a16="http://schemas.microsoft.com/office/drawing/2014/main" id="{39DAAD91-C68C-42B1-9241-4B98DA74B0FD}"/>
              </a:ext>
            </a:extLst>
          </p:cNvPr>
          <p:cNvSpPr txBox="1"/>
          <p:nvPr/>
        </p:nvSpPr>
        <p:spPr>
          <a:xfrm>
            <a:off x="0" y="6617506"/>
            <a:ext cx="5110113" cy="276999"/>
          </a:xfrm>
          <a:prstGeom prst="rect">
            <a:avLst/>
          </a:prstGeom>
          <a:noFill/>
        </p:spPr>
        <p:txBody>
          <a:bodyPr wrap="square">
            <a:spAutoFit/>
          </a:bodyPr>
          <a:lstStyle/>
          <a:p>
            <a:r>
              <a:rPr lang="en-US" sz="1200">
                <a:solidFill>
                  <a:schemeClr val="tx1">
                    <a:lumMod val="50000"/>
                    <a:lumOff val="50000"/>
                  </a:schemeClr>
                </a:solidFill>
              </a:rPr>
              <a:t>Courtesy of D. </a:t>
            </a:r>
            <a:r>
              <a:rPr lang="en-US" sz="1200" err="1">
                <a:solidFill>
                  <a:schemeClr val="tx1">
                    <a:lumMod val="50000"/>
                    <a:lumOff val="50000"/>
                  </a:schemeClr>
                </a:solidFill>
              </a:rPr>
              <a:t>Tanyer</a:t>
            </a:r>
            <a:r>
              <a:rPr lang="en-US" sz="1200">
                <a:solidFill>
                  <a:schemeClr val="tx1">
                    <a:lumMod val="50000"/>
                    <a:lumOff val="50000"/>
                  </a:schemeClr>
                </a:solidFill>
              </a:rPr>
              <a:t> and D. Wang</a:t>
            </a:r>
          </a:p>
        </p:txBody>
      </p:sp>
      <p:sp>
        <p:nvSpPr>
          <p:cNvPr id="10" name="Slide Number Placeholder 9">
            <a:extLst>
              <a:ext uri="{FF2B5EF4-FFF2-40B4-BE49-F238E27FC236}">
                <a16:creationId xmlns:a16="http://schemas.microsoft.com/office/drawing/2014/main" id="{F207CF16-A529-F62F-A58E-1BE4380BDEF9}"/>
              </a:ext>
            </a:extLst>
          </p:cNvPr>
          <p:cNvSpPr>
            <a:spLocks noGrp="1"/>
          </p:cNvSpPr>
          <p:nvPr>
            <p:ph type="sldNum" sz="quarter" idx="12"/>
          </p:nvPr>
        </p:nvSpPr>
        <p:spPr/>
        <p:txBody>
          <a:bodyPr/>
          <a:lstStyle/>
          <a:p>
            <a:fld id="{53E02680-37AD-C84A-844B-E2AD4D31A9C6}" type="slidenum">
              <a:rPr lang="en-US" smtClean="0"/>
              <a:t>12</a:t>
            </a:fld>
            <a:endParaRPr lang="en-US"/>
          </a:p>
        </p:txBody>
      </p:sp>
      <p:sp>
        <p:nvSpPr>
          <p:cNvPr id="7" name="TextBox 6">
            <a:extLst>
              <a:ext uri="{FF2B5EF4-FFF2-40B4-BE49-F238E27FC236}">
                <a16:creationId xmlns:a16="http://schemas.microsoft.com/office/drawing/2014/main" id="{3874BAE5-A452-EE5E-408C-5AA50F147C59}"/>
              </a:ext>
            </a:extLst>
          </p:cNvPr>
          <p:cNvSpPr txBox="1"/>
          <p:nvPr/>
        </p:nvSpPr>
        <p:spPr>
          <a:xfrm>
            <a:off x="2057290" y="5888059"/>
            <a:ext cx="8305909" cy="369332"/>
          </a:xfrm>
          <a:prstGeom prst="rect">
            <a:avLst/>
          </a:prstGeom>
          <a:noFill/>
        </p:spPr>
        <p:txBody>
          <a:bodyPr wrap="square">
            <a:spAutoFit/>
          </a:bodyPr>
          <a:lstStyle/>
          <a:p>
            <a:r>
              <a:rPr lang="en-US" sz="1800" kern="0">
                <a:effectLst/>
                <a:ea typeface="DengXian" panose="02010600030101010101" pitchFamily="2" charset="-122"/>
              </a:rPr>
              <a:t>→ refer to </a:t>
            </a:r>
            <a:r>
              <a:rPr lang="en-CA"/>
              <a:t>Wojtek</a:t>
            </a:r>
            <a:r>
              <a:rPr lang="en-US" sz="1800" kern="0">
                <a:effectLst/>
                <a:ea typeface="DengXian" panose="02010600030101010101" pitchFamily="2" charset="-122"/>
              </a:rPr>
              <a:t>’s talk on Tuesday and poster session by </a:t>
            </a:r>
            <a:r>
              <a:rPr lang="en-US" sz="1800" kern="0" err="1">
                <a:effectLst/>
                <a:ea typeface="DengXian" panose="02010600030101010101" pitchFamily="2" charset="-122"/>
              </a:rPr>
              <a:t>Defne</a:t>
            </a:r>
            <a:r>
              <a:rPr lang="en-US" sz="1800" kern="0">
                <a:effectLst/>
                <a:ea typeface="DengXian" panose="02010600030101010101" pitchFamily="2" charset="-122"/>
              </a:rPr>
              <a:t> on Wednesday</a:t>
            </a:r>
            <a:endParaRPr lang="en-US"/>
          </a:p>
        </p:txBody>
      </p:sp>
      <p:pic>
        <p:nvPicPr>
          <p:cNvPr id="9" name="Picture 8" descr="A diagram of a graph&#10;&#10;Description automatically generated">
            <a:extLst>
              <a:ext uri="{FF2B5EF4-FFF2-40B4-BE49-F238E27FC236}">
                <a16:creationId xmlns:a16="http://schemas.microsoft.com/office/drawing/2014/main" id="{7423562B-8092-91B5-99AF-E264856FC456}"/>
              </a:ext>
            </a:extLst>
          </p:cNvPr>
          <p:cNvPicPr>
            <a:picLocks noChangeAspect="1"/>
          </p:cNvPicPr>
          <p:nvPr/>
        </p:nvPicPr>
        <p:blipFill>
          <a:blip r:embed="rId3"/>
          <a:stretch>
            <a:fillRect/>
          </a:stretch>
        </p:blipFill>
        <p:spPr>
          <a:xfrm>
            <a:off x="270076" y="1585921"/>
            <a:ext cx="11921924" cy="3047525"/>
          </a:xfrm>
          <a:prstGeom prst="rect">
            <a:avLst/>
          </a:prstGeom>
        </p:spPr>
      </p:pic>
    </p:spTree>
    <p:extLst>
      <p:ext uri="{BB962C8B-B14F-4D97-AF65-F5344CB8AC3E}">
        <p14:creationId xmlns:p14="http://schemas.microsoft.com/office/powerpoint/2010/main" val="235703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9FED-EB72-DF88-18FF-50F80997C066}"/>
              </a:ext>
            </a:extLst>
          </p:cNvPr>
          <p:cNvSpPr>
            <a:spLocks noGrp="1"/>
          </p:cNvSpPr>
          <p:nvPr>
            <p:ph type="title"/>
          </p:nvPr>
        </p:nvSpPr>
        <p:spPr>
          <a:xfrm>
            <a:off x="838200" y="681037"/>
            <a:ext cx="10515600" cy="1009651"/>
          </a:xfrm>
        </p:spPr>
        <p:txBody>
          <a:bodyPr/>
          <a:lstStyle/>
          <a:p>
            <a:r>
              <a:rPr lang="en-US" b="1"/>
              <a:t>Outline</a:t>
            </a:r>
          </a:p>
        </p:txBody>
      </p:sp>
      <p:sp>
        <p:nvSpPr>
          <p:cNvPr id="3" name="Content Placeholder 2">
            <a:extLst>
              <a:ext uri="{FF2B5EF4-FFF2-40B4-BE49-F238E27FC236}">
                <a16:creationId xmlns:a16="http://schemas.microsoft.com/office/drawing/2014/main" id="{872A000D-1B5D-CAF9-D45B-1CC1A65C1D4D}"/>
              </a:ext>
            </a:extLst>
          </p:cNvPr>
          <p:cNvSpPr>
            <a:spLocks noGrp="1"/>
          </p:cNvSpPr>
          <p:nvPr>
            <p:ph idx="1"/>
          </p:nvPr>
        </p:nvSpPr>
        <p:spPr/>
        <p:txBody>
          <a:bodyPr>
            <a:normAutofit/>
          </a:bodyPr>
          <a:lstStyle/>
          <a:p>
            <a:r>
              <a:rPr lang="en-CA">
                <a:solidFill>
                  <a:schemeClr val="bg2">
                    <a:lumMod val="90000"/>
                  </a:schemeClr>
                </a:solidFill>
              </a:rPr>
              <a:t>Supports the commissions and upgrades of beamlines</a:t>
            </a:r>
          </a:p>
          <a:p>
            <a:pPr lvl="1">
              <a:buFont typeface="Wingdings" pitchFamily="2" charset="2"/>
              <a:buChar char="Ø"/>
            </a:pPr>
            <a:r>
              <a:rPr lang="en-CA" sz="2800">
                <a:solidFill>
                  <a:schemeClr val="bg2">
                    <a:lumMod val="90000"/>
                  </a:schemeClr>
                </a:solidFill>
              </a:rPr>
              <a:t> Cyclotron &amp; BL4N</a:t>
            </a:r>
          </a:p>
          <a:p>
            <a:pPr lvl="1">
              <a:buFont typeface="Wingdings" pitchFamily="2" charset="2"/>
              <a:buChar char="Ø"/>
            </a:pPr>
            <a:r>
              <a:rPr lang="en-CA" sz="2800">
                <a:solidFill>
                  <a:schemeClr val="bg2">
                    <a:lumMod val="90000"/>
                  </a:schemeClr>
                </a:solidFill>
              </a:rPr>
              <a:t> ARIEL e-LINAC</a:t>
            </a:r>
          </a:p>
          <a:p>
            <a:pPr lvl="1">
              <a:buFont typeface="Wingdings" pitchFamily="2" charset="2"/>
              <a:buChar char="Ø"/>
            </a:pPr>
            <a:r>
              <a:rPr lang="en-CA" sz="2800">
                <a:solidFill>
                  <a:schemeClr val="bg2">
                    <a:lumMod val="90000"/>
                  </a:schemeClr>
                </a:solidFill>
              </a:rPr>
              <a:t> CANREB-HRS</a:t>
            </a:r>
          </a:p>
          <a:p>
            <a:pPr lvl="1">
              <a:buFont typeface="Wingdings" pitchFamily="2" charset="2"/>
              <a:buChar char="Ø"/>
            </a:pPr>
            <a:r>
              <a:rPr lang="en-CA" sz="2800">
                <a:solidFill>
                  <a:schemeClr val="bg2">
                    <a:lumMod val="90000"/>
                  </a:schemeClr>
                </a:solidFill>
              </a:rPr>
              <a:t> ISAC</a:t>
            </a:r>
          </a:p>
          <a:p>
            <a:r>
              <a:rPr lang="en-CA"/>
              <a:t>Engaged in new research and international collaboration</a:t>
            </a:r>
          </a:p>
          <a:p>
            <a:pPr lvl="1">
              <a:buFont typeface="Wingdings" pitchFamily="2" charset="2"/>
              <a:buChar char="Ø"/>
            </a:pPr>
            <a:r>
              <a:rPr lang="en-US" sz="2800" b="1">
                <a:latin typeface="+mj-lt"/>
              </a:rPr>
              <a:t> Cyclotron research</a:t>
            </a:r>
          </a:p>
          <a:p>
            <a:pPr lvl="1">
              <a:buFont typeface="Wingdings" pitchFamily="2" charset="2"/>
              <a:buChar char="Ø"/>
            </a:pPr>
            <a:r>
              <a:rPr lang="en-US" b="1">
                <a:latin typeface="+mj-lt"/>
              </a:rPr>
              <a:t>  </a:t>
            </a:r>
            <a:r>
              <a:rPr lang="en-US" sz="2800" b="1">
                <a:latin typeface="+mj-lt"/>
              </a:rPr>
              <a:t>CERN-LHC</a:t>
            </a:r>
          </a:p>
        </p:txBody>
      </p:sp>
      <p:sp>
        <p:nvSpPr>
          <p:cNvPr id="5" name="Slide Number Placeholder 4">
            <a:extLst>
              <a:ext uri="{FF2B5EF4-FFF2-40B4-BE49-F238E27FC236}">
                <a16:creationId xmlns:a16="http://schemas.microsoft.com/office/drawing/2014/main" id="{9E6DF80C-CDAF-5CF2-C793-FD32DF09A404}"/>
              </a:ext>
            </a:extLst>
          </p:cNvPr>
          <p:cNvSpPr>
            <a:spLocks noGrp="1"/>
          </p:cNvSpPr>
          <p:nvPr>
            <p:ph type="sldNum" sz="quarter" idx="12"/>
          </p:nvPr>
        </p:nvSpPr>
        <p:spPr/>
        <p:txBody>
          <a:bodyPr/>
          <a:lstStyle/>
          <a:p>
            <a:fld id="{53E02680-37AD-C84A-844B-E2AD4D31A9C6}" type="slidenum">
              <a:rPr lang="en-US" smtClean="0"/>
              <a:t>13</a:t>
            </a:fld>
            <a:endParaRPr lang="en-US"/>
          </a:p>
        </p:txBody>
      </p:sp>
    </p:spTree>
    <p:extLst>
      <p:ext uri="{BB962C8B-B14F-4D97-AF65-F5344CB8AC3E}">
        <p14:creationId xmlns:p14="http://schemas.microsoft.com/office/powerpoint/2010/main" val="301878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8B14D017-B119-F011-05B1-E0BA8E241DAF}"/>
              </a:ext>
            </a:extLst>
          </p:cNvPr>
          <p:cNvSpPr>
            <a:spLocks noGrp="1"/>
          </p:cNvSpPr>
          <p:nvPr>
            <p:ph idx="1"/>
          </p:nvPr>
        </p:nvSpPr>
        <p:spPr>
          <a:xfrm>
            <a:off x="686095" y="5000904"/>
            <a:ext cx="6214876" cy="940267"/>
          </a:xfrm>
        </p:spPr>
        <p:txBody>
          <a:bodyPr>
            <a:noAutofit/>
          </a:bodyPr>
          <a:lstStyle/>
          <a:p>
            <a:pPr marL="0" indent="0">
              <a:buNone/>
            </a:pPr>
            <a:r>
              <a:rPr lang="en-CA" sz="2000"/>
              <a:t>Invented constant-tune cyclotron to reduce the number of resonance crossings for high-energy acceleration [1]</a:t>
            </a:r>
            <a:endParaRPr lang="en-US">
              <a:latin typeface="Calibri" panose="020F0502020204030204" pitchFamily="34" charset="0"/>
              <a:cs typeface="Calibri" panose="020F0502020204030204" pitchFamily="34" charset="0"/>
            </a:endParaRPr>
          </a:p>
        </p:txBody>
      </p:sp>
      <p:pic>
        <p:nvPicPr>
          <p:cNvPr id="9" name="Picture 8" descr="Chart, radar chart&#10;&#10;Description automatically generated">
            <a:extLst>
              <a:ext uri="{FF2B5EF4-FFF2-40B4-BE49-F238E27FC236}">
                <a16:creationId xmlns:a16="http://schemas.microsoft.com/office/drawing/2014/main" id="{C013F225-44E5-AB1E-AF01-37C2DCF03895}"/>
              </a:ext>
            </a:extLst>
          </p:cNvPr>
          <p:cNvPicPr>
            <a:picLocks noChangeAspect="1"/>
          </p:cNvPicPr>
          <p:nvPr/>
        </p:nvPicPr>
        <p:blipFill rotWithShape="1">
          <a:blip r:embed="rId4"/>
          <a:srcRect l="36778" t="10656" r="3260" b="6687"/>
          <a:stretch/>
        </p:blipFill>
        <p:spPr>
          <a:xfrm>
            <a:off x="3654813" y="1812752"/>
            <a:ext cx="3440081" cy="3211468"/>
          </a:xfrm>
          <a:prstGeom prst="rect">
            <a:avLst/>
          </a:prstGeom>
        </p:spPr>
      </p:pic>
      <p:pic>
        <p:nvPicPr>
          <p:cNvPr id="12" name="Picture 11">
            <a:extLst>
              <a:ext uri="{FF2B5EF4-FFF2-40B4-BE49-F238E27FC236}">
                <a16:creationId xmlns:a16="http://schemas.microsoft.com/office/drawing/2014/main" id="{9E622335-83A1-718B-1791-92B0F3CDA3BC}"/>
              </a:ext>
            </a:extLst>
          </p:cNvPr>
          <p:cNvPicPr>
            <a:picLocks noChangeAspect="1"/>
          </p:cNvPicPr>
          <p:nvPr/>
        </p:nvPicPr>
        <p:blipFill>
          <a:blip r:embed="rId5"/>
          <a:stretch>
            <a:fillRect/>
          </a:stretch>
        </p:blipFill>
        <p:spPr>
          <a:xfrm>
            <a:off x="353452" y="2159686"/>
            <a:ext cx="3440081" cy="2517601"/>
          </a:xfrm>
          <a:prstGeom prst="rect">
            <a:avLst/>
          </a:prstGeom>
        </p:spPr>
      </p:pic>
      <p:sp>
        <p:nvSpPr>
          <p:cNvPr id="19" name="TextBox 18">
            <a:extLst>
              <a:ext uri="{FF2B5EF4-FFF2-40B4-BE49-F238E27FC236}">
                <a16:creationId xmlns:a16="http://schemas.microsoft.com/office/drawing/2014/main" id="{BD8B0DDF-EE5E-9237-E2DB-CA4C13084DC6}"/>
              </a:ext>
            </a:extLst>
          </p:cNvPr>
          <p:cNvSpPr txBox="1"/>
          <p:nvPr/>
        </p:nvSpPr>
        <p:spPr>
          <a:xfrm>
            <a:off x="46300" y="6389067"/>
            <a:ext cx="4114800" cy="461665"/>
          </a:xfrm>
          <a:prstGeom prst="rect">
            <a:avLst/>
          </a:prstGeom>
          <a:noFill/>
        </p:spPr>
        <p:txBody>
          <a:bodyPr wrap="square">
            <a:spAutoFit/>
          </a:bodyPr>
          <a:lstStyle/>
          <a:p>
            <a:r>
              <a:rPr lang="en-CA" sz="1200">
                <a:solidFill>
                  <a:schemeClr val="tx1">
                    <a:lumMod val="50000"/>
                    <a:lumOff val="50000"/>
                  </a:schemeClr>
                </a:solidFill>
                <a:effectLst/>
              </a:rPr>
              <a:t>[1] T. </a:t>
            </a:r>
            <a:r>
              <a:rPr lang="en-CA" sz="1200" err="1">
                <a:solidFill>
                  <a:schemeClr val="tx1">
                    <a:lumMod val="50000"/>
                    <a:lumOff val="50000"/>
                  </a:schemeClr>
                </a:solidFill>
                <a:effectLst/>
              </a:rPr>
              <a:t>Planche</a:t>
            </a:r>
            <a:r>
              <a:rPr lang="en-CA" sz="1200">
                <a:solidFill>
                  <a:schemeClr val="tx1">
                    <a:lumMod val="50000"/>
                    <a:lumOff val="50000"/>
                  </a:schemeClr>
                </a:solidFill>
                <a:effectLst/>
              </a:rPr>
              <a:t> 2023 JINST </a:t>
            </a:r>
            <a:r>
              <a:rPr lang="en-CA" sz="1200" b="1">
                <a:solidFill>
                  <a:schemeClr val="tx1">
                    <a:lumMod val="50000"/>
                    <a:lumOff val="50000"/>
                  </a:schemeClr>
                </a:solidFill>
                <a:effectLst/>
              </a:rPr>
              <a:t>18</a:t>
            </a:r>
            <a:r>
              <a:rPr lang="en-CA" sz="1200">
                <a:solidFill>
                  <a:schemeClr val="tx1">
                    <a:lumMod val="50000"/>
                    <a:lumOff val="50000"/>
                  </a:schemeClr>
                </a:solidFill>
                <a:effectLst/>
              </a:rPr>
              <a:t> P03019</a:t>
            </a:r>
          </a:p>
          <a:p>
            <a:r>
              <a:rPr lang="en-CA" sz="1200">
                <a:solidFill>
                  <a:schemeClr val="tx1">
                    <a:lumMod val="50000"/>
                    <a:lumOff val="50000"/>
                  </a:schemeClr>
                </a:solidFill>
                <a:cs typeface="Calibri" panose="020F0502020204030204" pitchFamily="34" charset="0"/>
              </a:rPr>
              <a:t>[2] </a:t>
            </a:r>
            <a:r>
              <a:rPr lang="en-CA" sz="1200">
                <a:solidFill>
                  <a:schemeClr val="tx1">
                    <a:lumMod val="50000"/>
                    <a:lumOff val="50000"/>
                  </a:schemeClr>
                </a:solidFill>
                <a:effectLst/>
              </a:rPr>
              <a:t>Y.-N. Rao et al 2023 JINST </a:t>
            </a:r>
            <a:r>
              <a:rPr lang="en-CA" sz="1200" b="1">
                <a:solidFill>
                  <a:schemeClr val="tx1">
                    <a:lumMod val="50000"/>
                    <a:lumOff val="50000"/>
                  </a:schemeClr>
                </a:solidFill>
                <a:effectLst/>
              </a:rPr>
              <a:t>18</a:t>
            </a:r>
            <a:r>
              <a:rPr lang="en-CA" sz="1200">
                <a:solidFill>
                  <a:schemeClr val="tx1">
                    <a:lumMod val="50000"/>
                    <a:lumOff val="50000"/>
                  </a:schemeClr>
                </a:solidFill>
                <a:effectLst/>
              </a:rPr>
              <a:t> P03023</a:t>
            </a:r>
          </a:p>
        </p:txBody>
      </p:sp>
      <p:sp>
        <p:nvSpPr>
          <p:cNvPr id="5" name="TextBox 4">
            <a:extLst>
              <a:ext uri="{FF2B5EF4-FFF2-40B4-BE49-F238E27FC236}">
                <a16:creationId xmlns:a16="http://schemas.microsoft.com/office/drawing/2014/main" id="{820FCA12-ED8B-72FE-86AA-B0810FE85AF5}"/>
              </a:ext>
            </a:extLst>
          </p:cNvPr>
          <p:cNvSpPr txBox="1"/>
          <p:nvPr/>
        </p:nvSpPr>
        <p:spPr>
          <a:xfrm>
            <a:off x="367990" y="658048"/>
            <a:ext cx="11262732" cy="707886"/>
          </a:xfrm>
          <a:prstGeom prst="rect">
            <a:avLst/>
          </a:prstGeom>
          <a:noFill/>
        </p:spPr>
        <p:txBody>
          <a:bodyPr wrap="square">
            <a:spAutoFit/>
          </a:bodyPr>
          <a:lstStyle/>
          <a:p>
            <a:pPr algn="ctr"/>
            <a:r>
              <a:rPr lang="en-US" sz="4000" b="1">
                <a:latin typeface="+mj-lt"/>
              </a:rPr>
              <a:t>Ongoing new research of cyclotron</a:t>
            </a:r>
          </a:p>
        </p:txBody>
      </p:sp>
      <p:pic>
        <p:nvPicPr>
          <p:cNvPr id="8" name="Picture 7" descr="A diagram of a colorful circle&#10;&#10;Description automatically generated">
            <a:extLst>
              <a:ext uri="{FF2B5EF4-FFF2-40B4-BE49-F238E27FC236}">
                <a16:creationId xmlns:a16="http://schemas.microsoft.com/office/drawing/2014/main" id="{F0A77F01-8581-FC5A-ED80-36622F9AD979}"/>
              </a:ext>
            </a:extLst>
          </p:cNvPr>
          <p:cNvPicPr>
            <a:picLocks noChangeAspect="1"/>
          </p:cNvPicPr>
          <p:nvPr/>
        </p:nvPicPr>
        <p:blipFill>
          <a:blip r:embed="rId6"/>
          <a:stretch>
            <a:fillRect/>
          </a:stretch>
        </p:blipFill>
        <p:spPr>
          <a:xfrm>
            <a:off x="7939668" y="1649494"/>
            <a:ext cx="3547216" cy="3205316"/>
          </a:xfrm>
          <a:prstGeom prst="rect">
            <a:avLst/>
          </a:prstGeom>
        </p:spPr>
      </p:pic>
      <p:sp>
        <p:nvSpPr>
          <p:cNvPr id="10" name="Content Placeholder 2">
            <a:extLst>
              <a:ext uri="{FF2B5EF4-FFF2-40B4-BE49-F238E27FC236}">
                <a16:creationId xmlns:a16="http://schemas.microsoft.com/office/drawing/2014/main" id="{2A8141EE-FF49-37D2-D435-A08696FAED43}"/>
              </a:ext>
            </a:extLst>
          </p:cNvPr>
          <p:cNvSpPr txBox="1">
            <a:spLocks/>
          </p:cNvSpPr>
          <p:nvPr/>
        </p:nvSpPr>
        <p:spPr>
          <a:xfrm>
            <a:off x="8058528" y="4913738"/>
            <a:ext cx="3847344" cy="9402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a:effectLst/>
              </a:rPr>
              <a:t>Proposal of a high-intensity 150 MeV</a:t>
            </a:r>
            <a:r>
              <a:rPr lang="en-CA" sz="2000"/>
              <a:t> </a:t>
            </a:r>
            <a:r>
              <a:rPr lang="en-CA" sz="2000">
                <a:effectLst/>
              </a:rPr>
              <a:t>H</a:t>
            </a:r>
            <a:r>
              <a:rPr lang="en-CA" sz="2000" baseline="30000">
                <a:effectLst/>
              </a:rPr>
              <a:t>3+</a:t>
            </a:r>
            <a:r>
              <a:rPr lang="en-CA" sz="2000">
                <a:effectLst/>
              </a:rPr>
              <a:t> cyclotron for</a:t>
            </a:r>
            <a:r>
              <a:rPr lang="en-CA" sz="2000"/>
              <a:t> radio-</a:t>
            </a:r>
            <a:r>
              <a:rPr lang="en-CA" sz="2000">
                <a:effectLst/>
              </a:rPr>
              <a:t>isotope production [2]</a:t>
            </a:r>
          </a:p>
        </p:txBody>
      </p:sp>
      <p:sp>
        <p:nvSpPr>
          <p:cNvPr id="3" name="Slide Number Placeholder 2">
            <a:extLst>
              <a:ext uri="{FF2B5EF4-FFF2-40B4-BE49-F238E27FC236}">
                <a16:creationId xmlns:a16="http://schemas.microsoft.com/office/drawing/2014/main" id="{2C70A302-1078-8FF4-6A6E-FA4C74D72461}"/>
              </a:ext>
            </a:extLst>
          </p:cNvPr>
          <p:cNvSpPr>
            <a:spLocks noGrp="1"/>
          </p:cNvSpPr>
          <p:nvPr>
            <p:ph type="sldNum" sz="quarter" idx="12"/>
          </p:nvPr>
        </p:nvSpPr>
        <p:spPr/>
        <p:txBody>
          <a:bodyPr/>
          <a:lstStyle/>
          <a:p>
            <a:fld id="{53E02680-37AD-C84A-844B-E2AD4D31A9C6}" type="slidenum">
              <a:rPr lang="en-US" smtClean="0"/>
              <a:t>14</a:t>
            </a:fld>
            <a:endParaRPr lang="en-US"/>
          </a:p>
        </p:txBody>
      </p:sp>
    </p:spTree>
    <p:extLst>
      <p:ext uri="{BB962C8B-B14F-4D97-AF65-F5344CB8AC3E}">
        <p14:creationId xmlns:p14="http://schemas.microsoft.com/office/powerpoint/2010/main" val="353496882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B5EB-365B-7AF8-A3ED-5A4AA1D22D4E}"/>
              </a:ext>
            </a:extLst>
          </p:cNvPr>
          <p:cNvSpPr>
            <a:spLocks noGrp="1"/>
          </p:cNvSpPr>
          <p:nvPr>
            <p:ph type="title"/>
          </p:nvPr>
        </p:nvSpPr>
        <p:spPr>
          <a:xfrm>
            <a:off x="838200" y="365126"/>
            <a:ext cx="10515600" cy="1048896"/>
          </a:xfrm>
        </p:spPr>
        <p:txBody>
          <a:bodyPr>
            <a:normAutofit/>
          </a:bodyPr>
          <a:lstStyle/>
          <a:p>
            <a:r>
              <a:rPr lang="en-US" sz="3600" b="1"/>
              <a:t>Collaborations with CERN LHC: </a:t>
            </a:r>
            <a:r>
              <a:rPr lang="en-US" sz="3600" b="1">
                <a:cs typeface="Arial" panose="020B0604020202020204" pitchFamily="34" charset="0"/>
              </a:rPr>
              <a:t>Beam-Beam Long Range</a:t>
            </a:r>
            <a:endParaRPr lang="en-US" sz="3600" b="1"/>
          </a:p>
        </p:txBody>
      </p:sp>
      <p:pic>
        <p:nvPicPr>
          <p:cNvPr id="6" name="Content Placeholder 5" descr="A diagram of a diagram&#10;&#10;Description automatically generated">
            <a:extLst>
              <a:ext uri="{FF2B5EF4-FFF2-40B4-BE49-F238E27FC236}">
                <a16:creationId xmlns:a16="http://schemas.microsoft.com/office/drawing/2014/main" id="{CBB8197C-2701-85B6-02C5-85F536FC115E}"/>
              </a:ext>
            </a:extLst>
          </p:cNvPr>
          <p:cNvPicPr>
            <a:picLocks noGrp="1" noChangeAspect="1"/>
          </p:cNvPicPr>
          <p:nvPr>
            <p:ph idx="1"/>
          </p:nvPr>
        </p:nvPicPr>
        <p:blipFill rotWithShape="1">
          <a:blip r:embed="rId3"/>
          <a:srcRect t="16129" b="10220"/>
          <a:stretch/>
        </p:blipFill>
        <p:spPr>
          <a:xfrm>
            <a:off x="980389" y="2400488"/>
            <a:ext cx="4772324" cy="2329010"/>
          </a:xfrm>
        </p:spPr>
      </p:pic>
      <p:sp>
        <p:nvSpPr>
          <p:cNvPr id="11" name="TextBox 10">
            <a:extLst>
              <a:ext uri="{FF2B5EF4-FFF2-40B4-BE49-F238E27FC236}">
                <a16:creationId xmlns:a16="http://schemas.microsoft.com/office/drawing/2014/main" id="{C623FE39-4EFF-3B69-F9E5-471BCAB37A90}"/>
              </a:ext>
            </a:extLst>
          </p:cNvPr>
          <p:cNvSpPr txBox="1"/>
          <p:nvPr/>
        </p:nvSpPr>
        <p:spPr>
          <a:xfrm>
            <a:off x="0" y="6396335"/>
            <a:ext cx="3669175" cy="461665"/>
          </a:xfrm>
          <a:prstGeom prst="rect">
            <a:avLst/>
          </a:prstGeom>
          <a:noFill/>
        </p:spPr>
        <p:txBody>
          <a:bodyPr wrap="square">
            <a:spAutoFit/>
          </a:bodyPr>
          <a:lstStyle/>
          <a:p>
            <a:r>
              <a:rPr lang="en-CA" sz="1200">
                <a:solidFill>
                  <a:schemeClr val="tx1">
                    <a:lumMod val="50000"/>
                    <a:lumOff val="50000"/>
                  </a:schemeClr>
                </a:solidFill>
              </a:rPr>
              <a:t>P. Belanger, Beam-beam long-range wire compensators in LHC Run 3, in Proc. IPAC'23, Venezia</a:t>
            </a:r>
            <a:endParaRPr lang="en-US" sz="120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09BED55A-E000-06EC-745D-D5C8CCB8D5D7}"/>
              </a:ext>
            </a:extLst>
          </p:cNvPr>
          <p:cNvSpPr>
            <a:spLocks noGrp="1"/>
          </p:cNvSpPr>
          <p:nvPr>
            <p:ph type="sldNum" sz="quarter" idx="12"/>
          </p:nvPr>
        </p:nvSpPr>
        <p:spPr/>
        <p:txBody>
          <a:bodyPr/>
          <a:lstStyle/>
          <a:p>
            <a:fld id="{53E02680-37AD-C84A-844B-E2AD4D31A9C6}" type="slidenum">
              <a:rPr lang="en-US" smtClean="0"/>
              <a:t>15</a:t>
            </a:fld>
            <a:endParaRPr lang="en-US"/>
          </a:p>
        </p:txBody>
      </p:sp>
      <p:sp>
        <p:nvSpPr>
          <p:cNvPr id="7" name="TextBox 6">
            <a:extLst>
              <a:ext uri="{FF2B5EF4-FFF2-40B4-BE49-F238E27FC236}">
                <a16:creationId xmlns:a16="http://schemas.microsoft.com/office/drawing/2014/main" id="{6F0DE31E-0E04-C78C-DD4A-2A7808ED9CBB}"/>
              </a:ext>
            </a:extLst>
          </p:cNvPr>
          <p:cNvSpPr txBox="1"/>
          <p:nvPr/>
        </p:nvSpPr>
        <p:spPr>
          <a:xfrm>
            <a:off x="6543423" y="4731347"/>
            <a:ext cx="4996536" cy="1477328"/>
          </a:xfrm>
          <a:prstGeom prst="rect">
            <a:avLst/>
          </a:prstGeom>
          <a:noFill/>
        </p:spPr>
        <p:txBody>
          <a:bodyPr wrap="square">
            <a:spAutoFit/>
          </a:bodyPr>
          <a:lstStyle/>
          <a:p>
            <a:r>
              <a:rPr lang="en-CA">
                <a:effectLst/>
              </a:rPr>
              <a:t>Bunch-by-bunch normalized losses for the machine development study and the operational fill. The red and green dots show the average losses 5 min before and 5 min after powering-on the compensator wires</a:t>
            </a:r>
          </a:p>
        </p:txBody>
      </p:sp>
      <p:sp>
        <p:nvSpPr>
          <p:cNvPr id="8" name="TextBox 7">
            <a:extLst>
              <a:ext uri="{FF2B5EF4-FFF2-40B4-BE49-F238E27FC236}">
                <a16:creationId xmlns:a16="http://schemas.microsoft.com/office/drawing/2014/main" id="{DCD271EF-2AA2-0A06-4018-C37514C40BC2}"/>
              </a:ext>
            </a:extLst>
          </p:cNvPr>
          <p:cNvSpPr txBox="1"/>
          <p:nvPr/>
        </p:nvSpPr>
        <p:spPr>
          <a:xfrm>
            <a:off x="1008630" y="4729498"/>
            <a:ext cx="4858770" cy="646331"/>
          </a:xfrm>
          <a:prstGeom prst="rect">
            <a:avLst/>
          </a:prstGeom>
          <a:noFill/>
        </p:spPr>
        <p:txBody>
          <a:bodyPr wrap="square">
            <a:spAutoFit/>
          </a:bodyPr>
          <a:lstStyle/>
          <a:p>
            <a:r>
              <a:rPr lang="en-CA"/>
              <a:t>Example of Beam-beam Wire Compensators for LHC Run 3 around IP1 and IP5</a:t>
            </a:r>
            <a:endParaRPr lang="en-US"/>
          </a:p>
        </p:txBody>
      </p:sp>
      <p:grpSp>
        <p:nvGrpSpPr>
          <p:cNvPr id="12" name="Group 11">
            <a:extLst>
              <a:ext uri="{FF2B5EF4-FFF2-40B4-BE49-F238E27FC236}">
                <a16:creationId xmlns:a16="http://schemas.microsoft.com/office/drawing/2014/main" id="{9E224075-E793-3B35-EBCF-3919F8323929}"/>
              </a:ext>
            </a:extLst>
          </p:cNvPr>
          <p:cNvGrpSpPr/>
          <p:nvPr/>
        </p:nvGrpSpPr>
        <p:grpSpPr>
          <a:xfrm>
            <a:off x="6096000" y="1549482"/>
            <a:ext cx="5333735" cy="3052691"/>
            <a:chOff x="6523922" y="2381610"/>
            <a:chExt cx="4772324" cy="2731375"/>
          </a:xfrm>
        </p:grpSpPr>
        <p:pic>
          <p:nvPicPr>
            <p:cNvPr id="9" name="Picture 8" descr="A graph of a bunch number&#10;&#10;Description automatically generated">
              <a:extLst>
                <a:ext uri="{FF2B5EF4-FFF2-40B4-BE49-F238E27FC236}">
                  <a16:creationId xmlns:a16="http://schemas.microsoft.com/office/drawing/2014/main" id="{55B17FEB-B96F-70CB-B782-B884FE252122}"/>
                </a:ext>
              </a:extLst>
            </p:cNvPr>
            <p:cNvPicPr>
              <a:picLocks noChangeAspect="1"/>
            </p:cNvPicPr>
            <p:nvPr/>
          </p:nvPicPr>
          <p:blipFill rotWithShape="1">
            <a:blip r:embed="rId4"/>
            <a:srcRect l="25975" t="2381" r="13424" b="86742"/>
            <a:stretch/>
          </p:blipFill>
          <p:spPr>
            <a:xfrm>
              <a:off x="7651899" y="2381610"/>
              <a:ext cx="2892056" cy="435935"/>
            </a:xfrm>
            <a:prstGeom prst="rect">
              <a:avLst/>
            </a:prstGeom>
          </p:spPr>
        </p:pic>
        <p:pic>
          <p:nvPicPr>
            <p:cNvPr id="10" name="Picture 9" descr="A graph of a bunch number&#10;&#10;Description automatically generated">
              <a:extLst>
                <a:ext uri="{FF2B5EF4-FFF2-40B4-BE49-F238E27FC236}">
                  <a16:creationId xmlns:a16="http://schemas.microsoft.com/office/drawing/2014/main" id="{B627A6F6-F147-83C0-AE11-D983BF6C01B8}"/>
                </a:ext>
              </a:extLst>
            </p:cNvPr>
            <p:cNvPicPr>
              <a:picLocks noChangeAspect="1"/>
            </p:cNvPicPr>
            <p:nvPr/>
          </p:nvPicPr>
          <p:blipFill rotWithShape="1">
            <a:blip r:embed="rId4"/>
            <a:srcRect t="44054"/>
            <a:stretch/>
          </p:blipFill>
          <p:spPr>
            <a:xfrm>
              <a:off x="6523922" y="2870791"/>
              <a:ext cx="4772324" cy="2242194"/>
            </a:xfrm>
            <a:prstGeom prst="rect">
              <a:avLst/>
            </a:prstGeom>
          </p:spPr>
        </p:pic>
      </p:grpSp>
    </p:spTree>
    <p:extLst>
      <p:ext uri="{BB962C8B-B14F-4D97-AF65-F5344CB8AC3E}">
        <p14:creationId xmlns:p14="http://schemas.microsoft.com/office/powerpoint/2010/main" val="177916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E691C-B1D7-41C6-B274-4E6DC58B2B6F}"/>
              </a:ext>
            </a:extLst>
          </p:cNvPr>
          <p:cNvSpPr>
            <a:spLocks noGrp="1"/>
          </p:cNvSpPr>
          <p:nvPr>
            <p:ph type="title"/>
          </p:nvPr>
        </p:nvSpPr>
        <p:spPr/>
        <p:txBody>
          <a:bodyPr/>
          <a:lstStyle/>
          <a:p>
            <a:r>
              <a:rPr lang="en-US" b="1"/>
              <a:t>Summary</a:t>
            </a:r>
          </a:p>
        </p:txBody>
      </p:sp>
      <p:sp>
        <p:nvSpPr>
          <p:cNvPr id="3" name="Content Placeholder 2">
            <a:extLst>
              <a:ext uri="{FF2B5EF4-FFF2-40B4-BE49-F238E27FC236}">
                <a16:creationId xmlns:a16="http://schemas.microsoft.com/office/drawing/2014/main" id="{F0B0A39D-D7BF-3945-13A7-FDF6690CB288}"/>
              </a:ext>
            </a:extLst>
          </p:cNvPr>
          <p:cNvSpPr>
            <a:spLocks noGrp="1"/>
          </p:cNvSpPr>
          <p:nvPr>
            <p:ph idx="1"/>
          </p:nvPr>
        </p:nvSpPr>
        <p:spPr/>
        <p:txBody>
          <a:bodyPr>
            <a:normAutofit/>
          </a:bodyPr>
          <a:lstStyle/>
          <a:p>
            <a:r>
              <a:rPr lang="en-CA"/>
              <a:t>Assist the commissioning and upgrades of new beamlines/facilities</a:t>
            </a:r>
          </a:p>
          <a:p>
            <a:r>
              <a:rPr lang="en-CA"/>
              <a:t>Rationalise the tuning process by utilizing the </a:t>
            </a:r>
            <a:r>
              <a:rPr lang="en-CA" b="0" i="0" u="none" strike="noStrike">
                <a:effectLst/>
              </a:rPr>
              <a:t>simulation that includes all the focusing elements and accelerating cavities </a:t>
            </a:r>
            <a:r>
              <a:rPr lang="en-CA" b="0" i="0">
                <a:effectLst/>
              </a:rPr>
              <a:t>to </a:t>
            </a:r>
            <a:r>
              <a:rPr lang="en-US" b="0" i="0">
                <a:effectLst/>
              </a:rPr>
              <a:t>i</a:t>
            </a:r>
            <a:r>
              <a:rPr lang="en-US"/>
              <a:t>mprove the operating efficiency</a:t>
            </a:r>
          </a:p>
          <a:p>
            <a:r>
              <a:rPr lang="en-US"/>
              <a:t>Exciting multidisciplinary projects/collaborations underway to consistently seek mutual development for the scientific community</a:t>
            </a:r>
          </a:p>
          <a:p>
            <a:pPr marL="0" indent="0">
              <a:buNone/>
            </a:pPr>
            <a:endParaRPr lang="en-US"/>
          </a:p>
        </p:txBody>
      </p:sp>
      <p:sp>
        <p:nvSpPr>
          <p:cNvPr id="5" name="Slide Number Placeholder 4">
            <a:extLst>
              <a:ext uri="{FF2B5EF4-FFF2-40B4-BE49-F238E27FC236}">
                <a16:creationId xmlns:a16="http://schemas.microsoft.com/office/drawing/2014/main" id="{404AE317-B124-4A89-0F0C-CC9E6864F33C}"/>
              </a:ext>
            </a:extLst>
          </p:cNvPr>
          <p:cNvSpPr>
            <a:spLocks noGrp="1"/>
          </p:cNvSpPr>
          <p:nvPr>
            <p:ph type="sldNum" sz="quarter" idx="12"/>
          </p:nvPr>
        </p:nvSpPr>
        <p:spPr/>
        <p:txBody>
          <a:bodyPr/>
          <a:lstStyle/>
          <a:p>
            <a:fld id="{53E02680-37AD-C84A-844B-E2AD4D31A9C6}" type="slidenum">
              <a:rPr lang="en-US" smtClean="0"/>
              <a:t>16</a:t>
            </a:fld>
            <a:endParaRPr lang="en-US"/>
          </a:p>
        </p:txBody>
      </p:sp>
    </p:spTree>
    <p:extLst>
      <p:ext uri="{BB962C8B-B14F-4D97-AF65-F5344CB8AC3E}">
        <p14:creationId xmlns:p14="http://schemas.microsoft.com/office/powerpoint/2010/main" val="4109921938"/>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descr="Wood human figure">
            <a:extLst>
              <a:ext uri="{FF2B5EF4-FFF2-40B4-BE49-F238E27FC236}">
                <a16:creationId xmlns:a16="http://schemas.microsoft.com/office/drawing/2014/main" id="{586557DE-4A50-0D54-AD6E-735E45FAD1F8}"/>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B9511E-066C-69B7-C136-8C94CCF63CD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solidFill>
                  <a:schemeClr val="bg1"/>
                </a:solidFill>
              </a:rPr>
              <a:t>Thank you for you attention!</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3217B1C-A009-AB32-FAEE-42ABBE1C4718}"/>
              </a:ext>
            </a:extLst>
          </p:cNvPr>
          <p:cNvSpPr>
            <a:spLocks noGrp="1"/>
          </p:cNvSpPr>
          <p:nvPr>
            <p:ph type="sldNum" sz="quarter" idx="12"/>
          </p:nvPr>
        </p:nvSpPr>
        <p:spPr/>
        <p:txBody>
          <a:bodyPr/>
          <a:lstStyle/>
          <a:p>
            <a:fld id="{53E02680-37AD-C84A-844B-E2AD4D31A9C6}" type="slidenum">
              <a:rPr lang="en-US" smtClean="0"/>
              <a:t>17</a:t>
            </a:fld>
            <a:endParaRPr lang="en-US"/>
          </a:p>
        </p:txBody>
      </p:sp>
    </p:spTree>
    <p:extLst>
      <p:ext uri="{BB962C8B-B14F-4D97-AF65-F5344CB8AC3E}">
        <p14:creationId xmlns:p14="http://schemas.microsoft.com/office/powerpoint/2010/main" val="132440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9FED-EB72-DF88-18FF-50F80997C066}"/>
              </a:ext>
            </a:extLst>
          </p:cNvPr>
          <p:cNvSpPr>
            <a:spLocks noGrp="1"/>
          </p:cNvSpPr>
          <p:nvPr>
            <p:ph type="title"/>
          </p:nvPr>
        </p:nvSpPr>
        <p:spPr>
          <a:xfrm>
            <a:off x="838200" y="681037"/>
            <a:ext cx="10515600" cy="1009651"/>
          </a:xfrm>
        </p:spPr>
        <p:txBody>
          <a:bodyPr/>
          <a:lstStyle/>
          <a:p>
            <a:r>
              <a:rPr lang="en-US" b="1"/>
              <a:t>Outline</a:t>
            </a:r>
          </a:p>
        </p:txBody>
      </p:sp>
      <p:sp>
        <p:nvSpPr>
          <p:cNvPr id="3" name="Content Placeholder 2">
            <a:extLst>
              <a:ext uri="{FF2B5EF4-FFF2-40B4-BE49-F238E27FC236}">
                <a16:creationId xmlns:a16="http://schemas.microsoft.com/office/drawing/2014/main" id="{872A000D-1B5D-CAF9-D45B-1CC1A65C1D4D}"/>
              </a:ext>
            </a:extLst>
          </p:cNvPr>
          <p:cNvSpPr>
            <a:spLocks noGrp="1"/>
          </p:cNvSpPr>
          <p:nvPr>
            <p:ph idx="1"/>
          </p:nvPr>
        </p:nvSpPr>
        <p:spPr/>
        <p:txBody>
          <a:bodyPr>
            <a:normAutofit/>
          </a:bodyPr>
          <a:lstStyle/>
          <a:p>
            <a:r>
              <a:rPr lang="en-CA"/>
              <a:t>Supports the commissions and upgrades of beamlines </a:t>
            </a:r>
          </a:p>
          <a:p>
            <a:pPr lvl="1">
              <a:buFont typeface="Wingdings" pitchFamily="2" charset="2"/>
              <a:buChar char="Ø"/>
            </a:pPr>
            <a:r>
              <a:rPr lang="en-CA" sz="2800"/>
              <a:t> Cyclotron &amp; BL4N</a:t>
            </a:r>
          </a:p>
          <a:p>
            <a:pPr lvl="1">
              <a:buFont typeface="Wingdings" pitchFamily="2" charset="2"/>
              <a:buChar char="Ø"/>
            </a:pPr>
            <a:r>
              <a:rPr lang="en-CA" sz="2800"/>
              <a:t> ARIEL e-LINAC</a:t>
            </a:r>
          </a:p>
          <a:p>
            <a:pPr lvl="1">
              <a:buFont typeface="Wingdings" pitchFamily="2" charset="2"/>
              <a:buChar char="Ø"/>
            </a:pPr>
            <a:r>
              <a:rPr lang="en-CA" sz="2800"/>
              <a:t> CANREB-HRS</a:t>
            </a:r>
          </a:p>
          <a:p>
            <a:pPr lvl="1">
              <a:buFont typeface="Wingdings" pitchFamily="2" charset="2"/>
              <a:buChar char="Ø"/>
            </a:pPr>
            <a:r>
              <a:rPr lang="en-CA" sz="2800"/>
              <a:t> ISAC</a:t>
            </a:r>
          </a:p>
          <a:p>
            <a:r>
              <a:rPr lang="en-CA"/>
              <a:t>Engaged in new research and international collaboration</a:t>
            </a:r>
          </a:p>
          <a:p>
            <a:pPr lvl="1">
              <a:buFont typeface="Wingdings" pitchFamily="2" charset="2"/>
              <a:buChar char="Ø"/>
            </a:pPr>
            <a:r>
              <a:rPr lang="en-US" sz="2800" b="1">
                <a:latin typeface="+mj-lt"/>
              </a:rPr>
              <a:t> Cyclotron research</a:t>
            </a:r>
          </a:p>
          <a:p>
            <a:pPr lvl="1">
              <a:buFont typeface="Wingdings" pitchFamily="2" charset="2"/>
              <a:buChar char="Ø"/>
            </a:pPr>
            <a:r>
              <a:rPr lang="en-US" b="1">
                <a:latin typeface="+mj-lt"/>
              </a:rPr>
              <a:t>  </a:t>
            </a:r>
            <a:r>
              <a:rPr lang="en-US" sz="2800" b="1">
                <a:latin typeface="+mj-lt"/>
              </a:rPr>
              <a:t>CERN-LHC</a:t>
            </a:r>
          </a:p>
          <a:p>
            <a:endParaRPr lang="en-US"/>
          </a:p>
        </p:txBody>
      </p:sp>
      <p:sp>
        <p:nvSpPr>
          <p:cNvPr id="5" name="Slide Number Placeholder 4">
            <a:extLst>
              <a:ext uri="{FF2B5EF4-FFF2-40B4-BE49-F238E27FC236}">
                <a16:creationId xmlns:a16="http://schemas.microsoft.com/office/drawing/2014/main" id="{9E6DF80C-CDAF-5CF2-C793-FD32DF09A404}"/>
              </a:ext>
            </a:extLst>
          </p:cNvPr>
          <p:cNvSpPr>
            <a:spLocks noGrp="1"/>
          </p:cNvSpPr>
          <p:nvPr>
            <p:ph type="sldNum" sz="quarter" idx="12"/>
          </p:nvPr>
        </p:nvSpPr>
        <p:spPr/>
        <p:txBody>
          <a:bodyPr/>
          <a:lstStyle/>
          <a:p>
            <a:fld id="{53E02680-37AD-C84A-844B-E2AD4D31A9C6}" type="slidenum">
              <a:rPr lang="en-US" smtClean="0"/>
              <a:t>2</a:t>
            </a:fld>
            <a:endParaRPr lang="en-US"/>
          </a:p>
        </p:txBody>
      </p:sp>
    </p:spTree>
    <p:extLst>
      <p:ext uri="{BB962C8B-B14F-4D97-AF65-F5344CB8AC3E}">
        <p14:creationId xmlns:p14="http://schemas.microsoft.com/office/powerpoint/2010/main" val="135544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704D0A2-821B-0BA3-5269-A051ABA38A24}"/>
              </a:ext>
            </a:extLst>
          </p:cNvPr>
          <p:cNvGrpSpPr/>
          <p:nvPr/>
        </p:nvGrpSpPr>
        <p:grpSpPr>
          <a:xfrm>
            <a:off x="1250720" y="1194422"/>
            <a:ext cx="3580263" cy="4957489"/>
            <a:chOff x="1099980" y="1351722"/>
            <a:chExt cx="3279059" cy="4540420"/>
          </a:xfrm>
        </p:grpSpPr>
        <p:grpSp>
          <p:nvGrpSpPr>
            <p:cNvPr id="18" name="Group 17">
              <a:extLst>
                <a:ext uri="{FF2B5EF4-FFF2-40B4-BE49-F238E27FC236}">
                  <a16:creationId xmlns:a16="http://schemas.microsoft.com/office/drawing/2014/main" id="{2BF5C547-7B17-F309-42AB-9E62FB0D0043}"/>
                </a:ext>
              </a:extLst>
            </p:cNvPr>
            <p:cNvGrpSpPr/>
            <p:nvPr/>
          </p:nvGrpSpPr>
          <p:grpSpPr>
            <a:xfrm>
              <a:off x="1099980" y="1351722"/>
              <a:ext cx="3279059" cy="4540420"/>
              <a:chOff x="4142591" y="1888234"/>
              <a:chExt cx="2576633" cy="3918841"/>
            </a:xfrm>
          </p:grpSpPr>
          <p:pic>
            <p:nvPicPr>
              <p:cNvPr id="2" name="Picture 2">
                <a:extLst>
                  <a:ext uri="{FF2B5EF4-FFF2-40B4-BE49-F238E27FC236}">
                    <a16:creationId xmlns:a16="http://schemas.microsoft.com/office/drawing/2014/main" id="{EFB999D5-D7FC-5E3B-14C8-91992F0947D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
                        </a14:imgEffect>
                      </a14:imgLayer>
                    </a14:imgProps>
                  </a:ext>
                  <a:ext uri="{28A0092B-C50C-407E-A947-70E740481C1C}">
                    <a14:useLocalDpi xmlns:a14="http://schemas.microsoft.com/office/drawing/2010/main" val="0"/>
                  </a:ext>
                </a:extLst>
              </a:blip>
              <a:srcRect l="14934" t="25700" r="53087" b="17204"/>
              <a:stretch/>
            </p:blipFill>
            <p:spPr bwMode="auto">
              <a:xfrm>
                <a:off x="4467934" y="1888234"/>
                <a:ext cx="2251290" cy="391884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3F731DC-3568-6159-851E-483212D9C99E}"/>
                  </a:ext>
                </a:extLst>
              </p:cNvPr>
              <p:cNvGrpSpPr/>
              <p:nvPr/>
            </p:nvGrpSpPr>
            <p:grpSpPr>
              <a:xfrm>
                <a:off x="4142591" y="3057993"/>
                <a:ext cx="1928425" cy="1828800"/>
                <a:chOff x="4142591" y="3057993"/>
                <a:chExt cx="1928425" cy="1828800"/>
              </a:xfrm>
            </p:grpSpPr>
            <p:sp>
              <p:nvSpPr>
                <p:cNvPr id="10" name="Freeform 9">
                  <a:extLst>
                    <a:ext uri="{FF2B5EF4-FFF2-40B4-BE49-F238E27FC236}">
                      <a16:creationId xmlns:a16="http://schemas.microsoft.com/office/drawing/2014/main" id="{2A6D6E82-2D28-FCDB-A373-B6D53A848A6B}"/>
                    </a:ext>
                  </a:extLst>
                </p:cNvPr>
                <p:cNvSpPr/>
                <p:nvPr/>
              </p:nvSpPr>
              <p:spPr>
                <a:xfrm>
                  <a:off x="4834328" y="3057993"/>
                  <a:ext cx="1236688" cy="1828800"/>
                </a:xfrm>
                <a:custGeom>
                  <a:avLst/>
                  <a:gdLst>
                    <a:gd name="connsiteX0" fmla="*/ 517161 w 1236688"/>
                    <a:gd name="connsiteY0" fmla="*/ 0 h 1828800"/>
                    <a:gd name="connsiteX1" fmla="*/ 112426 w 1236688"/>
                    <a:gd name="connsiteY1" fmla="*/ 142407 h 1828800"/>
                    <a:gd name="connsiteX2" fmla="*/ 0 w 1236688"/>
                    <a:gd name="connsiteY2" fmla="*/ 262328 h 1828800"/>
                    <a:gd name="connsiteX3" fmla="*/ 14990 w 1236688"/>
                    <a:gd name="connsiteY3" fmla="*/ 1506512 h 1828800"/>
                    <a:gd name="connsiteX4" fmla="*/ 209862 w 1236688"/>
                    <a:gd name="connsiteY4" fmla="*/ 1663909 h 1828800"/>
                    <a:gd name="connsiteX5" fmla="*/ 839449 w 1236688"/>
                    <a:gd name="connsiteY5" fmla="*/ 1656414 h 1828800"/>
                    <a:gd name="connsiteX6" fmla="*/ 1236688 w 1236688"/>
                    <a:gd name="connsiteY6" fmla="*/ 1828800 h 1828800"/>
                    <a:gd name="connsiteX7" fmla="*/ 1236688 w 1236688"/>
                    <a:gd name="connsiteY7"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688" h="1828800">
                      <a:moveTo>
                        <a:pt x="517161" y="0"/>
                      </a:moveTo>
                      <a:lnTo>
                        <a:pt x="112426" y="142407"/>
                      </a:lnTo>
                      <a:lnTo>
                        <a:pt x="0" y="262328"/>
                      </a:lnTo>
                      <a:lnTo>
                        <a:pt x="14990" y="1506512"/>
                      </a:lnTo>
                      <a:lnTo>
                        <a:pt x="209862" y="1663909"/>
                      </a:lnTo>
                      <a:lnTo>
                        <a:pt x="839449" y="1656414"/>
                      </a:lnTo>
                      <a:lnTo>
                        <a:pt x="1236688" y="1828800"/>
                      </a:lnTo>
                      <a:lnTo>
                        <a:pt x="1236688" y="1828800"/>
                      </a:ln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1EE69B-53BC-A10C-9E1A-4B5E16270D89}"/>
                    </a:ext>
                  </a:extLst>
                </p:cNvPr>
                <p:cNvSpPr txBox="1"/>
                <p:nvPr/>
              </p:nvSpPr>
              <p:spPr>
                <a:xfrm>
                  <a:off x="4142591" y="3787727"/>
                  <a:ext cx="786739" cy="369332"/>
                </a:xfrm>
                <a:prstGeom prst="rect">
                  <a:avLst/>
                </a:prstGeom>
                <a:noFill/>
              </p:spPr>
              <p:txBody>
                <a:bodyPr wrap="square">
                  <a:spAutoFit/>
                </a:bodyPr>
                <a:lstStyle/>
                <a:p>
                  <a:r>
                    <a:rPr lang="en-US" sz="1800" b="1">
                      <a:solidFill>
                        <a:srgbClr val="FF0000"/>
                      </a:solidFill>
                      <a:cs typeface="Arial" panose="020B0604020202020204" pitchFamily="34" charset="0"/>
                    </a:rPr>
                    <a:t>BL4N</a:t>
                  </a:r>
                  <a:endParaRPr lang="en-US" b="1">
                    <a:solidFill>
                      <a:srgbClr val="FF0000"/>
                    </a:solidFill>
                  </a:endParaRPr>
                </a:p>
              </p:txBody>
            </p:sp>
          </p:grpSp>
          <p:sp>
            <p:nvSpPr>
              <p:cNvPr id="13" name="Rectangle 12">
                <a:extLst>
                  <a:ext uri="{FF2B5EF4-FFF2-40B4-BE49-F238E27FC236}">
                    <a16:creationId xmlns:a16="http://schemas.microsoft.com/office/drawing/2014/main" id="{A2015FA5-341C-716E-ADE4-A890115F211E}"/>
                  </a:ext>
                </a:extLst>
              </p:cNvPr>
              <p:cNvSpPr/>
              <p:nvPr/>
            </p:nvSpPr>
            <p:spPr>
              <a:xfrm flipV="1">
                <a:off x="5635464" y="5593276"/>
                <a:ext cx="836587" cy="142503"/>
              </a:xfrm>
              <a:prstGeom prst="rect">
                <a:avLst/>
              </a:prstGeom>
              <a:solidFill>
                <a:srgbClr val="EDE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6020AA-37CC-682C-D74B-D6158A338069}"/>
                  </a:ext>
                </a:extLst>
              </p:cNvPr>
              <p:cNvSpPr/>
              <p:nvPr/>
            </p:nvSpPr>
            <p:spPr>
              <a:xfrm flipV="1">
                <a:off x="4511036" y="5590379"/>
                <a:ext cx="836587" cy="142503"/>
              </a:xfrm>
              <a:prstGeom prst="rect">
                <a:avLst/>
              </a:prstGeom>
              <a:solidFill>
                <a:srgbClr val="EDE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476FAA6-3F4E-5127-1884-986252A2880F}"/>
                  </a:ext>
                </a:extLst>
              </p:cNvPr>
              <p:cNvSpPr txBox="1"/>
              <p:nvPr/>
            </p:nvSpPr>
            <p:spPr>
              <a:xfrm>
                <a:off x="4502391" y="5465580"/>
                <a:ext cx="1419597" cy="292206"/>
              </a:xfrm>
              <a:prstGeom prst="rect">
                <a:avLst/>
              </a:prstGeom>
              <a:noFill/>
            </p:spPr>
            <p:txBody>
              <a:bodyPr wrap="square">
                <a:spAutoFit/>
              </a:bodyPr>
              <a:lstStyle/>
              <a:p>
                <a:r>
                  <a:rPr lang="en-US" sz="1600" b="1">
                    <a:cs typeface="Arial" panose="020B0604020202020204" pitchFamily="34" charset="0"/>
                  </a:rPr>
                  <a:t>E-LINAC</a:t>
                </a:r>
                <a:endParaRPr lang="en-US" sz="1600" b="1"/>
              </a:p>
            </p:txBody>
          </p:sp>
          <p:sp>
            <p:nvSpPr>
              <p:cNvPr id="17" name="TextBox 16">
                <a:extLst>
                  <a:ext uri="{FF2B5EF4-FFF2-40B4-BE49-F238E27FC236}">
                    <a16:creationId xmlns:a16="http://schemas.microsoft.com/office/drawing/2014/main" id="{967E2B17-F6AE-301E-04E9-A1FD8D426375}"/>
                  </a:ext>
                </a:extLst>
              </p:cNvPr>
              <p:cNvSpPr txBox="1"/>
              <p:nvPr/>
            </p:nvSpPr>
            <p:spPr>
              <a:xfrm>
                <a:off x="5299625" y="5465580"/>
                <a:ext cx="1419597" cy="338554"/>
              </a:xfrm>
              <a:prstGeom prst="rect">
                <a:avLst/>
              </a:prstGeom>
              <a:noFill/>
            </p:spPr>
            <p:txBody>
              <a:bodyPr wrap="square">
                <a:spAutoFit/>
              </a:bodyPr>
              <a:lstStyle/>
              <a:p>
                <a:r>
                  <a:rPr lang="en-US" sz="1600" b="1">
                    <a:cs typeface="Arial" panose="020B0604020202020204" pitchFamily="34" charset="0"/>
                  </a:rPr>
                  <a:t>CYCLOTRON</a:t>
                </a:r>
                <a:endParaRPr lang="en-US" sz="1600" b="1"/>
              </a:p>
            </p:txBody>
          </p:sp>
        </p:grpSp>
        <p:sp>
          <p:nvSpPr>
            <p:cNvPr id="23" name="Rectangle 22">
              <a:extLst>
                <a:ext uri="{FF2B5EF4-FFF2-40B4-BE49-F238E27FC236}">
                  <a16:creationId xmlns:a16="http://schemas.microsoft.com/office/drawing/2014/main" id="{22D0FB37-D415-43B3-3586-77D48A7E5B66}"/>
                </a:ext>
              </a:extLst>
            </p:cNvPr>
            <p:cNvSpPr/>
            <p:nvPr/>
          </p:nvSpPr>
          <p:spPr>
            <a:xfrm flipV="1">
              <a:off x="2572437" y="3090446"/>
              <a:ext cx="504840" cy="338554"/>
            </a:xfrm>
            <a:prstGeom prst="rect">
              <a:avLst/>
            </a:prstGeom>
            <a:solidFill>
              <a:srgbClr val="ECEA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1F84DC7-CE90-DFF5-A607-6201B0F9429B}"/>
                </a:ext>
              </a:extLst>
            </p:cNvPr>
            <p:cNvSpPr txBox="1"/>
            <p:nvPr/>
          </p:nvSpPr>
          <p:spPr>
            <a:xfrm>
              <a:off x="2484344" y="3097800"/>
              <a:ext cx="805145" cy="338554"/>
            </a:xfrm>
            <a:prstGeom prst="rect">
              <a:avLst/>
            </a:prstGeom>
            <a:noFill/>
          </p:spPr>
          <p:txBody>
            <a:bodyPr wrap="square">
              <a:spAutoFit/>
            </a:bodyPr>
            <a:lstStyle/>
            <a:p>
              <a:r>
                <a:rPr lang="en-US" sz="1600" b="1">
                  <a:cs typeface="Arial" panose="020B0604020202020204" pitchFamily="34" charset="0"/>
                </a:rPr>
                <a:t>ARIEL</a:t>
              </a:r>
              <a:endParaRPr lang="en-US" sz="1600" b="1"/>
            </a:p>
          </p:txBody>
        </p:sp>
      </p:grpSp>
      <p:sp>
        <p:nvSpPr>
          <p:cNvPr id="11" name="Content Placeholder 2">
            <a:extLst>
              <a:ext uri="{FF2B5EF4-FFF2-40B4-BE49-F238E27FC236}">
                <a16:creationId xmlns:a16="http://schemas.microsoft.com/office/drawing/2014/main" id="{18E6DCB4-A5AF-7354-DC87-900FAF8D0ECF}"/>
              </a:ext>
            </a:extLst>
          </p:cNvPr>
          <p:cNvSpPr>
            <a:spLocks noGrp="1"/>
          </p:cNvSpPr>
          <p:nvPr>
            <p:ph idx="1"/>
          </p:nvPr>
        </p:nvSpPr>
        <p:spPr>
          <a:xfrm>
            <a:off x="5414298" y="1144492"/>
            <a:ext cx="6149740" cy="1816758"/>
          </a:xfrm>
        </p:spPr>
        <p:txBody>
          <a:bodyPr>
            <a:noAutofit/>
          </a:bodyPr>
          <a:lstStyle/>
          <a:p>
            <a:pPr marL="0" indent="0">
              <a:lnSpc>
                <a:spcPct val="100000"/>
              </a:lnSpc>
              <a:spcBef>
                <a:spcPts val="0"/>
              </a:spcBef>
              <a:buNone/>
            </a:pPr>
            <a:r>
              <a:rPr lang="en-US" sz="2000" b="1">
                <a:ea typeface="+mn-lt"/>
                <a:cs typeface="Arial" panose="020B0604020202020204" pitchFamily="34" charset="0"/>
              </a:rPr>
              <a:t>New milestone:</a:t>
            </a:r>
          </a:p>
          <a:p>
            <a:pPr>
              <a:lnSpc>
                <a:spcPct val="100000"/>
              </a:lnSpc>
              <a:spcBef>
                <a:spcPts val="300"/>
              </a:spcBef>
            </a:pPr>
            <a:r>
              <a:rPr lang="en-US" sz="1800">
                <a:ea typeface="+mn-lt"/>
                <a:cs typeface="Arial" panose="020B0604020202020204" pitchFamily="34" charset="0"/>
              </a:rPr>
              <a:t>First 460 MeV </a:t>
            </a:r>
            <a:r>
              <a:rPr lang="en-CA" sz="1800">
                <a:ea typeface="+mn-lt"/>
                <a:cs typeface="Arial" panose="020B0604020202020204" pitchFamily="34" charset="0"/>
              </a:rPr>
              <a:t>p</a:t>
            </a:r>
            <a:r>
              <a:rPr lang="en-CA" sz="1800">
                <a:cs typeface="Arial" panose="020B0604020202020204" pitchFamily="34" charset="0"/>
              </a:rPr>
              <a:t>roton beam sent from the cyclotron to BL4N front end on 27</a:t>
            </a:r>
            <a:r>
              <a:rPr lang="en-CA" sz="1800" baseline="30000">
                <a:cs typeface="Arial" panose="020B0604020202020204" pitchFamily="34" charset="0"/>
              </a:rPr>
              <a:t>th</a:t>
            </a:r>
            <a:r>
              <a:rPr lang="en-CA" sz="1800">
                <a:cs typeface="Arial" panose="020B0604020202020204" pitchFamily="34" charset="0"/>
              </a:rPr>
              <a:t> September 2022</a:t>
            </a:r>
          </a:p>
          <a:p>
            <a:pPr>
              <a:spcBef>
                <a:spcPts val="300"/>
              </a:spcBef>
            </a:pPr>
            <a:r>
              <a:rPr lang="en-CA" sz="1800"/>
              <a:t>N</a:t>
            </a:r>
            <a:r>
              <a:rPr lang="en-CA" sz="1800">
                <a:effectLst/>
              </a:rPr>
              <a:t>ew in-house designed and built </a:t>
            </a:r>
            <a:r>
              <a:rPr lang="en-CA" sz="1800"/>
              <a:t>wire-scanner successfully measured the extracted beam profiles</a:t>
            </a:r>
            <a:endParaRPr lang="en-CA" sz="1800">
              <a:effectLst/>
            </a:endParaRPr>
          </a:p>
          <a:p>
            <a:pPr>
              <a:spcBef>
                <a:spcPts val="300"/>
              </a:spcBef>
            </a:pPr>
            <a:r>
              <a:rPr lang="en-CA" sz="1800">
                <a:effectLst/>
              </a:rPr>
              <a:t>BL4N front end beam optics validated</a:t>
            </a:r>
          </a:p>
        </p:txBody>
      </p:sp>
      <p:sp>
        <p:nvSpPr>
          <p:cNvPr id="6" name="Title 1">
            <a:extLst>
              <a:ext uri="{FF2B5EF4-FFF2-40B4-BE49-F238E27FC236}">
                <a16:creationId xmlns:a16="http://schemas.microsoft.com/office/drawing/2014/main" id="{48CA1E91-3247-35EB-01EC-5282E344BD95}"/>
              </a:ext>
            </a:extLst>
          </p:cNvPr>
          <p:cNvSpPr txBox="1">
            <a:spLocks/>
          </p:cNvSpPr>
          <p:nvPr/>
        </p:nvSpPr>
        <p:spPr>
          <a:xfrm>
            <a:off x="626400" y="446049"/>
            <a:ext cx="11127236" cy="767151"/>
          </a:xfrm>
          <a:prstGeom prst="rect">
            <a:avLst/>
          </a:prstGeom>
        </p:spPr>
        <p:txBody>
          <a:bodyPr>
            <a:noAutofit/>
          </a:bodyPr>
          <a:lstStyle>
            <a:lvl1pPr algn="l" defTabSz="914400" rtl="0" eaLnBrk="1" latinLnBrk="0" hangingPunct="1">
              <a:lnSpc>
                <a:spcPct val="90000"/>
              </a:lnSpc>
              <a:spcBef>
                <a:spcPct val="0"/>
              </a:spcBef>
              <a:buNone/>
              <a:defRPr sz="1800" b="1" i="0" kern="1200">
                <a:solidFill>
                  <a:srgbClr val="00A9FF"/>
                </a:solidFill>
                <a:latin typeface="Arial" charset="0"/>
                <a:ea typeface="Arial" charset="0"/>
                <a:cs typeface="Arial" charset="0"/>
              </a:defRPr>
            </a:lvl1pPr>
          </a:lstStyle>
          <a:p>
            <a:r>
              <a:rPr lang="en-US" altLang="zh-CN" sz="3600">
                <a:solidFill>
                  <a:schemeClr val="tx1"/>
                </a:solidFill>
                <a:latin typeface="+mj-lt"/>
                <a:cs typeface="Arial" panose="020B0604020202020204" pitchFamily="34" charset="0"/>
              </a:rPr>
              <a:t>Cyclotron : First </a:t>
            </a:r>
            <a:r>
              <a:rPr lang="en-US" sz="3600">
                <a:solidFill>
                  <a:schemeClr val="tx1"/>
                </a:solidFill>
                <a:latin typeface="+mj-lt"/>
                <a:cs typeface="Arial" panose="020B0604020202020204" pitchFamily="34" charset="0"/>
              </a:rPr>
              <a:t>extraction at new beamline (BL4N)</a:t>
            </a:r>
            <a:endParaRPr lang="en-CA" sz="3600">
              <a:solidFill>
                <a:schemeClr val="tx1"/>
              </a:solidFill>
              <a:latin typeface="+mj-lt"/>
            </a:endParaRPr>
          </a:p>
        </p:txBody>
      </p:sp>
      <p:sp>
        <p:nvSpPr>
          <p:cNvPr id="9" name="Text Placeholder 16">
            <a:extLst>
              <a:ext uri="{FF2B5EF4-FFF2-40B4-BE49-F238E27FC236}">
                <a16:creationId xmlns:a16="http://schemas.microsoft.com/office/drawing/2014/main" id="{7EB4FBEB-7F8F-CF8E-E3ED-5AD5C747884E}"/>
              </a:ext>
            </a:extLst>
          </p:cNvPr>
          <p:cNvSpPr txBox="1">
            <a:spLocks/>
          </p:cNvSpPr>
          <p:nvPr/>
        </p:nvSpPr>
        <p:spPr>
          <a:xfrm>
            <a:off x="44245" y="6600932"/>
            <a:ext cx="4786738" cy="310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1">
                    <a:lumMod val="50000"/>
                    <a:lumOff val="50000"/>
                  </a:schemeClr>
                </a:solidFill>
                <a:cs typeface="Arial" panose="020B0604020202020204" pitchFamily="34" charset="0"/>
              </a:rPr>
              <a:t>Y. Rao, </a:t>
            </a:r>
            <a:r>
              <a:rPr lang="en-CA" sz="1200" b="0" i="0">
                <a:solidFill>
                  <a:schemeClr val="tx1">
                    <a:lumMod val="50000"/>
                    <a:lumOff val="50000"/>
                  </a:schemeClr>
                </a:solidFill>
                <a:effectLst/>
              </a:rPr>
              <a:t>TRI-BN-23-07</a:t>
            </a:r>
            <a:endParaRPr lang="en-CA" sz="1200">
              <a:solidFill>
                <a:schemeClr val="tx1">
                  <a:lumMod val="50000"/>
                  <a:lumOff val="50000"/>
                </a:schemeClr>
              </a:solidFill>
              <a:cs typeface="Arial" panose="020B0604020202020204" pitchFamily="34" charset="0"/>
            </a:endParaRPr>
          </a:p>
        </p:txBody>
      </p:sp>
      <p:sp>
        <p:nvSpPr>
          <p:cNvPr id="4" name="Slide Number Placeholder 3">
            <a:extLst>
              <a:ext uri="{FF2B5EF4-FFF2-40B4-BE49-F238E27FC236}">
                <a16:creationId xmlns:a16="http://schemas.microsoft.com/office/drawing/2014/main" id="{43A70C5F-F7ED-CEAA-C63E-07AFBBC5FD44}"/>
              </a:ext>
            </a:extLst>
          </p:cNvPr>
          <p:cNvSpPr>
            <a:spLocks noGrp="1"/>
          </p:cNvSpPr>
          <p:nvPr>
            <p:ph type="sldNum" sz="quarter" idx="12"/>
          </p:nvPr>
        </p:nvSpPr>
        <p:spPr/>
        <p:txBody>
          <a:bodyPr/>
          <a:lstStyle/>
          <a:p>
            <a:fld id="{53E02680-37AD-C84A-844B-E2AD4D31A9C6}" type="slidenum">
              <a:rPr lang="en-US" smtClean="0"/>
              <a:t>3</a:t>
            </a:fld>
            <a:endParaRPr lang="en-US"/>
          </a:p>
        </p:txBody>
      </p:sp>
      <p:grpSp>
        <p:nvGrpSpPr>
          <p:cNvPr id="21" name="Group 20">
            <a:extLst>
              <a:ext uri="{FF2B5EF4-FFF2-40B4-BE49-F238E27FC236}">
                <a16:creationId xmlns:a16="http://schemas.microsoft.com/office/drawing/2014/main" id="{B1FF8744-568C-568B-EA44-D2FD8A3A1A32}"/>
              </a:ext>
            </a:extLst>
          </p:cNvPr>
          <p:cNvGrpSpPr/>
          <p:nvPr/>
        </p:nvGrpSpPr>
        <p:grpSpPr>
          <a:xfrm>
            <a:off x="3327073" y="3097800"/>
            <a:ext cx="8735873" cy="3210319"/>
            <a:chOff x="3280362" y="3246565"/>
            <a:chExt cx="8735873" cy="3210319"/>
          </a:xfrm>
        </p:grpSpPr>
        <p:pic>
          <p:nvPicPr>
            <p:cNvPr id="3" name="Picture 2" descr="Chart&#10;&#10;Description automatically generated">
              <a:extLst>
                <a:ext uri="{FF2B5EF4-FFF2-40B4-BE49-F238E27FC236}">
                  <a16:creationId xmlns:a16="http://schemas.microsoft.com/office/drawing/2014/main" id="{74248888-CDD0-5162-F384-50A25A0DB711}"/>
                </a:ext>
              </a:extLst>
            </p:cNvPr>
            <p:cNvPicPr>
              <a:picLocks noChangeAspect="1"/>
            </p:cNvPicPr>
            <p:nvPr/>
          </p:nvPicPr>
          <p:blipFill>
            <a:blip r:embed="rId5"/>
            <a:stretch>
              <a:fillRect/>
            </a:stretch>
          </p:blipFill>
          <p:spPr>
            <a:xfrm>
              <a:off x="5367587" y="3305021"/>
              <a:ext cx="6314834" cy="2508632"/>
            </a:xfrm>
            <a:prstGeom prst="rect">
              <a:avLst/>
            </a:prstGeom>
          </p:spPr>
        </p:pic>
        <p:sp>
          <p:nvSpPr>
            <p:cNvPr id="15" name="Freeform 17">
              <a:extLst>
                <a:ext uri="{FF2B5EF4-FFF2-40B4-BE49-F238E27FC236}">
                  <a16:creationId xmlns:a16="http://schemas.microsoft.com/office/drawing/2014/main" id="{12A4AA71-2885-0611-AF23-143E31C6EAE0}"/>
                </a:ext>
              </a:extLst>
            </p:cNvPr>
            <p:cNvSpPr/>
            <p:nvPr/>
          </p:nvSpPr>
          <p:spPr>
            <a:xfrm>
              <a:off x="3280362" y="3246565"/>
              <a:ext cx="8450971" cy="2605090"/>
            </a:xfrm>
            <a:custGeom>
              <a:avLst/>
              <a:gdLst>
                <a:gd name="connsiteX0" fmla="*/ 0 w 7370956"/>
                <a:gd name="connsiteY0" fmla="*/ 1471961 h 2308302"/>
                <a:gd name="connsiteX1" fmla="*/ 2732049 w 7370956"/>
                <a:gd name="connsiteY1" fmla="*/ 11151 h 2308302"/>
                <a:gd name="connsiteX2" fmla="*/ 7337502 w 7370956"/>
                <a:gd name="connsiteY2" fmla="*/ 0 h 2308302"/>
                <a:gd name="connsiteX3" fmla="*/ 7370956 w 7370956"/>
                <a:gd name="connsiteY3" fmla="*/ 2308302 h 2308302"/>
                <a:gd name="connsiteX4" fmla="*/ 2765502 w 7370956"/>
                <a:gd name="connsiteY4" fmla="*/ 2297151 h 2308302"/>
                <a:gd name="connsiteX5" fmla="*/ 0 w 7370956"/>
                <a:gd name="connsiteY5" fmla="*/ 1471961 h 2308302"/>
                <a:gd name="connsiteX0" fmla="*/ 0 w 7370956"/>
                <a:gd name="connsiteY0" fmla="*/ 3211551 h 3211551"/>
                <a:gd name="connsiteX1" fmla="*/ 2732049 w 7370956"/>
                <a:gd name="connsiteY1" fmla="*/ 11151 h 3211551"/>
                <a:gd name="connsiteX2" fmla="*/ 7337502 w 7370956"/>
                <a:gd name="connsiteY2" fmla="*/ 0 h 3211551"/>
                <a:gd name="connsiteX3" fmla="*/ 7370956 w 7370956"/>
                <a:gd name="connsiteY3" fmla="*/ 2308302 h 3211551"/>
                <a:gd name="connsiteX4" fmla="*/ 2765502 w 7370956"/>
                <a:gd name="connsiteY4" fmla="*/ 2297151 h 3211551"/>
                <a:gd name="connsiteX5" fmla="*/ 0 w 7370956"/>
                <a:gd name="connsiteY5" fmla="*/ 3211551 h 3211551"/>
                <a:gd name="connsiteX0" fmla="*/ 0 w 7315200"/>
                <a:gd name="connsiteY0" fmla="*/ 3010829 h 3010829"/>
                <a:gd name="connsiteX1" fmla="*/ 2676293 w 7315200"/>
                <a:gd name="connsiteY1" fmla="*/ 11151 h 3010829"/>
                <a:gd name="connsiteX2" fmla="*/ 7281746 w 7315200"/>
                <a:gd name="connsiteY2" fmla="*/ 0 h 3010829"/>
                <a:gd name="connsiteX3" fmla="*/ 7315200 w 7315200"/>
                <a:gd name="connsiteY3" fmla="*/ 2308302 h 3010829"/>
                <a:gd name="connsiteX4" fmla="*/ 2709746 w 7315200"/>
                <a:gd name="connsiteY4" fmla="*/ 2297151 h 3010829"/>
                <a:gd name="connsiteX5" fmla="*/ 0 w 7315200"/>
                <a:gd name="connsiteY5" fmla="*/ 3010829 h 3010829"/>
                <a:gd name="connsiteX0" fmla="*/ 0 w 7252855"/>
                <a:gd name="connsiteY0" fmla="*/ 267629 h 2308302"/>
                <a:gd name="connsiteX1" fmla="*/ 2613948 w 7252855"/>
                <a:gd name="connsiteY1" fmla="*/ 11151 h 2308302"/>
                <a:gd name="connsiteX2" fmla="*/ 7219401 w 7252855"/>
                <a:gd name="connsiteY2" fmla="*/ 0 h 2308302"/>
                <a:gd name="connsiteX3" fmla="*/ 7252855 w 7252855"/>
                <a:gd name="connsiteY3" fmla="*/ 2308302 h 2308302"/>
                <a:gd name="connsiteX4" fmla="*/ 2647401 w 7252855"/>
                <a:gd name="connsiteY4" fmla="*/ 2297151 h 2308302"/>
                <a:gd name="connsiteX5" fmla="*/ 0 w 7252855"/>
                <a:gd name="connsiteY5" fmla="*/ 267629 h 2308302"/>
                <a:gd name="connsiteX0" fmla="*/ 0 w 7408718"/>
                <a:gd name="connsiteY0" fmla="*/ 1795092 h 2308302"/>
                <a:gd name="connsiteX1" fmla="*/ 2769811 w 7408718"/>
                <a:gd name="connsiteY1" fmla="*/ 11151 h 2308302"/>
                <a:gd name="connsiteX2" fmla="*/ 7375264 w 7408718"/>
                <a:gd name="connsiteY2" fmla="*/ 0 h 2308302"/>
                <a:gd name="connsiteX3" fmla="*/ 7408718 w 7408718"/>
                <a:gd name="connsiteY3" fmla="*/ 2308302 h 2308302"/>
                <a:gd name="connsiteX4" fmla="*/ 2803264 w 7408718"/>
                <a:gd name="connsiteY4" fmla="*/ 2297151 h 2308302"/>
                <a:gd name="connsiteX5" fmla="*/ 0 w 7408718"/>
                <a:gd name="connsiteY5" fmla="*/ 1795092 h 2308302"/>
                <a:gd name="connsiteX0" fmla="*/ 0 w 7408718"/>
                <a:gd name="connsiteY0" fmla="*/ 1795092 h 2308302"/>
                <a:gd name="connsiteX1" fmla="*/ 2852939 w 7408718"/>
                <a:gd name="connsiteY1" fmla="*/ 322878 h 2308302"/>
                <a:gd name="connsiteX2" fmla="*/ 7375264 w 7408718"/>
                <a:gd name="connsiteY2" fmla="*/ 0 h 2308302"/>
                <a:gd name="connsiteX3" fmla="*/ 7408718 w 7408718"/>
                <a:gd name="connsiteY3" fmla="*/ 2308302 h 2308302"/>
                <a:gd name="connsiteX4" fmla="*/ 2803264 w 7408718"/>
                <a:gd name="connsiteY4" fmla="*/ 2297151 h 2308302"/>
                <a:gd name="connsiteX5" fmla="*/ 0 w 7408718"/>
                <a:gd name="connsiteY5" fmla="*/ 1795092 h 2308302"/>
                <a:gd name="connsiteX0" fmla="*/ 0 w 7408718"/>
                <a:gd name="connsiteY0" fmla="*/ 1472214 h 1985424"/>
                <a:gd name="connsiteX1" fmla="*/ 2852939 w 7408718"/>
                <a:gd name="connsiteY1" fmla="*/ 0 h 1985424"/>
                <a:gd name="connsiteX2" fmla="*/ 7385655 w 7408718"/>
                <a:gd name="connsiteY2" fmla="*/ 9631 h 1985424"/>
                <a:gd name="connsiteX3" fmla="*/ 7408718 w 7408718"/>
                <a:gd name="connsiteY3" fmla="*/ 1985424 h 1985424"/>
                <a:gd name="connsiteX4" fmla="*/ 2803264 w 7408718"/>
                <a:gd name="connsiteY4" fmla="*/ 1974273 h 1985424"/>
                <a:gd name="connsiteX5" fmla="*/ 0 w 7408718"/>
                <a:gd name="connsiteY5" fmla="*/ 1472214 h 1985424"/>
                <a:gd name="connsiteX0" fmla="*/ 0 w 7408718"/>
                <a:gd name="connsiteY0" fmla="*/ 3870118 h 4383328"/>
                <a:gd name="connsiteX1" fmla="*/ 2852939 w 7408718"/>
                <a:gd name="connsiteY1" fmla="*/ 2397904 h 4383328"/>
                <a:gd name="connsiteX2" fmla="*/ 7362506 w 7408718"/>
                <a:gd name="connsiteY2" fmla="*/ 0 h 4383328"/>
                <a:gd name="connsiteX3" fmla="*/ 7408718 w 7408718"/>
                <a:gd name="connsiteY3" fmla="*/ 4383328 h 4383328"/>
                <a:gd name="connsiteX4" fmla="*/ 2803264 w 7408718"/>
                <a:gd name="connsiteY4" fmla="*/ 4372177 h 4383328"/>
                <a:gd name="connsiteX5" fmla="*/ 0 w 7408718"/>
                <a:gd name="connsiteY5" fmla="*/ 3870118 h 4383328"/>
                <a:gd name="connsiteX0" fmla="*/ 0 w 7408718"/>
                <a:gd name="connsiteY0" fmla="*/ 3870118 h 4383328"/>
                <a:gd name="connsiteX1" fmla="*/ 2633020 w 7408718"/>
                <a:gd name="connsiteY1" fmla="*/ 13519 h 4383328"/>
                <a:gd name="connsiteX2" fmla="*/ 7362506 w 7408718"/>
                <a:gd name="connsiteY2" fmla="*/ 0 h 4383328"/>
                <a:gd name="connsiteX3" fmla="*/ 7408718 w 7408718"/>
                <a:gd name="connsiteY3" fmla="*/ 4383328 h 4383328"/>
                <a:gd name="connsiteX4" fmla="*/ 2803264 w 7408718"/>
                <a:gd name="connsiteY4" fmla="*/ 4372177 h 4383328"/>
                <a:gd name="connsiteX5" fmla="*/ 0 w 7408718"/>
                <a:gd name="connsiteY5" fmla="*/ 3870118 h 4383328"/>
                <a:gd name="connsiteX0" fmla="*/ 0 w 7408718"/>
                <a:gd name="connsiteY0" fmla="*/ 3870118 h 4383328"/>
                <a:gd name="connsiteX1" fmla="*/ 2633020 w 7408718"/>
                <a:gd name="connsiteY1" fmla="*/ 13519 h 4383328"/>
                <a:gd name="connsiteX2" fmla="*/ 7362506 w 7408718"/>
                <a:gd name="connsiteY2" fmla="*/ 0 h 4383328"/>
                <a:gd name="connsiteX3" fmla="*/ 7408718 w 7408718"/>
                <a:gd name="connsiteY3" fmla="*/ 4383328 h 4383328"/>
                <a:gd name="connsiteX4" fmla="*/ 2988459 w 7408718"/>
                <a:gd name="connsiteY4" fmla="*/ 2473929 h 4383328"/>
                <a:gd name="connsiteX5" fmla="*/ 0 w 7408718"/>
                <a:gd name="connsiteY5" fmla="*/ 3870118 h 4383328"/>
                <a:gd name="connsiteX0" fmla="*/ 0 w 7408718"/>
                <a:gd name="connsiteY0" fmla="*/ 3870118 h 3870118"/>
                <a:gd name="connsiteX1" fmla="*/ 2633020 w 7408718"/>
                <a:gd name="connsiteY1" fmla="*/ 13519 h 3870118"/>
                <a:gd name="connsiteX2" fmla="*/ 7362506 w 7408718"/>
                <a:gd name="connsiteY2" fmla="*/ 0 h 3870118"/>
                <a:gd name="connsiteX3" fmla="*/ 7408718 w 7408718"/>
                <a:gd name="connsiteY3" fmla="*/ 2485080 h 3870118"/>
                <a:gd name="connsiteX4" fmla="*/ 2988459 w 7408718"/>
                <a:gd name="connsiteY4" fmla="*/ 2473929 h 3870118"/>
                <a:gd name="connsiteX5" fmla="*/ 0 w 7408718"/>
                <a:gd name="connsiteY5" fmla="*/ 3870118 h 3870118"/>
                <a:gd name="connsiteX0" fmla="*/ 0 w 7547701"/>
                <a:gd name="connsiteY0" fmla="*/ 3881692 h 3881692"/>
                <a:gd name="connsiteX1" fmla="*/ 2633020 w 7547701"/>
                <a:gd name="connsiteY1" fmla="*/ 25093 h 3881692"/>
                <a:gd name="connsiteX2" fmla="*/ 7547701 w 7547701"/>
                <a:gd name="connsiteY2" fmla="*/ 0 h 3881692"/>
                <a:gd name="connsiteX3" fmla="*/ 7408718 w 7547701"/>
                <a:gd name="connsiteY3" fmla="*/ 2496654 h 3881692"/>
                <a:gd name="connsiteX4" fmla="*/ 2988459 w 7547701"/>
                <a:gd name="connsiteY4" fmla="*/ 2485503 h 3881692"/>
                <a:gd name="connsiteX5" fmla="*/ 0 w 7547701"/>
                <a:gd name="connsiteY5" fmla="*/ 3881692 h 3881692"/>
                <a:gd name="connsiteX0" fmla="*/ 0 w 7547701"/>
                <a:gd name="connsiteY0" fmla="*/ 3881692 h 3881692"/>
                <a:gd name="connsiteX1" fmla="*/ 2633020 w 7547701"/>
                <a:gd name="connsiteY1" fmla="*/ 25093 h 3881692"/>
                <a:gd name="connsiteX2" fmla="*/ 7547701 w 7547701"/>
                <a:gd name="connsiteY2" fmla="*/ 0 h 3881692"/>
                <a:gd name="connsiteX3" fmla="*/ 7524465 w 7547701"/>
                <a:gd name="connsiteY3" fmla="*/ 2496654 h 3881692"/>
                <a:gd name="connsiteX4" fmla="*/ 2988459 w 7547701"/>
                <a:gd name="connsiteY4" fmla="*/ 2485503 h 3881692"/>
                <a:gd name="connsiteX5" fmla="*/ 0 w 7547701"/>
                <a:gd name="connsiteY5" fmla="*/ 3881692 h 3881692"/>
                <a:gd name="connsiteX0" fmla="*/ 0 w 7570764"/>
                <a:gd name="connsiteY0" fmla="*/ 3881692 h 3881692"/>
                <a:gd name="connsiteX1" fmla="*/ 2633020 w 7570764"/>
                <a:gd name="connsiteY1" fmla="*/ 25093 h 3881692"/>
                <a:gd name="connsiteX2" fmla="*/ 7547701 w 7570764"/>
                <a:gd name="connsiteY2" fmla="*/ 0 h 3881692"/>
                <a:gd name="connsiteX3" fmla="*/ 7570764 w 7570764"/>
                <a:gd name="connsiteY3" fmla="*/ 2496654 h 3881692"/>
                <a:gd name="connsiteX4" fmla="*/ 2988459 w 7570764"/>
                <a:gd name="connsiteY4" fmla="*/ 2485503 h 3881692"/>
                <a:gd name="connsiteX5" fmla="*/ 0 w 7570764"/>
                <a:gd name="connsiteY5" fmla="*/ 3881692 h 3881692"/>
                <a:gd name="connsiteX0" fmla="*/ 0 w 7570764"/>
                <a:gd name="connsiteY0" fmla="*/ 3881692 h 3881692"/>
                <a:gd name="connsiteX1" fmla="*/ 2633020 w 7570764"/>
                <a:gd name="connsiteY1" fmla="*/ 25093 h 3881692"/>
                <a:gd name="connsiteX2" fmla="*/ 7547701 w 7570764"/>
                <a:gd name="connsiteY2" fmla="*/ 0 h 3881692"/>
                <a:gd name="connsiteX3" fmla="*/ 7570764 w 7570764"/>
                <a:gd name="connsiteY3" fmla="*/ 2496654 h 3881692"/>
                <a:gd name="connsiteX4" fmla="*/ 3219953 w 7570764"/>
                <a:gd name="connsiteY4" fmla="*/ 2716997 h 3881692"/>
                <a:gd name="connsiteX5" fmla="*/ 0 w 7570764"/>
                <a:gd name="connsiteY5" fmla="*/ 3881692 h 3881692"/>
                <a:gd name="connsiteX0" fmla="*/ 0 w 7628637"/>
                <a:gd name="connsiteY0" fmla="*/ 3881692 h 3881692"/>
                <a:gd name="connsiteX1" fmla="*/ 2633020 w 7628637"/>
                <a:gd name="connsiteY1" fmla="*/ 25093 h 3881692"/>
                <a:gd name="connsiteX2" fmla="*/ 7547701 w 7628637"/>
                <a:gd name="connsiteY2" fmla="*/ 0 h 3881692"/>
                <a:gd name="connsiteX3" fmla="*/ 7628637 w 7628637"/>
                <a:gd name="connsiteY3" fmla="*/ 2728148 h 3881692"/>
                <a:gd name="connsiteX4" fmla="*/ 3219953 w 7628637"/>
                <a:gd name="connsiteY4" fmla="*/ 2716997 h 3881692"/>
                <a:gd name="connsiteX5" fmla="*/ 0 w 7628637"/>
                <a:gd name="connsiteY5" fmla="*/ 3881692 h 3881692"/>
                <a:gd name="connsiteX0" fmla="*/ 0 w 7628724"/>
                <a:gd name="connsiteY0" fmla="*/ 3856599 h 3856599"/>
                <a:gd name="connsiteX1" fmla="*/ 2633020 w 7628724"/>
                <a:gd name="connsiteY1" fmla="*/ 0 h 3856599"/>
                <a:gd name="connsiteX2" fmla="*/ 7628724 w 7628724"/>
                <a:gd name="connsiteY2" fmla="*/ 229550 h 3856599"/>
                <a:gd name="connsiteX3" fmla="*/ 7628637 w 7628724"/>
                <a:gd name="connsiteY3" fmla="*/ 2703055 h 3856599"/>
                <a:gd name="connsiteX4" fmla="*/ 3219953 w 7628724"/>
                <a:gd name="connsiteY4" fmla="*/ 2691904 h 3856599"/>
                <a:gd name="connsiteX5" fmla="*/ 0 w 7628724"/>
                <a:gd name="connsiteY5" fmla="*/ 3856599 h 3856599"/>
                <a:gd name="connsiteX0" fmla="*/ 0 w 7628724"/>
                <a:gd name="connsiteY0" fmla="*/ 3659829 h 3659829"/>
                <a:gd name="connsiteX1" fmla="*/ 2725617 w 7628724"/>
                <a:gd name="connsiteY1" fmla="*/ 0 h 3659829"/>
                <a:gd name="connsiteX2" fmla="*/ 7628724 w 7628724"/>
                <a:gd name="connsiteY2" fmla="*/ 32780 h 3659829"/>
                <a:gd name="connsiteX3" fmla="*/ 7628637 w 7628724"/>
                <a:gd name="connsiteY3" fmla="*/ 2506285 h 3659829"/>
                <a:gd name="connsiteX4" fmla="*/ 3219953 w 7628724"/>
                <a:gd name="connsiteY4" fmla="*/ 2495134 h 3659829"/>
                <a:gd name="connsiteX5" fmla="*/ 0 w 7628724"/>
                <a:gd name="connsiteY5" fmla="*/ 3659829 h 3659829"/>
                <a:gd name="connsiteX0" fmla="*/ 0 w 7628724"/>
                <a:gd name="connsiteY0" fmla="*/ 3627049 h 3627049"/>
                <a:gd name="connsiteX1" fmla="*/ 2748767 w 7628724"/>
                <a:gd name="connsiteY1" fmla="*/ 13518 h 3627049"/>
                <a:gd name="connsiteX2" fmla="*/ 7628724 w 7628724"/>
                <a:gd name="connsiteY2" fmla="*/ 0 h 3627049"/>
                <a:gd name="connsiteX3" fmla="*/ 7628637 w 7628724"/>
                <a:gd name="connsiteY3" fmla="*/ 2473505 h 3627049"/>
                <a:gd name="connsiteX4" fmla="*/ 3219953 w 7628724"/>
                <a:gd name="connsiteY4" fmla="*/ 2462354 h 3627049"/>
                <a:gd name="connsiteX5" fmla="*/ 0 w 7628724"/>
                <a:gd name="connsiteY5" fmla="*/ 3627049 h 3627049"/>
                <a:gd name="connsiteX0" fmla="*/ 0 w 7628724"/>
                <a:gd name="connsiteY0" fmla="*/ 3627049 h 4650689"/>
                <a:gd name="connsiteX1" fmla="*/ 2748767 w 7628724"/>
                <a:gd name="connsiteY1" fmla="*/ 13518 h 4650689"/>
                <a:gd name="connsiteX2" fmla="*/ 7628724 w 7628724"/>
                <a:gd name="connsiteY2" fmla="*/ 0 h 4650689"/>
                <a:gd name="connsiteX3" fmla="*/ 7628637 w 7628724"/>
                <a:gd name="connsiteY3" fmla="*/ 2473505 h 4650689"/>
                <a:gd name="connsiteX4" fmla="*/ 1689103 w 7628724"/>
                <a:gd name="connsiteY4" fmla="*/ 4650689 h 4650689"/>
                <a:gd name="connsiteX5" fmla="*/ 0 w 7628724"/>
                <a:gd name="connsiteY5" fmla="*/ 3627049 h 4650689"/>
                <a:gd name="connsiteX0" fmla="*/ 0 w 7628724"/>
                <a:gd name="connsiteY0" fmla="*/ 3627049 h 4651165"/>
                <a:gd name="connsiteX1" fmla="*/ 2748767 w 7628724"/>
                <a:gd name="connsiteY1" fmla="*/ 13518 h 4651165"/>
                <a:gd name="connsiteX2" fmla="*/ 7628724 w 7628724"/>
                <a:gd name="connsiteY2" fmla="*/ 0 h 4651165"/>
                <a:gd name="connsiteX3" fmla="*/ 7094381 w 7628724"/>
                <a:gd name="connsiteY3" fmla="*/ 4651165 h 4651165"/>
                <a:gd name="connsiteX4" fmla="*/ 1689103 w 7628724"/>
                <a:gd name="connsiteY4" fmla="*/ 4650689 h 4651165"/>
                <a:gd name="connsiteX5" fmla="*/ 0 w 7628724"/>
                <a:gd name="connsiteY5" fmla="*/ 3627049 h 4651165"/>
                <a:gd name="connsiteX0" fmla="*/ 0 w 7094381"/>
                <a:gd name="connsiteY0" fmla="*/ 4043366 h 5067482"/>
                <a:gd name="connsiteX1" fmla="*/ 2748767 w 7094381"/>
                <a:gd name="connsiteY1" fmla="*/ 429835 h 5067482"/>
                <a:gd name="connsiteX2" fmla="*/ 7043097 w 7094381"/>
                <a:gd name="connsiteY2" fmla="*/ 0 h 5067482"/>
                <a:gd name="connsiteX3" fmla="*/ 7094381 w 7094381"/>
                <a:gd name="connsiteY3" fmla="*/ 5067482 h 5067482"/>
                <a:gd name="connsiteX4" fmla="*/ 1689103 w 7094381"/>
                <a:gd name="connsiteY4" fmla="*/ 5067006 h 5067482"/>
                <a:gd name="connsiteX5" fmla="*/ 0 w 7094381"/>
                <a:gd name="connsiteY5" fmla="*/ 4043366 h 5067482"/>
                <a:gd name="connsiteX0" fmla="*/ 0 w 7094381"/>
                <a:gd name="connsiteY0" fmla="*/ 4051198 h 5075314"/>
                <a:gd name="connsiteX1" fmla="*/ 1649432 w 7094381"/>
                <a:gd name="connsiteY1" fmla="*/ 0 h 5075314"/>
                <a:gd name="connsiteX2" fmla="*/ 7043097 w 7094381"/>
                <a:gd name="connsiteY2" fmla="*/ 7832 h 5075314"/>
                <a:gd name="connsiteX3" fmla="*/ 7094381 w 7094381"/>
                <a:gd name="connsiteY3" fmla="*/ 5075314 h 5075314"/>
                <a:gd name="connsiteX4" fmla="*/ 1689103 w 7094381"/>
                <a:gd name="connsiteY4" fmla="*/ 5074838 h 5075314"/>
                <a:gd name="connsiteX5" fmla="*/ 0 w 7094381"/>
                <a:gd name="connsiteY5" fmla="*/ 4051198 h 5075314"/>
                <a:gd name="connsiteX0" fmla="*/ 0 w 6395738"/>
                <a:gd name="connsiteY0" fmla="*/ 742008 h 5075314"/>
                <a:gd name="connsiteX1" fmla="*/ 950789 w 6395738"/>
                <a:gd name="connsiteY1" fmla="*/ 0 h 5075314"/>
                <a:gd name="connsiteX2" fmla="*/ 6344454 w 6395738"/>
                <a:gd name="connsiteY2" fmla="*/ 7832 h 5075314"/>
                <a:gd name="connsiteX3" fmla="*/ 6395738 w 6395738"/>
                <a:gd name="connsiteY3" fmla="*/ 5075314 h 5075314"/>
                <a:gd name="connsiteX4" fmla="*/ 990460 w 6395738"/>
                <a:gd name="connsiteY4" fmla="*/ 5074838 h 5075314"/>
                <a:gd name="connsiteX5" fmla="*/ 0 w 6395738"/>
                <a:gd name="connsiteY5" fmla="*/ 742008 h 5075314"/>
                <a:gd name="connsiteX0" fmla="*/ 0 w 6580673"/>
                <a:gd name="connsiteY0" fmla="*/ 806057 h 5075314"/>
                <a:gd name="connsiteX1" fmla="*/ 1135724 w 6580673"/>
                <a:gd name="connsiteY1" fmla="*/ 0 h 5075314"/>
                <a:gd name="connsiteX2" fmla="*/ 6529389 w 6580673"/>
                <a:gd name="connsiteY2" fmla="*/ 7832 h 5075314"/>
                <a:gd name="connsiteX3" fmla="*/ 6580673 w 6580673"/>
                <a:gd name="connsiteY3" fmla="*/ 5075314 h 5075314"/>
                <a:gd name="connsiteX4" fmla="*/ 1175395 w 6580673"/>
                <a:gd name="connsiteY4" fmla="*/ 5074838 h 5075314"/>
                <a:gd name="connsiteX5" fmla="*/ 0 w 6580673"/>
                <a:gd name="connsiteY5" fmla="*/ 806057 h 5075314"/>
                <a:gd name="connsiteX0" fmla="*/ 0 w 6580673"/>
                <a:gd name="connsiteY0" fmla="*/ 798225 h 5067482"/>
                <a:gd name="connsiteX1" fmla="*/ 1022708 w 6580673"/>
                <a:gd name="connsiteY1" fmla="*/ 2843 h 5067482"/>
                <a:gd name="connsiteX2" fmla="*/ 6529389 w 6580673"/>
                <a:gd name="connsiteY2" fmla="*/ 0 h 5067482"/>
                <a:gd name="connsiteX3" fmla="*/ 6580673 w 6580673"/>
                <a:gd name="connsiteY3" fmla="*/ 5067482 h 5067482"/>
                <a:gd name="connsiteX4" fmla="*/ 1175395 w 6580673"/>
                <a:gd name="connsiteY4" fmla="*/ 5067006 h 5067482"/>
                <a:gd name="connsiteX5" fmla="*/ 0 w 6580673"/>
                <a:gd name="connsiteY5" fmla="*/ 798225 h 5067482"/>
                <a:gd name="connsiteX0" fmla="*/ 0 w 6580673"/>
                <a:gd name="connsiteY0" fmla="*/ 798225 h 5109706"/>
                <a:gd name="connsiteX1" fmla="*/ 1022708 w 6580673"/>
                <a:gd name="connsiteY1" fmla="*/ 2843 h 5109706"/>
                <a:gd name="connsiteX2" fmla="*/ 6529389 w 6580673"/>
                <a:gd name="connsiteY2" fmla="*/ 0 h 5109706"/>
                <a:gd name="connsiteX3" fmla="*/ 6580673 w 6580673"/>
                <a:gd name="connsiteY3" fmla="*/ 5067482 h 5109706"/>
                <a:gd name="connsiteX4" fmla="*/ 1093202 w 6580673"/>
                <a:gd name="connsiteY4" fmla="*/ 5109706 h 5109706"/>
                <a:gd name="connsiteX5" fmla="*/ 0 w 6580673"/>
                <a:gd name="connsiteY5" fmla="*/ 798225 h 5109706"/>
                <a:gd name="connsiteX0" fmla="*/ 0 w 6580673"/>
                <a:gd name="connsiteY0" fmla="*/ 798225 h 5067482"/>
                <a:gd name="connsiteX1" fmla="*/ 1022708 w 6580673"/>
                <a:gd name="connsiteY1" fmla="*/ 2843 h 5067482"/>
                <a:gd name="connsiteX2" fmla="*/ 6529389 w 6580673"/>
                <a:gd name="connsiteY2" fmla="*/ 0 h 5067482"/>
                <a:gd name="connsiteX3" fmla="*/ 6580673 w 6580673"/>
                <a:gd name="connsiteY3" fmla="*/ 5067482 h 5067482"/>
                <a:gd name="connsiteX4" fmla="*/ 1072654 w 6580673"/>
                <a:gd name="connsiteY4" fmla="*/ 5045657 h 5067482"/>
                <a:gd name="connsiteX5" fmla="*/ 0 w 6580673"/>
                <a:gd name="connsiteY5" fmla="*/ 798225 h 5067482"/>
                <a:gd name="connsiteX0" fmla="*/ 0 w 6580673"/>
                <a:gd name="connsiteY0" fmla="*/ 798225 h 5099031"/>
                <a:gd name="connsiteX1" fmla="*/ 1022708 w 6580673"/>
                <a:gd name="connsiteY1" fmla="*/ 2843 h 5099031"/>
                <a:gd name="connsiteX2" fmla="*/ 6529389 w 6580673"/>
                <a:gd name="connsiteY2" fmla="*/ 0 h 5099031"/>
                <a:gd name="connsiteX3" fmla="*/ 6580673 w 6580673"/>
                <a:gd name="connsiteY3" fmla="*/ 5067482 h 5099031"/>
                <a:gd name="connsiteX4" fmla="*/ 1062380 w 6580673"/>
                <a:gd name="connsiteY4" fmla="*/ 5099031 h 5099031"/>
                <a:gd name="connsiteX5" fmla="*/ 0 w 6580673"/>
                <a:gd name="connsiteY5" fmla="*/ 798225 h 5099031"/>
                <a:gd name="connsiteX0" fmla="*/ 0 w 6580673"/>
                <a:gd name="connsiteY0" fmla="*/ 798225 h 5077681"/>
                <a:gd name="connsiteX1" fmla="*/ 1022708 w 6580673"/>
                <a:gd name="connsiteY1" fmla="*/ 2843 h 5077681"/>
                <a:gd name="connsiteX2" fmla="*/ 6529389 w 6580673"/>
                <a:gd name="connsiteY2" fmla="*/ 0 h 5077681"/>
                <a:gd name="connsiteX3" fmla="*/ 6580673 w 6580673"/>
                <a:gd name="connsiteY3" fmla="*/ 5067482 h 5077681"/>
                <a:gd name="connsiteX4" fmla="*/ 1041832 w 6580673"/>
                <a:gd name="connsiteY4" fmla="*/ 5077681 h 5077681"/>
                <a:gd name="connsiteX5" fmla="*/ 0 w 6580673"/>
                <a:gd name="connsiteY5" fmla="*/ 798225 h 5077681"/>
                <a:gd name="connsiteX0" fmla="*/ 0 w 6591559"/>
                <a:gd name="connsiteY0" fmla="*/ 1435415 h 5077681"/>
                <a:gd name="connsiteX1" fmla="*/ 1033594 w 6591559"/>
                <a:gd name="connsiteY1" fmla="*/ 2843 h 5077681"/>
                <a:gd name="connsiteX2" fmla="*/ 6540275 w 6591559"/>
                <a:gd name="connsiteY2" fmla="*/ 0 h 5077681"/>
                <a:gd name="connsiteX3" fmla="*/ 6591559 w 6591559"/>
                <a:gd name="connsiteY3" fmla="*/ 5067482 h 5077681"/>
                <a:gd name="connsiteX4" fmla="*/ 1052718 w 6591559"/>
                <a:gd name="connsiteY4" fmla="*/ 5077681 h 5077681"/>
                <a:gd name="connsiteX5" fmla="*/ 0 w 6591559"/>
                <a:gd name="connsiteY5" fmla="*/ 1435415 h 5077681"/>
                <a:gd name="connsiteX0" fmla="*/ 0 w 8594530"/>
                <a:gd name="connsiteY0" fmla="*/ 6363019 h 6363019"/>
                <a:gd name="connsiteX1" fmla="*/ 3036565 w 8594530"/>
                <a:gd name="connsiteY1" fmla="*/ 2843 h 6363019"/>
                <a:gd name="connsiteX2" fmla="*/ 8543246 w 8594530"/>
                <a:gd name="connsiteY2" fmla="*/ 0 h 6363019"/>
                <a:gd name="connsiteX3" fmla="*/ 8594530 w 8594530"/>
                <a:gd name="connsiteY3" fmla="*/ 5067482 h 6363019"/>
                <a:gd name="connsiteX4" fmla="*/ 3055689 w 8594530"/>
                <a:gd name="connsiteY4" fmla="*/ 5077681 h 6363019"/>
                <a:gd name="connsiteX5" fmla="*/ 0 w 8594530"/>
                <a:gd name="connsiteY5" fmla="*/ 6363019 h 6363019"/>
                <a:gd name="connsiteX0" fmla="*/ 0 w 8594530"/>
                <a:gd name="connsiteY0" fmla="*/ 6363019 h 6363019"/>
                <a:gd name="connsiteX1" fmla="*/ 3036565 w 8594530"/>
                <a:gd name="connsiteY1" fmla="*/ 2843 h 6363019"/>
                <a:gd name="connsiteX2" fmla="*/ 8543246 w 8594530"/>
                <a:gd name="connsiteY2" fmla="*/ 0 h 6363019"/>
                <a:gd name="connsiteX3" fmla="*/ 8594530 w 8594530"/>
                <a:gd name="connsiteY3" fmla="*/ 5067482 h 6363019"/>
                <a:gd name="connsiteX4" fmla="*/ 2391661 w 8594530"/>
                <a:gd name="connsiteY4" fmla="*/ 4674128 h 6363019"/>
                <a:gd name="connsiteX5" fmla="*/ 0 w 8594530"/>
                <a:gd name="connsiteY5" fmla="*/ 6363019 h 6363019"/>
                <a:gd name="connsiteX0" fmla="*/ 0 w 8594530"/>
                <a:gd name="connsiteY0" fmla="*/ 6363019 h 6363019"/>
                <a:gd name="connsiteX1" fmla="*/ 3036565 w 8594530"/>
                <a:gd name="connsiteY1" fmla="*/ 2843 h 6363019"/>
                <a:gd name="connsiteX2" fmla="*/ 8543246 w 8594530"/>
                <a:gd name="connsiteY2" fmla="*/ 0 h 6363019"/>
                <a:gd name="connsiteX3" fmla="*/ 8594530 w 8594530"/>
                <a:gd name="connsiteY3" fmla="*/ 5067482 h 6363019"/>
                <a:gd name="connsiteX4" fmla="*/ 2337232 w 8594530"/>
                <a:gd name="connsiteY4" fmla="*/ 4291814 h 6363019"/>
                <a:gd name="connsiteX5" fmla="*/ 0 w 8594530"/>
                <a:gd name="connsiteY5" fmla="*/ 6363019 h 6363019"/>
                <a:gd name="connsiteX0" fmla="*/ 0 w 8594530"/>
                <a:gd name="connsiteY0" fmla="*/ 6363019 h 6363019"/>
                <a:gd name="connsiteX1" fmla="*/ 3036565 w 8594530"/>
                <a:gd name="connsiteY1" fmla="*/ 2843 h 6363019"/>
                <a:gd name="connsiteX2" fmla="*/ 8543246 w 8594530"/>
                <a:gd name="connsiteY2" fmla="*/ 0 h 6363019"/>
                <a:gd name="connsiteX3" fmla="*/ 8594530 w 8594530"/>
                <a:gd name="connsiteY3" fmla="*/ 5067482 h 6363019"/>
                <a:gd name="connsiteX4" fmla="*/ 2587604 w 8594530"/>
                <a:gd name="connsiteY4" fmla="*/ 4992724 h 6363019"/>
                <a:gd name="connsiteX5" fmla="*/ 0 w 8594530"/>
                <a:gd name="connsiteY5" fmla="*/ 6363019 h 6363019"/>
                <a:gd name="connsiteX0" fmla="*/ 0 w 8585652"/>
                <a:gd name="connsiteY0" fmla="*/ 6363019 h 6363019"/>
                <a:gd name="connsiteX1" fmla="*/ 3036565 w 8585652"/>
                <a:gd name="connsiteY1" fmla="*/ 2843 h 6363019"/>
                <a:gd name="connsiteX2" fmla="*/ 8543246 w 8585652"/>
                <a:gd name="connsiteY2" fmla="*/ 0 h 6363019"/>
                <a:gd name="connsiteX3" fmla="*/ 8585652 w 8585652"/>
                <a:gd name="connsiteY3" fmla="*/ 5275342 h 6363019"/>
                <a:gd name="connsiteX4" fmla="*/ 2587604 w 8585652"/>
                <a:gd name="connsiteY4" fmla="*/ 4992724 h 6363019"/>
                <a:gd name="connsiteX5" fmla="*/ 0 w 8585652"/>
                <a:gd name="connsiteY5" fmla="*/ 6363019 h 6363019"/>
                <a:gd name="connsiteX0" fmla="*/ 0 w 8559019"/>
                <a:gd name="connsiteY0" fmla="*/ 6363019 h 6363019"/>
                <a:gd name="connsiteX1" fmla="*/ 3036565 w 8559019"/>
                <a:gd name="connsiteY1" fmla="*/ 2843 h 6363019"/>
                <a:gd name="connsiteX2" fmla="*/ 8543246 w 8559019"/>
                <a:gd name="connsiteY2" fmla="*/ 0 h 6363019"/>
                <a:gd name="connsiteX3" fmla="*/ 8559019 w 8559019"/>
                <a:gd name="connsiteY3" fmla="*/ 5258022 h 6363019"/>
                <a:gd name="connsiteX4" fmla="*/ 2587604 w 8559019"/>
                <a:gd name="connsiteY4" fmla="*/ 4992724 h 6363019"/>
                <a:gd name="connsiteX5" fmla="*/ 0 w 8559019"/>
                <a:gd name="connsiteY5" fmla="*/ 6363019 h 6363019"/>
                <a:gd name="connsiteX0" fmla="*/ 0 w 8559019"/>
                <a:gd name="connsiteY0" fmla="*/ 6363019 h 6363019"/>
                <a:gd name="connsiteX1" fmla="*/ 3036565 w 8559019"/>
                <a:gd name="connsiteY1" fmla="*/ 2843 h 6363019"/>
                <a:gd name="connsiteX2" fmla="*/ 8543246 w 8559019"/>
                <a:gd name="connsiteY2" fmla="*/ 0 h 6363019"/>
                <a:gd name="connsiteX3" fmla="*/ 8559019 w 8559019"/>
                <a:gd name="connsiteY3" fmla="*/ 5258022 h 6363019"/>
                <a:gd name="connsiteX4" fmla="*/ 2871690 w 8559019"/>
                <a:gd name="connsiteY4" fmla="*/ 5096654 h 6363019"/>
                <a:gd name="connsiteX5" fmla="*/ 0 w 8559019"/>
                <a:gd name="connsiteY5" fmla="*/ 6363019 h 6363019"/>
                <a:gd name="connsiteX0" fmla="*/ 0 w 8559019"/>
                <a:gd name="connsiteY0" fmla="*/ 6363019 h 6363019"/>
                <a:gd name="connsiteX1" fmla="*/ 3036565 w 8559019"/>
                <a:gd name="connsiteY1" fmla="*/ 2843 h 6363019"/>
                <a:gd name="connsiteX2" fmla="*/ 8543246 w 8559019"/>
                <a:gd name="connsiteY2" fmla="*/ 0 h 6363019"/>
                <a:gd name="connsiteX3" fmla="*/ 8559019 w 8559019"/>
                <a:gd name="connsiteY3" fmla="*/ 5258022 h 6363019"/>
                <a:gd name="connsiteX4" fmla="*/ 2871690 w 8559019"/>
                <a:gd name="connsiteY4" fmla="*/ 5200584 h 6363019"/>
                <a:gd name="connsiteX5" fmla="*/ 0 w 8559019"/>
                <a:gd name="connsiteY5" fmla="*/ 6363019 h 6363019"/>
                <a:gd name="connsiteX0" fmla="*/ 0 w 8559019"/>
                <a:gd name="connsiteY0" fmla="*/ 6363019 h 6363019"/>
                <a:gd name="connsiteX1" fmla="*/ 3036565 w 8559019"/>
                <a:gd name="connsiteY1" fmla="*/ 2843 h 6363019"/>
                <a:gd name="connsiteX2" fmla="*/ 8543246 w 8559019"/>
                <a:gd name="connsiteY2" fmla="*/ 0 h 6363019"/>
                <a:gd name="connsiteX3" fmla="*/ 8559019 w 8559019"/>
                <a:gd name="connsiteY3" fmla="*/ 5258022 h 6363019"/>
                <a:gd name="connsiteX4" fmla="*/ 2862812 w 8559019"/>
                <a:gd name="connsiteY4" fmla="*/ 5148619 h 6363019"/>
                <a:gd name="connsiteX5" fmla="*/ 0 w 8559019"/>
                <a:gd name="connsiteY5" fmla="*/ 6363019 h 6363019"/>
                <a:gd name="connsiteX0" fmla="*/ 0 w 8559019"/>
                <a:gd name="connsiteY0" fmla="*/ 6363019 h 6363019"/>
                <a:gd name="connsiteX1" fmla="*/ 2974421 w 8559019"/>
                <a:gd name="connsiteY1" fmla="*/ 37486 h 6363019"/>
                <a:gd name="connsiteX2" fmla="*/ 8543246 w 8559019"/>
                <a:gd name="connsiteY2" fmla="*/ 0 h 6363019"/>
                <a:gd name="connsiteX3" fmla="*/ 8559019 w 8559019"/>
                <a:gd name="connsiteY3" fmla="*/ 5258022 h 6363019"/>
                <a:gd name="connsiteX4" fmla="*/ 2862812 w 8559019"/>
                <a:gd name="connsiteY4" fmla="*/ 5148619 h 6363019"/>
                <a:gd name="connsiteX5" fmla="*/ 0 w 8559019"/>
                <a:gd name="connsiteY5" fmla="*/ 6363019 h 6363019"/>
                <a:gd name="connsiteX0" fmla="*/ 0 w 8559019"/>
                <a:gd name="connsiteY0" fmla="*/ 6466949 h 6466949"/>
                <a:gd name="connsiteX1" fmla="*/ 2974421 w 8559019"/>
                <a:gd name="connsiteY1" fmla="*/ 141416 h 6466949"/>
                <a:gd name="connsiteX2" fmla="*/ 8525491 w 8559019"/>
                <a:gd name="connsiteY2" fmla="*/ 0 h 6466949"/>
                <a:gd name="connsiteX3" fmla="*/ 8559019 w 8559019"/>
                <a:gd name="connsiteY3" fmla="*/ 5361952 h 6466949"/>
                <a:gd name="connsiteX4" fmla="*/ 2862812 w 8559019"/>
                <a:gd name="connsiteY4" fmla="*/ 5252549 h 6466949"/>
                <a:gd name="connsiteX5" fmla="*/ 0 w 8559019"/>
                <a:gd name="connsiteY5" fmla="*/ 6466949 h 6466949"/>
                <a:gd name="connsiteX0" fmla="*/ 0 w 8559019"/>
                <a:gd name="connsiteY0" fmla="*/ 6414984 h 6414984"/>
                <a:gd name="connsiteX1" fmla="*/ 2974421 w 8559019"/>
                <a:gd name="connsiteY1" fmla="*/ 89451 h 6414984"/>
                <a:gd name="connsiteX2" fmla="*/ 8525491 w 8559019"/>
                <a:gd name="connsiteY2" fmla="*/ 0 h 6414984"/>
                <a:gd name="connsiteX3" fmla="*/ 8559019 w 8559019"/>
                <a:gd name="connsiteY3" fmla="*/ 5309987 h 6414984"/>
                <a:gd name="connsiteX4" fmla="*/ 2862812 w 8559019"/>
                <a:gd name="connsiteY4" fmla="*/ 5200584 h 6414984"/>
                <a:gd name="connsiteX5" fmla="*/ 0 w 8559019"/>
                <a:gd name="connsiteY5" fmla="*/ 6414984 h 6414984"/>
                <a:gd name="connsiteX0" fmla="*/ 0 w 8559019"/>
                <a:gd name="connsiteY0" fmla="*/ 6414984 h 6414984"/>
                <a:gd name="connsiteX1" fmla="*/ 2974421 w 8559019"/>
                <a:gd name="connsiteY1" fmla="*/ 89451 h 6414984"/>
                <a:gd name="connsiteX2" fmla="*/ 8543246 w 8559019"/>
                <a:gd name="connsiteY2" fmla="*/ 0 h 6414984"/>
                <a:gd name="connsiteX3" fmla="*/ 8559019 w 8559019"/>
                <a:gd name="connsiteY3" fmla="*/ 5309987 h 6414984"/>
                <a:gd name="connsiteX4" fmla="*/ 2862812 w 8559019"/>
                <a:gd name="connsiteY4" fmla="*/ 5200584 h 6414984"/>
                <a:gd name="connsiteX5" fmla="*/ 0 w 8559019"/>
                <a:gd name="connsiteY5" fmla="*/ 6414984 h 6414984"/>
                <a:gd name="connsiteX0" fmla="*/ 0 w 8559019"/>
                <a:gd name="connsiteY0" fmla="*/ 6432306 h 6432306"/>
                <a:gd name="connsiteX1" fmla="*/ 2974421 w 8559019"/>
                <a:gd name="connsiteY1" fmla="*/ 106773 h 6432306"/>
                <a:gd name="connsiteX2" fmla="*/ 8543246 w 8559019"/>
                <a:gd name="connsiteY2" fmla="*/ 0 h 6432306"/>
                <a:gd name="connsiteX3" fmla="*/ 8559019 w 8559019"/>
                <a:gd name="connsiteY3" fmla="*/ 5327309 h 6432306"/>
                <a:gd name="connsiteX4" fmla="*/ 2862812 w 8559019"/>
                <a:gd name="connsiteY4" fmla="*/ 5217906 h 6432306"/>
                <a:gd name="connsiteX5" fmla="*/ 0 w 8559019"/>
                <a:gd name="connsiteY5" fmla="*/ 6432306 h 6432306"/>
                <a:gd name="connsiteX0" fmla="*/ 0 w 8559019"/>
                <a:gd name="connsiteY0" fmla="*/ 6432306 h 6432306"/>
                <a:gd name="connsiteX1" fmla="*/ 2983299 w 8559019"/>
                <a:gd name="connsiteY1" fmla="*/ 54808 h 6432306"/>
                <a:gd name="connsiteX2" fmla="*/ 8543246 w 8559019"/>
                <a:gd name="connsiteY2" fmla="*/ 0 h 6432306"/>
                <a:gd name="connsiteX3" fmla="*/ 8559019 w 8559019"/>
                <a:gd name="connsiteY3" fmla="*/ 5327309 h 6432306"/>
                <a:gd name="connsiteX4" fmla="*/ 2862812 w 8559019"/>
                <a:gd name="connsiteY4" fmla="*/ 5217906 h 6432306"/>
                <a:gd name="connsiteX5" fmla="*/ 0 w 8559019"/>
                <a:gd name="connsiteY5" fmla="*/ 6432306 h 6432306"/>
                <a:gd name="connsiteX0" fmla="*/ 0 w 8559019"/>
                <a:gd name="connsiteY0" fmla="*/ 6464106 h 6464106"/>
                <a:gd name="connsiteX1" fmla="*/ 2983299 w 8559019"/>
                <a:gd name="connsiteY1" fmla="*/ 0 h 6464106"/>
                <a:gd name="connsiteX2" fmla="*/ 8543246 w 8559019"/>
                <a:gd name="connsiteY2" fmla="*/ 31800 h 6464106"/>
                <a:gd name="connsiteX3" fmla="*/ 8559019 w 8559019"/>
                <a:gd name="connsiteY3" fmla="*/ 5359109 h 6464106"/>
                <a:gd name="connsiteX4" fmla="*/ 2862812 w 8559019"/>
                <a:gd name="connsiteY4" fmla="*/ 5249706 h 6464106"/>
                <a:gd name="connsiteX5" fmla="*/ 0 w 8559019"/>
                <a:gd name="connsiteY5" fmla="*/ 6464106 h 6464106"/>
                <a:gd name="connsiteX0" fmla="*/ 0 w 8559019"/>
                <a:gd name="connsiteY0" fmla="*/ 6432306 h 6432306"/>
                <a:gd name="connsiteX1" fmla="*/ 2983299 w 8559019"/>
                <a:gd name="connsiteY1" fmla="*/ 37485 h 6432306"/>
                <a:gd name="connsiteX2" fmla="*/ 8543246 w 8559019"/>
                <a:gd name="connsiteY2" fmla="*/ 0 h 6432306"/>
                <a:gd name="connsiteX3" fmla="*/ 8559019 w 8559019"/>
                <a:gd name="connsiteY3" fmla="*/ 5327309 h 6432306"/>
                <a:gd name="connsiteX4" fmla="*/ 2862812 w 8559019"/>
                <a:gd name="connsiteY4" fmla="*/ 5217906 h 6432306"/>
                <a:gd name="connsiteX5" fmla="*/ 0 w 8559019"/>
                <a:gd name="connsiteY5" fmla="*/ 6432306 h 6432306"/>
                <a:gd name="connsiteX0" fmla="*/ 0 w 8559019"/>
                <a:gd name="connsiteY0" fmla="*/ 6432306 h 6432306"/>
                <a:gd name="connsiteX1" fmla="*/ 2983299 w 8559019"/>
                <a:gd name="connsiteY1" fmla="*/ 37485 h 6432306"/>
                <a:gd name="connsiteX2" fmla="*/ 8543246 w 8559019"/>
                <a:gd name="connsiteY2" fmla="*/ 0 h 6432306"/>
                <a:gd name="connsiteX3" fmla="*/ 8559019 w 8559019"/>
                <a:gd name="connsiteY3" fmla="*/ 5327309 h 6432306"/>
                <a:gd name="connsiteX4" fmla="*/ 2099333 w 8559019"/>
                <a:gd name="connsiteY4" fmla="*/ 5269871 h 6432306"/>
                <a:gd name="connsiteX5" fmla="*/ 0 w 8559019"/>
                <a:gd name="connsiteY5" fmla="*/ 6432306 h 6432306"/>
                <a:gd name="connsiteX0" fmla="*/ 0 w 8559019"/>
                <a:gd name="connsiteY0" fmla="*/ 6432306 h 6432306"/>
                <a:gd name="connsiteX1" fmla="*/ 2139921 w 8559019"/>
                <a:gd name="connsiteY1" fmla="*/ 37486 h 6432306"/>
                <a:gd name="connsiteX2" fmla="*/ 8543246 w 8559019"/>
                <a:gd name="connsiteY2" fmla="*/ 0 h 6432306"/>
                <a:gd name="connsiteX3" fmla="*/ 8559019 w 8559019"/>
                <a:gd name="connsiteY3" fmla="*/ 5327309 h 6432306"/>
                <a:gd name="connsiteX4" fmla="*/ 2099333 w 8559019"/>
                <a:gd name="connsiteY4" fmla="*/ 5269871 h 6432306"/>
                <a:gd name="connsiteX5" fmla="*/ 0 w 8559019"/>
                <a:gd name="connsiteY5" fmla="*/ 6432306 h 6432306"/>
                <a:gd name="connsiteX0" fmla="*/ 0 w 8756310"/>
                <a:gd name="connsiteY0" fmla="*/ 6432306 h 6432306"/>
                <a:gd name="connsiteX1" fmla="*/ 2139921 w 8756310"/>
                <a:gd name="connsiteY1" fmla="*/ 37486 h 6432306"/>
                <a:gd name="connsiteX2" fmla="*/ 8756310 w 8756310"/>
                <a:gd name="connsiteY2" fmla="*/ 0 h 6432306"/>
                <a:gd name="connsiteX3" fmla="*/ 8559019 w 8756310"/>
                <a:gd name="connsiteY3" fmla="*/ 5327309 h 6432306"/>
                <a:gd name="connsiteX4" fmla="*/ 2099333 w 8756310"/>
                <a:gd name="connsiteY4" fmla="*/ 5269871 h 6432306"/>
                <a:gd name="connsiteX5" fmla="*/ 0 w 8756310"/>
                <a:gd name="connsiteY5" fmla="*/ 6432306 h 6432306"/>
                <a:gd name="connsiteX0" fmla="*/ 0 w 8789838"/>
                <a:gd name="connsiteY0" fmla="*/ 6432306 h 6432306"/>
                <a:gd name="connsiteX1" fmla="*/ 2139921 w 8789838"/>
                <a:gd name="connsiteY1" fmla="*/ 37486 h 6432306"/>
                <a:gd name="connsiteX2" fmla="*/ 8756310 w 8789838"/>
                <a:gd name="connsiteY2" fmla="*/ 0 h 6432306"/>
                <a:gd name="connsiteX3" fmla="*/ 8789838 w 8789838"/>
                <a:gd name="connsiteY3" fmla="*/ 5344631 h 6432306"/>
                <a:gd name="connsiteX4" fmla="*/ 2099333 w 8789838"/>
                <a:gd name="connsiteY4" fmla="*/ 5269871 h 6432306"/>
                <a:gd name="connsiteX5" fmla="*/ 0 w 8789838"/>
                <a:gd name="connsiteY5" fmla="*/ 6432306 h 6432306"/>
                <a:gd name="connsiteX0" fmla="*/ 0 w 8763205"/>
                <a:gd name="connsiteY0" fmla="*/ 6432306 h 6432306"/>
                <a:gd name="connsiteX1" fmla="*/ 2139921 w 8763205"/>
                <a:gd name="connsiteY1" fmla="*/ 37486 h 6432306"/>
                <a:gd name="connsiteX2" fmla="*/ 8756310 w 8763205"/>
                <a:gd name="connsiteY2" fmla="*/ 0 h 6432306"/>
                <a:gd name="connsiteX3" fmla="*/ 8763205 w 8763205"/>
                <a:gd name="connsiteY3" fmla="*/ 5309987 h 6432306"/>
                <a:gd name="connsiteX4" fmla="*/ 2099333 w 8763205"/>
                <a:gd name="connsiteY4" fmla="*/ 5269871 h 6432306"/>
                <a:gd name="connsiteX5" fmla="*/ 0 w 8763205"/>
                <a:gd name="connsiteY5" fmla="*/ 6432306 h 6432306"/>
                <a:gd name="connsiteX0" fmla="*/ 0 w 8763205"/>
                <a:gd name="connsiteY0" fmla="*/ 6432306 h 6432306"/>
                <a:gd name="connsiteX1" fmla="*/ 2139921 w 8763205"/>
                <a:gd name="connsiteY1" fmla="*/ 37486 h 6432306"/>
                <a:gd name="connsiteX2" fmla="*/ 8756310 w 8763205"/>
                <a:gd name="connsiteY2" fmla="*/ 0 h 6432306"/>
                <a:gd name="connsiteX3" fmla="*/ 8763205 w 8763205"/>
                <a:gd name="connsiteY3" fmla="*/ 5309987 h 6432306"/>
                <a:gd name="connsiteX4" fmla="*/ 2117088 w 8763205"/>
                <a:gd name="connsiteY4" fmla="*/ 5235228 h 6432306"/>
                <a:gd name="connsiteX5" fmla="*/ 0 w 8763205"/>
                <a:gd name="connsiteY5" fmla="*/ 6432306 h 6432306"/>
                <a:gd name="connsiteX0" fmla="*/ 0 w 8763205"/>
                <a:gd name="connsiteY0" fmla="*/ 6432306 h 6432306"/>
                <a:gd name="connsiteX1" fmla="*/ 2139921 w 8763205"/>
                <a:gd name="connsiteY1" fmla="*/ 37486 h 6432306"/>
                <a:gd name="connsiteX2" fmla="*/ 8756310 w 8763205"/>
                <a:gd name="connsiteY2" fmla="*/ 0 h 6432306"/>
                <a:gd name="connsiteX3" fmla="*/ 8763205 w 8763205"/>
                <a:gd name="connsiteY3" fmla="*/ 5309987 h 6432306"/>
                <a:gd name="connsiteX4" fmla="*/ 2148838 w 8763205"/>
                <a:gd name="connsiteY4" fmla="*/ 5235228 h 6432306"/>
                <a:gd name="connsiteX5" fmla="*/ 0 w 8763205"/>
                <a:gd name="connsiteY5" fmla="*/ 6432306 h 6432306"/>
                <a:gd name="connsiteX0" fmla="*/ 0 w 8573634"/>
                <a:gd name="connsiteY0" fmla="*/ 6889217 h 6889217"/>
                <a:gd name="connsiteX1" fmla="*/ 1950350 w 8573634"/>
                <a:gd name="connsiteY1" fmla="*/ 37486 h 6889217"/>
                <a:gd name="connsiteX2" fmla="*/ 8566739 w 8573634"/>
                <a:gd name="connsiteY2" fmla="*/ 0 h 6889217"/>
                <a:gd name="connsiteX3" fmla="*/ 8573634 w 8573634"/>
                <a:gd name="connsiteY3" fmla="*/ 5309987 h 6889217"/>
                <a:gd name="connsiteX4" fmla="*/ 1959267 w 8573634"/>
                <a:gd name="connsiteY4" fmla="*/ 5235228 h 6889217"/>
                <a:gd name="connsiteX5" fmla="*/ 0 w 8573634"/>
                <a:gd name="connsiteY5" fmla="*/ 6889217 h 6889217"/>
                <a:gd name="connsiteX0" fmla="*/ 0 w 8395214"/>
                <a:gd name="connsiteY0" fmla="*/ 6105939 h 6105939"/>
                <a:gd name="connsiteX1" fmla="*/ 1771930 w 8395214"/>
                <a:gd name="connsiteY1" fmla="*/ 37486 h 6105939"/>
                <a:gd name="connsiteX2" fmla="*/ 8388319 w 8395214"/>
                <a:gd name="connsiteY2" fmla="*/ 0 h 6105939"/>
                <a:gd name="connsiteX3" fmla="*/ 8395214 w 8395214"/>
                <a:gd name="connsiteY3" fmla="*/ 5309987 h 6105939"/>
                <a:gd name="connsiteX4" fmla="*/ 1780847 w 8395214"/>
                <a:gd name="connsiteY4" fmla="*/ 5235228 h 6105939"/>
                <a:gd name="connsiteX5" fmla="*/ 0 w 8395214"/>
                <a:gd name="connsiteY5" fmla="*/ 6105939 h 6105939"/>
                <a:gd name="connsiteX0" fmla="*/ 0 w 8388319"/>
                <a:gd name="connsiteY0" fmla="*/ 6105939 h 6105939"/>
                <a:gd name="connsiteX1" fmla="*/ 1771930 w 8388319"/>
                <a:gd name="connsiteY1" fmla="*/ 37486 h 6105939"/>
                <a:gd name="connsiteX2" fmla="*/ 8388319 w 8388319"/>
                <a:gd name="connsiteY2" fmla="*/ 0 h 6105939"/>
                <a:gd name="connsiteX3" fmla="*/ 8384063 w 8388319"/>
                <a:gd name="connsiteY3" fmla="*/ 5157684 h 6105939"/>
                <a:gd name="connsiteX4" fmla="*/ 1780847 w 8388319"/>
                <a:gd name="connsiteY4" fmla="*/ 5235228 h 6105939"/>
                <a:gd name="connsiteX5" fmla="*/ 0 w 8388319"/>
                <a:gd name="connsiteY5" fmla="*/ 6105939 h 6105939"/>
                <a:gd name="connsiteX0" fmla="*/ 0 w 8388319"/>
                <a:gd name="connsiteY0" fmla="*/ 6105939 h 6105939"/>
                <a:gd name="connsiteX1" fmla="*/ 1771930 w 8388319"/>
                <a:gd name="connsiteY1" fmla="*/ 37486 h 6105939"/>
                <a:gd name="connsiteX2" fmla="*/ 8388319 w 8388319"/>
                <a:gd name="connsiteY2" fmla="*/ 0 h 6105939"/>
                <a:gd name="connsiteX3" fmla="*/ 8384063 w 8388319"/>
                <a:gd name="connsiteY3" fmla="*/ 5157684 h 6105939"/>
                <a:gd name="connsiteX4" fmla="*/ 1814300 w 8388319"/>
                <a:gd name="connsiteY4" fmla="*/ 5148197 h 6105939"/>
                <a:gd name="connsiteX5" fmla="*/ 0 w 8388319"/>
                <a:gd name="connsiteY5" fmla="*/ 6105939 h 6105939"/>
                <a:gd name="connsiteX0" fmla="*/ 0 w 8488680"/>
                <a:gd name="connsiteY0" fmla="*/ 6845700 h 6845700"/>
                <a:gd name="connsiteX1" fmla="*/ 1872291 w 8488680"/>
                <a:gd name="connsiteY1" fmla="*/ 37486 h 6845700"/>
                <a:gd name="connsiteX2" fmla="*/ 8488680 w 8488680"/>
                <a:gd name="connsiteY2" fmla="*/ 0 h 6845700"/>
                <a:gd name="connsiteX3" fmla="*/ 8484424 w 8488680"/>
                <a:gd name="connsiteY3" fmla="*/ 5157684 h 6845700"/>
                <a:gd name="connsiteX4" fmla="*/ 1914661 w 8488680"/>
                <a:gd name="connsiteY4" fmla="*/ 5148197 h 6845700"/>
                <a:gd name="connsiteX5" fmla="*/ 0 w 8488680"/>
                <a:gd name="connsiteY5" fmla="*/ 6845700 h 6845700"/>
                <a:gd name="connsiteX0" fmla="*/ 0 w 8488680"/>
                <a:gd name="connsiteY0" fmla="*/ 6845700 h 9151615"/>
                <a:gd name="connsiteX1" fmla="*/ 1872291 w 8488680"/>
                <a:gd name="connsiteY1" fmla="*/ 37486 h 9151615"/>
                <a:gd name="connsiteX2" fmla="*/ 8488680 w 8488680"/>
                <a:gd name="connsiteY2" fmla="*/ 0 h 9151615"/>
                <a:gd name="connsiteX3" fmla="*/ 8484424 w 8488680"/>
                <a:gd name="connsiteY3" fmla="*/ 5157684 h 9151615"/>
                <a:gd name="connsiteX4" fmla="*/ 2070778 w 8488680"/>
                <a:gd name="connsiteY4" fmla="*/ 9151615 h 9151615"/>
                <a:gd name="connsiteX5" fmla="*/ 0 w 8488680"/>
                <a:gd name="connsiteY5" fmla="*/ 6845700 h 9151615"/>
                <a:gd name="connsiteX0" fmla="*/ 0 w 8488680"/>
                <a:gd name="connsiteY0" fmla="*/ 6845700 h 9151615"/>
                <a:gd name="connsiteX1" fmla="*/ 1872291 w 8488680"/>
                <a:gd name="connsiteY1" fmla="*/ 37486 h 9151615"/>
                <a:gd name="connsiteX2" fmla="*/ 8488680 w 8488680"/>
                <a:gd name="connsiteY2" fmla="*/ 0 h 9151615"/>
                <a:gd name="connsiteX3" fmla="*/ 8439819 w 8488680"/>
                <a:gd name="connsiteY3" fmla="*/ 9117587 h 9151615"/>
                <a:gd name="connsiteX4" fmla="*/ 2070778 w 8488680"/>
                <a:gd name="connsiteY4" fmla="*/ 9151615 h 9151615"/>
                <a:gd name="connsiteX5" fmla="*/ 0 w 8488680"/>
                <a:gd name="connsiteY5" fmla="*/ 6845700 h 9151615"/>
                <a:gd name="connsiteX0" fmla="*/ 0 w 8455227"/>
                <a:gd name="connsiteY0" fmla="*/ 6808214 h 9114129"/>
                <a:gd name="connsiteX1" fmla="*/ 1872291 w 8455227"/>
                <a:gd name="connsiteY1" fmla="*/ 0 h 9114129"/>
                <a:gd name="connsiteX2" fmla="*/ 8455227 w 8455227"/>
                <a:gd name="connsiteY2" fmla="*/ 3987689 h 9114129"/>
                <a:gd name="connsiteX3" fmla="*/ 8439819 w 8455227"/>
                <a:gd name="connsiteY3" fmla="*/ 9080101 h 9114129"/>
                <a:gd name="connsiteX4" fmla="*/ 2070778 w 8455227"/>
                <a:gd name="connsiteY4" fmla="*/ 9114129 h 9114129"/>
                <a:gd name="connsiteX5" fmla="*/ 0 w 8455227"/>
                <a:gd name="connsiteY5" fmla="*/ 6808214 h 9114129"/>
                <a:gd name="connsiteX0" fmla="*/ 0 w 8455227"/>
                <a:gd name="connsiteY0" fmla="*/ 2820525 h 5126440"/>
                <a:gd name="connsiteX1" fmla="*/ 2039559 w 8455227"/>
                <a:gd name="connsiteY1" fmla="*/ 15731 h 5126440"/>
                <a:gd name="connsiteX2" fmla="*/ 8455227 w 8455227"/>
                <a:gd name="connsiteY2" fmla="*/ 0 h 5126440"/>
                <a:gd name="connsiteX3" fmla="*/ 8439819 w 8455227"/>
                <a:gd name="connsiteY3" fmla="*/ 5092412 h 5126440"/>
                <a:gd name="connsiteX4" fmla="*/ 2070778 w 8455227"/>
                <a:gd name="connsiteY4" fmla="*/ 5126440 h 5126440"/>
                <a:gd name="connsiteX5" fmla="*/ 0 w 8455227"/>
                <a:gd name="connsiteY5" fmla="*/ 2820525 h 5126440"/>
                <a:gd name="connsiteX0" fmla="*/ 0 w 8455227"/>
                <a:gd name="connsiteY0" fmla="*/ 2820525 h 5148197"/>
                <a:gd name="connsiteX1" fmla="*/ 2039559 w 8455227"/>
                <a:gd name="connsiteY1" fmla="*/ 15731 h 5148197"/>
                <a:gd name="connsiteX2" fmla="*/ 8455227 w 8455227"/>
                <a:gd name="connsiteY2" fmla="*/ 0 h 5148197"/>
                <a:gd name="connsiteX3" fmla="*/ 8439819 w 8455227"/>
                <a:gd name="connsiteY3" fmla="*/ 5092412 h 5148197"/>
                <a:gd name="connsiteX4" fmla="*/ 2081930 w 8455227"/>
                <a:gd name="connsiteY4" fmla="*/ 5148197 h 5148197"/>
                <a:gd name="connsiteX5" fmla="*/ 0 w 8455227"/>
                <a:gd name="connsiteY5" fmla="*/ 2820525 h 5148197"/>
                <a:gd name="connsiteX0" fmla="*/ 0 w 8455227"/>
                <a:gd name="connsiteY0" fmla="*/ 2820525 h 5148197"/>
                <a:gd name="connsiteX1" fmla="*/ 2039559 w 8455227"/>
                <a:gd name="connsiteY1" fmla="*/ 15731 h 5148197"/>
                <a:gd name="connsiteX2" fmla="*/ 8455227 w 8455227"/>
                <a:gd name="connsiteY2" fmla="*/ 0 h 5148197"/>
                <a:gd name="connsiteX3" fmla="*/ 8439819 w 8455227"/>
                <a:gd name="connsiteY3" fmla="*/ 5092412 h 5148197"/>
                <a:gd name="connsiteX4" fmla="*/ 2081930 w 8455227"/>
                <a:gd name="connsiteY4" fmla="*/ 5148197 h 5148197"/>
                <a:gd name="connsiteX5" fmla="*/ 1746733 w 8455227"/>
                <a:gd name="connsiteY5" fmla="*/ 4812822 h 5148197"/>
                <a:gd name="connsiteX6" fmla="*/ 0 w 8455227"/>
                <a:gd name="connsiteY6" fmla="*/ 2820525 h 5148197"/>
                <a:gd name="connsiteX0" fmla="*/ 0 w 8455227"/>
                <a:gd name="connsiteY0" fmla="*/ 2820525 h 5148197"/>
                <a:gd name="connsiteX1" fmla="*/ 2039559 w 8455227"/>
                <a:gd name="connsiteY1" fmla="*/ 15731 h 5148197"/>
                <a:gd name="connsiteX2" fmla="*/ 8455227 w 8455227"/>
                <a:gd name="connsiteY2" fmla="*/ 0 h 5148197"/>
                <a:gd name="connsiteX3" fmla="*/ 8439819 w 8455227"/>
                <a:gd name="connsiteY3" fmla="*/ 5092412 h 5148197"/>
                <a:gd name="connsiteX4" fmla="*/ 2081930 w 8455227"/>
                <a:gd name="connsiteY4" fmla="*/ 5148197 h 5148197"/>
                <a:gd name="connsiteX5" fmla="*/ 2036664 w 8455227"/>
                <a:gd name="connsiteY5" fmla="*/ 1505650 h 5148197"/>
                <a:gd name="connsiteX6" fmla="*/ 0 w 8455227"/>
                <a:gd name="connsiteY6" fmla="*/ 2820525 h 5148197"/>
                <a:gd name="connsiteX0" fmla="*/ 0 w 8455227"/>
                <a:gd name="connsiteY0" fmla="*/ 2820525 h 5092412"/>
                <a:gd name="connsiteX1" fmla="*/ 2039559 w 8455227"/>
                <a:gd name="connsiteY1" fmla="*/ 15731 h 5092412"/>
                <a:gd name="connsiteX2" fmla="*/ 8455227 w 8455227"/>
                <a:gd name="connsiteY2" fmla="*/ 0 h 5092412"/>
                <a:gd name="connsiteX3" fmla="*/ 8439819 w 8455227"/>
                <a:gd name="connsiteY3" fmla="*/ 5092412 h 5092412"/>
                <a:gd name="connsiteX4" fmla="*/ 2037325 w 8455227"/>
                <a:gd name="connsiteY4" fmla="*/ 5082925 h 5092412"/>
                <a:gd name="connsiteX5" fmla="*/ 2036664 w 8455227"/>
                <a:gd name="connsiteY5" fmla="*/ 1505650 h 5092412"/>
                <a:gd name="connsiteX6" fmla="*/ 0 w 8455227"/>
                <a:gd name="connsiteY6" fmla="*/ 2820525 h 5092412"/>
                <a:gd name="connsiteX0" fmla="*/ 0 w 8462122"/>
                <a:gd name="connsiteY0" fmla="*/ 2820525 h 5082926"/>
                <a:gd name="connsiteX1" fmla="*/ 2039559 w 8462122"/>
                <a:gd name="connsiteY1" fmla="*/ 15731 h 5082926"/>
                <a:gd name="connsiteX2" fmla="*/ 8455227 w 8462122"/>
                <a:gd name="connsiteY2" fmla="*/ 0 h 5082926"/>
                <a:gd name="connsiteX3" fmla="*/ 8462122 w 8462122"/>
                <a:gd name="connsiteY3" fmla="*/ 5070653 h 5082926"/>
                <a:gd name="connsiteX4" fmla="*/ 2037325 w 8462122"/>
                <a:gd name="connsiteY4" fmla="*/ 5082925 h 5082926"/>
                <a:gd name="connsiteX5" fmla="*/ 2036664 w 8462122"/>
                <a:gd name="connsiteY5" fmla="*/ 1505650 h 5082926"/>
                <a:gd name="connsiteX6" fmla="*/ 0 w 8462122"/>
                <a:gd name="connsiteY6" fmla="*/ 2820525 h 5082926"/>
                <a:gd name="connsiteX0" fmla="*/ 0 w 8450971"/>
                <a:gd name="connsiteY0" fmla="*/ 3103376 h 5082924"/>
                <a:gd name="connsiteX1" fmla="*/ 2028408 w 8450971"/>
                <a:gd name="connsiteY1" fmla="*/ 15731 h 5082924"/>
                <a:gd name="connsiteX2" fmla="*/ 8444076 w 8450971"/>
                <a:gd name="connsiteY2" fmla="*/ 0 h 5082924"/>
                <a:gd name="connsiteX3" fmla="*/ 8450971 w 8450971"/>
                <a:gd name="connsiteY3" fmla="*/ 5070653 h 5082924"/>
                <a:gd name="connsiteX4" fmla="*/ 2026174 w 8450971"/>
                <a:gd name="connsiteY4" fmla="*/ 5082925 h 5082924"/>
                <a:gd name="connsiteX5" fmla="*/ 2025513 w 8450971"/>
                <a:gd name="connsiteY5" fmla="*/ 1505650 h 5082924"/>
                <a:gd name="connsiteX6" fmla="*/ 0 w 8450971"/>
                <a:gd name="connsiteY6" fmla="*/ 3103376 h 508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0971" h="5082924">
                  <a:moveTo>
                    <a:pt x="0" y="3103376"/>
                  </a:moveTo>
                  <a:lnTo>
                    <a:pt x="2028408" y="15731"/>
                  </a:lnTo>
                  <a:lnTo>
                    <a:pt x="8444076" y="0"/>
                  </a:lnTo>
                  <a:cubicBezTo>
                    <a:pt x="8444047" y="824502"/>
                    <a:pt x="8451000" y="4246151"/>
                    <a:pt x="8450971" y="5070653"/>
                  </a:cubicBezTo>
                  <a:lnTo>
                    <a:pt x="2026174" y="5082925"/>
                  </a:lnTo>
                  <a:cubicBezTo>
                    <a:pt x="2025954" y="3890500"/>
                    <a:pt x="2025733" y="2698075"/>
                    <a:pt x="2025513" y="1505650"/>
                  </a:cubicBezTo>
                  <a:lnTo>
                    <a:pt x="0" y="3103376"/>
                  </a:lnTo>
                  <a:close/>
                </a:path>
              </a:pathLst>
            </a:custGeom>
            <a:no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28728B0-D387-FDCF-7B26-F2D2EB685181}"/>
                </a:ext>
              </a:extLst>
            </p:cNvPr>
            <p:cNvSpPr txBox="1"/>
            <p:nvPr/>
          </p:nvSpPr>
          <p:spPr>
            <a:xfrm>
              <a:off x="6208023" y="3434472"/>
              <a:ext cx="1107996" cy="369332"/>
            </a:xfrm>
            <a:prstGeom prst="rect">
              <a:avLst/>
            </a:prstGeom>
            <a:noFill/>
          </p:spPr>
          <p:txBody>
            <a:bodyPr wrap="none" rtlCol="0">
              <a:spAutoFit/>
            </a:bodyPr>
            <a:lstStyle/>
            <a:p>
              <a:r>
                <a:rPr lang="en-CA">
                  <a:solidFill>
                    <a:srgbClr val="05B0F0"/>
                  </a:solidFill>
                </a:rPr>
                <a:t>460 MeV</a:t>
              </a:r>
            </a:p>
          </p:txBody>
        </p:sp>
        <p:sp>
          <p:nvSpPr>
            <p:cNvPr id="20" name="TextBox 19">
              <a:extLst>
                <a:ext uri="{FF2B5EF4-FFF2-40B4-BE49-F238E27FC236}">
                  <a16:creationId xmlns:a16="http://schemas.microsoft.com/office/drawing/2014/main" id="{7C570C2E-065D-0AA5-97DA-F14651FAC581}"/>
                </a:ext>
              </a:extLst>
            </p:cNvPr>
            <p:cNvSpPr txBox="1"/>
            <p:nvPr/>
          </p:nvSpPr>
          <p:spPr>
            <a:xfrm>
              <a:off x="5570411" y="5872109"/>
              <a:ext cx="6445824" cy="584775"/>
            </a:xfrm>
            <a:prstGeom prst="rect">
              <a:avLst/>
            </a:prstGeom>
            <a:noFill/>
          </p:spPr>
          <p:txBody>
            <a:bodyPr wrap="square">
              <a:spAutoFit/>
            </a:bodyPr>
            <a:lstStyle/>
            <a:p>
              <a:r>
                <a:rPr lang="en-CA" sz="1600"/>
                <a:t>Beam profile measured with the </a:t>
              </a:r>
              <a:r>
                <a:rPr lang="en-CA" sz="1600">
                  <a:effectLst/>
                  <a:latin typeface="Calibri" panose="020F0502020204030204" pitchFamily="34" charset="0"/>
                </a:rPr>
                <a:t>new profile monitor at BL4N front end. Red line shows the radial profile, while white line shows the axial profile</a:t>
              </a:r>
              <a:endParaRPr lang="en-US" sz="1600"/>
            </a:p>
          </p:txBody>
        </p:sp>
      </p:grpSp>
    </p:spTree>
    <p:extLst>
      <p:ext uri="{BB962C8B-B14F-4D97-AF65-F5344CB8AC3E}">
        <p14:creationId xmlns:p14="http://schemas.microsoft.com/office/powerpoint/2010/main" val="177013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B3AD6F-8A86-75E9-A1C4-70C3142D03C2}"/>
              </a:ext>
            </a:extLst>
          </p:cNvPr>
          <p:cNvSpPr>
            <a:spLocks noGrp="1"/>
          </p:cNvSpPr>
          <p:nvPr>
            <p:ph type="title"/>
          </p:nvPr>
        </p:nvSpPr>
        <p:spPr>
          <a:xfrm>
            <a:off x="699775" y="334972"/>
            <a:ext cx="10792450" cy="938127"/>
          </a:xfrm>
        </p:spPr>
        <p:txBody>
          <a:bodyPr>
            <a:normAutofit fontScale="90000"/>
          </a:bodyPr>
          <a:lstStyle/>
          <a:p>
            <a:r>
              <a:rPr lang="en-US" altLang="zh-CN" sz="4000" b="1">
                <a:cs typeface="Arial" panose="020B0604020202020204" pitchFamily="34" charset="0"/>
              </a:rPr>
              <a:t>Cyclotron : First t</a:t>
            </a:r>
            <a:r>
              <a:rPr lang="en-US" sz="4000" b="1">
                <a:cs typeface="Arial" panose="020B0604020202020204" pitchFamily="34" charset="0"/>
              </a:rPr>
              <a:t>une correction for coupling resonance </a:t>
            </a:r>
            <a:endParaRPr lang="en-CA" sz="4000"/>
          </a:p>
        </p:txBody>
      </p:sp>
      <p:pic>
        <p:nvPicPr>
          <p:cNvPr id="2" name="Content Placeholder 4" descr="Chart, line chart&#10;&#10;Description automatically generated">
            <a:extLst>
              <a:ext uri="{FF2B5EF4-FFF2-40B4-BE49-F238E27FC236}">
                <a16:creationId xmlns:a16="http://schemas.microsoft.com/office/drawing/2014/main" id="{2D470A90-F593-8BAC-9890-F58B9695C234}"/>
              </a:ext>
            </a:extLst>
          </p:cNvPr>
          <p:cNvPicPr>
            <a:picLocks noGrp="1" noChangeAspect="1"/>
          </p:cNvPicPr>
          <p:nvPr>
            <p:ph idx="1"/>
          </p:nvPr>
        </p:nvPicPr>
        <p:blipFill rotWithShape="1">
          <a:blip r:embed="rId3"/>
          <a:srcRect t="6261" b="51021"/>
          <a:stretch/>
        </p:blipFill>
        <p:spPr>
          <a:xfrm>
            <a:off x="6829082" y="3099225"/>
            <a:ext cx="4581085" cy="1987366"/>
          </a:xfrm>
        </p:spPr>
      </p:pic>
      <p:pic>
        <p:nvPicPr>
          <p:cNvPr id="3" name="Picture 2" descr="Chart, line chart&#10;&#10;Description automatically generated">
            <a:extLst>
              <a:ext uri="{FF2B5EF4-FFF2-40B4-BE49-F238E27FC236}">
                <a16:creationId xmlns:a16="http://schemas.microsoft.com/office/drawing/2014/main" id="{1D789D27-5A7D-64C1-1955-586637ABD4FB}"/>
              </a:ext>
            </a:extLst>
          </p:cNvPr>
          <p:cNvPicPr>
            <a:picLocks noChangeAspect="1"/>
          </p:cNvPicPr>
          <p:nvPr/>
        </p:nvPicPr>
        <p:blipFill rotWithShape="1">
          <a:blip r:embed="rId4"/>
          <a:srcRect l="7705" t="31117" r="9495"/>
          <a:stretch/>
        </p:blipFill>
        <p:spPr>
          <a:xfrm>
            <a:off x="2564059" y="2484277"/>
            <a:ext cx="4120419" cy="3872073"/>
          </a:xfrm>
          <a:prstGeom prst="rect">
            <a:avLst/>
          </a:prstGeom>
        </p:spPr>
      </p:pic>
      <p:sp>
        <p:nvSpPr>
          <p:cNvPr id="13" name="TextBox 12">
            <a:extLst>
              <a:ext uri="{FF2B5EF4-FFF2-40B4-BE49-F238E27FC236}">
                <a16:creationId xmlns:a16="http://schemas.microsoft.com/office/drawing/2014/main" id="{CD3CC88C-0FF2-5F7B-2F55-5E2CFE8E5097}"/>
              </a:ext>
            </a:extLst>
          </p:cNvPr>
          <p:cNvSpPr txBox="1"/>
          <p:nvPr/>
        </p:nvSpPr>
        <p:spPr>
          <a:xfrm>
            <a:off x="7289748" y="5631154"/>
            <a:ext cx="4120419" cy="400110"/>
          </a:xfrm>
          <a:prstGeom prst="rect">
            <a:avLst/>
          </a:prstGeom>
          <a:noFill/>
        </p:spPr>
        <p:txBody>
          <a:bodyPr wrap="square">
            <a:spAutoFit/>
          </a:bodyPr>
          <a:lstStyle/>
          <a:p>
            <a:pPr lvl="0"/>
            <a:r>
              <a:rPr lang="en-US" sz="2000">
                <a:solidFill>
                  <a:srgbClr val="FF0000"/>
                </a:solidFill>
              </a:rPr>
              <a:t>Beam loss is reduced by about 16%!</a:t>
            </a:r>
          </a:p>
        </p:txBody>
      </p:sp>
      <p:sp>
        <p:nvSpPr>
          <p:cNvPr id="14" name="TextBox 13">
            <a:extLst>
              <a:ext uri="{FF2B5EF4-FFF2-40B4-BE49-F238E27FC236}">
                <a16:creationId xmlns:a16="http://schemas.microsoft.com/office/drawing/2014/main" id="{0D8910AF-D302-F1A1-B428-4037476E4251}"/>
              </a:ext>
            </a:extLst>
          </p:cNvPr>
          <p:cNvSpPr txBox="1"/>
          <p:nvPr/>
        </p:nvSpPr>
        <p:spPr>
          <a:xfrm>
            <a:off x="3529769" y="2092715"/>
            <a:ext cx="2067418" cy="461665"/>
          </a:xfrm>
          <a:prstGeom prst="rect">
            <a:avLst/>
          </a:prstGeom>
          <a:noFill/>
        </p:spPr>
        <p:txBody>
          <a:bodyPr wrap="square">
            <a:spAutoFit/>
          </a:bodyPr>
          <a:lstStyle/>
          <a:p>
            <a:pPr lvl="0"/>
            <a:r>
              <a:rPr lang="en-US" sz="2400"/>
              <a:t>Tune diagram</a:t>
            </a:r>
          </a:p>
        </p:txBody>
      </p:sp>
      <p:sp>
        <p:nvSpPr>
          <p:cNvPr id="15" name="TextBox 14">
            <a:extLst>
              <a:ext uri="{FF2B5EF4-FFF2-40B4-BE49-F238E27FC236}">
                <a16:creationId xmlns:a16="http://schemas.microsoft.com/office/drawing/2014/main" id="{EB5D3537-C86F-3729-0446-5A807BAA4DE7}"/>
              </a:ext>
            </a:extLst>
          </p:cNvPr>
          <p:cNvSpPr txBox="1"/>
          <p:nvPr/>
        </p:nvSpPr>
        <p:spPr>
          <a:xfrm>
            <a:off x="8156737" y="2624553"/>
            <a:ext cx="2337560" cy="461665"/>
          </a:xfrm>
          <a:prstGeom prst="rect">
            <a:avLst/>
          </a:prstGeom>
          <a:noFill/>
        </p:spPr>
        <p:txBody>
          <a:bodyPr wrap="square">
            <a:spAutoFit/>
          </a:bodyPr>
          <a:lstStyle/>
          <a:p>
            <a:pPr lvl="0"/>
            <a:r>
              <a:rPr lang="en-US" sz="2400"/>
              <a:t>Centroid motion</a:t>
            </a:r>
          </a:p>
        </p:txBody>
      </p:sp>
      <p:sp>
        <p:nvSpPr>
          <p:cNvPr id="16" name="TextBox 15">
            <a:extLst>
              <a:ext uri="{FF2B5EF4-FFF2-40B4-BE49-F238E27FC236}">
                <a16:creationId xmlns:a16="http://schemas.microsoft.com/office/drawing/2014/main" id="{41463FCD-2EBC-7305-C6E5-5F6B30C5B71B}"/>
              </a:ext>
            </a:extLst>
          </p:cNvPr>
          <p:cNvSpPr txBox="1"/>
          <p:nvPr/>
        </p:nvSpPr>
        <p:spPr>
          <a:xfrm>
            <a:off x="8750523" y="5064596"/>
            <a:ext cx="1149988" cy="307777"/>
          </a:xfrm>
          <a:prstGeom prst="rect">
            <a:avLst/>
          </a:prstGeom>
          <a:noFill/>
        </p:spPr>
        <p:txBody>
          <a:bodyPr wrap="square">
            <a:spAutoFit/>
          </a:bodyPr>
          <a:lstStyle/>
          <a:p>
            <a:pPr lvl="0"/>
            <a:r>
              <a:rPr lang="en-US" sz="1400">
                <a:latin typeface="Times New Roman" panose="02020603050405020304" pitchFamily="18" charset="0"/>
                <a:cs typeface="Times New Roman" panose="02020603050405020304" pitchFamily="18" charset="0"/>
              </a:rPr>
              <a:t>Radius (inch)</a:t>
            </a:r>
          </a:p>
        </p:txBody>
      </p:sp>
      <p:sp>
        <p:nvSpPr>
          <p:cNvPr id="17" name="TextBox 16">
            <a:extLst>
              <a:ext uri="{FF2B5EF4-FFF2-40B4-BE49-F238E27FC236}">
                <a16:creationId xmlns:a16="http://schemas.microsoft.com/office/drawing/2014/main" id="{82922E4D-3F87-B23F-F270-D6B334F40D2A}"/>
              </a:ext>
            </a:extLst>
          </p:cNvPr>
          <p:cNvSpPr txBox="1"/>
          <p:nvPr/>
        </p:nvSpPr>
        <p:spPr>
          <a:xfrm rot="16200000">
            <a:off x="6247078" y="3939019"/>
            <a:ext cx="1349251" cy="307777"/>
          </a:xfrm>
          <a:prstGeom prst="rect">
            <a:avLst/>
          </a:prstGeom>
          <a:solidFill>
            <a:schemeClr val="bg1"/>
          </a:solidFill>
        </p:spPr>
        <p:txBody>
          <a:bodyPr wrap="square">
            <a:spAutoFit/>
          </a:bodyPr>
          <a:lstStyle/>
          <a:p>
            <a:pPr lvl="0"/>
            <a:r>
              <a:rPr lang="en-US" sz="1400">
                <a:latin typeface="Times New Roman" panose="02020603050405020304" pitchFamily="18" charset="0"/>
                <a:cs typeface="Times New Roman" panose="02020603050405020304" pitchFamily="18" charset="0"/>
              </a:rPr>
              <a:t>Distance (inch)</a:t>
            </a:r>
          </a:p>
        </p:txBody>
      </p:sp>
      <p:sp>
        <p:nvSpPr>
          <p:cNvPr id="20" name="TextBox 19">
            <a:extLst>
              <a:ext uri="{FF2B5EF4-FFF2-40B4-BE49-F238E27FC236}">
                <a16:creationId xmlns:a16="http://schemas.microsoft.com/office/drawing/2014/main" id="{C92B3D83-367D-A133-23F1-C94F10A556A3}"/>
              </a:ext>
            </a:extLst>
          </p:cNvPr>
          <p:cNvSpPr txBox="1"/>
          <p:nvPr/>
        </p:nvSpPr>
        <p:spPr>
          <a:xfrm>
            <a:off x="687236" y="4366645"/>
            <a:ext cx="1732220" cy="923330"/>
          </a:xfrm>
          <a:prstGeom prst="rect">
            <a:avLst/>
          </a:prstGeom>
          <a:ln w="19050">
            <a:solidFill>
              <a:srgbClr val="F3715E"/>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a:t>Example of correction by Trim Coils</a:t>
            </a:r>
          </a:p>
        </p:txBody>
      </p:sp>
      <p:cxnSp>
        <p:nvCxnSpPr>
          <p:cNvPr id="23" name="Straight Arrow Connector 22">
            <a:extLst>
              <a:ext uri="{FF2B5EF4-FFF2-40B4-BE49-F238E27FC236}">
                <a16:creationId xmlns:a16="http://schemas.microsoft.com/office/drawing/2014/main" id="{957D2D7B-9553-F7F0-F05F-5ABAFCE1A72A}"/>
              </a:ext>
            </a:extLst>
          </p:cNvPr>
          <p:cNvCxnSpPr>
            <a:cxnSpLocks/>
            <a:stCxn id="20" idx="3"/>
          </p:cNvCxnSpPr>
          <p:nvPr/>
        </p:nvCxnSpPr>
        <p:spPr>
          <a:xfrm flipV="1">
            <a:off x="2419456" y="4825995"/>
            <a:ext cx="2169756" cy="2315"/>
          </a:xfrm>
          <a:prstGeom prst="straightConnector1">
            <a:avLst/>
          </a:prstGeom>
          <a:ln w="19050">
            <a:solidFill>
              <a:srgbClr val="F3715E"/>
            </a:solidFill>
            <a:tailEnd type="triangle"/>
          </a:ln>
        </p:spPr>
        <p:style>
          <a:lnRef idx="1">
            <a:schemeClr val="accent2"/>
          </a:lnRef>
          <a:fillRef idx="0">
            <a:schemeClr val="accent2"/>
          </a:fillRef>
          <a:effectRef idx="0">
            <a:schemeClr val="accent2"/>
          </a:effectRef>
          <a:fontRef idx="minor">
            <a:schemeClr val="tx1"/>
          </a:fontRef>
        </p:style>
      </p:cxnSp>
      <p:sp>
        <p:nvSpPr>
          <p:cNvPr id="9" name="Text Placeholder 16">
            <a:extLst>
              <a:ext uri="{FF2B5EF4-FFF2-40B4-BE49-F238E27FC236}">
                <a16:creationId xmlns:a16="http://schemas.microsoft.com/office/drawing/2014/main" id="{994DC4F3-B069-BCA4-E3B4-48100B7822DA}"/>
              </a:ext>
            </a:extLst>
          </p:cNvPr>
          <p:cNvSpPr txBox="1">
            <a:spLocks/>
          </p:cNvSpPr>
          <p:nvPr/>
        </p:nvSpPr>
        <p:spPr>
          <a:xfrm>
            <a:off x="0" y="6620940"/>
            <a:ext cx="3091992" cy="245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200">
                <a:solidFill>
                  <a:schemeClr val="tx1">
                    <a:lumMod val="50000"/>
                    <a:lumOff val="50000"/>
                  </a:schemeClr>
                </a:solidFill>
                <a:effectLst/>
              </a:rPr>
              <a:t>Y.N. Rao and L.  Zhang 2023 JINST 18 P03020</a:t>
            </a:r>
          </a:p>
        </p:txBody>
      </p:sp>
      <p:sp>
        <p:nvSpPr>
          <p:cNvPr id="5" name="Slide Number Placeholder 4">
            <a:extLst>
              <a:ext uri="{FF2B5EF4-FFF2-40B4-BE49-F238E27FC236}">
                <a16:creationId xmlns:a16="http://schemas.microsoft.com/office/drawing/2014/main" id="{1D5266E6-429C-7D96-AA06-1B760951DB41}"/>
              </a:ext>
            </a:extLst>
          </p:cNvPr>
          <p:cNvSpPr>
            <a:spLocks noGrp="1"/>
          </p:cNvSpPr>
          <p:nvPr>
            <p:ph type="sldNum" sz="quarter" idx="12"/>
          </p:nvPr>
        </p:nvSpPr>
        <p:spPr/>
        <p:txBody>
          <a:bodyPr/>
          <a:lstStyle/>
          <a:p>
            <a:fld id="{53E02680-37AD-C84A-844B-E2AD4D31A9C6}" type="slidenum">
              <a:rPr lang="en-US" smtClean="0"/>
              <a:t>4</a:t>
            </a:fld>
            <a:endParaRPr lang="en-US"/>
          </a:p>
        </p:txBody>
      </p:sp>
      <p:sp>
        <p:nvSpPr>
          <p:cNvPr id="8" name="TextBox 7">
            <a:extLst>
              <a:ext uri="{FF2B5EF4-FFF2-40B4-BE49-F238E27FC236}">
                <a16:creationId xmlns:a16="http://schemas.microsoft.com/office/drawing/2014/main" id="{345AB9E8-E86C-96E2-0AB1-B47D48A91690}"/>
              </a:ext>
            </a:extLst>
          </p:cNvPr>
          <p:cNvSpPr txBox="1"/>
          <p:nvPr/>
        </p:nvSpPr>
        <p:spPr>
          <a:xfrm>
            <a:off x="1201759" y="1184979"/>
            <a:ext cx="9788481" cy="830997"/>
          </a:xfrm>
          <a:prstGeom prst="rect">
            <a:avLst/>
          </a:prstGeom>
          <a:solidFill>
            <a:schemeClr val="accent6">
              <a:lumMod val="20000"/>
              <a:lumOff val="80000"/>
            </a:schemeClr>
          </a:solidFill>
        </p:spPr>
        <p:txBody>
          <a:bodyPr wrap="square">
            <a:spAutoFit/>
          </a:bodyPr>
          <a:lstStyle/>
          <a:p>
            <a:r>
              <a:rPr lang="en-US" sz="2400"/>
              <a:t>Aim to reduce activation from beam loss → potentially increase the limit of beam current/operational hours to support ARIEL</a:t>
            </a:r>
          </a:p>
        </p:txBody>
      </p:sp>
    </p:spTree>
    <p:extLst>
      <p:ext uri="{BB962C8B-B14F-4D97-AF65-F5344CB8AC3E}">
        <p14:creationId xmlns:p14="http://schemas.microsoft.com/office/powerpoint/2010/main" val="103760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ng line of blue and black plastic objects&#10;&#10;Description automatically generated">
            <a:extLst>
              <a:ext uri="{FF2B5EF4-FFF2-40B4-BE49-F238E27FC236}">
                <a16:creationId xmlns:a16="http://schemas.microsoft.com/office/drawing/2014/main" id="{779DCA3A-A7CA-549F-BB9B-71C15AF2B40B}"/>
              </a:ext>
            </a:extLst>
          </p:cNvPr>
          <p:cNvPicPr>
            <a:picLocks noChangeAspect="1"/>
          </p:cNvPicPr>
          <p:nvPr/>
        </p:nvPicPr>
        <p:blipFill rotWithShape="1">
          <a:blip r:embed="rId4">
            <a:clrChange>
              <a:clrFrom>
                <a:srgbClr val="FFFFFF"/>
              </a:clrFrom>
              <a:clrTo>
                <a:srgbClr val="FFFFFF">
                  <a:alpha val="0"/>
                </a:srgbClr>
              </a:clrTo>
            </a:clrChange>
          </a:blip>
          <a:srcRect l="3297" t="21424" r="3723" b="22074"/>
          <a:stretch/>
        </p:blipFill>
        <p:spPr>
          <a:xfrm>
            <a:off x="185980" y="1291006"/>
            <a:ext cx="7226710" cy="3392564"/>
          </a:xfrm>
          <a:prstGeom prst="rect">
            <a:avLst/>
          </a:prstGeom>
        </p:spPr>
      </p:pic>
      <p:sp>
        <p:nvSpPr>
          <p:cNvPr id="6" name="Title 1">
            <a:extLst>
              <a:ext uri="{FF2B5EF4-FFF2-40B4-BE49-F238E27FC236}">
                <a16:creationId xmlns:a16="http://schemas.microsoft.com/office/drawing/2014/main" id="{B93FD898-8134-75FB-740F-6E0A4A821967}"/>
              </a:ext>
            </a:extLst>
          </p:cNvPr>
          <p:cNvSpPr txBox="1">
            <a:spLocks/>
          </p:cNvSpPr>
          <p:nvPr/>
        </p:nvSpPr>
        <p:spPr>
          <a:xfrm>
            <a:off x="994388" y="403406"/>
            <a:ext cx="10490954" cy="85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cs typeface="Arial" panose="020B0604020202020204" pitchFamily="34" charset="0"/>
              </a:rPr>
              <a:t>Cyclotron: </a:t>
            </a:r>
            <a:r>
              <a:rPr lang="en-CA" sz="4000" b="1">
                <a:cs typeface="Arial" panose="020B0604020202020204" pitchFamily="34" charset="0"/>
              </a:rPr>
              <a:t>I</a:t>
            </a:r>
            <a:r>
              <a:rPr lang="en-CA" sz="4000" b="1">
                <a:effectLst/>
              </a:rPr>
              <a:t>njection beam upgrade program</a:t>
            </a:r>
          </a:p>
        </p:txBody>
      </p:sp>
      <p:sp>
        <p:nvSpPr>
          <p:cNvPr id="20" name="Text Placeholder 16">
            <a:extLst>
              <a:ext uri="{FF2B5EF4-FFF2-40B4-BE49-F238E27FC236}">
                <a16:creationId xmlns:a16="http://schemas.microsoft.com/office/drawing/2014/main" id="{4DE539BC-D295-DBFC-F4C1-513128B3D964}"/>
              </a:ext>
            </a:extLst>
          </p:cNvPr>
          <p:cNvSpPr txBox="1">
            <a:spLocks/>
          </p:cNvSpPr>
          <p:nvPr/>
        </p:nvSpPr>
        <p:spPr>
          <a:xfrm>
            <a:off x="-1" y="6356350"/>
            <a:ext cx="11227444" cy="5016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1200">
                <a:solidFill>
                  <a:schemeClr val="tx1">
                    <a:lumMod val="50000"/>
                    <a:lumOff val="50000"/>
                  </a:schemeClr>
                </a:solidFill>
                <a:effectLst/>
              </a:rPr>
              <a:t>[1] Design of a multi-harmonic buncher</a:t>
            </a:r>
            <a:r>
              <a:rPr lang="en-CA" sz="1200">
                <a:solidFill>
                  <a:schemeClr val="tx1">
                    <a:lumMod val="50000"/>
                    <a:lumOff val="50000"/>
                  </a:schemeClr>
                </a:solidFill>
              </a:rPr>
              <a:t> </a:t>
            </a:r>
            <a:r>
              <a:rPr lang="en-CA" sz="1200">
                <a:solidFill>
                  <a:schemeClr val="tx1">
                    <a:lumMod val="50000"/>
                    <a:lumOff val="50000"/>
                  </a:schemeClr>
                </a:solidFill>
                <a:effectLst/>
              </a:rPr>
              <a:t>for TRIUMF 500 </a:t>
            </a:r>
            <a:r>
              <a:rPr lang="en-CA" sz="1200">
                <a:solidFill>
                  <a:schemeClr val="tx1">
                    <a:lumMod val="50000"/>
                    <a:lumOff val="50000"/>
                  </a:schemeClr>
                </a:solidFill>
              </a:rPr>
              <a:t>M</a:t>
            </a:r>
            <a:r>
              <a:rPr lang="en-CA" sz="1200">
                <a:solidFill>
                  <a:schemeClr val="tx1">
                    <a:lumMod val="50000"/>
                    <a:lumOff val="50000"/>
                  </a:schemeClr>
                </a:solidFill>
                <a:effectLst/>
              </a:rPr>
              <a:t>eV cyclotron (2023) S. </a:t>
            </a:r>
            <a:r>
              <a:rPr lang="en-CA" sz="1200" err="1">
                <a:solidFill>
                  <a:schemeClr val="tx1">
                    <a:lumMod val="50000"/>
                    <a:lumOff val="50000"/>
                  </a:schemeClr>
                </a:solidFill>
                <a:effectLst/>
              </a:rPr>
              <a:t>Saminathan</a:t>
            </a:r>
            <a:r>
              <a:rPr lang="en-CA" sz="1200">
                <a:solidFill>
                  <a:schemeClr val="tx1">
                    <a:lumMod val="50000"/>
                    <a:lumOff val="50000"/>
                  </a:schemeClr>
                </a:solidFill>
                <a:effectLst/>
              </a:rPr>
              <a:t> et. </a:t>
            </a:r>
            <a:r>
              <a:rPr lang="en-CA" sz="1200">
                <a:solidFill>
                  <a:schemeClr val="tx1">
                    <a:lumMod val="50000"/>
                    <a:lumOff val="50000"/>
                  </a:schemeClr>
                </a:solidFill>
              </a:rPr>
              <a:t>Al, IPAC’23</a:t>
            </a:r>
          </a:p>
          <a:p>
            <a:pPr marL="0" indent="0">
              <a:lnSpc>
                <a:spcPct val="100000"/>
              </a:lnSpc>
              <a:spcBef>
                <a:spcPts val="0"/>
              </a:spcBef>
              <a:buNone/>
            </a:pPr>
            <a:r>
              <a:rPr lang="en-CA" sz="1200" b="0">
                <a:solidFill>
                  <a:schemeClr val="tx1">
                    <a:lumMod val="50000"/>
                    <a:lumOff val="50000"/>
                  </a:schemeClr>
                </a:solidFill>
                <a:effectLst/>
              </a:rPr>
              <a:t>[2] Jung, Paul </a:t>
            </a:r>
            <a:r>
              <a:rPr lang="en-CA" sz="1200" b="0" err="1">
                <a:solidFill>
                  <a:schemeClr val="tx1">
                    <a:lumMod val="50000"/>
                    <a:lumOff val="50000"/>
                  </a:schemeClr>
                </a:solidFill>
                <a:effectLst/>
              </a:rPr>
              <a:t>et.al</a:t>
            </a:r>
            <a:r>
              <a:rPr lang="en-CA" sz="1200" b="0">
                <a:solidFill>
                  <a:schemeClr val="tx1">
                    <a:lumMod val="50000"/>
                    <a:lumOff val="50000"/>
                  </a:schemeClr>
                </a:solidFill>
                <a:effectLst/>
              </a:rPr>
              <a:t>.(2022). Hybrid macroparticle algorithm for modeling space charge. Physical Review Accelerators and Beams, 25(8), 084602.</a:t>
            </a:r>
            <a:endParaRPr lang="en-CA" sz="1200">
              <a:solidFill>
                <a:schemeClr val="tx1">
                  <a:lumMod val="50000"/>
                  <a:lumOff val="50000"/>
                </a:schemeClr>
              </a:solidFill>
            </a:endParaRPr>
          </a:p>
          <a:p>
            <a:pPr marL="0" indent="0">
              <a:buNone/>
            </a:pPr>
            <a:endParaRPr lang="en-CA" sz="1200">
              <a:solidFill>
                <a:schemeClr val="tx1">
                  <a:lumMod val="50000"/>
                  <a:lumOff val="50000"/>
                </a:schemeClr>
              </a:solidFill>
              <a:effectLst/>
            </a:endParaRPr>
          </a:p>
          <a:p>
            <a:pPr marL="0" indent="0">
              <a:buNone/>
            </a:pPr>
            <a:endParaRPr lang="en-CA" sz="1200">
              <a:solidFill>
                <a:schemeClr val="tx1">
                  <a:lumMod val="50000"/>
                  <a:lumOff val="50000"/>
                </a:schemeClr>
              </a:solidFill>
              <a:effectLst/>
            </a:endParaRPr>
          </a:p>
        </p:txBody>
      </p:sp>
      <p:sp>
        <p:nvSpPr>
          <p:cNvPr id="2" name="Slide Number Placeholder 1">
            <a:extLst>
              <a:ext uri="{FF2B5EF4-FFF2-40B4-BE49-F238E27FC236}">
                <a16:creationId xmlns:a16="http://schemas.microsoft.com/office/drawing/2014/main" id="{605D37EF-9867-03F2-8632-A73D193965C6}"/>
              </a:ext>
            </a:extLst>
          </p:cNvPr>
          <p:cNvSpPr>
            <a:spLocks noGrp="1"/>
          </p:cNvSpPr>
          <p:nvPr>
            <p:ph type="sldNum" sz="quarter" idx="12"/>
          </p:nvPr>
        </p:nvSpPr>
        <p:spPr/>
        <p:txBody>
          <a:bodyPr/>
          <a:lstStyle/>
          <a:p>
            <a:fld id="{53E02680-37AD-C84A-844B-E2AD4D31A9C6}" type="slidenum">
              <a:rPr lang="en-US" smtClean="0"/>
              <a:t>5</a:t>
            </a:fld>
            <a:endParaRPr lang="en-US"/>
          </a:p>
        </p:txBody>
      </p:sp>
      <p:sp>
        <p:nvSpPr>
          <p:cNvPr id="7" name="TextBox 6">
            <a:extLst>
              <a:ext uri="{FF2B5EF4-FFF2-40B4-BE49-F238E27FC236}">
                <a16:creationId xmlns:a16="http://schemas.microsoft.com/office/drawing/2014/main" id="{C6201E4F-12FA-D72D-68EE-C3D4126563E4}"/>
              </a:ext>
            </a:extLst>
          </p:cNvPr>
          <p:cNvSpPr txBox="1"/>
          <p:nvPr/>
        </p:nvSpPr>
        <p:spPr>
          <a:xfrm>
            <a:off x="7898740" y="4445698"/>
            <a:ext cx="3586602" cy="1754326"/>
          </a:xfrm>
          <a:prstGeom prst="rect">
            <a:avLst/>
          </a:prstGeom>
          <a:noFill/>
        </p:spPr>
        <p:txBody>
          <a:bodyPr wrap="square">
            <a:spAutoFit/>
          </a:bodyPr>
          <a:lstStyle/>
          <a:p>
            <a:r>
              <a:rPr lang="en-CA"/>
              <a:t>The longitudinal phase space portrait measured at the final view screen of the injection beamline using the </a:t>
            </a:r>
            <a:r>
              <a:rPr lang="en-CA" sz="1800">
                <a:effectLst/>
                <a:latin typeface="Calibri" panose="020F0502020204030204" pitchFamily="34" charset="0"/>
                <a:ea typeface="DengXian" panose="02010600030101010101" pitchFamily="2" charset="-122"/>
              </a:rPr>
              <a:t>new fast </a:t>
            </a:r>
            <a:r>
              <a:rPr lang="en-CA">
                <a:latin typeface="Calibri" panose="020F0502020204030204" pitchFamily="34" charset="0"/>
                <a:ea typeface="DengXian" panose="02010600030101010101" pitchFamily="2" charset="-122"/>
              </a:rPr>
              <a:t>simulation (HYPER3D) developed by Paul to include the </a:t>
            </a:r>
            <a:r>
              <a:rPr lang="en-CA" sz="1800">
                <a:effectLst/>
                <a:latin typeface="Calibri" panose="020F0502020204030204" pitchFamily="34" charset="0"/>
                <a:ea typeface="DengXian" panose="02010600030101010101" pitchFamily="2" charset="-122"/>
              </a:rPr>
              <a:t>non-linear terms [2]</a:t>
            </a:r>
            <a:endParaRPr lang="en-US"/>
          </a:p>
        </p:txBody>
      </p:sp>
      <p:grpSp>
        <p:nvGrpSpPr>
          <p:cNvPr id="30" name="Group 29">
            <a:extLst>
              <a:ext uri="{FF2B5EF4-FFF2-40B4-BE49-F238E27FC236}">
                <a16:creationId xmlns:a16="http://schemas.microsoft.com/office/drawing/2014/main" id="{F6F27876-E2AC-6C72-F054-051ECF1E3715}"/>
              </a:ext>
            </a:extLst>
          </p:cNvPr>
          <p:cNvGrpSpPr/>
          <p:nvPr/>
        </p:nvGrpSpPr>
        <p:grpSpPr>
          <a:xfrm>
            <a:off x="1621901" y="3533724"/>
            <a:ext cx="5229466" cy="2541793"/>
            <a:chOff x="1879257" y="3040804"/>
            <a:chExt cx="5229466" cy="2541793"/>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6BF83C2-A305-987E-337F-18C8FCB9A765}"/>
                    </a:ext>
                  </a:extLst>
                </p:cNvPr>
                <p:cNvSpPr txBox="1"/>
                <p:nvPr/>
              </p:nvSpPr>
              <p:spPr>
                <a:xfrm>
                  <a:off x="2204402" y="4936266"/>
                  <a:ext cx="3717963" cy="646331"/>
                </a:xfrm>
                <a:prstGeom prst="rect">
                  <a:avLst/>
                </a:prstGeom>
                <a:noFill/>
                <a:ln w="19050">
                  <a:solidFill>
                    <a:srgbClr val="FF0000"/>
                  </a:solidFill>
                  <a:prstDash val="dash"/>
                </a:ln>
              </p:spPr>
              <p:txBody>
                <a:bodyPr wrap="square">
                  <a:spAutoFit/>
                </a:bodyPr>
                <a:lstStyle/>
                <a:p>
                  <a:r>
                    <a:rPr lang="en-CA"/>
                    <a:t>The max. injected current is expected to increase</a:t>
                  </a:r>
                  <a:r>
                    <a:rPr lang="en-CA">
                      <a:solidFill>
                        <a:srgbClr val="FF0000"/>
                      </a:solidFill>
                    </a:rPr>
                    <a:t> from 0.4 mA to </a:t>
                  </a:r>
                  <a14:m>
                    <m:oMath xmlns:m="http://schemas.openxmlformats.org/officeDocument/2006/math">
                      <m:r>
                        <a:rPr lang="en-CA" b="0" i="1" smtClean="0">
                          <a:solidFill>
                            <a:srgbClr val="FF0000"/>
                          </a:solidFill>
                          <a:latin typeface="Cambria Math" panose="02040503050406030204" pitchFamily="18" charset="0"/>
                        </a:rPr>
                        <m:t>~</m:t>
                      </m:r>
                    </m:oMath>
                  </a14:m>
                  <a:r>
                    <a:rPr lang="en-CA">
                      <a:solidFill>
                        <a:srgbClr val="FF0000"/>
                      </a:solidFill>
                    </a:rPr>
                    <a:t>0.7 mA</a:t>
                  </a:r>
                  <a:endParaRPr lang="en-US">
                    <a:solidFill>
                      <a:srgbClr val="FF0000"/>
                    </a:solidFill>
                  </a:endParaRPr>
                </a:p>
              </p:txBody>
            </p:sp>
          </mc:Choice>
          <mc:Fallback>
            <p:sp>
              <p:nvSpPr>
                <p:cNvPr id="5" name="TextBox 4">
                  <a:extLst>
                    <a:ext uri="{FF2B5EF4-FFF2-40B4-BE49-F238E27FC236}">
                      <a16:creationId xmlns:a16="http://schemas.microsoft.com/office/drawing/2014/main" id="{C6BF83C2-A305-987E-337F-18C8FCB9A765}"/>
                    </a:ext>
                  </a:extLst>
                </p:cNvPr>
                <p:cNvSpPr txBox="1">
                  <a:spLocks noRot="1" noChangeAspect="1" noMove="1" noResize="1" noEditPoints="1" noAdjustHandles="1" noChangeArrowheads="1" noChangeShapeType="1" noTextEdit="1"/>
                </p:cNvSpPr>
                <p:nvPr/>
              </p:nvSpPr>
              <p:spPr>
                <a:xfrm>
                  <a:off x="2204402" y="4936266"/>
                  <a:ext cx="3717963" cy="646331"/>
                </a:xfrm>
                <a:prstGeom prst="rect">
                  <a:avLst/>
                </a:prstGeom>
                <a:blipFill>
                  <a:blip r:embed="rId5"/>
                  <a:stretch>
                    <a:fillRect l="-1142" t="-4587" r="-816" b="-11927"/>
                  </a:stretch>
                </a:blipFill>
                <a:ln w="19050">
                  <a:solidFill>
                    <a:srgbClr val="FF0000"/>
                  </a:solidFill>
                  <a:prstDash val="dash"/>
                </a:ln>
              </p:spPr>
              <p:txBody>
                <a:bodyPr/>
                <a:lstStyle/>
                <a:p>
                  <a:r>
                    <a:rPr lang="en-CA">
                      <a:noFill/>
                    </a:rPr>
                    <a:t> </a:t>
                  </a:r>
                </a:p>
              </p:txBody>
            </p:sp>
          </mc:Fallback>
        </mc:AlternateContent>
        <p:sp>
          <p:nvSpPr>
            <p:cNvPr id="15" name="TextBox 14">
              <a:extLst>
                <a:ext uri="{FF2B5EF4-FFF2-40B4-BE49-F238E27FC236}">
                  <a16:creationId xmlns:a16="http://schemas.microsoft.com/office/drawing/2014/main" id="{4FDA0583-E760-6D15-DBD4-4DE6BBBB9F30}"/>
                </a:ext>
              </a:extLst>
            </p:cNvPr>
            <p:cNvSpPr txBox="1"/>
            <p:nvPr/>
          </p:nvSpPr>
          <p:spPr>
            <a:xfrm>
              <a:off x="1879257" y="3040804"/>
              <a:ext cx="5229466" cy="1323439"/>
            </a:xfrm>
            <a:prstGeom prst="rect">
              <a:avLst/>
            </a:prstGeom>
            <a:noFill/>
          </p:spPr>
          <p:txBody>
            <a:bodyPr wrap="square">
              <a:spAutoFit/>
            </a:bodyPr>
            <a:lstStyle/>
            <a:p>
              <a:pPr marL="285750" indent="-285750">
                <a:buFont typeface="Arial" panose="020B0604020202020204" pitchFamily="34" charset="0"/>
                <a:buChar char="•"/>
              </a:pPr>
              <a:r>
                <a:rPr lang="en-CA" sz="2000">
                  <a:effectLst/>
                </a:rPr>
                <a:t>Upgraded the vertical</a:t>
              </a:r>
              <a:r>
                <a:rPr lang="en-CA" sz="2000"/>
                <a:t> </a:t>
              </a:r>
              <a:r>
                <a:rPr lang="en-CA" sz="2000">
                  <a:effectLst/>
                </a:rPr>
                <a:t>injection beamline</a:t>
              </a:r>
            </a:p>
            <a:p>
              <a:pPr marL="285750" indent="-285750">
                <a:buFont typeface="Arial" panose="020B0604020202020204" pitchFamily="34" charset="0"/>
                <a:buChar char="•"/>
              </a:pPr>
              <a:r>
                <a:rPr lang="en-CA" sz="2000"/>
                <a:t>Replace the current double-gap buncher to a multi-harmonic buncher + </a:t>
              </a:r>
              <a:r>
                <a:rPr lang="en-CA" sz="2000" err="1"/>
                <a:t>rebuncher</a:t>
              </a:r>
              <a:endParaRPr lang="en-CA" sz="2000"/>
            </a:p>
            <a:p>
              <a:pPr marL="285750" indent="-285750">
                <a:buFont typeface="Arial" panose="020B0604020202020204" pitchFamily="34" charset="0"/>
                <a:buChar char="•"/>
              </a:pPr>
              <a:r>
                <a:rPr lang="en-CA" sz="2000"/>
                <a:t>Currently the design is completed [1]</a:t>
              </a:r>
            </a:p>
          </p:txBody>
        </p:sp>
        <p:sp>
          <p:nvSpPr>
            <p:cNvPr id="11" name="Right Arrow 10">
              <a:extLst>
                <a:ext uri="{FF2B5EF4-FFF2-40B4-BE49-F238E27FC236}">
                  <a16:creationId xmlns:a16="http://schemas.microsoft.com/office/drawing/2014/main" id="{82FD7187-B813-41D4-A154-BB9C75C22FED}"/>
                </a:ext>
              </a:extLst>
            </p:cNvPr>
            <p:cNvSpPr/>
            <p:nvPr/>
          </p:nvSpPr>
          <p:spPr>
            <a:xfrm rot="5400000">
              <a:off x="3922102" y="4426158"/>
              <a:ext cx="434897" cy="372668"/>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135B6307-AD3A-0017-43EC-009F223EC5D8}"/>
              </a:ext>
            </a:extLst>
          </p:cNvPr>
          <p:cNvPicPr>
            <a:picLocks noChangeAspect="1"/>
          </p:cNvPicPr>
          <p:nvPr/>
        </p:nvPicPr>
        <p:blipFill rotWithShape="1">
          <a:blip r:embed="rId6"/>
          <a:srcRect t="47241"/>
          <a:stretch/>
        </p:blipFill>
        <p:spPr>
          <a:xfrm>
            <a:off x="7542983" y="2012540"/>
            <a:ext cx="4129279" cy="2433158"/>
          </a:xfrm>
          <a:prstGeom prst="rect">
            <a:avLst/>
          </a:prstGeom>
        </p:spPr>
      </p:pic>
    </p:spTree>
    <p:extLst>
      <p:ext uri="{BB962C8B-B14F-4D97-AF65-F5344CB8AC3E}">
        <p14:creationId xmlns:p14="http://schemas.microsoft.com/office/powerpoint/2010/main" val="139049010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9C1CCCE-4367-27E9-779D-973249C8AD13}"/>
              </a:ext>
            </a:extLst>
          </p:cNvPr>
          <p:cNvPicPr>
            <a:picLocks noChangeAspect="1"/>
          </p:cNvPicPr>
          <p:nvPr/>
        </p:nvPicPr>
        <p:blipFill>
          <a:blip r:embed="rId3"/>
          <a:stretch>
            <a:fillRect/>
          </a:stretch>
        </p:blipFill>
        <p:spPr>
          <a:xfrm>
            <a:off x="5176216" y="1073939"/>
            <a:ext cx="6903566" cy="5520058"/>
          </a:xfrm>
          <a:prstGeom prst="rect">
            <a:avLst/>
          </a:prstGeom>
        </p:spPr>
      </p:pic>
      <p:sp>
        <p:nvSpPr>
          <p:cNvPr id="2" name="Title 1">
            <a:extLst>
              <a:ext uri="{FF2B5EF4-FFF2-40B4-BE49-F238E27FC236}">
                <a16:creationId xmlns:a16="http://schemas.microsoft.com/office/drawing/2014/main" id="{0A8F493F-7C7E-1920-9EBB-33D2BBE6D237}"/>
              </a:ext>
            </a:extLst>
          </p:cNvPr>
          <p:cNvSpPr>
            <a:spLocks noGrp="1"/>
          </p:cNvSpPr>
          <p:nvPr>
            <p:ph type="title"/>
          </p:nvPr>
        </p:nvSpPr>
        <p:spPr>
          <a:xfrm>
            <a:off x="0" y="259777"/>
            <a:ext cx="12192000" cy="1072990"/>
          </a:xfrm>
        </p:spPr>
        <p:txBody>
          <a:bodyPr>
            <a:normAutofit/>
          </a:bodyPr>
          <a:lstStyle/>
          <a:p>
            <a:pPr algn="ctr"/>
            <a:r>
              <a:rPr lang="en-US" sz="3600" b="1"/>
              <a:t>Cyclotron: Improving the </a:t>
            </a:r>
            <a:r>
              <a:rPr lang="en-CA" sz="3600" b="1" i="0" u="none" strike="noStrike">
                <a:effectLst/>
              </a:rPr>
              <a:t>reproducibility</a:t>
            </a:r>
            <a:r>
              <a:rPr lang="en-US" sz="3600" b="1"/>
              <a:t> of the main-magnet</a:t>
            </a:r>
          </a:p>
        </p:txBody>
      </p:sp>
      <p:sp>
        <p:nvSpPr>
          <p:cNvPr id="8" name="TextBox 7">
            <a:extLst>
              <a:ext uri="{FF2B5EF4-FFF2-40B4-BE49-F238E27FC236}">
                <a16:creationId xmlns:a16="http://schemas.microsoft.com/office/drawing/2014/main" id="{D8BD2F0A-1F57-9478-0C00-E43C8FAF6B50}"/>
              </a:ext>
            </a:extLst>
          </p:cNvPr>
          <p:cNvSpPr txBox="1"/>
          <p:nvPr/>
        </p:nvSpPr>
        <p:spPr>
          <a:xfrm>
            <a:off x="0" y="6617506"/>
            <a:ext cx="5110113" cy="276999"/>
          </a:xfrm>
          <a:prstGeom prst="rect">
            <a:avLst/>
          </a:prstGeom>
          <a:noFill/>
        </p:spPr>
        <p:txBody>
          <a:bodyPr wrap="square">
            <a:spAutoFit/>
          </a:bodyPr>
          <a:lstStyle/>
          <a:p>
            <a:r>
              <a:rPr lang="en-US" sz="1200">
                <a:solidFill>
                  <a:schemeClr val="tx1">
                    <a:lumMod val="50000"/>
                    <a:lumOff val="50000"/>
                  </a:schemeClr>
                </a:solidFill>
              </a:rPr>
              <a:t>TRI-BN-23-12</a:t>
            </a:r>
          </a:p>
        </p:txBody>
      </p:sp>
      <p:sp>
        <p:nvSpPr>
          <p:cNvPr id="5" name="Slide Number Placeholder 4">
            <a:extLst>
              <a:ext uri="{FF2B5EF4-FFF2-40B4-BE49-F238E27FC236}">
                <a16:creationId xmlns:a16="http://schemas.microsoft.com/office/drawing/2014/main" id="{3F7DD2DB-A3EF-1B80-8985-6CAC187460EF}"/>
              </a:ext>
            </a:extLst>
          </p:cNvPr>
          <p:cNvSpPr>
            <a:spLocks noGrp="1"/>
          </p:cNvSpPr>
          <p:nvPr>
            <p:ph type="sldNum" sz="quarter" idx="12"/>
          </p:nvPr>
        </p:nvSpPr>
        <p:spPr/>
        <p:txBody>
          <a:bodyPr/>
          <a:lstStyle/>
          <a:p>
            <a:fld id="{53E02680-37AD-C84A-844B-E2AD4D31A9C6}" type="slidenum">
              <a:rPr lang="en-US" smtClean="0"/>
              <a:t>6</a:t>
            </a:fld>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A0534C9-5545-97E5-B30A-EB5E119103AF}"/>
                  </a:ext>
                </a:extLst>
              </p:cNvPr>
              <p:cNvSpPr txBox="1"/>
              <p:nvPr/>
            </p:nvSpPr>
            <p:spPr>
              <a:xfrm>
                <a:off x="9294122" y="5653370"/>
                <a:ext cx="1376156" cy="369332"/>
              </a:xfrm>
              <a:prstGeom prst="rect">
                <a:avLst/>
              </a:prstGeom>
              <a:noFill/>
            </p:spPr>
            <p:txBody>
              <a:bodyPr wrap="square">
                <a:spAutoFit/>
              </a:bodyPr>
              <a:lstStyle/>
              <a:p>
                <a14:m>
                  <m:oMath xmlns:m="http://schemas.openxmlformats.org/officeDocument/2006/math">
                    <m:r>
                      <m:rPr>
                        <m:sty m:val="p"/>
                      </m:rPr>
                      <a:rPr lang="en-CA" sz="1800" b="0" i="0" smtClean="0">
                        <a:effectLst/>
                        <a:latin typeface="Cambria Math" panose="02040503050406030204" pitchFamily="18" charset="0"/>
                        <a:cs typeface="Arial" panose="020B0604020202020204" pitchFamily="34" charset="0"/>
                      </a:rPr>
                      <m:t>Δ</m:t>
                    </m:r>
                  </m:oMath>
                </a14:m>
                <a:r>
                  <a:rPr lang="en-CA" sz="1800" i="0">
                    <a:effectLst/>
                    <a:cs typeface="Arial" panose="020B0604020202020204" pitchFamily="34" charset="0"/>
                  </a:rPr>
                  <a:t>B </a:t>
                </a:r>
                <a14:m>
                  <m:oMath xmlns:m="http://schemas.openxmlformats.org/officeDocument/2006/math">
                    <m:r>
                      <a:rPr lang="en-CA" sz="1800" b="0" i="1" dirty="0" smtClean="0">
                        <a:effectLst/>
                        <a:latin typeface="Cambria Math" panose="02040503050406030204" pitchFamily="18" charset="0"/>
                        <a:cs typeface="Arial" panose="020B0604020202020204" pitchFamily="34" charset="0"/>
                      </a:rPr>
                      <m:t>~</m:t>
                    </m:r>
                  </m:oMath>
                </a14:m>
                <a:r>
                  <a:rPr lang="en-CA" sz="1800" i="0">
                    <a:effectLst/>
                    <a:cs typeface="Arial" panose="020B0604020202020204" pitchFamily="34" charset="0"/>
                  </a:rPr>
                  <a:t> 40 </a:t>
                </a:r>
                <a:r>
                  <a:rPr lang="en-CA" sz="1800" i="0" err="1">
                    <a:effectLst/>
                    <a:cs typeface="Arial" panose="020B0604020202020204" pitchFamily="34" charset="0"/>
                  </a:rPr>
                  <a:t>mG</a:t>
                </a:r>
                <a:endParaRPr lang="en-US"/>
              </a:p>
            </p:txBody>
          </p:sp>
        </mc:Choice>
        <mc:Fallback xmlns="">
          <p:sp>
            <p:nvSpPr>
              <p:cNvPr id="16" name="TextBox 15">
                <a:extLst>
                  <a:ext uri="{FF2B5EF4-FFF2-40B4-BE49-F238E27FC236}">
                    <a16:creationId xmlns:a16="http://schemas.microsoft.com/office/drawing/2014/main" id="{9A0534C9-5545-97E5-B30A-EB5E119103AF}"/>
                  </a:ext>
                </a:extLst>
              </p:cNvPr>
              <p:cNvSpPr txBox="1">
                <a:spLocks noRot="1" noChangeAspect="1" noMove="1" noResize="1" noEditPoints="1" noAdjustHandles="1" noChangeArrowheads="1" noChangeShapeType="1" noTextEdit="1"/>
              </p:cNvSpPr>
              <p:nvPr/>
            </p:nvSpPr>
            <p:spPr>
              <a:xfrm>
                <a:off x="9294122" y="5653370"/>
                <a:ext cx="1376156" cy="369332"/>
              </a:xfrm>
              <a:prstGeom prst="rect">
                <a:avLst/>
              </a:prstGeom>
              <a:blipFill>
                <a:blip r:embed="rId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0B82B68-243F-A41E-0D63-91B6F522E300}"/>
                  </a:ext>
                </a:extLst>
              </p:cNvPr>
              <p:cNvSpPr txBox="1"/>
              <p:nvPr/>
            </p:nvSpPr>
            <p:spPr>
              <a:xfrm>
                <a:off x="9155970" y="1373934"/>
                <a:ext cx="1514308" cy="369332"/>
              </a:xfrm>
              <a:prstGeom prst="rect">
                <a:avLst/>
              </a:prstGeom>
              <a:noFill/>
            </p:spPr>
            <p:txBody>
              <a:bodyPr wrap="square">
                <a:spAutoFit/>
              </a:bodyPr>
              <a:lstStyle/>
              <a:p>
                <a14:m>
                  <m:oMath xmlns:m="http://schemas.openxmlformats.org/officeDocument/2006/math">
                    <m:r>
                      <m:rPr>
                        <m:sty m:val="p"/>
                      </m:rPr>
                      <a:rPr lang="en-CA" sz="1800" b="0" i="0" smtClean="0">
                        <a:effectLst/>
                        <a:latin typeface="Cambria Math" panose="02040503050406030204" pitchFamily="18" charset="0"/>
                        <a:cs typeface="Arial" panose="020B0604020202020204" pitchFamily="34" charset="0"/>
                      </a:rPr>
                      <m:t>Δ</m:t>
                    </m:r>
                  </m:oMath>
                </a14:m>
                <a:r>
                  <a:rPr lang="en-CA" sz="1800" i="0">
                    <a:effectLst/>
                    <a:cs typeface="Arial" panose="020B0604020202020204" pitchFamily="34" charset="0"/>
                  </a:rPr>
                  <a:t>B </a:t>
                </a:r>
                <a14:m>
                  <m:oMath xmlns:m="http://schemas.openxmlformats.org/officeDocument/2006/math">
                    <m:r>
                      <a:rPr lang="en-CA" sz="1800" b="0" i="1" dirty="0" smtClean="0">
                        <a:effectLst/>
                        <a:latin typeface="Cambria Math" panose="02040503050406030204" pitchFamily="18" charset="0"/>
                        <a:cs typeface="Arial" panose="020B0604020202020204" pitchFamily="34" charset="0"/>
                      </a:rPr>
                      <m:t>~</m:t>
                    </m:r>
                  </m:oMath>
                </a14:m>
                <a:r>
                  <a:rPr lang="en-CA" sz="1800" i="0">
                    <a:effectLst/>
                    <a:cs typeface="Arial" panose="020B0604020202020204" pitchFamily="34" charset="0"/>
                  </a:rPr>
                  <a:t> 250 </a:t>
                </a:r>
                <a:r>
                  <a:rPr lang="en-CA" sz="1800" i="0" err="1">
                    <a:effectLst/>
                    <a:cs typeface="Arial" panose="020B0604020202020204" pitchFamily="34" charset="0"/>
                  </a:rPr>
                  <a:t>mG</a:t>
                </a:r>
                <a:endParaRPr lang="en-US"/>
              </a:p>
            </p:txBody>
          </p:sp>
        </mc:Choice>
        <mc:Fallback xmlns="">
          <p:sp>
            <p:nvSpPr>
              <p:cNvPr id="19" name="TextBox 18">
                <a:extLst>
                  <a:ext uri="{FF2B5EF4-FFF2-40B4-BE49-F238E27FC236}">
                    <a16:creationId xmlns:a16="http://schemas.microsoft.com/office/drawing/2014/main" id="{D0B82B68-243F-A41E-0D63-91B6F522E300}"/>
                  </a:ext>
                </a:extLst>
              </p:cNvPr>
              <p:cNvSpPr txBox="1">
                <a:spLocks noRot="1" noChangeAspect="1" noMove="1" noResize="1" noEditPoints="1" noAdjustHandles="1" noChangeArrowheads="1" noChangeShapeType="1" noTextEdit="1"/>
              </p:cNvSpPr>
              <p:nvPr/>
            </p:nvSpPr>
            <p:spPr>
              <a:xfrm>
                <a:off x="9155970" y="1373934"/>
                <a:ext cx="1514308" cy="369332"/>
              </a:xfrm>
              <a:prstGeom prst="rect">
                <a:avLst/>
              </a:prstGeom>
              <a:blipFill>
                <a:blip r:embed="rId5"/>
                <a:stretch>
                  <a:fillRect t="-8197" b="-24590"/>
                </a:stretch>
              </a:blipFill>
            </p:spPr>
            <p:txBody>
              <a:bodyPr/>
              <a:lstStyle/>
              <a:p>
                <a:r>
                  <a:rPr lang="en-US">
                    <a:noFill/>
                  </a:rPr>
                  <a:t> </a:t>
                </a:r>
              </a:p>
            </p:txBody>
          </p:sp>
        </mc:Fallback>
      </mc:AlternateContent>
      <p:pic>
        <p:nvPicPr>
          <p:cNvPr id="21" name="Graphic 20" descr="Crown with solid fill">
            <a:extLst>
              <a:ext uri="{FF2B5EF4-FFF2-40B4-BE49-F238E27FC236}">
                <a16:creationId xmlns:a16="http://schemas.microsoft.com/office/drawing/2014/main" id="{045759C7-76FD-ABC1-30C1-D81F23F720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366395">
            <a:off x="9087571" y="5215496"/>
            <a:ext cx="537143" cy="537143"/>
          </a:xfrm>
          <a:prstGeom prst="rect">
            <a:avLst/>
          </a:prstGeom>
        </p:spPr>
      </p:pic>
      <p:pic>
        <p:nvPicPr>
          <p:cNvPr id="4" name="Picture 3">
            <a:extLst>
              <a:ext uri="{FF2B5EF4-FFF2-40B4-BE49-F238E27FC236}">
                <a16:creationId xmlns:a16="http://schemas.microsoft.com/office/drawing/2014/main" id="{044A30D3-8B9D-E849-4977-23F02EA568EA}"/>
              </a:ext>
            </a:extLst>
          </p:cNvPr>
          <p:cNvPicPr>
            <a:picLocks noChangeAspect="1"/>
          </p:cNvPicPr>
          <p:nvPr/>
        </p:nvPicPr>
        <p:blipFill>
          <a:blip r:embed="rId8"/>
          <a:stretch>
            <a:fillRect/>
          </a:stretch>
        </p:blipFill>
        <p:spPr>
          <a:xfrm>
            <a:off x="0" y="1878933"/>
            <a:ext cx="5172376" cy="3774437"/>
          </a:xfrm>
          <a:prstGeom prst="rect">
            <a:avLst/>
          </a:prstGeom>
        </p:spPr>
      </p:pic>
    </p:spTree>
    <p:extLst>
      <p:ext uri="{BB962C8B-B14F-4D97-AF65-F5344CB8AC3E}">
        <p14:creationId xmlns:p14="http://schemas.microsoft.com/office/powerpoint/2010/main" val="246215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94B9FA6-AE3B-20A8-4806-6A3FF4E499C7}"/>
              </a:ext>
            </a:extLst>
          </p:cNvPr>
          <p:cNvGraphicFramePr>
            <a:graphicFrameLocks noGrp="1"/>
          </p:cNvGraphicFramePr>
          <p:nvPr>
            <p:ph idx="1"/>
            <p:extLst>
              <p:ext uri="{D42A27DB-BD31-4B8C-83A1-F6EECF244321}">
                <p14:modId xmlns:p14="http://schemas.microsoft.com/office/powerpoint/2010/main" val="1436503677"/>
              </p:ext>
            </p:extLst>
          </p:nvPr>
        </p:nvGraphicFramePr>
        <p:xfrm>
          <a:off x="436585" y="1288976"/>
          <a:ext cx="11336315" cy="1137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le 1">
            <a:extLst>
              <a:ext uri="{FF2B5EF4-FFF2-40B4-BE49-F238E27FC236}">
                <a16:creationId xmlns:a16="http://schemas.microsoft.com/office/drawing/2014/main" id="{46EFF4F0-0BA7-6D75-5E2D-635F500F6CAA}"/>
              </a:ext>
            </a:extLst>
          </p:cNvPr>
          <p:cNvSpPr txBox="1">
            <a:spLocks/>
          </p:cNvSpPr>
          <p:nvPr/>
        </p:nvSpPr>
        <p:spPr>
          <a:xfrm>
            <a:off x="2801916" y="463538"/>
            <a:ext cx="8953200" cy="880948"/>
          </a:xfrm>
          <a:prstGeom prst="rect">
            <a:avLst/>
          </a:prstGeom>
        </p:spPr>
        <p:txBody>
          <a:bodyPr>
            <a:normAutofit/>
          </a:bodyPr>
          <a:lstStyle>
            <a:lvl1pPr algn="l" defTabSz="914400" rtl="0" eaLnBrk="1" latinLnBrk="0" hangingPunct="1">
              <a:lnSpc>
                <a:spcPct val="90000"/>
              </a:lnSpc>
              <a:spcBef>
                <a:spcPct val="0"/>
              </a:spcBef>
              <a:buNone/>
              <a:defRPr sz="1800" b="1" i="0" kern="1200">
                <a:solidFill>
                  <a:srgbClr val="00B0F0"/>
                </a:solidFill>
                <a:latin typeface="Arial" charset="0"/>
                <a:ea typeface="Arial" charset="0"/>
                <a:cs typeface="Arial" charset="0"/>
              </a:defRPr>
            </a:lvl1pPr>
          </a:lstStyle>
          <a:p>
            <a:r>
              <a:rPr lang="en-CA" sz="4000">
                <a:solidFill>
                  <a:schemeClr val="tx1"/>
                </a:solidFill>
                <a:latin typeface="+mj-lt"/>
              </a:rPr>
              <a:t>E-</a:t>
            </a:r>
            <a:r>
              <a:rPr lang="en-CA" sz="4000" err="1">
                <a:solidFill>
                  <a:schemeClr val="tx1"/>
                </a:solidFill>
                <a:latin typeface="+mj-lt"/>
              </a:rPr>
              <a:t>linac</a:t>
            </a:r>
            <a:r>
              <a:rPr lang="en-CA" sz="4000">
                <a:solidFill>
                  <a:schemeClr val="tx1"/>
                </a:solidFill>
                <a:latin typeface="+mj-lt"/>
              </a:rPr>
              <a:t>: Commissioning Timeline</a:t>
            </a:r>
          </a:p>
        </p:txBody>
      </p:sp>
      <p:sp>
        <p:nvSpPr>
          <p:cNvPr id="6" name="Slide Number Placeholder 5">
            <a:extLst>
              <a:ext uri="{FF2B5EF4-FFF2-40B4-BE49-F238E27FC236}">
                <a16:creationId xmlns:a16="http://schemas.microsoft.com/office/drawing/2014/main" id="{31C278DD-9203-A72E-673C-0FB9DCA444AF}"/>
              </a:ext>
            </a:extLst>
          </p:cNvPr>
          <p:cNvSpPr>
            <a:spLocks noGrp="1"/>
          </p:cNvSpPr>
          <p:nvPr>
            <p:ph type="sldNum" sz="quarter" idx="12"/>
          </p:nvPr>
        </p:nvSpPr>
        <p:spPr/>
        <p:txBody>
          <a:bodyPr/>
          <a:lstStyle/>
          <a:p>
            <a:fld id="{53E02680-37AD-C84A-844B-E2AD4D31A9C6}" type="slidenum">
              <a:rPr lang="en-US" smtClean="0"/>
              <a:t>7</a:t>
            </a:fld>
            <a:endParaRPr lang="en-US"/>
          </a:p>
        </p:txBody>
      </p:sp>
      <p:grpSp>
        <p:nvGrpSpPr>
          <p:cNvPr id="8" name="Group 7">
            <a:extLst>
              <a:ext uri="{FF2B5EF4-FFF2-40B4-BE49-F238E27FC236}">
                <a16:creationId xmlns:a16="http://schemas.microsoft.com/office/drawing/2014/main" id="{7AD58944-4778-A891-9157-63E624C9EEEA}"/>
              </a:ext>
            </a:extLst>
          </p:cNvPr>
          <p:cNvGrpSpPr/>
          <p:nvPr/>
        </p:nvGrpSpPr>
        <p:grpSpPr>
          <a:xfrm>
            <a:off x="838200" y="2594955"/>
            <a:ext cx="10737384" cy="3799507"/>
            <a:chOff x="265483" y="2631351"/>
            <a:chExt cx="10737384" cy="3799507"/>
          </a:xfrm>
        </p:grpSpPr>
        <p:pic>
          <p:nvPicPr>
            <p:cNvPr id="3" name="Picture 2" descr="A graph with purple lines&#10;&#10;Description automatically generated">
              <a:extLst>
                <a:ext uri="{FF2B5EF4-FFF2-40B4-BE49-F238E27FC236}">
                  <a16:creationId xmlns:a16="http://schemas.microsoft.com/office/drawing/2014/main" id="{5CBFF8D0-3C64-0B97-F581-785D01834482}"/>
                </a:ext>
              </a:extLst>
            </p:cNvPr>
            <p:cNvPicPr>
              <a:picLocks noChangeAspect="1"/>
            </p:cNvPicPr>
            <p:nvPr/>
          </p:nvPicPr>
          <p:blipFill>
            <a:blip r:embed="rId8"/>
            <a:stretch>
              <a:fillRect/>
            </a:stretch>
          </p:blipFill>
          <p:spPr>
            <a:xfrm>
              <a:off x="5936859" y="2631352"/>
              <a:ext cx="5066008" cy="3799506"/>
            </a:xfrm>
            <a:prstGeom prst="rect">
              <a:avLst/>
            </a:prstGeom>
          </p:spPr>
        </p:pic>
        <p:pic>
          <p:nvPicPr>
            <p:cNvPr id="7" name="Picture 6" descr="A graph with purple lines&#10;&#10;Description automatically generated">
              <a:extLst>
                <a:ext uri="{FF2B5EF4-FFF2-40B4-BE49-F238E27FC236}">
                  <a16:creationId xmlns:a16="http://schemas.microsoft.com/office/drawing/2014/main" id="{CA7A7C0A-01B0-9AB5-1A77-829D1305B981}"/>
                </a:ext>
              </a:extLst>
            </p:cNvPr>
            <p:cNvPicPr>
              <a:picLocks noChangeAspect="1"/>
            </p:cNvPicPr>
            <p:nvPr/>
          </p:nvPicPr>
          <p:blipFill>
            <a:blip r:embed="rId9"/>
            <a:stretch>
              <a:fillRect/>
            </a:stretch>
          </p:blipFill>
          <p:spPr>
            <a:xfrm>
              <a:off x="265483" y="2631351"/>
              <a:ext cx="5066009" cy="3799507"/>
            </a:xfrm>
            <a:prstGeom prst="rect">
              <a:avLst/>
            </a:prstGeom>
          </p:spPr>
        </p:pic>
        <p:grpSp>
          <p:nvGrpSpPr>
            <p:cNvPr id="27" name="Group 26">
              <a:extLst>
                <a:ext uri="{FF2B5EF4-FFF2-40B4-BE49-F238E27FC236}">
                  <a16:creationId xmlns:a16="http://schemas.microsoft.com/office/drawing/2014/main" id="{4B0A566F-5951-6789-8186-66E94E1D9661}"/>
                </a:ext>
              </a:extLst>
            </p:cNvPr>
            <p:cNvGrpSpPr/>
            <p:nvPr/>
          </p:nvGrpSpPr>
          <p:grpSpPr>
            <a:xfrm>
              <a:off x="1039345" y="2828333"/>
              <a:ext cx="7143759" cy="1466035"/>
              <a:chOff x="1039644" y="3057721"/>
              <a:chExt cx="7143759" cy="1466035"/>
            </a:xfrm>
          </p:grpSpPr>
          <p:sp>
            <p:nvSpPr>
              <p:cNvPr id="9" name="Right Arrow 8">
                <a:extLst>
                  <a:ext uri="{FF2B5EF4-FFF2-40B4-BE49-F238E27FC236}">
                    <a16:creationId xmlns:a16="http://schemas.microsoft.com/office/drawing/2014/main" id="{95EB3FA5-0A1B-EACC-222D-A6269E454173}"/>
                  </a:ext>
                </a:extLst>
              </p:cNvPr>
              <p:cNvSpPr/>
              <p:nvPr/>
            </p:nvSpPr>
            <p:spPr>
              <a:xfrm>
                <a:off x="5328066" y="4198223"/>
                <a:ext cx="414906" cy="325533"/>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3765485-CE08-3CC3-CC43-1371E4F97B13}"/>
                  </a:ext>
                </a:extLst>
              </p:cNvPr>
              <p:cNvSpPr txBox="1"/>
              <p:nvPr/>
            </p:nvSpPr>
            <p:spPr>
              <a:xfrm>
                <a:off x="6706098" y="3057721"/>
                <a:ext cx="1477305" cy="369332"/>
              </a:xfrm>
              <a:prstGeom prst="rect">
                <a:avLst/>
              </a:prstGeom>
              <a:noFill/>
            </p:spPr>
            <p:txBody>
              <a:bodyPr wrap="square">
                <a:spAutoFit/>
              </a:bodyPr>
              <a:lstStyle/>
              <a:p>
                <a:r>
                  <a:rPr lang="en-CA" sz="1800"/>
                  <a:t>2023</a:t>
                </a:r>
                <a:endParaRPr lang="en-US"/>
              </a:p>
            </p:txBody>
          </p:sp>
          <p:sp>
            <p:nvSpPr>
              <p:cNvPr id="15" name="TextBox 14">
                <a:extLst>
                  <a:ext uri="{FF2B5EF4-FFF2-40B4-BE49-F238E27FC236}">
                    <a16:creationId xmlns:a16="http://schemas.microsoft.com/office/drawing/2014/main" id="{9ADA9354-23BA-2F7C-BB10-ADBB577CEBA7}"/>
                  </a:ext>
                </a:extLst>
              </p:cNvPr>
              <p:cNvSpPr txBox="1"/>
              <p:nvPr/>
            </p:nvSpPr>
            <p:spPr>
              <a:xfrm>
                <a:off x="1039644" y="3057721"/>
                <a:ext cx="1403328" cy="369332"/>
              </a:xfrm>
              <a:prstGeom prst="rect">
                <a:avLst/>
              </a:prstGeom>
              <a:noFill/>
            </p:spPr>
            <p:txBody>
              <a:bodyPr wrap="square">
                <a:spAutoFit/>
              </a:bodyPr>
              <a:lstStyle/>
              <a:p>
                <a:r>
                  <a:rPr lang="en-CA" sz="1800"/>
                  <a:t>2021</a:t>
                </a:r>
                <a:endParaRPr lang="en-US"/>
              </a:p>
            </p:txBody>
          </p:sp>
        </p:grpSp>
      </p:grpSp>
      <p:sp>
        <p:nvSpPr>
          <p:cNvPr id="10" name="Text Placeholder 12">
            <a:extLst>
              <a:ext uri="{FF2B5EF4-FFF2-40B4-BE49-F238E27FC236}">
                <a16:creationId xmlns:a16="http://schemas.microsoft.com/office/drawing/2014/main" id="{B8A67437-665C-3724-02F1-F7E17E167FE4}"/>
              </a:ext>
            </a:extLst>
          </p:cNvPr>
          <p:cNvSpPr txBox="1">
            <a:spLocks/>
          </p:cNvSpPr>
          <p:nvPr/>
        </p:nvSpPr>
        <p:spPr>
          <a:xfrm>
            <a:off x="3482205" y="6420627"/>
            <a:ext cx="7871595" cy="3416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rgbClr val="00B0F0"/>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B0F0"/>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B0F0"/>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B0F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B0F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t>The current at the EHD:DUMP on a typical beam delivery day</a:t>
            </a:r>
          </a:p>
        </p:txBody>
      </p:sp>
    </p:spTree>
    <p:extLst>
      <p:ext uri="{BB962C8B-B14F-4D97-AF65-F5344CB8AC3E}">
        <p14:creationId xmlns:p14="http://schemas.microsoft.com/office/powerpoint/2010/main" val="100206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3D08B8-4E5F-8927-5AA9-7E9BEE666EE8}"/>
              </a:ext>
            </a:extLst>
          </p:cNvPr>
          <p:cNvSpPr>
            <a:spLocks noGrp="1"/>
          </p:cNvSpPr>
          <p:nvPr>
            <p:ph type="sldNum" sz="quarter" idx="12"/>
          </p:nvPr>
        </p:nvSpPr>
        <p:spPr/>
        <p:txBody>
          <a:bodyPr/>
          <a:lstStyle/>
          <a:p>
            <a:fld id="{53E02680-37AD-C84A-844B-E2AD4D31A9C6}" type="slidenum">
              <a:rPr lang="en-US" smtClean="0"/>
              <a:t>8</a:t>
            </a:fld>
            <a:endParaRPr lang="en-US"/>
          </a:p>
        </p:txBody>
      </p:sp>
      <p:sp>
        <p:nvSpPr>
          <p:cNvPr id="3" name="TextBox 2">
            <a:extLst>
              <a:ext uri="{FF2B5EF4-FFF2-40B4-BE49-F238E27FC236}">
                <a16:creationId xmlns:a16="http://schemas.microsoft.com/office/drawing/2014/main" id="{0F42DACC-F3FD-BD38-8F28-45BA49001505}"/>
              </a:ext>
            </a:extLst>
          </p:cNvPr>
          <p:cNvSpPr txBox="1"/>
          <p:nvPr/>
        </p:nvSpPr>
        <p:spPr>
          <a:xfrm>
            <a:off x="1014176" y="1274576"/>
            <a:ext cx="4985812" cy="1631216"/>
          </a:xfrm>
          <a:prstGeom prst="rect">
            <a:avLst/>
          </a:prstGeom>
          <a:noFill/>
        </p:spPr>
        <p:txBody>
          <a:bodyPr wrap="square">
            <a:spAutoFit/>
          </a:bodyPr>
          <a:lstStyle/>
          <a:p>
            <a:pPr marL="342900" indent="-342900">
              <a:buFont typeface="Arial" panose="020B0604020202020204" pitchFamily="34" charset="0"/>
              <a:buChar char="•"/>
            </a:pPr>
            <a:r>
              <a:rPr lang="en-CA" sz="2000">
                <a:effectLst/>
              </a:rPr>
              <a:t>Periodically update the models to i</a:t>
            </a:r>
            <a:r>
              <a:rPr lang="en-CA" sz="2000"/>
              <a:t>mprove the estimation of the real beamline</a:t>
            </a:r>
          </a:p>
          <a:p>
            <a:pPr marL="342900" indent="-342900">
              <a:buFont typeface="Arial" panose="020B0604020202020204" pitchFamily="34" charset="0"/>
              <a:buChar char="•"/>
            </a:pPr>
            <a:r>
              <a:rPr lang="en-CA" sz="2000"/>
              <a:t>Enhance the operating efficiency by </a:t>
            </a:r>
            <a:r>
              <a:rPr lang="en-CA" sz="2000">
                <a:effectLst/>
              </a:rPr>
              <a:t>a fully/semi-a</a:t>
            </a:r>
            <a:r>
              <a:rPr lang="en-CA" sz="2000"/>
              <a:t>utomated diagnostic (work by co-op students)</a:t>
            </a:r>
          </a:p>
        </p:txBody>
      </p:sp>
      <p:sp>
        <p:nvSpPr>
          <p:cNvPr id="4" name="Title 1">
            <a:extLst>
              <a:ext uri="{FF2B5EF4-FFF2-40B4-BE49-F238E27FC236}">
                <a16:creationId xmlns:a16="http://schemas.microsoft.com/office/drawing/2014/main" id="{33D805C7-7D74-CDCB-C6F6-7A08FA99184D}"/>
              </a:ext>
            </a:extLst>
          </p:cNvPr>
          <p:cNvSpPr txBox="1">
            <a:spLocks/>
          </p:cNvSpPr>
          <p:nvPr/>
        </p:nvSpPr>
        <p:spPr>
          <a:xfrm>
            <a:off x="626400" y="413995"/>
            <a:ext cx="9759102" cy="880948"/>
          </a:xfrm>
          <a:prstGeom prst="rect">
            <a:avLst/>
          </a:prstGeom>
        </p:spPr>
        <p:txBody>
          <a:bodyPr>
            <a:normAutofit/>
          </a:bodyPr>
          <a:lstStyle>
            <a:lvl1pPr algn="l" defTabSz="914400" rtl="0" eaLnBrk="1" latinLnBrk="0" hangingPunct="1">
              <a:lnSpc>
                <a:spcPct val="90000"/>
              </a:lnSpc>
              <a:spcBef>
                <a:spcPct val="0"/>
              </a:spcBef>
              <a:buNone/>
              <a:defRPr sz="1800" b="1" i="0" kern="1200">
                <a:solidFill>
                  <a:srgbClr val="00B0F0"/>
                </a:solidFill>
                <a:latin typeface="Arial" charset="0"/>
                <a:ea typeface="Arial" charset="0"/>
                <a:cs typeface="Arial" charset="0"/>
              </a:defRPr>
            </a:lvl1pPr>
          </a:lstStyle>
          <a:p>
            <a:r>
              <a:rPr lang="en-CA" sz="4000">
                <a:solidFill>
                  <a:schemeClr val="tx1"/>
                </a:solidFill>
                <a:latin typeface="+mj-lt"/>
              </a:rPr>
              <a:t>E-</a:t>
            </a:r>
            <a:r>
              <a:rPr lang="en-CA" sz="4000" err="1">
                <a:solidFill>
                  <a:schemeClr val="tx1"/>
                </a:solidFill>
                <a:latin typeface="+mj-lt"/>
              </a:rPr>
              <a:t>linac</a:t>
            </a:r>
            <a:r>
              <a:rPr lang="en-CA" sz="4000">
                <a:solidFill>
                  <a:schemeClr val="tx1"/>
                </a:solidFill>
                <a:latin typeface="+mj-lt"/>
              </a:rPr>
              <a:t>: Contribution to Handover to Gate-4B</a:t>
            </a:r>
          </a:p>
        </p:txBody>
      </p:sp>
      <p:grpSp>
        <p:nvGrpSpPr>
          <p:cNvPr id="5" name="Group 4">
            <a:extLst>
              <a:ext uri="{FF2B5EF4-FFF2-40B4-BE49-F238E27FC236}">
                <a16:creationId xmlns:a16="http://schemas.microsoft.com/office/drawing/2014/main" id="{38474209-4EA7-7BC8-C895-82AADC3FC6F2}"/>
              </a:ext>
            </a:extLst>
          </p:cNvPr>
          <p:cNvGrpSpPr/>
          <p:nvPr/>
        </p:nvGrpSpPr>
        <p:grpSpPr>
          <a:xfrm>
            <a:off x="6776605" y="1439653"/>
            <a:ext cx="4710397" cy="1147428"/>
            <a:chOff x="4045878" y="5123776"/>
            <a:chExt cx="3682072" cy="1147428"/>
          </a:xfrm>
        </p:grpSpPr>
        <p:sp>
          <p:nvSpPr>
            <p:cNvPr id="6" name="TextBox 5">
              <a:extLst>
                <a:ext uri="{FF2B5EF4-FFF2-40B4-BE49-F238E27FC236}">
                  <a16:creationId xmlns:a16="http://schemas.microsoft.com/office/drawing/2014/main" id="{4665C117-9E1D-8D27-52F1-610110E56B2D}"/>
                </a:ext>
              </a:extLst>
            </p:cNvPr>
            <p:cNvSpPr txBox="1"/>
            <p:nvPr/>
          </p:nvSpPr>
          <p:spPr>
            <a:xfrm>
              <a:off x="4159285" y="5197667"/>
              <a:ext cx="3568665" cy="1015663"/>
            </a:xfrm>
            <a:prstGeom prst="rect">
              <a:avLst/>
            </a:prstGeom>
            <a:noFill/>
          </p:spPr>
          <p:txBody>
            <a:bodyPr wrap="square">
              <a:spAutoFit/>
            </a:bodyPr>
            <a:lstStyle/>
            <a:p>
              <a:pPr marL="285750" indent="-285750">
                <a:buFont typeface="Arial" panose="020B0604020202020204" pitchFamily="34" charset="0"/>
                <a:buChar char="•"/>
              </a:pPr>
              <a:r>
                <a:rPr lang="en-CA" sz="2000"/>
                <a:t>H</a:t>
              </a:r>
              <a:r>
                <a:rPr lang="en-CA" sz="2000">
                  <a:effectLst/>
                </a:rPr>
                <a:t>andover to Operations (Gate-4B)</a:t>
              </a:r>
            </a:p>
            <a:p>
              <a:pPr marL="285750" indent="-285750">
                <a:buFont typeface="Arial" panose="020B0604020202020204" pitchFamily="34" charset="0"/>
                <a:buChar char="•"/>
              </a:pPr>
              <a:r>
                <a:rPr lang="en-US" sz="2000"/>
                <a:t>CFI funded project: Terahertz</a:t>
              </a:r>
            </a:p>
            <a:p>
              <a:pPr marL="285750" indent="-285750">
                <a:buFont typeface="Arial" panose="020B0604020202020204" pitchFamily="34" charset="0"/>
                <a:buChar char="•"/>
              </a:pPr>
              <a:r>
                <a:rPr lang="en-US" sz="2000"/>
                <a:t>Other scientific research: </a:t>
              </a:r>
              <a:r>
                <a:rPr lang="en-US" sz="2000" err="1"/>
                <a:t>Darklight</a:t>
              </a:r>
              <a:endParaRPr lang="en-US" sz="2000"/>
            </a:p>
          </p:txBody>
        </p:sp>
        <p:sp>
          <p:nvSpPr>
            <p:cNvPr id="8" name="Rectangle 7">
              <a:extLst>
                <a:ext uri="{FF2B5EF4-FFF2-40B4-BE49-F238E27FC236}">
                  <a16:creationId xmlns:a16="http://schemas.microsoft.com/office/drawing/2014/main" id="{E6966234-DB01-C261-73F3-04DAB6FCBCB3}"/>
                </a:ext>
              </a:extLst>
            </p:cNvPr>
            <p:cNvSpPr/>
            <p:nvPr/>
          </p:nvSpPr>
          <p:spPr>
            <a:xfrm>
              <a:off x="4045878" y="5123776"/>
              <a:ext cx="3568665" cy="1147428"/>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pic>
        <p:nvPicPr>
          <p:cNvPr id="20" name="Picture 19">
            <a:extLst>
              <a:ext uri="{FF2B5EF4-FFF2-40B4-BE49-F238E27FC236}">
                <a16:creationId xmlns:a16="http://schemas.microsoft.com/office/drawing/2014/main" id="{FFCD563F-73C1-8881-40A1-589B8A39CFA9}"/>
              </a:ext>
            </a:extLst>
          </p:cNvPr>
          <p:cNvPicPr>
            <a:picLocks noChangeAspect="1"/>
          </p:cNvPicPr>
          <p:nvPr/>
        </p:nvPicPr>
        <p:blipFill>
          <a:blip r:embed="rId2"/>
          <a:stretch>
            <a:fillRect/>
          </a:stretch>
        </p:blipFill>
        <p:spPr>
          <a:xfrm>
            <a:off x="7792117" y="2905792"/>
            <a:ext cx="3272315" cy="3459264"/>
          </a:xfrm>
          <a:prstGeom prst="rect">
            <a:avLst/>
          </a:prstGeom>
        </p:spPr>
      </p:pic>
      <p:sp>
        <p:nvSpPr>
          <p:cNvPr id="23" name="Right Arrow 22">
            <a:extLst>
              <a:ext uri="{FF2B5EF4-FFF2-40B4-BE49-F238E27FC236}">
                <a16:creationId xmlns:a16="http://schemas.microsoft.com/office/drawing/2014/main" id="{7A8956DD-B55F-0007-9151-2A5078AA347A}"/>
              </a:ext>
            </a:extLst>
          </p:cNvPr>
          <p:cNvSpPr/>
          <p:nvPr/>
        </p:nvSpPr>
        <p:spPr>
          <a:xfrm>
            <a:off x="5959822" y="1927417"/>
            <a:ext cx="414906" cy="325533"/>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12">
            <a:extLst>
              <a:ext uri="{FF2B5EF4-FFF2-40B4-BE49-F238E27FC236}">
                <a16:creationId xmlns:a16="http://schemas.microsoft.com/office/drawing/2014/main" id="{40A53155-5A36-2AA4-3BC7-E6BED86CDDD3}"/>
              </a:ext>
            </a:extLst>
          </p:cNvPr>
          <p:cNvSpPr txBox="1">
            <a:spLocks/>
          </p:cNvSpPr>
          <p:nvPr/>
        </p:nvSpPr>
        <p:spPr>
          <a:xfrm>
            <a:off x="1514642" y="6386299"/>
            <a:ext cx="9972360"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rgbClr val="00B0F0"/>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B0F0"/>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B0F0"/>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B0F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B0F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t>Example of the comparison of the theoretical values with the actual enveloped measured in control room</a:t>
            </a:r>
          </a:p>
        </p:txBody>
      </p:sp>
      <p:pic>
        <p:nvPicPr>
          <p:cNvPr id="42" name="Picture 41">
            <a:extLst>
              <a:ext uri="{FF2B5EF4-FFF2-40B4-BE49-F238E27FC236}">
                <a16:creationId xmlns:a16="http://schemas.microsoft.com/office/drawing/2014/main" id="{43EF0DE3-85F8-2A01-30FC-9385665CE309}"/>
              </a:ext>
            </a:extLst>
          </p:cNvPr>
          <p:cNvPicPr>
            <a:picLocks noChangeAspect="1"/>
          </p:cNvPicPr>
          <p:nvPr/>
        </p:nvPicPr>
        <p:blipFill>
          <a:blip r:embed="rId3"/>
          <a:stretch>
            <a:fillRect/>
          </a:stretch>
        </p:blipFill>
        <p:spPr>
          <a:xfrm>
            <a:off x="896075" y="2847541"/>
            <a:ext cx="6791414" cy="3525162"/>
          </a:xfrm>
          <a:prstGeom prst="rect">
            <a:avLst/>
          </a:prstGeom>
        </p:spPr>
      </p:pic>
    </p:spTree>
    <p:extLst>
      <p:ext uri="{BB962C8B-B14F-4D97-AF65-F5344CB8AC3E}">
        <p14:creationId xmlns:p14="http://schemas.microsoft.com/office/powerpoint/2010/main" val="394630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00D7-D391-DB43-F218-9FCA4868A433}"/>
              </a:ext>
            </a:extLst>
          </p:cNvPr>
          <p:cNvSpPr>
            <a:spLocks noGrp="1"/>
          </p:cNvSpPr>
          <p:nvPr>
            <p:ph type="title"/>
          </p:nvPr>
        </p:nvSpPr>
        <p:spPr>
          <a:xfrm>
            <a:off x="838200" y="365126"/>
            <a:ext cx="10515600" cy="1214200"/>
          </a:xfrm>
        </p:spPr>
        <p:txBody>
          <a:bodyPr>
            <a:normAutofit/>
          </a:bodyPr>
          <a:lstStyle/>
          <a:p>
            <a:pPr algn="ctr"/>
            <a:r>
              <a:rPr lang="en-US" sz="3200" b="1"/>
              <a:t>CANREB-HRS: </a:t>
            </a:r>
            <a:r>
              <a:rPr lang="en-CA" sz="3200" b="1"/>
              <a:t>Commission of HRS with the new </a:t>
            </a:r>
            <a:br>
              <a:rPr lang="en-CA" sz="3200" b="1"/>
            </a:br>
            <a:r>
              <a:rPr lang="en-CA" sz="3200" b="1"/>
              <a:t>multipole as a corrector</a:t>
            </a:r>
            <a:endParaRPr lang="en-US" sz="3200" b="1"/>
          </a:p>
        </p:txBody>
      </p:sp>
      <p:grpSp>
        <p:nvGrpSpPr>
          <p:cNvPr id="25" name="Group 24">
            <a:extLst>
              <a:ext uri="{FF2B5EF4-FFF2-40B4-BE49-F238E27FC236}">
                <a16:creationId xmlns:a16="http://schemas.microsoft.com/office/drawing/2014/main" id="{389F6D28-747F-A269-630E-DDC419D9EBC7}"/>
              </a:ext>
            </a:extLst>
          </p:cNvPr>
          <p:cNvGrpSpPr/>
          <p:nvPr/>
        </p:nvGrpSpPr>
        <p:grpSpPr>
          <a:xfrm>
            <a:off x="2148845" y="1804142"/>
            <a:ext cx="5189984" cy="4065365"/>
            <a:chOff x="2148845" y="2048662"/>
            <a:chExt cx="5189984" cy="4065365"/>
          </a:xfrm>
        </p:grpSpPr>
        <p:pic>
          <p:nvPicPr>
            <p:cNvPr id="14" name="Picture 13" descr="Diagram of a diagram of a structure&#10;&#10;Description automatically generated">
              <a:extLst>
                <a:ext uri="{FF2B5EF4-FFF2-40B4-BE49-F238E27FC236}">
                  <a16:creationId xmlns:a16="http://schemas.microsoft.com/office/drawing/2014/main" id="{689A8B2A-9263-7CB5-777D-78738B523309}"/>
                </a:ext>
              </a:extLst>
            </p:cNvPr>
            <p:cNvPicPr>
              <a:picLocks noChangeAspect="1"/>
            </p:cNvPicPr>
            <p:nvPr/>
          </p:nvPicPr>
          <p:blipFill rotWithShape="1">
            <a:blip r:embed="rId4"/>
            <a:srcRect b="18491"/>
            <a:stretch/>
          </p:blipFill>
          <p:spPr>
            <a:xfrm>
              <a:off x="2148845" y="2048662"/>
              <a:ext cx="5189984" cy="4065365"/>
            </a:xfrm>
            <a:prstGeom prst="rect">
              <a:avLst/>
            </a:prstGeom>
          </p:spPr>
        </p:pic>
        <p:sp>
          <p:nvSpPr>
            <p:cNvPr id="20" name="Rectangle 19">
              <a:extLst>
                <a:ext uri="{FF2B5EF4-FFF2-40B4-BE49-F238E27FC236}">
                  <a16:creationId xmlns:a16="http://schemas.microsoft.com/office/drawing/2014/main" id="{B8528D81-4A12-EC9E-FD4A-A46F62D1C6FA}"/>
                </a:ext>
              </a:extLst>
            </p:cNvPr>
            <p:cNvSpPr/>
            <p:nvPr/>
          </p:nvSpPr>
          <p:spPr>
            <a:xfrm>
              <a:off x="4364695" y="2389549"/>
              <a:ext cx="758283" cy="746044"/>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9B159E76-51CD-C58E-A884-0CF7EB295322}"/>
              </a:ext>
            </a:extLst>
          </p:cNvPr>
          <p:cNvSpPr txBox="1"/>
          <p:nvPr/>
        </p:nvSpPr>
        <p:spPr>
          <a:xfrm>
            <a:off x="0" y="6394481"/>
            <a:ext cx="4038600" cy="461665"/>
          </a:xfrm>
          <a:prstGeom prst="rect">
            <a:avLst/>
          </a:prstGeom>
          <a:noFill/>
        </p:spPr>
        <p:txBody>
          <a:bodyPr wrap="square">
            <a:spAutoFit/>
          </a:bodyPr>
          <a:lstStyle/>
          <a:p>
            <a:r>
              <a:rPr lang="en-CA" sz="1200">
                <a:solidFill>
                  <a:schemeClr val="tx1">
                    <a:lumMod val="50000"/>
                    <a:lumOff val="50000"/>
                  </a:schemeClr>
                </a:solidFill>
                <a:effectLst/>
                <a:cs typeface="Arial" panose="020B0604020202020204" pitchFamily="34" charset="0"/>
              </a:rPr>
              <a:t>M. </a:t>
            </a:r>
            <a:r>
              <a:rPr lang="en-CA" sz="1200" err="1">
                <a:solidFill>
                  <a:schemeClr val="tx1">
                    <a:lumMod val="50000"/>
                    <a:lumOff val="50000"/>
                  </a:schemeClr>
                </a:solidFill>
                <a:effectLst/>
                <a:cs typeface="Arial" panose="020B0604020202020204" pitchFamily="34" charset="0"/>
              </a:rPr>
              <a:t>Marchetto</a:t>
            </a:r>
            <a:r>
              <a:rPr lang="en-CA" sz="1200">
                <a:solidFill>
                  <a:schemeClr val="tx1">
                    <a:lumMod val="50000"/>
                    <a:lumOff val="50000"/>
                  </a:schemeClr>
                </a:solidFill>
                <a:effectLst/>
                <a:cs typeface="Arial" panose="020B0604020202020204" pitchFamily="34" charset="0"/>
              </a:rPr>
              <a:t> et. al. (202</a:t>
            </a:r>
            <a:r>
              <a:rPr lang="en-CA" sz="1200">
                <a:solidFill>
                  <a:schemeClr val="tx1">
                    <a:lumMod val="50000"/>
                    <a:lumOff val="50000"/>
                  </a:schemeClr>
                </a:solidFill>
                <a:cs typeface="Arial" panose="020B0604020202020204" pitchFamily="34" charset="0"/>
              </a:rPr>
              <a:t>3) </a:t>
            </a:r>
            <a:r>
              <a:rPr lang="en-CA" sz="1200">
                <a:solidFill>
                  <a:schemeClr val="tx1">
                    <a:lumMod val="50000"/>
                    <a:lumOff val="50000"/>
                  </a:schemeClr>
                </a:solidFill>
                <a:effectLst/>
                <a:cs typeface="Arial" panose="020B0604020202020204" pitchFamily="34" charset="0"/>
              </a:rPr>
              <a:t>Progress on the TRIUMF high resolution mass separator</a:t>
            </a:r>
            <a:r>
              <a:rPr lang="en-CA" sz="1200">
                <a:solidFill>
                  <a:schemeClr val="tx1">
                    <a:lumMod val="50000"/>
                    <a:lumOff val="50000"/>
                  </a:schemeClr>
                </a:solidFill>
                <a:cs typeface="Arial" panose="020B0604020202020204" pitchFamily="34" charset="0"/>
              </a:rPr>
              <a:t> b</a:t>
            </a:r>
            <a:r>
              <a:rPr lang="en-CA" sz="1200">
                <a:solidFill>
                  <a:schemeClr val="tx1">
                    <a:lumMod val="50000"/>
                    <a:lumOff val="50000"/>
                  </a:schemeClr>
                </a:solidFill>
                <a:effectLst/>
                <a:cs typeface="Arial" panose="020B0604020202020204" pitchFamily="34" charset="0"/>
              </a:rPr>
              <a:t>eam commissioning. </a:t>
            </a:r>
            <a:r>
              <a:rPr lang="en-CA" sz="1200">
                <a:solidFill>
                  <a:schemeClr val="tx1">
                    <a:lumMod val="50000"/>
                    <a:lumOff val="50000"/>
                  </a:schemeClr>
                </a:solidFill>
                <a:cs typeface="Arial" panose="020B0604020202020204" pitchFamily="34" charset="0"/>
              </a:rPr>
              <a:t>IPAC’23</a:t>
            </a:r>
            <a:endParaRPr lang="en-CA" sz="1200">
              <a:solidFill>
                <a:schemeClr val="tx1">
                  <a:lumMod val="50000"/>
                  <a:lumOff val="50000"/>
                </a:schemeClr>
              </a:solidFill>
              <a:effectLst/>
              <a:cs typeface="Arial" panose="020B0604020202020204" pitchFamily="34" charset="0"/>
            </a:endParaRPr>
          </a:p>
        </p:txBody>
      </p:sp>
      <p:sp>
        <p:nvSpPr>
          <p:cNvPr id="29" name="TextBox 28">
            <a:extLst>
              <a:ext uri="{FF2B5EF4-FFF2-40B4-BE49-F238E27FC236}">
                <a16:creationId xmlns:a16="http://schemas.microsoft.com/office/drawing/2014/main" id="{FE848C60-B1DD-979D-1F66-A2B5086C30C7}"/>
              </a:ext>
            </a:extLst>
          </p:cNvPr>
          <p:cNvSpPr txBox="1"/>
          <p:nvPr/>
        </p:nvSpPr>
        <p:spPr>
          <a:xfrm>
            <a:off x="7451288" y="1587053"/>
            <a:ext cx="4442502" cy="1477328"/>
          </a:xfrm>
          <a:prstGeom prst="rect">
            <a:avLst/>
          </a:prstGeom>
          <a:noFill/>
          <a:ln w="19050">
            <a:noFill/>
            <a:prstDash val="dashDot"/>
          </a:ln>
        </p:spPr>
        <p:txBody>
          <a:bodyPr wrap="square">
            <a:spAutoFit/>
          </a:bodyPr>
          <a:lstStyle/>
          <a:p>
            <a:r>
              <a:rPr lang="en-CA">
                <a:effectLst/>
              </a:rPr>
              <a:t>Goal of HRS: To achieve</a:t>
            </a:r>
            <a:r>
              <a:rPr lang="en-CA"/>
              <a:t> </a:t>
            </a:r>
            <a:r>
              <a:rPr lang="en-CA">
                <a:effectLst/>
              </a:rPr>
              <a:t>a  tuneable resolving power, up to the designed 20,000 for a transmitted emittance of</a:t>
            </a:r>
            <a:r>
              <a:rPr lang="en-CA"/>
              <a:t> </a:t>
            </a:r>
            <a:r>
              <a:rPr lang="en-CA">
                <a:effectLst/>
              </a:rPr>
              <a:t>3 𝜇m with an energy spread of less than 0.5 eV for a beam</a:t>
            </a:r>
            <a:r>
              <a:rPr lang="en-CA"/>
              <a:t> </a:t>
            </a:r>
            <a:r>
              <a:rPr lang="en-CA">
                <a:effectLst/>
              </a:rPr>
              <a:t>energy up to 60 keV</a:t>
            </a:r>
          </a:p>
        </p:txBody>
      </p:sp>
      <p:grpSp>
        <p:nvGrpSpPr>
          <p:cNvPr id="34" name="Group 33">
            <a:extLst>
              <a:ext uri="{FF2B5EF4-FFF2-40B4-BE49-F238E27FC236}">
                <a16:creationId xmlns:a16="http://schemas.microsoft.com/office/drawing/2014/main" id="{9DEC1003-20CE-25A7-9EE1-807783553D13}"/>
              </a:ext>
            </a:extLst>
          </p:cNvPr>
          <p:cNvGrpSpPr/>
          <p:nvPr/>
        </p:nvGrpSpPr>
        <p:grpSpPr>
          <a:xfrm>
            <a:off x="309355" y="3653173"/>
            <a:ext cx="2280825" cy="2427943"/>
            <a:chOff x="309355" y="3653173"/>
            <a:chExt cx="2280825" cy="2427943"/>
          </a:xfrm>
        </p:grpSpPr>
        <p:pic>
          <p:nvPicPr>
            <p:cNvPr id="6" name="Picture 5" descr="A screenshot of a diagram&#10;&#10;Description automatically generated">
              <a:extLst>
                <a:ext uri="{FF2B5EF4-FFF2-40B4-BE49-F238E27FC236}">
                  <a16:creationId xmlns:a16="http://schemas.microsoft.com/office/drawing/2014/main" id="{F53BDE5E-6524-CB67-CB52-1A6ED3D3608A}"/>
                </a:ext>
              </a:extLst>
            </p:cNvPr>
            <p:cNvPicPr>
              <a:picLocks noChangeAspect="1"/>
            </p:cNvPicPr>
            <p:nvPr/>
          </p:nvPicPr>
          <p:blipFill rotWithShape="1">
            <a:blip r:embed="rId5"/>
            <a:srcRect l="2566" r="49566" b="59066"/>
            <a:stretch/>
          </p:blipFill>
          <p:spPr>
            <a:xfrm>
              <a:off x="309355" y="3746928"/>
              <a:ext cx="1956051" cy="2243505"/>
            </a:xfrm>
            <a:prstGeom prst="rect">
              <a:avLst/>
            </a:prstGeom>
          </p:spPr>
        </p:pic>
        <p:sp>
          <p:nvSpPr>
            <p:cNvPr id="31" name="Freeform 17">
              <a:extLst>
                <a:ext uri="{FF2B5EF4-FFF2-40B4-BE49-F238E27FC236}">
                  <a16:creationId xmlns:a16="http://schemas.microsoft.com/office/drawing/2014/main" id="{47FDDAC6-67ED-1E2B-D555-58D5DEBE0D3A}"/>
                </a:ext>
              </a:extLst>
            </p:cNvPr>
            <p:cNvSpPr/>
            <p:nvPr/>
          </p:nvSpPr>
          <p:spPr>
            <a:xfrm flipH="1" flipV="1">
              <a:off x="309355" y="3653173"/>
              <a:ext cx="2280825" cy="2427943"/>
            </a:xfrm>
            <a:custGeom>
              <a:avLst/>
              <a:gdLst>
                <a:gd name="connsiteX0" fmla="*/ 0 w 7370956"/>
                <a:gd name="connsiteY0" fmla="*/ 1471961 h 2308302"/>
                <a:gd name="connsiteX1" fmla="*/ 2732049 w 7370956"/>
                <a:gd name="connsiteY1" fmla="*/ 11151 h 2308302"/>
                <a:gd name="connsiteX2" fmla="*/ 7337502 w 7370956"/>
                <a:gd name="connsiteY2" fmla="*/ 0 h 2308302"/>
                <a:gd name="connsiteX3" fmla="*/ 7370956 w 7370956"/>
                <a:gd name="connsiteY3" fmla="*/ 2308302 h 2308302"/>
                <a:gd name="connsiteX4" fmla="*/ 2765502 w 7370956"/>
                <a:gd name="connsiteY4" fmla="*/ 2297151 h 2308302"/>
                <a:gd name="connsiteX5" fmla="*/ 0 w 7370956"/>
                <a:gd name="connsiteY5" fmla="*/ 1471961 h 2308302"/>
                <a:gd name="connsiteX0" fmla="*/ 0 w 7370956"/>
                <a:gd name="connsiteY0" fmla="*/ 3211551 h 3211551"/>
                <a:gd name="connsiteX1" fmla="*/ 2732049 w 7370956"/>
                <a:gd name="connsiteY1" fmla="*/ 11151 h 3211551"/>
                <a:gd name="connsiteX2" fmla="*/ 7337502 w 7370956"/>
                <a:gd name="connsiteY2" fmla="*/ 0 h 3211551"/>
                <a:gd name="connsiteX3" fmla="*/ 7370956 w 7370956"/>
                <a:gd name="connsiteY3" fmla="*/ 2308302 h 3211551"/>
                <a:gd name="connsiteX4" fmla="*/ 2765502 w 7370956"/>
                <a:gd name="connsiteY4" fmla="*/ 2297151 h 3211551"/>
                <a:gd name="connsiteX5" fmla="*/ 0 w 7370956"/>
                <a:gd name="connsiteY5" fmla="*/ 3211551 h 3211551"/>
                <a:gd name="connsiteX0" fmla="*/ 0 w 7315200"/>
                <a:gd name="connsiteY0" fmla="*/ 3010829 h 3010829"/>
                <a:gd name="connsiteX1" fmla="*/ 2676293 w 7315200"/>
                <a:gd name="connsiteY1" fmla="*/ 11151 h 3010829"/>
                <a:gd name="connsiteX2" fmla="*/ 7281746 w 7315200"/>
                <a:gd name="connsiteY2" fmla="*/ 0 h 3010829"/>
                <a:gd name="connsiteX3" fmla="*/ 7315200 w 7315200"/>
                <a:gd name="connsiteY3" fmla="*/ 2308302 h 3010829"/>
                <a:gd name="connsiteX4" fmla="*/ 2709746 w 7315200"/>
                <a:gd name="connsiteY4" fmla="*/ 2297151 h 3010829"/>
                <a:gd name="connsiteX5" fmla="*/ 0 w 7315200"/>
                <a:gd name="connsiteY5" fmla="*/ 3010829 h 3010829"/>
                <a:gd name="connsiteX0" fmla="*/ 0 w 7252855"/>
                <a:gd name="connsiteY0" fmla="*/ 267629 h 2308302"/>
                <a:gd name="connsiteX1" fmla="*/ 2613948 w 7252855"/>
                <a:gd name="connsiteY1" fmla="*/ 11151 h 2308302"/>
                <a:gd name="connsiteX2" fmla="*/ 7219401 w 7252855"/>
                <a:gd name="connsiteY2" fmla="*/ 0 h 2308302"/>
                <a:gd name="connsiteX3" fmla="*/ 7252855 w 7252855"/>
                <a:gd name="connsiteY3" fmla="*/ 2308302 h 2308302"/>
                <a:gd name="connsiteX4" fmla="*/ 2647401 w 7252855"/>
                <a:gd name="connsiteY4" fmla="*/ 2297151 h 2308302"/>
                <a:gd name="connsiteX5" fmla="*/ 0 w 7252855"/>
                <a:gd name="connsiteY5" fmla="*/ 267629 h 2308302"/>
                <a:gd name="connsiteX0" fmla="*/ 0 w 7408718"/>
                <a:gd name="connsiteY0" fmla="*/ 1795092 h 2308302"/>
                <a:gd name="connsiteX1" fmla="*/ 2769811 w 7408718"/>
                <a:gd name="connsiteY1" fmla="*/ 11151 h 2308302"/>
                <a:gd name="connsiteX2" fmla="*/ 7375264 w 7408718"/>
                <a:gd name="connsiteY2" fmla="*/ 0 h 2308302"/>
                <a:gd name="connsiteX3" fmla="*/ 7408718 w 7408718"/>
                <a:gd name="connsiteY3" fmla="*/ 2308302 h 2308302"/>
                <a:gd name="connsiteX4" fmla="*/ 2803264 w 7408718"/>
                <a:gd name="connsiteY4" fmla="*/ 2297151 h 2308302"/>
                <a:gd name="connsiteX5" fmla="*/ 0 w 7408718"/>
                <a:gd name="connsiteY5" fmla="*/ 1795092 h 2308302"/>
                <a:gd name="connsiteX0" fmla="*/ 0 w 7408718"/>
                <a:gd name="connsiteY0" fmla="*/ 1795092 h 2308302"/>
                <a:gd name="connsiteX1" fmla="*/ 2852939 w 7408718"/>
                <a:gd name="connsiteY1" fmla="*/ 322878 h 2308302"/>
                <a:gd name="connsiteX2" fmla="*/ 7375264 w 7408718"/>
                <a:gd name="connsiteY2" fmla="*/ 0 h 2308302"/>
                <a:gd name="connsiteX3" fmla="*/ 7408718 w 7408718"/>
                <a:gd name="connsiteY3" fmla="*/ 2308302 h 2308302"/>
                <a:gd name="connsiteX4" fmla="*/ 2803264 w 7408718"/>
                <a:gd name="connsiteY4" fmla="*/ 2297151 h 2308302"/>
                <a:gd name="connsiteX5" fmla="*/ 0 w 7408718"/>
                <a:gd name="connsiteY5" fmla="*/ 1795092 h 2308302"/>
                <a:gd name="connsiteX0" fmla="*/ 0 w 7408718"/>
                <a:gd name="connsiteY0" fmla="*/ 1472214 h 1985424"/>
                <a:gd name="connsiteX1" fmla="*/ 2852939 w 7408718"/>
                <a:gd name="connsiteY1" fmla="*/ 0 h 1985424"/>
                <a:gd name="connsiteX2" fmla="*/ 7385655 w 7408718"/>
                <a:gd name="connsiteY2" fmla="*/ 9631 h 1985424"/>
                <a:gd name="connsiteX3" fmla="*/ 7408718 w 7408718"/>
                <a:gd name="connsiteY3" fmla="*/ 1985424 h 1985424"/>
                <a:gd name="connsiteX4" fmla="*/ 2803264 w 7408718"/>
                <a:gd name="connsiteY4" fmla="*/ 1974273 h 1985424"/>
                <a:gd name="connsiteX5" fmla="*/ 0 w 7408718"/>
                <a:gd name="connsiteY5" fmla="*/ 1472214 h 1985424"/>
                <a:gd name="connsiteX0" fmla="*/ 0 w 7408718"/>
                <a:gd name="connsiteY0" fmla="*/ 3870118 h 4383328"/>
                <a:gd name="connsiteX1" fmla="*/ 2852939 w 7408718"/>
                <a:gd name="connsiteY1" fmla="*/ 2397904 h 4383328"/>
                <a:gd name="connsiteX2" fmla="*/ 7362506 w 7408718"/>
                <a:gd name="connsiteY2" fmla="*/ 0 h 4383328"/>
                <a:gd name="connsiteX3" fmla="*/ 7408718 w 7408718"/>
                <a:gd name="connsiteY3" fmla="*/ 4383328 h 4383328"/>
                <a:gd name="connsiteX4" fmla="*/ 2803264 w 7408718"/>
                <a:gd name="connsiteY4" fmla="*/ 4372177 h 4383328"/>
                <a:gd name="connsiteX5" fmla="*/ 0 w 7408718"/>
                <a:gd name="connsiteY5" fmla="*/ 3870118 h 4383328"/>
                <a:gd name="connsiteX0" fmla="*/ 0 w 7408718"/>
                <a:gd name="connsiteY0" fmla="*/ 3870118 h 4383328"/>
                <a:gd name="connsiteX1" fmla="*/ 2633020 w 7408718"/>
                <a:gd name="connsiteY1" fmla="*/ 13519 h 4383328"/>
                <a:gd name="connsiteX2" fmla="*/ 7362506 w 7408718"/>
                <a:gd name="connsiteY2" fmla="*/ 0 h 4383328"/>
                <a:gd name="connsiteX3" fmla="*/ 7408718 w 7408718"/>
                <a:gd name="connsiteY3" fmla="*/ 4383328 h 4383328"/>
                <a:gd name="connsiteX4" fmla="*/ 2803264 w 7408718"/>
                <a:gd name="connsiteY4" fmla="*/ 4372177 h 4383328"/>
                <a:gd name="connsiteX5" fmla="*/ 0 w 7408718"/>
                <a:gd name="connsiteY5" fmla="*/ 3870118 h 4383328"/>
                <a:gd name="connsiteX0" fmla="*/ 0 w 7408718"/>
                <a:gd name="connsiteY0" fmla="*/ 3870118 h 4383328"/>
                <a:gd name="connsiteX1" fmla="*/ 2633020 w 7408718"/>
                <a:gd name="connsiteY1" fmla="*/ 13519 h 4383328"/>
                <a:gd name="connsiteX2" fmla="*/ 7362506 w 7408718"/>
                <a:gd name="connsiteY2" fmla="*/ 0 h 4383328"/>
                <a:gd name="connsiteX3" fmla="*/ 7408718 w 7408718"/>
                <a:gd name="connsiteY3" fmla="*/ 4383328 h 4383328"/>
                <a:gd name="connsiteX4" fmla="*/ 2988459 w 7408718"/>
                <a:gd name="connsiteY4" fmla="*/ 2473929 h 4383328"/>
                <a:gd name="connsiteX5" fmla="*/ 0 w 7408718"/>
                <a:gd name="connsiteY5" fmla="*/ 3870118 h 4383328"/>
                <a:gd name="connsiteX0" fmla="*/ 0 w 7408718"/>
                <a:gd name="connsiteY0" fmla="*/ 3870118 h 3870118"/>
                <a:gd name="connsiteX1" fmla="*/ 2633020 w 7408718"/>
                <a:gd name="connsiteY1" fmla="*/ 13519 h 3870118"/>
                <a:gd name="connsiteX2" fmla="*/ 7362506 w 7408718"/>
                <a:gd name="connsiteY2" fmla="*/ 0 h 3870118"/>
                <a:gd name="connsiteX3" fmla="*/ 7408718 w 7408718"/>
                <a:gd name="connsiteY3" fmla="*/ 2485080 h 3870118"/>
                <a:gd name="connsiteX4" fmla="*/ 2988459 w 7408718"/>
                <a:gd name="connsiteY4" fmla="*/ 2473929 h 3870118"/>
                <a:gd name="connsiteX5" fmla="*/ 0 w 7408718"/>
                <a:gd name="connsiteY5" fmla="*/ 3870118 h 3870118"/>
                <a:gd name="connsiteX0" fmla="*/ 0 w 7547701"/>
                <a:gd name="connsiteY0" fmla="*/ 3881692 h 3881692"/>
                <a:gd name="connsiteX1" fmla="*/ 2633020 w 7547701"/>
                <a:gd name="connsiteY1" fmla="*/ 25093 h 3881692"/>
                <a:gd name="connsiteX2" fmla="*/ 7547701 w 7547701"/>
                <a:gd name="connsiteY2" fmla="*/ 0 h 3881692"/>
                <a:gd name="connsiteX3" fmla="*/ 7408718 w 7547701"/>
                <a:gd name="connsiteY3" fmla="*/ 2496654 h 3881692"/>
                <a:gd name="connsiteX4" fmla="*/ 2988459 w 7547701"/>
                <a:gd name="connsiteY4" fmla="*/ 2485503 h 3881692"/>
                <a:gd name="connsiteX5" fmla="*/ 0 w 7547701"/>
                <a:gd name="connsiteY5" fmla="*/ 3881692 h 3881692"/>
                <a:gd name="connsiteX0" fmla="*/ 0 w 7547701"/>
                <a:gd name="connsiteY0" fmla="*/ 3881692 h 3881692"/>
                <a:gd name="connsiteX1" fmla="*/ 2633020 w 7547701"/>
                <a:gd name="connsiteY1" fmla="*/ 25093 h 3881692"/>
                <a:gd name="connsiteX2" fmla="*/ 7547701 w 7547701"/>
                <a:gd name="connsiteY2" fmla="*/ 0 h 3881692"/>
                <a:gd name="connsiteX3" fmla="*/ 7524465 w 7547701"/>
                <a:gd name="connsiteY3" fmla="*/ 2496654 h 3881692"/>
                <a:gd name="connsiteX4" fmla="*/ 2988459 w 7547701"/>
                <a:gd name="connsiteY4" fmla="*/ 2485503 h 3881692"/>
                <a:gd name="connsiteX5" fmla="*/ 0 w 7547701"/>
                <a:gd name="connsiteY5" fmla="*/ 3881692 h 3881692"/>
                <a:gd name="connsiteX0" fmla="*/ 0 w 7570764"/>
                <a:gd name="connsiteY0" fmla="*/ 3881692 h 3881692"/>
                <a:gd name="connsiteX1" fmla="*/ 2633020 w 7570764"/>
                <a:gd name="connsiteY1" fmla="*/ 25093 h 3881692"/>
                <a:gd name="connsiteX2" fmla="*/ 7547701 w 7570764"/>
                <a:gd name="connsiteY2" fmla="*/ 0 h 3881692"/>
                <a:gd name="connsiteX3" fmla="*/ 7570764 w 7570764"/>
                <a:gd name="connsiteY3" fmla="*/ 2496654 h 3881692"/>
                <a:gd name="connsiteX4" fmla="*/ 2988459 w 7570764"/>
                <a:gd name="connsiteY4" fmla="*/ 2485503 h 3881692"/>
                <a:gd name="connsiteX5" fmla="*/ 0 w 7570764"/>
                <a:gd name="connsiteY5" fmla="*/ 3881692 h 3881692"/>
                <a:gd name="connsiteX0" fmla="*/ 0 w 7570764"/>
                <a:gd name="connsiteY0" fmla="*/ 3881692 h 3881692"/>
                <a:gd name="connsiteX1" fmla="*/ 2633020 w 7570764"/>
                <a:gd name="connsiteY1" fmla="*/ 25093 h 3881692"/>
                <a:gd name="connsiteX2" fmla="*/ 7547701 w 7570764"/>
                <a:gd name="connsiteY2" fmla="*/ 0 h 3881692"/>
                <a:gd name="connsiteX3" fmla="*/ 7570764 w 7570764"/>
                <a:gd name="connsiteY3" fmla="*/ 2496654 h 3881692"/>
                <a:gd name="connsiteX4" fmla="*/ 3219953 w 7570764"/>
                <a:gd name="connsiteY4" fmla="*/ 2716997 h 3881692"/>
                <a:gd name="connsiteX5" fmla="*/ 0 w 7570764"/>
                <a:gd name="connsiteY5" fmla="*/ 3881692 h 3881692"/>
                <a:gd name="connsiteX0" fmla="*/ 0 w 7628637"/>
                <a:gd name="connsiteY0" fmla="*/ 3881692 h 3881692"/>
                <a:gd name="connsiteX1" fmla="*/ 2633020 w 7628637"/>
                <a:gd name="connsiteY1" fmla="*/ 25093 h 3881692"/>
                <a:gd name="connsiteX2" fmla="*/ 7547701 w 7628637"/>
                <a:gd name="connsiteY2" fmla="*/ 0 h 3881692"/>
                <a:gd name="connsiteX3" fmla="*/ 7628637 w 7628637"/>
                <a:gd name="connsiteY3" fmla="*/ 2728148 h 3881692"/>
                <a:gd name="connsiteX4" fmla="*/ 3219953 w 7628637"/>
                <a:gd name="connsiteY4" fmla="*/ 2716997 h 3881692"/>
                <a:gd name="connsiteX5" fmla="*/ 0 w 7628637"/>
                <a:gd name="connsiteY5" fmla="*/ 3881692 h 3881692"/>
                <a:gd name="connsiteX0" fmla="*/ 0 w 7628724"/>
                <a:gd name="connsiteY0" fmla="*/ 3856599 h 3856599"/>
                <a:gd name="connsiteX1" fmla="*/ 2633020 w 7628724"/>
                <a:gd name="connsiteY1" fmla="*/ 0 h 3856599"/>
                <a:gd name="connsiteX2" fmla="*/ 7628724 w 7628724"/>
                <a:gd name="connsiteY2" fmla="*/ 229550 h 3856599"/>
                <a:gd name="connsiteX3" fmla="*/ 7628637 w 7628724"/>
                <a:gd name="connsiteY3" fmla="*/ 2703055 h 3856599"/>
                <a:gd name="connsiteX4" fmla="*/ 3219953 w 7628724"/>
                <a:gd name="connsiteY4" fmla="*/ 2691904 h 3856599"/>
                <a:gd name="connsiteX5" fmla="*/ 0 w 7628724"/>
                <a:gd name="connsiteY5" fmla="*/ 3856599 h 3856599"/>
                <a:gd name="connsiteX0" fmla="*/ 0 w 7628724"/>
                <a:gd name="connsiteY0" fmla="*/ 3659829 h 3659829"/>
                <a:gd name="connsiteX1" fmla="*/ 2725617 w 7628724"/>
                <a:gd name="connsiteY1" fmla="*/ 0 h 3659829"/>
                <a:gd name="connsiteX2" fmla="*/ 7628724 w 7628724"/>
                <a:gd name="connsiteY2" fmla="*/ 32780 h 3659829"/>
                <a:gd name="connsiteX3" fmla="*/ 7628637 w 7628724"/>
                <a:gd name="connsiteY3" fmla="*/ 2506285 h 3659829"/>
                <a:gd name="connsiteX4" fmla="*/ 3219953 w 7628724"/>
                <a:gd name="connsiteY4" fmla="*/ 2495134 h 3659829"/>
                <a:gd name="connsiteX5" fmla="*/ 0 w 7628724"/>
                <a:gd name="connsiteY5" fmla="*/ 3659829 h 3659829"/>
                <a:gd name="connsiteX0" fmla="*/ 0 w 7628724"/>
                <a:gd name="connsiteY0" fmla="*/ 3627049 h 3627049"/>
                <a:gd name="connsiteX1" fmla="*/ 2748767 w 7628724"/>
                <a:gd name="connsiteY1" fmla="*/ 13518 h 3627049"/>
                <a:gd name="connsiteX2" fmla="*/ 7628724 w 7628724"/>
                <a:gd name="connsiteY2" fmla="*/ 0 h 3627049"/>
                <a:gd name="connsiteX3" fmla="*/ 7628637 w 7628724"/>
                <a:gd name="connsiteY3" fmla="*/ 2473505 h 3627049"/>
                <a:gd name="connsiteX4" fmla="*/ 3219953 w 7628724"/>
                <a:gd name="connsiteY4" fmla="*/ 2462354 h 3627049"/>
                <a:gd name="connsiteX5" fmla="*/ 0 w 7628724"/>
                <a:gd name="connsiteY5" fmla="*/ 3627049 h 3627049"/>
                <a:gd name="connsiteX0" fmla="*/ 0 w 7628724"/>
                <a:gd name="connsiteY0" fmla="*/ 3627049 h 4650689"/>
                <a:gd name="connsiteX1" fmla="*/ 2748767 w 7628724"/>
                <a:gd name="connsiteY1" fmla="*/ 13518 h 4650689"/>
                <a:gd name="connsiteX2" fmla="*/ 7628724 w 7628724"/>
                <a:gd name="connsiteY2" fmla="*/ 0 h 4650689"/>
                <a:gd name="connsiteX3" fmla="*/ 7628637 w 7628724"/>
                <a:gd name="connsiteY3" fmla="*/ 2473505 h 4650689"/>
                <a:gd name="connsiteX4" fmla="*/ 1689103 w 7628724"/>
                <a:gd name="connsiteY4" fmla="*/ 4650689 h 4650689"/>
                <a:gd name="connsiteX5" fmla="*/ 0 w 7628724"/>
                <a:gd name="connsiteY5" fmla="*/ 3627049 h 4650689"/>
                <a:gd name="connsiteX0" fmla="*/ 0 w 7628724"/>
                <a:gd name="connsiteY0" fmla="*/ 3627049 h 4651165"/>
                <a:gd name="connsiteX1" fmla="*/ 2748767 w 7628724"/>
                <a:gd name="connsiteY1" fmla="*/ 13518 h 4651165"/>
                <a:gd name="connsiteX2" fmla="*/ 7628724 w 7628724"/>
                <a:gd name="connsiteY2" fmla="*/ 0 h 4651165"/>
                <a:gd name="connsiteX3" fmla="*/ 7094381 w 7628724"/>
                <a:gd name="connsiteY3" fmla="*/ 4651165 h 4651165"/>
                <a:gd name="connsiteX4" fmla="*/ 1689103 w 7628724"/>
                <a:gd name="connsiteY4" fmla="*/ 4650689 h 4651165"/>
                <a:gd name="connsiteX5" fmla="*/ 0 w 7628724"/>
                <a:gd name="connsiteY5" fmla="*/ 3627049 h 4651165"/>
                <a:gd name="connsiteX0" fmla="*/ 0 w 7094381"/>
                <a:gd name="connsiteY0" fmla="*/ 4043366 h 5067482"/>
                <a:gd name="connsiteX1" fmla="*/ 2748767 w 7094381"/>
                <a:gd name="connsiteY1" fmla="*/ 429835 h 5067482"/>
                <a:gd name="connsiteX2" fmla="*/ 7043097 w 7094381"/>
                <a:gd name="connsiteY2" fmla="*/ 0 h 5067482"/>
                <a:gd name="connsiteX3" fmla="*/ 7094381 w 7094381"/>
                <a:gd name="connsiteY3" fmla="*/ 5067482 h 5067482"/>
                <a:gd name="connsiteX4" fmla="*/ 1689103 w 7094381"/>
                <a:gd name="connsiteY4" fmla="*/ 5067006 h 5067482"/>
                <a:gd name="connsiteX5" fmla="*/ 0 w 7094381"/>
                <a:gd name="connsiteY5" fmla="*/ 4043366 h 5067482"/>
                <a:gd name="connsiteX0" fmla="*/ 0 w 7094381"/>
                <a:gd name="connsiteY0" fmla="*/ 4051198 h 5075314"/>
                <a:gd name="connsiteX1" fmla="*/ 1649432 w 7094381"/>
                <a:gd name="connsiteY1" fmla="*/ 0 h 5075314"/>
                <a:gd name="connsiteX2" fmla="*/ 7043097 w 7094381"/>
                <a:gd name="connsiteY2" fmla="*/ 7832 h 5075314"/>
                <a:gd name="connsiteX3" fmla="*/ 7094381 w 7094381"/>
                <a:gd name="connsiteY3" fmla="*/ 5075314 h 5075314"/>
                <a:gd name="connsiteX4" fmla="*/ 1689103 w 7094381"/>
                <a:gd name="connsiteY4" fmla="*/ 5074838 h 5075314"/>
                <a:gd name="connsiteX5" fmla="*/ 0 w 7094381"/>
                <a:gd name="connsiteY5" fmla="*/ 4051198 h 5075314"/>
                <a:gd name="connsiteX0" fmla="*/ 0 w 6395738"/>
                <a:gd name="connsiteY0" fmla="*/ 742008 h 5075314"/>
                <a:gd name="connsiteX1" fmla="*/ 950789 w 6395738"/>
                <a:gd name="connsiteY1" fmla="*/ 0 h 5075314"/>
                <a:gd name="connsiteX2" fmla="*/ 6344454 w 6395738"/>
                <a:gd name="connsiteY2" fmla="*/ 7832 h 5075314"/>
                <a:gd name="connsiteX3" fmla="*/ 6395738 w 6395738"/>
                <a:gd name="connsiteY3" fmla="*/ 5075314 h 5075314"/>
                <a:gd name="connsiteX4" fmla="*/ 990460 w 6395738"/>
                <a:gd name="connsiteY4" fmla="*/ 5074838 h 5075314"/>
                <a:gd name="connsiteX5" fmla="*/ 0 w 6395738"/>
                <a:gd name="connsiteY5" fmla="*/ 742008 h 5075314"/>
                <a:gd name="connsiteX0" fmla="*/ 0 w 6580673"/>
                <a:gd name="connsiteY0" fmla="*/ 806057 h 5075314"/>
                <a:gd name="connsiteX1" fmla="*/ 1135724 w 6580673"/>
                <a:gd name="connsiteY1" fmla="*/ 0 h 5075314"/>
                <a:gd name="connsiteX2" fmla="*/ 6529389 w 6580673"/>
                <a:gd name="connsiteY2" fmla="*/ 7832 h 5075314"/>
                <a:gd name="connsiteX3" fmla="*/ 6580673 w 6580673"/>
                <a:gd name="connsiteY3" fmla="*/ 5075314 h 5075314"/>
                <a:gd name="connsiteX4" fmla="*/ 1175395 w 6580673"/>
                <a:gd name="connsiteY4" fmla="*/ 5074838 h 5075314"/>
                <a:gd name="connsiteX5" fmla="*/ 0 w 6580673"/>
                <a:gd name="connsiteY5" fmla="*/ 806057 h 5075314"/>
                <a:gd name="connsiteX0" fmla="*/ 0 w 6580673"/>
                <a:gd name="connsiteY0" fmla="*/ 798225 h 5067482"/>
                <a:gd name="connsiteX1" fmla="*/ 1022708 w 6580673"/>
                <a:gd name="connsiteY1" fmla="*/ 2843 h 5067482"/>
                <a:gd name="connsiteX2" fmla="*/ 6529389 w 6580673"/>
                <a:gd name="connsiteY2" fmla="*/ 0 h 5067482"/>
                <a:gd name="connsiteX3" fmla="*/ 6580673 w 6580673"/>
                <a:gd name="connsiteY3" fmla="*/ 5067482 h 5067482"/>
                <a:gd name="connsiteX4" fmla="*/ 1175395 w 6580673"/>
                <a:gd name="connsiteY4" fmla="*/ 5067006 h 5067482"/>
                <a:gd name="connsiteX5" fmla="*/ 0 w 6580673"/>
                <a:gd name="connsiteY5" fmla="*/ 798225 h 5067482"/>
                <a:gd name="connsiteX0" fmla="*/ 0 w 6580673"/>
                <a:gd name="connsiteY0" fmla="*/ 798225 h 5109706"/>
                <a:gd name="connsiteX1" fmla="*/ 1022708 w 6580673"/>
                <a:gd name="connsiteY1" fmla="*/ 2843 h 5109706"/>
                <a:gd name="connsiteX2" fmla="*/ 6529389 w 6580673"/>
                <a:gd name="connsiteY2" fmla="*/ 0 h 5109706"/>
                <a:gd name="connsiteX3" fmla="*/ 6580673 w 6580673"/>
                <a:gd name="connsiteY3" fmla="*/ 5067482 h 5109706"/>
                <a:gd name="connsiteX4" fmla="*/ 1093202 w 6580673"/>
                <a:gd name="connsiteY4" fmla="*/ 5109706 h 5109706"/>
                <a:gd name="connsiteX5" fmla="*/ 0 w 6580673"/>
                <a:gd name="connsiteY5" fmla="*/ 798225 h 5109706"/>
                <a:gd name="connsiteX0" fmla="*/ 0 w 6580673"/>
                <a:gd name="connsiteY0" fmla="*/ 798225 h 5067482"/>
                <a:gd name="connsiteX1" fmla="*/ 1022708 w 6580673"/>
                <a:gd name="connsiteY1" fmla="*/ 2843 h 5067482"/>
                <a:gd name="connsiteX2" fmla="*/ 6529389 w 6580673"/>
                <a:gd name="connsiteY2" fmla="*/ 0 h 5067482"/>
                <a:gd name="connsiteX3" fmla="*/ 6580673 w 6580673"/>
                <a:gd name="connsiteY3" fmla="*/ 5067482 h 5067482"/>
                <a:gd name="connsiteX4" fmla="*/ 1072654 w 6580673"/>
                <a:gd name="connsiteY4" fmla="*/ 5045657 h 5067482"/>
                <a:gd name="connsiteX5" fmla="*/ 0 w 6580673"/>
                <a:gd name="connsiteY5" fmla="*/ 798225 h 5067482"/>
                <a:gd name="connsiteX0" fmla="*/ 0 w 6580673"/>
                <a:gd name="connsiteY0" fmla="*/ 798225 h 5099031"/>
                <a:gd name="connsiteX1" fmla="*/ 1022708 w 6580673"/>
                <a:gd name="connsiteY1" fmla="*/ 2843 h 5099031"/>
                <a:gd name="connsiteX2" fmla="*/ 6529389 w 6580673"/>
                <a:gd name="connsiteY2" fmla="*/ 0 h 5099031"/>
                <a:gd name="connsiteX3" fmla="*/ 6580673 w 6580673"/>
                <a:gd name="connsiteY3" fmla="*/ 5067482 h 5099031"/>
                <a:gd name="connsiteX4" fmla="*/ 1062380 w 6580673"/>
                <a:gd name="connsiteY4" fmla="*/ 5099031 h 5099031"/>
                <a:gd name="connsiteX5" fmla="*/ 0 w 6580673"/>
                <a:gd name="connsiteY5" fmla="*/ 798225 h 5099031"/>
                <a:gd name="connsiteX0" fmla="*/ 0 w 6580673"/>
                <a:gd name="connsiteY0" fmla="*/ 798225 h 5077681"/>
                <a:gd name="connsiteX1" fmla="*/ 1022708 w 6580673"/>
                <a:gd name="connsiteY1" fmla="*/ 2843 h 5077681"/>
                <a:gd name="connsiteX2" fmla="*/ 6529389 w 6580673"/>
                <a:gd name="connsiteY2" fmla="*/ 0 h 5077681"/>
                <a:gd name="connsiteX3" fmla="*/ 6580673 w 6580673"/>
                <a:gd name="connsiteY3" fmla="*/ 5067482 h 5077681"/>
                <a:gd name="connsiteX4" fmla="*/ 1041832 w 6580673"/>
                <a:gd name="connsiteY4" fmla="*/ 5077681 h 5077681"/>
                <a:gd name="connsiteX5" fmla="*/ 0 w 6580673"/>
                <a:gd name="connsiteY5" fmla="*/ 798225 h 5077681"/>
                <a:gd name="connsiteX0" fmla="*/ 0 w 6591559"/>
                <a:gd name="connsiteY0" fmla="*/ 1435415 h 5077681"/>
                <a:gd name="connsiteX1" fmla="*/ 1033594 w 6591559"/>
                <a:gd name="connsiteY1" fmla="*/ 2843 h 5077681"/>
                <a:gd name="connsiteX2" fmla="*/ 6540275 w 6591559"/>
                <a:gd name="connsiteY2" fmla="*/ 0 h 5077681"/>
                <a:gd name="connsiteX3" fmla="*/ 6591559 w 6591559"/>
                <a:gd name="connsiteY3" fmla="*/ 5067482 h 5077681"/>
                <a:gd name="connsiteX4" fmla="*/ 1052718 w 6591559"/>
                <a:gd name="connsiteY4" fmla="*/ 5077681 h 5077681"/>
                <a:gd name="connsiteX5" fmla="*/ 0 w 6591559"/>
                <a:gd name="connsiteY5" fmla="*/ 1435415 h 5077681"/>
                <a:gd name="connsiteX0" fmla="*/ 0 w 8594530"/>
                <a:gd name="connsiteY0" fmla="*/ 6363019 h 6363019"/>
                <a:gd name="connsiteX1" fmla="*/ 3036565 w 8594530"/>
                <a:gd name="connsiteY1" fmla="*/ 2843 h 6363019"/>
                <a:gd name="connsiteX2" fmla="*/ 8543246 w 8594530"/>
                <a:gd name="connsiteY2" fmla="*/ 0 h 6363019"/>
                <a:gd name="connsiteX3" fmla="*/ 8594530 w 8594530"/>
                <a:gd name="connsiteY3" fmla="*/ 5067482 h 6363019"/>
                <a:gd name="connsiteX4" fmla="*/ 3055689 w 8594530"/>
                <a:gd name="connsiteY4" fmla="*/ 5077681 h 6363019"/>
                <a:gd name="connsiteX5" fmla="*/ 0 w 8594530"/>
                <a:gd name="connsiteY5" fmla="*/ 6363019 h 6363019"/>
                <a:gd name="connsiteX0" fmla="*/ 0 w 8594530"/>
                <a:gd name="connsiteY0" fmla="*/ 6363019 h 6363019"/>
                <a:gd name="connsiteX1" fmla="*/ 3036565 w 8594530"/>
                <a:gd name="connsiteY1" fmla="*/ 2843 h 6363019"/>
                <a:gd name="connsiteX2" fmla="*/ 8543246 w 8594530"/>
                <a:gd name="connsiteY2" fmla="*/ 0 h 6363019"/>
                <a:gd name="connsiteX3" fmla="*/ 8594530 w 8594530"/>
                <a:gd name="connsiteY3" fmla="*/ 5067482 h 6363019"/>
                <a:gd name="connsiteX4" fmla="*/ 2391661 w 8594530"/>
                <a:gd name="connsiteY4" fmla="*/ 4674128 h 6363019"/>
                <a:gd name="connsiteX5" fmla="*/ 0 w 8594530"/>
                <a:gd name="connsiteY5" fmla="*/ 6363019 h 6363019"/>
                <a:gd name="connsiteX0" fmla="*/ 0 w 8594530"/>
                <a:gd name="connsiteY0" fmla="*/ 6363019 h 6363019"/>
                <a:gd name="connsiteX1" fmla="*/ 3036565 w 8594530"/>
                <a:gd name="connsiteY1" fmla="*/ 2843 h 6363019"/>
                <a:gd name="connsiteX2" fmla="*/ 8543246 w 8594530"/>
                <a:gd name="connsiteY2" fmla="*/ 0 h 6363019"/>
                <a:gd name="connsiteX3" fmla="*/ 8594530 w 8594530"/>
                <a:gd name="connsiteY3" fmla="*/ 5067482 h 6363019"/>
                <a:gd name="connsiteX4" fmla="*/ 2337232 w 8594530"/>
                <a:gd name="connsiteY4" fmla="*/ 4291814 h 6363019"/>
                <a:gd name="connsiteX5" fmla="*/ 0 w 8594530"/>
                <a:gd name="connsiteY5" fmla="*/ 6363019 h 6363019"/>
                <a:gd name="connsiteX0" fmla="*/ 0 w 8594530"/>
                <a:gd name="connsiteY0" fmla="*/ 6363019 h 6363019"/>
                <a:gd name="connsiteX1" fmla="*/ 3036565 w 8594530"/>
                <a:gd name="connsiteY1" fmla="*/ 2843 h 6363019"/>
                <a:gd name="connsiteX2" fmla="*/ 8543246 w 8594530"/>
                <a:gd name="connsiteY2" fmla="*/ 0 h 6363019"/>
                <a:gd name="connsiteX3" fmla="*/ 8594530 w 8594530"/>
                <a:gd name="connsiteY3" fmla="*/ 5067482 h 6363019"/>
                <a:gd name="connsiteX4" fmla="*/ 2587604 w 8594530"/>
                <a:gd name="connsiteY4" fmla="*/ 4992724 h 6363019"/>
                <a:gd name="connsiteX5" fmla="*/ 0 w 8594530"/>
                <a:gd name="connsiteY5" fmla="*/ 6363019 h 6363019"/>
                <a:gd name="connsiteX0" fmla="*/ 0 w 8585652"/>
                <a:gd name="connsiteY0" fmla="*/ 6363019 h 6363019"/>
                <a:gd name="connsiteX1" fmla="*/ 3036565 w 8585652"/>
                <a:gd name="connsiteY1" fmla="*/ 2843 h 6363019"/>
                <a:gd name="connsiteX2" fmla="*/ 8543246 w 8585652"/>
                <a:gd name="connsiteY2" fmla="*/ 0 h 6363019"/>
                <a:gd name="connsiteX3" fmla="*/ 8585652 w 8585652"/>
                <a:gd name="connsiteY3" fmla="*/ 5275342 h 6363019"/>
                <a:gd name="connsiteX4" fmla="*/ 2587604 w 8585652"/>
                <a:gd name="connsiteY4" fmla="*/ 4992724 h 6363019"/>
                <a:gd name="connsiteX5" fmla="*/ 0 w 8585652"/>
                <a:gd name="connsiteY5" fmla="*/ 6363019 h 6363019"/>
                <a:gd name="connsiteX0" fmla="*/ 0 w 8559019"/>
                <a:gd name="connsiteY0" fmla="*/ 6363019 h 6363019"/>
                <a:gd name="connsiteX1" fmla="*/ 3036565 w 8559019"/>
                <a:gd name="connsiteY1" fmla="*/ 2843 h 6363019"/>
                <a:gd name="connsiteX2" fmla="*/ 8543246 w 8559019"/>
                <a:gd name="connsiteY2" fmla="*/ 0 h 6363019"/>
                <a:gd name="connsiteX3" fmla="*/ 8559019 w 8559019"/>
                <a:gd name="connsiteY3" fmla="*/ 5258022 h 6363019"/>
                <a:gd name="connsiteX4" fmla="*/ 2587604 w 8559019"/>
                <a:gd name="connsiteY4" fmla="*/ 4992724 h 6363019"/>
                <a:gd name="connsiteX5" fmla="*/ 0 w 8559019"/>
                <a:gd name="connsiteY5" fmla="*/ 6363019 h 6363019"/>
                <a:gd name="connsiteX0" fmla="*/ 0 w 8559019"/>
                <a:gd name="connsiteY0" fmla="*/ 6363019 h 6363019"/>
                <a:gd name="connsiteX1" fmla="*/ 3036565 w 8559019"/>
                <a:gd name="connsiteY1" fmla="*/ 2843 h 6363019"/>
                <a:gd name="connsiteX2" fmla="*/ 8543246 w 8559019"/>
                <a:gd name="connsiteY2" fmla="*/ 0 h 6363019"/>
                <a:gd name="connsiteX3" fmla="*/ 8559019 w 8559019"/>
                <a:gd name="connsiteY3" fmla="*/ 5258022 h 6363019"/>
                <a:gd name="connsiteX4" fmla="*/ 2871690 w 8559019"/>
                <a:gd name="connsiteY4" fmla="*/ 5096654 h 6363019"/>
                <a:gd name="connsiteX5" fmla="*/ 0 w 8559019"/>
                <a:gd name="connsiteY5" fmla="*/ 6363019 h 6363019"/>
                <a:gd name="connsiteX0" fmla="*/ 0 w 8559019"/>
                <a:gd name="connsiteY0" fmla="*/ 6363019 h 6363019"/>
                <a:gd name="connsiteX1" fmla="*/ 3036565 w 8559019"/>
                <a:gd name="connsiteY1" fmla="*/ 2843 h 6363019"/>
                <a:gd name="connsiteX2" fmla="*/ 8543246 w 8559019"/>
                <a:gd name="connsiteY2" fmla="*/ 0 h 6363019"/>
                <a:gd name="connsiteX3" fmla="*/ 8559019 w 8559019"/>
                <a:gd name="connsiteY3" fmla="*/ 5258022 h 6363019"/>
                <a:gd name="connsiteX4" fmla="*/ 2871690 w 8559019"/>
                <a:gd name="connsiteY4" fmla="*/ 5200584 h 6363019"/>
                <a:gd name="connsiteX5" fmla="*/ 0 w 8559019"/>
                <a:gd name="connsiteY5" fmla="*/ 6363019 h 6363019"/>
                <a:gd name="connsiteX0" fmla="*/ 0 w 8559019"/>
                <a:gd name="connsiteY0" fmla="*/ 6363019 h 6363019"/>
                <a:gd name="connsiteX1" fmla="*/ 3036565 w 8559019"/>
                <a:gd name="connsiteY1" fmla="*/ 2843 h 6363019"/>
                <a:gd name="connsiteX2" fmla="*/ 8543246 w 8559019"/>
                <a:gd name="connsiteY2" fmla="*/ 0 h 6363019"/>
                <a:gd name="connsiteX3" fmla="*/ 8559019 w 8559019"/>
                <a:gd name="connsiteY3" fmla="*/ 5258022 h 6363019"/>
                <a:gd name="connsiteX4" fmla="*/ 2862812 w 8559019"/>
                <a:gd name="connsiteY4" fmla="*/ 5148619 h 6363019"/>
                <a:gd name="connsiteX5" fmla="*/ 0 w 8559019"/>
                <a:gd name="connsiteY5" fmla="*/ 6363019 h 6363019"/>
                <a:gd name="connsiteX0" fmla="*/ 0 w 8559019"/>
                <a:gd name="connsiteY0" fmla="*/ 6363019 h 6363019"/>
                <a:gd name="connsiteX1" fmla="*/ 2974421 w 8559019"/>
                <a:gd name="connsiteY1" fmla="*/ 37486 h 6363019"/>
                <a:gd name="connsiteX2" fmla="*/ 8543246 w 8559019"/>
                <a:gd name="connsiteY2" fmla="*/ 0 h 6363019"/>
                <a:gd name="connsiteX3" fmla="*/ 8559019 w 8559019"/>
                <a:gd name="connsiteY3" fmla="*/ 5258022 h 6363019"/>
                <a:gd name="connsiteX4" fmla="*/ 2862812 w 8559019"/>
                <a:gd name="connsiteY4" fmla="*/ 5148619 h 6363019"/>
                <a:gd name="connsiteX5" fmla="*/ 0 w 8559019"/>
                <a:gd name="connsiteY5" fmla="*/ 6363019 h 6363019"/>
                <a:gd name="connsiteX0" fmla="*/ 0 w 8559019"/>
                <a:gd name="connsiteY0" fmla="*/ 6466949 h 6466949"/>
                <a:gd name="connsiteX1" fmla="*/ 2974421 w 8559019"/>
                <a:gd name="connsiteY1" fmla="*/ 141416 h 6466949"/>
                <a:gd name="connsiteX2" fmla="*/ 8525491 w 8559019"/>
                <a:gd name="connsiteY2" fmla="*/ 0 h 6466949"/>
                <a:gd name="connsiteX3" fmla="*/ 8559019 w 8559019"/>
                <a:gd name="connsiteY3" fmla="*/ 5361952 h 6466949"/>
                <a:gd name="connsiteX4" fmla="*/ 2862812 w 8559019"/>
                <a:gd name="connsiteY4" fmla="*/ 5252549 h 6466949"/>
                <a:gd name="connsiteX5" fmla="*/ 0 w 8559019"/>
                <a:gd name="connsiteY5" fmla="*/ 6466949 h 6466949"/>
                <a:gd name="connsiteX0" fmla="*/ 0 w 8559019"/>
                <a:gd name="connsiteY0" fmla="*/ 6414984 h 6414984"/>
                <a:gd name="connsiteX1" fmla="*/ 2974421 w 8559019"/>
                <a:gd name="connsiteY1" fmla="*/ 89451 h 6414984"/>
                <a:gd name="connsiteX2" fmla="*/ 8525491 w 8559019"/>
                <a:gd name="connsiteY2" fmla="*/ 0 h 6414984"/>
                <a:gd name="connsiteX3" fmla="*/ 8559019 w 8559019"/>
                <a:gd name="connsiteY3" fmla="*/ 5309987 h 6414984"/>
                <a:gd name="connsiteX4" fmla="*/ 2862812 w 8559019"/>
                <a:gd name="connsiteY4" fmla="*/ 5200584 h 6414984"/>
                <a:gd name="connsiteX5" fmla="*/ 0 w 8559019"/>
                <a:gd name="connsiteY5" fmla="*/ 6414984 h 6414984"/>
                <a:gd name="connsiteX0" fmla="*/ 0 w 8559019"/>
                <a:gd name="connsiteY0" fmla="*/ 6414984 h 6414984"/>
                <a:gd name="connsiteX1" fmla="*/ 2974421 w 8559019"/>
                <a:gd name="connsiteY1" fmla="*/ 89451 h 6414984"/>
                <a:gd name="connsiteX2" fmla="*/ 8543246 w 8559019"/>
                <a:gd name="connsiteY2" fmla="*/ 0 h 6414984"/>
                <a:gd name="connsiteX3" fmla="*/ 8559019 w 8559019"/>
                <a:gd name="connsiteY3" fmla="*/ 5309987 h 6414984"/>
                <a:gd name="connsiteX4" fmla="*/ 2862812 w 8559019"/>
                <a:gd name="connsiteY4" fmla="*/ 5200584 h 6414984"/>
                <a:gd name="connsiteX5" fmla="*/ 0 w 8559019"/>
                <a:gd name="connsiteY5" fmla="*/ 6414984 h 6414984"/>
                <a:gd name="connsiteX0" fmla="*/ 0 w 8559019"/>
                <a:gd name="connsiteY0" fmla="*/ 6432306 h 6432306"/>
                <a:gd name="connsiteX1" fmla="*/ 2974421 w 8559019"/>
                <a:gd name="connsiteY1" fmla="*/ 106773 h 6432306"/>
                <a:gd name="connsiteX2" fmla="*/ 8543246 w 8559019"/>
                <a:gd name="connsiteY2" fmla="*/ 0 h 6432306"/>
                <a:gd name="connsiteX3" fmla="*/ 8559019 w 8559019"/>
                <a:gd name="connsiteY3" fmla="*/ 5327309 h 6432306"/>
                <a:gd name="connsiteX4" fmla="*/ 2862812 w 8559019"/>
                <a:gd name="connsiteY4" fmla="*/ 5217906 h 6432306"/>
                <a:gd name="connsiteX5" fmla="*/ 0 w 8559019"/>
                <a:gd name="connsiteY5" fmla="*/ 6432306 h 6432306"/>
                <a:gd name="connsiteX0" fmla="*/ 0 w 8559019"/>
                <a:gd name="connsiteY0" fmla="*/ 6432306 h 6432306"/>
                <a:gd name="connsiteX1" fmla="*/ 2983299 w 8559019"/>
                <a:gd name="connsiteY1" fmla="*/ 54808 h 6432306"/>
                <a:gd name="connsiteX2" fmla="*/ 8543246 w 8559019"/>
                <a:gd name="connsiteY2" fmla="*/ 0 h 6432306"/>
                <a:gd name="connsiteX3" fmla="*/ 8559019 w 8559019"/>
                <a:gd name="connsiteY3" fmla="*/ 5327309 h 6432306"/>
                <a:gd name="connsiteX4" fmla="*/ 2862812 w 8559019"/>
                <a:gd name="connsiteY4" fmla="*/ 5217906 h 6432306"/>
                <a:gd name="connsiteX5" fmla="*/ 0 w 8559019"/>
                <a:gd name="connsiteY5" fmla="*/ 6432306 h 6432306"/>
                <a:gd name="connsiteX0" fmla="*/ 0 w 8559019"/>
                <a:gd name="connsiteY0" fmla="*/ 6464106 h 6464106"/>
                <a:gd name="connsiteX1" fmla="*/ 2983299 w 8559019"/>
                <a:gd name="connsiteY1" fmla="*/ 0 h 6464106"/>
                <a:gd name="connsiteX2" fmla="*/ 8543246 w 8559019"/>
                <a:gd name="connsiteY2" fmla="*/ 31800 h 6464106"/>
                <a:gd name="connsiteX3" fmla="*/ 8559019 w 8559019"/>
                <a:gd name="connsiteY3" fmla="*/ 5359109 h 6464106"/>
                <a:gd name="connsiteX4" fmla="*/ 2862812 w 8559019"/>
                <a:gd name="connsiteY4" fmla="*/ 5249706 h 6464106"/>
                <a:gd name="connsiteX5" fmla="*/ 0 w 8559019"/>
                <a:gd name="connsiteY5" fmla="*/ 6464106 h 6464106"/>
                <a:gd name="connsiteX0" fmla="*/ 0 w 8559019"/>
                <a:gd name="connsiteY0" fmla="*/ 6432306 h 6432306"/>
                <a:gd name="connsiteX1" fmla="*/ 2983299 w 8559019"/>
                <a:gd name="connsiteY1" fmla="*/ 37485 h 6432306"/>
                <a:gd name="connsiteX2" fmla="*/ 8543246 w 8559019"/>
                <a:gd name="connsiteY2" fmla="*/ 0 h 6432306"/>
                <a:gd name="connsiteX3" fmla="*/ 8559019 w 8559019"/>
                <a:gd name="connsiteY3" fmla="*/ 5327309 h 6432306"/>
                <a:gd name="connsiteX4" fmla="*/ 2862812 w 8559019"/>
                <a:gd name="connsiteY4" fmla="*/ 5217906 h 6432306"/>
                <a:gd name="connsiteX5" fmla="*/ 0 w 8559019"/>
                <a:gd name="connsiteY5" fmla="*/ 6432306 h 6432306"/>
                <a:gd name="connsiteX0" fmla="*/ 0 w 8559019"/>
                <a:gd name="connsiteY0" fmla="*/ 6432306 h 6432306"/>
                <a:gd name="connsiteX1" fmla="*/ 2983299 w 8559019"/>
                <a:gd name="connsiteY1" fmla="*/ 37485 h 6432306"/>
                <a:gd name="connsiteX2" fmla="*/ 8543246 w 8559019"/>
                <a:gd name="connsiteY2" fmla="*/ 0 h 6432306"/>
                <a:gd name="connsiteX3" fmla="*/ 8559019 w 8559019"/>
                <a:gd name="connsiteY3" fmla="*/ 5327309 h 6432306"/>
                <a:gd name="connsiteX4" fmla="*/ 2099333 w 8559019"/>
                <a:gd name="connsiteY4" fmla="*/ 5269871 h 6432306"/>
                <a:gd name="connsiteX5" fmla="*/ 0 w 8559019"/>
                <a:gd name="connsiteY5" fmla="*/ 6432306 h 6432306"/>
                <a:gd name="connsiteX0" fmla="*/ 0 w 8559019"/>
                <a:gd name="connsiteY0" fmla="*/ 6432306 h 6432306"/>
                <a:gd name="connsiteX1" fmla="*/ 2139921 w 8559019"/>
                <a:gd name="connsiteY1" fmla="*/ 37486 h 6432306"/>
                <a:gd name="connsiteX2" fmla="*/ 8543246 w 8559019"/>
                <a:gd name="connsiteY2" fmla="*/ 0 h 6432306"/>
                <a:gd name="connsiteX3" fmla="*/ 8559019 w 8559019"/>
                <a:gd name="connsiteY3" fmla="*/ 5327309 h 6432306"/>
                <a:gd name="connsiteX4" fmla="*/ 2099333 w 8559019"/>
                <a:gd name="connsiteY4" fmla="*/ 5269871 h 6432306"/>
                <a:gd name="connsiteX5" fmla="*/ 0 w 8559019"/>
                <a:gd name="connsiteY5" fmla="*/ 6432306 h 6432306"/>
                <a:gd name="connsiteX0" fmla="*/ 0 w 8756310"/>
                <a:gd name="connsiteY0" fmla="*/ 6432306 h 6432306"/>
                <a:gd name="connsiteX1" fmla="*/ 2139921 w 8756310"/>
                <a:gd name="connsiteY1" fmla="*/ 37486 h 6432306"/>
                <a:gd name="connsiteX2" fmla="*/ 8756310 w 8756310"/>
                <a:gd name="connsiteY2" fmla="*/ 0 h 6432306"/>
                <a:gd name="connsiteX3" fmla="*/ 8559019 w 8756310"/>
                <a:gd name="connsiteY3" fmla="*/ 5327309 h 6432306"/>
                <a:gd name="connsiteX4" fmla="*/ 2099333 w 8756310"/>
                <a:gd name="connsiteY4" fmla="*/ 5269871 h 6432306"/>
                <a:gd name="connsiteX5" fmla="*/ 0 w 8756310"/>
                <a:gd name="connsiteY5" fmla="*/ 6432306 h 6432306"/>
                <a:gd name="connsiteX0" fmla="*/ 0 w 8789838"/>
                <a:gd name="connsiteY0" fmla="*/ 6432306 h 6432306"/>
                <a:gd name="connsiteX1" fmla="*/ 2139921 w 8789838"/>
                <a:gd name="connsiteY1" fmla="*/ 37486 h 6432306"/>
                <a:gd name="connsiteX2" fmla="*/ 8756310 w 8789838"/>
                <a:gd name="connsiteY2" fmla="*/ 0 h 6432306"/>
                <a:gd name="connsiteX3" fmla="*/ 8789838 w 8789838"/>
                <a:gd name="connsiteY3" fmla="*/ 5344631 h 6432306"/>
                <a:gd name="connsiteX4" fmla="*/ 2099333 w 8789838"/>
                <a:gd name="connsiteY4" fmla="*/ 5269871 h 6432306"/>
                <a:gd name="connsiteX5" fmla="*/ 0 w 8789838"/>
                <a:gd name="connsiteY5" fmla="*/ 6432306 h 6432306"/>
                <a:gd name="connsiteX0" fmla="*/ 0 w 8763205"/>
                <a:gd name="connsiteY0" fmla="*/ 6432306 h 6432306"/>
                <a:gd name="connsiteX1" fmla="*/ 2139921 w 8763205"/>
                <a:gd name="connsiteY1" fmla="*/ 37486 h 6432306"/>
                <a:gd name="connsiteX2" fmla="*/ 8756310 w 8763205"/>
                <a:gd name="connsiteY2" fmla="*/ 0 h 6432306"/>
                <a:gd name="connsiteX3" fmla="*/ 8763205 w 8763205"/>
                <a:gd name="connsiteY3" fmla="*/ 5309987 h 6432306"/>
                <a:gd name="connsiteX4" fmla="*/ 2099333 w 8763205"/>
                <a:gd name="connsiteY4" fmla="*/ 5269871 h 6432306"/>
                <a:gd name="connsiteX5" fmla="*/ 0 w 8763205"/>
                <a:gd name="connsiteY5" fmla="*/ 6432306 h 6432306"/>
                <a:gd name="connsiteX0" fmla="*/ 0 w 8763205"/>
                <a:gd name="connsiteY0" fmla="*/ 6432306 h 6432306"/>
                <a:gd name="connsiteX1" fmla="*/ 2139921 w 8763205"/>
                <a:gd name="connsiteY1" fmla="*/ 37486 h 6432306"/>
                <a:gd name="connsiteX2" fmla="*/ 8756310 w 8763205"/>
                <a:gd name="connsiteY2" fmla="*/ 0 h 6432306"/>
                <a:gd name="connsiteX3" fmla="*/ 8763205 w 8763205"/>
                <a:gd name="connsiteY3" fmla="*/ 5309987 h 6432306"/>
                <a:gd name="connsiteX4" fmla="*/ 2117088 w 8763205"/>
                <a:gd name="connsiteY4" fmla="*/ 5235228 h 6432306"/>
                <a:gd name="connsiteX5" fmla="*/ 0 w 8763205"/>
                <a:gd name="connsiteY5" fmla="*/ 6432306 h 6432306"/>
                <a:gd name="connsiteX0" fmla="*/ 0 w 8763205"/>
                <a:gd name="connsiteY0" fmla="*/ 6432306 h 6432306"/>
                <a:gd name="connsiteX1" fmla="*/ 2139921 w 8763205"/>
                <a:gd name="connsiteY1" fmla="*/ 37486 h 6432306"/>
                <a:gd name="connsiteX2" fmla="*/ 8756310 w 8763205"/>
                <a:gd name="connsiteY2" fmla="*/ 0 h 6432306"/>
                <a:gd name="connsiteX3" fmla="*/ 8763205 w 8763205"/>
                <a:gd name="connsiteY3" fmla="*/ 5309987 h 6432306"/>
                <a:gd name="connsiteX4" fmla="*/ 2148838 w 8763205"/>
                <a:gd name="connsiteY4" fmla="*/ 5235228 h 6432306"/>
                <a:gd name="connsiteX5" fmla="*/ 0 w 8763205"/>
                <a:gd name="connsiteY5" fmla="*/ 6432306 h 6432306"/>
                <a:gd name="connsiteX0" fmla="*/ 0 w 8573634"/>
                <a:gd name="connsiteY0" fmla="*/ 6889217 h 6889217"/>
                <a:gd name="connsiteX1" fmla="*/ 1950350 w 8573634"/>
                <a:gd name="connsiteY1" fmla="*/ 37486 h 6889217"/>
                <a:gd name="connsiteX2" fmla="*/ 8566739 w 8573634"/>
                <a:gd name="connsiteY2" fmla="*/ 0 h 6889217"/>
                <a:gd name="connsiteX3" fmla="*/ 8573634 w 8573634"/>
                <a:gd name="connsiteY3" fmla="*/ 5309987 h 6889217"/>
                <a:gd name="connsiteX4" fmla="*/ 1959267 w 8573634"/>
                <a:gd name="connsiteY4" fmla="*/ 5235228 h 6889217"/>
                <a:gd name="connsiteX5" fmla="*/ 0 w 8573634"/>
                <a:gd name="connsiteY5" fmla="*/ 6889217 h 6889217"/>
                <a:gd name="connsiteX0" fmla="*/ 0 w 7655995"/>
                <a:gd name="connsiteY0" fmla="*/ 3796710 h 5309986"/>
                <a:gd name="connsiteX1" fmla="*/ 1032711 w 7655995"/>
                <a:gd name="connsiteY1" fmla="*/ 37486 h 5309986"/>
                <a:gd name="connsiteX2" fmla="*/ 7649100 w 7655995"/>
                <a:gd name="connsiteY2" fmla="*/ 0 h 5309986"/>
                <a:gd name="connsiteX3" fmla="*/ 7655995 w 7655995"/>
                <a:gd name="connsiteY3" fmla="*/ 5309987 h 5309986"/>
                <a:gd name="connsiteX4" fmla="*/ 1041628 w 7655995"/>
                <a:gd name="connsiteY4" fmla="*/ 5235228 h 5309986"/>
                <a:gd name="connsiteX5" fmla="*/ 0 w 7655995"/>
                <a:gd name="connsiteY5" fmla="*/ 3796710 h 530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5995" h="5309986">
                  <a:moveTo>
                    <a:pt x="0" y="3796710"/>
                  </a:moveTo>
                  <a:lnTo>
                    <a:pt x="1032711" y="37486"/>
                  </a:lnTo>
                  <a:lnTo>
                    <a:pt x="7649100" y="0"/>
                  </a:lnTo>
                  <a:cubicBezTo>
                    <a:pt x="7649071" y="824502"/>
                    <a:pt x="7656024" y="4485485"/>
                    <a:pt x="7655995" y="5309987"/>
                  </a:cubicBezTo>
                  <a:lnTo>
                    <a:pt x="1041628" y="5235228"/>
                  </a:lnTo>
                  <a:lnTo>
                    <a:pt x="0" y="3796710"/>
                  </a:lnTo>
                  <a:close/>
                </a:path>
              </a:pathLst>
            </a:custGeom>
            <a:noFill/>
            <a:ln w="28575">
              <a:solidFill>
                <a:srgbClr val="FFCB0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1A6C6A55-28D1-1552-0BA4-B9573ACEDB67}"/>
              </a:ext>
            </a:extLst>
          </p:cNvPr>
          <p:cNvGrpSpPr/>
          <p:nvPr/>
        </p:nvGrpSpPr>
        <p:grpSpPr>
          <a:xfrm>
            <a:off x="6774374" y="3204530"/>
            <a:ext cx="5292851" cy="3125941"/>
            <a:chOff x="6774374" y="3204530"/>
            <a:chExt cx="5292851" cy="3125941"/>
          </a:xfrm>
        </p:grpSpPr>
        <p:pic>
          <p:nvPicPr>
            <p:cNvPr id="13" name="Picture 12" descr="A blue square with a colorful circle&#10;&#10;Description automatically generated">
              <a:extLst>
                <a:ext uri="{FF2B5EF4-FFF2-40B4-BE49-F238E27FC236}">
                  <a16:creationId xmlns:a16="http://schemas.microsoft.com/office/drawing/2014/main" id="{C67A3046-E5C6-4025-0EAC-982C780FB757}"/>
                </a:ext>
              </a:extLst>
            </p:cNvPr>
            <p:cNvPicPr>
              <a:picLocks noChangeAspect="1"/>
            </p:cNvPicPr>
            <p:nvPr/>
          </p:nvPicPr>
          <p:blipFill rotWithShape="1">
            <a:blip r:embed="rId6"/>
            <a:srcRect l="25177" t="21369" r="26430" b="20987"/>
            <a:stretch/>
          </p:blipFill>
          <p:spPr>
            <a:xfrm>
              <a:off x="9874323" y="3770367"/>
              <a:ext cx="2074162" cy="2374367"/>
            </a:xfrm>
            <a:prstGeom prst="rect">
              <a:avLst/>
            </a:prstGeom>
          </p:spPr>
        </p:pic>
        <p:pic>
          <p:nvPicPr>
            <p:cNvPr id="16" name="Picture 15" descr="A screenshot of a diagram&#10;&#10;Description automatically generated">
              <a:extLst>
                <a:ext uri="{FF2B5EF4-FFF2-40B4-BE49-F238E27FC236}">
                  <a16:creationId xmlns:a16="http://schemas.microsoft.com/office/drawing/2014/main" id="{B5855005-D526-2F6B-ABAC-4036CB11FC53}"/>
                </a:ext>
              </a:extLst>
            </p:cNvPr>
            <p:cNvPicPr>
              <a:picLocks noChangeAspect="1"/>
            </p:cNvPicPr>
            <p:nvPr/>
          </p:nvPicPr>
          <p:blipFill rotWithShape="1">
            <a:blip r:embed="rId5"/>
            <a:srcRect l="4250" t="57700" r="50067" b="759"/>
            <a:stretch/>
          </p:blipFill>
          <p:spPr>
            <a:xfrm>
              <a:off x="7308392" y="3770367"/>
              <a:ext cx="1956051" cy="2385594"/>
            </a:xfrm>
            <a:prstGeom prst="rect">
              <a:avLst/>
            </a:prstGeom>
          </p:spPr>
        </p:pic>
        <p:sp>
          <p:nvSpPr>
            <p:cNvPr id="19" name="Right Arrow 18">
              <a:extLst>
                <a:ext uri="{FF2B5EF4-FFF2-40B4-BE49-F238E27FC236}">
                  <a16:creationId xmlns:a16="http://schemas.microsoft.com/office/drawing/2014/main" id="{BB501450-05D6-8A03-6584-8D7117BBFD7D}"/>
                </a:ext>
              </a:extLst>
            </p:cNvPr>
            <p:cNvSpPr/>
            <p:nvPr/>
          </p:nvSpPr>
          <p:spPr>
            <a:xfrm>
              <a:off x="9341693" y="4598685"/>
              <a:ext cx="434897" cy="372668"/>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128FC57-0644-041A-D80B-C5DA9A875824}"/>
                </a:ext>
              </a:extLst>
            </p:cNvPr>
            <p:cNvSpPr txBox="1"/>
            <p:nvPr/>
          </p:nvSpPr>
          <p:spPr>
            <a:xfrm>
              <a:off x="7703987" y="3284441"/>
              <a:ext cx="1805178" cy="646331"/>
            </a:xfrm>
            <a:prstGeom prst="rect">
              <a:avLst/>
            </a:prstGeom>
            <a:noFill/>
          </p:spPr>
          <p:txBody>
            <a:bodyPr wrap="square">
              <a:spAutoFit/>
            </a:bodyPr>
            <a:lstStyle/>
            <a:p>
              <a:r>
                <a:rPr lang="en-CA"/>
                <a:t>Before multipole correction</a:t>
              </a:r>
              <a:endParaRPr lang="en-US"/>
            </a:p>
          </p:txBody>
        </p:sp>
        <p:sp>
          <p:nvSpPr>
            <p:cNvPr id="23" name="TextBox 22">
              <a:extLst>
                <a:ext uri="{FF2B5EF4-FFF2-40B4-BE49-F238E27FC236}">
                  <a16:creationId xmlns:a16="http://schemas.microsoft.com/office/drawing/2014/main" id="{B4E4C4AA-686D-8F1D-7E84-84F947AE32C6}"/>
                </a:ext>
              </a:extLst>
            </p:cNvPr>
            <p:cNvSpPr txBox="1"/>
            <p:nvPr/>
          </p:nvSpPr>
          <p:spPr>
            <a:xfrm>
              <a:off x="10295059" y="3268344"/>
              <a:ext cx="1772166" cy="646331"/>
            </a:xfrm>
            <a:prstGeom prst="rect">
              <a:avLst/>
            </a:prstGeom>
            <a:noFill/>
          </p:spPr>
          <p:txBody>
            <a:bodyPr wrap="square">
              <a:spAutoFit/>
            </a:bodyPr>
            <a:lstStyle/>
            <a:p>
              <a:r>
                <a:rPr lang="en-CA"/>
                <a:t>After multipole correction</a:t>
              </a:r>
              <a:endParaRPr lang="en-US"/>
            </a:p>
          </p:txBody>
        </p:sp>
        <p:sp>
          <p:nvSpPr>
            <p:cNvPr id="32" name="Freeform 17">
              <a:extLst>
                <a:ext uri="{FF2B5EF4-FFF2-40B4-BE49-F238E27FC236}">
                  <a16:creationId xmlns:a16="http://schemas.microsoft.com/office/drawing/2014/main" id="{80E8CFAE-5410-FCA4-8FE6-63E441B1F95A}"/>
                </a:ext>
              </a:extLst>
            </p:cNvPr>
            <p:cNvSpPr/>
            <p:nvPr/>
          </p:nvSpPr>
          <p:spPr>
            <a:xfrm flipV="1">
              <a:off x="6774374" y="3204530"/>
              <a:ext cx="5231876" cy="3125941"/>
            </a:xfrm>
            <a:custGeom>
              <a:avLst/>
              <a:gdLst>
                <a:gd name="connsiteX0" fmla="*/ 0 w 7370956"/>
                <a:gd name="connsiteY0" fmla="*/ 1471961 h 2308302"/>
                <a:gd name="connsiteX1" fmla="*/ 2732049 w 7370956"/>
                <a:gd name="connsiteY1" fmla="*/ 11151 h 2308302"/>
                <a:gd name="connsiteX2" fmla="*/ 7337502 w 7370956"/>
                <a:gd name="connsiteY2" fmla="*/ 0 h 2308302"/>
                <a:gd name="connsiteX3" fmla="*/ 7370956 w 7370956"/>
                <a:gd name="connsiteY3" fmla="*/ 2308302 h 2308302"/>
                <a:gd name="connsiteX4" fmla="*/ 2765502 w 7370956"/>
                <a:gd name="connsiteY4" fmla="*/ 2297151 h 2308302"/>
                <a:gd name="connsiteX5" fmla="*/ 0 w 7370956"/>
                <a:gd name="connsiteY5" fmla="*/ 1471961 h 2308302"/>
                <a:gd name="connsiteX0" fmla="*/ 0 w 7370956"/>
                <a:gd name="connsiteY0" fmla="*/ 3211551 h 3211551"/>
                <a:gd name="connsiteX1" fmla="*/ 2732049 w 7370956"/>
                <a:gd name="connsiteY1" fmla="*/ 11151 h 3211551"/>
                <a:gd name="connsiteX2" fmla="*/ 7337502 w 7370956"/>
                <a:gd name="connsiteY2" fmla="*/ 0 h 3211551"/>
                <a:gd name="connsiteX3" fmla="*/ 7370956 w 7370956"/>
                <a:gd name="connsiteY3" fmla="*/ 2308302 h 3211551"/>
                <a:gd name="connsiteX4" fmla="*/ 2765502 w 7370956"/>
                <a:gd name="connsiteY4" fmla="*/ 2297151 h 3211551"/>
                <a:gd name="connsiteX5" fmla="*/ 0 w 7370956"/>
                <a:gd name="connsiteY5" fmla="*/ 3211551 h 3211551"/>
                <a:gd name="connsiteX0" fmla="*/ 0 w 7315200"/>
                <a:gd name="connsiteY0" fmla="*/ 3010829 h 3010829"/>
                <a:gd name="connsiteX1" fmla="*/ 2676293 w 7315200"/>
                <a:gd name="connsiteY1" fmla="*/ 11151 h 3010829"/>
                <a:gd name="connsiteX2" fmla="*/ 7281746 w 7315200"/>
                <a:gd name="connsiteY2" fmla="*/ 0 h 3010829"/>
                <a:gd name="connsiteX3" fmla="*/ 7315200 w 7315200"/>
                <a:gd name="connsiteY3" fmla="*/ 2308302 h 3010829"/>
                <a:gd name="connsiteX4" fmla="*/ 2709746 w 7315200"/>
                <a:gd name="connsiteY4" fmla="*/ 2297151 h 3010829"/>
                <a:gd name="connsiteX5" fmla="*/ 0 w 7315200"/>
                <a:gd name="connsiteY5" fmla="*/ 3010829 h 3010829"/>
                <a:gd name="connsiteX0" fmla="*/ 0 w 7252855"/>
                <a:gd name="connsiteY0" fmla="*/ 267629 h 2308302"/>
                <a:gd name="connsiteX1" fmla="*/ 2613948 w 7252855"/>
                <a:gd name="connsiteY1" fmla="*/ 11151 h 2308302"/>
                <a:gd name="connsiteX2" fmla="*/ 7219401 w 7252855"/>
                <a:gd name="connsiteY2" fmla="*/ 0 h 2308302"/>
                <a:gd name="connsiteX3" fmla="*/ 7252855 w 7252855"/>
                <a:gd name="connsiteY3" fmla="*/ 2308302 h 2308302"/>
                <a:gd name="connsiteX4" fmla="*/ 2647401 w 7252855"/>
                <a:gd name="connsiteY4" fmla="*/ 2297151 h 2308302"/>
                <a:gd name="connsiteX5" fmla="*/ 0 w 7252855"/>
                <a:gd name="connsiteY5" fmla="*/ 267629 h 2308302"/>
                <a:gd name="connsiteX0" fmla="*/ 0 w 7408718"/>
                <a:gd name="connsiteY0" fmla="*/ 1795092 h 2308302"/>
                <a:gd name="connsiteX1" fmla="*/ 2769811 w 7408718"/>
                <a:gd name="connsiteY1" fmla="*/ 11151 h 2308302"/>
                <a:gd name="connsiteX2" fmla="*/ 7375264 w 7408718"/>
                <a:gd name="connsiteY2" fmla="*/ 0 h 2308302"/>
                <a:gd name="connsiteX3" fmla="*/ 7408718 w 7408718"/>
                <a:gd name="connsiteY3" fmla="*/ 2308302 h 2308302"/>
                <a:gd name="connsiteX4" fmla="*/ 2803264 w 7408718"/>
                <a:gd name="connsiteY4" fmla="*/ 2297151 h 2308302"/>
                <a:gd name="connsiteX5" fmla="*/ 0 w 7408718"/>
                <a:gd name="connsiteY5" fmla="*/ 1795092 h 2308302"/>
                <a:gd name="connsiteX0" fmla="*/ 0 w 7408718"/>
                <a:gd name="connsiteY0" fmla="*/ 1795092 h 2308302"/>
                <a:gd name="connsiteX1" fmla="*/ 2852939 w 7408718"/>
                <a:gd name="connsiteY1" fmla="*/ 322878 h 2308302"/>
                <a:gd name="connsiteX2" fmla="*/ 7375264 w 7408718"/>
                <a:gd name="connsiteY2" fmla="*/ 0 h 2308302"/>
                <a:gd name="connsiteX3" fmla="*/ 7408718 w 7408718"/>
                <a:gd name="connsiteY3" fmla="*/ 2308302 h 2308302"/>
                <a:gd name="connsiteX4" fmla="*/ 2803264 w 7408718"/>
                <a:gd name="connsiteY4" fmla="*/ 2297151 h 2308302"/>
                <a:gd name="connsiteX5" fmla="*/ 0 w 7408718"/>
                <a:gd name="connsiteY5" fmla="*/ 1795092 h 2308302"/>
                <a:gd name="connsiteX0" fmla="*/ 0 w 7408718"/>
                <a:gd name="connsiteY0" fmla="*/ 1472214 h 1985424"/>
                <a:gd name="connsiteX1" fmla="*/ 2852939 w 7408718"/>
                <a:gd name="connsiteY1" fmla="*/ 0 h 1985424"/>
                <a:gd name="connsiteX2" fmla="*/ 7385655 w 7408718"/>
                <a:gd name="connsiteY2" fmla="*/ 9631 h 1985424"/>
                <a:gd name="connsiteX3" fmla="*/ 7408718 w 7408718"/>
                <a:gd name="connsiteY3" fmla="*/ 1985424 h 1985424"/>
                <a:gd name="connsiteX4" fmla="*/ 2803264 w 7408718"/>
                <a:gd name="connsiteY4" fmla="*/ 1974273 h 1985424"/>
                <a:gd name="connsiteX5" fmla="*/ 0 w 7408718"/>
                <a:gd name="connsiteY5" fmla="*/ 1472214 h 1985424"/>
                <a:gd name="connsiteX0" fmla="*/ 0 w 7408718"/>
                <a:gd name="connsiteY0" fmla="*/ 3870118 h 4383328"/>
                <a:gd name="connsiteX1" fmla="*/ 2852939 w 7408718"/>
                <a:gd name="connsiteY1" fmla="*/ 2397904 h 4383328"/>
                <a:gd name="connsiteX2" fmla="*/ 7362506 w 7408718"/>
                <a:gd name="connsiteY2" fmla="*/ 0 h 4383328"/>
                <a:gd name="connsiteX3" fmla="*/ 7408718 w 7408718"/>
                <a:gd name="connsiteY3" fmla="*/ 4383328 h 4383328"/>
                <a:gd name="connsiteX4" fmla="*/ 2803264 w 7408718"/>
                <a:gd name="connsiteY4" fmla="*/ 4372177 h 4383328"/>
                <a:gd name="connsiteX5" fmla="*/ 0 w 7408718"/>
                <a:gd name="connsiteY5" fmla="*/ 3870118 h 4383328"/>
                <a:gd name="connsiteX0" fmla="*/ 0 w 7408718"/>
                <a:gd name="connsiteY0" fmla="*/ 3870118 h 4383328"/>
                <a:gd name="connsiteX1" fmla="*/ 2633020 w 7408718"/>
                <a:gd name="connsiteY1" fmla="*/ 13519 h 4383328"/>
                <a:gd name="connsiteX2" fmla="*/ 7362506 w 7408718"/>
                <a:gd name="connsiteY2" fmla="*/ 0 h 4383328"/>
                <a:gd name="connsiteX3" fmla="*/ 7408718 w 7408718"/>
                <a:gd name="connsiteY3" fmla="*/ 4383328 h 4383328"/>
                <a:gd name="connsiteX4" fmla="*/ 2803264 w 7408718"/>
                <a:gd name="connsiteY4" fmla="*/ 4372177 h 4383328"/>
                <a:gd name="connsiteX5" fmla="*/ 0 w 7408718"/>
                <a:gd name="connsiteY5" fmla="*/ 3870118 h 4383328"/>
                <a:gd name="connsiteX0" fmla="*/ 0 w 7408718"/>
                <a:gd name="connsiteY0" fmla="*/ 3870118 h 4383328"/>
                <a:gd name="connsiteX1" fmla="*/ 2633020 w 7408718"/>
                <a:gd name="connsiteY1" fmla="*/ 13519 h 4383328"/>
                <a:gd name="connsiteX2" fmla="*/ 7362506 w 7408718"/>
                <a:gd name="connsiteY2" fmla="*/ 0 h 4383328"/>
                <a:gd name="connsiteX3" fmla="*/ 7408718 w 7408718"/>
                <a:gd name="connsiteY3" fmla="*/ 4383328 h 4383328"/>
                <a:gd name="connsiteX4" fmla="*/ 2988459 w 7408718"/>
                <a:gd name="connsiteY4" fmla="*/ 2473929 h 4383328"/>
                <a:gd name="connsiteX5" fmla="*/ 0 w 7408718"/>
                <a:gd name="connsiteY5" fmla="*/ 3870118 h 4383328"/>
                <a:gd name="connsiteX0" fmla="*/ 0 w 7408718"/>
                <a:gd name="connsiteY0" fmla="*/ 3870118 h 3870118"/>
                <a:gd name="connsiteX1" fmla="*/ 2633020 w 7408718"/>
                <a:gd name="connsiteY1" fmla="*/ 13519 h 3870118"/>
                <a:gd name="connsiteX2" fmla="*/ 7362506 w 7408718"/>
                <a:gd name="connsiteY2" fmla="*/ 0 h 3870118"/>
                <a:gd name="connsiteX3" fmla="*/ 7408718 w 7408718"/>
                <a:gd name="connsiteY3" fmla="*/ 2485080 h 3870118"/>
                <a:gd name="connsiteX4" fmla="*/ 2988459 w 7408718"/>
                <a:gd name="connsiteY4" fmla="*/ 2473929 h 3870118"/>
                <a:gd name="connsiteX5" fmla="*/ 0 w 7408718"/>
                <a:gd name="connsiteY5" fmla="*/ 3870118 h 3870118"/>
                <a:gd name="connsiteX0" fmla="*/ 0 w 7547701"/>
                <a:gd name="connsiteY0" fmla="*/ 3881692 h 3881692"/>
                <a:gd name="connsiteX1" fmla="*/ 2633020 w 7547701"/>
                <a:gd name="connsiteY1" fmla="*/ 25093 h 3881692"/>
                <a:gd name="connsiteX2" fmla="*/ 7547701 w 7547701"/>
                <a:gd name="connsiteY2" fmla="*/ 0 h 3881692"/>
                <a:gd name="connsiteX3" fmla="*/ 7408718 w 7547701"/>
                <a:gd name="connsiteY3" fmla="*/ 2496654 h 3881692"/>
                <a:gd name="connsiteX4" fmla="*/ 2988459 w 7547701"/>
                <a:gd name="connsiteY4" fmla="*/ 2485503 h 3881692"/>
                <a:gd name="connsiteX5" fmla="*/ 0 w 7547701"/>
                <a:gd name="connsiteY5" fmla="*/ 3881692 h 3881692"/>
                <a:gd name="connsiteX0" fmla="*/ 0 w 7547701"/>
                <a:gd name="connsiteY0" fmla="*/ 3881692 h 3881692"/>
                <a:gd name="connsiteX1" fmla="*/ 2633020 w 7547701"/>
                <a:gd name="connsiteY1" fmla="*/ 25093 h 3881692"/>
                <a:gd name="connsiteX2" fmla="*/ 7547701 w 7547701"/>
                <a:gd name="connsiteY2" fmla="*/ 0 h 3881692"/>
                <a:gd name="connsiteX3" fmla="*/ 7524465 w 7547701"/>
                <a:gd name="connsiteY3" fmla="*/ 2496654 h 3881692"/>
                <a:gd name="connsiteX4" fmla="*/ 2988459 w 7547701"/>
                <a:gd name="connsiteY4" fmla="*/ 2485503 h 3881692"/>
                <a:gd name="connsiteX5" fmla="*/ 0 w 7547701"/>
                <a:gd name="connsiteY5" fmla="*/ 3881692 h 3881692"/>
                <a:gd name="connsiteX0" fmla="*/ 0 w 7570764"/>
                <a:gd name="connsiteY0" fmla="*/ 3881692 h 3881692"/>
                <a:gd name="connsiteX1" fmla="*/ 2633020 w 7570764"/>
                <a:gd name="connsiteY1" fmla="*/ 25093 h 3881692"/>
                <a:gd name="connsiteX2" fmla="*/ 7547701 w 7570764"/>
                <a:gd name="connsiteY2" fmla="*/ 0 h 3881692"/>
                <a:gd name="connsiteX3" fmla="*/ 7570764 w 7570764"/>
                <a:gd name="connsiteY3" fmla="*/ 2496654 h 3881692"/>
                <a:gd name="connsiteX4" fmla="*/ 2988459 w 7570764"/>
                <a:gd name="connsiteY4" fmla="*/ 2485503 h 3881692"/>
                <a:gd name="connsiteX5" fmla="*/ 0 w 7570764"/>
                <a:gd name="connsiteY5" fmla="*/ 3881692 h 3881692"/>
                <a:gd name="connsiteX0" fmla="*/ 0 w 7570764"/>
                <a:gd name="connsiteY0" fmla="*/ 3881692 h 3881692"/>
                <a:gd name="connsiteX1" fmla="*/ 2633020 w 7570764"/>
                <a:gd name="connsiteY1" fmla="*/ 25093 h 3881692"/>
                <a:gd name="connsiteX2" fmla="*/ 7547701 w 7570764"/>
                <a:gd name="connsiteY2" fmla="*/ 0 h 3881692"/>
                <a:gd name="connsiteX3" fmla="*/ 7570764 w 7570764"/>
                <a:gd name="connsiteY3" fmla="*/ 2496654 h 3881692"/>
                <a:gd name="connsiteX4" fmla="*/ 3219953 w 7570764"/>
                <a:gd name="connsiteY4" fmla="*/ 2716997 h 3881692"/>
                <a:gd name="connsiteX5" fmla="*/ 0 w 7570764"/>
                <a:gd name="connsiteY5" fmla="*/ 3881692 h 3881692"/>
                <a:gd name="connsiteX0" fmla="*/ 0 w 7628637"/>
                <a:gd name="connsiteY0" fmla="*/ 3881692 h 3881692"/>
                <a:gd name="connsiteX1" fmla="*/ 2633020 w 7628637"/>
                <a:gd name="connsiteY1" fmla="*/ 25093 h 3881692"/>
                <a:gd name="connsiteX2" fmla="*/ 7547701 w 7628637"/>
                <a:gd name="connsiteY2" fmla="*/ 0 h 3881692"/>
                <a:gd name="connsiteX3" fmla="*/ 7628637 w 7628637"/>
                <a:gd name="connsiteY3" fmla="*/ 2728148 h 3881692"/>
                <a:gd name="connsiteX4" fmla="*/ 3219953 w 7628637"/>
                <a:gd name="connsiteY4" fmla="*/ 2716997 h 3881692"/>
                <a:gd name="connsiteX5" fmla="*/ 0 w 7628637"/>
                <a:gd name="connsiteY5" fmla="*/ 3881692 h 3881692"/>
                <a:gd name="connsiteX0" fmla="*/ 0 w 7628724"/>
                <a:gd name="connsiteY0" fmla="*/ 3856599 h 3856599"/>
                <a:gd name="connsiteX1" fmla="*/ 2633020 w 7628724"/>
                <a:gd name="connsiteY1" fmla="*/ 0 h 3856599"/>
                <a:gd name="connsiteX2" fmla="*/ 7628724 w 7628724"/>
                <a:gd name="connsiteY2" fmla="*/ 229550 h 3856599"/>
                <a:gd name="connsiteX3" fmla="*/ 7628637 w 7628724"/>
                <a:gd name="connsiteY3" fmla="*/ 2703055 h 3856599"/>
                <a:gd name="connsiteX4" fmla="*/ 3219953 w 7628724"/>
                <a:gd name="connsiteY4" fmla="*/ 2691904 h 3856599"/>
                <a:gd name="connsiteX5" fmla="*/ 0 w 7628724"/>
                <a:gd name="connsiteY5" fmla="*/ 3856599 h 3856599"/>
                <a:gd name="connsiteX0" fmla="*/ 0 w 7628724"/>
                <a:gd name="connsiteY0" fmla="*/ 3659829 h 3659829"/>
                <a:gd name="connsiteX1" fmla="*/ 2725617 w 7628724"/>
                <a:gd name="connsiteY1" fmla="*/ 0 h 3659829"/>
                <a:gd name="connsiteX2" fmla="*/ 7628724 w 7628724"/>
                <a:gd name="connsiteY2" fmla="*/ 32780 h 3659829"/>
                <a:gd name="connsiteX3" fmla="*/ 7628637 w 7628724"/>
                <a:gd name="connsiteY3" fmla="*/ 2506285 h 3659829"/>
                <a:gd name="connsiteX4" fmla="*/ 3219953 w 7628724"/>
                <a:gd name="connsiteY4" fmla="*/ 2495134 h 3659829"/>
                <a:gd name="connsiteX5" fmla="*/ 0 w 7628724"/>
                <a:gd name="connsiteY5" fmla="*/ 3659829 h 3659829"/>
                <a:gd name="connsiteX0" fmla="*/ 0 w 7628724"/>
                <a:gd name="connsiteY0" fmla="*/ 3627049 h 3627049"/>
                <a:gd name="connsiteX1" fmla="*/ 2748767 w 7628724"/>
                <a:gd name="connsiteY1" fmla="*/ 13518 h 3627049"/>
                <a:gd name="connsiteX2" fmla="*/ 7628724 w 7628724"/>
                <a:gd name="connsiteY2" fmla="*/ 0 h 3627049"/>
                <a:gd name="connsiteX3" fmla="*/ 7628637 w 7628724"/>
                <a:gd name="connsiteY3" fmla="*/ 2473505 h 3627049"/>
                <a:gd name="connsiteX4" fmla="*/ 3219953 w 7628724"/>
                <a:gd name="connsiteY4" fmla="*/ 2462354 h 3627049"/>
                <a:gd name="connsiteX5" fmla="*/ 0 w 7628724"/>
                <a:gd name="connsiteY5" fmla="*/ 3627049 h 3627049"/>
                <a:gd name="connsiteX0" fmla="*/ 0 w 7628724"/>
                <a:gd name="connsiteY0" fmla="*/ 3627049 h 4650689"/>
                <a:gd name="connsiteX1" fmla="*/ 2748767 w 7628724"/>
                <a:gd name="connsiteY1" fmla="*/ 13518 h 4650689"/>
                <a:gd name="connsiteX2" fmla="*/ 7628724 w 7628724"/>
                <a:gd name="connsiteY2" fmla="*/ 0 h 4650689"/>
                <a:gd name="connsiteX3" fmla="*/ 7628637 w 7628724"/>
                <a:gd name="connsiteY3" fmla="*/ 2473505 h 4650689"/>
                <a:gd name="connsiteX4" fmla="*/ 1689103 w 7628724"/>
                <a:gd name="connsiteY4" fmla="*/ 4650689 h 4650689"/>
                <a:gd name="connsiteX5" fmla="*/ 0 w 7628724"/>
                <a:gd name="connsiteY5" fmla="*/ 3627049 h 4650689"/>
                <a:gd name="connsiteX0" fmla="*/ 0 w 7628724"/>
                <a:gd name="connsiteY0" fmla="*/ 3627049 h 4651165"/>
                <a:gd name="connsiteX1" fmla="*/ 2748767 w 7628724"/>
                <a:gd name="connsiteY1" fmla="*/ 13518 h 4651165"/>
                <a:gd name="connsiteX2" fmla="*/ 7628724 w 7628724"/>
                <a:gd name="connsiteY2" fmla="*/ 0 h 4651165"/>
                <a:gd name="connsiteX3" fmla="*/ 7094381 w 7628724"/>
                <a:gd name="connsiteY3" fmla="*/ 4651165 h 4651165"/>
                <a:gd name="connsiteX4" fmla="*/ 1689103 w 7628724"/>
                <a:gd name="connsiteY4" fmla="*/ 4650689 h 4651165"/>
                <a:gd name="connsiteX5" fmla="*/ 0 w 7628724"/>
                <a:gd name="connsiteY5" fmla="*/ 3627049 h 4651165"/>
                <a:gd name="connsiteX0" fmla="*/ 0 w 7094381"/>
                <a:gd name="connsiteY0" fmla="*/ 4043366 h 5067482"/>
                <a:gd name="connsiteX1" fmla="*/ 2748767 w 7094381"/>
                <a:gd name="connsiteY1" fmla="*/ 429835 h 5067482"/>
                <a:gd name="connsiteX2" fmla="*/ 7043097 w 7094381"/>
                <a:gd name="connsiteY2" fmla="*/ 0 h 5067482"/>
                <a:gd name="connsiteX3" fmla="*/ 7094381 w 7094381"/>
                <a:gd name="connsiteY3" fmla="*/ 5067482 h 5067482"/>
                <a:gd name="connsiteX4" fmla="*/ 1689103 w 7094381"/>
                <a:gd name="connsiteY4" fmla="*/ 5067006 h 5067482"/>
                <a:gd name="connsiteX5" fmla="*/ 0 w 7094381"/>
                <a:gd name="connsiteY5" fmla="*/ 4043366 h 5067482"/>
                <a:gd name="connsiteX0" fmla="*/ 0 w 7094381"/>
                <a:gd name="connsiteY0" fmla="*/ 4051198 h 5075314"/>
                <a:gd name="connsiteX1" fmla="*/ 1649432 w 7094381"/>
                <a:gd name="connsiteY1" fmla="*/ 0 h 5075314"/>
                <a:gd name="connsiteX2" fmla="*/ 7043097 w 7094381"/>
                <a:gd name="connsiteY2" fmla="*/ 7832 h 5075314"/>
                <a:gd name="connsiteX3" fmla="*/ 7094381 w 7094381"/>
                <a:gd name="connsiteY3" fmla="*/ 5075314 h 5075314"/>
                <a:gd name="connsiteX4" fmla="*/ 1689103 w 7094381"/>
                <a:gd name="connsiteY4" fmla="*/ 5074838 h 5075314"/>
                <a:gd name="connsiteX5" fmla="*/ 0 w 7094381"/>
                <a:gd name="connsiteY5" fmla="*/ 4051198 h 5075314"/>
                <a:gd name="connsiteX0" fmla="*/ 0 w 6395738"/>
                <a:gd name="connsiteY0" fmla="*/ 742008 h 5075314"/>
                <a:gd name="connsiteX1" fmla="*/ 950789 w 6395738"/>
                <a:gd name="connsiteY1" fmla="*/ 0 h 5075314"/>
                <a:gd name="connsiteX2" fmla="*/ 6344454 w 6395738"/>
                <a:gd name="connsiteY2" fmla="*/ 7832 h 5075314"/>
                <a:gd name="connsiteX3" fmla="*/ 6395738 w 6395738"/>
                <a:gd name="connsiteY3" fmla="*/ 5075314 h 5075314"/>
                <a:gd name="connsiteX4" fmla="*/ 990460 w 6395738"/>
                <a:gd name="connsiteY4" fmla="*/ 5074838 h 5075314"/>
                <a:gd name="connsiteX5" fmla="*/ 0 w 6395738"/>
                <a:gd name="connsiteY5" fmla="*/ 742008 h 5075314"/>
                <a:gd name="connsiteX0" fmla="*/ 0 w 6580673"/>
                <a:gd name="connsiteY0" fmla="*/ 806057 h 5075314"/>
                <a:gd name="connsiteX1" fmla="*/ 1135724 w 6580673"/>
                <a:gd name="connsiteY1" fmla="*/ 0 h 5075314"/>
                <a:gd name="connsiteX2" fmla="*/ 6529389 w 6580673"/>
                <a:gd name="connsiteY2" fmla="*/ 7832 h 5075314"/>
                <a:gd name="connsiteX3" fmla="*/ 6580673 w 6580673"/>
                <a:gd name="connsiteY3" fmla="*/ 5075314 h 5075314"/>
                <a:gd name="connsiteX4" fmla="*/ 1175395 w 6580673"/>
                <a:gd name="connsiteY4" fmla="*/ 5074838 h 5075314"/>
                <a:gd name="connsiteX5" fmla="*/ 0 w 6580673"/>
                <a:gd name="connsiteY5" fmla="*/ 806057 h 5075314"/>
                <a:gd name="connsiteX0" fmla="*/ 0 w 6580673"/>
                <a:gd name="connsiteY0" fmla="*/ 798225 h 5067482"/>
                <a:gd name="connsiteX1" fmla="*/ 1022708 w 6580673"/>
                <a:gd name="connsiteY1" fmla="*/ 2843 h 5067482"/>
                <a:gd name="connsiteX2" fmla="*/ 6529389 w 6580673"/>
                <a:gd name="connsiteY2" fmla="*/ 0 h 5067482"/>
                <a:gd name="connsiteX3" fmla="*/ 6580673 w 6580673"/>
                <a:gd name="connsiteY3" fmla="*/ 5067482 h 5067482"/>
                <a:gd name="connsiteX4" fmla="*/ 1175395 w 6580673"/>
                <a:gd name="connsiteY4" fmla="*/ 5067006 h 5067482"/>
                <a:gd name="connsiteX5" fmla="*/ 0 w 6580673"/>
                <a:gd name="connsiteY5" fmla="*/ 798225 h 5067482"/>
                <a:gd name="connsiteX0" fmla="*/ 0 w 6580673"/>
                <a:gd name="connsiteY0" fmla="*/ 798225 h 5109706"/>
                <a:gd name="connsiteX1" fmla="*/ 1022708 w 6580673"/>
                <a:gd name="connsiteY1" fmla="*/ 2843 h 5109706"/>
                <a:gd name="connsiteX2" fmla="*/ 6529389 w 6580673"/>
                <a:gd name="connsiteY2" fmla="*/ 0 h 5109706"/>
                <a:gd name="connsiteX3" fmla="*/ 6580673 w 6580673"/>
                <a:gd name="connsiteY3" fmla="*/ 5067482 h 5109706"/>
                <a:gd name="connsiteX4" fmla="*/ 1093202 w 6580673"/>
                <a:gd name="connsiteY4" fmla="*/ 5109706 h 5109706"/>
                <a:gd name="connsiteX5" fmla="*/ 0 w 6580673"/>
                <a:gd name="connsiteY5" fmla="*/ 798225 h 5109706"/>
                <a:gd name="connsiteX0" fmla="*/ 0 w 6580673"/>
                <a:gd name="connsiteY0" fmla="*/ 798225 h 5067482"/>
                <a:gd name="connsiteX1" fmla="*/ 1022708 w 6580673"/>
                <a:gd name="connsiteY1" fmla="*/ 2843 h 5067482"/>
                <a:gd name="connsiteX2" fmla="*/ 6529389 w 6580673"/>
                <a:gd name="connsiteY2" fmla="*/ 0 h 5067482"/>
                <a:gd name="connsiteX3" fmla="*/ 6580673 w 6580673"/>
                <a:gd name="connsiteY3" fmla="*/ 5067482 h 5067482"/>
                <a:gd name="connsiteX4" fmla="*/ 1072654 w 6580673"/>
                <a:gd name="connsiteY4" fmla="*/ 5045657 h 5067482"/>
                <a:gd name="connsiteX5" fmla="*/ 0 w 6580673"/>
                <a:gd name="connsiteY5" fmla="*/ 798225 h 5067482"/>
                <a:gd name="connsiteX0" fmla="*/ 0 w 6580673"/>
                <a:gd name="connsiteY0" fmla="*/ 798225 h 5099031"/>
                <a:gd name="connsiteX1" fmla="*/ 1022708 w 6580673"/>
                <a:gd name="connsiteY1" fmla="*/ 2843 h 5099031"/>
                <a:gd name="connsiteX2" fmla="*/ 6529389 w 6580673"/>
                <a:gd name="connsiteY2" fmla="*/ 0 h 5099031"/>
                <a:gd name="connsiteX3" fmla="*/ 6580673 w 6580673"/>
                <a:gd name="connsiteY3" fmla="*/ 5067482 h 5099031"/>
                <a:gd name="connsiteX4" fmla="*/ 1062380 w 6580673"/>
                <a:gd name="connsiteY4" fmla="*/ 5099031 h 5099031"/>
                <a:gd name="connsiteX5" fmla="*/ 0 w 6580673"/>
                <a:gd name="connsiteY5" fmla="*/ 798225 h 5099031"/>
                <a:gd name="connsiteX0" fmla="*/ 0 w 6580673"/>
                <a:gd name="connsiteY0" fmla="*/ 798225 h 5077681"/>
                <a:gd name="connsiteX1" fmla="*/ 1022708 w 6580673"/>
                <a:gd name="connsiteY1" fmla="*/ 2843 h 5077681"/>
                <a:gd name="connsiteX2" fmla="*/ 6529389 w 6580673"/>
                <a:gd name="connsiteY2" fmla="*/ 0 h 5077681"/>
                <a:gd name="connsiteX3" fmla="*/ 6580673 w 6580673"/>
                <a:gd name="connsiteY3" fmla="*/ 5067482 h 5077681"/>
                <a:gd name="connsiteX4" fmla="*/ 1041832 w 6580673"/>
                <a:gd name="connsiteY4" fmla="*/ 5077681 h 5077681"/>
                <a:gd name="connsiteX5" fmla="*/ 0 w 6580673"/>
                <a:gd name="connsiteY5" fmla="*/ 798225 h 5077681"/>
                <a:gd name="connsiteX0" fmla="*/ 0 w 6591559"/>
                <a:gd name="connsiteY0" fmla="*/ 1435415 h 5077681"/>
                <a:gd name="connsiteX1" fmla="*/ 1033594 w 6591559"/>
                <a:gd name="connsiteY1" fmla="*/ 2843 h 5077681"/>
                <a:gd name="connsiteX2" fmla="*/ 6540275 w 6591559"/>
                <a:gd name="connsiteY2" fmla="*/ 0 h 5077681"/>
                <a:gd name="connsiteX3" fmla="*/ 6591559 w 6591559"/>
                <a:gd name="connsiteY3" fmla="*/ 5067482 h 5077681"/>
                <a:gd name="connsiteX4" fmla="*/ 1052718 w 6591559"/>
                <a:gd name="connsiteY4" fmla="*/ 5077681 h 5077681"/>
                <a:gd name="connsiteX5" fmla="*/ 0 w 6591559"/>
                <a:gd name="connsiteY5" fmla="*/ 1435415 h 5077681"/>
                <a:gd name="connsiteX0" fmla="*/ 0 w 8594530"/>
                <a:gd name="connsiteY0" fmla="*/ 6363019 h 6363019"/>
                <a:gd name="connsiteX1" fmla="*/ 3036565 w 8594530"/>
                <a:gd name="connsiteY1" fmla="*/ 2843 h 6363019"/>
                <a:gd name="connsiteX2" fmla="*/ 8543246 w 8594530"/>
                <a:gd name="connsiteY2" fmla="*/ 0 h 6363019"/>
                <a:gd name="connsiteX3" fmla="*/ 8594530 w 8594530"/>
                <a:gd name="connsiteY3" fmla="*/ 5067482 h 6363019"/>
                <a:gd name="connsiteX4" fmla="*/ 3055689 w 8594530"/>
                <a:gd name="connsiteY4" fmla="*/ 5077681 h 6363019"/>
                <a:gd name="connsiteX5" fmla="*/ 0 w 8594530"/>
                <a:gd name="connsiteY5" fmla="*/ 6363019 h 6363019"/>
                <a:gd name="connsiteX0" fmla="*/ 0 w 8594530"/>
                <a:gd name="connsiteY0" fmla="*/ 6363019 h 6363019"/>
                <a:gd name="connsiteX1" fmla="*/ 3036565 w 8594530"/>
                <a:gd name="connsiteY1" fmla="*/ 2843 h 6363019"/>
                <a:gd name="connsiteX2" fmla="*/ 8543246 w 8594530"/>
                <a:gd name="connsiteY2" fmla="*/ 0 h 6363019"/>
                <a:gd name="connsiteX3" fmla="*/ 8594530 w 8594530"/>
                <a:gd name="connsiteY3" fmla="*/ 5067482 h 6363019"/>
                <a:gd name="connsiteX4" fmla="*/ 2391661 w 8594530"/>
                <a:gd name="connsiteY4" fmla="*/ 4674128 h 6363019"/>
                <a:gd name="connsiteX5" fmla="*/ 0 w 8594530"/>
                <a:gd name="connsiteY5" fmla="*/ 6363019 h 6363019"/>
                <a:gd name="connsiteX0" fmla="*/ 0 w 8594530"/>
                <a:gd name="connsiteY0" fmla="*/ 6363019 h 6363019"/>
                <a:gd name="connsiteX1" fmla="*/ 3036565 w 8594530"/>
                <a:gd name="connsiteY1" fmla="*/ 2843 h 6363019"/>
                <a:gd name="connsiteX2" fmla="*/ 8543246 w 8594530"/>
                <a:gd name="connsiteY2" fmla="*/ 0 h 6363019"/>
                <a:gd name="connsiteX3" fmla="*/ 8594530 w 8594530"/>
                <a:gd name="connsiteY3" fmla="*/ 5067482 h 6363019"/>
                <a:gd name="connsiteX4" fmla="*/ 2337232 w 8594530"/>
                <a:gd name="connsiteY4" fmla="*/ 4291814 h 6363019"/>
                <a:gd name="connsiteX5" fmla="*/ 0 w 8594530"/>
                <a:gd name="connsiteY5" fmla="*/ 6363019 h 6363019"/>
                <a:gd name="connsiteX0" fmla="*/ 0 w 8594530"/>
                <a:gd name="connsiteY0" fmla="*/ 6363019 h 6363019"/>
                <a:gd name="connsiteX1" fmla="*/ 3036565 w 8594530"/>
                <a:gd name="connsiteY1" fmla="*/ 2843 h 6363019"/>
                <a:gd name="connsiteX2" fmla="*/ 8543246 w 8594530"/>
                <a:gd name="connsiteY2" fmla="*/ 0 h 6363019"/>
                <a:gd name="connsiteX3" fmla="*/ 8594530 w 8594530"/>
                <a:gd name="connsiteY3" fmla="*/ 5067482 h 6363019"/>
                <a:gd name="connsiteX4" fmla="*/ 2587604 w 8594530"/>
                <a:gd name="connsiteY4" fmla="*/ 4992724 h 6363019"/>
                <a:gd name="connsiteX5" fmla="*/ 0 w 8594530"/>
                <a:gd name="connsiteY5" fmla="*/ 6363019 h 6363019"/>
                <a:gd name="connsiteX0" fmla="*/ 0 w 8585652"/>
                <a:gd name="connsiteY0" fmla="*/ 6363019 h 6363019"/>
                <a:gd name="connsiteX1" fmla="*/ 3036565 w 8585652"/>
                <a:gd name="connsiteY1" fmla="*/ 2843 h 6363019"/>
                <a:gd name="connsiteX2" fmla="*/ 8543246 w 8585652"/>
                <a:gd name="connsiteY2" fmla="*/ 0 h 6363019"/>
                <a:gd name="connsiteX3" fmla="*/ 8585652 w 8585652"/>
                <a:gd name="connsiteY3" fmla="*/ 5275342 h 6363019"/>
                <a:gd name="connsiteX4" fmla="*/ 2587604 w 8585652"/>
                <a:gd name="connsiteY4" fmla="*/ 4992724 h 6363019"/>
                <a:gd name="connsiteX5" fmla="*/ 0 w 8585652"/>
                <a:gd name="connsiteY5" fmla="*/ 6363019 h 6363019"/>
                <a:gd name="connsiteX0" fmla="*/ 0 w 8559019"/>
                <a:gd name="connsiteY0" fmla="*/ 6363019 h 6363019"/>
                <a:gd name="connsiteX1" fmla="*/ 3036565 w 8559019"/>
                <a:gd name="connsiteY1" fmla="*/ 2843 h 6363019"/>
                <a:gd name="connsiteX2" fmla="*/ 8543246 w 8559019"/>
                <a:gd name="connsiteY2" fmla="*/ 0 h 6363019"/>
                <a:gd name="connsiteX3" fmla="*/ 8559019 w 8559019"/>
                <a:gd name="connsiteY3" fmla="*/ 5258022 h 6363019"/>
                <a:gd name="connsiteX4" fmla="*/ 2587604 w 8559019"/>
                <a:gd name="connsiteY4" fmla="*/ 4992724 h 6363019"/>
                <a:gd name="connsiteX5" fmla="*/ 0 w 8559019"/>
                <a:gd name="connsiteY5" fmla="*/ 6363019 h 6363019"/>
                <a:gd name="connsiteX0" fmla="*/ 0 w 8559019"/>
                <a:gd name="connsiteY0" fmla="*/ 6363019 h 6363019"/>
                <a:gd name="connsiteX1" fmla="*/ 3036565 w 8559019"/>
                <a:gd name="connsiteY1" fmla="*/ 2843 h 6363019"/>
                <a:gd name="connsiteX2" fmla="*/ 8543246 w 8559019"/>
                <a:gd name="connsiteY2" fmla="*/ 0 h 6363019"/>
                <a:gd name="connsiteX3" fmla="*/ 8559019 w 8559019"/>
                <a:gd name="connsiteY3" fmla="*/ 5258022 h 6363019"/>
                <a:gd name="connsiteX4" fmla="*/ 2871690 w 8559019"/>
                <a:gd name="connsiteY4" fmla="*/ 5096654 h 6363019"/>
                <a:gd name="connsiteX5" fmla="*/ 0 w 8559019"/>
                <a:gd name="connsiteY5" fmla="*/ 6363019 h 6363019"/>
                <a:gd name="connsiteX0" fmla="*/ 0 w 8559019"/>
                <a:gd name="connsiteY0" fmla="*/ 6363019 h 6363019"/>
                <a:gd name="connsiteX1" fmla="*/ 3036565 w 8559019"/>
                <a:gd name="connsiteY1" fmla="*/ 2843 h 6363019"/>
                <a:gd name="connsiteX2" fmla="*/ 8543246 w 8559019"/>
                <a:gd name="connsiteY2" fmla="*/ 0 h 6363019"/>
                <a:gd name="connsiteX3" fmla="*/ 8559019 w 8559019"/>
                <a:gd name="connsiteY3" fmla="*/ 5258022 h 6363019"/>
                <a:gd name="connsiteX4" fmla="*/ 2871690 w 8559019"/>
                <a:gd name="connsiteY4" fmla="*/ 5200584 h 6363019"/>
                <a:gd name="connsiteX5" fmla="*/ 0 w 8559019"/>
                <a:gd name="connsiteY5" fmla="*/ 6363019 h 6363019"/>
                <a:gd name="connsiteX0" fmla="*/ 0 w 8559019"/>
                <a:gd name="connsiteY0" fmla="*/ 6363019 h 6363019"/>
                <a:gd name="connsiteX1" fmla="*/ 3036565 w 8559019"/>
                <a:gd name="connsiteY1" fmla="*/ 2843 h 6363019"/>
                <a:gd name="connsiteX2" fmla="*/ 8543246 w 8559019"/>
                <a:gd name="connsiteY2" fmla="*/ 0 h 6363019"/>
                <a:gd name="connsiteX3" fmla="*/ 8559019 w 8559019"/>
                <a:gd name="connsiteY3" fmla="*/ 5258022 h 6363019"/>
                <a:gd name="connsiteX4" fmla="*/ 2862812 w 8559019"/>
                <a:gd name="connsiteY4" fmla="*/ 5148619 h 6363019"/>
                <a:gd name="connsiteX5" fmla="*/ 0 w 8559019"/>
                <a:gd name="connsiteY5" fmla="*/ 6363019 h 6363019"/>
                <a:gd name="connsiteX0" fmla="*/ 0 w 8559019"/>
                <a:gd name="connsiteY0" fmla="*/ 6363019 h 6363019"/>
                <a:gd name="connsiteX1" fmla="*/ 2974421 w 8559019"/>
                <a:gd name="connsiteY1" fmla="*/ 37486 h 6363019"/>
                <a:gd name="connsiteX2" fmla="*/ 8543246 w 8559019"/>
                <a:gd name="connsiteY2" fmla="*/ 0 h 6363019"/>
                <a:gd name="connsiteX3" fmla="*/ 8559019 w 8559019"/>
                <a:gd name="connsiteY3" fmla="*/ 5258022 h 6363019"/>
                <a:gd name="connsiteX4" fmla="*/ 2862812 w 8559019"/>
                <a:gd name="connsiteY4" fmla="*/ 5148619 h 6363019"/>
                <a:gd name="connsiteX5" fmla="*/ 0 w 8559019"/>
                <a:gd name="connsiteY5" fmla="*/ 6363019 h 6363019"/>
                <a:gd name="connsiteX0" fmla="*/ 0 w 8559019"/>
                <a:gd name="connsiteY0" fmla="*/ 6466949 h 6466949"/>
                <a:gd name="connsiteX1" fmla="*/ 2974421 w 8559019"/>
                <a:gd name="connsiteY1" fmla="*/ 141416 h 6466949"/>
                <a:gd name="connsiteX2" fmla="*/ 8525491 w 8559019"/>
                <a:gd name="connsiteY2" fmla="*/ 0 h 6466949"/>
                <a:gd name="connsiteX3" fmla="*/ 8559019 w 8559019"/>
                <a:gd name="connsiteY3" fmla="*/ 5361952 h 6466949"/>
                <a:gd name="connsiteX4" fmla="*/ 2862812 w 8559019"/>
                <a:gd name="connsiteY4" fmla="*/ 5252549 h 6466949"/>
                <a:gd name="connsiteX5" fmla="*/ 0 w 8559019"/>
                <a:gd name="connsiteY5" fmla="*/ 6466949 h 6466949"/>
                <a:gd name="connsiteX0" fmla="*/ 0 w 8559019"/>
                <a:gd name="connsiteY0" fmla="*/ 6414984 h 6414984"/>
                <a:gd name="connsiteX1" fmla="*/ 2974421 w 8559019"/>
                <a:gd name="connsiteY1" fmla="*/ 89451 h 6414984"/>
                <a:gd name="connsiteX2" fmla="*/ 8525491 w 8559019"/>
                <a:gd name="connsiteY2" fmla="*/ 0 h 6414984"/>
                <a:gd name="connsiteX3" fmla="*/ 8559019 w 8559019"/>
                <a:gd name="connsiteY3" fmla="*/ 5309987 h 6414984"/>
                <a:gd name="connsiteX4" fmla="*/ 2862812 w 8559019"/>
                <a:gd name="connsiteY4" fmla="*/ 5200584 h 6414984"/>
                <a:gd name="connsiteX5" fmla="*/ 0 w 8559019"/>
                <a:gd name="connsiteY5" fmla="*/ 6414984 h 6414984"/>
                <a:gd name="connsiteX0" fmla="*/ 0 w 8559019"/>
                <a:gd name="connsiteY0" fmla="*/ 6414984 h 6414984"/>
                <a:gd name="connsiteX1" fmla="*/ 2974421 w 8559019"/>
                <a:gd name="connsiteY1" fmla="*/ 89451 h 6414984"/>
                <a:gd name="connsiteX2" fmla="*/ 8543246 w 8559019"/>
                <a:gd name="connsiteY2" fmla="*/ 0 h 6414984"/>
                <a:gd name="connsiteX3" fmla="*/ 8559019 w 8559019"/>
                <a:gd name="connsiteY3" fmla="*/ 5309987 h 6414984"/>
                <a:gd name="connsiteX4" fmla="*/ 2862812 w 8559019"/>
                <a:gd name="connsiteY4" fmla="*/ 5200584 h 6414984"/>
                <a:gd name="connsiteX5" fmla="*/ 0 w 8559019"/>
                <a:gd name="connsiteY5" fmla="*/ 6414984 h 6414984"/>
                <a:gd name="connsiteX0" fmla="*/ 0 w 8559019"/>
                <a:gd name="connsiteY0" fmla="*/ 6432306 h 6432306"/>
                <a:gd name="connsiteX1" fmla="*/ 2974421 w 8559019"/>
                <a:gd name="connsiteY1" fmla="*/ 106773 h 6432306"/>
                <a:gd name="connsiteX2" fmla="*/ 8543246 w 8559019"/>
                <a:gd name="connsiteY2" fmla="*/ 0 h 6432306"/>
                <a:gd name="connsiteX3" fmla="*/ 8559019 w 8559019"/>
                <a:gd name="connsiteY3" fmla="*/ 5327309 h 6432306"/>
                <a:gd name="connsiteX4" fmla="*/ 2862812 w 8559019"/>
                <a:gd name="connsiteY4" fmla="*/ 5217906 h 6432306"/>
                <a:gd name="connsiteX5" fmla="*/ 0 w 8559019"/>
                <a:gd name="connsiteY5" fmla="*/ 6432306 h 6432306"/>
                <a:gd name="connsiteX0" fmla="*/ 0 w 8559019"/>
                <a:gd name="connsiteY0" fmla="*/ 6432306 h 6432306"/>
                <a:gd name="connsiteX1" fmla="*/ 2983299 w 8559019"/>
                <a:gd name="connsiteY1" fmla="*/ 54808 h 6432306"/>
                <a:gd name="connsiteX2" fmla="*/ 8543246 w 8559019"/>
                <a:gd name="connsiteY2" fmla="*/ 0 h 6432306"/>
                <a:gd name="connsiteX3" fmla="*/ 8559019 w 8559019"/>
                <a:gd name="connsiteY3" fmla="*/ 5327309 h 6432306"/>
                <a:gd name="connsiteX4" fmla="*/ 2862812 w 8559019"/>
                <a:gd name="connsiteY4" fmla="*/ 5217906 h 6432306"/>
                <a:gd name="connsiteX5" fmla="*/ 0 w 8559019"/>
                <a:gd name="connsiteY5" fmla="*/ 6432306 h 6432306"/>
                <a:gd name="connsiteX0" fmla="*/ 0 w 8559019"/>
                <a:gd name="connsiteY0" fmla="*/ 6464106 h 6464106"/>
                <a:gd name="connsiteX1" fmla="*/ 2983299 w 8559019"/>
                <a:gd name="connsiteY1" fmla="*/ 0 h 6464106"/>
                <a:gd name="connsiteX2" fmla="*/ 8543246 w 8559019"/>
                <a:gd name="connsiteY2" fmla="*/ 31800 h 6464106"/>
                <a:gd name="connsiteX3" fmla="*/ 8559019 w 8559019"/>
                <a:gd name="connsiteY3" fmla="*/ 5359109 h 6464106"/>
                <a:gd name="connsiteX4" fmla="*/ 2862812 w 8559019"/>
                <a:gd name="connsiteY4" fmla="*/ 5249706 h 6464106"/>
                <a:gd name="connsiteX5" fmla="*/ 0 w 8559019"/>
                <a:gd name="connsiteY5" fmla="*/ 6464106 h 6464106"/>
                <a:gd name="connsiteX0" fmla="*/ 0 w 8559019"/>
                <a:gd name="connsiteY0" fmla="*/ 6432306 h 6432306"/>
                <a:gd name="connsiteX1" fmla="*/ 2983299 w 8559019"/>
                <a:gd name="connsiteY1" fmla="*/ 37485 h 6432306"/>
                <a:gd name="connsiteX2" fmla="*/ 8543246 w 8559019"/>
                <a:gd name="connsiteY2" fmla="*/ 0 h 6432306"/>
                <a:gd name="connsiteX3" fmla="*/ 8559019 w 8559019"/>
                <a:gd name="connsiteY3" fmla="*/ 5327309 h 6432306"/>
                <a:gd name="connsiteX4" fmla="*/ 2862812 w 8559019"/>
                <a:gd name="connsiteY4" fmla="*/ 5217906 h 6432306"/>
                <a:gd name="connsiteX5" fmla="*/ 0 w 8559019"/>
                <a:gd name="connsiteY5" fmla="*/ 6432306 h 6432306"/>
                <a:gd name="connsiteX0" fmla="*/ 0 w 8559019"/>
                <a:gd name="connsiteY0" fmla="*/ 6432306 h 6432306"/>
                <a:gd name="connsiteX1" fmla="*/ 2983299 w 8559019"/>
                <a:gd name="connsiteY1" fmla="*/ 37485 h 6432306"/>
                <a:gd name="connsiteX2" fmla="*/ 8543246 w 8559019"/>
                <a:gd name="connsiteY2" fmla="*/ 0 h 6432306"/>
                <a:gd name="connsiteX3" fmla="*/ 8559019 w 8559019"/>
                <a:gd name="connsiteY3" fmla="*/ 5327309 h 6432306"/>
                <a:gd name="connsiteX4" fmla="*/ 2099333 w 8559019"/>
                <a:gd name="connsiteY4" fmla="*/ 5269871 h 6432306"/>
                <a:gd name="connsiteX5" fmla="*/ 0 w 8559019"/>
                <a:gd name="connsiteY5" fmla="*/ 6432306 h 6432306"/>
                <a:gd name="connsiteX0" fmla="*/ 0 w 8559019"/>
                <a:gd name="connsiteY0" fmla="*/ 6432306 h 6432306"/>
                <a:gd name="connsiteX1" fmla="*/ 2139921 w 8559019"/>
                <a:gd name="connsiteY1" fmla="*/ 37486 h 6432306"/>
                <a:gd name="connsiteX2" fmla="*/ 8543246 w 8559019"/>
                <a:gd name="connsiteY2" fmla="*/ 0 h 6432306"/>
                <a:gd name="connsiteX3" fmla="*/ 8559019 w 8559019"/>
                <a:gd name="connsiteY3" fmla="*/ 5327309 h 6432306"/>
                <a:gd name="connsiteX4" fmla="*/ 2099333 w 8559019"/>
                <a:gd name="connsiteY4" fmla="*/ 5269871 h 6432306"/>
                <a:gd name="connsiteX5" fmla="*/ 0 w 8559019"/>
                <a:gd name="connsiteY5" fmla="*/ 6432306 h 6432306"/>
                <a:gd name="connsiteX0" fmla="*/ 0 w 8756310"/>
                <a:gd name="connsiteY0" fmla="*/ 6432306 h 6432306"/>
                <a:gd name="connsiteX1" fmla="*/ 2139921 w 8756310"/>
                <a:gd name="connsiteY1" fmla="*/ 37486 h 6432306"/>
                <a:gd name="connsiteX2" fmla="*/ 8756310 w 8756310"/>
                <a:gd name="connsiteY2" fmla="*/ 0 h 6432306"/>
                <a:gd name="connsiteX3" fmla="*/ 8559019 w 8756310"/>
                <a:gd name="connsiteY3" fmla="*/ 5327309 h 6432306"/>
                <a:gd name="connsiteX4" fmla="*/ 2099333 w 8756310"/>
                <a:gd name="connsiteY4" fmla="*/ 5269871 h 6432306"/>
                <a:gd name="connsiteX5" fmla="*/ 0 w 8756310"/>
                <a:gd name="connsiteY5" fmla="*/ 6432306 h 6432306"/>
                <a:gd name="connsiteX0" fmla="*/ 0 w 8789838"/>
                <a:gd name="connsiteY0" fmla="*/ 6432306 h 6432306"/>
                <a:gd name="connsiteX1" fmla="*/ 2139921 w 8789838"/>
                <a:gd name="connsiteY1" fmla="*/ 37486 h 6432306"/>
                <a:gd name="connsiteX2" fmla="*/ 8756310 w 8789838"/>
                <a:gd name="connsiteY2" fmla="*/ 0 h 6432306"/>
                <a:gd name="connsiteX3" fmla="*/ 8789838 w 8789838"/>
                <a:gd name="connsiteY3" fmla="*/ 5344631 h 6432306"/>
                <a:gd name="connsiteX4" fmla="*/ 2099333 w 8789838"/>
                <a:gd name="connsiteY4" fmla="*/ 5269871 h 6432306"/>
                <a:gd name="connsiteX5" fmla="*/ 0 w 8789838"/>
                <a:gd name="connsiteY5" fmla="*/ 6432306 h 6432306"/>
                <a:gd name="connsiteX0" fmla="*/ 0 w 8763205"/>
                <a:gd name="connsiteY0" fmla="*/ 6432306 h 6432306"/>
                <a:gd name="connsiteX1" fmla="*/ 2139921 w 8763205"/>
                <a:gd name="connsiteY1" fmla="*/ 37486 h 6432306"/>
                <a:gd name="connsiteX2" fmla="*/ 8756310 w 8763205"/>
                <a:gd name="connsiteY2" fmla="*/ 0 h 6432306"/>
                <a:gd name="connsiteX3" fmla="*/ 8763205 w 8763205"/>
                <a:gd name="connsiteY3" fmla="*/ 5309987 h 6432306"/>
                <a:gd name="connsiteX4" fmla="*/ 2099333 w 8763205"/>
                <a:gd name="connsiteY4" fmla="*/ 5269871 h 6432306"/>
                <a:gd name="connsiteX5" fmla="*/ 0 w 8763205"/>
                <a:gd name="connsiteY5" fmla="*/ 6432306 h 6432306"/>
                <a:gd name="connsiteX0" fmla="*/ 0 w 8763205"/>
                <a:gd name="connsiteY0" fmla="*/ 6432306 h 6432306"/>
                <a:gd name="connsiteX1" fmla="*/ 2139921 w 8763205"/>
                <a:gd name="connsiteY1" fmla="*/ 37486 h 6432306"/>
                <a:gd name="connsiteX2" fmla="*/ 8756310 w 8763205"/>
                <a:gd name="connsiteY2" fmla="*/ 0 h 6432306"/>
                <a:gd name="connsiteX3" fmla="*/ 8763205 w 8763205"/>
                <a:gd name="connsiteY3" fmla="*/ 5309987 h 6432306"/>
                <a:gd name="connsiteX4" fmla="*/ 2117088 w 8763205"/>
                <a:gd name="connsiteY4" fmla="*/ 5235228 h 6432306"/>
                <a:gd name="connsiteX5" fmla="*/ 0 w 8763205"/>
                <a:gd name="connsiteY5" fmla="*/ 6432306 h 6432306"/>
                <a:gd name="connsiteX0" fmla="*/ 0 w 8763205"/>
                <a:gd name="connsiteY0" fmla="*/ 6432306 h 6432306"/>
                <a:gd name="connsiteX1" fmla="*/ 2139921 w 8763205"/>
                <a:gd name="connsiteY1" fmla="*/ 37486 h 6432306"/>
                <a:gd name="connsiteX2" fmla="*/ 8756310 w 8763205"/>
                <a:gd name="connsiteY2" fmla="*/ 0 h 6432306"/>
                <a:gd name="connsiteX3" fmla="*/ 8763205 w 8763205"/>
                <a:gd name="connsiteY3" fmla="*/ 5309987 h 6432306"/>
                <a:gd name="connsiteX4" fmla="*/ 2148838 w 8763205"/>
                <a:gd name="connsiteY4" fmla="*/ 5235228 h 6432306"/>
                <a:gd name="connsiteX5" fmla="*/ 0 w 8763205"/>
                <a:gd name="connsiteY5" fmla="*/ 6432306 h 6432306"/>
                <a:gd name="connsiteX0" fmla="*/ 0 w 8573634"/>
                <a:gd name="connsiteY0" fmla="*/ 6889217 h 6889217"/>
                <a:gd name="connsiteX1" fmla="*/ 1950350 w 8573634"/>
                <a:gd name="connsiteY1" fmla="*/ 37486 h 6889217"/>
                <a:gd name="connsiteX2" fmla="*/ 8566739 w 8573634"/>
                <a:gd name="connsiteY2" fmla="*/ 0 h 6889217"/>
                <a:gd name="connsiteX3" fmla="*/ 8573634 w 8573634"/>
                <a:gd name="connsiteY3" fmla="*/ 5309987 h 6889217"/>
                <a:gd name="connsiteX4" fmla="*/ 1959267 w 8573634"/>
                <a:gd name="connsiteY4" fmla="*/ 5235228 h 6889217"/>
                <a:gd name="connsiteX5" fmla="*/ 0 w 8573634"/>
                <a:gd name="connsiteY5" fmla="*/ 6889217 h 6889217"/>
                <a:gd name="connsiteX0" fmla="*/ 0 w 7655995"/>
                <a:gd name="connsiteY0" fmla="*/ 3796710 h 5309986"/>
                <a:gd name="connsiteX1" fmla="*/ 1032711 w 7655995"/>
                <a:gd name="connsiteY1" fmla="*/ 37486 h 5309986"/>
                <a:gd name="connsiteX2" fmla="*/ 7649100 w 7655995"/>
                <a:gd name="connsiteY2" fmla="*/ 0 h 5309986"/>
                <a:gd name="connsiteX3" fmla="*/ 7655995 w 7655995"/>
                <a:gd name="connsiteY3" fmla="*/ 5309987 h 5309986"/>
                <a:gd name="connsiteX4" fmla="*/ 1041628 w 7655995"/>
                <a:gd name="connsiteY4" fmla="*/ 5235228 h 5309986"/>
                <a:gd name="connsiteX5" fmla="*/ 0 w 7655995"/>
                <a:gd name="connsiteY5" fmla="*/ 3796710 h 5309986"/>
                <a:gd name="connsiteX0" fmla="*/ 0 w 7166218"/>
                <a:gd name="connsiteY0" fmla="*/ 3227752 h 5309988"/>
                <a:gd name="connsiteX1" fmla="*/ 542934 w 7166218"/>
                <a:gd name="connsiteY1" fmla="*/ 37486 h 5309988"/>
                <a:gd name="connsiteX2" fmla="*/ 7159323 w 7166218"/>
                <a:gd name="connsiteY2" fmla="*/ 0 h 5309988"/>
                <a:gd name="connsiteX3" fmla="*/ 7166218 w 7166218"/>
                <a:gd name="connsiteY3" fmla="*/ 5309987 h 5309988"/>
                <a:gd name="connsiteX4" fmla="*/ 551851 w 7166218"/>
                <a:gd name="connsiteY4" fmla="*/ 5235228 h 5309988"/>
                <a:gd name="connsiteX5" fmla="*/ 0 w 7166218"/>
                <a:gd name="connsiteY5" fmla="*/ 3227752 h 5309988"/>
                <a:gd name="connsiteX0" fmla="*/ 0 w 7166218"/>
                <a:gd name="connsiteY0" fmla="*/ 3227752 h 5309986"/>
                <a:gd name="connsiteX1" fmla="*/ 542934 w 7166218"/>
                <a:gd name="connsiteY1" fmla="*/ 37486 h 5309986"/>
                <a:gd name="connsiteX2" fmla="*/ 7159323 w 7166218"/>
                <a:gd name="connsiteY2" fmla="*/ 0 h 5309986"/>
                <a:gd name="connsiteX3" fmla="*/ 7166218 w 7166218"/>
                <a:gd name="connsiteY3" fmla="*/ 5309987 h 5309986"/>
                <a:gd name="connsiteX4" fmla="*/ 977184 w 7166218"/>
                <a:gd name="connsiteY4" fmla="*/ 5235229 h 5309986"/>
                <a:gd name="connsiteX5" fmla="*/ 0 w 7166218"/>
                <a:gd name="connsiteY5" fmla="*/ 3227752 h 5309986"/>
                <a:gd name="connsiteX0" fmla="*/ 0 w 7166218"/>
                <a:gd name="connsiteY0" fmla="*/ 3227752 h 5309988"/>
                <a:gd name="connsiteX1" fmla="*/ 916712 w 7166218"/>
                <a:gd name="connsiteY1" fmla="*/ 54221 h 5309988"/>
                <a:gd name="connsiteX2" fmla="*/ 7159323 w 7166218"/>
                <a:gd name="connsiteY2" fmla="*/ 0 h 5309988"/>
                <a:gd name="connsiteX3" fmla="*/ 7166218 w 7166218"/>
                <a:gd name="connsiteY3" fmla="*/ 5309987 h 5309988"/>
                <a:gd name="connsiteX4" fmla="*/ 977184 w 7166218"/>
                <a:gd name="connsiteY4" fmla="*/ 5235229 h 5309988"/>
                <a:gd name="connsiteX5" fmla="*/ 0 w 7166218"/>
                <a:gd name="connsiteY5" fmla="*/ 3227752 h 5309988"/>
                <a:gd name="connsiteX0" fmla="*/ 0 w 7153329"/>
                <a:gd name="connsiteY0" fmla="*/ 3445297 h 5309986"/>
                <a:gd name="connsiteX1" fmla="*/ 903823 w 7153329"/>
                <a:gd name="connsiteY1" fmla="*/ 54221 h 5309986"/>
                <a:gd name="connsiteX2" fmla="*/ 7146434 w 7153329"/>
                <a:gd name="connsiteY2" fmla="*/ 0 h 5309986"/>
                <a:gd name="connsiteX3" fmla="*/ 7153329 w 7153329"/>
                <a:gd name="connsiteY3" fmla="*/ 5309987 h 5309986"/>
                <a:gd name="connsiteX4" fmla="*/ 964295 w 7153329"/>
                <a:gd name="connsiteY4" fmla="*/ 5235229 h 5309986"/>
                <a:gd name="connsiteX5" fmla="*/ 0 w 7153329"/>
                <a:gd name="connsiteY5" fmla="*/ 3445297 h 530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3329" h="5309986">
                  <a:moveTo>
                    <a:pt x="0" y="3445297"/>
                  </a:moveTo>
                  <a:lnTo>
                    <a:pt x="903823" y="54221"/>
                  </a:lnTo>
                  <a:lnTo>
                    <a:pt x="7146434" y="0"/>
                  </a:lnTo>
                  <a:cubicBezTo>
                    <a:pt x="7146405" y="824502"/>
                    <a:pt x="7153358" y="4485485"/>
                    <a:pt x="7153329" y="5309987"/>
                  </a:cubicBezTo>
                  <a:lnTo>
                    <a:pt x="964295" y="5235229"/>
                  </a:lnTo>
                  <a:lnTo>
                    <a:pt x="0" y="3445297"/>
                  </a:lnTo>
                  <a:close/>
                </a:path>
              </a:pathLst>
            </a:custGeom>
            <a:noFill/>
            <a:ln w="28575">
              <a:solidFill>
                <a:srgbClr val="FFCB0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FB60F037-6AE4-6EA6-0DE4-EA1ED6C64658}"/>
              </a:ext>
            </a:extLst>
          </p:cNvPr>
          <p:cNvSpPr>
            <a:spLocks noGrp="1"/>
          </p:cNvSpPr>
          <p:nvPr>
            <p:ph type="sldNum" sz="quarter" idx="12"/>
          </p:nvPr>
        </p:nvSpPr>
        <p:spPr/>
        <p:txBody>
          <a:bodyPr/>
          <a:lstStyle/>
          <a:p>
            <a:fld id="{53E02680-37AD-C84A-844B-E2AD4D31A9C6}" type="slidenum">
              <a:rPr lang="en-US" smtClean="0"/>
              <a:t>9</a:t>
            </a:fld>
            <a:endParaRPr lang="en-US"/>
          </a:p>
        </p:txBody>
      </p:sp>
      <p:sp>
        <p:nvSpPr>
          <p:cNvPr id="5" name="TextBox 4">
            <a:extLst>
              <a:ext uri="{FF2B5EF4-FFF2-40B4-BE49-F238E27FC236}">
                <a16:creationId xmlns:a16="http://schemas.microsoft.com/office/drawing/2014/main" id="{E3F7323A-9D01-1B99-B76D-8064A4CD8DFF}"/>
              </a:ext>
            </a:extLst>
          </p:cNvPr>
          <p:cNvSpPr txBox="1"/>
          <p:nvPr/>
        </p:nvSpPr>
        <p:spPr>
          <a:xfrm>
            <a:off x="8712612" y="6309844"/>
            <a:ext cx="2127955" cy="307777"/>
          </a:xfrm>
          <a:prstGeom prst="rect">
            <a:avLst/>
          </a:prstGeom>
          <a:noFill/>
        </p:spPr>
        <p:txBody>
          <a:bodyPr wrap="square">
            <a:spAutoFit/>
          </a:bodyPr>
          <a:lstStyle/>
          <a:p>
            <a:r>
              <a:rPr lang="en-CA" sz="1400">
                <a:effectLst/>
                <a:latin typeface="Helvetica" pitchFamily="2" charset="0"/>
              </a:rPr>
              <a:t>resolving power = 16000</a:t>
            </a:r>
          </a:p>
        </p:txBody>
      </p:sp>
      <p:sp>
        <p:nvSpPr>
          <p:cNvPr id="7" name="TextBox 6">
            <a:extLst>
              <a:ext uri="{FF2B5EF4-FFF2-40B4-BE49-F238E27FC236}">
                <a16:creationId xmlns:a16="http://schemas.microsoft.com/office/drawing/2014/main" id="{376270CF-1527-356E-8557-513972CE9250}"/>
              </a:ext>
            </a:extLst>
          </p:cNvPr>
          <p:cNvSpPr txBox="1"/>
          <p:nvPr/>
        </p:nvSpPr>
        <p:spPr>
          <a:xfrm>
            <a:off x="8727012" y="3904845"/>
            <a:ext cx="1071449" cy="584775"/>
          </a:xfrm>
          <a:prstGeom prst="rect">
            <a:avLst/>
          </a:prstGeom>
          <a:solidFill>
            <a:schemeClr val="accent6">
              <a:lumMod val="20000"/>
              <a:lumOff val="80000"/>
            </a:schemeClr>
          </a:solidFill>
        </p:spPr>
        <p:txBody>
          <a:bodyPr wrap="square">
            <a:spAutoFit/>
          </a:bodyPr>
          <a:lstStyle/>
          <a:p>
            <a:r>
              <a:rPr lang="en-CA" sz="1600">
                <a:solidFill>
                  <a:srgbClr val="FF0000"/>
                </a:solidFill>
              </a:rPr>
              <a:t>Non-linear aberration</a:t>
            </a:r>
            <a:endParaRPr lang="en-US" sz="1600">
              <a:solidFill>
                <a:srgbClr val="FF0000"/>
              </a:solidFill>
            </a:endParaRPr>
          </a:p>
        </p:txBody>
      </p:sp>
      <p:cxnSp>
        <p:nvCxnSpPr>
          <p:cNvPr id="9" name="Straight Arrow Connector 8">
            <a:extLst>
              <a:ext uri="{FF2B5EF4-FFF2-40B4-BE49-F238E27FC236}">
                <a16:creationId xmlns:a16="http://schemas.microsoft.com/office/drawing/2014/main" id="{AE75956D-BCE0-185E-4B22-22085D021958}"/>
              </a:ext>
            </a:extLst>
          </p:cNvPr>
          <p:cNvCxnSpPr>
            <a:cxnSpLocks/>
          </p:cNvCxnSpPr>
          <p:nvPr/>
        </p:nvCxnSpPr>
        <p:spPr>
          <a:xfrm flipH="1" flipV="1">
            <a:off x="8209167" y="3983474"/>
            <a:ext cx="518905" cy="982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F7CC03B-DFBF-1421-9BD3-9FF08C675E0E}"/>
              </a:ext>
            </a:extLst>
          </p:cNvPr>
          <p:cNvCxnSpPr>
            <a:cxnSpLocks/>
          </p:cNvCxnSpPr>
          <p:nvPr/>
        </p:nvCxnSpPr>
        <p:spPr>
          <a:xfrm flipH="1">
            <a:off x="8536338" y="4489620"/>
            <a:ext cx="518905" cy="8674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Freeform 3">
            <a:extLst>
              <a:ext uri="{FF2B5EF4-FFF2-40B4-BE49-F238E27FC236}">
                <a16:creationId xmlns:a16="http://schemas.microsoft.com/office/drawing/2014/main" id="{CC8E92E2-6A24-0CEB-7486-0C283194BC57}"/>
              </a:ext>
            </a:extLst>
          </p:cNvPr>
          <p:cNvSpPr/>
          <p:nvPr/>
        </p:nvSpPr>
        <p:spPr>
          <a:xfrm>
            <a:off x="2468985" y="2179866"/>
            <a:ext cx="1548481" cy="1567062"/>
          </a:xfrm>
          <a:custGeom>
            <a:avLst/>
            <a:gdLst>
              <a:gd name="connsiteX0" fmla="*/ 0 w 1474839"/>
              <a:gd name="connsiteY0" fmla="*/ 1185771 h 1516135"/>
              <a:gd name="connsiteX1" fmla="*/ 584036 w 1474839"/>
              <a:gd name="connsiteY1" fmla="*/ 1516135 h 1516135"/>
              <a:gd name="connsiteX2" fmla="*/ 1474839 w 1474839"/>
              <a:gd name="connsiteY2" fmla="*/ 607634 h 1516135"/>
              <a:gd name="connsiteX3" fmla="*/ 1173971 w 1474839"/>
              <a:gd name="connsiteY3" fmla="*/ 0 h 1516135"/>
              <a:gd name="connsiteX4" fmla="*/ 0 w 1474839"/>
              <a:gd name="connsiteY4" fmla="*/ 1185771 h 1516135"/>
              <a:gd name="connsiteX0" fmla="*/ 0 w 1474839"/>
              <a:gd name="connsiteY0" fmla="*/ 1185771 h 1516135"/>
              <a:gd name="connsiteX1" fmla="*/ 584036 w 1474839"/>
              <a:gd name="connsiteY1" fmla="*/ 1516135 h 1516135"/>
              <a:gd name="connsiteX2" fmla="*/ 1474839 w 1474839"/>
              <a:gd name="connsiteY2" fmla="*/ 607634 h 1516135"/>
              <a:gd name="connsiteX3" fmla="*/ 1173971 w 1474839"/>
              <a:gd name="connsiteY3" fmla="*/ 0 h 1516135"/>
              <a:gd name="connsiteX4" fmla="*/ 578137 w 1474839"/>
              <a:gd name="connsiteY4" fmla="*/ 601735 h 1516135"/>
              <a:gd name="connsiteX5" fmla="*/ 0 w 1474839"/>
              <a:gd name="connsiteY5" fmla="*/ 1185771 h 1516135"/>
              <a:gd name="connsiteX0" fmla="*/ 0 w 1474839"/>
              <a:gd name="connsiteY0" fmla="*/ 1185771 h 1516135"/>
              <a:gd name="connsiteX1" fmla="*/ 584036 w 1474839"/>
              <a:gd name="connsiteY1" fmla="*/ 1516135 h 1516135"/>
              <a:gd name="connsiteX2" fmla="*/ 1002890 w 1474839"/>
              <a:gd name="connsiteY2" fmla="*/ 1097280 h 1516135"/>
              <a:gd name="connsiteX3" fmla="*/ 1474839 w 1474839"/>
              <a:gd name="connsiteY3" fmla="*/ 607634 h 1516135"/>
              <a:gd name="connsiteX4" fmla="*/ 1173971 w 1474839"/>
              <a:gd name="connsiteY4" fmla="*/ 0 h 1516135"/>
              <a:gd name="connsiteX5" fmla="*/ 578137 w 1474839"/>
              <a:gd name="connsiteY5" fmla="*/ 601735 h 1516135"/>
              <a:gd name="connsiteX6" fmla="*/ 0 w 1474839"/>
              <a:gd name="connsiteY6" fmla="*/ 1185771 h 1516135"/>
              <a:gd name="connsiteX0" fmla="*/ 0 w 1474839"/>
              <a:gd name="connsiteY0" fmla="*/ 1185771 h 1516135"/>
              <a:gd name="connsiteX1" fmla="*/ 584036 w 1474839"/>
              <a:gd name="connsiteY1" fmla="*/ 1516135 h 1516135"/>
              <a:gd name="connsiteX2" fmla="*/ 1002890 w 1474839"/>
              <a:gd name="connsiteY2" fmla="*/ 1097280 h 1516135"/>
              <a:gd name="connsiteX3" fmla="*/ 1474839 w 1474839"/>
              <a:gd name="connsiteY3" fmla="*/ 607634 h 1516135"/>
              <a:gd name="connsiteX4" fmla="*/ 1333254 w 1474839"/>
              <a:gd name="connsiteY4" fmla="*/ 324465 h 1516135"/>
              <a:gd name="connsiteX5" fmla="*/ 1173971 w 1474839"/>
              <a:gd name="connsiteY5" fmla="*/ 0 h 1516135"/>
              <a:gd name="connsiteX6" fmla="*/ 578137 w 1474839"/>
              <a:gd name="connsiteY6" fmla="*/ 601735 h 1516135"/>
              <a:gd name="connsiteX7" fmla="*/ 0 w 1474839"/>
              <a:gd name="connsiteY7"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578137 w 1474839"/>
              <a:gd name="connsiteY7" fmla="*/ 601735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12666 w 1474839"/>
              <a:gd name="connsiteY7" fmla="*/ 430654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12666 w 1474839"/>
              <a:gd name="connsiteY7" fmla="*/ 430654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12666 w 1474839"/>
              <a:gd name="connsiteY7" fmla="*/ 430654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30364 w 1474839"/>
              <a:gd name="connsiteY7" fmla="*/ 448352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30364 w 1474839"/>
              <a:gd name="connsiteY7" fmla="*/ 448352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30364 w 1474839"/>
              <a:gd name="connsiteY7" fmla="*/ 448352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30364 w 1474839"/>
              <a:gd name="connsiteY7" fmla="*/ 448352 h 1516135"/>
              <a:gd name="connsiteX8" fmla="*/ 0 w 1474839"/>
              <a:gd name="connsiteY8" fmla="*/ 1185771 h 1516135"/>
              <a:gd name="connsiteX0" fmla="*/ 0 w 1474839"/>
              <a:gd name="connsiteY0" fmla="*/ 1224786 h 1555150"/>
              <a:gd name="connsiteX1" fmla="*/ 289068 w 1474839"/>
              <a:gd name="connsiteY1" fmla="*/ 1395867 h 1555150"/>
              <a:gd name="connsiteX2" fmla="*/ 584036 w 1474839"/>
              <a:gd name="connsiteY2" fmla="*/ 1555150 h 1555150"/>
              <a:gd name="connsiteX3" fmla="*/ 1002890 w 1474839"/>
              <a:gd name="connsiteY3" fmla="*/ 1136295 h 1555150"/>
              <a:gd name="connsiteX4" fmla="*/ 1474839 w 1474839"/>
              <a:gd name="connsiteY4" fmla="*/ 646649 h 1555150"/>
              <a:gd name="connsiteX5" fmla="*/ 1333254 w 1474839"/>
              <a:gd name="connsiteY5" fmla="*/ 363480 h 1555150"/>
              <a:gd name="connsiteX6" fmla="*/ 1173971 w 1474839"/>
              <a:gd name="connsiteY6" fmla="*/ 39015 h 1555150"/>
              <a:gd name="connsiteX7" fmla="*/ 330364 w 1474839"/>
              <a:gd name="connsiteY7" fmla="*/ 487367 h 1555150"/>
              <a:gd name="connsiteX8" fmla="*/ 0 w 1474839"/>
              <a:gd name="connsiteY8" fmla="*/ 1224786 h 1555150"/>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30364 w 1474839"/>
              <a:gd name="connsiteY7" fmla="*/ 448352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401156 w 1474839"/>
              <a:gd name="connsiteY7" fmla="*/ 454252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401156 w 1474839"/>
              <a:gd name="connsiteY7" fmla="*/ 454252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84903 w 1474839"/>
              <a:gd name="connsiteY3" fmla="*/ 920299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84903 w 1474839"/>
              <a:gd name="connsiteY3" fmla="*/ 920299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84903 w 1474839"/>
              <a:gd name="connsiteY3" fmla="*/ 920299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08212 w 1474839"/>
              <a:gd name="connsiteY3" fmla="*/ 908501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08212 w 1474839"/>
              <a:gd name="connsiteY3" fmla="*/ 908501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707923 w 1474839"/>
              <a:gd name="connsiteY3" fmla="*/ 849507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20010 w 1474839"/>
              <a:gd name="connsiteY3" fmla="*/ 896702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20010 w 1474839"/>
              <a:gd name="connsiteY3" fmla="*/ 896702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20010 w 1474839"/>
              <a:gd name="connsiteY3" fmla="*/ 896702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20010 w 1474839"/>
              <a:gd name="connsiteY3" fmla="*/ 896702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47772 w 1474839"/>
              <a:gd name="connsiteY1" fmla="*/ 1362751 h 1516135"/>
              <a:gd name="connsiteX2" fmla="*/ 584036 w 1474839"/>
              <a:gd name="connsiteY2" fmla="*/ 1516135 h 1516135"/>
              <a:gd name="connsiteX3" fmla="*/ 820010 w 1474839"/>
              <a:gd name="connsiteY3" fmla="*/ 896702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47772 w 1474839"/>
              <a:gd name="connsiteY1" fmla="*/ 1362751 h 1516135"/>
              <a:gd name="connsiteX2" fmla="*/ 584036 w 1474839"/>
              <a:gd name="connsiteY2" fmla="*/ 1516135 h 1516135"/>
              <a:gd name="connsiteX3" fmla="*/ 820010 w 1474839"/>
              <a:gd name="connsiteY3" fmla="*/ 896702 h 1516135"/>
              <a:gd name="connsiteX4" fmla="*/ 1474839 w 1474839"/>
              <a:gd name="connsiteY4" fmla="*/ 607634 h 1516135"/>
              <a:gd name="connsiteX5" fmla="*/ 1374550 w 1474839"/>
              <a:gd name="connsiteY5" fmla="*/ 3303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62173 h 1492537"/>
              <a:gd name="connsiteX1" fmla="*/ 247772 w 1474839"/>
              <a:gd name="connsiteY1" fmla="*/ 1339153 h 1492537"/>
              <a:gd name="connsiteX2" fmla="*/ 584036 w 1474839"/>
              <a:gd name="connsiteY2" fmla="*/ 1492537 h 1492537"/>
              <a:gd name="connsiteX3" fmla="*/ 820010 w 1474839"/>
              <a:gd name="connsiteY3" fmla="*/ 873104 h 1492537"/>
              <a:gd name="connsiteX4" fmla="*/ 1474839 w 1474839"/>
              <a:gd name="connsiteY4" fmla="*/ 584036 h 1492537"/>
              <a:gd name="connsiteX5" fmla="*/ 1374550 w 1474839"/>
              <a:gd name="connsiteY5" fmla="*/ 306767 h 1492537"/>
              <a:gd name="connsiteX6" fmla="*/ 1168072 w 1474839"/>
              <a:gd name="connsiteY6" fmla="*/ 0 h 1492537"/>
              <a:gd name="connsiteX7" fmla="*/ 365760 w 1474839"/>
              <a:gd name="connsiteY7" fmla="*/ 442453 h 1492537"/>
              <a:gd name="connsiteX8" fmla="*/ 0 w 1474839"/>
              <a:gd name="connsiteY8" fmla="*/ 1162173 h 1492537"/>
              <a:gd name="connsiteX0" fmla="*/ 0 w 1474839"/>
              <a:gd name="connsiteY0" fmla="*/ 1162173 h 1492537"/>
              <a:gd name="connsiteX1" fmla="*/ 247772 w 1474839"/>
              <a:gd name="connsiteY1" fmla="*/ 1339153 h 1492537"/>
              <a:gd name="connsiteX2" fmla="*/ 584036 w 1474839"/>
              <a:gd name="connsiteY2" fmla="*/ 1492537 h 1492537"/>
              <a:gd name="connsiteX3" fmla="*/ 820010 w 1474839"/>
              <a:gd name="connsiteY3" fmla="*/ 873104 h 1492537"/>
              <a:gd name="connsiteX4" fmla="*/ 1474839 w 1474839"/>
              <a:gd name="connsiteY4" fmla="*/ 584036 h 1492537"/>
              <a:gd name="connsiteX5" fmla="*/ 1374550 w 1474839"/>
              <a:gd name="connsiteY5" fmla="*/ 306767 h 1492537"/>
              <a:gd name="connsiteX6" fmla="*/ 1168072 w 1474839"/>
              <a:gd name="connsiteY6" fmla="*/ 0 h 1492537"/>
              <a:gd name="connsiteX7" fmla="*/ 365760 w 1474839"/>
              <a:gd name="connsiteY7" fmla="*/ 442453 h 1492537"/>
              <a:gd name="connsiteX8" fmla="*/ 0 w 1474839"/>
              <a:gd name="connsiteY8" fmla="*/ 1162173 h 1492537"/>
              <a:gd name="connsiteX0" fmla="*/ 0 w 1474839"/>
              <a:gd name="connsiteY0" fmla="*/ 1162173 h 1492537"/>
              <a:gd name="connsiteX1" fmla="*/ 247772 w 1474839"/>
              <a:gd name="connsiteY1" fmla="*/ 1339153 h 1492537"/>
              <a:gd name="connsiteX2" fmla="*/ 584036 w 1474839"/>
              <a:gd name="connsiteY2" fmla="*/ 1492537 h 1492537"/>
              <a:gd name="connsiteX3" fmla="*/ 820010 w 1474839"/>
              <a:gd name="connsiteY3" fmla="*/ 873104 h 1492537"/>
              <a:gd name="connsiteX4" fmla="*/ 1474839 w 1474839"/>
              <a:gd name="connsiteY4" fmla="*/ 584036 h 1492537"/>
              <a:gd name="connsiteX5" fmla="*/ 1374550 w 1474839"/>
              <a:gd name="connsiteY5" fmla="*/ 306767 h 1492537"/>
              <a:gd name="connsiteX6" fmla="*/ 1168072 w 1474839"/>
              <a:gd name="connsiteY6" fmla="*/ 0 h 1492537"/>
              <a:gd name="connsiteX7" fmla="*/ 365760 w 1474839"/>
              <a:gd name="connsiteY7" fmla="*/ 442453 h 1492537"/>
              <a:gd name="connsiteX8" fmla="*/ 0 w 1474839"/>
              <a:gd name="connsiteY8" fmla="*/ 1162173 h 1492537"/>
              <a:gd name="connsiteX0" fmla="*/ 0 w 1474839"/>
              <a:gd name="connsiteY0" fmla="*/ 1162173 h 1492537"/>
              <a:gd name="connsiteX1" fmla="*/ 247772 w 1474839"/>
              <a:gd name="connsiteY1" fmla="*/ 1339153 h 1492537"/>
              <a:gd name="connsiteX2" fmla="*/ 584036 w 1474839"/>
              <a:gd name="connsiteY2" fmla="*/ 1492537 h 1492537"/>
              <a:gd name="connsiteX3" fmla="*/ 820010 w 1474839"/>
              <a:gd name="connsiteY3" fmla="*/ 873104 h 1492537"/>
              <a:gd name="connsiteX4" fmla="*/ 1474839 w 1474839"/>
              <a:gd name="connsiteY4" fmla="*/ 584036 h 1492537"/>
              <a:gd name="connsiteX5" fmla="*/ 1374550 w 1474839"/>
              <a:gd name="connsiteY5" fmla="*/ 306767 h 1492537"/>
              <a:gd name="connsiteX6" fmla="*/ 1168072 w 1474839"/>
              <a:gd name="connsiteY6" fmla="*/ 0 h 1492537"/>
              <a:gd name="connsiteX7" fmla="*/ 377559 w 1474839"/>
              <a:gd name="connsiteY7" fmla="*/ 407057 h 1492537"/>
              <a:gd name="connsiteX8" fmla="*/ 0 w 1474839"/>
              <a:gd name="connsiteY8" fmla="*/ 1162173 h 1492537"/>
              <a:gd name="connsiteX0" fmla="*/ 0 w 1474839"/>
              <a:gd name="connsiteY0" fmla="*/ 1162173 h 1492537"/>
              <a:gd name="connsiteX1" fmla="*/ 247772 w 1474839"/>
              <a:gd name="connsiteY1" fmla="*/ 1339153 h 1492537"/>
              <a:gd name="connsiteX2" fmla="*/ 584036 w 1474839"/>
              <a:gd name="connsiteY2" fmla="*/ 1492537 h 1492537"/>
              <a:gd name="connsiteX3" fmla="*/ 820010 w 1474839"/>
              <a:gd name="connsiteY3" fmla="*/ 873104 h 1492537"/>
              <a:gd name="connsiteX4" fmla="*/ 1474839 w 1474839"/>
              <a:gd name="connsiteY4" fmla="*/ 584036 h 1492537"/>
              <a:gd name="connsiteX5" fmla="*/ 1374550 w 1474839"/>
              <a:gd name="connsiteY5" fmla="*/ 306767 h 1492537"/>
              <a:gd name="connsiteX6" fmla="*/ 1168072 w 1474839"/>
              <a:gd name="connsiteY6" fmla="*/ 0 h 1492537"/>
              <a:gd name="connsiteX7" fmla="*/ 377559 w 1474839"/>
              <a:gd name="connsiteY7" fmla="*/ 430654 h 1492537"/>
              <a:gd name="connsiteX8" fmla="*/ 0 w 1474839"/>
              <a:gd name="connsiteY8" fmla="*/ 1162173 h 1492537"/>
              <a:gd name="connsiteX0" fmla="*/ 0 w 1474839"/>
              <a:gd name="connsiteY0" fmla="*/ 1162173 h 1492537"/>
              <a:gd name="connsiteX1" fmla="*/ 247772 w 1474839"/>
              <a:gd name="connsiteY1" fmla="*/ 1339153 h 1492537"/>
              <a:gd name="connsiteX2" fmla="*/ 584036 w 1474839"/>
              <a:gd name="connsiteY2" fmla="*/ 1492537 h 1492537"/>
              <a:gd name="connsiteX3" fmla="*/ 820010 w 1474839"/>
              <a:gd name="connsiteY3" fmla="*/ 873104 h 1492537"/>
              <a:gd name="connsiteX4" fmla="*/ 1474839 w 1474839"/>
              <a:gd name="connsiteY4" fmla="*/ 584036 h 1492537"/>
              <a:gd name="connsiteX5" fmla="*/ 1345053 w 1474839"/>
              <a:gd name="connsiteY5" fmla="*/ 289069 h 1492537"/>
              <a:gd name="connsiteX6" fmla="*/ 1168072 w 1474839"/>
              <a:gd name="connsiteY6" fmla="*/ 0 h 1492537"/>
              <a:gd name="connsiteX7" fmla="*/ 377559 w 1474839"/>
              <a:gd name="connsiteY7" fmla="*/ 430654 h 1492537"/>
              <a:gd name="connsiteX8" fmla="*/ 0 w 1474839"/>
              <a:gd name="connsiteY8" fmla="*/ 1162173 h 149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4839" h="1492537">
                <a:moveTo>
                  <a:pt x="0" y="1162173"/>
                </a:moveTo>
                <a:lnTo>
                  <a:pt x="247772" y="1339153"/>
                </a:lnTo>
                <a:lnTo>
                  <a:pt x="584036" y="1492537"/>
                </a:lnTo>
                <a:cubicBezTo>
                  <a:pt x="596818" y="1260496"/>
                  <a:pt x="612549" y="1136608"/>
                  <a:pt x="820010" y="873104"/>
                </a:cubicBezTo>
                <a:cubicBezTo>
                  <a:pt x="1027471" y="609600"/>
                  <a:pt x="1307691" y="588953"/>
                  <a:pt x="1474839" y="584036"/>
                </a:cubicBezTo>
                <a:lnTo>
                  <a:pt x="1345053" y="289069"/>
                </a:lnTo>
                <a:lnTo>
                  <a:pt x="1168072" y="0"/>
                </a:lnTo>
                <a:cubicBezTo>
                  <a:pt x="924233" y="2950"/>
                  <a:pt x="578138" y="207462"/>
                  <a:pt x="377559" y="430654"/>
                </a:cubicBezTo>
                <a:cubicBezTo>
                  <a:pt x="176980" y="653846"/>
                  <a:pt x="74724" y="869172"/>
                  <a:pt x="0" y="1162173"/>
                </a:cubicBezTo>
                <a:close/>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C7F3E5E0-6948-2FCE-FC04-9DFCA0781868}"/>
              </a:ext>
            </a:extLst>
          </p:cNvPr>
          <p:cNvSpPr/>
          <p:nvPr/>
        </p:nvSpPr>
        <p:spPr>
          <a:xfrm flipH="1">
            <a:off x="5452278" y="2179866"/>
            <a:ext cx="1548481" cy="1567062"/>
          </a:xfrm>
          <a:custGeom>
            <a:avLst/>
            <a:gdLst>
              <a:gd name="connsiteX0" fmla="*/ 0 w 1474839"/>
              <a:gd name="connsiteY0" fmla="*/ 1185771 h 1516135"/>
              <a:gd name="connsiteX1" fmla="*/ 584036 w 1474839"/>
              <a:gd name="connsiteY1" fmla="*/ 1516135 h 1516135"/>
              <a:gd name="connsiteX2" fmla="*/ 1474839 w 1474839"/>
              <a:gd name="connsiteY2" fmla="*/ 607634 h 1516135"/>
              <a:gd name="connsiteX3" fmla="*/ 1173971 w 1474839"/>
              <a:gd name="connsiteY3" fmla="*/ 0 h 1516135"/>
              <a:gd name="connsiteX4" fmla="*/ 0 w 1474839"/>
              <a:gd name="connsiteY4" fmla="*/ 1185771 h 1516135"/>
              <a:gd name="connsiteX0" fmla="*/ 0 w 1474839"/>
              <a:gd name="connsiteY0" fmla="*/ 1185771 h 1516135"/>
              <a:gd name="connsiteX1" fmla="*/ 584036 w 1474839"/>
              <a:gd name="connsiteY1" fmla="*/ 1516135 h 1516135"/>
              <a:gd name="connsiteX2" fmla="*/ 1474839 w 1474839"/>
              <a:gd name="connsiteY2" fmla="*/ 607634 h 1516135"/>
              <a:gd name="connsiteX3" fmla="*/ 1173971 w 1474839"/>
              <a:gd name="connsiteY3" fmla="*/ 0 h 1516135"/>
              <a:gd name="connsiteX4" fmla="*/ 578137 w 1474839"/>
              <a:gd name="connsiteY4" fmla="*/ 601735 h 1516135"/>
              <a:gd name="connsiteX5" fmla="*/ 0 w 1474839"/>
              <a:gd name="connsiteY5" fmla="*/ 1185771 h 1516135"/>
              <a:gd name="connsiteX0" fmla="*/ 0 w 1474839"/>
              <a:gd name="connsiteY0" fmla="*/ 1185771 h 1516135"/>
              <a:gd name="connsiteX1" fmla="*/ 584036 w 1474839"/>
              <a:gd name="connsiteY1" fmla="*/ 1516135 h 1516135"/>
              <a:gd name="connsiteX2" fmla="*/ 1002890 w 1474839"/>
              <a:gd name="connsiteY2" fmla="*/ 1097280 h 1516135"/>
              <a:gd name="connsiteX3" fmla="*/ 1474839 w 1474839"/>
              <a:gd name="connsiteY3" fmla="*/ 607634 h 1516135"/>
              <a:gd name="connsiteX4" fmla="*/ 1173971 w 1474839"/>
              <a:gd name="connsiteY4" fmla="*/ 0 h 1516135"/>
              <a:gd name="connsiteX5" fmla="*/ 578137 w 1474839"/>
              <a:gd name="connsiteY5" fmla="*/ 601735 h 1516135"/>
              <a:gd name="connsiteX6" fmla="*/ 0 w 1474839"/>
              <a:gd name="connsiteY6" fmla="*/ 1185771 h 1516135"/>
              <a:gd name="connsiteX0" fmla="*/ 0 w 1474839"/>
              <a:gd name="connsiteY0" fmla="*/ 1185771 h 1516135"/>
              <a:gd name="connsiteX1" fmla="*/ 584036 w 1474839"/>
              <a:gd name="connsiteY1" fmla="*/ 1516135 h 1516135"/>
              <a:gd name="connsiteX2" fmla="*/ 1002890 w 1474839"/>
              <a:gd name="connsiteY2" fmla="*/ 1097280 h 1516135"/>
              <a:gd name="connsiteX3" fmla="*/ 1474839 w 1474839"/>
              <a:gd name="connsiteY3" fmla="*/ 607634 h 1516135"/>
              <a:gd name="connsiteX4" fmla="*/ 1333254 w 1474839"/>
              <a:gd name="connsiteY4" fmla="*/ 324465 h 1516135"/>
              <a:gd name="connsiteX5" fmla="*/ 1173971 w 1474839"/>
              <a:gd name="connsiteY5" fmla="*/ 0 h 1516135"/>
              <a:gd name="connsiteX6" fmla="*/ 578137 w 1474839"/>
              <a:gd name="connsiteY6" fmla="*/ 601735 h 1516135"/>
              <a:gd name="connsiteX7" fmla="*/ 0 w 1474839"/>
              <a:gd name="connsiteY7"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578137 w 1474839"/>
              <a:gd name="connsiteY7" fmla="*/ 601735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12666 w 1474839"/>
              <a:gd name="connsiteY7" fmla="*/ 430654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12666 w 1474839"/>
              <a:gd name="connsiteY7" fmla="*/ 430654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12666 w 1474839"/>
              <a:gd name="connsiteY7" fmla="*/ 430654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30364 w 1474839"/>
              <a:gd name="connsiteY7" fmla="*/ 448352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30364 w 1474839"/>
              <a:gd name="connsiteY7" fmla="*/ 448352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30364 w 1474839"/>
              <a:gd name="connsiteY7" fmla="*/ 448352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30364 w 1474839"/>
              <a:gd name="connsiteY7" fmla="*/ 448352 h 1516135"/>
              <a:gd name="connsiteX8" fmla="*/ 0 w 1474839"/>
              <a:gd name="connsiteY8" fmla="*/ 1185771 h 1516135"/>
              <a:gd name="connsiteX0" fmla="*/ 0 w 1474839"/>
              <a:gd name="connsiteY0" fmla="*/ 1224786 h 1555150"/>
              <a:gd name="connsiteX1" fmla="*/ 289068 w 1474839"/>
              <a:gd name="connsiteY1" fmla="*/ 1395867 h 1555150"/>
              <a:gd name="connsiteX2" fmla="*/ 584036 w 1474839"/>
              <a:gd name="connsiteY2" fmla="*/ 1555150 h 1555150"/>
              <a:gd name="connsiteX3" fmla="*/ 1002890 w 1474839"/>
              <a:gd name="connsiteY3" fmla="*/ 1136295 h 1555150"/>
              <a:gd name="connsiteX4" fmla="*/ 1474839 w 1474839"/>
              <a:gd name="connsiteY4" fmla="*/ 646649 h 1555150"/>
              <a:gd name="connsiteX5" fmla="*/ 1333254 w 1474839"/>
              <a:gd name="connsiteY5" fmla="*/ 363480 h 1555150"/>
              <a:gd name="connsiteX6" fmla="*/ 1173971 w 1474839"/>
              <a:gd name="connsiteY6" fmla="*/ 39015 h 1555150"/>
              <a:gd name="connsiteX7" fmla="*/ 330364 w 1474839"/>
              <a:gd name="connsiteY7" fmla="*/ 487367 h 1555150"/>
              <a:gd name="connsiteX8" fmla="*/ 0 w 1474839"/>
              <a:gd name="connsiteY8" fmla="*/ 1224786 h 1555150"/>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30364 w 1474839"/>
              <a:gd name="connsiteY7" fmla="*/ 448352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401156 w 1474839"/>
              <a:gd name="connsiteY7" fmla="*/ 454252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401156 w 1474839"/>
              <a:gd name="connsiteY7" fmla="*/ 454252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1002890 w 1474839"/>
              <a:gd name="connsiteY3" fmla="*/ 1097280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84903 w 1474839"/>
              <a:gd name="connsiteY3" fmla="*/ 920299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84903 w 1474839"/>
              <a:gd name="connsiteY3" fmla="*/ 920299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84903 w 1474839"/>
              <a:gd name="connsiteY3" fmla="*/ 920299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08212 w 1474839"/>
              <a:gd name="connsiteY3" fmla="*/ 908501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08212 w 1474839"/>
              <a:gd name="connsiteY3" fmla="*/ 908501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707923 w 1474839"/>
              <a:gd name="connsiteY3" fmla="*/ 849507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20010 w 1474839"/>
              <a:gd name="connsiteY3" fmla="*/ 896702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20010 w 1474839"/>
              <a:gd name="connsiteY3" fmla="*/ 896702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20010 w 1474839"/>
              <a:gd name="connsiteY3" fmla="*/ 896702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89068 w 1474839"/>
              <a:gd name="connsiteY1" fmla="*/ 1356852 h 1516135"/>
              <a:gd name="connsiteX2" fmla="*/ 584036 w 1474839"/>
              <a:gd name="connsiteY2" fmla="*/ 1516135 h 1516135"/>
              <a:gd name="connsiteX3" fmla="*/ 820010 w 1474839"/>
              <a:gd name="connsiteY3" fmla="*/ 896702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47772 w 1474839"/>
              <a:gd name="connsiteY1" fmla="*/ 1362751 h 1516135"/>
              <a:gd name="connsiteX2" fmla="*/ 584036 w 1474839"/>
              <a:gd name="connsiteY2" fmla="*/ 1516135 h 1516135"/>
              <a:gd name="connsiteX3" fmla="*/ 820010 w 1474839"/>
              <a:gd name="connsiteY3" fmla="*/ 896702 h 1516135"/>
              <a:gd name="connsiteX4" fmla="*/ 1474839 w 1474839"/>
              <a:gd name="connsiteY4" fmla="*/ 607634 h 1516135"/>
              <a:gd name="connsiteX5" fmla="*/ 1333254 w 1474839"/>
              <a:gd name="connsiteY5" fmla="*/ 3244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85771 h 1516135"/>
              <a:gd name="connsiteX1" fmla="*/ 247772 w 1474839"/>
              <a:gd name="connsiteY1" fmla="*/ 1362751 h 1516135"/>
              <a:gd name="connsiteX2" fmla="*/ 584036 w 1474839"/>
              <a:gd name="connsiteY2" fmla="*/ 1516135 h 1516135"/>
              <a:gd name="connsiteX3" fmla="*/ 820010 w 1474839"/>
              <a:gd name="connsiteY3" fmla="*/ 896702 h 1516135"/>
              <a:gd name="connsiteX4" fmla="*/ 1474839 w 1474839"/>
              <a:gd name="connsiteY4" fmla="*/ 607634 h 1516135"/>
              <a:gd name="connsiteX5" fmla="*/ 1374550 w 1474839"/>
              <a:gd name="connsiteY5" fmla="*/ 330365 h 1516135"/>
              <a:gd name="connsiteX6" fmla="*/ 1173971 w 1474839"/>
              <a:gd name="connsiteY6" fmla="*/ 0 h 1516135"/>
              <a:gd name="connsiteX7" fmla="*/ 365760 w 1474839"/>
              <a:gd name="connsiteY7" fmla="*/ 466051 h 1516135"/>
              <a:gd name="connsiteX8" fmla="*/ 0 w 1474839"/>
              <a:gd name="connsiteY8" fmla="*/ 1185771 h 1516135"/>
              <a:gd name="connsiteX0" fmla="*/ 0 w 1474839"/>
              <a:gd name="connsiteY0" fmla="*/ 1162173 h 1492537"/>
              <a:gd name="connsiteX1" fmla="*/ 247772 w 1474839"/>
              <a:gd name="connsiteY1" fmla="*/ 1339153 h 1492537"/>
              <a:gd name="connsiteX2" fmla="*/ 584036 w 1474839"/>
              <a:gd name="connsiteY2" fmla="*/ 1492537 h 1492537"/>
              <a:gd name="connsiteX3" fmla="*/ 820010 w 1474839"/>
              <a:gd name="connsiteY3" fmla="*/ 873104 h 1492537"/>
              <a:gd name="connsiteX4" fmla="*/ 1474839 w 1474839"/>
              <a:gd name="connsiteY4" fmla="*/ 584036 h 1492537"/>
              <a:gd name="connsiteX5" fmla="*/ 1374550 w 1474839"/>
              <a:gd name="connsiteY5" fmla="*/ 306767 h 1492537"/>
              <a:gd name="connsiteX6" fmla="*/ 1168072 w 1474839"/>
              <a:gd name="connsiteY6" fmla="*/ 0 h 1492537"/>
              <a:gd name="connsiteX7" fmla="*/ 365760 w 1474839"/>
              <a:gd name="connsiteY7" fmla="*/ 442453 h 1492537"/>
              <a:gd name="connsiteX8" fmla="*/ 0 w 1474839"/>
              <a:gd name="connsiteY8" fmla="*/ 1162173 h 1492537"/>
              <a:gd name="connsiteX0" fmla="*/ 0 w 1474839"/>
              <a:gd name="connsiteY0" fmla="*/ 1162173 h 1492537"/>
              <a:gd name="connsiteX1" fmla="*/ 247772 w 1474839"/>
              <a:gd name="connsiteY1" fmla="*/ 1339153 h 1492537"/>
              <a:gd name="connsiteX2" fmla="*/ 584036 w 1474839"/>
              <a:gd name="connsiteY2" fmla="*/ 1492537 h 1492537"/>
              <a:gd name="connsiteX3" fmla="*/ 820010 w 1474839"/>
              <a:gd name="connsiteY3" fmla="*/ 873104 h 1492537"/>
              <a:gd name="connsiteX4" fmla="*/ 1474839 w 1474839"/>
              <a:gd name="connsiteY4" fmla="*/ 584036 h 1492537"/>
              <a:gd name="connsiteX5" fmla="*/ 1374550 w 1474839"/>
              <a:gd name="connsiteY5" fmla="*/ 306767 h 1492537"/>
              <a:gd name="connsiteX6" fmla="*/ 1168072 w 1474839"/>
              <a:gd name="connsiteY6" fmla="*/ 0 h 1492537"/>
              <a:gd name="connsiteX7" fmla="*/ 365760 w 1474839"/>
              <a:gd name="connsiteY7" fmla="*/ 442453 h 1492537"/>
              <a:gd name="connsiteX8" fmla="*/ 0 w 1474839"/>
              <a:gd name="connsiteY8" fmla="*/ 1162173 h 1492537"/>
              <a:gd name="connsiteX0" fmla="*/ 0 w 1474839"/>
              <a:gd name="connsiteY0" fmla="*/ 1162173 h 1492537"/>
              <a:gd name="connsiteX1" fmla="*/ 247772 w 1474839"/>
              <a:gd name="connsiteY1" fmla="*/ 1339153 h 1492537"/>
              <a:gd name="connsiteX2" fmla="*/ 584036 w 1474839"/>
              <a:gd name="connsiteY2" fmla="*/ 1492537 h 1492537"/>
              <a:gd name="connsiteX3" fmla="*/ 820010 w 1474839"/>
              <a:gd name="connsiteY3" fmla="*/ 873104 h 1492537"/>
              <a:gd name="connsiteX4" fmla="*/ 1474839 w 1474839"/>
              <a:gd name="connsiteY4" fmla="*/ 584036 h 1492537"/>
              <a:gd name="connsiteX5" fmla="*/ 1374550 w 1474839"/>
              <a:gd name="connsiteY5" fmla="*/ 306767 h 1492537"/>
              <a:gd name="connsiteX6" fmla="*/ 1168072 w 1474839"/>
              <a:gd name="connsiteY6" fmla="*/ 0 h 1492537"/>
              <a:gd name="connsiteX7" fmla="*/ 365760 w 1474839"/>
              <a:gd name="connsiteY7" fmla="*/ 442453 h 1492537"/>
              <a:gd name="connsiteX8" fmla="*/ 0 w 1474839"/>
              <a:gd name="connsiteY8" fmla="*/ 1162173 h 1492537"/>
              <a:gd name="connsiteX0" fmla="*/ 0 w 1474839"/>
              <a:gd name="connsiteY0" fmla="*/ 1162173 h 1492537"/>
              <a:gd name="connsiteX1" fmla="*/ 247772 w 1474839"/>
              <a:gd name="connsiteY1" fmla="*/ 1339153 h 1492537"/>
              <a:gd name="connsiteX2" fmla="*/ 584036 w 1474839"/>
              <a:gd name="connsiteY2" fmla="*/ 1492537 h 1492537"/>
              <a:gd name="connsiteX3" fmla="*/ 820010 w 1474839"/>
              <a:gd name="connsiteY3" fmla="*/ 873104 h 1492537"/>
              <a:gd name="connsiteX4" fmla="*/ 1474839 w 1474839"/>
              <a:gd name="connsiteY4" fmla="*/ 584036 h 1492537"/>
              <a:gd name="connsiteX5" fmla="*/ 1374550 w 1474839"/>
              <a:gd name="connsiteY5" fmla="*/ 306767 h 1492537"/>
              <a:gd name="connsiteX6" fmla="*/ 1168072 w 1474839"/>
              <a:gd name="connsiteY6" fmla="*/ 0 h 1492537"/>
              <a:gd name="connsiteX7" fmla="*/ 377559 w 1474839"/>
              <a:gd name="connsiteY7" fmla="*/ 407057 h 1492537"/>
              <a:gd name="connsiteX8" fmla="*/ 0 w 1474839"/>
              <a:gd name="connsiteY8" fmla="*/ 1162173 h 1492537"/>
              <a:gd name="connsiteX0" fmla="*/ 0 w 1474839"/>
              <a:gd name="connsiteY0" fmla="*/ 1162173 h 1492537"/>
              <a:gd name="connsiteX1" fmla="*/ 247772 w 1474839"/>
              <a:gd name="connsiteY1" fmla="*/ 1339153 h 1492537"/>
              <a:gd name="connsiteX2" fmla="*/ 584036 w 1474839"/>
              <a:gd name="connsiteY2" fmla="*/ 1492537 h 1492537"/>
              <a:gd name="connsiteX3" fmla="*/ 820010 w 1474839"/>
              <a:gd name="connsiteY3" fmla="*/ 873104 h 1492537"/>
              <a:gd name="connsiteX4" fmla="*/ 1474839 w 1474839"/>
              <a:gd name="connsiteY4" fmla="*/ 584036 h 1492537"/>
              <a:gd name="connsiteX5" fmla="*/ 1374550 w 1474839"/>
              <a:gd name="connsiteY5" fmla="*/ 306767 h 1492537"/>
              <a:gd name="connsiteX6" fmla="*/ 1168072 w 1474839"/>
              <a:gd name="connsiteY6" fmla="*/ 0 h 1492537"/>
              <a:gd name="connsiteX7" fmla="*/ 377559 w 1474839"/>
              <a:gd name="connsiteY7" fmla="*/ 430654 h 1492537"/>
              <a:gd name="connsiteX8" fmla="*/ 0 w 1474839"/>
              <a:gd name="connsiteY8" fmla="*/ 1162173 h 1492537"/>
              <a:gd name="connsiteX0" fmla="*/ 0 w 1474839"/>
              <a:gd name="connsiteY0" fmla="*/ 1162173 h 1492537"/>
              <a:gd name="connsiteX1" fmla="*/ 247772 w 1474839"/>
              <a:gd name="connsiteY1" fmla="*/ 1339153 h 1492537"/>
              <a:gd name="connsiteX2" fmla="*/ 584036 w 1474839"/>
              <a:gd name="connsiteY2" fmla="*/ 1492537 h 1492537"/>
              <a:gd name="connsiteX3" fmla="*/ 820010 w 1474839"/>
              <a:gd name="connsiteY3" fmla="*/ 873104 h 1492537"/>
              <a:gd name="connsiteX4" fmla="*/ 1474839 w 1474839"/>
              <a:gd name="connsiteY4" fmla="*/ 584036 h 1492537"/>
              <a:gd name="connsiteX5" fmla="*/ 1345053 w 1474839"/>
              <a:gd name="connsiteY5" fmla="*/ 289069 h 1492537"/>
              <a:gd name="connsiteX6" fmla="*/ 1168072 w 1474839"/>
              <a:gd name="connsiteY6" fmla="*/ 0 h 1492537"/>
              <a:gd name="connsiteX7" fmla="*/ 377559 w 1474839"/>
              <a:gd name="connsiteY7" fmla="*/ 430654 h 1492537"/>
              <a:gd name="connsiteX8" fmla="*/ 0 w 1474839"/>
              <a:gd name="connsiteY8" fmla="*/ 1162173 h 149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4839" h="1492537">
                <a:moveTo>
                  <a:pt x="0" y="1162173"/>
                </a:moveTo>
                <a:lnTo>
                  <a:pt x="247772" y="1339153"/>
                </a:lnTo>
                <a:lnTo>
                  <a:pt x="584036" y="1492537"/>
                </a:lnTo>
                <a:cubicBezTo>
                  <a:pt x="596818" y="1260496"/>
                  <a:pt x="612549" y="1136608"/>
                  <a:pt x="820010" y="873104"/>
                </a:cubicBezTo>
                <a:cubicBezTo>
                  <a:pt x="1027471" y="609600"/>
                  <a:pt x="1307691" y="588953"/>
                  <a:pt x="1474839" y="584036"/>
                </a:cubicBezTo>
                <a:lnTo>
                  <a:pt x="1345053" y="289069"/>
                </a:lnTo>
                <a:lnTo>
                  <a:pt x="1168072" y="0"/>
                </a:lnTo>
                <a:cubicBezTo>
                  <a:pt x="924233" y="2950"/>
                  <a:pt x="578138" y="207462"/>
                  <a:pt x="377559" y="430654"/>
                </a:cubicBezTo>
                <a:cubicBezTo>
                  <a:pt x="176980" y="653846"/>
                  <a:pt x="74724" y="869172"/>
                  <a:pt x="0" y="1162173"/>
                </a:cubicBezTo>
                <a:close/>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olorful line art on a white background&#10;&#10;Description automatically generated">
            <a:extLst>
              <a:ext uri="{FF2B5EF4-FFF2-40B4-BE49-F238E27FC236}">
                <a16:creationId xmlns:a16="http://schemas.microsoft.com/office/drawing/2014/main" id="{5581686A-0877-6582-5E6F-BD854491CD8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682835" y="2273379"/>
            <a:ext cx="4186582" cy="2285336"/>
          </a:xfrm>
          <a:prstGeom prst="rect">
            <a:avLst/>
          </a:prstGeom>
        </p:spPr>
      </p:pic>
    </p:spTree>
    <p:extLst>
      <p:ext uri="{BB962C8B-B14F-4D97-AF65-F5344CB8AC3E}">
        <p14:creationId xmlns:p14="http://schemas.microsoft.com/office/powerpoint/2010/main" val="369176342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1391</Words>
  <Application>Microsoft Office PowerPoint</Application>
  <PresentationFormat>Widescreen</PresentationFormat>
  <Paragraphs>163</Paragraphs>
  <Slides>17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Cambria Math</vt:lpstr>
      <vt:lpstr>Helvetica</vt:lpstr>
      <vt:lpstr>Times New Roman</vt:lpstr>
      <vt:lpstr>Wingdings</vt:lpstr>
      <vt:lpstr>Office Theme</vt:lpstr>
      <vt:lpstr>BEAM PHYSICS</vt:lpstr>
      <vt:lpstr>Outline</vt:lpstr>
      <vt:lpstr>PowerPoint Presentation</vt:lpstr>
      <vt:lpstr>Cyclotron : First tune correction for coupling resonance </vt:lpstr>
      <vt:lpstr>PowerPoint Presentation</vt:lpstr>
      <vt:lpstr>Cyclotron: Improving the reproducibility of the main-magnet</vt:lpstr>
      <vt:lpstr>PowerPoint Presentation</vt:lpstr>
      <vt:lpstr>PowerPoint Presentation</vt:lpstr>
      <vt:lpstr>CANREB-HRS: Commission of HRS with the new  multipole as a corrector</vt:lpstr>
      <vt:lpstr>CANREB-HRS: Commission of HRS with the new  multipole as a corrector</vt:lpstr>
      <vt:lpstr>ISAC: Model Coupled Accelerator Tuning (MCAT) to Autofocus Beam</vt:lpstr>
      <vt:lpstr>ISAC: Bayesian Optimization (BO) in Beam Tuning (MEBT-HEBT)</vt:lpstr>
      <vt:lpstr>Outline</vt:lpstr>
      <vt:lpstr>PowerPoint Presentation</vt:lpstr>
      <vt:lpstr>Collaborations with CERN LHC: Beam-Beam Long Range</vt:lpstr>
      <vt:lpstr>Summary</vt:lpstr>
      <vt:lpstr>Thank you for you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week</dc:title>
  <dc:creator>Hui Wen Koay</dc:creator>
  <cp:lastModifiedBy>Bob Laxdal</cp:lastModifiedBy>
  <cp:revision>2</cp:revision>
  <dcterms:created xsi:type="dcterms:W3CDTF">2023-07-06T22:21:29Z</dcterms:created>
  <dcterms:modified xsi:type="dcterms:W3CDTF">2023-07-31T05:09:50Z</dcterms:modified>
</cp:coreProperties>
</file>