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8" r:id="rId4"/>
  </p:sldMasterIdLst>
  <p:notesMasterIdLst>
    <p:notesMasterId r:id="rId28"/>
  </p:notesMasterIdLst>
  <p:sldIdLst>
    <p:sldId id="401" r:id="rId5"/>
    <p:sldId id="456" r:id="rId6"/>
    <p:sldId id="561" r:id="rId7"/>
    <p:sldId id="562" r:id="rId8"/>
    <p:sldId id="574" r:id="rId9"/>
    <p:sldId id="565" r:id="rId10"/>
    <p:sldId id="546" r:id="rId11"/>
    <p:sldId id="571" r:id="rId12"/>
    <p:sldId id="563" r:id="rId13"/>
    <p:sldId id="566" r:id="rId14"/>
    <p:sldId id="589" r:id="rId15"/>
    <p:sldId id="569" r:id="rId16"/>
    <p:sldId id="572" r:id="rId17"/>
    <p:sldId id="564" r:id="rId18"/>
    <p:sldId id="581" r:id="rId19"/>
    <p:sldId id="590" r:id="rId20"/>
    <p:sldId id="585" r:id="rId21"/>
    <p:sldId id="586" r:id="rId22"/>
    <p:sldId id="462" r:id="rId23"/>
    <p:sldId id="560" r:id="rId24"/>
    <p:sldId id="582" r:id="rId25"/>
    <p:sldId id="544" r:id="rId26"/>
    <p:sldId id="58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bi Junginger" initials="TJ" lastIdx="11" clrIdx="0">
    <p:extLst>
      <p:ext uri="{19B8F6BF-5375-455C-9EA6-DF929625EA0E}">
        <p15:presenceInfo xmlns:p15="http://schemas.microsoft.com/office/powerpoint/2012/main" userId="Tobi Junginger" providerId="None"/>
      </p:ext>
    </p:extLst>
  </p:cmAuthor>
  <p:cmAuthor id="2" name="Philipp Kolb" initials="PK" lastIdx="1" clrIdx="1">
    <p:extLst>
      <p:ext uri="{19B8F6BF-5375-455C-9EA6-DF929625EA0E}">
        <p15:presenceInfo xmlns:p15="http://schemas.microsoft.com/office/powerpoint/2012/main" userId="S::kolb@triumf.ca::62c6d504-fff0-421b-a882-e15e94bf33d0" providerId="AD"/>
      </p:ext>
    </p:extLst>
  </p:cmAuthor>
  <p:cmAuthor id="3" name="Guest User" initials="GU" lastIdx="2" clrIdx="2">
    <p:extLst>
      <p:ext uri="{19B8F6BF-5375-455C-9EA6-DF929625EA0E}">
        <p15:presenceInfo xmlns:p15="http://schemas.microsoft.com/office/powerpoint/2012/main" userId="S::urn:spo:anon#e92e868e9af80264defb1eed2c11c8a6e837d772f419716157413b30b5142133::" providerId="AD"/>
      </p:ext>
    </p:extLst>
  </p:cmAuthor>
  <p:cmAuthor id="4" name="Tobi Junginger" initials="TJ [2]" lastIdx="3" clrIdx="3">
    <p:extLst>
      <p:ext uri="{19B8F6BF-5375-455C-9EA6-DF929625EA0E}">
        <p15:presenceInfo xmlns:p15="http://schemas.microsoft.com/office/powerpoint/2012/main" userId="S::tobi@triumf.ca::1d502421-6575-4131-a89d-ee2b977b1758" providerId="AD"/>
      </p:ext>
    </p:extLst>
  </p:cmAuthor>
  <p:cmAuthor id="5" name="Olivier Shelbaya" initials="OS" lastIdx="2" clrIdx="4">
    <p:extLst>
      <p:ext uri="{19B8F6BF-5375-455C-9EA6-DF929625EA0E}">
        <p15:presenceInfo xmlns:p15="http://schemas.microsoft.com/office/powerpoint/2012/main" userId="S::oshelb@triumf.ca::a93a82eb-8490-4d7a-aaf5-f7881dce4972" providerId="AD"/>
      </p:ext>
    </p:extLst>
  </p:cmAuthor>
  <p:cmAuthor id="6" name="Joseph Adegun" initials="JA" lastIdx="1" clrIdx="5">
    <p:extLst>
      <p:ext uri="{19B8F6BF-5375-455C-9EA6-DF929625EA0E}">
        <p15:presenceInfo xmlns:p15="http://schemas.microsoft.com/office/powerpoint/2012/main" userId="S::jadegun@triumf.ca::ed31ada9-a296-4126-aaa8-14c0ed6f51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1B1"/>
    <a:srgbClr val="B0B0FF"/>
    <a:srgbClr val="67B067"/>
    <a:srgbClr val="C8D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D3268-39D3-4849-8CC7-E857D62270B2}" type="datetimeFigureOut">
              <a:rPr lang="en-CA" smtClean="0"/>
              <a:t>2023-08-02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77839-57F2-40C5-9297-934A8D740A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43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936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135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 surface is covered with small grains of rhenium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 areas are big grains of rhenium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-----------------------------------------------------------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 to coat the internal surface of the tantalum tube was to Joule heating a rhenium wire that passed through the axial centre of the tantalum tube; the evaporated rhenium deposited on the colder tantalum tube.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Besides washing the tube, no other treatment was done to prepare the tantalum surface, so larger grains deposited on imperfections.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coating was covering well the centre of the tube, but it faded towards the ends of the tube. </a:t>
            </a: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future coatings I would let the system hot for a longer time to apply a thicker coating. Also, I would analyze the samples as the experiment progress instead of analysing them all at the end.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98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77839-57F2-40C5-9297-934A8D740A7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06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4184" y="6356350"/>
            <a:ext cx="1117456" cy="365125"/>
          </a:xfrm>
        </p:spPr>
        <p:txBody>
          <a:bodyPr/>
          <a:lstStyle/>
          <a:p>
            <a:fld id="{B5D744EF-9746-4074-AD49-6F8F1ADE511B}" type="datetime1">
              <a:rPr lang="en-US" smtClean="0"/>
              <a:t>8/2/2023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0CA1F2A6-D588-4E7C-A10C-89BDA3F60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58" y="284835"/>
            <a:ext cx="2672114" cy="479869"/>
          </a:xfrm>
          <a:prstGeom prst="rect">
            <a:avLst/>
          </a:prstGeom>
        </p:spPr>
      </p:pic>
      <p:pic>
        <p:nvPicPr>
          <p:cNvPr id="12" name="Picture 2" descr="Image result for university of victoria">
            <a:extLst>
              <a:ext uri="{FF2B5EF4-FFF2-40B4-BE49-F238E27FC236}">
                <a16:creationId xmlns:a16="http://schemas.microsoft.com/office/drawing/2014/main" id="{A771616C-82E9-4C5D-8692-0C165451F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133"/>
            <a:ext cx="1885255" cy="9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3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229600" cy="54868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624" y="6462364"/>
            <a:ext cx="7056784" cy="365125"/>
          </a:xfrm>
        </p:spPr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48251"/>
            <a:ext cx="694884" cy="365125"/>
          </a:xfrm>
        </p:spPr>
        <p:txBody>
          <a:bodyPr/>
          <a:lstStyle/>
          <a:p>
            <a:fld id="{6B3DB677-FEFD-4453-ABE0-3B1F584AD170}" type="slidenum">
              <a:rPr lang="en-CA" smtClean="0"/>
              <a:pPr/>
              <a:t>‹#›</a:t>
            </a:fld>
            <a:r>
              <a:rPr lang="en-CA" dirty="0" smtClean="0"/>
              <a:t>/23</a:t>
            </a:r>
            <a:endParaRPr lang="en-CA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1220" y="6437152"/>
            <a:ext cx="915522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1220" y="652236"/>
            <a:ext cx="9155220" cy="0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5044" y="6462364"/>
            <a:ext cx="1010572" cy="365125"/>
          </a:xfrm>
        </p:spPr>
        <p:txBody>
          <a:bodyPr/>
          <a:lstStyle/>
          <a:p>
            <a:fld id="{C26AAE26-AA86-48A9-976A-C0691FCE908A}" type="datetime1">
              <a:rPr lang="en-US" smtClean="0"/>
              <a:t>8/2/2023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887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7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19CEF-3D86-4B1B-A1F9-BA9A58F57D20}" type="datetime1">
              <a:rPr lang="en-US" smtClean="0"/>
              <a:t>8/2/2023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5656" y="6356350"/>
            <a:ext cx="6480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6356350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Accelerator Physics and ARIEL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Tobias Junginger </a:t>
            </a:r>
          </a:p>
          <a:p>
            <a:r>
              <a:rPr lang="en-CA"/>
              <a:t>Assistant Professor UVic </a:t>
            </a:r>
          </a:p>
          <a:p>
            <a:r>
              <a:rPr lang="en-CA"/>
              <a:t>in a joint appointment with TRIUMF</a:t>
            </a:r>
          </a:p>
        </p:txBody>
      </p:sp>
    </p:spTree>
    <p:extLst>
      <p:ext uri="{BB962C8B-B14F-4D97-AF65-F5344CB8AC3E}">
        <p14:creationId xmlns:p14="http://schemas.microsoft.com/office/powerpoint/2010/main" val="833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Development of high power ISOL targets 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5" y="896982"/>
            <a:ext cx="4210834" cy="5248226"/>
          </a:xfrm>
        </p:spPr>
        <p:txBody>
          <a:bodyPr>
            <a:normAutofit lnSpcReduction="10000"/>
          </a:bodyPr>
          <a:lstStyle/>
          <a:p>
            <a:r>
              <a:rPr lang="en-CA" sz="1700"/>
              <a:t>At ARIEL two high power drivers will be available for RIB production </a:t>
            </a:r>
          </a:p>
          <a:p>
            <a:pPr lvl="1"/>
            <a:r>
              <a:rPr lang="en-CA" sz="1700"/>
              <a:t>Proton beam (50 kW)</a:t>
            </a:r>
          </a:p>
          <a:p>
            <a:pPr lvl="1"/>
            <a:r>
              <a:rPr lang="en-CA" sz="1700"/>
              <a:t>Electron beam (35 MeV x 2800 </a:t>
            </a:r>
            <a:r>
              <a:rPr lang="el-GR" sz="1700"/>
              <a:t>μ</a:t>
            </a:r>
            <a:r>
              <a:rPr lang="en-CA" sz="1700"/>
              <a:t>A = 100 kW</a:t>
            </a:r>
          </a:p>
          <a:p>
            <a:r>
              <a:rPr lang="en-CA" sz="1700"/>
              <a:t>Maximizing output requires the development of </a:t>
            </a:r>
            <a:r>
              <a:rPr lang="en-CA" sz="1700" err="1"/>
              <a:t>Isol</a:t>
            </a:r>
            <a:r>
              <a:rPr lang="en-CA" sz="1700"/>
              <a:t> targets which can handle high power and</a:t>
            </a:r>
            <a:r>
              <a:rPr lang="en-US" sz="1700"/>
              <a:t> to optimize the overall efficiency </a:t>
            </a:r>
            <a:r>
              <a:rPr lang="el-GR" sz="1700"/>
              <a:t>ε</a:t>
            </a:r>
            <a:r>
              <a:rPr lang="en-CA" sz="1700"/>
              <a:t> </a:t>
            </a:r>
            <a:r>
              <a:rPr lang="en-US" sz="1700"/>
              <a:t>which can be as low as 10</a:t>
            </a:r>
            <a:r>
              <a:rPr lang="en-US" sz="1700" baseline="30000"/>
              <a:t>-6</a:t>
            </a:r>
          </a:p>
          <a:p>
            <a:endParaRPr lang="en-US" sz="1700" baseline="30000"/>
          </a:p>
          <a:p>
            <a:endParaRPr lang="en-US" sz="1700" baseline="30000"/>
          </a:p>
          <a:p>
            <a:pPr marL="0" indent="0">
              <a:buNone/>
            </a:pPr>
            <a:endParaRPr lang="en-US" sz="1700" baseline="30000"/>
          </a:p>
          <a:p>
            <a:pPr marL="0" indent="0">
              <a:buNone/>
            </a:pPr>
            <a:r>
              <a:rPr lang="en-US" sz="1700"/>
              <a:t>To meet these requirements, we need a target material with </a:t>
            </a:r>
          </a:p>
          <a:p>
            <a:r>
              <a:rPr lang="en-US" sz="1700"/>
              <a:t>very high melting point </a:t>
            </a:r>
          </a:p>
          <a:p>
            <a:r>
              <a:rPr lang="en-US" sz="1700"/>
              <a:t>low vapor pressure</a:t>
            </a:r>
          </a:p>
          <a:p>
            <a:r>
              <a:rPr lang="en-US" sz="1700"/>
              <a:t>high effective thermal conductivity</a:t>
            </a:r>
          </a:p>
          <a:p>
            <a:r>
              <a:rPr lang="en-US" sz="1700"/>
              <a:t>Extremely efficient target container to dissipate very high beam power</a:t>
            </a:r>
          </a:p>
          <a:p>
            <a:endParaRPr lang="en-US" sz="1800" baseline="30000"/>
          </a:p>
          <a:p>
            <a:endParaRPr lang="en-CA" sz="1800" baseline="30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D9FC-DC68-4105-97B0-03FEEEB904E5}" type="datetime1">
              <a:rPr lang="en-US" smtClean="0"/>
              <a:t>8/2/2023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7358F-7E27-4DD3-EEEE-C8F46939972D}"/>
                  </a:ext>
                </a:extLst>
              </p:cNvPr>
              <p:cNvSpPr txBox="1"/>
              <p:nvPr/>
            </p:nvSpPr>
            <p:spPr>
              <a:xfrm>
                <a:off x="1795383" y="3255964"/>
                <a:ext cx="61026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800"/>
                  <a:t>Equation of yield </a:t>
                </a:r>
              </a:p>
              <a:p>
                <a:pPr marL="0" indent="0">
                  <a:buNone/>
                </a:pPr>
                <a:r>
                  <a:rPr lang="en-US" sz="180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 smtClean="0">
                        <a:solidFill>
                          <a:srgbClr val="FF0000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sz="1800" i="1" baseline="-25000" dirty="0" smtClean="0">
                        <a:solidFill>
                          <a:srgbClr val="FF0000"/>
                        </a:solidFill>
                      </a:rPr>
                      <m:t>RIB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800" b="0" i="1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1800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1800" b="0" i="1" dirty="0" smtClean="0"/>
                      <m:t>N</m:t>
                    </m:r>
                    <m:r>
                      <m:rPr>
                        <m:nor/>
                      </m:rPr>
                      <a:rPr lang="en-US" sz="1800" b="0" i="1" baseline="-25000" dirty="0" smtClean="0"/>
                      <m:t>Target</m:t>
                    </m:r>
                    <m:r>
                      <m:rPr>
                        <m:nor/>
                      </m:rPr>
                      <a:rPr lang="en-US" sz="1800" b="0" i="1" baseline="-25000" dirty="0" smtClean="0"/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l-G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endParaRPr lang="en-CA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7358F-7E27-4DD3-EEEE-C8F469399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83" y="3255964"/>
                <a:ext cx="6102626" cy="646331"/>
              </a:xfrm>
              <a:prstGeom prst="rect">
                <a:avLst/>
              </a:prstGeom>
              <a:blipFill>
                <a:blip r:embed="rId2"/>
                <a:stretch>
                  <a:fillRect l="-899" t="-4717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099827" y="1512008"/>
            <a:ext cx="4983481" cy="4308425"/>
            <a:chOff x="3293678" y="1668762"/>
            <a:chExt cx="4983481" cy="4308425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15AA112F-54F2-37C4-8009-24519D0E5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737"/>
            <a:stretch/>
          </p:blipFill>
          <p:spPr bwMode="auto">
            <a:xfrm>
              <a:off x="3293678" y="1668762"/>
              <a:ext cx="4983481" cy="430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BA6E3F-D9D0-49FB-BCEA-CE26A14EC9E8}"/>
                </a:ext>
              </a:extLst>
            </p:cNvPr>
            <p:cNvSpPr/>
            <p:nvPr/>
          </p:nvSpPr>
          <p:spPr>
            <a:xfrm>
              <a:off x="4876421" y="4540792"/>
              <a:ext cx="852777" cy="763325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84590A-377D-6115-8281-C3EC95307093}"/>
                </a:ext>
              </a:extLst>
            </p:cNvPr>
            <p:cNvSpPr/>
            <p:nvPr/>
          </p:nvSpPr>
          <p:spPr>
            <a:xfrm>
              <a:off x="5448916" y="3515074"/>
              <a:ext cx="280283" cy="1025718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2573E8-46D7-FD51-F5B7-6A30886B1100}"/>
                </a:ext>
              </a:extLst>
            </p:cNvPr>
            <p:cNvSpPr/>
            <p:nvPr/>
          </p:nvSpPr>
          <p:spPr>
            <a:xfrm>
              <a:off x="5162668" y="2824802"/>
              <a:ext cx="1277652" cy="690272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964429-E208-CBC2-1A10-7D5BC8DBA83F}"/>
                </a:ext>
              </a:extLst>
            </p:cNvPr>
            <p:cNvSpPr/>
            <p:nvPr/>
          </p:nvSpPr>
          <p:spPr>
            <a:xfrm>
              <a:off x="5162668" y="1776143"/>
              <a:ext cx="1860605" cy="1025718"/>
            </a:xfrm>
            <a:prstGeom prst="rect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C2FD31-50C9-E515-51CA-0C15EE4545C5}"/>
                </a:ext>
              </a:extLst>
            </p:cNvPr>
            <p:cNvSpPr/>
            <p:nvPr/>
          </p:nvSpPr>
          <p:spPr>
            <a:xfrm>
              <a:off x="4196585" y="3002215"/>
              <a:ext cx="851537" cy="1150952"/>
            </a:xfrm>
            <a:prstGeom prst="rect">
              <a:avLst/>
            </a:pr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F32476-A6FD-BC77-6A78-B4A3AC946C47}"/>
                </a:ext>
              </a:extLst>
            </p:cNvPr>
            <p:cNvSpPr/>
            <p:nvPr/>
          </p:nvSpPr>
          <p:spPr>
            <a:xfrm>
              <a:off x="4196585" y="4153167"/>
              <a:ext cx="620202" cy="1150952"/>
            </a:xfrm>
            <a:prstGeom prst="rect">
              <a:avLst/>
            </a:prstGeom>
            <a:noFill/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10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13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03" y="1661280"/>
            <a:ext cx="2661833" cy="199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07" y="1314280"/>
            <a:ext cx="2090764" cy="1331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Material and Target ion sources</a:t>
            </a:r>
            <a:endParaRPr lang="en-GB" dirty="0"/>
          </a:p>
        </p:txBody>
      </p:sp>
      <p:pic>
        <p:nvPicPr>
          <p:cNvPr id="8" name="Picture 4" descr="/var/folders/40/711k61811z53p63vcnrsrg5w0000gn/T/com.microsoft.Powerpoint/WebArchiveCopyPasteTempFiles/2Q==">
            <a:extLst>
              <a:ext uri="{FF2B5EF4-FFF2-40B4-BE49-F238E27FC236}">
                <a16:creationId xmlns:a16="http://schemas.microsoft.com/office/drawing/2014/main" id="{BA5DEC14-0D00-9B45-B014-183F7AA8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040" y="1801246"/>
            <a:ext cx="978056" cy="11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BDA894-665D-014B-93A2-0DF50ED7920B}"/>
              </a:ext>
            </a:extLst>
          </p:cNvPr>
          <p:cNvSpPr/>
          <p:nvPr/>
        </p:nvSpPr>
        <p:spPr>
          <a:xfrm>
            <a:off x="105044" y="1818377"/>
            <a:ext cx="26826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Novel </a:t>
            </a:r>
            <a:r>
              <a:rPr lang="en-CA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Target </a:t>
            </a: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Materials for Increased </a:t>
            </a:r>
            <a:r>
              <a:rPr lang="en-CA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Radioisotope Intensities</a:t>
            </a:r>
            <a:endParaRPr lang="en-CA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Ph.D. Project </a:t>
            </a:r>
            <a: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Marla Cervantes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BDA894-665D-014B-93A2-0DF50ED7920B}"/>
              </a:ext>
            </a:extLst>
          </p:cNvPr>
          <p:cNvSpPr/>
          <p:nvPr/>
        </p:nvSpPr>
        <p:spPr>
          <a:xfrm>
            <a:off x="245714" y="3151846"/>
            <a:ext cx="24793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Fundamental studies </a:t>
            </a:r>
            <a:r>
              <a:rPr lang="en-CA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on Ion Sources </a:t>
            </a:r>
            <a:r>
              <a:rPr lang="en-CA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for High-Intensity Radioactive Beams </a:t>
            </a:r>
          </a:p>
          <a:p>
            <a:pPr algn="r"/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</a:rPr>
              <a:t>Ph.D. Project Fernando </a:t>
            </a:r>
            <a: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Maldonado </a:t>
            </a:r>
          </a:p>
          <a:p>
            <a:pPr algn="r"/>
            <a: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(graduated in 2022)</a:t>
            </a:r>
            <a:r>
              <a:rPr lang="en-CA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​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4F388F-9D31-2046-9C81-982F6C272D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831"/>
          <a:stretch/>
        </p:blipFill>
        <p:spPr>
          <a:xfrm>
            <a:off x="2838040" y="3287305"/>
            <a:ext cx="978056" cy="11241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BDA894-665D-014B-93A2-0DF50ED7920B}"/>
              </a:ext>
            </a:extLst>
          </p:cNvPr>
          <p:cNvSpPr/>
          <p:nvPr/>
        </p:nvSpPr>
        <p:spPr>
          <a:xfrm>
            <a:off x="203342" y="4567618"/>
            <a:ext cx="2583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4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Material damage dissipation for accelerator components in high radiation fields</a:t>
            </a:r>
          </a:p>
          <a:p>
            <a:pPr algn="r"/>
            <a: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Ph.D. Project </a:t>
            </a:r>
            <a:b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CA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Ferran Boix Pamies</a:t>
            </a:r>
            <a:r>
              <a:rPr lang="en-CA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​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AC2A88-7E8D-0349-B298-BD25F97ED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8040" y="4574997"/>
            <a:ext cx="978056" cy="11549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607" y="3710304"/>
            <a:ext cx="3973234" cy="265590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6C60-48E8-48D6-84A5-42CF6EE4F932}" type="datetime1">
              <a:rPr lang="en-US" smtClean="0"/>
              <a:t>8/2/2023</a:t>
            </a:fld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7582833" y="6004635"/>
            <a:ext cx="1500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PI A. Gottberg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55" y="846147"/>
            <a:ext cx="1281763" cy="13966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65030" y="2740807"/>
            <a:ext cx="2205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CA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SEM image with a rhenium coating as carbon </a:t>
            </a:r>
            <a:r>
              <a:rPr lang="en-CA" sz="1600" dirty="0">
                <a:latin typeface="Calibri" panose="020F0502020204030204" pitchFamily="34" charset="0"/>
                <a:ea typeface="Calibri" panose="020F0502020204030204" pitchFamily="34" charset="0"/>
              </a:rPr>
              <a:t>diffusion barrier.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93113" y="722778"/>
            <a:ext cx="335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Tantalum </a:t>
            </a:r>
            <a:r>
              <a:rPr lang="en-US" sz="1600" dirty="0"/>
              <a:t>oven </a:t>
            </a:r>
            <a:r>
              <a:rPr lang="en-US" sz="1600" dirty="0" smtClean="0"/>
              <a:t>attacked by </a:t>
            </a:r>
            <a:r>
              <a:rPr lang="en-US" sz="1600" dirty="0"/>
              <a:t>carbon </a:t>
            </a:r>
            <a:r>
              <a:rPr lang="en-US" sz="1600" dirty="0" smtClean="0"/>
              <a:t>from target </a:t>
            </a:r>
            <a:r>
              <a:rPr lang="en-US" sz="1600" dirty="0"/>
              <a:t>material </a:t>
            </a:r>
            <a:endParaRPr lang="en-CA" sz="1600" dirty="0"/>
          </a:p>
        </p:txBody>
      </p:sp>
      <p:sp>
        <p:nvSpPr>
          <p:cNvPr id="19" name="Rectangle 18"/>
          <p:cNvSpPr/>
          <p:nvPr/>
        </p:nvSpPr>
        <p:spPr>
          <a:xfrm>
            <a:off x="-4626323" y="33871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CA" dirty="0"/>
          </a:p>
        </p:txBody>
      </p:sp>
      <p:sp>
        <p:nvSpPr>
          <p:cNvPr id="22" name="Rectangle 21"/>
          <p:cNvSpPr/>
          <p:nvPr/>
        </p:nvSpPr>
        <p:spPr>
          <a:xfrm>
            <a:off x="7261021" y="1598854"/>
            <a:ext cx="177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Marla Cervantes</a:t>
            </a:r>
            <a:endParaRPr lang="en-CA" sz="1600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11</a:t>
            </a:fld>
            <a:r>
              <a:rPr lang="en-CA" smtClean="0"/>
              <a:t>/23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245714" y="846147"/>
            <a:ext cx="3966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/>
              <a:t>Several UVic students have made significant contributions to TIS developments for ARIEL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353958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Development of high power ISOL targets</a:t>
            </a:r>
            <a:endParaRPr lang="en-CA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07" y="742472"/>
            <a:ext cx="6553200" cy="2453078"/>
          </a:xfrm>
        </p:spPr>
        <p:txBody>
          <a:bodyPr>
            <a:normAutofit fontScale="85000" lnSpcReduction="20000"/>
          </a:bodyPr>
          <a:lstStyle/>
          <a:p>
            <a:r>
              <a:rPr lang="en-US" sz="2800"/>
              <a:t>Goal: Development of high-power target container to ramp up the existing beam power handling capacity at TRIUMF by a factor of 5</a:t>
            </a:r>
            <a:endParaRPr lang="en-US" sz="2600"/>
          </a:p>
          <a:p>
            <a:r>
              <a:rPr lang="en-US" sz="2600"/>
              <a:t>Finite Element Simulation of target system under proton beam and resistive heating</a:t>
            </a:r>
          </a:p>
          <a:p>
            <a:r>
              <a:rPr lang="en-US" sz="2600"/>
              <a:t>Heat generation in target material by proton current is obtained from FLUKA simulation and fed as an input into ANSYS. </a:t>
            </a:r>
          </a:p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D5F4-C9DF-49C1-B365-8F7F3EDF0398}" type="datetime1">
              <a:rPr lang="en-US" smtClean="0"/>
              <a:t>8/2/2023</a:t>
            </a:fld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D599A-9A71-A8B8-EE89-FC299C828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903" r="40734" b="40638"/>
          <a:stretch/>
        </p:blipFill>
        <p:spPr>
          <a:xfrm>
            <a:off x="217307" y="3288815"/>
            <a:ext cx="4498709" cy="290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9E433-B0B5-2076-C9DC-552DC05E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1" t="-1069" r="40664" b="23177"/>
          <a:stretch/>
        </p:blipFill>
        <p:spPr>
          <a:xfrm>
            <a:off x="4805814" y="3132575"/>
            <a:ext cx="3462663" cy="2697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128D6-8636-504C-634F-BD2DD9BD678D}"/>
              </a:ext>
            </a:extLst>
          </p:cNvPr>
          <p:cNvSpPr txBox="1"/>
          <p:nvPr/>
        </p:nvSpPr>
        <p:spPr>
          <a:xfrm>
            <a:off x="105044" y="3410598"/>
            <a:ext cx="3494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Target material = </a:t>
            </a:r>
            <a:r>
              <a:rPr lang="en-US" sz="1600" err="1"/>
              <a:t>TiC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Supplied current = 400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Proton beam current = 50 </a:t>
            </a:r>
            <a:r>
              <a:rPr lang="en-US" sz="1600" err="1"/>
              <a:t>μA</a:t>
            </a:r>
            <a:endParaRPr lang="en-CA" sz="1600"/>
          </a:p>
        </p:txBody>
      </p:sp>
      <p:sp>
        <p:nvSpPr>
          <p:cNvPr id="11" name="Rectangle 10"/>
          <p:cNvSpPr/>
          <p:nvPr/>
        </p:nvSpPr>
        <p:spPr>
          <a:xfrm>
            <a:off x="1852237" y="5388450"/>
            <a:ext cx="2548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/>
              <a:t>Temperature contour plot of target material</a:t>
            </a:r>
            <a:endParaRPr lang="en-CA" i="1"/>
          </a:p>
        </p:txBody>
      </p:sp>
      <p:sp>
        <p:nvSpPr>
          <p:cNvPr id="13" name="Rectangle 12"/>
          <p:cNvSpPr/>
          <p:nvPr/>
        </p:nvSpPr>
        <p:spPr>
          <a:xfrm>
            <a:off x="5873340" y="5273572"/>
            <a:ext cx="2825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/>
              <a:t>Temperature contour plot of half-section of high-power target container</a:t>
            </a:r>
            <a:endParaRPr lang="en-CA" i="1"/>
          </a:p>
        </p:txBody>
      </p:sp>
      <p:sp>
        <p:nvSpPr>
          <p:cNvPr id="15" name="TextBox 14"/>
          <p:cNvSpPr txBox="1"/>
          <p:nvPr/>
        </p:nvSpPr>
        <p:spPr>
          <a:xfrm flipH="1">
            <a:off x="7559040" y="2452506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PhD S. </a:t>
            </a:r>
            <a:r>
              <a:rPr lang="en-CA" dirty="0" smtClean="0">
                <a:solidFill>
                  <a:srgbClr val="FF0000"/>
                </a:solidFill>
              </a:rPr>
              <a:t>Ghosh </a:t>
            </a:r>
            <a:endParaRPr lang="en-CA" dirty="0">
              <a:solidFill>
                <a:srgbClr val="FF0000"/>
              </a:solidFill>
            </a:endParaRPr>
          </a:p>
          <a:p>
            <a:r>
              <a:rPr lang="en-CA" dirty="0">
                <a:solidFill>
                  <a:srgbClr val="FF0000"/>
                </a:solidFill>
              </a:rPr>
              <a:t>PI A. Gottberg</a:t>
            </a:r>
            <a:r>
              <a:rPr lang="en-CA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281" y="784960"/>
            <a:ext cx="1494530" cy="1606548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12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27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Study of high-power target material </a:t>
            </a:r>
            <a:r>
              <a:rPr lang="en-US" sz="3600" dirty="0" smtClean="0"/>
              <a:t>properties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9AF89-528C-4AFD-98A5-B7DB701AABCD}" type="datetime1">
              <a:rPr lang="en-US" smtClean="0"/>
              <a:t>8/2/2023</a:t>
            </a:fld>
            <a:endParaRPr lang="en-CA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564B981-22A7-4C28-BC0E-FC4C942F0B56}"/>
              </a:ext>
            </a:extLst>
          </p:cNvPr>
          <p:cNvSpPr txBox="1"/>
          <p:nvPr/>
        </p:nvSpPr>
        <p:spPr>
          <a:xfrm>
            <a:off x="5126739" y="4743448"/>
            <a:ext cx="41099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Will be used for investigating heat transfer through bulk material housed inside actual target container (thermal conductivity, contact resistance,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Design of an electron bombardment heating setup on the test stand is in progress to simulate online proton heating. </a:t>
            </a:r>
            <a:endParaRPr lang="en-CA" sz="1400" i="1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DAF7CA0-890E-0E9C-4440-334BF99A3098}"/>
              </a:ext>
            </a:extLst>
          </p:cNvPr>
          <p:cNvSpPr txBox="1"/>
          <p:nvPr/>
        </p:nvSpPr>
        <p:spPr>
          <a:xfrm>
            <a:off x="2877161" y="1692118"/>
            <a:ext cx="219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 dirty="0"/>
              <a:t>Chamber for heating investigations (CHI)</a:t>
            </a:r>
            <a:endParaRPr lang="en-CA" sz="1600" b="1" i="1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456DBCD-6548-9DBA-9F58-5068AA86C4DD}"/>
              </a:ext>
            </a:extLst>
          </p:cNvPr>
          <p:cNvSpPr txBox="1"/>
          <p:nvPr/>
        </p:nvSpPr>
        <p:spPr>
          <a:xfrm>
            <a:off x="4441667" y="4471581"/>
            <a:ext cx="354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i="1" dirty="0"/>
              <a:t>ISAC Offline Test Stand</a:t>
            </a:r>
            <a:endParaRPr lang="en-CA" sz="1600" b="1" i="1" dirty="0"/>
          </a:p>
        </p:txBody>
      </p:sp>
      <p:pic>
        <p:nvPicPr>
          <p:cNvPr id="11" name="Picture 10" descr="A machine with a door open&#10;&#10;Description automatically generated">
            <a:extLst>
              <a:ext uri="{FF2B5EF4-FFF2-40B4-BE49-F238E27FC236}">
                <a16:creationId xmlns:a16="http://schemas.microsoft.com/office/drawing/2014/main" id="{E41427D6-9AA3-0582-6E7B-34B1AF2B5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94" y="774515"/>
            <a:ext cx="3072129" cy="1728072"/>
          </a:xfrm>
          <a:prstGeom prst="rect">
            <a:avLst/>
          </a:prstGeom>
        </p:spPr>
      </p:pic>
      <p:pic>
        <p:nvPicPr>
          <p:cNvPr id="12" name="Picture 11" descr="A machine in a factory&#10;&#10;Description automatically generated">
            <a:extLst>
              <a:ext uri="{FF2B5EF4-FFF2-40B4-BE49-F238E27FC236}">
                <a16:creationId xmlns:a16="http://schemas.microsoft.com/office/drawing/2014/main" id="{54B6D0FD-8865-F55E-79D7-D3E22CA2E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8" y="1697527"/>
            <a:ext cx="2490039" cy="4426738"/>
          </a:xfrm>
          <a:prstGeom prst="rect">
            <a:avLst/>
          </a:prstGeom>
        </p:spPr>
      </p:pic>
      <p:pic>
        <p:nvPicPr>
          <p:cNvPr id="13" name="Picture 12" descr="A machine with many wires&#10;&#10;Description automatically generated">
            <a:extLst>
              <a:ext uri="{FF2B5EF4-FFF2-40B4-BE49-F238E27FC236}">
                <a16:creationId xmlns:a16="http://schemas.microsoft.com/office/drawing/2014/main" id="{B5D6E1F2-891A-E6D2-2550-0FDCCCD42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47" y="2656414"/>
            <a:ext cx="3072129" cy="1728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929299-3048-5CA0-6078-C56433230992}"/>
              </a:ext>
            </a:extLst>
          </p:cNvPr>
          <p:cNvSpPr txBox="1"/>
          <p:nvPr/>
        </p:nvSpPr>
        <p:spPr>
          <a:xfrm>
            <a:off x="2877161" y="2267019"/>
            <a:ext cx="2198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Experimental set-up to investigate thermal properties (thermal conductivity, etc.) of existing and future R&amp;D ISOL target materials</a:t>
            </a:r>
          </a:p>
          <a:p>
            <a:endParaRPr lang="en-CA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4" y="754684"/>
            <a:ext cx="1125155" cy="12094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13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65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Availability and reliability of ARIEL e-</a:t>
            </a:r>
            <a:r>
              <a:rPr lang="en-CA" dirty="0" err="1">
                <a:solidFill>
                  <a:schemeClr val="bg1">
                    <a:lumMod val="95000"/>
                  </a:schemeClr>
                </a:solidFill>
              </a:rPr>
              <a:t>linac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Plasma cleaning  </a:t>
            </a:r>
          </a:p>
          <a:p>
            <a:pPr lvl="1"/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Dust migration and mitigation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Development of high power ISOL targets </a:t>
            </a:r>
            <a:endParaRPr lang="en-CA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CA" dirty="0"/>
              <a:t>Future science opportunities enabled through ARIEL </a:t>
            </a:r>
          </a:p>
          <a:p>
            <a:pPr lvl="1"/>
            <a:r>
              <a:rPr lang="en-CA" dirty="0"/>
              <a:t>TRISR - Storage Ring </a:t>
            </a:r>
          </a:p>
          <a:p>
            <a:pPr lvl="1"/>
            <a:r>
              <a:rPr lang="en-CA" dirty="0"/>
              <a:t>Material Science with </a:t>
            </a:r>
            <a:r>
              <a:rPr lang="en-CA" dirty="0" err="1"/>
              <a:t>betaNMR</a:t>
            </a:r>
            <a:r>
              <a:rPr lang="en-CA" dirty="0"/>
              <a:t> for SRF research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E685-6F87-4B75-AD2B-93C24FB06CFC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14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69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CA" sz="2800" dirty="0"/>
              <a:t>Future science opportunities enabled through ARIEL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07" y="737032"/>
            <a:ext cx="5512778" cy="5611014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The ARIEL e-</a:t>
            </a:r>
            <a:r>
              <a:rPr lang="en-CA" dirty="0" err="1" smtClean="0"/>
              <a:t>linac</a:t>
            </a:r>
            <a:r>
              <a:rPr lang="en-CA" dirty="0" smtClean="0"/>
              <a:t> enables unique science opportunities</a:t>
            </a:r>
          </a:p>
          <a:p>
            <a:pPr lvl="1"/>
            <a:r>
              <a:rPr lang="en-US" dirty="0" smtClean="0"/>
              <a:t>FLASH-MRT </a:t>
            </a:r>
            <a:r>
              <a:rPr lang="en-US" dirty="0"/>
              <a:t>- Reducing side effects in radiotherapy by a combination of two novel treatment techniques, the ultra-fast (FLASH) radiotherapy with spatially fractionated </a:t>
            </a:r>
            <a:r>
              <a:rPr lang="en-US" dirty="0" err="1"/>
              <a:t>microbeam</a:t>
            </a:r>
            <a:r>
              <a:rPr lang="en-US" dirty="0"/>
              <a:t> therapy (MRT) – First beam delivered to experiment in February 2022</a:t>
            </a:r>
          </a:p>
          <a:p>
            <a:pPr lvl="1"/>
            <a:r>
              <a:rPr lang="en-US" dirty="0" err="1"/>
              <a:t>DarkLight</a:t>
            </a:r>
            <a:r>
              <a:rPr lang="en-US" dirty="0"/>
              <a:t> project -  Electron scattering experiment to search for particles beyond the standard model – Target chamber installed December 2021</a:t>
            </a:r>
          </a:p>
          <a:p>
            <a:pPr lvl="1"/>
            <a:r>
              <a:rPr lang="en-CA" dirty="0"/>
              <a:t>CFI funded project: </a:t>
            </a:r>
            <a:r>
              <a:rPr lang="en-CA" dirty="0" smtClean="0"/>
              <a:t>Terahertz radiation project</a:t>
            </a:r>
            <a:endParaRPr lang="en-CA" dirty="0"/>
          </a:p>
          <a:p>
            <a:r>
              <a:rPr lang="en-CA" dirty="0" smtClean="0"/>
              <a:t>ARIEL will triple TRIUMF’s RIB output which provides more beam to current and future experiments such as </a:t>
            </a:r>
          </a:p>
          <a:p>
            <a:pPr lvl="1"/>
            <a:r>
              <a:rPr lang="en-CA" dirty="0"/>
              <a:t>TRISR - Storage Ring </a:t>
            </a:r>
          </a:p>
          <a:p>
            <a:pPr lvl="1"/>
            <a:r>
              <a:rPr lang="en-CA" dirty="0"/>
              <a:t>Material Science with </a:t>
            </a:r>
            <a:r>
              <a:rPr lang="en-CA" dirty="0" err="1"/>
              <a:t>betaNMR</a:t>
            </a:r>
            <a:r>
              <a:rPr lang="en-CA" dirty="0"/>
              <a:t> for SRF </a:t>
            </a:r>
            <a:r>
              <a:rPr lang="en-CA" dirty="0" smtClean="0"/>
              <a:t>research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32C31-72FD-4B0F-8965-4D761137BB89}" type="datetime1">
              <a:rPr lang="en-US" smtClean="0"/>
              <a:t>8/2/2023</a:t>
            </a:fld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85" y="956889"/>
            <a:ext cx="3497302" cy="4441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20279" y="5365286"/>
            <a:ext cx="214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/>
              <a:t>THz radiation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15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42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CA" sz="2800" dirty="0"/>
              <a:t>Future science opportunities enabled through ARIEL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07" y="737032"/>
            <a:ext cx="5512778" cy="5611014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The ARIEL e-</a:t>
            </a:r>
            <a:r>
              <a:rPr lang="en-CA" dirty="0" err="1" smtClean="0"/>
              <a:t>linac</a:t>
            </a:r>
            <a:r>
              <a:rPr lang="en-CA" dirty="0" smtClean="0"/>
              <a:t> enables unique science opportunities</a:t>
            </a:r>
          </a:p>
          <a:p>
            <a:pPr lvl="1"/>
            <a:r>
              <a:rPr lang="en-US" dirty="0" smtClean="0"/>
              <a:t>FLASH-MRT </a:t>
            </a:r>
            <a:r>
              <a:rPr lang="en-US" dirty="0"/>
              <a:t>- Reducing side effects in radiotherapy by a combination of two novel treatment techniques, the ultra-fast (FLASH) radiotherapy with spatially fractionated </a:t>
            </a:r>
            <a:r>
              <a:rPr lang="en-US" dirty="0" err="1"/>
              <a:t>microbeam</a:t>
            </a:r>
            <a:r>
              <a:rPr lang="en-US" dirty="0"/>
              <a:t> therapy (MRT) – First beam delivered to experiment in February 2022</a:t>
            </a:r>
          </a:p>
          <a:p>
            <a:pPr lvl="1"/>
            <a:r>
              <a:rPr lang="en-US" dirty="0" err="1"/>
              <a:t>DarkLight</a:t>
            </a:r>
            <a:r>
              <a:rPr lang="en-US" dirty="0"/>
              <a:t> project -  Electron scattering experiment to search for particles beyond the standard model – Target chamber installed December 2021</a:t>
            </a:r>
          </a:p>
          <a:p>
            <a:pPr lvl="1"/>
            <a:r>
              <a:rPr lang="en-CA" dirty="0"/>
              <a:t>CFI funded project: </a:t>
            </a:r>
            <a:r>
              <a:rPr lang="en-CA" dirty="0" smtClean="0"/>
              <a:t>Terahertz radiation project</a:t>
            </a:r>
            <a:endParaRPr lang="en-CA" dirty="0"/>
          </a:p>
          <a:p>
            <a:r>
              <a:rPr lang="en-CA" b="1" dirty="0" smtClean="0"/>
              <a:t>ARIEL will triple TRIUMF’s RIB output which provides more beam to current and future experiments such as </a:t>
            </a:r>
          </a:p>
          <a:p>
            <a:pPr lvl="1"/>
            <a:r>
              <a:rPr lang="en-CA" b="1" dirty="0"/>
              <a:t>TRISR - Storage Ring </a:t>
            </a:r>
          </a:p>
          <a:p>
            <a:pPr lvl="1"/>
            <a:r>
              <a:rPr lang="en-CA" b="1" dirty="0"/>
              <a:t>Material Science with </a:t>
            </a:r>
            <a:r>
              <a:rPr lang="en-CA" b="1" dirty="0" err="1"/>
              <a:t>betaNMR</a:t>
            </a:r>
            <a:r>
              <a:rPr lang="en-CA" b="1" dirty="0"/>
              <a:t> for SRF </a:t>
            </a:r>
            <a:r>
              <a:rPr lang="en-CA" b="1" dirty="0" smtClean="0"/>
              <a:t>research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27DD-B7DB-448A-9341-5B5D62A66134}" type="datetime1">
              <a:rPr lang="en-US" smtClean="0"/>
              <a:t>8/2/2023</a:t>
            </a:fld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985" y="956889"/>
            <a:ext cx="3497302" cy="44415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20279" y="5365286"/>
            <a:ext cx="214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i="1" dirty="0"/>
              <a:t>THz radiation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16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02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2008"/>
            <a:ext cx="8524056" cy="548680"/>
          </a:xfrm>
        </p:spPr>
        <p:txBody>
          <a:bodyPr>
            <a:noAutofit/>
          </a:bodyPr>
          <a:lstStyle/>
          <a:p>
            <a:r>
              <a:rPr lang="en-CA" sz="3600" dirty="0"/>
              <a:t>The TRIUMF Storage Ring (TRISR) Project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" y="796465"/>
            <a:ext cx="81217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Motivation:</a:t>
            </a:r>
            <a:r>
              <a:rPr lang="en-CA"/>
              <a:t> </a:t>
            </a:r>
            <a:r>
              <a:rPr lang="en-US"/>
              <a:t>Direct measurement of neutron capture cross sections of short-lived</a:t>
            </a:r>
          </a:p>
          <a:p>
            <a:r>
              <a:rPr lang="en-US"/>
              <a:t>radionuclides down to seconds of half-lives.</a:t>
            </a:r>
            <a:r>
              <a:rPr lang="en-CA"/>
              <a:t> </a:t>
            </a:r>
            <a:endParaRPr lang="en-CA" b="1"/>
          </a:p>
          <a:p>
            <a:r>
              <a:rPr lang="en-CA" b="1"/>
              <a:t>Requirement:</a:t>
            </a:r>
            <a:r>
              <a:rPr lang="en-CA"/>
              <a:t> ISOL Facility + Storage Ring + Free Neutron “Target”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Several proposal exist – no facility world-wide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/>
              <a:t>Others have considered using a reactor (safety issues) or a spallation source (costly) as targets. We consider using a commercial neutron generator as target.</a:t>
            </a:r>
          </a:p>
          <a:p>
            <a:r>
              <a:rPr lang="en-CA" b="1"/>
              <a:t>Timeline: </a:t>
            </a:r>
            <a:r>
              <a:rPr lang="en-CA"/>
              <a:t>Feasibility studies towards TDR in 2026 – First experiments in 2031 </a:t>
            </a:r>
            <a:endParaRPr lang="en-CA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52" y="3086118"/>
            <a:ext cx="5232216" cy="321415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63856" y="2924023"/>
            <a:ext cx="1845412" cy="4985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200">
                <a:solidFill>
                  <a:srgbClr val="FF0000"/>
                </a:solidFill>
              </a:rPr>
              <a:t>PI I. </a:t>
            </a:r>
            <a:r>
              <a:rPr lang="en-US" sz="1200" err="1">
                <a:solidFill>
                  <a:srgbClr val="FF0000"/>
                </a:solidFill>
              </a:rPr>
              <a:t>Dillmann</a:t>
            </a:r>
            <a:r>
              <a:rPr lang="en-US" sz="1200">
                <a:solidFill>
                  <a:srgbClr val="FF0000"/>
                </a:solidFill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en-US" sz="1200" err="1">
                <a:solidFill>
                  <a:srgbClr val="FF0000"/>
                </a:solidFill>
              </a:rPr>
              <a:t>TRIUMF+UVic</a:t>
            </a:r>
            <a:r>
              <a:rPr lang="en-US" sz="1200">
                <a:solidFill>
                  <a:srgbClr val="FF0000"/>
                </a:solidFill>
              </a:rPr>
              <a:t> Adjunct Prof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93C-2F7C-4223-A8C3-A6B6B9384350}" type="datetime1">
              <a:rPr lang="en-US" smtClean="0"/>
              <a:t>8/2/2023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pic>
        <p:nvPicPr>
          <p:cNvPr id="13" name="Picture 12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03B84B6F-0797-FD74-856C-A6345A1171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2" y="3029633"/>
            <a:ext cx="2873190" cy="26366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F36C29-953D-2201-A66E-D25B12B80360}"/>
              </a:ext>
            </a:extLst>
          </p:cNvPr>
          <p:cNvSpPr txBox="1"/>
          <p:nvPr/>
        </p:nvSpPr>
        <p:spPr>
          <a:xfrm>
            <a:off x="5636180" y="5326084"/>
            <a:ext cx="29451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Example of an existing system (for </a:t>
            </a:r>
          </a:p>
          <a:p>
            <a:pPr algn="ctr"/>
            <a:r>
              <a:rPr lang="en-US" sz="900" dirty="0"/>
              <a:t>Boron Neutron Capture Therapy) in Japan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17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75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39"/>
    </mc:Choice>
    <mc:Fallback xmlns="">
      <p:transition spd="slow" advTm="11403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/>
              <a:t>The TRIUMF Storage Ring (TRISR) Project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D7CF-D2BD-492E-91F7-22876C43B191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F8BA7-6CCB-FAF5-6E5B-3FFE79FBBD4C}"/>
              </a:ext>
            </a:extLst>
          </p:cNvPr>
          <p:cNvSpPr txBox="1"/>
          <p:nvPr/>
        </p:nvSpPr>
        <p:spPr>
          <a:xfrm>
            <a:off x="119607" y="789958"/>
            <a:ext cx="8268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Mini-Workshop at TRIUMF (July 18-21)</a:t>
            </a:r>
            <a:r>
              <a:rPr lang="en-US" dirty="0"/>
              <a:t> with European colleagues </a:t>
            </a:r>
            <a:r>
              <a:rPr lang="en-US" dirty="0" smtClean="0"/>
              <a:t> and a presentation </a:t>
            </a:r>
            <a:r>
              <a:rPr lang="en-US" dirty="0"/>
              <a:t>from neutron generator company </a:t>
            </a:r>
            <a:r>
              <a:rPr lang="en-US" i="1" dirty="0"/>
              <a:t>Adelphi Technologies Inc</a:t>
            </a:r>
            <a:r>
              <a:rPr lang="en-US" i="1" dirty="0" smtClean="0"/>
              <a:t>.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Potential design: “star-like” design with 4-6 neutron generators (DT/DD) around moderator and beamline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/>
              <a:t>Mobile setup:</a:t>
            </a:r>
            <a:br>
              <a:rPr lang="en-US" dirty="0"/>
            </a:br>
            <a:r>
              <a:rPr lang="en-US" dirty="0"/>
              <a:t>Step 1 (2025-2030): Installation and first measurements planned at GSI Darmstadt (CRYRING)</a:t>
            </a:r>
            <a:br>
              <a:rPr lang="en-US" dirty="0"/>
            </a:br>
            <a:r>
              <a:rPr lang="en-US" dirty="0"/>
              <a:t>Step 2 (&gt;2030): Then move to TRIUMF once TRISR is </a:t>
            </a:r>
            <a:r>
              <a:rPr lang="en-US" dirty="0" smtClean="0"/>
              <a:t>constructed</a:t>
            </a:r>
            <a:endParaRPr lang="en-US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Funding applications this year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ERC </a:t>
            </a:r>
            <a:r>
              <a:rPr lang="en-US" dirty="0"/>
              <a:t>Synergy Grant (up to 14 </a:t>
            </a:r>
            <a:r>
              <a:rPr lang="en-US" dirty="0" err="1" smtClean="0"/>
              <a:t>MEuro</a:t>
            </a:r>
            <a:r>
              <a:rPr lang="en-US" dirty="0" smtClean="0"/>
              <a:t>)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NSERC project discovery grant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First TRISR paper has been published and two papers on extraction </a:t>
            </a:r>
            <a:r>
              <a:rPr lang="en-US" dirty="0"/>
              <a:t>of circulating beam via Wien filter into recoil separator </a:t>
            </a:r>
            <a:r>
              <a:rPr lang="en-US" dirty="0" smtClean="0"/>
              <a:t>and neutron target design are in progress 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2C853-0B88-14DB-28A6-AF7BB90C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73" y="4607206"/>
            <a:ext cx="3816809" cy="16858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18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52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402" y="849192"/>
            <a:ext cx="4896740" cy="156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/>
              <a:t>Motivation for fundamental SRF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0" y="764705"/>
            <a:ext cx="4024514" cy="74770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b="1"/>
              <a:t>SRF is highly efficient but complex technology</a:t>
            </a:r>
          </a:p>
          <a:p>
            <a:r>
              <a:rPr lang="en-CA" sz="2000"/>
              <a:t>Supercurrents only flow within a few tens of nanometres</a:t>
            </a:r>
          </a:p>
          <a:p>
            <a:pPr lvl="1"/>
            <a:r>
              <a:rPr lang="en-CA" sz="2000"/>
              <a:t>Performance is very sensitive to near surface material properties which can be engineered by heat treatments in vacuum or low pressure gas atmosphere</a:t>
            </a:r>
          </a:p>
          <a:p>
            <a:r>
              <a:rPr lang="en-CA" sz="2000"/>
              <a:t>Current material of choice niobium is reaching fundamental limitations </a:t>
            </a:r>
            <a:r>
              <a:rPr lang="en-CA" sz="2000">
                <a:sym typeface="Wingdings" panose="05000000000000000000" pitchFamily="2" charset="2"/>
              </a:rPr>
              <a:t> Further improvements require new materials potentially as multilayers</a:t>
            </a:r>
            <a:endParaRPr lang="en-CA" sz="20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EEBE-1395-4118-8612-2EBC32E6C603}" type="datetime1">
              <a:rPr lang="en-US" smtClean="0"/>
              <a:t>8/2/2023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4329776" y="2648932"/>
            <a:ext cx="4648852" cy="3345095"/>
            <a:chOff x="4339012" y="764705"/>
            <a:chExt cx="4648852" cy="334509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9012" y="764705"/>
              <a:ext cx="4600083" cy="33450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8987863" y="987552"/>
              <a:ext cx="0" cy="265785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7623996" y="2288211"/>
              <a:ext cx="2358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>
                  <a:solidFill>
                    <a:srgbClr val="FF0000"/>
                  </a:solidFill>
                </a:rPr>
                <a:t>Ultimate limitation </a:t>
              </a:r>
              <a:r>
                <a:rPr lang="en-CA" err="1">
                  <a:solidFill>
                    <a:srgbClr val="FF0000"/>
                  </a:solidFill>
                </a:rPr>
                <a:t>H</a:t>
              </a:r>
              <a:r>
                <a:rPr lang="en-CA" baseline="-25000" err="1">
                  <a:solidFill>
                    <a:srgbClr val="FF0000"/>
                  </a:solidFill>
                </a:rPr>
                <a:t>sh</a:t>
              </a:r>
              <a:endParaRPr lang="en-CA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19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48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63"/>
    </mc:Choice>
    <mc:Fallback xmlns="">
      <p:transition spd="slow" advTm="9026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46886" y="2818006"/>
            <a:ext cx="8611529" cy="2862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RESEARCH FOCUS at TRIUMF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Beam physics and instrumentation</a:t>
            </a:r>
            <a:r>
              <a:rPr lang="en-US" dirty="0"/>
              <a:t> </a:t>
            </a:r>
            <a:r>
              <a:rPr lang="en-GB" dirty="0"/>
              <a:t>(R. Baartman, T. Planche, O. Kester)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Superconducting RF</a:t>
            </a:r>
            <a:r>
              <a:rPr lang="en-US" dirty="0"/>
              <a:t> (R. Laxdal)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Ion Sources and Targets for secondary particle production </a:t>
            </a:r>
            <a:r>
              <a:rPr lang="en-US" dirty="0"/>
              <a:t>(A. Gottberg, T. Day Goodacre, O. Kester) </a:t>
            </a:r>
          </a:p>
          <a:p>
            <a:r>
              <a:rPr lang="en-US" b="1" dirty="0"/>
              <a:t>Projects at UVic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Cryocooler</a:t>
            </a:r>
            <a:r>
              <a:rPr lang="en-US" dirty="0"/>
              <a:t> based fundamental SRF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and Materiel Science Studies at the Electron Microscopy Facility (A. Blackburn)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of SRF technology to quantum computing (R. de Sousa)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Dynamics studies for </a:t>
            </a:r>
            <a:r>
              <a:rPr lang="en-US" dirty="0" err="1"/>
              <a:t>SuperKEKB</a:t>
            </a:r>
            <a:r>
              <a:rPr lang="en-US" dirty="0"/>
              <a:t> (M. Roney</a:t>
            </a:r>
            <a:r>
              <a:rPr lang="en-US" dirty="0" smtClean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TRIUMF/UVic Accelerator Research</a:t>
            </a:r>
            <a:endParaRPr lang="en-GB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46886" y="620688"/>
            <a:ext cx="8312471" cy="1010940"/>
          </a:xfrm>
        </p:spPr>
        <p:txBody>
          <a:bodyPr>
            <a:noAutofit/>
          </a:bodyPr>
          <a:lstStyle/>
          <a:p>
            <a:r>
              <a:rPr lang="en-US" sz="1800" dirty="0"/>
              <a:t>UVic is the lead University of the ARIEL project – PI D. </a:t>
            </a:r>
            <a:r>
              <a:rPr lang="en-US" sz="1800" dirty="0" smtClean="0"/>
              <a:t>Karlen</a:t>
            </a:r>
          </a:p>
          <a:p>
            <a:r>
              <a:rPr lang="en-US" sz="1800" dirty="0" smtClean="0"/>
              <a:t>Through ARIEL we received NSERC funding for student support which allowed us to grow the accelerator research and education program </a:t>
            </a:r>
            <a:endParaRPr lang="en-US" sz="1800" dirty="0"/>
          </a:p>
          <a:p>
            <a:pPr lvl="1"/>
            <a:r>
              <a:rPr lang="en-US" sz="1400" dirty="0"/>
              <a:t>Currently </a:t>
            </a:r>
            <a:r>
              <a:rPr lang="en-US" sz="1400" dirty="0" smtClean="0"/>
              <a:t>14 </a:t>
            </a:r>
            <a:r>
              <a:rPr lang="en-US" sz="1400" dirty="0"/>
              <a:t>UVic graduate students in accelerator physics </a:t>
            </a:r>
            <a:r>
              <a:rPr lang="en-US" sz="1400" dirty="0" smtClean="0"/>
              <a:t>based at TRIUMF (11), UVic (2), D-Pace (1)</a:t>
            </a:r>
            <a:endParaRPr lang="en-US" sz="1400" dirty="0"/>
          </a:p>
          <a:p>
            <a:pPr lvl="1"/>
            <a:r>
              <a:rPr lang="en-US" sz="1400" dirty="0"/>
              <a:t>One graduate lecture course taught by the adjunct faculty each year at TRIUMF and broadcasted nationwide</a:t>
            </a:r>
          </a:p>
          <a:p>
            <a:pPr lvl="1"/>
            <a:r>
              <a:rPr lang="en-US" sz="1400" dirty="0"/>
              <a:t>Undergraduate lecture course, graduate + undergraduate projects offered at UVic </a:t>
            </a:r>
            <a:endParaRPr lang="en-US" sz="1400" dirty="0" smtClean="0"/>
          </a:p>
          <a:p>
            <a:pPr lvl="1"/>
            <a:r>
              <a:rPr lang="en-US" sz="1400" dirty="0" smtClean="0"/>
              <a:t>Special topics classes offered on demand (Ion sources, synchrotrons, SRF) </a:t>
            </a:r>
            <a:endParaRPr lang="en-GB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1CDE-25DA-4231-A3D5-11355C0E57FB}" type="datetime1">
              <a:rPr lang="en-US" smtClean="0"/>
              <a:t>8/2/2023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346886" y="5733080"/>
            <a:ext cx="84839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Today my focus will be on graduate students projects which are directly relevant to ARIEL and science opportunities available through ARIEL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</a:t>
            </a:fld>
            <a:r>
              <a:rPr lang="en-CA" smtClean="0"/>
              <a:t>/23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1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24"/>
    </mc:Choice>
    <mc:Fallback xmlns="">
      <p:transition spd="slow" advTm="12712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/>
              <a:t>Hetero Structures for higher accelerating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51" y="812873"/>
            <a:ext cx="8520093" cy="13089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Superconducting radiofrequency (SRF) cavities need to be operated in the Meissner state to avoid strong dissipation from vortices.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7780-9FDF-4A90-9EA8-749872CD317B}" type="datetime1">
              <a:rPr lang="en-US" smtClean="0"/>
              <a:t>8/2/2023</a:t>
            </a:fld>
            <a:endParaRPr lang="en-CA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42" y="2058113"/>
            <a:ext cx="3771296" cy="2690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422" y="2086477"/>
            <a:ext cx="2270684" cy="234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106" y="2289309"/>
            <a:ext cx="2620777" cy="197552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283442" y="4776492"/>
            <a:ext cx="3907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/>
              <a:t>For a defect free superconductor the maximum attainable field is set by the superheating field, which directly depends on the RF current.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2519" y="4613601"/>
            <a:ext cx="4954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i="1"/>
              <a:t>Nanometer thin </a:t>
            </a:r>
            <a:r>
              <a:rPr lang="en-US" i="1" err="1"/>
              <a:t>multilayerd</a:t>
            </a:r>
            <a:r>
              <a:rPr lang="en-US" i="1"/>
              <a:t> structures can potentially reach fields beyond </a:t>
            </a:r>
            <a:r>
              <a:rPr lang="en-US" i="1" err="1"/>
              <a:t>Nb</a:t>
            </a:r>
            <a:r>
              <a:rPr lang="en-US" i="1"/>
              <a:t> limitations.</a:t>
            </a:r>
          </a:p>
          <a:p>
            <a:pPr lvl="1"/>
            <a:r>
              <a:rPr lang="en-US"/>
              <a:t>The current in each layer is influenced by all other layers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The exact current distribution in all layers needs to be known to predict the maximum </a:t>
            </a:r>
            <a:r>
              <a:rPr lang="en-US" i="1" err="1"/>
              <a:t>E</a:t>
            </a:r>
            <a:r>
              <a:rPr lang="en-US" baseline="-25000" err="1"/>
              <a:t>acc</a:t>
            </a:r>
            <a:r>
              <a:rPr lang="en-US"/>
              <a:t> </a:t>
            </a:r>
          </a:p>
          <a:p>
            <a:pPr lvl="1"/>
            <a:endParaRPr lang="en-US" i="1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20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32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g909351" descr="dbbf48da-addc-40bf-82df-9af33d03c2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42" y="742052"/>
            <a:ext cx="2964446" cy="247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ym typeface="Symbol" panose="05050102010706020507" pitchFamily="18" charset="2"/>
              </a:rPr>
              <a:t>-</a:t>
            </a:r>
            <a:r>
              <a:rPr lang="en-GB" dirty="0"/>
              <a:t>NMR + SRF @ TRIUMF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AB20-6005-4C86-9A90-06FAC76AF0CD}" type="datetime1">
              <a:rPr lang="en-US" smtClean="0"/>
              <a:t>8/2/2023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50" y="3645024"/>
            <a:ext cx="2889369" cy="228418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291" t="25497" r="21603" b="10763"/>
          <a:stretch/>
        </p:blipFill>
        <p:spPr>
          <a:xfrm>
            <a:off x="7382836" y="4045702"/>
            <a:ext cx="1674658" cy="119618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1497" y="896585"/>
            <a:ext cx="5579259" cy="2880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RF performance of </a:t>
            </a:r>
            <a:r>
              <a:rPr lang="en-CA" dirty="0" err="1"/>
              <a:t>heterostructures</a:t>
            </a:r>
            <a:r>
              <a:rPr lang="en-CA" dirty="0"/>
              <a:t> generally </a:t>
            </a:r>
            <a:r>
              <a:rPr lang="en-CA" dirty="0" smtClean="0"/>
              <a:t>lags </a:t>
            </a:r>
            <a:r>
              <a:rPr lang="en-CA" dirty="0"/>
              <a:t>behind </a:t>
            </a:r>
            <a:r>
              <a:rPr lang="en-CA" dirty="0" err="1"/>
              <a:t>Nb</a:t>
            </a:r>
            <a:r>
              <a:rPr lang="en-CA" dirty="0"/>
              <a:t> </a:t>
            </a:r>
            <a:r>
              <a:rPr lang="en-CA" dirty="0" smtClean="0"/>
              <a:t>cavities </a:t>
            </a:r>
          </a:p>
          <a:p>
            <a:pPr lvl="1"/>
            <a:r>
              <a:rPr lang="en-CA" dirty="0" smtClean="0"/>
              <a:t>Early </a:t>
            </a:r>
            <a:r>
              <a:rPr lang="en-CA" dirty="0"/>
              <a:t>flux penetration into </a:t>
            </a:r>
            <a:r>
              <a:rPr lang="en-CA" dirty="0" err="1"/>
              <a:t>overlayer</a:t>
            </a:r>
            <a:r>
              <a:rPr lang="en-CA" dirty="0"/>
              <a:t>? </a:t>
            </a:r>
            <a:endParaRPr lang="en-CA" dirty="0" smtClean="0"/>
          </a:p>
          <a:p>
            <a:r>
              <a:rPr lang="en-CA" dirty="0" smtClean="0"/>
              <a:t>With </a:t>
            </a:r>
            <a:r>
              <a:rPr lang="el-GR" dirty="0"/>
              <a:t>β</a:t>
            </a:r>
            <a:r>
              <a:rPr lang="en-CA" i="1" dirty="0"/>
              <a:t>-</a:t>
            </a:r>
            <a:r>
              <a:rPr lang="en-CA" dirty="0"/>
              <a:t>SRF</a:t>
            </a:r>
            <a:r>
              <a:rPr lang="en-CA" i="1" dirty="0"/>
              <a:t> </a:t>
            </a:r>
            <a:r>
              <a:rPr lang="en-CA" dirty="0" smtClean="0"/>
              <a:t>we are able to detect penetration of magnetic flux with nanometer depth resolution at relevant fields for accelerator application</a:t>
            </a:r>
            <a:endParaRPr lang="en-CA" dirty="0" smtClean="0">
              <a:solidFill>
                <a:srgbClr val="C00000"/>
              </a:solidFill>
            </a:endParaRPr>
          </a:p>
          <a:p>
            <a:r>
              <a:rPr lang="en-CA" dirty="0" smtClean="0"/>
              <a:t>A niobium ellipsoid has been coated using atomic layer deposition with 8nm of </a:t>
            </a:r>
            <a:r>
              <a:rPr lang="en-CA" dirty="0" err="1" smtClean="0"/>
              <a:t>AlN</a:t>
            </a:r>
            <a:r>
              <a:rPr lang="en-CA" dirty="0" smtClean="0"/>
              <a:t> and 46nm of </a:t>
            </a:r>
            <a:r>
              <a:rPr lang="en-CA" dirty="0" err="1" smtClean="0"/>
              <a:t>NbTiN</a:t>
            </a:r>
            <a:r>
              <a:rPr lang="en-CA" dirty="0" smtClean="0"/>
              <a:t> and will be tested in September</a:t>
            </a:r>
          </a:p>
          <a:p>
            <a:r>
              <a:rPr lang="en-CA" dirty="0"/>
              <a:t>ARIEL will enable more beta-NMR beam </a:t>
            </a:r>
            <a:r>
              <a:rPr lang="en-CA" dirty="0" smtClean="0"/>
              <a:t>time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363408" y="2426450"/>
            <a:ext cx="1320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Courtesy T. </a:t>
            </a:r>
            <a:r>
              <a:rPr lang="en-CA" sz="1000" dirty="0" err="1" smtClean="0"/>
              <a:t>Proslier</a:t>
            </a:r>
            <a:r>
              <a:rPr lang="en-CA" sz="1000" dirty="0" smtClean="0"/>
              <a:t>, Y. </a:t>
            </a:r>
            <a:r>
              <a:rPr lang="en-CA" sz="1000" dirty="0" err="1" smtClean="0"/>
              <a:t>Kalboussi</a:t>
            </a:r>
            <a:endParaRPr lang="en-CA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5378" y="5360610"/>
            <a:ext cx="19511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/>
              <a:t>Courtesy T. </a:t>
            </a:r>
            <a:r>
              <a:rPr lang="en-CA" sz="1050" dirty="0" err="1" smtClean="0"/>
              <a:t>Proslier</a:t>
            </a:r>
            <a:r>
              <a:rPr lang="en-CA" sz="1050" dirty="0" smtClean="0"/>
              <a:t>, Y. </a:t>
            </a:r>
            <a:r>
              <a:rPr lang="en-CA" sz="1050" dirty="0" err="1" smtClean="0"/>
              <a:t>Kalboussi</a:t>
            </a:r>
            <a:endParaRPr lang="en-C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921351" y="3054339"/>
            <a:ext cx="328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err="1" smtClean="0"/>
              <a:t>NbTiN</a:t>
            </a:r>
            <a:r>
              <a:rPr lang="en-CA" sz="1400" i="1" dirty="0" smtClean="0"/>
              <a:t>/ALN/</a:t>
            </a:r>
            <a:r>
              <a:rPr lang="en-CA" sz="1400" i="1" dirty="0" err="1" smtClean="0"/>
              <a:t>Nb</a:t>
            </a:r>
            <a:r>
              <a:rPr lang="en-CA" sz="1400" i="1" dirty="0" smtClean="0"/>
              <a:t> coating shows weakened performance compared to uncoated cavity </a:t>
            </a:r>
            <a:endParaRPr lang="en-CA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940152" y="5936788"/>
            <a:ext cx="300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err="1" smtClean="0"/>
              <a:t>NbTiN</a:t>
            </a:r>
            <a:r>
              <a:rPr lang="en-CA" sz="1400" i="1" dirty="0" smtClean="0"/>
              <a:t>/</a:t>
            </a:r>
            <a:r>
              <a:rPr lang="en-CA" sz="1400" i="1" dirty="0" err="1" smtClean="0"/>
              <a:t>AlN</a:t>
            </a:r>
            <a:r>
              <a:rPr lang="en-CA" sz="1400" i="1" dirty="0" smtClean="0"/>
              <a:t> coating increased field of first vortex penetration</a:t>
            </a:r>
            <a:endParaRPr lang="en-CA" sz="1400" i="1" dirty="0"/>
          </a:p>
        </p:txBody>
      </p:sp>
      <p:sp>
        <p:nvSpPr>
          <p:cNvPr id="18" name="Rectangle 17"/>
          <p:cNvSpPr/>
          <p:nvPr/>
        </p:nvSpPr>
        <p:spPr>
          <a:xfrm>
            <a:off x="6516216" y="1321604"/>
            <a:ext cx="2571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Early flux penetration (at defects) into the </a:t>
            </a:r>
            <a:r>
              <a:rPr lang="en-CA" sz="1400" dirty="0" err="1">
                <a:solidFill>
                  <a:srgbClr val="FF0000"/>
                </a:solidFill>
              </a:rPr>
              <a:t>NbTiN</a:t>
            </a:r>
            <a:r>
              <a:rPr lang="en-CA" sz="1400" dirty="0">
                <a:solidFill>
                  <a:srgbClr val="FF0000"/>
                </a:solidFill>
              </a:rPr>
              <a:t> layer?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444208" y="1789292"/>
            <a:ext cx="504056" cy="96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E2AE01-AE64-FC61-7A85-A4D3C28E4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42" t="43600" r="31979" b="6679"/>
          <a:stretch/>
        </p:blipFill>
        <p:spPr>
          <a:xfrm>
            <a:off x="78620" y="3685975"/>
            <a:ext cx="5069237" cy="2329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47" y="6006254"/>
            <a:ext cx="559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</a:t>
            </a:r>
            <a:r>
              <a:rPr lang="en-CA" i="1" dirty="0" smtClean="0"/>
              <a:t>-SRF: High parallel field extension of the </a:t>
            </a:r>
            <a:r>
              <a:rPr lang="el-GR" dirty="0" smtClean="0"/>
              <a:t>β</a:t>
            </a:r>
            <a:r>
              <a:rPr lang="en-CA" i="1" dirty="0" smtClean="0"/>
              <a:t>-NMR facility</a:t>
            </a:r>
            <a:endParaRPr lang="en-CA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21</a:t>
            </a:fld>
            <a:r>
              <a:rPr lang="en-CA" smtClean="0"/>
              <a:t>/23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95010" y="6206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200" dirty="0">
                <a:solidFill>
                  <a:srgbClr val="FF0000"/>
                </a:solidFill>
              </a:rPr>
              <a:t>R. Laxdal, R. McFadden, PhD E. Thoeng (UBC</a:t>
            </a:r>
            <a:r>
              <a:rPr lang="en-US" sz="1200">
                <a:solidFill>
                  <a:srgbClr val="FF0000"/>
                </a:solidFill>
              </a:rPr>
              <a:t>), </a:t>
            </a:r>
            <a:r>
              <a:rPr lang="en-US" sz="1200" smtClean="0">
                <a:solidFill>
                  <a:srgbClr val="FF0000"/>
                </a:solidFill>
              </a:rPr>
              <a:t>PhD Md </a:t>
            </a:r>
            <a:r>
              <a:rPr lang="en-US" sz="1200" dirty="0" err="1">
                <a:solidFill>
                  <a:srgbClr val="FF0000"/>
                </a:solidFill>
              </a:rPr>
              <a:t>Assaduzzaman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/>
              <a:t>Measurement of the vortex penetration field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52" y="777403"/>
            <a:ext cx="7314471" cy="2409141"/>
          </a:xfrm>
        </p:spPr>
        <p:txBody>
          <a:bodyPr>
            <a:normAutofit fontScale="62500" lnSpcReduction="20000"/>
          </a:bodyPr>
          <a:lstStyle/>
          <a:p>
            <a:r>
              <a:rPr lang="el-GR" dirty="0" smtClean="0"/>
              <a:t>β</a:t>
            </a:r>
            <a:r>
              <a:rPr lang="en-CA" dirty="0" smtClean="0"/>
              <a:t>-NMR studies will be coupled with measurements of superconducting bulk and material properties at UVic</a:t>
            </a:r>
          </a:p>
          <a:p>
            <a:r>
              <a:rPr lang="en-CA" dirty="0" smtClean="0"/>
              <a:t>Vibrating </a:t>
            </a:r>
            <a:r>
              <a:rPr lang="en-CA" dirty="0"/>
              <a:t>sample </a:t>
            </a:r>
            <a:r>
              <a:rPr lang="en-CA" dirty="0" err="1"/>
              <a:t>magnetometry</a:t>
            </a:r>
            <a:r>
              <a:rPr lang="en-CA" dirty="0"/>
              <a:t> can be used to measure the bulk vortex penetration field </a:t>
            </a:r>
          </a:p>
          <a:p>
            <a:pPr lvl="1"/>
            <a:r>
              <a:rPr lang="en-CA" dirty="0"/>
              <a:t>Instruments are commercially available but the SRF parameter range (relatively low field at low temperature) favor a dedicated design which can be realized at a fraction of the cost </a:t>
            </a:r>
          </a:p>
          <a:p>
            <a:pPr lvl="1"/>
            <a:r>
              <a:rPr lang="en-CA" dirty="0"/>
              <a:t>Status: Design finalized, construction started </a:t>
            </a:r>
            <a:r>
              <a:rPr lang="en-CA" dirty="0">
                <a:solidFill>
                  <a:srgbClr val="FF0000"/>
                </a:solidFill>
              </a:rPr>
              <a:t>(MSc Lucas Wallace</a:t>
            </a:r>
            <a:r>
              <a:rPr lang="en-CA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EED1D-D14F-4C93-B77D-DC1A6DDA99B4}" type="datetime1">
              <a:rPr lang="en-US" smtClean="0"/>
              <a:t>8/2/2023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4" r="42930"/>
          <a:stretch/>
        </p:blipFill>
        <p:spPr>
          <a:xfrm>
            <a:off x="7195127" y="872306"/>
            <a:ext cx="1888181" cy="543481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7766" t="47528" r="7766" b="40933"/>
          <a:stretch/>
        </p:blipFill>
        <p:spPr>
          <a:xfrm>
            <a:off x="-2790987" y="7332785"/>
            <a:ext cx="7019925" cy="855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0193" t="39685" r="12048" b="14424"/>
          <a:stretch/>
        </p:blipFill>
        <p:spPr>
          <a:xfrm>
            <a:off x="127488" y="3025177"/>
            <a:ext cx="4326535" cy="30932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06" t="92444" r="63196" b="-512"/>
          <a:stretch/>
        </p:blipFill>
        <p:spPr>
          <a:xfrm>
            <a:off x="127488" y="5888793"/>
            <a:ext cx="2576146" cy="597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2344" y="3025177"/>
            <a:ext cx="2259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/>
              <a:t>TEM/EDX map of a </a:t>
            </a:r>
            <a:r>
              <a:rPr lang="en-CA" i="1" dirty="0" err="1" smtClean="0"/>
              <a:t>NbTiN</a:t>
            </a:r>
            <a:r>
              <a:rPr lang="en-CA" i="1" dirty="0" smtClean="0"/>
              <a:t> on </a:t>
            </a:r>
            <a:r>
              <a:rPr lang="en-CA" i="1" dirty="0" err="1" smtClean="0"/>
              <a:t>Nb</a:t>
            </a:r>
            <a:r>
              <a:rPr lang="en-CA" i="1" dirty="0" smtClean="0"/>
              <a:t> sample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BSc Will Stokes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22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25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Through </a:t>
            </a:r>
            <a:r>
              <a:rPr lang="en-US" dirty="0" smtClean="0"/>
              <a:t>ARIEL TRIUMF extended its expertise in </a:t>
            </a:r>
          </a:p>
          <a:p>
            <a:pPr lvl="1"/>
            <a:r>
              <a:rPr lang="en-US" dirty="0"/>
              <a:t>Beam physics and instrumentation </a:t>
            </a:r>
            <a:endParaRPr lang="en-US" dirty="0" smtClean="0"/>
          </a:p>
          <a:p>
            <a:pPr lvl="1"/>
            <a:r>
              <a:rPr lang="en-US" dirty="0" smtClean="0"/>
              <a:t>Superconducting </a:t>
            </a:r>
            <a:r>
              <a:rPr lang="en-US" dirty="0"/>
              <a:t>RF </a:t>
            </a:r>
            <a:endParaRPr lang="en-US" dirty="0" smtClean="0"/>
          </a:p>
          <a:p>
            <a:pPr lvl="1"/>
            <a:r>
              <a:rPr lang="en-US" dirty="0" smtClean="0"/>
              <a:t>Ion </a:t>
            </a:r>
            <a:r>
              <a:rPr lang="en-US" dirty="0"/>
              <a:t>Sources and Targets for secondary particle production  </a:t>
            </a:r>
            <a:endParaRPr lang="en-US" dirty="0" smtClean="0"/>
          </a:p>
          <a:p>
            <a:r>
              <a:rPr lang="en-CA" dirty="0" smtClean="0"/>
              <a:t>Field emission mitigation in the e-</a:t>
            </a:r>
            <a:r>
              <a:rPr lang="en-CA" dirty="0" err="1" smtClean="0"/>
              <a:t>linac</a:t>
            </a:r>
            <a:r>
              <a:rPr lang="en-CA" dirty="0" smtClean="0"/>
              <a:t> and high power targets are key for high yield RIB delivery in the ARIEL area</a:t>
            </a:r>
          </a:p>
          <a:p>
            <a:r>
              <a:rPr lang="en-CA" dirty="0" smtClean="0"/>
              <a:t>ARIEL will enable more beam time for current and future experiments such as β-NMR and TRISR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BA1E-D6A5-450A-B321-2A74C68EB09E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23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76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/>
              <a:t>Availability and reliability of ARIEL e-</a:t>
            </a:r>
            <a:r>
              <a:rPr lang="en-CA" err="1"/>
              <a:t>linac</a:t>
            </a:r>
            <a:endParaRPr lang="en-CA"/>
          </a:p>
          <a:p>
            <a:pPr lvl="1"/>
            <a:r>
              <a:rPr lang="en-CA"/>
              <a:t>Plasma cleaning  </a:t>
            </a:r>
          </a:p>
          <a:p>
            <a:pPr lvl="1"/>
            <a:r>
              <a:rPr lang="en-CA"/>
              <a:t>Dust migration and mitigation</a:t>
            </a:r>
          </a:p>
          <a:p>
            <a:r>
              <a:rPr lang="en-US"/>
              <a:t>Development of high power ISOL targets </a:t>
            </a:r>
            <a:endParaRPr lang="en-CA"/>
          </a:p>
          <a:p>
            <a:pPr lvl="0"/>
            <a:r>
              <a:rPr lang="en-CA"/>
              <a:t>Future science opportunities enabled through ARIEL </a:t>
            </a:r>
          </a:p>
          <a:p>
            <a:pPr lvl="1"/>
            <a:r>
              <a:rPr lang="en-CA"/>
              <a:t>TRISR - Storage Ring </a:t>
            </a:r>
          </a:p>
          <a:p>
            <a:pPr lvl="1"/>
            <a:r>
              <a:rPr lang="en-CA"/>
              <a:t>Material Science with </a:t>
            </a:r>
            <a:r>
              <a:rPr lang="en-CA" err="1"/>
              <a:t>betaNMR</a:t>
            </a:r>
            <a:r>
              <a:rPr lang="en-CA"/>
              <a:t> for SRF research 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344E-5E4F-442B-9C7D-4BE8D7013AF0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3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67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/>
              <a:t>Availability and reliability of ARIEL e-</a:t>
            </a:r>
            <a:r>
              <a:rPr lang="en-CA" err="1"/>
              <a:t>linac</a:t>
            </a:r>
            <a:endParaRPr lang="en-CA"/>
          </a:p>
          <a:p>
            <a:pPr lvl="1"/>
            <a:r>
              <a:rPr lang="en-CA"/>
              <a:t>Plasma cleaning  </a:t>
            </a:r>
          </a:p>
          <a:p>
            <a:pPr lvl="1"/>
            <a:r>
              <a:rPr lang="en-CA"/>
              <a:t>Dust migration and mitigation</a:t>
            </a: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Development of high power ISOL targets </a:t>
            </a:r>
            <a:endParaRPr lang="en-CA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CA">
                <a:solidFill>
                  <a:schemeClr val="bg1">
                    <a:lumMod val="95000"/>
                  </a:schemeClr>
                </a:solidFill>
              </a:rPr>
              <a:t>Future science opportunities enabled through ARIEL </a:t>
            </a: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TRISR - Storage Ring </a:t>
            </a: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Material Science with </a:t>
            </a:r>
            <a:r>
              <a:rPr lang="en-CA" err="1">
                <a:solidFill>
                  <a:schemeClr val="bg1">
                    <a:lumMod val="95000"/>
                  </a:schemeClr>
                </a:solidFill>
              </a:rPr>
              <a:t>betaNMR</a:t>
            </a:r>
            <a:r>
              <a:rPr lang="en-CA">
                <a:solidFill>
                  <a:schemeClr val="bg1">
                    <a:lumMod val="95000"/>
                  </a:schemeClr>
                </a:solidFill>
              </a:rPr>
              <a:t> for SRF research 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98FEE-5810-4130-B9A3-BF85880A8F17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4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69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eLINAC</a:t>
            </a:r>
            <a:r>
              <a:rPr lang="en-CA" dirty="0"/>
              <a:t>: Reliable 30MeV </a:t>
            </a:r>
            <a:r>
              <a:rPr lang="en-CA" dirty="0" smtClean="0"/>
              <a:t>Operation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CEF4-4D35-43A5-B0FA-2A02EF654A69}" type="datetime1">
              <a:rPr lang="en-US" smtClean="0"/>
              <a:t>8/2/2023</a:t>
            </a:fld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0528E6-A2B0-5884-B63A-F605633D6792}"/>
              </a:ext>
            </a:extLst>
          </p:cNvPr>
          <p:cNvGrpSpPr/>
          <p:nvPr/>
        </p:nvGrpSpPr>
        <p:grpSpPr>
          <a:xfrm>
            <a:off x="307380" y="2521942"/>
            <a:ext cx="3386940" cy="3192074"/>
            <a:chOff x="6363478" y="1798028"/>
            <a:chExt cx="4515920" cy="4256098"/>
          </a:xfrm>
        </p:grpSpPr>
        <p:pic>
          <p:nvPicPr>
            <p:cNvPr id="8" name="Picture 7" descr="A graph of electrons in a energy&#10;&#10;Description automatically generated">
              <a:extLst>
                <a:ext uri="{FF2B5EF4-FFF2-40B4-BE49-F238E27FC236}">
                  <a16:creationId xmlns:a16="http://schemas.microsoft.com/office/drawing/2014/main" id="{6B10E379-9882-896D-0E42-4AB58BA61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2" t="11987" r="13646" b="11143"/>
            <a:stretch/>
          </p:blipFill>
          <p:spPr>
            <a:xfrm>
              <a:off x="6363478" y="1798028"/>
              <a:ext cx="4515920" cy="425609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BBAEDB7-4E7B-5199-B12A-CD728E5EB7E2}"/>
                </a:ext>
              </a:extLst>
            </p:cNvPr>
            <p:cNvCxnSpPr/>
            <p:nvPr/>
          </p:nvCxnSpPr>
          <p:spPr>
            <a:xfrm flipV="1">
              <a:off x="8425543" y="3638939"/>
              <a:ext cx="0" cy="182880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DE248E-9CE9-3BEA-7EDF-2115CA204457}"/>
              </a:ext>
            </a:extLst>
          </p:cNvPr>
          <p:cNvSpPr txBox="1"/>
          <p:nvPr/>
        </p:nvSpPr>
        <p:spPr>
          <a:xfrm>
            <a:off x="105044" y="887182"/>
            <a:ext cx="4051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Stable 30MeV operation is critical for RIB production:</a:t>
            </a:r>
          </a:p>
          <a:p>
            <a:pPr marL="214313" indent="-21431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1600" dirty="0"/>
              <a:t>RIB yield is strongly dependent on beam energy </a:t>
            </a:r>
          </a:p>
          <a:p>
            <a:pPr marL="214313" indent="-21431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CA" sz="1600" dirty="0"/>
              <a:t>We’re operating at 30MeV – at the lower end of the yield curve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DCC1-9654-BEDD-E5F8-68D5A5E26CA2}"/>
                  </a:ext>
                </a:extLst>
              </p:cNvPr>
              <p:cNvSpPr txBox="1"/>
              <p:nvPr/>
            </p:nvSpPr>
            <p:spPr>
              <a:xfrm>
                <a:off x="4716016" y="887182"/>
                <a:ext cx="405157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B0F0"/>
                  </a:buClr>
                </a:pPr>
                <a:r>
                  <a:rPr lang="en-CA" sz="1600" b="1" dirty="0"/>
                  <a:t>Field emissions from contaminants in the SRF cavity limit RF performance to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CA" sz="1600" b="1" i="1">
                            <a:latin typeface="Cambria Math" panose="02040503050406030204" pitchFamily="18" charset="0"/>
                          </a:rPr>
                          <m:t>𝒂𝒄𝒄</m:t>
                        </m:r>
                      </m:sub>
                    </m:sSub>
                  </m:oMath>
                </a14:m>
                <a:endParaRPr lang="en-CA" sz="1600" b="1" dirty="0"/>
              </a:p>
              <a:p>
                <a:pPr marL="214313" indent="-214313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CA" sz="1600" dirty="0"/>
                  <a:t>Prevention and mitigation critical to keeping performance high, to keep RIB yield </a:t>
                </a:r>
                <a:r>
                  <a:rPr lang="en-CA" sz="1600" dirty="0" smtClean="0"/>
                  <a:t>high</a:t>
                </a:r>
              </a:p>
              <a:p>
                <a:pPr marL="214313" indent="-214313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CA" sz="1600" dirty="0" smtClean="0"/>
                  <a:t>Sources of field emission can be dust and hydrocarbons</a:t>
                </a:r>
                <a:endParaRPr lang="en-CA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DCC1-9654-BEDD-E5F8-68D5A5E26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887182"/>
                <a:ext cx="4051572" cy="1569660"/>
              </a:xfrm>
              <a:prstGeom prst="rect">
                <a:avLst/>
              </a:prstGeom>
              <a:blipFill>
                <a:blip r:embed="rId3"/>
                <a:stretch>
                  <a:fillRect l="-904" t="-1167" r="-1506" b="-428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1A3E9B8-AEB7-F3E9-5EF8-F541F45D13E3}"/>
              </a:ext>
            </a:extLst>
          </p:cNvPr>
          <p:cNvGrpSpPr/>
          <p:nvPr/>
        </p:nvGrpSpPr>
        <p:grpSpPr>
          <a:xfrm>
            <a:off x="4143930" y="2544543"/>
            <a:ext cx="4893630" cy="3263134"/>
            <a:chOff x="5548687" y="2507155"/>
            <a:chExt cx="6524840" cy="43508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E7AE16-A11C-7512-9C34-1CAEC0694B66}"/>
                </a:ext>
              </a:extLst>
            </p:cNvPr>
            <p:cNvGrpSpPr/>
            <p:nvPr/>
          </p:nvGrpSpPr>
          <p:grpSpPr>
            <a:xfrm>
              <a:off x="5548687" y="2507155"/>
              <a:ext cx="5961842" cy="4350845"/>
              <a:chOff x="5548687" y="2507155"/>
              <a:chExt cx="5961842" cy="435084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D9B9D02-C9F8-194A-B6B2-F59FD848E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8687" y="2507155"/>
                <a:ext cx="5678879" cy="435084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E906F6E-120B-D5A7-5C5A-3A7B98175EC9}"/>
                      </a:ext>
                    </a:extLst>
                  </p:cNvPr>
                  <p:cNvSpPr txBox="1"/>
                  <p:nvPr/>
                </p:nvSpPr>
                <p:spPr>
                  <a:xfrm>
                    <a:off x="8058213" y="5321905"/>
                    <a:ext cx="3452316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350" dirty="0"/>
                      <a:t>Field Emission limits performance to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CA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3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sz="1350" i="1">
                                <a:latin typeface="Cambria Math" panose="02040503050406030204" pitchFamily="18" charset="0"/>
                              </a:rPr>
                              <m:t>𝑎𝑐𝑐</m:t>
                            </m:r>
                          </m:sub>
                        </m:sSub>
                        <m:r>
                          <a:rPr lang="en-CA" sz="1350" i="1">
                            <a:latin typeface="Cambria Math" panose="02040503050406030204" pitchFamily="18" charset="0"/>
                          </a:rPr>
                          <m:t>≈ 4</m:t>
                        </m:r>
                        <m:r>
                          <a:rPr lang="en-CA" sz="1350" i="1">
                            <a:latin typeface="Cambria Math" panose="02040503050406030204" pitchFamily="18" charset="0"/>
                          </a:rPr>
                          <m:t>𝑀𝑉</m:t>
                        </m:r>
                        <m:r>
                          <a:rPr lang="en-CA" sz="135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1350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CA" sz="135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E906F6E-120B-D5A7-5C5A-3A7B98175E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58213" y="5321905"/>
                    <a:ext cx="3452316" cy="67710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08" t="-1190" b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41F4DFD-FE63-A0AD-2442-EA18396E0D14}"/>
                  </a:ext>
                </a:extLst>
              </p:cNvPr>
              <p:cNvSpPr/>
              <p:nvPr/>
            </p:nvSpPr>
            <p:spPr>
              <a:xfrm rot="20412296">
                <a:off x="7458617" y="4464427"/>
                <a:ext cx="363222" cy="161894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DFAFB5-C7B6-3C8F-335B-C4280C0AD8E9}"/>
                    </a:ext>
                  </a:extLst>
                </p:cNvPr>
                <p:cNvSpPr txBox="1"/>
                <p:nvPr/>
              </p:nvSpPr>
              <p:spPr>
                <a:xfrm>
                  <a:off x="7986720" y="4416594"/>
                  <a:ext cx="4086807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1350" dirty="0"/>
                    <a:t>Clean cavity reaches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5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A" sz="1350" i="1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CA" sz="1350" i="1">
                          <a:latin typeface="Cambria Math" panose="02040503050406030204" pitchFamily="18" charset="0"/>
                        </a:rPr>
                        <m:t>&gt;10 </m:t>
                      </m:r>
                      <m:r>
                        <a:rPr lang="en-CA" sz="1350" i="1">
                          <a:latin typeface="Cambria Math" panose="02040503050406030204" pitchFamily="18" charset="0"/>
                        </a:rPr>
                        <m:t>𝑀𝑉</m:t>
                      </m:r>
                      <m:r>
                        <a:rPr lang="en-CA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CA" sz="135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r>
                    <a:rPr lang="en-CA" sz="1350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DFAFB5-C7B6-3C8F-335B-C4280C0AD8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6720" y="4416594"/>
                  <a:ext cx="4086807" cy="400109"/>
                </a:xfrm>
                <a:prstGeom prst="rect">
                  <a:avLst/>
                </a:prstGeom>
                <a:blipFill>
                  <a:blip r:embed="rId6"/>
                  <a:stretch>
                    <a:fillRect l="-596" t="-4082" b="-2040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105044" y="6013938"/>
            <a:ext cx="630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As presented by Philipp on Monday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5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68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Plasma Cleaning</a:t>
            </a:r>
          </a:p>
        </p:txBody>
      </p:sp>
      <p:pic>
        <p:nvPicPr>
          <p:cNvPr id="7" name="Picture 7" descr="Diagram of a diagram of a reaction&#10;&#10;Description automatically generated">
            <a:extLst>
              <a:ext uri="{FF2B5EF4-FFF2-40B4-BE49-F238E27FC236}">
                <a16:creationId xmlns:a16="http://schemas.microsoft.com/office/drawing/2014/main" id="{1900F336-2A9D-76E0-4C39-6DFF72055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74" y="4084066"/>
            <a:ext cx="2743200" cy="218155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8921E-A160-4C40-A324-B28896788946}" type="datetime1">
              <a:rPr lang="en-US" smtClean="0"/>
              <a:t>8/2/2023</a:t>
            </a:fld>
            <a:endParaRPr lang="en-CA"/>
          </a:p>
        </p:txBody>
      </p:sp>
      <p:pic>
        <p:nvPicPr>
          <p:cNvPr id="9" name="Picture 9" descr="A pink circle with a face drawn on it&#10;&#10;Description automatically generated">
            <a:extLst>
              <a:ext uri="{FF2B5EF4-FFF2-40B4-BE49-F238E27FC236}">
                <a16:creationId xmlns:a16="http://schemas.microsoft.com/office/drawing/2014/main" id="{4D15EA66-66D8-FE3F-1F8C-9754B42E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260" y="4080013"/>
            <a:ext cx="2743200" cy="2176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816EF-83F1-A21C-0180-34AD8BF00055}"/>
              </a:ext>
            </a:extLst>
          </p:cNvPr>
          <p:cNvSpPr txBox="1"/>
          <p:nvPr/>
        </p:nvSpPr>
        <p:spPr>
          <a:xfrm>
            <a:off x="298174" y="795131"/>
            <a:ext cx="733010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>
                <a:cs typeface="Calibri"/>
              </a:rPr>
              <a:t>Adsorbate</a:t>
            </a:r>
            <a:r>
              <a:rPr lang="en-US" sz="2000" dirty="0">
                <a:cs typeface="Calibri"/>
              </a:rPr>
              <a:t> gasses in the form of hydrocarbons are one facilitator of field emission within Superconducting </a:t>
            </a:r>
            <a:r>
              <a:rPr lang="en-US" sz="2000" dirty="0" err="1">
                <a:cs typeface="Calibri"/>
              </a:rPr>
              <a:t>RadioFrequency</a:t>
            </a:r>
            <a:r>
              <a:rPr lang="en-US" sz="2000" dirty="0">
                <a:cs typeface="Calibri"/>
              </a:rPr>
              <a:t> (SRF) cavities.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cs typeface="Calibri"/>
              </a:rPr>
              <a:t>Currently</a:t>
            </a:r>
            <a:r>
              <a:rPr lang="en-US" sz="2000" dirty="0">
                <a:cs typeface="Calibri"/>
              </a:rPr>
              <a:t>, cavity cleaning procedures are done </a:t>
            </a:r>
            <a:r>
              <a:rPr lang="en-US" sz="2000" i="1" dirty="0">
                <a:cs typeface="Calibri"/>
              </a:rPr>
              <a:t>ex-situ </a:t>
            </a:r>
            <a:r>
              <a:rPr lang="en-US" sz="2000" dirty="0">
                <a:cs typeface="Calibri"/>
              </a:rPr>
              <a:t>and are time-exhaustive (2-3 months).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Plasma cleaning allows for an </a:t>
            </a:r>
            <a:r>
              <a:rPr lang="en-US" sz="2000" i="1" dirty="0">
                <a:cs typeface="Calibri"/>
              </a:rPr>
              <a:t>in-situ </a:t>
            </a:r>
            <a:r>
              <a:rPr lang="en-US" sz="2000" dirty="0">
                <a:cs typeface="Calibri"/>
              </a:rPr>
              <a:t>cleaning of surface hydrocarbons using an </a:t>
            </a:r>
            <a:r>
              <a:rPr lang="en-US" sz="2000" dirty="0" err="1">
                <a:cs typeface="Calibri"/>
              </a:rPr>
              <a:t>ArO</a:t>
            </a:r>
            <a:r>
              <a:rPr lang="en-US" sz="2000" dirty="0">
                <a:cs typeface="Calibri"/>
              </a:rPr>
              <a:t> plasma mixture, which reduces cleaning time to ~1 week.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cs typeface="Calibri"/>
              </a:rPr>
              <a:t>Once plasma cleaning has been optimized on uninstalled cavities, the technique will be rolled out onto ARIEL's e-</a:t>
            </a:r>
            <a:r>
              <a:rPr lang="en-US" sz="2000" dirty="0" err="1">
                <a:cs typeface="Calibri"/>
              </a:rPr>
              <a:t>linac</a:t>
            </a:r>
            <a:r>
              <a:rPr lang="en-US" sz="2000" dirty="0" smtClean="0">
                <a:cs typeface="Calibri"/>
              </a:rPr>
              <a:t>.</a:t>
            </a:r>
            <a:endParaRPr lang="en-US" sz="2000" dirty="0">
              <a:cs typeface="Calibri"/>
            </a:endParaRPr>
          </a:p>
        </p:txBody>
      </p:sp>
      <p:pic>
        <p:nvPicPr>
          <p:cNvPr id="11" name="Picture 11" descr="A person in a red and black coat&#10;&#10;Description automatically generated">
            <a:extLst>
              <a:ext uri="{FF2B5EF4-FFF2-40B4-BE49-F238E27FC236}">
                <a16:creationId xmlns:a16="http://schemas.microsoft.com/office/drawing/2014/main" id="{694E17FC-B77F-4141-CC09-7E14E1A6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28" y="795130"/>
            <a:ext cx="1184768" cy="2594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8A8FF6-33D4-7E99-A99E-879679C466A4}"/>
              </a:ext>
            </a:extLst>
          </p:cNvPr>
          <p:cNvSpPr txBox="1"/>
          <p:nvPr/>
        </p:nvSpPr>
        <p:spPr>
          <a:xfrm flipH="1">
            <a:off x="7539163" y="3394044"/>
            <a:ext cx="15597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>
                <a:solidFill>
                  <a:srgbClr val="FF0000"/>
                </a:solidFill>
              </a:rPr>
              <a:t>MSc. D. Hedji </a:t>
            </a:r>
            <a:endParaRPr lang="en-US"/>
          </a:p>
          <a:p>
            <a:pPr algn="ctr"/>
            <a:r>
              <a:rPr lang="en-CA">
                <a:solidFill>
                  <a:srgbClr val="FF0000"/>
                </a:solidFill>
              </a:rPr>
              <a:t>P.I. R.E. Laxdal</a:t>
            </a:r>
            <a:r>
              <a:rPr lang="en-CA"/>
              <a:t> </a:t>
            </a:r>
            <a:endParaRPr lang="en-CA">
              <a:cs typeface="Calibri"/>
            </a:endParaRPr>
          </a:p>
        </p:txBody>
      </p:sp>
      <p:pic>
        <p:nvPicPr>
          <p:cNvPr id="3" name="Picture 11" descr="A table with a machine and electronics&#10;&#10;Description automatically generated">
            <a:extLst>
              <a:ext uri="{FF2B5EF4-FFF2-40B4-BE49-F238E27FC236}">
                <a16:creationId xmlns:a16="http://schemas.microsoft.com/office/drawing/2014/main" id="{E95DEF22-2927-7EF2-FE64-02C81C593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48" y="4080014"/>
            <a:ext cx="2743200" cy="217666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6FABADE-1357-18AC-153C-1208D6F40F12}"/>
              </a:ext>
            </a:extLst>
          </p:cNvPr>
          <p:cNvSpPr/>
          <p:nvPr/>
        </p:nvSpPr>
        <p:spPr>
          <a:xfrm>
            <a:off x="4683815" y="4360793"/>
            <a:ext cx="586408" cy="735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50E157-9843-1E51-F592-C6E086797628}"/>
              </a:ext>
            </a:extLst>
          </p:cNvPr>
          <p:cNvCxnSpPr/>
          <p:nvPr/>
        </p:nvCxnSpPr>
        <p:spPr>
          <a:xfrm flipH="1" flipV="1">
            <a:off x="5370857" y="4834144"/>
            <a:ext cx="1182756" cy="26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1D6218C-E1E9-F36C-E480-436E5AFF06FD}"/>
              </a:ext>
            </a:extLst>
          </p:cNvPr>
          <p:cNvSpPr/>
          <p:nvPr/>
        </p:nvSpPr>
        <p:spPr>
          <a:xfrm>
            <a:off x="7220779" y="5878994"/>
            <a:ext cx="1649895" cy="3180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ArO Plasma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CFA851-CEBD-20A9-E11A-23868251B831}"/>
              </a:ext>
            </a:extLst>
          </p:cNvPr>
          <p:cNvSpPr/>
          <p:nvPr/>
        </p:nvSpPr>
        <p:spPr>
          <a:xfrm>
            <a:off x="4328492" y="5590759"/>
            <a:ext cx="1709529" cy="6062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Plasma Cleaning Apparatus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6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0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Dust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225" y="804810"/>
            <a:ext cx="7318682" cy="2517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1800"/>
              <a:t>Most common cause of beam loss in e-</a:t>
            </a:r>
            <a:r>
              <a:rPr lang="en-CA" sz="1800" err="1"/>
              <a:t>linac</a:t>
            </a:r>
            <a:r>
              <a:rPr lang="en-CA" sz="1800"/>
              <a:t> is currently field emission.</a:t>
            </a:r>
            <a:endParaRPr lang="en-CA" sz="1800">
              <a:cs typeface="Calibri"/>
            </a:endParaRPr>
          </a:p>
          <a:p>
            <a:r>
              <a:rPr lang="en-US" sz="1800"/>
              <a:t>Emitters are </a:t>
            </a:r>
            <a:r>
              <a:rPr lang="en-US" sz="1800" err="1"/>
              <a:t>μm</a:t>
            </a:r>
            <a:r>
              <a:rPr lang="en-US" sz="1800"/>
              <a:t> to sub </a:t>
            </a:r>
            <a:r>
              <a:rPr lang="en-US" sz="1800" err="1"/>
              <a:t>μm</a:t>
            </a:r>
            <a:r>
              <a:rPr lang="en-US" sz="1800"/>
              <a:t> sized contaminants </a:t>
            </a:r>
            <a:r>
              <a:rPr lang="en-US" sz="1800">
                <a:sym typeface="Wingdings" panose="05000000000000000000" pitchFamily="2" charset="2"/>
              </a:rPr>
              <a:t></a:t>
            </a:r>
            <a:r>
              <a:rPr lang="en-US" sz="1800"/>
              <a:t> dust</a:t>
            </a:r>
            <a:endParaRPr lang="en-US" sz="1800">
              <a:cs typeface="Calibri"/>
            </a:endParaRPr>
          </a:p>
          <a:p>
            <a:r>
              <a:rPr lang="en-US" sz="1800"/>
              <a:t>Previous studies indicate that dust migrates and is charged:</a:t>
            </a:r>
            <a:endParaRPr lang="en-US" sz="1800">
              <a:cs typeface="Calibri"/>
            </a:endParaRPr>
          </a:p>
          <a:p>
            <a:pPr lvl="1"/>
            <a:r>
              <a:rPr lang="en-US" sz="1800"/>
              <a:t>A potential barrier could therefore suppress dust migration and tackle field emission problem at its source.</a:t>
            </a:r>
            <a:endParaRPr lang="en-US" sz="1800">
              <a:cs typeface="Calibri"/>
            </a:endParaRPr>
          </a:p>
          <a:p>
            <a:r>
              <a:rPr lang="en-US" sz="1800"/>
              <a:t>Status: Proof of principle experiment has been designed and assembled. Awaiting final components. Detailed experimental plan in development. </a:t>
            </a:r>
            <a:endParaRPr lang="en-CA" sz="1800">
              <a:solidFill>
                <a:srgbClr val="FF0000"/>
              </a:solidFill>
              <a:cs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074-ABE5-4D12-85CF-38BF740292D5}" type="datetime1">
              <a:rPr lang="en-US" smtClean="0"/>
              <a:t>8/2/2023</a:t>
            </a:fld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7639434" y="2389232"/>
            <a:ext cx="1649554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PhD A. Mahon </a:t>
            </a:r>
            <a:endParaRPr lang="en-CA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PI T. Planche</a:t>
            </a:r>
            <a:endParaRPr lang="en-CA"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1432" y="29494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pic>
        <p:nvPicPr>
          <p:cNvPr id="4" name="Picture 4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3905D698-0902-C147-C5C7-5158D80F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69" y="3034355"/>
            <a:ext cx="2923674" cy="3325946"/>
          </a:xfrm>
          <a:prstGeom prst="rect">
            <a:avLst/>
          </a:prstGeom>
        </p:spPr>
      </p:pic>
      <p:pic>
        <p:nvPicPr>
          <p:cNvPr id="5" name="Picture 11" descr="Diagram of a vacuum pump&#10;&#10;Description automatically generated">
            <a:extLst>
              <a:ext uri="{FF2B5EF4-FFF2-40B4-BE49-F238E27FC236}">
                <a16:creationId xmlns:a16="http://schemas.microsoft.com/office/drawing/2014/main" id="{DB86D874-1625-7748-E622-2171AB270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3" y="3271886"/>
            <a:ext cx="4046620" cy="3121596"/>
          </a:xfrm>
          <a:prstGeom prst="rect">
            <a:avLst/>
          </a:prstGeom>
        </p:spPr>
      </p:pic>
      <p:pic>
        <p:nvPicPr>
          <p:cNvPr id="12" name="Picture 13" descr="A person smiling in front of a black and white sign&#10;&#10;Description automatically generated">
            <a:extLst>
              <a:ext uri="{FF2B5EF4-FFF2-40B4-BE49-F238E27FC236}">
                <a16:creationId xmlns:a16="http://schemas.microsoft.com/office/drawing/2014/main" id="{BDC3C387-CBDA-5170-0DD2-FFF61D406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38" t="349" r="8958" b="175"/>
          <a:stretch/>
        </p:blipFill>
        <p:spPr>
          <a:xfrm>
            <a:off x="7737310" y="756358"/>
            <a:ext cx="1299221" cy="1680652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37B1788-88A1-08BE-C6D6-98AD15CF0BEA}"/>
              </a:ext>
            </a:extLst>
          </p:cNvPr>
          <p:cNvSpPr/>
          <p:nvPr/>
        </p:nvSpPr>
        <p:spPr>
          <a:xfrm>
            <a:off x="4622131" y="4361446"/>
            <a:ext cx="541421" cy="4812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7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05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10DC-2FEC-9F79-FC92-79C4E61C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>
                <a:ea typeface="+mj-lt"/>
                <a:cs typeface="+mj-lt"/>
              </a:rPr>
              <a:t>Dust migration</a:t>
            </a:r>
            <a:endParaRPr lang="en-US" b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D87EA-07C5-376B-767B-41B8C6130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28" y="810424"/>
            <a:ext cx="8489662" cy="17842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1800" dirty="0">
                <a:cs typeface="Calibri"/>
              </a:rPr>
              <a:t>Dust samples were collected from the low energy section (ELBT) of the e-</a:t>
            </a:r>
            <a:r>
              <a:rPr lang="en-US" sz="1800" dirty="0" err="1">
                <a:cs typeface="Calibri"/>
              </a:rPr>
              <a:t>linac</a:t>
            </a:r>
            <a:r>
              <a:rPr lang="en-US" sz="1800" dirty="0">
                <a:cs typeface="Calibri"/>
              </a:rPr>
              <a:t> early 2023. </a:t>
            </a:r>
          </a:p>
          <a:p>
            <a:r>
              <a:rPr lang="en-US" sz="1800" dirty="0">
                <a:cs typeface="Calibri"/>
              </a:rPr>
              <a:t>Preliminary results for collected dust grains were analyzed and characterized via SEM.</a:t>
            </a:r>
          </a:p>
          <a:p>
            <a:r>
              <a:rPr lang="en-US" sz="1800" dirty="0">
                <a:cs typeface="Calibri"/>
              </a:rPr>
              <a:t>Sizes range from a few micrometers to a few hundreds of micrometers.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cs typeface="Calibri"/>
              </a:rPr>
              <a:t>Elemental composition determined via EDX:  </a:t>
            </a:r>
          </a:p>
          <a:p>
            <a:pPr lvl="1"/>
            <a:r>
              <a:rPr lang="en-US" sz="1400" dirty="0">
                <a:cs typeface="Calibri"/>
              </a:rPr>
              <a:t>Copper, Silver, Chromium, Iron, Nickel, Oxygen, Silicon, Calcium,</a:t>
            </a:r>
            <a:r>
              <a:rPr lang="en-US" sz="1400" dirty="0">
                <a:ea typeface="Calibri"/>
                <a:cs typeface="Calibri"/>
              </a:rPr>
              <a:t> </a:t>
            </a:r>
            <a:r>
              <a:rPr lang="en-US" sz="1400" dirty="0">
                <a:cs typeface="Calibri"/>
              </a:rPr>
              <a:t>Sodium, etc</a:t>
            </a:r>
            <a:r>
              <a:rPr lang="en-US" sz="1400" dirty="0">
                <a:ea typeface="Calibri"/>
                <a:cs typeface="Calibri"/>
              </a:rPr>
              <a:t>. </a:t>
            </a:r>
            <a:endParaRPr lang="en-US" dirty="0"/>
          </a:p>
          <a:p>
            <a:pPr marL="285750" lvl="1">
              <a:buFont typeface="Arial"/>
              <a:buChar char="•"/>
            </a:pPr>
            <a:r>
              <a:rPr lang="en-US" sz="1800" dirty="0">
                <a:ea typeface="Calibri"/>
                <a:cs typeface="Calibri"/>
              </a:rPr>
              <a:t>Conclusions on origin of dust contamination still pending</a:t>
            </a:r>
            <a:r>
              <a:rPr lang="en-US" sz="1800" dirty="0">
                <a:cs typeface="Calibri"/>
              </a:rPr>
              <a:t>. </a:t>
            </a:r>
            <a:endParaRPr lang="en-US" sz="1400" dirty="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1D499-FADC-A8ED-3FD6-3786852D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547C75-AD26-DA29-C76F-DCD4D1BA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8343-C237-4372-B28D-302CC22DD141}" type="datetime1">
              <a:rPr lang="en-US" smtClean="0"/>
              <a:t>8/2/2023</a:t>
            </a:fld>
            <a:endParaRPr lang="en-CA"/>
          </a:p>
        </p:txBody>
      </p:sp>
      <p:pic>
        <p:nvPicPr>
          <p:cNvPr id="14" name="Picture 14" descr="A close-up of a rock&#10;&#10;Description automatically generated">
            <a:extLst>
              <a:ext uri="{FF2B5EF4-FFF2-40B4-BE49-F238E27FC236}">
                <a16:creationId xmlns:a16="http://schemas.microsoft.com/office/drawing/2014/main" id="{53B42328-59A7-0D1B-D949-79620A5D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6" y="3054781"/>
            <a:ext cx="2970765" cy="30864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CF967-E26E-17E1-87DE-55447C9318BD}"/>
              </a:ext>
            </a:extLst>
          </p:cNvPr>
          <p:cNvSpPr txBox="1"/>
          <p:nvPr/>
        </p:nvSpPr>
        <p:spPr>
          <a:xfrm>
            <a:off x="4249197" y="2634769"/>
            <a:ext cx="14295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Spectrum 1: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330236-4492-F691-4CAD-BDD663535B03}"/>
              </a:ext>
            </a:extLst>
          </p:cNvPr>
          <p:cNvSpPr txBox="1"/>
          <p:nvPr/>
        </p:nvSpPr>
        <p:spPr>
          <a:xfrm>
            <a:off x="7239021" y="2634768"/>
            <a:ext cx="128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Spectrum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90AA71-4575-DB9F-C1F1-21DFD65E8ACB}"/>
              </a:ext>
            </a:extLst>
          </p:cNvPr>
          <p:cNvSpPr txBox="1"/>
          <p:nvPr/>
        </p:nvSpPr>
        <p:spPr>
          <a:xfrm>
            <a:off x="877977" y="2690782"/>
            <a:ext cx="17088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Example </a:t>
            </a:r>
            <a:r>
              <a:rPr lang="en-US" sz="1400" smtClean="0">
                <a:cs typeface="Calibri"/>
              </a:rPr>
              <a:t>sample</a:t>
            </a:r>
            <a:endParaRPr lang="en-US" sz="1400">
              <a:cs typeface="Calibri"/>
            </a:endParaRPr>
          </a:p>
        </p:txBody>
      </p:sp>
      <p:pic>
        <p:nvPicPr>
          <p:cNvPr id="11" name="Picture 11" descr="A graph with text and numbers&#10;&#10;Description automatically generated">
            <a:extLst>
              <a:ext uri="{FF2B5EF4-FFF2-40B4-BE49-F238E27FC236}">
                <a16:creationId xmlns:a16="http://schemas.microsoft.com/office/drawing/2014/main" id="{C35E6455-2FDC-A368-1E4E-92031814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62" y="4565964"/>
            <a:ext cx="2925349" cy="1815372"/>
          </a:xfrm>
          <a:prstGeom prst="rect">
            <a:avLst/>
          </a:prstGeom>
        </p:spPr>
      </p:pic>
      <p:pic>
        <p:nvPicPr>
          <p:cNvPr id="12" name="Picture 12" descr="A graph of energy&#10;&#10;Description automatically generated">
            <a:extLst>
              <a:ext uri="{FF2B5EF4-FFF2-40B4-BE49-F238E27FC236}">
                <a16:creationId xmlns:a16="http://schemas.microsoft.com/office/drawing/2014/main" id="{1D8ED8D5-5FBC-AA5E-9F31-D96905BD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708" y="3001629"/>
            <a:ext cx="2929903" cy="1565137"/>
          </a:xfrm>
          <a:prstGeom prst="rect">
            <a:avLst/>
          </a:prstGeom>
        </p:spPr>
      </p:pic>
      <p:pic>
        <p:nvPicPr>
          <p:cNvPr id="13" name="Picture 17" descr="A graph of energy and iron&#10;&#10;Description automatically generated">
            <a:extLst>
              <a:ext uri="{FF2B5EF4-FFF2-40B4-BE49-F238E27FC236}">
                <a16:creationId xmlns:a16="http://schemas.microsoft.com/office/drawing/2014/main" id="{868FC05F-5E31-4B16-5811-D6E6691B6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791" y="3006181"/>
            <a:ext cx="2939010" cy="1560584"/>
          </a:xfrm>
          <a:prstGeom prst="rect">
            <a:avLst/>
          </a:prstGeom>
        </p:spPr>
      </p:pic>
      <p:pic>
        <p:nvPicPr>
          <p:cNvPr id="18" name="Picture 18" descr="A graph of different metals&#10;&#10;Description automatically generated">
            <a:extLst>
              <a:ext uri="{FF2B5EF4-FFF2-40B4-BE49-F238E27FC236}">
                <a16:creationId xmlns:a16="http://schemas.microsoft.com/office/drawing/2014/main" id="{62AF4575-6D09-B885-5AFC-8FC8D2B74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345" y="4561409"/>
            <a:ext cx="2939012" cy="1819926"/>
          </a:xfrm>
          <a:prstGeom prst="rect">
            <a:avLst/>
          </a:prstGeom>
        </p:spPr>
      </p:pic>
      <p:pic>
        <p:nvPicPr>
          <p:cNvPr id="7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83C78FBE-AB60-15D7-7632-2A4091784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94271" y="1244415"/>
            <a:ext cx="2687253" cy="1323437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8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08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>
                <a:solidFill>
                  <a:schemeClr val="bg1">
                    <a:lumMod val="95000"/>
                  </a:schemeClr>
                </a:solidFill>
              </a:rPr>
              <a:t>Availability and reliability of ARIEL e-</a:t>
            </a:r>
            <a:r>
              <a:rPr lang="en-CA" err="1">
                <a:solidFill>
                  <a:schemeClr val="bg1">
                    <a:lumMod val="95000"/>
                  </a:schemeClr>
                </a:solidFill>
              </a:rPr>
              <a:t>linac</a:t>
            </a:r>
            <a:endParaRPr lang="en-CA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Plasma cleaning  </a:t>
            </a: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Dust migration and mitigation</a:t>
            </a:r>
          </a:p>
          <a:p>
            <a:r>
              <a:rPr lang="en-US"/>
              <a:t>Development of high power ISOL targets </a:t>
            </a:r>
            <a:endParaRPr lang="en-CA"/>
          </a:p>
          <a:p>
            <a:pPr lvl="0"/>
            <a:r>
              <a:rPr lang="en-CA">
                <a:solidFill>
                  <a:schemeClr val="bg1">
                    <a:lumMod val="95000"/>
                  </a:schemeClr>
                </a:solidFill>
              </a:rPr>
              <a:t>Future science opportunities enabled through ARIEL </a:t>
            </a: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TRISR - Storage Ring </a:t>
            </a:r>
          </a:p>
          <a:p>
            <a:pPr lvl="1"/>
            <a:r>
              <a:rPr lang="en-CA">
                <a:solidFill>
                  <a:schemeClr val="bg1">
                    <a:lumMod val="95000"/>
                  </a:schemeClr>
                </a:solidFill>
              </a:rPr>
              <a:t>Material Science with </a:t>
            </a:r>
            <a:r>
              <a:rPr lang="en-CA" err="1">
                <a:solidFill>
                  <a:schemeClr val="bg1">
                    <a:lumMod val="95000"/>
                  </a:schemeClr>
                </a:solidFill>
              </a:rPr>
              <a:t>betaNMR</a:t>
            </a:r>
            <a:r>
              <a:rPr lang="en-CA">
                <a:solidFill>
                  <a:schemeClr val="bg1">
                    <a:lumMod val="95000"/>
                  </a:schemeClr>
                </a:solidFill>
              </a:rPr>
              <a:t> for SRF research 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Junginger –Accelerator Physics and ARIEL - TRIUMF Science Week 2023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88DE-4254-45CE-BC18-8CD5C11E6BAD}" type="datetime1">
              <a:rPr lang="en-US" smtClean="0"/>
              <a:t>8/2/2023</a:t>
            </a:fld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B677-FEFD-4453-ABE0-3B1F584AD170}" type="slidenum">
              <a:rPr lang="en-CA" smtClean="0"/>
              <a:pPr/>
              <a:t>9</a:t>
            </a:fld>
            <a:r>
              <a:rPr lang="en-CA" smtClean="0"/>
              <a:t>/23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2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"/>
</p:tagLst>
</file>

<file path=ppt/theme/theme1.xml><?xml version="1.0" encoding="utf-8"?>
<a:theme xmlns:a="http://schemas.openxmlformats.org/drawingml/2006/main" name="Semina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inar2.pptx" id="{CE0AFE3C-34BC-480A-9F64-BA1792607FF0}" vid="{92CF56FF-0A3C-4A11-A03A-9206C9E167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eed34f2-46d9-4360-83b1-8c7b0ed7192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DA64ACF07BD44F856D742D62B854B2" ma:contentTypeVersion="15" ma:contentTypeDescription="Create a new document." ma:contentTypeScope="" ma:versionID="e0019a4b1d88351a48c8f05ed9f42aa0">
  <xsd:schema xmlns:xsd="http://www.w3.org/2001/XMLSchema" xmlns:xs="http://www.w3.org/2001/XMLSchema" xmlns:p="http://schemas.microsoft.com/office/2006/metadata/properties" xmlns:ns3="aeed34f2-46d9-4360-83b1-8c7b0ed71926" xmlns:ns4="262cd93a-00fe-4969-9ad1-81da635c9d82" targetNamespace="http://schemas.microsoft.com/office/2006/metadata/properties" ma:root="true" ma:fieldsID="804219525a5790453226d8b61bec8397" ns3:_="" ns4:_="">
    <xsd:import namespace="aeed34f2-46d9-4360-83b1-8c7b0ed71926"/>
    <xsd:import namespace="262cd93a-00fe-4969-9ad1-81da635c9d8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d34f2-46d9-4360-83b1-8c7b0ed719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cd93a-00fe-4969-9ad1-81da635c9d8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301DBF-77C4-46EC-AE32-0556874AEE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E25507-F1A4-42F6-A6E0-DD1D5A8F423E}">
  <ds:schemaRefs>
    <ds:schemaRef ds:uri="aeed34f2-46d9-4360-83b1-8c7b0ed7192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262cd93a-00fe-4969-9ad1-81da635c9d8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7E73B6-FD90-4B90-AF65-4A65E307BE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ed34f2-46d9-4360-83b1-8c7b0ed71926"/>
    <ds:schemaRef ds:uri="262cd93a-00fe-4969-9ad1-81da635c9d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1856</TotalTime>
  <Words>2185</Words>
  <Application>Microsoft Office PowerPoint</Application>
  <PresentationFormat>On-screen Show (4:3)</PresentationFormat>
  <Paragraphs>288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Wingdings</vt:lpstr>
      <vt:lpstr>Seminar2</vt:lpstr>
      <vt:lpstr>Accelerator Physics and ARIEL</vt:lpstr>
      <vt:lpstr>TRIUMF/UVic Accelerator Research</vt:lpstr>
      <vt:lpstr>Content</vt:lpstr>
      <vt:lpstr>Content</vt:lpstr>
      <vt:lpstr>eLINAC: Reliable 30MeV Operation</vt:lpstr>
      <vt:lpstr>Plasma Cleaning</vt:lpstr>
      <vt:lpstr>Dust migration</vt:lpstr>
      <vt:lpstr>Dust migration</vt:lpstr>
      <vt:lpstr>Content</vt:lpstr>
      <vt:lpstr>Development of high power ISOL targets </vt:lpstr>
      <vt:lpstr>Target Material and Target ion sources</vt:lpstr>
      <vt:lpstr>Development of high power ISOL targets</vt:lpstr>
      <vt:lpstr>Study of high-power target material properties</vt:lpstr>
      <vt:lpstr>Content</vt:lpstr>
      <vt:lpstr>Future science opportunities enabled through ARIEL </vt:lpstr>
      <vt:lpstr>Future science opportunities enabled through ARIEL </vt:lpstr>
      <vt:lpstr>The TRIUMF Storage Ring (TRISR) Project</vt:lpstr>
      <vt:lpstr>The TRIUMF Storage Ring (TRISR) Project</vt:lpstr>
      <vt:lpstr>Motivation for fundamental SRF research</vt:lpstr>
      <vt:lpstr>Hetero Structures for higher accelerating gradients</vt:lpstr>
      <vt:lpstr>-NMR + SRF @ TRIUMF</vt:lpstr>
      <vt:lpstr>Measurement of the vortex penetration field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muSR measurements on new materials and multilayers on Niobium</dc:title>
  <dc:creator>Tobias L. Fabian Junginger</dc:creator>
  <cp:lastModifiedBy>Tobi Junginger</cp:lastModifiedBy>
  <cp:revision>35</cp:revision>
  <dcterms:created xsi:type="dcterms:W3CDTF">2015-10-20T00:05:59Z</dcterms:created>
  <dcterms:modified xsi:type="dcterms:W3CDTF">2023-08-03T05:27:50Z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0x010100CCDA64ACF07BD44F856D742D62B854B2</vt:lpwstr>
  </property>
</Properties>
</file>