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353" r:id="rId2"/>
    <p:sldId id="530" r:id="rId3"/>
    <p:sldId id="528" r:id="rId4"/>
    <p:sldId id="463" r:id="rId5"/>
    <p:sldId id="517" r:id="rId6"/>
    <p:sldId id="524" r:id="rId7"/>
    <p:sldId id="538" r:id="rId8"/>
    <p:sldId id="518" r:id="rId9"/>
    <p:sldId id="519" r:id="rId10"/>
    <p:sldId id="532" r:id="rId11"/>
    <p:sldId id="533" r:id="rId12"/>
    <p:sldId id="500" r:id="rId13"/>
    <p:sldId id="513" r:id="rId14"/>
    <p:sldId id="512" r:id="rId15"/>
    <p:sldId id="534" r:id="rId16"/>
    <p:sldId id="265" r:id="rId17"/>
    <p:sldId id="503" r:id="rId18"/>
    <p:sldId id="539" r:id="rId19"/>
    <p:sldId id="506" r:id="rId20"/>
    <p:sldId id="509" r:id="rId21"/>
    <p:sldId id="523" r:id="rId22"/>
    <p:sldId id="516" r:id="rId23"/>
    <p:sldId id="515" r:id="rId24"/>
    <p:sldId id="536" r:id="rId25"/>
    <p:sldId id="493" r:id="rId26"/>
    <p:sldId id="535" r:id="rId27"/>
    <p:sldId id="526" r:id="rId28"/>
    <p:sldId id="521" r:id="rId29"/>
    <p:sldId id="537" r:id="rId30"/>
    <p:sldId id="525" r:id="rId31"/>
    <p:sldId id="529" r:id="rId32"/>
    <p:sldId id="27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000FF"/>
    <a:srgbClr val="33CCFF"/>
    <a:srgbClr val="FF00FF"/>
    <a:srgbClr val="33CCCC"/>
    <a:srgbClr val="009999"/>
    <a:srgbClr val="006600"/>
    <a:srgbClr val="F4E3C8"/>
    <a:srgbClr val="F4E6C8"/>
    <a:srgbClr val="F8E6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22" autoAdjust="0"/>
    <p:restoredTop sz="98640" autoAdjust="0"/>
  </p:normalViewPr>
  <p:slideViewPr>
    <p:cSldViewPr>
      <p:cViewPr varScale="1">
        <p:scale>
          <a:sx n="68" d="100"/>
          <a:sy n="68" d="100"/>
        </p:scale>
        <p:origin x="3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4684"/>
    </p:cViewPr>
  </p:sorterViewPr>
  <p:notesViewPr>
    <p:cSldViewPr>
      <p:cViewPr varScale="1">
        <p:scale>
          <a:sx n="56" d="100"/>
          <a:sy n="56" d="100"/>
        </p:scale>
        <p:origin x="303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9905E4-8B0D-E0F5-A33A-D6BFFD2E59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01A538-0228-E827-D046-A549A12418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D690E6-0829-4D55-8675-5331BE5F1C13}" type="datetimeFigureOut">
              <a:rPr lang="en-CA" smtClean="0"/>
              <a:t>2023-08-03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AFBD43-877B-A1A3-B573-EF102D1316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AB4A65-1213-7CD1-6309-D0D6FECBB2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5EB6D3-D872-40F0-84D8-7A56753A467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3289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4E890-7EB3-4BAD-8DB1-6CCFBC5EC16C}" type="datetimeFigureOut">
              <a:rPr lang="en-CA" smtClean="0"/>
              <a:t>2023-08-03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753E7D-8423-4C70-9395-C26DC838F1E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1598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753E7D-8423-4C70-9395-C26DC838F1E4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7151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753E7D-8423-4C70-9395-C26DC838F1E4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9310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1" y="260648"/>
            <a:ext cx="12191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424" y="1556792"/>
            <a:ext cx="107696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ctr">
              <a:defRPr sz="4700" b="1">
                <a:latin typeface="Times New Roman" pitchFamily="18" charset="0"/>
                <a:cs typeface="Times New Roman" pitchFamily="18" charset="0"/>
              </a:defRPr>
            </a:lvl1pPr>
            <a:extLst/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424" y="3429000"/>
            <a:ext cx="10769600" cy="1499616"/>
          </a:xfrm>
        </p:spPr>
        <p:txBody>
          <a:bodyPr lIns="118872" tIns="0" rIns="45720" bIns="0" anchor="b">
            <a:normAutofit/>
          </a:bodyPr>
          <a:lstStyle>
            <a:lvl1pPr marL="0" indent="0" algn="ctr">
              <a:buNone/>
              <a:defRPr sz="3200" b="1" i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fld id="{C5E312E1-E1D4-4242-B791-51F1F1F93268}" type="datetime1">
              <a:rPr lang="en-US" smtClean="0"/>
              <a:t>8/3/2023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20797" y="6476999"/>
            <a:ext cx="4951468" cy="274320"/>
          </a:xfrm>
        </p:spPr>
        <p:txBody>
          <a:bodyPr/>
          <a:lstStyle>
            <a:lvl1pPr algn="ctr">
              <a:defRPr>
                <a:solidFill>
                  <a:srgbClr val="FFC000"/>
                </a:solidFill>
              </a:defRPr>
            </a:lvl1pPr>
          </a:lstStyle>
          <a:p>
            <a:r>
              <a:rPr lang="en-CA"/>
              <a:t>Paul Garrett, ARIEL Science TRIUMF 2023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fld id="{68BF226C-BBE2-486B-A436-1A58FD3B9F80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12192000" cy="45720"/>
          </a:xfrm>
          <a:prstGeom prst="rect">
            <a:avLst/>
          </a:prstGeom>
          <a:solidFill>
            <a:srgbClr val="FFC000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" t="78865" r="77718" b="15263"/>
          <a:stretch/>
        </p:blipFill>
        <p:spPr>
          <a:xfrm>
            <a:off x="9753601" y="0"/>
            <a:ext cx="2423052" cy="836711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9FB46-2386-4F5B-9473-C77433203932}" type="datetime1">
              <a:rPr lang="en-US" smtClean="0"/>
              <a:t>8/3/2023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ARIEL Science TRIUMF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8798560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 bwMode="ltGray">
          <a:xfrm>
            <a:off x="8863584" y="0"/>
            <a:ext cx="33528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274641"/>
            <a:ext cx="25400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E5063-4B8B-4D0F-B0F5-8B9D6CC796DB}" type="datetime1">
              <a:rPr lang="en-US" smtClean="0"/>
              <a:t>8/3/2023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20796" y="6377460"/>
            <a:ext cx="5115205" cy="365125"/>
          </a:xfrm>
        </p:spPr>
        <p:txBody>
          <a:bodyPr/>
          <a:lstStyle/>
          <a:p>
            <a:r>
              <a:rPr lang="en-CA"/>
              <a:t>Paul Garrett, ARIEL Science TRIUMF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6209244"/>
            <a:ext cx="12192000" cy="64875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10972800" cy="5207000"/>
          </a:xfrm>
        </p:spPr>
        <p:txBody>
          <a:bodyPr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543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9662864" cy="465240"/>
          </a:xfrm>
        </p:spPr>
        <p:txBody>
          <a:bodyPr>
            <a:noAutofit/>
          </a:bodyPr>
          <a:lstStyle>
            <a:lvl1pPr algn="ctr">
              <a:defRPr sz="2800">
                <a:latin typeface="Times New Roman" pitchFamily="18" charset="0"/>
                <a:cs typeface="Times New Roman" pitchFamily="18" charset="0"/>
              </a:defRPr>
            </a:lvl1pPr>
            <a:extLst/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 b="1"/>
            </a:lvl1pPr>
            <a:lvl2pPr>
              <a:defRPr sz="2000" b="1"/>
            </a:lvl2pPr>
            <a:lvl3pPr>
              <a:defRPr sz="1800" b="1"/>
            </a:lvl3pPr>
            <a:lvl4pPr>
              <a:defRPr sz="1600" b="1"/>
            </a:lvl4pPr>
            <a:lvl5pPr>
              <a:defRPr sz="1600" b="1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28A9D-DCEA-4EE5-AF04-395540940DD3}" type="datetime1">
              <a:rPr lang="en-US" smtClean="0"/>
              <a:t>8/3/2023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20796" y="6476999"/>
            <a:ext cx="5383515" cy="27432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CA"/>
              <a:t>Paul Garrett, ARIEL Science TRIUMF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12192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12192000" cy="45720"/>
          </a:xfrm>
          <a:prstGeom prst="rect">
            <a:avLst/>
          </a:prstGeom>
          <a:solidFill>
            <a:srgbClr val="FFCC00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9744" y="118872"/>
            <a:ext cx="10684256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7552" y="1828800"/>
            <a:ext cx="10696448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D6EC-F15F-4D8F-A4B7-B33B3E9A3204}" type="datetime1">
              <a:rPr lang="en-US" smtClean="0"/>
              <a:t>8/3/2023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ARIEL Science TRIUMF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‹#›</a:t>
            </a:fld>
            <a:endParaRPr lang="en-CA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" t="78865" r="77718" b="15263"/>
          <a:stretch/>
        </p:blipFill>
        <p:spPr>
          <a:xfrm>
            <a:off x="9753601" y="1"/>
            <a:ext cx="2423052" cy="671208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408" y="152401"/>
            <a:ext cx="9433048" cy="467138"/>
          </a:xfrm>
        </p:spPr>
        <p:txBody>
          <a:bodyPr/>
          <a:lstStyle>
            <a:lvl1pPr algn="ctr">
              <a:defRPr sz="2800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24744"/>
            <a:ext cx="5384800" cy="5273008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24744"/>
            <a:ext cx="5384800" cy="52730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0661-AA00-4BCF-8DB8-8F163D6D361D}" type="datetime1">
              <a:rPr lang="en-US" smtClean="0"/>
              <a:t>8/3/2023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ARIEL Science TRIUMF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392" y="1196753"/>
            <a:ext cx="5386917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916832"/>
            <a:ext cx="5386917" cy="4483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7160" y="1196753"/>
            <a:ext cx="5389033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916832"/>
            <a:ext cx="5389033" cy="4483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B073-77F7-466F-A27F-B365FD69DBBD}" type="datetime1">
              <a:rPr lang="en-US" smtClean="0"/>
              <a:t>8/3/2023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ARIEL Science TRIUMF 2023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9576" y="152401"/>
            <a:ext cx="7056784" cy="467138"/>
          </a:xfrm>
        </p:spPr>
        <p:txBody>
          <a:bodyPr/>
          <a:lstStyle>
            <a:lvl1pPr algn="ctr">
              <a:defRPr sz="280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291E5-3627-449B-9292-261457289328}" type="datetime1">
              <a:rPr lang="en-US" smtClean="0"/>
              <a:t>8/3/2023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ARIEL Science TRIUMF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D2F4E-9F74-40B4-BB9C-7ABC2E939DB7}" type="datetime1">
              <a:rPr lang="en-US" smtClean="0"/>
              <a:t>8/3/2023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ARIEL Science TRIUMF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784" y="152400"/>
            <a:ext cx="3364992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5837" y="1196753"/>
            <a:ext cx="7894188" cy="51052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784" y="1182066"/>
            <a:ext cx="3291840" cy="511995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AB194-2D28-44C0-A8A3-E7FB9AE18E51}" type="datetime1">
              <a:rPr lang="en-US" smtClean="0"/>
              <a:t>8/3/2023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ARIEL Science TRIUMF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‹#›</a:t>
            </a:fld>
            <a:endParaRPr lang="en-CA"/>
          </a:p>
        </p:txBody>
      </p:sp>
      <p:sp>
        <p:nvSpPr>
          <p:cNvPr id="12" name="Rectangle 11"/>
          <p:cNvSpPr/>
          <p:nvPr/>
        </p:nvSpPr>
        <p:spPr bwMode="invGray">
          <a:xfrm>
            <a:off x="3807649" y="0"/>
            <a:ext cx="6096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 bwMode="invGray">
          <a:xfrm>
            <a:off x="3807649" y="0"/>
            <a:ext cx="6096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5448"/>
            <a:ext cx="3366867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71741" y="1484808"/>
            <a:ext cx="8329863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" y="1728216"/>
            <a:ext cx="329184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9456" y="1170432"/>
            <a:ext cx="3364992" cy="201168"/>
          </a:xfrm>
        </p:spPr>
        <p:txBody>
          <a:bodyPr/>
          <a:lstStyle/>
          <a:p>
            <a:fld id="{185AF8FF-3172-4023-9C6E-DAB5D811C224}" type="datetime1">
              <a:rPr lang="en-US" smtClean="0"/>
              <a:t>8/3/2023</a:t>
            </a:fld>
            <a:endParaRPr lang="en-CA"/>
          </a:p>
        </p:txBody>
      </p:sp>
      <p:sp>
        <p:nvSpPr>
          <p:cNvPr id="11" name="Rectangle 10"/>
          <p:cNvSpPr/>
          <p:nvPr/>
        </p:nvSpPr>
        <p:spPr>
          <a:xfrm>
            <a:off x="3807649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 bwMode="invGray">
          <a:xfrm>
            <a:off x="3807649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47744" y="1170432"/>
            <a:ext cx="6925056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r>
              <a:rPr lang="en-CA"/>
              <a:t>Paul Garrett, ARIEL Science TRIUMF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119104" y="1170432"/>
            <a:ext cx="978485" cy="201168"/>
          </a:xfrm>
        </p:spPr>
        <p:txBody>
          <a:bodyPr/>
          <a:lstStyle/>
          <a:p>
            <a:fld id="{68BF226C-BBE2-486B-A436-1A58FD3B9F80}" type="slidenum">
              <a:rPr lang="en-CA" smtClean="0"/>
              <a:t>‹#›</a:t>
            </a:fld>
            <a:endParaRPr lang="en-C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695737"/>
            <a:ext cx="12192000" cy="45720"/>
          </a:xfrm>
          <a:prstGeom prst="rect">
            <a:avLst/>
          </a:prstGeom>
          <a:solidFill>
            <a:srgbClr val="FFCC00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1" y="0"/>
            <a:ext cx="12191999" cy="700646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79576" y="152401"/>
            <a:ext cx="9302824" cy="467138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853046"/>
            <a:ext cx="10972800" cy="554775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476999"/>
            <a:ext cx="28448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42C66F74-2429-4BEC-976F-C979C5B6D302}" type="datetime1">
              <a:rPr lang="en-US" smtClean="0"/>
              <a:t>8/3/2023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20797" y="6476999"/>
            <a:ext cx="5095484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ct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en-CA"/>
              <a:t>Paul Garrett, ARIEL Science TRIUMF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39195" y="6476999"/>
            <a:ext cx="978485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68BF226C-BBE2-486B-A436-1A58FD3B9F80}" type="slidenum">
              <a:rPr lang="en-CA" smtClean="0"/>
              <a:t>‹#›</a:t>
            </a:fld>
            <a:endParaRPr lang="en-C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" t="78865" r="77718" b="15263"/>
          <a:stretch/>
        </p:blipFill>
        <p:spPr>
          <a:xfrm>
            <a:off x="10416481" y="2"/>
            <a:ext cx="1760172" cy="6206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7" r:id="rId12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satMod val="150000"/>
            </a:schemeClr>
          </a:solidFill>
          <a:effectLst/>
          <a:latin typeface="Times New Roman" pitchFamily="18" charset="0"/>
          <a:ea typeface="+mj-ea"/>
          <a:cs typeface="Times New Roman" pitchFamily="18" charset="0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100000"/>
        <a:buFont typeface="Arial" pitchFamily="34" charset="0"/>
        <a:buChar char="•"/>
        <a:defRPr kumimoji="0"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100000"/>
        <a:buFont typeface="Arial" pitchFamily="34" charset="0"/>
        <a:buChar char="•"/>
        <a:defRPr kumimoji="0"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kumimoji="0"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kumimoji="0"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kumimoji="0" lang="en-US" sz="2000" kern="1200" smtClean="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emf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9576" y="1058147"/>
            <a:ext cx="7416824" cy="167335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Symbol" panose="05050102010706020507" pitchFamily="18" charset="2"/>
              </a:rPr>
              <a:t>g</a:t>
            </a:r>
            <a:r>
              <a:rPr lang="en-US" sz="3200" dirty="0"/>
              <a:t>-ray spectroscopy for nuclear structure; </a:t>
            </a:r>
            <a:r>
              <a:rPr lang="en-US" sz="3200" dirty="0">
                <a:latin typeface="Symbol" panose="05050102010706020507" pitchFamily="18" charset="2"/>
              </a:rPr>
              <a:t>b</a:t>
            </a:r>
            <a:r>
              <a:rPr lang="en-US" sz="3200" dirty="0"/>
              <a:t>-decay studies in the ARIEL era</a:t>
            </a:r>
            <a:endParaRPr lang="en-CA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2492896"/>
            <a:ext cx="8077200" cy="1139582"/>
          </a:xfrm>
        </p:spPr>
        <p:txBody>
          <a:bodyPr/>
          <a:lstStyle/>
          <a:p>
            <a:r>
              <a:rPr lang="en-CA" dirty="0"/>
              <a:t>Paul Garrett</a:t>
            </a:r>
          </a:p>
          <a:p>
            <a:r>
              <a:rPr lang="en-CA" dirty="0"/>
              <a:t>University of Guelph</a:t>
            </a:r>
          </a:p>
        </p:txBody>
      </p:sp>
    </p:spTree>
    <p:extLst>
      <p:ext uri="{BB962C8B-B14F-4D97-AF65-F5344CB8AC3E}">
        <p14:creationId xmlns:p14="http://schemas.microsoft.com/office/powerpoint/2010/main" val="2385368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A275F40E-85E7-4397-E813-B1DD2EC3BC31}"/>
              </a:ext>
            </a:extLst>
          </p:cNvPr>
          <p:cNvSpPr/>
          <p:nvPr/>
        </p:nvSpPr>
        <p:spPr>
          <a:xfrm>
            <a:off x="479376" y="1196752"/>
            <a:ext cx="11161240" cy="3363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7533F8-B02E-B13B-7559-0D68C6D26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i="1" dirty="0"/>
              <a:t>N</a:t>
            </a:r>
            <a:r>
              <a:rPr lang="en-US" dirty="0"/>
              <a:t>=20 “island of inversion”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BB592-CCD0-EF0D-FF71-80EE89D6F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764704"/>
            <a:ext cx="10972800" cy="5547756"/>
          </a:xfrm>
        </p:spPr>
        <p:txBody>
          <a:bodyPr>
            <a:normAutofit/>
          </a:bodyPr>
          <a:lstStyle/>
          <a:p>
            <a:r>
              <a:rPr lang="en-US" sz="2000" dirty="0"/>
              <a:t>Expected spherical shape for the ground states, but instead they are deformed </a:t>
            </a:r>
            <a:endParaRPr lang="en-CA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6F9EB-1A34-DCC7-1198-8B1272292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400B-2093-42E9-829E-0E339198D29A}" type="datetime1">
              <a:rPr lang="en-US" smtClean="0"/>
              <a:t>8/3/2023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C6551-7F94-C5FA-122A-835CE4F24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ARIEL Science TRIUMF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6A033-9324-FD66-0B12-9A6BAC803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10</a:t>
            </a:fld>
            <a:endParaRPr lang="en-CA"/>
          </a:p>
        </p:txBody>
      </p:sp>
      <p:pic>
        <p:nvPicPr>
          <p:cNvPr id="7" name="図 8">
            <a:extLst>
              <a:ext uri="{FF2B5EF4-FFF2-40B4-BE49-F238E27FC236}">
                <a16:creationId xmlns:a16="http://schemas.microsoft.com/office/drawing/2014/main" id="{B0C9AE75-5C2D-DFD8-D232-95ABC3ECB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658" y="1196752"/>
            <a:ext cx="4540262" cy="3060737"/>
          </a:xfrm>
          <a:prstGeom prst="rect">
            <a:avLst/>
          </a:prstGeom>
        </p:spPr>
      </p:pic>
      <p:sp>
        <p:nvSpPr>
          <p:cNvPr id="8" name="正方形/長方形 9">
            <a:extLst>
              <a:ext uri="{FF2B5EF4-FFF2-40B4-BE49-F238E27FC236}">
                <a16:creationId xmlns:a16="http://schemas.microsoft.com/office/drawing/2014/main" id="{4C4050FE-E50E-0B35-3661-10E95CB69090}"/>
              </a:ext>
            </a:extLst>
          </p:cNvPr>
          <p:cNvSpPr/>
          <p:nvPr/>
        </p:nvSpPr>
        <p:spPr>
          <a:xfrm>
            <a:off x="4388322" y="1340768"/>
            <a:ext cx="235988" cy="278806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10">
            <a:extLst>
              <a:ext uri="{FF2B5EF4-FFF2-40B4-BE49-F238E27FC236}">
                <a16:creationId xmlns:a16="http://schemas.microsoft.com/office/drawing/2014/main" id="{AB850F3D-B0D9-052A-C869-9D1500468A09}"/>
              </a:ext>
            </a:extLst>
          </p:cNvPr>
          <p:cNvSpPr txBox="1"/>
          <p:nvPr/>
        </p:nvSpPr>
        <p:spPr>
          <a:xfrm>
            <a:off x="3957978" y="4149080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N</a:t>
            </a:r>
            <a:r>
              <a:rPr kumimoji="1"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= 20</a:t>
            </a:r>
            <a:endParaRPr kumimoji="1" lang="ja-JP" altLang="en-US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10" name="テキスト ボックス 11">
            <a:extLst>
              <a:ext uri="{FF2B5EF4-FFF2-40B4-BE49-F238E27FC236}">
                <a16:creationId xmlns:a16="http://schemas.microsoft.com/office/drawing/2014/main" id="{3CF55CE5-7508-75D2-EDF6-CA10C322D2B2}"/>
              </a:ext>
            </a:extLst>
          </p:cNvPr>
          <p:cNvSpPr txBox="1"/>
          <p:nvPr/>
        </p:nvSpPr>
        <p:spPr>
          <a:xfrm>
            <a:off x="4733439" y="4154346"/>
            <a:ext cx="1685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magic number</a:t>
            </a:r>
            <a:endParaRPr kumimoji="1" lang="ja-JP" altLang="en-US" sz="16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11" name="角丸四角形 12">
            <a:extLst>
              <a:ext uri="{FF2B5EF4-FFF2-40B4-BE49-F238E27FC236}">
                <a16:creationId xmlns:a16="http://schemas.microsoft.com/office/drawing/2014/main" id="{9B6F36C2-0629-8530-D65D-E20E11437FDA}"/>
              </a:ext>
            </a:extLst>
          </p:cNvPr>
          <p:cNvSpPr/>
          <p:nvPr/>
        </p:nvSpPr>
        <p:spPr>
          <a:xfrm>
            <a:off x="4183206" y="3140968"/>
            <a:ext cx="881135" cy="675181"/>
          </a:xfrm>
          <a:prstGeom prst="roundRect">
            <a:avLst>
              <a:gd name="adj" fmla="val 7917"/>
            </a:avLst>
          </a:prstGeom>
          <a:solidFill>
            <a:srgbClr val="FF0000">
              <a:alpha val="40104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6">
            <a:extLst>
              <a:ext uri="{FF2B5EF4-FFF2-40B4-BE49-F238E27FC236}">
                <a16:creationId xmlns:a16="http://schemas.microsoft.com/office/drawing/2014/main" id="{42248ED1-7BB7-B942-5304-E127CACBA1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3" t="1976" r="1149" b="1650"/>
          <a:stretch/>
        </p:blipFill>
        <p:spPr>
          <a:xfrm>
            <a:off x="6485556" y="1340769"/>
            <a:ext cx="4723012" cy="2681000"/>
          </a:xfrm>
          <a:prstGeom prst="rect">
            <a:avLst/>
          </a:prstGeom>
        </p:spPr>
      </p:pic>
      <p:sp>
        <p:nvSpPr>
          <p:cNvPr id="13" name="テキスト ボックス 18">
            <a:extLst>
              <a:ext uri="{FF2B5EF4-FFF2-40B4-BE49-F238E27FC236}">
                <a16:creationId xmlns:a16="http://schemas.microsoft.com/office/drawing/2014/main" id="{3DE4EB80-33CA-E607-6873-061CBFD03FC3}"/>
              </a:ext>
            </a:extLst>
          </p:cNvPr>
          <p:cNvSpPr txBox="1"/>
          <p:nvPr/>
        </p:nvSpPr>
        <p:spPr>
          <a:xfrm>
            <a:off x="7014642" y="2014899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baseline="-25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20</a:t>
            </a:r>
            <a:r>
              <a:rPr kumimoji="1" lang="en-US" altLang="ja-JP" b="1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Ca</a:t>
            </a:r>
            <a:endParaRPr kumimoji="1" lang="ja-JP" altLang="en-US" b="1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14" name="テキスト ボックス 19">
            <a:extLst>
              <a:ext uri="{FF2B5EF4-FFF2-40B4-BE49-F238E27FC236}">
                <a16:creationId xmlns:a16="http://schemas.microsoft.com/office/drawing/2014/main" id="{6FF9BA97-4283-7B6F-47DF-CF011630418E}"/>
              </a:ext>
            </a:extLst>
          </p:cNvPr>
          <p:cNvSpPr txBox="1"/>
          <p:nvPr/>
        </p:nvSpPr>
        <p:spPr>
          <a:xfrm>
            <a:off x="7043209" y="2484837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baseline="-25000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12</a:t>
            </a:r>
            <a:r>
              <a:rPr kumimoji="1" lang="en-US" altLang="ja-JP" b="1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Mg</a:t>
            </a:r>
            <a:endParaRPr kumimoji="1" lang="ja-JP" altLang="en-US" b="1" dirty="0">
              <a:solidFill>
                <a:srgbClr val="FF0000"/>
              </a:solidFill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15" name="テキスト ボックス 20">
            <a:extLst>
              <a:ext uri="{FF2B5EF4-FFF2-40B4-BE49-F238E27FC236}">
                <a16:creationId xmlns:a16="http://schemas.microsoft.com/office/drawing/2014/main" id="{B9EA9C90-BD6D-3A02-C79D-A59086911772}"/>
              </a:ext>
            </a:extLst>
          </p:cNvPr>
          <p:cNvSpPr txBox="1"/>
          <p:nvPr/>
        </p:nvSpPr>
        <p:spPr>
          <a:xfrm>
            <a:off x="7043209" y="3212976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baseline="-25000" dirty="0">
                <a:solidFill>
                  <a:srgbClr val="0070C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10</a:t>
            </a:r>
            <a:r>
              <a:rPr kumimoji="1" lang="en-US" altLang="ja-JP" b="1" dirty="0">
                <a:solidFill>
                  <a:srgbClr val="0070C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Ne</a:t>
            </a:r>
            <a:endParaRPr kumimoji="1" lang="ja-JP" altLang="en-US" b="1" dirty="0">
              <a:solidFill>
                <a:srgbClr val="0070C0"/>
              </a:solidFill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16" name="テキスト ボックス 22">
            <a:extLst>
              <a:ext uri="{FF2B5EF4-FFF2-40B4-BE49-F238E27FC236}">
                <a16:creationId xmlns:a16="http://schemas.microsoft.com/office/drawing/2014/main" id="{48236978-0A0A-2BD6-C433-30ADE20CC197}"/>
              </a:ext>
            </a:extLst>
          </p:cNvPr>
          <p:cNvSpPr txBox="1"/>
          <p:nvPr/>
        </p:nvSpPr>
        <p:spPr>
          <a:xfrm>
            <a:off x="8256240" y="1556792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N</a:t>
            </a:r>
            <a:r>
              <a:rPr kumimoji="1" lang="en-US" altLang="ja-JP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 = 20</a:t>
            </a:r>
            <a:endParaRPr kumimoji="1" lang="ja-JP" altLang="en-US" dirty="0">
              <a:solidFill>
                <a:srgbClr val="FF0000"/>
              </a:solidFill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17" name="下矢印 23">
            <a:extLst>
              <a:ext uri="{FF2B5EF4-FFF2-40B4-BE49-F238E27FC236}">
                <a16:creationId xmlns:a16="http://schemas.microsoft.com/office/drawing/2014/main" id="{A3238A72-64CA-36A6-6924-8ED082CFF82B}"/>
              </a:ext>
            </a:extLst>
          </p:cNvPr>
          <p:cNvSpPr/>
          <p:nvPr/>
        </p:nvSpPr>
        <p:spPr>
          <a:xfrm>
            <a:off x="8616280" y="2420888"/>
            <a:ext cx="244438" cy="626586"/>
          </a:xfrm>
          <a:prstGeom prst="downArrow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18" name="円/楕円 24">
            <a:extLst>
              <a:ext uri="{FF2B5EF4-FFF2-40B4-BE49-F238E27FC236}">
                <a16:creationId xmlns:a16="http://schemas.microsoft.com/office/drawing/2014/main" id="{65947A3A-908D-5034-B190-39814D5D2D2D}"/>
              </a:ext>
            </a:extLst>
          </p:cNvPr>
          <p:cNvSpPr/>
          <p:nvPr/>
        </p:nvSpPr>
        <p:spPr>
          <a:xfrm>
            <a:off x="4262281" y="1340768"/>
            <a:ext cx="465567" cy="3385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cxnSp>
        <p:nvCxnSpPr>
          <p:cNvPr id="19" name="直線コネクタ 25">
            <a:extLst>
              <a:ext uri="{FF2B5EF4-FFF2-40B4-BE49-F238E27FC236}">
                <a16:creationId xmlns:a16="http://schemas.microsoft.com/office/drawing/2014/main" id="{D4C3B068-589A-16B9-2246-71564B511D12}"/>
              </a:ext>
            </a:extLst>
          </p:cNvPr>
          <p:cNvCxnSpPr>
            <a:cxnSpLocks/>
          </p:cNvCxnSpPr>
          <p:nvPr/>
        </p:nvCxnSpPr>
        <p:spPr>
          <a:xfrm>
            <a:off x="4737309" y="1675337"/>
            <a:ext cx="2277333" cy="515681"/>
          </a:xfrm>
          <a:prstGeom prst="line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27">
            <a:extLst>
              <a:ext uri="{FF2B5EF4-FFF2-40B4-BE49-F238E27FC236}">
                <a16:creationId xmlns:a16="http://schemas.microsoft.com/office/drawing/2014/main" id="{F2CCA1FA-209F-84A9-66D8-E088E8FB7BAA}"/>
              </a:ext>
            </a:extLst>
          </p:cNvPr>
          <p:cNvCxnSpPr>
            <a:cxnSpLocks/>
          </p:cNvCxnSpPr>
          <p:nvPr/>
        </p:nvCxnSpPr>
        <p:spPr>
          <a:xfrm flipV="1">
            <a:off x="5194719" y="3284984"/>
            <a:ext cx="1732056" cy="211242"/>
          </a:xfrm>
          <a:prstGeom prst="line">
            <a:avLst/>
          </a:prstGeom>
          <a:ln w="38100"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32">
            <a:extLst>
              <a:ext uri="{FF2B5EF4-FFF2-40B4-BE49-F238E27FC236}">
                <a16:creationId xmlns:a16="http://schemas.microsoft.com/office/drawing/2014/main" id="{28040A44-066A-5C3B-B7E6-4F50241C8F9E}"/>
              </a:ext>
            </a:extLst>
          </p:cNvPr>
          <p:cNvCxnSpPr>
            <a:cxnSpLocks/>
          </p:cNvCxnSpPr>
          <p:nvPr/>
        </p:nvCxnSpPr>
        <p:spPr>
          <a:xfrm flipV="1">
            <a:off x="1029516" y="1844824"/>
            <a:ext cx="0" cy="236343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線矢印コネクタ 34">
            <a:extLst>
              <a:ext uri="{FF2B5EF4-FFF2-40B4-BE49-F238E27FC236}">
                <a16:creationId xmlns:a16="http://schemas.microsoft.com/office/drawing/2014/main" id="{5D35150C-810D-CF12-54AA-21CA9AE192B6}"/>
              </a:ext>
            </a:extLst>
          </p:cNvPr>
          <p:cNvCxnSpPr>
            <a:cxnSpLocks/>
          </p:cNvCxnSpPr>
          <p:nvPr/>
        </p:nvCxnSpPr>
        <p:spPr>
          <a:xfrm>
            <a:off x="1059096" y="4208263"/>
            <a:ext cx="194056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テキスト ボックス 36">
            <a:extLst>
              <a:ext uri="{FF2B5EF4-FFF2-40B4-BE49-F238E27FC236}">
                <a16:creationId xmlns:a16="http://schemas.microsoft.com/office/drawing/2014/main" id="{1BF1CB33-DB04-79F3-F1BA-4DEAB95D81A3}"/>
              </a:ext>
            </a:extLst>
          </p:cNvPr>
          <p:cNvSpPr txBox="1"/>
          <p:nvPr/>
        </p:nvSpPr>
        <p:spPr>
          <a:xfrm>
            <a:off x="1144526" y="4221088"/>
            <a:ext cx="2162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Neutron number (</a:t>
            </a:r>
            <a:r>
              <a:rPr kumimoji="1" lang="en-US" altLang="ja-JP" i="1" dirty="0"/>
              <a:t>N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sp>
        <p:nvSpPr>
          <p:cNvPr id="24" name="テキスト ボックス 37">
            <a:extLst>
              <a:ext uri="{FF2B5EF4-FFF2-40B4-BE49-F238E27FC236}">
                <a16:creationId xmlns:a16="http://schemas.microsoft.com/office/drawing/2014/main" id="{D4B72ECD-EA63-5E1A-6256-A5271E3478CF}"/>
              </a:ext>
            </a:extLst>
          </p:cNvPr>
          <p:cNvSpPr txBox="1"/>
          <p:nvPr/>
        </p:nvSpPr>
        <p:spPr>
          <a:xfrm rot="16200000">
            <a:off x="-79715" y="3188725"/>
            <a:ext cx="1919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Proton number (</a:t>
            </a:r>
            <a:r>
              <a:rPr kumimoji="1" lang="en-US" altLang="ja-JP" i="1" dirty="0"/>
              <a:t>Z</a:t>
            </a:r>
            <a:r>
              <a:rPr kumimoji="1" lang="en-US" altLang="ja-JP" dirty="0"/>
              <a:t>)</a:t>
            </a:r>
            <a:endParaRPr kumimoji="1" lang="ja-JP" altLang="en-US"/>
          </a:p>
        </p:txBody>
      </p:sp>
      <p:sp>
        <p:nvSpPr>
          <p:cNvPr id="25" name="テキスト ボックス 2">
            <a:extLst>
              <a:ext uri="{FF2B5EF4-FFF2-40B4-BE49-F238E27FC236}">
                <a16:creationId xmlns:a16="http://schemas.microsoft.com/office/drawing/2014/main" id="{7C635ACC-3AE3-2FC0-2491-BF645DE8E952}"/>
              </a:ext>
            </a:extLst>
          </p:cNvPr>
          <p:cNvSpPr txBox="1"/>
          <p:nvPr/>
        </p:nvSpPr>
        <p:spPr>
          <a:xfrm>
            <a:off x="7896200" y="4005064"/>
            <a:ext cx="2136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Neutron Number (</a:t>
            </a:r>
            <a:r>
              <a:rPr kumimoji="1" lang="en-US" altLang="ja-JP" i="1" dirty="0"/>
              <a:t>N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grpSp>
        <p:nvGrpSpPr>
          <p:cNvPr id="26" name="グループ化 7">
            <a:extLst>
              <a:ext uri="{FF2B5EF4-FFF2-40B4-BE49-F238E27FC236}">
                <a16:creationId xmlns:a16="http://schemas.microsoft.com/office/drawing/2014/main" id="{3AE4F606-2C1D-A54F-DE74-BF21B8415CAD}"/>
              </a:ext>
            </a:extLst>
          </p:cNvPr>
          <p:cNvGrpSpPr/>
          <p:nvPr/>
        </p:nvGrpSpPr>
        <p:grpSpPr>
          <a:xfrm rot="16200000">
            <a:off x="5493799" y="2663050"/>
            <a:ext cx="1694695" cy="778325"/>
            <a:chOff x="5435945" y="973806"/>
            <a:chExt cx="1694695" cy="778325"/>
          </a:xfrm>
        </p:grpSpPr>
        <p:sp>
          <p:nvSpPr>
            <p:cNvPr id="27" name="テキスト ボックス 4">
              <a:extLst>
                <a:ext uri="{FF2B5EF4-FFF2-40B4-BE49-F238E27FC236}">
                  <a16:creationId xmlns:a16="http://schemas.microsoft.com/office/drawing/2014/main" id="{DA4D2047-92D8-E8CB-B164-8873FCCA1F92}"/>
                </a:ext>
              </a:extLst>
            </p:cNvPr>
            <p:cNvSpPr txBox="1"/>
            <p:nvPr/>
          </p:nvSpPr>
          <p:spPr>
            <a:xfrm>
              <a:off x="5435945" y="973806"/>
              <a:ext cx="16946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 </a:t>
              </a:r>
              <a:r>
                <a:rPr kumimoji="1" lang="en-US" altLang="ja-JP" sz="2400" i="1" dirty="0"/>
                <a:t>E</a:t>
              </a:r>
              <a:r>
                <a:rPr kumimoji="1" lang="en-US" altLang="ja-JP" sz="2400" dirty="0"/>
                <a:t>(2</a:t>
              </a:r>
              <a:r>
                <a:rPr kumimoji="1" lang="en-US" altLang="ja-JP" sz="2400" baseline="30000" dirty="0"/>
                <a:t>+</a:t>
              </a:r>
              <a:r>
                <a:rPr kumimoji="1" lang="en-US" altLang="ja-JP" sz="2400" dirty="0"/>
                <a:t>) (MeV)</a:t>
              </a:r>
              <a:endParaRPr kumimoji="1" lang="ja-JP" altLang="en-US" sz="2400" dirty="0"/>
            </a:p>
          </p:txBody>
        </p:sp>
        <p:sp>
          <p:nvSpPr>
            <p:cNvPr id="28" name="テキスト ボックス 6">
              <a:extLst>
                <a:ext uri="{FF2B5EF4-FFF2-40B4-BE49-F238E27FC236}">
                  <a16:creationId xmlns:a16="http://schemas.microsoft.com/office/drawing/2014/main" id="{CD3515EB-7F0E-4821-D61E-6B9B17AE1262}"/>
                </a:ext>
              </a:extLst>
            </p:cNvPr>
            <p:cNvSpPr txBox="1"/>
            <p:nvPr/>
          </p:nvSpPr>
          <p:spPr>
            <a:xfrm>
              <a:off x="5719096" y="1352021"/>
              <a:ext cx="57897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ja-JP" sz="2000" baseline="-25000" dirty="0"/>
                <a:t>1</a:t>
              </a:r>
              <a:endParaRPr lang="ja-JP" altLang="en-US" sz="2000"/>
            </a:p>
          </p:txBody>
        </p:sp>
      </p:grpSp>
      <p:sp>
        <p:nvSpPr>
          <p:cNvPr id="29" name="正方形/長方形 14">
            <a:extLst>
              <a:ext uri="{FF2B5EF4-FFF2-40B4-BE49-F238E27FC236}">
                <a16:creationId xmlns:a16="http://schemas.microsoft.com/office/drawing/2014/main" id="{D0874F49-192B-E0E0-85A4-B2D64F17FB7C}"/>
              </a:ext>
            </a:extLst>
          </p:cNvPr>
          <p:cNvSpPr/>
          <p:nvPr/>
        </p:nvSpPr>
        <p:spPr>
          <a:xfrm>
            <a:off x="3458494" y="2780928"/>
            <a:ext cx="1845418" cy="291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13">
            <a:extLst>
              <a:ext uri="{FF2B5EF4-FFF2-40B4-BE49-F238E27FC236}">
                <a16:creationId xmlns:a16="http://schemas.microsoft.com/office/drawing/2014/main" id="{43F0C113-911A-5317-FC6F-24232F50FD70}"/>
              </a:ext>
            </a:extLst>
          </p:cNvPr>
          <p:cNvSpPr txBox="1"/>
          <p:nvPr/>
        </p:nvSpPr>
        <p:spPr>
          <a:xfrm>
            <a:off x="3365179" y="2780928"/>
            <a:ext cx="21547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island of inversion</a:t>
            </a:r>
            <a:endParaRPr kumimoji="1" lang="ja-JP" altLang="en-US" sz="1600" b="1" dirty="0">
              <a:solidFill>
                <a:srgbClr val="FF0000"/>
              </a:solidFill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47" name="テキスト ボックス 56">
            <a:extLst>
              <a:ext uri="{FF2B5EF4-FFF2-40B4-BE49-F238E27FC236}">
                <a16:creationId xmlns:a16="http://schemas.microsoft.com/office/drawing/2014/main" id="{C333B1E1-C59D-3C1B-776C-E182385ED8F7}"/>
              </a:ext>
            </a:extLst>
          </p:cNvPr>
          <p:cNvSpPr txBox="1"/>
          <p:nvPr/>
        </p:nvSpPr>
        <p:spPr>
          <a:xfrm>
            <a:off x="1254725" y="5522814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Hiragino Sans W4" panose="020B0400000000000000" pitchFamily="34" charset="-128"/>
                <a:ea typeface="Hiragino Sans W4" panose="020B0400000000000000" pitchFamily="34" charset="-128"/>
              </a:rPr>
              <a:t>sd</a:t>
            </a:r>
            <a:r>
              <a:rPr kumimoji="1"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shell</a:t>
            </a:r>
            <a:endParaRPr kumimoji="1" lang="ja-JP" altLang="en-US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48" name="テキスト ボックス 57">
            <a:extLst>
              <a:ext uri="{FF2B5EF4-FFF2-40B4-BE49-F238E27FC236}">
                <a16:creationId xmlns:a16="http://schemas.microsoft.com/office/drawing/2014/main" id="{AC9345C1-53A6-3802-2D58-E72192A4D1AD}"/>
              </a:ext>
            </a:extLst>
          </p:cNvPr>
          <p:cNvSpPr txBox="1"/>
          <p:nvPr/>
        </p:nvSpPr>
        <p:spPr>
          <a:xfrm>
            <a:off x="1254725" y="4688060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Hiragino Sans W4" panose="020B0400000000000000" pitchFamily="34" charset="-128"/>
                <a:ea typeface="Hiragino Sans W4" panose="020B0400000000000000" pitchFamily="34" charset="-128"/>
              </a:rPr>
              <a:t>fp</a:t>
            </a:r>
            <a:r>
              <a:rPr kumimoji="1"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shell</a:t>
            </a:r>
            <a:endParaRPr kumimoji="1" lang="ja-JP" altLang="en-US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49" name="テキスト ボックス 63">
            <a:extLst>
              <a:ext uri="{FF2B5EF4-FFF2-40B4-BE49-F238E27FC236}">
                <a16:creationId xmlns:a16="http://schemas.microsoft.com/office/drawing/2014/main" id="{1BB478AF-584B-9530-6ADB-FBE0F092A6CE}"/>
              </a:ext>
            </a:extLst>
          </p:cNvPr>
          <p:cNvSpPr txBox="1"/>
          <p:nvPr/>
        </p:nvSpPr>
        <p:spPr>
          <a:xfrm>
            <a:off x="2060787" y="6249007"/>
            <a:ext cx="19639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0p0h</a:t>
            </a:r>
          </a:p>
          <a:p>
            <a:pPr algn="ctr"/>
            <a:r>
              <a:rPr kumimoji="1" lang="en-US" altLang="ja-JP" sz="16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(0-paticle-0-hole)</a:t>
            </a:r>
          </a:p>
        </p:txBody>
      </p:sp>
      <p:sp>
        <p:nvSpPr>
          <p:cNvPr id="50" name="テキスト ボックス 64">
            <a:extLst>
              <a:ext uri="{FF2B5EF4-FFF2-40B4-BE49-F238E27FC236}">
                <a16:creationId xmlns:a16="http://schemas.microsoft.com/office/drawing/2014/main" id="{E8CE5038-3F17-D5AA-7942-A20342253EAE}"/>
              </a:ext>
            </a:extLst>
          </p:cNvPr>
          <p:cNvSpPr txBox="1"/>
          <p:nvPr/>
        </p:nvSpPr>
        <p:spPr>
          <a:xfrm>
            <a:off x="5075184" y="6263036"/>
            <a:ext cx="1923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2p2h (+4p-4h+…)</a:t>
            </a:r>
            <a:endParaRPr kumimoji="1" lang="ja-JP" altLang="en-US" sz="16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pic>
        <p:nvPicPr>
          <p:cNvPr id="51" name="図 66">
            <a:extLst>
              <a:ext uri="{FF2B5EF4-FFF2-40B4-BE49-F238E27FC236}">
                <a16:creationId xmlns:a16="http://schemas.microsoft.com/office/drawing/2014/main" id="{8873AD16-C8D7-5713-5AB4-93887F35A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9919" y="4581128"/>
            <a:ext cx="1627759" cy="1727621"/>
          </a:xfrm>
          <a:prstGeom prst="rect">
            <a:avLst/>
          </a:prstGeom>
        </p:spPr>
      </p:pic>
      <p:pic>
        <p:nvPicPr>
          <p:cNvPr id="52" name="図 67">
            <a:extLst>
              <a:ext uri="{FF2B5EF4-FFF2-40B4-BE49-F238E27FC236}">
                <a16:creationId xmlns:a16="http://schemas.microsoft.com/office/drawing/2014/main" id="{F0D93F12-5AD8-91E1-E250-D4E918AAA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376" y="4792872"/>
            <a:ext cx="1097635" cy="1493180"/>
          </a:xfrm>
          <a:prstGeom prst="rect">
            <a:avLst/>
          </a:prstGeom>
        </p:spPr>
      </p:pic>
      <p:sp>
        <p:nvSpPr>
          <p:cNvPr id="53" name="右矢印 68">
            <a:extLst>
              <a:ext uri="{FF2B5EF4-FFF2-40B4-BE49-F238E27FC236}">
                <a16:creationId xmlns:a16="http://schemas.microsoft.com/office/drawing/2014/main" id="{18D67CF2-21DB-F0F9-C544-974EE2FA49D4}"/>
              </a:ext>
            </a:extLst>
          </p:cNvPr>
          <p:cNvSpPr/>
          <p:nvPr/>
        </p:nvSpPr>
        <p:spPr>
          <a:xfrm>
            <a:off x="4329113" y="5414958"/>
            <a:ext cx="442913" cy="400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角丸四角形 2">
            <a:extLst>
              <a:ext uri="{FF2B5EF4-FFF2-40B4-BE49-F238E27FC236}">
                <a16:creationId xmlns:a16="http://schemas.microsoft.com/office/drawing/2014/main" id="{6982AF00-2305-2BAE-C098-6526BE31962F}"/>
              </a:ext>
            </a:extLst>
          </p:cNvPr>
          <p:cNvSpPr/>
          <p:nvPr/>
        </p:nvSpPr>
        <p:spPr>
          <a:xfrm>
            <a:off x="5144449" y="4691608"/>
            <a:ext cx="1782326" cy="1916641"/>
          </a:xfrm>
          <a:prstGeom prst="roundRect">
            <a:avLst>
              <a:gd name="adj" fmla="val 8684"/>
            </a:avLst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テキスト ボックス 5">
            <a:extLst>
              <a:ext uri="{FF2B5EF4-FFF2-40B4-BE49-F238E27FC236}">
                <a16:creationId xmlns:a16="http://schemas.microsoft.com/office/drawing/2014/main" id="{F0B99F72-104D-952D-1674-C7B7F5309BDA}"/>
              </a:ext>
            </a:extLst>
          </p:cNvPr>
          <p:cNvSpPr txBox="1"/>
          <p:nvPr/>
        </p:nvSpPr>
        <p:spPr>
          <a:xfrm>
            <a:off x="6954261" y="4730863"/>
            <a:ext cx="19479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dominant in </a:t>
            </a:r>
          </a:p>
          <a:p>
            <a:r>
              <a:rPr kumimoji="1" lang="en-US" altLang="ja-JP" sz="16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neutron-rich N~20</a:t>
            </a:r>
          </a:p>
          <a:p>
            <a:r>
              <a:rPr kumimoji="1" lang="en-US" altLang="ja-JP" sz="16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region</a:t>
            </a:r>
          </a:p>
        </p:txBody>
      </p:sp>
      <p:sp>
        <p:nvSpPr>
          <p:cNvPr id="56" name="テキスト ボックス 8">
            <a:extLst>
              <a:ext uri="{FF2B5EF4-FFF2-40B4-BE49-F238E27FC236}">
                <a16:creationId xmlns:a16="http://schemas.microsoft.com/office/drawing/2014/main" id="{CB7C1DF7-3934-22BE-6A96-D95890B065BB}"/>
              </a:ext>
            </a:extLst>
          </p:cNvPr>
          <p:cNvSpPr txBox="1"/>
          <p:nvPr/>
        </p:nvSpPr>
        <p:spPr>
          <a:xfrm>
            <a:off x="9494395" y="5066805"/>
            <a:ext cx="19479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E. </a:t>
            </a:r>
            <a:r>
              <a:rPr kumimoji="1" lang="en-US" altLang="ja-JP" sz="1400" dirty="0" err="1"/>
              <a:t>Caurier</a:t>
            </a:r>
            <a:r>
              <a:rPr kumimoji="1" lang="en-US" altLang="ja-JP" sz="1400" dirty="0"/>
              <a:t> et al., Phys. Rev. C </a:t>
            </a:r>
            <a:r>
              <a:rPr kumimoji="1" lang="en-US" altLang="ja-JP" sz="1400" b="1" dirty="0"/>
              <a:t>90</a:t>
            </a:r>
            <a:r>
              <a:rPr kumimoji="1" lang="en-US" altLang="ja-JP" sz="1400" dirty="0"/>
              <a:t>, 014302 (2014).</a:t>
            </a:r>
            <a:endParaRPr kumimoji="1" lang="ja-JP" altLang="en-US" sz="1400" dirty="0"/>
          </a:p>
        </p:txBody>
      </p:sp>
      <p:sp>
        <p:nvSpPr>
          <p:cNvPr id="57" name="下矢印 9">
            <a:extLst>
              <a:ext uri="{FF2B5EF4-FFF2-40B4-BE49-F238E27FC236}">
                <a16:creationId xmlns:a16="http://schemas.microsoft.com/office/drawing/2014/main" id="{C144B7CE-04D5-420E-D2CD-D8D7C433F4B2}"/>
              </a:ext>
            </a:extLst>
          </p:cNvPr>
          <p:cNvSpPr/>
          <p:nvPr/>
        </p:nvSpPr>
        <p:spPr>
          <a:xfrm>
            <a:off x="7686096" y="5615013"/>
            <a:ext cx="342092" cy="20005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58" name="テキスト ボックス 15">
            <a:extLst>
              <a:ext uri="{FF2B5EF4-FFF2-40B4-BE49-F238E27FC236}">
                <a16:creationId xmlns:a16="http://schemas.microsoft.com/office/drawing/2014/main" id="{EFE430E8-8160-2462-0480-15B72E8A16BC}"/>
              </a:ext>
            </a:extLst>
          </p:cNvPr>
          <p:cNvSpPr txBox="1"/>
          <p:nvPr/>
        </p:nvSpPr>
        <p:spPr>
          <a:xfrm>
            <a:off x="6954261" y="5935279"/>
            <a:ext cx="2210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“island of inversion”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2F054E7-47B3-B5C3-F21E-ED0CE5136C7B}"/>
              </a:ext>
            </a:extLst>
          </p:cNvPr>
          <p:cNvSpPr/>
          <p:nvPr/>
        </p:nvSpPr>
        <p:spPr>
          <a:xfrm>
            <a:off x="10589835" y="3448051"/>
            <a:ext cx="76260" cy="838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C93075E-FC1C-3218-F198-5E837213E0EB}"/>
              </a:ext>
            </a:extLst>
          </p:cNvPr>
          <p:cNvCxnSpPr>
            <a:cxnSpLocks/>
            <a:endCxn id="60" idx="1"/>
          </p:cNvCxnSpPr>
          <p:nvPr/>
        </p:nvCxnSpPr>
        <p:spPr>
          <a:xfrm>
            <a:off x="10193655" y="3415665"/>
            <a:ext cx="396180" cy="7429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0882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75C34-72F1-6E7F-913F-1F4F53E78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i="1" dirty="0"/>
              <a:t>N</a:t>
            </a:r>
            <a:r>
              <a:rPr lang="en-US" dirty="0"/>
              <a:t>=20 island of inversion region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7776E-CE1E-F970-2F35-432B41501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5120" y="949209"/>
            <a:ext cx="3888432" cy="5547756"/>
          </a:xfrm>
        </p:spPr>
        <p:txBody>
          <a:bodyPr>
            <a:normAutofit/>
          </a:bodyPr>
          <a:lstStyle/>
          <a:p>
            <a:r>
              <a:rPr lang="en-US" sz="2000" dirty="0"/>
              <a:t>Recent 3-level mixing calculations suggested that the </a:t>
            </a:r>
            <a:r>
              <a:rPr lang="en-US" sz="2000" baseline="30000" dirty="0"/>
              <a:t>30</a:t>
            </a:r>
            <a:r>
              <a:rPr lang="en-US" sz="2000" dirty="0"/>
              <a:t>Mg ground state was a mixture of the normal-ordered 0p-0h and intruder 2p-2h configurations, with the 0</a:t>
            </a:r>
            <a:r>
              <a:rPr lang="en-US" sz="2000" baseline="-25000" dirty="0"/>
              <a:t>2</a:t>
            </a:r>
            <a:r>
              <a:rPr lang="en-US" sz="2000" baseline="30000" dirty="0"/>
              <a:t>+</a:t>
            </a:r>
            <a:r>
              <a:rPr lang="en-US" sz="2000" dirty="0"/>
              <a:t> a mixture of the 2p-2h and 4p-4h configurations, and the existence of an unknown 0</a:t>
            </a:r>
            <a:r>
              <a:rPr lang="en-US" sz="2000" baseline="-25000" dirty="0"/>
              <a:t>3</a:t>
            </a:r>
            <a:r>
              <a:rPr lang="en-US" sz="2000" baseline="30000" dirty="0"/>
              <a:t>+</a:t>
            </a:r>
            <a:r>
              <a:rPr lang="en-US" sz="2000" dirty="0"/>
              <a:t> state that has the dominant 0p-0h configuration </a:t>
            </a:r>
          </a:p>
          <a:p>
            <a:endParaRPr lang="en-US" sz="2000" dirty="0"/>
          </a:p>
          <a:p>
            <a:r>
              <a:rPr lang="en-CA" sz="2000" dirty="0"/>
              <a:t>0</a:t>
            </a:r>
            <a:r>
              <a:rPr lang="en-CA" sz="2000" baseline="-25000" dirty="0"/>
              <a:t>2</a:t>
            </a:r>
            <a:r>
              <a:rPr lang="en-CA" sz="2000" baseline="30000" dirty="0"/>
              <a:t>+</a:t>
            </a:r>
            <a:r>
              <a:rPr lang="en-CA" sz="2000" dirty="0"/>
              <a:t> state in </a:t>
            </a:r>
            <a:r>
              <a:rPr lang="en-CA" sz="2000" baseline="30000" dirty="0"/>
              <a:t>32</a:t>
            </a:r>
            <a:r>
              <a:rPr lang="en-CA" sz="2000" dirty="0"/>
              <a:t>Mg believed to have t</a:t>
            </a:r>
            <a:r>
              <a:rPr lang="en-CA" sz="2000" baseline="-25000" dirty="0"/>
              <a:t>1/2</a:t>
            </a:r>
            <a:r>
              <a:rPr lang="en-CA" sz="2000" dirty="0"/>
              <a:t> in range of 10 – 38 ns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C33DE-C76F-7853-F028-23EEF7008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EC597-960A-44CC-91BC-45ED9B84088A}" type="datetime1">
              <a:rPr lang="en-US" smtClean="0"/>
              <a:t>8/3/2023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6CBE4-53CC-F5E0-2DEE-78ABEF12A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ARIEL Science TRIUMF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34F1B-081E-1530-E7AE-4385A2EFF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11</a:t>
            </a:fld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B2DAB4-F1D8-6498-C7A3-89B30180C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836712"/>
            <a:ext cx="7575372" cy="496855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4E6FE3-A415-137D-ED8F-8A2A548AB2B1}"/>
              </a:ext>
            </a:extLst>
          </p:cNvPr>
          <p:cNvSpPr txBox="1"/>
          <p:nvPr/>
        </p:nvSpPr>
        <p:spPr>
          <a:xfrm>
            <a:off x="731404" y="5991812"/>
            <a:ext cx="10729192" cy="461665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Can reach 10</a:t>
            </a:r>
            <a:r>
              <a:rPr lang="en-US" sz="2400" b="1" baseline="30000" dirty="0">
                <a:latin typeface="+mj-lt"/>
              </a:rPr>
              <a:t>10</a:t>
            </a:r>
            <a:r>
              <a:rPr lang="en-US" sz="2400" b="1" dirty="0">
                <a:latin typeface="+mj-lt"/>
              </a:rPr>
              <a:t> decays of </a:t>
            </a:r>
            <a:r>
              <a:rPr lang="en-US" sz="2400" b="1" baseline="30000" dirty="0">
                <a:latin typeface="+mj-lt"/>
              </a:rPr>
              <a:t>30</a:t>
            </a:r>
            <a:r>
              <a:rPr lang="en-US" sz="2400" b="1" dirty="0">
                <a:latin typeface="+mj-lt"/>
              </a:rPr>
              <a:t>Na in ~ 10 days, 10</a:t>
            </a:r>
            <a:r>
              <a:rPr lang="en-US" sz="2400" b="1" baseline="30000" dirty="0">
                <a:latin typeface="+mj-lt"/>
              </a:rPr>
              <a:t>8</a:t>
            </a:r>
            <a:r>
              <a:rPr lang="en-US" sz="2400" b="1" dirty="0">
                <a:latin typeface="+mj-lt"/>
              </a:rPr>
              <a:t> decays of </a:t>
            </a:r>
            <a:r>
              <a:rPr lang="en-US" sz="2400" b="1" baseline="30000" dirty="0">
                <a:latin typeface="+mj-lt"/>
              </a:rPr>
              <a:t>32</a:t>
            </a:r>
            <a:r>
              <a:rPr lang="en-US" sz="2400" b="1" dirty="0">
                <a:latin typeface="+mj-lt"/>
              </a:rPr>
              <a:t>Na in ~ 3 weeks</a:t>
            </a:r>
            <a:endParaRPr lang="en-CA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42638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E0C35-1F9B-C988-3457-07CFA039B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576" y="155448"/>
            <a:ext cx="7344816" cy="465240"/>
          </a:xfrm>
        </p:spPr>
        <p:txBody>
          <a:bodyPr>
            <a:noAutofit/>
          </a:bodyPr>
          <a:lstStyle/>
          <a:p>
            <a:r>
              <a:rPr lang="en-CA" sz="2800" dirty="0"/>
              <a:t>The Ni isotopes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C4729-E6DA-D92A-920D-7D9FFC254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77460"/>
            <a:ext cx="10972800" cy="5547756"/>
          </a:xfrm>
        </p:spPr>
        <p:txBody>
          <a:bodyPr>
            <a:normAutofit/>
          </a:bodyPr>
          <a:lstStyle/>
          <a:p>
            <a:r>
              <a:rPr lang="en-CA" sz="2000" dirty="0"/>
              <a:t>Variety of highly deformed structures observed in vicinity of </a:t>
            </a:r>
            <a:r>
              <a:rPr lang="en-CA" sz="2000" baseline="30000" dirty="0"/>
              <a:t>56</a:t>
            </a:r>
            <a:r>
              <a:rPr lang="en-CA" sz="2000" dirty="0"/>
              <a:t>Ni by Lund group (e.g., </a:t>
            </a:r>
            <a:r>
              <a:rPr lang="en-CA" sz="2000" baseline="30000" dirty="0"/>
              <a:t>56</a:t>
            </a:r>
            <a:r>
              <a:rPr lang="en-CA" sz="2000" dirty="0"/>
              <a:t>Ni by D. Rudolf et al., PRL 82, 3763 (1999))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A216F-7521-EB6F-8966-2512BC5D3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EEDD-D6CD-4EBD-A9EB-69A8D96B78BE}" type="datetime1">
              <a:rPr lang="en-US" smtClean="0"/>
              <a:t>8/3/2023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9722A-A4C4-F577-3CFC-6804E31F8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ARIEL Science TRIUMF 2023</a:t>
            </a:r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 r="28905"/>
          <a:stretch/>
        </p:blipFill>
        <p:spPr>
          <a:xfrm>
            <a:off x="1847528" y="1782531"/>
            <a:ext cx="7920880" cy="47565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28708" y="290992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FF00FF"/>
                </a:solidFill>
              </a:rPr>
              <a:t>4p-4h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59696" y="3327833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0000FF"/>
                </a:solidFill>
                <a:latin typeface="Symbol" panose="05050102010706020507" pitchFamily="18" charset="2"/>
              </a:rPr>
              <a:t>p</a:t>
            </a:r>
            <a:r>
              <a:rPr lang="en-CA" dirty="0">
                <a:solidFill>
                  <a:srgbClr val="0000FF"/>
                </a:solidFill>
              </a:rPr>
              <a:t>2p-2h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58980" y="5348575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33CCFF"/>
                </a:solidFill>
                <a:latin typeface="+mj-lt"/>
              </a:rPr>
              <a:t>“</a:t>
            </a:r>
            <a:r>
              <a:rPr lang="en-CA" dirty="0">
                <a:solidFill>
                  <a:srgbClr val="33CCFF"/>
                </a:solidFill>
                <a:latin typeface="Symbol" panose="05050102010706020507" pitchFamily="18" charset="2"/>
              </a:rPr>
              <a:t>p</a:t>
            </a:r>
            <a:r>
              <a:rPr lang="en-CA" dirty="0">
                <a:solidFill>
                  <a:srgbClr val="33CCFF"/>
                </a:solidFill>
              </a:rPr>
              <a:t>2p-2h” </a:t>
            </a:r>
            <a:r>
              <a:rPr lang="en-CA" dirty="0" err="1">
                <a:solidFill>
                  <a:srgbClr val="33CCFF"/>
                </a:solidFill>
              </a:rPr>
              <a:t>prolate</a:t>
            </a:r>
            <a:endParaRPr lang="en-CA" dirty="0">
              <a:solidFill>
                <a:srgbClr val="33CC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88518" y="5107977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FF0000"/>
                </a:solidFill>
                <a:latin typeface="+mj-lt"/>
              </a:rPr>
              <a:t>“</a:t>
            </a:r>
            <a:r>
              <a:rPr lang="en-CA" dirty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CA" dirty="0">
                <a:solidFill>
                  <a:srgbClr val="FF0000"/>
                </a:solidFill>
              </a:rPr>
              <a:t>2p-2h” oblate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49079" y="4550591"/>
            <a:ext cx="118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00B050"/>
                </a:solidFill>
              </a:rPr>
              <a:t>spherical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35760" y="4634093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81466" y="5626571"/>
            <a:ext cx="228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Calculated character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B885FA-42BD-BD2A-9BEC-950109607866}"/>
              </a:ext>
            </a:extLst>
          </p:cNvPr>
          <p:cNvSpPr txBox="1"/>
          <p:nvPr/>
        </p:nvSpPr>
        <p:spPr>
          <a:xfrm>
            <a:off x="9914484" y="5754308"/>
            <a:ext cx="20494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Garrett, </a:t>
            </a:r>
            <a:r>
              <a:rPr lang="en-CA" sz="1400" dirty="0" err="1"/>
              <a:t>Zielinska</a:t>
            </a:r>
            <a:r>
              <a:rPr lang="en-CA" sz="1400" dirty="0"/>
              <a:t>, and  Clement, PPNP 124,  123931 (2022)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EAB237-5F34-7AE4-935B-78FC05465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3113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1979" y="101606"/>
            <a:ext cx="7454422" cy="465240"/>
          </a:xfrm>
        </p:spPr>
        <p:txBody>
          <a:bodyPr/>
          <a:lstStyle/>
          <a:p>
            <a:r>
              <a:rPr lang="en-US" sz="2200" dirty="0"/>
              <a:t>Suggestions for multiple shapes in </a:t>
            </a:r>
            <a:r>
              <a:rPr lang="en-US" sz="2200" baseline="30000" dirty="0"/>
              <a:t>64-68</a:t>
            </a:r>
            <a:r>
              <a:rPr lang="en-US" sz="2200" dirty="0"/>
              <a:t>Ni through comparisons with MCSM </a:t>
            </a:r>
            <a:endParaRPr lang="en-CA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352" y="1916832"/>
            <a:ext cx="3188621" cy="4483970"/>
          </a:xfrm>
        </p:spPr>
        <p:txBody>
          <a:bodyPr>
            <a:normAutofit/>
          </a:bodyPr>
          <a:lstStyle/>
          <a:p>
            <a:r>
              <a:rPr lang="en-CA" sz="2400" dirty="0"/>
              <a:t>Suggested shapes need to be confirmed through additional measurements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CC965-94A8-443C-BB4E-8A97B231AD46}" type="datetime1">
              <a:rPr lang="en-US" smtClean="0"/>
              <a:t>8/3/2023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ARIEL Science TRIUMF 2023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962" y="844053"/>
            <a:ext cx="7941149" cy="25043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4D8C7E-48ED-F314-C604-7308587F0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192" y="3372782"/>
            <a:ext cx="3670173" cy="32749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ECF72A-84FC-1544-6BD7-99E65EA73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5989" y="3365338"/>
            <a:ext cx="4084187" cy="33172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5238767-BFE2-A234-CA7F-BDD86DB45C3E}"/>
              </a:ext>
            </a:extLst>
          </p:cNvPr>
          <p:cNvSpPr txBox="1"/>
          <p:nvPr/>
        </p:nvSpPr>
        <p:spPr>
          <a:xfrm>
            <a:off x="263352" y="4797152"/>
            <a:ext cx="29093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S. Leoni et al., PRL 118, 162502 (2017)</a:t>
            </a:r>
          </a:p>
          <a:p>
            <a:r>
              <a:rPr lang="en-CA" sz="1600" b="0" i="0" u="none" strike="noStrike" baseline="0" dirty="0">
                <a:solidFill>
                  <a:srgbClr val="231F20"/>
                </a:solidFill>
              </a:rPr>
              <a:t>N. </a:t>
            </a:r>
            <a:r>
              <a:rPr lang="en-CA" sz="1600" b="0" i="0" u="none" strike="noStrike" baseline="0" dirty="0" err="1">
                <a:solidFill>
                  <a:srgbClr val="231F20"/>
                </a:solidFill>
              </a:rPr>
              <a:t>Mărginean</a:t>
            </a:r>
            <a:r>
              <a:rPr lang="en-CA" sz="1600" b="0" i="0" u="none" strike="noStrike" baseline="0" dirty="0">
                <a:solidFill>
                  <a:srgbClr val="231F20"/>
                </a:solidFill>
              </a:rPr>
              <a:t> et al., PRL 125, 102502 (2020)</a:t>
            </a:r>
            <a:endParaRPr lang="en-CA" sz="16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0C6DE5A-AD03-3303-C29C-206E311F6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9030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A6224CC-8CA5-C82B-1A91-C27A44578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45" y="1348371"/>
            <a:ext cx="11349465" cy="50270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3432" y="155448"/>
            <a:ext cx="9145016" cy="465240"/>
          </a:xfrm>
        </p:spPr>
        <p:txBody>
          <a:bodyPr/>
          <a:lstStyle/>
          <a:p>
            <a:r>
              <a:rPr lang="en-CA" sz="2400" dirty="0"/>
              <a:t>Trouble in paradise for </a:t>
            </a:r>
            <a:r>
              <a:rPr lang="en-CA" sz="2400" i="1" dirty="0"/>
              <a:t>E</a:t>
            </a:r>
            <a:r>
              <a:rPr lang="en-CA" sz="2400" dirty="0"/>
              <a:t>0s – the mysterious case of the Ni isotopes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8872" indent="0">
              <a:buNone/>
            </a:pPr>
            <a:r>
              <a:rPr lang="en-CA" sz="2400" dirty="0"/>
              <a:t>Transitions labelled with 10</a:t>
            </a:r>
            <a:r>
              <a:rPr lang="en-CA" sz="2400" baseline="30000" dirty="0"/>
              <a:t>3</a:t>
            </a:r>
            <a:r>
              <a:rPr lang="en-CA" sz="2400" dirty="0">
                <a:latin typeface="Symbol" panose="05050102010706020507" pitchFamily="18" charset="2"/>
              </a:rPr>
              <a:t>r</a:t>
            </a:r>
            <a:r>
              <a:rPr lang="en-CA" sz="2400" baseline="30000" dirty="0"/>
              <a:t>2</a:t>
            </a:r>
            <a:r>
              <a:rPr lang="en-CA" sz="2400" dirty="0"/>
              <a:t>(E0)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BE44C-5413-4370-9CE6-41CA21C42110}" type="datetime1">
              <a:rPr lang="en-US" smtClean="0"/>
              <a:t>8/3/2023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ARIEL Science TRIUMF 2023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43672" y="1772816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rgbClr val="FF0000"/>
                </a:solidFill>
                <a:latin typeface="+mj-lt"/>
              </a:rPr>
              <a:t>(</a:t>
            </a:r>
            <a:r>
              <a:rPr lang="en-CA" b="1" baseline="30000" dirty="0">
                <a:solidFill>
                  <a:srgbClr val="FF0000"/>
                </a:solidFill>
                <a:latin typeface="+mj-lt"/>
              </a:rPr>
              <a:t>6</a:t>
            </a:r>
            <a:r>
              <a:rPr lang="en-CA" b="1" dirty="0">
                <a:solidFill>
                  <a:srgbClr val="FF0000"/>
                </a:solidFill>
                <a:latin typeface="+mj-lt"/>
              </a:rPr>
              <a:t>Li,d) transfer strength % of </a:t>
            </a:r>
            <a:r>
              <a:rPr lang="en-CA" b="1" dirty="0" err="1">
                <a:solidFill>
                  <a:srgbClr val="FF0000"/>
                </a:solidFill>
                <a:latin typeface="+mj-lt"/>
              </a:rPr>
              <a:t>gs</a:t>
            </a:r>
            <a:endParaRPr lang="en-CA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63952" y="1772071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rgbClr val="0000FF"/>
                </a:solidFill>
                <a:latin typeface="+mj-lt"/>
              </a:rPr>
              <a:t>(</a:t>
            </a:r>
            <a:r>
              <a:rPr lang="en-CA" b="1" baseline="30000" dirty="0">
                <a:solidFill>
                  <a:srgbClr val="0000FF"/>
                </a:solidFill>
                <a:latin typeface="+mj-lt"/>
              </a:rPr>
              <a:t>3</a:t>
            </a:r>
            <a:r>
              <a:rPr lang="en-CA" b="1" dirty="0">
                <a:solidFill>
                  <a:srgbClr val="0000FF"/>
                </a:solidFill>
                <a:latin typeface="+mj-lt"/>
              </a:rPr>
              <a:t>He,n) transfer strength % of </a:t>
            </a:r>
            <a:r>
              <a:rPr lang="en-CA" b="1" dirty="0" err="1">
                <a:solidFill>
                  <a:srgbClr val="0000FF"/>
                </a:solidFill>
                <a:latin typeface="+mj-lt"/>
              </a:rPr>
              <a:t>gs</a:t>
            </a:r>
            <a:endParaRPr lang="en-CA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65" y="1833627"/>
            <a:ext cx="1006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4p-4h SD band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12124" y="409649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Q</a:t>
            </a:r>
            <a:r>
              <a:rPr lang="en-CA" b="1" baseline="-25000" dirty="0"/>
              <a:t>s</a:t>
            </a:r>
            <a:r>
              <a:rPr lang="en-CA" b="1" dirty="0"/>
              <a:t> (</a:t>
            </a:r>
            <a:r>
              <a:rPr lang="en-CA" b="1" dirty="0" err="1"/>
              <a:t>eb</a:t>
            </a:r>
            <a:r>
              <a:rPr lang="en-CA" b="1" dirty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04311" y="2980593"/>
            <a:ext cx="1584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Deformed structure?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D4FBFF-F11D-5F55-5D37-6441D978169F}"/>
              </a:ext>
            </a:extLst>
          </p:cNvPr>
          <p:cNvSpPr txBox="1"/>
          <p:nvPr/>
        </p:nvSpPr>
        <p:spPr>
          <a:xfrm>
            <a:off x="800929" y="4005064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No </a:t>
            </a:r>
            <a:r>
              <a:rPr lang="en-US" b="1" i="1" dirty="0">
                <a:latin typeface="+mj-lt"/>
              </a:rPr>
              <a:t>obvious</a:t>
            </a:r>
            <a:r>
              <a:rPr lang="en-US" b="1" dirty="0">
                <a:latin typeface="+mj-lt"/>
              </a:rPr>
              <a:t> mechanism for generation of enhanced </a:t>
            </a:r>
            <a:r>
              <a:rPr lang="en-US" b="1" dirty="0">
                <a:latin typeface="Symbol" panose="05050102010706020507" pitchFamily="18" charset="2"/>
              </a:rPr>
              <a:t>r</a:t>
            </a:r>
            <a:r>
              <a:rPr lang="en-US" b="1" baseline="30000" dirty="0">
                <a:latin typeface="+mj-lt"/>
              </a:rPr>
              <a:t>2</a:t>
            </a:r>
            <a:r>
              <a:rPr lang="en-US" b="1" dirty="0">
                <a:latin typeface="+mj-lt"/>
              </a:rPr>
              <a:t>(E0) </a:t>
            </a:r>
            <a:endParaRPr lang="en-CA" b="1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39AB65-9D66-A966-1578-5F47BFC1B77A}"/>
              </a:ext>
            </a:extLst>
          </p:cNvPr>
          <p:cNvSpPr txBox="1"/>
          <p:nvPr/>
        </p:nvSpPr>
        <p:spPr>
          <a:xfrm>
            <a:off x="8312783" y="6352549"/>
            <a:ext cx="31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Garrett, </a:t>
            </a:r>
            <a:r>
              <a:rPr lang="en-CA" sz="1400" dirty="0" err="1"/>
              <a:t>Zielinska</a:t>
            </a:r>
            <a:r>
              <a:rPr lang="en-CA" sz="1400" dirty="0"/>
              <a:t>, and Clement, PPNP 124,  123931 (2022)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DAC107-1B40-D07C-E8C4-75685325574B}"/>
              </a:ext>
            </a:extLst>
          </p:cNvPr>
          <p:cNvSpPr txBox="1"/>
          <p:nvPr/>
        </p:nvSpPr>
        <p:spPr>
          <a:xfrm>
            <a:off x="6096000" y="1009817"/>
            <a:ext cx="5904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E0 data from L. Evitts et al., PRC 99, 024306 (2019) 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7A4F6BE-B052-0427-2CA8-7DB1EA38F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8253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1CD90-3D38-DD93-67F1-6B8C1A66B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conflicting interpretations in </a:t>
            </a:r>
            <a:r>
              <a:rPr lang="en-US" baseline="30000" dirty="0"/>
              <a:t>68</a:t>
            </a:r>
            <a:r>
              <a:rPr lang="en-US" dirty="0"/>
              <a:t>Ni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95BC5-9DA7-8ED2-871B-3D40FA584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53046"/>
            <a:ext cx="7202794" cy="5547756"/>
          </a:xfrm>
        </p:spPr>
        <p:txBody>
          <a:bodyPr>
            <a:normAutofit/>
          </a:bodyPr>
          <a:lstStyle/>
          <a:p>
            <a:r>
              <a:rPr lang="en-US" sz="2000" dirty="0"/>
              <a:t>Key transition 2</a:t>
            </a:r>
            <a:r>
              <a:rPr lang="en-US" sz="2000" baseline="-25000" dirty="0"/>
              <a:t>1</a:t>
            </a:r>
            <a:r>
              <a:rPr lang="en-US" sz="2000" baseline="30000" dirty="0"/>
              <a:t>+</a:t>
            </a:r>
            <a:r>
              <a:rPr lang="en-US" sz="2000" dirty="0"/>
              <a:t> → 0</a:t>
            </a:r>
            <a:r>
              <a:rPr lang="en-US" sz="2000" baseline="-25000" dirty="0"/>
              <a:t>2</a:t>
            </a:r>
            <a:r>
              <a:rPr lang="en-US" sz="2000" baseline="30000" dirty="0"/>
              <a:t>+</a:t>
            </a:r>
            <a:r>
              <a:rPr lang="en-US" sz="2000" dirty="0"/>
              <a:t> ~ 9 </a:t>
            </a:r>
            <a:r>
              <a:rPr lang="en-US" sz="2000" dirty="0" err="1"/>
              <a:t>W.u</a:t>
            </a:r>
            <a:r>
              <a:rPr lang="en-US" sz="2000" dirty="0"/>
              <a:t>. establishes a  deformed structure, but was a very weak transition observed in one experiment only</a:t>
            </a:r>
          </a:p>
          <a:p>
            <a:r>
              <a:rPr lang="en-US" sz="2000" dirty="0"/>
              <a:t>An alternative interpretation involves a seniority-2 structure, with the ground state and 0</a:t>
            </a:r>
            <a:r>
              <a:rPr lang="en-US" sz="2000" baseline="-25000" dirty="0"/>
              <a:t>2</a:t>
            </a:r>
            <a:r>
              <a:rPr lang="en-US" sz="2000" baseline="30000" dirty="0"/>
              <a:t>+</a:t>
            </a:r>
            <a:r>
              <a:rPr lang="en-US" sz="2000" dirty="0"/>
              <a:t> state involving a mixture of (g</a:t>
            </a:r>
            <a:r>
              <a:rPr lang="en-US" sz="2000" baseline="-25000" dirty="0"/>
              <a:t>9/2</a:t>
            </a:r>
            <a:r>
              <a:rPr lang="en-US" sz="2000" dirty="0"/>
              <a:t>)</a:t>
            </a:r>
            <a:r>
              <a:rPr lang="en-US" sz="2000" baseline="30000" dirty="0"/>
              <a:t>2</a:t>
            </a:r>
            <a:r>
              <a:rPr lang="en-US" sz="2000" dirty="0"/>
              <a:t>+(p</a:t>
            </a:r>
            <a:r>
              <a:rPr lang="en-US" sz="2000" baseline="-25000" dirty="0"/>
              <a:t>1/2</a:t>
            </a:r>
            <a:r>
              <a:rPr lang="en-US" sz="2000" dirty="0"/>
              <a:t>)</a:t>
            </a:r>
            <a:r>
              <a:rPr lang="en-US" sz="2000" baseline="30000" dirty="0"/>
              <a:t>2</a:t>
            </a:r>
            <a:r>
              <a:rPr lang="en-US" sz="2000" dirty="0"/>
              <a:t> neutrons </a:t>
            </a:r>
          </a:p>
          <a:p>
            <a:endParaRPr lang="en-US" sz="2000" dirty="0"/>
          </a:p>
          <a:p>
            <a:r>
              <a:rPr lang="en-US" sz="2000" dirty="0"/>
              <a:t>To study Ni isotopes, ideally extract Co beams (successfully done at ISOLDE); a Co laser scheme for use with TRILIS is ready</a:t>
            </a:r>
          </a:p>
          <a:p>
            <a:r>
              <a:rPr lang="en-US" sz="2000" dirty="0"/>
              <a:t>Rates will still be low to reach </a:t>
            </a:r>
            <a:r>
              <a:rPr lang="en-US" sz="2000" baseline="30000" dirty="0"/>
              <a:t>68</a:t>
            </a:r>
            <a:r>
              <a:rPr lang="en-US" sz="2000" dirty="0"/>
              <a:t>Ni – prime example of extended beam time making use of multi-user capability</a:t>
            </a:r>
            <a:endParaRPr lang="en-CA" sz="2000" dirty="0"/>
          </a:p>
          <a:p>
            <a:endParaRPr lang="en-CA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246BDF-9444-73D5-52A1-5F4FAB96B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11600-9691-47B2-9602-4F803F6F1C0B}" type="datetime1">
              <a:rPr lang="en-US" smtClean="0"/>
              <a:t>8/3/2023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DFA07-D3DD-85CC-5DE8-FFD4CC2F9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ARIEL Science TRIUMF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34139-ABD5-B948-F8E0-CF21AD297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15</a:t>
            </a:fld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97BA09-4337-860B-F7EA-68A76F431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5121" y="799522"/>
            <a:ext cx="3589551" cy="5797829"/>
          </a:xfrm>
          <a:prstGeom prst="rect">
            <a:avLst/>
          </a:prstGeom>
        </p:spPr>
      </p:pic>
      <p:grpSp>
        <p:nvGrpSpPr>
          <p:cNvPr id="9" name="Gruppo 9">
            <a:extLst>
              <a:ext uri="{FF2B5EF4-FFF2-40B4-BE49-F238E27FC236}">
                <a16:creationId xmlns:a16="http://schemas.microsoft.com/office/drawing/2014/main" id="{C5714CF1-0422-4224-10DF-2FE9ECF4DC35}"/>
              </a:ext>
            </a:extLst>
          </p:cNvPr>
          <p:cNvGrpSpPr/>
          <p:nvPr/>
        </p:nvGrpSpPr>
        <p:grpSpPr>
          <a:xfrm>
            <a:off x="39763" y="4869160"/>
            <a:ext cx="8443349" cy="1569740"/>
            <a:chOff x="176216" y="4380301"/>
            <a:chExt cx="9705973" cy="1717839"/>
          </a:xfrm>
        </p:grpSpPr>
        <p:grpSp>
          <p:nvGrpSpPr>
            <p:cNvPr id="10" name="Gruppo 81">
              <a:extLst>
                <a:ext uri="{FF2B5EF4-FFF2-40B4-BE49-F238E27FC236}">
                  <a16:creationId xmlns:a16="http://schemas.microsoft.com/office/drawing/2014/main" id="{903EDD86-40B8-E171-7B1E-C1F236912368}"/>
                </a:ext>
              </a:extLst>
            </p:cNvPr>
            <p:cNvGrpSpPr/>
            <p:nvPr/>
          </p:nvGrpSpPr>
          <p:grpSpPr>
            <a:xfrm>
              <a:off x="3933226" y="4380301"/>
              <a:ext cx="1941789" cy="1714500"/>
              <a:chOff x="2635516" y="3361972"/>
              <a:chExt cx="1941790" cy="1714500"/>
            </a:xfrm>
          </p:grpSpPr>
          <p:pic>
            <p:nvPicPr>
              <p:cNvPr id="33" name="Immagine 82">
                <a:extLst>
                  <a:ext uri="{FF2B5EF4-FFF2-40B4-BE49-F238E27FC236}">
                    <a16:creationId xmlns:a16="http://schemas.microsoft.com/office/drawing/2014/main" id="{B5C85447-CB34-AB4A-60D5-B4E07A2843A5}"/>
                  </a:ext>
                </a:extLst>
              </p:cNvPr>
              <p:cNvPicPr/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545"/>
              <a:stretch/>
            </p:blipFill>
            <p:spPr bwMode="auto">
              <a:xfrm>
                <a:off x="2635516" y="3361972"/>
                <a:ext cx="1941790" cy="17145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" name="Immagine 3">
                <a:extLst>
                  <a:ext uri="{FF2B5EF4-FFF2-40B4-BE49-F238E27FC236}">
                    <a16:creationId xmlns:a16="http://schemas.microsoft.com/office/drawing/2014/main" id="{A8048B60-9BEC-B0B7-DEDB-3BA6FAB90D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prstClr val="black"/>
                  <a:srgbClr val="FF0000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>
                <a:off x="4000323" y="3775722"/>
                <a:ext cx="212690" cy="360000"/>
              </a:xfrm>
              <a:prstGeom prst="rect">
                <a:avLst/>
              </a:prstGeom>
            </p:spPr>
          </p:pic>
          <p:cxnSp>
            <p:nvCxnSpPr>
              <p:cNvPr id="35" name="Connettore 1 94">
                <a:extLst>
                  <a:ext uri="{FF2B5EF4-FFF2-40B4-BE49-F238E27FC236}">
                    <a16:creationId xmlns:a16="http://schemas.microsoft.com/office/drawing/2014/main" id="{2C027C52-ABF9-AFC0-4F8C-3A1BB2F9C41F}"/>
                  </a:ext>
                </a:extLst>
              </p:cNvPr>
              <p:cNvCxnSpPr/>
              <p:nvPr/>
            </p:nvCxnSpPr>
            <p:spPr>
              <a:xfrm flipV="1">
                <a:off x="3910830" y="4057815"/>
                <a:ext cx="138233" cy="696972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CasellaDiTesto 95">
                <a:extLst>
                  <a:ext uri="{FF2B5EF4-FFF2-40B4-BE49-F238E27FC236}">
                    <a16:creationId xmlns:a16="http://schemas.microsoft.com/office/drawing/2014/main" id="{BC851F9F-B861-A934-6B7B-168196A23C7F}"/>
                  </a:ext>
                </a:extLst>
              </p:cNvPr>
              <p:cNvSpPr txBox="1"/>
              <p:nvPr/>
            </p:nvSpPr>
            <p:spPr>
              <a:xfrm>
                <a:off x="3598751" y="3484727"/>
                <a:ext cx="80323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020"/>
                <a:r>
                  <a:rPr lang="it-IT" sz="1600" b="1" i="1" dirty="0">
                    <a:solidFill>
                      <a:srgbClr val="FF0000"/>
                    </a:solidFill>
                    <a:latin typeface="Calibri"/>
                    <a:cs typeface="Calibri"/>
                  </a:rPr>
                  <a:t>prolate</a:t>
                </a:r>
              </a:p>
            </p:txBody>
          </p:sp>
        </p:grpSp>
        <p:grpSp>
          <p:nvGrpSpPr>
            <p:cNvPr id="11" name="Gruppo 96">
              <a:extLst>
                <a:ext uri="{FF2B5EF4-FFF2-40B4-BE49-F238E27FC236}">
                  <a16:creationId xmlns:a16="http://schemas.microsoft.com/office/drawing/2014/main" id="{261778A0-7414-56EE-53F0-9335CD732D86}"/>
                </a:ext>
              </a:extLst>
            </p:cNvPr>
            <p:cNvGrpSpPr/>
            <p:nvPr/>
          </p:nvGrpSpPr>
          <p:grpSpPr>
            <a:xfrm>
              <a:off x="176216" y="4383406"/>
              <a:ext cx="9705973" cy="1714734"/>
              <a:chOff x="452487" y="1778197"/>
              <a:chExt cx="9705973" cy="1714734"/>
            </a:xfrm>
          </p:grpSpPr>
          <p:grpSp>
            <p:nvGrpSpPr>
              <p:cNvPr id="12" name="Gruppo 98">
                <a:extLst>
                  <a:ext uri="{FF2B5EF4-FFF2-40B4-BE49-F238E27FC236}">
                    <a16:creationId xmlns:a16="http://schemas.microsoft.com/office/drawing/2014/main" id="{727CFBC4-AA45-7C9D-9CA6-C6CCAB0C3D59}"/>
                  </a:ext>
                </a:extLst>
              </p:cNvPr>
              <p:cNvGrpSpPr/>
              <p:nvPr/>
            </p:nvGrpSpPr>
            <p:grpSpPr>
              <a:xfrm>
                <a:off x="2354002" y="1778197"/>
                <a:ext cx="7804458" cy="1714500"/>
                <a:chOff x="294662" y="3361972"/>
                <a:chExt cx="7804458" cy="1714500"/>
              </a:xfrm>
            </p:grpSpPr>
            <p:grpSp>
              <p:nvGrpSpPr>
                <p:cNvPr id="18" name="Gruppo 115">
                  <a:extLst>
                    <a:ext uri="{FF2B5EF4-FFF2-40B4-BE49-F238E27FC236}">
                      <a16:creationId xmlns:a16="http://schemas.microsoft.com/office/drawing/2014/main" id="{B78BF272-428A-DEF2-57CD-346AFC1A2D68}"/>
                    </a:ext>
                  </a:extLst>
                </p:cNvPr>
                <p:cNvGrpSpPr/>
                <p:nvPr/>
              </p:nvGrpSpPr>
              <p:grpSpPr>
                <a:xfrm>
                  <a:off x="6063615" y="3361972"/>
                  <a:ext cx="2035505" cy="1714500"/>
                  <a:chOff x="6063615" y="3361972"/>
                  <a:chExt cx="2035505" cy="1714500"/>
                </a:xfrm>
              </p:grpSpPr>
              <p:pic>
                <p:nvPicPr>
                  <p:cNvPr id="29" name="Immagine 134">
                    <a:extLst>
                      <a:ext uri="{FF2B5EF4-FFF2-40B4-BE49-F238E27FC236}">
                        <a16:creationId xmlns:a16="http://schemas.microsoft.com/office/drawing/2014/main" id="{2D5D6D17-5B36-8411-8457-2E12FBEC83C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6063615" y="3361972"/>
                    <a:ext cx="2035505" cy="1714500"/>
                  </a:xfrm>
                  <a:prstGeom prst="rect">
                    <a:avLst/>
                  </a:prstGeom>
                </p:spPr>
              </p:pic>
              <p:pic>
                <p:nvPicPr>
                  <p:cNvPr id="30" name="Immagine 3">
                    <a:extLst>
                      <a:ext uri="{FF2B5EF4-FFF2-40B4-BE49-F238E27FC236}">
                        <a16:creationId xmlns:a16="http://schemas.microsoft.com/office/drawing/2014/main" id="{4F1273A1-29E4-CF71-43F8-68F222E500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duotone>
                      <a:prstClr val="black"/>
                      <a:srgbClr val="FF0000">
                        <a:tint val="45000"/>
                        <a:satMod val="400000"/>
                      </a:srgbClr>
                    </a:duotone>
                  </a:blip>
                  <a:stretch>
                    <a:fillRect/>
                  </a:stretch>
                </p:blipFill>
                <p:spPr>
                  <a:xfrm>
                    <a:off x="7498471" y="3686198"/>
                    <a:ext cx="212690" cy="360000"/>
                  </a:xfrm>
                  <a:prstGeom prst="rect">
                    <a:avLst/>
                  </a:prstGeom>
                </p:spPr>
              </p:pic>
              <p:cxnSp>
                <p:nvCxnSpPr>
                  <p:cNvPr id="31" name="Connettore 1 137">
                    <a:extLst>
                      <a:ext uri="{FF2B5EF4-FFF2-40B4-BE49-F238E27FC236}">
                        <a16:creationId xmlns:a16="http://schemas.microsoft.com/office/drawing/2014/main" id="{D0E64BFD-9703-3DAE-690C-FA9FD8BD2FF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310714" y="3968291"/>
                    <a:ext cx="236537" cy="696972"/>
                  </a:xfrm>
                  <a:prstGeom prst="line">
                    <a:avLst/>
                  </a:prstGeom>
                  <a:ln w="1270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2" name="CasellaDiTesto 138">
                    <a:extLst>
                      <a:ext uri="{FF2B5EF4-FFF2-40B4-BE49-F238E27FC236}">
                        <a16:creationId xmlns:a16="http://schemas.microsoft.com/office/drawing/2014/main" id="{6C2A949A-3969-0E8C-37DB-352F97E7DC6E}"/>
                      </a:ext>
                    </a:extLst>
                  </p:cNvPr>
                  <p:cNvSpPr txBox="1"/>
                  <p:nvPr/>
                </p:nvSpPr>
                <p:spPr>
                  <a:xfrm>
                    <a:off x="7096917" y="3395203"/>
                    <a:ext cx="803233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457020"/>
                    <a:r>
                      <a:rPr lang="it-IT" sz="1600" b="1" i="1" dirty="0">
                        <a:solidFill>
                          <a:srgbClr val="FF0000"/>
                        </a:solidFill>
                        <a:latin typeface="Calibri"/>
                        <a:cs typeface="Calibri"/>
                      </a:rPr>
                      <a:t>prolate</a:t>
                    </a:r>
                  </a:p>
                </p:txBody>
              </p:sp>
            </p:grpSp>
            <p:grpSp>
              <p:nvGrpSpPr>
                <p:cNvPr id="19" name="Gruppo 116">
                  <a:extLst>
                    <a:ext uri="{FF2B5EF4-FFF2-40B4-BE49-F238E27FC236}">
                      <a16:creationId xmlns:a16="http://schemas.microsoft.com/office/drawing/2014/main" id="{93B195CB-AF86-1891-C675-63975CFDC9E4}"/>
                    </a:ext>
                  </a:extLst>
                </p:cNvPr>
                <p:cNvGrpSpPr/>
                <p:nvPr/>
              </p:nvGrpSpPr>
              <p:grpSpPr>
                <a:xfrm>
                  <a:off x="4074845" y="3361972"/>
                  <a:ext cx="2035505" cy="1714500"/>
                  <a:chOff x="4074827" y="3361972"/>
                  <a:chExt cx="2035505" cy="1714500"/>
                </a:xfrm>
              </p:grpSpPr>
              <p:pic>
                <p:nvPicPr>
                  <p:cNvPr id="25" name="Immagine 123">
                    <a:extLst>
                      <a:ext uri="{FF2B5EF4-FFF2-40B4-BE49-F238E27FC236}">
                        <a16:creationId xmlns:a16="http://schemas.microsoft.com/office/drawing/2014/main" id="{DF6B67EB-91C4-33AD-5C94-BC85AED9887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4074827" y="3361972"/>
                    <a:ext cx="2035505" cy="1714500"/>
                  </a:xfrm>
                  <a:prstGeom prst="rect">
                    <a:avLst/>
                  </a:prstGeom>
                </p:spPr>
              </p:pic>
              <p:pic>
                <p:nvPicPr>
                  <p:cNvPr id="26" name="Immagine 3">
                    <a:extLst>
                      <a:ext uri="{FF2B5EF4-FFF2-40B4-BE49-F238E27FC236}">
                        <a16:creationId xmlns:a16="http://schemas.microsoft.com/office/drawing/2014/main" id="{66035061-DAF3-E1A4-DF77-462E4A5A046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duotone>
                      <a:prstClr val="black"/>
                      <a:srgbClr val="FF0000">
                        <a:tint val="45000"/>
                        <a:satMod val="400000"/>
                      </a:srgbClr>
                    </a:duotone>
                  </a:blip>
                  <a:stretch>
                    <a:fillRect/>
                  </a:stretch>
                </p:blipFill>
                <p:spPr>
                  <a:xfrm>
                    <a:off x="5494522" y="3686198"/>
                    <a:ext cx="212690" cy="360000"/>
                  </a:xfrm>
                  <a:prstGeom prst="rect">
                    <a:avLst/>
                  </a:prstGeom>
                </p:spPr>
              </p:pic>
              <p:cxnSp>
                <p:nvCxnSpPr>
                  <p:cNvPr id="27" name="Connettore 1 132">
                    <a:extLst>
                      <a:ext uri="{FF2B5EF4-FFF2-40B4-BE49-F238E27FC236}">
                        <a16:creationId xmlns:a16="http://schemas.microsoft.com/office/drawing/2014/main" id="{62CF2951-6E70-427D-6DF7-19EB987D041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306725" y="3968291"/>
                    <a:ext cx="236537" cy="696972"/>
                  </a:xfrm>
                  <a:prstGeom prst="line">
                    <a:avLst/>
                  </a:prstGeom>
                  <a:ln w="1270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" name="CasellaDiTesto 133">
                    <a:extLst>
                      <a:ext uri="{FF2B5EF4-FFF2-40B4-BE49-F238E27FC236}">
                        <a16:creationId xmlns:a16="http://schemas.microsoft.com/office/drawing/2014/main" id="{08628428-A754-2F5A-9EAB-6BF4C1EFF8A7}"/>
                      </a:ext>
                    </a:extLst>
                  </p:cNvPr>
                  <p:cNvSpPr txBox="1"/>
                  <p:nvPr/>
                </p:nvSpPr>
                <p:spPr>
                  <a:xfrm>
                    <a:off x="5092950" y="3395203"/>
                    <a:ext cx="803233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457020"/>
                    <a:r>
                      <a:rPr lang="it-IT" sz="1600" b="1" i="1" dirty="0">
                        <a:solidFill>
                          <a:srgbClr val="FF0000"/>
                        </a:solidFill>
                        <a:latin typeface="Calibri"/>
                        <a:cs typeface="Calibri"/>
                      </a:rPr>
                      <a:t>prolate</a:t>
                    </a:r>
                  </a:p>
                </p:txBody>
              </p:sp>
            </p:grpSp>
            <p:grpSp>
              <p:nvGrpSpPr>
                <p:cNvPr id="20" name="Gruppo 117">
                  <a:extLst>
                    <a:ext uri="{FF2B5EF4-FFF2-40B4-BE49-F238E27FC236}">
                      <a16:creationId xmlns:a16="http://schemas.microsoft.com/office/drawing/2014/main" id="{52F4E8AC-799A-991D-F803-41B60FE70C24}"/>
                    </a:ext>
                  </a:extLst>
                </p:cNvPr>
                <p:cNvGrpSpPr/>
                <p:nvPr/>
              </p:nvGrpSpPr>
              <p:grpSpPr>
                <a:xfrm>
                  <a:off x="294662" y="3361972"/>
                  <a:ext cx="1855933" cy="1714500"/>
                  <a:chOff x="294617" y="3361972"/>
                  <a:chExt cx="1855933" cy="1714500"/>
                </a:xfrm>
              </p:grpSpPr>
              <p:pic>
                <p:nvPicPr>
                  <p:cNvPr id="21" name="Immagine 118">
                    <a:extLst>
                      <a:ext uri="{FF2B5EF4-FFF2-40B4-BE49-F238E27FC236}">
                        <a16:creationId xmlns:a16="http://schemas.microsoft.com/office/drawing/2014/main" id="{ED374574-7562-EDDD-717F-E1E51E14F710}"/>
                      </a:ext>
                    </a:extLst>
                  </p:cNvPr>
                  <p:cNvPicPr/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66172"/>
                  <a:stretch/>
                </p:blipFill>
                <p:spPr bwMode="auto">
                  <a:xfrm>
                    <a:off x="294617" y="3361972"/>
                    <a:ext cx="1855933" cy="1714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2" name="Immagine 3">
                    <a:extLst>
                      <a:ext uri="{FF2B5EF4-FFF2-40B4-BE49-F238E27FC236}">
                        <a16:creationId xmlns:a16="http://schemas.microsoft.com/office/drawing/2014/main" id="{505B791F-2A5B-DF27-AC16-1F1D9376784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duotone>
                      <a:prstClr val="black"/>
                      <a:srgbClr val="FF0000">
                        <a:tint val="45000"/>
                        <a:satMod val="400000"/>
                      </a:srgbClr>
                    </a:duotone>
                  </a:blip>
                  <a:stretch>
                    <a:fillRect/>
                  </a:stretch>
                </p:blipFill>
                <p:spPr>
                  <a:xfrm>
                    <a:off x="1567567" y="3791038"/>
                    <a:ext cx="212690" cy="360000"/>
                  </a:xfrm>
                  <a:prstGeom prst="rect">
                    <a:avLst/>
                  </a:prstGeom>
                </p:spPr>
              </p:pic>
              <p:cxnSp>
                <p:nvCxnSpPr>
                  <p:cNvPr id="23" name="Connettore 1 121">
                    <a:extLst>
                      <a:ext uri="{FF2B5EF4-FFF2-40B4-BE49-F238E27FC236}">
                        <a16:creationId xmlns:a16="http://schemas.microsoft.com/office/drawing/2014/main" id="{33302E9F-6600-0891-7996-42151CC5A98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379770" y="4073131"/>
                    <a:ext cx="236537" cy="696972"/>
                  </a:xfrm>
                  <a:prstGeom prst="line">
                    <a:avLst/>
                  </a:prstGeom>
                  <a:ln w="1270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CasellaDiTesto 122">
                    <a:extLst>
                      <a:ext uri="{FF2B5EF4-FFF2-40B4-BE49-F238E27FC236}">
                        <a16:creationId xmlns:a16="http://schemas.microsoft.com/office/drawing/2014/main" id="{84DC88FA-1161-98DF-4A65-E794D1885FD3}"/>
                      </a:ext>
                    </a:extLst>
                  </p:cNvPr>
                  <p:cNvSpPr txBox="1"/>
                  <p:nvPr/>
                </p:nvSpPr>
                <p:spPr>
                  <a:xfrm>
                    <a:off x="1165995" y="3500043"/>
                    <a:ext cx="803233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457020"/>
                    <a:r>
                      <a:rPr lang="it-IT" sz="1600" b="1" i="1" dirty="0">
                        <a:solidFill>
                          <a:srgbClr val="FF0000"/>
                        </a:solidFill>
                        <a:latin typeface="Calibri"/>
                        <a:cs typeface="Calibri"/>
                      </a:rPr>
                      <a:t>prolate</a:t>
                    </a:r>
                  </a:p>
                </p:txBody>
              </p:sp>
            </p:grpSp>
          </p:grpSp>
          <p:grpSp>
            <p:nvGrpSpPr>
              <p:cNvPr id="13" name="Gruppo 99">
                <a:extLst>
                  <a:ext uri="{FF2B5EF4-FFF2-40B4-BE49-F238E27FC236}">
                    <a16:creationId xmlns:a16="http://schemas.microsoft.com/office/drawing/2014/main" id="{D369F97A-961B-AB9D-3EC4-A1C1A9F33940}"/>
                  </a:ext>
                </a:extLst>
              </p:cNvPr>
              <p:cNvGrpSpPr/>
              <p:nvPr/>
            </p:nvGrpSpPr>
            <p:grpSpPr>
              <a:xfrm>
                <a:off x="452487" y="1778403"/>
                <a:ext cx="1912522" cy="1714528"/>
                <a:chOff x="452487" y="1778403"/>
                <a:chExt cx="1912522" cy="1714528"/>
              </a:xfrm>
            </p:grpSpPr>
            <p:pic>
              <p:nvPicPr>
                <p:cNvPr id="14" name="Immagine 100" descr="ni62_0_n9_b120_8.png">
                  <a:extLst>
                    <a:ext uri="{FF2B5EF4-FFF2-40B4-BE49-F238E27FC236}">
                      <a16:creationId xmlns:a16="http://schemas.microsoft.com/office/drawing/2014/main" id="{1EFC84E0-DD29-96F5-A130-599E4435E34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2487" y="1778403"/>
                  <a:ext cx="1912522" cy="1714528"/>
                </a:xfrm>
                <a:prstGeom prst="rect">
                  <a:avLst/>
                </a:prstGeom>
              </p:spPr>
            </p:pic>
            <p:pic>
              <p:nvPicPr>
                <p:cNvPr id="15" name="Immagine 3">
                  <a:extLst>
                    <a:ext uri="{FF2B5EF4-FFF2-40B4-BE49-F238E27FC236}">
                      <a16:creationId xmlns:a16="http://schemas.microsoft.com/office/drawing/2014/main" id="{D2CE4FD4-5847-848E-09B2-06F7F1FFB3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duotone>
                    <a:prstClr val="black"/>
                    <a:srgbClr val="FF0000">
                      <a:tint val="45000"/>
                      <a:satMod val="400000"/>
                    </a:srgbClr>
                  </a:duotone>
                </a:blip>
                <a:stretch>
                  <a:fillRect/>
                </a:stretch>
              </p:blipFill>
              <p:spPr>
                <a:xfrm>
                  <a:off x="1722840" y="2130030"/>
                  <a:ext cx="212690" cy="360000"/>
                </a:xfrm>
                <a:prstGeom prst="rect">
                  <a:avLst/>
                </a:prstGeom>
              </p:spPr>
            </p:pic>
            <p:cxnSp>
              <p:nvCxnSpPr>
                <p:cNvPr id="16" name="Connettore 1 104">
                  <a:extLst>
                    <a:ext uri="{FF2B5EF4-FFF2-40B4-BE49-F238E27FC236}">
                      <a16:creationId xmlns:a16="http://schemas.microsoft.com/office/drawing/2014/main" id="{DEDA7BEE-CC90-6354-6BDF-DFBAD33FC075}"/>
                    </a:ext>
                  </a:extLst>
                </p:cNvPr>
                <p:cNvCxnSpPr/>
                <p:nvPr/>
              </p:nvCxnSpPr>
              <p:spPr>
                <a:xfrm flipV="1">
                  <a:off x="1535043" y="2412123"/>
                  <a:ext cx="236537" cy="480089"/>
                </a:xfrm>
                <a:prstGeom prst="line">
                  <a:avLst/>
                </a:pr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CasellaDiTesto 105">
                  <a:extLst>
                    <a:ext uri="{FF2B5EF4-FFF2-40B4-BE49-F238E27FC236}">
                      <a16:creationId xmlns:a16="http://schemas.microsoft.com/office/drawing/2014/main" id="{2169D4EA-556C-7BF6-FBD2-B74BF0F4CCD6}"/>
                    </a:ext>
                  </a:extLst>
                </p:cNvPr>
                <p:cNvSpPr txBox="1"/>
                <p:nvPr/>
              </p:nvSpPr>
              <p:spPr>
                <a:xfrm>
                  <a:off x="1321268" y="1839035"/>
                  <a:ext cx="80323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020"/>
                  <a:r>
                    <a:rPr lang="it-IT" sz="1600" b="1" i="1" dirty="0">
                      <a:solidFill>
                        <a:srgbClr val="FF0000"/>
                      </a:solidFill>
                      <a:latin typeface="Calibri"/>
                      <a:cs typeface="Calibri"/>
                    </a:rPr>
                    <a:t>prolate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9480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752184" y="788276"/>
            <a:ext cx="3606871" cy="596304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560" y="44624"/>
            <a:ext cx="7632848" cy="648072"/>
          </a:xfrm>
        </p:spPr>
        <p:txBody>
          <a:bodyPr>
            <a:noAutofit/>
          </a:bodyPr>
          <a:lstStyle/>
          <a:p>
            <a:pPr algn="ctr"/>
            <a:r>
              <a:rPr lang="en-CA" sz="2200" dirty="0" err="1"/>
              <a:t>Zr</a:t>
            </a:r>
            <a:r>
              <a:rPr lang="en-CA" sz="2200" dirty="0"/>
              <a:t> isotopes undergo the most rapid change of ground state structure across the nuclear chart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01D-6DC7-4875-92EF-E6C3D65E0699}" type="datetime1">
              <a:rPr lang="en-US" smtClean="0"/>
              <a:t>8/3/2023</a:t>
            </a:fld>
            <a:endParaRPr lang="en-CA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ARIEL Science TRIUMF 2023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815371"/>
            <a:ext cx="6919480" cy="5572665"/>
          </a:xfrm>
        </p:spPr>
        <p:txBody>
          <a:bodyPr>
            <a:normAutofit/>
          </a:bodyPr>
          <a:lstStyle/>
          <a:p>
            <a:r>
              <a:rPr lang="en-CA" sz="2000" b="1" dirty="0"/>
              <a:t>There have been numerous experimental investigations, but firm evidence for shape coexistence has been lacking, and only recently </a:t>
            </a:r>
            <a:r>
              <a:rPr lang="en-CA" sz="2000" b="1" i="1" dirty="0"/>
              <a:t>B(E2)</a:t>
            </a:r>
            <a:r>
              <a:rPr lang="en-CA" sz="2000" b="1" dirty="0"/>
              <a:t>s determined for deformed states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0" r="29716"/>
          <a:stretch/>
        </p:blipFill>
        <p:spPr>
          <a:xfrm>
            <a:off x="644896" y="1953096"/>
            <a:ext cx="5826994" cy="42122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r="29716"/>
          <a:stretch/>
        </p:blipFill>
        <p:spPr>
          <a:xfrm>
            <a:off x="7900223" y="815371"/>
            <a:ext cx="3380353" cy="32240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r="29716"/>
          <a:stretch/>
        </p:blipFill>
        <p:spPr>
          <a:xfrm>
            <a:off x="7954528" y="3875807"/>
            <a:ext cx="2954905" cy="28182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51584" y="6156012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Measured isotope shifts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5557F7-D269-66F8-C297-4B4F65BD3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4884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155448"/>
            <a:ext cx="7848872" cy="465240"/>
          </a:xfrm>
        </p:spPr>
        <p:txBody>
          <a:bodyPr/>
          <a:lstStyle/>
          <a:p>
            <a:r>
              <a:rPr lang="en-CA" sz="2400" dirty="0"/>
              <a:t> Insufficient knowledge to distinguish interpretations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530096" y="853046"/>
            <a:ext cx="3052303" cy="5547756"/>
          </a:xfrm>
        </p:spPr>
        <p:txBody>
          <a:bodyPr>
            <a:normAutofit/>
          </a:bodyPr>
          <a:lstStyle/>
          <a:p>
            <a:r>
              <a:rPr lang="en-CA" sz="2000" b="1" dirty="0"/>
              <a:t>Singh </a:t>
            </a:r>
            <a:r>
              <a:rPr lang="en-CA" sz="2000" b="1" i="1" dirty="0"/>
              <a:t>et al</a:t>
            </a:r>
            <a:r>
              <a:rPr lang="en-CA" sz="2000" b="1" dirty="0"/>
              <a:t>. favoured multiple shape coexistence with deformed band structures, </a:t>
            </a:r>
            <a:r>
              <a:rPr lang="en-CA" sz="2000" b="1" dirty="0" err="1"/>
              <a:t>Karayonchev</a:t>
            </a:r>
            <a:r>
              <a:rPr lang="en-CA" sz="2000" b="1" dirty="0"/>
              <a:t> </a:t>
            </a:r>
            <a:r>
              <a:rPr lang="en-CA" sz="2000" b="1" i="1" dirty="0"/>
              <a:t>et al</a:t>
            </a:r>
            <a:r>
              <a:rPr lang="en-CA" sz="2000" b="1" dirty="0"/>
              <a:t>. favoured a </a:t>
            </a:r>
            <a:r>
              <a:rPr lang="en-CA" sz="2000" b="1" dirty="0" err="1"/>
              <a:t>multiphonon</a:t>
            </a:r>
            <a:r>
              <a:rPr lang="en-CA" sz="2000" b="1" dirty="0"/>
              <a:t>-like structure with configuration mixing</a:t>
            </a:r>
          </a:p>
          <a:p>
            <a:r>
              <a:rPr lang="en-CA" sz="2000" dirty="0"/>
              <a:t>Knowledge of excited 0</a:t>
            </a:r>
            <a:r>
              <a:rPr lang="en-CA" sz="2000" baseline="30000" dirty="0"/>
              <a:t>+</a:t>
            </a:r>
            <a:r>
              <a:rPr lang="en-CA" sz="2000" dirty="0"/>
              <a:t> configurations in </a:t>
            </a:r>
            <a:r>
              <a:rPr lang="en-CA" sz="2000" i="1" dirty="0"/>
              <a:t>N </a:t>
            </a:r>
            <a:r>
              <a:rPr lang="en-CA" sz="2000" dirty="0"/>
              <a:t>&gt; 60 Zr and Sr isotopes very limited</a:t>
            </a:r>
            <a:endParaRPr lang="en-CA" sz="2000" b="1" dirty="0"/>
          </a:p>
          <a:p>
            <a:endParaRPr lang="en-CA" sz="2000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07F48-86B1-4C79-B629-4BBE17DC6977}" type="datetime1">
              <a:rPr lang="en-US" smtClean="0"/>
              <a:t>8/3/2023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ARIEL Science TRIUMF 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52E412-5E9F-E88A-0968-CCBEDFD2F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17</a:t>
            </a:fld>
            <a:endParaRPr lang="en-CA"/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DA4EE1DE-C81F-248A-E699-860ADB2F45F7}"/>
              </a:ext>
            </a:extLst>
          </p:cNvPr>
          <p:cNvSpPr txBox="1">
            <a:spLocks/>
          </p:cNvSpPr>
          <p:nvPr/>
        </p:nvSpPr>
        <p:spPr>
          <a:xfrm>
            <a:off x="767409" y="836712"/>
            <a:ext cx="5544615" cy="5553908"/>
          </a:xfrm>
          <a:prstGeom prst="rect">
            <a:avLst/>
          </a:prstGeom>
        </p:spPr>
        <p:txBody>
          <a:bodyPr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kumimoji="0"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100000"/>
              <a:buFont typeface="Arial" pitchFamily="34" charset="0"/>
              <a:buChar char="•"/>
              <a:defRPr kumimoji="0"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kumimoji="0"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kumimoji="0"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kumimoji="0" lang="en-US" sz="2000" kern="120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Font typeface="Arial" pitchFamily="34" charset="0"/>
              <a:buNone/>
            </a:pPr>
            <a:r>
              <a:rPr lang="en-CA" sz="2000" b="1" baseline="30000" dirty="0"/>
              <a:t>98</a:t>
            </a:r>
            <a:r>
              <a:rPr lang="en-CA" sz="2000" b="1" dirty="0"/>
              <a:t>Zr – lifetimes measured in </a:t>
            </a:r>
            <a:r>
              <a:rPr lang="en-CA" sz="2000" b="1" baseline="30000" dirty="0"/>
              <a:t>9</a:t>
            </a:r>
            <a:r>
              <a:rPr lang="en-CA" sz="2000" b="1" dirty="0"/>
              <a:t>Be induced fission of </a:t>
            </a:r>
            <a:r>
              <a:rPr lang="en-CA" sz="2000" b="1" baseline="30000" dirty="0"/>
              <a:t>238</a:t>
            </a:r>
            <a:r>
              <a:rPr lang="en-CA" sz="2000" b="1" dirty="0"/>
              <a:t>U, and </a:t>
            </a:r>
            <a:r>
              <a:rPr lang="en-CA" sz="2000" b="1" baseline="30000" dirty="0"/>
              <a:t>96</a:t>
            </a:r>
            <a:r>
              <a:rPr lang="en-CA" sz="2000" b="1" dirty="0"/>
              <a:t>Zr+</a:t>
            </a:r>
            <a:r>
              <a:rPr lang="en-CA" sz="2000" b="1" baseline="30000" dirty="0"/>
              <a:t>18</a:t>
            </a:r>
            <a:r>
              <a:rPr lang="en-CA" sz="2000" b="1" dirty="0"/>
              <a:t>O 2</a:t>
            </a:r>
            <a:r>
              <a:rPr lang="en-CA" sz="2000" b="1" i="1" dirty="0"/>
              <a:t>p</a:t>
            </a:r>
            <a:r>
              <a:rPr lang="en-CA" sz="2000" b="1" dirty="0"/>
              <a:t> transfer reaction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499031B-5B19-F3EF-2881-CE8A6CEFB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8" y="1556792"/>
            <a:ext cx="4378125" cy="309634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2BF35AF-FE93-B613-C5DE-5D1CE2972508}"/>
              </a:ext>
            </a:extLst>
          </p:cNvPr>
          <p:cNvSpPr txBox="1"/>
          <p:nvPr/>
        </p:nvSpPr>
        <p:spPr>
          <a:xfrm>
            <a:off x="4508617" y="1753652"/>
            <a:ext cx="2534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V. </a:t>
            </a:r>
            <a:r>
              <a:rPr lang="en-CA" sz="1400" dirty="0" err="1"/>
              <a:t>Karayonchev</a:t>
            </a:r>
            <a:r>
              <a:rPr lang="en-CA" sz="1400" dirty="0"/>
              <a:t> et al., PRC 102, 064314 (2020)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42C891E-4175-032A-911A-B238176449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01" t="16685" r="38891"/>
          <a:stretch/>
        </p:blipFill>
        <p:spPr>
          <a:xfrm>
            <a:off x="3306234" y="3717032"/>
            <a:ext cx="4586759" cy="289479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F4BBCEE-3981-1B5E-2598-8B959F2A48CE}"/>
              </a:ext>
            </a:extLst>
          </p:cNvPr>
          <p:cNvSpPr txBox="1"/>
          <p:nvPr/>
        </p:nvSpPr>
        <p:spPr>
          <a:xfrm>
            <a:off x="4425453" y="3459777"/>
            <a:ext cx="3384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P. Singh et al., PRL 121, 192501 (2018)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00582C6-83D2-5D4F-A196-A7164E374DBE}"/>
              </a:ext>
            </a:extLst>
          </p:cNvPr>
          <p:cNvSpPr txBox="1"/>
          <p:nvPr/>
        </p:nvSpPr>
        <p:spPr>
          <a:xfrm>
            <a:off x="4618215" y="2300961"/>
            <a:ext cx="3274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Substantial differences in both measured lifetimes, and assignments/interpretations</a:t>
            </a:r>
          </a:p>
        </p:txBody>
      </p:sp>
    </p:spTree>
    <p:extLst>
      <p:ext uri="{BB962C8B-B14F-4D97-AF65-F5344CB8AC3E}">
        <p14:creationId xmlns:p14="http://schemas.microsoft.com/office/powerpoint/2010/main" val="1738598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2035D-2965-E512-2D02-4CFC5EC75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Extending studies of the Sr-Zr isotopes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E8EDC-006F-672C-E16B-DE1B86FEE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764704"/>
            <a:ext cx="11233247" cy="5547756"/>
          </a:xfrm>
        </p:spPr>
        <p:txBody>
          <a:bodyPr>
            <a:normAutofit/>
          </a:bodyPr>
          <a:lstStyle/>
          <a:p>
            <a:r>
              <a:rPr lang="en-US" dirty="0"/>
              <a:t>Need to map the low-spin configurations past N=60 transition point</a:t>
            </a:r>
          </a:p>
          <a:p>
            <a:pPr lvl="1"/>
            <a:r>
              <a:rPr lang="en-US" dirty="0"/>
              <a:t>We can reach </a:t>
            </a:r>
            <a:r>
              <a:rPr lang="en-US" baseline="30000" dirty="0"/>
              <a:t>98</a:t>
            </a:r>
            <a:r>
              <a:rPr lang="en-US" dirty="0"/>
              <a:t>Sr, </a:t>
            </a:r>
            <a:r>
              <a:rPr lang="en-US" baseline="30000" dirty="0"/>
              <a:t>100</a:t>
            </a:r>
            <a:r>
              <a:rPr lang="en-US" dirty="0"/>
              <a:t>Zr with existing beams and achieve high-statistics data sets</a:t>
            </a:r>
          </a:p>
          <a:p>
            <a:r>
              <a:rPr lang="en-US" dirty="0"/>
              <a:t>ARIEL advantage – the required Sr, Rb beams are close to the lower mass fission peak, enabling us to push well past </a:t>
            </a:r>
            <a:r>
              <a:rPr lang="en-US" i="1" dirty="0"/>
              <a:t>N</a:t>
            </a:r>
            <a:r>
              <a:rPr lang="en-US" dirty="0"/>
              <a:t>=60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36F62-937A-C70A-7EE5-9C92AD690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28A9D-DCEA-4EE5-AF04-395540940DD3}" type="datetime1">
              <a:rPr lang="en-US" smtClean="0"/>
              <a:t>8/3/2023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165FA-144A-8567-0024-1C186585A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ARIEL Science TRIUMF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BFC62-BE05-8B49-BCA1-59F0F85EB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18</a:t>
            </a:fld>
            <a:endParaRPr lang="en-C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D7E3D1-C6F3-50DE-9677-E49103669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64" y="2402603"/>
            <a:ext cx="9505056" cy="441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62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E88D7-0A2B-43DB-B157-825296C14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67" y="155448"/>
            <a:ext cx="9217024" cy="386778"/>
          </a:xfrm>
        </p:spPr>
        <p:txBody>
          <a:bodyPr>
            <a:normAutofit fontScale="90000"/>
          </a:bodyPr>
          <a:lstStyle/>
          <a:p>
            <a:r>
              <a:rPr lang="en-CA" dirty="0"/>
              <a:t>Energy systematics Cd isotopes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DD5AAE-014D-46CF-AAA2-E96FB8DA3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3" y="980728"/>
            <a:ext cx="7248993" cy="4536505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C3BAC50-0B25-96B5-9AD2-D9091755B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2544586"/>
            <a:ext cx="4373645" cy="2592288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72063E9-CDC4-D207-4170-997AE4CA5DCB}"/>
              </a:ext>
            </a:extLst>
          </p:cNvPr>
          <p:cNvCxnSpPr>
            <a:cxnSpLocks/>
          </p:cNvCxnSpPr>
          <p:nvPr/>
        </p:nvCxnSpPr>
        <p:spPr>
          <a:xfrm flipH="1">
            <a:off x="4943872" y="2832618"/>
            <a:ext cx="3024336" cy="7337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EED834F-E0BF-181D-4D81-3F889D6DF96C}"/>
              </a:ext>
            </a:extLst>
          </p:cNvPr>
          <p:cNvCxnSpPr>
            <a:cxnSpLocks/>
          </p:cNvCxnSpPr>
          <p:nvPr/>
        </p:nvCxnSpPr>
        <p:spPr>
          <a:xfrm flipH="1" flipV="1">
            <a:off x="4511825" y="3834124"/>
            <a:ext cx="5688631" cy="496950"/>
          </a:xfrm>
          <a:prstGeom prst="straightConnector1">
            <a:avLst/>
          </a:prstGeom>
          <a:ln w="38100">
            <a:solidFill>
              <a:srgbClr val="00CC99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588E2D8-CCC2-662E-51B8-B6C39410DE37}"/>
              </a:ext>
            </a:extLst>
          </p:cNvPr>
          <p:cNvSpPr txBox="1"/>
          <p:nvPr/>
        </p:nvSpPr>
        <p:spPr>
          <a:xfrm>
            <a:off x="7968208" y="810578"/>
            <a:ext cx="35283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“Blue” states – the original “intruder” band, triaxial shape in </a:t>
            </a:r>
            <a:r>
              <a:rPr lang="en-CA" baseline="30000" dirty="0"/>
              <a:t>110,112</a:t>
            </a:r>
            <a:r>
              <a:rPr lang="en-CA" dirty="0"/>
              <a:t>Cd from BMF calculations</a:t>
            </a:r>
          </a:p>
          <a:p>
            <a:endParaRPr lang="en-CA" dirty="0"/>
          </a:p>
          <a:p>
            <a:r>
              <a:rPr lang="en-CA" dirty="0"/>
              <a:t>“Red” states – oblate band in </a:t>
            </a:r>
            <a:r>
              <a:rPr lang="en-CA" baseline="30000" dirty="0"/>
              <a:t>110,112</a:t>
            </a:r>
            <a:r>
              <a:rPr lang="en-CA" dirty="0"/>
              <a:t>Cd from BMF calculations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0023EE-0948-789D-E46C-432C7BA138C2}"/>
              </a:ext>
            </a:extLst>
          </p:cNvPr>
          <p:cNvSpPr txBox="1"/>
          <p:nvPr/>
        </p:nvSpPr>
        <p:spPr>
          <a:xfrm>
            <a:off x="1919536" y="5590981"/>
            <a:ext cx="8424936" cy="64633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The presumed shapes are based on systematics and similarities of decay properties – but become increasingly uncertain towards the neutron rich isotopes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7D13C-6B44-CAC5-94C3-E5626410D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E3FF-C6B3-431F-96DF-78152FF5E559}" type="datetime1">
              <a:rPr lang="en-US" smtClean="0"/>
              <a:t>8/3/2023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2CDD7-2A05-E926-10FD-6C2816ECB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ARIEL Science TRIUMF 2023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3A194-1160-4D40-3FA7-897725630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8319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A23FC-8F1A-A636-76A4-1A095AABD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will ARIEL do for us? 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09954-C06D-7460-CB72-E4F12F437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853046"/>
            <a:ext cx="2232248" cy="5547756"/>
          </a:xfrm>
        </p:spPr>
        <p:txBody>
          <a:bodyPr>
            <a:normAutofit/>
          </a:bodyPr>
          <a:lstStyle/>
          <a:p>
            <a:r>
              <a:rPr lang="en-US" sz="2000" dirty="0"/>
              <a:t>Excellent yields near the fission peaks</a:t>
            </a:r>
          </a:p>
          <a:p>
            <a:endParaRPr lang="en-US" sz="2000" dirty="0"/>
          </a:p>
          <a:p>
            <a:r>
              <a:rPr lang="en-US" sz="2000" dirty="0"/>
              <a:t>Multi-user capability that enables experiments of longer duration</a:t>
            </a:r>
          </a:p>
          <a:p>
            <a:endParaRPr lang="en-US" sz="2000" dirty="0"/>
          </a:p>
          <a:p>
            <a:r>
              <a:rPr lang="en-CA" sz="2000" i="1" dirty="0"/>
              <a:t>Both</a:t>
            </a:r>
            <a:r>
              <a:rPr lang="en-CA" sz="2000" dirty="0"/>
              <a:t> points are important to our future programme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0516A-81C3-FD81-9519-F5CAC7B19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E5E28-5324-4AEA-9612-C076FE7E748D}" type="datetime1">
              <a:rPr lang="en-US" smtClean="0"/>
              <a:t>8/3/2023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522D4-E1E7-3CE7-6E79-C63DDD16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ARIEL Science TRIUMF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E1792-DBE1-F396-DD07-240ED777F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2</a:t>
            </a:fld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DF8677-D999-9AF8-108D-95EE3B2B5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00" y="834587"/>
            <a:ext cx="9433048" cy="59046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43294F-1C2E-CB29-FC07-7DF48CD00454}"/>
              </a:ext>
            </a:extLst>
          </p:cNvPr>
          <p:cNvSpPr txBox="1"/>
          <p:nvPr/>
        </p:nvSpPr>
        <p:spPr>
          <a:xfrm>
            <a:off x="4081060" y="2420888"/>
            <a:ext cx="742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N=50</a:t>
            </a:r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22D618-F0FB-B672-C459-D3E263D74B12}"/>
              </a:ext>
            </a:extLst>
          </p:cNvPr>
          <p:cNvSpPr txBox="1"/>
          <p:nvPr/>
        </p:nvSpPr>
        <p:spPr>
          <a:xfrm>
            <a:off x="6001296" y="1772816"/>
            <a:ext cx="742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N=82</a:t>
            </a:r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623373-7D8F-27A9-FCE4-68A3A9F437F5}"/>
              </a:ext>
            </a:extLst>
          </p:cNvPr>
          <p:cNvSpPr txBox="1"/>
          <p:nvPr/>
        </p:nvSpPr>
        <p:spPr>
          <a:xfrm>
            <a:off x="3510608" y="2896722"/>
            <a:ext cx="742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Z=50</a:t>
            </a:r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B34AA6-BF55-1D5D-CBD4-085D2E1EE2D3}"/>
              </a:ext>
            </a:extLst>
          </p:cNvPr>
          <p:cNvSpPr txBox="1"/>
          <p:nvPr/>
        </p:nvSpPr>
        <p:spPr>
          <a:xfrm>
            <a:off x="4823836" y="4077072"/>
            <a:ext cx="742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Z=28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54742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85D1CBC-78A6-62FA-65DF-69B844E87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CE88D7-0A2B-43DB-B157-825296C14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67" y="155448"/>
            <a:ext cx="9217024" cy="447740"/>
          </a:xfrm>
        </p:spPr>
        <p:txBody>
          <a:bodyPr/>
          <a:lstStyle/>
          <a:p>
            <a:r>
              <a:rPr lang="en-CA" dirty="0"/>
              <a:t>Energy systematics Cd isotopes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DD5AAE-014D-46CF-AAA2-E96FB8DA3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51" y="884531"/>
            <a:ext cx="8273022" cy="51773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588E2D8-CCC2-662E-51B8-B6C39410DE37}"/>
              </a:ext>
            </a:extLst>
          </p:cNvPr>
          <p:cNvSpPr txBox="1"/>
          <p:nvPr/>
        </p:nvSpPr>
        <p:spPr>
          <a:xfrm>
            <a:off x="8779912" y="953743"/>
            <a:ext cx="280248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CA" b="1" dirty="0">
                <a:latin typeface="+mj-lt"/>
              </a:rPr>
              <a:t>What is happening with the 0</a:t>
            </a:r>
            <a:r>
              <a:rPr lang="en-CA" b="1" baseline="-25000" dirty="0">
                <a:latin typeface="+mj-lt"/>
              </a:rPr>
              <a:t>2</a:t>
            </a:r>
            <a:r>
              <a:rPr lang="en-CA" b="1" baseline="30000" dirty="0">
                <a:latin typeface="+mj-lt"/>
              </a:rPr>
              <a:t>+</a:t>
            </a:r>
            <a:r>
              <a:rPr lang="en-CA" b="1" dirty="0">
                <a:latin typeface="+mj-lt"/>
              </a:rPr>
              <a:t> state in </a:t>
            </a:r>
            <a:r>
              <a:rPr lang="en-CA" b="1" baseline="30000" dirty="0">
                <a:latin typeface="+mj-lt"/>
              </a:rPr>
              <a:t>120</a:t>
            </a:r>
            <a:r>
              <a:rPr lang="en-CA" b="1" dirty="0">
                <a:latin typeface="+mj-lt"/>
              </a:rPr>
              <a:t>Cd? If a recent measurement is correct, it undergoes a significant drop in energy in </a:t>
            </a:r>
            <a:r>
              <a:rPr lang="en-CA" b="1" baseline="30000" dirty="0">
                <a:latin typeface="+mj-lt"/>
              </a:rPr>
              <a:t>120</a:t>
            </a:r>
            <a:r>
              <a:rPr lang="en-CA" b="1" dirty="0">
                <a:latin typeface="+mj-lt"/>
              </a:rPr>
              <a:t>Cd.</a:t>
            </a: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CA" b="1" dirty="0">
              <a:latin typeface="+mj-lt"/>
            </a:endParaRP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CA" b="1" dirty="0">
                <a:latin typeface="+mj-lt"/>
              </a:rPr>
              <a:t>There are no firm candidates for these configurations beyond </a:t>
            </a:r>
            <a:r>
              <a:rPr lang="en-CA" b="1" baseline="30000" dirty="0">
                <a:latin typeface="+mj-lt"/>
              </a:rPr>
              <a:t>120</a:t>
            </a:r>
            <a:r>
              <a:rPr lang="en-CA" b="1" dirty="0">
                <a:latin typeface="+mj-lt"/>
              </a:rPr>
              <a:t>Cd – the 0</a:t>
            </a:r>
            <a:r>
              <a:rPr lang="en-CA" b="1" baseline="-25000" dirty="0">
                <a:latin typeface="+mj-lt"/>
              </a:rPr>
              <a:t>2</a:t>
            </a:r>
            <a:r>
              <a:rPr lang="en-CA" b="1" baseline="30000" dirty="0">
                <a:latin typeface="+mj-lt"/>
              </a:rPr>
              <a:t>+</a:t>
            </a:r>
            <a:r>
              <a:rPr lang="en-CA" b="1" dirty="0">
                <a:latin typeface="+mj-lt"/>
              </a:rPr>
              <a:t> state in </a:t>
            </a:r>
            <a:r>
              <a:rPr lang="en-CA" b="1" baseline="30000" dirty="0">
                <a:latin typeface="+mj-lt"/>
              </a:rPr>
              <a:t>122</a:t>
            </a:r>
            <a:r>
              <a:rPr lang="en-CA" b="1" dirty="0">
                <a:latin typeface="+mj-lt"/>
              </a:rPr>
              <a:t>Cd would match the energy of the 0</a:t>
            </a:r>
            <a:r>
              <a:rPr lang="en-CA" b="1" baseline="-25000" dirty="0">
                <a:latin typeface="+mj-lt"/>
              </a:rPr>
              <a:t>3</a:t>
            </a:r>
            <a:r>
              <a:rPr lang="en-CA" b="1" baseline="30000" dirty="0">
                <a:latin typeface="+mj-lt"/>
              </a:rPr>
              <a:t>+</a:t>
            </a:r>
            <a:r>
              <a:rPr lang="en-CA" b="1" dirty="0">
                <a:latin typeface="+mj-lt"/>
              </a:rPr>
              <a:t> in </a:t>
            </a:r>
            <a:r>
              <a:rPr lang="en-CA" b="1" baseline="30000" dirty="0">
                <a:latin typeface="+mj-lt"/>
              </a:rPr>
              <a:t>120</a:t>
            </a:r>
            <a:r>
              <a:rPr lang="en-CA" b="1" dirty="0">
                <a:latin typeface="+mj-lt"/>
              </a:rPr>
              <a:t>Cd </a:t>
            </a: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CA" b="1" dirty="0">
              <a:latin typeface="+mj-lt"/>
            </a:endParaRP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CA" b="1" dirty="0">
                <a:latin typeface="+mj-lt"/>
              </a:rPr>
              <a:t>No candidates for excited 0</a:t>
            </a:r>
            <a:r>
              <a:rPr lang="en-CA" b="1" baseline="30000" dirty="0">
                <a:latin typeface="+mj-lt"/>
              </a:rPr>
              <a:t>+</a:t>
            </a:r>
            <a:r>
              <a:rPr lang="en-CA" b="1" dirty="0">
                <a:latin typeface="+mj-lt"/>
              </a:rPr>
              <a:t> states in </a:t>
            </a:r>
            <a:r>
              <a:rPr lang="en-CA" b="1" baseline="30000" dirty="0">
                <a:latin typeface="+mj-lt"/>
              </a:rPr>
              <a:t>124</a:t>
            </a:r>
            <a:r>
              <a:rPr lang="en-CA" b="1" dirty="0">
                <a:latin typeface="+mj-lt"/>
              </a:rPr>
              <a:t>Cd and heavier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7B6A9C-7A03-D3CA-437B-C5F73C68A6B0}"/>
              </a:ext>
            </a:extLst>
          </p:cNvPr>
          <p:cNvSpPr txBox="1"/>
          <p:nvPr/>
        </p:nvSpPr>
        <p:spPr>
          <a:xfrm>
            <a:off x="1783419" y="6111825"/>
            <a:ext cx="7984989" cy="369332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latin typeface="+mj-lt"/>
              </a:rPr>
              <a:t>Above mid-neutron-shell we do not have a good understanding of the structure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6C789D-EA72-9DD5-5491-504106D6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D4E05-831C-4E03-8D87-AF65AF196080}" type="datetime1">
              <a:rPr lang="en-US" smtClean="0"/>
              <a:t>8/3/2023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D211EF-95A0-D6AA-6C55-6E556A71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ARIEL Science TRIUMF 2023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A2470F-9653-6D2B-911F-F0410110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20</a:t>
            </a:fld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1174DD-E68B-269B-4A0D-3ADD8CF54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302" y="3140968"/>
            <a:ext cx="477866" cy="2890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86442E-B461-148B-72DE-42F6DD3C1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300" y="2763172"/>
            <a:ext cx="477868" cy="28903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3872497-F288-8F25-42BD-1A98025F070C}"/>
              </a:ext>
            </a:extLst>
          </p:cNvPr>
          <p:cNvSpPr/>
          <p:nvPr/>
        </p:nvSpPr>
        <p:spPr>
          <a:xfrm>
            <a:off x="5735960" y="2168860"/>
            <a:ext cx="2016224" cy="2520280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9222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1DDE5-C65C-7230-FA1F-ACA3AC966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552" y="155448"/>
            <a:ext cx="8208912" cy="465240"/>
          </a:xfrm>
        </p:spPr>
        <p:txBody>
          <a:bodyPr/>
          <a:lstStyle/>
          <a:p>
            <a:r>
              <a:rPr lang="en-US" sz="2400" dirty="0"/>
              <a:t>Recent results on </a:t>
            </a:r>
            <a:r>
              <a:rPr lang="en-US" sz="2400" baseline="30000" dirty="0"/>
              <a:t>186</a:t>
            </a:r>
            <a:r>
              <a:rPr lang="en-US" sz="2400" dirty="0"/>
              <a:t>Pb – elucidating triple shape coexistence</a:t>
            </a:r>
            <a:endParaRPr lang="en-CA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938C0-9C20-430A-6B7F-2E544B280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6" y="853046"/>
            <a:ext cx="2969079" cy="5547756"/>
          </a:xfrm>
        </p:spPr>
        <p:txBody>
          <a:bodyPr>
            <a:normAutofit/>
          </a:bodyPr>
          <a:lstStyle/>
          <a:p>
            <a:r>
              <a:rPr lang="en-US" sz="2000" b="1" dirty="0"/>
              <a:t>A spectroscopic </a:t>
            </a:r>
            <a:r>
              <a:rPr lang="en-US" sz="2000" b="1" i="1" dirty="0"/>
              <a:t>tour de force,</a:t>
            </a:r>
            <a:r>
              <a:rPr lang="en-US" sz="2000" b="1" dirty="0"/>
              <a:t> using </a:t>
            </a:r>
            <a:r>
              <a:rPr lang="en-US" sz="2000" b="1" dirty="0">
                <a:latin typeface="Symbol" panose="05050102010706020507" pitchFamily="18" charset="2"/>
              </a:rPr>
              <a:t>gg</a:t>
            </a:r>
            <a:r>
              <a:rPr lang="en-US" sz="2000" b="1" dirty="0"/>
              <a:t> and </a:t>
            </a:r>
            <a:r>
              <a:rPr lang="en-US" sz="2000" b="1" dirty="0" err="1">
                <a:latin typeface="Symbol" panose="05050102010706020507" pitchFamily="18" charset="2"/>
              </a:rPr>
              <a:t>g</a:t>
            </a:r>
            <a:r>
              <a:rPr lang="en-US" sz="2000" b="1" i="1" dirty="0" err="1"/>
              <a:t>e</a:t>
            </a:r>
            <a:r>
              <a:rPr lang="en-US" sz="2000" b="1" baseline="30000" dirty="0">
                <a:latin typeface="Symbol" panose="05050102010706020507" pitchFamily="18" charset="2"/>
              </a:rPr>
              <a:t>- </a:t>
            </a:r>
            <a:r>
              <a:rPr lang="en-US" sz="2000" b="1" dirty="0"/>
              <a:t>spectroscopy with recoil decay tagging at Jyvaskyla, observed the weak, in-band 2</a:t>
            </a:r>
            <a:r>
              <a:rPr lang="en-US" sz="2000" b="1" baseline="-25000" dirty="0"/>
              <a:t>1</a:t>
            </a:r>
            <a:r>
              <a:rPr lang="en-US" sz="2000" b="1" baseline="30000" dirty="0"/>
              <a:t>+</a:t>
            </a:r>
            <a:r>
              <a:rPr lang="en-US" sz="2000" b="1" dirty="0"/>
              <a:t>→ 0</a:t>
            </a:r>
            <a:r>
              <a:rPr lang="en-US" sz="2000" b="1" baseline="-25000" dirty="0"/>
              <a:t>2</a:t>
            </a:r>
            <a:r>
              <a:rPr lang="en-US" sz="2000" b="1" baseline="30000" dirty="0"/>
              <a:t>+</a:t>
            </a:r>
            <a:r>
              <a:rPr lang="en-US" sz="2000" b="1" dirty="0"/>
              <a:t> transition establishing the 0</a:t>
            </a:r>
            <a:r>
              <a:rPr lang="en-US" sz="2000" b="1" baseline="-25000" dirty="0"/>
              <a:t>2</a:t>
            </a:r>
            <a:r>
              <a:rPr lang="en-US" sz="2000" b="1" baseline="30000" dirty="0"/>
              <a:t>+</a:t>
            </a:r>
            <a:r>
              <a:rPr lang="en-US" sz="2000" b="1" dirty="0"/>
              <a:t> state as the head of the prolate band with </a:t>
            </a:r>
            <a:r>
              <a:rPr lang="en-US" sz="2000" b="1" i="1" dirty="0"/>
              <a:t>B</a:t>
            </a:r>
            <a:r>
              <a:rPr lang="en-US" sz="2000" b="1" dirty="0"/>
              <a:t>(</a:t>
            </a:r>
            <a:r>
              <a:rPr lang="en-US" sz="2000" b="1" i="1" dirty="0"/>
              <a:t>E2</a:t>
            </a:r>
            <a:r>
              <a:rPr lang="en-US" sz="2000" b="1" dirty="0"/>
              <a:t>; 2</a:t>
            </a:r>
            <a:r>
              <a:rPr lang="en-US" sz="2000" b="1" baseline="-25000" dirty="0"/>
              <a:t>1</a:t>
            </a:r>
            <a:r>
              <a:rPr lang="en-US" sz="2000" b="1" baseline="30000" dirty="0"/>
              <a:t>+</a:t>
            </a:r>
            <a:r>
              <a:rPr lang="en-US" sz="2000" b="1" dirty="0"/>
              <a:t>→ 0</a:t>
            </a:r>
            <a:r>
              <a:rPr lang="en-US" sz="2000" b="1" baseline="-25000" dirty="0"/>
              <a:t>2</a:t>
            </a:r>
            <a:r>
              <a:rPr lang="en-US" sz="2000" b="1" baseline="30000" dirty="0"/>
              <a:t>+</a:t>
            </a:r>
            <a:r>
              <a:rPr lang="en-US" sz="2000" b="1" dirty="0"/>
              <a:t> ) = 190(80) </a:t>
            </a:r>
            <a:r>
              <a:rPr lang="en-US" sz="2000" b="1" dirty="0" err="1"/>
              <a:t>W.u</a:t>
            </a:r>
            <a:r>
              <a:rPr lang="en-US" sz="2000" b="1" dirty="0"/>
              <a:t>.</a:t>
            </a:r>
          </a:p>
          <a:p>
            <a:endParaRPr lang="en-US" sz="2000" b="1" dirty="0"/>
          </a:p>
          <a:p>
            <a:r>
              <a:rPr lang="en-CA" sz="2000" b="1" dirty="0"/>
              <a:t>Results indicated small mixing of 0</a:t>
            </a:r>
            <a:r>
              <a:rPr lang="en-CA" sz="2000" b="1" baseline="-25000" dirty="0"/>
              <a:t>2</a:t>
            </a:r>
            <a:r>
              <a:rPr lang="en-CA" sz="2000" b="1" baseline="30000" dirty="0"/>
              <a:t>+</a:t>
            </a:r>
            <a:r>
              <a:rPr lang="en-CA" sz="2000" b="1" dirty="0"/>
              <a:t> and 0</a:t>
            </a:r>
            <a:r>
              <a:rPr lang="en-CA" sz="2000" b="1" baseline="-25000" dirty="0"/>
              <a:t>3</a:t>
            </a:r>
            <a:r>
              <a:rPr lang="en-CA" sz="2000" b="1" baseline="30000" dirty="0"/>
              <a:t>+</a:t>
            </a:r>
            <a:r>
              <a:rPr lang="en-CA" sz="2000" b="1" dirty="0"/>
              <a:t> states</a:t>
            </a:r>
          </a:p>
          <a:p>
            <a:endParaRPr lang="en-CA" sz="20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2685F-AF2D-B0DD-0BDC-869BCC522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BB0CE-BFF4-436E-B341-71EB9AD88E2A}" type="datetime1">
              <a:rPr lang="en-US" smtClean="0"/>
              <a:t>8/3/2023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0B4FC-909B-CEEE-7BB9-014341E7B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ARIEL Science TRIUMF 2023</a:t>
            </a:r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A669C9-FAC0-D87A-E15C-5EB104FC8B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41"/>
          <a:stretch/>
        </p:blipFill>
        <p:spPr>
          <a:xfrm>
            <a:off x="3269455" y="1124744"/>
            <a:ext cx="3931785" cy="52506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474E4C-A1FB-F2DB-2B6A-82ED9B2FE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514" y="1124744"/>
            <a:ext cx="4708142" cy="52506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6EBE09-624F-6217-D92F-1F41C220F3BD}"/>
              </a:ext>
            </a:extLst>
          </p:cNvPr>
          <p:cNvSpPr txBox="1"/>
          <p:nvPr/>
        </p:nvSpPr>
        <p:spPr>
          <a:xfrm>
            <a:off x="1616687" y="6228099"/>
            <a:ext cx="2653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/>
              <a:t>Ojala</a:t>
            </a:r>
            <a:r>
              <a:rPr lang="en-CA" sz="1400" dirty="0"/>
              <a:t> et al, Nature Communications </a:t>
            </a:r>
            <a:r>
              <a:rPr lang="en-CA" sz="1400" b="1" dirty="0"/>
              <a:t>5</a:t>
            </a:r>
            <a:r>
              <a:rPr lang="en-CA" sz="1400" dirty="0"/>
              <a:t>, 213 (2022)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383A3D-625A-353A-66ED-586ADA506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89484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B8D8B-A1B9-E878-546A-02808018B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800" dirty="0"/>
              <a:t>Shape coexistence well established in Hg isotopes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B8BD5-AB08-27F3-1B4A-DE500D223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53046"/>
            <a:ext cx="5899789" cy="5547756"/>
          </a:xfrm>
        </p:spPr>
        <p:txBody>
          <a:bodyPr>
            <a:normAutofit/>
          </a:bodyPr>
          <a:lstStyle/>
          <a:p>
            <a:r>
              <a:rPr lang="en-CA" sz="2000" b="1" dirty="0"/>
              <a:t>Difference in mean-squared charge radii for Hg show odd-even staggering – large changes in ground state deformation observed </a:t>
            </a:r>
          </a:p>
          <a:p>
            <a:endParaRPr lang="en-CA" sz="2000" b="1" dirty="0"/>
          </a:p>
          <a:p>
            <a:r>
              <a:rPr lang="en-US" sz="2000" b="1" dirty="0"/>
              <a:t>E</a:t>
            </a:r>
            <a:r>
              <a:rPr lang="en-CA" sz="2000" b="1" dirty="0" err="1"/>
              <a:t>nergy</a:t>
            </a:r>
            <a:r>
              <a:rPr lang="en-CA" sz="2000" b="1" dirty="0"/>
              <a:t> systematics of deformed intruder states display “typical” parabolic dependence on valence neutron number </a:t>
            </a:r>
          </a:p>
          <a:p>
            <a:endParaRPr lang="en-CA" sz="20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1E2DA-C286-5BBD-73CA-70E828633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A541-CF75-4C3E-8AA1-A0A39F4DE703}" type="datetime1">
              <a:rPr lang="en-US" smtClean="0"/>
              <a:t>8/3/2023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F331F-A603-90C6-4D52-D57A0559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ARIEL Science TRIUMF 2023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B2A32-7540-EF21-2E70-0C032352C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22</a:t>
            </a:fld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CD3110-06A0-C849-CAAB-0FD71022D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064" y="761565"/>
            <a:ext cx="5143072" cy="55477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B86EB5-94DC-EC72-4644-C088FAFA1552}"/>
              </a:ext>
            </a:extLst>
          </p:cNvPr>
          <p:cNvSpPr txBox="1"/>
          <p:nvPr/>
        </p:nvSpPr>
        <p:spPr>
          <a:xfrm>
            <a:off x="8400256" y="6290156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latin typeface="+mj-lt"/>
              </a:rPr>
              <a:t>Garrett, </a:t>
            </a:r>
            <a:r>
              <a:rPr lang="en-CA" sz="1400" dirty="0" err="1">
                <a:latin typeface="+mj-lt"/>
              </a:rPr>
              <a:t>Zielińska</a:t>
            </a:r>
            <a:r>
              <a:rPr lang="en-CA" sz="1400" dirty="0">
                <a:latin typeface="+mj-lt"/>
              </a:rPr>
              <a:t>, &amp; Clement, PPNP </a:t>
            </a:r>
            <a:r>
              <a:rPr lang="en-CA" sz="1400" b="1" dirty="0">
                <a:latin typeface="+mj-lt"/>
              </a:rPr>
              <a:t>124</a:t>
            </a:r>
            <a:r>
              <a:rPr lang="en-CA" sz="1400" dirty="0">
                <a:latin typeface="+mj-lt"/>
              </a:rPr>
              <a:t>, 103931 (2022)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A66BD51-4AF9-37FA-F606-886196166B1F}"/>
              </a:ext>
            </a:extLst>
          </p:cNvPr>
          <p:cNvGrpSpPr/>
          <p:nvPr/>
        </p:nvGrpSpPr>
        <p:grpSpPr>
          <a:xfrm>
            <a:off x="642909" y="3429000"/>
            <a:ext cx="10493651" cy="3047999"/>
            <a:chOff x="642909" y="3429000"/>
            <a:chExt cx="10493651" cy="3047999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1B50DB0-1C86-762F-8A00-39D548D795F3}"/>
                </a:ext>
              </a:extLst>
            </p:cNvPr>
            <p:cNvCxnSpPr/>
            <p:nvPr/>
          </p:nvCxnSpPr>
          <p:spPr>
            <a:xfrm>
              <a:off x="9840416" y="5517232"/>
              <a:ext cx="1296144" cy="0"/>
            </a:xfrm>
            <a:prstGeom prst="straightConnector1">
              <a:avLst/>
            </a:prstGeom>
            <a:ln w="57150">
              <a:solidFill>
                <a:srgbClr val="FF00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AFF0B2E-A2C1-C57B-F5C2-906C500999EE}"/>
                </a:ext>
              </a:extLst>
            </p:cNvPr>
            <p:cNvCxnSpPr/>
            <p:nvPr/>
          </p:nvCxnSpPr>
          <p:spPr>
            <a:xfrm>
              <a:off x="5951984" y="5085184"/>
              <a:ext cx="3744416" cy="432048"/>
            </a:xfrm>
            <a:prstGeom prst="straightConnector1">
              <a:avLst/>
            </a:prstGeom>
            <a:ln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A62BD2FD-F900-4722-0E10-2D5205E6C3D0}"/>
                </a:ext>
              </a:extLst>
            </p:cNvPr>
            <p:cNvSpPr txBox="1">
              <a:spLocks/>
            </p:cNvSpPr>
            <p:nvPr/>
          </p:nvSpPr>
          <p:spPr>
            <a:xfrm>
              <a:off x="642909" y="3429000"/>
              <a:ext cx="5813131" cy="3047999"/>
            </a:xfrm>
            <a:prstGeom prst="rect">
              <a:avLst/>
            </a:prstGeom>
          </p:spPr>
          <p:txBody>
            <a:bodyPr vert="horz" lIns="54864" tIns="91440" rtlCol="0">
              <a:norm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100000"/>
                <a:buFont typeface="Arial" pitchFamily="34" charset="0"/>
                <a:buChar char="•"/>
                <a:defRPr kumimoji="0" sz="32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00000"/>
                <a:buFont typeface="Arial" pitchFamily="34" charset="0"/>
                <a:buChar char="•"/>
                <a:defRPr kumimoji="0" sz="28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 pitchFamily="34" charset="0"/>
                <a:buChar char="•"/>
                <a:defRPr kumimoji="0"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 pitchFamily="34" charset="0"/>
                <a:buChar char="•"/>
                <a:defRPr kumimoji="0" sz="2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kumimoji="0" lang="en-US" sz="2000" kern="1200" smtClean="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  <a:extLst/>
            </a:lstStyle>
            <a:p>
              <a:r>
                <a:rPr lang="en-US" sz="2000" b="1" dirty="0"/>
                <a:t>Information on excited 0</a:t>
              </a:r>
              <a:r>
                <a:rPr lang="en-US" sz="2000" b="1" baseline="30000" dirty="0"/>
                <a:t>+</a:t>
              </a:r>
              <a:r>
                <a:rPr lang="en-US" sz="2000" b="1" dirty="0"/>
                <a:t> states drops dramatically outside region that can be probed with two-nucleon-transfer reactions </a:t>
              </a:r>
            </a:p>
            <a:p>
              <a:pPr lvl="1"/>
              <a:r>
                <a:rPr lang="en-US" sz="1800" b="1" dirty="0"/>
                <a:t>population cross section in many reactions, especially HI fusion evaporation, often extremely small</a:t>
              </a:r>
            </a:p>
            <a:p>
              <a:pPr lvl="1"/>
              <a:r>
                <a:rPr lang="en-US" sz="1800" b="1" dirty="0"/>
                <a:t>Is there another configuration as in the Pb isotopes and triple shape coexistence?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757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55E4778-EA81-5990-BDE5-FD7CA993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552" y="155448"/>
            <a:ext cx="7632848" cy="465240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FB3A278-0A09-19DC-EB09-6B690A31B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There are a wide variety of open nuclear structure questions – ARIEL facility with increased reach, and especially multi-user capability, will enable studies to address these questions</a:t>
            </a:r>
          </a:p>
          <a:p>
            <a:endParaRPr lang="en-US" dirty="0"/>
          </a:p>
          <a:p>
            <a:r>
              <a:rPr lang="en-US" dirty="0"/>
              <a:t>While my focus was on shape-coexistence in even-even, studies of odd-A vital to establish and track single-particle structures</a:t>
            </a:r>
          </a:p>
          <a:p>
            <a:endParaRPr lang="en-US" dirty="0"/>
          </a:p>
          <a:p>
            <a:r>
              <a:rPr lang="en-US" dirty="0"/>
              <a:t>A coordinated approach with experiments at other facilities (e.g., transfer or Coulomb excitation at TIGRESS, measurements at ISOLDE or FRIB, etc.) will reap enormous benefits</a:t>
            </a:r>
          </a:p>
          <a:p>
            <a:endParaRPr lang="en-US" dirty="0"/>
          </a:p>
          <a:p>
            <a:r>
              <a:rPr lang="en-US" dirty="0"/>
              <a:t>Systematics, systematics, systematics,…  </a:t>
            </a:r>
          </a:p>
          <a:p>
            <a:pPr lvl="1"/>
            <a:r>
              <a:rPr lang="en-US" b="1" dirty="0"/>
              <a:t>It’s not stamp coll</a:t>
            </a:r>
            <a:r>
              <a:rPr lang="en-US" dirty="0"/>
              <a:t>ecting, this is often where the physics lies!</a:t>
            </a:r>
          </a:p>
          <a:p>
            <a:pPr lvl="1"/>
            <a:endParaRPr lang="en-US" dirty="0"/>
          </a:p>
          <a:p>
            <a:r>
              <a:rPr lang="en-US" dirty="0"/>
              <a:t>… but don’t get caught up in doing mediocre experiments on a dozen nuclei instead of outstanding measurements on a few </a:t>
            </a:r>
            <a:endParaRPr lang="en-US" b="1" dirty="0"/>
          </a:p>
          <a:p>
            <a:endParaRPr lang="en-US" dirty="0"/>
          </a:p>
          <a:p>
            <a:endParaRPr lang="en-CA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C3A31E-E729-F762-136B-45967D1D9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A163-880C-422A-B47F-235BA4004A9A}" type="datetime1">
              <a:rPr lang="en-US" smtClean="0"/>
              <a:t>8/3/2023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18F583-F629-B235-8BD6-F78535901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ARIEL Science TRIUMF 2023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F79DCE-EE13-4605-00CD-76686AFD9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39072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88C2F-3368-CCD5-074D-F058E3764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F7CC8-021F-F3E3-8798-57605387C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4E691-F9E1-7B57-B619-83159C3DF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0855A-34CC-41E4-A876-D3669E71A5A4}" type="datetime1">
              <a:rPr lang="en-US" smtClean="0"/>
              <a:t>8/3/2023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975DA-37D1-E62A-5433-8ABCFC255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ARIEL Science TRIUMF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578B8-E339-8A4E-C30E-13457A50D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03827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03EE2E42-D4AB-048C-4982-6D538B62C8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06" r="34254" b="1154"/>
          <a:stretch/>
        </p:blipFill>
        <p:spPr>
          <a:xfrm>
            <a:off x="191345" y="1508700"/>
            <a:ext cx="4544405" cy="314443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35560" y="138325"/>
            <a:ext cx="7344816" cy="452616"/>
          </a:xfrm>
        </p:spPr>
        <p:txBody>
          <a:bodyPr>
            <a:noAutofit/>
          </a:bodyPr>
          <a:lstStyle/>
          <a:p>
            <a:r>
              <a:rPr lang="en-CA" sz="2400" dirty="0"/>
              <a:t>Example of the data for deformed 2</a:t>
            </a:r>
            <a:r>
              <a:rPr lang="en-CA" sz="2400" i="1" dirty="0"/>
              <a:t>p</a:t>
            </a:r>
            <a:r>
              <a:rPr lang="en-CA" sz="2400" dirty="0"/>
              <a:t>-2</a:t>
            </a:r>
            <a:r>
              <a:rPr lang="en-CA" sz="2400" i="1" dirty="0"/>
              <a:t>h</a:t>
            </a:r>
            <a:r>
              <a:rPr lang="en-CA" sz="2400" dirty="0"/>
              <a:t> “intruder” bands at closed shells – </a:t>
            </a:r>
            <a:r>
              <a:rPr lang="en-CA" sz="2400" baseline="30000" dirty="0"/>
              <a:t>116</a:t>
            </a:r>
            <a:r>
              <a:rPr lang="en-CA" sz="2400" dirty="0"/>
              <a:t>Sn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1345" y="847640"/>
            <a:ext cx="4648474" cy="661060"/>
          </a:xfrm>
        </p:spPr>
        <p:txBody>
          <a:bodyPr>
            <a:normAutofit lnSpcReduction="10000"/>
          </a:bodyPr>
          <a:lstStyle/>
          <a:p>
            <a:pPr marL="118872" indent="0">
              <a:buNone/>
            </a:pPr>
            <a:r>
              <a:rPr lang="en-CA" sz="1800" b="1" dirty="0"/>
              <a:t>Sn isotopes have characteristic parabolic pattern to excitation energies</a:t>
            </a:r>
          </a:p>
          <a:p>
            <a:endParaRPr lang="en-CA" sz="1800" b="1" dirty="0"/>
          </a:p>
          <a:p>
            <a:endParaRPr lang="en-CA" sz="1800" b="1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4CC6A-633A-4936-A09C-61FB3151F99C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t>8/3/2023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prstClr val="black">
                    <a:tint val="95000"/>
                  </a:prstClr>
                </a:solidFill>
              </a:rPr>
              <a:t>Paul Garrett, ARIEL Science TRIUMF 2023</a:t>
            </a:r>
            <a:endParaRPr lang="en-CA" dirty="0">
              <a:solidFill>
                <a:prstClr val="black">
                  <a:tint val="95000"/>
                </a:prst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00" r="28905" b="4851"/>
          <a:stretch/>
        </p:blipFill>
        <p:spPr>
          <a:xfrm rot="16200000">
            <a:off x="8111480" y="2642301"/>
            <a:ext cx="5139146" cy="263920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010993" y="5445224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/>
              <a:t>(</a:t>
            </a:r>
            <a:r>
              <a:rPr lang="en-CA" sz="1400" b="1" baseline="30000" dirty="0"/>
              <a:t>3</a:t>
            </a:r>
            <a:r>
              <a:rPr lang="en-CA" sz="1400" b="1" dirty="0"/>
              <a:t>He,n)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079896" y="5445225"/>
            <a:ext cx="704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/>
              <a:t>(</a:t>
            </a:r>
            <a:r>
              <a:rPr lang="en-CA" sz="1400" b="1" dirty="0" err="1"/>
              <a:t>p,t</a:t>
            </a:r>
            <a:r>
              <a:rPr lang="en-CA" sz="1400" b="1" dirty="0"/>
              <a:t>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6469" y="4653136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latin typeface="+mj-lt"/>
              </a:rPr>
              <a:t>Garrett, </a:t>
            </a:r>
            <a:r>
              <a:rPr lang="en-CA" sz="1400" dirty="0" err="1">
                <a:latin typeface="+mj-lt"/>
              </a:rPr>
              <a:t>Zielińska</a:t>
            </a:r>
            <a:r>
              <a:rPr lang="en-CA" sz="1400" dirty="0">
                <a:latin typeface="+mj-lt"/>
              </a:rPr>
              <a:t>, &amp; Clement, PPNP </a:t>
            </a:r>
            <a:r>
              <a:rPr lang="en-CA" sz="1400" b="1" dirty="0">
                <a:latin typeface="+mj-lt"/>
              </a:rPr>
              <a:t>124</a:t>
            </a:r>
            <a:r>
              <a:rPr lang="en-CA" sz="1400" dirty="0">
                <a:latin typeface="+mj-lt"/>
              </a:rPr>
              <a:t>, 103931 (2022)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D020C01-99B2-3B79-8126-95B499D0A1A6}"/>
              </a:ext>
            </a:extLst>
          </p:cNvPr>
          <p:cNvCxnSpPr>
            <a:cxnSpLocks/>
          </p:cNvCxnSpPr>
          <p:nvPr/>
        </p:nvCxnSpPr>
        <p:spPr>
          <a:xfrm flipV="1">
            <a:off x="2855640" y="3594824"/>
            <a:ext cx="0" cy="502919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2797AD9-43DC-25BD-1269-889761CC9EAE}"/>
              </a:ext>
            </a:extLst>
          </p:cNvPr>
          <p:cNvSpPr txBox="1"/>
          <p:nvPr/>
        </p:nvSpPr>
        <p:spPr>
          <a:xfrm>
            <a:off x="2863693" y="3715478"/>
            <a:ext cx="12425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b="1" dirty="0">
                <a:latin typeface="+mj-lt"/>
              </a:rPr>
              <a:t>neutron </a:t>
            </a:r>
            <a:r>
              <a:rPr lang="en-CA" sz="1100" b="1" dirty="0" err="1">
                <a:latin typeface="+mj-lt"/>
              </a:rPr>
              <a:t>midshell</a:t>
            </a:r>
            <a:endParaRPr lang="en-CA" sz="1100" b="1" dirty="0">
              <a:latin typeface="+mj-lt"/>
            </a:endParaRPr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D19E88A7-C122-CF6C-AC30-805E8F424D2A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4"/>
          <a:srcRect l="44284" t="4570" r="36743"/>
          <a:stretch/>
        </p:blipFill>
        <p:spPr>
          <a:xfrm>
            <a:off x="4960639" y="847640"/>
            <a:ext cx="2204551" cy="5509824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AA2FC910-9211-EBD3-D06B-83C8BFE19504}"/>
              </a:ext>
            </a:extLst>
          </p:cNvPr>
          <p:cNvSpPr txBox="1">
            <a:spLocks/>
          </p:cNvSpPr>
          <p:nvPr/>
        </p:nvSpPr>
        <p:spPr>
          <a:xfrm>
            <a:off x="7267923" y="839911"/>
            <a:ext cx="4084661" cy="5139147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kumimoji="0"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100000"/>
              <a:buFont typeface="Arial" pitchFamily="34" charset="0"/>
              <a:buChar char="•"/>
              <a:defRPr kumimoji="0"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kumimoji="0"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kumimoji="0"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kumimoji="0" lang="en-US" sz="2000" kern="120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CA" sz="1800" b="1" dirty="0"/>
              <a:t>Normally, the two-nucleon-transfer is dominated by                                                        </a:t>
            </a:r>
            <a:r>
              <a:rPr lang="en-CA" sz="1800" b="1" dirty="0" err="1"/>
              <a:t>gs</a:t>
            </a:r>
            <a:r>
              <a:rPr lang="en-CA" sz="1800" b="1" dirty="0"/>
              <a:t>-to-</a:t>
            </a:r>
            <a:r>
              <a:rPr lang="en-CA" sz="1800" b="1" dirty="0" err="1"/>
              <a:t>gs</a:t>
            </a:r>
            <a:r>
              <a:rPr lang="en-CA" sz="1800" b="1" dirty="0"/>
              <a:t> transitions                                                              –  typically &gt; 95%                                                      of </a:t>
            </a:r>
            <a:r>
              <a:rPr lang="en-CA" sz="1800" b="1" i="1" dirty="0"/>
              <a:t>L</a:t>
            </a:r>
            <a:r>
              <a:rPr lang="en-CA" sz="1800" b="1" dirty="0"/>
              <a:t>=0 strength </a:t>
            </a:r>
          </a:p>
          <a:p>
            <a:endParaRPr lang="en-CA" sz="1800" b="1" dirty="0"/>
          </a:p>
          <a:p>
            <a:pPr marL="118872" indent="0">
              <a:buNone/>
            </a:pPr>
            <a:r>
              <a:rPr lang="en-CA" sz="1800" b="1" dirty="0"/>
              <a:t>Near </a:t>
            </a:r>
            <a:r>
              <a:rPr lang="en-CA" sz="1800" b="1" i="1" dirty="0"/>
              <a:t>Z </a:t>
            </a:r>
            <a:r>
              <a:rPr lang="en-CA" sz="1800" b="1" dirty="0"/>
              <a:t>= 50,                                                                 two-proton                                                   transfer strongly                                                       populates the 0</a:t>
            </a:r>
            <a:r>
              <a:rPr lang="en-CA" sz="1800" b="1" baseline="-25000" dirty="0"/>
              <a:t>2</a:t>
            </a:r>
            <a:r>
              <a:rPr lang="en-CA" sz="1800" b="1" baseline="30000" dirty="0"/>
              <a:t>+</a:t>
            </a:r>
            <a:r>
              <a:rPr lang="en-CA" sz="1800" b="1" dirty="0"/>
              <a:t>                                                state  </a:t>
            </a:r>
          </a:p>
          <a:p>
            <a:pPr marL="118872" indent="0">
              <a:buNone/>
            </a:pPr>
            <a:endParaRPr lang="en-CA" sz="1800" b="1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F76CF0FF-F5CA-8DBF-C656-7BBD4E829D79}"/>
              </a:ext>
            </a:extLst>
          </p:cNvPr>
          <p:cNvSpPr txBox="1">
            <a:spLocks/>
          </p:cNvSpPr>
          <p:nvPr/>
        </p:nvSpPr>
        <p:spPr>
          <a:xfrm>
            <a:off x="465882" y="5217318"/>
            <a:ext cx="4544405" cy="129505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kumimoji="0"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100000"/>
              <a:buFont typeface="Arial" pitchFamily="34" charset="0"/>
              <a:buChar char="•"/>
              <a:defRPr kumimoji="0"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kumimoji="0"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kumimoji="0"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kumimoji="0" lang="en-US" sz="2000" kern="120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CA" sz="1800" b="1" dirty="0"/>
              <a:t>Appearance of rotational-like bands, with enhanced in-band B(E2) values, that stand out amongst spherical “shell-model” states</a:t>
            </a:r>
          </a:p>
          <a:p>
            <a:endParaRPr lang="en-CA" sz="1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E9137E-80D0-B6C5-F438-5413F3057C21}"/>
              </a:ext>
            </a:extLst>
          </p:cNvPr>
          <p:cNvSpPr txBox="1"/>
          <p:nvPr/>
        </p:nvSpPr>
        <p:spPr>
          <a:xfrm>
            <a:off x="7716179" y="5782199"/>
            <a:ext cx="16201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latin typeface="+mj-lt"/>
              </a:rPr>
              <a:t>Garrett, </a:t>
            </a:r>
            <a:r>
              <a:rPr lang="en-CA" sz="1400" dirty="0" err="1">
                <a:latin typeface="+mj-lt"/>
              </a:rPr>
              <a:t>Zielińska</a:t>
            </a:r>
            <a:r>
              <a:rPr lang="en-CA" sz="1400" dirty="0">
                <a:latin typeface="+mj-lt"/>
              </a:rPr>
              <a:t>, &amp; Clement, PPNP </a:t>
            </a:r>
            <a:r>
              <a:rPr lang="en-CA" sz="1400" b="1" dirty="0">
                <a:latin typeface="+mj-lt"/>
              </a:rPr>
              <a:t>124</a:t>
            </a:r>
            <a:r>
              <a:rPr lang="en-CA" sz="1400" dirty="0">
                <a:latin typeface="+mj-lt"/>
              </a:rPr>
              <a:t>, 103931 (2022)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C5283DA-D841-4E4E-ED84-9C25BADE5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62471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D6C149C-1DC4-2C2E-A269-47517F518823}"/>
              </a:ext>
            </a:extLst>
          </p:cNvPr>
          <p:cNvSpPr/>
          <p:nvPr/>
        </p:nvSpPr>
        <p:spPr>
          <a:xfrm>
            <a:off x="6312024" y="6194150"/>
            <a:ext cx="5879970" cy="473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A9F347-7100-AFD9-DEDA-58DA9C9D2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170" y="1388077"/>
            <a:ext cx="9125830" cy="49042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7E0107-1C89-6773-0152-13A13039D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8" y="117088"/>
            <a:ext cx="8280920" cy="465240"/>
          </a:xfrm>
        </p:spPr>
        <p:txBody>
          <a:bodyPr/>
          <a:lstStyle/>
          <a:p>
            <a:pPr algn="ctr"/>
            <a:r>
              <a:rPr lang="en-CA" sz="2800" dirty="0"/>
              <a:t>Similarity of </a:t>
            </a:r>
            <a:r>
              <a:rPr lang="en-CA" sz="2800" baseline="30000" dirty="0"/>
              <a:t>98</a:t>
            </a:r>
            <a:r>
              <a:rPr lang="en-CA" sz="2800" dirty="0"/>
              <a:t>Sr, </a:t>
            </a:r>
            <a:r>
              <a:rPr lang="en-CA" sz="2800" baseline="30000" dirty="0"/>
              <a:t>100</a:t>
            </a:r>
            <a:r>
              <a:rPr lang="en-CA" sz="2800" dirty="0"/>
              <a:t>Zr structure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63971-3840-E4C1-6B5D-8257ADE57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074" y="695960"/>
            <a:ext cx="2844801" cy="5547756"/>
          </a:xfrm>
        </p:spPr>
        <p:txBody>
          <a:bodyPr>
            <a:normAutofit/>
          </a:bodyPr>
          <a:lstStyle/>
          <a:p>
            <a:r>
              <a:rPr lang="en-CA" sz="2000" b="1" dirty="0" err="1"/>
              <a:t>gsb</a:t>
            </a:r>
            <a:r>
              <a:rPr lang="en-CA" sz="2000" b="1" dirty="0"/>
              <a:t> appears to be well reproduced in MCSM</a:t>
            </a:r>
          </a:p>
          <a:p>
            <a:r>
              <a:rPr lang="en-CA" sz="2000" b="1" dirty="0"/>
              <a:t>Less collectivity in 0</a:t>
            </a:r>
            <a:r>
              <a:rPr lang="en-CA" sz="2000" b="1" baseline="-25000" dirty="0"/>
              <a:t>2</a:t>
            </a:r>
            <a:r>
              <a:rPr lang="en-CA" sz="2000" b="1" baseline="30000" dirty="0"/>
              <a:t>+</a:t>
            </a:r>
            <a:r>
              <a:rPr lang="en-CA" sz="2000" b="1" dirty="0"/>
              <a:t>  band than predicted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A3BE1-8315-61AF-2047-9E71B69ED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B7787-55CD-4043-9047-2106A40F1487}" type="datetime1">
              <a:rPr lang="en-US" smtClean="0"/>
              <a:t>8/3/2023</a:t>
            </a:fld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AB27D-F037-BDB1-1E2D-A4760F814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26</a:t>
            </a:fld>
            <a:endParaRPr lang="en-C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571EB0-4BDB-EBA3-3492-BD90CCE03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2758487"/>
            <a:ext cx="2950374" cy="3701298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5DCFD8F-C8D6-2508-1D73-D4747F4B4E42}"/>
              </a:ext>
            </a:extLst>
          </p:cNvPr>
          <p:cNvCxnSpPr/>
          <p:nvPr/>
        </p:nvCxnSpPr>
        <p:spPr>
          <a:xfrm>
            <a:off x="6744072" y="1462343"/>
            <a:ext cx="0" cy="576064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229F439-FDB0-F5C4-1C9F-38D2660C0C52}"/>
              </a:ext>
            </a:extLst>
          </p:cNvPr>
          <p:cNvSpPr txBox="1"/>
          <p:nvPr/>
        </p:nvSpPr>
        <p:spPr>
          <a:xfrm>
            <a:off x="6873947" y="1463572"/>
            <a:ext cx="1313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B(E2) </a:t>
            </a:r>
            <a:r>
              <a:rPr lang="en-CA" dirty="0" err="1"/>
              <a:t>W.u</a:t>
            </a:r>
            <a:r>
              <a:rPr lang="en-CA" dirty="0"/>
              <a:t>.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9897884-39BE-E033-AC03-FAEB0E810670}"/>
              </a:ext>
            </a:extLst>
          </p:cNvPr>
          <p:cNvCxnSpPr/>
          <p:nvPr/>
        </p:nvCxnSpPr>
        <p:spPr>
          <a:xfrm>
            <a:off x="6744072" y="2109356"/>
            <a:ext cx="0" cy="576064"/>
          </a:xfrm>
          <a:prstGeom prst="straightConnector1">
            <a:avLst/>
          </a:prstGeom>
          <a:ln w="76200">
            <a:solidFill>
              <a:srgbClr val="0099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8DB1DBD-6975-1511-9807-F91320AEBE03}"/>
              </a:ext>
            </a:extLst>
          </p:cNvPr>
          <p:cNvSpPr txBox="1"/>
          <p:nvPr/>
        </p:nvSpPr>
        <p:spPr>
          <a:xfrm>
            <a:off x="6854230" y="2109356"/>
            <a:ext cx="1313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10</a:t>
            </a:r>
            <a:r>
              <a:rPr lang="en-CA" baseline="30000" dirty="0"/>
              <a:t>3</a:t>
            </a:r>
            <a:r>
              <a:rPr lang="en-CA" dirty="0">
                <a:latin typeface="Symbol" panose="05050102010706020507" pitchFamily="18" charset="2"/>
              </a:rPr>
              <a:t>r</a:t>
            </a:r>
            <a:r>
              <a:rPr lang="en-CA" baseline="30000" dirty="0"/>
              <a:t>2</a:t>
            </a:r>
            <a:r>
              <a:rPr lang="en-CA" dirty="0"/>
              <a:t>(E0)</a:t>
            </a:r>
          </a:p>
        </p:txBody>
      </p:sp>
      <p:pic>
        <p:nvPicPr>
          <p:cNvPr id="8" name="Content Placeholder 12">
            <a:extLst>
              <a:ext uri="{FF2B5EF4-FFF2-40B4-BE49-F238E27FC236}">
                <a16:creationId xmlns:a16="http://schemas.microsoft.com/office/drawing/2014/main" id="{AF6C2E29-1793-8649-E059-A83313F725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643" r="52285"/>
          <a:stretch/>
        </p:blipFill>
        <p:spPr>
          <a:xfrm>
            <a:off x="3062780" y="6257428"/>
            <a:ext cx="3249244" cy="411932"/>
          </a:xfrm>
          <a:prstGeom prst="rect">
            <a:avLst/>
          </a:prstGeom>
        </p:spPr>
      </p:pic>
      <p:pic>
        <p:nvPicPr>
          <p:cNvPr id="9" name="Content Placeholder 12">
            <a:extLst>
              <a:ext uri="{FF2B5EF4-FFF2-40B4-BE49-F238E27FC236}">
                <a16:creationId xmlns:a16="http://schemas.microsoft.com/office/drawing/2014/main" id="{4D62FD41-194D-EFD3-6BE7-00A09594AD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164" t="90643"/>
          <a:stretch/>
        </p:blipFill>
        <p:spPr>
          <a:xfrm>
            <a:off x="7824192" y="6243716"/>
            <a:ext cx="3281398" cy="4238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DD18968-E02D-4298-D02A-084DD5B0CA0C}"/>
              </a:ext>
            </a:extLst>
          </p:cNvPr>
          <p:cNvSpPr txBox="1"/>
          <p:nvPr/>
        </p:nvSpPr>
        <p:spPr>
          <a:xfrm>
            <a:off x="10987920" y="5152235"/>
            <a:ext cx="12590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+mj-lt"/>
              </a:rPr>
              <a:t>E. </a:t>
            </a:r>
            <a:r>
              <a:rPr lang="fr-FR" sz="1400" b="1" dirty="0" err="1">
                <a:latin typeface="+mj-lt"/>
              </a:rPr>
              <a:t>Clement</a:t>
            </a:r>
            <a:r>
              <a:rPr lang="fr-FR" sz="1400" b="1" dirty="0">
                <a:latin typeface="+mj-lt"/>
              </a:rPr>
              <a:t> et al., PRL 116, 022701 (2016), PRC 94, 054326 (2016).</a:t>
            </a:r>
            <a:endParaRPr lang="en-CA" sz="1400" b="1" dirty="0">
              <a:latin typeface="+mj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B4193-280C-8025-AC1D-746B47944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ARIEL Science TRIUMF 2023</a:t>
            </a:r>
          </a:p>
        </p:txBody>
      </p:sp>
    </p:spTree>
    <p:extLst>
      <p:ext uri="{BB962C8B-B14F-4D97-AF65-F5344CB8AC3E}">
        <p14:creationId xmlns:p14="http://schemas.microsoft.com/office/powerpoint/2010/main" val="1493464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58BD8-53DD-C1BD-18F4-511C6D543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600" y="155448"/>
            <a:ext cx="6984776" cy="465240"/>
          </a:xfrm>
        </p:spPr>
        <p:txBody>
          <a:bodyPr/>
          <a:lstStyle/>
          <a:p>
            <a:r>
              <a:rPr lang="en-US" sz="2800" dirty="0"/>
              <a:t>Triple shape coexistence in </a:t>
            </a:r>
            <a:r>
              <a:rPr lang="en-US" sz="2800" baseline="30000" dirty="0"/>
              <a:t>186</a:t>
            </a:r>
            <a:r>
              <a:rPr lang="en-US" sz="2800" dirty="0"/>
              <a:t>Pb</a:t>
            </a:r>
            <a:endParaRPr lang="en-CA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F829A-D904-10E1-119B-97EE5BB22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400" b="1" baseline="30000" dirty="0"/>
              <a:t>186</a:t>
            </a:r>
            <a:r>
              <a:rPr lang="en-CA" sz="2400" b="1" dirty="0"/>
              <a:t>Pb </a:t>
            </a:r>
            <a:r>
              <a:rPr lang="en-CA" sz="2400" b="1" i="1" dirty="0"/>
              <a:t>the</a:t>
            </a:r>
            <a:r>
              <a:rPr lang="en-CA" sz="2400" b="1" dirty="0"/>
              <a:t> famous example of multiple-shape coexistence</a:t>
            </a:r>
          </a:p>
          <a:p>
            <a:endParaRPr lang="en-CA" sz="2400" b="1" dirty="0"/>
          </a:p>
          <a:p>
            <a:endParaRPr lang="en-CA" sz="2400" b="1" dirty="0"/>
          </a:p>
          <a:p>
            <a:endParaRPr lang="en-CA" sz="2400" b="1" dirty="0"/>
          </a:p>
          <a:p>
            <a:pPr marL="118872" indent="0">
              <a:buNone/>
            </a:pPr>
            <a:endParaRPr lang="en-CA" sz="2400" b="1" dirty="0"/>
          </a:p>
          <a:p>
            <a:r>
              <a:rPr lang="en-CA" sz="2400" b="1" dirty="0">
                <a:latin typeface="Symbol" panose="05050102010706020507" pitchFamily="18" charset="2"/>
              </a:rPr>
              <a:t>a</a:t>
            </a:r>
            <a:r>
              <a:rPr lang="en-CA" sz="2400" b="1" dirty="0"/>
              <a:t>-decay similar to </a:t>
            </a:r>
            <a:r>
              <a:rPr lang="en-CA" sz="2400" b="1" dirty="0">
                <a:latin typeface="Symbol" panose="05050102010706020507" pitchFamily="18" charset="2"/>
              </a:rPr>
              <a:t>a</a:t>
            </a:r>
            <a:r>
              <a:rPr lang="en-CA" sz="2400" b="1" dirty="0"/>
              <a:t>-transfer to gain information                                                                              on 2</a:t>
            </a:r>
            <a:r>
              <a:rPr lang="en-CA" sz="2400" b="1" i="1" dirty="0"/>
              <a:t>p</a:t>
            </a:r>
            <a:r>
              <a:rPr lang="en-CA" sz="2400" b="1" dirty="0"/>
              <a:t>-2</a:t>
            </a:r>
            <a:r>
              <a:rPr lang="en-CA" sz="2400" b="1" i="1" dirty="0"/>
              <a:t>h</a:t>
            </a:r>
            <a:r>
              <a:rPr lang="en-CA" sz="2400" b="1" dirty="0"/>
              <a:t> enhancements </a:t>
            </a:r>
          </a:p>
          <a:p>
            <a:endParaRPr lang="en-CA" sz="24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DF218-6BE6-5574-11A9-AE361FB75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15C71-A290-43B2-95B1-65D07F050442}" type="datetime1">
              <a:rPr lang="en-US" smtClean="0"/>
              <a:t>8/3/2023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3A03B-58A8-BED6-F498-5860A4EE2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ARIEL Science TRIUMF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5D5F9-8309-7F08-A4C3-A4898352F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27</a:t>
            </a:fld>
            <a:endParaRPr lang="en-CA"/>
          </a:p>
        </p:txBody>
      </p:sp>
      <p:pic>
        <p:nvPicPr>
          <p:cNvPr id="8" name="Picture 7" descr="Chart, surface chart&#10;&#10;Description automatically generated">
            <a:extLst>
              <a:ext uri="{FF2B5EF4-FFF2-40B4-BE49-F238E27FC236}">
                <a16:creationId xmlns:a16="http://schemas.microsoft.com/office/drawing/2014/main" id="{CF8BC914-8568-00A7-71F3-ED93C6BA71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693" y="1605940"/>
            <a:ext cx="4109939" cy="39112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D7A9D3-2050-9393-B15C-D10F96125130}"/>
              </a:ext>
            </a:extLst>
          </p:cNvPr>
          <p:cNvSpPr txBox="1"/>
          <p:nvPr/>
        </p:nvSpPr>
        <p:spPr>
          <a:xfrm>
            <a:off x="8904311" y="5654071"/>
            <a:ext cx="220991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Andreyev et al., Nature </a:t>
            </a:r>
            <a:r>
              <a:rPr lang="en-US" sz="1400" b="1" dirty="0"/>
              <a:t>405</a:t>
            </a:r>
            <a:r>
              <a:rPr lang="en-US" sz="1400" dirty="0"/>
              <a:t>, 430 (2000). </a:t>
            </a:r>
            <a:endParaRPr lang="en-CA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B6AE7D-12EC-21F1-35B3-9ABD4F1B9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13" y="1340768"/>
            <a:ext cx="6113131" cy="13910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981AB8-A13A-9D5B-A2A0-5F7B195CC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06" y="3626924"/>
            <a:ext cx="6156774" cy="318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6265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69516-0CE4-FC3D-D9B1-A259447D0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400" dirty="0"/>
              <a:t>The “evolution” of the structure of the Cd isotopes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2C7B8A6-D4B1-B724-A060-4BEA1457D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5084" y="682548"/>
            <a:ext cx="5384800" cy="5273008"/>
          </a:xfrm>
        </p:spPr>
        <p:txBody>
          <a:bodyPr>
            <a:normAutofit/>
          </a:bodyPr>
          <a:lstStyle/>
          <a:p>
            <a:r>
              <a:rPr lang="en-CA" sz="2400" dirty="0"/>
              <a:t>From spherical vibrators….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0B478FB-BBB8-64C2-4386-1E95FFB0D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599" y="682548"/>
            <a:ext cx="5384800" cy="5273008"/>
          </a:xfrm>
        </p:spPr>
        <p:txBody>
          <a:bodyPr>
            <a:normAutofit/>
          </a:bodyPr>
          <a:lstStyle/>
          <a:p>
            <a:pPr marL="118872" indent="0">
              <a:buNone/>
            </a:pPr>
            <a:r>
              <a:rPr lang="en-CA" sz="2400" dirty="0"/>
              <a:t>…to deformed with multiple shapes</a:t>
            </a: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53C40535-03BF-392F-8974-E21F34B0F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7106" t="734" r="2921" b="710"/>
          <a:stretch>
            <a:fillRect/>
          </a:stretch>
        </p:blipFill>
        <p:spPr bwMode="auto">
          <a:xfrm>
            <a:off x="191549" y="2375703"/>
            <a:ext cx="4466258" cy="4365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7AC6AF-D7FA-6572-5A0F-D4BE5591CE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381" t="4256" r="1006" b="-1"/>
          <a:stretch/>
        </p:blipFill>
        <p:spPr bwMode="auto">
          <a:xfrm>
            <a:off x="291567" y="1189312"/>
            <a:ext cx="4200164" cy="122307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89EE7A-B5DC-124F-E88B-F0392CDE5085}"/>
              </a:ext>
            </a:extLst>
          </p:cNvPr>
          <p:cNvSpPr txBox="1"/>
          <p:nvPr/>
        </p:nvSpPr>
        <p:spPr>
          <a:xfrm>
            <a:off x="4657807" y="3641569"/>
            <a:ext cx="11554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+mj-lt"/>
              </a:rPr>
              <a:t>Proposed states with phonon number up to </a:t>
            </a:r>
            <a:r>
              <a:rPr lang="en-CA" i="1" dirty="0">
                <a:latin typeface="+mj-lt"/>
              </a:rPr>
              <a:t>N</a:t>
            </a:r>
            <a:r>
              <a:rPr lang="en-CA" dirty="0">
                <a:latin typeface="+mj-lt"/>
              </a:rPr>
              <a:t>=6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D91FFC-02F1-149C-1A40-2FCD2B99F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9167" y="3595181"/>
            <a:ext cx="4283387" cy="31828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CD6BCE-C0FA-294B-7240-AEE4F9B4E8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3952" y="2577623"/>
            <a:ext cx="5938428" cy="10268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57053F-6D4F-CE11-88FE-F154E13EBF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444"/>
          <a:stretch/>
        </p:blipFill>
        <p:spPr>
          <a:xfrm>
            <a:off x="6130680" y="1189312"/>
            <a:ext cx="4741982" cy="13883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195C23-86D1-5CD7-2EFF-75C74B119B46}"/>
              </a:ext>
            </a:extLst>
          </p:cNvPr>
          <p:cNvSpPr txBox="1"/>
          <p:nvPr/>
        </p:nvSpPr>
        <p:spPr>
          <a:xfrm>
            <a:off x="10763457" y="3641569"/>
            <a:ext cx="13299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+mj-lt"/>
              </a:rPr>
              <a:t>Proposed four distinct shapes for the lowest four 0</a:t>
            </a:r>
            <a:r>
              <a:rPr lang="en-CA" baseline="30000" dirty="0">
                <a:latin typeface="+mj-lt"/>
              </a:rPr>
              <a:t>+</a:t>
            </a:r>
            <a:r>
              <a:rPr lang="en-CA" dirty="0">
                <a:latin typeface="+mj-lt"/>
              </a:rPr>
              <a:t> states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998143-AD02-97D6-37CF-0BB5DE459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7DC6-67D4-4006-99B2-EE875EC5C3A5}" type="datetime1">
              <a:rPr lang="en-US" smtClean="0"/>
              <a:t>8/3/2023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C49714-7FED-46A3-E837-523E49B4C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ARIEL Science TRIUMF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7DC621-6D72-674B-C186-35DB67ADB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21881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0C60D-5DFD-45B6-B897-17B35988F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200" dirty="0"/>
              <a:t>Organization of the </a:t>
            </a:r>
            <a:r>
              <a:rPr lang="en-CA" sz="3200" baseline="30000" dirty="0"/>
              <a:t>188</a:t>
            </a:r>
            <a:r>
              <a:rPr lang="en-CA" sz="3200" dirty="0"/>
              <a:t>Hg level scheme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4B86C-D37C-45CA-E2EB-4A6F8728D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400" b="1" dirty="0"/>
              <a:t>Using the extracted branching ratios, </a:t>
            </a:r>
            <a:r>
              <a:rPr lang="en-CA" sz="2400" b="1" i="1" dirty="0"/>
              <a:t>E2</a:t>
            </a:r>
            <a:r>
              <a:rPr lang="en-CA" sz="2400" b="1" dirty="0"/>
              <a:t>/</a:t>
            </a:r>
            <a:r>
              <a:rPr lang="en-CA" sz="2400" b="1" i="1" dirty="0"/>
              <a:t>M1</a:t>
            </a:r>
            <a:r>
              <a:rPr lang="en-CA" sz="2400" b="1" dirty="0"/>
              <a:t> mixing ratios, absolute or relative </a:t>
            </a:r>
            <a:r>
              <a:rPr lang="en-CA" sz="2400" b="1" i="1" dirty="0"/>
              <a:t>B</a:t>
            </a:r>
            <a:r>
              <a:rPr lang="en-CA" sz="2400" b="1" dirty="0"/>
              <a:t>(</a:t>
            </a:r>
            <a:r>
              <a:rPr lang="en-CA" sz="2400" b="1" i="1" dirty="0"/>
              <a:t>E2</a:t>
            </a:r>
            <a:r>
              <a:rPr lang="en-CA" sz="2400" b="1" dirty="0"/>
              <a:t>) values determined </a:t>
            </a:r>
          </a:p>
          <a:p>
            <a:pPr lvl="1"/>
            <a:r>
              <a:rPr lang="en-CA" sz="2000" b="1" dirty="0"/>
              <a:t>Transitions labelled in absolute </a:t>
            </a:r>
            <a:r>
              <a:rPr lang="en-CA" sz="2000" b="1" i="1" dirty="0"/>
              <a:t>B</a:t>
            </a:r>
            <a:r>
              <a:rPr lang="en-CA" sz="2000" b="1" dirty="0"/>
              <a:t>(</a:t>
            </a:r>
            <a:r>
              <a:rPr lang="en-CA" sz="2000" b="1" i="1" dirty="0"/>
              <a:t>E2</a:t>
            </a:r>
            <a:r>
              <a:rPr lang="en-CA" sz="2000" b="1" dirty="0"/>
              <a:t>) in Wu (blue), or relative </a:t>
            </a:r>
            <a:r>
              <a:rPr lang="en-CA" sz="2000" b="1" i="1" dirty="0"/>
              <a:t>B</a:t>
            </a:r>
            <a:r>
              <a:rPr lang="en-CA" sz="2000" b="1" dirty="0"/>
              <a:t>(</a:t>
            </a:r>
            <a:r>
              <a:rPr lang="en-CA" sz="2000" b="1" i="1" dirty="0"/>
              <a:t>E2</a:t>
            </a:r>
            <a:r>
              <a:rPr lang="en-CA" sz="2000" b="1" dirty="0"/>
              <a:t>) (black italic), showing clear preference for in-band decays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F1E18-A39B-27FB-23F0-3775B1E87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755EE-00A3-42A2-8660-76040F01B271}" type="datetime1">
              <a:rPr lang="en-US" smtClean="0"/>
              <a:t>8/3/2023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EAEE51-2CBA-CA70-8DA7-9FD21EA66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ARIEL Science TRIUMF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4B139-9D26-A6BF-9AF7-8BB70218F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29</a:t>
            </a:fld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DDA393-790A-1833-B0D4-A223D6294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33" y="3298100"/>
            <a:ext cx="11897631" cy="32403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33F5E4-6437-8766-E5A4-A2E17B7B56EA}"/>
              </a:ext>
            </a:extLst>
          </p:cNvPr>
          <p:cNvSpPr txBox="1"/>
          <p:nvPr/>
        </p:nvSpPr>
        <p:spPr>
          <a:xfrm>
            <a:off x="175033" y="2627058"/>
            <a:ext cx="1672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Known “prolate” band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4F86AD-A337-5C15-5D09-7D6DDC32EAD9}"/>
              </a:ext>
            </a:extLst>
          </p:cNvPr>
          <p:cNvSpPr txBox="1"/>
          <p:nvPr/>
        </p:nvSpPr>
        <p:spPr>
          <a:xfrm>
            <a:off x="2423592" y="262138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Known “oblate” band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FA08A8-06E9-0DF5-5F8D-DD861867181C}"/>
              </a:ext>
            </a:extLst>
          </p:cNvPr>
          <p:cNvSpPr txBox="1"/>
          <p:nvPr/>
        </p:nvSpPr>
        <p:spPr>
          <a:xfrm>
            <a:off x="5071578" y="2670144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Confirmed “</a:t>
            </a:r>
            <a:r>
              <a:rPr lang="en-CA" dirty="0">
                <a:latin typeface="Symbol" panose="05050102010706020507" pitchFamily="18" charset="2"/>
              </a:rPr>
              <a:t>g</a:t>
            </a:r>
            <a:r>
              <a:rPr lang="en-CA" dirty="0"/>
              <a:t>” band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1D47C1-C82E-588C-247C-FE2D0399195F}"/>
              </a:ext>
            </a:extLst>
          </p:cNvPr>
          <p:cNvSpPr txBox="1"/>
          <p:nvPr/>
        </p:nvSpPr>
        <p:spPr>
          <a:xfrm>
            <a:off x="8904311" y="2393145"/>
            <a:ext cx="144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New suggested 0</a:t>
            </a:r>
            <a:r>
              <a:rPr lang="en-CA" baseline="-25000" dirty="0"/>
              <a:t>3</a:t>
            </a:r>
            <a:r>
              <a:rPr lang="en-CA" baseline="30000" dirty="0"/>
              <a:t>+</a:t>
            </a:r>
            <a:r>
              <a:rPr lang="en-CA" dirty="0"/>
              <a:t> band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695E3A-62D4-27D0-544C-265889DF74A5}"/>
              </a:ext>
            </a:extLst>
          </p:cNvPr>
          <p:cNvSpPr txBox="1"/>
          <p:nvPr/>
        </p:nvSpPr>
        <p:spPr>
          <a:xfrm>
            <a:off x="10790313" y="2393145"/>
            <a:ext cx="144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New suggested “K=4” band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2AA624-6B72-21EA-2258-8F1A37B1C5FC}"/>
              </a:ext>
            </a:extLst>
          </p:cNvPr>
          <p:cNvSpPr txBox="1"/>
          <p:nvPr/>
        </p:nvSpPr>
        <p:spPr>
          <a:xfrm>
            <a:off x="1476058" y="5650624"/>
            <a:ext cx="288032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CA" sz="1200" dirty="0">
                <a:solidFill>
                  <a:srgbClr val="0000FF"/>
                </a:solidFill>
                <a:latin typeface="+mj-lt"/>
              </a:rPr>
              <a:t>&gt;1.9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8B69C7-C477-152C-51DC-BAF858E4BB72}"/>
              </a:ext>
            </a:extLst>
          </p:cNvPr>
          <p:cNvSpPr txBox="1"/>
          <p:nvPr/>
        </p:nvSpPr>
        <p:spPr>
          <a:xfrm>
            <a:off x="1337345" y="5987747"/>
            <a:ext cx="288032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CA" sz="1200" dirty="0">
                <a:solidFill>
                  <a:srgbClr val="0000FF"/>
                </a:solidFill>
                <a:latin typeface="+mj-lt"/>
              </a:rPr>
              <a:t>&gt;0.7</a:t>
            </a:r>
          </a:p>
        </p:txBody>
      </p:sp>
    </p:spTree>
    <p:extLst>
      <p:ext uri="{BB962C8B-B14F-4D97-AF65-F5344CB8AC3E}">
        <p14:creationId xmlns:p14="http://schemas.microsoft.com/office/powerpoint/2010/main" val="3019765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0FA77-0344-7D3B-4223-1F9CFAB7E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workhorse – the GRIFFIN spectrometer</a:t>
            </a:r>
            <a:endParaRPr lang="en-CA" dirty="0"/>
          </a:p>
        </p:txBody>
      </p:sp>
      <p:pic>
        <p:nvPicPr>
          <p:cNvPr id="12" name="Content Placeholder 11" descr="A large round machine with many wires&#10;&#10;Description automatically generated">
            <a:extLst>
              <a:ext uri="{FF2B5EF4-FFF2-40B4-BE49-F238E27FC236}">
                <a16:creationId xmlns:a16="http://schemas.microsoft.com/office/drawing/2014/main" id="{88C8EAB7-B74B-92FA-895F-B97863453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379" y="774189"/>
            <a:ext cx="3503277" cy="4671036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155DC-2881-32C7-91A4-F339AEBB0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56113-7415-463F-B410-CBD5EC9F103F}" type="datetime1">
              <a:rPr lang="en-US" smtClean="0"/>
              <a:t>8/3/2023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0AA17D-4C2D-B7F1-93F6-10B384B6E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ARIEL Science TRIUMF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42D24-2EAA-67AD-B4E1-1586BAF77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3</a:t>
            </a:fld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D981B3-6C34-BE19-7187-36EBE47024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22" y="784936"/>
            <a:ext cx="4631128" cy="34733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1C467D-5E22-D9A0-DDB8-6C1CD2416B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83" t="-735" r="29429" b="-1069"/>
          <a:stretch/>
        </p:blipFill>
        <p:spPr>
          <a:xfrm>
            <a:off x="7248128" y="4933500"/>
            <a:ext cx="4845271" cy="1623819"/>
          </a:xfrm>
          <a:prstGeom prst="rect">
            <a:avLst/>
          </a:prstGeom>
        </p:spPr>
      </p:pic>
      <p:pic>
        <p:nvPicPr>
          <p:cNvPr id="10" name="Picture 6" descr="C:\Documents and Settings\phs1pw\My Documents\jpg photos\Vancouver05paces2.jpg">
            <a:extLst>
              <a:ext uri="{FF2B5EF4-FFF2-40B4-BE49-F238E27FC236}">
                <a16:creationId xmlns:a16="http://schemas.microsoft.com/office/drawing/2014/main" id="{E5CD54C9-BE76-8C25-42DE-15958E5BA3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2" t="2183" r="19145" b="4265"/>
          <a:stretch/>
        </p:blipFill>
        <p:spPr bwMode="auto">
          <a:xfrm>
            <a:off x="5401895" y="978603"/>
            <a:ext cx="2451538" cy="249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4F61E3-CEAE-14E9-97E0-FF73E4FB3DB6}"/>
              </a:ext>
            </a:extLst>
          </p:cNvPr>
          <p:cNvSpPr txBox="1"/>
          <p:nvPr/>
        </p:nvSpPr>
        <p:spPr>
          <a:xfrm>
            <a:off x="496215" y="4814779"/>
            <a:ext cx="44644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b="1" dirty="0" err="1">
                <a:latin typeface="+mj-lt"/>
              </a:rPr>
              <a:t>Otsaka</a:t>
            </a:r>
            <a:r>
              <a:rPr lang="en-US" b="1" dirty="0">
                <a:latin typeface="+mj-lt"/>
              </a:rPr>
              <a:t> setup for </a:t>
            </a:r>
            <a:r>
              <a:rPr lang="en-US" b="1" dirty="0">
                <a:latin typeface="Symbol" panose="05050102010706020507" pitchFamily="18" charset="2"/>
              </a:rPr>
              <a:t>b</a:t>
            </a:r>
            <a:r>
              <a:rPr lang="en-US" b="1" dirty="0">
                <a:latin typeface="+mj-lt"/>
              </a:rPr>
              <a:t>-</a:t>
            </a:r>
            <a:r>
              <a:rPr lang="en-US" b="1" dirty="0">
                <a:latin typeface="Symbol" panose="05050102010706020507" pitchFamily="18" charset="2"/>
              </a:rPr>
              <a:t>g</a:t>
            </a:r>
            <a:r>
              <a:rPr lang="en-US" b="1" dirty="0">
                <a:latin typeface="+mj-lt"/>
              </a:rPr>
              <a:t> angular correlations with spin-polarized beams also produces important results and extend capabilities </a:t>
            </a:r>
            <a:endParaRPr lang="en-CA" b="1" dirty="0">
              <a:latin typeface="+mj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E04B3EC-1803-EAFD-73AE-2532D8EA56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8082" y="3980646"/>
            <a:ext cx="3178254" cy="249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075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0F75A-03EC-E0E4-DC1A-D55F7B219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800" dirty="0"/>
              <a:t>Comparison to model calculations: </a:t>
            </a:r>
            <a:r>
              <a:rPr lang="en-CA" sz="2800" i="1" dirty="0"/>
              <a:t>E2</a:t>
            </a:r>
            <a:r>
              <a:rPr lang="en-CA" sz="2800" dirty="0"/>
              <a:t> transitions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241E6-0B2B-1D38-F722-EC3AAAFEA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9334" y="3573016"/>
            <a:ext cx="2777436" cy="3276948"/>
          </a:xfrm>
        </p:spPr>
        <p:txBody>
          <a:bodyPr>
            <a:normAutofit fontScale="77500" lnSpcReduction="20000"/>
          </a:bodyPr>
          <a:lstStyle/>
          <a:p>
            <a:pPr marL="118872" indent="0">
              <a:buNone/>
            </a:pPr>
            <a:r>
              <a:rPr lang="en-CA" sz="2000" b="1" dirty="0"/>
              <a:t>Calculations by S. Peru </a:t>
            </a:r>
          </a:p>
          <a:p>
            <a:pPr marL="118872" indent="0">
              <a:buNone/>
            </a:pPr>
            <a:endParaRPr lang="en-CA" sz="2000" b="1" dirty="0"/>
          </a:p>
          <a:p>
            <a:pPr marL="118872" indent="0">
              <a:buNone/>
            </a:pPr>
            <a:r>
              <a:rPr lang="en-CA" sz="2000" b="1" dirty="0"/>
              <a:t>Mean field derived from HFB calculation using </a:t>
            </a:r>
            <a:r>
              <a:rPr lang="en-CA" sz="2000" b="1" dirty="0" err="1"/>
              <a:t>Gogny</a:t>
            </a:r>
            <a:r>
              <a:rPr lang="en-CA" sz="2000" b="1" dirty="0"/>
              <a:t> D1M interaction </a:t>
            </a:r>
          </a:p>
          <a:p>
            <a:pPr marL="118872" indent="0">
              <a:buNone/>
            </a:pPr>
            <a:endParaRPr lang="en-CA" sz="2000" b="1" dirty="0"/>
          </a:p>
          <a:p>
            <a:pPr marL="118872" indent="0">
              <a:buNone/>
            </a:pPr>
            <a:r>
              <a:rPr lang="en-CA" sz="2000" b="1" dirty="0"/>
              <a:t>GCM applied to yield 5-dimensional collective Hamiltonian – no restrictions to axial symmetry</a:t>
            </a:r>
          </a:p>
          <a:p>
            <a:pPr marL="118872" indent="0">
              <a:buNone/>
            </a:pPr>
            <a:endParaRPr lang="en-CA" sz="2000" b="1" dirty="0"/>
          </a:p>
          <a:p>
            <a:pPr marL="118872" indent="0">
              <a:buNone/>
            </a:pPr>
            <a:r>
              <a:rPr lang="en-CA" sz="2000" b="1" dirty="0"/>
              <a:t>States from calculations grouped into bands according to their spectroscopic properties</a:t>
            </a:r>
          </a:p>
          <a:p>
            <a:pPr marL="118872" indent="0">
              <a:buNone/>
            </a:pPr>
            <a:endParaRPr lang="en-CA" sz="20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5974D-607D-DC8E-CE40-FF282CBEA3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1344" y="6476999"/>
            <a:ext cx="2844800" cy="274320"/>
          </a:xfrm>
        </p:spPr>
        <p:txBody>
          <a:bodyPr/>
          <a:lstStyle/>
          <a:p>
            <a:fld id="{6BEA1652-8D72-45D5-8483-0F97721E0AA0}" type="datetime1">
              <a:rPr lang="en-US" smtClean="0"/>
              <a:t>8/3/2023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46B5D-9B4B-B291-3FD2-CF7DD6985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02540" y="6476999"/>
            <a:ext cx="5383515" cy="274320"/>
          </a:xfrm>
        </p:spPr>
        <p:txBody>
          <a:bodyPr/>
          <a:lstStyle/>
          <a:p>
            <a:r>
              <a:rPr lang="en-CA"/>
              <a:t>Paul Garrett, ARIEL Science TRIUMF 2023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9190D-E44B-8238-D99B-5F8E66D10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30</a:t>
            </a:fld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5CC4FE-CA43-5DA2-A8E3-EE4E5FE85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36" y="818915"/>
            <a:ext cx="9937104" cy="27064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4B8E36-179E-9C4B-110A-49C3883143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885"/>
          <a:stretch/>
        </p:blipFill>
        <p:spPr>
          <a:xfrm>
            <a:off x="1141240" y="3573016"/>
            <a:ext cx="8064896" cy="32769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940D1C-24F6-73F9-CB9B-F858DD648C8B}"/>
              </a:ext>
            </a:extLst>
          </p:cNvPr>
          <p:cNvSpPr txBox="1"/>
          <p:nvPr/>
        </p:nvSpPr>
        <p:spPr>
          <a:xfrm>
            <a:off x="5612632" y="2741788"/>
            <a:ext cx="1570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Experimental B(E2)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D6B804-B69E-C8E7-CA2B-6CCB4D37530C}"/>
              </a:ext>
            </a:extLst>
          </p:cNvPr>
          <p:cNvSpPr txBox="1"/>
          <p:nvPr/>
        </p:nvSpPr>
        <p:spPr>
          <a:xfrm>
            <a:off x="7611025" y="5715919"/>
            <a:ext cx="1570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Calculated B(E2)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B4A266-FA0D-8318-E71E-08CD4B8D48EA}"/>
              </a:ext>
            </a:extLst>
          </p:cNvPr>
          <p:cNvSpPr txBox="1"/>
          <p:nvPr/>
        </p:nvSpPr>
        <p:spPr>
          <a:xfrm>
            <a:off x="1180693" y="3723546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Symbol" panose="05050102010706020507" pitchFamily="18" charset="2"/>
              </a:rPr>
              <a:t>b</a:t>
            </a:r>
            <a:r>
              <a:rPr lang="en-CA" dirty="0"/>
              <a:t>=0.20</a:t>
            </a:r>
            <a:r>
              <a:rPr lang="en-CA" dirty="0">
                <a:latin typeface="Symbol" panose="05050102010706020507" pitchFamily="18" charset="2"/>
              </a:rPr>
              <a:t>g</a:t>
            </a:r>
            <a:r>
              <a:rPr lang="en-CA" dirty="0"/>
              <a:t>=27°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468227-15B5-252A-6DC1-14FE675EA551}"/>
              </a:ext>
            </a:extLst>
          </p:cNvPr>
          <p:cNvSpPr txBox="1"/>
          <p:nvPr/>
        </p:nvSpPr>
        <p:spPr>
          <a:xfrm>
            <a:off x="3661520" y="363886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“K=2”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79465D-78BB-C66C-6536-CEBEF7D86139}"/>
              </a:ext>
            </a:extLst>
          </p:cNvPr>
          <p:cNvSpPr txBox="1"/>
          <p:nvPr/>
        </p:nvSpPr>
        <p:spPr>
          <a:xfrm>
            <a:off x="7002996" y="362900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“K=4”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5D38DE-FCB7-1F6F-7E3A-5E6B42508AEC}"/>
              </a:ext>
            </a:extLst>
          </p:cNvPr>
          <p:cNvSpPr txBox="1"/>
          <p:nvPr/>
        </p:nvSpPr>
        <p:spPr>
          <a:xfrm>
            <a:off x="8414048" y="363886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“K=6”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34C3BF-0995-E9F1-67E3-F73379338F45}"/>
              </a:ext>
            </a:extLst>
          </p:cNvPr>
          <p:cNvSpPr txBox="1"/>
          <p:nvPr/>
        </p:nvSpPr>
        <p:spPr>
          <a:xfrm>
            <a:off x="2133238" y="6147619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Symbol" panose="05050102010706020507" pitchFamily="18" charset="2"/>
              </a:rPr>
              <a:t>b</a:t>
            </a:r>
            <a:r>
              <a:rPr lang="en-CA" dirty="0"/>
              <a:t>=0.24</a:t>
            </a:r>
            <a:r>
              <a:rPr lang="en-CA" dirty="0">
                <a:latin typeface="Symbol" panose="05050102010706020507" pitchFamily="18" charset="2"/>
              </a:rPr>
              <a:t>g</a:t>
            </a:r>
            <a:r>
              <a:rPr lang="en-CA" dirty="0"/>
              <a:t>=21°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3D2590-A510-8621-3488-2946409302AB}"/>
              </a:ext>
            </a:extLst>
          </p:cNvPr>
          <p:cNvSpPr txBox="1"/>
          <p:nvPr/>
        </p:nvSpPr>
        <p:spPr>
          <a:xfrm>
            <a:off x="5461720" y="5940457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Symbol" panose="05050102010706020507" pitchFamily="18" charset="2"/>
              </a:rPr>
              <a:t>b</a:t>
            </a:r>
            <a:r>
              <a:rPr lang="en-CA" dirty="0"/>
              <a:t>=0.20</a:t>
            </a:r>
            <a:r>
              <a:rPr lang="en-CA" dirty="0">
                <a:latin typeface="Symbol" panose="05050102010706020507" pitchFamily="18" charset="2"/>
              </a:rPr>
              <a:t>g</a:t>
            </a:r>
            <a:r>
              <a:rPr lang="en-CA" dirty="0"/>
              <a:t>=35°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9AA422-E4B0-4D43-1EB1-145DFA42206E}"/>
              </a:ext>
            </a:extLst>
          </p:cNvPr>
          <p:cNvSpPr txBox="1"/>
          <p:nvPr/>
        </p:nvSpPr>
        <p:spPr>
          <a:xfrm>
            <a:off x="10215520" y="1166448"/>
            <a:ext cx="177265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dirty="0"/>
              <a:t>Transitions labelled in absolute B(E2) in Wu (blue), or relative B(E2) black italic),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315A17-8FFB-B425-A13E-675D82F74E10}"/>
              </a:ext>
            </a:extLst>
          </p:cNvPr>
          <p:cNvSpPr txBox="1"/>
          <p:nvPr/>
        </p:nvSpPr>
        <p:spPr>
          <a:xfrm>
            <a:off x="1271464" y="2780928"/>
            <a:ext cx="288032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CA" sz="1050" dirty="0">
                <a:solidFill>
                  <a:srgbClr val="0000FF"/>
                </a:solidFill>
                <a:latin typeface="+mj-lt"/>
              </a:rPr>
              <a:t>&gt;1.9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29489C-12C4-5B8F-8621-4CB1FED15182}"/>
              </a:ext>
            </a:extLst>
          </p:cNvPr>
          <p:cNvSpPr txBox="1"/>
          <p:nvPr/>
        </p:nvSpPr>
        <p:spPr>
          <a:xfrm>
            <a:off x="1170851" y="3072331"/>
            <a:ext cx="288032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CA" sz="1050" dirty="0">
                <a:solidFill>
                  <a:srgbClr val="0000FF"/>
                </a:solidFill>
                <a:latin typeface="+mj-lt"/>
              </a:rPr>
              <a:t>&gt;0.7</a:t>
            </a:r>
          </a:p>
        </p:txBody>
      </p:sp>
    </p:spTree>
    <p:extLst>
      <p:ext uri="{BB962C8B-B14F-4D97-AF65-F5344CB8AC3E}">
        <p14:creationId xmlns:p14="http://schemas.microsoft.com/office/powerpoint/2010/main" val="18823925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D2DEA-9318-D05B-8CDE-315F2F04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-ray spectroscopy – a very versatile tool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FB889-A31E-CF55-2E42-DBC8A438F3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1982" y="692696"/>
            <a:ext cx="5655236" cy="5273008"/>
          </a:xfrm>
        </p:spPr>
        <p:txBody>
          <a:bodyPr>
            <a:normAutofit/>
          </a:bodyPr>
          <a:lstStyle/>
          <a:p>
            <a:r>
              <a:rPr lang="en-US" sz="2000" b="1" dirty="0"/>
              <a:t>Weak interaction tests e.g. studies of Fermi </a:t>
            </a:r>
            <a:r>
              <a:rPr lang="en-US" sz="2000" b="1" dirty="0" err="1"/>
              <a:t>superallowed</a:t>
            </a:r>
            <a:r>
              <a:rPr lang="en-US" sz="2000" b="1" dirty="0"/>
              <a:t> </a:t>
            </a:r>
            <a:r>
              <a:rPr lang="en-US" sz="2000" b="1" dirty="0">
                <a:latin typeface="Symbol" panose="05050102010706020507" pitchFamily="18" charset="2"/>
              </a:rPr>
              <a:t>b</a:t>
            </a:r>
            <a:r>
              <a:rPr lang="en-US" sz="2000" b="1" dirty="0"/>
              <a:t>-decay </a:t>
            </a:r>
          </a:p>
          <a:p>
            <a:pPr lvl="1"/>
            <a:r>
              <a:rPr lang="en-US" sz="1800" b="1" baseline="30000" dirty="0"/>
              <a:t>62</a:t>
            </a:r>
            <a:r>
              <a:rPr lang="en-US" sz="1800" b="1" dirty="0"/>
              <a:t>Ga decay – beam rate of 6 – 12k/s, placement of </a:t>
            </a:r>
            <a:r>
              <a:rPr lang="en-US" sz="1800" b="1" dirty="0">
                <a:latin typeface="Symbol" panose="05050102010706020507" pitchFamily="18" charset="2"/>
              </a:rPr>
              <a:t>g</a:t>
            </a:r>
            <a:r>
              <a:rPr lang="en-US" sz="1800" b="1" dirty="0"/>
              <a:t>-rays to 1 ppm level permits very sensitive tests related CKM matrix unitarity</a:t>
            </a:r>
            <a:endParaRPr lang="en-US" sz="1600" b="1" dirty="0"/>
          </a:p>
          <a:p>
            <a:pPr marL="722376" lvl="2" indent="0">
              <a:buNone/>
            </a:pPr>
            <a:r>
              <a:rPr lang="en-US" sz="1400" b="1" dirty="0"/>
              <a:t>A.D. MacLean et al., PRC 102, 054325 (2020)  </a:t>
            </a:r>
            <a:endParaRPr lang="en-CA" sz="1400" b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143DFF1-33DF-B249-1E21-DA52BD1B98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110" y="707708"/>
            <a:ext cx="5814546" cy="5273008"/>
          </a:xfrm>
        </p:spPr>
        <p:txBody>
          <a:bodyPr>
            <a:normAutofit/>
          </a:bodyPr>
          <a:lstStyle/>
          <a:p>
            <a:r>
              <a:rPr lang="en-US" sz="2000" b="1" dirty="0"/>
              <a:t>Nuclear structure investigations e.g. </a:t>
            </a:r>
            <a:r>
              <a:rPr lang="en-US" sz="2000" b="1" baseline="30000" dirty="0"/>
              <a:t>74</a:t>
            </a:r>
            <a:r>
              <a:rPr lang="en-US" sz="2000" b="1" dirty="0"/>
              <a:t>Zn and </a:t>
            </a:r>
            <a:r>
              <a:rPr lang="en-US" sz="2000" b="1" i="1" dirty="0"/>
              <a:t>N</a:t>
            </a:r>
            <a:r>
              <a:rPr lang="en-US" sz="2000" b="1" dirty="0"/>
              <a:t>=40 “island of inversion” </a:t>
            </a:r>
          </a:p>
          <a:p>
            <a:pPr marL="457200" lvl="1" indent="0">
              <a:buNone/>
            </a:pPr>
            <a:r>
              <a:rPr lang="en-US" sz="1400" b="1" dirty="0"/>
              <a:t>M. </a:t>
            </a:r>
            <a:r>
              <a:rPr lang="en-US" sz="1400" b="1" dirty="0" err="1"/>
              <a:t>Rocchini</a:t>
            </a:r>
            <a:r>
              <a:rPr lang="en-US" sz="1400" b="1" dirty="0"/>
              <a:t> et al., PRL 130, 122502 (2023)</a:t>
            </a:r>
            <a:endParaRPr lang="en-CA" sz="14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AB1A5-3352-44B4-A9FF-BFA39E3ED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7DAD-75AC-4E10-9DEC-01B10566F5F2}" type="datetime1">
              <a:rPr lang="en-US" smtClean="0"/>
              <a:t>8/3/2023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10D74-EAFB-D280-8D07-9E175E365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ARIEL Science TRIUMF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1DFC8-115E-76AA-E5A8-CE52DFDDF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31</a:t>
            </a:fld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67D0F0-FB76-593C-170C-12ED43D53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56" y="2564904"/>
            <a:ext cx="5458924" cy="40047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289207-9B73-59D1-8424-054846C6C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0990" y="3498179"/>
            <a:ext cx="3717578" cy="30991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49DD14-3303-FD01-3F18-6BA017654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8086" y="1754500"/>
            <a:ext cx="4604006" cy="167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414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800" dirty="0"/>
              <a:t>Some recent work on the </a:t>
            </a:r>
            <a:r>
              <a:rPr lang="en-CA" sz="2800" dirty="0" err="1"/>
              <a:t>Zr</a:t>
            </a:r>
            <a:r>
              <a:rPr lang="en-CA" sz="2800" dirty="0"/>
              <a:t> isotopes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336" y="836712"/>
            <a:ext cx="4320479" cy="5561040"/>
          </a:xfrm>
        </p:spPr>
        <p:txBody>
          <a:bodyPr>
            <a:normAutofit/>
          </a:bodyPr>
          <a:lstStyle/>
          <a:p>
            <a:pPr marL="118872" indent="0">
              <a:buNone/>
            </a:pPr>
            <a:r>
              <a:rPr lang="en-CA" sz="1800" b="1" baseline="30000" dirty="0"/>
              <a:t>96</a:t>
            </a:r>
            <a:r>
              <a:rPr lang="en-CA" sz="1800" b="1" dirty="0"/>
              <a:t>Zr – high resolution </a:t>
            </a:r>
            <a:r>
              <a:rPr lang="en-CA" sz="1800" b="1" i="1" dirty="0"/>
              <a:t>e</a:t>
            </a:r>
            <a:r>
              <a:rPr lang="en-CA" sz="1800" b="1" baseline="30000" dirty="0">
                <a:latin typeface="Symbol" panose="05050102010706020507" pitchFamily="18" charset="2"/>
              </a:rPr>
              <a:t>-</a:t>
            </a:r>
            <a:r>
              <a:rPr lang="en-CA" sz="1800" b="1" dirty="0"/>
              <a:t> scattering yielding B(E2;2</a:t>
            </a:r>
            <a:r>
              <a:rPr lang="en-CA" sz="1800" b="1" baseline="-25000" dirty="0"/>
              <a:t>2</a:t>
            </a:r>
            <a:r>
              <a:rPr lang="en-CA" sz="1800" b="1" baseline="30000" dirty="0"/>
              <a:t>+</a:t>
            </a:r>
            <a:r>
              <a:rPr lang="en-CA" sz="1800" b="1" dirty="0"/>
              <a:t>→ 0</a:t>
            </a:r>
            <a:r>
              <a:rPr lang="en-CA" sz="1800" b="1" baseline="-25000" dirty="0"/>
              <a:t>1</a:t>
            </a:r>
            <a:r>
              <a:rPr lang="en-CA" sz="1800" b="1" baseline="30000" dirty="0"/>
              <a:t>+</a:t>
            </a:r>
            <a:r>
              <a:rPr lang="en-CA" sz="1800" b="1" dirty="0"/>
              <a:t>) and comparisons with MCSM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54992" y="836712"/>
            <a:ext cx="7762688" cy="5553908"/>
          </a:xfrm>
        </p:spPr>
        <p:txBody>
          <a:bodyPr>
            <a:normAutofit/>
          </a:bodyPr>
          <a:lstStyle/>
          <a:p>
            <a:pPr marL="118872" indent="0">
              <a:buNone/>
            </a:pPr>
            <a:r>
              <a:rPr lang="en-CA" sz="2000" b="1" baseline="30000" dirty="0"/>
              <a:t>98</a:t>
            </a:r>
            <a:r>
              <a:rPr lang="en-CA" sz="2000" b="1" dirty="0"/>
              <a:t>Zr – lifetimes measured in </a:t>
            </a:r>
            <a:r>
              <a:rPr lang="en-CA" sz="2000" b="1" baseline="30000" dirty="0"/>
              <a:t>9</a:t>
            </a:r>
            <a:r>
              <a:rPr lang="en-CA" sz="2000" b="1" dirty="0"/>
              <a:t>Be induced fission of </a:t>
            </a:r>
            <a:r>
              <a:rPr lang="en-CA" sz="2000" b="1" baseline="30000" dirty="0"/>
              <a:t>238</a:t>
            </a:r>
            <a:r>
              <a:rPr lang="en-CA" sz="2000" b="1" dirty="0"/>
              <a:t>U, and </a:t>
            </a:r>
            <a:r>
              <a:rPr lang="en-CA" sz="2000" b="1" baseline="30000" dirty="0"/>
              <a:t>96</a:t>
            </a:r>
            <a:r>
              <a:rPr lang="en-CA" sz="2000" b="1" dirty="0"/>
              <a:t>Zr+</a:t>
            </a:r>
            <a:r>
              <a:rPr lang="en-CA" sz="2000" b="1" baseline="30000" dirty="0"/>
              <a:t>18</a:t>
            </a:r>
            <a:r>
              <a:rPr lang="en-CA" sz="2000" b="1" dirty="0"/>
              <a:t>O 2</a:t>
            </a:r>
            <a:r>
              <a:rPr lang="en-CA" sz="2000" b="1" i="1" dirty="0"/>
              <a:t>p</a:t>
            </a:r>
            <a:r>
              <a:rPr lang="en-CA" sz="2000" b="1" dirty="0"/>
              <a:t> transfer reaction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FEC36-7218-41F8-9AC0-73A12EB737EF}" type="datetime1">
              <a:rPr lang="en-US" smtClean="0"/>
              <a:t>8/3/2023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ARIEL Science TRIUMF 2023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2063"/>
          <a:stretch/>
        </p:blipFill>
        <p:spPr>
          <a:xfrm>
            <a:off x="572589" y="1739101"/>
            <a:ext cx="3066144" cy="21402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2967" y="3879330"/>
            <a:ext cx="3528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C. Kremer </a:t>
            </a:r>
            <a:r>
              <a:rPr lang="en-CA" sz="1400" i="1" dirty="0"/>
              <a:t>et al</a:t>
            </a:r>
            <a:r>
              <a:rPr lang="en-CA" sz="1400" dirty="0"/>
              <a:t>., PRL 117, 172503 (2016)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991" y="1556792"/>
            <a:ext cx="4378125" cy="30963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616280" y="1753652"/>
            <a:ext cx="2534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V. </a:t>
            </a:r>
            <a:r>
              <a:rPr lang="en-CA" sz="1400" dirty="0" err="1"/>
              <a:t>Karayonchev</a:t>
            </a:r>
            <a:r>
              <a:rPr lang="en-CA" sz="1400" dirty="0"/>
              <a:t> et al., PRC 102, 064314 (2020)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14601" t="16685" r="38891"/>
          <a:stretch/>
        </p:blipFill>
        <p:spPr>
          <a:xfrm>
            <a:off x="7413897" y="3717032"/>
            <a:ext cx="4586759" cy="289479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533116" y="3459777"/>
            <a:ext cx="3384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P. Singh et al., PRL 121, 192501 (2018)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725878" y="2300961"/>
            <a:ext cx="3274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Substantial differences in both measured lifetimes, and assignments/interpretations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274" r="3661"/>
          <a:stretch/>
        </p:blipFill>
        <p:spPr>
          <a:xfrm>
            <a:off x="572589" y="4169438"/>
            <a:ext cx="3024336" cy="19899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7042" y="6200013"/>
            <a:ext cx="3636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W. Witt </a:t>
            </a:r>
            <a:r>
              <a:rPr lang="en-CA" sz="1400" i="1" dirty="0"/>
              <a:t>et al</a:t>
            </a:r>
            <a:r>
              <a:rPr lang="en-CA" sz="1400" dirty="0"/>
              <a:t>., PRC 98, 041302(R) (2018) 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3458330" y="4832220"/>
            <a:ext cx="3112677" cy="1464968"/>
          </a:xfrm>
          <a:prstGeom prst="rect">
            <a:avLst/>
          </a:prstGeom>
        </p:spPr>
        <p:txBody>
          <a:bodyPr vert="horz" lIns="91440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kumimoji="0"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100000"/>
              <a:buFont typeface="Arial" pitchFamily="34" charset="0"/>
              <a:buChar char="•"/>
              <a:defRPr kumimoji="0"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kumimoji="0"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kumimoji="0" sz="1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kumimoji="0" lang="en-US" sz="1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CA" sz="1800" b="1" baseline="30000" dirty="0"/>
              <a:t>98</a:t>
            </a:r>
            <a:r>
              <a:rPr lang="en-CA" sz="1800" b="1" dirty="0"/>
              <a:t>Zr – Coulomb excitation of mass 98 beam placed limit on B(E2;2</a:t>
            </a:r>
            <a:r>
              <a:rPr lang="en-CA" sz="1800" b="1" baseline="-25000" dirty="0"/>
              <a:t>1</a:t>
            </a:r>
            <a:r>
              <a:rPr lang="en-CA" sz="1800" b="1" baseline="30000" dirty="0"/>
              <a:t>+</a:t>
            </a:r>
            <a:r>
              <a:rPr lang="en-CA" sz="1800" b="1" dirty="0"/>
              <a:t>→ 0</a:t>
            </a:r>
            <a:r>
              <a:rPr lang="en-CA" sz="1800" b="1" baseline="-25000" dirty="0"/>
              <a:t>1</a:t>
            </a:r>
            <a:r>
              <a:rPr lang="en-CA" sz="1800" b="1" baseline="30000" dirty="0"/>
              <a:t>+</a:t>
            </a:r>
            <a:r>
              <a:rPr lang="en-CA" sz="1800" b="1" dirty="0"/>
              <a:t>) value  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53C2CEF4-A632-1E42-8FA5-D87C3CD4A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862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2394"/>
            <a:ext cx="9734872" cy="720080"/>
          </a:xfrm>
        </p:spPr>
        <p:txBody>
          <a:bodyPr>
            <a:normAutofit fontScale="90000"/>
          </a:bodyPr>
          <a:lstStyle/>
          <a:p>
            <a:r>
              <a:rPr lang="en-US" dirty="0"/>
              <a:t>Nuclear structure studies with 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-ray spectroscopy following </a:t>
            </a:r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en-US" dirty="0"/>
              <a:t>-decay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408" y="772474"/>
            <a:ext cx="10441160" cy="5472608"/>
          </a:xfrm>
        </p:spPr>
        <p:txBody>
          <a:bodyPr>
            <a:noAutofit/>
          </a:bodyPr>
          <a:lstStyle/>
          <a:p>
            <a:r>
              <a:rPr lang="en-US" dirty="0"/>
              <a:t>Three general themes</a:t>
            </a:r>
          </a:p>
          <a:p>
            <a:pPr lvl="1"/>
            <a:r>
              <a:rPr lang="en-US" dirty="0"/>
              <a:t>Studies related to </a:t>
            </a:r>
            <a:r>
              <a:rPr lang="en-US" i="1" dirty="0"/>
              <a:t>fundamental symmetries</a:t>
            </a:r>
            <a:r>
              <a:rPr lang="en-US" dirty="0"/>
              <a:t>, e.g. </a:t>
            </a:r>
            <a:r>
              <a:rPr lang="en-US" dirty="0" err="1"/>
              <a:t>superallowed</a:t>
            </a:r>
            <a:r>
              <a:rPr lang="en-US" dirty="0"/>
              <a:t> Fermi </a:t>
            </a:r>
            <a:r>
              <a:rPr lang="en-US" dirty="0">
                <a:latin typeface="Symbol" pitchFamily="18" charset="2"/>
              </a:rPr>
              <a:t>b</a:t>
            </a:r>
            <a:r>
              <a:rPr lang="en-US" dirty="0"/>
              <a:t> decay, characterized by </a:t>
            </a:r>
            <a:r>
              <a:rPr lang="en-US" i="1" dirty="0"/>
              <a:t>high-precision</a:t>
            </a:r>
            <a:r>
              <a:rPr lang="en-US" dirty="0"/>
              <a:t> measurements</a:t>
            </a:r>
          </a:p>
          <a:p>
            <a:pPr lvl="2"/>
            <a:r>
              <a:rPr lang="en-US" sz="2000" dirty="0"/>
              <a:t>Structure information on the daughters gathered in the process </a:t>
            </a:r>
          </a:p>
          <a:p>
            <a:pPr lvl="1"/>
            <a:r>
              <a:rPr lang="en-US" dirty="0"/>
              <a:t>Studies related to nuclei </a:t>
            </a:r>
            <a:r>
              <a:rPr lang="en-US" i="1" dirty="0"/>
              <a:t>far from stability</a:t>
            </a:r>
            <a:r>
              <a:rPr lang="en-US" dirty="0"/>
              <a:t>, characterized by </a:t>
            </a:r>
            <a:r>
              <a:rPr lang="en-US" i="1" dirty="0"/>
              <a:t>weak beams </a:t>
            </a:r>
            <a:r>
              <a:rPr lang="en-US" dirty="0"/>
              <a:t>and </a:t>
            </a:r>
            <a:r>
              <a:rPr lang="en-US" i="1" dirty="0"/>
              <a:t>low rates </a:t>
            </a:r>
          </a:p>
          <a:p>
            <a:pPr lvl="2"/>
            <a:r>
              <a:rPr lang="en-US" sz="2000" dirty="0"/>
              <a:t>Can be compensated somewhat by GRIFFIN’s capabilities or long durations</a:t>
            </a:r>
          </a:p>
          <a:p>
            <a:pPr lvl="1"/>
            <a:r>
              <a:rPr lang="en-US" dirty="0"/>
              <a:t>Studies related to nuclei </a:t>
            </a:r>
            <a:r>
              <a:rPr lang="en-US" i="1" dirty="0"/>
              <a:t>on or near stability</a:t>
            </a:r>
            <a:r>
              <a:rPr lang="en-US" dirty="0"/>
              <a:t>, characterized by </a:t>
            </a:r>
            <a:r>
              <a:rPr lang="en-US" i="1" dirty="0"/>
              <a:t>intense beams</a:t>
            </a:r>
            <a:r>
              <a:rPr lang="en-US" dirty="0"/>
              <a:t> and </a:t>
            </a:r>
            <a:r>
              <a:rPr lang="en-US" i="1" dirty="0"/>
              <a:t>high rates</a:t>
            </a:r>
          </a:p>
          <a:p>
            <a:pPr lvl="2"/>
            <a:r>
              <a:rPr lang="en-US" sz="2000" dirty="0"/>
              <a:t>ARIEL can extend the intense-beam envelope into the photofission yield peak region</a:t>
            </a:r>
          </a:p>
          <a:p>
            <a:pPr lvl="2"/>
            <a:endParaRPr lang="en-US" sz="2000" dirty="0"/>
          </a:p>
          <a:p>
            <a:r>
              <a:rPr lang="en-US" sz="2600" dirty="0"/>
              <a:t>My view: </a:t>
            </a:r>
          </a:p>
          <a:p>
            <a:pPr lvl="1"/>
            <a:r>
              <a:rPr lang="en-US" b="1" dirty="0"/>
              <a:t>Let other facilities pursue the extremes – we should focus on where we have the superior </a:t>
            </a:r>
            <a:r>
              <a:rPr lang="en-US" b="1" dirty="0" err="1"/>
              <a:t>beam+detection</a:t>
            </a:r>
            <a:r>
              <a:rPr lang="en-US" b="1" dirty="0"/>
              <a:t> </a:t>
            </a:r>
            <a:r>
              <a:rPr lang="en-US" b="1" dirty="0" err="1"/>
              <a:t>efficiency+duration</a:t>
            </a:r>
            <a:r>
              <a:rPr lang="en-US" b="1" dirty="0"/>
              <a:t> advantage</a:t>
            </a:r>
            <a:endParaRPr lang="en-US" dirty="0"/>
          </a:p>
          <a:p>
            <a:pPr lvl="1"/>
            <a:r>
              <a:rPr lang="en-US" b="1" dirty="0"/>
              <a:t>Push the level of statistics – low-statistics experiments lead to high-speculation physics; we should aim for definitive experiments</a:t>
            </a:r>
          </a:p>
          <a:p>
            <a:pPr lvl="2"/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6D771-9190-4C56-895D-23F40F1AA679}" type="datetime1">
              <a:rPr lang="en-US" smtClean="0"/>
              <a:t>8/3/2023</a:t>
            </a:fld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4</a:t>
            </a:fld>
            <a:endParaRPr lang="en-CA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ARIEL Science TRIUMF 2023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12694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472" y="122011"/>
            <a:ext cx="8640960" cy="537248"/>
          </a:xfrm>
        </p:spPr>
        <p:txBody>
          <a:bodyPr/>
          <a:lstStyle/>
          <a:p>
            <a:r>
              <a:rPr lang="en-CA" sz="2800" dirty="0"/>
              <a:t>Focus on shape coexistence – why are </a:t>
            </a:r>
            <a:r>
              <a:rPr lang="en-CA" dirty="0"/>
              <a:t>they </a:t>
            </a:r>
            <a:r>
              <a:rPr lang="en-CA" sz="2800" dirty="0"/>
              <a:t> interesting?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5" y="839078"/>
            <a:ext cx="10729192" cy="3814058"/>
          </a:xfrm>
        </p:spPr>
        <p:txBody>
          <a:bodyPr>
            <a:normAutofit/>
          </a:bodyPr>
          <a:lstStyle/>
          <a:p>
            <a:r>
              <a:rPr lang="en-CA" sz="2000" b="1" dirty="0"/>
              <a:t>What do we mean by shape coexistence?</a:t>
            </a:r>
          </a:p>
          <a:p>
            <a:pPr lvl="1"/>
            <a:r>
              <a:rPr lang="en-CA" sz="1600" b="1" dirty="0"/>
              <a:t>presence of states in the same nucleus within a narrow energy range of two (or more) states that have well defined and distinct properties that can be interpreted in terms of different intrinsic shapes</a:t>
            </a:r>
          </a:p>
          <a:p>
            <a:pPr lvl="1"/>
            <a:endParaRPr lang="en-CA" sz="1600" b="1" dirty="0"/>
          </a:p>
          <a:p>
            <a:r>
              <a:rPr lang="en-CA" sz="2000" b="1" dirty="0"/>
              <a:t>The shapes we observe, e.g., spherical, prolate, oblate, triaxial                                                </a:t>
            </a:r>
          </a:p>
          <a:p>
            <a:endParaRPr lang="en-CA" sz="2000" b="1" dirty="0"/>
          </a:p>
          <a:p>
            <a:endParaRPr lang="en-CA" sz="2000" b="1" dirty="0"/>
          </a:p>
          <a:p>
            <a:endParaRPr lang="en-CA" sz="2000" b="1" dirty="0"/>
          </a:p>
          <a:p>
            <a:endParaRPr lang="en-CA" sz="2000" b="1" dirty="0"/>
          </a:p>
          <a:p>
            <a:pPr marL="411480" lvl="1" indent="0">
              <a:buNone/>
            </a:pPr>
            <a:endParaRPr lang="en-CA" sz="700" b="1" dirty="0"/>
          </a:p>
          <a:p>
            <a:pPr marL="411480" lvl="1" indent="0">
              <a:buNone/>
            </a:pPr>
            <a:r>
              <a:rPr lang="en-CA" sz="2000" b="1" dirty="0"/>
              <a:t>emerge as a consequence of the nucleon-nucleon interaction manifest in a many-body system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ED1A-65B5-4A9F-B941-5B7D8CC9D779}" type="datetime1">
              <a:rPr lang="en-US" smtClean="0"/>
              <a:t>8/3/2023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ARIEL Science TRIUMF 2023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43553" r="16532" b="20985"/>
          <a:stretch/>
        </p:blipFill>
        <p:spPr>
          <a:xfrm>
            <a:off x="3799183" y="2348880"/>
            <a:ext cx="5099479" cy="1368152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697773" y="4277232"/>
            <a:ext cx="10729192" cy="2448272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kumimoji="0"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100000"/>
              <a:buFont typeface="Arial" pitchFamily="34" charset="0"/>
              <a:buChar char="•"/>
              <a:defRPr kumimoji="0"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kumimoji="0"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kumimoji="0" sz="1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kumimoji="0" lang="en-US" sz="1800" kern="120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CA" sz="2000" b="1" dirty="0"/>
              <a:t>The presence of competing shapes due to effects of correlations, especially pairing and quadrupole-quadrupole correlations amongst nucleons, overcoming cost of energy promoting particles into different orbits – even across major shell gaps</a:t>
            </a:r>
          </a:p>
          <a:p>
            <a:endParaRPr lang="en-CA" sz="2000" b="1" dirty="0"/>
          </a:p>
          <a:p>
            <a:r>
              <a:rPr lang="en-CA" sz="2000" b="1" dirty="0"/>
              <a:t>Studies of shape coexistence enables us to study effects of correlation energies on deformation (or </a:t>
            </a:r>
            <a:r>
              <a:rPr lang="en-CA" sz="2000" b="1" i="1" dirty="0"/>
              <a:t>vice versa</a:t>
            </a:r>
            <a:r>
              <a:rPr lang="en-CA" sz="2000" b="1" dirty="0"/>
              <a:t>) within a system having the same number of protons and neutrons 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B793391-79E7-4F11-02BC-8BB0C11C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2198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08F02-6548-2C4D-7E1E-F248183C5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40" y="155448"/>
            <a:ext cx="9079915" cy="465240"/>
          </a:xfrm>
        </p:spPr>
        <p:txBody>
          <a:bodyPr/>
          <a:lstStyle/>
          <a:p>
            <a:r>
              <a:rPr lang="en-US" sz="2800" dirty="0"/>
              <a:t>Multiparticle-</a:t>
            </a:r>
            <a:r>
              <a:rPr lang="en-US" sz="2800" dirty="0" err="1"/>
              <a:t>multihole</a:t>
            </a:r>
            <a:r>
              <a:rPr lang="en-US" sz="2800" dirty="0"/>
              <a:t> states and shape coexistence</a:t>
            </a:r>
            <a:endParaRPr lang="en-CA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BC274-825B-55C0-BB31-CEB373C5C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151" y="1191191"/>
            <a:ext cx="4838328" cy="5131529"/>
          </a:xfrm>
        </p:spPr>
        <p:txBody>
          <a:bodyPr>
            <a:normAutofit/>
          </a:bodyPr>
          <a:lstStyle/>
          <a:p>
            <a:r>
              <a:rPr lang="en-US" sz="2000" b="1" dirty="0"/>
              <a:t>Deformation is driven by the quadrupole-quadrupole interaction between protons and neutrons – the more valence particles of both types, the greater the deformation (up to a point) </a:t>
            </a:r>
          </a:p>
          <a:p>
            <a:r>
              <a:rPr lang="en-US" sz="2000" b="1" dirty="0"/>
              <a:t>There can be a substantial gain in energy due to correlations between the particles such that the energy cost for promoting particle across shells can be offset</a:t>
            </a:r>
            <a:endParaRPr lang="en-CA" sz="2000" b="1" dirty="0"/>
          </a:p>
          <a:p>
            <a:r>
              <a:rPr lang="en-US" sz="2000" b="1" dirty="0"/>
              <a:t>The most common mechanism to generate states with different shapes involves the creation of multiparticle-</a:t>
            </a:r>
            <a:r>
              <a:rPr lang="en-US" sz="2000" b="1" dirty="0" err="1"/>
              <a:t>multihole</a:t>
            </a:r>
            <a:r>
              <a:rPr lang="en-US" sz="2000" b="1" dirty="0"/>
              <a:t> states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1DE06-2EFB-8CC3-5D04-31DBD4C9C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FB37-8F95-431E-BA60-475AD2900158}" type="datetime1">
              <a:rPr lang="en-US" smtClean="0"/>
              <a:t>8/3/2023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0F7FA-206E-4A15-2F09-18D85D900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ARIEL Science TRIUMF 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ED06CC-5F3A-D67C-38C7-D69063DCC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6479" y="1274319"/>
            <a:ext cx="6999631" cy="46321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FA9D8C-3211-F073-DE50-4E12CFBE23EC}"/>
              </a:ext>
            </a:extLst>
          </p:cNvPr>
          <p:cNvSpPr txBox="1"/>
          <p:nvPr/>
        </p:nvSpPr>
        <p:spPr>
          <a:xfrm>
            <a:off x="10135355" y="1844824"/>
            <a:ext cx="1607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err="1">
                <a:solidFill>
                  <a:prstClr val="black"/>
                </a:solidFill>
              </a:rPr>
              <a:t>Heyde</a:t>
            </a:r>
            <a:r>
              <a:rPr lang="en-CA" sz="1200" dirty="0">
                <a:solidFill>
                  <a:prstClr val="black"/>
                </a:solidFill>
              </a:rPr>
              <a:t> and Wood, RMP 83, 1467 (2011)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2129A9-C149-D177-809D-5622DAC36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2971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E7031-3C0D-A02B-2DBF-6551E1AD8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We have a strong </a:t>
            </a:r>
            <a:r>
              <a:rPr lang="en-US" sz="2400" dirty="0" err="1"/>
              <a:t>programme</a:t>
            </a:r>
            <a:r>
              <a:rPr lang="en-US" sz="2400" dirty="0"/>
              <a:t> in shape coexistence studies with </a:t>
            </a:r>
            <a:r>
              <a:rPr lang="en-US" sz="2400" dirty="0">
                <a:latin typeface="Symbol" panose="05050102010706020507" pitchFamily="18" charset="2"/>
              </a:rPr>
              <a:t>b</a:t>
            </a:r>
            <a:r>
              <a:rPr lang="en-US" sz="2400" dirty="0"/>
              <a:t> decay</a:t>
            </a:r>
            <a:endParaRPr lang="en-CA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1A347-5DD1-EF59-579B-35EE53B33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ED2B2-3B74-8720-ECF3-DC3E39FC1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28A9D-DCEA-4EE5-AF04-395540940DD3}" type="datetime1">
              <a:rPr lang="en-US" smtClean="0"/>
              <a:t>8/3/2023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8EE36-E5CB-3703-78FD-50BB1C7DD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ARIEL Science TRIUMF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7024D-09E5-D32C-E998-9F3491CD3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7</a:t>
            </a:fld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5FA8AB-E80D-B616-1EFD-A4EFBFB141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44"/>
          <a:stretch/>
        </p:blipFill>
        <p:spPr>
          <a:xfrm>
            <a:off x="6096000" y="1830182"/>
            <a:ext cx="6026676" cy="17644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66524F-09A9-B7D1-7BAC-9FDDB3F94C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100"/>
          <a:stretch/>
        </p:blipFill>
        <p:spPr>
          <a:xfrm>
            <a:off x="6096000" y="4564835"/>
            <a:ext cx="6026676" cy="1963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FF7A95-9FA4-B0AC-6219-6F611F228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5" y="853047"/>
            <a:ext cx="6031435" cy="13771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F64B9E-DFC9-674D-D28F-2B71AD5E1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24" y="3212976"/>
            <a:ext cx="6026676" cy="169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8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486AD-77BA-B7D5-4A5D-E426E757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8" y="155448"/>
            <a:ext cx="8352928" cy="465240"/>
          </a:xfrm>
        </p:spPr>
        <p:txBody>
          <a:bodyPr/>
          <a:lstStyle/>
          <a:p>
            <a:pPr algn="ctr"/>
            <a:r>
              <a:rPr lang="en-US" sz="2800" dirty="0"/>
              <a:t>Shape coexistence in the nuclear landscape</a:t>
            </a:r>
            <a:endParaRPr lang="en-CA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6E148-ED77-EA50-63D0-496049F8E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853046"/>
            <a:ext cx="2901813" cy="5547756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/>
              <a:t>Regions of shape coexistence are now known to be located throughout the nuclear chart, although still mainly concentrated in the vicinity of closed shell or subshells</a:t>
            </a:r>
          </a:p>
          <a:p>
            <a:pPr lvl="1"/>
            <a:r>
              <a:rPr lang="en-US" sz="1800" b="1" dirty="0"/>
              <a:t>There has been much activity recently, including areas suggested to possess multiple shape coexistence – C, Si/Mg, Ni, Sr/Zr, Cd, Pb/Hg</a:t>
            </a:r>
          </a:p>
          <a:p>
            <a:pPr lvl="1"/>
            <a:endParaRPr lang="en-CA" sz="18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9F92B-6B11-EFB0-35FC-68C135D46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267E3-182E-4390-9FD0-CD60357D427F}" type="datetime1">
              <a:rPr lang="en-US" smtClean="0"/>
              <a:t>8/3/2023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44C25-86A4-878B-5F6D-310AB576B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ARIEL Science TRIUMF 2023</a:t>
            </a:r>
          </a:p>
        </p:txBody>
      </p:sp>
      <p:pic>
        <p:nvPicPr>
          <p:cNvPr id="8" name="Picture 7" descr="Chart">
            <a:extLst>
              <a:ext uri="{FF2B5EF4-FFF2-40B4-BE49-F238E27FC236}">
                <a16:creationId xmlns:a16="http://schemas.microsoft.com/office/drawing/2014/main" id="{0F36B639-73A7-DFD2-DB2A-7A46925CB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173" y="899284"/>
            <a:ext cx="8763483" cy="560726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7378584-D285-08A9-7FDC-0C3BF5155765}"/>
              </a:ext>
            </a:extLst>
          </p:cNvPr>
          <p:cNvGrpSpPr/>
          <p:nvPr/>
        </p:nvGrpSpPr>
        <p:grpSpPr>
          <a:xfrm>
            <a:off x="4396024" y="1866122"/>
            <a:ext cx="6930292" cy="3821119"/>
            <a:chOff x="4396024" y="1866122"/>
            <a:chExt cx="6930292" cy="3821119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39E94C8-88A5-8BAE-B1D2-060BD4CC63F0}"/>
                </a:ext>
              </a:extLst>
            </p:cNvPr>
            <p:cNvSpPr/>
            <p:nvPr/>
          </p:nvSpPr>
          <p:spPr>
            <a:xfrm>
              <a:off x="6368586" y="3955786"/>
              <a:ext cx="504056" cy="39685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B9BF6C-5CC8-3345-2755-AF0CEF22AB96}"/>
                </a:ext>
              </a:extLst>
            </p:cNvPr>
            <p:cNvSpPr txBox="1"/>
            <p:nvPr/>
          </p:nvSpPr>
          <p:spPr>
            <a:xfrm>
              <a:off x="8229972" y="4154906"/>
              <a:ext cx="3096344" cy="1200329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Regions with nuclei having some </a:t>
              </a:r>
              <a:r>
                <a:rPr lang="en-US" i="1" dirty="0"/>
                <a:t>experimental</a:t>
              </a:r>
              <a:r>
                <a:rPr lang="en-US" dirty="0"/>
                <a:t> evidence for possessing multiple  shapes at low spin</a:t>
              </a:r>
              <a:endParaRPr lang="en-CA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83ED02-9BC9-B94C-17F6-2B6B546D7A57}"/>
                </a:ext>
              </a:extLst>
            </p:cNvPr>
            <p:cNvSpPr/>
            <p:nvPr/>
          </p:nvSpPr>
          <p:spPr>
            <a:xfrm>
              <a:off x="4693770" y="5197272"/>
              <a:ext cx="203172" cy="21659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10875FF-6D84-4823-DE4B-AB2113F09399}"/>
                </a:ext>
              </a:extLst>
            </p:cNvPr>
            <p:cNvSpPr/>
            <p:nvPr/>
          </p:nvSpPr>
          <p:spPr>
            <a:xfrm>
              <a:off x="4396024" y="5554626"/>
              <a:ext cx="144016" cy="132615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CD8C597-9708-09DB-DD49-096559BF6AA4}"/>
                </a:ext>
              </a:extLst>
            </p:cNvPr>
            <p:cNvSpPr/>
            <p:nvPr/>
          </p:nvSpPr>
          <p:spPr>
            <a:xfrm>
              <a:off x="5259547" y="4614832"/>
              <a:ext cx="537539" cy="14401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BF323C9-8717-107F-E99A-70C22ABE9934}"/>
                </a:ext>
              </a:extLst>
            </p:cNvPr>
            <p:cNvSpPr/>
            <p:nvPr/>
          </p:nvSpPr>
          <p:spPr>
            <a:xfrm>
              <a:off x="6488007" y="3555800"/>
              <a:ext cx="936104" cy="34923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D277E82-6D32-161E-9E4C-4AB8993B39E8}"/>
                </a:ext>
              </a:extLst>
            </p:cNvPr>
            <p:cNvSpPr/>
            <p:nvPr/>
          </p:nvSpPr>
          <p:spPr>
            <a:xfrm>
              <a:off x="8155040" y="2372367"/>
              <a:ext cx="971829" cy="24779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ABE3523-734E-47F0-9150-F0EB576E4F19}"/>
                </a:ext>
              </a:extLst>
            </p:cNvPr>
            <p:cNvSpPr/>
            <p:nvPr/>
          </p:nvSpPr>
          <p:spPr>
            <a:xfrm>
              <a:off x="4941787" y="4948378"/>
              <a:ext cx="148640" cy="15286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FC20221-7113-2164-4590-067644C5E113}"/>
                </a:ext>
              </a:extLst>
            </p:cNvPr>
            <p:cNvSpPr txBox="1"/>
            <p:nvPr/>
          </p:nvSpPr>
          <p:spPr>
            <a:xfrm>
              <a:off x="4751613" y="1866122"/>
              <a:ext cx="2758283" cy="646331"/>
            </a:xfrm>
            <a:prstGeom prst="rect">
              <a:avLst/>
            </a:prstGeom>
            <a:noFill/>
            <a:scene3d>
              <a:camera prst="orthographicFront">
                <a:rot lat="0" lon="0" rev="120000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CA" dirty="0"/>
                <a:t>Highlight some examples from these regions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B3B1813-A7B1-E167-F1E4-B032D34414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28316" y="2728984"/>
              <a:ext cx="109368" cy="1828019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DBF99DC-76E4-BBA0-BD63-6B3D261EFD97}"/>
                </a:ext>
              </a:extLst>
            </p:cNvPr>
            <p:cNvCxnSpPr>
              <a:cxnSpLocks/>
            </p:cNvCxnSpPr>
            <p:nvPr/>
          </p:nvCxnSpPr>
          <p:spPr>
            <a:xfrm>
              <a:off x="5902602" y="2636930"/>
              <a:ext cx="465984" cy="1318856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99796FFF-AE66-D868-271E-B919C3FE22AE}"/>
                </a:ext>
              </a:extLst>
            </p:cNvPr>
            <p:cNvCxnSpPr>
              <a:cxnSpLocks/>
            </p:cNvCxnSpPr>
            <p:nvPr/>
          </p:nvCxnSpPr>
          <p:spPr>
            <a:xfrm>
              <a:off x="6122382" y="2574996"/>
              <a:ext cx="750260" cy="904295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3E0509B-5C7F-D5BE-8A69-07DDA40D7A16}"/>
                </a:ext>
              </a:extLst>
            </p:cNvPr>
            <p:cNvCxnSpPr>
              <a:cxnSpLocks/>
            </p:cNvCxnSpPr>
            <p:nvPr/>
          </p:nvCxnSpPr>
          <p:spPr>
            <a:xfrm>
              <a:off x="6368586" y="2474110"/>
              <a:ext cx="1653200" cy="48301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D680990C-CE95-8C49-9A90-56EE495FF9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9856" y="2920577"/>
              <a:ext cx="369397" cy="2180669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ACBC74-7258-19A3-922C-82685D61C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849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E0E1D-FB5A-893A-07CD-706D5981B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48" y="155448"/>
            <a:ext cx="8496944" cy="465240"/>
          </a:xfrm>
        </p:spPr>
        <p:txBody>
          <a:bodyPr/>
          <a:lstStyle/>
          <a:p>
            <a:r>
              <a:rPr lang="en-US" sz="2400" dirty="0"/>
              <a:t>What are the experimental signatures of shape coexistence? </a:t>
            </a:r>
            <a:endParaRPr lang="en-CA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CBDA0-948D-DBD7-93AA-7FFED071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774964"/>
            <a:ext cx="8798769" cy="5927587"/>
          </a:xfrm>
        </p:spPr>
        <p:txBody>
          <a:bodyPr>
            <a:normAutofit fontScale="92500" lnSpcReduction="20000"/>
          </a:bodyPr>
          <a:lstStyle/>
          <a:p>
            <a:r>
              <a:rPr lang="en-US" sz="2400" b="1" dirty="0"/>
              <a:t>Level energies </a:t>
            </a:r>
          </a:p>
          <a:p>
            <a:pPr lvl="1"/>
            <a:r>
              <a:rPr lang="en-US" sz="2000" b="1" dirty="0"/>
              <a:t>Appearance of “unexpected” levels at low energies, e.g., low-lying 0</a:t>
            </a:r>
            <a:r>
              <a:rPr lang="en-US" sz="2000" b="1" baseline="30000" dirty="0"/>
              <a:t>+</a:t>
            </a:r>
            <a:r>
              <a:rPr lang="en-US" sz="2000" b="1" dirty="0"/>
              <a:t> states</a:t>
            </a:r>
          </a:p>
          <a:p>
            <a:pPr lvl="1"/>
            <a:r>
              <a:rPr lang="en-US" sz="2000" b="1" dirty="0"/>
              <a:t>Appearance of rotational bands, especially in a spherical nucleus</a:t>
            </a:r>
          </a:p>
          <a:p>
            <a:pPr lvl="1"/>
            <a:r>
              <a:rPr lang="en-US" sz="2000" b="1" dirty="0"/>
              <a:t>Inferred moments of inertia </a:t>
            </a:r>
          </a:p>
          <a:p>
            <a:pPr lvl="1"/>
            <a:endParaRPr lang="en-US" sz="2400" b="1" dirty="0"/>
          </a:p>
          <a:p>
            <a:r>
              <a:rPr lang="en-US" sz="2400" b="1" dirty="0"/>
              <a:t>Transition rates – vastly different </a:t>
            </a:r>
            <a:r>
              <a:rPr lang="en-US" sz="2400" b="1" i="1" dirty="0"/>
              <a:t>B</a:t>
            </a:r>
            <a:r>
              <a:rPr lang="en-US" sz="2400" b="1" dirty="0"/>
              <a:t>(</a:t>
            </a:r>
            <a:r>
              <a:rPr lang="en-US" sz="2400" b="1" i="1" dirty="0"/>
              <a:t>E</a:t>
            </a:r>
            <a:r>
              <a:rPr lang="en-US" sz="2400" b="1" dirty="0"/>
              <a:t>2) values within bands</a:t>
            </a:r>
          </a:p>
          <a:p>
            <a:endParaRPr lang="en-US" sz="2400" b="1" dirty="0"/>
          </a:p>
          <a:p>
            <a:r>
              <a:rPr lang="en-US" sz="2400" b="1" dirty="0"/>
              <a:t>Transfer reaction cross sections – large enhancements of cross sections, especially to excited 0</a:t>
            </a:r>
            <a:r>
              <a:rPr lang="en-US" sz="2400" b="1" baseline="30000" dirty="0"/>
              <a:t>+</a:t>
            </a:r>
            <a:r>
              <a:rPr lang="en-US" sz="2400" b="1" dirty="0"/>
              <a:t> states</a:t>
            </a:r>
          </a:p>
          <a:p>
            <a:endParaRPr lang="en-US" sz="2400" b="1" dirty="0"/>
          </a:p>
          <a:p>
            <a:r>
              <a:rPr lang="en-US" sz="2400" b="1" dirty="0"/>
              <a:t>Quadrupole moments – measure of charge distribution revealing deformation</a:t>
            </a:r>
          </a:p>
          <a:p>
            <a:endParaRPr lang="en-US" sz="2400" b="1" dirty="0"/>
          </a:p>
          <a:p>
            <a:r>
              <a:rPr lang="en-US" sz="2400" b="1" dirty="0"/>
              <a:t>Charge radii – directly measuring size of nuclear state</a:t>
            </a:r>
          </a:p>
          <a:p>
            <a:endParaRPr lang="en-US" sz="2400" b="1" dirty="0"/>
          </a:p>
          <a:p>
            <a:r>
              <a:rPr lang="en-US" sz="2400" b="1" dirty="0"/>
              <a:t>Sets of EM transition matrix elements to form “invariant” quantities</a:t>
            </a:r>
          </a:p>
          <a:p>
            <a:endParaRPr lang="en-US" sz="2400" b="1" i="1" dirty="0"/>
          </a:p>
          <a:p>
            <a:r>
              <a:rPr lang="en-US" sz="2400" b="1" i="1" dirty="0"/>
              <a:t>E</a:t>
            </a:r>
            <a:r>
              <a:rPr lang="en-US" sz="2400" b="1" dirty="0"/>
              <a:t>0 transition strengths – enhancements to </a:t>
            </a:r>
            <a:r>
              <a:rPr lang="en-US" sz="2400" b="1" i="1" dirty="0"/>
              <a:t>E</a:t>
            </a:r>
            <a:r>
              <a:rPr lang="en-US" sz="2400" b="1" dirty="0"/>
              <a:t>0 transition rates require mixing of states with different deformations</a:t>
            </a:r>
          </a:p>
          <a:p>
            <a:pPr marL="118872" indent="0">
              <a:buNone/>
            </a:pPr>
            <a:endParaRPr lang="en-CA" sz="24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E4BA9-AF8B-5D44-40B6-096D1C211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070F8-97F9-4A6A-A30C-B2470FA6629A}" type="datetime1">
              <a:rPr lang="en-US" smtClean="0"/>
              <a:t>8/3/2023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02476-9866-5BA5-318F-B47C528B1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Paul Garrett, ARIEL Science TRIUMF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AE2315-3C51-B6EF-CD23-CA893FC83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9</a:t>
            </a:fld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EEA608-3F8E-4A08-7039-6E6EA2D2429A}"/>
              </a:ext>
            </a:extLst>
          </p:cNvPr>
          <p:cNvSpPr txBox="1"/>
          <p:nvPr/>
        </p:nvSpPr>
        <p:spPr>
          <a:xfrm>
            <a:off x="9461174" y="1095127"/>
            <a:ext cx="225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From </a:t>
            </a:r>
            <a:r>
              <a:rPr lang="en-US" b="1" dirty="0">
                <a:latin typeface="Symbol" panose="05050102010706020507" pitchFamily="18" charset="2"/>
              </a:rPr>
              <a:t>g</a:t>
            </a:r>
            <a:r>
              <a:rPr lang="en-US" b="1" dirty="0">
                <a:latin typeface="+mj-lt"/>
              </a:rPr>
              <a:t>-</a:t>
            </a:r>
            <a:r>
              <a:rPr lang="en-US" b="1" dirty="0">
                <a:latin typeface="Symbol" panose="05050102010706020507" pitchFamily="18" charset="2"/>
              </a:rPr>
              <a:t>g</a:t>
            </a:r>
            <a:r>
              <a:rPr lang="en-US" b="1" dirty="0">
                <a:latin typeface="+mj-lt"/>
              </a:rPr>
              <a:t> coincidence measurements with Ge detectors</a:t>
            </a:r>
            <a:endParaRPr lang="en-CA" b="1" dirty="0">
              <a:latin typeface="+mj-lt"/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6556911F-E8D4-4276-3542-3836814E065D}"/>
              </a:ext>
            </a:extLst>
          </p:cNvPr>
          <p:cNvSpPr/>
          <p:nvPr/>
        </p:nvSpPr>
        <p:spPr>
          <a:xfrm>
            <a:off x="9120335" y="908720"/>
            <a:ext cx="288033" cy="936104"/>
          </a:xfrm>
          <a:prstGeom prst="rightBrac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31E7EF-A809-A2BF-9F98-D97DB1C347DB}"/>
              </a:ext>
            </a:extLst>
          </p:cNvPr>
          <p:cNvSpPr txBox="1"/>
          <p:nvPr/>
        </p:nvSpPr>
        <p:spPr>
          <a:xfrm>
            <a:off x="9477874" y="1988840"/>
            <a:ext cx="2522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From lifetime measurements with LaBr</a:t>
            </a:r>
            <a:r>
              <a:rPr lang="en-US" b="1" baseline="-25000" dirty="0">
                <a:latin typeface="+mj-lt"/>
              </a:rPr>
              <a:t>3</a:t>
            </a:r>
            <a:r>
              <a:rPr lang="en-US" b="1" dirty="0">
                <a:latin typeface="+mj-lt"/>
              </a:rPr>
              <a:t> detectors</a:t>
            </a:r>
            <a:endParaRPr lang="en-CA" b="1" dirty="0">
              <a:latin typeface="+mj-lt"/>
            </a:endParaRP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2909ED4D-C735-E53F-4CA7-F9258A8FD2F3}"/>
              </a:ext>
            </a:extLst>
          </p:cNvPr>
          <p:cNvSpPr/>
          <p:nvPr/>
        </p:nvSpPr>
        <p:spPr>
          <a:xfrm>
            <a:off x="9120334" y="2172152"/>
            <a:ext cx="288033" cy="556707"/>
          </a:xfrm>
          <a:prstGeom prst="rightBrac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6D07F4-83D2-881B-FEF6-2C9089638A35}"/>
              </a:ext>
            </a:extLst>
          </p:cNvPr>
          <p:cNvSpPr txBox="1"/>
          <p:nvPr/>
        </p:nvSpPr>
        <p:spPr>
          <a:xfrm>
            <a:off x="9477875" y="5373216"/>
            <a:ext cx="2522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From measurements of conversion electrons using Si(Li) detectors </a:t>
            </a:r>
            <a:endParaRPr lang="en-CA" b="1" dirty="0">
              <a:latin typeface="+mj-lt"/>
            </a:endParaRP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88B6BAA9-F532-D0F7-FDE8-A576C8D3E55F}"/>
              </a:ext>
            </a:extLst>
          </p:cNvPr>
          <p:cNvSpPr/>
          <p:nvPr/>
        </p:nvSpPr>
        <p:spPr>
          <a:xfrm>
            <a:off x="9120335" y="5556528"/>
            <a:ext cx="288033" cy="556707"/>
          </a:xfrm>
          <a:prstGeom prst="rightBrac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30522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uelph_new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23365</TotalTime>
  <Words>2808</Words>
  <Application>Microsoft Office PowerPoint</Application>
  <PresentationFormat>Widescreen</PresentationFormat>
  <Paragraphs>354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ＭＳ Ｐゴシック</vt:lpstr>
      <vt:lpstr>Arial</vt:lpstr>
      <vt:lpstr>Calibri</vt:lpstr>
      <vt:lpstr>Hiragino Sans W4</vt:lpstr>
      <vt:lpstr>Symbol</vt:lpstr>
      <vt:lpstr>Times New Roman</vt:lpstr>
      <vt:lpstr>Wingdings 2</vt:lpstr>
      <vt:lpstr>Guelph_new</vt:lpstr>
      <vt:lpstr>g-ray spectroscopy for nuclear structure; b-decay studies in the ARIEL era</vt:lpstr>
      <vt:lpstr>What will ARIEL do for us? </vt:lpstr>
      <vt:lpstr>Our workhorse – the GRIFFIN spectrometer</vt:lpstr>
      <vt:lpstr>Nuclear structure studies with g-ray spectroscopy following b-decay</vt:lpstr>
      <vt:lpstr>Focus on shape coexistence – why are they  interesting? </vt:lpstr>
      <vt:lpstr>Multiparticle-multihole states and shape coexistence</vt:lpstr>
      <vt:lpstr>We have a strong programme in shape coexistence studies with b decay</vt:lpstr>
      <vt:lpstr>Shape coexistence in the nuclear landscape</vt:lpstr>
      <vt:lpstr>What are the experimental signatures of shape coexistence? </vt:lpstr>
      <vt:lpstr>The N=20 “island of inversion”</vt:lpstr>
      <vt:lpstr>The N=20 island of inversion region</vt:lpstr>
      <vt:lpstr>The Ni isotopes</vt:lpstr>
      <vt:lpstr>Suggestions for multiple shapes in 64-68Ni through comparisons with MCSM </vt:lpstr>
      <vt:lpstr>Trouble in paradise for E0s – the mysterious case of the Ni isotopes</vt:lpstr>
      <vt:lpstr>Example – conflicting interpretations in 68Ni</vt:lpstr>
      <vt:lpstr>Zr isotopes undergo the most rapid change of ground state structure across the nuclear chart</vt:lpstr>
      <vt:lpstr> Insufficient knowledge to distinguish interpretations </vt:lpstr>
      <vt:lpstr>Extending studies of the Sr-Zr isotopes</vt:lpstr>
      <vt:lpstr>Energy systematics Cd isotopes</vt:lpstr>
      <vt:lpstr>Energy systematics Cd isotopes</vt:lpstr>
      <vt:lpstr>Recent results on 186Pb – elucidating triple shape coexistence</vt:lpstr>
      <vt:lpstr>Shape coexistence well established in Hg isotopes</vt:lpstr>
      <vt:lpstr>PowerPoint Presentation</vt:lpstr>
      <vt:lpstr>PowerPoint Presentation</vt:lpstr>
      <vt:lpstr>Example of the data for deformed 2p-2h “intruder” bands at closed shells – 116Sn </vt:lpstr>
      <vt:lpstr>Similarity of 98Sr, 100Zr structure </vt:lpstr>
      <vt:lpstr>Triple shape coexistence in 186Pb</vt:lpstr>
      <vt:lpstr>The “evolution” of the structure of the Cd isotopes</vt:lpstr>
      <vt:lpstr>Organization of the 188Hg level scheme</vt:lpstr>
      <vt:lpstr>Comparison to model calculations: E2 transitions</vt:lpstr>
      <vt:lpstr>g-ray spectroscopy – a very versatile tool</vt:lpstr>
      <vt:lpstr>Some recent work on the Zr isotopes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Evolution of the structure of the Cd isotopes</dc:title>
  <dc:creator>garrett</dc:creator>
  <cp:lastModifiedBy>Paul Garrett</cp:lastModifiedBy>
  <cp:revision>458</cp:revision>
  <dcterms:created xsi:type="dcterms:W3CDTF">2013-05-25T18:34:35Z</dcterms:created>
  <dcterms:modified xsi:type="dcterms:W3CDTF">2023-08-03T14:03:25Z</dcterms:modified>
</cp:coreProperties>
</file>